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8" r:id="rId3"/>
    <p:sldId id="259" r:id="rId4"/>
    <p:sldId id="260" r:id="rId5"/>
    <p:sldId id="261" r:id="rId6"/>
    <p:sldId id="265"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88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7E651-AF4E-418A-84E5-1F4DE1FA5147}" type="datetimeFigureOut">
              <a:rPr lang="en-IN" smtClean="0"/>
              <a:t>10-10-2013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C045A0-CFC9-43B6-93FE-88022732E5E2}" type="slidenum">
              <a:rPr lang="en-IN" smtClean="0"/>
              <a:t>‹#›</a:t>
            </a:fld>
            <a:endParaRPr lang="en-IN"/>
          </a:p>
        </p:txBody>
      </p:sp>
    </p:spTree>
    <p:extLst>
      <p:ext uri="{BB962C8B-B14F-4D97-AF65-F5344CB8AC3E}">
        <p14:creationId xmlns:p14="http://schemas.microsoft.com/office/powerpoint/2010/main" val="323202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1</a:t>
            </a:fld>
            <a:endParaRPr lang="en-IN"/>
          </a:p>
        </p:txBody>
      </p:sp>
    </p:spTree>
    <p:extLst>
      <p:ext uri="{BB962C8B-B14F-4D97-AF65-F5344CB8AC3E}">
        <p14:creationId xmlns:p14="http://schemas.microsoft.com/office/powerpoint/2010/main" val="151868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2</a:t>
            </a:fld>
            <a:endParaRPr lang="en-IN"/>
          </a:p>
        </p:txBody>
      </p:sp>
    </p:spTree>
    <p:extLst>
      <p:ext uri="{BB962C8B-B14F-4D97-AF65-F5344CB8AC3E}">
        <p14:creationId xmlns:p14="http://schemas.microsoft.com/office/powerpoint/2010/main" val="408519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3</a:t>
            </a:fld>
            <a:endParaRPr lang="en-IN"/>
          </a:p>
        </p:txBody>
      </p:sp>
    </p:spTree>
    <p:extLst>
      <p:ext uri="{BB962C8B-B14F-4D97-AF65-F5344CB8AC3E}">
        <p14:creationId xmlns:p14="http://schemas.microsoft.com/office/powerpoint/2010/main" val="2030063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4</a:t>
            </a:fld>
            <a:endParaRPr lang="en-IN"/>
          </a:p>
        </p:txBody>
      </p:sp>
    </p:spTree>
    <p:extLst>
      <p:ext uri="{BB962C8B-B14F-4D97-AF65-F5344CB8AC3E}">
        <p14:creationId xmlns:p14="http://schemas.microsoft.com/office/powerpoint/2010/main" val="2376381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5</a:t>
            </a:fld>
            <a:endParaRPr lang="en-IN"/>
          </a:p>
        </p:txBody>
      </p:sp>
    </p:spTree>
    <p:extLst>
      <p:ext uri="{BB962C8B-B14F-4D97-AF65-F5344CB8AC3E}">
        <p14:creationId xmlns:p14="http://schemas.microsoft.com/office/powerpoint/2010/main" val="399774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8BC045A0-CFC9-43B6-93FE-88022732E5E2}" type="slidenum">
              <a:rPr lang="en-IN" smtClean="0"/>
              <a:t>6</a:t>
            </a:fld>
            <a:endParaRPr lang="en-IN"/>
          </a:p>
        </p:txBody>
      </p:sp>
    </p:spTree>
    <p:extLst>
      <p:ext uri="{BB962C8B-B14F-4D97-AF65-F5344CB8AC3E}">
        <p14:creationId xmlns:p14="http://schemas.microsoft.com/office/powerpoint/2010/main" val="42712533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E753057-4828-46B1-BF54-9B03E1BDCC37}" type="datetimeFigureOut">
              <a:rPr lang="en-US" smtClean="0"/>
              <a:t>10/10/2013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0E36466-DF05-4FAD-9C20-4935A42447B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753057-4828-46B1-BF54-9B03E1BDCC3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753057-4828-46B1-BF54-9B03E1BDCC3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753057-4828-46B1-BF54-9B03E1BDCC3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753057-4828-46B1-BF54-9B03E1BDCC37}" type="datetimeFigureOut">
              <a:rPr lang="en-US" smtClean="0"/>
              <a:t>10/10/2013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753057-4828-46B1-BF54-9B03E1BDCC3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E753057-4828-46B1-BF54-9B03E1BDCC37}" type="datetimeFigureOut">
              <a:rPr lang="en-US" smtClean="0"/>
              <a:t>10/10/2013</a:t>
            </a:fld>
            <a:endParaRPr lang="en-US"/>
          </a:p>
        </p:txBody>
      </p:sp>
      <p:sp>
        <p:nvSpPr>
          <p:cNvPr id="27" name="Slide Number Placeholder 26"/>
          <p:cNvSpPr>
            <a:spLocks noGrp="1"/>
          </p:cNvSpPr>
          <p:nvPr>
            <p:ph type="sldNum" sz="quarter" idx="11"/>
          </p:nvPr>
        </p:nvSpPr>
        <p:spPr/>
        <p:txBody>
          <a:bodyPr rtlCol="0"/>
          <a:lstStyle/>
          <a:p>
            <a:fld id="{00E36466-DF05-4FAD-9C20-4935A42447BB}"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E753057-4828-46B1-BF54-9B03E1BDCC37}" type="datetimeFigureOut">
              <a:rPr lang="en-US" smtClean="0"/>
              <a:t>10/10/2013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0E36466-DF05-4FAD-9C20-4935A42447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53057-4828-46B1-BF54-9B03E1BDCC37}" type="datetimeFigureOut">
              <a:rPr lang="en-US" smtClean="0"/>
              <a:t>10/10/2013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753057-4828-46B1-BF54-9B03E1BDCC3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753057-4828-46B1-BF54-9B03E1BDCC37}" type="datetimeFigureOut">
              <a:rPr lang="en-US" smtClean="0"/>
              <a:t>10/10/2013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E36466-DF05-4FAD-9C20-4935A42447B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E753057-4828-46B1-BF54-9B03E1BDCC37}" type="datetimeFigureOut">
              <a:rPr lang="en-US" smtClean="0"/>
              <a:t>10/10/2013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0E36466-DF05-4FAD-9C20-4935A42447B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mailto:dmanocha@daisy.org"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457451"/>
          </a:xfrm>
        </p:spPr>
        <p:txBody>
          <a:bodyPr>
            <a:normAutofit fontScale="90000"/>
          </a:bodyPr>
          <a:lstStyle/>
          <a:p>
            <a:r>
              <a:rPr lang="en-US" b="1" dirty="0" smtClean="0"/>
              <a:t>ACCESS TO DIGITAL INFORMATION FOR THE PRINT DISABLED </a:t>
            </a:r>
            <a:r>
              <a:rPr lang="en-US" dirty="0" smtClean="0"/>
              <a:t/>
            </a:r>
            <a:br>
              <a:rPr lang="en-US" dirty="0" smtClean="0"/>
            </a:br>
            <a:r>
              <a:rPr lang="en-US" sz="1300" dirty="0"/>
              <a:t/>
            </a:r>
            <a:br>
              <a:rPr lang="en-US" sz="1300" dirty="0"/>
            </a:br>
            <a:r>
              <a:rPr lang="en-US" dirty="0" smtClean="0"/>
              <a:t>Gap analysis and solutions </a:t>
            </a:r>
            <a:endParaRPr lang="en-US" dirty="0"/>
          </a:p>
        </p:txBody>
      </p:sp>
      <p:sp>
        <p:nvSpPr>
          <p:cNvPr id="3" name="Subtitle 2"/>
          <p:cNvSpPr>
            <a:spLocks noGrp="1"/>
          </p:cNvSpPr>
          <p:nvPr>
            <p:ph type="subTitle" idx="1"/>
          </p:nvPr>
        </p:nvSpPr>
        <p:spPr>
          <a:xfrm>
            <a:off x="4038600" y="4038600"/>
            <a:ext cx="4267200" cy="1905000"/>
          </a:xfrm>
        </p:spPr>
        <p:txBody>
          <a:bodyPr>
            <a:normAutofit/>
          </a:bodyPr>
          <a:lstStyle/>
          <a:p>
            <a:r>
              <a:rPr lang="en-US" b="1" dirty="0" smtClean="0"/>
              <a:t>DIPENDRA MANOCHA</a:t>
            </a:r>
          </a:p>
          <a:p>
            <a:r>
              <a:rPr lang="en-US" sz="1900" dirty="0"/>
              <a:t/>
            </a:r>
            <a:br>
              <a:rPr lang="en-US" sz="1900" dirty="0"/>
            </a:br>
            <a:r>
              <a:rPr lang="en-US" sz="1900" b="1" dirty="0" smtClean="0"/>
              <a:t>Coordinator </a:t>
            </a:r>
          </a:p>
          <a:p>
            <a:r>
              <a:rPr lang="en-US" sz="1900" b="1" dirty="0" smtClean="0"/>
              <a:t>Developing </a:t>
            </a:r>
            <a:r>
              <a:rPr lang="en-US" sz="1900" b="1" dirty="0"/>
              <a:t>Countries </a:t>
            </a:r>
            <a:r>
              <a:rPr lang="en-US" sz="1900" b="1" dirty="0" smtClean="0"/>
              <a:t>Program</a:t>
            </a:r>
          </a:p>
          <a:p>
            <a:r>
              <a:rPr lang="en-US" sz="2000" b="1" dirty="0" smtClean="0"/>
              <a:t>DAISY CONSORTIUM</a:t>
            </a:r>
            <a:endParaRPr lang="en-US" sz="2000" dirty="0"/>
          </a:p>
        </p:txBody>
      </p:sp>
      <p:pic>
        <p:nvPicPr>
          <p:cNvPr id="4" name="Content Placeholder 3" descr="DSC00161.JPG"/>
          <p:cNvPicPr>
            <a:picLocks noChangeAspect="1"/>
          </p:cNvPicPr>
          <p:nvPr/>
        </p:nvPicPr>
        <p:blipFill>
          <a:blip r:embed="rId3" cstate="print"/>
          <a:stretch>
            <a:fillRect/>
          </a:stretch>
        </p:blipFill>
        <p:spPr>
          <a:xfrm>
            <a:off x="609601" y="4114800"/>
            <a:ext cx="3240003" cy="2340000"/>
          </a:xfrm>
          <a:prstGeom prst="rect">
            <a:avLst/>
          </a:prstGeom>
        </p:spPr>
      </p:pic>
      <p:pic>
        <p:nvPicPr>
          <p:cNvPr id="1026" name="Picture 2" descr="http://www.daisy.org/images-site2/logos/daisylogo.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9526" y="5562600"/>
            <a:ext cx="1143000" cy="1038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7772400" cy="1162050"/>
          </a:xfrm>
        </p:spPr>
        <p:txBody>
          <a:bodyPr>
            <a:normAutofit/>
          </a:bodyPr>
          <a:lstStyle/>
          <a:p>
            <a:r>
              <a:rPr lang="en-IN" sz="4000" dirty="0"/>
              <a:t>GAP ANALYSIS STUDY</a:t>
            </a:r>
            <a:r>
              <a:rPr lang="en-US" dirty="0"/>
              <a:t/>
            </a:r>
            <a:br>
              <a:rPr lang="en-US" dirty="0"/>
            </a:br>
            <a:endParaRPr lang="en-US" dirty="0"/>
          </a:p>
        </p:txBody>
      </p:sp>
      <p:sp>
        <p:nvSpPr>
          <p:cNvPr id="4" name="Text Placeholder 3"/>
          <p:cNvSpPr>
            <a:spLocks noGrp="1"/>
          </p:cNvSpPr>
          <p:nvPr>
            <p:ph type="body" idx="2"/>
          </p:nvPr>
        </p:nvSpPr>
        <p:spPr>
          <a:xfrm>
            <a:off x="533400" y="1874837"/>
            <a:ext cx="7772400" cy="3992563"/>
          </a:xfrm>
        </p:spPr>
        <p:txBody>
          <a:bodyPr>
            <a:normAutofit lnSpcReduction="10000"/>
          </a:bodyPr>
          <a:lstStyle/>
          <a:p>
            <a:pPr marL="352044" indent="-342900" algn="just">
              <a:buFont typeface="Arial" panose="020B0604020202020204" pitchFamily="34" charset="0"/>
              <a:buChar char="•"/>
            </a:pPr>
            <a:r>
              <a:rPr lang="en-IN" sz="2400" dirty="0" smtClean="0"/>
              <a:t>Gap </a:t>
            </a:r>
            <a:r>
              <a:rPr lang="en-IN" sz="2400" dirty="0"/>
              <a:t>analysis study conducted jointly by DAISY Consortium and WBU. Supported by ATDO </a:t>
            </a:r>
            <a:r>
              <a:rPr lang="en-IN" sz="2400" dirty="0" smtClean="0"/>
              <a:t>Japan</a:t>
            </a:r>
          </a:p>
          <a:p>
            <a:pPr marL="352044" indent="-342900">
              <a:buFont typeface="Arial" panose="020B0604020202020204" pitchFamily="34" charset="0"/>
              <a:buChar char="•"/>
            </a:pPr>
            <a:endParaRPr lang="en-IN" sz="2400" dirty="0" smtClean="0"/>
          </a:p>
          <a:p>
            <a:pPr marL="352044" indent="-342900" algn="just">
              <a:buFont typeface="Arial" panose="020B0604020202020204" pitchFamily="34" charset="0"/>
              <a:buChar char="•"/>
            </a:pPr>
            <a:r>
              <a:rPr lang="en-IN" sz="2400" dirty="0" smtClean="0"/>
              <a:t>24 </a:t>
            </a:r>
            <a:r>
              <a:rPr lang="en-IN" sz="2400" dirty="0"/>
              <a:t>countries covered from Asia, Africa and South </a:t>
            </a:r>
            <a:r>
              <a:rPr lang="en-IN" sz="2400" dirty="0" smtClean="0"/>
              <a:t>America</a:t>
            </a:r>
          </a:p>
          <a:p>
            <a:pPr marL="352044" indent="-342900">
              <a:buFont typeface="Arial" panose="020B0604020202020204" pitchFamily="34" charset="0"/>
              <a:buChar char="•"/>
            </a:pPr>
            <a:endParaRPr lang="en-IN" sz="2400" dirty="0" smtClean="0"/>
          </a:p>
          <a:p>
            <a:pPr marL="352044" indent="-342900" algn="just">
              <a:buFont typeface="Arial" panose="020B0604020202020204" pitchFamily="34" charset="0"/>
              <a:buChar char="•"/>
            </a:pPr>
            <a:r>
              <a:rPr lang="en-IN" sz="2400" dirty="0" smtClean="0"/>
              <a:t>Analysis </a:t>
            </a:r>
            <a:r>
              <a:rPr lang="en-IN" sz="2400" dirty="0"/>
              <a:t>done for 76 languages in which books are </a:t>
            </a:r>
            <a:r>
              <a:rPr lang="en-IN" sz="2400" dirty="0" smtClean="0"/>
              <a:t>  published</a:t>
            </a:r>
          </a:p>
          <a:p>
            <a:pPr marL="352044" indent="-342900">
              <a:buFont typeface="Arial" panose="020B0604020202020204" pitchFamily="34" charset="0"/>
              <a:buChar char="•"/>
            </a:pPr>
            <a:endParaRPr lang="en-IN" sz="2400" dirty="0" smtClean="0"/>
          </a:p>
          <a:p>
            <a:pPr marL="352044" indent="-342900" algn="just">
              <a:buFont typeface="Arial" panose="020B0604020202020204" pitchFamily="34" charset="0"/>
              <a:buChar char="•"/>
            </a:pPr>
            <a:r>
              <a:rPr lang="en-IN" sz="2400" dirty="0" smtClean="0"/>
              <a:t>Mission </a:t>
            </a:r>
            <a:r>
              <a:rPr lang="en-IN" sz="2400" dirty="0"/>
              <a:t>to find gaps in holistic solution for accessible </a:t>
            </a:r>
            <a:r>
              <a:rPr lang="en-IN" sz="2400" dirty="0" smtClean="0"/>
              <a:t>digital information </a:t>
            </a:r>
            <a:endParaRPr lang="en-US" sz="2400" dirty="0"/>
          </a:p>
          <a:p>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9150"/>
            <a:ext cx="7772400" cy="1162050"/>
          </a:xfrm>
        </p:spPr>
        <p:txBody>
          <a:bodyPr>
            <a:normAutofit fontScale="90000"/>
          </a:bodyPr>
          <a:lstStyle/>
          <a:p>
            <a:r>
              <a:rPr lang="en-IN" sz="4000" dirty="0"/>
              <a:t>GAPS IN KEY </a:t>
            </a:r>
            <a:r>
              <a:rPr lang="en-IN" sz="4400" dirty="0"/>
              <a:t>TECHNOLOGIES</a:t>
            </a:r>
            <a:r>
              <a:rPr lang="en-US" sz="4000" dirty="0"/>
              <a:t/>
            </a:r>
            <a:br>
              <a:rPr lang="en-US" sz="4000" dirty="0"/>
            </a:br>
            <a:r>
              <a:rPr lang="en-US" dirty="0"/>
              <a:t/>
            </a:r>
            <a:br>
              <a:rPr lang="en-US" dirty="0"/>
            </a:br>
            <a:endParaRPr lang="en-US" dirty="0"/>
          </a:p>
        </p:txBody>
      </p:sp>
      <p:sp>
        <p:nvSpPr>
          <p:cNvPr id="4" name="Text Placeholder 3"/>
          <p:cNvSpPr>
            <a:spLocks noGrp="1"/>
          </p:cNvSpPr>
          <p:nvPr>
            <p:ph type="body" idx="2"/>
          </p:nvPr>
        </p:nvSpPr>
        <p:spPr>
          <a:xfrm>
            <a:off x="533400" y="2103437"/>
            <a:ext cx="7772400" cy="3992563"/>
          </a:xfrm>
        </p:spPr>
        <p:txBody>
          <a:bodyPr/>
          <a:lstStyle/>
          <a:p>
            <a:pPr marL="352044" indent="-342900">
              <a:buFont typeface="Arial" panose="020B0604020202020204" pitchFamily="34" charset="0"/>
              <a:buChar char="•"/>
            </a:pPr>
            <a:r>
              <a:rPr lang="en-IN" sz="2400" dirty="0" smtClean="0"/>
              <a:t>TTS 15/76</a:t>
            </a:r>
          </a:p>
          <a:p>
            <a:pPr marL="352044" indent="-342900">
              <a:buFont typeface="Arial" panose="020B0604020202020204" pitchFamily="34" charset="0"/>
              <a:buChar char="•"/>
            </a:pPr>
            <a:endParaRPr lang="en-IN" sz="2400" dirty="0" smtClean="0"/>
          </a:p>
          <a:p>
            <a:pPr marL="352044" indent="-342900">
              <a:buFont typeface="Arial" panose="020B0604020202020204" pitchFamily="34" charset="0"/>
              <a:buChar char="•"/>
            </a:pPr>
            <a:r>
              <a:rPr lang="en-IN" sz="2400" dirty="0" smtClean="0"/>
              <a:t>Braille </a:t>
            </a:r>
            <a:r>
              <a:rPr lang="en-IN" sz="2400" dirty="0"/>
              <a:t>Translation software </a:t>
            </a:r>
            <a:r>
              <a:rPr lang="en-IN" sz="2400" dirty="0" smtClean="0"/>
              <a:t>30/76</a:t>
            </a:r>
          </a:p>
          <a:p>
            <a:pPr marL="352044" indent="-342900">
              <a:buFont typeface="Arial" panose="020B0604020202020204" pitchFamily="34" charset="0"/>
              <a:buChar char="•"/>
            </a:pPr>
            <a:endParaRPr lang="en-US" sz="2400" dirty="0" smtClean="0"/>
          </a:p>
          <a:p>
            <a:pPr marL="352044" indent="-342900">
              <a:buFont typeface="Arial" panose="020B0604020202020204" pitchFamily="34" charset="0"/>
              <a:buChar char="•"/>
            </a:pPr>
            <a:r>
              <a:rPr lang="en-IN" sz="2400" dirty="0" smtClean="0"/>
              <a:t>OCR 20/76</a:t>
            </a:r>
          </a:p>
          <a:p>
            <a:pPr marL="352044" indent="-342900">
              <a:buFont typeface="Arial" panose="020B0604020202020204" pitchFamily="34" charset="0"/>
              <a:buChar char="•"/>
            </a:pPr>
            <a:endParaRPr lang="en-US" sz="2400" dirty="0" smtClean="0"/>
          </a:p>
          <a:p>
            <a:pPr marL="352044" indent="-342900" algn="just">
              <a:buFont typeface="Arial" panose="020B0604020202020204" pitchFamily="34" charset="0"/>
              <a:buChar char="•"/>
            </a:pPr>
            <a:r>
              <a:rPr lang="en-IN" sz="2400" dirty="0" smtClean="0"/>
              <a:t>Assistive </a:t>
            </a:r>
            <a:r>
              <a:rPr lang="en-IN" sz="2400" dirty="0"/>
              <a:t>technology to read e-text or DAISY talking books: less than 1%</a:t>
            </a:r>
            <a:endParaRPr lang="en-US" sz="24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42950"/>
            <a:ext cx="7772400" cy="1162050"/>
          </a:xfrm>
        </p:spPr>
        <p:txBody>
          <a:bodyPr>
            <a:normAutofit/>
          </a:bodyPr>
          <a:lstStyle/>
          <a:p>
            <a:r>
              <a:rPr lang="en-IN" sz="4000" dirty="0"/>
              <a:t>GAPS IN INFRASTRUCTURE</a:t>
            </a:r>
            <a:r>
              <a:rPr lang="en-US" dirty="0"/>
              <a:t/>
            </a:r>
            <a:br>
              <a:rPr lang="en-US" dirty="0"/>
            </a:br>
            <a:endParaRPr lang="en-US" dirty="0"/>
          </a:p>
        </p:txBody>
      </p:sp>
      <p:sp>
        <p:nvSpPr>
          <p:cNvPr id="4" name="Text Placeholder 3"/>
          <p:cNvSpPr>
            <a:spLocks noGrp="1"/>
          </p:cNvSpPr>
          <p:nvPr>
            <p:ph type="body" idx="2"/>
          </p:nvPr>
        </p:nvSpPr>
        <p:spPr>
          <a:xfrm>
            <a:off x="457200" y="2014537"/>
            <a:ext cx="7772400" cy="4691063"/>
          </a:xfrm>
        </p:spPr>
        <p:txBody>
          <a:bodyPr/>
          <a:lstStyle/>
          <a:p>
            <a:pPr>
              <a:buFont typeface="Arial" pitchFamily="34" charset="0"/>
              <a:buChar char="•"/>
            </a:pPr>
            <a:r>
              <a:rPr lang="en-IN" sz="2400" dirty="0" smtClean="0"/>
              <a:t> </a:t>
            </a:r>
            <a:r>
              <a:rPr lang="en-IN" sz="4000" dirty="0" smtClean="0"/>
              <a:t> </a:t>
            </a:r>
            <a:r>
              <a:rPr lang="en-IN" sz="2400" dirty="0" smtClean="0"/>
              <a:t>Braille </a:t>
            </a:r>
            <a:r>
              <a:rPr lang="en-IN" sz="2400" dirty="0"/>
              <a:t>Library: </a:t>
            </a:r>
            <a:r>
              <a:rPr lang="en-IN" sz="2400" dirty="0" smtClean="0"/>
              <a:t>16/24</a:t>
            </a:r>
          </a:p>
          <a:p>
            <a:endParaRPr lang="en-IN" sz="2400" dirty="0" smtClean="0"/>
          </a:p>
          <a:p>
            <a:pPr>
              <a:buFont typeface="Arial" pitchFamily="34" charset="0"/>
              <a:buChar char="•"/>
            </a:pPr>
            <a:r>
              <a:rPr lang="en-IN" sz="2400" dirty="0"/>
              <a:t> </a:t>
            </a:r>
            <a:r>
              <a:rPr lang="en-IN" sz="2400" dirty="0" smtClean="0"/>
              <a:t> Talking </a:t>
            </a:r>
            <a:r>
              <a:rPr lang="en-IN" sz="2400" dirty="0"/>
              <a:t>book library: </a:t>
            </a:r>
            <a:r>
              <a:rPr lang="en-IN" sz="2400" dirty="0" smtClean="0"/>
              <a:t>10/24</a:t>
            </a:r>
          </a:p>
          <a:p>
            <a:endParaRPr lang="en-US" sz="2400" dirty="0" smtClean="0"/>
          </a:p>
          <a:p>
            <a:pPr>
              <a:buFont typeface="Arial" pitchFamily="34" charset="0"/>
              <a:buChar char="•"/>
            </a:pPr>
            <a:r>
              <a:rPr lang="en-US" sz="2400" dirty="0"/>
              <a:t> </a:t>
            </a:r>
            <a:r>
              <a:rPr lang="en-US" sz="2400" dirty="0" smtClean="0"/>
              <a:t> </a:t>
            </a:r>
            <a:r>
              <a:rPr lang="en-IN" sz="2400" dirty="0" smtClean="0"/>
              <a:t>Accessible </a:t>
            </a:r>
            <a:r>
              <a:rPr lang="en-IN" sz="2400" dirty="0"/>
              <a:t>e-text library: </a:t>
            </a:r>
            <a:r>
              <a:rPr lang="en-IN" sz="2400" dirty="0" smtClean="0"/>
              <a:t>2/24</a:t>
            </a:r>
          </a:p>
          <a:p>
            <a:endParaRPr lang="en-US" sz="4000" dirty="0"/>
          </a:p>
          <a:p>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772400" cy="1162050"/>
          </a:xfrm>
        </p:spPr>
        <p:txBody>
          <a:bodyPr/>
          <a:lstStyle/>
          <a:p>
            <a:r>
              <a:rPr lang="en-IN" sz="4000" dirty="0"/>
              <a:t>Conclusion</a:t>
            </a:r>
            <a:endParaRPr lang="en-US" dirty="0"/>
          </a:p>
        </p:txBody>
      </p:sp>
      <p:sp>
        <p:nvSpPr>
          <p:cNvPr id="4" name="Text Placeholder 3"/>
          <p:cNvSpPr>
            <a:spLocks noGrp="1"/>
          </p:cNvSpPr>
          <p:nvPr>
            <p:ph type="body" idx="2"/>
          </p:nvPr>
        </p:nvSpPr>
        <p:spPr>
          <a:xfrm>
            <a:off x="457200" y="1633537"/>
            <a:ext cx="7772400" cy="4691063"/>
          </a:xfrm>
        </p:spPr>
        <p:txBody>
          <a:bodyPr>
            <a:noAutofit/>
          </a:bodyPr>
          <a:lstStyle/>
          <a:p>
            <a:r>
              <a:rPr lang="en-IN" sz="1600" i="1" dirty="0"/>
              <a:t>There are three main components of accessible publication</a:t>
            </a:r>
            <a:r>
              <a:rPr lang="en-IN" sz="1600" i="1" dirty="0" smtClean="0"/>
              <a:t>:</a:t>
            </a:r>
            <a:endParaRPr lang="en-US" sz="1600" dirty="0"/>
          </a:p>
          <a:p>
            <a:pPr marL="580644" lvl="0" indent="-571500">
              <a:buFont typeface="Courier New" panose="02070309020205020404" pitchFamily="49" charset="0"/>
              <a:buChar char="o"/>
            </a:pPr>
            <a:r>
              <a:rPr lang="en-US" sz="1600" i="1" dirty="0" smtClean="0"/>
              <a:t>Production </a:t>
            </a:r>
            <a:r>
              <a:rPr lang="en-US" sz="1600" i="1" dirty="0"/>
              <a:t>of accessible format </a:t>
            </a:r>
            <a:r>
              <a:rPr lang="en-US" sz="1600" i="1" dirty="0" smtClean="0"/>
              <a:t>books</a:t>
            </a:r>
          </a:p>
          <a:p>
            <a:pPr marL="580644" lvl="0" indent="-571500">
              <a:buFont typeface="Courier New" panose="02070309020205020404" pitchFamily="49" charset="0"/>
              <a:buChar char="o"/>
            </a:pPr>
            <a:r>
              <a:rPr lang="en-US" sz="1600" i="1" dirty="0" smtClean="0"/>
              <a:t>Distribution </a:t>
            </a:r>
            <a:r>
              <a:rPr lang="en-US" sz="1600" i="1" dirty="0"/>
              <a:t>system and infrastructure that can reach out to persons with print </a:t>
            </a:r>
            <a:r>
              <a:rPr lang="en-US" sz="1600" i="1" dirty="0" smtClean="0"/>
              <a:t>disabilities</a:t>
            </a:r>
          </a:p>
          <a:p>
            <a:pPr marL="580644" lvl="0" indent="-571500">
              <a:buFont typeface="Courier New" panose="02070309020205020404" pitchFamily="49" charset="0"/>
              <a:buChar char="o"/>
            </a:pPr>
            <a:r>
              <a:rPr lang="en-US" sz="1600" i="1" dirty="0" smtClean="0"/>
              <a:t>Assistive </a:t>
            </a:r>
            <a:r>
              <a:rPr lang="en-US" sz="1600" i="1" dirty="0"/>
              <a:t>technology and reading equipment required to read accessible format books</a:t>
            </a:r>
            <a:endParaRPr lang="en-US" sz="1600" dirty="0"/>
          </a:p>
          <a:p>
            <a:r>
              <a:rPr lang="en-IN" sz="1600" i="1" dirty="0"/>
              <a:t> </a:t>
            </a:r>
            <a:endParaRPr lang="en-US" sz="1600" dirty="0"/>
          </a:p>
          <a:p>
            <a:pPr algn="just"/>
            <a:r>
              <a:rPr lang="en-IN" sz="1600" i="1" dirty="0"/>
              <a:t>Accessibility to publications for persons with print disabilities cannot happen even if one of the above mentioned components is missing for any specific Language. </a:t>
            </a:r>
            <a:endParaRPr lang="en-IN" sz="1600" i="1" dirty="0" smtClean="0"/>
          </a:p>
          <a:p>
            <a:pPr algn="just"/>
            <a:endParaRPr lang="en-IN" sz="1600" i="1" dirty="0"/>
          </a:p>
          <a:p>
            <a:pPr algn="just"/>
            <a:r>
              <a:rPr lang="en-IN" sz="1600" i="1" dirty="0" smtClean="0"/>
              <a:t>Unfortunately</a:t>
            </a:r>
            <a:r>
              <a:rPr lang="en-IN" sz="1600" i="1" dirty="0"/>
              <a:t>, a very large part of the population of persons with print disabilities living in developing countries are slipping into the gaps mentioned above and are forced to live in world of dependence for all their reading and writing needs. </a:t>
            </a:r>
            <a:endParaRPr lang="en-IN" sz="1600" i="1" dirty="0" smtClean="0"/>
          </a:p>
          <a:p>
            <a:pPr algn="just"/>
            <a:endParaRPr lang="en-IN" sz="1600" i="1" dirty="0"/>
          </a:p>
          <a:p>
            <a:pPr algn="just"/>
            <a:r>
              <a:rPr lang="en-IN" sz="1600" i="1" dirty="0" smtClean="0"/>
              <a:t>Only </a:t>
            </a:r>
            <a:r>
              <a:rPr lang="en-IN" sz="1600" i="1" dirty="0"/>
              <a:t>a very systematic and well-coordinated effort among multiple development agencies and governments of the developing country can help in plugging the gaps that this study has found in developing countries. </a:t>
            </a:r>
            <a:endParaRPr lang="en-US" sz="18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79576" cy="877824"/>
          </a:xfrm>
        </p:spPr>
        <p:txBody>
          <a:bodyPr>
            <a:normAutofit/>
          </a:bodyPr>
          <a:lstStyle/>
          <a:p>
            <a:r>
              <a:rPr lang="en-IN" sz="4000" dirty="0"/>
              <a:t>Developing Countries </a:t>
            </a:r>
            <a:r>
              <a:rPr lang="en-IN" sz="4000" dirty="0" smtClean="0"/>
              <a:t>Alliance</a:t>
            </a:r>
            <a:endParaRPr lang="en-IN" dirty="0"/>
          </a:p>
        </p:txBody>
      </p:sp>
      <p:sp>
        <p:nvSpPr>
          <p:cNvPr id="3" name="Text Placeholder 2"/>
          <p:cNvSpPr>
            <a:spLocks noGrp="1"/>
          </p:cNvSpPr>
          <p:nvPr>
            <p:ph type="body" idx="2"/>
          </p:nvPr>
        </p:nvSpPr>
        <p:spPr>
          <a:xfrm>
            <a:off x="609600" y="2057400"/>
            <a:ext cx="8127176" cy="4617720"/>
          </a:xfrm>
        </p:spPr>
        <p:txBody>
          <a:bodyPr>
            <a:normAutofit fontScale="92500" lnSpcReduction="10000"/>
          </a:bodyPr>
          <a:lstStyle/>
          <a:p>
            <a:pPr marL="352044" indent="-342900">
              <a:buFont typeface="Arial" panose="020B0604020202020204" pitchFamily="34" charset="0"/>
              <a:buChar char="•"/>
            </a:pPr>
            <a:r>
              <a:rPr lang="en-IN" sz="2400" dirty="0"/>
              <a:t>Working group </a:t>
            </a:r>
            <a:r>
              <a:rPr lang="en-IN" sz="2400" dirty="0" smtClean="0"/>
              <a:t>consists of </a:t>
            </a:r>
            <a:r>
              <a:rPr lang="en-IN" sz="2400" dirty="0"/>
              <a:t>development organisations and disabled persons organisations</a:t>
            </a:r>
          </a:p>
          <a:p>
            <a:r>
              <a:rPr lang="en-IN" sz="2400" dirty="0"/>
              <a:t> </a:t>
            </a:r>
          </a:p>
          <a:p>
            <a:pPr marL="352044" indent="-342900">
              <a:buFont typeface="Arial" panose="020B0604020202020204" pitchFamily="34" charset="0"/>
              <a:buChar char="•"/>
            </a:pPr>
            <a:r>
              <a:rPr lang="en-IN" sz="2400" dirty="0" smtClean="0"/>
              <a:t>Identified common </a:t>
            </a:r>
            <a:r>
              <a:rPr lang="en-IN" sz="2400" dirty="0"/>
              <a:t>goals and requirements for holistic solution for access to information to persons with disabilities</a:t>
            </a:r>
          </a:p>
          <a:p>
            <a:r>
              <a:rPr lang="en-IN" sz="2400" dirty="0"/>
              <a:t> </a:t>
            </a:r>
          </a:p>
          <a:p>
            <a:pPr marL="352044" indent="-342900">
              <a:buFont typeface="Arial" panose="020B0604020202020204" pitchFamily="34" charset="0"/>
              <a:buChar char="•"/>
            </a:pPr>
            <a:r>
              <a:rPr lang="en-IN" sz="2400" dirty="0"/>
              <a:t>Coordination among multiple agencies to work on complementary projects to achieve holistic solution</a:t>
            </a:r>
          </a:p>
          <a:p>
            <a:r>
              <a:rPr lang="en-IN" sz="2400" dirty="0"/>
              <a:t> </a:t>
            </a:r>
          </a:p>
          <a:p>
            <a:r>
              <a:rPr lang="en-IN" sz="2400" dirty="0" smtClean="0"/>
              <a:t>	To </a:t>
            </a:r>
            <a:r>
              <a:rPr lang="en-IN" sz="2400" dirty="0"/>
              <a:t>join, write to </a:t>
            </a:r>
            <a:r>
              <a:rPr lang="en-IN" sz="2200" b="1" dirty="0" smtClean="0">
                <a:hlinkClick r:id="rId3"/>
              </a:rPr>
              <a:t>dmanocha@daisy.org</a:t>
            </a:r>
            <a:endParaRPr lang="en-IN" sz="2400" b="1" u="sng" dirty="0" smtClean="0"/>
          </a:p>
          <a:p>
            <a:endParaRPr lang="en-US" sz="2400" b="1" u="sng" dirty="0"/>
          </a:p>
          <a:p>
            <a:pPr algn="ctr"/>
            <a:r>
              <a:rPr lang="en-US" sz="2400" dirty="0" smtClean="0"/>
              <a:t>Full text of report is available at </a:t>
            </a:r>
          </a:p>
          <a:p>
            <a:r>
              <a:rPr lang="en-IN" sz="2200" b="1" dirty="0"/>
              <a:t>http://www.daisy.org/daisy-developing-countries-alliance</a:t>
            </a:r>
          </a:p>
        </p:txBody>
      </p:sp>
    </p:spTree>
    <p:extLst>
      <p:ext uri="{BB962C8B-B14F-4D97-AF65-F5344CB8AC3E}">
        <p14:creationId xmlns:p14="http://schemas.microsoft.com/office/powerpoint/2010/main" val="39046104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3E9FC24C53694BB5EBDAF5924E3A9A" ma:contentTypeVersion="4" ma:contentTypeDescription="Create a new document." ma:contentTypeScope="" ma:versionID="13207ff72a0edeed3966f8a0a5fbc81c">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f318a9516b7937ba5cd54d54fbb643a2"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68F638-3379-42ED-B4EB-F9D13E6E63DE}"/>
</file>

<file path=customXml/itemProps2.xml><?xml version="1.0" encoding="utf-8"?>
<ds:datastoreItem xmlns:ds="http://schemas.openxmlformats.org/officeDocument/2006/customXml" ds:itemID="{A18A5E94-C28A-4EB9-9EAC-F872A2082A85}"/>
</file>

<file path=customXml/itemProps3.xml><?xml version="1.0" encoding="utf-8"?>
<ds:datastoreItem xmlns:ds="http://schemas.openxmlformats.org/officeDocument/2006/customXml" ds:itemID="{65A4FFBC-A5E4-4E89-A0DA-0AD7B7B294F6}"/>
</file>

<file path=docProps/app.xml><?xml version="1.0" encoding="utf-8"?>
<Properties xmlns="http://schemas.openxmlformats.org/officeDocument/2006/extended-properties" xmlns:vt="http://schemas.openxmlformats.org/officeDocument/2006/docPropsVTypes">
  <Template>Urban</Template>
  <TotalTime>220</TotalTime>
  <Words>163</Words>
  <Application>Microsoft Office PowerPoint</Application>
  <PresentationFormat>On-screen Show (4:3)</PresentationFormat>
  <Paragraphs>55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ACCESS TO DIGITAL INFORMATION FOR THE PRINT DISABLED   Gap analysis and solutions </vt:lpstr>
      <vt:lpstr>GAP ANALYSIS STUDY </vt:lpstr>
      <vt:lpstr>GAPS IN KEY TECHNOLOGIES  </vt:lpstr>
      <vt:lpstr>GAPS IN INFRASTRUCTURE </vt:lpstr>
      <vt:lpstr>Conclusion</vt:lpstr>
      <vt:lpstr>Developing Countries Alliance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are the gaps and how can we plug these for persons who cannot read normal print</dc:title>
  <dc:creator>Sreeja Param</dc:creator>
  <cp:lastModifiedBy>Prashant</cp:lastModifiedBy>
  <cp:revision>20</cp:revision>
  <dcterms:created xsi:type="dcterms:W3CDTF">2013-10-10T00:22:41Z</dcterms:created>
  <dcterms:modified xsi:type="dcterms:W3CDTF">2013-10-10T11:02:38Z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0x010100E73E9FC24C53694BB5EBDAF5924E3A9A</vt:lpwstr>
  </property>
</Properties>
</file>