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71" r:id="rId7"/>
    <p:sldId id="262" r:id="rId8"/>
    <p:sldId id="276" r:id="rId9"/>
    <p:sldId id="275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3A03BF-2FB2-4057-B5DD-5D53F3060BA5}" type="datetimeFigureOut">
              <a:rPr lang="en-IE"/>
              <a:pPr>
                <a:defRPr/>
              </a:pPr>
              <a:t>29/08/2014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9DFC23-B780-48AC-8956-D6B5330A00E0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608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6D7A20-3CEF-42C8-95C9-53598150BB62}" type="slidenum">
              <a:rPr lang="en-IE" smtClean="0"/>
              <a:pPr eaLnBrk="1" hangingPunct="1"/>
              <a:t>1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822319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700FF6-D7F4-471E-84E9-0C53CCDAE4EE}" type="slidenum">
              <a:rPr lang="en-IE" smtClean="0"/>
              <a:pPr eaLnBrk="1" hangingPunct="1"/>
              <a:t>2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12269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CCC439-2C59-43A8-A031-299F5F132B97}" type="slidenum">
              <a:rPr lang="en-IE" smtClean="0"/>
              <a:pPr eaLnBrk="1" hangingPunct="1"/>
              <a:t>3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685088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35066B-2773-4FCC-9FAF-4C02B00C76FE}" type="slidenum">
              <a:rPr lang="en-IE" smtClean="0"/>
              <a:pPr eaLnBrk="1" hangingPunct="1"/>
              <a:t>4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861772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94D6E9-28B5-4E25-A207-C5CC8A008C2B}" type="slidenum">
              <a:rPr lang="en-IE" smtClean="0"/>
              <a:pPr eaLnBrk="1" hangingPunct="1"/>
              <a:t>5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09635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50CE57-030D-4BE3-89CF-58F46FCA15CF}" type="slidenum">
              <a:rPr lang="en-IE" smtClean="0"/>
              <a:pPr eaLnBrk="1" hangingPunct="1"/>
              <a:t>6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912865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FE5740-6BFC-42C6-98DE-0913CAE9C9E9}" type="slidenum">
              <a:rPr lang="en-IE" smtClean="0"/>
              <a:pPr eaLnBrk="1" hangingPunct="1"/>
              <a:t>7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728970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FE5740-6BFC-42C6-98DE-0913CAE9C9E9}" type="slidenum">
              <a:rPr lang="en-IE" smtClean="0"/>
              <a:pPr eaLnBrk="1" hangingPunct="1"/>
              <a:t>8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090511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2E84BE-37CA-4E3C-B9B9-787FFDD92B31}" type="slidenum">
              <a:rPr lang="en-IE" smtClean="0"/>
              <a:pPr eaLnBrk="1" hangingPunct="1"/>
              <a:t>9</a:t>
            </a:fld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18038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6755E-DE81-4E45-81E2-60140C074C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24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38FA7-CFD9-4F17-A099-488269D921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14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7667-7594-4894-A46F-07C6714F18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23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956AB-E8A2-4D22-A839-367675B3798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16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65BEA-7306-43A0-8D3F-6BE55167E91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44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42A31-6588-4942-B68E-B4503B38BA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814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769F-698D-44EB-B9BB-4ED3EEC86B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72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53EEE-7A4B-4DAA-8150-B2D56A3B56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59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EA142-CEE1-47D3-BEED-4F6B952F35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98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8987-278F-4FA9-ABC3-8DCC53C2CF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63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319D2-8D2E-4779-A701-8060CB36CD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70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D6E13C-657F-40BB-958C-B659380556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3987" cy="6048375"/>
          </a:xfrm>
        </p:spPr>
        <p:txBody>
          <a:bodyPr/>
          <a:lstStyle/>
          <a:p>
            <a:pPr eaLnBrk="1" hangingPunct="1"/>
            <a:r>
              <a:rPr lang="en-IE" sz="2800" dirty="0">
                <a:solidFill>
                  <a:srgbClr val="000066"/>
                </a:solidFill>
              </a:rPr>
              <a:t>9th Annual Internet Governance Forum</a:t>
            </a:r>
            <a:r>
              <a:rPr lang="en-IE" sz="2800" b="1" u="sng" dirty="0" smtClean="0">
                <a:solidFill>
                  <a:srgbClr val="000066"/>
                </a:solidFill>
              </a:rPr>
              <a:t/>
            </a:r>
            <a:br>
              <a:rPr lang="en-IE" sz="2800" b="1" u="sng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>September 2</a:t>
            </a:r>
            <a:r>
              <a:rPr lang="en-IE" sz="2800" baseline="30000" dirty="0" smtClean="0">
                <a:solidFill>
                  <a:srgbClr val="000066"/>
                </a:solidFill>
              </a:rPr>
              <a:t>nd</a:t>
            </a:r>
            <a:r>
              <a:rPr lang="en-IE" sz="2800" dirty="0" smtClean="0">
                <a:solidFill>
                  <a:srgbClr val="000066"/>
                </a:solidFill>
              </a:rPr>
              <a:t>  – 5</a:t>
            </a:r>
            <a:r>
              <a:rPr lang="en-IE" sz="2800" baseline="30000" dirty="0" smtClean="0">
                <a:solidFill>
                  <a:srgbClr val="000066"/>
                </a:solidFill>
              </a:rPr>
              <a:t>th</a:t>
            </a:r>
            <a:r>
              <a:rPr lang="en-IE" sz="2800" dirty="0" smtClean="0">
                <a:solidFill>
                  <a:srgbClr val="000066"/>
                </a:solidFill>
              </a:rPr>
              <a:t>  2014 </a:t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>Istanbul,  Turkey </a:t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/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>Joint G3ICT/DCAD Workshop</a:t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>Multi-Stakeholders Engagement: </a:t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>Imperative for Web Accessibility</a:t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>
                <a:solidFill>
                  <a:srgbClr val="000066"/>
                </a:solidFill>
              </a:rPr>
              <a:t>September 2</a:t>
            </a:r>
            <a:r>
              <a:rPr lang="en-IE" sz="2800" baseline="30000" dirty="0">
                <a:solidFill>
                  <a:srgbClr val="000066"/>
                </a:solidFill>
              </a:rPr>
              <a:t>nd</a:t>
            </a:r>
            <a:r>
              <a:rPr lang="en-IE" sz="2800" dirty="0">
                <a:solidFill>
                  <a:srgbClr val="000066"/>
                </a:solidFill>
              </a:rPr>
              <a:t> 2014</a:t>
            </a:r>
            <a:r>
              <a:rPr lang="en-IE" sz="2800" dirty="0" smtClean="0">
                <a:solidFill>
                  <a:srgbClr val="000066"/>
                </a:solidFill>
              </a:rPr>
              <a:t/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/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800" dirty="0" smtClean="0">
                <a:solidFill>
                  <a:srgbClr val="000066"/>
                </a:solidFill>
              </a:rPr>
              <a:t/>
            </a:r>
            <a:br>
              <a:rPr lang="en-IE" sz="2800" dirty="0" smtClean="0">
                <a:solidFill>
                  <a:srgbClr val="000066"/>
                </a:solidFill>
              </a:rPr>
            </a:br>
            <a:r>
              <a:rPr lang="en-IE" sz="2000" dirty="0" smtClean="0">
                <a:solidFill>
                  <a:srgbClr val="000066"/>
                </a:solidFill>
              </a:rPr>
              <a:t>Presentation by Mr Gerard Ellis </a:t>
            </a:r>
            <a:br>
              <a:rPr lang="en-IE" sz="2000" dirty="0" smtClean="0">
                <a:solidFill>
                  <a:srgbClr val="000066"/>
                </a:solidFill>
              </a:rPr>
            </a:br>
            <a:r>
              <a:rPr lang="en-IE" sz="2000" dirty="0" smtClean="0">
                <a:solidFill>
                  <a:srgbClr val="000066"/>
                </a:solidFill>
              </a:rPr>
              <a:t>Participation of persons with disabilities in standards development activities</a:t>
            </a:r>
            <a:r>
              <a:rPr lang="en-IE" sz="2800" dirty="0" smtClean="0">
                <a:solidFill>
                  <a:srgbClr val="000066"/>
                </a:solidFill>
              </a:rPr>
              <a:t/>
            </a:r>
            <a:br>
              <a:rPr lang="en-IE" sz="2800" dirty="0" smtClean="0">
                <a:solidFill>
                  <a:srgbClr val="000066"/>
                </a:solidFill>
              </a:rPr>
            </a:br>
            <a:endParaRPr lang="en-GB" sz="2800" dirty="0" smtClean="0">
              <a:solidFill>
                <a:srgbClr val="000066"/>
              </a:solidFill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1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>
                <a:solidFill>
                  <a:srgbClr val="000066"/>
                </a:solidFill>
              </a:rPr>
              <a:t>Populations</a:t>
            </a:r>
            <a:r>
              <a:rPr lang="en-GB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World Bank / World Health Organisation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E" sz="2400" dirty="0" smtClean="0">
                <a:solidFill>
                  <a:srgbClr val="000066"/>
                </a:solidFill>
              </a:rPr>
              <a:t>	1 Billion people in the world experience disability </a:t>
            </a:r>
          </a:p>
          <a:p>
            <a:pPr>
              <a:lnSpc>
                <a:spcPct val="9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European Disability Forum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E" sz="2400" dirty="0" smtClean="0">
                <a:solidFill>
                  <a:srgbClr val="000066"/>
                </a:solidFill>
              </a:rPr>
              <a:t>	80 Million people with disabilities in Europe</a:t>
            </a:r>
          </a:p>
          <a:p>
            <a:pPr>
              <a:lnSpc>
                <a:spcPct val="9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Irish Census 2011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E" sz="2400" dirty="0" smtClean="0">
                <a:solidFill>
                  <a:srgbClr val="000066"/>
                </a:solidFill>
              </a:rPr>
              <a:t>	At least 500,000 people with disabilities in Ireland</a:t>
            </a:r>
          </a:p>
          <a:p>
            <a:pPr>
              <a:lnSpc>
                <a:spcPct val="9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2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>
                <a:solidFill>
                  <a:srgbClr val="000066"/>
                </a:solidFill>
              </a:rPr>
              <a:t>Spending Power</a:t>
            </a:r>
            <a:endParaRPr lang="en-GB" dirty="0" smtClean="0">
              <a:solidFill>
                <a:srgbClr val="00006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Fifth Quadrant Analytics</a:t>
            </a:r>
          </a:p>
          <a:p>
            <a:pPr>
              <a:lnSpc>
                <a:spcPct val="8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2013 "Global Economics of Disability" Report</a:t>
            </a:r>
          </a:p>
          <a:p>
            <a:pPr>
              <a:lnSpc>
                <a:spcPct val="8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1.3 Billion people with disabilities</a:t>
            </a:r>
          </a:p>
          <a:p>
            <a:pPr>
              <a:lnSpc>
                <a:spcPct val="8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2.2 Billion friends and families</a:t>
            </a:r>
          </a:p>
          <a:p>
            <a:pPr>
              <a:lnSpc>
                <a:spcPct val="8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Control 8 Trillion Dollars annually</a:t>
            </a:r>
            <a:endParaRPr lang="en-GB" sz="2400" dirty="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3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0066"/>
                </a:solidFill>
              </a:rPr>
              <a:t>If No Standards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685"/>
            <a:ext cx="8218488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IE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Standards Often seen as stifling Innovation</a:t>
            </a:r>
          </a:p>
          <a:p>
            <a:pPr eaLnBrk="1" hangingPunct="1">
              <a:lnSpc>
                <a:spcPct val="8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 marL="342900" lvl="1" indent="-342900" eaLnBrk="1" hangingPunct="1">
              <a:lnSpc>
                <a:spcPct val="80000"/>
              </a:lnSpc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Air Transport </a:t>
            </a:r>
          </a:p>
          <a:p>
            <a:pPr eaLnBrk="1" hangingPunct="1">
              <a:lnSpc>
                <a:spcPct val="80000"/>
              </a:lnSpc>
            </a:pPr>
            <a:endParaRPr lang="en-IE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IE" sz="2400" dirty="0" smtClean="0">
                <a:solidFill>
                  <a:srgbClr val="000066"/>
                </a:solidFill>
              </a:rPr>
              <a:t>Telecommunications and ICTs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IE" sz="2400" dirty="0" smtClean="0">
              <a:solidFill>
                <a:srgbClr val="000066"/>
              </a:solidFill>
            </a:endParaRPr>
          </a:p>
          <a:p>
            <a:pPr marL="342900" lvl="1" indent="-342900" eaLnBrk="1" hangingPunct="1">
              <a:lnSpc>
                <a:spcPct val="80000"/>
              </a:lnSpc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Business Management and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ITIL</a:t>
            </a:r>
          </a:p>
          <a:p>
            <a:pPr marL="0" lvl="1" indent="0" eaLnBrk="1" hangingPunct="1">
              <a:lnSpc>
                <a:spcPct val="80000"/>
              </a:lnSpc>
              <a:buNone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Springboard for Innovations, Not Barrier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IE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IE" sz="2400" dirty="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4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0066"/>
                </a:solidFill>
              </a:rPr>
              <a:t>Benefits of Standards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341"/>
            <a:ext cx="8578850" cy="4525963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Open Up National and International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Markets</a:t>
            </a:r>
          </a:p>
          <a:p>
            <a:pPr marL="0" lvl="1" indent="0" eaLnBrk="1" hangingPunct="1">
              <a:lnSpc>
                <a:spcPct val="80000"/>
              </a:lnSpc>
              <a:buNone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Common Criteria Against Which to Measure, Thus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Manage</a:t>
            </a: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Defence Against Litigation</a:t>
            </a:r>
          </a:p>
          <a:p>
            <a:pPr marL="342900" lvl="1" indent="-342900" eaLnBrk="1" hangingPunct="1">
              <a:lnSpc>
                <a:spcPct val="80000"/>
              </a:lnSpc>
              <a:buChar char="•"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Make Skills Transferable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IE" sz="2400" dirty="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5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>
                <a:solidFill>
                  <a:srgbClr val="000066"/>
                </a:solidFill>
              </a:rPr>
              <a:t>Standards and People </a:t>
            </a:r>
            <a:br>
              <a:rPr lang="en-IE" dirty="0" smtClean="0">
                <a:solidFill>
                  <a:srgbClr val="000066"/>
                </a:solidFill>
              </a:rPr>
            </a:br>
            <a:r>
              <a:rPr lang="en-IE" dirty="0" smtClean="0">
                <a:solidFill>
                  <a:srgbClr val="000066"/>
                </a:solidFill>
              </a:rPr>
              <a:t>with disabilities </a:t>
            </a:r>
            <a:endParaRPr lang="en-GB" dirty="0" smtClean="0">
              <a:solidFill>
                <a:srgbClr val="000066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27894"/>
            <a:ext cx="8229600" cy="49974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IE" sz="2400" dirty="0">
              <a:solidFill>
                <a:srgbClr val="000066"/>
              </a:solidFill>
            </a:endParaRP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W3C WCAG 2.0	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	= </a:t>
            </a: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ISO/IEC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40500:2012</a:t>
            </a:r>
          </a:p>
          <a:p>
            <a:pPr marL="0" lvl="1" indent="0" eaLnBrk="1" hangingPunct="1">
              <a:lnSpc>
                <a:spcPct val="80000"/>
              </a:lnSpc>
              <a:buNone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Adobe PDF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Ref.  V1.7  </a:t>
            </a: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=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 ISO 3200-1:2008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PDF/UA	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		= </a:t>
            </a: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ISO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14289-1:2012</a:t>
            </a:r>
          </a:p>
          <a:p>
            <a:pPr marL="0" lvl="1" indent="0" eaLnBrk="1" hangingPunct="1">
              <a:lnSpc>
                <a:spcPct val="80000"/>
              </a:lnSpc>
              <a:buNone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Total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communications</a:t>
            </a:r>
          </a:p>
          <a:p>
            <a:pPr marL="0" lvl="1" indent="0" eaLnBrk="1" hangingPunct="1">
              <a:lnSpc>
                <a:spcPct val="80000"/>
              </a:lnSpc>
              <a:buNone/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European Directive on Accessibility of Public Web Sites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IE" sz="2400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6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333375"/>
            <a:ext cx="8569325" cy="1223963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0066"/>
                </a:solidFill>
              </a:rPr>
              <a:t>Universal Design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341438"/>
            <a:ext cx="7921625" cy="5255914"/>
          </a:xfrm>
        </p:spPr>
        <p:txBody>
          <a:bodyPr/>
          <a:lstStyle/>
          <a:p>
            <a:pPr marL="342900" lvl="1" indent="-342900" algn="l" eaLnBrk="1" hangingPunct="1">
              <a:lnSpc>
                <a:spcPct val="80000"/>
              </a:lnSpc>
              <a:buFontTx/>
              <a:buChar char="•"/>
            </a:pPr>
            <a:endParaRPr lang="en-IE" sz="2400" dirty="0" smtClean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Tx/>
              <a:buChar char="•"/>
            </a:pP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UN </a:t>
            </a: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Convention on the Rights of Persons with Disabilities </a:t>
            </a:r>
            <a:endParaRPr lang="en-IE" sz="2400" dirty="0" smtClean="0">
              <a:solidFill>
                <a:srgbClr val="000066"/>
              </a:solidFill>
              <a:ea typeface="+mn-ea"/>
              <a:cs typeface="+mn-cs"/>
            </a:endParaRPr>
          </a:p>
          <a:p>
            <a:pPr marL="0" lvl="1" algn="l" eaLnBrk="1" hangingPunct="1">
              <a:lnSpc>
                <a:spcPct val="80000"/>
              </a:lnSpc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Include  Stakeholders from the Earliest Stage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Possible</a:t>
            </a:r>
          </a:p>
          <a:p>
            <a:pPr marL="0" lvl="1" algn="l" eaLnBrk="1" hangingPunct="1">
              <a:lnSpc>
                <a:spcPct val="80000"/>
              </a:lnSpc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Economic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Benefits</a:t>
            </a:r>
          </a:p>
          <a:p>
            <a:pPr marL="0" lvl="1" algn="l" eaLnBrk="1" hangingPunct="1">
              <a:lnSpc>
                <a:spcPct val="80000"/>
              </a:lnSpc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Social </a:t>
            </a:r>
            <a:r>
              <a:rPr lang="en-IE" sz="2400" dirty="0" smtClean="0">
                <a:solidFill>
                  <a:srgbClr val="000066"/>
                </a:solidFill>
                <a:ea typeface="+mn-ea"/>
                <a:cs typeface="+mn-cs"/>
              </a:rPr>
              <a:t>Benefits</a:t>
            </a:r>
          </a:p>
          <a:p>
            <a:pPr marL="0" lvl="1" algn="l" eaLnBrk="1" hangingPunct="1">
              <a:lnSpc>
                <a:spcPct val="80000"/>
              </a:lnSpc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Tx/>
              <a:buChar char="•"/>
            </a:pPr>
            <a:r>
              <a:rPr lang="en-IE" sz="2400" dirty="0">
                <a:solidFill>
                  <a:srgbClr val="000066"/>
                </a:solidFill>
                <a:ea typeface="+mn-ea"/>
                <a:cs typeface="+mn-cs"/>
              </a:rPr>
              <a:t>All of Society Gains</a:t>
            </a:r>
          </a:p>
          <a:p>
            <a:pPr algn="l" eaLnBrk="1" hangingPunct="1">
              <a:lnSpc>
                <a:spcPct val="90000"/>
              </a:lnSpc>
            </a:pPr>
            <a:endParaRPr lang="en-IE" sz="2000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7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4401" y="729456"/>
            <a:ext cx="8569325" cy="1223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ISO/IEC </a:t>
            </a:r>
            <a:r>
              <a:rPr lang="en-US" dirty="0">
                <a:solidFill>
                  <a:srgbClr val="000066"/>
                </a:solidFill>
              </a:rPr>
              <a:t>Guide 71 and CEN/CENELEC Guide 6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>
                <a:solidFill>
                  <a:srgbClr val="000066"/>
                </a:solidFill>
              </a:rPr>
              <a:t>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341438"/>
            <a:ext cx="7921625" cy="5255914"/>
          </a:xfrm>
        </p:spPr>
        <p:txBody>
          <a:bodyPr/>
          <a:lstStyle/>
          <a:p>
            <a:pPr marL="342900" lvl="1" indent="-342900" algn="l" eaLnBrk="1" hangingPunct="1">
              <a:lnSpc>
                <a:spcPct val="80000"/>
              </a:lnSpc>
              <a:buFontTx/>
              <a:buChar char="•"/>
            </a:pPr>
            <a:endParaRPr lang="en-IE" sz="2400" dirty="0" smtClean="0">
              <a:solidFill>
                <a:srgbClr val="000066"/>
              </a:solidFill>
              <a:ea typeface="+mn-ea"/>
              <a:cs typeface="+mn-cs"/>
            </a:endParaRPr>
          </a:p>
          <a:p>
            <a:pPr marL="0" lvl="1" algn="l" eaLnBrk="1" hangingPunct="1">
              <a:lnSpc>
                <a:spcPct val="80000"/>
              </a:lnSpc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66"/>
                </a:solidFill>
                <a:ea typeface="+mn-ea"/>
                <a:cs typeface="+mn-cs"/>
              </a:rPr>
              <a:t>Original Guide in 2001</a:t>
            </a: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66"/>
                </a:solidFill>
                <a:ea typeface="+mn-ea"/>
                <a:cs typeface="+mn-cs"/>
              </a:rPr>
              <a:t>3 Year Review</a:t>
            </a: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66"/>
                </a:solidFill>
                <a:ea typeface="+mn-ea"/>
                <a:cs typeface="+mn-cs"/>
              </a:rPr>
              <a:t>JTAG and </a:t>
            </a:r>
            <a:r>
              <a:rPr lang="en-US" sz="2400" dirty="0" smtClean="0">
                <a:solidFill>
                  <a:srgbClr val="000066"/>
                </a:solidFill>
                <a:ea typeface="+mn-ea"/>
                <a:cs typeface="+mn-cs"/>
              </a:rPr>
              <a:t>SAGA</a:t>
            </a: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66"/>
                </a:solidFill>
                <a:ea typeface="+mn-ea"/>
                <a:cs typeface="+mn-cs"/>
              </a:rPr>
              <a:t>Current Public Comment </a:t>
            </a:r>
            <a:r>
              <a:rPr lang="en-US" sz="2400" dirty="0" smtClean="0">
                <a:solidFill>
                  <a:srgbClr val="000066"/>
                </a:solidFill>
                <a:ea typeface="+mn-ea"/>
                <a:cs typeface="+mn-cs"/>
              </a:rPr>
              <a:t>Period</a:t>
            </a: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66"/>
                </a:solidFill>
                <a:ea typeface="+mn-ea"/>
                <a:cs typeface="+mn-cs"/>
              </a:rPr>
              <a:t>Publication in October/November </a:t>
            </a:r>
            <a:r>
              <a:rPr lang="en-US" sz="2400" dirty="0" smtClean="0">
                <a:solidFill>
                  <a:srgbClr val="000066"/>
                </a:solidFill>
                <a:ea typeface="+mn-ea"/>
                <a:cs typeface="+mn-cs"/>
              </a:rPr>
              <a:t>2014</a:t>
            </a: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66"/>
              </a:solidFill>
              <a:ea typeface="+mn-ea"/>
              <a:cs typeface="+mn-cs"/>
            </a:endParaRPr>
          </a:p>
          <a:p>
            <a:pPr marL="342900" lvl="1" indent="-34290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66"/>
                </a:solidFill>
                <a:ea typeface="+mn-ea"/>
                <a:cs typeface="+mn-cs"/>
              </a:rPr>
              <a:t>Joint ITU/ISO/IEC/CEN/CENELEC Publication</a:t>
            </a:r>
          </a:p>
          <a:p>
            <a:pPr lvl="1" algn="l" eaLnBrk="1" hangingPunct="1">
              <a:lnSpc>
                <a:spcPct val="80000"/>
              </a:lnSpc>
            </a:pPr>
            <a:endParaRPr lang="en-IE" sz="2400" dirty="0">
              <a:solidFill>
                <a:srgbClr val="000066"/>
              </a:solidFill>
              <a:ea typeface="+mn-ea"/>
              <a:cs typeface="+mn-cs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9130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r>
              <a:rPr lang="en-IE" dirty="0" smtClean="0">
                <a:solidFill>
                  <a:srgbClr val="000066"/>
                </a:solidFill>
              </a:rPr>
              <a:t/>
            </a:r>
            <a:br>
              <a:rPr lang="en-IE" dirty="0" smtClean="0">
                <a:solidFill>
                  <a:srgbClr val="000066"/>
                </a:solidFill>
              </a:rPr>
            </a:br>
            <a:r>
              <a:rPr lang="en-IE" dirty="0" smtClean="0">
                <a:solidFill>
                  <a:srgbClr val="000066"/>
                </a:solidFill>
              </a:rPr>
              <a:t/>
            </a:r>
            <a:br>
              <a:rPr lang="en-IE" dirty="0" smtClean="0">
                <a:solidFill>
                  <a:srgbClr val="000066"/>
                </a:solidFill>
              </a:rPr>
            </a:br>
            <a:r>
              <a:rPr lang="en-IE" dirty="0" smtClean="0">
                <a:solidFill>
                  <a:srgbClr val="000066"/>
                </a:solidFill>
              </a:rPr>
              <a:t>Thank you</a:t>
            </a:r>
            <a:br>
              <a:rPr lang="en-IE" dirty="0" smtClean="0">
                <a:solidFill>
                  <a:srgbClr val="000066"/>
                </a:solidFill>
              </a:rPr>
            </a:br>
            <a:r>
              <a:rPr lang="en-IE" dirty="0" smtClean="0">
                <a:solidFill>
                  <a:srgbClr val="000066"/>
                </a:solidFill>
              </a:rPr>
              <a:t/>
            </a:r>
            <a:br>
              <a:rPr lang="en-IE" dirty="0" smtClean="0">
                <a:solidFill>
                  <a:srgbClr val="000066"/>
                </a:solidFill>
              </a:rPr>
            </a:br>
            <a:r>
              <a:rPr lang="en-IE" sz="2000" dirty="0" smtClean="0">
                <a:solidFill>
                  <a:srgbClr val="000066"/>
                </a:solidFill>
              </a:rPr>
              <a:t>Mr Gerard Ellis</a:t>
            </a:r>
            <a:br>
              <a:rPr lang="en-IE" sz="2000" dirty="0" smtClean="0">
                <a:solidFill>
                  <a:srgbClr val="000066"/>
                </a:solidFill>
              </a:rPr>
            </a:br>
            <a:r>
              <a:rPr lang="en-IE" sz="2000" dirty="0" smtClean="0">
                <a:solidFill>
                  <a:srgbClr val="000066"/>
                </a:solidFill>
              </a:rPr>
              <a:t>gerry.ellis@feelthebenefit.com</a:t>
            </a:r>
            <a:endParaRPr lang="en-GB" sz="2000" dirty="0" smtClean="0">
              <a:solidFill>
                <a:srgbClr val="000066"/>
              </a:solidFill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4168246" y="6525344"/>
            <a:ext cx="941636" cy="310084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ctr">
              <a:defRPr sz="900" b="1">
                <a:latin typeface="Calibri" pitchFamily="34" charset="0"/>
                <a:ea typeface="MS PGothic"/>
                <a:cs typeface="Calibri" pitchFamily="34" charset="0"/>
              </a:defRPr>
            </a:lvl1pPr>
            <a:lvl2pPr>
              <a:defRPr sz="1200" b="1">
                <a:latin typeface="Calibri" pitchFamily="34" charset="0"/>
                <a:ea typeface="MS PGothic"/>
                <a:cs typeface="MS PGothic"/>
              </a:defRPr>
            </a:lvl2pPr>
            <a:lvl3pPr>
              <a:defRPr sz="1200" b="1">
                <a:latin typeface="Calibri" pitchFamily="34" charset="0"/>
                <a:ea typeface="MS PGothic"/>
                <a:cs typeface="MS PGothic"/>
              </a:defRPr>
            </a:lvl3pPr>
            <a:lvl4pPr>
              <a:defRPr sz="1200" b="1">
                <a:latin typeface="Calibri" pitchFamily="34" charset="0"/>
                <a:ea typeface="MS PGothic"/>
                <a:cs typeface="MS PGothic"/>
              </a:defRPr>
            </a:lvl4pPr>
            <a:lvl5pPr>
              <a:defRPr sz="1200" b="1">
                <a:latin typeface="Calibri" pitchFamily="34" charset="0"/>
                <a:ea typeface="MS PGothic"/>
                <a:cs typeface="MS PGothic"/>
              </a:defRPr>
            </a:lvl5pPr>
            <a:lvl6pPr>
              <a:defRPr sz="1200" b="1">
                <a:latin typeface="Calibri" pitchFamily="34" charset="0"/>
                <a:ea typeface="MS PGothic"/>
                <a:cs typeface="MS PGothic"/>
              </a:defRPr>
            </a:lvl6pPr>
            <a:lvl7pPr>
              <a:defRPr sz="1200" b="1">
                <a:latin typeface="Calibri" pitchFamily="34" charset="0"/>
                <a:ea typeface="MS PGothic"/>
                <a:cs typeface="MS PGothic"/>
              </a:defRPr>
            </a:lvl7pPr>
            <a:lvl8pPr>
              <a:defRPr sz="1200" b="1">
                <a:latin typeface="Calibri" pitchFamily="34" charset="0"/>
                <a:ea typeface="MS PGothic"/>
                <a:cs typeface="MS PGothic"/>
              </a:defRPr>
            </a:lvl8pPr>
            <a:lvl9pPr>
              <a:defRPr sz="1200" b="1">
                <a:latin typeface="Calibri" pitchFamily="34" charset="0"/>
                <a:ea typeface="MS PGothic"/>
                <a:cs typeface="MS PGothic"/>
              </a:defRPr>
            </a:lvl9pPr>
          </a:lstStyle>
          <a:p>
            <a:fld id="{6E523564-C0EB-4B0B-93F6-98040B7436CC}" type="slidenum">
              <a:rPr lang="en-IE"/>
              <a:pPr/>
              <a:t>9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3E9FC24C53694BB5EBDAF5924E3A9A" ma:contentTypeVersion="4" ma:contentTypeDescription="Create a new document." ma:contentTypeScope="" ma:versionID="13207ff72a0edeed3966f8a0a5fbc81c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f318a9516b7937ba5cd54d54fbb643a2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E2D3CF1-5545-4294-AC46-F09203C9DEAF}"/>
</file>

<file path=customXml/itemProps2.xml><?xml version="1.0" encoding="utf-8"?>
<ds:datastoreItem xmlns:ds="http://schemas.openxmlformats.org/officeDocument/2006/customXml" ds:itemID="{B7C00D08-FC9F-45A8-9AC5-B43FF6E65603}"/>
</file>

<file path=customXml/itemProps3.xml><?xml version="1.0" encoding="utf-8"?>
<ds:datastoreItem xmlns:ds="http://schemas.openxmlformats.org/officeDocument/2006/customXml" ds:itemID="{572D9B99-ED1B-489B-B2E4-1567B5A06D50}"/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166</Words>
  <Application>Microsoft Office PowerPoint</Application>
  <PresentationFormat>On-screen Show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MS PGothic</vt:lpstr>
      <vt:lpstr>Arial</vt:lpstr>
      <vt:lpstr>Calibri</vt:lpstr>
      <vt:lpstr>Default Design</vt:lpstr>
      <vt:lpstr>9th Annual Internet Governance Forum September 2nd  – 5th  2014  Istanbul,  Turkey   Joint G3ICT/DCAD Workshop Multi-Stakeholders Engagement:  Imperative for Web Accessibility September 2nd 2014   Presentation by Mr Gerard Ellis  Participation of persons with disabilities in standards development activities </vt:lpstr>
      <vt:lpstr>Populations </vt:lpstr>
      <vt:lpstr>Spending Power</vt:lpstr>
      <vt:lpstr>If No Standards</vt:lpstr>
      <vt:lpstr>Benefits of Standards</vt:lpstr>
      <vt:lpstr>Standards and People  with disabilities </vt:lpstr>
      <vt:lpstr>Universal Design  </vt:lpstr>
      <vt:lpstr>ISO/IEC Guide 71 and CEN/CENELEC Guide 6   </vt:lpstr>
      <vt:lpstr>  Thank you  Mr Gerard Ellis gerry.ellis@feelthebenefit.com</vt:lpstr>
    </vt:vector>
  </TitlesOfParts>
  <Company>DOJELR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m-Enabling Summit BYOD Session</dc:title>
  <dc:creator>Linda B. Rowan;Gerry.Ellis@boi.com</dc:creator>
  <cp:lastModifiedBy>Liatowitsch, Mischa</cp:lastModifiedBy>
  <cp:revision>42</cp:revision>
  <dcterms:created xsi:type="dcterms:W3CDTF">2009-08-18T08:48:22Z</dcterms:created>
  <dcterms:modified xsi:type="dcterms:W3CDTF">2014-08-29T13:56:47Z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0x010100E73E9FC24C53694BB5EBDAF5924E3A9A</vt:lpwstr>
  </property>
</Properties>
</file>