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4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3" r:id="rId5"/>
    <p:sldId id="260" r:id="rId6"/>
    <p:sldId id="261" r:id="rId7"/>
    <p:sldId id="264" r:id="rId8"/>
    <p:sldId id="268" r:id="rId9"/>
    <p:sldId id="279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BDB96-73A3-8741-B730-1E835E0B1486}" type="datetimeFigureOut">
              <a:rPr lang="en-US" smtClean="0"/>
              <a:pPr/>
              <a:t>22/10/13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28F29-904D-4C46-94AC-4E50DD38269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52138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0BB38-5765-4948-BDED-25C7280CC52C}" type="datetimeFigureOut">
              <a:rPr lang="en-US" smtClean="0"/>
              <a:pPr/>
              <a:t>22/10/13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21615-AD01-C043-9071-6939A90A4E6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81494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6F3E6-4E48-1443-9ED5-10ACC8713819}" type="datetime1">
              <a:rPr lang="en-US" smtClean="0"/>
              <a:pPr/>
              <a:t>22/10/13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76A2-1409-4C48-907B-61B37BA57C04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EAA2-1F21-1E46-855B-B7CFDCA9BDAD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4EDB-42FA-4D4E-B5A6-66683DC89E52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D4911-5AA7-A64A-A640-58F7DD9345D7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34EE-CF94-A841-B24E-FE85AB947991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671E-A9B1-5D49-88F2-C0C61FFE7268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0B33-4E7A-D84B-A7CC-3733E2494A0F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052F-EDCB-2F4A-9301-EA233F6399AF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C653B-E4F5-2447-83BF-67F65EE797C0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8BD8-0EFF-D441-B1B2-AEEBFF5E00F4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964C9D7-B001-7549-8D3B-4A1216729314}" type="datetime1">
              <a:rPr lang="en-US" smtClean="0"/>
              <a:pPr/>
              <a:t>22/10/13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7F5BF3-CCE1-E34A-A356-3C40CFA12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.astbrink@gsa.com.au" TargetMode="External"/><Relationship Id="rId3" Type="http://schemas.openxmlformats.org/officeDocument/2006/relationships/hyperlink" Target="mailto:wjt@uow.edu.a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713446"/>
            <a:ext cx="6477000" cy="262548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Public procurement &amp; </a:t>
            </a:r>
            <a:r>
              <a:rPr lang="en-US" sz="3200" b="1" dirty="0" smtClean="0"/>
              <a:t> </a:t>
            </a:r>
            <a:r>
              <a:rPr lang="en-US" sz="3200" b="1" dirty="0" smtClean="0"/>
              <a:t>accessibility </a:t>
            </a:r>
            <a:r>
              <a:rPr lang="en-AU" sz="3200" b="1" dirty="0"/>
              <a:t/>
            </a:r>
            <a:br>
              <a:rPr lang="en-AU" sz="3200" b="1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3234090"/>
          </a:xfrm>
        </p:spPr>
        <p:txBody>
          <a:bodyPr>
            <a:normAutofit/>
          </a:bodyPr>
          <a:lstStyle/>
          <a:p>
            <a:r>
              <a:rPr lang="en-US" dirty="0" smtClean="0"/>
              <a:t>Gunela Astbrink</a:t>
            </a:r>
          </a:p>
          <a:p>
            <a:r>
              <a:rPr lang="en-US" dirty="0" smtClean="0"/>
              <a:t>Australian IGF ambassador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583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 and further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Research </a:t>
            </a:r>
            <a:r>
              <a:rPr lang="en-US" dirty="0"/>
              <a:t>report and advocacy toolkit: http://</a:t>
            </a:r>
            <a:r>
              <a:rPr lang="en-US" dirty="0" err="1"/>
              <a:t>www.gsa.com.au</a:t>
            </a:r>
            <a:r>
              <a:rPr lang="en-US" dirty="0"/>
              <a:t>/</a:t>
            </a:r>
            <a:r>
              <a:rPr lang="en-US" dirty="0" err="1" smtClean="0"/>
              <a:t>portfolio.html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Further information:</a:t>
            </a:r>
          </a:p>
          <a:p>
            <a:pPr lvl="1"/>
            <a:r>
              <a:rPr lang="en-US" dirty="0" smtClean="0"/>
              <a:t>Gunela Astbrink – </a:t>
            </a:r>
            <a:r>
              <a:rPr lang="en-US" dirty="0" smtClean="0">
                <a:hlinkClick r:id="rId2"/>
              </a:rPr>
              <a:t>g.astbrink@gsa.com.au</a:t>
            </a:r>
            <a:endParaRPr lang="en-US" dirty="0" smtClean="0"/>
          </a:p>
          <a:p>
            <a:pPr lvl="1"/>
            <a:r>
              <a:rPr lang="en-US" dirty="0" smtClean="0"/>
              <a:t>Will </a:t>
            </a:r>
            <a:r>
              <a:rPr lang="en-US" dirty="0" err="1" smtClean="0"/>
              <a:t>Tibben</a:t>
            </a:r>
            <a:r>
              <a:rPr lang="en-US" dirty="0" smtClean="0"/>
              <a:t> – </a:t>
            </a:r>
            <a:r>
              <a:rPr lang="en-US" dirty="0" smtClean="0">
                <a:hlinkClick r:id="rId3"/>
              </a:rPr>
              <a:t>wjt@uow.edu.au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700" i="1" dirty="0" smtClean="0"/>
              <a:t>This </a:t>
            </a:r>
            <a:r>
              <a:rPr lang="en-US" sz="1700" i="1" dirty="0" smtClean="0"/>
              <a:t>research was made possible through the Australian Communications Consumer Action Network’s Grants Scheme.  </a:t>
            </a:r>
          </a:p>
          <a:p>
            <a:pPr marL="0" indent="0">
              <a:buNone/>
            </a:pPr>
            <a:r>
              <a:rPr lang="en-US" sz="1700" i="1" dirty="0" smtClean="0"/>
              <a:t>Research funding was also supported by the Faculty of Informatics, University of Wollongong</a:t>
            </a:r>
            <a:endParaRPr lang="en-US" sz="17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1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public procurement?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274320" lvl="1" indent="0" algn="ctr">
              <a:buNone/>
            </a:pPr>
            <a:r>
              <a:rPr lang="en-US" sz="2400" b="1" dirty="0" smtClean="0"/>
              <a:t>Government purchasing processes</a:t>
            </a:r>
          </a:p>
          <a:p>
            <a:pPr marL="274320" lvl="1" indent="0" algn="ctr">
              <a:buNone/>
            </a:pPr>
            <a:endParaRPr lang="en-US" sz="2400" dirty="0" smtClean="0"/>
          </a:p>
          <a:p>
            <a:r>
              <a:rPr lang="en-US" dirty="0" smtClean="0"/>
              <a:t>Government is large purchaser of goods and services including information and communication technology (ICT) </a:t>
            </a:r>
            <a:r>
              <a:rPr lang="en-US" dirty="0" smtClean="0"/>
              <a:t>such as:</a:t>
            </a:r>
          </a:p>
          <a:p>
            <a:pPr lvl="1"/>
            <a:r>
              <a:rPr lang="en-US" dirty="0"/>
              <a:t>Phones</a:t>
            </a:r>
          </a:p>
          <a:p>
            <a:pPr lvl="1"/>
            <a:r>
              <a:rPr lang="en-US" dirty="0"/>
              <a:t>Computers</a:t>
            </a:r>
          </a:p>
          <a:p>
            <a:pPr lvl="1"/>
            <a:r>
              <a:rPr lang="en-US" dirty="0"/>
              <a:t>Public service terminals</a:t>
            </a:r>
          </a:p>
          <a:p>
            <a:pPr lvl="1"/>
            <a:r>
              <a:rPr lang="en-US" dirty="0"/>
              <a:t>A range of software applications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7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Accessibility criteria in public procurement can: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Provide more streamlined IT provision for persons with disability in the government workplace</a:t>
            </a:r>
          </a:p>
          <a:p>
            <a:r>
              <a:rPr lang="en-US" dirty="0" smtClean="0"/>
              <a:t>Have flow-on effects for greater availability and affordability of accessible ICT in the general </a:t>
            </a:r>
            <a:r>
              <a:rPr lang="en-US" dirty="0" smtClean="0"/>
              <a:t>community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Government </a:t>
            </a:r>
            <a:r>
              <a:rPr lang="en-US" b="1" dirty="0"/>
              <a:t>can influence market by setting purchasing criteria including accessibility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accessibility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Ability to use display for a person without sight</a:t>
            </a:r>
          </a:p>
          <a:p>
            <a:r>
              <a:rPr lang="en-US" dirty="0" smtClean="0"/>
              <a:t>Ability to use interface for a person without hearing</a:t>
            </a:r>
          </a:p>
          <a:p>
            <a:r>
              <a:rPr lang="en-US" dirty="0" smtClean="0"/>
              <a:t>Ability to use interface for a person with physical limitations</a:t>
            </a:r>
          </a:p>
          <a:p>
            <a:r>
              <a:rPr lang="en-US" dirty="0" smtClean="0"/>
              <a:t>Enabling seamless use of assistive technologies with common computer programs</a:t>
            </a:r>
          </a:p>
          <a:p>
            <a:r>
              <a:rPr lang="en-US" dirty="0" smtClean="0"/>
              <a:t>Preventing common computer programs from rendering inbuilt accessibility features defunct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7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By University of Wollongong and GSA </a:t>
            </a:r>
            <a:r>
              <a:rPr lang="en-US" dirty="0" err="1" smtClean="0"/>
              <a:t>InfoComm</a:t>
            </a:r>
            <a:endParaRPr lang="en-US" dirty="0" smtClean="0"/>
          </a:p>
          <a:p>
            <a:r>
              <a:rPr lang="en-US" dirty="0" smtClean="0"/>
              <a:t>Study </a:t>
            </a:r>
            <a:r>
              <a:rPr lang="en-US" dirty="0" smtClean="0"/>
              <a:t>and benchmarking of OECD countries and their use of accessibility criteria</a:t>
            </a:r>
          </a:p>
          <a:p>
            <a:r>
              <a:rPr lang="en-US" dirty="0" smtClean="0"/>
              <a:t>Detailed analysis of 6 case-studies:</a:t>
            </a:r>
          </a:p>
          <a:p>
            <a:pPr lvl="1"/>
            <a:r>
              <a:rPr lang="en-US" dirty="0" smtClean="0"/>
              <a:t>USA</a:t>
            </a:r>
          </a:p>
          <a:p>
            <a:pPr lvl="1"/>
            <a:r>
              <a:rPr lang="en-US" dirty="0" smtClean="0"/>
              <a:t>Japan</a:t>
            </a:r>
          </a:p>
          <a:p>
            <a:pPr lvl="1"/>
            <a:r>
              <a:rPr lang="en-US" dirty="0" smtClean="0"/>
              <a:t>European Commission </a:t>
            </a:r>
          </a:p>
          <a:p>
            <a:pPr lvl="1"/>
            <a:r>
              <a:rPr lang="en-US" dirty="0" smtClean="0"/>
              <a:t>Ireland</a:t>
            </a:r>
          </a:p>
          <a:p>
            <a:pPr lvl="1"/>
            <a:r>
              <a:rPr lang="en-US" dirty="0" smtClean="0"/>
              <a:t>UK</a:t>
            </a:r>
          </a:p>
          <a:p>
            <a:pPr lvl="1"/>
            <a:r>
              <a:rPr lang="en-US" dirty="0" smtClean="0"/>
              <a:t>Canada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2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Majority of OECD countries include ICT accessibility criteria in public procurement law</a:t>
            </a:r>
          </a:p>
          <a:p>
            <a:r>
              <a:rPr lang="en-US" dirty="0" smtClean="0"/>
              <a:t>In this group, the great majority allow discretion in application of accessibility criteria when procuring ICTs</a:t>
            </a:r>
          </a:p>
          <a:p>
            <a:r>
              <a:rPr lang="en-US" dirty="0" smtClean="0"/>
              <a:t>Half have some reporting and compliance measures in place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1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 is a model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508 is an amendment of the Rehabilitation Act to enable US public servants with disabilities to use office equipment on an equitable basis to able-bodied peers</a:t>
            </a:r>
          </a:p>
          <a:p>
            <a:r>
              <a:rPr lang="en-US" dirty="0" smtClean="0"/>
              <a:t>Section 508 standards </a:t>
            </a:r>
            <a:r>
              <a:rPr lang="en-US" dirty="0" err="1" smtClean="0"/>
              <a:t>ie</a:t>
            </a:r>
            <a:r>
              <a:rPr lang="en-US" dirty="0" smtClean="0"/>
              <a:t> accessibility criteria for use by government agencies in their tender documents</a:t>
            </a:r>
          </a:p>
          <a:p>
            <a:r>
              <a:rPr lang="en-US" dirty="0" smtClean="0"/>
              <a:t>THIS IS MANDATORY</a:t>
            </a:r>
          </a:p>
          <a:p>
            <a:r>
              <a:rPr lang="en-US" dirty="0" smtClean="0"/>
              <a:t>Buy Accessible Wizard </a:t>
            </a:r>
          </a:p>
          <a:p>
            <a:r>
              <a:rPr lang="en-US" dirty="0" smtClean="0"/>
              <a:t>Together with anti-discrimination legislation, has had positive impact on companies (</a:t>
            </a:r>
            <a:r>
              <a:rPr lang="en-US" dirty="0" err="1" smtClean="0"/>
              <a:t>eg</a:t>
            </a:r>
            <a:r>
              <a:rPr lang="en-US" dirty="0" smtClean="0"/>
              <a:t> Apple &amp; Microsoft) when designing mainstream products that are more accessible</a:t>
            </a:r>
          </a:p>
          <a:p>
            <a:r>
              <a:rPr lang="en-US" dirty="0" smtClean="0"/>
              <a:t>Section 508 guidelines have been “refreshed”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Mandate 376 for 3 European standards bodies to develop:</a:t>
            </a:r>
          </a:p>
          <a:p>
            <a:pPr lvl="1"/>
            <a:r>
              <a:rPr lang="en-US" dirty="0" smtClean="0"/>
              <a:t>Accessibility guidelines in line with Section 508 in USA</a:t>
            </a:r>
          </a:p>
          <a:p>
            <a:pPr lvl="1"/>
            <a:r>
              <a:rPr lang="en-US" dirty="0" smtClean="0"/>
              <a:t>Toolkit for suppliers </a:t>
            </a:r>
          </a:p>
          <a:p>
            <a:r>
              <a:rPr lang="en-US" dirty="0" smtClean="0"/>
              <a:t>European Accessibility legislation, if enacted, will make accessibility criteria in public procurement mandatory in European Union countries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2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Research </a:t>
            </a:r>
            <a:r>
              <a:rPr lang="en-US" dirty="0" smtClean="0"/>
              <a:t>indicates that mandatory inclusion of accessibility criteria has the most impact</a:t>
            </a:r>
          </a:p>
          <a:p>
            <a:r>
              <a:rPr lang="en-US" dirty="0" smtClean="0"/>
              <a:t>Action on accessibility criteria in public procurement in European </a:t>
            </a:r>
            <a:r>
              <a:rPr lang="en-US" dirty="0"/>
              <a:t>countries and USA </a:t>
            </a:r>
            <a:r>
              <a:rPr lang="en-US" dirty="0" smtClean="0"/>
              <a:t>should influence ICT accessibility internationally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5BF3-CCE1-E34A-A356-3C40CFA1231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41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3E9FC24C53694BB5EBDAF5924E3A9A" ma:contentTypeVersion="4" ma:contentTypeDescription="Create a new document." ma:contentTypeScope="" ma:versionID="13207ff72a0edeed3966f8a0a5fbc81c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f318a9516b7937ba5cd54d54fbb643a2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5C40D85-23EF-429C-9C13-240DAD3DC8E0}"/>
</file>

<file path=customXml/itemProps2.xml><?xml version="1.0" encoding="utf-8"?>
<ds:datastoreItem xmlns:ds="http://schemas.openxmlformats.org/officeDocument/2006/customXml" ds:itemID="{E2DBEF26-5A7E-436A-B129-DBB68895CB85}"/>
</file>

<file path=customXml/itemProps3.xml><?xml version="1.0" encoding="utf-8"?>
<ds:datastoreItem xmlns:ds="http://schemas.openxmlformats.org/officeDocument/2006/customXml" ds:itemID="{5AF96D1C-D9B3-4A30-984A-411C198F9AB6}"/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5902</TotalTime>
  <Words>453</Words>
  <Application>Microsoft Macintosh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Public procurement &amp;  accessibility  </vt:lpstr>
      <vt:lpstr>What is public procurement?</vt:lpstr>
      <vt:lpstr>Accessibility criteria in public procurement can:</vt:lpstr>
      <vt:lpstr>Examples of accessibility criteria</vt:lpstr>
      <vt:lpstr>Research project</vt:lpstr>
      <vt:lpstr>Findings </vt:lpstr>
      <vt:lpstr>USA is a model case</vt:lpstr>
      <vt:lpstr>European Commission</vt:lpstr>
      <vt:lpstr>Conclusion</vt:lpstr>
      <vt:lpstr>Resources and further information</vt:lpstr>
    </vt:vector>
  </TitlesOfParts>
  <Company>GSA Information Consultants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procurement and ICT accessibility</dc:title>
  <dc:creator>Gunela Astbrink</dc:creator>
  <cp:lastModifiedBy>Gunela Astbrink</cp:lastModifiedBy>
  <cp:revision>42</cp:revision>
  <dcterms:created xsi:type="dcterms:W3CDTF">2012-08-23T00:04:40Z</dcterms:created>
  <dcterms:modified xsi:type="dcterms:W3CDTF">2013-10-23T00:17:10Z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0x010100E73E9FC24C53694BB5EBDAF5924E3A9A</vt:lpwstr>
  </property>
</Properties>
</file>