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97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5" r:id="rId4"/>
    <p:sldId id="260" r:id="rId5"/>
    <p:sldId id="264" r:id="rId6"/>
    <p:sldId id="261" r:id="rId7"/>
    <p:sldId id="262" r:id="rId8"/>
    <p:sldId id="267" r:id="rId9"/>
    <p:sldId id="272" r:id="rId10"/>
    <p:sldId id="276" r:id="rId11"/>
    <p:sldId id="269" r:id="rId12"/>
    <p:sldId id="273" r:id="rId13"/>
    <p:sldId id="274" r:id="rId14"/>
  </p:sldIdLst>
  <p:sldSz cx="9144000" cy="6858000" type="screen4x3"/>
  <p:notesSz cx="7077075" cy="9363075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4"/>
    <a:srgbClr val="003366"/>
    <a:srgbClr val="F67B00"/>
    <a:srgbClr val="5A9EBF"/>
    <a:srgbClr val="969696"/>
    <a:srgbClr val="696969"/>
    <a:srgbClr val="CC3300"/>
    <a:srgbClr val="000066"/>
    <a:srgbClr val="006699"/>
    <a:srgbClr val="0E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1" autoAdjust="0"/>
    <p:restoredTop sz="94849" autoAdjust="0"/>
  </p:normalViewPr>
  <p:slideViewPr>
    <p:cSldViewPr snapToGrid="0">
      <p:cViewPr>
        <p:scale>
          <a:sx n="77" d="100"/>
          <a:sy n="77" d="100"/>
        </p:scale>
        <p:origin x="-9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40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defTabSz="93952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36" y="1"/>
            <a:ext cx="3067039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algn="r" defTabSz="93952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5541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defTabSz="93952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36" y="8895541"/>
            <a:ext cx="3067039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 defTabSz="939525">
              <a:defRPr sz="1300">
                <a:cs typeface="+mn-cs"/>
              </a:defRPr>
            </a:lvl1pPr>
          </a:lstStyle>
          <a:p>
            <a:pPr>
              <a:defRPr/>
            </a:pPr>
            <a:fld id="{C893A637-9237-451F-BF62-990A2A20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defTabSz="93952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36" y="1"/>
            <a:ext cx="3067039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algn="r" defTabSz="93952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96" y="4447771"/>
            <a:ext cx="5191084" cy="42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5541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defTabSz="939525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36" y="8895541"/>
            <a:ext cx="3067039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 defTabSz="939525">
              <a:defRPr sz="1300">
                <a:cs typeface="+mn-cs"/>
              </a:defRPr>
            </a:lvl1pPr>
          </a:lstStyle>
          <a:p>
            <a:pPr>
              <a:defRPr/>
            </a:pPr>
            <a:fld id="{203E3E5D-0461-4E93-BC42-ECB8AC8F7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8614"/>
            <a:r>
              <a:rPr lang="en-US" dirty="0" smtClean="0"/>
              <a:t>Ladies and gentlemen, it’s a pleasure for me to join you today for this joint ITU/G3ict/DCAD workshop and to share some insights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700" dirty="0">
                <a:solidFill>
                  <a:srgbClr val="5C5C5C"/>
                </a:solidFill>
                <a:latin typeface="Calibri" panose="020F0502020204030204" pitchFamily="34" charset="0"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3263"/>
            <a:ext cx="4679950" cy="350996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10039" y="8895536"/>
            <a:ext cx="3067036" cy="467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9299" tIns="49654" rIns="99299" bIns="49654" anchor="b" anchorCtr="0" compatLnSpc="1"/>
          <a:lstStyle/>
          <a:p>
            <a:pPr algn="r" defTabSz="99316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D7186D-078D-43D5-8897-2C5EE4464510}" type="slidenum">
              <a:rPr ker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pPr algn="r" defTabSz="99316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400" kern="0">
              <a:solidFill>
                <a:srgbClr val="000000"/>
              </a:solidFill>
              <a:latin typeface="Verdana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703263"/>
            <a:ext cx="4678363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E59BC-C50B-484C-9DBA-6EF52B4A35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14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96594" indent="-267921" defTabSz="88414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71685" indent="-214337" defTabSz="88414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00358" indent="-214337" defTabSz="88414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29031" indent="-214337" defTabSz="88414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57705" indent="-214337" defTabSz="8841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86379" indent="-214337" defTabSz="8841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215052" indent="-214337" defTabSz="8841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43725" indent="-214337" defTabSz="88414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4712FCB-D1A9-420B-91E1-C5179F9E3AB5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008550" y="8893978"/>
            <a:ext cx="3066943" cy="4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5" tIns="45913" rIns="91825" bIns="45913" anchor="b"/>
          <a:lstStyle>
            <a:lvl1pPr defTabSz="976313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76313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76313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76313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76313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69758DC-A8B2-4333-9AA9-7B1D4AF85B2F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804" name="Rectangle 7"/>
          <p:cNvSpPr txBox="1">
            <a:spLocks noGrp="1" noChangeArrowheads="1"/>
          </p:cNvSpPr>
          <p:nvPr/>
        </p:nvSpPr>
        <p:spPr bwMode="auto">
          <a:xfrm>
            <a:off x="4008552" y="8895431"/>
            <a:ext cx="3068525" cy="4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71" tIns="50036" rIns="100071" bIns="50036" anchor="b"/>
          <a:lstStyle>
            <a:lvl1pPr defTabSz="106362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6362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6362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6362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6362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3F57997-7109-41F1-9DD5-BF7718A40C3B}" type="slidenum">
              <a:rPr lang="en-US" sz="1300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75188" cy="3508375"/>
          </a:xfrm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89" y="4445537"/>
            <a:ext cx="5190700" cy="4214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71" tIns="50036" rIns="100071" bIns="50036"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 the United Nations Convention on the Rights of Persons with Disabilities (CRPD) and its provisions on ICT accessibility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10037" y="8895542"/>
            <a:ext cx="3067039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7" tIns="46963" rIns="93927" bIns="46963" anchor="b"/>
          <a:lstStyle/>
          <a:p>
            <a:pPr algn="r" defTabSz="939441"/>
            <a:fld id="{FD2958DF-2F8C-42AD-AAA4-50F60044E7D8}" type="slidenum">
              <a:rPr lang="en-US" sz="1300"/>
              <a:pPr algn="r" defTabSz="939441"/>
              <a:t>5</a:t>
            </a:fld>
            <a:endParaRPr lang="en-US" sz="13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8363" cy="35099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16" y="4447772"/>
            <a:ext cx="5661046" cy="4212454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ICT Accessibility  provisions  to States Parties to the CRPD include:</a:t>
            </a:r>
          </a:p>
          <a:p>
            <a:r>
              <a:rPr lang="en-US" dirty="0"/>
              <a:t>Article 9: Accessibility</a:t>
            </a:r>
          </a:p>
          <a:p>
            <a:r>
              <a:rPr lang="en-US" dirty="0"/>
              <a:t>Article 21: Freedom of Expression and Opinion, and Access to Information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development of new policies and regulations or the revision of existing policies and laws should be done in consultation with persons with disabilities and other stakeholders.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A minority of countries comply with CRPD Provisions for ICT Accessibility Implementation, according to findings from the “G3ict 2013  CRPD ICT Accessibility Progress </a:t>
            </a:r>
            <a:r>
              <a:rPr lang="en-US" sz="2300"/>
              <a:t>Report."</a:t>
            </a:r>
            <a:endParaRPr lang="en-US" sz="2300" dirty="0"/>
          </a:p>
          <a:p>
            <a:r>
              <a:rPr lang="en-US" sz="2300" dirty="0"/>
              <a:t> 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5107"/>
            <a:ext cx="1955737" cy="8901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0"/>
            <a:ext cx="304801" cy="304800"/>
          </a:xfrm>
          <a:prstGeom prst="rect">
            <a:avLst/>
          </a:prstGeom>
          <a:solidFill>
            <a:srgbClr val="5A9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05050" y="644856"/>
            <a:ext cx="0" cy="498657"/>
          </a:xfrm>
          <a:prstGeom prst="line">
            <a:avLst/>
          </a:prstGeom>
          <a:noFill/>
          <a:ln w="28575" cap="flat" cmpd="sng" algn="ctr">
            <a:solidFill>
              <a:srgbClr val="5A9EBF"/>
            </a:solidFill>
            <a:prstDash val="solid"/>
          </a:ln>
          <a:effectLst/>
        </p:spPr>
      </p:cxnSp>
      <p:sp>
        <p:nvSpPr>
          <p:cNvPr id="14" name="Rectangle 13"/>
          <p:cNvSpPr/>
          <p:nvPr userDrawn="1"/>
        </p:nvSpPr>
        <p:spPr>
          <a:xfrm>
            <a:off x="2471738" y="566733"/>
            <a:ext cx="63245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A9EBF"/>
                </a:solidFill>
                <a:latin typeface="Calibri"/>
              </a:rPr>
              <a:t>GLOBAL INITIATIVE FOR INCLUSIVE </a:t>
            </a:r>
            <a:r>
              <a:rPr lang="en-US" sz="2000" b="1" dirty="0" smtClean="0">
                <a:solidFill>
                  <a:srgbClr val="5A9EBF"/>
                </a:solidFill>
                <a:latin typeface="Calibri"/>
              </a:rPr>
              <a:t>ICTs</a:t>
            </a:r>
            <a:r>
              <a:rPr lang="en-US" sz="1800" b="1" dirty="0">
                <a:solidFill>
                  <a:srgbClr val="5A9EBF"/>
                </a:solidFill>
                <a:latin typeface="Calibri"/>
              </a:rPr>
              <a:t/>
            </a:r>
            <a:br>
              <a:rPr lang="en-US" sz="1800" b="1" dirty="0">
                <a:solidFill>
                  <a:srgbClr val="5A9EBF"/>
                </a:solidFill>
                <a:latin typeface="Calibri"/>
              </a:rPr>
            </a:br>
            <a:r>
              <a:rPr lang="en-US" sz="1800" b="0" i="1" dirty="0">
                <a:solidFill>
                  <a:srgbClr val="F67B00"/>
                </a:solidFill>
                <a:latin typeface="Calibri"/>
              </a:rPr>
              <a:t>Promoting the Rights of Persons with Disabilities in the Digital 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69215" y="6438363"/>
            <a:ext cx="14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A9EBF"/>
                </a:solidFill>
                <a:latin typeface="Calibri"/>
              </a:rPr>
              <a:t>www.g3ict.org</a:t>
            </a:r>
          </a:p>
        </p:txBody>
      </p:sp>
    </p:spTree>
    <p:extLst>
      <p:ext uri="{BB962C8B-B14F-4D97-AF65-F5344CB8AC3E}">
        <p14:creationId xmlns:p14="http://schemas.microsoft.com/office/powerpoint/2010/main" val="26440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68263"/>
            <a:ext cx="2178050" cy="601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68263"/>
            <a:ext cx="6383338" cy="601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826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341438"/>
            <a:ext cx="8713788" cy="47418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10716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5107"/>
            <a:ext cx="1955737" cy="8901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0"/>
            <a:ext cx="304801" cy="304800"/>
          </a:xfrm>
          <a:prstGeom prst="rect">
            <a:avLst/>
          </a:prstGeom>
          <a:solidFill>
            <a:srgbClr val="5A9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05050" y="644856"/>
            <a:ext cx="0" cy="498657"/>
          </a:xfrm>
          <a:prstGeom prst="line">
            <a:avLst/>
          </a:prstGeom>
          <a:noFill/>
          <a:ln w="28575" cap="flat" cmpd="sng" algn="ctr">
            <a:solidFill>
              <a:srgbClr val="5A9EBF"/>
            </a:solidFill>
            <a:prstDash val="solid"/>
          </a:ln>
          <a:effectLst/>
        </p:spPr>
      </p:cxnSp>
      <p:sp>
        <p:nvSpPr>
          <p:cNvPr id="14" name="Rectangle 13"/>
          <p:cNvSpPr/>
          <p:nvPr userDrawn="1"/>
        </p:nvSpPr>
        <p:spPr>
          <a:xfrm>
            <a:off x="2471738" y="566733"/>
            <a:ext cx="63245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A9EBF"/>
                </a:solidFill>
                <a:latin typeface="Calibri"/>
              </a:rPr>
              <a:t>GLOBAL INITIATIVE FOR INCLUSIVE </a:t>
            </a:r>
            <a:r>
              <a:rPr lang="en-US" sz="2000" b="1" dirty="0" smtClean="0">
                <a:solidFill>
                  <a:srgbClr val="5A9EBF"/>
                </a:solidFill>
                <a:latin typeface="Calibri"/>
              </a:rPr>
              <a:t>ICTs</a:t>
            </a:r>
            <a:r>
              <a:rPr lang="en-US" sz="1800" b="1" dirty="0">
                <a:solidFill>
                  <a:srgbClr val="5A9EBF"/>
                </a:solidFill>
                <a:latin typeface="Calibri"/>
              </a:rPr>
              <a:t/>
            </a:r>
            <a:br>
              <a:rPr lang="en-US" sz="1800" b="1" dirty="0">
                <a:solidFill>
                  <a:srgbClr val="5A9EBF"/>
                </a:solidFill>
                <a:latin typeface="Calibri"/>
              </a:rPr>
            </a:br>
            <a:r>
              <a:rPr lang="en-US" sz="1800" i="1" dirty="0">
                <a:solidFill>
                  <a:srgbClr val="006699">
                    <a:lumMod val="75000"/>
                  </a:srgbClr>
                </a:solidFill>
                <a:latin typeface="Calibri"/>
              </a:rPr>
              <a:t>Promoting the Rights of Persons with Disabilities in the Digital 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69215" y="6438363"/>
            <a:ext cx="14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A9EBF"/>
                </a:solidFill>
                <a:latin typeface="Calibri"/>
              </a:rPr>
              <a:t>www.g3ict.org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48" y="3750106"/>
            <a:ext cx="1820002" cy="1109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3743754"/>
            <a:ext cx="1016890" cy="1020334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-2" y="5087938"/>
            <a:ext cx="91440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ct val="45000"/>
              </a:spcAft>
              <a:buClr>
                <a:srgbClr val="0E438A"/>
              </a:buClr>
              <a:buSzPct val="75000"/>
              <a:buFont typeface="Wingdings" pitchFamily="2" charset="2"/>
              <a:buNone/>
              <a:defRPr/>
            </a:pPr>
            <a:r>
              <a:rPr lang="en-US" sz="1800" b="1" kern="0" dirty="0" smtClean="0">
                <a:solidFill>
                  <a:srgbClr val="696969"/>
                </a:solidFill>
                <a:latin typeface="Calibri" panose="020F0502020204030204" pitchFamily="34" charset="0"/>
                <a:cs typeface="Arial"/>
              </a:rPr>
              <a:t>A G3ict Capacity Building Program Organized in Cooperation with </a:t>
            </a:r>
            <a:br>
              <a:rPr lang="en-US" sz="1800" b="1" kern="0" dirty="0" smtClean="0">
                <a:solidFill>
                  <a:srgbClr val="696969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1800" b="1" kern="0" dirty="0" smtClean="0">
                <a:solidFill>
                  <a:srgbClr val="696969"/>
                </a:solidFill>
                <a:latin typeface="Calibri" panose="020F0502020204030204" pitchFamily="34" charset="0"/>
                <a:cs typeface="Arial"/>
              </a:rPr>
              <a:t>Disabled People’s International and  the Technical Support  of BarrierBreak </a:t>
            </a:r>
            <a:r>
              <a:rPr lang="en-US" sz="1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en-US" sz="1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1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en-US" sz="1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1800" b="1" kern="0" dirty="0" smtClean="0">
                <a:solidFill>
                  <a:srgbClr val="5A9EBF"/>
                </a:solidFill>
                <a:latin typeface="Calibri" panose="020F0502020204030204" pitchFamily="34" charset="0"/>
                <a:cs typeface="Arial"/>
              </a:rPr>
              <a:t>WITH THE SUPPORT OF A GRANT FROM THE MICROSOFT CORPORATION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1889760"/>
            <a:ext cx="9144000" cy="1384995"/>
          </a:xfrm>
          <a:prstGeom prst="rect">
            <a:avLst/>
          </a:prstGeom>
          <a:pattFill prst="pct25">
            <a:fgClr>
              <a:srgbClr val="5A9EB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Accessibility: Opportunities for</a:t>
            </a:r>
            <a:b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 with Disabilities</a:t>
            </a:r>
            <a:b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Advocacy Organizations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59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43979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rgbClr val="5A9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here for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88549"/>
            <a:ext cx="7772400" cy="1500187"/>
          </a:xfrm>
        </p:spPr>
        <p:txBody>
          <a:bodyPr anchor="ctr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here to section Sub-title or description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9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2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31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2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68263"/>
            <a:ext cx="2178050" cy="601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68263"/>
            <a:ext cx="6383338" cy="601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1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826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341438"/>
            <a:ext cx="8713788" cy="47418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172197"/>
            <a:ext cx="557214" cy="5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43979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rgbClr val="5A9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here for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88549"/>
            <a:ext cx="7772400" cy="1500187"/>
          </a:xfrm>
        </p:spPr>
        <p:txBody>
          <a:bodyPr anchor="ctr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here to section Sub-title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2235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5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8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02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-6350" y="0"/>
            <a:ext cx="9150350" cy="1770063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8263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123583" y="6557963"/>
            <a:ext cx="8613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b="1" dirty="0" smtClean="0"/>
              <a:t>Slide </a:t>
            </a:r>
            <a:fld id="{D797DD1B-C869-48B9-99DC-06B8794597AB}" type="slidenum">
              <a:rPr lang="en-US" sz="1000" b="1" smtClean="0"/>
              <a:pPr>
                <a:lnSpc>
                  <a:spcPct val="90000"/>
                </a:lnSpc>
                <a:defRPr/>
              </a:pPr>
              <a:t>‹#›</a:t>
            </a:fld>
            <a:endParaRPr lang="en-US" sz="10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0067"/>
            <a:ext cx="1335471" cy="607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SzPct val="75000"/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Font typeface="Webdings" pitchFamily="18" charset="2"/>
        <a:buChar char="4"/>
        <a:defRPr sz="2800">
          <a:solidFill>
            <a:srgbClr val="003366"/>
          </a:solidFill>
          <a:latin typeface="+mn-lt"/>
          <a:cs typeface="+mn-cs"/>
        </a:defRPr>
      </a:lvl2pPr>
      <a:lvl3pPr marL="1260475" indent="-346075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12913" indent="-338138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-6350" y="0"/>
            <a:ext cx="9150350" cy="1770063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8263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123583" y="6557963"/>
            <a:ext cx="8613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Slide </a:t>
            </a:r>
            <a:fld id="{D797DD1B-C869-48B9-99DC-06B8794597AB}" type="slidenum">
              <a:rPr lang="en-US" sz="1000" b="1" smtClean="0">
                <a:solidFill>
                  <a:srgbClr val="000000"/>
                </a:solidFill>
              </a:rPr>
              <a:pPr>
                <a:lnSpc>
                  <a:spcPct val="90000"/>
                </a:lnSpc>
                <a:defRPr/>
              </a:pPr>
              <a:t>‹#›</a:t>
            </a:fld>
            <a:endParaRPr lang="en-US" sz="1000" b="1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0067"/>
            <a:ext cx="1335471" cy="6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SzPct val="75000"/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Font typeface="Webdings" pitchFamily="18" charset="2"/>
        <a:buChar char="4"/>
        <a:defRPr sz="2800">
          <a:solidFill>
            <a:srgbClr val="003366"/>
          </a:solidFill>
          <a:latin typeface="+mn-lt"/>
          <a:cs typeface="+mn-cs"/>
        </a:defRPr>
      </a:lvl2pPr>
      <a:lvl3pPr marL="1260475" indent="-346075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12913" indent="-338138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3ict.org/" TargetMode="External"/><Relationship Id="rId7" Type="http://schemas.openxmlformats.org/officeDocument/2006/relationships/hyperlink" Target="mailto:axel_leblois@g3ict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-enabling.com/" TargetMode="External"/><Relationship Id="rId5" Type="http://schemas.openxmlformats.org/officeDocument/2006/relationships/hyperlink" Target="http://www.e-accessibilitytoolkit.org/" TargetMode="External"/><Relationship Id="rId4" Type="http://schemas.openxmlformats.org/officeDocument/2006/relationships/hyperlink" Target="mailto:fcesabianchi@g3ic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334637"/>
            <a:ext cx="9144000" cy="1731525"/>
          </a:xfrm>
          <a:prstGeom prst="rect">
            <a:avLst/>
          </a:prstGeom>
          <a:pattFill prst="pct25">
            <a:fgClr>
              <a:srgbClr val="0083C4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Multi-stakeholder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involvement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in e-accessibility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policy development among States Parties to the Convention on the Rights of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Persons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with Disabilities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659" y="1574145"/>
            <a:ext cx="8073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66"/>
                </a:solidFill>
              </a:rPr>
              <a:t>9th Annual Internet Governance </a:t>
            </a:r>
            <a:r>
              <a:rPr lang="en-US" sz="2800" dirty="0" smtClean="0">
                <a:solidFill>
                  <a:srgbClr val="003366"/>
                </a:solidFill>
              </a:rPr>
              <a:t>Forum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561" y="4220651"/>
            <a:ext cx="84635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6"/>
                </a:solidFill>
              </a:rPr>
              <a:t>Joint </a:t>
            </a:r>
            <a:r>
              <a:rPr lang="en-US" sz="2000" b="1" dirty="0" smtClean="0">
                <a:solidFill>
                  <a:srgbClr val="003366"/>
                </a:solidFill>
              </a:rPr>
              <a:t>ITU/G3ict/DCAD Workshop 89</a:t>
            </a:r>
            <a:endParaRPr lang="en-US" sz="2000" b="1" dirty="0">
              <a:solidFill>
                <a:srgbClr val="003366"/>
              </a:solidFill>
            </a:endParaRPr>
          </a:p>
          <a:p>
            <a:pPr algn="ctr"/>
            <a:r>
              <a:rPr lang="en-US" sz="1800" dirty="0">
                <a:solidFill>
                  <a:srgbClr val="003366"/>
                </a:solidFill>
              </a:rPr>
              <a:t>Multi-Stakeholder Engagement: </a:t>
            </a:r>
            <a:r>
              <a:rPr lang="en-US" sz="1800" dirty="0" smtClean="0">
                <a:solidFill>
                  <a:srgbClr val="003366"/>
                </a:solidFill>
              </a:rPr>
              <a:t>Imperative </a:t>
            </a:r>
            <a:r>
              <a:rPr lang="en-US" sz="1800" dirty="0">
                <a:solidFill>
                  <a:srgbClr val="003366"/>
                </a:solidFill>
              </a:rPr>
              <a:t>for </a:t>
            </a:r>
            <a:r>
              <a:rPr lang="en-US" sz="1800" dirty="0" smtClean="0">
                <a:solidFill>
                  <a:srgbClr val="003366"/>
                </a:solidFill>
              </a:rPr>
              <a:t>Accessibility</a:t>
            </a:r>
            <a:r>
              <a:rPr lang="en-US" sz="2000" b="1" dirty="0" smtClean="0">
                <a:solidFill>
                  <a:srgbClr val="003366"/>
                </a:solidFill>
              </a:rPr>
              <a:t/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1600" b="1" dirty="0" smtClean="0">
                <a:solidFill>
                  <a:srgbClr val="003366"/>
                </a:solidFill>
              </a:rPr>
              <a:t>Istanbul, Turkey </a:t>
            </a:r>
          </a:p>
          <a:p>
            <a:pPr algn="ctr"/>
            <a:r>
              <a:rPr lang="en-US" sz="1600" b="1" dirty="0" smtClean="0">
                <a:solidFill>
                  <a:srgbClr val="003366"/>
                </a:solidFill>
              </a:rPr>
              <a:t>2 September 2014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6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rgbClr val="0083C4"/>
                </a:solidFill>
              </a:rPr>
              <a:t>Francesca Cesa </a:t>
            </a:r>
            <a:r>
              <a:rPr lang="en-US" sz="1600" b="1" dirty="0" smtClean="0">
                <a:solidFill>
                  <a:srgbClr val="0083C4"/>
                </a:solidFill>
              </a:rPr>
              <a:t>Bianchi</a:t>
            </a:r>
            <a:br>
              <a:rPr lang="en-US" sz="1600" b="1" dirty="0" smtClean="0">
                <a:solidFill>
                  <a:srgbClr val="0083C4"/>
                </a:solidFill>
              </a:rPr>
            </a:br>
            <a:r>
              <a:rPr lang="en-US" sz="1600" b="1" dirty="0" smtClean="0">
                <a:solidFill>
                  <a:srgbClr val="0083C4"/>
                </a:solidFill>
              </a:rPr>
              <a:t>Vice </a:t>
            </a:r>
            <a:r>
              <a:rPr lang="en-US" sz="1600" b="1" dirty="0">
                <a:solidFill>
                  <a:srgbClr val="0083C4"/>
                </a:solidFill>
              </a:rPr>
              <a:t>President, Institutional </a:t>
            </a:r>
            <a:r>
              <a:rPr lang="en-US" sz="1600" b="1" dirty="0" smtClean="0">
                <a:solidFill>
                  <a:srgbClr val="0083C4"/>
                </a:solidFill>
              </a:rPr>
              <a:t>Relations</a:t>
            </a:r>
            <a:r>
              <a:rPr lang="en-US" sz="1600" b="1" dirty="0">
                <a:solidFill>
                  <a:srgbClr val="0083C4"/>
                </a:solidFill>
              </a:rPr>
              <a:t/>
            </a:r>
            <a:br>
              <a:rPr lang="en-US" sz="1600" b="1" dirty="0">
                <a:solidFill>
                  <a:srgbClr val="0083C4"/>
                </a:solidFill>
              </a:rPr>
            </a:br>
            <a:r>
              <a:rPr lang="en-US" sz="1600" b="1" dirty="0">
                <a:solidFill>
                  <a:srgbClr val="0083C4"/>
                </a:solidFill>
              </a:rPr>
              <a:t>G3ict, Global Initiative for Inclusive ICTs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1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1" dirty="0" smtClean="0">
                <a:effectLst/>
              </a:rPr>
              <a:t>ITU-G3ict Model ICT Accessibility Policy Report – Publication Fall 2014</a:t>
            </a:r>
            <a:endParaRPr lang="en-US" sz="2800" b="0" i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82" y="1032259"/>
            <a:ext cx="8713788" cy="4741862"/>
          </a:xfrm>
        </p:spPr>
        <p:txBody>
          <a:bodyPr/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Developed by ITU and G3ict</a:t>
            </a:r>
            <a:r>
              <a:rPr lang="en-US" sz="1400" dirty="0" smtClean="0">
                <a:solidFill>
                  <a:srgbClr val="003366"/>
                </a:solidFill>
              </a:rPr>
              <a:t>, </a:t>
            </a:r>
            <a:r>
              <a:rPr lang="en-ZA" sz="1400" dirty="0">
                <a:solidFill>
                  <a:srgbClr val="003366"/>
                </a:solidFill>
              </a:rPr>
              <a:t>pursuant to the </a:t>
            </a:r>
            <a:r>
              <a:rPr lang="en-ZA" sz="1400" dirty="0" smtClean="0">
                <a:solidFill>
                  <a:srgbClr val="003366"/>
                </a:solidFill>
              </a:rPr>
              <a:t>CRPD (successful </a:t>
            </a:r>
            <a:r>
              <a:rPr lang="en-ZA" sz="1400" dirty="0">
                <a:solidFill>
                  <a:srgbClr val="003366"/>
                </a:solidFill>
              </a:rPr>
              <a:t>achievement relies on adoption and early implementation of policies by countries) </a:t>
            </a:r>
            <a:endParaRPr lang="en-ZA" sz="1400" dirty="0" smtClean="0">
              <a:solidFill>
                <a:srgbClr val="003366"/>
              </a:solidFill>
            </a:endParaRPr>
          </a:p>
          <a:p>
            <a:r>
              <a:rPr lang="en-Z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Intended </a:t>
            </a:r>
            <a:r>
              <a:rPr lang="en-ZA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 a resource for ICT policy makers</a:t>
            </a:r>
            <a:r>
              <a:rPr lang="en-ZA" sz="1400" dirty="0">
                <a:solidFill>
                  <a:srgbClr val="003366"/>
                </a:solidFill>
              </a:rPr>
              <a:t>, regulators and other stakeholders including NGOs, persons with disabilities and </a:t>
            </a:r>
            <a:r>
              <a:rPr lang="en-ZA" sz="1400" dirty="0" smtClean="0">
                <a:solidFill>
                  <a:srgbClr val="003366"/>
                </a:solidFill>
              </a:rPr>
              <a:t>parliamentarians, </a:t>
            </a:r>
            <a:r>
              <a:rPr lang="en-ZA" sz="1400" dirty="0">
                <a:solidFill>
                  <a:srgbClr val="003366"/>
                </a:solidFill>
              </a:rPr>
              <a:t>to promote ICT accessibility in national </a:t>
            </a:r>
            <a:r>
              <a:rPr lang="en-ZA" sz="1400" dirty="0" smtClean="0">
                <a:solidFill>
                  <a:srgbClr val="003366"/>
                </a:solidFill>
              </a:rPr>
              <a:t>markets</a:t>
            </a:r>
          </a:p>
          <a:p>
            <a:r>
              <a:rPr lang="en-ZA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Designed to assist </a:t>
            </a:r>
            <a:r>
              <a:rPr lang="en-Z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 </a:t>
            </a:r>
            <a:r>
              <a:rPr lang="en-ZA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revising </a:t>
            </a:r>
            <a:r>
              <a:rPr lang="en-ZA" sz="1400" dirty="0">
                <a:solidFill>
                  <a:srgbClr val="003366"/>
                </a:solidFill>
              </a:rPr>
              <a:t>existing ICT laws </a:t>
            </a:r>
            <a:r>
              <a:rPr lang="en-ZA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developing </a:t>
            </a:r>
            <a:r>
              <a:rPr lang="en-ZA" sz="1400" dirty="0">
                <a:solidFill>
                  <a:srgbClr val="003366"/>
                </a:solidFill>
              </a:rPr>
              <a:t>new policies for ICT accessibility </a:t>
            </a:r>
            <a:endParaRPr lang="en-ZA" sz="1400" dirty="0" smtClean="0">
              <a:solidFill>
                <a:srgbClr val="003366"/>
              </a:solidFill>
            </a:endParaRPr>
          </a:p>
          <a:p>
            <a:r>
              <a:rPr lang="en-Z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Organized </a:t>
            </a:r>
            <a:r>
              <a:rPr lang="en-ZA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by type of ICT  </a:t>
            </a:r>
            <a:r>
              <a:rPr lang="en-ZA" sz="1400" dirty="0">
                <a:solidFill>
                  <a:srgbClr val="003366"/>
                </a:solidFill>
              </a:rPr>
              <a:t>because the accessibility needs and requirements of persons with disabilities vary by type of ICT </a:t>
            </a:r>
          </a:p>
          <a:p>
            <a:pPr marL="0" indent="0">
              <a:buNone/>
            </a:pPr>
            <a:r>
              <a:rPr lang="en-ZA" sz="2000" dirty="0" smtClean="0">
                <a:solidFill>
                  <a:srgbClr val="003366"/>
                </a:solidFill>
              </a:rPr>
              <a:t/>
            </a:r>
            <a:br>
              <a:rPr lang="en-ZA" sz="2000" dirty="0" smtClean="0">
                <a:solidFill>
                  <a:srgbClr val="003366"/>
                </a:solidFill>
              </a:rPr>
            </a:br>
            <a:r>
              <a:rPr lang="en-ZA" sz="2000" dirty="0" smtClean="0">
                <a:solidFill>
                  <a:srgbClr val="003366"/>
                </a:solidFill>
              </a:rPr>
              <a:t>ICT </a:t>
            </a:r>
            <a:r>
              <a:rPr lang="en-ZA" sz="2000" dirty="0">
                <a:solidFill>
                  <a:srgbClr val="003366"/>
                </a:solidFill>
              </a:rPr>
              <a:t>Accessibility Policy </a:t>
            </a:r>
            <a:r>
              <a:rPr lang="en-ZA" sz="2000" dirty="0" smtClean="0">
                <a:solidFill>
                  <a:srgbClr val="003366"/>
                </a:solidFill>
              </a:rPr>
              <a:t>Modules include:</a:t>
            </a:r>
            <a:endParaRPr lang="en-ZA" sz="2000" dirty="0">
              <a:solidFill>
                <a:srgbClr val="003366"/>
              </a:solidFill>
            </a:endParaRPr>
          </a:p>
          <a:p>
            <a:pPr lvl="1"/>
            <a:r>
              <a:rPr lang="en-ZA" sz="1800" dirty="0">
                <a:latin typeface="Calibri" panose="020F0502020204030204" pitchFamily="34" charset="0"/>
              </a:rPr>
              <a:t>ICT Accessibility Legal, Policy and Regulatory Framework </a:t>
            </a:r>
          </a:p>
          <a:p>
            <a:pPr lvl="1"/>
            <a:r>
              <a:rPr lang="en-ZA" sz="1800" dirty="0">
                <a:latin typeface="Calibri" panose="020F0502020204030204" pitchFamily="34" charset="0"/>
              </a:rPr>
              <a:t>Model ICT Accessibility Framework on Public Access</a:t>
            </a:r>
          </a:p>
          <a:p>
            <a:pPr lvl="1"/>
            <a:r>
              <a:rPr lang="en-ZA" sz="1800" dirty="0">
                <a:latin typeface="Calibri" panose="020F0502020204030204" pitchFamily="34" charset="0"/>
              </a:rPr>
              <a:t>Model Mobile Communications Accessibility Policy Framework </a:t>
            </a:r>
          </a:p>
          <a:p>
            <a:pPr lvl="1"/>
            <a:r>
              <a:rPr lang="en-ZA" sz="1800" dirty="0">
                <a:latin typeface="Calibri" panose="020F0502020204030204" pitchFamily="34" charset="0"/>
              </a:rPr>
              <a:t>Model Television/Video Programming Accessibility Policy Framework </a:t>
            </a:r>
          </a:p>
          <a:p>
            <a:pPr lvl="1"/>
            <a:r>
              <a:rPr lang="en-ZA" sz="1800" dirty="0">
                <a:latin typeface="Calibri" panose="020F0502020204030204" pitchFamily="34" charset="0"/>
              </a:rPr>
              <a:t>Model Web Accessibility Policy Framework</a:t>
            </a:r>
          </a:p>
          <a:p>
            <a:pPr lvl="1"/>
            <a:r>
              <a:rPr lang="en-ZA" sz="1800" dirty="0">
                <a:latin typeface="Calibri" panose="020F0502020204030204" pitchFamily="34" charset="0"/>
              </a:rPr>
              <a:t>Model Accessible ICT Public Procurement Policy Framework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7511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1" dirty="0">
                <a:effectLst/>
              </a:rPr>
              <a:t>ITU-G3ict Model ICT Accessibility Policy Report – Publication Fall </a:t>
            </a:r>
            <a:r>
              <a:rPr lang="en-US" sz="2800" b="0" i="1" dirty="0" smtClean="0">
                <a:effectLst/>
              </a:rPr>
              <a:t>2014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68" y="1069590"/>
            <a:ext cx="8713788" cy="4824584"/>
          </a:xfrm>
        </p:spPr>
        <p:txBody>
          <a:bodyPr/>
          <a:lstStyle/>
          <a:p>
            <a:r>
              <a:rPr lang="en-US" sz="2000" dirty="0" smtClean="0"/>
              <a:t>Legal framework and each individual module address current key issues and specify the rule of engagement of persons with disabilities in policy making: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Fostering consensus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building and inclusive policy-making</a:t>
            </a:r>
            <a:r>
              <a:rPr lang="en-US" sz="1600" b="1" dirty="0"/>
              <a:t> </a:t>
            </a:r>
            <a:r>
              <a:rPr lang="en-US" sz="1600" dirty="0"/>
              <a:t>through public consultation with persons with disabilities, including establishing a “Committee on ICT Accessibility” and publishing accessible </a:t>
            </a:r>
            <a:r>
              <a:rPr lang="en-US" sz="1600" dirty="0" smtClean="0"/>
              <a:t>documents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Defining implementation roadmaps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Participating in codes of conduct or regulatory developments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Adopting international standards</a:t>
            </a:r>
          </a:p>
          <a:p>
            <a:pPr lvl="1"/>
            <a:r>
              <a:rPr lang="en-ZA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Promoting </a:t>
            </a:r>
            <a:r>
              <a:rPr lang="en-ZA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setting of clear targets</a:t>
            </a:r>
            <a:r>
              <a:rPr lang="en-ZA" sz="1600" dirty="0"/>
              <a:t>, and periodic monitoring and evaluation  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Encouraging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1600" dirty="0"/>
              <a:t>, capacity building and educational programs  on disability awareness </a:t>
            </a:r>
            <a:endParaRPr lang="en-US" sz="1600" dirty="0" smtClean="0"/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Fostering the hiring or promotion of persons with disabilities</a:t>
            </a:r>
            <a:r>
              <a:rPr lang="en-US" sz="1600" dirty="0" smtClean="0"/>
              <a:t> for Web accessibility program </a:t>
            </a:r>
            <a:r>
              <a:rPr lang="en-US" sz="1600" dirty="0"/>
              <a:t>implementations </a:t>
            </a:r>
            <a:r>
              <a:rPr lang="en-US" sz="1600" dirty="0" smtClean="0"/>
              <a:t> </a:t>
            </a:r>
            <a:r>
              <a:rPr lang="en-US" sz="1600" dirty="0"/>
              <a:t>(Model Web Accessibility Policy </a:t>
            </a:r>
            <a:r>
              <a:rPr lang="en-US" sz="1600" dirty="0" smtClean="0"/>
              <a:t>Framework</a:t>
            </a:r>
            <a:r>
              <a:rPr lang="en-US" sz="1600" dirty="0"/>
              <a:t>)</a:t>
            </a:r>
            <a:endParaRPr lang="en-US" sz="16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Grp="1"/>
          </p:cNvSpPr>
          <p:nvPr>
            <p:ph type="body" idx="1"/>
          </p:nvPr>
        </p:nvSpPr>
        <p:spPr>
          <a:xfrm>
            <a:off x="4184074" y="2145950"/>
            <a:ext cx="4308762" cy="2941639"/>
          </a:xfrm>
        </p:spPr>
        <p:txBody>
          <a:bodyPr/>
          <a:lstStyle/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600" dirty="0"/>
          </a:p>
          <a:p>
            <a:pPr lvl="0">
              <a:spcAft>
                <a:spcPts val="1700"/>
              </a:spcAft>
            </a:pPr>
            <a:r>
              <a:rPr lang="en-US" sz="2800" dirty="0" smtClean="0"/>
              <a:t>Thank You for your Attention!</a:t>
            </a:r>
          </a:p>
          <a:p>
            <a:pPr lvl="0">
              <a:spcAft>
                <a:spcPts val="1700"/>
              </a:spcAft>
            </a:pPr>
            <a:r>
              <a:rPr lang="en-US" sz="1800" dirty="0" smtClean="0">
                <a:hlinkClick r:id="rId3"/>
              </a:rPr>
              <a:t>www.g3ict.org</a:t>
            </a:r>
            <a:endParaRPr lang="en-US" sz="1800" dirty="0" smtClean="0"/>
          </a:p>
          <a:p>
            <a:pPr lvl="0">
              <a:spcAft>
                <a:spcPts val="1700"/>
              </a:spcAft>
            </a:pPr>
            <a:r>
              <a:rPr lang="en-US" sz="1800" dirty="0" smtClean="0">
                <a:hlinkClick r:id="rId4"/>
              </a:rPr>
              <a:t>fcesabianchi@g3ict.org</a:t>
            </a:r>
            <a:r>
              <a:rPr lang="en-US" sz="18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r>
              <a:rPr lang="en-US" sz="3200" dirty="0" smtClean="0"/>
              <a:t>Thank You</a:t>
            </a:r>
            <a:endParaRPr lang="en-US" sz="3200" dirty="0"/>
          </a:p>
          <a:p>
            <a:pPr lvl="0">
              <a:spcAft>
                <a:spcPts val="1700"/>
              </a:spcAft>
            </a:pPr>
            <a:r>
              <a:rPr lang="en-US" sz="3200" dirty="0"/>
              <a:t>For Your </a:t>
            </a:r>
            <a:r>
              <a:rPr lang="en-US" sz="3200" dirty="0" smtClean="0"/>
              <a:t>Attention!</a:t>
            </a:r>
            <a:endParaRPr lang="en-US" sz="3200" dirty="0"/>
          </a:p>
          <a:p>
            <a:pPr lvl="0"/>
            <a:endParaRPr lang="en-US" dirty="0"/>
          </a:p>
          <a:p>
            <a:pPr lvl="0">
              <a:spcAft>
                <a:spcPts val="900"/>
              </a:spcAft>
            </a:pPr>
            <a:r>
              <a:rPr lang="en-US" sz="1600" dirty="0">
                <a:hlinkClick r:id="rId3"/>
              </a:rPr>
              <a:t>www.g3ict.org</a:t>
            </a:r>
            <a:r>
              <a:rPr lang="en-US" sz="1600" dirty="0"/>
              <a:t> 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hlinkClick r:id="rId5"/>
              </a:rPr>
              <a:t>www.e-accessibilitytoolkit.org</a:t>
            </a:r>
            <a:endParaRPr lang="en-US" sz="1600" dirty="0"/>
          </a:p>
          <a:p>
            <a:pPr lvl="0">
              <a:spcAft>
                <a:spcPts val="900"/>
              </a:spcAft>
            </a:pPr>
            <a:r>
              <a:rPr lang="en-US" sz="1600" dirty="0" smtClean="0">
                <a:hlinkClick r:id="rId6"/>
              </a:rPr>
              <a:t>www.m-enabling.com</a:t>
            </a:r>
            <a:r>
              <a:rPr lang="en-US" sz="1600" dirty="0" smtClean="0"/>
              <a:t> </a:t>
            </a:r>
            <a:endParaRPr lang="en-US" sz="1600" dirty="0"/>
          </a:p>
          <a:p>
            <a:pPr lvl="0">
              <a:spcAft>
                <a:spcPts val="900"/>
              </a:spcAft>
            </a:pPr>
            <a:r>
              <a:rPr lang="en-US" sz="1600" dirty="0">
                <a:hlinkClick r:id="rId7"/>
              </a:rPr>
              <a:t>axel_leblois@g3ict.org</a:t>
            </a:r>
            <a:endParaRPr lang="en-US" sz="1600" dirty="0"/>
          </a:p>
          <a:p>
            <a:pPr lvl="0">
              <a:spcAft>
                <a:spcPts val="1700"/>
              </a:spcAft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14550"/>
            <a:ext cx="3612867" cy="29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“If anybody asks me what the Internet means to </a:t>
            </a:r>
            <a:r>
              <a:rPr lang="en-US" dirty="0" smtClean="0"/>
              <a:t>me…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i="1" dirty="0" smtClean="0">
                <a:solidFill>
                  <a:schemeClr val="tx1"/>
                </a:solidFill>
              </a:rPr>
              <a:t/>
            </a:r>
            <a:br>
              <a:rPr lang="en-US" sz="2800" b="0" i="1" dirty="0" smtClean="0">
                <a:solidFill>
                  <a:schemeClr val="tx1"/>
                </a:solidFill>
              </a:rPr>
            </a:br>
            <a:r>
              <a:rPr lang="en-US" sz="2800" b="0" i="1" dirty="0" smtClean="0">
                <a:solidFill>
                  <a:schemeClr val="tx1"/>
                </a:solidFill>
              </a:rPr>
              <a:t>…I </a:t>
            </a:r>
            <a:r>
              <a:rPr lang="en-US" sz="2800" b="0" i="1" dirty="0">
                <a:solidFill>
                  <a:schemeClr val="tx1"/>
                </a:solidFill>
              </a:rPr>
              <a:t>will tell him without hesitation: To me (a quadriplegic) the Internet occupies the most important part in my life. It is my feet that can take me to any part of the world; it is my hands which help me to accomplish my work; it is my best friend – it gives my life meaning</a:t>
            </a:r>
            <a:r>
              <a:rPr lang="en-US" sz="2800" b="0" i="1" dirty="0" smtClean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2400" b="0" i="1" dirty="0" smtClean="0"/>
              <a:t>	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			</a:t>
            </a:r>
            <a:r>
              <a:rPr lang="en-US" sz="2000" b="0" i="1" dirty="0" smtClean="0"/>
              <a:t>Dr. Zhang Xu, </a:t>
            </a:r>
            <a:r>
              <a:rPr lang="en-US" sz="2000" b="0" i="1" dirty="0"/>
              <a:t>Founder </a:t>
            </a:r>
            <a:r>
              <a:rPr lang="en-US" sz="2000" b="0" i="1" dirty="0" smtClean="0"/>
              <a:t>						and </a:t>
            </a:r>
            <a:r>
              <a:rPr lang="en-US" sz="2000" b="0" i="1" dirty="0"/>
              <a:t>Director of Bethesda </a:t>
            </a:r>
            <a:r>
              <a:rPr lang="en-US" sz="2000" b="0" i="1" dirty="0" smtClean="0"/>
              <a:t>						Rehabilitation </a:t>
            </a:r>
            <a:r>
              <a:rPr lang="en-US" sz="2000" b="0" i="1" dirty="0"/>
              <a:t>Ministry of </a:t>
            </a:r>
            <a:r>
              <a:rPr lang="en-US" sz="2000" b="0" i="1" dirty="0" smtClean="0"/>
              <a:t>						Anshan</a:t>
            </a:r>
            <a:r>
              <a:rPr lang="en-US" sz="2000" b="0" i="1" dirty="0"/>
              <a:t>, China</a:t>
            </a:r>
            <a:endParaRPr lang="fr-FR" sz="2000" b="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4" y="4186140"/>
            <a:ext cx="258669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FFFF"/>
                </a:solidFill>
              </a:rPr>
              <a:t>Demographic Realities: 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9807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835" y="2348880"/>
            <a:ext cx="7729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billion people live with some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of disability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Population is aging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is run by digital interfaces</a:t>
            </a:r>
          </a:p>
        </p:txBody>
      </p:sp>
    </p:spTree>
    <p:extLst>
      <p:ext uri="{BB962C8B-B14F-4D97-AF65-F5344CB8AC3E}">
        <p14:creationId xmlns:p14="http://schemas.microsoft.com/office/powerpoint/2010/main" val="39406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76200"/>
            <a:ext cx="8973765" cy="1039411"/>
          </a:xfrm>
        </p:spPr>
        <p:txBody>
          <a:bodyPr/>
          <a:lstStyle/>
          <a:p>
            <a:r>
              <a:rPr lang="en-US" sz="3000" b="0" i="1" dirty="0" smtClean="0"/>
              <a:t>CRPD: A Unified Framework for Policies </a:t>
            </a:r>
            <a:r>
              <a:rPr lang="en-US" sz="3000" b="0" i="1" dirty="0"/>
              <a:t>and </a:t>
            </a:r>
            <a:r>
              <a:rPr lang="en-US" sz="3000" b="0" i="1" dirty="0" smtClean="0"/>
              <a:t>Programs, with Global Impact</a:t>
            </a:r>
            <a:endParaRPr lang="en-US" sz="3000" b="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" y="1524000"/>
            <a:ext cx="8844271" cy="36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713" y="5277255"/>
            <a:ext cx="712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A Timely Opportunity for ICT Leaders</a:t>
            </a:r>
          </a:p>
          <a:p>
            <a:pPr algn="ctr"/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5495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937797-0F47-4748-B075-91A63A25780A}" type="slidenum">
              <a:rPr lang="en-US" sz="1400"/>
              <a:pPr algn="r"/>
              <a:t>5</a:t>
            </a:fld>
            <a:endParaRPr lang="en-US" sz="1400" dirty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389756"/>
            <a:ext cx="7848600" cy="44682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 smtClean="0">
                <a:solidFill>
                  <a:srgbClr val="003366"/>
                </a:solidFill>
              </a:rPr>
              <a:t>Adopted </a:t>
            </a:r>
            <a:r>
              <a:rPr lang="en-US" sz="2400" b="0" dirty="0">
                <a:solidFill>
                  <a:srgbClr val="003366"/>
                </a:solidFill>
              </a:rPr>
              <a:t>by the United Nations General Assembly December 13, </a:t>
            </a:r>
            <a:r>
              <a:rPr lang="en-US" sz="2400" b="0" dirty="0" smtClean="0">
                <a:solidFill>
                  <a:srgbClr val="003366"/>
                </a:solidFill>
              </a:rPr>
              <a:t>2006 as the 8</a:t>
            </a:r>
            <a:r>
              <a:rPr lang="en-US" sz="2400" b="0" baseline="30000" dirty="0" smtClean="0">
                <a:solidFill>
                  <a:srgbClr val="003366"/>
                </a:solidFill>
              </a:rPr>
              <a:t>th</a:t>
            </a:r>
            <a:r>
              <a:rPr lang="en-US" sz="2400" b="0" dirty="0" smtClean="0">
                <a:solidFill>
                  <a:srgbClr val="003366"/>
                </a:solidFill>
              </a:rPr>
              <a:t> Human Rights Treaty </a:t>
            </a:r>
          </a:p>
          <a:p>
            <a:pPr>
              <a:lnSpc>
                <a:spcPct val="100000"/>
              </a:lnSpc>
            </a:pPr>
            <a:r>
              <a:rPr lang="en-US" sz="2400" b="0" dirty="0" smtClean="0">
                <a:solidFill>
                  <a:srgbClr val="003366"/>
                </a:solidFill>
              </a:rPr>
              <a:t>158 countries have signed it and 147 ratified it as of August 2014</a:t>
            </a:r>
          </a:p>
          <a:p>
            <a:pPr>
              <a:lnSpc>
                <a:spcPct val="100000"/>
              </a:lnSpc>
            </a:pPr>
            <a:r>
              <a:rPr lang="en-US" sz="2400" u="sng" dirty="0">
                <a:solidFill>
                  <a:srgbClr val="003366"/>
                </a:solidFill>
              </a:rPr>
              <a:t>D</a:t>
            </a:r>
            <a:r>
              <a:rPr lang="en-US" sz="2400" u="sng" dirty="0" smtClean="0">
                <a:solidFill>
                  <a:srgbClr val="003366"/>
                </a:solidFill>
              </a:rPr>
              <a:t>efines accessibility obligations for all areas of ICTs including web accessibility, impacting 147 States Parties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6699"/>
              </a:solidFill>
            </a:endParaRP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2951178" y="0"/>
            <a:ext cx="619282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lIns="45720" rIns="45720"/>
          <a:lstStyle/>
          <a:p>
            <a:pPr>
              <a:lnSpc>
                <a:spcPct val="90000"/>
              </a:lnSpc>
              <a:defRPr/>
            </a:pPr>
            <a:r>
              <a:rPr lang="en-US" sz="2800" i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Why the </a:t>
            </a:r>
            <a:r>
              <a:rPr lang="en-US" sz="2800" i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Convention </a:t>
            </a:r>
            <a:r>
              <a:rPr lang="en-US" sz="2800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Rights of Persons with </a:t>
            </a:r>
            <a:r>
              <a:rPr lang="en-US" sz="2800" i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Disabilities </a:t>
            </a:r>
            <a:r>
              <a:rPr lang="en-US" sz="2800" i="1" kern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Matters to Internet Stakeholders</a:t>
            </a:r>
            <a:endParaRPr lang="en-US" sz="2800" i="1" kern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514"/>
            <a:ext cx="2874979" cy="189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95" y="68263"/>
            <a:ext cx="8964613" cy="1143000"/>
          </a:xfrm>
        </p:spPr>
        <p:txBody>
          <a:bodyPr/>
          <a:lstStyle/>
          <a:p>
            <a:r>
              <a:rPr lang="en-US" sz="2800" b="0" i="1" dirty="0" smtClean="0"/>
              <a:t>Article 9: Addressing Accessibility Barriers </a:t>
            </a:r>
            <a:br>
              <a:rPr lang="en-US" sz="2800" b="0" i="1" dirty="0" smtClean="0"/>
            </a:br>
            <a:r>
              <a:rPr lang="en-US" sz="2800" b="0" i="1" dirty="0" smtClean="0"/>
              <a:t>in the Digital </a:t>
            </a:r>
            <a:r>
              <a:rPr lang="en-US" sz="2800" b="0" i="1" dirty="0"/>
              <a:t>Age and Promoting Accessibility Standards and Internet Usage among Persons with Disabilities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27813"/>
            <a:ext cx="8713788" cy="4741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“To </a:t>
            </a:r>
            <a:r>
              <a:rPr lang="en-US" sz="2400" dirty="0"/>
              <a:t>enable persons with disabilities to live independently and participate fully in all aspects of life, States Parties shall take appropriate measures to ensure to </a:t>
            </a:r>
            <a:r>
              <a:rPr lang="en-US" sz="2400" dirty="0">
                <a:solidFill>
                  <a:srgbClr val="FF0000"/>
                </a:solidFill>
              </a:rPr>
              <a:t>persons with disabilities access, on an equal basis with others</a:t>
            </a:r>
            <a:r>
              <a:rPr lang="en-US" sz="2400" dirty="0"/>
              <a:t>, to the physical environment, to transportation, </a:t>
            </a:r>
            <a:r>
              <a:rPr lang="en-US" sz="2400" dirty="0">
                <a:solidFill>
                  <a:srgbClr val="FF0000"/>
                </a:solidFill>
              </a:rPr>
              <a:t>to information and communications, including information and communications technologies and </a:t>
            </a:r>
            <a:r>
              <a:rPr lang="en-US" sz="2400" dirty="0" smtClean="0">
                <a:solidFill>
                  <a:srgbClr val="FF0000"/>
                </a:solidFill>
              </a:rPr>
              <a:t>systems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23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/>
              <a:t>Participation of PWDs in Policy Making, a Cornerstone of CRPD</a:t>
            </a:r>
            <a:r>
              <a:rPr lang="en-US" b="0" i="1" dirty="0"/>
              <a:t> </a:t>
            </a:r>
            <a:r>
              <a:rPr lang="en-US" b="0" i="1" dirty="0" smtClean="0"/>
              <a:t>Implementation 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7" y="1439694"/>
            <a:ext cx="8497685" cy="464360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development and implementation of legislation and policies </a:t>
            </a:r>
            <a:r>
              <a:rPr lang="en-US" sz="2800" dirty="0"/>
              <a:t>to implement the present Convention, and in other decision-making processes concerning issues relating to persons with disabilities, </a:t>
            </a:r>
            <a:r>
              <a:rPr lang="en-US" sz="2800" dirty="0">
                <a:solidFill>
                  <a:srgbClr val="FF0000"/>
                </a:solidFill>
              </a:rPr>
              <a:t>States Parties shall closely consult with and actively involve persons with disabilities</a:t>
            </a:r>
            <a:r>
              <a:rPr lang="en-US" sz="2800" dirty="0"/>
              <a:t>, including children with disabilities, through their representative organizations. </a:t>
            </a:r>
            <a:r>
              <a:rPr lang="en-US" sz="2800" dirty="0" smtClean="0"/>
              <a:t>(Art. 4.3, General Obligations)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27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/>
              <a:t>Benefits of the Participation of Persons with Disabilities in Policy Making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92011"/>
            <a:ext cx="8713788" cy="4741862"/>
          </a:xfrm>
        </p:spPr>
        <p:txBody>
          <a:bodyPr/>
          <a:lstStyle/>
          <a:p>
            <a:r>
              <a:rPr lang="en-US" sz="2400" dirty="0" smtClean="0"/>
              <a:t>A great source of knowledge</a:t>
            </a:r>
          </a:p>
          <a:p>
            <a:pPr lvl="1"/>
            <a:r>
              <a:rPr lang="en-US" sz="2400" dirty="0" smtClean="0"/>
              <a:t>Knowledge of issues</a:t>
            </a:r>
          </a:p>
          <a:p>
            <a:pPr lvl="1"/>
            <a:r>
              <a:rPr lang="en-US" sz="2400" dirty="0" smtClean="0"/>
              <a:t>Knowledge of solutions</a:t>
            </a:r>
          </a:p>
          <a:p>
            <a:pPr lvl="1"/>
            <a:r>
              <a:rPr lang="en-US" sz="2400" dirty="0" smtClean="0"/>
              <a:t>Best advocates to convince policy makers</a:t>
            </a:r>
          </a:p>
          <a:p>
            <a:pPr lvl="1"/>
            <a:r>
              <a:rPr lang="en-US" sz="2400" dirty="0" smtClean="0"/>
              <a:t>Most disabled persons organizations aware of their new Rights as per CRPD</a:t>
            </a:r>
          </a:p>
          <a:p>
            <a:r>
              <a:rPr lang="en-US" sz="2400" dirty="0" smtClean="0"/>
              <a:t>Findings from the G3ict 2012 CRPD ICT </a:t>
            </a:r>
            <a:r>
              <a:rPr lang="en-US" sz="2400" dirty="0"/>
              <a:t>Accessibility Progress Report showed </a:t>
            </a:r>
            <a:r>
              <a:rPr lang="en-US" sz="2400" dirty="0" smtClean="0"/>
              <a:t>that most successful countries in ICT accessibility were those involving DPOs in policy making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72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5" y="48808"/>
            <a:ext cx="8964613" cy="1143000"/>
          </a:xfrm>
        </p:spPr>
        <p:txBody>
          <a:bodyPr/>
          <a:lstStyle/>
          <a:p>
            <a:r>
              <a:rPr lang="en-US" sz="2800" b="0" i="1" dirty="0" smtClean="0"/>
              <a:t>However, the 2013 G3ict CRPD ICT Accessibility Progress Report Shows a Lack of Participation of Persons with Disabilities</a:t>
            </a:r>
            <a:endParaRPr lang="en-US" sz="2800" b="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82741"/>
              </p:ext>
            </p:extLst>
          </p:nvPr>
        </p:nvGraphicFramePr>
        <p:xfrm>
          <a:off x="391195" y="1514456"/>
          <a:ext cx="8320317" cy="3370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0115"/>
                <a:gridCol w="780202"/>
              </a:tblGrid>
              <a:tr h="509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In Your Country, Are There?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80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Financial supports for DPOs and NGOs working in field  of digital accessibility </a:t>
                      </a:r>
                      <a:r>
                        <a:rPr lang="en-US" sz="2000" dirty="0" smtClean="0">
                          <a:effectLst/>
                        </a:rPr>
                        <a:t>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34%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80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Forum for active cooperation between NGOs working in field of digital accessibility </a:t>
                      </a:r>
                      <a:r>
                        <a:rPr lang="en-US" sz="2000" dirty="0" smtClean="0">
                          <a:effectLst/>
                        </a:rPr>
                        <a:t>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24%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14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A systematic mechanism to involve the DPOs working the field of digital accessibility to the drafting, designing, implementation and  evaluation of laws/policies </a:t>
                      </a:r>
                      <a:r>
                        <a:rPr lang="en-US" sz="2000" dirty="0" smtClean="0">
                          <a:effectLst/>
                        </a:rPr>
                        <a:t>*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13%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0800000" flipV="1">
            <a:off x="1865870" y="5925926"/>
            <a:ext cx="6845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200" b="1" i="1" dirty="0">
                <a:solidFill>
                  <a:srgbClr val="003366"/>
                </a:solidFill>
              </a:rPr>
              <a:t>* Key </a:t>
            </a:r>
            <a:r>
              <a:rPr lang="en-US" sz="1200" b="1" i="1" dirty="0" smtClean="0">
                <a:solidFill>
                  <a:srgbClr val="003366"/>
                </a:solidFill>
              </a:rPr>
              <a:t>success </a:t>
            </a:r>
            <a:r>
              <a:rPr lang="en-US" sz="1200" b="1" i="1" dirty="0">
                <a:solidFill>
                  <a:srgbClr val="003366"/>
                </a:solidFill>
              </a:rPr>
              <a:t>factors for countries capacity to implement identified </a:t>
            </a:r>
            <a:r>
              <a:rPr lang="en-US" sz="1200" b="1" i="1" dirty="0" smtClean="0">
                <a:solidFill>
                  <a:srgbClr val="003366"/>
                </a:solidFill>
              </a:rPr>
              <a:t>through </a:t>
            </a:r>
            <a:r>
              <a:rPr lang="en-US" sz="1200" b="1" i="1" dirty="0">
                <a:solidFill>
                  <a:srgbClr val="003366"/>
                </a:solidFill>
              </a:rPr>
              <a:t>regression analysis for </a:t>
            </a:r>
            <a:r>
              <a:rPr lang="en-US" sz="1200" b="1" i="1" dirty="0" smtClean="0">
                <a:solidFill>
                  <a:srgbClr val="003366"/>
                </a:solidFill>
              </a:rPr>
              <a:t>significance </a:t>
            </a:r>
            <a:br>
              <a:rPr lang="en-US" sz="1200" b="1" i="1" dirty="0" smtClean="0">
                <a:solidFill>
                  <a:srgbClr val="003366"/>
                </a:solidFill>
              </a:rPr>
            </a:br>
            <a:r>
              <a:rPr lang="en-US" sz="1200" i="1" dirty="0">
                <a:solidFill>
                  <a:srgbClr val="003366"/>
                </a:solidFill>
              </a:rPr>
              <a:t>S</a:t>
            </a:r>
            <a:r>
              <a:rPr lang="en-US" sz="1200" i="1" dirty="0" smtClean="0">
                <a:solidFill>
                  <a:srgbClr val="003366"/>
                </a:solidFill>
              </a:rPr>
              <a:t>ource: G3ict 2013 CRPD ICT Accessibility Progress Report</a:t>
            </a:r>
            <a:endParaRPr lang="en-US" sz="1100" i="1" dirty="0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205" y="5048763"/>
            <a:ext cx="8303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3366"/>
                </a:solidFill>
                <a:latin typeface="+mn-lt"/>
              </a:rPr>
              <a:t>Most </a:t>
            </a:r>
            <a:r>
              <a:rPr lang="en-US" sz="1800" b="1" u="sng" dirty="0">
                <a:solidFill>
                  <a:srgbClr val="003366"/>
                </a:solidFill>
                <a:latin typeface="+mn-lt"/>
              </a:rPr>
              <a:t>importantly, only 11% of States </a:t>
            </a:r>
            <a:r>
              <a:rPr lang="en-US" sz="1800" b="1" u="sng" dirty="0" smtClean="0">
                <a:solidFill>
                  <a:srgbClr val="003366"/>
                </a:solidFill>
                <a:latin typeface="+mn-lt"/>
              </a:rPr>
              <a:t>Parties surveyed </a:t>
            </a:r>
            <a:r>
              <a:rPr lang="en-US" sz="1800" b="1" u="sng" dirty="0">
                <a:solidFill>
                  <a:srgbClr val="003366"/>
                </a:solidFill>
                <a:latin typeface="+mn-lt"/>
              </a:rPr>
              <a:t>involve Persons with Disabilities in ICT Accessibility Policy Making</a:t>
            </a:r>
          </a:p>
        </p:txBody>
      </p:sp>
    </p:spTree>
    <p:extLst>
      <p:ext uri="{BB962C8B-B14F-4D97-AF65-F5344CB8AC3E}">
        <p14:creationId xmlns:p14="http://schemas.microsoft.com/office/powerpoint/2010/main" val="17187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099&quot;&gt;&lt;object type=&quot;3&quot; unique_id=&quot;11100&quot;&gt;&lt;property id=&quot;20148&quot; value=&quot;5&quot;/&gt;&lt;property id=&quot;20300&quot; value=&quot;Slide 1 - &amp;quot;&amp;#x0D;&amp;#x0A;&amp;#x0D;&amp;#x0A;The Convention on the Rights of Persons with Disabilities:&amp;#x0D;&amp;#x0A;&amp;#x0D;&amp;#x0A;A New Agenda for Digital Accessibility and Assistive &quot;/&gt;&lt;property id=&quot;20307&quot; value=&quot;412&quot;/&gt;&lt;/object&gt;&lt;object type=&quot;3&quot; unique_id=&quot;11101&quot;&gt;&lt;property id=&quot;20148&quot; value=&quot;5&quot;/&gt;&lt;property id=&quot;20300&quot; value=&quot;Slide 2 - &amp;quot;Agenda&amp;quot;&quot;/&gt;&lt;property id=&quot;20307&quot; value=&quot;524&quot;/&gt;&lt;/object&gt;&lt;object type=&quot;3&quot; unique_id=&quot;11102&quot;&gt;&lt;property id=&quot;20148&quot; value=&quot;5&quot;/&gt;&lt;property id=&quot;20300&quot; value=&quot;Slide 3 - &amp;quot;The Convention on the Rights of    Persons with Disabilities &amp;quot;&quot;/&gt;&lt;property id=&quot;20307&quot; value=&quot;502&quot;/&gt;&lt;/object&gt;&lt;object type=&quot;3&quot; unique_id=&quot;11103&quot;&gt;&lt;property id=&quot;20148&quot; value=&quot;5&quot;/&gt;&lt;property id=&quot;20300&quot; value=&quot;Slide 4 - &amp;quot;Global ICT Demographics: &amp;#x0D;&amp;#x0A;A Pervasive Risk of Exclusion&amp;quot;&quot;/&gt;&lt;property id=&quot;20307&quot; value=&quot;503&quot;/&gt;&lt;/object&gt;&lt;object type=&quot;3&quot; unique_id=&quot;11104&quot;&gt;&lt;property id=&quot;20148&quot; value=&quot;5&quot;/&gt;&lt;property id=&quot;20300&quot; value=&quot;Slide 5 - &amp;quot;Digital Accessibility Elevated to a Fundamental Right &amp;quot;&quot;/&gt;&lt;property id=&quot;20307&quot; value=&quot;504&quot;/&gt;&lt;/object&gt;&lt;object type=&quot;3&quot; unique_id=&quot;11105&quot;&gt;&lt;property id=&quot;20148&quot; value=&quot;5&quot;/&gt;&lt;property id=&quot;20300&quot; value=&quot;Slide 6 - &amp;quot;Definition of Communication&amp;quot;&quot;/&gt;&lt;property id=&quot;20307&quot; value=&quot;519&quot;/&gt;&lt;/object&gt;&lt;object type=&quot;3&quot; unique_id=&quot;11106&quot;&gt;&lt;property id=&quot;20148&quot; value=&quot;5&quot;/&gt;&lt;property id=&quot;20300&quot; value=&quot;Slide 7 - &amp;quot;New Media and the Internet&amp;quot;&quot;/&gt;&lt;property id=&quot;20307&quot; value=&quot;521&quot;/&gt;&lt;/object&gt;&lt;object type=&quot;3&quot; unique_id=&quot;11107&quot;&gt;&lt;property id=&quot;20148&quot; value=&quot;5&quot;/&gt;&lt;property id=&quot;20300&quot; value=&quot;Slide 8 - &amp;quot;ICTs are an Important Component of the Convention &amp;quot;&quot;/&gt;&lt;property id=&quot;20307&quot; value=&quot;512&quot;/&gt;&lt;/object&gt;&lt;object type=&quot;3&quot; unique_id=&quot;11108&quot;&gt;&lt;property id=&quot;20148&quot; value=&quot;5&quot;/&gt;&lt;property id=&quot;20300&quot; value=&quot;Slide 9 - &amp;quot;ICT Accessibility and &amp;#x0D;&amp;#x0A;Assistive Technologies Mandates&amp;#x0D;&amp;#x0A;&amp;quot;&quot;/&gt;&lt;property id=&quot;20307&quot; value=&quot;447&quot;/&gt;&lt;/object&gt;&lt;object type=&quot;3&quot; unique_id=&quot;11109&quot;&gt;&lt;property id=&quot;20148&quot; value=&quot;5&quot;/&gt;&lt;property id=&quot;20300&quot; value=&quot;Slide 10 - &amp;quot;Private Sector Services Accessibility&amp;quot;&quot;/&gt;&lt;property id=&quot;20307&quot; value=&quot;513&quot;/&gt;&lt;/object&gt;&lt;object type=&quot;3&quot; unique_id=&quot;11110&quot;&gt;&lt;property id=&quot;20148&quot; value=&quot;5&quot;/&gt;&lt;property id=&quot;20300&quot; value=&quot;Slide 11 - &amp;quot; Success Factors for Assistive Technologies&amp;quot;&quot;/&gt;&lt;property id=&quot;20307&quot; value=&quot;523&quot;/&gt;&lt;/object&gt;&lt;object type=&quot;3&quot; unique_id=&quot;11111&quot;&gt;&lt;property id=&quot;20148&quot; value=&quot;5&quot;/&gt;&lt;property id=&quot;20300&quot; value=&quot;Slide 12 - &amp;quot;1 - Promoting R&amp;amp;D for Assistive Technologies&amp;quot;&quot;/&gt;&lt;property id=&quot;20307&quot; value=&quot;516&quot;/&gt;&lt;/object&gt;&lt;object type=&quot;3&quot; unique_id=&quot;11112&quot;&gt;&lt;property id=&quot;20148&quot; value=&quot;5&quot;/&gt;&lt;property id=&quot;20300&quot; value=&quot;Slide 13 - &amp;quot;2 - ICT Products Development&amp;quot;&quot;/&gt;&lt;property id=&quot;20307&quot; value=&quot;526&quot;/&gt;&lt;/object&gt;&lt;object type=&quot;3&quot; unique_id=&quot;11113&quot;&gt;&lt;property id=&quot;20148&quot; value=&quot;5&quot;/&gt;&lt;property id=&quot;20300&quot; value=&quot;Slide 14 - &amp;quot;3 - Reasonable Accommodation Defined and Mandated&amp;quot;&quot;/&gt;&lt;property id=&quot;20307&quot; value=&quot;520&quot;/&gt;&lt;/object&gt;&lt;object type=&quot;3&quot; unique_id=&quot;11114&quot;&gt;&lt;property id=&quot;20148&quot; value=&quot;5&quot;/&gt;&lt;property id=&quot;20300&quot; value=&quot;Slide 15 - &amp;quot;4 - Standards&amp;quot;&quot;/&gt;&lt;property id=&quot;20307&quot; value=&quot;522&quot;/&gt;&lt;/object&gt;&lt;object type=&quot;3&quot; unique_id=&quot;11115&quot;&gt;&lt;property id=&quot;20148&quot; value=&quot;5&quot;/&gt;&lt;property id=&quot;20300&quot; value=&quot;Slide 16 - &amp;quot;5 - Intellectual Property Rights&amp;quot;&quot;/&gt;&lt;property id=&quot;20307&quot; value=&quot;517&quot;/&gt;&lt;/object&gt;&lt;object type=&quot;3&quot; unique_id=&quot;11116&quot;&gt;&lt;property id=&quot;20148&quot; value=&quot;5&quot;/&gt;&lt;property id=&quot;20300&quot; value=&quot;Slide 17 - &amp;quot;Next Steps Towards Implementation&amp;quot;&quot;/&gt;&lt;property id=&quot;20307&quot; value=&quot;525&quot;/&gt;&lt;/object&gt;&lt;object type=&quot;3&quot; unique_id=&quot;11117&quot;&gt;&lt;property id=&quot;20148&quot; value=&quot;5&quot;/&gt;&lt;property id=&quot;20300&quot; value=&quot;Slide 18 - &amp;quot;Legislative and Regulatory Process&amp;quot;&quot;/&gt;&lt;property id=&quot;20307&quot; value=&quot;518&quot;/&gt;&lt;/object&gt;&lt;object type=&quot;3&quot; unique_id=&quot;11118&quot;&gt;&lt;property id=&quot;20148&quot; value=&quot;5&quot;/&gt;&lt;property id=&quot;20300&quot; value=&quot;Slide 19 - &amp;quot;Challenges for State Parties to the Convention &amp;quot;&quot;/&gt;&lt;property id=&quot;20307&quot; value=&quot;514&quot;/&gt;&lt;/object&gt;&lt;object type=&quot;3&quot; unique_id=&quot;11119&quot;&gt;&lt;property id=&quot;20148&quot; value=&quot;5&quot;/&gt;&lt;property id=&quot;20300&quot; value=&quot;Slide 20 - &amp;quot;G3ict Mission&amp;quot;&quot;/&gt;&lt;property id=&quot;20307&quot; value=&quot;508&quot;/&gt;&lt;/object&gt;&lt;object type=&quot;3&quot; unique_id=&quot;11120&quot;&gt;&lt;property id=&quot;20148&quot; value=&quot;5&quot;/&gt;&lt;property id=&quot;20300&quot; value=&quot;Slide 21 - &amp;quot;G3ict Activities&amp;quot;&quot;/&gt;&lt;property id=&quot;20307&quot; value=&quot;515&quot;/&gt;&lt;/object&gt;&lt;object type=&quot;3&quot; unique_id=&quot;11121&quot;&gt;&lt;property id=&quot;20148&quot; value=&quot;5&quot;/&gt;&lt;property id=&quot;20300&quot; value=&quot;Slide 22&quot;/&gt;&lt;property id=&quot;20307&quot; value=&quot;439&quot;/&gt;&lt;/object&gt;&lt;object type=&quot;3&quot; unique_id=&quot;11122&quot;&gt;&lt;property id=&quot;20148&quot; value=&quot;5&quot;/&gt;&lt;property id=&quot;20300&quot; value=&quot;Slide 23 - &amp;quot;Thank You&amp;quot;&quot;/&gt;&lt;property id=&quot;20307&quot; value=&quot;469&quot;/&gt;&lt;/object&gt;&lt;/object&gt;&lt;object type=&quot;8&quot; unique_id=&quot;111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G3ict Power Point Template 2014">
  <a:themeElements>
    <a:clrScheme name="1_ITU-e 5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6699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B8CA"/>
      </a:accent5>
      <a:accent6>
        <a:srgbClr val="005C8A"/>
      </a:accent6>
      <a:hlink>
        <a:srgbClr val="006699"/>
      </a:hlink>
      <a:folHlink>
        <a:srgbClr val="5F5F5F"/>
      </a:folHlink>
    </a:clrScheme>
    <a:fontScheme name="1_ITU-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4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B92D00"/>
        </a:accent6>
        <a:hlink>
          <a:srgbClr val="FF99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5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005C8A"/>
        </a:accent6>
        <a:hlink>
          <a:srgbClr val="006699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3ict Training Template">
  <a:themeElements>
    <a:clrScheme name="1_ITU-e 5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6699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B8CA"/>
      </a:accent5>
      <a:accent6>
        <a:srgbClr val="005C8A"/>
      </a:accent6>
      <a:hlink>
        <a:srgbClr val="006699"/>
      </a:hlink>
      <a:folHlink>
        <a:srgbClr val="5F5F5F"/>
      </a:folHlink>
    </a:clrScheme>
    <a:fontScheme name="1_ITU-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4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B92D00"/>
        </a:accent6>
        <a:hlink>
          <a:srgbClr val="FF99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5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005C8A"/>
        </a:accent6>
        <a:hlink>
          <a:srgbClr val="006699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9FC24C53694BB5EBDAF5924E3A9A" ma:contentTypeVersion="4" ma:contentTypeDescription="Create a new document." ma:contentTypeScope="" ma:versionID="13207ff72a0edeed3966f8a0a5fbc81c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f318a9516b7937ba5cd54d54fbb643a2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7C8746-BF43-499C-B58F-28CA8D86D245}"/>
</file>

<file path=customXml/itemProps2.xml><?xml version="1.0" encoding="utf-8"?>
<ds:datastoreItem xmlns:ds="http://schemas.openxmlformats.org/officeDocument/2006/customXml" ds:itemID="{436EE745-39D2-4275-834D-C0270AE1AA57}"/>
</file>

<file path=customXml/itemProps3.xml><?xml version="1.0" encoding="utf-8"?>
<ds:datastoreItem xmlns:ds="http://schemas.openxmlformats.org/officeDocument/2006/customXml" ds:itemID="{593FD4C1-519F-484E-825E-EFCD07E2A4B9}"/>
</file>

<file path=docProps/app.xml><?xml version="1.0" encoding="utf-8"?>
<Properties xmlns="http://schemas.openxmlformats.org/officeDocument/2006/extended-properties" xmlns:vt="http://schemas.openxmlformats.org/officeDocument/2006/docPropsVTypes">
  <Template>G3ict Power Point Template 2014</Template>
  <TotalTime>1736</TotalTime>
  <Words>792</Words>
  <Application>Microsoft Office PowerPoint</Application>
  <PresentationFormat>On-screen Show (4:3)</PresentationFormat>
  <Paragraphs>131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G3ict Power Point Template 2014</vt:lpstr>
      <vt:lpstr>G3ict Training Template</vt:lpstr>
      <vt:lpstr>PowerPoint Presentation</vt:lpstr>
      <vt:lpstr> “If anybody asks me what the Internet means to me…</vt:lpstr>
      <vt:lpstr>PowerPoint Presentation</vt:lpstr>
      <vt:lpstr>CRPD: A Unified Framework for Policies and Programs, with Global Impact</vt:lpstr>
      <vt:lpstr>PowerPoint Presentation</vt:lpstr>
      <vt:lpstr>Article 9: Addressing Accessibility Barriers  in the Digital Age and Promoting Accessibility Standards and Internet Usage among Persons with Disabilities </vt:lpstr>
      <vt:lpstr>Participation of PWDs in Policy Making, a Cornerstone of CRPD Implementation </vt:lpstr>
      <vt:lpstr>Benefits of the Participation of Persons with Disabilities in Policy Making</vt:lpstr>
      <vt:lpstr>However, the 2013 G3ict CRPD ICT Accessibility Progress Report Shows a Lack of Participation of Persons with Disabilities</vt:lpstr>
      <vt:lpstr>ITU-G3ict Model ICT Accessibility Policy Report – Publication Fall 2014</vt:lpstr>
      <vt:lpstr>ITU-G3ict Model ICT Accessibility Policy Report – Publication Fall 2014 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</dc:creator>
  <cp:lastModifiedBy>Francesca</cp:lastModifiedBy>
  <cp:revision>52</cp:revision>
  <cp:lastPrinted>2014-08-30T02:50:56Z</cp:lastPrinted>
  <dcterms:created xsi:type="dcterms:W3CDTF">2014-08-14T15:53:19Z</dcterms:created>
  <dcterms:modified xsi:type="dcterms:W3CDTF">2014-08-30T02:54:23Z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0x010100E73E9FC24C53694BB5EBDAF5924E3A9A</vt:lpwstr>
  </property>
</Properties>
</file>