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85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9" r:id="rId11"/>
    <p:sldId id="268" r:id="rId12"/>
    <p:sldId id="263" r:id="rId13"/>
    <p:sldId id="26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7" Type="http://schemas.openxmlformats.org/officeDocument/2006/relationships/slide" Target="slides/slide6.xml"/><Relationship Id="rId20" Type="http://schemas.openxmlformats.org/officeDocument/2006/relationships/tableStyles" Target="tableStyles.xml"/><Relationship Id="rId16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55840" y="595358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225601" y="5953586"/>
            <a:ext cx="2895840" cy="469489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654241" y="595358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fld id="{FFA8EC09-2D50-1042-9DCE-99C127DD6E0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114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BF78125C-495F-4540-93AA-817D4BFC5A17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4FC6AA3-CFB6-C34B-A7C7-9A1FAD7CC201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  <p:sldLayoutId id="2147484398" r:id="rId13"/>
    <p:sldLayoutId id="2147484399" r:id="rId14"/>
    <p:sldLayoutId id="2147484400" r:id="rId15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Use and non-use of ICT by people with disability in small island developing states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Gunela Astbrink</a:t>
            </a:r>
          </a:p>
          <a:p>
            <a:r>
              <a:rPr lang="en-US" dirty="0" smtClean="0"/>
              <a:t>Women With Disabilities 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3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Government </a:t>
            </a:r>
            <a:r>
              <a:rPr lang="en-US" dirty="0" smtClean="0"/>
              <a:t>Right </a:t>
            </a:r>
            <a:r>
              <a:rPr lang="en-US" dirty="0" smtClean="0"/>
              <a:t>to Information Web Accessibility Guidelines</a:t>
            </a:r>
          </a:p>
          <a:p>
            <a:r>
              <a:rPr lang="en-US" dirty="0" smtClean="0"/>
              <a:t>Clarification and support for WCAG 2.0 with </a:t>
            </a:r>
            <a:r>
              <a:rPr lang="en-US" dirty="0" smtClean="0"/>
              <a:t>specific recommendations </a:t>
            </a:r>
            <a:r>
              <a:rPr lang="en-US" dirty="0" smtClean="0"/>
              <a:t>for Vanuatu government agencies</a:t>
            </a:r>
          </a:p>
          <a:p>
            <a:r>
              <a:rPr lang="en-US" dirty="0" smtClean="0"/>
              <a:t>Consultation with Civil Society Disability Network and other relevant agencies</a:t>
            </a:r>
          </a:p>
          <a:p>
            <a:r>
              <a:rPr lang="en-US" dirty="0" smtClean="0"/>
              <a:t>Right to Information Unit of the Office of the Government Chief Information Officer </a:t>
            </a:r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 Freedom </a:t>
            </a:r>
            <a:r>
              <a:rPr lang="en-US" dirty="0" smtClean="0"/>
              <a:t>of Information)</a:t>
            </a:r>
          </a:p>
          <a:p>
            <a:r>
              <a:rPr lang="en-US" dirty="0" smtClean="0"/>
              <a:t>Launch in September </a:t>
            </a:r>
            <a:r>
              <a:rPr lang="en-US" dirty="0" smtClean="0"/>
              <a:t>2016 at the National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9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Pacific Disability Forum supportive of ICT accessibility (key advocacy </a:t>
            </a:r>
            <a:r>
              <a:rPr lang="en-US" dirty="0" err="1" smtClean="0"/>
              <a:t>organisation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Extended project by Pacific Disability Forum to survey more countries including:</a:t>
            </a:r>
          </a:p>
          <a:p>
            <a:pPr lvl="1"/>
            <a:r>
              <a:rPr lang="en-US" dirty="0" smtClean="0"/>
              <a:t>Papua New Guinea</a:t>
            </a:r>
          </a:p>
          <a:p>
            <a:pPr lvl="1"/>
            <a:r>
              <a:rPr lang="en-US" dirty="0" smtClean="0"/>
              <a:t>Cook Islands</a:t>
            </a:r>
          </a:p>
          <a:p>
            <a:pPr lvl="1"/>
            <a:r>
              <a:rPr lang="en-US" dirty="0" smtClean="0"/>
              <a:t>Fiji</a:t>
            </a:r>
          </a:p>
        </p:txBody>
      </p:sp>
    </p:spTree>
    <p:extLst>
      <p:ext uri="{BB962C8B-B14F-4D97-AF65-F5344CB8AC3E}">
        <p14:creationId xmlns:p14="http://schemas.microsoft.com/office/powerpoint/2010/main" val="24714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Ways forward – relevant for small island developing states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30213" indent="-323850">
              <a:buSzPct val="45000"/>
              <a:buFont typeface="Wingdings" charset="0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US" dirty="0" smtClean="0"/>
              <a:t>Multi</a:t>
            </a:r>
            <a:r>
              <a:rPr lang="en-US" dirty="0"/>
              <a:t>-faceted approach</a:t>
            </a:r>
          </a:p>
          <a:p>
            <a:pPr marL="1725613" lvl="1" indent="-573088">
              <a:buSzPct val="75000"/>
              <a:buFont typeface="Symbol" charset="0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US" dirty="0"/>
              <a:t>Support for gradual cultural </a:t>
            </a:r>
            <a:r>
              <a:rPr lang="en-US" dirty="0" smtClean="0"/>
              <a:t>change</a:t>
            </a:r>
          </a:p>
          <a:p>
            <a:pPr marL="1725613" lvl="1" indent="-573088">
              <a:buSzPct val="75000"/>
              <a:buFont typeface="Symbol" charset="0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US" dirty="0" smtClean="0"/>
              <a:t>Recognition of traditional values</a:t>
            </a:r>
            <a:endParaRPr lang="en-US" dirty="0"/>
          </a:p>
          <a:p>
            <a:pPr marL="1725613" lvl="1" indent="-573088">
              <a:buSzPct val="75000"/>
              <a:buFont typeface="Symbol" charset="0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US" dirty="0" smtClean="0"/>
              <a:t>Disability awareness</a:t>
            </a:r>
            <a:r>
              <a:rPr lang="en-US" dirty="0"/>
              <a:t>-raising </a:t>
            </a:r>
            <a:r>
              <a:rPr lang="en-US" dirty="0" smtClean="0"/>
              <a:t>for government and NGOs</a:t>
            </a:r>
          </a:p>
          <a:p>
            <a:pPr marL="1725613" lvl="1" indent="-573088">
              <a:buSzPct val="75000"/>
              <a:buFont typeface="Symbol" charset="0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US" dirty="0" smtClean="0"/>
              <a:t>Disability inclusive development </a:t>
            </a:r>
            <a:endParaRPr lang="en-US" dirty="0"/>
          </a:p>
          <a:p>
            <a:pPr marL="1725613" lvl="1" indent="-573088">
              <a:buSzPct val="75000"/>
              <a:buFont typeface="Symbol" charset="0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US" dirty="0" smtClean="0"/>
              <a:t>Implementation </a:t>
            </a:r>
            <a:r>
              <a:rPr lang="en-US" dirty="0"/>
              <a:t>of policy, legislative and regulatory </a:t>
            </a:r>
            <a:r>
              <a:rPr lang="en-US" dirty="0" smtClean="0"/>
              <a:t>mechanisms</a:t>
            </a:r>
          </a:p>
          <a:p>
            <a:pPr marL="1725613" lvl="1" indent="-573088">
              <a:buSzPct val="75000"/>
              <a:buFont typeface="Symbol" charset="0"/>
              <a:buChar char="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endParaRPr lang="en-US" dirty="0"/>
          </a:p>
          <a:p>
            <a:pPr marL="1484313" lvl="1" indent="-568325">
              <a:buFont typeface="Times New Roman" charset="0"/>
              <a:buChar char="–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2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Ways forward – relevant for small island developing states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4213" indent="-682625">
              <a:buFont typeface="Times New Roman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AU" dirty="0"/>
              <a:t>Practical measures</a:t>
            </a:r>
          </a:p>
          <a:p>
            <a:pPr marL="1484313" lvl="1" indent="-568325">
              <a:buFont typeface="Times New Roman" charset="0"/>
              <a:buChar char="–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AU" dirty="0"/>
              <a:t>Accessible websites, facilities, products and services</a:t>
            </a:r>
          </a:p>
          <a:p>
            <a:pPr marL="1484313" lvl="1" indent="-568325">
              <a:buFont typeface="Times New Roman" charset="0"/>
              <a:buChar char="–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AU" dirty="0"/>
              <a:t>Subsidised costs</a:t>
            </a:r>
          </a:p>
          <a:p>
            <a:pPr marL="1484313" lvl="1" indent="-568325">
              <a:buFont typeface="Times New Roman" charset="0"/>
              <a:buChar char="–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AU" dirty="0"/>
              <a:t>Training in ICT usage for people with disability</a:t>
            </a:r>
          </a:p>
          <a:p>
            <a:pPr marL="1484313" lvl="1" indent="-568325">
              <a:buFont typeface="Times New Roman" charset="0"/>
              <a:buChar char="–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AU" dirty="0"/>
              <a:t>Inclusion of people with disability in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5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Gunela Astbrink</a:t>
            </a:r>
          </a:p>
          <a:p>
            <a:pPr marL="0" indent="0" algn="ctr">
              <a:buNone/>
            </a:pPr>
            <a:r>
              <a:rPr lang="en-US" dirty="0" err="1" smtClean="0"/>
              <a:t>www.gsa.com.au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g.astbrink@gsa.com.au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4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island developing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Caribbean region</a:t>
            </a:r>
          </a:p>
          <a:p>
            <a:r>
              <a:rPr lang="en-US" dirty="0" smtClean="0"/>
              <a:t>Pacific region</a:t>
            </a:r>
          </a:p>
          <a:p>
            <a:r>
              <a:rPr lang="en-US" dirty="0" smtClean="0"/>
              <a:t>Other regions of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African coast</a:t>
            </a:r>
          </a:p>
          <a:p>
            <a:pPr lvl="1"/>
            <a:r>
              <a:rPr lang="en-US" dirty="0" smtClean="0"/>
              <a:t>Indian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6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large </a:t>
            </a:r>
            <a:r>
              <a:rPr lang="en-US" dirty="0" smtClean="0"/>
              <a:t>ocea</a:t>
            </a:r>
            <a:r>
              <a:rPr lang="en-US" dirty="0" smtClean="0"/>
              <a:t>n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small </a:t>
            </a:r>
            <a:r>
              <a:rPr lang="en-US" dirty="0" smtClean="0"/>
              <a:t>land areas</a:t>
            </a:r>
            <a:endParaRPr lang="en-US" dirty="0"/>
          </a:p>
          <a:p>
            <a:r>
              <a:rPr lang="en-US" dirty="0"/>
              <a:t>Relatively small populations</a:t>
            </a:r>
          </a:p>
          <a:p>
            <a:r>
              <a:rPr lang="en-US" dirty="0"/>
              <a:t>Majority are small island developing </a:t>
            </a:r>
            <a:r>
              <a:rPr lang="en-US" dirty="0" smtClean="0"/>
              <a:t>states</a:t>
            </a:r>
            <a:endParaRPr lang="en-US" dirty="0"/>
          </a:p>
          <a:p>
            <a:r>
              <a:rPr lang="en-US" dirty="0"/>
              <a:t>22 countries or territories</a:t>
            </a:r>
          </a:p>
          <a:p>
            <a:r>
              <a:rPr lang="en-US" dirty="0"/>
              <a:t>Transport and infrastructure costs are high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5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206500"/>
            <a:ext cx="59182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ICT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Growing </a:t>
            </a:r>
            <a:r>
              <a:rPr lang="en-US" dirty="0"/>
              <a:t>ICT usage in the </a:t>
            </a:r>
            <a:r>
              <a:rPr lang="en-US" dirty="0" smtClean="0"/>
              <a:t>Pacific</a:t>
            </a:r>
          </a:p>
          <a:p>
            <a:pPr lvl="1"/>
            <a:r>
              <a:rPr lang="en-US" dirty="0"/>
              <a:t>Satellite services and submarine cables are increasingly bringing faster and more </a:t>
            </a:r>
            <a:r>
              <a:rPr lang="en-US" dirty="0" smtClean="0"/>
              <a:t>reliable broadband services</a:t>
            </a:r>
            <a:endParaRPr lang="en-US" dirty="0"/>
          </a:p>
          <a:p>
            <a:r>
              <a:rPr lang="en-US" dirty="0"/>
              <a:t>Widely varying usage in different countries</a:t>
            </a:r>
          </a:p>
          <a:p>
            <a:pPr lvl="1"/>
            <a:r>
              <a:rPr lang="en-US" dirty="0" smtClean="0"/>
              <a:t>Costs – computers are expensive</a:t>
            </a:r>
          </a:p>
          <a:p>
            <a:pPr lvl="1"/>
            <a:r>
              <a:rPr lang="en-US" dirty="0" smtClean="0"/>
              <a:t>Internet usage mainly through smart phones</a:t>
            </a:r>
            <a:endParaRPr lang="en-US" dirty="0"/>
          </a:p>
          <a:p>
            <a:pPr lvl="1"/>
            <a:r>
              <a:rPr lang="en-US" dirty="0"/>
              <a:t>Remoteness</a:t>
            </a:r>
          </a:p>
          <a:p>
            <a:pPr lvl="1"/>
            <a:r>
              <a:rPr lang="en-US" dirty="0" smtClean="0"/>
              <a:t>Some countries such as Vanuatu - 75% of population use mobile phones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0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with disability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en-US" dirty="0"/>
              <a:t>with disability </a:t>
            </a:r>
            <a:r>
              <a:rPr lang="en-US" dirty="0" smtClean="0"/>
              <a:t>have more than double  disadvantages</a:t>
            </a:r>
            <a:endParaRPr lang="en-US" dirty="0"/>
          </a:p>
          <a:p>
            <a:pPr lvl="1"/>
            <a:r>
              <a:rPr lang="en-US" dirty="0"/>
              <a:t>Cultural and socio-economic </a:t>
            </a:r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Lack of educational and employment opportunities</a:t>
            </a:r>
          </a:p>
          <a:p>
            <a:pPr lvl="1"/>
            <a:r>
              <a:rPr lang="en-US" dirty="0" smtClean="0"/>
              <a:t>Affordability issues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2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Vanuatu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ITU pilot project in Vanuatu with Pacific Disability Forum and the Government of Vanuatu</a:t>
            </a:r>
            <a:endParaRPr lang="en-US" dirty="0"/>
          </a:p>
          <a:p>
            <a:r>
              <a:rPr lang="en-US" dirty="0"/>
              <a:t>Baseline </a:t>
            </a:r>
            <a:r>
              <a:rPr lang="en-US" dirty="0" smtClean="0"/>
              <a:t>data – first of its kind in the Pacific</a:t>
            </a:r>
          </a:p>
          <a:p>
            <a:pPr lvl="1"/>
            <a:r>
              <a:rPr lang="en-US" dirty="0" smtClean="0"/>
              <a:t>Building evidence base for improving ICT accessibility</a:t>
            </a:r>
          </a:p>
          <a:p>
            <a:r>
              <a:rPr lang="en-US" dirty="0" smtClean="0"/>
              <a:t>Interviews with over 200 people with disability in towns and villages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2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Vanuatu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findings:</a:t>
            </a:r>
          </a:p>
          <a:p>
            <a:pPr lvl="1"/>
            <a:r>
              <a:rPr lang="en-US" dirty="0"/>
              <a:t>Many have not heard of the Internet</a:t>
            </a:r>
          </a:p>
          <a:p>
            <a:pPr lvl="1"/>
            <a:r>
              <a:rPr lang="en-US" dirty="0"/>
              <a:t>Many do not have a mobile phone and if they do, it is not a smart phone</a:t>
            </a:r>
          </a:p>
          <a:p>
            <a:pPr lvl="1"/>
            <a:r>
              <a:rPr lang="en-US" dirty="0"/>
              <a:t>Mobiles with long battery life are important because of limited access to electricity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7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Vanuatu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Web accessibility audit of 28 Government websites</a:t>
            </a:r>
          </a:p>
          <a:p>
            <a:r>
              <a:rPr lang="en-US" dirty="0" smtClean="0"/>
              <a:t>Important as Vanuatu has strong e-government </a:t>
            </a:r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98% of population to have access to broadband by 2018</a:t>
            </a:r>
          </a:p>
          <a:p>
            <a:pPr lvl="1"/>
            <a:r>
              <a:rPr lang="en-US" dirty="0" smtClean="0"/>
              <a:t>Through health </a:t>
            </a:r>
            <a:r>
              <a:rPr lang="en-US" dirty="0" err="1" smtClean="0"/>
              <a:t>centres</a:t>
            </a:r>
            <a:r>
              <a:rPr lang="en-US" dirty="0" smtClean="0"/>
              <a:t> and schools </a:t>
            </a:r>
            <a:endParaRPr lang="en-US" dirty="0" smtClean="0"/>
          </a:p>
          <a:p>
            <a:r>
              <a:rPr lang="en-US" dirty="0" smtClean="0"/>
              <a:t>Findings indicate that web sites do not meet W3C Web Content Accessibility Guidelines 2.0</a:t>
            </a:r>
          </a:p>
          <a:p>
            <a:r>
              <a:rPr lang="en-US" dirty="0" smtClean="0"/>
              <a:t>Move to improve web accessibility as new Government websites are developed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7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3E9FC24C53694BB5EBDAF5924E3A9A" ma:contentTypeVersion="4" ma:contentTypeDescription="Create a new document." ma:contentTypeScope="" ma:versionID="13207ff72a0edeed3966f8a0a5fbc81c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f318a9516b7937ba5cd54d54fbb643a2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895A4E-028B-4363-A43A-3A7558AF5FA3}"/>
</file>

<file path=customXml/itemProps2.xml><?xml version="1.0" encoding="utf-8"?>
<ds:datastoreItem xmlns:ds="http://schemas.openxmlformats.org/officeDocument/2006/customXml" ds:itemID="{44CE96B2-A62D-46BB-B503-A55B0F41E3AB}"/>
</file>

<file path=customXml/itemProps3.xml><?xml version="1.0" encoding="utf-8"?>
<ds:datastoreItem xmlns:ds="http://schemas.openxmlformats.org/officeDocument/2006/customXml" ds:itemID="{5AB5FEDF-B698-465F-A63B-5F3B4C520A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475</Words>
  <Application>Microsoft Macintosh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Theme</vt:lpstr>
      <vt:lpstr>Use and non-use of ICT by people with disability in small island developing states </vt:lpstr>
      <vt:lpstr>Small island developing states</vt:lpstr>
      <vt:lpstr>Pacific region</vt:lpstr>
      <vt:lpstr>PowerPoint Presentation</vt:lpstr>
      <vt:lpstr>Status of ICT in the Pacific</vt:lpstr>
      <vt:lpstr>People with disability in the Pacific</vt:lpstr>
      <vt:lpstr>Vanuatu pilot project</vt:lpstr>
      <vt:lpstr>Vanuatu pilot project</vt:lpstr>
      <vt:lpstr>Vanuatu pilot project</vt:lpstr>
      <vt:lpstr>Outcomes</vt:lpstr>
      <vt:lpstr>Outcomes</vt:lpstr>
      <vt:lpstr>Ways forward – relevant for small island developing states </vt:lpstr>
      <vt:lpstr>Ways forward – relevant for small island developing states</vt:lpstr>
      <vt:lpstr>Thank you!</vt:lpstr>
    </vt:vector>
  </TitlesOfParts>
  <Company>GSA Information Consultants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Gunela Astbrink</dc:creator>
  <cp:lastModifiedBy>Gunela Astbrink</cp:lastModifiedBy>
  <cp:revision>7</cp:revision>
  <dcterms:created xsi:type="dcterms:W3CDTF">2016-12-02T01:54:22Z</dcterms:created>
  <dcterms:modified xsi:type="dcterms:W3CDTF">2016-12-05T03:26:17Z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0x010100E73E9FC24C53694BB5EBDAF5924E3A9A</vt:lpwstr>
  </property>
</Properties>
</file>