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85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6" r:id="rId9"/>
    <p:sldId id="262" r:id="rId10"/>
    <p:sldId id="269" r:id="rId11"/>
    <p:sldId id="268" r:id="rId12"/>
    <p:sldId id="263" r:id="rId13"/>
    <p:sldId id="267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14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7" Type="http://schemas.openxmlformats.org/officeDocument/2006/relationships/slide" Target="slides/slide6.xml"/><Relationship Id="rId20" Type="http://schemas.openxmlformats.org/officeDocument/2006/relationships/tableStyles" Target="tableStyles.xml"/><Relationship Id="rId16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5" Type="http://schemas.openxmlformats.org/officeDocument/2006/relationships/slide" Target="slides/slide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125C-495F-4540-93AA-817D4BFC5A17}" type="datetimeFigureOut">
              <a:rPr lang="en-US" smtClean="0"/>
              <a:t>5/12/16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C6AA3-CFB6-C34B-A7C7-9A1FAD7CC2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125C-495F-4540-93AA-817D4BFC5A17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C6AA3-CFB6-C34B-A7C7-9A1FAD7CC2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125C-495F-4540-93AA-817D4BFC5A17}" type="datetimeFigureOut">
              <a:rPr lang="en-US" smtClean="0"/>
              <a:t>5/12/16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C6AA3-CFB6-C34B-A7C7-9A1FAD7CC2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125C-495F-4540-93AA-817D4BFC5A17}" type="datetimeFigureOut">
              <a:rPr lang="en-US" smtClean="0"/>
              <a:t>5/12/16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C6AA3-CFB6-C34B-A7C7-9A1FAD7CC2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125C-495F-4540-93AA-817D4BFC5A17}" type="datetimeFigureOut">
              <a:rPr lang="en-US" smtClean="0"/>
              <a:t>5/12/16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C6AA3-CFB6-C34B-A7C7-9A1FAD7CC2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125C-495F-4540-93AA-817D4BFC5A17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125C-495F-4540-93AA-817D4BFC5A17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C6AA3-CFB6-C34B-A7C7-9A1FAD7CC20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125C-495F-4540-93AA-817D4BFC5A17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C6AA3-CFB6-C34B-A7C7-9A1FAD7CC20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125C-495F-4540-93AA-817D4BFC5A17}" type="datetimeFigureOut">
              <a:rPr lang="en-US" smtClean="0"/>
              <a:t>5/12/16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C6AA3-CFB6-C34B-A7C7-9A1FAD7CC20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125C-495F-4540-93AA-817D4BFC5A17}" type="datetimeFigureOut">
              <a:rPr lang="en-US" smtClean="0"/>
              <a:t>5/12/16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C6AA3-CFB6-C34B-A7C7-9A1FAD7CC2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125C-495F-4540-93AA-817D4BFC5A17}" type="datetimeFigureOut">
              <a:rPr lang="en-US" smtClean="0"/>
              <a:t>5/12/16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C6AA3-CFB6-C34B-A7C7-9A1FAD7CC2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0" y="273629"/>
            <a:ext cx="8225280" cy="114204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55840" y="5953586"/>
            <a:ext cx="2126880" cy="469489"/>
          </a:xfrm>
        </p:spPr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225601" y="5953586"/>
            <a:ext cx="2895840" cy="469489"/>
          </a:xfrm>
        </p:spPr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654241" y="5953586"/>
            <a:ext cx="2126880" cy="469489"/>
          </a:xfrm>
        </p:spPr>
        <p:txBody>
          <a:bodyPr/>
          <a:lstStyle>
            <a:lvl1pPr>
              <a:defRPr/>
            </a:lvl1pPr>
          </a:lstStyle>
          <a:p>
            <a:fld id="{FFA8EC09-2D50-1042-9DCE-99C127DD6E00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1140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7" Type="http://schemas.openxmlformats.org/officeDocument/2006/relationships/image" Target="../media/image1.png"/><Relationship Id="rId18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BF78125C-495F-4540-93AA-817D4BFC5A17}" type="datetimeFigureOut">
              <a:rPr lang="en-US" smtClean="0"/>
              <a:t>5/12/16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4FC6AA3-CFB6-C34B-A7C7-9A1FAD7CC201}" type="slidenum">
              <a:rPr lang="en-US" smtClean="0"/>
              <a:t>‹#›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6" r:id="rId1"/>
    <p:sldLayoutId id="2147484387" r:id="rId2"/>
    <p:sldLayoutId id="2147484388" r:id="rId3"/>
    <p:sldLayoutId id="2147484389" r:id="rId4"/>
    <p:sldLayoutId id="2147484390" r:id="rId5"/>
    <p:sldLayoutId id="2147484391" r:id="rId6"/>
    <p:sldLayoutId id="2147484392" r:id="rId7"/>
    <p:sldLayoutId id="2147484393" r:id="rId8"/>
    <p:sldLayoutId id="2147484394" r:id="rId9"/>
    <p:sldLayoutId id="2147484395" r:id="rId10"/>
    <p:sldLayoutId id="2147484396" r:id="rId11"/>
    <p:sldLayoutId id="2147484397" r:id="rId12"/>
    <p:sldLayoutId id="2147484398" r:id="rId13"/>
    <p:sldLayoutId id="2147484399" r:id="rId14"/>
    <p:sldLayoutId id="2147484400" r:id="rId15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8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8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8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8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8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8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8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8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8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b="1" dirty="0"/>
              <a:t>Use and non-use of ICT by people with disability in small island developing states 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Gunela Astbrink</a:t>
            </a:r>
          </a:p>
          <a:p>
            <a:r>
              <a:rPr lang="en-US" dirty="0" smtClean="0"/>
              <a:t>Women With Disabilities Australia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036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island developing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Caribbean region</a:t>
            </a:r>
          </a:p>
          <a:p>
            <a:r>
              <a:rPr lang="en-US" dirty="0" smtClean="0"/>
              <a:t>Pacific region</a:t>
            </a:r>
          </a:p>
          <a:p>
            <a:r>
              <a:rPr lang="en-US" dirty="0" smtClean="0"/>
              <a:t>Other regions of </a:t>
            </a:r>
            <a:r>
              <a:rPr lang="en-US" dirty="0" smtClean="0"/>
              <a:t>world</a:t>
            </a:r>
          </a:p>
          <a:p>
            <a:pPr lvl="1"/>
            <a:r>
              <a:rPr lang="en-US" dirty="0" smtClean="0"/>
              <a:t>African coast</a:t>
            </a:r>
          </a:p>
          <a:p>
            <a:pPr lvl="1"/>
            <a:r>
              <a:rPr lang="en-US" dirty="0" smtClean="0"/>
              <a:t>Indian Ocean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962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region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Extremely large </a:t>
            </a:r>
            <a:r>
              <a:rPr lang="en-US" dirty="0" smtClean="0"/>
              <a:t>ocea</a:t>
            </a:r>
            <a:r>
              <a:rPr lang="en-US" dirty="0" smtClean="0"/>
              <a:t>n</a:t>
            </a:r>
            <a:r>
              <a:rPr lang="en-US" dirty="0" smtClean="0"/>
              <a:t> </a:t>
            </a:r>
            <a:r>
              <a:rPr lang="en-US" dirty="0"/>
              <a:t>with </a:t>
            </a:r>
            <a:r>
              <a:rPr lang="en-US" dirty="0" smtClean="0"/>
              <a:t>small </a:t>
            </a:r>
            <a:r>
              <a:rPr lang="en-US" dirty="0" smtClean="0"/>
              <a:t>land areas</a:t>
            </a:r>
            <a:endParaRPr lang="en-US" dirty="0"/>
          </a:p>
          <a:p>
            <a:r>
              <a:rPr lang="en-US" dirty="0"/>
              <a:t>Relatively small populations</a:t>
            </a:r>
          </a:p>
          <a:p>
            <a:r>
              <a:rPr lang="en-US" dirty="0"/>
              <a:t>Majority are small island developing </a:t>
            </a:r>
            <a:r>
              <a:rPr lang="en-US" dirty="0" smtClean="0"/>
              <a:t>states</a:t>
            </a:r>
            <a:endParaRPr lang="en-US" dirty="0"/>
          </a:p>
          <a:p>
            <a:r>
              <a:rPr lang="en-US" dirty="0"/>
              <a:t>22 countries or territories</a:t>
            </a:r>
          </a:p>
          <a:p>
            <a:r>
              <a:rPr lang="en-US" dirty="0"/>
              <a:t>Transport and infrastructure costs are high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154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0" y="1206500"/>
            <a:ext cx="59182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4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of ICT in the Pacific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Growing </a:t>
            </a:r>
            <a:r>
              <a:rPr lang="en-US" dirty="0"/>
              <a:t>ICT usage in the </a:t>
            </a:r>
            <a:r>
              <a:rPr lang="en-US" dirty="0" smtClean="0"/>
              <a:t>Pacific</a:t>
            </a:r>
          </a:p>
          <a:p>
            <a:pPr lvl="1"/>
            <a:r>
              <a:rPr lang="en-US" dirty="0"/>
              <a:t>Satellite services and submarine cables are increasingly bringing faster and more </a:t>
            </a:r>
            <a:r>
              <a:rPr lang="en-US" dirty="0" smtClean="0"/>
              <a:t>reliable broadband services</a:t>
            </a:r>
            <a:endParaRPr lang="en-US" dirty="0"/>
          </a:p>
          <a:p>
            <a:r>
              <a:rPr lang="en-US" dirty="0"/>
              <a:t>Widely varying usage in different countries</a:t>
            </a:r>
          </a:p>
          <a:p>
            <a:pPr lvl="1"/>
            <a:r>
              <a:rPr lang="en-US" dirty="0" smtClean="0"/>
              <a:t>Costs – computers are expensive</a:t>
            </a:r>
          </a:p>
          <a:p>
            <a:pPr lvl="1"/>
            <a:r>
              <a:rPr lang="en-US" dirty="0" smtClean="0"/>
              <a:t>Internet usage mainly through smart phones</a:t>
            </a:r>
            <a:endParaRPr lang="en-US" dirty="0"/>
          </a:p>
          <a:p>
            <a:pPr lvl="1"/>
            <a:r>
              <a:rPr lang="en-US" dirty="0"/>
              <a:t>Remoteness</a:t>
            </a:r>
          </a:p>
          <a:p>
            <a:pPr lvl="1"/>
            <a:r>
              <a:rPr lang="en-US" dirty="0" smtClean="0"/>
              <a:t>Some countries such as Vanuatu - 75% of population use mobile phones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609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 with disability in the Pacific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</a:t>
            </a:r>
            <a:r>
              <a:rPr lang="en-US" dirty="0"/>
              <a:t>with disability </a:t>
            </a:r>
            <a:r>
              <a:rPr lang="en-US" dirty="0" smtClean="0"/>
              <a:t>have more than double  disadvantages</a:t>
            </a:r>
            <a:endParaRPr lang="en-US" dirty="0"/>
          </a:p>
          <a:p>
            <a:pPr lvl="1"/>
            <a:r>
              <a:rPr lang="en-US" dirty="0"/>
              <a:t>Cultural and socio-economic </a:t>
            </a:r>
            <a:r>
              <a:rPr lang="en-US" dirty="0" smtClean="0"/>
              <a:t>factors</a:t>
            </a:r>
          </a:p>
          <a:p>
            <a:pPr lvl="1"/>
            <a:r>
              <a:rPr lang="en-US" dirty="0" smtClean="0"/>
              <a:t>Lack of educational and employment opportunities</a:t>
            </a:r>
          </a:p>
          <a:p>
            <a:pPr lvl="1"/>
            <a:r>
              <a:rPr lang="en-US" dirty="0" smtClean="0"/>
              <a:t>Affordability issues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622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Vanuatu pilot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ITU pilot project in Vanuatu with Pacific Disability Forum and the Government of Vanuatu</a:t>
            </a:r>
            <a:endParaRPr lang="en-US" dirty="0"/>
          </a:p>
          <a:p>
            <a:r>
              <a:rPr lang="en-US" dirty="0"/>
              <a:t>Baseline </a:t>
            </a:r>
            <a:r>
              <a:rPr lang="en-US" dirty="0" smtClean="0"/>
              <a:t>data – first of its kind in the Pacific</a:t>
            </a:r>
          </a:p>
          <a:p>
            <a:pPr lvl="1"/>
            <a:r>
              <a:rPr lang="en-US" dirty="0" smtClean="0"/>
              <a:t>Building evidence base for improving ICT accessibility</a:t>
            </a:r>
          </a:p>
          <a:p>
            <a:r>
              <a:rPr lang="en-US" dirty="0" smtClean="0"/>
              <a:t>Interviews with over 200 people with disability in towns and villages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627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Vanuatu pilot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Preliminary findings:</a:t>
            </a:r>
          </a:p>
          <a:p>
            <a:pPr lvl="1"/>
            <a:r>
              <a:rPr lang="en-US" dirty="0"/>
              <a:t>Many have not heard of the Internet</a:t>
            </a:r>
          </a:p>
          <a:p>
            <a:pPr lvl="1"/>
            <a:r>
              <a:rPr lang="en-US" dirty="0"/>
              <a:t>Many do not have a mobile phone and if they do, it is not a smart phone</a:t>
            </a:r>
          </a:p>
          <a:p>
            <a:pPr lvl="1"/>
            <a:r>
              <a:rPr lang="en-US" dirty="0"/>
              <a:t>Mobiles with long battery life are important because of limited access to electricity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479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Vanuatu pilot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Web accessibility audit of 28 Government websites</a:t>
            </a:r>
          </a:p>
          <a:p>
            <a:r>
              <a:rPr lang="en-US" dirty="0" smtClean="0"/>
              <a:t>Important as Vanuatu has strong e-government </a:t>
            </a:r>
            <a:r>
              <a:rPr lang="en-US" dirty="0" smtClean="0"/>
              <a:t>focus</a:t>
            </a:r>
          </a:p>
          <a:p>
            <a:pPr lvl="1"/>
            <a:r>
              <a:rPr lang="en-US" dirty="0" smtClean="0"/>
              <a:t>98% of population to have access to broadband by 2018</a:t>
            </a:r>
          </a:p>
          <a:p>
            <a:pPr lvl="1"/>
            <a:r>
              <a:rPr lang="en-US" dirty="0" smtClean="0"/>
              <a:t>Through health </a:t>
            </a:r>
            <a:r>
              <a:rPr lang="en-US" dirty="0" err="1" smtClean="0"/>
              <a:t>centres</a:t>
            </a:r>
            <a:r>
              <a:rPr lang="en-US" dirty="0" smtClean="0"/>
              <a:t> and schools </a:t>
            </a:r>
            <a:endParaRPr lang="en-US" dirty="0" smtClean="0"/>
          </a:p>
          <a:p>
            <a:r>
              <a:rPr lang="en-US" dirty="0" smtClean="0"/>
              <a:t>Findings indicate that web sites do not meet W3C Web Content Accessibility Guidelines 2.0</a:t>
            </a:r>
          </a:p>
          <a:p>
            <a:r>
              <a:rPr lang="en-US" dirty="0" smtClean="0"/>
              <a:t>Move to improve web accessibility as new Government websites are developed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472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Government </a:t>
            </a:r>
            <a:r>
              <a:rPr lang="en-US" dirty="0" smtClean="0"/>
              <a:t>Right </a:t>
            </a:r>
            <a:r>
              <a:rPr lang="en-US" dirty="0" smtClean="0"/>
              <a:t>to Information Web Accessibility Guidelines</a:t>
            </a:r>
          </a:p>
          <a:p>
            <a:r>
              <a:rPr lang="en-US" dirty="0" smtClean="0"/>
              <a:t>Clarification and support for WCAG 2.0 with </a:t>
            </a:r>
            <a:r>
              <a:rPr lang="en-US" dirty="0" smtClean="0"/>
              <a:t>specific recommendations </a:t>
            </a:r>
            <a:r>
              <a:rPr lang="en-US" dirty="0" smtClean="0"/>
              <a:t>for Vanuatu government agencies</a:t>
            </a:r>
          </a:p>
          <a:p>
            <a:r>
              <a:rPr lang="en-US" dirty="0" smtClean="0"/>
              <a:t>Consultation with Civil Society Disability Network and other relevant agencies</a:t>
            </a:r>
          </a:p>
          <a:p>
            <a:r>
              <a:rPr lang="en-US" dirty="0" smtClean="0"/>
              <a:t>Right to Information Unit of the Office of the Government Chief Information Officer </a:t>
            </a:r>
            <a:r>
              <a:rPr lang="en-US" dirty="0" smtClean="0"/>
              <a:t>(</a:t>
            </a:r>
            <a:r>
              <a:rPr lang="en-US" dirty="0" err="1" smtClean="0"/>
              <a:t>ie</a:t>
            </a:r>
            <a:r>
              <a:rPr lang="en-US" dirty="0" smtClean="0"/>
              <a:t> Freedom </a:t>
            </a:r>
            <a:r>
              <a:rPr lang="en-US" dirty="0" smtClean="0"/>
              <a:t>of Information)</a:t>
            </a:r>
          </a:p>
          <a:p>
            <a:r>
              <a:rPr lang="en-US" dirty="0" smtClean="0"/>
              <a:t>Launch in September </a:t>
            </a:r>
            <a:r>
              <a:rPr lang="en-US" dirty="0" smtClean="0"/>
              <a:t>2016 at the National Library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197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Pacific Disability Forum supportive of ICT accessibility (key advocacy </a:t>
            </a:r>
            <a:r>
              <a:rPr lang="en-US" dirty="0" err="1" smtClean="0"/>
              <a:t>organisation</a:t>
            </a:r>
            <a:r>
              <a:rPr lang="en-US" dirty="0" smtClean="0"/>
              <a:t>)</a:t>
            </a:r>
          </a:p>
          <a:p>
            <a:r>
              <a:rPr lang="en-US" dirty="0" smtClean="0"/>
              <a:t>Extended project by Pacific Disability Forum to survey more countries including:</a:t>
            </a:r>
          </a:p>
          <a:p>
            <a:pPr lvl="1"/>
            <a:r>
              <a:rPr lang="en-US" dirty="0" smtClean="0"/>
              <a:t>Papua New Guinea</a:t>
            </a:r>
          </a:p>
          <a:p>
            <a:pPr lvl="1"/>
            <a:r>
              <a:rPr lang="en-US" dirty="0" smtClean="0"/>
              <a:t>Cook Islands</a:t>
            </a:r>
          </a:p>
          <a:p>
            <a:pPr lvl="1"/>
            <a:r>
              <a:rPr lang="en-US" dirty="0" smtClean="0"/>
              <a:t>Fiji</a:t>
            </a:r>
          </a:p>
        </p:txBody>
      </p:sp>
    </p:spTree>
    <p:extLst>
      <p:ext uri="{BB962C8B-B14F-4D97-AF65-F5344CB8AC3E}">
        <p14:creationId xmlns:p14="http://schemas.microsoft.com/office/powerpoint/2010/main" val="247141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Ways forward – relevant for small island developing states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30213" indent="-323850">
              <a:buSzPct val="45000"/>
              <a:buFont typeface="Wingdings" charset="0"/>
              <a:buChar char="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lang="en-US" dirty="0" smtClean="0"/>
              <a:t>Multi</a:t>
            </a:r>
            <a:r>
              <a:rPr lang="en-US" dirty="0"/>
              <a:t>-faceted approach</a:t>
            </a:r>
          </a:p>
          <a:p>
            <a:pPr marL="1725613" lvl="1" indent="-573088">
              <a:buSzPct val="75000"/>
              <a:buFont typeface="Symbol" charset="0"/>
              <a:buChar char="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lang="en-US" dirty="0"/>
              <a:t>Support for gradual cultural </a:t>
            </a:r>
            <a:r>
              <a:rPr lang="en-US" dirty="0" smtClean="0"/>
              <a:t>change</a:t>
            </a:r>
          </a:p>
          <a:p>
            <a:pPr marL="1725613" lvl="1" indent="-573088">
              <a:buSzPct val="75000"/>
              <a:buFont typeface="Symbol" charset="0"/>
              <a:buChar char="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lang="en-US" dirty="0" smtClean="0"/>
              <a:t>Recognition of traditional values</a:t>
            </a:r>
            <a:endParaRPr lang="en-US" dirty="0"/>
          </a:p>
          <a:p>
            <a:pPr marL="1725613" lvl="1" indent="-573088">
              <a:buSzPct val="75000"/>
              <a:buFont typeface="Symbol" charset="0"/>
              <a:buChar char="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lang="en-US" dirty="0" smtClean="0"/>
              <a:t>Disability awareness</a:t>
            </a:r>
            <a:r>
              <a:rPr lang="en-US" dirty="0"/>
              <a:t>-raising </a:t>
            </a:r>
            <a:r>
              <a:rPr lang="en-US" dirty="0" smtClean="0"/>
              <a:t>for government and NGOs</a:t>
            </a:r>
          </a:p>
          <a:p>
            <a:pPr marL="1725613" lvl="1" indent="-573088">
              <a:buSzPct val="75000"/>
              <a:buFont typeface="Symbol" charset="0"/>
              <a:buChar char="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lang="en-US" dirty="0" smtClean="0"/>
              <a:t>Disability inclusive development </a:t>
            </a:r>
            <a:endParaRPr lang="en-US" dirty="0"/>
          </a:p>
          <a:p>
            <a:pPr marL="1725613" lvl="1" indent="-573088">
              <a:buSzPct val="75000"/>
              <a:buFont typeface="Symbol" charset="0"/>
              <a:buChar char="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r>
              <a:rPr lang="en-US" dirty="0" smtClean="0"/>
              <a:t>Implementation </a:t>
            </a:r>
            <a:r>
              <a:rPr lang="en-US" dirty="0"/>
              <a:t>of policy, legislative and regulatory </a:t>
            </a:r>
            <a:r>
              <a:rPr lang="en-US" dirty="0" smtClean="0"/>
              <a:t>mechanisms</a:t>
            </a:r>
          </a:p>
          <a:p>
            <a:pPr marL="1725613" lvl="1" indent="-573088">
              <a:buSzPct val="75000"/>
              <a:buFont typeface="Symbol" charset="0"/>
              <a:buChar char=""/>
              <a:tabLst>
                <a:tab pos="430213" algn="l"/>
                <a:tab pos="534988" algn="l"/>
                <a:tab pos="984250" algn="l"/>
                <a:tab pos="1433513" algn="l"/>
                <a:tab pos="1882775" algn="l"/>
                <a:tab pos="2332038" algn="l"/>
                <a:tab pos="2781300" algn="l"/>
                <a:tab pos="3230563" algn="l"/>
                <a:tab pos="3679825" algn="l"/>
                <a:tab pos="4129088" algn="l"/>
                <a:tab pos="4578350" algn="l"/>
                <a:tab pos="5027613" algn="l"/>
                <a:tab pos="5476875" algn="l"/>
                <a:tab pos="5926138" algn="l"/>
                <a:tab pos="6375400" algn="l"/>
                <a:tab pos="6824663" algn="l"/>
                <a:tab pos="7273925" algn="l"/>
                <a:tab pos="7723188" algn="l"/>
                <a:tab pos="8172450" algn="l"/>
                <a:tab pos="8621713" algn="l"/>
                <a:tab pos="9070975" algn="l"/>
              </a:tabLst>
              <a:defRPr/>
            </a:pPr>
            <a:endParaRPr lang="en-US" dirty="0"/>
          </a:p>
          <a:p>
            <a:pPr marL="1484313" lvl="1" indent="-568325">
              <a:buFont typeface="Times New Roman" charset="0"/>
              <a:buChar char="–"/>
              <a:tabLst>
                <a:tab pos="6842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endParaRPr lang="en-A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628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Ways forward – relevant for small island developing states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84213" indent="-682625">
              <a:buFont typeface="Times New Roman" charset="0"/>
              <a:buChar char="•"/>
              <a:tabLst>
                <a:tab pos="6842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r>
              <a:rPr lang="en-AU" dirty="0"/>
              <a:t>Practical measures</a:t>
            </a:r>
          </a:p>
          <a:p>
            <a:pPr marL="1484313" lvl="1" indent="-568325">
              <a:buFont typeface="Times New Roman" charset="0"/>
              <a:buChar char="–"/>
              <a:tabLst>
                <a:tab pos="6842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r>
              <a:rPr lang="en-AU" dirty="0"/>
              <a:t>Accessible websites, facilities, products and services</a:t>
            </a:r>
          </a:p>
          <a:p>
            <a:pPr marL="1484313" lvl="1" indent="-568325">
              <a:buFont typeface="Times New Roman" charset="0"/>
              <a:buChar char="–"/>
              <a:tabLst>
                <a:tab pos="6842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r>
              <a:rPr lang="en-AU" dirty="0"/>
              <a:t>Subsidised costs</a:t>
            </a:r>
          </a:p>
          <a:p>
            <a:pPr marL="1484313" lvl="1" indent="-568325">
              <a:buFont typeface="Times New Roman" charset="0"/>
              <a:buChar char="–"/>
              <a:tabLst>
                <a:tab pos="6842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r>
              <a:rPr lang="en-AU" dirty="0"/>
              <a:t>Training in ICT usage for people with disability</a:t>
            </a:r>
          </a:p>
          <a:p>
            <a:pPr marL="1484313" lvl="1" indent="-568325">
              <a:buFont typeface="Times New Roman" charset="0"/>
              <a:buChar char="–"/>
              <a:tabLst>
                <a:tab pos="6842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/>
            </a:pPr>
            <a:r>
              <a:rPr lang="en-AU" dirty="0"/>
              <a:t>Inclusion of people with disability in planning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259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Gunela Astbrink</a:t>
            </a:r>
          </a:p>
          <a:p>
            <a:pPr marL="0" indent="0" algn="ctr">
              <a:buNone/>
            </a:pPr>
            <a:r>
              <a:rPr lang="en-US" dirty="0" err="1" smtClean="0"/>
              <a:t>www.gsa.com.au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g.astbrink@gsa.com.au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042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3E9FC24C53694BB5EBDAF5924E3A9A" ma:contentTypeVersion="4" ma:contentTypeDescription="Create a new document." ma:contentTypeScope="" ma:versionID="13207ff72a0edeed3966f8a0a5fbc81c">
  <xsd:schema xmlns:xsd="http://www.w3.org/2001/XMLSchema" xmlns:xs="http://www.w3.org/2001/XMLSchema" xmlns:p="http://schemas.microsoft.com/office/2006/metadata/properties" xmlns:ns1="http://schemas.microsoft.com/sharepoint/v3" xmlns:ns2="1aaea1ea-72e4-4374-b05e-72e2f16fb7ae" targetNamespace="http://schemas.microsoft.com/office/2006/metadata/properties" ma:root="true" ma:fieldsID="f318a9516b7937ba5cd54d54fbb643a2" ns1:_="" ns2:_="">
    <xsd:import namespace="http://schemas.microsoft.com/sharepoint/v3"/>
    <xsd:import namespace="1aaea1ea-72e4-4374-b05e-72e2f16fb7ae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aea1ea-72e4-4374-b05e-72e2f16fb7a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895A4E-028B-4363-A43A-3A7558AF5FA3}"/>
</file>

<file path=customXml/itemProps2.xml><?xml version="1.0" encoding="utf-8"?>
<ds:datastoreItem xmlns:ds="http://schemas.openxmlformats.org/officeDocument/2006/customXml" ds:itemID="{44CE96B2-A62D-46BB-B503-A55B0F41E3AB}"/>
</file>

<file path=customXml/itemProps3.xml><?xml version="1.0" encoding="utf-8"?>
<ds:datastoreItem xmlns:ds="http://schemas.openxmlformats.org/officeDocument/2006/customXml" ds:itemID="{5AB5FEDF-B698-465F-A63B-5F3B4C520AB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475</Words>
  <Application>Microsoft Macintosh PowerPoint</Application>
  <PresentationFormat>On-screen Show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Theme</vt:lpstr>
      <vt:lpstr>Use and non-use of ICT by people with disability in small island developing states </vt:lpstr>
      <vt:lpstr>Small island developing states</vt:lpstr>
      <vt:lpstr>Pacific region</vt:lpstr>
      <vt:lpstr>PowerPoint Presentation</vt:lpstr>
      <vt:lpstr>Status of ICT in the Pacific</vt:lpstr>
      <vt:lpstr>People with disability in the Pacific</vt:lpstr>
      <vt:lpstr>Vanuatu pilot project</vt:lpstr>
      <vt:lpstr>Vanuatu pilot project</vt:lpstr>
      <vt:lpstr>Vanuatu pilot project</vt:lpstr>
      <vt:lpstr>Outcomes</vt:lpstr>
      <vt:lpstr>Outcomes</vt:lpstr>
      <vt:lpstr>Ways forward – relevant for small island developing states </vt:lpstr>
      <vt:lpstr>Ways forward – relevant for small island developing states</vt:lpstr>
      <vt:lpstr>Thank you!</vt:lpstr>
    </vt:vector>
  </TitlesOfParts>
  <Company>GSA Information Consultants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Gunela Astbrink</dc:creator>
  <cp:lastModifiedBy>Gunela Astbrink</cp:lastModifiedBy>
  <cp:revision>7</cp:revision>
  <dcterms:created xsi:type="dcterms:W3CDTF">2016-12-02T01:54:22Z</dcterms:created>
  <dcterms:modified xsi:type="dcterms:W3CDTF">2016-12-05T03:26:17Z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0x010100E73E9FC24C53694BB5EBDAF5924E3A9A</vt:lpwstr>
  </property>
</Properties>
</file>