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1" r:id="rId4"/>
    <p:sldId id="259" r:id="rId5"/>
    <p:sldId id="257" r:id="rId6"/>
    <p:sldId id="262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96F9A-4845-4FF3-8628-FA6B88502EE3}" type="datetimeFigureOut">
              <a:rPr lang="en-GB" smtClean="0"/>
              <a:pPr/>
              <a:t>23/10/2013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1AA36-964D-4283-B2F5-E9BC0F641D0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E04D-8519-420A-B6F5-C28DE0AF7F34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24F5-4FAE-4216-9B1F-772324954AF5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FD25E-DDC0-4887-AFD9-2560B4131AB5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03CF-E981-4B59-8899-5F1FF5B3E259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46A1-1323-4E77-8DC4-38225AE63FD0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F8DD8-2C06-4359-8587-8C37FC87FB73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CAB7-5149-4AEA-B356-E4924073C5C2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B880-4932-4D8A-93E4-8D3BCEECFE7A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328B-C0D2-4ECA-B164-FFEF2FC294D2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508B-6953-4DEA-A38B-F4F0BE4FBDB0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9C74-350D-432F-BF76-BB609EEE2DD2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F5C11-1747-446A-B120-66114FD6B23A}" type="datetime1">
              <a:rPr lang="en-GB" smtClean="0"/>
              <a:pPr/>
              <a:t>23/10/2013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CED24-FA77-47FA-BC1F-77AC05CD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4632" cy="396044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DCAD/BAPSI Workshop</a:t>
            </a:r>
            <a:br>
              <a:rPr lang="en-GB" b="1" dirty="0" smtClean="0"/>
            </a:br>
            <a:r>
              <a:rPr lang="en-US" sz="2700" i="1" dirty="0" smtClean="0">
                <a:solidFill>
                  <a:schemeClr val="tx2"/>
                </a:solidFill>
              </a:rPr>
              <a:t>The </a:t>
            </a:r>
            <a:r>
              <a:rPr lang="en-US" sz="2700" i="1" dirty="0">
                <a:solidFill>
                  <a:schemeClr val="tx2"/>
                </a:solidFill>
              </a:rPr>
              <a:t>Dynamic  Coalition  on Accessibility and  </a:t>
            </a:r>
            <a:r>
              <a:rPr lang="en-US" sz="2700" i="1" dirty="0" smtClean="0">
                <a:solidFill>
                  <a:schemeClr val="tx2"/>
                </a:solidFill>
              </a:rPr>
              <a:t>Disability and  The Bidirectional Access Promotion Society</a:t>
            </a:r>
            <a:br>
              <a:rPr lang="en-US" sz="2700" i="1" dirty="0" smtClean="0">
                <a:solidFill>
                  <a:schemeClr val="tx2"/>
                </a:solidFill>
              </a:rPr>
            </a:br>
            <a:r>
              <a:rPr lang="en-GB" sz="3600" i="1" dirty="0">
                <a:solidFill>
                  <a:schemeClr val="tx2"/>
                </a:solidFill>
              </a:rPr>
              <a:t/>
            </a:r>
            <a:br>
              <a:rPr lang="en-GB" sz="3600" i="1" dirty="0">
                <a:solidFill>
                  <a:schemeClr val="tx2"/>
                </a:solidFill>
              </a:rPr>
            </a:b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GB" sz="4000" b="1" dirty="0"/>
              <a:t>Remote participation? Not as easy as it sounds or seen by Persons with Disabilities</a:t>
            </a:r>
            <a:r>
              <a:rPr lang="en-GB" sz="1800" dirty="0"/>
              <a:t/>
            </a:r>
            <a:br>
              <a:rPr lang="en-GB" sz="1800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581128"/>
            <a:ext cx="8496944" cy="165618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Andrea J Saks 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Coordinator of  the IGF DCAD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Chairman of  the  ITU JCA-AHF Human Factors 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Joint Coordination Activity on Accessibility and Human Factors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08304" y="6309320"/>
            <a:ext cx="1378496" cy="412155"/>
          </a:xfrm>
        </p:spPr>
        <p:txBody>
          <a:bodyPr/>
          <a:lstStyle/>
          <a:p>
            <a:fld id="{495CED24-FA77-47FA-BC1F-77AC05CDA52C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6264696" cy="476672"/>
          </a:xfrm>
        </p:spPr>
        <p:txBody>
          <a:bodyPr/>
          <a:lstStyle/>
          <a:p>
            <a:pPr algn="l"/>
            <a:r>
              <a:rPr lang="it-IT" dirty="0" smtClean="0"/>
              <a:t> The  8° IGF 22-25 Ocotber2013, Bali – Indonesia </a:t>
            </a:r>
          </a:p>
          <a:p>
            <a:r>
              <a:rPr lang="en-US" i="1" dirty="0" smtClean="0">
                <a:solidFill>
                  <a:schemeClr val="tx2"/>
                </a:solidFill>
              </a:rPr>
              <a:t>Accessible Inclusion For All Abilities and All Ages,  Access for Persons who fall between the cracks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898793" y="5661248"/>
            <a:ext cx="561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7" name="Picture 16" descr="ITUseries"/>
          <p:cNvPicPr>
            <a:picLocks noChangeAspect="1" noChangeArrowheads="1"/>
          </p:cNvPicPr>
          <p:nvPr/>
        </p:nvPicPr>
        <p:blipFill>
          <a:blip r:embed="rId2" cstate="print"/>
          <a:srcRect t="17264" b="69327"/>
          <a:stretch>
            <a:fillRect/>
          </a:stretch>
        </p:blipFill>
        <p:spPr bwMode="auto">
          <a:xfrm>
            <a:off x="6676026" y="6237312"/>
            <a:ext cx="164039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Contact Details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en-US" dirty="0" smtClean="0"/>
              <a:t>Andrea.Saks@ties.itu.int</a:t>
            </a:r>
          </a:p>
          <a:p>
            <a:pPr algn="ctr">
              <a:buNone/>
            </a:pPr>
            <a:r>
              <a:rPr lang="en-GB" sz="2400" dirty="0" smtClean="0"/>
              <a:t>International Telecommunications Specialist for the </a:t>
            </a:r>
            <a:r>
              <a:rPr lang="en-GB" sz="2400" dirty="0" smtClean="0"/>
              <a:t>Deaf</a:t>
            </a:r>
            <a:endParaRPr lang="en-GB" sz="2400" dirty="0" smtClean="0"/>
          </a:p>
          <a:p>
            <a:pPr algn="ctr">
              <a:buNone/>
            </a:pPr>
            <a:r>
              <a:rPr lang="en-GB" sz="2000" dirty="0" smtClean="0"/>
              <a:t>Chairman  ITU JCA-AHF (Joint Coordinating Activity on Accessibility and Human Factor  </a:t>
            </a:r>
          </a:p>
          <a:p>
            <a:pPr algn="ctr">
              <a:lnSpc>
                <a:spcPts val="50"/>
              </a:lnSpc>
              <a:spcBef>
                <a:spcPts val="50"/>
              </a:spcBef>
              <a:buNone/>
            </a:pP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algn="ctr">
              <a:buNone/>
            </a:pPr>
            <a:r>
              <a:rPr lang="en-GB" sz="2000" dirty="0" smtClean="0"/>
              <a:t>Coordinator IGF DCAD  (Dynamic Coalition  on Accessibility and Disability)</a:t>
            </a:r>
            <a:br>
              <a:rPr lang="en-GB" sz="2000" dirty="0" smtClean="0"/>
            </a:br>
            <a:endParaRPr lang="en-GB" sz="2000" dirty="0" smtClean="0"/>
          </a:p>
          <a:p>
            <a:pPr algn="ctr">
              <a:buNone/>
            </a:pPr>
            <a:r>
              <a:rPr lang="en-US" sz="2000" dirty="0" smtClean="0"/>
              <a:t>For more information please go to web page</a:t>
            </a:r>
            <a:endParaRPr lang="en-GB" sz="2000" dirty="0" smtClean="0"/>
          </a:p>
          <a:p>
            <a:pPr algn="ctr">
              <a:buNone/>
            </a:pPr>
            <a:r>
              <a:rPr lang="en-GB" dirty="0" smtClean="0"/>
              <a:t>http://www.itu.int/en/ITU-T/accessibility/Pages/default.aspx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Remote participation?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r>
              <a:rPr lang="en-GB" dirty="0" smtClean="0"/>
              <a:t>We all thought remote participation would allow persons with disabilities to attend meetings, contribute and be heard at a distance. </a:t>
            </a:r>
            <a:endParaRPr lang="en-GB" dirty="0" smtClean="0"/>
          </a:p>
          <a:p>
            <a:r>
              <a:rPr lang="en-GB" dirty="0" smtClean="0"/>
              <a:t>Nothing </a:t>
            </a:r>
            <a:r>
              <a:rPr lang="en-GB" dirty="0" smtClean="0"/>
              <a:t>could be further than the truth and be more difficult to manage than we ever imagined once we began to try to do just </a:t>
            </a:r>
            <a:r>
              <a:rPr lang="en-GB" dirty="0" smtClean="0"/>
              <a:t>that.</a:t>
            </a:r>
          </a:p>
          <a:p>
            <a:r>
              <a:rPr lang="en-GB" dirty="0" smtClean="0"/>
              <a:t>What can we do to adapt to what we have and enable Persons with Disabilities to participate remotely?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Remote Participation Tools are different and </a:t>
            </a:r>
            <a:r>
              <a:rPr lang="en-GB" sz="3600" b="1" dirty="0" smtClean="0"/>
              <a:t> </a:t>
            </a:r>
            <a:r>
              <a:rPr lang="en-GB" sz="3600" b="1" dirty="0" smtClean="0"/>
              <a:t>are not  accessible in different ways for the Deaf, Blind and Physically </a:t>
            </a:r>
            <a:r>
              <a:rPr lang="en-GB" sz="3600" b="1" dirty="0" smtClean="0"/>
              <a:t>C</a:t>
            </a:r>
            <a:r>
              <a:rPr lang="en-GB" sz="3600" b="1" dirty="0" smtClean="0"/>
              <a:t>hallenged </a:t>
            </a:r>
            <a:r>
              <a:rPr lang="en-GB" sz="3600" dirty="0" smtClean="0"/>
              <a:t>.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company designs its own pages to target the majority and it is a one size fits all strategy</a:t>
            </a:r>
          </a:p>
          <a:p>
            <a:r>
              <a:rPr lang="en-US" dirty="0" smtClean="0"/>
              <a:t>Some do not have the capability to show captions on the same page as documents</a:t>
            </a:r>
          </a:p>
          <a:p>
            <a:r>
              <a:rPr lang="en-US" dirty="0" smtClean="0"/>
              <a:t>If they have a captioning pod </a:t>
            </a:r>
            <a:r>
              <a:rPr lang="en-US" dirty="0" smtClean="0"/>
              <a:t>e</a:t>
            </a:r>
            <a:r>
              <a:rPr lang="en-US" dirty="0" smtClean="0"/>
              <a:t>nclosed it is difficult to read and obscures other parts  that are necessary and sometimes work only line by line and not in real time text. 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C:\Users\Andrea\AppData\Local\Microsoft\Windows\Temporary Internet Files\Content.Word\Webex Media Window (2)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11017224" cy="10369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Captioning Pod covering part of the chat box which making it difficult to read and to use the chat box.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Remote Sign language interpretation, captioning and conferencing tool</a:t>
            </a:r>
            <a:endParaRPr lang="en-GB" sz="3600" b="1" dirty="0"/>
          </a:p>
        </p:txBody>
      </p:sp>
      <p:pic>
        <p:nvPicPr>
          <p:cNvPr id="6" name="Content Placeholder 5" descr="photo (9)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6035675" cy="4525963"/>
          </a:xfrm>
        </p:spPr>
      </p:pic>
      <p:sp>
        <p:nvSpPr>
          <p:cNvPr id="7" name="TextBox 6"/>
          <p:cNvSpPr txBox="1"/>
          <p:nvPr/>
        </p:nvSpPr>
        <p:spPr>
          <a:xfrm>
            <a:off x="6732240" y="1628800"/>
            <a:ext cx="21837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If you cannot participate seamlessly without resorting to more than one browser page or device then you are one of the ones who understand the </a:t>
            </a:r>
            <a:r>
              <a:rPr lang="en-GB" sz="2400" dirty="0" smtClean="0"/>
              <a:t>problem.</a:t>
            </a:r>
            <a:endParaRPr lang="en-GB" sz="24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The use of remote conferencing is nearly impossible for blind and sight challenged and deaf blind  participants</a:t>
            </a:r>
            <a:r>
              <a:rPr lang="en-US" sz="3200" dirty="0" smtClean="0"/>
              <a:t>.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Screen Readers rely on sound and there is not an easy mechanism to switch back and forth the meeting audio to the screen reader audio.</a:t>
            </a:r>
          </a:p>
          <a:p>
            <a:r>
              <a:rPr lang="en-US" dirty="0" smtClean="0"/>
              <a:t>Same reason to raise the hand to comment</a:t>
            </a:r>
          </a:p>
          <a:p>
            <a:r>
              <a:rPr lang="en-US" dirty="0" smtClean="0"/>
              <a:t>Same problem for calling into the conference</a:t>
            </a:r>
          </a:p>
          <a:p>
            <a:r>
              <a:rPr lang="en-US" dirty="0" smtClean="0"/>
              <a:t>No way to adjust the captioning for colour and font size if a pod is used and or mute and un mute as it is controlled by the moderator.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spcAft>
                <a:spcPts val="0"/>
              </a:spcAft>
              <a:buNone/>
            </a:pPr>
            <a:endParaRPr lang="en-US" dirty="0">
              <a:solidFill>
                <a:srgbClr val="1F497D"/>
              </a:solidFill>
              <a:latin typeface="Verdana"/>
              <a:ea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1026" name="Picture 1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888288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9552" y="260648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 Captioning URL with:  Font , Size , </a:t>
            </a:r>
            <a:r>
              <a:rPr lang="en-US" sz="2400" dirty="0" smtClean="0"/>
              <a:t>C</a:t>
            </a:r>
            <a:r>
              <a:rPr lang="en-US" sz="2400" dirty="0" smtClean="0"/>
              <a:t>olour for both background and text  adjustments, and  the scroll on and off control. A text box can be added for real time communication with participants and the captioner.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More Problems we need to solve </a:t>
            </a:r>
            <a:r>
              <a:rPr lang="en-GB" dirty="0" smtClean="0"/>
              <a:t> 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How do you  teach people who need to use these tools if you can’t transparently access </a:t>
            </a:r>
            <a:r>
              <a:rPr lang="en-GB" dirty="0" smtClean="0"/>
              <a:t>them.</a:t>
            </a:r>
          </a:p>
          <a:p>
            <a:r>
              <a:rPr lang="en-US" dirty="0" smtClean="0"/>
              <a:t>There are no standards yet for conference tools to construct pages that are accessible.</a:t>
            </a:r>
          </a:p>
          <a:p>
            <a:r>
              <a:rPr lang="en-GB" dirty="0" smtClean="0"/>
              <a:t>There </a:t>
            </a:r>
            <a:r>
              <a:rPr lang="en-GB" dirty="0" smtClean="0"/>
              <a:t> is not a </a:t>
            </a:r>
            <a:r>
              <a:rPr lang="en-GB" dirty="0" smtClean="0"/>
              <a:t>perfect conferencing </a:t>
            </a:r>
            <a:r>
              <a:rPr lang="en-GB" dirty="0" smtClean="0"/>
              <a:t>tool page set up </a:t>
            </a:r>
            <a:r>
              <a:rPr lang="en-GB" dirty="0" smtClean="0"/>
              <a:t>so we must train </a:t>
            </a:r>
            <a:r>
              <a:rPr lang="en-GB" dirty="0" smtClean="0"/>
              <a:t>the remote moderators  and chairmen who </a:t>
            </a:r>
            <a:r>
              <a:rPr lang="en-GB" dirty="0" smtClean="0"/>
              <a:t>run </a:t>
            </a:r>
            <a:r>
              <a:rPr lang="en-GB" dirty="0" smtClean="0"/>
              <a:t>meetings on how to help PWD’s participate now.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need to create good practices training for chairmen on how to lead meetings with  disability access and communicate with PWD’s at distance.</a:t>
            </a:r>
          </a:p>
          <a:p>
            <a:r>
              <a:rPr lang="en-US" dirty="0" smtClean="0"/>
              <a:t> We need to listen to PWDs when designing these conferencing tools and encourage industry to give the money to do the Research and Development.</a:t>
            </a:r>
          </a:p>
          <a:p>
            <a:r>
              <a:rPr lang="en-US" dirty="0" smtClean="0"/>
              <a:t>We </a:t>
            </a:r>
            <a:r>
              <a:rPr lang="en-US" dirty="0" smtClean="0"/>
              <a:t>need standards  and technical solutions to make for transparent access that is accessible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Industry needs to cooperate with each other in making </a:t>
            </a:r>
            <a:r>
              <a:rPr lang="en-US" smtClean="0"/>
              <a:t>easy </a:t>
            </a:r>
            <a:r>
              <a:rPr lang="en-US" smtClean="0"/>
              <a:t>interoperable access </a:t>
            </a:r>
            <a:r>
              <a:rPr lang="en-US" dirty="0" smtClean="0"/>
              <a:t>for all of us.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IGF 22-25 Ocotber2013, Bali - Indonesia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ED24-FA77-47FA-BC1F-77AC05CDA52C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3E9FC24C53694BB5EBDAF5924E3A9A" ma:contentTypeVersion="4" ma:contentTypeDescription="Create a new document." ma:contentTypeScope="" ma:versionID="13207ff72a0edeed3966f8a0a5fbc81c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f318a9516b7937ba5cd54d54fbb643a2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F29CF8-498A-434F-9FDA-610ECF867CE4}"/>
</file>

<file path=customXml/itemProps2.xml><?xml version="1.0" encoding="utf-8"?>
<ds:datastoreItem xmlns:ds="http://schemas.openxmlformats.org/officeDocument/2006/customXml" ds:itemID="{79484661-9CA0-4B90-8BD1-242EA26A35D9}"/>
</file>

<file path=customXml/itemProps3.xml><?xml version="1.0" encoding="utf-8"?>
<ds:datastoreItem xmlns:ds="http://schemas.openxmlformats.org/officeDocument/2006/customXml" ds:itemID="{67781B6D-F49E-460D-8E9F-2956564810D4}"/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631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DCAD/BAPSI Workshop The Dynamic  Coalition  on Accessibility and  Disability and  The Bidirectional Access Promotion Society   Remote participation? Not as easy as it sounds or seen by Persons with Disabilities </vt:lpstr>
      <vt:lpstr>Remote participation?</vt:lpstr>
      <vt:lpstr>Remote Participation Tools are different and  are not  accessible in different ways for the Deaf, Blind and Physically Challenged . </vt:lpstr>
      <vt:lpstr>Captioning Pod covering part of the chat box which making it difficult to read and to use the chat box.</vt:lpstr>
      <vt:lpstr>Remote Sign language interpretation, captioning and conferencing tool</vt:lpstr>
      <vt:lpstr>The use of remote conferencing is nearly impossible for blind and sight challenged and deaf blind  participants.</vt:lpstr>
      <vt:lpstr> </vt:lpstr>
      <vt:lpstr>More Problems we need to solve  </vt:lpstr>
      <vt:lpstr>Conclusion</vt:lpstr>
      <vt:lpstr>Contact Details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8th Internet Governance Forum Accessible Inclusion For All Abilities and All Ages, Access for Persons who fall between the cracks</dc:title>
  <dc:creator>Andrea J Saks</dc:creator>
  <cp:lastModifiedBy>Andrea J Saks</cp:lastModifiedBy>
  <cp:revision>35</cp:revision>
  <dcterms:created xsi:type="dcterms:W3CDTF">2013-10-22T06:48:35Z</dcterms:created>
  <dcterms:modified xsi:type="dcterms:W3CDTF">2013-10-23T15:10:42Z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0x010100E73E9FC24C53694BB5EBDAF5924E3A9A</vt:lpwstr>
  </property>
</Properties>
</file>