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9.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4.xml" ContentType="application/vnd.openxmlformats-officedocument.presentationml.notesSlide+xml"/>
  <Override PartName="/ppt/notesSlides/notesSlide17.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66" r:id="rId2"/>
    <p:sldId id="268" r:id="rId3"/>
    <p:sldId id="261" r:id="rId4"/>
    <p:sldId id="267" r:id="rId5"/>
    <p:sldId id="270" r:id="rId6"/>
    <p:sldId id="271" r:id="rId7"/>
    <p:sldId id="269" r:id="rId8"/>
    <p:sldId id="274" r:id="rId9"/>
    <p:sldId id="275" r:id="rId10"/>
    <p:sldId id="289" r:id="rId11"/>
    <p:sldId id="272" r:id="rId12"/>
    <p:sldId id="273" r:id="rId13"/>
    <p:sldId id="290" r:id="rId14"/>
    <p:sldId id="276" r:id="rId15"/>
    <p:sldId id="277" r:id="rId16"/>
    <p:sldId id="287" r:id="rId17"/>
    <p:sldId id="278" r:id="rId18"/>
    <p:sldId id="279" r:id="rId19"/>
    <p:sldId id="281" r:id="rId20"/>
    <p:sldId id="282" r:id="rId21"/>
    <p:sldId id="283" r:id="rId22"/>
    <p:sldId id="286" r:id="rId23"/>
    <p:sldId id="284" r:id="rId24"/>
    <p:sldId id="264" r:id="rId25"/>
    <p:sldId id="265"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57" autoAdjust="0"/>
    <p:restoredTop sz="94434" autoAdjust="0"/>
  </p:normalViewPr>
  <p:slideViewPr>
    <p:cSldViewPr snapToGrid="0" snapToObjects="1" showGuides="1">
      <p:cViewPr varScale="1">
        <p:scale>
          <a:sx n="70" d="100"/>
          <a:sy n="70" d="100"/>
        </p:scale>
        <p:origin x="85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AE8116-2C96-44C1-B93C-7B23FB217A06}" type="datetimeFigureOut">
              <a:rPr lang="fr-FR" smtClean="0"/>
              <a:t>25/02/2016</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27B7E2-0757-4D52-A70E-C95F4ED36DCB}" type="slidenum">
              <a:rPr lang="fr-FR" smtClean="0"/>
              <a:t>‹N°›</a:t>
            </a:fld>
            <a:endParaRPr lang="fr-FR"/>
          </a:p>
        </p:txBody>
      </p:sp>
    </p:spTree>
    <p:extLst>
      <p:ext uri="{BB962C8B-B14F-4D97-AF65-F5344CB8AC3E}">
        <p14:creationId xmlns:p14="http://schemas.microsoft.com/office/powerpoint/2010/main" val="2420039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F27B7E2-0757-4D52-A70E-C95F4ED36DCB}" type="slidenum">
              <a:rPr lang="fr-FR" smtClean="0"/>
              <a:t>1</a:t>
            </a:fld>
            <a:endParaRPr lang="fr-FR"/>
          </a:p>
        </p:txBody>
      </p:sp>
    </p:spTree>
    <p:extLst>
      <p:ext uri="{BB962C8B-B14F-4D97-AF65-F5344CB8AC3E}">
        <p14:creationId xmlns:p14="http://schemas.microsoft.com/office/powerpoint/2010/main" val="3114466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F27B7E2-0757-4D52-A70E-C95F4ED36DCB}" type="slidenum">
              <a:rPr lang="fr-FR" smtClean="0"/>
              <a:t>14</a:t>
            </a:fld>
            <a:endParaRPr lang="fr-FR"/>
          </a:p>
        </p:txBody>
      </p:sp>
    </p:spTree>
    <p:extLst>
      <p:ext uri="{BB962C8B-B14F-4D97-AF65-F5344CB8AC3E}">
        <p14:creationId xmlns:p14="http://schemas.microsoft.com/office/powerpoint/2010/main" val="3971063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F27B7E2-0757-4D52-A70E-C95F4ED36DCB}" type="slidenum">
              <a:rPr lang="fr-FR" smtClean="0"/>
              <a:t>15</a:t>
            </a:fld>
            <a:endParaRPr lang="fr-FR"/>
          </a:p>
        </p:txBody>
      </p:sp>
    </p:spTree>
    <p:extLst>
      <p:ext uri="{BB962C8B-B14F-4D97-AF65-F5344CB8AC3E}">
        <p14:creationId xmlns:p14="http://schemas.microsoft.com/office/powerpoint/2010/main" val="2065211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F27B7E2-0757-4D52-A70E-C95F4ED36DCB}" type="slidenum">
              <a:rPr lang="fr-FR" smtClean="0"/>
              <a:t>16</a:t>
            </a:fld>
            <a:endParaRPr lang="fr-FR"/>
          </a:p>
        </p:txBody>
      </p:sp>
    </p:spTree>
    <p:extLst>
      <p:ext uri="{BB962C8B-B14F-4D97-AF65-F5344CB8AC3E}">
        <p14:creationId xmlns:p14="http://schemas.microsoft.com/office/powerpoint/2010/main" val="3221851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F27B7E2-0757-4D52-A70E-C95F4ED36DCB}" type="slidenum">
              <a:rPr lang="fr-FR" smtClean="0"/>
              <a:t>17</a:t>
            </a:fld>
            <a:endParaRPr lang="fr-FR"/>
          </a:p>
        </p:txBody>
      </p:sp>
    </p:spTree>
    <p:extLst>
      <p:ext uri="{BB962C8B-B14F-4D97-AF65-F5344CB8AC3E}">
        <p14:creationId xmlns:p14="http://schemas.microsoft.com/office/powerpoint/2010/main" val="2144980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F27B7E2-0757-4D52-A70E-C95F4ED36DCB}" type="slidenum">
              <a:rPr lang="fr-FR" smtClean="0"/>
              <a:t>18</a:t>
            </a:fld>
            <a:endParaRPr lang="fr-FR"/>
          </a:p>
        </p:txBody>
      </p:sp>
    </p:spTree>
    <p:extLst>
      <p:ext uri="{BB962C8B-B14F-4D97-AF65-F5344CB8AC3E}">
        <p14:creationId xmlns:p14="http://schemas.microsoft.com/office/powerpoint/2010/main" val="3150298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F27B7E2-0757-4D52-A70E-C95F4ED36DCB}" type="slidenum">
              <a:rPr lang="fr-FR" smtClean="0"/>
              <a:t>19</a:t>
            </a:fld>
            <a:endParaRPr lang="fr-FR"/>
          </a:p>
        </p:txBody>
      </p:sp>
    </p:spTree>
    <p:extLst>
      <p:ext uri="{BB962C8B-B14F-4D97-AF65-F5344CB8AC3E}">
        <p14:creationId xmlns:p14="http://schemas.microsoft.com/office/powerpoint/2010/main" val="2797677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F27B7E2-0757-4D52-A70E-C95F4ED36DCB}" type="slidenum">
              <a:rPr lang="fr-FR" smtClean="0"/>
              <a:t>20</a:t>
            </a:fld>
            <a:endParaRPr lang="fr-FR"/>
          </a:p>
        </p:txBody>
      </p:sp>
    </p:spTree>
    <p:extLst>
      <p:ext uri="{BB962C8B-B14F-4D97-AF65-F5344CB8AC3E}">
        <p14:creationId xmlns:p14="http://schemas.microsoft.com/office/powerpoint/2010/main" val="35566130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F27B7E2-0757-4D52-A70E-C95F4ED36DCB}" type="slidenum">
              <a:rPr lang="fr-FR" smtClean="0"/>
              <a:t>21</a:t>
            </a:fld>
            <a:endParaRPr lang="fr-FR"/>
          </a:p>
        </p:txBody>
      </p:sp>
    </p:spTree>
    <p:extLst>
      <p:ext uri="{BB962C8B-B14F-4D97-AF65-F5344CB8AC3E}">
        <p14:creationId xmlns:p14="http://schemas.microsoft.com/office/powerpoint/2010/main" val="15872880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F27B7E2-0757-4D52-A70E-C95F4ED36DCB}" type="slidenum">
              <a:rPr lang="fr-FR" smtClean="0"/>
              <a:t>22</a:t>
            </a:fld>
            <a:endParaRPr lang="fr-FR"/>
          </a:p>
        </p:txBody>
      </p:sp>
    </p:spTree>
    <p:extLst>
      <p:ext uri="{BB962C8B-B14F-4D97-AF65-F5344CB8AC3E}">
        <p14:creationId xmlns:p14="http://schemas.microsoft.com/office/powerpoint/2010/main" val="867784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F27B7E2-0757-4D52-A70E-C95F4ED36DCB}" type="slidenum">
              <a:rPr lang="fr-FR" smtClean="0"/>
              <a:t>23</a:t>
            </a:fld>
            <a:endParaRPr lang="fr-FR"/>
          </a:p>
        </p:txBody>
      </p:sp>
    </p:spTree>
    <p:extLst>
      <p:ext uri="{BB962C8B-B14F-4D97-AF65-F5344CB8AC3E}">
        <p14:creationId xmlns:p14="http://schemas.microsoft.com/office/powerpoint/2010/main" val="3466653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F27B7E2-0757-4D52-A70E-C95F4ED36DCB}" type="slidenum">
              <a:rPr lang="fr-FR" smtClean="0"/>
              <a:t>4</a:t>
            </a:fld>
            <a:endParaRPr lang="fr-FR"/>
          </a:p>
        </p:txBody>
      </p:sp>
    </p:spTree>
    <p:extLst>
      <p:ext uri="{BB962C8B-B14F-4D97-AF65-F5344CB8AC3E}">
        <p14:creationId xmlns:p14="http://schemas.microsoft.com/office/powerpoint/2010/main" val="3369379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Nombre d’abonnés aux services : socle de</a:t>
            </a:r>
            <a:r>
              <a:rPr lang="fr-FR" baseline="0" dirty="0" smtClean="0"/>
              <a:t> développement de nouveaux services</a:t>
            </a:r>
            <a:endParaRPr lang="fr-FR" dirty="0"/>
          </a:p>
        </p:txBody>
      </p:sp>
      <p:sp>
        <p:nvSpPr>
          <p:cNvPr id="4" name="Espace réservé du numéro de diapositive 3"/>
          <p:cNvSpPr>
            <a:spLocks noGrp="1"/>
          </p:cNvSpPr>
          <p:nvPr>
            <p:ph type="sldNum" sz="quarter" idx="10"/>
          </p:nvPr>
        </p:nvSpPr>
        <p:spPr/>
        <p:txBody>
          <a:bodyPr/>
          <a:lstStyle/>
          <a:p>
            <a:fld id="{1F27B7E2-0757-4D52-A70E-C95F4ED36DCB}" type="slidenum">
              <a:rPr lang="fr-FR" smtClean="0"/>
              <a:t>7</a:t>
            </a:fld>
            <a:endParaRPr lang="fr-FR"/>
          </a:p>
        </p:txBody>
      </p:sp>
    </p:spTree>
    <p:extLst>
      <p:ext uri="{BB962C8B-B14F-4D97-AF65-F5344CB8AC3E}">
        <p14:creationId xmlns:p14="http://schemas.microsoft.com/office/powerpoint/2010/main" val="880625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Nombre d’abonnés aux services : point d’appui de</a:t>
            </a:r>
            <a:r>
              <a:rPr lang="fr-FR" baseline="0" dirty="0" smtClean="0"/>
              <a:t> développement de nouveaux services</a:t>
            </a:r>
            <a:endParaRPr lang="fr-FR" dirty="0"/>
          </a:p>
        </p:txBody>
      </p:sp>
      <p:sp>
        <p:nvSpPr>
          <p:cNvPr id="4" name="Espace réservé du numéro de diapositive 3"/>
          <p:cNvSpPr>
            <a:spLocks noGrp="1"/>
          </p:cNvSpPr>
          <p:nvPr>
            <p:ph type="sldNum" sz="quarter" idx="10"/>
          </p:nvPr>
        </p:nvSpPr>
        <p:spPr/>
        <p:txBody>
          <a:bodyPr/>
          <a:lstStyle/>
          <a:p>
            <a:fld id="{1F27B7E2-0757-4D52-A70E-C95F4ED36DCB}" type="slidenum">
              <a:rPr lang="fr-FR" smtClean="0"/>
              <a:t>8</a:t>
            </a:fld>
            <a:endParaRPr lang="fr-FR"/>
          </a:p>
        </p:txBody>
      </p:sp>
    </p:spTree>
    <p:extLst>
      <p:ext uri="{BB962C8B-B14F-4D97-AF65-F5344CB8AC3E}">
        <p14:creationId xmlns:p14="http://schemas.microsoft.com/office/powerpoint/2010/main" val="200855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F27B7E2-0757-4D52-A70E-C95F4ED36DCB}" type="slidenum">
              <a:rPr lang="fr-FR" smtClean="0"/>
              <a:t>9</a:t>
            </a:fld>
            <a:endParaRPr lang="fr-FR"/>
          </a:p>
        </p:txBody>
      </p:sp>
    </p:spTree>
    <p:extLst>
      <p:ext uri="{BB962C8B-B14F-4D97-AF65-F5344CB8AC3E}">
        <p14:creationId xmlns:p14="http://schemas.microsoft.com/office/powerpoint/2010/main" val="574920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Orange et MTN proposent les mêmes genres de services. </a:t>
            </a:r>
            <a:r>
              <a:rPr lang="fr-FR" sz="1200" kern="1200" dirty="0" smtClean="0">
                <a:solidFill>
                  <a:schemeClr val="tx1"/>
                </a:solidFill>
                <a:effectLst/>
                <a:latin typeface="+mn-lt"/>
                <a:ea typeface="+mn-ea"/>
                <a:cs typeface="+mn-cs"/>
              </a:rPr>
              <a:t>Leur catalogue reste pour le moment limité. Orange propose seulement des services d’hébergement et de réalisation de sites, des outils de messagerie et de communication vocale. MTN propose en plus des applications de gestion d’entreprise et des serveurs dédiées en mode cloud publique. Mais les capacités de ces serveurs sont très faibles (maximum 4Go de RAM et 100 Go de disque dur), très loin des offres proposées par les géants Microsoft, Amazon, Google. La facturation par nos opérateurs locaux est mensuelle tandis que celle des géants américains est horaire ou à la minute. Ce qui est normal car les géants se calquent sur les besoins générés par le </a:t>
            </a:r>
            <a:r>
              <a:rPr lang="fr-FR" sz="1200" kern="1200" dirty="0" err="1" smtClean="0">
                <a:solidFill>
                  <a:schemeClr val="tx1"/>
                </a:solidFill>
                <a:effectLst/>
                <a:latin typeface="+mn-lt"/>
                <a:ea typeface="+mn-ea"/>
                <a:cs typeface="+mn-cs"/>
              </a:rPr>
              <a:t>Big</a:t>
            </a:r>
            <a:r>
              <a:rPr lang="fr-FR" sz="1200" kern="1200" dirty="0" smtClean="0">
                <a:solidFill>
                  <a:schemeClr val="tx1"/>
                </a:solidFill>
                <a:effectLst/>
                <a:latin typeface="+mn-lt"/>
                <a:ea typeface="+mn-ea"/>
                <a:cs typeface="+mn-cs"/>
              </a:rPr>
              <a:t> Data et les applications assez gourmandes en ressources présentes dans leurs contrées tandis que notre pays est au début de sa maturité en terme de technologie et de contenus.</a:t>
            </a:r>
            <a:endParaRPr lang="fr-FR" dirty="0" smtClean="0"/>
          </a:p>
        </p:txBody>
      </p:sp>
      <p:sp>
        <p:nvSpPr>
          <p:cNvPr id="4" name="Espace réservé du numéro de diapositive 3"/>
          <p:cNvSpPr>
            <a:spLocks noGrp="1"/>
          </p:cNvSpPr>
          <p:nvPr>
            <p:ph type="sldNum" sz="quarter" idx="10"/>
          </p:nvPr>
        </p:nvSpPr>
        <p:spPr/>
        <p:txBody>
          <a:bodyPr/>
          <a:lstStyle/>
          <a:p>
            <a:fld id="{1F27B7E2-0757-4D52-A70E-C95F4ED36DCB}" type="slidenum">
              <a:rPr lang="fr-FR" smtClean="0"/>
              <a:t>10</a:t>
            </a:fld>
            <a:endParaRPr lang="fr-FR"/>
          </a:p>
        </p:txBody>
      </p:sp>
    </p:spTree>
    <p:extLst>
      <p:ext uri="{BB962C8B-B14F-4D97-AF65-F5344CB8AC3E}">
        <p14:creationId xmlns:p14="http://schemas.microsoft.com/office/powerpoint/2010/main" val="2097231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Nombre d’abonnés aux services : point d’appui de</a:t>
            </a:r>
            <a:r>
              <a:rPr lang="fr-FR" baseline="0" dirty="0" smtClean="0"/>
              <a:t> développement de nouveaux services</a:t>
            </a:r>
            <a:endParaRPr lang="fr-FR" dirty="0"/>
          </a:p>
        </p:txBody>
      </p:sp>
      <p:sp>
        <p:nvSpPr>
          <p:cNvPr id="4" name="Espace réservé du numéro de diapositive 3"/>
          <p:cNvSpPr>
            <a:spLocks noGrp="1"/>
          </p:cNvSpPr>
          <p:nvPr>
            <p:ph type="sldNum" sz="quarter" idx="10"/>
          </p:nvPr>
        </p:nvSpPr>
        <p:spPr/>
        <p:txBody>
          <a:bodyPr/>
          <a:lstStyle/>
          <a:p>
            <a:fld id="{1F27B7E2-0757-4D52-A70E-C95F4ED36DCB}" type="slidenum">
              <a:rPr lang="fr-FR" smtClean="0"/>
              <a:t>11</a:t>
            </a:fld>
            <a:endParaRPr lang="fr-FR"/>
          </a:p>
        </p:txBody>
      </p:sp>
    </p:spTree>
    <p:extLst>
      <p:ext uri="{BB962C8B-B14F-4D97-AF65-F5344CB8AC3E}">
        <p14:creationId xmlns:p14="http://schemas.microsoft.com/office/powerpoint/2010/main" val="3799689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Nombre d’abonnés aux services : point d’appui de</a:t>
            </a:r>
            <a:r>
              <a:rPr lang="fr-FR" baseline="0" dirty="0" smtClean="0"/>
              <a:t> développement de nouveaux services</a:t>
            </a:r>
            <a:endParaRPr lang="fr-FR" dirty="0"/>
          </a:p>
        </p:txBody>
      </p:sp>
      <p:sp>
        <p:nvSpPr>
          <p:cNvPr id="4" name="Espace réservé du numéro de diapositive 3"/>
          <p:cNvSpPr>
            <a:spLocks noGrp="1"/>
          </p:cNvSpPr>
          <p:nvPr>
            <p:ph type="sldNum" sz="quarter" idx="10"/>
          </p:nvPr>
        </p:nvSpPr>
        <p:spPr/>
        <p:txBody>
          <a:bodyPr/>
          <a:lstStyle/>
          <a:p>
            <a:fld id="{1F27B7E2-0757-4D52-A70E-C95F4ED36DCB}" type="slidenum">
              <a:rPr lang="fr-FR" smtClean="0"/>
              <a:t>12</a:t>
            </a:fld>
            <a:endParaRPr lang="fr-FR"/>
          </a:p>
        </p:txBody>
      </p:sp>
    </p:spTree>
    <p:extLst>
      <p:ext uri="{BB962C8B-B14F-4D97-AF65-F5344CB8AC3E}">
        <p14:creationId xmlns:p14="http://schemas.microsoft.com/office/powerpoint/2010/main" val="250463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Nombre d’abonnés aux services : point d’appui de</a:t>
            </a:r>
            <a:r>
              <a:rPr lang="fr-FR" baseline="0" dirty="0" smtClean="0"/>
              <a:t> développement de nouveaux services</a:t>
            </a:r>
            <a:endParaRPr lang="fr-FR" dirty="0"/>
          </a:p>
        </p:txBody>
      </p:sp>
      <p:sp>
        <p:nvSpPr>
          <p:cNvPr id="4" name="Espace réservé du numéro de diapositive 3"/>
          <p:cNvSpPr>
            <a:spLocks noGrp="1"/>
          </p:cNvSpPr>
          <p:nvPr>
            <p:ph type="sldNum" sz="quarter" idx="10"/>
          </p:nvPr>
        </p:nvSpPr>
        <p:spPr/>
        <p:txBody>
          <a:bodyPr/>
          <a:lstStyle/>
          <a:p>
            <a:fld id="{1F27B7E2-0757-4D52-A70E-C95F4ED36DCB}" type="slidenum">
              <a:rPr lang="fr-FR" smtClean="0"/>
              <a:t>13</a:t>
            </a:fld>
            <a:endParaRPr lang="fr-FR"/>
          </a:p>
        </p:txBody>
      </p:sp>
    </p:spTree>
    <p:extLst>
      <p:ext uri="{BB962C8B-B14F-4D97-AF65-F5344CB8AC3E}">
        <p14:creationId xmlns:p14="http://schemas.microsoft.com/office/powerpoint/2010/main" val="2397118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3500" b="1">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283C63E4-F9BE-C24A-B4FF-309EB18BA564}" type="slidenum">
              <a:rPr lang="en-US" smtClean="0"/>
              <a:t>‹N°›</a:t>
            </a:fld>
            <a:endParaRPr lang="en-US"/>
          </a:p>
        </p:txBody>
      </p:sp>
    </p:spTree>
    <p:extLst>
      <p:ext uri="{BB962C8B-B14F-4D97-AF65-F5344CB8AC3E}">
        <p14:creationId xmlns:p14="http://schemas.microsoft.com/office/powerpoint/2010/main" val="1357506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2083"/>
            <a:ext cx="2057400" cy="5259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82083"/>
            <a:ext cx="6019800" cy="5259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‹N°›</a:t>
            </a:fld>
            <a:endParaRPr lang="en-US"/>
          </a:p>
        </p:txBody>
      </p:sp>
    </p:spTree>
    <p:extLst>
      <p:ext uri="{BB962C8B-B14F-4D97-AF65-F5344CB8AC3E}">
        <p14:creationId xmlns:p14="http://schemas.microsoft.com/office/powerpoint/2010/main" val="4111037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‹N°›</a:t>
            </a:fld>
            <a:endParaRPr lang="en-US"/>
          </a:p>
        </p:txBody>
      </p:sp>
    </p:spTree>
    <p:extLst>
      <p:ext uri="{BB962C8B-B14F-4D97-AF65-F5344CB8AC3E}">
        <p14:creationId xmlns:p14="http://schemas.microsoft.com/office/powerpoint/2010/main" val="254994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283C63E4-F9BE-C24A-B4FF-309EB18BA564}" type="slidenum">
              <a:rPr lang="en-US" smtClean="0"/>
              <a:t>‹N°›</a:t>
            </a:fld>
            <a:endParaRPr lang="en-US"/>
          </a:p>
        </p:txBody>
      </p:sp>
    </p:spTree>
    <p:extLst>
      <p:ext uri="{BB962C8B-B14F-4D97-AF65-F5344CB8AC3E}">
        <p14:creationId xmlns:p14="http://schemas.microsoft.com/office/powerpoint/2010/main" val="2190456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283C63E4-F9BE-C24A-B4FF-309EB18BA564}" type="slidenum">
              <a:rPr lang="en-US" smtClean="0"/>
              <a:t>‹N°›</a:t>
            </a:fld>
            <a:endParaRPr lang="en-US"/>
          </a:p>
        </p:txBody>
      </p:sp>
    </p:spTree>
    <p:extLst>
      <p:ext uri="{BB962C8B-B14F-4D97-AF65-F5344CB8AC3E}">
        <p14:creationId xmlns:p14="http://schemas.microsoft.com/office/powerpoint/2010/main" val="4215232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with logos">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t>‹N°›</a:t>
            </a:fld>
            <a:endParaRPr lang="en-US"/>
          </a:p>
        </p:txBody>
      </p:sp>
    </p:spTree>
    <p:extLst>
      <p:ext uri="{BB962C8B-B14F-4D97-AF65-F5344CB8AC3E}">
        <p14:creationId xmlns:p14="http://schemas.microsoft.com/office/powerpoint/2010/main" val="21383743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ally blank no logo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121715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3250"/>
            <a:ext cx="3008313" cy="8318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603250"/>
            <a:ext cx="5111750" cy="512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2904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‹N°›</a:t>
            </a:fld>
            <a:endParaRPr lang="en-US"/>
          </a:p>
        </p:txBody>
      </p:sp>
    </p:spTree>
    <p:extLst>
      <p:ext uri="{BB962C8B-B14F-4D97-AF65-F5344CB8AC3E}">
        <p14:creationId xmlns:p14="http://schemas.microsoft.com/office/powerpoint/2010/main" val="978241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506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‹N°›</a:t>
            </a:fld>
            <a:endParaRPr lang="en-US"/>
          </a:p>
        </p:txBody>
      </p:sp>
    </p:spTree>
    <p:extLst>
      <p:ext uri="{BB962C8B-B14F-4D97-AF65-F5344CB8AC3E}">
        <p14:creationId xmlns:p14="http://schemas.microsoft.com/office/powerpoint/2010/main" val="2694059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‹N°›</a:t>
            </a:fld>
            <a:endParaRPr lang="en-US"/>
          </a:p>
        </p:txBody>
      </p:sp>
    </p:spTree>
    <p:extLst>
      <p:ext uri="{BB962C8B-B14F-4D97-AF65-F5344CB8AC3E}">
        <p14:creationId xmlns:p14="http://schemas.microsoft.com/office/powerpoint/2010/main" val="2012932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0972"/>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968500"/>
            <a:ext cx="8229600" cy="38311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3505200" y="6176433"/>
            <a:ext cx="2133600" cy="365125"/>
          </a:xfrm>
          <a:prstGeom prst="rect">
            <a:avLst/>
          </a:prstGeom>
        </p:spPr>
        <p:txBody>
          <a:bodyPr vert="horz" lIns="91440" tIns="45720" rIns="91440" bIns="45720" rtlCol="0" anchor="ctr"/>
          <a:lstStyle>
            <a:lvl1pPr algn="ctr">
              <a:defRPr sz="1200">
                <a:solidFill>
                  <a:schemeClr val="accent1">
                    <a:lumMod val="60000"/>
                    <a:lumOff val="40000"/>
                  </a:schemeClr>
                </a:solidFill>
              </a:defRPr>
            </a:lvl1pPr>
          </a:lstStyle>
          <a:p>
            <a:fld id="{283C63E4-F9BE-C24A-B4FF-309EB18BA564}" type="slidenum">
              <a:rPr lang="en-US" smtClean="0"/>
              <a:pPr/>
              <a:t>‹N°›</a:t>
            </a:fld>
            <a:endParaRPr lang="en-US" dirty="0"/>
          </a:p>
        </p:txBody>
      </p:sp>
    </p:spTree>
    <p:extLst>
      <p:ext uri="{BB962C8B-B14F-4D97-AF65-F5344CB8AC3E}">
        <p14:creationId xmlns:p14="http://schemas.microsoft.com/office/powerpoint/2010/main" val="346863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60" r:id="rId6"/>
    <p:sldLayoutId id="2147483656" r:id="rId7"/>
    <p:sldLayoutId id="2147483657" r:id="rId8"/>
    <p:sldLayoutId id="2147483658" r:id="rId9"/>
    <p:sldLayoutId id="2147483659" r:id="rId10"/>
  </p:sldLayoutIdLst>
  <p:timing>
    <p:tnLst>
      <p:par>
        <p:cTn id="1" dur="indefinite" restart="never" nodeType="tmRoot"/>
      </p:par>
    </p:tnLst>
  </p:timing>
  <p:txStyles>
    <p:title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533401"/>
            <a:ext cx="7772400" cy="1844039"/>
          </a:xfrm>
        </p:spPr>
        <p:txBody>
          <a:bodyPr>
            <a:noAutofit/>
          </a:bodyPr>
          <a:lstStyle/>
          <a:p>
            <a:r>
              <a:rPr lang="en-US" sz="2800" dirty="0" smtClean="0"/>
              <a:t>4</a:t>
            </a:r>
            <a:r>
              <a:rPr lang="en-US" sz="2800" baseline="30000" dirty="0" smtClean="0"/>
              <a:t>th</a:t>
            </a:r>
            <a:r>
              <a:rPr lang="en-US" sz="2800" dirty="0" smtClean="0"/>
              <a:t> SG13 Regional Workshop for Africa on</a:t>
            </a:r>
            <a:br>
              <a:rPr lang="en-US" sz="2800" dirty="0" smtClean="0"/>
            </a:br>
            <a:r>
              <a:rPr lang="en-US" sz="2800" dirty="0" smtClean="0"/>
              <a:t>“Future Networks for a better Africa: IMT-2020, Trust, Cloud Computing and Big Data”</a:t>
            </a:r>
            <a:br>
              <a:rPr lang="en-US" sz="2800" dirty="0" smtClean="0"/>
            </a:br>
            <a:r>
              <a:rPr lang="en-US" sz="2400" dirty="0" smtClean="0"/>
              <a:t>(Accra, Ghana, 14-15 March 2016)</a:t>
            </a:r>
            <a:endParaRPr lang="en-US" sz="2400" dirty="0"/>
          </a:p>
        </p:txBody>
      </p:sp>
      <p:sp>
        <p:nvSpPr>
          <p:cNvPr id="5" name="Subtitle 4"/>
          <p:cNvSpPr>
            <a:spLocks noGrp="1"/>
          </p:cNvSpPr>
          <p:nvPr>
            <p:ph type="subTitle" idx="1"/>
          </p:nvPr>
        </p:nvSpPr>
        <p:spPr>
          <a:xfrm>
            <a:off x="1295400" y="3078480"/>
            <a:ext cx="6400800" cy="2042160"/>
          </a:xfrm>
        </p:spPr>
        <p:txBody>
          <a:bodyPr>
            <a:normAutofit fontScale="47500" lnSpcReduction="20000"/>
          </a:bodyPr>
          <a:lstStyle/>
          <a:p>
            <a:r>
              <a:rPr lang="en-US" sz="5200" dirty="0" err="1" smtClean="0"/>
              <a:t>Etat</a:t>
            </a:r>
            <a:r>
              <a:rPr lang="en-US" sz="5200" dirty="0" smtClean="0"/>
              <a:t> des </a:t>
            </a:r>
            <a:r>
              <a:rPr lang="en-US" sz="5200" dirty="0" err="1"/>
              <a:t>L</a:t>
            </a:r>
            <a:r>
              <a:rPr lang="en-US" sz="5200" dirty="0" err="1" smtClean="0"/>
              <a:t>ieux</a:t>
            </a:r>
            <a:r>
              <a:rPr lang="en-US" sz="5200" dirty="0" smtClean="0"/>
              <a:t> du Cloud Computing </a:t>
            </a:r>
            <a:r>
              <a:rPr lang="en-US" sz="5200" dirty="0" err="1" smtClean="0"/>
              <a:t>en</a:t>
            </a:r>
            <a:r>
              <a:rPr lang="en-US" sz="5200" dirty="0" smtClean="0"/>
              <a:t> Côte d’Ivoire</a:t>
            </a:r>
            <a:r>
              <a:rPr lang="en-US" sz="4300" dirty="0" smtClean="0"/>
              <a:t/>
            </a:r>
            <a:br>
              <a:rPr lang="en-US" sz="4300" dirty="0" smtClean="0"/>
            </a:br>
            <a:r>
              <a:rPr lang="en-US" sz="4300" dirty="0" smtClean="0"/>
              <a:t/>
            </a:r>
            <a:br>
              <a:rPr lang="en-US" sz="4300" dirty="0" smtClean="0"/>
            </a:br>
            <a:r>
              <a:rPr lang="en-US" dirty="0" err="1" smtClean="0"/>
              <a:t>N’Guessan</a:t>
            </a:r>
            <a:r>
              <a:rPr lang="en-US" dirty="0" smtClean="0"/>
              <a:t> Kevin YAO</a:t>
            </a:r>
          </a:p>
          <a:p>
            <a:r>
              <a:rPr lang="en-US" dirty="0" smtClean="0"/>
              <a:t/>
            </a:r>
            <a:br>
              <a:rPr lang="en-US" dirty="0" smtClean="0"/>
            </a:br>
            <a:r>
              <a:rPr lang="en-US" dirty="0" smtClean="0"/>
              <a:t>Chef de service </a:t>
            </a:r>
            <a:r>
              <a:rPr lang="en-US" dirty="0" err="1" smtClean="0"/>
              <a:t>Veille</a:t>
            </a:r>
            <a:r>
              <a:rPr lang="en-US" dirty="0" smtClean="0"/>
              <a:t> </a:t>
            </a:r>
            <a:r>
              <a:rPr lang="en-US" dirty="0" err="1" smtClean="0"/>
              <a:t>Technologique</a:t>
            </a:r>
            <a:r>
              <a:rPr lang="en-US" dirty="0" smtClean="0"/>
              <a:t>                                               </a:t>
            </a:r>
            <a:r>
              <a:rPr lang="en-US" dirty="0" err="1" smtClean="0"/>
              <a:t>Autorité</a:t>
            </a:r>
            <a:r>
              <a:rPr lang="en-US" dirty="0" smtClean="0"/>
              <a:t> de </a:t>
            </a:r>
            <a:r>
              <a:rPr lang="en-US" dirty="0" err="1" smtClean="0"/>
              <a:t>Régulation</a:t>
            </a:r>
            <a:r>
              <a:rPr lang="en-US" dirty="0" smtClean="0"/>
              <a:t> des </a:t>
            </a:r>
            <a:r>
              <a:rPr lang="en-US" dirty="0" err="1" smtClean="0"/>
              <a:t>Télécommunications</a:t>
            </a:r>
            <a:r>
              <a:rPr lang="en-US" dirty="0" smtClean="0"/>
              <a:t>/TIC de Côte d’Ivoire </a:t>
            </a:r>
            <a:r>
              <a:rPr lang="en-US" dirty="0"/>
              <a:t> </a:t>
            </a:r>
            <a:r>
              <a:rPr lang="en-US" dirty="0" smtClean="0"/>
              <a:t>                 yao.nguessan@artci.ci</a:t>
            </a:r>
            <a:endParaRPr lang="en-US" dirty="0"/>
          </a:p>
        </p:txBody>
      </p:sp>
    </p:spTree>
    <p:extLst>
      <p:ext uri="{BB962C8B-B14F-4D97-AF65-F5344CB8AC3E}">
        <p14:creationId xmlns:p14="http://schemas.microsoft.com/office/powerpoint/2010/main" val="2401201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Marché du cloud</a:t>
            </a:r>
            <a:endParaRPr lang="en-US" dirty="0"/>
          </a:p>
        </p:txBody>
      </p:sp>
      <p:sp>
        <p:nvSpPr>
          <p:cNvPr id="3" name="Content Placeholder 2"/>
          <p:cNvSpPr>
            <a:spLocks noGrp="1"/>
          </p:cNvSpPr>
          <p:nvPr>
            <p:ph idx="1"/>
          </p:nvPr>
        </p:nvSpPr>
        <p:spPr>
          <a:xfrm>
            <a:off x="5600700" y="1936751"/>
            <a:ext cx="3543300" cy="3536001"/>
          </a:xfrm>
        </p:spPr>
        <p:txBody>
          <a:bodyPr>
            <a:noAutofit/>
          </a:bodyPr>
          <a:lstStyle/>
          <a:p>
            <a:pPr marL="0" indent="0">
              <a:spcBef>
                <a:spcPts val="600"/>
              </a:spcBef>
              <a:buNone/>
            </a:pPr>
            <a:r>
              <a:rPr lang="en-US" sz="2800" b="1" i="1" dirty="0" smtClean="0">
                <a:solidFill>
                  <a:schemeClr val="tx2"/>
                </a:solidFill>
              </a:rPr>
              <a:t>Type de </a:t>
            </a:r>
            <a:r>
              <a:rPr lang="en-US" sz="2800" b="1" i="1" dirty="0" err="1" smtClean="0">
                <a:solidFill>
                  <a:schemeClr val="tx2"/>
                </a:solidFill>
              </a:rPr>
              <a:t>produits</a:t>
            </a:r>
            <a:endParaRPr lang="en-US" sz="2800" b="1" i="1" dirty="0">
              <a:solidFill>
                <a:schemeClr val="tx2"/>
              </a:solidFill>
            </a:endParaRPr>
          </a:p>
          <a:p>
            <a:pPr>
              <a:spcBef>
                <a:spcPts val="600"/>
              </a:spcBef>
            </a:pPr>
            <a:r>
              <a:rPr lang="en-US" sz="2800" dirty="0" err="1" smtClean="0"/>
              <a:t>Noms</a:t>
            </a:r>
            <a:r>
              <a:rPr lang="en-US" sz="2800" dirty="0" smtClean="0"/>
              <a:t> de </a:t>
            </a:r>
            <a:r>
              <a:rPr lang="en-US" sz="2800" dirty="0" err="1" smtClean="0"/>
              <a:t>domaines</a:t>
            </a:r>
            <a:endParaRPr lang="en-US" sz="2800" dirty="0" smtClean="0"/>
          </a:p>
          <a:p>
            <a:pPr marL="342900" lvl="1" indent="-342900">
              <a:spcBef>
                <a:spcPts val="600"/>
              </a:spcBef>
              <a:buFont typeface="Arial"/>
              <a:buChar char="•"/>
            </a:pPr>
            <a:r>
              <a:rPr lang="fr-FR" sz="2800" dirty="0" smtClean="0"/>
              <a:t>Hébergement web</a:t>
            </a:r>
          </a:p>
          <a:p>
            <a:pPr marL="342900" lvl="1" indent="-342900">
              <a:spcBef>
                <a:spcPts val="600"/>
              </a:spcBef>
              <a:buFont typeface="Arial"/>
              <a:buChar char="•"/>
            </a:pPr>
            <a:r>
              <a:rPr lang="fr-FR" dirty="0" smtClean="0"/>
              <a:t>Adresses e-mail </a:t>
            </a:r>
          </a:p>
          <a:p>
            <a:pPr marL="342900" lvl="1" indent="-342900">
              <a:spcBef>
                <a:spcPts val="600"/>
              </a:spcBef>
              <a:buFont typeface="Arial"/>
              <a:buChar char="•"/>
            </a:pPr>
            <a:r>
              <a:rPr lang="fr-FR" sz="2800" dirty="0" smtClean="0"/>
              <a:t>Serveurs dédiés</a:t>
            </a:r>
          </a:p>
          <a:p>
            <a:pPr marL="342900" lvl="1" indent="-342900">
              <a:spcBef>
                <a:spcPts val="600"/>
              </a:spcBef>
              <a:buFont typeface="Arial"/>
              <a:buChar char="•"/>
            </a:pPr>
            <a:r>
              <a:rPr lang="fr-FR" dirty="0" smtClean="0"/>
              <a:t>Application ERP</a:t>
            </a:r>
            <a:endParaRPr lang="fr-FR" sz="2800" dirty="0"/>
          </a:p>
          <a:p>
            <a:pPr>
              <a:spcBef>
                <a:spcPts val="600"/>
              </a:spcBef>
            </a:pPr>
            <a:endParaRPr lang="en-US" sz="2800" dirty="0" smtClean="0"/>
          </a:p>
          <a:p>
            <a:pPr marL="914400" lvl="2" indent="0">
              <a:spcBef>
                <a:spcPts val="600"/>
              </a:spcBef>
              <a:buNone/>
            </a:pPr>
            <a:endParaRPr lang="en-US" sz="2000" dirty="0" smtClean="0"/>
          </a:p>
          <a:p>
            <a:pPr>
              <a:spcBef>
                <a:spcPts val="600"/>
              </a:spcBef>
            </a:pPr>
            <a:endParaRPr lang="en-US" sz="1000" dirty="0"/>
          </a:p>
        </p:txBody>
      </p:sp>
      <p:pic>
        <p:nvPicPr>
          <p:cNvPr id="4" name="Image 3"/>
          <p:cNvPicPr>
            <a:picLocks noChangeAspect="1"/>
          </p:cNvPicPr>
          <p:nvPr/>
        </p:nvPicPr>
        <p:blipFill rotWithShape="1">
          <a:blip r:embed="rId3"/>
          <a:srcRect l="24378" t="24740" r="25549" b="19271"/>
          <a:stretch/>
        </p:blipFill>
        <p:spPr>
          <a:xfrm>
            <a:off x="323850" y="1713972"/>
            <a:ext cx="5276850" cy="3962928"/>
          </a:xfrm>
          <a:prstGeom prst="rect">
            <a:avLst/>
          </a:prstGeom>
        </p:spPr>
      </p:pic>
    </p:spTree>
    <p:extLst>
      <p:ext uri="{BB962C8B-B14F-4D97-AF65-F5344CB8AC3E}">
        <p14:creationId xmlns:p14="http://schemas.microsoft.com/office/powerpoint/2010/main" val="3960015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err="1" smtClean="0"/>
              <a:t>Enjeux</a:t>
            </a:r>
            <a:r>
              <a:rPr lang="en-US" dirty="0" smtClean="0"/>
              <a:t> du </a:t>
            </a:r>
            <a:r>
              <a:rPr lang="en-US" dirty="0" err="1" smtClean="0"/>
              <a:t>développement</a:t>
            </a:r>
            <a:r>
              <a:rPr lang="en-US" dirty="0" smtClean="0"/>
              <a:t> du cloud</a:t>
            </a:r>
            <a:endParaRPr lang="en-US" dirty="0"/>
          </a:p>
        </p:txBody>
      </p:sp>
      <p:sp>
        <p:nvSpPr>
          <p:cNvPr id="3" name="Content Placeholder 2"/>
          <p:cNvSpPr>
            <a:spLocks noGrp="1"/>
          </p:cNvSpPr>
          <p:nvPr>
            <p:ph idx="1"/>
          </p:nvPr>
        </p:nvSpPr>
        <p:spPr/>
        <p:txBody>
          <a:bodyPr>
            <a:noAutofit/>
          </a:bodyPr>
          <a:lstStyle/>
          <a:p>
            <a:pPr marL="0" indent="0">
              <a:spcBef>
                <a:spcPts val="600"/>
              </a:spcBef>
              <a:buNone/>
            </a:pPr>
            <a:r>
              <a:rPr lang="en-US" sz="2800" b="1" i="1" dirty="0" err="1" smtClean="0">
                <a:solidFill>
                  <a:schemeClr val="tx2"/>
                </a:solidFill>
              </a:rPr>
              <a:t>Amélioration</a:t>
            </a:r>
            <a:r>
              <a:rPr lang="en-US" sz="2800" b="1" i="1" dirty="0" smtClean="0">
                <a:solidFill>
                  <a:schemeClr val="tx2"/>
                </a:solidFill>
              </a:rPr>
              <a:t> du </a:t>
            </a:r>
            <a:r>
              <a:rPr lang="en-US" sz="2800" b="1" i="1" dirty="0" err="1" smtClean="0">
                <a:solidFill>
                  <a:schemeClr val="tx2"/>
                </a:solidFill>
              </a:rPr>
              <a:t>climat</a:t>
            </a:r>
            <a:r>
              <a:rPr lang="en-US" sz="2800" b="1" i="1" dirty="0" smtClean="0">
                <a:solidFill>
                  <a:schemeClr val="tx2"/>
                </a:solidFill>
              </a:rPr>
              <a:t> des affaires</a:t>
            </a:r>
            <a:endParaRPr lang="en-US" sz="2800" b="1" i="1" dirty="0">
              <a:solidFill>
                <a:schemeClr val="tx2"/>
              </a:solidFill>
            </a:endParaRPr>
          </a:p>
          <a:p>
            <a:pPr>
              <a:spcBef>
                <a:spcPts val="600"/>
              </a:spcBef>
            </a:pPr>
            <a:r>
              <a:rPr lang="en-US" sz="2800" dirty="0" smtClean="0"/>
              <a:t>La Côte d’Ivoire </a:t>
            </a:r>
            <a:r>
              <a:rPr lang="en-US" sz="2800" dirty="0" err="1" smtClean="0"/>
              <a:t>ambitionne</a:t>
            </a:r>
            <a:r>
              <a:rPr lang="en-US" sz="2800" dirty="0" smtClean="0"/>
              <a:t> de</a:t>
            </a:r>
          </a:p>
          <a:p>
            <a:pPr lvl="1">
              <a:spcBef>
                <a:spcPts val="600"/>
              </a:spcBef>
            </a:pPr>
            <a:r>
              <a:rPr lang="en-US" sz="2000" dirty="0" err="1" smtClean="0"/>
              <a:t>Rapprocher</a:t>
            </a:r>
            <a:r>
              <a:rPr lang="en-US" sz="2000" dirty="0" smtClean="0"/>
              <a:t> les services publics des </a:t>
            </a:r>
            <a:r>
              <a:rPr lang="en-US" sz="2000" dirty="0" err="1" smtClean="0"/>
              <a:t>citoyens</a:t>
            </a:r>
            <a:r>
              <a:rPr lang="en-US" sz="2000" dirty="0" smtClean="0"/>
              <a:t> et des </a:t>
            </a:r>
            <a:r>
              <a:rPr lang="en-US" sz="2000" dirty="0" err="1" smtClean="0"/>
              <a:t>entreprises</a:t>
            </a:r>
            <a:r>
              <a:rPr lang="en-US" sz="2000" dirty="0" smtClean="0"/>
              <a:t> </a:t>
            </a:r>
            <a:r>
              <a:rPr lang="en-US" sz="2000" dirty="0" err="1" smtClean="0"/>
              <a:t>en</a:t>
            </a:r>
            <a:r>
              <a:rPr lang="en-US" sz="2000" dirty="0" smtClean="0"/>
              <a:t> </a:t>
            </a:r>
            <a:r>
              <a:rPr lang="en-US" sz="2000" dirty="0" err="1" smtClean="0"/>
              <a:t>offrant</a:t>
            </a:r>
            <a:r>
              <a:rPr lang="en-US" sz="2000" dirty="0" smtClean="0"/>
              <a:t> un service public de </a:t>
            </a:r>
            <a:r>
              <a:rPr lang="en-US" sz="2000" dirty="0" err="1" smtClean="0"/>
              <a:t>qualité</a:t>
            </a:r>
            <a:r>
              <a:rPr lang="en-US" sz="2000" dirty="0" smtClean="0"/>
              <a:t>, à </a:t>
            </a:r>
            <a:r>
              <a:rPr lang="en-US" sz="2000" dirty="0" err="1" smtClean="0"/>
              <a:t>moindre</a:t>
            </a:r>
            <a:r>
              <a:rPr lang="en-US" sz="2000" dirty="0" smtClean="0"/>
              <a:t> </a:t>
            </a:r>
            <a:r>
              <a:rPr lang="en-US" sz="2000" dirty="0" err="1" smtClean="0"/>
              <a:t>coût</a:t>
            </a:r>
            <a:r>
              <a:rPr lang="en-US" sz="2000" dirty="0" smtClean="0"/>
              <a:t>, </a:t>
            </a:r>
            <a:r>
              <a:rPr lang="en-US" sz="2000" dirty="0" err="1" smtClean="0"/>
              <a:t>efficace</a:t>
            </a:r>
            <a:r>
              <a:rPr lang="en-US" sz="2000" dirty="0" smtClean="0"/>
              <a:t>, </a:t>
            </a:r>
            <a:r>
              <a:rPr lang="en-US" sz="2000" dirty="0" err="1" smtClean="0"/>
              <a:t>rapide</a:t>
            </a:r>
            <a:r>
              <a:rPr lang="en-US" sz="2000" dirty="0" smtClean="0"/>
              <a:t> et de </a:t>
            </a:r>
            <a:r>
              <a:rPr lang="en-US" sz="2000" dirty="0" err="1" smtClean="0"/>
              <a:t>proximité</a:t>
            </a:r>
            <a:endParaRPr lang="en-US" sz="2000" dirty="0"/>
          </a:p>
          <a:p>
            <a:pPr>
              <a:spcBef>
                <a:spcPts val="600"/>
              </a:spcBef>
            </a:pPr>
            <a:r>
              <a:rPr lang="en-US" sz="2800" dirty="0" err="1" smtClean="0"/>
              <a:t>Ainsi</a:t>
            </a:r>
            <a:r>
              <a:rPr lang="en-US" sz="2800" dirty="0" smtClean="0"/>
              <a:t>, le pays </a:t>
            </a:r>
            <a:r>
              <a:rPr lang="en-US" sz="2800" dirty="0" err="1" smtClean="0"/>
              <a:t>est</a:t>
            </a:r>
            <a:r>
              <a:rPr lang="en-US" sz="2800" dirty="0" smtClean="0"/>
              <a:t> </a:t>
            </a:r>
            <a:r>
              <a:rPr lang="en-US" sz="2800" dirty="0" err="1" smtClean="0"/>
              <a:t>engagé</a:t>
            </a:r>
            <a:r>
              <a:rPr lang="en-US" sz="2800" dirty="0" smtClean="0"/>
              <a:t> </a:t>
            </a:r>
            <a:r>
              <a:rPr lang="en-US" sz="2800" dirty="0" err="1" smtClean="0"/>
              <a:t>dans</a:t>
            </a:r>
            <a:r>
              <a:rPr lang="en-US" sz="2800" dirty="0" smtClean="0"/>
              <a:t> </a:t>
            </a:r>
          </a:p>
          <a:p>
            <a:pPr lvl="1">
              <a:spcBef>
                <a:spcPts val="600"/>
              </a:spcBef>
            </a:pPr>
            <a:r>
              <a:rPr lang="en-US" sz="2000" dirty="0" smtClean="0"/>
              <a:t>Un </a:t>
            </a:r>
            <a:r>
              <a:rPr lang="en-US" sz="2000" dirty="0" err="1" smtClean="0"/>
              <a:t>processus</a:t>
            </a:r>
            <a:r>
              <a:rPr lang="en-US" sz="2000" dirty="0" smtClean="0"/>
              <a:t> de </a:t>
            </a:r>
            <a:r>
              <a:rPr lang="en-US" sz="2000" dirty="0" err="1" smtClean="0"/>
              <a:t>dématérialisation</a:t>
            </a:r>
            <a:r>
              <a:rPr lang="en-US" sz="2000" dirty="0" smtClean="0"/>
              <a:t> des relations entre </a:t>
            </a:r>
            <a:r>
              <a:rPr lang="en-US" sz="2000" dirty="0" err="1" smtClean="0"/>
              <a:t>l’administration</a:t>
            </a:r>
            <a:r>
              <a:rPr lang="en-US" sz="2000" dirty="0" smtClean="0"/>
              <a:t> et les </a:t>
            </a:r>
            <a:r>
              <a:rPr lang="en-US" sz="2000" dirty="0" err="1" smtClean="0"/>
              <a:t>usagers</a:t>
            </a:r>
            <a:r>
              <a:rPr lang="en-US" sz="2000" dirty="0" smtClean="0"/>
              <a:t>, </a:t>
            </a:r>
            <a:r>
              <a:rPr lang="en-US" sz="2000" dirty="0" err="1" smtClean="0"/>
              <a:t>l’amélioration</a:t>
            </a:r>
            <a:r>
              <a:rPr lang="en-US" sz="2000" dirty="0" smtClean="0"/>
              <a:t> de la </a:t>
            </a:r>
            <a:r>
              <a:rPr lang="en-US" sz="2000" dirty="0" err="1" smtClean="0"/>
              <a:t>productivité</a:t>
            </a:r>
            <a:r>
              <a:rPr lang="en-US" sz="2000" dirty="0" smtClean="0"/>
              <a:t> des administrations </a:t>
            </a:r>
            <a:r>
              <a:rPr lang="en-US" sz="2000" dirty="0" err="1" smtClean="0"/>
              <a:t>publiques</a:t>
            </a:r>
            <a:r>
              <a:rPr lang="en-US" sz="2000" dirty="0" smtClean="0"/>
              <a:t> et le </a:t>
            </a:r>
            <a:r>
              <a:rPr lang="en-US" sz="2000" dirty="0" err="1" smtClean="0"/>
              <a:t>renforcement</a:t>
            </a:r>
            <a:r>
              <a:rPr lang="en-US" sz="2000" dirty="0" smtClean="0"/>
              <a:t> de la transparence et de bonne </a:t>
            </a:r>
            <a:r>
              <a:rPr lang="en-US" sz="2000" dirty="0" err="1" smtClean="0"/>
              <a:t>gouvernance</a:t>
            </a:r>
            <a:endParaRPr lang="en-US" sz="2000" dirty="0" smtClean="0"/>
          </a:p>
          <a:p>
            <a:pPr lvl="1">
              <a:spcBef>
                <a:spcPts val="600"/>
              </a:spcBef>
            </a:pPr>
            <a:endParaRPr lang="en-US" sz="2400" dirty="0" smtClean="0"/>
          </a:p>
          <a:p>
            <a:pPr marL="914400" lvl="2" indent="0">
              <a:spcBef>
                <a:spcPts val="600"/>
              </a:spcBef>
              <a:buNone/>
            </a:pPr>
            <a:endParaRPr lang="en-US" sz="2000" dirty="0" smtClean="0"/>
          </a:p>
          <a:p>
            <a:pPr>
              <a:spcBef>
                <a:spcPts val="600"/>
              </a:spcBef>
            </a:pPr>
            <a:endParaRPr lang="en-US" sz="1000" dirty="0"/>
          </a:p>
        </p:txBody>
      </p:sp>
    </p:spTree>
    <p:extLst>
      <p:ext uri="{BB962C8B-B14F-4D97-AF65-F5344CB8AC3E}">
        <p14:creationId xmlns:p14="http://schemas.microsoft.com/office/powerpoint/2010/main" val="35178668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err="1" smtClean="0"/>
              <a:t>Enjeux</a:t>
            </a:r>
            <a:r>
              <a:rPr lang="en-US" dirty="0" smtClean="0"/>
              <a:t> du </a:t>
            </a:r>
            <a:r>
              <a:rPr lang="en-US" dirty="0" err="1" smtClean="0"/>
              <a:t>développement</a:t>
            </a:r>
            <a:r>
              <a:rPr lang="en-US" dirty="0" smtClean="0"/>
              <a:t> du cloud</a:t>
            </a:r>
            <a:endParaRPr lang="en-US" dirty="0"/>
          </a:p>
        </p:txBody>
      </p:sp>
      <p:sp>
        <p:nvSpPr>
          <p:cNvPr id="3" name="Content Placeholder 2"/>
          <p:cNvSpPr>
            <a:spLocks noGrp="1"/>
          </p:cNvSpPr>
          <p:nvPr>
            <p:ph idx="1"/>
          </p:nvPr>
        </p:nvSpPr>
        <p:spPr/>
        <p:txBody>
          <a:bodyPr>
            <a:noAutofit/>
          </a:bodyPr>
          <a:lstStyle/>
          <a:p>
            <a:pPr marL="0" indent="0">
              <a:spcBef>
                <a:spcPts val="600"/>
              </a:spcBef>
              <a:buNone/>
            </a:pPr>
            <a:r>
              <a:rPr lang="en-US" sz="2800" b="1" i="1" dirty="0" err="1" smtClean="0">
                <a:solidFill>
                  <a:schemeClr val="tx2"/>
                </a:solidFill>
              </a:rPr>
              <a:t>Opportunités</a:t>
            </a:r>
            <a:r>
              <a:rPr lang="en-US" sz="2800" b="1" i="1" dirty="0" smtClean="0">
                <a:solidFill>
                  <a:schemeClr val="tx2"/>
                </a:solidFill>
              </a:rPr>
              <a:t> pour les </a:t>
            </a:r>
            <a:r>
              <a:rPr lang="en-US" sz="2800" b="1" i="1" dirty="0" err="1" smtClean="0">
                <a:solidFill>
                  <a:schemeClr val="tx2"/>
                </a:solidFill>
              </a:rPr>
              <a:t>entreprises</a:t>
            </a:r>
            <a:endParaRPr lang="en-US" sz="2800" b="1" i="1" dirty="0">
              <a:solidFill>
                <a:schemeClr val="tx2"/>
              </a:solidFill>
            </a:endParaRPr>
          </a:p>
          <a:p>
            <a:pPr>
              <a:spcBef>
                <a:spcPts val="600"/>
              </a:spcBef>
            </a:pPr>
            <a:r>
              <a:rPr lang="en-US" sz="2600" dirty="0" err="1" smtClean="0"/>
              <a:t>Réduction</a:t>
            </a:r>
            <a:r>
              <a:rPr lang="en-US" sz="2600" dirty="0" smtClean="0"/>
              <a:t> des </a:t>
            </a:r>
            <a:r>
              <a:rPr lang="en-US" sz="2600" dirty="0" err="1" smtClean="0"/>
              <a:t>coûts</a:t>
            </a:r>
            <a:r>
              <a:rPr lang="en-US" sz="2600" dirty="0" smtClean="0"/>
              <a:t> </a:t>
            </a:r>
            <a:r>
              <a:rPr lang="en-US" sz="2600" dirty="0" err="1" smtClean="0"/>
              <a:t>d’investissement</a:t>
            </a:r>
            <a:endParaRPr lang="en-US" sz="2600" dirty="0" smtClean="0"/>
          </a:p>
          <a:p>
            <a:pPr>
              <a:spcBef>
                <a:spcPts val="600"/>
              </a:spcBef>
            </a:pPr>
            <a:r>
              <a:rPr lang="en-US" sz="2600" dirty="0" err="1" smtClean="0"/>
              <a:t>Maîtrise</a:t>
            </a:r>
            <a:r>
              <a:rPr lang="en-US" sz="2600" dirty="0" smtClean="0"/>
              <a:t> des </a:t>
            </a:r>
            <a:r>
              <a:rPr lang="en-US" sz="2600" dirty="0" err="1" smtClean="0"/>
              <a:t>coûts</a:t>
            </a:r>
            <a:r>
              <a:rPr lang="en-US" sz="2600" dirty="0" smtClean="0"/>
              <a:t> </a:t>
            </a:r>
            <a:r>
              <a:rPr lang="en-US" sz="2600" dirty="0" err="1" smtClean="0"/>
              <a:t>d’exploitation</a:t>
            </a:r>
            <a:endParaRPr lang="en-US" sz="2600" dirty="0" smtClean="0"/>
          </a:p>
          <a:p>
            <a:pPr>
              <a:spcBef>
                <a:spcPts val="600"/>
              </a:spcBef>
            </a:pPr>
            <a:r>
              <a:rPr lang="en-US" sz="2600" dirty="0" err="1" smtClean="0"/>
              <a:t>Fourniture</a:t>
            </a:r>
            <a:r>
              <a:rPr lang="en-US" sz="2600" dirty="0" smtClean="0"/>
              <a:t> de services flexibles et </a:t>
            </a:r>
            <a:r>
              <a:rPr lang="en-US" sz="2600" dirty="0" err="1" smtClean="0"/>
              <a:t>efficaces</a:t>
            </a:r>
            <a:endParaRPr lang="en-US" sz="2600" dirty="0" smtClean="0"/>
          </a:p>
          <a:p>
            <a:pPr>
              <a:spcBef>
                <a:spcPts val="600"/>
              </a:spcBef>
            </a:pPr>
            <a:r>
              <a:rPr lang="en-US" sz="2600" dirty="0" err="1" smtClean="0"/>
              <a:t>Facilité</a:t>
            </a:r>
            <a:r>
              <a:rPr lang="en-US" sz="2600" dirty="0" smtClean="0"/>
              <a:t> </a:t>
            </a:r>
            <a:r>
              <a:rPr lang="en-US" sz="2600" dirty="0" err="1" smtClean="0"/>
              <a:t>d’hébergement</a:t>
            </a:r>
            <a:r>
              <a:rPr lang="en-US" sz="2600" dirty="0" smtClean="0"/>
              <a:t> des applications  </a:t>
            </a:r>
          </a:p>
          <a:p>
            <a:pPr>
              <a:spcBef>
                <a:spcPts val="600"/>
              </a:spcBef>
            </a:pPr>
            <a:r>
              <a:rPr lang="en-US" sz="2600" dirty="0" err="1" smtClean="0"/>
              <a:t>Conquête</a:t>
            </a:r>
            <a:r>
              <a:rPr lang="en-US" sz="2600" dirty="0" smtClean="0"/>
              <a:t> de nouveaux </a:t>
            </a:r>
            <a:r>
              <a:rPr lang="en-US" sz="2600" dirty="0" err="1" smtClean="0"/>
              <a:t>marchés</a:t>
            </a:r>
            <a:r>
              <a:rPr lang="en-US" sz="2600" dirty="0" smtClean="0"/>
              <a:t> </a:t>
            </a:r>
          </a:p>
          <a:p>
            <a:pPr>
              <a:spcBef>
                <a:spcPts val="600"/>
              </a:spcBef>
            </a:pPr>
            <a:r>
              <a:rPr lang="en-US" sz="2600" dirty="0" err="1" smtClean="0"/>
              <a:t>Croissance</a:t>
            </a:r>
            <a:r>
              <a:rPr lang="en-US" sz="2600" dirty="0" smtClean="0"/>
              <a:t> de la </a:t>
            </a:r>
            <a:r>
              <a:rPr lang="en-US" sz="2600" dirty="0" err="1" smtClean="0"/>
              <a:t>compétitivité</a:t>
            </a:r>
            <a:r>
              <a:rPr lang="en-US" sz="2600" dirty="0" smtClean="0"/>
              <a:t> </a:t>
            </a:r>
          </a:p>
          <a:p>
            <a:pPr>
              <a:spcBef>
                <a:spcPts val="600"/>
              </a:spcBef>
            </a:pPr>
            <a:r>
              <a:rPr lang="en-US" sz="2600" dirty="0" err="1" smtClean="0"/>
              <a:t>Nouvelles</a:t>
            </a:r>
            <a:r>
              <a:rPr lang="en-US" sz="2600" dirty="0" smtClean="0"/>
              <a:t> </a:t>
            </a:r>
            <a:r>
              <a:rPr lang="en-US" sz="2600" dirty="0" err="1" smtClean="0"/>
              <a:t>opportunités</a:t>
            </a:r>
            <a:r>
              <a:rPr lang="en-US" sz="2600" dirty="0" smtClean="0"/>
              <a:t> </a:t>
            </a:r>
            <a:r>
              <a:rPr lang="en-US" sz="2600" dirty="0" err="1" smtClean="0"/>
              <a:t>d’affaire</a:t>
            </a:r>
            <a:endParaRPr lang="en-US" sz="2600" dirty="0" smtClean="0"/>
          </a:p>
          <a:p>
            <a:pPr marL="914400" lvl="2" indent="0">
              <a:spcBef>
                <a:spcPts val="600"/>
              </a:spcBef>
              <a:buNone/>
            </a:pPr>
            <a:endParaRPr lang="en-US" sz="2000" dirty="0" smtClean="0"/>
          </a:p>
          <a:p>
            <a:pPr>
              <a:spcBef>
                <a:spcPts val="600"/>
              </a:spcBef>
            </a:pPr>
            <a:endParaRPr lang="en-US" sz="1000" dirty="0"/>
          </a:p>
        </p:txBody>
      </p:sp>
    </p:spTree>
    <p:extLst>
      <p:ext uri="{BB962C8B-B14F-4D97-AF65-F5344CB8AC3E}">
        <p14:creationId xmlns:p14="http://schemas.microsoft.com/office/powerpoint/2010/main" val="2938232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err="1" smtClean="0"/>
              <a:t>Enjeux</a:t>
            </a:r>
            <a:r>
              <a:rPr lang="en-US" dirty="0" smtClean="0"/>
              <a:t> du </a:t>
            </a:r>
            <a:r>
              <a:rPr lang="en-US" dirty="0" err="1" smtClean="0"/>
              <a:t>développement</a:t>
            </a:r>
            <a:r>
              <a:rPr lang="en-US" dirty="0" smtClean="0"/>
              <a:t> du cloud</a:t>
            </a:r>
            <a:endParaRPr lang="en-US" dirty="0"/>
          </a:p>
        </p:txBody>
      </p:sp>
      <p:sp>
        <p:nvSpPr>
          <p:cNvPr id="3" name="Content Placeholder 2"/>
          <p:cNvSpPr>
            <a:spLocks noGrp="1"/>
          </p:cNvSpPr>
          <p:nvPr>
            <p:ph idx="1"/>
          </p:nvPr>
        </p:nvSpPr>
        <p:spPr/>
        <p:txBody>
          <a:bodyPr>
            <a:noAutofit/>
          </a:bodyPr>
          <a:lstStyle/>
          <a:p>
            <a:pPr>
              <a:spcBef>
                <a:spcPts val="600"/>
              </a:spcBef>
            </a:pPr>
            <a:r>
              <a:rPr lang="en-US" sz="2600" dirty="0" smtClean="0"/>
              <a:t>Migration </a:t>
            </a:r>
            <a:r>
              <a:rPr lang="en-US" sz="2600" dirty="0" err="1" smtClean="0"/>
              <a:t>vers</a:t>
            </a:r>
            <a:r>
              <a:rPr lang="en-US" sz="2600" dirty="0" smtClean="0"/>
              <a:t> le Cloud Computing</a:t>
            </a:r>
          </a:p>
          <a:p>
            <a:pPr>
              <a:spcBef>
                <a:spcPts val="600"/>
              </a:spcBef>
            </a:pPr>
            <a:r>
              <a:rPr lang="en-US" sz="2600" dirty="0" err="1" smtClean="0"/>
              <a:t>Sensiblisation</a:t>
            </a:r>
            <a:r>
              <a:rPr lang="en-US" sz="2600" dirty="0" smtClean="0"/>
              <a:t> aux </a:t>
            </a:r>
            <a:r>
              <a:rPr lang="en-US" sz="2600" dirty="0" err="1" smtClean="0"/>
              <a:t>bénéfices</a:t>
            </a:r>
            <a:r>
              <a:rPr lang="en-US" sz="2600" dirty="0" smtClean="0"/>
              <a:t> du Cloud Computing  </a:t>
            </a:r>
          </a:p>
          <a:p>
            <a:pPr>
              <a:spcBef>
                <a:spcPts val="600"/>
              </a:spcBef>
            </a:pPr>
            <a:r>
              <a:rPr lang="en-US" sz="2600" dirty="0" err="1" smtClean="0"/>
              <a:t>Maîtrise</a:t>
            </a:r>
            <a:r>
              <a:rPr lang="en-US" sz="2600" dirty="0" smtClean="0"/>
              <a:t> des challenges du Cloud </a:t>
            </a:r>
            <a:endParaRPr lang="en-US" sz="2600" dirty="0" smtClean="0"/>
          </a:p>
          <a:p>
            <a:pPr marL="914400" lvl="2" indent="0">
              <a:spcBef>
                <a:spcPts val="600"/>
              </a:spcBef>
              <a:buNone/>
            </a:pPr>
            <a:endParaRPr lang="en-US" sz="2000" dirty="0" smtClean="0"/>
          </a:p>
          <a:p>
            <a:pPr marL="914400" lvl="2" indent="0">
              <a:spcBef>
                <a:spcPts val="600"/>
              </a:spcBef>
              <a:buNone/>
            </a:pPr>
            <a:endParaRPr lang="en-US" sz="2000" dirty="0" smtClean="0"/>
          </a:p>
          <a:p>
            <a:pPr marL="914400" lvl="2" indent="0">
              <a:spcBef>
                <a:spcPts val="600"/>
              </a:spcBef>
              <a:buNone/>
            </a:pPr>
            <a:r>
              <a:rPr lang="en-US" sz="2600" b="1" i="1" dirty="0" err="1" smtClean="0"/>
              <a:t>Mise</a:t>
            </a:r>
            <a:r>
              <a:rPr lang="en-US" sz="2600" b="1" i="1" dirty="0" smtClean="0"/>
              <a:t> </a:t>
            </a:r>
            <a:r>
              <a:rPr lang="en-US" sz="2600" b="1" i="1" dirty="0" err="1" smtClean="0"/>
              <a:t>en</a:t>
            </a:r>
            <a:r>
              <a:rPr lang="en-US" sz="2600" b="1" i="1" dirty="0" smtClean="0"/>
              <a:t> place d’un cadre favorable au </a:t>
            </a:r>
            <a:r>
              <a:rPr lang="en-US" sz="2600" b="1" i="1" dirty="0" err="1" smtClean="0"/>
              <a:t>développement</a:t>
            </a:r>
            <a:r>
              <a:rPr lang="en-US" sz="2600" b="1" i="1" dirty="0" smtClean="0"/>
              <a:t> des services Cloud</a:t>
            </a:r>
            <a:endParaRPr lang="en-US" sz="2600" b="1" i="1" dirty="0" smtClean="0"/>
          </a:p>
          <a:p>
            <a:pPr>
              <a:spcBef>
                <a:spcPts val="600"/>
              </a:spcBef>
            </a:pPr>
            <a:endParaRPr lang="en-US" sz="1000" dirty="0"/>
          </a:p>
        </p:txBody>
      </p:sp>
      <p:sp>
        <p:nvSpPr>
          <p:cNvPr id="2" name="Flèche droite 1"/>
          <p:cNvSpPr/>
          <p:nvPr/>
        </p:nvSpPr>
        <p:spPr>
          <a:xfrm>
            <a:off x="609600" y="4357156"/>
            <a:ext cx="571500" cy="378883"/>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12913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arn(inVertical)">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Etude sur le Cloud</a:t>
            </a:r>
            <a:endParaRPr lang="en-US" dirty="0"/>
          </a:p>
        </p:txBody>
      </p:sp>
      <p:sp>
        <p:nvSpPr>
          <p:cNvPr id="3" name="Content Placeholder 2"/>
          <p:cNvSpPr>
            <a:spLocks noGrp="1"/>
          </p:cNvSpPr>
          <p:nvPr>
            <p:ph idx="1"/>
          </p:nvPr>
        </p:nvSpPr>
        <p:spPr/>
        <p:txBody>
          <a:bodyPr>
            <a:noAutofit/>
          </a:bodyPr>
          <a:lstStyle/>
          <a:p>
            <a:pPr marL="0" indent="0">
              <a:spcBef>
                <a:spcPts val="600"/>
              </a:spcBef>
              <a:buNone/>
            </a:pPr>
            <a:r>
              <a:rPr lang="en-US" sz="2800" b="1" i="1" dirty="0" err="1" smtClean="0">
                <a:solidFill>
                  <a:schemeClr val="tx2"/>
                </a:solidFill>
              </a:rPr>
              <a:t>Objectif</a:t>
            </a:r>
            <a:r>
              <a:rPr lang="en-US" sz="2800" b="1" i="1" dirty="0" smtClean="0">
                <a:solidFill>
                  <a:schemeClr val="tx2"/>
                </a:solidFill>
              </a:rPr>
              <a:t> </a:t>
            </a:r>
            <a:endParaRPr lang="en-US" sz="2800" b="1" i="1" dirty="0">
              <a:solidFill>
                <a:schemeClr val="tx2"/>
              </a:solidFill>
            </a:endParaRPr>
          </a:p>
          <a:p>
            <a:pPr>
              <a:spcBef>
                <a:spcPts val="600"/>
              </a:spcBef>
            </a:pPr>
            <a:r>
              <a:rPr lang="en-US" sz="2800" dirty="0" smtClean="0"/>
              <a:t>Etude </a:t>
            </a:r>
            <a:r>
              <a:rPr lang="en-US" sz="2800" dirty="0" err="1" smtClean="0"/>
              <a:t>menée</a:t>
            </a:r>
            <a:r>
              <a:rPr lang="en-US" sz="2800" dirty="0" smtClean="0"/>
              <a:t> par </a:t>
            </a:r>
            <a:r>
              <a:rPr lang="en-US" sz="2800" dirty="0" err="1" smtClean="0"/>
              <a:t>l’Ecole</a:t>
            </a:r>
            <a:r>
              <a:rPr lang="en-US" sz="2800" dirty="0" smtClean="0"/>
              <a:t> </a:t>
            </a:r>
            <a:r>
              <a:rPr lang="en-US" sz="2800" dirty="0" err="1" smtClean="0"/>
              <a:t>Supérieur</a:t>
            </a:r>
            <a:r>
              <a:rPr lang="en-US" sz="2800" dirty="0" err="1" smtClean="0"/>
              <a:t>e</a:t>
            </a:r>
            <a:r>
              <a:rPr lang="en-US" sz="2800" dirty="0" smtClean="0"/>
              <a:t> </a:t>
            </a:r>
            <a:r>
              <a:rPr lang="en-US" sz="2800" dirty="0" err="1" smtClean="0"/>
              <a:t>Africaine</a:t>
            </a:r>
            <a:r>
              <a:rPr lang="en-US" sz="2800" dirty="0" smtClean="0"/>
              <a:t> des TIC (ESATIC)</a:t>
            </a:r>
            <a:endParaRPr lang="en-US" sz="2800" dirty="0" smtClean="0"/>
          </a:p>
          <a:p>
            <a:pPr>
              <a:spcBef>
                <a:spcPts val="600"/>
              </a:spcBef>
            </a:pPr>
            <a:r>
              <a:rPr lang="en-US" sz="2800" dirty="0" err="1" smtClean="0"/>
              <a:t>Compendre</a:t>
            </a:r>
            <a:r>
              <a:rPr lang="en-US" sz="2800" dirty="0" smtClean="0"/>
              <a:t> </a:t>
            </a:r>
            <a:r>
              <a:rPr lang="en-US" sz="2800" dirty="0" err="1" smtClean="0"/>
              <a:t>l’état</a:t>
            </a:r>
            <a:r>
              <a:rPr lang="en-US" sz="2800" dirty="0" smtClean="0"/>
              <a:t> de </a:t>
            </a:r>
            <a:r>
              <a:rPr lang="en-US" sz="2800" dirty="0" err="1" smtClean="0"/>
              <a:t>l’art</a:t>
            </a:r>
            <a:r>
              <a:rPr lang="en-US" sz="2800" dirty="0" smtClean="0"/>
              <a:t> du cloud</a:t>
            </a:r>
          </a:p>
          <a:p>
            <a:pPr>
              <a:spcBef>
                <a:spcPts val="600"/>
              </a:spcBef>
            </a:pPr>
            <a:r>
              <a:rPr lang="en-US" sz="2800" dirty="0" err="1" smtClean="0"/>
              <a:t>Connaître</a:t>
            </a:r>
            <a:r>
              <a:rPr lang="en-US" sz="2800" dirty="0" smtClean="0"/>
              <a:t> son impact </a:t>
            </a:r>
            <a:r>
              <a:rPr lang="en-US" sz="2800" dirty="0" err="1" smtClean="0"/>
              <a:t>technologique</a:t>
            </a:r>
            <a:r>
              <a:rPr lang="en-US" sz="2800" dirty="0" smtClean="0"/>
              <a:t> et </a:t>
            </a:r>
            <a:r>
              <a:rPr lang="en-US" sz="2800" dirty="0" err="1" smtClean="0"/>
              <a:t>économique</a:t>
            </a:r>
            <a:endParaRPr lang="en-US" sz="2800" dirty="0"/>
          </a:p>
          <a:p>
            <a:pPr>
              <a:spcBef>
                <a:spcPts val="600"/>
              </a:spcBef>
            </a:pPr>
            <a:r>
              <a:rPr lang="en-US" sz="2800" dirty="0" err="1" smtClean="0"/>
              <a:t>Déceler</a:t>
            </a:r>
            <a:r>
              <a:rPr lang="en-US" sz="2800" dirty="0" smtClean="0"/>
              <a:t> les </a:t>
            </a:r>
            <a:r>
              <a:rPr lang="en-US" sz="2800" dirty="0" err="1" smtClean="0"/>
              <a:t>facteurs</a:t>
            </a:r>
            <a:r>
              <a:rPr lang="en-US" sz="2800" dirty="0" smtClean="0"/>
              <a:t> qui </a:t>
            </a:r>
            <a:r>
              <a:rPr lang="en-US" sz="2800" dirty="0" err="1" smtClean="0"/>
              <a:t>pourraient</a:t>
            </a:r>
            <a:r>
              <a:rPr lang="en-US" sz="2800" dirty="0" smtClean="0"/>
              <a:t> </a:t>
            </a:r>
            <a:r>
              <a:rPr lang="en-US" sz="2800" dirty="0" err="1" smtClean="0"/>
              <a:t>freiner</a:t>
            </a:r>
            <a:r>
              <a:rPr lang="en-US" sz="2800" dirty="0" smtClean="0"/>
              <a:t> son expansion</a:t>
            </a:r>
          </a:p>
          <a:p>
            <a:pPr>
              <a:spcBef>
                <a:spcPts val="600"/>
              </a:spcBef>
            </a:pPr>
            <a:r>
              <a:rPr lang="en-US" sz="2800" dirty="0" smtClean="0"/>
              <a:t>Faire des </a:t>
            </a:r>
            <a:r>
              <a:rPr lang="en-US" sz="2800" dirty="0" err="1" smtClean="0"/>
              <a:t>recommandations</a:t>
            </a:r>
            <a:r>
              <a:rPr lang="en-US" sz="2800" dirty="0" smtClean="0"/>
              <a:t> aux </a:t>
            </a:r>
            <a:r>
              <a:rPr lang="en-US" sz="2800" dirty="0" err="1" smtClean="0"/>
              <a:t>pouvoirs</a:t>
            </a:r>
            <a:r>
              <a:rPr lang="en-US" sz="2800" dirty="0" smtClean="0"/>
              <a:t> publics</a:t>
            </a:r>
          </a:p>
          <a:p>
            <a:pPr marL="914400" lvl="2" indent="0">
              <a:spcBef>
                <a:spcPts val="600"/>
              </a:spcBef>
              <a:buNone/>
            </a:pPr>
            <a:endParaRPr lang="en-US" sz="2000" dirty="0" smtClean="0"/>
          </a:p>
          <a:p>
            <a:pPr>
              <a:spcBef>
                <a:spcPts val="600"/>
              </a:spcBef>
            </a:pPr>
            <a:endParaRPr lang="en-US" sz="1000" dirty="0"/>
          </a:p>
        </p:txBody>
      </p:sp>
    </p:spTree>
    <p:extLst>
      <p:ext uri="{BB962C8B-B14F-4D97-AF65-F5344CB8AC3E}">
        <p14:creationId xmlns:p14="http://schemas.microsoft.com/office/powerpoint/2010/main" val="19945714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Etude sur le Cloud</a:t>
            </a:r>
            <a:endParaRPr lang="en-US" dirty="0"/>
          </a:p>
        </p:txBody>
      </p:sp>
      <p:sp>
        <p:nvSpPr>
          <p:cNvPr id="3" name="Content Placeholder 2"/>
          <p:cNvSpPr>
            <a:spLocks noGrp="1"/>
          </p:cNvSpPr>
          <p:nvPr>
            <p:ph idx="1"/>
          </p:nvPr>
        </p:nvSpPr>
        <p:spPr/>
        <p:txBody>
          <a:bodyPr>
            <a:noAutofit/>
          </a:bodyPr>
          <a:lstStyle/>
          <a:p>
            <a:pPr marL="0" indent="0">
              <a:spcBef>
                <a:spcPts val="600"/>
              </a:spcBef>
              <a:buNone/>
            </a:pPr>
            <a:r>
              <a:rPr lang="en-US" sz="2800" b="1" i="1" dirty="0" err="1" smtClean="0">
                <a:solidFill>
                  <a:schemeClr val="tx2"/>
                </a:solidFill>
              </a:rPr>
              <a:t>Résultats</a:t>
            </a:r>
            <a:r>
              <a:rPr lang="en-US" sz="2800" b="1" i="1" dirty="0" smtClean="0">
                <a:solidFill>
                  <a:schemeClr val="tx2"/>
                </a:solidFill>
              </a:rPr>
              <a:t> de </a:t>
            </a:r>
            <a:r>
              <a:rPr lang="en-US" sz="2800" b="1" i="1" dirty="0" err="1" smtClean="0">
                <a:solidFill>
                  <a:schemeClr val="tx2"/>
                </a:solidFill>
              </a:rPr>
              <a:t>l’enquête</a:t>
            </a:r>
            <a:r>
              <a:rPr lang="en-US" sz="2800" b="1" i="1" dirty="0" smtClean="0">
                <a:solidFill>
                  <a:schemeClr val="tx2"/>
                </a:solidFill>
              </a:rPr>
              <a:t> : Adoption du Cloud </a:t>
            </a:r>
            <a:endParaRPr lang="en-US" sz="2800" b="1" i="1" dirty="0">
              <a:solidFill>
                <a:schemeClr val="tx2"/>
              </a:solidFill>
            </a:endParaRPr>
          </a:p>
          <a:p>
            <a:pPr>
              <a:spcBef>
                <a:spcPts val="600"/>
              </a:spcBef>
            </a:pPr>
            <a:r>
              <a:rPr lang="en-US" sz="2800" b="1" dirty="0" smtClean="0">
                <a:solidFill>
                  <a:schemeClr val="tx1"/>
                </a:solidFill>
              </a:rPr>
              <a:t>100% </a:t>
            </a:r>
            <a:r>
              <a:rPr lang="en-US" sz="2800" dirty="0" smtClean="0"/>
              <a:t>des </a:t>
            </a:r>
            <a:r>
              <a:rPr lang="en-US" sz="2800" dirty="0" err="1" smtClean="0"/>
              <a:t>organisations</a:t>
            </a:r>
            <a:r>
              <a:rPr lang="en-US" sz="2800" dirty="0" smtClean="0"/>
              <a:t> </a:t>
            </a:r>
            <a:r>
              <a:rPr lang="en-US" sz="2800" dirty="0" err="1" smtClean="0"/>
              <a:t>comprennent</a:t>
            </a:r>
            <a:r>
              <a:rPr lang="en-US" sz="2800" dirty="0" smtClean="0"/>
              <a:t> </a:t>
            </a:r>
            <a:r>
              <a:rPr lang="en-US" sz="2800" dirty="0" err="1" smtClean="0"/>
              <a:t>l’expression</a:t>
            </a:r>
            <a:r>
              <a:rPr lang="en-US" sz="2800" dirty="0" smtClean="0"/>
              <a:t> Cloud Computing</a:t>
            </a:r>
          </a:p>
          <a:p>
            <a:pPr>
              <a:spcBef>
                <a:spcPts val="600"/>
              </a:spcBef>
            </a:pPr>
            <a:r>
              <a:rPr lang="en-US" sz="2800" dirty="0" smtClean="0"/>
              <a:t>Ce </a:t>
            </a:r>
            <a:r>
              <a:rPr lang="en-US" sz="2800" dirty="0" err="1" smtClean="0"/>
              <a:t>chifrre</a:t>
            </a:r>
            <a:r>
              <a:rPr lang="en-US" sz="2800" dirty="0" smtClean="0"/>
              <a:t> </a:t>
            </a:r>
            <a:r>
              <a:rPr lang="en-US" sz="2800" dirty="0" err="1" smtClean="0"/>
              <a:t>est</a:t>
            </a:r>
            <a:r>
              <a:rPr lang="en-US" sz="2800" dirty="0" smtClean="0"/>
              <a:t> de </a:t>
            </a:r>
            <a:r>
              <a:rPr lang="en-US" sz="2800" b="1" dirty="0" smtClean="0">
                <a:solidFill>
                  <a:schemeClr val="tx1"/>
                </a:solidFill>
              </a:rPr>
              <a:t>32% </a:t>
            </a:r>
            <a:r>
              <a:rPr lang="en-US" sz="2800" dirty="0" smtClean="0"/>
              <a:t>pour le grand public</a:t>
            </a:r>
          </a:p>
          <a:p>
            <a:pPr>
              <a:spcBef>
                <a:spcPts val="600"/>
              </a:spcBef>
            </a:pPr>
            <a:r>
              <a:rPr lang="en-US" sz="2800" b="1" dirty="0" smtClean="0">
                <a:solidFill>
                  <a:schemeClr val="tx1"/>
                </a:solidFill>
              </a:rPr>
              <a:t>45% </a:t>
            </a:r>
            <a:r>
              <a:rPr lang="en-US" sz="2800" dirty="0" smtClean="0"/>
              <a:t>des </a:t>
            </a:r>
            <a:r>
              <a:rPr lang="en-US" sz="2800" dirty="0" err="1" smtClean="0"/>
              <a:t>orgnaisations</a:t>
            </a:r>
            <a:r>
              <a:rPr lang="en-US" sz="2800" dirty="0" smtClean="0"/>
              <a:t> </a:t>
            </a:r>
            <a:r>
              <a:rPr lang="en-US" sz="2800" dirty="0" err="1" smtClean="0"/>
              <a:t>ont</a:t>
            </a:r>
            <a:r>
              <a:rPr lang="en-US" sz="2800" dirty="0" smtClean="0"/>
              <a:t> </a:t>
            </a:r>
            <a:r>
              <a:rPr lang="en-US" sz="2800" dirty="0" err="1" smtClean="0"/>
              <a:t>adopté</a:t>
            </a:r>
            <a:r>
              <a:rPr lang="en-US" sz="2800" dirty="0" smtClean="0"/>
              <a:t> </a:t>
            </a:r>
            <a:r>
              <a:rPr lang="en-US" sz="2800" dirty="0" smtClean="0"/>
              <a:t>le Cloud</a:t>
            </a:r>
          </a:p>
          <a:p>
            <a:pPr>
              <a:spcBef>
                <a:spcPts val="600"/>
              </a:spcBef>
            </a:pPr>
            <a:r>
              <a:rPr lang="en-US" sz="2800" b="1" dirty="0" smtClean="0">
                <a:solidFill>
                  <a:schemeClr val="tx1"/>
                </a:solidFill>
              </a:rPr>
              <a:t>82% </a:t>
            </a:r>
            <a:r>
              <a:rPr lang="en-US" sz="2800" dirty="0" err="1" smtClean="0"/>
              <a:t>envisagent</a:t>
            </a:r>
            <a:r>
              <a:rPr lang="en-US" sz="2800" dirty="0" smtClean="0"/>
              <a:t> adopter le Cloud </a:t>
            </a:r>
            <a:r>
              <a:rPr lang="en-US" sz="2800" dirty="0" err="1" smtClean="0"/>
              <a:t>dans</a:t>
            </a:r>
            <a:r>
              <a:rPr lang="en-US" sz="2800" dirty="0" smtClean="0"/>
              <a:t> le </a:t>
            </a:r>
            <a:r>
              <a:rPr lang="en-US" sz="2800" dirty="0" err="1" smtClean="0"/>
              <a:t>futur</a:t>
            </a:r>
            <a:endParaRPr lang="en-US" sz="2800" dirty="0" smtClean="0"/>
          </a:p>
          <a:p>
            <a:pPr marL="914400" lvl="2" indent="0">
              <a:spcBef>
                <a:spcPts val="600"/>
              </a:spcBef>
              <a:buNone/>
            </a:pPr>
            <a:endParaRPr lang="en-US" sz="2000" dirty="0" smtClean="0"/>
          </a:p>
          <a:p>
            <a:pPr>
              <a:spcBef>
                <a:spcPts val="600"/>
              </a:spcBef>
            </a:pPr>
            <a:endParaRPr lang="en-US" sz="1000" dirty="0"/>
          </a:p>
        </p:txBody>
      </p:sp>
    </p:spTree>
    <p:extLst>
      <p:ext uri="{BB962C8B-B14F-4D97-AF65-F5344CB8AC3E}">
        <p14:creationId xmlns:p14="http://schemas.microsoft.com/office/powerpoint/2010/main" val="26237142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Etude sur le Cloud</a:t>
            </a:r>
            <a:endParaRPr lang="en-US" dirty="0"/>
          </a:p>
        </p:txBody>
      </p:sp>
      <p:sp>
        <p:nvSpPr>
          <p:cNvPr id="3" name="Content Placeholder 2"/>
          <p:cNvSpPr>
            <a:spLocks noGrp="1"/>
          </p:cNvSpPr>
          <p:nvPr>
            <p:ph idx="1"/>
          </p:nvPr>
        </p:nvSpPr>
        <p:spPr>
          <a:xfrm>
            <a:off x="457200" y="1657351"/>
            <a:ext cx="8229600" cy="622300"/>
          </a:xfrm>
        </p:spPr>
        <p:txBody>
          <a:bodyPr>
            <a:noAutofit/>
          </a:bodyPr>
          <a:lstStyle/>
          <a:p>
            <a:pPr marL="0" indent="0">
              <a:spcBef>
                <a:spcPts val="600"/>
              </a:spcBef>
              <a:buNone/>
            </a:pPr>
            <a:r>
              <a:rPr lang="en-US" sz="2800" b="1" i="1" dirty="0" err="1" smtClean="0">
                <a:solidFill>
                  <a:schemeClr val="tx2"/>
                </a:solidFill>
              </a:rPr>
              <a:t>Résultats</a:t>
            </a:r>
            <a:r>
              <a:rPr lang="en-US" sz="2800" b="1" i="1" dirty="0" smtClean="0">
                <a:solidFill>
                  <a:schemeClr val="tx2"/>
                </a:solidFill>
              </a:rPr>
              <a:t> de </a:t>
            </a:r>
            <a:r>
              <a:rPr lang="en-US" sz="2800" b="1" i="1" dirty="0" err="1" smtClean="0">
                <a:solidFill>
                  <a:schemeClr val="tx2"/>
                </a:solidFill>
              </a:rPr>
              <a:t>l’enquête</a:t>
            </a:r>
            <a:endParaRPr lang="en-US" sz="2800" b="1" i="1" dirty="0">
              <a:solidFill>
                <a:schemeClr val="tx2"/>
              </a:solidFill>
            </a:endParaRPr>
          </a:p>
          <a:p>
            <a:pPr marL="914400" lvl="2" indent="0">
              <a:spcBef>
                <a:spcPts val="600"/>
              </a:spcBef>
              <a:buNone/>
            </a:pPr>
            <a:endParaRPr lang="en-US" sz="2000" dirty="0" smtClean="0"/>
          </a:p>
          <a:p>
            <a:pPr>
              <a:spcBef>
                <a:spcPts val="600"/>
              </a:spcBef>
            </a:pPr>
            <a:endParaRPr lang="en-US" sz="1000" dirty="0"/>
          </a:p>
        </p:txBody>
      </p:sp>
      <p:graphicFrame>
        <p:nvGraphicFramePr>
          <p:cNvPr id="4" name="Tableau 3"/>
          <p:cNvGraphicFramePr>
            <a:graphicFrameLocks noGrp="1"/>
          </p:cNvGraphicFramePr>
          <p:nvPr>
            <p:extLst>
              <p:ext uri="{D42A27DB-BD31-4B8C-83A1-F6EECF244321}">
                <p14:modId xmlns:p14="http://schemas.microsoft.com/office/powerpoint/2010/main" val="3283592460"/>
              </p:ext>
            </p:extLst>
          </p:nvPr>
        </p:nvGraphicFramePr>
        <p:xfrm>
          <a:off x="982639" y="2280126"/>
          <a:ext cx="7274257" cy="3561591"/>
        </p:xfrm>
        <a:graphic>
          <a:graphicData uri="http://schemas.openxmlformats.org/drawingml/2006/table">
            <a:tbl>
              <a:tblPr firstRow="1" firstCol="1" bandRow="1"/>
              <a:tblGrid>
                <a:gridCol w="2320119"/>
                <a:gridCol w="2251881"/>
                <a:gridCol w="2702257"/>
              </a:tblGrid>
              <a:tr h="191532">
                <a:tc>
                  <a:txBody>
                    <a:bodyPr/>
                    <a:lstStyle/>
                    <a:p>
                      <a:pPr>
                        <a:lnSpc>
                          <a:spcPct val="107000"/>
                        </a:lnSpc>
                        <a:spcAft>
                          <a:spcPts val="0"/>
                        </a:spcAft>
                      </a:pPr>
                      <a:r>
                        <a:rPr lang="fr-FR"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Types de Cloud</a:t>
                      </a:r>
                      <a:endParaRPr lang="fr-FR" sz="1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39" marR="57539" marT="0" marB="0">
                    <a:lnL w="38100" cap="flat" cmpd="sng" algn="ctr">
                      <a:solidFill>
                        <a:srgbClr val="FFC000"/>
                      </a:solidFill>
                      <a:prstDash val="solid"/>
                      <a:round/>
                      <a:headEnd type="none" w="med" len="med"/>
                      <a:tailEnd type="none" w="med" len="med"/>
                    </a:lnL>
                    <a:lnR>
                      <a:noFill/>
                    </a:lnR>
                    <a:lnT w="38100" cap="flat" cmpd="sng" algn="ctr">
                      <a:solidFill>
                        <a:srgbClr val="FFC000"/>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FC000"/>
                    </a:solidFill>
                  </a:tcPr>
                </a:tc>
                <a:tc>
                  <a:txBody>
                    <a:bodyPr/>
                    <a:lstStyle/>
                    <a:p>
                      <a:pPr>
                        <a:lnSpc>
                          <a:spcPct val="107000"/>
                        </a:lnSpc>
                        <a:spcAft>
                          <a:spcPts val="0"/>
                        </a:spcAft>
                      </a:pPr>
                      <a:r>
                        <a:rPr lang="fr-FR"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Cadre juridique </a:t>
                      </a:r>
                      <a:endParaRPr lang="fr-FR" sz="1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39" marR="57539" marT="0" marB="0">
                    <a:lnL>
                      <a:noFill/>
                    </a:lnL>
                    <a:lnR>
                      <a:noFill/>
                    </a:lnR>
                    <a:lnT w="38100" cap="flat" cmpd="sng" algn="ctr">
                      <a:solidFill>
                        <a:srgbClr val="FFC000"/>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FC000"/>
                    </a:solidFill>
                  </a:tcPr>
                </a:tc>
                <a:tc>
                  <a:txBody>
                    <a:bodyPr/>
                    <a:lstStyle/>
                    <a:p>
                      <a:pPr>
                        <a:lnSpc>
                          <a:spcPct val="107000"/>
                        </a:lnSpc>
                        <a:spcAft>
                          <a:spcPts val="0"/>
                        </a:spcAft>
                      </a:pPr>
                      <a:r>
                        <a:rPr lang="fr-FR"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Bénéfices du Cloud</a:t>
                      </a:r>
                      <a:endParaRPr lang="fr-FR" sz="1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39" marR="57539" marT="0" marB="0">
                    <a:lnL>
                      <a:noFill/>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FC000"/>
                    </a:solidFill>
                  </a:tcPr>
                </a:tc>
              </a:tr>
              <a:tr h="1298682">
                <a:tc>
                  <a:txBody>
                    <a:bodyPr/>
                    <a:lstStyle/>
                    <a:p>
                      <a:pPr marL="342900" lvl="0" indent="-342900">
                        <a:lnSpc>
                          <a:spcPct val="107000"/>
                        </a:lnSpc>
                        <a:spcAft>
                          <a:spcPts val="0"/>
                        </a:spcAft>
                        <a:buFont typeface="Wingdings" panose="05000000000000000000" pitchFamily="2" charset="2"/>
                        <a:buChar char=""/>
                      </a:pPr>
                      <a:r>
                        <a:rPr lang="fr-FR" sz="1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45%</a:t>
                      </a:r>
                      <a:r>
                        <a:rPr lang="fr-FR"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Cloud </a:t>
                      </a:r>
                      <a:r>
                        <a:rPr lang="fr-FR" sz="13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privé</a:t>
                      </a:r>
                    </a:p>
                    <a:p>
                      <a:pPr marL="0" lvl="0" indent="0">
                        <a:lnSpc>
                          <a:spcPct val="107000"/>
                        </a:lnSpc>
                        <a:spcAft>
                          <a:spcPts val="0"/>
                        </a:spcAft>
                        <a:buFont typeface="Wingdings" panose="05000000000000000000" pitchFamily="2" charset="2"/>
                        <a:buNone/>
                      </a:pPr>
                      <a:endParaRPr lang="fr-FR"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fr-FR" sz="1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31%</a:t>
                      </a:r>
                      <a:r>
                        <a:rPr lang="fr-FR"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Cloud </a:t>
                      </a:r>
                      <a:r>
                        <a:rPr lang="fr-FR" sz="13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hybride</a:t>
                      </a:r>
                    </a:p>
                    <a:p>
                      <a:pPr marL="0" lvl="0" indent="0">
                        <a:lnSpc>
                          <a:spcPct val="107000"/>
                        </a:lnSpc>
                        <a:spcAft>
                          <a:spcPts val="0"/>
                        </a:spcAft>
                        <a:buFont typeface="Wingdings" panose="05000000000000000000" pitchFamily="2" charset="2"/>
                        <a:buNone/>
                      </a:pPr>
                      <a:endParaRPr lang="fr-FR"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fr-FR" sz="1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17%</a:t>
                      </a:r>
                      <a:r>
                        <a:rPr lang="fr-FR"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Cloud </a:t>
                      </a:r>
                      <a:r>
                        <a:rPr lang="fr-FR" sz="13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public</a:t>
                      </a:r>
                    </a:p>
                    <a:p>
                      <a:pPr marL="0" lvl="0" indent="0">
                        <a:lnSpc>
                          <a:spcPct val="107000"/>
                        </a:lnSpc>
                        <a:spcAft>
                          <a:spcPts val="0"/>
                        </a:spcAft>
                        <a:buFont typeface="Wingdings" panose="05000000000000000000" pitchFamily="2" charset="2"/>
                        <a:buNone/>
                      </a:pPr>
                      <a:endParaRPr lang="fr-FR"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fr-FR" sz="1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a:t>
                      </a:r>
                      <a:r>
                        <a:rPr lang="fr-FR"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Cloud communautaire</a:t>
                      </a:r>
                    </a:p>
                  </a:txBody>
                  <a:tcPr marL="57539" marR="57539" marT="0" marB="0">
                    <a:lnL w="38100" cap="flat" cmpd="sng" algn="ctr">
                      <a:solidFill>
                        <a:srgbClr val="FFC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342900" lvl="0" indent="-342900">
                        <a:lnSpc>
                          <a:spcPct val="107000"/>
                        </a:lnSpc>
                        <a:spcAft>
                          <a:spcPts val="0"/>
                        </a:spcAft>
                        <a:buFont typeface="Wingdings" panose="05000000000000000000" pitchFamily="2" charset="2"/>
                        <a:buChar char=""/>
                      </a:pPr>
                      <a:r>
                        <a:rPr lang="fr-FR"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Seul </a:t>
                      </a:r>
                      <a:r>
                        <a:rPr lang="fr-FR" sz="1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22% </a:t>
                      </a:r>
                      <a:r>
                        <a:rPr lang="fr-FR"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 ont </a:t>
                      </a:r>
                      <a:r>
                        <a:rPr lang="fr-FR" sz="13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connaissance</a:t>
                      </a:r>
                    </a:p>
                    <a:p>
                      <a:pPr marL="0" lvl="0" indent="0">
                        <a:lnSpc>
                          <a:spcPct val="107000"/>
                        </a:lnSpc>
                        <a:spcAft>
                          <a:spcPts val="0"/>
                        </a:spcAft>
                        <a:buFont typeface="Wingdings" panose="05000000000000000000" pitchFamily="2" charset="2"/>
                        <a:buNone/>
                      </a:pPr>
                      <a:endParaRPr lang="fr-FR"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fr-FR" sz="1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78,4%</a:t>
                      </a:r>
                      <a:r>
                        <a:rPr lang="fr-FR"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de ceux-ci le juge inefficace et insuffisante</a:t>
                      </a:r>
                    </a:p>
                  </a:txBody>
                  <a:tcPr marL="57539" marR="57539" marT="0" marB="0">
                    <a:lnL w="12700" cap="flat" cmpd="sng" algn="ctr">
                      <a:solidFill>
                        <a:srgbClr val="FFFFFF"/>
                      </a:solidFill>
                      <a:prstDash val="solid"/>
                      <a:round/>
                      <a:headEnd type="none" w="med" len="med"/>
                      <a:tailEnd type="none" w="med" len="med"/>
                    </a:lnL>
                    <a:lnR>
                      <a:noFill/>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342900" lvl="0" indent="-342900">
                        <a:lnSpc>
                          <a:spcPct val="107000"/>
                        </a:lnSpc>
                        <a:spcAft>
                          <a:spcPts val="0"/>
                        </a:spcAft>
                        <a:buFont typeface="Wingdings" panose="05000000000000000000" pitchFamily="2" charset="2"/>
                        <a:buChar char=""/>
                      </a:pPr>
                      <a:r>
                        <a:rPr lang="fr-FR" sz="1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83,3%</a:t>
                      </a:r>
                      <a:r>
                        <a:rPr lang="fr-FR"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Réduction des </a:t>
                      </a:r>
                      <a:r>
                        <a:rPr lang="fr-FR" sz="13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coûts</a:t>
                      </a:r>
                    </a:p>
                    <a:p>
                      <a:pPr marL="0" lvl="0" indent="0">
                        <a:lnSpc>
                          <a:spcPct val="107000"/>
                        </a:lnSpc>
                        <a:spcAft>
                          <a:spcPts val="0"/>
                        </a:spcAft>
                        <a:buFont typeface="Wingdings" panose="05000000000000000000" pitchFamily="2" charset="2"/>
                        <a:buNone/>
                      </a:pPr>
                      <a:endParaRPr lang="fr-FR"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fr-FR" sz="1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75%</a:t>
                      </a:r>
                      <a:r>
                        <a:rPr lang="fr-FR"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Amélioration de la </a:t>
                      </a:r>
                      <a:r>
                        <a:rPr lang="fr-FR" sz="13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sécurité</a:t>
                      </a:r>
                    </a:p>
                    <a:p>
                      <a:pPr marL="0" lvl="0" indent="0">
                        <a:lnSpc>
                          <a:spcPct val="107000"/>
                        </a:lnSpc>
                        <a:spcAft>
                          <a:spcPts val="0"/>
                        </a:spcAft>
                        <a:buFont typeface="Wingdings" panose="05000000000000000000" pitchFamily="2" charset="2"/>
                        <a:buNone/>
                      </a:pPr>
                      <a:endParaRPr lang="fr-FR"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fr-FR" sz="1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72,2%</a:t>
                      </a:r>
                      <a:r>
                        <a:rPr lang="fr-FR"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Flexibilité des services</a:t>
                      </a:r>
                    </a:p>
                  </a:txBody>
                  <a:tcPr marL="57539" marR="57539" marT="0" marB="0">
                    <a:lnL>
                      <a:noFill/>
                    </a:lnL>
                    <a:lnR w="38100" cap="flat" cmpd="sng" algn="ctr">
                      <a:solidFill>
                        <a:srgbClr val="FFC000"/>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191532">
                <a:tc>
                  <a:txBody>
                    <a:bodyPr/>
                    <a:lstStyle/>
                    <a:p>
                      <a:pPr>
                        <a:lnSpc>
                          <a:spcPct val="107000"/>
                        </a:lnSpc>
                        <a:spcAft>
                          <a:spcPts val="0"/>
                        </a:spcAft>
                      </a:pPr>
                      <a:r>
                        <a:rPr lang="fr-FR"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Facteurs d’adoption</a:t>
                      </a:r>
                      <a:endParaRPr lang="fr-FR" sz="1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39" marR="57539" marT="0" marB="0">
                    <a:lnL w="38100" cap="flat" cmpd="sng" algn="ctr">
                      <a:solidFill>
                        <a:srgbClr val="FFC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nSpc>
                          <a:spcPct val="107000"/>
                        </a:lnSpc>
                        <a:spcAft>
                          <a:spcPts val="0"/>
                        </a:spcAft>
                      </a:pPr>
                      <a:r>
                        <a:rPr lang="fr-FR"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Barrières à l’adoption</a:t>
                      </a:r>
                      <a:endParaRPr lang="fr-FR" sz="1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39" marR="57539"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nSpc>
                          <a:spcPct val="107000"/>
                        </a:lnSpc>
                        <a:spcAft>
                          <a:spcPts val="0"/>
                        </a:spcAft>
                      </a:pPr>
                      <a:r>
                        <a:rPr lang="fr-FR"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Services utilisés</a:t>
                      </a:r>
                      <a:endParaRPr lang="fr-FR" sz="16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57539" marR="57539" marT="0" marB="0">
                    <a:lnL>
                      <a:noFill/>
                    </a:lnL>
                    <a:lnR w="38100" cap="flat" cmpd="sng" algn="ctr">
                      <a:solidFill>
                        <a:srgbClr val="FFC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r>
              <a:tr h="1556006">
                <a:tc>
                  <a:txBody>
                    <a:bodyPr/>
                    <a:lstStyle/>
                    <a:p>
                      <a:pPr marL="342900" lvl="0" indent="-342900">
                        <a:lnSpc>
                          <a:spcPct val="107000"/>
                        </a:lnSpc>
                        <a:spcAft>
                          <a:spcPts val="0"/>
                        </a:spcAft>
                        <a:buFont typeface="Wingdings" panose="05000000000000000000" pitchFamily="2" charset="2"/>
                        <a:buChar char=""/>
                      </a:pPr>
                      <a:r>
                        <a:rPr lang="fr-FR" sz="1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91%</a:t>
                      </a:r>
                      <a:r>
                        <a:rPr lang="fr-FR"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accès permanent et </a:t>
                      </a:r>
                      <a:r>
                        <a:rPr lang="fr-FR" sz="13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mobile</a:t>
                      </a:r>
                    </a:p>
                    <a:p>
                      <a:pPr marL="0" lvl="0" indent="0">
                        <a:lnSpc>
                          <a:spcPct val="107000"/>
                        </a:lnSpc>
                        <a:spcAft>
                          <a:spcPts val="0"/>
                        </a:spcAft>
                        <a:buFont typeface="Wingdings" panose="05000000000000000000" pitchFamily="2" charset="2"/>
                        <a:buNone/>
                      </a:pPr>
                      <a:endParaRPr lang="fr-FR"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fr-FR" sz="1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81,6%</a:t>
                      </a:r>
                      <a:r>
                        <a:rPr lang="fr-FR"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renforcement des </a:t>
                      </a:r>
                      <a:r>
                        <a:rPr lang="fr-FR" sz="13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capacités</a:t>
                      </a:r>
                    </a:p>
                    <a:p>
                      <a:pPr marL="0" lvl="0" indent="0">
                        <a:lnSpc>
                          <a:spcPct val="107000"/>
                        </a:lnSpc>
                        <a:spcAft>
                          <a:spcPts val="0"/>
                        </a:spcAft>
                        <a:buFont typeface="Wingdings" panose="05000000000000000000" pitchFamily="2" charset="2"/>
                        <a:buNone/>
                      </a:pPr>
                      <a:endParaRPr lang="fr-FR"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fr-FR" sz="1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70,3%</a:t>
                      </a:r>
                      <a:r>
                        <a:rPr lang="fr-FR"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promotion du Cloud</a:t>
                      </a:r>
                    </a:p>
                  </a:txBody>
                  <a:tcPr marL="57539" marR="57539" marT="0" marB="0">
                    <a:lnL w="38100" cap="flat" cmpd="sng" algn="ctr">
                      <a:solidFill>
                        <a:srgbClr val="FFC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0"/>
                        </a:spcAft>
                        <a:buFont typeface="Wingdings" panose="05000000000000000000" pitchFamily="2" charset="2"/>
                        <a:buChar char=""/>
                      </a:pPr>
                      <a:r>
                        <a:rPr lang="fr-FR" sz="1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90%</a:t>
                      </a:r>
                      <a:r>
                        <a:rPr lang="fr-FR"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disponibilité connexion </a:t>
                      </a:r>
                      <a:endParaRPr lang="fr-FR" sz="13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0"/>
                        </a:spcAft>
                        <a:buFont typeface="Wingdings" panose="05000000000000000000" pitchFamily="2" charset="2"/>
                        <a:buNone/>
                      </a:pPr>
                      <a:endParaRPr lang="fr-FR"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fr-FR" sz="1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80%</a:t>
                      </a:r>
                      <a:r>
                        <a:rPr lang="fr-FR"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insuffisance bande </a:t>
                      </a:r>
                      <a:r>
                        <a:rPr lang="fr-FR" sz="13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passante</a:t>
                      </a:r>
                    </a:p>
                    <a:p>
                      <a:pPr marL="0" lvl="0" indent="0">
                        <a:lnSpc>
                          <a:spcPct val="107000"/>
                        </a:lnSpc>
                        <a:spcAft>
                          <a:spcPts val="0"/>
                        </a:spcAft>
                        <a:buFont typeface="Wingdings" panose="05000000000000000000" pitchFamily="2" charset="2"/>
                        <a:buNone/>
                      </a:pPr>
                      <a:endParaRPr lang="fr-FR"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fr-FR" sz="1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73%</a:t>
                      </a:r>
                      <a:r>
                        <a:rPr lang="fr-FR"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coût de la connexion</a:t>
                      </a:r>
                    </a:p>
                  </a:txBody>
                  <a:tcPr marL="57539" marR="57539"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0"/>
                        </a:spcAft>
                        <a:buFont typeface="Wingdings" panose="05000000000000000000" pitchFamily="2" charset="2"/>
                        <a:buChar char=""/>
                      </a:pPr>
                      <a:r>
                        <a:rPr lang="fr-FR" sz="1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50%</a:t>
                      </a:r>
                      <a:r>
                        <a:rPr lang="fr-FR"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FR" sz="13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Messagerie</a:t>
                      </a:r>
                    </a:p>
                    <a:p>
                      <a:pPr marL="0" lvl="0" indent="0">
                        <a:lnSpc>
                          <a:spcPct val="107000"/>
                        </a:lnSpc>
                        <a:spcAft>
                          <a:spcPts val="0"/>
                        </a:spcAft>
                        <a:buFont typeface="Wingdings" panose="05000000000000000000" pitchFamily="2" charset="2"/>
                        <a:buNone/>
                      </a:pPr>
                      <a:endParaRPr lang="fr-FR"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fr-FR" sz="1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47,3%</a:t>
                      </a:r>
                      <a:r>
                        <a:rPr lang="fr-FR"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Hébergement </a:t>
                      </a:r>
                      <a:r>
                        <a:rPr lang="fr-FR" sz="13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application</a:t>
                      </a:r>
                    </a:p>
                    <a:p>
                      <a:pPr marL="0" lvl="0" indent="0">
                        <a:lnSpc>
                          <a:spcPct val="107000"/>
                        </a:lnSpc>
                        <a:spcAft>
                          <a:spcPts val="0"/>
                        </a:spcAft>
                        <a:buFont typeface="Wingdings" panose="05000000000000000000" pitchFamily="2" charset="2"/>
                        <a:buNone/>
                      </a:pPr>
                      <a:endParaRPr lang="fr-FR"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fr-FR" sz="1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42%</a:t>
                      </a:r>
                      <a:r>
                        <a:rPr lang="fr-FR"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Stockage de </a:t>
                      </a:r>
                      <a:r>
                        <a:rPr lang="fr-FR" sz="13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données</a:t>
                      </a:r>
                    </a:p>
                    <a:p>
                      <a:pPr marL="0" lvl="0" indent="0">
                        <a:lnSpc>
                          <a:spcPct val="107000"/>
                        </a:lnSpc>
                        <a:spcAft>
                          <a:spcPts val="0"/>
                        </a:spcAft>
                        <a:buFont typeface="Wingdings" panose="05000000000000000000" pitchFamily="2" charset="2"/>
                        <a:buNone/>
                      </a:pPr>
                      <a:endParaRPr lang="fr-FR"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fr-FR" sz="1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28,9%</a:t>
                      </a:r>
                      <a:r>
                        <a:rPr lang="fr-FR"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Capacité </a:t>
                      </a:r>
                      <a:r>
                        <a:rPr lang="fr-FR" sz="13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serveur</a:t>
                      </a:r>
                      <a:r>
                        <a:rPr lang="fr-FR"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7539" marR="57539" marT="0" marB="0">
                    <a:lnL>
                      <a:noFill/>
                    </a:lnL>
                    <a:lnR w="38100" cap="flat" cmpd="sng" algn="ctr">
                      <a:solidFill>
                        <a:srgbClr val="FFC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669631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err="1" smtClean="0"/>
              <a:t>Recommandations</a:t>
            </a:r>
            <a:endParaRPr lang="en-US" dirty="0"/>
          </a:p>
        </p:txBody>
      </p:sp>
      <p:sp>
        <p:nvSpPr>
          <p:cNvPr id="3" name="Content Placeholder 2"/>
          <p:cNvSpPr>
            <a:spLocks noGrp="1"/>
          </p:cNvSpPr>
          <p:nvPr>
            <p:ph idx="1"/>
          </p:nvPr>
        </p:nvSpPr>
        <p:spPr/>
        <p:txBody>
          <a:bodyPr>
            <a:noAutofit/>
          </a:bodyPr>
          <a:lstStyle/>
          <a:p>
            <a:pPr marL="0" indent="0">
              <a:spcBef>
                <a:spcPts val="600"/>
              </a:spcBef>
              <a:buNone/>
            </a:pPr>
            <a:r>
              <a:rPr lang="en-US" sz="2800" b="1" i="1" dirty="0" err="1" smtClean="0">
                <a:solidFill>
                  <a:schemeClr val="tx2"/>
                </a:solidFill>
              </a:rPr>
              <a:t>Connexion</a:t>
            </a:r>
            <a:r>
              <a:rPr lang="en-US" sz="2800" b="1" i="1" dirty="0" smtClean="0">
                <a:solidFill>
                  <a:schemeClr val="tx2"/>
                </a:solidFill>
              </a:rPr>
              <a:t> Internet </a:t>
            </a:r>
            <a:endParaRPr lang="en-US" sz="2800" b="1" i="1" dirty="0">
              <a:solidFill>
                <a:schemeClr val="tx2"/>
              </a:solidFill>
            </a:endParaRPr>
          </a:p>
          <a:p>
            <a:pPr>
              <a:spcBef>
                <a:spcPts val="600"/>
              </a:spcBef>
            </a:pPr>
            <a:r>
              <a:rPr lang="en-US" sz="2800" dirty="0" err="1" smtClean="0"/>
              <a:t>Réduire</a:t>
            </a:r>
            <a:r>
              <a:rPr lang="en-US" sz="2800" dirty="0" smtClean="0"/>
              <a:t> les </a:t>
            </a:r>
            <a:r>
              <a:rPr lang="en-US" sz="2800" dirty="0" err="1" smtClean="0"/>
              <a:t>coûts</a:t>
            </a:r>
            <a:r>
              <a:rPr lang="en-US" sz="2800" dirty="0" smtClean="0"/>
              <a:t> de </a:t>
            </a:r>
            <a:r>
              <a:rPr lang="en-US" sz="2800" dirty="0" err="1" smtClean="0"/>
              <a:t>connexion</a:t>
            </a:r>
            <a:endParaRPr lang="en-US" sz="2800" dirty="0" smtClean="0"/>
          </a:p>
          <a:p>
            <a:pPr>
              <a:spcBef>
                <a:spcPts val="600"/>
              </a:spcBef>
            </a:pPr>
            <a:r>
              <a:rPr lang="en-US" sz="2800" dirty="0" smtClean="0"/>
              <a:t>Augmenter la </a:t>
            </a:r>
            <a:r>
              <a:rPr lang="en-US" sz="2800" dirty="0" err="1" smtClean="0"/>
              <a:t>vitesse</a:t>
            </a:r>
            <a:r>
              <a:rPr lang="en-US" sz="2800" dirty="0" smtClean="0"/>
              <a:t> de la </a:t>
            </a:r>
            <a:r>
              <a:rPr lang="en-US" sz="2800" dirty="0" err="1" smtClean="0"/>
              <a:t>connexion</a:t>
            </a:r>
            <a:r>
              <a:rPr lang="en-US" sz="2800" dirty="0" smtClean="0"/>
              <a:t> Internet </a:t>
            </a:r>
          </a:p>
          <a:p>
            <a:pPr>
              <a:spcBef>
                <a:spcPts val="600"/>
              </a:spcBef>
            </a:pPr>
            <a:r>
              <a:rPr lang="en-US" sz="2800" dirty="0" err="1" smtClean="0"/>
              <a:t>Rendre</a:t>
            </a:r>
            <a:r>
              <a:rPr lang="en-US" sz="2800" dirty="0" smtClean="0"/>
              <a:t> plus </a:t>
            </a:r>
            <a:r>
              <a:rPr lang="en-US" sz="2800" dirty="0" smtClean="0"/>
              <a:t>stables </a:t>
            </a:r>
            <a:r>
              <a:rPr lang="en-US" sz="2800" dirty="0" smtClean="0"/>
              <a:t>les liaisons pour </a:t>
            </a:r>
            <a:r>
              <a:rPr lang="en-US" sz="2800" dirty="0" err="1" smtClean="0"/>
              <a:t>garantir</a:t>
            </a:r>
            <a:r>
              <a:rPr lang="en-US" sz="2800" dirty="0" smtClean="0"/>
              <a:t> la </a:t>
            </a:r>
            <a:r>
              <a:rPr lang="en-US" sz="2800" dirty="0" err="1" smtClean="0"/>
              <a:t>disponibilité</a:t>
            </a:r>
            <a:r>
              <a:rPr lang="en-US" sz="2800" dirty="0" smtClean="0"/>
              <a:t> des </a:t>
            </a:r>
            <a:r>
              <a:rPr lang="en-US" sz="2800" dirty="0" err="1" smtClean="0"/>
              <a:t>ressources</a:t>
            </a:r>
            <a:endParaRPr lang="en-US" sz="2800" dirty="0" smtClean="0"/>
          </a:p>
          <a:p>
            <a:pPr>
              <a:spcBef>
                <a:spcPts val="600"/>
              </a:spcBef>
            </a:pPr>
            <a:r>
              <a:rPr lang="en-US" sz="2800" dirty="0" smtClean="0"/>
              <a:t>Assurer la </a:t>
            </a:r>
            <a:r>
              <a:rPr lang="en-US" sz="2800" dirty="0" err="1" smtClean="0"/>
              <a:t>disponibilité</a:t>
            </a:r>
            <a:r>
              <a:rPr lang="en-US" sz="2800" dirty="0" smtClean="0"/>
              <a:t> </a:t>
            </a:r>
            <a:r>
              <a:rPr lang="en-US" sz="2800" dirty="0" err="1" smtClean="0"/>
              <a:t>permanente</a:t>
            </a:r>
            <a:r>
              <a:rPr lang="en-US" sz="2800" dirty="0" smtClean="0"/>
              <a:t> de </a:t>
            </a:r>
            <a:r>
              <a:rPr lang="en-US" sz="2800" dirty="0" err="1" smtClean="0"/>
              <a:t>l’énergie</a:t>
            </a:r>
            <a:r>
              <a:rPr lang="en-US" sz="2800" dirty="0" smtClean="0"/>
              <a:t> </a:t>
            </a:r>
          </a:p>
          <a:p>
            <a:pPr marL="914400" lvl="2" indent="0">
              <a:spcBef>
                <a:spcPts val="600"/>
              </a:spcBef>
              <a:buNone/>
            </a:pPr>
            <a:endParaRPr lang="en-US" sz="2000" dirty="0" smtClean="0"/>
          </a:p>
          <a:p>
            <a:pPr>
              <a:spcBef>
                <a:spcPts val="600"/>
              </a:spcBef>
            </a:pPr>
            <a:endParaRPr lang="en-US" sz="1000" dirty="0"/>
          </a:p>
        </p:txBody>
      </p:sp>
    </p:spTree>
    <p:extLst>
      <p:ext uri="{BB962C8B-B14F-4D97-AF65-F5344CB8AC3E}">
        <p14:creationId xmlns:p14="http://schemas.microsoft.com/office/powerpoint/2010/main" val="34276736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err="1" smtClean="0"/>
              <a:t>Recommandations</a:t>
            </a:r>
            <a:endParaRPr lang="en-US" dirty="0"/>
          </a:p>
        </p:txBody>
      </p:sp>
      <p:sp>
        <p:nvSpPr>
          <p:cNvPr id="3" name="Content Placeholder 2"/>
          <p:cNvSpPr>
            <a:spLocks noGrp="1"/>
          </p:cNvSpPr>
          <p:nvPr>
            <p:ph idx="1"/>
          </p:nvPr>
        </p:nvSpPr>
        <p:spPr/>
        <p:txBody>
          <a:bodyPr>
            <a:noAutofit/>
          </a:bodyPr>
          <a:lstStyle/>
          <a:p>
            <a:pPr marL="0" indent="0">
              <a:spcBef>
                <a:spcPts val="600"/>
              </a:spcBef>
              <a:buNone/>
            </a:pPr>
            <a:r>
              <a:rPr lang="en-US" sz="2800" b="1" i="1" dirty="0" smtClean="0">
                <a:solidFill>
                  <a:schemeClr val="tx2"/>
                </a:solidFill>
              </a:rPr>
              <a:t>Couverture du </a:t>
            </a:r>
            <a:r>
              <a:rPr lang="en-US" sz="2800" b="1" i="1" dirty="0" err="1" smtClean="0">
                <a:solidFill>
                  <a:schemeClr val="tx2"/>
                </a:solidFill>
              </a:rPr>
              <a:t>territoire</a:t>
            </a:r>
            <a:r>
              <a:rPr lang="en-US" sz="2800" b="1" i="1" dirty="0" smtClean="0">
                <a:solidFill>
                  <a:schemeClr val="tx2"/>
                </a:solidFill>
              </a:rPr>
              <a:t> national</a:t>
            </a:r>
            <a:endParaRPr lang="en-US" sz="2800" b="1" i="1" dirty="0">
              <a:solidFill>
                <a:schemeClr val="tx2"/>
              </a:solidFill>
            </a:endParaRPr>
          </a:p>
          <a:p>
            <a:pPr>
              <a:spcBef>
                <a:spcPts val="600"/>
              </a:spcBef>
            </a:pPr>
            <a:r>
              <a:rPr lang="en-US" sz="2800" dirty="0" err="1" smtClean="0"/>
              <a:t>Mettre</a:t>
            </a:r>
            <a:r>
              <a:rPr lang="en-US" sz="2800" dirty="0" smtClean="0"/>
              <a:t> </a:t>
            </a:r>
            <a:r>
              <a:rPr lang="en-US" sz="2800" dirty="0" err="1" smtClean="0"/>
              <a:t>en</a:t>
            </a:r>
            <a:r>
              <a:rPr lang="en-US" sz="2800" dirty="0" smtClean="0"/>
              <a:t> place des infrastructures techniques pour la couverture à 100% du </a:t>
            </a:r>
            <a:r>
              <a:rPr lang="en-US" sz="2800" dirty="0" err="1" smtClean="0"/>
              <a:t>territoire</a:t>
            </a:r>
            <a:r>
              <a:rPr lang="en-US" sz="2800" dirty="0" smtClean="0"/>
              <a:t> national </a:t>
            </a:r>
            <a:r>
              <a:rPr lang="en-US" sz="2800" dirty="0" err="1" smtClean="0"/>
              <a:t>en</a:t>
            </a:r>
            <a:r>
              <a:rPr lang="en-US" sz="2800" dirty="0" smtClean="0"/>
              <a:t> </a:t>
            </a:r>
            <a:r>
              <a:rPr lang="en-US" sz="2800" dirty="0" err="1" smtClean="0"/>
              <a:t>réseaux</a:t>
            </a:r>
            <a:r>
              <a:rPr lang="en-US" sz="2800" dirty="0" smtClean="0"/>
              <a:t> de </a:t>
            </a:r>
            <a:r>
              <a:rPr lang="en-US" sz="2800" dirty="0" err="1" smtClean="0"/>
              <a:t>télécommunications</a:t>
            </a:r>
            <a:r>
              <a:rPr lang="en-US" sz="2800" dirty="0" smtClean="0"/>
              <a:t>/TIC </a:t>
            </a:r>
            <a:r>
              <a:rPr lang="en-US" sz="2800" dirty="0" smtClean="0"/>
              <a:t>	</a:t>
            </a:r>
            <a:endParaRPr lang="en-US" sz="2000" dirty="0"/>
          </a:p>
          <a:p>
            <a:pPr marL="0" indent="0">
              <a:spcBef>
                <a:spcPts val="600"/>
              </a:spcBef>
              <a:buNone/>
            </a:pPr>
            <a:r>
              <a:rPr lang="en-US" sz="2800" b="1" i="1" dirty="0" err="1" smtClean="0">
                <a:solidFill>
                  <a:schemeClr val="tx2"/>
                </a:solidFill>
              </a:rPr>
              <a:t>Souveraineté</a:t>
            </a:r>
            <a:r>
              <a:rPr lang="en-US" sz="2800" b="1" i="1" dirty="0" smtClean="0">
                <a:solidFill>
                  <a:schemeClr val="tx2"/>
                </a:solidFill>
              </a:rPr>
              <a:t> </a:t>
            </a:r>
            <a:r>
              <a:rPr lang="en-US" sz="2800" b="1" i="1" dirty="0">
                <a:solidFill>
                  <a:schemeClr val="tx2"/>
                </a:solidFill>
              </a:rPr>
              <a:t>et </a:t>
            </a:r>
            <a:r>
              <a:rPr lang="en-US" sz="2800" b="1" i="1" dirty="0" err="1">
                <a:solidFill>
                  <a:schemeClr val="tx2"/>
                </a:solidFill>
              </a:rPr>
              <a:t>contrôle</a:t>
            </a:r>
            <a:r>
              <a:rPr lang="en-US" sz="2800" b="1" i="1" dirty="0">
                <a:solidFill>
                  <a:schemeClr val="tx2"/>
                </a:solidFill>
              </a:rPr>
              <a:t> des </a:t>
            </a:r>
            <a:r>
              <a:rPr lang="en-US" sz="2800" b="1" i="1" dirty="0" err="1">
                <a:solidFill>
                  <a:schemeClr val="tx2"/>
                </a:solidFill>
              </a:rPr>
              <a:t>données</a:t>
            </a:r>
            <a:endParaRPr lang="en-US" sz="2800" b="1" i="1" dirty="0">
              <a:solidFill>
                <a:schemeClr val="tx2"/>
              </a:solidFill>
            </a:endParaRPr>
          </a:p>
          <a:p>
            <a:pPr>
              <a:spcBef>
                <a:spcPts val="600"/>
              </a:spcBef>
            </a:pPr>
            <a:r>
              <a:rPr lang="en-US" sz="2800" dirty="0" err="1"/>
              <a:t>Mettre</a:t>
            </a:r>
            <a:r>
              <a:rPr lang="en-US" sz="2800" dirty="0"/>
              <a:t> </a:t>
            </a:r>
            <a:r>
              <a:rPr lang="en-US" sz="2800" dirty="0" err="1"/>
              <a:t>en</a:t>
            </a:r>
            <a:r>
              <a:rPr lang="en-US" sz="2800" dirty="0"/>
              <a:t> place des dispositions </a:t>
            </a:r>
            <a:r>
              <a:rPr lang="en-US" sz="2800" dirty="0" err="1"/>
              <a:t>légales</a:t>
            </a:r>
            <a:r>
              <a:rPr lang="en-US" sz="2800" dirty="0"/>
              <a:t> </a:t>
            </a:r>
            <a:r>
              <a:rPr lang="en-US" sz="2800" dirty="0" err="1"/>
              <a:t>incitatives</a:t>
            </a:r>
            <a:r>
              <a:rPr lang="en-US" sz="2800" dirty="0"/>
              <a:t> pour </a:t>
            </a:r>
            <a:r>
              <a:rPr lang="en-US" sz="2800" dirty="0" err="1"/>
              <a:t>favoriser</a:t>
            </a:r>
            <a:r>
              <a:rPr lang="en-US" sz="2800" dirty="0"/>
              <a:t> </a:t>
            </a:r>
            <a:r>
              <a:rPr lang="en-US" sz="2800" dirty="0" err="1"/>
              <a:t>l’installation</a:t>
            </a:r>
            <a:r>
              <a:rPr lang="en-US" sz="2800" dirty="0"/>
              <a:t> de Datacenters sur le </a:t>
            </a:r>
            <a:r>
              <a:rPr lang="en-US" sz="2800" dirty="0" err="1" smtClean="0"/>
              <a:t>territoire</a:t>
            </a:r>
            <a:endParaRPr lang="en-US" sz="2800" dirty="0"/>
          </a:p>
          <a:p>
            <a:pPr>
              <a:spcBef>
                <a:spcPts val="600"/>
              </a:spcBef>
            </a:pPr>
            <a:endParaRPr lang="en-US" sz="2800" dirty="0" smtClean="0"/>
          </a:p>
        </p:txBody>
      </p:sp>
    </p:spTree>
    <p:extLst>
      <p:ext uri="{BB962C8B-B14F-4D97-AF65-F5344CB8AC3E}">
        <p14:creationId xmlns:p14="http://schemas.microsoft.com/office/powerpoint/2010/main" val="7879634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err="1" smtClean="0"/>
              <a:t>Recommandations</a:t>
            </a:r>
            <a:endParaRPr lang="en-US" dirty="0"/>
          </a:p>
        </p:txBody>
      </p:sp>
      <p:sp>
        <p:nvSpPr>
          <p:cNvPr id="3" name="Content Placeholder 2"/>
          <p:cNvSpPr>
            <a:spLocks noGrp="1"/>
          </p:cNvSpPr>
          <p:nvPr>
            <p:ph idx="1"/>
          </p:nvPr>
        </p:nvSpPr>
        <p:spPr/>
        <p:txBody>
          <a:bodyPr>
            <a:noAutofit/>
          </a:bodyPr>
          <a:lstStyle/>
          <a:p>
            <a:pPr marL="0" indent="0">
              <a:spcBef>
                <a:spcPts val="600"/>
              </a:spcBef>
              <a:buNone/>
            </a:pPr>
            <a:r>
              <a:rPr lang="en-US" sz="2800" b="1" i="1" dirty="0" smtClean="0">
                <a:solidFill>
                  <a:schemeClr val="tx2"/>
                </a:solidFill>
              </a:rPr>
              <a:t>Cadre </a:t>
            </a:r>
            <a:r>
              <a:rPr lang="en-US" sz="2800" b="1" i="1" dirty="0" err="1" smtClean="0">
                <a:solidFill>
                  <a:schemeClr val="tx2"/>
                </a:solidFill>
              </a:rPr>
              <a:t>juridique</a:t>
            </a:r>
            <a:endParaRPr lang="en-US" sz="2800" b="1" i="1" dirty="0">
              <a:solidFill>
                <a:schemeClr val="tx2"/>
              </a:solidFill>
            </a:endParaRPr>
          </a:p>
          <a:p>
            <a:pPr>
              <a:spcBef>
                <a:spcPts val="600"/>
              </a:spcBef>
            </a:pPr>
            <a:r>
              <a:rPr lang="en-US" sz="2800" dirty="0" err="1" smtClean="0"/>
              <a:t>Mettre</a:t>
            </a:r>
            <a:r>
              <a:rPr lang="en-US" sz="2800" dirty="0" smtClean="0"/>
              <a:t> </a:t>
            </a:r>
            <a:r>
              <a:rPr lang="en-US" sz="2800" dirty="0" err="1" smtClean="0"/>
              <a:t>en</a:t>
            </a:r>
            <a:r>
              <a:rPr lang="en-US" sz="2800" dirty="0" smtClean="0"/>
              <a:t> place un cadre </a:t>
            </a:r>
            <a:r>
              <a:rPr lang="en-US" sz="2800" dirty="0" err="1" smtClean="0"/>
              <a:t>juridique</a:t>
            </a:r>
            <a:r>
              <a:rPr lang="en-US" sz="2800" dirty="0" smtClean="0"/>
              <a:t> qui fixe les </a:t>
            </a:r>
            <a:r>
              <a:rPr lang="en-US" sz="2800" dirty="0" err="1" smtClean="0"/>
              <a:t>responsabilités</a:t>
            </a:r>
            <a:r>
              <a:rPr lang="en-US" sz="2800" dirty="0" smtClean="0"/>
              <a:t> des </a:t>
            </a:r>
            <a:r>
              <a:rPr lang="en-US" sz="2800" dirty="0" err="1" smtClean="0"/>
              <a:t>fournisseurs</a:t>
            </a:r>
            <a:r>
              <a:rPr lang="en-US" sz="2800" dirty="0" smtClean="0"/>
              <a:t> de services Cloud</a:t>
            </a:r>
          </a:p>
          <a:p>
            <a:pPr>
              <a:spcBef>
                <a:spcPts val="600"/>
              </a:spcBef>
            </a:pPr>
            <a:r>
              <a:rPr lang="en-US" sz="2800" dirty="0" err="1" smtClean="0"/>
              <a:t>Vulgariser</a:t>
            </a:r>
            <a:r>
              <a:rPr lang="en-US" sz="2800" dirty="0" smtClean="0"/>
              <a:t> les </a:t>
            </a:r>
            <a:r>
              <a:rPr lang="en-US" sz="2800" dirty="0" err="1" smtClean="0"/>
              <a:t>lois</a:t>
            </a:r>
            <a:r>
              <a:rPr lang="en-US" sz="2800" dirty="0" smtClean="0"/>
              <a:t> relatives au TIC à travers des </a:t>
            </a:r>
            <a:r>
              <a:rPr lang="en-US" sz="2800" dirty="0" err="1" smtClean="0"/>
              <a:t>campagnes</a:t>
            </a:r>
            <a:r>
              <a:rPr lang="en-US" sz="2800" dirty="0" smtClean="0"/>
              <a:t> de </a:t>
            </a:r>
            <a:r>
              <a:rPr lang="en-US" sz="2800" dirty="0" err="1" smtClean="0"/>
              <a:t>sensibilisation</a:t>
            </a:r>
            <a:r>
              <a:rPr lang="en-US" sz="2800" dirty="0" smtClean="0"/>
              <a:t> </a:t>
            </a:r>
            <a:r>
              <a:rPr lang="en-US" sz="2800" dirty="0" err="1" smtClean="0"/>
              <a:t>auprès</a:t>
            </a:r>
            <a:r>
              <a:rPr lang="en-US" sz="2800" dirty="0" smtClean="0"/>
              <a:t> des </a:t>
            </a:r>
            <a:r>
              <a:rPr lang="en-US" sz="2800" dirty="0" err="1" smtClean="0"/>
              <a:t>acteurs</a:t>
            </a:r>
            <a:r>
              <a:rPr lang="en-US" sz="2800" dirty="0" smtClean="0"/>
              <a:t> des TIC et du public </a:t>
            </a:r>
          </a:p>
          <a:p>
            <a:pPr>
              <a:spcBef>
                <a:spcPts val="600"/>
              </a:spcBef>
            </a:pPr>
            <a:r>
              <a:rPr lang="en-US" sz="2800" dirty="0" err="1" smtClean="0"/>
              <a:t>Elaborer</a:t>
            </a:r>
            <a:r>
              <a:rPr lang="en-US" sz="2800" dirty="0" smtClean="0"/>
              <a:t> un guide </a:t>
            </a:r>
            <a:r>
              <a:rPr lang="en-US" sz="2800" dirty="0" err="1" smtClean="0"/>
              <a:t>juridique</a:t>
            </a:r>
            <a:r>
              <a:rPr lang="en-US" sz="2800" dirty="0" smtClean="0"/>
              <a:t> pour les </a:t>
            </a:r>
            <a:r>
              <a:rPr lang="en-US" sz="2800" dirty="0" err="1" smtClean="0"/>
              <a:t>acteurs</a:t>
            </a:r>
            <a:r>
              <a:rPr lang="en-US" sz="2800" dirty="0" smtClean="0"/>
              <a:t> du Cloud</a:t>
            </a:r>
          </a:p>
          <a:p>
            <a:pPr marL="914400" lvl="2" indent="0">
              <a:spcBef>
                <a:spcPts val="600"/>
              </a:spcBef>
              <a:buNone/>
            </a:pPr>
            <a:endParaRPr lang="en-US" sz="2000" dirty="0" smtClean="0"/>
          </a:p>
          <a:p>
            <a:pPr>
              <a:spcBef>
                <a:spcPts val="600"/>
              </a:spcBef>
            </a:pPr>
            <a:endParaRPr lang="en-US" sz="1000" dirty="0"/>
          </a:p>
        </p:txBody>
      </p:sp>
    </p:spTree>
    <p:extLst>
      <p:ext uri="{BB962C8B-B14F-4D97-AF65-F5344CB8AC3E}">
        <p14:creationId xmlns:p14="http://schemas.microsoft.com/office/powerpoint/2010/main" val="14672698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Objectif de la présentation</a:t>
            </a:r>
            <a:endParaRPr lang="fr-FR" dirty="0"/>
          </a:p>
        </p:txBody>
      </p:sp>
      <p:sp>
        <p:nvSpPr>
          <p:cNvPr id="3" name="Espace réservé du contenu 2"/>
          <p:cNvSpPr>
            <a:spLocks noGrp="1"/>
          </p:cNvSpPr>
          <p:nvPr>
            <p:ph idx="1"/>
          </p:nvPr>
        </p:nvSpPr>
        <p:spPr/>
        <p:txBody>
          <a:bodyPr>
            <a:normAutofit/>
          </a:bodyPr>
          <a:lstStyle/>
          <a:p>
            <a:r>
              <a:rPr lang="fr-FR" dirty="0" smtClean="0"/>
              <a:t>Présenter comment le marché ivoirien se prête au développement de nouveaux services</a:t>
            </a:r>
          </a:p>
          <a:p>
            <a:r>
              <a:rPr lang="fr-FR" dirty="0" smtClean="0"/>
              <a:t>Présenter les enjeux du développement des services Cloud </a:t>
            </a:r>
          </a:p>
          <a:p>
            <a:r>
              <a:rPr lang="fr-FR" dirty="0" smtClean="0"/>
              <a:t>Présenter les conclusions de l’étude sur le cloud en Côte d’Ivoire</a:t>
            </a:r>
            <a:endParaRPr lang="fr-FR" dirty="0"/>
          </a:p>
        </p:txBody>
      </p:sp>
    </p:spTree>
    <p:extLst>
      <p:ext uri="{BB962C8B-B14F-4D97-AF65-F5344CB8AC3E}">
        <p14:creationId xmlns:p14="http://schemas.microsoft.com/office/powerpoint/2010/main" val="40202987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err="1" smtClean="0"/>
              <a:t>Recommandations</a:t>
            </a:r>
            <a:endParaRPr lang="en-US" dirty="0"/>
          </a:p>
        </p:txBody>
      </p:sp>
      <p:sp>
        <p:nvSpPr>
          <p:cNvPr id="3" name="Content Placeholder 2"/>
          <p:cNvSpPr>
            <a:spLocks noGrp="1"/>
          </p:cNvSpPr>
          <p:nvPr>
            <p:ph idx="1"/>
          </p:nvPr>
        </p:nvSpPr>
        <p:spPr/>
        <p:txBody>
          <a:bodyPr>
            <a:noAutofit/>
          </a:bodyPr>
          <a:lstStyle/>
          <a:p>
            <a:pPr marL="0" indent="0">
              <a:spcBef>
                <a:spcPts val="600"/>
              </a:spcBef>
              <a:buNone/>
            </a:pPr>
            <a:r>
              <a:rPr lang="en-US" sz="2800" b="1" i="1" dirty="0" smtClean="0">
                <a:solidFill>
                  <a:schemeClr val="tx2"/>
                </a:solidFill>
              </a:rPr>
              <a:t>Certification </a:t>
            </a:r>
            <a:r>
              <a:rPr lang="en-US" sz="2800" b="1" i="1" dirty="0">
                <a:solidFill>
                  <a:schemeClr val="tx2"/>
                </a:solidFill>
              </a:rPr>
              <a:t>des </a:t>
            </a:r>
            <a:r>
              <a:rPr lang="en-US" sz="2800" b="1" i="1" dirty="0" err="1">
                <a:solidFill>
                  <a:schemeClr val="tx2"/>
                </a:solidFill>
              </a:rPr>
              <a:t>fournisseurs</a:t>
            </a:r>
            <a:r>
              <a:rPr lang="en-US" sz="2800" b="1" i="1" dirty="0">
                <a:solidFill>
                  <a:schemeClr val="tx2"/>
                </a:solidFill>
              </a:rPr>
              <a:t> de Cloud</a:t>
            </a:r>
          </a:p>
          <a:p>
            <a:pPr>
              <a:spcBef>
                <a:spcPts val="600"/>
              </a:spcBef>
            </a:pPr>
            <a:r>
              <a:rPr lang="en-US" sz="2800" dirty="0" err="1" smtClean="0"/>
              <a:t>Veiller</a:t>
            </a:r>
            <a:r>
              <a:rPr lang="en-US" sz="2800" dirty="0" smtClean="0"/>
              <a:t> </a:t>
            </a:r>
            <a:r>
              <a:rPr lang="en-US" sz="2800" dirty="0"/>
              <a:t>à </a:t>
            </a:r>
            <a:r>
              <a:rPr lang="en-US" sz="2800" dirty="0" err="1"/>
              <a:t>ce</a:t>
            </a:r>
            <a:r>
              <a:rPr lang="en-US" sz="2800" dirty="0"/>
              <a:t> que </a:t>
            </a:r>
            <a:r>
              <a:rPr lang="en-US" sz="2800" dirty="0" err="1"/>
              <a:t>tous</a:t>
            </a:r>
            <a:r>
              <a:rPr lang="en-US" sz="2800" dirty="0"/>
              <a:t> les </a:t>
            </a:r>
            <a:r>
              <a:rPr lang="en-US" sz="2800" dirty="0" err="1"/>
              <a:t>fournisseurs</a:t>
            </a:r>
            <a:r>
              <a:rPr lang="en-US" sz="2800" dirty="0"/>
              <a:t> de </a:t>
            </a:r>
            <a:r>
              <a:rPr lang="en-US" sz="2800" dirty="0" smtClean="0"/>
              <a:t>services Cloud </a:t>
            </a:r>
            <a:r>
              <a:rPr lang="en-US" sz="2800" dirty="0" err="1"/>
              <a:t>disposent</a:t>
            </a:r>
            <a:r>
              <a:rPr lang="en-US" sz="2800" dirty="0"/>
              <a:t> des certifications </a:t>
            </a:r>
            <a:r>
              <a:rPr lang="en-US" sz="2800" dirty="0" err="1"/>
              <a:t>nécessaires</a:t>
            </a:r>
            <a:endParaRPr lang="en-US" sz="2800" dirty="0"/>
          </a:p>
          <a:p>
            <a:pPr marL="0" lvl="0" indent="0">
              <a:spcBef>
                <a:spcPts val="600"/>
              </a:spcBef>
              <a:buNone/>
            </a:pPr>
            <a:r>
              <a:rPr lang="en-US" sz="2800" b="1" i="1" dirty="0">
                <a:solidFill>
                  <a:srgbClr val="1F497D"/>
                </a:solidFill>
              </a:rPr>
              <a:t>La </a:t>
            </a:r>
            <a:r>
              <a:rPr lang="en-US" sz="2800" b="1" i="1" dirty="0" err="1">
                <a:solidFill>
                  <a:srgbClr val="1F497D"/>
                </a:solidFill>
              </a:rPr>
              <a:t>fourniture</a:t>
            </a:r>
            <a:r>
              <a:rPr lang="en-US" sz="2800" b="1" i="1" dirty="0">
                <a:solidFill>
                  <a:srgbClr val="1F497D"/>
                </a:solidFill>
              </a:rPr>
              <a:t> de </a:t>
            </a:r>
            <a:r>
              <a:rPr lang="en-US" sz="2800" b="1" i="1" dirty="0" err="1">
                <a:solidFill>
                  <a:srgbClr val="1F497D"/>
                </a:solidFill>
              </a:rPr>
              <a:t>l’énergie</a:t>
            </a:r>
            <a:r>
              <a:rPr lang="en-US" sz="2800" b="1" i="1" dirty="0">
                <a:solidFill>
                  <a:srgbClr val="1F497D"/>
                </a:solidFill>
              </a:rPr>
              <a:t> </a:t>
            </a:r>
          </a:p>
          <a:p>
            <a:pPr lvl="0">
              <a:spcBef>
                <a:spcPts val="600"/>
              </a:spcBef>
            </a:pPr>
            <a:r>
              <a:rPr lang="en-US" sz="2800" dirty="0" err="1">
                <a:solidFill>
                  <a:srgbClr val="1F497D">
                    <a:lumMod val="60000"/>
                    <a:lumOff val="40000"/>
                  </a:srgbClr>
                </a:solidFill>
              </a:rPr>
              <a:t>Garantir</a:t>
            </a:r>
            <a:r>
              <a:rPr lang="en-US" sz="2800" dirty="0">
                <a:solidFill>
                  <a:srgbClr val="1F497D">
                    <a:lumMod val="60000"/>
                    <a:lumOff val="40000"/>
                  </a:srgbClr>
                </a:solidFill>
              </a:rPr>
              <a:t> la </a:t>
            </a:r>
            <a:r>
              <a:rPr lang="en-US" sz="2800" dirty="0" err="1">
                <a:solidFill>
                  <a:srgbClr val="1F497D">
                    <a:lumMod val="60000"/>
                    <a:lumOff val="40000"/>
                  </a:srgbClr>
                </a:solidFill>
              </a:rPr>
              <a:t>qualité</a:t>
            </a:r>
            <a:r>
              <a:rPr lang="en-US" sz="2800" dirty="0">
                <a:solidFill>
                  <a:srgbClr val="1F497D">
                    <a:lumMod val="60000"/>
                    <a:lumOff val="40000"/>
                  </a:srgbClr>
                </a:solidFill>
              </a:rPr>
              <a:t> et la </a:t>
            </a:r>
            <a:r>
              <a:rPr lang="en-US" sz="2800" dirty="0" err="1">
                <a:solidFill>
                  <a:srgbClr val="1F497D">
                    <a:lumMod val="60000"/>
                    <a:lumOff val="40000"/>
                  </a:srgbClr>
                </a:solidFill>
              </a:rPr>
              <a:t>disponibilité</a:t>
            </a:r>
            <a:r>
              <a:rPr lang="en-US" sz="2800" dirty="0">
                <a:solidFill>
                  <a:srgbClr val="1F497D">
                    <a:lumMod val="60000"/>
                    <a:lumOff val="40000"/>
                  </a:srgbClr>
                </a:solidFill>
              </a:rPr>
              <a:t> de </a:t>
            </a:r>
            <a:r>
              <a:rPr lang="en-US" sz="2800" dirty="0" err="1">
                <a:solidFill>
                  <a:srgbClr val="1F497D">
                    <a:lumMod val="60000"/>
                    <a:lumOff val="40000"/>
                  </a:srgbClr>
                </a:solidFill>
              </a:rPr>
              <a:t>l’énergie</a:t>
            </a:r>
            <a:endParaRPr lang="en-US" sz="2800" dirty="0">
              <a:solidFill>
                <a:srgbClr val="1F497D">
                  <a:lumMod val="60000"/>
                  <a:lumOff val="40000"/>
                </a:srgbClr>
              </a:solidFill>
            </a:endParaRPr>
          </a:p>
          <a:p>
            <a:pPr marL="0" lvl="0" indent="0">
              <a:spcBef>
                <a:spcPts val="600"/>
              </a:spcBef>
              <a:buNone/>
            </a:pPr>
            <a:r>
              <a:rPr lang="en-US" sz="2800" b="1" i="1" dirty="0">
                <a:solidFill>
                  <a:srgbClr val="1F497D"/>
                </a:solidFill>
              </a:rPr>
              <a:t>Le </a:t>
            </a:r>
            <a:r>
              <a:rPr lang="en-US" sz="2800" b="1" i="1" dirty="0" err="1">
                <a:solidFill>
                  <a:srgbClr val="1F497D"/>
                </a:solidFill>
              </a:rPr>
              <a:t>coût</a:t>
            </a:r>
            <a:r>
              <a:rPr lang="en-US" sz="2800" b="1" i="1" dirty="0">
                <a:solidFill>
                  <a:srgbClr val="1F497D"/>
                </a:solidFill>
              </a:rPr>
              <a:t> des </a:t>
            </a:r>
            <a:r>
              <a:rPr lang="en-US" sz="2800" b="1" i="1" dirty="0" err="1">
                <a:solidFill>
                  <a:srgbClr val="1F497D"/>
                </a:solidFill>
              </a:rPr>
              <a:t>terminaux</a:t>
            </a:r>
            <a:endParaRPr lang="en-US" sz="2800" b="1" i="1" dirty="0">
              <a:solidFill>
                <a:srgbClr val="1F497D"/>
              </a:solidFill>
            </a:endParaRPr>
          </a:p>
          <a:p>
            <a:pPr lvl="0">
              <a:spcBef>
                <a:spcPts val="600"/>
              </a:spcBef>
            </a:pPr>
            <a:r>
              <a:rPr lang="en-US" sz="2800" dirty="0" err="1">
                <a:solidFill>
                  <a:srgbClr val="1F497D">
                    <a:lumMod val="60000"/>
                    <a:lumOff val="40000"/>
                  </a:srgbClr>
                </a:solidFill>
              </a:rPr>
              <a:t>Prendre</a:t>
            </a:r>
            <a:r>
              <a:rPr lang="en-US" sz="2800" dirty="0">
                <a:solidFill>
                  <a:srgbClr val="1F497D">
                    <a:lumMod val="60000"/>
                    <a:lumOff val="40000"/>
                  </a:srgbClr>
                </a:solidFill>
              </a:rPr>
              <a:t> des </a:t>
            </a:r>
            <a:r>
              <a:rPr lang="en-US" sz="2800" dirty="0" err="1" smtClean="0">
                <a:solidFill>
                  <a:srgbClr val="1F497D">
                    <a:lumMod val="60000"/>
                    <a:lumOff val="40000"/>
                  </a:srgbClr>
                </a:solidFill>
              </a:rPr>
              <a:t>mesures</a:t>
            </a:r>
            <a:r>
              <a:rPr lang="en-US" sz="2800" dirty="0" smtClean="0">
                <a:solidFill>
                  <a:srgbClr val="1F497D">
                    <a:lumMod val="60000"/>
                    <a:lumOff val="40000"/>
                  </a:srgbClr>
                </a:solidFill>
              </a:rPr>
              <a:t> </a:t>
            </a:r>
            <a:r>
              <a:rPr lang="en-US" sz="2800" dirty="0">
                <a:solidFill>
                  <a:srgbClr val="1F497D">
                    <a:lumMod val="60000"/>
                    <a:lumOff val="40000"/>
                  </a:srgbClr>
                </a:solidFill>
              </a:rPr>
              <a:t>pour la </a:t>
            </a:r>
            <a:r>
              <a:rPr lang="en-US" sz="2800" dirty="0" err="1">
                <a:solidFill>
                  <a:srgbClr val="1F497D">
                    <a:lumMod val="60000"/>
                    <a:lumOff val="40000"/>
                  </a:srgbClr>
                </a:solidFill>
              </a:rPr>
              <a:t>réduction</a:t>
            </a:r>
            <a:r>
              <a:rPr lang="en-US" sz="2800" dirty="0">
                <a:solidFill>
                  <a:srgbClr val="1F497D">
                    <a:lumMod val="60000"/>
                    <a:lumOff val="40000"/>
                  </a:srgbClr>
                </a:solidFill>
              </a:rPr>
              <a:t> des </a:t>
            </a:r>
            <a:r>
              <a:rPr lang="en-US" sz="2800" dirty="0" err="1">
                <a:solidFill>
                  <a:srgbClr val="1F497D">
                    <a:lumMod val="60000"/>
                    <a:lumOff val="40000"/>
                  </a:srgbClr>
                </a:solidFill>
              </a:rPr>
              <a:t>coûts</a:t>
            </a:r>
            <a:r>
              <a:rPr lang="en-US" sz="2800" dirty="0">
                <a:solidFill>
                  <a:srgbClr val="1F497D">
                    <a:lumMod val="60000"/>
                    <a:lumOff val="40000"/>
                  </a:srgbClr>
                </a:solidFill>
              </a:rPr>
              <a:t> des </a:t>
            </a:r>
            <a:r>
              <a:rPr lang="en-US" sz="2800" dirty="0" err="1">
                <a:solidFill>
                  <a:srgbClr val="1F497D">
                    <a:lumMod val="60000"/>
                    <a:lumOff val="40000"/>
                  </a:srgbClr>
                </a:solidFill>
              </a:rPr>
              <a:t>terminaux</a:t>
            </a:r>
            <a:r>
              <a:rPr lang="en-US" sz="2800" dirty="0">
                <a:solidFill>
                  <a:srgbClr val="1F497D">
                    <a:lumMod val="60000"/>
                    <a:lumOff val="40000"/>
                  </a:srgbClr>
                </a:solidFill>
              </a:rPr>
              <a:t> </a:t>
            </a:r>
          </a:p>
          <a:p>
            <a:pPr>
              <a:spcBef>
                <a:spcPts val="600"/>
              </a:spcBef>
            </a:pPr>
            <a:endParaRPr lang="en-US" sz="2800" dirty="0" smtClean="0"/>
          </a:p>
          <a:p>
            <a:pPr marL="914400" lvl="2" indent="0">
              <a:spcBef>
                <a:spcPts val="600"/>
              </a:spcBef>
              <a:buNone/>
            </a:pPr>
            <a:endParaRPr lang="en-US" sz="2000" dirty="0" smtClean="0"/>
          </a:p>
          <a:p>
            <a:pPr>
              <a:spcBef>
                <a:spcPts val="600"/>
              </a:spcBef>
            </a:pPr>
            <a:endParaRPr lang="en-US" sz="1000" dirty="0"/>
          </a:p>
        </p:txBody>
      </p:sp>
    </p:spTree>
    <p:extLst>
      <p:ext uri="{BB962C8B-B14F-4D97-AF65-F5344CB8AC3E}">
        <p14:creationId xmlns:p14="http://schemas.microsoft.com/office/powerpoint/2010/main" val="41409998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err="1" smtClean="0"/>
              <a:t>Recommandations</a:t>
            </a:r>
            <a:endParaRPr lang="en-US" dirty="0"/>
          </a:p>
        </p:txBody>
      </p:sp>
      <p:sp>
        <p:nvSpPr>
          <p:cNvPr id="3" name="Content Placeholder 2"/>
          <p:cNvSpPr>
            <a:spLocks noGrp="1"/>
          </p:cNvSpPr>
          <p:nvPr>
            <p:ph idx="1"/>
          </p:nvPr>
        </p:nvSpPr>
        <p:spPr/>
        <p:txBody>
          <a:bodyPr>
            <a:noAutofit/>
          </a:bodyPr>
          <a:lstStyle/>
          <a:p>
            <a:pPr marL="0" indent="0">
              <a:spcBef>
                <a:spcPts val="600"/>
              </a:spcBef>
              <a:buNone/>
            </a:pPr>
            <a:r>
              <a:rPr lang="en-US" sz="2800" b="1" i="1" dirty="0" err="1">
                <a:solidFill>
                  <a:schemeClr val="tx2"/>
                </a:solidFill>
              </a:rPr>
              <a:t>Coopération</a:t>
            </a:r>
            <a:r>
              <a:rPr lang="en-US" sz="2800" b="1" i="1" dirty="0">
                <a:solidFill>
                  <a:schemeClr val="tx2"/>
                </a:solidFill>
              </a:rPr>
              <a:t> sous-</a:t>
            </a:r>
            <a:r>
              <a:rPr lang="en-US" sz="2800" b="1" i="1" dirty="0" err="1">
                <a:solidFill>
                  <a:schemeClr val="tx2"/>
                </a:solidFill>
              </a:rPr>
              <a:t>régionale</a:t>
            </a:r>
            <a:endParaRPr lang="en-US" sz="2800" b="1" i="1" dirty="0">
              <a:solidFill>
                <a:schemeClr val="tx2"/>
              </a:solidFill>
            </a:endParaRPr>
          </a:p>
          <a:p>
            <a:pPr>
              <a:spcBef>
                <a:spcPts val="600"/>
              </a:spcBef>
            </a:pPr>
            <a:r>
              <a:rPr lang="en-US" sz="2800" dirty="0"/>
              <a:t>Clauses fortes pour le </a:t>
            </a:r>
            <a:r>
              <a:rPr lang="en-US" sz="2800" dirty="0" err="1"/>
              <a:t>transfert</a:t>
            </a:r>
            <a:r>
              <a:rPr lang="en-US" sz="2800" dirty="0"/>
              <a:t> des </a:t>
            </a:r>
            <a:r>
              <a:rPr lang="en-US" sz="2800" dirty="0" err="1"/>
              <a:t>données</a:t>
            </a:r>
            <a:endParaRPr lang="en-US" sz="2800" dirty="0"/>
          </a:p>
          <a:p>
            <a:pPr>
              <a:spcBef>
                <a:spcPts val="600"/>
              </a:spcBef>
            </a:pPr>
            <a:r>
              <a:rPr lang="en-US" sz="2800" dirty="0"/>
              <a:t>Datacenters sous-</a:t>
            </a:r>
            <a:r>
              <a:rPr lang="en-US" sz="2800" dirty="0" err="1"/>
              <a:t>régionaux</a:t>
            </a:r>
            <a:r>
              <a:rPr lang="en-US" sz="2800" dirty="0"/>
              <a:t> </a:t>
            </a:r>
          </a:p>
          <a:p>
            <a:pPr marL="0" lvl="0" indent="0">
              <a:spcBef>
                <a:spcPts val="600"/>
              </a:spcBef>
              <a:buNone/>
            </a:pPr>
            <a:r>
              <a:rPr lang="en-US" sz="2800" b="1" i="1" dirty="0" err="1" smtClean="0">
                <a:solidFill>
                  <a:srgbClr val="1F497D"/>
                </a:solidFill>
              </a:rPr>
              <a:t>Groupe</a:t>
            </a:r>
            <a:r>
              <a:rPr lang="en-US" sz="2800" b="1" i="1" dirty="0" smtClean="0">
                <a:solidFill>
                  <a:srgbClr val="1F497D"/>
                </a:solidFill>
              </a:rPr>
              <a:t> de </a:t>
            </a:r>
            <a:r>
              <a:rPr lang="en-US" sz="2800" b="1" i="1" dirty="0" err="1" smtClean="0">
                <a:solidFill>
                  <a:srgbClr val="1F497D"/>
                </a:solidFill>
              </a:rPr>
              <a:t>réflexion</a:t>
            </a:r>
            <a:r>
              <a:rPr lang="en-US" sz="2800" b="1" i="1" dirty="0" smtClean="0">
                <a:solidFill>
                  <a:srgbClr val="1F497D"/>
                </a:solidFill>
              </a:rPr>
              <a:t> </a:t>
            </a:r>
          </a:p>
          <a:p>
            <a:pPr lvl="0">
              <a:spcBef>
                <a:spcPts val="600"/>
              </a:spcBef>
            </a:pPr>
            <a:r>
              <a:rPr lang="en-US" sz="2800" dirty="0" err="1" smtClean="0">
                <a:solidFill>
                  <a:srgbClr val="1F497D">
                    <a:lumMod val="60000"/>
                    <a:lumOff val="40000"/>
                  </a:srgbClr>
                </a:solidFill>
              </a:rPr>
              <a:t>Mettre</a:t>
            </a:r>
            <a:r>
              <a:rPr lang="en-US" sz="2800" dirty="0" smtClean="0">
                <a:solidFill>
                  <a:srgbClr val="1F497D">
                    <a:lumMod val="60000"/>
                    <a:lumOff val="40000"/>
                  </a:srgbClr>
                </a:solidFill>
              </a:rPr>
              <a:t> </a:t>
            </a:r>
            <a:r>
              <a:rPr lang="en-US" sz="2800" dirty="0">
                <a:solidFill>
                  <a:srgbClr val="1F497D">
                    <a:lumMod val="60000"/>
                    <a:lumOff val="40000"/>
                  </a:srgbClr>
                </a:solidFill>
              </a:rPr>
              <a:t>sur pied un </a:t>
            </a:r>
            <a:r>
              <a:rPr lang="en-US" sz="2800" dirty="0" err="1">
                <a:solidFill>
                  <a:srgbClr val="1F497D">
                    <a:lumMod val="60000"/>
                    <a:lumOff val="40000"/>
                  </a:srgbClr>
                </a:solidFill>
              </a:rPr>
              <a:t>groupe</a:t>
            </a:r>
            <a:r>
              <a:rPr lang="en-US" sz="2800" dirty="0">
                <a:solidFill>
                  <a:srgbClr val="1F497D">
                    <a:lumMod val="60000"/>
                    <a:lumOff val="40000"/>
                  </a:srgbClr>
                </a:solidFill>
              </a:rPr>
              <a:t> de travail </a:t>
            </a:r>
            <a:r>
              <a:rPr lang="en-US" sz="2800" dirty="0" err="1">
                <a:solidFill>
                  <a:srgbClr val="1F497D">
                    <a:lumMod val="60000"/>
                    <a:lumOff val="40000"/>
                  </a:srgbClr>
                </a:solidFill>
              </a:rPr>
              <a:t>composé</a:t>
            </a:r>
            <a:r>
              <a:rPr lang="en-US" sz="2800" dirty="0">
                <a:solidFill>
                  <a:srgbClr val="1F497D">
                    <a:lumMod val="60000"/>
                    <a:lumOff val="40000"/>
                  </a:srgbClr>
                </a:solidFill>
              </a:rPr>
              <a:t> </a:t>
            </a:r>
            <a:r>
              <a:rPr lang="en-US" sz="2800" dirty="0" err="1">
                <a:solidFill>
                  <a:srgbClr val="1F497D">
                    <a:lumMod val="60000"/>
                    <a:lumOff val="40000"/>
                  </a:srgbClr>
                </a:solidFill>
              </a:rPr>
              <a:t>d’experts</a:t>
            </a:r>
            <a:r>
              <a:rPr lang="en-US" sz="2800" dirty="0">
                <a:solidFill>
                  <a:srgbClr val="1F497D">
                    <a:lumMod val="60000"/>
                    <a:lumOff val="40000"/>
                  </a:srgbClr>
                </a:solidFill>
              </a:rPr>
              <a:t> du </a:t>
            </a:r>
            <a:r>
              <a:rPr lang="en-US" sz="2800" dirty="0" err="1">
                <a:solidFill>
                  <a:srgbClr val="1F497D">
                    <a:lumMod val="60000"/>
                    <a:lumOff val="40000"/>
                  </a:srgbClr>
                </a:solidFill>
              </a:rPr>
              <a:t>domaine</a:t>
            </a:r>
            <a:r>
              <a:rPr lang="en-US" sz="2800" dirty="0">
                <a:solidFill>
                  <a:srgbClr val="1F497D">
                    <a:lumMod val="60000"/>
                    <a:lumOff val="40000"/>
                  </a:srgbClr>
                </a:solidFill>
              </a:rPr>
              <a:t> pour faire des propositions </a:t>
            </a:r>
            <a:r>
              <a:rPr lang="en-US" sz="2800" dirty="0" smtClean="0">
                <a:solidFill>
                  <a:srgbClr val="1F497D">
                    <a:lumMod val="60000"/>
                    <a:lumOff val="40000"/>
                  </a:srgbClr>
                </a:solidFill>
              </a:rPr>
              <a:t>aux </a:t>
            </a:r>
            <a:r>
              <a:rPr lang="en-US" sz="2800" dirty="0" err="1" smtClean="0">
                <a:solidFill>
                  <a:srgbClr val="1F497D">
                    <a:lumMod val="60000"/>
                    <a:lumOff val="40000"/>
                  </a:srgbClr>
                </a:solidFill>
              </a:rPr>
              <a:t>pouvoirs</a:t>
            </a:r>
            <a:r>
              <a:rPr lang="en-US" sz="2800" dirty="0" smtClean="0">
                <a:solidFill>
                  <a:srgbClr val="1F497D">
                    <a:lumMod val="60000"/>
                    <a:lumOff val="40000"/>
                  </a:srgbClr>
                </a:solidFill>
              </a:rPr>
              <a:t> publics</a:t>
            </a:r>
            <a:endParaRPr lang="en-US" sz="2800" dirty="0">
              <a:solidFill>
                <a:srgbClr val="1F497D">
                  <a:lumMod val="60000"/>
                  <a:lumOff val="40000"/>
                </a:srgbClr>
              </a:solidFill>
            </a:endParaRPr>
          </a:p>
        </p:txBody>
      </p:sp>
    </p:spTree>
    <p:extLst>
      <p:ext uri="{BB962C8B-B14F-4D97-AF65-F5344CB8AC3E}">
        <p14:creationId xmlns:p14="http://schemas.microsoft.com/office/powerpoint/2010/main" val="38088939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Conclusion</a:t>
            </a:r>
            <a:endParaRPr lang="en-US" dirty="0"/>
          </a:p>
        </p:txBody>
      </p:sp>
      <p:sp>
        <p:nvSpPr>
          <p:cNvPr id="3" name="Content Placeholder 2"/>
          <p:cNvSpPr>
            <a:spLocks noGrp="1"/>
          </p:cNvSpPr>
          <p:nvPr>
            <p:ph idx="1"/>
          </p:nvPr>
        </p:nvSpPr>
        <p:spPr/>
        <p:txBody>
          <a:bodyPr>
            <a:noAutofit/>
          </a:bodyPr>
          <a:lstStyle/>
          <a:p>
            <a:pPr>
              <a:spcBef>
                <a:spcPts val="600"/>
              </a:spcBef>
            </a:pPr>
            <a:endParaRPr lang="en-US" sz="2800" dirty="0"/>
          </a:p>
          <a:p>
            <a:pPr>
              <a:spcBef>
                <a:spcPts val="600"/>
              </a:spcBef>
            </a:pPr>
            <a:endParaRPr lang="en-US" sz="2800" dirty="0"/>
          </a:p>
          <a:p>
            <a:pPr marL="0" indent="0" algn="ctr">
              <a:spcBef>
                <a:spcPts val="600"/>
              </a:spcBef>
              <a:buNone/>
            </a:pPr>
            <a:r>
              <a:rPr lang="en-US" sz="2800" b="1" dirty="0" err="1" smtClean="0">
                <a:solidFill>
                  <a:schemeClr val="tx2"/>
                </a:solidFill>
              </a:rPr>
              <a:t>Développement</a:t>
            </a:r>
            <a:r>
              <a:rPr lang="en-US" sz="2800" b="1" dirty="0" smtClean="0">
                <a:solidFill>
                  <a:schemeClr val="tx2"/>
                </a:solidFill>
              </a:rPr>
              <a:t> </a:t>
            </a:r>
            <a:r>
              <a:rPr lang="en-US" sz="2800" b="1" dirty="0" err="1" smtClean="0">
                <a:solidFill>
                  <a:schemeClr val="tx2"/>
                </a:solidFill>
              </a:rPr>
              <a:t>d’une</a:t>
            </a:r>
            <a:r>
              <a:rPr lang="en-US" sz="2800" b="1" dirty="0" smtClean="0">
                <a:solidFill>
                  <a:schemeClr val="tx2"/>
                </a:solidFill>
              </a:rPr>
              <a:t> </a:t>
            </a:r>
            <a:r>
              <a:rPr lang="en-US" sz="2800" b="1" dirty="0" err="1" smtClean="0">
                <a:solidFill>
                  <a:schemeClr val="tx2"/>
                </a:solidFill>
              </a:rPr>
              <a:t>stratégie</a:t>
            </a:r>
            <a:r>
              <a:rPr lang="en-US" sz="2800" b="1" dirty="0" smtClean="0">
                <a:solidFill>
                  <a:schemeClr val="tx2"/>
                </a:solidFill>
              </a:rPr>
              <a:t> </a:t>
            </a:r>
            <a:r>
              <a:rPr lang="en-US" sz="2800" b="1" dirty="0" err="1">
                <a:solidFill>
                  <a:schemeClr val="tx2"/>
                </a:solidFill>
              </a:rPr>
              <a:t>nationale</a:t>
            </a:r>
            <a:r>
              <a:rPr lang="en-US" sz="2800" b="1" dirty="0">
                <a:solidFill>
                  <a:schemeClr val="tx2"/>
                </a:solidFill>
              </a:rPr>
              <a:t> du Cloud </a:t>
            </a:r>
            <a:r>
              <a:rPr lang="en-US" sz="2800" b="1" dirty="0" smtClean="0">
                <a:solidFill>
                  <a:schemeClr val="tx2"/>
                </a:solidFill>
              </a:rPr>
              <a:t>Computing</a:t>
            </a:r>
            <a:endParaRPr lang="en-US" sz="1000" dirty="0"/>
          </a:p>
        </p:txBody>
      </p:sp>
    </p:spTree>
    <p:extLst>
      <p:ext uri="{BB962C8B-B14F-4D97-AF65-F5344CB8AC3E}">
        <p14:creationId xmlns:p14="http://schemas.microsoft.com/office/powerpoint/2010/main" val="42124994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81910"/>
            <a:ext cx="8229600" cy="1143000"/>
          </a:xfrm>
        </p:spPr>
        <p:txBody>
          <a:bodyPr/>
          <a:lstStyle/>
          <a:p>
            <a:r>
              <a:rPr lang="fr-FR" dirty="0" err="1" smtClean="0"/>
              <a:t>Thank</a:t>
            </a:r>
            <a:r>
              <a:rPr lang="fr-FR" dirty="0" smtClean="0"/>
              <a:t> </a:t>
            </a:r>
            <a:r>
              <a:rPr lang="fr-FR" dirty="0"/>
              <a:t>Y</a:t>
            </a:r>
            <a:r>
              <a:rPr lang="fr-FR" dirty="0" smtClean="0"/>
              <a:t>ou For </a:t>
            </a:r>
            <a:r>
              <a:rPr lang="fr-FR" dirty="0" smtClean="0"/>
              <a:t>Attention</a:t>
            </a:r>
            <a:endParaRPr lang="fr-FR" dirty="0"/>
          </a:p>
        </p:txBody>
      </p:sp>
    </p:spTree>
    <p:extLst>
      <p:ext uri="{BB962C8B-B14F-4D97-AF65-F5344CB8AC3E}">
        <p14:creationId xmlns:p14="http://schemas.microsoft.com/office/powerpoint/2010/main" val="3456739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465782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796691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Autofit/>
          </a:bodyPr>
          <a:lstStyle/>
          <a:p>
            <a:pPr>
              <a:spcBef>
                <a:spcPts val="600"/>
              </a:spcBef>
            </a:pPr>
            <a:r>
              <a:rPr lang="en-US" dirty="0" err="1" smtClean="0"/>
              <a:t>Grandes</a:t>
            </a:r>
            <a:r>
              <a:rPr lang="en-US" dirty="0" smtClean="0"/>
              <a:t> </a:t>
            </a:r>
            <a:r>
              <a:rPr lang="en-US" dirty="0" err="1" smtClean="0"/>
              <a:t>tendances</a:t>
            </a:r>
            <a:r>
              <a:rPr lang="en-US" dirty="0" smtClean="0"/>
              <a:t> du </a:t>
            </a:r>
            <a:r>
              <a:rPr lang="en-US" dirty="0" err="1" smtClean="0"/>
              <a:t>marché</a:t>
            </a:r>
            <a:r>
              <a:rPr lang="en-US" dirty="0" smtClean="0"/>
              <a:t> des TIC </a:t>
            </a:r>
            <a:r>
              <a:rPr lang="en-US" dirty="0" err="1" smtClean="0"/>
              <a:t>en</a:t>
            </a:r>
            <a:r>
              <a:rPr lang="en-US" dirty="0" smtClean="0"/>
              <a:t> Côte d’Ivoire</a:t>
            </a:r>
          </a:p>
          <a:p>
            <a:pPr>
              <a:spcBef>
                <a:spcPts val="600"/>
              </a:spcBef>
            </a:pPr>
            <a:r>
              <a:rPr lang="en-US" dirty="0" smtClean="0"/>
              <a:t>Marché du Cloud Computing </a:t>
            </a:r>
            <a:r>
              <a:rPr lang="en-US" dirty="0" err="1" smtClean="0"/>
              <a:t>en</a:t>
            </a:r>
            <a:r>
              <a:rPr lang="en-US" dirty="0" smtClean="0"/>
              <a:t> </a:t>
            </a:r>
            <a:r>
              <a:rPr lang="en-US" dirty="0"/>
              <a:t>Côte </a:t>
            </a:r>
            <a:r>
              <a:rPr lang="en-US" dirty="0" smtClean="0"/>
              <a:t>d’Ivoire</a:t>
            </a:r>
          </a:p>
          <a:p>
            <a:pPr>
              <a:spcBef>
                <a:spcPts val="600"/>
              </a:spcBef>
            </a:pPr>
            <a:r>
              <a:rPr lang="en-US" dirty="0" err="1" smtClean="0"/>
              <a:t>Enjeux</a:t>
            </a:r>
            <a:r>
              <a:rPr lang="en-US" dirty="0" smtClean="0"/>
              <a:t> du </a:t>
            </a:r>
            <a:r>
              <a:rPr lang="en-US" dirty="0" err="1" smtClean="0"/>
              <a:t>développement</a:t>
            </a:r>
            <a:r>
              <a:rPr lang="en-US" dirty="0" smtClean="0"/>
              <a:t> des services Cloud </a:t>
            </a:r>
          </a:p>
          <a:p>
            <a:pPr>
              <a:spcBef>
                <a:spcPts val="600"/>
              </a:spcBef>
            </a:pPr>
            <a:r>
              <a:rPr lang="en-US" dirty="0" smtClean="0"/>
              <a:t>Etude sur le Cloud </a:t>
            </a:r>
            <a:r>
              <a:rPr lang="en-US" dirty="0"/>
              <a:t>C</a:t>
            </a:r>
            <a:r>
              <a:rPr lang="en-US" dirty="0" smtClean="0"/>
              <a:t>omputing </a:t>
            </a:r>
            <a:r>
              <a:rPr lang="en-US" dirty="0" err="1" smtClean="0"/>
              <a:t>en</a:t>
            </a:r>
            <a:r>
              <a:rPr lang="en-US" dirty="0"/>
              <a:t> Côte </a:t>
            </a:r>
            <a:r>
              <a:rPr lang="en-US" dirty="0" smtClean="0"/>
              <a:t>d’Ivoire</a:t>
            </a:r>
          </a:p>
          <a:p>
            <a:pPr>
              <a:spcBef>
                <a:spcPts val="600"/>
              </a:spcBef>
            </a:pPr>
            <a:r>
              <a:rPr lang="en-US" dirty="0" err="1" smtClean="0"/>
              <a:t>Recommandations</a:t>
            </a:r>
            <a:r>
              <a:rPr lang="en-US" dirty="0"/>
              <a:t> </a:t>
            </a:r>
            <a:r>
              <a:rPr lang="en-US" dirty="0" smtClean="0"/>
              <a:t>de </a:t>
            </a:r>
            <a:r>
              <a:rPr lang="en-US" dirty="0" err="1" smtClean="0"/>
              <a:t>l’étude</a:t>
            </a:r>
            <a:endParaRPr lang="en-US" dirty="0" smtClean="0"/>
          </a:p>
          <a:p>
            <a:pPr>
              <a:spcBef>
                <a:spcPts val="600"/>
              </a:spcBef>
            </a:pPr>
            <a:r>
              <a:rPr lang="en-US" dirty="0" smtClean="0"/>
              <a:t>Conclusion </a:t>
            </a:r>
            <a:endParaRPr lang="en-US" dirty="0"/>
          </a:p>
          <a:p>
            <a:pPr marL="0" indent="0">
              <a:spcBef>
                <a:spcPts val="600"/>
              </a:spcBef>
              <a:buNone/>
            </a:pPr>
            <a:endParaRPr lang="en-US" dirty="0" smtClean="0"/>
          </a:p>
          <a:p>
            <a:pPr>
              <a:spcBef>
                <a:spcPts val="600"/>
              </a:spcBef>
            </a:pPr>
            <a:endParaRPr lang="en-US" sz="1000" dirty="0"/>
          </a:p>
        </p:txBody>
      </p:sp>
    </p:spTree>
    <p:extLst>
      <p:ext uri="{BB962C8B-B14F-4D97-AF65-F5344CB8AC3E}">
        <p14:creationId xmlns:p14="http://schemas.microsoft.com/office/powerpoint/2010/main" val="41260882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err="1" smtClean="0"/>
              <a:t>Grandes</a:t>
            </a:r>
            <a:r>
              <a:rPr lang="en-US" dirty="0" smtClean="0"/>
              <a:t> </a:t>
            </a:r>
            <a:r>
              <a:rPr lang="en-US" dirty="0" err="1" smtClean="0"/>
              <a:t>tendances</a:t>
            </a:r>
            <a:r>
              <a:rPr lang="en-US" dirty="0" smtClean="0"/>
              <a:t> du </a:t>
            </a:r>
            <a:r>
              <a:rPr lang="en-US" dirty="0" err="1" smtClean="0"/>
              <a:t>marché</a:t>
            </a:r>
            <a:r>
              <a:rPr lang="en-US" dirty="0" smtClean="0"/>
              <a:t> des TIC</a:t>
            </a:r>
            <a:endParaRPr lang="en-US" dirty="0"/>
          </a:p>
        </p:txBody>
      </p:sp>
      <p:sp>
        <p:nvSpPr>
          <p:cNvPr id="3" name="Content Placeholder 2"/>
          <p:cNvSpPr>
            <a:spLocks noGrp="1"/>
          </p:cNvSpPr>
          <p:nvPr>
            <p:ph idx="1"/>
          </p:nvPr>
        </p:nvSpPr>
        <p:spPr/>
        <p:txBody>
          <a:bodyPr>
            <a:noAutofit/>
          </a:bodyPr>
          <a:lstStyle/>
          <a:p>
            <a:pPr marL="0" indent="0">
              <a:spcBef>
                <a:spcPts val="600"/>
              </a:spcBef>
              <a:buNone/>
            </a:pPr>
            <a:r>
              <a:rPr lang="en-US" sz="2800" b="1" i="1" dirty="0" smtClean="0">
                <a:solidFill>
                  <a:schemeClr val="tx2"/>
                </a:solidFill>
              </a:rPr>
              <a:t>Infrastructures</a:t>
            </a:r>
          </a:p>
          <a:p>
            <a:pPr>
              <a:spcBef>
                <a:spcPts val="600"/>
              </a:spcBef>
            </a:pPr>
            <a:r>
              <a:rPr lang="en-US" sz="2800" dirty="0" err="1" smtClean="0"/>
              <a:t>Réseaux</a:t>
            </a:r>
            <a:r>
              <a:rPr lang="en-US" sz="2800" dirty="0" smtClean="0"/>
              <a:t> mobiles </a:t>
            </a:r>
          </a:p>
          <a:p>
            <a:pPr lvl="1">
              <a:spcBef>
                <a:spcPts val="600"/>
              </a:spcBef>
            </a:pPr>
            <a:r>
              <a:rPr lang="en-US" sz="2000" dirty="0" smtClean="0"/>
              <a:t>GSM </a:t>
            </a:r>
            <a:r>
              <a:rPr lang="en-US" sz="2000" dirty="0"/>
              <a:t>≈ </a:t>
            </a:r>
            <a:r>
              <a:rPr lang="en-US" sz="2000" dirty="0" smtClean="0">
                <a:solidFill>
                  <a:schemeClr val="tx1"/>
                </a:solidFill>
              </a:rPr>
              <a:t>98% </a:t>
            </a:r>
            <a:r>
              <a:rPr lang="en-US" sz="2000" dirty="0" smtClean="0"/>
              <a:t>de couverture de la population, 3G, 4G</a:t>
            </a:r>
          </a:p>
          <a:p>
            <a:pPr>
              <a:spcBef>
                <a:spcPts val="600"/>
              </a:spcBef>
            </a:pPr>
            <a:r>
              <a:rPr lang="en-US" sz="2800" dirty="0" err="1" smtClean="0"/>
              <a:t>Réseaux</a:t>
            </a:r>
            <a:r>
              <a:rPr lang="en-US" sz="2800" dirty="0" smtClean="0"/>
              <a:t> fixes</a:t>
            </a:r>
          </a:p>
          <a:p>
            <a:pPr lvl="1">
              <a:spcBef>
                <a:spcPts val="600"/>
              </a:spcBef>
            </a:pPr>
            <a:r>
              <a:rPr lang="en-US" sz="2000" dirty="0" smtClean="0"/>
              <a:t>ADSL, FO : </a:t>
            </a:r>
            <a:r>
              <a:rPr lang="en-US" sz="2000" dirty="0" smtClean="0">
                <a:solidFill>
                  <a:schemeClr val="tx1"/>
                </a:solidFill>
              </a:rPr>
              <a:t>+12 700 km </a:t>
            </a:r>
            <a:r>
              <a:rPr lang="en-US" sz="2000" dirty="0" err="1" smtClean="0"/>
              <a:t>construits</a:t>
            </a:r>
            <a:r>
              <a:rPr lang="en-US" sz="2000" dirty="0" smtClean="0"/>
              <a:t> par les </a:t>
            </a:r>
            <a:r>
              <a:rPr lang="en-US" sz="2000" dirty="0" err="1" smtClean="0"/>
              <a:t>opérateurs</a:t>
            </a:r>
            <a:r>
              <a:rPr lang="en-US" sz="2000" dirty="0" smtClean="0"/>
              <a:t> </a:t>
            </a:r>
            <a:r>
              <a:rPr lang="en-US" sz="2000" dirty="0" err="1" smtClean="0"/>
              <a:t>privés</a:t>
            </a:r>
            <a:r>
              <a:rPr lang="en-US" sz="2000" dirty="0" smtClean="0"/>
              <a:t> et </a:t>
            </a:r>
            <a:r>
              <a:rPr lang="en-US" sz="2000" dirty="0" smtClean="0">
                <a:solidFill>
                  <a:schemeClr val="tx1"/>
                </a:solidFill>
              </a:rPr>
              <a:t>7000 km </a:t>
            </a:r>
            <a:r>
              <a:rPr lang="en-US" sz="2000" dirty="0" err="1" smtClean="0"/>
              <a:t>en</a:t>
            </a:r>
            <a:r>
              <a:rPr lang="en-US" sz="2000" dirty="0" smtClean="0"/>
              <a:t> </a:t>
            </a:r>
            <a:r>
              <a:rPr lang="en-US" sz="2000" dirty="0" err="1" smtClean="0"/>
              <a:t>cours</a:t>
            </a:r>
            <a:r>
              <a:rPr lang="en-US" sz="2000" dirty="0" smtClean="0"/>
              <a:t> de construction par </a:t>
            </a:r>
            <a:r>
              <a:rPr lang="en-US" sz="2000" dirty="0" err="1" smtClean="0"/>
              <a:t>l’Etat</a:t>
            </a:r>
            <a:r>
              <a:rPr lang="en-US" sz="2000" dirty="0" smtClean="0"/>
              <a:t> </a:t>
            </a:r>
          </a:p>
          <a:p>
            <a:pPr>
              <a:spcBef>
                <a:spcPts val="600"/>
              </a:spcBef>
            </a:pPr>
            <a:r>
              <a:rPr lang="en-US" sz="2800" dirty="0"/>
              <a:t>Point </a:t>
            </a:r>
            <a:r>
              <a:rPr lang="en-US" sz="2800" dirty="0" err="1"/>
              <a:t>d’échange</a:t>
            </a:r>
            <a:r>
              <a:rPr lang="en-US" sz="2800" dirty="0"/>
              <a:t> Internet </a:t>
            </a:r>
            <a:r>
              <a:rPr lang="en-US" sz="2800" dirty="0" err="1"/>
              <a:t>inauguré</a:t>
            </a:r>
            <a:r>
              <a:rPr lang="en-US" sz="2800" dirty="0"/>
              <a:t> le 03 </a:t>
            </a:r>
            <a:r>
              <a:rPr lang="en-US" sz="2800" dirty="0" err="1"/>
              <a:t>octobre</a:t>
            </a:r>
            <a:r>
              <a:rPr lang="en-US" sz="2800" dirty="0"/>
              <a:t> </a:t>
            </a:r>
            <a:r>
              <a:rPr lang="en-US" sz="2800" dirty="0" smtClean="0"/>
              <a:t>2013</a:t>
            </a:r>
          </a:p>
          <a:p>
            <a:pPr>
              <a:spcBef>
                <a:spcPts val="600"/>
              </a:spcBef>
            </a:pPr>
            <a:r>
              <a:rPr lang="fr-FR" sz="2800" dirty="0"/>
              <a:t>3 câbles sous-marins (</a:t>
            </a:r>
            <a:r>
              <a:rPr lang="fr-FR" sz="2800" i="1" dirty="0"/>
              <a:t>SAT-3, WACS, ACE</a:t>
            </a:r>
            <a:r>
              <a:rPr lang="fr-FR" sz="2800" dirty="0"/>
              <a:t>)</a:t>
            </a:r>
          </a:p>
          <a:p>
            <a:pPr>
              <a:spcBef>
                <a:spcPts val="600"/>
              </a:spcBef>
            </a:pPr>
            <a:endParaRPr lang="en-US" sz="2800" dirty="0"/>
          </a:p>
          <a:p>
            <a:pPr lvl="2">
              <a:spcBef>
                <a:spcPts val="600"/>
              </a:spcBef>
            </a:pPr>
            <a:endParaRPr lang="en-US" sz="2000" dirty="0" smtClean="0"/>
          </a:p>
          <a:p>
            <a:pPr>
              <a:spcBef>
                <a:spcPts val="600"/>
              </a:spcBef>
            </a:pPr>
            <a:endParaRPr lang="en-US" sz="1000" dirty="0"/>
          </a:p>
        </p:txBody>
      </p:sp>
    </p:spTree>
    <p:extLst>
      <p:ext uri="{BB962C8B-B14F-4D97-AF65-F5344CB8AC3E}">
        <p14:creationId xmlns:p14="http://schemas.microsoft.com/office/powerpoint/2010/main" val="1005639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err="1" smtClean="0"/>
              <a:t>Grandes</a:t>
            </a:r>
            <a:r>
              <a:rPr lang="en-US" dirty="0" smtClean="0"/>
              <a:t> </a:t>
            </a:r>
            <a:r>
              <a:rPr lang="en-US" dirty="0" err="1" smtClean="0"/>
              <a:t>tendances</a:t>
            </a:r>
            <a:r>
              <a:rPr lang="en-US" dirty="0" smtClean="0"/>
              <a:t> du </a:t>
            </a:r>
            <a:r>
              <a:rPr lang="en-US" dirty="0" err="1" smtClean="0"/>
              <a:t>marché</a:t>
            </a:r>
            <a:r>
              <a:rPr lang="en-US" dirty="0" smtClean="0"/>
              <a:t> des TIC</a:t>
            </a:r>
            <a:endParaRPr lang="en-US" dirty="0"/>
          </a:p>
        </p:txBody>
      </p:sp>
      <p:sp>
        <p:nvSpPr>
          <p:cNvPr id="3" name="Content Placeholder 2"/>
          <p:cNvSpPr>
            <a:spLocks noGrp="1"/>
          </p:cNvSpPr>
          <p:nvPr>
            <p:ph idx="1"/>
          </p:nvPr>
        </p:nvSpPr>
        <p:spPr/>
        <p:txBody>
          <a:bodyPr>
            <a:noAutofit/>
          </a:bodyPr>
          <a:lstStyle/>
          <a:p>
            <a:pPr marL="0" indent="0">
              <a:spcBef>
                <a:spcPts val="600"/>
              </a:spcBef>
              <a:buNone/>
            </a:pPr>
            <a:r>
              <a:rPr lang="en-US" sz="2800" b="1" i="1" dirty="0" smtClean="0">
                <a:solidFill>
                  <a:schemeClr val="tx2"/>
                </a:solidFill>
              </a:rPr>
              <a:t>Services et usages</a:t>
            </a:r>
          </a:p>
          <a:p>
            <a:pPr>
              <a:spcBef>
                <a:spcPts val="600"/>
              </a:spcBef>
            </a:pPr>
            <a:r>
              <a:rPr lang="en-US" sz="2800" dirty="0" smtClean="0"/>
              <a:t>Services data mobile</a:t>
            </a:r>
          </a:p>
          <a:p>
            <a:pPr lvl="1">
              <a:spcBef>
                <a:spcPts val="600"/>
              </a:spcBef>
            </a:pPr>
            <a:r>
              <a:rPr lang="en-US" sz="2000" dirty="0" err="1" smtClean="0"/>
              <a:t>Réseaux</a:t>
            </a:r>
            <a:r>
              <a:rPr lang="en-US" sz="2000" dirty="0" smtClean="0"/>
              <a:t> </a:t>
            </a:r>
            <a:r>
              <a:rPr lang="en-US" sz="2000" dirty="0" err="1" smtClean="0"/>
              <a:t>sociaux</a:t>
            </a:r>
            <a:r>
              <a:rPr lang="en-US" sz="2000" dirty="0" smtClean="0"/>
              <a:t> (</a:t>
            </a:r>
            <a:r>
              <a:rPr lang="en-US" sz="2000" i="1" dirty="0" smtClean="0"/>
              <a:t>Facebook, Twitter, Skype, Instagram, WhatsApp, etc.</a:t>
            </a:r>
            <a:r>
              <a:rPr lang="en-US" sz="2000" dirty="0" smtClean="0"/>
              <a:t>)</a:t>
            </a:r>
          </a:p>
          <a:p>
            <a:pPr lvl="1">
              <a:spcBef>
                <a:spcPts val="600"/>
              </a:spcBef>
            </a:pPr>
            <a:r>
              <a:rPr lang="en-US" sz="2000" dirty="0" smtClean="0"/>
              <a:t>Divertissement (</a:t>
            </a:r>
            <a:r>
              <a:rPr lang="en-US" sz="2000" i="1" dirty="0" err="1" smtClean="0"/>
              <a:t>Youtube</a:t>
            </a:r>
            <a:r>
              <a:rPr lang="en-US" sz="2000" i="1" dirty="0" smtClean="0"/>
              <a:t>, Dailymotion, etc.</a:t>
            </a:r>
            <a:r>
              <a:rPr lang="en-US" sz="2000" dirty="0" smtClean="0"/>
              <a:t>)</a:t>
            </a:r>
          </a:p>
          <a:p>
            <a:pPr>
              <a:spcBef>
                <a:spcPts val="600"/>
              </a:spcBef>
            </a:pPr>
            <a:r>
              <a:rPr lang="en-US" sz="2800" dirty="0" smtClean="0"/>
              <a:t>Mobile money </a:t>
            </a:r>
          </a:p>
          <a:p>
            <a:pPr lvl="1">
              <a:spcBef>
                <a:spcPts val="600"/>
              </a:spcBef>
            </a:pPr>
            <a:r>
              <a:rPr lang="en-US" sz="2000" dirty="0" err="1" smtClean="0"/>
              <a:t>Dépôt</a:t>
            </a:r>
            <a:r>
              <a:rPr lang="en-US" sz="2000" dirty="0" smtClean="0"/>
              <a:t>, </a:t>
            </a:r>
            <a:r>
              <a:rPr lang="en-US" sz="2000" dirty="0" err="1" smtClean="0"/>
              <a:t>retrait</a:t>
            </a:r>
            <a:r>
              <a:rPr lang="en-US" sz="2000" dirty="0" smtClean="0"/>
              <a:t>, </a:t>
            </a:r>
            <a:r>
              <a:rPr lang="en-US" sz="2000" dirty="0" err="1" smtClean="0"/>
              <a:t>transfert</a:t>
            </a:r>
            <a:r>
              <a:rPr lang="en-US" sz="2000" dirty="0" smtClean="0"/>
              <a:t> </a:t>
            </a:r>
            <a:r>
              <a:rPr lang="en-US" sz="2000" dirty="0" err="1" smtClean="0"/>
              <a:t>d’argent</a:t>
            </a:r>
            <a:endParaRPr lang="en-US" sz="2000" dirty="0" smtClean="0"/>
          </a:p>
          <a:p>
            <a:pPr lvl="1">
              <a:spcBef>
                <a:spcPts val="600"/>
              </a:spcBef>
            </a:pPr>
            <a:r>
              <a:rPr lang="en-US" sz="2000" dirty="0" err="1" smtClean="0"/>
              <a:t>Paiement</a:t>
            </a:r>
            <a:r>
              <a:rPr lang="en-US" sz="2000" dirty="0" smtClean="0"/>
              <a:t> de factures (eau, </a:t>
            </a:r>
            <a:r>
              <a:rPr lang="en-US" sz="2000" dirty="0" err="1" smtClean="0"/>
              <a:t>électricité</a:t>
            </a:r>
            <a:r>
              <a:rPr lang="en-US" sz="2000" dirty="0" smtClean="0"/>
              <a:t>, bouquet </a:t>
            </a:r>
            <a:r>
              <a:rPr lang="en-US" sz="2000" dirty="0" smtClean="0"/>
              <a:t>TV</a:t>
            </a:r>
            <a:r>
              <a:rPr lang="en-US" sz="2000" dirty="0" smtClean="0"/>
              <a:t>, </a:t>
            </a:r>
            <a:r>
              <a:rPr lang="en-US" sz="2000" dirty="0" smtClean="0"/>
              <a:t>etc.)</a:t>
            </a:r>
          </a:p>
          <a:p>
            <a:pPr lvl="1">
              <a:spcBef>
                <a:spcPts val="600"/>
              </a:spcBef>
            </a:pPr>
            <a:r>
              <a:rPr lang="en-US" sz="2000" dirty="0" err="1" smtClean="0"/>
              <a:t>Paiement</a:t>
            </a:r>
            <a:r>
              <a:rPr lang="en-US" sz="2000" dirty="0" smtClean="0"/>
              <a:t> </a:t>
            </a:r>
            <a:r>
              <a:rPr lang="en-US" sz="2000" dirty="0" err="1" smtClean="0"/>
              <a:t>marchand</a:t>
            </a:r>
            <a:r>
              <a:rPr lang="en-US" sz="2000" dirty="0" smtClean="0"/>
              <a:t> </a:t>
            </a:r>
          </a:p>
          <a:p>
            <a:pPr lvl="1">
              <a:spcBef>
                <a:spcPts val="600"/>
              </a:spcBef>
            </a:pPr>
            <a:r>
              <a:rPr lang="en-US" sz="2000" dirty="0" smtClean="0"/>
              <a:t>Inscription </a:t>
            </a:r>
            <a:r>
              <a:rPr lang="en-US" sz="2000" dirty="0" err="1" smtClean="0"/>
              <a:t>dans</a:t>
            </a:r>
            <a:r>
              <a:rPr lang="en-US" sz="2000" dirty="0" smtClean="0"/>
              <a:t> les </a:t>
            </a:r>
            <a:r>
              <a:rPr lang="en-US" sz="2000" dirty="0" err="1" smtClean="0"/>
              <a:t>universités</a:t>
            </a:r>
            <a:r>
              <a:rPr lang="en-US" sz="2000" dirty="0" smtClean="0"/>
              <a:t> et </a:t>
            </a:r>
            <a:r>
              <a:rPr lang="en-US" sz="2000" dirty="0" err="1" smtClean="0"/>
              <a:t>grandes</a:t>
            </a:r>
            <a:r>
              <a:rPr lang="en-US" sz="2000" dirty="0" smtClean="0"/>
              <a:t> </a:t>
            </a:r>
            <a:r>
              <a:rPr lang="en-US" sz="2000" dirty="0" err="1" smtClean="0"/>
              <a:t>écoles</a:t>
            </a:r>
            <a:endParaRPr lang="en-US" sz="2800" dirty="0"/>
          </a:p>
          <a:p>
            <a:pPr lvl="2">
              <a:spcBef>
                <a:spcPts val="600"/>
              </a:spcBef>
            </a:pPr>
            <a:endParaRPr lang="en-US" sz="2000" dirty="0" smtClean="0"/>
          </a:p>
          <a:p>
            <a:pPr>
              <a:spcBef>
                <a:spcPts val="600"/>
              </a:spcBef>
            </a:pPr>
            <a:endParaRPr lang="en-US" sz="1000" dirty="0"/>
          </a:p>
        </p:txBody>
      </p:sp>
    </p:spTree>
    <p:extLst>
      <p:ext uri="{BB962C8B-B14F-4D97-AF65-F5344CB8AC3E}">
        <p14:creationId xmlns:p14="http://schemas.microsoft.com/office/powerpoint/2010/main" val="36292841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err="1" smtClean="0"/>
              <a:t>Grandes</a:t>
            </a:r>
            <a:r>
              <a:rPr lang="en-US" dirty="0" smtClean="0"/>
              <a:t> </a:t>
            </a:r>
            <a:r>
              <a:rPr lang="en-US" dirty="0" err="1" smtClean="0"/>
              <a:t>tendances</a:t>
            </a:r>
            <a:r>
              <a:rPr lang="en-US" dirty="0" smtClean="0"/>
              <a:t> du </a:t>
            </a:r>
            <a:r>
              <a:rPr lang="en-US" dirty="0" err="1" smtClean="0"/>
              <a:t>marché</a:t>
            </a:r>
            <a:r>
              <a:rPr lang="en-US" dirty="0" smtClean="0"/>
              <a:t> des TIC</a:t>
            </a:r>
            <a:endParaRPr lang="en-US" dirty="0"/>
          </a:p>
        </p:txBody>
      </p:sp>
      <p:sp>
        <p:nvSpPr>
          <p:cNvPr id="3" name="Content Placeholder 2"/>
          <p:cNvSpPr>
            <a:spLocks noGrp="1"/>
          </p:cNvSpPr>
          <p:nvPr>
            <p:ph idx="1"/>
          </p:nvPr>
        </p:nvSpPr>
        <p:spPr/>
        <p:txBody>
          <a:bodyPr>
            <a:noAutofit/>
          </a:bodyPr>
          <a:lstStyle/>
          <a:p>
            <a:pPr marL="0" indent="0">
              <a:spcBef>
                <a:spcPts val="600"/>
              </a:spcBef>
              <a:buNone/>
            </a:pPr>
            <a:r>
              <a:rPr lang="en-US" sz="2800" b="1" i="1" dirty="0" smtClean="0">
                <a:solidFill>
                  <a:schemeClr val="tx2"/>
                </a:solidFill>
              </a:rPr>
              <a:t>Perspectives </a:t>
            </a:r>
            <a:r>
              <a:rPr lang="en-US" sz="2800" b="1" i="1" dirty="0" err="1" smtClean="0">
                <a:solidFill>
                  <a:schemeClr val="tx2"/>
                </a:solidFill>
              </a:rPr>
              <a:t>dans</a:t>
            </a:r>
            <a:r>
              <a:rPr lang="en-US" sz="2800" b="1" i="1" dirty="0" smtClean="0">
                <a:solidFill>
                  <a:schemeClr val="tx2"/>
                </a:solidFill>
              </a:rPr>
              <a:t> les apps et usages</a:t>
            </a:r>
            <a:endParaRPr lang="en-US" sz="2800" b="1" i="1" dirty="0">
              <a:solidFill>
                <a:schemeClr val="tx2"/>
              </a:solidFill>
            </a:endParaRPr>
          </a:p>
          <a:p>
            <a:pPr>
              <a:spcBef>
                <a:spcPts val="600"/>
              </a:spcBef>
            </a:pPr>
            <a:r>
              <a:rPr lang="en-US" sz="2800" dirty="0" err="1" smtClean="0"/>
              <a:t>Vers</a:t>
            </a:r>
            <a:r>
              <a:rPr lang="en-US" sz="2800" dirty="0" smtClean="0"/>
              <a:t> un </a:t>
            </a:r>
            <a:r>
              <a:rPr lang="en-US" sz="2800" dirty="0" err="1" smtClean="0"/>
              <a:t>développement</a:t>
            </a:r>
            <a:r>
              <a:rPr lang="en-US" sz="2800" dirty="0" smtClean="0"/>
              <a:t> plus </a:t>
            </a:r>
            <a:r>
              <a:rPr lang="en-US" sz="2800" dirty="0" err="1" smtClean="0"/>
              <a:t>accru</a:t>
            </a:r>
            <a:r>
              <a:rPr lang="en-US" sz="2800" dirty="0" smtClean="0"/>
              <a:t> des m-services</a:t>
            </a:r>
          </a:p>
          <a:p>
            <a:pPr lvl="1">
              <a:spcBef>
                <a:spcPts val="600"/>
              </a:spcBef>
            </a:pPr>
            <a:r>
              <a:rPr lang="en-US" sz="2000" dirty="0" smtClean="0"/>
              <a:t>Mobile-payment, mobile money, mobile-banking</a:t>
            </a:r>
          </a:p>
          <a:p>
            <a:pPr>
              <a:spcBef>
                <a:spcPts val="600"/>
              </a:spcBef>
            </a:pPr>
            <a:r>
              <a:rPr lang="en-US" sz="2800" dirty="0" err="1" smtClean="0"/>
              <a:t>Développement</a:t>
            </a:r>
            <a:r>
              <a:rPr lang="en-US" sz="2800" dirty="0" smtClean="0"/>
              <a:t> des apps large </a:t>
            </a:r>
            <a:r>
              <a:rPr lang="en-US" sz="2800" dirty="0" err="1" smtClean="0"/>
              <a:t>bande</a:t>
            </a:r>
            <a:endParaRPr lang="en-US" sz="2800" dirty="0" smtClean="0"/>
          </a:p>
          <a:p>
            <a:pPr lvl="1">
              <a:spcBef>
                <a:spcPts val="600"/>
              </a:spcBef>
            </a:pPr>
            <a:r>
              <a:rPr lang="en-US" sz="2000" dirty="0" smtClean="0"/>
              <a:t>Appels </a:t>
            </a:r>
            <a:r>
              <a:rPr lang="en-US" sz="2000" dirty="0" err="1" smtClean="0"/>
              <a:t>visio</a:t>
            </a:r>
            <a:r>
              <a:rPr lang="en-US" sz="2000" dirty="0" smtClean="0"/>
              <a:t>, video à la </a:t>
            </a:r>
            <a:r>
              <a:rPr lang="en-US" sz="2000" dirty="0" err="1" smtClean="0"/>
              <a:t>demande</a:t>
            </a:r>
            <a:r>
              <a:rPr lang="en-US" sz="2000" dirty="0" smtClean="0"/>
              <a:t>, </a:t>
            </a:r>
          </a:p>
          <a:p>
            <a:pPr>
              <a:spcBef>
                <a:spcPts val="600"/>
              </a:spcBef>
            </a:pPr>
            <a:r>
              <a:rPr lang="en-US" sz="2800" dirty="0" err="1" smtClean="0"/>
              <a:t>Développement</a:t>
            </a:r>
            <a:r>
              <a:rPr lang="en-US" sz="2800" dirty="0" smtClean="0"/>
              <a:t> des e-services </a:t>
            </a:r>
          </a:p>
          <a:p>
            <a:pPr lvl="1">
              <a:spcBef>
                <a:spcPts val="600"/>
              </a:spcBef>
            </a:pPr>
            <a:r>
              <a:rPr lang="en-US" sz="2000" dirty="0" smtClean="0"/>
              <a:t>E-santé, e-</a:t>
            </a:r>
            <a:r>
              <a:rPr lang="en-US" sz="2000" dirty="0" err="1" smtClean="0"/>
              <a:t>éducation</a:t>
            </a:r>
            <a:r>
              <a:rPr lang="en-US" sz="2000" dirty="0" smtClean="0"/>
              <a:t>, e-</a:t>
            </a:r>
            <a:r>
              <a:rPr lang="en-US" sz="2000" dirty="0" err="1" smtClean="0"/>
              <a:t>gouvernance</a:t>
            </a:r>
            <a:r>
              <a:rPr lang="en-US" sz="2000" dirty="0" smtClean="0"/>
              <a:t>, e-administration, e-agriculture</a:t>
            </a:r>
          </a:p>
          <a:p>
            <a:pPr>
              <a:spcBef>
                <a:spcPts val="600"/>
              </a:spcBef>
            </a:pPr>
            <a:r>
              <a:rPr lang="en-US" sz="2800" dirty="0" err="1" smtClean="0"/>
              <a:t>Développement</a:t>
            </a:r>
            <a:r>
              <a:rPr lang="en-US" sz="2800" dirty="0" smtClean="0"/>
              <a:t> des </a:t>
            </a:r>
            <a:r>
              <a:rPr lang="en-US" sz="2800" dirty="0" err="1" smtClean="0"/>
              <a:t>offres</a:t>
            </a:r>
            <a:r>
              <a:rPr lang="en-US" sz="2800" dirty="0" smtClean="0"/>
              <a:t> de services </a:t>
            </a:r>
            <a:r>
              <a:rPr lang="en-US" sz="2800" dirty="0" err="1" smtClean="0"/>
              <a:t>groupés</a:t>
            </a:r>
            <a:endParaRPr lang="en-US" sz="2800" dirty="0" smtClean="0"/>
          </a:p>
          <a:p>
            <a:pPr lvl="1">
              <a:spcBef>
                <a:spcPts val="600"/>
              </a:spcBef>
            </a:pPr>
            <a:r>
              <a:rPr lang="en-US" sz="2000" dirty="0" smtClean="0"/>
              <a:t>Internet + </a:t>
            </a:r>
            <a:r>
              <a:rPr lang="en-US" sz="2000" dirty="0" err="1" smtClean="0"/>
              <a:t>Télévision</a:t>
            </a:r>
            <a:r>
              <a:rPr lang="en-US" sz="2000" dirty="0" smtClean="0"/>
              <a:t> + </a:t>
            </a:r>
            <a:r>
              <a:rPr lang="en-US" sz="2000" dirty="0" err="1" smtClean="0"/>
              <a:t>Voix</a:t>
            </a:r>
            <a:endParaRPr lang="en-US" sz="2000" dirty="0" smtClean="0"/>
          </a:p>
          <a:p>
            <a:pPr marL="914400" lvl="2" indent="0">
              <a:spcBef>
                <a:spcPts val="600"/>
              </a:spcBef>
              <a:buNone/>
            </a:pPr>
            <a:endParaRPr lang="en-US" sz="2000" dirty="0" smtClean="0"/>
          </a:p>
          <a:p>
            <a:pPr>
              <a:spcBef>
                <a:spcPts val="600"/>
              </a:spcBef>
            </a:pPr>
            <a:endParaRPr lang="en-US" sz="1000" dirty="0"/>
          </a:p>
        </p:txBody>
      </p:sp>
    </p:spTree>
    <p:extLst>
      <p:ext uri="{BB962C8B-B14F-4D97-AF65-F5344CB8AC3E}">
        <p14:creationId xmlns:p14="http://schemas.microsoft.com/office/powerpoint/2010/main" val="2386154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err="1" smtClean="0"/>
              <a:t>Grandes</a:t>
            </a:r>
            <a:r>
              <a:rPr lang="en-US" dirty="0" smtClean="0"/>
              <a:t> </a:t>
            </a:r>
            <a:r>
              <a:rPr lang="en-US" dirty="0" err="1" smtClean="0"/>
              <a:t>tendances</a:t>
            </a:r>
            <a:r>
              <a:rPr lang="en-US" dirty="0" smtClean="0"/>
              <a:t> du </a:t>
            </a:r>
            <a:r>
              <a:rPr lang="en-US" dirty="0" err="1" smtClean="0"/>
              <a:t>marché</a:t>
            </a:r>
            <a:r>
              <a:rPr lang="en-US" dirty="0" smtClean="0"/>
              <a:t> des TIC</a:t>
            </a:r>
            <a:endParaRPr lang="en-US" dirty="0"/>
          </a:p>
        </p:txBody>
      </p:sp>
      <p:sp>
        <p:nvSpPr>
          <p:cNvPr id="3" name="Content Placeholder 2"/>
          <p:cNvSpPr>
            <a:spLocks noGrp="1"/>
          </p:cNvSpPr>
          <p:nvPr>
            <p:ph idx="1"/>
          </p:nvPr>
        </p:nvSpPr>
        <p:spPr/>
        <p:txBody>
          <a:bodyPr>
            <a:noAutofit/>
          </a:bodyPr>
          <a:lstStyle/>
          <a:p>
            <a:pPr marL="0" indent="0">
              <a:spcBef>
                <a:spcPts val="600"/>
              </a:spcBef>
              <a:buNone/>
            </a:pPr>
            <a:r>
              <a:rPr lang="en-US" sz="2800" b="1" i="1" dirty="0" err="1">
                <a:solidFill>
                  <a:schemeClr val="tx2"/>
                </a:solidFill>
              </a:rPr>
              <a:t>Abonnés</a:t>
            </a:r>
            <a:endParaRPr lang="en-US" sz="2800" b="1" i="1" dirty="0">
              <a:solidFill>
                <a:schemeClr val="tx2"/>
              </a:solidFill>
            </a:endParaRPr>
          </a:p>
          <a:p>
            <a:pPr>
              <a:spcBef>
                <a:spcPts val="600"/>
              </a:spcBef>
            </a:pPr>
            <a:r>
              <a:rPr lang="en-US" sz="2800" dirty="0" smtClean="0"/>
              <a:t>Au 3e </a:t>
            </a:r>
            <a:r>
              <a:rPr lang="en-US" sz="2800" dirty="0" err="1" smtClean="0"/>
              <a:t>trimestre</a:t>
            </a:r>
            <a:r>
              <a:rPr lang="en-US" sz="2800" dirty="0" smtClean="0"/>
              <a:t> 2015</a:t>
            </a:r>
          </a:p>
          <a:p>
            <a:pPr lvl="1">
              <a:spcBef>
                <a:spcPts val="600"/>
              </a:spcBef>
            </a:pPr>
            <a:r>
              <a:rPr lang="en-US" sz="2000" dirty="0" err="1" smtClean="0"/>
              <a:t>Téléphonie</a:t>
            </a:r>
            <a:r>
              <a:rPr lang="en-US" sz="2000" dirty="0" smtClean="0"/>
              <a:t> mobile : </a:t>
            </a:r>
            <a:r>
              <a:rPr lang="en-US" sz="2000" dirty="0" smtClean="0">
                <a:solidFill>
                  <a:schemeClr val="tx1"/>
                </a:solidFill>
              </a:rPr>
              <a:t>24 693 758 </a:t>
            </a:r>
            <a:r>
              <a:rPr lang="en-US" sz="2000" dirty="0" err="1" smtClean="0"/>
              <a:t>abonnés</a:t>
            </a:r>
            <a:r>
              <a:rPr lang="en-US" sz="2000" dirty="0" smtClean="0"/>
              <a:t> ≈ </a:t>
            </a:r>
            <a:r>
              <a:rPr lang="en-US" sz="2000" dirty="0" smtClean="0">
                <a:solidFill>
                  <a:schemeClr val="tx1"/>
                </a:solidFill>
              </a:rPr>
              <a:t>106,84%</a:t>
            </a:r>
          </a:p>
          <a:p>
            <a:pPr lvl="1">
              <a:spcBef>
                <a:spcPts val="600"/>
              </a:spcBef>
            </a:pPr>
            <a:r>
              <a:rPr lang="en-US" sz="2000" dirty="0" smtClean="0"/>
              <a:t>Internet mobile : </a:t>
            </a:r>
            <a:r>
              <a:rPr lang="en-US" sz="2000" dirty="0" smtClean="0">
                <a:solidFill>
                  <a:schemeClr val="tx1"/>
                </a:solidFill>
              </a:rPr>
              <a:t>8 122 247 </a:t>
            </a:r>
            <a:r>
              <a:rPr lang="en-US" sz="2000" dirty="0" err="1" smtClean="0"/>
              <a:t>abonnés</a:t>
            </a:r>
            <a:r>
              <a:rPr lang="en-US" sz="2000" dirty="0" smtClean="0"/>
              <a:t> ≈ </a:t>
            </a:r>
            <a:r>
              <a:rPr lang="en-US" sz="2000" dirty="0" smtClean="0">
                <a:solidFill>
                  <a:schemeClr val="tx1"/>
                </a:solidFill>
              </a:rPr>
              <a:t>35,14%</a:t>
            </a:r>
          </a:p>
          <a:p>
            <a:pPr lvl="1">
              <a:spcBef>
                <a:spcPts val="600"/>
              </a:spcBef>
            </a:pPr>
            <a:r>
              <a:rPr lang="en-US" sz="2000" dirty="0" smtClean="0"/>
              <a:t>Internet fixe : </a:t>
            </a:r>
            <a:r>
              <a:rPr lang="en-US" sz="2000" dirty="0" smtClean="0">
                <a:solidFill>
                  <a:schemeClr val="tx1"/>
                </a:solidFill>
              </a:rPr>
              <a:t>109 865 </a:t>
            </a:r>
            <a:r>
              <a:rPr lang="en-US" sz="2000" dirty="0" err="1" smtClean="0"/>
              <a:t>abonnés</a:t>
            </a:r>
            <a:r>
              <a:rPr lang="en-US" sz="2000" dirty="0" smtClean="0"/>
              <a:t> </a:t>
            </a:r>
            <a:r>
              <a:rPr lang="en-US" sz="2000" dirty="0"/>
              <a:t>≈ </a:t>
            </a:r>
            <a:r>
              <a:rPr lang="en-US" sz="2000" dirty="0" smtClean="0">
                <a:solidFill>
                  <a:schemeClr val="tx1"/>
                </a:solidFill>
              </a:rPr>
              <a:t>0,48%</a:t>
            </a:r>
          </a:p>
          <a:p>
            <a:pPr lvl="1">
              <a:spcBef>
                <a:spcPts val="600"/>
              </a:spcBef>
            </a:pPr>
            <a:r>
              <a:rPr lang="en-US" sz="2000" dirty="0" err="1" smtClean="0"/>
              <a:t>Taux</a:t>
            </a:r>
            <a:r>
              <a:rPr lang="en-US" sz="2000" dirty="0" smtClean="0"/>
              <a:t> penetration </a:t>
            </a:r>
            <a:r>
              <a:rPr lang="en-US" sz="2000" dirty="0"/>
              <a:t>internet ≈ </a:t>
            </a:r>
            <a:r>
              <a:rPr lang="en-US" sz="2000" dirty="0" smtClean="0">
                <a:solidFill>
                  <a:schemeClr val="tx1"/>
                </a:solidFill>
              </a:rPr>
              <a:t>35,62%</a:t>
            </a:r>
          </a:p>
          <a:p>
            <a:pPr lvl="1">
              <a:spcBef>
                <a:spcPts val="600"/>
              </a:spcBef>
            </a:pPr>
            <a:r>
              <a:rPr lang="en-US" sz="2000" dirty="0" smtClean="0"/>
              <a:t>Mobile money : </a:t>
            </a:r>
            <a:r>
              <a:rPr lang="en-US" sz="2000" dirty="0" smtClean="0">
                <a:solidFill>
                  <a:schemeClr val="tx1"/>
                </a:solidFill>
              </a:rPr>
              <a:t>7 924 770 </a:t>
            </a:r>
            <a:r>
              <a:rPr lang="en-US" sz="2000" dirty="0" err="1" smtClean="0"/>
              <a:t>abonnés</a:t>
            </a:r>
            <a:endParaRPr lang="en-US" sz="2000" dirty="0" smtClean="0"/>
          </a:p>
          <a:p>
            <a:pPr marL="342900" lvl="1" indent="-342900">
              <a:spcBef>
                <a:spcPts val="600"/>
              </a:spcBef>
              <a:buFont typeface="Arial"/>
              <a:buChar char="•"/>
            </a:pPr>
            <a:r>
              <a:rPr lang="fr-FR" sz="2800" dirty="0" smtClean="0"/>
              <a:t>2014 : CA de </a:t>
            </a:r>
            <a:r>
              <a:rPr lang="fr-FR" sz="2800" dirty="0" smtClean="0">
                <a:solidFill>
                  <a:schemeClr val="tx1"/>
                </a:solidFill>
              </a:rPr>
              <a:t>1,6711</a:t>
            </a:r>
            <a:r>
              <a:rPr lang="fr-FR" sz="2800" dirty="0" smtClean="0"/>
              <a:t> </a:t>
            </a:r>
            <a:r>
              <a:rPr lang="fr-FR" sz="2800" dirty="0"/>
              <a:t>milliards </a:t>
            </a:r>
            <a:r>
              <a:rPr lang="fr-FR" dirty="0" smtClean="0"/>
              <a:t>USD</a:t>
            </a:r>
            <a:r>
              <a:rPr lang="fr-FR" sz="2800" dirty="0" smtClean="0"/>
              <a:t> </a:t>
            </a:r>
            <a:r>
              <a:rPr lang="en-US" sz="2400" dirty="0"/>
              <a:t>≈ </a:t>
            </a:r>
            <a:r>
              <a:rPr lang="en-US" sz="2400" dirty="0" smtClean="0">
                <a:solidFill>
                  <a:schemeClr val="tx1"/>
                </a:solidFill>
              </a:rPr>
              <a:t>7% </a:t>
            </a:r>
            <a:r>
              <a:rPr lang="en-US" sz="2400" dirty="0" smtClean="0"/>
              <a:t>du PIB</a:t>
            </a:r>
            <a:endParaRPr lang="fr-FR" sz="2800" dirty="0"/>
          </a:p>
          <a:p>
            <a:pPr>
              <a:spcBef>
                <a:spcPts val="600"/>
              </a:spcBef>
            </a:pPr>
            <a:endParaRPr lang="en-US" sz="2800" dirty="0" smtClean="0"/>
          </a:p>
          <a:p>
            <a:pPr marL="914400" lvl="2" indent="0">
              <a:spcBef>
                <a:spcPts val="600"/>
              </a:spcBef>
              <a:buNone/>
            </a:pPr>
            <a:endParaRPr lang="en-US" sz="2000" dirty="0" smtClean="0"/>
          </a:p>
          <a:p>
            <a:pPr>
              <a:spcBef>
                <a:spcPts val="600"/>
              </a:spcBef>
            </a:pPr>
            <a:endParaRPr lang="en-US" sz="1000" dirty="0"/>
          </a:p>
        </p:txBody>
      </p:sp>
    </p:spTree>
    <p:extLst>
      <p:ext uri="{BB962C8B-B14F-4D97-AF65-F5344CB8AC3E}">
        <p14:creationId xmlns:p14="http://schemas.microsoft.com/office/powerpoint/2010/main" val="5600359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Marché du Cloud </a:t>
            </a:r>
            <a:endParaRPr lang="en-US" dirty="0"/>
          </a:p>
        </p:txBody>
      </p:sp>
      <p:graphicFrame>
        <p:nvGraphicFramePr>
          <p:cNvPr id="7" name="Tableau 6"/>
          <p:cNvGraphicFramePr>
            <a:graphicFrameLocks noGrp="1"/>
          </p:cNvGraphicFramePr>
          <p:nvPr>
            <p:extLst>
              <p:ext uri="{D42A27DB-BD31-4B8C-83A1-F6EECF244321}">
                <p14:modId xmlns:p14="http://schemas.microsoft.com/office/powerpoint/2010/main" val="43402039"/>
              </p:ext>
            </p:extLst>
          </p:nvPr>
        </p:nvGraphicFramePr>
        <p:xfrm>
          <a:off x="682388" y="1872099"/>
          <a:ext cx="7779224" cy="3663246"/>
        </p:xfrm>
        <a:graphic>
          <a:graphicData uri="http://schemas.openxmlformats.org/drawingml/2006/table">
            <a:tbl>
              <a:tblPr firstRow="1" firstCol="1" bandRow="1"/>
              <a:tblGrid>
                <a:gridCol w="3058724"/>
                <a:gridCol w="4720500"/>
              </a:tblGrid>
              <a:tr h="293427">
                <a:tc>
                  <a:txBody>
                    <a:bodyPr/>
                    <a:lstStyle/>
                    <a:p>
                      <a:pPr>
                        <a:lnSpc>
                          <a:spcPct val="115000"/>
                        </a:lnSpc>
                        <a:spcBef>
                          <a:spcPts val="500"/>
                        </a:spcBef>
                        <a:spcAft>
                          <a:spcPts val="0"/>
                        </a:spcAft>
                      </a:pPr>
                      <a:r>
                        <a:rPr lang="fr-FR" sz="1600" b="1" dirty="0">
                          <a:solidFill>
                            <a:srgbClr val="FFFFFF"/>
                          </a:solidFill>
                          <a:effectLst/>
                          <a:latin typeface="+mj-lt"/>
                          <a:ea typeface="Times New Roman" panose="02020603050405020304" pitchFamily="18" charset="0"/>
                          <a:cs typeface="Times New Roman" panose="02020603050405020304" pitchFamily="18" charset="0"/>
                        </a:rPr>
                        <a:t>Acteurs</a:t>
                      </a:r>
                      <a:endParaRPr lang="fr-FR" sz="16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F0A22E"/>
                      </a:solidFill>
                      <a:prstDash val="solid"/>
                      <a:round/>
                      <a:headEnd type="none" w="med" len="med"/>
                      <a:tailEnd type="none" w="med" len="med"/>
                    </a:lnL>
                    <a:lnR>
                      <a:noFill/>
                    </a:lnR>
                    <a:lnT w="12700" cap="flat" cmpd="sng" algn="ctr">
                      <a:solidFill>
                        <a:srgbClr val="F0A22E"/>
                      </a:solidFill>
                      <a:prstDash val="solid"/>
                      <a:round/>
                      <a:headEnd type="none" w="med" len="med"/>
                      <a:tailEnd type="none" w="med" len="med"/>
                    </a:lnT>
                    <a:lnB w="12700" cap="flat" cmpd="sng" algn="ctr">
                      <a:solidFill>
                        <a:srgbClr val="F0A22E"/>
                      </a:solidFill>
                      <a:prstDash val="solid"/>
                      <a:round/>
                      <a:headEnd type="none" w="med" len="med"/>
                      <a:tailEnd type="none" w="med" len="med"/>
                    </a:lnB>
                    <a:solidFill>
                      <a:srgbClr val="F0A22E"/>
                    </a:solidFill>
                  </a:tcPr>
                </a:tc>
                <a:tc>
                  <a:txBody>
                    <a:bodyPr/>
                    <a:lstStyle/>
                    <a:p>
                      <a:pPr>
                        <a:lnSpc>
                          <a:spcPct val="115000"/>
                        </a:lnSpc>
                        <a:spcBef>
                          <a:spcPts val="500"/>
                        </a:spcBef>
                        <a:spcAft>
                          <a:spcPts val="0"/>
                        </a:spcAft>
                      </a:pPr>
                      <a:r>
                        <a:rPr lang="fr-FR" sz="1600" b="1">
                          <a:solidFill>
                            <a:srgbClr val="FFFFFF"/>
                          </a:solidFill>
                          <a:effectLst/>
                          <a:latin typeface="+mj-lt"/>
                          <a:ea typeface="Times New Roman" panose="02020603050405020304" pitchFamily="18" charset="0"/>
                          <a:cs typeface="Times New Roman" panose="02020603050405020304" pitchFamily="18" charset="0"/>
                        </a:rPr>
                        <a:t>Services</a:t>
                      </a:r>
                      <a:endParaRPr lang="fr-FR" sz="1600">
                        <a:effectLst/>
                        <a:latin typeface="+mj-lt"/>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F0A22E"/>
                      </a:solidFill>
                      <a:prstDash val="solid"/>
                      <a:round/>
                      <a:headEnd type="none" w="med" len="med"/>
                      <a:tailEnd type="none" w="med" len="med"/>
                    </a:lnR>
                    <a:lnT w="12700" cap="flat" cmpd="sng" algn="ctr">
                      <a:solidFill>
                        <a:srgbClr val="F0A22E"/>
                      </a:solidFill>
                      <a:prstDash val="solid"/>
                      <a:round/>
                      <a:headEnd type="none" w="med" len="med"/>
                      <a:tailEnd type="none" w="med" len="med"/>
                    </a:lnT>
                    <a:lnB w="12700" cap="flat" cmpd="sng" algn="ctr">
                      <a:solidFill>
                        <a:srgbClr val="F0A22E"/>
                      </a:solidFill>
                      <a:prstDash val="solid"/>
                      <a:round/>
                      <a:headEnd type="none" w="med" len="med"/>
                      <a:tailEnd type="none" w="med" len="med"/>
                    </a:lnB>
                    <a:solidFill>
                      <a:srgbClr val="F0A22E"/>
                    </a:solidFill>
                  </a:tcPr>
                </a:tc>
              </a:tr>
              <a:tr h="586853">
                <a:tc>
                  <a:txBody>
                    <a:bodyPr/>
                    <a:lstStyle/>
                    <a:p>
                      <a:pPr>
                        <a:lnSpc>
                          <a:spcPct val="115000"/>
                        </a:lnSpc>
                        <a:spcBef>
                          <a:spcPts val="500"/>
                        </a:spcBef>
                        <a:spcAft>
                          <a:spcPts val="0"/>
                        </a:spcAft>
                      </a:pPr>
                      <a:r>
                        <a:rPr lang="fr-FR" sz="1600" b="1" dirty="0">
                          <a:effectLst/>
                          <a:latin typeface="+mj-lt"/>
                          <a:ea typeface="Times New Roman" panose="02020603050405020304" pitchFamily="18" charset="0"/>
                          <a:cs typeface="Times New Roman" panose="02020603050405020304" pitchFamily="18" charset="0"/>
                        </a:rPr>
                        <a:t>Etat </a:t>
                      </a:r>
                      <a:endParaRPr lang="fr-FR" sz="16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F0A22E"/>
                      </a:solidFill>
                      <a:prstDash val="solid"/>
                      <a:round/>
                      <a:headEnd type="none" w="med" len="med"/>
                      <a:tailEnd type="none" w="med" len="med"/>
                    </a:lnL>
                    <a:lnR>
                      <a:noFill/>
                    </a:lnR>
                    <a:lnT w="12700" cap="flat" cmpd="sng" algn="ctr">
                      <a:solidFill>
                        <a:srgbClr val="F0A22E"/>
                      </a:solidFill>
                      <a:prstDash val="solid"/>
                      <a:round/>
                      <a:headEnd type="none" w="med" len="med"/>
                      <a:tailEnd type="none" w="med" len="med"/>
                    </a:lnT>
                    <a:lnB w="12700" cap="flat" cmpd="sng" algn="ctr">
                      <a:solidFill>
                        <a:srgbClr val="F0A22E"/>
                      </a:solidFill>
                      <a:prstDash val="solid"/>
                      <a:round/>
                      <a:headEnd type="none" w="med" len="med"/>
                      <a:tailEnd type="none" w="med" len="med"/>
                    </a:lnB>
                  </a:tcPr>
                </a:tc>
                <a:tc>
                  <a:txBody>
                    <a:bodyPr/>
                    <a:lstStyle/>
                    <a:p>
                      <a:pPr>
                        <a:lnSpc>
                          <a:spcPct val="115000"/>
                        </a:lnSpc>
                        <a:spcBef>
                          <a:spcPts val="500"/>
                        </a:spcBef>
                        <a:spcAft>
                          <a:spcPts val="0"/>
                        </a:spcAft>
                      </a:pPr>
                      <a:r>
                        <a:rPr lang="fr-FR" sz="1600" dirty="0" smtClean="0">
                          <a:effectLst/>
                          <a:latin typeface="+mj-lt"/>
                          <a:ea typeface="Times New Roman" panose="02020603050405020304" pitchFamily="18" charset="0"/>
                          <a:cs typeface="Times New Roman" panose="02020603050405020304" pitchFamily="18" charset="0"/>
                        </a:rPr>
                        <a:t>Ce</a:t>
                      </a:r>
                      <a:r>
                        <a:rPr lang="fr-FR" sz="1600" baseline="0" dirty="0" smtClean="0">
                          <a:effectLst/>
                          <a:latin typeface="+mj-lt"/>
                          <a:ea typeface="Times New Roman" panose="02020603050405020304" pitchFamily="18" charset="0"/>
                          <a:cs typeface="Times New Roman" panose="02020603050405020304" pitchFamily="18" charset="0"/>
                        </a:rPr>
                        <a:t> sont les services gouvernementaux principalement. L’Etat utilise les </a:t>
                      </a:r>
                      <a:r>
                        <a:rPr lang="fr-FR" sz="1600" baseline="0" dirty="0" err="1" smtClean="0">
                          <a:effectLst/>
                          <a:latin typeface="+mj-lt"/>
                          <a:ea typeface="Times New Roman" panose="02020603050405020304" pitchFamily="18" charset="0"/>
                          <a:cs typeface="Times New Roman" panose="02020603050405020304" pitchFamily="18" charset="0"/>
                        </a:rPr>
                        <a:t>datacenters</a:t>
                      </a:r>
                      <a:r>
                        <a:rPr lang="fr-FR" sz="1600" baseline="0" dirty="0" smtClean="0">
                          <a:effectLst/>
                          <a:latin typeface="+mj-lt"/>
                          <a:ea typeface="Times New Roman" panose="02020603050405020304" pitchFamily="18" charset="0"/>
                          <a:cs typeface="Times New Roman" panose="02020603050405020304" pitchFamily="18" charset="0"/>
                        </a:rPr>
                        <a:t> du VITIB</a:t>
                      </a:r>
                      <a:endParaRPr lang="fr-FR" sz="1600" dirty="0">
                        <a:effectLst/>
                        <a:latin typeface="+mj-lt"/>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F0A22E"/>
                      </a:solidFill>
                      <a:prstDash val="solid"/>
                      <a:round/>
                      <a:headEnd type="none" w="med" len="med"/>
                      <a:tailEnd type="none" w="med" len="med"/>
                    </a:lnR>
                    <a:lnT w="12700" cap="flat" cmpd="sng" algn="ctr">
                      <a:solidFill>
                        <a:srgbClr val="F0A22E"/>
                      </a:solidFill>
                      <a:prstDash val="solid"/>
                      <a:round/>
                      <a:headEnd type="none" w="med" len="med"/>
                      <a:tailEnd type="none" w="med" len="med"/>
                    </a:lnT>
                    <a:lnB w="12700" cap="flat" cmpd="sng" algn="ctr">
                      <a:solidFill>
                        <a:srgbClr val="F0A22E"/>
                      </a:solidFill>
                      <a:prstDash val="solid"/>
                      <a:round/>
                      <a:headEnd type="none" w="med" len="med"/>
                      <a:tailEnd type="none" w="med" len="med"/>
                    </a:lnB>
                  </a:tcPr>
                </a:tc>
              </a:tr>
              <a:tr h="662295">
                <a:tc>
                  <a:txBody>
                    <a:bodyPr/>
                    <a:lstStyle/>
                    <a:p>
                      <a:pPr>
                        <a:lnSpc>
                          <a:spcPct val="115000"/>
                        </a:lnSpc>
                        <a:spcBef>
                          <a:spcPts val="500"/>
                        </a:spcBef>
                        <a:spcAft>
                          <a:spcPts val="0"/>
                        </a:spcAft>
                      </a:pPr>
                      <a:r>
                        <a:rPr lang="fr-FR" sz="1600" b="1" dirty="0">
                          <a:effectLst/>
                          <a:latin typeface="+mj-lt"/>
                          <a:ea typeface="Times New Roman" panose="02020603050405020304" pitchFamily="18" charset="0"/>
                          <a:cs typeface="Times New Roman" panose="02020603050405020304" pitchFamily="18" charset="0"/>
                        </a:rPr>
                        <a:t>Orange Cloud Pro</a:t>
                      </a:r>
                      <a:endParaRPr lang="fr-FR" sz="16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F0A22E"/>
                      </a:solidFill>
                      <a:prstDash val="solid"/>
                      <a:round/>
                      <a:headEnd type="none" w="med" len="med"/>
                      <a:tailEnd type="none" w="med" len="med"/>
                    </a:lnL>
                    <a:lnR>
                      <a:noFill/>
                    </a:lnR>
                    <a:lnT w="12700" cap="flat" cmpd="sng" algn="ctr">
                      <a:solidFill>
                        <a:srgbClr val="F0A22E"/>
                      </a:solidFill>
                      <a:prstDash val="solid"/>
                      <a:round/>
                      <a:headEnd type="none" w="med" len="med"/>
                      <a:tailEnd type="none" w="med" len="med"/>
                    </a:lnT>
                    <a:lnB w="12700" cap="flat" cmpd="sng" algn="ctr">
                      <a:solidFill>
                        <a:srgbClr val="F0A22E"/>
                      </a:solidFill>
                      <a:prstDash val="solid"/>
                      <a:round/>
                      <a:headEnd type="none" w="med" len="med"/>
                      <a:tailEnd type="none" w="med" len="med"/>
                    </a:lnB>
                  </a:tcPr>
                </a:tc>
                <a:tc>
                  <a:txBody>
                    <a:bodyPr/>
                    <a:lstStyle/>
                    <a:p>
                      <a:pPr>
                        <a:lnSpc>
                          <a:spcPct val="115000"/>
                        </a:lnSpc>
                        <a:spcBef>
                          <a:spcPts val="500"/>
                        </a:spcBef>
                        <a:spcAft>
                          <a:spcPts val="0"/>
                        </a:spcAft>
                      </a:pPr>
                      <a:r>
                        <a:rPr lang="fr-FR" sz="1600" dirty="0">
                          <a:effectLst/>
                          <a:latin typeface="+mj-lt"/>
                          <a:ea typeface="Times New Roman" panose="02020603050405020304" pitchFamily="18" charset="0"/>
                          <a:cs typeface="Times New Roman" panose="02020603050405020304" pitchFamily="18" charset="0"/>
                        </a:rPr>
                        <a:t>Fournisseurs de </a:t>
                      </a:r>
                      <a:r>
                        <a:rPr lang="fr-FR" sz="1600" dirty="0" smtClean="0">
                          <a:effectLst/>
                          <a:latin typeface="+mj-lt"/>
                          <a:ea typeface="Times New Roman" panose="02020603050405020304" pitchFamily="18" charset="0"/>
                          <a:cs typeface="Times New Roman" panose="02020603050405020304" pitchFamily="18" charset="0"/>
                        </a:rPr>
                        <a:t>cloud </a:t>
                      </a:r>
                      <a:r>
                        <a:rPr lang="fr-FR" sz="1600" dirty="0">
                          <a:effectLst/>
                          <a:latin typeface="+mj-lt"/>
                          <a:ea typeface="Times New Roman" panose="02020603050405020304" pitchFamily="18" charset="0"/>
                          <a:cs typeface="Times New Roman" panose="02020603050405020304" pitchFamily="18" charset="0"/>
                        </a:rPr>
                        <a:t>et possession de </a:t>
                      </a:r>
                      <a:r>
                        <a:rPr lang="fr-FR" sz="1600" dirty="0" err="1">
                          <a:effectLst/>
                          <a:latin typeface="+mj-lt"/>
                          <a:ea typeface="Times New Roman" panose="02020603050405020304" pitchFamily="18" charset="0"/>
                          <a:cs typeface="Times New Roman" panose="02020603050405020304" pitchFamily="18" charset="0"/>
                        </a:rPr>
                        <a:t>datacenters</a:t>
                      </a:r>
                      <a:r>
                        <a:rPr lang="fr-FR" sz="1600" dirty="0">
                          <a:effectLst/>
                          <a:latin typeface="+mj-lt"/>
                          <a:ea typeface="Times New Roman" panose="02020603050405020304" pitchFamily="18" charset="0"/>
                          <a:cs typeface="Times New Roman" panose="02020603050405020304" pitchFamily="18" charset="0"/>
                        </a:rPr>
                        <a:t> à destination des entreprises</a:t>
                      </a:r>
                    </a:p>
                  </a:txBody>
                  <a:tcPr marL="68580" marR="68580" marT="0" marB="0">
                    <a:lnL>
                      <a:noFill/>
                    </a:lnL>
                    <a:lnR w="12700" cap="flat" cmpd="sng" algn="ctr">
                      <a:solidFill>
                        <a:srgbClr val="F0A22E"/>
                      </a:solidFill>
                      <a:prstDash val="solid"/>
                      <a:round/>
                      <a:headEnd type="none" w="med" len="med"/>
                      <a:tailEnd type="none" w="med" len="med"/>
                    </a:lnR>
                    <a:lnT w="12700" cap="flat" cmpd="sng" algn="ctr">
                      <a:solidFill>
                        <a:srgbClr val="F0A22E"/>
                      </a:solidFill>
                      <a:prstDash val="solid"/>
                      <a:round/>
                      <a:headEnd type="none" w="med" len="med"/>
                      <a:tailEnd type="none" w="med" len="med"/>
                    </a:lnT>
                    <a:lnB w="12700" cap="flat" cmpd="sng" algn="ctr">
                      <a:solidFill>
                        <a:srgbClr val="F0A22E"/>
                      </a:solidFill>
                      <a:prstDash val="solid"/>
                      <a:round/>
                      <a:headEnd type="none" w="med" len="med"/>
                      <a:tailEnd type="none" w="med" len="med"/>
                    </a:lnB>
                  </a:tcPr>
                </a:tc>
              </a:tr>
              <a:tr h="586853">
                <a:tc>
                  <a:txBody>
                    <a:bodyPr/>
                    <a:lstStyle/>
                    <a:p>
                      <a:pPr>
                        <a:lnSpc>
                          <a:spcPct val="115000"/>
                        </a:lnSpc>
                        <a:spcBef>
                          <a:spcPts val="500"/>
                        </a:spcBef>
                        <a:spcAft>
                          <a:spcPts val="0"/>
                        </a:spcAft>
                      </a:pPr>
                      <a:r>
                        <a:rPr lang="fr-FR" sz="1600" b="1" dirty="0">
                          <a:effectLst/>
                          <a:latin typeface="+mj-lt"/>
                          <a:ea typeface="Times New Roman" panose="02020603050405020304" pitchFamily="18" charset="0"/>
                          <a:cs typeface="Times New Roman" panose="02020603050405020304" pitchFamily="18" charset="0"/>
                        </a:rPr>
                        <a:t>MTN Business Cloud</a:t>
                      </a:r>
                      <a:endParaRPr lang="fr-FR" sz="16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F0A22E"/>
                      </a:solidFill>
                      <a:prstDash val="solid"/>
                      <a:round/>
                      <a:headEnd type="none" w="med" len="med"/>
                      <a:tailEnd type="none" w="med" len="med"/>
                    </a:lnL>
                    <a:lnR>
                      <a:noFill/>
                    </a:lnR>
                    <a:lnT w="12700" cap="flat" cmpd="sng" algn="ctr">
                      <a:solidFill>
                        <a:srgbClr val="F0A22E"/>
                      </a:solidFill>
                      <a:prstDash val="solid"/>
                      <a:round/>
                      <a:headEnd type="none" w="med" len="med"/>
                      <a:tailEnd type="none" w="med" len="med"/>
                    </a:lnT>
                    <a:lnB w="12700" cap="flat" cmpd="sng" algn="ctr">
                      <a:solidFill>
                        <a:srgbClr val="F0A22E"/>
                      </a:solidFill>
                      <a:prstDash val="solid"/>
                      <a:round/>
                      <a:headEnd type="none" w="med" len="med"/>
                      <a:tailEnd type="none" w="med" len="med"/>
                    </a:lnB>
                  </a:tcPr>
                </a:tc>
                <a:tc>
                  <a:txBody>
                    <a:bodyPr/>
                    <a:lstStyle/>
                    <a:p>
                      <a:pPr>
                        <a:lnSpc>
                          <a:spcPct val="115000"/>
                        </a:lnSpc>
                        <a:spcBef>
                          <a:spcPts val="500"/>
                        </a:spcBef>
                        <a:spcAft>
                          <a:spcPts val="0"/>
                        </a:spcAft>
                      </a:pPr>
                      <a:r>
                        <a:rPr lang="fr-FR" sz="1600" dirty="0">
                          <a:effectLst/>
                          <a:latin typeface="+mj-lt"/>
                          <a:ea typeface="Times New Roman" panose="02020603050405020304" pitchFamily="18" charset="0"/>
                          <a:cs typeface="Times New Roman" panose="02020603050405020304" pitchFamily="18" charset="0"/>
                        </a:rPr>
                        <a:t>Fournisseurs de cloud et possession de </a:t>
                      </a:r>
                      <a:r>
                        <a:rPr lang="fr-FR" sz="1600" dirty="0" err="1">
                          <a:effectLst/>
                          <a:latin typeface="+mj-lt"/>
                          <a:ea typeface="Times New Roman" panose="02020603050405020304" pitchFamily="18" charset="0"/>
                          <a:cs typeface="Times New Roman" panose="02020603050405020304" pitchFamily="18" charset="0"/>
                        </a:rPr>
                        <a:t>datacenters</a:t>
                      </a:r>
                      <a:r>
                        <a:rPr lang="fr-FR" sz="1600" dirty="0">
                          <a:effectLst/>
                          <a:latin typeface="+mj-lt"/>
                          <a:ea typeface="Times New Roman" panose="02020603050405020304" pitchFamily="18" charset="0"/>
                          <a:cs typeface="Times New Roman" panose="02020603050405020304" pitchFamily="18" charset="0"/>
                        </a:rPr>
                        <a:t> à destination des entreprises</a:t>
                      </a:r>
                    </a:p>
                  </a:txBody>
                  <a:tcPr marL="68580" marR="68580" marT="0" marB="0">
                    <a:lnL>
                      <a:noFill/>
                    </a:lnL>
                    <a:lnR w="12700" cap="flat" cmpd="sng" algn="ctr">
                      <a:solidFill>
                        <a:srgbClr val="F0A22E"/>
                      </a:solidFill>
                      <a:prstDash val="solid"/>
                      <a:round/>
                      <a:headEnd type="none" w="med" len="med"/>
                      <a:tailEnd type="none" w="med" len="med"/>
                    </a:lnR>
                    <a:lnT w="12700" cap="flat" cmpd="sng" algn="ctr">
                      <a:solidFill>
                        <a:srgbClr val="F0A22E"/>
                      </a:solidFill>
                      <a:prstDash val="solid"/>
                      <a:round/>
                      <a:headEnd type="none" w="med" len="med"/>
                      <a:tailEnd type="none" w="med" len="med"/>
                    </a:lnT>
                    <a:lnB w="12700" cap="flat" cmpd="sng" algn="ctr">
                      <a:solidFill>
                        <a:srgbClr val="F0A22E"/>
                      </a:solidFill>
                      <a:prstDash val="solid"/>
                      <a:round/>
                      <a:headEnd type="none" w="med" len="med"/>
                      <a:tailEnd type="none" w="med" len="med"/>
                    </a:lnB>
                  </a:tcPr>
                </a:tc>
              </a:tr>
              <a:tr h="586853">
                <a:tc>
                  <a:txBody>
                    <a:bodyPr/>
                    <a:lstStyle/>
                    <a:p>
                      <a:pPr>
                        <a:lnSpc>
                          <a:spcPct val="115000"/>
                        </a:lnSpc>
                        <a:spcBef>
                          <a:spcPts val="500"/>
                        </a:spcBef>
                        <a:spcAft>
                          <a:spcPts val="0"/>
                        </a:spcAft>
                      </a:pPr>
                      <a:r>
                        <a:rPr lang="fr-FR" sz="1600" b="1" dirty="0">
                          <a:effectLst/>
                          <a:latin typeface="+mj-lt"/>
                          <a:ea typeface="Times New Roman" panose="02020603050405020304" pitchFamily="18" charset="0"/>
                          <a:cs typeface="Times New Roman" panose="02020603050405020304" pitchFamily="18" charset="0"/>
                        </a:rPr>
                        <a:t>Microsoft</a:t>
                      </a:r>
                      <a:endParaRPr lang="fr-FR" sz="16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F0A22E"/>
                      </a:solidFill>
                      <a:prstDash val="solid"/>
                      <a:round/>
                      <a:headEnd type="none" w="med" len="med"/>
                      <a:tailEnd type="none" w="med" len="med"/>
                    </a:lnL>
                    <a:lnR>
                      <a:noFill/>
                    </a:lnR>
                    <a:lnT w="12700" cap="flat" cmpd="sng" algn="ctr">
                      <a:solidFill>
                        <a:srgbClr val="F0A22E"/>
                      </a:solidFill>
                      <a:prstDash val="solid"/>
                      <a:round/>
                      <a:headEnd type="none" w="med" len="med"/>
                      <a:tailEnd type="none" w="med" len="med"/>
                    </a:lnT>
                    <a:lnB w="12700" cap="flat" cmpd="sng" algn="ctr">
                      <a:solidFill>
                        <a:srgbClr val="F0A22E"/>
                      </a:solidFill>
                      <a:prstDash val="solid"/>
                      <a:round/>
                      <a:headEnd type="none" w="med" len="med"/>
                      <a:tailEnd type="none" w="med" len="med"/>
                    </a:lnB>
                  </a:tcPr>
                </a:tc>
                <a:tc>
                  <a:txBody>
                    <a:bodyPr/>
                    <a:lstStyle/>
                    <a:p>
                      <a:pPr>
                        <a:lnSpc>
                          <a:spcPct val="115000"/>
                        </a:lnSpc>
                        <a:spcBef>
                          <a:spcPts val="500"/>
                        </a:spcBef>
                        <a:spcAft>
                          <a:spcPts val="0"/>
                        </a:spcAft>
                      </a:pPr>
                      <a:r>
                        <a:rPr lang="fr-FR" sz="1600" dirty="0">
                          <a:effectLst/>
                          <a:latin typeface="+mj-lt"/>
                          <a:ea typeface="Times New Roman" panose="02020603050405020304" pitchFamily="18" charset="0"/>
                          <a:cs typeface="Times New Roman" panose="02020603050405020304" pitchFamily="18" charset="0"/>
                        </a:rPr>
                        <a:t>Azure : Plateforme de cloud </a:t>
                      </a:r>
                      <a:r>
                        <a:rPr lang="fr-FR" sz="1600" dirty="0" err="1">
                          <a:effectLst/>
                          <a:latin typeface="+mj-lt"/>
                          <a:ea typeface="Times New Roman" panose="02020603050405020304" pitchFamily="18" charset="0"/>
                          <a:cs typeface="Times New Roman" panose="02020603050405020304" pitchFamily="18" charset="0"/>
                        </a:rPr>
                        <a:t>computing</a:t>
                      </a:r>
                      <a:r>
                        <a:rPr lang="fr-FR" sz="1600" dirty="0">
                          <a:effectLst/>
                          <a:latin typeface="+mj-lt"/>
                          <a:ea typeface="Times New Roman" panose="02020603050405020304" pitchFamily="18" charset="0"/>
                          <a:cs typeface="Times New Roman" panose="02020603050405020304" pitchFamily="18" charset="0"/>
                        </a:rPr>
                        <a:t> par le géant américain.</a:t>
                      </a:r>
                    </a:p>
                  </a:txBody>
                  <a:tcPr marL="68580" marR="68580" marT="0" marB="0">
                    <a:lnL>
                      <a:noFill/>
                    </a:lnL>
                    <a:lnR w="12700" cap="flat" cmpd="sng" algn="ctr">
                      <a:solidFill>
                        <a:srgbClr val="F0A22E"/>
                      </a:solidFill>
                      <a:prstDash val="solid"/>
                      <a:round/>
                      <a:headEnd type="none" w="med" len="med"/>
                      <a:tailEnd type="none" w="med" len="med"/>
                    </a:lnR>
                    <a:lnT w="12700" cap="flat" cmpd="sng" algn="ctr">
                      <a:solidFill>
                        <a:srgbClr val="F0A22E"/>
                      </a:solidFill>
                      <a:prstDash val="solid"/>
                      <a:round/>
                      <a:headEnd type="none" w="med" len="med"/>
                      <a:tailEnd type="none" w="med" len="med"/>
                    </a:lnT>
                    <a:lnB w="12700" cap="flat" cmpd="sng" algn="ctr">
                      <a:solidFill>
                        <a:srgbClr val="F0A22E"/>
                      </a:solidFill>
                      <a:prstDash val="solid"/>
                      <a:round/>
                      <a:headEnd type="none" w="med" len="med"/>
                      <a:tailEnd type="none" w="med" len="med"/>
                    </a:lnB>
                  </a:tcPr>
                </a:tc>
              </a:tr>
              <a:tr h="586853">
                <a:tc>
                  <a:txBody>
                    <a:bodyPr/>
                    <a:lstStyle/>
                    <a:p>
                      <a:pPr>
                        <a:lnSpc>
                          <a:spcPct val="115000"/>
                        </a:lnSpc>
                        <a:spcBef>
                          <a:spcPts val="500"/>
                        </a:spcBef>
                        <a:spcAft>
                          <a:spcPts val="0"/>
                        </a:spcAft>
                      </a:pPr>
                      <a:r>
                        <a:rPr lang="fr-FR" sz="1600" b="1">
                          <a:effectLst/>
                          <a:latin typeface="+mj-lt"/>
                          <a:ea typeface="Times New Roman" panose="02020603050405020304" pitchFamily="18" charset="0"/>
                          <a:cs typeface="Times New Roman" panose="02020603050405020304" pitchFamily="18" charset="0"/>
                        </a:rPr>
                        <a:t>NSIA Technologie</a:t>
                      </a:r>
                      <a:endParaRPr lang="fr-FR" sz="160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F0A22E"/>
                      </a:solidFill>
                      <a:prstDash val="solid"/>
                      <a:round/>
                      <a:headEnd type="none" w="med" len="med"/>
                      <a:tailEnd type="none" w="med" len="med"/>
                    </a:lnL>
                    <a:lnR>
                      <a:noFill/>
                    </a:lnR>
                    <a:lnT w="12700" cap="flat" cmpd="sng" algn="ctr">
                      <a:solidFill>
                        <a:srgbClr val="F0A22E"/>
                      </a:solidFill>
                      <a:prstDash val="solid"/>
                      <a:round/>
                      <a:headEnd type="none" w="med" len="med"/>
                      <a:tailEnd type="none" w="med" len="med"/>
                    </a:lnT>
                    <a:lnB w="12700" cap="flat" cmpd="sng" algn="ctr">
                      <a:solidFill>
                        <a:srgbClr val="F0A22E"/>
                      </a:solidFill>
                      <a:prstDash val="solid"/>
                      <a:round/>
                      <a:headEnd type="none" w="med" len="med"/>
                      <a:tailEnd type="none" w="med" len="med"/>
                    </a:lnB>
                  </a:tcPr>
                </a:tc>
                <a:tc>
                  <a:txBody>
                    <a:bodyPr/>
                    <a:lstStyle/>
                    <a:p>
                      <a:pPr>
                        <a:lnSpc>
                          <a:spcPct val="115000"/>
                        </a:lnSpc>
                        <a:spcBef>
                          <a:spcPts val="500"/>
                        </a:spcBef>
                        <a:spcAft>
                          <a:spcPts val="0"/>
                        </a:spcAft>
                      </a:pPr>
                      <a:r>
                        <a:rPr lang="fr-FR" sz="1600" dirty="0">
                          <a:effectLst/>
                          <a:latin typeface="+mj-lt"/>
                          <a:ea typeface="Times New Roman" panose="02020603050405020304" pitchFamily="18" charset="0"/>
                          <a:cs typeface="Times New Roman" panose="02020603050405020304" pitchFamily="18" charset="0"/>
                        </a:rPr>
                        <a:t>Mise à disposition de </a:t>
                      </a:r>
                      <a:r>
                        <a:rPr lang="fr-FR" sz="1600" dirty="0" err="1" smtClean="0">
                          <a:effectLst/>
                          <a:latin typeface="+mj-lt"/>
                          <a:ea typeface="Times New Roman" panose="02020603050405020304" pitchFamily="18" charset="0"/>
                          <a:cs typeface="Times New Roman" panose="02020603050405020304" pitchFamily="18" charset="0"/>
                        </a:rPr>
                        <a:t>datacenters</a:t>
                      </a:r>
                      <a:r>
                        <a:rPr lang="fr-FR" sz="1600" dirty="0" smtClean="0">
                          <a:effectLst/>
                          <a:latin typeface="+mj-lt"/>
                          <a:ea typeface="Times New Roman" panose="02020603050405020304" pitchFamily="18" charset="0"/>
                          <a:cs typeface="Times New Roman" panose="02020603050405020304" pitchFamily="18" charset="0"/>
                        </a:rPr>
                        <a:t> </a:t>
                      </a:r>
                      <a:r>
                        <a:rPr lang="fr-FR" sz="1600" dirty="0">
                          <a:effectLst/>
                          <a:latin typeface="+mj-lt"/>
                          <a:ea typeface="Times New Roman" panose="02020603050405020304" pitchFamily="18" charset="0"/>
                          <a:cs typeface="Times New Roman" panose="02020603050405020304" pitchFamily="18" charset="0"/>
                        </a:rPr>
                        <a:t>certifiés </a:t>
                      </a:r>
                      <a:r>
                        <a:rPr lang="fr-FR" sz="1600" dirty="0" smtClean="0">
                          <a:effectLst/>
                          <a:latin typeface="+mj-lt"/>
                          <a:ea typeface="Times New Roman" panose="02020603050405020304" pitchFamily="18" charset="0"/>
                          <a:cs typeface="Times New Roman" panose="02020603050405020304" pitchFamily="18" charset="0"/>
                        </a:rPr>
                        <a:t>ISO </a:t>
                      </a:r>
                      <a:r>
                        <a:rPr lang="fr-FR" sz="1600" dirty="0">
                          <a:effectLst/>
                          <a:latin typeface="+mj-lt"/>
                          <a:ea typeface="Times New Roman" panose="02020603050405020304" pitchFamily="18" charset="0"/>
                          <a:cs typeface="Times New Roman" panose="02020603050405020304" pitchFamily="18" charset="0"/>
                        </a:rPr>
                        <a:t>27001 aux entreprises ivoiriennes</a:t>
                      </a:r>
                    </a:p>
                  </a:txBody>
                  <a:tcPr marL="68580" marR="68580" marT="0" marB="0">
                    <a:lnL>
                      <a:noFill/>
                    </a:lnL>
                    <a:lnR w="12700" cap="flat" cmpd="sng" algn="ctr">
                      <a:solidFill>
                        <a:srgbClr val="F0A22E"/>
                      </a:solidFill>
                      <a:prstDash val="solid"/>
                      <a:round/>
                      <a:headEnd type="none" w="med" len="med"/>
                      <a:tailEnd type="none" w="med" len="med"/>
                    </a:lnR>
                    <a:lnT w="12700" cap="flat" cmpd="sng" algn="ctr">
                      <a:solidFill>
                        <a:srgbClr val="F0A22E"/>
                      </a:solidFill>
                      <a:prstDash val="solid"/>
                      <a:round/>
                      <a:headEnd type="none" w="med" len="med"/>
                      <a:tailEnd type="none" w="med" len="med"/>
                    </a:lnT>
                    <a:lnB w="12700" cap="flat" cmpd="sng" algn="ctr">
                      <a:solidFill>
                        <a:srgbClr val="F0A22E"/>
                      </a:solidFill>
                      <a:prstDash val="solid"/>
                      <a:round/>
                      <a:headEnd type="none" w="med" len="med"/>
                      <a:tailEnd type="none" w="med" len="med"/>
                    </a:lnB>
                  </a:tcPr>
                </a:tc>
              </a:tr>
              <a:tr h="360112">
                <a:tc>
                  <a:txBody>
                    <a:bodyPr/>
                    <a:lstStyle/>
                    <a:p>
                      <a:pPr>
                        <a:lnSpc>
                          <a:spcPct val="115000"/>
                        </a:lnSpc>
                        <a:spcBef>
                          <a:spcPts val="500"/>
                        </a:spcBef>
                        <a:spcAft>
                          <a:spcPts val="0"/>
                        </a:spcAft>
                      </a:pPr>
                      <a:r>
                        <a:rPr lang="fr-FR" sz="1600" b="1">
                          <a:effectLst/>
                          <a:latin typeface="+mj-lt"/>
                          <a:ea typeface="Times New Roman" panose="02020603050405020304" pitchFamily="18" charset="0"/>
                          <a:cs typeface="Times New Roman" panose="02020603050405020304" pitchFamily="18" charset="0"/>
                        </a:rPr>
                        <a:t>Société de services informatiques</a:t>
                      </a:r>
                      <a:endParaRPr lang="fr-FR" sz="160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F0A22E"/>
                      </a:solidFill>
                      <a:prstDash val="solid"/>
                      <a:round/>
                      <a:headEnd type="none" w="med" len="med"/>
                      <a:tailEnd type="none" w="med" len="med"/>
                    </a:lnL>
                    <a:lnR>
                      <a:noFill/>
                    </a:lnR>
                    <a:lnT w="12700" cap="flat" cmpd="sng" algn="ctr">
                      <a:solidFill>
                        <a:srgbClr val="F0A22E"/>
                      </a:solidFill>
                      <a:prstDash val="solid"/>
                      <a:round/>
                      <a:headEnd type="none" w="med" len="med"/>
                      <a:tailEnd type="none" w="med" len="med"/>
                    </a:lnT>
                    <a:lnB w="12700" cap="flat" cmpd="sng" algn="ctr">
                      <a:solidFill>
                        <a:srgbClr val="F0A22E"/>
                      </a:solidFill>
                      <a:prstDash val="solid"/>
                      <a:round/>
                      <a:headEnd type="none" w="med" len="med"/>
                      <a:tailEnd type="none" w="med" len="med"/>
                    </a:lnB>
                  </a:tcPr>
                </a:tc>
                <a:tc>
                  <a:txBody>
                    <a:bodyPr/>
                    <a:lstStyle/>
                    <a:p>
                      <a:pPr>
                        <a:lnSpc>
                          <a:spcPct val="115000"/>
                        </a:lnSpc>
                        <a:spcBef>
                          <a:spcPts val="500"/>
                        </a:spcBef>
                        <a:spcAft>
                          <a:spcPts val="0"/>
                        </a:spcAft>
                      </a:pPr>
                      <a:r>
                        <a:rPr lang="fr-FR" sz="1600" dirty="0">
                          <a:effectLst/>
                          <a:latin typeface="+mj-lt"/>
                          <a:ea typeface="Times New Roman" panose="02020603050405020304" pitchFamily="18" charset="0"/>
                          <a:cs typeface="Times New Roman" panose="02020603050405020304" pitchFamily="18" charset="0"/>
                        </a:rPr>
                        <a:t>Prestataires, revendeurs, installateurs de service.</a:t>
                      </a:r>
                    </a:p>
                  </a:txBody>
                  <a:tcPr marL="68580" marR="68580" marT="0" marB="0">
                    <a:lnL>
                      <a:noFill/>
                    </a:lnL>
                    <a:lnR w="12700" cap="flat" cmpd="sng" algn="ctr">
                      <a:solidFill>
                        <a:srgbClr val="F0A22E"/>
                      </a:solidFill>
                      <a:prstDash val="solid"/>
                      <a:round/>
                      <a:headEnd type="none" w="med" len="med"/>
                      <a:tailEnd type="none" w="med" len="med"/>
                    </a:lnR>
                    <a:lnT w="12700" cap="flat" cmpd="sng" algn="ctr">
                      <a:solidFill>
                        <a:srgbClr val="F0A22E"/>
                      </a:solidFill>
                      <a:prstDash val="solid"/>
                      <a:round/>
                      <a:headEnd type="none" w="med" len="med"/>
                      <a:tailEnd type="none" w="med" len="med"/>
                    </a:lnT>
                    <a:lnB w="12700" cap="flat" cmpd="sng" algn="ctr">
                      <a:solidFill>
                        <a:srgbClr val="F0A22E"/>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191362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Marché du Cloud</a:t>
            </a:r>
            <a:endParaRPr lang="en-US" dirty="0"/>
          </a:p>
        </p:txBody>
      </p:sp>
      <p:pic>
        <p:nvPicPr>
          <p:cNvPr id="6" name="Image 5"/>
          <p:cNvPicPr/>
          <p:nvPr/>
        </p:nvPicPr>
        <p:blipFill rotWithShape="1">
          <a:blip r:embed="rId3"/>
          <a:srcRect l="18078" t="7345" r="17310" b="11303"/>
          <a:stretch/>
        </p:blipFill>
        <p:spPr>
          <a:xfrm>
            <a:off x="1296537" y="1713971"/>
            <a:ext cx="6687404" cy="4181861"/>
          </a:xfrm>
          <a:prstGeom prst="rect">
            <a:avLst/>
          </a:prstGeom>
        </p:spPr>
      </p:pic>
    </p:spTree>
    <p:extLst>
      <p:ext uri="{BB962C8B-B14F-4D97-AF65-F5344CB8AC3E}">
        <p14:creationId xmlns:p14="http://schemas.microsoft.com/office/powerpoint/2010/main" val="19754295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TU White Background.potx" id="{9694207F-B86C-4347-AF5B-E18AD6864DC7}" vid="{B9639EA1-9A26-4D10-99CD-41579998EC69}"/>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A046A6BD9BE748A9C612883E2DC6D4" ma:contentTypeVersion="1" ma:contentTypeDescription="Create a new document." ma:contentTypeScope="" ma:versionID="baa5952616869543945abc839c630c57">
  <xsd:schema xmlns:xsd="http://www.w3.org/2001/XMLSchema" xmlns:xs="http://www.w3.org/2001/XMLSchema" xmlns:p="http://schemas.microsoft.com/office/2006/metadata/properties" xmlns:ns1="http://schemas.microsoft.com/sharepoint/v3" targetNamespace="http://schemas.microsoft.com/office/2006/metadata/properties" ma:root="true" ma:fieldsID="3d8b0b90613641d2007733df16481c6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0BF1F24-E0A8-4FE8-81EE-F6BDC3C27DB3}"/>
</file>

<file path=customXml/itemProps2.xml><?xml version="1.0" encoding="utf-8"?>
<ds:datastoreItem xmlns:ds="http://schemas.openxmlformats.org/officeDocument/2006/customXml" ds:itemID="{16D49BA9-C4C0-460D-8338-2E20D82FA830}"/>
</file>

<file path=customXml/itemProps3.xml><?xml version="1.0" encoding="utf-8"?>
<ds:datastoreItem xmlns:ds="http://schemas.openxmlformats.org/officeDocument/2006/customXml" ds:itemID="{B7C380BC-9C28-486E-8CEE-CB6A7C40EDC5}"/>
</file>

<file path=docProps/app.xml><?xml version="1.0" encoding="utf-8"?>
<Properties xmlns="http://schemas.openxmlformats.org/officeDocument/2006/extended-properties" xmlns:vt="http://schemas.openxmlformats.org/officeDocument/2006/docPropsVTypes">
  <Template/>
  <TotalTime>18592</TotalTime>
  <Words>1218</Words>
  <Application>Microsoft Office PowerPoint</Application>
  <PresentationFormat>Affichage à l'écran (4:3)</PresentationFormat>
  <Paragraphs>213</Paragraphs>
  <Slides>25</Slides>
  <Notes>19</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25</vt:i4>
      </vt:variant>
    </vt:vector>
  </HeadingPairs>
  <TitlesOfParts>
    <vt:vector size="30" baseType="lpstr">
      <vt:lpstr>Arial</vt:lpstr>
      <vt:lpstr>Calibri</vt:lpstr>
      <vt:lpstr>Times New Roman</vt:lpstr>
      <vt:lpstr>Wingdings</vt:lpstr>
      <vt:lpstr>Office Theme</vt:lpstr>
      <vt:lpstr>4th SG13 Regional Workshop for Africa on “Future Networks for a better Africa: IMT-2020, Trust, Cloud Computing and Big Data” (Accra, Ghana, 14-15 March 2016)</vt:lpstr>
      <vt:lpstr>Objectif de la présentation</vt:lpstr>
      <vt:lpstr>Agenda</vt:lpstr>
      <vt:lpstr>Grandes tendances du marché des TIC</vt:lpstr>
      <vt:lpstr>Grandes tendances du marché des TIC</vt:lpstr>
      <vt:lpstr>Grandes tendances du marché des TIC</vt:lpstr>
      <vt:lpstr>Grandes tendances du marché des TIC</vt:lpstr>
      <vt:lpstr>Marché du Cloud </vt:lpstr>
      <vt:lpstr>Marché du Cloud</vt:lpstr>
      <vt:lpstr>Marché du cloud</vt:lpstr>
      <vt:lpstr>Enjeux du développement du cloud</vt:lpstr>
      <vt:lpstr>Enjeux du développement du cloud</vt:lpstr>
      <vt:lpstr>Enjeux du développement du cloud</vt:lpstr>
      <vt:lpstr>Etude sur le Cloud</vt:lpstr>
      <vt:lpstr>Etude sur le Cloud</vt:lpstr>
      <vt:lpstr>Etude sur le Cloud</vt:lpstr>
      <vt:lpstr>Recommandations</vt:lpstr>
      <vt:lpstr>Recommandations</vt:lpstr>
      <vt:lpstr>Recommandations</vt:lpstr>
      <vt:lpstr>Recommandations</vt:lpstr>
      <vt:lpstr>Recommandations</vt:lpstr>
      <vt:lpstr>Conclusion</vt:lpstr>
      <vt:lpstr>Thank You For Attention</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YAO N’guessan Kevin</cp:lastModifiedBy>
  <cp:revision>83</cp:revision>
  <dcterms:created xsi:type="dcterms:W3CDTF">2016-02-05T15:38:40Z</dcterms:created>
  <dcterms:modified xsi:type="dcterms:W3CDTF">2016-03-01T10:48:36Z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0x010100D8A046A6BD9BE748A9C612883E2DC6D4</vt:lpwstr>
  </property>
</Properties>
</file>