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1.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ppt/tags/tag9.xml" ContentType="application/vnd.openxmlformats-officedocument.presentationml.tags+xml"/>
  <Override PartName="/ppt/tags/tag1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4.xml" ContentType="application/vnd.openxmlformats-officedocument.presentationml.tags+xml"/>
  <Override PartName="/ppt/tags/tag10.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6" r:id="rId2"/>
    <p:sldId id="267" r:id="rId3"/>
    <p:sldId id="269" r:id="rId4"/>
    <p:sldId id="270" r:id="rId5"/>
    <p:sldId id="271" r:id="rId6"/>
    <p:sldId id="272" r:id="rId7"/>
    <p:sldId id="273" r:id="rId8"/>
    <p:sldId id="274" r:id="rId9"/>
    <p:sldId id="276" r:id="rId10"/>
    <p:sldId id="277" r:id="rId11"/>
    <p:sldId id="293" r:id="rId12"/>
    <p:sldId id="294" r:id="rId13"/>
    <p:sldId id="295" r:id="rId14"/>
    <p:sldId id="296" r:id="rId15"/>
    <p:sldId id="297" r:id="rId16"/>
    <p:sldId id="299" r:id="rId17"/>
    <p:sldId id="283" r:id="rId18"/>
    <p:sldId id="284" r:id="rId19"/>
    <p:sldId id="285" r:id="rId20"/>
    <p:sldId id="292" r:id="rId21"/>
    <p:sldId id="300" r:id="rId22"/>
    <p:sldId id="256" r:id="rId23"/>
    <p:sldId id="264" r:id="rId24"/>
    <p:sldId id="26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57" autoAdjust="0"/>
    <p:restoredTop sz="94653"/>
  </p:normalViewPr>
  <p:slideViewPr>
    <p:cSldViewPr snapToGrid="0" snapToObjects="1" showGuides="1">
      <p:cViewPr>
        <p:scale>
          <a:sx n="60" d="100"/>
          <a:sy n="60" d="100"/>
        </p:scale>
        <p:origin x="-2292" y="-3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B1671A-763A-4785-95AA-D03F1D604E82}" type="datetimeFigureOut">
              <a:rPr lang="en-US" smtClean="0"/>
              <a:t>3/14/2016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52EA8-F550-4B93-9ABF-A46413A2CA71}" type="slidenum">
              <a:rPr lang="en-US" smtClean="0"/>
              <a:t>‹#›</a:t>
            </a:fld>
            <a:endParaRPr lang="en-US"/>
          </a:p>
        </p:txBody>
      </p:sp>
    </p:spTree>
    <p:extLst>
      <p:ext uri="{BB962C8B-B14F-4D97-AF65-F5344CB8AC3E}">
        <p14:creationId xmlns:p14="http://schemas.microsoft.com/office/powerpoint/2010/main" val="401943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xfrm>
            <a:off x="686275" y="4343799"/>
            <a:ext cx="5485451" cy="41148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51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31731" indent="-281435" eaLnBrk="0" hangingPunct="0">
              <a:defRPr sz="2000">
                <a:solidFill>
                  <a:schemeClr val="tx1"/>
                </a:solidFill>
                <a:latin typeface="Arial" charset="0"/>
                <a:cs typeface="Arial" charset="0"/>
              </a:defRPr>
            </a:lvl2pPr>
            <a:lvl3pPr marL="1125741" indent="-225148" eaLnBrk="0" hangingPunct="0">
              <a:defRPr sz="2000">
                <a:solidFill>
                  <a:schemeClr val="tx1"/>
                </a:solidFill>
                <a:latin typeface="Arial" charset="0"/>
                <a:cs typeface="Arial" charset="0"/>
              </a:defRPr>
            </a:lvl3pPr>
            <a:lvl4pPr marL="1576037" indent="-225148" eaLnBrk="0" hangingPunct="0">
              <a:defRPr sz="2000">
                <a:solidFill>
                  <a:schemeClr val="tx1"/>
                </a:solidFill>
                <a:latin typeface="Arial" charset="0"/>
                <a:cs typeface="Arial" charset="0"/>
              </a:defRPr>
            </a:lvl4pPr>
            <a:lvl5pPr marL="2026333" indent="-225148" eaLnBrk="0" hangingPunct="0">
              <a:defRPr sz="2000">
                <a:solidFill>
                  <a:schemeClr val="tx1"/>
                </a:solidFill>
                <a:latin typeface="Arial" charset="0"/>
                <a:cs typeface="Arial" charset="0"/>
              </a:defRPr>
            </a:lvl5pPr>
            <a:lvl6pPr marL="2476630" indent="-225148" eaLnBrk="0" fontAlgn="base" hangingPunct="0">
              <a:spcBef>
                <a:spcPct val="0"/>
              </a:spcBef>
              <a:spcAft>
                <a:spcPct val="0"/>
              </a:spcAft>
              <a:defRPr sz="2000">
                <a:solidFill>
                  <a:schemeClr val="tx1"/>
                </a:solidFill>
                <a:latin typeface="Arial" charset="0"/>
                <a:cs typeface="Arial" charset="0"/>
              </a:defRPr>
            </a:lvl6pPr>
            <a:lvl7pPr marL="2926926" indent="-225148" eaLnBrk="0" fontAlgn="base" hangingPunct="0">
              <a:spcBef>
                <a:spcPct val="0"/>
              </a:spcBef>
              <a:spcAft>
                <a:spcPct val="0"/>
              </a:spcAft>
              <a:defRPr sz="2000">
                <a:solidFill>
                  <a:schemeClr val="tx1"/>
                </a:solidFill>
                <a:latin typeface="Arial" charset="0"/>
                <a:cs typeface="Arial" charset="0"/>
              </a:defRPr>
            </a:lvl7pPr>
            <a:lvl8pPr marL="3377222" indent="-225148" eaLnBrk="0" fontAlgn="base" hangingPunct="0">
              <a:spcBef>
                <a:spcPct val="0"/>
              </a:spcBef>
              <a:spcAft>
                <a:spcPct val="0"/>
              </a:spcAft>
              <a:defRPr sz="2000">
                <a:solidFill>
                  <a:schemeClr val="tx1"/>
                </a:solidFill>
                <a:latin typeface="Arial" charset="0"/>
                <a:cs typeface="Arial" charset="0"/>
              </a:defRPr>
            </a:lvl8pPr>
            <a:lvl9pPr marL="3827518" indent="-225148"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300"/>
              <a:t>Ericsson Expert Analytics </a:t>
            </a:r>
            <a:endParaRPr lang="en-GB" sz="1300" dirty="0"/>
          </a:p>
        </p:txBody>
      </p:sp>
      <p:sp>
        <p:nvSpPr>
          <p:cNvPr id="51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31731" indent="-281435" eaLnBrk="0" hangingPunct="0">
              <a:defRPr sz="2000">
                <a:solidFill>
                  <a:schemeClr val="tx1"/>
                </a:solidFill>
                <a:latin typeface="Arial" charset="0"/>
                <a:cs typeface="Arial" charset="0"/>
              </a:defRPr>
            </a:lvl2pPr>
            <a:lvl3pPr marL="1125741" indent="-225148" eaLnBrk="0" hangingPunct="0">
              <a:defRPr sz="2000">
                <a:solidFill>
                  <a:schemeClr val="tx1"/>
                </a:solidFill>
                <a:latin typeface="Arial" charset="0"/>
                <a:cs typeface="Arial" charset="0"/>
              </a:defRPr>
            </a:lvl3pPr>
            <a:lvl4pPr marL="1576037" indent="-225148" eaLnBrk="0" hangingPunct="0">
              <a:defRPr sz="2000">
                <a:solidFill>
                  <a:schemeClr val="tx1"/>
                </a:solidFill>
                <a:latin typeface="Arial" charset="0"/>
                <a:cs typeface="Arial" charset="0"/>
              </a:defRPr>
            </a:lvl4pPr>
            <a:lvl5pPr marL="2026333" indent="-225148" eaLnBrk="0" hangingPunct="0">
              <a:defRPr sz="2000">
                <a:solidFill>
                  <a:schemeClr val="tx1"/>
                </a:solidFill>
                <a:latin typeface="Arial" charset="0"/>
                <a:cs typeface="Arial" charset="0"/>
              </a:defRPr>
            </a:lvl5pPr>
            <a:lvl6pPr marL="2476630" indent="-225148" eaLnBrk="0" fontAlgn="base" hangingPunct="0">
              <a:spcBef>
                <a:spcPct val="0"/>
              </a:spcBef>
              <a:spcAft>
                <a:spcPct val="0"/>
              </a:spcAft>
              <a:defRPr sz="2000">
                <a:solidFill>
                  <a:schemeClr val="tx1"/>
                </a:solidFill>
                <a:latin typeface="Arial" charset="0"/>
                <a:cs typeface="Arial" charset="0"/>
              </a:defRPr>
            </a:lvl6pPr>
            <a:lvl7pPr marL="2926926" indent="-225148" eaLnBrk="0" fontAlgn="base" hangingPunct="0">
              <a:spcBef>
                <a:spcPct val="0"/>
              </a:spcBef>
              <a:spcAft>
                <a:spcPct val="0"/>
              </a:spcAft>
              <a:defRPr sz="2000">
                <a:solidFill>
                  <a:schemeClr val="tx1"/>
                </a:solidFill>
                <a:latin typeface="Arial" charset="0"/>
                <a:cs typeface="Arial" charset="0"/>
              </a:defRPr>
            </a:lvl7pPr>
            <a:lvl8pPr marL="3377222" indent="-225148" eaLnBrk="0" fontAlgn="base" hangingPunct="0">
              <a:spcBef>
                <a:spcPct val="0"/>
              </a:spcBef>
              <a:spcAft>
                <a:spcPct val="0"/>
              </a:spcAft>
              <a:defRPr sz="2000">
                <a:solidFill>
                  <a:schemeClr val="tx1"/>
                </a:solidFill>
                <a:latin typeface="Arial" charset="0"/>
                <a:cs typeface="Arial" charset="0"/>
              </a:defRPr>
            </a:lvl8pPr>
            <a:lvl9pPr marL="3827518" indent="-225148"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sz="1300"/>
              <a:t>2015-04-08 </a:t>
            </a:r>
            <a:endParaRPr lang="en-GB" sz="1300" dirty="0"/>
          </a:p>
        </p:txBody>
      </p:sp>
      <p:sp>
        <p:nvSpPr>
          <p:cNvPr id="512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cs typeface="Arial" charset="0"/>
              </a:defRPr>
            </a:lvl1pPr>
            <a:lvl2pPr marL="731731" indent="-281435" eaLnBrk="0" hangingPunct="0">
              <a:defRPr sz="2000">
                <a:solidFill>
                  <a:schemeClr val="tx1"/>
                </a:solidFill>
                <a:latin typeface="Arial" charset="0"/>
                <a:cs typeface="Arial" charset="0"/>
              </a:defRPr>
            </a:lvl2pPr>
            <a:lvl3pPr marL="1125741" indent="-225148" eaLnBrk="0" hangingPunct="0">
              <a:defRPr sz="2000">
                <a:solidFill>
                  <a:schemeClr val="tx1"/>
                </a:solidFill>
                <a:latin typeface="Arial" charset="0"/>
                <a:cs typeface="Arial" charset="0"/>
              </a:defRPr>
            </a:lvl3pPr>
            <a:lvl4pPr marL="1576037" indent="-225148" eaLnBrk="0" hangingPunct="0">
              <a:defRPr sz="2000">
                <a:solidFill>
                  <a:schemeClr val="tx1"/>
                </a:solidFill>
                <a:latin typeface="Arial" charset="0"/>
                <a:cs typeface="Arial" charset="0"/>
              </a:defRPr>
            </a:lvl4pPr>
            <a:lvl5pPr marL="2026333" indent="-225148" eaLnBrk="0" hangingPunct="0">
              <a:defRPr sz="2000">
                <a:solidFill>
                  <a:schemeClr val="tx1"/>
                </a:solidFill>
                <a:latin typeface="Arial" charset="0"/>
                <a:cs typeface="Arial" charset="0"/>
              </a:defRPr>
            </a:lvl5pPr>
            <a:lvl6pPr marL="2476630" indent="-225148" eaLnBrk="0" fontAlgn="base" hangingPunct="0">
              <a:spcBef>
                <a:spcPct val="0"/>
              </a:spcBef>
              <a:spcAft>
                <a:spcPct val="0"/>
              </a:spcAft>
              <a:defRPr sz="2000">
                <a:solidFill>
                  <a:schemeClr val="tx1"/>
                </a:solidFill>
                <a:latin typeface="Arial" charset="0"/>
                <a:cs typeface="Arial" charset="0"/>
              </a:defRPr>
            </a:lvl6pPr>
            <a:lvl7pPr marL="2926926" indent="-225148" eaLnBrk="0" fontAlgn="base" hangingPunct="0">
              <a:spcBef>
                <a:spcPct val="0"/>
              </a:spcBef>
              <a:spcAft>
                <a:spcPct val="0"/>
              </a:spcAft>
              <a:defRPr sz="2000">
                <a:solidFill>
                  <a:schemeClr val="tx1"/>
                </a:solidFill>
                <a:latin typeface="Arial" charset="0"/>
                <a:cs typeface="Arial" charset="0"/>
              </a:defRPr>
            </a:lvl7pPr>
            <a:lvl8pPr marL="3377222" indent="-225148" eaLnBrk="0" fontAlgn="base" hangingPunct="0">
              <a:spcBef>
                <a:spcPct val="0"/>
              </a:spcBef>
              <a:spcAft>
                <a:spcPct val="0"/>
              </a:spcAft>
              <a:defRPr sz="2000">
                <a:solidFill>
                  <a:schemeClr val="tx1"/>
                </a:solidFill>
                <a:latin typeface="Arial" charset="0"/>
                <a:cs typeface="Arial" charset="0"/>
              </a:defRPr>
            </a:lvl8pPr>
            <a:lvl9pPr marL="3827518" indent="-225148"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sz="1300"/>
              <a:t>© Ericsson AB 2015 </a:t>
            </a:r>
            <a:endParaRPr lang="en-GB" sz="1300" dirty="0"/>
          </a:p>
        </p:txBody>
      </p:sp>
      <p:sp>
        <p:nvSpPr>
          <p:cNvPr id="512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31731" indent="-281435" eaLnBrk="0" hangingPunct="0">
              <a:spcBef>
                <a:spcPct val="50000"/>
              </a:spcBef>
              <a:defRPr sz="2000">
                <a:solidFill>
                  <a:schemeClr val="tx1"/>
                </a:solidFill>
                <a:latin typeface="Arial" charset="0"/>
              </a:defRPr>
            </a:lvl2pPr>
            <a:lvl3pPr marL="1125741" indent="-225148" eaLnBrk="0" hangingPunct="0">
              <a:spcBef>
                <a:spcPct val="50000"/>
              </a:spcBef>
              <a:defRPr sz="2000">
                <a:solidFill>
                  <a:schemeClr val="tx1"/>
                </a:solidFill>
                <a:latin typeface="Arial" charset="0"/>
              </a:defRPr>
            </a:lvl3pPr>
            <a:lvl4pPr marL="1576037" indent="-225148" eaLnBrk="0" hangingPunct="0">
              <a:spcBef>
                <a:spcPct val="50000"/>
              </a:spcBef>
              <a:defRPr sz="2000">
                <a:solidFill>
                  <a:schemeClr val="tx1"/>
                </a:solidFill>
                <a:latin typeface="Arial" charset="0"/>
              </a:defRPr>
            </a:lvl4pPr>
            <a:lvl5pPr marL="2026333" indent="-225148" eaLnBrk="0" hangingPunct="0">
              <a:spcBef>
                <a:spcPct val="50000"/>
              </a:spcBef>
              <a:defRPr sz="2000">
                <a:solidFill>
                  <a:schemeClr val="tx1"/>
                </a:solidFill>
                <a:latin typeface="Arial" charset="0"/>
              </a:defRPr>
            </a:lvl5pPr>
            <a:lvl6pPr marL="2476630" indent="-225148" eaLnBrk="0" fontAlgn="base" hangingPunct="0">
              <a:spcBef>
                <a:spcPct val="50000"/>
              </a:spcBef>
              <a:spcAft>
                <a:spcPct val="0"/>
              </a:spcAft>
              <a:defRPr sz="2000">
                <a:solidFill>
                  <a:schemeClr val="tx1"/>
                </a:solidFill>
                <a:latin typeface="Arial" charset="0"/>
              </a:defRPr>
            </a:lvl6pPr>
            <a:lvl7pPr marL="2926926" indent="-225148" eaLnBrk="0" fontAlgn="base" hangingPunct="0">
              <a:spcBef>
                <a:spcPct val="50000"/>
              </a:spcBef>
              <a:spcAft>
                <a:spcPct val="0"/>
              </a:spcAft>
              <a:defRPr sz="2000">
                <a:solidFill>
                  <a:schemeClr val="tx1"/>
                </a:solidFill>
                <a:latin typeface="Arial" charset="0"/>
              </a:defRPr>
            </a:lvl7pPr>
            <a:lvl8pPr marL="3377222" indent="-225148" eaLnBrk="0" fontAlgn="base" hangingPunct="0">
              <a:spcBef>
                <a:spcPct val="50000"/>
              </a:spcBef>
              <a:spcAft>
                <a:spcPct val="0"/>
              </a:spcAft>
              <a:defRPr sz="2000">
                <a:solidFill>
                  <a:schemeClr val="tx1"/>
                </a:solidFill>
                <a:latin typeface="Arial" charset="0"/>
              </a:defRPr>
            </a:lvl8pPr>
            <a:lvl9pPr marL="3827518" indent="-225148" eaLnBrk="0" fontAlgn="base" hangingPunct="0">
              <a:spcBef>
                <a:spcPct val="50000"/>
              </a:spcBef>
              <a:spcAft>
                <a:spcPct val="0"/>
              </a:spcAft>
              <a:defRPr sz="2000">
                <a:solidFill>
                  <a:schemeClr val="tx1"/>
                </a:solidFill>
                <a:latin typeface="Arial" charset="0"/>
              </a:defRPr>
            </a:lvl9pPr>
          </a:lstStyle>
          <a:p>
            <a:pPr eaLnBrk="1" hangingPunct="1">
              <a:defRPr/>
            </a:pPr>
            <a:fld id="{E7672020-D9E2-43D5-BBBC-E02E62CEB517}" type="slidenum">
              <a:rPr lang="en-GB" sz="1200"/>
              <a:t>2</a:t>
            </a:fld>
            <a:endParaRPr lang="en-GB"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1"/>
            <a:ext cx="5486400" cy="4114800"/>
          </a:xfrm>
          <a:prstGeom prst="rect">
            <a:avLst/>
          </a:prstGeom>
        </p:spPr>
        <p:txBody>
          <a:bodyPr lIns="91428" tIns="45714" rIns="91428" bIns="45714"/>
          <a:lstStyle/>
          <a:p>
            <a:pPr defTabSz="865459">
              <a:defRPr/>
            </a:pPr>
            <a:r>
              <a:rPr lang="en-US" sz="900" dirty="0"/>
              <a:t>Use cases: </a:t>
            </a:r>
            <a:r>
              <a:rPr lang="en-US" sz="900" dirty="0" err="1"/>
              <a:t>Icluding</a:t>
            </a:r>
            <a:r>
              <a:rPr lang="en-US" sz="900" dirty="0"/>
              <a:t> real-time video experience management, enterprise SLA, customer retention and upsell, location data monetization and OTT application analytics</a:t>
            </a:r>
          </a:p>
          <a:p>
            <a:pPr defTabSz="865459">
              <a:defRPr/>
            </a:pPr>
            <a:r>
              <a:rPr lang="en-US" sz="900" dirty="0">
                <a:solidFill>
                  <a:schemeClr val="tx2"/>
                </a:solidFill>
              </a:rPr>
              <a:t>Improve 1</a:t>
            </a:r>
            <a:r>
              <a:rPr lang="en-US" sz="900" baseline="30000" dirty="0">
                <a:solidFill>
                  <a:schemeClr val="tx2"/>
                </a:solidFill>
              </a:rPr>
              <a:t>st</a:t>
            </a:r>
            <a:r>
              <a:rPr lang="en-US" sz="900" dirty="0">
                <a:solidFill>
                  <a:schemeClr val="tx2"/>
                </a:solidFill>
              </a:rPr>
              <a:t> call resolution in customer care</a:t>
            </a:r>
            <a:br>
              <a:rPr lang="en-US" sz="900" dirty="0">
                <a:solidFill>
                  <a:schemeClr val="tx2"/>
                </a:solidFill>
              </a:rPr>
            </a:br>
            <a:r>
              <a:rPr lang="en-US" sz="900" dirty="0">
                <a:solidFill>
                  <a:schemeClr val="tx2"/>
                </a:solidFill>
              </a:rPr>
              <a:t>Optimize experience for valuable customers </a:t>
            </a:r>
            <a:r>
              <a:rPr lang="en-US" altLang="sv-SE" sz="900" dirty="0">
                <a:solidFill>
                  <a:schemeClr val="tx2"/>
                </a:solidFill>
              </a:rPr>
              <a:t/>
            </a:r>
            <a:br>
              <a:rPr lang="en-US" altLang="sv-SE" sz="900" dirty="0">
                <a:solidFill>
                  <a:schemeClr val="tx2"/>
                </a:solidFill>
              </a:rPr>
            </a:br>
            <a:r>
              <a:rPr lang="en-US" altLang="sv-SE" sz="900" dirty="0">
                <a:solidFill>
                  <a:schemeClr val="tx2"/>
                </a:solidFill>
              </a:rPr>
              <a:t>Customer retention with improved marketing</a:t>
            </a:r>
            <a:br>
              <a:rPr lang="en-US" altLang="sv-SE" sz="900" dirty="0">
                <a:solidFill>
                  <a:schemeClr val="tx2"/>
                </a:solidFill>
              </a:rPr>
            </a:br>
            <a:r>
              <a:rPr lang="en-US" sz="900" dirty="0">
                <a:solidFill>
                  <a:schemeClr val="tx2"/>
                </a:solidFill>
              </a:rPr>
              <a:t>Optimize network after value and experience</a:t>
            </a:r>
            <a:br>
              <a:rPr lang="en-US" sz="900" dirty="0">
                <a:solidFill>
                  <a:schemeClr val="tx2"/>
                </a:solidFill>
              </a:rPr>
            </a:br>
            <a:r>
              <a:rPr lang="en-US" sz="900" dirty="0">
                <a:solidFill>
                  <a:schemeClr val="tx2"/>
                </a:solidFill>
              </a:rPr>
              <a:t>Improve experience for enterprise customers</a:t>
            </a:r>
          </a:p>
          <a:p>
            <a:endParaRPr lang="en-US" dirty="0"/>
          </a:p>
        </p:txBody>
      </p:sp>
      <p:sp>
        <p:nvSpPr>
          <p:cNvPr id="4" name="Date Placeholder 3"/>
          <p:cNvSpPr>
            <a:spLocks noGrp="1"/>
          </p:cNvSpPr>
          <p:nvPr>
            <p:ph type="dt" idx="10"/>
          </p:nvPr>
        </p:nvSpPr>
        <p:spPr/>
        <p:txBody>
          <a:bodyPr/>
          <a:lstStyle/>
          <a:p>
            <a:pPr>
              <a:defRPr/>
            </a:pPr>
            <a:r>
              <a:rPr lang="en-US" smtClean="0">
                <a:solidFill>
                  <a:prstClr val="black"/>
                </a:solidFill>
              </a:rPr>
              <a:t>2015-06-01 </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F906BD22-DAD5-41EF-9326-BC338CA79B05}" type="slidenum">
              <a:rPr lang="en-US" smtClean="0">
                <a:solidFill>
                  <a:prstClr val="black"/>
                </a:solidFill>
              </a:rPr>
              <a:pPr>
                <a:defRPr/>
              </a:pPr>
              <a:t>11</a:t>
            </a:fld>
            <a:endParaRPr lang="en-US">
              <a:solidFill>
                <a:prstClr val="black"/>
              </a:solidFill>
            </a:endParaRPr>
          </a:p>
        </p:txBody>
      </p:sp>
      <p:sp>
        <p:nvSpPr>
          <p:cNvPr id="6" name="Header Placeholder 5"/>
          <p:cNvSpPr>
            <a:spLocks noGrp="1"/>
          </p:cNvSpPr>
          <p:nvPr>
            <p:ph type="hdr" sz="quarter" idx="12"/>
          </p:nvPr>
        </p:nvSpPr>
        <p:spPr/>
        <p:txBody>
          <a:bodyPr/>
          <a:lstStyle/>
          <a:p>
            <a:pPr>
              <a:defRPr/>
            </a:pPr>
            <a:r>
              <a:rPr lang="en-US" smtClean="0">
                <a:solidFill>
                  <a:prstClr val="black"/>
                </a:solidFill>
              </a:rPr>
              <a:t> </a:t>
            </a:r>
            <a:endParaRPr lang="en-US">
              <a:solidFill>
                <a:prstClr val="black"/>
              </a:solidFill>
            </a:endParaRPr>
          </a:p>
        </p:txBody>
      </p:sp>
      <p:sp>
        <p:nvSpPr>
          <p:cNvPr id="7" name="Footer Placeholder 6"/>
          <p:cNvSpPr>
            <a:spLocks noGrp="1"/>
          </p:cNvSpPr>
          <p:nvPr>
            <p:ph type="ftr" sz="quarter" idx="13"/>
          </p:nvPr>
        </p:nvSpPr>
        <p:spPr/>
        <p:txBody>
          <a:bodyPr/>
          <a:lstStyle/>
          <a:p>
            <a:pPr>
              <a:defRPr/>
            </a:pPr>
            <a:r>
              <a:rPr lang="en-US" smtClean="0">
                <a:solidFill>
                  <a:prstClr val="black"/>
                </a:solidFill>
              </a:rPr>
              <a:t>© Ericsson AB 2015 </a:t>
            </a:r>
            <a:endParaRPr lang="en-US">
              <a:solidFill>
                <a:prstClr val="black"/>
              </a:solidFill>
            </a:endParaRPr>
          </a:p>
        </p:txBody>
      </p:sp>
    </p:spTree>
    <p:extLst>
      <p:ext uri="{BB962C8B-B14F-4D97-AF65-F5344CB8AC3E}">
        <p14:creationId xmlns:p14="http://schemas.microsoft.com/office/powerpoint/2010/main" val="304562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6201" y="685250"/>
            <a:ext cx="6025598" cy="3429393"/>
          </a:xfrm>
          <a:prstGeom prst="rect">
            <a:avLst/>
          </a:prstGeom>
        </p:spPr>
      </p:sp>
      <p:sp>
        <p:nvSpPr>
          <p:cNvPr id="3" name="Notes Placeholder 2"/>
          <p:cNvSpPr>
            <a:spLocks noGrp="1"/>
          </p:cNvSpPr>
          <p:nvPr>
            <p:ph type="body" idx="1"/>
          </p:nvPr>
        </p:nvSpPr>
        <p:spPr>
          <a:xfrm>
            <a:off x="685800" y="4343401"/>
            <a:ext cx="5486400" cy="4114800"/>
          </a:xfrm>
          <a:prstGeom prst="rect">
            <a:avLst/>
          </a:prstGeom>
        </p:spPr>
        <p:txBody>
          <a:bodyPr lIns="91428" tIns="45714" rIns="91428" bIns="45714"/>
          <a:lstStyle/>
          <a:p>
            <a:pPr defTabSz="865459">
              <a:defRPr/>
            </a:pPr>
            <a:r>
              <a:rPr lang="en-US" sz="900" dirty="0"/>
              <a:t>Use cases: </a:t>
            </a:r>
            <a:r>
              <a:rPr lang="en-US" sz="900" dirty="0" err="1"/>
              <a:t>Icluding</a:t>
            </a:r>
            <a:r>
              <a:rPr lang="en-US" sz="900" dirty="0"/>
              <a:t> real-time video experience management, enterprise SLA, customer retention and upsell, location data monetization and OTT application analytics</a:t>
            </a:r>
          </a:p>
          <a:p>
            <a:pPr defTabSz="865459">
              <a:defRPr/>
            </a:pPr>
            <a:r>
              <a:rPr lang="en-US" sz="900" dirty="0">
                <a:solidFill>
                  <a:schemeClr val="tx2"/>
                </a:solidFill>
              </a:rPr>
              <a:t>Improve 1</a:t>
            </a:r>
            <a:r>
              <a:rPr lang="en-US" sz="900" baseline="30000" dirty="0">
                <a:solidFill>
                  <a:schemeClr val="tx2"/>
                </a:solidFill>
              </a:rPr>
              <a:t>st</a:t>
            </a:r>
            <a:r>
              <a:rPr lang="en-US" sz="900" dirty="0">
                <a:solidFill>
                  <a:schemeClr val="tx2"/>
                </a:solidFill>
              </a:rPr>
              <a:t> call resolution in customer care</a:t>
            </a:r>
            <a:br>
              <a:rPr lang="en-US" sz="900" dirty="0">
                <a:solidFill>
                  <a:schemeClr val="tx2"/>
                </a:solidFill>
              </a:rPr>
            </a:br>
            <a:r>
              <a:rPr lang="en-US" sz="900" dirty="0">
                <a:solidFill>
                  <a:schemeClr val="tx2"/>
                </a:solidFill>
              </a:rPr>
              <a:t>Optimize experience for valuable customers </a:t>
            </a:r>
            <a:r>
              <a:rPr lang="en-US" altLang="sv-SE" sz="900" dirty="0">
                <a:solidFill>
                  <a:schemeClr val="tx2"/>
                </a:solidFill>
              </a:rPr>
              <a:t/>
            </a:r>
            <a:br>
              <a:rPr lang="en-US" altLang="sv-SE" sz="900" dirty="0">
                <a:solidFill>
                  <a:schemeClr val="tx2"/>
                </a:solidFill>
              </a:rPr>
            </a:br>
            <a:r>
              <a:rPr lang="en-US" altLang="sv-SE" sz="900" dirty="0">
                <a:solidFill>
                  <a:schemeClr val="tx2"/>
                </a:solidFill>
              </a:rPr>
              <a:t>Customer retention with improved marketing</a:t>
            </a:r>
            <a:br>
              <a:rPr lang="en-US" altLang="sv-SE" sz="900" dirty="0">
                <a:solidFill>
                  <a:schemeClr val="tx2"/>
                </a:solidFill>
              </a:rPr>
            </a:br>
            <a:r>
              <a:rPr lang="en-US" sz="900" dirty="0">
                <a:solidFill>
                  <a:schemeClr val="tx2"/>
                </a:solidFill>
              </a:rPr>
              <a:t>Optimize network after value and experience</a:t>
            </a:r>
            <a:br>
              <a:rPr lang="en-US" sz="900" dirty="0">
                <a:solidFill>
                  <a:schemeClr val="tx2"/>
                </a:solidFill>
              </a:rPr>
            </a:br>
            <a:r>
              <a:rPr lang="en-US" sz="900" dirty="0">
                <a:solidFill>
                  <a:schemeClr val="tx2"/>
                </a:solidFill>
              </a:rPr>
              <a:t>Improve experience for enterprise customers</a:t>
            </a:r>
          </a:p>
          <a:p>
            <a:endParaRPr lang="en-US" dirty="0"/>
          </a:p>
        </p:txBody>
      </p:sp>
      <p:sp>
        <p:nvSpPr>
          <p:cNvPr id="4" name="Date Placeholder 3"/>
          <p:cNvSpPr>
            <a:spLocks noGrp="1"/>
          </p:cNvSpPr>
          <p:nvPr>
            <p:ph type="dt" idx="10"/>
          </p:nvPr>
        </p:nvSpPr>
        <p:spPr/>
        <p:txBody>
          <a:bodyPr/>
          <a:lstStyle/>
          <a:p>
            <a:pPr>
              <a:defRPr/>
            </a:pPr>
            <a:r>
              <a:rPr lang="en-US" smtClean="0">
                <a:solidFill>
                  <a:prstClr val="black"/>
                </a:solidFill>
              </a:rPr>
              <a:t>2015-06-01 </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F906BD22-DAD5-41EF-9326-BC338CA79B05}" type="slidenum">
              <a:rPr lang="en-US" smtClean="0">
                <a:solidFill>
                  <a:prstClr val="black"/>
                </a:solidFill>
              </a:rPr>
              <a:pPr>
                <a:defRPr/>
              </a:pPr>
              <a:t>12</a:t>
            </a:fld>
            <a:endParaRPr lang="en-US">
              <a:solidFill>
                <a:prstClr val="black"/>
              </a:solidFill>
            </a:endParaRPr>
          </a:p>
        </p:txBody>
      </p:sp>
      <p:sp>
        <p:nvSpPr>
          <p:cNvPr id="6" name="Header Placeholder 5"/>
          <p:cNvSpPr>
            <a:spLocks noGrp="1"/>
          </p:cNvSpPr>
          <p:nvPr>
            <p:ph type="hdr" sz="quarter" idx="12"/>
          </p:nvPr>
        </p:nvSpPr>
        <p:spPr/>
        <p:txBody>
          <a:bodyPr/>
          <a:lstStyle/>
          <a:p>
            <a:pPr>
              <a:defRPr/>
            </a:pPr>
            <a:r>
              <a:rPr lang="en-US" smtClean="0">
                <a:solidFill>
                  <a:prstClr val="black"/>
                </a:solidFill>
              </a:rPr>
              <a:t> </a:t>
            </a:r>
            <a:endParaRPr lang="en-US">
              <a:solidFill>
                <a:prstClr val="black"/>
              </a:solidFill>
            </a:endParaRPr>
          </a:p>
        </p:txBody>
      </p:sp>
      <p:sp>
        <p:nvSpPr>
          <p:cNvPr id="7" name="Footer Placeholder 6"/>
          <p:cNvSpPr>
            <a:spLocks noGrp="1"/>
          </p:cNvSpPr>
          <p:nvPr>
            <p:ph type="ftr" sz="quarter" idx="13"/>
          </p:nvPr>
        </p:nvSpPr>
        <p:spPr/>
        <p:txBody>
          <a:bodyPr/>
          <a:lstStyle/>
          <a:p>
            <a:pPr>
              <a:defRPr/>
            </a:pPr>
            <a:r>
              <a:rPr lang="en-US" smtClean="0">
                <a:solidFill>
                  <a:prstClr val="black"/>
                </a:solidFill>
              </a:rPr>
              <a:t>© Ericsson AB 2015 </a:t>
            </a:r>
            <a:endParaRPr lang="en-US">
              <a:solidFill>
                <a:prstClr val="black"/>
              </a:solidFill>
            </a:endParaRPr>
          </a:p>
        </p:txBody>
      </p:sp>
    </p:spTree>
    <p:extLst>
      <p:ext uri="{BB962C8B-B14F-4D97-AF65-F5344CB8AC3E}">
        <p14:creationId xmlns:p14="http://schemas.microsoft.com/office/powerpoint/2010/main" val="304562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6201" y="685250"/>
            <a:ext cx="6025598" cy="3429393"/>
          </a:xfrm>
          <a:prstGeom prst="rect">
            <a:avLst/>
          </a:prstGeom>
        </p:spPr>
      </p:sp>
      <p:sp>
        <p:nvSpPr>
          <p:cNvPr id="3" name="Notes Placeholder 2"/>
          <p:cNvSpPr>
            <a:spLocks noGrp="1"/>
          </p:cNvSpPr>
          <p:nvPr>
            <p:ph type="body" idx="1"/>
          </p:nvPr>
        </p:nvSpPr>
        <p:spPr>
          <a:xfrm>
            <a:off x="685800" y="4343401"/>
            <a:ext cx="5486400" cy="4114800"/>
          </a:xfrm>
          <a:prstGeom prst="rect">
            <a:avLst/>
          </a:prstGeom>
        </p:spPr>
        <p:txBody>
          <a:bodyPr lIns="91428" tIns="45714" rIns="91428" bIns="45714"/>
          <a:lstStyle/>
          <a:p>
            <a:pPr defTabSz="865459">
              <a:defRPr/>
            </a:pPr>
            <a:r>
              <a:rPr lang="en-US" sz="900" dirty="0"/>
              <a:t>Use cases: </a:t>
            </a:r>
            <a:r>
              <a:rPr lang="en-US" sz="900" dirty="0" err="1"/>
              <a:t>Icluding</a:t>
            </a:r>
            <a:r>
              <a:rPr lang="en-US" sz="900" dirty="0"/>
              <a:t> real-time video experience management, enterprise SLA, customer retention and upsell, location data monetization and OTT application analytics</a:t>
            </a:r>
          </a:p>
          <a:p>
            <a:pPr defTabSz="865459">
              <a:defRPr/>
            </a:pPr>
            <a:r>
              <a:rPr lang="en-US" sz="900" dirty="0">
                <a:solidFill>
                  <a:schemeClr val="tx2"/>
                </a:solidFill>
              </a:rPr>
              <a:t>Improve 1</a:t>
            </a:r>
            <a:r>
              <a:rPr lang="en-US" sz="900" baseline="30000" dirty="0">
                <a:solidFill>
                  <a:schemeClr val="tx2"/>
                </a:solidFill>
              </a:rPr>
              <a:t>st</a:t>
            </a:r>
            <a:r>
              <a:rPr lang="en-US" sz="900" dirty="0">
                <a:solidFill>
                  <a:schemeClr val="tx2"/>
                </a:solidFill>
              </a:rPr>
              <a:t> call resolution in customer care</a:t>
            </a:r>
            <a:br>
              <a:rPr lang="en-US" sz="900" dirty="0">
                <a:solidFill>
                  <a:schemeClr val="tx2"/>
                </a:solidFill>
              </a:rPr>
            </a:br>
            <a:r>
              <a:rPr lang="en-US" sz="900" dirty="0">
                <a:solidFill>
                  <a:schemeClr val="tx2"/>
                </a:solidFill>
              </a:rPr>
              <a:t>Optimize experience for valuable customers </a:t>
            </a:r>
            <a:r>
              <a:rPr lang="en-US" altLang="sv-SE" sz="900" dirty="0">
                <a:solidFill>
                  <a:schemeClr val="tx2"/>
                </a:solidFill>
              </a:rPr>
              <a:t/>
            </a:r>
            <a:br>
              <a:rPr lang="en-US" altLang="sv-SE" sz="900" dirty="0">
                <a:solidFill>
                  <a:schemeClr val="tx2"/>
                </a:solidFill>
              </a:rPr>
            </a:br>
            <a:r>
              <a:rPr lang="en-US" altLang="sv-SE" sz="900" dirty="0">
                <a:solidFill>
                  <a:schemeClr val="tx2"/>
                </a:solidFill>
              </a:rPr>
              <a:t>Customer retention with improved marketing</a:t>
            </a:r>
            <a:br>
              <a:rPr lang="en-US" altLang="sv-SE" sz="900" dirty="0">
                <a:solidFill>
                  <a:schemeClr val="tx2"/>
                </a:solidFill>
              </a:rPr>
            </a:br>
            <a:r>
              <a:rPr lang="en-US" sz="900" dirty="0">
                <a:solidFill>
                  <a:schemeClr val="tx2"/>
                </a:solidFill>
              </a:rPr>
              <a:t>Optimize network after value and experience</a:t>
            </a:r>
            <a:br>
              <a:rPr lang="en-US" sz="900" dirty="0">
                <a:solidFill>
                  <a:schemeClr val="tx2"/>
                </a:solidFill>
              </a:rPr>
            </a:br>
            <a:r>
              <a:rPr lang="en-US" sz="900" dirty="0">
                <a:solidFill>
                  <a:schemeClr val="tx2"/>
                </a:solidFill>
              </a:rPr>
              <a:t>Improve experience for enterprise customers</a:t>
            </a:r>
          </a:p>
          <a:p>
            <a:endParaRPr lang="en-US" dirty="0"/>
          </a:p>
        </p:txBody>
      </p:sp>
      <p:sp>
        <p:nvSpPr>
          <p:cNvPr id="4" name="Date Placeholder 3"/>
          <p:cNvSpPr>
            <a:spLocks noGrp="1"/>
          </p:cNvSpPr>
          <p:nvPr>
            <p:ph type="dt" idx="10"/>
          </p:nvPr>
        </p:nvSpPr>
        <p:spPr/>
        <p:txBody>
          <a:bodyPr/>
          <a:lstStyle/>
          <a:p>
            <a:pPr>
              <a:defRPr/>
            </a:pPr>
            <a:r>
              <a:rPr lang="en-US" smtClean="0">
                <a:solidFill>
                  <a:prstClr val="black"/>
                </a:solidFill>
              </a:rPr>
              <a:t>2015-06-01 </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F906BD22-DAD5-41EF-9326-BC338CA79B05}" type="slidenum">
              <a:rPr lang="en-US" smtClean="0">
                <a:solidFill>
                  <a:prstClr val="black"/>
                </a:solidFill>
              </a:rPr>
              <a:pPr>
                <a:defRPr/>
              </a:pPr>
              <a:t>13</a:t>
            </a:fld>
            <a:endParaRPr lang="en-US">
              <a:solidFill>
                <a:prstClr val="black"/>
              </a:solidFill>
            </a:endParaRPr>
          </a:p>
        </p:txBody>
      </p:sp>
      <p:sp>
        <p:nvSpPr>
          <p:cNvPr id="6" name="Header Placeholder 5"/>
          <p:cNvSpPr>
            <a:spLocks noGrp="1"/>
          </p:cNvSpPr>
          <p:nvPr>
            <p:ph type="hdr" sz="quarter" idx="12"/>
          </p:nvPr>
        </p:nvSpPr>
        <p:spPr/>
        <p:txBody>
          <a:bodyPr/>
          <a:lstStyle/>
          <a:p>
            <a:pPr>
              <a:defRPr/>
            </a:pPr>
            <a:r>
              <a:rPr lang="en-US" smtClean="0">
                <a:solidFill>
                  <a:prstClr val="black"/>
                </a:solidFill>
              </a:rPr>
              <a:t> </a:t>
            </a:r>
            <a:endParaRPr lang="en-US">
              <a:solidFill>
                <a:prstClr val="black"/>
              </a:solidFill>
            </a:endParaRPr>
          </a:p>
        </p:txBody>
      </p:sp>
      <p:sp>
        <p:nvSpPr>
          <p:cNvPr id="7" name="Footer Placeholder 6"/>
          <p:cNvSpPr>
            <a:spLocks noGrp="1"/>
          </p:cNvSpPr>
          <p:nvPr>
            <p:ph type="ftr" sz="quarter" idx="13"/>
          </p:nvPr>
        </p:nvSpPr>
        <p:spPr/>
        <p:txBody>
          <a:bodyPr/>
          <a:lstStyle/>
          <a:p>
            <a:pPr>
              <a:defRPr/>
            </a:pPr>
            <a:r>
              <a:rPr lang="en-US" smtClean="0">
                <a:solidFill>
                  <a:prstClr val="black"/>
                </a:solidFill>
              </a:rPr>
              <a:t>© Ericsson AB 2015 </a:t>
            </a:r>
            <a:endParaRPr lang="en-US">
              <a:solidFill>
                <a:prstClr val="black"/>
              </a:solidFill>
            </a:endParaRPr>
          </a:p>
        </p:txBody>
      </p:sp>
    </p:spTree>
    <p:extLst>
      <p:ext uri="{BB962C8B-B14F-4D97-AF65-F5344CB8AC3E}">
        <p14:creationId xmlns:p14="http://schemas.microsoft.com/office/powerpoint/2010/main" val="30456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1"/>
            <a:ext cx="5486400" cy="4114800"/>
          </a:xfrm>
          <a:prstGeom prst="rect">
            <a:avLst/>
          </a:prstGeom>
        </p:spPr>
        <p:txBody>
          <a:bodyPr lIns="91428" tIns="45714" rIns="91428" bIns="45714"/>
          <a:lstStyle/>
          <a:p>
            <a:endParaRPr lang="en-US" dirty="0"/>
          </a:p>
        </p:txBody>
      </p:sp>
      <p:sp>
        <p:nvSpPr>
          <p:cNvPr id="4" name="Date Placeholder 3"/>
          <p:cNvSpPr>
            <a:spLocks noGrp="1"/>
          </p:cNvSpPr>
          <p:nvPr>
            <p:ph type="dt" idx="10"/>
          </p:nvPr>
        </p:nvSpPr>
        <p:spPr/>
        <p:txBody>
          <a:bodyPr/>
          <a:lstStyle/>
          <a:p>
            <a:pPr>
              <a:defRPr/>
            </a:pPr>
            <a:r>
              <a:rPr lang="en-US" smtClean="0">
                <a:solidFill>
                  <a:prstClr val="black"/>
                </a:solidFill>
              </a:rPr>
              <a:t>2015-06-01 </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F906BD22-DAD5-41EF-9326-BC338CA79B05}" type="slidenum">
              <a:rPr lang="en-US" smtClean="0">
                <a:solidFill>
                  <a:prstClr val="black"/>
                </a:solidFill>
              </a:rPr>
              <a:pPr>
                <a:defRPr/>
              </a:pPr>
              <a:t>14</a:t>
            </a:fld>
            <a:endParaRPr lang="en-US">
              <a:solidFill>
                <a:prstClr val="black"/>
              </a:solidFill>
            </a:endParaRPr>
          </a:p>
        </p:txBody>
      </p:sp>
      <p:sp>
        <p:nvSpPr>
          <p:cNvPr id="6" name="Header Placeholder 5"/>
          <p:cNvSpPr>
            <a:spLocks noGrp="1"/>
          </p:cNvSpPr>
          <p:nvPr>
            <p:ph type="hdr" sz="quarter" idx="12"/>
          </p:nvPr>
        </p:nvSpPr>
        <p:spPr/>
        <p:txBody>
          <a:bodyPr/>
          <a:lstStyle/>
          <a:p>
            <a:pPr>
              <a:defRPr/>
            </a:pPr>
            <a:r>
              <a:rPr lang="en-US" smtClean="0">
                <a:solidFill>
                  <a:prstClr val="black"/>
                </a:solidFill>
              </a:rPr>
              <a:t> </a:t>
            </a:r>
            <a:endParaRPr lang="en-US">
              <a:solidFill>
                <a:prstClr val="black"/>
              </a:solidFill>
            </a:endParaRPr>
          </a:p>
        </p:txBody>
      </p:sp>
      <p:sp>
        <p:nvSpPr>
          <p:cNvPr id="7" name="Footer Placeholder 6"/>
          <p:cNvSpPr>
            <a:spLocks noGrp="1"/>
          </p:cNvSpPr>
          <p:nvPr>
            <p:ph type="ftr" sz="quarter" idx="13"/>
          </p:nvPr>
        </p:nvSpPr>
        <p:spPr/>
        <p:txBody>
          <a:bodyPr/>
          <a:lstStyle/>
          <a:p>
            <a:pPr>
              <a:defRPr/>
            </a:pPr>
            <a:r>
              <a:rPr lang="en-US" smtClean="0">
                <a:solidFill>
                  <a:prstClr val="black"/>
                </a:solidFill>
              </a:rPr>
              <a:t>© Ericsson AB 2015 </a:t>
            </a:r>
            <a:endParaRPr lang="en-US">
              <a:solidFill>
                <a:prstClr val="black"/>
              </a:solidFill>
            </a:endParaRPr>
          </a:p>
        </p:txBody>
      </p:sp>
    </p:spTree>
    <p:extLst>
      <p:ext uri="{BB962C8B-B14F-4D97-AF65-F5344CB8AC3E}">
        <p14:creationId xmlns:p14="http://schemas.microsoft.com/office/powerpoint/2010/main" val="304562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6201" y="685250"/>
            <a:ext cx="6025598" cy="3429393"/>
          </a:xfrm>
          <a:prstGeom prst="rect">
            <a:avLst/>
          </a:prstGeom>
        </p:spPr>
      </p:sp>
      <p:sp>
        <p:nvSpPr>
          <p:cNvPr id="3" name="Notes Placeholder 2"/>
          <p:cNvSpPr>
            <a:spLocks noGrp="1"/>
          </p:cNvSpPr>
          <p:nvPr>
            <p:ph type="body" idx="1"/>
          </p:nvPr>
        </p:nvSpPr>
        <p:spPr>
          <a:xfrm>
            <a:off x="685800" y="4343401"/>
            <a:ext cx="5486400" cy="4114800"/>
          </a:xfrm>
          <a:prstGeom prst="rect">
            <a:avLst/>
          </a:prstGeom>
        </p:spPr>
        <p:txBody>
          <a:bodyPr lIns="91428" tIns="45714" rIns="91428" bIns="45714"/>
          <a:lstStyle/>
          <a:p>
            <a:endParaRPr lang="en-US" dirty="0"/>
          </a:p>
        </p:txBody>
      </p:sp>
      <p:sp>
        <p:nvSpPr>
          <p:cNvPr id="4" name="Date Placeholder 3"/>
          <p:cNvSpPr>
            <a:spLocks noGrp="1"/>
          </p:cNvSpPr>
          <p:nvPr>
            <p:ph type="dt" idx="10"/>
          </p:nvPr>
        </p:nvSpPr>
        <p:spPr/>
        <p:txBody>
          <a:bodyPr/>
          <a:lstStyle/>
          <a:p>
            <a:pPr>
              <a:defRPr/>
            </a:pPr>
            <a:r>
              <a:rPr lang="en-US" smtClean="0">
                <a:solidFill>
                  <a:prstClr val="black"/>
                </a:solidFill>
              </a:rPr>
              <a:t>2015-06-01 </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F906BD22-DAD5-41EF-9326-BC338CA79B05}" type="slidenum">
              <a:rPr lang="en-US" smtClean="0">
                <a:solidFill>
                  <a:prstClr val="black"/>
                </a:solidFill>
              </a:rPr>
              <a:pPr>
                <a:defRPr/>
              </a:pPr>
              <a:t>15</a:t>
            </a:fld>
            <a:endParaRPr lang="en-US">
              <a:solidFill>
                <a:prstClr val="black"/>
              </a:solidFill>
            </a:endParaRPr>
          </a:p>
        </p:txBody>
      </p:sp>
      <p:sp>
        <p:nvSpPr>
          <p:cNvPr id="6" name="Header Placeholder 5"/>
          <p:cNvSpPr>
            <a:spLocks noGrp="1"/>
          </p:cNvSpPr>
          <p:nvPr>
            <p:ph type="hdr" sz="quarter" idx="12"/>
          </p:nvPr>
        </p:nvSpPr>
        <p:spPr/>
        <p:txBody>
          <a:bodyPr/>
          <a:lstStyle/>
          <a:p>
            <a:pPr>
              <a:defRPr/>
            </a:pPr>
            <a:r>
              <a:rPr lang="en-US" smtClean="0">
                <a:solidFill>
                  <a:prstClr val="black"/>
                </a:solidFill>
              </a:rPr>
              <a:t> </a:t>
            </a:r>
            <a:endParaRPr lang="en-US">
              <a:solidFill>
                <a:prstClr val="black"/>
              </a:solidFill>
            </a:endParaRPr>
          </a:p>
        </p:txBody>
      </p:sp>
      <p:sp>
        <p:nvSpPr>
          <p:cNvPr id="7" name="Footer Placeholder 6"/>
          <p:cNvSpPr>
            <a:spLocks noGrp="1"/>
          </p:cNvSpPr>
          <p:nvPr>
            <p:ph type="ftr" sz="quarter" idx="13"/>
          </p:nvPr>
        </p:nvSpPr>
        <p:spPr/>
        <p:txBody>
          <a:bodyPr/>
          <a:lstStyle/>
          <a:p>
            <a:pPr>
              <a:defRPr/>
            </a:pPr>
            <a:r>
              <a:rPr lang="en-US" smtClean="0">
                <a:solidFill>
                  <a:prstClr val="black"/>
                </a:solidFill>
              </a:rPr>
              <a:t>© Ericsson AB 2015 </a:t>
            </a:r>
            <a:endParaRPr lang="en-US">
              <a:solidFill>
                <a:prstClr val="black"/>
              </a:solidFill>
            </a:endParaRPr>
          </a:p>
        </p:txBody>
      </p:sp>
    </p:spTree>
    <p:extLst>
      <p:ext uri="{BB962C8B-B14F-4D97-AF65-F5344CB8AC3E}">
        <p14:creationId xmlns:p14="http://schemas.microsoft.com/office/powerpoint/2010/main" val="30456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6201" y="685250"/>
            <a:ext cx="6025598" cy="3429393"/>
          </a:xfrm>
          <a:prstGeom prst="rect">
            <a:avLst/>
          </a:prstGeom>
        </p:spPr>
      </p:sp>
      <p:sp>
        <p:nvSpPr>
          <p:cNvPr id="3" name="Notes Placeholder 2"/>
          <p:cNvSpPr>
            <a:spLocks noGrp="1"/>
          </p:cNvSpPr>
          <p:nvPr>
            <p:ph type="body" idx="1"/>
          </p:nvPr>
        </p:nvSpPr>
        <p:spPr>
          <a:xfrm>
            <a:off x="685800" y="4343401"/>
            <a:ext cx="5486400" cy="4114800"/>
          </a:xfrm>
          <a:prstGeom prst="rect">
            <a:avLst/>
          </a:prstGeom>
        </p:spPr>
        <p:txBody>
          <a:bodyPr lIns="91428" tIns="45714" rIns="91428" bIns="45714"/>
          <a:lstStyle/>
          <a:p>
            <a:pPr defTabSz="865459">
              <a:defRPr/>
            </a:pPr>
            <a:r>
              <a:rPr lang="en-US" sz="900" dirty="0"/>
              <a:t>Use cases: </a:t>
            </a:r>
            <a:r>
              <a:rPr lang="en-US" sz="900" dirty="0" err="1"/>
              <a:t>Icluding</a:t>
            </a:r>
            <a:r>
              <a:rPr lang="en-US" sz="900" dirty="0"/>
              <a:t> real-time video experience management, enterprise SLA, customer retention and upsell, location data monetization and OTT application analytics</a:t>
            </a:r>
          </a:p>
          <a:p>
            <a:pPr defTabSz="865459">
              <a:defRPr/>
            </a:pPr>
            <a:r>
              <a:rPr lang="en-US" sz="900" dirty="0">
                <a:solidFill>
                  <a:schemeClr val="tx2"/>
                </a:solidFill>
              </a:rPr>
              <a:t>Improve 1</a:t>
            </a:r>
            <a:r>
              <a:rPr lang="en-US" sz="900" baseline="30000" dirty="0">
                <a:solidFill>
                  <a:schemeClr val="tx2"/>
                </a:solidFill>
              </a:rPr>
              <a:t>st</a:t>
            </a:r>
            <a:r>
              <a:rPr lang="en-US" sz="900" dirty="0">
                <a:solidFill>
                  <a:schemeClr val="tx2"/>
                </a:solidFill>
              </a:rPr>
              <a:t> call resolution in customer care</a:t>
            </a:r>
            <a:br>
              <a:rPr lang="en-US" sz="900" dirty="0">
                <a:solidFill>
                  <a:schemeClr val="tx2"/>
                </a:solidFill>
              </a:rPr>
            </a:br>
            <a:r>
              <a:rPr lang="en-US" sz="900" dirty="0">
                <a:solidFill>
                  <a:schemeClr val="tx2"/>
                </a:solidFill>
              </a:rPr>
              <a:t>Optimize experience for valuable customers </a:t>
            </a:r>
            <a:r>
              <a:rPr lang="en-US" altLang="sv-SE" sz="900" dirty="0">
                <a:solidFill>
                  <a:schemeClr val="tx2"/>
                </a:solidFill>
              </a:rPr>
              <a:t/>
            </a:r>
            <a:br>
              <a:rPr lang="en-US" altLang="sv-SE" sz="900" dirty="0">
                <a:solidFill>
                  <a:schemeClr val="tx2"/>
                </a:solidFill>
              </a:rPr>
            </a:br>
            <a:r>
              <a:rPr lang="en-US" altLang="sv-SE" sz="900" dirty="0">
                <a:solidFill>
                  <a:schemeClr val="tx2"/>
                </a:solidFill>
              </a:rPr>
              <a:t>Customer retention with improved marketing</a:t>
            </a:r>
            <a:br>
              <a:rPr lang="en-US" altLang="sv-SE" sz="900" dirty="0">
                <a:solidFill>
                  <a:schemeClr val="tx2"/>
                </a:solidFill>
              </a:rPr>
            </a:br>
            <a:r>
              <a:rPr lang="en-US" sz="900" dirty="0">
                <a:solidFill>
                  <a:schemeClr val="tx2"/>
                </a:solidFill>
              </a:rPr>
              <a:t>Optimize network after value and experience</a:t>
            </a:r>
            <a:br>
              <a:rPr lang="en-US" sz="900" dirty="0">
                <a:solidFill>
                  <a:schemeClr val="tx2"/>
                </a:solidFill>
              </a:rPr>
            </a:br>
            <a:r>
              <a:rPr lang="en-US" sz="900" dirty="0">
                <a:solidFill>
                  <a:schemeClr val="tx2"/>
                </a:solidFill>
              </a:rPr>
              <a:t>Improve experience for enterprise customers</a:t>
            </a:r>
          </a:p>
          <a:p>
            <a:endParaRPr lang="en-US" dirty="0"/>
          </a:p>
        </p:txBody>
      </p:sp>
      <p:sp>
        <p:nvSpPr>
          <p:cNvPr id="4" name="Date Placeholder 3"/>
          <p:cNvSpPr>
            <a:spLocks noGrp="1"/>
          </p:cNvSpPr>
          <p:nvPr>
            <p:ph type="dt" idx="10"/>
          </p:nvPr>
        </p:nvSpPr>
        <p:spPr/>
        <p:txBody>
          <a:bodyPr/>
          <a:lstStyle/>
          <a:p>
            <a:pPr>
              <a:defRPr/>
            </a:pPr>
            <a:r>
              <a:rPr lang="en-US" smtClean="0">
                <a:solidFill>
                  <a:prstClr val="black"/>
                </a:solidFill>
              </a:rPr>
              <a:t>2015-06-01 </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F906BD22-DAD5-41EF-9326-BC338CA79B05}" type="slidenum">
              <a:rPr lang="en-US" smtClean="0">
                <a:solidFill>
                  <a:prstClr val="black"/>
                </a:solidFill>
              </a:rPr>
              <a:pPr>
                <a:defRPr/>
              </a:pPr>
              <a:t>16</a:t>
            </a:fld>
            <a:endParaRPr lang="en-US">
              <a:solidFill>
                <a:prstClr val="black"/>
              </a:solidFill>
            </a:endParaRPr>
          </a:p>
        </p:txBody>
      </p:sp>
      <p:sp>
        <p:nvSpPr>
          <p:cNvPr id="6" name="Header Placeholder 5"/>
          <p:cNvSpPr>
            <a:spLocks noGrp="1"/>
          </p:cNvSpPr>
          <p:nvPr>
            <p:ph type="hdr" sz="quarter" idx="12"/>
          </p:nvPr>
        </p:nvSpPr>
        <p:spPr/>
        <p:txBody>
          <a:bodyPr/>
          <a:lstStyle/>
          <a:p>
            <a:pPr>
              <a:defRPr/>
            </a:pPr>
            <a:r>
              <a:rPr lang="en-US" smtClean="0">
                <a:solidFill>
                  <a:prstClr val="black"/>
                </a:solidFill>
              </a:rPr>
              <a:t> </a:t>
            </a:r>
            <a:endParaRPr lang="en-US">
              <a:solidFill>
                <a:prstClr val="black"/>
              </a:solidFill>
            </a:endParaRPr>
          </a:p>
        </p:txBody>
      </p:sp>
      <p:sp>
        <p:nvSpPr>
          <p:cNvPr id="7" name="Footer Placeholder 6"/>
          <p:cNvSpPr>
            <a:spLocks noGrp="1"/>
          </p:cNvSpPr>
          <p:nvPr>
            <p:ph type="ftr" sz="quarter" idx="13"/>
          </p:nvPr>
        </p:nvSpPr>
        <p:spPr/>
        <p:txBody>
          <a:bodyPr/>
          <a:lstStyle/>
          <a:p>
            <a:pPr>
              <a:defRPr/>
            </a:pPr>
            <a:r>
              <a:rPr lang="en-US" smtClean="0">
                <a:solidFill>
                  <a:prstClr val="black"/>
                </a:solidFill>
              </a:rPr>
              <a:t>© Ericsson AB 2015 </a:t>
            </a:r>
            <a:endParaRPr lang="en-US">
              <a:solidFill>
                <a:prstClr val="black"/>
              </a:solidFill>
            </a:endParaRPr>
          </a:p>
        </p:txBody>
      </p:sp>
    </p:spTree>
    <p:extLst>
      <p:ext uri="{BB962C8B-B14F-4D97-AF65-F5344CB8AC3E}">
        <p14:creationId xmlns:p14="http://schemas.microsoft.com/office/powerpoint/2010/main" val="30456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defTabSz="900593" eaLnBrk="0" fontAlgn="base" hangingPunct="0">
              <a:spcBef>
                <a:spcPct val="30000"/>
              </a:spcBef>
              <a:spcAft>
                <a:spcPct val="0"/>
              </a:spcAft>
              <a:defRPr/>
            </a:pPr>
            <a:r>
              <a:rPr lang="en-US" sz="1000" dirty="0">
                <a:latin typeface="Arial" pitchFamily="-106" charset="0"/>
                <a:cs typeface="MS PGothic" charset="0"/>
              </a:rPr>
              <a:t>Use cases: </a:t>
            </a:r>
            <a:r>
              <a:rPr lang="en-US" sz="1000" dirty="0" err="1">
                <a:latin typeface="Arial" pitchFamily="-106" charset="0"/>
                <a:cs typeface="MS PGothic" charset="0"/>
              </a:rPr>
              <a:t>Icluding</a:t>
            </a:r>
            <a:r>
              <a:rPr lang="en-US" sz="1000" dirty="0">
                <a:latin typeface="Arial" pitchFamily="-106" charset="0"/>
                <a:cs typeface="MS PGothic" charset="0"/>
              </a:rPr>
              <a:t> real-time video experience management, enterprise SLA, customer retention and upsell, location data monetization and OTT application analytics</a:t>
            </a:r>
          </a:p>
          <a:p>
            <a:pPr defTabSz="900593" eaLnBrk="0" fontAlgn="base" hangingPunct="0">
              <a:spcBef>
                <a:spcPct val="30000"/>
              </a:spcBef>
              <a:spcAft>
                <a:spcPct val="0"/>
              </a:spcAft>
              <a:defRPr/>
            </a:pPr>
            <a:r>
              <a:rPr lang="en-US" sz="1000" dirty="0">
                <a:solidFill>
                  <a:schemeClr val="tx2"/>
                </a:solidFill>
              </a:rPr>
              <a:t>Improve 1</a:t>
            </a:r>
            <a:r>
              <a:rPr lang="en-US" sz="1000" baseline="30000" dirty="0">
                <a:solidFill>
                  <a:schemeClr val="tx2"/>
                </a:solidFill>
              </a:rPr>
              <a:t>st</a:t>
            </a:r>
            <a:r>
              <a:rPr lang="en-US" sz="1000" dirty="0">
                <a:solidFill>
                  <a:schemeClr val="tx2"/>
                </a:solidFill>
              </a:rPr>
              <a:t> call resolution in customer care</a:t>
            </a:r>
            <a:br>
              <a:rPr lang="en-US" sz="1000" dirty="0">
                <a:solidFill>
                  <a:schemeClr val="tx2"/>
                </a:solidFill>
              </a:rPr>
            </a:br>
            <a:r>
              <a:rPr lang="en-US" sz="1000" dirty="0">
                <a:solidFill>
                  <a:schemeClr val="tx2"/>
                </a:solidFill>
              </a:rPr>
              <a:t>Optimize experience for valuable customers </a:t>
            </a:r>
            <a:r>
              <a:rPr lang="en-US" altLang="sv-SE" sz="1000" dirty="0">
                <a:solidFill>
                  <a:schemeClr val="tx2"/>
                </a:solidFill>
              </a:rPr>
              <a:t/>
            </a:r>
            <a:br>
              <a:rPr lang="en-US" altLang="sv-SE" sz="1000" dirty="0">
                <a:solidFill>
                  <a:schemeClr val="tx2"/>
                </a:solidFill>
              </a:rPr>
            </a:br>
            <a:r>
              <a:rPr lang="en-US" altLang="sv-SE" sz="1000" dirty="0">
                <a:solidFill>
                  <a:schemeClr val="tx2"/>
                </a:solidFill>
              </a:rPr>
              <a:t>Customer retention with improved marketing</a:t>
            </a:r>
            <a:br>
              <a:rPr lang="en-US" altLang="sv-SE" sz="1000" dirty="0">
                <a:solidFill>
                  <a:schemeClr val="tx2"/>
                </a:solidFill>
              </a:rPr>
            </a:br>
            <a:r>
              <a:rPr lang="en-US" sz="1000" dirty="0">
                <a:solidFill>
                  <a:schemeClr val="tx2"/>
                </a:solidFill>
              </a:rPr>
              <a:t>Optimize network after value and experience</a:t>
            </a:r>
            <a:br>
              <a:rPr lang="en-US" sz="1000" dirty="0">
                <a:solidFill>
                  <a:schemeClr val="tx2"/>
                </a:solidFill>
              </a:rPr>
            </a:br>
            <a:r>
              <a:rPr lang="en-US" sz="1000" dirty="0">
                <a:solidFill>
                  <a:schemeClr val="tx2"/>
                </a:solidFill>
              </a:rPr>
              <a:t>Improve experience for enterprise customers</a:t>
            </a:r>
          </a:p>
          <a:p>
            <a:endParaRPr lang="en-US" dirty="0"/>
          </a:p>
        </p:txBody>
      </p:sp>
      <p:sp>
        <p:nvSpPr>
          <p:cNvPr id="4" name="Date Placeholder 3"/>
          <p:cNvSpPr>
            <a:spLocks noGrp="1"/>
          </p:cNvSpPr>
          <p:nvPr>
            <p:ph type="dt" idx="10"/>
          </p:nvPr>
        </p:nvSpPr>
        <p:spPr/>
        <p:txBody>
          <a:bodyPr/>
          <a:lstStyle/>
          <a:p>
            <a:pPr>
              <a:defRPr/>
            </a:pPr>
            <a:r>
              <a:rPr lang="en-US" smtClean="0">
                <a:solidFill>
                  <a:prstClr val="black"/>
                </a:solidFill>
              </a:rPr>
              <a:t>2015-04-08 </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6C01D949-FC25-4497-8A5A-B0007D125904}" type="slidenum">
              <a:rPr lang="en-US" smtClean="0">
                <a:solidFill>
                  <a:prstClr val="black"/>
                </a:solidFill>
              </a:rPr>
              <a:t>17</a:t>
            </a:fld>
            <a:endParaRPr lang="en-US">
              <a:solidFill>
                <a:prstClr val="black"/>
              </a:solidFill>
            </a:endParaRPr>
          </a:p>
        </p:txBody>
      </p:sp>
      <p:sp>
        <p:nvSpPr>
          <p:cNvPr id="6" name="Header Placeholder 5"/>
          <p:cNvSpPr>
            <a:spLocks noGrp="1"/>
          </p:cNvSpPr>
          <p:nvPr>
            <p:ph type="hdr" sz="quarter" idx="12"/>
          </p:nvPr>
        </p:nvSpPr>
        <p:spPr/>
        <p:txBody>
          <a:bodyPr/>
          <a:lstStyle/>
          <a:p>
            <a:pPr>
              <a:defRPr/>
            </a:pPr>
            <a:r>
              <a:rPr lang="en-US" smtClean="0">
                <a:solidFill>
                  <a:prstClr val="black"/>
                </a:solidFill>
              </a:rPr>
              <a:t>Ericsson Expert Analytics </a:t>
            </a:r>
            <a:endParaRPr lang="en-US">
              <a:solidFill>
                <a:prstClr val="black"/>
              </a:solidFill>
            </a:endParaRPr>
          </a:p>
        </p:txBody>
      </p:sp>
      <p:sp>
        <p:nvSpPr>
          <p:cNvPr id="7" name="Footer Placeholder 6"/>
          <p:cNvSpPr>
            <a:spLocks noGrp="1"/>
          </p:cNvSpPr>
          <p:nvPr>
            <p:ph type="ftr" sz="quarter" idx="13"/>
          </p:nvPr>
        </p:nvSpPr>
        <p:spPr/>
        <p:txBody>
          <a:bodyPr/>
          <a:lstStyle/>
          <a:p>
            <a:pPr>
              <a:defRPr/>
            </a:pPr>
            <a:r>
              <a:rPr lang="en-US" smtClean="0">
                <a:solidFill>
                  <a:prstClr val="black"/>
                </a:solidFill>
              </a:rPr>
              <a:t>© Ericsson AB 2015 </a:t>
            </a:r>
            <a:endParaRPr lang="en-US">
              <a:solidFill>
                <a:prstClr val="black"/>
              </a:solidFill>
            </a:endParaRPr>
          </a:p>
        </p:txBody>
      </p:sp>
    </p:spTree>
    <p:extLst>
      <p:ext uri="{BB962C8B-B14F-4D97-AF65-F5344CB8AC3E}">
        <p14:creationId xmlns:p14="http://schemas.microsoft.com/office/powerpoint/2010/main" val="304562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xfrm>
            <a:off x="686275" y="4343799"/>
            <a:ext cx="5485451" cy="41148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51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31731" indent="-281435" eaLnBrk="0" hangingPunct="0">
              <a:defRPr sz="2000">
                <a:solidFill>
                  <a:schemeClr val="tx1"/>
                </a:solidFill>
                <a:latin typeface="Arial" charset="0"/>
                <a:cs typeface="Arial" charset="0"/>
              </a:defRPr>
            </a:lvl2pPr>
            <a:lvl3pPr marL="1125741" indent="-225148" eaLnBrk="0" hangingPunct="0">
              <a:defRPr sz="2000">
                <a:solidFill>
                  <a:schemeClr val="tx1"/>
                </a:solidFill>
                <a:latin typeface="Arial" charset="0"/>
                <a:cs typeface="Arial" charset="0"/>
              </a:defRPr>
            </a:lvl3pPr>
            <a:lvl4pPr marL="1576037" indent="-225148" eaLnBrk="0" hangingPunct="0">
              <a:defRPr sz="2000">
                <a:solidFill>
                  <a:schemeClr val="tx1"/>
                </a:solidFill>
                <a:latin typeface="Arial" charset="0"/>
                <a:cs typeface="Arial" charset="0"/>
              </a:defRPr>
            </a:lvl4pPr>
            <a:lvl5pPr marL="2026333" indent="-225148" eaLnBrk="0" hangingPunct="0">
              <a:defRPr sz="2000">
                <a:solidFill>
                  <a:schemeClr val="tx1"/>
                </a:solidFill>
                <a:latin typeface="Arial" charset="0"/>
                <a:cs typeface="Arial" charset="0"/>
              </a:defRPr>
            </a:lvl5pPr>
            <a:lvl6pPr marL="2476630" indent="-225148" eaLnBrk="0" fontAlgn="base" hangingPunct="0">
              <a:spcBef>
                <a:spcPct val="0"/>
              </a:spcBef>
              <a:spcAft>
                <a:spcPct val="0"/>
              </a:spcAft>
              <a:defRPr sz="2000">
                <a:solidFill>
                  <a:schemeClr val="tx1"/>
                </a:solidFill>
                <a:latin typeface="Arial" charset="0"/>
                <a:cs typeface="Arial" charset="0"/>
              </a:defRPr>
            </a:lvl6pPr>
            <a:lvl7pPr marL="2926926" indent="-225148" eaLnBrk="0" fontAlgn="base" hangingPunct="0">
              <a:spcBef>
                <a:spcPct val="0"/>
              </a:spcBef>
              <a:spcAft>
                <a:spcPct val="0"/>
              </a:spcAft>
              <a:defRPr sz="2000">
                <a:solidFill>
                  <a:schemeClr val="tx1"/>
                </a:solidFill>
                <a:latin typeface="Arial" charset="0"/>
                <a:cs typeface="Arial" charset="0"/>
              </a:defRPr>
            </a:lvl7pPr>
            <a:lvl8pPr marL="3377222" indent="-225148" eaLnBrk="0" fontAlgn="base" hangingPunct="0">
              <a:spcBef>
                <a:spcPct val="0"/>
              </a:spcBef>
              <a:spcAft>
                <a:spcPct val="0"/>
              </a:spcAft>
              <a:defRPr sz="2000">
                <a:solidFill>
                  <a:schemeClr val="tx1"/>
                </a:solidFill>
                <a:latin typeface="Arial" charset="0"/>
                <a:cs typeface="Arial" charset="0"/>
              </a:defRPr>
            </a:lvl8pPr>
            <a:lvl9pPr marL="3827518" indent="-225148"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300"/>
              <a:t>Ericsson Expert Analytics </a:t>
            </a:r>
            <a:endParaRPr lang="en-GB" sz="1300" dirty="0"/>
          </a:p>
        </p:txBody>
      </p:sp>
      <p:sp>
        <p:nvSpPr>
          <p:cNvPr id="51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31731" indent="-281435" eaLnBrk="0" hangingPunct="0">
              <a:defRPr sz="2000">
                <a:solidFill>
                  <a:schemeClr val="tx1"/>
                </a:solidFill>
                <a:latin typeface="Arial" charset="0"/>
                <a:cs typeface="Arial" charset="0"/>
              </a:defRPr>
            </a:lvl2pPr>
            <a:lvl3pPr marL="1125741" indent="-225148" eaLnBrk="0" hangingPunct="0">
              <a:defRPr sz="2000">
                <a:solidFill>
                  <a:schemeClr val="tx1"/>
                </a:solidFill>
                <a:latin typeface="Arial" charset="0"/>
                <a:cs typeface="Arial" charset="0"/>
              </a:defRPr>
            </a:lvl3pPr>
            <a:lvl4pPr marL="1576037" indent="-225148" eaLnBrk="0" hangingPunct="0">
              <a:defRPr sz="2000">
                <a:solidFill>
                  <a:schemeClr val="tx1"/>
                </a:solidFill>
                <a:latin typeface="Arial" charset="0"/>
                <a:cs typeface="Arial" charset="0"/>
              </a:defRPr>
            </a:lvl4pPr>
            <a:lvl5pPr marL="2026333" indent="-225148" eaLnBrk="0" hangingPunct="0">
              <a:defRPr sz="2000">
                <a:solidFill>
                  <a:schemeClr val="tx1"/>
                </a:solidFill>
                <a:latin typeface="Arial" charset="0"/>
                <a:cs typeface="Arial" charset="0"/>
              </a:defRPr>
            </a:lvl5pPr>
            <a:lvl6pPr marL="2476630" indent="-225148" eaLnBrk="0" fontAlgn="base" hangingPunct="0">
              <a:spcBef>
                <a:spcPct val="0"/>
              </a:spcBef>
              <a:spcAft>
                <a:spcPct val="0"/>
              </a:spcAft>
              <a:defRPr sz="2000">
                <a:solidFill>
                  <a:schemeClr val="tx1"/>
                </a:solidFill>
                <a:latin typeface="Arial" charset="0"/>
                <a:cs typeface="Arial" charset="0"/>
              </a:defRPr>
            </a:lvl6pPr>
            <a:lvl7pPr marL="2926926" indent="-225148" eaLnBrk="0" fontAlgn="base" hangingPunct="0">
              <a:spcBef>
                <a:spcPct val="0"/>
              </a:spcBef>
              <a:spcAft>
                <a:spcPct val="0"/>
              </a:spcAft>
              <a:defRPr sz="2000">
                <a:solidFill>
                  <a:schemeClr val="tx1"/>
                </a:solidFill>
                <a:latin typeface="Arial" charset="0"/>
                <a:cs typeface="Arial" charset="0"/>
              </a:defRPr>
            </a:lvl7pPr>
            <a:lvl8pPr marL="3377222" indent="-225148" eaLnBrk="0" fontAlgn="base" hangingPunct="0">
              <a:spcBef>
                <a:spcPct val="0"/>
              </a:spcBef>
              <a:spcAft>
                <a:spcPct val="0"/>
              </a:spcAft>
              <a:defRPr sz="2000">
                <a:solidFill>
                  <a:schemeClr val="tx1"/>
                </a:solidFill>
                <a:latin typeface="Arial" charset="0"/>
                <a:cs typeface="Arial" charset="0"/>
              </a:defRPr>
            </a:lvl8pPr>
            <a:lvl9pPr marL="3827518" indent="-225148"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sz="1300"/>
              <a:t>2015-04-08 </a:t>
            </a:r>
            <a:endParaRPr lang="en-GB" sz="1300" dirty="0"/>
          </a:p>
        </p:txBody>
      </p:sp>
      <p:sp>
        <p:nvSpPr>
          <p:cNvPr id="512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cs typeface="Arial" charset="0"/>
              </a:defRPr>
            </a:lvl1pPr>
            <a:lvl2pPr marL="731731" indent="-281435" eaLnBrk="0" hangingPunct="0">
              <a:defRPr sz="2000">
                <a:solidFill>
                  <a:schemeClr val="tx1"/>
                </a:solidFill>
                <a:latin typeface="Arial" charset="0"/>
                <a:cs typeface="Arial" charset="0"/>
              </a:defRPr>
            </a:lvl2pPr>
            <a:lvl3pPr marL="1125741" indent="-225148" eaLnBrk="0" hangingPunct="0">
              <a:defRPr sz="2000">
                <a:solidFill>
                  <a:schemeClr val="tx1"/>
                </a:solidFill>
                <a:latin typeface="Arial" charset="0"/>
                <a:cs typeface="Arial" charset="0"/>
              </a:defRPr>
            </a:lvl3pPr>
            <a:lvl4pPr marL="1576037" indent="-225148" eaLnBrk="0" hangingPunct="0">
              <a:defRPr sz="2000">
                <a:solidFill>
                  <a:schemeClr val="tx1"/>
                </a:solidFill>
                <a:latin typeface="Arial" charset="0"/>
                <a:cs typeface="Arial" charset="0"/>
              </a:defRPr>
            </a:lvl4pPr>
            <a:lvl5pPr marL="2026333" indent="-225148" eaLnBrk="0" hangingPunct="0">
              <a:defRPr sz="2000">
                <a:solidFill>
                  <a:schemeClr val="tx1"/>
                </a:solidFill>
                <a:latin typeface="Arial" charset="0"/>
                <a:cs typeface="Arial" charset="0"/>
              </a:defRPr>
            </a:lvl5pPr>
            <a:lvl6pPr marL="2476630" indent="-225148" eaLnBrk="0" fontAlgn="base" hangingPunct="0">
              <a:spcBef>
                <a:spcPct val="0"/>
              </a:spcBef>
              <a:spcAft>
                <a:spcPct val="0"/>
              </a:spcAft>
              <a:defRPr sz="2000">
                <a:solidFill>
                  <a:schemeClr val="tx1"/>
                </a:solidFill>
                <a:latin typeface="Arial" charset="0"/>
                <a:cs typeface="Arial" charset="0"/>
              </a:defRPr>
            </a:lvl6pPr>
            <a:lvl7pPr marL="2926926" indent="-225148" eaLnBrk="0" fontAlgn="base" hangingPunct="0">
              <a:spcBef>
                <a:spcPct val="0"/>
              </a:spcBef>
              <a:spcAft>
                <a:spcPct val="0"/>
              </a:spcAft>
              <a:defRPr sz="2000">
                <a:solidFill>
                  <a:schemeClr val="tx1"/>
                </a:solidFill>
                <a:latin typeface="Arial" charset="0"/>
                <a:cs typeface="Arial" charset="0"/>
              </a:defRPr>
            </a:lvl7pPr>
            <a:lvl8pPr marL="3377222" indent="-225148" eaLnBrk="0" fontAlgn="base" hangingPunct="0">
              <a:spcBef>
                <a:spcPct val="0"/>
              </a:spcBef>
              <a:spcAft>
                <a:spcPct val="0"/>
              </a:spcAft>
              <a:defRPr sz="2000">
                <a:solidFill>
                  <a:schemeClr val="tx1"/>
                </a:solidFill>
                <a:latin typeface="Arial" charset="0"/>
                <a:cs typeface="Arial" charset="0"/>
              </a:defRPr>
            </a:lvl8pPr>
            <a:lvl9pPr marL="3827518" indent="-225148"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sz="1300"/>
              <a:t>© Ericsson AB 2015 </a:t>
            </a:r>
            <a:endParaRPr lang="en-GB" sz="1300" dirty="0"/>
          </a:p>
        </p:txBody>
      </p:sp>
      <p:sp>
        <p:nvSpPr>
          <p:cNvPr id="512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31731" indent="-281435" eaLnBrk="0" hangingPunct="0">
              <a:spcBef>
                <a:spcPct val="50000"/>
              </a:spcBef>
              <a:defRPr sz="2000">
                <a:solidFill>
                  <a:schemeClr val="tx1"/>
                </a:solidFill>
                <a:latin typeface="Arial" charset="0"/>
              </a:defRPr>
            </a:lvl2pPr>
            <a:lvl3pPr marL="1125741" indent="-225148" eaLnBrk="0" hangingPunct="0">
              <a:spcBef>
                <a:spcPct val="50000"/>
              </a:spcBef>
              <a:defRPr sz="2000">
                <a:solidFill>
                  <a:schemeClr val="tx1"/>
                </a:solidFill>
                <a:latin typeface="Arial" charset="0"/>
              </a:defRPr>
            </a:lvl3pPr>
            <a:lvl4pPr marL="1576037" indent="-225148" eaLnBrk="0" hangingPunct="0">
              <a:spcBef>
                <a:spcPct val="50000"/>
              </a:spcBef>
              <a:defRPr sz="2000">
                <a:solidFill>
                  <a:schemeClr val="tx1"/>
                </a:solidFill>
                <a:latin typeface="Arial" charset="0"/>
              </a:defRPr>
            </a:lvl4pPr>
            <a:lvl5pPr marL="2026333" indent="-225148" eaLnBrk="0" hangingPunct="0">
              <a:spcBef>
                <a:spcPct val="50000"/>
              </a:spcBef>
              <a:defRPr sz="2000">
                <a:solidFill>
                  <a:schemeClr val="tx1"/>
                </a:solidFill>
                <a:latin typeface="Arial" charset="0"/>
              </a:defRPr>
            </a:lvl5pPr>
            <a:lvl6pPr marL="2476630" indent="-225148" eaLnBrk="0" fontAlgn="base" hangingPunct="0">
              <a:spcBef>
                <a:spcPct val="50000"/>
              </a:spcBef>
              <a:spcAft>
                <a:spcPct val="0"/>
              </a:spcAft>
              <a:defRPr sz="2000">
                <a:solidFill>
                  <a:schemeClr val="tx1"/>
                </a:solidFill>
                <a:latin typeface="Arial" charset="0"/>
              </a:defRPr>
            </a:lvl6pPr>
            <a:lvl7pPr marL="2926926" indent="-225148" eaLnBrk="0" fontAlgn="base" hangingPunct="0">
              <a:spcBef>
                <a:spcPct val="50000"/>
              </a:spcBef>
              <a:spcAft>
                <a:spcPct val="0"/>
              </a:spcAft>
              <a:defRPr sz="2000">
                <a:solidFill>
                  <a:schemeClr val="tx1"/>
                </a:solidFill>
                <a:latin typeface="Arial" charset="0"/>
              </a:defRPr>
            </a:lvl7pPr>
            <a:lvl8pPr marL="3377222" indent="-225148" eaLnBrk="0" fontAlgn="base" hangingPunct="0">
              <a:spcBef>
                <a:spcPct val="50000"/>
              </a:spcBef>
              <a:spcAft>
                <a:spcPct val="0"/>
              </a:spcAft>
              <a:defRPr sz="2000">
                <a:solidFill>
                  <a:schemeClr val="tx1"/>
                </a:solidFill>
                <a:latin typeface="Arial" charset="0"/>
              </a:defRPr>
            </a:lvl8pPr>
            <a:lvl9pPr marL="3827518" indent="-225148" eaLnBrk="0" fontAlgn="base" hangingPunct="0">
              <a:spcBef>
                <a:spcPct val="50000"/>
              </a:spcBef>
              <a:spcAft>
                <a:spcPct val="0"/>
              </a:spcAft>
              <a:defRPr sz="2000">
                <a:solidFill>
                  <a:schemeClr val="tx1"/>
                </a:solidFill>
                <a:latin typeface="Arial" charset="0"/>
              </a:defRPr>
            </a:lvl9pPr>
          </a:lstStyle>
          <a:p>
            <a:pPr eaLnBrk="1" hangingPunct="1">
              <a:defRPr/>
            </a:pPr>
            <a:fld id="{E7672020-D9E2-43D5-BBBC-E02E62CEB517}" type="slidenum">
              <a:rPr lang="en-GB" sz="1200"/>
              <a:t>18</a:t>
            </a:fld>
            <a:endParaRPr lang="en-GB"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2000" cy="3429000"/>
          </a:xfrm>
          <a:prstGeom prst="rect">
            <a:avLst/>
          </a:prstGeom>
          <a:ln/>
        </p:spPr>
      </p:sp>
      <p:sp>
        <p:nvSpPr>
          <p:cNvPr id="80899" name="Rectangle 3"/>
          <p:cNvSpPr>
            <a:spLocks noGrp="1" noChangeArrowheads="1"/>
          </p:cNvSpPr>
          <p:nvPr>
            <p:ph type="body" idx="1"/>
          </p:nvPr>
        </p:nvSpPr>
        <p:spPr>
          <a:xfrm>
            <a:off x="685800" y="4343400"/>
            <a:ext cx="5486400" cy="4114800"/>
          </a:xfrm>
          <a:prstGeom prst="rect">
            <a:avLst/>
          </a:prstGeom>
        </p:spPr>
        <p:txBody>
          <a:bodyPr lIns="88970" tIns="44485" rIns="88970" bIns="44485"/>
          <a:lstStyle/>
          <a:p>
            <a:endParaRPr lang="en-US" dirty="0"/>
          </a:p>
        </p:txBody>
      </p:sp>
      <p:sp>
        <p:nvSpPr>
          <p:cNvPr id="5" name="Date Placeholder 4"/>
          <p:cNvSpPr>
            <a:spLocks noGrp="1"/>
          </p:cNvSpPr>
          <p:nvPr>
            <p:ph type="dt" idx="10"/>
          </p:nvPr>
        </p:nvSpPr>
        <p:spPr/>
        <p:txBody>
          <a:bodyPr/>
          <a:lstStyle/>
          <a:p>
            <a:r>
              <a:rPr lang="en-US" smtClean="0"/>
              <a:t>2015-05-20 </a:t>
            </a:r>
            <a:endParaRPr lang="en-US"/>
          </a:p>
        </p:txBody>
      </p:sp>
      <p:sp>
        <p:nvSpPr>
          <p:cNvPr id="6" name="Footer Placeholder 5"/>
          <p:cNvSpPr>
            <a:spLocks noGrp="1"/>
          </p:cNvSpPr>
          <p:nvPr>
            <p:ph type="ftr" sz="quarter" idx="11"/>
          </p:nvPr>
        </p:nvSpPr>
        <p:spPr/>
        <p:txBody>
          <a:bodyPr/>
          <a:lstStyle/>
          <a:p>
            <a:r>
              <a:rPr lang="en-US" smtClean="0"/>
              <a:t>© Ericsson AB 2015 </a:t>
            </a:r>
            <a:endParaRPr lang="en-US"/>
          </a:p>
        </p:txBody>
      </p:sp>
      <p:sp>
        <p:nvSpPr>
          <p:cNvPr id="8" name="Slide Number Placeholder 7"/>
          <p:cNvSpPr>
            <a:spLocks noGrp="1"/>
          </p:cNvSpPr>
          <p:nvPr>
            <p:ph type="sldNum" sz="quarter" idx="12"/>
          </p:nvPr>
        </p:nvSpPr>
        <p:spPr/>
        <p:txBody>
          <a:bodyPr/>
          <a:lstStyle/>
          <a:p>
            <a:fld id="{2CEEA707-5957-4532-97A5-66CD78E05371}" type="slidenum">
              <a:rPr lang="en-US" smtClean="0"/>
              <a:t>19</a:t>
            </a:fld>
            <a:endParaRPr lang="en-US"/>
          </a:p>
        </p:txBody>
      </p:sp>
      <p:sp>
        <p:nvSpPr>
          <p:cNvPr id="9" name="Header Placeholder 8"/>
          <p:cNvSpPr>
            <a:spLocks noGrp="1"/>
          </p:cNvSpPr>
          <p:nvPr>
            <p:ph type="hdr" sz="quarter" idx="13"/>
          </p:nvPr>
        </p:nvSpPr>
        <p:spPr/>
        <p:txBody>
          <a:bodyPr/>
          <a:lstStyle/>
          <a:p>
            <a:r>
              <a:rPr lang="en-US" smtClean="0"/>
              <a:t>Sales Training Ericsson Expert Analytics </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2000" cy="3429000"/>
          </a:xfrm>
          <a:prstGeom prst="rect">
            <a:avLst/>
          </a:prstGeom>
          <a:ln/>
        </p:spPr>
      </p:sp>
      <p:sp>
        <p:nvSpPr>
          <p:cNvPr id="80899" name="Rectangle 3"/>
          <p:cNvSpPr>
            <a:spLocks noGrp="1" noChangeArrowheads="1"/>
          </p:cNvSpPr>
          <p:nvPr>
            <p:ph type="body" idx="1"/>
          </p:nvPr>
        </p:nvSpPr>
        <p:spPr>
          <a:xfrm>
            <a:off x="685800" y="4343400"/>
            <a:ext cx="5486400" cy="4114800"/>
          </a:xfrm>
          <a:prstGeom prst="rect">
            <a:avLst/>
          </a:prstGeom>
        </p:spPr>
        <p:txBody>
          <a:bodyPr lIns="88970" tIns="44485" rIns="88970" bIns="44485"/>
          <a:lstStyle/>
          <a:p>
            <a:endParaRPr lang="en-US" dirty="0"/>
          </a:p>
        </p:txBody>
      </p:sp>
      <p:sp>
        <p:nvSpPr>
          <p:cNvPr id="5" name="Date Placeholder 4"/>
          <p:cNvSpPr>
            <a:spLocks noGrp="1"/>
          </p:cNvSpPr>
          <p:nvPr>
            <p:ph type="dt" idx="10"/>
          </p:nvPr>
        </p:nvSpPr>
        <p:spPr/>
        <p:txBody>
          <a:bodyPr/>
          <a:lstStyle/>
          <a:p>
            <a:r>
              <a:rPr lang="en-US" smtClean="0"/>
              <a:t>2015-05-20 </a:t>
            </a:r>
            <a:endParaRPr lang="en-US"/>
          </a:p>
        </p:txBody>
      </p:sp>
      <p:sp>
        <p:nvSpPr>
          <p:cNvPr id="6" name="Footer Placeholder 5"/>
          <p:cNvSpPr>
            <a:spLocks noGrp="1"/>
          </p:cNvSpPr>
          <p:nvPr>
            <p:ph type="ftr" sz="quarter" idx="11"/>
          </p:nvPr>
        </p:nvSpPr>
        <p:spPr/>
        <p:txBody>
          <a:bodyPr/>
          <a:lstStyle/>
          <a:p>
            <a:r>
              <a:rPr lang="en-US" smtClean="0"/>
              <a:t>© Ericsson AB 2015 </a:t>
            </a:r>
            <a:endParaRPr lang="en-US"/>
          </a:p>
        </p:txBody>
      </p:sp>
      <p:sp>
        <p:nvSpPr>
          <p:cNvPr id="8" name="Slide Number Placeholder 7"/>
          <p:cNvSpPr>
            <a:spLocks noGrp="1"/>
          </p:cNvSpPr>
          <p:nvPr>
            <p:ph type="sldNum" sz="quarter" idx="12"/>
          </p:nvPr>
        </p:nvSpPr>
        <p:spPr/>
        <p:txBody>
          <a:bodyPr/>
          <a:lstStyle/>
          <a:p>
            <a:fld id="{2CEEA707-5957-4532-97A5-66CD78E05371}" type="slidenum">
              <a:rPr lang="en-US" smtClean="0"/>
              <a:t>20</a:t>
            </a:fld>
            <a:endParaRPr lang="en-US"/>
          </a:p>
        </p:txBody>
      </p:sp>
      <p:sp>
        <p:nvSpPr>
          <p:cNvPr id="9" name="Header Placeholder 8"/>
          <p:cNvSpPr>
            <a:spLocks noGrp="1"/>
          </p:cNvSpPr>
          <p:nvPr>
            <p:ph type="hdr" sz="quarter" idx="13"/>
          </p:nvPr>
        </p:nvSpPr>
        <p:spPr/>
        <p:txBody>
          <a:bodyPr/>
          <a:lstStyle/>
          <a:p>
            <a:r>
              <a:rPr lang="en-US" smtClean="0"/>
              <a:t>Sales Training Ericsson Expert Analytics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6275" y="4343799"/>
            <a:ext cx="5485451" cy="4114873"/>
          </a:xfrm>
          <a:prstGeom prst="rect">
            <a:avLst/>
          </a:prstGeom>
        </p:spPr>
        <p:txBody>
          <a:bodyPr/>
          <a:lstStyle/>
          <a:p>
            <a:pPr>
              <a:defRPr/>
            </a:pPr>
            <a:r>
              <a:rPr lang="en-US" dirty="0" smtClean="0"/>
              <a:t>Telecom big data has some specific characteristics that are not present in typical big data systems:</a:t>
            </a:r>
          </a:p>
          <a:p>
            <a:pPr>
              <a:defRPr/>
            </a:pPr>
            <a:endParaRPr lang="en-US" dirty="0" smtClean="0"/>
          </a:p>
          <a:p>
            <a:pPr>
              <a:defRPr/>
            </a:pPr>
            <a:r>
              <a:rPr lang="en-US" dirty="0" smtClean="0"/>
              <a:t>1) Data Technology challenge</a:t>
            </a:r>
          </a:p>
          <a:p>
            <a:pPr marL="168837" indent="-168837">
              <a:buFontTx/>
              <a:buChar char="-"/>
              <a:defRPr/>
            </a:pPr>
            <a:r>
              <a:rPr lang="en-US" dirty="0" smtClean="0"/>
              <a:t>Geo distribution</a:t>
            </a:r>
          </a:p>
          <a:p>
            <a:pPr marL="168837" indent="-168837">
              <a:buFontTx/>
              <a:buChar char="-"/>
              <a:defRPr/>
            </a:pPr>
            <a:r>
              <a:rPr lang="en-US" dirty="0" smtClean="0"/>
              <a:t>Data is highly cross-referenced: the interpretation of one event depends on another event</a:t>
            </a:r>
          </a:p>
          <a:p>
            <a:pPr marL="168837" indent="-168837">
              <a:buFontTx/>
              <a:buChar char="-"/>
              <a:defRPr/>
            </a:pPr>
            <a:r>
              <a:rPr lang="en-US" dirty="0" smtClean="0"/>
              <a:t>No unique identifier</a:t>
            </a:r>
          </a:p>
          <a:p>
            <a:pPr marL="168837" indent="-168837">
              <a:buFontTx/>
              <a:buChar char="-"/>
              <a:defRPr/>
            </a:pPr>
            <a:r>
              <a:rPr lang="en-US" dirty="0" smtClean="0"/>
              <a:t>No easy way to partition</a:t>
            </a:r>
          </a:p>
          <a:p>
            <a:pPr marL="168837" indent="-168837">
              <a:buFontTx/>
              <a:buChar char="-"/>
              <a:defRPr/>
            </a:pPr>
            <a:r>
              <a:rPr lang="en-US" dirty="0" smtClean="0"/>
              <a:t>Timing and order of events carries a meaning</a:t>
            </a:r>
          </a:p>
          <a:p>
            <a:pPr>
              <a:defRPr/>
            </a:pPr>
            <a:r>
              <a:rPr lang="en-US" dirty="0" smtClean="0"/>
              <a:t>-&gt; </a:t>
            </a:r>
            <a:r>
              <a:rPr lang="en-US" dirty="0" err="1" smtClean="0"/>
              <a:t>hadoop</a:t>
            </a:r>
            <a:r>
              <a:rPr lang="en-US" dirty="0" smtClean="0"/>
              <a:t>/</a:t>
            </a:r>
            <a:r>
              <a:rPr lang="en-US" dirty="0" err="1" smtClean="0"/>
              <a:t>mapreduce</a:t>
            </a:r>
            <a:r>
              <a:rPr lang="en-US" dirty="0" smtClean="0"/>
              <a:t> and other standard data tools cannot be directly applied</a:t>
            </a:r>
          </a:p>
          <a:p>
            <a:pPr>
              <a:defRPr/>
            </a:pPr>
            <a:endParaRPr lang="en-US" dirty="0" smtClean="0"/>
          </a:p>
          <a:p>
            <a:pPr>
              <a:defRPr/>
            </a:pPr>
            <a:r>
              <a:rPr lang="en-US" dirty="0" smtClean="0"/>
              <a:t>2) Interpretation challenge</a:t>
            </a:r>
          </a:p>
          <a:p>
            <a:pPr>
              <a:defRPr/>
            </a:pPr>
            <a:r>
              <a:rPr lang="en-US" dirty="0" smtClean="0"/>
              <a:t>-&gt; You need to combine data processing science with domain knowledge to make sense of telecom big data</a:t>
            </a:r>
            <a:endParaRPr lang="en-US" dirty="0"/>
          </a:p>
        </p:txBody>
      </p:sp>
      <p:sp>
        <p:nvSpPr>
          <p:cNvPr id="4" name="Date Placeholder 3"/>
          <p:cNvSpPr>
            <a:spLocks noGrp="1"/>
          </p:cNvSpPr>
          <p:nvPr>
            <p:ph type="dt" sz="quarter" idx="1"/>
          </p:nvPr>
        </p:nvSpPr>
        <p:spPr/>
        <p:txBody>
          <a:bodyPr/>
          <a:lstStyle/>
          <a:p>
            <a:pPr>
              <a:defRPr/>
            </a:pPr>
            <a:r>
              <a:rPr lang="en-US" smtClean="0"/>
              <a:t>2015-04-08 </a:t>
            </a:r>
            <a:endParaRPr lang="en-US" dirty="0"/>
          </a:p>
        </p:txBody>
      </p:sp>
      <p:sp>
        <p:nvSpPr>
          <p:cNvPr id="481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MS PGothic" pitchFamily="34" charset="-128"/>
              </a:defRPr>
            </a:lvl1pPr>
            <a:lvl2pPr marL="500944" indent="-192670" eaLnBrk="0" hangingPunct="0">
              <a:defRPr sz="1400">
                <a:solidFill>
                  <a:schemeClr val="tx1"/>
                </a:solidFill>
                <a:latin typeface="Arial" pitchFamily="34" charset="0"/>
                <a:ea typeface="MS PGothic" pitchFamily="34" charset="-128"/>
              </a:defRPr>
            </a:lvl2pPr>
            <a:lvl3pPr marL="770682" indent="-154137" eaLnBrk="0" hangingPunct="0">
              <a:defRPr sz="1400">
                <a:solidFill>
                  <a:schemeClr val="tx1"/>
                </a:solidFill>
                <a:latin typeface="Arial" pitchFamily="34" charset="0"/>
                <a:ea typeface="MS PGothic" pitchFamily="34" charset="-128"/>
              </a:defRPr>
            </a:lvl3pPr>
            <a:lvl4pPr marL="1078955" indent="-154137" eaLnBrk="0" hangingPunct="0">
              <a:defRPr sz="1400">
                <a:solidFill>
                  <a:schemeClr val="tx1"/>
                </a:solidFill>
                <a:latin typeface="Arial" pitchFamily="34" charset="0"/>
                <a:ea typeface="MS PGothic" pitchFamily="34" charset="-128"/>
              </a:defRPr>
            </a:lvl4pPr>
            <a:lvl5pPr marL="1387228" indent="-154137" eaLnBrk="0" hangingPunct="0">
              <a:defRPr sz="1400">
                <a:solidFill>
                  <a:schemeClr val="tx1"/>
                </a:solidFill>
                <a:latin typeface="Arial" pitchFamily="34" charset="0"/>
                <a:ea typeface="MS PGothic" pitchFamily="34" charset="-128"/>
              </a:defRPr>
            </a:lvl5pPr>
            <a:lvl6pPr marL="1695500" indent="-154137" eaLnBrk="0" fontAlgn="base" hangingPunct="0">
              <a:spcBef>
                <a:spcPct val="0"/>
              </a:spcBef>
              <a:spcAft>
                <a:spcPct val="0"/>
              </a:spcAft>
              <a:defRPr sz="1400">
                <a:solidFill>
                  <a:schemeClr val="tx1"/>
                </a:solidFill>
                <a:latin typeface="Arial" pitchFamily="34" charset="0"/>
                <a:ea typeface="MS PGothic" pitchFamily="34" charset="-128"/>
              </a:defRPr>
            </a:lvl6pPr>
            <a:lvl7pPr marL="2003773" indent="-154137" eaLnBrk="0" fontAlgn="base" hangingPunct="0">
              <a:spcBef>
                <a:spcPct val="0"/>
              </a:spcBef>
              <a:spcAft>
                <a:spcPct val="0"/>
              </a:spcAft>
              <a:defRPr sz="1400">
                <a:solidFill>
                  <a:schemeClr val="tx1"/>
                </a:solidFill>
                <a:latin typeface="Arial" pitchFamily="34" charset="0"/>
                <a:ea typeface="MS PGothic" pitchFamily="34" charset="-128"/>
              </a:defRPr>
            </a:lvl7pPr>
            <a:lvl8pPr marL="2312046" indent="-154137" eaLnBrk="0" fontAlgn="base" hangingPunct="0">
              <a:spcBef>
                <a:spcPct val="0"/>
              </a:spcBef>
              <a:spcAft>
                <a:spcPct val="0"/>
              </a:spcAft>
              <a:defRPr sz="1400">
                <a:solidFill>
                  <a:schemeClr val="tx1"/>
                </a:solidFill>
                <a:latin typeface="Arial" pitchFamily="34" charset="0"/>
                <a:ea typeface="MS PGothic" pitchFamily="34" charset="-128"/>
              </a:defRPr>
            </a:lvl8pPr>
            <a:lvl9pPr marL="2620320" indent="-154137"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4EFFE967-013E-4483-9D5A-89EE9A851EDF}" type="slidenum">
              <a:rPr lang="en-US" sz="1200"/>
              <a:t>3</a:t>
            </a:fld>
            <a:endParaRPr lang="en-US" sz="1200"/>
          </a:p>
        </p:txBody>
      </p:sp>
      <p:sp>
        <p:nvSpPr>
          <p:cNvPr id="6" name="Header Placeholder 5"/>
          <p:cNvSpPr>
            <a:spLocks noGrp="1"/>
          </p:cNvSpPr>
          <p:nvPr>
            <p:ph type="hdr" sz="quarter"/>
          </p:nvPr>
        </p:nvSpPr>
        <p:spPr/>
        <p:txBody>
          <a:bodyPr/>
          <a:lstStyle/>
          <a:p>
            <a:pPr>
              <a:defRPr/>
            </a:pPr>
            <a:r>
              <a:rPr lang="en-US" smtClean="0"/>
              <a:t>Ericsson Expert Analytics </a:t>
            </a:r>
            <a:endParaRPr lang="en-US" dirty="0"/>
          </a:p>
        </p:txBody>
      </p:sp>
      <p:sp>
        <p:nvSpPr>
          <p:cNvPr id="7" name="Footer Placeholder 6"/>
          <p:cNvSpPr>
            <a:spLocks noGrp="1"/>
          </p:cNvSpPr>
          <p:nvPr>
            <p:ph type="ftr" sz="quarter" idx="4"/>
          </p:nvPr>
        </p:nvSpPr>
        <p:spPr/>
        <p:txBody>
          <a:bodyPr/>
          <a:lstStyle/>
          <a:p>
            <a:pPr>
              <a:defRPr/>
            </a:pPr>
            <a:r>
              <a:rPr lang="en-US" smtClean="0"/>
              <a:t>© Ericsson AB 2015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p:cNvSpPr>
            <a:spLocks noGrp="1" noRot="1" noChangeAspect="1" noTextEdit="1"/>
          </p:cNvSpPr>
          <p:nvPr>
            <p:ph type="sldImg"/>
          </p:nvPr>
        </p:nvSpPr>
        <p:spPr bwMode="auto">
          <a:xfrm>
            <a:off x="1143000" y="339725"/>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Platshållare för anteckningar 2"/>
          <p:cNvSpPr>
            <a:spLocks noGrp="1"/>
          </p:cNvSpPr>
          <p:nvPr>
            <p:ph type="body" idx="1"/>
          </p:nvPr>
        </p:nvSpPr>
        <p:spPr bwMode="auto">
          <a:xfrm>
            <a:off x="194501" y="3932311"/>
            <a:ext cx="6560718" cy="41148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numCol="1" anchor="t" anchorCtr="0" compatLnSpc="1">
            <a:prstTxWarp prst="textNoShape">
              <a:avLst/>
            </a:prstTxWarp>
          </a:bodyPr>
          <a:lstStyle/>
          <a:p>
            <a:pPr eaLnBrk="1" hangingPunct="1">
              <a:buFont typeface="Arial" panose="020B0604020202020204" pitchFamily="34" charset="0"/>
              <a:buNone/>
              <a:defRPr/>
            </a:pPr>
            <a:endParaRPr lang="en-US" sz="1000" dirty="0">
              <a:latin typeface="Arial" pitchFamily="34" charset="0"/>
            </a:endParaRPr>
          </a:p>
        </p:txBody>
      </p:sp>
      <p:sp>
        <p:nvSpPr>
          <p:cNvPr id="4" name="Platshållare för datum 3"/>
          <p:cNvSpPr>
            <a:spLocks noGrp="1"/>
          </p:cNvSpPr>
          <p:nvPr>
            <p:ph type="dt" sz="quarter" idx="1"/>
          </p:nvPr>
        </p:nvSpPr>
        <p:spPr/>
        <p:txBody>
          <a:bodyPr/>
          <a:lstStyle/>
          <a:p>
            <a:pPr>
              <a:defRPr/>
            </a:pPr>
            <a:r>
              <a:rPr lang="en-US" smtClean="0">
                <a:solidFill>
                  <a:prstClr val="black"/>
                </a:solidFill>
              </a:rPr>
              <a:t>2015-09-22 </a:t>
            </a:r>
            <a:endParaRPr lang="en-US" dirty="0">
              <a:solidFill>
                <a:prstClr val="black"/>
              </a:solidFill>
            </a:endParaRPr>
          </a:p>
        </p:txBody>
      </p:sp>
      <p:sp>
        <p:nvSpPr>
          <p:cNvPr id="33797" name="Platshållare för bildnumm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MS PGothic" pitchFamily="34" charset="-128"/>
              </a:defRPr>
            </a:lvl1pPr>
            <a:lvl2pPr marL="733865" indent="-282256" eaLnBrk="0" hangingPunct="0">
              <a:defRPr sz="2000">
                <a:solidFill>
                  <a:schemeClr val="tx1"/>
                </a:solidFill>
                <a:latin typeface="Arial" pitchFamily="34" charset="0"/>
                <a:ea typeface="MS PGothic" pitchFamily="34" charset="-128"/>
              </a:defRPr>
            </a:lvl2pPr>
            <a:lvl3pPr marL="1129023" indent="-225805" eaLnBrk="0" hangingPunct="0">
              <a:defRPr sz="2000">
                <a:solidFill>
                  <a:schemeClr val="tx1"/>
                </a:solidFill>
                <a:latin typeface="Arial" pitchFamily="34" charset="0"/>
                <a:ea typeface="MS PGothic" pitchFamily="34" charset="-128"/>
              </a:defRPr>
            </a:lvl3pPr>
            <a:lvl4pPr marL="1580634" indent="-225805" eaLnBrk="0" hangingPunct="0">
              <a:defRPr sz="2000">
                <a:solidFill>
                  <a:schemeClr val="tx1"/>
                </a:solidFill>
                <a:latin typeface="Arial" pitchFamily="34" charset="0"/>
                <a:ea typeface="MS PGothic" pitchFamily="34" charset="-128"/>
              </a:defRPr>
            </a:lvl4pPr>
            <a:lvl5pPr marL="2032242" indent="-225805" eaLnBrk="0" hangingPunct="0">
              <a:defRPr sz="2000">
                <a:solidFill>
                  <a:schemeClr val="tx1"/>
                </a:solidFill>
                <a:latin typeface="Arial" pitchFamily="34" charset="0"/>
                <a:ea typeface="MS PGothic" pitchFamily="34" charset="-128"/>
              </a:defRPr>
            </a:lvl5pPr>
            <a:lvl6pPr marL="2483851" indent="-225805" eaLnBrk="0" fontAlgn="base" hangingPunct="0">
              <a:spcBef>
                <a:spcPct val="0"/>
              </a:spcBef>
              <a:spcAft>
                <a:spcPct val="0"/>
              </a:spcAft>
              <a:defRPr sz="2000">
                <a:solidFill>
                  <a:schemeClr val="tx1"/>
                </a:solidFill>
                <a:latin typeface="Arial" pitchFamily="34" charset="0"/>
                <a:ea typeface="MS PGothic" pitchFamily="34" charset="-128"/>
              </a:defRPr>
            </a:lvl6pPr>
            <a:lvl7pPr marL="2935461" indent="-225805" eaLnBrk="0" fontAlgn="base" hangingPunct="0">
              <a:spcBef>
                <a:spcPct val="0"/>
              </a:spcBef>
              <a:spcAft>
                <a:spcPct val="0"/>
              </a:spcAft>
              <a:defRPr sz="2000">
                <a:solidFill>
                  <a:schemeClr val="tx1"/>
                </a:solidFill>
                <a:latin typeface="Arial" pitchFamily="34" charset="0"/>
                <a:ea typeface="MS PGothic" pitchFamily="34" charset="-128"/>
              </a:defRPr>
            </a:lvl7pPr>
            <a:lvl8pPr marL="3387070" indent="-225805" eaLnBrk="0" fontAlgn="base" hangingPunct="0">
              <a:spcBef>
                <a:spcPct val="0"/>
              </a:spcBef>
              <a:spcAft>
                <a:spcPct val="0"/>
              </a:spcAft>
              <a:defRPr sz="2000">
                <a:solidFill>
                  <a:schemeClr val="tx1"/>
                </a:solidFill>
                <a:latin typeface="Arial" pitchFamily="34" charset="0"/>
                <a:ea typeface="MS PGothic" pitchFamily="34" charset="-128"/>
              </a:defRPr>
            </a:lvl8pPr>
            <a:lvl9pPr marL="3838679" indent="-225805"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fld id="{4C328FB9-5F27-4358-8886-E466E9C550FF}" type="slidenum">
              <a:rPr lang="en-US" sz="1200">
                <a:solidFill>
                  <a:srgbClr val="000000"/>
                </a:solidFill>
              </a:rPr>
              <a:pPr eaLnBrk="1" hangingPunct="1"/>
              <a:t>21</a:t>
            </a:fld>
            <a:endParaRPr lang="en-US" sz="1200">
              <a:solidFill>
                <a:srgbClr val="000000"/>
              </a:solidFill>
            </a:endParaRPr>
          </a:p>
        </p:txBody>
      </p:sp>
      <p:sp>
        <p:nvSpPr>
          <p:cNvPr id="7" name="Platshållare för sidfot 6"/>
          <p:cNvSpPr>
            <a:spLocks noGrp="1"/>
          </p:cNvSpPr>
          <p:nvPr>
            <p:ph type="ftr" sz="quarter" idx="4"/>
          </p:nvPr>
        </p:nvSpPr>
        <p:spPr/>
        <p:txBody>
          <a:bodyPr/>
          <a:lstStyle/>
          <a:p>
            <a:pPr>
              <a:defRPr/>
            </a:pPr>
            <a:r>
              <a:rPr lang="en-US" smtClean="0">
                <a:solidFill>
                  <a:prstClr val="black"/>
                </a:solidFill>
              </a:rPr>
              <a:t> </a:t>
            </a:r>
            <a:endParaRPr lang="en-US" dirty="0">
              <a:solidFill>
                <a:prstClr val="black"/>
              </a:solidFill>
            </a:endParaRPr>
          </a:p>
        </p:txBody>
      </p:sp>
      <p:sp>
        <p:nvSpPr>
          <p:cNvPr id="2" name="Header Placeholder 1"/>
          <p:cNvSpPr>
            <a:spLocks noGrp="1"/>
          </p:cNvSpPr>
          <p:nvPr>
            <p:ph type="hdr" sz="quarter"/>
          </p:nvPr>
        </p:nvSpPr>
        <p:spPr/>
        <p:txBody>
          <a:bodyPr/>
          <a:lstStyle/>
          <a:p>
            <a:r>
              <a:rPr lang="en-US" smtClean="0">
                <a:solidFill>
                  <a:prstClr val="black"/>
                </a:solidFill>
              </a:rPr>
              <a:t>MTN Group CXO Visit - Sep 2015 </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xfrm>
            <a:off x="686275" y="4343799"/>
            <a:ext cx="5485451" cy="41148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533" tIns="43268" rIns="86533" bIns="43268" numCol="1" anchor="t" anchorCtr="0" compatLnSpc="1">
            <a:prstTxWarp prst="textNoShape">
              <a:avLst/>
            </a:prstTxWarp>
          </a:bodyPr>
          <a:lstStyle/>
          <a:p>
            <a:pPr eaLnBrk="1" hangingPunct="1"/>
            <a:r>
              <a:rPr lang="en-US" dirty="0" smtClean="0"/>
              <a:t>Google</a:t>
            </a:r>
            <a:r>
              <a:rPr lang="en-US" baseline="0" dirty="0" smtClean="0"/>
              <a:t> analogy: we “index” telecom big data the way google is indexing the internet</a:t>
            </a:r>
            <a:endParaRPr lang="en-US" dirty="0" smtClean="0"/>
          </a:p>
        </p:txBody>
      </p:sp>
      <p:sp>
        <p:nvSpPr>
          <p:cNvPr id="80900"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pitchFamily="34" charset="0"/>
                <a:ea typeface="MS PGothic" pitchFamily="34" charset="-128"/>
              </a:defRPr>
            </a:lvl1pPr>
            <a:lvl2pPr marL="703082" indent="-270416" eaLnBrk="0" hangingPunct="0">
              <a:defRPr sz="1900">
                <a:solidFill>
                  <a:schemeClr val="tx1"/>
                </a:solidFill>
                <a:latin typeface="Arial" pitchFamily="34" charset="0"/>
                <a:ea typeface="MS PGothic" pitchFamily="34" charset="-128"/>
              </a:defRPr>
            </a:lvl2pPr>
            <a:lvl3pPr marL="1081665" indent="-216334" eaLnBrk="0" hangingPunct="0">
              <a:defRPr sz="1900">
                <a:solidFill>
                  <a:schemeClr val="tx1"/>
                </a:solidFill>
                <a:latin typeface="Arial" pitchFamily="34" charset="0"/>
                <a:ea typeface="MS PGothic" pitchFamily="34" charset="-128"/>
              </a:defRPr>
            </a:lvl3pPr>
            <a:lvl4pPr marL="1514332" indent="-216334" eaLnBrk="0" hangingPunct="0">
              <a:defRPr sz="1900">
                <a:solidFill>
                  <a:schemeClr val="tx1"/>
                </a:solidFill>
                <a:latin typeface="Arial" pitchFamily="34" charset="0"/>
                <a:ea typeface="MS PGothic" pitchFamily="34" charset="-128"/>
              </a:defRPr>
            </a:lvl4pPr>
            <a:lvl5pPr marL="1946997" indent="-216334" eaLnBrk="0" hangingPunct="0">
              <a:defRPr sz="1900">
                <a:solidFill>
                  <a:schemeClr val="tx1"/>
                </a:solidFill>
                <a:latin typeface="Arial" pitchFamily="34" charset="0"/>
                <a:ea typeface="MS PGothic" pitchFamily="34" charset="-128"/>
              </a:defRPr>
            </a:lvl5pPr>
            <a:lvl6pPr marL="2379663" indent="-216334" eaLnBrk="0" fontAlgn="base" hangingPunct="0">
              <a:spcBef>
                <a:spcPct val="0"/>
              </a:spcBef>
              <a:spcAft>
                <a:spcPct val="0"/>
              </a:spcAft>
              <a:defRPr sz="1900">
                <a:solidFill>
                  <a:schemeClr val="tx1"/>
                </a:solidFill>
                <a:latin typeface="Arial" pitchFamily="34" charset="0"/>
                <a:ea typeface="MS PGothic" pitchFamily="34" charset="-128"/>
              </a:defRPr>
            </a:lvl6pPr>
            <a:lvl7pPr marL="2812330" indent="-216334" eaLnBrk="0" fontAlgn="base" hangingPunct="0">
              <a:spcBef>
                <a:spcPct val="0"/>
              </a:spcBef>
              <a:spcAft>
                <a:spcPct val="0"/>
              </a:spcAft>
              <a:defRPr sz="1900">
                <a:solidFill>
                  <a:schemeClr val="tx1"/>
                </a:solidFill>
                <a:latin typeface="Arial" pitchFamily="34" charset="0"/>
                <a:ea typeface="MS PGothic" pitchFamily="34" charset="-128"/>
              </a:defRPr>
            </a:lvl7pPr>
            <a:lvl8pPr marL="3244995" indent="-216334" eaLnBrk="0" fontAlgn="base" hangingPunct="0">
              <a:spcBef>
                <a:spcPct val="0"/>
              </a:spcBef>
              <a:spcAft>
                <a:spcPct val="0"/>
              </a:spcAft>
              <a:defRPr sz="1900">
                <a:solidFill>
                  <a:schemeClr val="tx1"/>
                </a:solidFill>
                <a:latin typeface="Arial" pitchFamily="34" charset="0"/>
                <a:ea typeface="MS PGothic" pitchFamily="34" charset="-128"/>
              </a:defRPr>
            </a:lvl8pPr>
            <a:lvl9pPr marL="3677662" indent="-216334"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defRPr/>
            </a:pPr>
            <a:r>
              <a:rPr lang="en-US" sz="1100">
                <a:solidFill>
                  <a:prstClr val="black"/>
                </a:solidFill>
              </a:rPr>
              <a:t>September 2015 </a:t>
            </a:r>
          </a:p>
        </p:txBody>
      </p:sp>
      <p:sp>
        <p:nvSpPr>
          <p:cNvPr id="8090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pitchFamily="34" charset="0"/>
                <a:ea typeface="MS PGothic" pitchFamily="34" charset="-128"/>
              </a:defRPr>
            </a:lvl1pPr>
            <a:lvl2pPr marL="703082" indent="-270416" eaLnBrk="0" hangingPunct="0">
              <a:defRPr sz="1900">
                <a:solidFill>
                  <a:schemeClr val="tx1"/>
                </a:solidFill>
                <a:latin typeface="Arial" pitchFamily="34" charset="0"/>
                <a:ea typeface="MS PGothic" pitchFamily="34" charset="-128"/>
              </a:defRPr>
            </a:lvl2pPr>
            <a:lvl3pPr marL="1081665" indent="-216334" eaLnBrk="0" hangingPunct="0">
              <a:defRPr sz="1900">
                <a:solidFill>
                  <a:schemeClr val="tx1"/>
                </a:solidFill>
                <a:latin typeface="Arial" pitchFamily="34" charset="0"/>
                <a:ea typeface="MS PGothic" pitchFamily="34" charset="-128"/>
              </a:defRPr>
            </a:lvl3pPr>
            <a:lvl4pPr marL="1514332" indent="-216334" eaLnBrk="0" hangingPunct="0">
              <a:defRPr sz="1900">
                <a:solidFill>
                  <a:schemeClr val="tx1"/>
                </a:solidFill>
                <a:latin typeface="Arial" pitchFamily="34" charset="0"/>
                <a:ea typeface="MS PGothic" pitchFamily="34" charset="-128"/>
              </a:defRPr>
            </a:lvl4pPr>
            <a:lvl5pPr marL="1946997" indent="-216334" eaLnBrk="0" hangingPunct="0">
              <a:defRPr sz="1900">
                <a:solidFill>
                  <a:schemeClr val="tx1"/>
                </a:solidFill>
                <a:latin typeface="Arial" pitchFamily="34" charset="0"/>
                <a:ea typeface="MS PGothic" pitchFamily="34" charset="-128"/>
              </a:defRPr>
            </a:lvl5pPr>
            <a:lvl6pPr marL="2379663" indent="-216334" eaLnBrk="0" fontAlgn="base" hangingPunct="0">
              <a:spcBef>
                <a:spcPct val="0"/>
              </a:spcBef>
              <a:spcAft>
                <a:spcPct val="0"/>
              </a:spcAft>
              <a:defRPr sz="1900">
                <a:solidFill>
                  <a:schemeClr val="tx1"/>
                </a:solidFill>
                <a:latin typeface="Arial" pitchFamily="34" charset="0"/>
                <a:ea typeface="MS PGothic" pitchFamily="34" charset="-128"/>
              </a:defRPr>
            </a:lvl6pPr>
            <a:lvl7pPr marL="2812330" indent="-216334" eaLnBrk="0" fontAlgn="base" hangingPunct="0">
              <a:spcBef>
                <a:spcPct val="0"/>
              </a:spcBef>
              <a:spcAft>
                <a:spcPct val="0"/>
              </a:spcAft>
              <a:defRPr sz="1900">
                <a:solidFill>
                  <a:schemeClr val="tx1"/>
                </a:solidFill>
                <a:latin typeface="Arial" pitchFamily="34" charset="0"/>
                <a:ea typeface="MS PGothic" pitchFamily="34" charset="-128"/>
              </a:defRPr>
            </a:lvl7pPr>
            <a:lvl8pPr marL="3244995" indent="-216334" eaLnBrk="0" fontAlgn="base" hangingPunct="0">
              <a:spcBef>
                <a:spcPct val="0"/>
              </a:spcBef>
              <a:spcAft>
                <a:spcPct val="0"/>
              </a:spcAft>
              <a:defRPr sz="1900">
                <a:solidFill>
                  <a:schemeClr val="tx1"/>
                </a:solidFill>
                <a:latin typeface="Arial" pitchFamily="34" charset="0"/>
                <a:ea typeface="MS PGothic" pitchFamily="34" charset="-128"/>
              </a:defRPr>
            </a:lvl8pPr>
            <a:lvl9pPr marL="3677662" indent="-216334"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defRPr/>
            </a:pPr>
            <a:fld id="{2F907827-D167-46C4-9CA0-9EFB4C454A9A}" type="slidenum">
              <a:rPr lang="en-US" sz="1100">
                <a:solidFill>
                  <a:prstClr val="black"/>
                </a:solidFill>
              </a:rPr>
              <a:pPr eaLnBrk="1" hangingPunct="1">
                <a:defRPr/>
              </a:pPr>
              <a:t>4</a:t>
            </a:fld>
            <a:endParaRPr lang="en-US" sz="1100">
              <a:solidFill>
                <a:prstClr val="black"/>
              </a:solidFill>
            </a:endParaRPr>
          </a:p>
        </p:txBody>
      </p:sp>
      <p:sp>
        <p:nvSpPr>
          <p:cNvPr id="19462" name="Header Placeholder 5"/>
          <p:cNvSpPr>
            <a:spLocks noGrp="1"/>
          </p:cNvSpPr>
          <p:nvPr>
            <p:ph type="hdr" sz="quarter"/>
          </p:nvPr>
        </p:nvSpPr>
        <p:spPr bwMode="auto">
          <a:extLst/>
        </p:spPr>
        <p:txBody>
          <a:bodyPr/>
          <a:lstStyle>
            <a:lvl1pPr eaLnBrk="0" hangingPunct="0">
              <a:spcBef>
                <a:spcPct val="50000"/>
              </a:spcBef>
              <a:defRPr sz="1900">
                <a:solidFill>
                  <a:schemeClr val="tx1"/>
                </a:solidFill>
                <a:latin typeface="Arial" charset="0"/>
              </a:defRPr>
            </a:lvl1pPr>
            <a:lvl2pPr marL="703082" indent="-270416" eaLnBrk="0" hangingPunct="0">
              <a:spcBef>
                <a:spcPct val="50000"/>
              </a:spcBef>
              <a:defRPr sz="1900">
                <a:solidFill>
                  <a:schemeClr val="tx1"/>
                </a:solidFill>
                <a:latin typeface="Arial" charset="0"/>
              </a:defRPr>
            </a:lvl2pPr>
            <a:lvl3pPr marL="1081665" indent="-216334" eaLnBrk="0" hangingPunct="0">
              <a:spcBef>
                <a:spcPct val="50000"/>
              </a:spcBef>
              <a:defRPr sz="1900">
                <a:solidFill>
                  <a:schemeClr val="tx1"/>
                </a:solidFill>
                <a:latin typeface="Arial" charset="0"/>
              </a:defRPr>
            </a:lvl3pPr>
            <a:lvl4pPr marL="1514332" indent="-216334" eaLnBrk="0" hangingPunct="0">
              <a:spcBef>
                <a:spcPct val="50000"/>
              </a:spcBef>
              <a:defRPr sz="1900">
                <a:solidFill>
                  <a:schemeClr val="tx1"/>
                </a:solidFill>
                <a:latin typeface="Arial" charset="0"/>
              </a:defRPr>
            </a:lvl4pPr>
            <a:lvl5pPr marL="1946997" indent="-216334" eaLnBrk="0" hangingPunct="0">
              <a:spcBef>
                <a:spcPct val="50000"/>
              </a:spcBef>
              <a:defRPr sz="1900">
                <a:solidFill>
                  <a:schemeClr val="tx1"/>
                </a:solidFill>
                <a:latin typeface="Arial" charset="0"/>
              </a:defRPr>
            </a:lvl5pPr>
            <a:lvl6pPr marL="2379663" indent="-216334" eaLnBrk="0" fontAlgn="base" hangingPunct="0">
              <a:spcBef>
                <a:spcPct val="50000"/>
              </a:spcBef>
              <a:spcAft>
                <a:spcPct val="0"/>
              </a:spcAft>
              <a:defRPr sz="1900">
                <a:solidFill>
                  <a:schemeClr val="tx1"/>
                </a:solidFill>
                <a:latin typeface="Arial" charset="0"/>
              </a:defRPr>
            </a:lvl6pPr>
            <a:lvl7pPr marL="2812330" indent="-216334" eaLnBrk="0" fontAlgn="base" hangingPunct="0">
              <a:spcBef>
                <a:spcPct val="50000"/>
              </a:spcBef>
              <a:spcAft>
                <a:spcPct val="0"/>
              </a:spcAft>
              <a:defRPr sz="1900">
                <a:solidFill>
                  <a:schemeClr val="tx1"/>
                </a:solidFill>
                <a:latin typeface="Arial" charset="0"/>
              </a:defRPr>
            </a:lvl7pPr>
            <a:lvl8pPr marL="3244995" indent="-216334" eaLnBrk="0" fontAlgn="base" hangingPunct="0">
              <a:spcBef>
                <a:spcPct val="50000"/>
              </a:spcBef>
              <a:spcAft>
                <a:spcPct val="0"/>
              </a:spcAft>
              <a:defRPr sz="1900">
                <a:solidFill>
                  <a:schemeClr val="tx1"/>
                </a:solidFill>
                <a:latin typeface="Arial" charset="0"/>
              </a:defRPr>
            </a:lvl8pPr>
            <a:lvl9pPr marL="3677662" indent="-216334" eaLnBrk="0" fontAlgn="base" hangingPunct="0">
              <a:spcBef>
                <a:spcPct val="50000"/>
              </a:spcBef>
              <a:spcAft>
                <a:spcPct val="0"/>
              </a:spcAft>
              <a:defRPr sz="1900">
                <a:solidFill>
                  <a:schemeClr val="tx1"/>
                </a:solidFill>
                <a:latin typeface="Arial" charset="0"/>
              </a:defRPr>
            </a:lvl9pPr>
          </a:lstStyle>
          <a:p>
            <a:pPr eaLnBrk="1" hangingPunct="1">
              <a:defRPr/>
            </a:pPr>
            <a:r>
              <a:rPr lang="en-US" sz="1100">
                <a:solidFill>
                  <a:prstClr val="black"/>
                </a:solidFill>
              </a:rPr>
              <a:t> </a:t>
            </a:r>
          </a:p>
        </p:txBody>
      </p:sp>
      <p:sp>
        <p:nvSpPr>
          <p:cNvPr id="80903" name="Footer Placeholder 6"/>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pitchFamily="34" charset="0"/>
                <a:ea typeface="MS PGothic" pitchFamily="34" charset="-128"/>
              </a:defRPr>
            </a:lvl1pPr>
            <a:lvl2pPr marL="703082" indent="-270416" eaLnBrk="0" hangingPunct="0">
              <a:defRPr sz="1900">
                <a:solidFill>
                  <a:schemeClr val="tx1"/>
                </a:solidFill>
                <a:latin typeface="Arial" pitchFamily="34" charset="0"/>
                <a:ea typeface="MS PGothic" pitchFamily="34" charset="-128"/>
              </a:defRPr>
            </a:lvl2pPr>
            <a:lvl3pPr marL="1081665" indent="-216334" eaLnBrk="0" hangingPunct="0">
              <a:defRPr sz="1900">
                <a:solidFill>
                  <a:schemeClr val="tx1"/>
                </a:solidFill>
                <a:latin typeface="Arial" pitchFamily="34" charset="0"/>
                <a:ea typeface="MS PGothic" pitchFamily="34" charset="-128"/>
              </a:defRPr>
            </a:lvl3pPr>
            <a:lvl4pPr marL="1514332" indent="-216334" eaLnBrk="0" hangingPunct="0">
              <a:defRPr sz="1900">
                <a:solidFill>
                  <a:schemeClr val="tx1"/>
                </a:solidFill>
                <a:latin typeface="Arial" pitchFamily="34" charset="0"/>
                <a:ea typeface="MS PGothic" pitchFamily="34" charset="-128"/>
              </a:defRPr>
            </a:lvl4pPr>
            <a:lvl5pPr marL="1946997" indent="-216334" eaLnBrk="0" hangingPunct="0">
              <a:defRPr sz="1900">
                <a:solidFill>
                  <a:schemeClr val="tx1"/>
                </a:solidFill>
                <a:latin typeface="Arial" pitchFamily="34" charset="0"/>
                <a:ea typeface="MS PGothic" pitchFamily="34" charset="-128"/>
              </a:defRPr>
            </a:lvl5pPr>
            <a:lvl6pPr marL="2379663" indent="-216334" eaLnBrk="0" fontAlgn="base" hangingPunct="0">
              <a:spcBef>
                <a:spcPct val="0"/>
              </a:spcBef>
              <a:spcAft>
                <a:spcPct val="0"/>
              </a:spcAft>
              <a:defRPr sz="1900">
                <a:solidFill>
                  <a:schemeClr val="tx1"/>
                </a:solidFill>
                <a:latin typeface="Arial" pitchFamily="34" charset="0"/>
                <a:ea typeface="MS PGothic" pitchFamily="34" charset="-128"/>
              </a:defRPr>
            </a:lvl6pPr>
            <a:lvl7pPr marL="2812330" indent="-216334" eaLnBrk="0" fontAlgn="base" hangingPunct="0">
              <a:spcBef>
                <a:spcPct val="0"/>
              </a:spcBef>
              <a:spcAft>
                <a:spcPct val="0"/>
              </a:spcAft>
              <a:defRPr sz="1900">
                <a:solidFill>
                  <a:schemeClr val="tx1"/>
                </a:solidFill>
                <a:latin typeface="Arial" pitchFamily="34" charset="0"/>
                <a:ea typeface="MS PGothic" pitchFamily="34" charset="-128"/>
              </a:defRPr>
            </a:lvl7pPr>
            <a:lvl8pPr marL="3244995" indent="-216334" eaLnBrk="0" fontAlgn="base" hangingPunct="0">
              <a:spcBef>
                <a:spcPct val="0"/>
              </a:spcBef>
              <a:spcAft>
                <a:spcPct val="0"/>
              </a:spcAft>
              <a:defRPr sz="1900">
                <a:solidFill>
                  <a:schemeClr val="tx1"/>
                </a:solidFill>
                <a:latin typeface="Arial" pitchFamily="34" charset="0"/>
                <a:ea typeface="MS PGothic" pitchFamily="34" charset="-128"/>
              </a:defRPr>
            </a:lvl8pPr>
            <a:lvl9pPr marL="3677662" indent="-216334"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defRPr/>
            </a:pPr>
            <a:r>
              <a:rPr lang="en-US" sz="1100">
                <a:solidFill>
                  <a:prstClr val="black"/>
                </a:solidFill>
              </a:rPr>
              <a:t>© Ericsson AB 2015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6423" y="4344110"/>
            <a:ext cx="5485157" cy="4114643"/>
          </a:xfrm>
          <a:prstGeom prst="rect">
            <a:avLst/>
          </a:prstGeom>
        </p:spPr>
        <p:txBody>
          <a:bodyPr lIns="87862" tIns="43930" rIns="87862" bIns="43930"/>
          <a:lstStyle/>
          <a:p>
            <a:r>
              <a:rPr lang="en-GB" sz="900" dirty="0">
                <a:latin typeface="Arial" charset="0"/>
              </a:rPr>
              <a:t>When shifting from network to per customer understanding a structured approach is needed. Traditionally service providers are either monitoring the network resources or relying on interviews to get customer satisfaction trends or the Net Promoter Score. But with the user centric approach in Expert Analytics for every session it is possible to bride these two extremes. </a:t>
            </a:r>
            <a:endParaRPr lang="sv-SE" sz="900" dirty="0">
              <a:latin typeface="Arial" charset="0"/>
            </a:endParaRPr>
          </a:p>
          <a:p>
            <a:r>
              <a:rPr lang="en-GB" sz="900" dirty="0">
                <a:latin typeface="Arial" charset="0"/>
              </a:rPr>
              <a:t> </a:t>
            </a:r>
            <a:endParaRPr lang="sv-SE" sz="900" dirty="0">
              <a:latin typeface="Arial" charset="0"/>
            </a:endParaRPr>
          </a:p>
          <a:p>
            <a:r>
              <a:rPr lang="en-GB" sz="900" dirty="0">
                <a:latin typeface="Arial" charset="0"/>
              </a:rPr>
              <a:t>This is done by obtaining user centric KPI’s for each session and then predict each users overall satisfaction of the service quality. </a:t>
            </a:r>
            <a:br>
              <a:rPr lang="en-GB" sz="900" dirty="0">
                <a:latin typeface="Arial" charset="0"/>
              </a:rPr>
            </a:br>
            <a:r>
              <a:rPr lang="en-GB" sz="900" dirty="0">
                <a:latin typeface="Arial" charset="0"/>
              </a:rPr>
              <a:t/>
            </a:r>
            <a:br>
              <a:rPr lang="en-GB" sz="900" dirty="0">
                <a:latin typeface="Arial" charset="0"/>
              </a:rPr>
            </a:br>
            <a:r>
              <a:rPr lang="en-GB" sz="900" dirty="0">
                <a:latin typeface="Arial" charset="0"/>
              </a:rPr>
              <a:t>This slide show how to bridge the gap and with a single indication about satisfaction per user. This is even going beyond the NPS survey satisfaction indicator as the Service Level Index is calculated for each and every user while NPS surveys are for a subset.   </a:t>
            </a:r>
            <a:endParaRPr lang="sv-SE" sz="900" dirty="0">
              <a:latin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 </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September 2015 </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 Ericsson AB 2015 </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9900DCA2-2F1F-44E1-937B-A24286373ECB}"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37739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1"/>
          <p:cNvSpPr txBox="1">
            <a:spLocks noGrp="1"/>
          </p:cNvSpPr>
          <p:nvPr/>
        </p:nvSpPr>
        <p:spPr bwMode="auto">
          <a:xfrm>
            <a:off x="3885667" y="0"/>
            <a:ext cx="297073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4" tIns="45222" rIns="90444" bIns="45222"/>
          <a:lstStyle>
            <a:lvl1pPr defTabSz="903288" eaLnBrk="0" hangingPunct="0">
              <a:defRPr sz="2000">
                <a:solidFill>
                  <a:schemeClr val="tx1"/>
                </a:solidFill>
                <a:latin typeface="Arial" charset="0"/>
                <a:cs typeface="Arial" charset="0"/>
              </a:defRPr>
            </a:lvl1pPr>
            <a:lvl2pPr marL="742950" indent="-285750" defTabSz="903288" eaLnBrk="0" hangingPunct="0">
              <a:defRPr sz="2000">
                <a:solidFill>
                  <a:schemeClr val="tx1"/>
                </a:solidFill>
                <a:latin typeface="Arial" charset="0"/>
                <a:cs typeface="Arial" charset="0"/>
              </a:defRPr>
            </a:lvl2pPr>
            <a:lvl3pPr marL="1143000" indent="-228600" defTabSz="903288" eaLnBrk="0" hangingPunct="0">
              <a:defRPr sz="2000">
                <a:solidFill>
                  <a:schemeClr val="tx1"/>
                </a:solidFill>
                <a:latin typeface="Arial" charset="0"/>
                <a:cs typeface="Arial" charset="0"/>
              </a:defRPr>
            </a:lvl3pPr>
            <a:lvl4pPr marL="1600200" indent="-228600" defTabSz="903288" eaLnBrk="0" hangingPunct="0">
              <a:defRPr sz="2000">
                <a:solidFill>
                  <a:schemeClr val="tx1"/>
                </a:solidFill>
                <a:latin typeface="Arial" charset="0"/>
                <a:cs typeface="Arial" charset="0"/>
              </a:defRPr>
            </a:lvl4pPr>
            <a:lvl5pPr marL="2057400" indent="-228600" defTabSz="903288" eaLnBrk="0" hangingPunct="0">
              <a:defRPr sz="2000">
                <a:solidFill>
                  <a:schemeClr val="tx1"/>
                </a:solidFill>
                <a:latin typeface="Arial" charset="0"/>
                <a:cs typeface="Arial" charset="0"/>
              </a:defRPr>
            </a:lvl5pPr>
            <a:lvl6pPr marL="2514600" indent="-228600" defTabSz="903288" eaLnBrk="0" fontAlgn="base" hangingPunct="0">
              <a:spcBef>
                <a:spcPct val="0"/>
              </a:spcBef>
              <a:spcAft>
                <a:spcPct val="0"/>
              </a:spcAft>
              <a:defRPr sz="2000">
                <a:solidFill>
                  <a:schemeClr val="tx1"/>
                </a:solidFill>
                <a:latin typeface="Arial" charset="0"/>
                <a:cs typeface="Arial" charset="0"/>
              </a:defRPr>
            </a:lvl6pPr>
            <a:lvl7pPr marL="2971800" indent="-228600" defTabSz="903288" eaLnBrk="0" fontAlgn="base" hangingPunct="0">
              <a:spcBef>
                <a:spcPct val="0"/>
              </a:spcBef>
              <a:spcAft>
                <a:spcPct val="0"/>
              </a:spcAft>
              <a:defRPr sz="2000">
                <a:solidFill>
                  <a:schemeClr val="tx1"/>
                </a:solidFill>
                <a:latin typeface="Arial" charset="0"/>
                <a:cs typeface="Arial" charset="0"/>
              </a:defRPr>
            </a:lvl7pPr>
            <a:lvl8pPr marL="3429000" indent="-228600" defTabSz="903288" eaLnBrk="0" fontAlgn="base" hangingPunct="0">
              <a:spcBef>
                <a:spcPct val="0"/>
              </a:spcBef>
              <a:spcAft>
                <a:spcPct val="0"/>
              </a:spcAft>
              <a:defRPr sz="2000">
                <a:solidFill>
                  <a:schemeClr val="tx1"/>
                </a:solidFill>
                <a:latin typeface="Arial" charset="0"/>
                <a:cs typeface="Arial" charset="0"/>
              </a:defRPr>
            </a:lvl8pPr>
            <a:lvl9pPr marL="3886200" indent="-228600" defTabSz="903288"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200">
                <a:solidFill>
                  <a:srgbClr val="000000"/>
                </a:solidFill>
              </a:rPr>
              <a:t>2012-11-23 </a:t>
            </a:r>
          </a:p>
        </p:txBody>
      </p:sp>
      <p:sp>
        <p:nvSpPr>
          <p:cNvPr id="67587" name="Slide Number Placeholder 2"/>
          <p:cNvSpPr txBox="1">
            <a:spLocks noGrp="1"/>
          </p:cNvSpPr>
          <p:nvPr/>
        </p:nvSpPr>
        <p:spPr bwMode="auto">
          <a:xfrm>
            <a:off x="3885667" y="8685335"/>
            <a:ext cx="297073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4" tIns="45222" rIns="90444" bIns="45222" anchor="b"/>
          <a:lstStyle>
            <a:lvl1pPr defTabSz="903288" eaLnBrk="0" hangingPunct="0">
              <a:defRPr sz="2000">
                <a:solidFill>
                  <a:schemeClr val="tx1"/>
                </a:solidFill>
                <a:latin typeface="Arial" charset="0"/>
                <a:cs typeface="Arial" charset="0"/>
              </a:defRPr>
            </a:lvl1pPr>
            <a:lvl2pPr marL="742950" indent="-285750" defTabSz="903288" eaLnBrk="0" hangingPunct="0">
              <a:defRPr sz="2000">
                <a:solidFill>
                  <a:schemeClr val="tx1"/>
                </a:solidFill>
                <a:latin typeface="Arial" charset="0"/>
                <a:cs typeface="Arial" charset="0"/>
              </a:defRPr>
            </a:lvl2pPr>
            <a:lvl3pPr marL="1143000" indent="-228600" defTabSz="903288" eaLnBrk="0" hangingPunct="0">
              <a:defRPr sz="2000">
                <a:solidFill>
                  <a:schemeClr val="tx1"/>
                </a:solidFill>
                <a:latin typeface="Arial" charset="0"/>
                <a:cs typeface="Arial" charset="0"/>
              </a:defRPr>
            </a:lvl3pPr>
            <a:lvl4pPr marL="1600200" indent="-228600" defTabSz="903288" eaLnBrk="0" hangingPunct="0">
              <a:defRPr sz="2000">
                <a:solidFill>
                  <a:schemeClr val="tx1"/>
                </a:solidFill>
                <a:latin typeface="Arial" charset="0"/>
                <a:cs typeface="Arial" charset="0"/>
              </a:defRPr>
            </a:lvl4pPr>
            <a:lvl5pPr marL="2057400" indent="-228600" defTabSz="903288" eaLnBrk="0" hangingPunct="0">
              <a:defRPr sz="2000">
                <a:solidFill>
                  <a:schemeClr val="tx1"/>
                </a:solidFill>
                <a:latin typeface="Arial" charset="0"/>
                <a:cs typeface="Arial" charset="0"/>
              </a:defRPr>
            </a:lvl5pPr>
            <a:lvl6pPr marL="2514600" indent="-228600" defTabSz="903288" eaLnBrk="0" fontAlgn="base" hangingPunct="0">
              <a:spcBef>
                <a:spcPct val="0"/>
              </a:spcBef>
              <a:spcAft>
                <a:spcPct val="0"/>
              </a:spcAft>
              <a:defRPr sz="2000">
                <a:solidFill>
                  <a:schemeClr val="tx1"/>
                </a:solidFill>
                <a:latin typeface="Arial" charset="0"/>
                <a:cs typeface="Arial" charset="0"/>
              </a:defRPr>
            </a:lvl6pPr>
            <a:lvl7pPr marL="2971800" indent="-228600" defTabSz="903288" eaLnBrk="0" fontAlgn="base" hangingPunct="0">
              <a:spcBef>
                <a:spcPct val="0"/>
              </a:spcBef>
              <a:spcAft>
                <a:spcPct val="0"/>
              </a:spcAft>
              <a:defRPr sz="2000">
                <a:solidFill>
                  <a:schemeClr val="tx1"/>
                </a:solidFill>
                <a:latin typeface="Arial" charset="0"/>
                <a:cs typeface="Arial" charset="0"/>
              </a:defRPr>
            </a:lvl7pPr>
            <a:lvl8pPr marL="3429000" indent="-228600" defTabSz="903288" eaLnBrk="0" fontAlgn="base" hangingPunct="0">
              <a:spcBef>
                <a:spcPct val="0"/>
              </a:spcBef>
              <a:spcAft>
                <a:spcPct val="0"/>
              </a:spcAft>
              <a:defRPr sz="2000">
                <a:solidFill>
                  <a:schemeClr val="tx1"/>
                </a:solidFill>
                <a:latin typeface="Arial" charset="0"/>
                <a:cs typeface="Arial" charset="0"/>
              </a:defRPr>
            </a:lvl8pPr>
            <a:lvl9pPr marL="3886200" indent="-228600" defTabSz="903288"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fld id="{7ACD7BAC-DDB5-461B-8D69-D66D5FAFD09F}" type="slidenum">
              <a:rPr lang="en-US" sz="1200">
                <a:solidFill>
                  <a:srgbClr val="000000"/>
                </a:solidFill>
              </a:rPr>
              <a:pPr algn="r" eaLnBrk="1" hangingPunct="1">
                <a:spcBef>
                  <a:spcPct val="50000"/>
                </a:spcBef>
              </a:pPr>
              <a:t>6</a:t>
            </a:fld>
            <a:endParaRPr lang="en-US" sz="1200">
              <a:solidFill>
                <a:srgbClr val="000000"/>
              </a:solidFill>
            </a:endParaRPr>
          </a:p>
        </p:txBody>
      </p:sp>
      <p:sp>
        <p:nvSpPr>
          <p:cNvPr id="67588" name="Header Placeholder 3"/>
          <p:cNvSpPr txBox="1">
            <a:spLocks noGrp="1"/>
          </p:cNvSpPr>
          <p:nvPr/>
        </p:nvSpPr>
        <p:spPr bwMode="auto">
          <a:xfrm>
            <a:off x="2" y="0"/>
            <a:ext cx="297073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4" tIns="45222" rIns="90444" bIns="45222"/>
          <a:lstStyle>
            <a:lvl1pPr defTabSz="903288" eaLnBrk="0" hangingPunct="0">
              <a:defRPr sz="2000">
                <a:solidFill>
                  <a:schemeClr val="tx1"/>
                </a:solidFill>
                <a:latin typeface="Arial" charset="0"/>
                <a:cs typeface="Arial" charset="0"/>
              </a:defRPr>
            </a:lvl1pPr>
            <a:lvl2pPr marL="742950" indent="-285750" defTabSz="903288" eaLnBrk="0" hangingPunct="0">
              <a:defRPr sz="2000">
                <a:solidFill>
                  <a:schemeClr val="tx1"/>
                </a:solidFill>
                <a:latin typeface="Arial" charset="0"/>
                <a:cs typeface="Arial" charset="0"/>
              </a:defRPr>
            </a:lvl2pPr>
            <a:lvl3pPr marL="1143000" indent="-228600" defTabSz="903288" eaLnBrk="0" hangingPunct="0">
              <a:defRPr sz="2000">
                <a:solidFill>
                  <a:schemeClr val="tx1"/>
                </a:solidFill>
                <a:latin typeface="Arial" charset="0"/>
                <a:cs typeface="Arial" charset="0"/>
              </a:defRPr>
            </a:lvl3pPr>
            <a:lvl4pPr marL="1600200" indent="-228600" defTabSz="903288" eaLnBrk="0" hangingPunct="0">
              <a:defRPr sz="2000">
                <a:solidFill>
                  <a:schemeClr val="tx1"/>
                </a:solidFill>
                <a:latin typeface="Arial" charset="0"/>
                <a:cs typeface="Arial" charset="0"/>
              </a:defRPr>
            </a:lvl4pPr>
            <a:lvl5pPr marL="2057400" indent="-228600" defTabSz="903288" eaLnBrk="0" hangingPunct="0">
              <a:defRPr sz="2000">
                <a:solidFill>
                  <a:schemeClr val="tx1"/>
                </a:solidFill>
                <a:latin typeface="Arial" charset="0"/>
                <a:cs typeface="Arial" charset="0"/>
              </a:defRPr>
            </a:lvl5pPr>
            <a:lvl6pPr marL="2514600" indent="-228600" defTabSz="903288" eaLnBrk="0" fontAlgn="base" hangingPunct="0">
              <a:spcBef>
                <a:spcPct val="0"/>
              </a:spcBef>
              <a:spcAft>
                <a:spcPct val="0"/>
              </a:spcAft>
              <a:defRPr sz="2000">
                <a:solidFill>
                  <a:schemeClr val="tx1"/>
                </a:solidFill>
                <a:latin typeface="Arial" charset="0"/>
                <a:cs typeface="Arial" charset="0"/>
              </a:defRPr>
            </a:lvl6pPr>
            <a:lvl7pPr marL="2971800" indent="-228600" defTabSz="903288" eaLnBrk="0" fontAlgn="base" hangingPunct="0">
              <a:spcBef>
                <a:spcPct val="0"/>
              </a:spcBef>
              <a:spcAft>
                <a:spcPct val="0"/>
              </a:spcAft>
              <a:defRPr sz="2000">
                <a:solidFill>
                  <a:schemeClr val="tx1"/>
                </a:solidFill>
                <a:latin typeface="Arial" charset="0"/>
                <a:cs typeface="Arial" charset="0"/>
              </a:defRPr>
            </a:lvl7pPr>
            <a:lvl8pPr marL="3429000" indent="-228600" defTabSz="903288" eaLnBrk="0" fontAlgn="base" hangingPunct="0">
              <a:spcBef>
                <a:spcPct val="0"/>
              </a:spcBef>
              <a:spcAft>
                <a:spcPct val="0"/>
              </a:spcAft>
              <a:defRPr sz="2000">
                <a:solidFill>
                  <a:schemeClr val="tx1"/>
                </a:solidFill>
                <a:latin typeface="Arial" charset="0"/>
                <a:cs typeface="Arial" charset="0"/>
              </a:defRPr>
            </a:lvl8pPr>
            <a:lvl9pPr marL="3886200" indent="-228600" defTabSz="903288"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200">
                <a:solidFill>
                  <a:srgbClr val="000000"/>
                </a:solidFill>
              </a:rPr>
              <a:t>Assurance in CEM </a:t>
            </a:r>
          </a:p>
        </p:txBody>
      </p:sp>
      <p:sp>
        <p:nvSpPr>
          <p:cNvPr id="67589" name="Footer Placeholder 5"/>
          <p:cNvSpPr txBox="1">
            <a:spLocks noGrp="1"/>
          </p:cNvSpPr>
          <p:nvPr/>
        </p:nvSpPr>
        <p:spPr bwMode="auto">
          <a:xfrm>
            <a:off x="2" y="8685335"/>
            <a:ext cx="297073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4" tIns="45222" rIns="90444" bIns="45222" anchor="b"/>
          <a:lstStyle>
            <a:lvl1pPr defTabSz="903288" eaLnBrk="0" hangingPunct="0">
              <a:defRPr sz="2000">
                <a:solidFill>
                  <a:schemeClr val="tx1"/>
                </a:solidFill>
                <a:latin typeface="Arial" charset="0"/>
                <a:cs typeface="Arial" charset="0"/>
              </a:defRPr>
            </a:lvl1pPr>
            <a:lvl2pPr marL="742950" indent="-285750" defTabSz="903288" eaLnBrk="0" hangingPunct="0">
              <a:defRPr sz="2000">
                <a:solidFill>
                  <a:schemeClr val="tx1"/>
                </a:solidFill>
                <a:latin typeface="Arial" charset="0"/>
                <a:cs typeface="Arial" charset="0"/>
              </a:defRPr>
            </a:lvl2pPr>
            <a:lvl3pPr marL="1143000" indent="-228600" defTabSz="903288" eaLnBrk="0" hangingPunct="0">
              <a:defRPr sz="2000">
                <a:solidFill>
                  <a:schemeClr val="tx1"/>
                </a:solidFill>
                <a:latin typeface="Arial" charset="0"/>
                <a:cs typeface="Arial" charset="0"/>
              </a:defRPr>
            </a:lvl3pPr>
            <a:lvl4pPr marL="1600200" indent="-228600" defTabSz="903288" eaLnBrk="0" hangingPunct="0">
              <a:defRPr sz="2000">
                <a:solidFill>
                  <a:schemeClr val="tx1"/>
                </a:solidFill>
                <a:latin typeface="Arial" charset="0"/>
                <a:cs typeface="Arial" charset="0"/>
              </a:defRPr>
            </a:lvl4pPr>
            <a:lvl5pPr marL="2057400" indent="-228600" defTabSz="903288" eaLnBrk="0" hangingPunct="0">
              <a:defRPr sz="2000">
                <a:solidFill>
                  <a:schemeClr val="tx1"/>
                </a:solidFill>
                <a:latin typeface="Arial" charset="0"/>
                <a:cs typeface="Arial" charset="0"/>
              </a:defRPr>
            </a:lvl5pPr>
            <a:lvl6pPr marL="2514600" indent="-228600" defTabSz="903288" eaLnBrk="0" fontAlgn="base" hangingPunct="0">
              <a:spcBef>
                <a:spcPct val="0"/>
              </a:spcBef>
              <a:spcAft>
                <a:spcPct val="0"/>
              </a:spcAft>
              <a:defRPr sz="2000">
                <a:solidFill>
                  <a:schemeClr val="tx1"/>
                </a:solidFill>
                <a:latin typeface="Arial" charset="0"/>
                <a:cs typeface="Arial" charset="0"/>
              </a:defRPr>
            </a:lvl6pPr>
            <a:lvl7pPr marL="2971800" indent="-228600" defTabSz="903288" eaLnBrk="0" fontAlgn="base" hangingPunct="0">
              <a:spcBef>
                <a:spcPct val="0"/>
              </a:spcBef>
              <a:spcAft>
                <a:spcPct val="0"/>
              </a:spcAft>
              <a:defRPr sz="2000">
                <a:solidFill>
                  <a:schemeClr val="tx1"/>
                </a:solidFill>
                <a:latin typeface="Arial" charset="0"/>
                <a:cs typeface="Arial" charset="0"/>
              </a:defRPr>
            </a:lvl7pPr>
            <a:lvl8pPr marL="3429000" indent="-228600" defTabSz="903288" eaLnBrk="0" fontAlgn="base" hangingPunct="0">
              <a:spcBef>
                <a:spcPct val="0"/>
              </a:spcBef>
              <a:spcAft>
                <a:spcPct val="0"/>
              </a:spcAft>
              <a:defRPr sz="2000">
                <a:solidFill>
                  <a:schemeClr val="tx1"/>
                </a:solidFill>
                <a:latin typeface="Arial" charset="0"/>
                <a:cs typeface="Arial" charset="0"/>
              </a:defRPr>
            </a:lvl8pPr>
            <a:lvl9pPr marL="3886200" indent="-228600" defTabSz="903288"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200">
                <a:solidFill>
                  <a:srgbClr val="000000"/>
                </a:solidFill>
              </a:rPr>
              <a:t> </a:t>
            </a:r>
          </a:p>
        </p:txBody>
      </p:sp>
      <p:sp>
        <p:nvSpPr>
          <p:cNvPr id="67590" name="Rectangle 2"/>
          <p:cNvSpPr>
            <a:spLocks noGrp="1" noRot="1" noChangeAspect="1" noTextEdit="1"/>
          </p:cNvSpPr>
          <p:nvPr>
            <p:ph type="sldImg"/>
          </p:nvPr>
        </p:nvSpPr>
        <p:spPr bwMode="auto">
          <a:xfrm>
            <a:off x="1144588" y="687388"/>
            <a:ext cx="4570412" cy="342741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91" name="Rectangle 3"/>
          <p:cNvSpPr>
            <a:spLocks noGrp="1"/>
          </p:cNvSpPr>
          <p:nvPr>
            <p:ph type="body" idx="1"/>
          </p:nvPr>
        </p:nvSpPr>
        <p:spPr bwMode="auto">
          <a:xfrm>
            <a:off x="686275" y="4343800"/>
            <a:ext cx="5485451" cy="41148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4" tIns="45222" rIns="90444" bIns="45222" numCol="1" anchor="t" anchorCtr="0" compatLnSpc="1">
            <a:prstTxWarp prst="textNoShape">
              <a:avLst/>
            </a:prstTxWarp>
          </a:bodyPr>
          <a:lstStyle/>
          <a:p>
            <a:r>
              <a:rPr lang="en-US" dirty="0" smtClean="0"/>
              <a:t>S-KPIs are not derived</a:t>
            </a:r>
            <a:r>
              <a:rPr lang="en-US" baseline="0" dirty="0" smtClean="0"/>
              <a:t> from R-KPIs in EEA!</a:t>
            </a:r>
            <a:endParaRPr lang="en-US" dirty="0" smtClean="0"/>
          </a:p>
          <a:p>
            <a:endParaRPr lang="en-US" dirty="0" smtClean="0"/>
          </a:p>
          <a:p>
            <a:r>
              <a:rPr lang="en-US" dirty="0" smtClean="0"/>
              <a:t>The USP concept serves as a solid foundation for a management system on</a:t>
            </a:r>
          </a:p>
          <a:p>
            <a:r>
              <a:rPr lang="en-US" dirty="0" smtClean="0"/>
              <a:t>which an enterprise can base business and investment decisions, and from</a:t>
            </a:r>
          </a:p>
          <a:p>
            <a:r>
              <a:rPr lang="en-US" dirty="0" smtClean="0"/>
              <a:t>which its service offerings can be expanded.</a:t>
            </a:r>
          </a:p>
          <a:p>
            <a:r>
              <a:rPr lang="en-US" dirty="0" smtClean="0"/>
              <a:t>Implementation of the concept leads to the creation of an enriched set</a:t>
            </a:r>
          </a:p>
          <a:p>
            <a:r>
              <a:rPr lang="en-US" dirty="0" smtClean="0"/>
              <a:t>of network-level information with the granularity of individual customers</a:t>
            </a:r>
          </a:p>
          <a:p>
            <a:r>
              <a:rPr lang="en-US" dirty="0" smtClean="0"/>
              <a:t>and transactions, enabling a wide range of customer and service-centric</a:t>
            </a:r>
          </a:p>
          <a:p>
            <a:r>
              <a:rPr lang="en-US" dirty="0" smtClean="0"/>
              <a:t>applications.</a:t>
            </a:r>
          </a:p>
          <a:p>
            <a:r>
              <a:rPr lang="en-US" dirty="0" smtClean="0"/>
              <a:t>Indicators and probable cause incident data from vast amounts of network</a:t>
            </a:r>
          </a:p>
          <a:p>
            <a:r>
              <a:rPr lang="en-US" dirty="0" smtClean="0"/>
              <a:t>and other data requires a paradigm shift from isolated or ‘</a:t>
            </a:r>
            <a:r>
              <a:rPr lang="en-US" dirty="0" err="1" smtClean="0"/>
              <a:t>siloed</a:t>
            </a:r>
            <a:r>
              <a:rPr lang="en-US" dirty="0" smtClean="0"/>
              <a:t>’ data, to truly</a:t>
            </a:r>
          </a:p>
          <a:p>
            <a:r>
              <a:rPr lang="en-US" dirty="0" smtClean="0"/>
              <a:t>end-to-end-correlated data from multiple sources, and multiple vendors.</a:t>
            </a:r>
          </a:p>
          <a:p>
            <a:endParaRPr lang="en-US" dirty="0" smtClean="0"/>
          </a:p>
          <a:p>
            <a:r>
              <a:rPr lang="en-US" dirty="0" smtClean="0"/>
              <a:t>The USP Concept is built-up based on the following:</a:t>
            </a:r>
          </a:p>
          <a:p>
            <a:r>
              <a:rPr lang="en-US" dirty="0" smtClean="0"/>
              <a:t>• Definitions of </a:t>
            </a:r>
            <a:r>
              <a:rPr lang="en-US" dirty="0" err="1" smtClean="0"/>
              <a:t>SySe</a:t>
            </a:r>
            <a:r>
              <a:rPr lang="en-US" dirty="0" smtClean="0"/>
              <a:t> and S-KPIs, Resource Services (</a:t>
            </a:r>
            <a:r>
              <a:rPr lang="en-US" dirty="0" err="1" smtClean="0"/>
              <a:t>ReSe</a:t>
            </a:r>
            <a:r>
              <a:rPr lang="en-US" dirty="0" smtClean="0"/>
              <a:t>) and R-KPIs,</a:t>
            </a:r>
          </a:p>
          <a:p>
            <a:r>
              <a:rPr lang="en-US" dirty="0" smtClean="0"/>
              <a:t>and a single value </a:t>
            </a:r>
            <a:r>
              <a:rPr lang="en-US" dirty="0" err="1" smtClean="0"/>
              <a:t>QoSS</a:t>
            </a:r>
            <a:r>
              <a:rPr lang="en-US" dirty="0" smtClean="0"/>
              <a:t> (Quality of </a:t>
            </a:r>
            <a:r>
              <a:rPr lang="en-US" dirty="0" err="1" smtClean="0"/>
              <a:t>SySe</a:t>
            </a:r>
            <a:r>
              <a:rPr lang="en-US" dirty="0" smtClean="0"/>
              <a:t>) representing all S-KPIs</a:t>
            </a:r>
          </a:p>
          <a:p>
            <a:r>
              <a:rPr lang="en-US" dirty="0" smtClean="0"/>
              <a:t>• Formal Structure between </a:t>
            </a:r>
            <a:r>
              <a:rPr lang="en-US" dirty="0" err="1" smtClean="0"/>
              <a:t>SySe</a:t>
            </a:r>
            <a:r>
              <a:rPr lang="en-US" dirty="0" smtClean="0"/>
              <a:t> (with S-KPIs), </a:t>
            </a:r>
            <a:r>
              <a:rPr lang="en-US" dirty="0" err="1" smtClean="0"/>
              <a:t>ReSe</a:t>
            </a:r>
            <a:r>
              <a:rPr lang="en-US" dirty="0" smtClean="0"/>
              <a:t> (with R-KPIs) and</a:t>
            </a:r>
          </a:p>
          <a:p>
            <a:r>
              <a:rPr lang="en-US" dirty="0" smtClean="0"/>
              <a:t>Resources (with PIs)</a:t>
            </a:r>
          </a:p>
          <a:p>
            <a:r>
              <a:rPr lang="en-US" dirty="0" smtClean="0"/>
              <a:t>• Methodology to give priority and identify S-KPIs and also to obtain operator</a:t>
            </a:r>
          </a:p>
          <a:p>
            <a:r>
              <a:rPr lang="en-US" dirty="0" smtClean="0"/>
              <a:t>unique S-KPI quality targets</a:t>
            </a:r>
          </a:p>
          <a:p>
            <a:r>
              <a:rPr lang="en-US" dirty="0" smtClean="0"/>
              <a:t>• Methodology to classify and identify which resource service is responsible</a:t>
            </a:r>
          </a:p>
          <a:p>
            <a:r>
              <a:rPr lang="en-US" dirty="0" smtClean="0"/>
              <a:t>for a potential S-KPI degradation</a:t>
            </a:r>
          </a:p>
          <a:p>
            <a:r>
              <a:rPr lang="en-US" dirty="0" smtClean="0"/>
              <a:t>A </a:t>
            </a:r>
            <a:r>
              <a:rPr lang="en-US" dirty="0" err="1" smtClean="0"/>
              <a:t>SySe</a:t>
            </a:r>
            <a:r>
              <a:rPr lang="en-US" dirty="0" smtClean="0"/>
              <a:t>, is a service consumed by the user, for example, TV. It is delivered</a:t>
            </a:r>
          </a:p>
          <a:p>
            <a:r>
              <a:rPr lang="en-US" dirty="0" smtClean="0"/>
              <a:t>by all resources that make possible for an end user to consume this </a:t>
            </a:r>
            <a:r>
              <a:rPr lang="en-US" dirty="0" err="1" smtClean="0"/>
              <a:t>SySe</a:t>
            </a:r>
            <a:r>
              <a:rPr lang="en-US" dirty="0" smtClean="0"/>
              <a:t>,</a:t>
            </a:r>
          </a:p>
          <a:p>
            <a:r>
              <a:rPr lang="en-US" dirty="0" smtClean="0"/>
              <a:t>for instance, Terminal, fixed or radio or core networks and internet as shown</a:t>
            </a:r>
          </a:p>
          <a:p>
            <a:endParaRPr lang="en-US" dirty="0" smtClean="0"/>
          </a:p>
          <a:p>
            <a:r>
              <a:rPr lang="en-US" dirty="0" smtClean="0"/>
              <a:t>The </a:t>
            </a:r>
            <a:r>
              <a:rPr lang="en-US" dirty="0" err="1" smtClean="0"/>
              <a:t>SySe</a:t>
            </a:r>
            <a:r>
              <a:rPr lang="en-US" dirty="0" smtClean="0"/>
              <a:t> entity is created in order to clearly define what Ericsson means</a:t>
            </a:r>
          </a:p>
          <a:p>
            <a:r>
              <a:rPr lang="en-US" dirty="0" smtClean="0"/>
              <a:t>instead of using the commonly used word “service”. A </a:t>
            </a:r>
            <a:r>
              <a:rPr lang="en-US" dirty="0" err="1" smtClean="0"/>
              <a:t>SySe</a:t>
            </a:r>
            <a:r>
              <a:rPr lang="en-US" dirty="0" smtClean="0"/>
              <a:t> is consumable,</a:t>
            </a:r>
          </a:p>
          <a:p>
            <a:r>
              <a:rPr lang="en-US" dirty="0" smtClean="0"/>
              <a:t>usable and possible to experience by a consumer, a human or a machine. A</a:t>
            </a:r>
          </a:p>
          <a:p>
            <a:r>
              <a:rPr lang="en-US" dirty="0" smtClean="0"/>
              <a:t>terminal provides the interface through which the consumer consumes a </a:t>
            </a:r>
            <a:r>
              <a:rPr lang="en-US" dirty="0" err="1" smtClean="0"/>
              <a:t>SySe</a:t>
            </a:r>
            <a:r>
              <a:rPr lang="en-US" dirty="0" smtClean="0"/>
              <a:t>.</a:t>
            </a:r>
          </a:p>
          <a:p>
            <a:pPr eaLnBrk="1" hangingPunct="1"/>
            <a:endParaRPr lang="sv-SE" dirty="0" smtClean="0"/>
          </a:p>
        </p:txBody>
      </p:sp>
      <p:sp>
        <p:nvSpPr>
          <p:cNvPr id="2" name="Slide Number Placeholder 1"/>
          <p:cNvSpPr>
            <a:spLocks noGrp="1"/>
          </p:cNvSpPr>
          <p:nvPr>
            <p:ph type="sldNum" sz="quarter" idx="5"/>
          </p:nvPr>
        </p:nvSpPr>
        <p:spPr/>
        <p:txBody>
          <a:bodyPr/>
          <a:lstStyle/>
          <a:p>
            <a:pPr>
              <a:defRPr/>
            </a:pPr>
            <a:fld id="{348C8B73-DDCC-4AD5-8BC2-90595A82D0DF}" type="slidenum">
              <a:rPr lang="en-US" smtClean="0">
                <a:solidFill>
                  <a:prstClr val="black"/>
                </a:solidFill>
              </a:rPr>
              <a:t>6</a:t>
            </a:fld>
            <a:endParaRPr lang="en-US">
              <a:solidFill>
                <a:prstClr val="black"/>
              </a:solidFill>
            </a:endParaRPr>
          </a:p>
        </p:txBody>
      </p:sp>
      <p:sp>
        <p:nvSpPr>
          <p:cNvPr id="3" name="Header Placeholder 2"/>
          <p:cNvSpPr>
            <a:spLocks noGrp="1"/>
          </p:cNvSpPr>
          <p:nvPr>
            <p:ph type="hdr" sz="quarter"/>
          </p:nvPr>
        </p:nvSpPr>
        <p:spPr/>
        <p:txBody>
          <a:bodyPr/>
          <a:lstStyle/>
          <a:p>
            <a:pPr>
              <a:defRPr/>
            </a:pPr>
            <a:r>
              <a:rPr lang="en-US" smtClean="0">
                <a:solidFill>
                  <a:prstClr val="black"/>
                </a:solidFill>
              </a:rPr>
              <a:t>Sales Training Ericsson Expert Analytics </a:t>
            </a:r>
            <a:endParaRPr lang="en-US">
              <a:solidFill>
                <a:prstClr val="black"/>
              </a:solidFill>
            </a:endParaRPr>
          </a:p>
        </p:txBody>
      </p:sp>
      <p:sp>
        <p:nvSpPr>
          <p:cNvPr id="4" name="Footer Placeholder 3"/>
          <p:cNvSpPr>
            <a:spLocks noGrp="1"/>
          </p:cNvSpPr>
          <p:nvPr>
            <p:ph type="ftr" sz="quarter" idx="4"/>
          </p:nvPr>
        </p:nvSpPr>
        <p:spPr/>
        <p:txBody>
          <a:bodyPr/>
          <a:lstStyle/>
          <a:p>
            <a:pPr>
              <a:defRPr/>
            </a:pPr>
            <a:r>
              <a:rPr lang="en-US" smtClean="0">
                <a:solidFill>
                  <a:prstClr val="black"/>
                </a:solidFill>
              </a:rPr>
              <a:t>© Ericsson AB 2015 </a:t>
            </a:r>
            <a:endParaRPr lang="en-US">
              <a:solidFill>
                <a:prstClr val="black"/>
              </a:solidFill>
            </a:endParaRPr>
          </a:p>
        </p:txBody>
      </p:sp>
      <p:sp>
        <p:nvSpPr>
          <p:cNvPr id="5" name="Date Placeholder 4"/>
          <p:cNvSpPr>
            <a:spLocks noGrp="1"/>
          </p:cNvSpPr>
          <p:nvPr>
            <p:ph type="dt" sz="quarter" idx="1"/>
          </p:nvPr>
        </p:nvSpPr>
        <p:spPr/>
        <p:txBody>
          <a:bodyPr/>
          <a:lstStyle/>
          <a:p>
            <a:pPr>
              <a:defRPr/>
            </a:pPr>
            <a:r>
              <a:rPr lang="en-US" smtClean="0">
                <a:solidFill>
                  <a:prstClr val="black"/>
                </a:solidFill>
              </a:rPr>
              <a:t>2015-05-20 </a:t>
            </a:r>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xfrm>
            <a:off x="686275" y="4343800"/>
            <a:ext cx="5485451" cy="41148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itchFamily="34" charset="0"/>
            </a:endParaRPr>
          </a:p>
        </p:txBody>
      </p:sp>
      <p:sp>
        <p:nvSpPr>
          <p:cNvPr id="157700"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31518" indent="-281352" eaLnBrk="0" hangingPunct="0">
              <a:defRPr sz="2000">
                <a:solidFill>
                  <a:schemeClr val="tx1"/>
                </a:solidFill>
                <a:latin typeface="Arial" pitchFamily="34" charset="0"/>
              </a:defRPr>
            </a:lvl2pPr>
            <a:lvl3pPr marL="1125412" indent="-225082" eaLnBrk="0" hangingPunct="0">
              <a:defRPr sz="2000">
                <a:solidFill>
                  <a:schemeClr val="tx1"/>
                </a:solidFill>
                <a:latin typeface="Arial" pitchFamily="34" charset="0"/>
              </a:defRPr>
            </a:lvl3pPr>
            <a:lvl4pPr marL="1575575" indent="-225082" eaLnBrk="0" hangingPunct="0">
              <a:defRPr sz="2000">
                <a:solidFill>
                  <a:schemeClr val="tx1"/>
                </a:solidFill>
                <a:latin typeface="Arial" pitchFamily="34" charset="0"/>
              </a:defRPr>
            </a:lvl4pPr>
            <a:lvl5pPr marL="2025739" indent="-225082" eaLnBrk="0" hangingPunct="0">
              <a:defRPr sz="2000">
                <a:solidFill>
                  <a:schemeClr val="tx1"/>
                </a:solidFill>
                <a:latin typeface="Arial" pitchFamily="34" charset="0"/>
              </a:defRPr>
            </a:lvl5pPr>
            <a:lvl6pPr marL="2475904" indent="-225082" algn="ctr" eaLnBrk="0" fontAlgn="base" hangingPunct="0">
              <a:spcBef>
                <a:spcPct val="0"/>
              </a:spcBef>
              <a:spcAft>
                <a:spcPct val="0"/>
              </a:spcAft>
              <a:defRPr sz="2000">
                <a:solidFill>
                  <a:schemeClr val="tx1"/>
                </a:solidFill>
                <a:latin typeface="Arial" pitchFamily="34" charset="0"/>
              </a:defRPr>
            </a:lvl6pPr>
            <a:lvl7pPr marL="2926068" indent="-225082" algn="ctr" eaLnBrk="0" fontAlgn="base" hangingPunct="0">
              <a:spcBef>
                <a:spcPct val="0"/>
              </a:spcBef>
              <a:spcAft>
                <a:spcPct val="0"/>
              </a:spcAft>
              <a:defRPr sz="2000">
                <a:solidFill>
                  <a:schemeClr val="tx1"/>
                </a:solidFill>
                <a:latin typeface="Arial" pitchFamily="34" charset="0"/>
              </a:defRPr>
            </a:lvl7pPr>
            <a:lvl8pPr marL="3376233" indent="-225082" algn="ctr" eaLnBrk="0" fontAlgn="base" hangingPunct="0">
              <a:spcBef>
                <a:spcPct val="0"/>
              </a:spcBef>
              <a:spcAft>
                <a:spcPct val="0"/>
              </a:spcAft>
              <a:defRPr sz="2000">
                <a:solidFill>
                  <a:schemeClr val="tx1"/>
                </a:solidFill>
                <a:latin typeface="Arial" pitchFamily="34" charset="0"/>
              </a:defRPr>
            </a:lvl8pPr>
            <a:lvl9pPr marL="3826398" indent="-225082" algn="ctr" eaLnBrk="0" fontAlgn="base" hangingPunct="0">
              <a:spcBef>
                <a:spcPct val="0"/>
              </a:spcBef>
              <a:spcAft>
                <a:spcPct val="0"/>
              </a:spcAft>
              <a:defRPr sz="2000">
                <a:solidFill>
                  <a:schemeClr val="tx1"/>
                </a:solidFill>
                <a:latin typeface="Arial" pitchFamily="34" charset="0"/>
              </a:defRPr>
            </a:lvl9pPr>
          </a:lstStyle>
          <a:p>
            <a:pPr eaLnBrk="1" hangingPunct="1">
              <a:defRPr/>
            </a:pPr>
            <a:r>
              <a:rPr lang="en-US" sz="1200">
                <a:ea typeface="MS PGothic" pitchFamily="34" charset="-128"/>
              </a:rPr>
              <a:t>2015-05-20 </a:t>
            </a:r>
          </a:p>
        </p:txBody>
      </p:sp>
      <p:sp>
        <p:nvSpPr>
          <p:cNvPr id="15770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pitchFamily="34" charset="0"/>
              </a:defRPr>
            </a:lvl1pPr>
            <a:lvl2pPr marL="731518" indent="-281352" eaLnBrk="0" hangingPunct="0">
              <a:defRPr sz="2000">
                <a:solidFill>
                  <a:schemeClr val="tx1"/>
                </a:solidFill>
                <a:latin typeface="Arial" pitchFamily="34" charset="0"/>
              </a:defRPr>
            </a:lvl2pPr>
            <a:lvl3pPr marL="1125412" indent="-225082" eaLnBrk="0" hangingPunct="0">
              <a:defRPr sz="2000">
                <a:solidFill>
                  <a:schemeClr val="tx1"/>
                </a:solidFill>
                <a:latin typeface="Arial" pitchFamily="34" charset="0"/>
              </a:defRPr>
            </a:lvl3pPr>
            <a:lvl4pPr marL="1575575" indent="-225082" eaLnBrk="0" hangingPunct="0">
              <a:defRPr sz="2000">
                <a:solidFill>
                  <a:schemeClr val="tx1"/>
                </a:solidFill>
                <a:latin typeface="Arial" pitchFamily="34" charset="0"/>
              </a:defRPr>
            </a:lvl4pPr>
            <a:lvl5pPr marL="2025739" indent="-225082" eaLnBrk="0" hangingPunct="0">
              <a:defRPr sz="2000">
                <a:solidFill>
                  <a:schemeClr val="tx1"/>
                </a:solidFill>
                <a:latin typeface="Arial" pitchFamily="34" charset="0"/>
              </a:defRPr>
            </a:lvl5pPr>
            <a:lvl6pPr marL="2475904" indent="-225082" algn="ctr" eaLnBrk="0" fontAlgn="base" hangingPunct="0">
              <a:spcBef>
                <a:spcPct val="0"/>
              </a:spcBef>
              <a:spcAft>
                <a:spcPct val="0"/>
              </a:spcAft>
              <a:defRPr sz="2000">
                <a:solidFill>
                  <a:schemeClr val="tx1"/>
                </a:solidFill>
                <a:latin typeface="Arial" pitchFamily="34" charset="0"/>
              </a:defRPr>
            </a:lvl6pPr>
            <a:lvl7pPr marL="2926068" indent="-225082" algn="ctr" eaLnBrk="0" fontAlgn="base" hangingPunct="0">
              <a:spcBef>
                <a:spcPct val="0"/>
              </a:spcBef>
              <a:spcAft>
                <a:spcPct val="0"/>
              </a:spcAft>
              <a:defRPr sz="2000">
                <a:solidFill>
                  <a:schemeClr val="tx1"/>
                </a:solidFill>
                <a:latin typeface="Arial" pitchFamily="34" charset="0"/>
              </a:defRPr>
            </a:lvl7pPr>
            <a:lvl8pPr marL="3376233" indent="-225082" algn="ctr" eaLnBrk="0" fontAlgn="base" hangingPunct="0">
              <a:spcBef>
                <a:spcPct val="0"/>
              </a:spcBef>
              <a:spcAft>
                <a:spcPct val="0"/>
              </a:spcAft>
              <a:defRPr sz="2000">
                <a:solidFill>
                  <a:schemeClr val="tx1"/>
                </a:solidFill>
                <a:latin typeface="Arial" pitchFamily="34" charset="0"/>
              </a:defRPr>
            </a:lvl8pPr>
            <a:lvl9pPr marL="3826398" indent="-225082" algn="ctr" eaLnBrk="0" fontAlgn="base" hangingPunct="0">
              <a:spcBef>
                <a:spcPct val="0"/>
              </a:spcBef>
              <a:spcAft>
                <a:spcPct val="0"/>
              </a:spcAft>
              <a:defRPr sz="2000">
                <a:solidFill>
                  <a:schemeClr val="tx1"/>
                </a:solidFill>
                <a:latin typeface="Arial" pitchFamily="34" charset="0"/>
              </a:defRPr>
            </a:lvl9pPr>
          </a:lstStyle>
          <a:p>
            <a:pPr eaLnBrk="1" hangingPunct="1">
              <a:defRPr/>
            </a:pPr>
            <a:fld id="{2AC7E6ED-8549-4775-B5CF-1CBDA3B8F9CC}" type="slidenum">
              <a:rPr lang="en-US" sz="1200">
                <a:ea typeface="MS PGothic" pitchFamily="34" charset="-128"/>
              </a:rPr>
              <a:t>7</a:t>
            </a:fld>
            <a:endParaRPr lang="en-US" sz="1200">
              <a:ea typeface="MS PGothic" pitchFamily="34" charset="-128"/>
            </a:endParaRPr>
          </a:p>
        </p:txBody>
      </p:sp>
      <p:sp>
        <p:nvSpPr>
          <p:cNvPr id="157702"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31518" indent="-281352" eaLnBrk="0" hangingPunct="0">
              <a:defRPr sz="2000">
                <a:solidFill>
                  <a:schemeClr val="tx1"/>
                </a:solidFill>
                <a:latin typeface="Arial" pitchFamily="34" charset="0"/>
              </a:defRPr>
            </a:lvl2pPr>
            <a:lvl3pPr marL="1125412" indent="-225082" eaLnBrk="0" hangingPunct="0">
              <a:defRPr sz="2000">
                <a:solidFill>
                  <a:schemeClr val="tx1"/>
                </a:solidFill>
                <a:latin typeface="Arial" pitchFamily="34" charset="0"/>
              </a:defRPr>
            </a:lvl3pPr>
            <a:lvl4pPr marL="1575575" indent="-225082" eaLnBrk="0" hangingPunct="0">
              <a:defRPr sz="2000">
                <a:solidFill>
                  <a:schemeClr val="tx1"/>
                </a:solidFill>
                <a:latin typeface="Arial" pitchFamily="34" charset="0"/>
              </a:defRPr>
            </a:lvl4pPr>
            <a:lvl5pPr marL="2025739" indent="-225082" eaLnBrk="0" hangingPunct="0">
              <a:defRPr sz="2000">
                <a:solidFill>
                  <a:schemeClr val="tx1"/>
                </a:solidFill>
                <a:latin typeface="Arial" pitchFamily="34" charset="0"/>
              </a:defRPr>
            </a:lvl5pPr>
            <a:lvl6pPr marL="2475904" indent="-225082" algn="ctr" eaLnBrk="0" fontAlgn="base" hangingPunct="0">
              <a:spcBef>
                <a:spcPct val="0"/>
              </a:spcBef>
              <a:spcAft>
                <a:spcPct val="0"/>
              </a:spcAft>
              <a:defRPr sz="2000">
                <a:solidFill>
                  <a:schemeClr val="tx1"/>
                </a:solidFill>
                <a:latin typeface="Arial" pitchFamily="34" charset="0"/>
              </a:defRPr>
            </a:lvl6pPr>
            <a:lvl7pPr marL="2926068" indent="-225082" algn="ctr" eaLnBrk="0" fontAlgn="base" hangingPunct="0">
              <a:spcBef>
                <a:spcPct val="0"/>
              </a:spcBef>
              <a:spcAft>
                <a:spcPct val="0"/>
              </a:spcAft>
              <a:defRPr sz="2000">
                <a:solidFill>
                  <a:schemeClr val="tx1"/>
                </a:solidFill>
                <a:latin typeface="Arial" pitchFamily="34" charset="0"/>
              </a:defRPr>
            </a:lvl7pPr>
            <a:lvl8pPr marL="3376233" indent="-225082" algn="ctr" eaLnBrk="0" fontAlgn="base" hangingPunct="0">
              <a:spcBef>
                <a:spcPct val="0"/>
              </a:spcBef>
              <a:spcAft>
                <a:spcPct val="0"/>
              </a:spcAft>
              <a:defRPr sz="2000">
                <a:solidFill>
                  <a:schemeClr val="tx1"/>
                </a:solidFill>
                <a:latin typeface="Arial" pitchFamily="34" charset="0"/>
              </a:defRPr>
            </a:lvl8pPr>
            <a:lvl9pPr marL="3826398" indent="-225082" algn="ctr" eaLnBrk="0" fontAlgn="base" hangingPunct="0">
              <a:spcBef>
                <a:spcPct val="0"/>
              </a:spcBef>
              <a:spcAft>
                <a:spcPct val="0"/>
              </a:spcAft>
              <a:defRPr sz="2000">
                <a:solidFill>
                  <a:schemeClr val="tx1"/>
                </a:solidFill>
                <a:latin typeface="Arial" pitchFamily="34" charset="0"/>
              </a:defRPr>
            </a:lvl9pPr>
          </a:lstStyle>
          <a:p>
            <a:pPr eaLnBrk="1" hangingPunct="1">
              <a:defRPr/>
            </a:pPr>
            <a:r>
              <a:rPr lang="en-US" sz="1200"/>
              <a:t>Sales Training Ericsson Expert Analytics </a:t>
            </a:r>
          </a:p>
        </p:txBody>
      </p:sp>
      <p:sp>
        <p:nvSpPr>
          <p:cNvPr id="157703" name="Footer Placeholder 6"/>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31518" indent="-281352" eaLnBrk="0" hangingPunct="0">
              <a:defRPr sz="2000">
                <a:solidFill>
                  <a:schemeClr val="tx1"/>
                </a:solidFill>
                <a:latin typeface="Arial" pitchFamily="34" charset="0"/>
              </a:defRPr>
            </a:lvl2pPr>
            <a:lvl3pPr marL="1125412" indent="-225082" eaLnBrk="0" hangingPunct="0">
              <a:defRPr sz="2000">
                <a:solidFill>
                  <a:schemeClr val="tx1"/>
                </a:solidFill>
                <a:latin typeface="Arial" pitchFamily="34" charset="0"/>
              </a:defRPr>
            </a:lvl3pPr>
            <a:lvl4pPr marL="1575575" indent="-225082" eaLnBrk="0" hangingPunct="0">
              <a:defRPr sz="2000">
                <a:solidFill>
                  <a:schemeClr val="tx1"/>
                </a:solidFill>
                <a:latin typeface="Arial" pitchFamily="34" charset="0"/>
              </a:defRPr>
            </a:lvl4pPr>
            <a:lvl5pPr marL="2025739" indent="-225082" eaLnBrk="0" hangingPunct="0">
              <a:defRPr sz="2000">
                <a:solidFill>
                  <a:schemeClr val="tx1"/>
                </a:solidFill>
                <a:latin typeface="Arial" pitchFamily="34" charset="0"/>
              </a:defRPr>
            </a:lvl5pPr>
            <a:lvl6pPr marL="2475904" indent="-225082" algn="ctr" eaLnBrk="0" fontAlgn="base" hangingPunct="0">
              <a:spcBef>
                <a:spcPct val="0"/>
              </a:spcBef>
              <a:spcAft>
                <a:spcPct val="0"/>
              </a:spcAft>
              <a:defRPr sz="2000">
                <a:solidFill>
                  <a:schemeClr val="tx1"/>
                </a:solidFill>
                <a:latin typeface="Arial" pitchFamily="34" charset="0"/>
              </a:defRPr>
            </a:lvl6pPr>
            <a:lvl7pPr marL="2926068" indent="-225082" algn="ctr" eaLnBrk="0" fontAlgn="base" hangingPunct="0">
              <a:spcBef>
                <a:spcPct val="0"/>
              </a:spcBef>
              <a:spcAft>
                <a:spcPct val="0"/>
              </a:spcAft>
              <a:defRPr sz="2000">
                <a:solidFill>
                  <a:schemeClr val="tx1"/>
                </a:solidFill>
                <a:latin typeface="Arial" pitchFamily="34" charset="0"/>
              </a:defRPr>
            </a:lvl7pPr>
            <a:lvl8pPr marL="3376233" indent="-225082" algn="ctr" eaLnBrk="0" fontAlgn="base" hangingPunct="0">
              <a:spcBef>
                <a:spcPct val="0"/>
              </a:spcBef>
              <a:spcAft>
                <a:spcPct val="0"/>
              </a:spcAft>
              <a:defRPr sz="2000">
                <a:solidFill>
                  <a:schemeClr val="tx1"/>
                </a:solidFill>
                <a:latin typeface="Arial" pitchFamily="34" charset="0"/>
              </a:defRPr>
            </a:lvl8pPr>
            <a:lvl9pPr marL="3826398" indent="-225082" algn="ctr" eaLnBrk="0" fontAlgn="base" hangingPunct="0">
              <a:spcBef>
                <a:spcPct val="0"/>
              </a:spcBef>
              <a:spcAft>
                <a:spcPct val="0"/>
              </a:spcAft>
              <a:defRPr sz="2000">
                <a:solidFill>
                  <a:schemeClr val="tx1"/>
                </a:solidFill>
                <a:latin typeface="Arial" pitchFamily="34" charset="0"/>
              </a:defRPr>
            </a:lvl9pPr>
          </a:lstStyle>
          <a:p>
            <a:pPr eaLnBrk="1" hangingPunct="1">
              <a:defRPr/>
            </a:pPr>
            <a:r>
              <a:rPr lang="en-US" sz="1200">
                <a:ea typeface="MS PGothic" pitchFamily="34" charset="-128"/>
              </a:rPr>
              <a:t>© Ericsson AB 2015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6423" y="4344110"/>
            <a:ext cx="5485157" cy="4114643"/>
          </a:xfrm>
          <a:prstGeom prst="rect">
            <a:avLst/>
          </a:prstGeom>
        </p:spPr>
        <p:txBody>
          <a:bodyPr lIns="87862" tIns="43930" rIns="87862" bIns="43930"/>
          <a:lstStyle/>
          <a:p>
            <a:r>
              <a:rPr lang="en-GB" sz="900" dirty="0">
                <a:latin typeface="Arial" charset="0"/>
              </a:rPr>
              <a:t>When shifting from network to per customer understanding a structured approach is needed. Traditionally service providers are either monitoring the network resources or relying on interviews to get customer satisfaction trends or the Net Promoter Score. But with the user centric approach in Expert Analytics for every session it is possible to bride these two extremes. </a:t>
            </a:r>
            <a:endParaRPr lang="sv-SE" sz="900" dirty="0">
              <a:latin typeface="Arial" charset="0"/>
            </a:endParaRPr>
          </a:p>
          <a:p>
            <a:r>
              <a:rPr lang="en-GB" sz="900" dirty="0">
                <a:latin typeface="Arial" charset="0"/>
              </a:rPr>
              <a:t> </a:t>
            </a:r>
            <a:endParaRPr lang="sv-SE" sz="900" dirty="0">
              <a:latin typeface="Arial" charset="0"/>
            </a:endParaRPr>
          </a:p>
          <a:p>
            <a:r>
              <a:rPr lang="en-GB" sz="900" dirty="0">
                <a:latin typeface="Arial" charset="0"/>
              </a:rPr>
              <a:t>This is done by obtaining user centric KPI’s for each session and then predict each users overall satisfaction of the service quality. </a:t>
            </a:r>
            <a:br>
              <a:rPr lang="en-GB" sz="900" dirty="0">
                <a:latin typeface="Arial" charset="0"/>
              </a:rPr>
            </a:br>
            <a:r>
              <a:rPr lang="en-GB" sz="900" dirty="0">
                <a:latin typeface="Arial" charset="0"/>
              </a:rPr>
              <a:t/>
            </a:r>
            <a:br>
              <a:rPr lang="en-GB" sz="900" dirty="0">
                <a:latin typeface="Arial" charset="0"/>
              </a:rPr>
            </a:br>
            <a:r>
              <a:rPr lang="en-GB" sz="900" dirty="0">
                <a:latin typeface="Arial" charset="0"/>
              </a:rPr>
              <a:t>This slide show how to bridge the gap and with a single indication about satisfaction per user. This is even going beyond the NPS survey satisfaction indicator as the Service Level Index is calculated for each and every user while NPS surveys are for a subset.   </a:t>
            </a:r>
            <a:endParaRPr lang="sv-SE" sz="900" dirty="0">
              <a:latin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 </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September 2015 </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 Ericsson AB 2015 </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9900DCA2-2F1F-44E1-937B-A24286373ECB}"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37739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6421" y="4344108"/>
            <a:ext cx="5485158" cy="4114643"/>
          </a:xfrm>
          <a:prstGeom prst="rect">
            <a:avLst/>
          </a:prstGeom>
        </p:spPr>
        <p:txBody>
          <a:bodyPr/>
          <a:lstStyle/>
          <a:p>
            <a:endParaRPr lang="fr-FR"/>
          </a:p>
        </p:txBody>
      </p:sp>
      <p:sp>
        <p:nvSpPr>
          <p:cNvPr id="4" name="Header Placeholder 3"/>
          <p:cNvSpPr>
            <a:spLocks noGrp="1"/>
          </p:cNvSpPr>
          <p:nvPr>
            <p:ph type="hdr" sz="quarter" idx="10"/>
          </p:nvPr>
        </p:nvSpPr>
        <p:spPr/>
        <p:txBody>
          <a:bodyPr/>
          <a:lstStyle/>
          <a:p>
            <a:pPr>
              <a:defRPr/>
            </a:pPr>
            <a:r>
              <a:rPr lang="en-US" smtClean="0"/>
              <a:t>Ericsson Expert Analytics </a:t>
            </a:r>
            <a:endParaRPr lang="en-US" dirty="0"/>
          </a:p>
        </p:txBody>
      </p:sp>
      <p:sp>
        <p:nvSpPr>
          <p:cNvPr id="5" name="Date Placeholder 4"/>
          <p:cNvSpPr>
            <a:spLocks noGrp="1"/>
          </p:cNvSpPr>
          <p:nvPr>
            <p:ph type="dt" idx="11"/>
          </p:nvPr>
        </p:nvSpPr>
        <p:spPr/>
        <p:txBody>
          <a:bodyPr/>
          <a:lstStyle/>
          <a:p>
            <a:pPr>
              <a:defRPr/>
            </a:pPr>
            <a:r>
              <a:rPr lang="en-US" smtClean="0"/>
              <a:t>2015-04-08 </a:t>
            </a:r>
            <a:endParaRPr lang="en-US"/>
          </a:p>
        </p:txBody>
      </p:sp>
      <p:sp>
        <p:nvSpPr>
          <p:cNvPr id="6" name="Footer Placeholder 5"/>
          <p:cNvSpPr>
            <a:spLocks noGrp="1"/>
          </p:cNvSpPr>
          <p:nvPr>
            <p:ph type="ftr" sz="quarter" idx="12"/>
          </p:nvPr>
        </p:nvSpPr>
        <p:spPr/>
        <p:txBody>
          <a:bodyPr/>
          <a:lstStyle/>
          <a:p>
            <a:pPr>
              <a:defRPr/>
            </a:pPr>
            <a:r>
              <a:rPr lang="en-US" smtClean="0"/>
              <a:t>© Ericsson AB 2015 </a:t>
            </a:r>
            <a:endParaRPr lang="en-US" dirty="0"/>
          </a:p>
        </p:txBody>
      </p:sp>
      <p:sp>
        <p:nvSpPr>
          <p:cNvPr id="7" name="Slide Number Placeholder 6"/>
          <p:cNvSpPr>
            <a:spLocks noGrp="1"/>
          </p:cNvSpPr>
          <p:nvPr>
            <p:ph type="sldNum" sz="quarter" idx="13"/>
          </p:nvPr>
        </p:nvSpPr>
        <p:spPr/>
        <p:txBody>
          <a:bodyPr/>
          <a:lstStyle/>
          <a:p>
            <a:pPr>
              <a:defRPr/>
            </a:pPr>
            <a:fld id="{EB78C84D-FD05-4F89-84F6-707BE203456C}" type="slidenum">
              <a:rPr lang="en-US" smtClean="0"/>
              <a:t>9</a:t>
            </a:fld>
            <a:endParaRPr lang="en-US"/>
          </a:p>
        </p:txBody>
      </p:sp>
    </p:spTree>
    <p:extLst>
      <p:ext uri="{BB962C8B-B14F-4D97-AF65-F5344CB8AC3E}">
        <p14:creationId xmlns:p14="http://schemas.microsoft.com/office/powerpoint/2010/main" val="234656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xfrm>
            <a:off x="686275" y="4343799"/>
            <a:ext cx="5485451" cy="41148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51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31731" indent="-281435" eaLnBrk="0" hangingPunct="0">
              <a:defRPr sz="2000">
                <a:solidFill>
                  <a:schemeClr val="tx1"/>
                </a:solidFill>
                <a:latin typeface="Arial" charset="0"/>
                <a:cs typeface="Arial" charset="0"/>
              </a:defRPr>
            </a:lvl2pPr>
            <a:lvl3pPr marL="1125741" indent="-225148" eaLnBrk="0" hangingPunct="0">
              <a:defRPr sz="2000">
                <a:solidFill>
                  <a:schemeClr val="tx1"/>
                </a:solidFill>
                <a:latin typeface="Arial" charset="0"/>
                <a:cs typeface="Arial" charset="0"/>
              </a:defRPr>
            </a:lvl3pPr>
            <a:lvl4pPr marL="1576037" indent="-225148" eaLnBrk="0" hangingPunct="0">
              <a:defRPr sz="2000">
                <a:solidFill>
                  <a:schemeClr val="tx1"/>
                </a:solidFill>
                <a:latin typeface="Arial" charset="0"/>
                <a:cs typeface="Arial" charset="0"/>
              </a:defRPr>
            </a:lvl4pPr>
            <a:lvl5pPr marL="2026333" indent="-225148" eaLnBrk="0" hangingPunct="0">
              <a:defRPr sz="2000">
                <a:solidFill>
                  <a:schemeClr val="tx1"/>
                </a:solidFill>
                <a:latin typeface="Arial" charset="0"/>
                <a:cs typeface="Arial" charset="0"/>
              </a:defRPr>
            </a:lvl5pPr>
            <a:lvl6pPr marL="2476630" indent="-225148" eaLnBrk="0" fontAlgn="base" hangingPunct="0">
              <a:spcBef>
                <a:spcPct val="0"/>
              </a:spcBef>
              <a:spcAft>
                <a:spcPct val="0"/>
              </a:spcAft>
              <a:defRPr sz="2000">
                <a:solidFill>
                  <a:schemeClr val="tx1"/>
                </a:solidFill>
                <a:latin typeface="Arial" charset="0"/>
                <a:cs typeface="Arial" charset="0"/>
              </a:defRPr>
            </a:lvl6pPr>
            <a:lvl7pPr marL="2926926" indent="-225148" eaLnBrk="0" fontAlgn="base" hangingPunct="0">
              <a:spcBef>
                <a:spcPct val="0"/>
              </a:spcBef>
              <a:spcAft>
                <a:spcPct val="0"/>
              </a:spcAft>
              <a:defRPr sz="2000">
                <a:solidFill>
                  <a:schemeClr val="tx1"/>
                </a:solidFill>
                <a:latin typeface="Arial" charset="0"/>
                <a:cs typeface="Arial" charset="0"/>
              </a:defRPr>
            </a:lvl7pPr>
            <a:lvl8pPr marL="3377222" indent="-225148" eaLnBrk="0" fontAlgn="base" hangingPunct="0">
              <a:spcBef>
                <a:spcPct val="0"/>
              </a:spcBef>
              <a:spcAft>
                <a:spcPct val="0"/>
              </a:spcAft>
              <a:defRPr sz="2000">
                <a:solidFill>
                  <a:schemeClr val="tx1"/>
                </a:solidFill>
                <a:latin typeface="Arial" charset="0"/>
                <a:cs typeface="Arial" charset="0"/>
              </a:defRPr>
            </a:lvl8pPr>
            <a:lvl9pPr marL="3827518" indent="-225148"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300"/>
              <a:t>Ericsson Expert Analytics </a:t>
            </a:r>
            <a:endParaRPr lang="en-GB" sz="1300" dirty="0"/>
          </a:p>
        </p:txBody>
      </p:sp>
      <p:sp>
        <p:nvSpPr>
          <p:cNvPr id="51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31731" indent="-281435" eaLnBrk="0" hangingPunct="0">
              <a:defRPr sz="2000">
                <a:solidFill>
                  <a:schemeClr val="tx1"/>
                </a:solidFill>
                <a:latin typeface="Arial" charset="0"/>
                <a:cs typeface="Arial" charset="0"/>
              </a:defRPr>
            </a:lvl2pPr>
            <a:lvl3pPr marL="1125741" indent="-225148" eaLnBrk="0" hangingPunct="0">
              <a:defRPr sz="2000">
                <a:solidFill>
                  <a:schemeClr val="tx1"/>
                </a:solidFill>
                <a:latin typeface="Arial" charset="0"/>
                <a:cs typeface="Arial" charset="0"/>
              </a:defRPr>
            </a:lvl3pPr>
            <a:lvl4pPr marL="1576037" indent="-225148" eaLnBrk="0" hangingPunct="0">
              <a:defRPr sz="2000">
                <a:solidFill>
                  <a:schemeClr val="tx1"/>
                </a:solidFill>
                <a:latin typeface="Arial" charset="0"/>
                <a:cs typeface="Arial" charset="0"/>
              </a:defRPr>
            </a:lvl4pPr>
            <a:lvl5pPr marL="2026333" indent="-225148" eaLnBrk="0" hangingPunct="0">
              <a:defRPr sz="2000">
                <a:solidFill>
                  <a:schemeClr val="tx1"/>
                </a:solidFill>
                <a:latin typeface="Arial" charset="0"/>
                <a:cs typeface="Arial" charset="0"/>
              </a:defRPr>
            </a:lvl5pPr>
            <a:lvl6pPr marL="2476630" indent="-225148" eaLnBrk="0" fontAlgn="base" hangingPunct="0">
              <a:spcBef>
                <a:spcPct val="0"/>
              </a:spcBef>
              <a:spcAft>
                <a:spcPct val="0"/>
              </a:spcAft>
              <a:defRPr sz="2000">
                <a:solidFill>
                  <a:schemeClr val="tx1"/>
                </a:solidFill>
                <a:latin typeface="Arial" charset="0"/>
                <a:cs typeface="Arial" charset="0"/>
              </a:defRPr>
            </a:lvl6pPr>
            <a:lvl7pPr marL="2926926" indent="-225148" eaLnBrk="0" fontAlgn="base" hangingPunct="0">
              <a:spcBef>
                <a:spcPct val="0"/>
              </a:spcBef>
              <a:spcAft>
                <a:spcPct val="0"/>
              </a:spcAft>
              <a:defRPr sz="2000">
                <a:solidFill>
                  <a:schemeClr val="tx1"/>
                </a:solidFill>
                <a:latin typeface="Arial" charset="0"/>
                <a:cs typeface="Arial" charset="0"/>
              </a:defRPr>
            </a:lvl7pPr>
            <a:lvl8pPr marL="3377222" indent="-225148" eaLnBrk="0" fontAlgn="base" hangingPunct="0">
              <a:spcBef>
                <a:spcPct val="0"/>
              </a:spcBef>
              <a:spcAft>
                <a:spcPct val="0"/>
              </a:spcAft>
              <a:defRPr sz="2000">
                <a:solidFill>
                  <a:schemeClr val="tx1"/>
                </a:solidFill>
                <a:latin typeface="Arial" charset="0"/>
                <a:cs typeface="Arial" charset="0"/>
              </a:defRPr>
            </a:lvl8pPr>
            <a:lvl9pPr marL="3827518" indent="-225148"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sz="1300"/>
              <a:t>2015-04-08 </a:t>
            </a:r>
            <a:endParaRPr lang="en-GB" sz="1300" dirty="0"/>
          </a:p>
        </p:txBody>
      </p:sp>
      <p:sp>
        <p:nvSpPr>
          <p:cNvPr id="512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cs typeface="Arial" charset="0"/>
              </a:defRPr>
            </a:lvl1pPr>
            <a:lvl2pPr marL="731731" indent="-281435" eaLnBrk="0" hangingPunct="0">
              <a:defRPr sz="2000">
                <a:solidFill>
                  <a:schemeClr val="tx1"/>
                </a:solidFill>
                <a:latin typeface="Arial" charset="0"/>
                <a:cs typeface="Arial" charset="0"/>
              </a:defRPr>
            </a:lvl2pPr>
            <a:lvl3pPr marL="1125741" indent="-225148" eaLnBrk="0" hangingPunct="0">
              <a:defRPr sz="2000">
                <a:solidFill>
                  <a:schemeClr val="tx1"/>
                </a:solidFill>
                <a:latin typeface="Arial" charset="0"/>
                <a:cs typeface="Arial" charset="0"/>
              </a:defRPr>
            </a:lvl3pPr>
            <a:lvl4pPr marL="1576037" indent="-225148" eaLnBrk="0" hangingPunct="0">
              <a:defRPr sz="2000">
                <a:solidFill>
                  <a:schemeClr val="tx1"/>
                </a:solidFill>
                <a:latin typeface="Arial" charset="0"/>
                <a:cs typeface="Arial" charset="0"/>
              </a:defRPr>
            </a:lvl4pPr>
            <a:lvl5pPr marL="2026333" indent="-225148" eaLnBrk="0" hangingPunct="0">
              <a:defRPr sz="2000">
                <a:solidFill>
                  <a:schemeClr val="tx1"/>
                </a:solidFill>
                <a:latin typeface="Arial" charset="0"/>
                <a:cs typeface="Arial" charset="0"/>
              </a:defRPr>
            </a:lvl5pPr>
            <a:lvl6pPr marL="2476630" indent="-225148" eaLnBrk="0" fontAlgn="base" hangingPunct="0">
              <a:spcBef>
                <a:spcPct val="0"/>
              </a:spcBef>
              <a:spcAft>
                <a:spcPct val="0"/>
              </a:spcAft>
              <a:defRPr sz="2000">
                <a:solidFill>
                  <a:schemeClr val="tx1"/>
                </a:solidFill>
                <a:latin typeface="Arial" charset="0"/>
                <a:cs typeface="Arial" charset="0"/>
              </a:defRPr>
            </a:lvl6pPr>
            <a:lvl7pPr marL="2926926" indent="-225148" eaLnBrk="0" fontAlgn="base" hangingPunct="0">
              <a:spcBef>
                <a:spcPct val="0"/>
              </a:spcBef>
              <a:spcAft>
                <a:spcPct val="0"/>
              </a:spcAft>
              <a:defRPr sz="2000">
                <a:solidFill>
                  <a:schemeClr val="tx1"/>
                </a:solidFill>
                <a:latin typeface="Arial" charset="0"/>
                <a:cs typeface="Arial" charset="0"/>
              </a:defRPr>
            </a:lvl7pPr>
            <a:lvl8pPr marL="3377222" indent="-225148" eaLnBrk="0" fontAlgn="base" hangingPunct="0">
              <a:spcBef>
                <a:spcPct val="0"/>
              </a:spcBef>
              <a:spcAft>
                <a:spcPct val="0"/>
              </a:spcAft>
              <a:defRPr sz="2000">
                <a:solidFill>
                  <a:schemeClr val="tx1"/>
                </a:solidFill>
                <a:latin typeface="Arial" charset="0"/>
                <a:cs typeface="Arial" charset="0"/>
              </a:defRPr>
            </a:lvl8pPr>
            <a:lvl9pPr marL="3827518" indent="-225148"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sz="1300"/>
              <a:t>© Ericsson AB 2015 </a:t>
            </a:r>
            <a:endParaRPr lang="en-GB" sz="1300" dirty="0"/>
          </a:p>
        </p:txBody>
      </p:sp>
      <p:sp>
        <p:nvSpPr>
          <p:cNvPr id="512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31731" indent="-281435" eaLnBrk="0" hangingPunct="0">
              <a:spcBef>
                <a:spcPct val="50000"/>
              </a:spcBef>
              <a:defRPr sz="2000">
                <a:solidFill>
                  <a:schemeClr val="tx1"/>
                </a:solidFill>
                <a:latin typeface="Arial" charset="0"/>
              </a:defRPr>
            </a:lvl2pPr>
            <a:lvl3pPr marL="1125741" indent="-225148" eaLnBrk="0" hangingPunct="0">
              <a:spcBef>
                <a:spcPct val="50000"/>
              </a:spcBef>
              <a:defRPr sz="2000">
                <a:solidFill>
                  <a:schemeClr val="tx1"/>
                </a:solidFill>
                <a:latin typeface="Arial" charset="0"/>
              </a:defRPr>
            </a:lvl3pPr>
            <a:lvl4pPr marL="1576037" indent="-225148" eaLnBrk="0" hangingPunct="0">
              <a:spcBef>
                <a:spcPct val="50000"/>
              </a:spcBef>
              <a:defRPr sz="2000">
                <a:solidFill>
                  <a:schemeClr val="tx1"/>
                </a:solidFill>
                <a:latin typeface="Arial" charset="0"/>
              </a:defRPr>
            </a:lvl4pPr>
            <a:lvl5pPr marL="2026333" indent="-225148" eaLnBrk="0" hangingPunct="0">
              <a:spcBef>
                <a:spcPct val="50000"/>
              </a:spcBef>
              <a:defRPr sz="2000">
                <a:solidFill>
                  <a:schemeClr val="tx1"/>
                </a:solidFill>
                <a:latin typeface="Arial" charset="0"/>
              </a:defRPr>
            </a:lvl5pPr>
            <a:lvl6pPr marL="2476630" indent="-225148" eaLnBrk="0" fontAlgn="base" hangingPunct="0">
              <a:spcBef>
                <a:spcPct val="50000"/>
              </a:spcBef>
              <a:spcAft>
                <a:spcPct val="0"/>
              </a:spcAft>
              <a:defRPr sz="2000">
                <a:solidFill>
                  <a:schemeClr val="tx1"/>
                </a:solidFill>
                <a:latin typeface="Arial" charset="0"/>
              </a:defRPr>
            </a:lvl6pPr>
            <a:lvl7pPr marL="2926926" indent="-225148" eaLnBrk="0" fontAlgn="base" hangingPunct="0">
              <a:spcBef>
                <a:spcPct val="50000"/>
              </a:spcBef>
              <a:spcAft>
                <a:spcPct val="0"/>
              </a:spcAft>
              <a:defRPr sz="2000">
                <a:solidFill>
                  <a:schemeClr val="tx1"/>
                </a:solidFill>
                <a:latin typeface="Arial" charset="0"/>
              </a:defRPr>
            </a:lvl7pPr>
            <a:lvl8pPr marL="3377222" indent="-225148" eaLnBrk="0" fontAlgn="base" hangingPunct="0">
              <a:spcBef>
                <a:spcPct val="50000"/>
              </a:spcBef>
              <a:spcAft>
                <a:spcPct val="0"/>
              </a:spcAft>
              <a:defRPr sz="2000">
                <a:solidFill>
                  <a:schemeClr val="tx1"/>
                </a:solidFill>
                <a:latin typeface="Arial" charset="0"/>
              </a:defRPr>
            </a:lvl8pPr>
            <a:lvl9pPr marL="3827518" indent="-225148" eaLnBrk="0" fontAlgn="base" hangingPunct="0">
              <a:spcBef>
                <a:spcPct val="50000"/>
              </a:spcBef>
              <a:spcAft>
                <a:spcPct val="0"/>
              </a:spcAft>
              <a:defRPr sz="2000">
                <a:solidFill>
                  <a:schemeClr val="tx1"/>
                </a:solidFill>
                <a:latin typeface="Arial" charset="0"/>
              </a:defRPr>
            </a:lvl9pPr>
          </a:lstStyle>
          <a:p>
            <a:pPr eaLnBrk="1" hangingPunct="1">
              <a:defRPr/>
            </a:pPr>
            <a:fld id="{E7672020-D9E2-43D5-BBBC-E02E62CEB517}" type="slidenum">
              <a:rPr lang="en-GB" sz="1200"/>
              <a:t>10</a:t>
            </a:fld>
            <a:endParaRPr lang="en-GB"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3701" y="239715"/>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52268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4648200" y="4022725"/>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3"/>
          </p:nvPr>
        </p:nvSpPr>
        <p:spPr>
          <a:xfrm>
            <a:off x="396875" y="4022725"/>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8200" y="1804990"/>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804990"/>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sz="quarter"/>
          </p:nvPr>
        </p:nvSpPr>
        <p:spPr>
          <a:xfrm>
            <a:off x="393701" y="239715"/>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32855181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6" y="1795464"/>
            <a:ext cx="4100513" cy="42846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1"/>
          <p:cNvSpPr>
            <a:spLocks noGrp="1"/>
          </p:cNvSpPr>
          <p:nvPr>
            <p:ph sz="half" idx="1"/>
          </p:nvPr>
        </p:nvSpPr>
        <p:spPr>
          <a:xfrm>
            <a:off x="393701"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5"/>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10859215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 id="2147483661" r:id="rId11"/>
    <p:sldLayoutId id="2147483662" r:id="rId12"/>
    <p:sldLayoutId id="2147483663" r:id="rId13"/>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image" Target="../media/image5.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image" Target="../media/image5.e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15.gif"/><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notesSlide" Target="../notesSlides/notesSlide12.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image" Target="../media/image5.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18.png"/><Relationship Id="rId5" Type="http://schemas.openxmlformats.org/officeDocument/2006/relationships/image" Target="../media/image2.png"/><Relationship Id="rId10" Type="http://schemas.openxmlformats.org/officeDocument/2006/relationships/image" Target="../media/image17.png"/><Relationship Id="rId4" Type="http://schemas.openxmlformats.org/officeDocument/2006/relationships/notesSlide" Target="../notesSlides/notesSlide13.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image" Target="../media/image5.e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image" Target="../media/image5.emf"/><Relationship Id="rId12" Type="http://schemas.openxmlformats.org/officeDocument/2006/relationships/image" Target="../media/image22.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21.jpeg"/><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notesSlide" Target="../notesSlides/notesSlide15.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17.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4.emf"/><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38.png"/><Relationship Id="rId3" Type="http://schemas.openxmlformats.org/officeDocument/2006/relationships/slideLayout" Target="../slideLayouts/slideLayout4.xml"/><Relationship Id="rId7" Type="http://schemas.openxmlformats.org/officeDocument/2006/relationships/image" Target="../media/image5.emf"/><Relationship Id="rId12" Type="http://schemas.openxmlformats.org/officeDocument/2006/relationships/image" Target="../media/image37.png"/><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image" Target="../media/image36.png"/><Relationship Id="rId5" Type="http://schemas.openxmlformats.org/officeDocument/2006/relationships/image" Target="../media/image2.png"/><Relationship Id="rId10" Type="http://schemas.openxmlformats.org/officeDocument/2006/relationships/image" Target="../media/image35.png"/><Relationship Id="rId4" Type="http://schemas.openxmlformats.org/officeDocument/2006/relationships/notesSlide" Target="../notesSlides/notesSlide20.xml"/><Relationship Id="rId9" Type="http://schemas.openxmlformats.org/officeDocument/2006/relationships/image" Target="../media/image34.png"/><Relationship Id="rId1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image" Target="../media/image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11" Type="http://schemas.openxmlformats.org/officeDocument/2006/relationships/image" Target="../media/image7.jpeg"/><Relationship Id="rId5" Type="http://schemas.openxmlformats.org/officeDocument/2006/relationships/oleObject" Target="../embeddings/oleObject2.bin"/><Relationship Id="rId10" Type="http://schemas.openxmlformats.org/officeDocument/2006/relationships/hyperlink" Target="https://www.google.se/url?sa=i&amp;rct=j&amp;q=&amp;esrc=s&amp;frm=1&amp;source=images&amp;cd=&amp;cad=rja&amp;uact=8&amp;ved=0CAcQjRw&amp;url=https://www.checkmarket.com/2011/06/net-promoter-score/&amp;ei=g1rsVKPTH5GLaNqEgYgP&amp;bvm=bv.86475890,d.d2s&amp;psig=AFQjCNGJq2cCpUX8fPzy2D710wEUtO3HMw&amp;ust=1424862189962441" TargetMode="External"/><Relationship Id="rId4" Type="http://schemas.openxmlformats.org/officeDocument/2006/relationships/notesSlide" Target="../notesSlides/notesSlide4.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emf"/><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4.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notesSlide" Target="../notesSlides/notesSlide7.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1844039"/>
          </a:xfrm>
        </p:spPr>
        <p:txBody>
          <a:bodyPr>
            <a:noAutofit/>
          </a:bodyPr>
          <a:lstStyle/>
          <a:p>
            <a:r>
              <a:rPr lang="en-US" sz="2800" dirty="0" smtClean="0"/>
              <a:t>4</a:t>
            </a:r>
            <a:r>
              <a:rPr lang="en-US" sz="2800" baseline="30000" dirty="0" smtClean="0"/>
              <a:t>th</a:t>
            </a:r>
            <a:r>
              <a:rPr lang="en-US" sz="2800" dirty="0" smtClean="0"/>
              <a:t> SG13 Regional Workshop for Africa on</a:t>
            </a:r>
            <a:br>
              <a:rPr lang="en-US" sz="2800" dirty="0" smtClean="0"/>
            </a:br>
            <a:r>
              <a:rPr lang="en-US" sz="2800" dirty="0" smtClean="0"/>
              <a:t>“Future Networks for a better Africa: IMT-2020, Trust, Cloud Computing and Big Data”</a:t>
            </a:r>
            <a:br>
              <a:rPr lang="en-US" sz="2800" dirty="0" smtClean="0"/>
            </a:br>
            <a:r>
              <a:rPr lang="en-US" sz="2400" dirty="0" smtClean="0"/>
              <a:t>(Accra, Ghana, 14-15 March 2016)</a:t>
            </a:r>
            <a:endParaRPr lang="en-US" sz="2400" dirty="0"/>
          </a:p>
        </p:txBody>
      </p:sp>
      <p:sp>
        <p:nvSpPr>
          <p:cNvPr id="5" name="Subtitle 4"/>
          <p:cNvSpPr>
            <a:spLocks noGrp="1"/>
          </p:cNvSpPr>
          <p:nvPr>
            <p:ph type="subTitle" idx="1"/>
          </p:nvPr>
        </p:nvSpPr>
        <p:spPr>
          <a:xfrm>
            <a:off x="1295400" y="3078480"/>
            <a:ext cx="6400800" cy="2042160"/>
          </a:xfrm>
        </p:spPr>
        <p:txBody>
          <a:bodyPr>
            <a:normAutofit fontScale="70000" lnSpcReduction="20000"/>
          </a:bodyPr>
          <a:lstStyle/>
          <a:p>
            <a:r>
              <a:rPr lang="en-US" sz="5200" dirty="0" smtClean="0"/>
              <a:t> </a:t>
            </a:r>
            <a:r>
              <a:rPr lang="en-US" sz="4400" dirty="0"/>
              <a:t> Big Data – The  Analytic Vision</a:t>
            </a:r>
            <a:r>
              <a:rPr lang="en-US" sz="4300" dirty="0" smtClean="0"/>
              <a:t/>
            </a:r>
            <a:br>
              <a:rPr lang="en-US" sz="4300" dirty="0" smtClean="0"/>
            </a:br>
            <a:r>
              <a:rPr lang="en-US" sz="4300" dirty="0" smtClean="0"/>
              <a:t/>
            </a:r>
            <a:br>
              <a:rPr lang="en-US" sz="4300" dirty="0" smtClean="0"/>
            </a:br>
            <a:r>
              <a:rPr lang="en-US" dirty="0" smtClean="0"/>
              <a:t>Abdallah Ajlani Ph.D.,</a:t>
            </a:r>
            <a:br>
              <a:rPr lang="en-US" dirty="0" smtClean="0"/>
            </a:br>
            <a:r>
              <a:rPr lang="en-US" dirty="0" smtClean="0"/>
              <a:t>Principal Consultant, ERICSSON</a:t>
            </a:r>
          </a:p>
          <a:p>
            <a:r>
              <a:rPr lang="en-US" dirty="0" smtClean="0"/>
              <a:t>Abdallah.ajlani@ericsson.com</a:t>
            </a:r>
            <a:endParaRPr lang="en-US" dirty="0"/>
          </a:p>
        </p:txBody>
      </p:sp>
      <p:sp>
        <p:nvSpPr>
          <p:cNvPr id="6" name="Title 1"/>
          <p:cNvSpPr txBox="1">
            <a:spLocks/>
          </p:cNvSpPr>
          <p:nvPr/>
        </p:nvSpPr>
        <p:spPr>
          <a:xfrm>
            <a:off x="457200" y="54421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000" b="0" i="1" dirty="0" smtClean="0">
                <a:solidFill>
                  <a:srgbClr val="558ED5"/>
                </a:solidFill>
              </a:rPr>
              <a:t>Byline</a:t>
            </a:r>
            <a:endParaRPr lang="en-US" sz="3000" b="0" i="1" dirty="0">
              <a:solidFill>
                <a:srgbClr val="558ED5"/>
              </a:solidFill>
            </a:endParaRPr>
          </a:p>
        </p:txBody>
      </p:sp>
    </p:spTree>
    <p:extLst>
      <p:ext uri="{BB962C8B-B14F-4D97-AF65-F5344CB8AC3E}">
        <p14:creationId xmlns:p14="http://schemas.microsoft.com/office/powerpoint/2010/main" val="2401201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4"/>
          <p:cNvSpPr>
            <a:spLocks noChangeAspect="1" noEditPoints="1"/>
          </p:cNvSpPr>
          <p:nvPr/>
        </p:nvSpPr>
        <p:spPr bwMode="auto">
          <a:xfrm>
            <a:off x="395287" y="1806576"/>
            <a:ext cx="4348163" cy="4276725"/>
          </a:xfrm>
          <a:custGeom>
            <a:avLst/>
            <a:gdLst>
              <a:gd name="T0" fmla="*/ 2147483647 w 305"/>
              <a:gd name="T1" fmla="*/ 2147483647 h 300"/>
              <a:gd name="T2" fmla="*/ 2147483647 w 305"/>
              <a:gd name="T3" fmla="*/ 2147483647 h 300"/>
              <a:gd name="T4" fmla="*/ 2147483647 w 305"/>
              <a:gd name="T5" fmla="*/ 0 h 300"/>
              <a:gd name="T6" fmla="*/ 2147483647 w 305"/>
              <a:gd name="T7" fmla="*/ 2147483647 h 300"/>
              <a:gd name="T8" fmla="*/ 2147483647 w 305"/>
              <a:gd name="T9" fmla="*/ 2147483647 h 300"/>
              <a:gd name="T10" fmla="*/ 2147483647 w 305"/>
              <a:gd name="T11" fmla="*/ 2147483647 h 300"/>
              <a:gd name="T12" fmla="*/ 2147483647 w 305"/>
              <a:gd name="T13" fmla="*/ 2147483647 h 300"/>
              <a:gd name="T14" fmla="*/ 2147483647 w 305"/>
              <a:gd name="T15" fmla="*/ 2147483647 h 300"/>
              <a:gd name="T16" fmla="*/ 2147483647 w 305"/>
              <a:gd name="T17" fmla="*/ 2147483647 h 300"/>
              <a:gd name="T18" fmla="*/ 2147483647 w 305"/>
              <a:gd name="T19" fmla="*/ 2147483647 h 300"/>
              <a:gd name="T20" fmla="*/ 2147483647 w 305"/>
              <a:gd name="T21" fmla="*/ 2147483647 h 300"/>
              <a:gd name="T22" fmla="*/ 2147483647 w 305"/>
              <a:gd name="T23" fmla="*/ 2147483647 h 300"/>
              <a:gd name="T24" fmla="*/ 2147483647 w 305"/>
              <a:gd name="T25" fmla="*/ 2147483647 h 300"/>
              <a:gd name="T26" fmla="*/ 2147483647 w 305"/>
              <a:gd name="T27" fmla="*/ 2147483647 h 300"/>
              <a:gd name="T28" fmla="*/ 2147483647 w 305"/>
              <a:gd name="T29" fmla="*/ 2147483647 h 300"/>
              <a:gd name="T30" fmla="*/ 2147483647 w 305"/>
              <a:gd name="T31" fmla="*/ 2147483647 h 300"/>
              <a:gd name="T32" fmla="*/ 2147483647 w 305"/>
              <a:gd name="T33" fmla="*/ 2147483647 h 300"/>
              <a:gd name="T34" fmla="*/ 2147483647 w 305"/>
              <a:gd name="T35" fmla="*/ 2147483647 h 300"/>
              <a:gd name="T36" fmla="*/ 2147483647 w 305"/>
              <a:gd name="T37" fmla="*/ 2147483647 h 300"/>
              <a:gd name="T38" fmla="*/ 2147483647 w 305"/>
              <a:gd name="T39" fmla="*/ 2147483647 h 300"/>
              <a:gd name="T40" fmla="*/ 2147483647 w 305"/>
              <a:gd name="T41" fmla="*/ 2147483647 h 300"/>
              <a:gd name="T42" fmla="*/ 2147483647 w 305"/>
              <a:gd name="T43" fmla="*/ 2147483647 h 300"/>
              <a:gd name="T44" fmla="*/ 2147483647 w 305"/>
              <a:gd name="T45" fmla="*/ 2147483647 h 300"/>
              <a:gd name="T46" fmla="*/ 2147483647 w 305"/>
              <a:gd name="T47" fmla="*/ 2147483647 h 300"/>
              <a:gd name="T48" fmla="*/ 2147483647 w 305"/>
              <a:gd name="T49" fmla="*/ 2147483647 h 300"/>
              <a:gd name="T50" fmla="*/ 2147483647 w 305"/>
              <a:gd name="T51" fmla="*/ 2147483647 h 300"/>
              <a:gd name="T52" fmla="*/ 2147483647 w 305"/>
              <a:gd name="T53" fmla="*/ 2147483647 h 300"/>
              <a:gd name="T54" fmla="*/ 2147483647 w 305"/>
              <a:gd name="T55" fmla="*/ 2147483647 h 300"/>
              <a:gd name="T56" fmla="*/ 2147483647 w 305"/>
              <a:gd name="T57" fmla="*/ 2147483647 h 300"/>
              <a:gd name="T58" fmla="*/ 2147483647 w 305"/>
              <a:gd name="T59" fmla="*/ 2147483647 h 300"/>
              <a:gd name="T60" fmla="*/ 2147483647 w 305"/>
              <a:gd name="T61" fmla="*/ 2147483647 h 300"/>
              <a:gd name="T62" fmla="*/ 2147483647 w 305"/>
              <a:gd name="T63" fmla="*/ 2147483647 h 300"/>
              <a:gd name="T64" fmla="*/ 2147483647 w 305"/>
              <a:gd name="T65" fmla="*/ 2147483647 h 300"/>
              <a:gd name="T66" fmla="*/ 2147483647 w 305"/>
              <a:gd name="T67" fmla="*/ 2147483647 h 300"/>
              <a:gd name="T68" fmla="*/ 2147483647 w 305"/>
              <a:gd name="T69" fmla="*/ 2147483647 h 300"/>
              <a:gd name="T70" fmla="*/ 2147483647 w 305"/>
              <a:gd name="T71" fmla="*/ 2147483647 h 300"/>
              <a:gd name="T72" fmla="*/ 2147483647 w 305"/>
              <a:gd name="T73" fmla="*/ 2147483647 h 300"/>
              <a:gd name="T74" fmla="*/ 2147483647 w 305"/>
              <a:gd name="T75" fmla="*/ 2147483647 h 300"/>
              <a:gd name="T76" fmla="*/ 2147483647 w 305"/>
              <a:gd name="T77" fmla="*/ 2147483647 h 300"/>
              <a:gd name="T78" fmla="*/ 2147483647 w 305"/>
              <a:gd name="T79" fmla="*/ 2147483647 h 300"/>
              <a:gd name="T80" fmla="*/ 2147483647 w 305"/>
              <a:gd name="T81" fmla="*/ 2147483647 h 300"/>
              <a:gd name="T82" fmla="*/ 2147483647 w 305"/>
              <a:gd name="T83" fmla="*/ 2147483647 h 300"/>
              <a:gd name="T84" fmla="*/ 2147483647 w 305"/>
              <a:gd name="T85" fmla="*/ 2147483647 h 300"/>
              <a:gd name="T86" fmla="*/ 2147483647 w 305"/>
              <a:gd name="T87" fmla="*/ 2147483647 h 300"/>
              <a:gd name="T88" fmla="*/ 2147483647 w 305"/>
              <a:gd name="T89" fmla="*/ 2147483647 h 300"/>
              <a:gd name="T90" fmla="*/ 2147483647 w 305"/>
              <a:gd name="T91" fmla="*/ 2147483647 h 300"/>
              <a:gd name="T92" fmla="*/ 2147483647 w 305"/>
              <a:gd name="T93" fmla="*/ 2147483647 h 3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5"/>
              <a:gd name="T142" fmla="*/ 0 h 300"/>
              <a:gd name="T143" fmla="*/ 305 w 305"/>
              <a:gd name="T144" fmla="*/ 300 h 3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5" h="300">
                <a:moveTo>
                  <a:pt x="289" y="26"/>
                </a:moveTo>
                <a:cubicBezTo>
                  <a:pt x="287" y="26"/>
                  <a:pt x="286" y="27"/>
                  <a:pt x="284" y="27"/>
                </a:cubicBezTo>
                <a:cubicBezTo>
                  <a:pt x="284" y="27"/>
                  <a:pt x="267" y="34"/>
                  <a:pt x="243" y="43"/>
                </a:cubicBezTo>
                <a:cubicBezTo>
                  <a:pt x="240" y="18"/>
                  <a:pt x="240" y="18"/>
                  <a:pt x="240" y="18"/>
                </a:cubicBezTo>
                <a:cubicBezTo>
                  <a:pt x="240" y="13"/>
                  <a:pt x="238" y="10"/>
                  <a:pt x="236" y="6"/>
                </a:cubicBezTo>
                <a:cubicBezTo>
                  <a:pt x="233" y="3"/>
                  <a:pt x="229" y="0"/>
                  <a:pt x="224" y="0"/>
                </a:cubicBezTo>
                <a:cubicBezTo>
                  <a:pt x="222" y="0"/>
                  <a:pt x="221" y="0"/>
                  <a:pt x="219" y="1"/>
                </a:cubicBezTo>
                <a:cubicBezTo>
                  <a:pt x="219" y="1"/>
                  <a:pt x="196" y="9"/>
                  <a:pt x="171" y="19"/>
                </a:cubicBezTo>
                <a:cubicBezTo>
                  <a:pt x="147" y="28"/>
                  <a:pt x="121" y="38"/>
                  <a:pt x="114" y="40"/>
                </a:cubicBezTo>
                <a:cubicBezTo>
                  <a:pt x="114" y="40"/>
                  <a:pt x="114" y="40"/>
                  <a:pt x="114" y="40"/>
                </a:cubicBezTo>
                <a:cubicBezTo>
                  <a:pt x="113" y="39"/>
                  <a:pt x="112" y="35"/>
                  <a:pt x="110" y="31"/>
                </a:cubicBezTo>
                <a:cubicBezTo>
                  <a:pt x="109" y="29"/>
                  <a:pt x="108" y="27"/>
                  <a:pt x="105" y="25"/>
                </a:cubicBezTo>
                <a:cubicBezTo>
                  <a:pt x="103" y="22"/>
                  <a:pt x="99" y="21"/>
                  <a:pt x="96" y="21"/>
                </a:cubicBezTo>
                <a:cubicBezTo>
                  <a:pt x="93" y="21"/>
                  <a:pt x="90" y="22"/>
                  <a:pt x="88" y="23"/>
                </a:cubicBezTo>
                <a:cubicBezTo>
                  <a:pt x="69" y="30"/>
                  <a:pt x="18" y="49"/>
                  <a:pt x="18" y="49"/>
                </a:cubicBezTo>
                <a:cubicBezTo>
                  <a:pt x="13" y="50"/>
                  <a:pt x="9" y="52"/>
                  <a:pt x="5" y="56"/>
                </a:cubicBezTo>
                <a:cubicBezTo>
                  <a:pt x="2" y="60"/>
                  <a:pt x="0" y="66"/>
                  <a:pt x="0" y="72"/>
                </a:cubicBezTo>
                <a:cubicBezTo>
                  <a:pt x="0" y="73"/>
                  <a:pt x="0" y="75"/>
                  <a:pt x="1" y="77"/>
                </a:cubicBezTo>
                <a:cubicBezTo>
                  <a:pt x="1" y="77"/>
                  <a:pt x="1" y="77"/>
                  <a:pt x="1" y="77"/>
                </a:cubicBezTo>
                <a:cubicBezTo>
                  <a:pt x="30" y="285"/>
                  <a:pt x="30" y="285"/>
                  <a:pt x="30" y="285"/>
                </a:cubicBezTo>
                <a:cubicBezTo>
                  <a:pt x="30" y="285"/>
                  <a:pt x="30" y="285"/>
                  <a:pt x="30" y="285"/>
                </a:cubicBezTo>
                <a:cubicBezTo>
                  <a:pt x="30" y="286"/>
                  <a:pt x="31" y="287"/>
                  <a:pt x="31" y="288"/>
                </a:cubicBezTo>
                <a:cubicBezTo>
                  <a:pt x="32" y="291"/>
                  <a:pt x="34" y="294"/>
                  <a:pt x="36" y="296"/>
                </a:cubicBezTo>
                <a:cubicBezTo>
                  <a:pt x="39" y="299"/>
                  <a:pt x="44" y="300"/>
                  <a:pt x="48" y="300"/>
                </a:cubicBezTo>
                <a:cubicBezTo>
                  <a:pt x="51" y="300"/>
                  <a:pt x="54" y="300"/>
                  <a:pt x="56" y="299"/>
                </a:cubicBezTo>
                <a:cubicBezTo>
                  <a:pt x="204" y="243"/>
                  <a:pt x="204" y="243"/>
                  <a:pt x="204" y="243"/>
                </a:cubicBezTo>
                <a:cubicBezTo>
                  <a:pt x="208" y="241"/>
                  <a:pt x="210" y="237"/>
                  <a:pt x="209" y="233"/>
                </a:cubicBezTo>
                <a:cubicBezTo>
                  <a:pt x="207" y="228"/>
                  <a:pt x="202" y="226"/>
                  <a:pt x="198" y="228"/>
                </a:cubicBezTo>
                <a:cubicBezTo>
                  <a:pt x="51" y="284"/>
                  <a:pt x="51" y="284"/>
                  <a:pt x="51" y="284"/>
                </a:cubicBezTo>
                <a:cubicBezTo>
                  <a:pt x="50" y="284"/>
                  <a:pt x="49" y="284"/>
                  <a:pt x="48" y="284"/>
                </a:cubicBezTo>
                <a:cubicBezTo>
                  <a:pt x="47" y="284"/>
                  <a:pt x="47" y="284"/>
                  <a:pt x="46" y="284"/>
                </a:cubicBezTo>
                <a:cubicBezTo>
                  <a:pt x="46" y="284"/>
                  <a:pt x="46" y="284"/>
                  <a:pt x="46" y="284"/>
                </a:cubicBezTo>
                <a:cubicBezTo>
                  <a:pt x="46" y="283"/>
                  <a:pt x="46" y="283"/>
                  <a:pt x="46" y="283"/>
                </a:cubicBezTo>
                <a:cubicBezTo>
                  <a:pt x="46" y="283"/>
                  <a:pt x="46" y="283"/>
                  <a:pt x="46" y="283"/>
                </a:cubicBezTo>
                <a:cubicBezTo>
                  <a:pt x="46" y="283"/>
                  <a:pt x="46" y="283"/>
                  <a:pt x="46" y="283"/>
                </a:cubicBezTo>
                <a:cubicBezTo>
                  <a:pt x="46" y="283"/>
                  <a:pt x="46" y="283"/>
                  <a:pt x="46" y="283"/>
                </a:cubicBezTo>
                <a:cubicBezTo>
                  <a:pt x="79" y="123"/>
                  <a:pt x="79" y="123"/>
                  <a:pt x="79" y="123"/>
                </a:cubicBezTo>
                <a:cubicBezTo>
                  <a:pt x="79" y="123"/>
                  <a:pt x="80" y="123"/>
                  <a:pt x="80" y="122"/>
                </a:cubicBezTo>
                <a:cubicBezTo>
                  <a:pt x="80" y="122"/>
                  <a:pt x="80" y="122"/>
                  <a:pt x="80" y="122"/>
                </a:cubicBezTo>
                <a:cubicBezTo>
                  <a:pt x="80" y="122"/>
                  <a:pt x="80" y="121"/>
                  <a:pt x="81" y="121"/>
                </a:cubicBezTo>
                <a:cubicBezTo>
                  <a:pt x="81" y="121"/>
                  <a:pt x="81" y="121"/>
                  <a:pt x="81" y="121"/>
                </a:cubicBezTo>
                <a:cubicBezTo>
                  <a:pt x="81" y="120"/>
                  <a:pt x="82" y="120"/>
                  <a:pt x="84" y="119"/>
                </a:cubicBezTo>
                <a:cubicBezTo>
                  <a:pt x="84" y="119"/>
                  <a:pt x="84" y="119"/>
                  <a:pt x="84" y="119"/>
                </a:cubicBezTo>
                <a:cubicBezTo>
                  <a:pt x="84" y="119"/>
                  <a:pt x="84" y="119"/>
                  <a:pt x="84" y="119"/>
                </a:cubicBezTo>
                <a:cubicBezTo>
                  <a:pt x="84" y="119"/>
                  <a:pt x="123" y="104"/>
                  <a:pt x="163" y="89"/>
                </a:cubicBezTo>
                <a:cubicBezTo>
                  <a:pt x="211" y="72"/>
                  <a:pt x="282" y="45"/>
                  <a:pt x="289" y="43"/>
                </a:cubicBezTo>
                <a:cubicBezTo>
                  <a:pt x="289" y="43"/>
                  <a:pt x="289" y="43"/>
                  <a:pt x="289" y="43"/>
                </a:cubicBezTo>
                <a:cubicBezTo>
                  <a:pt x="289" y="43"/>
                  <a:pt x="289" y="43"/>
                  <a:pt x="289" y="43"/>
                </a:cubicBezTo>
                <a:cubicBezTo>
                  <a:pt x="253" y="203"/>
                  <a:pt x="253" y="203"/>
                  <a:pt x="253" y="203"/>
                </a:cubicBezTo>
                <a:cubicBezTo>
                  <a:pt x="252" y="205"/>
                  <a:pt x="251" y="207"/>
                  <a:pt x="251" y="207"/>
                </a:cubicBezTo>
                <a:cubicBezTo>
                  <a:pt x="250" y="208"/>
                  <a:pt x="250" y="208"/>
                  <a:pt x="248" y="209"/>
                </a:cubicBezTo>
                <a:cubicBezTo>
                  <a:pt x="248" y="209"/>
                  <a:pt x="248" y="209"/>
                  <a:pt x="248" y="209"/>
                </a:cubicBezTo>
                <a:cubicBezTo>
                  <a:pt x="226" y="217"/>
                  <a:pt x="226" y="217"/>
                  <a:pt x="226" y="217"/>
                </a:cubicBezTo>
                <a:cubicBezTo>
                  <a:pt x="222" y="219"/>
                  <a:pt x="219" y="224"/>
                  <a:pt x="221" y="228"/>
                </a:cubicBezTo>
                <a:cubicBezTo>
                  <a:pt x="223" y="232"/>
                  <a:pt x="227" y="234"/>
                  <a:pt x="231" y="232"/>
                </a:cubicBezTo>
                <a:cubicBezTo>
                  <a:pt x="231" y="232"/>
                  <a:pt x="231" y="232"/>
                  <a:pt x="231" y="232"/>
                </a:cubicBezTo>
                <a:cubicBezTo>
                  <a:pt x="253" y="224"/>
                  <a:pt x="253" y="224"/>
                  <a:pt x="253" y="224"/>
                </a:cubicBezTo>
                <a:cubicBezTo>
                  <a:pt x="257" y="223"/>
                  <a:pt x="261" y="220"/>
                  <a:pt x="263" y="217"/>
                </a:cubicBezTo>
                <a:cubicBezTo>
                  <a:pt x="266" y="214"/>
                  <a:pt x="267" y="211"/>
                  <a:pt x="268" y="208"/>
                </a:cubicBezTo>
                <a:cubicBezTo>
                  <a:pt x="268" y="208"/>
                  <a:pt x="268" y="208"/>
                  <a:pt x="268" y="208"/>
                </a:cubicBezTo>
                <a:cubicBezTo>
                  <a:pt x="305" y="47"/>
                  <a:pt x="305" y="47"/>
                  <a:pt x="305" y="47"/>
                </a:cubicBezTo>
                <a:cubicBezTo>
                  <a:pt x="305" y="45"/>
                  <a:pt x="305" y="44"/>
                  <a:pt x="305" y="43"/>
                </a:cubicBezTo>
                <a:cubicBezTo>
                  <a:pt x="305" y="34"/>
                  <a:pt x="298" y="27"/>
                  <a:pt x="289" y="26"/>
                </a:cubicBezTo>
                <a:close/>
                <a:moveTo>
                  <a:pt x="16" y="75"/>
                </a:moveTo>
                <a:cubicBezTo>
                  <a:pt x="16" y="74"/>
                  <a:pt x="16" y="73"/>
                  <a:pt x="16" y="72"/>
                </a:cubicBezTo>
                <a:cubicBezTo>
                  <a:pt x="16" y="68"/>
                  <a:pt x="17" y="67"/>
                  <a:pt x="17" y="67"/>
                </a:cubicBezTo>
                <a:cubicBezTo>
                  <a:pt x="18" y="66"/>
                  <a:pt x="19" y="65"/>
                  <a:pt x="23" y="64"/>
                </a:cubicBezTo>
                <a:cubicBezTo>
                  <a:pt x="23" y="64"/>
                  <a:pt x="23" y="64"/>
                  <a:pt x="23" y="64"/>
                </a:cubicBezTo>
                <a:cubicBezTo>
                  <a:pt x="23" y="64"/>
                  <a:pt x="23" y="64"/>
                  <a:pt x="23" y="64"/>
                </a:cubicBezTo>
                <a:cubicBezTo>
                  <a:pt x="23" y="64"/>
                  <a:pt x="75" y="44"/>
                  <a:pt x="93" y="38"/>
                </a:cubicBezTo>
                <a:cubicBezTo>
                  <a:pt x="94" y="37"/>
                  <a:pt x="95" y="37"/>
                  <a:pt x="95" y="37"/>
                </a:cubicBezTo>
                <a:cubicBezTo>
                  <a:pt x="96" y="37"/>
                  <a:pt x="96" y="38"/>
                  <a:pt x="96" y="39"/>
                </a:cubicBezTo>
                <a:cubicBezTo>
                  <a:pt x="97" y="41"/>
                  <a:pt x="98" y="44"/>
                  <a:pt x="100" y="48"/>
                </a:cubicBezTo>
                <a:cubicBezTo>
                  <a:pt x="102" y="51"/>
                  <a:pt x="107" y="56"/>
                  <a:pt x="114" y="56"/>
                </a:cubicBezTo>
                <a:cubicBezTo>
                  <a:pt x="116" y="56"/>
                  <a:pt x="118" y="56"/>
                  <a:pt x="119" y="55"/>
                </a:cubicBezTo>
                <a:cubicBezTo>
                  <a:pt x="132" y="51"/>
                  <a:pt x="211" y="21"/>
                  <a:pt x="223" y="16"/>
                </a:cubicBezTo>
                <a:cubicBezTo>
                  <a:pt x="223" y="17"/>
                  <a:pt x="224" y="18"/>
                  <a:pt x="224" y="18"/>
                </a:cubicBezTo>
                <a:cubicBezTo>
                  <a:pt x="224" y="19"/>
                  <a:pt x="224" y="19"/>
                  <a:pt x="224" y="19"/>
                </a:cubicBezTo>
                <a:cubicBezTo>
                  <a:pt x="224" y="19"/>
                  <a:pt x="224" y="19"/>
                  <a:pt x="224" y="19"/>
                </a:cubicBezTo>
                <a:cubicBezTo>
                  <a:pt x="228" y="48"/>
                  <a:pt x="228" y="48"/>
                  <a:pt x="228" y="48"/>
                </a:cubicBezTo>
                <a:cubicBezTo>
                  <a:pt x="195" y="61"/>
                  <a:pt x="155" y="75"/>
                  <a:pt x="133" y="84"/>
                </a:cubicBezTo>
                <a:cubicBezTo>
                  <a:pt x="113" y="91"/>
                  <a:pt x="113" y="91"/>
                  <a:pt x="113" y="91"/>
                </a:cubicBezTo>
                <a:cubicBezTo>
                  <a:pt x="100" y="96"/>
                  <a:pt x="100" y="96"/>
                  <a:pt x="100" y="96"/>
                </a:cubicBezTo>
                <a:cubicBezTo>
                  <a:pt x="88" y="100"/>
                  <a:pt x="81" y="103"/>
                  <a:pt x="79" y="104"/>
                </a:cubicBezTo>
                <a:cubicBezTo>
                  <a:pt x="74" y="105"/>
                  <a:pt x="70" y="108"/>
                  <a:pt x="67" y="112"/>
                </a:cubicBezTo>
                <a:cubicBezTo>
                  <a:pt x="67" y="113"/>
                  <a:pt x="67" y="113"/>
                  <a:pt x="66" y="114"/>
                </a:cubicBezTo>
                <a:cubicBezTo>
                  <a:pt x="66" y="114"/>
                  <a:pt x="66" y="114"/>
                  <a:pt x="66" y="114"/>
                </a:cubicBezTo>
                <a:cubicBezTo>
                  <a:pt x="66" y="115"/>
                  <a:pt x="65" y="115"/>
                  <a:pt x="65" y="116"/>
                </a:cubicBezTo>
                <a:cubicBezTo>
                  <a:pt x="65" y="116"/>
                  <a:pt x="65" y="116"/>
                  <a:pt x="65" y="117"/>
                </a:cubicBezTo>
                <a:cubicBezTo>
                  <a:pt x="65" y="117"/>
                  <a:pt x="65" y="117"/>
                  <a:pt x="65" y="117"/>
                </a:cubicBezTo>
                <a:cubicBezTo>
                  <a:pt x="64" y="118"/>
                  <a:pt x="64" y="119"/>
                  <a:pt x="64" y="119"/>
                </a:cubicBezTo>
                <a:cubicBezTo>
                  <a:pt x="64" y="119"/>
                  <a:pt x="64" y="119"/>
                  <a:pt x="64" y="119"/>
                </a:cubicBezTo>
                <a:cubicBezTo>
                  <a:pt x="64" y="120"/>
                  <a:pt x="64" y="120"/>
                  <a:pt x="64" y="120"/>
                </a:cubicBezTo>
                <a:cubicBezTo>
                  <a:pt x="39" y="237"/>
                  <a:pt x="39" y="237"/>
                  <a:pt x="39" y="237"/>
                </a:cubicBezTo>
                <a:lnTo>
                  <a:pt x="16" y="75"/>
                </a:lnTo>
                <a:close/>
              </a:path>
            </a:pathLst>
          </a:custGeom>
          <a:solidFill>
            <a:srgbClr val="E1E2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 name="Rectangle 4"/>
          <p:cNvSpPr>
            <a:spLocks noChangeArrowheads="1"/>
          </p:cNvSpPr>
          <p:nvPr/>
        </p:nvSpPr>
        <p:spPr bwMode="gray">
          <a:xfrm>
            <a:off x="3201591" y="1600221"/>
            <a:ext cx="5555456" cy="640073"/>
          </a:xfrm>
          <a:prstGeom prst="roundRect">
            <a:avLst>
              <a:gd name="adj" fmla="val 16667"/>
            </a:avLst>
          </a:prstGeom>
          <a:solidFill>
            <a:srgbClr val="B1B3B4"/>
          </a:solidFill>
          <a:ln>
            <a:noFill/>
          </a:ln>
          <a:extLst/>
        </p:spPr>
        <p:txBody>
          <a:bodyPr lIns="72009" tIns="72009" rIns="72009" bIns="72009" anchor="ctr"/>
          <a:lstStyle/>
          <a:p>
            <a:pPr eaLnBrk="0" hangingPunct="0">
              <a:lnSpc>
                <a:spcPct val="90000"/>
              </a:lnSpc>
              <a:spcBef>
                <a:spcPct val="50000"/>
              </a:spcBef>
              <a:spcAft>
                <a:spcPct val="70000"/>
              </a:spcAft>
              <a:buClr>
                <a:schemeClr val="hlink"/>
              </a:buClr>
              <a:tabLst>
                <a:tab pos="1701800" algn="l"/>
              </a:tabLst>
            </a:pPr>
            <a:r>
              <a:rPr lang="en-US" sz="2400" dirty="0" smtClean="0">
                <a:latin typeface="Ericsson Capital TT" pitchFamily="2" charset="0"/>
              </a:rPr>
              <a:t>APPROACH </a:t>
            </a:r>
            <a:r>
              <a:rPr lang="en-US" sz="2400" dirty="0">
                <a:latin typeface="Ericsson Capital TT" pitchFamily="2" charset="0"/>
              </a:rPr>
              <a:t>TO BIG DATA</a:t>
            </a:r>
          </a:p>
        </p:txBody>
      </p:sp>
      <p:sp>
        <p:nvSpPr>
          <p:cNvPr id="3081" name="Title 4"/>
          <p:cNvSpPr>
            <a:spLocks noGrp="1"/>
          </p:cNvSpPr>
          <p:nvPr>
            <p:ph type="title"/>
          </p:nvPr>
        </p:nvSpPr>
        <p:spPr>
          <a:xfrm>
            <a:off x="403623" y="230188"/>
            <a:ext cx="7493794" cy="1085850"/>
          </a:xfrm>
        </p:spPr>
        <p:txBody>
          <a:bodyPr>
            <a:normAutofit/>
          </a:bodyPr>
          <a:lstStyle/>
          <a:p>
            <a:pPr eaLnBrk="1" hangingPunct="1"/>
            <a:r>
              <a:rPr lang="en-US" sz="4800" dirty="0">
                <a:latin typeface="Ericsson Capital TT" pitchFamily="2" charset="0"/>
              </a:rPr>
              <a:t>O</a:t>
            </a:r>
            <a:r>
              <a:rPr lang="en-US" sz="4800" dirty="0" smtClean="0">
                <a:latin typeface="Ericsson Capital TT" pitchFamily="2" charset="0"/>
              </a:rPr>
              <a:t>utline</a:t>
            </a:r>
          </a:p>
        </p:txBody>
      </p:sp>
      <p:sp>
        <p:nvSpPr>
          <p:cNvPr id="10" name="Rectangle 4"/>
          <p:cNvSpPr>
            <a:spLocks noChangeArrowheads="1"/>
          </p:cNvSpPr>
          <p:nvPr/>
        </p:nvSpPr>
        <p:spPr bwMode="gray">
          <a:xfrm>
            <a:off x="3211827" y="2395207"/>
            <a:ext cx="5555456" cy="576599"/>
          </a:xfrm>
          <a:prstGeom prst="roundRect">
            <a:avLst>
              <a:gd name="adj" fmla="val 16667"/>
            </a:avLst>
          </a:prstGeom>
          <a:solidFill>
            <a:srgbClr val="7B0663"/>
          </a:solidFill>
          <a:ln>
            <a:noFill/>
          </a:ln>
          <a:extLst/>
        </p:spPr>
        <p:txBody>
          <a:bodyPr lIns="72009" tIns="72009" rIns="72009" bIns="72009" anchor="ctr"/>
          <a:lstStyle/>
          <a:p>
            <a:pPr eaLnBrk="0" hangingPunct="0">
              <a:lnSpc>
                <a:spcPct val="90000"/>
              </a:lnSpc>
              <a:spcBef>
                <a:spcPct val="50000"/>
              </a:spcBef>
              <a:spcAft>
                <a:spcPct val="70000"/>
              </a:spcAft>
              <a:buClr>
                <a:schemeClr val="hlink"/>
              </a:buClr>
              <a:buFont typeface="Ericsson Capital TT" pitchFamily="2" charset="0"/>
              <a:buNone/>
              <a:tabLst>
                <a:tab pos="1701800" algn="l"/>
              </a:tabLst>
            </a:pPr>
            <a:r>
              <a:rPr lang="en-US" sz="2400" dirty="0">
                <a:solidFill>
                  <a:schemeClr val="bg1"/>
                </a:solidFill>
                <a:latin typeface="Ericsson Capital TT" pitchFamily="2" charset="0"/>
                <a:ea typeface="+mj-ea"/>
                <a:cs typeface="+mj-cs"/>
              </a:rPr>
              <a:t>EEA USE CASES</a:t>
            </a:r>
          </a:p>
        </p:txBody>
      </p:sp>
      <p:sp>
        <p:nvSpPr>
          <p:cNvPr id="9" name="Rectangle 4"/>
          <p:cNvSpPr>
            <a:spLocks noChangeArrowheads="1"/>
          </p:cNvSpPr>
          <p:nvPr/>
        </p:nvSpPr>
        <p:spPr bwMode="gray">
          <a:xfrm>
            <a:off x="3177512" y="3154683"/>
            <a:ext cx="5555456" cy="659928"/>
          </a:xfrm>
          <a:prstGeom prst="roundRect">
            <a:avLst>
              <a:gd name="adj" fmla="val 16667"/>
            </a:avLst>
          </a:prstGeom>
          <a:solidFill>
            <a:srgbClr val="B1B3B4"/>
          </a:solidFill>
          <a:ln>
            <a:noFill/>
          </a:ln>
          <a:extLst/>
        </p:spPr>
        <p:txBody>
          <a:bodyPr lIns="72009" tIns="72009" rIns="72009" bIns="72009" anchor="ctr"/>
          <a:lstStyle/>
          <a:p>
            <a:pPr eaLnBrk="0" hangingPunct="0">
              <a:lnSpc>
                <a:spcPct val="90000"/>
              </a:lnSpc>
              <a:spcBef>
                <a:spcPct val="50000"/>
              </a:spcBef>
              <a:spcAft>
                <a:spcPct val="70000"/>
              </a:spcAft>
              <a:buClr>
                <a:schemeClr val="hlink"/>
              </a:buClr>
              <a:tabLst>
                <a:tab pos="1701800" algn="l"/>
              </a:tabLst>
              <a:defRPr/>
            </a:pPr>
            <a:r>
              <a:rPr lang="en-US" sz="2400" dirty="0" smtClean="0">
                <a:latin typeface="Ericsson Capital TT" pitchFamily="2" charset="0"/>
              </a:rPr>
              <a:t>INTEGRATION</a:t>
            </a:r>
            <a:endParaRPr lang="en-US" sz="2400" dirty="0">
              <a:latin typeface="Ericsson Capital TT" pitchFamily="2" charset="0"/>
            </a:endParaRPr>
          </a:p>
        </p:txBody>
      </p:sp>
    </p:spTree>
    <p:extLst>
      <p:ext uri="{BB962C8B-B14F-4D97-AF65-F5344CB8AC3E}">
        <p14:creationId xmlns:p14="http://schemas.microsoft.com/office/powerpoint/2010/main" val="28483923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758738283"/>
              </p:ex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10253"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192" y="1590"/>
                        <a:ext cx="1190" cy="1587"/>
                      </a:xfrm>
                      <a:prstGeom prst="rect">
                        <a:avLst/>
                      </a:prstGeom>
                    </p:spPr>
                  </p:pic>
                </p:oleObj>
              </mc:Fallback>
            </mc:AlternateContent>
          </a:graphicData>
        </a:graphic>
      </p:graphicFrame>
      <p:sp>
        <p:nvSpPr>
          <p:cNvPr id="32" name="Rectangle 5" descr="bpct-blend3"/>
          <p:cNvSpPr>
            <a:spLocks noChangeArrowheads="1"/>
          </p:cNvSpPr>
          <p:nvPr/>
        </p:nvSpPr>
        <p:spPr bwMode="auto">
          <a:xfrm>
            <a:off x="0" y="0"/>
            <a:ext cx="9144000" cy="6858000"/>
          </a:xfrm>
          <a:prstGeom prst="rect">
            <a:avLst/>
          </a:prstGeom>
          <a:blipFill dpi="0" rotWithShape="0">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8" rIns="0" bIns="45718" anchor="ctr"/>
          <a:lstStyle/>
          <a:p>
            <a:pPr defTabSz="609203"/>
            <a:endParaRPr lang="sv-SE" dirty="0">
              <a:solidFill>
                <a:srgbClr val="58585A"/>
              </a:solidFill>
            </a:endParaRPr>
          </a:p>
        </p:txBody>
      </p:sp>
      <p:pic>
        <p:nvPicPr>
          <p:cNvPr id="22" name="Picture 21" descr="ECON_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372" y="349269"/>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7475" y="155049"/>
            <a:ext cx="8448687" cy="1085371"/>
          </a:xfrm>
        </p:spPr>
        <p:txBody>
          <a:bodyPr/>
          <a:lstStyle/>
          <a:p>
            <a:r>
              <a:rPr lang="en-US" sz="4300" dirty="0">
                <a:solidFill>
                  <a:schemeClr val="bg1"/>
                </a:solidFill>
              </a:rPr>
              <a:t>Expert analytics </a:t>
            </a:r>
            <a:r>
              <a:rPr lang="en-US" sz="4300" dirty="0" smtClean="0">
                <a:solidFill>
                  <a:schemeClr val="bg1"/>
                </a:solidFill>
              </a:rPr>
              <a:t> </a:t>
            </a:r>
            <a:r>
              <a:rPr lang="en-US" sz="4300" dirty="0">
                <a:solidFill>
                  <a:schemeClr val="bg1"/>
                </a:solidFill>
              </a:rPr>
              <a:t>themes</a:t>
            </a:r>
          </a:p>
        </p:txBody>
      </p:sp>
      <p:sp>
        <p:nvSpPr>
          <p:cNvPr id="17" name="Rounded Rectangle 16"/>
          <p:cNvSpPr/>
          <p:nvPr/>
        </p:nvSpPr>
        <p:spPr bwMode="auto">
          <a:xfrm>
            <a:off x="112801" y="4801446"/>
            <a:ext cx="8926958" cy="1654531"/>
          </a:xfrm>
          <a:prstGeom prst="roundRect">
            <a:avLst/>
          </a:prstGeom>
          <a:solidFill>
            <a:srgbClr val="F08A00"/>
          </a:solidFill>
          <a:ln w="12700" cap="flat" cmpd="sng" algn="ctr">
            <a:solidFill>
              <a:schemeClr val="bg1"/>
            </a:solidFill>
            <a:prstDash val="solid"/>
            <a:round/>
            <a:headEnd type="none" w="med" len="med"/>
            <a:tailEnd type="none" w="med" len="med"/>
          </a:ln>
          <a:effectLst/>
        </p:spPr>
        <p:txBody>
          <a:bodyPr vert="horz" wrap="none" lIns="95956" tIns="60930" rIns="95956" bIns="60930" numCol="1" rtlCol="0" anchor="t" anchorCtr="0" compatLnSpc="1">
            <a:prstTxWarp prst="textNoShape">
              <a:avLst/>
            </a:prstTxWarp>
          </a:bodyPr>
          <a:lstStyle/>
          <a:p>
            <a:pPr algn="ctr" defTabSz="1218540">
              <a:spcBef>
                <a:spcPct val="50000"/>
              </a:spcBef>
            </a:pPr>
            <a:r>
              <a:rPr lang="en-US" b="1" dirty="0">
                <a:solidFill>
                  <a:srgbClr val="FFFFFF"/>
                </a:solidFill>
                <a:ea typeface="MS PGothic" pitchFamily="34" charset="-128"/>
                <a:cs typeface="Arial" charset="0"/>
              </a:rPr>
              <a:t>ANALYTICS PLATFORM </a:t>
            </a:r>
            <a:r>
              <a:rPr lang="en-US" b="1" dirty="0" smtClean="0">
                <a:solidFill>
                  <a:srgbClr val="FFFFFF"/>
                </a:solidFill>
                <a:ea typeface="MS PGothic" pitchFamily="34" charset="-128"/>
                <a:cs typeface="Arial" charset="0"/>
              </a:rPr>
              <a:t>&amp; </a:t>
            </a:r>
            <a:r>
              <a:rPr lang="en-US" b="1" dirty="0">
                <a:solidFill>
                  <a:srgbClr val="FFFFFF"/>
                </a:solidFill>
                <a:ea typeface="MS PGothic" pitchFamily="34" charset="-128"/>
                <a:cs typeface="Arial" charset="0"/>
              </a:rPr>
              <a:t>INSIGHTS</a:t>
            </a:r>
          </a:p>
        </p:txBody>
      </p:sp>
      <p:sp>
        <p:nvSpPr>
          <p:cNvPr id="39" name="AutoShape 125"/>
          <p:cNvSpPr>
            <a:spLocks noChangeArrowheads="1"/>
          </p:cNvSpPr>
          <p:nvPr/>
        </p:nvSpPr>
        <p:spPr bwMode="auto">
          <a:xfrm>
            <a:off x="6140758" y="1405469"/>
            <a:ext cx="2925762" cy="3307869"/>
          </a:xfrm>
          <a:prstGeom prst="roundRect">
            <a:avLst>
              <a:gd name="adj" fmla="val 6394"/>
            </a:avLst>
          </a:prstGeom>
          <a:solidFill>
            <a:srgbClr val="7030A0"/>
          </a:solidFill>
          <a:ln w="28575">
            <a:solidFill>
              <a:srgbClr val="FFFFFF"/>
            </a:solidFill>
            <a:round/>
            <a:headEnd/>
            <a:tailEnd/>
          </a:ln>
        </p:spPr>
        <p:txBody>
          <a:bodyPr lIns="60930" tIns="60930" rIns="60930" bIns="6093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defTabSz="609203" eaLnBrk="1" hangingPunct="1">
              <a:spcBef>
                <a:spcPts val="800"/>
              </a:spcBef>
            </a:pPr>
            <a:r>
              <a:rPr lang="en-US" altLang="en-US" sz="2100" dirty="0">
                <a:solidFill>
                  <a:srgbClr val="FFFFFF"/>
                </a:solidFill>
              </a:rPr>
              <a:t>BUSINESS</a:t>
            </a:r>
            <a:br>
              <a:rPr lang="en-US" altLang="en-US" sz="2100" dirty="0">
                <a:solidFill>
                  <a:srgbClr val="FFFFFF"/>
                </a:solidFill>
              </a:rPr>
            </a:br>
            <a:r>
              <a:rPr lang="en-US" altLang="en-US" sz="2100" dirty="0">
                <a:solidFill>
                  <a:srgbClr val="FFFFFF"/>
                </a:solidFill>
              </a:rPr>
              <a:t>INNOVATION</a:t>
            </a:r>
          </a:p>
          <a:p>
            <a:pPr algn="ctr" defTabSz="609203" eaLnBrk="1" hangingPunct="1">
              <a:spcBef>
                <a:spcPts val="800"/>
              </a:spcBef>
            </a:pPr>
            <a:endParaRPr lang="en-US" altLang="en-US" sz="2100" dirty="0">
              <a:solidFill>
                <a:srgbClr val="FFFFFF"/>
              </a:solidFill>
            </a:endParaRPr>
          </a:p>
          <a:p>
            <a:pPr algn="ctr" defTabSz="609203" eaLnBrk="1" hangingPunct="1">
              <a:spcBef>
                <a:spcPts val="800"/>
              </a:spcBef>
            </a:pPr>
            <a:endParaRPr lang="en-US" altLang="en-US" sz="2100" dirty="0">
              <a:solidFill>
                <a:srgbClr val="FFFFFF"/>
              </a:solidFill>
            </a:endParaRPr>
          </a:p>
          <a:p>
            <a:pPr algn="ctr" defTabSz="609203" eaLnBrk="1" hangingPunct="1">
              <a:spcBef>
                <a:spcPts val="800"/>
              </a:spcBef>
            </a:pPr>
            <a:endParaRPr lang="en-US" altLang="en-US" sz="2100" dirty="0">
              <a:solidFill>
                <a:srgbClr val="FFFFFF"/>
              </a:solidFill>
            </a:endParaRPr>
          </a:p>
          <a:p>
            <a:pPr algn="ctr" defTabSz="609203" eaLnBrk="1" hangingPunct="1">
              <a:spcBef>
                <a:spcPts val="800"/>
              </a:spcBef>
            </a:pPr>
            <a:endParaRPr lang="en-US" altLang="en-US" sz="2100" dirty="0">
              <a:solidFill>
                <a:srgbClr val="FFFFFF"/>
              </a:solidFill>
            </a:endParaRPr>
          </a:p>
          <a:p>
            <a:pPr algn="ctr" defTabSz="609203" eaLnBrk="1" hangingPunct="1">
              <a:spcBef>
                <a:spcPts val="800"/>
              </a:spcBef>
            </a:pPr>
            <a:endParaRPr lang="en-US" altLang="en-US" sz="2100" dirty="0">
              <a:solidFill>
                <a:srgbClr val="FFFFFF"/>
              </a:solidFill>
            </a:endParaRPr>
          </a:p>
        </p:txBody>
      </p:sp>
      <p:sp>
        <p:nvSpPr>
          <p:cNvPr id="41" name="AutoShape 125"/>
          <p:cNvSpPr>
            <a:spLocks noChangeArrowheads="1"/>
          </p:cNvSpPr>
          <p:nvPr/>
        </p:nvSpPr>
        <p:spPr bwMode="auto">
          <a:xfrm>
            <a:off x="112801" y="1405467"/>
            <a:ext cx="2925762" cy="3307868"/>
          </a:xfrm>
          <a:prstGeom prst="roundRect">
            <a:avLst>
              <a:gd name="adj" fmla="val 6394"/>
            </a:avLst>
          </a:prstGeom>
          <a:solidFill>
            <a:schemeClr val="tx2">
              <a:lumMod val="50000"/>
              <a:lumOff val="50000"/>
            </a:schemeClr>
          </a:solidFill>
          <a:ln w="28575">
            <a:solidFill>
              <a:srgbClr val="FFFFFF"/>
            </a:solidFill>
            <a:round/>
            <a:headEnd/>
            <a:tailEnd/>
          </a:ln>
        </p:spPr>
        <p:txBody>
          <a:bodyPr lIns="60930" tIns="60930" rIns="60930" bIns="6093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defTabSz="609203" eaLnBrk="1" hangingPunct="1">
              <a:spcBef>
                <a:spcPts val="800"/>
              </a:spcBef>
            </a:pPr>
            <a:r>
              <a:rPr lang="en-US" altLang="en-US" sz="2100" dirty="0">
                <a:solidFill>
                  <a:srgbClr val="FFFFFF"/>
                </a:solidFill>
              </a:rPr>
              <a:t>OPERATIONAL &amp; BUSINESS EFFICIENCY</a:t>
            </a:r>
          </a:p>
          <a:p>
            <a:pPr algn="ctr" defTabSz="609203" eaLnBrk="1" hangingPunct="1">
              <a:spcBef>
                <a:spcPts val="800"/>
              </a:spcBef>
            </a:pPr>
            <a:endParaRPr lang="en-US" altLang="en-US" sz="2100" dirty="0">
              <a:solidFill>
                <a:srgbClr val="FFFFFF"/>
              </a:solidFill>
            </a:endParaRPr>
          </a:p>
          <a:p>
            <a:pPr algn="ctr" defTabSz="609203" eaLnBrk="1" hangingPunct="1">
              <a:spcBef>
                <a:spcPts val="800"/>
              </a:spcBef>
            </a:pPr>
            <a:endParaRPr lang="en-US" altLang="en-US" sz="2100" dirty="0">
              <a:solidFill>
                <a:srgbClr val="FFFFFF"/>
              </a:solidFill>
            </a:endParaRPr>
          </a:p>
          <a:p>
            <a:pPr algn="ctr" defTabSz="609203" eaLnBrk="1" hangingPunct="1">
              <a:spcBef>
                <a:spcPts val="800"/>
              </a:spcBef>
            </a:pPr>
            <a:endParaRPr lang="en-US" altLang="en-US" sz="2100" dirty="0">
              <a:solidFill>
                <a:srgbClr val="FFFFFF"/>
              </a:solidFill>
            </a:endParaRPr>
          </a:p>
          <a:p>
            <a:pPr algn="ctr" defTabSz="609203" eaLnBrk="1" hangingPunct="1">
              <a:spcBef>
                <a:spcPts val="800"/>
              </a:spcBef>
            </a:pPr>
            <a:endParaRPr lang="en-US" altLang="en-US" sz="2100" dirty="0">
              <a:solidFill>
                <a:srgbClr val="FFFFFF"/>
              </a:solidFill>
            </a:endParaRPr>
          </a:p>
          <a:p>
            <a:pPr algn="ctr" defTabSz="609203" eaLnBrk="1" hangingPunct="1">
              <a:spcBef>
                <a:spcPts val="800"/>
              </a:spcBef>
            </a:pPr>
            <a:endParaRPr lang="en-US" altLang="en-US" sz="2100" dirty="0">
              <a:solidFill>
                <a:srgbClr val="FFFFFF"/>
              </a:solidFill>
              <a:latin typeface="Arial"/>
            </a:endParaRPr>
          </a:p>
        </p:txBody>
      </p:sp>
      <p:sp>
        <p:nvSpPr>
          <p:cNvPr id="40" name="AutoShape 125"/>
          <p:cNvSpPr>
            <a:spLocks noChangeArrowheads="1"/>
          </p:cNvSpPr>
          <p:nvPr/>
        </p:nvSpPr>
        <p:spPr bwMode="auto">
          <a:xfrm>
            <a:off x="3124893" y="1405467"/>
            <a:ext cx="2925762" cy="3307868"/>
          </a:xfrm>
          <a:prstGeom prst="roundRect">
            <a:avLst>
              <a:gd name="adj" fmla="val 6394"/>
            </a:avLst>
          </a:prstGeom>
          <a:solidFill>
            <a:schemeClr val="accent1"/>
          </a:solidFill>
          <a:ln w="28575">
            <a:solidFill>
              <a:srgbClr val="FFFFFF"/>
            </a:solidFill>
            <a:round/>
            <a:headEnd/>
            <a:tailEnd/>
          </a:ln>
        </p:spPr>
        <p:txBody>
          <a:bodyPr lIns="60930" tIns="60930" rIns="60930" bIns="6093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defTabSz="609203" eaLnBrk="1" hangingPunct="1">
              <a:spcBef>
                <a:spcPts val="800"/>
              </a:spcBef>
            </a:pPr>
            <a:r>
              <a:rPr lang="en-US" altLang="en-US" sz="2100" dirty="0">
                <a:solidFill>
                  <a:srgbClr val="FFFFFF"/>
                </a:solidFill>
              </a:rPr>
              <a:t>CUSTOMER EXPERIENCE </a:t>
            </a:r>
            <a:br>
              <a:rPr lang="en-US" altLang="en-US" sz="2100" dirty="0">
                <a:solidFill>
                  <a:srgbClr val="FFFFFF"/>
                </a:solidFill>
              </a:rPr>
            </a:br>
            <a:r>
              <a:rPr lang="en-US" altLang="en-US" sz="2100" dirty="0">
                <a:solidFill>
                  <a:srgbClr val="FFFFFF"/>
                </a:solidFill>
                <a:latin typeface="Arial"/>
              </a:rPr>
              <a:t>&amp; MARKETING</a:t>
            </a:r>
          </a:p>
          <a:p>
            <a:pPr algn="ctr" defTabSz="609203" eaLnBrk="1" hangingPunct="1">
              <a:spcBef>
                <a:spcPts val="800"/>
              </a:spcBef>
            </a:pPr>
            <a:endParaRPr lang="en-US" altLang="en-US" sz="2100" dirty="0">
              <a:solidFill>
                <a:srgbClr val="FFFFFF"/>
              </a:solidFill>
              <a:latin typeface="Arial"/>
            </a:endParaRPr>
          </a:p>
          <a:p>
            <a:pPr algn="ctr" defTabSz="609203" eaLnBrk="1" hangingPunct="1">
              <a:spcBef>
                <a:spcPts val="800"/>
              </a:spcBef>
            </a:pPr>
            <a:endParaRPr lang="en-US" altLang="en-US" sz="2100" dirty="0">
              <a:solidFill>
                <a:srgbClr val="FFFFFF"/>
              </a:solidFill>
              <a:latin typeface="Arial"/>
            </a:endParaRPr>
          </a:p>
          <a:p>
            <a:pPr algn="ctr" defTabSz="609203" eaLnBrk="1" hangingPunct="1">
              <a:spcBef>
                <a:spcPts val="800"/>
              </a:spcBef>
            </a:pPr>
            <a:endParaRPr lang="en-US" altLang="en-US" sz="2100" dirty="0">
              <a:solidFill>
                <a:srgbClr val="FFFFFF"/>
              </a:solidFill>
              <a:latin typeface="Arial"/>
            </a:endParaRPr>
          </a:p>
          <a:p>
            <a:pPr algn="ctr" defTabSz="609203" eaLnBrk="1" hangingPunct="1">
              <a:spcBef>
                <a:spcPts val="800"/>
              </a:spcBef>
            </a:pPr>
            <a:endParaRPr lang="en-US" altLang="en-US" sz="2100" dirty="0">
              <a:solidFill>
                <a:srgbClr val="FFFFFF"/>
              </a:solidFill>
              <a:latin typeface="Arial"/>
            </a:endParaRPr>
          </a:p>
          <a:p>
            <a:pPr algn="ctr" defTabSz="609203" eaLnBrk="1" hangingPunct="1">
              <a:spcBef>
                <a:spcPts val="800"/>
              </a:spcBef>
            </a:pPr>
            <a:endParaRPr lang="en-US" altLang="en-US" sz="2100" dirty="0">
              <a:solidFill>
                <a:srgbClr val="FFFFFF"/>
              </a:solidFill>
              <a:latin typeface="Arial"/>
            </a:endParaRPr>
          </a:p>
        </p:txBody>
      </p:sp>
      <p:sp>
        <p:nvSpPr>
          <p:cNvPr id="43" name="Rectangle 33"/>
          <p:cNvSpPr>
            <a:spLocks noChangeArrowheads="1"/>
          </p:cNvSpPr>
          <p:nvPr/>
        </p:nvSpPr>
        <p:spPr bwMode="auto">
          <a:xfrm>
            <a:off x="3123306" y="2409855"/>
            <a:ext cx="2927350" cy="158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lIns="60929" tIns="60929" rIns="60929" bIns="60929"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defTabSz="609203" eaLnBrk="1" hangingPunct="1">
              <a:spcBef>
                <a:spcPts val="800"/>
              </a:spcBef>
            </a:pPr>
            <a:endParaRPr lang="en-US" altLang="en-US" sz="2500" i="1">
              <a:solidFill>
                <a:srgbClr val="FFFFFF"/>
              </a:solidFill>
            </a:endParaRPr>
          </a:p>
        </p:txBody>
      </p:sp>
      <p:sp>
        <p:nvSpPr>
          <p:cNvPr id="44" name="Rectangle 34"/>
          <p:cNvSpPr>
            <a:spLocks noChangeArrowheads="1"/>
          </p:cNvSpPr>
          <p:nvPr/>
        </p:nvSpPr>
        <p:spPr bwMode="auto">
          <a:xfrm>
            <a:off x="6233219" y="2409855"/>
            <a:ext cx="2897187" cy="158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lIns="60929" tIns="60929" rIns="60929" bIns="60929"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defTabSz="609203" eaLnBrk="1" hangingPunct="1">
              <a:spcBef>
                <a:spcPts val="800"/>
              </a:spcBef>
            </a:pPr>
            <a:endParaRPr lang="en-US" altLang="en-US" sz="2100">
              <a:solidFill>
                <a:srgbClr val="FFFFFF"/>
              </a:solidFill>
            </a:endParaRPr>
          </a:p>
        </p:txBody>
      </p:sp>
      <p:sp>
        <p:nvSpPr>
          <p:cNvPr id="30" name="Rounded Rectangle 29"/>
          <p:cNvSpPr/>
          <p:nvPr/>
        </p:nvSpPr>
        <p:spPr bwMode="auto">
          <a:xfrm>
            <a:off x="202208" y="2738502"/>
            <a:ext cx="1346400" cy="1850435"/>
          </a:xfrm>
          <a:prstGeom prst="roundRect">
            <a:avLst/>
          </a:prstGeom>
          <a:solidFill>
            <a:schemeClr val="tx2">
              <a:lumMod val="25000"/>
              <a:lumOff val="75000"/>
              <a:alpha val="50000"/>
            </a:schemeClr>
          </a:solidFill>
          <a:ln w="19050" cap="flat" cmpd="sng" algn="ctr">
            <a:solidFill>
              <a:schemeClr val="bg1"/>
            </a:solidFill>
            <a:prstDash val="solid"/>
            <a:round/>
            <a:headEnd type="none" w="med" len="med"/>
            <a:tailEnd type="none" w="med" len="med"/>
          </a:ln>
          <a:effectLst/>
        </p:spPr>
        <p:txBody>
          <a:bodyPr vert="horz" wrap="none" lIns="71970" tIns="45718" rIns="71970" bIns="45718" numCol="1" rtlCol="0" anchor="ctr" anchorCtr="0" compatLnSpc="1">
            <a:prstTxWarp prst="textNoShape">
              <a:avLst/>
            </a:prstTxWarp>
          </a:bodyPr>
          <a:lstStyle/>
          <a:p>
            <a:pPr algn="ctr" defTabSz="609203"/>
            <a:r>
              <a:rPr lang="en-US" sz="1600" dirty="0">
                <a:solidFill>
                  <a:srgbClr val="FFFFFF"/>
                </a:solidFill>
              </a:rPr>
              <a:t>PROACTIVE </a:t>
            </a:r>
          </a:p>
          <a:p>
            <a:pPr algn="ctr" defTabSz="609203"/>
            <a:r>
              <a:rPr lang="en-US" sz="1600" dirty="0">
                <a:solidFill>
                  <a:srgbClr val="FFFFFF"/>
                </a:solidFill>
              </a:rPr>
              <a:t>SERVICE </a:t>
            </a:r>
          </a:p>
          <a:p>
            <a:pPr algn="ctr" defTabSz="609203"/>
            <a:r>
              <a:rPr lang="en-US" sz="1600" dirty="0">
                <a:solidFill>
                  <a:srgbClr val="FFFFFF"/>
                </a:solidFill>
              </a:rPr>
              <a:t>OPERATIONS</a:t>
            </a:r>
          </a:p>
        </p:txBody>
      </p:sp>
      <p:sp>
        <p:nvSpPr>
          <p:cNvPr id="31" name="Rounded Rectangle 30"/>
          <p:cNvSpPr/>
          <p:nvPr/>
        </p:nvSpPr>
        <p:spPr bwMode="auto">
          <a:xfrm>
            <a:off x="1626296" y="2738502"/>
            <a:ext cx="1346400" cy="1850435"/>
          </a:xfrm>
          <a:prstGeom prst="roundRect">
            <a:avLst/>
          </a:prstGeom>
          <a:solidFill>
            <a:schemeClr val="tx2">
              <a:lumMod val="25000"/>
              <a:lumOff val="75000"/>
              <a:alpha val="50000"/>
            </a:schemeClr>
          </a:solidFill>
          <a:ln w="19050" cap="flat" cmpd="sng" algn="ctr">
            <a:solidFill>
              <a:schemeClr val="bg1"/>
            </a:solidFill>
            <a:prstDash val="solid"/>
            <a:round/>
            <a:headEnd type="none" w="med" len="med"/>
            <a:tailEnd type="none" w="med" len="med"/>
          </a:ln>
          <a:effectLst/>
        </p:spPr>
        <p:txBody>
          <a:bodyPr vert="horz" wrap="none" lIns="71970" tIns="45718" rIns="71970" bIns="45718" numCol="1" rtlCol="0" anchor="ctr" anchorCtr="0" compatLnSpc="1">
            <a:prstTxWarp prst="textNoShape">
              <a:avLst/>
            </a:prstTxWarp>
          </a:bodyPr>
          <a:lstStyle/>
          <a:p>
            <a:pPr algn="ctr" defTabSz="609203"/>
            <a:r>
              <a:rPr lang="en-US" sz="1600" dirty="0">
                <a:solidFill>
                  <a:srgbClr val="FFFFFF"/>
                </a:solidFill>
              </a:rPr>
              <a:t>EMPOWERED </a:t>
            </a:r>
          </a:p>
          <a:p>
            <a:pPr algn="ctr" defTabSz="609203"/>
            <a:r>
              <a:rPr lang="en-US" sz="1600" dirty="0">
                <a:solidFill>
                  <a:srgbClr val="FFFFFF"/>
                </a:solidFill>
              </a:rPr>
              <a:t>CUSTOMER </a:t>
            </a:r>
          </a:p>
          <a:p>
            <a:pPr algn="ctr" defTabSz="609203"/>
            <a:r>
              <a:rPr lang="en-US" sz="1600" dirty="0">
                <a:solidFill>
                  <a:srgbClr val="FFFFFF"/>
                </a:solidFill>
              </a:rPr>
              <a:t>CARE</a:t>
            </a:r>
          </a:p>
        </p:txBody>
      </p:sp>
      <p:sp>
        <p:nvSpPr>
          <p:cNvPr id="35" name="Rounded Rectangle 34"/>
          <p:cNvSpPr/>
          <p:nvPr/>
        </p:nvSpPr>
        <p:spPr bwMode="auto">
          <a:xfrm>
            <a:off x="3198668" y="2689072"/>
            <a:ext cx="1346400" cy="1896581"/>
          </a:xfrm>
          <a:prstGeom prst="roundRect">
            <a:avLst/>
          </a:prstGeom>
          <a:solidFill>
            <a:schemeClr val="accent1">
              <a:lumMod val="60000"/>
              <a:lumOff val="40000"/>
              <a:alpha val="50000"/>
            </a:schemeClr>
          </a:solidFill>
          <a:ln w="19050" cap="flat" cmpd="sng" algn="ctr">
            <a:solidFill>
              <a:schemeClr val="bg1"/>
            </a:solidFill>
            <a:prstDash val="solid"/>
            <a:round/>
            <a:headEnd type="none" w="med" len="med"/>
            <a:tailEnd type="none" w="med" len="med"/>
          </a:ln>
          <a:effectLst/>
        </p:spPr>
        <p:txBody>
          <a:bodyPr vert="horz" wrap="none" lIns="71970" tIns="45718" rIns="71970" bIns="45718" numCol="1" rtlCol="0" anchor="ctr" anchorCtr="0" compatLnSpc="1">
            <a:prstTxWarp prst="textNoShape">
              <a:avLst/>
            </a:prstTxWarp>
          </a:bodyPr>
          <a:lstStyle/>
          <a:p>
            <a:pPr algn="ctr" defTabSz="609203"/>
            <a:r>
              <a:rPr lang="en-US" sz="1600" dirty="0">
                <a:solidFill>
                  <a:srgbClr val="FFFFFF"/>
                </a:solidFill>
              </a:rPr>
              <a:t>EXPERIENCE </a:t>
            </a:r>
          </a:p>
          <a:p>
            <a:pPr algn="ctr" defTabSz="609203"/>
            <a:r>
              <a:rPr lang="en-US" sz="1600" dirty="0">
                <a:solidFill>
                  <a:srgbClr val="FFFFFF"/>
                </a:solidFill>
              </a:rPr>
              <a:t>BASED </a:t>
            </a:r>
          </a:p>
          <a:p>
            <a:pPr algn="ctr" defTabSz="609203"/>
            <a:r>
              <a:rPr lang="en-US" sz="1600" dirty="0">
                <a:solidFill>
                  <a:srgbClr val="FFFFFF"/>
                </a:solidFill>
              </a:rPr>
              <a:t>MARKETING</a:t>
            </a:r>
          </a:p>
        </p:txBody>
      </p:sp>
      <p:sp>
        <p:nvSpPr>
          <p:cNvPr id="37" name="Rounded Rectangle 36"/>
          <p:cNvSpPr/>
          <p:nvPr/>
        </p:nvSpPr>
        <p:spPr bwMode="auto">
          <a:xfrm>
            <a:off x="4635113" y="2689072"/>
            <a:ext cx="1346400" cy="1896581"/>
          </a:xfrm>
          <a:prstGeom prst="roundRect">
            <a:avLst/>
          </a:prstGeom>
          <a:solidFill>
            <a:schemeClr val="accent1">
              <a:lumMod val="60000"/>
              <a:lumOff val="40000"/>
              <a:alpha val="50000"/>
            </a:schemeClr>
          </a:solidFill>
          <a:ln w="19050" cap="flat" cmpd="sng" algn="ctr">
            <a:solidFill>
              <a:schemeClr val="bg1"/>
            </a:solidFill>
            <a:prstDash val="solid"/>
            <a:round/>
            <a:headEnd type="none" w="med" len="med"/>
            <a:tailEnd type="none" w="med" len="med"/>
          </a:ln>
          <a:effectLst/>
        </p:spPr>
        <p:txBody>
          <a:bodyPr vert="horz" wrap="none" lIns="71970" tIns="45718" rIns="71970" bIns="45718" numCol="1" rtlCol="0" anchor="ctr" anchorCtr="0" compatLnSpc="1">
            <a:prstTxWarp prst="textNoShape">
              <a:avLst/>
            </a:prstTxWarp>
          </a:bodyPr>
          <a:lstStyle/>
          <a:p>
            <a:pPr algn="ctr" defTabSz="609203"/>
            <a:r>
              <a:rPr lang="en-US" sz="1600" dirty="0">
                <a:solidFill>
                  <a:srgbClr val="FFFFFF"/>
                </a:solidFill>
              </a:rPr>
              <a:t>CUSTOMER </a:t>
            </a:r>
            <a:br>
              <a:rPr lang="en-US" sz="1600" dirty="0">
                <a:solidFill>
                  <a:srgbClr val="FFFFFF"/>
                </a:solidFill>
              </a:rPr>
            </a:br>
            <a:r>
              <a:rPr lang="en-US" sz="1600" dirty="0">
                <a:solidFill>
                  <a:srgbClr val="FFFFFF"/>
                </a:solidFill>
              </a:rPr>
              <a:t>JOURNEY </a:t>
            </a:r>
            <a:br>
              <a:rPr lang="en-US" sz="1600" dirty="0">
                <a:solidFill>
                  <a:srgbClr val="FFFFFF"/>
                </a:solidFill>
              </a:rPr>
            </a:br>
            <a:r>
              <a:rPr lang="en-US" sz="1600" dirty="0">
                <a:solidFill>
                  <a:srgbClr val="FFFFFF"/>
                </a:solidFill>
              </a:rPr>
              <a:t>OPTIMIZATION </a:t>
            </a:r>
          </a:p>
        </p:txBody>
      </p:sp>
      <p:sp>
        <p:nvSpPr>
          <p:cNvPr id="34" name="Rounded Rectangle 33"/>
          <p:cNvSpPr/>
          <p:nvPr/>
        </p:nvSpPr>
        <p:spPr bwMode="auto">
          <a:xfrm>
            <a:off x="6207485" y="2689072"/>
            <a:ext cx="1346400" cy="1896581"/>
          </a:xfrm>
          <a:prstGeom prst="roundRect">
            <a:avLst/>
          </a:prstGeom>
          <a:solidFill>
            <a:srgbClr val="BD29B6">
              <a:alpha val="53333"/>
            </a:srgbClr>
          </a:solidFill>
          <a:ln w="19050" cap="flat" cmpd="sng" algn="ctr">
            <a:solidFill>
              <a:schemeClr val="bg1"/>
            </a:solidFill>
            <a:prstDash val="solid"/>
            <a:round/>
            <a:headEnd type="none" w="med" len="med"/>
            <a:tailEnd type="none" w="med" len="med"/>
          </a:ln>
          <a:effectLst/>
        </p:spPr>
        <p:txBody>
          <a:bodyPr vert="horz" wrap="none" lIns="71970" tIns="45718" rIns="71970" bIns="45718" numCol="1" rtlCol="0" anchor="ctr" anchorCtr="0" compatLnSpc="1">
            <a:prstTxWarp prst="textNoShape">
              <a:avLst/>
            </a:prstTxWarp>
          </a:bodyPr>
          <a:lstStyle/>
          <a:p>
            <a:pPr algn="ctr" defTabSz="609203"/>
            <a:r>
              <a:rPr lang="en-US" sz="1600" dirty="0">
                <a:solidFill>
                  <a:srgbClr val="FFFFFF"/>
                </a:solidFill>
              </a:rPr>
              <a:t>DATA </a:t>
            </a:r>
          </a:p>
          <a:p>
            <a:pPr algn="ctr" defTabSz="609203"/>
            <a:r>
              <a:rPr lang="en-US" sz="1600" dirty="0">
                <a:solidFill>
                  <a:srgbClr val="FFFFFF"/>
                </a:solidFill>
              </a:rPr>
              <a:t>MONETIZATION</a:t>
            </a:r>
          </a:p>
        </p:txBody>
      </p:sp>
      <p:sp>
        <p:nvSpPr>
          <p:cNvPr id="36" name="Rounded Rectangle 35"/>
          <p:cNvSpPr/>
          <p:nvPr/>
        </p:nvSpPr>
        <p:spPr bwMode="auto">
          <a:xfrm>
            <a:off x="7643931" y="2689072"/>
            <a:ext cx="1346400" cy="1896581"/>
          </a:xfrm>
          <a:prstGeom prst="roundRect">
            <a:avLst/>
          </a:prstGeom>
          <a:solidFill>
            <a:srgbClr val="BD29B6">
              <a:alpha val="53333"/>
            </a:srgbClr>
          </a:solidFill>
          <a:ln w="19050" cap="flat" cmpd="sng" algn="ctr">
            <a:solidFill>
              <a:schemeClr val="bg1"/>
            </a:solidFill>
            <a:prstDash val="solid"/>
            <a:round/>
            <a:headEnd type="none" w="med" len="med"/>
            <a:tailEnd type="none" w="med" len="med"/>
          </a:ln>
          <a:effectLst/>
        </p:spPr>
        <p:txBody>
          <a:bodyPr vert="horz" wrap="none" lIns="71970" tIns="45718" rIns="71970" bIns="45718" numCol="1" rtlCol="0" anchor="ctr" anchorCtr="0" compatLnSpc="1">
            <a:prstTxWarp prst="textNoShape">
              <a:avLst/>
            </a:prstTxWarp>
          </a:bodyPr>
          <a:lstStyle/>
          <a:p>
            <a:pPr algn="ctr" defTabSz="609203"/>
            <a:r>
              <a:rPr lang="en-US" sz="1600" dirty="0">
                <a:solidFill>
                  <a:srgbClr val="FFFFFF"/>
                </a:solidFill>
              </a:rPr>
              <a:t>INDUSTRY &amp; </a:t>
            </a:r>
          </a:p>
          <a:p>
            <a:pPr algn="ctr" defTabSz="609203"/>
            <a:r>
              <a:rPr lang="en-US" sz="1600" dirty="0">
                <a:solidFill>
                  <a:srgbClr val="FFFFFF"/>
                </a:solidFill>
              </a:rPr>
              <a:t>SOCIETY</a:t>
            </a:r>
            <a:br>
              <a:rPr lang="en-US" sz="1600" dirty="0">
                <a:solidFill>
                  <a:srgbClr val="FFFFFF"/>
                </a:solidFill>
              </a:rPr>
            </a:br>
            <a:r>
              <a:rPr lang="en-US" sz="1600" dirty="0">
                <a:solidFill>
                  <a:srgbClr val="FFFFFF"/>
                </a:solidFill>
              </a:rPr>
              <a:t>(</a:t>
            </a:r>
            <a:r>
              <a:rPr lang="en-US" sz="1600" dirty="0" err="1">
                <a:solidFill>
                  <a:srgbClr val="FFFFFF"/>
                </a:solidFill>
              </a:rPr>
              <a:t>IoT</a:t>
            </a:r>
            <a:r>
              <a:rPr lang="en-US" sz="1600" dirty="0">
                <a:solidFill>
                  <a:srgbClr val="FFFFFF"/>
                </a:solidFill>
              </a:rPr>
              <a:t>)</a:t>
            </a:r>
          </a:p>
        </p:txBody>
      </p:sp>
      <p:sp>
        <p:nvSpPr>
          <p:cNvPr id="21" name="Oval 20"/>
          <p:cNvSpPr/>
          <p:nvPr/>
        </p:nvSpPr>
        <p:spPr bwMode="auto">
          <a:xfrm>
            <a:off x="38167" y="4786796"/>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a:glow rad="63500">
              <a:schemeClr val="accent3">
                <a:satMod val="175000"/>
                <a:alpha val="40000"/>
              </a:schemeClr>
            </a:glow>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defTabSz="1219170">
              <a:spcBef>
                <a:spcPct val="50000"/>
              </a:spcBef>
            </a:pPr>
            <a:r>
              <a:rPr lang="sv-SE" b="1" dirty="0" smtClean="0">
                <a:latin typeface="Arial" charset="0"/>
              </a:rPr>
              <a:t>1</a:t>
            </a:r>
            <a:endParaRPr kumimoji="0" lang="en-US" b="1" i="0" u="none" strike="noStrike" cap="none" normalizeH="0" baseline="0" dirty="0" smtClean="0">
              <a:ln>
                <a:noFill/>
              </a:ln>
              <a:effectLst/>
              <a:latin typeface="Arial" charset="0"/>
            </a:endParaRPr>
          </a:p>
        </p:txBody>
      </p:sp>
      <p:sp>
        <p:nvSpPr>
          <p:cNvPr id="23" name="Oval 22"/>
          <p:cNvSpPr/>
          <p:nvPr/>
        </p:nvSpPr>
        <p:spPr bwMode="auto">
          <a:xfrm>
            <a:off x="13453" y="2471132"/>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a:glow rad="63500">
              <a:schemeClr val="accent3">
                <a:satMod val="175000"/>
                <a:alpha val="40000"/>
              </a:schemeClr>
            </a:glow>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defTabSz="1219170">
              <a:spcBef>
                <a:spcPct val="50000"/>
              </a:spcBef>
            </a:pPr>
            <a:r>
              <a:rPr lang="sv-SE" b="1" dirty="0" smtClean="0">
                <a:latin typeface="Arial" charset="0"/>
              </a:rPr>
              <a:t>2</a:t>
            </a:r>
            <a:endParaRPr kumimoji="0" lang="en-US" b="1" i="0" u="none" strike="noStrike" cap="none" normalizeH="0" baseline="0" dirty="0" smtClean="0">
              <a:ln>
                <a:noFill/>
              </a:ln>
              <a:effectLst/>
              <a:latin typeface="Arial" charset="0"/>
            </a:endParaRPr>
          </a:p>
        </p:txBody>
      </p:sp>
      <p:sp>
        <p:nvSpPr>
          <p:cNvPr id="24" name="Oval 23"/>
          <p:cNvSpPr/>
          <p:nvPr/>
        </p:nvSpPr>
        <p:spPr bwMode="auto">
          <a:xfrm>
            <a:off x="1462680" y="2453962"/>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a:glow rad="63500">
              <a:schemeClr val="accent3">
                <a:satMod val="175000"/>
                <a:alpha val="40000"/>
              </a:schemeClr>
            </a:glow>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defTabSz="1219170">
              <a:spcBef>
                <a:spcPct val="50000"/>
              </a:spcBef>
            </a:pPr>
            <a:r>
              <a:rPr lang="sv-SE" b="1" dirty="0" smtClean="0">
                <a:latin typeface="Arial" charset="0"/>
              </a:rPr>
              <a:t>3</a:t>
            </a:r>
            <a:endParaRPr kumimoji="0" lang="en-US" b="1" i="0" u="none" strike="noStrike" cap="none" normalizeH="0" baseline="0" dirty="0" smtClean="0">
              <a:ln>
                <a:noFill/>
              </a:ln>
              <a:effectLst/>
              <a:latin typeface="Arial" charset="0"/>
            </a:endParaRPr>
          </a:p>
        </p:txBody>
      </p:sp>
      <p:sp>
        <p:nvSpPr>
          <p:cNvPr id="25" name="Oval 24"/>
          <p:cNvSpPr/>
          <p:nvPr/>
        </p:nvSpPr>
        <p:spPr bwMode="auto">
          <a:xfrm>
            <a:off x="3008056" y="2471132"/>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a:glow rad="63500">
              <a:schemeClr val="accent3">
                <a:satMod val="175000"/>
                <a:alpha val="40000"/>
              </a:schemeClr>
            </a:glow>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defTabSz="1219170">
              <a:spcBef>
                <a:spcPct val="50000"/>
              </a:spcBef>
            </a:pPr>
            <a:r>
              <a:rPr lang="sv-SE" b="1" dirty="0" smtClean="0">
                <a:latin typeface="Arial" charset="0"/>
              </a:rPr>
              <a:t>4</a:t>
            </a:r>
            <a:endParaRPr kumimoji="0" lang="en-US" b="1" i="0" u="none" strike="noStrike" cap="none" normalizeH="0" baseline="0" dirty="0" smtClean="0">
              <a:ln>
                <a:noFill/>
              </a:ln>
              <a:effectLst/>
              <a:latin typeface="Arial" charset="0"/>
            </a:endParaRPr>
          </a:p>
        </p:txBody>
      </p:sp>
      <p:sp>
        <p:nvSpPr>
          <p:cNvPr id="29" name="Oval 28"/>
          <p:cNvSpPr/>
          <p:nvPr/>
        </p:nvSpPr>
        <p:spPr bwMode="auto">
          <a:xfrm>
            <a:off x="4470927" y="2471132"/>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a:glow rad="63500">
              <a:schemeClr val="accent3">
                <a:satMod val="175000"/>
                <a:alpha val="40000"/>
              </a:schemeClr>
            </a:glow>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defTabSz="1219170">
              <a:spcBef>
                <a:spcPct val="50000"/>
              </a:spcBef>
            </a:pPr>
            <a:r>
              <a:rPr lang="sv-SE" b="1" dirty="0" smtClean="0">
                <a:latin typeface="Arial" charset="0"/>
              </a:rPr>
              <a:t>5</a:t>
            </a:r>
            <a:endParaRPr kumimoji="0" lang="en-US" b="1" i="0" u="none" strike="noStrike" cap="none" normalizeH="0" baseline="0" dirty="0" smtClean="0">
              <a:ln>
                <a:noFill/>
              </a:ln>
              <a:effectLst/>
              <a:latin typeface="Arial" charset="0"/>
            </a:endParaRPr>
          </a:p>
        </p:txBody>
      </p:sp>
      <p:sp>
        <p:nvSpPr>
          <p:cNvPr id="33" name="Oval 32"/>
          <p:cNvSpPr/>
          <p:nvPr/>
        </p:nvSpPr>
        <p:spPr bwMode="auto">
          <a:xfrm>
            <a:off x="6021057" y="2453961"/>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a:glow rad="63500">
              <a:schemeClr val="accent3">
                <a:satMod val="175000"/>
                <a:alpha val="40000"/>
              </a:schemeClr>
            </a:glow>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defTabSz="1219170">
              <a:spcBef>
                <a:spcPct val="50000"/>
              </a:spcBef>
            </a:pPr>
            <a:r>
              <a:rPr lang="sv-SE" b="1" dirty="0" smtClean="0">
                <a:latin typeface="Arial" charset="0"/>
              </a:rPr>
              <a:t>6</a:t>
            </a:r>
            <a:endParaRPr kumimoji="0" lang="en-US" b="1" i="0" u="none" strike="noStrike" cap="none" normalizeH="0" baseline="0" dirty="0" smtClean="0">
              <a:ln>
                <a:noFill/>
              </a:ln>
              <a:effectLst/>
              <a:latin typeface="Arial" charset="0"/>
            </a:endParaRPr>
          </a:p>
        </p:txBody>
      </p:sp>
      <p:sp>
        <p:nvSpPr>
          <p:cNvPr id="38" name="Oval 37"/>
          <p:cNvSpPr/>
          <p:nvPr/>
        </p:nvSpPr>
        <p:spPr bwMode="auto">
          <a:xfrm>
            <a:off x="7459213" y="2437485"/>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a:glow rad="63500">
              <a:schemeClr val="accent3">
                <a:satMod val="175000"/>
                <a:alpha val="40000"/>
              </a:schemeClr>
            </a:glow>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defTabSz="1219170">
              <a:spcBef>
                <a:spcPct val="50000"/>
              </a:spcBef>
            </a:pPr>
            <a:r>
              <a:rPr lang="sv-SE" b="1" dirty="0" smtClean="0">
                <a:latin typeface="Arial" charset="0"/>
              </a:rPr>
              <a:t>7</a:t>
            </a:r>
            <a:endParaRPr kumimoji="0" lang="en-US" b="1" i="0" u="none" strike="noStrike" cap="none" normalizeH="0" baseline="0" dirty="0" smtClean="0">
              <a:ln>
                <a:noFill/>
              </a:ln>
              <a:effectLst/>
              <a:latin typeface="Arial" charset="0"/>
            </a:endParaRPr>
          </a:p>
        </p:txBody>
      </p:sp>
      <p:sp>
        <p:nvSpPr>
          <p:cNvPr id="42" name="Oval 41"/>
          <p:cNvSpPr/>
          <p:nvPr/>
        </p:nvSpPr>
        <p:spPr bwMode="auto">
          <a:xfrm>
            <a:off x="8734231" y="1230997"/>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a:glow rad="63500">
              <a:schemeClr val="accent3">
                <a:satMod val="175000"/>
                <a:alpha val="40000"/>
              </a:schemeClr>
            </a:glow>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defTabSz="1219170">
              <a:spcBef>
                <a:spcPct val="50000"/>
              </a:spcBef>
            </a:pPr>
            <a:r>
              <a:rPr lang="sv-SE" b="1" dirty="0" smtClean="0">
                <a:latin typeface="Arial" charset="0"/>
              </a:rPr>
              <a:t>8</a:t>
            </a:r>
            <a:endParaRPr kumimoji="0" lang="en-US" b="1" i="0" u="none" strike="noStrike" cap="none" normalizeH="0" baseline="0" dirty="0" smtClean="0">
              <a:ln>
                <a:noFill/>
              </a:ln>
              <a:effectLst/>
              <a:latin typeface="Arial" charset="0"/>
            </a:endParaRPr>
          </a:p>
        </p:txBody>
      </p:sp>
    </p:spTree>
    <p:extLst>
      <p:ext uri="{BB962C8B-B14F-4D97-AF65-F5344CB8AC3E}">
        <p14:creationId xmlns:p14="http://schemas.microsoft.com/office/powerpoint/2010/main" val="92679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descr="bpct-blend3"/>
          <p:cNvSpPr>
            <a:spLocks noChangeArrowheads="1"/>
          </p:cNvSpPr>
          <p:nvPr/>
        </p:nvSpPr>
        <p:spPr bwMode="auto">
          <a:xfrm>
            <a:off x="0" y="-43339"/>
            <a:ext cx="9144000" cy="6909853"/>
          </a:xfrm>
          <a:prstGeom prst="rect">
            <a:avLst/>
          </a:prstGeom>
          <a:blipFill dpi="0" rotWithShape="0">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9" rIns="0" bIns="45719" anchor="ctr"/>
          <a:lstStyle/>
          <a:p>
            <a:endParaRPr lang="sv-SE" dirty="0">
              <a:solidFill>
                <a:srgbClr val="58585A"/>
              </a:solidFill>
            </a:endParaRPr>
          </a:p>
        </p:txBody>
      </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317330208"/>
              </p:ex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11277"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192" y="1590"/>
                        <a:ext cx="1190" cy="1587"/>
                      </a:xfrm>
                      <a:prstGeom prst="rect">
                        <a:avLst/>
                      </a:prstGeom>
                    </p:spPr>
                  </p:pic>
                </p:oleObj>
              </mc:Fallback>
            </mc:AlternateContent>
          </a:graphicData>
        </a:graphic>
      </p:graphicFrame>
      <p:pic>
        <p:nvPicPr>
          <p:cNvPr id="22" name="Picture 21" descr="ECON_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351" y="349269"/>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6" y="239714"/>
            <a:ext cx="7820024" cy="1085371"/>
          </a:xfrm>
        </p:spPr>
        <p:txBody>
          <a:bodyPr/>
          <a:lstStyle/>
          <a:p>
            <a:r>
              <a:rPr lang="en-US" dirty="0" smtClean="0">
                <a:solidFill>
                  <a:schemeClr val="bg1"/>
                </a:solidFill>
              </a:rPr>
              <a:t>ANALYTICS PLATFORM &amp; insights</a:t>
            </a:r>
            <a:endParaRPr lang="en-US" dirty="0">
              <a:solidFill>
                <a:schemeClr val="bg1"/>
              </a:solidFill>
            </a:endParaRPr>
          </a:p>
        </p:txBody>
      </p:sp>
      <p:sp>
        <p:nvSpPr>
          <p:cNvPr id="15" name="Rounded Rectangle 14"/>
          <p:cNvSpPr/>
          <p:nvPr/>
        </p:nvSpPr>
        <p:spPr bwMode="auto">
          <a:xfrm>
            <a:off x="301206" y="1166800"/>
            <a:ext cx="4140059" cy="2569005"/>
          </a:xfrm>
          <a:prstGeom prst="roundRect">
            <a:avLst/>
          </a:prstGeom>
          <a:solidFill>
            <a:schemeClr val="accent2"/>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FLEXIBILITY</a:t>
            </a:r>
          </a:p>
        </p:txBody>
      </p:sp>
      <p:sp>
        <p:nvSpPr>
          <p:cNvPr id="17" name="Rounded Rectangle 16"/>
          <p:cNvSpPr/>
          <p:nvPr/>
        </p:nvSpPr>
        <p:spPr bwMode="auto">
          <a:xfrm>
            <a:off x="4697418" y="1200637"/>
            <a:ext cx="4140059" cy="2569005"/>
          </a:xfrm>
          <a:prstGeom prst="roundRect">
            <a:avLst/>
          </a:prstGeom>
          <a:solidFill>
            <a:schemeClr val="accent2"/>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REDUCED COST</a:t>
            </a:r>
          </a:p>
        </p:txBody>
      </p:sp>
      <p:sp>
        <p:nvSpPr>
          <p:cNvPr id="26" name="Oval 25"/>
          <p:cNvSpPr/>
          <p:nvPr/>
        </p:nvSpPr>
        <p:spPr bwMode="auto">
          <a:xfrm>
            <a:off x="-16981" y="-43339"/>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a:spcBef>
                <a:spcPct val="50000"/>
              </a:spcBef>
            </a:pPr>
            <a:r>
              <a:rPr lang="sv-SE" dirty="0" smtClean="0">
                <a:latin typeface="Arial" charset="0"/>
              </a:rPr>
              <a:t>1</a:t>
            </a:r>
            <a:endParaRPr kumimoji="0" lang="en-US" i="0" u="none" strike="noStrike" cap="none" normalizeH="0" baseline="0" dirty="0" smtClean="0">
              <a:ln>
                <a:noFill/>
              </a:ln>
              <a:effectLst/>
              <a:latin typeface="Arial" charset="0"/>
            </a:endParaRPr>
          </a:p>
        </p:txBody>
      </p:sp>
      <p:sp>
        <p:nvSpPr>
          <p:cNvPr id="4" name="TextBox 3"/>
          <p:cNvSpPr txBox="1"/>
          <p:nvPr/>
        </p:nvSpPr>
        <p:spPr>
          <a:xfrm>
            <a:off x="2792627" y="5535829"/>
            <a:ext cx="825476" cy="538605"/>
          </a:xfrm>
          <a:prstGeom prst="rect">
            <a:avLst/>
          </a:prstGeom>
          <a:noFill/>
        </p:spPr>
        <p:txBody>
          <a:bodyPr wrap="none" lIns="121917" tIns="60958" rIns="121917" bIns="60958" rtlCol="0">
            <a:spAutoFit/>
          </a:bodyPr>
          <a:lstStyle/>
          <a:p>
            <a:r>
              <a:rPr lang="en-US" sz="2700" dirty="0">
                <a:solidFill>
                  <a:schemeClr val="bg1"/>
                </a:solidFill>
              </a:rPr>
              <a:t>Nita</a:t>
            </a:r>
          </a:p>
        </p:txBody>
      </p:sp>
      <p:sp>
        <p:nvSpPr>
          <p:cNvPr id="12" name="Rounded Rectangle 11"/>
          <p:cNvSpPr/>
          <p:nvPr/>
        </p:nvSpPr>
        <p:spPr bwMode="auto">
          <a:xfrm>
            <a:off x="325919" y="3949677"/>
            <a:ext cx="4140059" cy="2569005"/>
          </a:xfrm>
          <a:prstGeom prst="roundRect">
            <a:avLst/>
          </a:prstGeom>
          <a:solidFill>
            <a:schemeClr val="accent2"/>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fr-FR" sz="1900" dirty="0">
                <a:solidFill>
                  <a:srgbClr val="FFFFFF"/>
                </a:solidFill>
              </a:rPr>
              <a:t>CAPABILITY</a:t>
            </a:r>
          </a:p>
        </p:txBody>
      </p:sp>
      <p:sp>
        <p:nvSpPr>
          <p:cNvPr id="13" name="TextBox 12"/>
          <p:cNvSpPr txBox="1"/>
          <p:nvPr/>
        </p:nvSpPr>
        <p:spPr>
          <a:xfrm>
            <a:off x="379196" y="4665976"/>
            <a:ext cx="4062069" cy="1600434"/>
          </a:xfrm>
          <a:prstGeom prst="rect">
            <a:avLst/>
          </a:prstGeom>
          <a:noFill/>
        </p:spPr>
        <p:txBody>
          <a:bodyPr wrap="square" lIns="121917" tIns="60958" rIns="121917" bIns="60958" rtlCol="0">
            <a:spAutoFit/>
          </a:bodyPr>
          <a:lstStyle/>
          <a:p>
            <a:pPr algn="ctr"/>
            <a:r>
              <a:rPr lang="en-US" sz="1600" dirty="0">
                <a:solidFill>
                  <a:schemeClr val="bg1"/>
                </a:solidFill>
              </a:rPr>
              <a:t>Self Learning Rules </a:t>
            </a:r>
            <a:br>
              <a:rPr lang="en-US" sz="1600" dirty="0">
                <a:solidFill>
                  <a:schemeClr val="bg1"/>
                </a:solidFill>
              </a:rPr>
            </a:br>
            <a:endParaRPr lang="en-US" sz="1600" dirty="0">
              <a:solidFill>
                <a:schemeClr val="bg1"/>
              </a:solidFill>
            </a:endParaRPr>
          </a:p>
          <a:p>
            <a:pPr algn="ctr"/>
            <a:r>
              <a:rPr lang="en-US" sz="1600" dirty="0">
                <a:solidFill>
                  <a:schemeClr val="bg1"/>
                </a:solidFill>
              </a:rPr>
              <a:t>Streaming Analytics to provide near real-time insights</a:t>
            </a:r>
            <a:br>
              <a:rPr lang="en-US" sz="1600" dirty="0">
                <a:solidFill>
                  <a:schemeClr val="bg1"/>
                </a:solidFill>
              </a:rPr>
            </a:br>
            <a:endParaRPr lang="en-US" sz="1600" dirty="0">
              <a:solidFill>
                <a:schemeClr val="bg1"/>
              </a:solidFill>
            </a:endParaRPr>
          </a:p>
          <a:p>
            <a:pPr algn="ctr"/>
            <a:r>
              <a:rPr lang="en-US" sz="1600" dirty="0">
                <a:solidFill>
                  <a:schemeClr val="bg1"/>
                </a:solidFill>
              </a:rPr>
              <a:t>Actuation Logic</a:t>
            </a:r>
          </a:p>
        </p:txBody>
      </p:sp>
      <p:sp>
        <p:nvSpPr>
          <p:cNvPr id="25" name="Rounded Rectangle 24"/>
          <p:cNvSpPr/>
          <p:nvPr/>
        </p:nvSpPr>
        <p:spPr bwMode="auto">
          <a:xfrm>
            <a:off x="4683864" y="3964384"/>
            <a:ext cx="4140059" cy="2569005"/>
          </a:xfrm>
          <a:prstGeom prst="roundRect">
            <a:avLst/>
          </a:prstGeom>
          <a:solidFill>
            <a:schemeClr val="accent2"/>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sv-SE" sz="1900" dirty="0">
                <a:solidFill>
                  <a:srgbClr val="FFFFFF"/>
                </a:solidFill>
              </a:rPr>
              <a:t>ADVANCED MODELS</a:t>
            </a:r>
            <a:endParaRPr lang="en-US" sz="1900" dirty="0">
              <a:solidFill>
                <a:srgbClr val="FFFFFF"/>
              </a:solidFill>
            </a:endParaRPr>
          </a:p>
        </p:txBody>
      </p:sp>
      <p:sp>
        <p:nvSpPr>
          <p:cNvPr id="27" name="TextBox 26"/>
          <p:cNvSpPr txBox="1"/>
          <p:nvPr/>
        </p:nvSpPr>
        <p:spPr>
          <a:xfrm>
            <a:off x="6820044" y="4842590"/>
            <a:ext cx="1876576" cy="1354213"/>
          </a:xfrm>
          <a:prstGeom prst="rect">
            <a:avLst/>
          </a:prstGeom>
          <a:noFill/>
        </p:spPr>
        <p:txBody>
          <a:bodyPr wrap="square" lIns="121917" tIns="60958" rIns="121917" bIns="60958" rtlCol="0">
            <a:spAutoFit/>
          </a:bodyPr>
          <a:lstStyle/>
          <a:p>
            <a:r>
              <a:rPr lang="en-US" sz="1600" dirty="0">
                <a:solidFill>
                  <a:schemeClr val="bg1"/>
                </a:solidFill>
              </a:rPr>
              <a:t>CLI  - Cell Level Index </a:t>
            </a:r>
          </a:p>
          <a:p>
            <a:pPr marL="228594" indent="-228594">
              <a:buFont typeface="Arial" panose="020B0604020202020204" pitchFamily="34" charset="0"/>
              <a:buChar char="•"/>
            </a:pPr>
            <a:endParaRPr lang="en-US" sz="1600" dirty="0">
              <a:solidFill>
                <a:schemeClr val="bg1"/>
              </a:solidFill>
            </a:endParaRPr>
          </a:p>
          <a:p>
            <a:r>
              <a:rPr lang="en-US" sz="1600" dirty="0">
                <a:solidFill>
                  <a:schemeClr val="bg1"/>
                </a:solidFill>
              </a:rPr>
              <a:t>CEI  - Customer Journey</a:t>
            </a:r>
          </a:p>
        </p:txBody>
      </p:sp>
      <p:grpSp>
        <p:nvGrpSpPr>
          <p:cNvPr id="28" name="Group 27"/>
          <p:cNvGrpSpPr/>
          <p:nvPr/>
        </p:nvGrpSpPr>
        <p:grpSpPr>
          <a:xfrm>
            <a:off x="4802236" y="4322480"/>
            <a:ext cx="1688766" cy="2134909"/>
            <a:chOff x="4802236" y="1143672"/>
            <a:chExt cx="1688766" cy="1601182"/>
          </a:xfrm>
        </p:grpSpPr>
        <p:grpSp>
          <p:nvGrpSpPr>
            <p:cNvPr id="29" name="Group 28"/>
            <p:cNvGrpSpPr/>
            <p:nvPr/>
          </p:nvGrpSpPr>
          <p:grpSpPr>
            <a:xfrm>
              <a:off x="5318310" y="1143672"/>
              <a:ext cx="1172692" cy="583105"/>
              <a:chOff x="691478" y="5743723"/>
              <a:chExt cx="1656013" cy="710062"/>
            </a:xfrm>
          </p:grpSpPr>
          <p:sp>
            <p:nvSpPr>
              <p:cNvPr id="32" name="Rectangle 31"/>
              <p:cNvSpPr/>
              <p:nvPr/>
            </p:nvSpPr>
            <p:spPr bwMode="auto">
              <a:xfrm>
                <a:off x="773412" y="6305390"/>
                <a:ext cx="115211" cy="144437"/>
              </a:xfrm>
              <a:prstGeom prst="rect">
                <a:avLst/>
              </a:prstGeom>
              <a:solidFill>
                <a:srgbClr val="E3211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a:spcBef>
                    <a:spcPct val="50000"/>
                  </a:spcBef>
                </a:pPr>
                <a:endParaRPr lang="en-US" sz="400" dirty="0">
                  <a:solidFill>
                    <a:srgbClr val="FF0000"/>
                  </a:solidFill>
                  <a:latin typeface="Arial" charset="0"/>
                </a:endParaRPr>
              </a:p>
            </p:txBody>
          </p:sp>
          <p:sp>
            <p:nvSpPr>
              <p:cNvPr id="33" name="Rectangle 32"/>
              <p:cNvSpPr/>
              <p:nvPr/>
            </p:nvSpPr>
            <p:spPr bwMode="auto">
              <a:xfrm>
                <a:off x="936629" y="6239674"/>
                <a:ext cx="115211" cy="210153"/>
              </a:xfrm>
              <a:prstGeom prst="rect">
                <a:avLst/>
              </a:prstGeom>
              <a:solidFill>
                <a:srgbClr val="E3211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a:spcBef>
                    <a:spcPct val="50000"/>
                  </a:spcBef>
                </a:pPr>
                <a:endParaRPr lang="en-US" sz="400" dirty="0">
                  <a:solidFill>
                    <a:srgbClr val="FF0000"/>
                  </a:solidFill>
                  <a:latin typeface="Arial" charset="0"/>
                </a:endParaRPr>
              </a:p>
            </p:txBody>
          </p:sp>
          <p:sp>
            <p:nvSpPr>
              <p:cNvPr id="34" name="Rectangle 33"/>
              <p:cNvSpPr/>
              <p:nvPr/>
            </p:nvSpPr>
            <p:spPr bwMode="auto">
              <a:xfrm>
                <a:off x="1116081" y="6160953"/>
                <a:ext cx="115211" cy="288874"/>
              </a:xfrm>
              <a:prstGeom prst="rect">
                <a:avLst/>
              </a:prstGeom>
              <a:solidFill>
                <a:srgbClr val="E3211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a:spcBef>
                    <a:spcPct val="50000"/>
                  </a:spcBef>
                </a:pPr>
                <a:endParaRPr lang="en-US" sz="400" dirty="0">
                  <a:solidFill>
                    <a:srgbClr val="FF0000"/>
                  </a:solidFill>
                  <a:latin typeface="Arial" charset="0"/>
                </a:endParaRPr>
              </a:p>
            </p:txBody>
          </p:sp>
          <p:sp>
            <p:nvSpPr>
              <p:cNvPr id="35" name="Rectangle 34"/>
              <p:cNvSpPr/>
              <p:nvPr/>
            </p:nvSpPr>
            <p:spPr bwMode="auto">
              <a:xfrm>
                <a:off x="1291854" y="6108327"/>
                <a:ext cx="115211" cy="341500"/>
              </a:xfrm>
              <a:prstGeom prst="rect">
                <a:avLst/>
              </a:prstGeom>
              <a:solidFill>
                <a:srgbClr val="FABB00"/>
              </a:solidFill>
              <a:ln w="12700" cap="flat" cmpd="sng" algn="ctr">
                <a:solidFill>
                  <a:srgbClr val="FABB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a:spcBef>
                    <a:spcPct val="50000"/>
                  </a:spcBef>
                </a:pPr>
                <a:endParaRPr lang="en-US" sz="400" dirty="0">
                  <a:solidFill>
                    <a:srgbClr val="58585A"/>
                  </a:solidFill>
                  <a:latin typeface="Arial" charset="0"/>
                </a:endParaRPr>
              </a:p>
            </p:txBody>
          </p:sp>
          <p:sp>
            <p:nvSpPr>
              <p:cNvPr id="36" name="Rectangle 35"/>
              <p:cNvSpPr/>
              <p:nvPr/>
            </p:nvSpPr>
            <p:spPr bwMode="auto">
              <a:xfrm>
                <a:off x="1642876" y="6003248"/>
                <a:ext cx="115211" cy="446579"/>
              </a:xfrm>
              <a:prstGeom prst="rect">
                <a:avLst/>
              </a:prstGeom>
              <a:solidFill>
                <a:srgbClr val="FABB00"/>
              </a:solidFill>
              <a:ln w="12700" cap="flat" cmpd="sng" algn="ctr">
                <a:solidFill>
                  <a:srgbClr val="FABB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a:spcBef>
                    <a:spcPct val="50000"/>
                  </a:spcBef>
                </a:pPr>
                <a:endParaRPr lang="en-US" sz="400" dirty="0">
                  <a:solidFill>
                    <a:srgbClr val="58585A"/>
                  </a:solidFill>
                  <a:latin typeface="Arial" charset="0"/>
                </a:endParaRPr>
              </a:p>
            </p:txBody>
          </p:sp>
          <p:sp>
            <p:nvSpPr>
              <p:cNvPr id="37" name="Rectangle 36"/>
              <p:cNvSpPr/>
              <p:nvPr/>
            </p:nvSpPr>
            <p:spPr bwMode="auto">
              <a:xfrm>
                <a:off x="1464675" y="6029519"/>
                <a:ext cx="115211" cy="420308"/>
              </a:xfrm>
              <a:prstGeom prst="rect">
                <a:avLst/>
              </a:prstGeom>
              <a:solidFill>
                <a:srgbClr val="FABB00"/>
              </a:solidFill>
              <a:ln w="12700" cap="flat" cmpd="sng" algn="ctr">
                <a:solidFill>
                  <a:srgbClr val="FABB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a:spcBef>
                    <a:spcPct val="50000"/>
                  </a:spcBef>
                </a:pPr>
                <a:endParaRPr lang="en-US" sz="400" dirty="0">
                  <a:solidFill>
                    <a:srgbClr val="58585A"/>
                  </a:solidFill>
                  <a:latin typeface="Arial" charset="0"/>
                </a:endParaRPr>
              </a:p>
            </p:txBody>
          </p:sp>
          <p:sp>
            <p:nvSpPr>
              <p:cNvPr id="38" name="Rectangle 37"/>
              <p:cNvSpPr/>
              <p:nvPr/>
            </p:nvSpPr>
            <p:spPr bwMode="auto">
              <a:xfrm>
                <a:off x="1810412" y="6082058"/>
                <a:ext cx="115211" cy="367769"/>
              </a:xfrm>
              <a:prstGeom prst="rect">
                <a:avLst/>
              </a:prstGeom>
              <a:solidFill>
                <a:srgbClr val="89BA1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a:spcBef>
                    <a:spcPct val="50000"/>
                  </a:spcBef>
                </a:pPr>
                <a:endParaRPr lang="en-US" sz="400" dirty="0">
                  <a:solidFill>
                    <a:srgbClr val="58585A"/>
                  </a:solidFill>
                  <a:latin typeface="Arial" charset="0"/>
                </a:endParaRPr>
              </a:p>
            </p:txBody>
          </p:sp>
          <p:sp>
            <p:nvSpPr>
              <p:cNvPr id="39" name="Rectangle 38"/>
              <p:cNvSpPr/>
              <p:nvPr/>
            </p:nvSpPr>
            <p:spPr bwMode="auto">
              <a:xfrm>
                <a:off x="2155950" y="6279077"/>
                <a:ext cx="115211" cy="170750"/>
              </a:xfrm>
              <a:prstGeom prst="rect">
                <a:avLst/>
              </a:prstGeom>
              <a:solidFill>
                <a:srgbClr val="89BA1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a:spcBef>
                    <a:spcPct val="50000"/>
                  </a:spcBef>
                </a:pPr>
                <a:endParaRPr lang="en-US" sz="400" dirty="0">
                  <a:solidFill>
                    <a:srgbClr val="58585A"/>
                  </a:solidFill>
                  <a:latin typeface="Arial" charset="0"/>
                </a:endParaRPr>
              </a:p>
            </p:txBody>
          </p:sp>
          <p:sp>
            <p:nvSpPr>
              <p:cNvPr id="40" name="Rectangle 39"/>
              <p:cNvSpPr/>
              <p:nvPr/>
            </p:nvSpPr>
            <p:spPr bwMode="auto">
              <a:xfrm>
                <a:off x="1982931" y="6160953"/>
                <a:ext cx="115211" cy="288874"/>
              </a:xfrm>
              <a:prstGeom prst="rect">
                <a:avLst/>
              </a:prstGeom>
              <a:solidFill>
                <a:srgbClr val="89BA1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a:spcBef>
                    <a:spcPct val="50000"/>
                  </a:spcBef>
                </a:pPr>
                <a:endParaRPr lang="en-US" sz="400" dirty="0">
                  <a:solidFill>
                    <a:srgbClr val="58585A"/>
                  </a:solidFill>
                  <a:latin typeface="Arial" charset="0"/>
                </a:endParaRPr>
              </a:p>
            </p:txBody>
          </p:sp>
          <p:sp>
            <p:nvSpPr>
              <p:cNvPr id="41" name="Rectangle 40"/>
              <p:cNvSpPr/>
              <p:nvPr/>
            </p:nvSpPr>
            <p:spPr>
              <a:xfrm>
                <a:off x="1389381" y="5743723"/>
                <a:ext cx="195664" cy="288116"/>
              </a:xfrm>
              <a:prstGeom prst="rect">
                <a:avLst/>
              </a:prstGeom>
            </p:spPr>
            <p:txBody>
              <a:bodyPr wrap="none" lIns="68577" tIns="34289" rIns="68577" bIns="34289">
                <a:spAutoFit/>
              </a:bodyPr>
              <a:lstStyle/>
              <a:p>
                <a:pPr algn="ctr">
                  <a:spcBef>
                    <a:spcPct val="50000"/>
                  </a:spcBef>
                </a:pPr>
                <a:endParaRPr lang="en-US" sz="1600" dirty="0">
                  <a:solidFill>
                    <a:prstClr val="white"/>
                  </a:solidFill>
                  <a:latin typeface="Arial" charset="0"/>
                </a:endParaRPr>
              </a:p>
            </p:txBody>
          </p:sp>
          <p:cxnSp>
            <p:nvCxnSpPr>
              <p:cNvPr id="42" name="Straight Connector 41"/>
              <p:cNvCxnSpPr/>
              <p:nvPr/>
            </p:nvCxnSpPr>
            <p:spPr bwMode="auto">
              <a:xfrm>
                <a:off x="691478" y="6449826"/>
                <a:ext cx="1656013" cy="3959"/>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30" name="Freeform 3"/>
            <p:cNvSpPr>
              <a:spLocks noChangeAspect="1" noEditPoints="1"/>
            </p:cNvSpPr>
            <p:nvPr/>
          </p:nvSpPr>
          <p:spPr bwMode="auto">
            <a:xfrm>
              <a:off x="4802236" y="1755734"/>
              <a:ext cx="681038" cy="838200"/>
            </a:xfrm>
            <a:custGeom>
              <a:avLst/>
              <a:gdLst>
                <a:gd name="T0" fmla="*/ 2147483647 w 363"/>
                <a:gd name="T1" fmla="*/ 2147483647 h 447"/>
                <a:gd name="T2" fmla="*/ 2147483647 w 363"/>
                <a:gd name="T3" fmla="*/ 2147483647 h 447"/>
                <a:gd name="T4" fmla="*/ 2147483647 w 363"/>
                <a:gd name="T5" fmla="*/ 2147483647 h 447"/>
                <a:gd name="T6" fmla="*/ 2147483647 w 363"/>
                <a:gd name="T7" fmla="*/ 2147483647 h 447"/>
                <a:gd name="T8" fmla="*/ 2147483647 w 363"/>
                <a:gd name="T9" fmla="*/ 2147483647 h 447"/>
                <a:gd name="T10" fmla="*/ 2147483647 w 363"/>
                <a:gd name="T11" fmla="*/ 2147483647 h 447"/>
                <a:gd name="T12" fmla="*/ 2147483647 w 363"/>
                <a:gd name="T13" fmla="*/ 2147483647 h 447"/>
                <a:gd name="T14" fmla="*/ 2147483647 w 363"/>
                <a:gd name="T15" fmla="*/ 2147483647 h 447"/>
                <a:gd name="T16" fmla="*/ 2147483647 w 363"/>
                <a:gd name="T17" fmla="*/ 2147483647 h 447"/>
                <a:gd name="T18" fmla="*/ 2147483647 w 363"/>
                <a:gd name="T19" fmla="*/ 2147483647 h 447"/>
                <a:gd name="T20" fmla="*/ 2147483647 w 363"/>
                <a:gd name="T21" fmla="*/ 2147483647 h 447"/>
                <a:gd name="T22" fmla="*/ 2147483647 w 363"/>
                <a:gd name="T23" fmla="*/ 2147483647 h 447"/>
                <a:gd name="T24" fmla="*/ 2147483647 w 363"/>
                <a:gd name="T25" fmla="*/ 2147483647 h 447"/>
                <a:gd name="T26" fmla="*/ 2147483647 w 363"/>
                <a:gd name="T27" fmla="*/ 2147483647 h 447"/>
                <a:gd name="T28" fmla="*/ 2147483647 w 363"/>
                <a:gd name="T29" fmla="*/ 2147483647 h 447"/>
                <a:gd name="T30" fmla="*/ 2147483647 w 363"/>
                <a:gd name="T31" fmla="*/ 2147483647 h 447"/>
                <a:gd name="T32" fmla="*/ 2147483647 w 363"/>
                <a:gd name="T33" fmla="*/ 2147483647 h 447"/>
                <a:gd name="T34" fmla="*/ 2147483647 w 363"/>
                <a:gd name="T35" fmla="*/ 2147483647 h 447"/>
                <a:gd name="T36" fmla="*/ 2147483647 w 363"/>
                <a:gd name="T37" fmla="*/ 2147483647 h 447"/>
                <a:gd name="T38" fmla="*/ 2147483647 w 363"/>
                <a:gd name="T39" fmla="*/ 2147483647 h 447"/>
                <a:gd name="T40" fmla="*/ 2147483647 w 363"/>
                <a:gd name="T41" fmla="*/ 2147483647 h 447"/>
                <a:gd name="T42" fmla="*/ 0 w 363"/>
                <a:gd name="T43" fmla="*/ 2147483647 h 447"/>
                <a:gd name="T44" fmla="*/ 0 w 363"/>
                <a:gd name="T45" fmla="*/ 2147483647 h 447"/>
                <a:gd name="T46" fmla="*/ 2147483647 w 363"/>
                <a:gd name="T47" fmla="*/ 2147483647 h 447"/>
                <a:gd name="T48" fmla="*/ 2147483647 w 363"/>
                <a:gd name="T49" fmla="*/ 2147483647 h 447"/>
                <a:gd name="T50" fmla="*/ 2147483647 w 363"/>
                <a:gd name="T51" fmla="*/ 2147483647 h 447"/>
                <a:gd name="T52" fmla="*/ 2147483647 w 363"/>
                <a:gd name="T53" fmla="*/ 2147483647 h 447"/>
                <a:gd name="T54" fmla="*/ 2147483647 w 363"/>
                <a:gd name="T55" fmla="*/ 2147483647 h 447"/>
                <a:gd name="T56" fmla="*/ 2147483647 w 363"/>
                <a:gd name="T57" fmla="*/ 2147483647 h 447"/>
                <a:gd name="T58" fmla="*/ 2147483647 w 363"/>
                <a:gd name="T59" fmla="*/ 2147483647 h 447"/>
                <a:gd name="T60" fmla="*/ 2147483647 w 363"/>
                <a:gd name="T61" fmla="*/ 2147483647 h 447"/>
                <a:gd name="T62" fmla="*/ 2147483647 w 363"/>
                <a:gd name="T63" fmla="*/ 2147483647 h 447"/>
                <a:gd name="T64" fmla="*/ 2147483647 w 363"/>
                <a:gd name="T65" fmla="*/ 2147483647 h 447"/>
                <a:gd name="T66" fmla="*/ 2147483647 w 363"/>
                <a:gd name="T67" fmla="*/ 2147483647 h 447"/>
                <a:gd name="T68" fmla="*/ 2147483647 w 363"/>
                <a:gd name="T69" fmla="*/ 2147483647 h 447"/>
                <a:gd name="T70" fmla="*/ 2147483647 w 363"/>
                <a:gd name="T71" fmla="*/ 2147483647 h 447"/>
                <a:gd name="T72" fmla="*/ 2147483647 w 363"/>
                <a:gd name="T73" fmla="*/ 2147483647 h 447"/>
                <a:gd name="T74" fmla="*/ 2147483647 w 363"/>
                <a:gd name="T75" fmla="*/ 2147483647 h 447"/>
                <a:gd name="T76" fmla="*/ 2147483647 w 363"/>
                <a:gd name="T77" fmla="*/ 2147483647 h 447"/>
                <a:gd name="T78" fmla="*/ 2147483647 w 363"/>
                <a:gd name="T79" fmla="*/ 2147483647 h 447"/>
                <a:gd name="T80" fmla="*/ 2147483647 w 363"/>
                <a:gd name="T81" fmla="*/ 2147483647 h 447"/>
                <a:gd name="T82" fmla="*/ 2147483647 w 363"/>
                <a:gd name="T83" fmla="*/ 2147483647 h 447"/>
                <a:gd name="T84" fmla="*/ 2147483647 w 363"/>
                <a:gd name="T85" fmla="*/ 2147483647 h 447"/>
                <a:gd name="T86" fmla="*/ 2147483647 w 363"/>
                <a:gd name="T87" fmla="*/ 2147483647 h 447"/>
                <a:gd name="T88" fmla="*/ 2147483647 w 363"/>
                <a:gd name="T89" fmla="*/ 2147483647 h 447"/>
                <a:gd name="T90" fmla="*/ 2147483647 w 363"/>
                <a:gd name="T91" fmla="*/ 2147483647 h 447"/>
                <a:gd name="T92" fmla="*/ 2147483647 w 363"/>
                <a:gd name="T93" fmla="*/ 2147483647 h 447"/>
                <a:gd name="T94" fmla="*/ 2147483647 w 363"/>
                <a:gd name="T95" fmla="*/ 2147483647 h 447"/>
                <a:gd name="T96" fmla="*/ 2147483647 w 363"/>
                <a:gd name="T97" fmla="*/ 2147483647 h 447"/>
                <a:gd name="T98" fmla="*/ 2147483647 w 363"/>
                <a:gd name="T99" fmla="*/ 2147483647 h 4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TextBox 30"/>
            <p:cNvSpPr txBox="1"/>
            <p:nvPr/>
          </p:nvSpPr>
          <p:spPr>
            <a:xfrm>
              <a:off x="5356424" y="1902316"/>
              <a:ext cx="1111202" cy="842538"/>
            </a:xfrm>
            <a:prstGeom prst="rect">
              <a:avLst/>
            </a:prstGeom>
            <a:noFill/>
          </p:spPr>
          <p:txBody>
            <a:bodyPr wrap="none" rtlCol="0">
              <a:spAutoFit/>
            </a:bodyPr>
            <a:lstStyle/>
            <a:p>
              <a:pPr algn="ctr"/>
              <a:r>
                <a:rPr lang="en-US" sz="1300" dirty="0">
                  <a:solidFill>
                    <a:schemeClr val="bg1"/>
                  </a:solidFill>
                </a:rPr>
                <a:t>Cell 567340</a:t>
              </a:r>
              <a:br>
                <a:rPr lang="en-US" sz="1300" dirty="0">
                  <a:solidFill>
                    <a:schemeClr val="bg1"/>
                  </a:solidFill>
                </a:rPr>
              </a:br>
              <a:r>
                <a:rPr lang="en-US" sz="1300" dirty="0">
                  <a:solidFill>
                    <a:schemeClr val="bg1"/>
                  </a:solidFill>
                </a:rPr>
                <a:t>CLI: 8.4</a:t>
              </a:r>
              <a:br>
                <a:rPr lang="en-US" sz="1300" dirty="0">
                  <a:solidFill>
                    <a:schemeClr val="bg1"/>
                  </a:solidFill>
                </a:rPr>
              </a:br>
              <a:r>
                <a:rPr lang="en-US" sz="1300" dirty="0">
                  <a:solidFill>
                    <a:schemeClr val="bg1"/>
                  </a:solidFill>
                </a:rPr>
                <a:t>Video CLI: 8.1</a:t>
              </a:r>
              <a:br>
                <a:rPr lang="en-US" sz="1300" dirty="0">
                  <a:solidFill>
                    <a:schemeClr val="bg1"/>
                  </a:solidFill>
                </a:rPr>
              </a:br>
              <a:r>
                <a:rPr lang="en-US" sz="1300" dirty="0">
                  <a:solidFill>
                    <a:schemeClr val="bg1"/>
                  </a:solidFill>
                </a:rPr>
                <a:t>Web CLI: 9.3</a:t>
              </a:r>
            </a:p>
            <a:p>
              <a:pPr algn="ctr"/>
              <a:endParaRPr lang="en-US" sz="1500" dirty="0">
                <a:solidFill>
                  <a:schemeClr val="bg1"/>
                </a:solidFill>
              </a:endParaRPr>
            </a:p>
          </p:txBody>
        </p:sp>
      </p:grpSp>
      <p:sp>
        <p:nvSpPr>
          <p:cNvPr id="43" name="TextBox 42"/>
          <p:cNvSpPr txBox="1"/>
          <p:nvPr/>
        </p:nvSpPr>
        <p:spPr>
          <a:xfrm>
            <a:off x="379195" y="1820867"/>
            <a:ext cx="3980154" cy="1354217"/>
          </a:xfrm>
          <a:prstGeom prst="rect">
            <a:avLst/>
          </a:prstGeom>
          <a:noFill/>
        </p:spPr>
        <p:txBody>
          <a:bodyPr wrap="square" lIns="121917" tIns="60958" rIns="121917" bIns="60958" rtlCol="0" anchor="ctr">
            <a:spAutoFit/>
          </a:bodyPr>
          <a:lstStyle/>
          <a:p>
            <a:pPr algn="ctr"/>
            <a:r>
              <a:rPr lang="en-US" sz="1600" dirty="0">
                <a:solidFill>
                  <a:schemeClr val="bg1"/>
                </a:solidFill>
              </a:rPr>
              <a:t>Flexible KPI Management</a:t>
            </a:r>
          </a:p>
          <a:p>
            <a:pPr algn="ctr"/>
            <a:endParaRPr lang="en-US" sz="1600" dirty="0">
              <a:solidFill>
                <a:schemeClr val="bg1"/>
              </a:solidFill>
            </a:endParaRPr>
          </a:p>
          <a:p>
            <a:pPr algn="ctr"/>
            <a:r>
              <a:rPr lang="en-US" sz="1600" dirty="0">
                <a:solidFill>
                  <a:schemeClr val="bg1"/>
                </a:solidFill>
              </a:rPr>
              <a:t>Data Source Ingestion</a:t>
            </a:r>
          </a:p>
          <a:p>
            <a:pPr algn="ctr"/>
            <a:endParaRPr lang="en-US" sz="1600" dirty="0">
              <a:solidFill>
                <a:schemeClr val="bg1"/>
              </a:solidFill>
            </a:endParaRPr>
          </a:p>
          <a:p>
            <a:pPr algn="ctr"/>
            <a:r>
              <a:rPr lang="en-US" sz="1600" dirty="0">
                <a:solidFill>
                  <a:schemeClr val="bg1"/>
                </a:solidFill>
              </a:rPr>
              <a:t>Micro-service architecture</a:t>
            </a:r>
          </a:p>
        </p:txBody>
      </p:sp>
      <p:sp>
        <p:nvSpPr>
          <p:cNvPr id="45" name="TextBox 44"/>
          <p:cNvSpPr txBox="1"/>
          <p:nvPr/>
        </p:nvSpPr>
        <p:spPr>
          <a:xfrm>
            <a:off x="4697418" y="1751607"/>
            <a:ext cx="4140059" cy="1846655"/>
          </a:xfrm>
          <a:prstGeom prst="rect">
            <a:avLst/>
          </a:prstGeom>
          <a:noFill/>
        </p:spPr>
        <p:txBody>
          <a:bodyPr wrap="square" lIns="121917" tIns="60958" rIns="121917" bIns="60958" rtlCol="0" anchor="ctr">
            <a:spAutoFit/>
          </a:bodyPr>
          <a:lstStyle/>
          <a:p>
            <a:pPr lvl="0" algn="ctr"/>
            <a:r>
              <a:rPr lang="en-US" sz="1600" dirty="0">
                <a:solidFill>
                  <a:schemeClr val="bg1"/>
                </a:solidFill>
              </a:rPr>
              <a:t>Reduced TCO (HW footprint and 3PP license cost)</a:t>
            </a:r>
            <a:br>
              <a:rPr lang="en-US" sz="1600" dirty="0">
                <a:solidFill>
                  <a:schemeClr val="bg1"/>
                </a:solidFill>
              </a:rPr>
            </a:br>
            <a:endParaRPr lang="en-US" sz="1600" dirty="0">
              <a:solidFill>
                <a:schemeClr val="bg1"/>
              </a:solidFill>
            </a:endParaRPr>
          </a:p>
          <a:p>
            <a:pPr algn="ctr"/>
            <a:r>
              <a:rPr lang="en-US" sz="1600" dirty="0">
                <a:solidFill>
                  <a:schemeClr val="bg1"/>
                </a:solidFill>
              </a:rPr>
              <a:t>Data Center Deployment</a:t>
            </a:r>
            <a:br>
              <a:rPr lang="en-US" sz="1600" dirty="0">
                <a:solidFill>
                  <a:schemeClr val="bg1"/>
                </a:solidFill>
              </a:rPr>
            </a:br>
            <a:endParaRPr lang="en-US" sz="1600" dirty="0">
              <a:solidFill>
                <a:schemeClr val="bg1"/>
              </a:solidFill>
            </a:endParaRPr>
          </a:p>
          <a:p>
            <a:pPr algn="ctr"/>
            <a:r>
              <a:rPr lang="en-US" sz="1600" dirty="0">
                <a:solidFill>
                  <a:schemeClr val="bg1"/>
                </a:solidFill>
              </a:rPr>
              <a:t>Hadoop 2.0</a:t>
            </a:r>
          </a:p>
          <a:p>
            <a:pPr marL="228594" indent="-228594">
              <a:buFont typeface="Arial" panose="020B0604020202020204" pitchFamily="34" charset="0"/>
              <a:buChar char="•"/>
            </a:pPr>
            <a:endParaRPr lang="en-US" sz="1600" dirty="0">
              <a:solidFill>
                <a:schemeClr val="bg1"/>
              </a:solidFill>
            </a:endParaRPr>
          </a:p>
        </p:txBody>
      </p:sp>
    </p:spTree>
    <p:extLst>
      <p:ext uri="{BB962C8B-B14F-4D97-AF65-F5344CB8AC3E}">
        <p14:creationId xmlns:p14="http://schemas.microsoft.com/office/powerpoint/2010/main" val="38053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descr="bpct-blend3"/>
          <p:cNvSpPr>
            <a:spLocks noChangeArrowheads="1"/>
          </p:cNvSpPr>
          <p:nvPr/>
        </p:nvSpPr>
        <p:spPr bwMode="auto">
          <a:xfrm>
            <a:off x="0" y="0"/>
            <a:ext cx="9144000" cy="6858000"/>
          </a:xfrm>
          <a:prstGeom prst="rect">
            <a:avLst/>
          </a:prstGeom>
          <a:blipFill dpi="0" rotWithShape="0">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9" rIns="0" bIns="45719" anchor="ctr"/>
          <a:lstStyle/>
          <a:p>
            <a:endParaRPr lang="sv-SE" dirty="0">
              <a:solidFill>
                <a:srgbClr val="58585A"/>
              </a:solidFill>
            </a:endParaRPr>
          </a:p>
        </p:txBody>
      </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680162909"/>
              </p:ex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12301"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192" y="1590"/>
                        <a:ext cx="1190" cy="1587"/>
                      </a:xfrm>
                      <a:prstGeom prst="rect">
                        <a:avLst/>
                      </a:prstGeom>
                    </p:spPr>
                  </p:pic>
                </p:oleObj>
              </mc:Fallback>
            </mc:AlternateContent>
          </a:graphicData>
        </a:graphic>
      </p:graphicFrame>
      <p:pic>
        <p:nvPicPr>
          <p:cNvPr id="22" name="Picture 21" descr="ECON_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351" y="349269"/>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6" y="239714"/>
            <a:ext cx="7947024" cy="1085371"/>
          </a:xfrm>
        </p:spPr>
        <p:txBody>
          <a:bodyPr/>
          <a:lstStyle/>
          <a:p>
            <a:r>
              <a:rPr lang="en-US" dirty="0" smtClean="0">
                <a:solidFill>
                  <a:schemeClr val="bg1"/>
                </a:solidFill>
              </a:rPr>
              <a:t>Proactive service operations</a:t>
            </a:r>
            <a:endParaRPr lang="en-US" dirty="0">
              <a:solidFill>
                <a:schemeClr val="bg1"/>
              </a:solidFill>
            </a:endParaRPr>
          </a:p>
        </p:txBody>
      </p:sp>
      <p:sp>
        <p:nvSpPr>
          <p:cNvPr id="16" name="Rounded Rectangle 15"/>
          <p:cNvSpPr/>
          <p:nvPr/>
        </p:nvSpPr>
        <p:spPr bwMode="auto">
          <a:xfrm>
            <a:off x="325919" y="3949677"/>
            <a:ext cx="4140059" cy="2569005"/>
          </a:xfrm>
          <a:prstGeom prst="roundRect">
            <a:avLst/>
          </a:prstGeom>
          <a:solidFill>
            <a:srgbClr val="00A9D4"/>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SESSION BROWSER</a:t>
            </a:r>
          </a:p>
        </p:txBody>
      </p:sp>
      <p:sp>
        <p:nvSpPr>
          <p:cNvPr id="17" name="Rounded Rectangle 16"/>
          <p:cNvSpPr/>
          <p:nvPr/>
        </p:nvSpPr>
        <p:spPr bwMode="auto">
          <a:xfrm>
            <a:off x="4683864" y="3949677"/>
            <a:ext cx="4140059" cy="2569005"/>
          </a:xfrm>
          <a:prstGeom prst="roundRect">
            <a:avLst/>
          </a:prstGeom>
          <a:solidFill>
            <a:srgbClr val="00A9D4"/>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VIP AND ENTERPRISE CUSTOMERS</a:t>
            </a:r>
          </a:p>
        </p:txBody>
      </p:sp>
      <p:sp>
        <p:nvSpPr>
          <p:cNvPr id="18" name="Rounded Rectangle 17"/>
          <p:cNvSpPr/>
          <p:nvPr/>
        </p:nvSpPr>
        <p:spPr bwMode="auto">
          <a:xfrm>
            <a:off x="379196" y="1166800"/>
            <a:ext cx="4141885" cy="2569005"/>
          </a:xfrm>
          <a:prstGeom prst="roundRect">
            <a:avLst/>
          </a:prstGeom>
          <a:solidFill>
            <a:srgbClr val="00A9D4"/>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sv-SE" sz="1900" dirty="0">
                <a:solidFill>
                  <a:srgbClr val="FFFFFF"/>
                </a:solidFill>
              </a:rPr>
              <a:t>IMPROVED EFFICENCY IN OPERATIONS</a:t>
            </a:r>
            <a:endParaRPr lang="en-US" sz="1900" dirty="0">
              <a:solidFill>
                <a:srgbClr val="FFFFFF"/>
              </a:solidFill>
            </a:endParaRPr>
          </a:p>
        </p:txBody>
      </p:sp>
      <p:pic>
        <p:nvPicPr>
          <p:cNvPr id="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85" y="4786481"/>
            <a:ext cx="1414597" cy="106358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1860779" y="4546658"/>
            <a:ext cx="2660302" cy="2200598"/>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500" dirty="0">
                <a:solidFill>
                  <a:schemeClr val="bg1"/>
                </a:solidFill>
              </a:rPr>
              <a:t>Rapid identification of root cause</a:t>
            </a: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r>
              <a:rPr lang="en-US" sz="1500" dirty="0">
                <a:solidFill>
                  <a:schemeClr val="bg1"/>
                </a:solidFill>
              </a:rPr>
              <a:t>Deep flow cross-protocol analysis</a:t>
            </a:r>
          </a:p>
          <a:p>
            <a:endParaRPr lang="en-US" sz="1500" dirty="0">
              <a:solidFill>
                <a:schemeClr val="bg1"/>
              </a:solidFill>
            </a:endParaRPr>
          </a:p>
          <a:p>
            <a:pPr marL="228594" indent="-228594">
              <a:buFont typeface="Arial" panose="020B0604020202020204" pitchFamily="34" charset="0"/>
              <a:buChar char="•"/>
            </a:pPr>
            <a:r>
              <a:rPr lang="en-US" sz="1500" dirty="0">
                <a:solidFill>
                  <a:schemeClr val="bg1"/>
                </a:solidFill>
              </a:rPr>
              <a:t>Per subscriber  control &amp; user plane event browser</a:t>
            </a:r>
          </a:p>
          <a:p>
            <a:pPr marL="228594" indent="-228594">
              <a:buFont typeface="Arial" panose="020B0604020202020204" pitchFamily="34" charset="0"/>
              <a:buChar char="•"/>
            </a:pPr>
            <a:endParaRPr lang="en-US" sz="1500" dirty="0">
              <a:solidFill>
                <a:schemeClr val="bg1"/>
              </a:solidFill>
            </a:endParaRPr>
          </a:p>
        </p:txBody>
      </p:sp>
      <p:pic>
        <p:nvPicPr>
          <p:cNvPr id="3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498" y="1911081"/>
            <a:ext cx="1742709" cy="1202620"/>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1" name="TextBox 30"/>
          <p:cNvSpPr txBox="1"/>
          <p:nvPr/>
        </p:nvSpPr>
        <p:spPr>
          <a:xfrm>
            <a:off x="2217872" y="1673355"/>
            <a:ext cx="2465992" cy="2662263"/>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500" dirty="0">
                <a:solidFill>
                  <a:schemeClr val="bg1"/>
                </a:solidFill>
              </a:rPr>
              <a:t>Customer-centric analysis and added drill-down capability</a:t>
            </a: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r>
              <a:rPr lang="en-US" sz="1500" dirty="0">
                <a:solidFill>
                  <a:schemeClr val="bg1"/>
                </a:solidFill>
              </a:rPr>
              <a:t>Workflows and functionalities (e.g. roaming, CSP Incidents, Drill-down to Incident Summary/List)</a:t>
            </a: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endParaRPr lang="en-US" sz="1500" dirty="0">
              <a:solidFill>
                <a:schemeClr val="bg1"/>
              </a:solidFill>
            </a:endParaRPr>
          </a:p>
        </p:txBody>
      </p:sp>
      <p:sp>
        <p:nvSpPr>
          <p:cNvPr id="32" name="Oval 31"/>
          <p:cNvSpPr/>
          <p:nvPr/>
        </p:nvSpPr>
        <p:spPr bwMode="auto">
          <a:xfrm>
            <a:off x="-16981" y="-43339"/>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a:spcBef>
                <a:spcPct val="50000"/>
              </a:spcBef>
            </a:pPr>
            <a:r>
              <a:rPr lang="sv-SE" dirty="0" smtClean="0">
                <a:latin typeface="Arial" charset="0"/>
              </a:rPr>
              <a:t>2</a:t>
            </a:r>
            <a:endParaRPr kumimoji="0" lang="en-US" i="0" u="none" strike="noStrike" cap="none" normalizeH="0" baseline="0" dirty="0" smtClean="0">
              <a:ln>
                <a:noFill/>
              </a:ln>
              <a:effectLst/>
              <a:latin typeface="Arial" charset="0"/>
            </a:endParaRPr>
          </a:p>
        </p:txBody>
      </p:sp>
      <p:sp>
        <p:nvSpPr>
          <p:cNvPr id="35" name="TextBox 34"/>
          <p:cNvSpPr txBox="1"/>
          <p:nvPr/>
        </p:nvSpPr>
        <p:spPr>
          <a:xfrm>
            <a:off x="6263793" y="4555753"/>
            <a:ext cx="2493126" cy="1969766"/>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500" dirty="0">
                <a:solidFill>
                  <a:schemeClr val="bg1"/>
                </a:solidFill>
              </a:rPr>
              <a:t>Assure strict Enterprise level Service SLAs</a:t>
            </a:r>
            <a:br>
              <a:rPr lang="en-US" sz="1500" dirty="0">
                <a:solidFill>
                  <a:schemeClr val="bg1"/>
                </a:solidFill>
              </a:rPr>
            </a:br>
            <a:endParaRPr lang="en-US" sz="1500" dirty="0">
              <a:solidFill>
                <a:schemeClr val="bg1"/>
              </a:solidFill>
            </a:endParaRPr>
          </a:p>
          <a:p>
            <a:pPr marL="228594" indent="-228594">
              <a:buFont typeface="Arial" panose="020B0604020202020204" pitchFamily="34" charset="0"/>
              <a:buChar char="•"/>
            </a:pPr>
            <a:r>
              <a:rPr lang="en-US" sz="1500" dirty="0">
                <a:solidFill>
                  <a:schemeClr val="bg1"/>
                </a:solidFill>
              </a:rPr>
              <a:t>E2E Actuations to optimize experience of certain VIP and Enterprise customers.</a:t>
            </a:r>
          </a:p>
          <a:p>
            <a:pPr marL="228594" indent="-228594">
              <a:buFont typeface="Arial" panose="020B0604020202020204" pitchFamily="34" charset="0"/>
              <a:buChar char="•"/>
            </a:pPr>
            <a:endParaRPr lang="en-US" sz="1500" dirty="0">
              <a:solidFill>
                <a:schemeClr val="bg1"/>
              </a:solidFill>
            </a:endParaRPr>
          </a:p>
        </p:txBody>
      </p:sp>
      <p:sp>
        <p:nvSpPr>
          <p:cNvPr id="19" name="Rounded Rectangle 18"/>
          <p:cNvSpPr/>
          <p:nvPr/>
        </p:nvSpPr>
        <p:spPr bwMode="auto">
          <a:xfrm>
            <a:off x="4683864" y="1140753"/>
            <a:ext cx="4140059" cy="2569005"/>
          </a:xfrm>
          <a:prstGeom prst="roundRect">
            <a:avLst/>
          </a:prstGeom>
          <a:solidFill>
            <a:srgbClr val="00A9D4"/>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SERVICE QUALITY MANAGEMENT</a:t>
            </a:r>
          </a:p>
        </p:txBody>
      </p:sp>
      <p:pic>
        <p:nvPicPr>
          <p:cNvPr id="20" name="Picture 19"/>
          <p:cNvPicPr/>
          <p:nvPr/>
        </p:nvPicPr>
        <p:blipFill>
          <a:blip r:embed="rId11">
            <a:extLst>
              <a:ext uri="{28A0092B-C50C-407E-A947-70E740481C1C}">
                <a14:useLocalDpi xmlns:a14="http://schemas.microsoft.com/office/drawing/2010/main" val="0"/>
              </a:ext>
            </a:extLst>
          </a:blip>
          <a:stretch>
            <a:fillRect/>
          </a:stretch>
        </p:blipFill>
        <p:spPr>
          <a:xfrm>
            <a:off x="4885629" y="1939099"/>
            <a:ext cx="1348740" cy="1139952"/>
          </a:xfrm>
          <a:prstGeom prst="rect">
            <a:avLst/>
          </a:prstGeom>
          <a:ln w="28575">
            <a:solidFill>
              <a:schemeClr val="bg1"/>
            </a:solidFill>
          </a:ln>
        </p:spPr>
      </p:pic>
      <p:sp>
        <p:nvSpPr>
          <p:cNvPr id="21" name="TextBox 20"/>
          <p:cNvSpPr txBox="1"/>
          <p:nvPr/>
        </p:nvSpPr>
        <p:spPr>
          <a:xfrm>
            <a:off x="6263793" y="1897382"/>
            <a:ext cx="2660302" cy="2431431"/>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500" dirty="0">
                <a:solidFill>
                  <a:schemeClr val="bg1"/>
                </a:solidFill>
              </a:rPr>
              <a:t>Proactive / (Near) real-time </a:t>
            </a:r>
            <a:br>
              <a:rPr lang="en-US" sz="1500" dirty="0">
                <a:solidFill>
                  <a:schemeClr val="bg1"/>
                </a:solidFill>
              </a:rPr>
            </a:br>
            <a:r>
              <a:rPr lang="en-US" sz="1500" dirty="0">
                <a:solidFill>
                  <a:schemeClr val="bg1"/>
                </a:solidFill>
              </a:rPr>
              <a:t>monitoring of Service Quality / SLA’s</a:t>
            </a: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r>
              <a:rPr lang="en-US" sz="1500" dirty="0">
                <a:solidFill>
                  <a:schemeClr val="bg1"/>
                </a:solidFill>
              </a:rPr>
              <a:t>Reduce handling time with root cause and Impact analysis</a:t>
            </a:r>
            <a:br>
              <a:rPr lang="en-US" sz="1500" dirty="0">
                <a:solidFill>
                  <a:schemeClr val="bg1"/>
                </a:solidFill>
              </a:rPr>
            </a:br>
            <a:endParaRPr lang="en-US" sz="1500" dirty="0">
              <a:solidFill>
                <a:schemeClr val="bg1"/>
              </a:solidFill>
            </a:endParaRP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endParaRPr lang="en-US" sz="1500" dirty="0">
              <a:solidFill>
                <a:schemeClr val="bg1"/>
              </a:solidFill>
            </a:endParaRPr>
          </a:p>
        </p:txBody>
      </p:sp>
      <p:sp>
        <p:nvSpPr>
          <p:cNvPr id="44" name="Freeform 3"/>
          <p:cNvSpPr>
            <a:spLocks noChangeAspect="1" noEditPoints="1"/>
          </p:cNvSpPr>
          <p:nvPr/>
        </p:nvSpPr>
        <p:spPr bwMode="auto">
          <a:xfrm>
            <a:off x="5133054" y="4761081"/>
            <a:ext cx="949140" cy="1265520"/>
          </a:xfrm>
          <a:custGeom>
            <a:avLst/>
            <a:gdLst>
              <a:gd name="T0" fmla="*/ 2147483647 w 349"/>
              <a:gd name="T1" fmla="*/ 2147483647 h 349"/>
              <a:gd name="T2" fmla="*/ 2147483647 w 349"/>
              <a:gd name="T3" fmla="*/ 2147483647 h 349"/>
              <a:gd name="T4" fmla="*/ 2147483647 w 349"/>
              <a:gd name="T5" fmla="*/ 2147483647 h 349"/>
              <a:gd name="T6" fmla="*/ 2147483647 w 349"/>
              <a:gd name="T7" fmla="*/ 2147483647 h 349"/>
              <a:gd name="T8" fmla="*/ 2147483647 w 349"/>
              <a:gd name="T9" fmla="*/ 2147483647 h 349"/>
              <a:gd name="T10" fmla="*/ 2147483647 w 349"/>
              <a:gd name="T11" fmla="*/ 2147483647 h 349"/>
              <a:gd name="T12" fmla="*/ 2147483647 w 349"/>
              <a:gd name="T13" fmla="*/ 2147483647 h 349"/>
              <a:gd name="T14" fmla="*/ 2147483647 w 349"/>
              <a:gd name="T15" fmla="*/ 2147483647 h 349"/>
              <a:gd name="T16" fmla="*/ 2147483647 w 349"/>
              <a:gd name="T17" fmla="*/ 2147483647 h 349"/>
              <a:gd name="T18" fmla="*/ 2147483647 w 349"/>
              <a:gd name="T19" fmla="*/ 2147483647 h 349"/>
              <a:gd name="T20" fmla="*/ 2147483647 w 349"/>
              <a:gd name="T21" fmla="*/ 2147483647 h 349"/>
              <a:gd name="T22" fmla="*/ 2147483647 w 349"/>
              <a:gd name="T23" fmla="*/ 2147483647 h 349"/>
              <a:gd name="T24" fmla="*/ 2147483647 w 349"/>
              <a:gd name="T25" fmla="*/ 2147483647 h 349"/>
              <a:gd name="T26" fmla="*/ 2147483647 w 349"/>
              <a:gd name="T27" fmla="*/ 2147483647 h 349"/>
              <a:gd name="T28" fmla="*/ 2147483647 w 349"/>
              <a:gd name="T29" fmla="*/ 2147483647 h 349"/>
              <a:gd name="T30" fmla="*/ 2147483647 w 349"/>
              <a:gd name="T31" fmla="*/ 2147483647 h 349"/>
              <a:gd name="T32" fmla="*/ 2147483647 w 349"/>
              <a:gd name="T33" fmla="*/ 2147483647 h 349"/>
              <a:gd name="T34" fmla="*/ 2147483647 w 349"/>
              <a:gd name="T35" fmla="*/ 2147483647 h 349"/>
              <a:gd name="T36" fmla="*/ 2147483647 w 349"/>
              <a:gd name="T37" fmla="*/ 2147483647 h 349"/>
              <a:gd name="T38" fmla="*/ 2147483647 w 349"/>
              <a:gd name="T39" fmla="*/ 2147483647 h 349"/>
              <a:gd name="T40" fmla="*/ 2147483647 w 349"/>
              <a:gd name="T41" fmla="*/ 2147483647 h 349"/>
              <a:gd name="T42" fmla="*/ 2147483647 w 349"/>
              <a:gd name="T43" fmla="*/ 2147483647 h 349"/>
              <a:gd name="T44" fmla="*/ 2147483647 w 349"/>
              <a:gd name="T45" fmla="*/ 2147483647 h 349"/>
              <a:gd name="T46" fmla="*/ 2147483647 w 349"/>
              <a:gd name="T47" fmla="*/ 2147483647 h 349"/>
              <a:gd name="T48" fmla="*/ 2147483647 w 349"/>
              <a:gd name="T49" fmla="*/ 2147483647 h 349"/>
              <a:gd name="T50" fmla="*/ 2147483647 w 349"/>
              <a:gd name="T51" fmla="*/ 2147483647 h 349"/>
              <a:gd name="T52" fmla="*/ 2147483647 w 349"/>
              <a:gd name="T53" fmla="*/ 2147483647 h 349"/>
              <a:gd name="T54" fmla="*/ 2147483647 w 349"/>
              <a:gd name="T55" fmla="*/ 2147483647 h 349"/>
              <a:gd name="T56" fmla="*/ 2147483647 w 349"/>
              <a:gd name="T57" fmla="*/ 2147483647 h 349"/>
              <a:gd name="T58" fmla="*/ 2147483647 w 349"/>
              <a:gd name="T59" fmla="*/ 2147483647 h 349"/>
              <a:gd name="T60" fmla="*/ 2147483647 w 349"/>
              <a:gd name="T61" fmla="*/ 2147483647 h 349"/>
              <a:gd name="T62" fmla="*/ 2147483647 w 349"/>
              <a:gd name="T63" fmla="*/ 2147483647 h 349"/>
              <a:gd name="T64" fmla="*/ 2147483647 w 349"/>
              <a:gd name="T65" fmla="*/ 2147483647 h 349"/>
              <a:gd name="T66" fmla="*/ 0 w 349"/>
              <a:gd name="T67" fmla="*/ 2147483647 h 349"/>
              <a:gd name="T68" fmla="*/ 2147483647 w 349"/>
              <a:gd name="T69" fmla="*/ 2147483647 h 349"/>
              <a:gd name="T70" fmla="*/ 2147483647 w 349"/>
              <a:gd name="T71" fmla="*/ 2147483647 h 349"/>
              <a:gd name="T72" fmla="*/ 2147483647 w 349"/>
              <a:gd name="T73" fmla="*/ 2147483647 h 349"/>
              <a:gd name="T74" fmla="*/ 2147483647 w 349"/>
              <a:gd name="T75" fmla="*/ 2147483647 h 349"/>
              <a:gd name="T76" fmla="*/ 2147483647 w 349"/>
              <a:gd name="T77" fmla="*/ 2147483647 h 349"/>
              <a:gd name="T78" fmla="*/ 2147483647 w 349"/>
              <a:gd name="T79" fmla="*/ 2147483647 h 349"/>
              <a:gd name="T80" fmla="*/ 2147483647 w 349"/>
              <a:gd name="T81" fmla="*/ 2147483647 h 349"/>
              <a:gd name="T82" fmla="*/ 2147483647 w 349"/>
              <a:gd name="T83" fmla="*/ 2147483647 h 349"/>
              <a:gd name="T84" fmla="*/ 2147483647 w 349"/>
              <a:gd name="T85" fmla="*/ 2147483647 h 349"/>
              <a:gd name="T86" fmla="*/ 2147483647 w 349"/>
              <a:gd name="T87" fmla="*/ 2147483647 h 349"/>
              <a:gd name="T88" fmla="*/ 2147483647 w 349"/>
              <a:gd name="T89" fmla="*/ 2147483647 h 349"/>
              <a:gd name="T90" fmla="*/ 2147483647 w 349"/>
              <a:gd name="T91" fmla="*/ 2147483647 h 349"/>
              <a:gd name="T92" fmla="*/ 2147483647 w 349"/>
              <a:gd name="T93" fmla="*/ 2147483647 h 349"/>
              <a:gd name="T94" fmla="*/ 2147483647 w 349"/>
              <a:gd name="T95" fmla="*/ 2147483647 h 349"/>
              <a:gd name="T96" fmla="*/ 2147483647 w 349"/>
              <a:gd name="T97" fmla="*/ 2147483647 h 349"/>
              <a:gd name="T98" fmla="*/ 2147483647 w 349"/>
              <a:gd name="T99" fmla="*/ 2147483647 h 349"/>
              <a:gd name="T100" fmla="*/ 2147483647 w 349"/>
              <a:gd name="T101" fmla="*/ 2147483647 h 349"/>
              <a:gd name="T102" fmla="*/ 2147483647 w 349"/>
              <a:gd name="T103" fmla="*/ 2147483647 h 349"/>
              <a:gd name="T104" fmla="*/ 2147483647 w 349"/>
              <a:gd name="T105" fmla="*/ 2147483647 h 349"/>
              <a:gd name="T106" fmla="*/ 2147483647 w 349"/>
              <a:gd name="T107" fmla="*/ 2147483647 h 349"/>
              <a:gd name="T108" fmla="*/ 2147483647 w 349"/>
              <a:gd name="T109" fmla="*/ 2147483647 h 3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9" h="349">
                <a:moveTo>
                  <a:pt x="348" y="327"/>
                </a:moveTo>
                <a:cubicBezTo>
                  <a:pt x="340" y="328"/>
                  <a:pt x="340" y="328"/>
                  <a:pt x="340" y="328"/>
                </a:cubicBezTo>
                <a:cubicBezTo>
                  <a:pt x="348" y="327"/>
                  <a:pt x="348" y="327"/>
                  <a:pt x="348" y="327"/>
                </a:cubicBezTo>
                <a:cubicBezTo>
                  <a:pt x="348" y="319"/>
                  <a:pt x="340" y="257"/>
                  <a:pt x="340" y="254"/>
                </a:cubicBezTo>
                <a:cubicBezTo>
                  <a:pt x="340" y="250"/>
                  <a:pt x="338" y="247"/>
                  <a:pt x="336" y="243"/>
                </a:cubicBezTo>
                <a:cubicBezTo>
                  <a:pt x="334" y="240"/>
                  <a:pt x="329" y="238"/>
                  <a:pt x="325" y="238"/>
                </a:cubicBezTo>
                <a:cubicBezTo>
                  <a:pt x="320" y="238"/>
                  <a:pt x="315" y="241"/>
                  <a:pt x="311" y="244"/>
                </a:cubicBezTo>
                <a:cubicBezTo>
                  <a:pt x="311" y="245"/>
                  <a:pt x="311" y="245"/>
                  <a:pt x="311" y="245"/>
                </a:cubicBezTo>
                <a:cubicBezTo>
                  <a:pt x="298" y="233"/>
                  <a:pt x="298" y="233"/>
                  <a:pt x="298" y="233"/>
                </a:cubicBezTo>
                <a:cubicBezTo>
                  <a:pt x="306" y="215"/>
                  <a:pt x="311" y="196"/>
                  <a:pt x="311" y="175"/>
                </a:cubicBezTo>
                <a:cubicBezTo>
                  <a:pt x="311" y="154"/>
                  <a:pt x="306" y="134"/>
                  <a:pt x="298" y="117"/>
                </a:cubicBezTo>
                <a:cubicBezTo>
                  <a:pt x="311" y="104"/>
                  <a:pt x="311" y="104"/>
                  <a:pt x="311" y="104"/>
                </a:cubicBezTo>
                <a:cubicBezTo>
                  <a:pt x="311" y="105"/>
                  <a:pt x="311" y="105"/>
                  <a:pt x="311" y="105"/>
                </a:cubicBezTo>
                <a:cubicBezTo>
                  <a:pt x="315" y="109"/>
                  <a:pt x="320" y="112"/>
                  <a:pt x="325" y="112"/>
                </a:cubicBezTo>
                <a:cubicBezTo>
                  <a:pt x="329" y="112"/>
                  <a:pt x="334" y="109"/>
                  <a:pt x="336" y="106"/>
                </a:cubicBezTo>
                <a:cubicBezTo>
                  <a:pt x="338" y="103"/>
                  <a:pt x="339" y="99"/>
                  <a:pt x="340" y="95"/>
                </a:cubicBezTo>
                <a:cubicBezTo>
                  <a:pt x="340" y="92"/>
                  <a:pt x="341" y="83"/>
                  <a:pt x="342" y="72"/>
                </a:cubicBezTo>
                <a:cubicBezTo>
                  <a:pt x="343" y="68"/>
                  <a:pt x="340" y="64"/>
                  <a:pt x="335" y="63"/>
                </a:cubicBezTo>
                <a:cubicBezTo>
                  <a:pt x="331" y="63"/>
                  <a:pt x="327" y="66"/>
                  <a:pt x="327" y="70"/>
                </a:cubicBezTo>
                <a:cubicBezTo>
                  <a:pt x="325" y="81"/>
                  <a:pt x="324" y="91"/>
                  <a:pt x="324" y="94"/>
                </a:cubicBezTo>
                <a:cubicBezTo>
                  <a:pt x="324" y="94"/>
                  <a:pt x="324" y="95"/>
                  <a:pt x="324" y="95"/>
                </a:cubicBezTo>
                <a:cubicBezTo>
                  <a:pt x="323" y="95"/>
                  <a:pt x="323" y="94"/>
                  <a:pt x="323" y="94"/>
                </a:cubicBezTo>
                <a:cubicBezTo>
                  <a:pt x="321" y="92"/>
                  <a:pt x="316" y="87"/>
                  <a:pt x="316" y="87"/>
                </a:cubicBezTo>
                <a:cubicBezTo>
                  <a:pt x="315" y="86"/>
                  <a:pt x="313" y="85"/>
                  <a:pt x="311" y="85"/>
                </a:cubicBezTo>
                <a:cubicBezTo>
                  <a:pt x="308" y="85"/>
                  <a:pt x="306" y="86"/>
                  <a:pt x="305" y="87"/>
                </a:cubicBezTo>
                <a:cubicBezTo>
                  <a:pt x="283" y="109"/>
                  <a:pt x="283" y="109"/>
                  <a:pt x="283" y="109"/>
                </a:cubicBezTo>
                <a:cubicBezTo>
                  <a:pt x="280" y="112"/>
                  <a:pt x="280" y="115"/>
                  <a:pt x="281" y="119"/>
                </a:cubicBezTo>
                <a:cubicBezTo>
                  <a:pt x="281" y="119"/>
                  <a:pt x="281" y="119"/>
                  <a:pt x="281" y="119"/>
                </a:cubicBezTo>
                <a:cubicBezTo>
                  <a:pt x="281" y="119"/>
                  <a:pt x="281" y="119"/>
                  <a:pt x="281" y="119"/>
                </a:cubicBezTo>
                <a:cubicBezTo>
                  <a:pt x="290" y="136"/>
                  <a:pt x="295" y="155"/>
                  <a:pt x="295" y="175"/>
                </a:cubicBezTo>
                <a:cubicBezTo>
                  <a:pt x="295" y="195"/>
                  <a:pt x="290" y="214"/>
                  <a:pt x="281" y="231"/>
                </a:cubicBezTo>
                <a:cubicBezTo>
                  <a:pt x="280" y="234"/>
                  <a:pt x="280" y="238"/>
                  <a:pt x="283" y="240"/>
                </a:cubicBezTo>
                <a:cubicBezTo>
                  <a:pt x="305" y="262"/>
                  <a:pt x="305" y="262"/>
                  <a:pt x="305" y="262"/>
                </a:cubicBezTo>
                <a:cubicBezTo>
                  <a:pt x="306" y="264"/>
                  <a:pt x="308" y="265"/>
                  <a:pt x="311" y="265"/>
                </a:cubicBezTo>
                <a:cubicBezTo>
                  <a:pt x="313" y="265"/>
                  <a:pt x="315" y="264"/>
                  <a:pt x="316" y="262"/>
                </a:cubicBezTo>
                <a:cubicBezTo>
                  <a:pt x="316" y="262"/>
                  <a:pt x="321" y="257"/>
                  <a:pt x="323" y="256"/>
                </a:cubicBezTo>
                <a:cubicBezTo>
                  <a:pt x="323" y="255"/>
                  <a:pt x="324" y="255"/>
                  <a:pt x="324" y="255"/>
                </a:cubicBezTo>
                <a:cubicBezTo>
                  <a:pt x="324" y="255"/>
                  <a:pt x="324" y="255"/>
                  <a:pt x="324" y="256"/>
                </a:cubicBezTo>
                <a:cubicBezTo>
                  <a:pt x="324" y="259"/>
                  <a:pt x="332" y="320"/>
                  <a:pt x="332" y="329"/>
                </a:cubicBezTo>
                <a:cubicBezTo>
                  <a:pt x="333" y="329"/>
                  <a:pt x="333" y="330"/>
                  <a:pt x="333" y="330"/>
                </a:cubicBezTo>
                <a:cubicBezTo>
                  <a:pt x="332" y="331"/>
                  <a:pt x="332" y="331"/>
                  <a:pt x="332" y="332"/>
                </a:cubicBezTo>
                <a:cubicBezTo>
                  <a:pt x="331" y="333"/>
                  <a:pt x="331" y="333"/>
                  <a:pt x="329" y="333"/>
                </a:cubicBezTo>
                <a:cubicBezTo>
                  <a:pt x="329" y="333"/>
                  <a:pt x="329" y="333"/>
                  <a:pt x="328" y="333"/>
                </a:cubicBezTo>
                <a:cubicBezTo>
                  <a:pt x="320" y="332"/>
                  <a:pt x="265" y="325"/>
                  <a:pt x="255" y="324"/>
                </a:cubicBezTo>
                <a:cubicBezTo>
                  <a:pt x="255" y="324"/>
                  <a:pt x="254" y="324"/>
                  <a:pt x="254" y="324"/>
                </a:cubicBezTo>
                <a:cubicBezTo>
                  <a:pt x="254" y="324"/>
                  <a:pt x="255" y="324"/>
                  <a:pt x="255" y="323"/>
                </a:cubicBezTo>
                <a:cubicBezTo>
                  <a:pt x="257" y="322"/>
                  <a:pt x="262" y="317"/>
                  <a:pt x="262" y="317"/>
                </a:cubicBezTo>
                <a:cubicBezTo>
                  <a:pt x="263" y="315"/>
                  <a:pt x="264" y="313"/>
                  <a:pt x="264" y="311"/>
                </a:cubicBezTo>
                <a:cubicBezTo>
                  <a:pt x="264" y="309"/>
                  <a:pt x="263" y="307"/>
                  <a:pt x="262" y="305"/>
                </a:cubicBezTo>
                <a:cubicBezTo>
                  <a:pt x="239" y="283"/>
                  <a:pt x="239" y="283"/>
                  <a:pt x="239" y="283"/>
                </a:cubicBezTo>
                <a:cubicBezTo>
                  <a:pt x="237" y="281"/>
                  <a:pt x="233" y="280"/>
                  <a:pt x="230" y="282"/>
                </a:cubicBezTo>
                <a:cubicBezTo>
                  <a:pt x="213" y="291"/>
                  <a:pt x="194" y="296"/>
                  <a:pt x="174" y="296"/>
                </a:cubicBezTo>
                <a:cubicBezTo>
                  <a:pt x="154" y="296"/>
                  <a:pt x="135" y="291"/>
                  <a:pt x="118" y="282"/>
                </a:cubicBezTo>
                <a:cubicBezTo>
                  <a:pt x="118" y="282"/>
                  <a:pt x="118" y="282"/>
                  <a:pt x="118" y="282"/>
                </a:cubicBezTo>
                <a:cubicBezTo>
                  <a:pt x="115" y="280"/>
                  <a:pt x="111" y="281"/>
                  <a:pt x="109" y="284"/>
                </a:cubicBezTo>
                <a:cubicBezTo>
                  <a:pt x="87" y="305"/>
                  <a:pt x="87" y="305"/>
                  <a:pt x="87" y="305"/>
                </a:cubicBezTo>
                <a:cubicBezTo>
                  <a:pt x="85" y="307"/>
                  <a:pt x="84" y="309"/>
                  <a:pt x="84" y="311"/>
                </a:cubicBezTo>
                <a:cubicBezTo>
                  <a:pt x="84" y="313"/>
                  <a:pt x="85" y="315"/>
                  <a:pt x="87" y="317"/>
                </a:cubicBezTo>
                <a:cubicBezTo>
                  <a:pt x="87" y="317"/>
                  <a:pt x="92" y="322"/>
                  <a:pt x="93" y="323"/>
                </a:cubicBezTo>
                <a:cubicBezTo>
                  <a:pt x="94" y="324"/>
                  <a:pt x="94" y="324"/>
                  <a:pt x="94" y="325"/>
                </a:cubicBezTo>
                <a:cubicBezTo>
                  <a:pt x="94" y="325"/>
                  <a:pt x="94" y="325"/>
                  <a:pt x="93" y="325"/>
                </a:cubicBezTo>
                <a:cubicBezTo>
                  <a:pt x="90" y="325"/>
                  <a:pt x="28" y="332"/>
                  <a:pt x="20" y="333"/>
                </a:cubicBezTo>
                <a:cubicBezTo>
                  <a:pt x="20" y="333"/>
                  <a:pt x="19" y="333"/>
                  <a:pt x="19" y="333"/>
                </a:cubicBezTo>
                <a:cubicBezTo>
                  <a:pt x="18" y="333"/>
                  <a:pt x="18" y="333"/>
                  <a:pt x="17" y="332"/>
                </a:cubicBezTo>
                <a:cubicBezTo>
                  <a:pt x="16" y="332"/>
                  <a:pt x="16" y="332"/>
                  <a:pt x="16" y="330"/>
                </a:cubicBezTo>
                <a:cubicBezTo>
                  <a:pt x="16" y="330"/>
                  <a:pt x="16" y="329"/>
                  <a:pt x="16" y="329"/>
                </a:cubicBezTo>
                <a:cubicBezTo>
                  <a:pt x="17" y="321"/>
                  <a:pt x="24" y="265"/>
                  <a:pt x="25" y="256"/>
                </a:cubicBezTo>
                <a:cubicBezTo>
                  <a:pt x="25" y="255"/>
                  <a:pt x="25" y="255"/>
                  <a:pt x="25" y="255"/>
                </a:cubicBezTo>
                <a:cubicBezTo>
                  <a:pt x="25" y="255"/>
                  <a:pt x="25" y="255"/>
                  <a:pt x="26" y="256"/>
                </a:cubicBezTo>
                <a:cubicBezTo>
                  <a:pt x="27" y="257"/>
                  <a:pt x="32" y="262"/>
                  <a:pt x="32" y="262"/>
                </a:cubicBezTo>
                <a:cubicBezTo>
                  <a:pt x="34" y="264"/>
                  <a:pt x="36" y="265"/>
                  <a:pt x="38" y="265"/>
                </a:cubicBezTo>
                <a:cubicBezTo>
                  <a:pt x="40" y="265"/>
                  <a:pt x="42" y="264"/>
                  <a:pt x="44" y="262"/>
                </a:cubicBezTo>
                <a:cubicBezTo>
                  <a:pt x="66" y="240"/>
                  <a:pt x="66" y="240"/>
                  <a:pt x="66" y="240"/>
                </a:cubicBezTo>
                <a:cubicBezTo>
                  <a:pt x="68" y="238"/>
                  <a:pt x="69" y="234"/>
                  <a:pt x="67" y="231"/>
                </a:cubicBezTo>
                <a:cubicBezTo>
                  <a:pt x="58" y="214"/>
                  <a:pt x="53" y="195"/>
                  <a:pt x="53" y="175"/>
                </a:cubicBezTo>
                <a:cubicBezTo>
                  <a:pt x="53" y="155"/>
                  <a:pt x="58" y="136"/>
                  <a:pt x="67" y="119"/>
                </a:cubicBezTo>
                <a:cubicBezTo>
                  <a:pt x="69" y="116"/>
                  <a:pt x="68" y="112"/>
                  <a:pt x="66" y="110"/>
                </a:cubicBezTo>
                <a:cubicBezTo>
                  <a:pt x="44" y="87"/>
                  <a:pt x="44" y="87"/>
                  <a:pt x="44" y="87"/>
                </a:cubicBezTo>
                <a:cubicBezTo>
                  <a:pt x="42" y="86"/>
                  <a:pt x="40" y="85"/>
                  <a:pt x="38" y="85"/>
                </a:cubicBezTo>
                <a:cubicBezTo>
                  <a:pt x="36" y="85"/>
                  <a:pt x="34" y="86"/>
                  <a:pt x="32" y="87"/>
                </a:cubicBezTo>
                <a:cubicBezTo>
                  <a:pt x="32" y="87"/>
                  <a:pt x="27" y="92"/>
                  <a:pt x="26" y="94"/>
                </a:cubicBezTo>
                <a:cubicBezTo>
                  <a:pt x="25" y="94"/>
                  <a:pt x="25" y="95"/>
                  <a:pt x="25" y="95"/>
                </a:cubicBezTo>
                <a:cubicBezTo>
                  <a:pt x="24" y="95"/>
                  <a:pt x="24" y="94"/>
                  <a:pt x="24" y="94"/>
                </a:cubicBezTo>
                <a:cubicBezTo>
                  <a:pt x="24" y="91"/>
                  <a:pt x="17" y="29"/>
                  <a:pt x="16" y="21"/>
                </a:cubicBezTo>
                <a:cubicBezTo>
                  <a:pt x="16" y="20"/>
                  <a:pt x="16" y="20"/>
                  <a:pt x="16" y="20"/>
                </a:cubicBezTo>
                <a:cubicBezTo>
                  <a:pt x="16" y="18"/>
                  <a:pt x="16" y="18"/>
                  <a:pt x="17" y="17"/>
                </a:cubicBezTo>
                <a:cubicBezTo>
                  <a:pt x="18" y="17"/>
                  <a:pt x="17" y="17"/>
                  <a:pt x="19" y="17"/>
                </a:cubicBezTo>
                <a:cubicBezTo>
                  <a:pt x="19" y="17"/>
                  <a:pt x="20" y="17"/>
                  <a:pt x="20" y="17"/>
                </a:cubicBezTo>
                <a:cubicBezTo>
                  <a:pt x="28" y="17"/>
                  <a:pt x="84" y="24"/>
                  <a:pt x="93" y="25"/>
                </a:cubicBezTo>
                <a:cubicBezTo>
                  <a:pt x="94" y="25"/>
                  <a:pt x="94" y="25"/>
                  <a:pt x="94" y="25"/>
                </a:cubicBezTo>
                <a:cubicBezTo>
                  <a:pt x="94" y="26"/>
                  <a:pt x="94" y="26"/>
                  <a:pt x="93" y="26"/>
                </a:cubicBezTo>
                <a:cubicBezTo>
                  <a:pt x="92" y="28"/>
                  <a:pt x="87" y="33"/>
                  <a:pt x="87" y="33"/>
                </a:cubicBezTo>
                <a:cubicBezTo>
                  <a:pt x="85" y="34"/>
                  <a:pt x="84" y="36"/>
                  <a:pt x="84" y="38"/>
                </a:cubicBezTo>
                <a:cubicBezTo>
                  <a:pt x="84" y="41"/>
                  <a:pt x="85" y="43"/>
                  <a:pt x="87" y="44"/>
                </a:cubicBezTo>
                <a:cubicBezTo>
                  <a:pt x="109" y="66"/>
                  <a:pt x="109" y="66"/>
                  <a:pt x="109" y="66"/>
                </a:cubicBezTo>
                <a:cubicBezTo>
                  <a:pt x="111" y="69"/>
                  <a:pt x="115" y="69"/>
                  <a:pt x="118" y="68"/>
                </a:cubicBezTo>
                <a:cubicBezTo>
                  <a:pt x="135" y="59"/>
                  <a:pt x="154" y="54"/>
                  <a:pt x="174" y="54"/>
                </a:cubicBezTo>
                <a:cubicBezTo>
                  <a:pt x="194" y="54"/>
                  <a:pt x="213" y="59"/>
                  <a:pt x="230" y="68"/>
                </a:cubicBezTo>
                <a:cubicBezTo>
                  <a:pt x="233" y="69"/>
                  <a:pt x="237" y="69"/>
                  <a:pt x="239" y="66"/>
                </a:cubicBezTo>
                <a:cubicBezTo>
                  <a:pt x="262" y="44"/>
                  <a:pt x="262" y="44"/>
                  <a:pt x="262" y="44"/>
                </a:cubicBezTo>
                <a:cubicBezTo>
                  <a:pt x="263" y="43"/>
                  <a:pt x="264" y="41"/>
                  <a:pt x="264" y="38"/>
                </a:cubicBezTo>
                <a:cubicBezTo>
                  <a:pt x="264" y="36"/>
                  <a:pt x="263" y="34"/>
                  <a:pt x="262" y="33"/>
                </a:cubicBezTo>
                <a:cubicBezTo>
                  <a:pt x="262" y="33"/>
                  <a:pt x="257" y="28"/>
                  <a:pt x="255" y="26"/>
                </a:cubicBezTo>
                <a:cubicBezTo>
                  <a:pt x="255" y="26"/>
                  <a:pt x="254" y="25"/>
                  <a:pt x="254" y="25"/>
                </a:cubicBezTo>
                <a:cubicBezTo>
                  <a:pt x="254" y="25"/>
                  <a:pt x="255" y="25"/>
                  <a:pt x="255" y="25"/>
                </a:cubicBezTo>
                <a:cubicBezTo>
                  <a:pt x="258" y="25"/>
                  <a:pt x="320" y="17"/>
                  <a:pt x="328" y="17"/>
                </a:cubicBezTo>
                <a:cubicBezTo>
                  <a:pt x="329" y="16"/>
                  <a:pt x="329" y="16"/>
                  <a:pt x="329" y="16"/>
                </a:cubicBezTo>
                <a:cubicBezTo>
                  <a:pt x="331" y="17"/>
                  <a:pt x="331" y="17"/>
                  <a:pt x="332" y="17"/>
                </a:cubicBezTo>
                <a:cubicBezTo>
                  <a:pt x="332" y="18"/>
                  <a:pt x="332" y="18"/>
                  <a:pt x="332" y="20"/>
                </a:cubicBezTo>
                <a:cubicBezTo>
                  <a:pt x="332" y="20"/>
                  <a:pt x="332" y="20"/>
                  <a:pt x="332" y="21"/>
                </a:cubicBezTo>
                <a:cubicBezTo>
                  <a:pt x="332" y="23"/>
                  <a:pt x="331" y="30"/>
                  <a:pt x="330" y="39"/>
                </a:cubicBezTo>
                <a:cubicBezTo>
                  <a:pt x="330" y="43"/>
                  <a:pt x="333" y="47"/>
                  <a:pt x="337" y="48"/>
                </a:cubicBezTo>
                <a:cubicBezTo>
                  <a:pt x="342" y="48"/>
                  <a:pt x="346" y="45"/>
                  <a:pt x="346" y="41"/>
                </a:cubicBezTo>
                <a:cubicBezTo>
                  <a:pt x="347" y="32"/>
                  <a:pt x="348" y="25"/>
                  <a:pt x="348" y="22"/>
                </a:cubicBezTo>
                <a:cubicBezTo>
                  <a:pt x="348" y="21"/>
                  <a:pt x="348" y="21"/>
                  <a:pt x="348" y="20"/>
                </a:cubicBezTo>
                <a:cubicBezTo>
                  <a:pt x="349" y="15"/>
                  <a:pt x="347" y="10"/>
                  <a:pt x="343" y="6"/>
                </a:cubicBezTo>
                <a:cubicBezTo>
                  <a:pt x="339" y="2"/>
                  <a:pt x="334" y="0"/>
                  <a:pt x="329" y="0"/>
                </a:cubicBezTo>
                <a:cubicBezTo>
                  <a:pt x="328" y="0"/>
                  <a:pt x="327" y="1"/>
                  <a:pt x="326" y="1"/>
                </a:cubicBezTo>
                <a:cubicBezTo>
                  <a:pt x="318" y="1"/>
                  <a:pt x="256" y="9"/>
                  <a:pt x="253" y="9"/>
                </a:cubicBezTo>
                <a:cubicBezTo>
                  <a:pt x="250" y="9"/>
                  <a:pt x="246" y="11"/>
                  <a:pt x="243" y="13"/>
                </a:cubicBezTo>
                <a:cubicBezTo>
                  <a:pt x="240" y="15"/>
                  <a:pt x="237" y="20"/>
                  <a:pt x="237" y="24"/>
                </a:cubicBezTo>
                <a:cubicBezTo>
                  <a:pt x="237" y="29"/>
                  <a:pt x="240" y="34"/>
                  <a:pt x="244" y="38"/>
                </a:cubicBezTo>
                <a:cubicBezTo>
                  <a:pt x="244" y="38"/>
                  <a:pt x="244" y="38"/>
                  <a:pt x="245" y="38"/>
                </a:cubicBezTo>
                <a:cubicBezTo>
                  <a:pt x="232" y="51"/>
                  <a:pt x="232" y="51"/>
                  <a:pt x="232" y="51"/>
                </a:cubicBezTo>
                <a:cubicBezTo>
                  <a:pt x="215" y="43"/>
                  <a:pt x="195" y="38"/>
                  <a:pt x="174" y="38"/>
                </a:cubicBezTo>
                <a:cubicBezTo>
                  <a:pt x="153" y="38"/>
                  <a:pt x="134" y="43"/>
                  <a:pt x="116" y="51"/>
                </a:cubicBezTo>
                <a:cubicBezTo>
                  <a:pt x="104" y="38"/>
                  <a:pt x="104" y="38"/>
                  <a:pt x="104" y="38"/>
                </a:cubicBezTo>
                <a:cubicBezTo>
                  <a:pt x="104" y="38"/>
                  <a:pt x="104" y="38"/>
                  <a:pt x="105" y="38"/>
                </a:cubicBezTo>
                <a:cubicBezTo>
                  <a:pt x="108" y="34"/>
                  <a:pt x="111" y="29"/>
                  <a:pt x="111" y="24"/>
                </a:cubicBezTo>
                <a:cubicBezTo>
                  <a:pt x="111" y="20"/>
                  <a:pt x="109" y="15"/>
                  <a:pt x="106" y="13"/>
                </a:cubicBezTo>
                <a:cubicBezTo>
                  <a:pt x="102" y="11"/>
                  <a:pt x="99" y="10"/>
                  <a:pt x="95" y="9"/>
                </a:cubicBezTo>
                <a:cubicBezTo>
                  <a:pt x="86" y="8"/>
                  <a:pt x="30" y="2"/>
                  <a:pt x="22" y="1"/>
                </a:cubicBezTo>
                <a:cubicBezTo>
                  <a:pt x="21" y="1"/>
                  <a:pt x="20" y="1"/>
                  <a:pt x="19" y="1"/>
                </a:cubicBezTo>
                <a:cubicBezTo>
                  <a:pt x="14" y="0"/>
                  <a:pt x="9" y="2"/>
                  <a:pt x="5" y="6"/>
                </a:cubicBezTo>
                <a:cubicBezTo>
                  <a:pt x="2" y="10"/>
                  <a:pt x="0" y="15"/>
                  <a:pt x="0" y="20"/>
                </a:cubicBezTo>
                <a:cubicBezTo>
                  <a:pt x="0" y="21"/>
                  <a:pt x="0" y="22"/>
                  <a:pt x="0" y="23"/>
                </a:cubicBezTo>
                <a:cubicBezTo>
                  <a:pt x="1" y="31"/>
                  <a:pt x="8" y="93"/>
                  <a:pt x="8" y="96"/>
                </a:cubicBezTo>
                <a:cubicBezTo>
                  <a:pt x="9" y="99"/>
                  <a:pt x="10" y="103"/>
                  <a:pt x="12" y="106"/>
                </a:cubicBezTo>
                <a:cubicBezTo>
                  <a:pt x="15" y="109"/>
                  <a:pt x="19" y="112"/>
                  <a:pt x="23" y="112"/>
                </a:cubicBezTo>
                <a:cubicBezTo>
                  <a:pt x="29" y="112"/>
                  <a:pt x="33" y="109"/>
                  <a:pt x="37" y="105"/>
                </a:cubicBezTo>
                <a:cubicBezTo>
                  <a:pt x="37" y="105"/>
                  <a:pt x="37" y="105"/>
                  <a:pt x="38" y="104"/>
                </a:cubicBezTo>
                <a:cubicBezTo>
                  <a:pt x="50" y="117"/>
                  <a:pt x="50" y="117"/>
                  <a:pt x="50" y="117"/>
                </a:cubicBezTo>
                <a:cubicBezTo>
                  <a:pt x="42" y="134"/>
                  <a:pt x="37" y="154"/>
                  <a:pt x="37" y="175"/>
                </a:cubicBezTo>
                <a:cubicBezTo>
                  <a:pt x="37" y="196"/>
                  <a:pt x="42" y="215"/>
                  <a:pt x="50" y="233"/>
                </a:cubicBezTo>
                <a:cubicBezTo>
                  <a:pt x="38" y="245"/>
                  <a:pt x="38" y="245"/>
                  <a:pt x="38" y="245"/>
                </a:cubicBezTo>
                <a:cubicBezTo>
                  <a:pt x="38" y="245"/>
                  <a:pt x="37" y="245"/>
                  <a:pt x="37" y="244"/>
                </a:cubicBezTo>
                <a:cubicBezTo>
                  <a:pt x="33" y="241"/>
                  <a:pt x="29" y="238"/>
                  <a:pt x="23" y="238"/>
                </a:cubicBezTo>
                <a:cubicBezTo>
                  <a:pt x="19" y="238"/>
                  <a:pt x="15" y="240"/>
                  <a:pt x="12" y="243"/>
                </a:cubicBezTo>
                <a:cubicBezTo>
                  <a:pt x="10" y="247"/>
                  <a:pt x="9" y="250"/>
                  <a:pt x="9" y="254"/>
                </a:cubicBezTo>
                <a:cubicBezTo>
                  <a:pt x="8" y="263"/>
                  <a:pt x="1" y="319"/>
                  <a:pt x="0" y="327"/>
                </a:cubicBezTo>
                <a:cubicBezTo>
                  <a:pt x="0" y="328"/>
                  <a:pt x="0" y="329"/>
                  <a:pt x="0" y="330"/>
                </a:cubicBezTo>
                <a:cubicBezTo>
                  <a:pt x="0" y="335"/>
                  <a:pt x="2" y="340"/>
                  <a:pt x="5" y="344"/>
                </a:cubicBezTo>
                <a:cubicBezTo>
                  <a:pt x="9" y="347"/>
                  <a:pt x="14" y="349"/>
                  <a:pt x="19" y="349"/>
                </a:cubicBezTo>
                <a:cubicBezTo>
                  <a:pt x="19" y="349"/>
                  <a:pt x="19" y="349"/>
                  <a:pt x="19" y="349"/>
                </a:cubicBezTo>
                <a:cubicBezTo>
                  <a:pt x="20" y="349"/>
                  <a:pt x="21" y="349"/>
                  <a:pt x="22" y="349"/>
                </a:cubicBezTo>
                <a:cubicBezTo>
                  <a:pt x="30" y="348"/>
                  <a:pt x="92" y="341"/>
                  <a:pt x="95" y="341"/>
                </a:cubicBezTo>
                <a:cubicBezTo>
                  <a:pt x="99" y="340"/>
                  <a:pt x="102" y="339"/>
                  <a:pt x="106" y="337"/>
                </a:cubicBezTo>
                <a:cubicBezTo>
                  <a:pt x="109" y="334"/>
                  <a:pt x="111" y="330"/>
                  <a:pt x="111" y="326"/>
                </a:cubicBezTo>
                <a:cubicBezTo>
                  <a:pt x="111" y="320"/>
                  <a:pt x="108" y="316"/>
                  <a:pt x="105" y="312"/>
                </a:cubicBezTo>
                <a:cubicBezTo>
                  <a:pt x="104" y="312"/>
                  <a:pt x="104" y="312"/>
                  <a:pt x="104" y="311"/>
                </a:cubicBezTo>
                <a:cubicBezTo>
                  <a:pt x="116" y="299"/>
                  <a:pt x="116" y="299"/>
                  <a:pt x="116" y="299"/>
                </a:cubicBezTo>
                <a:cubicBezTo>
                  <a:pt x="134" y="307"/>
                  <a:pt x="153" y="312"/>
                  <a:pt x="174" y="312"/>
                </a:cubicBezTo>
                <a:cubicBezTo>
                  <a:pt x="195" y="312"/>
                  <a:pt x="215" y="307"/>
                  <a:pt x="232" y="299"/>
                </a:cubicBezTo>
                <a:cubicBezTo>
                  <a:pt x="245" y="311"/>
                  <a:pt x="245" y="311"/>
                  <a:pt x="245" y="311"/>
                </a:cubicBezTo>
                <a:cubicBezTo>
                  <a:pt x="244" y="311"/>
                  <a:pt x="244" y="312"/>
                  <a:pt x="244" y="312"/>
                </a:cubicBezTo>
                <a:cubicBezTo>
                  <a:pt x="240" y="316"/>
                  <a:pt x="237" y="320"/>
                  <a:pt x="237" y="326"/>
                </a:cubicBezTo>
                <a:cubicBezTo>
                  <a:pt x="237" y="330"/>
                  <a:pt x="240" y="334"/>
                  <a:pt x="243" y="337"/>
                </a:cubicBezTo>
                <a:cubicBezTo>
                  <a:pt x="246" y="339"/>
                  <a:pt x="250" y="340"/>
                  <a:pt x="254" y="340"/>
                </a:cubicBezTo>
                <a:cubicBezTo>
                  <a:pt x="262" y="341"/>
                  <a:pt x="318" y="348"/>
                  <a:pt x="327" y="349"/>
                </a:cubicBezTo>
                <a:cubicBezTo>
                  <a:pt x="328" y="349"/>
                  <a:pt x="328" y="349"/>
                  <a:pt x="329" y="349"/>
                </a:cubicBezTo>
                <a:cubicBezTo>
                  <a:pt x="334" y="349"/>
                  <a:pt x="339" y="347"/>
                  <a:pt x="343" y="344"/>
                </a:cubicBezTo>
                <a:cubicBezTo>
                  <a:pt x="347" y="340"/>
                  <a:pt x="349" y="334"/>
                  <a:pt x="349" y="330"/>
                </a:cubicBezTo>
                <a:cubicBezTo>
                  <a:pt x="349" y="329"/>
                  <a:pt x="348" y="328"/>
                  <a:pt x="348" y="327"/>
                </a:cubicBezTo>
                <a:close/>
                <a:moveTo>
                  <a:pt x="219" y="232"/>
                </a:moveTo>
                <a:cubicBezTo>
                  <a:pt x="225" y="226"/>
                  <a:pt x="228" y="217"/>
                  <a:pt x="228" y="207"/>
                </a:cubicBezTo>
                <a:cubicBezTo>
                  <a:pt x="228" y="201"/>
                  <a:pt x="227" y="196"/>
                  <a:pt x="225" y="191"/>
                </a:cubicBezTo>
                <a:cubicBezTo>
                  <a:pt x="220" y="179"/>
                  <a:pt x="210" y="172"/>
                  <a:pt x="201" y="168"/>
                </a:cubicBezTo>
                <a:cubicBezTo>
                  <a:pt x="192" y="164"/>
                  <a:pt x="183" y="162"/>
                  <a:pt x="177" y="161"/>
                </a:cubicBezTo>
                <a:cubicBezTo>
                  <a:pt x="170" y="159"/>
                  <a:pt x="161" y="158"/>
                  <a:pt x="155" y="155"/>
                </a:cubicBezTo>
                <a:cubicBezTo>
                  <a:pt x="152" y="154"/>
                  <a:pt x="150" y="152"/>
                  <a:pt x="149" y="150"/>
                </a:cubicBezTo>
                <a:cubicBezTo>
                  <a:pt x="148" y="148"/>
                  <a:pt x="146" y="145"/>
                  <a:pt x="146" y="140"/>
                </a:cubicBezTo>
                <a:cubicBezTo>
                  <a:pt x="147" y="136"/>
                  <a:pt x="148" y="135"/>
                  <a:pt x="149" y="133"/>
                </a:cubicBezTo>
                <a:cubicBezTo>
                  <a:pt x="152" y="130"/>
                  <a:pt x="158" y="127"/>
                  <a:pt x="163" y="126"/>
                </a:cubicBezTo>
                <a:cubicBezTo>
                  <a:pt x="166" y="125"/>
                  <a:pt x="169" y="125"/>
                  <a:pt x="171" y="125"/>
                </a:cubicBezTo>
                <a:cubicBezTo>
                  <a:pt x="171" y="125"/>
                  <a:pt x="172" y="125"/>
                  <a:pt x="173" y="124"/>
                </a:cubicBezTo>
                <a:cubicBezTo>
                  <a:pt x="173" y="124"/>
                  <a:pt x="173" y="124"/>
                  <a:pt x="173" y="124"/>
                </a:cubicBezTo>
                <a:cubicBezTo>
                  <a:pt x="183" y="124"/>
                  <a:pt x="190" y="126"/>
                  <a:pt x="194" y="128"/>
                </a:cubicBezTo>
                <a:cubicBezTo>
                  <a:pt x="196" y="129"/>
                  <a:pt x="197" y="130"/>
                  <a:pt x="198" y="130"/>
                </a:cubicBezTo>
                <a:cubicBezTo>
                  <a:pt x="198" y="131"/>
                  <a:pt x="198" y="131"/>
                  <a:pt x="198" y="131"/>
                </a:cubicBezTo>
                <a:cubicBezTo>
                  <a:pt x="198" y="131"/>
                  <a:pt x="198" y="131"/>
                  <a:pt x="198" y="131"/>
                </a:cubicBezTo>
                <a:cubicBezTo>
                  <a:pt x="203" y="135"/>
                  <a:pt x="211" y="135"/>
                  <a:pt x="215" y="130"/>
                </a:cubicBezTo>
                <a:cubicBezTo>
                  <a:pt x="220" y="125"/>
                  <a:pt x="219" y="117"/>
                  <a:pt x="214" y="113"/>
                </a:cubicBezTo>
                <a:cubicBezTo>
                  <a:pt x="213" y="112"/>
                  <a:pt x="204" y="104"/>
                  <a:pt x="186" y="101"/>
                </a:cubicBezTo>
                <a:cubicBezTo>
                  <a:pt x="186" y="92"/>
                  <a:pt x="186" y="92"/>
                  <a:pt x="186" y="92"/>
                </a:cubicBezTo>
                <a:cubicBezTo>
                  <a:pt x="186" y="86"/>
                  <a:pt x="180" y="80"/>
                  <a:pt x="174" y="80"/>
                </a:cubicBezTo>
                <a:cubicBezTo>
                  <a:pt x="167" y="80"/>
                  <a:pt x="162" y="86"/>
                  <a:pt x="162" y="92"/>
                </a:cubicBezTo>
                <a:cubicBezTo>
                  <a:pt x="162" y="102"/>
                  <a:pt x="162" y="102"/>
                  <a:pt x="162" y="102"/>
                </a:cubicBezTo>
                <a:cubicBezTo>
                  <a:pt x="158" y="102"/>
                  <a:pt x="154" y="103"/>
                  <a:pt x="150" y="105"/>
                </a:cubicBezTo>
                <a:cubicBezTo>
                  <a:pt x="144" y="107"/>
                  <a:pt x="137" y="110"/>
                  <a:pt x="132" y="116"/>
                </a:cubicBezTo>
                <a:cubicBezTo>
                  <a:pt x="126" y="122"/>
                  <a:pt x="122" y="131"/>
                  <a:pt x="122" y="140"/>
                </a:cubicBezTo>
                <a:cubicBezTo>
                  <a:pt x="122" y="149"/>
                  <a:pt x="125" y="157"/>
                  <a:pt x="129" y="163"/>
                </a:cubicBezTo>
                <a:cubicBezTo>
                  <a:pt x="135" y="172"/>
                  <a:pt x="144" y="177"/>
                  <a:pt x="152" y="180"/>
                </a:cubicBezTo>
                <a:cubicBezTo>
                  <a:pt x="160" y="182"/>
                  <a:pt x="168" y="184"/>
                  <a:pt x="172" y="185"/>
                </a:cubicBezTo>
                <a:cubicBezTo>
                  <a:pt x="178" y="186"/>
                  <a:pt x="186" y="187"/>
                  <a:pt x="192" y="190"/>
                </a:cubicBezTo>
                <a:cubicBezTo>
                  <a:pt x="198" y="193"/>
                  <a:pt x="202" y="196"/>
                  <a:pt x="203" y="200"/>
                </a:cubicBezTo>
                <a:cubicBezTo>
                  <a:pt x="204" y="202"/>
                  <a:pt x="204" y="204"/>
                  <a:pt x="204" y="207"/>
                </a:cubicBezTo>
                <a:cubicBezTo>
                  <a:pt x="204" y="212"/>
                  <a:pt x="203" y="214"/>
                  <a:pt x="201" y="216"/>
                </a:cubicBezTo>
                <a:cubicBezTo>
                  <a:pt x="199" y="219"/>
                  <a:pt x="193" y="222"/>
                  <a:pt x="187" y="223"/>
                </a:cubicBezTo>
                <a:cubicBezTo>
                  <a:pt x="181" y="225"/>
                  <a:pt x="175" y="225"/>
                  <a:pt x="174" y="225"/>
                </a:cubicBezTo>
                <a:cubicBezTo>
                  <a:pt x="174" y="225"/>
                  <a:pt x="174" y="225"/>
                  <a:pt x="174" y="225"/>
                </a:cubicBezTo>
                <a:cubicBezTo>
                  <a:pt x="166" y="225"/>
                  <a:pt x="157" y="222"/>
                  <a:pt x="150" y="218"/>
                </a:cubicBezTo>
                <a:cubicBezTo>
                  <a:pt x="147" y="216"/>
                  <a:pt x="144" y="214"/>
                  <a:pt x="142" y="213"/>
                </a:cubicBezTo>
                <a:cubicBezTo>
                  <a:pt x="141" y="212"/>
                  <a:pt x="141" y="212"/>
                  <a:pt x="140" y="212"/>
                </a:cubicBezTo>
                <a:cubicBezTo>
                  <a:pt x="140" y="211"/>
                  <a:pt x="140" y="211"/>
                  <a:pt x="140" y="211"/>
                </a:cubicBezTo>
                <a:cubicBezTo>
                  <a:pt x="134" y="207"/>
                  <a:pt x="127" y="208"/>
                  <a:pt x="123" y="213"/>
                </a:cubicBezTo>
                <a:cubicBezTo>
                  <a:pt x="119" y="218"/>
                  <a:pt x="119" y="226"/>
                  <a:pt x="124" y="230"/>
                </a:cubicBezTo>
                <a:cubicBezTo>
                  <a:pt x="125" y="230"/>
                  <a:pt x="141" y="243"/>
                  <a:pt x="162" y="247"/>
                </a:cubicBezTo>
                <a:cubicBezTo>
                  <a:pt x="162" y="257"/>
                  <a:pt x="162" y="257"/>
                  <a:pt x="162" y="257"/>
                </a:cubicBezTo>
                <a:cubicBezTo>
                  <a:pt x="162" y="264"/>
                  <a:pt x="167" y="269"/>
                  <a:pt x="174" y="269"/>
                </a:cubicBezTo>
                <a:cubicBezTo>
                  <a:pt x="181" y="269"/>
                  <a:pt x="186" y="264"/>
                  <a:pt x="186" y="257"/>
                </a:cubicBezTo>
                <a:cubicBezTo>
                  <a:pt x="186" y="248"/>
                  <a:pt x="186" y="248"/>
                  <a:pt x="186" y="248"/>
                </a:cubicBezTo>
                <a:cubicBezTo>
                  <a:pt x="190" y="247"/>
                  <a:pt x="196" y="246"/>
                  <a:pt x="201" y="244"/>
                </a:cubicBezTo>
                <a:cubicBezTo>
                  <a:pt x="207" y="242"/>
                  <a:pt x="214" y="238"/>
                  <a:pt x="219" y="232"/>
                </a:cubicBezTo>
                <a:close/>
              </a:path>
            </a:pathLst>
          </a:custGeom>
          <a:solidFill>
            <a:schemeClr val="bg1"/>
          </a:solidFill>
          <a:ln>
            <a:noFill/>
          </a:ln>
        </p:spPr>
        <p:txBody>
          <a:bodyPr lIns="121917" tIns="60958" rIns="121917" bIns="60958"/>
          <a:lstStyle/>
          <a:p>
            <a:endParaRPr lang="en-US"/>
          </a:p>
        </p:txBody>
      </p:sp>
    </p:spTree>
    <p:extLst>
      <p:ext uri="{BB962C8B-B14F-4D97-AF65-F5344CB8AC3E}">
        <p14:creationId xmlns:p14="http://schemas.microsoft.com/office/powerpoint/2010/main" val="1936587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descr="bpct-blend3"/>
          <p:cNvSpPr>
            <a:spLocks noChangeArrowheads="1"/>
          </p:cNvSpPr>
          <p:nvPr/>
        </p:nvSpPr>
        <p:spPr bwMode="auto">
          <a:xfrm>
            <a:off x="0" y="0"/>
            <a:ext cx="9144000" cy="6858000"/>
          </a:xfrm>
          <a:prstGeom prst="rect">
            <a:avLst/>
          </a:prstGeom>
          <a:blipFill dpi="0" rotWithShape="0">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9" rIns="0" bIns="45719" anchor="ctr"/>
          <a:lstStyle/>
          <a:p>
            <a:endParaRPr lang="sv-SE" dirty="0">
              <a:solidFill>
                <a:srgbClr val="58585A"/>
              </a:solidFill>
            </a:endParaRPr>
          </a:p>
        </p:txBody>
      </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961718561"/>
              </p:ex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13325"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192" y="1590"/>
                        <a:ext cx="1190" cy="1587"/>
                      </a:xfrm>
                      <a:prstGeom prst="rect">
                        <a:avLst/>
                      </a:prstGeom>
                    </p:spPr>
                  </p:pic>
                </p:oleObj>
              </mc:Fallback>
            </mc:AlternateContent>
          </a:graphicData>
        </a:graphic>
      </p:graphicFrame>
      <p:pic>
        <p:nvPicPr>
          <p:cNvPr id="22" name="Picture 21" descr="ECON_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351" y="349269"/>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7" y="239714"/>
            <a:ext cx="7921624" cy="1085371"/>
          </a:xfrm>
        </p:spPr>
        <p:txBody>
          <a:bodyPr/>
          <a:lstStyle/>
          <a:p>
            <a:r>
              <a:rPr lang="en-US" dirty="0" smtClean="0">
                <a:solidFill>
                  <a:schemeClr val="bg1"/>
                </a:solidFill>
              </a:rPr>
              <a:t>EMPOWERED CUSTOMER CARE</a:t>
            </a:r>
            <a:endParaRPr lang="en-US" dirty="0">
              <a:solidFill>
                <a:schemeClr val="bg1"/>
              </a:solidFill>
            </a:endParaRPr>
          </a:p>
        </p:txBody>
      </p:sp>
      <p:sp>
        <p:nvSpPr>
          <p:cNvPr id="15" name="Rounded Rectangle 14"/>
          <p:cNvSpPr/>
          <p:nvPr/>
        </p:nvSpPr>
        <p:spPr bwMode="auto">
          <a:xfrm>
            <a:off x="325920" y="1166800"/>
            <a:ext cx="4140058" cy="2569005"/>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TIER 1 &amp; TIER 2 IMPROVEMENTS</a:t>
            </a:r>
          </a:p>
          <a:p>
            <a:pPr algn="ctr"/>
            <a:endParaRPr lang="en-US" sz="1900" dirty="0">
              <a:solidFill>
                <a:srgbClr val="FFFFFF"/>
              </a:solidFill>
            </a:endParaRPr>
          </a:p>
        </p:txBody>
      </p:sp>
      <p:sp>
        <p:nvSpPr>
          <p:cNvPr id="16" name="Rounded Rectangle 15"/>
          <p:cNvSpPr/>
          <p:nvPr/>
        </p:nvSpPr>
        <p:spPr bwMode="auto">
          <a:xfrm>
            <a:off x="325919" y="3949677"/>
            <a:ext cx="4140059" cy="2569005"/>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ROAMING ANALYTICS</a:t>
            </a:r>
          </a:p>
          <a:p>
            <a:pPr algn="ctr"/>
            <a:endParaRPr lang="en-US" sz="1900" dirty="0">
              <a:solidFill>
                <a:srgbClr val="FFFFFF"/>
              </a:solidFill>
            </a:endParaRPr>
          </a:p>
          <a:p>
            <a:pPr algn="ctr"/>
            <a:endParaRPr lang="en-US" sz="1900" dirty="0">
              <a:solidFill>
                <a:srgbClr val="FFFFFF"/>
              </a:solidFill>
            </a:endParaRPr>
          </a:p>
        </p:txBody>
      </p:sp>
      <p:sp>
        <p:nvSpPr>
          <p:cNvPr id="18" name="Rounded Rectangle 17"/>
          <p:cNvSpPr/>
          <p:nvPr/>
        </p:nvSpPr>
        <p:spPr bwMode="auto">
          <a:xfrm>
            <a:off x="4625998" y="3949677"/>
            <a:ext cx="4140059" cy="2569005"/>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sv-SE" sz="1900" dirty="0">
                <a:solidFill>
                  <a:srgbClr val="FFFFFF"/>
                </a:solidFill>
              </a:rPr>
              <a:t>CHARGING &amp; BILLING INSIGHTS</a:t>
            </a:r>
            <a:endParaRPr lang="en-US" sz="1900" dirty="0">
              <a:solidFill>
                <a:srgbClr val="FFFFFF"/>
              </a:solidFill>
            </a:endParaRPr>
          </a:p>
        </p:txBody>
      </p:sp>
      <p:sp>
        <p:nvSpPr>
          <p:cNvPr id="20" name="Oval 19"/>
          <p:cNvSpPr/>
          <p:nvPr/>
        </p:nvSpPr>
        <p:spPr bwMode="auto">
          <a:xfrm>
            <a:off x="-16981" y="-43339"/>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a:spcBef>
                <a:spcPct val="50000"/>
              </a:spcBef>
            </a:pPr>
            <a:r>
              <a:rPr lang="sv-SE" dirty="0" smtClean="0">
                <a:latin typeface="Arial" charset="0"/>
              </a:rPr>
              <a:t>3</a:t>
            </a:r>
            <a:endParaRPr kumimoji="0" lang="en-US" i="0" u="none" strike="noStrike" cap="none" normalizeH="0" baseline="0" dirty="0" smtClean="0">
              <a:ln>
                <a:noFill/>
              </a:ln>
              <a:effectLst/>
              <a:latin typeface="Arial" charset="0"/>
            </a:endParaRPr>
          </a:p>
        </p:txBody>
      </p:sp>
      <p:sp>
        <p:nvSpPr>
          <p:cNvPr id="21" name="TextBox 20"/>
          <p:cNvSpPr txBox="1"/>
          <p:nvPr/>
        </p:nvSpPr>
        <p:spPr>
          <a:xfrm>
            <a:off x="2380771" y="4470142"/>
            <a:ext cx="2150078" cy="1785100"/>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200" dirty="0">
                <a:solidFill>
                  <a:schemeClr val="bg1"/>
                </a:solidFill>
              </a:rPr>
              <a:t>Proactive monitoring of Inbound Roaming to avoid Revenue Leakage </a:t>
            </a:r>
          </a:p>
          <a:p>
            <a:pPr marL="228594" indent="-228594">
              <a:buFont typeface="Arial" panose="020B0604020202020204" pitchFamily="34" charset="0"/>
              <a:buChar char="•"/>
            </a:pPr>
            <a:endParaRPr lang="en-US" sz="1200" dirty="0">
              <a:solidFill>
                <a:schemeClr val="bg1"/>
              </a:solidFill>
            </a:endParaRPr>
          </a:p>
          <a:p>
            <a:pPr marL="228594" indent="-228594">
              <a:buFont typeface="Arial" panose="020B0604020202020204" pitchFamily="34" charset="0"/>
              <a:buChar char="•"/>
            </a:pPr>
            <a:r>
              <a:rPr lang="en-US" sz="1200" dirty="0">
                <a:solidFill>
                  <a:schemeClr val="bg1"/>
                </a:solidFill>
              </a:rPr>
              <a:t>Experience on Inbound/ Outbound Roaming </a:t>
            </a:r>
          </a:p>
          <a:p>
            <a:pPr marL="228594" indent="-228594">
              <a:buFont typeface="Arial" panose="020B0604020202020204" pitchFamily="34" charset="0"/>
              <a:buChar char="•"/>
            </a:pPr>
            <a:endParaRPr lang="en-US" sz="1200" dirty="0">
              <a:solidFill>
                <a:schemeClr val="bg1"/>
              </a:solidFill>
            </a:endParaRPr>
          </a:p>
          <a:p>
            <a:pPr marL="228594" indent="-228594">
              <a:buFont typeface="Arial" panose="020B0604020202020204" pitchFamily="34" charset="0"/>
              <a:buChar char="•"/>
            </a:pPr>
            <a:r>
              <a:rPr lang="en-US" sz="1200" dirty="0">
                <a:solidFill>
                  <a:schemeClr val="bg1"/>
                </a:solidFill>
              </a:rPr>
              <a:t>Including input from UDM</a:t>
            </a:r>
          </a:p>
          <a:p>
            <a:pPr marL="228594" indent="-228594">
              <a:buFont typeface="Arial" panose="020B0604020202020204" pitchFamily="34" charset="0"/>
              <a:buChar char="•"/>
            </a:pPr>
            <a:endParaRPr lang="en-US" sz="1200" dirty="0">
              <a:solidFill>
                <a:schemeClr val="bg1"/>
              </a:solidFill>
            </a:endParaRPr>
          </a:p>
        </p:txBody>
      </p:sp>
      <p:sp>
        <p:nvSpPr>
          <p:cNvPr id="25" name="TextBox 24"/>
          <p:cNvSpPr txBox="1"/>
          <p:nvPr/>
        </p:nvSpPr>
        <p:spPr>
          <a:xfrm>
            <a:off x="2373040" y="1694754"/>
            <a:ext cx="2150078" cy="1600434"/>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200" dirty="0">
                <a:solidFill>
                  <a:schemeClr val="bg1"/>
                </a:solidFill>
              </a:rPr>
              <a:t>Further Improve Efficiency </a:t>
            </a:r>
            <a:br>
              <a:rPr lang="en-US" sz="1200" dirty="0">
                <a:solidFill>
                  <a:schemeClr val="bg1"/>
                </a:solidFill>
              </a:rPr>
            </a:br>
            <a:r>
              <a:rPr lang="en-US" sz="1200" dirty="0">
                <a:solidFill>
                  <a:schemeClr val="bg1"/>
                </a:solidFill>
              </a:rPr>
              <a:t>of Tier-1 Customer Care Agents and Expand Use to Tier-2+ Agents</a:t>
            </a:r>
          </a:p>
          <a:p>
            <a:pPr marL="228594" indent="-228594">
              <a:buFont typeface="Arial" panose="020B0604020202020204" pitchFamily="34" charset="0"/>
              <a:buChar char="•"/>
            </a:pPr>
            <a:endParaRPr lang="en-US" sz="1200" dirty="0">
              <a:solidFill>
                <a:schemeClr val="bg1"/>
              </a:solidFill>
            </a:endParaRPr>
          </a:p>
          <a:p>
            <a:pPr marL="228594" indent="-228594">
              <a:buFont typeface="Arial" panose="020B0604020202020204" pitchFamily="34" charset="0"/>
              <a:buChar char="•"/>
            </a:pPr>
            <a:r>
              <a:rPr lang="en-US" sz="1200" dirty="0">
                <a:solidFill>
                  <a:schemeClr val="bg1"/>
                </a:solidFill>
              </a:rPr>
              <a:t>Improve out-of-box Most Probable Causes and next Best Actions</a:t>
            </a:r>
          </a:p>
        </p:txBody>
      </p:sp>
      <p:grpSp>
        <p:nvGrpSpPr>
          <p:cNvPr id="26" name="Group 25"/>
          <p:cNvGrpSpPr/>
          <p:nvPr/>
        </p:nvGrpSpPr>
        <p:grpSpPr>
          <a:xfrm>
            <a:off x="497325" y="1878721"/>
            <a:ext cx="1845510" cy="1484376"/>
            <a:chOff x="4437351" y="4179005"/>
            <a:chExt cx="3312000" cy="1853973"/>
          </a:xfrm>
        </p:grpSpPr>
        <p:pic>
          <p:nvPicPr>
            <p:cNvPr id="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7351" y="4179005"/>
              <a:ext cx="3312000" cy="185397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7351" y="4179005"/>
              <a:ext cx="754376" cy="1008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
        <p:nvSpPr>
          <p:cNvPr id="19" name="TextBox 18"/>
          <p:cNvSpPr txBox="1"/>
          <p:nvPr/>
        </p:nvSpPr>
        <p:spPr>
          <a:xfrm>
            <a:off x="6601029" y="4678947"/>
            <a:ext cx="2150078" cy="2200598"/>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500" dirty="0">
                <a:solidFill>
                  <a:schemeClr val="bg1"/>
                </a:solidFill>
              </a:rPr>
              <a:t>Enrich with per transaction data from call &amp; account history</a:t>
            </a: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r>
              <a:rPr lang="en-US" sz="1500" dirty="0">
                <a:solidFill>
                  <a:schemeClr val="bg1"/>
                </a:solidFill>
              </a:rPr>
              <a:t>Find correlation between charging &amp; experience</a:t>
            </a: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endParaRPr lang="en-US" sz="1500" dirty="0">
              <a:solidFill>
                <a:schemeClr val="bg1"/>
              </a:solidFill>
            </a:endParaRPr>
          </a:p>
        </p:txBody>
      </p:sp>
      <p:sp>
        <p:nvSpPr>
          <p:cNvPr id="24" name="Freeform 3"/>
          <p:cNvSpPr>
            <a:spLocks noChangeAspect="1" noEditPoints="1"/>
          </p:cNvSpPr>
          <p:nvPr/>
        </p:nvSpPr>
        <p:spPr bwMode="auto">
          <a:xfrm>
            <a:off x="5304026" y="4785627"/>
            <a:ext cx="829122" cy="1189457"/>
          </a:xfrm>
          <a:custGeom>
            <a:avLst/>
            <a:gdLst>
              <a:gd name="T0" fmla="*/ 2147483647 w 334"/>
              <a:gd name="T1" fmla="*/ 2147483647 h 360"/>
              <a:gd name="T2" fmla="*/ 2147483647 w 334"/>
              <a:gd name="T3" fmla="*/ 2147483647 h 360"/>
              <a:gd name="T4" fmla="*/ 2147483647 w 334"/>
              <a:gd name="T5" fmla="*/ 2147483647 h 360"/>
              <a:gd name="T6" fmla="*/ 2147483647 w 334"/>
              <a:gd name="T7" fmla="*/ 2147483647 h 360"/>
              <a:gd name="T8" fmla="*/ 2147483647 w 334"/>
              <a:gd name="T9" fmla="*/ 2147483647 h 360"/>
              <a:gd name="T10" fmla="*/ 2147483647 w 334"/>
              <a:gd name="T11" fmla="*/ 2147483647 h 360"/>
              <a:gd name="T12" fmla="*/ 2147483647 w 334"/>
              <a:gd name="T13" fmla="*/ 2147483647 h 360"/>
              <a:gd name="T14" fmla="*/ 2147483647 w 334"/>
              <a:gd name="T15" fmla="*/ 2147483647 h 360"/>
              <a:gd name="T16" fmla="*/ 2147483647 w 334"/>
              <a:gd name="T17" fmla="*/ 2147483647 h 360"/>
              <a:gd name="T18" fmla="*/ 2147483647 w 334"/>
              <a:gd name="T19" fmla="*/ 2147483647 h 360"/>
              <a:gd name="T20" fmla="*/ 2147483647 w 334"/>
              <a:gd name="T21" fmla="*/ 2147483647 h 360"/>
              <a:gd name="T22" fmla="*/ 2147483647 w 334"/>
              <a:gd name="T23" fmla="*/ 0 h 360"/>
              <a:gd name="T24" fmla="*/ 0 w 334"/>
              <a:gd name="T25" fmla="*/ 2147483647 h 360"/>
              <a:gd name="T26" fmla="*/ 2147483647 w 334"/>
              <a:gd name="T27" fmla="*/ 2147483647 h 360"/>
              <a:gd name="T28" fmla="*/ 2147483647 w 334"/>
              <a:gd name="T29" fmla="*/ 2147483647 h 360"/>
              <a:gd name="T30" fmla="*/ 2147483647 w 334"/>
              <a:gd name="T31" fmla="*/ 2147483647 h 360"/>
              <a:gd name="T32" fmla="*/ 2147483647 w 334"/>
              <a:gd name="T33" fmla="*/ 2147483647 h 360"/>
              <a:gd name="T34" fmla="*/ 2147483647 w 334"/>
              <a:gd name="T35" fmla="*/ 2147483647 h 360"/>
              <a:gd name="T36" fmla="*/ 2147483647 w 334"/>
              <a:gd name="T37" fmla="*/ 2147483647 h 360"/>
              <a:gd name="T38" fmla="*/ 2147483647 w 334"/>
              <a:gd name="T39" fmla="*/ 2147483647 h 360"/>
              <a:gd name="T40" fmla="*/ 2147483647 w 334"/>
              <a:gd name="T41" fmla="*/ 2147483647 h 360"/>
              <a:gd name="T42" fmla="*/ 2147483647 w 334"/>
              <a:gd name="T43" fmla="*/ 2147483647 h 360"/>
              <a:gd name="T44" fmla="*/ 2147483647 w 334"/>
              <a:gd name="T45" fmla="*/ 2147483647 h 360"/>
              <a:gd name="T46" fmla="*/ 2147483647 w 334"/>
              <a:gd name="T47" fmla="*/ 2147483647 h 360"/>
              <a:gd name="T48" fmla="*/ 2147483647 w 334"/>
              <a:gd name="T49" fmla="*/ 2147483647 h 360"/>
              <a:gd name="T50" fmla="*/ 2147483647 w 334"/>
              <a:gd name="T51" fmla="*/ 2147483647 h 360"/>
              <a:gd name="T52" fmla="*/ 2147483647 w 334"/>
              <a:gd name="T53" fmla="*/ 2147483647 h 360"/>
              <a:gd name="T54" fmla="*/ 2147483647 w 334"/>
              <a:gd name="T55" fmla="*/ 2147483647 h 360"/>
              <a:gd name="T56" fmla="*/ 2147483647 w 334"/>
              <a:gd name="T57" fmla="*/ 2147483647 h 360"/>
              <a:gd name="T58" fmla="*/ 2147483647 w 334"/>
              <a:gd name="T59" fmla="*/ 2147483647 h 360"/>
              <a:gd name="T60" fmla="*/ 2147483647 w 334"/>
              <a:gd name="T61" fmla="*/ 2147483647 h 360"/>
              <a:gd name="T62" fmla="*/ 2147483647 w 334"/>
              <a:gd name="T63" fmla="*/ 2147483647 h 360"/>
              <a:gd name="T64" fmla="*/ 2147483647 w 334"/>
              <a:gd name="T65" fmla="*/ 2147483647 h 360"/>
              <a:gd name="T66" fmla="*/ 2147483647 w 334"/>
              <a:gd name="T67" fmla="*/ 2147483647 h 360"/>
              <a:gd name="T68" fmla="*/ 2147483647 w 334"/>
              <a:gd name="T69" fmla="*/ 2147483647 h 360"/>
              <a:gd name="T70" fmla="*/ 2147483647 w 334"/>
              <a:gd name="T71" fmla="*/ 2147483647 h 360"/>
              <a:gd name="T72" fmla="*/ 2147483647 w 334"/>
              <a:gd name="T73" fmla="*/ 2147483647 h 360"/>
              <a:gd name="T74" fmla="*/ 2147483647 w 334"/>
              <a:gd name="T75" fmla="*/ 2147483647 h 360"/>
              <a:gd name="T76" fmla="*/ 2147483647 w 334"/>
              <a:gd name="T77" fmla="*/ 2147483647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4" h="360">
                <a:moveTo>
                  <a:pt x="279" y="168"/>
                </a:moveTo>
                <a:cubicBezTo>
                  <a:pt x="153" y="168"/>
                  <a:pt x="153" y="168"/>
                  <a:pt x="153" y="168"/>
                </a:cubicBezTo>
                <a:cubicBezTo>
                  <a:pt x="149" y="168"/>
                  <a:pt x="145" y="172"/>
                  <a:pt x="145" y="176"/>
                </a:cubicBezTo>
                <a:cubicBezTo>
                  <a:pt x="145" y="181"/>
                  <a:pt x="149" y="184"/>
                  <a:pt x="153" y="184"/>
                </a:cubicBezTo>
                <a:cubicBezTo>
                  <a:pt x="279" y="184"/>
                  <a:pt x="279" y="184"/>
                  <a:pt x="279" y="184"/>
                </a:cubicBezTo>
                <a:cubicBezTo>
                  <a:pt x="283" y="184"/>
                  <a:pt x="287" y="181"/>
                  <a:pt x="287" y="176"/>
                </a:cubicBezTo>
                <a:cubicBezTo>
                  <a:pt x="287" y="172"/>
                  <a:pt x="283" y="168"/>
                  <a:pt x="279" y="168"/>
                </a:cubicBezTo>
                <a:moveTo>
                  <a:pt x="279" y="262"/>
                </a:moveTo>
                <a:cubicBezTo>
                  <a:pt x="153" y="262"/>
                  <a:pt x="153" y="262"/>
                  <a:pt x="153" y="262"/>
                </a:cubicBezTo>
                <a:cubicBezTo>
                  <a:pt x="149" y="262"/>
                  <a:pt x="145" y="265"/>
                  <a:pt x="145" y="270"/>
                </a:cubicBezTo>
                <a:cubicBezTo>
                  <a:pt x="145" y="274"/>
                  <a:pt x="149" y="278"/>
                  <a:pt x="153" y="278"/>
                </a:cubicBezTo>
                <a:cubicBezTo>
                  <a:pt x="279" y="278"/>
                  <a:pt x="279" y="278"/>
                  <a:pt x="279" y="278"/>
                </a:cubicBezTo>
                <a:cubicBezTo>
                  <a:pt x="283" y="278"/>
                  <a:pt x="287" y="274"/>
                  <a:pt x="287" y="270"/>
                </a:cubicBezTo>
                <a:cubicBezTo>
                  <a:pt x="287" y="265"/>
                  <a:pt x="283" y="262"/>
                  <a:pt x="279" y="262"/>
                </a:cubicBezTo>
                <a:moveTo>
                  <a:pt x="326" y="137"/>
                </a:moveTo>
                <a:cubicBezTo>
                  <a:pt x="330" y="137"/>
                  <a:pt x="334" y="134"/>
                  <a:pt x="334" y="129"/>
                </a:cubicBezTo>
                <a:cubicBezTo>
                  <a:pt x="334" y="111"/>
                  <a:pt x="334" y="111"/>
                  <a:pt x="334" y="111"/>
                </a:cubicBezTo>
                <a:cubicBezTo>
                  <a:pt x="334" y="97"/>
                  <a:pt x="323" y="86"/>
                  <a:pt x="309" y="86"/>
                </a:cubicBezTo>
                <a:cubicBezTo>
                  <a:pt x="285" y="86"/>
                  <a:pt x="285" y="86"/>
                  <a:pt x="285" y="86"/>
                </a:cubicBezTo>
                <a:cubicBezTo>
                  <a:pt x="285" y="68"/>
                  <a:pt x="285" y="68"/>
                  <a:pt x="285" y="68"/>
                </a:cubicBezTo>
                <a:cubicBezTo>
                  <a:pt x="285" y="54"/>
                  <a:pt x="274" y="43"/>
                  <a:pt x="260" y="43"/>
                </a:cubicBezTo>
                <a:cubicBezTo>
                  <a:pt x="236" y="43"/>
                  <a:pt x="236" y="43"/>
                  <a:pt x="236" y="43"/>
                </a:cubicBezTo>
                <a:cubicBezTo>
                  <a:pt x="236" y="25"/>
                  <a:pt x="236" y="25"/>
                  <a:pt x="236" y="25"/>
                </a:cubicBezTo>
                <a:cubicBezTo>
                  <a:pt x="236" y="11"/>
                  <a:pt x="225" y="0"/>
                  <a:pt x="211" y="0"/>
                </a:cubicBezTo>
                <a:cubicBezTo>
                  <a:pt x="25" y="0"/>
                  <a:pt x="25" y="0"/>
                  <a:pt x="25" y="0"/>
                </a:cubicBezTo>
                <a:cubicBezTo>
                  <a:pt x="11" y="0"/>
                  <a:pt x="0" y="11"/>
                  <a:pt x="0" y="25"/>
                </a:cubicBezTo>
                <a:cubicBezTo>
                  <a:pt x="0" y="249"/>
                  <a:pt x="0" y="249"/>
                  <a:pt x="0" y="249"/>
                </a:cubicBezTo>
                <a:cubicBezTo>
                  <a:pt x="0" y="262"/>
                  <a:pt x="11" y="273"/>
                  <a:pt x="25" y="273"/>
                </a:cubicBezTo>
                <a:cubicBezTo>
                  <a:pt x="49" y="273"/>
                  <a:pt x="49" y="273"/>
                  <a:pt x="49" y="273"/>
                </a:cubicBezTo>
                <a:cubicBezTo>
                  <a:pt x="49" y="292"/>
                  <a:pt x="49" y="292"/>
                  <a:pt x="49" y="292"/>
                </a:cubicBezTo>
                <a:cubicBezTo>
                  <a:pt x="49" y="305"/>
                  <a:pt x="60" y="316"/>
                  <a:pt x="74" y="316"/>
                </a:cubicBezTo>
                <a:cubicBezTo>
                  <a:pt x="98" y="316"/>
                  <a:pt x="98" y="316"/>
                  <a:pt x="98" y="316"/>
                </a:cubicBezTo>
                <a:cubicBezTo>
                  <a:pt x="98" y="335"/>
                  <a:pt x="98" y="335"/>
                  <a:pt x="98" y="335"/>
                </a:cubicBezTo>
                <a:cubicBezTo>
                  <a:pt x="98" y="349"/>
                  <a:pt x="109" y="360"/>
                  <a:pt x="123" y="360"/>
                </a:cubicBezTo>
                <a:cubicBezTo>
                  <a:pt x="309" y="360"/>
                  <a:pt x="309" y="360"/>
                  <a:pt x="309" y="360"/>
                </a:cubicBezTo>
                <a:cubicBezTo>
                  <a:pt x="323" y="360"/>
                  <a:pt x="334" y="349"/>
                  <a:pt x="334" y="335"/>
                </a:cubicBezTo>
                <a:cubicBezTo>
                  <a:pt x="334" y="161"/>
                  <a:pt x="334" y="161"/>
                  <a:pt x="334" y="161"/>
                </a:cubicBezTo>
                <a:cubicBezTo>
                  <a:pt x="334" y="157"/>
                  <a:pt x="330" y="153"/>
                  <a:pt x="326" y="153"/>
                </a:cubicBezTo>
                <a:cubicBezTo>
                  <a:pt x="321" y="153"/>
                  <a:pt x="318" y="157"/>
                  <a:pt x="318" y="161"/>
                </a:cubicBezTo>
                <a:cubicBezTo>
                  <a:pt x="318" y="335"/>
                  <a:pt x="318" y="335"/>
                  <a:pt x="318" y="335"/>
                </a:cubicBezTo>
                <a:cubicBezTo>
                  <a:pt x="318" y="340"/>
                  <a:pt x="314" y="344"/>
                  <a:pt x="309" y="344"/>
                </a:cubicBezTo>
                <a:cubicBezTo>
                  <a:pt x="123" y="344"/>
                  <a:pt x="123" y="344"/>
                  <a:pt x="123" y="344"/>
                </a:cubicBezTo>
                <a:cubicBezTo>
                  <a:pt x="118" y="344"/>
                  <a:pt x="114" y="340"/>
                  <a:pt x="114" y="335"/>
                </a:cubicBezTo>
                <a:cubicBezTo>
                  <a:pt x="114" y="111"/>
                  <a:pt x="114" y="111"/>
                  <a:pt x="114" y="111"/>
                </a:cubicBezTo>
                <a:cubicBezTo>
                  <a:pt x="114" y="106"/>
                  <a:pt x="118" y="102"/>
                  <a:pt x="123" y="102"/>
                </a:cubicBezTo>
                <a:cubicBezTo>
                  <a:pt x="309" y="102"/>
                  <a:pt x="309" y="102"/>
                  <a:pt x="309" y="102"/>
                </a:cubicBezTo>
                <a:cubicBezTo>
                  <a:pt x="314" y="102"/>
                  <a:pt x="318" y="106"/>
                  <a:pt x="318" y="111"/>
                </a:cubicBezTo>
                <a:cubicBezTo>
                  <a:pt x="318" y="129"/>
                  <a:pt x="318" y="129"/>
                  <a:pt x="318" y="129"/>
                </a:cubicBezTo>
                <a:cubicBezTo>
                  <a:pt x="318" y="134"/>
                  <a:pt x="321" y="137"/>
                  <a:pt x="326" y="137"/>
                </a:cubicBezTo>
                <a:moveTo>
                  <a:pt x="49" y="68"/>
                </a:moveTo>
                <a:cubicBezTo>
                  <a:pt x="49" y="257"/>
                  <a:pt x="49" y="257"/>
                  <a:pt x="49" y="257"/>
                </a:cubicBezTo>
                <a:cubicBezTo>
                  <a:pt x="25" y="257"/>
                  <a:pt x="25" y="257"/>
                  <a:pt x="25" y="257"/>
                </a:cubicBezTo>
                <a:cubicBezTo>
                  <a:pt x="20" y="257"/>
                  <a:pt x="16" y="254"/>
                  <a:pt x="16" y="249"/>
                </a:cubicBezTo>
                <a:cubicBezTo>
                  <a:pt x="16" y="25"/>
                  <a:pt x="16" y="25"/>
                  <a:pt x="16" y="25"/>
                </a:cubicBezTo>
                <a:cubicBezTo>
                  <a:pt x="16" y="20"/>
                  <a:pt x="20" y="16"/>
                  <a:pt x="25" y="16"/>
                </a:cubicBezTo>
                <a:cubicBezTo>
                  <a:pt x="211" y="16"/>
                  <a:pt x="211" y="16"/>
                  <a:pt x="211" y="16"/>
                </a:cubicBezTo>
                <a:cubicBezTo>
                  <a:pt x="216" y="16"/>
                  <a:pt x="220" y="20"/>
                  <a:pt x="220" y="25"/>
                </a:cubicBezTo>
                <a:cubicBezTo>
                  <a:pt x="220" y="43"/>
                  <a:pt x="220" y="43"/>
                  <a:pt x="220" y="43"/>
                </a:cubicBezTo>
                <a:cubicBezTo>
                  <a:pt x="74" y="43"/>
                  <a:pt x="74" y="43"/>
                  <a:pt x="74" y="43"/>
                </a:cubicBezTo>
                <a:cubicBezTo>
                  <a:pt x="60" y="43"/>
                  <a:pt x="49" y="54"/>
                  <a:pt x="49" y="68"/>
                </a:cubicBezTo>
                <a:moveTo>
                  <a:pt x="269" y="86"/>
                </a:moveTo>
                <a:cubicBezTo>
                  <a:pt x="123" y="86"/>
                  <a:pt x="123" y="86"/>
                  <a:pt x="123" y="86"/>
                </a:cubicBezTo>
                <a:cubicBezTo>
                  <a:pt x="109" y="86"/>
                  <a:pt x="98" y="97"/>
                  <a:pt x="98" y="111"/>
                </a:cubicBezTo>
                <a:cubicBezTo>
                  <a:pt x="98" y="300"/>
                  <a:pt x="98" y="300"/>
                  <a:pt x="98" y="300"/>
                </a:cubicBezTo>
                <a:cubicBezTo>
                  <a:pt x="74" y="300"/>
                  <a:pt x="74" y="300"/>
                  <a:pt x="74" y="300"/>
                </a:cubicBezTo>
                <a:cubicBezTo>
                  <a:pt x="69" y="300"/>
                  <a:pt x="65" y="297"/>
                  <a:pt x="65" y="292"/>
                </a:cubicBezTo>
                <a:cubicBezTo>
                  <a:pt x="65" y="68"/>
                  <a:pt x="65" y="68"/>
                  <a:pt x="65" y="68"/>
                </a:cubicBezTo>
                <a:cubicBezTo>
                  <a:pt x="65" y="63"/>
                  <a:pt x="69" y="59"/>
                  <a:pt x="74" y="59"/>
                </a:cubicBezTo>
                <a:cubicBezTo>
                  <a:pt x="260" y="59"/>
                  <a:pt x="260" y="59"/>
                  <a:pt x="260" y="59"/>
                </a:cubicBezTo>
                <a:cubicBezTo>
                  <a:pt x="265" y="59"/>
                  <a:pt x="269" y="63"/>
                  <a:pt x="269" y="68"/>
                </a:cubicBezTo>
                <a:lnTo>
                  <a:pt x="269" y="86"/>
                </a:lnTo>
                <a:close/>
                <a:moveTo>
                  <a:pt x="279" y="215"/>
                </a:moveTo>
                <a:cubicBezTo>
                  <a:pt x="153" y="215"/>
                  <a:pt x="153" y="215"/>
                  <a:pt x="153" y="215"/>
                </a:cubicBezTo>
                <a:cubicBezTo>
                  <a:pt x="149" y="215"/>
                  <a:pt x="145" y="219"/>
                  <a:pt x="145" y="223"/>
                </a:cubicBezTo>
                <a:cubicBezTo>
                  <a:pt x="145" y="227"/>
                  <a:pt x="149" y="231"/>
                  <a:pt x="153" y="231"/>
                </a:cubicBezTo>
                <a:cubicBezTo>
                  <a:pt x="279" y="231"/>
                  <a:pt x="279" y="231"/>
                  <a:pt x="279" y="231"/>
                </a:cubicBezTo>
                <a:cubicBezTo>
                  <a:pt x="283" y="231"/>
                  <a:pt x="287" y="227"/>
                  <a:pt x="287" y="223"/>
                </a:cubicBezTo>
                <a:cubicBezTo>
                  <a:pt x="287" y="219"/>
                  <a:pt x="283" y="215"/>
                  <a:pt x="279" y="2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en-US"/>
          </a:p>
        </p:txBody>
      </p:sp>
      <p:sp>
        <p:nvSpPr>
          <p:cNvPr id="29" name="Freeform 3"/>
          <p:cNvSpPr>
            <a:spLocks noChangeAspect="1" noEditPoints="1"/>
          </p:cNvSpPr>
          <p:nvPr/>
        </p:nvSpPr>
        <p:spPr bwMode="auto">
          <a:xfrm>
            <a:off x="702921" y="5234177"/>
            <a:ext cx="681038" cy="1117600"/>
          </a:xfrm>
          <a:custGeom>
            <a:avLst/>
            <a:gdLst>
              <a:gd name="T0" fmla="*/ 2147483647 w 363"/>
              <a:gd name="T1" fmla="*/ 2147483647 h 447"/>
              <a:gd name="T2" fmla="*/ 2147483647 w 363"/>
              <a:gd name="T3" fmla="*/ 2147483647 h 447"/>
              <a:gd name="T4" fmla="*/ 2147483647 w 363"/>
              <a:gd name="T5" fmla="*/ 2147483647 h 447"/>
              <a:gd name="T6" fmla="*/ 2147483647 w 363"/>
              <a:gd name="T7" fmla="*/ 2147483647 h 447"/>
              <a:gd name="T8" fmla="*/ 2147483647 w 363"/>
              <a:gd name="T9" fmla="*/ 2147483647 h 447"/>
              <a:gd name="T10" fmla="*/ 2147483647 w 363"/>
              <a:gd name="T11" fmla="*/ 2147483647 h 447"/>
              <a:gd name="T12" fmla="*/ 2147483647 w 363"/>
              <a:gd name="T13" fmla="*/ 2147483647 h 447"/>
              <a:gd name="T14" fmla="*/ 2147483647 w 363"/>
              <a:gd name="T15" fmla="*/ 2147483647 h 447"/>
              <a:gd name="T16" fmla="*/ 2147483647 w 363"/>
              <a:gd name="T17" fmla="*/ 2147483647 h 447"/>
              <a:gd name="T18" fmla="*/ 2147483647 w 363"/>
              <a:gd name="T19" fmla="*/ 2147483647 h 447"/>
              <a:gd name="T20" fmla="*/ 2147483647 w 363"/>
              <a:gd name="T21" fmla="*/ 2147483647 h 447"/>
              <a:gd name="T22" fmla="*/ 2147483647 w 363"/>
              <a:gd name="T23" fmla="*/ 2147483647 h 447"/>
              <a:gd name="T24" fmla="*/ 2147483647 w 363"/>
              <a:gd name="T25" fmla="*/ 2147483647 h 447"/>
              <a:gd name="T26" fmla="*/ 2147483647 w 363"/>
              <a:gd name="T27" fmla="*/ 2147483647 h 447"/>
              <a:gd name="T28" fmla="*/ 2147483647 w 363"/>
              <a:gd name="T29" fmla="*/ 2147483647 h 447"/>
              <a:gd name="T30" fmla="*/ 2147483647 w 363"/>
              <a:gd name="T31" fmla="*/ 2147483647 h 447"/>
              <a:gd name="T32" fmla="*/ 2147483647 w 363"/>
              <a:gd name="T33" fmla="*/ 2147483647 h 447"/>
              <a:gd name="T34" fmla="*/ 2147483647 w 363"/>
              <a:gd name="T35" fmla="*/ 2147483647 h 447"/>
              <a:gd name="T36" fmla="*/ 2147483647 w 363"/>
              <a:gd name="T37" fmla="*/ 2147483647 h 447"/>
              <a:gd name="T38" fmla="*/ 2147483647 w 363"/>
              <a:gd name="T39" fmla="*/ 2147483647 h 447"/>
              <a:gd name="T40" fmla="*/ 2147483647 w 363"/>
              <a:gd name="T41" fmla="*/ 2147483647 h 447"/>
              <a:gd name="T42" fmla="*/ 0 w 363"/>
              <a:gd name="T43" fmla="*/ 2147483647 h 447"/>
              <a:gd name="T44" fmla="*/ 0 w 363"/>
              <a:gd name="T45" fmla="*/ 2147483647 h 447"/>
              <a:gd name="T46" fmla="*/ 2147483647 w 363"/>
              <a:gd name="T47" fmla="*/ 2147483647 h 447"/>
              <a:gd name="T48" fmla="*/ 2147483647 w 363"/>
              <a:gd name="T49" fmla="*/ 2147483647 h 447"/>
              <a:gd name="T50" fmla="*/ 2147483647 w 363"/>
              <a:gd name="T51" fmla="*/ 2147483647 h 447"/>
              <a:gd name="T52" fmla="*/ 2147483647 w 363"/>
              <a:gd name="T53" fmla="*/ 2147483647 h 447"/>
              <a:gd name="T54" fmla="*/ 2147483647 w 363"/>
              <a:gd name="T55" fmla="*/ 2147483647 h 447"/>
              <a:gd name="T56" fmla="*/ 2147483647 w 363"/>
              <a:gd name="T57" fmla="*/ 2147483647 h 447"/>
              <a:gd name="T58" fmla="*/ 2147483647 w 363"/>
              <a:gd name="T59" fmla="*/ 2147483647 h 447"/>
              <a:gd name="T60" fmla="*/ 2147483647 w 363"/>
              <a:gd name="T61" fmla="*/ 2147483647 h 447"/>
              <a:gd name="T62" fmla="*/ 2147483647 w 363"/>
              <a:gd name="T63" fmla="*/ 2147483647 h 447"/>
              <a:gd name="T64" fmla="*/ 2147483647 w 363"/>
              <a:gd name="T65" fmla="*/ 2147483647 h 447"/>
              <a:gd name="T66" fmla="*/ 2147483647 w 363"/>
              <a:gd name="T67" fmla="*/ 2147483647 h 447"/>
              <a:gd name="T68" fmla="*/ 2147483647 w 363"/>
              <a:gd name="T69" fmla="*/ 2147483647 h 447"/>
              <a:gd name="T70" fmla="*/ 2147483647 w 363"/>
              <a:gd name="T71" fmla="*/ 2147483647 h 447"/>
              <a:gd name="T72" fmla="*/ 2147483647 w 363"/>
              <a:gd name="T73" fmla="*/ 2147483647 h 447"/>
              <a:gd name="T74" fmla="*/ 2147483647 w 363"/>
              <a:gd name="T75" fmla="*/ 2147483647 h 447"/>
              <a:gd name="T76" fmla="*/ 2147483647 w 363"/>
              <a:gd name="T77" fmla="*/ 2147483647 h 447"/>
              <a:gd name="T78" fmla="*/ 2147483647 w 363"/>
              <a:gd name="T79" fmla="*/ 2147483647 h 447"/>
              <a:gd name="T80" fmla="*/ 2147483647 w 363"/>
              <a:gd name="T81" fmla="*/ 2147483647 h 447"/>
              <a:gd name="T82" fmla="*/ 2147483647 w 363"/>
              <a:gd name="T83" fmla="*/ 2147483647 h 447"/>
              <a:gd name="T84" fmla="*/ 2147483647 w 363"/>
              <a:gd name="T85" fmla="*/ 2147483647 h 447"/>
              <a:gd name="T86" fmla="*/ 2147483647 w 363"/>
              <a:gd name="T87" fmla="*/ 2147483647 h 447"/>
              <a:gd name="T88" fmla="*/ 2147483647 w 363"/>
              <a:gd name="T89" fmla="*/ 2147483647 h 447"/>
              <a:gd name="T90" fmla="*/ 2147483647 w 363"/>
              <a:gd name="T91" fmla="*/ 2147483647 h 447"/>
              <a:gd name="T92" fmla="*/ 2147483647 w 363"/>
              <a:gd name="T93" fmla="*/ 2147483647 h 447"/>
              <a:gd name="T94" fmla="*/ 2147483647 w 363"/>
              <a:gd name="T95" fmla="*/ 2147483647 h 447"/>
              <a:gd name="T96" fmla="*/ 2147483647 w 363"/>
              <a:gd name="T97" fmla="*/ 2147483647 h 447"/>
              <a:gd name="T98" fmla="*/ 2147483647 w 363"/>
              <a:gd name="T99" fmla="*/ 2147483647 h 4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en-US"/>
          </a:p>
        </p:txBody>
      </p:sp>
      <p:sp>
        <p:nvSpPr>
          <p:cNvPr id="37" name="Freeform 27"/>
          <p:cNvSpPr>
            <a:spLocks/>
          </p:cNvSpPr>
          <p:nvPr/>
        </p:nvSpPr>
        <p:spPr bwMode="auto">
          <a:xfrm rot="2668543">
            <a:off x="729583" y="5047502"/>
            <a:ext cx="1426566" cy="621041"/>
          </a:xfrm>
          <a:custGeom>
            <a:avLst/>
            <a:gdLst>
              <a:gd name="T0" fmla="*/ 0 w 1740310"/>
              <a:gd name="T1" fmla="*/ 15870 h 1194995"/>
              <a:gd name="T2" fmla="*/ 537949 w 1740310"/>
              <a:gd name="T3" fmla="*/ 2462 h 1194995"/>
              <a:gd name="T4" fmla="*/ 1055599 w 1740310"/>
              <a:gd name="T5" fmla="*/ 1266 h 1194995"/>
              <a:gd name="T6" fmla="*/ 1796547 w 1740310"/>
              <a:gd name="T7" fmla="*/ 16133 h 1194995"/>
              <a:gd name="T8" fmla="*/ 1796547 w 1740310"/>
              <a:gd name="T9" fmla="*/ 16133 h 11949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0310" h="1194995">
                <a:moveTo>
                  <a:pt x="0" y="1175330"/>
                </a:moveTo>
                <a:cubicBezTo>
                  <a:pt x="175342" y="768930"/>
                  <a:pt x="350684" y="362530"/>
                  <a:pt x="521110" y="182272"/>
                </a:cubicBezTo>
                <a:cubicBezTo>
                  <a:pt x="691536" y="2014"/>
                  <a:pt x="819355" y="-75005"/>
                  <a:pt x="1022555" y="93782"/>
                </a:cubicBezTo>
                <a:cubicBezTo>
                  <a:pt x="1225755" y="262569"/>
                  <a:pt x="1740310" y="1194995"/>
                  <a:pt x="1740310" y="1194995"/>
                </a:cubicBezTo>
              </a:path>
            </a:pathLst>
          </a:custGeom>
          <a:noFill/>
          <a:ln w="19050" cap="flat" cmpd="sng" algn="ctr">
            <a:solidFill>
              <a:srgbClr val="FFFFFF"/>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95998" tIns="60958" rIns="95998" bIns="60958"/>
          <a:lstStyle/>
          <a:p>
            <a:endParaRPr lang="en-US"/>
          </a:p>
        </p:txBody>
      </p:sp>
      <p:sp>
        <p:nvSpPr>
          <p:cNvPr id="4" name="Right Arrow 3"/>
          <p:cNvSpPr/>
          <p:nvPr/>
        </p:nvSpPr>
        <p:spPr bwMode="auto">
          <a:xfrm rot="20059038">
            <a:off x="1283288" y="4805679"/>
            <a:ext cx="525780" cy="259080"/>
          </a:xfrm>
          <a:prstGeom prst="rightArrow">
            <a:avLst/>
          </a:prstGeom>
          <a:solidFill>
            <a:srgbClr val="FFFFFF"/>
          </a:solidFill>
          <a:ln w="12700" cap="flat" cmpd="sng" algn="ctr">
            <a:solidFill>
              <a:srgbClr val="FFFFFF"/>
            </a:solidFill>
            <a:prstDash val="solid"/>
            <a:round/>
            <a:headEnd type="none" w="med" len="med"/>
            <a:tailEnd type="none" w="med" len="med"/>
          </a:ln>
          <a:effectLst/>
        </p:spPr>
        <p:txBody>
          <a:bodyPr vert="horz" wrap="none" lIns="95998" tIns="60958" rIns="95998" bIns="60958" numCol="1" rtlCol="0" anchor="t" anchorCtr="0" compatLnSpc="1">
            <a:prstTxWarp prst="textNoShape">
              <a:avLst/>
            </a:prstTxWarp>
          </a:bodyPr>
          <a:lstStyle/>
          <a:p>
            <a:pPr defTabSz="1219170">
              <a:spcBef>
                <a:spcPct val="50000"/>
              </a:spcBef>
            </a:pPr>
            <a:endParaRPr lang="en-US" sz="2700" b="0">
              <a:latin typeface="Arial" charset="0"/>
            </a:endParaRPr>
          </a:p>
        </p:txBody>
      </p:sp>
      <p:sp>
        <p:nvSpPr>
          <p:cNvPr id="39" name="Right Arrow 38"/>
          <p:cNvSpPr/>
          <p:nvPr/>
        </p:nvSpPr>
        <p:spPr bwMode="auto">
          <a:xfrm rot="9259038">
            <a:off x="1477598" y="5104637"/>
            <a:ext cx="525780" cy="259080"/>
          </a:xfrm>
          <a:prstGeom prst="rightArrow">
            <a:avLst/>
          </a:prstGeom>
          <a:solidFill>
            <a:srgbClr val="FFFFFF"/>
          </a:solidFill>
          <a:ln w="12700" cap="flat" cmpd="sng" algn="ctr">
            <a:solidFill>
              <a:srgbClr val="FFFFFF"/>
            </a:solidFill>
            <a:prstDash val="solid"/>
            <a:round/>
            <a:headEnd type="none" w="med" len="med"/>
            <a:tailEnd type="none" w="med" len="med"/>
          </a:ln>
          <a:effectLst/>
        </p:spPr>
        <p:txBody>
          <a:bodyPr vert="horz" wrap="none" lIns="95998" tIns="60958" rIns="95998" bIns="60958" numCol="1" rtlCol="0" anchor="t" anchorCtr="0" compatLnSpc="1">
            <a:prstTxWarp prst="textNoShape">
              <a:avLst/>
            </a:prstTxWarp>
          </a:bodyPr>
          <a:lstStyle/>
          <a:p>
            <a:pPr defTabSz="1219170">
              <a:spcBef>
                <a:spcPct val="50000"/>
              </a:spcBef>
            </a:pPr>
            <a:endParaRPr lang="en-US" sz="2700" b="0">
              <a:latin typeface="Arial" charset="0"/>
            </a:endParaRPr>
          </a:p>
        </p:txBody>
      </p:sp>
      <p:sp>
        <p:nvSpPr>
          <p:cNvPr id="30" name="Rounded Rectangle 29"/>
          <p:cNvSpPr/>
          <p:nvPr/>
        </p:nvSpPr>
        <p:spPr bwMode="auto">
          <a:xfrm>
            <a:off x="4604991" y="1187925"/>
            <a:ext cx="4140058" cy="2569005"/>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INTELLIGENT SELF-CARE</a:t>
            </a:r>
          </a:p>
        </p:txBody>
      </p:sp>
      <p:sp>
        <p:nvSpPr>
          <p:cNvPr id="31" name="TextBox 30"/>
          <p:cNvSpPr txBox="1"/>
          <p:nvPr/>
        </p:nvSpPr>
        <p:spPr>
          <a:xfrm>
            <a:off x="6662814" y="1859514"/>
            <a:ext cx="2150078" cy="1738934"/>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500" dirty="0">
                <a:solidFill>
                  <a:schemeClr val="bg1"/>
                </a:solidFill>
              </a:rPr>
              <a:t>Reduce cost with self care capabilities to manage complaints</a:t>
            </a: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r>
              <a:rPr lang="en-US" sz="1500" dirty="0">
                <a:solidFill>
                  <a:schemeClr val="bg1"/>
                </a:solidFill>
              </a:rPr>
              <a:t>Intelligent self-service recommendations</a:t>
            </a:r>
          </a:p>
        </p:txBody>
      </p:sp>
      <p:pic>
        <p:nvPicPr>
          <p:cNvPr id="32" name="Picture 2"/>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541800" y="1819235"/>
            <a:ext cx="826132" cy="1743421"/>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41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descr="bpct-blend3"/>
          <p:cNvSpPr>
            <a:spLocks noChangeArrowheads="1"/>
          </p:cNvSpPr>
          <p:nvPr/>
        </p:nvSpPr>
        <p:spPr bwMode="auto">
          <a:xfrm>
            <a:off x="0" y="0"/>
            <a:ext cx="9144000" cy="6858000"/>
          </a:xfrm>
          <a:prstGeom prst="rect">
            <a:avLst/>
          </a:prstGeom>
          <a:blipFill dpi="0" rotWithShape="0">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9" rIns="0" bIns="45719" anchor="ctr"/>
          <a:lstStyle/>
          <a:p>
            <a:endParaRPr lang="sv-SE" dirty="0">
              <a:solidFill>
                <a:srgbClr val="58585A"/>
              </a:solidFill>
            </a:endParaRPr>
          </a:p>
        </p:txBody>
      </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72691200"/>
              </p:ex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14349"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192" y="1590"/>
                        <a:ext cx="1190" cy="1587"/>
                      </a:xfrm>
                      <a:prstGeom prst="rect">
                        <a:avLst/>
                      </a:prstGeom>
                    </p:spPr>
                  </p:pic>
                </p:oleObj>
              </mc:Fallback>
            </mc:AlternateContent>
          </a:graphicData>
        </a:graphic>
      </p:graphicFrame>
      <p:pic>
        <p:nvPicPr>
          <p:cNvPr id="22" name="Picture 21" descr="ECON_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351" y="349269"/>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6" y="239714"/>
            <a:ext cx="7985124" cy="1085371"/>
          </a:xfrm>
        </p:spPr>
        <p:txBody>
          <a:bodyPr/>
          <a:lstStyle/>
          <a:p>
            <a:r>
              <a:rPr lang="en-US" dirty="0" smtClean="0">
                <a:solidFill>
                  <a:schemeClr val="bg1"/>
                </a:solidFill>
              </a:rPr>
              <a:t>Experience based marketing</a:t>
            </a:r>
            <a:endParaRPr lang="en-US" dirty="0">
              <a:solidFill>
                <a:schemeClr val="bg1"/>
              </a:solidFill>
            </a:endParaRPr>
          </a:p>
        </p:txBody>
      </p:sp>
      <p:sp>
        <p:nvSpPr>
          <p:cNvPr id="15" name="Rounded Rectangle 14"/>
          <p:cNvSpPr/>
          <p:nvPr/>
        </p:nvSpPr>
        <p:spPr bwMode="auto">
          <a:xfrm>
            <a:off x="325920" y="1166800"/>
            <a:ext cx="4140059" cy="2569005"/>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SLI ENHANCEMENTS</a:t>
            </a:r>
          </a:p>
        </p:txBody>
      </p:sp>
      <p:sp>
        <p:nvSpPr>
          <p:cNvPr id="16" name="Rounded Rectangle 15"/>
          <p:cNvSpPr/>
          <p:nvPr/>
        </p:nvSpPr>
        <p:spPr bwMode="auto">
          <a:xfrm>
            <a:off x="325919" y="3949677"/>
            <a:ext cx="4140059" cy="2569005"/>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ARPU OPTIMIZATION</a:t>
            </a:r>
          </a:p>
        </p:txBody>
      </p:sp>
      <p:sp>
        <p:nvSpPr>
          <p:cNvPr id="17" name="Rounded Rectangle 16"/>
          <p:cNvSpPr/>
          <p:nvPr/>
        </p:nvSpPr>
        <p:spPr bwMode="auto">
          <a:xfrm>
            <a:off x="4683864" y="3949677"/>
            <a:ext cx="4140059" cy="2569005"/>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MOBILE BROADBAND BOOSTER</a:t>
            </a:r>
          </a:p>
        </p:txBody>
      </p:sp>
      <p:sp>
        <p:nvSpPr>
          <p:cNvPr id="18" name="Rounded Rectangle 17"/>
          <p:cNvSpPr/>
          <p:nvPr/>
        </p:nvSpPr>
        <p:spPr bwMode="auto">
          <a:xfrm>
            <a:off x="4683864" y="1166800"/>
            <a:ext cx="4140059" cy="2569005"/>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sv-SE" sz="1900" dirty="0">
                <a:solidFill>
                  <a:srgbClr val="FFFFFF"/>
                </a:solidFill>
              </a:rPr>
              <a:t>PRE-PAID RETENTION</a:t>
            </a:r>
            <a:endParaRPr lang="en-US" sz="1900" dirty="0">
              <a:solidFill>
                <a:srgbClr val="FFFFFF"/>
              </a:solidFill>
            </a:endParaRPr>
          </a:p>
        </p:txBody>
      </p:sp>
      <p:sp>
        <p:nvSpPr>
          <p:cNvPr id="19" name="Oval 18"/>
          <p:cNvSpPr/>
          <p:nvPr/>
        </p:nvSpPr>
        <p:spPr bwMode="auto">
          <a:xfrm>
            <a:off x="-16981" y="-43339"/>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a:spcBef>
                <a:spcPct val="50000"/>
              </a:spcBef>
            </a:pPr>
            <a:r>
              <a:rPr lang="sv-SE" dirty="0" smtClean="0">
                <a:latin typeface="Arial" charset="0"/>
              </a:rPr>
              <a:t>4</a:t>
            </a:r>
            <a:endParaRPr kumimoji="0" lang="en-US" i="0" u="none" strike="noStrike" cap="none" normalizeH="0" baseline="0" dirty="0" smtClean="0">
              <a:ln>
                <a:noFill/>
              </a:ln>
              <a:effectLst/>
              <a:latin typeface="Arial" charset="0"/>
            </a:endParaRPr>
          </a:p>
        </p:txBody>
      </p:sp>
      <p:sp>
        <p:nvSpPr>
          <p:cNvPr id="13" name="TextBox 12"/>
          <p:cNvSpPr txBox="1"/>
          <p:nvPr/>
        </p:nvSpPr>
        <p:spPr>
          <a:xfrm>
            <a:off x="2370613" y="1758911"/>
            <a:ext cx="2150078" cy="1738934"/>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500" dirty="0">
                <a:solidFill>
                  <a:schemeClr val="bg1"/>
                </a:solidFill>
              </a:rPr>
              <a:t>Calibration </a:t>
            </a:r>
            <a:r>
              <a:rPr lang="en-US" sz="1500" dirty="0" smtClean="0">
                <a:solidFill>
                  <a:schemeClr val="bg1"/>
                </a:solidFill>
              </a:rPr>
              <a:t>Enhancements</a:t>
            </a:r>
            <a:endParaRPr lang="en-US" sz="1500" dirty="0">
              <a:solidFill>
                <a:schemeClr val="bg1"/>
              </a:solidFill>
            </a:endParaRPr>
          </a:p>
          <a:p>
            <a:pPr marL="228594" indent="-228594">
              <a:buFont typeface="Arial" panose="020B0604020202020204" pitchFamily="34" charset="0"/>
              <a:buChar char="•"/>
            </a:pPr>
            <a:r>
              <a:rPr lang="en-US" sz="1500" dirty="0">
                <a:solidFill>
                  <a:schemeClr val="bg1"/>
                </a:solidFill>
              </a:rPr>
              <a:t>Improved SLI Root Cause </a:t>
            </a:r>
            <a:r>
              <a:rPr lang="en-US" sz="1500" dirty="0" smtClean="0">
                <a:solidFill>
                  <a:schemeClr val="bg1"/>
                </a:solidFill>
              </a:rPr>
              <a:t>drilldown</a:t>
            </a:r>
            <a:endParaRPr lang="en-US" sz="1500" dirty="0">
              <a:solidFill>
                <a:schemeClr val="bg1"/>
              </a:solidFill>
            </a:endParaRPr>
          </a:p>
          <a:p>
            <a:pPr marL="228594" indent="-228594">
              <a:buFont typeface="Arial" panose="020B0604020202020204" pitchFamily="34" charset="0"/>
              <a:buChar char="•"/>
            </a:pPr>
            <a:r>
              <a:rPr lang="en-US" sz="1500" dirty="0">
                <a:solidFill>
                  <a:schemeClr val="bg1"/>
                </a:solidFill>
              </a:rPr>
              <a:t>SLI Validation improvements with statistics and tracing</a:t>
            </a:r>
          </a:p>
        </p:txBody>
      </p:sp>
      <p:sp>
        <p:nvSpPr>
          <p:cNvPr id="33" name="Rectangle 60"/>
          <p:cNvSpPr>
            <a:spLocks noChangeArrowheads="1"/>
          </p:cNvSpPr>
          <p:nvPr/>
        </p:nvSpPr>
        <p:spPr bwMode="auto">
          <a:xfrm>
            <a:off x="59202" y="8605047"/>
            <a:ext cx="28437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spcBef>
                <a:spcPct val="50000"/>
              </a:spcBef>
            </a:pPr>
            <a:endParaRPr lang="en-US" sz="1600" dirty="0">
              <a:solidFill>
                <a:prstClr val="white"/>
              </a:solidFill>
              <a:latin typeface="Arial" charset="0"/>
            </a:endParaRPr>
          </a:p>
        </p:txBody>
      </p:sp>
      <p:sp>
        <p:nvSpPr>
          <p:cNvPr id="21" name="Rectangle 20"/>
          <p:cNvSpPr/>
          <p:nvPr/>
        </p:nvSpPr>
        <p:spPr bwMode="auto">
          <a:xfrm>
            <a:off x="712348" y="2779262"/>
            <a:ext cx="109901" cy="192583"/>
          </a:xfrm>
          <a:prstGeom prst="rect">
            <a:avLst/>
          </a:prstGeom>
          <a:solidFill>
            <a:srgbClr val="E3211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95998" tIns="60958" rIns="95998" bIns="60958" numCol="1" rtlCol="0" anchor="t" anchorCtr="0" compatLnSpc="1">
            <a:prstTxWarp prst="textNoShape">
              <a:avLst/>
            </a:prstTxWarp>
          </a:bodyPr>
          <a:lstStyle/>
          <a:p>
            <a:pPr>
              <a:spcBef>
                <a:spcPct val="50000"/>
              </a:spcBef>
            </a:pPr>
            <a:endParaRPr lang="en-US" sz="400" dirty="0">
              <a:solidFill>
                <a:srgbClr val="FF0000"/>
              </a:solidFill>
              <a:latin typeface="Arial" charset="0"/>
            </a:endParaRPr>
          </a:p>
        </p:txBody>
      </p:sp>
      <p:sp>
        <p:nvSpPr>
          <p:cNvPr id="23" name="Rectangle 22"/>
          <p:cNvSpPr/>
          <p:nvPr/>
        </p:nvSpPr>
        <p:spPr bwMode="auto">
          <a:xfrm>
            <a:off x="868042" y="2691639"/>
            <a:ext cx="109901" cy="280204"/>
          </a:xfrm>
          <a:prstGeom prst="rect">
            <a:avLst/>
          </a:prstGeom>
          <a:solidFill>
            <a:srgbClr val="E3211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95998" tIns="60958" rIns="95998" bIns="60958" numCol="1" rtlCol="0" anchor="t" anchorCtr="0" compatLnSpc="1">
            <a:prstTxWarp prst="textNoShape">
              <a:avLst/>
            </a:prstTxWarp>
          </a:bodyPr>
          <a:lstStyle/>
          <a:p>
            <a:pPr>
              <a:spcBef>
                <a:spcPct val="50000"/>
              </a:spcBef>
            </a:pPr>
            <a:endParaRPr lang="en-US" sz="400" dirty="0">
              <a:solidFill>
                <a:srgbClr val="FF0000"/>
              </a:solidFill>
              <a:latin typeface="Arial" charset="0"/>
            </a:endParaRPr>
          </a:p>
        </p:txBody>
      </p:sp>
      <p:sp>
        <p:nvSpPr>
          <p:cNvPr id="24" name="Rectangle 23"/>
          <p:cNvSpPr/>
          <p:nvPr/>
        </p:nvSpPr>
        <p:spPr bwMode="auto">
          <a:xfrm>
            <a:off x="1039223" y="2586679"/>
            <a:ext cx="109901" cy="385165"/>
          </a:xfrm>
          <a:prstGeom prst="rect">
            <a:avLst/>
          </a:prstGeom>
          <a:solidFill>
            <a:srgbClr val="E3211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95998" tIns="60958" rIns="95998" bIns="60958" numCol="1" rtlCol="0" anchor="t" anchorCtr="0" compatLnSpc="1">
            <a:prstTxWarp prst="textNoShape">
              <a:avLst/>
            </a:prstTxWarp>
          </a:bodyPr>
          <a:lstStyle/>
          <a:p>
            <a:pPr>
              <a:spcBef>
                <a:spcPct val="50000"/>
              </a:spcBef>
            </a:pPr>
            <a:endParaRPr lang="en-US" sz="400" dirty="0">
              <a:solidFill>
                <a:srgbClr val="FF0000"/>
              </a:solidFill>
              <a:latin typeface="Arial" charset="0"/>
            </a:endParaRPr>
          </a:p>
        </p:txBody>
      </p:sp>
      <p:sp>
        <p:nvSpPr>
          <p:cNvPr id="25" name="Rectangle 24"/>
          <p:cNvSpPr/>
          <p:nvPr/>
        </p:nvSpPr>
        <p:spPr bwMode="auto">
          <a:xfrm>
            <a:off x="1206894" y="2516511"/>
            <a:ext cx="109901" cy="455333"/>
          </a:xfrm>
          <a:prstGeom prst="rect">
            <a:avLst/>
          </a:prstGeom>
          <a:solidFill>
            <a:srgbClr val="FABB00"/>
          </a:solidFill>
          <a:ln w="12700" cap="flat" cmpd="sng" algn="ctr">
            <a:solidFill>
              <a:srgbClr val="FABB00"/>
            </a:solidFill>
            <a:prstDash val="solid"/>
            <a:round/>
            <a:headEnd type="none" w="med" len="med"/>
            <a:tailEnd type="none" w="med" len="med"/>
          </a:ln>
          <a:effectLst/>
        </p:spPr>
        <p:txBody>
          <a:bodyPr vert="horz" wrap="none" lIns="95998" tIns="60958" rIns="95998" bIns="60958" numCol="1" rtlCol="0" anchor="t" anchorCtr="0" compatLnSpc="1">
            <a:prstTxWarp prst="textNoShape">
              <a:avLst/>
            </a:prstTxWarp>
          </a:bodyPr>
          <a:lstStyle/>
          <a:p>
            <a:pPr>
              <a:spcBef>
                <a:spcPct val="50000"/>
              </a:spcBef>
            </a:pPr>
            <a:endParaRPr lang="en-US" sz="400" dirty="0">
              <a:solidFill>
                <a:srgbClr val="58585A"/>
              </a:solidFill>
              <a:latin typeface="Arial" charset="0"/>
            </a:endParaRPr>
          </a:p>
        </p:txBody>
      </p:sp>
      <p:sp>
        <p:nvSpPr>
          <p:cNvPr id="26" name="Rectangle 25"/>
          <p:cNvSpPr/>
          <p:nvPr/>
        </p:nvSpPr>
        <p:spPr bwMode="auto">
          <a:xfrm>
            <a:off x="1541737" y="2376406"/>
            <a:ext cx="109901" cy="595439"/>
          </a:xfrm>
          <a:prstGeom prst="rect">
            <a:avLst/>
          </a:prstGeom>
          <a:solidFill>
            <a:srgbClr val="FABB00"/>
          </a:solidFill>
          <a:ln w="12700" cap="flat" cmpd="sng" algn="ctr">
            <a:solidFill>
              <a:srgbClr val="FABB00"/>
            </a:solidFill>
            <a:prstDash val="solid"/>
            <a:round/>
            <a:headEnd type="none" w="med" len="med"/>
            <a:tailEnd type="none" w="med" len="med"/>
          </a:ln>
          <a:effectLst/>
        </p:spPr>
        <p:txBody>
          <a:bodyPr vert="horz" wrap="none" lIns="95998" tIns="60958" rIns="95998" bIns="60958" numCol="1" rtlCol="0" anchor="t" anchorCtr="0" compatLnSpc="1">
            <a:prstTxWarp prst="textNoShape">
              <a:avLst/>
            </a:prstTxWarp>
          </a:bodyPr>
          <a:lstStyle/>
          <a:p>
            <a:pPr>
              <a:spcBef>
                <a:spcPct val="50000"/>
              </a:spcBef>
            </a:pPr>
            <a:endParaRPr lang="en-US" sz="400" dirty="0">
              <a:solidFill>
                <a:srgbClr val="58585A"/>
              </a:solidFill>
              <a:latin typeface="Arial" charset="0"/>
            </a:endParaRPr>
          </a:p>
        </p:txBody>
      </p:sp>
      <p:sp>
        <p:nvSpPr>
          <p:cNvPr id="27" name="Rectangle 26"/>
          <p:cNvSpPr/>
          <p:nvPr/>
        </p:nvSpPr>
        <p:spPr bwMode="auto">
          <a:xfrm>
            <a:off x="1371749" y="2411433"/>
            <a:ext cx="109901" cy="560411"/>
          </a:xfrm>
          <a:prstGeom prst="rect">
            <a:avLst/>
          </a:prstGeom>
          <a:solidFill>
            <a:srgbClr val="FABB00"/>
          </a:solidFill>
          <a:ln w="12700" cap="flat" cmpd="sng" algn="ctr">
            <a:solidFill>
              <a:srgbClr val="FABB00"/>
            </a:solidFill>
            <a:prstDash val="solid"/>
            <a:round/>
            <a:headEnd type="none" w="med" len="med"/>
            <a:tailEnd type="none" w="med" len="med"/>
          </a:ln>
          <a:effectLst/>
        </p:spPr>
        <p:txBody>
          <a:bodyPr vert="horz" wrap="none" lIns="95998" tIns="60958" rIns="95998" bIns="60958" numCol="1" rtlCol="0" anchor="t" anchorCtr="0" compatLnSpc="1">
            <a:prstTxWarp prst="textNoShape">
              <a:avLst/>
            </a:prstTxWarp>
          </a:bodyPr>
          <a:lstStyle/>
          <a:p>
            <a:pPr>
              <a:spcBef>
                <a:spcPct val="50000"/>
              </a:spcBef>
            </a:pPr>
            <a:endParaRPr lang="en-US" sz="400" dirty="0">
              <a:solidFill>
                <a:srgbClr val="58585A"/>
              </a:solidFill>
              <a:latin typeface="Arial" charset="0"/>
            </a:endParaRPr>
          </a:p>
        </p:txBody>
      </p:sp>
      <p:sp>
        <p:nvSpPr>
          <p:cNvPr id="28" name="Rectangle 27"/>
          <p:cNvSpPr/>
          <p:nvPr/>
        </p:nvSpPr>
        <p:spPr bwMode="auto">
          <a:xfrm>
            <a:off x="1701550" y="2481486"/>
            <a:ext cx="109901" cy="490359"/>
          </a:xfrm>
          <a:prstGeom prst="rect">
            <a:avLst/>
          </a:prstGeom>
          <a:solidFill>
            <a:srgbClr val="89BA17"/>
          </a:solidFill>
          <a:ln w="12700" cap="flat" cmpd="sng" algn="ctr">
            <a:solidFill>
              <a:schemeClr val="bg1"/>
            </a:solidFill>
            <a:prstDash val="solid"/>
            <a:round/>
            <a:headEnd type="none" w="med" len="med"/>
            <a:tailEnd type="none" w="med" len="med"/>
          </a:ln>
          <a:effectLst/>
          <a:extLst/>
        </p:spPr>
        <p:txBody>
          <a:bodyPr vert="horz" wrap="none" lIns="95998" tIns="60958" rIns="95998" bIns="60958" numCol="1" rtlCol="0" anchor="t" anchorCtr="0" compatLnSpc="1">
            <a:prstTxWarp prst="textNoShape">
              <a:avLst/>
            </a:prstTxWarp>
          </a:bodyPr>
          <a:lstStyle/>
          <a:p>
            <a:pPr>
              <a:spcBef>
                <a:spcPct val="50000"/>
              </a:spcBef>
            </a:pPr>
            <a:endParaRPr lang="en-US" sz="400" dirty="0">
              <a:solidFill>
                <a:srgbClr val="58585A"/>
              </a:solidFill>
              <a:latin typeface="Arial" charset="0"/>
            </a:endParaRPr>
          </a:p>
        </p:txBody>
      </p:sp>
      <p:sp>
        <p:nvSpPr>
          <p:cNvPr id="29" name="Rectangle 28"/>
          <p:cNvSpPr/>
          <p:nvPr/>
        </p:nvSpPr>
        <p:spPr bwMode="auto">
          <a:xfrm>
            <a:off x="2031162" y="2744177"/>
            <a:ext cx="109901" cy="227667"/>
          </a:xfrm>
          <a:prstGeom prst="rect">
            <a:avLst/>
          </a:prstGeom>
          <a:solidFill>
            <a:srgbClr val="89BA17"/>
          </a:solidFill>
          <a:ln w="12700" cap="flat" cmpd="sng" algn="ctr">
            <a:solidFill>
              <a:schemeClr val="bg1"/>
            </a:solidFill>
            <a:prstDash val="solid"/>
            <a:round/>
            <a:headEnd type="none" w="med" len="med"/>
            <a:tailEnd type="none" w="med" len="med"/>
          </a:ln>
          <a:effectLst/>
          <a:extLst/>
        </p:spPr>
        <p:txBody>
          <a:bodyPr vert="horz" wrap="none" lIns="95998" tIns="60958" rIns="95998" bIns="60958" numCol="1" rtlCol="0" anchor="t" anchorCtr="0" compatLnSpc="1">
            <a:prstTxWarp prst="textNoShape">
              <a:avLst/>
            </a:prstTxWarp>
          </a:bodyPr>
          <a:lstStyle/>
          <a:p>
            <a:pPr>
              <a:spcBef>
                <a:spcPct val="50000"/>
              </a:spcBef>
            </a:pPr>
            <a:endParaRPr lang="en-US" sz="400" dirty="0">
              <a:solidFill>
                <a:srgbClr val="58585A"/>
              </a:solidFill>
              <a:latin typeface="Arial" charset="0"/>
            </a:endParaRPr>
          </a:p>
        </p:txBody>
      </p:sp>
      <p:sp>
        <p:nvSpPr>
          <p:cNvPr id="30" name="Rectangle 29"/>
          <p:cNvSpPr/>
          <p:nvPr/>
        </p:nvSpPr>
        <p:spPr bwMode="auto">
          <a:xfrm>
            <a:off x="1866118" y="2586679"/>
            <a:ext cx="109901" cy="385165"/>
          </a:xfrm>
          <a:prstGeom prst="rect">
            <a:avLst/>
          </a:prstGeom>
          <a:solidFill>
            <a:srgbClr val="89BA17"/>
          </a:solidFill>
          <a:ln w="12700" cap="flat" cmpd="sng" algn="ctr">
            <a:solidFill>
              <a:schemeClr val="bg1"/>
            </a:solidFill>
            <a:prstDash val="solid"/>
            <a:round/>
            <a:headEnd type="none" w="med" len="med"/>
            <a:tailEnd type="none" w="med" len="med"/>
          </a:ln>
          <a:effectLst/>
          <a:extLst/>
        </p:spPr>
        <p:txBody>
          <a:bodyPr vert="horz" wrap="none" lIns="95998" tIns="60958" rIns="95998" bIns="60958" numCol="1" rtlCol="0" anchor="t" anchorCtr="0" compatLnSpc="1">
            <a:prstTxWarp prst="textNoShape">
              <a:avLst/>
            </a:prstTxWarp>
          </a:bodyPr>
          <a:lstStyle/>
          <a:p>
            <a:pPr>
              <a:spcBef>
                <a:spcPct val="50000"/>
              </a:spcBef>
            </a:pPr>
            <a:endParaRPr lang="en-US" sz="400" dirty="0">
              <a:solidFill>
                <a:srgbClr val="58585A"/>
              </a:solidFill>
              <a:latin typeface="Arial" charset="0"/>
            </a:endParaRPr>
          </a:p>
        </p:txBody>
      </p:sp>
      <p:sp>
        <p:nvSpPr>
          <p:cNvPr id="35" name="Rectangle 34"/>
          <p:cNvSpPr/>
          <p:nvPr/>
        </p:nvSpPr>
        <p:spPr>
          <a:xfrm>
            <a:off x="406445" y="2030371"/>
            <a:ext cx="1973605" cy="338550"/>
          </a:xfrm>
          <a:prstGeom prst="rect">
            <a:avLst/>
          </a:prstGeom>
        </p:spPr>
        <p:txBody>
          <a:bodyPr wrap="none" lIns="91434" tIns="45718" rIns="91434" bIns="45718">
            <a:spAutoFit/>
          </a:bodyPr>
          <a:lstStyle/>
          <a:p>
            <a:pPr algn="ctr">
              <a:spcBef>
                <a:spcPct val="50000"/>
              </a:spcBef>
            </a:pPr>
            <a:r>
              <a:rPr lang="en-US" sz="1600" dirty="0">
                <a:solidFill>
                  <a:prstClr val="white"/>
                </a:solidFill>
                <a:latin typeface="Arial" charset="0"/>
              </a:rPr>
              <a:t>Service Level Index</a:t>
            </a:r>
          </a:p>
        </p:txBody>
      </p:sp>
      <p:cxnSp>
        <p:nvCxnSpPr>
          <p:cNvPr id="5" name="Straight Connector 4"/>
          <p:cNvCxnSpPr/>
          <p:nvPr/>
        </p:nvCxnSpPr>
        <p:spPr bwMode="auto">
          <a:xfrm>
            <a:off x="634190" y="2971843"/>
            <a:ext cx="1579683" cy="527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6" name="TextBox 35"/>
          <p:cNvSpPr txBox="1"/>
          <p:nvPr/>
        </p:nvSpPr>
        <p:spPr>
          <a:xfrm>
            <a:off x="6708172" y="4616661"/>
            <a:ext cx="2150078" cy="2200598"/>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500" dirty="0">
                <a:solidFill>
                  <a:schemeClr val="bg1"/>
                </a:solidFill>
              </a:rPr>
              <a:t>Identify users at a critical stage of their lifecycle</a:t>
            </a: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r>
              <a:rPr lang="en-US" sz="1500" dirty="0">
                <a:solidFill>
                  <a:schemeClr val="bg1"/>
                </a:solidFill>
              </a:rPr>
              <a:t>Convert ad hoc data users to a re-occurring data package </a:t>
            </a:r>
          </a:p>
          <a:p>
            <a:pPr marL="228594" indent="-228594">
              <a:buFont typeface="Arial" panose="020B0604020202020204" pitchFamily="34" charset="0"/>
              <a:buChar char="•"/>
            </a:pPr>
            <a:endParaRPr lang="en-US" sz="1500" dirty="0">
              <a:solidFill>
                <a:schemeClr val="bg1"/>
              </a:solidFill>
            </a:endParaRPr>
          </a:p>
        </p:txBody>
      </p:sp>
      <p:grpSp>
        <p:nvGrpSpPr>
          <p:cNvPr id="82" name="Group 81"/>
          <p:cNvGrpSpPr/>
          <p:nvPr/>
        </p:nvGrpSpPr>
        <p:grpSpPr>
          <a:xfrm>
            <a:off x="4920980" y="4485383"/>
            <a:ext cx="2637262" cy="1671266"/>
            <a:chOff x="4920979" y="3364036"/>
            <a:chExt cx="2637262" cy="1253449"/>
          </a:xfrm>
        </p:grpSpPr>
        <p:sp>
          <p:nvSpPr>
            <p:cNvPr id="43" name="TextBox 24"/>
            <p:cNvSpPr txBox="1">
              <a:spLocks noChangeArrowheads="1"/>
            </p:cNvSpPr>
            <p:nvPr/>
          </p:nvSpPr>
          <p:spPr bwMode="auto">
            <a:xfrm>
              <a:off x="4954847" y="4248153"/>
              <a:ext cx="2603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sv-SE" sz="1300" dirty="0">
                  <a:solidFill>
                    <a:srgbClr val="00285F"/>
                  </a:solidFill>
                </a:rPr>
                <a:t>Expand Customer </a:t>
              </a:r>
              <a:br>
                <a:rPr lang="en-US" altLang="sv-SE" sz="1300" dirty="0">
                  <a:solidFill>
                    <a:srgbClr val="00285F"/>
                  </a:solidFill>
                </a:rPr>
              </a:br>
              <a:r>
                <a:rPr lang="en-US" altLang="sv-SE" sz="1300" dirty="0">
                  <a:solidFill>
                    <a:srgbClr val="00285F"/>
                  </a:solidFill>
                </a:rPr>
                <a:t>Lifecycle Value (CLV)</a:t>
              </a:r>
            </a:p>
          </p:txBody>
        </p:sp>
        <p:grpSp>
          <p:nvGrpSpPr>
            <p:cNvPr id="10" name="Group 9"/>
            <p:cNvGrpSpPr/>
            <p:nvPr/>
          </p:nvGrpSpPr>
          <p:grpSpPr>
            <a:xfrm>
              <a:off x="4920979" y="3364036"/>
              <a:ext cx="1601081" cy="1023661"/>
              <a:chOff x="4920979" y="3364036"/>
              <a:chExt cx="1601081" cy="1023661"/>
            </a:xfrm>
          </p:grpSpPr>
          <p:sp>
            <p:nvSpPr>
              <p:cNvPr id="40" name="Content Placeholder 1"/>
              <p:cNvSpPr txBox="1">
                <a:spLocks/>
              </p:cNvSpPr>
              <p:nvPr/>
            </p:nvSpPr>
            <p:spPr bwMode="auto">
              <a:xfrm rot="16200000">
                <a:off x="4764440" y="3532005"/>
                <a:ext cx="565718" cy="2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20000"/>
                  </a:spcBef>
                  <a:buClr>
                    <a:srgbClr val="00A9D4"/>
                  </a:buClr>
                  <a:buFont typeface="Arial" pitchFamily="34" charset="0"/>
                  <a:buNone/>
                </a:pPr>
                <a:r>
                  <a:rPr lang="en-US" altLang="sv-SE" sz="1100" dirty="0">
                    <a:solidFill>
                      <a:srgbClr val="58585A"/>
                    </a:solidFill>
                  </a:rPr>
                  <a:t>Profit</a:t>
                </a:r>
              </a:p>
            </p:txBody>
          </p:sp>
          <p:sp>
            <p:nvSpPr>
              <p:cNvPr id="47" name="Freeform 18"/>
              <p:cNvSpPr>
                <a:spLocks/>
              </p:cNvSpPr>
              <p:nvPr/>
            </p:nvSpPr>
            <p:spPr bwMode="auto">
              <a:xfrm>
                <a:off x="5114869" y="3762692"/>
                <a:ext cx="1357234" cy="494022"/>
              </a:xfrm>
              <a:custGeom>
                <a:avLst/>
                <a:gdLst>
                  <a:gd name="T0" fmla="*/ 0 w 2939793"/>
                  <a:gd name="T1" fmla="*/ 924984 h 1308463"/>
                  <a:gd name="T2" fmla="*/ 363793 w 2939793"/>
                  <a:gd name="T3" fmla="*/ 1308442 h 1308463"/>
                  <a:gd name="T4" fmla="*/ 698090 w 2939793"/>
                  <a:gd name="T5" fmla="*/ 944649 h 1308463"/>
                  <a:gd name="T6" fmla="*/ 1563329 w 2939793"/>
                  <a:gd name="T7" fmla="*/ 752 h 1308463"/>
                  <a:gd name="T8" fmla="*/ 2821858 w 2939793"/>
                  <a:gd name="T9" fmla="*/ 1111797 h 1308463"/>
                  <a:gd name="T10" fmla="*/ 2812025 w 2939793"/>
                  <a:gd name="T11" fmla="*/ 1111797 h 13084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39793" h="1308463">
                    <a:moveTo>
                      <a:pt x="0" y="924984"/>
                    </a:moveTo>
                    <a:cubicBezTo>
                      <a:pt x="123722" y="1115074"/>
                      <a:pt x="247445" y="1305165"/>
                      <a:pt x="363793" y="1308442"/>
                    </a:cubicBezTo>
                    <a:cubicBezTo>
                      <a:pt x="480141" y="1311719"/>
                      <a:pt x="698090" y="944649"/>
                      <a:pt x="698090" y="944649"/>
                    </a:cubicBezTo>
                    <a:cubicBezTo>
                      <a:pt x="898013" y="726701"/>
                      <a:pt x="1209368" y="-27106"/>
                      <a:pt x="1563329" y="752"/>
                    </a:cubicBezTo>
                    <a:cubicBezTo>
                      <a:pt x="1917290" y="28610"/>
                      <a:pt x="2613742" y="926623"/>
                      <a:pt x="2821858" y="1111797"/>
                    </a:cubicBezTo>
                    <a:cubicBezTo>
                      <a:pt x="3029974" y="1296971"/>
                      <a:pt x="2920999" y="1204384"/>
                      <a:pt x="2812025" y="1111797"/>
                    </a:cubicBezTo>
                  </a:path>
                </a:pathLst>
              </a:custGeom>
              <a:noFill/>
              <a:ln w="19050" cap="flat"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en-US"/>
              </a:p>
            </p:txBody>
          </p:sp>
          <p:cxnSp>
            <p:nvCxnSpPr>
              <p:cNvPr id="48" name="Straight Arrow Connector 19"/>
              <p:cNvCxnSpPr>
                <a:cxnSpLocks noChangeShapeType="1"/>
              </p:cNvCxnSpPr>
              <p:nvPr/>
            </p:nvCxnSpPr>
            <p:spPr bwMode="auto">
              <a:xfrm flipV="1">
                <a:off x="5114869" y="3562514"/>
                <a:ext cx="0" cy="735027"/>
              </a:xfrm>
              <a:prstGeom prst="straightConnector1">
                <a:avLst/>
              </a:prstGeom>
              <a:noFill/>
              <a:ln w="19050" cap="flat" cmpd="sng" algn="ctr">
                <a:solidFill>
                  <a:srgbClr val="58585A"/>
                </a:solidFill>
                <a:prstDash val="solid"/>
                <a:round/>
                <a:headEnd type="none" w="med" len="med"/>
                <a:tailEnd type="arrow" w="med" len="med"/>
              </a:ln>
              <a:extLst>
                <a:ext uri="{909E8E84-426E-40DD-AFC4-6F175D3DCCD1}">
                  <a14:hiddenFill xmlns:a14="http://schemas.microsoft.com/office/drawing/2010/main">
                    <a:noFill/>
                  </a14:hiddenFill>
                </a:ext>
              </a:extLst>
            </p:spPr>
          </p:cxnSp>
          <p:cxnSp>
            <p:nvCxnSpPr>
              <p:cNvPr id="49" name="Straight Arrow Connector 20"/>
              <p:cNvCxnSpPr>
                <a:cxnSpLocks noChangeShapeType="1"/>
              </p:cNvCxnSpPr>
              <p:nvPr/>
            </p:nvCxnSpPr>
            <p:spPr bwMode="auto">
              <a:xfrm flipV="1">
                <a:off x="5114869" y="4111928"/>
                <a:ext cx="1407191" cy="3712"/>
              </a:xfrm>
              <a:prstGeom prst="straightConnector1">
                <a:avLst/>
              </a:prstGeom>
              <a:noFill/>
              <a:ln w="19050" cap="flat" cmpd="sng" algn="ctr">
                <a:solidFill>
                  <a:srgbClr val="58585A"/>
                </a:solidFill>
                <a:prstDash val="solid"/>
                <a:round/>
                <a:headEnd type="none" w="med" len="med"/>
                <a:tailEnd type="arrow" w="med" len="med"/>
              </a:ln>
              <a:extLst>
                <a:ext uri="{909E8E84-426E-40DD-AFC4-6F175D3DCCD1}">
                  <a14:hiddenFill xmlns:a14="http://schemas.microsoft.com/office/drawing/2010/main">
                    <a:noFill/>
                  </a14:hiddenFill>
                </a:ext>
              </a:extLst>
            </p:spPr>
          </p:cxnSp>
          <p:sp>
            <p:nvSpPr>
              <p:cNvPr id="42" name="Content Placeholder 1"/>
              <p:cNvSpPr txBox="1">
                <a:spLocks/>
              </p:cNvSpPr>
              <p:nvPr/>
            </p:nvSpPr>
            <p:spPr bwMode="auto">
              <a:xfrm rot="16200000">
                <a:off x="4746837" y="4054371"/>
                <a:ext cx="507468" cy="15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20000"/>
                  </a:spcBef>
                  <a:buClr>
                    <a:srgbClr val="00A9D4"/>
                  </a:buClr>
                  <a:buFont typeface="Arial" pitchFamily="34" charset="0"/>
                  <a:buNone/>
                </a:pPr>
                <a:r>
                  <a:rPr lang="en-US" altLang="sv-SE" sz="1100" dirty="0">
                    <a:solidFill>
                      <a:srgbClr val="58585A"/>
                    </a:solidFill>
                  </a:rPr>
                  <a:t>Loss</a:t>
                </a:r>
              </a:p>
            </p:txBody>
          </p:sp>
          <p:sp>
            <p:nvSpPr>
              <p:cNvPr id="44" name="TextBox 25"/>
              <p:cNvSpPr txBox="1">
                <a:spLocks noChangeArrowheads="1"/>
              </p:cNvSpPr>
              <p:nvPr/>
            </p:nvSpPr>
            <p:spPr bwMode="auto">
              <a:xfrm>
                <a:off x="5085307" y="3522057"/>
                <a:ext cx="566950"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altLang="sv-SE" sz="1600" dirty="0">
                    <a:solidFill>
                      <a:srgbClr val="FFFFFF"/>
                    </a:solidFill>
                  </a:rPr>
                  <a:t>CLV</a:t>
                </a:r>
              </a:p>
            </p:txBody>
          </p:sp>
          <p:sp>
            <p:nvSpPr>
              <p:cNvPr id="45" name="Freeform 27"/>
              <p:cNvSpPr>
                <a:spLocks/>
              </p:cNvSpPr>
              <p:nvPr/>
            </p:nvSpPr>
            <p:spPr bwMode="auto">
              <a:xfrm>
                <a:off x="5442256" y="3584659"/>
                <a:ext cx="900111" cy="545420"/>
              </a:xfrm>
              <a:custGeom>
                <a:avLst/>
                <a:gdLst>
                  <a:gd name="T0" fmla="*/ 0 w 1740310"/>
                  <a:gd name="T1" fmla="*/ 15870 h 1194995"/>
                  <a:gd name="T2" fmla="*/ 537949 w 1740310"/>
                  <a:gd name="T3" fmla="*/ 2462 h 1194995"/>
                  <a:gd name="T4" fmla="*/ 1055599 w 1740310"/>
                  <a:gd name="T5" fmla="*/ 1266 h 1194995"/>
                  <a:gd name="T6" fmla="*/ 1796547 w 1740310"/>
                  <a:gd name="T7" fmla="*/ 16133 h 1194995"/>
                  <a:gd name="T8" fmla="*/ 1796547 w 1740310"/>
                  <a:gd name="T9" fmla="*/ 16133 h 11949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0310" h="1194995">
                    <a:moveTo>
                      <a:pt x="0" y="1175330"/>
                    </a:moveTo>
                    <a:cubicBezTo>
                      <a:pt x="175342" y="768930"/>
                      <a:pt x="350684" y="362530"/>
                      <a:pt x="521110" y="182272"/>
                    </a:cubicBezTo>
                    <a:cubicBezTo>
                      <a:pt x="691536" y="2014"/>
                      <a:pt x="819355" y="-75005"/>
                      <a:pt x="1022555" y="93782"/>
                    </a:cubicBezTo>
                    <a:cubicBezTo>
                      <a:pt x="1225755" y="262569"/>
                      <a:pt x="1740310" y="1194995"/>
                      <a:pt x="1740310" y="1194995"/>
                    </a:cubicBezTo>
                  </a:path>
                </a:pathLst>
              </a:custGeom>
              <a:noFill/>
              <a:ln w="19050" cap="flat" cmpd="sng" algn="ctr">
                <a:solidFill>
                  <a:srgbClr val="FFFFFF"/>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en-US"/>
              </a:p>
            </p:txBody>
          </p:sp>
          <p:sp>
            <p:nvSpPr>
              <p:cNvPr id="46" name="Right Arrow 23"/>
              <p:cNvSpPr>
                <a:spLocks noChangeArrowheads="1"/>
              </p:cNvSpPr>
              <p:nvPr/>
            </p:nvSpPr>
            <p:spPr bwMode="auto">
              <a:xfrm rot="16200000">
                <a:off x="5361719" y="4090028"/>
                <a:ext cx="239630" cy="145231"/>
              </a:xfrm>
              <a:prstGeom prst="rightArrow">
                <a:avLst>
                  <a:gd name="adj1" fmla="val 50000"/>
                  <a:gd name="adj2" fmla="val 49909"/>
                </a:avLst>
              </a:prstGeom>
              <a:solidFill>
                <a:srgbClr val="00285F"/>
              </a:solidFill>
              <a:ln w="12700" cap="flat" cmpd="sng" algn="ctr">
                <a:solidFill>
                  <a:srgbClr val="FFFFFF"/>
                </a:solidFill>
                <a:prstDash val="solid"/>
                <a:round/>
                <a:headEnd type="none" w="med" len="med"/>
                <a:tailEnd type="none" w="med" len="med"/>
              </a:ln>
            </p:spPr>
            <p:txBody>
              <a:bodyPr wrap="none" lIns="72000" rIns="7200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endParaRPr lang="en-US" altLang="sv-SE">
                  <a:solidFill>
                    <a:srgbClr val="58585A"/>
                  </a:solidFill>
                </a:endParaRPr>
              </a:p>
            </p:txBody>
          </p:sp>
        </p:grpSp>
      </p:grpSp>
      <p:sp>
        <p:nvSpPr>
          <p:cNvPr id="68" name="TextBox 24"/>
          <p:cNvSpPr txBox="1">
            <a:spLocks noChangeArrowheads="1"/>
          </p:cNvSpPr>
          <p:nvPr/>
        </p:nvSpPr>
        <p:spPr bwMode="auto">
          <a:xfrm>
            <a:off x="5015807" y="3030172"/>
            <a:ext cx="2603394"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sv-SE" sz="1300" dirty="0">
                <a:solidFill>
                  <a:srgbClr val="00285F"/>
                </a:solidFill>
              </a:rPr>
              <a:t>Extend Customer Lifecycle </a:t>
            </a:r>
          </a:p>
        </p:txBody>
      </p:sp>
      <p:grpSp>
        <p:nvGrpSpPr>
          <p:cNvPr id="71" name="Group 70"/>
          <p:cNvGrpSpPr/>
          <p:nvPr/>
        </p:nvGrpSpPr>
        <p:grpSpPr>
          <a:xfrm>
            <a:off x="4928172" y="1785499"/>
            <a:ext cx="1780000" cy="1364881"/>
            <a:chOff x="4928172" y="1339123"/>
            <a:chExt cx="1780000" cy="1023661"/>
          </a:xfrm>
        </p:grpSpPr>
        <p:sp>
          <p:nvSpPr>
            <p:cNvPr id="51" name="Content Placeholder 1"/>
            <p:cNvSpPr txBox="1">
              <a:spLocks/>
            </p:cNvSpPr>
            <p:nvPr/>
          </p:nvSpPr>
          <p:spPr bwMode="auto">
            <a:xfrm rot="16200000">
              <a:off x="4771633" y="1507092"/>
              <a:ext cx="565718" cy="2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20000"/>
                </a:spcBef>
                <a:buClr>
                  <a:srgbClr val="00A9D4"/>
                </a:buClr>
                <a:buFont typeface="Arial" pitchFamily="34" charset="0"/>
                <a:buNone/>
              </a:pPr>
              <a:r>
                <a:rPr lang="en-US" altLang="sv-SE" sz="1100" dirty="0">
                  <a:solidFill>
                    <a:srgbClr val="58585A"/>
                  </a:solidFill>
                </a:rPr>
                <a:t>Profit</a:t>
              </a:r>
            </a:p>
          </p:txBody>
        </p:sp>
        <p:sp>
          <p:nvSpPr>
            <p:cNvPr id="52" name="Freeform 18"/>
            <p:cNvSpPr>
              <a:spLocks/>
            </p:cNvSpPr>
            <p:nvPr/>
          </p:nvSpPr>
          <p:spPr bwMode="auto">
            <a:xfrm>
              <a:off x="5122062" y="1737779"/>
              <a:ext cx="1357234" cy="494022"/>
            </a:xfrm>
            <a:custGeom>
              <a:avLst/>
              <a:gdLst>
                <a:gd name="T0" fmla="*/ 0 w 2939793"/>
                <a:gd name="T1" fmla="*/ 924984 h 1308463"/>
                <a:gd name="T2" fmla="*/ 363793 w 2939793"/>
                <a:gd name="T3" fmla="*/ 1308442 h 1308463"/>
                <a:gd name="T4" fmla="*/ 698090 w 2939793"/>
                <a:gd name="T5" fmla="*/ 944649 h 1308463"/>
                <a:gd name="T6" fmla="*/ 1563329 w 2939793"/>
                <a:gd name="T7" fmla="*/ 752 h 1308463"/>
                <a:gd name="T8" fmla="*/ 2821858 w 2939793"/>
                <a:gd name="T9" fmla="*/ 1111797 h 1308463"/>
                <a:gd name="T10" fmla="*/ 2812025 w 2939793"/>
                <a:gd name="T11" fmla="*/ 1111797 h 13084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39793" h="1308463">
                  <a:moveTo>
                    <a:pt x="0" y="924984"/>
                  </a:moveTo>
                  <a:cubicBezTo>
                    <a:pt x="123722" y="1115074"/>
                    <a:pt x="247445" y="1305165"/>
                    <a:pt x="363793" y="1308442"/>
                  </a:cubicBezTo>
                  <a:cubicBezTo>
                    <a:pt x="480141" y="1311719"/>
                    <a:pt x="698090" y="944649"/>
                    <a:pt x="698090" y="944649"/>
                  </a:cubicBezTo>
                  <a:cubicBezTo>
                    <a:pt x="898013" y="726701"/>
                    <a:pt x="1209368" y="-27106"/>
                    <a:pt x="1563329" y="752"/>
                  </a:cubicBezTo>
                  <a:cubicBezTo>
                    <a:pt x="1917290" y="28610"/>
                    <a:pt x="2613742" y="926623"/>
                    <a:pt x="2821858" y="1111797"/>
                  </a:cubicBezTo>
                  <a:cubicBezTo>
                    <a:pt x="3029974" y="1296971"/>
                    <a:pt x="2920999" y="1204384"/>
                    <a:pt x="2812025" y="1111797"/>
                  </a:cubicBezTo>
                </a:path>
              </a:pathLst>
            </a:custGeom>
            <a:noFill/>
            <a:ln w="19050" cap="flat"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en-US"/>
            </a:p>
          </p:txBody>
        </p:sp>
        <p:cxnSp>
          <p:nvCxnSpPr>
            <p:cNvPr id="53" name="Straight Arrow Connector 19"/>
            <p:cNvCxnSpPr>
              <a:cxnSpLocks noChangeShapeType="1"/>
            </p:cNvCxnSpPr>
            <p:nvPr/>
          </p:nvCxnSpPr>
          <p:spPr bwMode="auto">
            <a:xfrm flipV="1">
              <a:off x="5122062" y="1537601"/>
              <a:ext cx="0" cy="735027"/>
            </a:xfrm>
            <a:prstGeom prst="straightConnector1">
              <a:avLst/>
            </a:prstGeom>
            <a:noFill/>
            <a:ln w="19050" cap="flat" cmpd="sng" algn="ctr">
              <a:solidFill>
                <a:srgbClr val="58585A"/>
              </a:solidFill>
              <a:prstDash val="solid"/>
              <a:round/>
              <a:headEnd type="none" w="med" len="med"/>
              <a:tailEnd type="arrow" w="med" len="med"/>
            </a:ln>
            <a:extLst>
              <a:ext uri="{909E8E84-426E-40DD-AFC4-6F175D3DCCD1}">
                <a14:hiddenFill xmlns:a14="http://schemas.microsoft.com/office/drawing/2010/main">
                  <a:noFill/>
                </a14:hiddenFill>
              </a:ext>
            </a:extLst>
          </p:spPr>
        </p:cxnSp>
        <p:cxnSp>
          <p:nvCxnSpPr>
            <p:cNvPr id="54" name="Straight Arrow Connector 20"/>
            <p:cNvCxnSpPr>
              <a:cxnSpLocks noChangeShapeType="1"/>
            </p:cNvCxnSpPr>
            <p:nvPr/>
          </p:nvCxnSpPr>
          <p:spPr bwMode="auto">
            <a:xfrm flipV="1">
              <a:off x="5122062" y="2087015"/>
              <a:ext cx="1407191" cy="3712"/>
            </a:xfrm>
            <a:prstGeom prst="straightConnector1">
              <a:avLst/>
            </a:prstGeom>
            <a:noFill/>
            <a:ln w="19050" cap="flat" cmpd="sng" algn="ctr">
              <a:solidFill>
                <a:srgbClr val="58585A"/>
              </a:solidFill>
              <a:prstDash val="solid"/>
              <a:round/>
              <a:headEnd type="none" w="med" len="med"/>
              <a:tailEnd type="arrow" w="med" len="med"/>
            </a:ln>
            <a:extLst>
              <a:ext uri="{909E8E84-426E-40DD-AFC4-6F175D3DCCD1}">
                <a14:hiddenFill xmlns:a14="http://schemas.microsoft.com/office/drawing/2010/main">
                  <a:noFill/>
                </a14:hiddenFill>
              </a:ext>
            </a:extLst>
          </p:spPr>
        </p:cxnSp>
        <p:sp>
          <p:nvSpPr>
            <p:cNvPr id="55" name="Content Placeholder 1"/>
            <p:cNvSpPr txBox="1">
              <a:spLocks/>
            </p:cNvSpPr>
            <p:nvPr/>
          </p:nvSpPr>
          <p:spPr bwMode="auto">
            <a:xfrm rot="16200000">
              <a:off x="4754030" y="2029458"/>
              <a:ext cx="507468" cy="15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20000"/>
                </a:spcBef>
                <a:buClr>
                  <a:srgbClr val="00A9D4"/>
                </a:buClr>
                <a:buFont typeface="Arial" pitchFamily="34" charset="0"/>
                <a:buNone/>
              </a:pPr>
              <a:r>
                <a:rPr lang="en-US" altLang="sv-SE" sz="1100" dirty="0">
                  <a:solidFill>
                    <a:srgbClr val="58585A"/>
                  </a:solidFill>
                </a:rPr>
                <a:t>Loss</a:t>
              </a:r>
            </a:p>
          </p:txBody>
        </p:sp>
        <p:sp>
          <p:nvSpPr>
            <p:cNvPr id="56" name="TextBox 25"/>
            <p:cNvSpPr txBox="1">
              <a:spLocks noChangeArrowheads="1"/>
            </p:cNvSpPr>
            <p:nvPr/>
          </p:nvSpPr>
          <p:spPr bwMode="auto">
            <a:xfrm>
              <a:off x="5092500" y="1497144"/>
              <a:ext cx="5669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altLang="sv-SE" sz="1600" dirty="0">
                  <a:solidFill>
                    <a:srgbClr val="FFFFFF"/>
                  </a:solidFill>
                </a:rPr>
                <a:t>CLV</a:t>
              </a:r>
            </a:p>
          </p:txBody>
        </p:sp>
        <p:sp>
          <p:nvSpPr>
            <p:cNvPr id="69" name="Freeform 10"/>
            <p:cNvSpPr>
              <a:spLocks/>
            </p:cNvSpPr>
            <p:nvPr/>
          </p:nvSpPr>
          <p:spPr bwMode="auto">
            <a:xfrm>
              <a:off x="5786946" y="1736113"/>
              <a:ext cx="921226" cy="420549"/>
            </a:xfrm>
            <a:custGeom>
              <a:avLst/>
              <a:gdLst>
                <a:gd name="T0" fmla="*/ 0 w 1651820"/>
                <a:gd name="T1" fmla="*/ 19 h 1089653"/>
                <a:gd name="T2" fmla="*/ 1251890522 w 1651820"/>
                <a:gd name="T3" fmla="*/ 95 h 1089653"/>
                <a:gd name="T4" fmla="*/ 2147483647 w 1651820"/>
                <a:gd name="T5" fmla="*/ 763 h 1089653"/>
                <a:gd name="T6" fmla="*/ 2147483647 w 1651820"/>
                <a:gd name="T7" fmla="*/ 763 h 10896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1820" h="1089653">
                  <a:moveTo>
                    <a:pt x="0" y="27769"/>
                  </a:moveTo>
                  <a:cubicBezTo>
                    <a:pt x="201561" y="-6644"/>
                    <a:pt x="403123" y="-41057"/>
                    <a:pt x="678426" y="135924"/>
                  </a:cubicBezTo>
                  <a:cubicBezTo>
                    <a:pt x="953729" y="312905"/>
                    <a:pt x="1651820" y="1089653"/>
                    <a:pt x="1651820" y="1089653"/>
                  </a:cubicBezTo>
                </a:path>
              </a:pathLst>
            </a:custGeom>
            <a:noFill/>
            <a:ln w="19050" cap="flat" cmpd="sng" algn="ctr">
              <a:solidFill>
                <a:srgbClr val="FFFFFF"/>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en-US"/>
            </a:p>
          </p:txBody>
        </p:sp>
        <p:sp>
          <p:nvSpPr>
            <p:cNvPr id="70" name="Right Arrow 13"/>
            <p:cNvSpPr>
              <a:spLocks noChangeArrowheads="1"/>
            </p:cNvSpPr>
            <p:nvPr/>
          </p:nvSpPr>
          <p:spPr bwMode="auto">
            <a:xfrm>
              <a:off x="5955030" y="1850883"/>
              <a:ext cx="591673" cy="164086"/>
            </a:xfrm>
            <a:prstGeom prst="rightArrow">
              <a:avLst>
                <a:gd name="adj1" fmla="val 50000"/>
                <a:gd name="adj2" fmla="val 49836"/>
              </a:avLst>
            </a:prstGeom>
            <a:solidFill>
              <a:srgbClr val="00285F"/>
            </a:solidFill>
            <a:ln w="12700" cap="flat" cmpd="sng" algn="ctr">
              <a:solidFill>
                <a:srgbClr val="FFFFFF"/>
              </a:solidFill>
              <a:prstDash val="solid"/>
              <a:round/>
              <a:headEnd type="none" w="med" len="med"/>
              <a:tailEnd type="none" w="med" len="med"/>
            </a:ln>
          </p:spPr>
          <p:txBody>
            <a:bodyPr wrap="none" lIns="72000" rIns="7200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endParaRPr lang="en-US" altLang="sv-SE">
                <a:solidFill>
                  <a:srgbClr val="58585A"/>
                </a:solidFill>
              </a:endParaRPr>
            </a:p>
          </p:txBody>
        </p:sp>
      </p:grpSp>
      <p:grpSp>
        <p:nvGrpSpPr>
          <p:cNvPr id="72" name="Group 71"/>
          <p:cNvGrpSpPr/>
          <p:nvPr/>
        </p:nvGrpSpPr>
        <p:grpSpPr>
          <a:xfrm>
            <a:off x="574272" y="4446337"/>
            <a:ext cx="1601081" cy="1364881"/>
            <a:chOff x="4920979" y="3364036"/>
            <a:chExt cx="1601081" cy="1023661"/>
          </a:xfrm>
        </p:grpSpPr>
        <p:sp>
          <p:nvSpPr>
            <p:cNvPr id="73" name="Content Placeholder 1"/>
            <p:cNvSpPr txBox="1">
              <a:spLocks/>
            </p:cNvSpPr>
            <p:nvPr/>
          </p:nvSpPr>
          <p:spPr bwMode="auto">
            <a:xfrm rot="16200000">
              <a:off x="4764440" y="3532005"/>
              <a:ext cx="565718" cy="2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20000"/>
                </a:spcBef>
                <a:buClr>
                  <a:srgbClr val="00A9D4"/>
                </a:buClr>
                <a:buFont typeface="Arial" pitchFamily="34" charset="0"/>
                <a:buNone/>
              </a:pPr>
              <a:r>
                <a:rPr lang="en-US" altLang="sv-SE" sz="1100" dirty="0">
                  <a:solidFill>
                    <a:srgbClr val="58585A"/>
                  </a:solidFill>
                </a:rPr>
                <a:t>Profit</a:t>
              </a:r>
            </a:p>
          </p:txBody>
        </p:sp>
        <p:sp>
          <p:nvSpPr>
            <p:cNvPr id="74" name="Freeform 18"/>
            <p:cNvSpPr>
              <a:spLocks/>
            </p:cNvSpPr>
            <p:nvPr/>
          </p:nvSpPr>
          <p:spPr bwMode="auto">
            <a:xfrm>
              <a:off x="5114869" y="3762692"/>
              <a:ext cx="1357234" cy="494022"/>
            </a:xfrm>
            <a:custGeom>
              <a:avLst/>
              <a:gdLst>
                <a:gd name="T0" fmla="*/ 0 w 2939793"/>
                <a:gd name="T1" fmla="*/ 924984 h 1308463"/>
                <a:gd name="T2" fmla="*/ 363793 w 2939793"/>
                <a:gd name="T3" fmla="*/ 1308442 h 1308463"/>
                <a:gd name="T4" fmla="*/ 698090 w 2939793"/>
                <a:gd name="T5" fmla="*/ 944649 h 1308463"/>
                <a:gd name="T6" fmla="*/ 1563329 w 2939793"/>
                <a:gd name="T7" fmla="*/ 752 h 1308463"/>
                <a:gd name="T8" fmla="*/ 2821858 w 2939793"/>
                <a:gd name="T9" fmla="*/ 1111797 h 1308463"/>
                <a:gd name="T10" fmla="*/ 2812025 w 2939793"/>
                <a:gd name="T11" fmla="*/ 1111797 h 13084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39793" h="1308463">
                  <a:moveTo>
                    <a:pt x="0" y="924984"/>
                  </a:moveTo>
                  <a:cubicBezTo>
                    <a:pt x="123722" y="1115074"/>
                    <a:pt x="247445" y="1305165"/>
                    <a:pt x="363793" y="1308442"/>
                  </a:cubicBezTo>
                  <a:cubicBezTo>
                    <a:pt x="480141" y="1311719"/>
                    <a:pt x="698090" y="944649"/>
                    <a:pt x="698090" y="944649"/>
                  </a:cubicBezTo>
                  <a:cubicBezTo>
                    <a:pt x="898013" y="726701"/>
                    <a:pt x="1209368" y="-27106"/>
                    <a:pt x="1563329" y="752"/>
                  </a:cubicBezTo>
                  <a:cubicBezTo>
                    <a:pt x="1917290" y="28610"/>
                    <a:pt x="2613742" y="926623"/>
                    <a:pt x="2821858" y="1111797"/>
                  </a:cubicBezTo>
                  <a:cubicBezTo>
                    <a:pt x="3029974" y="1296971"/>
                    <a:pt x="2920999" y="1204384"/>
                    <a:pt x="2812025" y="1111797"/>
                  </a:cubicBezTo>
                </a:path>
              </a:pathLst>
            </a:custGeom>
            <a:noFill/>
            <a:ln w="19050" cap="flat"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en-US"/>
            </a:p>
          </p:txBody>
        </p:sp>
        <p:cxnSp>
          <p:nvCxnSpPr>
            <p:cNvPr id="75" name="Straight Arrow Connector 19"/>
            <p:cNvCxnSpPr>
              <a:cxnSpLocks noChangeShapeType="1"/>
            </p:cNvCxnSpPr>
            <p:nvPr/>
          </p:nvCxnSpPr>
          <p:spPr bwMode="auto">
            <a:xfrm flipV="1">
              <a:off x="5114869" y="3562514"/>
              <a:ext cx="0" cy="735027"/>
            </a:xfrm>
            <a:prstGeom prst="straightConnector1">
              <a:avLst/>
            </a:prstGeom>
            <a:noFill/>
            <a:ln w="19050" cap="flat" cmpd="sng" algn="ctr">
              <a:solidFill>
                <a:srgbClr val="58585A"/>
              </a:solidFill>
              <a:prstDash val="solid"/>
              <a:round/>
              <a:headEnd type="none" w="med" len="med"/>
              <a:tailEnd type="arrow" w="med" len="med"/>
            </a:ln>
            <a:extLst>
              <a:ext uri="{909E8E84-426E-40DD-AFC4-6F175D3DCCD1}">
                <a14:hiddenFill xmlns:a14="http://schemas.microsoft.com/office/drawing/2010/main">
                  <a:noFill/>
                </a14:hiddenFill>
              </a:ext>
            </a:extLst>
          </p:spPr>
        </p:cxnSp>
        <p:cxnSp>
          <p:nvCxnSpPr>
            <p:cNvPr id="76" name="Straight Arrow Connector 20"/>
            <p:cNvCxnSpPr>
              <a:cxnSpLocks noChangeShapeType="1"/>
            </p:cNvCxnSpPr>
            <p:nvPr/>
          </p:nvCxnSpPr>
          <p:spPr bwMode="auto">
            <a:xfrm flipV="1">
              <a:off x="5114869" y="4111928"/>
              <a:ext cx="1407191" cy="3712"/>
            </a:xfrm>
            <a:prstGeom prst="straightConnector1">
              <a:avLst/>
            </a:prstGeom>
            <a:noFill/>
            <a:ln w="19050" cap="flat" cmpd="sng" algn="ctr">
              <a:solidFill>
                <a:srgbClr val="58585A"/>
              </a:solidFill>
              <a:prstDash val="solid"/>
              <a:round/>
              <a:headEnd type="none" w="med" len="med"/>
              <a:tailEnd type="arrow" w="med" len="med"/>
            </a:ln>
            <a:extLst>
              <a:ext uri="{909E8E84-426E-40DD-AFC4-6F175D3DCCD1}">
                <a14:hiddenFill xmlns:a14="http://schemas.microsoft.com/office/drawing/2010/main">
                  <a:noFill/>
                </a14:hiddenFill>
              </a:ext>
            </a:extLst>
          </p:spPr>
        </p:cxnSp>
        <p:sp>
          <p:nvSpPr>
            <p:cNvPr id="77" name="Content Placeholder 1"/>
            <p:cNvSpPr txBox="1">
              <a:spLocks/>
            </p:cNvSpPr>
            <p:nvPr/>
          </p:nvSpPr>
          <p:spPr bwMode="auto">
            <a:xfrm rot="16200000">
              <a:off x="4746837" y="4054371"/>
              <a:ext cx="507468" cy="15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20000"/>
                </a:spcBef>
                <a:buClr>
                  <a:srgbClr val="00A9D4"/>
                </a:buClr>
                <a:buFont typeface="Arial" pitchFamily="34" charset="0"/>
                <a:buNone/>
              </a:pPr>
              <a:r>
                <a:rPr lang="en-US" altLang="sv-SE" sz="1100" dirty="0">
                  <a:solidFill>
                    <a:srgbClr val="58585A"/>
                  </a:solidFill>
                </a:rPr>
                <a:t>Loss</a:t>
              </a:r>
            </a:p>
          </p:txBody>
        </p:sp>
        <p:sp>
          <p:nvSpPr>
            <p:cNvPr id="78" name="TextBox 25"/>
            <p:cNvSpPr txBox="1">
              <a:spLocks noChangeArrowheads="1"/>
            </p:cNvSpPr>
            <p:nvPr/>
          </p:nvSpPr>
          <p:spPr bwMode="auto">
            <a:xfrm>
              <a:off x="5085307" y="3522057"/>
              <a:ext cx="5669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altLang="sv-SE" sz="1600" dirty="0">
                  <a:solidFill>
                    <a:srgbClr val="FFFFFF"/>
                  </a:solidFill>
                </a:rPr>
                <a:t>CLV</a:t>
              </a:r>
            </a:p>
          </p:txBody>
        </p:sp>
        <p:sp>
          <p:nvSpPr>
            <p:cNvPr id="79" name="Freeform 27"/>
            <p:cNvSpPr>
              <a:spLocks/>
            </p:cNvSpPr>
            <p:nvPr/>
          </p:nvSpPr>
          <p:spPr bwMode="auto">
            <a:xfrm>
              <a:off x="5442256" y="3584659"/>
              <a:ext cx="900111" cy="545420"/>
            </a:xfrm>
            <a:custGeom>
              <a:avLst/>
              <a:gdLst>
                <a:gd name="T0" fmla="*/ 0 w 1740310"/>
                <a:gd name="T1" fmla="*/ 15870 h 1194995"/>
                <a:gd name="T2" fmla="*/ 537949 w 1740310"/>
                <a:gd name="T3" fmla="*/ 2462 h 1194995"/>
                <a:gd name="T4" fmla="*/ 1055599 w 1740310"/>
                <a:gd name="T5" fmla="*/ 1266 h 1194995"/>
                <a:gd name="T6" fmla="*/ 1796547 w 1740310"/>
                <a:gd name="T7" fmla="*/ 16133 h 1194995"/>
                <a:gd name="T8" fmla="*/ 1796547 w 1740310"/>
                <a:gd name="T9" fmla="*/ 16133 h 11949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0310" h="1194995">
                  <a:moveTo>
                    <a:pt x="0" y="1175330"/>
                  </a:moveTo>
                  <a:cubicBezTo>
                    <a:pt x="175342" y="768930"/>
                    <a:pt x="350684" y="362530"/>
                    <a:pt x="521110" y="182272"/>
                  </a:cubicBezTo>
                  <a:cubicBezTo>
                    <a:pt x="691536" y="2014"/>
                    <a:pt x="819355" y="-75005"/>
                    <a:pt x="1022555" y="93782"/>
                  </a:cubicBezTo>
                  <a:cubicBezTo>
                    <a:pt x="1225755" y="262569"/>
                    <a:pt x="1740310" y="1194995"/>
                    <a:pt x="1740310" y="1194995"/>
                  </a:cubicBezTo>
                </a:path>
              </a:pathLst>
            </a:custGeom>
            <a:noFill/>
            <a:ln w="19050" cap="flat" cmpd="sng" algn="ctr">
              <a:solidFill>
                <a:srgbClr val="FFFFFF"/>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en-US"/>
            </a:p>
          </p:txBody>
        </p:sp>
        <p:sp>
          <p:nvSpPr>
            <p:cNvPr id="80" name="Right Arrow 23"/>
            <p:cNvSpPr>
              <a:spLocks noChangeArrowheads="1"/>
            </p:cNvSpPr>
            <p:nvPr/>
          </p:nvSpPr>
          <p:spPr bwMode="auto">
            <a:xfrm rot="16200000">
              <a:off x="5625241" y="3746497"/>
              <a:ext cx="378354" cy="148057"/>
            </a:xfrm>
            <a:prstGeom prst="rightArrow">
              <a:avLst>
                <a:gd name="adj1" fmla="val 50000"/>
                <a:gd name="adj2" fmla="val 49909"/>
              </a:avLst>
            </a:prstGeom>
            <a:solidFill>
              <a:srgbClr val="00285F"/>
            </a:solidFill>
            <a:ln w="12700" cap="flat" cmpd="sng" algn="ctr">
              <a:solidFill>
                <a:srgbClr val="FFFFFF"/>
              </a:solidFill>
              <a:prstDash val="solid"/>
              <a:round/>
              <a:headEnd type="none" w="med" len="med"/>
              <a:tailEnd type="none" w="med" len="med"/>
            </a:ln>
          </p:spPr>
          <p:txBody>
            <a:bodyPr wrap="none" lIns="72000" rIns="7200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endParaRPr lang="en-US" altLang="sv-SE">
                <a:solidFill>
                  <a:srgbClr val="58585A"/>
                </a:solidFill>
              </a:endParaRPr>
            </a:p>
          </p:txBody>
        </p:sp>
      </p:grpSp>
      <p:sp>
        <p:nvSpPr>
          <p:cNvPr id="81" name="TextBox 24"/>
          <p:cNvSpPr txBox="1">
            <a:spLocks noChangeArrowheads="1"/>
          </p:cNvSpPr>
          <p:nvPr/>
        </p:nvSpPr>
        <p:spPr bwMode="auto">
          <a:xfrm>
            <a:off x="838266" y="5664204"/>
            <a:ext cx="2603394"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sv-SE" sz="1300" dirty="0">
                <a:solidFill>
                  <a:srgbClr val="00285F"/>
                </a:solidFill>
              </a:rPr>
              <a:t>Expand Customer </a:t>
            </a:r>
            <a:br>
              <a:rPr lang="en-US" altLang="sv-SE" sz="1300" dirty="0">
                <a:solidFill>
                  <a:srgbClr val="00285F"/>
                </a:solidFill>
              </a:rPr>
            </a:br>
            <a:r>
              <a:rPr lang="en-US" altLang="sv-SE" sz="1300" dirty="0">
                <a:solidFill>
                  <a:srgbClr val="00285F"/>
                </a:solidFill>
              </a:rPr>
              <a:t>Lifecycle Value (CLV)</a:t>
            </a:r>
          </a:p>
        </p:txBody>
      </p:sp>
      <p:sp>
        <p:nvSpPr>
          <p:cNvPr id="84" name="TextBox 83"/>
          <p:cNvSpPr txBox="1"/>
          <p:nvPr/>
        </p:nvSpPr>
        <p:spPr>
          <a:xfrm>
            <a:off x="6708172" y="1898017"/>
            <a:ext cx="2150078" cy="2431431"/>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500" dirty="0">
                <a:solidFill>
                  <a:schemeClr val="bg1"/>
                </a:solidFill>
              </a:rPr>
              <a:t>Identify pre-paid customers to keep and start monitor</a:t>
            </a: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r>
              <a:rPr lang="en-US" sz="1500" dirty="0">
                <a:solidFill>
                  <a:schemeClr val="bg1"/>
                </a:solidFill>
              </a:rPr>
              <a:t>Trigger action when users at a critical stage of their lifecycle</a:t>
            </a: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endParaRPr lang="en-US" sz="1500" dirty="0">
              <a:solidFill>
                <a:schemeClr val="bg1"/>
              </a:solidFill>
            </a:endParaRPr>
          </a:p>
        </p:txBody>
      </p:sp>
      <p:sp>
        <p:nvSpPr>
          <p:cNvPr id="85" name="TextBox 84"/>
          <p:cNvSpPr txBox="1"/>
          <p:nvPr/>
        </p:nvSpPr>
        <p:spPr>
          <a:xfrm>
            <a:off x="2341912" y="4616662"/>
            <a:ext cx="2150078" cy="2200598"/>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500" dirty="0">
                <a:solidFill>
                  <a:schemeClr val="bg1"/>
                </a:solidFill>
              </a:rPr>
              <a:t>Identify customers holding back on their spending</a:t>
            </a: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r>
              <a:rPr lang="en-US" sz="1500" dirty="0">
                <a:solidFill>
                  <a:schemeClr val="bg1"/>
                </a:solidFill>
              </a:rPr>
              <a:t>Trigger action when user demand increases</a:t>
            </a:r>
          </a:p>
          <a:p>
            <a:pPr marL="228594" indent="-228594">
              <a:buFont typeface="Arial" panose="020B0604020202020204" pitchFamily="34" charset="0"/>
              <a:buChar char="•"/>
            </a:pPr>
            <a:endParaRPr lang="en-US" sz="1500" dirty="0">
              <a:solidFill>
                <a:schemeClr val="bg1"/>
              </a:solidFill>
            </a:endParaRPr>
          </a:p>
          <a:p>
            <a:pPr marL="228594" indent="-228594">
              <a:buFont typeface="Arial" panose="020B0604020202020204" pitchFamily="34" charset="0"/>
              <a:buChar char="•"/>
            </a:pPr>
            <a:endParaRPr lang="en-US" sz="1500" dirty="0">
              <a:solidFill>
                <a:schemeClr val="bg1"/>
              </a:solidFill>
            </a:endParaRPr>
          </a:p>
        </p:txBody>
      </p:sp>
    </p:spTree>
    <p:extLst>
      <p:ext uri="{BB962C8B-B14F-4D97-AF65-F5344CB8AC3E}">
        <p14:creationId xmlns:p14="http://schemas.microsoft.com/office/powerpoint/2010/main" val="234678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descr="bpct-blend3"/>
          <p:cNvSpPr>
            <a:spLocks noChangeArrowheads="1"/>
          </p:cNvSpPr>
          <p:nvPr/>
        </p:nvSpPr>
        <p:spPr bwMode="auto">
          <a:xfrm>
            <a:off x="0" y="0"/>
            <a:ext cx="9144000" cy="6858000"/>
          </a:xfrm>
          <a:prstGeom prst="rect">
            <a:avLst/>
          </a:prstGeom>
          <a:blipFill dpi="0" rotWithShape="0">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9" rIns="0" bIns="45719" anchor="ctr"/>
          <a:lstStyle/>
          <a:p>
            <a:endParaRPr lang="sv-SE" dirty="0">
              <a:solidFill>
                <a:srgbClr val="58585A"/>
              </a:solidFill>
            </a:endParaRPr>
          </a:p>
        </p:txBody>
      </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955649850"/>
              </p:ex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16397"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192" y="1590"/>
                        <a:ext cx="1190" cy="1587"/>
                      </a:xfrm>
                      <a:prstGeom prst="rect">
                        <a:avLst/>
                      </a:prstGeom>
                    </p:spPr>
                  </p:pic>
                </p:oleObj>
              </mc:Fallback>
            </mc:AlternateContent>
          </a:graphicData>
        </a:graphic>
      </p:graphicFrame>
      <p:pic>
        <p:nvPicPr>
          <p:cNvPr id="22" name="Picture 21" descr="ECON_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351" y="349269"/>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6" y="239714"/>
            <a:ext cx="7947024" cy="1085371"/>
          </a:xfrm>
        </p:spPr>
        <p:txBody>
          <a:bodyPr/>
          <a:lstStyle/>
          <a:p>
            <a:r>
              <a:rPr lang="en-US" dirty="0" smtClean="0">
                <a:solidFill>
                  <a:schemeClr val="bg1"/>
                </a:solidFill>
              </a:rPr>
              <a:t>Data MONETIZATION</a:t>
            </a:r>
            <a:endParaRPr lang="en-US" dirty="0">
              <a:solidFill>
                <a:schemeClr val="bg1"/>
              </a:solidFill>
            </a:endParaRPr>
          </a:p>
        </p:txBody>
      </p:sp>
      <p:sp>
        <p:nvSpPr>
          <p:cNvPr id="13" name="Oval 12"/>
          <p:cNvSpPr/>
          <p:nvPr/>
        </p:nvSpPr>
        <p:spPr bwMode="auto">
          <a:xfrm>
            <a:off x="-16981" y="-43339"/>
            <a:ext cx="396176" cy="528235"/>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1219170">
              <a:spcBef>
                <a:spcPct val="50000"/>
              </a:spcBef>
            </a:pPr>
            <a:r>
              <a:rPr lang="sv-SE" dirty="0" smtClean="0">
                <a:latin typeface="Arial" charset="0"/>
              </a:rPr>
              <a:t>6</a:t>
            </a:r>
            <a:endParaRPr kumimoji="0" lang="en-US" i="0" u="none" strike="noStrike" cap="none" normalizeH="0" baseline="0" dirty="0" smtClean="0">
              <a:ln>
                <a:noFill/>
              </a:ln>
              <a:effectLst/>
              <a:latin typeface="Arial" charset="0"/>
            </a:endParaRPr>
          </a:p>
        </p:txBody>
      </p:sp>
      <p:sp>
        <p:nvSpPr>
          <p:cNvPr id="12" name="Rounded Rectangle 11"/>
          <p:cNvSpPr/>
          <p:nvPr/>
        </p:nvSpPr>
        <p:spPr bwMode="auto">
          <a:xfrm>
            <a:off x="325920" y="1166800"/>
            <a:ext cx="4140059" cy="2569005"/>
          </a:xfrm>
          <a:prstGeom prst="roundRect">
            <a:avLst/>
          </a:prstGeom>
          <a:solidFill>
            <a:srgbClr val="7030A0"/>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RETAIL CAMPAIGNS OPTIMIZATION</a:t>
            </a:r>
          </a:p>
        </p:txBody>
      </p:sp>
      <p:sp>
        <p:nvSpPr>
          <p:cNvPr id="14" name="Rounded Rectangle 13"/>
          <p:cNvSpPr/>
          <p:nvPr/>
        </p:nvSpPr>
        <p:spPr bwMode="auto">
          <a:xfrm>
            <a:off x="325919" y="3949677"/>
            <a:ext cx="4140059" cy="2569005"/>
          </a:xfrm>
          <a:prstGeom prst="roundRect">
            <a:avLst/>
          </a:prstGeom>
          <a:solidFill>
            <a:srgbClr val="7030A0"/>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LOCATION BASED NETWORK ANALYTICS</a:t>
            </a:r>
          </a:p>
        </p:txBody>
      </p:sp>
      <p:sp>
        <p:nvSpPr>
          <p:cNvPr id="19" name="Rounded Rectangle 18"/>
          <p:cNvSpPr/>
          <p:nvPr/>
        </p:nvSpPr>
        <p:spPr bwMode="auto">
          <a:xfrm>
            <a:off x="4683864" y="3949677"/>
            <a:ext cx="4140059" cy="2569005"/>
          </a:xfrm>
          <a:prstGeom prst="roundRect">
            <a:avLst/>
          </a:prstGeom>
          <a:solidFill>
            <a:srgbClr val="7030A0"/>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en-US" sz="1900" dirty="0">
                <a:solidFill>
                  <a:srgbClr val="FFFFFF"/>
                </a:solidFill>
              </a:rPr>
              <a:t>CONTEXTUAL MARKETING</a:t>
            </a:r>
          </a:p>
        </p:txBody>
      </p:sp>
      <p:sp>
        <p:nvSpPr>
          <p:cNvPr id="20" name="Rounded Rectangle 19"/>
          <p:cNvSpPr/>
          <p:nvPr/>
        </p:nvSpPr>
        <p:spPr bwMode="auto">
          <a:xfrm>
            <a:off x="4683864" y="1166800"/>
            <a:ext cx="4140059" cy="2569005"/>
          </a:xfrm>
          <a:prstGeom prst="roundRect">
            <a:avLst/>
          </a:prstGeom>
          <a:solidFill>
            <a:srgbClr val="7030A0"/>
          </a:solidFill>
          <a:ln w="19050" cap="flat" cmpd="sng" algn="ctr">
            <a:solidFill>
              <a:schemeClr val="bg1"/>
            </a:solid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algn="ctr"/>
            <a:r>
              <a:rPr lang="sv-SE" sz="1900" dirty="0">
                <a:solidFill>
                  <a:srgbClr val="FFFFFF"/>
                </a:solidFill>
              </a:rPr>
              <a:t>SPECIAL EVENTS</a:t>
            </a:r>
            <a:endParaRPr lang="en-US" sz="1900" dirty="0">
              <a:solidFill>
                <a:srgbClr val="FFFFFF"/>
              </a:solidFill>
            </a:endParaRPr>
          </a:p>
        </p:txBody>
      </p:sp>
      <p:pic>
        <p:nvPicPr>
          <p:cNvPr id="2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826" y="4693922"/>
            <a:ext cx="1693974" cy="1252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2073204" y="4729306"/>
            <a:ext cx="2403136" cy="1354213"/>
          </a:xfrm>
          <a:prstGeom prst="rect">
            <a:avLst/>
          </a:prstGeom>
          <a:noFill/>
        </p:spPr>
        <p:txBody>
          <a:bodyPr wrap="square" lIns="121917" tIns="60958" rIns="121917" bIns="60958" rtlCol="0">
            <a:spAutoFit/>
          </a:bodyPr>
          <a:lstStyle/>
          <a:p>
            <a:pPr marL="380990" indent="-380990">
              <a:buFont typeface="Arial" panose="020B0604020202020204" pitchFamily="34" charset="0"/>
              <a:buChar char="•"/>
            </a:pPr>
            <a:r>
              <a:rPr lang="sv-SE" sz="1600" dirty="0">
                <a:solidFill>
                  <a:schemeClr val="bg1"/>
                </a:solidFill>
              </a:rPr>
              <a:t>Combine network quality and location data and improve network customer experience</a:t>
            </a:r>
          </a:p>
        </p:txBody>
      </p:sp>
      <p:pic>
        <p:nvPicPr>
          <p:cNvPr id="24" name="Picture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8380" y="4693923"/>
            <a:ext cx="1821021" cy="13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6766426" y="1893402"/>
            <a:ext cx="2057496" cy="2092877"/>
          </a:xfrm>
          <a:prstGeom prst="rect">
            <a:avLst/>
          </a:prstGeom>
          <a:noFill/>
        </p:spPr>
        <p:txBody>
          <a:bodyPr wrap="square" lIns="121917" tIns="60958" rIns="121917" bIns="60958" rtlCol="0">
            <a:spAutoFit/>
          </a:bodyPr>
          <a:lstStyle/>
          <a:p>
            <a:pPr marL="380990" indent="-380990">
              <a:buFont typeface="Arial" panose="020B0604020202020204" pitchFamily="34" charset="0"/>
              <a:buChar char="•"/>
            </a:pPr>
            <a:r>
              <a:rPr lang="sv-SE" sz="1600" dirty="0">
                <a:solidFill>
                  <a:schemeClr val="bg1"/>
                </a:solidFill>
              </a:rPr>
              <a:t>Demograpic analysis</a:t>
            </a:r>
          </a:p>
          <a:p>
            <a:pPr marL="380990" indent="-380990">
              <a:buFont typeface="Arial" panose="020B0604020202020204" pitchFamily="34" charset="0"/>
              <a:buChar char="•"/>
            </a:pPr>
            <a:r>
              <a:rPr lang="sv-SE" sz="1600" dirty="0">
                <a:solidFill>
                  <a:schemeClr val="bg1"/>
                </a:solidFill>
              </a:rPr>
              <a:t>Traffic patterns and footfall analysis</a:t>
            </a:r>
          </a:p>
          <a:p>
            <a:pPr marL="380990" indent="-380990">
              <a:buFont typeface="Arial" panose="020B0604020202020204" pitchFamily="34" charset="0"/>
              <a:buChar char="•"/>
            </a:pPr>
            <a:r>
              <a:rPr lang="sv-SE" sz="1600" dirty="0">
                <a:solidFill>
                  <a:schemeClr val="bg1"/>
                </a:solidFill>
              </a:rPr>
              <a:t>Upsell / Crossell</a:t>
            </a:r>
          </a:p>
          <a:p>
            <a:endParaRPr lang="sv-SE" sz="1600" dirty="0">
              <a:solidFill>
                <a:schemeClr val="bg1"/>
              </a:solidFill>
            </a:endParaRPr>
          </a:p>
          <a:p>
            <a:endParaRPr lang="sv-SE" sz="1600" dirty="0">
              <a:solidFill>
                <a:schemeClr val="bg1"/>
              </a:solidFill>
            </a:endParaRPr>
          </a:p>
        </p:txBody>
      </p:sp>
      <p:pic>
        <p:nvPicPr>
          <p:cNvPr id="26" name="Picture 25" descr="Macintosh HD:Users:teet:Downloads:demopildid:Targeter start.jpg"/>
          <p:cNvPicPr/>
          <p:nvPr/>
        </p:nvPicPr>
        <p:blipFill>
          <a:blip r:embed="rId11">
            <a:extLst>
              <a:ext uri="{28A0092B-C50C-407E-A947-70E740481C1C}">
                <a14:useLocalDpi xmlns:a14="http://schemas.microsoft.com/office/drawing/2010/main" val="0"/>
              </a:ext>
            </a:extLst>
          </a:blip>
          <a:srcRect/>
          <a:stretch>
            <a:fillRect/>
          </a:stretch>
        </p:blipFill>
        <p:spPr bwMode="auto">
          <a:xfrm>
            <a:off x="4844916" y="1905002"/>
            <a:ext cx="1784484" cy="1364257"/>
          </a:xfrm>
          <a:prstGeom prst="rect">
            <a:avLst/>
          </a:prstGeom>
          <a:noFill/>
          <a:ln>
            <a:noFill/>
          </a:ln>
          <a:effectLst>
            <a:outerShdw blurRad="50800" dist="38100" dir="2700000" algn="tl" rotWithShape="0">
              <a:srgbClr val="000000">
                <a:alpha val="43000"/>
              </a:srgbClr>
            </a:outerShdw>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
        <p:nvSpPr>
          <p:cNvPr id="17" name="TextBox 16"/>
          <p:cNvSpPr txBox="1"/>
          <p:nvPr/>
        </p:nvSpPr>
        <p:spPr>
          <a:xfrm>
            <a:off x="6593607" y="4672595"/>
            <a:ext cx="2230316" cy="1354213"/>
          </a:xfrm>
          <a:prstGeom prst="rect">
            <a:avLst/>
          </a:prstGeom>
          <a:noFill/>
        </p:spPr>
        <p:txBody>
          <a:bodyPr wrap="square" lIns="121917" tIns="60958" rIns="121917" bIns="60958" rtlCol="0">
            <a:spAutoFit/>
          </a:bodyPr>
          <a:lstStyle/>
          <a:p>
            <a:pPr marL="380990" indent="-380990">
              <a:buFont typeface="Arial" panose="020B0604020202020204" pitchFamily="34" charset="0"/>
              <a:buChar char="•"/>
            </a:pPr>
            <a:r>
              <a:rPr lang="sv-SE" sz="1600" dirty="0">
                <a:solidFill>
                  <a:schemeClr val="bg1"/>
                </a:solidFill>
              </a:rPr>
              <a:t>Real time context, interests and behavioural patterns to allow B2B monetization</a:t>
            </a:r>
          </a:p>
        </p:txBody>
      </p:sp>
      <p:pic>
        <p:nvPicPr>
          <p:cNvPr id="19517" name="Picture 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183" y="1806078"/>
            <a:ext cx="15621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2095799" y="1823549"/>
            <a:ext cx="2370177" cy="2585319"/>
          </a:xfrm>
          <a:prstGeom prst="rect">
            <a:avLst/>
          </a:prstGeom>
          <a:noFill/>
        </p:spPr>
        <p:txBody>
          <a:bodyPr wrap="square" lIns="121917" tIns="60958" rIns="121917" bIns="60958" rtlCol="0">
            <a:spAutoFit/>
          </a:bodyPr>
          <a:lstStyle/>
          <a:p>
            <a:pPr marL="380990" indent="-380990">
              <a:buFont typeface="Arial" panose="020B0604020202020204" pitchFamily="34" charset="0"/>
              <a:buChar char="•"/>
            </a:pPr>
            <a:r>
              <a:rPr lang="sv-SE" sz="1600" dirty="0">
                <a:solidFill>
                  <a:schemeClr val="bg1"/>
                </a:solidFill>
              </a:rPr>
              <a:t>Allow operators to monetize anonymized subsciber insights based on their interests.</a:t>
            </a:r>
          </a:p>
          <a:p>
            <a:pPr marL="380990" indent="-380990">
              <a:buFont typeface="Arial" panose="020B0604020202020204" pitchFamily="34" charset="0"/>
              <a:buChar char="•"/>
            </a:pPr>
            <a:r>
              <a:rPr lang="sv-SE" sz="1600" dirty="0">
                <a:solidFill>
                  <a:schemeClr val="bg1"/>
                </a:solidFill>
              </a:rPr>
              <a:t>Footfall analysis</a:t>
            </a:r>
          </a:p>
          <a:p>
            <a:pPr marL="380990" indent="-380990">
              <a:buFont typeface="Arial" panose="020B0604020202020204" pitchFamily="34" charset="0"/>
              <a:buChar char="•"/>
            </a:pPr>
            <a:r>
              <a:rPr lang="sv-SE" sz="1600" dirty="0">
                <a:solidFill>
                  <a:schemeClr val="bg1"/>
                </a:solidFill>
              </a:rPr>
              <a:t>Lead generation</a:t>
            </a:r>
          </a:p>
          <a:p>
            <a:endParaRPr lang="sv-SE" sz="1600" dirty="0">
              <a:solidFill>
                <a:schemeClr val="bg1"/>
              </a:solidFill>
            </a:endParaRPr>
          </a:p>
          <a:p>
            <a:endParaRPr lang="sv-SE" sz="1600" dirty="0">
              <a:solidFill>
                <a:schemeClr val="bg1"/>
              </a:solidFill>
            </a:endParaRPr>
          </a:p>
        </p:txBody>
      </p:sp>
    </p:spTree>
    <p:extLst>
      <p:ext uri="{BB962C8B-B14F-4D97-AF65-F5344CB8AC3E}">
        <p14:creationId xmlns:p14="http://schemas.microsoft.com/office/powerpoint/2010/main" val="362012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5" descr="bpct-blend3"/>
          <p:cNvSpPr>
            <a:spLocks noChangeArrowheads="1"/>
          </p:cNvSpPr>
          <p:nvPr/>
        </p:nvSpPr>
        <p:spPr bwMode="auto">
          <a:xfrm>
            <a:off x="0" y="0"/>
            <a:ext cx="9144000" cy="6858000"/>
          </a:xfrm>
          <a:prstGeom prst="rect">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8" rIns="0" bIns="45718" anchor="ctr"/>
          <a:lstStyle/>
          <a:p>
            <a:endParaRPr lang="sv-SE" dirty="0">
              <a:solidFill>
                <a:srgbClr val="58585A"/>
              </a:solidFill>
            </a:endParaRPr>
          </a:p>
        </p:txBody>
      </p:sp>
      <p:pic>
        <p:nvPicPr>
          <p:cNvPr id="39" name="Picture 38" descr="ECON_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5416" y="349269"/>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04" y="-8561"/>
            <a:ext cx="7372346" cy="1085371"/>
          </a:xfrm>
        </p:spPr>
        <p:txBody>
          <a:bodyPr>
            <a:normAutofit/>
          </a:bodyPr>
          <a:lstStyle/>
          <a:p>
            <a:r>
              <a:rPr lang="en-US" sz="4000" dirty="0" smtClean="0">
                <a:solidFill>
                  <a:schemeClr val="bg1"/>
                </a:solidFill>
              </a:rPr>
              <a:t>Analytics use cases</a:t>
            </a:r>
            <a:endParaRPr lang="en-US" sz="4000" dirty="0">
              <a:solidFill>
                <a:schemeClr val="bg1"/>
              </a:solidFill>
              <a:latin typeface="+mn-lt"/>
            </a:endParaRPr>
          </a:p>
        </p:txBody>
      </p:sp>
      <p:grpSp>
        <p:nvGrpSpPr>
          <p:cNvPr id="53" name="Group 52"/>
          <p:cNvGrpSpPr/>
          <p:nvPr/>
        </p:nvGrpSpPr>
        <p:grpSpPr>
          <a:xfrm>
            <a:off x="3" y="3864402"/>
            <a:ext cx="3007322" cy="2993598"/>
            <a:chOff x="5645" y="1166060"/>
            <a:chExt cx="4009763" cy="2993598"/>
          </a:xfrm>
        </p:grpSpPr>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27" y="1333099"/>
              <a:ext cx="3362169" cy="186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45" y="1166060"/>
              <a:ext cx="4009763" cy="2885752"/>
            </a:xfrm>
            <a:prstGeom prst="rect">
              <a:avLst/>
            </a:prstGeom>
          </p:spPr>
        </p:pic>
        <p:sp>
          <p:nvSpPr>
            <p:cNvPr id="19" name="Rectangle 18"/>
            <p:cNvSpPr/>
            <p:nvPr/>
          </p:nvSpPr>
          <p:spPr bwMode="auto">
            <a:xfrm>
              <a:off x="613972" y="3389215"/>
              <a:ext cx="2835938" cy="770443"/>
            </a:xfrm>
            <a:prstGeom prst="rect">
              <a:avLst/>
            </a:prstGeom>
            <a:no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algn="ctr">
                <a:spcBef>
                  <a:spcPts val="0"/>
                </a:spcBef>
              </a:pPr>
              <a:r>
                <a:rPr lang="en-US" sz="1500" u="sng" dirty="0" smtClean="0">
                  <a:solidFill>
                    <a:schemeClr val="bg1"/>
                  </a:solidFill>
                </a:rPr>
                <a:t>Marketing Analytics</a:t>
              </a:r>
              <a:r>
                <a:rPr lang="en-US" sz="1500" dirty="0" smtClean="0">
                  <a:solidFill>
                    <a:schemeClr val="bg1"/>
                  </a:solidFill>
                </a:rPr>
                <a:t>:</a:t>
              </a:r>
            </a:p>
            <a:p>
              <a:pPr algn="ctr">
                <a:spcBef>
                  <a:spcPts val="0"/>
                </a:spcBef>
              </a:pPr>
              <a:r>
                <a:rPr lang="en-US" sz="1500" b="1" dirty="0" smtClean="0">
                  <a:solidFill>
                    <a:schemeClr val="bg1"/>
                  </a:solidFill>
                </a:rPr>
                <a:t>Dynamic </a:t>
              </a:r>
              <a:r>
                <a:rPr lang="en-US" sz="1500" b="1" dirty="0">
                  <a:solidFill>
                    <a:schemeClr val="bg1"/>
                  </a:solidFill>
                </a:rPr>
                <a:t>Experience Management</a:t>
              </a:r>
              <a:endParaRPr kumimoji="0" lang="en-US" sz="1500" b="1" i="0" u="none" strike="noStrike" cap="none" normalizeH="0" baseline="0" dirty="0" smtClean="0">
                <a:ln>
                  <a:noFill/>
                </a:ln>
                <a:solidFill>
                  <a:schemeClr val="bg1"/>
                </a:solidFill>
                <a:effectLst/>
              </a:endParaRPr>
            </a:p>
          </p:txBody>
        </p:sp>
      </p:grpSp>
      <p:grpSp>
        <p:nvGrpSpPr>
          <p:cNvPr id="8" name="Group 7"/>
          <p:cNvGrpSpPr/>
          <p:nvPr/>
        </p:nvGrpSpPr>
        <p:grpSpPr>
          <a:xfrm>
            <a:off x="6153713" y="3852199"/>
            <a:ext cx="3007322" cy="2885752"/>
            <a:chOff x="8210591" y="1153857"/>
            <a:chExt cx="4009763" cy="2885752"/>
          </a:xfrm>
        </p:grpSpPr>
        <p:pic>
          <p:nvPicPr>
            <p:cNvPr id="819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2215" y="1332382"/>
              <a:ext cx="3384000" cy="183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10591" y="1153857"/>
              <a:ext cx="4009763" cy="2885752"/>
            </a:xfrm>
            <a:prstGeom prst="rect">
              <a:avLst/>
            </a:prstGeom>
          </p:spPr>
        </p:pic>
        <p:sp>
          <p:nvSpPr>
            <p:cNvPr id="24" name="Rectangle 23"/>
            <p:cNvSpPr/>
            <p:nvPr/>
          </p:nvSpPr>
          <p:spPr bwMode="auto">
            <a:xfrm>
              <a:off x="8790616" y="3389215"/>
              <a:ext cx="2835938" cy="129765"/>
            </a:xfrm>
            <a:prstGeom prst="rect">
              <a:avLst/>
            </a:prstGeom>
            <a:no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algn="ctr">
                <a:spcBef>
                  <a:spcPts val="0"/>
                </a:spcBef>
              </a:pPr>
              <a:r>
                <a:rPr lang="en-US" sz="1500" b="1" u="sng" dirty="0" smtClean="0">
                  <a:solidFill>
                    <a:schemeClr val="bg1"/>
                  </a:solidFill>
                </a:rPr>
                <a:t>Marketing Analytics: </a:t>
              </a:r>
            </a:p>
            <a:p>
              <a:pPr algn="ctr">
                <a:spcBef>
                  <a:spcPts val="0"/>
                </a:spcBef>
              </a:pPr>
              <a:r>
                <a:rPr lang="en-US" sz="1500" b="1" dirty="0" smtClean="0">
                  <a:solidFill>
                    <a:schemeClr val="bg1"/>
                  </a:solidFill>
                </a:rPr>
                <a:t>Customer </a:t>
              </a:r>
              <a:r>
                <a:rPr lang="en-US" sz="1500" b="1" dirty="0">
                  <a:solidFill>
                    <a:schemeClr val="bg1"/>
                  </a:solidFill>
                </a:rPr>
                <a:t>Retention &amp; Drive Spend</a:t>
              </a:r>
            </a:p>
          </p:txBody>
        </p:sp>
      </p:grpSp>
      <p:grpSp>
        <p:nvGrpSpPr>
          <p:cNvPr id="45" name="Group 44"/>
          <p:cNvGrpSpPr/>
          <p:nvPr/>
        </p:nvGrpSpPr>
        <p:grpSpPr>
          <a:xfrm>
            <a:off x="3076858" y="3864403"/>
            <a:ext cx="3007322" cy="2885752"/>
            <a:chOff x="4108118" y="1166061"/>
            <a:chExt cx="4009763" cy="2885752"/>
          </a:xfrm>
        </p:grpSpPr>
        <p:pic>
          <p:nvPicPr>
            <p:cNvPr id="819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4162" y="1327971"/>
              <a:ext cx="3406899" cy="18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08118" y="1166061"/>
              <a:ext cx="4009763" cy="2885752"/>
            </a:xfrm>
            <a:prstGeom prst="rect">
              <a:avLst/>
            </a:prstGeom>
          </p:spPr>
        </p:pic>
        <p:sp>
          <p:nvSpPr>
            <p:cNvPr id="25" name="Rectangle 24"/>
            <p:cNvSpPr/>
            <p:nvPr/>
          </p:nvSpPr>
          <p:spPr bwMode="auto">
            <a:xfrm>
              <a:off x="4710208" y="3389215"/>
              <a:ext cx="2835938" cy="129765"/>
            </a:xfrm>
            <a:prstGeom prst="rect">
              <a:avLst/>
            </a:prstGeom>
            <a:no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algn="ctr">
                <a:spcBef>
                  <a:spcPct val="50000"/>
                </a:spcBef>
              </a:pPr>
              <a:r>
                <a:rPr lang="en-US" sz="1500" b="1" u="sng" dirty="0" err="1" smtClean="0">
                  <a:solidFill>
                    <a:schemeClr val="bg1"/>
                  </a:solidFill>
                </a:rPr>
                <a:t>SoC</a:t>
              </a:r>
              <a:r>
                <a:rPr lang="en-US" sz="1500" b="1" dirty="0" smtClean="0">
                  <a:solidFill>
                    <a:schemeClr val="bg1"/>
                  </a:solidFill>
                </a:rPr>
                <a:t>: Real-Time Enterprise SLA Assurance </a:t>
              </a:r>
              <a:endParaRPr kumimoji="0" lang="en-US" sz="1500" b="1" i="0" u="none" strike="noStrike" cap="none" normalizeH="0" baseline="0" dirty="0" smtClean="0">
                <a:ln>
                  <a:noFill/>
                </a:ln>
                <a:solidFill>
                  <a:schemeClr val="bg1"/>
                </a:solidFill>
                <a:effectLst/>
              </a:endParaRPr>
            </a:p>
          </p:txBody>
        </p:sp>
      </p:grpSp>
      <p:grpSp>
        <p:nvGrpSpPr>
          <p:cNvPr id="54" name="Group 53"/>
          <p:cNvGrpSpPr/>
          <p:nvPr/>
        </p:nvGrpSpPr>
        <p:grpSpPr>
          <a:xfrm>
            <a:off x="11004" y="1167555"/>
            <a:ext cx="3007322" cy="2885752"/>
            <a:chOff x="13561" y="4108294"/>
            <a:chExt cx="4009763" cy="2885752"/>
          </a:xfrm>
        </p:grpSpPr>
        <p:grpSp>
          <p:nvGrpSpPr>
            <p:cNvPr id="52" name="Group 51"/>
            <p:cNvGrpSpPr/>
            <p:nvPr/>
          </p:nvGrpSpPr>
          <p:grpSpPr>
            <a:xfrm>
              <a:off x="320644" y="4172516"/>
              <a:ext cx="3362400" cy="1982813"/>
              <a:chOff x="320644" y="4172516"/>
              <a:chExt cx="3362400" cy="1982813"/>
            </a:xfrm>
          </p:grpSpPr>
          <p:pic>
            <p:nvPicPr>
              <p:cNvPr id="8204"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541" y="4277791"/>
                <a:ext cx="852493" cy="7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 name="Group 50"/>
              <p:cNvGrpSpPr/>
              <p:nvPr/>
            </p:nvGrpSpPr>
            <p:grpSpPr>
              <a:xfrm>
                <a:off x="320644" y="4172516"/>
                <a:ext cx="3362400" cy="1982813"/>
                <a:chOff x="320644" y="4172516"/>
                <a:chExt cx="3362400" cy="1982813"/>
              </a:xfrm>
            </p:grpSpPr>
            <p:pic>
              <p:nvPicPr>
                <p:cNvPr id="819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644" y="4319751"/>
                  <a:ext cx="3362400" cy="183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597" y="4172516"/>
                  <a:ext cx="754376" cy="1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0"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296" y="4278211"/>
                <a:ext cx="852493" cy="7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3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561" y="4108294"/>
              <a:ext cx="4009763" cy="2885752"/>
            </a:xfrm>
            <a:prstGeom prst="rect">
              <a:avLst/>
            </a:prstGeom>
          </p:spPr>
        </p:pic>
        <p:sp>
          <p:nvSpPr>
            <p:cNvPr id="27" name="Rectangle 26"/>
            <p:cNvSpPr/>
            <p:nvPr/>
          </p:nvSpPr>
          <p:spPr bwMode="auto">
            <a:xfrm>
              <a:off x="698659" y="6311910"/>
              <a:ext cx="2835938" cy="332146"/>
            </a:xfrm>
            <a:prstGeom prst="rect">
              <a:avLst/>
            </a:prstGeom>
            <a:no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algn="ctr">
                <a:spcBef>
                  <a:spcPct val="50000"/>
                </a:spcBef>
              </a:pPr>
              <a:r>
                <a:rPr lang="en-US" sz="1500" b="1" u="sng" dirty="0" err="1" smtClean="0">
                  <a:solidFill>
                    <a:schemeClr val="bg1"/>
                  </a:solidFill>
                </a:rPr>
                <a:t>SoC</a:t>
              </a:r>
              <a:r>
                <a:rPr lang="en-US" sz="1500" dirty="0" smtClean="0">
                  <a:solidFill>
                    <a:schemeClr val="bg1"/>
                  </a:solidFill>
                </a:rPr>
                <a:t>: </a:t>
              </a:r>
              <a:r>
                <a:rPr lang="en-US" sz="1500" b="1" dirty="0" smtClean="0">
                  <a:solidFill>
                    <a:schemeClr val="bg1"/>
                  </a:solidFill>
                </a:rPr>
                <a:t>Proactive </a:t>
              </a:r>
              <a:r>
                <a:rPr lang="en-US" sz="1500" b="1" dirty="0">
                  <a:solidFill>
                    <a:schemeClr val="bg1"/>
                  </a:solidFill>
                </a:rPr>
                <a:t>Service Operations</a:t>
              </a:r>
              <a:endParaRPr kumimoji="0" lang="en-US" sz="1500" b="1" i="0" u="none" strike="noStrike" cap="none" normalizeH="0" baseline="0" dirty="0" smtClean="0">
                <a:ln>
                  <a:noFill/>
                </a:ln>
                <a:solidFill>
                  <a:schemeClr val="bg1"/>
                </a:solidFill>
                <a:effectLst/>
              </a:endParaRPr>
            </a:p>
          </p:txBody>
        </p:sp>
      </p:grpSp>
      <p:grpSp>
        <p:nvGrpSpPr>
          <p:cNvPr id="56" name="Group 55"/>
          <p:cNvGrpSpPr/>
          <p:nvPr/>
        </p:nvGrpSpPr>
        <p:grpSpPr>
          <a:xfrm>
            <a:off x="3066282" y="1143923"/>
            <a:ext cx="3007322" cy="2885752"/>
            <a:chOff x="8210591" y="4015237"/>
            <a:chExt cx="4009763" cy="2885752"/>
          </a:xfrm>
        </p:grpSpPr>
        <p:grpSp>
          <p:nvGrpSpPr>
            <p:cNvPr id="49" name="Group 48"/>
            <p:cNvGrpSpPr/>
            <p:nvPr/>
          </p:nvGrpSpPr>
          <p:grpSpPr>
            <a:xfrm>
              <a:off x="8524769" y="4172516"/>
              <a:ext cx="3362400" cy="1879417"/>
              <a:chOff x="8524769" y="4172516"/>
              <a:chExt cx="3362400" cy="1879417"/>
            </a:xfrm>
          </p:grpSpPr>
          <p:pic>
            <p:nvPicPr>
              <p:cNvPr id="8195"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24769" y="4195251"/>
                <a:ext cx="3362400" cy="185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24769" y="4172516"/>
                <a:ext cx="754376" cy="1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10591" y="4015237"/>
              <a:ext cx="4009763" cy="2885752"/>
            </a:xfrm>
            <a:prstGeom prst="rect">
              <a:avLst/>
            </a:prstGeom>
          </p:spPr>
        </p:pic>
        <p:sp>
          <p:nvSpPr>
            <p:cNvPr id="28" name="Rectangle 27"/>
            <p:cNvSpPr/>
            <p:nvPr/>
          </p:nvSpPr>
          <p:spPr bwMode="auto">
            <a:xfrm>
              <a:off x="8831200" y="6283717"/>
              <a:ext cx="2835938" cy="129765"/>
            </a:xfrm>
            <a:prstGeom prst="rect">
              <a:avLst/>
            </a:prstGeom>
            <a:no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algn="ctr">
                <a:spcBef>
                  <a:spcPct val="50000"/>
                </a:spcBef>
              </a:pPr>
              <a:r>
                <a:rPr lang="en-US" sz="1500" b="1" u="sng" dirty="0" err="1" smtClean="0">
                  <a:solidFill>
                    <a:schemeClr val="bg1"/>
                  </a:solidFill>
                </a:rPr>
                <a:t>SoC</a:t>
              </a:r>
              <a:r>
                <a:rPr lang="en-US" sz="1500" b="1" dirty="0" smtClean="0">
                  <a:solidFill>
                    <a:schemeClr val="bg1"/>
                  </a:solidFill>
                </a:rPr>
                <a:t>: </a:t>
              </a:r>
              <a:r>
                <a:rPr lang="en-US" sz="1500" b="1" dirty="0" err="1" smtClean="0">
                  <a:solidFill>
                    <a:schemeClr val="bg1"/>
                  </a:solidFill>
                </a:rPr>
                <a:t>VoLTE</a:t>
              </a:r>
              <a:r>
                <a:rPr lang="en-US" sz="1500" b="1" dirty="0" smtClean="0">
                  <a:solidFill>
                    <a:schemeClr val="bg1"/>
                  </a:solidFill>
                </a:rPr>
                <a:t> </a:t>
              </a:r>
              <a:r>
                <a:rPr lang="en-US" sz="1500" b="1" dirty="0">
                  <a:solidFill>
                    <a:schemeClr val="bg1"/>
                  </a:solidFill>
                </a:rPr>
                <a:t>Analytics</a:t>
              </a:r>
            </a:p>
          </p:txBody>
        </p:sp>
      </p:grpSp>
      <p:grpSp>
        <p:nvGrpSpPr>
          <p:cNvPr id="55" name="Group 54"/>
          <p:cNvGrpSpPr/>
          <p:nvPr/>
        </p:nvGrpSpPr>
        <p:grpSpPr>
          <a:xfrm>
            <a:off x="6121872" y="1173387"/>
            <a:ext cx="3007322" cy="2885752"/>
            <a:chOff x="4115492" y="4015237"/>
            <a:chExt cx="4009763" cy="2885752"/>
          </a:xfrm>
        </p:grpSpPr>
        <p:grpSp>
          <p:nvGrpSpPr>
            <p:cNvPr id="50" name="Group 49"/>
            <p:cNvGrpSpPr/>
            <p:nvPr/>
          </p:nvGrpSpPr>
          <p:grpSpPr>
            <a:xfrm>
              <a:off x="4437351" y="4179005"/>
              <a:ext cx="3312000" cy="1853973"/>
              <a:chOff x="4437351" y="4179005"/>
              <a:chExt cx="3312000" cy="1853973"/>
            </a:xfrm>
          </p:grpSpPr>
          <p:pic>
            <p:nvPicPr>
              <p:cNvPr id="70"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37351" y="4179005"/>
                <a:ext cx="3312000" cy="1853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37351" y="4179005"/>
                <a:ext cx="754376" cy="1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2" name="Picture 7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15492" y="4015237"/>
              <a:ext cx="4009763" cy="2885752"/>
            </a:xfrm>
            <a:prstGeom prst="rect">
              <a:avLst/>
            </a:prstGeom>
          </p:spPr>
        </p:pic>
        <p:sp>
          <p:nvSpPr>
            <p:cNvPr id="73" name="Rectangle 72"/>
            <p:cNvSpPr/>
            <p:nvPr/>
          </p:nvSpPr>
          <p:spPr bwMode="auto">
            <a:xfrm>
              <a:off x="4679966" y="6232524"/>
              <a:ext cx="2835938" cy="129765"/>
            </a:xfrm>
            <a:prstGeom prst="rect">
              <a:avLst/>
            </a:prstGeom>
            <a:no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algn="ctr">
                <a:spcBef>
                  <a:spcPct val="50000"/>
                </a:spcBef>
              </a:pPr>
              <a:r>
                <a:rPr lang="en-US" sz="1500" b="1" u="sng" dirty="0" smtClean="0">
                  <a:solidFill>
                    <a:schemeClr val="bg1"/>
                  </a:solidFill>
                </a:rPr>
                <a:t>CC</a:t>
              </a:r>
              <a:r>
                <a:rPr lang="en-US" sz="1500" b="1" dirty="0" smtClean="0">
                  <a:solidFill>
                    <a:schemeClr val="bg1"/>
                  </a:solidFill>
                </a:rPr>
                <a:t>: Improve call </a:t>
              </a:r>
              <a:r>
                <a:rPr lang="en-US" sz="1500" b="1" dirty="0">
                  <a:solidFill>
                    <a:schemeClr val="bg1"/>
                  </a:solidFill>
                </a:rPr>
                <a:t>resolution in customer care</a:t>
              </a:r>
              <a:endParaRPr kumimoji="0" lang="en-US" sz="1500" b="1" i="0" u="none" strike="noStrike" cap="none" normalizeH="0" baseline="0" dirty="0" smtClean="0">
                <a:ln>
                  <a:noFill/>
                </a:ln>
                <a:solidFill>
                  <a:schemeClr val="bg1"/>
                </a:solidFill>
                <a:effectLst/>
              </a:endParaRPr>
            </a:p>
          </p:txBody>
        </p:sp>
      </p:grpSp>
    </p:spTree>
    <p:extLst>
      <p:ext uri="{BB962C8B-B14F-4D97-AF65-F5344CB8AC3E}">
        <p14:creationId xmlns:p14="http://schemas.microsoft.com/office/powerpoint/2010/main" val="276574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4"/>
          <p:cNvSpPr>
            <a:spLocks noChangeAspect="1" noEditPoints="1"/>
          </p:cNvSpPr>
          <p:nvPr/>
        </p:nvSpPr>
        <p:spPr bwMode="auto">
          <a:xfrm>
            <a:off x="395287" y="1806576"/>
            <a:ext cx="4348163" cy="4276725"/>
          </a:xfrm>
          <a:custGeom>
            <a:avLst/>
            <a:gdLst>
              <a:gd name="T0" fmla="*/ 2147483647 w 305"/>
              <a:gd name="T1" fmla="*/ 2147483647 h 300"/>
              <a:gd name="T2" fmla="*/ 2147483647 w 305"/>
              <a:gd name="T3" fmla="*/ 2147483647 h 300"/>
              <a:gd name="T4" fmla="*/ 2147483647 w 305"/>
              <a:gd name="T5" fmla="*/ 0 h 300"/>
              <a:gd name="T6" fmla="*/ 2147483647 w 305"/>
              <a:gd name="T7" fmla="*/ 2147483647 h 300"/>
              <a:gd name="T8" fmla="*/ 2147483647 w 305"/>
              <a:gd name="T9" fmla="*/ 2147483647 h 300"/>
              <a:gd name="T10" fmla="*/ 2147483647 w 305"/>
              <a:gd name="T11" fmla="*/ 2147483647 h 300"/>
              <a:gd name="T12" fmla="*/ 2147483647 w 305"/>
              <a:gd name="T13" fmla="*/ 2147483647 h 300"/>
              <a:gd name="T14" fmla="*/ 2147483647 w 305"/>
              <a:gd name="T15" fmla="*/ 2147483647 h 300"/>
              <a:gd name="T16" fmla="*/ 2147483647 w 305"/>
              <a:gd name="T17" fmla="*/ 2147483647 h 300"/>
              <a:gd name="T18" fmla="*/ 2147483647 w 305"/>
              <a:gd name="T19" fmla="*/ 2147483647 h 300"/>
              <a:gd name="T20" fmla="*/ 2147483647 w 305"/>
              <a:gd name="T21" fmla="*/ 2147483647 h 300"/>
              <a:gd name="T22" fmla="*/ 2147483647 w 305"/>
              <a:gd name="T23" fmla="*/ 2147483647 h 300"/>
              <a:gd name="T24" fmla="*/ 2147483647 w 305"/>
              <a:gd name="T25" fmla="*/ 2147483647 h 300"/>
              <a:gd name="T26" fmla="*/ 2147483647 w 305"/>
              <a:gd name="T27" fmla="*/ 2147483647 h 300"/>
              <a:gd name="T28" fmla="*/ 2147483647 w 305"/>
              <a:gd name="T29" fmla="*/ 2147483647 h 300"/>
              <a:gd name="T30" fmla="*/ 2147483647 w 305"/>
              <a:gd name="T31" fmla="*/ 2147483647 h 300"/>
              <a:gd name="T32" fmla="*/ 2147483647 w 305"/>
              <a:gd name="T33" fmla="*/ 2147483647 h 300"/>
              <a:gd name="T34" fmla="*/ 2147483647 w 305"/>
              <a:gd name="T35" fmla="*/ 2147483647 h 300"/>
              <a:gd name="T36" fmla="*/ 2147483647 w 305"/>
              <a:gd name="T37" fmla="*/ 2147483647 h 300"/>
              <a:gd name="T38" fmla="*/ 2147483647 w 305"/>
              <a:gd name="T39" fmla="*/ 2147483647 h 300"/>
              <a:gd name="T40" fmla="*/ 2147483647 w 305"/>
              <a:gd name="T41" fmla="*/ 2147483647 h 300"/>
              <a:gd name="T42" fmla="*/ 2147483647 w 305"/>
              <a:gd name="T43" fmla="*/ 2147483647 h 300"/>
              <a:gd name="T44" fmla="*/ 2147483647 w 305"/>
              <a:gd name="T45" fmla="*/ 2147483647 h 300"/>
              <a:gd name="T46" fmla="*/ 2147483647 w 305"/>
              <a:gd name="T47" fmla="*/ 2147483647 h 300"/>
              <a:gd name="T48" fmla="*/ 2147483647 w 305"/>
              <a:gd name="T49" fmla="*/ 2147483647 h 300"/>
              <a:gd name="T50" fmla="*/ 2147483647 w 305"/>
              <a:gd name="T51" fmla="*/ 2147483647 h 300"/>
              <a:gd name="T52" fmla="*/ 2147483647 w 305"/>
              <a:gd name="T53" fmla="*/ 2147483647 h 300"/>
              <a:gd name="T54" fmla="*/ 2147483647 w 305"/>
              <a:gd name="T55" fmla="*/ 2147483647 h 300"/>
              <a:gd name="T56" fmla="*/ 2147483647 w 305"/>
              <a:gd name="T57" fmla="*/ 2147483647 h 300"/>
              <a:gd name="T58" fmla="*/ 2147483647 w 305"/>
              <a:gd name="T59" fmla="*/ 2147483647 h 300"/>
              <a:gd name="T60" fmla="*/ 2147483647 w 305"/>
              <a:gd name="T61" fmla="*/ 2147483647 h 300"/>
              <a:gd name="T62" fmla="*/ 2147483647 w 305"/>
              <a:gd name="T63" fmla="*/ 2147483647 h 300"/>
              <a:gd name="T64" fmla="*/ 2147483647 w 305"/>
              <a:gd name="T65" fmla="*/ 2147483647 h 300"/>
              <a:gd name="T66" fmla="*/ 2147483647 w 305"/>
              <a:gd name="T67" fmla="*/ 2147483647 h 300"/>
              <a:gd name="T68" fmla="*/ 2147483647 w 305"/>
              <a:gd name="T69" fmla="*/ 2147483647 h 300"/>
              <a:gd name="T70" fmla="*/ 2147483647 w 305"/>
              <a:gd name="T71" fmla="*/ 2147483647 h 300"/>
              <a:gd name="T72" fmla="*/ 2147483647 w 305"/>
              <a:gd name="T73" fmla="*/ 2147483647 h 300"/>
              <a:gd name="T74" fmla="*/ 2147483647 w 305"/>
              <a:gd name="T75" fmla="*/ 2147483647 h 300"/>
              <a:gd name="T76" fmla="*/ 2147483647 w 305"/>
              <a:gd name="T77" fmla="*/ 2147483647 h 300"/>
              <a:gd name="T78" fmla="*/ 2147483647 w 305"/>
              <a:gd name="T79" fmla="*/ 2147483647 h 300"/>
              <a:gd name="T80" fmla="*/ 2147483647 w 305"/>
              <a:gd name="T81" fmla="*/ 2147483647 h 300"/>
              <a:gd name="T82" fmla="*/ 2147483647 w 305"/>
              <a:gd name="T83" fmla="*/ 2147483647 h 300"/>
              <a:gd name="T84" fmla="*/ 2147483647 w 305"/>
              <a:gd name="T85" fmla="*/ 2147483647 h 300"/>
              <a:gd name="T86" fmla="*/ 2147483647 w 305"/>
              <a:gd name="T87" fmla="*/ 2147483647 h 300"/>
              <a:gd name="T88" fmla="*/ 2147483647 w 305"/>
              <a:gd name="T89" fmla="*/ 2147483647 h 300"/>
              <a:gd name="T90" fmla="*/ 2147483647 w 305"/>
              <a:gd name="T91" fmla="*/ 2147483647 h 300"/>
              <a:gd name="T92" fmla="*/ 2147483647 w 305"/>
              <a:gd name="T93" fmla="*/ 2147483647 h 3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5"/>
              <a:gd name="T142" fmla="*/ 0 h 300"/>
              <a:gd name="T143" fmla="*/ 305 w 305"/>
              <a:gd name="T144" fmla="*/ 300 h 3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5" h="300">
                <a:moveTo>
                  <a:pt x="289" y="26"/>
                </a:moveTo>
                <a:cubicBezTo>
                  <a:pt x="287" y="26"/>
                  <a:pt x="286" y="27"/>
                  <a:pt x="284" y="27"/>
                </a:cubicBezTo>
                <a:cubicBezTo>
                  <a:pt x="284" y="27"/>
                  <a:pt x="267" y="34"/>
                  <a:pt x="243" y="43"/>
                </a:cubicBezTo>
                <a:cubicBezTo>
                  <a:pt x="240" y="18"/>
                  <a:pt x="240" y="18"/>
                  <a:pt x="240" y="18"/>
                </a:cubicBezTo>
                <a:cubicBezTo>
                  <a:pt x="240" y="13"/>
                  <a:pt x="238" y="10"/>
                  <a:pt x="236" y="6"/>
                </a:cubicBezTo>
                <a:cubicBezTo>
                  <a:pt x="233" y="3"/>
                  <a:pt x="229" y="0"/>
                  <a:pt x="224" y="0"/>
                </a:cubicBezTo>
                <a:cubicBezTo>
                  <a:pt x="222" y="0"/>
                  <a:pt x="221" y="0"/>
                  <a:pt x="219" y="1"/>
                </a:cubicBezTo>
                <a:cubicBezTo>
                  <a:pt x="219" y="1"/>
                  <a:pt x="196" y="9"/>
                  <a:pt x="171" y="19"/>
                </a:cubicBezTo>
                <a:cubicBezTo>
                  <a:pt x="147" y="28"/>
                  <a:pt x="121" y="38"/>
                  <a:pt x="114" y="40"/>
                </a:cubicBezTo>
                <a:cubicBezTo>
                  <a:pt x="114" y="40"/>
                  <a:pt x="114" y="40"/>
                  <a:pt x="114" y="40"/>
                </a:cubicBezTo>
                <a:cubicBezTo>
                  <a:pt x="113" y="39"/>
                  <a:pt x="112" y="35"/>
                  <a:pt x="110" y="31"/>
                </a:cubicBezTo>
                <a:cubicBezTo>
                  <a:pt x="109" y="29"/>
                  <a:pt x="108" y="27"/>
                  <a:pt x="105" y="25"/>
                </a:cubicBezTo>
                <a:cubicBezTo>
                  <a:pt x="103" y="22"/>
                  <a:pt x="99" y="21"/>
                  <a:pt x="96" y="21"/>
                </a:cubicBezTo>
                <a:cubicBezTo>
                  <a:pt x="93" y="21"/>
                  <a:pt x="90" y="22"/>
                  <a:pt x="88" y="23"/>
                </a:cubicBezTo>
                <a:cubicBezTo>
                  <a:pt x="69" y="30"/>
                  <a:pt x="18" y="49"/>
                  <a:pt x="18" y="49"/>
                </a:cubicBezTo>
                <a:cubicBezTo>
                  <a:pt x="13" y="50"/>
                  <a:pt x="9" y="52"/>
                  <a:pt x="5" y="56"/>
                </a:cubicBezTo>
                <a:cubicBezTo>
                  <a:pt x="2" y="60"/>
                  <a:pt x="0" y="66"/>
                  <a:pt x="0" y="72"/>
                </a:cubicBezTo>
                <a:cubicBezTo>
                  <a:pt x="0" y="73"/>
                  <a:pt x="0" y="75"/>
                  <a:pt x="1" y="77"/>
                </a:cubicBezTo>
                <a:cubicBezTo>
                  <a:pt x="1" y="77"/>
                  <a:pt x="1" y="77"/>
                  <a:pt x="1" y="77"/>
                </a:cubicBezTo>
                <a:cubicBezTo>
                  <a:pt x="30" y="285"/>
                  <a:pt x="30" y="285"/>
                  <a:pt x="30" y="285"/>
                </a:cubicBezTo>
                <a:cubicBezTo>
                  <a:pt x="30" y="285"/>
                  <a:pt x="30" y="285"/>
                  <a:pt x="30" y="285"/>
                </a:cubicBezTo>
                <a:cubicBezTo>
                  <a:pt x="30" y="286"/>
                  <a:pt x="31" y="287"/>
                  <a:pt x="31" y="288"/>
                </a:cubicBezTo>
                <a:cubicBezTo>
                  <a:pt x="32" y="291"/>
                  <a:pt x="34" y="294"/>
                  <a:pt x="36" y="296"/>
                </a:cubicBezTo>
                <a:cubicBezTo>
                  <a:pt x="39" y="299"/>
                  <a:pt x="44" y="300"/>
                  <a:pt x="48" y="300"/>
                </a:cubicBezTo>
                <a:cubicBezTo>
                  <a:pt x="51" y="300"/>
                  <a:pt x="54" y="300"/>
                  <a:pt x="56" y="299"/>
                </a:cubicBezTo>
                <a:cubicBezTo>
                  <a:pt x="204" y="243"/>
                  <a:pt x="204" y="243"/>
                  <a:pt x="204" y="243"/>
                </a:cubicBezTo>
                <a:cubicBezTo>
                  <a:pt x="208" y="241"/>
                  <a:pt x="210" y="237"/>
                  <a:pt x="209" y="233"/>
                </a:cubicBezTo>
                <a:cubicBezTo>
                  <a:pt x="207" y="228"/>
                  <a:pt x="202" y="226"/>
                  <a:pt x="198" y="228"/>
                </a:cubicBezTo>
                <a:cubicBezTo>
                  <a:pt x="51" y="284"/>
                  <a:pt x="51" y="284"/>
                  <a:pt x="51" y="284"/>
                </a:cubicBezTo>
                <a:cubicBezTo>
                  <a:pt x="50" y="284"/>
                  <a:pt x="49" y="284"/>
                  <a:pt x="48" y="284"/>
                </a:cubicBezTo>
                <a:cubicBezTo>
                  <a:pt x="47" y="284"/>
                  <a:pt x="47" y="284"/>
                  <a:pt x="46" y="284"/>
                </a:cubicBezTo>
                <a:cubicBezTo>
                  <a:pt x="46" y="284"/>
                  <a:pt x="46" y="284"/>
                  <a:pt x="46" y="284"/>
                </a:cubicBezTo>
                <a:cubicBezTo>
                  <a:pt x="46" y="283"/>
                  <a:pt x="46" y="283"/>
                  <a:pt x="46" y="283"/>
                </a:cubicBezTo>
                <a:cubicBezTo>
                  <a:pt x="46" y="283"/>
                  <a:pt x="46" y="283"/>
                  <a:pt x="46" y="283"/>
                </a:cubicBezTo>
                <a:cubicBezTo>
                  <a:pt x="46" y="283"/>
                  <a:pt x="46" y="283"/>
                  <a:pt x="46" y="283"/>
                </a:cubicBezTo>
                <a:cubicBezTo>
                  <a:pt x="46" y="283"/>
                  <a:pt x="46" y="283"/>
                  <a:pt x="46" y="283"/>
                </a:cubicBezTo>
                <a:cubicBezTo>
                  <a:pt x="79" y="123"/>
                  <a:pt x="79" y="123"/>
                  <a:pt x="79" y="123"/>
                </a:cubicBezTo>
                <a:cubicBezTo>
                  <a:pt x="79" y="123"/>
                  <a:pt x="80" y="123"/>
                  <a:pt x="80" y="122"/>
                </a:cubicBezTo>
                <a:cubicBezTo>
                  <a:pt x="80" y="122"/>
                  <a:pt x="80" y="122"/>
                  <a:pt x="80" y="122"/>
                </a:cubicBezTo>
                <a:cubicBezTo>
                  <a:pt x="80" y="122"/>
                  <a:pt x="80" y="121"/>
                  <a:pt x="81" y="121"/>
                </a:cubicBezTo>
                <a:cubicBezTo>
                  <a:pt x="81" y="121"/>
                  <a:pt x="81" y="121"/>
                  <a:pt x="81" y="121"/>
                </a:cubicBezTo>
                <a:cubicBezTo>
                  <a:pt x="81" y="120"/>
                  <a:pt x="82" y="120"/>
                  <a:pt x="84" y="119"/>
                </a:cubicBezTo>
                <a:cubicBezTo>
                  <a:pt x="84" y="119"/>
                  <a:pt x="84" y="119"/>
                  <a:pt x="84" y="119"/>
                </a:cubicBezTo>
                <a:cubicBezTo>
                  <a:pt x="84" y="119"/>
                  <a:pt x="84" y="119"/>
                  <a:pt x="84" y="119"/>
                </a:cubicBezTo>
                <a:cubicBezTo>
                  <a:pt x="84" y="119"/>
                  <a:pt x="123" y="104"/>
                  <a:pt x="163" y="89"/>
                </a:cubicBezTo>
                <a:cubicBezTo>
                  <a:pt x="211" y="72"/>
                  <a:pt x="282" y="45"/>
                  <a:pt x="289" y="43"/>
                </a:cubicBezTo>
                <a:cubicBezTo>
                  <a:pt x="289" y="43"/>
                  <a:pt x="289" y="43"/>
                  <a:pt x="289" y="43"/>
                </a:cubicBezTo>
                <a:cubicBezTo>
                  <a:pt x="289" y="43"/>
                  <a:pt x="289" y="43"/>
                  <a:pt x="289" y="43"/>
                </a:cubicBezTo>
                <a:cubicBezTo>
                  <a:pt x="253" y="203"/>
                  <a:pt x="253" y="203"/>
                  <a:pt x="253" y="203"/>
                </a:cubicBezTo>
                <a:cubicBezTo>
                  <a:pt x="252" y="205"/>
                  <a:pt x="251" y="207"/>
                  <a:pt x="251" y="207"/>
                </a:cubicBezTo>
                <a:cubicBezTo>
                  <a:pt x="250" y="208"/>
                  <a:pt x="250" y="208"/>
                  <a:pt x="248" y="209"/>
                </a:cubicBezTo>
                <a:cubicBezTo>
                  <a:pt x="248" y="209"/>
                  <a:pt x="248" y="209"/>
                  <a:pt x="248" y="209"/>
                </a:cubicBezTo>
                <a:cubicBezTo>
                  <a:pt x="226" y="217"/>
                  <a:pt x="226" y="217"/>
                  <a:pt x="226" y="217"/>
                </a:cubicBezTo>
                <a:cubicBezTo>
                  <a:pt x="222" y="219"/>
                  <a:pt x="219" y="224"/>
                  <a:pt x="221" y="228"/>
                </a:cubicBezTo>
                <a:cubicBezTo>
                  <a:pt x="223" y="232"/>
                  <a:pt x="227" y="234"/>
                  <a:pt x="231" y="232"/>
                </a:cubicBezTo>
                <a:cubicBezTo>
                  <a:pt x="231" y="232"/>
                  <a:pt x="231" y="232"/>
                  <a:pt x="231" y="232"/>
                </a:cubicBezTo>
                <a:cubicBezTo>
                  <a:pt x="253" y="224"/>
                  <a:pt x="253" y="224"/>
                  <a:pt x="253" y="224"/>
                </a:cubicBezTo>
                <a:cubicBezTo>
                  <a:pt x="257" y="223"/>
                  <a:pt x="261" y="220"/>
                  <a:pt x="263" y="217"/>
                </a:cubicBezTo>
                <a:cubicBezTo>
                  <a:pt x="266" y="214"/>
                  <a:pt x="267" y="211"/>
                  <a:pt x="268" y="208"/>
                </a:cubicBezTo>
                <a:cubicBezTo>
                  <a:pt x="268" y="208"/>
                  <a:pt x="268" y="208"/>
                  <a:pt x="268" y="208"/>
                </a:cubicBezTo>
                <a:cubicBezTo>
                  <a:pt x="305" y="47"/>
                  <a:pt x="305" y="47"/>
                  <a:pt x="305" y="47"/>
                </a:cubicBezTo>
                <a:cubicBezTo>
                  <a:pt x="305" y="45"/>
                  <a:pt x="305" y="44"/>
                  <a:pt x="305" y="43"/>
                </a:cubicBezTo>
                <a:cubicBezTo>
                  <a:pt x="305" y="34"/>
                  <a:pt x="298" y="27"/>
                  <a:pt x="289" y="26"/>
                </a:cubicBezTo>
                <a:close/>
                <a:moveTo>
                  <a:pt x="16" y="75"/>
                </a:moveTo>
                <a:cubicBezTo>
                  <a:pt x="16" y="74"/>
                  <a:pt x="16" y="73"/>
                  <a:pt x="16" y="72"/>
                </a:cubicBezTo>
                <a:cubicBezTo>
                  <a:pt x="16" y="68"/>
                  <a:pt x="17" y="67"/>
                  <a:pt x="17" y="67"/>
                </a:cubicBezTo>
                <a:cubicBezTo>
                  <a:pt x="18" y="66"/>
                  <a:pt x="19" y="65"/>
                  <a:pt x="23" y="64"/>
                </a:cubicBezTo>
                <a:cubicBezTo>
                  <a:pt x="23" y="64"/>
                  <a:pt x="23" y="64"/>
                  <a:pt x="23" y="64"/>
                </a:cubicBezTo>
                <a:cubicBezTo>
                  <a:pt x="23" y="64"/>
                  <a:pt x="23" y="64"/>
                  <a:pt x="23" y="64"/>
                </a:cubicBezTo>
                <a:cubicBezTo>
                  <a:pt x="23" y="64"/>
                  <a:pt x="75" y="44"/>
                  <a:pt x="93" y="38"/>
                </a:cubicBezTo>
                <a:cubicBezTo>
                  <a:pt x="94" y="37"/>
                  <a:pt x="95" y="37"/>
                  <a:pt x="95" y="37"/>
                </a:cubicBezTo>
                <a:cubicBezTo>
                  <a:pt x="96" y="37"/>
                  <a:pt x="96" y="38"/>
                  <a:pt x="96" y="39"/>
                </a:cubicBezTo>
                <a:cubicBezTo>
                  <a:pt x="97" y="41"/>
                  <a:pt x="98" y="44"/>
                  <a:pt x="100" y="48"/>
                </a:cubicBezTo>
                <a:cubicBezTo>
                  <a:pt x="102" y="51"/>
                  <a:pt x="107" y="56"/>
                  <a:pt x="114" y="56"/>
                </a:cubicBezTo>
                <a:cubicBezTo>
                  <a:pt x="116" y="56"/>
                  <a:pt x="118" y="56"/>
                  <a:pt x="119" y="55"/>
                </a:cubicBezTo>
                <a:cubicBezTo>
                  <a:pt x="132" y="51"/>
                  <a:pt x="211" y="21"/>
                  <a:pt x="223" y="16"/>
                </a:cubicBezTo>
                <a:cubicBezTo>
                  <a:pt x="223" y="17"/>
                  <a:pt x="224" y="18"/>
                  <a:pt x="224" y="18"/>
                </a:cubicBezTo>
                <a:cubicBezTo>
                  <a:pt x="224" y="19"/>
                  <a:pt x="224" y="19"/>
                  <a:pt x="224" y="19"/>
                </a:cubicBezTo>
                <a:cubicBezTo>
                  <a:pt x="224" y="19"/>
                  <a:pt x="224" y="19"/>
                  <a:pt x="224" y="19"/>
                </a:cubicBezTo>
                <a:cubicBezTo>
                  <a:pt x="228" y="48"/>
                  <a:pt x="228" y="48"/>
                  <a:pt x="228" y="48"/>
                </a:cubicBezTo>
                <a:cubicBezTo>
                  <a:pt x="195" y="61"/>
                  <a:pt x="155" y="75"/>
                  <a:pt x="133" y="84"/>
                </a:cubicBezTo>
                <a:cubicBezTo>
                  <a:pt x="113" y="91"/>
                  <a:pt x="113" y="91"/>
                  <a:pt x="113" y="91"/>
                </a:cubicBezTo>
                <a:cubicBezTo>
                  <a:pt x="100" y="96"/>
                  <a:pt x="100" y="96"/>
                  <a:pt x="100" y="96"/>
                </a:cubicBezTo>
                <a:cubicBezTo>
                  <a:pt x="88" y="100"/>
                  <a:pt x="81" y="103"/>
                  <a:pt x="79" y="104"/>
                </a:cubicBezTo>
                <a:cubicBezTo>
                  <a:pt x="74" y="105"/>
                  <a:pt x="70" y="108"/>
                  <a:pt x="67" y="112"/>
                </a:cubicBezTo>
                <a:cubicBezTo>
                  <a:pt x="67" y="113"/>
                  <a:pt x="67" y="113"/>
                  <a:pt x="66" y="114"/>
                </a:cubicBezTo>
                <a:cubicBezTo>
                  <a:pt x="66" y="114"/>
                  <a:pt x="66" y="114"/>
                  <a:pt x="66" y="114"/>
                </a:cubicBezTo>
                <a:cubicBezTo>
                  <a:pt x="66" y="115"/>
                  <a:pt x="65" y="115"/>
                  <a:pt x="65" y="116"/>
                </a:cubicBezTo>
                <a:cubicBezTo>
                  <a:pt x="65" y="116"/>
                  <a:pt x="65" y="116"/>
                  <a:pt x="65" y="117"/>
                </a:cubicBezTo>
                <a:cubicBezTo>
                  <a:pt x="65" y="117"/>
                  <a:pt x="65" y="117"/>
                  <a:pt x="65" y="117"/>
                </a:cubicBezTo>
                <a:cubicBezTo>
                  <a:pt x="64" y="118"/>
                  <a:pt x="64" y="119"/>
                  <a:pt x="64" y="119"/>
                </a:cubicBezTo>
                <a:cubicBezTo>
                  <a:pt x="64" y="119"/>
                  <a:pt x="64" y="119"/>
                  <a:pt x="64" y="119"/>
                </a:cubicBezTo>
                <a:cubicBezTo>
                  <a:pt x="64" y="120"/>
                  <a:pt x="64" y="120"/>
                  <a:pt x="64" y="120"/>
                </a:cubicBezTo>
                <a:cubicBezTo>
                  <a:pt x="39" y="237"/>
                  <a:pt x="39" y="237"/>
                  <a:pt x="39" y="237"/>
                </a:cubicBezTo>
                <a:lnTo>
                  <a:pt x="16" y="75"/>
                </a:lnTo>
                <a:close/>
              </a:path>
            </a:pathLst>
          </a:custGeom>
          <a:solidFill>
            <a:srgbClr val="E1E2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 name="Rectangle 4"/>
          <p:cNvSpPr>
            <a:spLocks noChangeArrowheads="1"/>
          </p:cNvSpPr>
          <p:nvPr/>
        </p:nvSpPr>
        <p:spPr bwMode="gray">
          <a:xfrm>
            <a:off x="3201591" y="1600221"/>
            <a:ext cx="5555456" cy="640073"/>
          </a:xfrm>
          <a:prstGeom prst="roundRect">
            <a:avLst>
              <a:gd name="adj" fmla="val 16667"/>
            </a:avLst>
          </a:prstGeom>
          <a:solidFill>
            <a:srgbClr val="B1B3B4"/>
          </a:solidFill>
          <a:ln>
            <a:noFill/>
          </a:ln>
          <a:extLst/>
        </p:spPr>
        <p:txBody>
          <a:bodyPr lIns="72009" tIns="72009" rIns="72009" bIns="72009" anchor="ctr"/>
          <a:lstStyle/>
          <a:p>
            <a:pPr eaLnBrk="0" hangingPunct="0">
              <a:lnSpc>
                <a:spcPct val="90000"/>
              </a:lnSpc>
              <a:spcBef>
                <a:spcPct val="50000"/>
              </a:spcBef>
              <a:spcAft>
                <a:spcPct val="70000"/>
              </a:spcAft>
              <a:buClr>
                <a:schemeClr val="hlink"/>
              </a:buClr>
              <a:tabLst>
                <a:tab pos="1701800" algn="l"/>
              </a:tabLst>
            </a:pPr>
            <a:r>
              <a:rPr lang="en-US" sz="2400" dirty="0">
                <a:latin typeface="Ericsson Capital TT" pitchFamily="2" charset="0"/>
              </a:rPr>
              <a:t>APPROACH TO BIG DATA</a:t>
            </a:r>
            <a:endParaRPr lang="en-US" sz="2400" dirty="0">
              <a:latin typeface="Ericsson Capital TT" pitchFamily="2" charset="0"/>
            </a:endParaRPr>
          </a:p>
        </p:txBody>
      </p:sp>
      <p:sp>
        <p:nvSpPr>
          <p:cNvPr id="3081" name="Title 4"/>
          <p:cNvSpPr>
            <a:spLocks noGrp="1"/>
          </p:cNvSpPr>
          <p:nvPr>
            <p:ph type="title"/>
          </p:nvPr>
        </p:nvSpPr>
        <p:spPr>
          <a:xfrm>
            <a:off x="403623" y="230188"/>
            <a:ext cx="7493794" cy="1085850"/>
          </a:xfrm>
        </p:spPr>
        <p:txBody>
          <a:bodyPr>
            <a:normAutofit/>
          </a:bodyPr>
          <a:lstStyle/>
          <a:p>
            <a:pPr eaLnBrk="1" hangingPunct="1"/>
            <a:r>
              <a:rPr lang="en-US" sz="4800" dirty="0">
                <a:latin typeface="Ericsson Capital TT" pitchFamily="2" charset="0"/>
              </a:rPr>
              <a:t>O</a:t>
            </a:r>
            <a:r>
              <a:rPr lang="en-US" sz="4800" dirty="0" smtClean="0">
                <a:latin typeface="Ericsson Capital TT" pitchFamily="2" charset="0"/>
              </a:rPr>
              <a:t>utline</a:t>
            </a:r>
          </a:p>
        </p:txBody>
      </p:sp>
      <p:sp>
        <p:nvSpPr>
          <p:cNvPr id="10" name="Rectangle 4"/>
          <p:cNvSpPr>
            <a:spLocks noChangeArrowheads="1"/>
          </p:cNvSpPr>
          <p:nvPr/>
        </p:nvSpPr>
        <p:spPr bwMode="gray">
          <a:xfrm>
            <a:off x="3211827" y="2395207"/>
            <a:ext cx="5555456" cy="576599"/>
          </a:xfrm>
          <a:prstGeom prst="roundRect">
            <a:avLst>
              <a:gd name="adj" fmla="val 16667"/>
            </a:avLst>
          </a:prstGeom>
          <a:solidFill>
            <a:srgbClr val="B1B3B4"/>
          </a:solidFill>
          <a:ln>
            <a:noFill/>
          </a:ln>
          <a:extLst/>
        </p:spPr>
        <p:txBody>
          <a:bodyPr lIns="72009" tIns="72009" rIns="72009" bIns="72009" anchor="ctr"/>
          <a:lstStyle/>
          <a:p>
            <a:pPr eaLnBrk="0" hangingPunct="0">
              <a:lnSpc>
                <a:spcPct val="90000"/>
              </a:lnSpc>
              <a:spcBef>
                <a:spcPct val="50000"/>
              </a:spcBef>
              <a:spcAft>
                <a:spcPct val="70000"/>
              </a:spcAft>
              <a:buClr>
                <a:schemeClr val="hlink"/>
              </a:buClr>
              <a:tabLst>
                <a:tab pos="1701800" algn="l"/>
              </a:tabLst>
            </a:pPr>
            <a:r>
              <a:rPr lang="en-US" sz="2400" dirty="0">
                <a:latin typeface="Ericsson Capital TT" pitchFamily="2" charset="0"/>
              </a:rPr>
              <a:t>EEA USE CASES</a:t>
            </a:r>
          </a:p>
        </p:txBody>
      </p:sp>
      <p:sp>
        <p:nvSpPr>
          <p:cNvPr id="9" name="Rectangle 4"/>
          <p:cNvSpPr>
            <a:spLocks noChangeArrowheads="1"/>
          </p:cNvSpPr>
          <p:nvPr/>
        </p:nvSpPr>
        <p:spPr bwMode="gray">
          <a:xfrm>
            <a:off x="3177512" y="3154683"/>
            <a:ext cx="5555456" cy="659928"/>
          </a:xfrm>
          <a:prstGeom prst="roundRect">
            <a:avLst>
              <a:gd name="adj" fmla="val 16667"/>
            </a:avLst>
          </a:prstGeom>
          <a:solidFill>
            <a:srgbClr val="7B0663"/>
          </a:solidFill>
          <a:ln>
            <a:noFill/>
          </a:ln>
          <a:extLst/>
        </p:spPr>
        <p:txBody>
          <a:bodyPr lIns="72009" tIns="72009" rIns="72009" bIns="72009" anchor="ctr"/>
          <a:lstStyle/>
          <a:p>
            <a:pPr eaLnBrk="0" hangingPunct="0">
              <a:lnSpc>
                <a:spcPct val="90000"/>
              </a:lnSpc>
              <a:spcBef>
                <a:spcPct val="50000"/>
              </a:spcBef>
              <a:spcAft>
                <a:spcPct val="70000"/>
              </a:spcAft>
              <a:buClr>
                <a:schemeClr val="hlink"/>
              </a:buClr>
              <a:buFont typeface="Ericsson Capital TT" pitchFamily="2" charset="0"/>
              <a:buNone/>
              <a:tabLst>
                <a:tab pos="1701800" algn="l"/>
              </a:tabLst>
            </a:pPr>
            <a:r>
              <a:rPr lang="en-US" sz="2400" dirty="0" smtClean="0">
                <a:solidFill>
                  <a:schemeClr val="bg1"/>
                </a:solidFill>
                <a:latin typeface="Ericsson Capital TT" pitchFamily="2" charset="0"/>
                <a:ea typeface="+mj-ea"/>
                <a:cs typeface="+mj-cs"/>
              </a:rPr>
              <a:t>INTEGRATION</a:t>
            </a:r>
            <a:endParaRPr lang="en-US" sz="2400" dirty="0">
              <a:solidFill>
                <a:schemeClr val="bg1"/>
              </a:solidFill>
              <a:latin typeface="Ericsson Capital TT" pitchFamily="2" charset="0"/>
              <a:ea typeface="+mj-ea"/>
              <a:cs typeface="+mj-cs"/>
            </a:endParaRPr>
          </a:p>
        </p:txBody>
      </p:sp>
    </p:spTree>
    <p:extLst>
      <p:ext uri="{BB962C8B-B14F-4D97-AF65-F5344CB8AC3E}">
        <p14:creationId xmlns:p14="http://schemas.microsoft.com/office/powerpoint/2010/main" val="235086909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Straight Connector 170"/>
          <p:cNvCxnSpPr/>
          <p:nvPr/>
        </p:nvCxnSpPr>
        <p:spPr bwMode="auto">
          <a:xfrm flipV="1">
            <a:off x="4228689" y="5950238"/>
            <a:ext cx="1038796" cy="49396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7" name="Rectangle 176"/>
          <p:cNvSpPr/>
          <p:nvPr/>
        </p:nvSpPr>
        <p:spPr bwMode="auto">
          <a:xfrm>
            <a:off x="7795917" y="189477"/>
            <a:ext cx="1039165" cy="157114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
        <p:nvSpPr>
          <p:cNvPr id="6" name="Cloud 5"/>
          <p:cNvSpPr/>
          <p:nvPr/>
        </p:nvSpPr>
        <p:spPr bwMode="auto">
          <a:xfrm>
            <a:off x="5258716" y="5553596"/>
            <a:ext cx="1637819" cy="1147643"/>
          </a:xfrm>
          <a:prstGeom prst="cloud">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72000" tIns="45720" rIns="72000" bIns="45720" numCol="1" rtlCol="0" anchor="t" anchorCtr="0" compatLnSpc="1">
            <a:prstTxWarp prst="textNoShape">
              <a:avLst/>
            </a:prstTxWarp>
          </a:bodyPr>
          <a:lstStyle/>
          <a:p>
            <a:pPr algn="ctr"/>
            <a:endParaRPr lang="en-US" sz="600" b="1" dirty="0"/>
          </a:p>
        </p:txBody>
      </p:sp>
      <p:cxnSp>
        <p:nvCxnSpPr>
          <p:cNvPr id="7" name="Straight Connector 6"/>
          <p:cNvCxnSpPr/>
          <p:nvPr/>
        </p:nvCxnSpPr>
        <p:spPr bwMode="auto">
          <a:xfrm>
            <a:off x="5401177" y="5839347"/>
            <a:ext cx="912937" cy="48958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 name="Straight Arrow Connector 7"/>
          <p:cNvCxnSpPr/>
          <p:nvPr/>
        </p:nvCxnSpPr>
        <p:spPr bwMode="auto">
          <a:xfrm flipH="1" flipV="1">
            <a:off x="4432100" y="5770203"/>
            <a:ext cx="826616" cy="46285"/>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9" name="Rectangle 8"/>
          <p:cNvSpPr/>
          <p:nvPr/>
        </p:nvSpPr>
        <p:spPr bwMode="auto">
          <a:xfrm>
            <a:off x="3085706" y="4562993"/>
            <a:ext cx="5315539" cy="228600"/>
          </a:xfrm>
          <a:prstGeom prst="rect">
            <a:avLst/>
          </a:prstGeom>
          <a:solidFill>
            <a:schemeClr val="tx2">
              <a:lumMod val="50000"/>
              <a:lumOff val="50000"/>
            </a:schemeClr>
          </a:solidFill>
          <a:ln w="25400" algn="ctr">
            <a:noFill/>
            <a:round/>
            <a:headEnd/>
            <a:tailEnd/>
          </a:ln>
          <a:effectLst/>
          <a:extLst/>
        </p:spPr>
        <p:txBody>
          <a:bodyPr wrap="none" lIns="72000" rIns="72000" anchor="t" anchorCtr="0"/>
          <a:lstStyle/>
          <a:p>
            <a:pPr algn="ctr"/>
            <a:r>
              <a:rPr lang="en-US" sz="1200" b="1" dirty="0" smtClean="0">
                <a:solidFill>
                  <a:schemeClr val="tx1">
                    <a:lumMod val="50000"/>
                  </a:schemeClr>
                </a:solidFill>
                <a:latin typeface="+mj-lt"/>
              </a:rPr>
              <a:t>Real Time Correlator</a:t>
            </a:r>
            <a:endParaRPr lang="en-US" sz="1200" b="1" dirty="0">
              <a:solidFill>
                <a:schemeClr val="tx1">
                  <a:lumMod val="50000"/>
                </a:schemeClr>
              </a:solidFill>
              <a:latin typeface="+mj-lt"/>
            </a:endParaRPr>
          </a:p>
        </p:txBody>
      </p:sp>
      <p:sp>
        <p:nvSpPr>
          <p:cNvPr id="10" name="Rectangle 9"/>
          <p:cNvSpPr/>
          <p:nvPr/>
        </p:nvSpPr>
        <p:spPr bwMode="auto">
          <a:xfrm>
            <a:off x="3085799" y="4303913"/>
            <a:ext cx="2244147" cy="228600"/>
          </a:xfrm>
          <a:prstGeom prst="rect">
            <a:avLst/>
          </a:prstGeom>
          <a:solidFill>
            <a:schemeClr val="tx2">
              <a:lumMod val="50000"/>
              <a:lumOff val="50000"/>
            </a:schemeClr>
          </a:solidFill>
          <a:ln w="25400" algn="ctr">
            <a:noFill/>
            <a:round/>
            <a:headEnd/>
            <a:tailEnd/>
          </a:ln>
          <a:effectLst/>
          <a:extLst/>
        </p:spPr>
        <p:txBody>
          <a:bodyPr wrap="none" lIns="72000" rIns="72000" anchor="t" anchorCtr="0"/>
          <a:lstStyle/>
          <a:p>
            <a:pPr algn="ctr"/>
            <a:r>
              <a:rPr lang="en-US" sz="1200" b="1" dirty="0" smtClean="0">
                <a:solidFill>
                  <a:schemeClr val="tx1">
                    <a:lumMod val="50000"/>
                  </a:schemeClr>
                </a:solidFill>
                <a:latin typeface="+mj-lt"/>
              </a:rPr>
              <a:t>Extended session records</a:t>
            </a:r>
            <a:endParaRPr lang="en-US" sz="1200" b="1" dirty="0">
              <a:solidFill>
                <a:schemeClr val="tx1">
                  <a:lumMod val="50000"/>
                </a:schemeClr>
              </a:solidFill>
              <a:latin typeface="+mj-lt"/>
            </a:endParaRPr>
          </a:p>
        </p:txBody>
      </p:sp>
      <p:sp>
        <p:nvSpPr>
          <p:cNvPr id="11" name="Rectangle 10"/>
          <p:cNvSpPr/>
          <p:nvPr/>
        </p:nvSpPr>
        <p:spPr bwMode="auto">
          <a:xfrm>
            <a:off x="3008210" y="3553671"/>
            <a:ext cx="597578" cy="539113"/>
          </a:xfrm>
          <a:prstGeom prst="rect">
            <a:avLst/>
          </a:prstGeom>
          <a:solidFill>
            <a:schemeClr val="accent1"/>
          </a:solidFill>
          <a:ln w="25400" cap="flat" cmpd="sng" algn="ctr">
            <a:noFill/>
            <a:prstDash val="solid"/>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Incident</a:t>
            </a:r>
          </a:p>
          <a:p>
            <a:pPr algn="ctr"/>
            <a:r>
              <a:rPr lang="en-US" sz="800" b="1" dirty="0" smtClean="0">
                <a:solidFill>
                  <a:schemeClr val="tx1">
                    <a:lumMod val="50000"/>
                  </a:schemeClr>
                </a:solidFill>
                <a:latin typeface="+mj-lt"/>
              </a:rPr>
              <a:t>generator</a:t>
            </a:r>
            <a:endParaRPr lang="en-US" sz="800" b="1" dirty="0">
              <a:solidFill>
                <a:schemeClr val="tx1">
                  <a:lumMod val="50000"/>
                </a:schemeClr>
              </a:solidFill>
              <a:latin typeface="+mj-lt"/>
            </a:endParaRPr>
          </a:p>
        </p:txBody>
      </p:sp>
      <p:sp>
        <p:nvSpPr>
          <p:cNvPr id="12" name="Rectangle 11"/>
          <p:cNvSpPr/>
          <p:nvPr/>
        </p:nvSpPr>
        <p:spPr bwMode="auto">
          <a:xfrm>
            <a:off x="2461959" y="3562287"/>
            <a:ext cx="457122" cy="521881"/>
          </a:xfrm>
          <a:prstGeom prst="rect">
            <a:avLst/>
          </a:prstGeom>
          <a:solidFill>
            <a:schemeClr val="accent1"/>
          </a:solidFill>
          <a:ln w="25400" cap="flat" cmpd="sng" algn="ctr">
            <a:noFill/>
            <a:prstDash val="solid"/>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SNCD</a:t>
            </a:r>
            <a:br>
              <a:rPr lang="en-US" sz="800" b="1" dirty="0" smtClean="0">
                <a:solidFill>
                  <a:schemeClr val="tx1">
                    <a:lumMod val="50000"/>
                  </a:schemeClr>
                </a:solidFill>
                <a:latin typeface="+mj-lt"/>
              </a:rPr>
            </a:br>
            <a:r>
              <a:rPr lang="en-US" sz="800" b="1" dirty="0" smtClean="0">
                <a:solidFill>
                  <a:schemeClr val="tx1">
                    <a:lumMod val="50000"/>
                  </a:schemeClr>
                </a:solidFill>
                <a:latin typeface="+mj-lt"/>
              </a:rPr>
              <a:t>loader</a:t>
            </a:r>
            <a:endParaRPr lang="en-US" sz="800" b="1" dirty="0">
              <a:solidFill>
                <a:schemeClr val="tx1">
                  <a:lumMod val="50000"/>
                </a:schemeClr>
              </a:solidFill>
              <a:latin typeface="+mj-lt"/>
            </a:endParaRPr>
          </a:p>
        </p:txBody>
      </p:sp>
      <p:sp>
        <p:nvSpPr>
          <p:cNvPr id="13" name="Rectangle 12"/>
          <p:cNvSpPr/>
          <p:nvPr/>
        </p:nvSpPr>
        <p:spPr bwMode="auto">
          <a:xfrm>
            <a:off x="4174243" y="3532303"/>
            <a:ext cx="619961" cy="543249"/>
          </a:xfrm>
          <a:prstGeom prst="rect">
            <a:avLst/>
          </a:prstGeom>
          <a:solidFill>
            <a:schemeClr val="accent1"/>
          </a:solidFill>
          <a:ln w="25400" cap="flat" cmpd="sng" algn="ctr">
            <a:noFill/>
            <a:prstDash val="solid"/>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ctr" anchorCtr="0"/>
          <a:lstStyle/>
          <a:p>
            <a:pPr algn="ctr"/>
            <a:r>
              <a:rPr lang="en-US" sz="800" b="1" dirty="0" smtClean="0">
                <a:solidFill>
                  <a:schemeClr val="tx1">
                    <a:lumMod val="50000"/>
                  </a:schemeClr>
                </a:solidFill>
                <a:latin typeface="+mj-lt"/>
              </a:rPr>
              <a:t>Aggregator</a:t>
            </a:r>
            <a:endParaRPr lang="en-US" sz="800" b="1" dirty="0">
              <a:solidFill>
                <a:schemeClr val="tx1">
                  <a:lumMod val="50000"/>
                </a:schemeClr>
              </a:solidFill>
              <a:latin typeface="+mj-lt"/>
            </a:endParaRPr>
          </a:p>
        </p:txBody>
      </p:sp>
      <p:sp>
        <p:nvSpPr>
          <p:cNvPr id="14" name="Rectangle 13"/>
          <p:cNvSpPr/>
          <p:nvPr/>
        </p:nvSpPr>
        <p:spPr bwMode="auto">
          <a:xfrm>
            <a:off x="3726091" y="3553671"/>
            <a:ext cx="368178" cy="539113"/>
          </a:xfrm>
          <a:prstGeom prst="rect">
            <a:avLst/>
          </a:prstGeom>
          <a:solidFill>
            <a:schemeClr val="accent1"/>
          </a:solidFill>
          <a:ln w="25400" cap="flat" cmpd="sng" algn="ctr">
            <a:noFill/>
            <a:prstDash val="solid"/>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Esr </a:t>
            </a:r>
            <a:br>
              <a:rPr lang="en-US" sz="800" b="1" dirty="0" smtClean="0">
                <a:solidFill>
                  <a:schemeClr val="tx1">
                    <a:lumMod val="50000"/>
                  </a:schemeClr>
                </a:solidFill>
                <a:latin typeface="+mj-lt"/>
              </a:rPr>
            </a:br>
            <a:r>
              <a:rPr lang="en-US" sz="800" b="1" dirty="0" smtClean="0">
                <a:solidFill>
                  <a:schemeClr val="tx1">
                    <a:lumMod val="50000"/>
                  </a:schemeClr>
                </a:solidFill>
                <a:latin typeface="+mj-lt"/>
              </a:rPr>
              <a:t>data</a:t>
            </a:r>
            <a:br>
              <a:rPr lang="en-US" sz="800" b="1" dirty="0" smtClean="0">
                <a:solidFill>
                  <a:schemeClr val="tx1">
                    <a:lumMod val="50000"/>
                  </a:schemeClr>
                </a:solidFill>
                <a:latin typeface="+mj-lt"/>
              </a:rPr>
            </a:br>
            <a:r>
              <a:rPr lang="en-US" sz="800" b="1" dirty="0" smtClean="0">
                <a:solidFill>
                  <a:schemeClr val="tx1">
                    <a:lumMod val="50000"/>
                  </a:schemeClr>
                </a:solidFill>
                <a:latin typeface="+mj-lt"/>
              </a:rPr>
              <a:t>loader</a:t>
            </a:r>
            <a:endParaRPr lang="en-US" sz="800" b="1" dirty="0">
              <a:solidFill>
                <a:schemeClr val="tx1">
                  <a:lumMod val="50000"/>
                </a:schemeClr>
              </a:solidFill>
              <a:latin typeface="+mj-lt"/>
            </a:endParaRPr>
          </a:p>
        </p:txBody>
      </p:sp>
      <p:sp>
        <p:nvSpPr>
          <p:cNvPr id="15" name="Rectangle 14"/>
          <p:cNvSpPr/>
          <p:nvPr/>
        </p:nvSpPr>
        <p:spPr bwMode="auto">
          <a:xfrm>
            <a:off x="2616310" y="4992107"/>
            <a:ext cx="530536" cy="589745"/>
          </a:xfrm>
          <a:prstGeom prst="rect">
            <a:avLst/>
          </a:prstGeom>
          <a:solidFill>
            <a:schemeClr val="bg2"/>
          </a:solidFill>
          <a:ln w="25400" cap="flat" cmpd="sng" algn="ctr">
            <a:noFill/>
            <a:prstDash val="solid"/>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External</a:t>
            </a:r>
          </a:p>
          <a:p>
            <a:pPr algn="ctr"/>
            <a:r>
              <a:rPr lang="en-US" sz="800" b="1" dirty="0" smtClean="0">
                <a:solidFill>
                  <a:schemeClr val="tx1">
                    <a:lumMod val="50000"/>
                  </a:schemeClr>
                </a:solidFill>
                <a:latin typeface="+mj-lt"/>
              </a:rPr>
              <a:t>Subscriber</a:t>
            </a:r>
          </a:p>
          <a:p>
            <a:pPr algn="ctr"/>
            <a:r>
              <a:rPr lang="en-US" sz="800" b="1" dirty="0" smtClean="0">
                <a:solidFill>
                  <a:schemeClr val="tx1">
                    <a:lumMod val="50000"/>
                  </a:schemeClr>
                </a:solidFill>
                <a:latin typeface="+mj-lt"/>
              </a:rPr>
              <a:t>data</a:t>
            </a:r>
            <a:endParaRPr lang="en-US" sz="800" b="1" dirty="0">
              <a:solidFill>
                <a:schemeClr val="tx1">
                  <a:lumMod val="50000"/>
                </a:schemeClr>
              </a:solidFill>
              <a:latin typeface="+mj-lt"/>
            </a:endParaRPr>
          </a:p>
        </p:txBody>
      </p:sp>
      <p:cxnSp>
        <p:nvCxnSpPr>
          <p:cNvPr id="16" name="Straight Arrow Connector 15"/>
          <p:cNvCxnSpPr>
            <a:endCxn id="12" idx="2"/>
          </p:cNvCxnSpPr>
          <p:nvPr/>
        </p:nvCxnSpPr>
        <p:spPr bwMode="auto">
          <a:xfrm flipV="1">
            <a:off x="2690520" y="4084165"/>
            <a:ext cx="1" cy="89231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7" name="Straight Arrow Connector 16"/>
          <p:cNvCxnSpPr>
            <a:stCxn id="14" idx="0"/>
          </p:cNvCxnSpPr>
          <p:nvPr/>
        </p:nvCxnSpPr>
        <p:spPr bwMode="auto">
          <a:xfrm flipV="1">
            <a:off x="3910179" y="3170520"/>
            <a:ext cx="0" cy="38315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8" name="Flowchart: Magnetic Disk 17"/>
          <p:cNvSpPr/>
          <p:nvPr/>
        </p:nvSpPr>
        <p:spPr bwMode="auto">
          <a:xfrm>
            <a:off x="2411678" y="2581795"/>
            <a:ext cx="2740574" cy="588725"/>
          </a:xfrm>
          <a:prstGeom prst="flowChartMagneticDisk">
            <a:avLst/>
          </a:prstGeom>
          <a:solidFill>
            <a:schemeClr val="accent2"/>
          </a:solidFill>
          <a:ln w="6350" cap="flat" cmpd="sng" algn="ctr">
            <a:solidFill>
              <a:schemeClr val="bg1"/>
            </a:solid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1050" b="1" dirty="0" smtClean="0">
                <a:solidFill>
                  <a:schemeClr val="tx1">
                    <a:lumMod val="50000"/>
                  </a:schemeClr>
                </a:solidFill>
                <a:latin typeface="+mj-lt"/>
              </a:rPr>
              <a:t>Online repository (GREENPLUM)</a:t>
            </a:r>
            <a:endParaRPr lang="en-US" sz="1050" b="1" dirty="0">
              <a:solidFill>
                <a:schemeClr val="tx1">
                  <a:lumMod val="50000"/>
                </a:schemeClr>
              </a:solidFill>
              <a:latin typeface="+mj-lt"/>
            </a:endParaRPr>
          </a:p>
        </p:txBody>
      </p:sp>
      <p:cxnSp>
        <p:nvCxnSpPr>
          <p:cNvPr id="19" name="Straight Arrow Connector 1042"/>
          <p:cNvCxnSpPr>
            <a:endCxn id="18" idx="2"/>
          </p:cNvCxnSpPr>
          <p:nvPr/>
        </p:nvCxnSpPr>
        <p:spPr bwMode="auto">
          <a:xfrm rot="5400000" flipH="1" flipV="1">
            <a:off x="1655527" y="3404362"/>
            <a:ext cx="1284355" cy="227948"/>
          </a:xfrm>
          <a:prstGeom prst="bentConnector2">
            <a:avLst/>
          </a:prstGeom>
          <a:solidFill>
            <a:schemeClr val="accent1"/>
          </a:solidFill>
          <a:ln w="12700" cap="flat" cmpd="sng" algn="ctr">
            <a:solidFill>
              <a:schemeClr val="tx1"/>
            </a:solidFill>
            <a:prstDash val="solid"/>
            <a:round/>
            <a:headEnd type="none" w="med" len="med"/>
            <a:tailEnd type="arrow"/>
          </a:ln>
          <a:effectLst/>
        </p:spPr>
      </p:cxnSp>
      <p:sp>
        <p:nvSpPr>
          <p:cNvPr id="20" name="Rectangle 19"/>
          <p:cNvSpPr/>
          <p:nvPr/>
        </p:nvSpPr>
        <p:spPr bwMode="auto">
          <a:xfrm>
            <a:off x="2652546" y="2214128"/>
            <a:ext cx="5803313" cy="220980"/>
          </a:xfrm>
          <a:prstGeom prst="rect">
            <a:avLst/>
          </a:prstGeom>
          <a:solidFill>
            <a:srgbClr val="FFC000"/>
          </a:solidFill>
          <a:ln w="9525" cap="flat" cmpd="sng" algn="ctr">
            <a:noFill/>
            <a:prstDash val="solid"/>
            <a:headEnd/>
            <a:tailEnd/>
          </a:ln>
          <a:effectLst/>
          <a:extLst/>
        </p:spPr>
        <p:style>
          <a:lnRef idx="1">
            <a:schemeClr val="accent2"/>
          </a:lnRef>
          <a:fillRef idx="3">
            <a:schemeClr val="accent2"/>
          </a:fillRef>
          <a:effectRef idx="2">
            <a:schemeClr val="accent2"/>
          </a:effectRef>
          <a:fontRef idx="minor">
            <a:schemeClr val="lt1"/>
          </a:fontRef>
        </p:style>
        <p:txBody>
          <a:bodyPr wrap="none" lIns="72000" rIns="72000" anchor="t" anchorCtr="0"/>
          <a:lstStyle/>
          <a:p>
            <a:pPr algn="ctr"/>
            <a:r>
              <a:rPr lang="en-US" sz="1050" b="1" dirty="0" smtClean="0">
                <a:solidFill>
                  <a:schemeClr val="tx1">
                    <a:lumMod val="50000"/>
                  </a:schemeClr>
                </a:solidFill>
                <a:latin typeface="+mj-lt"/>
              </a:rPr>
              <a:t>Web application server</a:t>
            </a:r>
            <a:endParaRPr lang="en-US" sz="1050" b="1" dirty="0">
              <a:solidFill>
                <a:schemeClr val="tx1">
                  <a:lumMod val="50000"/>
                </a:schemeClr>
              </a:solidFill>
              <a:latin typeface="+mj-lt"/>
            </a:endParaRPr>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801" y="1253110"/>
            <a:ext cx="507305" cy="457200"/>
          </a:xfrm>
          <a:prstGeom prst="rect">
            <a:avLst/>
          </a:prstGeom>
          <a:solidFill>
            <a:srgbClr val="FFFFFF">
              <a:shade val="85000"/>
            </a:srgbClr>
          </a:solidFill>
          <a:ln w="38100" cap="sq">
            <a:solidFill>
              <a:schemeClr val="accent2">
                <a:lumMod val="60000"/>
                <a:lumOff val="40000"/>
              </a:schemeClr>
            </a:solidFill>
            <a:miter lim="800000"/>
          </a:ln>
          <a:effectLst/>
          <a:scene3d>
            <a:camera prst="orthographicFront"/>
            <a:lightRig rig="twoPt" dir="t">
              <a:rot lat="0" lon="0" rev="7200000"/>
            </a:lightRig>
          </a:scene3d>
          <a:sp3d>
            <a:bevelT w="25400" h="19050"/>
            <a:contourClr>
              <a:srgbClr val="FFFFFF"/>
            </a:contourClr>
          </a:sp3d>
          <a:extLst/>
        </p:spPr>
      </p:pic>
      <p:sp>
        <p:nvSpPr>
          <p:cNvPr id="22" name="TextBox 21"/>
          <p:cNvSpPr txBox="1"/>
          <p:nvPr/>
        </p:nvSpPr>
        <p:spPr>
          <a:xfrm>
            <a:off x="3342101" y="1722959"/>
            <a:ext cx="716864" cy="369332"/>
          </a:xfrm>
          <a:prstGeom prst="rect">
            <a:avLst/>
          </a:prstGeom>
          <a:noFill/>
        </p:spPr>
        <p:txBody>
          <a:bodyPr wrap="none" rtlCol="0">
            <a:spAutoFit/>
          </a:bodyPr>
          <a:lstStyle/>
          <a:p>
            <a:pPr algn="ctr"/>
            <a:r>
              <a:rPr lang="en-US" sz="900" b="1" dirty="0" smtClean="0">
                <a:solidFill>
                  <a:schemeClr val="tx1">
                    <a:lumMod val="50000"/>
                  </a:schemeClr>
                </a:solidFill>
                <a:latin typeface="+mj-lt"/>
              </a:rPr>
              <a:t>C</a:t>
            </a:r>
            <a:r>
              <a:rPr lang="en-US" sz="800" b="1" dirty="0" smtClean="0">
                <a:solidFill>
                  <a:schemeClr val="tx1">
                    <a:lumMod val="50000"/>
                  </a:schemeClr>
                </a:solidFill>
                <a:latin typeface="+mj-lt"/>
              </a:rPr>
              <a:t>ustomer</a:t>
            </a:r>
            <a:r>
              <a:rPr lang="en-US" sz="900" b="1" dirty="0" smtClean="0">
                <a:solidFill>
                  <a:schemeClr val="tx1">
                    <a:lumMod val="50000"/>
                  </a:schemeClr>
                </a:solidFill>
                <a:latin typeface="+mj-lt"/>
              </a:rPr>
              <a:t> </a:t>
            </a:r>
            <a:br>
              <a:rPr lang="en-US" sz="900" b="1" dirty="0" smtClean="0">
                <a:solidFill>
                  <a:schemeClr val="tx1">
                    <a:lumMod val="50000"/>
                  </a:schemeClr>
                </a:solidFill>
                <a:latin typeface="+mj-lt"/>
              </a:rPr>
            </a:br>
            <a:r>
              <a:rPr lang="en-US" sz="900" b="1" dirty="0" smtClean="0">
                <a:solidFill>
                  <a:schemeClr val="tx1">
                    <a:lumMod val="50000"/>
                  </a:schemeClr>
                </a:solidFill>
                <a:latin typeface="+mj-lt"/>
              </a:rPr>
              <a:t>Care Views</a:t>
            </a:r>
            <a:endParaRPr lang="en-US" sz="900" b="1" dirty="0">
              <a:solidFill>
                <a:schemeClr val="tx1">
                  <a:lumMod val="50000"/>
                </a:schemeClr>
              </a:solidFill>
              <a:latin typeface="+mj-lt"/>
            </a:endParaRPr>
          </a:p>
        </p:txBody>
      </p:sp>
      <p:pic>
        <p:nvPicPr>
          <p:cNvPr id="2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811" y="1242469"/>
            <a:ext cx="525140" cy="457200"/>
          </a:xfrm>
          <a:prstGeom prst="rect">
            <a:avLst/>
          </a:prstGeom>
          <a:solidFill>
            <a:srgbClr val="FFFFFF">
              <a:shade val="85000"/>
            </a:srgbClr>
          </a:solidFill>
          <a:ln w="38100" cap="sq">
            <a:solidFill>
              <a:schemeClr val="accent2">
                <a:lumMod val="60000"/>
                <a:lumOff val="40000"/>
              </a:schemeClr>
            </a:solidFill>
            <a:miter lim="800000"/>
          </a:ln>
          <a:effectLst/>
          <a:scene3d>
            <a:camera prst="orthographicFront"/>
            <a:lightRig rig="twoPt" dir="t">
              <a:rot lat="0" lon="0" rev="7200000"/>
            </a:lightRig>
          </a:scene3d>
          <a:sp3d>
            <a:bevelT w="25400" h="19050"/>
            <a:contourClr>
              <a:srgbClr val="FFFFFF"/>
            </a:contourClr>
          </a:sp3d>
          <a:extLst/>
        </p:spPr>
      </p:pic>
      <p:sp>
        <p:nvSpPr>
          <p:cNvPr id="24" name="TextBox 23"/>
          <p:cNvSpPr txBox="1"/>
          <p:nvPr/>
        </p:nvSpPr>
        <p:spPr>
          <a:xfrm>
            <a:off x="4011650" y="1727112"/>
            <a:ext cx="1049389" cy="369332"/>
          </a:xfrm>
          <a:prstGeom prst="rect">
            <a:avLst/>
          </a:prstGeom>
          <a:noFill/>
        </p:spPr>
        <p:txBody>
          <a:bodyPr wrap="square" rtlCol="0">
            <a:spAutoFit/>
          </a:bodyPr>
          <a:lstStyle/>
          <a:p>
            <a:pPr algn="ctr"/>
            <a:r>
              <a:rPr lang="en-US" sz="900" b="1" dirty="0" smtClean="0">
                <a:solidFill>
                  <a:schemeClr val="tx1">
                    <a:lumMod val="50000"/>
                  </a:schemeClr>
                </a:solidFill>
                <a:latin typeface="+mj-lt"/>
              </a:rPr>
              <a:t>Service Operations Views</a:t>
            </a:r>
            <a:endParaRPr lang="en-US" sz="900" b="1" dirty="0">
              <a:solidFill>
                <a:schemeClr val="tx1">
                  <a:lumMod val="50000"/>
                </a:schemeClr>
              </a:solidFill>
              <a:latin typeface="+mj-lt"/>
            </a:endParaRPr>
          </a:p>
        </p:txBody>
      </p:sp>
      <p:pic>
        <p:nvPicPr>
          <p:cNvPr id="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3907" y="1252337"/>
            <a:ext cx="576033" cy="457200"/>
          </a:xfrm>
          <a:prstGeom prst="rect">
            <a:avLst/>
          </a:prstGeom>
          <a:solidFill>
            <a:srgbClr val="FFFFFF">
              <a:shade val="85000"/>
            </a:srgbClr>
          </a:solidFill>
          <a:ln w="38100" cap="sq">
            <a:solidFill>
              <a:schemeClr val="accent2">
                <a:lumMod val="60000"/>
                <a:lumOff val="40000"/>
              </a:schemeClr>
            </a:solidFill>
            <a:miter lim="800000"/>
          </a:ln>
          <a:effectLst/>
          <a:scene3d>
            <a:camera prst="orthographicFront"/>
            <a:lightRig rig="twoPt" dir="t">
              <a:rot lat="0" lon="0" rev="7200000"/>
            </a:lightRig>
          </a:scene3d>
          <a:sp3d>
            <a:bevelT w="25400" h="19050"/>
            <a:contourClr>
              <a:srgbClr val="FFFFFF"/>
            </a:contourClr>
          </a:sp3d>
          <a:extLst/>
        </p:spPr>
      </p:pic>
      <p:sp>
        <p:nvSpPr>
          <p:cNvPr id="26" name="TextBox 25"/>
          <p:cNvSpPr txBox="1"/>
          <p:nvPr/>
        </p:nvSpPr>
        <p:spPr>
          <a:xfrm>
            <a:off x="5046698" y="1728497"/>
            <a:ext cx="710452" cy="369332"/>
          </a:xfrm>
          <a:prstGeom prst="rect">
            <a:avLst/>
          </a:prstGeom>
          <a:noFill/>
        </p:spPr>
        <p:txBody>
          <a:bodyPr wrap="none" rtlCol="0">
            <a:spAutoFit/>
          </a:bodyPr>
          <a:lstStyle/>
          <a:p>
            <a:pPr algn="ctr"/>
            <a:r>
              <a:rPr lang="en-US" sz="900" b="1" dirty="0" smtClean="0">
                <a:solidFill>
                  <a:schemeClr val="tx1">
                    <a:lumMod val="50000"/>
                  </a:schemeClr>
                </a:solidFill>
                <a:latin typeface="+mj-lt"/>
              </a:rPr>
              <a:t>Executive</a:t>
            </a:r>
            <a:br>
              <a:rPr lang="en-US" sz="900" b="1" dirty="0" smtClean="0">
                <a:solidFill>
                  <a:schemeClr val="tx1">
                    <a:lumMod val="50000"/>
                  </a:schemeClr>
                </a:solidFill>
                <a:latin typeface="+mj-lt"/>
              </a:rPr>
            </a:br>
            <a:r>
              <a:rPr lang="en-US" sz="900" b="1" dirty="0" smtClean="0">
                <a:solidFill>
                  <a:schemeClr val="tx1">
                    <a:lumMod val="50000"/>
                  </a:schemeClr>
                </a:solidFill>
                <a:latin typeface="+mj-lt"/>
              </a:rPr>
              <a:t>Dashboard</a:t>
            </a:r>
            <a:endParaRPr lang="en-US" sz="900" b="1" dirty="0">
              <a:solidFill>
                <a:schemeClr val="tx1">
                  <a:lumMod val="50000"/>
                </a:schemeClr>
              </a:solidFill>
              <a:latin typeface="+mj-lt"/>
            </a:endParaRPr>
          </a:p>
        </p:txBody>
      </p:sp>
      <p:cxnSp>
        <p:nvCxnSpPr>
          <p:cNvPr id="27" name="Straight Arrow Connector 26"/>
          <p:cNvCxnSpPr>
            <a:endCxn id="11" idx="2"/>
          </p:cNvCxnSpPr>
          <p:nvPr/>
        </p:nvCxnSpPr>
        <p:spPr bwMode="auto">
          <a:xfrm flipV="1">
            <a:off x="3306999" y="4092781"/>
            <a:ext cx="1" cy="21113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8" name="Rectangle 27"/>
          <p:cNvSpPr/>
          <p:nvPr/>
        </p:nvSpPr>
        <p:spPr bwMode="auto">
          <a:xfrm>
            <a:off x="3197695" y="4982043"/>
            <a:ext cx="627375" cy="495300"/>
          </a:xfrm>
          <a:prstGeom prst="rect">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Generic RNC / </a:t>
            </a:r>
          </a:p>
          <a:p>
            <a:pPr algn="ctr"/>
            <a:r>
              <a:rPr lang="en-US" sz="800" b="1" dirty="0" err="1" smtClean="0">
                <a:solidFill>
                  <a:schemeClr val="tx1">
                    <a:lumMod val="50000"/>
                  </a:schemeClr>
                </a:solidFill>
                <a:latin typeface="+mj-lt"/>
              </a:rPr>
              <a:t>eNodeB</a:t>
            </a:r>
            <a:r>
              <a:rPr lang="en-US" sz="800" b="1" dirty="0" smtClean="0">
                <a:solidFill>
                  <a:schemeClr val="tx1">
                    <a:lumMod val="50000"/>
                  </a:schemeClr>
                </a:solidFill>
                <a:latin typeface="+mj-lt"/>
              </a:rPr>
              <a:t> If</a:t>
            </a:r>
            <a:endParaRPr lang="en-US" sz="800" b="1" dirty="0">
              <a:solidFill>
                <a:schemeClr val="tx1">
                  <a:lumMod val="50000"/>
                </a:schemeClr>
              </a:solidFill>
              <a:latin typeface="+mj-lt"/>
            </a:endParaRPr>
          </a:p>
        </p:txBody>
      </p:sp>
      <p:sp>
        <p:nvSpPr>
          <p:cNvPr id="29" name="Up Arrow 28"/>
          <p:cNvSpPr/>
          <p:nvPr/>
        </p:nvSpPr>
        <p:spPr bwMode="auto">
          <a:xfrm>
            <a:off x="3445533" y="4806783"/>
            <a:ext cx="127319" cy="156210"/>
          </a:xfrm>
          <a:prstGeom prst="upArrow">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endParaRPr lang="en-US" sz="800" b="1" dirty="0">
              <a:solidFill>
                <a:srgbClr val="FFFFFF"/>
              </a:solidFill>
              <a:latin typeface="+mj-lt"/>
            </a:endParaRPr>
          </a:p>
        </p:txBody>
      </p:sp>
      <p:sp>
        <p:nvSpPr>
          <p:cNvPr id="30" name="Rectangle 29"/>
          <p:cNvSpPr/>
          <p:nvPr/>
        </p:nvSpPr>
        <p:spPr bwMode="auto">
          <a:xfrm>
            <a:off x="3875918" y="4976474"/>
            <a:ext cx="441747" cy="495300"/>
          </a:xfrm>
          <a:prstGeom prst="rect">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E/// GPEH</a:t>
            </a:r>
            <a:endParaRPr lang="en-US" sz="800" b="1" dirty="0">
              <a:solidFill>
                <a:schemeClr val="tx1">
                  <a:lumMod val="50000"/>
                </a:schemeClr>
              </a:solidFill>
              <a:latin typeface="+mj-lt"/>
            </a:endParaRPr>
          </a:p>
          <a:p>
            <a:pPr algn="ctr"/>
            <a:r>
              <a:rPr lang="en-US" sz="800" b="1" dirty="0" smtClean="0">
                <a:solidFill>
                  <a:schemeClr val="tx1">
                    <a:lumMod val="50000"/>
                  </a:schemeClr>
                </a:solidFill>
                <a:latin typeface="+mj-lt"/>
              </a:rPr>
              <a:t>adapters</a:t>
            </a:r>
            <a:endParaRPr lang="en-US" sz="800" b="1" dirty="0">
              <a:solidFill>
                <a:schemeClr val="tx1">
                  <a:lumMod val="50000"/>
                </a:schemeClr>
              </a:solidFill>
              <a:latin typeface="+mj-lt"/>
            </a:endParaRPr>
          </a:p>
        </p:txBody>
      </p:sp>
      <p:sp>
        <p:nvSpPr>
          <p:cNvPr id="31" name="Up Arrow 30"/>
          <p:cNvSpPr/>
          <p:nvPr/>
        </p:nvSpPr>
        <p:spPr bwMode="auto">
          <a:xfrm>
            <a:off x="4030609" y="4797943"/>
            <a:ext cx="127319" cy="156210"/>
          </a:xfrm>
          <a:prstGeom prst="upArrow">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endParaRPr lang="en-US" sz="800" b="1" dirty="0">
              <a:solidFill>
                <a:srgbClr val="FFFFFF"/>
              </a:solidFill>
              <a:latin typeface="+mj-lt"/>
            </a:endParaRPr>
          </a:p>
        </p:txBody>
      </p:sp>
      <p:sp>
        <p:nvSpPr>
          <p:cNvPr id="36" name="Rectangle 35"/>
          <p:cNvSpPr/>
          <p:nvPr/>
        </p:nvSpPr>
        <p:spPr bwMode="auto">
          <a:xfrm>
            <a:off x="5348305" y="4966853"/>
            <a:ext cx="686078" cy="495300"/>
          </a:xfrm>
          <a:prstGeom prst="rect">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a:solidFill>
                  <a:schemeClr val="tx1">
                    <a:lumMod val="50000"/>
                  </a:schemeClr>
                </a:solidFill>
                <a:latin typeface="+mj-lt"/>
              </a:rPr>
              <a:t>Generic SGSN /</a:t>
            </a:r>
          </a:p>
          <a:p>
            <a:pPr algn="ctr"/>
            <a:r>
              <a:rPr lang="en-US" sz="800" b="1" dirty="0">
                <a:solidFill>
                  <a:schemeClr val="tx1">
                    <a:lumMod val="50000"/>
                  </a:schemeClr>
                </a:solidFill>
                <a:latin typeface="+mj-lt"/>
              </a:rPr>
              <a:t>MME Interface</a:t>
            </a:r>
          </a:p>
        </p:txBody>
      </p:sp>
      <p:sp>
        <p:nvSpPr>
          <p:cNvPr id="37" name="Up Arrow 36"/>
          <p:cNvSpPr/>
          <p:nvPr/>
        </p:nvSpPr>
        <p:spPr bwMode="auto">
          <a:xfrm>
            <a:off x="5633534" y="4791593"/>
            <a:ext cx="127319" cy="156210"/>
          </a:xfrm>
          <a:prstGeom prst="upArrow">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endParaRPr lang="en-US" sz="800" b="1" dirty="0">
              <a:solidFill>
                <a:srgbClr val="FFFFFF"/>
              </a:solidFill>
              <a:latin typeface="+mj-lt"/>
            </a:endParaRPr>
          </a:p>
        </p:txBody>
      </p:sp>
      <p:sp>
        <p:nvSpPr>
          <p:cNvPr id="40" name="Rectangle 39"/>
          <p:cNvSpPr/>
          <p:nvPr/>
        </p:nvSpPr>
        <p:spPr bwMode="auto">
          <a:xfrm>
            <a:off x="7154737" y="4966853"/>
            <a:ext cx="361610" cy="495300"/>
          </a:xfrm>
          <a:prstGeom prst="rect">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GTP</a:t>
            </a:r>
          </a:p>
          <a:p>
            <a:pPr algn="ctr"/>
            <a:r>
              <a:rPr lang="en-US" sz="800" b="1" dirty="0" smtClean="0">
                <a:solidFill>
                  <a:schemeClr val="tx1">
                    <a:lumMod val="50000"/>
                  </a:schemeClr>
                </a:solidFill>
                <a:latin typeface="+mj-lt"/>
              </a:rPr>
              <a:t>Probes</a:t>
            </a:r>
            <a:endParaRPr lang="en-US" sz="800" b="1" dirty="0">
              <a:solidFill>
                <a:schemeClr val="tx1">
                  <a:lumMod val="50000"/>
                </a:schemeClr>
              </a:solidFill>
              <a:latin typeface="+mj-lt"/>
            </a:endParaRPr>
          </a:p>
        </p:txBody>
      </p:sp>
      <p:sp>
        <p:nvSpPr>
          <p:cNvPr id="41" name="Up Arrow 40"/>
          <p:cNvSpPr/>
          <p:nvPr/>
        </p:nvSpPr>
        <p:spPr bwMode="auto">
          <a:xfrm>
            <a:off x="7288636" y="4791593"/>
            <a:ext cx="127319" cy="156210"/>
          </a:xfrm>
          <a:prstGeom prst="upArrow">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endParaRPr lang="en-US" sz="800" b="1" dirty="0">
              <a:solidFill>
                <a:srgbClr val="FFFFFF"/>
              </a:solidFill>
              <a:latin typeface="+mj-lt"/>
            </a:endParaRPr>
          </a:p>
        </p:txBody>
      </p:sp>
      <p:grpSp>
        <p:nvGrpSpPr>
          <p:cNvPr id="42" name="Group 48"/>
          <p:cNvGrpSpPr>
            <a:grpSpLocks noChangeAspect="1"/>
          </p:cNvGrpSpPr>
          <p:nvPr/>
        </p:nvGrpSpPr>
        <p:grpSpPr bwMode="auto">
          <a:xfrm>
            <a:off x="5258718" y="5629104"/>
            <a:ext cx="142460" cy="364689"/>
            <a:chOff x="4545" y="2478"/>
            <a:chExt cx="966" cy="1391"/>
          </a:xfrm>
        </p:grpSpPr>
        <p:sp>
          <p:nvSpPr>
            <p:cNvPr id="43" name="Freeform 40"/>
            <p:cNvSpPr>
              <a:spLocks noChangeAspect="1"/>
            </p:cNvSpPr>
            <p:nvPr/>
          </p:nvSpPr>
          <p:spPr bwMode="auto">
            <a:xfrm>
              <a:off x="4564" y="2497"/>
              <a:ext cx="928" cy="1353"/>
            </a:xfrm>
            <a:custGeom>
              <a:avLst/>
              <a:gdLst>
                <a:gd name="T0" fmla="*/ 393 w 393"/>
                <a:gd name="T1" fmla="*/ 83 h 573"/>
                <a:gd name="T2" fmla="*/ 393 w 393"/>
                <a:gd name="T3" fmla="*/ 541 h 573"/>
                <a:gd name="T4" fmla="*/ 361 w 393"/>
                <a:gd name="T5" fmla="*/ 573 h 573"/>
                <a:gd name="T6" fmla="*/ 32 w 393"/>
                <a:gd name="T7" fmla="*/ 573 h 573"/>
                <a:gd name="T8" fmla="*/ 0 w 393"/>
                <a:gd name="T9" fmla="*/ 541 h 573"/>
                <a:gd name="T10" fmla="*/ 0 w 393"/>
                <a:gd name="T11" fmla="*/ 32 h 573"/>
                <a:gd name="T12" fmla="*/ 32 w 393"/>
                <a:gd name="T13" fmla="*/ 0 h 573"/>
                <a:gd name="T14" fmla="*/ 361 w 393"/>
                <a:gd name="T15" fmla="*/ 0 h 573"/>
                <a:gd name="T16" fmla="*/ 393 w 393"/>
                <a:gd name="T17" fmla="*/ 32 h 573"/>
                <a:gd name="T18" fmla="*/ 393 w 393"/>
                <a:gd name="T19" fmla="*/ 51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300" dirty="0"/>
            </a:p>
          </p:txBody>
        </p:sp>
        <p:sp>
          <p:nvSpPr>
            <p:cNvPr id="44" name="Freeform 41"/>
            <p:cNvSpPr>
              <a:spLocks noChangeAspect="1" noEditPoints="1"/>
            </p:cNvSpPr>
            <p:nvPr/>
          </p:nvSpPr>
          <p:spPr bwMode="auto">
            <a:xfrm>
              <a:off x="4545" y="2478"/>
              <a:ext cx="966" cy="1391"/>
            </a:xfrm>
            <a:custGeom>
              <a:avLst/>
              <a:gdLst>
                <a:gd name="T0" fmla="*/ 409 w 409"/>
                <a:gd name="T1" fmla="*/ 59 h 589"/>
                <a:gd name="T2" fmla="*/ 369 w 409"/>
                <a:gd name="T3" fmla="*/ 0 h 589"/>
                <a:gd name="T4" fmla="*/ 0 w 409"/>
                <a:gd name="T5" fmla="*/ 40 h 589"/>
                <a:gd name="T6" fmla="*/ 40 w 409"/>
                <a:gd name="T7" fmla="*/ 589 h 589"/>
                <a:gd name="T8" fmla="*/ 409 w 409"/>
                <a:gd name="T9" fmla="*/ 549 h 589"/>
                <a:gd name="T10" fmla="*/ 401 w 409"/>
                <a:gd name="T11" fmla="*/ 83 h 589"/>
                <a:gd name="T12" fmla="*/ 393 w 409"/>
                <a:gd name="T13" fmla="*/ 549 h 589"/>
                <a:gd name="T14" fmla="*/ 40 w 409"/>
                <a:gd name="T15" fmla="*/ 573 h 589"/>
                <a:gd name="T16" fmla="*/ 16 w 409"/>
                <a:gd name="T17" fmla="*/ 40 h 589"/>
                <a:gd name="T18" fmla="*/ 369 w 409"/>
                <a:gd name="T19" fmla="*/ 16 h 589"/>
                <a:gd name="T20" fmla="*/ 393 w 409"/>
                <a:gd name="T21" fmla="*/ 59 h 589"/>
                <a:gd name="T22" fmla="*/ 319 w 409"/>
                <a:gd name="T23" fmla="*/ 153 h 589"/>
                <a:gd name="T24" fmla="*/ 327 w 409"/>
                <a:gd name="T25" fmla="*/ 145 h 589"/>
                <a:gd name="T26" fmla="*/ 324 w 409"/>
                <a:gd name="T27" fmla="*/ 80 h 589"/>
                <a:gd name="T28" fmla="*/ 260 w 409"/>
                <a:gd name="T29" fmla="*/ 78 h 589"/>
                <a:gd name="T30" fmla="*/ 260 w 409"/>
                <a:gd name="T31" fmla="*/ 94 h 589"/>
                <a:gd name="T32" fmla="*/ 198 w 409"/>
                <a:gd name="T33" fmla="*/ 195 h 589"/>
                <a:gd name="T34" fmla="*/ 137 w 409"/>
                <a:gd name="T35" fmla="*/ 94 h 589"/>
                <a:gd name="T36" fmla="*/ 137 w 409"/>
                <a:gd name="T37" fmla="*/ 78 h 589"/>
                <a:gd name="T38" fmla="*/ 73 w 409"/>
                <a:gd name="T39" fmla="*/ 80 h 589"/>
                <a:gd name="T40" fmla="*/ 70 w 409"/>
                <a:gd name="T41" fmla="*/ 145 h 589"/>
                <a:gd name="T42" fmla="*/ 86 w 409"/>
                <a:gd name="T43" fmla="*/ 145 h 589"/>
                <a:gd name="T44" fmla="*/ 187 w 409"/>
                <a:gd name="T45" fmla="*/ 206 h 589"/>
                <a:gd name="T46" fmla="*/ 86 w 409"/>
                <a:gd name="T47" fmla="*/ 268 h 589"/>
                <a:gd name="T48" fmla="*/ 70 w 409"/>
                <a:gd name="T49" fmla="*/ 268 h 589"/>
                <a:gd name="T50" fmla="*/ 70 w 409"/>
                <a:gd name="T51" fmla="*/ 327 h 589"/>
                <a:gd name="T52" fmla="*/ 78 w 409"/>
                <a:gd name="T53" fmla="*/ 335 h 589"/>
                <a:gd name="T54" fmla="*/ 145 w 409"/>
                <a:gd name="T55" fmla="*/ 327 h 589"/>
                <a:gd name="T56" fmla="*/ 97 w 409"/>
                <a:gd name="T57" fmla="*/ 319 h 589"/>
                <a:gd name="T58" fmla="*/ 299 w 409"/>
                <a:gd name="T59" fmla="*/ 319 h 589"/>
                <a:gd name="T60" fmla="*/ 252 w 409"/>
                <a:gd name="T61" fmla="*/ 327 h 589"/>
                <a:gd name="T62" fmla="*/ 260 w 409"/>
                <a:gd name="T63" fmla="*/ 335 h 589"/>
                <a:gd name="T64" fmla="*/ 324 w 409"/>
                <a:gd name="T65" fmla="*/ 332 h 589"/>
                <a:gd name="T66" fmla="*/ 327 w 409"/>
                <a:gd name="T67" fmla="*/ 268 h 589"/>
                <a:gd name="T68" fmla="*/ 311 w 409"/>
                <a:gd name="T69" fmla="*/ 268 h 589"/>
                <a:gd name="T70" fmla="*/ 210 w 409"/>
                <a:gd name="T71" fmla="*/ 206 h 589"/>
                <a:gd name="T72" fmla="*/ 311 w 409"/>
                <a:gd name="T73" fmla="*/ 145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319" y="153"/>
                  </a:moveTo>
                  <a:cubicBezTo>
                    <a:pt x="323" y="153"/>
                    <a:pt x="327" y="149"/>
                    <a:pt x="327" y="145"/>
                  </a:cubicBezTo>
                  <a:cubicBezTo>
                    <a:pt x="327" y="145"/>
                    <a:pt x="327" y="145"/>
                    <a:pt x="327" y="145"/>
                  </a:cubicBezTo>
                  <a:cubicBezTo>
                    <a:pt x="327" y="86"/>
                    <a:pt x="327" y="86"/>
                    <a:pt x="327" y="86"/>
                  </a:cubicBezTo>
                  <a:cubicBezTo>
                    <a:pt x="327" y="84"/>
                    <a:pt x="326" y="82"/>
                    <a:pt x="324" y="80"/>
                  </a:cubicBezTo>
                  <a:cubicBezTo>
                    <a:pt x="323" y="79"/>
                    <a:pt x="321" y="78"/>
                    <a:pt x="319" y="78"/>
                  </a:cubicBezTo>
                  <a:cubicBezTo>
                    <a:pt x="260" y="78"/>
                    <a:pt x="260" y="78"/>
                    <a:pt x="260" y="78"/>
                  </a:cubicBezTo>
                  <a:cubicBezTo>
                    <a:pt x="255" y="78"/>
                    <a:pt x="252" y="82"/>
                    <a:pt x="252" y="86"/>
                  </a:cubicBezTo>
                  <a:cubicBezTo>
                    <a:pt x="252" y="91"/>
                    <a:pt x="255" y="94"/>
                    <a:pt x="260" y="94"/>
                  </a:cubicBezTo>
                  <a:cubicBezTo>
                    <a:pt x="299" y="94"/>
                    <a:pt x="299" y="94"/>
                    <a:pt x="299" y="94"/>
                  </a:cubicBezTo>
                  <a:cubicBezTo>
                    <a:pt x="198" y="195"/>
                    <a:pt x="198" y="195"/>
                    <a:pt x="198" y="195"/>
                  </a:cubicBezTo>
                  <a:cubicBezTo>
                    <a:pt x="97" y="94"/>
                    <a:pt x="97" y="94"/>
                    <a:pt x="97" y="94"/>
                  </a:cubicBezTo>
                  <a:cubicBezTo>
                    <a:pt x="137" y="94"/>
                    <a:pt x="137" y="94"/>
                    <a:pt x="137" y="94"/>
                  </a:cubicBezTo>
                  <a:cubicBezTo>
                    <a:pt x="141" y="94"/>
                    <a:pt x="145" y="91"/>
                    <a:pt x="145" y="86"/>
                  </a:cubicBezTo>
                  <a:cubicBezTo>
                    <a:pt x="145" y="82"/>
                    <a:pt x="141" y="78"/>
                    <a:pt x="137" y="78"/>
                  </a:cubicBezTo>
                  <a:cubicBezTo>
                    <a:pt x="78" y="78"/>
                    <a:pt x="78" y="78"/>
                    <a:pt x="78" y="78"/>
                  </a:cubicBezTo>
                  <a:cubicBezTo>
                    <a:pt x="76" y="78"/>
                    <a:pt x="74" y="79"/>
                    <a:pt x="73" y="80"/>
                  </a:cubicBezTo>
                  <a:cubicBezTo>
                    <a:pt x="71" y="82"/>
                    <a:pt x="70" y="84"/>
                    <a:pt x="70" y="86"/>
                  </a:cubicBezTo>
                  <a:cubicBezTo>
                    <a:pt x="70" y="145"/>
                    <a:pt x="70" y="145"/>
                    <a:pt x="70" y="145"/>
                  </a:cubicBezTo>
                  <a:cubicBezTo>
                    <a:pt x="70" y="149"/>
                    <a:pt x="74" y="153"/>
                    <a:pt x="78" y="153"/>
                  </a:cubicBezTo>
                  <a:cubicBezTo>
                    <a:pt x="83" y="153"/>
                    <a:pt x="86" y="149"/>
                    <a:pt x="86" y="145"/>
                  </a:cubicBezTo>
                  <a:cubicBezTo>
                    <a:pt x="86" y="105"/>
                    <a:pt x="86" y="105"/>
                    <a:pt x="86" y="105"/>
                  </a:cubicBezTo>
                  <a:cubicBezTo>
                    <a:pt x="187" y="206"/>
                    <a:pt x="187" y="206"/>
                    <a:pt x="187" y="206"/>
                  </a:cubicBezTo>
                  <a:cubicBezTo>
                    <a:pt x="86" y="307"/>
                    <a:pt x="86" y="307"/>
                    <a:pt x="86" y="307"/>
                  </a:cubicBezTo>
                  <a:cubicBezTo>
                    <a:pt x="86" y="268"/>
                    <a:pt x="86" y="268"/>
                    <a:pt x="86" y="268"/>
                  </a:cubicBezTo>
                  <a:cubicBezTo>
                    <a:pt x="86" y="263"/>
                    <a:pt x="83" y="260"/>
                    <a:pt x="78" y="260"/>
                  </a:cubicBezTo>
                  <a:cubicBezTo>
                    <a:pt x="74" y="260"/>
                    <a:pt x="70" y="263"/>
                    <a:pt x="70" y="268"/>
                  </a:cubicBezTo>
                  <a:cubicBezTo>
                    <a:pt x="70" y="268"/>
                    <a:pt x="70" y="268"/>
                    <a:pt x="70" y="268"/>
                  </a:cubicBezTo>
                  <a:cubicBezTo>
                    <a:pt x="70" y="327"/>
                    <a:pt x="70" y="327"/>
                    <a:pt x="70" y="327"/>
                  </a:cubicBezTo>
                  <a:cubicBezTo>
                    <a:pt x="70" y="329"/>
                    <a:pt x="71" y="331"/>
                    <a:pt x="73" y="332"/>
                  </a:cubicBezTo>
                  <a:cubicBezTo>
                    <a:pt x="74" y="334"/>
                    <a:pt x="76" y="335"/>
                    <a:pt x="78" y="335"/>
                  </a:cubicBezTo>
                  <a:cubicBezTo>
                    <a:pt x="137" y="335"/>
                    <a:pt x="137" y="335"/>
                    <a:pt x="137" y="335"/>
                  </a:cubicBezTo>
                  <a:cubicBezTo>
                    <a:pt x="141" y="335"/>
                    <a:pt x="145" y="331"/>
                    <a:pt x="145" y="327"/>
                  </a:cubicBezTo>
                  <a:cubicBezTo>
                    <a:pt x="145" y="322"/>
                    <a:pt x="141" y="319"/>
                    <a:pt x="137" y="319"/>
                  </a:cubicBezTo>
                  <a:cubicBezTo>
                    <a:pt x="97" y="319"/>
                    <a:pt x="97" y="319"/>
                    <a:pt x="97" y="319"/>
                  </a:cubicBezTo>
                  <a:cubicBezTo>
                    <a:pt x="198" y="218"/>
                    <a:pt x="198" y="218"/>
                    <a:pt x="198" y="218"/>
                  </a:cubicBezTo>
                  <a:cubicBezTo>
                    <a:pt x="299" y="319"/>
                    <a:pt x="299" y="319"/>
                    <a:pt x="299" y="319"/>
                  </a:cubicBezTo>
                  <a:cubicBezTo>
                    <a:pt x="260" y="319"/>
                    <a:pt x="260" y="319"/>
                    <a:pt x="260" y="319"/>
                  </a:cubicBezTo>
                  <a:cubicBezTo>
                    <a:pt x="255" y="319"/>
                    <a:pt x="252" y="322"/>
                    <a:pt x="252" y="327"/>
                  </a:cubicBezTo>
                  <a:cubicBezTo>
                    <a:pt x="252" y="331"/>
                    <a:pt x="255" y="335"/>
                    <a:pt x="260" y="335"/>
                  </a:cubicBezTo>
                  <a:cubicBezTo>
                    <a:pt x="260" y="335"/>
                    <a:pt x="260" y="335"/>
                    <a:pt x="260" y="335"/>
                  </a:cubicBezTo>
                  <a:cubicBezTo>
                    <a:pt x="319" y="335"/>
                    <a:pt x="319" y="335"/>
                    <a:pt x="319" y="335"/>
                  </a:cubicBezTo>
                  <a:cubicBezTo>
                    <a:pt x="321" y="335"/>
                    <a:pt x="323" y="334"/>
                    <a:pt x="324" y="332"/>
                  </a:cubicBezTo>
                  <a:cubicBezTo>
                    <a:pt x="326" y="331"/>
                    <a:pt x="327" y="329"/>
                    <a:pt x="327" y="327"/>
                  </a:cubicBezTo>
                  <a:cubicBezTo>
                    <a:pt x="327" y="268"/>
                    <a:pt x="327" y="268"/>
                    <a:pt x="327" y="268"/>
                  </a:cubicBezTo>
                  <a:cubicBezTo>
                    <a:pt x="327" y="263"/>
                    <a:pt x="323" y="260"/>
                    <a:pt x="319" y="260"/>
                  </a:cubicBezTo>
                  <a:cubicBezTo>
                    <a:pt x="314" y="260"/>
                    <a:pt x="311" y="263"/>
                    <a:pt x="311" y="268"/>
                  </a:cubicBezTo>
                  <a:cubicBezTo>
                    <a:pt x="311" y="307"/>
                    <a:pt x="311" y="307"/>
                    <a:pt x="311" y="307"/>
                  </a:cubicBezTo>
                  <a:cubicBezTo>
                    <a:pt x="210" y="206"/>
                    <a:pt x="210" y="206"/>
                    <a:pt x="210" y="206"/>
                  </a:cubicBezTo>
                  <a:cubicBezTo>
                    <a:pt x="311" y="105"/>
                    <a:pt x="311" y="105"/>
                    <a:pt x="311" y="105"/>
                  </a:cubicBezTo>
                  <a:cubicBezTo>
                    <a:pt x="311" y="145"/>
                    <a:pt x="311" y="145"/>
                    <a:pt x="311" y="145"/>
                  </a:cubicBezTo>
                  <a:cubicBezTo>
                    <a:pt x="311" y="149"/>
                    <a:pt x="314" y="153"/>
                    <a:pt x="319" y="153"/>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300" dirty="0"/>
            </a:p>
          </p:txBody>
        </p:sp>
        <p:sp>
          <p:nvSpPr>
            <p:cNvPr id="45" name="Text Box 42"/>
            <p:cNvSpPr txBox="1">
              <a:spLocks noChangeAspect="1" noChangeArrowheads="1"/>
            </p:cNvSpPr>
            <p:nvPr/>
          </p:nvSpPr>
          <p:spPr bwMode="auto">
            <a:xfrm>
              <a:off x="4620" y="3450"/>
              <a:ext cx="81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charset="0"/>
                  <a:ea typeface="ＭＳ Ｐゴシック" pitchFamily="34" charset="-128"/>
                </a:defRPr>
              </a:lvl1pPr>
              <a:lvl2pPr marL="37931725" indent="-37474525" eaLnBrk="0" hangingPunct="0">
                <a:defRPr sz="2000">
                  <a:solidFill>
                    <a:schemeClr val="tx1"/>
                  </a:solidFill>
                  <a:latin typeface="Arial" charset="0"/>
                  <a:ea typeface="ＭＳ Ｐゴシック" pitchFamily="34" charset="-128"/>
                </a:defRPr>
              </a:lvl2pPr>
              <a:lvl3pPr eaLnBrk="0" hangingPunct="0">
                <a:defRPr sz="2000">
                  <a:solidFill>
                    <a:schemeClr val="tx1"/>
                  </a:solidFill>
                  <a:latin typeface="Arial" charset="0"/>
                  <a:ea typeface="ＭＳ Ｐゴシック" pitchFamily="34" charset="-128"/>
                </a:defRPr>
              </a:lvl3pPr>
              <a:lvl4pPr eaLnBrk="0" hangingPunct="0">
                <a:defRPr sz="2000">
                  <a:solidFill>
                    <a:schemeClr val="tx1"/>
                  </a:solidFill>
                  <a:latin typeface="Arial" charset="0"/>
                  <a:ea typeface="ＭＳ Ｐゴシック" pitchFamily="34" charset="-128"/>
                </a:defRPr>
              </a:lvl4pPr>
              <a:lvl5pPr eaLnBrk="0" hangingPunct="0">
                <a:defRPr sz="2000">
                  <a:solidFill>
                    <a:schemeClr val="tx1"/>
                  </a:solidFill>
                  <a:latin typeface="Arial" charset="0"/>
                  <a:ea typeface="ＭＳ Ｐゴシック" pitchFamily="34" charset="-128"/>
                </a:defRPr>
              </a:lvl5pPr>
              <a:lvl6pPr marL="457200" eaLnBrk="0" fontAlgn="base" hangingPunct="0">
                <a:spcBef>
                  <a:spcPct val="50000"/>
                </a:spcBef>
                <a:spcAft>
                  <a:spcPct val="0"/>
                </a:spcAft>
                <a:defRPr sz="2000">
                  <a:solidFill>
                    <a:schemeClr val="tx1"/>
                  </a:solidFill>
                  <a:latin typeface="Arial" charset="0"/>
                  <a:ea typeface="ＭＳ Ｐゴシック" pitchFamily="34" charset="-128"/>
                </a:defRPr>
              </a:lvl6pPr>
              <a:lvl7pPr marL="914400" eaLnBrk="0" fontAlgn="base" hangingPunct="0">
                <a:spcBef>
                  <a:spcPct val="50000"/>
                </a:spcBef>
                <a:spcAft>
                  <a:spcPct val="0"/>
                </a:spcAft>
                <a:defRPr sz="2000">
                  <a:solidFill>
                    <a:schemeClr val="tx1"/>
                  </a:solidFill>
                  <a:latin typeface="Arial" charset="0"/>
                  <a:ea typeface="ＭＳ Ｐゴシック" pitchFamily="34" charset="-128"/>
                </a:defRPr>
              </a:lvl7pPr>
              <a:lvl8pPr marL="1371600" eaLnBrk="0" fontAlgn="base" hangingPunct="0">
                <a:spcBef>
                  <a:spcPct val="50000"/>
                </a:spcBef>
                <a:spcAft>
                  <a:spcPct val="0"/>
                </a:spcAft>
                <a:defRPr sz="2000">
                  <a:solidFill>
                    <a:schemeClr val="tx1"/>
                  </a:solidFill>
                  <a:latin typeface="Arial" charset="0"/>
                  <a:ea typeface="ＭＳ Ｐゴシック" pitchFamily="34" charset="-128"/>
                </a:defRPr>
              </a:lvl8pPr>
              <a:lvl9pPr marL="1828800" eaLnBrk="0" fontAlgn="base" hangingPunct="0">
                <a:spcBef>
                  <a:spcPct val="50000"/>
                </a:spcBef>
                <a:spcAft>
                  <a:spcPct val="0"/>
                </a:spcAft>
                <a:defRPr sz="2000">
                  <a:solidFill>
                    <a:schemeClr val="tx1"/>
                  </a:solidFill>
                  <a:latin typeface="Arial" charset="0"/>
                  <a:ea typeface="ＭＳ Ｐゴシック" pitchFamily="34" charset="-128"/>
                </a:defRPr>
              </a:lvl9pPr>
            </a:lstStyle>
            <a:p>
              <a:pPr algn="ctr" eaLnBrk="1" hangingPunct="1">
                <a:lnSpc>
                  <a:spcPct val="80000"/>
                </a:lnSpc>
                <a:spcBef>
                  <a:spcPct val="0"/>
                </a:spcBef>
              </a:pPr>
              <a:r>
                <a:rPr lang="en-US" sz="500" dirty="0" err="1" smtClean="0">
                  <a:solidFill>
                    <a:srgbClr val="B1B3B4"/>
                  </a:solidFill>
                  <a:latin typeface="+mj-lt"/>
                </a:rPr>
                <a:t>sgsn</a:t>
              </a:r>
              <a:endParaRPr lang="en-US" sz="500" dirty="0">
                <a:solidFill>
                  <a:srgbClr val="B1B3B4"/>
                </a:solidFill>
                <a:latin typeface="+mj-lt"/>
              </a:endParaRPr>
            </a:p>
          </p:txBody>
        </p:sp>
      </p:grpSp>
      <p:sp>
        <p:nvSpPr>
          <p:cNvPr id="48" name="Rectangle 47"/>
          <p:cNvSpPr/>
          <p:nvPr/>
        </p:nvSpPr>
        <p:spPr bwMode="auto">
          <a:xfrm>
            <a:off x="7567195" y="4961773"/>
            <a:ext cx="457443" cy="523190"/>
          </a:xfrm>
          <a:prstGeom prst="rect">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CDR </a:t>
            </a:r>
            <a:br>
              <a:rPr lang="en-US" sz="800" b="1" dirty="0" smtClean="0">
                <a:solidFill>
                  <a:schemeClr val="tx1">
                    <a:lumMod val="50000"/>
                  </a:schemeClr>
                </a:solidFill>
                <a:latin typeface="+mj-lt"/>
              </a:rPr>
            </a:br>
            <a:r>
              <a:rPr lang="en-US" sz="800" b="1" dirty="0" smtClean="0">
                <a:solidFill>
                  <a:schemeClr val="tx1">
                    <a:lumMod val="50000"/>
                  </a:schemeClr>
                </a:solidFill>
                <a:latin typeface="+mj-lt"/>
              </a:rPr>
              <a:t>Adapters</a:t>
            </a:r>
            <a:endParaRPr lang="en-US" sz="800" b="1" dirty="0">
              <a:solidFill>
                <a:schemeClr val="tx1">
                  <a:lumMod val="50000"/>
                </a:schemeClr>
              </a:solidFill>
              <a:latin typeface="+mj-lt"/>
            </a:endParaRPr>
          </a:p>
        </p:txBody>
      </p:sp>
      <p:sp>
        <p:nvSpPr>
          <p:cNvPr id="49" name="Up Arrow 48"/>
          <p:cNvSpPr/>
          <p:nvPr/>
        </p:nvSpPr>
        <p:spPr bwMode="auto">
          <a:xfrm>
            <a:off x="7747490" y="4791593"/>
            <a:ext cx="127319" cy="156210"/>
          </a:xfrm>
          <a:prstGeom prst="upArrow">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endParaRPr lang="en-US" sz="800" b="1" dirty="0">
              <a:solidFill>
                <a:srgbClr val="FFFFFF"/>
              </a:solidFill>
              <a:latin typeface="+mj-lt"/>
            </a:endParaRPr>
          </a:p>
        </p:txBody>
      </p:sp>
      <p:sp>
        <p:nvSpPr>
          <p:cNvPr id="51" name="Rectangle 50"/>
          <p:cNvSpPr/>
          <p:nvPr/>
        </p:nvSpPr>
        <p:spPr bwMode="auto">
          <a:xfrm>
            <a:off x="5674604" y="4303914"/>
            <a:ext cx="1741350" cy="226407"/>
          </a:xfrm>
          <a:prstGeom prst="rect">
            <a:avLst/>
          </a:prstGeom>
          <a:solidFill>
            <a:schemeClr val="tx2">
              <a:lumMod val="50000"/>
              <a:lumOff val="50000"/>
            </a:schemeClr>
          </a:solidFill>
          <a:ln w="25400" algn="ctr">
            <a:noFill/>
            <a:round/>
            <a:headEnd/>
            <a:tailEnd/>
          </a:ln>
          <a:effectLst/>
          <a:extLst/>
        </p:spPr>
        <p:txBody>
          <a:bodyPr wrap="none" lIns="72000" rIns="72000" anchor="t" anchorCtr="0"/>
          <a:lstStyle/>
          <a:p>
            <a:pPr algn="ctr"/>
            <a:r>
              <a:rPr lang="hu-HU" sz="1200" b="1" dirty="0" smtClean="0">
                <a:solidFill>
                  <a:schemeClr val="tx1">
                    <a:lumMod val="50000"/>
                  </a:schemeClr>
                </a:solidFill>
                <a:latin typeface="+mj-lt"/>
              </a:rPr>
              <a:t>Real time event stream</a:t>
            </a:r>
            <a:endParaRPr lang="en-US" sz="1200" b="1" dirty="0">
              <a:solidFill>
                <a:schemeClr val="tx1">
                  <a:lumMod val="50000"/>
                </a:schemeClr>
              </a:solidFill>
              <a:latin typeface="+mj-lt"/>
            </a:endParaRPr>
          </a:p>
        </p:txBody>
      </p:sp>
      <p:sp>
        <p:nvSpPr>
          <p:cNvPr id="53" name="Flowchart: Magnetic Disk 52"/>
          <p:cNvSpPr/>
          <p:nvPr/>
        </p:nvSpPr>
        <p:spPr bwMode="auto">
          <a:xfrm>
            <a:off x="6456574" y="2575656"/>
            <a:ext cx="1951498" cy="600998"/>
          </a:xfrm>
          <a:prstGeom prst="flowChartMagneticDisk">
            <a:avLst/>
          </a:prstGeom>
          <a:solidFill>
            <a:schemeClr val="accent2"/>
          </a:solidFill>
          <a:ln w="6350" cap="flat" cmpd="sng" algn="ctr">
            <a:solidFill>
              <a:schemeClr val="bg1"/>
            </a:solid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1050" b="1" dirty="0">
                <a:solidFill>
                  <a:schemeClr val="tx1">
                    <a:lumMod val="50000"/>
                  </a:schemeClr>
                </a:solidFill>
                <a:latin typeface="+mj-lt"/>
              </a:rPr>
              <a:t>Offline </a:t>
            </a:r>
            <a:r>
              <a:rPr lang="en-US" sz="1050" b="1" dirty="0" smtClean="0">
                <a:solidFill>
                  <a:schemeClr val="tx1">
                    <a:lumMod val="50000"/>
                  </a:schemeClr>
                </a:solidFill>
                <a:latin typeface="+mj-lt"/>
              </a:rPr>
              <a:t>repository</a:t>
            </a:r>
          </a:p>
          <a:p>
            <a:pPr algn="ctr"/>
            <a:r>
              <a:rPr lang="en-US" sz="1050" dirty="0" smtClean="0">
                <a:solidFill>
                  <a:schemeClr val="tx1">
                    <a:lumMod val="50000"/>
                  </a:schemeClr>
                </a:solidFill>
                <a:latin typeface="+mj-lt"/>
              </a:rPr>
              <a:t>(HADOOP)</a:t>
            </a:r>
            <a:endParaRPr lang="en-US" sz="1050" b="1" dirty="0">
              <a:solidFill>
                <a:schemeClr val="tx1">
                  <a:lumMod val="50000"/>
                </a:schemeClr>
              </a:solidFill>
              <a:latin typeface="+mj-lt"/>
            </a:endParaRPr>
          </a:p>
        </p:txBody>
      </p:sp>
      <p:sp>
        <p:nvSpPr>
          <p:cNvPr id="54" name="Rectangle 53"/>
          <p:cNvSpPr/>
          <p:nvPr/>
        </p:nvSpPr>
        <p:spPr bwMode="auto">
          <a:xfrm>
            <a:off x="7327818" y="3553797"/>
            <a:ext cx="758941" cy="521755"/>
          </a:xfrm>
          <a:prstGeom prst="rect">
            <a:avLst/>
          </a:prstGeom>
          <a:solidFill>
            <a:schemeClr val="accent1"/>
          </a:solidFill>
          <a:ln w="25400" cap="flat" cmpd="sng" algn="ctr">
            <a:noFill/>
            <a:prstDash val="solid"/>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Subscriber </a:t>
            </a:r>
            <a:br>
              <a:rPr lang="en-US" sz="800" b="1" dirty="0" smtClean="0">
                <a:solidFill>
                  <a:schemeClr val="tx1">
                    <a:lumMod val="50000"/>
                  </a:schemeClr>
                </a:solidFill>
                <a:latin typeface="+mj-lt"/>
              </a:rPr>
            </a:br>
            <a:r>
              <a:rPr lang="en-US" sz="800" b="1" dirty="0" smtClean="0">
                <a:solidFill>
                  <a:schemeClr val="tx1">
                    <a:lumMod val="50000"/>
                  </a:schemeClr>
                </a:solidFill>
                <a:latin typeface="+mj-lt"/>
              </a:rPr>
              <a:t>Profiler and</a:t>
            </a:r>
            <a:br>
              <a:rPr lang="en-US" sz="800" b="1" dirty="0" smtClean="0">
                <a:solidFill>
                  <a:schemeClr val="tx1">
                    <a:lumMod val="50000"/>
                  </a:schemeClr>
                </a:solidFill>
                <a:latin typeface="+mj-lt"/>
              </a:rPr>
            </a:br>
            <a:r>
              <a:rPr lang="en-US" sz="800" b="1" dirty="0" smtClean="0">
                <a:solidFill>
                  <a:schemeClr val="tx1">
                    <a:lumMod val="50000"/>
                  </a:schemeClr>
                </a:solidFill>
                <a:latin typeface="+mj-lt"/>
              </a:rPr>
              <a:t>Sli calculation</a:t>
            </a:r>
            <a:endParaRPr lang="en-US" sz="800" b="1" dirty="0">
              <a:solidFill>
                <a:schemeClr val="tx1">
                  <a:lumMod val="50000"/>
                </a:schemeClr>
              </a:solidFill>
              <a:latin typeface="+mj-lt"/>
            </a:endParaRPr>
          </a:p>
        </p:txBody>
      </p:sp>
      <p:sp>
        <p:nvSpPr>
          <p:cNvPr id="55" name="Rectangle 54"/>
          <p:cNvSpPr/>
          <p:nvPr/>
        </p:nvSpPr>
        <p:spPr bwMode="auto">
          <a:xfrm>
            <a:off x="7771414" y="778838"/>
            <a:ext cx="690874" cy="402330"/>
          </a:xfrm>
          <a:prstGeom prst="rect">
            <a:avLst/>
          </a:prstGeom>
          <a:noFill/>
          <a:ln w="3175" cap="flat" cmpd="sng" algn="ctr">
            <a:solidFill>
              <a:schemeClr val="tx1"/>
            </a:solidFill>
            <a:prstDash val="dash"/>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solidFill>
                <a:latin typeface="+mj-lt"/>
              </a:rPr>
              <a:t>3PP Exposure </a:t>
            </a:r>
            <a:br>
              <a:rPr lang="en-US" sz="800" b="1" dirty="0" smtClean="0">
                <a:solidFill>
                  <a:schemeClr val="tx1"/>
                </a:solidFill>
                <a:latin typeface="+mj-lt"/>
              </a:rPr>
            </a:br>
            <a:r>
              <a:rPr lang="en-US" sz="800" b="1" dirty="0" smtClean="0">
                <a:solidFill>
                  <a:schemeClr val="tx1"/>
                </a:solidFill>
                <a:latin typeface="+mj-lt"/>
              </a:rPr>
              <a:t>and Analytics </a:t>
            </a:r>
            <a:r>
              <a:rPr lang="hu-HU" sz="800" b="1" dirty="0" smtClean="0">
                <a:solidFill>
                  <a:schemeClr val="tx1"/>
                </a:solidFill>
                <a:latin typeface="+mj-lt"/>
              </a:rPr>
              <a:t/>
            </a:r>
            <a:br>
              <a:rPr lang="hu-HU" sz="800" b="1" dirty="0" smtClean="0">
                <a:solidFill>
                  <a:schemeClr val="tx1"/>
                </a:solidFill>
                <a:latin typeface="+mj-lt"/>
              </a:rPr>
            </a:br>
            <a:r>
              <a:rPr lang="en-US" sz="800" b="1" dirty="0" smtClean="0">
                <a:solidFill>
                  <a:schemeClr val="tx1"/>
                </a:solidFill>
                <a:latin typeface="+mj-lt"/>
              </a:rPr>
              <a:t>tools *</a:t>
            </a:r>
            <a:endParaRPr lang="en-US" sz="800" b="1" dirty="0">
              <a:solidFill>
                <a:schemeClr val="tx1"/>
              </a:solidFill>
              <a:latin typeface="+mj-lt"/>
            </a:endParaRPr>
          </a:p>
        </p:txBody>
      </p:sp>
      <p:sp>
        <p:nvSpPr>
          <p:cNvPr id="58" name="Flowchart: Terminator 57"/>
          <p:cNvSpPr/>
          <p:nvPr/>
        </p:nvSpPr>
        <p:spPr bwMode="auto">
          <a:xfrm>
            <a:off x="5428496" y="2671185"/>
            <a:ext cx="675791" cy="409945"/>
          </a:xfrm>
          <a:prstGeom prst="flowChartTerminator">
            <a:avLst/>
          </a:prstGeom>
          <a:solidFill>
            <a:schemeClr val="accent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a:solidFill>
                  <a:schemeClr val="tx1">
                    <a:lumMod val="50000"/>
                  </a:schemeClr>
                </a:solidFill>
                <a:latin typeface="+mj-lt"/>
              </a:rPr>
              <a:t>In memory </a:t>
            </a:r>
            <a:br>
              <a:rPr lang="en-US" sz="800" b="1" dirty="0">
                <a:solidFill>
                  <a:schemeClr val="tx1">
                    <a:lumMod val="50000"/>
                  </a:schemeClr>
                </a:solidFill>
                <a:latin typeface="+mj-lt"/>
              </a:rPr>
            </a:br>
            <a:r>
              <a:rPr lang="en-US" sz="800" b="1" dirty="0">
                <a:solidFill>
                  <a:schemeClr val="tx1">
                    <a:lumMod val="50000"/>
                  </a:schemeClr>
                </a:solidFill>
                <a:latin typeface="+mj-lt"/>
              </a:rPr>
              <a:t>data </a:t>
            </a:r>
            <a:r>
              <a:rPr lang="en-US" sz="800" b="1" dirty="0" smtClean="0">
                <a:solidFill>
                  <a:schemeClr val="tx1">
                    <a:lumMod val="50000"/>
                  </a:schemeClr>
                </a:solidFill>
                <a:latin typeface="+mj-lt"/>
              </a:rPr>
              <a:t>grid</a:t>
            </a:r>
            <a:r>
              <a:rPr lang="hu-HU" sz="800" b="1" dirty="0" smtClean="0">
                <a:solidFill>
                  <a:schemeClr val="tx1">
                    <a:lumMod val="50000"/>
                  </a:schemeClr>
                </a:solidFill>
                <a:latin typeface="+mj-lt"/>
              </a:rPr>
              <a:t>s</a:t>
            </a:r>
            <a:endParaRPr lang="en-US" sz="800" b="1" dirty="0">
              <a:solidFill>
                <a:schemeClr val="tx1">
                  <a:lumMod val="50000"/>
                </a:schemeClr>
              </a:solidFill>
              <a:latin typeface="+mj-lt"/>
            </a:endParaRPr>
          </a:p>
        </p:txBody>
      </p:sp>
      <p:cxnSp>
        <p:nvCxnSpPr>
          <p:cNvPr id="60" name="Straight Arrow Connector 59"/>
          <p:cNvCxnSpPr>
            <a:stCxn id="54" idx="0"/>
          </p:cNvCxnSpPr>
          <p:nvPr/>
        </p:nvCxnSpPr>
        <p:spPr bwMode="auto">
          <a:xfrm flipH="1" flipV="1">
            <a:off x="7707288" y="3176654"/>
            <a:ext cx="1" cy="37714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1" name="Rectangle 60"/>
          <p:cNvSpPr/>
          <p:nvPr/>
        </p:nvSpPr>
        <p:spPr bwMode="auto">
          <a:xfrm>
            <a:off x="5890946" y="762361"/>
            <a:ext cx="609836" cy="350520"/>
          </a:xfrm>
          <a:prstGeom prst="rect">
            <a:avLst/>
          </a:prstGeom>
          <a:solidFill>
            <a:schemeClr val="bg1"/>
          </a:solidFill>
          <a:ln w="3175" cap="flat" cmpd="sng" algn="ctr">
            <a:solidFill>
              <a:schemeClr val="tx1"/>
            </a:solidFill>
            <a:prstDash val="dash"/>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solidFill>
                <a:latin typeface="+mj-lt"/>
              </a:rPr>
              <a:t>Operator’s</a:t>
            </a:r>
          </a:p>
          <a:p>
            <a:pPr algn="ctr"/>
            <a:r>
              <a:rPr lang="en-US" sz="800" b="1" dirty="0" smtClean="0">
                <a:solidFill>
                  <a:schemeClr val="tx1"/>
                </a:solidFill>
                <a:latin typeface="+mj-lt"/>
              </a:rPr>
              <a:t>Map server*</a:t>
            </a:r>
            <a:endParaRPr lang="en-US" sz="800" b="1" dirty="0">
              <a:solidFill>
                <a:schemeClr val="tx1"/>
              </a:solidFill>
              <a:latin typeface="+mj-lt"/>
            </a:endParaRPr>
          </a:p>
        </p:txBody>
      </p:sp>
      <p:sp>
        <p:nvSpPr>
          <p:cNvPr id="62" name="Rectangle 61"/>
          <p:cNvSpPr/>
          <p:nvPr/>
        </p:nvSpPr>
        <p:spPr bwMode="auto">
          <a:xfrm>
            <a:off x="2759989" y="762362"/>
            <a:ext cx="699548" cy="350520"/>
          </a:xfrm>
          <a:prstGeom prst="rect">
            <a:avLst/>
          </a:prstGeom>
          <a:solidFill>
            <a:schemeClr val="bg1"/>
          </a:solidFill>
          <a:ln w="3175" cap="flat" cmpd="sng" algn="ctr">
            <a:solidFill>
              <a:schemeClr val="tx1"/>
            </a:solidFill>
            <a:prstDash val="dash"/>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solidFill>
                <a:latin typeface="+mj-lt"/>
              </a:rPr>
              <a:t>Trouble ticket</a:t>
            </a:r>
            <a:br>
              <a:rPr lang="en-US" sz="800" b="1" dirty="0" smtClean="0">
                <a:solidFill>
                  <a:schemeClr val="tx1"/>
                </a:solidFill>
                <a:latin typeface="+mj-lt"/>
              </a:rPr>
            </a:br>
            <a:r>
              <a:rPr lang="en-US" sz="800" b="1" dirty="0" smtClean="0">
                <a:solidFill>
                  <a:schemeClr val="tx1"/>
                </a:solidFill>
                <a:latin typeface="+mj-lt"/>
              </a:rPr>
              <a:t>request**</a:t>
            </a:r>
            <a:endParaRPr lang="en-US" sz="800" b="1" dirty="0">
              <a:solidFill>
                <a:schemeClr val="tx1"/>
              </a:solidFill>
              <a:latin typeface="+mj-lt"/>
            </a:endParaRPr>
          </a:p>
        </p:txBody>
      </p:sp>
      <p:sp>
        <p:nvSpPr>
          <p:cNvPr id="63" name="Rectangle 62"/>
          <p:cNvSpPr/>
          <p:nvPr/>
        </p:nvSpPr>
        <p:spPr bwMode="auto">
          <a:xfrm>
            <a:off x="2629108" y="1235192"/>
            <a:ext cx="604748" cy="491490"/>
          </a:xfrm>
          <a:prstGeom prst="rect">
            <a:avLst/>
          </a:prstGeom>
          <a:solidFill>
            <a:srgbClr val="FFC000"/>
          </a:solidFill>
          <a:ln w="25400" cap="flat" cmpd="sng" algn="ctr">
            <a:noFill/>
            <a:prstDash val="solid"/>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Web service</a:t>
            </a:r>
          </a:p>
          <a:p>
            <a:pPr algn="ctr"/>
            <a:r>
              <a:rPr lang="en-US" sz="800" b="1" dirty="0" smtClean="0">
                <a:solidFill>
                  <a:schemeClr val="tx1">
                    <a:lumMod val="50000"/>
                  </a:schemeClr>
                </a:solidFill>
                <a:latin typeface="+mj-lt"/>
              </a:rPr>
              <a:t>(Api’s)</a:t>
            </a:r>
            <a:endParaRPr lang="en-US" sz="800" b="1" dirty="0">
              <a:solidFill>
                <a:schemeClr val="tx1">
                  <a:lumMod val="50000"/>
                </a:schemeClr>
              </a:solidFill>
              <a:latin typeface="+mj-lt"/>
            </a:endParaRPr>
          </a:p>
        </p:txBody>
      </p:sp>
      <p:cxnSp>
        <p:nvCxnSpPr>
          <p:cNvPr id="64" name="Straight Arrow Connector 63"/>
          <p:cNvCxnSpPr>
            <a:endCxn id="63" idx="2"/>
          </p:cNvCxnSpPr>
          <p:nvPr/>
        </p:nvCxnSpPr>
        <p:spPr bwMode="auto">
          <a:xfrm flipV="1">
            <a:off x="2931482" y="1726682"/>
            <a:ext cx="1" cy="46458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65" name="Elbow Connector 64"/>
          <p:cNvCxnSpPr/>
          <p:nvPr/>
        </p:nvCxnSpPr>
        <p:spPr bwMode="auto">
          <a:xfrm rot="5400000">
            <a:off x="5584827" y="909454"/>
            <a:ext cx="382720" cy="229520"/>
          </a:xfrm>
          <a:prstGeom prst="bentConnector3">
            <a:avLst>
              <a:gd name="adj1" fmla="val 1469"/>
            </a:avLst>
          </a:prstGeom>
          <a:solidFill>
            <a:schemeClr val="accent1"/>
          </a:solidFill>
          <a:ln w="3175" cap="flat" cmpd="sng" algn="ctr">
            <a:solidFill>
              <a:schemeClr val="tx1"/>
            </a:solidFill>
            <a:prstDash val="lgDash"/>
            <a:round/>
            <a:headEnd type="none" w="med" len="med"/>
            <a:tailEnd type="arrow"/>
          </a:ln>
          <a:effectLst/>
        </p:spPr>
      </p:cxnSp>
      <p:cxnSp>
        <p:nvCxnSpPr>
          <p:cNvPr id="66" name="Elbow Connector 65"/>
          <p:cNvCxnSpPr>
            <a:endCxn id="23" idx="0"/>
          </p:cNvCxnSpPr>
          <p:nvPr/>
        </p:nvCxnSpPr>
        <p:spPr bwMode="auto">
          <a:xfrm rot="10800000" flipV="1">
            <a:off x="4515381" y="832853"/>
            <a:ext cx="1375566" cy="409616"/>
          </a:xfrm>
          <a:prstGeom prst="bentConnector2">
            <a:avLst/>
          </a:prstGeom>
          <a:solidFill>
            <a:schemeClr val="accent1"/>
          </a:solidFill>
          <a:ln w="3175" cap="flat" cmpd="sng" algn="ctr">
            <a:solidFill>
              <a:schemeClr val="tx1"/>
            </a:solidFill>
            <a:prstDash val="lgDash"/>
            <a:round/>
            <a:headEnd type="none" w="med" len="med"/>
            <a:tailEnd type="arrow"/>
          </a:ln>
          <a:effectLst/>
        </p:spPr>
      </p:cxnSp>
      <p:cxnSp>
        <p:nvCxnSpPr>
          <p:cNvPr id="67" name="Elbow Connector 66"/>
          <p:cNvCxnSpPr>
            <a:endCxn id="21" idx="0"/>
          </p:cNvCxnSpPr>
          <p:nvPr/>
        </p:nvCxnSpPr>
        <p:spPr bwMode="auto">
          <a:xfrm rot="10800000" flipV="1">
            <a:off x="3680453" y="832854"/>
            <a:ext cx="2149911" cy="420256"/>
          </a:xfrm>
          <a:prstGeom prst="bentConnector2">
            <a:avLst/>
          </a:prstGeom>
          <a:solidFill>
            <a:schemeClr val="accent1"/>
          </a:solidFill>
          <a:ln w="3175" cap="flat" cmpd="sng" algn="ctr">
            <a:solidFill>
              <a:schemeClr val="tx1"/>
            </a:solidFill>
            <a:prstDash val="lgDash"/>
            <a:round/>
            <a:headEnd type="none" w="med" len="med"/>
            <a:tailEnd type="arrow"/>
          </a:ln>
          <a:effectLst/>
        </p:spPr>
      </p:cxnSp>
      <p:cxnSp>
        <p:nvCxnSpPr>
          <p:cNvPr id="68" name="Straight Arrow Connector 67"/>
          <p:cNvCxnSpPr/>
          <p:nvPr/>
        </p:nvCxnSpPr>
        <p:spPr bwMode="auto">
          <a:xfrm flipH="1" flipV="1">
            <a:off x="3476716" y="933820"/>
            <a:ext cx="1829790" cy="10664"/>
          </a:xfrm>
          <a:prstGeom prst="straightConnector1">
            <a:avLst/>
          </a:prstGeom>
          <a:solidFill>
            <a:schemeClr val="accent1"/>
          </a:solidFill>
          <a:ln w="3175" cap="flat" cmpd="sng" algn="ctr">
            <a:solidFill>
              <a:schemeClr val="tx1"/>
            </a:solidFill>
            <a:prstDash val="lgDash"/>
            <a:round/>
            <a:headEnd type="none" w="med" len="med"/>
            <a:tailEnd type="arrow"/>
          </a:ln>
          <a:effectLst/>
        </p:spPr>
      </p:cxnSp>
      <p:cxnSp>
        <p:nvCxnSpPr>
          <p:cNvPr id="69" name="Straight Connector 68"/>
          <p:cNvCxnSpPr/>
          <p:nvPr/>
        </p:nvCxnSpPr>
        <p:spPr bwMode="auto">
          <a:xfrm>
            <a:off x="5295098" y="944486"/>
            <a:ext cx="0" cy="297985"/>
          </a:xfrm>
          <a:prstGeom prst="line">
            <a:avLst/>
          </a:prstGeom>
          <a:solidFill>
            <a:schemeClr val="accent1"/>
          </a:solidFill>
          <a:ln w="3175" cap="flat" cmpd="sng" algn="ctr">
            <a:solidFill>
              <a:schemeClr val="tx1"/>
            </a:solidFill>
            <a:prstDash val="lgDash"/>
            <a:round/>
            <a:headEnd type="none" w="med" len="med"/>
            <a:tailEnd type="none" w="med" len="med"/>
          </a:ln>
          <a:effectLst/>
        </p:spPr>
      </p:cxnSp>
      <p:cxnSp>
        <p:nvCxnSpPr>
          <p:cNvPr id="70" name="Straight Connector 69"/>
          <p:cNvCxnSpPr/>
          <p:nvPr/>
        </p:nvCxnSpPr>
        <p:spPr bwMode="auto">
          <a:xfrm>
            <a:off x="4673063" y="944486"/>
            <a:ext cx="0" cy="307853"/>
          </a:xfrm>
          <a:prstGeom prst="line">
            <a:avLst/>
          </a:prstGeom>
          <a:solidFill>
            <a:schemeClr val="accent1"/>
          </a:solidFill>
          <a:ln w="3175" cap="flat" cmpd="sng" algn="ctr">
            <a:solidFill>
              <a:schemeClr val="tx1"/>
            </a:solidFill>
            <a:prstDash val="lgDash"/>
            <a:round/>
            <a:headEnd type="none" w="med" len="med"/>
            <a:tailEnd type="none" w="med" len="med"/>
          </a:ln>
          <a:effectLst/>
        </p:spPr>
      </p:cxnSp>
      <p:cxnSp>
        <p:nvCxnSpPr>
          <p:cNvPr id="71" name="Straight Connector 70"/>
          <p:cNvCxnSpPr/>
          <p:nvPr/>
        </p:nvCxnSpPr>
        <p:spPr bwMode="auto">
          <a:xfrm>
            <a:off x="3851703" y="944484"/>
            <a:ext cx="0" cy="271088"/>
          </a:xfrm>
          <a:prstGeom prst="line">
            <a:avLst/>
          </a:prstGeom>
          <a:solidFill>
            <a:schemeClr val="accent1"/>
          </a:solidFill>
          <a:ln w="3175" cap="flat" cmpd="sng" algn="ctr">
            <a:solidFill>
              <a:schemeClr val="tx1"/>
            </a:solidFill>
            <a:prstDash val="lgDash"/>
            <a:round/>
            <a:headEnd type="none" w="med" len="med"/>
            <a:tailEnd type="none" w="med" len="med"/>
          </a:ln>
          <a:effectLst/>
        </p:spPr>
      </p:cxnSp>
      <p:cxnSp>
        <p:nvCxnSpPr>
          <p:cNvPr id="72" name="Straight Arrow Connector 71"/>
          <p:cNvCxnSpPr>
            <a:stCxn id="124" idx="0"/>
            <a:endCxn id="46" idx="2"/>
          </p:cNvCxnSpPr>
          <p:nvPr/>
        </p:nvCxnSpPr>
        <p:spPr bwMode="auto">
          <a:xfrm flipV="1">
            <a:off x="5633535" y="5462154"/>
            <a:ext cx="676283" cy="19513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flipV="1">
            <a:off x="5329947" y="5462153"/>
            <a:ext cx="166709" cy="12452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nvGrpSpPr>
          <p:cNvPr id="74" name="Group 161"/>
          <p:cNvGrpSpPr>
            <a:grpSpLocks noChangeAspect="1"/>
          </p:cNvGrpSpPr>
          <p:nvPr/>
        </p:nvGrpSpPr>
        <p:grpSpPr bwMode="auto">
          <a:xfrm>
            <a:off x="7315594" y="5728975"/>
            <a:ext cx="362897" cy="928989"/>
            <a:chOff x="4545" y="2478"/>
            <a:chExt cx="966" cy="1391"/>
          </a:xfrm>
        </p:grpSpPr>
        <p:grpSp>
          <p:nvGrpSpPr>
            <p:cNvPr id="75" name="Group 162"/>
            <p:cNvGrpSpPr>
              <a:grpSpLocks noChangeAspect="1"/>
            </p:cNvGrpSpPr>
            <p:nvPr/>
          </p:nvGrpSpPr>
          <p:grpSpPr bwMode="auto">
            <a:xfrm>
              <a:off x="4545" y="2478"/>
              <a:ext cx="966" cy="1391"/>
              <a:chOff x="4545" y="2478"/>
              <a:chExt cx="966" cy="1391"/>
            </a:xfrm>
          </p:grpSpPr>
          <p:sp>
            <p:nvSpPr>
              <p:cNvPr id="77" name="AutoShape 163"/>
              <p:cNvSpPr>
                <a:spLocks noChangeAspect="1" noChangeArrowheads="1"/>
              </p:cNvSpPr>
              <p:nvPr/>
            </p:nvSpPr>
            <p:spPr bwMode="auto">
              <a:xfrm>
                <a:off x="4564" y="2497"/>
                <a:ext cx="929" cy="1353"/>
              </a:xfrm>
              <a:prstGeom prst="roundRect">
                <a:avLst>
                  <a:gd name="adj" fmla="val 7889"/>
                </a:avLst>
              </a:prstGeom>
              <a:solidFill>
                <a:srgbClr val="FFFFFF"/>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algn="ctr"/>
                <a:endParaRPr lang="en-US" sz="600" dirty="0">
                  <a:latin typeface="+mj-lt"/>
                </a:endParaRPr>
              </a:p>
            </p:txBody>
          </p:sp>
          <p:sp>
            <p:nvSpPr>
              <p:cNvPr id="78" name="Freeform 164"/>
              <p:cNvSpPr>
                <a:spLocks noChangeAspect="1" noEditPoints="1"/>
              </p:cNvSpPr>
              <p:nvPr/>
            </p:nvSpPr>
            <p:spPr bwMode="auto">
              <a:xfrm>
                <a:off x="4545" y="2478"/>
                <a:ext cx="966" cy="1391"/>
              </a:xfrm>
              <a:custGeom>
                <a:avLst/>
                <a:gdLst>
                  <a:gd name="T0" fmla="*/ 409 w 409"/>
                  <a:gd name="T1" fmla="*/ 40 h 589"/>
                  <a:gd name="T2" fmla="*/ 0 w 409"/>
                  <a:gd name="T3" fmla="*/ 40 h 589"/>
                  <a:gd name="T4" fmla="*/ 369 w 409"/>
                  <a:gd name="T5" fmla="*/ 589 h 589"/>
                  <a:gd name="T6" fmla="*/ 401 w 409"/>
                  <a:gd name="T7" fmla="*/ 83 h 589"/>
                  <a:gd name="T8" fmla="*/ 369 w 409"/>
                  <a:gd name="T9" fmla="*/ 573 h 589"/>
                  <a:gd name="T10" fmla="*/ 16 w 409"/>
                  <a:gd name="T11" fmla="*/ 40 h 589"/>
                  <a:gd name="T12" fmla="*/ 393 w 409"/>
                  <a:gd name="T13" fmla="*/ 40 h 589"/>
                  <a:gd name="T14" fmla="*/ 148 w 409"/>
                  <a:gd name="T15" fmla="*/ 171 h 589"/>
                  <a:gd name="T16" fmla="*/ 269 w 409"/>
                  <a:gd name="T17" fmla="*/ 160 h 589"/>
                  <a:gd name="T18" fmla="*/ 198 w 409"/>
                  <a:gd name="T19" fmla="*/ 46 h 589"/>
                  <a:gd name="T20" fmla="*/ 148 w 409"/>
                  <a:gd name="T21" fmla="*/ 171 h 589"/>
                  <a:gd name="T22" fmla="*/ 161 w 409"/>
                  <a:gd name="T23" fmla="*/ 155 h 589"/>
                  <a:gd name="T24" fmla="*/ 315 w 409"/>
                  <a:gd name="T25" fmla="*/ 335 h 589"/>
                  <a:gd name="T26" fmla="*/ 352 w 409"/>
                  <a:gd name="T27" fmla="*/ 301 h 589"/>
                  <a:gd name="T28" fmla="*/ 353 w 409"/>
                  <a:gd name="T29" fmla="*/ 299 h 589"/>
                  <a:gd name="T30" fmla="*/ 354 w 409"/>
                  <a:gd name="T31" fmla="*/ 296 h 589"/>
                  <a:gd name="T32" fmla="*/ 354 w 409"/>
                  <a:gd name="T33" fmla="*/ 294 h 589"/>
                  <a:gd name="T34" fmla="*/ 353 w 409"/>
                  <a:gd name="T35" fmla="*/ 292 h 589"/>
                  <a:gd name="T36" fmla="*/ 320 w 409"/>
                  <a:gd name="T37" fmla="*/ 259 h 589"/>
                  <a:gd name="T38" fmla="*/ 327 w 409"/>
                  <a:gd name="T39" fmla="*/ 288 h 589"/>
                  <a:gd name="T40" fmla="*/ 148 w 409"/>
                  <a:gd name="T41" fmla="*/ 304 h 589"/>
                  <a:gd name="T42" fmla="*/ 309 w 409"/>
                  <a:gd name="T43" fmla="*/ 333 h 589"/>
                  <a:gd name="T44" fmla="*/ 354 w 409"/>
                  <a:gd name="T45" fmla="*/ 206 h 589"/>
                  <a:gd name="T46" fmla="*/ 353 w 409"/>
                  <a:gd name="T47" fmla="*/ 204 h 589"/>
                  <a:gd name="T48" fmla="*/ 309 w 409"/>
                  <a:gd name="T49" fmla="*/ 172 h 589"/>
                  <a:gd name="T50" fmla="*/ 148 w 409"/>
                  <a:gd name="T51" fmla="*/ 201 h 589"/>
                  <a:gd name="T52" fmla="*/ 327 w 409"/>
                  <a:gd name="T53" fmla="*/ 217 h 589"/>
                  <a:gd name="T54" fmla="*/ 309 w 409"/>
                  <a:gd name="T55" fmla="*/ 245 h 589"/>
                  <a:gd name="T56" fmla="*/ 352 w 409"/>
                  <a:gd name="T57" fmla="*/ 214 h 589"/>
                  <a:gd name="T58" fmla="*/ 353 w 409"/>
                  <a:gd name="T59" fmla="*/ 212 h 589"/>
                  <a:gd name="T60" fmla="*/ 354 w 409"/>
                  <a:gd name="T61" fmla="*/ 209 h 589"/>
                  <a:gd name="T62" fmla="*/ 270 w 409"/>
                  <a:gd name="T63" fmla="*/ 340 h 589"/>
                  <a:gd name="T64" fmla="*/ 100 w 409"/>
                  <a:gd name="T65" fmla="*/ 314 h 589"/>
                  <a:gd name="T66" fmla="*/ 58 w 409"/>
                  <a:gd name="T67" fmla="*/ 334 h 589"/>
                  <a:gd name="T68" fmla="*/ 56 w 409"/>
                  <a:gd name="T69" fmla="*/ 337 h 589"/>
                  <a:gd name="T70" fmla="*/ 56 w 409"/>
                  <a:gd name="T71" fmla="*/ 339 h 589"/>
                  <a:gd name="T72" fmla="*/ 56 w 409"/>
                  <a:gd name="T73" fmla="*/ 341 h 589"/>
                  <a:gd name="T74" fmla="*/ 57 w 409"/>
                  <a:gd name="T75" fmla="*/ 343 h 589"/>
                  <a:gd name="T76" fmla="*/ 58 w 409"/>
                  <a:gd name="T77" fmla="*/ 345 h 589"/>
                  <a:gd name="T78" fmla="*/ 100 w 409"/>
                  <a:gd name="T79" fmla="*/ 377 h 589"/>
                  <a:gd name="T80" fmla="*/ 262 w 409"/>
                  <a:gd name="T81" fmla="*/ 348 h 589"/>
                  <a:gd name="T82" fmla="*/ 89 w 409"/>
                  <a:gd name="T83" fmla="*/ 215 h 589"/>
                  <a:gd name="T84" fmla="*/ 57 w 409"/>
                  <a:gd name="T85" fmla="*/ 248 h 589"/>
                  <a:gd name="T86" fmla="*/ 56 w 409"/>
                  <a:gd name="T87" fmla="*/ 251 h 589"/>
                  <a:gd name="T88" fmla="*/ 56 w 409"/>
                  <a:gd name="T89" fmla="*/ 253 h 589"/>
                  <a:gd name="T90" fmla="*/ 56 w 409"/>
                  <a:gd name="T91" fmla="*/ 255 h 589"/>
                  <a:gd name="T92" fmla="*/ 58 w 409"/>
                  <a:gd name="T93" fmla="*/ 258 h 589"/>
                  <a:gd name="T94" fmla="*/ 100 w 409"/>
                  <a:gd name="T95" fmla="*/ 289 h 589"/>
                  <a:gd name="T96" fmla="*/ 83 w 409"/>
                  <a:gd name="T97" fmla="*/ 260 h 589"/>
                  <a:gd name="T98" fmla="*/ 262 w 409"/>
                  <a:gd name="T99" fmla="*/ 244 h 589"/>
                  <a:gd name="T100" fmla="*/ 100 w 409"/>
                  <a:gd name="T101" fmla="*/ 21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9" h="589">
                    <a:moveTo>
                      <a:pt x="401" y="67"/>
                    </a:moveTo>
                    <a:cubicBezTo>
                      <a:pt x="406" y="67"/>
                      <a:pt x="409" y="64"/>
                      <a:pt x="409" y="59"/>
                    </a:cubicBezTo>
                    <a:cubicBezTo>
                      <a:pt x="409" y="40"/>
                      <a:pt x="409" y="40"/>
                      <a:pt x="409" y="40"/>
                    </a:cubicBezTo>
                    <a:cubicBezTo>
                      <a:pt x="409" y="18"/>
                      <a:pt x="392"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2" y="589"/>
                      <a:pt x="409" y="571"/>
                      <a:pt x="409" y="549"/>
                    </a:cubicBezTo>
                    <a:cubicBezTo>
                      <a:pt x="409" y="91"/>
                      <a:pt x="409" y="91"/>
                      <a:pt x="409" y="91"/>
                    </a:cubicBezTo>
                    <a:cubicBezTo>
                      <a:pt x="409" y="87"/>
                      <a:pt x="406" y="83"/>
                      <a:pt x="401" y="83"/>
                    </a:cubicBezTo>
                    <a:cubicBezTo>
                      <a:pt x="397" y="83"/>
                      <a:pt x="393" y="87"/>
                      <a:pt x="393" y="91"/>
                    </a:cubicBezTo>
                    <a:cubicBezTo>
                      <a:pt x="393" y="549"/>
                      <a:pt x="393" y="549"/>
                      <a:pt x="393" y="549"/>
                    </a:cubicBezTo>
                    <a:cubicBezTo>
                      <a:pt x="393" y="562"/>
                      <a:pt x="383" y="573"/>
                      <a:pt x="369" y="573"/>
                    </a:cubicBezTo>
                    <a:cubicBezTo>
                      <a:pt x="40" y="573"/>
                      <a:pt x="40" y="573"/>
                      <a:pt x="40" y="573"/>
                    </a:cubicBezTo>
                    <a:cubicBezTo>
                      <a:pt x="27" y="573"/>
                      <a:pt x="16" y="562"/>
                      <a:pt x="16" y="549"/>
                    </a:cubicBezTo>
                    <a:cubicBezTo>
                      <a:pt x="16" y="40"/>
                      <a:pt x="16" y="40"/>
                      <a:pt x="16" y="40"/>
                    </a:cubicBezTo>
                    <a:cubicBezTo>
                      <a:pt x="16" y="27"/>
                      <a:pt x="27" y="16"/>
                      <a:pt x="40" y="16"/>
                    </a:cubicBezTo>
                    <a:cubicBezTo>
                      <a:pt x="369" y="16"/>
                      <a:pt x="369" y="16"/>
                      <a:pt x="369" y="16"/>
                    </a:cubicBezTo>
                    <a:cubicBezTo>
                      <a:pt x="383" y="16"/>
                      <a:pt x="393" y="27"/>
                      <a:pt x="393" y="40"/>
                    </a:cubicBezTo>
                    <a:cubicBezTo>
                      <a:pt x="393" y="59"/>
                      <a:pt x="393" y="59"/>
                      <a:pt x="393" y="59"/>
                    </a:cubicBezTo>
                    <a:cubicBezTo>
                      <a:pt x="393" y="64"/>
                      <a:pt x="397" y="67"/>
                      <a:pt x="401" y="67"/>
                    </a:cubicBezTo>
                    <a:close/>
                    <a:moveTo>
                      <a:pt x="148" y="171"/>
                    </a:moveTo>
                    <a:cubicBezTo>
                      <a:pt x="262" y="171"/>
                      <a:pt x="262" y="171"/>
                      <a:pt x="262" y="171"/>
                    </a:cubicBezTo>
                    <a:cubicBezTo>
                      <a:pt x="265" y="171"/>
                      <a:pt x="267" y="170"/>
                      <a:pt x="269" y="167"/>
                    </a:cubicBezTo>
                    <a:cubicBezTo>
                      <a:pt x="270" y="165"/>
                      <a:pt x="270" y="162"/>
                      <a:pt x="269" y="160"/>
                    </a:cubicBezTo>
                    <a:cubicBezTo>
                      <a:pt x="212" y="46"/>
                      <a:pt x="212" y="46"/>
                      <a:pt x="212" y="46"/>
                    </a:cubicBezTo>
                    <a:cubicBezTo>
                      <a:pt x="211" y="43"/>
                      <a:pt x="208" y="41"/>
                      <a:pt x="205" y="41"/>
                    </a:cubicBezTo>
                    <a:cubicBezTo>
                      <a:pt x="202" y="41"/>
                      <a:pt x="199" y="43"/>
                      <a:pt x="198" y="46"/>
                    </a:cubicBezTo>
                    <a:cubicBezTo>
                      <a:pt x="141" y="160"/>
                      <a:pt x="141" y="160"/>
                      <a:pt x="141" y="160"/>
                    </a:cubicBezTo>
                    <a:cubicBezTo>
                      <a:pt x="139" y="162"/>
                      <a:pt x="140" y="165"/>
                      <a:pt x="141" y="167"/>
                    </a:cubicBezTo>
                    <a:cubicBezTo>
                      <a:pt x="142" y="170"/>
                      <a:pt x="145" y="171"/>
                      <a:pt x="148" y="171"/>
                    </a:cubicBezTo>
                    <a:close/>
                    <a:moveTo>
                      <a:pt x="205" y="67"/>
                    </a:moveTo>
                    <a:cubicBezTo>
                      <a:pt x="249" y="155"/>
                      <a:pt x="249" y="155"/>
                      <a:pt x="249" y="155"/>
                    </a:cubicBezTo>
                    <a:cubicBezTo>
                      <a:pt x="161" y="155"/>
                      <a:pt x="161" y="155"/>
                      <a:pt x="161" y="155"/>
                    </a:cubicBezTo>
                    <a:lnTo>
                      <a:pt x="205" y="67"/>
                    </a:lnTo>
                    <a:close/>
                    <a:moveTo>
                      <a:pt x="309" y="333"/>
                    </a:moveTo>
                    <a:cubicBezTo>
                      <a:pt x="311" y="334"/>
                      <a:pt x="313" y="335"/>
                      <a:pt x="315" y="335"/>
                    </a:cubicBezTo>
                    <a:cubicBezTo>
                      <a:pt x="317" y="335"/>
                      <a:pt x="319" y="334"/>
                      <a:pt x="320" y="333"/>
                    </a:cubicBezTo>
                    <a:cubicBezTo>
                      <a:pt x="352" y="302"/>
                      <a:pt x="352" y="302"/>
                      <a:pt x="352" y="302"/>
                    </a:cubicBezTo>
                    <a:cubicBezTo>
                      <a:pt x="352" y="302"/>
                      <a:pt x="352" y="301"/>
                      <a:pt x="352" y="301"/>
                    </a:cubicBezTo>
                    <a:cubicBezTo>
                      <a:pt x="352" y="301"/>
                      <a:pt x="352" y="301"/>
                      <a:pt x="353" y="300"/>
                    </a:cubicBezTo>
                    <a:cubicBezTo>
                      <a:pt x="353" y="300"/>
                      <a:pt x="353" y="300"/>
                      <a:pt x="353" y="300"/>
                    </a:cubicBezTo>
                    <a:cubicBezTo>
                      <a:pt x="353" y="300"/>
                      <a:pt x="353" y="299"/>
                      <a:pt x="353" y="299"/>
                    </a:cubicBezTo>
                    <a:cubicBezTo>
                      <a:pt x="354" y="299"/>
                      <a:pt x="354" y="298"/>
                      <a:pt x="354" y="298"/>
                    </a:cubicBezTo>
                    <a:cubicBezTo>
                      <a:pt x="354" y="298"/>
                      <a:pt x="354" y="298"/>
                      <a:pt x="354" y="297"/>
                    </a:cubicBezTo>
                    <a:cubicBezTo>
                      <a:pt x="354" y="297"/>
                      <a:pt x="354" y="297"/>
                      <a:pt x="354" y="296"/>
                    </a:cubicBezTo>
                    <a:cubicBezTo>
                      <a:pt x="354" y="296"/>
                      <a:pt x="354" y="296"/>
                      <a:pt x="354" y="296"/>
                    </a:cubicBezTo>
                    <a:cubicBezTo>
                      <a:pt x="354" y="296"/>
                      <a:pt x="354" y="296"/>
                      <a:pt x="354" y="296"/>
                    </a:cubicBezTo>
                    <a:cubicBezTo>
                      <a:pt x="354" y="295"/>
                      <a:pt x="354" y="295"/>
                      <a:pt x="354" y="294"/>
                    </a:cubicBezTo>
                    <a:cubicBezTo>
                      <a:pt x="354" y="294"/>
                      <a:pt x="354" y="294"/>
                      <a:pt x="354" y="294"/>
                    </a:cubicBezTo>
                    <a:cubicBezTo>
                      <a:pt x="354" y="293"/>
                      <a:pt x="354" y="293"/>
                      <a:pt x="353" y="293"/>
                    </a:cubicBezTo>
                    <a:cubicBezTo>
                      <a:pt x="353" y="293"/>
                      <a:pt x="353" y="292"/>
                      <a:pt x="353" y="292"/>
                    </a:cubicBezTo>
                    <a:cubicBezTo>
                      <a:pt x="353" y="292"/>
                      <a:pt x="353" y="292"/>
                      <a:pt x="353" y="291"/>
                    </a:cubicBezTo>
                    <a:cubicBezTo>
                      <a:pt x="352" y="291"/>
                      <a:pt x="352" y="291"/>
                      <a:pt x="352" y="290"/>
                    </a:cubicBezTo>
                    <a:cubicBezTo>
                      <a:pt x="320" y="259"/>
                      <a:pt x="320" y="259"/>
                      <a:pt x="320" y="259"/>
                    </a:cubicBezTo>
                    <a:cubicBezTo>
                      <a:pt x="317" y="256"/>
                      <a:pt x="312" y="256"/>
                      <a:pt x="309" y="259"/>
                    </a:cubicBezTo>
                    <a:cubicBezTo>
                      <a:pt x="306" y="262"/>
                      <a:pt x="306" y="267"/>
                      <a:pt x="309" y="270"/>
                    </a:cubicBezTo>
                    <a:cubicBezTo>
                      <a:pt x="327" y="288"/>
                      <a:pt x="327" y="288"/>
                      <a:pt x="327" y="288"/>
                    </a:cubicBezTo>
                    <a:cubicBezTo>
                      <a:pt x="148" y="288"/>
                      <a:pt x="148" y="288"/>
                      <a:pt x="148" y="288"/>
                    </a:cubicBezTo>
                    <a:cubicBezTo>
                      <a:pt x="143" y="288"/>
                      <a:pt x="140" y="291"/>
                      <a:pt x="140" y="296"/>
                    </a:cubicBezTo>
                    <a:cubicBezTo>
                      <a:pt x="140" y="300"/>
                      <a:pt x="143" y="304"/>
                      <a:pt x="148" y="304"/>
                    </a:cubicBezTo>
                    <a:cubicBezTo>
                      <a:pt x="327" y="304"/>
                      <a:pt x="327" y="304"/>
                      <a:pt x="327" y="304"/>
                    </a:cubicBezTo>
                    <a:cubicBezTo>
                      <a:pt x="309" y="322"/>
                      <a:pt x="309" y="322"/>
                      <a:pt x="309" y="322"/>
                    </a:cubicBezTo>
                    <a:cubicBezTo>
                      <a:pt x="306" y="325"/>
                      <a:pt x="306" y="330"/>
                      <a:pt x="309" y="333"/>
                    </a:cubicBezTo>
                    <a:close/>
                    <a:moveTo>
                      <a:pt x="354" y="208"/>
                    </a:moveTo>
                    <a:cubicBezTo>
                      <a:pt x="354" y="208"/>
                      <a:pt x="354" y="207"/>
                      <a:pt x="354" y="207"/>
                    </a:cubicBezTo>
                    <a:cubicBezTo>
                      <a:pt x="354" y="207"/>
                      <a:pt x="354" y="206"/>
                      <a:pt x="354" y="206"/>
                    </a:cubicBezTo>
                    <a:cubicBezTo>
                      <a:pt x="354" y="206"/>
                      <a:pt x="354" y="206"/>
                      <a:pt x="353" y="205"/>
                    </a:cubicBezTo>
                    <a:cubicBezTo>
                      <a:pt x="353" y="205"/>
                      <a:pt x="353" y="205"/>
                      <a:pt x="353" y="204"/>
                    </a:cubicBezTo>
                    <a:cubicBezTo>
                      <a:pt x="353" y="204"/>
                      <a:pt x="353" y="204"/>
                      <a:pt x="353" y="204"/>
                    </a:cubicBezTo>
                    <a:cubicBezTo>
                      <a:pt x="352" y="204"/>
                      <a:pt x="352" y="203"/>
                      <a:pt x="352" y="203"/>
                    </a:cubicBezTo>
                    <a:cubicBezTo>
                      <a:pt x="320" y="172"/>
                      <a:pt x="320" y="172"/>
                      <a:pt x="320" y="172"/>
                    </a:cubicBezTo>
                    <a:cubicBezTo>
                      <a:pt x="317" y="168"/>
                      <a:pt x="312" y="168"/>
                      <a:pt x="309" y="172"/>
                    </a:cubicBezTo>
                    <a:cubicBezTo>
                      <a:pt x="306" y="175"/>
                      <a:pt x="306" y="180"/>
                      <a:pt x="309" y="183"/>
                    </a:cubicBezTo>
                    <a:cubicBezTo>
                      <a:pt x="327" y="201"/>
                      <a:pt x="327" y="201"/>
                      <a:pt x="327" y="201"/>
                    </a:cubicBezTo>
                    <a:cubicBezTo>
                      <a:pt x="148" y="201"/>
                      <a:pt x="148" y="201"/>
                      <a:pt x="148" y="201"/>
                    </a:cubicBezTo>
                    <a:cubicBezTo>
                      <a:pt x="143" y="201"/>
                      <a:pt x="140" y="204"/>
                      <a:pt x="140" y="209"/>
                    </a:cubicBezTo>
                    <a:cubicBezTo>
                      <a:pt x="140" y="213"/>
                      <a:pt x="143" y="217"/>
                      <a:pt x="148" y="217"/>
                    </a:cubicBezTo>
                    <a:cubicBezTo>
                      <a:pt x="327" y="217"/>
                      <a:pt x="327" y="217"/>
                      <a:pt x="327" y="217"/>
                    </a:cubicBezTo>
                    <a:cubicBezTo>
                      <a:pt x="309" y="234"/>
                      <a:pt x="309" y="234"/>
                      <a:pt x="309" y="234"/>
                    </a:cubicBezTo>
                    <a:cubicBezTo>
                      <a:pt x="309" y="234"/>
                      <a:pt x="309" y="234"/>
                      <a:pt x="309" y="234"/>
                    </a:cubicBezTo>
                    <a:cubicBezTo>
                      <a:pt x="306" y="237"/>
                      <a:pt x="306" y="242"/>
                      <a:pt x="309" y="245"/>
                    </a:cubicBezTo>
                    <a:cubicBezTo>
                      <a:pt x="311" y="247"/>
                      <a:pt x="313" y="248"/>
                      <a:pt x="315" y="248"/>
                    </a:cubicBezTo>
                    <a:cubicBezTo>
                      <a:pt x="317" y="248"/>
                      <a:pt x="319" y="247"/>
                      <a:pt x="320" y="245"/>
                    </a:cubicBezTo>
                    <a:cubicBezTo>
                      <a:pt x="352" y="214"/>
                      <a:pt x="352" y="214"/>
                      <a:pt x="352" y="214"/>
                    </a:cubicBezTo>
                    <a:cubicBezTo>
                      <a:pt x="352" y="214"/>
                      <a:pt x="352" y="213"/>
                      <a:pt x="353" y="213"/>
                    </a:cubicBezTo>
                    <a:cubicBezTo>
                      <a:pt x="353" y="213"/>
                      <a:pt x="353" y="213"/>
                      <a:pt x="353" y="213"/>
                    </a:cubicBezTo>
                    <a:cubicBezTo>
                      <a:pt x="353" y="212"/>
                      <a:pt x="353" y="212"/>
                      <a:pt x="353" y="212"/>
                    </a:cubicBezTo>
                    <a:cubicBezTo>
                      <a:pt x="354" y="211"/>
                      <a:pt x="354" y="211"/>
                      <a:pt x="354" y="211"/>
                    </a:cubicBezTo>
                    <a:cubicBezTo>
                      <a:pt x="354" y="211"/>
                      <a:pt x="354" y="210"/>
                      <a:pt x="354" y="210"/>
                    </a:cubicBezTo>
                    <a:cubicBezTo>
                      <a:pt x="354" y="210"/>
                      <a:pt x="354" y="209"/>
                      <a:pt x="354" y="209"/>
                    </a:cubicBezTo>
                    <a:cubicBezTo>
                      <a:pt x="354" y="209"/>
                      <a:pt x="354" y="209"/>
                      <a:pt x="354" y="209"/>
                    </a:cubicBezTo>
                    <a:cubicBezTo>
                      <a:pt x="354" y="208"/>
                      <a:pt x="354" y="208"/>
                      <a:pt x="354" y="208"/>
                    </a:cubicBezTo>
                    <a:close/>
                    <a:moveTo>
                      <a:pt x="270" y="340"/>
                    </a:moveTo>
                    <a:cubicBezTo>
                      <a:pt x="270" y="335"/>
                      <a:pt x="266" y="332"/>
                      <a:pt x="262" y="332"/>
                    </a:cubicBezTo>
                    <a:cubicBezTo>
                      <a:pt x="83" y="332"/>
                      <a:pt x="83" y="332"/>
                      <a:pt x="83" y="332"/>
                    </a:cubicBezTo>
                    <a:cubicBezTo>
                      <a:pt x="100" y="314"/>
                      <a:pt x="100" y="314"/>
                      <a:pt x="100" y="314"/>
                    </a:cubicBezTo>
                    <a:cubicBezTo>
                      <a:pt x="104" y="311"/>
                      <a:pt x="104" y="306"/>
                      <a:pt x="100" y="303"/>
                    </a:cubicBezTo>
                    <a:cubicBezTo>
                      <a:pt x="97" y="300"/>
                      <a:pt x="92" y="300"/>
                      <a:pt x="89" y="303"/>
                    </a:cubicBezTo>
                    <a:cubicBezTo>
                      <a:pt x="58" y="334"/>
                      <a:pt x="58" y="334"/>
                      <a:pt x="58" y="334"/>
                    </a:cubicBezTo>
                    <a:cubicBezTo>
                      <a:pt x="57" y="334"/>
                      <a:pt x="57" y="335"/>
                      <a:pt x="57" y="335"/>
                    </a:cubicBezTo>
                    <a:cubicBezTo>
                      <a:pt x="57" y="335"/>
                      <a:pt x="57" y="336"/>
                      <a:pt x="57" y="336"/>
                    </a:cubicBezTo>
                    <a:cubicBezTo>
                      <a:pt x="56" y="336"/>
                      <a:pt x="56" y="336"/>
                      <a:pt x="56" y="337"/>
                    </a:cubicBezTo>
                    <a:cubicBezTo>
                      <a:pt x="56" y="337"/>
                      <a:pt x="56" y="337"/>
                      <a:pt x="56" y="337"/>
                    </a:cubicBezTo>
                    <a:cubicBezTo>
                      <a:pt x="56" y="338"/>
                      <a:pt x="56" y="338"/>
                      <a:pt x="56" y="338"/>
                    </a:cubicBezTo>
                    <a:cubicBezTo>
                      <a:pt x="56" y="339"/>
                      <a:pt x="56" y="339"/>
                      <a:pt x="56" y="339"/>
                    </a:cubicBezTo>
                    <a:cubicBezTo>
                      <a:pt x="56" y="339"/>
                      <a:pt x="55" y="340"/>
                      <a:pt x="55" y="340"/>
                    </a:cubicBezTo>
                    <a:cubicBezTo>
                      <a:pt x="55" y="340"/>
                      <a:pt x="56" y="340"/>
                      <a:pt x="56" y="340"/>
                    </a:cubicBezTo>
                    <a:cubicBezTo>
                      <a:pt x="56" y="340"/>
                      <a:pt x="56" y="341"/>
                      <a:pt x="56" y="341"/>
                    </a:cubicBezTo>
                    <a:cubicBezTo>
                      <a:pt x="56" y="341"/>
                      <a:pt x="56" y="342"/>
                      <a:pt x="56" y="342"/>
                    </a:cubicBezTo>
                    <a:cubicBezTo>
                      <a:pt x="56" y="342"/>
                      <a:pt x="56" y="342"/>
                      <a:pt x="56" y="343"/>
                    </a:cubicBezTo>
                    <a:cubicBezTo>
                      <a:pt x="56" y="343"/>
                      <a:pt x="56" y="343"/>
                      <a:pt x="57" y="343"/>
                    </a:cubicBezTo>
                    <a:cubicBezTo>
                      <a:pt x="57" y="344"/>
                      <a:pt x="57" y="344"/>
                      <a:pt x="57" y="344"/>
                    </a:cubicBezTo>
                    <a:cubicBezTo>
                      <a:pt x="57" y="344"/>
                      <a:pt x="57" y="345"/>
                      <a:pt x="58" y="345"/>
                    </a:cubicBezTo>
                    <a:cubicBezTo>
                      <a:pt x="58" y="345"/>
                      <a:pt x="58" y="345"/>
                      <a:pt x="58" y="345"/>
                    </a:cubicBezTo>
                    <a:cubicBezTo>
                      <a:pt x="89" y="377"/>
                      <a:pt x="89" y="377"/>
                      <a:pt x="89" y="377"/>
                    </a:cubicBezTo>
                    <a:cubicBezTo>
                      <a:pt x="91" y="378"/>
                      <a:pt x="93" y="379"/>
                      <a:pt x="95" y="379"/>
                    </a:cubicBezTo>
                    <a:cubicBezTo>
                      <a:pt x="97" y="379"/>
                      <a:pt x="99" y="378"/>
                      <a:pt x="100" y="377"/>
                    </a:cubicBezTo>
                    <a:cubicBezTo>
                      <a:pt x="104" y="373"/>
                      <a:pt x="104" y="368"/>
                      <a:pt x="100" y="365"/>
                    </a:cubicBezTo>
                    <a:cubicBezTo>
                      <a:pt x="83" y="348"/>
                      <a:pt x="83" y="348"/>
                      <a:pt x="83" y="348"/>
                    </a:cubicBezTo>
                    <a:cubicBezTo>
                      <a:pt x="262" y="348"/>
                      <a:pt x="262" y="348"/>
                      <a:pt x="262" y="348"/>
                    </a:cubicBezTo>
                    <a:cubicBezTo>
                      <a:pt x="266" y="348"/>
                      <a:pt x="270" y="344"/>
                      <a:pt x="270" y="340"/>
                    </a:cubicBezTo>
                    <a:close/>
                    <a:moveTo>
                      <a:pt x="100" y="215"/>
                    </a:moveTo>
                    <a:cubicBezTo>
                      <a:pt x="97" y="212"/>
                      <a:pt x="92" y="212"/>
                      <a:pt x="89" y="215"/>
                    </a:cubicBezTo>
                    <a:cubicBezTo>
                      <a:pt x="58" y="246"/>
                      <a:pt x="58" y="246"/>
                      <a:pt x="58" y="246"/>
                    </a:cubicBezTo>
                    <a:cubicBezTo>
                      <a:pt x="57" y="247"/>
                      <a:pt x="57" y="247"/>
                      <a:pt x="57" y="248"/>
                    </a:cubicBezTo>
                    <a:cubicBezTo>
                      <a:pt x="57" y="248"/>
                      <a:pt x="57" y="248"/>
                      <a:pt x="57" y="248"/>
                    </a:cubicBezTo>
                    <a:cubicBezTo>
                      <a:pt x="56" y="248"/>
                      <a:pt x="56" y="249"/>
                      <a:pt x="56" y="249"/>
                    </a:cubicBezTo>
                    <a:cubicBezTo>
                      <a:pt x="56" y="249"/>
                      <a:pt x="56" y="249"/>
                      <a:pt x="56" y="250"/>
                    </a:cubicBezTo>
                    <a:cubicBezTo>
                      <a:pt x="56" y="250"/>
                      <a:pt x="56" y="250"/>
                      <a:pt x="56" y="251"/>
                    </a:cubicBezTo>
                    <a:cubicBezTo>
                      <a:pt x="56" y="251"/>
                      <a:pt x="56" y="251"/>
                      <a:pt x="56" y="252"/>
                    </a:cubicBezTo>
                    <a:cubicBezTo>
                      <a:pt x="56" y="252"/>
                      <a:pt x="55" y="252"/>
                      <a:pt x="55" y="252"/>
                    </a:cubicBezTo>
                    <a:cubicBezTo>
                      <a:pt x="55" y="252"/>
                      <a:pt x="56" y="253"/>
                      <a:pt x="56" y="253"/>
                    </a:cubicBezTo>
                    <a:cubicBezTo>
                      <a:pt x="56" y="253"/>
                      <a:pt x="56" y="253"/>
                      <a:pt x="56" y="254"/>
                    </a:cubicBezTo>
                    <a:cubicBezTo>
                      <a:pt x="56" y="254"/>
                      <a:pt x="56" y="254"/>
                      <a:pt x="56" y="255"/>
                    </a:cubicBezTo>
                    <a:cubicBezTo>
                      <a:pt x="56" y="255"/>
                      <a:pt x="56" y="255"/>
                      <a:pt x="56" y="255"/>
                    </a:cubicBezTo>
                    <a:cubicBezTo>
                      <a:pt x="56" y="256"/>
                      <a:pt x="56" y="256"/>
                      <a:pt x="57" y="256"/>
                    </a:cubicBezTo>
                    <a:cubicBezTo>
                      <a:pt x="57" y="256"/>
                      <a:pt x="57" y="257"/>
                      <a:pt x="57" y="257"/>
                    </a:cubicBezTo>
                    <a:cubicBezTo>
                      <a:pt x="57" y="257"/>
                      <a:pt x="57" y="258"/>
                      <a:pt x="58" y="258"/>
                    </a:cubicBezTo>
                    <a:cubicBezTo>
                      <a:pt x="89" y="289"/>
                      <a:pt x="89" y="289"/>
                      <a:pt x="89" y="289"/>
                    </a:cubicBezTo>
                    <a:cubicBezTo>
                      <a:pt x="91" y="291"/>
                      <a:pt x="93" y="291"/>
                      <a:pt x="95" y="291"/>
                    </a:cubicBezTo>
                    <a:cubicBezTo>
                      <a:pt x="97" y="291"/>
                      <a:pt x="99" y="291"/>
                      <a:pt x="100" y="289"/>
                    </a:cubicBezTo>
                    <a:cubicBezTo>
                      <a:pt x="104" y="286"/>
                      <a:pt x="104" y="281"/>
                      <a:pt x="100" y="278"/>
                    </a:cubicBezTo>
                    <a:cubicBezTo>
                      <a:pt x="100" y="278"/>
                      <a:pt x="100" y="278"/>
                      <a:pt x="100" y="278"/>
                    </a:cubicBezTo>
                    <a:cubicBezTo>
                      <a:pt x="83" y="260"/>
                      <a:pt x="83" y="260"/>
                      <a:pt x="83" y="260"/>
                    </a:cubicBezTo>
                    <a:cubicBezTo>
                      <a:pt x="262" y="260"/>
                      <a:pt x="262" y="260"/>
                      <a:pt x="262" y="260"/>
                    </a:cubicBezTo>
                    <a:cubicBezTo>
                      <a:pt x="266" y="260"/>
                      <a:pt x="270" y="257"/>
                      <a:pt x="270" y="252"/>
                    </a:cubicBezTo>
                    <a:cubicBezTo>
                      <a:pt x="270" y="248"/>
                      <a:pt x="266" y="244"/>
                      <a:pt x="262" y="244"/>
                    </a:cubicBezTo>
                    <a:cubicBezTo>
                      <a:pt x="83" y="244"/>
                      <a:pt x="83" y="244"/>
                      <a:pt x="83" y="244"/>
                    </a:cubicBezTo>
                    <a:cubicBezTo>
                      <a:pt x="100" y="227"/>
                      <a:pt x="100" y="227"/>
                      <a:pt x="100" y="227"/>
                    </a:cubicBezTo>
                    <a:cubicBezTo>
                      <a:pt x="104" y="223"/>
                      <a:pt x="104" y="218"/>
                      <a:pt x="100" y="215"/>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0" dirty="0">
                  <a:latin typeface="+mj-lt"/>
                </a:endParaRPr>
              </a:p>
            </p:txBody>
          </p:sp>
          <p:sp>
            <p:nvSpPr>
              <p:cNvPr id="79" name="Text Box 5"/>
              <p:cNvSpPr txBox="1">
                <a:spLocks noChangeAspect="1" noChangeArrowheads="1"/>
              </p:cNvSpPr>
              <p:nvPr/>
            </p:nvSpPr>
            <p:spPr bwMode="auto">
              <a:xfrm>
                <a:off x="4620" y="3448"/>
                <a:ext cx="81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pitchFamily="34" charset="0"/>
                    <a:ea typeface="MS PGothic" pitchFamily="34" charset="-128"/>
                  </a:defRPr>
                </a:lvl1pPr>
                <a:lvl2pPr marL="37931725" indent="-37474525" eaLnBrk="0" hangingPunct="0">
                  <a:defRPr sz="2000">
                    <a:solidFill>
                      <a:schemeClr val="tx1"/>
                    </a:solidFill>
                    <a:latin typeface="Arial" pitchFamily="34" charset="0"/>
                    <a:ea typeface="MS PGothic" pitchFamily="34" charset="-128"/>
                  </a:defRPr>
                </a:lvl2pPr>
                <a:lvl3pPr eaLnBrk="0" hangingPunct="0">
                  <a:defRPr sz="2000">
                    <a:solidFill>
                      <a:schemeClr val="tx1"/>
                    </a:solidFill>
                    <a:latin typeface="Arial" pitchFamily="34" charset="0"/>
                    <a:ea typeface="MS PGothic" pitchFamily="34" charset="-128"/>
                  </a:defRPr>
                </a:lvl3pPr>
                <a:lvl4pPr eaLnBrk="0" hangingPunct="0">
                  <a:defRPr sz="2000">
                    <a:solidFill>
                      <a:schemeClr val="tx1"/>
                    </a:solidFill>
                    <a:latin typeface="Arial" pitchFamily="34" charset="0"/>
                    <a:ea typeface="MS PGothic" pitchFamily="34" charset="-128"/>
                  </a:defRPr>
                </a:lvl4pPr>
                <a:lvl5pPr eaLnBrk="0" hangingPunct="0">
                  <a:defRPr sz="2000">
                    <a:solidFill>
                      <a:schemeClr val="tx1"/>
                    </a:solidFill>
                    <a:latin typeface="Arial" pitchFamily="34" charset="0"/>
                    <a:ea typeface="MS PGothic" pitchFamily="34" charset="-128"/>
                  </a:defRPr>
                </a:lvl5pPr>
                <a:lvl6pPr marL="457200" eaLnBrk="0" fontAlgn="base" hangingPunct="0">
                  <a:spcBef>
                    <a:spcPct val="50000"/>
                  </a:spcBef>
                  <a:spcAft>
                    <a:spcPct val="0"/>
                  </a:spcAft>
                  <a:defRPr sz="2000">
                    <a:solidFill>
                      <a:schemeClr val="tx1"/>
                    </a:solidFill>
                    <a:latin typeface="Arial" pitchFamily="34" charset="0"/>
                    <a:ea typeface="MS PGothic" pitchFamily="34" charset="-128"/>
                  </a:defRPr>
                </a:lvl6pPr>
                <a:lvl7pPr marL="914400" eaLnBrk="0" fontAlgn="base" hangingPunct="0">
                  <a:spcBef>
                    <a:spcPct val="50000"/>
                  </a:spcBef>
                  <a:spcAft>
                    <a:spcPct val="0"/>
                  </a:spcAft>
                  <a:defRPr sz="2000">
                    <a:solidFill>
                      <a:schemeClr val="tx1"/>
                    </a:solidFill>
                    <a:latin typeface="Arial" pitchFamily="34" charset="0"/>
                    <a:ea typeface="MS PGothic" pitchFamily="34" charset="-128"/>
                  </a:defRPr>
                </a:lvl7pPr>
                <a:lvl8pPr marL="1371600" eaLnBrk="0" fontAlgn="base" hangingPunct="0">
                  <a:spcBef>
                    <a:spcPct val="50000"/>
                  </a:spcBef>
                  <a:spcAft>
                    <a:spcPct val="0"/>
                  </a:spcAft>
                  <a:defRPr sz="2000">
                    <a:solidFill>
                      <a:schemeClr val="tx1"/>
                    </a:solidFill>
                    <a:latin typeface="Arial" pitchFamily="34" charset="0"/>
                    <a:ea typeface="MS PGothic" pitchFamily="34" charset="-128"/>
                  </a:defRPr>
                </a:lvl8pPr>
                <a:lvl9pPr marL="1828800" eaLnBrk="0" fontAlgn="base" hangingPunct="0">
                  <a:spcBef>
                    <a:spcPct val="50000"/>
                  </a:spcBef>
                  <a:spcAft>
                    <a:spcPct val="0"/>
                  </a:spcAft>
                  <a:defRPr sz="2000">
                    <a:solidFill>
                      <a:schemeClr val="tx1"/>
                    </a:solidFill>
                    <a:latin typeface="Arial" pitchFamily="34" charset="0"/>
                    <a:ea typeface="MS PGothic" pitchFamily="34" charset="-128"/>
                  </a:defRPr>
                </a:lvl9pPr>
              </a:lstStyle>
              <a:p>
                <a:pPr algn="ctr" eaLnBrk="1" hangingPunct="1">
                  <a:lnSpc>
                    <a:spcPct val="80000"/>
                  </a:lnSpc>
                  <a:spcBef>
                    <a:spcPct val="0"/>
                  </a:spcBef>
                </a:pPr>
                <a:r>
                  <a:rPr lang="en-US" sz="800" dirty="0" smtClean="0">
                    <a:solidFill>
                      <a:srgbClr val="B1B3B4"/>
                    </a:solidFill>
                    <a:latin typeface="+mj-lt"/>
                  </a:rPr>
                  <a:t>MSC</a:t>
                </a:r>
              </a:p>
              <a:p>
                <a:pPr algn="ctr" eaLnBrk="1" hangingPunct="1">
                  <a:lnSpc>
                    <a:spcPct val="80000"/>
                  </a:lnSpc>
                  <a:spcBef>
                    <a:spcPct val="0"/>
                  </a:spcBef>
                </a:pPr>
                <a:r>
                  <a:rPr lang="en-US" sz="800" dirty="0" smtClean="0">
                    <a:solidFill>
                      <a:srgbClr val="B1B3B4"/>
                    </a:solidFill>
                    <a:latin typeface="+mj-lt"/>
                  </a:rPr>
                  <a:t>EMM</a:t>
                </a:r>
                <a:endParaRPr lang="en-US" sz="800" dirty="0">
                  <a:solidFill>
                    <a:srgbClr val="B1B3B4"/>
                  </a:solidFill>
                  <a:latin typeface="+mj-lt"/>
                </a:endParaRPr>
              </a:p>
            </p:txBody>
          </p:sp>
        </p:grpSp>
        <p:sp>
          <p:nvSpPr>
            <p:cNvPr id="76" name="AutoShape 166"/>
            <p:cNvSpPr>
              <a:spLocks noChangeAspect="1" noChangeArrowheads="1"/>
            </p:cNvSpPr>
            <p:nvPr/>
          </p:nvSpPr>
          <p:spPr bwMode="auto">
            <a:xfrm>
              <a:off x="4546" y="2478"/>
              <a:ext cx="964" cy="1388"/>
            </a:xfrm>
            <a:prstGeom prst="roundRect">
              <a:avLst>
                <a:gd name="adj" fmla="val 9542"/>
              </a:avLst>
            </a:prstGeom>
            <a:noFill/>
            <a:ln>
              <a:noFill/>
            </a:ln>
            <a:effectLst/>
            <a:extLst>
              <a:ext uri="{909E8E84-426E-40DD-AFC4-6F175D3DCCD1}">
                <a14:hiddenFill xmlns:a14="http://schemas.microsoft.com/office/drawing/2010/main">
                  <a:solidFill>
                    <a:srgbClr val="FABB00"/>
                  </a:solidFill>
                </a14:hiddenFill>
              </a:ex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algn="ctr"/>
              <a:endParaRPr lang="en-US" sz="600" dirty="0">
                <a:latin typeface="+mj-lt"/>
              </a:endParaRPr>
            </a:p>
          </p:txBody>
        </p:sp>
      </p:grpSp>
      <p:cxnSp>
        <p:nvCxnSpPr>
          <p:cNvPr id="80" name="Straight Arrow Connector 79"/>
          <p:cNvCxnSpPr>
            <a:stCxn id="77" idx="0"/>
            <a:endCxn id="48" idx="2"/>
          </p:cNvCxnSpPr>
          <p:nvPr/>
        </p:nvCxnSpPr>
        <p:spPr bwMode="auto">
          <a:xfrm flipV="1">
            <a:off x="7497231" y="5484963"/>
            <a:ext cx="298687" cy="2567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81" name="Straight Arrow Connector 80"/>
          <p:cNvCxnSpPr>
            <a:stCxn id="12" idx="0"/>
          </p:cNvCxnSpPr>
          <p:nvPr/>
        </p:nvCxnSpPr>
        <p:spPr bwMode="auto">
          <a:xfrm flipH="1" flipV="1">
            <a:off x="2690520" y="3176654"/>
            <a:ext cx="1" cy="38563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82" name="Rectangle 81"/>
          <p:cNvSpPr/>
          <p:nvPr/>
        </p:nvSpPr>
        <p:spPr bwMode="auto">
          <a:xfrm>
            <a:off x="1827319" y="754759"/>
            <a:ext cx="556019" cy="358123"/>
          </a:xfrm>
          <a:prstGeom prst="rect">
            <a:avLst/>
          </a:prstGeom>
          <a:solidFill>
            <a:schemeClr val="bg1"/>
          </a:solidFill>
          <a:ln w="3175" cap="flat" cmpd="sng" algn="ctr">
            <a:solidFill>
              <a:schemeClr val="tx1"/>
            </a:solidFill>
            <a:prstDash val="dash"/>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solidFill>
                <a:latin typeface="+mj-lt"/>
              </a:rPr>
              <a:t>JMS</a:t>
            </a:r>
            <a:br>
              <a:rPr lang="en-US" sz="800" b="1" dirty="0" smtClean="0">
                <a:solidFill>
                  <a:schemeClr val="tx1"/>
                </a:solidFill>
                <a:latin typeface="+mj-lt"/>
              </a:rPr>
            </a:br>
            <a:r>
              <a:rPr lang="en-US" sz="800" b="1" dirty="0" smtClean="0">
                <a:solidFill>
                  <a:schemeClr val="tx1"/>
                </a:solidFill>
                <a:latin typeface="+mj-lt"/>
              </a:rPr>
              <a:t>actuation**</a:t>
            </a:r>
            <a:endParaRPr lang="en-US" sz="800" b="1" dirty="0">
              <a:solidFill>
                <a:schemeClr val="tx1"/>
              </a:solidFill>
              <a:latin typeface="+mj-lt"/>
            </a:endParaRPr>
          </a:p>
        </p:txBody>
      </p:sp>
      <p:sp>
        <p:nvSpPr>
          <p:cNvPr id="84" name="Cloud 83"/>
          <p:cNvSpPr/>
          <p:nvPr/>
        </p:nvSpPr>
        <p:spPr bwMode="auto">
          <a:xfrm>
            <a:off x="3565737" y="5741253"/>
            <a:ext cx="312779" cy="194310"/>
          </a:xfrm>
          <a:prstGeom prst="cloud">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72000" tIns="45720" rIns="72000" bIns="45720" numCol="1" rtlCol="0" anchor="t" anchorCtr="0" compatLnSpc="1">
            <a:prstTxWarp prst="textNoShape">
              <a:avLst/>
            </a:prstTxWarp>
          </a:bodyPr>
          <a:lstStyle/>
          <a:p>
            <a:pPr algn="ctr"/>
            <a:endParaRPr lang="en-US" sz="600" b="1" dirty="0">
              <a:solidFill>
                <a:schemeClr val="dk1"/>
              </a:solidFill>
              <a:latin typeface="+mn-lt"/>
            </a:endParaRPr>
          </a:p>
        </p:txBody>
      </p:sp>
      <p:sp>
        <p:nvSpPr>
          <p:cNvPr id="85" name="Cloud 84"/>
          <p:cNvSpPr/>
          <p:nvPr/>
        </p:nvSpPr>
        <p:spPr bwMode="auto">
          <a:xfrm>
            <a:off x="5258716" y="5553596"/>
            <a:ext cx="1637819" cy="1147643"/>
          </a:xfrm>
          <a:prstGeom prst="cloud">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72000" tIns="45720" rIns="72000" bIns="45720" numCol="1" rtlCol="0" anchor="t" anchorCtr="0" compatLnSpc="1">
            <a:prstTxWarp prst="textNoShape">
              <a:avLst/>
            </a:prstTxWarp>
          </a:bodyPr>
          <a:lstStyle/>
          <a:p>
            <a:pPr algn="ctr"/>
            <a:endParaRPr lang="en-US" sz="600" b="1" dirty="0"/>
          </a:p>
        </p:txBody>
      </p:sp>
      <p:sp>
        <p:nvSpPr>
          <p:cNvPr id="86" name="Cloud 85"/>
          <p:cNvSpPr/>
          <p:nvPr/>
        </p:nvSpPr>
        <p:spPr bwMode="auto">
          <a:xfrm>
            <a:off x="3651460" y="6347043"/>
            <a:ext cx="312779" cy="194310"/>
          </a:xfrm>
          <a:prstGeom prst="cloud">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72000" tIns="45720" rIns="72000" bIns="45720" numCol="1" rtlCol="0" anchor="t" anchorCtr="0" compatLnSpc="1">
            <a:prstTxWarp prst="textNoShape">
              <a:avLst/>
            </a:prstTxWarp>
          </a:bodyPr>
          <a:lstStyle/>
          <a:p>
            <a:pPr algn="ctr"/>
            <a:endParaRPr lang="en-US" sz="600" b="1" dirty="0">
              <a:solidFill>
                <a:schemeClr val="dk1"/>
              </a:solidFill>
              <a:latin typeface="+mn-lt"/>
            </a:endParaRPr>
          </a:p>
        </p:txBody>
      </p:sp>
      <p:sp>
        <p:nvSpPr>
          <p:cNvPr id="87" name="Freeform 3"/>
          <p:cNvSpPr>
            <a:spLocks noChangeAspect="1" noEditPoints="1"/>
          </p:cNvSpPr>
          <p:nvPr/>
        </p:nvSpPr>
        <p:spPr bwMode="auto">
          <a:xfrm>
            <a:off x="3610742" y="5605998"/>
            <a:ext cx="105888" cy="213360"/>
          </a:xfrm>
          <a:custGeom>
            <a:avLst/>
            <a:gdLst>
              <a:gd name="T0" fmla="*/ 2147483647 w 327"/>
              <a:gd name="T1" fmla="*/ 211411482 h 370"/>
              <a:gd name="T2" fmla="*/ 2147483647 w 327"/>
              <a:gd name="T3" fmla="*/ 2147483647 h 370"/>
              <a:gd name="T4" fmla="*/ 2147483647 w 327"/>
              <a:gd name="T5" fmla="*/ 1409417390 h 370"/>
              <a:gd name="T6" fmla="*/ 2147483647 w 327"/>
              <a:gd name="T7" fmla="*/ 2147483647 h 370"/>
              <a:gd name="T8" fmla="*/ 2147483647 w 327"/>
              <a:gd name="T9" fmla="*/ 2147483647 h 370"/>
              <a:gd name="T10" fmla="*/ 2147483647 w 327"/>
              <a:gd name="T11" fmla="*/ 436920067 h 370"/>
              <a:gd name="T12" fmla="*/ 2147483647 w 327"/>
              <a:gd name="T13" fmla="*/ 2001375546 h 370"/>
              <a:gd name="T14" fmla="*/ 2147483647 w 327"/>
              <a:gd name="T15" fmla="*/ 1409417390 h 370"/>
              <a:gd name="T16" fmla="*/ 2147483647 w 327"/>
              <a:gd name="T17" fmla="*/ 972497323 h 370"/>
              <a:gd name="T18" fmla="*/ 2147483647 w 327"/>
              <a:gd name="T19" fmla="*/ 2001375546 h 370"/>
              <a:gd name="T20" fmla="*/ 716369580 w 327"/>
              <a:gd name="T21" fmla="*/ 211411482 h 370"/>
              <a:gd name="T22" fmla="*/ 561856583 w 327"/>
              <a:gd name="T23" fmla="*/ 56377146 h 370"/>
              <a:gd name="T24" fmla="*/ 646138444 w 327"/>
              <a:gd name="T25" fmla="*/ 2147483647 h 370"/>
              <a:gd name="T26" fmla="*/ 941113712 w 327"/>
              <a:gd name="T27" fmla="*/ 2147483647 h 370"/>
              <a:gd name="T28" fmla="*/ 1095622961 w 327"/>
              <a:gd name="T29" fmla="*/ 2147483647 h 370"/>
              <a:gd name="T30" fmla="*/ 1095622961 w 327"/>
              <a:gd name="T31" fmla="*/ 436920067 h 370"/>
              <a:gd name="T32" fmla="*/ 941113712 w 327"/>
              <a:gd name="T33" fmla="*/ 2147483647 h 370"/>
              <a:gd name="T34" fmla="*/ 1488923319 w 327"/>
              <a:gd name="T35" fmla="*/ 2001375546 h 370"/>
              <a:gd name="T36" fmla="*/ 1488923319 w 327"/>
              <a:gd name="T37" fmla="*/ 972497323 h 370"/>
              <a:gd name="T38" fmla="*/ 1081575984 w 327"/>
              <a:gd name="T39" fmla="*/ 1409417390 h 370"/>
              <a:gd name="T40" fmla="*/ 2147483647 w 327"/>
              <a:gd name="T41" fmla="*/ 2147483647 h 370"/>
              <a:gd name="T42" fmla="*/ 2147483647 w 327"/>
              <a:gd name="T43" fmla="*/ 2057752693 h 370"/>
              <a:gd name="T44" fmla="*/ 2147483647 w 327"/>
              <a:gd name="T45" fmla="*/ 1085251615 h 370"/>
              <a:gd name="T46" fmla="*/ 2147483647 w 327"/>
              <a:gd name="T47" fmla="*/ 1860434558 h 370"/>
              <a:gd name="T48" fmla="*/ 2147483647 w 327"/>
              <a:gd name="T49" fmla="*/ 1000687773 h 370"/>
              <a:gd name="T50" fmla="*/ 2147483647 w 327"/>
              <a:gd name="T51" fmla="*/ 803369639 h 370"/>
              <a:gd name="T52" fmla="*/ 2106967809 w 327"/>
              <a:gd name="T53" fmla="*/ 2057752693 h 370"/>
              <a:gd name="T54" fmla="*/ 1517017272 w 327"/>
              <a:gd name="T55" fmla="*/ 2147483647 h 370"/>
              <a:gd name="T56" fmla="*/ 758506762 w 327"/>
              <a:gd name="T57" fmla="*/ 2147483647 h 370"/>
              <a:gd name="T58" fmla="*/ 814694669 w 327"/>
              <a:gd name="T59" fmla="*/ 2147483647 h 370"/>
              <a:gd name="T60" fmla="*/ 2147483647 w 327"/>
              <a:gd name="T61" fmla="*/ 2147483647 h 370"/>
              <a:gd name="T62" fmla="*/ 2147483647 w 327"/>
              <a:gd name="T63" fmla="*/ 2147483647 h 370"/>
              <a:gd name="T64" fmla="*/ 2147483647 w 327"/>
              <a:gd name="T65" fmla="*/ 2147483647 h 370"/>
              <a:gd name="T66" fmla="*/ 2147483647 w 327"/>
              <a:gd name="T67" fmla="*/ 2147483647 h 370"/>
              <a:gd name="T68" fmla="*/ 2147483647 w 327"/>
              <a:gd name="T69" fmla="*/ 2147483647 h 370"/>
              <a:gd name="T70" fmla="*/ 2147483647 w 327"/>
              <a:gd name="T71" fmla="*/ 2147483647 h 370"/>
              <a:gd name="T72" fmla="*/ 1840086494 w 327"/>
              <a:gd name="T73" fmla="*/ 2147483647 h 370"/>
              <a:gd name="T74" fmla="*/ 2147483647 w 327"/>
              <a:gd name="T75" fmla="*/ 2147483647 h 370"/>
              <a:gd name="T76" fmla="*/ 2147483647 w 327"/>
              <a:gd name="T77" fmla="*/ 2147483647 h 370"/>
              <a:gd name="T78" fmla="*/ 2147483647 w 327"/>
              <a:gd name="T79" fmla="*/ 2147483647 h 370"/>
              <a:gd name="T80" fmla="*/ 1053482030 w 327"/>
              <a:gd name="T81" fmla="*/ 2147483647 h 370"/>
              <a:gd name="T82" fmla="*/ 2147483647 w 327"/>
              <a:gd name="T83" fmla="*/ 2147483647 h 370"/>
              <a:gd name="T84" fmla="*/ 2147483647 w 327"/>
              <a:gd name="T85" fmla="*/ 2147483647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3"/>
          <p:cNvSpPr>
            <a:spLocks noChangeAspect="1" noEditPoints="1"/>
          </p:cNvSpPr>
          <p:nvPr/>
        </p:nvSpPr>
        <p:spPr bwMode="auto">
          <a:xfrm>
            <a:off x="3716469" y="5545038"/>
            <a:ext cx="105888" cy="213360"/>
          </a:xfrm>
          <a:custGeom>
            <a:avLst/>
            <a:gdLst>
              <a:gd name="T0" fmla="*/ 2147483647 w 327"/>
              <a:gd name="T1" fmla="*/ 211411482 h 370"/>
              <a:gd name="T2" fmla="*/ 2147483647 w 327"/>
              <a:gd name="T3" fmla="*/ 2147483647 h 370"/>
              <a:gd name="T4" fmla="*/ 2147483647 w 327"/>
              <a:gd name="T5" fmla="*/ 1409417390 h 370"/>
              <a:gd name="T6" fmla="*/ 2147483647 w 327"/>
              <a:gd name="T7" fmla="*/ 2147483647 h 370"/>
              <a:gd name="T8" fmla="*/ 2147483647 w 327"/>
              <a:gd name="T9" fmla="*/ 2147483647 h 370"/>
              <a:gd name="T10" fmla="*/ 2147483647 w 327"/>
              <a:gd name="T11" fmla="*/ 436920067 h 370"/>
              <a:gd name="T12" fmla="*/ 2147483647 w 327"/>
              <a:gd name="T13" fmla="*/ 2001375546 h 370"/>
              <a:gd name="T14" fmla="*/ 2147483647 w 327"/>
              <a:gd name="T15" fmla="*/ 1409417390 h 370"/>
              <a:gd name="T16" fmla="*/ 2147483647 w 327"/>
              <a:gd name="T17" fmla="*/ 972497323 h 370"/>
              <a:gd name="T18" fmla="*/ 2147483647 w 327"/>
              <a:gd name="T19" fmla="*/ 2001375546 h 370"/>
              <a:gd name="T20" fmla="*/ 716369580 w 327"/>
              <a:gd name="T21" fmla="*/ 211411482 h 370"/>
              <a:gd name="T22" fmla="*/ 561856583 w 327"/>
              <a:gd name="T23" fmla="*/ 56377146 h 370"/>
              <a:gd name="T24" fmla="*/ 646138444 w 327"/>
              <a:gd name="T25" fmla="*/ 2147483647 h 370"/>
              <a:gd name="T26" fmla="*/ 941113712 w 327"/>
              <a:gd name="T27" fmla="*/ 2147483647 h 370"/>
              <a:gd name="T28" fmla="*/ 1095622961 w 327"/>
              <a:gd name="T29" fmla="*/ 2147483647 h 370"/>
              <a:gd name="T30" fmla="*/ 1095622961 w 327"/>
              <a:gd name="T31" fmla="*/ 436920067 h 370"/>
              <a:gd name="T32" fmla="*/ 941113712 w 327"/>
              <a:gd name="T33" fmla="*/ 2147483647 h 370"/>
              <a:gd name="T34" fmla="*/ 1488923319 w 327"/>
              <a:gd name="T35" fmla="*/ 2001375546 h 370"/>
              <a:gd name="T36" fmla="*/ 1488923319 w 327"/>
              <a:gd name="T37" fmla="*/ 972497323 h 370"/>
              <a:gd name="T38" fmla="*/ 1081575984 w 327"/>
              <a:gd name="T39" fmla="*/ 1409417390 h 370"/>
              <a:gd name="T40" fmla="*/ 2147483647 w 327"/>
              <a:gd name="T41" fmla="*/ 2147483647 h 370"/>
              <a:gd name="T42" fmla="*/ 2147483647 w 327"/>
              <a:gd name="T43" fmla="*/ 2057752693 h 370"/>
              <a:gd name="T44" fmla="*/ 2147483647 w 327"/>
              <a:gd name="T45" fmla="*/ 1085251615 h 370"/>
              <a:gd name="T46" fmla="*/ 2147483647 w 327"/>
              <a:gd name="T47" fmla="*/ 1860434558 h 370"/>
              <a:gd name="T48" fmla="*/ 2147483647 w 327"/>
              <a:gd name="T49" fmla="*/ 1000687773 h 370"/>
              <a:gd name="T50" fmla="*/ 2147483647 w 327"/>
              <a:gd name="T51" fmla="*/ 803369639 h 370"/>
              <a:gd name="T52" fmla="*/ 2106967809 w 327"/>
              <a:gd name="T53" fmla="*/ 2057752693 h 370"/>
              <a:gd name="T54" fmla="*/ 1517017272 w 327"/>
              <a:gd name="T55" fmla="*/ 2147483647 h 370"/>
              <a:gd name="T56" fmla="*/ 758506762 w 327"/>
              <a:gd name="T57" fmla="*/ 2147483647 h 370"/>
              <a:gd name="T58" fmla="*/ 814694669 w 327"/>
              <a:gd name="T59" fmla="*/ 2147483647 h 370"/>
              <a:gd name="T60" fmla="*/ 2147483647 w 327"/>
              <a:gd name="T61" fmla="*/ 2147483647 h 370"/>
              <a:gd name="T62" fmla="*/ 2147483647 w 327"/>
              <a:gd name="T63" fmla="*/ 2147483647 h 370"/>
              <a:gd name="T64" fmla="*/ 2147483647 w 327"/>
              <a:gd name="T65" fmla="*/ 2147483647 h 370"/>
              <a:gd name="T66" fmla="*/ 2147483647 w 327"/>
              <a:gd name="T67" fmla="*/ 2147483647 h 370"/>
              <a:gd name="T68" fmla="*/ 2147483647 w 327"/>
              <a:gd name="T69" fmla="*/ 2147483647 h 370"/>
              <a:gd name="T70" fmla="*/ 2147483647 w 327"/>
              <a:gd name="T71" fmla="*/ 2147483647 h 370"/>
              <a:gd name="T72" fmla="*/ 1840086494 w 327"/>
              <a:gd name="T73" fmla="*/ 2147483647 h 370"/>
              <a:gd name="T74" fmla="*/ 2147483647 w 327"/>
              <a:gd name="T75" fmla="*/ 2147483647 h 370"/>
              <a:gd name="T76" fmla="*/ 2147483647 w 327"/>
              <a:gd name="T77" fmla="*/ 2147483647 h 370"/>
              <a:gd name="T78" fmla="*/ 2147483647 w 327"/>
              <a:gd name="T79" fmla="*/ 2147483647 h 370"/>
              <a:gd name="T80" fmla="*/ 1053482030 w 327"/>
              <a:gd name="T81" fmla="*/ 2147483647 h 370"/>
              <a:gd name="T82" fmla="*/ 2147483647 w 327"/>
              <a:gd name="T83" fmla="*/ 2147483647 h 370"/>
              <a:gd name="T84" fmla="*/ 2147483647 w 327"/>
              <a:gd name="T85" fmla="*/ 2147483647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3"/>
          <p:cNvSpPr>
            <a:spLocks noChangeAspect="1" noEditPoints="1"/>
          </p:cNvSpPr>
          <p:nvPr/>
        </p:nvSpPr>
        <p:spPr bwMode="auto">
          <a:xfrm>
            <a:off x="3690315" y="6217503"/>
            <a:ext cx="105888" cy="213360"/>
          </a:xfrm>
          <a:custGeom>
            <a:avLst/>
            <a:gdLst>
              <a:gd name="T0" fmla="*/ 2147483647 w 327"/>
              <a:gd name="T1" fmla="*/ 211411482 h 370"/>
              <a:gd name="T2" fmla="*/ 2147483647 w 327"/>
              <a:gd name="T3" fmla="*/ 2147483647 h 370"/>
              <a:gd name="T4" fmla="*/ 2147483647 w 327"/>
              <a:gd name="T5" fmla="*/ 1409417390 h 370"/>
              <a:gd name="T6" fmla="*/ 2147483647 w 327"/>
              <a:gd name="T7" fmla="*/ 2147483647 h 370"/>
              <a:gd name="T8" fmla="*/ 2147483647 w 327"/>
              <a:gd name="T9" fmla="*/ 2147483647 h 370"/>
              <a:gd name="T10" fmla="*/ 2147483647 w 327"/>
              <a:gd name="T11" fmla="*/ 436920067 h 370"/>
              <a:gd name="T12" fmla="*/ 2147483647 w 327"/>
              <a:gd name="T13" fmla="*/ 2001375546 h 370"/>
              <a:gd name="T14" fmla="*/ 2147483647 w 327"/>
              <a:gd name="T15" fmla="*/ 1409417390 h 370"/>
              <a:gd name="T16" fmla="*/ 2147483647 w 327"/>
              <a:gd name="T17" fmla="*/ 972497323 h 370"/>
              <a:gd name="T18" fmla="*/ 2147483647 w 327"/>
              <a:gd name="T19" fmla="*/ 2001375546 h 370"/>
              <a:gd name="T20" fmla="*/ 716369580 w 327"/>
              <a:gd name="T21" fmla="*/ 211411482 h 370"/>
              <a:gd name="T22" fmla="*/ 561856583 w 327"/>
              <a:gd name="T23" fmla="*/ 56377146 h 370"/>
              <a:gd name="T24" fmla="*/ 646138444 w 327"/>
              <a:gd name="T25" fmla="*/ 2147483647 h 370"/>
              <a:gd name="T26" fmla="*/ 941113712 w 327"/>
              <a:gd name="T27" fmla="*/ 2147483647 h 370"/>
              <a:gd name="T28" fmla="*/ 1095622961 w 327"/>
              <a:gd name="T29" fmla="*/ 2147483647 h 370"/>
              <a:gd name="T30" fmla="*/ 1095622961 w 327"/>
              <a:gd name="T31" fmla="*/ 436920067 h 370"/>
              <a:gd name="T32" fmla="*/ 941113712 w 327"/>
              <a:gd name="T33" fmla="*/ 2147483647 h 370"/>
              <a:gd name="T34" fmla="*/ 1488923319 w 327"/>
              <a:gd name="T35" fmla="*/ 2001375546 h 370"/>
              <a:gd name="T36" fmla="*/ 1488923319 w 327"/>
              <a:gd name="T37" fmla="*/ 972497323 h 370"/>
              <a:gd name="T38" fmla="*/ 1081575984 w 327"/>
              <a:gd name="T39" fmla="*/ 1409417390 h 370"/>
              <a:gd name="T40" fmla="*/ 2147483647 w 327"/>
              <a:gd name="T41" fmla="*/ 2147483647 h 370"/>
              <a:gd name="T42" fmla="*/ 2147483647 w 327"/>
              <a:gd name="T43" fmla="*/ 2057752693 h 370"/>
              <a:gd name="T44" fmla="*/ 2147483647 w 327"/>
              <a:gd name="T45" fmla="*/ 1085251615 h 370"/>
              <a:gd name="T46" fmla="*/ 2147483647 w 327"/>
              <a:gd name="T47" fmla="*/ 1860434558 h 370"/>
              <a:gd name="T48" fmla="*/ 2147483647 w 327"/>
              <a:gd name="T49" fmla="*/ 1000687773 h 370"/>
              <a:gd name="T50" fmla="*/ 2147483647 w 327"/>
              <a:gd name="T51" fmla="*/ 803369639 h 370"/>
              <a:gd name="T52" fmla="*/ 2106967809 w 327"/>
              <a:gd name="T53" fmla="*/ 2057752693 h 370"/>
              <a:gd name="T54" fmla="*/ 1517017272 w 327"/>
              <a:gd name="T55" fmla="*/ 2147483647 h 370"/>
              <a:gd name="T56" fmla="*/ 758506762 w 327"/>
              <a:gd name="T57" fmla="*/ 2147483647 h 370"/>
              <a:gd name="T58" fmla="*/ 814694669 w 327"/>
              <a:gd name="T59" fmla="*/ 2147483647 h 370"/>
              <a:gd name="T60" fmla="*/ 2147483647 w 327"/>
              <a:gd name="T61" fmla="*/ 2147483647 h 370"/>
              <a:gd name="T62" fmla="*/ 2147483647 w 327"/>
              <a:gd name="T63" fmla="*/ 2147483647 h 370"/>
              <a:gd name="T64" fmla="*/ 2147483647 w 327"/>
              <a:gd name="T65" fmla="*/ 2147483647 h 370"/>
              <a:gd name="T66" fmla="*/ 2147483647 w 327"/>
              <a:gd name="T67" fmla="*/ 2147483647 h 370"/>
              <a:gd name="T68" fmla="*/ 2147483647 w 327"/>
              <a:gd name="T69" fmla="*/ 2147483647 h 370"/>
              <a:gd name="T70" fmla="*/ 2147483647 w 327"/>
              <a:gd name="T71" fmla="*/ 2147483647 h 370"/>
              <a:gd name="T72" fmla="*/ 1840086494 w 327"/>
              <a:gd name="T73" fmla="*/ 2147483647 h 370"/>
              <a:gd name="T74" fmla="*/ 2147483647 w 327"/>
              <a:gd name="T75" fmla="*/ 2147483647 h 370"/>
              <a:gd name="T76" fmla="*/ 2147483647 w 327"/>
              <a:gd name="T77" fmla="*/ 2147483647 h 370"/>
              <a:gd name="T78" fmla="*/ 2147483647 w 327"/>
              <a:gd name="T79" fmla="*/ 2147483647 h 370"/>
              <a:gd name="T80" fmla="*/ 1053482030 w 327"/>
              <a:gd name="T81" fmla="*/ 2147483647 h 370"/>
              <a:gd name="T82" fmla="*/ 2147483647 w 327"/>
              <a:gd name="T83" fmla="*/ 2147483647 h 370"/>
              <a:gd name="T84" fmla="*/ 2147483647 w 327"/>
              <a:gd name="T85" fmla="*/ 2147483647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3"/>
          <p:cNvSpPr>
            <a:spLocks noChangeAspect="1" noEditPoints="1"/>
          </p:cNvSpPr>
          <p:nvPr/>
        </p:nvSpPr>
        <p:spPr bwMode="auto">
          <a:xfrm>
            <a:off x="3817634" y="6167973"/>
            <a:ext cx="105888" cy="213360"/>
          </a:xfrm>
          <a:custGeom>
            <a:avLst/>
            <a:gdLst>
              <a:gd name="T0" fmla="*/ 2147483647 w 327"/>
              <a:gd name="T1" fmla="*/ 211411482 h 370"/>
              <a:gd name="T2" fmla="*/ 2147483647 w 327"/>
              <a:gd name="T3" fmla="*/ 2147483647 h 370"/>
              <a:gd name="T4" fmla="*/ 2147483647 w 327"/>
              <a:gd name="T5" fmla="*/ 1409417390 h 370"/>
              <a:gd name="T6" fmla="*/ 2147483647 w 327"/>
              <a:gd name="T7" fmla="*/ 2147483647 h 370"/>
              <a:gd name="T8" fmla="*/ 2147483647 w 327"/>
              <a:gd name="T9" fmla="*/ 2147483647 h 370"/>
              <a:gd name="T10" fmla="*/ 2147483647 w 327"/>
              <a:gd name="T11" fmla="*/ 436920067 h 370"/>
              <a:gd name="T12" fmla="*/ 2147483647 w 327"/>
              <a:gd name="T13" fmla="*/ 2001375546 h 370"/>
              <a:gd name="T14" fmla="*/ 2147483647 w 327"/>
              <a:gd name="T15" fmla="*/ 1409417390 h 370"/>
              <a:gd name="T16" fmla="*/ 2147483647 w 327"/>
              <a:gd name="T17" fmla="*/ 972497323 h 370"/>
              <a:gd name="T18" fmla="*/ 2147483647 w 327"/>
              <a:gd name="T19" fmla="*/ 2001375546 h 370"/>
              <a:gd name="T20" fmla="*/ 716369580 w 327"/>
              <a:gd name="T21" fmla="*/ 211411482 h 370"/>
              <a:gd name="T22" fmla="*/ 561856583 w 327"/>
              <a:gd name="T23" fmla="*/ 56377146 h 370"/>
              <a:gd name="T24" fmla="*/ 646138444 w 327"/>
              <a:gd name="T25" fmla="*/ 2147483647 h 370"/>
              <a:gd name="T26" fmla="*/ 941113712 w 327"/>
              <a:gd name="T27" fmla="*/ 2147483647 h 370"/>
              <a:gd name="T28" fmla="*/ 1095622961 w 327"/>
              <a:gd name="T29" fmla="*/ 2147483647 h 370"/>
              <a:gd name="T30" fmla="*/ 1095622961 w 327"/>
              <a:gd name="T31" fmla="*/ 436920067 h 370"/>
              <a:gd name="T32" fmla="*/ 941113712 w 327"/>
              <a:gd name="T33" fmla="*/ 2147483647 h 370"/>
              <a:gd name="T34" fmla="*/ 1488923319 w 327"/>
              <a:gd name="T35" fmla="*/ 2001375546 h 370"/>
              <a:gd name="T36" fmla="*/ 1488923319 w 327"/>
              <a:gd name="T37" fmla="*/ 972497323 h 370"/>
              <a:gd name="T38" fmla="*/ 1081575984 w 327"/>
              <a:gd name="T39" fmla="*/ 1409417390 h 370"/>
              <a:gd name="T40" fmla="*/ 2147483647 w 327"/>
              <a:gd name="T41" fmla="*/ 2147483647 h 370"/>
              <a:gd name="T42" fmla="*/ 2147483647 w 327"/>
              <a:gd name="T43" fmla="*/ 2057752693 h 370"/>
              <a:gd name="T44" fmla="*/ 2147483647 w 327"/>
              <a:gd name="T45" fmla="*/ 1085251615 h 370"/>
              <a:gd name="T46" fmla="*/ 2147483647 w 327"/>
              <a:gd name="T47" fmla="*/ 1860434558 h 370"/>
              <a:gd name="T48" fmla="*/ 2147483647 w 327"/>
              <a:gd name="T49" fmla="*/ 1000687773 h 370"/>
              <a:gd name="T50" fmla="*/ 2147483647 w 327"/>
              <a:gd name="T51" fmla="*/ 803369639 h 370"/>
              <a:gd name="T52" fmla="*/ 2106967809 w 327"/>
              <a:gd name="T53" fmla="*/ 2057752693 h 370"/>
              <a:gd name="T54" fmla="*/ 1517017272 w 327"/>
              <a:gd name="T55" fmla="*/ 2147483647 h 370"/>
              <a:gd name="T56" fmla="*/ 758506762 w 327"/>
              <a:gd name="T57" fmla="*/ 2147483647 h 370"/>
              <a:gd name="T58" fmla="*/ 814694669 w 327"/>
              <a:gd name="T59" fmla="*/ 2147483647 h 370"/>
              <a:gd name="T60" fmla="*/ 2147483647 w 327"/>
              <a:gd name="T61" fmla="*/ 2147483647 h 370"/>
              <a:gd name="T62" fmla="*/ 2147483647 w 327"/>
              <a:gd name="T63" fmla="*/ 2147483647 h 370"/>
              <a:gd name="T64" fmla="*/ 2147483647 w 327"/>
              <a:gd name="T65" fmla="*/ 2147483647 h 370"/>
              <a:gd name="T66" fmla="*/ 2147483647 w 327"/>
              <a:gd name="T67" fmla="*/ 2147483647 h 370"/>
              <a:gd name="T68" fmla="*/ 2147483647 w 327"/>
              <a:gd name="T69" fmla="*/ 2147483647 h 370"/>
              <a:gd name="T70" fmla="*/ 2147483647 w 327"/>
              <a:gd name="T71" fmla="*/ 2147483647 h 370"/>
              <a:gd name="T72" fmla="*/ 1840086494 w 327"/>
              <a:gd name="T73" fmla="*/ 2147483647 h 370"/>
              <a:gd name="T74" fmla="*/ 2147483647 w 327"/>
              <a:gd name="T75" fmla="*/ 2147483647 h 370"/>
              <a:gd name="T76" fmla="*/ 2147483647 w 327"/>
              <a:gd name="T77" fmla="*/ 2147483647 h 370"/>
              <a:gd name="T78" fmla="*/ 2147483647 w 327"/>
              <a:gd name="T79" fmla="*/ 2147483647 h 370"/>
              <a:gd name="T80" fmla="*/ 1053482030 w 327"/>
              <a:gd name="T81" fmla="*/ 2147483647 h 370"/>
              <a:gd name="T82" fmla="*/ 2147483647 w 327"/>
              <a:gd name="T83" fmla="*/ 2147483647 h 370"/>
              <a:gd name="T84" fmla="*/ 2147483647 w 327"/>
              <a:gd name="T85" fmla="*/ 2147483647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1" name="Freeform 28"/>
          <p:cNvSpPr>
            <a:spLocks noChangeAspect="1" noEditPoints="1"/>
          </p:cNvSpPr>
          <p:nvPr/>
        </p:nvSpPr>
        <p:spPr bwMode="auto">
          <a:xfrm>
            <a:off x="3325094" y="5527893"/>
            <a:ext cx="63320" cy="205740"/>
          </a:xfrm>
          <a:custGeom>
            <a:avLst/>
            <a:gdLst>
              <a:gd name="T0" fmla="*/ 236 w 275"/>
              <a:gd name="T1" fmla="*/ 64 h 503"/>
              <a:gd name="T2" fmla="*/ 229 w 275"/>
              <a:gd name="T3" fmla="*/ 61 h 503"/>
              <a:gd name="T4" fmla="*/ 46 w 275"/>
              <a:gd name="T5" fmla="*/ 61 h 503"/>
              <a:gd name="T6" fmla="*/ 38 w 275"/>
              <a:gd name="T7" fmla="*/ 64 h 503"/>
              <a:gd name="T8" fmla="*/ 30 w 275"/>
              <a:gd name="T9" fmla="*/ 400 h 503"/>
              <a:gd name="T10" fmla="*/ 49 w 275"/>
              <a:gd name="T11" fmla="*/ 420 h 503"/>
              <a:gd name="T12" fmla="*/ 225 w 275"/>
              <a:gd name="T13" fmla="*/ 420 h 503"/>
              <a:gd name="T14" fmla="*/ 244 w 275"/>
              <a:gd name="T15" fmla="*/ 400 h 503"/>
              <a:gd name="T16" fmla="*/ 228 w 275"/>
              <a:gd name="T17" fmla="*/ 400 h 503"/>
              <a:gd name="T18" fmla="*/ 225 w 275"/>
              <a:gd name="T19" fmla="*/ 404 h 503"/>
              <a:gd name="T20" fmla="*/ 137 w 275"/>
              <a:gd name="T21" fmla="*/ 405 h 503"/>
              <a:gd name="T22" fmla="*/ 47 w 275"/>
              <a:gd name="T23" fmla="*/ 403 h 503"/>
              <a:gd name="T24" fmla="*/ 46 w 275"/>
              <a:gd name="T25" fmla="*/ 78 h 503"/>
              <a:gd name="T26" fmla="*/ 48 w 275"/>
              <a:gd name="T27" fmla="*/ 77 h 503"/>
              <a:gd name="T28" fmla="*/ 197 w 275"/>
              <a:gd name="T29" fmla="*/ 75 h 503"/>
              <a:gd name="T30" fmla="*/ 228 w 275"/>
              <a:gd name="T31" fmla="*/ 78 h 503"/>
              <a:gd name="T32" fmla="*/ 228 w 275"/>
              <a:gd name="T33" fmla="*/ 400 h 503"/>
              <a:gd name="T34" fmla="*/ 103 w 275"/>
              <a:gd name="T35" fmla="*/ 465 h 503"/>
              <a:gd name="T36" fmla="*/ 164 w 275"/>
              <a:gd name="T37" fmla="*/ 473 h 503"/>
              <a:gd name="T38" fmla="*/ 164 w 275"/>
              <a:gd name="T39" fmla="*/ 457 h 503"/>
              <a:gd name="T40" fmla="*/ 235 w 275"/>
              <a:gd name="T41" fmla="*/ 448 h 503"/>
              <a:gd name="T42" fmla="*/ 182 w 275"/>
              <a:gd name="T43" fmla="*/ 465 h 503"/>
              <a:gd name="T44" fmla="*/ 191 w 275"/>
              <a:gd name="T45" fmla="*/ 471 h 503"/>
              <a:gd name="T46" fmla="*/ 244 w 275"/>
              <a:gd name="T47" fmla="*/ 454 h 503"/>
              <a:gd name="T48" fmla="*/ 39 w 275"/>
              <a:gd name="T49" fmla="*/ 448 h 503"/>
              <a:gd name="T50" fmla="*/ 37 w 275"/>
              <a:gd name="T51" fmla="*/ 463 h 503"/>
              <a:gd name="T52" fmla="*/ 84 w 275"/>
              <a:gd name="T53" fmla="*/ 471 h 503"/>
              <a:gd name="T54" fmla="*/ 86 w 275"/>
              <a:gd name="T55" fmla="*/ 455 h 503"/>
              <a:gd name="T56" fmla="*/ 266 w 275"/>
              <a:gd name="T57" fmla="*/ 99 h 503"/>
              <a:gd name="T58" fmla="*/ 258 w 275"/>
              <a:gd name="T59" fmla="*/ 477 h 503"/>
              <a:gd name="T60" fmla="*/ 252 w 275"/>
              <a:gd name="T61" fmla="*/ 484 h 503"/>
              <a:gd name="T62" fmla="*/ 251 w 275"/>
              <a:gd name="T63" fmla="*/ 485 h 503"/>
              <a:gd name="T64" fmla="*/ 23 w 275"/>
              <a:gd name="T65" fmla="*/ 485 h 503"/>
              <a:gd name="T66" fmla="*/ 16 w 275"/>
              <a:gd name="T67" fmla="*/ 477 h 503"/>
              <a:gd name="T68" fmla="*/ 18 w 275"/>
              <a:gd name="T69" fmla="*/ 23 h 503"/>
              <a:gd name="T70" fmla="*/ 20 w 275"/>
              <a:gd name="T71" fmla="*/ 22 h 503"/>
              <a:gd name="T72" fmla="*/ 88 w 275"/>
              <a:gd name="T73" fmla="*/ 18 h 503"/>
              <a:gd name="T74" fmla="*/ 186 w 275"/>
              <a:gd name="T75" fmla="*/ 18 h 503"/>
              <a:gd name="T76" fmla="*/ 257 w 275"/>
              <a:gd name="T77" fmla="*/ 23 h 503"/>
              <a:gd name="T78" fmla="*/ 258 w 275"/>
              <a:gd name="T79" fmla="*/ 69 h 503"/>
              <a:gd name="T80" fmla="*/ 274 w 275"/>
              <a:gd name="T81" fmla="*/ 69 h 503"/>
              <a:gd name="T82" fmla="*/ 274 w 275"/>
              <a:gd name="T83" fmla="*/ 25 h 503"/>
              <a:gd name="T84" fmla="*/ 257 w 275"/>
              <a:gd name="T85" fmla="*/ 6 h 503"/>
              <a:gd name="T86" fmla="*/ 137 w 275"/>
              <a:gd name="T87" fmla="*/ 0 h 503"/>
              <a:gd name="T88" fmla="*/ 17 w 275"/>
              <a:gd name="T89" fmla="*/ 6 h 503"/>
              <a:gd name="T90" fmla="*/ 0 w 275"/>
              <a:gd name="T91" fmla="*/ 25 h 503"/>
              <a:gd name="T92" fmla="*/ 12 w 275"/>
              <a:gd name="T93" fmla="*/ 498 h 503"/>
              <a:gd name="T94" fmla="*/ 137 w 275"/>
              <a:gd name="T95" fmla="*/ 503 h 503"/>
              <a:gd name="T96" fmla="*/ 262 w 275"/>
              <a:gd name="T97" fmla="*/ 498 h 503"/>
              <a:gd name="T98" fmla="*/ 274 w 275"/>
              <a:gd name="T99" fmla="*/ 107 h 503"/>
              <a:gd name="T100" fmla="*/ 137 w 275"/>
              <a:gd name="T101" fmla="*/ 16 h 503"/>
              <a:gd name="T102" fmla="*/ 137 w 275"/>
              <a:gd name="T103" fmla="*/ 27 h 503"/>
              <a:gd name="T104" fmla="*/ 137 w 275"/>
              <a:gd name="T105" fmla="*/ 16 h 5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
              <a:gd name="T160" fmla="*/ 0 h 503"/>
              <a:gd name="T161" fmla="*/ 275 w 275"/>
              <a:gd name="T162" fmla="*/ 503 h 5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 h="503">
                <a:moveTo>
                  <a:pt x="244" y="77"/>
                </a:moveTo>
                <a:cubicBezTo>
                  <a:pt x="244" y="70"/>
                  <a:pt x="240" y="66"/>
                  <a:pt x="236" y="64"/>
                </a:cubicBezTo>
                <a:cubicBezTo>
                  <a:pt x="233" y="62"/>
                  <a:pt x="230" y="61"/>
                  <a:pt x="230" y="61"/>
                </a:cubicBezTo>
                <a:cubicBezTo>
                  <a:pt x="229" y="61"/>
                  <a:pt x="229" y="61"/>
                  <a:pt x="229" y="61"/>
                </a:cubicBezTo>
                <a:cubicBezTo>
                  <a:pt x="228" y="61"/>
                  <a:pt x="178" y="57"/>
                  <a:pt x="137" y="57"/>
                </a:cubicBezTo>
                <a:cubicBezTo>
                  <a:pt x="97" y="57"/>
                  <a:pt x="46" y="61"/>
                  <a:pt x="46" y="61"/>
                </a:cubicBezTo>
                <a:cubicBezTo>
                  <a:pt x="45" y="61"/>
                  <a:pt x="45" y="61"/>
                  <a:pt x="45" y="61"/>
                </a:cubicBezTo>
                <a:cubicBezTo>
                  <a:pt x="44" y="61"/>
                  <a:pt x="41" y="62"/>
                  <a:pt x="38" y="64"/>
                </a:cubicBezTo>
                <a:cubicBezTo>
                  <a:pt x="35" y="66"/>
                  <a:pt x="30" y="70"/>
                  <a:pt x="30" y="77"/>
                </a:cubicBezTo>
                <a:cubicBezTo>
                  <a:pt x="30" y="84"/>
                  <a:pt x="30" y="389"/>
                  <a:pt x="30" y="400"/>
                </a:cubicBezTo>
                <a:cubicBezTo>
                  <a:pt x="30" y="409"/>
                  <a:pt x="35" y="415"/>
                  <a:pt x="40" y="417"/>
                </a:cubicBezTo>
                <a:cubicBezTo>
                  <a:pt x="45" y="420"/>
                  <a:pt x="48" y="420"/>
                  <a:pt x="49" y="420"/>
                </a:cubicBezTo>
                <a:cubicBezTo>
                  <a:pt x="49" y="420"/>
                  <a:pt x="90" y="421"/>
                  <a:pt x="137" y="421"/>
                </a:cubicBezTo>
                <a:cubicBezTo>
                  <a:pt x="184" y="421"/>
                  <a:pt x="225" y="420"/>
                  <a:pt x="225" y="420"/>
                </a:cubicBezTo>
                <a:cubicBezTo>
                  <a:pt x="226" y="420"/>
                  <a:pt x="230" y="420"/>
                  <a:pt x="234" y="417"/>
                </a:cubicBezTo>
                <a:cubicBezTo>
                  <a:pt x="239" y="415"/>
                  <a:pt x="245" y="409"/>
                  <a:pt x="244" y="400"/>
                </a:cubicBezTo>
                <a:cubicBezTo>
                  <a:pt x="244" y="389"/>
                  <a:pt x="244" y="84"/>
                  <a:pt x="244" y="77"/>
                </a:cubicBezTo>
                <a:close/>
                <a:moveTo>
                  <a:pt x="228" y="400"/>
                </a:moveTo>
                <a:cubicBezTo>
                  <a:pt x="228" y="403"/>
                  <a:pt x="228" y="402"/>
                  <a:pt x="227" y="403"/>
                </a:cubicBezTo>
                <a:cubicBezTo>
                  <a:pt x="226" y="403"/>
                  <a:pt x="226" y="404"/>
                  <a:pt x="225" y="404"/>
                </a:cubicBezTo>
                <a:cubicBezTo>
                  <a:pt x="225" y="404"/>
                  <a:pt x="224" y="404"/>
                  <a:pt x="224" y="404"/>
                </a:cubicBezTo>
                <a:cubicBezTo>
                  <a:pt x="223" y="404"/>
                  <a:pt x="183" y="405"/>
                  <a:pt x="137" y="405"/>
                </a:cubicBezTo>
                <a:cubicBezTo>
                  <a:pt x="92" y="405"/>
                  <a:pt x="52" y="404"/>
                  <a:pt x="50" y="404"/>
                </a:cubicBezTo>
                <a:cubicBezTo>
                  <a:pt x="49" y="404"/>
                  <a:pt x="48" y="403"/>
                  <a:pt x="47" y="403"/>
                </a:cubicBezTo>
                <a:cubicBezTo>
                  <a:pt x="46" y="402"/>
                  <a:pt x="46" y="402"/>
                  <a:pt x="46" y="400"/>
                </a:cubicBezTo>
                <a:cubicBezTo>
                  <a:pt x="46" y="389"/>
                  <a:pt x="46" y="91"/>
                  <a:pt x="46" y="78"/>
                </a:cubicBezTo>
                <a:cubicBezTo>
                  <a:pt x="46" y="78"/>
                  <a:pt x="47" y="77"/>
                  <a:pt x="47" y="77"/>
                </a:cubicBezTo>
                <a:cubicBezTo>
                  <a:pt x="47" y="77"/>
                  <a:pt x="48" y="77"/>
                  <a:pt x="48" y="77"/>
                </a:cubicBezTo>
                <a:cubicBezTo>
                  <a:pt x="54" y="76"/>
                  <a:pt x="100" y="73"/>
                  <a:pt x="137" y="73"/>
                </a:cubicBezTo>
                <a:cubicBezTo>
                  <a:pt x="157" y="73"/>
                  <a:pt x="179" y="74"/>
                  <a:pt x="197" y="75"/>
                </a:cubicBezTo>
                <a:cubicBezTo>
                  <a:pt x="212" y="76"/>
                  <a:pt x="223" y="77"/>
                  <a:pt x="226" y="77"/>
                </a:cubicBezTo>
                <a:cubicBezTo>
                  <a:pt x="227" y="77"/>
                  <a:pt x="228" y="77"/>
                  <a:pt x="228" y="78"/>
                </a:cubicBezTo>
                <a:cubicBezTo>
                  <a:pt x="228" y="78"/>
                  <a:pt x="228" y="78"/>
                  <a:pt x="228" y="78"/>
                </a:cubicBezTo>
                <a:cubicBezTo>
                  <a:pt x="228" y="91"/>
                  <a:pt x="228" y="389"/>
                  <a:pt x="228" y="400"/>
                </a:cubicBezTo>
                <a:close/>
                <a:moveTo>
                  <a:pt x="111" y="457"/>
                </a:moveTo>
                <a:cubicBezTo>
                  <a:pt x="106" y="457"/>
                  <a:pt x="103" y="461"/>
                  <a:pt x="103" y="465"/>
                </a:cubicBezTo>
                <a:cubicBezTo>
                  <a:pt x="103" y="470"/>
                  <a:pt x="106" y="473"/>
                  <a:pt x="111" y="473"/>
                </a:cubicBezTo>
                <a:cubicBezTo>
                  <a:pt x="164" y="473"/>
                  <a:pt x="164" y="473"/>
                  <a:pt x="164" y="473"/>
                </a:cubicBezTo>
                <a:cubicBezTo>
                  <a:pt x="168" y="473"/>
                  <a:pt x="172" y="470"/>
                  <a:pt x="172" y="465"/>
                </a:cubicBezTo>
                <a:cubicBezTo>
                  <a:pt x="172" y="461"/>
                  <a:pt x="168" y="457"/>
                  <a:pt x="164" y="457"/>
                </a:cubicBezTo>
                <a:lnTo>
                  <a:pt x="111" y="457"/>
                </a:lnTo>
                <a:close/>
                <a:moveTo>
                  <a:pt x="235" y="448"/>
                </a:moveTo>
                <a:cubicBezTo>
                  <a:pt x="189" y="455"/>
                  <a:pt x="189" y="455"/>
                  <a:pt x="189" y="455"/>
                </a:cubicBezTo>
                <a:cubicBezTo>
                  <a:pt x="184" y="456"/>
                  <a:pt x="181" y="460"/>
                  <a:pt x="182" y="465"/>
                </a:cubicBezTo>
                <a:cubicBezTo>
                  <a:pt x="183" y="468"/>
                  <a:pt x="186" y="471"/>
                  <a:pt x="190" y="471"/>
                </a:cubicBezTo>
                <a:cubicBezTo>
                  <a:pt x="190" y="471"/>
                  <a:pt x="191" y="471"/>
                  <a:pt x="191" y="471"/>
                </a:cubicBezTo>
                <a:cubicBezTo>
                  <a:pt x="238" y="463"/>
                  <a:pt x="238" y="463"/>
                  <a:pt x="238" y="463"/>
                </a:cubicBezTo>
                <a:cubicBezTo>
                  <a:pt x="242" y="463"/>
                  <a:pt x="245" y="459"/>
                  <a:pt x="244" y="454"/>
                </a:cubicBezTo>
                <a:cubicBezTo>
                  <a:pt x="244" y="450"/>
                  <a:pt x="239" y="447"/>
                  <a:pt x="235" y="448"/>
                </a:cubicBezTo>
                <a:close/>
                <a:moveTo>
                  <a:pt x="39" y="448"/>
                </a:moveTo>
                <a:cubicBezTo>
                  <a:pt x="35" y="447"/>
                  <a:pt x="31" y="450"/>
                  <a:pt x="30" y="454"/>
                </a:cubicBezTo>
                <a:cubicBezTo>
                  <a:pt x="29" y="459"/>
                  <a:pt x="32" y="463"/>
                  <a:pt x="37" y="463"/>
                </a:cubicBezTo>
                <a:cubicBezTo>
                  <a:pt x="83" y="471"/>
                  <a:pt x="83" y="471"/>
                  <a:pt x="83" y="471"/>
                </a:cubicBezTo>
                <a:cubicBezTo>
                  <a:pt x="84" y="471"/>
                  <a:pt x="84" y="471"/>
                  <a:pt x="84" y="471"/>
                </a:cubicBezTo>
                <a:cubicBezTo>
                  <a:pt x="88" y="471"/>
                  <a:pt x="92" y="468"/>
                  <a:pt x="92" y="465"/>
                </a:cubicBezTo>
                <a:cubicBezTo>
                  <a:pt x="93" y="460"/>
                  <a:pt x="90" y="456"/>
                  <a:pt x="86" y="455"/>
                </a:cubicBezTo>
                <a:lnTo>
                  <a:pt x="39" y="448"/>
                </a:lnTo>
                <a:close/>
                <a:moveTo>
                  <a:pt x="266" y="99"/>
                </a:moveTo>
                <a:cubicBezTo>
                  <a:pt x="262" y="99"/>
                  <a:pt x="258" y="102"/>
                  <a:pt x="258" y="107"/>
                </a:cubicBezTo>
                <a:cubicBezTo>
                  <a:pt x="258" y="234"/>
                  <a:pt x="258" y="467"/>
                  <a:pt x="258" y="477"/>
                </a:cubicBezTo>
                <a:cubicBezTo>
                  <a:pt x="258" y="482"/>
                  <a:pt x="257" y="482"/>
                  <a:pt x="255" y="483"/>
                </a:cubicBezTo>
                <a:cubicBezTo>
                  <a:pt x="254" y="484"/>
                  <a:pt x="253" y="484"/>
                  <a:pt x="252" y="484"/>
                </a:cubicBezTo>
                <a:cubicBezTo>
                  <a:pt x="251" y="485"/>
                  <a:pt x="251" y="485"/>
                  <a:pt x="251" y="485"/>
                </a:cubicBezTo>
                <a:cubicBezTo>
                  <a:pt x="251" y="485"/>
                  <a:pt x="251" y="485"/>
                  <a:pt x="251" y="485"/>
                </a:cubicBezTo>
                <a:cubicBezTo>
                  <a:pt x="249" y="485"/>
                  <a:pt x="197" y="487"/>
                  <a:pt x="137" y="486"/>
                </a:cubicBezTo>
                <a:cubicBezTo>
                  <a:pt x="77" y="487"/>
                  <a:pt x="25" y="485"/>
                  <a:pt x="23" y="485"/>
                </a:cubicBezTo>
                <a:cubicBezTo>
                  <a:pt x="23" y="485"/>
                  <a:pt x="20" y="484"/>
                  <a:pt x="19" y="483"/>
                </a:cubicBezTo>
                <a:cubicBezTo>
                  <a:pt x="17" y="482"/>
                  <a:pt x="16" y="481"/>
                  <a:pt x="16" y="477"/>
                </a:cubicBezTo>
                <a:cubicBezTo>
                  <a:pt x="16" y="463"/>
                  <a:pt x="16" y="34"/>
                  <a:pt x="16" y="25"/>
                </a:cubicBezTo>
                <a:cubicBezTo>
                  <a:pt x="16" y="25"/>
                  <a:pt x="16" y="24"/>
                  <a:pt x="18" y="23"/>
                </a:cubicBezTo>
                <a:cubicBezTo>
                  <a:pt x="18" y="23"/>
                  <a:pt x="19" y="22"/>
                  <a:pt x="20" y="22"/>
                </a:cubicBezTo>
                <a:cubicBezTo>
                  <a:pt x="20" y="22"/>
                  <a:pt x="20" y="22"/>
                  <a:pt x="20" y="22"/>
                </a:cubicBezTo>
                <a:cubicBezTo>
                  <a:pt x="24" y="21"/>
                  <a:pt x="39" y="20"/>
                  <a:pt x="59" y="19"/>
                </a:cubicBezTo>
                <a:cubicBezTo>
                  <a:pt x="68" y="19"/>
                  <a:pt x="78" y="18"/>
                  <a:pt x="88" y="18"/>
                </a:cubicBezTo>
                <a:cubicBezTo>
                  <a:pt x="96" y="33"/>
                  <a:pt x="115" y="43"/>
                  <a:pt x="137" y="43"/>
                </a:cubicBezTo>
                <a:cubicBezTo>
                  <a:pt x="159" y="43"/>
                  <a:pt x="178" y="33"/>
                  <a:pt x="186" y="18"/>
                </a:cubicBezTo>
                <a:cubicBezTo>
                  <a:pt x="220" y="19"/>
                  <a:pt x="249" y="21"/>
                  <a:pt x="254" y="22"/>
                </a:cubicBezTo>
                <a:cubicBezTo>
                  <a:pt x="255" y="22"/>
                  <a:pt x="256" y="23"/>
                  <a:pt x="257" y="23"/>
                </a:cubicBezTo>
                <a:cubicBezTo>
                  <a:pt x="258" y="24"/>
                  <a:pt x="258" y="24"/>
                  <a:pt x="258" y="25"/>
                </a:cubicBezTo>
                <a:cubicBezTo>
                  <a:pt x="258" y="27"/>
                  <a:pt x="258" y="43"/>
                  <a:pt x="258" y="69"/>
                </a:cubicBezTo>
                <a:cubicBezTo>
                  <a:pt x="258" y="73"/>
                  <a:pt x="262" y="77"/>
                  <a:pt x="266" y="77"/>
                </a:cubicBezTo>
                <a:cubicBezTo>
                  <a:pt x="271" y="77"/>
                  <a:pt x="274" y="73"/>
                  <a:pt x="274" y="69"/>
                </a:cubicBezTo>
                <a:cubicBezTo>
                  <a:pt x="274" y="69"/>
                  <a:pt x="274" y="69"/>
                  <a:pt x="274" y="69"/>
                </a:cubicBezTo>
                <a:cubicBezTo>
                  <a:pt x="274" y="43"/>
                  <a:pt x="274" y="27"/>
                  <a:pt x="274" y="25"/>
                </a:cubicBezTo>
                <a:cubicBezTo>
                  <a:pt x="274" y="17"/>
                  <a:pt x="269" y="12"/>
                  <a:pt x="265" y="9"/>
                </a:cubicBezTo>
                <a:cubicBezTo>
                  <a:pt x="261" y="7"/>
                  <a:pt x="257" y="6"/>
                  <a:pt x="257" y="6"/>
                </a:cubicBezTo>
                <a:cubicBezTo>
                  <a:pt x="256" y="6"/>
                  <a:pt x="256" y="6"/>
                  <a:pt x="256" y="6"/>
                </a:cubicBezTo>
                <a:cubicBezTo>
                  <a:pt x="256" y="6"/>
                  <a:pt x="190" y="0"/>
                  <a:pt x="137" y="0"/>
                </a:cubicBezTo>
                <a:cubicBezTo>
                  <a:pt x="84" y="0"/>
                  <a:pt x="19" y="6"/>
                  <a:pt x="18" y="6"/>
                </a:cubicBezTo>
                <a:cubicBezTo>
                  <a:pt x="17" y="6"/>
                  <a:pt x="17" y="6"/>
                  <a:pt x="17" y="6"/>
                </a:cubicBezTo>
                <a:cubicBezTo>
                  <a:pt x="17" y="6"/>
                  <a:pt x="13" y="7"/>
                  <a:pt x="9" y="9"/>
                </a:cubicBezTo>
                <a:cubicBezTo>
                  <a:pt x="5" y="12"/>
                  <a:pt x="0" y="17"/>
                  <a:pt x="0" y="25"/>
                </a:cubicBezTo>
                <a:cubicBezTo>
                  <a:pt x="0" y="34"/>
                  <a:pt x="0" y="463"/>
                  <a:pt x="0" y="477"/>
                </a:cubicBezTo>
                <a:cubicBezTo>
                  <a:pt x="0" y="488"/>
                  <a:pt x="6" y="495"/>
                  <a:pt x="12" y="498"/>
                </a:cubicBezTo>
                <a:cubicBezTo>
                  <a:pt x="17" y="500"/>
                  <a:pt x="22" y="501"/>
                  <a:pt x="23" y="501"/>
                </a:cubicBezTo>
                <a:cubicBezTo>
                  <a:pt x="23" y="501"/>
                  <a:pt x="76" y="502"/>
                  <a:pt x="137" y="503"/>
                </a:cubicBezTo>
                <a:cubicBezTo>
                  <a:pt x="198" y="502"/>
                  <a:pt x="251" y="501"/>
                  <a:pt x="251" y="501"/>
                </a:cubicBezTo>
                <a:cubicBezTo>
                  <a:pt x="252" y="501"/>
                  <a:pt x="257" y="500"/>
                  <a:pt x="262" y="498"/>
                </a:cubicBezTo>
                <a:cubicBezTo>
                  <a:pt x="268" y="495"/>
                  <a:pt x="275" y="488"/>
                  <a:pt x="274" y="477"/>
                </a:cubicBezTo>
                <a:cubicBezTo>
                  <a:pt x="274" y="467"/>
                  <a:pt x="274" y="234"/>
                  <a:pt x="274" y="107"/>
                </a:cubicBezTo>
                <a:cubicBezTo>
                  <a:pt x="274" y="102"/>
                  <a:pt x="271" y="99"/>
                  <a:pt x="266" y="99"/>
                </a:cubicBezTo>
                <a:close/>
                <a:moveTo>
                  <a:pt x="137" y="16"/>
                </a:moveTo>
                <a:cubicBezTo>
                  <a:pt x="147" y="16"/>
                  <a:pt x="157" y="17"/>
                  <a:pt x="167" y="17"/>
                </a:cubicBezTo>
                <a:cubicBezTo>
                  <a:pt x="160" y="22"/>
                  <a:pt x="150" y="27"/>
                  <a:pt x="137" y="27"/>
                </a:cubicBezTo>
                <a:cubicBezTo>
                  <a:pt x="124" y="27"/>
                  <a:pt x="114" y="22"/>
                  <a:pt x="107" y="17"/>
                </a:cubicBezTo>
                <a:cubicBezTo>
                  <a:pt x="117" y="17"/>
                  <a:pt x="128" y="16"/>
                  <a:pt x="137" y="1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TextBox 91"/>
          <p:cNvSpPr txBox="1"/>
          <p:nvPr/>
        </p:nvSpPr>
        <p:spPr>
          <a:xfrm>
            <a:off x="3112055" y="5549655"/>
            <a:ext cx="272832" cy="184666"/>
          </a:xfrm>
          <a:prstGeom prst="rect">
            <a:avLst/>
          </a:prstGeom>
          <a:noFill/>
        </p:spPr>
        <p:txBody>
          <a:bodyPr wrap="none" rtlCol="0">
            <a:spAutoFit/>
          </a:bodyPr>
          <a:lstStyle>
            <a:defPPr>
              <a:defRPr lang="en-GB"/>
            </a:defPPr>
            <a:lvl1pPr>
              <a:defRPr sz="600" b="1">
                <a:latin typeface="+mj-lt"/>
              </a:defRPr>
            </a:lvl1pPr>
          </a:lstStyle>
          <a:p>
            <a:r>
              <a:rPr lang="en-US" dirty="0"/>
              <a:t>3G</a:t>
            </a:r>
          </a:p>
        </p:txBody>
      </p:sp>
      <p:sp>
        <p:nvSpPr>
          <p:cNvPr id="93" name="TextBox 92"/>
          <p:cNvSpPr txBox="1"/>
          <p:nvPr/>
        </p:nvSpPr>
        <p:spPr>
          <a:xfrm>
            <a:off x="3112055" y="6158892"/>
            <a:ext cx="272832" cy="184666"/>
          </a:xfrm>
          <a:prstGeom prst="rect">
            <a:avLst/>
          </a:prstGeom>
          <a:noFill/>
        </p:spPr>
        <p:txBody>
          <a:bodyPr wrap="none" rtlCol="0">
            <a:spAutoFit/>
          </a:bodyPr>
          <a:lstStyle/>
          <a:p>
            <a:r>
              <a:rPr lang="en-US" sz="600" b="1" dirty="0" smtClean="0">
                <a:latin typeface="+mj-lt"/>
              </a:rPr>
              <a:t>4G</a:t>
            </a:r>
            <a:endParaRPr lang="en-US" sz="600" b="1" dirty="0">
              <a:latin typeface="+mj-lt"/>
            </a:endParaRPr>
          </a:p>
        </p:txBody>
      </p:sp>
      <p:sp>
        <p:nvSpPr>
          <p:cNvPr id="94" name="TextBox 93"/>
          <p:cNvSpPr txBox="1"/>
          <p:nvPr/>
        </p:nvSpPr>
        <p:spPr>
          <a:xfrm>
            <a:off x="3289936" y="6323230"/>
            <a:ext cx="271228" cy="184666"/>
          </a:xfrm>
          <a:prstGeom prst="rect">
            <a:avLst/>
          </a:prstGeom>
          <a:noFill/>
        </p:spPr>
        <p:txBody>
          <a:bodyPr wrap="none" rtlCol="0">
            <a:spAutoFit/>
          </a:bodyPr>
          <a:lstStyle/>
          <a:p>
            <a:r>
              <a:rPr lang="en-US" sz="600" b="1" dirty="0" smtClean="0">
                <a:latin typeface="+mj-lt"/>
              </a:rPr>
              <a:t>UE</a:t>
            </a:r>
            <a:endParaRPr lang="en-US" sz="600" b="1" dirty="0">
              <a:latin typeface="+mj-lt"/>
            </a:endParaRPr>
          </a:p>
        </p:txBody>
      </p:sp>
      <p:sp>
        <p:nvSpPr>
          <p:cNvPr id="95" name="TextBox 94"/>
          <p:cNvSpPr txBox="1"/>
          <p:nvPr/>
        </p:nvSpPr>
        <p:spPr>
          <a:xfrm>
            <a:off x="3274611" y="5703986"/>
            <a:ext cx="271228" cy="184666"/>
          </a:xfrm>
          <a:prstGeom prst="rect">
            <a:avLst/>
          </a:prstGeom>
          <a:noFill/>
        </p:spPr>
        <p:txBody>
          <a:bodyPr wrap="none" rtlCol="0">
            <a:spAutoFit/>
          </a:bodyPr>
          <a:lstStyle/>
          <a:p>
            <a:r>
              <a:rPr lang="en-US" sz="600" b="1" dirty="0" smtClean="0">
                <a:latin typeface="+mj-lt"/>
              </a:rPr>
              <a:t>UE</a:t>
            </a:r>
            <a:endParaRPr lang="en-US" sz="600" b="1" dirty="0">
              <a:latin typeface="+mj-lt"/>
            </a:endParaRPr>
          </a:p>
        </p:txBody>
      </p:sp>
      <p:sp>
        <p:nvSpPr>
          <p:cNvPr id="96" name="Freeform 28"/>
          <p:cNvSpPr>
            <a:spLocks noChangeAspect="1" noEditPoints="1"/>
          </p:cNvSpPr>
          <p:nvPr/>
        </p:nvSpPr>
        <p:spPr bwMode="auto">
          <a:xfrm>
            <a:off x="3340420" y="6152733"/>
            <a:ext cx="63320" cy="205740"/>
          </a:xfrm>
          <a:custGeom>
            <a:avLst/>
            <a:gdLst>
              <a:gd name="T0" fmla="*/ 236 w 275"/>
              <a:gd name="T1" fmla="*/ 64 h 503"/>
              <a:gd name="T2" fmla="*/ 229 w 275"/>
              <a:gd name="T3" fmla="*/ 61 h 503"/>
              <a:gd name="T4" fmla="*/ 46 w 275"/>
              <a:gd name="T5" fmla="*/ 61 h 503"/>
              <a:gd name="T6" fmla="*/ 38 w 275"/>
              <a:gd name="T7" fmla="*/ 64 h 503"/>
              <a:gd name="T8" fmla="*/ 30 w 275"/>
              <a:gd name="T9" fmla="*/ 400 h 503"/>
              <a:gd name="T10" fmla="*/ 49 w 275"/>
              <a:gd name="T11" fmla="*/ 420 h 503"/>
              <a:gd name="T12" fmla="*/ 225 w 275"/>
              <a:gd name="T13" fmla="*/ 420 h 503"/>
              <a:gd name="T14" fmla="*/ 244 w 275"/>
              <a:gd name="T15" fmla="*/ 400 h 503"/>
              <a:gd name="T16" fmla="*/ 228 w 275"/>
              <a:gd name="T17" fmla="*/ 400 h 503"/>
              <a:gd name="T18" fmla="*/ 225 w 275"/>
              <a:gd name="T19" fmla="*/ 404 h 503"/>
              <a:gd name="T20" fmla="*/ 137 w 275"/>
              <a:gd name="T21" fmla="*/ 405 h 503"/>
              <a:gd name="T22" fmla="*/ 47 w 275"/>
              <a:gd name="T23" fmla="*/ 403 h 503"/>
              <a:gd name="T24" fmla="*/ 46 w 275"/>
              <a:gd name="T25" fmla="*/ 78 h 503"/>
              <a:gd name="T26" fmla="*/ 48 w 275"/>
              <a:gd name="T27" fmla="*/ 77 h 503"/>
              <a:gd name="T28" fmla="*/ 197 w 275"/>
              <a:gd name="T29" fmla="*/ 75 h 503"/>
              <a:gd name="T30" fmla="*/ 228 w 275"/>
              <a:gd name="T31" fmla="*/ 78 h 503"/>
              <a:gd name="T32" fmla="*/ 228 w 275"/>
              <a:gd name="T33" fmla="*/ 400 h 503"/>
              <a:gd name="T34" fmla="*/ 103 w 275"/>
              <a:gd name="T35" fmla="*/ 465 h 503"/>
              <a:gd name="T36" fmla="*/ 164 w 275"/>
              <a:gd name="T37" fmla="*/ 473 h 503"/>
              <a:gd name="T38" fmla="*/ 164 w 275"/>
              <a:gd name="T39" fmla="*/ 457 h 503"/>
              <a:gd name="T40" fmla="*/ 235 w 275"/>
              <a:gd name="T41" fmla="*/ 448 h 503"/>
              <a:gd name="T42" fmla="*/ 182 w 275"/>
              <a:gd name="T43" fmla="*/ 465 h 503"/>
              <a:gd name="T44" fmla="*/ 191 w 275"/>
              <a:gd name="T45" fmla="*/ 471 h 503"/>
              <a:gd name="T46" fmla="*/ 244 w 275"/>
              <a:gd name="T47" fmla="*/ 454 h 503"/>
              <a:gd name="T48" fmla="*/ 39 w 275"/>
              <a:gd name="T49" fmla="*/ 448 h 503"/>
              <a:gd name="T50" fmla="*/ 37 w 275"/>
              <a:gd name="T51" fmla="*/ 463 h 503"/>
              <a:gd name="T52" fmla="*/ 84 w 275"/>
              <a:gd name="T53" fmla="*/ 471 h 503"/>
              <a:gd name="T54" fmla="*/ 86 w 275"/>
              <a:gd name="T55" fmla="*/ 455 h 503"/>
              <a:gd name="T56" fmla="*/ 266 w 275"/>
              <a:gd name="T57" fmla="*/ 99 h 503"/>
              <a:gd name="T58" fmla="*/ 258 w 275"/>
              <a:gd name="T59" fmla="*/ 477 h 503"/>
              <a:gd name="T60" fmla="*/ 252 w 275"/>
              <a:gd name="T61" fmla="*/ 484 h 503"/>
              <a:gd name="T62" fmla="*/ 251 w 275"/>
              <a:gd name="T63" fmla="*/ 485 h 503"/>
              <a:gd name="T64" fmla="*/ 23 w 275"/>
              <a:gd name="T65" fmla="*/ 485 h 503"/>
              <a:gd name="T66" fmla="*/ 16 w 275"/>
              <a:gd name="T67" fmla="*/ 477 h 503"/>
              <a:gd name="T68" fmla="*/ 18 w 275"/>
              <a:gd name="T69" fmla="*/ 23 h 503"/>
              <a:gd name="T70" fmla="*/ 20 w 275"/>
              <a:gd name="T71" fmla="*/ 22 h 503"/>
              <a:gd name="T72" fmla="*/ 88 w 275"/>
              <a:gd name="T73" fmla="*/ 18 h 503"/>
              <a:gd name="T74" fmla="*/ 186 w 275"/>
              <a:gd name="T75" fmla="*/ 18 h 503"/>
              <a:gd name="T76" fmla="*/ 257 w 275"/>
              <a:gd name="T77" fmla="*/ 23 h 503"/>
              <a:gd name="T78" fmla="*/ 258 w 275"/>
              <a:gd name="T79" fmla="*/ 69 h 503"/>
              <a:gd name="T80" fmla="*/ 274 w 275"/>
              <a:gd name="T81" fmla="*/ 69 h 503"/>
              <a:gd name="T82" fmla="*/ 274 w 275"/>
              <a:gd name="T83" fmla="*/ 25 h 503"/>
              <a:gd name="T84" fmla="*/ 257 w 275"/>
              <a:gd name="T85" fmla="*/ 6 h 503"/>
              <a:gd name="T86" fmla="*/ 137 w 275"/>
              <a:gd name="T87" fmla="*/ 0 h 503"/>
              <a:gd name="T88" fmla="*/ 17 w 275"/>
              <a:gd name="T89" fmla="*/ 6 h 503"/>
              <a:gd name="T90" fmla="*/ 0 w 275"/>
              <a:gd name="T91" fmla="*/ 25 h 503"/>
              <a:gd name="T92" fmla="*/ 12 w 275"/>
              <a:gd name="T93" fmla="*/ 498 h 503"/>
              <a:gd name="T94" fmla="*/ 137 w 275"/>
              <a:gd name="T95" fmla="*/ 503 h 503"/>
              <a:gd name="T96" fmla="*/ 262 w 275"/>
              <a:gd name="T97" fmla="*/ 498 h 503"/>
              <a:gd name="T98" fmla="*/ 274 w 275"/>
              <a:gd name="T99" fmla="*/ 107 h 503"/>
              <a:gd name="T100" fmla="*/ 137 w 275"/>
              <a:gd name="T101" fmla="*/ 16 h 503"/>
              <a:gd name="T102" fmla="*/ 137 w 275"/>
              <a:gd name="T103" fmla="*/ 27 h 503"/>
              <a:gd name="T104" fmla="*/ 137 w 275"/>
              <a:gd name="T105" fmla="*/ 16 h 5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
              <a:gd name="T160" fmla="*/ 0 h 503"/>
              <a:gd name="T161" fmla="*/ 275 w 275"/>
              <a:gd name="T162" fmla="*/ 503 h 5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 h="503">
                <a:moveTo>
                  <a:pt x="244" y="77"/>
                </a:moveTo>
                <a:cubicBezTo>
                  <a:pt x="244" y="70"/>
                  <a:pt x="240" y="66"/>
                  <a:pt x="236" y="64"/>
                </a:cubicBezTo>
                <a:cubicBezTo>
                  <a:pt x="233" y="62"/>
                  <a:pt x="230" y="61"/>
                  <a:pt x="230" y="61"/>
                </a:cubicBezTo>
                <a:cubicBezTo>
                  <a:pt x="229" y="61"/>
                  <a:pt x="229" y="61"/>
                  <a:pt x="229" y="61"/>
                </a:cubicBezTo>
                <a:cubicBezTo>
                  <a:pt x="228" y="61"/>
                  <a:pt x="178" y="57"/>
                  <a:pt x="137" y="57"/>
                </a:cubicBezTo>
                <a:cubicBezTo>
                  <a:pt x="97" y="57"/>
                  <a:pt x="46" y="61"/>
                  <a:pt x="46" y="61"/>
                </a:cubicBezTo>
                <a:cubicBezTo>
                  <a:pt x="45" y="61"/>
                  <a:pt x="45" y="61"/>
                  <a:pt x="45" y="61"/>
                </a:cubicBezTo>
                <a:cubicBezTo>
                  <a:pt x="44" y="61"/>
                  <a:pt x="41" y="62"/>
                  <a:pt x="38" y="64"/>
                </a:cubicBezTo>
                <a:cubicBezTo>
                  <a:pt x="35" y="66"/>
                  <a:pt x="30" y="70"/>
                  <a:pt x="30" y="77"/>
                </a:cubicBezTo>
                <a:cubicBezTo>
                  <a:pt x="30" y="84"/>
                  <a:pt x="30" y="389"/>
                  <a:pt x="30" y="400"/>
                </a:cubicBezTo>
                <a:cubicBezTo>
                  <a:pt x="30" y="409"/>
                  <a:pt x="35" y="415"/>
                  <a:pt x="40" y="417"/>
                </a:cubicBezTo>
                <a:cubicBezTo>
                  <a:pt x="45" y="420"/>
                  <a:pt x="48" y="420"/>
                  <a:pt x="49" y="420"/>
                </a:cubicBezTo>
                <a:cubicBezTo>
                  <a:pt x="49" y="420"/>
                  <a:pt x="90" y="421"/>
                  <a:pt x="137" y="421"/>
                </a:cubicBezTo>
                <a:cubicBezTo>
                  <a:pt x="184" y="421"/>
                  <a:pt x="225" y="420"/>
                  <a:pt x="225" y="420"/>
                </a:cubicBezTo>
                <a:cubicBezTo>
                  <a:pt x="226" y="420"/>
                  <a:pt x="230" y="420"/>
                  <a:pt x="234" y="417"/>
                </a:cubicBezTo>
                <a:cubicBezTo>
                  <a:pt x="239" y="415"/>
                  <a:pt x="245" y="409"/>
                  <a:pt x="244" y="400"/>
                </a:cubicBezTo>
                <a:cubicBezTo>
                  <a:pt x="244" y="389"/>
                  <a:pt x="244" y="84"/>
                  <a:pt x="244" y="77"/>
                </a:cubicBezTo>
                <a:close/>
                <a:moveTo>
                  <a:pt x="228" y="400"/>
                </a:moveTo>
                <a:cubicBezTo>
                  <a:pt x="228" y="403"/>
                  <a:pt x="228" y="402"/>
                  <a:pt x="227" y="403"/>
                </a:cubicBezTo>
                <a:cubicBezTo>
                  <a:pt x="226" y="403"/>
                  <a:pt x="226" y="404"/>
                  <a:pt x="225" y="404"/>
                </a:cubicBezTo>
                <a:cubicBezTo>
                  <a:pt x="225" y="404"/>
                  <a:pt x="224" y="404"/>
                  <a:pt x="224" y="404"/>
                </a:cubicBezTo>
                <a:cubicBezTo>
                  <a:pt x="223" y="404"/>
                  <a:pt x="183" y="405"/>
                  <a:pt x="137" y="405"/>
                </a:cubicBezTo>
                <a:cubicBezTo>
                  <a:pt x="92" y="405"/>
                  <a:pt x="52" y="404"/>
                  <a:pt x="50" y="404"/>
                </a:cubicBezTo>
                <a:cubicBezTo>
                  <a:pt x="49" y="404"/>
                  <a:pt x="48" y="403"/>
                  <a:pt x="47" y="403"/>
                </a:cubicBezTo>
                <a:cubicBezTo>
                  <a:pt x="46" y="402"/>
                  <a:pt x="46" y="402"/>
                  <a:pt x="46" y="400"/>
                </a:cubicBezTo>
                <a:cubicBezTo>
                  <a:pt x="46" y="389"/>
                  <a:pt x="46" y="91"/>
                  <a:pt x="46" y="78"/>
                </a:cubicBezTo>
                <a:cubicBezTo>
                  <a:pt x="46" y="78"/>
                  <a:pt x="47" y="77"/>
                  <a:pt x="47" y="77"/>
                </a:cubicBezTo>
                <a:cubicBezTo>
                  <a:pt x="47" y="77"/>
                  <a:pt x="48" y="77"/>
                  <a:pt x="48" y="77"/>
                </a:cubicBezTo>
                <a:cubicBezTo>
                  <a:pt x="54" y="76"/>
                  <a:pt x="100" y="73"/>
                  <a:pt x="137" y="73"/>
                </a:cubicBezTo>
                <a:cubicBezTo>
                  <a:pt x="157" y="73"/>
                  <a:pt x="179" y="74"/>
                  <a:pt x="197" y="75"/>
                </a:cubicBezTo>
                <a:cubicBezTo>
                  <a:pt x="212" y="76"/>
                  <a:pt x="223" y="77"/>
                  <a:pt x="226" y="77"/>
                </a:cubicBezTo>
                <a:cubicBezTo>
                  <a:pt x="227" y="77"/>
                  <a:pt x="228" y="77"/>
                  <a:pt x="228" y="78"/>
                </a:cubicBezTo>
                <a:cubicBezTo>
                  <a:pt x="228" y="78"/>
                  <a:pt x="228" y="78"/>
                  <a:pt x="228" y="78"/>
                </a:cubicBezTo>
                <a:cubicBezTo>
                  <a:pt x="228" y="91"/>
                  <a:pt x="228" y="389"/>
                  <a:pt x="228" y="400"/>
                </a:cubicBezTo>
                <a:close/>
                <a:moveTo>
                  <a:pt x="111" y="457"/>
                </a:moveTo>
                <a:cubicBezTo>
                  <a:pt x="106" y="457"/>
                  <a:pt x="103" y="461"/>
                  <a:pt x="103" y="465"/>
                </a:cubicBezTo>
                <a:cubicBezTo>
                  <a:pt x="103" y="470"/>
                  <a:pt x="106" y="473"/>
                  <a:pt x="111" y="473"/>
                </a:cubicBezTo>
                <a:cubicBezTo>
                  <a:pt x="164" y="473"/>
                  <a:pt x="164" y="473"/>
                  <a:pt x="164" y="473"/>
                </a:cubicBezTo>
                <a:cubicBezTo>
                  <a:pt x="168" y="473"/>
                  <a:pt x="172" y="470"/>
                  <a:pt x="172" y="465"/>
                </a:cubicBezTo>
                <a:cubicBezTo>
                  <a:pt x="172" y="461"/>
                  <a:pt x="168" y="457"/>
                  <a:pt x="164" y="457"/>
                </a:cubicBezTo>
                <a:lnTo>
                  <a:pt x="111" y="457"/>
                </a:lnTo>
                <a:close/>
                <a:moveTo>
                  <a:pt x="235" y="448"/>
                </a:moveTo>
                <a:cubicBezTo>
                  <a:pt x="189" y="455"/>
                  <a:pt x="189" y="455"/>
                  <a:pt x="189" y="455"/>
                </a:cubicBezTo>
                <a:cubicBezTo>
                  <a:pt x="184" y="456"/>
                  <a:pt x="181" y="460"/>
                  <a:pt x="182" y="465"/>
                </a:cubicBezTo>
                <a:cubicBezTo>
                  <a:pt x="183" y="468"/>
                  <a:pt x="186" y="471"/>
                  <a:pt x="190" y="471"/>
                </a:cubicBezTo>
                <a:cubicBezTo>
                  <a:pt x="190" y="471"/>
                  <a:pt x="191" y="471"/>
                  <a:pt x="191" y="471"/>
                </a:cubicBezTo>
                <a:cubicBezTo>
                  <a:pt x="238" y="463"/>
                  <a:pt x="238" y="463"/>
                  <a:pt x="238" y="463"/>
                </a:cubicBezTo>
                <a:cubicBezTo>
                  <a:pt x="242" y="463"/>
                  <a:pt x="245" y="459"/>
                  <a:pt x="244" y="454"/>
                </a:cubicBezTo>
                <a:cubicBezTo>
                  <a:pt x="244" y="450"/>
                  <a:pt x="239" y="447"/>
                  <a:pt x="235" y="448"/>
                </a:cubicBezTo>
                <a:close/>
                <a:moveTo>
                  <a:pt x="39" y="448"/>
                </a:moveTo>
                <a:cubicBezTo>
                  <a:pt x="35" y="447"/>
                  <a:pt x="31" y="450"/>
                  <a:pt x="30" y="454"/>
                </a:cubicBezTo>
                <a:cubicBezTo>
                  <a:pt x="29" y="459"/>
                  <a:pt x="32" y="463"/>
                  <a:pt x="37" y="463"/>
                </a:cubicBezTo>
                <a:cubicBezTo>
                  <a:pt x="83" y="471"/>
                  <a:pt x="83" y="471"/>
                  <a:pt x="83" y="471"/>
                </a:cubicBezTo>
                <a:cubicBezTo>
                  <a:pt x="84" y="471"/>
                  <a:pt x="84" y="471"/>
                  <a:pt x="84" y="471"/>
                </a:cubicBezTo>
                <a:cubicBezTo>
                  <a:pt x="88" y="471"/>
                  <a:pt x="92" y="468"/>
                  <a:pt x="92" y="465"/>
                </a:cubicBezTo>
                <a:cubicBezTo>
                  <a:pt x="93" y="460"/>
                  <a:pt x="90" y="456"/>
                  <a:pt x="86" y="455"/>
                </a:cubicBezTo>
                <a:lnTo>
                  <a:pt x="39" y="448"/>
                </a:lnTo>
                <a:close/>
                <a:moveTo>
                  <a:pt x="266" y="99"/>
                </a:moveTo>
                <a:cubicBezTo>
                  <a:pt x="262" y="99"/>
                  <a:pt x="258" y="102"/>
                  <a:pt x="258" y="107"/>
                </a:cubicBezTo>
                <a:cubicBezTo>
                  <a:pt x="258" y="234"/>
                  <a:pt x="258" y="467"/>
                  <a:pt x="258" y="477"/>
                </a:cubicBezTo>
                <a:cubicBezTo>
                  <a:pt x="258" y="482"/>
                  <a:pt x="257" y="482"/>
                  <a:pt x="255" y="483"/>
                </a:cubicBezTo>
                <a:cubicBezTo>
                  <a:pt x="254" y="484"/>
                  <a:pt x="253" y="484"/>
                  <a:pt x="252" y="484"/>
                </a:cubicBezTo>
                <a:cubicBezTo>
                  <a:pt x="251" y="485"/>
                  <a:pt x="251" y="485"/>
                  <a:pt x="251" y="485"/>
                </a:cubicBezTo>
                <a:cubicBezTo>
                  <a:pt x="251" y="485"/>
                  <a:pt x="251" y="485"/>
                  <a:pt x="251" y="485"/>
                </a:cubicBezTo>
                <a:cubicBezTo>
                  <a:pt x="249" y="485"/>
                  <a:pt x="197" y="487"/>
                  <a:pt x="137" y="486"/>
                </a:cubicBezTo>
                <a:cubicBezTo>
                  <a:pt x="77" y="487"/>
                  <a:pt x="25" y="485"/>
                  <a:pt x="23" y="485"/>
                </a:cubicBezTo>
                <a:cubicBezTo>
                  <a:pt x="23" y="485"/>
                  <a:pt x="20" y="484"/>
                  <a:pt x="19" y="483"/>
                </a:cubicBezTo>
                <a:cubicBezTo>
                  <a:pt x="17" y="482"/>
                  <a:pt x="16" y="481"/>
                  <a:pt x="16" y="477"/>
                </a:cubicBezTo>
                <a:cubicBezTo>
                  <a:pt x="16" y="463"/>
                  <a:pt x="16" y="34"/>
                  <a:pt x="16" y="25"/>
                </a:cubicBezTo>
                <a:cubicBezTo>
                  <a:pt x="16" y="25"/>
                  <a:pt x="16" y="24"/>
                  <a:pt x="18" y="23"/>
                </a:cubicBezTo>
                <a:cubicBezTo>
                  <a:pt x="18" y="23"/>
                  <a:pt x="19" y="22"/>
                  <a:pt x="20" y="22"/>
                </a:cubicBezTo>
                <a:cubicBezTo>
                  <a:pt x="20" y="22"/>
                  <a:pt x="20" y="22"/>
                  <a:pt x="20" y="22"/>
                </a:cubicBezTo>
                <a:cubicBezTo>
                  <a:pt x="24" y="21"/>
                  <a:pt x="39" y="20"/>
                  <a:pt x="59" y="19"/>
                </a:cubicBezTo>
                <a:cubicBezTo>
                  <a:pt x="68" y="19"/>
                  <a:pt x="78" y="18"/>
                  <a:pt x="88" y="18"/>
                </a:cubicBezTo>
                <a:cubicBezTo>
                  <a:pt x="96" y="33"/>
                  <a:pt x="115" y="43"/>
                  <a:pt x="137" y="43"/>
                </a:cubicBezTo>
                <a:cubicBezTo>
                  <a:pt x="159" y="43"/>
                  <a:pt x="178" y="33"/>
                  <a:pt x="186" y="18"/>
                </a:cubicBezTo>
                <a:cubicBezTo>
                  <a:pt x="220" y="19"/>
                  <a:pt x="249" y="21"/>
                  <a:pt x="254" y="22"/>
                </a:cubicBezTo>
                <a:cubicBezTo>
                  <a:pt x="255" y="22"/>
                  <a:pt x="256" y="23"/>
                  <a:pt x="257" y="23"/>
                </a:cubicBezTo>
                <a:cubicBezTo>
                  <a:pt x="258" y="24"/>
                  <a:pt x="258" y="24"/>
                  <a:pt x="258" y="25"/>
                </a:cubicBezTo>
                <a:cubicBezTo>
                  <a:pt x="258" y="27"/>
                  <a:pt x="258" y="43"/>
                  <a:pt x="258" y="69"/>
                </a:cubicBezTo>
                <a:cubicBezTo>
                  <a:pt x="258" y="73"/>
                  <a:pt x="262" y="77"/>
                  <a:pt x="266" y="77"/>
                </a:cubicBezTo>
                <a:cubicBezTo>
                  <a:pt x="271" y="77"/>
                  <a:pt x="274" y="73"/>
                  <a:pt x="274" y="69"/>
                </a:cubicBezTo>
                <a:cubicBezTo>
                  <a:pt x="274" y="69"/>
                  <a:pt x="274" y="69"/>
                  <a:pt x="274" y="69"/>
                </a:cubicBezTo>
                <a:cubicBezTo>
                  <a:pt x="274" y="43"/>
                  <a:pt x="274" y="27"/>
                  <a:pt x="274" y="25"/>
                </a:cubicBezTo>
                <a:cubicBezTo>
                  <a:pt x="274" y="17"/>
                  <a:pt x="269" y="12"/>
                  <a:pt x="265" y="9"/>
                </a:cubicBezTo>
                <a:cubicBezTo>
                  <a:pt x="261" y="7"/>
                  <a:pt x="257" y="6"/>
                  <a:pt x="257" y="6"/>
                </a:cubicBezTo>
                <a:cubicBezTo>
                  <a:pt x="256" y="6"/>
                  <a:pt x="256" y="6"/>
                  <a:pt x="256" y="6"/>
                </a:cubicBezTo>
                <a:cubicBezTo>
                  <a:pt x="256" y="6"/>
                  <a:pt x="190" y="0"/>
                  <a:pt x="137" y="0"/>
                </a:cubicBezTo>
                <a:cubicBezTo>
                  <a:pt x="84" y="0"/>
                  <a:pt x="19" y="6"/>
                  <a:pt x="18" y="6"/>
                </a:cubicBezTo>
                <a:cubicBezTo>
                  <a:pt x="17" y="6"/>
                  <a:pt x="17" y="6"/>
                  <a:pt x="17" y="6"/>
                </a:cubicBezTo>
                <a:cubicBezTo>
                  <a:pt x="17" y="6"/>
                  <a:pt x="13" y="7"/>
                  <a:pt x="9" y="9"/>
                </a:cubicBezTo>
                <a:cubicBezTo>
                  <a:pt x="5" y="12"/>
                  <a:pt x="0" y="17"/>
                  <a:pt x="0" y="25"/>
                </a:cubicBezTo>
                <a:cubicBezTo>
                  <a:pt x="0" y="34"/>
                  <a:pt x="0" y="463"/>
                  <a:pt x="0" y="477"/>
                </a:cubicBezTo>
                <a:cubicBezTo>
                  <a:pt x="0" y="488"/>
                  <a:pt x="6" y="495"/>
                  <a:pt x="12" y="498"/>
                </a:cubicBezTo>
                <a:cubicBezTo>
                  <a:pt x="17" y="500"/>
                  <a:pt x="22" y="501"/>
                  <a:pt x="23" y="501"/>
                </a:cubicBezTo>
                <a:cubicBezTo>
                  <a:pt x="23" y="501"/>
                  <a:pt x="76" y="502"/>
                  <a:pt x="137" y="503"/>
                </a:cubicBezTo>
                <a:cubicBezTo>
                  <a:pt x="198" y="502"/>
                  <a:pt x="251" y="501"/>
                  <a:pt x="251" y="501"/>
                </a:cubicBezTo>
                <a:cubicBezTo>
                  <a:pt x="252" y="501"/>
                  <a:pt x="257" y="500"/>
                  <a:pt x="262" y="498"/>
                </a:cubicBezTo>
                <a:cubicBezTo>
                  <a:pt x="268" y="495"/>
                  <a:pt x="275" y="488"/>
                  <a:pt x="274" y="477"/>
                </a:cubicBezTo>
                <a:cubicBezTo>
                  <a:pt x="274" y="467"/>
                  <a:pt x="274" y="234"/>
                  <a:pt x="274" y="107"/>
                </a:cubicBezTo>
                <a:cubicBezTo>
                  <a:pt x="274" y="102"/>
                  <a:pt x="271" y="99"/>
                  <a:pt x="266" y="99"/>
                </a:cubicBezTo>
                <a:close/>
                <a:moveTo>
                  <a:pt x="137" y="16"/>
                </a:moveTo>
                <a:cubicBezTo>
                  <a:pt x="147" y="16"/>
                  <a:pt x="157" y="17"/>
                  <a:pt x="167" y="17"/>
                </a:cubicBezTo>
                <a:cubicBezTo>
                  <a:pt x="160" y="22"/>
                  <a:pt x="150" y="27"/>
                  <a:pt x="137" y="27"/>
                </a:cubicBezTo>
                <a:cubicBezTo>
                  <a:pt x="124" y="27"/>
                  <a:pt x="114" y="22"/>
                  <a:pt x="107" y="17"/>
                </a:cubicBezTo>
                <a:cubicBezTo>
                  <a:pt x="117" y="17"/>
                  <a:pt x="128" y="16"/>
                  <a:pt x="137" y="1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cxnSp>
        <p:nvCxnSpPr>
          <p:cNvPr id="97" name="Straight Connector 96"/>
          <p:cNvCxnSpPr/>
          <p:nvPr/>
        </p:nvCxnSpPr>
        <p:spPr bwMode="auto">
          <a:xfrm flipV="1">
            <a:off x="4228689" y="6328932"/>
            <a:ext cx="2085425" cy="1019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8" name="Straight Connector 97"/>
          <p:cNvCxnSpPr>
            <a:stCxn id="113" idx="3"/>
          </p:cNvCxnSpPr>
          <p:nvPr/>
        </p:nvCxnSpPr>
        <p:spPr bwMode="auto">
          <a:xfrm>
            <a:off x="4147659" y="5955472"/>
            <a:ext cx="2112162" cy="34297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9" name="Straight Connector 98"/>
          <p:cNvCxnSpPr/>
          <p:nvPr/>
        </p:nvCxnSpPr>
        <p:spPr bwMode="auto">
          <a:xfrm>
            <a:off x="5401177" y="5839347"/>
            <a:ext cx="912937" cy="489585"/>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100" name="Group 46"/>
          <p:cNvGrpSpPr>
            <a:grpSpLocks noChangeAspect="1"/>
          </p:cNvGrpSpPr>
          <p:nvPr/>
        </p:nvGrpSpPr>
        <p:grpSpPr bwMode="auto">
          <a:xfrm>
            <a:off x="4293935" y="5581850"/>
            <a:ext cx="138167" cy="413959"/>
            <a:chOff x="186" y="860"/>
            <a:chExt cx="966" cy="1628"/>
          </a:xfrm>
        </p:grpSpPr>
        <p:sp>
          <p:nvSpPr>
            <p:cNvPr id="101" name="Freeform 4"/>
            <p:cNvSpPr>
              <a:spLocks noChangeAspect="1"/>
            </p:cNvSpPr>
            <p:nvPr/>
          </p:nvSpPr>
          <p:spPr bwMode="auto">
            <a:xfrm>
              <a:off x="205" y="879"/>
              <a:ext cx="928" cy="1353"/>
            </a:xfrm>
            <a:custGeom>
              <a:avLst/>
              <a:gdLst>
                <a:gd name="T0" fmla="*/ 393 w 393"/>
                <a:gd name="T1" fmla="*/ 83 h 573"/>
                <a:gd name="T2" fmla="*/ 393 w 393"/>
                <a:gd name="T3" fmla="*/ 541 h 573"/>
                <a:gd name="T4" fmla="*/ 361 w 393"/>
                <a:gd name="T5" fmla="*/ 573 h 573"/>
                <a:gd name="T6" fmla="*/ 32 w 393"/>
                <a:gd name="T7" fmla="*/ 573 h 573"/>
                <a:gd name="T8" fmla="*/ 0 w 393"/>
                <a:gd name="T9" fmla="*/ 541 h 573"/>
                <a:gd name="T10" fmla="*/ 0 w 393"/>
                <a:gd name="T11" fmla="*/ 32 h 573"/>
                <a:gd name="T12" fmla="*/ 32 w 393"/>
                <a:gd name="T13" fmla="*/ 0 h 573"/>
                <a:gd name="T14" fmla="*/ 361 w 393"/>
                <a:gd name="T15" fmla="*/ 0 h 573"/>
                <a:gd name="T16" fmla="*/ 393 w 393"/>
                <a:gd name="T17" fmla="*/ 32 h 573"/>
                <a:gd name="T18" fmla="*/ 393 w 393"/>
                <a:gd name="T19" fmla="*/ 51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500" dirty="0"/>
            </a:p>
          </p:txBody>
        </p:sp>
        <p:sp>
          <p:nvSpPr>
            <p:cNvPr id="102" name="Freeform 5"/>
            <p:cNvSpPr>
              <a:spLocks noChangeAspect="1" noEditPoints="1"/>
            </p:cNvSpPr>
            <p:nvPr/>
          </p:nvSpPr>
          <p:spPr bwMode="auto">
            <a:xfrm>
              <a:off x="186" y="860"/>
              <a:ext cx="966" cy="1391"/>
            </a:xfrm>
            <a:custGeom>
              <a:avLst/>
              <a:gdLst>
                <a:gd name="T0" fmla="*/ 409 w 409"/>
                <a:gd name="T1" fmla="*/ 59 h 589"/>
                <a:gd name="T2" fmla="*/ 369 w 409"/>
                <a:gd name="T3" fmla="*/ 0 h 589"/>
                <a:gd name="T4" fmla="*/ 0 w 409"/>
                <a:gd name="T5" fmla="*/ 40 h 589"/>
                <a:gd name="T6" fmla="*/ 40 w 409"/>
                <a:gd name="T7" fmla="*/ 589 h 589"/>
                <a:gd name="T8" fmla="*/ 409 w 409"/>
                <a:gd name="T9" fmla="*/ 549 h 589"/>
                <a:gd name="T10" fmla="*/ 401 w 409"/>
                <a:gd name="T11" fmla="*/ 83 h 589"/>
                <a:gd name="T12" fmla="*/ 393 w 409"/>
                <a:gd name="T13" fmla="*/ 549 h 589"/>
                <a:gd name="T14" fmla="*/ 40 w 409"/>
                <a:gd name="T15" fmla="*/ 573 h 589"/>
                <a:gd name="T16" fmla="*/ 16 w 409"/>
                <a:gd name="T17" fmla="*/ 40 h 589"/>
                <a:gd name="T18" fmla="*/ 369 w 409"/>
                <a:gd name="T19" fmla="*/ 16 h 589"/>
                <a:gd name="T20" fmla="*/ 393 w 409"/>
                <a:gd name="T21" fmla="*/ 59 h 589"/>
                <a:gd name="T22" fmla="*/ 80 w 409"/>
                <a:gd name="T23" fmla="*/ 317 h 589"/>
                <a:gd name="T24" fmla="*/ 204 w 409"/>
                <a:gd name="T25" fmla="*/ 335 h 589"/>
                <a:gd name="T26" fmla="*/ 319 w 409"/>
                <a:gd name="T27" fmla="*/ 322 h 589"/>
                <a:gd name="T28" fmla="*/ 334 w 409"/>
                <a:gd name="T29" fmla="*/ 307 h 589"/>
                <a:gd name="T30" fmla="*/ 334 w 409"/>
                <a:gd name="T31" fmla="*/ 104 h 589"/>
                <a:gd name="T32" fmla="*/ 310 w 409"/>
                <a:gd name="T33" fmla="*/ 86 h 589"/>
                <a:gd name="T34" fmla="*/ 117 w 409"/>
                <a:gd name="T35" fmla="*/ 82 h 589"/>
                <a:gd name="T36" fmla="*/ 80 w 409"/>
                <a:gd name="T37" fmla="*/ 94 h 589"/>
                <a:gd name="T38" fmla="*/ 75 w 409"/>
                <a:gd name="T39" fmla="*/ 105 h 589"/>
                <a:gd name="T40" fmla="*/ 80 w 409"/>
                <a:gd name="T41" fmla="*/ 317 h 589"/>
                <a:gd name="T42" fmla="*/ 204 w 409"/>
                <a:gd name="T43" fmla="*/ 92 h 589"/>
                <a:gd name="T44" fmla="*/ 313 w 409"/>
                <a:gd name="T45" fmla="*/ 104 h 589"/>
                <a:gd name="T46" fmla="*/ 306 w 409"/>
                <a:gd name="T47" fmla="*/ 108 h 589"/>
                <a:gd name="T48" fmla="*/ 120 w 409"/>
                <a:gd name="T49" fmla="*/ 111 h 589"/>
                <a:gd name="T50" fmla="*/ 94 w 409"/>
                <a:gd name="T51" fmla="*/ 105 h 589"/>
                <a:gd name="T52" fmla="*/ 91 w 409"/>
                <a:gd name="T53" fmla="*/ 121 h 589"/>
                <a:gd name="T54" fmla="*/ 204 w 409"/>
                <a:gd name="T55" fmla="*/ 133 h 589"/>
                <a:gd name="T56" fmla="*/ 318 w 409"/>
                <a:gd name="T57" fmla="*/ 121 h 589"/>
                <a:gd name="T58" fmla="*/ 306 w 409"/>
                <a:gd name="T59" fmla="*/ 310 h 589"/>
                <a:gd name="T60" fmla="*/ 120 w 409"/>
                <a:gd name="T61" fmla="*/ 313 h 589"/>
                <a:gd name="T62" fmla="*/ 91 w 409"/>
                <a:gd name="T63" fmla="*/ 305 h 5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9"/>
                <a:gd name="T97" fmla="*/ 0 h 589"/>
                <a:gd name="T98" fmla="*/ 409 w 409"/>
                <a:gd name="T99" fmla="*/ 589 h 5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80" y="317"/>
                  </a:moveTo>
                  <a:cubicBezTo>
                    <a:pt x="85" y="321"/>
                    <a:pt x="91" y="323"/>
                    <a:pt x="98" y="325"/>
                  </a:cubicBezTo>
                  <a:cubicBezTo>
                    <a:pt x="121" y="331"/>
                    <a:pt x="160" y="335"/>
                    <a:pt x="204" y="335"/>
                  </a:cubicBezTo>
                  <a:cubicBezTo>
                    <a:pt x="238" y="335"/>
                    <a:pt x="269" y="333"/>
                    <a:pt x="292" y="329"/>
                  </a:cubicBezTo>
                  <a:cubicBezTo>
                    <a:pt x="303" y="327"/>
                    <a:pt x="312" y="325"/>
                    <a:pt x="319" y="322"/>
                  </a:cubicBezTo>
                  <a:cubicBezTo>
                    <a:pt x="323" y="321"/>
                    <a:pt x="326" y="319"/>
                    <a:pt x="328" y="317"/>
                  </a:cubicBezTo>
                  <a:cubicBezTo>
                    <a:pt x="331" y="315"/>
                    <a:pt x="334" y="311"/>
                    <a:pt x="334" y="307"/>
                  </a:cubicBezTo>
                  <a:cubicBezTo>
                    <a:pt x="334" y="105"/>
                    <a:pt x="334" y="105"/>
                    <a:pt x="334" y="105"/>
                  </a:cubicBezTo>
                  <a:cubicBezTo>
                    <a:pt x="334" y="105"/>
                    <a:pt x="334" y="104"/>
                    <a:pt x="334" y="104"/>
                  </a:cubicBezTo>
                  <a:cubicBezTo>
                    <a:pt x="334" y="100"/>
                    <a:pt x="331" y="96"/>
                    <a:pt x="328" y="94"/>
                  </a:cubicBezTo>
                  <a:cubicBezTo>
                    <a:pt x="324" y="91"/>
                    <a:pt x="318" y="88"/>
                    <a:pt x="310" y="86"/>
                  </a:cubicBezTo>
                  <a:cubicBezTo>
                    <a:pt x="288" y="80"/>
                    <a:pt x="249" y="76"/>
                    <a:pt x="204" y="76"/>
                  </a:cubicBezTo>
                  <a:cubicBezTo>
                    <a:pt x="171" y="76"/>
                    <a:pt x="140" y="78"/>
                    <a:pt x="117" y="82"/>
                  </a:cubicBezTo>
                  <a:cubicBezTo>
                    <a:pt x="106" y="84"/>
                    <a:pt x="97" y="86"/>
                    <a:pt x="90" y="89"/>
                  </a:cubicBezTo>
                  <a:cubicBezTo>
                    <a:pt x="86" y="91"/>
                    <a:pt x="83" y="92"/>
                    <a:pt x="80" y="94"/>
                  </a:cubicBezTo>
                  <a:cubicBezTo>
                    <a:pt x="78" y="96"/>
                    <a:pt x="75" y="100"/>
                    <a:pt x="75" y="105"/>
                  </a:cubicBezTo>
                  <a:cubicBezTo>
                    <a:pt x="75" y="105"/>
                    <a:pt x="75" y="105"/>
                    <a:pt x="75" y="105"/>
                  </a:cubicBezTo>
                  <a:cubicBezTo>
                    <a:pt x="75" y="307"/>
                    <a:pt x="75" y="307"/>
                    <a:pt x="75" y="307"/>
                  </a:cubicBezTo>
                  <a:cubicBezTo>
                    <a:pt x="75" y="311"/>
                    <a:pt x="78" y="315"/>
                    <a:pt x="80" y="317"/>
                  </a:cubicBezTo>
                  <a:close/>
                  <a:moveTo>
                    <a:pt x="103" y="102"/>
                  </a:moveTo>
                  <a:cubicBezTo>
                    <a:pt x="122" y="96"/>
                    <a:pt x="161" y="92"/>
                    <a:pt x="204" y="92"/>
                  </a:cubicBezTo>
                  <a:cubicBezTo>
                    <a:pt x="238" y="92"/>
                    <a:pt x="268" y="94"/>
                    <a:pt x="289" y="98"/>
                  </a:cubicBezTo>
                  <a:cubicBezTo>
                    <a:pt x="299" y="100"/>
                    <a:pt x="308" y="102"/>
                    <a:pt x="313" y="104"/>
                  </a:cubicBezTo>
                  <a:cubicBezTo>
                    <a:pt x="314" y="104"/>
                    <a:pt x="314" y="104"/>
                    <a:pt x="315" y="105"/>
                  </a:cubicBezTo>
                  <a:cubicBezTo>
                    <a:pt x="313" y="106"/>
                    <a:pt x="310" y="107"/>
                    <a:pt x="306" y="108"/>
                  </a:cubicBezTo>
                  <a:cubicBezTo>
                    <a:pt x="286" y="113"/>
                    <a:pt x="248" y="117"/>
                    <a:pt x="204" y="117"/>
                  </a:cubicBezTo>
                  <a:cubicBezTo>
                    <a:pt x="171" y="117"/>
                    <a:pt x="141" y="115"/>
                    <a:pt x="120" y="111"/>
                  </a:cubicBezTo>
                  <a:cubicBezTo>
                    <a:pt x="109" y="110"/>
                    <a:pt x="101" y="107"/>
                    <a:pt x="96" y="105"/>
                  </a:cubicBezTo>
                  <a:cubicBezTo>
                    <a:pt x="95" y="105"/>
                    <a:pt x="95" y="105"/>
                    <a:pt x="94" y="105"/>
                  </a:cubicBezTo>
                  <a:cubicBezTo>
                    <a:pt x="96" y="104"/>
                    <a:pt x="99" y="103"/>
                    <a:pt x="103" y="102"/>
                  </a:cubicBezTo>
                  <a:close/>
                  <a:moveTo>
                    <a:pt x="91" y="121"/>
                  </a:moveTo>
                  <a:cubicBezTo>
                    <a:pt x="93" y="121"/>
                    <a:pt x="96" y="122"/>
                    <a:pt x="98" y="123"/>
                  </a:cubicBezTo>
                  <a:cubicBezTo>
                    <a:pt x="121" y="129"/>
                    <a:pt x="160" y="133"/>
                    <a:pt x="204" y="133"/>
                  </a:cubicBezTo>
                  <a:cubicBezTo>
                    <a:pt x="238" y="133"/>
                    <a:pt x="269" y="131"/>
                    <a:pt x="292" y="127"/>
                  </a:cubicBezTo>
                  <a:cubicBezTo>
                    <a:pt x="302" y="125"/>
                    <a:pt x="311" y="123"/>
                    <a:pt x="318" y="121"/>
                  </a:cubicBezTo>
                  <a:cubicBezTo>
                    <a:pt x="318" y="305"/>
                    <a:pt x="318" y="305"/>
                    <a:pt x="318" y="305"/>
                  </a:cubicBezTo>
                  <a:cubicBezTo>
                    <a:pt x="316" y="306"/>
                    <a:pt x="312" y="308"/>
                    <a:pt x="306" y="310"/>
                  </a:cubicBezTo>
                  <a:cubicBezTo>
                    <a:pt x="286" y="315"/>
                    <a:pt x="248" y="319"/>
                    <a:pt x="204" y="319"/>
                  </a:cubicBezTo>
                  <a:cubicBezTo>
                    <a:pt x="171" y="319"/>
                    <a:pt x="141" y="317"/>
                    <a:pt x="120" y="313"/>
                  </a:cubicBezTo>
                  <a:cubicBezTo>
                    <a:pt x="109" y="312"/>
                    <a:pt x="101" y="309"/>
                    <a:pt x="96" y="307"/>
                  </a:cubicBezTo>
                  <a:cubicBezTo>
                    <a:pt x="93" y="306"/>
                    <a:pt x="92" y="306"/>
                    <a:pt x="91" y="305"/>
                  </a:cubicBezTo>
                  <a:lnTo>
                    <a:pt x="91"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500" dirty="0"/>
            </a:p>
          </p:txBody>
        </p:sp>
        <p:sp>
          <p:nvSpPr>
            <p:cNvPr id="103" name="Text Box 6"/>
            <p:cNvSpPr txBox="1">
              <a:spLocks noChangeAspect="1" noChangeArrowheads="1"/>
            </p:cNvSpPr>
            <p:nvPr/>
          </p:nvSpPr>
          <p:spPr bwMode="auto">
            <a:xfrm>
              <a:off x="252" y="1471"/>
              <a:ext cx="816"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charset="0"/>
                  <a:ea typeface="MS PGothic" pitchFamily="34" charset="-128"/>
                </a:defRPr>
              </a:lvl1pPr>
              <a:lvl2pPr marL="37931725" indent="-37474525" eaLnBrk="0" hangingPunct="0">
                <a:defRPr sz="2000">
                  <a:solidFill>
                    <a:schemeClr val="tx1"/>
                  </a:solidFill>
                  <a:latin typeface="Arial" charset="0"/>
                  <a:ea typeface="MS PGothic" pitchFamily="34" charset="-128"/>
                </a:defRPr>
              </a:lvl2pPr>
              <a:lvl3pPr eaLnBrk="0" hangingPunct="0">
                <a:defRPr sz="2000">
                  <a:solidFill>
                    <a:schemeClr val="tx1"/>
                  </a:solidFill>
                  <a:latin typeface="Arial" charset="0"/>
                  <a:ea typeface="MS PGothic" pitchFamily="34" charset="-128"/>
                </a:defRPr>
              </a:lvl3pPr>
              <a:lvl4pPr eaLnBrk="0" hangingPunct="0">
                <a:defRPr sz="2000">
                  <a:solidFill>
                    <a:schemeClr val="tx1"/>
                  </a:solidFill>
                  <a:latin typeface="Arial" charset="0"/>
                  <a:ea typeface="MS PGothic" pitchFamily="34" charset="-128"/>
                </a:defRPr>
              </a:lvl4pPr>
              <a:lvl5pPr eaLnBrk="0" hangingPunct="0">
                <a:defRPr sz="2000">
                  <a:solidFill>
                    <a:schemeClr val="tx1"/>
                  </a:solidFill>
                  <a:latin typeface="Arial" charset="0"/>
                  <a:ea typeface="MS PGothic" pitchFamily="34" charset="-128"/>
                </a:defRPr>
              </a:lvl5pPr>
              <a:lvl6pPr marL="457200" eaLnBrk="0" fontAlgn="base" hangingPunct="0">
                <a:spcBef>
                  <a:spcPct val="50000"/>
                </a:spcBef>
                <a:spcAft>
                  <a:spcPct val="0"/>
                </a:spcAft>
                <a:defRPr sz="2000">
                  <a:solidFill>
                    <a:schemeClr val="tx1"/>
                  </a:solidFill>
                  <a:latin typeface="Arial" charset="0"/>
                  <a:ea typeface="MS PGothic" pitchFamily="34" charset="-128"/>
                </a:defRPr>
              </a:lvl6pPr>
              <a:lvl7pPr marL="914400" eaLnBrk="0" fontAlgn="base" hangingPunct="0">
                <a:spcBef>
                  <a:spcPct val="50000"/>
                </a:spcBef>
                <a:spcAft>
                  <a:spcPct val="0"/>
                </a:spcAft>
                <a:defRPr sz="2000">
                  <a:solidFill>
                    <a:schemeClr val="tx1"/>
                  </a:solidFill>
                  <a:latin typeface="Arial" charset="0"/>
                  <a:ea typeface="MS PGothic" pitchFamily="34" charset="-128"/>
                </a:defRPr>
              </a:lvl7pPr>
              <a:lvl8pPr marL="1371600" eaLnBrk="0" fontAlgn="base" hangingPunct="0">
                <a:spcBef>
                  <a:spcPct val="50000"/>
                </a:spcBef>
                <a:spcAft>
                  <a:spcPct val="0"/>
                </a:spcAft>
                <a:defRPr sz="2000">
                  <a:solidFill>
                    <a:schemeClr val="tx1"/>
                  </a:solidFill>
                  <a:latin typeface="Arial" charset="0"/>
                  <a:ea typeface="MS PGothic" pitchFamily="34" charset="-128"/>
                </a:defRPr>
              </a:lvl8pPr>
              <a:lvl9pPr marL="1828800" eaLnBrk="0" fontAlgn="base" hangingPunct="0">
                <a:spcBef>
                  <a:spcPct val="50000"/>
                </a:spcBef>
                <a:spcAft>
                  <a:spcPct val="0"/>
                </a:spcAft>
                <a:defRPr sz="2000">
                  <a:solidFill>
                    <a:schemeClr val="tx1"/>
                  </a:solidFill>
                  <a:latin typeface="Arial" charset="0"/>
                  <a:ea typeface="MS PGothic" pitchFamily="34" charset="-128"/>
                </a:defRPr>
              </a:lvl9pPr>
            </a:lstStyle>
            <a:p>
              <a:pPr algn="ctr" eaLnBrk="1" hangingPunct="1">
                <a:lnSpc>
                  <a:spcPct val="80000"/>
                </a:lnSpc>
                <a:spcBef>
                  <a:spcPct val="0"/>
                </a:spcBef>
              </a:pPr>
              <a:r>
                <a:rPr lang="en-US" sz="700" dirty="0" smtClean="0">
                  <a:solidFill>
                    <a:srgbClr val="000000"/>
                  </a:solidFill>
                </a:rPr>
                <a:t>OSS</a:t>
              </a:r>
              <a:endParaRPr lang="en-US" sz="700" dirty="0">
                <a:solidFill>
                  <a:srgbClr val="000000"/>
                </a:solidFill>
              </a:endParaRPr>
            </a:p>
          </p:txBody>
        </p:sp>
      </p:grpSp>
      <p:cxnSp>
        <p:nvCxnSpPr>
          <p:cNvPr id="104" name="Straight Arrow Connector 103"/>
          <p:cNvCxnSpPr/>
          <p:nvPr/>
        </p:nvCxnSpPr>
        <p:spPr bwMode="auto">
          <a:xfrm>
            <a:off x="4163335" y="5758398"/>
            <a:ext cx="130601"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05" name="Lightning Bolt 104"/>
          <p:cNvSpPr/>
          <p:nvPr/>
        </p:nvSpPr>
        <p:spPr bwMode="auto">
          <a:xfrm rot="1935781" flipV="1">
            <a:off x="3449172" y="5560135"/>
            <a:ext cx="129543" cy="156270"/>
          </a:xfrm>
          <a:prstGeom prst="lightningBol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06" name="Lightning Bolt 105"/>
          <p:cNvSpPr/>
          <p:nvPr/>
        </p:nvSpPr>
        <p:spPr bwMode="auto">
          <a:xfrm rot="1935781" flipV="1">
            <a:off x="3478078" y="6183166"/>
            <a:ext cx="129543" cy="156270"/>
          </a:xfrm>
          <a:prstGeom prst="lightningBol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cxnSp>
        <p:nvCxnSpPr>
          <p:cNvPr id="107" name="Straight Arrow Connector 106"/>
          <p:cNvCxnSpPr/>
          <p:nvPr/>
        </p:nvCxnSpPr>
        <p:spPr bwMode="auto">
          <a:xfrm>
            <a:off x="4363992" y="5462153"/>
            <a:ext cx="0"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08" name="Straight Arrow Connector 107"/>
          <p:cNvCxnSpPr/>
          <p:nvPr/>
        </p:nvCxnSpPr>
        <p:spPr bwMode="auto">
          <a:xfrm flipV="1">
            <a:off x="4228688" y="5462153"/>
            <a:ext cx="505025" cy="96871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09" name="Straight Arrow Connector 108"/>
          <p:cNvCxnSpPr>
            <a:endCxn id="40" idx="2"/>
          </p:cNvCxnSpPr>
          <p:nvPr/>
        </p:nvCxnSpPr>
        <p:spPr bwMode="auto">
          <a:xfrm flipV="1">
            <a:off x="6456574" y="5462153"/>
            <a:ext cx="878968" cy="9086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nvGrpSpPr>
          <p:cNvPr id="110" name="Group 48"/>
          <p:cNvGrpSpPr>
            <a:grpSpLocks noChangeAspect="1"/>
          </p:cNvGrpSpPr>
          <p:nvPr/>
        </p:nvGrpSpPr>
        <p:grpSpPr bwMode="auto">
          <a:xfrm>
            <a:off x="3961425" y="5551370"/>
            <a:ext cx="201911" cy="516878"/>
            <a:chOff x="4545" y="2478"/>
            <a:chExt cx="966" cy="1391"/>
          </a:xfrm>
        </p:grpSpPr>
        <p:sp>
          <p:nvSpPr>
            <p:cNvPr id="111" name="Freeform 40"/>
            <p:cNvSpPr>
              <a:spLocks noChangeAspect="1"/>
            </p:cNvSpPr>
            <p:nvPr/>
          </p:nvSpPr>
          <p:spPr bwMode="auto">
            <a:xfrm>
              <a:off x="4564" y="2497"/>
              <a:ext cx="928" cy="1353"/>
            </a:xfrm>
            <a:custGeom>
              <a:avLst/>
              <a:gdLst>
                <a:gd name="T0" fmla="*/ 393 w 393"/>
                <a:gd name="T1" fmla="*/ 83 h 573"/>
                <a:gd name="T2" fmla="*/ 393 w 393"/>
                <a:gd name="T3" fmla="*/ 541 h 573"/>
                <a:gd name="T4" fmla="*/ 361 w 393"/>
                <a:gd name="T5" fmla="*/ 573 h 573"/>
                <a:gd name="T6" fmla="*/ 32 w 393"/>
                <a:gd name="T7" fmla="*/ 573 h 573"/>
                <a:gd name="T8" fmla="*/ 0 w 393"/>
                <a:gd name="T9" fmla="*/ 541 h 573"/>
                <a:gd name="T10" fmla="*/ 0 w 393"/>
                <a:gd name="T11" fmla="*/ 32 h 573"/>
                <a:gd name="T12" fmla="*/ 32 w 393"/>
                <a:gd name="T13" fmla="*/ 0 h 573"/>
                <a:gd name="T14" fmla="*/ 361 w 393"/>
                <a:gd name="T15" fmla="*/ 0 h 573"/>
                <a:gd name="T16" fmla="*/ 393 w 393"/>
                <a:gd name="T17" fmla="*/ 32 h 573"/>
                <a:gd name="T18" fmla="*/ 393 w 393"/>
                <a:gd name="T19" fmla="*/ 51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500" dirty="0"/>
            </a:p>
          </p:txBody>
        </p:sp>
        <p:sp>
          <p:nvSpPr>
            <p:cNvPr id="112" name="Freeform 41"/>
            <p:cNvSpPr>
              <a:spLocks noChangeAspect="1" noEditPoints="1"/>
            </p:cNvSpPr>
            <p:nvPr/>
          </p:nvSpPr>
          <p:spPr bwMode="auto">
            <a:xfrm>
              <a:off x="4545" y="2478"/>
              <a:ext cx="966" cy="1391"/>
            </a:xfrm>
            <a:custGeom>
              <a:avLst/>
              <a:gdLst>
                <a:gd name="T0" fmla="*/ 409 w 409"/>
                <a:gd name="T1" fmla="*/ 59 h 589"/>
                <a:gd name="T2" fmla="*/ 369 w 409"/>
                <a:gd name="T3" fmla="*/ 0 h 589"/>
                <a:gd name="T4" fmla="*/ 0 w 409"/>
                <a:gd name="T5" fmla="*/ 40 h 589"/>
                <a:gd name="T6" fmla="*/ 40 w 409"/>
                <a:gd name="T7" fmla="*/ 589 h 589"/>
                <a:gd name="T8" fmla="*/ 409 w 409"/>
                <a:gd name="T9" fmla="*/ 549 h 589"/>
                <a:gd name="T10" fmla="*/ 401 w 409"/>
                <a:gd name="T11" fmla="*/ 83 h 589"/>
                <a:gd name="T12" fmla="*/ 393 w 409"/>
                <a:gd name="T13" fmla="*/ 549 h 589"/>
                <a:gd name="T14" fmla="*/ 40 w 409"/>
                <a:gd name="T15" fmla="*/ 573 h 589"/>
                <a:gd name="T16" fmla="*/ 16 w 409"/>
                <a:gd name="T17" fmla="*/ 40 h 589"/>
                <a:gd name="T18" fmla="*/ 369 w 409"/>
                <a:gd name="T19" fmla="*/ 16 h 589"/>
                <a:gd name="T20" fmla="*/ 393 w 409"/>
                <a:gd name="T21" fmla="*/ 59 h 589"/>
                <a:gd name="T22" fmla="*/ 319 w 409"/>
                <a:gd name="T23" fmla="*/ 153 h 589"/>
                <a:gd name="T24" fmla="*/ 327 w 409"/>
                <a:gd name="T25" fmla="*/ 145 h 589"/>
                <a:gd name="T26" fmla="*/ 324 w 409"/>
                <a:gd name="T27" fmla="*/ 80 h 589"/>
                <a:gd name="T28" fmla="*/ 260 w 409"/>
                <a:gd name="T29" fmla="*/ 78 h 589"/>
                <a:gd name="T30" fmla="*/ 260 w 409"/>
                <a:gd name="T31" fmla="*/ 94 h 589"/>
                <a:gd name="T32" fmla="*/ 198 w 409"/>
                <a:gd name="T33" fmla="*/ 195 h 589"/>
                <a:gd name="T34" fmla="*/ 137 w 409"/>
                <a:gd name="T35" fmla="*/ 94 h 589"/>
                <a:gd name="T36" fmla="*/ 137 w 409"/>
                <a:gd name="T37" fmla="*/ 78 h 589"/>
                <a:gd name="T38" fmla="*/ 73 w 409"/>
                <a:gd name="T39" fmla="*/ 80 h 589"/>
                <a:gd name="T40" fmla="*/ 70 w 409"/>
                <a:gd name="T41" fmla="*/ 145 h 589"/>
                <a:gd name="T42" fmla="*/ 86 w 409"/>
                <a:gd name="T43" fmla="*/ 145 h 589"/>
                <a:gd name="T44" fmla="*/ 187 w 409"/>
                <a:gd name="T45" fmla="*/ 206 h 589"/>
                <a:gd name="T46" fmla="*/ 86 w 409"/>
                <a:gd name="T47" fmla="*/ 268 h 589"/>
                <a:gd name="T48" fmla="*/ 70 w 409"/>
                <a:gd name="T49" fmla="*/ 268 h 589"/>
                <a:gd name="T50" fmla="*/ 70 w 409"/>
                <a:gd name="T51" fmla="*/ 327 h 589"/>
                <a:gd name="T52" fmla="*/ 78 w 409"/>
                <a:gd name="T53" fmla="*/ 335 h 589"/>
                <a:gd name="T54" fmla="*/ 145 w 409"/>
                <a:gd name="T55" fmla="*/ 327 h 589"/>
                <a:gd name="T56" fmla="*/ 97 w 409"/>
                <a:gd name="T57" fmla="*/ 319 h 589"/>
                <a:gd name="T58" fmla="*/ 299 w 409"/>
                <a:gd name="T59" fmla="*/ 319 h 589"/>
                <a:gd name="T60" fmla="*/ 252 w 409"/>
                <a:gd name="T61" fmla="*/ 327 h 589"/>
                <a:gd name="T62" fmla="*/ 260 w 409"/>
                <a:gd name="T63" fmla="*/ 335 h 589"/>
                <a:gd name="T64" fmla="*/ 324 w 409"/>
                <a:gd name="T65" fmla="*/ 332 h 589"/>
                <a:gd name="T66" fmla="*/ 327 w 409"/>
                <a:gd name="T67" fmla="*/ 268 h 589"/>
                <a:gd name="T68" fmla="*/ 311 w 409"/>
                <a:gd name="T69" fmla="*/ 268 h 589"/>
                <a:gd name="T70" fmla="*/ 210 w 409"/>
                <a:gd name="T71" fmla="*/ 206 h 589"/>
                <a:gd name="T72" fmla="*/ 311 w 409"/>
                <a:gd name="T73" fmla="*/ 145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319" y="153"/>
                  </a:moveTo>
                  <a:cubicBezTo>
                    <a:pt x="323" y="153"/>
                    <a:pt x="327" y="149"/>
                    <a:pt x="327" y="145"/>
                  </a:cubicBezTo>
                  <a:cubicBezTo>
                    <a:pt x="327" y="145"/>
                    <a:pt x="327" y="145"/>
                    <a:pt x="327" y="145"/>
                  </a:cubicBezTo>
                  <a:cubicBezTo>
                    <a:pt x="327" y="86"/>
                    <a:pt x="327" y="86"/>
                    <a:pt x="327" y="86"/>
                  </a:cubicBezTo>
                  <a:cubicBezTo>
                    <a:pt x="327" y="84"/>
                    <a:pt x="326" y="82"/>
                    <a:pt x="324" y="80"/>
                  </a:cubicBezTo>
                  <a:cubicBezTo>
                    <a:pt x="323" y="79"/>
                    <a:pt x="321" y="78"/>
                    <a:pt x="319" y="78"/>
                  </a:cubicBezTo>
                  <a:cubicBezTo>
                    <a:pt x="260" y="78"/>
                    <a:pt x="260" y="78"/>
                    <a:pt x="260" y="78"/>
                  </a:cubicBezTo>
                  <a:cubicBezTo>
                    <a:pt x="255" y="78"/>
                    <a:pt x="252" y="82"/>
                    <a:pt x="252" y="86"/>
                  </a:cubicBezTo>
                  <a:cubicBezTo>
                    <a:pt x="252" y="91"/>
                    <a:pt x="255" y="94"/>
                    <a:pt x="260" y="94"/>
                  </a:cubicBezTo>
                  <a:cubicBezTo>
                    <a:pt x="299" y="94"/>
                    <a:pt x="299" y="94"/>
                    <a:pt x="299" y="94"/>
                  </a:cubicBezTo>
                  <a:cubicBezTo>
                    <a:pt x="198" y="195"/>
                    <a:pt x="198" y="195"/>
                    <a:pt x="198" y="195"/>
                  </a:cubicBezTo>
                  <a:cubicBezTo>
                    <a:pt x="97" y="94"/>
                    <a:pt x="97" y="94"/>
                    <a:pt x="97" y="94"/>
                  </a:cubicBezTo>
                  <a:cubicBezTo>
                    <a:pt x="137" y="94"/>
                    <a:pt x="137" y="94"/>
                    <a:pt x="137" y="94"/>
                  </a:cubicBezTo>
                  <a:cubicBezTo>
                    <a:pt x="141" y="94"/>
                    <a:pt x="145" y="91"/>
                    <a:pt x="145" y="86"/>
                  </a:cubicBezTo>
                  <a:cubicBezTo>
                    <a:pt x="145" y="82"/>
                    <a:pt x="141" y="78"/>
                    <a:pt x="137" y="78"/>
                  </a:cubicBezTo>
                  <a:cubicBezTo>
                    <a:pt x="78" y="78"/>
                    <a:pt x="78" y="78"/>
                    <a:pt x="78" y="78"/>
                  </a:cubicBezTo>
                  <a:cubicBezTo>
                    <a:pt x="76" y="78"/>
                    <a:pt x="74" y="79"/>
                    <a:pt x="73" y="80"/>
                  </a:cubicBezTo>
                  <a:cubicBezTo>
                    <a:pt x="71" y="82"/>
                    <a:pt x="70" y="84"/>
                    <a:pt x="70" y="86"/>
                  </a:cubicBezTo>
                  <a:cubicBezTo>
                    <a:pt x="70" y="145"/>
                    <a:pt x="70" y="145"/>
                    <a:pt x="70" y="145"/>
                  </a:cubicBezTo>
                  <a:cubicBezTo>
                    <a:pt x="70" y="149"/>
                    <a:pt x="74" y="153"/>
                    <a:pt x="78" y="153"/>
                  </a:cubicBezTo>
                  <a:cubicBezTo>
                    <a:pt x="83" y="153"/>
                    <a:pt x="86" y="149"/>
                    <a:pt x="86" y="145"/>
                  </a:cubicBezTo>
                  <a:cubicBezTo>
                    <a:pt x="86" y="105"/>
                    <a:pt x="86" y="105"/>
                    <a:pt x="86" y="105"/>
                  </a:cubicBezTo>
                  <a:cubicBezTo>
                    <a:pt x="187" y="206"/>
                    <a:pt x="187" y="206"/>
                    <a:pt x="187" y="206"/>
                  </a:cubicBezTo>
                  <a:cubicBezTo>
                    <a:pt x="86" y="307"/>
                    <a:pt x="86" y="307"/>
                    <a:pt x="86" y="307"/>
                  </a:cubicBezTo>
                  <a:cubicBezTo>
                    <a:pt x="86" y="268"/>
                    <a:pt x="86" y="268"/>
                    <a:pt x="86" y="268"/>
                  </a:cubicBezTo>
                  <a:cubicBezTo>
                    <a:pt x="86" y="263"/>
                    <a:pt x="83" y="260"/>
                    <a:pt x="78" y="260"/>
                  </a:cubicBezTo>
                  <a:cubicBezTo>
                    <a:pt x="74" y="260"/>
                    <a:pt x="70" y="263"/>
                    <a:pt x="70" y="268"/>
                  </a:cubicBezTo>
                  <a:cubicBezTo>
                    <a:pt x="70" y="268"/>
                    <a:pt x="70" y="268"/>
                    <a:pt x="70" y="268"/>
                  </a:cubicBezTo>
                  <a:cubicBezTo>
                    <a:pt x="70" y="327"/>
                    <a:pt x="70" y="327"/>
                    <a:pt x="70" y="327"/>
                  </a:cubicBezTo>
                  <a:cubicBezTo>
                    <a:pt x="70" y="329"/>
                    <a:pt x="71" y="331"/>
                    <a:pt x="73" y="332"/>
                  </a:cubicBezTo>
                  <a:cubicBezTo>
                    <a:pt x="74" y="334"/>
                    <a:pt x="76" y="335"/>
                    <a:pt x="78" y="335"/>
                  </a:cubicBezTo>
                  <a:cubicBezTo>
                    <a:pt x="137" y="335"/>
                    <a:pt x="137" y="335"/>
                    <a:pt x="137" y="335"/>
                  </a:cubicBezTo>
                  <a:cubicBezTo>
                    <a:pt x="141" y="335"/>
                    <a:pt x="145" y="331"/>
                    <a:pt x="145" y="327"/>
                  </a:cubicBezTo>
                  <a:cubicBezTo>
                    <a:pt x="145" y="322"/>
                    <a:pt x="141" y="319"/>
                    <a:pt x="137" y="319"/>
                  </a:cubicBezTo>
                  <a:cubicBezTo>
                    <a:pt x="97" y="319"/>
                    <a:pt x="97" y="319"/>
                    <a:pt x="97" y="319"/>
                  </a:cubicBezTo>
                  <a:cubicBezTo>
                    <a:pt x="198" y="218"/>
                    <a:pt x="198" y="218"/>
                    <a:pt x="198" y="218"/>
                  </a:cubicBezTo>
                  <a:cubicBezTo>
                    <a:pt x="299" y="319"/>
                    <a:pt x="299" y="319"/>
                    <a:pt x="299" y="319"/>
                  </a:cubicBezTo>
                  <a:cubicBezTo>
                    <a:pt x="260" y="319"/>
                    <a:pt x="260" y="319"/>
                    <a:pt x="260" y="319"/>
                  </a:cubicBezTo>
                  <a:cubicBezTo>
                    <a:pt x="255" y="319"/>
                    <a:pt x="252" y="322"/>
                    <a:pt x="252" y="327"/>
                  </a:cubicBezTo>
                  <a:cubicBezTo>
                    <a:pt x="252" y="331"/>
                    <a:pt x="255" y="335"/>
                    <a:pt x="260" y="335"/>
                  </a:cubicBezTo>
                  <a:cubicBezTo>
                    <a:pt x="260" y="335"/>
                    <a:pt x="260" y="335"/>
                    <a:pt x="260" y="335"/>
                  </a:cubicBezTo>
                  <a:cubicBezTo>
                    <a:pt x="319" y="335"/>
                    <a:pt x="319" y="335"/>
                    <a:pt x="319" y="335"/>
                  </a:cubicBezTo>
                  <a:cubicBezTo>
                    <a:pt x="321" y="335"/>
                    <a:pt x="323" y="334"/>
                    <a:pt x="324" y="332"/>
                  </a:cubicBezTo>
                  <a:cubicBezTo>
                    <a:pt x="326" y="331"/>
                    <a:pt x="327" y="329"/>
                    <a:pt x="327" y="327"/>
                  </a:cubicBezTo>
                  <a:cubicBezTo>
                    <a:pt x="327" y="268"/>
                    <a:pt x="327" y="268"/>
                    <a:pt x="327" y="268"/>
                  </a:cubicBezTo>
                  <a:cubicBezTo>
                    <a:pt x="327" y="263"/>
                    <a:pt x="323" y="260"/>
                    <a:pt x="319" y="260"/>
                  </a:cubicBezTo>
                  <a:cubicBezTo>
                    <a:pt x="314" y="260"/>
                    <a:pt x="311" y="263"/>
                    <a:pt x="311" y="268"/>
                  </a:cubicBezTo>
                  <a:cubicBezTo>
                    <a:pt x="311" y="307"/>
                    <a:pt x="311" y="307"/>
                    <a:pt x="311" y="307"/>
                  </a:cubicBezTo>
                  <a:cubicBezTo>
                    <a:pt x="210" y="206"/>
                    <a:pt x="210" y="206"/>
                    <a:pt x="210" y="206"/>
                  </a:cubicBezTo>
                  <a:cubicBezTo>
                    <a:pt x="311" y="105"/>
                    <a:pt x="311" y="105"/>
                    <a:pt x="311" y="105"/>
                  </a:cubicBezTo>
                  <a:cubicBezTo>
                    <a:pt x="311" y="145"/>
                    <a:pt x="311" y="145"/>
                    <a:pt x="311" y="145"/>
                  </a:cubicBezTo>
                  <a:cubicBezTo>
                    <a:pt x="311" y="149"/>
                    <a:pt x="314" y="153"/>
                    <a:pt x="319" y="153"/>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500" dirty="0"/>
            </a:p>
          </p:txBody>
        </p:sp>
        <p:sp>
          <p:nvSpPr>
            <p:cNvPr id="113" name="Text Box 42"/>
            <p:cNvSpPr txBox="1">
              <a:spLocks noChangeAspect="1" noChangeArrowheads="1"/>
            </p:cNvSpPr>
            <p:nvPr/>
          </p:nvSpPr>
          <p:spPr bwMode="auto">
            <a:xfrm>
              <a:off x="4620" y="3433"/>
              <a:ext cx="81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charset="0"/>
                  <a:ea typeface="ＭＳ Ｐゴシック" pitchFamily="34" charset="-128"/>
                </a:defRPr>
              </a:lvl1pPr>
              <a:lvl2pPr marL="37931725" indent="-37474525" eaLnBrk="0" hangingPunct="0">
                <a:defRPr sz="2000">
                  <a:solidFill>
                    <a:schemeClr val="tx1"/>
                  </a:solidFill>
                  <a:latin typeface="Arial" charset="0"/>
                  <a:ea typeface="ＭＳ Ｐゴシック" pitchFamily="34" charset="-128"/>
                </a:defRPr>
              </a:lvl2pPr>
              <a:lvl3pPr eaLnBrk="0" hangingPunct="0">
                <a:defRPr sz="2000">
                  <a:solidFill>
                    <a:schemeClr val="tx1"/>
                  </a:solidFill>
                  <a:latin typeface="Arial" charset="0"/>
                  <a:ea typeface="ＭＳ Ｐゴシック" pitchFamily="34" charset="-128"/>
                </a:defRPr>
              </a:lvl3pPr>
              <a:lvl4pPr eaLnBrk="0" hangingPunct="0">
                <a:defRPr sz="2000">
                  <a:solidFill>
                    <a:schemeClr val="tx1"/>
                  </a:solidFill>
                  <a:latin typeface="Arial" charset="0"/>
                  <a:ea typeface="ＭＳ Ｐゴシック" pitchFamily="34" charset="-128"/>
                </a:defRPr>
              </a:lvl4pPr>
              <a:lvl5pPr eaLnBrk="0" hangingPunct="0">
                <a:defRPr sz="2000">
                  <a:solidFill>
                    <a:schemeClr val="tx1"/>
                  </a:solidFill>
                  <a:latin typeface="Arial" charset="0"/>
                  <a:ea typeface="ＭＳ Ｐゴシック" pitchFamily="34" charset="-128"/>
                </a:defRPr>
              </a:lvl5pPr>
              <a:lvl6pPr marL="457200" eaLnBrk="0" fontAlgn="base" hangingPunct="0">
                <a:spcBef>
                  <a:spcPct val="50000"/>
                </a:spcBef>
                <a:spcAft>
                  <a:spcPct val="0"/>
                </a:spcAft>
                <a:defRPr sz="2000">
                  <a:solidFill>
                    <a:schemeClr val="tx1"/>
                  </a:solidFill>
                  <a:latin typeface="Arial" charset="0"/>
                  <a:ea typeface="ＭＳ Ｐゴシック" pitchFamily="34" charset="-128"/>
                </a:defRPr>
              </a:lvl6pPr>
              <a:lvl7pPr marL="914400" eaLnBrk="0" fontAlgn="base" hangingPunct="0">
                <a:spcBef>
                  <a:spcPct val="50000"/>
                </a:spcBef>
                <a:spcAft>
                  <a:spcPct val="0"/>
                </a:spcAft>
                <a:defRPr sz="2000">
                  <a:solidFill>
                    <a:schemeClr val="tx1"/>
                  </a:solidFill>
                  <a:latin typeface="Arial" charset="0"/>
                  <a:ea typeface="ＭＳ Ｐゴシック" pitchFamily="34" charset="-128"/>
                </a:defRPr>
              </a:lvl7pPr>
              <a:lvl8pPr marL="1371600" eaLnBrk="0" fontAlgn="base" hangingPunct="0">
                <a:spcBef>
                  <a:spcPct val="50000"/>
                </a:spcBef>
                <a:spcAft>
                  <a:spcPct val="0"/>
                </a:spcAft>
                <a:defRPr sz="2000">
                  <a:solidFill>
                    <a:schemeClr val="tx1"/>
                  </a:solidFill>
                  <a:latin typeface="Arial" charset="0"/>
                  <a:ea typeface="ＭＳ Ｐゴシック" pitchFamily="34" charset="-128"/>
                </a:defRPr>
              </a:lvl8pPr>
              <a:lvl9pPr marL="1828800" eaLnBrk="0" fontAlgn="base" hangingPunct="0">
                <a:spcBef>
                  <a:spcPct val="50000"/>
                </a:spcBef>
                <a:spcAft>
                  <a:spcPct val="0"/>
                </a:spcAft>
                <a:defRPr sz="2000">
                  <a:solidFill>
                    <a:schemeClr val="tx1"/>
                  </a:solidFill>
                  <a:latin typeface="Arial" charset="0"/>
                  <a:ea typeface="ＭＳ Ｐゴシック" pitchFamily="34" charset="-128"/>
                </a:defRPr>
              </a:lvl9pPr>
            </a:lstStyle>
            <a:p>
              <a:pPr algn="ctr" eaLnBrk="1" hangingPunct="1">
                <a:lnSpc>
                  <a:spcPct val="80000"/>
                </a:lnSpc>
                <a:spcBef>
                  <a:spcPct val="0"/>
                </a:spcBef>
              </a:pPr>
              <a:r>
                <a:rPr lang="en-US" sz="800" dirty="0" err="1" smtClean="0">
                  <a:solidFill>
                    <a:srgbClr val="B1B3B4"/>
                  </a:solidFill>
                  <a:latin typeface="+mj-lt"/>
                </a:rPr>
                <a:t>rnc</a:t>
              </a:r>
              <a:endParaRPr lang="en-US" sz="700" dirty="0">
                <a:solidFill>
                  <a:srgbClr val="B1B3B4"/>
                </a:solidFill>
                <a:latin typeface="+mj-lt"/>
              </a:endParaRPr>
            </a:p>
          </p:txBody>
        </p:sp>
      </p:grpSp>
      <p:grpSp>
        <p:nvGrpSpPr>
          <p:cNvPr id="114" name="Group 48"/>
          <p:cNvGrpSpPr>
            <a:grpSpLocks noChangeAspect="1"/>
          </p:cNvGrpSpPr>
          <p:nvPr/>
        </p:nvGrpSpPr>
        <p:grpSpPr bwMode="auto">
          <a:xfrm>
            <a:off x="4026778" y="6165310"/>
            <a:ext cx="201911" cy="516878"/>
            <a:chOff x="4545" y="2478"/>
            <a:chExt cx="966" cy="1391"/>
          </a:xfrm>
        </p:grpSpPr>
        <p:sp>
          <p:nvSpPr>
            <p:cNvPr id="115" name="Freeform 40"/>
            <p:cNvSpPr>
              <a:spLocks noChangeAspect="1"/>
            </p:cNvSpPr>
            <p:nvPr/>
          </p:nvSpPr>
          <p:spPr bwMode="auto">
            <a:xfrm>
              <a:off x="4564" y="2497"/>
              <a:ext cx="928" cy="1353"/>
            </a:xfrm>
            <a:custGeom>
              <a:avLst/>
              <a:gdLst>
                <a:gd name="T0" fmla="*/ 393 w 393"/>
                <a:gd name="T1" fmla="*/ 83 h 573"/>
                <a:gd name="T2" fmla="*/ 393 w 393"/>
                <a:gd name="T3" fmla="*/ 541 h 573"/>
                <a:gd name="T4" fmla="*/ 361 w 393"/>
                <a:gd name="T5" fmla="*/ 573 h 573"/>
                <a:gd name="T6" fmla="*/ 32 w 393"/>
                <a:gd name="T7" fmla="*/ 573 h 573"/>
                <a:gd name="T8" fmla="*/ 0 w 393"/>
                <a:gd name="T9" fmla="*/ 541 h 573"/>
                <a:gd name="T10" fmla="*/ 0 w 393"/>
                <a:gd name="T11" fmla="*/ 32 h 573"/>
                <a:gd name="T12" fmla="*/ 32 w 393"/>
                <a:gd name="T13" fmla="*/ 0 h 573"/>
                <a:gd name="T14" fmla="*/ 361 w 393"/>
                <a:gd name="T15" fmla="*/ 0 h 573"/>
                <a:gd name="T16" fmla="*/ 393 w 393"/>
                <a:gd name="T17" fmla="*/ 32 h 573"/>
                <a:gd name="T18" fmla="*/ 393 w 393"/>
                <a:gd name="T19" fmla="*/ 51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500" dirty="0"/>
            </a:p>
          </p:txBody>
        </p:sp>
        <p:sp>
          <p:nvSpPr>
            <p:cNvPr id="116" name="Freeform 41"/>
            <p:cNvSpPr>
              <a:spLocks noChangeAspect="1" noEditPoints="1"/>
            </p:cNvSpPr>
            <p:nvPr/>
          </p:nvSpPr>
          <p:spPr bwMode="auto">
            <a:xfrm>
              <a:off x="4545" y="2478"/>
              <a:ext cx="966" cy="1391"/>
            </a:xfrm>
            <a:custGeom>
              <a:avLst/>
              <a:gdLst>
                <a:gd name="T0" fmla="*/ 409 w 409"/>
                <a:gd name="T1" fmla="*/ 59 h 589"/>
                <a:gd name="T2" fmla="*/ 369 w 409"/>
                <a:gd name="T3" fmla="*/ 0 h 589"/>
                <a:gd name="T4" fmla="*/ 0 w 409"/>
                <a:gd name="T5" fmla="*/ 40 h 589"/>
                <a:gd name="T6" fmla="*/ 40 w 409"/>
                <a:gd name="T7" fmla="*/ 589 h 589"/>
                <a:gd name="T8" fmla="*/ 409 w 409"/>
                <a:gd name="T9" fmla="*/ 549 h 589"/>
                <a:gd name="T10" fmla="*/ 401 w 409"/>
                <a:gd name="T11" fmla="*/ 83 h 589"/>
                <a:gd name="T12" fmla="*/ 393 w 409"/>
                <a:gd name="T13" fmla="*/ 549 h 589"/>
                <a:gd name="T14" fmla="*/ 40 w 409"/>
                <a:gd name="T15" fmla="*/ 573 h 589"/>
                <a:gd name="T16" fmla="*/ 16 w 409"/>
                <a:gd name="T17" fmla="*/ 40 h 589"/>
                <a:gd name="T18" fmla="*/ 369 w 409"/>
                <a:gd name="T19" fmla="*/ 16 h 589"/>
                <a:gd name="T20" fmla="*/ 393 w 409"/>
                <a:gd name="T21" fmla="*/ 59 h 589"/>
                <a:gd name="T22" fmla="*/ 319 w 409"/>
                <a:gd name="T23" fmla="*/ 153 h 589"/>
                <a:gd name="T24" fmla="*/ 327 w 409"/>
                <a:gd name="T25" fmla="*/ 145 h 589"/>
                <a:gd name="T26" fmla="*/ 324 w 409"/>
                <a:gd name="T27" fmla="*/ 80 h 589"/>
                <a:gd name="T28" fmla="*/ 260 w 409"/>
                <a:gd name="T29" fmla="*/ 78 h 589"/>
                <a:gd name="T30" fmla="*/ 260 w 409"/>
                <a:gd name="T31" fmla="*/ 94 h 589"/>
                <a:gd name="T32" fmla="*/ 198 w 409"/>
                <a:gd name="T33" fmla="*/ 195 h 589"/>
                <a:gd name="T34" fmla="*/ 137 w 409"/>
                <a:gd name="T35" fmla="*/ 94 h 589"/>
                <a:gd name="T36" fmla="*/ 137 w 409"/>
                <a:gd name="T37" fmla="*/ 78 h 589"/>
                <a:gd name="T38" fmla="*/ 73 w 409"/>
                <a:gd name="T39" fmla="*/ 80 h 589"/>
                <a:gd name="T40" fmla="*/ 70 w 409"/>
                <a:gd name="T41" fmla="*/ 145 h 589"/>
                <a:gd name="T42" fmla="*/ 86 w 409"/>
                <a:gd name="T43" fmla="*/ 145 h 589"/>
                <a:gd name="T44" fmla="*/ 187 w 409"/>
                <a:gd name="T45" fmla="*/ 206 h 589"/>
                <a:gd name="T46" fmla="*/ 86 w 409"/>
                <a:gd name="T47" fmla="*/ 268 h 589"/>
                <a:gd name="T48" fmla="*/ 70 w 409"/>
                <a:gd name="T49" fmla="*/ 268 h 589"/>
                <a:gd name="T50" fmla="*/ 70 w 409"/>
                <a:gd name="T51" fmla="*/ 327 h 589"/>
                <a:gd name="T52" fmla="*/ 78 w 409"/>
                <a:gd name="T53" fmla="*/ 335 h 589"/>
                <a:gd name="T54" fmla="*/ 145 w 409"/>
                <a:gd name="T55" fmla="*/ 327 h 589"/>
                <a:gd name="T56" fmla="*/ 97 w 409"/>
                <a:gd name="T57" fmla="*/ 319 h 589"/>
                <a:gd name="T58" fmla="*/ 299 w 409"/>
                <a:gd name="T59" fmla="*/ 319 h 589"/>
                <a:gd name="T60" fmla="*/ 252 w 409"/>
                <a:gd name="T61" fmla="*/ 327 h 589"/>
                <a:gd name="T62" fmla="*/ 260 w 409"/>
                <a:gd name="T63" fmla="*/ 335 h 589"/>
                <a:gd name="T64" fmla="*/ 324 w 409"/>
                <a:gd name="T65" fmla="*/ 332 h 589"/>
                <a:gd name="T66" fmla="*/ 327 w 409"/>
                <a:gd name="T67" fmla="*/ 268 h 589"/>
                <a:gd name="T68" fmla="*/ 311 w 409"/>
                <a:gd name="T69" fmla="*/ 268 h 589"/>
                <a:gd name="T70" fmla="*/ 210 w 409"/>
                <a:gd name="T71" fmla="*/ 206 h 589"/>
                <a:gd name="T72" fmla="*/ 311 w 409"/>
                <a:gd name="T73" fmla="*/ 145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319" y="153"/>
                  </a:moveTo>
                  <a:cubicBezTo>
                    <a:pt x="323" y="153"/>
                    <a:pt x="327" y="149"/>
                    <a:pt x="327" y="145"/>
                  </a:cubicBezTo>
                  <a:cubicBezTo>
                    <a:pt x="327" y="145"/>
                    <a:pt x="327" y="145"/>
                    <a:pt x="327" y="145"/>
                  </a:cubicBezTo>
                  <a:cubicBezTo>
                    <a:pt x="327" y="86"/>
                    <a:pt x="327" y="86"/>
                    <a:pt x="327" y="86"/>
                  </a:cubicBezTo>
                  <a:cubicBezTo>
                    <a:pt x="327" y="84"/>
                    <a:pt x="326" y="82"/>
                    <a:pt x="324" y="80"/>
                  </a:cubicBezTo>
                  <a:cubicBezTo>
                    <a:pt x="323" y="79"/>
                    <a:pt x="321" y="78"/>
                    <a:pt x="319" y="78"/>
                  </a:cubicBezTo>
                  <a:cubicBezTo>
                    <a:pt x="260" y="78"/>
                    <a:pt x="260" y="78"/>
                    <a:pt x="260" y="78"/>
                  </a:cubicBezTo>
                  <a:cubicBezTo>
                    <a:pt x="255" y="78"/>
                    <a:pt x="252" y="82"/>
                    <a:pt x="252" y="86"/>
                  </a:cubicBezTo>
                  <a:cubicBezTo>
                    <a:pt x="252" y="91"/>
                    <a:pt x="255" y="94"/>
                    <a:pt x="260" y="94"/>
                  </a:cubicBezTo>
                  <a:cubicBezTo>
                    <a:pt x="299" y="94"/>
                    <a:pt x="299" y="94"/>
                    <a:pt x="299" y="94"/>
                  </a:cubicBezTo>
                  <a:cubicBezTo>
                    <a:pt x="198" y="195"/>
                    <a:pt x="198" y="195"/>
                    <a:pt x="198" y="195"/>
                  </a:cubicBezTo>
                  <a:cubicBezTo>
                    <a:pt x="97" y="94"/>
                    <a:pt x="97" y="94"/>
                    <a:pt x="97" y="94"/>
                  </a:cubicBezTo>
                  <a:cubicBezTo>
                    <a:pt x="137" y="94"/>
                    <a:pt x="137" y="94"/>
                    <a:pt x="137" y="94"/>
                  </a:cubicBezTo>
                  <a:cubicBezTo>
                    <a:pt x="141" y="94"/>
                    <a:pt x="145" y="91"/>
                    <a:pt x="145" y="86"/>
                  </a:cubicBezTo>
                  <a:cubicBezTo>
                    <a:pt x="145" y="82"/>
                    <a:pt x="141" y="78"/>
                    <a:pt x="137" y="78"/>
                  </a:cubicBezTo>
                  <a:cubicBezTo>
                    <a:pt x="78" y="78"/>
                    <a:pt x="78" y="78"/>
                    <a:pt x="78" y="78"/>
                  </a:cubicBezTo>
                  <a:cubicBezTo>
                    <a:pt x="76" y="78"/>
                    <a:pt x="74" y="79"/>
                    <a:pt x="73" y="80"/>
                  </a:cubicBezTo>
                  <a:cubicBezTo>
                    <a:pt x="71" y="82"/>
                    <a:pt x="70" y="84"/>
                    <a:pt x="70" y="86"/>
                  </a:cubicBezTo>
                  <a:cubicBezTo>
                    <a:pt x="70" y="145"/>
                    <a:pt x="70" y="145"/>
                    <a:pt x="70" y="145"/>
                  </a:cubicBezTo>
                  <a:cubicBezTo>
                    <a:pt x="70" y="149"/>
                    <a:pt x="74" y="153"/>
                    <a:pt x="78" y="153"/>
                  </a:cubicBezTo>
                  <a:cubicBezTo>
                    <a:pt x="83" y="153"/>
                    <a:pt x="86" y="149"/>
                    <a:pt x="86" y="145"/>
                  </a:cubicBezTo>
                  <a:cubicBezTo>
                    <a:pt x="86" y="105"/>
                    <a:pt x="86" y="105"/>
                    <a:pt x="86" y="105"/>
                  </a:cubicBezTo>
                  <a:cubicBezTo>
                    <a:pt x="187" y="206"/>
                    <a:pt x="187" y="206"/>
                    <a:pt x="187" y="206"/>
                  </a:cubicBezTo>
                  <a:cubicBezTo>
                    <a:pt x="86" y="307"/>
                    <a:pt x="86" y="307"/>
                    <a:pt x="86" y="307"/>
                  </a:cubicBezTo>
                  <a:cubicBezTo>
                    <a:pt x="86" y="268"/>
                    <a:pt x="86" y="268"/>
                    <a:pt x="86" y="268"/>
                  </a:cubicBezTo>
                  <a:cubicBezTo>
                    <a:pt x="86" y="263"/>
                    <a:pt x="83" y="260"/>
                    <a:pt x="78" y="260"/>
                  </a:cubicBezTo>
                  <a:cubicBezTo>
                    <a:pt x="74" y="260"/>
                    <a:pt x="70" y="263"/>
                    <a:pt x="70" y="268"/>
                  </a:cubicBezTo>
                  <a:cubicBezTo>
                    <a:pt x="70" y="268"/>
                    <a:pt x="70" y="268"/>
                    <a:pt x="70" y="268"/>
                  </a:cubicBezTo>
                  <a:cubicBezTo>
                    <a:pt x="70" y="327"/>
                    <a:pt x="70" y="327"/>
                    <a:pt x="70" y="327"/>
                  </a:cubicBezTo>
                  <a:cubicBezTo>
                    <a:pt x="70" y="329"/>
                    <a:pt x="71" y="331"/>
                    <a:pt x="73" y="332"/>
                  </a:cubicBezTo>
                  <a:cubicBezTo>
                    <a:pt x="74" y="334"/>
                    <a:pt x="76" y="335"/>
                    <a:pt x="78" y="335"/>
                  </a:cubicBezTo>
                  <a:cubicBezTo>
                    <a:pt x="137" y="335"/>
                    <a:pt x="137" y="335"/>
                    <a:pt x="137" y="335"/>
                  </a:cubicBezTo>
                  <a:cubicBezTo>
                    <a:pt x="141" y="335"/>
                    <a:pt x="145" y="331"/>
                    <a:pt x="145" y="327"/>
                  </a:cubicBezTo>
                  <a:cubicBezTo>
                    <a:pt x="145" y="322"/>
                    <a:pt x="141" y="319"/>
                    <a:pt x="137" y="319"/>
                  </a:cubicBezTo>
                  <a:cubicBezTo>
                    <a:pt x="97" y="319"/>
                    <a:pt x="97" y="319"/>
                    <a:pt x="97" y="319"/>
                  </a:cubicBezTo>
                  <a:cubicBezTo>
                    <a:pt x="198" y="218"/>
                    <a:pt x="198" y="218"/>
                    <a:pt x="198" y="218"/>
                  </a:cubicBezTo>
                  <a:cubicBezTo>
                    <a:pt x="299" y="319"/>
                    <a:pt x="299" y="319"/>
                    <a:pt x="299" y="319"/>
                  </a:cubicBezTo>
                  <a:cubicBezTo>
                    <a:pt x="260" y="319"/>
                    <a:pt x="260" y="319"/>
                    <a:pt x="260" y="319"/>
                  </a:cubicBezTo>
                  <a:cubicBezTo>
                    <a:pt x="255" y="319"/>
                    <a:pt x="252" y="322"/>
                    <a:pt x="252" y="327"/>
                  </a:cubicBezTo>
                  <a:cubicBezTo>
                    <a:pt x="252" y="331"/>
                    <a:pt x="255" y="335"/>
                    <a:pt x="260" y="335"/>
                  </a:cubicBezTo>
                  <a:cubicBezTo>
                    <a:pt x="260" y="335"/>
                    <a:pt x="260" y="335"/>
                    <a:pt x="260" y="335"/>
                  </a:cubicBezTo>
                  <a:cubicBezTo>
                    <a:pt x="319" y="335"/>
                    <a:pt x="319" y="335"/>
                    <a:pt x="319" y="335"/>
                  </a:cubicBezTo>
                  <a:cubicBezTo>
                    <a:pt x="321" y="335"/>
                    <a:pt x="323" y="334"/>
                    <a:pt x="324" y="332"/>
                  </a:cubicBezTo>
                  <a:cubicBezTo>
                    <a:pt x="326" y="331"/>
                    <a:pt x="327" y="329"/>
                    <a:pt x="327" y="327"/>
                  </a:cubicBezTo>
                  <a:cubicBezTo>
                    <a:pt x="327" y="268"/>
                    <a:pt x="327" y="268"/>
                    <a:pt x="327" y="268"/>
                  </a:cubicBezTo>
                  <a:cubicBezTo>
                    <a:pt x="327" y="263"/>
                    <a:pt x="323" y="260"/>
                    <a:pt x="319" y="260"/>
                  </a:cubicBezTo>
                  <a:cubicBezTo>
                    <a:pt x="314" y="260"/>
                    <a:pt x="311" y="263"/>
                    <a:pt x="311" y="268"/>
                  </a:cubicBezTo>
                  <a:cubicBezTo>
                    <a:pt x="311" y="307"/>
                    <a:pt x="311" y="307"/>
                    <a:pt x="311" y="307"/>
                  </a:cubicBezTo>
                  <a:cubicBezTo>
                    <a:pt x="210" y="206"/>
                    <a:pt x="210" y="206"/>
                    <a:pt x="210" y="206"/>
                  </a:cubicBezTo>
                  <a:cubicBezTo>
                    <a:pt x="311" y="105"/>
                    <a:pt x="311" y="105"/>
                    <a:pt x="311" y="105"/>
                  </a:cubicBezTo>
                  <a:cubicBezTo>
                    <a:pt x="311" y="145"/>
                    <a:pt x="311" y="145"/>
                    <a:pt x="311" y="145"/>
                  </a:cubicBezTo>
                  <a:cubicBezTo>
                    <a:pt x="311" y="149"/>
                    <a:pt x="314" y="153"/>
                    <a:pt x="319" y="153"/>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500" dirty="0"/>
            </a:p>
          </p:txBody>
        </p:sp>
        <p:sp>
          <p:nvSpPr>
            <p:cNvPr id="117" name="Text Box 42"/>
            <p:cNvSpPr txBox="1">
              <a:spLocks noChangeAspect="1" noChangeArrowheads="1"/>
            </p:cNvSpPr>
            <p:nvPr/>
          </p:nvSpPr>
          <p:spPr bwMode="auto">
            <a:xfrm>
              <a:off x="4620" y="3431"/>
              <a:ext cx="81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charset="0"/>
                  <a:ea typeface="ＭＳ Ｐゴシック" pitchFamily="34" charset="-128"/>
                </a:defRPr>
              </a:lvl1pPr>
              <a:lvl2pPr marL="37931725" indent="-37474525" eaLnBrk="0" hangingPunct="0">
                <a:defRPr sz="2000">
                  <a:solidFill>
                    <a:schemeClr val="tx1"/>
                  </a:solidFill>
                  <a:latin typeface="Arial" charset="0"/>
                  <a:ea typeface="ＭＳ Ｐゴシック" pitchFamily="34" charset="-128"/>
                </a:defRPr>
              </a:lvl2pPr>
              <a:lvl3pPr eaLnBrk="0" hangingPunct="0">
                <a:defRPr sz="2000">
                  <a:solidFill>
                    <a:schemeClr val="tx1"/>
                  </a:solidFill>
                  <a:latin typeface="Arial" charset="0"/>
                  <a:ea typeface="ＭＳ Ｐゴシック" pitchFamily="34" charset="-128"/>
                </a:defRPr>
              </a:lvl3pPr>
              <a:lvl4pPr eaLnBrk="0" hangingPunct="0">
                <a:defRPr sz="2000">
                  <a:solidFill>
                    <a:schemeClr val="tx1"/>
                  </a:solidFill>
                  <a:latin typeface="Arial" charset="0"/>
                  <a:ea typeface="ＭＳ Ｐゴシック" pitchFamily="34" charset="-128"/>
                </a:defRPr>
              </a:lvl4pPr>
              <a:lvl5pPr eaLnBrk="0" hangingPunct="0">
                <a:defRPr sz="2000">
                  <a:solidFill>
                    <a:schemeClr val="tx1"/>
                  </a:solidFill>
                  <a:latin typeface="Arial" charset="0"/>
                  <a:ea typeface="ＭＳ Ｐゴシック" pitchFamily="34" charset="-128"/>
                </a:defRPr>
              </a:lvl5pPr>
              <a:lvl6pPr marL="457200" eaLnBrk="0" fontAlgn="base" hangingPunct="0">
                <a:spcBef>
                  <a:spcPct val="50000"/>
                </a:spcBef>
                <a:spcAft>
                  <a:spcPct val="0"/>
                </a:spcAft>
                <a:defRPr sz="2000">
                  <a:solidFill>
                    <a:schemeClr val="tx1"/>
                  </a:solidFill>
                  <a:latin typeface="Arial" charset="0"/>
                  <a:ea typeface="ＭＳ Ｐゴシック" pitchFamily="34" charset="-128"/>
                </a:defRPr>
              </a:lvl6pPr>
              <a:lvl7pPr marL="914400" eaLnBrk="0" fontAlgn="base" hangingPunct="0">
                <a:spcBef>
                  <a:spcPct val="50000"/>
                </a:spcBef>
                <a:spcAft>
                  <a:spcPct val="0"/>
                </a:spcAft>
                <a:defRPr sz="2000">
                  <a:solidFill>
                    <a:schemeClr val="tx1"/>
                  </a:solidFill>
                  <a:latin typeface="Arial" charset="0"/>
                  <a:ea typeface="ＭＳ Ｐゴシック" pitchFamily="34" charset="-128"/>
                </a:defRPr>
              </a:lvl7pPr>
              <a:lvl8pPr marL="1371600" eaLnBrk="0" fontAlgn="base" hangingPunct="0">
                <a:spcBef>
                  <a:spcPct val="50000"/>
                </a:spcBef>
                <a:spcAft>
                  <a:spcPct val="0"/>
                </a:spcAft>
                <a:defRPr sz="2000">
                  <a:solidFill>
                    <a:schemeClr val="tx1"/>
                  </a:solidFill>
                  <a:latin typeface="Arial" charset="0"/>
                  <a:ea typeface="ＭＳ Ｐゴシック" pitchFamily="34" charset="-128"/>
                </a:defRPr>
              </a:lvl8pPr>
              <a:lvl9pPr marL="1828800" eaLnBrk="0" fontAlgn="base" hangingPunct="0">
                <a:spcBef>
                  <a:spcPct val="50000"/>
                </a:spcBef>
                <a:spcAft>
                  <a:spcPct val="0"/>
                </a:spcAft>
                <a:defRPr sz="2000">
                  <a:solidFill>
                    <a:schemeClr val="tx1"/>
                  </a:solidFill>
                  <a:latin typeface="Arial" charset="0"/>
                  <a:ea typeface="ＭＳ Ｐゴシック" pitchFamily="34" charset="-128"/>
                </a:defRPr>
              </a:lvl9pPr>
            </a:lstStyle>
            <a:p>
              <a:pPr algn="ctr" eaLnBrk="1" hangingPunct="1">
                <a:lnSpc>
                  <a:spcPct val="80000"/>
                </a:lnSpc>
                <a:spcBef>
                  <a:spcPct val="0"/>
                </a:spcBef>
              </a:pPr>
              <a:r>
                <a:rPr lang="en-US" sz="800" dirty="0" err="1" smtClean="0">
                  <a:solidFill>
                    <a:srgbClr val="B1B3B4"/>
                  </a:solidFill>
                  <a:latin typeface="+mj-lt"/>
                </a:rPr>
                <a:t>enb</a:t>
              </a:r>
              <a:endParaRPr lang="en-US" sz="700" dirty="0">
                <a:solidFill>
                  <a:srgbClr val="B1B3B4"/>
                </a:solidFill>
                <a:latin typeface="+mj-lt"/>
              </a:endParaRPr>
            </a:p>
          </p:txBody>
        </p:sp>
      </p:grpSp>
      <p:grpSp>
        <p:nvGrpSpPr>
          <p:cNvPr id="118" name="Group 48"/>
          <p:cNvGrpSpPr>
            <a:grpSpLocks noChangeAspect="1"/>
          </p:cNvGrpSpPr>
          <p:nvPr/>
        </p:nvGrpSpPr>
        <p:grpSpPr bwMode="auto">
          <a:xfrm>
            <a:off x="6112217" y="6095626"/>
            <a:ext cx="395235" cy="625178"/>
            <a:chOff x="4545" y="2478"/>
            <a:chExt cx="966" cy="1391"/>
          </a:xfrm>
        </p:grpSpPr>
        <p:sp>
          <p:nvSpPr>
            <p:cNvPr id="119" name="Freeform 40"/>
            <p:cNvSpPr>
              <a:spLocks noChangeAspect="1"/>
            </p:cNvSpPr>
            <p:nvPr/>
          </p:nvSpPr>
          <p:spPr bwMode="auto">
            <a:xfrm>
              <a:off x="4564" y="2497"/>
              <a:ext cx="928" cy="1353"/>
            </a:xfrm>
            <a:custGeom>
              <a:avLst/>
              <a:gdLst>
                <a:gd name="T0" fmla="*/ 393 w 393"/>
                <a:gd name="T1" fmla="*/ 83 h 573"/>
                <a:gd name="T2" fmla="*/ 393 w 393"/>
                <a:gd name="T3" fmla="*/ 541 h 573"/>
                <a:gd name="T4" fmla="*/ 361 w 393"/>
                <a:gd name="T5" fmla="*/ 573 h 573"/>
                <a:gd name="T6" fmla="*/ 32 w 393"/>
                <a:gd name="T7" fmla="*/ 573 h 573"/>
                <a:gd name="T8" fmla="*/ 0 w 393"/>
                <a:gd name="T9" fmla="*/ 541 h 573"/>
                <a:gd name="T10" fmla="*/ 0 w 393"/>
                <a:gd name="T11" fmla="*/ 32 h 573"/>
                <a:gd name="T12" fmla="*/ 32 w 393"/>
                <a:gd name="T13" fmla="*/ 0 h 573"/>
                <a:gd name="T14" fmla="*/ 361 w 393"/>
                <a:gd name="T15" fmla="*/ 0 h 573"/>
                <a:gd name="T16" fmla="*/ 393 w 393"/>
                <a:gd name="T17" fmla="*/ 32 h 573"/>
                <a:gd name="T18" fmla="*/ 393 w 393"/>
                <a:gd name="T19" fmla="*/ 51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300" dirty="0"/>
            </a:p>
          </p:txBody>
        </p:sp>
        <p:sp>
          <p:nvSpPr>
            <p:cNvPr id="120" name="Freeform 41"/>
            <p:cNvSpPr>
              <a:spLocks noChangeAspect="1" noEditPoints="1"/>
            </p:cNvSpPr>
            <p:nvPr/>
          </p:nvSpPr>
          <p:spPr bwMode="auto">
            <a:xfrm>
              <a:off x="4545" y="2478"/>
              <a:ext cx="966" cy="1391"/>
            </a:xfrm>
            <a:custGeom>
              <a:avLst/>
              <a:gdLst>
                <a:gd name="T0" fmla="*/ 409 w 409"/>
                <a:gd name="T1" fmla="*/ 59 h 589"/>
                <a:gd name="T2" fmla="*/ 369 w 409"/>
                <a:gd name="T3" fmla="*/ 0 h 589"/>
                <a:gd name="T4" fmla="*/ 0 w 409"/>
                <a:gd name="T5" fmla="*/ 40 h 589"/>
                <a:gd name="T6" fmla="*/ 40 w 409"/>
                <a:gd name="T7" fmla="*/ 589 h 589"/>
                <a:gd name="T8" fmla="*/ 409 w 409"/>
                <a:gd name="T9" fmla="*/ 549 h 589"/>
                <a:gd name="T10" fmla="*/ 401 w 409"/>
                <a:gd name="T11" fmla="*/ 83 h 589"/>
                <a:gd name="T12" fmla="*/ 393 w 409"/>
                <a:gd name="T13" fmla="*/ 549 h 589"/>
                <a:gd name="T14" fmla="*/ 40 w 409"/>
                <a:gd name="T15" fmla="*/ 573 h 589"/>
                <a:gd name="T16" fmla="*/ 16 w 409"/>
                <a:gd name="T17" fmla="*/ 40 h 589"/>
                <a:gd name="T18" fmla="*/ 369 w 409"/>
                <a:gd name="T19" fmla="*/ 16 h 589"/>
                <a:gd name="T20" fmla="*/ 393 w 409"/>
                <a:gd name="T21" fmla="*/ 59 h 589"/>
                <a:gd name="T22" fmla="*/ 319 w 409"/>
                <a:gd name="T23" fmla="*/ 153 h 589"/>
                <a:gd name="T24" fmla="*/ 327 w 409"/>
                <a:gd name="T25" fmla="*/ 145 h 589"/>
                <a:gd name="T26" fmla="*/ 324 w 409"/>
                <a:gd name="T27" fmla="*/ 80 h 589"/>
                <a:gd name="T28" fmla="*/ 260 w 409"/>
                <a:gd name="T29" fmla="*/ 78 h 589"/>
                <a:gd name="T30" fmla="*/ 260 w 409"/>
                <a:gd name="T31" fmla="*/ 94 h 589"/>
                <a:gd name="T32" fmla="*/ 198 w 409"/>
                <a:gd name="T33" fmla="*/ 195 h 589"/>
                <a:gd name="T34" fmla="*/ 137 w 409"/>
                <a:gd name="T35" fmla="*/ 94 h 589"/>
                <a:gd name="T36" fmla="*/ 137 w 409"/>
                <a:gd name="T37" fmla="*/ 78 h 589"/>
                <a:gd name="T38" fmla="*/ 73 w 409"/>
                <a:gd name="T39" fmla="*/ 80 h 589"/>
                <a:gd name="T40" fmla="*/ 70 w 409"/>
                <a:gd name="T41" fmla="*/ 145 h 589"/>
                <a:gd name="T42" fmla="*/ 86 w 409"/>
                <a:gd name="T43" fmla="*/ 145 h 589"/>
                <a:gd name="T44" fmla="*/ 187 w 409"/>
                <a:gd name="T45" fmla="*/ 206 h 589"/>
                <a:gd name="T46" fmla="*/ 86 w 409"/>
                <a:gd name="T47" fmla="*/ 268 h 589"/>
                <a:gd name="T48" fmla="*/ 70 w 409"/>
                <a:gd name="T49" fmla="*/ 268 h 589"/>
                <a:gd name="T50" fmla="*/ 70 w 409"/>
                <a:gd name="T51" fmla="*/ 327 h 589"/>
                <a:gd name="T52" fmla="*/ 78 w 409"/>
                <a:gd name="T53" fmla="*/ 335 h 589"/>
                <a:gd name="T54" fmla="*/ 145 w 409"/>
                <a:gd name="T55" fmla="*/ 327 h 589"/>
                <a:gd name="T56" fmla="*/ 97 w 409"/>
                <a:gd name="T57" fmla="*/ 319 h 589"/>
                <a:gd name="T58" fmla="*/ 299 w 409"/>
                <a:gd name="T59" fmla="*/ 319 h 589"/>
                <a:gd name="T60" fmla="*/ 252 w 409"/>
                <a:gd name="T61" fmla="*/ 327 h 589"/>
                <a:gd name="T62" fmla="*/ 260 w 409"/>
                <a:gd name="T63" fmla="*/ 335 h 589"/>
                <a:gd name="T64" fmla="*/ 324 w 409"/>
                <a:gd name="T65" fmla="*/ 332 h 589"/>
                <a:gd name="T66" fmla="*/ 327 w 409"/>
                <a:gd name="T67" fmla="*/ 268 h 589"/>
                <a:gd name="T68" fmla="*/ 311 w 409"/>
                <a:gd name="T69" fmla="*/ 268 h 589"/>
                <a:gd name="T70" fmla="*/ 210 w 409"/>
                <a:gd name="T71" fmla="*/ 206 h 589"/>
                <a:gd name="T72" fmla="*/ 311 w 409"/>
                <a:gd name="T73" fmla="*/ 145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319" y="153"/>
                  </a:moveTo>
                  <a:cubicBezTo>
                    <a:pt x="323" y="153"/>
                    <a:pt x="327" y="149"/>
                    <a:pt x="327" y="145"/>
                  </a:cubicBezTo>
                  <a:cubicBezTo>
                    <a:pt x="327" y="145"/>
                    <a:pt x="327" y="145"/>
                    <a:pt x="327" y="145"/>
                  </a:cubicBezTo>
                  <a:cubicBezTo>
                    <a:pt x="327" y="86"/>
                    <a:pt x="327" y="86"/>
                    <a:pt x="327" y="86"/>
                  </a:cubicBezTo>
                  <a:cubicBezTo>
                    <a:pt x="327" y="84"/>
                    <a:pt x="326" y="82"/>
                    <a:pt x="324" y="80"/>
                  </a:cubicBezTo>
                  <a:cubicBezTo>
                    <a:pt x="323" y="79"/>
                    <a:pt x="321" y="78"/>
                    <a:pt x="319" y="78"/>
                  </a:cubicBezTo>
                  <a:cubicBezTo>
                    <a:pt x="260" y="78"/>
                    <a:pt x="260" y="78"/>
                    <a:pt x="260" y="78"/>
                  </a:cubicBezTo>
                  <a:cubicBezTo>
                    <a:pt x="255" y="78"/>
                    <a:pt x="252" y="82"/>
                    <a:pt x="252" y="86"/>
                  </a:cubicBezTo>
                  <a:cubicBezTo>
                    <a:pt x="252" y="91"/>
                    <a:pt x="255" y="94"/>
                    <a:pt x="260" y="94"/>
                  </a:cubicBezTo>
                  <a:cubicBezTo>
                    <a:pt x="299" y="94"/>
                    <a:pt x="299" y="94"/>
                    <a:pt x="299" y="94"/>
                  </a:cubicBezTo>
                  <a:cubicBezTo>
                    <a:pt x="198" y="195"/>
                    <a:pt x="198" y="195"/>
                    <a:pt x="198" y="195"/>
                  </a:cubicBezTo>
                  <a:cubicBezTo>
                    <a:pt x="97" y="94"/>
                    <a:pt x="97" y="94"/>
                    <a:pt x="97" y="94"/>
                  </a:cubicBezTo>
                  <a:cubicBezTo>
                    <a:pt x="137" y="94"/>
                    <a:pt x="137" y="94"/>
                    <a:pt x="137" y="94"/>
                  </a:cubicBezTo>
                  <a:cubicBezTo>
                    <a:pt x="141" y="94"/>
                    <a:pt x="145" y="91"/>
                    <a:pt x="145" y="86"/>
                  </a:cubicBezTo>
                  <a:cubicBezTo>
                    <a:pt x="145" y="82"/>
                    <a:pt x="141" y="78"/>
                    <a:pt x="137" y="78"/>
                  </a:cubicBezTo>
                  <a:cubicBezTo>
                    <a:pt x="78" y="78"/>
                    <a:pt x="78" y="78"/>
                    <a:pt x="78" y="78"/>
                  </a:cubicBezTo>
                  <a:cubicBezTo>
                    <a:pt x="76" y="78"/>
                    <a:pt x="74" y="79"/>
                    <a:pt x="73" y="80"/>
                  </a:cubicBezTo>
                  <a:cubicBezTo>
                    <a:pt x="71" y="82"/>
                    <a:pt x="70" y="84"/>
                    <a:pt x="70" y="86"/>
                  </a:cubicBezTo>
                  <a:cubicBezTo>
                    <a:pt x="70" y="145"/>
                    <a:pt x="70" y="145"/>
                    <a:pt x="70" y="145"/>
                  </a:cubicBezTo>
                  <a:cubicBezTo>
                    <a:pt x="70" y="149"/>
                    <a:pt x="74" y="153"/>
                    <a:pt x="78" y="153"/>
                  </a:cubicBezTo>
                  <a:cubicBezTo>
                    <a:pt x="83" y="153"/>
                    <a:pt x="86" y="149"/>
                    <a:pt x="86" y="145"/>
                  </a:cubicBezTo>
                  <a:cubicBezTo>
                    <a:pt x="86" y="105"/>
                    <a:pt x="86" y="105"/>
                    <a:pt x="86" y="105"/>
                  </a:cubicBezTo>
                  <a:cubicBezTo>
                    <a:pt x="187" y="206"/>
                    <a:pt x="187" y="206"/>
                    <a:pt x="187" y="206"/>
                  </a:cubicBezTo>
                  <a:cubicBezTo>
                    <a:pt x="86" y="307"/>
                    <a:pt x="86" y="307"/>
                    <a:pt x="86" y="307"/>
                  </a:cubicBezTo>
                  <a:cubicBezTo>
                    <a:pt x="86" y="268"/>
                    <a:pt x="86" y="268"/>
                    <a:pt x="86" y="268"/>
                  </a:cubicBezTo>
                  <a:cubicBezTo>
                    <a:pt x="86" y="263"/>
                    <a:pt x="83" y="260"/>
                    <a:pt x="78" y="260"/>
                  </a:cubicBezTo>
                  <a:cubicBezTo>
                    <a:pt x="74" y="260"/>
                    <a:pt x="70" y="263"/>
                    <a:pt x="70" y="268"/>
                  </a:cubicBezTo>
                  <a:cubicBezTo>
                    <a:pt x="70" y="268"/>
                    <a:pt x="70" y="268"/>
                    <a:pt x="70" y="268"/>
                  </a:cubicBezTo>
                  <a:cubicBezTo>
                    <a:pt x="70" y="327"/>
                    <a:pt x="70" y="327"/>
                    <a:pt x="70" y="327"/>
                  </a:cubicBezTo>
                  <a:cubicBezTo>
                    <a:pt x="70" y="329"/>
                    <a:pt x="71" y="331"/>
                    <a:pt x="73" y="332"/>
                  </a:cubicBezTo>
                  <a:cubicBezTo>
                    <a:pt x="74" y="334"/>
                    <a:pt x="76" y="335"/>
                    <a:pt x="78" y="335"/>
                  </a:cubicBezTo>
                  <a:cubicBezTo>
                    <a:pt x="137" y="335"/>
                    <a:pt x="137" y="335"/>
                    <a:pt x="137" y="335"/>
                  </a:cubicBezTo>
                  <a:cubicBezTo>
                    <a:pt x="141" y="335"/>
                    <a:pt x="145" y="331"/>
                    <a:pt x="145" y="327"/>
                  </a:cubicBezTo>
                  <a:cubicBezTo>
                    <a:pt x="145" y="322"/>
                    <a:pt x="141" y="319"/>
                    <a:pt x="137" y="319"/>
                  </a:cubicBezTo>
                  <a:cubicBezTo>
                    <a:pt x="97" y="319"/>
                    <a:pt x="97" y="319"/>
                    <a:pt x="97" y="319"/>
                  </a:cubicBezTo>
                  <a:cubicBezTo>
                    <a:pt x="198" y="218"/>
                    <a:pt x="198" y="218"/>
                    <a:pt x="198" y="218"/>
                  </a:cubicBezTo>
                  <a:cubicBezTo>
                    <a:pt x="299" y="319"/>
                    <a:pt x="299" y="319"/>
                    <a:pt x="299" y="319"/>
                  </a:cubicBezTo>
                  <a:cubicBezTo>
                    <a:pt x="260" y="319"/>
                    <a:pt x="260" y="319"/>
                    <a:pt x="260" y="319"/>
                  </a:cubicBezTo>
                  <a:cubicBezTo>
                    <a:pt x="255" y="319"/>
                    <a:pt x="252" y="322"/>
                    <a:pt x="252" y="327"/>
                  </a:cubicBezTo>
                  <a:cubicBezTo>
                    <a:pt x="252" y="331"/>
                    <a:pt x="255" y="335"/>
                    <a:pt x="260" y="335"/>
                  </a:cubicBezTo>
                  <a:cubicBezTo>
                    <a:pt x="260" y="335"/>
                    <a:pt x="260" y="335"/>
                    <a:pt x="260" y="335"/>
                  </a:cubicBezTo>
                  <a:cubicBezTo>
                    <a:pt x="319" y="335"/>
                    <a:pt x="319" y="335"/>
                    <a:pt x="319" y="335"/>
                  </a:cubicBezTo>
                  <a:cubicBezTo>
                    <a:pt x="321" y="335"/>
                    <a:pt x="323" y="334"/>
                    <a:pt x="324" y="332"/>
                  </a:cubicBezTo>
                  <a:cubicBezTo>
                    <a:pt x="326" y="331"/>
                    <a:pt x="327" y="329"/>
                    <a:pt x="327" y="327"/>
                  </a:cubicBezTo>
                  <a:cubicBezTo>
                    <a:pt x="327" y="268"/>
                    <a:pt x="327" y="268"/>
                    <a:pt x="327" y="268"/>
                  </a:cubicBezTo>
                  <a:cubicBezTo>
                    <a:pt x="327" y="263"/>
                    <a:pt x="323" y="260"/>
                    <a:pt x="319" y="260"/>
                  </a:cubicBezTo>
                  <a:cubicBezTo>
                    <a:pt x="314" y="260"/>
                    <a:pt x="311" y="263"/>
                    <a:pt x="311" y="268"/>
                  </a:cubicBezTo>
                  <a:cubicBezTo>
                    <a:pt x="311" y="307"/>
                    <a:pt x="311" y="307"/>
                    <a:pt x="311" y="307"/>
                  </a:cubicBezTo>
                  <a:cubicBezTo>
                    <a:pt x="210" y="206"/>
                    <a:pt x="210" y="206"/>
                    <a:pt x="210" y="206"/>
                  </a:cubicBezTo>
                  <a:cubicBezTo>
                    <a:pt x="311" y="105"/>
                    <a:pt x="311" y="105"/>
                    <a:pt x="311" y="105"/>
                  </a:cubicBezTo>
                  <a:cubicBezTo>
                    <a:pt x="311" y="145"/>
                    <a:pt x="311" y="145"/>
                    <a:pt x="311" y="145"/>
                  </a:cubicBezTo>
                  <a:cubicBezTo>
                    <a:pt x="311" y="149"/>
                    <a:pt x="314" y="153"/>
                    <a:pt x="319" y="153"/>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300" dirty="0"/>
            </a:p>
          </p:txBody>
        </p:sp>
        <p:sp>
          <p:nvSpPr>
            <p:cNvPr id="121" name="Text Box 42"/>
            <p:cNvSpPr txBox="1">
              <a:spLocks noChangeAspect="1" noChangeArrowheads="1"/>
            </p:cNvSpPr>
            <p:nvPr/>
          </p:nvSpPr>
          <p:spPr bwMode="auto">
            <a:xfrm>
              <a:off x="4620" y="3454"/>
              <a:ext cx="81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charset="0"/>
                  <a:ea typeface="ＭＳ Ｐゴシック" pitchFamily="34" charset="-128"/>
                </a:defRPr>
              </a:lvl1pPr>
              <a:lvl2pPr marL="37931725" indent="-37474525" eaLnBrk="0" hangingPunct="0">
                <a:defRPr sz="2000">
                  <a:solidFill>
                    <a:schemeClr val="tx1"/>
                  </a:solidFill>
                  <a:latin typeface="Arial" charset="0"/>
                  <a:ea typeface="ＭＳ Ｐゴシック" pitchFamily="34" charset="-128"/>
                </a:defRPr>
              </a:lvl2pPr>
              <a:lvl3pPr eaLnBrk="0" hangingPunct="0">
                <a:defRPr sz="2000">
                  <a:solidFill>
                    <a:schemeClr val="tx1"/>
                  </a:solidFill>
                  <a:latin typeface="Arial" charset="0"/>
                  <a:ea typeface="ＭＳ Ｐゴシック" pitchFamily="34" charset="-128"/>
                </a:defRPr>
              </a:lvl3pPr>
              <a:lvl4pPr eaLnBrk="0" hangingPunct="0">
                <a:defRPr sz="2000">
                  <a:solidFill>
                    <a:schemeClr val="tx1"/>
                  </a:solidFill>
                  <a:latin typeface="Arial" charset="0"/>
                  <a:ea typeface="ＭＳ Ｐゴシック" pitchFamily="34" charset="-128"/>
                </a:defRPr>
              </a:lvl4pPr>
              <a:lvl5pPr eaLnBrk="0" hangingPunct="0">
                <a:defRPr sz="2000">
                  <a:solidFill>
                    <a:schemeClr val="tx1"/>
                  </a:solidFill>
                  <a:latin typeface="Arial" charset="0"/>
                  <a:ea typeface="ＭＳ Ｐゴシック" pitchFamily="34" charset="-128"/>
                </a:defRPr>
              </a:lvl5pPr>
              <a:lvl6pPr marL="457200" eaLnBrk="0" fontAlgn="base" hangingPunct="0">
                <a:spcBef>
                  <a:spcPct val="50000"/>
                </a:spcBef>
                <a:spcAft>
                  <a:spcPct val="0"/>
                </a:spcAft>
                <a:defRPr sz="2000">
                  <a:solidFill>
                    <a:schemeClr val="tx1"/>
                  </a:solidFill>
                  <a:latin typeface="Arial" charset="0"/>
                  <a:ea typeface="ＭＳ Ｐゴシック" pitchFamily="34" charset="-128"/>
                </a:defRPr>
              </a:lvl6pPr>
              <a:lvl7pPr marL="914400" eaLnBrk="0" fontAlgn="base" hangingPunct="0">
                <a:spcBef>
                  <a:spcPct val="50000"/>
                </a:spcBef>
                <a:spcAft>
                  <a:spcPct val="0"/>
                </a:spcAft>
                <a:defRPr sz="2000">
                  <a:solidFill>
                    <a:schemeClr val="tx1"/>
                  </a:solidFill>
                  <a:latin typeface="Arial" charset="0"/>
                  <a:ea typeface="ＭＳ Ｐゴシック" pitchFamily="34" charset="-128"/>
                </a:defRPr>
              </a:lvl7pPr>
              <a:lvl8pPr marL="1371600" eaLnBrk="0" fontAlgn="base" hangingPunct="0">
                <a:spcBef>
                  <a:spcPct val="50000"/>
                </a:spcBef>
                <a:spcAft>
                  <a:spcPct val="0"/>
                </a:spcAft>
                <a:defRPr sz="2000">
                  <a:solidFill>
                    <a:schemeClr val="tx1"/>
                  </a:solidFill>
                  <a:latin typeface="Arial" charset="0"/>
                  <a:ea typeface="ＭＳ Ｐゴシック" pitchFamily="34" charset="-128"/>
                </a:defRPr>
              </a:lvl8pPr>
              <a:lvl9pPr marL="1828800" eaLnBrk="0" fontAlgn="base" hangingPunct="0">
                <a:spcBef>
                  <a:spcPct val="50000"/>
                </a:spcBef>
                <a:spcAft>
                  <a:spcPct val="0"/>
                </a:spcAft>
                <a:defRPr sz="2000">
                  <a:solidFill>
                    <a:schemeClr val="tx1"/>
                  </a:solidFill>
                  <a:latin typeface="Arial" charset="0"/>
                  <a:ea typeface="ＭＳ Ｐゴシック" pitchFamily="34" charset="-128"/>
                </a:defRPr>
              </a:lvl9pPr>
            </a:lstStyle>
            <a:p>
              <a:pPr algn="ctr" eaLnBrk="1" hangingPunct="1">
                <a:lnSpc>
                  <a:spcPct val="80000"/>
                </a:lnSpc>
                <a:spcBef>
                  <a:spcPct val="0"/>
                </a:spcBef>
              </a:pPr>
              <a:r>
                <a:rPr lang="en-US" sz="800" dirty="0" err="1" smtClean="0">
                  <a:solidFill>
                    <a:srgbClr val="B1B3B4"/>
                  </a:solidFill>
                  <a:latin typeface="+mj-lt"/>
                </a:rPr>
                <a:t>ggsn</a:t>
              </a:r>
              <a:endParaRPr lang="en-US" sz="500" dirty="0">
                <a:solidFill>
                  <a:srgbClr val="B1B3B4"/>
                </a:solidFill>
                <a:latin typeface="+mj-lt"/>
              </a:endParaRPr>
            </a:p>
          </p:txBody>
        </p:sp>
      </p:grpSp>
      <p:grpSp>
        <p:nvGrpSpPr>
          <p:cNvPr id="122" name="Group 48"/>
          <p:cNvGrpSpPr>
            <a:grpSpLocks noChangeAspect="1"/>
          </p:cNvGrpSpPr>
          <p:nvPr/>
        </p:nvGrpSpPr>
        <p:grpSpPr bwMode="auto">
          <a:xfrm>
            <a:off x="5220911" y="5594660"/>
            <a:ext cx="412624" cy="625178"/>
            <a:chOff x="4545" y="2478"/>
            <a:chExt cx="966" cy="1391"/>
          </a:xfrm>
        </p:grpSpPr>
        <p:sp>
          <p:nvSpPr>
            <p:cNvPr id="123" name="Freeform 40"/>
            <p:cNvSpPr>
              <a:spLocks noChangeAspect="1"/>
            </p:cNvSpPr>
            <p:nvPr/>
          </p:nvSpPr>
          <p:spPr bwMode="auto">
            <a:xfrm>
              <a:off x="4564" y="2497"/>
              <a:ext cx="928" cy="1353"/>
            </a:xfrm>
            <a:custGeom>
              <a:avLst/>
              <a:gdLst>
                <a:gd name="T0" fmla="*/ 393 w 393"/>
                <a:gd name="T1" fmla="*/ 83 h 573"/>
                <a:gd name="T2" fmla="*/ 393 w 393"/>
                <a:gd name="T3" fmla="*/ 541 h 573"/>
                <a:gd name="T4" fmla="*/ 361 w 393"/>
                <a:gd name="T5" fmla="*/ 573 h 573"/>
                <a:gd name="T6" fmla="*/ 32 w 393"/>
                <a:gd name="T7" fmla="*/ 573 h 573"/>
                <a:gd name="T8" fmla="*/ 0 w 393"/>
                <a:gd name="T9" fmla="*/ 541 h 573"/>
                <a:gd name="T10" fmla="*/ 0 w 393"/>
                <a:gd name="T11" fmla="*/ 32 h 573"/>
                <a:gd name="T12" fmla="*/ 32 w 393"/>
                <a:gd name="T13" fmla="*/ 0 h 573"/>
                <a:gd name="T14" fmla="*/ 361 w 393"/>
                <a:gd name="T15" fmla="*/ 0 h 573"/>
                <a:gd name="T16" fmla="*/ 393 w 393"/>
                <a:gd name="T17" fmla="*/ 32 h 573"/>
                <a:gd name="T18" fmla="*/ 393 w 393"/>
                <a:gd name="T19" fmla="*/ 51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300" dirty="0"/>
            </a:p>
          </p:txBody>
        </p:sp>
        <p:sp>
          <p:nvSpPr>
            <p:cNvPr id="124" name="Freeform 41"/>
            <p:cNvSpPr>
              <a:spLocks noChangeAspect="1" noEditPoints="1"/>
            </p:cNvSpPr>
            <p:nvPr/>
          </p:nvSpPr>
          <p:spPr bwMode="auto">
            <a:xfrm>
              <a:off x="4545" y="2478"/>
              <a:ext cx="966" cy="1391"/>
            </a:xfrm>
            <a:custGeom>
              <a:avLst/>
              <a:gdLst>
                <a:gd name="T0" fmla="*/ 409 w 409"/>
                <a:gd name="T1" fmla="*/ 59 h 589"/>
                <a:gd name="T2" fmla="*/ 369 w 409"/>
                <a:gd name="T3" fmla="*/ 0 h 589"/>
                <a:gd name="T4" fmla="*/ 0 w 409"/>
                <a:gd name="T5" fmla="*/ 40 h 589"/>
                <a:gd name="T6" fmla="*/ 40 w 409"/>
                <a:gd name="T7" fmla="*/ 589 h 589"/>
                <a:gd name="T8" fmla="*/ 409 w 409"/>
                <a:gd name="T9" fmla="*/ 549 h 589"/>
                <a:gd name="T10" fmla="*/ 401 w 409"/>
                <a:gd name="T11" fmla="*/ 83 h 589"/>
                <a:gd name="T12" fmla="*/ 393 w 409"/>
                <a:gd name="T13" fmla="*/ 549 h 589"/>
                <a:gd name="T14" fmla="*/ 40 w 409"/>
                <a:gd name="T15" fmla="*/ 573 h 589"/>
                <a:gd name="T16" fmla="*/ 16 w 409"/>
                <a:gd name="T17" fmla="*/ 40 h 589"/>
                <a:gd name="T18" fmla="*/ 369 w 409"/>
                <a:gd name="T19" fmla="*/ 16 h 589"/>
                <a:gd name="T20" fmla="*/ 393 w 409"/>
                <a:gd name="T21" fmla="*/ 59 h 589"/>
                <a:gd name="T22" fmla="*/ 319 w 409"/>
                <a:gd name="T23" fmla="*/ 153 h 589"/>
                <a:gd name="T24" fmla="*/ 327 w 409"/>
                <a:gd name="T25" fmla="*/ 145 h 589"/>
                <a:gd name="T26" fmla="*/ 324 w 409"/>
                <a:gd name="T27" fmla="*/ 80 h 589"/>
                <a:gd name="T28" fmla="*/ 260 w 409"/>
                <a:gd name="T29" fmla="*/ 78 h 589"/>
                <a:gd name="T30" fmla="*/ 260 w 409"/>
                <a:gd name="T31" fmla="*/ 94 h 589"/>
                <a:gd name="T32" fmla="*/ 198 w 409"/>
                <a:gd name="T33" fmla="*/ 195 h 589"/>
                <a:gd name="T34" fmla="*/ 137 w 409"/>
                <a:gd name="T35" fmla="*/ 94 h 589"/>
                <a:gd name="T36" fmla="*/ 137 w 409"/>
                <a:gd name="T37" fmla="*/ 78 h 589"/>
                <a:gd name="T38" fmla="*/ 73 w 409"/>
                <a:gd name="T39" fmla="*/ 80 h 589"/>
                <a:gd name="T40" fmla="*/ 70 w 409"/>
                <a:gd name="T41" fmla="*/ 145 h 589"/>
                <a:gd name="T42" fmla="*/ 86 w 409"/>
                <a:gd name="T43" fmla="*/ 145 h 589"/>
                <a:gd name="T44" fmla="*/ 187 w 409"/>
                <a:gd name="T45" fmla="*/ 206 h 589"/>
                <a:gd name="T46" fmla="*/ 86 w 409"/>
                <a:gd name="T47" fmla="*/ 268 h 589"/>
                <a:gd name="T48" fmla="*/ 70 w 409"/>
                <a:gd name="T49" fmla="*/ 268 h 589"/>
                <a:gd name="T50" fmla="*/ 70 w 409"/>
                <a:gd name="T51" fmla="*/ 327 h 589"/>
                <a:gd name="T52" fmla="*/ 78 w 409"/>
                <a:gd name="T53" fmla="*/ 335 h 589"/>
                <a:gd name="T54" fmla="*/ 145 w 409"/>
                <a:gd name="T55" fmla="*/ 327 h 589"/>
                <a:gd name="T56" fmla="*/ 97 w 409"/>
                <a:gd name="T57" fmla="*/ 319 h 589"/>
                <a:gd name="T58" fmla="*/ 299 w 409"/>
                <a:gd name="T59" fmla="*/ 319 h 589"/>
                <a:gd name="T60" fmla="*/ 252 w 409"/>
                <a:gd name="T61" fmla="*/ 327 h 589"/>
                <a:gd name="T62" fmla="*/ 260 w 409"/>
                <a:gd name="T63" fmla="*/ 335 h 589"/>
                <a:gd name="T64" fmla="*/ 324 w 409"/>
                <a:gd name="T65" fmla="*/ 332 h 589"/>
                <a:gd name="T66" fmla="*/ 327 w 409"/>
                <a:gd name="T67" fmla="*/ 268 h 589"/>
                <a:gd name="T68" fmla="*/ 311 w 409"/>
                <a:gd name="T69" fmla="*/ 268 h 589"/>
                <a:gd name="T70" fmla="*/ 210 w 409"/>
                <a:gd name="T71" fmla="*/ 206 h 589"/>
                <a:gd name="T72" fmla="*/ 311 w 409"/>
                <a:gd name="T73" fmla="*/ 145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319" y="153"/>
                  </a:moveTo>
                  <a:cubicBezTo>
                    <a:pt x="323" y="153"/>
                    <a:pt x="327" y="149"/>
                    <a:pt x="327" y="145"/>
                  </a:cubicBezTo>
                  <a:cubicBezTo>
                    <a:pt x="327" y="145"/>
                    <a:pt x="327" y="145"/>
                    <a:pt x="327" y="145"/>
                  </a:cubicBezTo>
                  <a:cubicBezTo>
                    <a:pt x="327" y="86"/>
                    <a:pt x="327" y="86"/>
                    <a:pt x="327" y="86"/>
                  </a:cubicBezTo>
                  <a:cubicBezTo>
                    <a:pt x="327" y="84"/>
                    <a:pt x="326" y="82"/>
                    <a:pt x="324" y="80"/>
                  </a:cubicBezTo>
                  <a:cubicBezTo>
                    <a:pt x="323" y="79"/>
                    <a:pt x="321" y="78"/>
                    <a:pt x="319" y="78"/>
                  </a:cubicBezTo>
                  <a:cubicBezTo>
                    <a:pt x="260" y="78"/>
                    <a:pt x="260" y="78"/>
                    <a:pt x="260" y="78"/>
                  </a:cubicBezTo>
                  <a:cubicBezTo>
                    <a:pt x="255" y="78"/>
                    <a:pt x="252" y="82"/>
                    <a:pt x="252" y="86"/>
                  </a:cubicBezTo>
                  <a:cubicBezTo>
                    <a:pt x="252" y="91"/>
                    <a:pt x="255" y="94"/>
                    <a:pt x="260" y="94"/>
                  </a:cubicBezTo>
                  <a:cubicBezTo>
                    <a:pt x="299" y="94"/>
                    <a:pt x="299" y="94"/>
                    <a:pt x="299" y="94"/>
                  </a:cubicBezTo>
                  <a:cubicBezTo>
                    <a:pt x="198" y="195"/>
                    <a:pt x="198" y="195"/>
                    <a:pt x="198" y="195"/>
                  </a:cubicBezTo>
                  <a:cubicBezTo>
                    <a:pt x="97" y="94"/>
                    <a:pt x="97" y="94"/>
                    <a:pt x="97" y="94"/>
                  </a:cubicBezTo>
                  <a:cubicBezTo>
                    <a:pt x="137" y="94"/>
                    <a:pt x="137" y="94"/>
                    <a:pt x="137" y="94"/>
                  </a:cubicBezTo>
                  <a:cubicBezTo>
                    <a:pt x="141" y="94"/>
                    <a:pt x="145" y="91"/>
                    <a:pt x="145" y="86"/>
                  </a:cubicBezTo>
                  <a:cubicBezTo>
                    <a:pt x="145" y="82"/>
                    <a:pt x="141" y="78"/>
                    <a:pt x="137" y="78"/>
                  </a:cubicBezTo>
                  <a:cubicBezTo>
                    <a:pt x="78" y="78"/>
                    <a:pt x="78" y="78"/>
                    <a:pt x="78" y="78"/>
                  </a:cubicBezTo>
                  <a:cubicBezTo>
                    <a:pt x="76" y="78"/>
                    <a:pt x="74" y="79"/>
                    <a:pt x="73" y="80"/>
                  </a:cubicBezTo>
                  <a:cubicBezTo>
                    <a:pt x="71" y="82"/>
                    <a:pt x="70" y="84"/>
                    <a:pt x="70" y="86"/>
                  </a:cubicBezTo>
                  <a:cubicBezTo>
                    <a:pt x="70" y="145"/>
                    <a:pt x="70" y="145"/>
                    <a:pt x="70" y="145"/>
                  </a:cubicBezTo>
                  <a:cubicBezTo>
                    <a:pt x="70" y="149"/>
                    <a:pt x="74" y="153"/>
                    <a:pt x="78" y="153"/>
                  </a:cubicBezTo>
                  <a:cubicBezTo>
                    <a:pt x="83" y="153"/>
                    <a:pt x="86" y="149"/>
                    <a:pt x="86" y="145"/>
                  </a:cubicBezTo>
                  <a:cubicBezTo>
                    <a:pt x="86" y="105"/>
                    <a:pt x="86" y="105"/>
                    <a:pt x="86" y="105"/>
                  </a:cubicBezTo>
                  <a:cubicBezTo>
                    <a:pt x="187" y="206"/>
                    <a:pt x="187" y="206"/>
                    <a:pt x="187" y="206"/>
                  </a:cubicBezTo>
                  <a:cubicBezTo>
                    <a:pt x="86" y="307"/>
                    <a:pt x="86" y="307"/>
                    <a:pt x="86" y="307"/>
                  </a:cubicBezTo>
                  <a:cubicBezTo>
                    <a:pt x="86" y="268"/>
                    <a:pt x="86" y="268"/>
                    <a:pt x="86" y="268"/>
                  </a:cubicBezTo>
                  <a:cubicBezTo>
                    <a:pt x="86" y="263"/>
                    <a:pt x="83" y="260"/>
                    <a:pt x="78" y="260"/>
                  </a:cubicBezTo>
                  <a:cubicBezTo>
                    <a:pt x="74" y="260"/>
                    <a:pt x="70" y="263"/>
                    <a:pt x="70" y="268"/>
                  </a:cubicBezTo>
                  <a:cubicBezTo>
                    <a:pt x="70" y="268"/>
                    <a:pt x="70" y="268"/>
                    <a:pt x="70" y="268"/>
                  </a:cubicBezTo>
                  <a:cubicBezTo>
                    <a:pt x="70" y="327"/>
                    <a:pt x="70" y="327"/>
                    <a:pt x="70" y="327"/>
                  </a:cubicBezTo>
                  <a:cubicBezTo>
                    <a:pt x="70" y="329"/>
                    <a:pt x="71" y="331"/>
                    <a:pt x="73" y="332"/>
                  </a:cubicBezTo>
                  <a:cubicBezTo>
                    <a:pt x="74" y="334"/>
                    <a:pt x="76" y="335"/>
                    <a:pt x="78" y="335"/>
                  </a:cubicBezTo>
                  <a:cubicBezTo>
                    <a:pt x="137" y="335"/>
                    <a:pt x="137" y="335"/>
                    <a:pt x="137" y="335"/>
                  </a:cubicBezTo>
                  <a:cubicBezTo>
                    <a:pt x="141" y="335"/>
                    <a:pt x="145" y="331"/>
                    <a:pt x="145" y="327"/>
                  </a:cubicBezTo>
                  <a:cubicBezTo>
                    <a:pt x="145" y="322"/>
                    <a:pt x="141" y="319"/>
                    <a:pt x="137" y="319"/>
                  </a:cubicBezTo>
                  <a:cubicBezTo>
                    <a:pt x="97" y="319"/>
                    <a:pt x="97" y="319"/>
                    <a:pt x="97" y="319"/>
                  </a:cubicBezTo>
                  <a:cubicBezTo>
                    <a:pt x="198" y="218"/>
                    <a:pt x="198" y="218"/>
                    <a:pt x="198" y="218"/>
                  </a:cubicBezTo>
                  <a:cubicBezTo>
                    <a:pt x="299" y="319"/>
                    <a:pt x="299" y="319"/>
                    <a:pt x="299" y="319"/>
                  </a:cubicBezTo>
                  <a:cubicBezTo>
                    <a:pt x="260" y="319"/>
                    <a:pt x="260" y="319"/>
                    <a:pt x="260" y="319"/>
                  </a:cubicBezTo>
                  <a:cubicBezTo>
                    <a:pt x="255" y="319"/>
                    <a:pt x="252" y="322"/>
                    <a:pt x="252" y="327"/>
                  </a:cubicBezTo>
                  <a:cubicBezTo>
                    <a:pt x="252" y="331"/>
                    <a:pt x="255" y="335"/>
                    <a:pt x="260" y="335"/>
                  </a:cubicBezTo>
                  <a:cubicBezTo>
                    <a:pt x="260" y="335"/>
                    <a:pt x="260" y="335"/>
                    <a:pt x="260" y="335"/>
                  </a:cubicBezTo>
                  <a:cubicBezTo>
                    <a:pt x="319" y="335"/>
                    <a:pt x="319" y="335"/>
                    <a:pt x="319" y="335"/>
                  </a:cubicBezTo>
                  <a:cubicBezTo>
                    <a:pt x="321" y="335"/>
                    <a:pt x="323" y="334"/>
                    <a:pt x="324" y="332"/>
                  </a:cubicBezTo>
                  <a:cubicBezTo>
                    <a:pt x="326" y="331"/>
                    <a:pt x="327" y="329"/>
                    <a:pt x="327" y="327"/>
                  </a:cubicBezTo>
                  <a:cubicBezTo>
                    <a:pt x="327" y="268"/>
                    <a:pt x="327" y="268"/>
                    <a:pt x="327" y="268"/>
                  </a:cubicBezTo>
                  <a:cubicBezTo>
                    <a:pt x="327" y="263"/>
                    <a:pt x="323" y="260"/>
                    <a:pt x="319" y="260"/>
                  </a:cubicBezTo>
                  <a:cubicBezTo>
                    <a:pt x="314" y="260"/>
                    <a:pt x="311" y="263"/>
                    <a:pt x="311" y="268"/>
                  </a:cubicBezTo>
                  <a:cubicBezTo>
                    <a:pt x="311" y="307"/>
                    <a:pt x="311" y="307"/>
                    <a:pt x="311" y="307"/>
                  </a:cubicBezTo>
                  <a:cubicBezTo>
                    <a:pt x="210" y="206"/>
                    <a:pt x="210" y="206"/>
                    <a:pt x="210" y="206"/>
                  </a:cubicBezTo>
                  <a:cubicBezTo>
                    <a:pt x="311" y="105"/>
                    <a:pt x="311" y="105"/>
                    <a:pt x="311" y="105"/>
                  </a:cubicBezTo>
                  <a:cubicBezTo>
                    <a:pt x="311" y="145"/>
                    <a:pt x="311" y="145"/>
                    <a:pt x="311" y="145"/>
                  </a:cubicBezTo>
                  <a:cubicBezTo>
                    <a:pt x="311" y="149"/>
                    <a:pt x="314" y="153"/>
                    <a:pt x="319" y="153"/>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300" dirty="0"/>
            </a:p>
          </p:txBody>
        </p:sp>
        <p:sp>
          <p:nvSpPr>
            <p:cNvPr id="125" name="Text Box 42"/>
            <p:cNvSpPr txBox="1">
              <a:spLocks noChangeAspect="1" noChangeArrowheads="1"/>
            </p:cNvSpPr>
            <p:nvPr/>
          </p:nvSpPr>
          <p:spPr bwMode="auto">
            <a:xfrm>
              <a:off x="4620" y="3345"/>
              <a:ext cx="816"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charset="0"/>
                  <a:ea typeface="ＭＳ Ｐゴシック" pitchFamily="34" charset="-128"/>
                </a:defRPr>
              </a:lvl1pPr>
              <a:lvl2pPr marL="37931725" indent="-37474525" eaLnBrk="0" hangingPunct="0">
                <a:defRPr sz="2000">
                  <a:solidFill>
                    <a:schemeClr val="tx1"/>
                  </a:solidFill>
                  <a:latin typeface="Arial" charset="0"/>
                  <a:ea typeface="ＭＳ Ｐゴシック" pitchFamily="34" charset="-128"/>
                </a:defRPr>
              </a:lvl2pPr>
              <a:lvl3pPr eaLnBrk="0" hangingPunct="0">
                <a:defRPr sz="2000">
                  <a:solidFill>
                    <a:schemeClr val="tx1"/>
                  </a:solidFill>
                  <a:latin typeface="Arial" charset="0"/>
                  <a:ea typeface="ＭＳ Ｐゴシック" pitchFamily="34" charset="-128"/>
                </a:defRPr>
              </a:lvl3pPr>
              <a:lvl4pPr eaLnBrk="0" hangingPunct="0">
                <a:defRPr sz="2000">
                  <a:solidFill>
                    <a:schemeClr val="tx1"/>
                  </a:solidFill>
                  <a:latin typeface="Arial" charset="0"/>
                  <a:ea typeface="ＭＳ Ｐゴシック" pitchFamily="34" charset="-128"/>
                </a:defRPr>
              </a:lvl4pPr>
              <a:lvl5pPr eaLnBrk="0" hangingPunct="0">
                <a:defRPr sz="2000">
                  <a:solidFill>
                    <a:schemeClr val="tx1"/>
                  </a:solidFill>
                  <a:latin typeface="Arial" charset="0"/>
                  <a:ea typeface="ＭＳ Ｐゴシック" pitchFamily="34" charset="-128"/>
                </a:defRPr>
              </a:lvl5pPr>
              <a:lvl6pPr marL="457200" eaLnBrk="0" fontAlgn="base" hangingPunct="0">
                <a:spcBef>
                  <a:spcPct val="50000"/>
                </a:spcBef>
                <a:spcAft>
                  <a:spcPct val="0"/>
                </a:spcAft>
                <a:defRPr sz="2000">
                  <a:solidFill>
                    <a:schemeClr val="tx1"/>
                  </a:solidFill>
                  <a:latin typeface="Arial" charset="0"/>
                  <a:ea typeface="ＭＳ Ｐゴシック" pitchFamily="34" charset="-128"/>
                </a:defRPr>
              </a:lvl6pPr>
              <a:lvl7pPr marL="914400" eaLnBrk="0" fontAlgn="base" hangingPunct="0">
                <a:spcBef>
                  <a:spcPct val="50000"/>
                </a:spcBef>
                <a:spcAft>
                  <a:spcPct val="0"/>
                </a:spcAft>
                <a:defRPr sz="2000">
                  <a:solidFill>
                    <a:schemeClr val="tx1"/>
                  </a:solidFill>
                  <a:latin typeface="Arial" charset="0"/>
                  <a:ea typeface="ＭＳ Ｐゴシック" pitchFamily="34" charset="-128"/>
                </a:defRPr>
              </a:lvl7pPr>
              <a:lvl8pPr marL="1371600" eaLnBrk="0" fontAlgn="base" hangingPunct="0">
                <a:spcBef>
                  <a:spcPct val="50000"/>
                </a:spcBef>
                <a:spcAft>
                  <a:spcPct val="0"/>
                </a:spcAft>
                <a:defRPr sz="2000">
                  <a:solidFill>
                    <a:schemeClr val="tx1"/>
                  </a:solidFill>
                  <a:latin typeface="Arial" charset="0"/>
                  <a:ea typeface="ＭＳ Ｐゴシック" pitchFamily="34" charset="-128"/>
                </a:defRPr>
              </a:lvl8pPr>
              <a:lvl9pPr marL="1828800" eaLnBrk="0" fontAlgn="base" hangingPunct="0">
                <a:spcBef>
                  <a:spcPct val="50000"/>
                </a:spcBef>
                <a:spcAft>
                  <a:spcPct val="0"/>
                </a:spcAft>
                <a:defRPr sz="2000">
                  <a:solidFill>
                    <a:schemeClr val="tx1"/>
                  </a:solidFill>
                  <a:latin typeface="Arial" charset="0"/>
                  <a:ea typeface="ＭＳ Ｐゴシック" pitchFamily="34" charset="-128"/>
                </a:defRPr>
              </a:lvl9pPr>
            </a:lstStyle>
            <a:p>
              <a:pPr algn="ctr" eaLnBrk="1" hangingPunct="1">
                <a:lnSpc>
                  <a:spcPct val="80000"/>
                </a:lnSpc>
                <a:spcBef>
                  <a:spcPct val="0"/>
                </a:spcBef>
              </a:pPr>
              <a:r>
                <a:rPr lang="en-US" sz="800" dirty="0" err="1" smtClean="0">
                  <a:solidFill>
                    <a:srgbClr val="B1B3B4"/>
                  </a:solidFill>
                  <a:latin typeface="+mj-lt"/>
                </a:rPr>
                <a:t>sgsn</a:t>
              </a:r>
              <a:r>
                <a:rPr lang="en-US" sz="800" dirty="0" smtClean="0">
                  <a:solidFill>
                    <a:srgbClr val="B1B3B4"/>
                  </a:solidFill>
                  <a:latin typeface="+mj-lt"/>
                </a:rPr>
                <a:t> / MME</a:t>
              </a:r>
              <a:endParaRPr lang="en-US" sz="500" dirty="0">
                <a:solidFill>
                  <a:srgbClr val="B1B3B4"/>
                </a:solidFill>
                <a:latin typeface="+mj-lt"/>
              </a:endParaRPr>
            </a:p>
          </p:txBody>
        </p:sp>
      </p:grpSp>
      <p:cxnSp>
        <p:nvCxnSpPr>
          <p:cNvPr id="126" name="Straight Arrow Connector 125"/>
          <p:cNvCxnSpPr>
            <a:stCxn id="102" idx="21"/>
          </p:cNvCxnSpPr>
          <p:nvPr/>
        </p:nvCxnSpPr>
        <p:spPr bwMode="auto">
          <a:xfrm flipV="1">
            <a:off x="4362850" y="5462157"/>
            <a:ext cx="1144" cy="174943"/>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27" name="Straight Arrow Connector 126"/>
          <p:cNvCxnSpPr>
            <a:stCxn id="123" idx="5"/>
          </p:cNvCxnSpPr>
          <p:nvPr/>
        </p:nvCxnSpPr>
        <p:spPr bwMode="auto">
          <a:xfrm flipH="1" flipV="1">
            <a:off x="4905376" y="5462157"/>
            <a:ext cx="323651" cy="17500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34" name="Straight Arrow Connector 133"/>
          <p:cNvCxnSpPr>
            <a:stCxn id="12" idx="3"/>
            <a:endCxn id="11" idx="1"/>
          </p:cNvCxnSpPr>
          <p:nvPr/>
        </p:nvCxnSpPr>
        <p:spPr bwMode="auto">
          <a:xfrm>
            <a:off x="2919082" y="3823225"/>
            <a:ext cx="89128"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37" name="Straight Arrow Connector 136"/>
          <p:cNvCxnSpPr>
            <a:stCxn id="58" idx="3"/>
            <a:endCxn id="53" idx="2"/>
          </p:cNvCxnSpPr>
          <p:nvPr/>
        </p:nvCxnSpPr>
        <p:spPr bwMode="auto">
          <a:xfrm flipV="1">
            <a:off x="6104287" y="2876155"/>
            <a:ext cx="352287" cy="2"/>
          </a:xfrm>
          <a:prstGeom prst="straightConnector1">
            <a:avLst/>
          </a:prstGeom>
          <a:solidFill>
            <a:schemeClr val="accent1"/>
          </a:solidFill>
          <a:ln w="12700" cap="flat" cmpd="sng" algn="ctr">
            <a:solidFill>
              <a:schemeClr val="tx1"/>
            </a:solidFill>
            <a:prstDash val="solid"/>
            <a:round/>
            <a:headEnd type="arrow"/>
            <a:tailEnd type="arrow"/>
          </a:ln>
          <a:effectLst/>
        </p:spPr>
      </p:cxnSp>
      <p:pic>
        <p:nvPicPr>
          <p:cNvPr id="13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9382" y="1235192"/>
            <a:ext cx="576033" cy="457200"/>
          </a:xfrm>
          <a:prstGeom prst="rect">
            <a:avLst/>
          </a:prstGeom>
          <a:solidFill>
            <a:srgbClr val="FFFFFF">
              <a:shade val="85000"/>
            </a:srgbClr>
          </a:solidFill>
          <a:ln w="38100" cap="sq">
            <a:solidFill>
              <a:schemeClr val="accent2">
                <a:lumMod val="60000"/>
                <a:lumOff val="40000"/>
              </a:schemeClr>
            </a:solidFill>
            <a:miter lim="800000"/>
          </a:ln>
          <a:effectLst/>
          <a:scene3d>
            <a:camera prst="orthographicFront"/>
            <a:lightRig rig="twoPt" dir="t">
              <a:rot lat="0" lon="0" rev="7200000"/>
            </a:lightRig>
          </a:scene3d>
          <a:sp3d>
            <a:bevelT w="25400" h="19050"/>
            <a:contourClr>
              <a:srgbClr val="FFFFFF"/>
            </a:contourClr>
          </a:sp3d>
          <a:extLst/>
        </p:spPr>
      </p:pic>
      <p:sp>
        <p:nvSpPr>
          <p:cNvPr id="139" name="TextBox 138"/>
          <p:cNvSpPr txBox="1"/>
          <p:nvPr/>
        </p:nvSpPr>
        <p:spPr>
          <a:xfrm>
            <a:off x="7071043" y="1704204"/>
            <a:ext cx="710451" cy="369332"/>
          </a:xfrm>
          <a:prstGeom prst="rect">
            <a:avLst/>
          </a:prstGeom>
          <a:noFill/>
        </p:spPr>
        <p:txBody>
          <a:bodyPr wrap="none" rtlCol="0">
            <a:spAutoFit/>
          </a:bodyPr>
          <a:lstStyle/>
          <a:p>
            <a:pPr algn="ctr"/>
            <a:r>
              <a:rPr lang="en-US" sz="900" b="1" dirty="0" smtClean="0">
                <a:solidFill>
                  <a:schemeClr val="tx1">
                    <a:lumMod val="50000"/>
                  </a:schemeClr>
                </a:solidFill>
                <a:latin typeface="+mj-lt"/>
              </a:rPr>
              <a:t>Marketing </a:t>
            </a:r>
            <a:br>
              <a:rPr lang="en-US" sz="900" b="1" dirty="0" smtClean="0">
                <a:solidFill>
                  <a:schemeClr val="tx1">
                    <a:lumMod val="50000"/>
                  </a:schemeClr>
                </a:solidFill>
                <a:latin typeface="+mj-lt"/>
              </a:rPr>
            </a:br>
            <a:r>
              <a:rPr lang="hu-HU" sz="900" b="1" dirty="0" smtClean="0">
                <a:solidFill>
                  <a:schemeClr val="tx1">
                    <a:lumMod val="50000"/>
                  </a:schemeClr>
                </a:solidFill>
                <a:latin typeface="+mj-lt"/>
              </a:rPr>
              <a:t>Analytics</a:t>
            </a:r>
            <a:endParaRPr lang="en-US" sz="900" b="1" dirty="0">
              <a:solidFill>
                <a:schemeClr val="tx1">
                  <a:lumMod val="50000"/>
                </a:schemeClr>
              </a:solidFill>
              <a:latin typeface="+mj-lt"/>
            </a:endParaRPr>
          </a:p>
        </p:txBody>
      </p:sp>
      <p:cxnSp>
        <p:nvCxnSpPr>
          <p:cNvPr id="141" name="Straight Arrow Connector 140"/>
          <p:cNvCxnSpPr/>
          <p:nvPr/>
        </p:nvCxnSpPr>
        <p:spPr bwMode="auto">
          <a:xfrm flipV="1">
            <a:off x="5361918" y="2031484"/>
            <a:ext cx="0" cy="18264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42" name="Straight Arrow Connector 141"/>
          <p:cNvCxnSpPr/>
          <p:nvPr/>
        </p:nvCxnSpPr>
        <p:spPr bwMode="auto">
          <a:xfrm flipV="1">
            <a:off x="4524075" y="2035951"/>
            <a:ext cx="0" cy="18264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43" name="Straight Arrow Connector 142"/>
          <p:cNvCxnSpPr/>
          <p:nvPr/>
        </p:nvCxnSpPr>
        <p:spPr bwMode="auto">
          <a:xfrm flipV="1">
            <a:off x="3691883" y="2040418"/>
            <a:ext cx="0" cy="18264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44" name="Elbow Connector 143"/>
          <p:cNvCxnSpPr>
            <a:stCxn id="11" idx="0"/>
            <a:endCxn id="82" idx="2"/>
          </p:cNvCxnSpPr>
          <p:nvPr/>
        </p:nvCxnSpPr>
        <p:spPr bwMode="auto">
          <a:xfrm rot="16200000" flipV="1">
            <a:off x="1485770" y="1732441"/>
            <a:ext cx="2440789" cy="1201670"/>
          </a:xfrm>
          <a:prstGeom prst="bentConnector3">
            <a:avLst>
              <a:gd name="adj1" fmla="val 7474"/>
            </a:avLst>
          </a:prstGeom>
          <a:solidFill>
            <a:schemeClr val="accent1"/>
          </a:solidFill>
          <a:ln w="3175" cap="flat" cmpd="sng" algn="ctr">
            <a:solidFill>
              <a:schemeClr val="tx1"/>
            </a:solidFill>
            <a:prstDash val="lgDash"/>
            <a:round/>
            <a:headEnd type="none" w="med" len="med"/>
            <a:tailEnd type="arrow"/>
          </a:ln>
          <a:effectLst/>
        </p:spPr>
      </p:cxnSp>
      <p:cxnSp>
        <p:nvCxnSpPr>
          <p:cNvPr id="145" name="Straight Arrow Connector 144"/>
          <p:cNvCxnSpPr>
            <a:endCxn id="11" idx="0"/>
          </p:cNvCxnSpPr>
          <p:nvPr/>
        </p:nvCxnSpPr>
        <p:spPr bwMode="auto">
          <a:xfrm>
            <a:off x="3298631" y="3170520"/>
            <a:ext cx="8367" cy="383151"/>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46" name="Straight Arrow Connector 145"/>
          <p:cNvCxnSpPr>
            <a:endCxn id="13" idx="0"/>
          </p:cNvCxnSpPr>
          <p:nvPr/>
        </p:nvCxnSpPr>
        <p:spPr bwMode="auto">
          <a:xfrm>
            <a:off x="4484223" y="3131344"/>
            <a:ext cx="0" cy="400959"/>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147" name="Down Arrow 146"/>
          <p:cNvSpPr/>
          <p:nvPr/>
        </p:nvSpPr>
        <p:spPr bwMode="auto">
          <a:xfrm rot="10800000">
            <a:off x="3636089" y="2435108"/>
            <a:ext cx="256089" cy="140548"/>
          </a:xfrm>
          <a:prstGeom prst="downArrow">
            <a:avLst/>
          </a:prstGeom>
          <a:noFill/>
          <a:ln w="12700" cap="flat" cmpd="sng" algn="ctr">
            <a:solidFill>
              <a:schemeClr val="tx1"/>
            </a:solidFill>
            <a:prstDash val="solid"/>
            <a:round/>
            <a:headEnd type="none" w="med" len="med"/>
            <a:tailEnd type="arrow"/>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pic>
        <p:nvPicPr>
          <p:cNvPr id="15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6957" y="1242363"/>
            <a:ext cx="576033" cy="457200"/>
          </a:xfrm>
          <a:prstGeom prst="rect">
            <a:avLst/>
          </a:prstGeom>
          <a:solidFill>
            <a:srgbClr val="FFFFFF">
              <a:shade val="85000"/>
            </a:srgbClr>
          </a:solidFill>
          <a:ln w="38100" cap="sq">
            <a:solidFill>
              <a:schemeClr val="accent2">
                <a:lumMod val="60000"/>
                <a:lumOff val="40000"/>
              </a:schemeClr>
            </a:solidFill>
            <a:miter lim="800000"/>
          </a:ln>
          <a:effectLst/>
          <a:scene3d>
            <a:camera prst="orthographicFront"/>
            <a:lightRig rig="twoPt" dir="t">
              <a:rot lat="0" lon="0" rev="7200000"/>
            </a:lightRig>
          </a:scene3d>
          <a:sp3d>
            <a:bevelT w="25400" h="19050"/>
            <a:contourClr>
              <a:srgbClr val="FFFFFF"/>
            </a:contourClr>
          </a:sp3d>
          <a:extLst/>
        </p:spPr>
      </p:pic>
      <p:sp>
        <p:nvSpPr>
          <p:cNvPr id="151" name="TextBox 150"/>
          <p:cNvSpPr txBox="1"/>
          <p:nvPr/>
        </p:nvSpPr>
        <p:spPr>
          <a:xfrm>
            <a:off x="5792546" y="1722805"/>
            <a:ext cx="1144865" cy="369332"/>
          </a:xfrm>
          <a:prstGeom prst="rect">
            <a:avLst/>
          </a:prstGeom>
          <a:noFill/>
        </p:spPr>
        <p:txBody>
          <a:bodyPr wrap="none" rtlCol="0">
            <a:spAutoFit/>
          </a:bodyPr>
          <a:lstStyle/>
          <a:p>
            <a:pPr algn="ctr"/>
            <a:r>
              <a:rPr lang="en-US" sz="900" b="1" dirty="0" smtClean="0">
                <a:solidFill>
                  <a:schemeClr val="tx1">
                    <a:lumMod val="50000"/>
                  </a:schemeClr>
                </a:solidFill>
                <a:latin typeface="+mj-lt"/>
              </a:rPr>
              <a:t>D</a:t>
            </a:r>
            <a:r>
              <a:rPr lang="hu-HU" sz="900" b="1" dirty="0" smtClean="0">
                <a:solidFill>
                  <a:schemeClr val="tx1">
                    <a:lumMod val="50000"/>
                  </a:schemeClr>
                </a:solidFill>
                <a:latin typeface="+mj-lt"/>
              </a:rPr>
              <a:t>ynamic QoE</a:t>
            </a:r>
            <a:br>
              <a:rPr lang="hu-HU" sz="900" b="1" dirty="0" smtClean="0">
                <a:solidFill>
                  <a:schemeClr val="tx1">
                    <a:lumMod val="50000"/>
                  </a:schemeClr>
                </a:solidFill>
                <a:latin typeface="+mj-lt"/>
              </a:rPr>
            </a:br>
            <a:r>
              <a:rPr lang="hu-HU" sz="900" b="1" dirty="0" smtClean="0">
                <a:solidFill>
                  <a:schemeClr val="tx1">
                    <a:lumMod val="50000"/>
                  </a:schemeClr>
                </a:solidFill>
                <a:latin typeface="+mj-lt"/>
              </a:rPr>
              <a:t>Management</a:t>
            </a:r>
            <a:r>
              <a:rPr lang="en-US" sz="900" b="1" dirty="0" smtClean="0">
                <a:solidFill>
                  <a:schemeClr val="tx1">
                    <a:lumMod val="50000"/>
                  </a:schemeClr>
                </a:solidFill>
                <a:latin typeface="+mj-lt"/>
              </a:rPr>
              <a:t> Views</a:t>
            </a:r>
            <a:endParaRPr lang="en-US" sz="900" b="1" dirty="0">
              <a:solidFill>
                <a:schemeClr val="tx1">
                  <a:lumMod val="50000"/>
                </a:schemeClr>
              </a:solidFill>
              <a:latin typeface="+mj-lt"/>
            </a:endParaRPr>
          </a:p>
        </p:txBody>
      </p:sp>
      <p:sp>
        <p:nvSpPr>
          <p:cNvPr id="152" name="Rectangle 151"/>
          <p:cNvSpPr/>
          <p:nvPr/>
        </p:nvSpPr>
        <p:spPr bwMode="auto">
          <a:xfrm>
            <a:off x="6077626" y="3553667"/>
            <a:ext cx="621188" cy="521882"/>
          </a:xfrm>
          <a:prstGeom prst="rect">
            <a:avLst/>
          </a:prstGeom>
          <a:solidFill>
            <a:schemeClr val="accent1"/>
          </a:solidFill>
          <a:ln w="25400" cap="flat" cmpd="sng" algn="ctr">
            <a:noFill/>
            <a:prstDash val="solid"/>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hu-HU" sz="800" b="1" dirty="0" smtClean="0">
                <a:solidFill>
                  <a:schemeClr val="tx1">
                    <a:lumMod val="50000"/>
                  </a:schemeClr>
                </a:solidFill>
                <a:latin typeface="+mj-lt"/>
              </a:rPr>
              <a:t>Real time</a:t>
            </a:r>
            <a:br>
              <a:rPr lang="hu-HU" sz="800" b="1" dirty="0" smtClean="0">
                <a:solidFill>
                  <a:schemeClr val="tx1">
                    <a:lumMod val="50000"/>
                  </a:schemeClr>
                </a:solidFill>
                <a:latin typeface="+mj-lt"/>
              </a:rPr>
            </a:br>
            <a:r>
              <a:rPr lang="hu-HU" sz="800" b="1" dirty="0" smtClean="0">
                <a:solidFill>
                  <a:schemeClr val="tx1">
                    <a:lumMod val="50000"/>
                  </a:schemeClr>
                </a:solidFill>
                <a:latin typeface="+mj-lt"/>
              </a:rPr>
              <a:t>Actuation</a:t>
            </a:r>
            <a:endParaRPr lang="en-US" sz="800" b="1" dirty="0" smtClean="0">
              <a:solidFill>
                <a:schemeClr val="tx1">
                  <a:lumMod val="50000"/>
                </a:schemeClr>
              </a:solidFill>
              <a:latin typeface="+mj-lt"/>
            </a:endParaRPr>
          </a:p>
        </p:txBody>
      </p:sp>
      <p:cxnSp>
        <p:nvCxnSpPr>
          <p:cNvPr id="153" name="Straight Arrow Connector 152"/>
          <p:cNvCxnSpPr>
            <a:endCxn id="152" idx="2"/>
          </p:cNvCxnSpPr>
          <p:nvPr/>
        </p:nvCxnSpPr>
        <p:spPr bwMode="auto">
          <a:xfrm flipV="1">
            <a:off x="6385343" y="4075549"/>
            <a:ext cx="2877" cy="22836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nvGrpSpPr>
          <p:cNvPr id="154" name="Group 161"/>
          <p:cNvGrpSpPr>
            <a:grpSpLocks noChangeAspect="1"/>
          </p:cNvGrpSpPr>
          <p:nvPr/>
        </p:nvGrpSpPr>
        <p:grpSpPr bwMode="auto">
          <a:xfrm>
            <a:off x="6839486" y="3540846"/>
            <a:ext cx="264402" cy="547440"/>
            <a:chOff x="4545" y="2478"/>
            <a:chExt cx="966" cy="1391"/>
          </a:xfrm>
        </p:grpSpPr>
        <p:grpSp>
          <p:nvGrpSpPr>
            <p:cNvPr id="155" name="Group 162"/>
            <p:cNvGrpSpPr>
              <a:grpSpLocks noChangeAspect="1"/>
            </p:cNvGrpSpPr>
            <p:nvPr/>
          </p:nvGrpSpPr>
          <p:grpSpPr bwMode="auto">
            <a:xfrm>
              <a:off x="4545" y="2478"/>
              <a:ext cx="966" cy="1391"/>
              <a:chOff x="4545" y="2478"/>
              <a:chExt cx="966" cy="1391"/>
            </a:xfrm>
          </p:grpSpPr>
          <p:sp>
            <p:nvSpPr>
              <p:cNvPr id="157" name="AutoShape 163"/>
              <p:cNvSpPr>
                <a:spLocks noChangeAspect="1" noChangeArrowheads="1"/>
              </p:cNvSpPr>
              <p:nvPr/>
            </p:nvSpPr>
            <p:spPr bwMode="auto">
              <a:xfrm>
                <a:off x="4564" y="2497"/>
                <a:ext cx="929" cy="1353"/>
              </a:xfrm>
              <a:prstGeom prst="roundRect">
                <a:avLst>
                  <a:gd name="adj" fmla="val 7889"/>
                </a:avLst>
              </a:prstGeom>
              <a:solidFill>
                <a:srgbClr val="FFFFFF"/>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algn="ctr"/>
                <a:endParaRPr lang="en-US" sz="600" dirty="0">
                  <a:latin typeface="+mj-lt"/>
                </a:endParaRPr>
              </a:p>
            </p:txBody>
          </p:sp>
          <p:sp>
            <p:nvSpPr>
              <p:cNvPr id="158" name="Freeform 164"/>
              <p:cNvSpPr>
                <a:spLocks noChangeAspect="1" noEditPoints="1"/>
              </p:cNvSpPr>
              <p:nvPr/>
            </p:nvSpPr>
            <p:spPr bwMode="auto">
              <a:xfrm>
                <a:off x="4545" y="2478"/>
                <a:ext cx="966" cy="1391"/>
              </a:xfrm>
              <a:custGeom>
                <a:avLst/>
                <a:gdLst>
                  <a:gd name="T0" fmla="*/ 409 w 409"/>
                  <a:gd name="T1" fmla="*/ 40 h 589"/>
                  <a:gd name="T2" fmla="*/ 0 w 409"/>
                  <a:gd name="T3" fmla="*/ 40 h 589"/>
                  <a:gd name="T4" fmla="*/ 369 w 409"/>
                  <a:gd name="T5" fmla="*/ 589 h 589"/>
                  <a:gd name="T6" fmla="*/ 401 w 409"/>
                  <a:gd name="T7" fmla="*/ 83 h 589"/>
                  <a:gd name="T8" fmla="*/ 369 w 409"/>
                  <a:gd name="T9" fmla="*/ 573 h 589"/>
                  <a:gd name="T10" fmla="*/ 16 w 409"/>
                  <a:gd name="T11" fmla="*/ 40 h 589"/>
                  <a:gd name="T12" fmla="*/ 393 w 409"/>
                  <a:gd name="T13" fmla="*/ 40 h 589"/>
                  <a:gd name="T14" fmla="*/ 148 w 409"/>
                  <a:gd name="T15" fmla="*/ 171 h 589"/>
                  <a:gd name="T16" fmla="*/ 269 w 409"/>
                  <a:gd name="T17" fmla="*/ 160 h 589"/>
                  <a:gd name="T18" fmla="*/ 198 w 409"/>
                  <a:gd name="T19" fmla="*/ 46 h 589"/>
                  <a:gd name="T20" fmla="*/ 148 w 409"/>
                  <a:gd name="T21" fmla="*/ 171 h 589"/>
                  <a:gd name="T22" fmla="*/ 161 w 409"/>
                  <a:gd name="T23" fmla="*/ 155 h 589"/>
                  <a:gd name="T24" fmla="*/ 315 w 409"/>
                  <a:gd name="T25" fmla="*/ 335 h 589"/>
                  <a:gd name="T26" fmla="*/ 352 w 409"/>
                  <a:gd name="T27" fmla="*/ 301 h 589"/>
                  <a:gd name="T28" fmla="*/ 353 w 409"/>
                  <a:gd name="T29" fmla="*/ 299 h 589"/>
                  <a:gd name="T30" fmla="*/ 354 w 409"/>
                  <a:gd name="T31" fmla="*/ 296 h 589"/>
                  <a:gd name="T32" fmla="*/ 354 w 409"/>
                  <a:gd name="T33" fmla="*/ 294 h 589"/>
                  <a:gd name="T34" fmla="*/ 353 w 409"/>
                  <a:gd name="T35" fmla="*/ 292 h 589"/>
                  <a:gd name="T36" fmla="*/ 320 w 409"/>
                  <a:gd name="T37" fmla="*/ 259 h 589"/>
                  <a:gd name="T38" fmla="*/ 327 w 409"/>
                  <a:gd name="T39" fmla="*/ 288 h 589"/>
                  <a:gd name="T40" fmla="*/ 148 w 409"/>
                  <a:gd name="T41" fmla="*/ 304 h 589"/>
                  <a:gd name="T42" fmla="*/ 309 w 409"/>
                  <a:gd name="T43" fmla="*/ 333 h 589"/>
                  <a:gd name="T44" fmla="*/ 354 w 409"/>
                  <a:gd name="T45" fmla="*/ 206 h 589"/>
                  <a:gd name="T46" fmla="*/ 353 w 409"/>
                  <a:gd name="T47" fmla="*/ 204 h 589"/>
                  <a:gd name="T48" fmla="*/ 309 w 409"/>
                  <a:gd name="T49" fmla="*/ 172 h 589"/>
                  <a:gd name="T50" fmla="*/ 148 w 409"/>
                  <a:gd name="T51" fmla="*/ 201 h 589"/>
                  <a:gd name="T52" fmla="*/ 327 w 409"/>
                  <a:gd name="T53" fmla="*/ 217 h 589"/>
                  <a:gd name="T54" fmla="*/ 309 w 409"/>
                  <a:gd name="T55" fmla="*/ 245 h 589"/>
                  <a:gd name="T56" fmla="*/ 352 w 409"/>
                  <a:gd name="T57" fmla="*/ 214 h 589"/>
                  <a:gd name="T58" fmla="*/ 353 w 409"/>
                  <a:gd name="T59" fmla="*/ 212 h 589"/>
                  <a:gd name="T60" fmla="*/ 354 w 409"/>
                  <a:gd name="T61" fmla="*/ 209 h 589"/>
                  <a:gd name="T62" fmla="*/ 270 w 409"/>
                  <a:gd name="T63" fmla="*/ 340 h 589"/>
                  <a:gd name="T64" fmla="*/ 100 w 409"/>
                  <a:gd name="T65" fmla="*/ 314 h 589"/>
                  <a:gd name="T66" fmla="*/ 58 w 409"/>
                  <a:gd name="T67" fmla="*/ 334 h 589"/>
                  <a:gd name="T68" fmla="*/ 56 w 409"/>
                  <a:gd name="T69" fmla="*/ 337 h 589"/>
                  <a:gd name="T70" fmla="*/ 56 w 409"/>
                  <a:gd name="T71" fmla="*/ 339 h 589"/>
                  <a:gd name="T72" fmla="*/ 56 w 409"/>
                  <a:gd name="T73" fmla="*/ 341 h 589"/>
                  <a:gd name="T74" fmla="*/ 57 w 409"/>
                  <a:gd name="T75" fmla="*/ 343 h 589"/>
                  <a:gd name="T76" fmla="*/ 58 w 409"/>
                  <a:gd name="T77" fmla="*/ 345 h 589"/>
                  <a:gd name="T78" fmla="*/ 100 w 409"/>
                  <a:gd name="T79" fmla="*/ 377 h 589"/>
                  <a:gd name="T80" fmla="*/ 262 w 409"/>
                  <a:gd name="T81" fmla="*/ 348 h 589"/>
                  <a:gd name="T82" fmla="*/ 89 w 409"/>
                  <a:gd name="T83" fmla="*/ 215 h 589"/>
                  <a:gd name="T84" fmla="*/ 57 w 409"/>
                  <a:gd name="T85" fmla="*/ 248 h 589"/>
                  <a:gd name="T86" fmla="*/ 56 w 409"/>
                  <a:gd name="T87" fmla="*/ 251 h 589"/>
                  <a:gd name="T88" fmla="*/ 56 w 409"/>
                  <a:gd name="T89" fmla="*/ 253 h 589"/>
                  <a:gd name="T90" fmla="*/ 56 w 409"/>
                  <a:gd name="T91" fmla="*/ 255 h 589"/>
                  <a:gd name="T92" fmla="*/ 58 w 409"/>
                  <a:gd name="T93" fmla="*/ 258 h 589"/>
                  <a:gd name="T94" fmla="*/ 100 w 409"/>
                  <a:gd name="T95" fmla="*/ 289 h 589"/>
                  <a:gd name="T96" fmla="*/ 83 w 409"/>
                  <a:gd name="T97" fmla="*/ 260 h 589"/>
                  <a:gd name="T98" fmla="*/ 262 w 409"/>
                  <a:gd name="T99" fmla="*/ 244 h 589"/>
                  <a:gd name="T100" fmla="*/ 100 w 409"/>
                  <a:gd name="T101" fmla="*/ 21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9" h="589">
                    <a:moveTo>
                      <a:pt x="401" y="67"/>
                    </a:moveTo>
                    <a:cubicBezTo>
                      <a:pt x="406" y="67"/>
                      <a:pt x="409" y="64"/>
                      <a:pt x="409" y="59"/>
                    </a:cubicBezTo>
                    <a:cubicBezTo>
                      <a:pt x="409" y="40"/>
                      <a:pt x="409" y="40"/>
                      <a:pt x="409" y="40"/>
                    </a:cubicBezTo>
                    <a:cubicBezTo>
                      <a:pt x="409" y="18"/>
                      <a:pt x="392"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2" y="589"/>
                      <a:pt x="409" y="571"/>
                      <a:pt x="409" y="549"/>
                    </a:cubicBezTo>
                    <a:cubicBezTo>
                      <a:pt x="409" y="91"/>
                      <a:pt x="409" y="91"/>
                      <a:pt x="409" y="91"/>
                    </a:cubicBezTo>
                    <a:cubicBezTo>
                      <a:pt x="409" y="87"/>
                      <a:pt x="406" y="83"/>
                      <a:pt x="401" y="83"/>
                    </a:cubicBezTo>
                    <a:cubicBezTo>
                      <a:pt x="397" y="83"/>
                      <a:pt x="393" y="87"/>
                      <a:pt x="393" y="91"/>
                    </a:cubicBezTo>
                    <a:cubicBezTo>
                      <a:pt x="393" y="549"/>
                      <a:pt x="393" y="549"/>
                      <a:pt x="393" y="549"/>
                    </a:cubicBezTo>
                    <a:cubicBezTo>
                      <a:pt x="393" y="562"/>
                      <a:pt x="383" y="573"/>
                      <a:pt x="369" y="573"/>
                    </a:cubicBezTo>
                    <a:cubicBezTo>
                      <a:pt x="40" y="573"/>
                      <a:pt x="40" y="573"/>
                      <a:pt x="40" y="573"/>
                    </a:cubicBezTo>
                    <a:cubicBezTo>
                      <a:pt x="27" y="573"/>
                      <a:pt x="16" y="562"/>
                      <a:pt x="16" y="549"/>
                    </a:cubicBezTo>
                    <a:cubicBezTo>
                      <a:pt x="16" y="40"/>
                      <a:pt x="16" y="40"/>
                      <a:pt x="16" y="40"/>
                    </a:cubicBezTo>
                    <a:cubicBezTo>
                      <a:pt x="16" y="27"/>
                      <a:pt x="27" y="16"/>
                      <a:pt x="40" y="16"/>
                    </a:cubicBezTo>
                    <a:cubicBezTo>
                      <a:pt x="369" y="16"/>
                      <a:pt x="369" y="16"/>
                      <a:pt x="369" y="16"/>
                    </a:cubicBezTo>
                    <a:cubicBezTo>
                      <a:pt x="383" y="16"/>
                      <a:pt x="393" y="27"/>
                      <a:pt x="393" y="40"/>
                    </a:cubicBezTo>
                    <a:cubicBezTo>
                      <a:pt x="393" y="59"/>
                      <a:pt x="393" y="59"/>
                      <a:pt x="393" y="59"/>
                    </a:cubicBezTo>
                    <a:cubicBezTo>
                      <a:pt x="393" y="64"/>
                      <a:pt x="397" y="67"/>
                      <a:pt x="401" y="67"/>
                    </a:cubicBezTo>
                    <a:close/>
                    <a:moveTo>
                      <a:pt x="148" y="171"/>
                    </a:moveTo>
                    <a:cubicBezTo>
                      <a:pt x="262" y="171"/>
                      <a:pt x="262" y="171"/>
                      <a:pt x="262" y="171"/>
                    </a:cubicBezTo>
                    <a:cubicBezTo>
                      <a:pt x="265" y="171"/>
                      <a:pt x="267" y="170"/>
                      <a:pt x="269" y="167"/>
                    </a:cubicBezTo>
                    <a:cubicBezTo>
                      <a:pt x="270" y="165"/>
                      <a:pt x="270" y="162"/>
                      <a:pt x="269" y="160"/>
                    </a:cubicBezTo>
                    <a:cubicBezTo>
                      <a:pt x="212" y="46"/>
                      <a:pt x="212" y="46"/>
                      <a:pt x="212" y="46"/>
                    </a:cubicBezTo>
                    <a:cubicBezTo>
                      <a:pt x="211" y="43"/>
                      <a:pt x="208" y="41"/>
                      <a:pt x="205" y="41"/>
                    </a:cubicBezTo>
                    <a:cubicBezTo>
                      <a:pt x="202" y="41"/>
                      <a:pt x="199" y="43"/>
                      <a:pt x="198" y="46"/>
                    </a:cubicBezTo>
                    <a:cubicBezTo>
                      <a:pt x="141" y="160"/>
                      <a:pt x="141" y="160"/>
                      <a:pt x="141" y="160"/>
                    </a:cubicBezTo>
                    <a:cubicBezTo>
                      <a:pt x="139" y="162"/>
                      <a:pt x="140" y="165"/>
                      <a:pt x="141" y="167"/>
                    </a:cubicBezTo>
                    <a:cubicBezTo>
                      <a:pt x="142" y="170"/>
                      <a:pt x="145" y="171"/>
                      <a:pt x="148" y="171"/>
                    </a:cubicBezTo>
                    <a:close/>
                    <a:moveTo>
                      <a:pt x="205" y="67"/>
                    </a:moveTo>
                    <a:cubicBezTo>
                      <a:pt x="249" y="155"/>
                      <a:pt x="249" y="155"/>
                      <a:pt x="249" y="155"/>
                    </a:cubicBezTo>
                    <a:cubicBezTo>
                      <a:pt x="161" y="155"/>
                      <a:pt x="161" y="155"/>
                      <a:pt x="161" y="155"/>
                    </a:cubicBezTo>
                    <a:lnTo>
                      <a:pt x="205" y="67"/>
                    </a:lnTo>
                    <a:close/>
                    <a:moveTo>
                      <a:pt x="309" y="333"/>
                    </a:moveTo>
                    <a:cubicBezTo>
                      <a:pt x="311" y="334"/>
                      <a:pt x="313" y="335"/>
                      <a:pt x="315" y="335"/>
                    </a:cubicBezTo>
                    <a:cubicBezTo>
                      <a:pt x="317" y="335"/>
                      <a:pt x="319" y="334"/>
                      <a:pt x="320" y="333"/>
                    </a:cubicBezTo>
                    <a:cubicBezTo>
                      <a:pt x="352" y="302"/>
                      <a:pt x="352" y="302"/>
                      <a:pt x="352" y="302"/>
                    </a:cubicBezTo>
                    <a:cubicBezTo>
                      <a:pt x="352" y="302"/>
                      <a:pt x="352" y="301"/>
                      <a:pt x="352" y="301"/>
                    </a:cubicBezTo>
                    <a:cubicBezTo>
                      <a:pt x="352" y="301"/>
                      <a:pt x="352" y="301"/>
                      <a:pt x="353" y="300"/>
                    </a:cubicBezTo>
                    <a:cubicBezTo>
                      <a:pt x="353" y="300"/>
                      <a:pt x="353" y="300"/>
                      <a:pt x="353" y="300"/>
                    </a:cubicBezTo>
                    <a:cubicBezTo>
                      <a:pt x="353" y="300"/>
                      <a:pt x="353" y="299"/>
                      <a:pt x="353" y="299"/>
                    </a:cubicBezTo>
                    <a:cubicBezTo>
                      <a:pt x="354" y="299"/>
                      <a:pt x="354" y="298"/>
                      <a:pt x="354" y="298"/>
                    </a:cubicBezTo>
                    <a:cubicBezTo>
                      <a:pt x="354" y="298"/>
                      <a:pt x="354" y="298"/>
                      <a:pt x="354" y="297"/>
                    </a:cubicBezTo>
                    <a:cubicBezTo>
                      <a:pt x="354" y="297"/>
                      <a:pt x="354" y="297"/>
                      <a:pt x="354" y="296"/>
                    </a:cubicBezTo>
                    <a:cubicBezTo>
                      <a:pt x="354" y="296"/>
                      <a:pt x="354" y="296"/>
                      <a:pt x="354" y="296"/>
                    </a:cubicBezTo>
                    <a:cubicBezTo>
                      <a:pt x="354" y="296"/>
                      <a:pt x="354" y="296"/>
                      <a:pt x="354" y="296"/>
                    </a:cubicBezTo>
                    <a:cubicBezTo>
                      <a:pt x="354" y="295"/>
                      <a:pt x="354" y="295"/>
                      <a:pt x="354" y="294"/>
                    </a:cubicBezTo>
                    <a:cubicBezTo>
                      <a:pt x="354" y="294"/>
                      <a:pt x="354" y="294"/>
                      <a:pt x="354" y="294"/>
                    </a:cubicBezTo>
                    <a:cubicBezTo>
                      <a:pt x="354" y="293"/>
                      <a:pt x="354" y="293"/>
                      <a:pt x="353" y="293"/>
                    </a:cubicBezTo>
                    <a:cubicBezTo>
                      <a:pt x="353" y="293"/>
                      <a:pt x="353" y="292"/>
                      <a:pt x="353" y="292"/>
                    </a:cubicBezTo>
                    <a:cubicBezTo>
                      <a:pt x="353" y="292"/>
                      <a:pt x="353" y="292"/>
                      <a:pt x="353" y="291"/>
                    </a:cubicBezTo>
                    <a:cubicBezTo>
                      <a:pt x="352" y="291"/>
                      <a:pt x="352" y="291"/>
                      <a:pt x="352" y="290"/>
                    </a:cubicBezTo>
                    <a:cubicBezTo>
                      <a:pt x="320" y="259"/>
                      <a:pt x="320" y="259"/>
                      <a:pt x="320" y="259"/>
                    </a:cubicBezTo>
                    <a:cubicBezTo>
                      <a:pt x="317" y="256"/>
                      <a:pt x="312" y="256"/>
                      <a:pt x="309" y="259"/>
                    </a:cubicBezTo>
                    <a:cubicBezTo>
                      <a:pt x="306" y="262"/>
                      <a:pt x="306" y="267"/>
                      <a:pt x="309" y="270"/>
                    </a:cubicBezTo>
                    <a:cubicBezTo>
                      <a:pt x="327" y="288"/>
                      <a:pt x="327" y="288"/>
                      <a:pt x="327" y="288"/>
                    </a:cubicBezTo>
                    <a:cubicBezTo>
                      <a:pt x="148" y="288"/>
                      <a:pt x="148" y="288"/>
                      <a:pt x="148" y="288"/>
                    </a:cubicBezTo>
                    <a:cubicBezTo>
                      <a:pt x="143" y="288"/>
                      <a:pt x="140" y="291"/>
                      <a:pt x="140" y="296"/>
                    </a:cubicBezTo>
                    <a:cubicBezTo>
                      <a:pt x="140" y="300"/>
                      <a:pt x="143" y="304"/>
                      <a:pt x="148" y="304"/>
                    </a:cubicBezTo>
                    <a:cubicBezTo>
                      <a:pt x="327" y="304"/>
                      <a:pt x="327" y="304"/>
                      <a:pt x="327" y="304"/>
                    </a:cubicBezTo>
                    <a:cubicBezTo>
                      <a:pt x="309" y="322"/>
                      <a:pt x="309" y="322"/>
                      <a:pt x="309" y="322"/>
                    </a:cubicBezTo>
                    <a:cubicBezTo>
                      <a:pt x="306" y="325"/>
                      <a:pt x="306" y="330"/>
                      <a:pt x="309" y="333"/>
                    </a:cubicBezTo>
                    <a:close/>
                    <a:moveTo>
                      <a:pt x="354" y="208"/>
                    </a:moveTo>
                    <a:cubicBezTo>
                      <a:pt x="354" y="208"/>
                      <a:pt x="354" y="207"/>
                      <a:pt x="354" y="207"/>
                    </a:cubicBezTo>
                    <a:cubicBezTo>
                      <a:pt x="354" y="207"/>
                      <a:pt x="354" y="206"/>
                      <a:pt x="354" y="206"/>
                    </a:cubicBezTo>
                    <a:cubicBezTo>
                      <a:pt x="354" y="206"/>
                      <a:pt x="354" y="206"/>
                      <a:pt x="353" y="205"/>
                    </a:cubicBezTo>
                    <a:cubicBezTo>
                      <a:pt x="353" y="205"/>
                      <a:pt x="353" y="205"/>
                      <a:pt x="353" y="204"/>
                    </a:cubicBezTo>
                    <a:cubicBezTo>
                      <a:pt x="353" y="204"/>
                      <a:pt x="353" y="204"/>
                      <a:pt x="353" y="204"/>
                    </a:cubicBezTo>
                    <a:cubicBezTo>
                      <a:pt x="352" y="204"/>
                      <a:pt x="352" y="203"/>
                      <a:pt x="352" y="203"/>
                    </a:cubicBezTo>
                    <a:cubicBezTo>
                      <a:pt x="320" y="172"/>
                      <a:pt x="320" y="172"/>
                      <a:pt x="320" y="172"/>
                    </a:cubicBezTo>
                    <a:cubicBezTo>
                      <a:pt x="317" y="168"/>
                      <a:pt x="312" y="168"/>
                      <a:pt x="309" y="172"/>
                    </a:cubicBezTo>
                    <a:cubicBezTo>
                      <a:pt x="306" y="175"/>
                      <a:pt x="306" y="180"/>
                      <a:pt x="309" y="183"/>
                    </a:cubicBezTo>
                    <a:cubicBezTo>
                      <a:pt x="327" y="201"/>
                      <a:pt x="327" y="201"/>
                      <a:pt x="327" y="201"/>
                    </a:cubicBezTo>
                    <a:cubicBezTo>
                      <a:pt x="148" y="201"/>
                      <a:pt x="148" y="201"/>
                      <a:pt x="148" y="201"/>
                    </a:cubicBezTo>
                    <a:cubicBezTo>
                      <a:pt x="143" y="201"/>
                      <a:pt x="140" y="204"/>
                      <a:pt x="140" y="209"/>
                    </a:cubicBezTo>
                    <a:cubicBezTo>
                      <a:pt x="140" y="213"/>
                      <a:pt x="143" y="217"/>
                      <a:pt x="148" y="217"/>
                    </a:cubicBezTo>
                    <a:cubicBezTo>
                      <a:pt x="327" y="217"/>
                      <a:pt x="327" y="217"/>
                      <a:pt x="327" y="217"/>
                    </a:cubicBezTo>
                    <a:cubicBezTo>
                      <a:pt x="309" y="234"/>
                      <a:pt x="309" y="234"/>
                      <a:pt x="309" y="234"/>
                    </a:cubicBezTo>
                    <a:cubicBezTo>
                      <a:pt x="309" y="234"/>
                      <a:pt x="309" y="234"/>
                      <a:pt x="309" y="234"/>
                    </a:cubicBezTo>
                    <a:cubicBezTo>
                      <a:pt x="306" y="237"/>
                      <a:pt x="306" y="242"/>
                      <a:pt x="309" y="245"/>
                    </a:cubicBezTo>
                    <a:cubicBezTo>
                      <a:pt x="311" y="247"/>
                      <a:pt x="313" y="248"/>
                      <a:pt x="315" y="248"/>
                    </a:cubicBezTo>
                    <a:cubicBezTo>
                      <a:pt x="317" y="248"/>
                      <a:pt x="319" y="247"/>
                      <a:pt x="320" y="245"/>
                    </a:cubicBezTo>
                    <a:cubicBezTo>
                      <a:pt x="352" y="214"/>
                      <a:pt x="352" y="214"/>
                      <a:pt x="352" y="214"/>
                    </a:cubicBezTo>
                    <a:cubicBezTo>
                      <a:pt x="352" y="214"/>
                      <a:pt x="352" y="213"/>
                      <a:pt x="353" y="213"/>
                    </a:cubicBezTo>
                    <a:cubicBezTo>
                      <a:pt x="353" y="213"/>
                      <a:pt x="353" y="213"/>
                      <a:pt x="353" y="213"/>
                    </a:cubicBezTo>
                    <a:cubicBezTo>
                      <a:pt x="353" y="212"/>
                      <a:pt x="353" y="212"/>
                      <a:pt x="353" y="212"/>
                    </a:cubicBezTo>
                    <a:cubicBezTo>
                      <a:pt x="354" y="211"/>
                      <a:pt x="354" y="211"/>
                      <a:pt x="354" y="211"/>
                    </a:cubicBezTo>
                    <a:cubicBezTo>
                      <a:pt x="354" y="211"/>
                      <a:pt x="354" y="210"/>
                      <a:pt x="354" y="210"/>
                    </a:cubicBezTo>
                    <a:cubicBezTo>
                      <a:pt x="354" y="210"/>
                      <a:pt x="354" y="209"/>
                      <a:pt x="354" y="209"/>
                    </a:cubicBezTo>
                    <a:cubicBezTo>
                      <a:pt x="354" y="209"/>
                      <a:pt x="354" y="209"/>
                      <a:pt x="354" y="209"/>
                    </a:cubicBezTo>
                    <a:cubicBezTo>
                      <a:pt x="354" y="208"/>
                      <a:pt x="354" y="208"/>
                      <a:pt x="354" y="208"/>
                    </a:cubicBezTo>
                    <a:close/>
                    <a:moveTo>
                      <a:pt x="270" y="340"/>
                    </a:moveTo>
                    <a:cubicBezTo>
                      <a:pt x="270" y="335"/>
                      <a:pt x="266" y="332"/>
                      <a:pt x="262" y="332"/>
                    </a:cubicBezTo>
                    <a:cubicBezTo>
                      <a:pt x="83" y="332"/>
                      <a:pt x="83" y="332"/>
                      <a:pt x="83" y="332"/>
                    </a:cubicBezTo>
                    <a:cubicBezTo>
                      <a:pt x="100" y="314"/>
                      <a:pt x="100" y="314"/>
                      <a:pt x="100" y="314"/>
                    </a:cubicBezTo>
                    <a:cubicBezTo>
                      <a:pt x="104" y="311"/>
                      <a:pt x="104" y="306"/>
                      <a:pt x="100" y="303"/>
                    </a:cubicBezTo>
                    <a:cubicBezTo>
                      <a:pt x="97" y="300"/>
                      <a:pt x="92" y="300"/>
                      <a:pt x="89" y="303"/>
                    </a:cubicBezTo>
                    <a:cubicBezTo>
                      <a:pt x="58" y="334"/>
                      <a:pt x="58" y="334"/>
                      <a:pt x="58" y="334"/>
                    </a:cubicBezTo>
                    <a:cubicBezTo>
                      <a:pt x="57" y="334"/>
                      <a:pt x="57" y="335"/>
                      <a:pt x="57" y="335"/>
                    </a:cubicBezTo>
                    <a:cubicBezTo>
                      <a:pt x="57" y="335"/>
                      <a:pt x="57" y="336"/>
                      <a:pt x="57" y="336"/>
                    </a:cubicBezTo>
                    <a:cubicBezTo>
                      <a:pt x="56" y="336"/>
                      <a:pt x="56" y="336"/>
                      <a:pt x="56" y="337"/>
                    </a:cubicBezTo>
                    <a:cubicBezTo>
                      <a:pt x="56" y="337"/>
                      <a:pt x="56" y="337"/>
                      <a:pt x="56" y="337"/>
                    </a:cubicBezTo>
                    <a:cubicBezTo>
                      <a:pt x="56" y="338"/>
                      <a:pt x="56" y="338"/>
                      <a:pt x="56" y="338"/>
                    </a:cubicBezTo>
                    <a:cubicBezTo>
                      <a:pt x="56" y="339"/>
                      <a:pt x="56" y="339"/>
                      <a:pt x="56" y="339"/>
                    </a:cubicBezTo>
                    <a:cubicBezTo>
                      <a:pt x="56" y="339"/>
                      <a:pt x="55" y="340"/>
                      <a:pt x="55" y="340"/>
                    </a:cubicBezTo>
                    <a:cubicBezTo>
                      <a:pt x="55" y="340"/>
                      <a:pt x="56" y="340"/>
                      <a:pt x="56" y="340"/>
                    </a:cubicBezTo>
                    <a:cubicBezTo>
                      <a:pt x="56" y="340"/>
                      <a:pt x="56" y="341"/>
                      <a:pt x="56" y="341"/>
                    </a:cubicBezTo>
                    <a:cubicBezTo>
                      <a:pt x="56" y="341"/>
                      <a:pt x="56" y="342"/>
                      <a:pt x="56" y="342"/>
                    </a:cubicBezTo>
                    <a:cubicBezTo>
                      <a:pt x="56" y="342"/>
                      <a:pt x="56" y="342"/>
                      <a:pt x="56" y="343"/>
                    </a:cubicBezTo>
                    <a:cubicBezTo>
                      <a:pt x="56" y="343"/>
                      <a:pt x="56" y="343"/>
                      <a:pt x="57" y="343"/>
                    </a:cubicBezTo>
                    <a:cubicBezTo>
                      <a:pt x="57" y="344"/>
                      <a:pt x="57" y="344"/>
                      <a:pt x="57" y="344"/>
                    </a:cubicBezTo>
                    <a:cubicBezTo>
                      <a:pt x="57" y="344"/>
                      <a:pt x="57" y="345"/>
                      <a:pt x="58" y="345"/>
                    </a:cubicBezTo>
                    <a:cubicBezTo>
                      <a:pt x="58" y="345"/>
                      <a:pt x="58" y="345"/>
                      <a:pt x="58" y="345"/>
                    </a:cubicBezTo>
                    <a:cubicBezTo>
                      <a:pt x="89" y="377"/>
                      <a:pt x="89" y="377"/>
                      <a:pt x="89" y="377"/>
                    </a:cubicBezTo>
                    <a:cubicBezTo>
                      <a:pt x="91" y="378"/>
                      <a:pt x="93" y="379"/>
                      <a:pt x="95" y="379"/>
                    </a:cubicBezTo>
                    <a:cubicBezTo>
                      <a:pt x="97" y="379"/>
                      <a:pt x="99" y="378"/>
                      <a:pt x="100" y="377"/>
                    </a:cubicBezTo>
                    <a:cubicBezTo>
                      <a:pt x="104" y="373"/>
                      <a:pt x="104" y="368"/>
                      <a:pt x="100" y="365"/>
                    </a:cubicBezTo>
                    <a:cubicBezTo>
                      <a:pt x="83" y="348"/>
                      <a:pt x="83" y="348"/>
                      <a:pt x="83" y="348"/>
                    </a:cubicBezTo>
                    <a:cubicBezTo>
                      <a:pt x="262" y="348"/>
                      <a:pt x="262" y="348"/>
                      <a:pt x="262" y="348"/>
                    </a:cubicBezTo>
                    <a:cubicBezTo>
                      <a:pt x="266" y="348"/>
                      <a:pt x="270" y="344"/>
                      <a:pt x="270" y="340"/>
                    </a:cubicBezTo>
                    <a:close/>
                    <a:moveTo>
                      <a:pt x="100" y="215"/>
                    </a:moveTo>
                    <a:cubicBezTo>
                      <a:pt x="97" y="212"/>
                      <a:pt x="92" y="212"/>
                      <a:pt x="89" y="215"/>
                    </a:cubicBezTo>
                    <a:cubicBezTo>
                      <a:pt x="58" y="246"/>
                      <a:pt x="58" y="246"/>
                      <a:pt x="58" y="246"/>
                    </a:cubicBezTo>
                    <a:cubicBezTo>
                      <a:pt x="57" y="247"/>
                      <a:pt x="57" y="247"/>
                      <a:pt x="57" y="248"/>
                    </a:cubicBezTo>
                    <a:cubicBezTo>
                      <a:pt x="57" y="248"/>
                      <a:pt x="57" y="248"/>
                      <a:pt x="57" y="248"/>
                    </a:cubicBezTo>
                    <a:cubicBezTo>
                      <a:pt x="56" y="248"/>
                      <a:pt x="56" y="249"/>
                      <a:pt x="56" y="249"/>
                    </a:cubicBezTo>
                    <a:cubicBezTo>
                      <a:pt x="56" y="249"/>
                      <a:pt x="56" y="249"/>
                      <a:pt x="56" y="250"/>
                    </a:cubicBezTo>
                    <a:cubicBezTo>
                      <a:pt x="56" y="250"/>
                      <a:pt x="56" y="250"/>
                      <a:pt x="56" y="251"/>
                    </a:cubicBezTo>
                    <a:cubicBezTo>
                      <a:pt x="56" y="251"/>
                      <a:pt x="56" y="251"/>
                      <a:pt x="56" y="252"/>
                    </a:cubicBezTo>
                    <a:cubicBezTo>
                      <a:pt x="56" y="252"/>
                      <a:pt x="55" y="252"/>
                      <a:pt x="55" y="252"/>
                    </a:cubicBezTo>
                    <a:cubicBezTo>
                      <a:pt x="55" y="252"/>
                      <a:pt x="56" y="253"/>
                      <a:pt x="56" y="253"/>
                    </a:cubicBezTo>
                    <a:cubicBezTo>
                      <a:pt x="56" y="253"/>
                      <a:pt x="56" y="253"/>
                      <a:pt x="56" y="254"/>
                    </a:cubicBezTo>
                    <a:cubicBezTo>
                      <a:pt x="56" y="254"/>
                      <a:pt x="56" y="254"/>
                      <a:pt x="56" y="255"/>
                    </a:cubicBezTo>
                    <a:cubicBezTo>
                      <a:pt x="56" y="255"/>
                      <a:pt x="56" y="255"/>
                      <a:pt x="56" y="255"/>
                    </a:cubicBezTo>
                    <a:cubicBezTo>
                      <a:pt x="56" y="256"/>
                      <a:pt x="56" y="256"/>
                      <a:pt x="57" y="256"/>
                    </a:cubicBezTo>
                    <a:cubicBezTo>
                      <a:pt x="57" y="256"/>
                      <a:pt x="57" y="257"/>
                      <a:pt x="57" y="257"/>
                    </a:cubicBezTo>
                    <a:cubicBezTo>
                      <a:pt x="57" y="257"/>
                      <a:pt x="57" y="258"/>
                      <a:pt x="58" y="258"/>
                    </a:cubicBezTo>
                    <a:cubicBezTo>
                      <a:pt x="89" y="289"/>
                      <a:pt x="89" y="289"/>
                      <a:pt x="89" y="289"/>
                    </a:cubicBezTo>
                    <a:cubicBezTo>
                      <a:pt x="91" y="291"/>
                      <a:pt x="93" y="291"/>
                      <a:pt x="95" y="291"/>
                    </a:cubicBezTo>
                    <a:cubicBezTo>
                      <a:pt x="97" y="291"/>
                      <a:pt x="99" y="291"/>
                      <a:pt x="100" y="289"/>
                    </a:cubicBezTo>
                    <a:cubicBezTo>
                      <a:pt x="104" y="286"/>
                      <a:pt x="104" y="281"/>
                      <a:pt x="100" y="278"/>
                    </a:cubicBezTo>
                    <a:cubicBezTo>
                      <a:pt x="100" y="278"/>
                      <a:pt x="100" y="278"/>
                      <a:pt x="100" y="278"/>
                    </a:cubicBezTo>
                    <a:cubicBezTo>
                      <a:pt x="83" y="260"/>
                      <a:pt x="83" y="260"/>
                      <a:pt x="83" y="260"/>
                    </a:cubicBezTo>
                    <a:cubicBezTo>
                      <a:pt x="262" y="260"/>
                      <a:pt x="262" y="260"/>
                      <a:pt x="262" y="260"/>
                    </a:cubicBezTo>
                    <a:cubicBezTo>
                      <a:pt x="266" y="260"/>
                      <a:pt x="270" y="257"/>
                      <a:pt x="270" y="252"/>
                    </a:cubicBezTo>
                    <a:cubicBezTo>
                      <a:pt x="270" y="248"/>
                      <a:pt x="266" y="244"/>
                      <a:pt x="262" y="244"/>
                    </a:cubicBezTo>
                    <a:cubicBezTo>
                      <a:pt x="83" y="244"/>
                      <a:pt x="83" y="244"/>
                      <a:pt x="83" y="244"/>
                    </a:cubicBezTo>
                    <a:cubicBezTo>
                      <a:pt x="100" y="227"/>
                      <a:pt x="100" y="227"/>
                      <a:pt x="100" y="227"/>
                    </a:cubicBezTo>
                    <a:cubicBezTo>
                      <a:pt x="104" y="223"/>
                      <a:pt x="104" y="218"/>
                      <a:pt x="100" y="215"/>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0" dirty="0">
                  <a:latin typeface="+mj-lt"/>
                </a:endParaRPr>
              </a:p>
            </p:txBody>
          </p:sp>
          <p:sp>
            <p:nvSpPr>
              <p:cNvPr id="159" name="Text Box 5"/>
              <p:cNvSpPr txBox="1">
                <a:spLocks noChangeAspect="1" noChangeArrowheads="1"/>
              </p:cNvSpPr>
              <p:nvPr/>
            </p:nvSpPr>
            <p:spPr bwMode="auto">
              <a:xfrm>
                <a:off x="4620" y="3469"/>
                <a:ext cx="81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000">
                    <a:solidFill>
                      <a:schemeClr val="tx1"/>
                    </a:solidFill>
                    <a:latin typeface="Arial" pitchFamily="34" charset="0"/>
                    <a:ea typeface="MS PGothic" pitchFamily="34" charset="-128"/>
                  </a:defRPr>
                </a:lvl1pPr>
                <a:lvl2pPr marL="37931725" indent="-37474525" eaLnBrk="0" hangingPunct="0">
                  <a:defRPr sz="2000">
                    <a:solidFill>
                      <a:schemeClr val="tx1"/>
                    </a:solidFill>
                    <a:latin typeface="Arial" pitchFamily="34" charset="0"/>
                    <a:ea typeface="MS PGothic" pitchFamily="34" charset="-128"/>
                  </a:defRPr>
                </a:lvl2pPr>
                <a:lvl3pPr eaLnBrk="0" hangingPunct="0">
                  <a:defRPr sz="2000">
                    <a:solidFill>
                      <a:schemeClr val="tx1"/>
                    </a:solidFill>
                    <a:latin typeface="Arial" pitchFamily="34" charset="0"/>
                    <a:ea typeface="MS PGothic" pitchFamily="34" charset="-128"/>
                  </a:defRPr>
                </a:lvl3pPr>
                <a:lvl4pPr eaLnBrk="0" hangingPunct="0">
                  <a:defRPr sz="2000">
                    <a:solidFill>
                      <a:schemeClr val="tx1"/>
                    </a:solidFill>
                    <a:latin typeface="Arial" pitchFamily="34" charset="0"/>
                    <a:ea typeface="MS PGothic" pitchFamily="34" charset="-128"/>
                  </a:defRPr>
                </a:lvl4pPr>
                <a:lvl5pPr eaLnBrk="0" hangingPunct="0">
                  <a:defRPr sz="2000">
                    <a:solidFill>
                      <a:schemeClr val="tx1"/>
                    </a:solidFill>
                    <a:latin typeface="Arial" pitchFamily="34" charset="0"/>
                    <a:ea typeface="MS PGothic" pitchFamily="34" charset="-128"/>
                  </a:defRPr>
                </a:lvl5pPr>
                <a:lvl6pPr marL="457200" eaLnBrk="0" fontAlgn="base" hangingPunct="0">
                  <a:spcBef>
                    <a:spcPct val="50000"/>
                  </a:spcBef>
                  <a:spcAft>
                    <a:spcPct val="0"/>
                  </a:spcAft>
                  <a:defRPr sz="2000">
                    <a:solidFill>
                      <a:schemeClr val="tx1"/>
                    </a:solidFill>
                    <a:latin typeface="Arial" pitchFamily="34" charset="0"/>
                    <a:ea typeface="MS PGothic" pitchFamily="34" charset="-128"/>
                  </a:defRPr>
                </a:lvl6pPr>
                <a:lvl7pPr marL="914400" eaLnBrk="0" fontAlgn="base" hangingPunct="0">
                  <a:spcBef>
                    <a:spcPct val="50000"/>
                  </a:spcBef>
                  <a:spcAft>
                    <a:spcPct val="0"/>
                  </a:spcAft>
                  <a:defRPr sz="2000">
                    <a:solidFill>
                      <a:schemeClr val="tx1"/>
                    </a:solidFill>
                    <a:latin typeface="Arial" pitchFamily="34" charset="0"/>
                    <a:ea typeface="MS PGothic" pitchFamily="34" charset="-128"/>
                  </a:defRPr>
                </a:lvl7pPr>
                <a:lvl8pPr marL="1371600" eaLnBrk="0" fontAlgn="base" hangingPunct="0">
                  <a:spcBef>
                    <a:spcPct val="50000"/>
                  </a:spcBef>
                  <a:spcAft>
                    <a:spcPct val="0"/>
                  </a:spcAft>
                  <a:defRPr sz="2000">
                    <a:solidFill>
                      <a:schemeClr val="tx1"/>
                    </a:solidFill>
                    <a:latin typeface="Arial" pitchFamily="34" charset="0"/>
                    <a:ea typeface="MS PGothic" pitchFamily="34" charset="-128"/>
                  </a:defRPr>
                </a:lvl8pPr>
                <a:lvl9pPr marL="1828800" eaLnBrk="0" fontAlgn="base" hangingPunct="0">
                  <a:spcBef>
                    <a:spcPct val="50000"/>
                  </a:spcBef>
                  <a:spcAft>
                    <a:spcPct val="0"/>
                  </a:spcAft>
                  <a:defRPr sz="2000">
                    <a:solidFill>
                      <a:schemeClr val="tx1"/>
                    </a:solidFill>
                    <a:latin typeface="Arial" pitchFamily="34" charset="0"/>
                    <a:ea typeface="MS PGothic" pitchFamily="34" charset="-128"/>
                  </a:defRPr>
                </a:lvl9pPr>
              </a:lstStyle>
              <a:p>
                <a:pPr algn="ctr" eaLnBrk="1" hangingPunct="1">
                  <a:lnSpc>
                    <a:spcPct val="80000"/>
                  </a:lnSpc>
                  <a:spcBef>
                    <a:spcPct val="0"/>
                  </a:spcBef>
                </a:pPr>
                <a:r>
                  <a:rPr lang="en-US" sz="800" dirty="0" smtClean="0">
                    <a:solidFill>
                      <a:srgbClr val="B1B3B4"/>
                    </a:solidFill>
                    <a:latin typeface="+mj-lt"/>
                  </a:rPr>
                  <a:t>PCRF</a:t>
                </a:r>
              </a:p>
            </p:txBody>
          </p:sp>
        </p:grpSp>
        <p:sp>
          <p:nvSpPr>
            <p:cNvPr id="156" name="AutoShape 166"/>
            <p:cNvSpPr>
              <a:spLocks noChangeAspect="1" noChangeArrowheads="1"/>
            </p:cNvSpPr>
            <p:nvPr/>
          </p:nvSpPr>
          <p:spPr bwMode="auto">
            <a:xfrm>
              <a:off x="4546" y="2478"/>
              <a:ext cx="964" cy="1388"/>
            </a:xfrm>
            <a:prstGeom prst="roundRect">
              <a:avLst>
                <a:gd name="adj" fmla="val 9542"/>
              </a:avLst>
            </a:prstGeom>
            <a:noFill/>
            <a:ln>
              <a:noFill/>
            </a:ln>
            <a:effectLst/>
            <a:extLst>
              <a:ext uri="{909E8E84-426E-40DD-AFC4-6F175D3DCCD1}">
                <a14:hiddenFill xmlns:a14="http://schemas.microsoft.com/office/drawing/2010/main">
                  <a:solidFill>
                    <a:srgbClr val="FABB00"/>
                  </a:solidFill>
                </a14:hiddenFill>
              </a:ex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algn="ctr"/>
              <a:endParaRPr lang="en-US" sz="600" dirty="0">
                <a:latin typeface="+mj-lt"/>
              </a:endParaRPr>
            </a:p>
          </p:txBody>
        </p:sp>
      </p:grpSp>
      <p:cxnSp>
        <p:nvCxnSpPr>
          <p:cNvPr id="160" name="Straight Arrow Connector 159"/>
          <p:cNvCxnSpPr>
            <a:stCxn id="152" idx="3"/>
            <a:endCxn id="156" idx="1"/>
          </p:cNvCxnSpPr>
          <p:nvPr/>
        </p:nvCxnSpPr>
        <p:spPr bwMode="auto">
          <a:xfrm flipV="1">
            <a:off x="6698813" y="3813976"/>
            <a:ext cx="140946" cy="63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2" name="Rectangle 161"/>
          <p:cNvSpPr/>
          <p:nvPr/>
        </p:nvSpPr>
        <p:spPr bwMode="auto">
          <a:xfrm>
            <a:off x="4879885" y="3542983"/>
            <a:ext cx="517171" cy="532566"/>
          </a:xfrm>
          <a:prstGeom prst="rect">
            <a:avLst/>
          </a:prstGeom>
          <a:solidFill>
            <a:schemeClr val="accent1"/>
          </a:solidFill>
          <a:ln w="25400" cap="flat" cmpd="sng" algn="ctr">
            <a:noFill/>
            <a:prstDash val="solid"/>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ctr" anchorCtr="0"/>
          <a:lstStyle/>
          <a:p>
            <a:pPr algn="ctr"/>
            <a:r>
              <a:rPr lang="en-US" sz="800" b="1" dirty="0" smtClean="0">
                <a:solidFill>
                  <a:schemeClr val="tx1">
                    <a:lumMod val="50000"/>
                  </a:schemeClr>
                </a:solidFill>
                <a:latin typeface="+mj-lt"/>
              </a:rPr>
              <a:t>Stream </a:t>
            </a:r>
            <a:br>
              <a:rPr lang="en-US" sz="800" b="1" dirty="0" smtClean="0">
                <a:solidFill>
                  <a:schemeClr val="tx1">
                    <a:lumMod val="50000"/>
                  </a:schemeClr>
                </a:solidFill>
                <a:latin typeface="+mj-lt"/>
              </a:rPr>
            </a:br>
            <a:r>
              <a:rPr lang="en-US" sz="800" b="1" dirty="0" smtClean="0">
                <a:solidFill>
                  <a:schemeClr val="tx1">
                    <a:lumMod val="50000"/>
                  </a:schemeClr>
                </a:solidFill>
                <a:latin typeface="+mj-lt"/>
              </a:rPr>
              <a:t>analytics</a:t>
            </a:r>
          </a:p>
        </p:txBody>
      </p:sp>
      <p:cxnSp>
        <p:nvCxnSpPr>
          <p:cNvPr id="163" name="Straight Arrow Connector 162"/>
          <p:cNvCxnSpPr/>
          <p:nvPr/>
        </p:nvCxnSpPr>
        <p:spPr bwMode="auto">
          <a:xfrm flipV="1">
            <a:off x="3923521" y="4075549"/>
            <a:ext cx="0" cy="22836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64" name="Straight Arrow Connector 163"/>
          <p:cNvCxnSpPr>
            <a:endCxn id="162" idx="2"/>
          </p:cNvCxnSpPr>
          <p:nvPr/>
        </p:nvCxnSpPr>
        <p:spPr bwMode="auto">
          <a:xfrm flipV="1">
            <a:off x="5138470" y="4075549"/>
            <a:ext cx="1" cy="22836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65" name="Straight Arrow Connector 164"/>
          <p:cNvCxnSpPr/>
          <p:nvPr/>
        </p:nvCxnSpPr>
        <p:spPr bwMode="auto">
          <a:xfrm>
            <a:off x="4945669" y="3131344"/>
            <a:ext cx="0" cy="400959"/>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66" name="Straight Arrow Connector 165"/>
          <p:cNvCxnSpPr>
            <a:stCxn id="18" idx="4"/>
            <a:endCxn id="58" idx="1"/>
          </p:cNvCxnSpPr>
          <p:nvPr/>
        </p:nvCxnSpPr>
        <p:spPr bwMode="auto">
          <a:xfrm>
            <a:off x="5152252" y="2876157"/>
            <a:ext cx="276244"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67" name="Straight Arrow Connector 166"/>
          <p:cNvCxnSpPr/>
          <p:nvPr/>
        </p:nvCxnSpPr>
        <p:spPr bwMode="auto">
          <a:xfrm flipV="1">
            <a:off x="6296553" y="2416975"/>
            <a:ext cx="0" cy="113339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68" name="Straight Arrow Connector 167"/>
          <p:cNvCxnSpPr/>
          <p:nvPr/>
        </p:nvCxnSpPr>
        <p:spPr bwMode="auto">
          <a:xfrm flipV="1">
            <a:off x="6389852" y="2022581"/>
            <a:ext cx="0" cy="18264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69" name="Straight Arrow Connector 168"/>
          <p:cNvCxnSpPr/>
          <p:nvPr/>
        </p:nvCxnSpPr>
        <p:spPr bwMode="auto">
          <a:xfrm flipV="1">
            <a:off x="7417398" y="2022581"/>
            <a:ext cx="0" cy="18264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72" name="TextBox 171"/>
          <p:cNvSpPr txBox="1"/>
          <p:nvPr/>
        </p:nvSpPr>
        <p:spPr>
          <a:xfrm>
            <a:off x="163286" y="4992107"/>
            <a:ext cx="1547948" cy="896545"/>
          </a:xfrm>
          <a:prstGeom prst="rect">
            <a:avLst/>
          </a:prstGeom>
          <a:noFill/>
          <a:ln w="57150">
            <a:solidFill>
              <a:schemeClr val="bg2"/>
            </a:solidFill>
          </a:ln>
        </p:spPr>
        <p:txBody>
          <a:bodyPr wrap="square" rtlCol="0" anchor="ctr">
            <a:noAutofit/>
          </a:bodyPr>
          <a:lstStyle/>
          <a:p>
            <a:pPr algn="ctr"/>
            <a:r>
              <a:rPr lang="en-US" sz="1400" b="1" dirty="0" smtClean="0">
                <a:latin typeface="+mj-lt"/>
              </a:rPr>
              <a:t>Connection Layer</a:t>
            </a:r>
            <a:endParaRPr lang="en-US" sz="1400" b="1" dirty="0">
              <a:latin typeface="+mj-lt"/>
            </a:endParaRPr>
          </a:p>
        </p:txBody>
      </p:sp>
      <p:sp>
        <p:nvSpPr>
          <p:cNvPr id="173" name="TextBox 172"/>
          <p:cNvSpPr txBox="1"/>
          <p:nvPr/>
        </p:nvSpPr>
        <p:spPr>
          <a:xfrm>
            <a:off x="163285" y="4303914"/>
            <a:ext cx="1547949" cy="490759"/>
          </a:xfrm>
          <a:prstGeom prst="rect">
            <a:avLst/>
          </a:prstGeom>
          <a:noFill/>
          <a:ln w="57150">
            <a:solidFill>
              <a:schemeClr val="tx2">
                <a:lumMod val="50000"/>
                <a:lumOff val="50000"/>
              </a:schemeClr>
            </a:solidFill>
          </a:ln>
        </p:spPr>
        <p:txBody>
          <a:bodyPr wrap="square" rtlCol="0" anchor="ctr">
            <a:noAutofit/>
          </a:bodyPr>
          <a:lstStyle/>
          <a:p>
            <a:pPr algn="ctr"/>
            <a:r>
              <a:rPr lang="en-US" sz="1400" b="1" dirty="0" smtClean="0">
                <a:latin typeface="+mj-lt"/>
              </a:rPr>
              <a:t>Correlation Layer</a:t>
            </a:r>
            <a:endParaRPr lang="en-US" sz="1400" b="1" dirty="0">
              <a:latin typeface="+mj-lt"/>
            </a:endParaRPr>
          </a:p>
        </p:txBody>
      </p:sp>
      <p:sp>
        <p:nvSpPr>
          <p:cNvPr id="174" name="TextBox 173"/>
          <p:cNvSpPr txBox="1"/>
          <p:nvPr/>
        </p:nvSpPr>
        <p:spPr>
          <a:xfrm>
            <a:off x="163285" y="3562287"/>
            <a:ext cx="1547949" cy="530497"/>
          </a:xfrm>
          <a:prstGeom prst="rect">
            <a:avLst/>
          </a:prstGeom>
          <a:noFill/>
          <a:ln w="57150">
            <a:solidFill>
              <a:schemeClr val="accent1"/>
            </a:solidFill>
          </a:ln>
        </p:spPr>
        <p:txBody>
          <a:bodyPr wrap="square" rtlCol="0" anchor="ctr">
            <a:noAutofit/>
          </a:bodyPr>
          <a:lstStyle/>
          <a:p>
            <a:pPr algn="ctr"/>
            <a:r>
              <a:rPr lang="en-US" sz="1400" b="1" dirty="0" smtClean="0">
                <a:latin typeface="+mj-lt"/>
              </a:rPr>
              <a:t>Processing Layer</a:t>
            </a:r>
            <a:endParaRPr lang="en-US" sz="1400" b="1" dirty="0">
              <a:latin typeface="+mj-lt"/>
            </a:endParaRPr>
          </a:p>
        </p:txBody>
      </p:sp>
      <p:sp>
        <p:nvSpPr>
          <p:cNvPr id="175" name="TextBox 174"/>
          <p:cNvSpPr txBox="1"/>
          <p:nvPr/>
        </p:nvSpPr>
        <p:spPr>
          <a:xfrm>
            <a:off x="163285" y="2599212"/>
            <a:ext cx="1547949" cy="750028"/>
          </a:xfrm>
          <a:prstGeom prst="rect">
            <a:avLst/>
          </a:prstGeom>
          <a:noFill/>
          <a:ln w="57150">
            <a:solidFill>
              <a:schemeClr val="accent2"/>
            </a:solidFill>
          </a:ln>
        </p:spPr>
        <p:txBody>
          <a:bodyPr wrap="square" rtlCol="0" anchor="ctr">
            <a:noAutofit/>
          </a:bodyPr>
          <a:lstStyle/>
          <a:p>
            <a:pPr algn="ctr"/>
            <a:r>
              <a:rPr lang="en-US" sz="1400" b="1" dirty="0" smtClean="0">
                <a:latin typeface="+mj-lt"/>
              </a:rPr>
              <a:t>Storage Layer</a:t>
            </a:r>
            <a:endParaRPr lang="en-US" sz="1400" b="1" dirty="0">
              <a:latin typeface="+mj-lt"/>
            </a:endParaRPr>
          </a:p>
        </p:txBody>
      </p:sp>
      <p:sp>
        <p:nvSpPr>
          <p:cNvPr id="176" name="TextBox 175"/>
          <p:cNvSpPr txBox="1"/>
          <p:nvPr/>
        </p:nvSpPr>
        <p:spPr>
          <a:xfrm>
            <a:off x="163285" y="1235192"/>
            <a:ext cx="1547949" cy="1181783"/>
          </a:xfrm>
          <a:prstGeom prst="rect">
            <a:avLst/>
          </a:prstGeom>
          <a:noFill/>
          <a:ln w="57150">
            <a:solidFill>
              <a:srgbClr val="FABB00"/>
            </a:solidFill>
          </a:ln>
        </p:spPr>
        <p:txBody>
          <a:bodyPr wrap="square" rtlCol="0" anchor="ctr">
            <a:noAutofit/>
          </a:bodyPr>
          <a:lstStyle/>
          <a:p>
            <a:pPr algn="ctr"/>
            <a:r>
              <a:rPr lang="en-US" sz="1400" b="1" dirty="0" smtClean="0">
                <a:latin typeface="+mj-lt"/>
              </a:rPr>
              <a:t>Exposure and Visualization Layer</a:t>
            </a:r>
            <a:endParaRPr lang="en-US" sz="1400" b="1" dirty="0">
              <a:latin typeface="+mj-lt"/>
            </a:endParaRPr>
          </a:p>
        </p:txBody>
      </p:sp>
      <p:sp>
        <p:nvSpPr>
          <p:cNvPr id="187" name="Rectangle 186"/>
          <p:cNvSpPr/>
          <p:nvPr/>
        </p:nvSpPr>
        <p:spPr bwMode="auto">
          <a:xfrm>
            <a:off x="5518726" y="3540846"/>
            <a:ext cx="419677" cy="532566"/>
          </a:xfrm>
          <a:prstGeom prst="rect">
            <a:avLst/>
          </a:prstGeom>
          <a:solidFill>
            <a:schemeClr val="accent1"/>
          </a:solidFill>
          <a:ln w="25400" cap="flat" cmpd="sng" algn="ctr">
            <a:noFill/>
            <a:prstDash val="solid"/>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Data</a:t>
            </a:r>
            <a:endParaRPr lang="hu-HU" sz="800" b="1" dirty="0" smtClean="0">
              <a:solidFill>
                <a:schemeClr val="tx1">
                  <a:lumMod val="50000"/>
                </a:schemeClr>
              </a:solidFill>
              <a:latin typeface="+mj-lt"/>
            </a:endParaRPr>
          </a:p>
          <a:p>
            <a:pPr algn="ctr"/>
            <a:r>
              <a:rPr lang="en-US" sz="800" b="1" dirty="0" smtClean="0">
                <a:solidFill>
                  <a:schemeClr val="tx1">
                    <a:lumMod val="50000"/>
                  </a:schemeClr>
                </a:solidFill>
                <a:latin typeface="+mj-lt"/>
              </a:rPr>
              <a:t>loader</a:t>
            </a:r>
            <a:r>
              <a:rPr lang="hu-HU" sz="800" b="1" dirty="0" smtClean="0">
                <a:solidFill>
                  <a:schemeClr val="tx1">
                    <a:lumMod val="50000"/>
                  </a:schemeClr>
                </a:solidFill>
                <a:latin typeface="+mj-lt"/>
              </a:rPr>
              <a:t>s</a:t>
            </a:r>
            <a:endParaRPr lang="en-US" sz="800" b="1" dirty="0">
              <a:solidFill>
                <a:schemeClr val="tx1">
                  <a:lumMod val="50000"/>
                </a:schemeClr>
              </a:solidFill>
              <a:latin typeface="+mj-lt"/>
            </a:endParaRPr>
          </a:p>
        </p:txBody>
      </p:sp>
      <p:cxnSp>
        <p:nvCxnSpPr>
          <p:cNvPr id="188" name="Straight Arrow Connector 187"/>
          <p:cNvCxnSpPr>
            <a:stCxn id="187" idx="0"/>
          </p:cNvCxnSpPr>
          <p:nvPr/>
        </p:nvCxnSpPr>
        <p:spPr bwMode="auto">
          <a:xfrm flipV="1">
            <a:off x="5728565" y="2874018"/>
            <a:ext cx="711509" cy="666828"/>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89" name="Straight Arrow Connector 188"/>
          <p:cNvCxnSpPr>
            <a:stCxn id="187" idx="0"/>
          </p:cNvCxnSpPr>
          <p:nvPr/>
        </p:nvCxnSpPr>
        <p:spPr bwMode="auto">
          <a:xfrm flipH="1" flipV="1">
            <a:off x="5135752" y="2874018"/>
            <a:ext cx="592812" cy="666828"/>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83" name="Straight Arrow Connector 182"/>
          <p:cNvCxnSpPr/>
          <p:nvPr/>
        </p:nvCxnSpPr>
        <p:spPr bwMode="auto">
          <a:xfrm flipH="1" flipV="1">
            <a:off x="8075489" y="1181168"/>
            <a:ext cx="10104" cy="1024058"/>
          </a:xfrm>
          <a:prstGeom prst="straightConnector1">
            <a:avLst/>
          </a:prstGeom>
          <a:solidFill>
            <a:schemeClr val="accent1"/>
          </a:solidFill>
          <a:ln w="3175" cap="flat" cmpd="sng" algn="ctr">
            <a:solidFill>
              <a:schemeClr val="tx1"/>
            </a:solidFill>
            <a:prstDash val="lgDash"/>
            <a:round/>
            <a:headEnd type="none" w="med" len="med"/>
            <a:tailEnd type="arrow"/>
          </a:ln>
          <a:effectLst/>
        </p:spPr>
      </p:cxnSp>
      <p:sp>
        <p:nvSpPr>
          <p:cNvPr id="170" name="Down Arrow 169"/>
          <p:cNvSpPr/>
          <p:nvPr/>
        </p:nvSpPr>
        <p:spPr bwMode="auto">
          <a:xfrm rot="10800000">
            <a:off x="7309415" y="2439845"/>
            <a:ext cx="256089" cy="140548"/>
          </a:xfrm>
          <a:prstGeom prst="downArrow">
            <a:avLst/>
          </a:prstGeom>
          <a:noFill/>
          <a:ln w="12700" cap="flat" cmpd="sng" algn="ctr">
            <a:solidFill>
              <a:schemeClr val="tx1"/>
            </a:solidFill>
            <a:prstDash val="solid"/>
            <a:round/>
            <a:headEnd type="none" w="med" len="med"/>
            <a:tailEnd type="arrow"/>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4" name="Title 3"/>
          <p:cNvSpPr>
            <a:spLocks noGrp="1"/>
          </p:cNvSpPr>
          <p:nvPr>
            <p:ph type="title"/>
          </p:nvPr>
        </p:nvSpPr>
        <p:spPr>
          <a:xfrm>
            <a:off x="301328" y="22970"/>
            <a:ext cx="7494588" cy="1085371"/>
          </a:xfrm>
        </p:spPr>
        <p:txBody>
          <a:bodyPr>
            <a:normAutofit fontScale="90000"/>
          </a:bodyPr>
          <a:lstStyle/>
          <a:p>
            <a:r>
              <a:rPr lang="en-US" dirty="0" smtClean="0"/>
              <a:t>ANALYTICS ARCHITECTURE</a:t>
            </a:r>
            <a:br>
              <a:rPr lang="en-US" dirty="0" smtClean="0"/>
            </a:br>
            <a:endParaRPr lang="en-US" dirty="0"/>
          </a:p>
        </p:txBody>
      </p:sp>
      <p:sp>
        <p:nvSpPr>
          <p:cNvPr id="179" name="Rectangle 178"/>
          <p:cNvSpPr/>
          <p:nvPr/>
        </p:nvSpPr>
        <p:spPr bwMode="auto">
          <a:xfrm>
            <a:off x="7785878" y="769317"/>
            <a:ext cx="664431" cy="411852"/>
          </a:xfrm>
          <a:prstGeom prst="rect">
            <a:avLst/>
          </a:prstGeom>
          <a:solidFill>
            <a:schemeClr val="bg2">
              <a:alpha val="29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grpSp>
        <p:nvGrpSpPr>
          <p:cNvPr id="203" name="Group 202"/>
          <p:cNvGrpSpPr/>
          <p:nvPr/>
        </p:nvGrpSpPr>
        <p:grpSpPr>
          <a:xfrm>
            <a:off x="4368515" y="4791594"/>
            <a:ext cx="4249661" cy="1689331"/>
            <a:chOff x="5824687" y="4726134"/>
            <a:chExt cx="5666214" cy="1689331"/>
          </a:xfrm>
        </p:grpSpPr>
        <p:sp>
          <p:nvSpPr>
            <p:cNvPr id="39" name="Up Arrow 38"/>
            <p:cNvSpPr/>
            <p:nvPr/>
          </p:nvSpPr>
          <p:spPr bwMode="auto">
            <a:xfrm>
              <a:off x="9058165" y="4726134"/>
              <a:ext cx="169758" cy="156210"/>
            </a:xfrm>
            <a:prstGeom prst="upArrow">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endParaRPr lang="en-US" sz="800" b="1" dirty="0">
                <a:solidFill>
                  <a:srgbClr val="FFFFFF"/>
                </a:solidFill>
                <a:latin typeface="+mj-lt"/>
              </a:endParaRPr>
            </a:p>
          </p:txBody>
        </p:sp>
        <p:grpSp>
          <p:nvGrpSpPr>
            <p:cNvPr id="202" name="Group 201"/>
            <p:cNvGrpSpPr/>
            <p:nvPr/>
          </p:nvGrpSpPr>
          <p:grpSpPr>
            <a:xfrm>
              <a:off x="5824687" y="4726134"/>
              <a:ext cx="5666214" cy="1689331"/>
              <a:chOff x="5824687" y="4726134"/>
              <a:chExt cx="5666214" cy="1689331"/>
            </a:xfrm>
          </p:grpSpPr>
          <p:sp>
            <p:nvSpPr>
              <p:cNvPr id="131" name="Cloud 130"/>
              <p:cNvSpPr/>
              <p:nvPr/>
            </p:nvSpPr>
            <p:spPr bwMode="auto">
              <a:xfrm>
                <a:off x="10443151" y="5771401"/>
                <a:ext cx="1047750" cy="644064"/>
              </a:xfrm>
              <a:prstGeom prst="cloud">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72000" tIns="45720" rIns="72000" bIns="45720" numCol="1" rtlCol="0" anchor="t" anchorCtr="0" compatLnSpc="1">
                <a:prstTxWarp prst="textNoShape">
                  <a:avLst/>
                </a:prstTxWarp>
              </a:bodyPr>
              <a:lstStyle/>
              <a:p>
                <a:pPr algn="ctr"/>
                <a:endParaRPr lang="en-US" sz="600" b="1" dirty="0"/>
              </a:p>
            </p:txBody>
          </p:sp>
          <p:sp>
            <p:nvSpPr>
              <p:cNvPr id="32" name="Rectangle 31"/>
              <p:cNvSpPr/>
              <p:nvPr/>
            </p:nvSpPr>
            <p:spPr bwMode="auto">
              <a:xfrm>
                <a:off x="5824687" y="4901394"/>
                <a:ext cx="576146" cy="495300"/>
              </a:xfrm>
              <a:prstGeom prst="rect">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E/// CTR</a:t>
                </a:r>
              </a:p>
              <a:p>
                <a:pPr algn="ctr"/>
                <a:r>
                  <a:rPr lang="en-US" sz="800" b="1" dirty="0" smtClean="0">
                    <a:solidFill>
                      <a:schemeClr val="tx1">
                        <a:lumMod val="50000"/>
                      </a:schemeClr>
                    </a:solidFill>
                    <a:latin typeface="+mj-lt"/>
                  </a:rPr>
                  <a:t>adapters</a:t>
                </a:r>
                <a:endParaRPr lang="en-US" sz="800" b="1" dirty="0">
                  <a:solidFill>
                    <a:schemeClr val="tx1">
                      <a:lumMod val="50000"/>
                    </a:schemeClr>
                  </a:solidFill>
                  <a:latin typeface="+mj-lt"/>
                </a:endParaRPr>
              </a:p>
            </p:txBody>
          </p:sp>
          <p:sp>
            <p:nvSpPr>
              <p:cNvPr id="33" name="Up Arrow 32"/>
              <p:cNvSpPr/>
              <p:nvPr/>
            </p:nvSpPr>
            <p:spPr bwMode="auto">
              <a:xfrm>
                <a:off x="6047751" y="4726134"/>
                <a:ext cx="169758" cy="156210"/>
              </a:xfrm>
              <a:prstGeom prst="upArrow">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endParaRPr lang="en-US" sz="800" b="1" dirty="0">
                  <a:solidFill>
                    <a:srgbClr val="FFFFFF"/>
                  </a:solidFill>
                  <a:latin typeface="+mj-lt"/>
                </a:endParaRPr>
              </a:p>
            </p:txBody>
          </p:sp>
          <p:sp>
            <p:nvSpPr>
              <p:cNvPr id="34" name="Rectangle 33"/>
              <p:cNvSpPr/>
              <p:nvPr/>
            </p:nvSpPr>
            <p:spPr bwMode="auto">
              <a:xfrm>
                <a:off x="6468632" y="4901394"/>
                <a:ext cx="594643" cy="495300"/>
              </a:xfrm>
              <a:prstGeom prst="rect">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a:solidFill>
                      <a:schemeClr val="tx1">
                        <a:lumMod val="50000"/>
                      </a:schemeClr>
                    </a:solidFill>
                    <a:latin typeface="+mj-lt"/>
                  </a:rPr>
                  <a:t>E/// EBM</a:t>
                </a:r>
              </a:p>
              <a:p>
                <a:pPr algn="ctr"/>
                <a:r>
                  <a:rPr lang="en-US" sz="800" b="1" dirty="0">
                    <a:solidFill>
                      <a:schemeClr val="tx1">
                        <a:lumMod val="50000"/>
                      </a:schemeClr>
                    </a:solidFill>
                    <a:latin typeface="+mj-lt"/>
                  </a:rPr>
                  <a:t>adapters</a:t>
                </a:r>
              </a:p>
            </p:txBody>
          </p:sp>
          <p:sp>
            <p:nvSpPr>
              <p:cNvPr id="35" name="Up Arrow 34"/>
              <p:cNvSpPr/>
              <p:nvPr/>
            </p:nvSpPr>
            <p:spPr bwMode="auto">
              <a:xfrm>
                <a:off x="6684505" y="4729213"/>
                <a:ext cx="169758" cy="156210"/>
              </a:xfrm>
              <a:prstGeom prst="upArrow">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endParaRPr lang="en-US" sz="800" b="1" dirty="0">
                  <a:solidFill>
                    <a:srgbClr val="FFFFFF"/>
                  </a:solidFill>
                  <a:latin typeface="+mj-lt"/>
                </a:endParaRPr>
              </a:p>
            </p:txBody>
          </p:sp>
          <p:sp>
            <p:nvSpPr>
              <p:cNvPr id="38" name="Rectangle 37"/>
              <p:cNvSpPr/>
              <p:nvPr/>
            </p:nvSpPr>
            <p:spPr bwMode="auto">
              <a:xfrm>
                <a:off x="8780335" y="4901394"/>
                <a:ext cx="691515" cy="495300"/>
              </a:xfrm>
              <a:prstGeom prst="rect">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a:solidFill>
                      <a:schemeClr val="tx1">
                        <a:lumMod val="50000"/>
                      </a:schemeClr>
                    </a:solidFill>
                    <a:latin typeface="+mj-lt"/>
                  </a:rPr>
                  <a:t>Generic KPI</a:t>
                </a:r>
              </a:p>
              <a:p>
                <a:pPr algn="ctr"/>
                <a:r>
                  <a:rPr lang="en-US" sz="800" b="1" dirty="0">
                    <a:solidFill>
                      <a:schemeClr val="tx1">
                        <a:lumMod val="50000"/>
                      </a:schemeClr>
                    </a:solidFill>
                    <a:latin typeface="+mj-lt"/>
                  </a:rPr>
                  <a:t>Interface</a:t>
                </a:r>
              </a:p>
            </p:txBody>
          </p:sp>
          <p:sp>
            <p:nvSpPr>
              <p:cNvPr id="46" name="Rectangle 45"/>
              <p:cNvSpPr/>
              <p:nvPr/>
            </p:nvSpPr>
            <p:spPr bwMode="auto">
              <a:xfrm>
                <a:off x="8113643" y="4901394"/>
                <a:ext cx="598893" cy="495300"/>
              </a:xfrm>
              <a:prstGeom prst="rect">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a:solidFill>
                      <a:schemeClr val="tx1">
                        <a:lumMod val="50000"/>
                      </a:schemeClr>
                    </a:solidFill>
                    <a:latin typeface="+mj-lt"/>
                  </a:rPr>
                  <a:t>E/// </a:t>
                </a:r>
                <a:r>
                  <a:rPr lang="en-US" sz="800" b="1" dirty="0" err="1">
                    <a:solidFill>
                      <a:schemeClr val="tx1">
                        <a:lumMod val="50000"/>
                      </a:schemeClr>
                    </a:solidFill>
                    <a:latin typeface="+mj-lt"/>
                  </a:rPr>
                  <a:t>ctum</a:t>
                </a:r>
                <a:endParaRPr lang="en-US" sz="800" b="1" dirty="0">
                  <a:solidFill>
                    <a:schemeClr val="tx1">
                      <a:lumMod val="50000"/>
                    </a:schemeClr>
                  </a:solidFill>
                  <a:latin typeface="+mj-lt"/>
                </a:endParaRPr>
              </a:p>
              <a:p>
                <a:pPr algn="ctr"/>
                <a:r>
                  <a:rPr lang="en-US" sz="800" b="1" dirty="0">
                    <a:solidFill>
                      <a:schemeClr val="tx1">
                        <a:lumMod val="50000"/>
                      </a:schemeClr>
                    </a:solidFill>
                    <a:latin typeface="+mj-lt"/>
                  </a:rPr>
                  <a:t>adapters</a:t>
                </a:r>
              </a:p>
            </p:txBody>
          </p:sp>
          <p:sp>
            <p:nvSpPr>
              <p:cNvPr id="47" name="Up Arrow 46"/>
              <p:cNvSpPr/>
              <p:nvPr/>
            </p:nvSpPr>
            <p:spPr bwMode="auto">
              <a:xfrm>
                <a:off x="8355547" y="4726134"/>
                <a:ext cx="169758" cy="156210"/>
              </a:xfrm>
              <a:prstGeom prst="upArrow">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endParaRPr lang="en-US" sz="800" b="1" dirty="0">
                  <a:solidFill>
                    <a:srgbClr val="FFFFFF"/>
                  </a:solidFill>
                  <a:latin typeface="+mj-lt"/>
                </a:endParaRPr>
              </a:p>
            </p:txBody>
          </p:sp>
          <p:cxnSp>
            <p:nvCxnSpPr>
              <p:cNvPr id="128" name="Straight Arrow Connector 127"/>
              <p:cNvCxnSpPr>
                <a:endCxn id="38" idx="2"/>
              </p:cNvCxnSpPr>
              <p:nvPr/>
            </p:nvCxnSpPr>
            <p:spPr bwMode="auto">
              <a:xfrm flipV="1">
                <a:off x="8583641" y="5396694"/>
                <a:ext cx="542452" cy="75247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29" name="Rectangle 128"/>
              <p:cNvSpPr/>
              <p:nvPr/>
            </p:nvSpPr>
            <p:spPr bwMode="auto">
              <a:xfrm>
                <a:off x="10767318" y="4888694"/>
                <a:ext cx="434340" cy="523190"/>
              </a:xfrm>
              <a:prstGeom prst="rect">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IMS</a:t>
                </a:r>
              </a:p>
              <a:p>
                <a:pPr algn="ctr"/>
                <a:r>
                  <a:rPr lang="en-US" sz="800" b="1" dirty="0" smtClean="0">
                    <a:solidFill>
                      <a:schemeClr val="tx1">
                        <a:lumMod val="50000"/>
                      </a:schemeClr>
                    </a:solidFill>
                    <a:latin typeface="+mj-lt"/>
                  </a:rPr>
                  <a:t>Probes</a:t>
                </a:r>
                <a:endParaRPr lang="en-US" sz="800" b="1" dirty="0">
                  <a:solidFill>
                    <a:schemeClr val="tx1">
                      <a:lumMod val="50000"/>
                    </a:schemeClr>
                  </a:solidFill>
                  <a:latin typeface="+mj-lt"/>
                </a:endParaRPr>
              </a:p>
            </p:txBody>
          </p:sp>
          <p:sp>
            <p:nvSpPr>
              <p:cNvPr id="130" name="Up Arrow 129"/>
              <p:cNvSpPr/>
              <p:nvPr/>
            </p:nvSpPr>
            <p:spPr bwMode="auto">
              <a:xfrm>
                <a:off x="10893623" y="4726134"/>
                <a:ext cx="169758" cy="156210"/>
              </a:xfrm>
              <a:prstGeom prst="upArrow">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endParaRPr lang="en-US" sz="800" b="1" dirty="0">
                  <a:solidFill>
                    <a:srgbClr val="FFFFFF"/>
                  </a:solidFill>
                  <a:latin typeface="+mj-lt"/>
                </a:endParaRPr>
              </a:p>
            </p:txBody>
          </p:sp>
          <p:cxnSp>
            <p:nvCxnSpPr>
              <p:cNvPr id="133" name="Straight Arrow Connector 132"/>
              <p:cNvCxnSpPr/>
              <p:nvPr/>
            </p:nvCxnSpPr>
            <p:spPr bwMode="auto">
              <a:xfrm flipV="1">
                <a:off x="10984488" y="5411886"/>
                <a:ext cx="0" cy="36200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sp>
          <p:nvSpPr>
            <p:cNvPr id="132" name="TextBox 131"/>
            <p:cNvSpPr txBox="1"/>
            <p:nvPr/>
          </p:nvSpPr>
          <p:spPr>
            <a:xfrm>
              <a:off x="10727490" y="5877704"/>
              <a:ext cx="528473" cy="523220"/>
            </a:xfrm>
            <a:prstGeom prst="rect">
              <a:avLst/>
            </a:prstGeom>
            <a:noFill/>
          </p:spPr>
          <p:txBody>
            <a:bodyPr wrap="square" rtlCol="0">
              <a:spAutoFit/>
            </a:bodyPr>
            <a:lstStyle/>
            <a:p>
              <a:r>
                <a:rPr lang="en-US" sz="1400" dirty="0" smtClean="0">
                  <a:latin typeface="+mj-lt"/>
                </a:rPr>
                <a:t>IMS</a:t>
              </a:r>
              <a:endParaRPr lang="en-US" sz="1400" dirty="0">
                <a:latin typeface="+mj-lt"/>
              </a:endParaRPr>
            </a:p>
          </p:txBody>
        </p:sp>
      </p:grpSp>
      <p:sp>
        <p:nvSpPr>
          <p:cNvPr id="178" name="Rectangle 177"/>
          <p:cNvSpPr/>
          <p:nvPr/>
        </p:nvSpPr>
        <p:spPr bwMode="auto">
          <a:xfrm>
            <a:off x="1855660" y="4152658"/>
            <a:ext cx="709800" cy="922244"/>
          </a:xfrm>
          <a:prstGeom prst="rect">
            <a:avLst/>
          </a:prstGeom>
          <a:solidFill>
            <a:schemeClr val="bg2"/>
          </a:solidFill>
          <a:ln w="25400" cap="flat" cmpd="sng" algn="ctr">
            <a:noFill/>
            <a:prstDash val="solid"/>
            <a:headEnd/>
            <a:tailEnd/>
          </a:ln>
          <a:effec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lumMod val="50000"/>
                  </a:schemeClr>
                </a:solidFill>
                <a:latin typeface="+mj-lt"/>
              </a:rPr>
              <a:t>Reference data</a:t>
            </a:r>
          </a:p>
          <a:p>
            <a:r>
              <a:rPr lang="en-US" sz="800" b="1" dirty="0" smtClean="0">
                <a:solidFill>
                  <a:schemeClr val="tx1">
                    <a:lumMod val="50000"/>
                  </a:schemeClr>
                </a:solidFill>
                <a:latin typeface="+mj-lt"/>
              </a:rPr>
              <a:t>CRM</a:t>
            </a:r>
          </a:p>
          <a:p>
            <a:r>
              <a:rPr lang="en-US" sz="800" b="1" dirty="0" smtClean="0">
                <a:solidFill>
                  <a:schemeClr val="tx1">
                    <a:lumMod val="50000"/>
                  </a:schemeClr>
                </a:solidFill>
                <a:latin typeface="+mj-lt"/>
              </a:rPr>
              <a:t>Cell info</a:t>
            </a:r>
          </a:p>
          <a:p>
            <a:r>
              <a:rPr lang="en-US" sz="800" b="1" dirty="0" smtClean="0">
                <a:solidFill>
                  <a:schemeClr val="tx1">
                    <a:lumMod val="50000"/>
                  </a:schemeClr>
                </a:solidFill>
                <a:latin typeface="+mj-lt"/>
              </a:rPr>
              <a:t>IMEI TAC</a:t>
            </a:r>
          </a:p>
          <a:p>
            <a:r>
              <a:rPr lang="en-US" sz="800" b="1" dirty="0" smtClean="0">
                <a:solidFill>
                  <a:schemeClr val="tx1">
                    <a:lumMod val="50000"/>
                  </a:schemeClr>
                </a:solidFill>
                <a:latin typeface="+mj-lt"/>
              </a:rPr>
              <a:t>Billing</a:t>
            </a:r>
          </a:p>
          <a:p>
            <a:pPr algn="ctr"/>
            <a:endParaRPr lang="en-US" sz="800" b="1" dirty="0">
              <a:solidFill>
                <a:schemeClr val="tx1">
                  <a:lumMod val="50000"/>
                </a:schemeClr>
              </a:solidFill>
              <a:latin typeface="+mj-lt"/>
            </a:endParaRPr>
          </a:p>
        </p:txBody>
      </p:sp>
    </p:spTree>
    <p:custDataLst>
      <p:tags r:id="rId1"/>
    </p:custDataLst>
    <p:extLst>
      <p:ext uri="{BB962C8B-B14F-4D97-AF65-F5344CB8AC3E}">
        <p14:creationId xmlns:p14="http://schemas.microsoft.com/office/powerpoint/2010/main" val="2218093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4"/>
          <p:cNvSpPr>
            <a:spLocks noChangeAspect="1" noEditPoints="1"/>
          </p:cNvSpPr>
          <p:nvPr/>
        </p:nvSpPr>
        <p:spPr bwMode="auto">
          <a:xfrm>
            <a:off x="395287" y="1806576"/>
            <a:ext cx="4348163" cy="4276725"/>
          </a:xfrm>
          <a:custGeom>
            <a:avLst/>
            <a:gdLst>
              <a:gd name="T0" fmla="*/ 2147483647 w 305"/>
              <a:gd name="T1" fmla="*/ 2147483647 h 300"/>
              <a:gd name="T2" fmla="*/ 2147483647 w 305"/>
              <a:gd name="T3" fmla="*/ 2147483647 h 300"/>
              <a:gd name="T4" fmla="*/ 2147483647 w 305"/>
              <a:gd name="T5" fmla="*/ 0 h 300"/>
              <a:gd name="T6" fmla="*/ 2147483647 w 305"/>
              <a:gd name="T7" fmla="*/ 2147483647 h 300"/>
              <a:gd name="T8" fmla="*/ 2147483647 w 305"/>
              <a:gd name="T9" fmla="*/ 2147483647 h 300"/>
              <a:gd name="T10" fmla="*/ 2147483647 w 305"/>
              <a:gd name="T11" fmla="*/ 2147483647 h 300"/>
              <a:gd name="T12" fmla="*/ 2147483647 w 305"/>
              <a:gd name="T13" fmla="*/ 2147483647 h 300"/>
              <a:gd name="T14" fmla="*/ 2147483647 w 305"/>
              <a:gd name="T15" fmla="*/ 2147483647 h 300"/>
              <a:gd name="T16" fmla="*/ 2147483647 w 305"/>
              <a:gd name="T17" fmla="*/ 2147483647 h 300"/>
              <a:gd name="T18" fmla="*/ 2147483647 w 305"/>
              <a:gd name="T19" fmla="*/ 2147483647 h 300"/>
              <a:gd name="T20" fmla="*/ 2147483647 w 305"/>
              <a:gd name="T21" fmla="*/ 2147483647 h 300"/>
              <a:gd name="T22" fmla="*/ 2147483647 w 305"/>
              <a:gd name="T23" fmla="*/ 2147483647 h 300"/>
              <a:gd name="T24" fmla="*/ 2147483647 w 305"/>
              <a:gd name="T25" fmla="*/ 2147483647 h 300"/>
              <a:gd name="T26" fmla="*/ 2147483647 w 305"/>
              <a:gd name="T27" fmla="*/ 2147483647 h 300"/>
              <a:gd name="T28" fmla="*/ 2147483647 w 305"/>
              <a:gd name="T29" fmla="*/ 2147483647 h 300"/>
              <a:gd name="T30" fmla="*/ 2147483647 w 305"/>
              <a:gd name="T31" fmla="*/ 2147483647 h 300"/>
              <a:gd name="T32" fmla="*/ 2147483647 w 305"/>
              <a:gd name="T33" fmla="*/ 2147483647 h 300"/>
              <a:gd name="T34" fmla="*/ 2147483647 w 305"/>
              <a:gd name="T35" fmla="*/ 2147483647 h 300"/>
              <a:gd name="T36" fmla="*/ 2147483647 w 305"/>
              <a:gd name="T37" fmla="*/ 2147483647 h 300"/>
              <a:gd name="T38" fmla="*/ 2147483647 w 305"/>
              <a:gd name="T39" fmla="*/ 2147483647 h 300"/>
              <a:gd name="T40" fmla="*/ 2147483647 w 305"/>
              <a:gd name="T41" fmla="*/ 2147483647 h 300"/>
              <a:gd name="T42" fmla="*/ 2147483647 w 305"/>
              <a:gd name="T43" fmla="*/ 2147483647 h 300"/>
              <a:gd name="T44" fmla="*/ 2147483647 w 305"/>
              <a:gd name="T45" fmla="*/ 2147483647 h 300"/>
              <a:gd name="T46" fmla="*/ 2147483647 w 305"/>
              <a:gd name="T47" fmla="*/ 2147483647 h 300"/>
              <a:gd name="T48" fmla="*/ 2147483647 w 305"/>
              <a:gd name="T49" fmla="*/ 2147483647 h 300"/>
              <a:gd name="T50" fmla="*/ 2147483647 w 305"/>
              <a:gd name="T51" fmla="*/ 2147483647 h 300"/>
              <a:gd name="T52" fmla="*/ 2147483647 w 305"/>
              <a:gd name="T53" fmla="*/ 2147483647 h 300"/>
              <a:gd name="T54" fmla="*/ 2147483647 w 305"/>
              <a:gd name="T55" fmla="*/ 2147483647 h 300"/>
              <a:gd name="T56" fmla="*/ 2147483647 w 305"/>
              <a:gd name="T57" fmla="*/ 2147483647 h 300"/>
              <a:gd name="T58" fmla="*/ 2147483647 w 305"/>
              <a:gd name="T59" fmla="*/ 2147483647 h 300"/>
              <a:gd name="T60" fmla="*/ 2147483647 w 305"/>
              <a:gd name="T61" fmla="*/ 2147483647 h 300"/>
              <a:gd name="T62" fmla="*/ 2147483647 w 305"/>
              <a:gd name="T63" fmla="*/ 2147483647 h 300"/>
              <a:gd name="T64" fmla="*/ 2147483647 w 305"/>
              <a:gd name="T65" fmla="*/ 2147483647 h 300"/>
              <a:gd name="T66" fmla="*/ 2147483647 w 305"/>
              <a:gd name="T67" fmla="*/ 2147483647 h 300"/>
              <a:gd name="T68" fmla="*/ 2147483647 w 305"/>
              <a:gd name="T69" fmla="*/ 2147483647 h 300"/>
              <a:gd name="T70" fmla="*/ 2147483647 w 305"/>
              <a:gd name="T71" fmla="*/ 2147483647 h 300"/>
              <a:gd name="T72" fmla="*/ 2147483647 w 305"/>
              <a:gd name="T73" fmla="*/ 2147483647 h 300"/>
              <a:gd name="T74" fmla="*/ 2147483647 w 305"/>
              <a:gd name="T75" fmla="*/ 2147483647 h 300"/>
              <a:gd name="T76" fmla="*/ 2147483647 w 305"/>
              <a:gd name="T77" fmla="*/ 2147483647 h 300"/>
              <a:gd name="T78" fmla="*/ 2147483647 w 305"/>
              <a:gd name="T79" fmla="*/ 2147483647 h 300"/>
              <a:gd name="T80" fmla="*/ 2147483647 w 305"/>
              <a:gd name="T81" fmla="*/ 2147483647 h 300"/>
              <a:gd name="T82" fmla="*/ 2147483647 w 305"/>
              <a:gd name="T83" fmla="*/ 2147483647 h 300"/>
              <a:gd name="T84" fmla="*/ 2147483647 w 305"/>
              <a:gd name="T85" fmla="*/ 2147483647 h 300"/>
              <a:gd name="T86" fmla="*/ 2147483647 w 305"/>
              <a:gd name="T87" fmla="*/ 2147483647 h 300"/>
              <a:gd name="T88" fmla="*/ 2147483647 w 305"/>
              <a:gd name="T89" fmla="*/ 2147483647 h 300"/>
              <a:gd name="T90" fmla="*/ 2147483647 w 305"/>
              <a:gd name="T91" fmla="*/ 2147483647 h 300"/>
              <a:gd name="T92" fmla="*/ 2147483647 w 305"/>
              <a:gd name="T93" fmla="*/ 2147483647 h 3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5"/>
              <a:gd name="T142" fmla="*/ 0 h 300"/>
              <a:gd name="T143" fmla="*/ 305 w 305"/>
              <a:gd name="T144" fmla="*/ 300 h 3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5" h="300">
                <a:moveTo>
                  <a:pt x="289" y="26"/>
                </a:moveTo>
                <a:cubicBezTo>
                  <a:pt x="287" y="26"/>
                  <a:pt x="286" y="27"/>
                  <a:pt x="284" y="27"/>
                </a:cubicBezTo>
                <a:cubicBezTo>
                  <a:pt x="284" y="27"/>
                  <a:pt x="267" y="34"/>
                  <a:pt x="243" y="43"/>
                </a:cubicBezTo>
                <a:cubicBezTo>
                  <a:pt x="240" y="18"/>
                  <a:pt x="240" y="18"/>
                  <a:pt x="240" y="18"/>
                </a:cubicBezTo>
                <a:cubicBezTo>
                  <a:pt x="240" y="13"/>
                  <a:pt x="238" y="10"/>
                  <a:pt x="236" y="6"/>
                </a:cubicBezTo>
                <a:cubicBezTo>
                  <a:pt x="233" y="3"/>
                  <a:pt x="229" y="0"/>
                  <a:pt x="224" y="0"/>
                </a:cubicBezTo>
                <a:cubicBezTo>
                  <a:pt x="222" y="0"/>
                  <a:pt x="221" y="0"/>
                  <a:pt x="219" y="1"/>
                </a:cubicBezTo>
                <a:cubicBezTo>
                  <a:pt x="219" y="1"/>
                  <a:pt x="196" y="9"/>
                  <a:pt x="171" y="19"/>
                </a:cubicBezTo>
                <a:cubicBezTo>
                  <a:pt x="147" y="28"/>
                  <a:pt x="121" y="38"/>
                  <a:pt x="114" y="40"/>
                </a:cubicBezTo>
                <a:cubicBezTo>
                  <a:pt x="114" y="40"/>
                  <a:pt x="114" y="40"/>
                  <a:pt x="114" y="40"/>
                </a:cubicBezTo>
                <a:cubicBezTo>
                  <a:pt x="113" y="39"/>
                  <a:pt x="112" y="35"/>
                  <a:pt x="110" y="31"/>
                </a:cubicBezTo>
                <a:cubicBezTo>
                  <a:pt x="109" y="29"/>
                  <a:pt x="108" y="27"/>
                  <a:pt x="105" y="25"/>
                </a:cubicBezTo>
                <a:cubicBezTo>
                  <a:pt x="103" y="22"/>
                  <a:pt x="99" y="21"/>
                  <a:pt x="96" y="21"/>
                </a:cubicBezTo>
                <a:cubicBezTo>
                  <a:pt x="93" y="21"/>
                  <a:pt x="90" y="22"/>
                  <a:pt x="88" y="23"/>
                </a:cubicBezTo>
                <a:cubicBezTo>
                  <a:pt x="69" y="30"/>
                  <a:pt x="18" y="49"/>
                  <a:pt x="18" y="49"/>
                </a:cubicBezTo>
                <a:cubicBezTo>
                  <a:pt x="13" y="50"/>
                  <a:pt x="9" y="52"/>
                  <a:pt x="5" y="56"/>
                </a:cubicBezTo>
                <a:cubicBezTo>
                  <a:pt x="2" y="60"/>
                  <a:pt x="0" y="66"/>
                  <a:pt x="0" y="72"/>
                </a:cubicBezTo>
                <a:cubicBezTo>
                  <a:pt x="0" y="73"/>
                  <a:pt x="0" y="75"/>
                  <a:pt x="1" y="77"/>
                </a:cubicBezTo>
                <a:cubicBezTo>
                  <a:pt x="1" y="77"/>
                  <a:pt x="1" y="77"/>
                  <a:pt x="1" y="77"/>
                </a:cubicBezTo>
                <a:cubicBezTo>
                  <a:pt x="30" y="285"/>
                  <a:pt x="30" y="285"/>
                  <a:pt x="30" y="285"/>
                </a:cubicBezTo>
                <a:cubicBezTo>
                  <a:pt x="30" y="285"/>
                  <a:pt x="30" y="285"/>
                  <a:pt x="30" y="285"/>
                </a:cubicBezTo>
                <a:cubicBezTo>
                  <a:pt x="30" y="286"/>
                  <a:pt x="31" y="287"/>
                  <a:pt x="31" y="288"/>
                </a:cubicBezTo>
                <a:cubicBezTo>
                  <a:pt x="32" y="291"/>
                  <a:pt x="34" y="294"/>
                  <a:pt x="36" y="296"/>
                </a:cubicBezTo>
                <a:cubicBezTo>
                  <a:pt x="39" y="299"/>
                  <a:pt x="44" y="300"/>
                  <a:pt x="48" y="300"/>
                </a:cubicBezTo>
                <a:cubicBezTo>
                  <a:pt x="51" y="300"/>
                  <a:pt x="54" y="300"/>
                  <a:pt x="56" y="299"/>
                </a:cubicBezTo>
                <a:cubicBezTo>
                  <a:pt x="204" y="243"/>
                  <a:pt x="204" y="243"/>
                  <a:pt x="204" y="243"/>
                </a:cubicBezTo>
                <a:cubicBezTo>
                  <a:pt x="208" y="241"/>
                  <a:pt x="210" y="237"/>
                  <a:pt x="209" y="233"/>
                </a:cubicBezTo>
                <a:cubicBezTo>
                  <a:pt x="207" y="228"/>
                  <a:pt x="202" y="226"/>
                  <a:pt x="198" y="228"/>
                </a:cubicBezTo>
                <a:cubicBezTo>
                  <a:pt x="51" y="284"/>
                  <a:pt x="51" y="284"/>
                  <a:pt x="51" y="284"/>
                </a:cubicBezTo>
                <a:cubicBezTo>
                  <a:pt x="50" y="284"/>
                  <a:pt x="49" y="284"/>
                  <a:pt x="48" y="284"/>
                </a:cubicBezTo>
                <a:cubicBezTo>
                  <a:pt x="47" y="284"/>
                  <a:pt x="47" y="284"/>
                  <a:pt x="46" y="284"/>
                </a:cubicBezTo>
                <a:cubicBezTo>
                  <a:pt x="46" y="284"/>
                  <a:pt x="46" y="284"/>
                  <a:pt x="46" y="284"/>
                </a:cubicBezTo>
                <a:cubicBezTo>
                  <a:pt x="46" y="283"/>
                  <a:pt x="46" y="283"/>
                  <a:pt x="46" y="283"/>
                </a:cubicBezTo>
                <a:cubicBezTo>
                  <a:pt x="46" y="283"/>
                  <a:pt x="46" y="283"/>
                  <a:pt x="46" y="283"/>
                </a:cubicBezTo>
                <a:cubicBezTo>
                  <a:pt x="46" y="283"/>
                  <a:pt x="46" y="283"/>
                  <a:pt x="46" y="283"/>
                </a:cubicBezTo>
                <a:cubicBezTo>
                  <a:pt x="46" y="283"/>
                  <a:pt x="46" y="283"/>
                  <a:pt x="46" y="283"/>
                </a:cubicBezTo>
                <a:cubicBezTo>
                  <a:pt x="79" y="123"/>
                  <a:pt x="79" y="123"/>
                  <a:pt x="79" y="123"/>
                </a:cubicBezTo>
                <a:cubicBezTo>
                  <a:pt x="79" y="123"/>
                  <a:pt x="80" y="123"/>
                  <a:pt x="80" y="122"/>
                </a:cubicBezTo>
                <a:cubicBezTo>
                  <a:pt x="80" y="122"/>
                  <a:pt x="80" y="122"/>
                  <a:pt x="80" y="122"/>
                </a:cubicBezTo>
                <a:cubicBezTo>
                  <a:pt x="80" y="122"/>
                  <a:pt x="80" y="121"/>
                  <a:pt x="81" y="121"/>
                </a:cubicBezTo>
                <a:cubicBezTo>
                  <a:pt x="81" y="121"/>
                  <a:pt x="81" y="121"/>
                  <a:pt x="81" y="121"/>
                </a:cubicBezTo>
                <a:cubicBezTo>
                  <a:pt x="81" y="120"/>
                  <a:pt x="82" y="120"/>
                  <a:pt x="84" y="119"/>
                </a:cubicBezTo>
                <a:cubicBezTo>
                  <a:pt x="84" y="119"/>
                  <a:pt x="84" y="119"/>
                  <a:pt x="84" y="119"/>
                </a:cubicBezTo>
                <a:cubicBezTo>
                  <a:pt x="84" y="119"/>
                  <a:pt x="84" y="119"/>
                  <a:pt x="84" y="119"/>
                </a:cubicBezTo>
                <a:cubicBezTo>
                  <a:pt x="84" y="119"/>
                  <a:pt x="123" y="104"/>
                  <a:pt x="163" y="89"/>
                </a:cubicBezTo>
                <a:cubicBezTo>
                  <a:pt x="211" y="72"/>
                  <a:pt x="282" y="45"/>
                  <a:pt x="289" y="43"/>
                </a:cubicBezTo>
                <a:cubicBezTo>
                  <a:pt x="289" y="43"/>
                  <a:pt x="289" y="43"/>
                  <a:pt x="289" y="43"/>
                </a:cubicBezTo>
                <a:cubicBezTo>
                  <a:pt x="289" y="43"/>
                  <a:pt x="289" y="43"/>
                  <a:pt x="289" y="43"/>
                </a:cubicBezTo>
                <a:cubicBezTo>
                  <a:pt x="253" y="203"/>
                  <a:pt x="253" y="203"/>
                  <a:pt x="253" y="203"/>
                </a:cubicBezTo>
                <a:cubicBezTo>
                  <a:pt x="252" y="205"/>
                  <a:pt x="251" y="207"/>
                  <a:pt x="251" y="207"/>
                </a:cubicBezTo>
                <a:cubicBezTo>
                  <a:pt x="250" y="208"/>
                  <a:pt x="250" y="208"/>
                  <a:pt x="248" y="209"/>
                </a:cubicBezTo>
                <a:cubicBezTo>
                  <a:pt x="248" y="209"/>
                  <a:pt x="248" y="209"/>
                  <a:pt x="248" y="209"/>
                </a:cubicBezTo>
                <a:cubicBezTo>
                  <a:pt x="226" y="217"/>
                  <a:pt x="226" y="217"/>
                  <a:pt x="226" y="217"/>
                </a:cubicBezTo>
                <a:cubicBezTo>
                  <a:pt x="222" y="219"/>
                  <a:pt x="219" y="224"/>
                  <a:pt x="221" y="228"/>
                </a:cubicBezTo>
                <a:cubicBezTo>
                  <a:pt x="223" y="232"/>
                  <a:pt x="227" y="234"/>
                  <a:pt x="231" y="232"/>
                </a:cubicBezTo>
                <a:cubicBezTo>
                  <a:pt x="231" y="232"/>
                  <a:pt x="231" y="232"/>
                  <a:pt x="231" y="232"/>
                </a:cubicBezTo>
                <a:cubicBezTo>
                  <a:pt x="253" y="224"/>
                  <a:pt x="253" y="224"/>
                  <a:pt x="253" y="224"/>
                </a:cubicBezTo>
                <a:cubicBezTo>
                  <a:pt x="257" y="223"/>
                  <a:pt x="261" y="220"/>
                  <a:pt x="263" y="217"/>
                </a:cubicBezTo>
                <a:cubicBezTo>
                  <a:pt x="266" y="214"/>
                  <a:pt x="267" y="211"/>
                  <a:pt x="268" y="208"/>
                </a:cubicBezTo>
                <a:cubicBezTo>
                  <a:pt x="268" y="208"/>
                  <a:pt x="268" y="208"/>
                  <a:pt x="268" y="208"/>
                </a:cubicBezTo>
                <a:cubicBezTo>
                  <a:pt x="305" y="47"/>
                  <a:pt x="305" y="47"/>
                  <a:pt x="305" y="47"/>
                </a:cubicBezTo>
                <a:cubicBezTo>
                  <a:pt x="305" y="45"/>
                  <a:pt x="305" y="44"/>
                  <a:pt x="305" y="43"/>
                </a:cubicBezTo>
                <a:cubicBezTo>
                  <a:pt x="305" y="34"/>
                  <a:pt x="298" y="27"/>
                  <a:pt x="289" y="26"/>
                </a:cubicBezTo>
                <a:close/>
                <a:moveTo>
                  <a:pt x="16" y="75"/>
                </a:moveTo>
                <a:cubicBezTo>
                  <a:pt x="16" y="74"/>
                  <a:pt x="16" y="73"/>
                  <a:pt x="16" y="72"/>
                </a:cubicBezTo>
                <a:cubicBezTo>
                  <a:pt x="16" y="68"/>
                  <a:pt x="17" y="67"/>
                  <a:pt x="17" y="67"/>
                </a:cubicBezTo>
                <a:cubicBezTo>
                  <a:pt x="18" y="66"/>
                  <a:pt x="19" y="65"/>
                  <a:pt x="23" y="64"/>
                </a:cubicBezTo>
                <a:cubicBezTo>
                  <a:pt x="23" y="64"/>
                  <a:pt x="23" y="64"/>
                  <a:pt x="23" y="64"/>
                </a:cubicBezTo>
                <a:cubicBezTo>
                  <a:pt x="23" y="64"/>
                  <a:pt x="23" y="64"/>
                  <a:pt x="23" y="64"/>
                </a:cubicBezTo>
                <a:cubicBezTo>
                  <a:pt x="23" y="64"/>
                  <a:pt x="75" y="44"/>
                  <a:pt x="93" y="38"/>
                </a:cubicBezTo>
                <a:cubicBezTo>
                  <a:pt x="94" y="37"/>
                  <a:pt x="95" y="37"/>
                  <a:pt x="95" y="37"/>
                </a:cubicBezTo>
                <a:cubicBezTo>
                  <a:pt x="96" y="37"/>
                  <a:pt x="96" y="38"/>
                  <a:pt x="96" y="39"/>
                </a:cubicBezTo>
                <a:cubicBezTo>
                  <a:pt x="97" y="41"/>
                  <a:pt x="98" y="44"/>
                  <a:pt x="100" y="48"/>
                </a:cubicBezTo>
                <a:cubicBezTo>
                  <a:pt x="102" y="51"/>
                  <a:pt x="107" y="56"/>
                  <a:pt x="114" y="56"/>
                </a:cubicBezTo>
                <a:cubicBezTo>
                  <a:pt x="116" y="56"/>
                  <a:pt x="118" y="56"/>
                  <a:pt x="119" y="55"/>
                </a:cubicBezTo>
                <a:cubicBezTo>
                  <a:pt x="132" y="51"/>
                  <a:pt x="211" y="21"/>
                  <a:pt x="223" y="16"/>
                </a:cubicBezTo>
                <a:cubicBezTo>
                  <a:pt x="223" y="17"/>
                  <a:pt x="224" y="18"/>
                  <a:pt x="224" y="18"/>
                </a:cubicBezTo>
                <a:cubicBezTo>
                  <a:pt x="224" y="19"/>
                  <a:pt x="224" y="19"/>
                  <a:pt x="224" y="19"/>
                </a:cubicBezTo>
                <a:cubicBezTo>
                  <a:pt x="224" y="19"/>
                  <a:pt x="224" y="19"/>
                  <a:pt x="224" y="19"/>
                </a:cubicBezTo>
                <a:cubicBezTo>
                  <a:pt x="228" y="48"/>
                  <a:pt x="228" y="48"/>
                  <a:pt x="228" y="48"/>
                </a:cubicBezTo>
                <a:cubicBezTo>
                  <a:pt x="195" y="61"/>
                  <a:pt x="155" y="75"/>
                  <a:pt x="133" y="84"/>
                </a:cubicBezTo>
                <a:cubicBezTo>
                  <a:pt x="113" y="91"/>
                  <a:pt x="113" y="91"/>
                  <a:pt x="113" y="91"/>
                </a:cubicBezTo>
                <a:cubicBezTo>
                  <a:pt x="100" y="96"/>
                  <a:pt x="100" y="96"/>
                  <a:pt x="100" y="96"/>
                </a:cubicBezTo>
                <a:cubicBezTo>
                  <a:pt x="88" y="100"/>
                  <a:pt x="81" y="103"/>
                  <a:pt x="79" y="104"/>
                </a:cubicBezTo>
                <a:cubicBezTo>
                  <a:pt x="74" y="105"/>
                  <a:pt x="70" y="108"/>
                  <a:pt x="67" y="112"/>
                </a:cubicBezTo>
                <a:cubicBezTo>
                  <a:pt x="67" y="113"/>
                  <a:pt x="67" y="113"/>
                  <a:pt x="66" y="114"/>
                </a:cubicBezTo>
                <a:cubicBezTo>
                  <a:pt x="66" y="114"/>
                  <a:pt x="66" y="114"/>
                  <a:pt x="66" y="114"/>
                </a:cubicBezTo>
                <a:cubicBezTo>
                  <a:pt x="66" y="115"/>
                  <a:pt x="65" y="115"/>
                  <a:pt x="65" y="116"/>
                </a:cubicBezTo>
                <a:cubicBezTo>
                  <a:pt x="65" y="116"/>
                  <a:pt x="65" y="116"/>
                  <a:pt x="65" y="117"/>
                </a:cubicBezTo>
                <a:cubicBezTo>
                  <a:pt x="65" y="117"/>
                  <a:pt x="65" y="117"/>
                  <a:pt x="65" y="117"/>
                </a:cubicBezTo>
                <a:cubicBezTo>
                  <a:pt x="64" y="118"/>
                  <a:pt x="64" y="119"/>
                  <a:pt x="64" y="119"/>
                </a:cubicBezTo>
                <a:cubicBezTo>
                  <a:pt x="64" y="119"/>
                  <a:pt x="64" y="119"/>
                  <a:pt x="64" y="119"/>
                </a:cubicBezTo>
                <a:cubicBezTo>
                  <a:pt x="64" y="120"/>
                  <a:pt x="64" y="120"/>
                  <a:pt x="64" y="120"/>
                </a:cubicBezTo>
                <a:cubicBezTo>
                  <a:pt x="39" y="237"/>
                  <a:pt x="39" y="237"/>
                  <a:pt x="39" y="237"/>
                </a:cubicBezTo>
                <a:lnTo>
                  <a:pt x="16" y="75"/>
                </a:lnTo>
                <a:close/>
              </a:path>
            </a:pathLst>
          </a:custGeom>
          <a:solidFill>
            <a:srgbClr val="E1E2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8" name="Rectangle 4"/>
          <p:cNvSpPr>
            <a:spLocks noChangeArrowheads="1"/>
          </p:cNvSpPr>
          <p:nvPr/>
        </p:nvSpPr>
        <p:spPr bwMode="gray">
          <a:xfrm>
            <a:off x="3201591" y="1600221"/>
            <a:ext cx="5555456" cy="640073"/>
          </a:xfrm>
          <a:prstGeom prst="roundRect">
            <a:avLst>
              <a:gd name="adj" fmla="val 16667"/>
            </a:avLst>
          </a:prstGeom>
          <a:solidFill>
            <a:srgbClr val="7B0663"/>
          </a:solidFill>
          <a:ln>
            <a:noFill/>
          </a:ln>
          <a:extLst/>
        </p:spPr>
        <p:txBody>
          <a:bodyPr lIns="72009" tIns="72009" rIns="72009" bIns="72009" anchor="ctr"/>
          <a:lstStyle/>
          <a:p>
            <a:pPr eaLnBrk="0" hangingPunct="0">
              <a:lnSpc>
                <a:spcPct val="90000"/>
              </a:lnSpc>
              <a:spcBef>
                <a:spcPct val="50000"/>
              </a:spcBef>
              <a:spcAft>
                <a:spcPct val="70000"/>
              </a:spcAft>
              <a:buClr>
                <a:schemeClr val="hlink"/>
              </a:buClr>
              <a:buFont typeface="Ericsson Capital TT" pitchFamily="2" charset="0"/>
              <a:buNone/>
              <a:tabLst>
                <a:tab pos="1701800" algn="l"/>
              </a:tabLst>
            </a:pPr>
            <a:r>
              <a:rPr lang="en-US" sz="2400" dirty="0" smtClean="0">
                <a:solidFill>
                  <a:schemeClr val="bg1"/>
                </a:solidFill>
                <a:latin typeface="Ericsson Capital TT" pitchFamily="2" charset="0"/>
                <a:ea typeface="+mj-ea"/>
                <a:cs typeface="+mj-cs"/>
              </a:rPr>
              <a:t>APPROACH TO BIG DATA</a:t>
            </a:r>
            <a:endParaRPr lang="en-US" sz="2400" dirty="0">
              <a:solidFill>
                <a:schemeClr val="bg1"/>
              </a:solidFill>
              <a:latin typeface="Ericsson Capital TT" pitchFamily="2" charset="0"/>
              <a:ea typeface="+mj-ea"/>
              <a:cs typeface="+mj-cs"/>
            </a:endParaRPr>
          </a:p>
        </p:txBody>
      </p:sp>
      <p:sp>
        <p:nvSpPr>
          <p:cNvPr id="3081" name="Title 4"/>
          <p:cNvSpPr>
            <a:spLocks noGrp="1"/>
          </p:cNvSpPr>
          <p:nvPr>
            <p:ph type="title"/>
          </p:nvPr>
        </p:nvSpPr>
        <p:spPr>
          <a:xfrm>
            <a:off x="403623" y="230188"/>
            <a:ext cx="7493794" cy="1085850"/>
          </a:xfrm>
        </p:spPr>
        <p:txBody>
          <a:bodyPr>
            <a:normAutofit/>
          </a:bodyPr>
          <a:lstStyle/>
          <a:p>
            <a:pPr eaLnBrk="1" hangingPunct="1"/>
            <a:r>
              <a:rPr lang="en-US" sz="4800" dirty="0">
                <a:latin typeface="Ericsson Capital TT" pitchFamily="2" charset="0"/>
              </a:rPr>
              <a:t>O</a:t>
            </a:r>
            <a:r>
              <a:rPr lang="en-US" sz="4800" dirty="0" smtClean="0">
                <a:latin typeface="Ericsson Capital TT" pitchFamily="2" charset="0"/>
              </a:rPr>
              <a:t>utline</a:t>
            </a:r>
          </a:p>
        </p:txBody>
      </p:sp>
      <p:sp>
        <p:nvSpPr>
          <p:cNvPr id="10" name="Rectangle 4"/>
          <p:cNvSpPr>
            <a:spLocks noChangeArrowheads="1"/>
          </p:cNvSpPr>
          <p:nvPr/>
        </p:nvSpPr>
        <p:spPr bwMode="gray">
          <a:xfrm>
            <a:off x="3211827" y="2395207"/>
            <a:ext cx="5555456" cy="576599"/>
          </a:xfrm>
          <a:prstGeom prst="roundRect">
            <a:avLst>
              <a:gd name="adj" fmla="val 16667"/>
            </a:avLst>
          </a:prstGeom>
          <a:solidFill>
            <a:srgbClr val="B1B3B4"/>
          </a:solidFill>
          <a:ln>
            <a:noFill/>
          </a:ln>
          <a:extLst/>
        </p:spPr>
        <p:txBody>
          <a:bodyPr lIns="72009" tIns="72009" rIns="72009" bIns="72009" anchor="ctr"/>
          <a:lstStyle/>
          <a:p>
            <a:pPr eaLnBrk="0" hangingPunct="0">
              <a:lnSpc>
                <a:spcPct val="90000"/>
              </a:lnSpc>
              <a:spcBef>
                <a:spcPct val="50000"/>
              </a:spcBef>
              <a:spcAft>
                <a:spcPct val="70000"/>
              </a:spcAft>
              <a:buClr>
                <a:schemeClr val="hlink"/>
              </a:buClr>
              <a:tabLst>
                <a:tab pos="1701800" algn="l"/>
              </a:tabLst>
            </a:pPr>
            <a:r>
              <a:rPr lang="en-US" sz="2400" dirty="0" smtClean="0">
                <a:latin typeface="Ericsson Capital TT" pitchFamily="2" charset="0"/>
              </a:rPr>
              <a:t>EEA USE CASES</a:t>
            </a:r>
            <a:endParaRPr lang="en-US" sz="2400" dirty="0">
              <a:latin typeface="Ericsson Capital TT" pitchFamily="2" charset="0"/>
            </a:endParaRPr>
          </a:p>
        </p:txBody>
      </p:sp>
      <p:sp>
        <p:nvSpPr>
          <p:cNvPr id="9" name="Rectangle 4"/>
          <p:cNvSpPr>
            <a:spLocks noChangeArrowheads="1"/>
          </p:cNvSpPr>
          <p:nvPr/>
        </p:nvSpPr>
        <p:spPr bwMode="gray">
          <a:xfrm>
            <a:off x="3177512" y="3154683"/>
            <a:ext cx="5555456" cy="659928"/>
          </a:xfrm>
          <a:prstGeom prst="roundRect">
            <a:avLst>
              <a:gd name="adj" fmla="val 16667"/>
            </a:avLst>
          </a:prstGeom>
          <a:solidFill>
            <a:srgbClr val="B1B3B4"/>
          </a:solidFill>
          <a:ln>
            <a:noFill/>
          </a:ln>
          <a:extLst/>
        </p:spPr>
        <p:txBody>
          <a:bodyPr lIns="72009" tIns="72009" rIns="72009" bIns="72009" anchor="ctr"/>
          <a:lstStyle/>
          <a:p>
            <a:pPr eaLnBrk="0" hangingPunct="0">
              <a:lnSpc>
                <a:spcPct val="90000"/>
              </a:lnSpc>
              <a:spcBef>
                <a:spcPct val="50000"/>
              </a:spcBef>
              <a:spcAft>
                <a:spcPct val="70000"/>
              </a:spcAft>
              <a:buClr>
                <a:schemeClr val="hlink"/>
              </a:buClr>
              <a:tabLst>
                <a:tab pos="1701800" algn="l"/>
              </a:tabLst>
              <a:defRPr/>
            </a:pPr>
            <a:r>
              <a:rPr lang="en-US" sz="2400" dirty="0" smtClean="0">
                <a:latin typeface="Ericsson Capital TT" pitchFamily="2" charset="0"/>
              </a:rPr>
              <a:t>INTEGRATION IN OOREDOO TN</a:t>
            </a:r>
            <a:endParaRPr lang="en-US" sz="2400" dirty="0">
              <a:latin typeface="Ericsson Capital TT" pitchFamily="2" charset="0"/>
            </a:endParaRPr>
          </a:p>
        </p:txBody>
      </p:sp>
    </p:spTree>
    <p:extLst>
      <p:ext uri="{BB962C8B-B14F-4D97-AF65-F5344CB8AC3E}">
        <p14:creationId xmlns:p14="http://schemas.microsoft.com/office/powerpoint/2010/main" val="327383706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99333"/>
            <a:ext cx="45720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7" name="Rectangle 176"/>
          <p:cNvSpPr/>
          <p:nvPr/>
        </p:nvSpPr>
        <p:spPr bwMode="auto">
          <a:xfrm>
            <a:off x="7799022" y="230603"/>
            <a:ext cx="1039165" cy="157114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p:txBody>
      </p:sp>
      <p:sp>
        <p:nvSpPr>
          <p:cNvPr id="4" name="Title 3"/>
          <p:cNvSpPr>
            <a:spLocks noGrp="1"/>
          </p:cNvSpPr>
          <p:nvPr>
            <p:ph type="title"/>
          </p:nvPr>
        </p:nvSpPr>
        <p:spPr>
          <a:xfrm>
            <a:off x="182928" y="-45681"/>
            <a:ext cx="8167500" cy="997915"/>
          </a:xfrm>
        </p:spPr>
        <p:txBody>
          <a:bodyPr>
            <a:normAutofit/>
          </a:bodyPr>
          <a:lstStyle/>
          <a:p>
            <a:r>
              <a:rPr lang="en-US" dirty="0" smtClean="0"/>
              <a:t>Integration with OSS/BSS SUITE</a:t>
            </a:r>
            <a:endParaRPr lang="en-US" dirty="0"/>
          </a:p>
        </p:txBody>
      </p:sp>
      <p:sp>
        <p:nvSpPr>
          <p:cNvPr id="32" name="TextBox 31"/>
          <p:cNvSpPr txBox="1"/>
          <p:nvPr/>
        </p:nvSpPr>
        <p:spPr>
          <a:xfrm>
            <a:off x="5590422" y="4098190"/>
            <a:ext cx="822951" cy="369332"/>
          </a:xfrm>
          <a:prstGeom prst="rect">
            <a:avLst/>
          </a:prstGeom>
          <a:noFill/>
        </p:spPr>
        <p:txBody>
          <a:bodyPr wrap="square" rtlCol="0">
            <a:spAutoFit/>
          </a:bodyPr>
          <a:lstStyle/>
          <a:p>
            <a:r>
              <a:rPr lang="fr-FR" dirty="0" smtClean="0"/>
              <a:t>EEA</a:t>
            </a:r>
            <a:endParaRPr lang="fr-FR" dirty="0"/>
          </a:p>
        </p:txBody>
      </p:sp>
      <p:sp>
        <p:nvSpPr>
          <p:cNvPr id="135" name="Rectangle 34"/>
          <p:cNvSpPr>
            <a:spLocks noChangeArrowheads="1"/>
          </p:cNvSpPr>
          <p:nvPr/>
        </p:nvSpPr>
        <p:spPr bwMode="auto">
          <a:xfrm>
            <a:off x="134821" y="3489046"/>
            <a:ext cx="1843748" cy="371052"/>
          </a:xfrm>
          <a:prstGeom prst="rect">
            <a:avLst/>
          </a:prstGeom>
          <a:solidFill>
            <a:srgbClr val="00A9D4"/>
          </a:solidFill>
          <a:ln>
            <a:noFill/>
          </a:ln>
          <a:extLst/>
        </p:spPr>
        <p:txBody>
          <a:bodyPr wrap="none" lIns="72000" rIns="72000"/>
          <a:lstStyle/>
          <a:p>
            <a:pPr>
              <a:spcBef>
                <a:spcPct val="50000"/>
              </a:spcBef>
            </a:pPr>
            <a:r>
              <a:rPr lang="en-US" sz="1600" dirty="0">
                <a:solidFill>
                  <a:schemeClr val="bg1"/>
                </a:solidFill>
              </a:rPr>
              <a:t>Cell topology (NIM)</a:t>
            </a:r>
          </a:p>
        </p:txBody>
      </p:sp>
      <p:sp>
        <p:nvSpPr>
          <p:cNvPr id="140" name="Rectangle 34"/>
          <p:cNvSpPr>
            <a:spLocks noChangeArrowheads="1"/>
          </p:cNvSpPr>
          <p:nvPr/>
        </p:nvSpPr>
        <p:spPr bwMode="auto">
          <a:xfrm>
            <a:off x="134821" y="3886195"/>
            <a:ext cx="1843748" cy="340735"/>
          </a:xfrm>
          <a:prstGeom prst="rect">
            <a:avLst/>
          </a:prstGeom>
          <a:solidFill>
            <a:srgbClr val="00A9D4"/>
          </a:solidFill>
          <a:ln>
            <a:noFill/>
          </a:ln>
          <a:extLst/>
        </p:spPr>
        <p:txBody>
          <a:bodyPr wrap="none" lIns="72000" rIns="72000"/>
          <a:lstStyle/>
          <a:p>
            <a:pPr>
              <a:spcBef>
                <a:spcPct val="50000"/>
              </a:spcBef>
            </a:pPr>
            <a:r>
              <a:rPr lang="en-US" sz="1600" dirty="0">
                <a:solidFill>
                  <a:schemeClr val="bg1"/>
                </a:solidFill>
              </a:rPr>
              <a:t>ETSI IMEI / TAC db</a:t>
            </a:r>
          </a:p>
        </p:txBody>
      </p:sp>
      <p:sp>
        <p:nvSpPr>
          <p:cNvPr id="155" name="Rounded Rectangle 102"/>
          <p:cNvSpPr>
            <a:spLocks noChangeArrowheads="1"/>
          </p:cNvSpPr>
          <p:nvPr/>
        </p:nvSpPr>
        <p:spPr bwMode="auto">
          <a:xfrm>
            <a:off x="259072" y="1293611"/>
            <a:ext cx="1783061" cy="580926"/>
          </a:xfrm>
          <a:prstGeom prst="roundRect">
            <a:avLst>
              <a:gd name="adj" fmla="val 4843"/>
            </a:avLst>
          </a:prstGeom>
          <a:solidFill>
            <a:srgbClr val="00A9D4"/>
          </a:solidFill>
          <a:ln>
            <a:noFill/>
          </a:ln>
          <a:extLst/>
        </p:spPr>
        <p:txBody>
          <a:bodyPr wrap="none" lIns="72000" rIns="7200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altLang="en-US"/>
          </a:p>
        </p:txBody>
      </p:sp>
      <p:sp>
        <p:nvSpPr>
          <p:cNvPr id="156" name="Rectangle 19"/>
          <p:cNvSpPr>
            <a:spLocks noChangeArrowheads="1"/>
          </p:cNvSpPr>
          <p:nvPr/>
        </p:nvSpPr>
        <p:spPr bwMode="auto">
          <a:xfrm>
            <a:off x="320087" y="1417342"/>
            <a:ext cx="17613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sv-SE" altLang="en-US" sz="1800" dirty="0" smtClean="0">
                <a:solidFill>
                  <a:schemeClr val="bg1"/>
                </a:solidFill>
              </a:rPr>
              <a:t>CRM</a:t>
            </a:r>
            <a:endParaRPr lang="sv-SE" altLang="en-US" sz="1800" dirty="0">
              <a:solidFill>
                <a:schemeClr val="bg1"/>
              </a:solidFill>
            </a:endParaRPr>
          </a:p>
        </p:txBody>
      </p:sp>
      <p:cxnSp>
        <p:nvCxnSpPr>
          <p:cNvPr id="59" name="Elbow Connector 58"/>
          <p:cNvCxnSpPr>
            <a:endCxn id="156" idx="3"/>
          </p:cNvCxnSpPr>
          <p:nvPr/>
        </p:nvCxnSpPr>
        <p:spPr bwMode="auto">
          <a:xfrm rot="10800000">
            <a:off x="2081458" y="1602010"/>
            <a:ext cx="457026" cy="540691"/>
          </a:xfrm>
          <a:prstGeom prst="bentConnector3">
            <a:avLst>
              <a:gd name="adj1" fmla="val 50000"/>
            </a:avLst>
          </a:prstGeom>
          <a:solidFill>
            <a:schemeClr val="accent1"/>
          </a:solidFill>
          <a:ln w="25400" cap="flat" cmpd="sng" algn="ctr">
            <a:solidFill>
              <a:schemeClr val="tx1"/>
            </a:solidFill>
            <a:prstDash val="dash"/>
            <a:round/>
            <a:headEnd type="none" w="med" len="med"/>
            <a:tailEnd type="arrow"/>
          </a:ln>
          <a:effectLst/>
        </p:spPr>
      </p:cxnSp>
      <p:sp>
        <p:nvSpPr>
          <p:cNvPr id="73" name="TextBox 72"/>
          <p:cNvSpPr txBox="1"/>
          <p:nvPr/>
        </p:nvSpPr>
        <p:spPr>
          <a:xfrm>
            <a:off x="2042133" y="1323222"/>
            <a:ext cx="2043385" cy="276999"/>
          </a:xfrm>
          <a:prstGeom prst="rect">
            <a:avLst/>
          </a:prstGeom>
          <a:noFill/>
        </p:spPr>
        <p:txBody>
          <a:bodyPr wrap="square" rtlCol="0">
            <a:spAutoFit/>
          </a:bodyPr>
          <a:lstStyle/>
          <a:p>
            <a:r>
              <a:rPr lang="fr-FR" sz="1200" dirty="0" smtClean="0"/>
              <a:t>API for CRM GUI</a:t>
            </a:r>
            <a:endParaRPr lang="fr-FR" dirty="0"/>
          </a:p>
        </p:txBody>
      </p:sp>
      <p:cxnSp>
        <p:nvCxnSpPr>
          <p:cNvPr id="129" name="Elbow Connector 128"/>
          <p:cNvCxnSpPr>
            <a:stCxn id="155" idx="2"/>
          </p:cNvCxnSpPr>
          <p:nvPr/>
        </p:nvCxnSpPr>
        <p:spPr bwMode="auto">
          <a:xfrm rot="16200000" flipH="1">
            <a:off x="1247180" y="1777959"/>
            <a:ext cx="1003147" cy="1196302"/>
          </a:xfrm>
          <a:prstGeom prst="bentConnector2">
            <a:avLst/>
          </a:prstGeom>
          <a:solidFill>
            <a:schemeClr val="accent1"/>
          </a:solidFill>
          <a:ln w="25400" cap="flat" cmpd="sng" algn="ctr">
            <a:solidFill>
              <a:schemeClr val="tx1"/>
            </a:solidFill>
            <a:prstDash val="dash"/>
            <a:round/>
            <a:headEnd type="none" w="med" len="med"/>
            <a:tailEnd type="arrow"/>
          </a:ln>
          <a:effectLst/>
        </p:spPr>
      </p:cxnSp>
      <p:sp>
        <p:nvSpPr>
          <p:cNvPr id="167" name="TextBox 166"/>
          <p:cNvSpPr txBox="1"/>
          <p:nvPr/>
        </p:nvSpPr>
        <p:spPr>
          <a:xfrm>
            <a:off x="868721" y="2877685"/>
            <a:ext cx="2043385" cy="276999"/>
          </a:xfrm>
          <a:prstGeom prst="rect">
            <a:avLst/>
          </a:prstGeom>
          <a:noFill/>
        </p:spPr>
        <p:txBody>
          <a:bodyPr wrap="square" rtlCol="0">
            <a:spAutoFit/>
          </a:bodyPr>
          <a:lstStyle/>
          <a:p>
            <a:r>
              <a:rPr lang="fr-FR" sz="1200" dirty="0" smtClean="0"/>
              <a:t>CRM Customer info</a:t>
            </a:r>
            <a:endParaRPr lang="fr-FR" dirty="0"/>
          </a:p>
        </p:txBody>
      </p:sp>
      <p:sp>
        <p:nvSpPr>
          <p:cNvPr id="181" name="TextBox 180"/>
          <p:cNvSpPr txBox="1"/>
          <p:nvPr/>
        </p:nvSpPr>
        <p:spPr>
          <a:xfrm>
            <a:off x="1211617" y="2481928"/>
            <a:ext cx="1672943" cy="307777"/>
          </a:xfrm>
          <a:prstGeom prst="rect">
            <a:avLst/>
          </a:prstGeom>
          <a:noFill/>
        </p:spPr>
        <p:txBody>
          <a:bodyPr wrap="square" rtlCol="0">
            <a:spAutoFit/>
          </a:bodyPr>
          <a:lstStyle/>
          <a:p>
            <a:r>
              <a:rPr lang="fr-FR" sz="1400" dirty="0" smtClean="0"/>
              <a:t>Reference data</a:t>
            </a:r>
            <a:endParaRPr lang="fr-FR" sz="1800" dirty="0"/>
          </a:p>
        </p:txBody>
      </p:sp>
      <p:sp>
        <p:nvSpPr>
          <p:cNvPr id="184" name="Rounded Rectangle 102"/>
          <p:cNvSpPr>
            <a:spLocks noChangeArrowheads="1"/>
          </p:cNvSpPr>
          <p:nvPr/>
        </p:nvSpPr>
        <p:spPr bwMode="auto">
          <a:xfrm>
            <a:off x="152687" y="5615037"/>
            <a:ext cx="2044738" cy="436240"/>
          </a:xfrm>
          <a:prstGeom prst="roundRect">
            <a:avLst>
              <a:gd name="adj" fmla="val 4843"/>
            </a:avLst>
          </a:prstGeom>
          <a:solidFill>
            <a:srgbClr val="00A9D4"/>
          </a:solidFill>
          <a:ln>
            <a:noFill/>
          </a:ln>
          <a:extLst/>
        </p:spPr>
        <p:txBody>
          <a:bodyPr wrap="none" lIns="72000" rIns="7200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altLang="en-US"/>
          </a:p>
        </p:txBody>
      </p:sp>
      <p:sp>
        <p:nvSpPr>
          <p:cNvPr id="185" name="Rectangle 19"/>
          <p:cNvSpPr>
            <a:spLocks noChangeArrowheads="1"/>
          </p:cNvSpPr>
          <p:nvPr/>
        </p:nvSpPr>
        <p:spPr bwMode="auto">
          <a:xfrm>
            <a:off x="251507" y="5663880"/>
            <a:ext cx="23808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ts val="0"/>
              </a:spcBef>
            </a:pPr>
            <a:r>
              <a:rPr lang="sv-SE" altLang="en-US" sz="1600" dirty="0" smtClean="0">
                <a:solidFill>
                  <a:schemeClr val="bg1"/>
                </a:solidFill>
              </a:rPr>
              <a:t>Customer Surveys DB</a:t>
            </a:r>
            <a:endParaRPr lang="sv-SE" altLang="en-US" sz="1600" dirty="0">
              <a:solidFill>
                <a:schemeClr val="bg1"/>
              </a:solidFill>
            </a:endParaRPr>
          </a:p>
        </p:txBody>
      </p:sp>
      <p:cxnSp>
        <p:nvCxnSpPr>
          <p:cNvPr id="166" name="Elbow Connector 165"/>
          <p:cNvCxnSpPr>
            <a:stCxn id="184" idx="3"/>
          </p:cNvCxnSpPr>
          <p:nvPr/>
        </p:nvCxnSpPr>
        <p:spPr bwMode="auto">
          <a:xfrm flipV="1">
            <a:off x="2197424" y="4983463"/>
            <a:ext cx="520368" cy="849694"/>
          </a:xfrm>
          <a:prstGeom prst="bentConnector2">
            <a:avLst/>
          </a:prstGeom>
          <a:solidFill>
            <a:schemeClr val="accent1"/>
          </a:solidFill>
          <a:ln w="25400" cap="flat" cmpd="sng" algn="ctr">
            <a:solidFill>
              <a:schemeClr val="tx1"/>
            </a:solidFill>
            <a:prstDash val="dash"/>
            <a:round/>
            <a:headEnd type="none" w="med" len="med"/>
            <a:tailEnd type="arrow"/>
          </a:ln>
          <a:effectLst/>
        </p:spPr>
      </p:cxnSp>
      <p:sp>
        <p:nvSpPr>
          <p:cNvPr id="188" name="TextBox 187"/>
          <p:cNvSpPr txBox="1"/>
          <p:nvPr/>
        </p:nvSpPr>
        <p:spPr>
          <a:xfrm>
            <a:off x="2346904" y="5551865"/>
            <a:ext cx="717690" cy="276999"/>
          </a:xfrm>
          <a:prstGeom prst="rect">
            <a:avLst/>
          </a:prstGeom>
          <a:noFill/>
        </p:spPr>
        <p:txBody>
          <a:bodyPr wrap="square" rtlCol="0">
            <a:spAutoFit/>
          </a:bodyPr>
          <a:lstStyle/>
          <a:p>
            <a:r>
              <a:rPr lang="fr-FR" sz="1200" dirty="0" smtClean="0"/>
              <a:t>NPS</a:t>
            </a:r>
            <a:endParaRPr lang="fr-FR" dirty="0"/>
          </a:p>
        </p:txBody>
      </p:sp>
      <p:sp>
        <p:nvSpPr>
          <p:cNvPr id="199" name="Rounded Rectangle 102"/>
          <p:cNvSpPr>
            <a:spLocks noChangeArrowheads="1"/>
          </p:cNvSpPr>
          <p:nvPr/>
        </p:nvSpPr>
        <p:spPr bwMode="auto">
          <a:xfrm>
            <a:off x="3901953" y="1150019"/>
            <a:ext cx="1561578" cy="359728"/>
          </a:xfrm>
          <a:prstGeom prst="roundRect">
            <a:avLst>
              <a:gd name="adj" fmla="val 4843"/>
            </a:avLst>
          </a:prstGeom>
          <a:solidFill>
            <a:srgbClr val="00A9D4"/>
          </a:solidFill>
          <a:ln>
            <a:noFill/>
          </a:ln>
          <a:extLst/>
        </p:spPr>
        <p:txBody>
          <a:bodyPr wrap="none" lIns="72000" rIns="7200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altLang="en-US" sz="1600"/>
          </a:p>
        </p:txBody>
      </p:sp>
      <p:sp>
        <p:nvSpPr>
          <p:cNvPr id="200" name="Rectangle 19"/>
          <p:cNvSpPr>
            <a:spLocks noChangeArrowheads="1"/>
          </p:cNvSpPr>
          <p:nvPr/>
        </p:nvSpPr>
        <p:spPr bwMode="auto">
          <a:xfrm>
            <a:off x="3954787" y="1117939"/>
            <a:ext cx="16356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ts val="0"/>
              </a:spcBef>
            </a:pPr>
            <a:r>
              <a:rPr lang="sv-SE" altLang="en-US" sz="1600" dirty="0" smtClean="0">
                <a:solidFill>
                  <a:schemeClr val="bg1"/>
                </a:solidFill>
              </a:rPr>
              <a:t>TroubleTicketing</a:t>
            </a:r>
            <a:endParaRPr lang="sv-SE" altLang="en-US" sz="1600" dirty="0" smtClean="0">
              <a:solidFill>
                <a:schemeClr val="bg1"/>
              </a:solidFill>
            </a:endParaRPr>
          </a:p>
        </p:txBody>
      </p:sp>
      <p:cxnSp>
        <p:nvCxnSpPr>
          <p:cNvPr id="201" name="Elbow Connector 200"/>
          <p:cNvCxnSpPr/>
          <p:nvPr/>
        </p:nvCxnSpPr>
        <p:spPr bwMode="auto">
          <a:xfrm flipV="1">
            <a:off x="3089673" y="1455848"/>
            <a:ext cx="1139431" cy="693006"/>
          </a:xfrm>
          <a:prstGeom prst="bentConnector2">
            <a:avLst/>
          </a:prstGeom>
          <a:solidFill>
            <a:schemeClr val="accent1"/>
          </a:solidFill>
          <a:ln w="25400" cap="flat" cmpd="sng" algn="ctr">
            <a:solidFill>
              <a:schemeClr val="tx1"/>
            </a:solidFill>
            <a:prstDash val="dash"/>
            <a:round/>
            <a:headEnd type="none" w="med" len="med"/>
            <a:tailEnd type="arrow"/>
          </a:ln>
          <a:effectLst/>
        </p:spPr>
      </p:cxnSp>
      <p:sp>
        <p:nvSpPr>
          <p:cNvPr id="206" name="Rounded Rectangle 102"/>
          <p:cNvSpPr>
            <a:spLocks noChangeArrowheads="1"/>
          </p:cNvSpPr>
          <p:nvPr/>
        </p:nvSpPr>
        <p:spPr bwMode="auto">
          <a:xfrm>
            <a:off x="259072" y="4814837"/>
            <a:ext cx="1561578" cy="337253"/>
          </a:xfrm>
          <a:prstGeom prst="roundRect">
            <a:avLst>
              <a:gd name="adj" fmla="val 4843"/>
            </a:avLst>
          </a:prstGeom>
          <a:solidFill>
            <a:srgbClr val="00A9D4"/>
          </a:solidFill>
          <a:ln>
            <a:noFill/>
          </a:ln>
          <a:extLst/>
        </p:spPr>
        <p:txBody>
          <a:bodyPr wrap="none" lIns="72000" rIns="7200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altLang="en-US"/>
          </a:p>
        </p:txBody>
      </p:sp>
      <p:sp>
        <p:nvSpPr>
          <p:cNvPr id="207" name="Rectangle 19"/>
          <p:cNvSpPr>
            <a:spLocks noChangeArrowheads="1"/>
          </p:cNvSpPr>
          <p:nvPr/>
        </p:nvSpPr>
        <p:spPr bwMode="auto">
          <a:xfrm>
            <a:off x="299614" y="4797009"/>
            <a:ext cx="16356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ts val="0"/>
              </a:spcBef>
            </a:pPr>
            <a:r>
              <a:rPr lang="sv-SE" altLang="en-US" sz="1800" dirty="0" smtClean="0">
                <a:solidFill>
                  <a:schemeClr val="bg1"/>
                </a:solidFill>
              </a:rPr>
              <a:t>SMS Notifications</a:t>
            </a:r>
            <a:endParaRPr lang="sv-SE" altLang="en-US" sz="1800" dirty="0">
              <a:solidFill>
                <a:schemeClr val="bg1"/>
              </a:solidFill>
            </a:endParaRPr>
          </a:p>
        </p:txBody>
      </p:sp>
      <p:cxnSp>
        <p:nvCxnSpPr>
          <p:cNvPr id="40969" name="Elbow Connector 40968"/>
          <p:cNvCxnSpPr>
            <a:endCxn id="206" idx="3"/>
          </p:cNvCxnSpPr>
          <p:nvPr/>
        </p:nvCxnSpPr>
        <p:spPr bwMode="auto">
          <a:xfrm rot="10800000" flipV="1">
            <a:off x="1820650" y="4057559"/>
            <a:ext cx="1233390" cy="925904"/>
          </a:xfrm>
          <a:prstGeom prst="bentConnector3">
            <a:avLst>
              <a:gd name="adj1" fmla="val 50000"/>
            </a:avLst>
          </a:prstGeom>
          <a:solidFill>
            <a:schemeClr val="accent1"/>
          </a:solidFill>
          <a:ln w="25400" cap="flat" cmpd="sng" algn="ctr">
            <a:solidFill>
              <a:schemeClr val="tx1"/>
            </a:solidFill>
            <a:prstDash val="dash"/>
            <a:round/>
            <a:headEnd type="none" w="med" len="med"/>
            <a:tailEnd type="arrow"/>
          </a:ln>
          <a:effectLst/>
        </p:spPr>
      </p:cxnSp>
      <p:cxnSp>
        <p:nvCxnSpPr>
          <p:cNvPr id="18" name="Elbow Connector 17"/>
          <p:cNvCxnSpPr/>
          <p:nvPr/>
        </p:nvCxnSpPr>
        <p:spPr bwMode="auto">
          <a:xfrm flipV="1">
            <a:off x="1936452" y="3063244"/>
            <a:ext cx="441013" cy="578852"/>
          </a:xfrm>
          <a:prstGeom prst="bentConnector3">
            <a:avLst/>
          </a:prstGeom>
          <a:solidFill>
            <a:schemeClr val="accent1"/>
          </a:solidFill>
          <a:ln w="25400" cap="flat" cmpd="sng" algn="ctr">
            <a:solidFill>
              <a:schemeClr val="tx1"/>
            </a:solidFill>
            <a:prstDash val="dash"/>
            <a:round/>
            <a:headEnd type="none" w="med" len="med"/>
            <a:tailEnd type="arrow"/>
          </a:ln>
          <a:effectLst/>
        </p:spPr>
      </p:cxnSp>
      <p:cxnSp>
        <p:nvCxnSpPr>
          <p:cNvPr id="60" name="Elbow Connector 59"/>
          <p:cNvCxnSpPr>
            <a:stCxn id="140" idx="3"/>
          </p:cNvCxnSpPr>
          <p:nvPr/>
        </p:nvCxnSpPr>
        <p:spPr bwMode="auto">
          <a:xfrm flipV="1">
            <a:off x="1978568" y="3140143"/>
            <a:ext cx="368336" cy="916420"/>
          </a:xfrm>
          <a:prstGeom prst="bentConnector2">
            <a:avLst/>
          </a:prstGeom>
          <a:solidFill>
            <a:schemeClr val="accent1"/>
          </a:solidFill>
          <a:ln w="25400" cap="flat" cmpd="sng" algn="ctr">
            <a:solidFill>
              <a:schemeClr val="tx1"/>
            </a:solidFill>
            <a:prstDash val="dash"/>
            <a:round/>
            <a:headEnd type="none" w="med" len="med"/>
            <a:tailEnd type="arrow"/>
          </a:ln>
          <a:effectLst/>
        </p:spPr>
      </p:cxnSp>
      <p:cxnSp>
        <p:nvCxnSpPr>
          <p:cNvPr id="24" name="Elbow Connector 23"/>
          <p:cNvCxnSpPr>
            <a:endCxn id="69" idx="1"/>
          </p:cNvCxnSpPr>
          <p:nvPr/>
        </p:nvCxnSpPr>
        <p:spPr bwMode="auto">
          <a:xfrm>
            <a:off x="6629378" y="3129907"/>
            <a:ext cx="718981" cy="456900"/>
          </a:xfrm>
          <a:prstGeom prst="bentConnector3">
            <a:avLst/>
          </a:prstGeom>
          <a:solidFill>
            <a:schemeClr val="accent1"/>
          </a:solidFill>
          <a:ln w="25400" cap="flat" cmpd="sng" algn="ctr">
            <a:solidFill>
              <a:schemeClr val="tx1"/>
            </a:solidFill>
            <a:prstDash val="dash"/>
            <a:round/>
            <a:headEnd type="none" w="med" len="med"/>
            <a:tailEnd type="arrow"/>
          </a:ln>
          <a:effectLst/>
        </p:spPr>
      </p:cxnSp>
      <p:sp>
        <p:nvSpPr>
          <p:cNvPr id="26" name="TextBox 25"/>
          <p:cNvSpPr txBox="1"/>
          <p:nvPr/>
        </p:nvSpPr>
        <p:spPr>
          <a:xfrm>
            <a:off x="6954874" y="3088658"/>
            <a:ext cx="457178" cy="738664"/>
          </a:xfrm>
          <a:prstGeom prst="rect">
            <a:avLst/>
          </a:prstGeom>
          <a:noFill/>
        </p:spPr>
        <p:txBody>
          <a:bodyPr wrap="square" rtlCol="0">
            <a:spAutoFit/>
          </a:bodyPr>
          <a:lstStyle/>
          <a:p>
            <a:r>
              <a:rPr lang="en-US" sz="1400" dirty="0" smtClean="0"/>
              <a:t>SLA / SLI</a:t>
            </a:r>
            <a:endParaRPr lang="en-US" sz="1400" dirty="0"/>
          </a:p>
        </p:txBody>
      </p:sp>
      <p:sp>
        <p:nvSpPr>
          <p:cNvPr id="69" name="Rounded Rectangle 102"/>
          <p:cNvSpPr>
            <a:spLocks noChangeArrowheads="1"/>
          </p:cNvSpPr>
          <p:nvPr/>
        </p:nvSpPr>
        <p:spPr bwMode="auto">
          <a:xfrm>
            <a:off x="7348358" y="3195980"/>
            <a:ext cx="1783061" cy="781654"/>
          </a:xfrm>
          <a:prstGeom prst="roundRect">
            <a:avLst>
              <a:gd name="adj" fmla="val 4843"/>
            </a:avLst>
          </a:prstGeom>
          <a:solidFill>
            <a:srgbClr val="00A9D4"/>
          </a:solidFill>
          <a:ln>
            <a:noFill/>
          </a:ln>
          <a:extLst/>
        </p:spPr>
        <p:txBody>
          <a:bodyPr wrap="none" lIns="72000" rIns="7200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altLang="en-US"/>
          </a:p>
        </p:txBody>
      </p:sp>
      <p:sp>
        <p:nvSpPr>
          <p:cNvPr id="71" name="Rectangle 19"/>
          <p:cNvSpPr>
            <a:spLocks noChangeArrowheads="1"/>
          </p:cNvSpPr>
          <p:nvPr/>
        </p:nvSpPr>
        <p:spPr bwMode="auto">
          <a:xfrm>
            <a:off x="7383750" y="3498155"/>
            <a:ext cx="17613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sv-SE" altLang="en-US" sz="1800" dirty="0" smtClean="0">
                <a:solidFill>
                  <a:schemeClr val="bg1"/>
                </a:solidFill>
              </a:rPr>
              <a:t>billing</a:t>
            </a:r>
          </a:p>
        </p:txBody>
      </p:sp>
      <p:sp>
        <p:nvSpPr>
          <p:cNvPr id="28" name="Rectangle 27"/>
          <p:cNvSpPr/>
          <p:nvPr/>
        </p:nvSpPr>
        <p:spPr bwMode="auto">
          <a:xfrm>
            <a:off x="2286000" y="1899331"/>
            <a:ext cx="4572000" cy="3933826"/>
          </a:xfrm>
          <a:prstGeom prst="rect">
            <a:avLst/>
          </a:prstGeom>
          <a:solidFill>
            <a:srgbClr val="FFFF00">
              <a:alpha val="5000"/>
            </a:srgb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78" name="Rounded Rectangle 102"/>
          <p:cNvSpPr>
            <a:spLocks noChangeArrowheads="1"/>
          </p:cNvSpPr>
          <p:nvPr/>
        </p:nvSpPr>
        <p:spPr bwMode="auto">
          <a:xfrm>
            <a:off x="7315171" y="1600221"/>
            <a:ext cx="1514375" cy="403509"/>
          </a:xfrm>
          <a:prstGeom prst="roundRect">
            <a:avLst>
              <a:gd name="adj" fmla="val 4843"/>
            </a:avLst>
          </a:prstGeom>
          <a:solidFill>
            <a:srgbClr val="00A9D4"/>
          </a:solidFill>
          <a:ln>
            <a:noFill/>
          </a:ln>
          <a:extLst/>
        </p:spPr>
        <p:txBody>
          <a:bodyPr wrap="none" lIns="72000" rIns="7200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altLang="en-US"/>
          </a:p>
        </p:txBody>
      </p:sp>
      <p:sp>
        <p:nvSpPr>
          <p:cNvPr id="80" name="Rectangle 19"/>
          <p:cNvSpPr>
            <a:spLocks noChangeArrowheads="1"/>
          </p:cNvSpPr>
          <p:nvPr/>
        </p:nvSpPr>
        <p:spPr bwMode="auto">
          <a:xfrm>
            <a:off x="7109433" y="1600220"/>
            <a:ext cx="17613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sv-SE" altLang="en-US" sz="1800" dirty="0" smtClean="0">
                <a:solidFill>
                  <a:schemeClr val="bg1"/>
                </a:solidFill>
              </a:rPr>
              <a:t>Self Care</a:t>
            </a:r>
          </a:p>
        </p:txBody>
      </p:sp>
      <p:cxnSp>
        <p:nvCxnSpPr>
          <p:cNvPr id="57348" name="Elbow Connector 57347"/>
          <p:cNvCxnSpPr/>
          <p:nvPr/>
        </p:nvCxnSpPr>
        <p:spPr bwMode="auto">
          <a:xfrm flipV="1">
            <a:off x="5189213" y="1783098"/>
            <a:ext cx="1994250" cy="182878"/>
          </a:xfrm>
          <a:prstGeom prst="bentConnector3">
            <a:avLst/>
          </a:prstGeom>
          <a:solidFill>
            <a:schemeClr val="accent1"/>
          </a:solidFill>
          <a:ln w="25400" cap="flat" cmpd="sng" algn="ctr">
            <a:solidFill>
              <a:schemeClr val="tx1"/>
            </a:solidFill>
            <a:prstDash val="dash"/>
            <a:round/>
            <a:headEnd type="none" w="med" len="med"/>
            <a:tailEnd type="arrow"/>
          </a:ln>
          <a:effectLst/>
        </p:spPr>
      </p:cxnSp>
      <p:sp>
        <p:nvSpPr>
          <p:cNvPr id="84" name="Rounded Rectangle 102"/>
          <p:cNvSpPr>
            <a:spLocks noChangeArrowheads="1"/>
          </p:cNvSpPr>
          <p:nvPr/>
        </p:nvSpPr>
        <p:spPr bwMode="auto">
          <a:xfrm>
            <a:off x="7561416" y="1951433"/>
            <a:ext cx="1514375" cy="403509"/>
          </a:xfrm>
          <a:prstGeom prst="roundRect">
            <a:avLst>
              <a:gd name="adj" fmla="val 4843"/>
            </a:avLst>
          </a:prstGeom>
          <a:solidFill>
            <a:srgbClr val="00A9D4"/>
          </a:solidFill>
          <a:ln>
            <a:noFill/>
          </a:ln>
          <a:extLst/>
        </p:spPr>
        <p:txBody>
          <a:bodyPr wrap="none" lIns="72000" rIns="7200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altLang="en-US"/>
          </a:p>
        </p:txBody>
      </p:sp>
      <p:sp>
        <p:nvSpPr>
          <p:cNvPr id="86" name="Rectangle 85"/>
          <p:cNvSpPr/>
          <p:nvPr/>
        </p:nvSpPr>
        <p:spPr bwMode="auto">
          <a:xfrm>
            <a:off x="6067936" y="1023059"/>
            <a:ext cx="690874" cy="402330"/>
          </a:xfrm>
          <a:prstGeom prst="rect">
            <a:avLst/>
          </a:prstGeom>
          <a:noFill/>
          <a:ln w="3175" cap="flat" cmpd="sng" algn="ctr">
            <a:solidFill>
              <a:schemeClr val="tx1"/>
            </a:solidFill>
            <a:prstDash val="dash"/>
            <a:headEnd/>
            <a:tailEnd/>
          </a:ln>
          <a:effectLst/>
          <a:extLst/>
        </p:spPr>
        <p:style>
          <a:lnRef idx="2">
            <a:schemeClr val="accent4"/>
          </a:lnRef>
          <a:fillRef idx="1">
            <a:schemeClr val="lt1"/>
          </a:fillRef>
          <a:effectRef idx="0">
            <a:schemeClr val="accent4"/>
          </a:effectRef>
          <a:fontRef idx="minor">
            <a:schemeClr val="dk1"/>
          </a:fontRef>
        </p:style>
        <p:txBody>
          <a:bodyPr wrap="none" lIns="72000" rIns="72000" anchor="t" anchorCtr="0"/>
          <a:lstStyle/>
          <a:p>
            <a:pPr algn="ctr"/>
            <a:r>
              <a:rPr lang="en-US" sz="800" b="1" dirty="0" smtClean="0">
                <a:solidFill>
                  <a:schemeClr val="tx1"/>
                </a:solidFill>
                <a:latin typeface="+mj-lt"/>
              </a:rPr>
              <a:t>3PP Exposure </a:t>
            </a:r>
            <a:br>
              <a:rPr lang="en-US" sz="800" b="1" dirty="0" smtClean="0">
                <a:solidFill>
                  <a:schemeClr val="tx1"/>
                </a:solidFill>
                <a:latin typeface="+mj-lt"/>
              </a:rPr>
            </a:br>
            <a:r>
              <a:rPr lang="en-US" sz="800" b="1" dirty="0" smtClean="0">
                <a:solidFill>
                  <a:schemeClr val="tx1"/>
                </a:solidFill>
                <a:latin typeface="+mj-lt"/>
              </a:rPr>
              <a:t>and Analytics </a:t>
            </a:r>
            <a:r>
              <a:rPr lang="hu-HU" sz="800" b="1" dirty="0" smtClean="0">
                <a:solidFill>
                  <a:schemeClr val="tx1"/>
                </a:solidFill>
                <a:latin typeface="+mj-lt"/>
              </a:rPr>
              <a:t/>
            </a:r>
            <a:br>
              <a:rPr lang="hu-HU" sz="800" b="1" dirty="0" smtClean="0">
                <a:solidFill>
                  <a:schemeClr val="tx1"/>
                </a:solidFill>
                <a:latin typeface="+mj-lt"/>
              </a:rPr>
            </a:br>
            <a:r>
              <a:rPr lang="en-US" sz="800" b="1" dirty="0" smtClean="0">
                <a:solidFill>
                  <a:schemeClr val="tx1"/>
                </a:solidFill>
                <a:latin typeface="+mj-lt"/>
              </a:rPr>
              <a:t>tools </a:t>
            </a:r>
            <a:endParaRPr lang="en-US" sz="800" b="1" dirty="0">
              <a:solidFill>
                <a:schemeClr val="tx1"/>
              </a:solidFill>
              <a:latin typeface="+mj-lt"/>
            </a:endParaRPr>
          </a:p>
        </p:txBody>
      </p:sp>
    </p:spTree>
    <p:custDataLst>
      <p:tags r:id="rId1"/>
    </p:custDataLst>
    <p:extLst>
      <p:ext uri="{BB962C8B-B14F-4D97-AF65-F5344CB8AC3E}">
        <p14:creationId xmlns:p14="http://schemas.microsoft.com/office/powerpoint/2010/main" val="3387404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5" descr="bpct-blend3"/>
          <p:cNvSpPr>
            <a:spLocks noChangeArrowheads="1"/>
          </p:cNvSpPr>
          <p:nvPr/>
        </p:nvSpPr>
        <p:spPr bwMode="auto">
          <a:xfrm>
            <a:off x="0" y="0"/>
            <a:ext cx="9144000" cy="6858000"/>
          </a:xfrm>
          <a:prstGeom prst="rect">
            <a:avLst/>
          </a:prstGeom>
          <a:blipFill dpi="0" rotWithShape="0">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8" rIns="0" bIns="45718" anchor="ctr"/>
          <a:lstStyle/>
          <a:p>
            <a:pPr defTabSz="609347"/>
            <a:endParaRPr lang="sv-SE" dirty="0">
              <a:solidFill>
                <a:srgbClr val="58585A"/>
              </a:solidFill>
            </a:endParaRPr>
          </a:p>
        </p:txBody>
      </p:sp>
      <p:graphicFrame>
        <p:nvGraphicFramePr>
          <p:cNvPr id="18434" name="Object 2" hidden="1"/>
          <p:cNvGraphicFramePr>
            <a:graphicFrameLocks noChangeAspect="1"/>
          </p:cNvGraphicFramePr>
          <p:nvPr>
            <p:custDataLst>
              <p:tags r:id="rId2"/>
            </p:custDataLst>
            <p:extLst>
              <p:ext uri="{D42A27DB-BD31-4B8C-83A1-F6EECF244321}">
                <p14:modId xmlns:p14="http://schemas.microsoft.com/office/powerpoint/2010/main" val="2071749145"/>
              </p:ext>
            </p:extLst>
          </p:nvPr>
        </p:nvGraphicFramePr>
        <p:xfrm>
          <a:off x="1192" y="1626"/>
          <a:ext cx="1190" cy="1587"/>
        </p:xfrm>
        <a:graphic>
          <a:graphicData uri="http://schemas.openxmlformats.org/presentationml/2006/ole">
            <mc:AlternateContent xmlns:mc="http://schemas.openxmlformats.org/markup-compatibility/2006">
              <mc:Choice xmlns:v="urn:schemas-microsoft-com:vml" Requires="v">
                <p:oleObj spid="_x0000_s17418"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2" y="1626"/>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Freeform 5"/>
          <p:cNvSpPr>
            <a:spLocks noChangeAspect="1"/>
          </p:cNvSpPr>
          <p:nvPr/>
        </p:nvSpPr>
        <p:spPr bwMode="auto">
          <a:xfrm>
            <a:off x="184012" y="1219200"/>
            <a:ext cx="4357034" cy="2641600"/>
          </a:xfrm>
          <a:custGeom>
            <a:avLst/>
            <a:gdLst>
              <a:gd name="T0" fmla="*/ 2147483647 w 1671"/>
              <a:gd name="T1" fmla="*/ 2147483647 h 684"/>
              <a:gd name="T2" fmla="*/ 0 w 1671"/>
              <a:gd name="T3" fmla="*/ 2147483647 h 684"/>
              <a:gd name="T4" fmla="*/ 0 w 1671"/>
              <a:gd name="T5" fmla="*/ 2147483647 h 684"/>
              <a:gd name="T6" fmla="*/ 0 w 1671"/>
              <a:gd name="T7" fmla="*/ 2147483647 h 684"/>
              <a:gd name="T8" fmla="*/ 2147483647 w 1671"/>
              <a:gd name="T9" fmla="*/ 0 h 684"/>
              <a:gd name="T10" fmla="*/ 2147483647 w 1671"/>
              <a:gd name="T11" fmla="*/ 0 h 684"/>
              <a:gd name="T12" fmla="*/ 2147483647 w 1671"/>
              <a:gd name="T13" fmla="*/ 0 h 684"/>
              <a:gd name="T14" fmla="*/ 2147483647 w 1671"/>
              <a:gd name="T15" fmla="*/ 2147483647 h 684"/>
              <a:gd name="T16" fmla="*/ 2147483647 w 1671"/>
              <a:gd name="T17" fmla="*/ 2147483647 h 684"/>
              <a:gd name="T18" fmla="*/ 2147483647 w 1671"/>
              <a:gd name="T19" fmla="*/ 2147483647 h 684"/>
              <a:gd name="T20" fmla="*/ 2147483647 w 1671"/>
              <a:gd name="T21" fmla="*/ 2147483647 h 684"/>
              <a:gd name="T22" fmla="*/ 2147483647 w 1671"/>
              <a:gd name="T23" fmla="*/ 2147483647 h 684"/>
              <a:gd name="T24" fmla="*/ 2147483647 w 1671"/>
              <a:gd name="T25" fmla="*/ 2147483647 h 684"/>
              <a:gd name="T26" fmla="*/ 2147483647 w 1671"/>
              <a:gd name="T27" fmla="*/ 2147483647 h 684"/>
              <a:gd name="T28" fmla="*/ 2147483647 w 1671"/>
              <a:gd name="T29" fmla="*/ 2147483647 h 684"/>
              <a:gd name="T30" fmla="*/ 2147483647 w 1671"/>
              <a:gd name="T31" fmla="*/ 2147483647 h 684"/>
              <a:gd name="T32" fmla="*/ 2147483647 w 1671"/>
              <a:gd name="T33" fmla="*/ 2147483647 h 684"/>
              <a:gd name="T34" fmla="*/ 2147483647 w 1671"/>
              <a:gd name="T35" fmla="*/ 2147483647 h 684"/>
              <a:gd name="T36" fmla="*/ 2147483647 w 1671"/>
              <a:gd name="T37" fmla="*/ 2147483647 h 684"/>
              <a:gd name="T38" fmla="*/ 2147483647 w 1671"/>
              <a:gd name="T39" fmla="*/ 2147483647 h 684"/>
              <a:gd name="T40" fmla="*/ 2147483647 w 1671"/>
              <a:gd name="T41" fmla="*/ 2147483647 h 684"/>
              <a:gd name="T42" fmla="*/ 2147483647 w 1671"/>
              <a:gd name="T43" fmla="*/ 2147483647 h 684"/>
              <a:gd name="T44" fmla="*/ 2147483647 w 1671"/>
              <a:gd name="T45" fmla="*/ 2147483647 h 684"/>
              <a:gd name="T46" fmla="*/ 2147483647 w 1671"/>
              <a:gd name="T47" fmla="*/ 2147483647 h 684"/>
              <a:gd name="T48" fmla="*/ 2147483647 w 1671"/>
              <a:gd name="T49" fmla="*/ 2147483647 h 684"/>
              <a:gd name="T50" fmla="*/ 2147483647 w 1671"/>
              <a:gd name="T51" fmla="*/ 2147483647 h 684"/>
              <a:gd name="T52" fmla="*/ 2147483647 w 1671"/>
              <a:gd name="T53" fmla="*/ 2147483647 h 684"/>
              <a:gd name="T54" fmla="*/ 2147483647 w 1671"/>
              <a:gd name="T55" fmla="*/ 2147483647 h 684"/>
              <a:gd name="T56" fmla="*/ 2147483647 w 1671"/>
              <a:gd name="T57" fmla="*/ 2147483647 h 684"/>
              <a:gd name="T58" fmla="*/ 2147483647 w 1671"/>
              <a:gd name="T59" fmla="*/ 2147483647 h 684"/>
              <a:gd name="T60" fmla="*/ 2147483647 w 1671"/>
              <a:gd name="T61" fmla="*/ 2147483647 h 684"/>
              <a:gd name="T62" fmla="*/ 2147483647 w 1671"/>
              <a:gd name="T63" fmla="*/ 2147483647 h 684"/>
              <a:gd name="T64" fmla="*/ 2147483647 w 1671"/>
              <a:gd name="T65" fmla="*/ 2147483647 h 684"/>
              <a:gd name="T66" fmla="*/ 2147483647 w 1671"/>
              <a:gd name="T67" fmla="*/ 2147483647 h 684"/>
              <a:gd name="T68" fmla="*/ 2147483647 w 1671"/>
              <a:gd name="T69" fmla="*/ 2147483647 h 6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71"/>
              <a:gd name="T106" fmla="*/ 0 h 684"/>
              <a:gd name="T107" fmla="*/ 1671 w 1671"/>
              <a:gd name="T108" fmla="*/ 684 h 6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71" h="684">
                <a:moveTo>
                  <a:pt x="31" y="684"/>
                </a:moveTo>
                <a:cubicBezTo>
                  <a:pt x="14" y="684"/>
                  <a:pt x="0" y="670"/>
                  <a:pt x="0" y="653"/>
                </a:cubicBezTo>
                <a:cubicBezTo>
                  <a:pt x="0" y="653"/>
                  <a:pt x="0" y="653"/>
                  <a:pt x="0" y="653"/>
                </a:cubicBezTo>
                <a:cubicBezTo>
                  <a:pt x="0" y="31"/>
                  <a:pt x="0" y="31"/>
                  <a:pt x="0" y="31"/>
                </a:cubicBezTo>
                <a:cubicBezTo>
                  <a:pt x="0" y="14"/>
                  <a:pt x="14" y="0"/>
                  <a:pt x="31" y="0"/>
                </a:cubicBezTo>
                <a:cubicBezTo>
                  <a:pt x="31" y="0"/>
                  <a:pt x="31" y="0"/>
                  <a:pt x="31" y="0"/>
                </a:cubicBezTo>
                <a:cubicBezTo>
                  <a:pt x="1641" y="0"/>
                  <a:pt x="1641" y="0"/>
                  <a:pt x="1641" y="0"/>
                </a:cubicBezTo>
                <a:cubicBezTo>
                  <a:pt x="1658" y="0"/>
                  <a:pt x="1671" y="14"/>
                  <a:pt x="1671" y="31"/>
                </a:cubicBezTo>
                <a:cubicBezTo>
                  <a:pt x="1671" y="31"/>
                  <a:pt x="1671" y="31"/>
                  <a:pt x="1671" y="31"/>
                </a:cubicBezTo>
                <a:cubicBezTo>
                  <a:pt x="1671" y="53"/>
                  <a:pt x="1671" y="53"/>
                  <a:pt x="1671" y="53"/>
                </a:cubicBezTo>
                <a:cubicBezTo>
                  <a:pt x="1671" y="57"/>
                  <a:pt x="1668" y="61"/>
                  <a:pt x="1663" y="61"/>
                </a:cubicBezTo>
                <a:cubicBezTo>
                  <a:pt x="1663" y="61"/>
                  <a:pt x="1663" y="61"/>
                  <a:pt x="1663" y="61"/>
                </a:cubicBezTo>
                <a:cubicBezTo>
                  <a:pt x="1659" y="61"/>
                  <a:pt x="1655" y="57"/>
                  <a:pt x="1655" y="53"/>
                </a:cubicBezTo>
                <a:cubicBezTo>
                  <a:pt x="1655" y="53"/>
                  <a:pt x="1655" y="53"/>
                  <a:pt x="1655" y="53"/>
                </a:cubicBezTo>
                <a:cubicBezTo>
                  <a:pt x="1655" y="31"/>
                  <a:pt x="1655" y="31"/>
                  <a:pt x="1655" y="31"/>
                </a:cubicBezTo>
                <a:cubicBezTo>
                  <a:pt x="1655" y="23"/>
                  <a:pt x="1649" y="16"/>
                  <a:pt x="1641" y="16"/>
                </a:cubicBezTo>
                <a:cubicBezTo>
                  <a:pt x="1641" y="16"/>
                  <a:pt x="1641" y="16"/>
                  <a:pt x="1641" y="16"/>
                </a:cubicBezTo>
                <a:cubicBezTo>
                  <a:pt x="31" y="16"/>
                  <a:pt x="31" y="16"/>
                  <a:pt x="31" y="16"/>
                </a:cubicBezTo>
                <a:cubicBezTo>
                  <a:pt x="23" y="16"/>
                  <a:pt x="16" y="23"/>
                  <a:pt x="16" y="31"/>
                </a:cubicBezTo>
                <a:cubicBezTo>
                  <a:pt x="16" y="31"/>
                  <a:pt x="16" y="31"/>
                  <a:pt x="16" y="31"/>
                </a:cubicBezTo>
                <a:cubicBezTo>
                  <a:pt x="16" y="653"/>
                  <a:pt x="16" y="653"/>
                  <a:pt x="16" y="653"/>
                </a:cubicBezTo>
                <a:cubicBezTo>
                  <a:pt x="16" y="661"/>
                  <a:pt x="23" y="668"/>
                  <a:pt x="31" y="668"/>
                </a:cubicBezTo>
                <a:cubicBezTo>
                  <a:pt x="31" y="668"/>
                  <a:pt x="31" y="668"/>
                  <a:pt x="31" y="668"/>
                </a:cubicBezTo>
                <a:cubicBezTo>
                  <a:pt x="1641" y="668"/>
                  <a:pt x="1641" y="668"/>
                  <a:pt x="1641" y="668"/>
                </a:cubicBezTo>
                <a:cubicBezTo>
                  <a:pt x="1649" y="668"/>
                  <a:pt x="1655" y="661"/>
                  <a:pt x="1655" y="653"/>
                </a:cubicBezTo>
                <a:cubicBezTo>
                  <a:pt x="1655" y="653"/>
                  <a:pt x="1655" y="653"/>
                  <a:pt x="1655" y="653"/>
                </a:cubicBezTo>
                <a:cubicBezTo>
                  <a:pt x="1655" y="83"/>
                  <a:pt x="1655" y="83"/>
                  <a:pt x="1655" y="83"/>
                </a:cubicBezTo>
                <a:cubicBezTo>
                  <a:pt x="1655" y="78"/>
                  <a:pt x="1659" y="75"/>
                  <a:pt x="1663" y="75"/>
                </a:cubicBezTo>
                <a:cubicBezTo>
                  <a:pt x="1663" y="75"/>
                  <a:pt x="1663" y="75"/>
                  <a:pt x="1663" y="75"/>
                </a:cubicBezTo>
                <a:cubicBezTo>
                  <a:pt x="1668" y="75"/>
                  <a:pt x="1671" y="78"/>
                  <a:pt x="1671" y="83"/>
                </a:cubicBezTo>
                <a:cubicBezTo>
                  <a:pt x="1671" y="83"/>
                  <a:pt x="1671" y="83"/>
                  <a:pt x="1671" y="83"/>
                </a:cubicBezTo>
                <a:cubicBezTo>
                  <a:pt x="1671" y="653"/>
                  <a:pt x="1671" y="653"/>
                  <a:pt x="1671" y="653"/>
                </a:cubicBezTo>
                <a:cubicBezTo>
                  <a:pt x="1671" y="670"/>
                  <a:pt x="1658" y="684"/>
                  <a:pt x="1641" y="684"/>
                </a:cubicBezTo>
                <a:cubicBezTo>
                  <a:pt x="1641" y="684"/>
                  <a:pt x="1641" y="684"/>
                  <a:pt x="1641" y="684"/>
                </a:cubicBezTo>
                <a:cubicBezTo>
                  <a:pt x="31" y="684"/>
                  <a:pt x="31" y="684"/>
                  <a:pt x="31" y="6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5937" tIns="82751" rIns="125937" bIns="45714"/>
          <a:lstStyle/>
          <a:p>
            <a:pPr defTabSz="609347">
              <a:spcBef>
                <a:spcPct val="50000"/>
              </a:spcBef>
            </a:pPr>
            <a:endParaRPr lang="en-US" dirty="0">
              <a:solidFill>
                <a:prstClr val="black"/>
              </a:solidFill>
            </a:endParaRPr>
          </a:p>
        </p:txBody>
      </p:sp>
      <p:sp>
        <p:nvSpPr>
          <p:cNvPr id="18441" name="Freeform 5"/>
          <p:cNvSpPr>
            <a:spLocks noChangeAspect="1"/>
          </p:cNvSpPr>
          <p:nvPr/>
        </p:nvSpPr>
        <p:spPr bwMode="auto">
          <a:xfrm>
            <a:off x="4655344" y="1219200"/>
            <a:ext cx="4338398" cy="2641600"/>
          </a:xfrm>
          <a:custGeom>
            <a:avLst/>
            <a:gdLst>
              <a:gd name="T0" fmla="*/ 2147483647 w 1671"/>
              <a:gd name="T1" fmla="*/ 2147483647 h 684"/>
              <a:gd name="T2" fmla="*/ 0 w 1671"/>
              <a:gd name="T3" fmla="*/ 2147483647 h 684"/>
              <a:gd name="T4" fmla="*/ 0 w 1671"/>
              <a:gd name="T5" fmla="*/ 2147483647 h 684"/>
              <a:gd name="T6" fmla="*/ 0 w 1671"/>
              <a:gd name="T7" fmla="*/ 2147483647 h 684"/>
              <a:gd name="T8" fmla="*/ 2147483647 w 1671"/>
              <a:gd name="T9" fmla="*/ 0 h 684"/>
              <a:gd name="T10" fmla="*/ 2147483647 w 1671"/>
              <a:gd name="T11" fmla="*/ 0 h 684"/>
              <a:gd name="T12" fmla="*/ 2147483647 w 1671"/>
              <a:gd name="T13" fmla="*/ 0 h 684"/>
              <a:gd name="T14" fmla="*/ 2147483647 w 1671"/>
              <a:gd name="T15" fmla="*/ 2147483647 h 684"/>
              <a:gd name="T16" fmla="*/ 2147483647 w 1671"/>
              <a:gd name="T17" fmla="*/ 2147483647 h 684"/>
              <a:gd name="T18" fmla="*/ 2147483647 w 1671"/>
              <a:gd name="T19" fmla="*/ 2147483647 h 684"/>
              <a:gd name="T20" fmla="*/ 2147483647 w 1671"/>
              <a:gd name="T21" fmla="*/ 2147483647 h 684"/>
              <a:gd name="T22" fmla="*/ 2147483647 w 1671"/>
              <a:gd name="T23" fmla="*/ 2147483647 h 684"/>
              <a:gd name="T24" fmla="*/ 2147483647 w 1671"/>
              <a:gd name="T25" fmla="*/ 2147483647 h 684"/>
              <a:gd name="T26" fmla="*/ 2147483647 w 1671"/>
              <a:gd name="T27" fmla="*/ 2147483647 h 684"/>
              <a:gd name="T28" fmla="*/ 2147483647 w 1671"/>
              <a:gd name="T29" fmla="*/ 2147483647 h 684"/>
              <a:gd name="T30" fmla="*/ 2147483647 w 1671"/>
              <a:gd name="T31" fmla="*/ 2147483647 h 684"/>
              <a:gd name="T32" fmla="*/ 2147483647 w 1671"/>
              <a:gd name="T33" fmla="*/ 2147483647 h 684"/>
              <a:gd name="T34" fmla="*/ 2147483647 w 1671"/>
              <a:gd name="T35" fmla="*/ 2147483647 h 684"/>
              <a:gd name="T36" fmla="*/ 2147483647 w 1671"/>
              <a:gd name="T37" fmla="*/ 2147483647 h 684"/>
              <a:gd name="T38" fmla="*/ 2147483647 w 1671"/>
              <a:gd name="T39" fmla="*/ 2147483647 h 684"/>
              <a:gd name="T40" fmla="*/ 2147483647 w 1671"/>
              <a:gd name="T41" fmla="*/ 2147483647 h 684"/>
              <a:gd name="T42" fmla="*/ 2147483647 w 1671"/>
              <a:gd name="T43" fmla="*/ 2147483647 h 684"/>
              <a:gd name="T44" fmla="*/ 2147483647 w 1671"/>
              <a:gd name="T45" fmla="*/ 2147483647 h 684"/>
              <a:gd name="T46" fmla="*/ 2147483647 w 1671"/>
              <a:gd name="T47" fmla="*/ 2147483647 h 684"/>
              <a:gd name="T48" fmla="*/ 2147483647 w 1671"/>
              <a:gd name="T49" fmla="*/ 2147483647 h 684"/>
              <a:gd name="T50" fmla="*/ 2147483647 w 1671"/>
              <a:gd name="T51" fmla="*/ 2147483647 h 684"/>
              <a:gd name="T52" fmla="*/ 2147483647 w 1671"/>
              <a:gd name="T53" fmla="*/ 2147483647 h 684"/>
              <a:gd name="T54" fmla="*/ 2147483647 w 1671"/>
              <a:gd name="T55" fmla="*/ 2147483647 h 684"/>
              <a:gd name="T56" fmla="*/ 2147483647 w 1671"/>
              <a:gd name="T57" fmla="*/ 2147483647 h 684"/>
              <a:gd name="T58" fmla="*/ 2147483647 w 1671"/>
              <a:gd name="T59" fmla="*/ 2147483647 h 684"/>
              <a:gd name="T60" fmla="*/ 2147483647 w 1671"/>
              <a:gd name="T61" fmla="*/ 2147483647 h 684"/>
              <a:gd name="T62" fmla="*/ 2147483647 w 1671"/>
              <a:gd name="T63" fmla="*/ 2147483647 h 684"/>
              <a:gd name="T64" fmla="*/ 2147483647 w 1671"/>
              <a:gd name="T65" fmla="*/ 2147483647 h 684"/>
              <a:gd name="T66" fmla="*/ 2147483647 w 1671"/>
              <a:gd name="T67" fmla="*/ 2147483647 h 684"/>
              <a:gd name="T68" fmla="*/ 2147483647 w 1671"/>
              <a:gd name="T69" fmla="*/ 2147483647 h 6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71"/>
              <a:gd name="T106" fmla="*/ 0 h 684"/>
              <a:gd name="T107" fmla="*/ 1671 w 1671"/>
              <a:gd name="T108" fmla="*/ 684 h 6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71" h="684">
                <a:moveTo>
                  <a:pt x="31" y="684"/>
                </a:moveTo>
                <a:cubicBezTo>
                  <a:pt x="14" y="684"/>
                  <a:pt x="0" y="670"/>
                  <a:pt x="0" y="653"/>
                </a:cubicBezTo>
                <a:cubicBezTo>
                  <a:pt x="0" y="653"/>
                  <a:pt x="0" y="653"/>
                  <a:pt x="0" y="653"/>
                </a:cubicBezTo>
                <a:cubicBezTo>
                  <a:pt x="0" y="31"/>
                  <a:pt x="0" y="31"/>
                  <a:pt x="0" y="31"/>
                </a:cubicBezTo>
                <a:cubicBezTo>
                  <a:pt x="0" y="14"/>
                  <a:pt x="14" y="0"/>
                  <a:pt x="31" y="0"/>
                </a:cubicBezTo>
                <a:cubicBezTo>
                  <a:pt x="31" y="0"/>
                  <a:pt x="31" y="0"/>
                  <a:pt x="31" y="0"/>
                </a:cubicBezTo>
                <a:cubicBezTo>
                  <a:pt x="1641" y="0"/>
                  <a:pt x="1641" y="0"/>
                  <a:pt x="1641" y="0"/>
                </a:cubicBezTo>
                <a:cubicBezTo>
                  <a:pt x="1658" y="0"/>
                  <a:pt x="1671" y="14"/>
                  <a:pt x="1671" y="31"/>
                </a:cubicBezTo>
                <a:cubicBezTo>
                  <a:pt x="1671" y="31"/>
                  <a:pt x="1671" y="31"/>
                  <a:pt x="1671" y="31"/>
                </a:cubicBezTo>
                <a:cubicBezTo>
                  <a:pt x="1671" y="53"/>
                  <a:pt x="1671" y="53"/>
                  <a:pt x="1671" y="53"/>
                </a:cubicBezTo>
                <a:cubicBezTo>
                  <a:pt x="1671" y="57"/>
                  <a:pt x="1668" y="61"/>
                  <a:pt x="1663" y="61"/>
                </a:cubicBezTo>
                <a:cubicBezTo>
                  <a:pt x="1663" y="61"/>
                  <a:pt x="1663" y="61"/>
                  <a:pt x="1663" y="61"/>
                </a:cubicBezTo>
                <a:cubicBezTo>
                  <a:pt x="1659" y="61"/>
                  <a:pt x="1655" y="57"/>
                  <a:pt x="1655" y="53"/>
                </a:cubicBezTo>
                <a:cubicBezTo>
                  <a:pt x="1655" y="53"/>
                  <a:pt x="1655" y="53"/>
                  <a:pt x="1655" y="53"/>
                </a:cubicBezTo>
                <a:cubicBezTo>
                  <a:pt x="1655" y="31"/>
                  <a:pt x="1655" y="31"/>
                  <a:pt x="1655" y="31"/>
                </a:cubicBezTo>
                <a:cubicBezTo>
                  <a:pt x="1655" y="23"/>
                  <a:pt x="1649" y="16"/>
                  <a:pt x="1641" y="16"/>
                </a:cubicBezTo>
                <a:cubicBezTo>
                  <a:pt x="1641" y="16"/>
                  <a:pt x="1641" y="16"/>
                  <a:pt x="1641" y="16"/>
                </a:cubicBezTo>
                <a:cubicBezTo>
                  <a:pt x="31" y="16"/>
                  <a:pt x="31" y="16"/>
                  <a:pt x="31" y="16"/>
                </a:cubicBezTo>
                <a:cubicBezTo>
                  <a:pt x="23" y="16"/>
                  <a:pt x="16" y="23"/>
                  <a:pt x="16" y="31"/>
                </a:cubicBezTo>
                <a:cubicBezTo>
                  <a:pt x="16" y="31"/>
                  <a:pt x="16" y="31"/>
                  <a:pt x="16" y="31"/>
                </a:cubicBezTo>
                <a:cubicBezTo>
                  <a:pt x="16" y="653"/>
                  <a:pt x="16" y="653"/>
                  <a:pt x="16" y="653"/>
                </a:cubicBezTo>
                <a:cubicBezTo>
                  <a:pt x="16" y="661"/>
                  <a:pt x="23" y="668"/>
                  <a:pt x="31" y="668"/>
                </a:cubicBezTo>
                <a:cubicBezTo>
                  <a:pt x="31" y="668"/>
                  <a:pt x="31" y="668"/>
                  <a:pt x="31" y="668"/>
                </a:cubicBezTo>
                <a:cubicBezTo>
                  <a:pt x="1641" y="668"/>
                  <a:pt x="1641" y="668"/>
                  <a:pt x="1641" y="668"/>
                </a:cubicBezTo>
                <a:cubicBezTo>
                  <a:pt x="1649" y="668"/>
                  <a:pt x="1655" y="661"/>
                  <a:pt x="1655" y="653"/>
                </a:cubicBezTo>
                <a:cubicBezTo>
                  <a:pt x="1655" y="653"/>
                  <a:pt x="1655" y="653"/>
                  <a:pt x="1655" y="653"/>
                </a:cubicBezTo>
                <a:cubicBezTo>
                  <a:pt x="1655" y="83"/>
                  <a:pt x="1655" y="83"/>
                  <a:pt x="1655" y="83"/>
                </a:cubicBezTo>
                <a:cubicBezTo>
                  <a:pt x="1655" y="78"/>
                  <a:pt x="1659" y="75"/>
                  <a:pt x="1663" y="75"/>
                </a:cubicBezTo>
                <a:cubicBezTo>
                  <a:pt x="1663" y="75"/>
                  <a:pt x="1663" y="75"/>
                  <a:pt x="1663" y="75"/>
                </a:cubicBezTo>
                <a:cubicBezTo>
                  <a:pt x="1668" y="75"/>
                  <a:pt x="1671" y="78"/>
                  <a:pt x="1671" y="83"/>
                </a:cubicBezTo>
                <a:cubicBezTo>
                  <a:pt x="1671" y="83"/>
                  <a:pt x="1671" y="83"/>
                  <a:pt x="1671" y="83"/>
                </a:cubicBezTo>
                <a:cubicBezTo>
                  <a:pt x="1671" y="653"/>
                  <a:pt x="1671" y="653"/>
                  <a:pt x="1671" y="653"/>
                </a:cubicBezTo>
                <a:cubicBezTo>
                  <a:pt x="1671" y="670"/>
                  <a:pt x="1658" y="684"/>
                  <a:pt x="1641" y="684"/>
                </a:cubicBezTo>
                <a:cubicBezTo>
                  <a:pt x="1641" y="684"/>
                  <a:pt x="1641" y="684"/>
                  <a:pt x="1641" y="684"/>
                </a:cubicBezTo>
                <a:cubicBezTo>
                  <a:pt x="31" y="684"/>
                  <a:pt x="31" y="684"/>
                  <a:pt x="31" y="6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5937" tIns="82751" rIns="125937" bIns="45714"/>
          <a:lstStyle/>
          <a:p>
            <a:pPr defTabSz="609347">
              <a:spcBef>
                <a:spcPct val="50000"/>
              </a:spcBef>
            </a:pPr>
            <a:endParaRPr lang="en-US">
              <a:solidFill>
                <a:prstClr val="black"/>
              </a:solidFill>
            </a:endParaRPr>
          </a:p>
        </p:txBody>
      </p:sp>
      <p:sp>
        <p:nvSpPr>
          <p:cNvPr id="39" name="TextBox 3"/>
          <p:cNvSpPr txBox="1">
            <a:spLocks noChangeArrowheads="1"/>
          </p:cNvSpPr>
          <p:nvPr/>
        </p:nvSpPr>
        <p:spPr bwMode="auto">
          <a:xfrm>
            <a:off x="4643742" y="1309639"/>
            <a:ext cx="4323106"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714" rIns="91392" bIns="45714">
            <a:spAutoFit/>
          </a:bodyPr>
          <a:lstStyle>
            <a:lvl1pPr defTabSz="912813" eaLnBrk="0" hangingPunct="0">
              <a:defRPr sz="2000">
                <a:solidFill>
                  <a:schemeClr val="tx1"/>
                </a:solidFill>
                <a:latin typeface="Arial" pitchFamily="34" charset="0"/>
                <a:ea typeface="MS PGothic" pitchFamily="34" charset="-128"/>
              </a:defRPr>
            </a:lvl1pPr>
            <a:lvl2pPr marL="742950" indent="-285750" defTabSz="912813" eaLnBrk="0" hangingPunct="0">
              <a:defRPr sz="2000">
                <a:solidFill>
                  <a:schemeClr val="tx1"/>
                </a:solidFill>
                <a:latin typeface="Arial" pitchFamily="34" charset="0"/>
                <a:ea typeface="MS PGothic" pitchFamily="34" charset="-128"/>
              </a:defRPr>
            </a:lvl2pPr>
            <a:lvl3pPr marL="1143000" indent="-228600" defTabSz="912813" eaLnBrk="0" hangingPunct="0">
              <a:defRPr sz="2000">
                <a:solidFill>
                  <a:schemeClr val="tx1"/>
                </a:solidFill>
                <a:latin typeface="Arial" pitchFamily="34" charset="0"/>
                <a:ea typeface="MS PGothic" pitchFamily="34" charset="-128"/>
              </a:defRPr>
            </a:lvl3pPr>
            <a:lvl4pPr marL="1600200" indent="-228600" defTabSz="912813" eaLnBrk="0" hangingPunct="0">
              <a:defRPr sz="2000">
                <a:solidFill>
                  <a:schemeClr val="tx1"/>
                </a:solidFill>
                <a:latin typeface="Arial" pitchFamily="34" charset="0"/>
                <a:ea typeface="MS PGothic" pitchFamily="34" charset="-128"/>
              </a:defRPr>
            </a:lvl4pPr>
            <a:lvl5pPr marL="2057400" indent="-228600" defTabSz="912813" eaLnBrk="0" hangingPunct="0">
              <a:defRPr sz="2000">
                <a:solidFill>
                  <a:schemeClr val="tx1"/>
                </a:solidFill>
                <a:latin typeface="Arial" pitchFamily="34" charset="0"/>
                <a:ea typeface="MS PGothic" pitchFamily="34" charset="-128"/>
              </a:defRPr>
            </a:lvl5pPr>
            <a:lvl6pPr marL="25146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spcBef>
                <a:spcPct val="50000"/>
              </a:spcBef>
            </a:pPr>
            <a:r>
              <a:rPr lang="it-IT" sz="2400" dirty="0">
                <a:solidFill>
                  <a:srgbClr val="D97D00">
                    <a:lumMod val="60000"/>
                    <a:lumOff val="40000"/>
                  </a:srgbClr>
                </a:solidFill>
              </a:rPr>
              <a:t>Productized Applications</a:t>
            </a:r>
            <a:endParaRPr lang="en-US" sz="2400" dirty="0">
              <a:solidFill>
                <a:srgbClr val="D97D00">
                  <a:lumMod val="60000"/>
                  <a:lumOff val="40000"/>
                </a:srgbClr>
              </a:solidFill>
            </a:endParaRPr>
          </a:p>
        </p:txBody>
      </p:sp>
      <p:sp>
        <p:nvSpPr>
          <p:cNvPr id="33" name="TextBox 40"/>
          <p:cNvSpPr txBox="1">
            <a:spLocks noChangeArrowheads="1"/>
          </p:cNvSpPr>
          <p:nvPr/>
        </p:nvSpPr>
        <p:spPr bwMode="auto">
          <a:xfrm>
            <a:off x="30793" y="1309642"/>
            <a:ext cx="3592355"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714" rIns="91392" bIns="45714">
            <a:spAutoFit/>
          </a:bodyPr>
          <a:lstStyle>
            <a:lvl1pPr defTabSz="912813" eaLnBrk="0" hangingPunct="0">
              <a:defRPr sz="2000">
                <a:solidFill>
                  <a:schemeClr val="tx1"/>
                </a:solidFill>
                <a:latin typeface="Arial" pitchFamily="34" charset="0"/>
                <a:ea typeface="MS PGothic" pitchFamily="34" charset="-128"/>
              </a:defRPr>
            </a:lvl1pPr>
            <a:lvl2pPr marL="742950" indent="-285750" defTabSz="912813" eaLnBrk="0" hangingPunct="0">
              <a:defRPr sz="2000">
                <a:solidFill>
                  <a:schemeClr val="tx1"/>
                </a:solidFill>
                <a:latin typeface="Arial" pitchFamily="34" charset="0"/>
                <a:ea typeface="MS PGothic" pitchFamily="34" charset="-128"/>
              </a:defRPr>
            </a:lvl2pPr>
            <a:lvl3pPr marL="1143000" indent="-228600" defTabSz="912813" eaLnBrk="0" hangingPunct="0">
              <a:defRPr sz="2000">
                <a:solidFill>
                  <a:schemeClr val="tx1"/>
                </a:solidFill>
                <a:latin typeface="Arial" pitchFamily="34" charset="0"/>
                <a:ea typeface="MS PGothic" pitchFamily="34" charset="-128"/>
              </a:defRPr>
            </a:lvl3pPr>
            <a:lvl4pPr marL="1600200" indent="-228600" defTabSz="912813" eaLnBrk="0" hangingPunct="0">
              <a:defRPr sz="2000">
                <a:solidFill>
                  <a:schemeClr val="tx1"/>
                </a:solidFill>
                <a:latin typeface="Arial" pitchFamily="34" charset="0"/>
                <a:ea typeface="MS PGothic" pitchFamily="34" charset="-128"/>
              </a:defRPr>
            </a:lvl4pPr>
            <a:lvl5pPr marL="2057400" indent="-228600" defTabSz="912813" eaLnBrk="0" hangingPunct="0">
              <a:defRPr sz="2000">
                <a:solidFill>
                  <a:schemeClr val="tx1"/>
                </a:solidFill>
                <a:latin typeface="Arial" pitchFamily="34" charset="0"/>
                <a:ea typeface="MS PGothic" pitchFamily="34" charset="-128"/>
              </a:defRPr>
            </a:lvl5pPr>
            <a:lvl6pPr marL="25146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spcBef>
                <a:spcPct val="50000"/>
              </a:spcBef>
            </a:pPr>
            <a:r>
              <a:rPr lang="it-IT" dirty="0">
                <a:solidFill>
                  <a:prstClr val="white"/>
                </a:solidFill>
              </a:rPr>
              <a:t>    </a:t>
            </a:r>
            <a:r>
              <a:rPr lang="it-IT" dirty="0">
                <a:solidFill>
                  <a:srgbClr val="D97D00">
                    <a:lumMod val="60000"/>
                    <a:lumOff val="40000"/>
                  </a:srgbClr>
                </a:solidFill>
              </a:rPr>
              <a:t>Award Winning Solution</a:t>
            </a:r>
            <a:endParaRPr lang="en-US" dirty="0">
              <a:solidFill>
                <a:srgbClr val="D97D00">
                  <a:lumMod val="60000"/>
                  <a:lumOff val="40000"/>
                </a:srgbClr>
              </a:solidFill>
            </a:endParaRPr>
          </a:p>
        </p:txBody>
      </p:sp>
      <p:sp>
        <p:nvSpPr>
          <p:cNvPr id="40" name="Title 1"/>
          <p:cNvSpPr>
            <a:spLocks noGrp="1"/>
          </p:cNvSpPr>
          <p:nvPr>
            <p:ph type="title"/>
          </p:nvPr>
        </p:nvSpPr>
        <p:spPr>
          <a:xfrm>
            <a:off x="395290" y="151966"/>
            <a:ext cx="7787876" cy="1085851"/>
          </a:xfrm>
        </p:spPr>
        <p:txBody>
          <a:bodyPr>
            <a:normAutofit fontScale="90000"/>
          </a:bodyPr>
          <a:lstStyle/>
          <a:p>
            <a:r>
              <a:rPr lang="en-US" dirty="0" smtClean="0">
                <a:solidFill>
                  <a:schemeClr val="bg1"/>
                </a:solidFill>
                <a:latin typeface="Ericsson Capital TT" pitchFamily="2" charset="0"/>
              </a:rPr>
              <a:t>expert </a:t>
            </a:r>
            <a:r>
              <a:rPr lang="en-US" dirty="0" smtClean="0">
                <a:solidFill>
                  <a:schemeClr val="bg1"/>
                </a:solidFill>
                <a:latin typeface="Ericsson Capital TT" pitchFamily="2" charset="0"/>
              </a:rPr>
              <a:t>analytics</a:t>
            </a:r>
            <a:br>
              <a:rPr lang="en-US" dirty="0" smtClean="0">
                <a:solidFill>
                  <a:schemeClr val="bg1"/>
                </a:solidFill>
                <a:latin typeface="Ericsson Capital TT" pitchFamily="2" charset="0"/>
              </a:rPr>
            </a:br>
            <a:r>
              <a:rPr lang="en-US" sz="3200" dirty="0">
                <a:solidFill>
                  <a:schemeClr val="bg1"/>
                </a:solidFill>
                <a:latin typeface="Ericsson Capital TT" pitchFamily="2" charset="0"/>
              </a:rPr>
              <a:t>summary</a:t>
            </a:r>
            <a:endParaRPr lang="en-US" sz="2000" dirty="0">
              <a:solidFill>
                <a:schemeClr val="bg1"/>
              </a:solidFill>
              <a:latin typeface="Ericsson Capital TT" pitchFamily="2" charset="0"/>
            </a:endParaRPr>
          </a:p>
        </p:txBody>
      </p:sp>
      <p:sp>
        <p:nvSpPr>
          <p:cNvPr id="54" name="Freeform 3"/>
          <p:cNvSpPr>
            <a:spLocks noChangeAspect="1" noEditPoints="1"/>
          </p:cNvSpPr>
          <p:nvPr/>
        </p:nvSpPr>
        <p:spPr bwMode="auto">
          <a:xfrm>
            <a:off x="5941601" y="2863547"/>
            <a:ext cx="657225" cy="469900"/>
          </a:xfrm>
          <a:custGeom>
            <a:avLst/>
            <a:gdLst>
              <a:gd name="T0" fmla="*/ 2147483647 w 671"/>
              <a:gd name="T1" fmla="*/ 2147483647 h 360"/>
              <a:gd name="T2" fmla="*/ 2147483647 w 671"/>
              <a:gd name="T3" fmla="*/ 2147483647 h 360"/>
              <a:gd name="T4" fmla="*/ 2147483647 w 671"/>
              <a:gd name="T5" fmla="*/ 2147483647 h 360"/>
              <a:gd name="T6" fmla="*/ 2147483647 w 671"/>
              <a:gd name="T7" fmla="*/ 2147483647 h 360"/>
              <a:gd name="T8" fmla="*/ 2147483647 w 671"/>
              <a:gd name="T9" fmla="*/ 2147483647 h 360"/>
              <a:gd name="T10" fmla="*/ 2147483647 w 671"/>
              <a:gd name="T11" fmla="*/ 2147483647 h 360"/>
              <a:gd name="T12" fmla="*/ 2147483647 w 671"/>
              <a:gd name="T13" fmla="*/ 2147483647 h 360"/>
              <a:gd name="T14" fmla="*/ 2147483647 w 671"/>
              <a:gd name="T15" fmla="*/ 2147483647 h 360"/>
              <a:gd name="T16" fmla="*/ 2147483647 w 671"/>
              <a:gd name="T17" fmla="*/ 2147483647 h 360"/>
              <a:gd name="T18" fmla="*/ 2147483647 w 671"/>
              <a:gd name="T19" fmla="*/ 2147483647 h 360"/>
              <a:gd name="T20" fmla="*/ 2147483647 w 671"/>
              <a:gd name="T21" fmla="*/ 2147483647 h 360"/>
              <a:gd name="T22" fmla="*/ 2147483647 w 671"/>
              <a:gd name="T23" fmla="*/ 2147483647 h 360"/>
              <a:gd name="T24" fmla="*/ 2147483647 w 671"/>
              <a:gd name="T25" fmla="*/ 2147483647 h 360"/>
              <a:gd name="T26" fmla="*/ 2147483647 w 671"/>
              <a:gd name="T27" fmla="*/ 2147483647 h 360"/>
              <a:gd name="T28" fmla="*/ 2147483647 w 671"/>
              <a:gd name="T29" fmla="*/ 2147483647 h 360"/>
              <a:gd name="T30" fmla="*/ 2147483647 w 671"/>
              <a:gd name="T31" fmla="*/ 2147483647 h 360"/>
              <a:gd name="T32" fmla="*/ 2147483647 w 671"/>
              <a:gd name="T33" fmla="*/ 2147483647 h 360"/>
              <a:gd name="T34" fmla="*/ 2147483647 w 671"/>
              <a:gd name="T35" fmla="*/ 2147483647 h 360"/>
              <a:gd name="T36" fmla="*/ 2147483647 w 671"/>
              <a:gd name="T37" fmla="*/ 2147483647 h 360"/>
              <a:gd name="T38" fmla="*/ 2147483647 w 671"/>
              <a:gd name="T39" fmla="*/ 2147483647 h 360"/>
              <a:gd name="T40" fmla="*/ 2147483647 w 671"/>
              <a:gd name="T41" fmla="*/ 2147483647 h 360"/>
              <a:gd name="T42" fmla="*/ 2147483647 w 671"/>
              <a:gd name="T43" fmla="*/ 2147483647 h 360"/>
              <a:gd name="T44" fmla="*/ 2147483647 w 671"/>
              <a:gd name="T45" fmla="*/ 2147483647 h 360"/>
              <a:gd name="T46" fmla="*/ 2147483647 w 671"/>
              <a:gd name="T47" fmla="*/ 2147483647 h 360"/>
              <a:gd name="T48" fmla="*/ 2147483647 w 671"/>
              <a:gd name="T49" fmla="*/ 2147483647 h 360"/>
              <a:gd name="T50" fmla="*/ 2147483647 w 671"/>
              <a:gd name="T51" fmla="*/ 2147483647 h 360"/>
              <a:gd name="T52" fmla="*/ 2147483647 w 671"/>
              <a:gd name="T53" fmla="*/ 2147483647 h 360"/>
              <a:gd name="T54" fmla="*/ 2147483647 w 671"/>
              <a:gd name="T55" fmla="*/ 2147483647 h 360"/>
              <a:gd name="T56" fmla="*/ 2147483647 w 671"/>
              <a:gd name="T57" fmla="*/ 2147483647 h 360"/>
              <a:gd name="T58" fmla="*/ 2147483647 w 671"/>
              <a:gd name="T59" fmla="*/ 2147483647 h 360"/>
              <a:gd name="T60" fmla="*/ 2147483647 w 671"/>
              <a:gd name="T61" fmla="*/ 2147483647 h 360"/>
              <a:gd name="T62" fmla="*/ 2147483647 w 671"/>
              <a:gd name="T63" fmla="*/ 2147483647 h 360"/>
              <a:gd name="T64" fmla="*/ 2147483647 w 671"/>
              <a:gd name="T65" fmla="*/ 2147483647 h 360"/>
              <a:gd name="T66" fmla="*/ 2147483647 w 671"/>
              <a:gd name="T67" fmla="*/ 2147483647 h 360"/>
              <a:gd name="T68" fmla="*/ 2147483647 w 671"/>
              <a:gd name="T69" fmla="*/ 2147483647 h 360"/>
              <a:gd name="T70" fmla="*/ 2147483647 w 671"/>
              <a:gd name="T71" fmla="*/ 2147483647 h 360"/>
              <a:gd name="T72" fmla="*/ 2147483647 w 671"/>
              <a:gd name="T73" fmla="*/ 2147483647 h 360"/>
              <a:gd name="T74" fmla="*/ 2147483647 w 671"/>
              <a:gd name="T75" fmla="*/ 2147483647 h 360"/>
              <a:gd name="T76" fmla="*/ 2147483647 w 671"/>
              <a:gd name="T77" fmla="*/ 2147483647 h 360"/>
              <a:gd name="T78" fmla="*/ 2147483647 w 671"/>
              <a:gd name="T79" fmla="*/ 2147483647 h 360"/>
              <a:gd name="T80" fmla="*/ 2147483647 w 671"/>
              <a:gd name="T81" fmla="*/ 2147483647 h 360"/>
              <a:gd name="T82" fmla="*/ 2147483647 w 671"/>
              <a:gd name="T83" fmla="*/ 2147483647 h 360"/>
              <a:gd name="T84" fmla="*/ 2147483647 w 671"/>
              <a:gd name="T85" fmla="*/ 2147483647 h 360"/>
              <a:gd name="T86" fmla="*/ 2147483647 w 671"/>
              <a:gd name="T87" fmla="*/ 2147483647 h 360"/>
              <a:gd name="T88" fmla="*/ 2147483647 w 671"/>
              <a:gd name="T89" fmla="*/ 2147483647 h 360"/>
              <a:gd name="T90" fmla="*/ 2147483647 w 671"/>
              <a:gd name="T91" fmla="*/ 2147483647 h 360"/>
              <a:gd name="T92" fmla="*/ 2147483647 w 671"/>
              <a:gd name="T93" fmla="*/ 2147483647 h 360"/>
              <a:gd name="T94" fmla="*/ 2147483647 w 671"/>
              <a:gd name="T95" fmla="*/ 2147483647 h 360"/>
              <a:gd name="T96" fmla="*/ 2147483647 w 671"/>
              <a:gd name="T97" fmla="*/ 2147483647 h 360"/>
              <a:gd name="T98" fmla="*/ 2147483647 w 671"/>
              <a:gd name="T99" fmla="*/ 2147483647 h 360"/>
              <a:gd name="T100" fmla="*/ 2147483647 w 671"/>
              <a:gd name="T101" fmla="*/ 2147483647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71" h="360">
                <a:moveTo>
                  <a:pt x="663" y="88"/>
                </a:moveTo>
                <a:cubicBezTo>
                  <a:pt x="667" y="88"/>
                  <a:pt x="671" y="85"/>
                  <a:pt x="671" y="80"/>
                </a:cubicBezTo>
                <a:cubicBezTo>
                  <a:pt x="671" y="68"/>
                  <a:pt x="671" y="68"/>
                  <a:pt x="671" y="68"/>
                </a:cubicBezTo>
                <a:cubicBezTo>
                  <a:pt x="671" y="47"/>
                  <a:pt x="650" y="41"/>
                  <a:pt x="643" y="38"/>
                </a:cubicBezTo>
                <a:cubicBezTo>
                  <a:pt x="635" y="35"/>
                  <a:pt x="547" y="0"/>
                  <a:pt x="339" y="0"/>
                </a:cubicBezTo>
                <a:cubicBezTo>
                  <a:pt x="130" y="0"/>
                  <a:pt x="35" y="35"/>
                  <a:pt x="28" y="38"/>
                </a:cubicBezTo>
                <a:cubicBezTo>
                  <a:pt x="9" y="44"/>
                  <a:pt x="0" y="54"/>
                  <a:pt x="0" y="68"/>
                </a:cubicBezTo>
                <a:cubicBezTo>
                  <a:pt x="0" y="275"/>
                  <a:pt x="0" y="275"/>
                  <a:pt x="0" y="275"/>
                </a:cubicBezTo>
                <a:cubicBezTo>
                  <a:pt x="0" y="293"/>
                  <a:pt x="12" y="306"/>
                  <a:pt x="30" y="306"/>
                </a:cubicBezTo>
                <a:cubicBezTo>
                  <a:pt x="36" y="306"/>
                  <a:pt x="43" y="304"/>
                  <a:pt x="54" y="302"/>
                </a:cubicBezTo>
                <a:cubicBezTo>
                  <a:pt x="59" y="300"/>
                  <a:pt x="65" y="299"/>
                  <a:pt x="72" y="297"/>
                </a:cubicBezTo>
                <a:cubicBezTo>
                  <a:pt x="72" y="341"/>
                  <a:pt x="72" y="341"/>
                  <a:pt x="72" y="341"/>
                </a:cubicBezTo>
                <a:cubicBezTo>
                  <a:pt x="72" y="349"/>
                  <a:pt x="79" y="358"/>
                  <a:pt x="90" y="358"/>
                </a:cubicBezTo>
                <a:cubicBezTo>
                  <a:pt x="208" y="358"/>
                  <a:pt x="208" y="358"/>
                  <a:pt x="208" y="358"/>
                </a:cubicBezTo>
                <a:cubicBezTo>
                  <a:pt x="216" y="358"/>
                  <a:pt x="225" y="352"/>
                  <a:pt x="225" y="341"/>
                </a:cubicBezTo>
                <a:cubicBezTo>
                  <a:pt x="225" y="286"/>
                  <a:pt x="225" y="286"/>
                  <a:pt x="225" y="286"/>
                </a:cubicBezTo>
                <a:cubicBezTo>
                  <a:pt x="225" y="282"/>
                  <a:pt x="225" y="278"/>
                  <a:pt x="224" y="275"/>
                </a:cubicBezTo>
                <a:cubicBezTo>
                  <a:pt x="233" y="274"/>
                  <a:pt x="246" y="273"/>
                  <a:pt x="260" y="272"/>
                </a:cubicBezTo>
                <a:cubicBezTo>
                  <a:pt x="259" y="277"/>
                  <a:pt x="258" y="281"/>
                  <a:pt x="258" y="286"/>
                </a:cubicBezTo>
                <a:cubicBezTo>
                  <a:pt x="258" y="341"/>
                  <a:pt x="258" y="341"/>
                  <a:pt x="258" y="341"/>
                </a:cubicBezTo>
                <a:cubicBezTo>
                  <a:pt x="258" y="349"/>
                  <a:pt x="264" y="358"/>
                  <a:pt x="276" y="358"/>
                </a:cubicBezTo>
                <a:cubicBezTo>
                  <a:pt x="394" y="358"/>
                  <a:pt x="394" y="358"/>
                  <a:pt x="394" y="358"/>
                </a:cubicBezTo>
                <a:cubicBezTo>
                  <a:pt x="402" y="358"/>
                  <a:pt x="411" y="352"/>
                  <a:pt x="411" y="341"/>
                </a:cubicBezTo>
                <a:cubicBezTo>
                  <a:pt x="411" y="286"/>
                  <a:pt x="411" y="286"/>
                  <a:pt x="411" y="286"/>
                </a:cubicBezTo>
                <a:cubicBezTo>
                  <a:pt x="411" y="281"/>
                  <a:pt x="410" y="277"/>
                  <a:pt x="409" y="272"/>
                </a:cubicBezTo>
                <a:cubicBezTo>
                  <a:pt x="424" y="273"/>
                  <a:pt x="437" y="274"/>
                  <a:pt x="446" y="275"/>
                </a:cubicBezTo>
                <a:cubicBezTo>
                  <a:pt x="445" y="279"/>
                  <a:pt x="444" y="283"/>
                  <a:pt x="444" y="288"/>
                </a:cubicBezTo>
                <a:cubicBezTo>
                  <a:pt x="444" y="342"/>
                  <a:pt x="444" y="342"/>
                  <a:pt x="444" y="342"/>
                </a:cubicBezTo>
                <a:cubicBezTo>
                  <a:pt x="444" y="351"/>
                  <a:pt x="450" y="360"/>
                  <a:pt x="462" y="360"/>
                </a:cubicBezTo>
                <a:cubicBezTo>
                  <a:pt x="580" y="360"/>
                  <a:pt x="580" y="360"/>
                  <a:pt x="580" y="360"/>
                </a:cubicBezTo>
                <a:cubicBezTo>
                  <a:pt x="588" y="360"/>
                  <a:pt x="597" y="354"/>
                  <a:pt x="597" y="342"/>
                </a:cubicBezTo>
                <a:cubicBezTo>
                  <a:pt x="597" y="298"/>
                  <a:pt x="597" y="298"/>
                  <a:pt x="597" y="298"/>
                </a:cubicBezTo>
                <a:cubicBezTo>
                  <a:pt x="603" y="299"/>
                  <a:pt x="608" y="300"/>
                  <a:pt x="612" y="301"/>
                </a:cubicBezTo>
                <a:cubicBezTo>
                  <a:pt x="626" y="304"/>
                  <a:pt x="633" y="306"/>
                  <a:pt x="640" y="306"/>
                </a:cubicBezTo>
                <a:cubicBezTo>
                  <a:pt x="658" y="306"/>
                  <a:pt x="671" y="293"/>
                  <a:pt x="671" y="275"/>
                </a:cubicBezTo>
                <a:cubicBezTo>
                  <a:pt x="671" y="112"/>
                  <a:pt x="671" y="112"/>
                  <a:pt x="671" y="112"/>
                </a:cubicBezTo>
                <a:cubicBezTo>
                  <a:pt x="671" y="107"/>
                  <a:pt x="667" y="104"/>
                  <a:pt x="663" y="104"/>
                </a:cubicBezTo>
                <a:cubicBezTo>
                  <a:pt x="658" y="104"/>
                  <a:pt x="655" y="107"/>
                  <a:pt x="655" y="112"/>
                </a:cubicBezTo>
                <a:cubicBezTo>
                  <a:pt x="655" y="275"/>
                  <a:pt x="655" y="275"/>
                  <a:pt x="655" y="275"/>
                </a:cubicBezTo>
                <a:cubicBezTo>
                  <a:pt x="655" y="280"/>
                  <a:pt x="653" y="290"/>
                  <a:pt x="640" y="290"/>
                </a:cubicBezTo>
                <a:cubicBezTo>
                  <a:pt x="635" y="290"/>
                  <a:pt x="628" y="288"/>
                  <a:pt x="615" y="285"/>
                </a:cubicBezTo>
                <a:cubicBezTo>
                  <a:pt x="610" y="284"/>
                  <a:pt x="604" y="283"/>
                  <a:pt x="597" y="281"/>
                </a:cubicBezTo>
                <a:cubicBezTo>
                  <a:pt x="594" y="258"/>
                  <a:pt x="579" y="243"/>
                  <a:pt x="565" y="235"/>
                </a:cubicBezTo>
                <a:cubicBezTo>
                  <a:pt x="576" y="223"/>
                  <a:pt x="583" y="208"/>
                  <a:pt x="583" y="191"/>
                </a:cubicBezTo>
                <a:cubicBezTo>
                  <a:pt x="583" y="157"/>
                  <a:pt x="555" y="129"/>
                  <a:pt x="521" y="129"/>
                </a:cubicBezTo>
                <a:cubicBezTo>
                  <a:pt x="486" y="129"/>
                  <a:pt x="458" y="157"/>
                  <a:pt x="458" y="191"/>
                </a:cubicBezTo>
                <a:cubicBezTo>
                  <a:pt x="458" y="208"/>
                  <a:pt x="465" y="223"/>
                  <a:pt x="476" y="235"/>
                </a:cubicBezTo>
                <a:cubicBezTo>
                  <a:pt x="467" y="240"/>
                  <a:pt x="458" y="248"/>
                  <a:pt x="452" y="259"/>
                </a:cubicBezTo>
                <a:cubicBezTo>
                  <a:pt x="443" y="258"/>
                  <a:pt x="423" y="257"/>
                  <a:pt x="403" y="256"/>
                </a:cubicBezTo>
                <a:cubicBezTo>
                  <a:pt x="397" y="246"/>
                  <a:pt x="388" y="238"/>
                  <a:pt x="380" y="233"/>
                </a:cubicBezTo>
                <a:cubicBezTo>
                  <a:pt x="391" y="222"/>
                  <a:pt x="397" y="207"/>
                  <a:pt x="397" y="190"/>
                </a:cubicBezTo>
                <a:cubicBezTo>
                  <a:pt x="397" y="155"/>
                  <a:pt x="369" y="127"/>
                  <a:pt x="335" y="127"/>
                </a:cubicBezTo>
                <a:cubicBezTo>
                  <a:pt x="300" y="127"/>
                  <a:pt x="272" y="155"/>
                  <a:pt x="272" y="190"/>
                </a:cubicBezTo>
                <a:cubicBezTo>
                  <a:pt x="272" y="207"/>
                  <a:pt x="279" y="222"/>
                  <a:pt x="290" y="233"/>
                </a:cubicBezTo>
                <a:cubicBezTo>
                  <a:pt x="282" y="238"/>
                  <a:pt x="273" y="246"/>
                  <a:pt x="266" y="256"/>
                </a:cubicBezTo>
                <a:cubicBezTo>
                  <a:pt x="247" y="257"/>
                  <a:pt x="228" y="258"/>
                  <a:pt x="219" y="259"/>
                </a:cubicBezTo>
                <a:cubicBezTo>
                  <a:pt x="212" y="247"/>
                  <a:pt x="203" y="239"/>
                  <a:pt x="194" y="233"/>
                </a:cubicBezTo>
                <a:cubicBezTo>
                  <a:pt x="205" y="222"/>
                  <a:pt x="211" y="206"/>
                  <a:pt x="211" y="190"/>
                </a:cubicBezTo>
                <a:cubicBezTo>
                  <a:pt x="211" y="155"/>
                  <a:pt x="183" y="127"/>
                  <a:pt x="149" y="127"/>
                </a:cubicBezTo>
                <a:cubicBezTo>
                  <a:pt x="114" y="127"/>
                  <a:pt x="86" y="155"/>
                  <a:pt x="86" y="190"/>
                </a:cubicBezTo>
                <a:cubicBezTo>
                  <a:pt x="86" y="207"/>
                  <a:pt x="93" y="222"/>
                  <a:pt x="104" y="233"/>
                </a:cubicBezTo>
                <a:cubicBezTo>
                  <a:pt x="90" y="242"/>
                  <a:pt x="75" y="257"/>
                  <a:pt x="73" y="281"/>
                </a:cubicBezTo>
                <a:cubicBezTo>
                  <a:pt x="63" y="283"/>
                  <a:pt x="56" y="285"/>
                  <a:pt x="50" y="286"/>
                </a:cubicBezTo>
                <a:cubicBezTo>
                  <a:pt x="40" y="288"/>
                  <a:pt x="34" y="290"/>
                  <a:pt x="30" y="290"/>
                </a:cubicBezTo>
                <a:cubicBezTo>
                  <a:pt x="20" y="290"/>
                  <a:pt x="16" y="282"/>
                  <a:pt x="16" y="275"/>
                </a:cubicBezTo>
                <a:cubicBezTo>
                  <a:pt x="16" y="68"/>
                  <a:pt x="16" y="68"/>
                  <a:pt x="16" y="68"/>
                </a:cubicBezTo>
                <a:cubicBezTo>
                  <a:pt x="16" y="64"/>
                  <a:pt x="18" y="58"/>
                  <a:pt x="33" y="53"/>
                </a:cubicBezTo>
                <a:cubicBezTo>
                  <a:pt x="33" y="53"/>
                  <a:pt x="33" y="53"/>
                  <a:pt x="33" y="53"/>
                </a:cubicBezTo>
                <a:cubicBezTo>
                  <a:pt x="34" y="53"/>
                  <a:pt x="129" y="16"/>
                  <a:pt x="339" y="16"/>
                </a:cubicBezTo>
                <a:cubicBezTo>
                  <a:pt x="548" y="16"/>
                  <a:pt x="636" y="53"/>
                  <a:pt x="637" y="53"/>
                </a:cubicBezTo>
                <a:cubicBezTo>
                  <a:pt x="637" y="53"/>
                  <a:pt x="637" y="53"/>
                  <a:pt x="638" y="53"/>
                </a:cubicBezTo>
                <a:cubicBezTo>
                  <a:pt x="653" y="58"/>
                  <a:pt x="655" y="64"/>
                  <a:pt x="655" y="68"/>
                </a:cubicBezTo>
                <a:cubicBezTo>
                  <a:pt x="655" y="80"/>
                  <a:pt x="655" y="80"/>
                  <a:pt x="655" y="80"/>
                </a:cubicBezTo>
                <a:cubicBezTo>
                  <a:pt x="655" y="85"/>
                  <a:pt x="658" y="88"/>
                  <a:pt x="663" y="88"/>
                </a:cubicBezTo>
                <a:close/>
                <a:moveTo>
                  <a:pt x="474" y="191"/>
                </a:moveTo>
                <a:cubicBezTo>
                  <a:pt x="474" y="166"/>
                  <a:pt x="495" y="145"/>
                  <a:pt x="521" y="145"/>
                </a:cubicBezTo>
                <a:cubicBezTo>
                  <a:pt x="546" y="145"/>
                  <a:pt x="567" y="166"/>
                  <a:pt x="567" y="191"/>
                </a:cubicBezTo>
                <a:cubicBezTo>
                  <a:pt x="567" y="217"/>
                  <a:pt x="546" y="238"/>
                  <a:pt x="521" y="238"/>
                </a:cubicBezTo>
                <a:cubicBezTo>
                  <a:pt x="495" y="238"/>
                  <a:pt x="474" y="217"/>
                  <a:pt x="474" y="191"/>
                </a:cubicBezTo>
                <a:close/>
                <a:moveTo>
                  <a:pt x="460" y="288"/>
                </a:moveTo>
                <a:cubicBezTo>
                  <a:pt x="460" y="265"/>
                  <a:pt x="477" y="252"/>
                  <a:pt x="489" y="245"/>
                </a:cubicBezTo>
                <a:cubicBezTo>
                  <a:pt x="499" y="251"/>
                  <a:pt x="509" y="254"/>
                  <a:pt x="521" y="254"/>
                </a:cubicBezTo>
                <a:cubicBezTo>
                  <a:pt x="532" y="254"/>
                  <a:pt x="543" y="251"/>
                  <a:pt x="552" y="245"/>
                </a:cubicBezTo>
                <a:cubicBezTo>
                  <a:pt x="564" y="252"/>
                  <a:pt x="581" y="265"/>
                  <a:pt x="581" y="288"/>
                </a:cubicBezTo>
                <a:cubicBezTo>
                  <a:pt x="581" y="342"/>
                  <a:pt x="581" y="342"/>
                  <a:pt x="581" y="342"/>
                </a:cubicBezTo>
                <a:cubicBezTo>
                  <a:pt x="581" y="343"/>
                  <a:pt x="581" y="343"/>
                  <a:pt x="581" y="343"/>
                </a:cubicBezTo>
                <a:cubicBezTo>
                  <a:pt x="581" y="343"/>
                  <a:pt x="580" y="344"/>
                  <a:pt x="580" y="344"/>
                </a:cubicBezTo>
                <a:cubicBezTo>
                  <a:pt x="565" y="344"/>
                  <a:pt x="565" y="344"/>
                  <a:pt x="565" y="344"/>
                </a:cubicBezTo>
                <a:cubicBezTo>
                  <a:pt x="565" y="287"/>
                  <a:pt x="565" y="287"/>
                  <a:pt x="565" y="287"/>
                </a:cubicBezTo>
                <a:cubicBezTo>
                  <a:pt x="565" y="283"/>
                  <a:pt x="561" y="279"/>
                  <a:pt x="557" y="279"/>
                </a:cubicBezTo>
                <a:cubicBezTo>
                  <a:pt x="552" y="279"/>
                  <a:pt x="549" y="283"/>
                  <a:pt x="549" y="287"/>
                </a:cubicBezTo>
                <a:cubicBezTo>
                  <a:pt x="549" y="344"/>
                  <a:pt x="549" y="344"/>
                  <a:pt x="549" y="344"/>
                </a:cubicBezTo>
                <a:cubicBezTo>
                  <a:pt x="492" y="344"/>
                  <a:pt x="492" y="344"/>
                  <a:pt x="492" y="344"/>
                </a:cubicBezTo>
                <a:cubicBezTo>
                  <a:pt x="492" y="287"/>
                  <a:pt x="492" y="287"/>
                  <a:pt x="492" y="287"/>
                </a:cubicBezTo>
                <a:cubicBezTo>
                  <a:pt x="492" y="283"/>
                  <a:pt x="489" y="279"/>
                  <a:pt x="484" y="279"/>
                </a:cubicBezTo>
                <a:cubicBezTo>
                  <a:pt x="480" y="279"/>
                  <a:pt x="476" y="283"/>
                  <a:pt x="476" y="287"/>
                </a:cubicBezTo>
                <a:cubicBezTo>
                  <a:pt x="476" y="344"/>
                  <a:pt x="476" y="344"/>
                  <a:pt x="476" y="344"/>
                </a:cubicBezTo>
                <a:cubicBezTo>
                  <a:pt x="462" y="344"/>
                  <a:pt x="462" y="344"/>
                  <a:pt x="462" y="344"/>
                </a:cubicBezTo>
                <a:cubicBezTo>
                  <a:pt x="461" y="344"/>
                  <a:pt x="461" y="344"/>
                  <a:pt x="461" y="344"/>
                </a:cubicBezTo>
                <a:cubicBezTo>
                  <a:pt x="461" y="343"/>
                  <a:pt x="460" y="343"/>
                  <a:pt x="460" y="342"/>
                </a:cubicBezTo>
                <a:lnTo>
                  <a:pt x="460" y="288"/>
                </a:lnTo>
                <a:close/>
                <a:moveTo>
                  <a:pt x="288" y="190"/>
                </a:moveTo>
                <a:cubicBezTo>
                  <a:pt x="288" y="164"/>
                  <a:pt x="309" y="143"/>
                  <a:pt x="335" y="143"/>
                </a:cubicBezTo>
                <a:cubicBezTo>
                  <a:pt x="360" y="143"/>
                  <a:pt x="381" y="164"/>
                  <a:pt x="381" y="190"/>
                </a:cubicBezTo>
                <a:cubicBezTo>
                  <a:pt x="381" y="215"/>
                  <a:pt x="360" y="236"/>
                  <a:pt x="335" y="236"/>
                </a:cubicBezTo>
                <a:cubicBezTo>
                  <a:pt x="309" y="236"/>
                  <a:pt x="288" y="215"/>
                  <a:pt x="288" y="190"/>
                </a:cubicBezTo>
                <a:close/>
                <a:moveTo>
                  <a:pt x="274" y="286"/>
                </a:moveTo>
                <a:cubicBezTo>
                  <a:pt x="274" y="263"/>
                  <a:pt x="291" y="250"/>
                  <a:pt x="303" y="244"/>
                </a:cubicBezTo>
                <a:cubicBezTo>
                  <a:pt x="313" y="249"/>
                  <a:pt x="323" y="252"/>
                  <a:pt x="335" y="252"/>
                </a:cubicBezTo>
                <a:cubicBezTo>
                  <a:pt x="346" y="252"/>
                  <a:pt x="357" y="249"/>
                  <a:pt x="366" y="244"/>
                </a:cubicBezTo>
                <a:cubicBezTo>
                  <a:pt x="378" y="250"/>
                  <a:pt x="395" y="263"/>
                  <a:pt x="395" y="286"/>
                </a:cubicBezTo>
                <a:cubicBezTo>
                  <a:pt x="395" y="341"/>
                  <a:pt x="395" y="341"/>
                  <a:pt x="395" y="341"/>
                </a:cubicBezTo>
                <a:cubicBezTo>
                  <a:pt x="395" y="341"/>
                  <a:pt x="395" y="342"/>
                  <a:pt x="395" y="342"/>
                </a:cubicBezTo>
                <a:cubicBezTo>
                  <a:pt x="395" y="342"/>
                  <a:pt x="394" y="342"/>
                  <a:pt x="394" y="342"/>
                </a:cubicBezTo>
                <a:cubicBezTo>
                  <a:pt x="379" y="342"/>
                  <a:pt x="379" y="342"/>
                  <a:pt x="379" y="342"/>
                </a:cubicBezTo>
                <a:cubicBezTo>
                  <a:pt x="379" y="286"/>
                  <a:pt x="379" y="286"/>
                  <a:pt x="379" y="286"/>
                </a:cubicBezTo>
                <a:cubicBezTo>
                  <a:pt x="379" y="281"/>
                  <a:pt x="375" y="278"/>
                  <a:pt x="371" y="278"/>
                </a:cubicBezTo>
                <a:cubicBezTo>
                  <a:pt x="366" y="278"/>
                  <a:pt x="363" y="281"/>
                  <a:pt x="363" y="286"/>
                </a:cubicBezTo>
                <a:cubicBezTo>
                  <a:pt x="363" y="342"/>
                  <a:pt x="363" y="342"/>
                  <a:pt x="363" y="342"/>
                </a:cubicBezTo>
                <a:cubicBezTo>
                  <a:pt x="306" y="342"/>
                  <a:pt x="306" y="342"/>
                  <a:pt x="306" y="342"/>
                </a:cubicBezTo>
                <a:cubicBezTo>
                  <a:pt x="306" y="286"/>
                  <a:pt x="306" y="286"/>
                  <a:pt x="306" y="286"/>
                </a:cubicBezTo>
                <a:cubicBezTo>
                  <a:pt x="306" y="281"/>
                  <a:pt x="303" y="278"/>
                  <a:pt x="298" y="278"/>
                </a:cubicBezTo>
                <a:cubicBezTo>
                  <a:pt x="294" y="278"/>
                  <a:pt x="290" y="281"/>
                  <a:pt x="290" y="286"/>
                </a:cubicBezTo>
                <a:cubicBezTo>
                  <a:pt x="290" y="342"/>
                  <a:pt x="290" y="342"/>
                  <a:pt x="290" y="342"/>
                </a:cubicBezTo>
                <a:cubicBezTo>
                  <a:pt x="276" y="342"/>
                  <a:pt x="276" y="342"/>
                  <a:pt x="276" y="342"/>
                </a:cubicBezTo>
                <a:cubicBezTo>
                  <a:pt x="275" y="342"/>
                  <a:pt x="275" y="342"/>
                  <a:pt x="275" y="342"/>
                </a:cubicBezTo>
                <a:cubicBezTo>
                  <a:pt x="275" y="342"/>
                  <a:pt x="274" y="341"/>
                  <a:pt x="274" y="341"/>
                </a:cubicBezTo>
                <a:lnTo>
                  <a:pt x="274" y="286"/>
                </a:lnTo>
                <a:close/>
                <a:moveTo>
                  <a:pt x="102" y="190"/>
                </a:moveTo>
                <a:cubicBezTo>
                  <a:pt x="102" y="164"/>
                  <a:pt x="123" y="143"/>
                  <a:pt x="149" y="143"/>
                </a:cubicBezTo>
                <a:cubicBezTo>
                  <a:pt x="174" y="143"/>
                  <a:pt x="195" y="164"/>
                  <a:pt x="195" y="190"/>
                </a:cubicBezTo>
                <a:cubicBezTo>
                  <a:pt x="195" y="215"/>
                  <a:pt x="174" y="236"/>
                  <a:pt x="149" y="236"/>
                </a:cubicBezTo>
                <a:cubicBezTo>
                  <a:pt x="123" y="236"/>
                  <a:pt x="102" y="215"/>
                  <a:pt x="102" y="190"/>
                </a:cubicBezTo>
                <a:close/>
                <a:moveTo>
                  <a:pt x="88" y="286"/>
                </a:moveTo>
                <a:cubicBezTo>
                  <a:pt x="88" y="263"/>
                  <a:pt x="105" y="250"/>
                  <a:pt x="118" y="244"/>
                </a:cubicBezTo>
                <a:cubicBezTo>
                  <a:pt x="127" y="249"/>
                  <a:pt x="137" y="252"/>
                  <a:pt x="149" y="252"/>
                </a:cubicBezTo>
                <a:cubicBezTo>
                  <a:pt x="160" y="252"/>
                  <a:pt x="171" y="249"/>
                  <a:pt x="180" y="244"/>
                </a:cubicBezTo>
                <a:cubicBezTo>
                  <a:pt x="192" y="250"/>
                  <a:pt x="209" y="263"/>
                  <a:pt x="209" y="286"/>
                </a:cubicBezTo>
                <a:cubicBezTo>
                  <a:pt x="209" y="341"/>
                  <a:pt x="209" y="341"/>
                  <a:pt x="209" y="341"/>
                </a:cubicBezTo>
                <a:cubicBezTo>
                  <a:pt x="209" y="341"/>
                  <a:pt x="209" y="342"/>
                  <a:pt x="209" y="342"/>
                </a:cubicBezTo>
                <a:cubicBezTo>
                  <a:pt x="209" y="342"/>
                  <a:pt x="208" y="342"/>
                  <a:pt x="208" y="342"/>
                </a:cubicBezTo>
                <a:cubicBezTo>
                  <a:pt x="193" y="342"/>
                  <a:pt x="193" y="342"/>
                  <a:pt x="193" y="342"/>
                </a:cubicBezTo>
                <a:cubicBezTo>
                  <a:pt x="193" y="286"/>
                  <a:pt x="193" y="286"/>
                  <a:pt x="193" y="286"/>
                </a:cubicBezTo>
                <a:cubicBezTo>
                  <a:pt x="193" y="281"/>
                  <a:pt x="189" y="278"/>
                  <a:pt x="185" y="278"/>
                </a:cubicBezTo>
                <a:cubicBezTo>
                  <a:pt x="181" y="278"/>
                  <a:pt x="177" y="281"/>
                  <a:pt x="177" y="286"/>
                </a:cubicBezTo>
                <a:cubicBezTo>
                  <a:pt x="177" y="342"/>
                  <a:pt x="177" y="342"/>
                  <a:pt x="177" y="342"/>
                </a:cubicBezTo>
                <a:cubicBezTo>
                  <a:pt x="121" y="342"/>
                  <a:pt x="121" y="342"/>
                  <a:pt x="121" y="342"/>
                </a:cubicBezTo>
                <a:cubicBezTo>
                  <a:pt x="121" y="286"/>
                  <a:pt x="121" y="286"/>
                  <a:pt x="121" y="286"/>
                </a:cubicBezTo>
                <a:cubicBezTo>
                  <a:pt x="121" y="281"/>
                  <a:pt x="117" y="278"/>
                  <a:pt x="113" y="278"/>
                </a:cubicBezTo>
                <a:cubicBezTo>
                  <a:pt x="108" y="278"/>
                  <a:pt x="105" y="281"/>
                  <a:pt x="105" y="286"/>
                </a:cubicBezTo>
                <a:cubicBezTo>
                  <a:pt x="105" y="342"/>
                  <a:pt x="105" y="342"/>
                  <a:pt x="105" y="342"/>
                </a:cubicBezTo>
                <a:cubicBezTo>
                  <a:pt x="90" y="342"/>
                  <a:pt x="90" y="342"/>
                  <a:pt x="90" y="342"/>
                </a:cubicBezTo>
                <a:cubicBezTo>
                  <a:pt x="89" y="342"/>
                  <a:pt x="89" y="342"/>
                  <a:pt x="89" y="342"/>
                </a:cubicBezTo>
                <a:cubicBezTo>
                  <a:pt x="89" y="342"/>
                  <a:pt x="89" y="341"/>
                  <a:pt x="88" y="341"/>
                </a:cubicBezTo>
                <a:lnTo>
                  <a:pt x="88" y="286"/>
                </a:lnTo>
                <a:close/>
              </a:path>
            </a:pathLst>
          </a:custGeom>
          <a:solidFill>
            <a:schemeClr val="bg1"/>
          </a:solidFill>
          <a:ln w="9525" cap="flat" cmpd="sng" algn="ctr">
            <a:solidFill>
              <a:schemeClr val="bg1"/>
            </a:solidFill>
            <a:prstDash val="solid"/>
            <a:round/>
            <a:headEnd type="none" w="med" len="med"/>
            <a:tailEnd type="none" w="med" len="med"/>
          </a:ln>
        </p:spPr>
        <p:txBody>
          <a:bodyPr lIns="91404" tIns="45718" rIns="91404" bIns="45718"/>
          <a:lstStyle/>
          <a:p>
            <a:pPr defTabSz="609347">
              <a:spcBef>
                <a:spcPct val="50000"/>
              </a:spcBef>
            </a:pPr>
            <a:endParaRPr lang="en-US">
              <a:solidFill>
                <a:prstClr val="black"/>
              </a:solidFill>
            </a:endParaRPr>
          </a:p>
        </p:txBody>
      </p:sp>
      <p:sp>
        <p:nvSpPr>
          <p:cNvPr id="55" name="Freeform 7"/>
          <p:cNvSpPr>
            <a:spLocks noChangeAspect="1" noEditPoints="1"/>
          </p:cNvSpPr>
          <p:nvPr/>
        </p:nvSpPr>
        <p:spPr bwMode="auto">
          <a:xfrm>
            <a:off x="5328708" y="1789698"/>
            <a:ext cx="467915" cy="625475"/>
          </a:xfrm>
          <a:custGeom>
            <a:avLst/>
            <a:gdLst>
              <a:gd name="T0" fmla="*/ 2147483647 w 380"/>
              <a:gd name="T1" fmla="*/ 2147483647 h 380"/>
              <a:gd name="T2" fmla="*/ 2147483647 w 380"/>
              <a:gd name="T3" fmla="*/ 2147483647 h 380"/>
              <a:gd name="T4" fmla="*/ 2147483647 w 380"/>
              <a:gd name="T5" fmla="*/ 2147483647 h 380"/>
              <a:gd name="T6" fmla="*/ 2147483647 w 380"/>
              <a:gd name="T7" fmla="*/ 2147483647 h 380"/>
              <a:gd name="T8" fmla="*/ 2147483647 w 380"/>
              <a:gd name="T9" fmla="*/ 2147483647 h 380"/>
              <a:gd name="T10" fmla="*/ 2147483647 w 380"/>
              <a:gd name="T11" fmla="*/ 2147483647 h 380"/>
              <a:gd name="T12" fmla="*/ 2147483647 w 380"/>
              <a:gd name="T13" fmla="*/ 2147483647 h 380"/>
              <a:gd name="T14" fmla="*/ 2147483647 w 380"/>
              <a:gd name="T15" fmla="*/ 2147483647 h 380"/>
              <a:gd name="T16" fmla="*/ 2147483647 w 380"/>
              <a:gd name="T17" fmla="*/ 2147483647 h 380"/>
              <a:gd name="T18" fmla="*/ 2147483647 w 380"/>
              <a:gd name="T19" fmla="*/ 2147483647 h 380"/>
              <a:gd name="T20" fmla="*/ 2147483647 w 380"/>
              <a:gd name="T21" fmla="*/ 2147483647 h 380"/>
              <a:gd name="T22" fmla="*/ 2147483647 w 380"/>
              <a:gd name="T23" fmla="*/ 2147483647 h 380"/>
              <a:gd name="T24" fmla="*/ 2147483647 w 380"/>
              <a:gd name="T25" fmla="*/ 2147483647 h 380"/>
              <a:gd name="T26" fmla="*/ 2147483647 w 380"/>
              <a:gd name="T27" fmla="*/ 2147483647 h 380"/>
              <a:gd name="T28" fmla="*/ 2147483647 w 380"/>
              <a:gd name="T29" fmla="*/ 2147483647 h 380"/>
              <a:gd name="T30" fmla="*/ 2147483647 w 380"/>
              <a:gd name="T31" fmla="*/ 2147483647 h 380"/>
              <a:gd name="T32" fmla="*/ 2147483647 w 380"/>
              <a:gd name="T33" fmla="*/ 2147483647 h 380"/>
              <a:gd name="T34" fmla="*/ 2147483647 w 380"/>
              <a:gd name="T35" fmla="*/ 2147483647 h 380"/>
              <a:gd name="T36" fmla="*/ 2147483647 w 380"/>
              <a:gd name="T37" fmla="*/ 2147483647 h 380"/>
              <a:gd name="T38" fmla="*/ 2147483647 w 380"/>
              <a:gd name="T39" fmla="*/ 2147483647 h 380"/>
              <a:gd name="T40" fmla="*/ 2147483647 w 380"/>
              <a:gd name="T41" fmla="*/ 2147483647 h 380"/>
              <a:gd name="T42" fmla="*/ 2147483647 w 380"/>
              <a:gd name="T43" fmla="*/ 2147483647 h 380"/>
              <a:gd name="T44" fmla="*/ 2147483647 w 380"/>
              <a:gd name="T45" fmla="*/ 2147483647 h 380"/>
              <a:gd name="T46" fmla="*/ 2147483647 w 380"/>
              <a:gd name="T47" fmla="*/ 2147483647 h 380"/>
              <a:gd name="T48" fmla="*/ 2147483647 w 380"/>
              <a:gd name="T49" fmla="*/ 2147483647 h 380"/>
              <a:gd name="T50" fmla="*/ 2147483647 w 380"/>
              <a:gd name="T51" fmla="*/ 2147483647 h 380"/>
              <a:gd name="T52" fmla="*/ 2147483647 w 380"/>
              <a:gd name="T53" fmla="*/ 2147483647 h 380"/>
              <a:gd name="T54" fmla="*/ 2147483647 w 380"/>
              <a:gd name="T55" fmla="*/ 2147483647 h 380"/>
              <a:gd name="T56" fmla="*/ 2147483647 w 380"/>
              <a:gd name="T57" fmla="*/ 2147483647 h 380"/>
              <a:gd name="T58" fmla="*/ 2147483647 w 380"/>
              <a:gd name="T59" fmla="*/ 2147483647 h 380"/>
              <a:gd name="T60" fmla="*/ 2147483647 w 380"/>
              <a:gd name="T61" fmla="*/ 2147483647 h 380"/>
              <a:gd name="T62" fmla="*/ 2147483647 w 380"/>
              <a:gd name="T63" fmla="*/ 2147483647 h 380"/>
              <a:gd name="T64" fmla="*/ 2147483647 w 380"/>
              <a:gd name="T65" fmla="*/ 2147483647 h 380"/>
              <a:gd name="T66" fmla="*/ 2147483647 w 380"/>
              <a:gd name="T67" fmla="*/ 2147483647 h 380"/>
              <a:gd name="T68" fmla="*/ 2147483647 w 380"/>
              <a:gd name="T69" fmla="*/ 2147483647 h 380"/>
              <a:gd name="T70" fmla="*/ 2147483647 w 380"/>
              <a:gd name="T71" fmla="*/ 2147483647 h 380"/>
              <a:gd name="T72" fmla="*/ 2147483647 w 380"/>
              <a:gd name="T73" fmla="*/ 2147483647 h 380"/>
              <a:gd name="T74" fmla="*/ 2147483647 w 380"/>
              <a:gd name="T75" fmla="*/ 2147483647 h 380"/>
              <a:gd name="T76" fmla="*/ 2147483647 w 380"/>
              <a:gd name="T77" fmla="*/ 2147483647 h 380"/>
              <a:gd name="T78" fmla="*/ 2147483647 w 380"/>
              <a:gd name="T79" fmla="*/ 2147483647 h 380"/>
              <a:gd name="T80" fmla="*/ 2147483647 w 380"/>
              <a:gd name="T81" fmla="*/ 2147483647 h 380"/>
              <a:gd name="T82" fmla="*/ 2147483647 w 380"/>
              <a:gd name="T83" fmla="*/ 2147483647 h 380"/>
              <a:gd name="T84" fmla="*/ 2147483647 w 380"/>
              <a:gd name="T85" fmla="*/ 2147483647 h 380"/>
              <a:gd name="T86" fmla="*/ 2147483647 w 380"/>
              <a:gd name="T87" fmla="*/ 2147483647 h 380"/>
              <a:gd name="T88" fmla="*/ 2147483647 w 380"/>
              <a:gd name="T89" fmla="*/ 2147483647 h 380"/>
              <a:gd name="T90" fmla="*/ 2147483647 w 380"/>
              <a:gd name="T91" fmla="*/ 2147483647 h 380"/>
              <a:gd name="T92" fmla="*/ 2147483647 w 380"/>
              <a:gd name="T93" fmla="*/ 2147483647 h 380"/>
              <a:gd name="T94" fmla="*/ 2147483647 w 380"/>
              <a:gd name="T95" fmla="*/ 2147483647 h 380"/>
              <a:gd name="T96" fmla="*/ 2147483647 w 380"/>
              <a:gd name="T97" fmla="*/ 2147483647 h 380"/>
              <a:gd name="T98" fmla="*/ 2147483647 w 380"/>
              <a:gd name="T99" fmla="*/ 2147483647 h 380"/>
              <a:gd name="T100" fmla="*/ 2147483647 w 380"/>
              <a:gd name="T101" fmla="*/ 2147483647 h 380"/>
              <a:gd name="T102" fmla="*/ 2147483647 w 380"/>
              <a:gd name="T103" fmla="*/ 2147483647 h 380"/>
              <a:gd name="T104" fmla="*/ 2147483647 w 380"/>
              <a:gd name="T105" fmla="*/ 2147483647 h 380"/>
              <a:gd name="T106" fmla="*/ 2147483647 w 380"/>
              <a:gd name="T107" fmla="*/ 2147483647 h 380"/>
              <a:gd name="T108" fmla="*/ 2147483647 w 380"/>
              <a:gd name="T109" fmla="*/ 2147483647 h 380"/>
              <a:gd name="T110" fmla="*/ 2147483647 w 380"/>
              <a:gd name="T111" fmla="*/ 2147483647 h 380"/>
              <a:gd name="T112" fmla="*/ 2147483647 w 380"/>
              <a:gd name="T113" fmla="*/ 2147483647 h 380"/>
              <a:gd name="T114" fmla="*/ 2147483647 w 380"/>
              <a:gd name="T115" fmla="*/ 2147483647 h 380"/>
              <a:gd name="T116" fmla="*/ 2147483647 w 380"/>
              <a:gd name="T117" fmla="*/ 2147483647 h 380"/>
              <a:gd name="T118" fmla="*/ 2147483647 w 380"/>
              <a:gd name="T119" fmla="*/ 2147483647 h 380"/>
              <a:gd name="T120" fmla="*/ 2147483647 w 380"/>
              <a:gd name="T121" fmla="*/ 2147483647 h 380"/>
              <a:gd name="T122" fmla="*/ 2147483647 w 380"/>
              <a:gd name="T123" fmla="*/ 2147483647 h 3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0"/>
              <a:gd name="T187" fmla="*/ 0 h 380"/>
              <a:gd name="T188" fmla="*/ 380 w 380"/>
              <a:gd name="T189" fmla="*/ 380 h 3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0" h="380">
                <a:moveTo>
                  <a:pt x="201" y="155"/>
                </a:moveTo>
                <a:cubicBezTo>
                  <a:pt x="201" y="155"/>
                  <a:pt x="201" y="154"/>
                  <a:pt x="202" y="154"/>
                </a:cubicBezTo>
                <a:cubicBezTo>
                  <a:pt x="202" y="153"/>
                  <a:pt x="202" y="152"/>
                  <a:pt x="202" y="151"/>
                </a:cubicBezTo>
                <a:cubicBezTo>
                  <a:pt x="202" y="151"/>
                  <a:pt x="202" y="151"/>
                  <a:pt x="202" y="151"/>
                </a:cubicBezTo>
                <a:cubicBezTo>
                  <a:pt x="208" y="151"/>
                  <a:pt x="208" y="151"/>
                  <a:pt x="208" y="151"/>
                </a:cubicBezTo>
                <a:cubicBezTo>
                  <a:pt x="211" y="151"/>
                  <a:pt x="214" y="149"/>
                  <a:pt x="214" y="146"/>
                </a:cubicBezTo>
                <a:cubicBezTo>
                  <a:pt x="214" y="136"/>
                  <a:pt x="214" y="136"/>
                  <a:pt x="214" y="136"/>
                </a:cubicBezTo>
                <a:cubicBezTo>
                  <a:pt x="214" y="133"/>
                  <a:pt x="211" y="130"/>
                  <a:pt x="208" y="130"/>
                </a:cubicBezTo>
                <a:cubicBezTo>
                  <a:pt x="202" y="130"/>
                  <a:pt x="202" y="130"/>
                  <a:pt x="202" y="130"/>
                </a:cubicBezTo>
                <a:cubicBezTo>
                  <a:pt x="201" y="125"/>
                  <a:pt x="200" y="120"/>
                  <a:pt x="198" y="116"/>
                </a:cubicBezTo>
                <a:cubicBezTo>
                  <a:pt x="196" y="112"/>
                  <a:pt x="194" y="108"/>
                  <a:pt x="192" y="104"/>
                </a:cubicBezTo>
                <a:cubicBezTo>
                  <a:pt x="196" y="100"/>
                  <a:pt x="196" y="100"/>
                  <a:pt x="196" y="100"/>
                </a:cubicBezTo>
                <a:cubicBezTo>
                  <a:pt x="198" y="98"/>
                  <a:pt x="198" y="94"/>
                  <a:pt x="196" y="92"/>
                </a:cubicBezTo>
                <a:cubicBezTo>
                  <a:pt x="189" y="85"/>
                  <a:pt x="189" y="85"/>
                  <a:pt x="189" y="85"/>
                </a:cubicBezTo>
                <a:cubicBezTo>
                  <a:pt x="186" y="83"/>
                  <a:pt x="183" y="83"/>
                  <a:pt x="181" y="85"/>
                </a:cubicBezTo>
                <a:cubicBezTo>
                  <a:pt x="177" y="89"/>
                  <a:pt x="177" y="89"/>
                  <a:pt x="177" y="89"/>
                </a:cubicBezTo>
                <a:cubicBezTo>
                  <a:pt x="169" y="84"/>
                  <a:pt x="160" y="80"/>
                  <a:pt x="151" y="78"/>
                </a:cubicBezTo>
                <a:cubicBezTo>
                  <a:pt x="151" y="73"/>
                  <a:pt x="151" y="73"/>
                  <a:pt x="151" y="73"/>
                </a:cubicBezTo>
                <a:cubicBezTo>
                  <a:pt x="151" y="70"/>
                  <a:pt x="148" y="67"/>
                  <a:pt x="145" y="67"/>
                </a:cubicBezTo>
                <a:cubicBezTo>
                  <a:pt x="135" y="67"/>
                  <a:pt x="135" y="67"/>
                  <a:pt x="135" y="67"/>
                </a:cubicBezTo>
                <a:cubicBezTo>
                  <a:pt x="132" y="67"/>
                  <a:pt x="129" y="70"/>
                  <a:pt x="129" y="73"/>
                </a:cubicBezTo>
                <a:cubicBezTo>
                  <a:pt x="129" y="78"/>
                  <a:pt x="129" y="78"/>
                  <a:pt x="129" y="78"/>
                </a:cubicBezTo>
                <a:cubicBezTo>
                  <a:pt x="125" y="79"/>
                  <a:pt x="120" y="80"/>
                  <a:pt x="115" y="82"/>
                </a:cubicBezTo>
                <a:cubicBezTo>
                  <a:pt x="111" y="84"/>
                  <a:pt x="107" y="86"/>
                  <a:pt x="103" y="89"/>
                </a:cubicBezTo>
                <a:cubicBezTo>
                  <a:pt x="100" y="85"/>
                  <a:pt x="100" y="85"/>
                  <a:pt x="100" y="85"/>
                </a:cubicBezTo>
                <a:cubicBezTo>
                  <a:pt x="97" y="83"/>
                  <a:pt x="94" y="83"/>
                  <a:pt x="91" y="85"/>
                </a:cubicBezTo>
                <a:cubicBezTo>
                  <a:pt x="84" y="92"/>
                  <a:pt x="84" y="92"/>
                  <a:pt x="84" y="92"/>
                </a:cubicBezTo>
                <a:cubicBezTo>
                  <a:pt x="82" y="94"/>
                  <a:pt x="82" y="98"/>
                  <a:pt x="84" y="100"/>
                </a:cubicBezTo>
                <a:cubicBezTo>
                  <a:pt x="88" y="104"/>
                  <a:pt x="88" y="104"/>
                  <a:pt x="88" y="104"/>
                </a:cubicBezTo>
                <a:cubicBezTo>
                  <a:pt x="83" y="112"/>
                  <a:pt x="79" y="121"/>
                  <a:pt x="78" y="130"/>
                </a:cubicBezTo>
                <a:cubicBezTo>
                  <a:pt x="72" y="130"/>
                  <a:pt x="72" y="130"/>
                  <a:pt x="72" y="130"/>
                </a:cubicBezTo>
                <a:cubicBezTo>
                  <a:pt x="69" y="130"/>
                  <a:pt x="66" y="133"/>
                  <a:pt x="66" y="136"/>
                </a:cubicBezTo>
                <a:cubicBezTo>
                  <a:pt x="66" y="146"/>
                  <a:pt x="66" y="146"/>
                  <a:pt x="66" y="146"/>
                </a:cubicBezTo>
                <a:cubicBezTo>
                  <a:pt x="66" y="149"/>
                  <a:pt x="69" y="152"/>
                  <a:pt x="72" y="152"/>
                </a:cubicBezTo>
                <a:cubicBezTo>
                  <a:pt x="78" y="152"/>
                  <a:pt x="78" y="152"/>
                  <a:pt x="78" y="152"/>
                </a:cubicBezTo>
                <a:cubicBezTo>
                  <a:pt x="79" y="156"/>
                  <a:pt x="80" y="160"/>
                  <a:pt x="82" y="165"/>
                </a:cubicBezTo>
                <a:cubicBezTo>
                  <a:pt x="84" y="169"/>
                  <a:pt x="86" y="173"/>
                  <a:pt x="89" y="177"/>
                </a:cubicBezTo>
                <a:cubicBezTo>
                  <a:pt x="85" y="181"/>
                  <a:pt x="85" y="181"/>
                  <a:pt x="85" y="181"/>
                </a:cubicBezTo>
                <a:cubicBezTo>
                  <a:pt x="82" y="183"/>
                  <a:pt x="82" y="187"/>
                  <a:pt x="85" y="189"/>
                </a:cubicBezTo>
                <a:cubicBezTo>
                  <a:pt x="92" y="196"/>
                  <a:pt x="92" y="196"/>
                  <a:pt x="92" y="196"/>
                </a:cubicBezTo>
                <a:cubicBezTo>
                  <a:pt x="94" y="199"/>
                  <a:pt x="98" y="199"/>
                  <a:pt x="100" y="196"/>
                </a:cubicBezTo>
                <a:cubicBezTo>
                  <a:pt x="104" y="192"/>
                  <a:pt x="104" y="192"/>
                  <a:pt x="104" y="192"/>
                </a:cubicBezTo>
                <a:cubicBezTo>
                  <a:pt x="104" y="192"/>
                  <a:pt x="104" y="192"/>
                  <a:pt x="104" y="192"/>
                </a:cubicBezTo>
                <a:cubicBezTo>
                  <a:pt x="105" y="193"/>
                  <a:pt x="106" y="193"/>
                  <a:pt x="106" y="194"/>
                </a:cubicBezTo>
                <a:cubicBezTo>
                  <a:pt x="107" y="194"/>
                  <a:pt x="107" y="194"/>
                  <a:pt x="108" y="195"/>
                </a:cubicBezTo>
                <a:cubicBezTo>
                  <a:pt x="108" y="195"/>
                  <a:pt x="108" y="195"/>
                  <a:pt x="108" y="195"/>
                </a:cubicBezTo>
                <a:cubicBezTo>
                  <a:pt x="115" y="199"/>
                  <a:pt x="122" y="201"/>
                  <a:pt x="129" y="203"/>
                </a:cubicBezTo>
                <a:cubicBezTo>
                  <a:pt x="129" y="209"/>
                  <a:pt x="129" y="209"/>
                  <a:pt x="129" y="209"/>
                </a:cubicBezTo>
                <a:cubicBezTo>
                  <a:pt x="129" y="212"/>
                  <a:pt x="132" y="214"/>
                  <a:pt x="135" y="214"/>
                </a:cubicBezTo>
                <a:cubicBezTo>
                  <a:pt x="145" y="214"/>
                  <a:pt x="145" y="214"/>
                  <a:pt x="145" y="214"/>
                </a:cubicBezTo>
                <a:cubicBezTo>
                  <a:pt x="148" y="214"/>
                  <a:pt x="151" y="212"/>
                  <a:pt x="151" y="209"/>
                </a:cubicBezTo>
                <a:cubicBezTo>
                  <a:pt x="151" y="203"/>
                  <a:pt x="151" y="203"/>
                  <a:pt x="151" y="203"/>
                </a:cubicBezTo>
                <a:cubicBezTo>
                  <a:pt x="156" y="202"/>
                  <a:pt x="160" y="200"/>
                  <a:pt x="165" y="199"/>
                </a:cubicBezTo>
                <a:cubicBezTo>
                  <a:pt x="169" y="197"/>
                  <a:pt x="173" y="195"/>
                  <a:pt x="176" y="192"/>
                </a:cubicBezTo>
                <a:cubicBezTo>
                  <a:pt x="181" y="196"/>
                  <a:pt x="181" y="196"/>
                  <a:pt x="181" y="196"/>
                </a:cubicBezTo>
                <a:cubicBezTo>
                  <a:pt x="183" y="199"/>
                  <a:pt x="187" y="199"/>
                  <a:pt x="189" y="196"/>
                </a:cubicBezTo>
                <a:cubicBezTo>
                  <a:pt x="196" y="189"/>
                  <a:pt x="196" y="189"/>
                  <a:pt x="196" y="189"/>
                </a:cubicBezTo>
                <a:cubicBezTo>
                  <a:pt x="198" y="187"/>
                  <a:pt x="198" y="183"/>
                  <a:pt x="196" y="181"/>
                </a:cubicBezTo>
                <a:cubicBezTo>
                  <a:pt x="192" y="177"/>
                  <a:pt x="192" y="177"/>
                  <a:pt x="192" y="177"/>
                </a:cubicBezTo>
                <a:cubicBezTo>
                  <a:pt x="196" y="170"/>
                  <a:pt x="199" y="163"/>
                  <a:pt x="201" y="156"/>
                </a:cubicBezTo>
                <a:cubicBezTo>
                  <a:pt x="201" y="155"/>
                  <a:pt x="201" y="155"/>
                  <a:pt x="201" y="155"/>
                </a:cubicBezTo>
                <a:close/>
                <a:moveTo>
                  <a:pt x="184" y="158"/>
                </a:moveTo>
                <a:cubicBezTo>
                  <a:pt x="180" y="170"/>
                  <a:pt x="171" y="179"/>
                  <a:pt x="159" y="184"/>
                </a:cubicBezTo>
                <a:cubicBezTo>
                  <a:pt x="146" y="190"/>
                  <a:pt x="133" y="189"/>
                  <a:pt x="122" y="185"/>
                </a:cubicBezTo>
                <a:cubicBezTo>
                  <a:pt x="111" y="180"/>
                  <a:pt x="101" y="171"/>
                  <a:pt x="96" y="159"/>
                </a:cubicBezTo>
                <a:cubicBezTo>
                  <a:pt x="91" y="147"/>
                  <a:pt x="91" y="134"/>
                  <a:pt x="96" y="122"/>
                </a:cubicBezTo>
                <a:cubicBezTo>
                  <a:pt x="100" y="111"/>
                  <a:pt x="109" y="101"/>
                  <a:pt x="121" y="96"/>
                </a:cubicBezTo>
                <a:cubicBezTo>
                  <a:pt x="134" y="91"/>
                  <a:pt x="147" y="91"/>
                  <a:pt x="158" y="96"/>
                </a:cubicBezTo>
                <a:cubicBezTo>
                  <a:pt x="169" y="101"/>
                  <a:pt x="179" y="109"/>
                  <a:pt x="184" y="122"/>
                </a:cubicBezTo>
                <a:cubicBezTo>
                  <a:pt x="189" y="134"/>
                  <a:pt x="189" y="147"/>
                  <a:pt x="184" y="158"/>
                </a:cubicBezTo>
                <a:close/>
                <a:moveTo>
                  <a:pt x="147" y="283"/>
                </a:moveTo>
                <a:cubicBezTo>
                  <a:pt x="150" y="283"/>
                  <a:pt x="150" y="283"/>
                  <a:pt x="150" y="283"/>
                </a:cubicBezTo>
                <a:cubicBezTo>
                  <a:pt x="153" y="283"/>
                  <a:pt x="155" y="280"/>
                  <a:pt x="155" y="277"/>
                </a:cubicBezTo>
                <a:cubicBezTo>
                  <a:pt x="155" y="273"/>
                  <a:pt x="155" y="273"/>
                  <a:pt x="155" y="273"/>
                </a:cubicBezTo>
                <a:cubicBezTo>
                  <a:pt x="155" y="270"/>
                  <a:pt x="152" y="268"/>
                  <a:pt x="149" y="268"/>
                </a:cubicBezTo>
                <a:cubicBezTo>
                  <a:pt x="145" y="269"/>
                  <a:pt x="145" y="269"/>
                  <a:pt x="145" y="269"/>
                </a:cubicBezTo>
                <a:cubicBezTo>
                  <a:pt x="144" y="264"/>
                  <a:pt x="141" y="260"/>
                  <a:pt x="137" y="257"/>
                </a:cubicBezTo>
                <a:cubicBezTo>
                  <a:pt x="139" y="254"/>
                  <a:pt x="139" y="254"/>
                  <a:pt x="139" y="254"/>
                </a:cubicBezTo>
                <a:cubicBezTo>
                  <a:pt x="140" y="251"/>
                  <a:pt x="139" y="247"/>
                  <a:pt x="136" y="246"/>
                </a:cubicBezTo>
                <a:cubicBezTo>
                  <a:pt x="134" y="245"/>
                  <a:pt x="134" y="245"/>
                  <a:pt x="134" y="245"/>
                </a:cubicBezTo>
                <a:cubicBezTo>
                  <a:pt x="131" y="244"/>
                  <a:pt x="128" y="245"/>
                  <a:pt x="127" y="248"/>
                </a:cubicBezTo>
                <a:cubicBezTo>
                  <a:pt x="125" y="251"/>
                  <a:pt x="125" y="251"/>
                  <a:pt x="125" y="251"/>
                </a:cubicBezTo>
                <a:cubicBezTo>
                  <a:pt x="120" y="250"/>
                  <a:pt x="115" y="250"/>
                  <a:pt x="111" y="252"/>
                </a:cubicBezTo>
                <a:cubicBezTo>
                  <a:pt x="109" y="249"/>
                  <a:pt x="109" y="249"/>
                  <a:pt x="109" y="249"/>
                </a:cubicBezTo>
                <a:cubicBezTo>
                  <a:pt x="107" y="246"/>
                  <a:pt x="104" y="246"/>
                  <a:pt x="101" y="247"/>
                </a:cubicBezTo>
                <a:cubicBezTo>
                  <a:pt x="98" y="249"/>
                  <a:pt x="98" y="249"/>
                  <a:pt x="98" y="249"/>
                </a:cubicBezTo>
                <a:cubicBezTo>
                  <a:pt x="96" y="251"/>
                  <a:pt x="95" y="255"/>
                  <a:pt x="97" y="257"/>
                </a:cubicBezTo>
                <a:cubicBezTo>
                  <a:pt x="99" y="260"/>
                  <a:pt x="99" y="260"/>
                  <a:pt x="99" y="260"/>
                </a:cubicBezTo>
                <a:cubicBezTo>
                  <a:pt x="97" y="262"/>
                  <a:pt x="96" y="264"/>
                  <a:pt x="95" y="266"/>
                </a:cubicBezTo>
                <a:cubicBezTo>
                  <a:pt x="93" y="268"/>
                  <a:pt x="93" y="271"/>
                  <a:pt x="92" y="273"/>
                </a:cubicBezTo>
                <a:cubicBezTo>
                  <a:pt x="89" y="273"/>
                  <a:pt x="89" y="273"/>
                  <a:pt x="89" y="273"/>
                </a:cubicBezTo>
                <a:cubicBezTo>
                  <a:pt x="86" y="274"/>
                  <a:pt x="83" y="276"/>
                  <a:pt x="84" y="279"/>
                </a:cubicBezTo>
                <a:cubicBezTo>
                  <a:pt x="84" y="283"/>
                  <a:pt x="84" y="283"/>
                  <a:pt x="84" y="283"/>
                </a:cubicBezTo>
                <a:cubicBezTo>
                  <a:pt x="84" y="286"/>
                  <a:pt x="87" y="288"/>
                  <a:pt x="90" y="288"/>
                </a:cubicBezTo>
                <a:cubicBezTo>
                  <a:pt x="94" y="288"/>
                  <a:pt x="94" y="288"/>
                  <a:pt x="94" y="288"/>
                </a:cubicBezTo>
                <a:cubicBezTo>
                  <a:pt x="95" y="292"/>
                  <a:pt x="98" y="296"/>
                  <a:pt x="102" y="299"/>
                </a:cubicBezTo>
                <a:cubicBezTo>
                  <a:pt x="100" y="303"/>
                  <a:pt x="100" y="303"/>
                  <a:pt x="100" y="303"/>
                </a:cubicBezTo>
                <a:cubicBezTo>
                  <a:pt x="99" y="306"/>
                  <a:pt x="100" y="309"/>
                  <a:pt x="103" y="310"/>
                </a:cubicBezTo>
                <a:cubicBezTo>
                  <a:pt x="105" y="311"/>
                  <a:pt x="105" y="311"/>
                  <a:pt x="105" y="311"/>
                </a:cubicBezTo>
                <a:cubicBezTo>
                  <a:pt x="108" y="313"/>
                  <a:pt x="111" y="312"/>
                  <a:pt x="112" y="309"/>
                </a:cubicBezTo>
                <a:cubicBezTo>
                  <a:pt x="114" y="305"/>
                  <a:pt x="114" y="305"/>
                  <a:pt x="114" y="305"/>
                </a:cubicBezTo>
                <a:cubicBezTo>
                  <a:pt x="119" y="306"/>
                  <a:pt x="124" y="306"/>
                  <a:pt x="128" y="304"/>
                </a:cubicBezTo>
                <a:cubicBezTo>
                  <a:pt x="130" y="307"/>
                  <a:pt x="130" y="307"/>
                  <a:pt x="130" y="307"/>
                </a:cubicBezTo>
                <a:cubicBezTo>
                  <a:pt x="132" y="310"/>
                  <a:pt x="135" y="311"/>
                  <a:pt x="138" y="309"/>
                </a:cubicBezTo>
                <a:cubicBezTo>
                  <a:pt x="141" y="307"/>
                  <a:pt x="141" y="307"/>
                  <a:pt x="141" y="307"/>
                </a:cubicBezTo>
                <a:cubicBezTo>
                  <a:pt x="143" y="305"/>
                  <a:pt x="144" y="302"/>
                  <a:pt x="142" y="299"/>
                </a:cubicBezTo>
                <a:cubicBezTo>
                  <a:pt x="140" y="296"/>
                  <a:pt x="140" y="296"/>
                  <a:pt x="140" y="296"/>
                </a:cubicBezTo>
                <a:cubicBezTo>
                  <a:pt x="142" y="294"/>
                  <a:pt x="143" y="292"/>
                  <a:pt x="144" y="290"/>
                </a:cubicBezTo>
                <a:cubicBezTo>
                  <a:pt x="145" y="288"/>
                  <a:pt x="146" y="286"/>
                  <a:pt x="147" y="283"/>
                </a:cubicBezTo>
                <a:close/>
                <a:moveTo>
                  <a:pt x="133" y="289"/>
                </a:moveTo>
                <a:cubicBezTo>
                  <a:pt x="126" y="297"/>
                  <a:pt x="116" y="297"/>
                  <a:pt x="108" y="291"/>
                </a:cubicBezTo>
                <a:cubicBezTo>
                  <a:pt x="101" y="285"/>
                  <a:pt x="100" y="274"/>
                  <a:pt x="106" y="267"/>
                </a:cubicBezTo>
                <a:cubicBezTo>
                  <a:pt x="112" y="260"/>
                  <a:pt x="123" y="259"/>
                  <a:pt x="131" y="265"/>
                </a:cubicBezTo>
                <a:cubicBezTo>
                  <a:pt x="138" y="271"/>
                  <a:pt x="139" y="282"/>
                  <a:pt x="133" y="289"/>
                </a:cubicBezTo>
                <a:close/>
                <a:moveTo>
                  <a:pt x="248" y="105"/>
                </a:moveTo>
                <a:cubicBezTo>
                  <a:pt x="250" y="105"/>
                  <a:pt x="250" y="105"/>
                  <a:pt x="250" y="105"/>
                </a:cubicBezTo>
                <a:cubicBezTo>
                  <a:pt x="252" y="105"/>
                  <a:pt x="254" y="104"/>
                  <a:pt x="254" y="102"/>
                </a:cubicBezTo>
                <a:cubicBezTo>
                  <a:pt x="254" y="99"/>
                  <a:pt x="254" y="99"/>
                  <a:pt x="254" y="99"/>
                </a:cubicBezTo>
                <a:cubicBezTo>
                  <a:pt x="255" y="99"/>
                  <a:pt x="257" y="98"/>
                  <a:pt x="258" y="98"/>
                </a:cubicBezTo>
                <a:cubicBezTo>
                  <a:pt x="260" y="97"/>
                  <a:pt x="261" y="96"/>
                  <a:pt x="262" y="95"/>
                </a:cubicBezTo>
                <a:cubicBezTo>
                  <a:pt x="264" y="96"/>
                  <a:pt x="264" y="96"/>
                  <a:pt x="264" y="96"/>
                </a:cubicBezTo>
                <a:cubicBezTo>
                  <a:pt x="266" y="97"/>
                  <a:pt x="268" y="96"/>
                  <a:pt x="269" y="95"/>
                </a:cubicBezTo>
                <a:cubicBezTo>
                  <a:pt x="271" y="93"/>
                  <a:pt x="271" y="93"/>
                  <a:pt x="271" y="93"/>
                </a:cubicBezTo>
                <a:cubicBezTo>
                  <a:pt x="272" y="91"/>
                  <a:pt x="271" y="88"/>
                  <a:pt x="269" y="87"/>
                </a:cubicBezTo>
                <a:cubicBezTo>
                  <a:pt x="267" y="86"/>
                  <a:pt x="267" y="86"/>
                  <a:pt x="267" y="86"/>
                </a:cubicBezTo>
                <a:cubicBezTo>
                  <a:pt x="268" y="83"/>
                  <a:pt x="268" y="80"/>
                  <a:pt x="267" y="77"/>
                </a:cubicBezTo>
                <a:cubicBezTo>
                  <a:pt x="270" y="75"/>
                  <a:pt x="270" y="75"/>
                  <a:pt x="270" y="75"/>
                </a:cubicBezTo>
                <a:cubicBezTo>
                  <a:pt x="272" y="74"/>
                  <a:pt x="272" y="72"/>
                  <a:pt x="271" y="70"/>
                </a:cubicBezTo>
                <a:cubicBezTo>
                  <a:pt x="270" y="69"/>
                  <a:pt x="270" y="69"/>
                  <a:pt x="270" y="69"/>
                </a:cubicBezTo>
                <a:cubicBezTo>
                  <a:pt x="269" y="67"/>
                  <a:pt x="267" y="66"/>
                  <a:pt x="265" y="67"/>
                </a:cubicBezTo>
                <a:cubicBezTo>
                  <a:pt x="263" y="69"/>
                  <a:pt x="263" y="69"/>
                  <a:pt x="263" y="69"/>
                </a:cubicBezTo>
                <a:cubicBezTo>
                  <a:pt x="261" y="66"/>
                  <a:pt x="258" y="65"/>
                  <a:pt x="255" y="64"/>
                </a:cubicBezTo>
                <a:cubicBezTo>
                  <a:pt x="255" y="61"/>
                  <a:pt x="255" y="61"/>
                  <a:pt x="255" y="61"/>
                </a:cubicBezTo>
                <a:cubicBezTo>
                  <a:pt x="255" y="59"/>
                  <a:pt x="253" y="57"/>
                  <a:pt x="251" y="57"/>
                </a:cubicBezTo>
                <a:cubicBezTo>
                  <a:pt x="249" y="57"/>
                  <a:pt x="249" y="57"/>
                  <a:pt x="249" y="57"/>
                </a:cubicBezTo>
                <a:cubicBezTo>
                  <a:pt x="247" y="57"/>
                  <a:pt x="245" y="59"/>
                  <a:pt x="245" y="61"/>
                </a:cubicBezTo>
                <a:cubicBezTo>
                  <a:pt x="245" y="63"/>
                  <a:pt x="245" y="63"/>
                  <a:pt x="245" y="63"/>
                </a:cubicBezTo>
                <a:cubicBezTo>
                  <a:pt x="244" y="64"/>
                  <a:pt x="242" y="64"/>
                  <a:pt x="241" y="65"/>
                </a:cubicBezTo>
                <a:cubicBezTo>
                  <a:pt x="239" y="66"/>
                  <a:pt x="238" y="67"/>
                  <a:pt x="237" y="68"/>
                </a:cubicBezTo>
                <a:cubicBezTo>
                  <a:pt x="235" y="67"/>
                  <a:pt x="235" y="67"/>
                  <a:pt x="235" y="67"/>
                </a:cubicBezTo>
                <a:cubicBezTo>
                  <a:pt x="233" y="66"/>
                  <a:pt x="231" y="66"/>
                  <a:pt x="229" y="68"/>
                </a:cubicBezTo>
                <a:cubicBezTo>
                  <a:pt x="228" y="70"/>
                  <a:pt x="228" y="70"/>
                  <a:pt x="228" y="70"/>
                </a:cubicBezTo>
                <a:cubicBezTo>
                  <a:pt x="227" y="72"/>
                  <a:pt x="228" y="74"/>
                  <a:pt x="230" y="75"/>
                </a:cubicBezTo>
                <a:cubicBezTo>
                  <a:pt x="232" y="77"/>
                  <a:pt x="232" y="77"/>
                  <a:pt x="232" y="77"/>
                </a:cubicBezTo>
                <a:cubicBezTo>
                  <a:pt x="231" y="80"/>
                  <a:pt x="231" y="83"/>
                  <a:pt x="232" y="86"/>
                </a:cubicBezTo>
                <a:cubicBezTo>
                  <a:pt x="229" y="87"/>
                  <a:pt x="229" y="87"/>
                  <a:pt x="229" y="87"/>
                </a:cubicBezTo>
                <a:cubicBezTo>
                  <a:pt x="227" y="88"/>
                  <a:pt x="227" y="91"/>
                  <a:pt x="228" y="92"/>
                </a:cubicBezTo>
                <a:cubicBezTo>
                  <a:pt x="229" y="94"/>
                  <a:pt x="229" y="94"/>
                  <a:pt x="229" y="94"/>
                </a:cubicBezTo>
                <a:cubicBezTo>
                  <a:pt x="230" y="96"/>
                  <a:pt x="232" y="96"/>
                  <a:pt x="234" y="95"/>
                </a:cubicBezTo>
                <a:cubicBezTo>
                  <a:pt x="236" y="94"/>
                  <a:pt x="236" y="94"/>
                  <a:pt x="236" y="94"/>
                </a:cubicBezTo>
                <a:cubicBezTo>
                  <a:pt x="238" y="96"/>
                  <a:pt x="241" y="98"/>
                  <a:pt x="244" y="99"/>
                </a:cubicBezTo>
                <a:cubicBezTo>
                  <a:pt x="244" y="101"/>
                  <a:pt x="244" y="101"/>
                  <a:pt x="244" y="101"/>
                </a:cubicBezTo>
                <a:cubicBezTo>
                  <a:pt x="244" y="104"/>
                  <a:pt x="246" y="105"/>
                  <a:pt x="248" y="105"/>
                </a:cubicBezTo>
                <a:close/>
                <a:moveTo>
                  <a:pt x="243" y="89"/>
                </a:moveTo>
                <a:cubicBezTo>
                  <a:pt x="238" y="86"/>
                  <a:pt x="238" y="79"/>
                  <a:pt x="241" y="74"/>
                </a:cubicBezTo>
                <a:cubicBezTo>
                  <a:pt x="245" y="70"/>
                  <a:pt x="252" y="69"/>
                  <a:pt x="256" y="73"/>
                </a:cubicBezTo>
                <a:cubicBezTo>
                  <a:pt x="261" y="77"/>
                  <a:pt x="261" y="84"/>
                  <a:pt x="258" y="88"/>
                </a:cubicBezTo>
                <a:cubicBezTo>
                  <a:pt x="254" y="93"/>
                  <a:pt x="247" y="93"/>
                  <a:pt x="243" y="89"/>
                </a:cubicBezTo>
                <a:close/>
                <a:moveTo>
                  <a:pt x="310" y="136"/>
                </a:moveTo>
                <a:cubicBezTo>
                  <a:pt x="309" y="135"/>
                  <a:pt x="309" y="135"/>
                  <a:pt x="309" y="135"/>
                </a:cubicBezTo>
                <a:cubicBezTo>
                  <a:pt x="308" y="133"/>
                  <a:pt x="306" y="132"/>
                  <a:pt x="304" y="133"/>
                </a:cubicBezTo>
                <a:cubicBezTo>
                  <a:pt x="302" y="134"/>
                  <a:pt x="302" y="134"/>
                  <a:pt x="302" y="134"/>
                </a:cubicBezTo>
                <a:cubicBezTo>
                  <a:pt x="300" y="132"/>
                  <a:pt x="297" y="130"/>
                  <a:pt x="294" y="129"/>
                </a:cubicBezTo>
                <a:cubicBezTo>
                  <a:pt x="294" y="127"/>
                  <a:pt x="294" y="127"/>
                  <a:pt x="294" y="127"/>
                </a:cubicBezTo>
                <a:cubicBezTo>
                  <a:pt x="294" y="125"/>
                  <a:pt x="292" y="123"/>
                  <a:pt x="290" y="123"/>
                </a:cubicBezTo>
                <a:cubicBezTo>
                  <a:pt x="288" y="123"/>
                  <a:pt x="288" y="123"/>
                  <a:pt x="288" y="123"/>
                </a:cubicBezTo>
                <a:cubicBezTo>
                  <a:pt x="286" y="123"/>
                  <a:pt x="284" y="125"/>
                  <a:pt x="284" y="127"/>
                </a:cubicBezTo>
                <a:cubicBezTo>
                  <a:pt x="284" y="129"/>
                  <a:pt x="284" y="129"/>
                  <a:pt x="284" y="129"/>
                </a:cubicBezTo>
                <a:cubicBezTo>
                  <a:pt x="282" y="129"/>
                  <a:pt x="281" y="130"/>
                  <a:pt x="279" y="131"/>
                </a:cubicBezTo>
                <a:cubicBezTo>
                  <a:pt x="278" y="132"/>
                  <a:pt x="277" y="133"/>
                  <a:pt x="275" y="134"/>
                </a:cubicBezTo>
                <a:cubicBezTo>
                  <a:pt x="274" y="133"/>
                  <a:pt x="274" y="133"/>
                  <a:pt x="274" y="133"/>
                </a:cubicBezTo>
                <a:cubicBezTo>
                  <a:pt x="272" y="131"/>
                  <a:pt x="269" y="132"/>
                  <a:pt x="268" y="134"/>
                </a:cubicBezTo>
                <a:cubicBezTo>
                  <a:pt x="267" y="136"/>
                  <a:pt x="267" y="136"/>
                  <a:pt x="267" y="136"/>
                </a:cubicBezTo>
                <a:cubicBezTo>
                  <a:pt x="266" y="138"/>
                  <a:pt x="267" y="140"/>
                  <a:pt x="268" y="141"/>
                </a:cubicBezTo>
                <a:cubicBezTo>
                  <a:pt x="270" y="142"/>
                  <a:pt x="270" y="142"/>
                  <a:pt x="270" y="142"/>
                </a:cubicBezTo>
                <a:cubicBezTo>
                  <a:pt x="270" y="145"/>
                  <a:pt x="270" y="149"/>
                  <a:pt x="270" y="152"/>
                </a:cubicBezTo>
                <a:cubicBezTo>
                  <a:pt x="268" y="153"/>
                  <a:pt x="268" y="153"/>
                  <a:pt x="268" y="153"/>
                </a:cubicBezTo>
                <a:cubicBezTo>
                  <a:pt x="266" y="154"/>
                  <a:pt x="266" y="156"/>
                  <a:pt x="267" y="158"/>
                </a:cubicBezTo>
                <a:cubicBezTo>
                  <a:pt x="267" y="160"/>
                  <a:pt x="267" y="160"/>
                  <a:pt x="267" y="160"/>
                </a:cubicBezTo>
                <a:cubicBezTo>
                  <a:pt x="268" y="161"/>
                  <a:pt x="271" y="162"/>
                  <a:pt x="273" y="161"/>
                </a:cubicBezTo>
                <a:cubicBezTo>
                  <a:pt x="275" y="160"/>
                  <a:pt x="275" y="160"/>
                  <a:pt x="275" y="160"/>
                </a:cubicBezTo>
                <a:cubicBezTo>
                  <a:pt x="277" y="162"/>
                  <a:pt x="280" y="164"/>
                  <a:pt x="283" y="165"/>
                </a:cubicBezTo>
                <a:cubicBezTo>
                  <a:pt x="283" y="167"/>
                  <a:pt x="283" y="167"/>
                  <a:pt x="283" y="167"/>
                </a:cubicBezTo>
                <a:cubicBezTo>
                  <a:pt x="283" y="169"/>
                  <a:pt x="284" y="171"/>
                  <a:pt x="286" y="171"/>
                </a:cubicBezTo>
                <a:cubicBezTo>
                  <a:pt x="289" y="171"/>
                  <a:pt x="289" y="171"/>
                  <a:pt x="289" y="171"/>
                </a:cubicBezTo>
                <a:cubicBezTo>
                  <a:pt x="291" y="171"/>
                  <a:pt x="293" y="169"/>
                  <a:pt x="293" y="167"/>
                </a:cubicBezTo>
                <a:cubicBezTo>
                  <a:pt x="293" y="165"/>
                  <a:pt x="293" y="165"/>
                  <a:pt x="293" y="165"/>
                </a:cubicBezTo>
                <a:cubicBezTo>
                  <a:pt x="294" y="165"/>
                  <a:pt x="296" y="164"/>
                  <a:pt x="297" y="163"/>
                </a:cubicBezTo>
                <a:cubicBezTo>
                  <a:pt x="299" y="163"/>
                  <a:pt x="300" y="162"/>
                  <a:pt x="301" y="160"/>
                </a:cubicBezTo>
                <a:cubicBezTo>
                  <a:pt x="303" y="162"/>
                  <a:pt x="303" y="162"/>
                  <a:pt x="303" y="162"/>
                </a:cubicBezTo>
                <a:cubicBezTo>
                  <a:pt x="305" y="163"/>
                  <a:pt x="307" y="162"/>
                  <a:pt x="308" y="160"/>
                </a:cubicBezTo>
                <a:cubicBezTo>
                  <a:pt x="310" y="158"/>
                  <a:pt x="310" y="158"/>
                  <a:pt x="310" y="158"/>
                </a:cubicBezTo>
                <a:cubicBezTo>
                  <a:pt x="311" y="156"/>
                  <a:pt x="310" y="154"/>
                  <a:pt x="308" y="153"/>
                </a:cubicBezTo>
                <a:cubicBezTo>
                  <a:pt x="306" y="152"/>
                  <a:pt x="306" y="152"/>
                  <a:pt x="306" y="152"/>
                </a:cubicBezTo>
                <a:cubicBezTo>
                  <a:pt x="307" y="149"/>
                  <a:pt x="307" y="146"/>
                  <a:pt x="306" y="142"/>
                </a:cubicBezTo>
                <a:cubicBezTo>
                  <a:pt x="309" y="141"/>
                  <a:pt x="309" y="141"/>
                  <a:pt x="309" y="141"/>
                </a:cubicBezTo>
                <a:cubicBezTo>
                  <a:pt x="310" y="140"/>
                  <a:pt x="311" y="138"/>
                  <a:pt x="310" y="136"/>
                </a:cubicBezTo>
                <a:close/>
                <a:moveTo>
                  <a:pt x="296" y="154"/>
                </a:moveTo>
                <a:cubicBezTo>
                  <a:pt x="293" y="158"/>
                  <a:pt x="286" y="159"/>
                  <a:pt x="282" y="155"/>
                </a:cubicBezTo>
                <a:cubicBezTo>
                  <a:pt x="277" y="151"/>
                  <a:pt x="277" y="145"/>
                  <a:pt x="280" y="140"/>
                </a:cubicBezTo>
                <a:cubicBezTo>
                  <a:pt x="284" y="136"/>
                  <a:pt x="291" y="135"/>
                  <a:pt x="295" y="139"/>
                </a:cubicBezTo>
                <a:cubicBezTo>
                  <a:pt x="300" y="143"/>
                  <a:pt x="300" y="149"/>
                  <a:pt x="296" y="154"/>
                </a:cubicBezTo>
                <a:close/>
                <a:moveTo>
                  <a:pt x="336" y="68"/>
                </a:moveTo>
                <a:cubicBezTo>
                  <a:pt x="333" y="65"/>
                  <a:pt x="328" y="65"/>
                  <a:pt x="325" y="67"/>
                </a:cubicBezTo>
                <a:cubicBezTo>
                  <a:pt x="321" y="70"/>
                  <a:pt x="321" y="75"/>
                  <a:pt x="324" y="79"/>
                </a:cubicBezTo>
                <a:cubicBezTo>
                  <a:pt x="349" y="109"/>
                  <a:pt x="364" y="148"/>
                  <a:pt x="364" y="190"/>
                </a:cubicBezTo>
                <a:cubicBezTo>
                  <a:pt x="364" y="226"/>
                  <a:pt x="353" y="259"/>
                  <a:pt x="335" y="287"/>
                </a:cubicBezTo>
                <a:cubicBezTo>
                  <a:pt x="333" y="289"/>
                  <a:pt x="330" y="289"/>
                  <a:pt x="326" y="286"/>
                </a:cubicBezTo>
                <a:cubicBezTo>
                  <a:pt x="299" y="258"/>
                  <a:pt x="299" y="258"/>
                  <a:pt x="299" y="258"/>
                </a:cubicBezTo>
                <a:cubicBezTo>
                  <a:pt x="296" y="256"/>
                  <a:pt x="297" y="252"/>
                  <a:pt x="297" y="252"/>
                </a:cubicBezTo>
                <a:cubicBezTo>
                  <a:pt x="303" y="229"/>
                  <a:pt x="303" y="229"/>
                  <a:pt x="303" y="229"/>
                </a:cubicBezTo>
                <a:cubicBezTo>
                  <a:pt x="303" y="227"/>
                  <a:pt x="303" y="224"/>
                  <a:pt x="301" y="223"/>
                </a:cubicBezTo>
                <a:cubicBezTo>
                  <a:pt x="260" y="181"/>
                  <a:pt x="260" y="181"/>
                  <a:pt x="260" y="181"/>
                </a:cubicBezTo>
                <a:cubicBezTo>
                  <a:pt x="258" y="179"/>
                  <a:pt x="255" y="179"/>
                  <a:pt x="253" y="179"/>
                </a:cubicBezTo>
                <a:cubicBezTo>
                  <a:pt x="233" y="185"/>
                  <a:pt x="233" y="185"/>
                  <a:pt x="233" y="185"/>
                </a:cubicBezTo>
                <a:cubicBezTo>
                  <a:pt x="233" y="185"/>
                  <a:pt x="226" y="186"/>
                  <a:pt x="232" y="191"/>
                </a:cubicBezTo>
                <a:cubicBezTo>
                  <a:pt x="237" y="196"/>
                  <a:pt x="258" y="218"/>
                  <a:pt x="258" y="218"/>
                </a:cubicBezTo>
                <a:cubicBezTo>
                  <a:pt x="259" y="219"/>
                  <a:pt x="260" y="220"/>
                  <a:pt x="259" y="222"/>
                </a:cubicBezTo>
                <a:cubicBezTo>
                  <a:pt x="251" y="252"/>
                  <a:pt x="251" y="252"/>
                  <a:pt x="251" y="252"/>
                </a:cubicBezTo>
                <a:cubicBezTo>
                  <a:pt x="251" y="253"/>
                  <a:pt x="250" y="254"/>
                  <a:pt x="249" y="254"/>
                </a:cubicBezTo>
                <a:cubicBezTo>
                  <a:pt x="219" y="262"/>
                  <a:pt x="219" y="262"/>
                  <a:pt x="219" y="262"/>
                </a:cubicBezTo>
                <a:cubicBezTo>
                  <a:pt x="217" y="263"/>
                  <a:pt x="216" y="262"/>
                  <a:pt x="215" y="261"/>
                </a:cubicBezTo>
                <a:cubicBezTo>
                  <a:pt x="215" y="261"/>
                  <a:pt x="193" y="239"/>
                  <a:pt x="188" y="235"/>
                </a:cubicBezTo>
                <a:cubicBezTo>
                  <a:pt x="183" y="230"/>
                  <a:pt x="182" y="236"/>
                  <a:pt x="182" y="236"/>
                </a:cubicBezTo>
                <a:cubicBezTo>
                  <a:pt x="176" y="256"/>
                  <a:pt x="176" y="256"/>
                  <a:pt x="176" y="256"/>
                </a:cubicBezTo>
                <a:cubicBezTo>
                  <a:pt x="176" y="258"/>
                  <a:pt x="176" y="261"/>
                  <a:pt x="178" y="263"/>
                </a:cubicBezTo>
                <a:cubicBezTo>
                  <a:pt x="219" y="304"/>
                  <a:pt x="219" y="304"/>
                  <a:pt x="219" y="304"/>
                </a:cubicBezTo>
                <a:cubicBezTo>
                  <a:pt x="221" y="306"/>
                  <a:pt x="224" y="306"/>
                  <a:pt x="226" y="306"/>
                </a:cubicBezTo>
                <a:cubicBezTo>
                  <a:pt x="249" y="300"/>
                  <a:pt x="249" y="300"/>
                  <a:pt x="249" y="300"/>
                </a:cubicBezTo>
                <a:cubicBezTo>
                  <a:pt x="249" y="300"/>
                  <a:pt x="252" y="299"/>
                  <a:pt x="255" y="302"/>
                </a:cubicBezTo>
                <a:cubicBezTo>
                  <a:pt x="282" y="329"/>
                  <a:pt x="282" y="329"/>
                  <a:pt x="282" y="329"/>
                </a:cubicBezTo>
                <a:cubicBezTo>
                  <a:pt x="286" y="333"/>
                  <a:pt x="285" y="336"/>
                  <a:pt x="282" y="338"/>
                </a:cubicBezTo>
                <a:cubicBezTo>
                  <a:pt x="255" y="354"/>
                  <a:pt x="224" y="364"/>
                  <a:pt x="190" y="364"/>
                </a:cubicBezTo>
                <a:cubicBezTo>
                  <a:pt x="142" y="364"/>
                  <a:pt x="99" y="345"/>
                  <a:pt x="67" y="313"/>
                </a:cubicBezTo>
                <a:cubicBezTo>
                  <a:pt x="36" y="282"/>
                  <a:pt x="17" y="238"/>
                  <a:pt x="16" y="190"/>
                </a:cubicBezTo>
                <a:cubicBezTo>
                  <a:pt x="17" y="142"/>
                  <a:pt x="36" y="99"/>
                  <a:pt x="67" y="67"/>
                </a:cubicBezTo>
                <a:cubicBezTo>
                  <a:pt x="99" y="36"/>
                  <a:pt x="142" y="16"/>
                  <a:pt x="190" y="16"/>
                </a:cubicBezTo>
                <a:cubicBezTo>
                  <a:pt x="233" y="16"/>
                  <a:pt x="272" y="32"/>
                  <a:pt x="302" y="57"/>
                </a:cubicBezTo>
                <a:cubicBezTo>
                  <a:pt x="305" y="60"/>
                  <a:pt x="310" y="59"/>
                  <a:pt x="313" y="56"/>
                </a:cubicBezTo>
                <a:cubicBezTo>
                  <a:pt x="316" y="53"/>
                  <a:pt x="316" y="48"/>
                  <a:pt x="312" y="45"/>
                </a:cubicBezTo>
                <a:cubicBezTo>
                  <a:pt x="312" y="45"/>
                  <a:pt x="312" y="45"/>
                  <a:pt x="312" y="45"/>
                </a:cubicBezTo>
                <a:cubicBezTo>
                  <a:pt x="279" y="17"/>
                  <a:pt x="237" y="0"/>
                  <a:pt x="190" y="0"/>
                </a:cubicBezTo>
                <a:cubicBezTo>
                  <a:pt x="85" y="0"/>
                  <a:pt x="1" y="85"/>
                  <a:pt x="0" y="190"/>
                </a:cubicBezTo>
                <a:cubicBezTo>
                  <a:pt x="1" y="295"/>
                  <a:pt x="85" y="380"/>
                  <a:pt x="190" y="380"/>
                </a:cubicBezTo>
                <a:cubicBezTo>
                  <a:pt x="224" y="380"/>
                  <a:pt x="255" y="371"/>
                  <a:pt x="282" y="356"/>
                </a:cubicBezTo>
                <a:cubicBezTo>
                  <a:pt x="283" y="356"/>
                  <a:pt x="283" y="356"/>
                  <a:pt x="283" y="356"/>
                </a:cubicBezTo>
                <a:cubicBezTo>
                  <a:pt x="284" y="355"/>
                  <a:pt x="284" y="355"/>
                  <a:pt x="284" y="355"/>
                </a:cubicBezTo>
                <a:cubicBezTo>
                  <a:pt x="341" y="323"/>
                  <a:pt x="380" y="261"/>
                  <a:pt x="380" y="190"/>
                </a:cubicBezTo>
                <a:cubicBezTo>
                  <a:pt x="380" y="144"/>
                  <a:pt x="364" y="101"/>
                  <a:pt x="336" y="68"/>
                </a:cubicBezTo>
                <a:close/>
              </a:path>
            </a:pathLst>
          </a:custGeom>
          <a:solidFill>
            <a:schemeClr val="bg1"/>
          </a:solidFill>
          <a:ln w="9525">
            <a:solidFill>
              <a:schemeClr val="bg1"/>
            </a:solidFill>
            <a:round/>
            <a:headEnd/>
            <a:tailEnd/>
          </a:ln>
        </p:spPr>
        <p:txBody>
          <a:bodyPr lIns="91410" tIns="45718" rIns="91410" bIns="45718"/>
          <a:lstStyle/>
          <a:p>
            <a:pPr defTabSz="609347">
              <a:spcBef>
                <a:spcPct val="50000"/>
              </a:spcBef>
            </a:pPr>
            <a:endParaRPr lang="en-US">
              <a:solidFill>
                <a:prstClr val="black"/>
              </a:solidFill>
            </a:endParaRPr>
          </a:p>
        </p:txBody>
      </p:sp>
      <p:sp>
        <p:nvSpPr>
          <p:cNvPr id="56" name="Freeform 3"/>
          <p:cNvSpPr>
            <a:spLocks noChangeAspect="1" noEditPoints="1"/>
          </p:cNvSpPr>
          <p:nvPr/>
        </p:nvSpPr>
        <p:spPr bwMode="auto">
          <a:xfrm>
            <a:off x="7328679" y="2825499"/>
            <a:ext cx="436960" cy="581025"/>
          </a:xfrm>
          <a:custGeom>
            <a:avLst/>
            <a:gdLst>
              <a:gd name="T0" fmla="*/ 2147483647 w 379"/>
              <a:gd name="T1" fmla="*/ 2147483647 h 378"/>
              <a:gd name="T2" fmla="*/ 2147483647 w 379"/>
              <a:gd name="T3" fmla="*/ 0 h 378"/>
              <a:gd name="T4" fmla="*/ 0 w 379"/>
              <a:gd name="T5" fmla="*/ 2147483647 h 378"/>
              <a:gd name="T6" fmla="*/ 2147483647 w 379"/>
              <a:gd name="T7" fmla="*/ 2147483647 h 378"/>
              <a:gd name="T8" fmla="*/ 2147483647 w 379"/>
              <a:gd name="T9" fmla="*/ 2147483647 h 378"/>
              <a:gd name="T10" fmla="*/ 2147483647 w 379"/>
              <a:gd name="T11" fmla="*/ 2147483647 h 378"/>
              <a:gd name="T12" fmla="*/ 2147483647 w 379"/>
              <a:gd name="T13" fmla="*/ 2147483647 h 378"/>
              <a:gd name="T14" fmla="*/ 2147483647 w 379"/>
              <a:gd name="T15" fmla="*/ 2147483647 h 378"/>
              <a:gd name="T16" fmla="*/ 2147483647 w 379"/>
              <a:gd name="T17" fmla="*/ 2147483647 h 378"/>
              <a:gd name="T18" fmla="*/ 2147483647 w 379"/>
              <a:gd name="T19" fmla="*/ 2147483647 h 378"/>
              <a:gd name="T20" fmla="*/ 2147483647 w 379"/>
              <a:gd name="T21" fmla="*/ 2147483647 h 378"/>
              <a:gd name="T22" fmla="*/ 2147483647 w 379"/>
              <a:gd name="T23" fmla="*/ 2147483647 h 378"/>
              <a:gd name="T24" fmla="*/ 2147483647 w 379"/>
              <a:gd name="T25" fmla="*/ 2147483647 h 378"/>
              <a:gd name="T26" fmla="*/ 2147483647 w 379"/>
              <a:gd name="T27" fmla="*/ 2147483647 h 378"/>
              <a:gd name="T28" fmla="*/ 2147483647 w 379"/>
              <a:gd name="T29" fmla="*/ 2147483647 h 378"/>
              <a:gd name="T30" fmla="*/ 2147483647 w 379"/>
              <a:gd name="T31" fmla="*/ 2147483647 h 378"/>
              <a:gd name="T32" fmla="*/ 2147483647 w 379"/>
              <a:gd name="T33" fmla="*/ 2147483647 h 378"/>
              <a:gd name="T34" fmla="*/ 2147483647 w 379"/>
              <a:gd name="T35" fmla="*/ 2147483647 h 378"/>
              <a:gd name="T36" fmla="*/ 2147483647 w 379"/>
              <a:gd name="T37" fmla="*/ 2147483647 h 378"/>
              <a:gd name="T38" fmla="*/ 2147483647 w 379"/>
              <a:gd name="T39" fmla="*/ 2147483647 h 378"/>
              <a:gd name="T40" fmla="*/ 2147483647 w 379"/>
              <a:gd name="T41" fmla="*/ 2147483647 h 378"/>
              <a:gd name="T42" fmla="*/ 2147483647 w 379"/>
              <a:gd name="T43" fmla="*/ 2147483647 h 378"/>
              <a:gd name="T44" fmla="*/ 2147483647 w 379"/>
              <a:gd name="T45" fmla="*/ 2147483647 h 378"/>
              <a:gd name="T46" fmla="*/ 2147483647 w 379"/>
              <a:gd name="T47" fmla="*/ 2147483647 h 378"/>
              <a:gd name="T48" fmla="*/ 2147483647 w 379"/>
              <a:gd name="T49" fmla="*/ 2147483647 h 378"/>
              <a:gd name="T50" fmla="*/ 2147483647 w 379"/>
              <a:gd name="T51" fmla="*/ 2147483647 h 378"/>
              <a:gd name="T52" fmla="*/ 2147483647 w 379"/>
              <a:gd name="T53" fmla="*/ 2147483647 h 378"/>
              <a:gd name="T54" fmla="*/ 2147483647 w 379"/>
              <a:gd name="T55" fmla="*/ 2147483647 h 378"/>
              <a:gd name="T56" fmla="*/ 2147483647 w 379"/>
              <a:gd name="T57" fmla="*/ 2147483647 h 378"/>
              <a:gd name="T58" fmla="*/ 2147483647 w 379"/>
              <a:gd name="T59" fmla="*/ 2147483647 h 378"/>
              <a:gd name="T60" fmla="*/ 2147483647 w 379"/>
              <a:gd name="T61" fmla="*/ 2147483647 h 378"/>
              <a:gd name="T62" fmla="*/ 2147483647 w 379"/>
              <a:gd name="T63" fmla="*/ 2147483647 h 378"/>
              <a:gd name="T64" fmla="*/ 2147483647 w 379"/>
              <a:gd name="T65" fmla="*/ 2147483647 h 378"/>
              <a:gd name="T66" fmla="*/ 2147483647 w 379"/>
              <a:gd name="T67" fmla="*/ 2147483647 h 378"/>
              <a:gd name="T68" fmla="*/ 2147483647 w 379"/>
              <a:gd name="T69" fmla="*/ 2147483647 h 378"/>
              <a:gd name="T70" fmla="*/ 2147483647 w 379"/>
              <a:gd name="T71" fmla="*/ 2147483647 h 378"/>
              <a:gd name="T72" fmla="*/ 2147483647 w 379"/>
              <a:gd name="T73" fmla="*/ 2147483647 h 378"/>
              <a:gd name="T74" fmla="*/ 2147483647 w 379"/>
              <a:gd name="T75" fmla="*/ 2147483647 h 378"/>
              <a:gd name="T76" fmla="*/ 2147483647 w 379"/>
              <a:gd name="T77" fmla="*/ 2147483647 h 378"/>
              <a:gd name="T78" fmla="*/ 2147483647 w 379"/>
              <a:gd name="T79" fmla="*/ 2147483647 h 3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9" h="378">
                <a:moveTo>
                  <a:pt x="371" y="41"/>
                </a:moveTo>
                <a:cubicBezTo>
                  <a:pt x="375" y="41"/>
                  <a:pt x="379" y="37"/>
                  <a:pt x="379" y="32"/>
                </a:cubicBezTo>
                <a:cubicBezTo>
                  <a:pt x="379" y="25"/>
                  <a:pt x="379" y="25"/>
                  <a:pt x="379" y="25"/>
                </a:cubicBezTo>
                <a:cubicBezTo>
                  <a:pt x="379" y="11"/>
                  <a:pt x="368" y="0"/>
                  <a:pt x="354" y="0"/>
                </a:cubicBezTo>
                <a:cubicBezTo>
                  <a:pt x="24" y="0"/>
                  <a:pt x="24" y="0"/>
                  <a:pt x="24" y="0"/>
                </a:cubicBezTo>
                <a:cubicBezTo>
                  <a:pt x="11" y="0"/>
                  <a:pt x="0" y="11"/>
                  <a:pt x="0" y="25"/>
                </a:cubicBezTo>
                <a:cubicBezTo>
                  <a:pt x="0" y="236"/>
                  <a:pt x="0" y="236"/>
                  <a:pt x="0" y="236"/>
                </a:cubicBezTo>
                <a:cubicBezTo>
                  <a:pt x="0" y="250"/>
                  <a:pt x="11" y="261"/>
                  <a:pt x="24" y="261"/>
                </a:cubicBezTo>
                <a:cubicBezTo>
                  <a:pt x="94" y="261"/>
                  <a:pt x="94" y="261"/>
                  <a:pt x="94" y="261"/>
                </a:cubicBezTo>
                <a:cubicBezTo>
                  <a:pt x="92" y="268"/>
                  <a:pt x="90" y="276"/>
                  <a:pt x="90" y="285"/>
                </a:cubicBezTo>
                <a:cubicBezTo>
                  <a:pt x="90" y="358"/>
                  <a:pt x="90" y="358"/>
                  <a:pt x="90" y="358"/>
                </a:cubicBezTo>
                <a:cubicBezTo>
                  <a:pt x="90" y="366"/>
                  <a:pt x="96" y="378"/>
                  <a:pt x="111" y="378"/>
                </a:cubicBezTo>
                <a:cubicBezTo>
                  <a:pt x="268" y="378"/>
                  <a:pt x="268" y="378"/>
                  <a:pt x="268" y="378"/>
                </a:cubicBezTo>
                <a:cubicBezTo>
                  <a:pt x="276" y="378"/>
                  <a:pt x="288" y="372"/>
                  <a:pt x="288" y="358"/>
                </a:cubicBezTo>
                <a:cubicBezTo>
                  <a:pt x="288" y="285"/>
                  <a:pt x="288" y="285"/>
                  <a:pt x="288" y="285"/>
                </a:cubicBezTo>
                <a:cubicBezTo>
                  <a:pt x="288" y="276"/>
                  <a:pt x="287" y="268"/>
                  <a:pt x="284" y="261"/>
                </a:cubicBezTo>
                <a:cubicBezTo>
                  <a:pt x="354" y="261"/>
                  <a:pt x="354" y="261"/>
                  <a:pt x="354" y="261"/>
                </a:cubicBezTo>
                <a:cubicBezTo>
                  <a:pt x="368" y="261"/>
                  <a:pt x="379" y="250"/>
                  <a:pt x="379" y="236"/>
                </a:cubicBezTo>
                <a:cubicBezTo>
                  <a:pt x="379" y="65"/>
                  <a:pt x="379" y="65"/>
                  <a:pt x="379" y="65"/>
                </a:cubicBezTo>
                <a:cubicBezTo>
                  <a:pt x="379" y="60"/>
                  <a:pt x="375" y="56"/>
                  <a:pt x="371" y="56"/>
                </a:cubicBezTo>
                <a:cubicBezTo>
                  <a:pt x="366" y="56"/>
                  <a:pt x="362" y="60"/>
                  <a:pt x="362" y="65"/>
                </a:cubicBezTo>
                <a:cubicBezTo>
                  <a:pt x="362" y="236"/>
                  <a:pt x="362" y="236"/>
                  <a:pt x="362" y="236"/>
                </a:cubicBezTo>
                <a:cubicBezTo>
                  <a:pt x="362" y="241"/>
                  <a:pt x="359" y="244"/>
                  <a:pt x="354" y="244"/>
                </a:cubicBezTo>
                <a:cubicBezTo>
                  <a:pt x="276" y="244"/>
                  <a:pt x="276" y="244"/>
                  <a:pt x="276" y="244"/>
                </a:cubicBezTo>
                <a:cubicBezTo>
                  <a:pt x="268" y="231"/>
                  <a:pt x="256" y="222"/>
                  <a:pt x="245" y="215"/>
                </a:cubicBezTo>
                <a:cubicBezTo>
                  <a:pt x="260" y="200"/>
                  <a:pt x="270" y="180"/>
                  <a:pt x="270" y="157"/>
                </a:cubicBezTo>
                <a:cubicBezTo>
                  <a:pt x="270" y="112"/>
                  <a:pt x="234" y="76"/>
                  <a:pt x="189" y="76"/>
                </a:cubicBezTo>
                <a:cubicBezTo>
                  <a:pt x="145" y="76"/>
                  <a:pt x="108" y="112"/>
                  <a:pt x="108" y="157"/>
                </a:cubicBezTo>
                <a:cubicBezTo>
                  <a:pt x="108" y="180"/>
                  <a:pt x="118" y="200"/>
                  <a:pt x="133" y="215"/>
                </a:cubicBezTo>
                <a:cubicBezTo>
                  <a:pt x="123" y="222"/>
                  <a:pt x="111" y="231"/>
                  <a:pt x="102" y="244"/>
                </a:cubicBezTo>
                <a:cubicBezTo>
                  <a:pt x="24" y="244"/>
                  <a:pt x="24" y="244"/>
                  <a:pt x="24" y="244"/>
                </a:cubicBezTo>
                <a:cubicBezTo>
                  <a:pt x="20" y="244"/>
                  <a:pt x="16" y="241"/>
                  <a:pt x="16" y="236"/>
                </a:cubicBezTo>
                <a:cubicBezTo>
                  <a:pt x="16" y="25"/>
                  <a:pt x="16" y="25"/>
                  <a:pt x="16" y="25"/>
                </a:cubicBezTo>
                <a:cubicBezTo>
                  <a:pt x="16" y="20"/>
                  <a:pt x="20" y="16"/>
                  <a:pt x="24" y="16"/>
                </a:cubicBezTo>
                <a:cubicBezTo>
                  <a:pt x="354" y="16"/>
                  <a:pt x="354" y="16"/>
                  <a:pt x="354" y="16"/>
                </a:cubicBezTo>
                <a:cubicBezTo>
                  <a:pt x="359" y="16"/>
                  <a:pt x="362" y="20"/>
                  <a:pt x="362" y="25"/>
                </a:cubicBezTo>
                <a:cubicBezTo>
                  <a:pt x="362" y="32"/>
                  <a:pt x="362" y="32"/>
                  <a:pt x="362" y="32"/>
                </a:cubicBezTo>
                <a:cubicBezTo>
                  <a:pt x="362" y="37"/>
                  <a:pt x="366" y="41"/>
                  <a:pt x="371" y="41"/>
                </a:cubicBezTo>
                <a:close/>
                <a:moveTo>
                  <a:pt x="124" y="157"/>
                </a:moveTo>
                <a:cubicBezTo>
                  <a:pt x="124" y="121"/>
                  <a:pt x="153" y="92"/>
                  <a:pt x="189" y="92"/>
                </a:cubicBezTo>
                <a:cubicBezTo>
                  <a:pt x="225" y="92"/>
                  <a:pt x="254" y="121"/>
                  <a:pt x="254" y="157"/>
                </a:cubicBezTo>
                <a:cubicBezTo>
                  <a:pt x="254" y="192"/>
                  <a:pt x="225" y="222"/>
                  <a:pt x="189" y="222"/>
                </a:cubicBezTo>
                <a:cubicBezTo>
                  <a:pt x="153" y="222"/>
                  <a:pt x="124" y="192"/>
                  <a:pt x="124" y="157"/>
                </a:cubicBezTo>
                <a:close/>
                <a:moveTo>
                  <a:pt x="106" y="285"/>
                </a:moveTo>
                <a:cubicBezTo>
                  <a:pt x="106" y="253"/>
                  <a:pt x="130" y="234"/>
                  <a:pt x="147" y="226"/>
                </a:cubicBezTo>
                <a:cubicBezTo>
                  <a:pt x="160" y="233"/>
                  <a:pt x="174" y="238"/>
                  <a:pt x="189" y="238"/>
                </a:cubicBezTo>
                <a:cubicBezTo>
                  <a:pt x="205" y="238"/>
                  <a:pt x="219" y="233"/>
                  <a:pt x="231" y="226"/>
                </a:cubicBezTo>
                <a:cubicBezTo>
                  <a:pt x="248" y="234"/>
                  <a:pt x="272" y="252"/>
                  <a:pt x="272" y="285"/>
                </a:cubicBezTo>
                <a:cubicBezTo>
                  <a:pt x="272" y="358"/>
                  <a:pt x="272" y="358"/>
                  <a:pt x="272" y="358"/>
                </a:cubicBezTo>
                <a:cubicBezTo>
                  <a:pt x="272" y="359"/>
                  <a:pt x="272" y="362"/>
                  <a:pt x="268" y="362"/>
                </a:cubicBezTo>
                <a:cubicBezTo>
                  <a:pt x="255" y="362"/>
                  <a:pt x="255" y="362"/>
                  <a:pt x="255" y="362"/>
                </a:cubicBezTo>
                <a:cubicBezTo>
                  <a:pt x="255" y="277"/>
                  <a:pt x="255" y="277"/>
                  <a:pt x="255" y="277"/>
                </a:cubicBezTo>
                <a:cubicBezTo>
                  <a:pt x="255" y="273"/>
                  <a:pt x="252" y="269"/>
                  <a:pt x="247" y="269"/>
                </a:cubicBezTo>
                <a:cubicBezTo>
                  <a:pt x="243" y="269"/>
                  <a:pt x="239" y="273"/>
                  <a:pt x="239" y="277"/>
                </a:cubicBezTo>
                <a:cubicBezTo>
                  <a:pt x="239" y="362"/>
                  <a:pt x="239" y="362"/>
                  <a:pt x="239" y="362"/>
                </a:cubicBezTo>
                <a:cubicBezTo>
                  <a:pt x="139" y="362"/>
                  <a:pt x="139" y="362"/>
                  <a:pt x="139" y="362"/>
                </a:cubicBezTo>
                <a:cubicBezTo>
                  <a:pt x="139" y="277"/>
                  <a:pt x="139" y="277"/>
                  <a:pt x="139" y="277"/>
                </a:cubicBezTo>
                <a:cubicBezTo>
                  <a:pt x="139" y="273"/>
                  <a:pt x="136" y="269"/>
                  <a:pt x="131" y="269"/>
                </a:cubicBezTo>
                <a:cubicBezTo>
                  <a:pt x="127" y="269"/>
                  <a:pt x="123" y="273"/>
                  <a:pt x="123" y="277"/>
                </a:cubicBezTo>
                <a:cubicBezTo>
                  <a:pt x="123" y="362"/>
                  <a:pt x="123" y="362"/>
                  <a:pt x="123" y="362"/>
                </a:cubicBezTo>
                <a:cubicBezTo>
                  <a:pt x="111" y="362"/>
                  <a:pt x="111" y="362"/>
                  <a:pt x="111" y="362"/>
                </a:cubicBezTo>
                <a:cubicBezTo>
                  <a:pt x="109" y="362"/>
                  <a:pt x="107" y="362"/>
                  <a:pt x="106" y="358"/>
                </a:cubicBezTo>
                <a:lnTo>
                  <a:pt x="106" y="285"/>
                </a:lnTo>
                <a:close/>
                <a:moveTo>
                  <a:pt x="287" y="176"/>
                </a:moveTo>
                <a:cubicBezTo>
                  <a:pt x="289" y="178"/>
                  <a:pt x="291" y="179"/>
                  <a:pt x="293" y="179"/>
                </a:cubicBezTo>
                <a:cubicBezTo>
                  <a:pt x="294" y="179"/>
                  <a:pt x="294" y="179"/>
                  <a:pt x="295" y="179"/>
                </a:cubicBezTo>
                <a:cubicBezTo>
                  <a:pt x="308" y="176"/>
                  <a:pt x="331" y="163"/>
                  <a:pt x="328" y="136"/>
                </a:cubicBezTo>
                <a:cubicBezTo>
                  <a:pt x="325" y="112"/>
                  <a:pt x="304" y="105"/>
                  <a:pt x="289" y="105"/>
                </a:cubicBezTo>
                <a:cubicBezTo>
                  <a:pt x="270" y="68"/>
                  <a:pt x="233" y="44"/>
                  <a:pt x="189" y="44"/>
                </a:cubicBezTo>
                <a:cubicBezTo>
                  <a:pt x="189" y="44"/>
                  <a:pt x="189" y="44"/>
                  <a:pt x="189" y="44"/>
                </a:cubicBezTo>
                <a:cubicBezTo>
                  <a:pt x="145" y="44"/>
                  <a:pt x="107" y="69"/>
                  <a:pt x="89" y="105"/>
                </a:cubicBezTo>
                <a:cubicBezTo>
                  <a:pt x="74" y="105"/>
                  <a:pt x="53" y="112"/>
                  <a:pt x="50" y="136"/>
                </a:cubicBezTo>
                <a:cubicBezTo>
                  <a:pt x="47" y="163"/>
                  <a:pt x="70" y="176"/>
                  <a:pt x="83" y="179"/>
                </a:cubicBezTo>
                <a:cubicBezTo>
                  <a:pt x="86" y="179"/>
                  <a:pt x="89" y="178"/>
                  <a:pt x="91" y="176"/>
                </a:cubicBezTo>
                <a:cubicBezTo>
                  <a:pt x="93" y="175"/>
                  <a:pt x="93" y="172"/>
                  <a:pt x="93" y="169"/>
                </a:cubicBezTo>
                <a:cubicBezTo>
                  <a:pt x="92" y="163"/>
                  <a:pt x="92" y="157"/>
                  <a:pt x="92" y="157"/>
                </a:cubicBezTo>
                <a:cubicBezTo>
                  <a:pt x="92" y="103"/>
                  <a:pt x="135" y="60"/>
                  <a:pt x="189" y="60"/>
                </a:cubicBezTo>
                <a:cubicBezTo>
                  <a:pt x="243" y="60"/>
                  <a:pt x="286" y="103"/>
                  <a:pt x="286" y="157"/>
                </a:cubicBezTo>
                <a:cubicBezTo>
                  <a:pt x="286" y="157"/>
                  <a:pt x="286" y="163"/>
                  <a:pt x="285" y="169"/>
                </a:cubicBezTo>
                <a:cubicBezTo>
                  <a:pt x="285" y="172"/>
                  <a:pt x="285" y="175"/>
                  <a:pt x="287" y="176"/>
                </a:cubicBezTo>
                <a:close/>
              </a:path>
            </a:pathLst>
          </a:custGeom>
          <a:solidFill>
            <a:schemeClr val="bg1"/>
          </a:solidFill>
          <a:ln w="9525" cap="flat" cmpd="sng" algn="ctr">
            <a:solidFill>
              <a:schemeClr val="bg1"/>
            </a:solidFill>
            <a:prstDash val="solid"/>
            <a:round/>
            <a:headEnd type="none" w="med" len="med"/>
            <a:tailEnd type="none" w="med" len="med"/>
          </a:ln>
        </p:spPr>
        <p:txBody>
          <a:bodyPr lIns="91404" tIns="45718" rIns="91404" bIns="45718"/>
          <a:lstStyle/>
          <a:p>
            <a:pPr defTabSz="609347">
              <a:spcBef>
                <a:spcPct val="50000"/>
              </a:spcBef>
            </a:pPr>
            <a:endParaRPr lang="en-US">
              <a:solidFill>
                <a:prstClr val="black"/>
              </a:solidFill>
            </a:endParaRPr>
          </a:p>
        </p:txBody>
      </p:sp>
      <p:sp>
        <p:nvSpPr>
          <p:cNvPr id="57" name="Rectangle 3"/>
          <p:cNvSpPr>
            <a:spLocks noChangeArrowheads="1"/>
          </p:cNvSpPr>
          <p:nvPr/>
        </p:nvSpPr>
        <p:spPr bwMode="auto">
          <a:xfrm>
            <a:off x="5146522" y="2433105"/>
            <a:ext cx="1040609" cy="3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18" rIns="91410" bIns="45718">
            <a:spAutoFit/>
          </a:bodyPr>
          <a:lstStyle/>
          <a:p>
            <a:pPr defTabSz="609347">
              <a:spcBef>
                <a:spcPct val="50000"/>
              </a:spcBef>
            </a:pPr>
            <a:r>
              <a:rPr lang="it-IT" sz="1900" dirty="0">
                <a:solidFill>
                  <a:prstClr val="white"/>
                </a:solidFill>
              </a:rPr>
              <a:t>Planning</a:t>
            </a:r>
            <a:endParaRPr lang="en-US" sz="1900" dirty="0">
              <a:solidFill>
                <a:prstClr val="black"/>
              </a:solidFill>
            </a:endParaRPr>
          </a:p>
        </p:txBody>
      </p:sp>
      <p:sp>
        <p:nvSpPr>
          <p:cNvPr id="58" name="Rectangle 57"/>
          <p:cNvSpPr>
            <a:spLocks noChangeArrowheads="1"/>
          </p:cNvSpPr>
          <p:nvPr/>
        </p:nvSpPr>
        <p:spPr bwMode="auto">
          <a:xfrm>
            <a:off x="5759437" y="3435048"/>
            <a:ext cx="1280226" cy="3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18" rIns="91410" bIns="45718">
            <a:spAutoFit/>
          </a:bodyPr>
          <a:lstStyle/>
          <a:p>
            <a:pPr defTabSz="609347">
              <a:spcBef>
                <a:spcPct val="50000"/>
              </a:spcBef>
            </a:pPr>
            <a:r>
              <a:rPr lang="it-IT" sz="1900" dirty="0">
                <a:solidFill>
                  <a:prstClr val="white"/>
                </a:solidFill>
              </a:rPr>
              <a:t>Operations</a:t>
            </a:r>
            <a:endParaRPr lang="en-US" sz="1900" dirty="0">
              <a:solidFill>
                <a:prstClr val="black"/>
              </a:solidFill>
            </a:endParaRPr>
          </a:p>
        </p:txBody>
      </p:sp>
      <p:sp>
        <p:nvSpPr>
          <p:cNvPr id="59" name="Rectangle 58"/>
          <p:cNvSpPr>
            <a:spLocks noChangeArrowheads="1"/>
          </p:cNvSpPr>
          <p:nvPr/>
        </p:nvSpPr>
        <p:spPr bwMode="auto">
          <a:xfrm>
            <a:off x="6925069" y="3435048"/>
            <a:ext cx="1647826" cy="3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18" rIns="91410" bIns="45718">
            <a:spAutoFit/>
          </a:bodyPr>
          <a:lstStyle/>
          <a:p>
            <a:pPr defTabSz="609347">
              <a:spcBef>
                <a:spcPct val="50000"/>
              </a:spcBef>
            </a:pPr>
            <a:r>
              <a:rPr lang="it-IT" sz="1900">
                <a:solidFill>
                  <a:prstClr val="white"/>
                </a:solidFill>
              </a:rPr>
              <a:t>Customer Care</a:t>
            </a:r>
            <a:endParaRPr lang="en-US" sz="1900">
              <a:solidFill>
                <a:prstClr val="black"/>
              </a:solidFill>
            </a:endParaRPr>
          </a:p>
        </p:txBody>
      </p:sp>
      <p:grpSp>
        <p:nvGrpSpPr>
          <p:cNvPr id="4" name="Group 3"/>
          <p:cNvGrpSpPr/>
          <p:nvPr/>
        </p:nvGrpSpPr>
        <p:grpSpPr>
          <a:xfrm>
            <a:off x="3050439" y="5581214"/>
            <a:ext cx="3098892" cy="939271"/>
            <a:chOff x="1005022" y="5043736"/>
            <a:chExt cx="3805106" cy="1063469"/>
          </a:xfrm>
        </p:grpSpPr>
        <p:sp>
          <p:nvSpPr>
            <p:cNvPr id="37" name="Rectangle 36"/>
            <p:cNvSpPr/>
            <p:nvPr/>
          </p:nvSpPr>
          <p:spPr bwMode="auto">
            <a:xfrm>
              <a:off x="1991478" y="5520159"/>
              <a:ext cx="141467" cy="218048"/>
            </a:xfrm>
            <a:prstGeom prst="rect">
              <a:avLst/>
            </a:prstGeom>
            <a:solidFill>
              <a:srgbClr val="E3211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defTabSz="609347">
                <a:spcBef>
                  <a:spcPct val="50000"/>
                </a:spcBef>
              </a:pPr>
              <a:endParaRPr lang="en-US" sz="400" dirty="0">
                <a:solidFill>
                  <a:srgbClr val="FF0000"/>
                </a:solidFill>
              </a:endParaRPr>
            </a:p>
          </p:txBody>
        </p:sp>
        <p:sp>
          <p:nvSpPr>
            <p:cNvPr id="41" name="Rectangle 40"/>
            <p:cNvSpPr/>
            <p:nvPr/>
          </p:nvSpPr>
          <p:spPr bwMode="auto">
            <a:xfrm>
              <a:off x="2191891" y="5420950"/>
              <a:ext cx="141467" cy="317255"/>
            </a:xfrm>
            <a:prstGeom prst="rect">
              <a:avLst/>
            </a:prstGeom>
            <a:solidFill>
              <a:srgbClr val="E3211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defTabSz="609347">
                <a:spcBef>
                  <a:spcPct val="50000"/>
                </a:spcBef>
              </a:pPr>
              <a:endParaRPr lang="en-US" sz="400" dirty="0">
                <a:solidFill>
                  <a:srgbClr val="FF0000"/>
                </a:solidFill>
              </a:endParaRPr>
            </a:p>
          </p:txBody>
        </p:sp>
        <p:sp>
          <p:nvSpPr>
            <p:cNvPr id="43" name="Rectangle 42"/>
            <p:cNvSpPr/>
            <p:nvPr/>
          </p:nvSpPr>
          <p:spPr bwMode="auto">
            <a:xfrm>
              <a:off x="2412238" y="5302111"/>
              <a:ext cx="141467" cy="436096"/>
            </a:xfrm>
            <a:prstGeom prst="rect">
              <a:avLst/>
            </a:prstGeom>
            <a:solidFill>
              <a:srgbClr val="E3211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defTabSz="609347">
                <a:spcBef>
                  <a:spcPct val="50000"/>
                </a:spcBef>
              </a:pPr>
              <a:endParaRPr lang="en-US" sz="400" dirty="0">
                <a:solidFill>
                  <a:srgbClr val="FF0000"/>
                </a:solidFill>
              </a:endParaRPr>
            </a:p>
          </p:txBody>
        </p:sp>
        <p:sp>
          <p:nvSpPr>
            <p:cNvPr id="46" name="Rectangle 45"/>
            <p:cNvSpPr/>
            <p:nvPr/>
          </p:nvSpPr>
          <p:spPr bwMode="auto">
            <a:xfrm>
              <a:off x="2628069" y="5202364"/>
              <a:ext cx="141467" cy="515542"/>
            </a:xfrm>
            <a:prstGeom prst="rect">
              <a:avLst/>
            </a:prstGeom>
            <a:solidFill>
              <a:srgbClr val="FABB00"/>
            </a:solidFill>
            <a:ln w="12700" cap="flat" cmpd="sng" algn="ctr">
              <a:solidFill>
                <a:srgbClr val="FABB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defTabSz="609347">
                <a:spcBef>
                  <a:spcPct val="50000"/>
                </a:spcBef>
              </a:pPr>
              <a:endParaRPr lang="en-US" sz="400" dirty="0">
                <a:solidFill>
                  <a:srgbClr val="58585A"/>
                </a:solidFill>
              </a:endParaRPr>
            </a:p>
          </p:txBody>
        </p:sp>
        <p:sp>
          <p:nvSpPr>
            <p:cNvPr id="47" name="Rectangle 46"/>
            <p:cNvSpPr/>
            <p:nvPr/>
          </p:nvSpPr>
          <p:spPr bwMode="auto">
            <a:xfrm>
              <a:off x="3059086" y="5043736"/>
              <a:ext cx="141467" cy="674173"/>
            </a:xfrm>
            <a:prstGeom prst="rect">
              <a:avLst/>
            </a:prstGeom>
            <a:solidFill>
              <a:srgbClr val="FABB00"/>
            </a:solidFill>
            <a:ln w="12700" cap="flat" cmpd="sng" algn="ctr">
              <a:solidFill>
                <a:srgbClr val="FABB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defTabSz="609347">
                <a:spcBef>
                  <a:spcPct val="50000"/>
                </a:spcBef>
              </a:pPr>
              <a:endParaRPr lang="en-US" sz="400" dirty="0">
                <a:solidFill>
                  <a:srgbClr val="58585A"/>
                </a:solidFill>
              </a:endParaRPr>
            </a:p>
          </p:txBody>
        </p:sp>
        <p:sp>
          <p:nvSpPr>
            <p:cNvPr id="48" name="Rectangle 47"/>
            <p:cNvSpPr/>
            <p:nvPr/>
          </p:nvSpPr>
          <p:spPr bwMode="auto">
            <a:xfrm>
              <a:off x="2840274" y="5083393"/>
              <a:ext cx="141467" cy="634513"/>
            </a:xfrm>
            <a:prstGeom prst="rect">
              <a:avLst/>
            </a:prstGeom>
            <a:solidFill>
              <a:srgbClr val="FABB00"/>
            </a:solidFill>
            <a:ln w="12700" cap="flat" cmpd="sng" algn="ctr">
              <a:solidFill>
                <a:srgbClr val="FABB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defTabSz="609347">
                <a:spcBef>
                  <a:spcPct val="50000"/>
                </a:spcBef>
              </a:pPr>
              <a:endParaRPr lang="en-US" sz="400" dirty="0">
                <a:solidFill>
                  <a:srgbClr val="58585A"/>
                </a:solidFill>
              </a:endParaRPr>
            </a:p>
          </p:txBody>
        </p:sp>
        <p:sp>
          <p:nvSpPr>
            <p:cNvPr id="49" name="Rectangle 48"/>
            <p:cNvSpPr/>
            <p:nvPr/>
          </p:nvSpPr>
          <p:spPr bwMode="auto">
            <a:xfrm>
              <a:off x="3264802" y="5183008"/>
              <a:ext cx="141467" cy="555199"/>
            </a:xfrm>
            <a:prstGeom prst="rect">
              <a:avLst/>
            </a:prstGeom>
            <a:solidFill>
              <a:srgbClr val="89BA1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defTabSz="609347">
                <a:spcBef>
                  <a:spcPct val="50000"/>
                </a:spcBef>
              </a:pPr>
              <a:endParaRPr lang="en-US" sz="400" dirty="0">
                <a:solidFill>
                  <a:srgbClr val="58585A"/>
                </a:solidFill>
              </a:endParaRPr>
            </a:p>
          </p:txBody>
        </p:sp>
        <p:sp>
          <p:nvSpPr>
            <p:cNvPr id="60" name="Rectangle 59"/>
            <p:cNvSpPr/>
            <p:nvPr/>
          </p:nvSpPr>
          <p:spPr bwMode="auto">
            <a:xfrm>
              <a:off x="3689086" y="5480435"/>
              <a:ext cx="141467" cy="257771"/>
            </a:xfrm>
            <a:prstGeom prst="rect">
              <a:avLst/>
            </a:prstGeom>
            <a:solidFill>
              <a:srgbClr val="89BA1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defTabSz="609347">
                <a:spcBef>
                  <a:spcPct val="50000"/>
                </a:spcBef>
              </a:pPr>
              <a:endParaRPr lang="en-US" sz="400" dirty="0">
                <a:solidFill>
                  <a:srgbClr val="58585A"/>
                </a:solidFill>
              </a:endParaRPr>
            </a:p>
          </p:txBody>
        </p:sp>
        <p:sp>
          <p:nvSpPr>
            <p:cNvPr id="61" name="Rectangle 60"/>
            <p:cNvSpPr/>
            <p:nvPr/>
          </p:nvSpPr>
          <p:spPr bwMode="auto">
            <a:xfrm>
              <a:off x="3476637" y="5302111"/>
              <a:ext cx="141467" cy="436096"/>
            </a:xfrm>
            <a:prstGeom prst="rect">
              <a:avLst/>
            </a:prstGeom>
            <a:solidFill>
              <a:srgbClr val="89BA1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defTabSz="609347">
                <a:spcBef>
                  <a:spcPct val="50000"/>
                </a:spcBef>
              </a:pPr>
              <a:endParaRPr lang="en-US" sz="400" dirty="0">
                <a:solidFill>
                  <a:srgbClr val="58585A"/>
                </a:solidFill>
              </a:endParaRPr>
            </a:p>
          </p:txBody>
        </p:sp>
        <p:sp>
          <p:nvSpPr>
            <p:cNvPr id="66" name="Freeform 22"/>
            <p:cNvSpPr>
              <a:spLocks noChangeAspect="1"/>
            </p:cNvSpPr>
            <p:nvPr/>
          </p:nvSpPr>
          <p:spPr bwMode="auto">
            <a:xfrm>
              <a:off x="1005022" y="5172801"/>
              <a:ext cx="885850" cy="545107"/>
            </a:xfrm>
            <a:custGeom>
              <a:avLst/>
              <a:gdLst>
                <a:gd name="T0" fmla="*/ 2147483647 w 357"/>
                <a:gd name="T1" fmla="*/ 2147483647 h 211"/>
                <a:gd name="T2" fmla="*/ 2147483647 w 357"/>
                <a:gd name="T3" fmla="*/ 2147483647 h 211"/>
                <a:gd name="T4" fmla="*/ 2147483647 w 357"/>
                <a:gd name="T5" fmla="*/ 2147483647 h 211"/>
                <a:gd name="T6" fmla="*/ 2147483647 w 357"/>
                <a:gd name="T7" fmla="*/ 2147483647 h 211"/>
                <a:gd name="T8" fmla="*/ 2147483647 w 357"/>
                <a:gd name="T9" fmla="*/ 2147483647 h 211"/>
                <a:gd name="T10" fmla="*/ 2147483647 w 357"/>
                <a:gd name="T11" fmla="*/ 2147483647 h 211"/>
                <a:gd name="T12" fmla="*/ 0 w 357"/>
                <a:gd name="T13" fmla="*/ 2147483647 h 211"/>
                <a:gd name="T14" fmla="*/ 0 w 357"/>
                <a:gd name="T15" fmla="*/ 2147483647 h 211"/>
                <a:gd name="T16" fmla="*/ 2147483647 w 357"/>
                <a:gd name="T17" fmla="*/ 0 h 211"/>
                <a:gd name="T18" fmla="*/ 2147483647 w 357"/>
                <a:gd name="T19" fmla="*/ 0 h 211"/>
                <a:gd name="T20" fmla="*/ 2147483647 w 357"/>
                <a:gd name="T21" fmla="*/ 2147483647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211"/>
                <a:gd name="T35" fmla="*/ 357 w 357"/>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211">
                  <a:moveTo>
                    <a:pt x="261" y="10"/>
                  </a:moveTo>
                  <a:cubicBezTo>
                    <a:pt x="346" y="95"/>
                    <a:pt x="346" y="95"/>
                    <a:pt x="346" y="95"/>
                  </a:cubicBezTo>
                  <a:cubicBezTo>
                    <a:pt x="346" y="95"/>
                    <a:pt x="357" y="105"/>
                    <a:pt x="346" y="116"/>
                  </a:cubicBezTo>
                  <a:cubicBezTo>
                    <a:pt x="334" y="128"/>
                    <a:pt x="261" y="201"/>
                    <a:pt x="261" y="201"/>
                  </a:cubicBezTo>
                  <a:cubicBezTo>
                    <a:pt x="261" y="201"/>
                    <a:pt x="250" y="211"/>
                    <a:pt x="235" y="211"/>
                  </a:cubicBezTo>
                  <a:cubicBezTo>
                    <a:pt x="233" y="211"/>
                    <a:pt x="21" y="211"/>
                    <a:pt x="21" y="211"/>
                  </a:cubicBezTo>
                  <a:cubicBezTo>
                    <a:pt x="9" y="211"/>
                    <a:pt x="0" y="202"/>
                    <a:pt x="0" y="190"/>
                  </a:cubicBezTo>
                  <a:cubicBezTo>
                    <a:pt x="0" y="21"/>
                    <a:pt x="0" y="21"/>
                    <a:pt x="0" y="21"/>
                  </a:cubicBezTo>
                  <a:cubicBezTo>
                    <a:pt x="0" y="9"/>
                    <a:pt x="9" y="0"/>
                    <a:pt x="21" y="0"/>
                  </a:cubicBezTo>
                  <a:cubicBezTo>
                    <a:pt x="21" y="0"/>
                    <a:pt x="233" y="0"/>
                    <a:pt x="235" y="0"/>
                  </a:cubicBezTo>
                  <a:cubicBezTo>
                    <a:pt x="251" y="0"/>
                    <a:pt x="261" y="10"/>
                    <a:pt x="261" y="10"/>
                  </a:cubicBezTo>
                  <a:close/>
                </a:path>
              </a:pathLst>
            </a:custGeom>
            <a:solidFill>
              <a:srgbClr val="E321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defTabSz="609347">
                <a:spcBef>
                  <a:spcPct val="50000"/>
                </a:spcBef>
              </a:pPr>
              <a:r>
                <a:rPr lang="sv-SE" sz="1200" dirty="0">
                  <a:solidFill>
                    <a:srgbClr val="FFFFFF"/>
                  </a:solidFill>
                </a:rPr>
                <a:t>Resolve </a:t>
              </a:r>
              <a:br>
                <a:rPr lang="sv-SE" sz="1200" dirty="0">
                  <a:solidFill>
                    <a:srgbClr val="FFFFFF"/>
                  </a:solidFill>
                </a:rPr>
              </a:br>
              <a:r>
                <a:rPr lang="sv-SE" sz="1200" dirty="0">
                  <a:solidFill>
                    <a:srgbClr val="FFFFFF"/>
                  </a:solidFill>
                </a:rPr>
                <a:t>&amp; Retain</a:t>
              </a:r>
            </a:p>
          </p:txBody>
        </p:sp>
        <p:sp>
          <p:nvSpPr>
            <p:cNvPr id="67" name="Freeform 22"/>
            <p:cNvSpPr>
              <a:spLocks noChangeAspect="1"/>
            </p:cNvSpPr>
            <p:nvPr/>
          </p:nvSpPr>
          <p:spPr bwMode="auto">
            <a:xfrm rot="10800000" flipV="1">
              <a:off x="3924277" y="5146361"/>
              <a:ext cx="885851" cy="571549"/>
            </a:xfrm>
            <a:custGeom>
              <a:avLst/>
              <a:gdLst>
                <a:gd name="T0" fmla="*/ 2147483647 w 357"/>
                <a:gd name="T1" fmla="*/ 2147483647 h 211"/>
                <a:gd name="T2" fmla="*/ 2147483647 w 357"/>
                <a:gd name="T3" fmla="*/ 2147483647 h 211"/>
                <a:gd name="T4" fmla="*/ 2147483647 w 357"/>
                <a:gd name="T5" fmla="*/ 2147483647 h 211"/>
                <a:gd name="T6" fmla="*/ 2147483647 w 357"/>
                <a:gd name="T7" fmla="*/ 2147483647 h 211"/>
                <a:gd name="T8" fmla="*/ 2147483647 w 357"/>
                <a:gd name="T9" fmla="*/ 2147483647 h 211"/>
                <a:gd name="T10" fmla="*/ 2147483647 w 357"/>
                <a:gd name="T11" fmla="*/ 2147483647 h 211"/>
                <a:gd name="T12" fmla="*/ 0 w 357"/>
                <a:gd name="T13" fmla="*/ 2147483647 h 211"/>
                <a:gd name="T14" fmla="*/ 0 w 357"/>
                <a:gd name="T15" fmla="*/ 2147483647 h 211"/>
                <a:gd name="T16" fmla="*/ 2147483647 w 357"/>
                <a:gd name="T17" fmla="*/ 0 h 211"/>
                <a:gd name="T18" fmla="*/ 2147483647 w 357"/>
                <a:gd name="T19" fmla="*/ 0 h 211"/>
                <a:gd name="T20" fmla="*/ 2147483647 w 357"/>
                <a:gd name="T21" fmla="*/ 2147483647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211"/>
                <a:gd name="T35" fmla="*/ 357 w 357"/>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211">
                  <a:moveTo>
                    <a:pt x="261" y="10"/>
                  </a:moveTo>
                  <a:cubicBezTo>
                    <a:pt x="346" y="95"/>
                    <a:pt x="346" y="95"/>
                    <a:pt x="346" y="95"/>
                  </a:cubicBezTo>
                  <a:cubicBezTo>
                    <a:pt x="346" y="95"/>
                    <a:pt x="357" y="105"/>
                    <a:pt x="346" y="116"/>
                  </a:cubicBezTo>
                  <a:cubicBezTo>
                    <a:pt x="334" y="128"/>
                    <a:pt x="261" y="201"/>
                    <a:pt x="261" y="201"/>
                  </a:cubicBezTo>
                  <a:cubicBezTo>
                    <a:pt x="261" y="201"/>
                    <a:pt x="250" y="211"/>
                    <a:pt x="235" y="211"/>
                  </a:cubicBezTo>
                  <a:cubicBezTo>
                    <a:pt x="233" y="211"/>
                    <a:pt x="21" y="211"/>
                    <a:pt x="21" y="211"/>
                  </a:cubicBezTo>
                  <a:cubicBezTo>
                    <a:pt x="9" y="211"/>
                    <a:pt x="0" y="202"/>
                    <a:pt x="0" y="190"/>
                  </a:cubicBezTo>
                  <a:cubicBezTo>
                    <a:pt x="0" y="21"/>
                    <a:pt x="0" y="21"/>
                    <a:pt x="0" y="21"/>
                  </a:cubicBezTo>
                  <a:cubicBezTo>
                    <a:pt x="0" y="9"/>
                    <a:pt x="9" y="0"/>
                    <a:pt x="21" y="0"/>
                  </a:cubicBezTo>
                  <a:cubicBezTo>
                    <a:pt x="21" y="0"/>
                    <a:pt x="233" y="0"/>
                    <a:pt x="235" y="0"/>
                  </a:cubicBezTo>
                  <a:cubicBezTo>
                    <a:pt x="251" y="0"/>
                    <a:pt x="261" y="10"/>
                    <a:pt x="261" y="10"/>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lIns="252000" anchor="ctr"/>
            <a:lstStyle/>
            <a:p>
              <a:pPr algn="r" defTabSz="609347">
                <a:spcBef>
                  <a:spcPct val="50000"/>
                </a:spcBef>
              </a:pPr>
              <a:r>
                <a:rPr lang="sv-SE" sz="1200" dirty="0">
                  <a:solidFill>
                    <a:srgbClr val="FFFFFF"/>
                  </a:solidFill>
                </a:rPr>
                <a:t>Unlock</a:t>
              </a:r>
              <a:br>
                <a:rPr lang="sv-SE" sz="1200" dirty="0">
                  <a:solidFill>
                    <a:srgbClr val="FFFFFF"/>
                  </a:solidFill>
                </a:rPr>
              </a:br>
              <a:r>
                <a:rPr lang="sv-SE" sz="1200" dirty="0">
                  <a:solidFill>
                    <a:srgbClr val="FFFFFF"/>
                  </a:solidFill>
                </a:rPr>
                <a:t>ARPU</a:t>
              </a:r>
            </a:p>
          </p:txBody>
        </p:sp>
        <p:sp>
          <p:nvSpPr>
            <p:cNvPr id="68" name="Rectangle 60"/>
            <p:cNvSpPr>
              <a:spLocks noChangeArrowheads="1"/>
            </p:cNvSpPr>
            <p:nvPr/>
          </p:nvSpPr>
          <p:spPr bwMode="auto">
            <a:xfrm>
              <a:off x="1114505" y="5723885"/>
              <a:ext cx="3491779" cy="38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09347">
                <a:spcBef>
                  <a:spcPct val="50000"/>
                </a:spcBef>
              </a:pPr>
              <a:endParaRPr lang="en-US" sz="1600" dirty="0">
                <a:solidFill>
                  <a:prstClr val="white"/>
                </a:solidFill>
              </a:endParaRPr>
            </a:p>
          </p:txBody>
        </p:sp>
      </p:grpSp>
      <p:sp>
        <p:nvSpPr>
          <p:cNvPr id="70" name="Rectangle 60"/>
          <p:cNvSpPr>
            <a:spLocks noChangeArrowheads="1"/>
          </p:cNvSpPr>
          <p:nvPr/>
        </p:nvSpPr>
        <p:spPr bwMode="auto">
          <a:xfrm>
            <a:off x="480026" y="5445224"/>
            <a:ext cx="2760747" cy="126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18" rIns="91410" bIns="45718">
            <a:spAutoFit/>
          </a:bodyPr>
          <a:lstStyle/>
          <a:p>
            <a:pPr defTabSz="609347">
              <a:spcBef>
                <a:spcPct val="50000"/>
              </a:spcBef>
            </a:pPr>
            <a:r>
              <a:rPr lang="en-US" sz="1600" dirty="0">
                <a:solidFill>
                  <a:prstClr val="white"/>
                </a:solidFill>
              </a:rPr>
              <a:t>Pre-packaged logic:</a:t>
            </a:r>
            <a:br>
              <a:rPr lang="en-US" sz="1600" dirty="0">
                <a:solidFill>
                  <a:prstClr val="white"/>
                </a:solidFill>
              </a:rPr>
            </a:br>
            <a:r>
              <a:rPr lang="en-US" sz="1500" dirty="0">
                <a:solidFill>
                  <a:prstClr val="white"/>
                </a:solidFill>
              </a:rPr>
              <a:t>  - Data Models </a:t>
            </a:r>
            <a:br>
              <a:rPr lang="en-US" sz="1500" dirty="0">
                <a:solidFill>
                  <a:prstClr val="white"/>
                </a:solidFill>
              </a:rPr>
            </a:br>
            <a:r>
              <a:rPr lang="en-US" sz="1500" dirty="0">
                <a:solidFill>
                  <a:prstClr val="white"/>
                </a:solidFill>
              </a:rPr>
              <a:t>  - Service KPIs </a:t>
            </a:r>
            <a:br>
              <a:rPr lang="en-US" sz="1500" dirty="0">
                <a:solidFill>
                  <a:prstClr val="white"/>
                </a:solidFill>
              </a:rPr>
            </a:br>
            <a:r>
              <a:rPr lang="en-US" sz="1500" dirty="0">
                <a:solidFill>
                  <a:prstClr val="white"/>
                </a:solidFill>
              </a:rPr>
              <a:t>  - Patented Data Correlation</a:t>
            </a:r>
            <a:br>
              <a:rPr lang="en-US" sz="1500" dirty="0">
                <a:solidFill>
                  <a:prstClr val="white"/>
                </a:solidFill>
              </a:rPr>
            </a:br>
            <a:r>
              <a:rPr lang="en-US" sz="1500" dirty="0">
                <a:solidFill>
                  <a:prstClr val="white"/>
                </a:solidFill>
              </a:rPr>
              <a:t>  - Machine Learning</a:t>
            </a:r>
          </a:p>
        </p:txBody>
      </p:sp>
      <p:sp>
        <p:nvSpPr>
          <p:cNvPr id="6" name="Rectangle 5"/>
          <p:cNvSpPr/>
          <p:nvPr/>
        </p:nvSpPr>
        <p:spPr>
          <a:xfrm>
            <a:off x="3488377" y="5235141"/>
            <a:ext cx="2295632" cy="384717"/>
          </a:xfrm>
          <a:prstGeom prst="rect">
            <a:avLst/>
          </a:prstGeom>
        </p:spPr>
        <p:txBody>
          <a:bodyPr wrap="none" lIns="91410" tIns="45718" rIns="91410" bIns="45718">
            <a:spAutoFit/>
          </a:bodyPr>
          <a:lstStyle/>
          <a:p>
            <a:pPr algn="ctr" defTabSz="609347">
              <a:spcBef>
                <a:spcPct val="50000"/>
              </a:spcBef>
            </a:pPr>
            <a:r>
              <a:rPr lang="en-US" sz="1900" dirty="0">
                <a:solidFill>
                  <a:prstClr val="white"/>
                </a:solidFill>
              </a:rPr>
              <a:t>SERVICE LEVEL INDEX</a:t>
            </a:r>
          </a:p>
        </p:txBody>
      </p:sp>
      <p:sp>
        <p:nvSpPr>
          <p:cNvPr id="62" name="Freeform 3"/>
          <p:cNvSpPr>
            <a:spLocks noChangeAspect="1" noEditPoints="1"/>
          </p:cNvSpPr>
          <p:nvPr/>
        </p:nvSpPr>
        <p:spPr bwMode="auto">
          <a:xfrm>
            <a:off x="6641069" y="1815814"/>
            <a:ext cx="602077" cy="527051"/>
          </a:xfrm>
          <a:custGeom>
            <a:avLst/>
            <a:gdLst>
              <a:gd name="T0" fmla="*/ 2147483647 w 459"/>
              <a:gd name="T1" fmla="*/ 2147483647 h 302"/>
              <a:gd name="T2" fmla="*/ 2147483647 w 459"/>
              <a:gd name="T3" fmla="*/ 2147483647 h 302"/>
              <a:gd name="T4" fmla="*/ 2147483647 w 459"/>
              <a:gd name="T5" fmla="*/ 2147483647 h 302"/>
              <a:gd name="T6" fmla="*/ 2147483647 w 459"/>
              <a:gd name="T7" fmla="*/ 2147483647 h 302"/>
              <a:gd name="T8" fmla="*/ 2147483647 w 459"/>
              <a:gd name="T9" fmla="*/ 2147483647 h 302"/>
              <a:gd name="T10" fmla="*/ 2147483647 w 459"/>
              <a:gd name="T11" fmla="*/ 2147483647 h 302"/>
              <a:gd name="T12" fmla="*/ 2147483647 w 459"/>
              <a:gd name="T13" fmla="*/ 2147483647 h 302"/>
              <a:gd name="T14" fmla="*/ 2147483647 w 459"/>
              <a:gd name="T15" fmla="*/ 2147483647 h 302"/>
              <a:gd name="T16" fmla="*/ 2147483647 w 459"/>
              <a:gd name="T17" fmla="*/ 2147483647 h 302"/>
              <a:gd name="T18" fmla="*/ 2147483647 w 459"/>
              <a:gd name="T19" fmla="*/ 2147483647 h 302"/>
              <a:gd name="T20" fmla="*/ 2147483647 w 459"/>
              <a:gd name="T21" fmla="*/ 2147483647 h 302"/>
              <a:gd name="T22" fmla="*/ 2147483647 w 459"/>
              <a:gd name="T23" fmla="*/ 0 h 302"/>
              <a:gd name="T24" fmla="*/ 2147483647 w 459"/>
              <a:gd name="T25" fmla="*/ 2147483647 h 302"/>
              <a:gd name="T26" fmla="*/ 2147483647 w 459"/>
              <a:gd name="T27" fmla="*/ 2147483647 h 302"/>
              <a:gd name="T28" fmla="*/ 2147483647 w 459"/>
              <a:gd name="T29" fmla="*/ 2147483647 h 302"/>
              <a:gd name="T30" fmla="*/ 2147483647 w 459"/>
              <a:gd name="T31" fmla="*/ 2147483647 h 302"/>
              <a:gd name="T32" fmla="*/ 2147483647 w 459"/>
              <a:gd name="T33" fmla="*/ 2147483647 h 302"/>
              <a:gd name="T34" fmla="*/ 2147483647 w 459"/>
              <a:gd name="T35" fmla="*/ 2147483647 h 302"/>
              <a:gd name="T36" fmla="*/ 2147483647 w 459"/>
              <a:gd name="T37" fmla="*/ 2147483647 h 302"/>
              <a:gd name="T38" fmla="*/ 2147483647 w 459"/>
              <a:gd name="T39" fmla="*/ 2147483647 h 302"/>
              <a:gd name="T40" fmla="*/ 2147483647 w 459"/>
              <a:gd name="T41" fmla="*/ 2147483647 h 302"/>
              <a:gd name="T42" fmla="*/ 0 w 459"/>
              <a:gd name="T43" fmla="*/ 2147483647 h 302"/>
              <a:gd name="T44" fmla="*/ 2147483647 w 459"/>
              <a:gd name="T45" fmla="*/ 2147483647 h 302"/>
              <a:gd name="T46" fmla="*/ 2147483647 w 459"/>
              <a:gd name="T47" fmla="*/ 2147483647 h 302"/>
              <a:gd name="T48" fmla="*/ 2147483647 w 459"/>
              <a:gd name="T49" fmla="*/ 2147483647 h 302"/>
              <a:gd name="T50" fmla="*/ 2147483647 w 459"/>
              <a:gd name="T51" fmla="*/ 2147483647 h 302"/>
              <a:gd name="T52" fmla="*/ 2147483647 w 459"/>
              <a:gd name="T53" fmla="*/ 2147483647 h 302"/>
              <a:gd name="T54" fmla="*/ 2147483647 w 459"/>
              <a:gd name="T55" fmla="*/ 2147483647 h 302"/>
              <a:gd name="T56" fmla="*/ 2147483647 w 459"/>
              <a:gd name="T57" fmla="*/ 2147483647 h 302"/>
              <a:gd name="T58" fmla="*/ 2147483647 w 459"/>
              <a:gd name="T59" fmla="*/ 2147483647 h 302"/>
              <a:gd name="T60" fmla="*/ 2147483647 w 459"/>
              <a:gd name="T61" fmla="*/ 2147483647 h 302"/>
              <a:gd name="T62" fmla="*/ 2147483647 w 459"/>
              <a:gd name="T63" fmla="*/ 2147483647 h 302"/>
              <a:gd name="T64" fmla="*/ 2147483647 w 459"/>
              <a:gd name="T65" fmla="*/ 2147483647 h 302"/>
              <a:gd name="T66" fmla="*/ 2147483647 w 459"/>
              <a:gd name="T67" fmla="*/ 2147483647 h 302"/>
              <a:gd name="T68" fmla="*/ 2147483647 w 459"/>
              <a:gd name="T69" fmla="*/ 2147483647 h 302"/>
              <a:gd name="T70" fmla="*/ 2147483647 w 459"/>
              <a:gd name="T71" fmla="*/ 2147483647 h 302"/>
              <a:gd name="T72" fmla="*/ 2147483647 w 459"/>
              <a:gd name="T73" fmla="*/ 2147483647 h 302"/>
              <a:gd name="T74" fmla="*/ 2147483647 w 459"/>
              <a:gd name="T75" fmla="*/ 2147483647 h 302"/>
              <a:gd name="T76" fmla="*/ 2147483647 w 459"/>
              <a:gd name="T77" fmla="*/ 2147483647 h 302"/>
              <a:gd name="T78" fmla="*/ 2147483647 w 459"/>
              <a:gd name="T79" fmla="*/ 2147483647 h 302"/>
              <a:gd name="T80" fmla="*/ 2147483647 w 459"/>
              <a:gd name="T81" fmla="*/ 2147483647 h 302"/>
              <a:gd name="T82" fmla="*/ 2147483647 w 459"/>
              <a:gd name="T83" fmla="*/ 2147483647 h 302"/>
              <a:gd name="T84" fmla="*/ 2147483647 w 459"/>
              <a:gd name="T85" fmla="*/ 2147483647 h 302"/>
              <a:gd name="T86" fmla="*/ 2147483647 w 459"/>
              <a:gd name="T87" fmla="*/ 2147483647 h 302"/>
              <a:gd name="T88" fmla="*/ 2147483647 w 459"/>
              <a:gd name="T89" fmla="*/ 2147483647 h 302"/>
              <a:gd name="T90" fmla="*/ 2147483647 w 459"/>
              <a:gd name="T91" fmla="*/ 2147483647 h 302"/>
              <a:gd name="T92" fmla="*/ 2147483647 w 459"/>
              <a:gd name="T93" fmla="*/ 2147483647 h 302"/>
              <a:gd name="T94" fmla="*/ 2147483647 w 459"/>
              <a:gd name="T95" fmla="*/ 2147483647 h 302"/>
              <a:gd name="T96" fmla="*/ 2147483647 w 459"/>
              <a:gd name="T97" fmla="*/ 2147483647 h 302"/>
              <a:gd name="T98" fmla="*/ 2147483647 w 459"/>
              <a:gd name="T99" fmla="*/ 2147483647 h 302"/>
              <a:gd name="T100" fmla="*/ 2147483647 w 459"/>
              <a:gd name="T101" fmla="*/ 2147483647 h 302"/>
              <a:gd name="T102" fmla="*/ 2147483647 w 459"/>
              <a:gd name="T103" fmla="*/ 2147483647 h 302"/>
              <a:gd name="T104" fmla="*/ 2147483647 w 459"/>
              <a:gd name="T105" fmla="*/ 2147483647 h 302"/>
              <a:gd name="T106" fmla="*/ 2147483647 w 459"/>
              <a:gd name="T107" fmla="*/ 2147483647 h 302"/>
              <a:gd name="T108" fmla="*/ 2147483647 w 459"/>
              <a:gd name="T109" fmla="*/ 2147483647 h 302"/>
              <a:gd name="T110" fmla="*/ 2147483647 w 459"/>
              <a:gd name="T111" fmla="*/ 2147483647 h 302"/>
              <a:gd name="T112" fmla="*/ 2147483647 w 459"/>
              <a:gd name="T113" fmla="*/ 2147483647 h 3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9" h="302">
                <a:moveTo>
                  <a:pt x="458" y="128"/>
                </a:moveTo>
                <a:cubicBezTo>
                  <a:pt x="450" y="52"/>
                  <a:pt x="450" y="52"/>
                  <a:pt x="450" y="52"/>
                </a:cubicBezTo>
                <a:cubicBezTo>
                  <a:pt x="449" y="50"/>
                  <a:pt x="448" y="47"/>
                  <a:pt x="446" y="46"/>
                </a:cubicBezTo>
                <a:cubicBezTo>
                  <a:pt x="444" y="45"/>
                  <a:pt x="441" y="45"/>
                  <a:pt x="439" y="46"/>
                </a:cubicBezTo>
                <a:cubicBezTo>
                  <a:pt x="366" y="75"/>
                  <a:pt x="366" y="75"/>
                  <a:pt x="366" y="75"/>
                </a:cubicBezTo>
                <a:cubicBezTo>
                  <a:pt x="363" y="76"/>
                  <a:pt x="362" y="78"/>
                  <a:pt x="361" y="81"/>
                </a:cubicBezTo>
                <a:cubicBezTo>
                  <a:pt x="361" y="84"/>
                  <a:pt x="363" y="87"/>
                  <a:pt x="365" y="89"/>
                </a:cubicBezTo>
                <a:cubicBezTo>
                  <a:pt x="379" y="97"/>
                  <a:pt x="379" y="97"/>
                  <a:pt x="379" y="97"/>
                </a:cubicBezTo>
                <a:cubicBezTo>
                  <a:pt x="374" y="106"/>
                  <a:pt x="363" y="125"/>
                  <a:pt x="345" y="147"/>
                </a:cubicBezTo>
                <a:cubicBezTo>
                  <a:pt x="345" y="69"/>
                  <a:pt x="345" y="69"/>
                  <a:pt x="345" y="69"/>
                </a:cubicBezTo>
                <a:cubicBezTo>
                  <a:pt x="345" y="65"/>
                  <a:pt x="341" y="61"/>
                  <a:pt x="337" y="61"/>
                </a:cubicBezTo>
                <a:cubicBezTo>
                  <a:pt x="333" y="61"/>
                  <a:pt x="329" y="65"/>
                  <a:pt x="329" y="69"/>
                </a:cubicBezTo>
                <a:cubicBezTo>
                  <a:pt x="329" y="165"/>
                  <a:pt x="329" y="165"/>
                  <a:pt x="329" y="165"/>
                </a:cubicBezTo>
                <a:cubicBezTo>
                  <a:pt x="316" y="179"/>
                  <a:pt x="301" y="194"/>
                  <a:pt x="284" y="208"/>
                </a:cubicBezTo>
                <a:cubicBezTo>
                  <a:pt x="284" y="19"/>
                  <a:pt x="284" y="19"/>
                  <a:pt x="284" y="19"/>
                </a:cubicBezTo>
                <a:cubicBezTo>
                  <a:pt x="284" y="17"/>
                  <a:pt x="285" y="16"/>
                  <a:pt x="287" y="16"/>
                </a:cubicBezTo>
                <a:cubicBezTo>
                  <a:pt x="326" y="16"/>
                  <a:pt x="326" y="16"/>
                  <a:pt x="326" y="16"/>
                </a:cubicBezTo>
                <a:cubicBezTo>
                  <a:pt x="327" y="16"/>
                  <a:pt x="329" y="17"/>
                  <a:pt x="329" y="19"/>
                </a:cubicBezTo>
                <a:cubicBezTo>
                  <a:pt x="329" y="38"/>
                  <a:pt x="329" y="38"/>
                  <a:pt x="329" y="38"/>
                </a:cubicBezTo>
                <a:cubicBezTo>
                  <a:pt x="329" y="42"/>
                  <a:pt x="333" y="46"/>
                  <a:pt x="337" y="46"/>
                </a:cubicBezTo>
                <a:cubicBezTo>
                  <a:pt x="341" y="46"/>
                  <a:pt x="345" y="42"/>
                  <a:pt x="345" y="38"/>
                </a:cubicBezTo>
                <a:cubicBezTo>
                  <a:pt x="345" y="19"/>
                  <a:pt x="345" y="19"/>
                  <a:pt x="345" y="19"/>
                </a:cubicBezTo>
                <a:cubicBezTo>
                  <a:pt x="345" y="8"/>
                  <a:pt x="336" y="0"/>
                  <a:pt x="326" y="0"/>
                </a:cubicBezTo>
                <a:cubicBezTo>
                  <a:pt x="287" y="0"/>
                  <a:pt x="287" y="0"/>
                  <a:pt x="287" y="0"/>
                </a:cubicBezTo>
                <a:cubicBezTo>
                  <a:pt x="276" y="0"/>
                  <a:pt x="268" y="8"/>
                  <a:pt x="268" y="19"/>
                </a:cubicBezTo>
                <a:cubicBezTo>
                  <a:pt x="268" y="220"/>
                  <a:pt x="268" y="220"/>
                  <a:pt x="268" y="220"/>
                </a:cubicBezTo>
                <a:cubicBezTo>
                  <a:pt x="266" y="221"/>
                  <a:pt x="265" y="222"/>
                  <a:pt x="263" y="223"/>
                </a:cubicBezTo>
                <a:cubicBezTo>
                  <a:pt x="261" y="225"/>
                  <a:pt x="258" y="227"/>
                  <a:pt x="256" y="228"/>
                </a:cubicBezTo>
                <a:cubicBezTo>
                  <a:pt x="256" y="57"/>
                  <a:pt x="256" y="57"/>
                  <a:pt x="256" y="57"/>
                </a:cubicBezTo>
                <a:cubicBezTo>
                  <a:pt x="256" y="46"/>
                  <a:pt x="247" y="38"/>
                  <a:pt x="236" y="38"/>
                </a:cubicBezTo>
                <a:cubicBezTo>
                  <a:pt x="198" y="38"/>
                  <a:pt x="198" y="38"/>
                  <a:pt x="198" y="38"/>
                </a:cubicBezTo>
                <a:cubicBezTo>
                  <a:pt x="187" y="38"/>
                  <a:pt x="178" y="46"/>
                  <a:pt x="178" y="57"/>
                </a:cubicBezTo>
                <a:cubicBezTo>
                  <a:pt x="178" y="262"/>
                  <a:pt x="178" y="262"/>
                  <a:pt x="178" y="262"/>
                </a:cubicBezTo>
                <a:cubicBezTo>
                  <a:pt x="174" y="263"/>
                  <a:pt x="170" y="264"/>
                  <a:pt x="166" y="265"/>
                </a:cubicBezTo>
                <a:cubicBezTo>
                  <a:pt x="166" y="95"/>
                  <a:pt x="166" y="95"/>
                  <a:pt x="166" y="95"/>
                </a:cubicBezTo>
                <a:cubicBezTo>
                  <a:pt x="166" y="85"/>
                  <a:pt x="158" y="76"/>
                  <a:pt x="147" y="76"/>
                </a:cubicBezTo>
                <a:cubicBezTo>
                  <a:pt x="108" y="76"/>
                  <a:pt x="108" y="76"/>
                  <a:pt x="108" y="76"/>
                </a:cubicBezTo>
                <a:cubicBezTo>
                  <a:pt x="98" y="76"/>
                  <a:pt x="89" y="85"/>
                  <a:pt x="89" y="95"/>
                </a:cubicBezTo>
                <a:cubicBezTo>
                  <a:pt x="89" y="280"/>
                  <a:pt x="89" y="280"/>
                  <a:pt x="89" y="280"/>
                </a:cubicBezTo>
                <a:cubicBezTo>
                  <a:pt x="85" y="281"/>
                  <a:pt x="81" y="281"/>
                  <a:pt x="77" y="282"/>
                </a:cubicBezTo>
                <a:cubicBezTo>
                  <a:pt x="77" y="134"/>
                  <a:pt x="77" y="134"/>
                  <a:pt x="77" y="134"/>
                </a:cubicBezTo>
                <a:cubicBezTo>
                  <a:pt x="77" y="123"/>
                  <a:pt x="68" y="114"/>
                  <a:pt x="58" y="114"/>
                </a:cubicBezTo>
                <a:cubicBezTo>
                  <a:pt x="19" y="114"/>
                  <a:pt x="19" y="114"/>
                  <a:pt x="19" y="114"/>
                </a:cubicBezTo>
                <a:cubicBezTo>
                  <a:pt x="8" y="114"/>
                  <a:pt x="0" y="123"/>
                  <a:pt x="0" y="134"/>
                </a:cubicBezTo>
                <a:cubicBezTo>
                  <a:pt x="0" y="283"/>
                  <a:pt x="0" y="283"/>
                  <a:pt x="0" y="283"/>
                </a:cubicBezTo>
                <a:cubicBezTo>
                  <a:pt x="0" y="293"/>
                  <a:pt x="8" y="302"/>
                  <a:pt x="19" y="302"/>
                </a:cubicBezTo>
                <a:cubicBezTo>
                  <a:pt x="147" y="302"/>
                  <a:pt x="147" y="302"/>
                  <a:pt x="147" y="302"/>
                </a:cubicBezTo>
                <a:cubicBezTo>
                  <a:pt x="153" y="302"/>
                  <a:pt x="158" y="299"/>
                  <a:pt x="162" y="295"/>
                </a:cubicBezTo>
                <a:cubicBezTo>
                  <a:pt x="168" y="294"/>
                  <a:pt x="175" y="293"/>
                  <a:pt x="181" y="292"/>
                </a:cubicBezTo>
                <a:cubicBezTo>
                  <a:pt x="184" y="298"/>
                  <a:pt x="190" y="302"/>
                  <a:pt x="198" y="302"/>
                </a:cubicBezTo>
                <a:cubicBezTo>
                  <a:pt x="236" y="302"/>
                  <a:pt x="236" y="302"/>
                  <a:pt x="236" y="302"/>
                </a:cubicBezTo>
                <a:cubicBezTo>
                  <a:pt x="247" y="302"/>
                  <a:pt x="256" y="293"/>
                  <a:pt x="256" y="283"/>
                </a:cubicBezTo>
                <a:cubicBezTo>
                  <a:pt x="256" y="274"/>
                  <a:pt x="256" y="274"/>
                  <a:pt x="256" y="274"/>
                </a:cubicBezTo>
                <a:cubicBezTo>
                  <a:pt x="260" y="273"/>
                  <a:pt x="264" y="271"/>
                  <a:pt x="268" y="270"/>
                </a:cubicBezTo>
                <a:cubicBezTo>
                  <a:pt x="268" y="283"/>
                  <a:pt x="268" y="283"/>
                  <a:pt x="268" y="283"/>
                </a:cubicBezTo>
                <a:cubicBezTo>
                  <a:pt x="268" y="293"/>
                  <a:pt x="276" y="302"/>
                  <a:pt x="287" y="302"/>
                </a:cubicBezTo>
                <a:cubicBezTo>
                  <a:pt x="326" y="302"/>
                  <a:pt x="326" y="302"/>
                  <a:pt x="326" y="302"/>
                </a:cubicBezTo>
                <a:cubicBezTo>
                  <a:pt x="336" y="302"/>
                  <a:pt x="345" y="293"/>
                  <a:pt x="345" y="283"/>
                </a:cubicBezTo>
                <a:cubicBezTo>
                  <a:pt x="345" y="223"/>
                  <a:pt x="345" y="223"/>
                  <a:pt x="345" y="223"/>
                </a:cubicBezTo>
                <a:cubicBezTo>
                  <a:pt x="391" y="186"/>
                  <a:pt x="422" y="145"/>
                  <a:pt x="434" y="129"/>
                </a:cubicBezTo>
                <a:cubicBezTo>
                  <a:pt x="447" y="137"/>
                  <a:pt x="447" y="137"/>
                  <a:pt x="447" y="137"/>
                </a:cubicBezTo>
                <a:cubicBezTo>
                  <a:pt x="448" y="138"/>
                  <a:pt x="449" y="138"/>
                  <a:pt x="451" y="138"/>
                </a:cubicBezTo>
                <a:cubicBezTo>
                  <a:pt x="451" y="138"/>
                  <a:pt x="451" y="138"/>
                  <a:pt x="451" y="138"/>
                </a:cubicBezTo>
                <a:cubicBezTo>
                  <a:pt x="455" y="138"/>
                  <a:pt x="459" y="135"/>
                  <a:pt x="459" y="130"/>
                </a:cubicBezTo>
                <a:cubicBezTo>
                  <a:pt x="459" y="130"/>
                  <a:pt x="459" y="129"/>
                  <a:pt x="458" y="128"/>
                </a:cubicBezTo>
                <a:close/>
                <a:moveTo>
                  <a:pt x="61" y="283"/>
                </a:moveTo>
                <a:cubicBezTo>
                  <a:pt x="61" y="283"/>
                  <a:pt x="61" y="283"/>
                  <a:pt x="61" y="284"/>
                </a:cubicBezTo>
                <a:cubicBezTo>
                  <a:pt x="39" y="285"/>
                  <a:pt x="26" y="286"/>
                  <a:pt x="25" y="286"/>
                </a:cubicBezTo>
                <a:cubicBezTo>
                  <a:pt x="24" y="286"/>
                  <a:pt x="24" y="286"/>
                  <a:pt x="23" y="286"/>
                </a:cubicBezTo>
                <a:cubicBezTo>
                  <a:pt x="19" y="286"/>
                  <a:pt x="19" y="286"/>
                  <a:pt x="19" y="286"/>
                </a:cubicBezTo>
                <a:cubicBezTo>
                  <a:pt x="17" y="286"/>
                  <a:pt x="16" y="284"/>
                  <a:pt x="16" y="283"/>
                </a:cubicBezTo>
                <a:cubicBezTo>
                  <a:pt x="16" y="134"/>
                  <a:pt x="16" y="134"/>
                  <a:pt x="16" y="134"/>
                </a:cubicBezTo>
                <a:cubicBezTo>
                  <a:pt x="16" y="132"/>
                  <a:pt x="17" y="130"/>
                  <a:pt x="19" y="130"/>
                </a:cubicBezTo>
                <a:cubicBezTo>
                  <a:pt x="58" y="130"/>
                  <a:pt x="58" y="130"/>
                  <a:pt x="58" y="130"/>
                </a:cubicBezTo>
                <a:cubicBezTo>
                  <a:pt x="59" y="130"/>
                  <a:pt x="61" y="132"/>
                  <a:pt x="61" y="134"/>
                </a:cubicBezTo>
                <a:lnTo>
                  <a:pt x="61" y="283"/>
                </a:lnTo>
                <a:close/>
                <a:moveTo>
                  <a:pt x="150" y="269"/>
                </a:moveTo>
                <a:cubicBezTo>
                  <a:pt x="135" y="273"/>
                  <a:pt x="119" y="276"/>
                  <a:pt x="105" y="278"/>
                </a:cubicBezTo>
                <a:cubicBezTo>
                  <a:pt x="105" y="95"/>
                  <a:pt x="105" y="95"/>
                  <a:pt x="105" y="95"/>
                </a:cubicBezTo>
                <a:cubicBezTo>
                  <a:pt x="105" y="93"/>
                  <a:pt x="106" y="92"/>
                  <a:pt x="108" y="92"/>
                </a:cubicBezTo>
                <a:cubicBezTo>
                  <a:pt x="147" y="92"/>
                  <a:pt x="147" y="92"/>
                  <a:pt x="147" y="92"/>
                </a:cubicBezTo>
                <a:cubicBezTo>
                  <a:pt x="149" y="92"/>
                  <a:pt x="150" y="93"/>
                  <a:pt x="150" y="95"/>
                </a:cubicBezTo>
                <a:lnTo>
                  <a:pt x="150" y="269"/>
                </a:lnTo>
                <a:close/>
                <a:moveTo>
                  <a:pt x="194" y="57"/>
                </a:moveTo>
                <a:cubicBezTo>
                  <a:pt x="194" y="55"/>
                  <a:pt x="196" y="54"/>
                  <a:pt x="198" y="54"/>
                </a:cubicBezTo>
                <a:cubicBezTo>
                  <a:pt x="236" y="54"/>
                  <a:pt x="236" y="54"/>
                  <a:pt x="236" y="54"/>
                </a:cubicBezTo>
                <a:cubicBezTo>
                  <a:pt x="238" y="54"/>
                  <a:pt x="240" y="55"/>
                  <a:pt x="240" y="57"/>
                </a:cubicBezTo>
                <a:cubicBezTo>
                  <a:pt x="240" y="238"/>
                  <a:pt x="240" y="238"/>
                  <a:pt x="240" y="238"/>
                </a:cubicBezTo>
                <a:cubicBezTo>
                  <a:pt x="225" y="245"/>
                  <a:pt x="210" y="252"/>
                  <a:pt x="194" y="257"/>
                </a:cubicBezTo>
                <a:lnTo>
                  <a:pt x="194" y="57"/>
                </a:lnTo>
                <a:close/>
                <a:moveTo>
                  <a:pt x="240" y="283"/>
                </a:moveTo>
                <a:cubicBezTo>
                  <a:pt x="240" y="284"/>
                  <a:pt x="238" y="286"/>
                  <a:pt x="236" y="286"/>
                </a:cubicBezTo>
                <a:cubicBezTo>
                  <a:pt x="214" y="286"/>
                  <a:pt x="214" y="286"/>
                  <a:pt x="214" y="286"/>
                </a:cubicBezTo>
                <a:cubicBezTo>
                  <a:pt x="222" y="284"/>
                  <a:pt x="231" y="282"/>
                  <a:pt x="240" y="279"/>
                </a:cubicBezTo>
                <a:lnTo>
                  <a:pt x="240" y="283"/>
                </a:lnTo>
                <a:close/>
                <a:moveTo>
                  <a:pt x="329" y="283"/>
                </a:moveTo>
                <a:cubicBezTo>
                  <a:pt x="329" y="284"/>
                  <a:pt x="327" y="286"/>
                  <a:pt x="326" y="286"/>
                </a:cubicBezTo>
                <a:cubicBezTo>
                  <a:pt x="287" y="286"/>
                  <a:pt x="287" y="286"/>
                  <a:pt x="287" y="286"/>
                </a:cubicBezTo>
                <a:cubicBezTo>
                  <a:pt x="285" y="286"/>
                  <a:pt x="284" y="284"/>
                  <a:pt x="284" y="283"/>
                </a:cubicBezTo>
                <a:cubicBezTo>
                  <a:pt x="284" y="263"/>
                  <a:pt x="284" y="263"/>
                  <a:pt x="284" y="263"/>
                </a:cubicBezTo>
                <a:cubicBezTo>
                  <a:pt x="284" y="263"/>
                  <a:pt x="284" y="262"/>
                  <a:pt x="284" y="262"/>
                </a:cubicBezTo>
                <a:cubicBezTo>
                  <a:pt x="300" y="254"/>
                  <a:pt x="315" y="245"/>
                  <a:pt x="329" y="235"/>
                </a:cubicBezTo>
                <a:lnTo>
                  <a:pt x="329" y="283"/>
                </a:lnTo>
                <a:close/>
                <a:moveTo>
                  <a:pt x="435" y="112"/>
                </a:moveTo>
                <a:cubicBezTo>
                  <a:pt x="432" y="110"/>
                  <a:pt x="427" y="111"/>
                  <a:pt x="425" y="114"/>
                </a:cubicBezTo>
                <a:cubicBezTo>
                  <a:pt x="424" y="115"/>
                  <a:pt x="364" y="204"/>
                  <a:pt x="277" y="248"/>
                </a:cubicBezTo>
                <a:cubicBezTo>
                  <a:pt x="254" y="260"/>
                  <a:pt x="226" y="268"/>
                  <a:pt x="197" y="273"/>
                </a:cubicBezTo>
                <a:cubicBezTo>
                  <a:pt x="224" y="264"/>
                  <a:pt x="250" y="252"/>
                  <a:pt x="272" y="236"/>
                </a:cubicBezTo>
                <a:cubicBezTo>
                  <a:pt x="361" y="174"/>
                  <a:pt x="395" y="100"/>
                  <a:pt x="396" y="97"/>
                </a:cubicBezTo>
                <a:cubicBezTo>
                  <a:pt x="398" y="93"/>
                  <a:pt x="397" y="89"/>
                  <a:pt x="393" y="87"/>
                </a:cubicBezTo>
                <a:cubicBezTo>
                  <a:pt x="387" y="83"/>
                  <a:pt x="387" y="83"/>
                  <a:pt x="387" y="83"/>
                </a:cubicBezTo>
                <a:cubicBezTo>
                  <a:pt x="435" y="64"/>
                  <a:pt x="435" y="64"/>
                  <a:pt x="435" y="64"/>
                </a:cubicBezTo>
                <a:cubicBezTo>
                  <a:pt x="441" y="115"/>
                  <a:pt x="441" y="115"/>
                  <a:pt x="441" y="115"/>
                </a:cubicBezTo>
                <a:lnTo>
                  <a:pt x="435" y="112"/>
                </a:lnTo>
                <a:close/>
              </a:path>
            </a:pathLst>
          </a:custGeom>
          <a:solidFill>
            <a:schemeClr val="bg1"/>
          </a:solidFill>
          <a:ln w="9525" cap="flat" cmpd="sng" algn="ctr">
            <a:solidFill>
              <a:schemeClr val="bg1"/>
            </a:solidFill>
            <a:prstDash val="solid"/>
            <a:round/>
            <a:headEnd type="none" w="med" len="med"/>
            <a:tailEnd type="none" w="med" len="med"/>
          </a:ln>
        </p:spPr>
        <p:txBody>
          <a:bodyPr lIns="91404" tIns="45718" rIns="91404" bIns="45718"/>
          <a:lstStyle/>
          <a:p>
            <a:pPr defTabSz="609347">
              <a:spcBef>
                <a:spcPct val="50000"/>
              </a:spcBef>
            </a:pPr>
            <a:endParaRPr lang="en-US">
              <a:solidFill>
                <a:prstClr val="black"/>
              </a:solidFill>
            </a:endParaRPr>
          </a:p>
        </p:txBody>
      </p:sp>
      <p:sp>
        <p:nvSpPr>
          <p:cNvPr id="63" name="Freeform 3"/>
          <p:cNvSpPr>
            <a:spLocks noChangeAspect="1" noEditPoints="1"/>
          </p:cNvSpPr>
          <p:nvPr/>
        </p:nvSpPr>
        <p:spPr bwMode="auto">
          <a:xfrm>
            <a:off x="7935232" y="1815830"/>
            <a:ext cx="469106" cy="541751"/>
          </a:xfrm>
          <a:custGeom>
            <a:avLst/>
            <a:gdLst>
              <a:gd name="T0" fmla="*/ 2147483647 w 380"/>
              <a:gd name="T1" fmla="*/ 2147483647 h 370"/>
              <a:gd name="T2" fmla="*/ 2147483647 w 380"/>
              <a:gd name="T3" fmla="*/ 2147483647 h 370"/>
              <a:gd name="T4" fmla="*/ 2147483647 w 380"/>
              <a:gd name="T5" fmla="*/ 2147483647 h 370"/>
              <a:gd name="T6" fmla="*/ 2147483647 w 380"/>
              <a:gd name="T7" fmla="*/ 2147483647 h 370"/>
              <a:gd name="T8" fmla="*/ 2147483647 w 380"/>
              <a:gd name="T9" fmla="*/ 2147483647 h 370"/>
              <a:gd name="T10" fmla="*/ 2147483647 w 380"/>
              <a:gd name="T11" fmla="*/ 2147483647 h 370"/>
              <a:gd name="T12" fmla="*/ 2147483647 w 380"/>
              <a:gd name="T13" fmla="*/ 2147483647 h 370"/>
              <a:gd name="T14" fmla="*/ 2147483647 w 380"/>
              <a:gd name="T15" fmla="*/ 2147483647 h 370"/>
              <a:gd name="T16" fmla="*/ 2147483647 w 380"/>
              <a:gd name="T17" fmla="*/ 2147483647 h 370"/>
              <a:gd name="T18" fmla="*/ 2147483647 w 380"/>
              <a:gd name="T19" fmla="*/ 2147483647 h 370"/>
              <a:gd name="T20" fmla="*/ 2147483647 w 380"/>
              <a:gd name="T21" fmla="*/ 2147483647 h 370"/>
              <a:gd name="T22" fmla="*/ 2147483647 w 380"/>
              <a:gd name="T23" fmla="*/ 2147483647 h 370"/>
              <a:gd name="T24" fmla="*/ 2147483647 w 380"/>
              <a:gd name="T25" fmla="*/ 2147483647 h 370"/>
              <a:gd name="T26" fmla="*/ 2147483647 w 380"/>
              <a:gd name="T27" fmla="*/ 2147483647 h 370"/>
              <a:gd name="T28" fmla="*/ 2147483647 w 380"/>
              <a:gd name="T29" fmla="*/ 2147483647 h 370"/>
              <a:gd name="T30" fmla="*/ 2147483647 w 380"/>
              <a:gd name="T31" fmla="*/ 2147483647 h 370"/>
              <a:gd name="T32" fmla="*/ 2147483647 w 380"/>
              <a:gd name="T33" fmla="*/ 2147483647 h 370"/>
              <a:gd name="T34" fmla="*/ 2147483647 w 380"/>
              <a:gd name="T35" fmla="*/ 2147483647 h 370"/>
              <a:gd name="T36" fmla="*/ 2147483647 w 380"/>
              <a:gd name="T37" fmla="*/ 2147483647 h 370"/>
              <a:gd name="T38" fmla="*/ 2147483647 w 380"/>
              <a:gd name="T39" fmla="*/ 2147483647 h 370"/>
              <a:gd name="T40" fmla="*/ 2147483647 w 380"/>
              <a:gd name="T41" fmla="*/ 2147483647 h 370"/>
              <a:gd name="T42" fmla="*/ 2147483647 w 380"/>
              <a:gd name="T43" fmla="*/ 2147483647 h 370"/>
              <a:gd name="T44" fmla="*/ 2147483647 w 380"/>
              <a:gd name="T45" fmla="*/ 2147483647 h 370"/>
              <a:gd name="T46" fmla="*/ 2147483647 w 380"/>
              <a:gd name="T47" fmla="*/ 2147483647 h 370"/>
              <a:gd name="T48" fmla="*/ 2147483647 w 380"/>
              <a:gd name="T49" fmla="*/ 2147483647 h 370"/>
              <a:gd name="T50" fmla="*/ 2147483647 w 380"/>
              <a:gd name="T51" fmla="*/ 2147483647 h 370"/>
              <a:gd name="T52" fmla="*/ 2147483647 w 380"/>
              <a:gd name="T53" fmla="*/ 2147483647 h 370"/>
              <a:gd name="T54" fmla="*/ 2147483647 w 380"/>
              <a:gd name="T55" fmla="*/ 2147483647 h 370"/>
              <a:gd name="T56" fmla="*/ 2147483647 w 380"/>
              <a:gd name="T57" fmla="*/ 2147483647 h 370"/>
              <a:gd name="T58" fmla="*/ 2147483647 w 380"/>
              <a:gd name="T59" fmla="*/ 2147483647 h 370"/>
              <a:gd name="T60" fmla="*/ 2147483647 w 380"/>
              <a:gd name="T61" fmla="*/ 2147483647 h 370"/>
              <a:gd name="T62" fmla="*/ 2147483647 w 380"/>
              <a:gd name="T63" fmla="*/ 2147483647 h 370"/>
              <a:gd name="T64" fmla="*/ 2147483647 w 380"/>
              <a:gd name="T65" fmla="*/ 2147483647 h 370"/>
              <a:gd name="T66" fmla="*/ 2147483647 w 380"/>
              <a:gd name="T67" fmla="*/ 2147483647 h 370"/>
              <a:gd name="T68" fmla="*/ 2147483647 w 380"/>
              <a:gd name="T69" fmla="*/ 2147483647 h 370"/>
              <a:gd name="T70" fmla="*/ 2147483647 w 380"/>
              <a:gd name="T71" fmla="*/ 2147483647 h 370"/>
              <a:gd name="T72" fmla="*/ 2147483647 w 380"/>
              <a:gd name="T73" fmla="*/ 2147483647 h 370"/>
              <a:gd name="T74" fmla="*/ 2147483647 w 380"/>
              <a:gd name="T75" fmla="*/ 2147483647 h 370"/>
              <a:gd name="T76" fmla="*/ 2147483647 w 380"/>
              <a:gd name="T77" fmla="*/ 2147483647 h 370"/>
              <a:gd name="T78" fmla="*/ 2147483647 w 380"/>
              <a:gd name="T79" fmla="*/ 2147483647 h 370"/>
              <a:gd name="T80" fmla="*/ 2147483647 w 380"/>
              <a:gd name="T81" fmla="*/ 2147483647 h 370"/>
              <a:gd name="T82" fmla="*/ 2147483647 w 380"/>
              <a:gd name="T83" fmla="*/ 2147483647 h 370"/>
              <a:gd name="T84" fmla="*/ 2147483647 w 380"/>
              <a:gd name="T85" fmla="*/ 2147483647 h 370"/>
              <a:gd name="T86" fmla="*/ 2147483647 w 380"/>
              <a:gd name="T87" fmla="*/ 2147483647 h 370"/>
              <a:gd name="T88" fmla="*/ 2147483647 w 380"/>
              <a:gd name="T89" fmla="*/ 2147483647 h 370"/>
              <a:gd name="T90" fmla="*/ 2147483647 w 380"/>
              <a:gd name="T91" fmla="*/ 2147483647 h 370"/>
              <a:gd name="T92" fmla="*/ 2147483647 w 380"/>
              <a:gd name="T93" fmla="*/ 2147483647 h 370"/>
              <a:gd name="T94" fmla="*/ 2147483647 w 380"/>
              <a:gd name="T95" fmla="*/ 2147483647 h 370"/>
              <a:gd name="T96" fmla="*/ 2147483647 w 380"/>
              <a:gd name="T97" fmla="*/ 2147483647 h 370"/>
              <a:gd name="T98" fmla="*/ 2147483647 w 380"/>
              <a:gd name="T99" fmla="*/ 2147483647 h 370"/>
              <a:gd name="T100" fmla="*/ 2147483647 w 380"/>
              <a:gd name="T101" fmla="*/ 2147483647 h 370"/>
              <a:gd name="T102" fmla="*/ 2147483647 w 380"/>
              <a:gd name="T103" fmla="*/ 2147483647 h 370"/>
              <a:gd name="T104" fmla="*/ 2147483647 w 380"/>
              <a:gd name="T105" fmla="*/ 2147483647 h 370"/>
              <a:gd name="T106" fmla="*/ 2147483647 w 380"/>
              <a:gd name="T107" fmla="*/ 2147483647 h 370"/>
              <a:gd name="T108" fmla="*/ 2147483647 w 380"/>
              <a:gd name="T109" fmla="*/ 2147483647 h 370"/>
              <a:gd name="T110" fmla="*/ 2147483647 w 380"/>
              <a:gd name="T111" fmla="*/ 2147483647 h 370"/>
              <a:gd name="T112" fmla="*/ 2147483647 w 380"/>
              <a:gd name="T113" fmla="*/ 2147483647 h 370"/>
              <a:gd name="T114" fmla="*/ 2147483647 w 380"/>
              <a:gd name="T115" fmla="*/ 2147483647 h 370"/>
              <a:gd name="T116" fmla="*/ 2147483647 w 380"/>
              <a:gd name="T117" fmla="*/ 2147483647 h 370"/>
              <a:gd name="T118" fmla="*/ 2147483647 w 380"/>
              <a:gd name="T119" fmla="*/ 2147483647 h 370"/>
              <a:gd name="T120" fmla="*/ 2147483647 w 380"/>
              <a:gd name="T121" fmla="*/ 2147483647 h 3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0"/>
              <a:gd name="T184" fmla="*/ 0 h 370"/>
              <a:gd name="T185" fmla="*/ 380 w 380"/>
              <a:gd name="T186" fmla="*/ 370 h 3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0" h="370">
                <a:moveTo>
                  <a:pt x="374" y="59"/>
                </a:moveTo>
                <a:cubicBezTo>
                  <a:pt x="318" y="44"/>
                  <a:pt x="318" y="44"/>
                  <a:pt x="318" y="44"/>
                </a:cubicBezTo>
                <a:cubicBezTo>
                  <a:pt x="314" y="43"/>
                  <a:pt x="310" y="45"/>
                  <a:pt x="308" y="50"/>
                </a:cubicBezTo>
                <a:cubicBezTo>
                  <a:pt x="307" y="54"/>
                  <a:pt x="310" y="58"/>
                  <a:pt x="314" y="59"/>
                </a:cubicBezTo>
                <a:cubicBezTo>
                  <a:pt x="314" y="59"/>
                  <a:pt x="314" y="59"/>
                  <a:pt x="314" y="59"/>
                </a:cubicBezTo>
                <a:cubicBezTo>
                  <a:pt x="341" y="67"/>
                  <a:pt x="341" y="67"/>
                  <a:pt x="341" y="67"/>
                </a:cubicBezTo>
                <a:cubicBezTo>
                  <a:pt x="190" y="107"/>
                  <a:pt x="190" y="107"/>
                  <a:pt x="190" y="107"/>
                </a:cubicBezTo>
                <a:cubicBezTo>
                  <a:pt x="38" y="67"/>
                  <a:pt x="38" y="67"/>
                  <a:pt x="38" y="67"/>
                </a:cubicBezTo>
                <a:cubicBezTo>
                  <a:pt x="149" y="34"/>
                  <a:pt x="149" y="34"/>
                  <a:pt x="149" y="34"/>
                </a:cubicBezTo>
                <a:cubicBezTo>
                  <a:pt x="152" y="37"/>
                  <a:pt x="155" y="39"/>
                  <a:pt x="158" y="42"/>
                </a:cubicBezTo>
                <a:cubicBezTo>
                  <a:pt x="165" y="49"/>
                  <a:pt x="172" y="56"/>
                  <a:pt x="176" y="61"/>
                </a:cubicBezTo>
                <a:cubicBezTo>
                  <a:pt x="181" y="66"/>
                  <a:pt x="184" y="70"/>
                  <a:pt x="184" y="70"/>
                </a:cubicBezTo>
                <a:cubicBezTo>
                  <a:pt x="185" y="71"/>
                  <a:pt x="188" y="72"/>
                  <a:pt x="190" y="72"/>
                </a:cubicBezTo>
                <a:cubicBezTo>
                  <a:pt x="192" y="72"/>
                  <a:pt x="194" y="72"/>
                  <a:pt x="195" y="71"/>
                </a:cubicBezTo>
                <a:cubicBezTo>
                  <a:pt x="198" y="68"/>
                  <a:pt x="199" y="63"/>
                  <a:pt x="196" y="59"/>
                </a:cubicBezTo>
                <a:cubicBezTo>
                  <a:pt x="196" y="59"/>
                  <a:pt x="184" y="45"/>
                  <a:pt x="168" y="30"/>
                </a:cubicBezTo>
                <a:cubicBezTo>
                  <a:pt x="168" y="30"/>
                  <a:pt x="167" y="29"/>
                  <a:pt x="167" y="29"/>
                </a:cubicBezTo>
                <a:cubicBezTo>
                  <a:pt x="190" y="22"/>
                  <a:pt x="190" y="22"/>
                  <a:pt x="190" y="22"/>
                </a:cubicBezTo>
                <a:cubicBezTo>
                  <a:pt x="283" y="49"/>
                  <a:pt x="283" y="49"/>
                  <a:pt x="283" y="49"/>
                </a:cubicBezTo>
                <a:cubicBezTo>
                  <a:pt x="287" y="51"/>
                  <a:pt x="292" y="48"/>
                  <a:pt x="293" y="44"/>
                </a:cubicBezTo>
                <a:cubicBezTo>
                  <a:pt x="294" y="40"/>
                  <a:pt x="292" y="35"/>
                  <a:pt x="287" y="34"/>
                </a:cubicBezTo>
                <a:cubicBezTo>
                  <a:pt x="192" y="6"/>
                  <a:pt x="192" y="6"/>
                  <a:pt x="192" y="6"/>
                </a:cubicBezTo>
                <a:cubicBezTo>
                  <a:pt x="191" y="6"/>
                  <a:pt x="189" y="6"/>
                  <a:pt x="188" y="6"/>
                </a:cubicBezTo>
                <a:cubicBezTo>
                  <a:pt x="152" y="17"/>
                  <a:pt x="152" y="17"/>
                  <a:pt x="152" y="17"/>
                </a:cubicBezTo>
                <a:cubicBezTo>
                  <a:pt x="139" y="7"/>
                  <a:pt x="125" y="0"/>
                  <a:pt x="110" y="0"/>
                </a:cubicBezTo>
                <a:cubicBezTo>
                  <a:pt x="101" y="0"/>
                  <a:pt x="92" y="3"/>
                  <a:pt x="85" y="11"/>
                </a:cubicBezTo>
                <a:cubicBezTo>
                  <a:pt x="79" y="18"/>
                  <a:pt x="74" y="27"/>
                  <a:pt x="71" y="40"/>
                </a:cubicBezTo>
                <a:cubicBezTo>
                  <a:pt x="5" y="59"/>
                  <a:pt x="5" y="59"/>
                  <a:pt x="5" y="59"/>
                </a:cubicBezTo>
                <a:cubicBezTo>
                  <a:pt x="2" y="60"/>
                  <a:pt x="0" y="63"/>
                  <a:pt x="0" y="67"/>
                </a:cubicBezTo>
                <a:cubicBezTo>
                  <a:pt x="0" y="71"/>
                  <a:pt x="2" y="74"/>
                  <a:pt x="6" y="75"/>
                </a:cubicBezTo>
                <a:cubicBezTo>
                  <a:pt x="72" y="92"/>
                  <a:pt x="72" y="92"/>
                  <a:pt x="72" y="92"/>
                </a:cubicBezTo>
                <a:cubicBezTo>
                  <a:pt x="72" y="102"/>
                  <a:pt x="72" y="120"/>
                  <a:pt x="72" y="127"/>
                </a:cubicBezTo>
                <a:cubicBezTo>
                  <a:pt x="72" y="127"/>
                  <a:pt x="72" y="127"/>
                  <a:pt x="72" y="128"/>
                </a:cubicBezTo>
                <a:cubicBezTo>
                  <a:pt x="52" y="153"/>
                  <a:pt x="41" y="185"/>
                  <a:pt x="41" y="220"/>
                </a:cubicBezTo>
                <a:cubicBezTo>
                  <a:pt x="41" y="303"/>
                  <a:pt x="108" y="370"/>
                  <a:pt x="191" y="370"/>
                </a:cubicBezTo>
                <a:cubicBezTo>
                  <a:pt x="274" y="370"/>
                  <a:pt x="341" y="303"/>
                  <a:pt x="341" y="220"/>
                </a:cubicBezTo>
                <a:cubicBezTo>
                  <a:pt x="341" y="185"/>
                  <a:pt x="329" y="153"/>
                  <a:pt x="309" y="127"/>
                </a:cubicBezTo>
                <a:cubicBezTo>
                  <a:pt x="309" y="127"/>
                  <a:pt x="309" y="126"/>
                  <a:pt x="309" y="125"/>
                </a:cubicBezTo>
                <a:cubicBezTo>
                  <a:pt x="309" y="117"/>
                  <a:pt x="309" y="101"/>
                  <a:pt x="309" y="92"/>
                </a:cubicBezTo>
                <a:cubicBezTo>
                  <a:pt x="374" y="75"/>
                  <a:pt x="374" y="75"/>
                  <a:pt x="374" y="75"/>
                </a:cubicBezTo>
                <a:cubicBezTo>
                  <a:pt x="378" y="74"/>
                  <a:pt x="380" y="71"/>
                  <a:pt x="380" y="67"/>
                </a:cubicBezTo>
                <a:cubicBezTo>
                  <a:pt x="380" y="63"/>
                  <a:pt x="378" y="60"/>
                  <a:pt x="374" y="59"/>
                </a:cubicBezTo>
                <a:close/>
                <a:moveTo>
                  <a:pt x="97" y="22"/>
                </a:moveTo>
                <a:cubicBezTo>
                  <a:pt x="101" y="17"/>
                  <a:pt x="105" y="16"/>
                  <a:pt x="110" y="16"/>
                </a:cubicBezTo>
                <a:cubicBezTo>
                  <a:pt x="116" y="16"/>
                  <a:pt x="124" y="18"/>
                  <a:pt x="131" y="23"/>
                </a:cubicBezTo>
                <a:cubicBezTo>
                  <a:pt x="89" y="35"/>
                  <a:pt x="89" y="35"/>
                  <a:pt x="89" y="35"/>
                </a:cubicBezTo>
                <a:cubicBezTo>
                  <a:pt x="92" y="29"/>
                  <a:pt x="94" y="25"/>
                  <a:pt x="97" y="22"/>
                </a:cubicBezTo>
                <a:close/>
                <a:moveTo>
                  <a:pt x="88" y="96"/>
                </a:moveTo>
                <a:cubicBezTo>
                  <a:pt x="188" y="123"/>
                  <a:pt x="188" y="123"/>
                  <a:pt x="188" y="123"/>
                </a:cubicBezTo>
                <a:cubicBezTo>
                  <a:pt x="189" y="123"/>
                  <a:pt x="189" y="123"/>
                  <a:pt x="190" y="123"/>
                </a:cubicBezTo>
                <a:cubicBezTo>
                  <a:pt x="191" y="123"/>
                  <a:pt x="191" y="123"/>
                  <a:pt x="192" y="123"/>
                </a:cubicBezTo>
                <a:cubicBezTo>
                  <a:pt x="293" y="96"/>
                  <a:pt x="293" y="96"/>
                  <a:pt x="293" y="96"/>
                </a:cubicBezTo>
                <a:cubicBezTo>
                  <a:pt x="293" y="105"/>
                  <a:pt x="293" y="118"/>
                  <a:pt x="293" y="125"/>
                </a:cubicBezTo>
                <a:cubicBezTo>
                  <a:pt x="293" y="125"/>
                  <a:pt x="293" y="125"/>
                  <a:pt x="293" y="125"/>
                </a:cubicBezTo>
                <a:cubicBezTo>
                  <a:pt x="292" y="129"/>
                  <a:pt x="280" y="140"/>
                  <a:pt x="263" y="148"/>
                </a:cubicBezTo>
                <a:cubicBezTo>
                  <a:pt x="245" y="156"/>
                  <a:pt x="221" y="163"/>
                  <a:pt x="193" y="163"/>
                </a:cubicBezTo>
                <a:cubicBezTo>
                  <a:pt x="163" y="163"/>
                  <a:pt x="135" y="155"/>
                  <a:pt x="116" y="146"/>
                </a:cubicBezTo>
                <a:cubicBezTo>
                  <a:pt x="107" y="141"/>
                  <a:pt x="99" y="136"/>
                  <a:pt x="94" y="132"/>
                </a:cubicBezTo>
                <a:cubicBezTo>
                  <a:pt x="92" y="130"/>
                  <a:pt x="90" y="128"/>
                  <a:pt x="89" y="127"/>
                </a:cubicBezTo>
                <a:cubicBezTo>
                  <a:pt x="89" y="127"/>
                  <a:pt x="88" y="127"/>
                  <a:pt x="88" y="126"/>
                </a:cubicBezTo>
                <a:cubicBezTo>
                  <a:pt x="88" y="120"/>
                  <a:pt x="88" y="106"/>
                  <a:pt x="88" y="96"/>
                </a:cubicBezTo>
                <a:close/>
                <a:moveTo>
                  <a:pt x="171" y="305"/>
                </a:moveTo>
                <a:cubicBezTo>
                  <a:pt x="170" y="312"/>
                  <a:pt x="167" y="318"/>
                  <a:pt x="165" y="325"/>
                </a:cubicBezTo>
                <a:cubicBezTo>
                  <a:pt x="163" y="329"/>
                  <a:pt x="163" y="332"/>
                  <a:pt x="165" y="336"/>
                </a:cubicBezTo>
                <a:cubicBezTo>
                  <a:pt x="168" y="341"/>
                  <a:pt x="167" y="343"/>
                  <a:pt x="166" y="348"/>
                </a:cubicBezTo>
                <a:cubicBezTo>
                  <a:pt x="166" y="349"/>
                  <a:pt x="166" y="350"/>
                  <a:pt x="166" y="352"/>
                </a:cubicBezTo>
                <a:cubicBezTo>
                  <a:pt x="104" y="340"/>
                  <a:pt x="57" y="285"/>
                  <a:pt x="57" y="220"/>
                </a:cubicBezTo>
                <a:cubicBezTo>
                  <a:pt x="57" y="199"/>
                  <a:pt x="61" y="180"/>
                  <a:pt x="69" y="163"/>
                </a:cubicBezTo>
                <a:cubicBezTo>
                  <a:pt x="71" y="165"/>
                  <a:pt x="72" y="167"/>
                  <a:pt x="73" y="169"/>
                </a:cubicBezTo>
                <a:cubicBezTo>
                  <a:pt x="75" y="174"/>
                  <a:pt x="78" y="178"/>
                  <a:pt x="82" y="181"/>
                </a:cubicBezTo>
                <a:cubicBezTo>
                  <a:pt x="86" y="186"/>
                  <a:pt x="95" y="190"/>
                  <a:pt x="97" y="196"/>
                </a:cubicBezTo>
                <a:cubicBezTo>
                  <a:pt x="97" y="198"/>
                  <a:pt x="97" y="199"/>
                  <a:pt x="96" y="201"/>
                </a:cubicBezTo>
                <a:cubicBezTo>
                  <a:pt x="96" y="204"/>
                  <a:pt x="96" y="207"/>
                  <a:pt x="97" y="210"/>
                </a:cubicBezTo>
                <a:cubicBezTo>
                  <a:pt x="97" y="214"/>
                  <a:pt x="98" y="218"/>
                  <a:pt x="99" y="222"/>
                </a:cubicBezTo>
                <a:cubicBezTo>
                  <a:pt x="101" y="235"/>
                  <a:pt x="117" y="240"/>
                  <a:pt x="127" y="246"/>
                </a:cubicBezTo>
                <a:cubicBezTo>
                  <a:pt x="130" y="248"/>
                  <a:pt x="133" y="249"/>
                  <a:pt x="136" y="251"/>
                </a:cubicBezTo>
                <a:cubicBezTo>
                  <a:pt x="139" y="253"/>
                  <a:pt x="141" y="255"/>
                  <a:pt x="145" y="257"/>
                </a:cubicBezTo>
                <a:cubicBezTo>
                  <a:pt x="149" y="258"/>
                  <a:pt x="152" y="259"/>
                  <a:pt x="156" y="262"/>
                </a:cubicBezTo>
                <a:cubicBezTo>
                  <a:pt x="158" y="263"/>
                  <a:pt x="159" y="265"/>
                  <a:pt x="161" y="266"/>
                </a:cubicBezTo>
                <a:cubicBezTo>
                  <a:pt x="160" y="267"/>
                  <a:pt x="160" y="268"/>
                  <a:pt x="159" y="269"/>
                </a:cubicBezTo>
                <a:cubicBezTo>
                  <a:pt x="158" y="271"/>
                  <a:pt x="157" y="273"/>
                  <a:pt x="157" y="275"/>
                </a:cubicBezTo>
                <a:cubicBezTo>
                  <a:pt x="157" y="276"/>
                  <a:pt x="157" y="277"/>
                  <a:pt x="157" y="278"/>
                </a:cubicBezTo>
                <a:cubicBezTo>
                  <a:pt x="157" y="279"/>
                  <a:pt x="156" y="280"/>
                  <a:pt x="156" y="280"/>
                </a:cubicBezTo>
                <a:cubicBezTo>
                  <a:pt x="155" y="285"/>
                  <a:pt x="163" y="290"/>
                  <a:pt x="166" y="292"/>
                </a:cubicBezTo>
                <a:cubicBezTo>
                  <a:pt x="170" y="296"/>
                  <a:pt x="172" y="300"/>
                  <a:pt x="171" y="305"/>
                </a:cubicBezTo>
                <a:close/>
                <a:moveTo>
                  <a:pt x="317" y="241"/>
                </a:moveTo>
                <a:cubicBezTo>
                  <a:pt x="315" y="239"/>
                  <a:pt x="314" y="236"/>
                  <a:pt x="312" y="233"/>
                </a:cubicBezTo>
                <a:cubicBezTo>
                  <a:pt x="308" y="229"/>
                  <a:pt x="307" y="234"/>
                  <a:pt x="303" y="234"/>
                </a:cubicBezTo>
                <a:cubicBezTo>
                  <a:pt x="301" y="234"/>
                  <a:pt x="301" y="233"/>
                  <a:pt x="300" y="231"/>
                </a:cubicBezTo>
                <a:cubicBezTo>
                  <a:pt x="299" y="228"/>
                  <a:pt x="297" y="225"/>
                  <a:pt x="294" y="223"/>
                </a:cubicBezTo>
                <a:cubicBezTo>
                  <a:pt x="291" y="221"/>
                  <a:pt x="286" y="219"/>
                  <a:pt x="283" y="219"/>
                </a:cubicBezTo>
                <a:cubicBezTo>
                  <a:pt x="279" y="219"/>
                  <a:pt x="276" y="220"/>
                  <a:pt x="272" y="221"/>
                </a:cubicBezTo>
                <a:cubicBezTo>
                  <a:pt x="265" y="222"/>
                  <a:pt x="259" y="222"/>
                  <a:pt x="254" y="229"/>
                </a:cubicBezTo>
                <a:cubicBezTo>
                  <a:pt x="251" y="234"/>
                  <a:pt x="247" y="241"/>
                  <a:pt x="247" y="247"/>
                </a:cubicBezTo>
                <a:cubicBezTo>
                  <a:pt x="247" y="249"/>
                  <a:pt x="248" y="251"/>
                  <a:pt x="249" y="253"/>
                </a:cubicBezTo>
                <a:cubicBezTo>
                  <a:pt x="250" y="256"/>
                  <a:pt x="250" y="259"/>
                  <a:pt x="251" y="262"/>
                </a:cubicBezTo>
                <a:cubicBezTo>
                  <a:pt x="253" y="267"/>
                  <a:pt x="257" y="272"/>
                  <a:pt x="262" y="272"/>
                </a:cubicBezTo>
                <a:cubicBezTo>
                  <a:pt x="264" y="272"/>
                  <a:pt x="265" y="271"/>
                  <a:pt x="267" y="271"/>
                </a:cubicBezTo>
                <a:cubicBezTo>
                  <a:pt x="268" y="270"/>
                  <a:pt x="269" y="268"/>
                  <a:pt x="271" y="268"/>
                </a:cubicBezTo>
                <a:cubicBezTo>
                  <a:pt x="274" y="268"/>
                  <a:pt x="275" y="273"/>
                  <a:pt x="277" y="275"/>
                </a:cubicBezTo>
                <a:cubicBezTo>
                  <a:pt x="280" y="278"/>
                  <a:pt x="284" y="277"/>
                  <a:pt x="286" y="280"/>
                </a:cubicBezTo>
                <a:cubicBezTo>
                  <a:pt x="289" y="283"/>
                  <a:pt x="292" y="288"/>
                  <a:pt x="291" y="292"/>
                </a:cubicBezTo>
                <a:cubicBezTo>
                  <a:pt x="289" y="296"/>
                  <a:pt x="284" y="297"/>
                  <a:pt x="281" y="301"/>
                </a:cubicBezTo>
                <a:cubicBezTo>
                  <a:pt x="278" y="307"/>
                  <a:pt x="287" y="305"/>
                  <a:pt x="289" y="310"/>
                </a:cubicBezTo>
                <a:cubicBezTo>
                  <a:pt x="289" y="310"/>
                  <a:pt x="289" y="311"/>
                  <a:pt x="289" y="312"/>
                </a:cubicBezTo>
                <a:cubicBezTo>
                  <a:pt x="264" y="338"/>
                  <a:pt x="230" y="354"/>
                  <a:pt x="191" y="354"/>
                </a:cubicBezTo>
                <a:cubicBezTo>
                  <a:pt x="184" y="354"/>
                  <a:pt x="178" y="354"/>
                  <a:pt x="172" y="353"/>
                </a:cubicBezTo>
                <a:cubicBezTo>
                  <a:pt x="172" y="352"/>
                  <a:pt x="173" y="351"/>
                  <a:pt x="173" y="350"/>
                </a:cubicBezTo>
                <a:cubicBezTo>
                  <a:pt x="175" y="346"/>
                  <a:pt x="177" y="343"/>
                  <a:pt x="180" y="340"/>
                </a:cubicBezTo>
                <a:cubicBezTo>
                  <a:pt x="189" y="333"/>
                  <a:pt x="196" y="324"/>
                  <a:pt x="202" y="315"/>
                </a:cubicBezTo>
                <a:cubicBezTo>
                  <a:pt x="205" y="311"/>
                  <a:pt x="210" y="310"/>
                  <a:pt x="213" y="306"/>
                </a:cubicBezTo>
                <a:cubicBezTo>
                  <a:pt x="215" y="303"/>
                  <a:pt x="215" y="299"/>
                  <a:pt x="215" y="296"/>
                </a:cubicBezTo>
                <a:cubicBezTo>
                  <a:pt x="216" y="293"/>
                  <a:pt x="216" y="292"/>
                  <a:pt x="218" y="289"/>
                </a:cubicBezTo>
                <a:cubicBezTo>
                  <a:pt x="220" y="287"/>
                  <a:pt x="223" y="285"/>
                  <a:pt x="224" y="283"/>
                </a:cubicBezTo>
                <a:cubicBezTo>
                  <a:pt x="226" y="277"/>
                  <a:pt x="218" y="271"/>
                  <a:pt x="214" y="269"/>
                </a:cubicBezTo>
                <a:cubicBezTo>
                  <a:pt x="210" y="268"/>
                  <a:pt x="207" y="268"/>
                  <a:pt x="203" y="267"/>
                </a:cubicBezTo>
                <a:cubicBezTo>
                  <a:pt x="200" y="265"/>
                  <a:pt x="199" y="263"/>
                  <a:pt x="197" y="261"/>
                </a:cubicBezTo>
                <a:cubicBezTo>
                  <a:pt x="195" y="259"/>
                  <a:pt x="192" y="257"/>
                  <a:pt x="189" y="256"/>
                </a:cubicBezTo>
                <a:cubicBezTo>
                  <a:pt x="186" y="255"/>
                  <a:pt x="183" y="255"/>
                  <a:pt x="180" y="254"/>
                </a:cubicBezTo>
                <a:cubicBezTo>
                  <a:pt x="178" y="254"/>
                  <a:pt x="176" y="252"/>
                  <a:pt x="175" y="251"/>
                </a:cubicBezTo>
                <a:cubicBezTo>
                  <a:pt x="173" y="251"/>
                  <a:pt x="172" y="251"/>
                  <a:pt x="171" y="250"/>
                </a:cubicBezTo>
                <a:cubicBezTo>
                  <a:pt x="169" y="249"/>
                  <a:pt x="167" y="251"/>
                  <a:pt x="166" y="252"/>
                </a:cubicBezTo>
                <a:cubicBezTo>
                  <a:pt x="164" y="255"/>
                  <a:pt x="164" y="257"/>
                  <a:pt x="164" y="259"/>
                </a:cubicBezTo>
                <a:cubicBezTo>
                  <a:pt x="164" y="260"/>
                  <a:pt x="164" y="260"/>
                  <a:pt x="164" y="260"/>
                </a:cubicBezTo>
                <a:cubicBezTo>
                  <a:pt x="164" y="260"/>
                  <a:pt x="164" y="260"/>
                  <a:pt x="164" y="260"/>
                </a:cubicBezTo>
                <a:cubicBezTo>
                  <a:pt x="160" y="259"/>
                  <a:pt x="159" y="257"/>
                  <a:pt x="157" y="254"/>
                </a:cubicBezTo>
                <a:cubicBezTo>
                  <a:pt x="156" y="252"/>
                  <a:pt x="155" y="251"/>
                  <a:pt x="153" y="250"/>
                </a:cubicBezTo>
                <a:cubicBezTo>
                  <a:pt x="152" y="250"/>
                  <a:pt x="151" y="250"/>
                  <a:pt x="150" y="249"/>
                </a:cubicBezTo>
                <a:cubicBezTo>
                  <a:pt x="147" y="246"/>
                  <a:pt x="146" y="242"/>
                  <a:pt x="142" y="240"/>
                </a:cubicBezTo>
                <a:cubicBezTo>
                  <a:pt x="140" y="239"/>
                  <a:pt x="137" y="240"/>
                  <a:pt x="135" y="239"/>
                </a:cubicBezTo>
                <a:cubicBezTo>
                  <a:pt x="131" y="237"/>
                  <a:pt x="135" y="230"/>
                  <a:pt x="137" y="228"/>
                </a:cubicBezTo>
                <a:cubicBezTo>
                  <a:pt x="139" y="227"/>
                  <a:pt x="139" y="227"/>
                  <a:pt x="141" y="227"/>
                </a:cubicBezTo>
                <a:cubicBezTo>
                  <a:pt x="143" y="226"/>
                  <a:pt x="144" y="225"/>
                  <a:pt x="146" y="224"/>
                </a:cubicBezTo>
                <a:cubicBezTo>
                  <a:pt x="149" y="224"/>
                  <a:pt x="151" y="225"/>
                  <a:pt x="153" y="227"/>
                </a:cubicBezTo>
                <a:cubicBezTo>
                  <a:pt x="156" y="229"/>
                  <a:pt x="158" y="233"/>
                  <a:pt x="161" y="235"/>
                </a:cubicBezTo>
                <a:cubicBezTo>
                  <a:pt x="163" y="236"/>
                  <a:pt x="167" y="236"/>
                  <a:pt x="167" y="233"/>
                </a:cubicBezTo>
                <a:cubicBezTo>
                  <a:pt x="166" y="230"/>
                  <a:pt x="159" y="230"/>
                  <a:pt x="159" y="225"/>
                </a:cubicBezTo>
                <a:cubicBezTo>
                  <a:pt x="159" y="224"/>
                  <a:pt x="162" y="218"/>
                  <a:pt x="162" y="217"/>
                </a:cubicBezTo>
                <a:cubicBezTo>
                  <a:pt x="165" y="212"/>
                  <a:pt x="170" y="212"/>
                  <a:pt x="173" y="209"/>
                </a:cubicBezTo>
                <a:cubicBezTo>
                  <a:pt x="175" y="206"/>
                  <a:pt x="174" y="202"/>
                  <a:pt x="176" y="200"/>
                </a:cubicBezTo>
                <a:cubicBezTo>
                  <a:pt x="179" y="198"/>
                  <a:pt x="183" y="198"/>
                  <a:pt x="186" y="197"/>
                </a:cubicBezTo>
                <a:cubicBezTo>
                  <a:pt x="190" y="195"/>
                  <a:pt x="193" y="190"/>
                  <a:pt x="194" y="186"/>
                </a:cubicBezTo>
                <a:cubicBezTo>
                  <a:pt x="195" y="183"/>
                  <a:pt x="194" y="181"/>
                  <a:pt x="193" y="179"/>
                </a:cubicBezTo>
                <a:cubicBezTo>
                  <a:pt x="193" y="179"/>
                  <a:pt x="193" y="179"/>
                  <a:pt x="193" y="179"/>
                </a:cubicBezTo>
                <a:cubicBezTo>
                  <a:pt x="227" y="179"/>
                  <a:pt x="255" y="170"/>
                  <a:pt x="275" y="159"/>
                </a:cubicBezTo>
                <a:cubicBezTo>
                  <a:pt x="277" y="159"/>
                  <a:pt x="279" y="158"/>
                  <a:pt x="280" y="157"/>
                </a:cubicBezTo>
                <a:cubicBezTo>
                  <a:pt x="280" y="158"/>
                  <a:pt x="280" y="159"/>
                  <a:pt x="280" y="160"/>
                </a:cubicBezTo>
                <a:cubicBezTo>
                  <a:pt x="281" y="164"/>
                  <a:pt x="282" y="169"/>
                  <a:pt x="285" y="172"/>
                </a:cubicBezTo>
                <a:cubicBezTo>
                  <a:pt x="289" y="177"/>
                  <a:pt x="292" y="186"/>
                  <a:pt x="286" y="191"/>
                </a:cubicBezTo>
                <a:cubicBezTo>
                  <a:pt x="279" y="195"/>
                  <a:pt x="277" y="183"/>
                  <a:pt x="270" y="188"/>
                </a:cubicBezTo>
                <a:cubicBezTo>
                  <a:pt x="268" y="190"/>
                  <a:pt x="266" y="193"/>
                  <a:pt x="264" y="195"/>
                </a:cubicBezTo>
                <a:cubicBezTo>
                  <a:pt x="261" y="198"/>
                  <a:pt x="261" y="199"/>
                  <a:pt x="265" y="201"/>
                </a:cubicBezTo>
                <a:cubicBezTo>
                  <a:pt x="273" y="206"/>
                  <a:pt x="259" y="209"/>
                  <a:pt x="259" y="213"/>
                </a:cubicBezTo>
                <a:cubicBezTo>
                  <a:pt x="258" y="221"/>
                  <a:pt x="271" y="213"/>
                  <a:pt x="273" y="211"/>
                </a:cubicBezTo>
                <a:cubicBezTo>
                  <a:pt x="281" y="206"/>
                  <a:pt x="291" y="207"/>
                  <a:pt x="299" y="212"/>
                </a:cubicBezTo>
                <a:cubicBezTo>
                  <a:pt x="301" y="213"/>
                  <a:pt x="304" y="215"/>
                  <a:pt x="306" y="216"/>
                </a:cubicBezTo>
                <a:cubicBezTo>
                  <a:pt x="308" y="217"/>
                  <a:pt x="310" y="218"/>
                  <a:pt x="312" y="220"/>
                </a:cubicBezTo>
                <a:cubicBezTo>
                  <a:pt x="314" y="221"/>
                  <a:pt x="316" y="225"/>
                  <a:pt x="318" y="228"/>
                </a:cubicBezTo>
                <a:cubicBezTo>
                  <a:pt x="320" y="231"/>
                  <a:pt x="321" y="244"/>
                  <a:pt x="317" y="241"/>
                </a:cubicBezTo>
                <a:close/>
                <a:moveTo>
                  <a:pt x="313" y="163"/>
                </a:moveTo>
                <a:cubicBezTo>
                  <a:pt x="310" y="168"/>
                  <a:pt x="306" y="172"/>
                  <a:pt x="303" y="173"/>
                </a:cubicBezTo>
                <a:cubicBezTo>
                  <a:pt x="301" y="173"/>
                  <a:pt x="296" y="170"/>
                  <a:pt x="296" y="169"/>
                </a:cubicBezTo>
                <a:cubicBezTo>
                  <a:pt x="295" y="166"/>
                  <a:pt x="300" y="163"/>
                  <a:pt x="301" y="161"/>
                </a:cubicBezTo>
                <a:cubicBezTo>
                  <a:pt x="302" y="160"/>
                  <a:pt x="301" y="159"/>
                  <a:pt x="302" y="158"/>
                </a:cubicBezTo>
                <a:cubicBezTo>
                  <a:pt x="303" y="157"/>
                  <a:pt x="304" y="157"/>
                  <a:pt x="305" y="156"/>
                </a:cubicBezTo>
                <a:cubicBezTo>
                  <a:pt x="306" y="155"/>
                  <a:pt x="306" y="153"/>
                  <a:pt x="306" y="151"/>
                </a:cubicBezTo>
                <a:cubicBezTo>
                  <a:pt x="308" y="155"/>
                  <a:pt x="311" y="159"/>
                  <a:pt x="313" y="163"/>
                </a:cubicBezTo>
                <a:close/>
                <a:moveTo>
                  <a:pt x="266" y="183"/>
                </a:moveTo>
                <a:cubicBezTo>
                  <a:pt x="268" y="182"/>
                  <a:pt x="269" y="181"/>
                  <a:pt x="270" y="181"/>
                </a:cubicBezTo>
                <a:cubicBezTo>
                  <a:pt x="272" y="181"/>
                  <a:pt x="273" y="182"/>
                  <a:pt x="275" y="182"/>
                </a:cubicBezTo>
                <a:cubicBezTo>
                  <a:pt x="278" y="182"/>
                  <a:pt x="278" y="178"/>
                  <a:pt x="277" y="176"/>
                </a:cubicBezTo>
                <a:cubicBezTo>
                  <a:pt x="276" y="174"/>
                  <a:pt x="273" y="172"/>
                  <a:pt x="271" y="170"/>
                </a:cubicBezTo>
                <a:cubicBezTo>
                  <a:pt x="271" y="169"/>
                  <a:pt x="270" y="168"/>
                  <a:pt x="269" y="167"/>
                </a:cubicBezTo>
                <a:cubicBezTo>
                  <a:pt x="269" y="165"/>
                  <a:pt x="266" y="165"/>
                  <a:pt x="265" y="166"/>
                </a:cubicBezTo>
                <a:cubicBezTo>
                  <a:pt x="264" y="168"/>
                  <a:pt x="266" y="169"/>
                  <a:pt x="265" y="171"/>
                </a:cubicBezTo>
                <a:cubicBezTo>
                  <a:pt x="265" y="172"/>
                  <a:pt x="263" y="173"/>
                  <a:pt x="262" y="174"/>
                </a:cubicBezTo>
                <a:cubicBezTo>
                  <a:pt x="260" y="175"/>
                  <a:pt x="261" y="177"/>
                  <a:pt x="260" y="178"/>
                </a:cubicBezTo>
                <a:cubicBezTo>
                  <a:pt x="259" y="182"/>
                  <a:pt x="257" y="179"/>
                  <a:pt x="255" y="182"/>
                </a:cubicBezTo>
                <a:cubicBezTo>
                  <a:pt x="252" y="185"/>
                  <a:pt x="256" y="187"/>
                  <a:pt x="258" y="188"/>
                </a:cubicBezTo>
                <a:cubicBezTo>
                  <a:pt x="262" y="189"/>
                  <a:pt x="264" y="186"/>
                  <a:pt x="266" y="183"/>
                </a:cubicBezTo>
                <a:close/>
                <a:moveTo>
                  <a:pt x="170" y="249"/>
                </a:moveTo>
                <a:cubicBezTo>
                  <a:pt x="170" y="249"/>
                  <a:pt x="170" y="250"/>
                  <a:pt x="171" y="250"/>
                </a:cubicBezTo>
                <a:cubicBezTo>
                  <a:pt x="171" y="250"/>
                  <a:pt x="171" y="250"/>
                  <a:pt x="171" y="250"/>
                </a:cubicBezTo>
                <a:lnTo>
                  <a:pt x="170" y="249"/>
                </a:lnTo>
                <a:close/>
              </a:path>
            </a:pathLst>
          </a:custGeom>
          <a:solidFill>
            <a:schemeClr val="bg1"/>
          </a:solidFill>
          <a:ln w="9525">
            <a:solidFill>
              <a:schemeClr val="bg1"/>
            </a:solidFill>
            <a:round/>
            <a:headEnd/>
            <a:tailEnd/>
          </a:ln>
        </p:spPr>
        <p:txBody>
          <a:bodyPr lIns="91410" tIns="45718" rIns="91410" bIns="45718"/>
          <a:lstStyle/>
          <a:p>
            <a:pPr defTabSz="609347">
              <a:spcBef>
                <a:spcPct val="50000"/>
              </a:spcBef>
            </a:pPr>
            <a:endParaRPr lang="en-US">
              <a:solidFill>
                <a:prstClr val="black"/>
              </a:solidFill>
            </a:endParaRPr>
          </a:p>
        </p:txBody>
      </p:sp>
      <p:sp>
        <p:nvSpPr>
          <p:cNvPr id="64" name="Rectangle 59"/>
          <p:cNvSpPr>
            <a:spLocks noChangeArrowheads="1"/>
          </p:cNvSpPr>
          <p:nvPr/>
        </p:nvSpPr>
        <p:spPr bwMode="auto">
          <a:xfrm>
            <a:off x="6149331" y="2433105"/>
            <a:ext cx="1868271" cy="3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18" rIns="91410" bIns="45718">
            <a:spAutoFit/>
          </a:bodyPr>
          <a:lstStyle/>
          <a:p>
            <a:pPr defTabSz="609347">
              <a:spcBef>
                <a:spcPct val="50000"/>
              </a:spcBef>
            </a:pPr>
            <a:r>
              <a:rPr lang="it-IT" sz="1900" dirty="0">
                <a:solidFill>
                  <a:prstClr val="white"/>
                </a:solidFill>
              </a:rPr>
              <a:t>Sales&amp;Marketing</a:t>
            </a:r>
            <a:endParaRPr lang="en-US" sz="1900" dirty="0">
              <a:solidFill>
                <a:prstClr val="black"/>
              </a:solidFill>
            </a:endParaRPr>
          </a:p>
        </p:txBody>
      </p:sp>
      <p:sp>
        <p:nvSpPr>
          <p:cNvPr id="65" name="Rectangle 60"/>
          <p:cNvSpPr>
            <a:spLocks noChangeArrowheads="1"/>
          </p:cNvSpPr>
          <p:nvPr/>
        </p:nvSpPr>
        <p:spPr bwMode="auto">
          <a:xfrm>
            <a:off x="7961812" y="2433105"/>
            <a:ext cx="524442" cy="3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18" rIns="91410" bIns="45718">
            <a:spAutoFit/>
          </a:bodyPr>
          <a:lstStyle/>
          <a:p>
            <a:pPr defTabSz="609347">
              <a:spcBef>
                <a:spcPct val="50000"/>
              </a:spcBef>
            </a:pPr>
            <a:r>
              <a:rPr lang="it-IT" sz="1900" dirty="0">
                <a:solidFill>
                  <a:prstClr val="white"/>
                </a:solidFill>
              </a:rPr>
              <a:t>I&amp;S</a:t>
            </a:r>
            <a:endParaRPr lang="en-US" sz="1900" dirty="0">
              <a:solidFill>
                <a:prstClr val="black"/>
              </a:solidFill>
            </a:endParaRPr>
          </a:p>
        </p:txBody>
      </p:sp>
      <p:grpSp>
        <p:nvGrpSpPr>
          <p:cNvPr id="117" name="Group 116"/>
          <p:cNvGrpSpPr/>
          <p:nvPr/>
        </p:nvGrpSpPr>
        <p:grpSpPr>
          <a:xfrm>
            <a:off x="1903436" y="5056610"/>
            <a:ext cx="832921" cy="417787"/>
            <a:chOff x="-1149765" y="3939405"/>
            <a:chExt cx="1110561" cy="417786"/>
          </a:xfrm>
        </p:grpSpPr>
        <p:sp>
          <p:nvSpPr>
            <p:cNvPr id="118" name="Rounded Rectangle 46"/>
            <p:cNvSpPr>
              <a:spLocks noChangeArrowheads="1"/>
            </p:cNvSpPr>
            <p:nvPr/>
          </p:nvSpPr>
          <p:spPr bwMode="auto">
            <a:xfrm>
              <a:off x="-1149765" y="3939405"/>
              <a:ext cx="1110561" cy="417786"/>
            </a:xfrm>
            <a:prstGeom prst="roundRect">
              <a:avLst>
                <a:gd name="adj" fmla="val 6269"/>
              </a:avLst>
            </a:prstGeom>
            <a:solidFill>
              <a:schemeClr val="bg1"/>
            </a:solidFill>
            <a:ln w="19050" algn="ctr">
              <a:solidFill>
                <a:srgbClr val="FFFFFF"/>
              </a:solidFill>
              <a:round/>
              <a:headEnd/>
              <a:tailEnd/>
            </a:ln>
            <a:extLst/>
          </p:spPr>
          <p:txBody>
            <a:bodyPr lIns="360000" tIns="45719" rIns="0" bIns="45719" anchor="ctr"/>
            <a:lstStyle/>
            <a:p>
              <a:pPr defTabSz="609347">
                <a:spcBef>
                  <a:spcPct val="50000"/>
                </a:spcBef>
              </a:pPr>
              <a:r>
                <a:rPr lang="en-US" sz="1100" dirty="0">
                  <a:solidFill>
                    <a:srgbClr val="00285E"/>
                  </a:solidFill>
                </a:rPr>
                <a:t>   Network</a:t>
              </a:r>
            </a:p>
          </p:txBody>
        </p:sp>
        <p:sp>
          <p:nvSpPr>
            <p:cNvPr id="119" name="Freeform 8"/>
            <p:cNvSpPr>
              <a:spLocks noChangeAspect="1" noEditPoints="1"/>
            </p:cNvSpPr>
            <p:nvPr/>
          </p:nvSpPr>
          <p:spPr bwMode="auto">
            <a:xfrm>
              <a:off x="-1111498" y="3980418"/>
              <a:ext cx="408641" cy="313082"/>
            </a:xfrm>
            <a:custGeom>
              <a:avLst/>
              <a:gdLst>
                <a:gd name="T0" fmla="*/ 2147483647 w 522"/>
                <a:gd name="T1" fmla="*/ 2147483647 h 399"/>
                <a:gd name="T2" fmla="*/ 2147483647 w 522"/>
                <a:gd name="T3" fmla="*/ 2147483647 h 399"/>
                <a:gd name="T4" fmla="*/ 2147483647 w 522"/>
                <a:gd name="T5" fmla="*/ 2147483647 h 399"/>
                <a:gd name="T6" fmla="*/ 2147483647 w 522"/>
                <a:gd name="T7" fmla="*/ 2147483647 h 399"/>
                <a:gd name="T8" fmla="*/ 2147483647 w 522"/>
                <a:gd name="T9" fmla="*/ 2147483647 h 399"/>
                <a:gd name="T10" fmla="*/ 2147483647 w 522"/>
                <a:gd name="T11" fmla="*/ 2147483647 h 399"/>
                <a:gd name="T12" fmla="*/ 2147483647 w 522"/>
                <a:gd name="T13" fmla="*/ 2147483647 h 399"/>
                <a:gd name="T14" fmla="*/ 2147483647 w 522"/>
                <a:gd name="T15" fmla="*/ 2147483647 h 399"/>
                <a:gd name="T16" fmla="*/ 2147483647 w 522"/>
                <a:gd name="T17" fmla="*/ 2147483647 h 399"/>
                <a:gd name="T18" fmla="*/ 2147483647 w 522"/>
                <a:gd name="T19" fmla="*/ 2147483647 h 399"/>
                <a:gd name="T20" fmla="*/ 2147483647 w 522"/>
                <a:gd name="T21" fmla="*/ 2147483647 h 399"/>
                <a:gd name="T22" fmla="*/ 2147483647 w 522"/>
                <a:gd name="T23" fmla="*/ 2147483647 h 399"/>
                <a:gd name="T24" fmla="*/ 2147483647 w 522"/>
                <a:gd name="T25" fmla="*/ 2147483647 h 399"/>
                <a:gd name="T26" fmla="*/ 2147483647 w 522"/>
                <a:gd name="T27" fmla="*/ 2147483647 h 399"/>
                <a:gd name="T28" fmla="*/ 2147483647 w 522"/>
                <a:gd name="T29" fmla="*/ 2147483647 h 399"/>
                <a:gd name="T30" fmla="*/ 2147483647 w 522"/>
                <a:gd name="T31" fmla="*/ 2147483647 h 399"/>
                <a:gd name="T32" fmla="*/ 2147483647 w 522"/>
                <a:gd name="T33" fmla="*/ 2147483647 h 399"/>
                <a:gd name="T34" fmla="*/ 2147483647 w 522"/>
                <a:gd name="T35" fmla="*/ 2147483647 h 399"/>
                <a:gd name="T36" fmla="*/ 2147483647 w 522"/>
                <a:gd name="T37" fmla="*/ 2147483647 h 399"/>
                <a:gd name="T38" fmla="*/ 2147483647 w 522"/>
                <a:gd name="T39" fmla="*/ 2147483647 h 399"/>
                <a:gd name="T40" fmla="*/ 2147483647 w 522"/>
                <a:gd name="T41" fmla="*/ 2147483647 h 399"/>
                <a:gd name="T42" fmla="*/ 2147483647 w 522"/>
                <a:gd name="T43" fmla="*/ 2147483647 h 399"/>
                <a:gd name="T44" fmla="*/ 2147483647 w 522"/>
                <a:gd name="T45" fmla="*/ 2147483647 h 399"/>
                <a:gd name="T46" fmla="*/ 2147483647 w 522"/>
                <a:gd name="T47" fmla="*/ 2147483647 h 399"/>
                <a:gd name="T48" fmla="*/ 2147483647 w 522"/>
                <a:gd name="T49" fmla="*/ 2147483647 h 399"/>
                <a:gd name="T50" fmla="*/ 2147483647 w 522"/>
                <a:gd name="T51" fmla="*/ 2147483647 h 399"/>
                <a:gd name="T52" fmla="*/ 2147483647 w 522"/>
                <a:gd name="T53" fmla="*/ 2147483647 h 399"/>
                <a:gd name="T54" fmla="*/ 2147483647 w 522"/>
                <a:gd name="T55" fmla="*/ 2147483647 h 399"/>
                <a:gd name="T56" fmla="*/ 2147483647 w 522"/>
                <a:gd name="T57" fmla="*/ 2147483647 h 399"/>
                <a:gd name="T58" fmla="*/ 2147483647 w 522"/>
                <a:gd name="T59" fmla="*/ 2147483647 h 399"/>
                <a:gd name="T60" fmla="*/ 2147483647 w 522"/>
                <a:gd name="T61" fmla="*/ 2147483647 h 399"/>
                <a:gd name="T62" fmla="*/ 2147483647 w 522"/>
                <a:gd name="T63" fmla="*/ 2147483647 h 399"/>
                <a:gd name="T64" fmla="*/ 2147483647 w 522"/>
                <a:gd name="T65" fmla="*/ 2147483647 h 399"/>
                <a:gd name="T66" fmla="*/ 2147483647 w 522"/>
                <a:gd name="T67" fmla="*/ 2147483647 h 399"/>
                <a:gd name="T68" fmla="*/ 2147483647 w 522"/>
                <a:gd name="T69" fmla="*/ 2147483647 h 399"/>
                <a:gd name="T70" fmla="*/ 2147483647 w 522"/>
                <a:gd name="T71" fmla="*/ 2147483647 h 399"/>
                <a:gd name="T72" fmla="*/ 2147483647 w 522"/>
                <a:gd name="T73" fmla="*/ 2147483647 h 399"/>
                <a:gd name="T74" fmla="*/ 2147483647 w 522"/>
                <a:gd name="T75" fmla="*/ 2147483647 h 399"/>
                <a:gd name="T76" fmla="*/ 2147483647 w 522"/>
                <a:gd name="T77" fmla="*/ 2147483647 h 399"/>
                <a:gd name="T78" fmla="*/ 2147483647 w 522"/>
                <a:gd name="T79" fmla="*/ 2147483647 h 399"/>
                <a:gd name="T80" fmla="*/ 2147483647 w 522"/>
                <a:gd name="T81" fmla="*/ 2147483647 h 399"/>
                <a:gd name="T82" fmla="*/ 2147483647 w 522"/>
                <a:gd name="T83" fmla="*/ 2147483647 h 399"/>
                <a:gd name="T84" fmla="*/ 2147483647 w 522"/>
                <a:gd name="T85" fmla="*/ 2147483647 h 399"/>
                <a:gd name="T86" fmla="*/ 2147483647 w 522"/>
                <a:gd name="T87" fmla="*/ 2147483647 h 399"/>
                <a:gd name="T88" fmla="*/ 2147483647 w 522"/>
                <a:gd name="T89" fmla="*/ 2147483647 h 399"/>
                <a:gd name="T90" fmla="*/ 2147483647 w 522"/>
                <a:gd name="T91" fmla="*/ 2147483647 h 399"/>
                <a:gd name="T92" fmla="*/ 2147483647 w 522"/>
                <a:gd name="T93" fmla="*/ 2147483647 h 399"/>
                <a:gd name="T94" fmla="*/ 2147483647 w 522"/>
                <a:gd name="T95" fmla="*/ 2147483647 h 399"/>
                <a:gd name="T96" fmla="*/ 2147483647 w 522"/>
                <a:gd name="T97" fmla="*/ 2147483647 h 399"/>
                <a:gd name="T98" fmla="*/ 2147483647 w 522"/>
                <a:gd name="T99" fmla="*/ 2147483647 h 399"/>
                <a:gd name="T100" fmla="*/ 2147483647 w 522"/>
                <a:gd name="T101" fmla="*/ 2147483647 h 399"/>
                <a:gd name="T102" fmla="*/ 2147483647 w 522"/>
                <a:gd name="T103" fmla="*/ 2147483647 h 399"/>
                <a:gd name="T104" fmla="*/ 2147483647 w 522"/>
                <a:gd name="T105" fmla="*/ 2147483647 h 399"/>
                <a:gd name="T106" fmla="*/ 2147483647 w 522"/>
                <a:gd name="T107" fmla="*/ 2147483647 h 399"/>
                <a:gd name="T108" fmla="*/ 2147483647 w 522"/>
                <a:gd name="T109" fmla="*/ 2147483647 h 399"/>
                <a:gd name="T110" fmla="*/ 2147483647 w 522"/>
                <a:gd name="T111" fmla="*/ 2147483647 h 399"/>
                <a:gd name="T112" fmla="*/ 2147483647 w 522"/>
                <a:gd name="T113" fmla="*/ 2147483647 h 399"/>
                <a:gd name="T114" fmla="*/ 2147483647 w 522"/>
                <a:gd name="T115" fmla="*/ 2147483647 h 399"/>
                <a:gd name="T116" fmla="*/ 2147483647 w 522"/>
                <a:gd name="T117" fmla="*/ 2147483647 h 399"/>
                <a:gd name="T118" fmla="*/ 2147483647 w 522"/>
                <a:gd name="T119" fmla="*/ 2147483647 h 3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 h="399">
                  <a:moveTo>
                    <a:pt x="469" y="164"/>
                  </a:moveTo>
                  <a:cubicBezTo>
                    <a:pt x="470" y="162"/>
                    <a:pt x="470" y="160"/>
                    <a:pt x="470" y="158"/>
                  </a:cubicBezTo>
                  <a:cubicBezTo>
                    <a:pt x="470" y="110"/>
                    <a:pt x="431" y="72"/>
                    <a:pt x="383" y="72"/>
                  </a:cubicBezTo>
                  <a:cubicBezTo>
                    <a:pt x="381" y="72"/>
                    <a:pt x="378" y="72"/>
                    <a:pt x="376" y="72"/>
                  </a:cubicBezTo>
                  <a:cubicBezTo>
                    <a:pt x="363" y="30"/>
                    <a:pt x="324" y="0"/>
                    <a:pt x="278" y="0"/>
                  </a:cubicBezTo>
                  <a:cubicBezTo>
                    <a:pt x="239" y="0"/>
                    <a:pt x="206" y="21"/>
                    <a:pt x="188" y="53"/>
                  </a:cubicBezTo>
                  <a:cubicBezTo>
                    <a:pt x="177" y="46"/>
                    <a:pt x="164" y="42"/>
                    <a:pt x="150" y="42"/>
                  </a:cubicBezTo>
                  <a:cubicBezTo>
                    <a:pt x="111" y="42"/>
                    <a:pt x="80" y="73"/>
                    <a:pt x="80" y="111"/>
                  </a:cubicBezTo>
                  <a:cubicBezTo>
                    <a:pt x="80" y="112"/>
                    <a:pt x="80" y="114"/>
                    <a:pt x="80" y="115"/>
                  </a:cubicBezTo>
                  <a:cubicBezTo>
                    <a:pt x="35" y="120"/>
                    <a:pt x="0" y="159"/>
                    <a:pt x="0" y="206"/>
                  </a:cubicBezTo>
                  <a:cubicBezTo>
                    <a:pt x="0" y="230"/>
                    <a:pt x="10" y="252"/>
                    <a:pt x="25" y="269"/>
                  </a:cubicBezTo>
                  <a:cubicBezTo>
                    <a:pt x="23" y="275"/>
                    <a:pt x="22" y="282"/>
                    <a:pt x="22" y="289"/>
                  </a:cubicBezTo>
                  <a:cubicBezTo>
                    <a:pt x="22" y="327"/>
                    <a:pt x="53" y="357"/>
                    <a:pt x="91" y="357"/>
                  </a:cubicBezTo>
                  <a:cubicBezTo>
                    <a:pt x="98" y="357"/>
                    <a:pt x="105" y="356"/>
                    <a:pt x="111" y="354"/>
                  </a:cubicBezTo>
                  <a:cubicBezTo>
                    <a:pt x="124" y="381"/>
                    <a:pt x="152" y="399"/>
                    <a:pt x="184" y="399"/>
                  </a:cubicBezTo>
                  <a:cubicBezTo>
                    <a:pt x="208" y="399"/>
                    <a:pt x="229" y="389"/>
                    <a:pt x="244" y="372"/>
                  </a:cubicBezTo>
                  <a:cubicBezTo>
                    <a:pt x="257" y="380"/>
                    <a:pt x="272" y="385"/>
                    <a:pt x="288" y="385"/>
                  </a:cubicBezTo>
                  <a:cubicBezTo>
                    <a:pt x="315" y="385"/>
                    <a:pt x="338" y="373"/>
                    <a:pt x="353" y="353"/>
                  </a:cubicBezTo>
                  <a:cubicBezTo>
                    <a:pt x="365" y="361"/>
                    <a:pt x="379" y="365"/>
                    <a:pt x="394" y="365"/>
                  </a:cubicBezTo>
                  <a:cubicBezTo>
                    <a:pt x="409" y="365"/>
                    <a:pt x="422" y="361"/>
                    <a:pt x="434" y="354"/>
                  </a:cubicBezTo>
                  <a:cubicBezTo>
                    <a:pt x="437" y="352"/>
                    <a:pt x="439" y="347"/>
                    <a:pt x="436" y="344"/>
                  </a:cubicBezTo>
                  <a:cubicBezTo>
                    <a:pt x="434" y="340"/>
                    <a:pt x="429" y="339"/>
                    <a:pt x="425" y="341"/>
                  </a:cubicBezTo>
                  <a:cubicBezTo>
                    <a:pt x="425" y="341"/>
                    <a:pt x="425" y="341"/>
                    <a:pt x="425" y="341"/>
                  </a:cubicBezTo>
                  <a:cubicBezTo>
                    <a:pt x="417" y="346"/>
                    <a:pt x="407" y="349"/>
                    <a:pt x="397" y="349"/>
                  </a:cubicBezTo>
                  <a:cubicBezTo>
                    <a:pt x="406" y="345"/>
                    <a:pt x="411" y="336"/>
                    <a:pt x="411" y="326"/>
                  </a:cubicBezTo>
                  <a:cubicBezTo>
                    <a:pt x="411" y="325"/>
                    <a:pt x="411" y="323"/>
                    <a:pt x="411" y="321"/>
                  </a:cubicBezTo>
                  <a:cubicBezTo>
                    <a:pt x="408" y="309"/>
                    <a:pt x="398" y="300"/>
                    <a:pt x="386" y="300"/>
                  </a:cubicBezTo>
                  <a:cubicBezTo>
                    <a:pt x="384" y="300"/>
                    <a:pt x="383" y="300"/>
                    <a:pt x="382" y="301"/>
                  </a:cubicBezTo>
                  <a:cubicBezTo>
                    <a:pt x="346" y="228"/>
                    <a:pt x="346" y="228"/>
                    <a:pt x="346" y="228"/>
                  </a:cubicBezTo>
                  <a:cubicBezTo>
                    <a:pt x="400" y="262"/>
                    <a:pt x="400" y="262"/>
                    <a:pt x="400" y="262"/>
                  </a:cubicBezTo>
                  <a:cubicBezTo>
                    <a:pt x="399" y="264"/>
                    <a:pt x="399" y="266"/>
                    <a:pt x="399" y="268"/>
                  </a:cubicBezTo>
                  <a:cubicBezTo>
                    <a:pt x="399" y="277"/>
                    <a:pt x="403" y="285"/>
                    <a:pt x="410" y="290"/>
                  </a:cubicBezTo>
                  <a:cubicBezTo>
                    <a:pt x="415" y="293"/>
                    <a:pt x="420" y="294"/>
                    <a:pt x="425" y="294"/>
                  </a:cubicBezTo>
                  <a:cubicBezTo>
                    <a:pt x="425" y="294"/>
                    <a:pt x="425" y="294"/>
                    <a:pt x="425" y="294"/>
                  </a:cubicBezTo>
                  <a:cubicBezTo>
                    <a:pt x="433" y="294"/>
                    <a:pt x="441" y="290"/>
                    <a:pt x="446" y="283"/>
                  </a:cubicBezTo>
                  <a:cubicBezTo>
                    <a:pt x="448" y="280"/>
                    <a:pt x="449" y="277"/>
                    <a:pt x="450" y="274"/>
                  </a:cubicBezTo>
                  <a:cubicBezTo>
                    <a:pt x="481" y="272"/>
                    <a:pt x="481" y="272"/>
                    <a:pt x="481" y="272"/>
                  </a:cubicBezTo>
                  <a:cubicBezTo>
                    <a:pt x="482" y="272"/>
                    <a:pt x="482" y="272"/>
                    <a:pt x="482" y="272"/>
                  </a:cubicBezTo>
                  <a:cubicBezTo>
                    <a:pt x="476" y="276"/>
                    <a:pt x="469" y="279"/>
                    <a:pt x="462" y="280"/>
                  </a:cubicBezTo>
                  <a:cubicBezTo>
                    <a:pt x="458" y="281"/>
                    <a:pt x="455" y="284"/>
                    <a:pt x="455" y="288"/>
                  </a:cubicBezTo>
                  <a:cubicBezTo>
                    <a:pt x="455" y="288"/>
                    <a:pt x="455" y="289"/>
                    <a:pt x="455" y="289"/>
                  </a:cubicBezTo>
                  <a:cubicBezTo>
                    <a:pt x="455" y="301"/>
                    <a:pt x="451" y="312"/>
                    <a:pt x="445" y="322"/>
                  </a:cubicBezTo>
                  <a:cubicBezTo>
                    <a:pt x="443" y="326"/>
                    <a:pt x="445" y="330"/>
                    <a:pt x="448" y="333"/>
                  </a:cubicBezTo>
                  <a:cubicBezTo>
                    <a:pt x="450" y="333"/>
                    <a:pt x="451" y="334"/>
                    <a:pt x="452" y="334"/>
                  </a:cubicBezTo>
                  <a:cubicBezTo>
                    <a:pt x="455" y="334"/>
                    <a:pt x="457" y="333"/>
                    <a:pt x="459" y="330"/>
                  </a:cubicBezTo>
                  <a:cubicBezTo>
                    <a:pt x="466" y="320"/>
                    <a:pt x="470" y="308"/>
                    <a:pt x="471" y="294"/>
                  </a:cubicBezTo>
                  <a:cubicBezTo>
                    <a:pt x="500" y="287"/>
                    <a:pt x="522" y="261"/>
                    <a:pt x="522" y="229"/>
                  </a:cubicBezTo>
                  <a:cubicBezTo>
                    <a:pt x="522" y="197"/>
                    <a:pt x="499" y="170"/>
                    <a:pt x="469" y="164"/>
                  </a:cubicBezTo>
                  <a:close/>
                  <a:moveTo>
                    <a:pt x="453" y="168"/>
                  </a:moveTo>
                  <a:cubicBezTo>
                    <a:pt x="453" y="168"/>
                    <a:pt x="453" y="168"/>
                    <a:pt x="453" y="168"/>
                  </a:cubicBezTo>
                  <a:cubicBezTo>
                    <a:pt x="453" y="169"/>
                    <a:pt x="453" y="169"/>
                    <a:pt x="453" y="169"/>
                  </a:cubicBezTo>
                  <a:cubicBezTo>
                    <a:pt x="452" y="171"/>
                    <a:pt x="453" y="173"/>
                    <a:pt x="454" y="175"/>
                  </a:cubicBezTo>
                  <a:cubicBezTo>
                    <a:pt x="456" y="177"/>
                    <a:pt x="458" y="178"/>
                    <a:pt x="460" y="178"/>
                  </a:cubicBezTo>
                  <a:cubicBezTo>
                    <a:pt x="463" y="179"/>
                    <a:pt x="466" y="179"/>
                    <a:pt x="470" y="180"/>
                  </a:cubicBezTo>
                  <a:cubicBezTo>
                    <a:pt x="476" y="200"/>
                    <a:pt x="476" y="200"/>
                    <a:pt x="476" y="200"/>
                  </a:cubicBezTo>
                  <a:cubicBezTo>
                    <a:pt x="458" y="220"/>
                    <a:pt x="458" y="220"/>
                    <a:pt x="458" y="220"/>
                  </a:cubicBezTo>
                  <a:cubicBezTo>
                    <a:pt x="429" y="200"/>
                    <a:pt x="429" y="200"/>
                    <a:pt x="429" y="200"/>
                  </a:cubicBezTo>
                  <a:cubicBezTo>
                    <a:pt x="429" y="198"/>
                    <a:pt x="430" y="195"/>
                    <a:pt x="430" y="193"/>
                  </a:cubicBezTo>
                  <a:cubicBezTo>
                    <a:pt x="430" y="190"/>
                    <a:pt x="429" y="188"/>
                    <a:pt x="428" y="185"/>
                  </a:cubicBezTo>
                  <a:cubicBezTo>
                    <a:pt x="452" y="168"/>
                    <a:pt x="452" y="168"/>
                    <a:pt x="452" y="168"/>
                  </a:cubicBezTo>
                  <a:cubicBezTo>
                    <a:pt x="452" y="168"/>
                    <a:pt x="452" y="168"/>
                    <a:pt x="453" y="168"/>
                  </a:cubicBezTo>
                  <a:close/>
                  <a:moveTo>
                    <a:pt x="448" y="130"/>
                  </a:moveTo>
                  <a:cubicBezTo>
                    <a:pt x="447" y="131"/>
                    <a:pt x="446" y="132"/>
                    <a:pt x="445" y="133"/>
                  </a:cubicBezTo>
                  <a:cubicBezTo>
                    <a:pt x="442" y="137"/>
                    <a:pt x="441" y="142"/>
                    <a:pt x="441" y="147"/>
                  </a:cubicBezTo>
                  <a:cubicBezTo>
                    <a:pt x="441" y="150"/>
                    <a:pt x="442" y="152"/>
                    <a:pt x="442" y="155"/>
                  </a:cubicBezTo>
                  <a:cubicBezTo>
                    <a:pt x="420" y="171"/>
                    <a:pt x="420" y="171"/>
                    <a:pt x="420" y="171"/>
                  </a:cubicBezTo>
                  <a:cubicBezTo>
                    <a:pt x="440" y="117"/>
                    <a:pt x="440" y="117"/>
                    <a:pt x="440" y="117"/>
                  </a:cubicBezTo>
                  <a:cubicBezTo>
                    <a:pt x="443" y="121"/>
                    <a:pt x="446" y="125"/>
                    <a:pt x="448" y="130"/>
                  </a:cubicBezTo>
                  <a:close/>
                  <a:moveTo>
                    <a:pt x="428" y="104"/>
                  </a:moveTo>
                  <a:cubicBezTo>
                    <a:pt x="405" y="167"/>
                    <a:pt x="405" y="167"/>
                    <a:pt x="405" y="167"/>
                  </a:cubicBezTo>
                  <a:cubicBezTo>
                    <a:pt x="404" y="167"/>
                    <a:pt x="404" y="167"/>
                    <a:pt x="404" y="167"/>
                  </a:cubicBezTo>
                  <a:cubicBezTo>
                    <a:pt x="404" y="167"/>
                    <a:pt x="403" y="167"/>
                    <a:pt x="403" y="167"/>
                  </a:cubicBezTo>
                  <a:cubicBezTo>
                    <a:pt x="392" y="137"/>
                    <a:pt x="392" y="137"/>
                    <a:pt x="392" y="137"/>
                  </a:cubicBezTo>
                  <a:cubicBezTo>
                    <a:pt x="424" y="101"/>
                    <a:pt x="424" y="101"/>
                    <a:pt x="424" y="101"/>
                  </a:cubicBezTo>
                  <a:cubicBezTo>
                    <a:pt x="425" y="102"/>
                    <a:pt x="427" y="103"/>
                    <a:pt x="428" y="104"/>
                  </a:cubicBezTo>
                  <a:close/>
                  <a:moveTo>
                    <a:pt x="392" y="89"/>
                  </a:moveTo>
                  <a:cubicBezTo>
                    <a:pt x="393" y="88"/>
                    <a:pt x="393" y="88"/>
                    <a:pt x="393" y="88"/>
                  </a:cubicBezTo>
                  <a:cubicBezTo>
                    <a:pt x="399" y="89"/>
                    <a:pt x="405" y="91"/>
                    <a:pt x="410" y="93"/>
                  </a:cubicBezTo>
                  <a:cubicBezTo>
                    <a:pt x="392" y="113"/>
                    <a:pt x="392" y="113"/>
                    <a:pt x="392" y="113"/>
                  </a:cubicBezTo>
                  <a:cubicBezTo>
                    <a:pt x="392" y="111"/>
                    <a:pt x="391" y="110"/>
                    <a:pt x="391" y="108"/>
                  </a:cubicBezTo>
                  <a:cubicBezTo>
                    <a:pt x="391" y="106"/>
                    <a:pt x="390" y="104"/>
                    <a:pt x="389" y="102"/>
                  </a:cubicBezTo>
                  <a:cubicBezTo>
                    <a:pt x="391" y="98"/>
                    <a:pt x="392" y="94"/>
                    <a:pt x="392" y="90"/>
                  </a:cubicBezTo>
                  <a:cubicBezTo>
                    <a:pt x="392" y="90"/>
                    <a:pt x="392" y="89"/>
                    <a:pt x="392" y="89"/>
                  </a:cubicBezTo>
                  <a:close/>
                  <a:moveTo>
                    <a:pt x="366" y="103"/>
                  </a:moveTo>
                  <a:cubicBezTo>
                    <a:pt x="371" y="103"/>
                    <a:pt x="375" y="108"/>
                    <a:pt x="375" y="113"/>
                  </a:cubicBezTo>
                  <a:cubicBezTo>
                    <a:pt x="375" y="118"/>
                    <a:pt x="371" y="123"/>
                    <a:pt x="366" y="123"/>
                  </a:cubicBezTo>
                  <a:cubicBezTo>
                    <a:pt x="360" y="123"/>
                    <a:pt x="356" y="118"/>
                    <a:pt x="356" y="113"/>
                  </a:cubicBezTo>
                  <a:cubicBezTo>
                    <a:pt x="356" y="108"/>
                    <a:pt x="360" y="103"/>
                    <a:pt x="366" y="103"/>
                  </a:cubicBezTo>
                  <a:close/>
                  <a:moveTo>
                    <a:pt x="368" y="139"/>
                  </a:moveTo>
                  <a:cubicBezTo>
                    <a:pt x="357" y="151"/>
                    <a:pt x="357" y="151"/>
                    <a:pt x="357" y="151"/>
                  </a:cubicBezTo>
                  <a:cubicBezTo>
                    <a:pt x="363" y="139"/>
                    <a:pt x="363" y="139"/>
                    <a:pt x="363" y="139"/>
                  </a:cubicBezTo>
                  <a:cubicBezTo>
                    <a:pt x="364" y="139"/>
                    <a:pt x="365" y="139"/>
                    <a:pt x="366" y="139"/>
                  </a:cubicBezTo>
                  <a:cubicBezTo>
                    <a:pt x="367" y="139"/>
                    <a:pt x="367" y="139"/>
                    <a:pt x="368" y="139"/>
                  </a:cubicBezTo>
                  <a:close/>
                  <a:moveTo>
                    <a:pt x="357" y="66"/>
                  </a:moveTo>
                  <a:cubicBezTo>
                    <a:pt x="356" y="66"/>
                    <a:pt x="355" y="67"/>
                    <a:pt x="355" y="67"/>
                  </a:cubicBezTo>
                  <a:cubicBezTo>
                    <a:pt x="348" y="51"/>
                    <a:pt x="348" y="51"/>
                    <a:pt x="348" y="51"/>
                  </a:cubicBezTo>
                  <a:cubicBezTo>
                    <a:pt x="351" y="56"/>
                    <a:pt x="354" y="61"/>
                    <a:pt x="357" y="66"/>
                  </a:cubicBezTo>
                  <a:close/>
                  <a:moveTo>
                    <a:pt x="340" y="118"/>
                  </a:moveTo>
                  <a:cubicBezTo>
                    <a:pt x="341" y="121"/>
                    <a:pt x="342" y="123"/>
                    <a:pt x="343" y="126"/>
                  </a:cubicBezTo>
                  <a:cubicBezTo>
                    <a:pt x="333" y="151"/>
                    <a:pt x="333" y="151"/>
                    <a:pt x="333" y="151"/>
                  </a:cubicBezTo>
                  <a:cubicBezTo>
                    <a:pt x="331" y="106"/>
                    <a:pt x="331" y="106"/>
                    <a:pt x="331" y="106"/>
                  </a:cubicBezTo>
                  <a:cubicBezTo>
                    <a:pt x="340" y="110"/>
                    <a:pt x="340" y="110"/>
                    <a:pt x="340" y="110"/>
                  </a:cubicBezTo>
                  <a:cubicBezTo>
                    <a:pt x="340" y="111"/>
                    <a:pt x="340" y="112"/>
                    <a:pt x="340" y="113"/>
                  </a:cubicBezTo>
                  <a:cubicBezTo>
                    <a:pt x="340" y="115"/>
                    <a:pt x="340" y="116"/>
                    <a:pt x="340" y="118"/>
                  </a:cubicBezTo>
                  <a:close/>
                  <a:moveTo>
                    <a:pt x="343" y="79"/>
                  </a:moveTo>
                  <a:cubicBezTo>
                    <a:pt x="341" y="83"/>
                    <a:pt x="340" y="86"/>
                    <a:pt x="340" y="90"/>
                  </a:cubicBezTo>
                  <a:cubicBezTo>
                    <a:pt x="340" y="91"/>
                    <a:pt x="340" y="92"/>
                    <a:pt x="340" y="92"/>
                  </a:cubicBezTo>
                  <a:cubicBezTo>
                    <a:pt x="330" y="88"/>
                    <a:pt x="330" y="88"/>
                    <a:pt x="330" y="88"/>
                  </a:cubicBezTo>
                  <a:cubicBezTo>
                    <a:pt x="328" y="46"/>
                    <a:pt x="328" y="46"/>
                    <a:pt x="328" y="46"/>
                  </a:cubicBezTo>
                  <a:lnTo>
                    <a:pt x="343" y="79"/>
                  </a:lnTo>
                  <a:close/>
                  <a:moveTo>
                    <a:pt x="318" y="159"/>
                  </a:moveTo>
                  <a:cubicBezTo>
                    <a:pt x="284" y="86"/>
                    <a:pt x="284" y="86"/>
                    <a:pt x="284" y="86"/>
                  </a:cubicBezTo>
                  <a:cubicBezTo>
                    <a:pt x="284" y="85"/>
                    <a:pt x="285" y="85"/>
                    <a:pt x="285" y="84"/>
                  </a:cubicBezTo>
                  <a:cubicBezTo>
                    <a:pt x="315" y="98"/>
                    <a:pt x="315" y="98"/>
                    <a:pt x="315" y="98"/>
                  </a:cubicBezTo>
                  <a:lnTo>
                    <a:pt x="318" y="159"/>
                  </a:lnTo>
                  <a:close/>
                  <a:moveTo>
                    <a:pt x="303" y="267"/>
                  </a:moveTo>
                  <a:cubicBezTo>
                    <a:pt x="302" y="263"/>
                    <a:pt x="300" y="259"/>
                    <a:pt x="298" y="256"/>
                  </a:cubicBezTo>
                  <a:cubicBezTo>
                    <a:pt x="317" y="228"/>
                    <a:pt x="317" y="228"/>
                    <a:pt x="317" y="228"/>
                  </a:cubicBezTo>
                  <a:cubicBezTo>
                    <a:pt x="317" y="228"/>
                    <a:pt x="317" y="228"/>
                    <a:pt x="318" y="228"/>
                  </a:cubicBezTo>
                  <a:cubicBezTo>
                    <a:pt x="320" y="285"/>
                    <a:pt x="320" y="285"/>
                    <a:pt x="320" y="285"/>
                  </a:cubicBezTo>
                  <a:cubicBezTo>
                    <a:pt x="303" y="276"/>
                    <a:pt x="303" y="276"/>
                    <a:pt x="303" y="276"/>
                  </a:cubicBezTo>
                  <a:cubicBezTo>
                    <a:pt x="303" y="275"/>
                    <a:pt x="303" y="273"/>
                    <a:pt x="303" y="272"/>
                  </a:cubicBezTo>
                  <a:cubicBezTo>
                    <a:pt x="303" y="270"/>
                    <a:pt x="303" y="269"/>
                    <a:pt x="303" y="267"/>
                  </a:cubicBezTo>
                  <a:close/>
                  <a:moveTo>
                    <a:pt x="284" y="247"/>
                  </a:moveTo>
                  <a:cubicBezTo>
                    <a:pt x="282" y="247"/>
                    <a:pt x="280" y="246"/>
                    <a:pt x="277" y="246"/>
                  </a:cubicBezTo>
                  <a:cubicBezTo>
                    <a:pt x="276" y="246"/>
                    <a:pt x="274" y="246"/>
                    <a:pt x="272" y="247"/>
                  </a:cubicBezTo>
                  <a:cubicBezTo>
                    <a:pt x="272" y="247"/>
                    <a:pt x="272" y="247"/>
                    <a:pt x="272" y="247"/>
                  </a:cubicBezTo>
                  <a:cubicBezTo>
                    <a:pt x="268" y="247"/>
                    <a:pt x="265" y="249"/>
                    <a:pt x="262" y="251"/>
                  </a:cubicBezTo>
                  <a:cubicBezTo>
                    <a:pt x="229" y="227"/>
                    <a:pt x="229" y="227"/>
                    <a:pt x="229" y="227"/>
                  </a:cubicBezTo>
                  <a:cubicBezTo>
                    <a:pt x="231" y="224"/>
                    <a:pt x="231" y="222"/>
                    <a:pt x="232" y="219"/>
                  </a:cubicBezTo>
                  <a:cubicBezTo>
                    <a:pt x="241" y="219"/>
                    <a:pt x="241" y="219"/>
                    <a:pt x="241" y="219"/>
                  </a:cubicBezTo>
                  <a:cubicBezTo>
                    <a:pt x="298" y="213"/>
                    <a:pt x="298" y="213"/>
                    <a:pt x="298" y="213"/>
                  </a:cubicBezTo>
                  <a:cubicBezTo>
                    <a:pt x="299" y="216"/>
                    <a:pt x="301" y="218"/>
                    <a:pt x="303" y="220"/>
                  </a:cubicBezTo>
                  <a:lnTo>
                    <a:pt x="284" y="247"/>
                  </a:lnTo>
                  <a:close/>
                  <a:moveTo>
                    <a:pt x="287" y="272"/>
                  </a:moveTo>
                  <a:cubicBezTo>
                    <a:pt x="287" y="277"/>
                    <a:pt x="283" y="282"/>
                    <a:pt x="277" y="282"/>
                  </a:cubicBezTo>
                  <a:cubicBezTo>
                    <a:pt x="272" y="282"/>
                    <a:pt x="268" y="277"/>
                    <a:pt x="268" y="272"/>
                  </a:cubicBezTo>
                  <a:cubicBezTo>
                    <a:pt x="268" y="267"/>
                    <a:pt x="272" y="262"/>
                    <a:pt x="277" y="262"/>
                  </a:cubicBezTo>
                  <a:cubicBezTo>
                    <a:pt x="283" y="262"/>
                    <a:pt x="287" y="267"/>
                    <a:pt x="287" y="272"/>
                  </a:cubicBezTo>
                  <a:close/>
                  <a:moveTo>
                    <a:pt x="264" y="144"/>
                  </a:moveTo>
                  <a:cubicBezTo>
                    <a:pt x="264" y="149"/>
                    <a:pt x="260" y="154"/>
                    <a:pt x="254" y="154"/>
                  </a:cubicBezTo>
                  <a:cubicBezTo>
                    <a:pt x="249" y="154"/>
                    <a:pt x="245" y="149"/>
                    <a:pt x="245" y="144"/>
                  </a:cubicBezTo>
                  <a:cubicBezTo>
                    <a:pt x="245" y="139"/>
                    <a:pt x="249" y="134"/>
                    <a:pt x="254" y="134"/>
                  </a:cubicBezTo>
                  <a:cubicBezTo>
                    <a:pt x="260" y="134"/>
                    <a:pt x="264" y="139"/>
                    <a:pt x="264" y="144"/>
                  </a:cubicBezTo>
                  <a:close/>
                  <a:moveTo>
                    <a:pt x="256" y="67"/>
                  </a:moveTo>
                  <a:cubicBezTo>
                    <a:pt x="256" y="61"/>
                    <a:pt x="261" y="57"/>
                    <a:pt x="266" y="57"/>
                  </a:cubicBezTo>
                  <a:cubicBezTo>
                    <a:pt x="272" y="57"/>
                    <a:pt x="276" y="61"/>
                    <a:pt x="276" y="67"/>
                  </a:cubicBezTo>
                  <a:cubicBezTo>
                    <a:pt x="276" y="72"/>
                    <a:pt x="272" y="77"/>
                    <a:pt x="266" y="77"/>
                  </a:cubicBezTo>
                  <a:cubicBezTo>
                    <a:pt x="261" y="77"/>
                    <a:pt x="256" y="72"/>
                    <a:pt x="256" y="67"/>
                  </a:cubicBezTo>
                  <a:close/>
                  <a:moveTo>
                    <a:pt x="269" y="165"/>
                  </a:moveTo>
                  <a:cubicBezTo>
                    <a:pt x="300" y="188"/>
                    <a:pt x="300" y="188"/>
                    <a:pt x="300" y="188"/>
                  </a:cubicBezTo>
                  <a:cubicBezTo>
                    <a:pt x="300" y="188"/>
                    <a:pt x="300" y="188"/>
                    <a:pt x="300" y="188"/>
                  </a:cubicBezTo>
                  <a:cubicBezTo>
                    <a:pt x="298" y="191"/>
                    <a:pt x="297" y="194"/>
                    <a:pt x="296" y="197"/>
                  </a:cubicBezTo>
                  <a:cubicBezTo>
                    <a:pt x="240" y="202"/>
                    <a:pt x="240" y="202"/>
                    <a:pt x="240" y="202"/>
                  </a:cubicBezTo>
                  <a:cubicBezTo>
                    <a:pt x="230" y="203"/>
                    <a:pt x="230" y="203"/>
                    <a:pt x="230" y="203"/>
                  </a:cubicBezTo>
                  <a:cubicBezTo>
                    <a:pt x="230" y="201"/>
                    <a:pt x="229" y="200"/>
                    <a:pt x="227" y="198"/>
                  </a:cubicBezTo>
                  <a:cubicBezTo>
                    <a:pt x="247" y="169"/>
                    <a:pt x="247" y="169"/>
                    <a:pt x="247" y="169"/>
                  </a:cubicBezTo>
                  <a:cubicBezTo>
                    <a:pt x="249" y="169"/>
                    <a:pt x="252" y="170"/>
                    <a:pt x="254" y="170"/>
                  </a:cubicBezTo>
                  <a:cubicBezTo>
                    <a:pt x="256" y="170"/>
                    <a:pt x="258" y="170"/>
                    <a:pt x="259" y="169"/>
                  </a:cubicBezTo>
                  <a:cubicBezTo>
                    <a:pt x="259" y="169"/>
                    <a:pt x="259" y="169"/>
                    <a:pt x="259" y="169"/>
                  </a:cubicBezTo>
                  <a:cubicBezTo>
                    <a:pt x="263" y="169"/>
                    <a:pt x="266" y="167"/>
                    <a:pt x="269" y="165"/>
                  </a:cubicBezTo>
                  <a:close/>
                  <a:moveTo>
                    <a:pt x="250" y="119"/>
                  </a:moveTo>
                  <a:cubicBezTo>
                    <a:pt x="250" y="119"/>
                    <a:pt x="249" y="119"/>
                    <a:pt x="249" y="119"/>
                  </a:cubicBezTo>
                  <a:cubicBezTo>
                    <a:pt x="244" y="120"/>
                    <a:pt x="239" y="122"/>
                    <a:pt x="236" y="126"/>
                  </a:cubicBezTo>
                  <a:cubicBezTo>
                    <a:pt x="227" y="121"/>
                    <a:pt x="227" y="121"/>
                    <a:pt x="227" y="121"/>
                  </a:cubicBezTo>
                  <a:cubicBezTo>
                    <a:pt x="227" y="120"/>
                    <a:pt x="227" y="120"/>
                    <a:pt x="227" y="119"/>
                  </a:cubicBezTo>
                  <a:cubicBezTo>
                    <a:pt x="227" y="111"/>
                    <a:pt x="224" y="104"/>
                    <a:pt x="217" y="99"/>
                  </a:cubicBezTo>
                  <a:cubicBezTo>
                    <a:pt x="215" y="97"/>
                    <a:pt x="212" y="95"/>
                    <a:pt x="209" y="95"/>
                  </a:cubicBezTo>
                  <a:cubicBezTo>
                    <a:pt x="209" y="86"/>
                    <a:pt x="209" y="86"/>
                    <a:pt x="209" y="86"/>
                  </a:cubicBezTo>
                  <a:cubicBezTo>
                    <a:pt x="244" y="79"/>
                    <a:pt x="244" y="79"/>
                    <a:pt x="244" y="79"/>
                  </a:cubicBezTo>
                  <a:cubicBezTo>
                    <a:pt x="246" y="84"/>
                    <a:pt x="250" y="87"/>
                    <a:pt x="255" y="90"/>
                  </a:cubicBezTo>
                  <a:lnTo>
                    <a:pt x="250" y="119"/>
                  </a:lnTo>
                  <a:close/>
                  <a:moveTo>
                    <a:pt x="220" y="136"/>
                  </a:moveTo>
                  <a:cubicBezTo>
                    <a:pt x="229" y="140"/>
                    <a:pt x="229" y="140"/>
                    <a:pt x="229" y="140"/>
                  </a:cubicBezTo>
                  <a:cubicBezTo>
                    <a:pt x="229" y="141"/>
                    <a:pt x="228" y="143"/>
                    <a:pt x="228" y="144"/>
                  </a:cubicBezTo>
                  <a:cubicBezTo>
                    <a:pt x="228" y="146"/>
                    <a:pt x="229" y="147"/>
                    <a:pt x="229" y="149"/>
                  </a:cubicBezTo>
                  <a:cubicBezTo>
                    <a:pt x="230" y="153"/>
                    <a:pt x="232" y="157"/>
                    <a:pt x="234" y="160"/>
                  </a:cubicBezTo>
                  <a:cubicBezTo>
                    <a:pt x="214" y="189"/>
                    <a:pt x="214" y="189"/>
                    <a:pt x="214" y="189"/>
                  </a:cubicBezTo>
                  <a:cubicBezTo>
                    <a:pt x="214" y="189"/>
                    <a:pt x="214" y="189"/>
                    <a:pt x="214" y="189"/>
                  </a:cubicBezTo>
                  <a:cubicBezTo>
                    <a:pt x="212" y="143"/>
                    <a:pt x="212" y="143"/>
                    <a:pt x="212" y="143"/>
                  </a:cubicBezTo>
                  <a:cubicBezTo>
                    <a:pt x="215" y="141"/>
                    <a:pt x="218" y="139"/>
                    <a:pt x="220" y="136"/>
                  </a:cubicBezTo>
                  <a:close/>
                  <a:moveTo>
                    <a:pt x="253" y="264"/>
                  </a:moveTo>
                  <a:cubicBezTo>
                    <a:pt x="252" y="266"/>
                    <a:pt x="251" y="269"/>
                    <a:pt x="251" y="272"/>
                  </a:cubicBezTo>
                  <a:cubicBezTo>
                    <a:pt x="251" y="274"/>
                    <a:pt x="252" y="275"/>
                    <a:pt x="252" y="277"/>
                  </a:cubicBezTo>
                  <a:cubicBezTo>
                    <a:pt x="254" y="285"/>
                    <a:pt x="259" y="292"/>
                    <a:pt x="266" y="295"/>
                  </a:cubicBezTo>
                  <a:cubicBezTo>
                    <a:pt x="261" y="322"/>
                    <a:pt x="261" y="322"/>
                    <a:pt x="261" y="322"/>
                  </a:cubicBezTo>
                  <a:cubicBezTo>
                    <a:pt x="225" y="243"/>
                    <a:pt x="225" y="243"/>
                    <a:pt x="225" y="243"/>
                  </a:cubicBezTo>
                  <a:lnTo>
                    <a:pt x="253" y="264"/>
                  </a:lnTo>
                  <a:close/>
                  <a:moveTo>
                    <a:pt x="279" y="152"/>
                  </a:moveTo>
                  <a:cubicBezTo>
                    <a:pt x="280" y="150"/>
                    <a:pt x="280" y="147"/>
                    <a:pt x="280" y="144"/>
                  </a:cubicBezTo>
                  <a:cubicBezTo>
                    <a:pt x="280" y="142"/>
                    <a:pt x="280" y="141"/>
                    <a:pt x="280" y="139"/>
                  </a:cubicBezTo>
                  <a:cubicBezTo>
                    <a:pt x="278" y="131"/>
                    <a:pt x="273" y="124"/>
                    <a:pt x="266" y="121"/>
                  </a:cubicBezTo>
                  <a:cubicBezTo>
                    <a:pt x="270" y="94"/>
                    <a:pt x="270" y="94"/>
                    <a:pt x="270" y="94"/>
                  </a:cubicBezTo>
                  <a:cubicBezTo>
                    <a:pt x="307" y="173"/>
                    <a:pt x="307" y="173"/>
                    <a:pt x="307" y="173"/>
                  </a:cubicBezTo>
                  <a:lnTo>
                    <a:pt x="279" y="152"/>
                  </a:lnTo>
                  <a:close/>
                  <a:moveTo>
                    <a:pt x="311" y="27"/>
                  </a:moveTo>
                  <a:cubicBezTo>
                    <a:pt x="314" y="80"/>
                    <a:pt x="314" y="80"/>
                    <a:pt x="314" y="80"/>
                  </a:cubicBezTo>
                  <a:cubicBezTo>
                    <a:pt x="292" y="70"/>
                    <a:pt x="292" y="70"/>
                    <a:pt x="292" y="70"/>
                  </a:cubicBezTo>
                  <a:cubicBezTo>
                    <a:pt x="292" y="69"/>
                    <a:pt x="292" y="68"/>
                    <a:pt x="292" y="67"/>
                  </a:cubicBezTo>
                  <a:cubicBezTo>
                    <a:pt x="292" y="65"/>
                    <a:pt x="292" y="63"/>
                    <a:pt x="292" y="62"/>
                  </a:cubicBezTo>
                  <a:cubicBezTo>
                    <a:pt x="291" y="58"/>
                    <a:pt x="290" y="55"/>
                    <a:pt x="288" y="53"/>
                  </a:cubicBezTo>
                  <a:cubicBezTo>
                    <a:pt x="309" y="26"/>
                    <a:pt x="309" y="26"/>
                    <a:pt x="309" y="26"/>
                  </a:cubicBezTo>
                  <a:cubicBezTo>
                    <a:pt x="310" y="26"/>
                    <a:pt x="310" y="26"/>
                    <a:pt x="311" y="27"/>
                  </a:cubicBezTo>
                  <a:close/>
                  <a:moveTo>
                    <a:pt x="233" y="29"/>
                  </a:moveTo>
                  <a:cubicBezTo>
                    <a:pt x="288" y="17"/>
                    <a:pt x="288" y="17"/>
                    <a:pt x="288" y="17"/>
                  </a:cubicBezTo>
                  <a:cubicBezTo>
                    <a:pt x="290" y="17"/>
                    <a:pt x="293" y="17"/>
                    <a:pt x="295" y="18"/>
                  </a:cubicBezTo>
                  <a:cubicBezTo>
                    <a:pt x="275" y="43"/>
                    <a:pt x="275" y="43"/>
                    <a:pt x="275" y="43"/>
                  </a:cubicBezTo>
                  <a:cubicBezTo>
                    <a:pt x="272" y="41"/>
                    <a:pt x="269" y="41"/>
                    <a:pt x="266" y="41"/>
                  </a:cubicBezTo>
                  <a:cubicBezTo>
                    <a:pt x="265" y="41"/>
                    <a:pt x="263" y="41"/>
                    <a:pt x="261" y="41"/>
                  </a:cubicBezTo>
                  <a:cubicBezTo>
                    <a:pt x="256" y="42"/>
                    <a:pt x="252" y="45"/>
                    <a:pt x="249" y="48"/>
                  </a:cubicBezTo>
                  <a:cubicBezTo>
                    <a:pt x="225" y="34"/>
                    <a:pt x="225" y="34"/>
                    <a:pt x="225" y="34"/>
                  </a:cubicBezTo>
                  <a:cubicBezTo>
                    <a:pt x="228" y="32"/>
                    <a:pt x="230" y="30"/>
                    <a:pt x="233" y="29"/>
                  </a:cubicBezTo>
                  <a:close/>
                  <a:moveTo>
                    <a:pt x="208" y="52"/>
                  </a:moveTo>
                  <a:cubicBezTo>
                    <a:pt x="211" y="51"/>
                    <a:pt x="213" y="49"/>
                    <a:pt x="216" y="47"/>
                  </a:cubicBezTo>
                  <a:cubicBezTo>
                    <a:pt x="241" y="62"/>
                    <a:pt x="241" y="62"/>
                    <a:pt x="241" y="62"/>
                  </a:cubicBezTo>
                  <a:cubicBezTo>
                    <a:pt x="241" y="62"/>
                    <a:pt x="241" y="63"/>
                    <a:pt x="241" y="63"/>
                  </a:cubicBezTo>
                  <a:cubicBezTo>
                    <a:pt x="208" y="70"/>
                    <a:pt x="208" y="70"/>
                    <a:pt x="208" y="70"/>
                  </a:cubicBezTo>
                  <a:cubicBezTo>
                    <a:pt x="207" y="52"/>
                    <a:pt x="207" y="52"/>
                    <a:pt x="207" y="52"/>
                  </a:cubicBezTo>
                  <a:cubicBezTo>
                    <a:pt x="208" y="52"/>
                    <a:pt x="208" y="52"/>
                    <a:pt x="208" y="52"/>
                  </a:cubicBezTo>
                  <a:close/>
                  <a:moveTo>
                    <a:pt x="201" y="109"/>
                  </a:moveTo>
                  <a:cubicBezTo>
                    <a:pt x="206" y="109"/>
                    <a:pt x="211" y="114"/>
                    <a:pt x="211" y="119"/>
                  </a:cubicBezTo>
                  <a:cubicBezTo>
                    <a:pt x="211" y="124"/>
                    <a:pt x="206" y="129"/>
                    <a:pt x="201" y="129"/>
                  </a:cubicBezTo>
                  <a:cubicBezTo>
                    <a:pt x="196" y="129"/>
                    <a:pt x="191" y="124"/>
                    <a:pt x="191" y="119"/>
                  </a:cubicBezTo>
                  <a:cubicBezTo>
                    <a:pt x="191" y="114"/>
                    <a:pt x="196" y="109"/>
                    <a:pt x="201" y="109"/>
                  </a:cubicBezTo>
                  <a:close/>
                  <a:moveTo>
                    <a:pt x="191" y="299"/>
                  </a:moveTo>
                  <a:cubicBezTo>
                    <a:pt x="191" y="299"/>
                    <a:pt x="191" y="299"/>
                    <a:pt x="191" y="298"/>
                  </a:cubicBezTo>
                  <a:cubicBezTo>
                    <a:pt x="191" y="298"/>
                    <a:pt x="191" y="298"/>
                    <a:pt x="191" y="298"/>
                  </a:cubicBezTo>
                  <a:cubicBezTo>
                    <a:pt x="191" y="297"/>
                    <a:pt x="191" y="297"/>
                    <a:pt x="191" y="296"/>
                  </a:cubicBezTo>
                  <a:cubicBezTo>
                    <a:pt x="191" y="296"/>
                    <a:pt x="190" y="295"/>
                    <a:pt x="190" y="294"/>
                  </a:cubicBezTo>
                  <a:cubicBezTo>
                    <a:pt x="190" y="293"/>
                    <a:pt x="189" y="293"/>
                    <a:pt x="189" y="292"/>
                  </a:cubicBezTo>
                  <a:cubicBezTo>
                    <a:pt x="189" y="291"/>
                    <a:pt x="189" y="291"/>
                    <a:pt x="188" y="290"/>
                  </a:cubicBezTo>
                  <a:cubicBezTo>
                    <a:pt x="188" y="289"/>
                    <a:pt x="187" y="289"/>
                    <a:pt x="187" y="288"/>
                  </a:cubicBezTo>
                  <a:cubicBezTo>
                    <a:pt x="186" y="288"/>
                    <a:pt x="186" y="287"/>
                    <a:pt x="186" y="286"/>
                  </a:cubicBezTo>
                  <a:cubicBezTo>
                    <a:pt x="185" y="286"/>
                    <a:pt x="185" y="285"/>
                    <a:pt x="184" y="285"/>
                  </a:cubicBezTo>
                  <a:cubicBezTo>
                    <a:pt x="184" y="285"/>
                    <a:pt x="184" y="284"/>
                    <a:pt x="183" y="284"/>
                  </a:cubicBezTo>
                  <a:cubicBezTo>
                    <a:pt x="198" y="253"/>
                    <a:pt x="198" y="253"/>
                    <a:pt x="198" y="253"/>
                  </a:cubicBezTo>
                  <a:cubicBezTo>
                    <a:pt x="201" y="310"/>
                    <a:pt x="201" y="310"/>
                    <a:pt x="201" y="310"/>
                  </a:cubicBezTo>
                  <a:cubicBezTo>
                    <a:pt x="191" y="306"/>
                    <a:pt x="191" y="306"/>
                    <a:pt x="191" y="306"/>
                  </a:cubicBezTo>
                  <a:cubicBezTo>
                    <a:pt x="192" y="305"/>
                    <a:pt x="192" y="304"/>
                    <a:pt x="192" y="303"/>
                  </a:cubicBezTo>
                  <a:cubicBezTo>
                    <a:pt x="192" y="303"/>
                    <a:pt x="192" y="303"/>
                    <a:pt x="192" y="303"/>
                  </a:cubicBezTo>
                  <a:cubicBezTo>
                    <a:pt x="192" y="302"/>
                    <a:pt x="192" y="300"/>
                    <a:pt x="191" y="299"/>
                  </a:cubicBezTo>
                  <a:close/>
                  <a:moveTo>
                    <a:pt x="169" y="277"/>
                  </a:moveTo>
                  <a:cubicBezTo>
                    <a:pt x="168" y="277"/>
                    <a:pt x="167" y="277"/>
                    <a:pt x="166" y="277"/>
                  </a:cubicBezTo>
                  <a:cubicBezTo>
                    <a:pt x="166" y="277"/>
                    <a:pt x="166" y="277"/>
                    <a:pt x="166" y="277"/>
                  </a:cubicBezTo>
                  <a:cubicBezTo>
                    <a:pt x="166" y="277"/>
                    <a:pt x="166" y="277"/>
                    <a:pt x="166" y="277"/>
                  </a:cubicBezTo>
                  <a:cubicBezTo>
                    <a:pt x="165" y="277"/>
                    <a:pt x="164" y="277"/>
                    <a:pt x="163" y="277"/>
                  </a:cubicBezTo>
                  <a:cubicBezTo>
                    <a:pt x="143" y="233"/>
                    <a:pt x="143" y="233"/>
                    <a:pt x="143" y="233"/>
                  </a:cubicBezTo>
                  <a:cubicBezTo>
                    <a:pt x="146" y="229"/>
                    <a:pt x="149" y="225"/>
                    <a:pt x="151" y="219"/>
                  </a:cubicBezTo>
                  <a:cubicBezTo>
                    <a:pt x="151" y="217"/>
                    <a:pt x="151" y="216"/>
                    <a:pt x="151" y="214"/>
                  </a:cubicBezTo>
                  <a:cubicBezTo>
                    <a:pt x="151" y="208"/>
                    <a:pt x="149" y="202"/>
                    <a:pt x="145" y="198"/>
                  </a:cubicBezTo>
                  <a:cubicBezTo>
                    <a:pt x="174" y="164"/>
                    <a:pt x="174" y="164"/>
                    <a:pt x="174" y="164"/>
                  </a:cubicBezTo>
                  <a:cubicBezTo>
                    <a:pt x="189" y="195"/>
                    <a:pt x="189" y="195"/>
                    <a:pt x="189" y="195"/>
                  </a:cubicBezTo>
                  <a:cubicBezTo>
                    <a:pt x="184" y="200"/>
                    <a:pt x="181" y="207"/>
                    <a:pt x="181" y="214"/>
                  </a:cubicBezTo>
                  <a:cubicBezTo>
                    <a:pt x="181" y="216"/>
                    <a:pt x="181" y="217"/>
                    <a:pt x="181" y="219"/>
                  </a:cubicBezTo>
                  <a:cubicBezTo>
                    <a:pt x="182" y="225"/>
                    <a:pt x="185" y="229"/>
                    <a:pt x="189" y="233"/>
                  </a:cubicBezTo>
                  <a:lnTo>
                    <a:pt x="169" y="277"/>
                  </a:lnTo>
                  <a:close/>
                  <a:moveTo>
                    <a:pt x="176" y="303"/>
                  </a:moveTo>
                  <a:cubicBezTo>
                    <a:pt x="176" y="308"/>
                    <a:pt x="171" y="313"/>
                    <a:pt x="166" y="313"/>
                  </a:cubicBezTo>
                  <a:cubicBezTo>
                    <a:pt x="160" y="313"/>
                    <a:pt x="156" y="308"/>
                    <a:pt x="156" y="303"/>
                  </a:cubicBezTo>
                  <a:cubicBezTo>
                    <a:pt x="156" y="298"/>
                    <a:pt x="160" y="293"/>
                    <a:pt x="166" y="293"/>
                  </a:cubicBezTo>
                  <a:cubicBezTo>
                    <a:pt x="171" y="293"/>
                    <a:pt x="176" y="298"/>
                    <a:pt x="176" y="303"/>
                  </a:cubicBezTo>
                  <a:close/>
                  <a:moveTo>
                    <a:pt x="140" y="303"/>
                  </a:moveTo>
                  <a:cubicBezTo>
                    <a:pt x="140" y="304"/>
                    <a:pt x="140" y="305"/>
                    <a:pt x="140" y="306"/>
                  </a:cubicBezTo>
                  <a:cubicBezTo>
                    <a:pt x="131" y="310"/>
                    <a:pt x="131" y="310"/>
                    <a:pt x="131" y="310"/>
                  </a:cubicBezTo>
                  <a:cubicBezTo>
                    <a:pt x="134" y="253"/>
                    <a:pt x="134" y="253"/>
                    <a:pt x="134" y="253"/>
                  </a:cubicBezTo>
                  <a:cubicBezTo>
                    <a:pt x="148" y="284"/>
                    <a:pt x="148" y="284"/>
                    <a:pt x="148" y="284"/>
                  </a:cubicBezTo>
                  <a:cubicBezTo>
                    <a:pt x="148" y="284"/>
                    <a:pt x="148" y="285"/>
                    <a:pt x="148" y="285"/>
                  </a:cubicBezTo>
                  <a:cubicBezTo>
                    <a:pt x="147" y="285"/>
                    <a:pt x="147" y="286"/>
                    <a:pt x="146" y="286"/>
                  </a:cubicBezTo>
                  <a:cubicBezTo>
                    <a:pt x="146" y="287"/>
                    <a:pt x="145" y="288"/>
                    <a:pt x="145" y="288"/>
                  </a:cubicBezTo>
                  <a:cubicBezTo>
                    <a:pt x="144" y="289"/>
                    <a:pt x="144" y="289"/>
                    <a:pt x="144" y="290"/>
                  </a:cubicBezTo>
                  <a:cubicBezTo>
                    <a:pt x="143" y="291"/>
                    <a:pt x="143" y="291"/>
                    <a:pt x="143" y="292"/>
                  </a:cubicBezTo>
                  <a:cubicBezTo>
                    <a:pt x="142" y="293"/>
                    <a:pt x="142" y="293"/>
                    <a:pt x="142" y="294"/>
                  </a:cubicBezTo>
                  <a:cubicBezTo>
                    <a:pt x="141" y="295"/>
                    <a:pt x="141" y="296"/>
                    <a:pt x="141" y="297"/>
                  </a:cubicBezTo>
                  <a:cubicBezTo>
                    <a:pt x="141" y="297"/>
                    <a:pt x="141" y="297"/>
                    <a:pt x="141" y="298"/>
                  </a:cubicBezTo>
                  <a:cubicBezTo>
                    <a:pt x="141" y="298"/>
                    <a:pt x="141" y="298"/>
                    <a:pt x="140" y="298"/>
                  </a:cubicBezTo>
                  <a:cubicBezTo>
                    <a:pt x="140" y="299"/>
                    <a:pt x="140" y="299"/>
                    <a:pt x="140" y="299"/>
                  </a:cubicBezTo>
                  <a:cubicBezTo>
                    <a:pt x="140" y="300"/>
                    <a:pt x="140" y="302"/>
                    <a:pt x="140" y="303"/>
                  </a:cubicBezTo>
                  <a:cubicBezTo>
                    <a:pt x="140" y="303"/>
                    <a:pt x="140" y="303"/>
                    <a:pt x="140" y="303"/>
                  </a:cubicBezTo>
                  <a:cubicBezTo>
                    <a:pt x="140" y="303"/>
                    <a:pt x="140" y="303"/>
                    <a:pt x="140" y="303"/>
                  </a:cubicBezTo>
                  <a:cubicBezTo>
                    <a:pt x="140" y="303"/>
                    <a:pt x="140" y="303"/>
                    <a:pt x="140" y="303"/>
                  </a:cubicBezTo>
                  <a:close/>
                  <a:moveTo>
                    <a:pt x="176" y="132"/>
                  </a:moveTo>
                  <a:cubicBezTo>
                    <a:pt x="178" y="131"/>
                    <a:pt x="178" y="131"/>
                    <a:pt x="178" y="131"/>
                  </a:cubicBezTo>
                  <a:cubicBezTo>
                    <a:pt x="179" y="132"/>
                    <a:pt x="179" y="132"/>
                    <a:pt x="179" y="133"/>
                  </a:cubicBezTo>
                  <a:cubicBezTo>
                    <a:pt x="177" y="135"/>
                    <a:pt x="177" y="135"/>
                    <a:pt x="177" y="135"/>
                  </a:cubicBezTo>
                  <a:lnTo>
                    <a:pt x="176" y="132"/>
                  </a:lnTo>
                  <a:close/>
                  <a:moveTo>
                    <a:pt x="185" y="151"/>
                  </a:moveTo>
                  <a:cubicBezTo>
                    <a:pt x="191" y="143"/>
                    <a:pt x="191" y="143"/>
                    <a:pt x="191" y="143"/>
                  </a:cubicBezTo>
                  <a:cubicBezTo>
                    <a:pt x="193" y="143"/>
                    <a:pt x="194" y="144"/>
                    <a:pt x="196" y="144"/>
                  </a:cubicBezTo>
                  <a:cubicBezTo>
                    <a:pt x="197" y="176"/>
                    <a:pt x="197" y="176"/>
                    <a:pt x="197" y="176"/>
                  </a:cubicBezTo>
                  <a:lnTo>
                    <a:pt x="185" y="151"/>
                  </a:lnTo>
                  <a:close/>
                  <a:moveTo>
                    <a:pt x="193" y="94"/>
                  </a:moveTo>
                  <a:cubicBezTo>
                    <a:pt x="193" y="94"/>
                    <a:pt x="192" y="95"/>
                    <a:pt x="192" y="95"/>
                  </a:cubicBezTo>
                  <a:cubicBezTo>
                    <a:pt x="188" y="90"/>
                    <a:pt x="188" y="90"/>
                    <a:pt x="188" y="90"/>
                  </a:cubicBezTo>
                  <a:cubicBezTo>
                    <a:pt x="193" y="89"/>
                    <a:pt x="193" y="89"/>
                    <a:pt x="193" y="89"/>
                  </a:cubicBezTo>
                  <a:lnTo>
                    <a:pt x="193" y="94"/>
                  </a:lnTo>
                  <a:close/>
                  <a:moveTo>
                    <a:pt x="177" y="65"/>
                  </a:moveTo>
                  <a:cubicBezTo>
                    <a:pt x="180" y="67"/>
                    <a:pt x="183" y="69"/>
                    <a:pt x="186" y="72"/>
                  </a:cubicBezTo>
                  <a:cubicBezTo>
                    <a:pt x="186" y="72"/>
                    <a:pt x="188" y="73"/>
                    <a:pt x="189" y="73"/>
                  </a:cubicBezTo>
                  <a:cubicBezTo>
                    <a:pt x="176" y="76"/>
                    <a:pt x="176" y="76"/>
                    <a:pt x="176" y="76"/>
                  </a:cubicBezTo>
                  <a:cubicBezTo>
                    <a:pt x="172" y="71"/>
                    <a:pt x="172" y="71"/>
                    <a:pt x="172" y="71"/>
                  </a:cubicBezTo>
                  <a:lnTo>
                    <a:pt x="177" y="65"/>
                  </a:lnTo>
                  <a:close/>
                  <a:moveTo>
                    <a:pt x="164" y="108"/>
                  </a:moveTo>
                  <a:cubicBezTo>
                    <a:pt x="176" y="114"/>
                    <a:pt x="176" y="114"/>
                    <a:pt x="176" y="114"/>
                  </a:cubicBezTo>
                  <a:cubicBezTo>
                    <a:pt x="176" y="114"/>
                    <a:pt x="176" y="115"/>
                    <a:pt x="175" y="116"/>
                  </a:cubicBezTo>
                  <a:cubicBezTo>
                    <a:pt x="168" y="117"/>
                    <a:pt x="168" y="117"/>
                    <a:pt x="168" y="117"/>
                  </a:cubicBezTo>
                  <a:cubicBezTo>
                    <a:pt x="164" y="108"/>
                    <a:pt x="164" y="108"/>
                    <a:pt x="164" y="108"/>
                  </a:cubicBezTo>
                  <a:cubicBezTo>
                    <a:pt x="164" y="108"/>
                    <a:pt x="164" y="108"/>
                    <a:pt x="164" y="108"/>
                  </a:cubicBezTo>
                  <a:close/>
                  <a:moveTo>
                    <a:pt x="166" y="148"/>
                  </a:moveTo>
                  <a:cubicBezTo>
                    <a:pt x="132" y="189"/>
                    <a:pt x="132" y="189"/>
                    <a:pt x="132" y="189"/>
                  </a:cubicBezTo>
                  <a:cubicBezTo>
                    <a:pt x="131" y="188"/>
                    <a:pt x="130" y="188"/>
                    <a:pt x="129" y="188"/>
                  </a:cubicBezTo>
                  <a:cubicBezTo>
                    <a:pt x="128" y="159"/>
                    <a:pt x="128" y="159"/>
                    <a:pt x="128" y="159"/>
                  </a:cubicBezTo>
                  <a:cubicBezTo>
                    <a:pt x="133" y="157"/>
                    <a:pt x="137" y="155"/>
                    <a:pt x="140" y="151"/>
                  </a:cubicBezTo>
                  <a:cubicBezTo>
                    <a:pt x="143" y="147"/>
                    <a:pt x="145" y="142"/>
                    <a:pt x="145" y="138"/>
                  </a:cubicBezTo>
                  <a:cubicBezTo>
                    <a:pt x="159" y="135"/>
                    <a:pt x="159" y="135"/>
                    <a:pt x="159" y="135"/>
                  </a:cubicBezTo>
                  <a:lnTo>
                    <a:pt x="166" y="148"/>
                  </a:lnTo>
                  <a:close/>
                  <a:moveTo>
                    <a:pt x="156" y="90"/>
                  </a:moveTo>
                  <a:cubicBezTo>
                    <a:pt x="156" y="95"/>
                    <a:pt x="151" y="100"/>
                    <a:pt x="146" y="100"/>
                  </a:cubicBezTo>
                  <a:cubicBezTo>
                    <a:pt x="141" y="100"/>
                    <a:pt x="136" y="95"/>
                    <a:pt x="136" y="90"/>
                  </a:cubicBezTo>
                  <a:cubicBezTo>
                    <a:pt x="136" y="84"/>
                    <a:pt x="141" y="80"/>
                    <a:pt x="146" y="80"/>
                  </a:cubicBezTo>
                  <a:cubicBezTo>
                    <a:pt x="151" y="80"/>
                    <a:pt x="156" y="84"/>
                    <a:pt x="156" y="90"/>
                  </a:cubicBezTo>
                  <a:close/>
                  <a:moveTo>
                    <a:pt x="131" y="61"/>
                  </a:moveTo>
                  <a:cubicBezTo>
                    <a:pt x="134" y="60"/>
                    <a:pt x="138" y="59"/>
                    <a:pt x="141" y="58"/>
                  </a:cubicBezTo>
                  <a:cubicBezTo>
                    <a:pt x="146" y="64"/>
                    <a:pt x="146" y="64"/>
                    <a:pt x="146" y="64"/>
                  </a:cubicBezTo>
                  <a:cubicBezTo>
                    <a:pt x="146" y="64"/>
                    <a:pt x="146" y="64"/>
                    <a:pt x="146" y="64"/>
                  </a:cubicBezTo>
                  <a:cubicBezTo>
                    <a:pt x="144" y="64"/>
                    <a:pt x="143" y="64"/>
                    <a:pt x="141" y="64"/>
                  </a:cubicBezTo>
                  <a:cubicBezTo>
                    <a:pt x="137" y="65"/>
                    <a:pt x="134" y="67"/>
                    <a:pt x="131" y="69"/>
                  </a:cubicBezTo>
                  <a:cubicBezTo>
                    <a:pt x="131" y="68"/>
                    <a:pt x="131" y="68"/>
                    <a:pt x="131" y="68"/>
                  </a:cubicBezTo>
                  <a:lnTo>
                    <a:pt x="131" y="61"/>
                  </a:lnTo>
                  <a:close/>
                  <a:moveTo>
                    <a:pt x="129" y="109"/>
                  </a:moveTo>
                  <a:cubicBezTo>
                    <a:pt x="133" y="113"/>
                    <a:pt x="139" y="116"/>
                    <a:pt x="146" y="116"/>
                  </a:cubicBezTo>
                  <a:cubicBezTo>
                    <a:pt x="147" y="116"/>
                    <a:pt x="148" y="115"/>
                    <a:pt x="150" y="115"/>
                  </a:cubicBezTo>
                  <a:cubicBezTo>
                    <a:pt x="152" y="120"/>
                    <a:pt x="152" y="120"/>
                    <a:pt x="152" y="120"/>
                  </a:cubicBezTo>
                  <a:cubicBezTo>
                    <a:pt x="142" y="122"/>
                    <a:pt x="142" y="122"/>
                    <a:pt x="142" y="122"/>
                  </a:cubicBezTo>
                  <a:cubicBezTo>
                    <a:pt x="141" y="119"/>
                    <a:pt x="138" y="117"/>
                    <a:pt x="136" y="114"/>
                  </a:cubicBezTo>
                  <a:cubicBezTo>
                    <a:pt x="134" y="113"/>
                    <a:pt x="131" y="111"/>
                    <a:pt x="129" y="110"/>
                  </a:cubicBezTo>
                  <a:lnTo>
                    <a:pt x="129" y="109"/>
                  </a:lnTo>
                  <a:close/>
                  <a:moveTo>
                    <a:pt x="129" y="135"/>
                  </a:moveTo>
                  <a:cubicBezTo>
                    <a:pt x="129" y="140"/>
                    <a:pt x="125" y="144"/>
                    <a:pt x="120" y="144"/>
                  </a:cubicBezTo>
                  <a:cubicBezTo>
                    <a:pt x="114" y="144"/>
                    <a:pt x="110" y="140"/>
                    <a:pt x="110" y="135"/>
                  </a:cubicBezTo>
                  <a:cubicBezTo>
                    <a:pt x="110" y="129"/>
                    <a:pt x="114" y="125"/>
                    <a:pt x="120" y="125"/>
                  </a:cubicBezTo>
                  <a:cubicBezTo>
                    <a:pt x="125" y="125"/>
                    <a:pt x="129" y="129"/>
                    <a:pt x="129" y="135"/>
                  </a:cubicBezTo>
                  <a:close/>
                  <a:moveTo>
                    <a:pt x="69" y="233"/>
                  </a:moveTo>
                  <a:cubicBezTo>
                    <a:pt x="100" y="226"/>
                    <a:pt x="100" y="226"/>
                    <a:pt x="100" y="226"/>
                  </a:cubicBezTo>
                  <a:cubicBezTo>
                    <a:pt x="101" y="226"/>
                    <a:pt x="101" y="227"/>
                    <a:pt x="101" y="227"/>
                  </a:cubicBezTo>
                  <a:cubicBezTo>
                    <a:pt x="69" y="251"/>
                    <a:pt x="69" y="251"/>
                    <a:pt x="69" y="251"/>
                  </a:cubicBezTo>
                  <a:cubicBezTo>
                    <a:pt x="67" y="250"/>
                    <a:pt x="65" y="248"/>
                    <a:pt x="63" y="248"/>
                  </a:cubicBezTo>
                  <a:cubicBezTo>
                    <a:pt x="63" y="247"/>
                    <a:pt x="63" y="247"/>
                    <a:pt x="63" y="247"/>
                  </a:cubicBezTo>
                  <a:cubicBezTo>
                    <a:pt x="67" y="243"/>
                    <a:pt x="69" y="238"/>
                    <a:pt x="69" y="233"/>
                  </a:cubicBezTo>
                  <a:close/>
                  <a:moveTo>
                    <a:pt x="65" y="216"/>
                  </a:moveTo>
                  <a:cubicBezTo>
                    <a:pt x="65" y="216"/>
                    <a:pt x="65" y="216"/>
                    <a:pt x="65" y="216"/>
                  </a:cubicBezTo>
                  <a:cubicBezTo>
                    <a:pt x="69" y="216"/>
                    <a:pt x="69" y="216"/>
                    <a:pt x="69" y="216"/>
                  </a:cubicBezTo>
                  <a:cubicBezTo>
                    <a:pt x="66" y="217"/>
                    <a:pt x="66" y="217"/>
                    <a:pt x="66" y="217"/>
                  </a:cubicBezTo>
                  <a:cubicBezTo>
                    <a:pt x="65" y="217"/>
                    <a:pt x="65" y="217"/>
                    <a:pt x="65" y="216"/>
                  </a:cubicBezTo>
                  <a:close/>
                  <a:moveTo>
                    <a:pt x="77" y="201"/>
                  </a:moveTo>
                  <a:cubicBezTo>
                    <a:pt x="80" y="197"/>
                    <a:pt x="80" y="197"/>
                    <a:pt x="80" y="197"/>
                  </a:cubicBezTo>
                  <a:cubicBezTo>
                    <a:pt x="89" y="202"/>
                    <a:pt x="89" y="202"/>
                    <a:pt x="89" y="202"/>
                  </a:cubicBezTo>
                  <a:lnTo>
                    <a:pt x="77" y="201"/>
                  </a:lnTo>
                  <a:close/>
                  <a:moveTo>
                    <a:pt x="90" y="185"/>
                  </a:moveTo>
                  <a:cubicBezTo>
                    <a:pt x="111" y="159"/>
                    <a:pt x="111" y="159"/>
                    <a:pt x="111" y="159"/>
                  </a:cubicBezTo>
                  <a:cubicBezTo>
                    <a:pt x="111" y="159"/>
                    <a:pt x="112" y="159"/>
                    <a:pt x="112" y="159"/>
                  </a:cubicBezTo>
                  <a:cubicBezTo>
                    <a:pt x="113" y="188"/>
                    <a:pt x="113" y="188"/>
                    <a:pt x="113" y="188"/>
                  </a:cubicBezTo>
                  <a:cubicBezTo>
                    <a:pt x="110" y="189"/>
                    <a:pt x="108" y="191"/>
                    <a:pt x="105" y="193"/>
                  </a:cubicBezTo>
                  <a:lnTo>
                    <a:pt x="90" y="185"/>
                  </a:lnTo>
                  <a:close/>
                  <a:moveTo>
                    <a:pt x="110" y="75"/>
                  </a:moveTo>
                  <a:cubicBezTo>
                    <a:pt x="114" y="77"/>
                    <a:pt x="114" y="77"/>
                    <a:pt x="114" y="77"/>
                  </a:cubicBezTo>
                  <a:cubicBezTo>
                    <a:pt x="113" y="110"/>
                    <a:pt x="113" y="110"/>
                    <a:pt x="113" y="110"/>
                  </a:cubicBezTo>
                  <a:cubicBezTo>
                    <a:pt x="112" y="110"/>
                    <a:pt x="112" y="110"/>
                    <a:pt x="111" y="110"/>
                  </a:cubicBezTo>
                  <a:cubicBezTo>
                    <a:pt x="99" y="94"/>
                    <a:pt x="99" y="94"/>
                    <a:pt x="99" y="94"/>
                  </a:cubicBezTo>
                  <a:cubicBezTo>
                    <a:pt x="101" y="87"/>
                    <a:pt x="105" y="80"/>
                    <a:pt x="110" y="75"/>
                  </a:cubicBezTo>
                  <a:close/>
                  <a:moveTo>
                    <a:pt x="53" y="141"/>
                  </a:moveTo>
                  <a:cubicBezTo>
                    <a:pt x="62" y="135"/>
                    <a:pt x="73" y="132"/>
                    <a:pt x="84" y="131"/>
                  </a:cubicBezTo>
                  <a:cubicBezTo>
                    <a:pt x="94" y="134"/>
                    <a:pt x="94" y="134"/>
                    <a:pt x="94" y="134"/>
                  </a:cubicBezTo>
                  <a:cubicBezTo>
                    <a:pt x="94" y="134"/>
                    <a:pt x="94" y="134"/>
                    <a:pt x="94" y="135"/>
                  </a:cubicBezTo>
                  <a:cubicBezTo>
                    <a:pt x="94" y="140"/>
                    <a:pt x="95" y="145"/>
                    <a:pt x="98" y="149"/>
                  </a:cubicBezTo>
                  <a:cubicBezTo>
                    <a:pt x="76" y="176"/>
                    <a:pt x="76" y="176"/>
                    <a:pt x="76" y="176"/>
                  </a:cubicBezTo>
                  <a:cubicBezTo>
                    <a:pt x="53" y="163"/>
                    <a:pt x="53" y="163"/>
                    <a:pt x="53" y="163"/>
                  </a:cubicBezTo>
                  <a:lnTo>
                    <a:pt x="53" y="141"/>
                  </a:lnTo>
                  <a:close/>
                  <a:moveTo>
                    <a:pt x="52" y="181"/>
                  </a:moveTo>
                  <a:cubicBezTo>
                    <a:pt x="66" y="189"/>
                    <a:pt x="66" y="189"/>
                    <a:pt x="66" y="189"/>
                  </a:cubicBezTo>
                  <a:cubicBezTo>
                    <a:pt x="58" y="199"/>
                    <a:pt x="58" y="199"/>
                    <a:pt x="58" y="199"/>
                  </a:cubicBezTo>
                  <a:cubicBezTo>
                    <a:pt x="52" y="199"/>
                    <a:pt x="52" y="199"/>
                    <a:pt x="52" y="199"/>
                  </a:cubicBezTo>
                  <a:lnTo>
                    <a:pt x="52" y="181"/>
                  </a:lnTo>
                  <a:close/>
                  <a:moveTo>
                    <a:pt x="20" y="180"/>
                  </a:moveTo>
                  <a:cubicBezTo>
                    <a:pt x="22" y="175"/>
                    <a:pt x="24" y="171"/>
                    <a:pt x="27" y="166"/>
                  </a:cubicBezTo>
                  <a:cubicBezTo>
                    <a:pt x="36" y="172"/>
                    <a:pt x="36" y="172"/>
                    <a:pt x="36" y="172"/>
                  </a:cubicBezTo>
                  <a:cubicBezTo>
                    <a:pt x="36" y="197"/>
                    <a:pt x="36" y="197"/>
                    <a:pt x="36" y="197"/>
                  </a:cubicBezTo>
                  <a:cubicBezTo>
                    <a:pt x="32" y="197"/>
                    <a:pt x="32" y="197"/>
                    <a:pt x="32" y="197"/>
                  </a:cubicBezTo>
                  <a:cubicBezTo>
                    <a:pt x="31" y="190"/>
                    <a:pt x="26" y="184"/>
                    <a:pt x="20" y="180"/>
                  </a:cubicBezTo>
                  <a:close/>
                  <a:moveTo>
                    <a:pt x="34" y="230"/>
                  </a:moveTo>
                  <a:cubicBezTo>
                    <a:pt x="34" y="225"/>
                    <a:pt x="38" y="221"/>
                    <a:pt x="43" y="221"/>
                  </a:cubicBezTo>
                  <a:cubicBezTo>
                    <a:pt x="49" y="221"/>
                    <a:pt x="53" y="225"/>
                    <a:pt x="53" y="230"/>
                  </a:cubicBezTo>
                  <a:cubicBezTo>
                    <a:pt x="53" y="236"/>
                    <a:pt x="49" y="240"/>
                    <a:pt x="43" y="240"/>
                  </a:cubicBezTo>
                  <a:cubicBezTo>
                    <a:pt x="38" y="240"/>
                    <a:pt x="34" y="236"/>
                    <a:pt x="34" y="230"/>
                  </a:cubicBezTo>
                  <a:close/>
                  <a:moveTo>
                    <a:pt x="54" y="326"/>
                  </a:moveTo>
                  <a:cubicBezTo>
                    <a:pt x="45" y="318"/>
                    <a:pt x="39" y="306"/>
                    <a:pt x="38" y="292"/>
                  </a:cubicBezTo>
                  <a:cubicBezTo>
                    <a:pt x="42" y="295"/>
                    <a:pt x="45" y="297"/>
                    <a:pt x="49" y="297"/>
                  </a:cubicBezTo>
                  <a:cubicBezTo>
                    <a:pt x="50" y="297"/>
                    <a:pt x="50" y="297"/>
                    <a:pt x="50" y="297"/>
                  </a:cubicBezTo>
                  <a:cubicBezTo>
                    <a:pt x="55" y="326"/>
                    <a:pt x="55" y="326"/>
                    <a:pt x="55" y="326"/>
                  </a:cubicBezTo>
                  <a:cubicBezTo>
                    <a:pt x="55" y="326"/>
                    <a:pt x="55" y="326"/>
                    <a:pt x="54" y="326"/>
                  </a:cubicBezTo>
                  <a:close/>
                  <a:moveTo>
                    <a:pt x="54" y="282"/>
                  </a:moveTo>
                  <a:cubicBezTo>
                    <a:pt x="49" y="282"/>
                    <a:pt x="45" y="277"/>
                    <a:pt x="45" y="272"/>
                  </a:cubicBezTo>
                  <a:cubicBezTo>
                    <a:pt x="45" y="267"/>
                    <a:pt x="49" y="262"/>
                    <a:pt x="54" y="262"/>
                  </a:cubicBezTo>
                  <a:cubicBezTo>
                    <a:pt x="60" y="262"/>
                    <a:pt x="64" y="267"/>
                    <a:pt x="64" y="272"/>
                  </a:cubicBezTo>
                  <a:cubicBezTo>
                    <a:pt x="64" y="277"/>
                    <a:pt x="60" y="282"/>
                    <a:pt x="54" y="282"/>
                  </a:cubicBezTo>
                  <a:close/>
                  <a:moveTo>
                    <a:pt x="66" y="295"/>
                  </a:moveTo>
                  <a:cubicBezTo>
                    <a:pt x="73" y="292"/>
                    <a:pt x="78" y="285"/>
                    <a:pt x="80" y="277"/>
                  </a:cubicBezTo>
                  <a:cubicBezTo>
                    <a:pt x="80" y="275"/>
                    <a:pt x="80" y="274"/>
                    <a:pt x="80" y="272"/>
                  </a:cubicBezTo>
                  <a:cubicBezTo>
                    <a:pt x="80" y="269"/>
                    <a:pt x="80" y="266"/>
                    <a:pt x="79" y="264"/>
                  </a:cubicBezTo>
                  <a:cubicBezTo>
                    <a:pt x="107" y="243"/>
                    <a:pt x="107" y="243"/>
                    <a:pt x="107" y="243"/>
                  </a:cubicBezTo>
                  <a:cubicBezTo>
                    <a:pt x="70" y="322"/>
                    <a:pt x="70" y="322"/>
                    <a:pt x="70" y="322"/>
                  </a:cubicBezTo>
                  <a:lnTo>
                    <a:pt x="66" y="295"/>
                  </a:lnTo>
                  <a:close/>
                  <a:moveTo>
                    <a:pt x="115" y="318"/>
                  </a:moveTo>
                  <a:cubicBezTo>
                    <a:pt x="85" y="332"/>
                    <a:pt x="85" y="332"/>
                    <a:pt x="85" y="332"/>
                  </a:cubicBezTo>
                  <a:cubicBezTo>
                    <a:pt x="85" y="331"/>
                    <a:pt x="84" y="331"/>
                    <a:pt x="84" y="330"/>
                  </a:cubicBezTo>
                  <a:cubicBezTo>
                    <a:pt x="118" y="258"/>
                    <a:pt x="118" y="258"/>
                    <a:pt x="118" y="258"/>
                  </a:cubicBezTo>
                  <a:lnTo>
                    <a:pt x="115" y="318"/>
                  </a:lnTo>
                  <a:close/>
                  <a:moveTo>
                    <a:pt x="122" y="222"/>
                  </a:moveTo>
                  <a:cubicBezTo>
                    <a:pt x="117" y="222"/>
                    <a:pt x="113" y="218"/>
                    <a:pt x="113" y="213"/>
                  </a:cubicBezTo>
                  <a:cubicBezTo>
                    <a:pt x="113" y="207"/>
                    <a:pt x="117" y="203"/>
                    <a:pt x="122" y="203"/>
                  </a:cubicBezTo>
                  <a:cubicBezTo>
                    <a:pt x="128" y="203"/>
                    <a:pt x="132" y="207"/>
                    <a:pt x="132" y="213"/>
                  </a:cubicBezTo>
                  <a:cubicBezTo>
                    <a:pt x="132" y="218"/>
                    <a:pt x="128" y="222"/>
                    <a:pt x="122" y="222"/>
                  </a:cubicBezTo>
                  <a:close/>
                  <a:moveTo>
                    <a:pt x="129" y="354"/>
                  </a:moveTo>
                  <a:cubicBezTo>
                    <a:pt x="130" y="328"/>
                    <a:pt x="130" y="328"/>
                    <a:pt x="130" y="328"/>
                  </a:cubicBezTo>
                  <a:cubicBezTo>
                    <a:pt x="147" y="321"/>
                    <a:pt x="147" y="321"/>
                    <a:pt x="147" y="321"/>
                  </a:cubicBezTo>
                  <a:cubicBezTo>
                    <a:pt x="147" y="321"/>
                    <a:pt x="147" y="321"/>
                    <a:pt x="148" y="321"/>
                  </a:cubicBezTo>
                  <a:cubicBezTo>
                    <a:pt x="148" y="322"/>
                    <a:pt x="148" y="322"/>
                    <a:pt x="149" y="322"/>
                  </a:cubicBezTo>
                  <a:cubicBezTo>
                    <a:pt x="133" y="359"/>
                    <a:pt x="133" y="359"/>
                    <a:pt x="133" y="359"/>
                  </a:cubicBezTo>
                  <a:cubicBezTo>
                    <a:pt x="132" y="357"/>
                    <a:pt x="130" y="356"/>
                    <a:pt x="129" y="354"/>
                  </a:cubicBezTo>
                  <a:close/>
                  <a:moveTo>
                    <a:pt x="184" y="383"/>
                  </a:moveTo>
                  <a:cubicBezTo>
                    <a:pt x="169" y="383"/>
                    <a:pt x="156" y="379"/>
                    <a:pt x="145" y="371"/>
                  </a:cubicBezTo>
                  <a:cubicBezTo>
                    <a:pt x="163" y="329"/>
                    <a:pt x="163" y="329"/>
                    <a:pt x="163" y="329"/>
                  </a:cubicBezTo>
                  <a:cubicBezTo>
                    <a:pt x="164" y="329"/>
                    <a:pt x="165" y="329"/>
                    <a:pt x="166" y="329"/>
                  </a:cubicBezTo>
                  <a:cubicBezTo>
                    <a:pt x="166" y="329"/>
                    <a:pt x="166" y="329"/>
                    <a:pt x="166" y="329"/>
                  </a:cubicBezTo>
                  <a:cubicBezTo>
                    <a:pt x="166" y="329"/>
                    <a:pt x="166" y="329"/>
                    <a:pt x="166" y="329"/>
                  </a:cubicBezTo>
                  <a:cubicBezTo>
                    <a:pt x="166" y="329"/>
                    <a:pt x="166" y="329"/>
                    <a:pt x="166" y="329"/>
                  </a:cubicBezTo>
                  <a:cubicBezTo>
                    <a:pt x="167" y="329"/>
                    <a:pt x="167" y="329"/>
                    <a:pt x="168" y="329"/>
                  </a:cubicBezTo>
                  <a:cubicBezTo>
                    <a:pt x="191" y="383"/>
                    <a:pt x="191" y="383"/>
                    <a:pt x="191" y="383"/>
                  </a:cubicBezTo>
                  <a:cubicBezTo>
                    <a:pt x="189" y="383"/>
                    <a:pt x="186" y="383"/>
                    <a:pt x="184" y="383"/>
                  </a:cubicBezTo>
                  <a:close/>
                  <a:moveTo>
                    <a:pt x="183" y="322"/>
                  </a:moveTo>
                  <a:cubicBezTo>
                    <a:pt x="183" y="322"/>
                    <a:pt x="184" y="322"/>
                    <a:pt x="184" y="321"/>
                  </a:cubicBezTo>
                  <a:cubicBezTo>
                    <a:pt x="184" y="321"/>
                    <a:pt x="184" y="321"/>
                    <a:pt x="185" y="321"/>
                  </a:cubicBezTo>
                  <a:cubicBezTo>
                    <a:pt x="201" y="328"/>
                    <a:pt x="201" y="328"/>
                    <a:pt x="201" y="328"/>
                  </a:cubicBezTo>
                  <a:cubicBezTo>
                    <a:pt x="204" y="370"/>
                    <a:pt x="204" y="370"/>
                    <a:pt x="204" y="370"/>
                  </a:cubicBezTo>
                  <a:lnTo>
                    <a:pt x="183" y="322"/>
                  </a:lnTo>
                  <a:close/>
                  <a:moveTo>
                    <a:pt x="207" y="224"/>
                  </a:moveTo>
                  <a:cubicBezTo>
                    <a:pt x="201" y="224"/>
                    <a:pt x="197" y="219"/>
                    <a:pt x="197" y="214"/>
                  </a:cubicBezTo>
                  <a:cubicBezTo>
                    <a:pt x="197" y="208"/>
                    <a:pt x="201" y="204"/>
                    <a:pt x="207" y="204"/>
                  </a:cubicBezTo>
                  <a:cubicBezTo>
                    <a:pt x="212" y="204"/>
                    <a:pt x="216" y="208"/>
                    <a:pt x="216" y="214"/>
                  </a:cubicBezTo>
                  <a:cubicBezTo>
                    <a:pt x="216" y="219"/>
                    <a:pt x="212" y="224"/>
                    <a:pt x="207" y="224"/>
                  </a:cubicBezTo>
                  <a:close/>
                  <a:moveTo>
                    <a:pt x="237" y="357"/>
                  </a:moveTo>
                  <a:cubicBezTo>
                    <a:pt x="232" y="363"/>
                    <a:pt x="226" y="368"/>
                    <a:pt x="220" y="372"/>
                  </a:cubicBezTo>
                  <a:cubicBezTo>
                    <a:pt x="218" y="336"/>
                    <a:pt x="218" y="336"/>
                    <a:pt x="218" y="336"/>
                  </a:cubicBezTo>
                  <a:cubicBezTo>
                    <a:pt x="240" y="346"/>
                    <a:pt x="240" y="346"/>
                    <a:pt x="240" y="346"/>
                  </a:cubicBezTo>
                  <a:cubicBezTo>
                    <a:pt x="240" y="347"/>
                    <a:pt x="240" y="348"/>
                    <a:pt x="240" y="349"/>
                  </a:cubicBezTo>
                  <a:cubicBezTo>
                    <a:pt x="240" y="351"/>
                    <a:pt x="240" y="352"/>
                    <a:pt x="240" y="354"/>
                  </a:cubicBezTo>
                  <a:cubicBezTo>
                    <a:pt x="239" y="355"/>
                    <a:pt x="237" y="355"/>
                    <a:pt x="237" y="357"/>
                  </a:cubicBezTo>
                  <a:close/>
                  <a:moveTo>
                    <a:pt x="247" y="332"/>
                  </a:moveTo>
                  <a:cubicBezTo>
                    <a:pt x="217" y="318"/>
                    <a:pt x="217" y="318"/>
                    <a:pt x="217" y="318"/>
                  </a:cubicBezTo>
                  <a:cubicBezTo>
                    <a:pt x="214" y="258"/>
                    <a:pt x="214" y="258"/>
                    <a:pt x="214" y="258"/>
                  </a:cubicBezTo>
                  <a:cubicBezTo>
                    <a:pt x="248" y="330"/>
                    <a:pt x="248" y="330"/>
                    <a:pt x="248" y="330"/>
                  </a:cubicBezTo>
                  <a:cubicBezTo>
                    <a:pt x="247" y="331"/>
                    <a:pt x="247" y="331"/>
                    <a:pt x="247" y="332"/>
                  </a:cubicBezTo>
                  <a:close/>
                  <a:moveTo>
                    <a:pt x="265" y="359"/>
                  </a:moveTo>
                  <a:cubicBezTo>
                    <a:pt x="260" y="359"/>
                    <a:pt x="256" y="355"/>
                    <a:pt x="256" y="349"/>
                  </a:cubicBezTo>
                  <a:cubicBezTo>
                    <a:pt x="256" y="344"/>
                    <a:pt x="260" y="340"/>
                    <a:pt x="265" y="340"/>
                  </a:cubicBezTo>
                  <a:cubicBezTo>
                    <a:pt x="271" y="340"/>
                    <a:pt x="275" y="344"/>
                    <a:pt x="275" y="349"/>
                  </a:cubicBezTo>
                  <a:cubicBezTo>
                    <a:pt x="275" y="355"/>
                    <a:pt x="271" y="359"/>
                    <a:pt x="265" y="359"/>
                  </a:cubicBezTo>
                  <a:close/>
                  <a:moveTo>
                    <a:pt x="288" y="337"/>
                  </a:moveTo>
                  <a:cubicBezTo>
                    <a:pt x="285" y="332"/>
                    <a:pt x="282" y="329"/>
                    <a:pt x="277" y="326"/>
                  </a:cubicBezTo>
                  <a:cubicBezTo>
                    <a:pt x="281" y="297"/>
                    <a:pt x="281" y="297"/>
                    <a:pt x="281" y="297"/>
                  </a:cubicBezTo>
                  <a:cubicBezTo>
                    <a:pt x="282" y="297"/>
                    <a:pt x="282" y="297"/>
                    <a:pt x="282" y="297"/>
                  </a:cubicBezTo>
                  <a:cubicBezTo>
                    <a:pt x="288" y="296"/>
                    <a:pt x="292" y="294"/>
                    <a:pt x="296" y="290"/>
                  </a:cubicBezTo>
                  <a:cubicBezTo>
                    <a:pt x="321" y="303"/>
                    <a:pt x="321" y="303"/>
                    <a:pt x="321" y="303"/>
                  </a:cubicBezTo>
                  <a:cubicBezTo>
                    <a:pt x="323" y="330"/>
                    <a:pt x="323" y="330"/>
                    <a:pt x="323" y="330"/>
                  </a:cubicBezTo>
                  <a:lnTo>
                    <a:pt x="288" y="337"/>
                  </a:lnTo>
                  <a:close/>
                  <a:moveTo>
                    <a:pt x="310" y="365"/>
                  </a:moveTo>
                  <a:cubicBezTo>
                    <a:pt x="291" y="354"/>
                    <a:pt x="291" y="354"/>
                    <a:pt x="291" y="354"/>
                  </a:cubicBezTo>
                  <a:cubicBezTo>
                    <a:pt x="291" y="354"/>
                    <a:pt x="291" y="353"/>
                    <a:pt x="291" y="353"/>
                  </a:cubicBezTo>
                  <a:cubicBezTo>
                    <a:pt x="323" y="346"/>
                    <a:pt x="323" y="346"/>
                    <a:pt x="323" y="346"/>
                  </a:cubicBezTo>
                  <a:cubicBezTo>
                    <a:pt x="324" y="358"/>
                    <a:pt x="324" y="358"/>
                    <a:pt x="324" y="358"/>
                  </a:cubicBezTo>
                  <a:cubicBezTo>
                    <a:pt x="320" y="361"/>
                    <a:pt x="315" y="364"/>
                    <a:pt x="310" y="365"/>
                  </a:cubicBezTo>
                  <a:close/>
                  <a:moveTo>
                    <a:pt x="325" y="212"/>
                  </a:moveTo>
                  <a:cubicBezTo>
                    <a:pt x="320" y="212"/>
                    <a:pt x="315" y="208"/>
                    <a:pt x="315" y="202"/>
                  </a:cubicBezTo>
                  <a:cubicBezTo>
                    <a:pt x="315" y="197"/>
                    <a:pt x="320" y="192"/>
                    <a:pt x="325" y="192"/>
                  </a:cubicBezTo>
                  <a:cubicBezTo>
                    <a:pt x="330" y="192"/>
                    <a:pt x="335" y="197"/>
                    <a:pt x="335" y="202"/>
                  </a:cubicBezTo>
                  <a:cubicBezTo>
                    <a:pt x="335" y="208"/>
                    <a:pt x="330" y="212"/>
                    <a:pt x="325" y="212"/>
                  </a:cubicBezTo>
                  <a:close/>
                  <a:moveTo>
                    <a:pt x="360" y="323"/>
                  </a:moveTo>
                  <a:cubicBezTo>
                    <a:pt x="338" y="327"/>
                    <a:pt x="338" y="327"/>
                    <a:pt x="338" y="327"/>
                  </a:cubicBezTo>
                  <a:cubicBezTo>
                    <a:pt x="338" y="311"/>
                    <a:pt x="338" y="311"/>
                    <a:pt x="338" y="311"/>
                  </a:cubicBezTo>
                  <a:cubicBezTo>
                    <a:pt x="360" y="322"/>
                    <a:pt x="360" y="322"/>
                    <a:pt x="360" y="322"/>
                  </a:cubicBezTo>
                  <a:cubicBezTo>
                    <a:pt x="360" y="323"/>
                    <a:pt x="360" y="323"/>
                    <a:pt x="360" y="323"/>
                  </a:cubicBezTo>
                  <a:close/>
                  <a:moveTo>
                    <a:pt x="386" y="316"/>
                  </a:moveTo>
                  <a:cubicBezTo>
                    <a:pt x="391" y="316"/>
                    <a:pt x="395" y="321"/>
                    <a:pt x="395" y="326"/>
                  </a:cubicBezTo>
                  <a:cubicBezTo>
                    <a:pt x="395" y="332"/>
                    <a:pt x="391" y="336"/>
                    <a:pt x="386" y="336"/>
                  </a:cubicBezTo>
                  <a:cubicBezTo>
                    <a:pt x="380" y="336"/>
                    <a:pt x="376" y="332"/>
                    <a:pt x="376" y="326"/>
                  </a:cubicBezTo>
                  <a:cubicBezTo>
                    <a:pt x="376" y="321"/>
                    <a:pt x="380" y="316"/>
                    <a:pt x="386" y="316"/>
                  </a:cubicBezTo>
                  <a:close/>
                  <a:moveTo>
                    <a:pt x="368" y="308"/>
                  </a:moveTo>
                  <a:cubicBezTo>
                    <a:pt x="368" y="308"/>
                    <a:pt x="367" y="308"/>
                    <a:pt x="367" y="308"/>
                  </a:cubicBezTo>
                  <a:cubicBezTo>
                    <a:pt x="337" y="293"/>
                    <a:pt x="337" y="293"/>
                    <a:pt x="337" y="293"/>
                  </a:cubicBezTo>
                  <a:cubicBezTo>
                    <a:pt x="334" y="240"/>
                    <a:pt x="334" y="240"/>
                    <a:pt x="334" y="240"/>
                  </a:cubicBezTo>
                  <a:lnTo>
                    <a:pt x="368" y="308"/>
                  </a:lnTo>
                  <a:close/>
                  <a:moveTo>
                    <a:pt x="346" y="187"/>
                  </a:moveTo>
                  <a:cubicBezTo>
                    <a:pt x="380" y="150"/>
                    <a:pt x="380" y="150"/>
                    <a:pt x="380" y="150"/>
                  </a:cubicBezTo>
                  <a:cubicBezTo>
                    <a:pt x="388" y="173"/>
                    <a:pt x="388" y="173"/>
                    <a:pt x="388" y="173"/>
                  </a:cubicBezTo>
                  <a:cubicBezTo>
                    <a:pt x="386" y="174"/>
                    <a:pt x="384" y="176"/>
                    <a:pt x="382" y="179"/>
                  </a:cubicBezTo>
                  <a:cubicBezTo>
                    <a:pt x="380" y="182"/>
                    <a:pt x="379" y="185"/>
                    <a:pt x="379" y="188"/>
                  </a:cubicBezTo>
                  <a:cubicBezTo>
                    <a:pt x="348" y="191"/>
                    <a:pt x="348" y="191"/>
                    <a:pt x="348" y="191"/>
                  </a:cubicBezTo>
                  <a:cubicBezTo>
                    <a:pt x="348" y="190"/>
                    <a:pt x="347" y="189"/>
                    <a:pt x="346" y="187"/>
                  </a:cubicBezTo>
                  <a:close/>
                  <a:moveTo>
                    <a:pt x="408" y="248"/>
                  </a:moveTo>
                  <a:cubicBezTo>
                    <a:pt x="349" y="211"/>
                    <a:pt x="349" y="211"/>
                    <a:pt x="349" y="211"/>
                  </a:cubicBezTo>
                  <a:cubicBezTo>
                    <a:pt x="350" y="210"/>
                    <a:pt x="350" y="208"/>
                    <a:pt x="350" y="207"/>
                  </a:cubicBezTo>
                  <a:cubicBezTo>
                    <a:pt x="380" y="204"/>
                    <a:pt x="380" y="204"/>
                    <a:pt x="380" y="204"/>
                  </a:cubicBezTo>
                  <a:cubicBezTo>
                    <a:pt x="382" y="208"/>
                    <a:pt x="385" y="212"/>
                    <a:pt x="390" y="215"/>
                  </a:cubicBezTo>
                  <a:cubicBezTo>
                    <a:pt x="394" y="217"/>
                    <a:pt x="398" y="219"/>
                    <a:pt x="403" y="219"/>
                  </a:cubicBezTo>
                  <a:cubicBezTo>
                    <a:pt x="410" y="247"/>
                    <a:pt x="410" y="247"/>
                    <a:pt x="410" y="247"/>
                  </a:cubicBezTo>
                  <a:cubicBezTo>
                    <a:pt x="410" y="247"/>
                    <a:pt x="409" y="248"/>
                    <a:pt x="408" y="248"/>
                  </a:cubicBezTo>
                  <a:close/>
                  <a:moveTo>
                    <a:pt x="404" y="203"/>
                  </a:moveTo>
                  <a:cubicBezTo>
                    <a:pt x="398" y="203"/>
                    <a:pt x="394" y="198"/>
                    <a:pt x="394" y="193"/>
                  </a:cubicBezTo>
                  <a:cubicBezTo>
                    <a:pt x="394" y="188"/>
                    <a:pt x="398" y="183"/>
                    <a:pt x="404" y="183"/>
                  </a:cubicBezTo>
                  <a:cubicBezTo>
                    <a:pt x="409" y="183"/>
                    <a:pt x="414" y="188"/>
                    <a:pt x="414" y="193"/>
                  </a:cubicBezTo>
                  <a:cubicBezTo>
                    <a:pt x="414" y="198"/>
                    <a:pt x="409" y="203"/>
                    <a:pt x="404" y="203"/>
                  </a:cubicBezTo>
                  <a:close/>
                  <a:moveTo>
                    <a:pt x="425" y="278"/>
                  </a:moveTo>
                  <a:cubicBezTo>
                    <a:pt x="419" y="278"/>
                    <a:pt x="415" y="274"/>
                    <a:pt x="415" y="268"/>
                  </a:cubicBezTo>
                  <a:cubicBezTo>
                    <a:pt x="415" y="263"/>
                    <a:pt x="419" y="259"/>
                    <a:pt x="425" y="259"/>
                  </a:cubicBezTo>
                  <a:cubicBezTo>
                    <a:pt x="430" y="259"/>
                    <a:pt x="434" y="263"/>
                    <a:pt x="434" y="268"/>
                  </a:cubicBezTo>
                  <a:cubicBezTo>
                    <a:pt x="434" y="274"/>
                    <a:pt x="430" y="278"/>
                    <a:pt x="425" y="278"/>
                  </a:cubicBezTo>
                  <a:close/>
                  <a:moveTo>
                    <a:pt x="435" y="245"/>
                  </a:moveTo>
                  <a:cubicBezTo>
                    <a:pt x="432" y="243"/>
                    <a:pt x="429" y="243"/>
                    <a:pt x="426" y="243"/>
                  </a:cubicBezTo>
                  <a:cubicBezTo>
                    <a:pt x="418" y="215"/>
                    <a:pt x="418" y="215"/>
                    <a:pt x="418" y="215"/>
                  </a:cubicBezTo>
                  <a:cubicBezTo>
                    <a:pt x="419" y="214"/>
                    <a:pt x="419" y="214"/>
                    <a:pt x="420" y="213"/>
                  </a:cubicBezTo>
                  <a:cubicBezTo>
                    <a:pt x="447" y="232"/>
                    <a:pt x="447" y="232"/>
                    <a:pt x="447" y="232"/>
                  </a:cubicBezTo>
                  <a:lnTo>
                    <a:pt x="435" y="245"/>
                  </a:lnTo>
                  <a:close/>
                  <a:moveTo>
                    <a:pt x="480" y="256"/>
                  </a:moveTo>
                  <a:cubicBezTo>
                    <a:pt x="448" y="258"/>
                    <a:pt x="448" y="258"/>
                    <a:pt x="448" y="258"/>
                  </a:cubicBezTo>
                  <a:cubicBezTo>
                    <a:pt x="448" y="257"/>
                    <a:pt x="447" y="257"/>
                    <a:pt x="447" y="256"/>
                  </a:cubicBezTo>
                  <a:cubicBezTo>
                    <a:pt x="460" y="241"/>
                    <a:pt x="460" y="241"/>
                    <a:pt x="460" y="241"/>
                  </a:cubicBezTo>
                  <a:cubicBezTo>
                    <a:pt x="480" y="255"/>
                    <a:pt x="480" y="255"/>
                    <a:pt x="480" y="255"/>
                  </a:cubicBezTo>
                  <a:cubicBezTo>
                    <a:pt x="480" y="255"/>
                    <a:pt x="480" y="255"/>
                    <a:pt x="480" y="256"/>
                  </a:cubicBezTo>
                  <a:close/>
                  <a:moveTo>
                    <a:pt x="489" y="241"/>
                  </a:moveTo>
                  <a:cubicBezTo>
                    <a:pt x="471" y="229"/>
                    <a:pt x="471" y="229"/>
                    <a:pt x="471" y="229"/>
                  </a:cubicBezTo>
                  <a:cubicBezTo>
                    <a:pt x="482" y="217"/>
                    <a:pt x="482" y="217"/>
                    <a:pt x="482" y="217"/>
                  </a:cubicBezTo>
                  <a:cubicBezTo>
                    <a:pt x="490" y="241"/>
                    <a:pt x="490" y="241"/>
                    <a:pt x="490" y="241"/>
                  </a:cubicBezTo>
                  <a:cubicBezTo>
                    <a:pt x="490" y="241"/>
                    <a:pt x="490" y="241"/>
                    <a:pt x="489" y="241"/>
                  </a:cubicBezTo>
                  <a:close/>
                  <a:moveTo>
                    <a:pt x="505" y="236"/>
                  </a:moveTo>
                  <a:cubicBezTo>
                    <a:pt x="494" y="204"/>
                    <a:pt x="494" y="204"/>
                    <a:pt x="494" y="204"/>
                  </a:cubicBezTo>
                  <a:cubicBezTo>
                    <a:pt x="497" y="201"/>
                    <a:pt x="497" y="201"/>
                    <a:pt x="497" y="201"/>
                  </a:cubicBezTo>
                  <a:cubicBezTo>
                    <a:pt x="502" y="209"/>
                    <a:pt x="506" y="219"/>
                    <a:pt x="506" y="229"/>
                  </a:cubicBezTo>
                  <a:cubicBezTo>
                    <a:pt x="506" y="232"/>
                    <a:pt x="505" y="234"/>
                    <a:pt x="505" y="236"/>
                  </a:cubicBezTo>
                  <a:cubicBezTo>
                    <a:pt x="505" y="236"/>
                    <a:pt x="505" y="236"/>
                    <a:pt x="505" y="236"/>
                  </a:cubicBezTo>
                  <a:close/>
                </a:path>
              </a:pathLst>
            </a:custGeom>
            <a:solidFill>
              <a:schemeClr val="tx2"/>
            </a:solidFill>
            <a:ln>
              <a:noFill/>
            </a:ln>
            <a:extLst/>
          </p:spPr>
          <p:txBody>
            <a:bodyPr/>
            <a:lstStyle/>
            <a:p>
              <a:pPr defTabSz="609347">
                <a:spcBef>
                  <a:spcPct val="50000"/>
                </a:spcBef>
              </a:pPr>
              <a:endParaRPr lang="en-US" sz="1900">
                <a:solidFill>
                  <a:prstClr val="black"/>
                </a:solidFill>
              </a:endParaRPr>
            </a:p>
          </p:txBody>
        </p:sp>
      </p:grpSp>
      <p:grpSp>
        <p:nvGrpSpPr>
          <p:cNvPr id="120" name="Group 119"/>
          <p:cNvGrpSpPr/>
          <p:nvPr/>
        </p:nvGrpSpPr>
        <p:grpSpPr>
          <a:xfrm>
            <a:off x="767980" y="5056610"/>
            <a:ext cx="832194" cy="417787"/>
            <a:chOff x="-1149766" y="5171456"/>
            <a:chExt cx="1109592" cy="417786"/>
          </a:xfrm>
        </p:grpSpPr>
        <p:sp>
          <p:nvSpPr>
            <p:cNvPr id="121" name="Rounded Rectangle 46"/>
            <p:cNvSpPr>
              <a:spLocks noChangeArrowheads="1"/>
            </p:cNvSpPr>
            <p:nvPr/>
          </p:nvSpPr>
          <p:spPr bwMode="auto">
            <a:xfrm>
              <a:off x="-1149766" y="5171456"/>
              <a:ext cx="1109592" cy="417786"/>
            </a:xfrm>
            <a:prstGeom prst="roundRect">
              <a:avLst>
                <a:gd name="adj" fmla="val 6269"/>
              </a:avLst>
            </a:prstGeom>
            <a:solidFill>
              <a:schemeClr val="bg1"/>
            </a:solidFill>
            <a:ln w="19050" algn="ctr">
              <a:solidFill>
                <a:srgbClr val="FFFFFF"/>
              </a:solidFill>
              <a:round/>
              <a:headEnd/>
              <a:tailEnd/>
            </a:ln>
            <a:extLst/>
          </p:spPr>
          <p:txBody>
            <a:bodyPr lIns="360000" tIns="45719" rIns="0" bIns="45719" anchor="ctr"/>
            <a:lstStyle/>
            <a:p>
              <a:pPr defTabSz="609347">
                <a:spcBef>
                  <a:spcPct val="50000"/>
                </a:spcBef>
              </a:pPr>
              <a:r>
                <a:rPr lang="en-US" sz="1100" dirty="0">
                  <a:solidFill>
                    <a:srgbClr val="00285E"/>
                  </a:solidFill>
                </a:rPr>
                <a:t>  Device</a:t>
              </a:r>
            </a:p>
          </p:txBody>
        </p:sp>
        <p:sp>
          <p:nvSpPr>
            <p:cNvPr id="122" name="Freeform 28"/>
            <p:cNvSpPr>
              <a:spLocks noChangeAspect="1" noEditPoints="1"/>
            </p:cNvSpPr>
            <p:nvPr/>
          </p:nvSpPr>
          <p:spPr bwMode="auto">
            <a:xfrm>
              <a:off x="-1023086" y="5207784"/>
              <a:ext cx="189172" cy="345129"/>
            </a:xfrm>
            <a:custGeom>
              <a:avLst/>
              <a:gdLst>
                <a:gd name="T0" fmla="*/ 2147483647 w 275"/>
                <a:gd name="T1" fmla="*/ 2147483647 h 503"/>
                <a:gd name="T2" fmla="*/ 2147483647 w 275"/>
                <a:gd name="T3" fmla="*/ 2147483647 h 503"/>
                <a:gd name="T4" fmla="*/ 2147483647 w 275"/>
                <a:gd name="T5" fmla="*/ 2147483647 h 503"/>
                <a:gd name="T6" fmla="*/ 2147483647 w 275"/>
                <a:gd name="T7" fmla="*/ 2147483647 h 503"/>
                <a:gd name="T8" fmla="*/ 2147483647 w 275"/>
                <a:gd name="T9" fmla="*/ 2147483647 h 503"/>
                <a:gd name="T10" fmla="*/ 2147483647 w 275"/>
                <a:gd name="T11" fmla="*/ 2147483647 h 503"/>
                <a:gd name="T12" fmla="*/ 2147483647 w 275"/>
                <a:gd name="T13" fmla="*/ 2147483647 h 503"/>
                <a:gd name="T14" fmla="*/ 2147483647 w 275"/>
                <a:gd name="T15" fmla="*/ 2147483647 h 503"/>
                <a:gd name="T16" fmla="*/ 2147483647 w 275"/>
                <a:gd name="T17" fmla="*/ 2147483647 h 503"/>
                <a:gd name="T18" fmla="*/ 2147483647 w 275"/>
                <a:gd name="T19" fmla="*/ 2147483647 h 503"/>
                <a:gd name="T20" fmla="*/ 2147483647 w 275"/>
                <a:gd name="T21" fmla="*/ 2147483647 h 503"/>
                <a:gd name="T22" fmla="*/ 2147483647 w 275"/>
                <a:gd name="T23" fmla="*/ 2147483647 h 503"/>
                <a:gd name="T24" fmla="*/ 2147483647 w 275"/>
                <a:gd name="T25" fmla="*/ 2147483647 h 503"/>
                <a:gd name="T26" fmla="*/ 2147483647 w 275"/>
                <a:gd name="T27" fmla="*/ 2147483647 h 503"/>
                <a:gd name="T28" fmla="*/ 2147483647 w 275"/>
                <a:gd name="T29" fmla="*/ 2147483647 h 503"/>
                <a:gd name="T30" fmla="*/ 2147483647 w 275"/>
                <a:gd name="T31" fmla="*/ 2147483647 h 503"/>
                <a:gd name="T32" fmla="*/ 2147483647 w 275"/>
                <a:gd name="T33" fmla="*/ 2147483647 h 503"/>
                <a:gd name="T34" fmla="*/ 2147483647 w 275"/>
                <a:gd name="T35" fmla="*/ 2147483647 h 503"/>
                <a:gd name="T36" fmla="*/ 2147483647 w 275"/>
                <a:gd name="T37" fmla="*/ 2147483647 h 503"/>
                <a:gd name="T38" fmla="*/ 2147483647 w 275"/>
                <a:gd name="T39" fmla="*/ 2147483647 h 503"/>
                <a:gd name="T40" fmla="*/ 2147483647 w 275"/>
                <a:gd name="T41" fmla="*/ 2147483647 h 503"/>
                <a:gd name="T42" fmla="*/ 2147483647 w 275"/>
                <a:gd name="T43" fmla="*/ 2147483647 h 503"/>
                <a:gd name="T44" fmla="*/ 2147483647 w 275"/>
                <a:gd name="T45" fmla="*/ 2147483647 h 503"/>
                <a:gd name="T46" fmla="*/ 2147483647 w 275"/>
                <a:gd name="T47" fmla="*/ 2147483647 h 503"/>
                <a:gd name="T48" fmla="*/ 2147483647 w 275"/>
                <a:gd name="T49" fmla="*/ 2147483647 h 503"/>
                <a:gd name="T50" fmla="*/ 2147483647 w 275"/>
                <a:gd name="T51" fmla="*/ 2147483647 h 503"/>
                <a:gd name="T52" fmla="*/ 2147483647 w 275"/>
                <a:gd name="T53" fmla="*/ 2147483647 h 503"/>
                <a:gd name="T54" fmla="*/ 2147483647 w 275"/>
                <a:gd name="T55" fmla="*/ 2147483647 h 503"/>
                <a:gd name="T56" fmla="*/ 2147483647 w 275"/>
                <a:gd name="T57" fmla="*/ 2147483647 h 503"/>
                <a:gd name="T58" fmla="*/ 2147483647 w 275"/>
                <a:gd name="T59" fmla="*/ 2147483647 h 503"/>
                <a:gd name="T60" fmla="*/ 2147483647 w 275"/>
                <a:gd name="T61" fmla="*/ 2147483647 h 503"/>
                <a:gd name="T62" fmla="*/ 2147483647 w 275"/>
                <a:gd name="T63" fmla="*/ 2147483647 h 503"/>
                <a:gd name="T64" fmla="*/ 2147483647 w 275"/>
                <a:gd name="T65" fmla="*/ 2147483647 h 503"/>
                <a:gd name="T66" fmla="*/ 2147483647 w 275"/>
                <a:gd name="T67" fmla="*/ 2147483647 h 503"/>
                <a:gd name="T68" fmla="*/ 2147483647 w 275"/>
                <a:gd name="T69" fmla="*/ 2147483647 h 503"/>
                <a:gd name="T70" fmla="*/ 2147483647 w 275"/>
                <a:gd name="T71" fmla="*/ 2147483647 h 503"/>
                <a:gd name="T72" fmla="*/ 2147483647 w 275"/>
                <a:gd name="T73" fmla="*/ 2147483647 h 503"/>
                <a:gd name="T74" fmla="*/ 2147483647 w 275"/>
                <a:gd name="T75" fmla="*/ 2147483647 h 503"/>
                <a:gd name="T76" fmla="*/ 2147483647 w 275"/>
                <a:gd name="T77" fmla="*/ 2147483647 h 503"/>
                <a:gd name="T78" fmla="*/ 2147483647 w 275"/>
                <a:gd name="T79" fmla="*/ 2147483647 h 503"/>
                <a:gd name="T80" fmla="*/ 2147483647 w 275"/>
                <a:gd name="T81" fmla="*/ 2147483647 h 503"/>
                <a:gd name="T82" fmla="*/ 2147483647 w 275"/>
                <a:gd name="T83" fmla="*/ 2147483647 h 503"/>
                <a:gd name="T84" fmla="*/ 2147483647 w 275"/>
                <a:gd name="T85" fmla="*/ 2147483647 h 503"/>
                <a:gd name="T86" fmla="*/ 2147483647 w 275"/>
                <a:gd name="T87" fmla="*/ 0 h 503"/>
                <a:gd name="T88" fmla="*/ 2147483647 w 275"/>
                <a:gd name="T89" fmla="*/ 2147483647 h 503"/>
                <a:gd name="T90" fmla="*/ 0 w 275"/>
                <a:gd name="T91" fmla="*/ 2147483647 h 503"/>
                <a:gd name="T92" fmla="*/ 2147483647 w 275"/>
                <a:gd name="T93" fmla="*/ 2147483647 h 503"/>
                <a:gd name="T94" fmla="*/ 2147483647 w 275"/>
                <a:gd name="T95" fmla="*/ 2147483647 h 503"/>
                <a:gd name="T96" fmla="*/ 2147483647 w 275"/>
                <a:gd name="T97" fmla="*/ 2147483647 h 503"/>
                <a:gd name="T98" fmla="*/ 2147483647 w 275"/>
                <a:gd name="T99" fmla="*/ 2147483647 h 503"/>
                <a:gd name="T100" fmla="*/ 2147483647 w 275"/>
                <a:gd name="T101" fmla="*/ 2147483647 h 503"/>
                <a:gd name="T102" fmla="*/ 2147483647 w 275"/>
                <a:gd name="T103" fmla="*/ 2147483647 h 503"/>
                <a:gd name="T104" fmla="*/ 2147483647 w 275"/>
                <a:gd name="T105" fmla="*/ 2147483647 h 5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
                <a:gd name="T160" fmla="*/ 0 h 503"/>
                <a:gd name="T161" fmla="*/ 275 w 275"/>
                <a:gd name="T162" fmla="*/ 503 h 5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 h="503">
                  <a:moveTo>
                    <a:pt x="244" y="77"/>
                  </a:moveTo>
                  <a:cubicBezTo>
                    <a:pt x="244" y="70"/>
                    <a:pt x="240" y="66"/>
                    <a:pt x="236" y="64"/>
                  </a:cubicBezTo>
                  <a:cubicBezTo>
                    <a:pt x="233" y="62"/>
                    <a:pt x="230" y="61"/>
                    <a:pt x="230" y="61"/>
                  </a:cubicBezTo>
                  <a:cubicBezTo>
                    <a:pt x="229" y="61"/>
                    <a:pt x="229" y="61"/>
                    <a:pt x="229" y="61"/>
                  </a:cubicBezTo>
                  <a:cubicBezTo>
                    <a:pt x="228" y="61"/>
                    <a:pt x="178" y="57"/>
                    <a:pt x="137" y="57"/>
                  </a:cubicBezTo>
                  <a:cubicBezTo>
                    <a:pt x="97" y="57"/>
                    <a:pt x="46" y="61"/>
                    <a:pt x="46" y="61"/>
                  </a:cubicBezTo>
                  <a:cubicBezTo>
                    <a:pt x="45" y="61"/>
                    <a:pt x="45" y="61"/>
                    <a:pt x="45" y="61"/>
                  </a:cubicBezTo>
                  <a:cubicBezTo>
                    <a:pt x="44" y="61"/>
                    <a:pt x="41" y="62"/>
                    <a:pt x="38" y="64"/>
                  </a:cubicBezTo>
                  <a:cubicBezTo>
                    <a:pt x="35" y="66"/>
                    <a:pt x="30" y="70"/>
                    <a:pt x="30" y="77"/>
                  </a:cubicBezTo>
                  <a:cubicBezTo>
                    <a:pt x="30" y="84"/>
                    <a:pt x="30" y="389"/>
                    <a:pt x="30" y="400"/>
                  </a:cubicBezTo>
                  <a:cubicBezTo>
                    <a:pt x="30" y="409"/>
                    <a:pt x="35" y="415"/>
                    <a:pt x="40" y="417"/>
                  </a:cubicBezTo>
                  <a:cubicBezTo>
                    <a:pt x="45" y="420"/>
                    <a:pt x="48" y="420"/>
                    <a:pt x="49" y="420"/>
                  </a:cubicBezTo>
                  <a:cubicBezTo>
                    <a:pt x="49" y="420"/>
                    <a:pt x="90" y="421"/>
                    <a:pt x="137" y="421"/>
                  </a:cubicBezTo>
                  <a:cubicBezTo>
                    <a:pt x="184" y="421"/>
                    <a:pt x="225" y="420"/>
                    <a:pt x="225" y="420"/>
                  </a:cubicBezTo>
                  <a:cubicBezTo>
                    <a:pt x="226" y="420"/>
                    <a:pt x="230" y="420"/>
                    <a:pt x="234" y="417"/>
                  </a:cubicBezTo>
                  <a:cubicBezTo>
                    <a:pt x="239" y="415"/>
                    <a:pt x="245" y="409"/>
                    <a:pt x="244" y="400"/>
                  </a:cubicBezTo>
                  <a:cubicBezTo>
                    <a:pt x="244" y="389"/>
                    <a:pt x="244" y="84"/>
                    <a:pt x="244" y="77"/>
                  </a:cubicBezTo>
                  <a:close/>
                  <a:moveTo>
                    <a:pt x="228" y="400"/>
                  </a:moveTo>
                  <a:cubicBezTo>
                    <a:pt x="228" y="403"/>
                    <a:pt x="228" y="402"/>
                    <a:pt x="227" y="403"/>
                  </a:cubicBezTo>
                  <a:cubicBezTo>
                    <a:pt x="226" y="403"/>
                    <a:pt x="226" y="404"/>
                    <a:pt x="225" y="404"/>
                  </a:cubicBezTo>
                  <a:cubicBezTo>
                    <a:pt x="225" y="404"/>
                    <a:pt x="224" y="404"/>
                    <a:pt x="224" y="404"/>
                  </a:cubicBezTo>
                  <a:cubicBezTo>
                    <a:pt x="223" y="404"/>
                    <a:pt x="183" y="405"/>
                    <a:pt x="137" y="405"/>
                  </a:cubicBezTo>
                  <a:cubicBezTo>
                    <a:pt x="92" y="405"/>
                    <a:pt x="52" y="404"/>
                    <a:pt x="50" y="404"/>
                  </a:cubicBezTo>
                  <a:cubicBezTo>
                    <a:pt x="49" y="404"/>
                    <a:pt x="48" y="403"/>
                    <a:pt x="47" y="403"/>
                  </a:cubicBezTo>
                  <a:cubicBezTo>
                    <a:pt x="46" y="402"/>
                    <a:pt x="46" y="402"/>
                    <a:pt x="46" y="400"/>
                  </a:cubicBezTo>
                  <a:cubicBezTo>
                    <a:pt x="46" y="389"/>
                    <a:pt x="46" y="91"/>
                    <a:pt x="46" y="78"/>
                  </a:cubicBezTo>
                  <a:cubicBezTo>
                    <a:pt x="46" y="78"/>
                    <a:pt x="47" y="77"/>
                    <a:pt x="47" y="77"/>
                  </a:cubicBezTo>
                  <a:cubicBezTo>
                    <a:pt x="47" y="77"/>
                    <a:pt x="48" y="77"/>
                    <a:pt x="48" y="77"/>
                  </a:cubicBezTo>
                  <a:cubicBezTo>
                    <a:pt x="54" y="76"/>
                    <a:pt x="100" y="73"/>
                    <a:pt x="137" y="73"/>
                  </a:cubicBezTo>
                  <a:cubicBezTo>
                    <a:pt x="157" y="73"/>
                    <a:pt x="179" y="74"/>
                    <a:pt x="197" y="75"/>
                  </a:cubicBezTo>
                  <a:cubicBezTo>
                    <a:pt x="212" y="76"/>
                    <a:pt x="223" y="77"/>
                    <a:pt x="226" y="77"/>
                  </a:cubicBezTo>
                  <a:cubicBezTo>
                    <a:pt x="227" y="77"/>
                    <a:pt x="228" y="77"/>
                    <a:pt x="228" y="78"/>
                  </a:cubicBezTo>
                  <a:cubicBezTo>
                    <a:pt x="228" y="78"/>
                    <a:pt x="228" y="78"/>
                    <a:pt x="228" y="78"/>
                  </a:cubicBezTo>
                  <a:cubicBezTo>
                    <a:pt x="228" y="91"/>
                    <a:pt x="228" y="389"/>
                    <a:pt x="228" y="400"/>
                  </a:cubicBezTo>
                  <a:close/>
                  <a:moveTo>
                    <a:pt x="111" y="457"/>
                  </a:moveTo>
                  <a:cubicBezTo>
                    <a:pt x="106" y="457"/>
                    <a:pt x="103" y="461"/>
                    <a:pt x="103" y="465"/>
                  </a:cubicBezTo>
                  <a:cubicBezTo>
                    <a:pt x="103" y="470"/>
                    <a:pt x="106" y="473"/>
                    <a:pt x="111" y="473"/>
                  </a:cubicBezTo>
                  <a:cubicBezTo>
                    <a:pt x="164" y="473"/>
                    <a:pt x="164" y="473"/>
                    <a:pt x="164" y="473"/>
                  </a:cubicBezTo>
                  <a:cubicBezTo>
                    <a:pt x="168" y="473"/>
                    <a:pt x="172" y="470"/>
                    <a:pt x="172" y="465"/>
                  </a:cubicBezTo>
                  <a:cubicBezTo>
                    <a:pt x="172" y="461"/>
                    <a:pt x="168" y="457"/>
                    <a:pt x="164" y="457"/>
                  </a:cubicBezTo>
                  <a:lnTo>
                    <a:pt x="111" y="457"/>
                  </a:lnTo>
                  <a:close/>
                  <a:moveTo>
                    <a:pt x="235" y="448"/>
                  </a:moveTo>
                  <a:cubicBezTo>
                    <a:pt x="189" y="455"/>
                    <a:pt x="189" y="455"/>
                    <a:pt x="189" y="455"/>
                  </a:cubicBezTo>
                  <a:cubicBezTo>
                    <a:pt x="184" y="456"/>
                    <a:pt x="181" y="460"/>
                    <a:pt x="182" y="465"/>
                  </a:cubicBezTo>
                  <a:cubicBezTo>
                    <a:pt x="183" y="468"/>
                    <a:pt x="186" y="471"/>
                    <a:pt x="190" y="471"/>
                  </a:cubicBezTo>
                  <a:cubicBezTo>
                    <a:pt x="190" y="471"/>
                    <a:pt x="191" y="471"/>
                    <a:pt x="191" y="471"/>
                  </a:cubicBezTo>
                  <a:cubicBezTo>
                    <a:pt x="238" y="463"/>
                    <a:pt x="238" y="463"/>
                    <a:pt x="238" y="463"/>
                  </a:cubicBezTo>
                  <a:cubicBezTo>
                    <a:pt x="242" y="463"/>
                    <a:pt x="245" y="459"/>
                    <a:pt x="244" y="454"/>
                  </a:cubicBezTo>
                  <a:cubicBezTo>
                    <a:pt x="244" y="450"/>
                    <a:pt x="239" y="447"/>
                    <a:pt x="235" y="448"/>
                  </a:cubicBezTo>
                  <a:close/>
                  <a:moveTo>
                    <a:pt x="39" y="448"/>
                  </a:moveTo>
                  <a:cubicBezTo>
                    <a:pt x="35" y="447"/>
                    <a:pt x="31" y="450"/>
                    <a:pt x="30" y="454"/>
                  </a:cubicBezTo>
                  <a:cubicBezTo>
                    <a:pt x="29" y="459"/>
                    <a:pt x="32" y="463"/>
                    <a:pt x="37" y="463"/>
                  </a:cubicBezTo>
                  <a:cubicBezTo>
                    <a:pt x="83" y="471"/>
                    <a:pt x="83" y="471"/>
                    <a:pt x="83" y="471"/>
                  </a:cubicBezTo>
                  <a:cubicBezTo>
                    <a:pt x="84" y="471"/>
                    <a:pt x="84" y="471"/>
                    <a:pt x="84" y="471"/>
                  </a:cubicBezTo>
                  <a:cubicBezTo>
                    <a:pt x="88" y="471"/>
                    <a:pt x="92" y="468"/>
                    <a:pt x="92" y="465"/>
                  </a:cubicBezTo>
                  <a:cubicBezTo>
                    <a:pt x="93" y="460"/>
                    <a:pt x="90" y="456"/>
                    <a:pt x="86" y="455"/>
                  </a:cubicBezTo>
                  <a:lnTo>
                    <a:pt x="39" y="448"/>
                  </a:lnTo>
                  <a:close/>
                  <a:moveTo>
                    <a:pt x="266" y="99"/>
                  </a:moveTo>
                  <a:cubicBezTo>
                    <a:pt x="262" y="99"/>
                    <a:pt x="258" y="102"/>
                    <a:pt x="258" y="107"/>
                  </a:cubicBezTo>
                  <a:cubicBezTo>
                    <a:pt x="258" y="234"/>
                    <a:pt x="258" y="467"/>
                    <a:pt x="258" y="477"/>
                  </a:cubicBezTo>
                  <a:cubicBezTo>
                    <a:pt x="258" y="482"/>
                    <a:pt x="257" y="482"/>
                    <a:pt x="255" y="483"/>
                  </a:cubicBezTo>
                  <a:cubicBezTo>
                    <a:pt x="254" y="484"/>
                    <a:pt x="253" y="484"/>
                    <a:pt x="252" y="484"/>
                  </a:cubicBezTo>
                  <a:cubicBezTo>
                    <a:pt x="251" y="485"/>
                    <a:pt x="251" y="485"/>
                    <a:pt x="251" y="485"/>
                  </a:cubicBezTo>
                  <a:cubicBezTo>
                    <a:pt x="251" y="485"/>
                    <a:pt x="251" y="485"/>
                    <a:pt x="251" y="485"/>
                  </a:cubicBezTo>
                  <a:cubicBezTo>
                    <a:pt x="249" y="485"/>
                    <a:pt x="197" y="487"/>
                    <a:pt x="137" y="486"/>
                  </a:cubicBezTo>
                  <a:cubicBezTo>
                    <a:pt x="77" y="487"/>
                    <a:pt x="25" y="485"/>
                    <a:pt x="23" y="485"/>
                  </a:cubicBezTo>
                  <a:cubicBezTo>
                    <a:pt x="23" y="485"/>
                    <a:pt x="20" y="484"/>
                    <a:pt x="19" y="483"/>
                  </a:cubicBezTo>
                  <a:cubicBezTo>
                    <a:pt x="17" y="482"/>
                    <a:pt x="16" y="481"/>
                    <a:pt x="16" y="477"/>
                  </a:cubicBezTo>
                  <a:cubicBezTo>
                    <a:pt x="16" y="463"/>
                    <a:pt x="16" y="34"/>
                    <a:pt x="16" y="25"/>
                  </a:cubicBezTo>
                  <a:cubicBezTo>
                    <a:pt x="16" y="25"/>
                    <a:pt x="16" y="24"/>
                    <a:pt x="18" y="23"/>
                  </a:cubicBezTo>
                  <a:cubicBezTo>
                    <a:pt x="18" y="23"/>
                    <a:pt x="19" y="22"/>
                    <a:pt x="20" y="22"/>
                  </a:cubicBezTo>
                  <a:cubicBezTo>
                    <a:pt x="20" y="22"/>
                    <a:pt x="20" y="22"/>
                    <a:pt x="20" y="22"/>
                  </a:cubicBezTo>
                  <a:cubicBezTo>
                    <a:pt x="24" y="21"/>
                    <a:pt x="39" y="20"/>
                    <a:pt x="59" y="19"/>
                  </a:cubicBezTo>
                  <a:cubicBezTo>
                    <a:pt x="68" y="19"/>
                    <a:pt x="78" y="18"/>
                    <a:pt x="88" y="18"/>
                  </a:cubicBezTo>
                  <a:cubicBezTo>
                    <a:pt x="96" y="33"/>
                    <a:pt x="115" y="43"/>
                    <a:pt x="137" y="43"/>
                  </a:cubicBezTo>
                  <a:cubicBezTo>
                    <a:pt x="159" y="43"/>
                    <a:pt x="178" y="33"/>
                    <a:pt x="186" y="18"/>
                  </a:cubicBezTo>
                  <a:cubicBezTo>
                    <a:pt x="220" y="19"/>
                    <a:pt x="249" y="21"/>
                    <a:pt x="254" y="22"/>
                  </a:cubicBezTo>
                  <a:cubicBezTo>
                    <a:pt x="255" y="22"/>
                    <a:pt x="256" y="23"/>
                    <a:pt x="257" y="23"/>
                  </a:cubicBezTo>
                  <a:cubicBezTo>
                    <a:pt x="258" y="24"/>
                    <a:pt x="258" y="24"/>
                    <a:pt x="258" y="25"/>
                  </a:cubicBezTo>
                  <a:cubicBezTo>
                    <a:pt x="258" y="27"/>
                    <a:pt x="258" y="43"/>
                    <a:pt x="258" y="69"/>
                  </a:cubicBezTo>
                  <a:cubicBezTo>
                    <a:pt x="258" y="73"/>
                    <a:pt x="262" y="77"/>
                    <a:pt x="266" y="77"/>
                  </a:cubicBezTo>
                  <a:cubicBezTo>
                    <a:pt x="271" y="77"/>
                    <a:pt x="274" y="73"/>
                    <a:pt x="274" y="69"/>
                  </a:cubicBezTo>
                  <a:cubicBezTo>
                    <a:pt x="274" y="69"/>
                    <a:pt x="274" y="69"/>
                    <a:pt x="274" y="69"/>
                  </a:cubicBezTo>
                  <a:cubicBezTo>
                    <a:pt x="274" y="43"/>
                    <a:pt x="274" y="27"/>
                    <a:pt x="274" y="25"/>
                  </a:cubicBezTo>
                  <a:cubicBezTo>
                    <a:pt x="274" y="17"/>
                    <a:pt x="269" y="12"/>
                    <a:pt x="265" y="9"/>
                  </a:cubicBezTo>
                  <a:cubicBezTo>
                    <a:pt x="261" y="7"/>
                    <a:pt x="257" y="6"/>
                    <a:pt x="257" y="6"/>
                  </a:cubicBezTo>
                  <a:cubicBezTo>
                    <a:pt x="256" y="6"/>
                    <a:pt x="256" y="6"/>
                    <a:pt x="256" y="6"/>
                  </a:cubicBezTo>
                  <a:cubicBezTo>
                    <a:pt x="256" y="6"/>
                    <a:pt x="190" y="0"/>
                    <a:pt x="137" y="0"/>
                  </a:cubicBezTo>
                  <a:cubicBezTo>
                    <a:pt x="84" y="0"/>
                    <a:pt x="19" y="6"/>
                    <a:pt x="18" y="6"/>
                  </a:cubicBezTo>
                  <a:cubicBezTo>
                    <a:pt x="17" y="6"/>
                    <a:pt x="17" y="6"/>
                    <a:pt x="17" y="6"/>
                  </a:cubicBezTo>
                  <a:cubicBezTo>
                    <a:pt x="17" y="6"/>
                    <a:pt x="13" y="7"/>
                    <a:pt x="9" y="9"/>
                  </a:cubicBezTo>
                  <a:cubicBezTo>
                    <a:pt x="5" y="12"/>
                    <a:pt x="0" y="17"/>
                    <a:pt x="0" y="25"/>
                  </a:cubicBezTo>
                  <a:cubicBezTo>
                    <a:pt x="0" y="34"/>
                    <a:pt x="0" y="463"/>
                    <a:pt x="0" y="477"/>
                  </a:cubicBezTo>
                  <a:cubicBezTo>
                    <a:pt x="0" y="488"/>
                    <a:pt x="6" y="495"/>
                    <a:pt x="12" y="498"/>
                  </a:cubicBezTo>
                  <a:cubicBezTo>
                    <a:pt x="17" y="500"/>
                    <a:pt x="22" y="501"/>
                    <a:pt x="23" y="501"/>
                  </a:cubicBezTo>
                  <a:cubicBezTo>
                    <a:pt x="23" y="501"/>
                    <a:pt x="76" y="502"/>
                    <a:pt x="137" y="503"/>
                  </a:cubicBezTo>
                  <a:cubicBezTo>
                    <a:pt x="198" y="502"/>
                    <a:pt x="251" y="501"/>
                    <a:pt x="251" y="501"/>
                  </a:cubicBezTo>
                  <a:cubicBezTo>
                    <a:pt x="252" y="501"/>
                    <a:pt x="257" y="500"/>
                    <a:pt x="262" y="498"/>
                  </a:cubicBezTo>
                  <a:cubicBezTo>
                    <a:pt x="268" y="495"/>
                    <a:pt x="275" y="488"/>
                    <a:pt x="274" y="477"/>
                  </a:cubicBezTo>
                  <a:cubicBezTo>
                    <a:pt x="274" y="467"/>
                    <a:pt x="274" y="234"/>
                    <a:pt x="274" y="107"/>
                  </a:cubicBezTo>
                  <a:cubicBezTo>
                    <a:pt x="274" y="102"/>
                    <a:pt x="271" y="99"/>
                    <a:pt x="266" y="99"/>
                  </a:cubicBezTo>
                  <a:close/>
                  <a:moveTo>
                    <a:pt x="137" y="16"/>
                  </a:moveTo>
                  <a:cubicBezTo>
                    <a:pt x="147" y="16"/>
                    <a:pt x="157" y="17"/>
                    <a:pt x="167" y="17"/>
                  </a:cubicBezTo>
                  <a:cubicBezTo>
                    <a:pt x="160" y="22"/>
                    <a:pt x="150" y="27"/>
                    <a:pt x="137" y="27"/>
                  </a:cubicBezTo>
                  <a:cubicBezTo>
                    <a:pt x="124" y="27"/>
                    <a:pt x="114" y="22"/>
                    <a:pt x="107" y="17"/>
                  </a:cubicBezTo>
                  <a:cubicBezTo>
                    <a:pt x="117" y="17"/>
                    <a:pt x="128" y="16"/>
                    <a:pt x="137" y="16"/>
                  </a:cubicBezTo>
                  <a:close/>
                </a:path>
              </a:pathLst>
            </a:custGeom>
            <a:solidFill>
              <a:schemeClr val="tx2"/>
            </a:solidFill>
            <a:ln>
              <a:noFill/>
            </a:ln>
            <a:extLst/>
          </p:spPr>
          <p:txBody>
            <a:bodyPr/>
            <a:lstStyle/>
            <a:p>
              <a:pPr defTabSz="609347">
                <a:spcBef>
                  <a:spcPct val="50000"/>
                </a:spcBef>
              </a:pPr>
              <a:endParaRPr lang="en-US" sz="1900">
                <a:solidFill>
                  <a:prstClr val="black"/>
                </a:solidFill>
              </a:endParaRPr>
            </a:p>
          </p:txBody>
        </p:sp>
      </p:grpSp>
      <p:grpSp>
        <p:nvGrpSpPr>
          <p:cNvPr id="123" name="Group 122"/>
          <p:cNvGrpSpPr/>
          <p:nvPr/>
        </p:nvGrpSpPr>
        <p:grpSpPr>
          <a:xfrm>
            <a:off x="767980" y="4495750"/>
            <a:ext cx="832194" cy="417787"/>
            <a:chOff x="-1102675" y="1501743"/>
            <a:chExt cx="1109592" cy="417786"/>
          </a:xfrm>
        </p:grpSpPr>
        <p:sp>
          <p:nvSpPr>
            <p:cNvPr id="124" name="Rounded Rectangle 46"/>
            <p:cNvSpPr>
              <a:spLocks noChangeArrowheads="1"/>
            </p:cNvSpPr>
            <p:nvPr/>
          </p:nvSpPr>
          <p:spPr bwMode="auto">
            <a:xfrm>
              <a:off x="-1102675" y="1501743"/>
              <a:ext cx="1109592" cy="417786"/>
            </a:xfrm>
            <a:prstGeom prst="roundRect">
              <a:avLst>
                <a:gd name="adj" fmla="val 6269"/>
              </a:avLst>
            </a:prstGeom>
            <a:solidFill>
              <a:schemeClr val="bg1"/>
            </a:solidFill>
            <a:ln w="19050" algn="ctr">
              <a:solidFill>
                <a:srgbClr val="FFFFFF"/>
              </a:solidFill>
              <a:round/>
              <a:headEnd/>
              <a:tailEnd/>
            </a:ln>
            <a:extLst/>
          </p:spPr>
          <p:txBody>
            <a:bodyPr lIns="324000" tIns="45719" rIns="0" bIns="45719" anchor="ctr"/>
            <a:lstStyle/>
            <a:p>
              <a:pPr defTabSz="609347">
                <a:spcBef>
                  <a:spcPct val="50000"/>
                </a:spcBef>
              </a:pPr>
              <a:r>
                <a:rPr lang="en-US" sz="1100" dirty="0">
                  <a:solidFill>
                    <a:srgbClr val="00285E"/>
                  </a:solidFill>
                </a:rPr>
                <a:t>Subscriber</a:t>
              </a:r>
            </a:p>
          </p:txBody>
        </p:sp>
        <p:sp>
          <p:nvSpPr>
            <p:cNvPr id="125" name="Freeform 7"/>
            <p:cNvSpPr>
              <a:spLocks noChangeAspect="1" noEditPoints="1"/>
            </p:cNvSpPr>
            <p:nvPr/>
          </p:nvSpPr>
          <p:spPr bwMode="auto">
            <a:xfrm>
              <a:off x="-1057336" y="1526522"/>
              <a:ext cx="244045" cy="368234"/>
            </a:xfrm>
            <a:custGeom>
              <a:avLst/>
              <a:gdLst>
                <a:gd name="T0" fmla="*/ 2147483647 w 206"/>
                <a:gd name="T1" fmla="*/ 2147483647 h 310"/>
                <a:gd name="T2" fmla="*/ 2147483647 w 206"/>
                <a:gd name="T3" fmla="*/ 2147483647 h 310"/>
                <a:gd name="T4" fmla="*/ 2147483647 w 206"/>
                <a:gd name="T5" fmla="*/ 2147483647 h 310"/>
                <a:gd name="T6" fmla="*/ 2147483647 w 206"/>
                <a:gd name="T7" fmla="*/ 2147483647 h 310"/>
                <a:gd name="T8" fmla="*/ 2147483647 w 206"/>
                <a:gd name="T9" fmla="*/ 2147483647 h 310"/>
                <a:gd name="T10" fmla="*/ 2147483647 w 206"/>
                <a:gd name="T11" fmla="*/ 2147483647 h 310"/>
                <a:gd name="T12" fmla="*/ 2147483647 w 206"/>
                <a:gd name="T13" fmla="*/ 2147483647 h 310"/>
                <a:gd name="T14" fmla="*/ 2147483647 w 206"/>
                <a:gd name="T15" fmla="*/ 2147483647 h 310"/>
                <a:gd name="T16" fmla="*/ 2147483647 w 206"/>
                <a:gd name="T17" fmla="*/ 2147483647 h 310"/>
                <a:gd name="T18" fmla="*/ 2147483647 w 206"/>
                <a:gd name="T19" fmla="*/ 2147483647 h 310"/>
                <a:gd name="T20" fmla="*/ 2147483647 w 206"/>
                <a:gd name="T21" fmla="*/ 2147483647 h 310"/>
                <a:gd name="T22" fmla="*/ 2147483647 w 206"/>
                <a:gd name="T23" fmla="*/ 2147483647 h 310"/>
                <a:gd name="T24" fmla="*/ 2147483647 w 206"/>
                <a:gd name="T25" fmla="*/ 2147483647 h 310"/>
                <a:gd name="T26" fmla="*/ 2147483647 w 206"/>
                <a:gd name="T27" fmla="*/ 2147483647 h 310"/>
                <a:gd name="T28" fmla="*/ 2147483647 w 206"/>
                <a:gd name="T29" fmla="*/ 2147483647 h 310"/>
                <a:gd name="T30" fmla="*/ 2147483647 w 206"/>
                <a:gd name="T31" fmla="*/ 2147483647 h 310"/>
                <a:gd name="T32" fmla="*/ 2147483647 w 206"/>
                <a:gd name="T33" fmla="*/ 2147483647 h 310"/>
                <a:gd name="T34" fmla="*/ 2147483647 w 206"/>
                <a:gd name="T35" fmla="*/ 2147483647 h 310"/>
                <a:gd name="T36" fmla="*/ 2147483647 w 206"/>
                <a:gd name="T37" fmla="*/ 2147483647 h 310"/>
                <a:gd name="T38" fmla="*/ 2147483647 w 206"/>
                <a:gd name="T39" fmla="*/ 2147483647 h 310"/>
                <a:gd name="T40" fmla="*/ 2147483647 w 206"/>
                <a:gd name="T41" fmla="*/ 2147483647 h 310"/>
                <a:gd name="T42" fmla="*/ 2147483647 w 206"/>
                <a:gd name="T43" fmla="*/ 2147483647 h 310"/>
                <a:gd name="T44" fmla="*/ 2147483647 w 206"/>
                <a:gd name="T45" fmla="*/ 2147483647 h 310"/>
                <a:gd name="T46" fmla="*/ 2147483647 w 206"/>
                <a:gd name="T47" fmla="*/ 2147483647 h 310"/>
                <a:gd name="T48" fmla="*/ 2147483647 w 206"/>
                <a:gd name="T49" fmla="*/ 2147483647 h 310"/>
                <a:gd name="T50" fmla="*/ 0 w 206"/>
                <a:gd name="T51" fmla="*/ 2147483647 h 310"/>
                <a:gd name="T52" fmla="*/ 2147483647 w 206"/>
                <a:gd name="T53" fmla="*/ 2147483647 h 310"/>
                <a:gd name="T54" fmla="*/ 2147483647 w 206"/>
                <a:gd name="T55" fmla="*/ 2147483647 h 310"/>
                <a:gd name="T56" fmla="*/ 2147483647 w 206"/>
                <a:gd name="T57" fmla="*/ 2147483647 h 310"/>
                <a:gd name="T58" fmla="*/ 2147483647 w 206"/>
                <a:gd name="T59" fmla="*/ 2147483647 h 310"/>
                <a:gd name="T60" fmla="*/ 2147483647 w 206"/>
                <a:gd name="T61" fmla="*/ 2147483647 h 310"/>
                <a:gd name="T62" fmla="*/ 2147483647 w 206"/>
                <a:gd name="T63" fmla="*/ 2147483647 h 310"/>
                <a:gd name="T64" fmla="*/ 2147483647 w 206"/>
                <a:gd name="T65" fmla="*/ 2147483647 h 310"/>
                <a:gd name="T66" fmla="*/ 2147483647 w 206"/>
                <a:gd name="T67" fmla="*/ 2147483647 h 310"/>
                <a:gd name="T68" fmla="*/ 2147483647 w 206"/>
                <a:gd name="T69" fmla="*/ 2147483647 h 310"/>
                <a:gd name="T70" fmla="*/ 2147483647 w 206"/>
                <a:gd name="T71" fmla="*/ 2147483647 h 310"/>
                <a:gd name="T72" fmla="*/ 2147483647 w 206"/>
                <a:gd name="T73" fmla="*/ 2147483647 h 310"/>
                <a:gd name="T74" fmla="*/ 2147483647 w 206"/>
                <a:gd name="T75" fmla="*/ 2147483647 h 310"/>
                <a:gd name="T76" fmla="*/ 2147483647 w 206"/>
                <a:gd name="T77" fmla="*/ 2147483647 h 310"/>
                <a:gd name="T78" fmla="*/ 2147483647 w 206"/>
                <a:gd name="T79" fmla="*/ 2147483647 h 310"/>
                <a:gd name="T80" fmla="*/ 2147483647 w 206"/>
                <a:gd name="T81" fmla="*/ 2147483647 h 310"/>
                <a:gd name="T82" fmla="*/ 2147483647 w 206"/>
                <a:gd name="T83" fmla="*/ 2147483647 h 310"/>
                <a:gd name="T84" fmla="*/ 2147483647 w 206"/>
                <a:gd name="T85" fmla="*/ 2147483647 h 310"/>
                <a:gd name="T86" fmla="*/ 2147483647 w 206"/>
                <a:gd name="T87" fmla="*/ 2147483647 h 310"/>
                <a:gd name="T88" fmla="*/ 2147483647 w 206"/>
                <a:gd name="T89" fmla="*/ 2147483647 h 310"/>
                <a:gd name="T90" fmla="*/ 2147483647 w 206"/>
                <a:gd name="T91" fmla="*/ 2147483647 h 310"/>
                <a:gd name="T92" fmla="*/ 2147483647 w 206"/>
                <a:gd name="T93" fmla="*/ 2147483647 h 310"/>
                <a:gd name="T94" fmla="*/ 2147483647 w 206"/>
                <a:gd name="T95" fmla="*/ 2147483647 h 310"/>
                <a:gd name="T96" fmla="*/ 2147483647 w 206"/>
                <a:gd name="T97" fmla="*/ 2147483647 h 3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310"/>
                <a:gd name="T149" fmla="*/ 206 w 206"/>
                <a:gd name="T150" fmla="*/ 310 h 3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310">
                  <a:moveTo>
                    <a:pt x="190" y="154"/>
                  </a:moveTo>
                  <a:cubicBezTo>
                    <a:pt x="183" y="145"/>
                    <a:pt x="174" y="137"/>
                    <a:pt x="164" y="132"/>
                  </a:cubicBezTo>
                  <a:cubicBezTo>
                    <a:pt x="176" y="118"/>
                    <a:pt x="183" y="100"/>
                    <a:pt x="183" y="80"/>
                  </a:cubicBezTo>
                  <a:cubicBezTo>
                    <a:pt x="183" y="68"/>
                    <a:pt x="180" y="56"/>
                    <a:pt x="175" y="46"/>
                  </a:cubicBezTo>
                  <a:cubicBezTo>
                    <a:pt x="174" y="43"/>
                    <a:pt x="172" y="39"/>
                    <a:pt x="170" y="36"/>
                  </a:cubicBezTo>
                  <a:cubicBezTo>
                    <a:pt x="167" y="33"/>
                    <a:pt x="162" y="32"/>
                    <a:pt x="159" y="34"/>
                  </a:cubicBezTo>
                  <a:cubicBezTo>
                    <a:pt x="155" y="36"/>
                    <a:pt x="154" y="41"/>
                    <a:pt x="156" y="45"/>
                  </a:cubicBezTo>
                  <a:cubicBezTo>
                    <a:pt x="158" y="48"/>
                    <a:pt x="159" y="50"/>
                    <a:pt x="161" y="53"/>
                  </a:cubicBezTo>
                  <a:cubicBezTo>
                    <a:pt x="165" y="61"/>
                    <a:pt x="167" y="70"/>
                    <a:pt x="167" y="80"/>
                  </a:cubicBezTo>
                  <a:cubicBezTo>
                    <a:pt x="167" y="100"/>
                    <a:pt x="158" y="117"/>
                    <a:pt x="144" y="129"/>
                  </a:cubicBezTo>
                  <a:cubicBezTo>
                    <a:pt x="143" y="130"/>
                    <a:pt x="142" y="130"/>
                    <a:pt x="141" y="131"/>
                  </a:cubicBezTo>
                  <a:cubicBezTo>
                    <a:pt x="141" y="132"/>
                    <a:pt x="140" y="132"/>
                    <a:pt x="140" y="132"/>
                  </a:cubicBezTo>
                  <a:cubicBezTo>
                    <a:pt x="139" y="133"/>
                    <a:pt x="138" y="134"/>
                    <a:pt x="137" y="134"/>
                  </a:cubicBezTo>
                  <a:cubicBezTo>
                    <a:pt x="136" y="135"/>
                    <a:pt x="135" y="135"/>
                    <a:pt x="135" y="136"/>
                  </a:cubicBezTo>
                  <a:cubicBezTo>
                    <a:pt x="134" y="136"/>
                    <a:pt x="133" y="137"/>
                    <a:pt x="132" y="137"/>
                  </a:cubicBezTo>
                  <a:cubicBezTo>
                    <a:pt x="131" y="138"/>
                    <a:pt x="130" y="138"/>
                    <a:pt x="129" y="138"/>
                  </a:cubicBezTo>
                  <a:cubicBezTo>
                    <a:pt x="128" y="139"/>
                    <a:pt x="127" y="139"/>
                    <a:pt x="127" y="139"/>
                  </a:cubicBezTo>
                  <a:cubicBezTo>
                    <a:pt x="125" y="140"/>
                    <a:pt x="124" y="140"/>
                    <a:pt x="123" y="141"/>
                  </a:cubicBezTo>
                  <a:cubicBezTo>
                    <a:pt x="122" y="141"/>
                    <a:pt x="122" y="141"/>
                    <a:pt x="121" y="141"/>
                  </a:cubicBezTo>
                  <a:cubicBezTo>
                    <a:pt x="120" y="142"/>
                    <a:pt x="118" y="142"/>
                    <a:pt x="117" y="142"/>
                  </a:cubicBezTo>
                  <a:cubicBezTo>
                    <a:pt x="116" y="143"/>
                    <a:pt x="116" y="143"/>
                    <a:pt x="115" y="143"/>
                  </a:cubicBezTo>
                  <a:cubicBezTo>
                    <a:pt x="114" y="143"/>
                    <a:pt x="112" y="143"/>
                    <a:pt x="110" y="144"/>
                  </a:cubicBezTo>
                  <a:cubicBezTo>
                    <a:pt x="110" y="144"/>
                    <a:pt x="109" y="144"/>
                    <a:pt x="109" y="144"/>
                  </a:cubicBezTo>
                  <a:cubicBezTo>
                    <a:pt x="107" y="144"/>
                    <a:pt x="105" y="144"/>
                    <a:pt x="103" y="144"/>
                  </a:cubicBezTo>
                  <a:cubicBezTo>
                    <a:pt x="101" y="144"/>
                    <a:pt x="98" y="144"/>
                    <a:pt x="96" y="144"/>
                  </a:cubicBezTo>
                  <a:cubicBezTo>
                    <a:pt x="96" y="144"/>
                    <a:pt x="95" y="144"/>
                    <a:pt x="95" y="144"/>
                  </a:cubicBezTo>
                  <a:cubicBezTo>
                    <a:pt x="93" y="143"/>
                    <a:pt x="92" y="143"/>
                    <a:pt x="90" y="143"/>
                  </a:cubicBezTo>
                  <a:cubicBezTo>
                    <a:pt x="90" y="143"/>
                    <a:pt x="89" y="143"/>
                    <a:pt x="88" y="142"/>
                  </a:cubicBezTo>
                  <a:cubicBezTo>
                    <a:pt x="87" y="142"/>
                    <a:pt x="86" y="142"/>
                    <a:pt x="84" y="141"/>
                  </a:cubicBezTo>
                  <a:cubicBezTo>
                    <a:pt x="84" y="141"/>
                    <a:pt x="83" y="141"/>
                    <a:pt x="82" y="141"/>
                  </a:cubicBezTo>
                  <a:cubicBezTo>
                    <a:pt x="81" y="140"/>
                    <a:pt x="80" y="140"/>
                    <a:pt x="79" y="140"/>
                  </a:cubicBezTo>
                  <a:cubicBezTo>
                    <a:pt x="78" y="139"/>
                    <a:pt x="77" y="139"/>
                    <a:pt x="76" y="138"/>
                  </a:cubicBezTo>
                  <a:cubicBezTo>
                    <a:pt x="75" y="138"/>
                    <a:pt x="74" y="138"/>
                    <a:pt x="74" y="137"/>
                  </a:cubicBezTo>
                  <a:cubicBezTo>
                    <a:pt x="73" y="137"/>
                    <a:pt x="72" y="136"/>
                    <a:pt x="71" y="136"/>
                  </a:cubicBezTo>
                  <a:cubicBezTo>
                    <a:pt x="70" y="135"/>
                    <a:pt x="69" y="135"/>
                    <a:pt x="69" y="134"/>
                  </a:cubicBezTo>
                  <a:cubicBezTo>
                    <a:pt x="68" y="134"/>
                    <a:pt x="67" y="133"/>
                    <a:pt x="66" y="132"/>
                  </a:cubicBezTo>
                  <a:cubicBezTo>
                    <a:pt x="65" y="132"/>
                    <a:pt x="65" y="132"/>
                    <a:pt x="64" y="131"/>
                  </a:cubicBezTo>
                  <a:cubicBezTo>
                    <a:pt x="63" y="130"/>
                    <a:pt x="62" y="130"/>
                    <a:pt x="61" y="129"/>
                  </a:cubicBezTo>
                  <a:cubicBezTo>
                    <a:pt x="47" y="117"/>
                    <a:pt x="39" y="100"/>
                    <a:pt x="39" y="80"/>
                  </a:cubicBezTo>
                  <a:cubicBezTo>
                    <a:pt x="39" y="45"/>
                    <a:pt x="67" y="16"/>
                    <a:pt x="103" y="16"/>
                  </a:cubicBezTo>
                  <a:cubicBezTo>
                    <a:pt x="112" y="16"/>
                    <a:pt x="122" y="18"/>
                    <a:pt x="130" y="22"/>
                  </a:cubicBezTo>
                  <a:cubicBezTo>
                    <a:pt x="133" y="23"/>
                    <a:pt x="135" y="25"/>
                    <a:pt x="138" y="27"/>
                  </a:cubicBezTo>
                  <a:cubicBezTo>
                    <a:pt x="142" y="29"/>
                    <a:pt x="147" y="28"/>
                    <a:pt x="149" y="24"/>
                  </a:cubicBezTo>
                  <a:cubicBezTo>
                    <a:pt x="152" y="21"/>
                    <a:pt x="151" y="16"/>
                    <a:pt x="147" y="13"/>
                  </a:cubicBezTo>
                  <a:cubicBezTo>
                    <a:pt x="147" y="13"/>
                    <a:pt x="147" y="13"/>
                    <a:pt x="147" y="13"/>
                  </a:cubicBezTo>
                  <a:cubicBezTo>
                    <a:pt x="144" y="11"/>
                    <a:pt x="140" y="9"/>
                    <a:pt x="137" y="8"/>
                  </a:cubicBezTo>
                  <a:cubicBezTo>
                    <a:pt x="126" y="3"/>
                    <a:pt x="115" y="0"/>
                    <a:pt x="103" y="0"/>
                  </a:cubicBezTo>
                  <a:cubicBezTo>
                    <a:pt x="58" y="0"/>
                    <a:pt x="23" y="36"/>
                    <a:pt x="23" y="80"/>
                  </a:cubicBezTo>
                  <a:cubicBezTo>
                    <a:pt x="23" y="100"/>
                    <a:pt x="30" y="118"/>
                    <a:pt x="41" y="132"/>
                  </a:cubicBezTo>
                  <a:cubicBezTo>
                    <a:pt x="31" y="137"/>
                    <a:pt x="23" y="145"/>
                    <a:pt x="16" y="154"/>
                  </a:cubicBezTo>
                  <a:cubicBezTo>
                    <a:pt x="6" y="166"/>
                    <a:pt x="0" y="181"/>
                    <a:pt x="0" y="196"/>
                  </a:cubicBezTo>
                  <a:cubicBezTo>
                    <a:pt x="0" y="224"/>
                    <a:pt x="0" y="288"/>
                    <a:pt x="0" y="288"/>
                  </a:cubicBezTo>
                  <a:cubicBezTo>
                    <a:pt x="0" y="300"/>
                    <a:pt x="8" y="310"/>
                    <a:pt x="20" y="310"/>
                  </a:cubicBezTo>
                  <a:cubicBezTo>
                    <a:pt x="186" y="310"/>
                    <a:pt x="186" y="310"/>
                    <a:pt x="186" y="310"/>
                  </a:cubicBezTo>
                  <a:cubicBezTo>
                    <a:pt x="197" y="310"/>
                    <a:pt x="206" y="300"/>
                    <a:pt x="206" y="288"/>
                  </a:cubicBezTo>
                  <a:cubicBezTo>
                    <a:pt x="206" y="288"/>
                    <a:pt x="206" y="224"/>
                    <a:pt x="206" y="196"/>
                  </a:cubicBezTo>
                  <a:cubicBezTo>
                    <a:pt x="206" y="181"/>
                    <a:pt x="199" y="166"/>
                    <a:pt x="190" y="154"/>
                  </a:cubicBezTo>
                  <a:close/>
                  <a:moveTo>
                    <a:pt x="190" y="288"/>
                  </a:moveTo>
                  <a:cubicBezTo>
                    <a:pt x="190" y="292"/>
                    <a:pt x="187" y="294"/>
                    <a:pt x="186" y="294"/>
                  </a:cubicBezTo>
                  <a:cubicBezTo>
                    <a:pt x="169" y="294"/>
                    <a:pt x="169" y="294"/>
                    <a:pt x="169" y="294"/>
                  </a:cubicBezTo>
                  <a:cubicBezTo>
                    <a:pt x="169" y="196"/>
                    <a:pt x="169" y="196"/>
                    <a:pt x="169" y="196"/>
                  </a:cubicBezTo>
                  <a:cubicBezTo>
                    <a:pt x="169" y="191"/>
                    <a:pt x="166" y="188"/>
                    <a:pt x="161" y="188"/>
                  </a:cubicBezTo>
                  <a:cubicBezTo>
                    <a:pt x="157" y="188"/>
                    <a:pt x="153" y="191"/>
                    <a:pt x="153" y="196"/>
                  </a:cubicBezTo>
                  <a:cubicBezTo>
                    <a:pt x="153" y="294"/>
                    <a:pt x="153" y="294"/>
                    <a:pt x="153" y="294"/>
                  </a:cubicBezTo>
                  <a:cubicBezTo>
                    <a:pt x="52" y="294"/>
                    <a:pt x="52" y="294"/>
                    <a:pt x="52" y="294"/>
                  </a:cubicBezTo>
                  <a:cubicBezTo>
                    <a:pt x="52" y="196"/>
                    <a:pt x="52" y="196"/>
                    <a:pt x="52" y="196"/>
                  </a:cubicBezTo>
                  <a:cubicBezTo>
                    <a:pt x="52" y="191"/>
                    <a:pt x="48" y="188"/>
                    <a:pt x="44" y="188"/>
                  </a:cubicBezTo>
                  <a:cubicBezTo>
                    <a:pt x="39" y="188"/>
                    <a:pt x="36" y="191"/>
                    <a:pt x="36" y="196"/>
                  </a:cubicBezTo>
                  <a:cubicBezTo>
                    <a:pt x="36" y="294"/>
                    <a:pt x="36" y="294"/>
                    <a:pt x="36" y="294"/>
                  </a:cubicBezTo>
                  <a:cubicBezTo>
                    <a:pt x="20" y="294"/>
                    <a:pt x="20" y="294"/>
                    <a:pt x="20" y="294"/>
                  </a:cubicBezTo>
                  <a:cubicBezTo>
                    <a:pt x="18" y="294"/>
                    <a:pt x="16" y="292"/>
                    <a:pt x="16" y="288"/>
                  </a:cubicBezTo>
                  <a:cubicBezTo>
                    <a:pt x="16" y="288"/>
                    <a:pt x="16" y="224"/>
                    <a:pt x="16" y="196"/>
                  </a:cubicBezTo>
                  <a:cubicBezTo>
                    <a:pt x="16" y="186"/>
                    <a:pt x="20" y="174"/>
                    <a:pt x="28" y="163"/>
                  </a:cubicBezTo>
                  <a:cubicBezTo>
                    <a:pt x="35" y="154"/>
                    <a:pt x="45" y="147"/>
                    <a:pt x="54" y="143"/>
                  </a:cubicBezTo>
                  <a:cubicBezTo>
                    <a:pt x="54" y="144"/>
                    <a:pt x="54" y="144"/>
                    <a:pt x="54" y="144"/>
                  </a:cubicBezTo>
                  <a:cubicBezTo>
                    <a:pt x="59" y="147"/>
                    <a:pt x="64" y="150"/>
                    <a:pt x="69" y="153"/>
                  </a:cubicBezTo>
                  <a:cubicBezTo>
                    <a:pt x="69" y="153"/>
                    <a:pt x="70" y="153"/>
                    <a:pt x="70" y="153"/>
                  </a:cubicBezTo>
                  <a:cubicBezTo>
                    <a:pt x="72" y="154"/>
                    <a:pt x="73" y="154"/>
                    <a:pt x="74" y="155"/>
                  </a:cubicBezTo>
                  <a:cubicBezTo>
                    <a:pt x="75" y="155"/>
                    <a:pt x="76" y="156"/>
                    <a:pt x="77" y="156"/>
                  </a:cubicBezTo>
                  <a:cubicBezTo>
                    <a:pt x="78" y="156"/>
                    <a:pt x="80" y="157"/>
                    <a:pt x="81" y="157"/>
                  </a:cubicBezTo>
                  <a:cubicBezTo>
                    <a:pt x="82" y="157"/>
                    <a:pt x="83" y="158"/>
                    <a:pt x="85" y="158"/>
                  </a:cubicBezTo>
                  <a:cubicBezTo>
                    <a:pt x="86" y="158"/>
                    <a:pt x="87" y="159"/>
                    <a:pt x="88" y="159"/>
                  </a:cubicBezTo>
                  <a:cubicBezTo>
                    <a:pt x="89" y="159"/>
                    <a:pt x="91" y="159"/>
                    <a:pt x="93" y="159"/>
                  </a:cubicBezTo>
                  <a:cubicBezTo>
                    <a:pt x="93" y="160"/>
                    <a:pt x="94" y="160"/>
                    <a:pt x="95" y="160"/>
                  </a:cubicBezTo>
                  <a:cubicBezTo>
                    <a:pt x="98" y="160"/>
                    <a:pt x="100" y="160"/>
                    <a:pt x="103" y="160"/>
                  </a:cubicBezTo>
                  <a:cubicBezTo>
                    <a:pt x="105" y="160"/>
                    <a:pt x="108" y="160"/>
                    <a:pt x="110" y="160"/>
                  </a:cubicBezTo>
                  <a:cubicBezTo>
                    <a:pt x="111" y="160"/>
                    <a:pt x="112" y="160"/>
                    <a:pt x="113" y="159"/>
                  </a:cubicBezTo>
                  <a:cubicBezTo>
                    <a:pt x="114" y="159"/>
                    <a:pt x="116" y="159"/>
                    <a:pt x="118" y="159"/>
                  </a:cubicBezTo>
                  <a:cubicBezTo>
                    <a:pt x="119" y="159"/>
                    <a:pt x="120" y="158"/>
                    <a:pt x="121" y="158"/>
                  </a:cubicBezTo>
                  <a:cubicBezTo>
                    <a:pt x="122" y="158"/>
                    <a:pt x="123" y="157"/>
                    <a:pt x="125" y="157"/>
                  </a:cubicBezTo>
                  <a:cubicBezTo>
                    <a:pt x="126" y="157"/>
                    <a:pt x="127" y="156"/>
                    <a:pt x="128" y="156"/>
                  </a:cubicBezTo>
                  <a:cubicBezTo>
                    <a:pt x="129" y="156"/>
                    <a:pt x="130" y="155"/>
                    <a:pt x="131" y="155"/>
                  </a:cubicBezTo>
                  <a:cubicBezTo>
                    <a:pt x="132" y="154"/>
                    <a:pt x="134" y="154"/>
                    <a:pt x="135" y="153"/>
                  </a:cubicBezTo>
                  <a:cubicBezTo>
                    <a:pt x="135" y="153"/>
                    <a:pt x="136" y="153"/>
                    <a:pt x="136" y="153"/>
                  </a:cubicBezTo>
                  <a:cubicBezTo>
                    <a:pt x="142" y="150"/>
                    <a:pt x="146" y="147"/>
                    <a:pt x="151" y="144"/>
                  </a:cubicBezTo>
                  <a:cubicBezTo>
                    <a:pt x="151" y="144"/>
                    <a:pt x="151" y="144"/>
                    <a:pt x="152" y="143"/>
                  </a:cubicBezTo>
                  <a:cubicBezTo>
                    <a:pt x="161" y="147"/>
                    <a:pt x="170" y="154"/>
                    <a:pt x="177" y="163"/>
                  </a:cubicBezTo>
                  <a:cubicBezTo>
                    <a:pt x="185" y="174"/>
                    <a:pt x="190" y="186"/>
                    <a:pt x="190" y="196"/>
                  </a:cubicBezTo>
                  <a:cubicBezTo>
                    <a:pt x="190" y="224"/>
                    <a:pt x="190" y="288"/>
                    <a:pt x="190" y="288"/>
                  </a:cubicBezTo>
                  <a:close/>
                </a:path>
              </a:pathLst>
            </a:custGeom>
            <a:solidFill>
              <a:schemeClr val="tx2"/>
            </a:solidFill>
            <a:ln>
              <a:noFill/>
            </a:ln>
            <a:extLst/>
          </p:spPr>
          <p:txBody>
            <a:bodyPr/>
            <a:lstStyle/>
            <a:p>
              <a:pPr defTabSz="609347">
                <a:spcBef>
                  <a:spcPct val="50000"/>
                </a:spcBef>
              </a:pPr>
              <a:endParaRPr lang="en-US" sz="1900">
                <a:solidFill>
                  <a:prstClr val="black"/>
                </a:solidFill>
              </a:endParaRPr>
            </a:p>
          </p:txBody>
        </p:sp>
      </p:grpSp>
      <p:grpSp>
        <p:nvGrpSpPr>
          <p:cNvPr id="126" name="Group 125"/>
          <p:cNvGrpSpPr/>
          <p:nvPr/>
        </p:nvGrpSpPr>
        <p:grpSpPr>
          <a:xfrm>
            <a:off x="1896630" y="4488634"/>
            <a:ext cx="832193" cy="417787"/>
            <a:chOff x="-1102674" y="2709077"/>
            <a:chExt cx="1109591" cy="417786"/>
          </a:xfrm>
        </p:grpSpPr>
        <p:sp>
          <p:nvSpPr>
            <p:cNvPr id="127" name="Rounded Rectangle 46"/>
            <p:cNvSpPr>
              <a:spLocks noChangeArrowheads="1"/>
            </p:cNvSpPr>
            <p:nvPr/>
          </p:nvSpPr>
          <p:spPr bwMode="auto">
            <a:xfrm>
              <a:off x="-1102674" y="2709077"/>
              <a:ext cx="1109591" cy="417786"/>
            </a:xfrm>
            <a:prstGeom prst="roundRect">
              <a:avLst>
                <a:gd name="adj" fmla="val 6269"/>
              </a:avLst>
            </a:prstGeom>
            <a:solidFill>
              <a:schemeClr val="bg1"/>
            </a:solidFill>
            <a:ln w="19050" algn="ctr">
              <a:solidFill>
                <a:srgbClr val="FFFFFF"/>
              </a:solidFill>
              <a:round/>
              <a:headEnd/>
              <a:tailEnd/>
            </a:ln>
            <a:extLst/>
          </p:spPr>
          <p:txBody>
            <a:bodyPr lIns="360000" tIns="45719" rIns="0" bIns="45719" anchor="ctr"/>
            <a:lstStyle/>
            <a:p>
              <a:pPr defTabSz="609347">
                <a:spcBef>
                  <a:spcPct val="50000"/>
                </a:spcBef>
              </a:pPr>
              <a:r>
                <a:rPr lang="en-US" sz="1100" dirty="0">
                  <a:solidFill>
                    <a:srgbClr val="00285E"/>
                  </a:solidFill>
                </a:rPr>
                <a:t>  Service</a:t>
              </a:r>
            </a:p>
          </p:txBody>
        </p:sp>
        <p:sp>
          <p:nvSpPr>
            <p:cNvPr id="128" name="Freeform 3"/>
            <p:cNvSpPr>
              <a:spLocks noChangeAspect="1" noEditPoints="1"/>
            </p:cNvSpPr>
            <p:nvPr/>
          </p:nvSpPr>
          <p:spPr bwMode="auto">
            <a:xfrm>
              <a:off x="-1037878" y="2744127"/>
              <a:ext cx="335021" cy="360335"/>
            </a:xfrm>
            <a:custGeom>
              <a:avLst/>
              <a:gdLst>
                <a:gd name="T0" fmla="*/ 2147483647 w 345"/>
                <a:gd name="T1" fmla="*/ 2147483647 h 388"/>
                <a:gd name="T2" fmla="*/ 2147483647 w 345"/>
                <a:gd name="T3" fmla="*/ 2147483647 h 388"/>
                <a:gd name="T4" fmla="*/ 2147483647 w 345"/>
                <a:gd name="T5" fmla="*/ 2147483647 h 388"/>
                <a:gd name="T6" fmla="*/ 2147483647 w 345"/>
                <a:gd name="T7" fmla="*/ 2147483647 h 388"/>
                <a:gd name="T8" fmla="*/ 2147483647 w 345"/>
                <a:gd name="T9" fmla="*/ 2147483647 h 388"/>
                <a:gd name="T10" fmla="*/ 2147483647 w 345"/>
                <a:gd name="T11" fmla="*/ 2147483647 h 388"/>
                <a:gd name="T12" fmla="*/ 2147483647 w 345"/>
                <a:gd name="T13" fmla="*/ 2147483647 h 388"/>
                <a:gd name="T14" fmla="*/ 2147483647 w 345"/>
                <a:gd name="T15" fmla="*/ 2147483647 h 388"/>
                <a:gd name="T16" fmla="*/ 2147483647 w 345"/>
                <a:gd name="T17" fmla="*/ 2147483647 h 388"/>
                <a:gd name="T18" fmla="*/ 2147483647 w 345"/>
                <a:gd name="T19" fmla="*/ 2147483647 h 388"/>
                <a:gd name="T20" fmla="*/ 2147483647 w 345"/>
                <a:gd name="T21" fmla="*/ 2147483647 h 388"/>
                <a:gd name="T22" fmla="*/ 2147483647 w 345"/>
                <a:gd name="T23" fmla="*/ 2147483647 h 388"/>
                <a:gd name="T24" fmla="*/ 2147483647 w 345"/>
                <a:gd name="T25" fmla="*/ 2147483647 h 388"/>
                <a:gd name="T26" fmla="*/ 2147483647 w 345"/>
                <a:gd name="T27" fmla="*/ 2147483647 h 388"/>
                <a:gd name="T28" fmla="*/ 2147483647 w 345"/>
                <a:gd name="T29" fmla="*/ 2147483647 h 388"/>
                <a:gd name="T30" fmla="*/ 2147483647 w 345"/>
                <a:gd name="T31" fmla="*/ 2147483647 h 388"/>
                <a:gd name="T32" fmla="*/ 2147483647 w 345"/>
                <a:gd name="T33" fmla="*/ 2147483647 h 388"/>
                <a:gd name="T34" fmla="*/ 2147483647 w 345"/>
                <a:gd name="T35" fmla="*/ 2147483647 h 388"/>
                <a:gd name="T36" fmla="*/ 2147483647 w 345"/>
                <a:gd name="T37" fmla="*/ 2147483647 h 388"/>
                <a:gd name="T38" fmla="*/ 2147483647 w 345"/>
                <a:gd name="T39" fmla="*/ 2147483647 h 388"/>
                <a:gd name="T40" fmla="*/ 2147483647 w 345"/>
                <a:gd name="T41" fmla="*/ 2147483647 h 388"/>
                <a:gd name="T42" fmla="*/ 2147483647 w 345"/>
                <a:gd name="T43" fmla="*/ 2147483647 h 388"/>
                <a:gd name="T44" fmla="*/ 2147483647 w 345"/>
                <a:gd name="T45" fmla="*/ 2147483647 h 388"/>
                <a:gd name="T46" fmla="*/ 2147483647 w 345"/>
                <a:gd name="T47" fmla="*/ 2147483647 h 388"/>
                <a:gd name="T48" fmla="*/ 2147483647 w 345"/>
                <a:gd name="T49" fmla="*/ 2147483647 h 388"/>
                <a:gd name="T50" fmla="*/ 2147483647 w 345"/>
                <a:gd name="T51" fmla="*/ 2147483647 h 388"/>
                <a:gd name="T52" fmla="*/ 2147483647 w 345"/>
                <a:gd name="T53" fmla="*/ 2147483647 h 388"/>
                <a:gd name="T54" fmla="*/ 2147483647 w 345"/>
                <a:gd name="T55" fmla="*/ 2147483647 h 388"/>
                <a:gd name="T56" fmla="*/ 2147483647 w 345"/>
                <a:gd name="T57" fmla="*/ 2147483647 h 388"/>
                <a:gd name="T58" fmla="*/ 2147483647 w 345"/>
                <a:gd name="T59" fmla="*/ 2147483647 h 388"/>
                <a:gd name="T60" fmla="*/ 2147483647 w 345"/>
                <a:gd name="T61" fmla="*/ 2147483647 h 388"/>
                <a:gd name="T62" fmla="*/ 2147483647 w 345"/>
                <a:gd name="T63" fmla="*/ 2147483647 h 388"/>
                <a:gd name="T64" fmla="*/ 2147483647 w 345"/>
                <a:gd name="T65" fmla="*/ 2147483647 h 388"/>
                <a:gd name="T66" fmla="*/ 2147483647 w 345"/>
                <a:gd name="T67" fmla="*/ 2147483647 h 388"/>
                <a:gd name="T68" fmla="*/ 2147483647 w 345"/>
                <a:gd name="T69" fmla="*/ 2147483647 h 388"/>
                <a:gd name="T70" fmla="*/ 2147483647 w 345"/>
                <a:gd name="T71" fmla="*/ 2147483647 h 388"/>
                <a:gd name="T72" fmla="*/ 2147483647 w 345"/>
                <a:gd name="T73" fmla="*/ 2147483647 h 3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5"/>
                <a:gd name="T112" fmla="*/ 0 h 388"/>
                <a:gd name="T113" fmla="*/ 345 w 345"/>
                <a:gd name="T114" fmla="*/ 388 h 3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5" h="388">
                  <a:moveTo>
                    <a:pt x="329" y="326"/>
                  </a:moveTo>
                  <a:cubicBezTo>
                    <a:pt x="318" y="317"/>
                    <a:pt x="300" y="308"/>
                    <a:pt x="274" y="308"/>
                  </a:cubicBezTo>
                  <a:cubicBezTo>
                    <a:pt x="248" y="308"/>
                    <a:pt x="214" y="317"/>
                    <a:pt x="169" y="341"/>
                  </a:cubicBezTo>
                  <a:cubicBezTo>
                    <a:pt x="125" y="364"/>
                    <a:pt x="93" y="372"/>
                    <a:pt x="71" y="372"/>
                  </a:cubicBezTo>
                  <a:cubicBezTo>
                    <a:pt x="48" y="372"/>
                    <a:pt x="35" y="365"/>
                    <a:pt x="27" y="358"/>
                  </a:cubicBezTo>
                  <a:cubicBezTo>
                    <a:pt x="23" y="354"/>
                    <a:pt x="20" y="351"/>
                    <a:pt x="18" y="348"/>
                  </a:cubicBezTo>
                  <a:cubicBezTo>
                    <a:pt x="18" y="347"/>
                    <a:pt x="17" y="346"/>
                    <a:pt x="17" y="346"/>
                  </a:cubicBezTo>
                  <a:cubicBezTo>
                    <a:pt x="17" y="345"/>
                    <a:pt x="16" y="345"/>
                    <a:pt x="16" y="345"/>
                  </a:cubicBezTo>
                  <a:cubicBezTo>
                    <a:pt x="16" y="345"/>
                    <a:pt x="16" y="345"/>
                    <a:pt x="16" y="345"/>
                  </a:cubicBezTo>
                  <a:cubicBezTo>
                    <a:pt x="15" y="341"/>
                    <a:pt x="10" y="339"/>
                    <a:pt x="6" y="341"/>
                  </a:cubicBezTo>
                  <a:cubicBezTo>
                    <a:pt x="2" y="342"/>
                    <a:pt x="0" y="347"/>
                    <a:pt x="2" y="351"/>
                  </a:cubicBezTo>
                  <a:cubicBezTo>
                    <a:pt x="2" y="352"/>
                    <a:pt x="6" y="361"/>
                    <a:pt x="17" y="370"/>
                  </a:cubicBezTo>
                  <a:cubicBezTo>
                    <a:pt x="27" y="379"/>
                    <a:pt x="45" y="388"/>
                    <a:pt x="71" y="388"/>
                  </a:cubicBezTo>
                  <a:cubicBezTo>
                    <a:pt x="71" y="388"/>
                    <a:pt x="71" y="388"/>
                    <a:pt x="71" y="388"/>
                  </a:cubicBezTo>
                  <a:cubicBezTo>
                    <a:pt x="97" y="388"/>
                    <a:pt x="131" y="379"/>
                    <a:pt x="176" y="355"/>
                  </a:cubicBezTo>
                  <a:cubicBezTo>
                    <a:pt x="220" y="331"/>
                    <a:pt x="252" y="324"/>
                    <a:pt x="274" y="324"/>
                  </a:cubicBezTo>
                  <a:cubicBezTo>
                    <a:pt x="297" y="324"/>
                    <a:pt x="310" y="331"/>
                    <a:pt x="318" y="338"/>
                  </a:cubicBezTo>
                  <a:cubicBezTo>
                    <a:pt x="322" y="341"/>
                    <a:pt x="325" y="345"/>
                    <a:pt x="327" y="347"/>
                  </a:cubicBezTo>
                  <a:cubicBezTo>
                    <a:pt x="328" y="349"/>
                    <a:pt x="328" y="350"/>
                    <a:pt x="329" y="350"/>
                  </a:cubicBezTo>
                  <a:cubicBezTo>
                    <a:pt x="329" y="351"/>
                    <a:pt x="329" y="351"/>
                    <a:pt x="329" y="351"/>
                  </a:cubicBezTo>
                  <a:cubicBezTo>
                    <a:pt x="329" y="351"/>
                    <a:pt x="329" y="351"/>
                    <a:pt x="329" y="351"/>
                  </a:cubicBezTo>
                  <a:cubicBezTo>
                    <a:pt x="331" y="355"/>
                    <a:pt x="335" y="357"/>
                    <a:pt x="340" y="355"/>
                  </a:cubicBezTo>
                  <a:cubicBezTo>
                    <a:pt x="344" y="354"/>
                    <a:pt x="345" y="349"/>
                    <a:pt x="344" y="345"/>
                  </a:cubicBezTo>
                  <a:cubicBezTo>
                    <a:pt x="343" y="344"/>
                    <a:pt x="339" y="335"/>
                    <a:pt x="329" y="326"/>
                  </a:cubicBezTo>
                  <a:close/>
                  <a:moveTo>
                    <a:pt x="2" y="309"/>
                  </a:moveTo>
                  <a:cubicBezTo>
                    <a:pt x="2" y="310"/>
                    <a:pt x="6" y="319"/>
                    <a:pt x="17" y="328"/>
                  </a:cubicBezTo>
                  <a:cubicBezTo>
                    <a:pt x="27" y="337"/>
                    <a:pt x="45" y="346"/>
                    <a:pt x="71" y="346"/>
                  </a:cubicBezTo>
                  <a:cubicBezTo>
                    <a:pt x="71" y="346"/>
                    <a:pt x="71" y="346"/>
                    <a:pt x="71" y="346"/>
                  </a:cubicBezTo>
                  <a:cubicBezTo>
                    <a:pt x="97" y="346"/>
                    <a:pt x="131" y="338"/>
                    <a:pt x="176" y="313"/>
                  </a:cubicBezTo>
                  <a:cubicBezTo>
                    <a:pt x="220" y="290"/>
                    <a:pt x="252" y="282"/>
                    <a:pt x="274" y="282"/>
                  </a:cubicBezTo>
                  <a:cubicBezTo>
                    <a:pt x="297" y="282"/>
                    <a:pt x="310" y="289"/>
                    <a:pt x="318" y="296"/>
                  </a:cubicBezTo>
                  <a:cubicBezTo>
                    <a:pt x="322" y="300"/>
                    <a:pt x="325" y="303"/>
                    <a:pt x="327" y="306"/>
                  </a:cubicBezTo>
                  <a:cubicBezTo>
                    <a:pt x="328" y="307"/>
                    <a:pt x="328" y="308"/>
                    <a:pt x="329" y="309"/>
                  </a:cubicBezTo>
                  <a:cubicBezTo>
                    <a:pt x="329" y="309"/>
                    <a:pt x="329" y="309"/>
                    <a:pt x="329" y="309"/>
                  </a:cubicBezTo>
                  <a:cubicBezTo>
                    <a:pt x="329" y="309"/>
                    <a:pt x="329" y="309"/>
                    <a:pt x="329" y="309"/>
                  </a:cubicBezTo>
                  <a:cubicBezTo>
                    <a:pt x="331" y="313"/>
                    <a:pt x="335" y="315"/>
                    <a:pt x="339" y="314"/>
                  </a:cubicBezTo>
                  <a:cubicBezTo>
                    <a:pt x="344" y="312"/>
                    <a:pt x="345" y="307"/>
                    <a:pt x="344" y="303"/>
                  </a:cubicBezTo>
                  <a:cubicBezTo>
                    <a:pt x="343" y="302"/>
                    <a:pt x="339" y="293"/>
                    <a:pt x="329" y="284"/>
                  </a:cubicBezTo>
                  <a:cubicBezTo>
                    <a:pt x="318" y="275"/>
                    <a:pt x="300" y="266"/>
                    <a:pt x="274" y="266"/>
                  </a:cubicBezTo>
                  <a:cubicBezTo>
                    <a:pt x="248" y="266"/>
                    <a:pt x="214" y="275"/>
                    <a:pt x="169" y="299"/>
                  </a:cubicBezTo>
                  <a:cubicBezTo>
                    <a:pt x="125" y="323"/>
                    <a:pt x="93" y="330"/>
                    <a:pt x="71" y="330"/>
                  </a:cubicBezTo>
                  <a:cubicBezTo>
                    <a:pt x="48" y="330"/>
                    <a:pt x="35" y="323"/>
                    <a:pt x="27" y="316"/>
                  </a:cubicBezTo>
                  <a:cubicBezTo>
                    <a:pt x="23" y="313"/>
                    <a:pt x="20" y="309"/>
                    <a:pt x="18" y="307"/>
                  </a:cubicBezTo>
                  <a:cubicBezTo>
                    <a:pt x="18" y="305"/>
                    <a:pt x="17" y="304"/>
                    <a:pt x="17" y="304"/>
                  </a:cubicBezTo>
                  <a:cubicBezTo>
                    <a:pt x="17" y="303"/>
                    <a:pt x="16" y="303"/>
                    <a:pt x="16" y="303"/>
                  </a:cubicBezTo>
                  <a:cubicBezTo>
                    <a:pt x="16" y="303"/>
                    <a:pt x="16" y="303"/>
                    <a:pt x="16" y="303"/>
                  </a:cubicBezTo>
                  <a:cubicBezTo>
                    <a:pt x="15" y="299"/>
                    <a:pt x="10" y="297"/>
                    <a:pt x="6" y="299"/>
                  </a:cubicBezTo>
                  <a:cubicBezTo>
                    <a:pt x="2" y="301"/>
                    <a:pt x="0" y="305"/>
                    <a:pt x="2" y="309"/>
                  </a:cubicBezTo>
                  <a:close/>
                  <a:moveTo>
                    <a:pt x="98" y="274"/>
                  </a:moveTo>
                  <a:cubicBezTo>
                    <a:pt x="124" y="274"/>
                    <a:pt x="144" y="254"/>
                    <a:pt x="144" y="229"/>
                  </a:cubicBezTo>
                  <a:cubicBezTo>
                    <a:pt x="144" y="229"/>
                    <a:pt x="144" y="228"/>
                    <a:pt x="144" y="228"/>
                  </a:cubicBezTo>
                  <a:cubicBezTo>
                    <a:pt x="144" y="48"/>
                    <a:pt x="144" y="48"/>
                    <a:pt x="144" y="48"/>
                  </a:cubicBezTo>
                  <a:cubicBezTo>
                    <a:pt x="276" y="18"/>
                    <a:pt x="276" y="18"/>
                    <a:pt x="276" y="18"/>
                  </a:cubicBezTo>
                  <a:cubicBezTo>
                    <a:pt x="276" y="41"/>
                    <a:pt x="276" y="41"/>
                    <a:pt x="276" y="41"/>
                  </a:cubicBezTo>
                  <a:cubicBezTo>
                    <a:pt x="276" y="45"/>
                    <a:pt x="280" y="49"/>
                    <a:pt x="284" y="49"/>
                  </a:cubicBezTo>
                  <a:cubicBezTo>
                    <a:pt x="289" y="49"/>
                    <a:pt x="292" y="45"/>
                    <a:pt x="292" y="41"/>
                  </a:cubicBezTo>
                  <a:cubicBezTo>
                    <a:pt x="292" y="8"/>
                    <a:pt x="292" y="8"/>
                    <a:pt x="292" y="8"/>
                  </a:cubicBezTo>
                  <a:cubicBezTo>
                    <a:pt x="292" y="6"/>
                    <a:pt x="291" y="3"/>
                    <a:pt x="289" y="2"/>
                  </a:cubicBezTo>
                  <a:cubicBezTo>
                    <a:pt x="287" y="0"/>
                    <a:pt x="285" y="0"/>
                    <a:pt x="283" y="0"/>
                  </a:cubicBezTo>
                  <a:cubicBezTo>
                    <a:pt x="134" y="34"/>
                    <a:pt x="134" y="34"/>
                    <a:pt x="134" y="34"/>
                  </a:cubicBezTo>
                  <a:cubicBezTo>
                    <a:pt x="131" y="35"/>
                    <a:pt x="128" y="38"/>
                    <a:pt x="128" y="42"/>
                  </a:cubicBezTo>
                  <a:cubicBezTo>
                    <a:pt x="128" y="194"/>
                    <a:pt x="128" y="194"/>
                    <a:pt x="128" y="194"/>
                  </a:cubicBezTo>
                  <a:cubicBezTo>
                    <a:pt x="120" y="187"/>
                    <a:pt x="110" y="183"/>
                    <a:pt x="98" y="183"/>
                  </a:cubicBezTo>
                  <a:cubicBezTo>
                    <a:pt x="73" y="183"/>
                    <a:pt x="53" y="203"/>
                    <a:pt x="53" y="228"/>
                  </a:cubicBezTo>
                  <a:cubicBezTo>
                    <a:pt x="53" y="254"/>
                    <a:pt x="73" y="274"/>
                    <a:pt x="98" y="274"/>
                  </a:cubicBezTo>
                  <a:close/>
                  <a:moveTo>
                    <a:pt x="284" y="65"/>
                  </a:moveTo>
                  <a:cubicBezTo>
                    <a:pt x="280" y="65"/>
                    <a:pt x="276" y="69"/>
                    <a:pt x="276" y="73"/>
                  </a:cubicBezTo>
                  <a:cubicBezTo>
                    <a:pt x="276" y="160"/>
                    <a:pt x="276" y="160"/>
                    <a:pt x="276" y="160"/>
                  </a:cubicBezTo>
                  <a:cubicBezTo>
                    <a:pt x="268" y="153"/>
                    <a:pt x="258" y="149"/>
                    <a:pt x="247" y="149"/>
                  </a:cubicBezTo>
                  <a:cubicBezTo>
                    <a:pt x="222" y="149"/>
                    <a:pt x="201" y="170"/>
                    <a:pt x="201" y="195"/>
                  </a:cubicBezTo>
                  <a:cubicBezTo>
                    <a:pt x="201" y="220"/>
                    <a:pt x="222" y="240"/>
                    <a:pt x="247" y="240"/>
                  </a:cubicBezTo>
                  <a:cubicBezTo>
                    <a:pt x="272" y="240"/>
                    <a:pt x="292" y="220"/>
                    <a:pt x="292" y="195"/>
                  </a:cubicBezTo>
                  <a:cubicBezTo>
                    <a:pt x="292" y="195"/>
                    <a:pt x="292" y="195"/>
                    <a:pt x="292" y="195"/>
                  </a:cubicBezTo>
                  <a:cubicBezTo>
                    <a:pt x="292" y="73"/>
                    <a:pt x="292" y="73"/>
                    <a:pt x="292" y="73"/>
                  </a:cubicBezTo>
                  <a:cubicBezTo>
                    <a:pt x="292" y="69"/>
                    <a:pt x="289" y="65"/>
                    <a:pt x="284" y="65"/>
                  </a:cubicBezTo>
                  <a:close/>
                </a:path>
              </a:pathLst>
            </a:custGeom>
            <a:solidFill>
              <a:schemeClr val="tx2"/>
            </a:solidFill>
            <a:ln>
              <a:noFill/>
            </a:ln>
            <a:extLst/>
          </p:spPr>
          <p:txBody>
            <a:bodyPr/>
            <a:lstStyle/>
            <a:p>
              <a:pPr defTabSz="609347">
                <a:spcBef>
                  <a:spcPct val="50000"/>
                </a:spcBef>
              </a:pPr>
              <a:endParaRPr lang="en-US" sz="1900">
                <a:solidFill>
                  <a:prstClr val="black"/>
                </a:solidFill>
              </a:endParaRPr>
            </a:p>
          </p:txBody>
        </p:sp>
      </p:grpSp>
      <p:grpSp>
        <p:nvGrpSpPr>
          <p:cNvPr id="3" name="Group 2"/>
          <p:cNvGrpSpPr/>
          <p:nvPr/>
        </p:nvGrpSpPr>
        <p:grpSpPr>
          <a:xfrm>
            <a:off x="6561557" y="4574511"/>
            <a:ext cx="1974325" cy="2040679"/>
            <a:chOff x="6434629" y="3178599"/>
            <a:chExt cx="2180752" cy="1780281"/>
          </a:xfrm>
        </p:grpSpPr>
        <p:sp>
          <p:nvSpPr>
            <p:cNvPr id="81" name="Freeform 3"/>
            <p:cNvSpPr>
              <a:spLocks noChangeAspect="1" noEditPoints="1"/>
            </p:cNvSpPr>
            <p:nvPr/>
          </p:nvSpPr>
          <p:spPr bwMode="auto">
            <a:xfrm>
              <a:off x="6566655" y="3178599"/>
              <a:ext cx="311230" cy="504545"/>
            </a:xfrm>
            <a:custGeom>
              <a:avLst/>
              <a:gdLst>
                <a:gd name="T0" fmla="*/ 344840 w 324"/>
                <a:gd name="T1" fmla="*/ 1376858 h 468"/>
                <a:gd name="T2" fmla="*/ 247385 w 324"/>
                <a:gd name="T3" fmla="*/ 1376858 h 468"/>
                <a:gd name="T4" fmla="*/ 329847 w 324"/>
                <a:gd name="T5" fmla="*/ 1421878 h 468"/>
                <a:gd name="T6" fmla="*/ 1109486 w 324"/>
                <a:gd name="T7" fmla="*/ 262616 h 468"/>
                <a:gd name="T8" fmla="*/ 1049513 w 324"/>
                <a:gd name="T9" fmla="*/ 975431 h 468"/>
                <a:gd name="T10" fmla="*/ 944562 w 324"/>
                <a:gd name="T11" fmla="*/ 120053 h 468"/>
                <a:gd name="T12" fmla="*/ 119944 w 324"/>
                <a:gd name="T13" fmla="*/ 1230543 h 468"/>
                <a:gd name="T14" fmla="*/ 442295 w 324"/>
                <a:gd name="T15" fmla="*/ 1440636 h 468"/>
                <a:gd name="T16" fmla="*/ 59972 w 324"/>
                <a:gd name="T17" fmla="*/ 1421878 h 468"/>
                <a:gd name="T18" fmla="*/ 1023276 w 324"/>
                <a:gd name="T19" fmla="*/ 60026 h 468"/>
                <a:gd name="T20" fmla="*/ 1109486 w 324"/>
                <a:gd name="T21" fmla="*/ 202589 h 468"/>
                <a:gd name="T22" fmla="*/ 1023276 w 324"/>
                <a:gd name="T23" fmla="*/ 0 h 468"/>
                <a:gd name="T24" fmla="*/ 0 w 324"/>
                <a:gd name="T25" fmla="*/ 1421878 h 468"/>
                <a:gd name="T26" fmla="*/ 880842 w 324"/>
                <a:gd name="T27" fmla="*/ 1755775 h 468"/>
                <a:gd name="T28" fmla="*/ 1139472 w 324"/>
                <a:gd name="T29" fmla="*/ 960424 h 468"/>
                <a:gd name="T30" fmla="*/ 198658 w 324"/>
                <a:gd name="T31" fmla="*/ 1249301 h 468"/>
                <a:gd name="T32" fmla="*/ 198658 w 324"/>
                <a:gd name="T33" fmla="*/ 180079 h 468"/>
                <a:gd name="T34" fmla="*/ 963303 w 324"/>
                <a:gd name="T35" fmla="*/ 934162 h 468"/>
                <a:gd name="T36" fmla="*/ 817121 w 324"/>
                <a:gd name="T37" fmla="*/ 911652 h 468"/>
                <a:gd name="T38" fmla="*/ 768394 w 324"/>
                <a:gd name="T39" fmla="*/ 660291 h 468"/>
                <a:gd name="T40" fmla="*/ 618463 w 324"/>
                <a:gd name="T41" fmla="*/ 574003 h 468"/>
                <a:gd name="T42" fmla="*/ 491022 w 324"/>
                <a:gd name="T43" fmla="*/ 528983 h 468"/>
                <a:gd name="T44" fmla="*/ 543498 w 324"/>
                <a:gd name="T45" fmla="*/ 442695 h 468"/>
                <a:gd name="T46" fmla="*/ 577232 w 324"/>
                <a:gd name="T47" fmla="*/ 438944 h 468"/>
                <a:gd name="T48" fmla="*/ 670939 w 324"/>
                <a:gd name="T49" fmla="*/ 461454 h 468"/>
                <a:gd name="T50" fmla="*/ 727163 w 324"/>
                <a:gd name="T51" fmla="*/ 397676 h 468"/>
                <a:gd name="T52" fmla="*/ 580981 w 324"/>
                <a:gd name="T53" fmla="*/ 277623 h 468"/>
                <a:gd name="T54" fmla="*/ 494771 w 324"/>
                <a:gd name="T55" fmla="*/ 367662 h 468"/>
                <a:gd name="T56" fmla="*/ 419805 w 324"/>
                <a:gd name="T57" fmla="*/ 577755 h 468"/>
                <a:gd name="T58" fmla="*/ 565988 w 324"/>
                <a:gd name="T59" fmla="*/ 660291 h 468"/>
                <a:gd name="T60" fmla="*/ 468533 w 324"/>
                <a:gd name="T61" fmla="*/ 757835 h 468"/>
                <a:gd name="T62" fmla="*/ 397316 w 324"/>
                <a:gd name="T63" fmla="*/ 754083 h 468"/>
                <a:gd name="T64" fmla="*/ 536002 w 324"/>
                <a:gd name="T65" fmla="*/ 915404 h 468"/>
                <a:gd name="T66" fmla="*/ 506015 w 324"/>
                <a:gd name="T67" fmla="*/ 945417 h 468"/>
                <a:gd name="T68" fmla="*/ 374826 w 324"/>
                <a:gd name="T69" fmla="*/ 922907 h 468"/>
                <a:gd name="T70" fmla="*/ 880842 w 324"/>
                <a:gd name="T71" fmla="*/ 1695749 h 468"/>
                <a:gd name="T72" fmla="*/ 419805 w 324"/>
                <a:gd name="T73" fmla="*/ 964176 h 468"/>
                <a:gd name="T74" fmla="*/ 509764 w 324"/>
                <a:gd name="T75" fmla="*/ 1155510 h 468"/>
                <a:gd name="T76" fmla="*/ 625960 w 324"/>
                <a:gd name="T77" fmla="*/ 1260556 h 468"/>
                <a:gd name="T78" fmla="*/ 670939 w 324"/>
                <a:gd name="T79" fmla="*/ 622775 h 468"/>
                <a:gd name="T80" fmla="*/ 738408 w 324"/>
                <a:gd name="T81" fmla="*/ 1039209 h 468"/>
                <a:gd name="T82" fmla="*/ 817121 w 324"/>
                <a:gd name="T83" fmla="*/ 971679 h 468"/>
                <a:gd name="T84" fmla="*/ 888338 w 324"/>
                <a:gd name="T85" fmla="*/ 1061719 h 468"/>
                <a:gd name="T86" fmla="*/ 967052 w 324"/>
                <a:gd name="T87" fmla="*/ 994189 h 468"/>
                <a:gd name="T88" fmla="*/ 1038269 w 324"/>
                <a:gd name="T89" fmla="*/ 1087980 h 468"/>
                <a:gd name="T90" fmla="*/ 1113234 w 324"/>
                <a:gd name="T91" fmla="*/ 1020450 h 4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4" h="468">
                  <a:moveTo>
                    <a:pt x="88" y="379"/>
                  </a:moveTo>
                  <a:cubicBezTo>
                    <a:pt x="91" y="379"/>
                    <a:pt x="92" y="377"/>
                    <a:pt x="92" y="375"/>
                  </a:cubicBezTo>
                  <a:cubicBezTo>
                    <a:pt x="92" y="367"/>
                    <a:pt x="92" y="367"/>
                    <a:pt x="92" y="367"/>
                  </a:cubicBezTo>
                  <a:cubicBezTo>
                    <a:pt x="92" y="364"/>
                    <a:pt x="91" y="362"/>
                    <a:pt x="88" y="362"/>
                  </a:cubicBezTo>
                  <a:cubicBezTo>
                    <a:pt x="70" y="362"/>
                    <a:pt x="70" y="362"/>
                    <a:pt x="70" y="362"/>
                  </a:cubicBezTo>
                  <a:cubicBezTo>
                    <a:pt x="68" y="362"/>
                    <a:pt x="66" y="364"/>
                    <a:pt x="66" y="367"/>
                  </a:cubicBezTo>
                  <a:cubicBezTo>
                    <a:pt x="66" y="375"/>
                    <a:pt x="66" y="375"/>
                    <a:pt x="66" y="375"/>
                  </a:cubicBezTo>
                  <a:cubicBezTo>
                    <a:pt x="66" y="377"/>
                    <a:pt x="68" y="379"/>
                    <a:pt x="70" y="379"/>
                  </a:cubicBezTo>
                  <a:lnTo>
                    <a:pt x="88" y="379"/>
                  </a:lnTo>
                  <a:close/>
                  <a:moveTo>
                    <a:pt x="304" y="256"/>
                  </a:moveTo>
                  <a:cubicBezTo>
                    <a:pt x="304" y="78"/>
                    <a:pt x="304" y="78"/>
                    <a:pt x="304" y="78"/>
                  </a:cubicBezTo>
                  <a:cubicBezTo>
                    <a:pt x="304" y="74"/>
                    <a:pt x="300" y="70"/>
                    <a:pt x="296" y="70"/>
                  </a:cubicBezTo>
                  <a:cubicBezTo>
                    <a:pt x="292" y="70"/>
                    <a:pt x="288" y="74"/>
                    <a:pt x="288" y="78"/>
                  </a:cubicBezTo>
                  <a:cubicBezTo>
                    <a:pt x="288" y="257"/>
                    <a:pt x="288" y="257"/>
                    <a:pt x="288" y="257"/>
                  </a:cubicBezTo>
                  <a:cubicBezTo>
                    <a:pt x="285" y="258"/>
                    <a:pt x="283" y="259"/>
                    <a:pt x="280" y="260"/>
                  </a:cubicBezTo>
                  <a:cubicBezTo>
                    <a:pt x="278" y="257"/>
                    <a:pt x="276" y="255"/>
                    <a:pt x="273" y="253"/>
                  </a:cubicBezTo>
                  <a:cubicBezTo>
                    <a:pt x="273" y="53"/>
                    <a:pt x="273" y="53"/>
                    <a:pt x="273" y="53"/>
                  </a:cubicBezTo>
                  <a:cubicBezTo>
                    <a:pt x="273" y="39"/>
                    <a:pt x="265" y="32"/>
                    <a:pt x="252" y="32"/>
                  </a:cubicBezTo>
                  <a:cubicBezTo>
                    <a:pt x="53" y="32"/>
                    <a:pt x="53" y="32"/>
                    <a:pt x="53" y="32"/>
                  </a:cubicBezTo>
                  <a:cubicBezTo>
                    <a:pt x="40" y="32"/>
                    <a:pt x="32" y="40"/>
                    <a:pt x="32" y="53"/>
                  </a:cubicBezTo>
                  <a:cubicBezTo>
                    <a:pt x="32" y="328"/>
                    <a:pt x="32" y="328"/>
                    <a:pt x="32" y="328"/>
                  </a:cubicBezTo>
                  <a:cubicBezTo>
                    <a:pt x="32" y="342"/>
                    <a:pt x="39" y="349"/>
                    <a:pt x="53" y="349"/>
                  </a:cubicBezTo>
                  <a:cubicBezTo>
                    <a:pt x="107" y="349"/>
                    <a:pt x="107" y="349"/>
                    <a:pt x="107" y="349"/>
                  </a:cubicBezTo>
                  <a:cubicBezTo>
                    <a:pt x="110" y="362"/>
                    <a:pt x="114" y="375"/>
                    <a:pt x="118" y="384"/>
                  </a:cubicBezTo>
                  <a:cubicBezTo>
                    <a:pt x="119" y="387"/>
                    <a:pt x="120" y="389"/>
                    <a:pt x="122" y="393"/>
                  </a:cubicBezTo>
                  <a:cubicBezTo>
                    <a:pt x="31" y="393"/>
                    <a:pt x="31" y="393"/>
                    <a:pt x="31" y="393"/>
                  </a:cubicBezTo>
                  <a:cubicBezTo>
                    <a:pt x="23" y="393"/>
                    <a:pt x="16" y="386"/>
                    <a:pt x="16" y="379"/>
                  </a:cubicBezTo>
                  <a:cubicBezTo>
                    <a:pt x="16" y="37"/>
                    <a:pt x="16" y="37"/>
                    <a:pt x="16" y="37"/>
                  </a:cubicBezTo>
                  <a:cubicBezTo>
                    <a:pt x="16" y="26"/>
                    <a:pt x="23" y="16"/>
                    <a:pt x="36" y="16"/>
                  </a:cubicBezTo>
                  <a:cubicBezTo>
                    <a:pt x="273" y="16"/>
                    <a:pt x="273" y="16"/>
                    <a:pt x="273" y="16"/>
                  </a:cubicBezTo>
                  <a:cubicBezTo>
                    <a:pt x="281" y="16"/>
                    <a:pt x="288" y="22"/>
                    <a:pt x="288" y="30"/>
                  </a:cubicBezTo>
                  <a:cubicBezTo>
                    <a:pt x="288" y="46"/>
                    <a:pt x="288" y="46"/>
                    <a:pt x="288" y="46"/>
                  </a:cubicBezTo>
                  <a:cubicBezTo>
                    <a:pt x="288" y="51"/>
                    <a:pt x="292" y="54"/>
                    <a:pt x="296" y="54"/>
                  </a:cubicBezTo>
                  <a:cubicBezTo>
                    <a:pt x="300" y="54"/>
                    <a:pt x="304" y="51"/>
                    <a:pt x="304" y="46"/>
                  </a:cubicBezTo>
                  <a:cubicBezTo>
                    <a:pt x="304" y="30"/>
                    <a:pt x="304" y="30"/>
                    <a:pt x="304" y="30"/>
                  </a:cubicBezTo>
                  <a:cubicBezTo>
                    <a:pt x="304" y="13"/>
                    <a:pt x="290" y="0"/>
                    <a:pt x="273" y="0"/>
                  </a:cubicBezTo>
                  <a:cubicBezTo>
                    <a:pt x="36" y="0"/>
                    <a:pt x="36" y="0"/>
                    <a:pt x="36" y="0"/>
                  </a:cubicBezTo>
                  <a:cubicBezTo>
                    <a:pt x="16" y="0"/>
                    <a:pt x="0" y="16"/>
                    <a:pt x="0" y="37"/>
                  </a:cubicBezTo>
                  <a:cubicBezTo>
                    <a:pt x="0" y="379"/>
                    <a:pt x="0" y="379"/>
                    <a:pt x="0" y="379"/>
                  </a:cubicBezTo>
                  <a:cubicBezTo>
                    <a:pt x="0" y="395"/>
                    <a:pt x="14" y="409"/>
                    <a:pt x="31" y="409"/>
                  </a:cubicBezTo>
                  <a:cubicBezTo>
                    <a:pt x="132" y="409"/>
                    <a:pt x="132" y="409"/>
                    <a:pt x="132" y="409"/>
                  </a:cubicBezTo>
                  <a:cubicBezTo>
                    <a:pt x="149" y="435"/>
                    <a:pt x="182" y="468"/>
                    <a:pt x="235" y="468"/>
                  </a:cubicBezTo>
                  <a:cubicBezTo>
                    <a:pt x="294" y="468"/>
                    <a:pt x="324" y="426"/>
                    <a:pt x="324" y="385"/>
                  </a:cubicBezTo>
                  <a:cubicBezTo>
                    <a:pt x="324" y="282"/>
                    <a:pt x="324" y="282"/>
                    <a:pt x="324" y="282"/>
                  </a:cubicBezTo>
                  <a:cubicBezTo>
                    <a:pt x="324" y="270"/>
                    <a:pt x="316" y="259"/>
                    <a:pt x="304" y="256"/>
                  </a:cubicBezTo>
                  <a:close/>
                  <a:moveTo>
                    <a:pt x="93" y="271"/>
                  </a:moveTo>
                  <a:cubicBezTo>
                    <a:pt x="94" y="280"/>
                    <a:pt x="98" y="306"/>
                    <a:pt x="103" y="333"/>
                  </a:cubicBezTo>
                  <a:cubicBezTo>
                    <a:pt x="53" y="333"/>
                    <a:pt x="53" y="333"/>
                    <a:pt x="53" y="333"/>
                  </a:cubicBezTo>
                  <a:cubicBezTo>
                    <a:pt x="48" y="333"/>
                    <a:pt x="48" y="333"/>
                    <a:pt x="48" y="328"/>
                  </a:cubicBezTo>
                  <a:cubicBezTo>
                    <a:pt x="48" y="53"/>
                    <a:pt x="48" y="53"/>
                    <a:pt x="48" y="53"/>
                  </a:cubicBezTo>
                  <a:cubicBezTo>
                    <a:pt x="48" y="49"/>
                    <a:pt x="49" y="48"/>
                    <a:pt x="53" y="48"/>
                  </a:cubicBezTo>
                  <a:cubicBezTo>
                    <a:pt x="252" y="48"/>
                    <a:pt x="252" y="48"/>
                    <a:pt x="252" y="48"/>
                  </a:cubicBezTo>
                  <a:cubicBezTo>
                    <a:pt x="256" y="48"/>
                    <a:pt x="257" y="48"/>
                    <a:pt x="257" y="53"/>
                  </a:cubicBezTo>
                  <a:cubicBezTo>
                    <a:pt x="257" y="249"/>
                    <a:pt x="257" y="249"/>
                    <a:pt x="257" y="249"/>
                  </a:cubicBezTo>
                  <a:cubicBezTo>
                    <a:pt x="256" y="249"/>
                    <a:pt x="256" y="249"/>
                    <a:pt x="256" y="249"/>
                  </a:cubicBezTo>
                  <a:cubicBezTo>
                    <a:pt x="250" y="249"/>
                    <a:pt x="244" y="251"/>
                    <a:pt x="240" y="254"/>
                  </a:cubicBezTo>
                  <a:cubicBezTo>
                    <a:pt x="235" y="247"/>
                    <a:pt x="227" y="243"/>
                    <a:pt x="218" y="243"/>
                  </a:cubicBezTo>
                  <a:cubicBezTo>
                    <a:pt x="216" y="243"/>
                    <a:pt x="216" y="243"/>
                    <a:pt x="216" y="243"/>
                  </a:cubicBezTo>
                  <a:cubicBezTo>
                    <a:pt x="213" y="243"/>
                    <a:pt x="209" y="244"/>
                    <a:pt x="205" y="245"/>
                  </a:cubicBezTo>
                  <a:cubicBezTo>
                    <a:pt x="205" y="176"/>
                    <a:pt x="205" y="176"/>
                    <a:pt x="205" y="176"/>
                  </a:cubicBezTo>
                  <a:cubicBezTo>
                    <a:pt x="205" y="162"/>
                    <a:pt x="194" y="150"/>
                    <a:pt x="179" y="150"/>
                  </a:cubicBezTo>
                  <a:cubicBezTo>
                    <a:pt x="178" y="150"/>
                    <a:pt x="178" y="150"/>
                    <a:pt x="178" y="150"/>
                  </a:cubicBezTo>
                  <a:cubicBezTo>
                    <a:pt x="173" y="150"/>
                    <a:pt x="169" y="151"/>
                    <a:pt x="165" y="153"/>
                  </a:cubicBezTo>
                  <a:cubicBezTo>
                    <a:pt x="162" y="153"/>
                    <a:pt x="160" y="152"/>
                    <a:pt x="158" y="152"/>
                  </a:cubicBezTo>
                  <a:cubicBezTo>
                    <a:pt x="151" y="150"/>
                    <a:pt x="142" y="149"/>
                    <a:pt x="137" y="146"/>
                  </a:cubicBezTo>
                  <a:cubicBezTo>
                    <a:pt x="134" y="145"/>
                    <a:pt x="132" y="143"/>
                    <a:pt x="131" y="141"/>
                  </a:cubicBezTo>
                  <a:cubicBezTo>
                    <a:pt x="130" y="139"/>
                    <a:pt x="129" y="137"/>
                    <a:pt x="129" y="132"/>
                  </a:cubicBezTo>
                  <a:cubicBezTo>
                    <a:pt x="129" y="128"/>
                    <a:pt x="130" y="126"/>
                    <a:pt x="131" y="124"/>
                  </a:cubicBezTo>
                  <a:cubicBezTo>
                    <a:pt x="134" y="122"/>
                    <a:pt x="140" y="119"/>
                    <a:pt x="145" y="118"/>
                  </a:cubicBezTo>
                  <a:cubicBezTo>
                    <a:pt x="148" y="117"/>
                    <a:pt x="150" y="117"/>
                    <a:pt x="152" y="117"/>
                  </a:cubicBezTo>
                  <a:cubicBezTo>
                    <a:pt x="153" y="117"/>
                    <a:pt x="153" y="117"/>
                    <a:pt x="154" y="117"/>
                  </a:cubicBezTo>
                  <a:cubicBezTo>
                    <a:pt x="154" y="117"/>
                    <a:pt x="154" y="117"/>
                    <a:pt x="154" y="117"/>
                  </a:cubicBezTo>
                  <a:cubicBezTo>
                    <a:pt x="164" y="117"/>
                    <a:pt x="170" y="119"/>
                    <a:pt x="174" y="120"/>
                  </a:cubicBezTo>
                  <a:cubicBezTo>
                    <a:pt x="176" y="121"/>
                    <a:pt x="177" y="122"/>
                    <a:pt x="178" y="122"/>
                  </a:cubicBezTo>
                  <a:cubicBezTo>
                    <a:pt x="178" y="123"/>
                    <a:pt x="179" y="123"/>
                    <a:pt x="179" y="123"/>
                  </a:cubicBezTo>
                  <a:cubicBezTo>
                    <a:pt x="179" y="123"/>
                    <a:pt x="179" y="123"/>
                    <a:pt x="179" y="123"/>
                  </a:cubicBezTo>
                  <a:cubicBezTo>
                    <a:pt x="183" y="127"/>
                    <a:pt x="190" y="127"/>
                    <a:pt x="195" y="122"/>
                  </a:cubicBezTo>
                  <a:cubicBezTo>
                    <a:pt x="199" y="117"/>
                    <a:pt x="199" y="110"/>
                    <a:pt x="194" y="106"/>
                  </a:cubicBezTo>
                  <a:cubicBezTo>
                    <a:pt x="193" y="104"/>
                    <a:pt x="184" y="97"/>
                    <a:pt x="167" y="95"/>
                  </a:cubicBezTo>
                  <a:cubicBezTo>
                    <a:pt x="167" y="86"/>
                    <a:pt x="167" y="86"/>
                    <a:pt x="167" y="86"/>
                  </a:cubicBezTo>
                  <a:cubicBezTo>
                    <a:pt x="167" y="79"/>
                    <a:pt x="161" y="74"/>
                    <a:pt x="155" y="74"/>
                  </a:cubicBezTo>
                  <a:cubicBezTo>
                    <a:pt x="149" y="74"/>
                    <a:pt x="143" y="79"/>
                    <a:pt x="143" y="86"/>
                  </a:cubicBezTo>
                  <a:cubicBezTo>
                    <a:pt x="143" y="95"/>
                    <a:pt x="143" y="95"/>
                    <a:pt x="143" y="95"/>
                  </a:cubicBezTo>
                  <a:cubicBezTo>
                    <a:pt x="140" y="95"/>
                    <a:pt x="136" y="96"/>
                    <a:pt x="132" y="98"/>
                  </a:cubicBezTo>
                  <a:cubicBezTo>
                    <a:pt x="126" y="100"/>
                    <a:pt x="120" y="103"/>
                    <a:pt x="115" y="109"/>
                  </a:cubicBezTo>
                  <a:cubicBezTo>
                    <a:pt x="109" y="114"/>
                    <a:pt x="106" y="123"/>
                    <a:pt x="106" y="132"/>
                  </a:cubicBezTo>
                  <a:cubicBezTo>
                    <a:pt x="106" y="140"/>
                    <a:pt x="108" y="148"/>
                    <a:pt x="112" y="154"/>
                  </a:cubicBezTo>
                  <a:cubicBezTo>
                    <a:pt x="118" y="163"/>
                    <a:pt x="126" y="167"/>
                    <a:pt x="134" y="170"/>
                  </a:cubicBezTo>
                  <a:cubicBezTo>
                    <a:pt x="141" y="172"/>
                    <a:pt x="147" y="173"/>
                    <a:pt x="151" y="174"/>
                  </a:cubicBezTo>
                  <a:cubicBezTo>
                    <a:pt x="151" y="175"/>
                    <a:pt x="151" y="175"/>
                    <a:pt x="151" y="176"/>
                  </a:cubicBezTo>
                  <a:cubicBezTo>
                    <a:pt x="151" y="213"/>
                    <a:pt x="151" y="213"/>
                    <a:pt x="151" y="213"/>
                  </a:cubicBezTo>
                  <a:cubicBezTo>
                    <a:pt x="145" y="212"/>
                    <a:pt x="138" y="209"/>
                    <a:pt x="132" y="206"/>
                  </a:cubicBezTo>
                  <a:cubicBezTo>
                    <a:pt x="129" y="205"/>
                    <a:pt x="126" y="203"/>
                    <a:pt x="125" y="202"/>
                  </a:cubicBezTo>
                  <a:cubicBezTo>
                    <a:pt x="124" y="201"/>
                    <a:pt x="123" y="201"/>
                    <a:pt x="122" y="200"/>
                  </a:cubicBezTo>
                  <a:cubicBezTo>
                    <a:pt x="122" y="200"/>
                    <a:pt x="122" y="200"/>
                    <a:pt x="122" y="200"/>
                  </a:cubicBezTo>
                  <a:cubicBezTo>
                    <a:pt x="117" y="196"/>
                    <a:pt x="110" y="197"/>
                    <a:pt x="106" y="201"/>
                  </a:cubicBezTo>
                  <a:cubicBezTo>
                    <a:pt x="102" y="206"/>
                    <a:pt x="103" y="214"/>
                    <a:pt x="107" y="218"/>
                  </a:cubicBezTo>
                  <a:cubicBezTo>
                    <a:pt x="108" y="218"/>
                    <a:pt x="123" y="231"/>
                    <a:pt x="143" y="235"/>
                  </a:cubicBezTo>
                  <a:cubicBezTo>
                    <a:pt x="143" y="244"/>
                    <a:pt x="143" y="244"/>
                    <a:pt x="143" y="244"/>
                  </a:cubicBezTo>
                  <a:cubicBezTo>
                    <a:pt x="143" y="249"/>
                    <a:pt x="147" y="253"/>
                    <a:pt x="151" y="255"/>
                  </a:cubicBezTo>
                  <a:cubicBezTo>
                    <a:pt x="151" y="305"/>
                    <a:pt x="151" y="305"/>
                    <a:pt x="151" y="305"/>
                  </a:cubicBezTo>
                  <a:cubicBezTo>
                    <a:pt x="149" y="289"/>
                    <a:pt x="145" y="269"/>
                    <a:pt x="135" y="252"/>
                  </a:cubicBezTo>
                  <a:cubicBezTo>
                    <a:pt x="135" y="252"/>
                    <a:pt x="134" y="252"/>
                    <a:pt x="134" y="252"/>
                  </a:cubicBezTo>
                  <a:cubicBezTo>
                    <a:pt x="127" y="242"/>
                    <a:pt x="119" y="240"/>
                    <a:pt x="114" y="240"/>
                  </a:cubicBezTo>
                  <a:cubicBezTo>
                    <a:pt x="109" y="240"/>
                    <a:pt x="104" y="242"/>
                    <a:pt x="100" y="246"/>
                  </a:cubicBezTo>
                  <a:cubicBezTo>
                    <a:pt x="95" y="252"/>
                    <a:pt x="92" y="261"/>
                    <a:pt x="93" y="271"/>
                  </a:cubicBezTo>
                  <a:close/>
                  <a:moveTo>
                    <a:pt x="308" y="385"/>
                  </a:moveTo>
                  <a:cubicBezTo>
                    <a:pt x="308" y="417"/>
                    <a:pt x="285" y="452"/>
                    <a:pt x="235" y="452"/>
                  </a:cubicBezTo>
                  <a:cubicBezTo>
                    <a:pt x="173" y="452"/>
                    <a:pt x="143" y="400"/>
                    <a:pt x="132" y="378"/>
                  </a:cubicBezTo>
                  <a:cubicBezTo>
                    <a:pt x="120" y="351"/>
                    <a:pt x="111" y="292"/>
                    <a:pt x="109" y="269"/>
                  </a:cubicBezTo>
                  <a:cubicBezTo>
                    <a:pt x="109" y="263"/>
                    <a:pt x="111" y="259"/>
                    <a:pt x="112" y="257"/>
                  </a:cubicBezTo>
                  <a:cubicBezTo>
                    <a:pt x="113" y="256"/>
                    <a:pt x="114" y="256"/>
                    <a:pt x="114" y="256"/>
                  </a:cubicBezTo>
                  <a:cubicBezTo>
                    <a:pt x="116" y="256"/>
                    <a:pt x="118" y="257"/>
                    <a:pt x="121" y="261"/>
                  </a:cubicBezTo>
                  <a:cubicBezTo>
                    <a:pt x="130" y="275"/>
                    <a:pt x="133" y="293"/>
                    <a:pt x="136" y="308"/>
                  </a:cubicBezTo>
                  <a:cubicBezTo>
                    <a:pt x="139" y="327"/>
                    <a:pt x="142" y="344"/>
                    <a:pt x="157" y="344"/>
                  </a:cubicBezTo>
                  <a:cubicBezTo>
                    <a:pt x="158" y="344"/>
                    <a:pt x="160" y="344"/>
                    <a:pt x="161" y="344"/>
                  </a:cubicBezTo>
                  <a:cubicBezTo>
                    <a:pt x="165" y="343"/>
                    <a:pt x="167" y="340"/>
                    <a:pt x="167" y="336"/>
                  </a:cubicBezTo>
                  <a:cubicBezTo>
                    <a:pt x="167" y="176"/>
                    <a:pt x="167" y="176"/>
                    <a:pt x="167" y="176"/>
                  </a:cubicBezTo>
                  <a:cubicBezTo>
                    <a:pt x="167" y="171"/>
                    <a:pt x="172" y="166"/>
                    <a:pt x="178" y="166"/>
                  </a:cubicBezTo>
                  <a:cubicBezTo>
                    <a:pt x="179" y="166"/>
                    <a:pt x="179" y="166"/>
                    <a:pt x="179" y="166"/>
                  </a:cubicBezTo>
                  <a:cubicBezTo>
                    <a:pt x="185" y="166"/>
                    <a:pt x="189" y="171"/>
                    <a:pt x="189" y="176"/>
                  </a:cubicBezTo>
                  <a:cubicBezTo>
                    <a:pt x="189" y="269"/>
                    <a:pt x="189" y="269"/>
                    <a:pt x="189" y="269"/>
                  </a:cubicBezTo>
                  <a:cubicBezTo>
                    <a:pt x="189" y="274"/>
                    <a:pt x="193" y="277"/>
                    <a:pt x="197" y="277"/>
                  </a:cubicBezTo>
                  <a:cubicBezTo>
                    <a:pt x="202" y="277"/>
                    <a:pt x="205" y="274"/>
                    <a:pt x="205" y="269"/>
                  </a:cubicBezTo>
                  <a:cubicBezTo>
                    <a:pt x="205" y="264"/>
                    <a:pt x="210" y="259"/>
                    <a:pt x="216" y="259"/>
                  </a:cubicBezTo>
                  <a:cubicBezTo>
                    <a:pt x="218" y="259"/>
                    <a:pt x="218" y="259"/>
                    <a:pt x="218" y="259"/>
                  </a:cubicBezTo>
                  <a:cubicBezTo>
                    <a:pt x="224" y="259"/>
                    <a:pt x="229" y="264"/>
                    <a:pt x="229" y="269"/>
                  </a:cubicBezTo>
                  <a:cubicBezTo>
                    <a:pt x="229" y="275"/>
                    <a:pt x="229" y="275"/>
                    <a:pt x="229" y="275"/>
                  </a:cubicBezTo>
                  <a:cubicBezTo>
                    <a:pt x="229" y="279"/>
                    <a:pt x="233" y="283"/>
                    <a:pt x="237" y="283"/>
                  </a:cubicBezTo>
                  <a:cubicBezTo>
                    <a:pt x="242" y="283"/>
                    <a:pt x="245" y="279"/>
                    <a:pt x="245" y="275"/>
                  </a:cubicBezTo>
                  <a:cubicBezTo>
                    <a:pt x="245" y="269"/>
                    <a:pt x="250" y="265"/>
                    <a:pt x="256" y="265"/>
                  </a:cubicBezTo>
                  <a:cubicBezTo>
                    <a:pt x="258" y="265"/>
                    <a:pt x="258" y="265"/>
                    <a:pt x="258" y="265"/>
                  </a:cubicBezTo>
                  <a:cubicBezTo>
                    <a:pt x="264" y="265"/>
                    <a:pt x="269" y="269"/>
                    <a:pt x="269" y="275"/>
                  </a:cubicBezTo>
                  <a:cubicBezTo>
                    <a:pt x="269" y="282"/>
                    <a:pt x="269" y="282"/>
                    <a:pt x="269" y="282"/>
                  </a:cubicBezTo>
                  <a:cubicBezTo>
                    <a:pt x="269" y="286"/>
                    <a:pt x="272" y="290"/>
                    <a:pt x="277" y="290"/>
                  </a:cubicBezTo>
                  <a:cubicBezTo>
                    <a:pt x="281" y="290"/>
                    <a:pt x="285" y="286"/>
                    <a:pt x="285" y="282"/>
                  </a:cubicBezTo>
                  <a:cubicBezTo>
                    <a:pt x="285" y="276"/>
                    <a:pt x="290" y="272"/>
                    <a:pt x="296" y="272"/>
                  </a:cubicBezTo>
                  <a:cubicBezTo>
                    <a:pt x="297" y="272"/>
                    <a:pt x="297" y="272"/>
                    <a:pt x="297" y="272"/>
                  </a:cubicBezTo>
                  <a:cubicBezTo>
                    <a:pt x="303" y="272"/>
                    <a:pt x="308" y="276"/>
                    <a:pt x="308" y="282"/>
                  </a:cubicBezTo>
                  <a:lnTo>
                    <a:pt x="308" y="385"/>
                  </a:lnTo>
                  <a:close/>
                </a:path>
              </a:pathLst>
            </a:custGeom>
            <a:solidFill>
              <a:schemeClr val="bg1"/>
            </a:solidFill>
            <a:ln>
              <a:noFill/>
            </a:ln>
            <a:extLst/>
          </p:spPr>
          <p:txBody>
            <a:bodyPr lIns="68577" tIns="34289" rIns="68577" bIns="34289"/>
            <a:lstStyle/>
            <a:p>
              <a:pPr defTabSz="609347">
                <a:spcBef>
                  <a:spcPct val="50000"/>
                </a:spcBef>
              </a:pPr>
              <a:endParaRPr lang="en-US" sz="900" dirty="0">
                <a:solidFill>
                  <a:srgbClr val="F08A00"/>
                </a:solidFill>
              </a:endParaRPr>
            </a:p>
          </p:txBody>
        </p:sp>
        <p:sp>
          <p:nvSpPr>
            <p:cNvPr id="83" name="Freeform 3"/>
            <p:cNvSpPr>
              <a:spLocks noChangeAspect="1" noEditPoints="1"/>
            </p:cNvSpPr>
            <p:nvPr/>
          </p:nvSpPr>
          <p:spPr bwMode="auto">
            <a:xfrm>
              <a:off x="8091255" y="4409165"/>
              <a:ext cx="498472" cy="513906"/>
            </a:xfrm>
            <a:custGeom>
              <a:avLst/>
              <a:gdLst>
                <a:gd name="T0" fmla="*/ 2147483647 w 382"/>
                <a:gd name="T1" fmla="*/ 2147483647 h 405"/>
                <a:gd name="T2" fmla="*/ 2147483647 w 382"/>
                <a:gd name="T3" fmla="*/ 2147483647 h 405"/>
                <a:gd name="T4" fmla="*/ 2147483647 w 382"/>
                <a:gd name="T5" fmla="*/ 2147483647 h 405"/>
                <a:gd name="T6" fmla="*/ 2147483647 w 382"/>
                <a:gd name="T7" fmla="*/ 2147483647 h 405"/>
                <a:gd name="T8" fmla="*/ 2147483647 w 382"/>
                <a:gd name="T9" fmla="*/ 2147483647 h 405"/>
                <a:gd name="T10" fmla="*/ 2147483647 w 382"/>
                <a:gd name="T11" fmla="*/ 2147483647 h 405"/>
                <a:gd name="T12" fmla="*/ 2147483647 w 382"/>
                <a:gd name="T13" fmla="*/ 2147483647 h 405"/>
                <a:gd name="T14" fmla="*/ 2147483647 w 382"/>
                <a:gd name="T15" fmla="*/ 2147483647 h 405"/>
                <a:gd name="T16" fmla="*/ 0 w 382"/>
                <a:gd name="T17" fmla="*/ 2147483647 h 405"/>
                <a:gd name="T18" fmla="*/ 2147483647 w 382"/>
                <a:gd name="T19" fmla="*/ 2147483647 h 405"/>
                <a:gd name="T20" fmla="*/ 2147483647 w 382"/>
                <a:gd name="T21" fmla="*/ 2147483647 h 405"/>
                <a:gd name="T22" fmla="*/ 2147483647 w 382"/>
                <a:gd name="T23" fmla="*/ 2147483647 h 405"/>
                <a:gd name="T24" fmla="*/ 2147483647 w 382"/>
                <a:gd name="T25" fmla="*/ 2147483647 h 405"/>
                <a:gd name="T26" fmla="*/ 2147483647 w 382"/>
                <a:gd name="T27" fmla="*/ 2147483647 h 405"/>
                <a:gd name="T28" fmla="*/ 2147483647 w 382"/>
                <a:gd name="T29" fmla="*/ 2147483647 h 405"/>
                <a:gd name="T30" fmla="*/ 2147483647 w 382"/>
                <a:gd name="T31" fmla="*/ 2147483647 h 405"/>
                <a:gd name="T32" fmla="*/ 2147483647 w 382"/>
                <a:gd name="T33" fmla="*/ 2147483647 h 405"/>
                <a:gd name="T34" fmla="*/ 2147483647 w 382"/>
                <a:gd name="T35" fmla="*/ 2147483647 h 405"/>
                <a:gd name="T36" fmla="*/ 2147483647 w 382"/>
                <a:gd name="T37" fmla="*/ 2147483647 h 405"/>
                <a:gd name="T38" fmla="*/ 2147483647 w 382"/>
                <a:gd name="T39" fmla="*/ 2147483647 h 405"/>
                <a:gd name="T40" fmla="*/ 2147483647 w 382"/>
                <a:gd name="T41" fmla="*/ 2147483647 h 405"/>
                <a:gd name="T42" fmla="*/ 2147483647 w 382"/>
                <a:gd name="T43" fmla="*/ 2147483647 h 405"/>
                <a:gd name="T44" fmla="*/ 2147483647 w 382"/>
                <a:gd name="T45" fmla="*/ 2147483647 h 405"/>
                <a:gd name="T46" fmla="*/ 2147483647 w 382"/>
                <a:gd name="T47" fmla="*/ 2147483647 h 405"/>
                <a:gd name="T48" fmla="*/ 2147483647 w 382"/>
                <a:gd name="T49" fmla="*/ 2147483647 h 405"/>
                <a:gd name="T50" fmla="*/ 2147483647 w 382"/>
                <a:gd name="T51" fmla="*/ 2147483647 h 405"/>
                <a:gd name="T52" fmla="*/ 2147483647 w 382"/>
                <a:gd name="T53" fmla="*/ 2147483647 h 405"/>
                <a:gd name="T54" fmla="*/ 2147483647 w 382"/>
                <a:gd name="T55" fmla="*/ 2147483647 h 405"/>
                <a:gd name="T56" fmla="*/ 2147483647 w 382"/>
                <a:gd name="T57" fmla="*/ 2147483647 h 405"/>
                <a:gd name="T58" fmla="*/ 2147483647 w 382"/>
                <a:gd name="T59" fmla="*/ 2147483647 h 405"/>
                <a:gd name="T60" fmla="*/ 2147483647 w 382"/>
                <a:gd name="T61" fmla="*/ 2147483647 h 405"/>
                <a:gd name="T62" fmla="*/ 2147483647 w 382"/>
                <a:gd name="T63" fmla="*/ 2147483647 h 405"/>
                <a:gd name="T64" fmla="*/ 2147483647 w 382"/>
                <a:gd name="T65" fmla="*/ 2147483647 h 405"/>
                <a:gd name="T66" fmla="*/ 2147483647 w 382"/>
                <a:gd name="T67" fmla="*/ 2147483647 h 405"/>
                <a:gd name="T68" fmla="*/ 2147483647 w 382"/>
                <a:gd name="T69" fmla="*/ 2147483647 h 405"/>
                <a:gd name="T70" fmla="*/ 2147483647 w 382"/>
                <a:gd name="T71" fmla="*/ 2147483647 h 405"/>
                <a:gd name="T72" fmla="*/ 2147483647 w 382"/>
                <a:gd name="T73" fmla="*/ 2147483647 h 405"/>
                <a:gd name="T74" fmla="*/ 2147483647 w 382"/>
                <a:gd name="T75" fmla="*/ 2147483647 h 405"/>
                <a:gd name="T76" fmla="*/ 2147483647 w 382"/>
                <a:gd name="T77" fmla="*/ 2147483647 h 405"/>
                <a:gd name="T78" fmla="*/ 2147483647 w 382"/>
                <a:gd name="T79" fmla="*/ 2147483647 h 405"/>
                <a:gd name="T80" fmla="*/ 2147483647 w 382"/>
                <a:gd name="T81" fmla="*/ 2147483647 h 405"/>
                <a:gd name="T82" fmla="*/ 2147483647 w 382"/>
                <a:gd name="T83" fmla="*/ 2147483647 h 405"/>
                <a:gd name="T84" fmla="*/ 2147483647 w 382"/>
                <a:gd name="T85" fmla="*/ 2147483647 h 405"/>
                <a:gd name="T86" fmla="*/ 2147483647 w 382"/>
                <a:gd name="T87" fmla="*/ 2147483647 h 405"/>
                <a:gd name="T88" fmla="*/ 2147483647 w 382"/>
                <a:gd name="T89" fmla="*/ 2147483647 h 405"/>
                <a:gd name="T90" fmla="*/ 2147483647 w 382"/>
                <a:gd name="T91" fmla="*/ 2147483647 h 405"/>
                <a:gd name="T92" fmla="*/ 2147483647 w 382"/>
                <a:gd name="T93" fmla="*/ 2147483647 h 405"/>
                <a:gd name="T94" fmla="*/ 2147483647 w 382"/>
                <a:gd name="T95" fmla="*/ 2147483647 h 405"/>
                <a:gd name="T96" fmla="*/ 2147483647 w 382"/>
                <a:gd name="T97" fmla="*/ 2147483647 h 405"/>
                <a:gd name="T98" fmla="*/ 2147483647 w 382"/>
                <a:gd name="T99" fmla="*/ 2147483647 h 405"/>
                <a:gd name="T100" fmla="*/ 2147483647 w 382"/>
                <a:gd name="T101" fmla="*/ 2147483647 h 405"/>
                <a:gd name="T102" fmla="*/ 2147483647 w 382"/>
                <a:gd name="T103" fmla="*/ 2147483647 h 405"/>
                <a:gd name="T104" fmla="*/ 2147483647 w 382"/>
                <a:gd name="T105" fmla="*/ 2147483647 h 4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2" h="405">
                  <a:moveTo>
                    <a:pt x="347" y="257"/>
                  </a:moveTo>
                  <a:cubicBezTo>
                    <a:pt x="348" y="202"/>
                    <a:pt x="348" y="202"/>
                    <a:pt x="348" y="202"/>
                  </a:cubicBezTo>
                  <a:cubicBezTo>
                    <a:pt x="349" y="198"/>
                    <a:pt x="345" y="194"/>
                    <a:pt x="341" y="194"/>
                  </a:cubicBezTo>
                  <a:cubicBezTo>
                    <a:pt x="336" y="194"/>
                    <a:pt x="333" y="197"/>
                    <a:pt x="332" y="202"/>
                  </a:cubicBezTo>
                  <a:cubicBezTo>
                    <a:pt x="331" y="257"/>
                    <a:pt x="331" y="257"/>
                    <a:pt x="331" y="257"/>
                  </a:cubicBezTo>
                  <a:cubicBezTo>
                    <a:pt x="325" y="258"/>
                    <a:pt x="319" y="260"/>
                    <a:pt x="314" y="264"/>
                  </a:cubicBezTo>
                  <a:cubicBezTo>
                    <a:pt x="276" y="231"/>
                    <a:pt x="276" y="231"/>
                    <a:pt x="276" y="231"/>
                  </a:cubicBezTo>
                  <a:cubicBezTo>
                    <a:pt x="279" y="225"/>
                    <a:pt x="281" y="219"/>
                    <a:pt x="281" y="212"/>
                  </a:cubicBezTo>
                  <a:cubicBezTo>
                    <a:pt x="281" y="204"/>
                    <a:pt x="279" y="197"/>
                    <a:pt x="275" y="191"/>
                  </a:cubicBezTo>
                  <a:cubicBezTo>
                    <a:pt x="320" y="150"/>
                    <a:pt x="320" y="150"/>
                    <a:pt x="320" y="150"/>
                  </a:cubicBezTo>
                  <a:cubicBezTo>
                    <a:pt x="324" y="153"/>
                    <a:pt x="329" y="155"/>
                    <a:pt x="334" y="156"/>
                  </a:cubicBezTo>
                  <a:cubicBezTo>
                    <a:pt x="333" y="170"/>
                    <a:pt x="333" y="170"/>
                    <a:pt x="333" y="170"/>
                  </a:cubicBezTo>
                  <a:cubicBezTo>
                    <a:pt x="333" y="175"/>
                    <a:pt x="337" y="178"/>
                    <a:pt x="341" y="178"/>
                  </a:cubicBezTo>
                  <a:cubicBezTo>
                    <a:pt x="341" y="178"/>
                    <a:pt x="341" y="178"/>
                    <a:pt x="341" y="178"/>
                  </a:cubicBezTo>
                  <a:cubicBezTo>
                    <a:pt x="346" y="178"/>
                    <a:pt x="349" y="175"/>
                    <a:pt x="349" y="171"/>
                  </a:cubicBezTo>
                  <a:cubicBezTo>
                    <a:pt x="350" y="157"/>
                    <a:pt x="350" y="157"/>
                    <a:pt x="350" y="157"/>
                  </a:cubicBezTo>
                  <a:cubicBezTo>
                    <a:pt x="368" y="153"/>
                    <a:pt x="382" y="137"/>
                    <a:pt x="382" y="118"/>
                  </a:cubicBezTo>
                  <a:cubicBezTo>
                    <a:pt x="382" y="96"/>
                    <a:pt x="365" y="78"/>
                    <a:pt x="343" y="78"/>
                  </a:cubicBezTo>
                  <a:cubicBezTo>
                    <a:pt x="332" y="78"/>
                    <a:pt x="322" y="83"/>
                    <a:pt x="314" y="91"/>
                  </a:cubicBezTo>
                  <a:cubicBezTo>
                    <a:pt x="254" y="53"/>
                    <a:pt x="254" y="53"/>
                    <a:pt x="254" y="53"/>
                  </a:cubicBezTo>
                  <a:cubicBezTo>
                    <a:pt x="255" y="49"/>
                    <a:pt x="256" y="44"/>
                    <a:pt x="256" y="39"/>
                  </a:cubicBezTo>
                  <a:cubicBezTo>
                    <a:pt x="256" y="18"/>
                    <a:pt x="238" y="0"/>
                    <a:pt x="217" y="0"/>
                  </a:cubicBezTo>
                  <a:cubicBezTo>
                    <a:pt x="195" y="0"/>
                    <a:pt x="177" y="18"/>
                    <a:pt x="177" y="39"/>
                  </a:cubicBezTo>
                  <a:cubicBezTo>
                    <a:pt x="177" y="40"/>
                    <a:pt x="177" y="41"/>
                    <a:pt x="177" y="42"/>
                  </a:cubicBezTo>
                  <a:cubicBezTo>
                    <a:pt x="74" y="72"/>
                    <a:pt x="74" y="72"/>
                    <a:pt x="74" y="72"/>
                  </a:cubicBezTo>
                  <a:cubicBezTo>
                    <a:pt x="68" y="60"/>
                    <a:pt x="55" y="51"/>
                    <a:pt x="40" y="51"/>
                  </a:cubicBezTo>
                  <a:cubicBezTo>
                    <a:pt x="18" y="51"/>
                    <a:pt x="0" y="69"/>
                    <a:pt x="0" y="91"/>
                  </a:cubicBezTo>
                  <a:cubicBezTo>
                    <a:pt x="0" y="111"/>
                    <a:pt x="16" y="128"/>
                    <a:pt x="35" y="130"/>
                  </a:cubicBezTo>
                  <a:cubicBezTo>
                    <a:pt x="46" y="237"/>
                    <a:pt x="46" y="237"/>
                    <a:pt x="46" y="237"/>
                  </a:cubicBezTo>
                  <a:cubicBezTo>
                    <a:pt x="30" y="242"/>
                    <a:pt x="19" y="257"/>
                    <a:pt x="19" y="275"/>
                  </a:cubicBezTo>
                  <a:cubicBezTo>
                    <a:pt x="19" y="297"/>
                    <a:pt x="36" y="314"/>
                    <a:pt x="58" y="314"/>
                  </a:cubicBezTo>
                  <a:cubicBezTo>
                    <a:pt x="65" y="314"/>
                    <a:pt x="72" y="312"/>
                    <a:pt x="78" y="309"/>
                  </a:cubicBezTo>
                  <a:cubicBezTo>
                    <a:pt x="109" y="343"/>
                    <a:pt x="109" y="343"/>
                    <a:pt x="109" y="343"/>
                  </a:cubicBezTo>
                  <a:cubicBezTo>
                    <a:pt x="105" y="349"/>
                    <a:pt x="102" y="357"/>
                    <a:pt x="102" y="366"/>
                  </a:cubicBezTo>
                  <a:cubicBezTo>
                    <a:pt x="102" y="387"/>
                    <a:pt x="119" y="405"/>
                    <a:pt x="141" y="405"/>
                  </a:cubicBezTo>
                  <a:cubicBezTo>
                    <a:pt x="163" y="405"/>
                    <a:pt x="181" y="387"/>
                    <a:pt x="181" y="366"/>
                  </a:cubicBezTo>
                  <a:cubicBezTo>
                    <a:pt x="181" y="364"/>
                    <a:pt x="180" y="362"/>
                    <a:pt x="180" y="360"/>
                  </a:cubicBezTo>
                  <a:cubicBezTo>
                    <a:pt x="304" y="316"/>
                    <a:pt x="304" y="316"/>
                    <a:pt x="304" y="316"/>
                  </a:cubicBezTo>
                  <a:cubicBezTo>
                    <a:pt x="311" y="327"/>
                    <a:pt x="323" y="335"/>
                    <a:pt x="337" y="335"/>
                  </a:cubicBezTo>
                  <a:cubicBezTo>
                    <a:pt x="359" y="335"/>
                    <a:pt x="377" y="317"/>
                    <a:pt x="377" y="295"/>
                  </a:cubicBezTo>
                  <a:cubicBezTo>
                    <a:pt x="377" y="277"/>
                    <a:pt x="364" y="261"/>
                    <a:pt x="347" y="257"/>
                  </a:cubicBezTo>
                  <a:close/>
                  <a:moveTo>
                    <a:pt x="343" y="94"/>
                  </a:moveTo>
                  <a:cubicBezTo>
                    <a:pt x="356" y="94"/>
                    <a:pt x="366" y="105"/>
                    <a:pt x="366" y="118"/>
                  </a:cubicBezTo>
                  <a:cubicBezTo>
                    <a:pt x="366" y="131"/>
                    <a:pt x="356" y="141"/>
                    <a:pt x="343" y="141"/>
                  </a:cubicBezTo>
                  <a:cubicBezTo>
                    <a:pt x="330" y="141"/>
                    <a:pt x="320" y="131"/>
                    <a:pt x="320" y="118"/>
                  </a:cubicBezTo>
                  <a:cubicBezTo>
                    <a:pt x="320" y="105"/>
                    <a:pt x="330" y="94"/>
                    <a:pt x="343" y="94"/>
                  </a:cubicBezTo>
                  <a:close/>
                  <a:moveTo>
                    <a:pt x="309" y="138"/>
                  </a:moveTo>
                  <a:cubicBezTo>
                    <a:pt x="265" y="180"/>
                    <a:pt x="265" y="180"/>
                    <a:pt x="265" y="180"/>
                  </a:cubicBezTo>
                  <a:cubicBezTo>
                    <a:pt x="258" y="175"/>
                    <a:pt x="250" y="173"/>
                    <a:pt x="242" y="173"/>
                  </a:cubicBezTo>
                  <a:cubicBezTo>
                    <a:pt x="227" y="173"/>
                    <a:pt x="213" y="181"/>
                    <a:pt x="207" y="194"/>
                  </a:cubicBezTo>
                  <a:cubicBezTo>
                    <a:pt x="167" y="183"/>
                    <a:pt x="167" y="183"/>
                    <a:pt x="167" y="183"/>
                  </a:cubicBezTo>
                  <a:cubicBezTo>
                    <a:pt x="167" y="182"/>
                    <a:pt x="167" y="181"/>
                    <a:pt x="167" y="180"/>
                  </a:cubicBezTo>
                  <a:cubicBezTo>
                    <a:pt x="167" y="179"/>
                    <a:pt x="167" y="178"/>
                    <a:pt x="167" y="177"/>
                  </a:cubicBezTo>
                  <a:cubicBezTo>
                    <a:pt x="308" y="136"/>
                    <a:pt x="308" y="136"/>
                    <a:pt x="308" y="136"/>
                  </a:cubicBezTo>
                  <a:cubicBezTo>
                    <a:pt x="308" y="137"/>
                    <a:pt x="309" y="138"/>
                    <a:pt x="309" y="138"/>
                  </a:cubicBezTo>
                  <a:close/>
                  <a:moveTo>
                    <a:pt x="265" y="212"/>
                  </a:moveTo>
                  <a:cubicBezTo>
                    <a:pt x="265" y="225"/>
                    <a:pt x="255" y="235"/>
                    <a:pt x="242" y="235"/>
                  </a:cubicBezTo>
                  <a:cubicBezTo>
                    <a:pt x="229" y="235"/>
                    <a:pt x="218" y="225"/>
                    <a:pt x="218" y="212"/>
                  </a:cubicBezTo>
                  <a:cubicBezTo>
                    <a:pt x="218" y="199"/>
                    <a:pt x="229" y="189"/>
                    <a:pt x="242" y="189"/>
                  </a:cubicBezTo>
                  <a:cubicBezTo>
                    <a:pt x="255" y="189"/>
                    <a:pt x="265" y="199"/>
                    <a:pt x="265" y="212"/>
                  </a:cubicBezTo>
                  <a:close/>
                  <a:moveTo>
                    <a:pt x="143" y="273"/>
                  </a:moveTo>
                  <a:cubicBezTo>
                    <a:pt x="139" y="218"/>
                    <a:pt x="139" y="218"/>
                    <a:pt x="139" y="218"/>
                  </a:cubicBezTo>
                  <a:cubicBezTo>
                    <a:pt x="149" y="215"/>
                    <a:pt x="158" y="208"/>
                    <a:pt x="163" y="198"/>
                  </a:cubicBezTo>
                  <a:cubicBezTo>
                    <a:pt x="203" y="209"/>
                    <a:pt x="203" y="209"/>
                    <a:pt x="203" y="209"/>
                  </a:cubicBezTo>
                  <a:cubicBezTo>
                    <a:pt x="203" y="210"/>
                    <a:pt x="202" y="211"/>
                    <a:pt x="202" y="212"/>
                  </a:cubicBezTo>
                  <a:cubicBezTo>
                    <a:pt x="202" y="223"/>
                    <a:pt x="207" y="233"/>
                    <a:pt x="214" y="240"/>
                  </a:cubicBezTo>
                  <a:cubicBezTo>
                    <a:pt x="190" y="277"/>
                    <a:pt x="190" y="277"/>
                    <a:pt x="190" y="277"/>
                  </a:cubicBezTo>
                  <a:lnTo>
                    <a:pt x="143" y="273"/>
                  </a:lnTo>
                  <a:close/>
                  <a:moveTo>
                    <a:pt x="180" y="292"/>
                  </a:moveTo>
                  <a:cubicBezTo>
                    <a:pt x="156" y="329"/>
                    <a:pt x="156" y="329"/>
                    <a:pt x="156" y="329"/>
                  </a:cubicBezTo>
                  <a:cubicBezTo>
                    <a:pt x="153" y="328"/>
                    <a:pt x="150" y="327"/>
                    <a:pt x="146" y="327"/>
                  </a:cubicBezTo>
                  <a:cubicBezTo>
                    <a:pt x="144" y="289"/>
                    <a:pt x="144" y="289"/>
                    <a:pt x="144" y="289"/>
                  </a:cubicBezTo>
                  <a:lnTo>
                    <a:pt x="180" y="292"/>
                  </a:lnTo>
                  <a:close/>
                  <a:moveTo>
                    <a:pt x="128" y="204"/>
                  </a:moveTo>
                  <a:cubicBezTo>
                    <a:pt x="115" y="204"/>
                    <a:pt x="105" y="193"/>
                    <a:pt x="105" y="180"/>
                  </a:cubicBezTo>
                  <a:cubicBezTo>
                    <a:pt x="105" y="168"/>
                    <a:pt x="115" y="157"/>
                    <a:pt x="128" y="157"/>
                  </a:cubicBezTo>
                  <a:cubicBezTo>
                    <a:pt x="141" y="157"/>
                    <a:pt x="151" y="168"/>
                    <a:pt x="151" y="180"/>
                  </a:cubicBezTo>
                  <a:cubicBezTo>
                    <a:pt x="151" y="193"/>
                    <a:pt x="141" y="204"/>
                    <a:pt x="128" y="204"/>
                  </a:cubicBezTo>
                  <a:close/>
                  <a:moveTo>
                    <a:pt x="217" y="16"/>
                  </a:moveTo>
                  <a:cubicBezTo>
                    <a:pt x="230" y="16"/>
                    <a:pt x="240" y="27"/>
                    <a:pt x="240" y="39"/>
                  </a:cubicBezTo>
                  <a:cubicBezTo>
                    <a:pt x="240" y="52"/>
                    <a:pt x="230" y="63"/>
                    <a:pt x="217" y="63"/>
                  </a:cubicBezTo>
                  <a:cubicBezTo>
                    <a:pt x="204" y="63"/>
                    <a:pt x="193" y="52"/>
                    <a:pt x="193" y="39"/>
                  </a:cubicBezTo>
                  <a:cubicBezTo>
                    <a:pt x="193" y="27"/>
                    <a:pt x="204" y="16"/>
                    <a:pt x="217" y="16"/>
                  </a:cubicBezTo>
                  <a:close/>
                  <a:moveTo>
                    <a:pt x="202" y="76"/>
                  </a:moveTo>
                  <a:cubicBezTo>
                    <a:pt x="207" y="78"/>
                    <a:pt x="211" y="79"/>
                    <a:pt x="217" y="79"/>
                  </a:cubicBezTo>
                  <a:cubicBezTo>
                    <a:pt x="228" y="79"/>
                    <a:pt x="238" y="74"/>
                    <a:pt x="245" y="67"/>
                  </a:cubicBezTo>
                  <a:cubicBezTo>
                    <a:pt x="306" y="104"/>
                    <a:pt x="306" y="104"/>
                    <a:pt x="306" y="104"/>
                  </a:cubicBezTo>
                  <a:cubicBezTo>
                    <a:pt x="306" y="105"/>
                    <a:pt x="305" y="106"/>
                    <a:pt x="305" y="106"/>
                  </a:cubicBezTo>
                  <a:cubicBezTo>
                    <a:pt x="190" y="96"/>
                    <a:pt x="190" y="96"/>
                    <a:pt x="190" y="96"/>
                  </a:cubicBezTo>
                  <a:lnTo>
                    <a:pt x="202" y="76"/>
                  </a:lnTo>
                  <a:close/>
                  <a:moveTo>
                    <a:pt x="300" y="122"/>
                  </a:moveTo>
                  <a:cubicBezTo>
                    <a:pt x="163" y="162"/>
                    <a:pt x="163" y="162"/>
                    <a:pt x="163" y="162"/>
                  </a:cubicBezTo>
                  <a:cubicBezTo>
                    <a:pt x="161" y="158"/>
                    <a:pt x="158" y="155"/>
                    <a:pt x="155" y="152"/>
                  </a:cubicBezTo>
                  <a:cubicBezTo>
                    <a:pt x="180" y="111"/>
                    <a:pt x="180" y="111"/>
                    <a:pt x="180" y="111"/>
                  </a:cubicBezTo>
                  <a:lnTo>
                    <a:pt x="300" y="122"/>
                  </a:lnTo>
                  <a:close/>
                  <a:moveTo>
                    <a:pt x="182" y="58"/>
                  </a:moveTo>
                  <a:cubicBezTo>
                    <a:pt x="184" y="61"/>
                    <a:pt x="186" y="64"/>
                    <a:pt x="189" y="67"/>
                  </a:cubicBezTo>
                  <a:cubicBezTo>
                    <a:pt x="172" y="95"/>
                    <a:pt x="172" y="95"/>
                    <a:pt x="172" y="95"/>
                  </a:cubicBezTo>
                  <a:cubicBezTo>
                    <a:pt x="83" y="87"/>
                    <a:pt x="83" y="87"/>
                    <a:pt x="83" y="87"/>
                  </a:cubicBezTo>
                  <a:lnTo>
                    <a:pt x="182" y="58"/>
                  </a:lnTo>
                  <a:close/>
                  <a:moveTo>
                    <a:pt x="77" y="102"/>
                  </a:moveTo>
                  <a:cubicBezTo>
                    <a:pt x="162" y="110"/>
                    <a:pt x="162" y="110"/>
                    <a:pt x="162" y="110"/>
                  </a:cubicBezTo>
                  <a:cubicBezTo>
                    <a:pt x="141" y="144"/>
                    <a:pt x="141" y="144"/>
                    <a:pt x="141" y="144"/>
                  </a:cubicBezTo>
                  <a:cubicBezTo>
                    <a:pt x="137" y="142"/>
                    <a:pt x="133" y="141"/>
                    <a:pt x="128" y="141"/>
                  </a:cubicBezTo>
                  <a:cubicBezTo>
                    <a:pt x="120" y="141"/>
                    <a:pt x="113" y="143"/>
                    <a:pt x="107" y="147"/>
                  </a:cubicBezTo>
                  <a:cubicBezTo>
                    <a:pt x="72" y="113"/>
                    <a:pt x="72" y="113"/>
                    <a:pt x="72" y="113"/>
                  </a:cubicBezTo>
                  <a:cubicBezTo>
                    <a:pt x="74" y="109"/>
                    <a:pt x="76" y="106"/>
                    <a:pt x="77" y="102"/>
                  </a:cubicBezTo>
                  <a:close/>
                  <a:moveTo>
                    <a:pt x="95" y="159"/>
                  </a:moveTo>
                  <a:cubicBezTo>
                    <a:pt x="91" y="165"/>
                    <a:pt x="89" y="172"/>
                    <a:pt x="89" y="180"/>
                  </a:cubicBezTo>
                  <a:cubicBezTo>
                    <a:pt x="89" y="191"/>
                    <a:pt x="92" y="200"/>
                    <a:pt x="99" y="207"/>
                  </a:cubicBezTo>
                  <a:cubicBezTo>
                    <a:pt x="75" y="239"/>
                    <a:pt x="75" y="239"/>
                    <a:pt x="75" y="239"/>
                  </a:cubicBezTo>
                  <a:cubicBezTo>
                    <a:pt x="71" y="237"/>
                    <a:pt x="67" y="236"/>
                    <a:pt x="62" y="236"/>
                  </a:cubicBezTo>
                  <a:cubicBezTo>
                    <a:pt x="51" y="128"/>
                    <a:pt x="51" y="128"/>
                    <a:pt x="51" y="128"/>
                  </a:cubicBezTo>
                  <a:cubicBezTo>
                    <a:pt x="55" y="127"/>
                    <a:pt x="58" y="126"/>
                    <a:pt x="61" y="124"/>
                  </a:cubicBezTo>
                  <a:lnTo>
                    <a:pt x="95" y="159"/>
                  </a:lnTo>
                  <a:close/>
                  <a:moveTo>
                    <a:pt x="40" y="114"/>
                  </a:moveTo>
                  <a:cubicBezTo>
                    <a:pt x="27" y="114"/>
                    <a:pt x="16" y="104"/>
                    <a:pt x="16" y="91"/>
                  </a:cubicBezTo>
                  <a:cubicBezTo>
                    <a:pt x="16" y="78"/>
                    <a:pt x="27" y="67"/>
                    <a:pt x="40" y="67"/>
                  </a:cubicBezTo>
                  <a:cubicBezTo>
                    <a:pt x="52" y="67"/>
                    <a:pt x="63" y="78"/>
                    <a:pt x="63" y="91"/>
                  </a:cubicBezTo>
                  <a:cubicBezTo>
                    <a:pt x="63" y="104"/>
                    <a:pt x="52" y="114"/>
                    <a:pt x="40" y="114"/>
                  </a:cubicBezTo>
                  <a:close/>
                  <a:moveTo>
                    <a:pt x="58" y="298"/>
                  </a:moveTo>
                  <a:cubicBezTo>
                    <a:pt x="45" y="298"/>
                    <a:pt x="35" y="288"/>
                    <a:pt x="35" y="275"/>
                  </a:cubicBezTo>
                  <a:cubicBezTo>
                    <a:pt x="35" y="262"/>
                    <a:pt x="45" y="252"/>
                    <a:pt x="58" y="252"/>
                  </a:cubicBezTo>
                  <a:cubicBezTo>
                    <a:pt x="71" y="252"/>
                    <a:pt x="81" y="262"/>
                    <a:pt x="81" y="275"/>
                  </a:cubicBezTo>
                  <a:cubicBezTo>
                    <a:pt x="81" y="288"/>
                    <a:pt x="71" y="298"/>
                    <a:pt x="58" y="298"/>
                  </a:cubicBezTo>
                  <a:close/>
                  <a:moveTo>
                    <a:pt x="112" y="216"/>
                  </a:moveTo>
                  <a:cubicBezTo>
                    <a:pt x="115" y="218"/>
                    <a:pt x="119" y="219"/>
                    <a:pt x="123" y="219"/>
                  </a:cubicBezTo>
                  <a:cubicBezTo>
                    <a:pt x="126" y="272"/>
                    <a:pt x="126" y="272"/>
                    <a:pt x="126" y="272"/>
                  </a:cubicBezTo>
                  <a:cubicBezTo>
                    <a:pt x="97" y="270"/>
                    <a:pt x="97" y="270"/>
                    <a:pt x="97" y="270"/>
                  </a:cubicBezTo>
                  <a:cubicBezTo>
                    <a:pt x="96" y="262"/>
                    <a:pt x="93" y="255"/>
                    <a:pt x="87" y="249"/>
                  </a:cubicBezTo>
                  <a:lnTo>
                    <a:pt x="112" y="216"/>
                  </a:lnTo>
                  <a:close/>
                  <a:moveTo>
                    <a:pt x="90" y="298"/>
                  </a:moveTo>
                  <a:cubicBezTo>
                    <a:pt x="93" y="294"/>
                    <a:pt x="95" y="290"/>
                    <a:pt x="96" y="286"/>
                  </a:cubicBezTo>
                  <a:cubicBezTo>
                    <a:pt x="128" y="288"/>
                    <a:pt x="128" y="288"/>
                    <a:pt x="128" y="288"/>
                  </a:cubicBezTo>
                  <a:cubicBezTo>
                    <a:pt x="130" y="328"/>
                    <a:pt x="130" y="328"/>
                    <a:pt x="130" y="328"/>
                  </a:cubicBezTo>
                  <a:cubicBezTo>
                    <a:pt x="127" y="329"/>
                    <a:pt x="124" y="330"/>
                    <a:pt x="121" y="332"/>
                  </a:cubicBezTo>
                  <a:lnTo>
                    <a:pt x="90" y="298"/>
                  </a:lnTo>
                  <a:close/>
                  <a:moveTo>
                    <a:pt x="141" y="389"/>
                  </a:moveTo>
                  <a:cubicBezTo>
                    <a:pt x="128" y="389"/>
                    <a:pt x="118" y="379"/>
                    <a:pt x="118" y="366"/>
                  </a:cubicBezTo>
                  <a:cubicBezTo>
                    <a:pt x="118" y="353"/>
                    <a:pt x="128" y="342"/>
                    <a:pt x="141" y="342"/>
                  </a:cubicBezTo>
                  <a:cubicBezTo>
                    <a:pt x="154" y="342"/>
                    <a:pt x="165" y="353"/>
                    <a:pt x="165" y="366"/>
                  </a:cubicBezTo>
                  <a:cubicBezTo>
                    <a:pt x="165" y="379"/>
                    <a:pt x="154" y="389"/>
                    <a:pt x="141" y="389"/>
                  </a:cubicBezTo>
                  <a:close/>
                  <a:moveTo>
                    <a:pt x="175" y="345"/>
                  </a:moveTo>
                  <a:cubicBezTo>
                    <a:pt x="173" y="343"/>
                    <a:pt x="171" y="340"/>
                    <a:pt x="169" y="338"/>
                  </a:cubicBezTo>
                  <a:cubicBezTo>
                    <a:pt x="198" y="293"/>
                    <a:pt x="198" y="293"/>
                    <a:pt x="198" y="293"/>
                  </a:cubicBezTo>
                  <a:cubicBezTo>
                    <a:pt x="299" y="301"/>
                    <a:pt x="299" y="301"/>
                    <a:pt x="299" y="301"/>
                  </a:cubicBezTo>
                  <a:cubicBezTo>
                    <a:pt x="299" y="301"/>
                    <a:pt x="299" y="301"/>
                    <a:pt x="299" y="301"/>
                  </a:cubicBezTo>
                  <a:lnTo>
                    <a:pt x="175" y="345"/>
                  </a:lnTo>
                  <a:close/>
                  <a:moveTo>
                    <a:pt x="300" y="285"/>
                  </a:moveTo>
                  <a:cubicBezTo>
                    <a:pt x="208" y="278"/>
                    <a:pt x="208" y="278"/>
                    <a:pt x="208" y="278"/>
                  </a:cubicBezTo>
                  <a:cubicBezTo>
                    <a:pt x="227" y="248"/>
                    <a:pt x="227" y="248"/>
                    <a:pt x="227" y="248"/>
                  </a:cubicBezTo>
                  <a:cubicBezTo>
                    <a:pt x="232" y="250"/>
                    <a:pt x="237" y="251"/>
                    <a:pt x="242" y="251"/>
                  </a:cubicBezTo>
                  <a:cubicBezTo>
                    <a:pt x="251" y="251"/>
                    <a:pt x="259" y="248"/>
                    <a:pt x="266" y="243"/>
                  </a:cubicBezTo>
                  <a:cubicBezTo>
                    <a:pt x="303" y="276"/>
                    <a:pt x="303" y="276"/>
                    <a:pt x="303" y="276"/>
                  </a:cubicBezTo>
                  <a:cubicBezTo>
                    <a:pt x="302" y="279"/>
                    <a:pt x="301" y="282"/>
                    <a:pt x="300" y="285"/>
                  </a:cubicBezTo>
                  <a:close/>
                  <a:moveTo>
                    <a:pt x="337" y="319"/>
                  </a:moveTo>
                  <a:cubicBezTo>
                    <a:pt x="325" y="319"/>
                    <a:pt x="314" y="308"/>
                    <a:pt x="314" y="295"/>
                  </a:cubicBezTo>
                  <a:cubicBezTo>
                    <a:pt x="314" y="282"/>
                    <a:pt x="325" y="272"/>
                    <a:pt x="337" y="272"/>
                  </a:cubicBezTo>
                  <a:cubicBezTo>
                    <a:pt x="350" y="272"/>
                    <a:pt x="361" y="282"/>
                    <a:pt x="361" y="295"/>
                  </a:cubicBezTo>
                  <a:cubicBezTo>
                    <a:pt x="361" y="308"/>
                    <a:pt x="350" y="319"/>
                    <a:pt x="337" y="319"/>
                  </a:cubicBezTo>
                  <a:close/>
                </a:path>
              </a:pathLst>
            </a:custGeom>
            <a:solidFill>
              <a:schemeClr val="bg1"/>
            </a:solidFill>
            <a:ln>
              <a:noFill/>
            </a:ln>
            <a:extLst/>
          </p:spPr>
          <p:txBody>
            <a:bodyPr lIns="68577" tIns="34289" rIns="68577" bIns="34289"/>
            <a:lstStyle/>
            <a:p>
              <a:pPr defTabSz="609347">
                <a:spcBef>
                  <a:spcPct val="50000"/>
                </a:spcBef>
              </a:pPr>
              <a:endParaRPr lang="en-US" sz="900" dirty="0">
                <a:solidFill>
                  <a:srgbClr val="58585A"/>
                </a:solidFill>
              </a:endParaRPr>
            </a:p>
          </p:txBody>
        </p:sp>
        <p:sp>
          <p:nvSpPr>
            <p:cNvPr id="84" name="Freeform 23"/>
            <p:cNvSpPr>
              <a:spLocks/>
            </p:cNvSpPr>
            <p:nvPr/>
          </p:nvSpPr>
          <p:spPr bwMode="auto">
            <a:xfrm rot="16200000">
              <a:off x="6282715" y="3867946"/>
              <a:ext cx="860243" cy="556416"/>
            </a:xfrm>
            <a:custGeom>
              <a:avLst/>
              <a:gdLst>
                <a:gd name="T0" fmla="*/ 2147483647 w 386"/>
                <a:gd name="T1" fmla="*/ 2147483647 h 227"/>
                <a:gd name="T2" fmla="*/ 2147483647 w 386"/>
                <a:gd name="T3" fmla="*/ 2147483647 h 227"/>
                <a:gd name="T4" fmla="*/ 2147483647 w 386"/>
                <a:gd name="T5" fmla="*/ 2147483647 h 227"/>
                <a:gd name="T6" fmla="*/ 0 w 386"/>
                <a:gd name="T7" fmla="*/ 2147483647 h 227"/>
                <a:gd name="T8" fmla="*/ 2147483647 w 386"/>
                <a:gd name="T9" fmla="*/ 2147483647 h 227"/>
                <a:gd name="T10" fmla="*/ 2147483647 w 386"/>
                <a:gd name="T11" fmla="*/ 2147483647 h 227"/>
                <a:gd name="T12" fmla="*/ 2147483647 w 386"/>
                <a:gd name="T13" fmla="*/ 2147483647 h 227"/>
                <a:gd name="T14" fmla="*/ 2147483647 w 386"/>
                <a:gd name="T15" fmla="*/ 2147483647 h 227"/>
                <a:gd name="T16" fmla="*/ 2147483647 w 386"/>
                <a:gd name="T17" fmla="*/ 2147483647 h 227"/>
                <a:gd name="T18" fmla="*/ 2147483647 w 386"/>
                <a:gd name="T19" fmla="*/ 2147483647 h 227"/>
                <a:gd name="T20" fmla="*/ 2147483647 w 386"/>
                <a:gd name="T21" fmla="*/ 2147483647 h 227"/>
                <a:gd name="T22" fmla="*/ 2147483647 w 386"/>
                <a:gd name="T23" fmla="*/ 2147483647 h 227"/>
                <a:gd name="T24" fmla="*/ 2147483647 w 386"/>
                <a:gd name="T25" fmla="*/ 2147483647 h 227"/>
                <a:gd name="T26" fmla="*/ 2147483647 w 386"/>
                <a:gd name="T27" fmla="*/ 2147483647 h 227"/>
                <a:gd name="T28" fmla="*/ 2147483647 w 386"/>
                <a:gd name="T29" fmla="*/ 2147483647 h 227"/>
                <a:gd name="T30" fmla="*/ 2147483647 w 386"/>
                <a:gd name="T31" fmla="*/ 2147483647 h 227"/>
                <a:gd name="T32" fmla="*/ 2147483647 w 386"/>
                <a:gd name="T33" fmla="*/ 2147483647 h 227"/>
                <a:gd name="T34" fmla="*/ 2147483647 w 386"/>
                <a:gd name="T35" fmla="*/ 2147483647 h 227"/>
                <a:gd name="T36" fmla="*/ 2147483647 w 386"/>
                <a:gd name="T37" fmla="*/ 2147483647 h 227"/>
                <a:gd name="T38" fmla="*/ 2147483647 w 386"/>
                <a:gd name="T39" fmla="*/ 2147483647 h 227"/>
                <a:gd name="T40" fmla="*/ 2147483647 w 386"/>
                <a:gd name="T41" fmla="*/ 2147483647 h 227"/>
                <a:gd name="T42" fmla="*/ 2147483647 w 386"/>
                <a:gd name="T43" fmla="*/ 2147483647 h 227"/>
                <a:gd name="T44" fmla="*/ 2147483647 w 386"/>
                <a:gd name="T45" fmla="*/ 2147483647 h 227"/>
                <a:gd name="T46" fmla="*/ 2147483647 w 386"/>
                <a:gd name="T47" fmla="*/ 2147483647 h 227"/>
                <a:gd name="T48" fmla="*/ 2147483647 w 386"/>
                <a:gd name="T49" fmla="*/ 2147483647 h 227"/>
                <a:gd name="T50" fmla="*/ 2147483647 w 386"/>
                <a:gd name="T51" fmla="*/ 2147483647 h 227"/>
                <a:gd name="T52" fmla="*/ 2147483647 w 386"/>
                <a:gd name="T53" fmla="*/ 2147483647 h 227"/>
                <a:gd name="T54" fmla="*/ 2147483647 w 386"/>
                <a:gd name="T55" fmla="*/ 2147483647 h 227"/>
                <a:gd name="T56" fmla="*/ 2147483647 w 386"/>
                <a:gd name="T57" fmla="*/ 2147483647 h 227"/>
                <a:gd name="T58" fmla="*/ 2147483647 w 386"/>
                <a:gd name="T59" fmla="*/ 2147483647 h 227"/>
                <a:gd name="T60" fmla="*/ 2147483647 w 386"/>
                <a:gd name="T61" fmla="*/ 2147483647 h 227"/>
                <a:gd name="T62" fmla="*/ 2147483647 w 386"/>
                <a:gd name="T63" fmla="*/ 2147483647 h 227"/>
                <a:gd name="T64" fmla="*/ 2147483647 w 386"/>
                <a:gd name="T65" fmla="*/ 2147483647 h 227"/>
                <a:gd name="T66" fmla="*/ 2147483647 w 386"/>
                <a:gd name="T67" fmla="*/ 2147483647 h 227"/>
                <a:gd name="T68" fmla="*/ 2147483647 w 386"/>
                <a:gd name="T69" fmla="*/ 2147483647 h 227"/>
                <a:gd name="T70" fmla="*/ 2147483647 w 386"/>
                <a:gd name="T71" fmla="*/ 2147483647 h 227"/>
                <a:gd name="T72" fmla="*/ 2147483647 w 386"/>
                <a:gd name="T73" fmla="*/ 2147483647 h 227"/>
                <a:gd name="T74" fmla="*/ 2147483647 w 386"/>
                <a:gd name="T75" fmla="*/ 2147483647 h 227"/>
                <a:gd name="T76" fmla="*/ 2147483647 w 386"/>
                <a:gd name="T77" fmla="*/ 2147483647 h 227"/>
                <a:gd name="T78" fmla="*/ 2147483647 w 386"/>
                <a:gd name="T79" fmla="*/ 2147483647 h 227"/>
                <a:gd name="T80" fmla="*/ 2147483647 w 386"/>
                <a:gd name="T81" fmla="*/ 2147483647 h 227"/>
                <a:gd name="T82" fmla="*/ 2147483647 w 386"/>
                <a:gd name="T83" fmla="*/ 2147483647 h 227"/>
                <a:gd name="T84" fmla="*/ 2147483647 w 386"/>
                <a:gd name="T85" fmla="*/ 2147483647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6"/>
                <a:gd name="T130" fmla="*/ 0 h 227"/>
                <a:gd name="T131" fmla="*/ 386 w 386"/>
                <a:gd name="T132" fmla="*/ 227 h 2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6" h="227">
                  <a:moveTo>
                    <a:pt x="236" y="219"/>
                  </a:moveTo>
                  <a:cubicBezTo>
                    <a:pt x="233" y="214"/>
                    <a:pt x="231" y="208"/>
                    <a:pt x="231" y="200"/>
                  </a:cubicBezTo>
                  <a:cubicBezTo>
                    <a:pt x="231" y="200"/>
                    <a:pt x="231" y="200"/>
                    <a:pt x="231" y="200"/>
                  </a:cubicBezTo>
                  <a:cubicBezTo>
                    <a:pt x="231" y="198"/>
                    <a:pt x="231" y="195"/>
                    <a:pt x="231" y="191"/>
                  </a:cubicBezTo>
                  <a:cubicBezTo>
                    <a:pt x="231" y="191"/>
                    <a:pt x="231" y="191"/>
                    <a:pt x="231" y="191"/>
                  </a:cubicBezTo>
                  <a:cubicBezTo>
                    <a:pt x="22" y="191"/>
                    <a:pt x="22" y="191"/>
                    <a:pt x="22" y="191"/>
                  </a:cubicBezTo>
                  <a:cubicBezTo>
                    <a:pt x="10" y="191"/>
                    <a:pt x="0" y="182"/>
                    <a:pt x="0" y="170"/>
                  </a:cubicBezTo>
                  <a:cubicBezTo>
                    <a:pt x="0" y="170"/>
                    <a:pt x="0" y="170"/>
                    <a:pt x="0" y="170"/>
                  </a:cubicBezTo>
                  <a:cubicBezTo>
                    <a:pt x="0" y="57"/>
                    <a:pt x="0" y="57"/>
                    <a:pt x="0" y="57"/>
                  </a:cubicBezTo>
                  <a:cubicBezTo>
                    <a:pt x="0" y="45"/>
                    <a:pt x="10" y="35"/>
                    <a:pt x="22" y="35"/>
                  </a:cubicBezTo>
                  <a:cubicBezTo>
                    <a:pt x="22" y="35"/>
                    <a:pt x="22" y="35"/>
                    <a:pt x="22" y="35"/>
                  </a:cubicBezTo>
                  <a:cubicBezTo>
                    <a:pt x="231" y="35"/>
                    <a:pt x="231" y="35"/>
                    <a:pt x="231" y="35"/>
                  </a:cubicBezTo>
                  <a:cubicBezTo>
                    <a:pt x="231" y="32"/>
                    <a:pt x="231" y="29"/>
                    <a:pt x="231" y="27"/>
                  </a:cubicBezTo>
                  <a:cubicBezTo>
                    <a:pt x="231" y="27"/>
                    <a:pt x="231" y="27"/>
                    <a:pt x="231" y="27"/>
                  </a:cubicBezTo>
                  <a:cubicBezTo>
                    <a:pt x="231" y="20"/>
                    <a:pt x="232" y="14"/>
                    <a:pt x="236" y="9"/>
                  </a:cubicBezTo>
                  <a:cubicBezTo>
                    <a:pt x="236" y="9"/>
                    <a:pt x="236" y="9"/>
                    <a:pt x="236" y="9"/>
                  </a:cubicBezTo>
                  <a:cubicBezTo>
                    <a:pt x="239" y="3"/>
                    <a:pt x="245" y="0"/>
                    <a:pt x="251" y="1"/>
                  </a:cubicBezTo>
                  <a:cubicBezTo>
                    <a:pt x="251" y="1"/>
                    <a:pt x="251" y="1"/>
                    <a:pt x="251" y="1"/>
                  </a:cubicBezTo>
                  <a:cubicBezTo>
                    <a:pt x="257" y="1"/>
                    <a:pt x="263" y="3"/>
                    <a:pt x="269" y="7"/>
                  </a:cubicBezTo>
                  <a:cubicBezTo>
                    <a:pt x="269" y="7"/>
                    <a:pt x="269" y="7"/>
                    <a:pt x="269" y="7"/>
                  </a:cubicBezTo>
                  <a:cubicBezTo>
                    <a:pt x="270" y="8"/>
                    <a:pt x="269" y="8"/>
                    <a:pt x="270" y="8"/>
                  </a:cubicBezTo>
                  <a:cubicBezTo>
                    <a:pt x="270" y="8"/>
                    <a:pt x="270" y="8"/>
                    <a:pt x="270" y="8"/>
                  </a:cubicBezTo>
                  <a:cubicBezTo>
                    <a:pt x="270" y="8"/>
                    <a:pt x="271" y="9"/>
                    <a:pt x="271" y="9"/>
                  </a:cubicBezTo>
                  <a:cubicBezTo>
                    <a:pt x="271" y="9"/>
                    <a:pt x="271" y="9"/>
                    <a:pt x="271" y="9"/>
                  </a:cubicBezTo>
                  <a:cubicBezTo>
                    <a:pt x="273" y="10"/>
                    <a:pt x="275" y="12"/>
                    <a:pt x="277" y="14"/>
                  </a:cubicBezTo>
                  <a:cubicBezTo>
                    <a:pt x="277" y="14"/>
                    <a:pt x="277" y="14"/>
                    <a:pt x="277" y="14"/>
                  </a:cubicBezTo>
                  <a:cubicBezTo>
                    <a:pt x="282" y="17"/>
                    <a:pt x="288" y="23"/>
                    <a:pt x="295" y="28"/>
                  </a:cubicBezTo>
                  <a:cubicBezTo>
                    <a:pt x="295" y="28"/>
                    <a:pt x="295" y="28"/>
                    <a:pt x="295" y="28"/>
                  </a:cubicBezTo>
                  <a:cubicBezTo>
                    <a:pt x="299" y="31"/>
                    <a:pt x="299" y="36"/>
                    <a:pt x="297" y="40"/>
                  </a:cubicBezTo>
                  <a:cubicBezTo>
                    <a:pt x="297" y="40"/>
                    <a:pt x="297" y="40"/>
                    <a:pt x="297" y="40"/>
                  </a:cubicBezTo>
                  <a:cubicBezTo>
                    <a:pt x="294" y="43"/>
                    <a:pt x="289" y="44"/>
                    <a:pt x="286" y="41"/>
                  </a:cubicBezTo>
                  <a:cubicBezTo>
                    <a:pt x="286" y="41"/>
                    <a:pt x="286" y="41"/>
                    <a:pt x="286" y="41"/>
                  </a:cubicBezTo>
                  <a:cubicBezTo>
                    <a:pt x="271" y="30"/>
                    <a:pt x="260" y="21"/>
                    <a:pt x="259" y="20"/>
                  </a:cubicBezTo>
                  <a:cubicBezTo>
                    <a:pt x="259" y="20"/>
                    <a:pt x="259" y="20"/>
                    <a:pt x="259" y="20"/>
                  </a:cubicBezTo>
                  <a:cubicBezTo>
                    <a:pt x="255" y="18"/>
                    <a:pt x="252" y="17"/>
                    <a:pt x="251" y="17"/>
                  </a:cubicBezTo>
                  <a:cubicBezTo>
                    <a:pt x="251" y="17"/>
                    <a:pt x="251" y="17"/>
                    <a:pt x="251" y="17"/>
                  </a:cubicBezTo>
                  <a:cubicBezTo>
                    <a:pt x="249" y="17"/>
                    <a:pt x="250" y="17"/>
                    <a:pt x="249" y="17"/>
                  </a:cubicBezTo>
                  <a:cubicBezTo>
                    <a:pt x="249" y="17"/>
                    <a:pt x="249" y="17"/>
                    <a:pt x="249" y="17"/>
                  </a:cubicBezTo>
                  <a:cubicBezTo>
                    <a:pt x="248" y="19"/>
                    <a:pt x="247" y="22"/>
                    <a:pt x="247" y="27"/>
                  </a:cubicBezTo>
                  <a:cubicBezTo>
                    <a:pt x="247" y="27"/>
                    <a:pt x="247" y="27"/>
                    <a:pt x="247" y="27"/>
                  </a:cubicBezTo>
                  <a:cubicBezTo>
                    <a:pt x="247" y="31"/>
                    <a:pt x="247" y="37"/>
                    <a:pt x="247" y="43"/>
                  </a:cubicBezTo>
                  <a:cubicBezTo>
                    <a:pt x="247" y="43"/>
                    <a:pt x="247" y="43"/>
                    <a:pt x="247" y="43"/>
                  </a:cubicBezTo>
                  <a:cubicBezTo>
                    <a:pt x="247" y="48"/>
                    <a:pt x="243" y="51"/>
                    <a:pt x="239" y="51"/>
                  </a:cubicBezTo>
                  <a:cubicBezTo>
                    <a:pt x="239" y="51"/>
                    <a:pt x="239" y="51"/>
                    <a:pt x="239" y="51"/>
                  </a:cubicBezTo>
                  <a:cubicBezTo>
                    <a:pt x="22" y="51"/>
                    <a:pt x="22" y="51"/>
                    <a:pt x="22" y="51"/>
                  </a:cubicBezTo>
                  <a:cubicBezTo>
                    <a:pt x="19" y="51"/>
                    <a:pt x="16" y="54"/>
                    <a:pt x="16" y="57"/>
                  </a:cubicBezTo>
                  <a:cubicBezTo>
                    <a:pt x="16" y="57"/>
                    <a:pt x="16" y="57"/>
                    <a:pt x="16" y="57"/>
                  </a:cubicBezTo>
                  <a:cubicBezTo>
                    <a:pt x="16" y="170"/>
                    <a:pt x="16" y="170"/>
                    <a:pt x="16" y="170"/>
                  </a:cubicBezTo>
                  <a:cubicBezTo>
                    <a:pt x="16" y="173"/>
                    <a:pt x="19" y="175"/>
                    <a:pt x="22" y="175"/>
                  </a:cubicBezTo>
                  <a:cubicBezTo>
                    <a:pt x="22" y="175"/>
                    <a:pt x="22" y="175"/>
                    <a:pt x="22" y="175"/>
                  </a:cubicBezTo>
                  <a:cubicBezTo>
                    <a:pt x="239" y="175"/>
                    <a:pt x="239" y="175"/>
                    <a:pt x="239" y="175"/>
                  </a:cubicBezTo>
                  <a:cubicBezTo>
                    <a:pt x="243" y="175"/>
                    <a:pt x="247" y="179"/>
                    <a:pt x="247" y="183"/>
                  </a:cubicBezTo>
                  <a:cubicBezTo>
                    <a:pt x="247" y="183"/>
                    <a:pt x="247" y="183"/>
                    <a:pt x="247" y="183"/>
                  </a:cubicBezTo>
                  <a:cubicBezTo>
                    <a:pt x="247" y="190"/>
                    <a:pt x="247" y="196"/>
                    <a:pt x="247" y="200"/>
                  </a:cubicBezTo>
                  <a:cubicBezTo>
                    <a:pt x="247" y="200"/>
                    <a:pt x="247" y="200"/>
                    <a:pt x="247" y="200"/>
                  </a:cubicBezTo>
                  <a:cubicBezTo>
                    <a:pt x="247" y="205"/>
                    <a:pt x="248" y="208"/>
                    <a:pt x="249" y="209"/>
                  </a:cubicBezTo>
                  <a:cubicBezTo>
                    <a:pt x="249" y="209"/>
                    <a:pt x="249" y="209"/>
                    <a:pt x="249" y="209"/>
                  </a:cubicBezTo>
                  <a:cubicBezTo>
                    <a:pt x="250" y="211"/>
                    <a:pt x="250" y="211"/>
                    <a:pt x="251" y="211"/>
                  </a:cubicBezTo>
                  <a:cubicBezTo>
                    <a:pt x="251" y="211"/>
                    <a:pt x="251" y="211"/>
                    <a:pt x="251" y="211"/>
                  </a:cubicBezTo>
                  <a:cubicBezTo>
                    <a:pt x="253" y="211"/>
                    <a:pt x="256" y="210"/>
                    <a:pt x="259" y="207"/>
                  </a:cubicBezTo>
                  <a:cubicBezTo>
                    <a:pt x="259" y="207"/>
                    <a:pt x="259" y="207"/>
                    <a:pt x="259" y="207"/>
                  </a:cubicBezTo>
                  <a:cubicBezTo>
                    <a:pt x="272" y="197"/>
                    <a:pt x="353" y="133"/>
                    <a:pt x="364" y="124"/>
                  </a:cubicBezTo>
                  <a:cubicBezTo>
                    <a:pt x="364" y="124"/>
                    <a:pt x="364" y="124"/>
                    <a:pt x="364" y="124"/>
                  </a:cubicBezTo>
                  <a:cubicBezTo>
                    <a:pt x="368" y="120"/>
                    <a:pt x="370" y="118"/>
                    <a:pt x="370" y="114"/>
                  </a:cubicBezTo>
                  <a:cubicBezTo>
                    <a:pt x="370" y="114"/>
                    <a:pt x="370" y="114"/>
                    <a:pt x="370" y="114"/>
                  </a:cubicBezTo>
                  <a:cubicBezTo>
                    <a:pt x="370" y="109"/>
                    <a:pt x="368" y="107"/>
                    <a:pt x="364" y="103"/>
                  </a:cubicBezTo>
                  <a:cubicBezTo>
                    <a:pt x="364" y="103"/>
                    <a:pt x="364" y="103"/>
                    <a:pt x="364" y="103"/>
                  </a:cubicBezTo>
                  <a:cubicBezTo>
                    <a:pt x="362" y="102"/>
                    <a:pt x="334" y="79"/>
                    <a:pt x="307" y="58"/>
                  </a:cubicBezTo>
                  <a:cubicBezTo>
                    <a:pt x="307" y="58"/>
                    <a:pt x="307" y="58"/>
                    <a:pt x="307" y="58"/>
                  </a:cubicBezTo>
                  <a:cubicBezTo>
                    <a:pt x="304" y="56"/>
                    <a:pt x="303" y="51"/>
                    <a:pt x="306" y="47"/>
                  </a:cubicBezTo>
                  <a:cubicBezTo>
                    <a:pt x="306" y="47"/>
                    <a:pt x="306" y="47"/>
                    <a:pt x="306" y="47"/>
                  </a:cubicBezTo>
                  <a:cubicBezTo>
                    <a:pt x="309" y="44"/>
                    <a:pt x="314" y="43"/>
                    <a:pt x="317" y="46"/>
                  </a:cubicBezTo>
                  <a:cubicBezTo>
                    <a:pt x="317" y="46"/>
                    <a:pt x="317" y="46"/>
                    <a:pt x="317" y="46"/>
                  </a:cubicBezTo>
                  <a:cubicBezTo>
                    <a:pt x="344" y="67"/>
                    <a:pt x="372" y="89"/>
                    <a:pt x="374" y="91"/>
                  </a:cubicBezTo>
                  <a:cubicBezTo>
                    <a:pt x="374" y="91"/>
                    <a:pt x="374" y="91"/>
                    <a:pt x="374" y="91"/>
                  </a:cubicBezTo>
                  <a:cubicBezTo>
                    <a:pt x="381" y="96"/>
                    <a:pt x="386" y="104"/>
                    <a:pt x="386" y="114"/>
                  </a:cubicBezTo>
                  <a:cubicBezTo>
                    <a:pt x="386" y="114"/>
                    <a:pt x="386" y="114"/>
                    <a:pt x="386" y="114"/>
                  </a:cubicBezTo>
                  <a:cubicBezTo>
                    <a:pt x="386" y="123"/>
                    <a:pt x="381" y="131"/>
                    <a:pt x="374" y="136"/>
                  </a:cubicBezTo>
                  <a:cubicBezTo>
                    <a:pt x="374" y="136"/>
                    <a:pt x="374" y="136"/>
                    <a:pt x="374" y="136"/>
                  </a:cubicBezTo>
                  <a:cubicBezTo>
                    <a:pt x="362" y="146"/>
                    <a:pt x="281" y="210"/>
                    <a:pt x="269" y="219"/>
                  </a:cubicBezTo>
                  <a:cubicBezTo>
                    <a:pt x="269" y="219"/>
                    <a:pt x="269" y="219"/>
                    <a:pt x="269" y="219"/>
                  </a:cubicBezTo>
                  <a:cubicBezTo>
                    <a:pt x="264" y="224"/>
                    <a:pt x="258" y="227"/>
                    <a:pt x="251" y="227"/>
                  </a:cubicBezTo>
                  <a:cubicBezTo>
                    <a:pt x="251" y="227"/>
                    <a:pt x="251" y="227"/>
                    <a:pt x="251" y="227"/>
                  </a:cubicBezTo>
                  <a:cubicBezTo>
                    <a:pt x="251" y="227"/>
                    <a:pt x="251" y="227"/>
                    <a:pt x="251" y="227"/>
                  </a:cubicBezTo>
                  <a:cubicBezTo>
                    <a:pt x="251" y="227"/>
                    <a:pt x="251" y="227"/>
                    <a:pt x="251" y="227"/>
                  </a:cubicBezTo>
                  <a:cubicBezTo>
                    <a:pt x="245" y="227"/>
                    <a:pt x="240" y="224"/>
                    <a:pt x="236" y="219"/>
                  </a:cubicBezTo>
                  <a:close/>
                </a:path>
              </a:pathLst>
            </a:custGeom>
            <a:solidFill>
              <a:schemeClr val="bg1"/>
            </a:solidFill>
            <a:ln w="9525">
              <a:solidFill>
                <a:schemeClr val="tx2"/>
              </a:solidFill>
              <a:round/>
              <a:headEnd/>
              <a:tailEnd/>
            </a:ln>
            <a:extLst/>
          </p:spPr>
          <p:txBody>
            <a:bodyPr lIns="67497" tIns="34289" rIns="0" bIns="34289" anchor="ctr"/>
            <a:lstStyle/>
            <a:p>
              <a:pPr defTabSz="609347">
                <a:spcBef>
                  <a:spcPct val="50000"/>
                </a:spcBef>
              </a:pPr>
              <a:r>
                <a:rPr lang="en-US" sz="1100" dirty="0">
                  <a:solidFill>
                    <a:prstClr val="white"/>
                  </a:solidFill>
                </a:rPr>
                <a:t> </a:t>
              </a:r>
              <a:r>
                <a:rPr lang="en-US" sz="1200" dirty="0">
                  <a:solidFill>
                    <a:prstClr val="white"/>
                  </a:solidFill>
                </a:rPr>
                <a:t>Customer</a:t>
              </a:r>
              <a:endParaRPr lang="en-US" sz="1100" dirty="0">
                <a:solidFill>
                  <a:prstClr val="white"/>
                </a:solidFill>
              </a:endParaRPr>
            </a:p>
          </p:txBody>
        </p:sp>
        <p:sp>
          <p:nvSpPr>
            <p:cNvPr id="85" name="Freeform 23"/>
            <p:cNvSpPr>
              <a:spLocks/>
            </p:cNvSpPr>
            <p:nvPr/>
          </p:nvSpPr>
          <p:spPr bwMode="auto">
            <a:xfrm rot="16200000" flipH="1">
              <a:off x="7913369" y="3644717"/>
              <a:ext cx="847609" cy="556414"/>
            </a:xfrm>
            <a:custGeom>
              <a:avLst/>
              <a:gdLst>
                <a:gd name="T0" fmla="*/ 2147483647 w 386"/>
                <a:gd name="T1" fmla="*/ 2147483647 h 227"/>
                <a:gd name="T2" fmla="*/ 2147483647 w 386"/>
                <a:gd name="T3" fmla="*/ 2147483647 h 227"/>
                <a:gd name="T4" fmla="*/ 2147483647 w 386"/>
                <a:gd name="T5" fmla="*/ 2147483647 h 227"/>
                <a:gd name="T6" fmla="*/ 0 w 386"/>
                <a:gd name="T7" fmla="*/ 2147483647 h 227"/>
                <a:gd name="T8" fmla="*/ 2147483647 w 386"/>
                <a:gd name="T9" fmla="*/ 2147483647 h 227"/>
                <a:gd name="T10" fmla="*/ 2147483647 w 386"/>
                <a:gd name="T11" fmla="*/ 2147483647 h 227"/>
                <a:gd name="T12" fmla="*/ 2147483647 w 386"/>
                <a:gd name="T13" fmla="*/ 2147483647 h 227"/>
                <a:gd name="T14" fmla="*/ 2147483647 w 386"/>
                <a:gd name="T15" fmla="*/ 2147483647 h 227"/>
                <a:gd name="T16" fmla="*/ 2147483647 w 386"/>
                <a:gd name="T17" fmla="*/ 2147483647 h 227"/>
                <a:gd name="T18" fmla="*/ 2147483647 w 386"/>
                <a:gd name="T19" fmla="*/ 2147483647 h 227"/>
                <a:gd name="T20" fmla="*/ 2147483647 w 386"/>
                <a:gd name="T21" fmla="*/ 2147483647 h 227"/>
                <a:gd name="T22" fmla="*/ 2147483647 w 386"/>
                <a:gd name="T23" fmla="*/ 2147483647 h 227"/>
                <a:gd name="T24" fmla="*/ 2147483647 w 386"/>
                <a:gd name="T25" fmla="*/ 2147483647 h 227"/>
                <a:gd name="T26" fmla="*/ 2147483647 w 386"/>
                <a:gd name="T27" fmla="*/ 2147483647 h 227"/>
                <a:gd name="T28" fmla="*/ 2147483647 w 386"/>
                <a:gd name="T29" fmla="*/ 2147483647 h 227"/>
                <a:gd name="T30" fmla="*/ 2147483647 w 386"/>
                <a:gd name="T31" fmla="*/ 2147483647 h 227"/>
                <a:gd name="T32" fmla="*/ 2147483647 w 386"/>
                <a:gd name="T33" fmla="*/ 2147483647 h 227"/>
                <a:gd name="T34" fmla="*/ 2147483647 w 386"/>
                <a:gd name="T35" fmla="*/ 2147483647 h 227"/>
                <a:gd name="T36" fmla="*/ 2147483647 w 386"/>
                <a:gd name="T37" fmla="*/ 2147483647 h 227"/>
                <a:gd name="T38" fmla="*/ 2147483647 w 386"/>
                <a:gd name="T39" fmla="*/ 2147483647 h 227"/>
                <a:gd name="T40" fmla="*/ 2147483647 w 386"/>
                <a:gd name="T41" fmla="*/ 2147483647 h 227"/>
                <a:gd name="T42" fmla="*/ 2147483647 w 386"/>
                <a:gd name="T43" fmla="*/ 2147483647 h 227"/>
                <a:gd name="T44" fmla="*/ 2147483647 w 386"/>
                <a:gd name="T45" fmla="*/ 2147483647 h 227"/>
                <a:gd name="T46" fmla="*/ 2147483647 w 386"/>
                <a:gd name="T47" fmla="*/ 2147483647 h 227"/>
                <a:gd name="T48" fmla="*/ 2147483647 w 386"/>
                <a:gd name="T49" fmla="*/ 2147483647 h 227"/>
                <a:gd name="T50" fmla="*/ 2147483647 w 386"/>
                <a:gd name="T51" fmla="*/ 2147483647 h 227"/>
                <a:gd name="T52" fmla="*/ 2147483647 w 386"/>
                <a:gd name="T53" fmla="*/ 2147483647 h 227"/>
                <a:gd name="T54" fmla="*/ 2147483647 w 386"/>
                <a:gd name="T55" fmla="*/ 2147483647 h 227"/>
                <a:gd name="T56" fmla="*/ 2147483647 w 386"/>
                <a:gd name="T57" fmla="*/ 2147483647 h 227"/>
                <a:gd name="T58" fmla="*/ 2147483647 w 386"/>
                <a:gd name="T59" fmla="*/ 2147483647 h 227"/>
                <a:gd name="T60" fmla="*/ 2147483647 w 386"/>
                <a:gd name="T61" fmla="*/ 2147483647 h 227"/>
                <a:gd name="T62" fmla="*/ 2147483647 w 386"/>
                <a:gd name="T63" fmla="*/ 2147483647 h 227"/>
                <a:gd name="T64" fmla="*/ 2147483647 w 386"/>
                <a:gd name="T65" fmla="*/ 2147483647 h 227"/>
                <a:gd name="T66" fmla="*/ 2147483647 w 386"/>
                <a:gd name="T67" fmla="*/ 2147483647 h 227"/>
                <a:gd name="T68" fmla="*/ 2147483647 w 386"/>
                <a:gd name="T69" fmla="*/ 2147483647 h 227"/>
                <a:gd name="T70" fmla="*/ 2147483647 w 386"/>
                <a:gd name="T71" fmla="*/ 2147483647 h 227"/>
                <a:gd name="T72" fmla="*/ 2147483647 w 386"/>
                <a:gd name="T73" fmla="*/ 2147483647 h 227"/>
                <a:gd name="T74" fmla="*/ 2147483647 w 386"/>
                <a:gd name="T75" fmla="*/ 2147483647 h 227"/>
                <a:gd name="T76" fmla="*/ 2147483647 w 386"/>
                <a:gd name="T77" fmla="*/ 2147483647 h 227"/>
                <a:gd name="T78" fmla="*/ 2147483647 w 386"/>
                <a:gd name="T79" fmla="*/ 2147483647 h 227"/>
                <a:gd name="T80" fmla="*/ 2147483647 w 386"/>
                <a:gd name="T81" fmla="*/ 2147483647 h 227"/>
                <a:gd name="T82" fmla="*/ 2147483647 w 386"/>
                <a:gd name="T83" fmla="*/ 2147483647 h 227"/>
                <a:gd name="T84" fmla="*/ 2147483647 w 386"/>
                <a:gd name="T85" fmla="*/ 2147483647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6"/>
                <a:gd name="T130" fmla="*/ 0 h 227"/>
                <a:gd name="T131" fmla="*/ 386 w 386"/>
                <a:gd name="T132" fmla="*/ 227 h 2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6" h="227">
                  <a:moveTo>
                    <a:pt x="236" y="219"/>
                  </a:moveTo>
                  <a:cubicBezTo>
                    <a:pt x="233" y="214"/>
                    <a:pt x="231" y="208"/>
                    <a:pt x="231" y="200"/>
                  </a:cubicBezTo>
                  <a:cubicBezTo>
                    <a:pt x="231" y="200"/>
                    <a:pt x="231" y="200"/>
                    <a:pt x="231" y="200"/>
                  </a:cubicBezTo>
                  <a:cubicBezTo>
                    <a:pt x="231" y="198"/>
                    <a:pt x="231" y="195"/>
                    <a:pt x="231" y="191"/>
                  </a:cubicBezTo>
                  <a:cubicBezTo>
                    <a:pt x="231" y="191"/>
                    <a:pt x="231" y="191"/>
                    <a:pt x="231" y="191"/>
                  </a:cubicBezTo>
                  <a:cubicBezTo>
                    <a:pt x="22" y="191"/>
                    <a:pt x="22" y="191"/>
                    <a:pt x="22" y="191"/>
                  </a:cubicBezTo>
                  <a:cubicBezTo>
                    <a:pt x="10" y="191"/>
                    <a:pt x="0" y="182"/>
                    <a:pt x="0" y="170"/>
                  </a:cubicBezTo>
                  <a:cubicBezTo>
                    <a:pt x="0" y="170"/>
                    <a:pt x="0" y="170"/>
                    <a:pt x="0" y="170"/>
                  </a:cubicBezTo>
                  <a:cubicBezTo>
                    <a:pt x="0" y="57"/>
                    <a:pt x="0" y="57"/>
                    <a:pt x="0" y="57"/>
                  </a:cubicBezTo>
                  <a:cubicBezTo>
                    <a:pt x="0" y="45"/>
                    <a:pt x="10" y="35"/>
                    <a:pt x="22" y="35"/>
                  </a:cubicBezTo>
                  <a:cubicBezTo>
                    <a:pt x="22" y="35"/>
                    <a:pt x="22" y="35"/>
                    <a:pt x="22" y="35"/>
                  </a:cubicBezTo>
                  <a:cubicBezTo>
                    <a:pt x="231" y="35"/>
                    <a:pt x="231" y="35"/>
                    <a:pt x="231" y="35"/>
                  </a:cubicBezTo>
                  <a:cubicBezTo>
                    <a:pt x="231" y="32"/>
                    <a:pt x="231" y="29"/>
                    <a:pt x="231" y="27"/>
                  </a:cubicBezTo>
                  <a:cubicBezTo>
                    <a:pt x="231" y="27"/>
                    <a:pt x="231" y="27"/>
                    <a:pt x="231" y="27"/>
                  </a:cubicBezTo>
                  <a:cubicBezTo>
                    <a:pt x="231" y="20"/>
                    <a:pt x="232" y="14"/>
                    <a:pt x="236" y="9"/>
                  </a:cubicBezTo>
                  <a:cubicBezTo>
                    <a:pt x="236" y="9"/>
                    <a:pt x="236" y="9"/>
                    <a:pt x="236" y="9"/>
                  </a:cubicBezTo>
                  <a:cubicBezTo>
                    <a:pt x="239" y="3"/>
                    <a:pt x="245" y="0"/>
                    <a:pt x="251" y="1"/>
                  </a:cubicBezTo>
                  <a:cubicBezTo>
                    <a:pt x="251" y="1"/>
                    <a:pt x="251" y="1"/>
                    <a:pt x="251" y="1"/>
                  </a:cubicBezTo>
                  <a:cubicBezTo>
                    <a:pt x="257" y="1"/>
                    <a:pt x="263" y="3"/>
                    <a:pt x="269" y="7"/>
                  </a:cubicBezTo>
                  <a:cubicBezTo>
                    <a:pt x="269" y="7"/>
                    <a:pt x="269" y="7"/>
                    <a:pt x="269" y="7"/>
                  </a:cubicBezTo>
                  <a:cubicBezTo>
                    <a:pt x="270" y="8"/>
                    <a:pt x="269" y="8"/>
                    <a:pt x="270" y="8"/>
                  </a:cubicBezTo>
                  <a:cubicBezTo>
                    <a:pt x="270" y="8"/>
                    <a:pt x="270" y="8"/>
                    <a:pt x="270" y="8"/>
                  </a:cubicBezTo>
                  <a:cubicBezTo>
                    <a:pt x="270" y="8"/>
                    <a:pt x="271" y="9"/>
                    <a:pt x="271" y="9"/>
                  </a:cubicBezTo>
                  <a:cubicBezTo>
                    <a:pt x="271" y="9"/>
                    <a:pt x="271" y="9"/>
                    <a:pt x="271" y="9"/>
                  </a:cubicBezTo>
                  <a:cubicBezTo>
                    <a:pt x="273" y="10"/>
                    <a:pt x="275" y="12"/>
                    <a:pt x="277" y="14"/>
                  </a:cubicBezTo>
                  <a:cubicBezTo>
                    <a:pt x="277" y="14"/>
                    <a:pt x="277" y="14"/>
                    <a:pt x="277" y="14"/>
                  </a:cubicBezTo>
                  <a:cubicBezTo>
                    <a:pt x="282" y="17"/>
                    <a:pt x="288" y="23"/>
                    <a:pt x="295" y="28"/>
                  </a:cubicBezTo>
                  <a:cubicBezTo>
                    <a:pt x="295" y="28"/>
                    <a:pt x="295" y="28"/>
                    <a:pt x="295" y="28"/>
                  </a:cubicBezTo>
                  <a:cubicBezTo>
                    <a:pt x="299" y="31"/>
                    <a:pt x="299" y="36"/>
                    <a:pt x="297" y="40"/>
                  </a:cubicBezTo>
                  <a:cubicBezTo>
                    <a:pt x="297" y="40"/>
                    <a:pt x="297" y="40"/>
                    <a:pt x="297" y="40"/>
                  </a:cubicBezTo>
                  <a:cubicBezTo>
                    <a:pt x="294" y="43"/>
                    <a:pt x="289" y="44"/>
                    <a:pt x="286" y="41"/>
                  </a:cubicBezTo>
                  <a:cubicBezTo>
                    <a:pt x="286" y="41"/>
                    <a:pt x="286" y="41"/>
                    <a:pt x="286" y="41"/>
                  </a:cubicBezTo>
                  <a:cubicBezTo>
                    <a:pt x="271" y="30"/>
                    <a:pt x="260" y="21"/>
                    <a:pt x="259" y="20"/>
                  </a:cubicBezTo>
                  <a:cubicBezTo>
                    <a:pt x="259" y="20"/>
                    <a:pt x="259" y="20"/>
                    <a:pt x="259" y="20"/>
                  </a:cubicBezTo>
                  <a:cubicBezTo>
                    <a:pt x="255" y="18"/>
                    <a:pt x="252" y="17"/>
                    <a:pt x="251" y="17"/>
                  </a:cubicBezTo>
                  <a:cubicBezTo>
                    <a:pt x="251" y="17"/>
                    <a:pt x="251" y="17"/>
                    <a:pt x="251" y="17"/>
                  </a:cubicBezTo>
                  <a:cubicBezTo>
                    <a:pt x="249" y="17"/>
                    <a:pt x="250" y="17"/>
                    <a:pt x="249" y="17"/>
                  </a:cubicBezTo>
                  <a:cubicBezTo>
                    <a:pt x="249" y="17"/>
                    <a:pt x="249" y="17"/>
                    <a:pt x="249" y="17"/>
                  </a:cubicBezTo>
                  <a:cubicBezTo>
                    <a:pt x="248" y="19"/>
                    <a:pt x="247" y="22"/>
                    <a:pt x="247" y="27"/>
                  </a:cubicBezTo>
                  <a:cubicBezTo>
                    <a:pt x="247" y="27"/>
                    <a:pt x="247" y="27"/>
                    <a:pt x="247" y="27"/>
                  </a:cubicBezTo>
                  <a:cubicBezTo>
                    <a:pt x="247" y="31"/>
                    <a:pt x="247" y="37"/>
                    <a:pt x="247" y="43"/>
                  </a:cubicBezTo>
                  <a:cubicBezTo>
                    <a:pt x="247" y="43"/>
                    <a:pt x="247" y="43"/>
                    <a:pt x="247" y="43"/>
                  </a:cubicBezTo>
                  <a:cubicBezTo>
                    <a:pt x="247" y="48"/>
                    <a:pt x="243" y="51"/>
                    <a:pt x="239" y="51"/>
                  </a:cubicBezTo>
                  <a:cubicBezTo>
                    <a:pt x="239" y="51"/>
                    <a:pt x="239" y="51"/>
                    <a:pt x="239" y="51"/>
                  </a:cubicBezTo>
                  <a:cubicBezTo>
                    <a:pt x="22" y="51"/>
                    <a:pt x="22" y="51"/>
                    <a:pt x="22" y="51"/>
                  </a:cubicBezTo>
                  <a:cubicBezTo>
                    <a:pt x="19" y="51"/>
                    <a:pt x="16" y="54"/>
                    <a:pt x="16" y="57"/>
                  </a:cubicBezTo>
                  <a:cubicBezTo>
                    <a:pt x="16" y="57"/>
                    <a:pt x="16" y="57"/>
                    <a:pt x="16" y="57"/>
                  </a:cubicBezTo>
                  <a:cubicBezTo>
                    <a:pt x="16" y="170"/>
                    <a:pt x="16" y="170"/>
                    <a:pt x="16" y="170"/>
                  </a:cubicBezTo>
                  <a:cubicBezTo>
                    <a:pt x="16" y="173"/>
                    <a:pt x="19" y="175"/>
                    <a:pt x="22" y="175"/>
                  </a:cubicBezTo>
                  <a:cubicBezTo>
                    <a:pt x="22" y="175"/>
                    <a:pt x="22" y="175"/>
                    <a:pt x="22" y="175"/>
                  </a:cubicBezTo>
                  <a:cubicBezTo>
                    <a:pt x="239" y="175"/>
                    <a:pt x="239" y="175"/>
                    <a:pt x="239" y="175"/>
                  </a:cubicBezTo>
                  <a:cubicBezTo>
                    <a:pt x="243" y="175"/>
                    <a:pt x="247" y="179"/>
                    <a:pt x="247" y="183"/>
                  </a:cubicBezTo>
                  <a:cubicBezTo>
                    <a:pt x="247" y="183"/>
                    <a:pt x="247" y="183"/>
                    <a:pt x="247" y="183"/>
                  </a:cubicBezTo>
                  <a:cubicBezTo>
                    <a:pt x="247" y="190"/>
                    <a:pt x="247" y="196"/>
                    <a:pt x="247" y="200"/>
                  </a:cubicBezTo>
                  <a:cubicBezTo>
                    <a:pt x="247" y="200"/>
                    <a:pt x="247" y="200"/>
                    <a:pt x="247" y="200"/>
                  </a:cubicBezTo>
                  <a:cubicBezTo>
                    <a:pt x="247" y="205"/>
                    <a:pt x="248" y="208"/>
                    <a:pt x="249" y="209"/>
                  </a:cubicBezTo>
                  <a:cubicBezTo>
                    <a:pt x="249" y="209"/>
                    <a:pt x="249" y="209"/>
                    <a:pt x="249" y="209"/>
                  </a:cubicBezTo>
                  <a:cubicBezTo>
                    <a:pt x="250" y="211"/>
                    <a:pt x="250" y="211"/>
                    <a:pt x="251" y="211"/>
                  </a:cubicBezTo>
                  <a:cubicBezTo>
                    <a:pt x="251" y="211"/>
                    <a:pt x="251" y="211"/>
                    <a:pt x="251" y="211"/>
                  </a:cubicBezTo>
                  <a:cubicBezTo>
                    <a:pt x="253" y="211"/>
                    <a:pt x="256" y="210"/>
                    <a:pt x="259" y="207"/>
                  </a:cubicBezTo>
                  <a:cubicBezTo>
                    <a:pt x="259" y="207"/>
                    <a:pt x="259" y="207"/>
                    <a:pt x="259" y="207"/>
                  </a:cubicBezTo>
                  <a:cubicBezTo>
                    <a:pt x="272" y="197"/>
                    <a:pt x="353" y="133"/>
                    <a:pt x="364" y="124"/>
                  </a:cubicBezTo>
                  <a:cubicBezTo>
                    <a:pt x="364" y="124"/>
                    <a:pt x="364" y="124"/>
                    <a:pt x="364" y="124"/>
                  </a:cubicBezTo>
                  <a:cubicBezTo>
                    <a:pt x="368" y="120"/>
                    <a:pt x="370" y="118"/>
                    <a:pt x="370" y="114"/>
                  </a:cubicBezTo>
                  <a:cubicBezTo>
                    <a:pt x="370" y="114"/>
                    <a:pt x="370" y="114"/>
                    <a:pt x="370" y="114"/>
                  </a:cubicBezTo>
                  <a:cubicBezTo>
                    <a:pt x="370" y="109"/>
                    <a:pt x="368" y="107"/>
                    <a:pt x="364" y="103"/>
                  </a:cubicBezTo>
                  <a:cubicBezTo>
                    <a:pt x="364" y="103"/>
                    <a:pt x="364" y="103"/>
                    <a:pt x="364" y="103"/>
                  </a:cubicBezTo>
                  <a:cubicBezTo>
                    <a:pt x="362" y="102"/>
                    <a:pt x="334" y="79"/>
                    <a:pt x="307" y="58"/>
                  </a:cubicBezTo>
                  <a:cubicBezTo>
                    <a:pt x="307" y="58"/>
                    <a:pt x="307" y="58"/>
                    <a:pt x="307" y="58"/>
                  </a:cubicBezTo>
                  <a:cubicBezTo>
                    <a:pt x="304" y="56"/>
                    <a:pt x="303" y="51"/>
                    <a:pt x="306" y="47"/>
                  </a:cubicBezTo>
                  <a:cubicBezTo>
                    <a:pt x="306" y="47"/>
                    <a:pt x="306" y="47"/>
                    <a:pt x="306" y="47"/>
                  </a:cubicBezTo>
                  <a:cubicBezTo>
                    <a:pt x="309" y="44"/>
                    <a:pt x="314" y="43"/>
                    <a:pt x="317" y="46"/>
                  </a:cubicBezTo>
                  <a:cubicBezTo>
                    <a:pt x="317" y="46"/>
                    <a:pt x="317" y="46"/>
                    <a:pt x="317" y="46"/>
                  </a:cubicBezTo>
                  <a:cubicBezTo>
                    <a:pt x="344" y="67"/>
                    <a:pt x="372" y="89"/>
                    <a:pt x="374" y="91"/>
                  </a:cubicBezTo>
                  <a:cubicBezTo>
                    <a:pt x="374" y="91"/>
                    <a:pt x="374" y="91"/>
                    <a:pt x="374" y="91"/>
                  </a:cubicBezTo>
                  <a:cubicBezTo>
                    <a:pt x="381" y="96"/>
                    <a:pt x="386" y="104"/>
                    <a:pt x="386" y="114"/>
                  </a:cubicBezTo>
                  <a:cubicBezTo>
                    <a:pt x="386" y="114"/>
                    <a:pt x="386" y="114"/>
                    <a:pt x="386" y="114"/>
                  </a:cubicBezTo>
                  <a:cubicBezTo>
                    <a:pt x="386" y="123"/>
                    <a:pt x="381" y="131"/>
                    <a:pt x="374" y="136"/>
                  </a:cubicBezTo>
                  <a:cubicBezTo>
                    <a:pt x="374" y="136"/>
                    <a:pt x="374" y="136"/>
                    <a:pt x="374" y="136"/>
                  </a:cubicBezTo>
                  <a:cubicBezTo>
                    <a:pt x="362" y="146"/>
                    <a:pt x="281" y="210"/>
                    <a:pt x="269" y="219"/>
                  </a:cubicBezTo>
                  <a:cubicBezTo>
                    <a:pt x="269" y="219"/>
                    <a:pt x="269" y="219"/>
                    <a:pt x="269" y="219"/>
                  </a:cubicBezTo>
                  <a:cubicBezTo>
                    <a:pt x="264" y="224"/>
                    <a:pt x="258" y="227"/>
                    <a:pt x="251" y="227"/>
                  </a:cubicBezTo>
                  <a:cubicBezTo>
                    <a:pt x="251" y="227"/>
                    <a:pt x="251" y="227"/>
                    <a:pt x="251" y="227"/>
                  </a:cubicBezTo>
                  <a:cubicBezTo>
                    <a:pt x="251" y="227"/>
                    <a:pt x="251" y="227"/>
                    <a:pt x="251" y="227"/>
                  </a:cubicBezTo>
                  <a:cubicBezTo>
                    <a:pt x="251" y="227"/>
                    <a:pt x="251" y="227"/>
                    <a:pt x="251" y="227"/>
                  </a:cubicBezTo>
                  <a:cubicBezTo>
                    <a:pt x="245" y="227"/>
                    <a:pt x="240" y="224"/>
                    <a:pt x="236" y="219"/>
                  </a:cubicBezTo>
                  <a:close/>
                </a:path>
              </a:pathLst>
            </a:custGeom>
            <a:solidFill>
              <a:schemeClr val="bg1"/>
            </a:solidFill>
            <a:ln w="9525">
              <a:solidFill>
                <a:schemeClr val="tx2"/>
              </a:solidFill>
              <a:round/>
              <a:headEnd/>
              <a:tailEnd/>
            </a:ln>
            <a:extLst/>
          </p:spPr>
          <p:txBody>
            <a:bodyPr lIns="188991" tIns="34289" rIns="0" bIns="34289" anchor="ctr"/>
            <a:lstStyle/>
            <a:p>
              <a:pPr defTabSz="609347">
                <a:spcBef>
                  <a:spcPct val="50000"/>
                </a:spcBef>
              </a:pPr>
              <a:r>
                <a:rPr lang="en-US" sz="1200" dirty="0">
                  <a:solidFill>
                    <a:prstClr val="white"/>
                  </a:solidFill>
                </a:rPr>
                <a:t>Network </a:t>
              </a:r>
              <a:endParaRPr lang="en-US" sz="1100" dirty="0">
                <a:solidFill>
                  <a:prstClr val="white"/>
                </a:solidFill>
              </a:endParaRPr>
            </a:p>
          </p:txBody>
        </p:sp>
        <p:sp>
          <p:nvSpPr>
            <p:cNvPr id="93" name="Rectangle 60"/>
            <p:cNvSpPr>
              <a:spLocks noChangeArrowheads="1"/>
            </p:cNvSpPr>
            <p:nvPr/>
          </p:nvSpPr>
          <p:spPr bwMode="auto">
            <a:xfrm>
              <a:off x="6928606" y="3365201"/>
              <a:ext cx="1176918" cy="70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p>
              <a:pPr algn="ctr" defTabSz="609347">
                <a:spcBef>
                  <a:spcPct val="50000"/>
                </a:spcBef>
              </a:pPr>
              <a:r>
                <a:rPr lang="en-US" sz="1600" dirty="0">
                  <a:solidFill>
                    <a:prstClr val="white"/>
                  </a:solidFill>
                </a:rPr>
                <a:t>Closed Loop </a:t>
              </a:r>
              <a:br>
                <a:rPr lang="en-US" sz="1600" dirty="0">
                  <a:solidFill>
                    <a:prstClr val="white"/>
                  </a:solidFill>
                </a:rPr>
              </a:br>
              <a:r>
                <a:rPr lang="en-US" sz="1600" dirty="0">
                  <a:solidFill>
                    <a:prstClr val="white"/>
                  </a:solidFill>
                </a:rPr>
                <a:t>Actions</a:t>
              </a:r>
            </a:p>
          </p:txBody>
        </p:sp>
        <p:sp>
          <p:nvSpPr>
            <p:cNvPr id="2" name="Rectangle 1"/>
            <p:cNvSpPr/>
            <p:nvPr/>
          </p:nvSpPr>
          <p:spPr>
            <a:xfrm>
              <a:off x="6976834" y="4468864"/>
              <a:ext cx="1121071" cy="490016"/>
            </a:xfrm>
            <a:prstGeom prst="rect">
              <a:avLst/>
            </a:prstGeom>
          </p:spPr>
          <p:txBody>
            <a:bodyPr wrap="none" lIns="68577" tIns="34289" rIns="68577" bIns="34289">
              <a:spAutoFit/>
            </a:bodyPr>
            <a:lstStyle/>
            <a:p>
              <a:pPr algn="ctr" defTabSz="609347">
                <a:spcBef>
                  <a:spcPct val="50000"/>
                </a:spcBef>
              </a:pPr>
              <a:r>
                <a:rPr lang="en-US" sz="1600" dirty="0">
                  <a:solidFill>
                    <a:prstClr val="white"/>
                  </a:solidFill>
                </a:rPr>
                <a:t>Real-Time </a:t>
              </a:r>
              <a:br>
                <a:rPr lang="en-US" sz="1600" dirty="0">
                  <a:solidFill>
                    <a:prstClr val="white"/>
                  </a:solidFill>
                </a:rPr>
              </a:br>
              <a:r>
                <a:rPr lang="en-US" sz="1600" dirty="0">
                  <a:solidFill>
                    <a:prstClr val="white"/>
                  </a:solidFill>
                </a:rPr>
                <a:t>Insights</a:t>
              </a:r>
            </a:p>
          </p:txBody>
        </p:sp>
      </p:grpSp>
      <p:pic>
        <p:nvPicPr>
          <p:cNvPr id="69" name="Picture 6" descr="ECON_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363" y="349269"/>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5046" y="1422707"/>
            <a:ext cx="1217053" cy="753295"/>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80" name="Picture 8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12679" y="2343491"/>
            <a:ext cx="1042992" cy="684000"/>
          </a:xfrm>
          <a:prstGeom prst="rect">
            <a:avLst/>
          </a:prstGeom>
          <a:noFill/>
          <a:ln w="19050">
            <a:solidFill>
              <a:srgbClr val="00B0F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458239" y="1538139"/>
            <a:ext cx="2961977" cy="553994"/>
          </a:xfrm>
          <a:prstGeom prst="rect">
            <a:avLst/>
          </a:prstGeom>
          <a:noFill/>
        </p:spPr>
        <p:txBody>
          <a:bodyPr wrap="none" lIns="91414" tIns="45718" rIns="91414" bIns="45718" rtlCol="0">
            <a:spAutoFit/>
          </a:bodyPr>
          <a:lstStyle/>
          <a:p>
            <a:pPr defTabSz="609347"/>
            <a:endParaRPr lang="en-US" sz="1500" i="1" dirty="0">
              <a:solidFill>
                <a:srgbClr val="FFFFFF"/>
              </a:solidFill>
            </a:endParaRPr>
          </a:p>
          <a:p>
            <a:pPr defTabSz="609347"/>
            <a:r>
              <a:rPr lang="en-US" sz="1500" i="1" dirty="0">
                <a:solidFill>
                  <a:srgbClr val="FFFFFF"/>
                </a:solidFill>
              </a:rPr>
              <a:t>Winner in the Mobile CEM category</a:t>
            </a:r>
          </a:p>
        </p:txBody>
      </p:sp>
      <p:sp>
        <p:nvSpPr>
          <p:cNvPr id="90" name="Freeform 13"/>
          <p:cNvSpPr>
            <a:spLocks noChangeAspect="1"/>
          </p:cNvSpPr>
          <p:nvPr/>
        </p:nvSpPr>
        <p:spPr bwMode="auto">
          <a:xfrm>
            <a:off x="184013" y="3948390"/>
            <a:ext cx="8809728" cy="2775627"/>
          </a:xfrm>
          <a:custGeom>
            <a:avLst/>
            <a:gdLst>
              <a:gd name="T0" fmla="*/ 31 w 2234"/>
              <a:gd name="T1" fmla="*/ 678 h 678"/>
              <a:gd name="T2" fmla="*/ 0 w 2234"/>
              <a:gd name="T3" fmla="*/ 647 h 678"/>
              <a:gd name="T4" fmla="*/ 0 w 2234"/>
              <a:gd name="T5" fmla="*/ 647 h 678"/>
              <a:gd name="T6" fmla="*/ 0 w 2234"/>
              <a:gd name="T7" fmla="*/ 30 h 678"/>
              <a:gd name="T8" fmla="*/ 31 w 2234"/>
              <a:gd name="T9" fmla="*/ 0 h 678"/>
              <a:gd name="T10" fmla="*/ 31 w 2234"/>
              <a:gd name="T11" fmla="*/ 0 h 678"/>
              <a:gd name="T12" fmla="*/ 2203 w 2234"/>
              <a:gd name="T13" fmla="*/ 0 h 678"/>
              <a:gd name="T14" fmla="*/ 2234 w 2234"/>
              <a:gd name="T15" fmla="*/ 30 h 678"/>
              <a:gd name="T16" fmla="*/ 2234 w 2234"/>
              <a:gd name="T17" fmla="*/ 30 h 678"/>
              <a:gd name="T18" fmla="*/ 2234 w 2234"/>
              <a:gd name="T19" fmla="*/ 52 h 678"/>
              <a:gd name="T20" fmla="*/ 2226 w 2234"/>
              <a:gd name="T21" fmla="*/ 60 h 678"/>
              <a:gd name="T22" fmla="*/ 2226 w 2234"/>
              <a:gd name="T23" fmla="*/ 60 h 678"/>
              <a:gd name="T24" fmla="*/ 2218 w 2234"/>
              <a:gd name="T25" fmla="*/ 52 h 678"/>
              <a:gd name="T26" fmla="*/ 2218 w 2234"/>
              <a:gd name="T27" fmla="*/ 52 h 678"/>
              <a:gd name="T28" fmla="*/ 2218 w 2234"/>
              <a:gd name="T29" fmla="*/ 30 h 678"/>
              <a:gd name="T30" fmla="*/ 2203 w 2234"/>
              <a:gd name="T31" fmla="*/ 16 h 678"/>
              <a:gd name="T32" fmla="*/ 2203 w 2234"/>
              <a:gd name="T33" fmla="*/ 16 h 678"/>
              <a:gd name="T34" fmla="*/ 31 w 2234"/>
              <a:gd name="T35" fmla="*/ 16 h 678"/>
              <a:gd name="T36" fmla="*/ 16 w 2234"/>
              <a:gd name="T37" fmla="*/ 30 h 678"/>
              <a:gd name="T38" fmla="*/ 16 w 2234"/>
              <a:gd name="T39" fmla="*/ 30 h 678"/>
              <a:gd name="T40" fmla="*/ 16 w 2234"/>
              <a:gd name="T41" fmla="*/ 647 h 678"/>
              <a:gd name="T42" fmla="*/ 31 w 2234"/>
              <a:gd name="T43" fmla="*/ 662 h 678"/>
              <a:gd name="T44" fmla="*/ 31 w 2234"/>
              <a:gd name="T45" fmla="*/ 662 h 678"/>
              <a:gd name="T46" fmla="*/ 2203 w 2234"/>
              <a:gd name="T47" fmla="*/ 662 h 678"/>
              <a:gd name="T48" fmla="*/ 2218 w 2234"/>
              <a:gd name="T49" fmla="*/ 647 h 678"/>
              <a:gd name="T50" fmla="*/ 2218 w 2234"/>
              <a:gd name="T51" fmla="*/ 647 h 678"/>
              <a:gd name="T52" fmla="*/ 2218 w 2234"/>
              <a:gd name="T53" fmla="*/ 82 h 678"/>
              <a:gd name="T54" fmla="*/ 2226 w 2234"/>
              <a:gd name="T55" fmla="*/ 74 h 678"/>
              <a:gd name="T56" fmla="*/ 2226 w 2234"/>
              <a:gd name="T57" fmla="*/ 74 h 678"/>
              <a:gd name="T58" fmla="*/ 2234 w 2234"/>
              <a:gd name="T59" fmla="*/ 82 h 678"/>
              <a:gd name="T60" fmla="*/ 2234 w 2234"/>
              <a:gd name="T61" fmla="*/ 82 h 678"/>
              <a:gd name="T62" fmla="*/ 2234 w 2234"/>
              <a:gd name="T63" fmla="*/ 647 h 678"/>
              <a:gd name="T64" fmla="*/ 2203 w 2234"/>
              <a:gd name="T65" fmla="*/ 678 h 678"/>
              <a:gd name="T66" fmla="*/ 2203 w 2234"/>
              <a:gd name="T67" fmla="*/ 678 h 678"/>
              <a:gd name="T68" fmla="*/ 31 w 2234"/>
              <a:gd name="T69" fmla="*/ 678 h 6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34"/>
              <a:gd name="T106" fmla="*/ 0 h 678"/>
              <a:gd name="T107" fmla="*/ 2234 w 2234"/>
              <a:gd name="T108" fmla="*/ 678 h 6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34" h="678">
                <a:moveTo>
                  <a:pt x="31" y="678"/>
                </a:moveTo>
                <a:cubicBezTo>
                  <a:pt x="14" y="678"/>
                  <a:pt x="0" y="664"/>
                  <a:pt x="0" y="647"/>
                </a:cubicBezTo>
                <a:cubicBezTo>
                  <a:pt x="0" y="647"/>
                  <a:pt x="0" y="647"/>
                  <a:pt x="0" y="647"/>
                </a:cubicBezTo>
                <a:cubicBezTo>
                  <a:pt x="0" y="30"/>
                  <a:pt x="0" y="30"/>
                  <a:pt x="0" y="30"/>
                </a:cubicBezTo>
                <a:cubicBezTo>
                  <a:pt x="0" y="13"/>
                  <a:pt x="14" y="0"/>
                  <a:pt x="31" y="0"/>
                </a:cubicBezTo>
                <a:cubicBezTo>
                  <a:pt x="31" y="0"/>
                  <a:pt x="31" y="0"/>
                  <a:pt x="31" y="0"/>
                </a:cubicBezTo>
                <a:cubicBezTo>
                  <a:pt x="2203" y="0"/>
                  <a:pt x="2203" y="0"/>
                  <a:pt x="2203" y="0"/>
                </a:cubicBezTo>
                <a:cubicBezTo>
                  <a:pt x="2220" y="0"/>
                  <a:pt x="2234" y="13"/>
                  <a:pt x="2234" y="30"/>
                </a:cubicBezTo>
                <a:cubicBezTo>
                  <a:pt x="2234" y="30"/>
                  <a:pt x="2234" y="30"/>
                  <a:pt x="2234" y="30"/>
                </a:cubicBezTo>
                <a:cubicBezTo>
                  <a:pt x="2234" y="52"/>
                  <a:pt x="2234" y="52"/>
                  <a:pt x="2234" y="52"/>
                </a:cubicBezTo>
                <a:cubicBezTo>
                  <a:pt x="2234" y="57"/>
                  <a:pt x="2230" y="60"/>
                  <a:pt x="2226" y="60"/>
                </a:cubicBezTo>
                <a:cubicBezTo>
                  <a:pt x="2226" y="60"/>
                  <a:pt x="2226" y="60"/>
                  <a:pt x="2226" y="60"/>
                </a:cubicBezTo>
                <a:cubicBezTo>
                  <a:pt x="2221" y="60"/>
                  <a:pt x="2218" y="57"/>
                  <a:pt x="2218" y="52"/>
                </a:cubicBezTo>
                <a:cubicBezTo>
                  <a:pt x="2218" y="52"/>
                  <a:pt x="2218" y="52"/>
                  <a:pt x="2218" y="52"/>
                </a:cubicBezTo>
                <a:cubicBezTo>
                  <a:pt x="2218" y="30"/>
                  <a:pt x="2218" y="30"/>
                  <a:pt x="2218" y="30"/>
                </a:cubicBezTo>
                <a:cubicBezTo>
                  <a:pt x="2218" y="22"/>
                  <a:pt x="2211" y="16"/>
                  <a:pt x="2203" y="16"/>
                </a:cubicBezTo>
                <a:cubicBezTo>
                  <a:pt x="2203" y="16"/>
                  <a:pt x="2203" y="16"/>
                  <a:pt x="2203" y="16"/>
                </a:cubicBezTo>
                <a:cubicBezTo>
                  <a:pt x="31" y="16"/>
                  <a:pt x="31" y="16"/>
                  <a:pt x="31" y="16"/>
                </a:cubicBezTo>
                <a:cubicBezTo>
                  <a:pt x="23" y="16"/>
                  <a:pt x="16" y="22"/>
                  <a:pt x="16" y="30"/>
                </a:cubicBezTo>
                <a:cubicBezTo>
                  <a:pt x="16" y="30"/>
                  <a:pt x="16" y="30"/>
                  <a:pt x="16" y="30"/>
                </a:cubicBezTo>
                <a:cubicBezTo>
                  <a:pt x="16" y="647"/>
                  <a:pt x="16" y="647"/>
                  <a:pt x="16" y="647"/>
                </a:cubicBezTo>
                <a:cubicBezTo>
                  <a:pt x="16" y="655"/>
                  <a:pt x="23" y="662"/>
                  <a:pt x="31" y="662"/>
                </a:cubicBezTo>
                <a:cubicBezTo>
                  <a:pt x="31" y="662"/>
                  <a:pt x="31" y="662"/>
                  <a:pt x="31" y="662"/>
                </a:cubicBezTo>
                <a:cubicBezTo>
                  <a:pt x="2203" y="662"/>
                  <a:pt x="2203" y="662"/>
                  <a:pt x="2203" y="662"/>
                </a:cubicBezTo>
                <a:cubicBezTo>
                  <a:pt x="2211" y="662"/>
                  <a:pt x="2218" y="655"/>
                  <a:pt x="2218" y="647"/>
                </a:cubicBezTo>
                <a:cubicBezTo>
                  <a:pt x="2218" y="647"/>
                  <a:pt x="2218" y="647"/>
                  <a:pt x="2218" y="647"/>
                </a:cubicBezTo>
                <a:cubicBezTo>
                  <a:pt x="2218" y="82"/>
                  <a:pt x="2218" y="82"/>
                  <a:pt x="2218" y="82"/>
                </a:cubicBezTo>
                <a:cubicBezTo>
                  <a:pt x="2218" y="78"/>
                  <a:pt x="2221" y="74"/>
                  <a:pt x="2226" y="74"/>
                </a:cubicBezTo>
                <a:cubicBezTo>
                  <a:pt x="2226" y="74"/>
                  <a:pt x="2226" y="74"/>
                  <a:pt x="2226" y="74"/>
                </a:cubicBezTo>
                <a:cubicBezTo>
                  <a:pt x="2230" y="74"/>
                  <a:pt x="2234" y="78"/>
                  <a:pt x="2234" y="82"/>
                </a:cubicBezTo>
                <a:cubicBezTo>
                  <a:pt x="2234" y="82"/>
                  <a:pt x="2234" y="82"/>
                  <a:pt x="2234" y="82"/>
                </a:cubicBezTo>
                <a:cubicBezTo>
                  <a:pt x="2234" y="647"/>
                  <a:pt x="2234" y="647"/>
                  <a:pt x="2234" y="647"/>
                </a:cubicBezTo>
                <a:cubicBezTo>
                  <a:pt x="2234" y="664"/>
                  <a:pt x="2220" y="678"/>
                  <a:pt x="2203" y="678"/>
                </a:cubicBezTo>
                <a:cubicBezTo>
                  <a:pt x="2203" y="678"/>
                  <a:pt x="2203" y="678"/>
                  <a:pt x="2203" y="678"/>
                </a:cubicBezTo>
                <a:cubicBezTo>
                  <a:pt x="31" y="678"/>
                  <a:pt x="31" y="678"/>
                  <a:pt x="31" y="678"/>
                </a:cubicBezTo>
                <a:close/>
              </a:path>
            </a:pathLst>
          </a:custGeom>
          <a:solidFill>
            <a:schemeClr val="bg1"/>
          </a:solidFill>
          <a:ln>
            <a:noFill/>
          </a:ln>
        </p:spPr>
        <p:txBody>
          <a:bodyPr lIns="125965" tIns="82775" rIns="125965" bIns="45718"/>
          <a:lstStyle>
            <a:lvl1pPr>
              <a:spcBef>
                <a:spcPct val="0"/>
              </a:spcBef>
              <a:defRPr>
                <a:solidFill>
                  <a:schemeClr val="tx1"/>
                </a:solidFill>
                <a:latin typeface="Arial" charset="0"/>
              </a:defRPr>
            </a:lvl1pPr>
            <a:lvl2pPr marL="37931725" indent="-37474525">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defTabSz="609347">
              <a:spcBef>
                <a:spcPct val="50000"/>
              </a:spcBef>
            </a:pPr>
            <a:endParaRPr lang="sv-SE" altLang="sv-SE" dirty="0">
              <a:solidFill>
                <a:srgbClr val="58585A"/>
              </a:solidFill>
              <a:ea typeface="ＭＳ Ｐゴシック" pitchFamily="34" charset="-128"/>
            </a:endParaRPr>
          </a:p>
        </p:txBody>
      </p:sp>
      <p:grpSp>
        <p:nvGrpSpPr>
          <p:cNvPr id="6164" name="Group 1"/>
          <p:cNvGrpSpPr>
            <a:grpSpLocks/>
          </p:cNvGrpSpPr>
          <p:nvPr/>
        </p:nvGrpSpPr>
        <p:grpSpPr bwMode="auto">
          <a:xfrm>
            <a:off x="3654035" y="2638433"/>
            <a:ext cx="1846659" cy="2462213"/>
            <a:chOff x="4806950" y="2754313"/>
            <a:chExt cx="2462213" cy="2462212"/>
          </a:xfrm>
          <a:solidFill>
            <a:srgbClr val="002060"/>
          </a:solidFill>
          <a:effectLst>
            <a:glow rad="139700">
              <a:schemeClr val="bg1">
                <a:alpha val="40000"/>
              </a:schemeClr>
            </a:glow>
          </a:effectLst>
        </p:grpSpPr>
        <p:sp>
          <p:nvSpPr>
            <p:cNvPr id="6166" name="Oval 2"/>
            <p:cNvSpPr>
              <a:spLocks noChangeArrowheads="1"/>
            </p:cNvSpPr>
            <p:nvPr/>
          </p:nvSpPr>
          <p:spPr bwMode="auto">
            <a:xfrm>
              <a:off x="4965700" y="2914650"/>
              <a:ext cx="2143125" cy="2143125"/>
            </a:xfrm>
            <a:prstGeom prst="ellipse">
              <a:avLst/>
            </a:prstGeom>
            <a:grp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defTabSz="913877">
                <a:spcBef>
                  <a:spcPct val="50000"/>
                </a:spcBef>
                <a:defRPr/>
              </a:pPr>
              <a:endParaRPr lang="en-US" dirty="0">
                <a:solidFill>
                  <a:srgbClr val="58585A"/>
                </a:solidFill>
              </a:endParaRPr>
            </a:p>
          </p:txBody>
        </p:sp>
        <p:sp>
          <p:nvSpPr>
            <p:cNvPr id="6167" name="Oval 42"/>
            <p:cNvSpPr>
              <a:spLocks noChangeArrowheads="1"/>
            </p:cNvSpPr>
            <p:nvPr/>
          </p:nvSpPr>
          <p:spPr bwMode="auto">
            <a:xfrm>
              <a:off x="4806950" y="2754313"/>
              <a:ext cx="2462213" cy="2462212"/>
            </a:xfrm>
            <a:prstGeom prst="ellipse">
              <a:avLst/>
            </a:prstGeom>
            <a:solidFill>
              <a:schemeClr val="bg1"/>
            </a:solidFill>
            <a:ln w="38100" algn="ctr">
              <a:solidFill>
                <a:schemeClr val="bg1"/>
              </a:solidFill>
              <a:round/>
              <a:headEnd/>
              <a:tailEnd/>
            </a:ln>
            <a:extLst/>
          </p:spPr>
          <p:txBody>
            <a:bodyPr wrap="none" lIns="72000" rIns="72000"/>
            <a:lstStyle/>
            <a:p>
              <a:pPr defTabSz="913877">
                <a:spcBef>
                  <a:spcPct val="50000"/>
                </a:spcBef>
                <a:defRPr/>
              </a:pPr>
              <a:endParaRPr lang="en-US" dirty="0">
                <a:solidFill>
                  <a:srgbClr val="58585A"/>
                </a:solidFill>
              </a:endParaRPr>
            </a:p>
          </p:txBody>
        </p:sp>
      </p:grpSp>
      <p:sp>
        <p:nvSpPr>
          <p:cNvPr id="45" name="Freeform 4"/>
          <p:cNvSpPr>
            <a:spLocks noChangeAspect="1" noEditPoints="1"/>
          </p:cNvSpPr>
          <p:nvPr/>
        </p:nvSpPr>
        <p:spPr bwMode="auto">
          <a:xfrm>
            <a:off x="4194574" y="3349900"/>
            <a:ext cx="890588" cy="1196975"/>
          </a:xfrm>
          <a:custGeom>
            <a:avLst/>
            <a:gdLst>
              <a:gd name="T0" fmla="*/ 2147483647 w 354"/>
              <a:gd name="T1" fmla="*/ 2147483647 h 357"/>
              <a:gd name="T2" fmla="*/ 2147483647 w 354"/>
              <a:gd name="T3" fmla="*/ 2147483647 h 357"/>
              <a:gd name="T4" fmla="*/ 2147483647 w 354"/>
              <a:gd name="T5" fmla="*/ 2147483647 h 357"/>
              <a:gd name="T6" fmla="*/ 2147483647 w 354"/>
              <a:gd name="T7" fmla="*/ 2147483647 h 357"/>
              <a:gd name="T8" fmla="*/ 2147483647 w 354"/>
              <a:gd name="T9" fmla="*/ 2147483647 h 357"/>
              <a:gd name="T10" fmla="*/ 2147483647 w 354"/>
              <a:gd name="T11" fmla="*/ 2147483647 h 357"/>
              <a:gd name="T12" fmla="*/ 2147483647 w 354"/>
              <a:gd name="T13" fmla="*/ 2147483647 h 357"/>
              <a:gd name="T14" fmla="*/ 2147483647 w 354"/>
              <a:gd name="T15" fmla="*/ 2147483647 h 357"/>
              <a:gd name="T16" fmla="*/ 2147483647 w 354"/>
              <a:gd name="T17" fmla="*/ 2147483647 h 357"/>
              <a:gd name="T18" fmla="*/ 2147483647 w 354"/>
              <a:gd name="T19" fmla="*/ 2147483647 h 357"/>
              <a:gd name="T20" fmla="*/ 2147483647 w 354"/>
              <a:gd name="T21" fmla="*/ 2147483647 h 357"/>
              <a:gd name="T22" fmla="*/ 2147483647 w 354"/>
              <a:gd name="T23" fmla="*/ 2147483647 h 357"/>
              <a:gd name="T24" fmla="*/ 2147483647 w 354"/>
              <a:gd name="T25" fmla="*/ 2147483647 h 357"/>
              <a:gd name="T26" fmla="*/ 2147483647 w 354"/>
              <a:gd name="T27" fmla="*/ 2147483647 h 357"/>
              <a:gd name="T28" fmla="*/ 2147483647 w 354"/>
              <a:gd name="T29" fmla="*/ 0 h 357"/>
              <a:gd name="T30" fmla="*/ 0 w 354"/>
              <a:gd name="T31" fmla="*/ 2147483647 h 357"/>
              <a:gd name="T32" fmla="*/ 2147483647 w 354"/>
              <a:gd name="T33" fmla="*/ 2147483647 h 357"/>
              <a:gd name="T34" fmla="*/ 2147483647 w 354"/>
              <a:gd name="T35" fmla="*/ 2147483647 h 357"/>
              <a:gd name="T36" fmla="*/ 2147483647 w 354"/>
              <a:gd name="T37" fmla="*/ 2147483647 h 357"/>
              <a:gd name="T38" fmla="*/ 2147483647 w 354"/>
              <a:gd name="T39" fmla="*/ 2147483647 h 357"/>
              <a:gd name="T40" fmla="*/ 2147483647 w 354"/>
              <a:gd name="T41" fmla="*/ 2147483647 h 357"/>
              <a:gd name="T42" fmla="*/ 2147483647 w 354"/>
              <a:gd name="T43" fmla="*/ 2147483647 h 357"/>
              <a:gd name="T44" fmla="*/ 2147483647 w 354"/>
              <a:gd name="T45" fmla="*/ 2147483647 h 357"/>
              <a:gd name="T46" fmla="*/ 2147483647 w 354"/>
              <a:gd name="T47" fmla="*/ 2147483647 h 357"/>
              <a:gd name="T48" fmla="*/ 2147483647 w 354"/>
              <a:gd name="T49" fmla="*/ 2147483647 h 357"/>
              <a:gd name="T50" fmla="*/ 2147483647 w 354"/>
              <a:gd name="T51" fmla="*/ 2147483647 h 357"/>
              <a:gd name="T52" fmla="*/ 2147483647 w 354"/>
              <a:gd name="T53" fmla="*/ 2147483647 h 357"/>
              <a:gd name="T54" fmla="*/ 2147483647 w 354"/>
              <a:gd name="T55" fmla="*/ 2147483647 h 357"/>
              <a:gd name="T56" fmla="*/ 2147483647 w 354"/>
              <a:gd name="T57" fmla="*/ 2147483647 h 357"/>
              <a:gd name="T58" fmla="*/ 2147483647 w 354"/>
              <a:gd name="T59" fmla="*/ 2147483647 h 357"/>
              <a:gd name="T60" fmla="*/ 2147483647 w 354"/>
              <a:gd name="T61" fmla="*/ 2147483647 h 357"/>
              <a:gd name="T62" fmla="*/ 2147483647 w 354"/>
              <a:gd name="T63" fmla="*/ 2147483647 h 357"/>
              <a:gd name="T64" fmla="*/ 2147483647 w 354"/>
              <a:gd name="T65" fmla="*/ 2147483647 h 357"/>
              <a:gd name="T66" fmla="*/ 2147483647 w 354"/>
              <a:gd name="T67" fmla="*/ 2147483647 h 357"/>
              <a:gd name="T68" fmla="*/ 2147483647 w 354"/>
              <a:gd name="T69" fmla="*/ 2147483647 h 357"/>
              <a:gd name="T70" fmla="*/ 2147483647 w 354"/>
              <a:gd name="T71" fmla="*/ 2147483647 h 357"/>
              <a:gd name="T72" fmla="*/ 2147483647 w 354"/>
              <a:gd name="T73" fmla="*/ 2147483647 h 357"/>
              <a:gd name="T74" fmla="*/ 2147483647 w 354"/>
              <a:gd name="T75" fmla="*/ 2147483647 h 357"/>
              <a:gd name="T76" fmla="*/ 2147483647 w 354"/>
              <a:gd name="T77" fmla="*/ 2147483647 h 357"/>
              <a:gd name="T78" fmla="*/ 2147483647 w 354"/>
              <a:gd name="T79" fmla="*/ 2147483647 h 357"/>
              <a:gd name="T80" fmla="*/ 2147483647 w 354"/>
              <a:gd name="T81" fmla="*/ 2147483647 h 357"/>
              <a:gd name="T82" fmla="*/ 2147483647 w 354"/>
              <a:gd name="T83" fmla="*/ 2147483647 h 357"/>
              <a:gd name="T84" fmla="*/ 2147483647 w 354"/>
              <a:gd name="T85" fmla="*/ 2147483647 h 357"/>
              <a:gd name="T86" fmla="*/ 2147483647 w 354"/>
              <a:gd name="T87" fmla="*/ 2147483647 h 357"/>
              <a:gd name="T88" fmla="*/ 2147483647 w 354"/>
              <a:gd name="T89" fmla="*/ 2147483647 h 357"/>
              <a:gd name="T90" fmla="*/ 2147483647 w 354"/>
              <a:gd name="T91" fmla="*/ 2147483647 h 357"/>
              <a:gd name="T92" fmla="*/ 2147483647 w 354"/>
              <a:gd name="T93" fmla="*/ 2147483647 h 357"/>
              <a:gd name="T94" fmla="*/ 2147483647 w 354"/>
              <a:gd name="T95" fmla="*/ 2147483647 h 357"/>
              <a:gd name="T96" fmla="*/ 2147483647 w 354"/>
              <a:gd name="T97" fmla="*/ 2147483647 h 357"/>
              <a:gd name="T98" fmla="*/ 2147483647 w 354"/>
              <a:gd name="T99" fmla="*/ 2147483647 h 357"/>
              <a:gd name="T100" fmla="*/ 2147483647 w 354"/>
              <a:gd name="T101" fmla="*/ 2147483647 h 357"/>
              <a:gd name="T102" fmla="*/ 2147483647 w 354"/>
              <a:gd name="T103" fmla="*/ 2147483647 h 357"/>
              <a:gd name="T104" fmla="*/ 2147483647 w 354"/>
              <a:gd name="T105" fmla="*/ 2147483647 h 357"/>
              <a:gd name="T106" fmla="*/ 2147483647 w 354"/>
              <a:gd name="T107" fmla="*/ 2147483647 h 357"/>
              <a:gd name="T108" fmla="*/ 2147483647 w 354"/>
              <a:gd name="T109" fmla="*/ 2147483647 h 357"/>
              <a:gd name="T110" fmla="*/ 2147483647 w 354"/>
              <a:gd name="T111" fmla="*/ 2147483647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4" h="357">
                <a:moveTo>
                  <a:pt x="339" y="286"/>
                </a:moveTo>
                <a:cubicBezTo>
                  <a:pt x="274" y="222"/>
                  <a:pt x="274" y="222"/>
                  <a:pt x="274" y="222"/>
                </a:cubicBezTo>
                <a:cubicBezTo>
                  <a:pt x="287" y="200"/>
                  <a:pt x="294" y="174"/>
                  <a:pt x="294" y="147"/>
                </a:cubicBezTo>
                <a:cubicBezTo>
                  <a:pt x="294" y="112"/>
                  <a:pt x="282" y="80"/>
                  <a:pt x="261" y="54"/>
                </a:cubicBezTo>
                <a:cubicBezTo>
                  <a:pt x="258" y="51"/>
                  <a:pt x="253" y="50"/>
                  <a:pt x="250" y="53"/>
                </a:cubicBezTo>
                <a:cubicBezTo>
                  <a:pt x="246" y="56"/>
                  <a:pt x="246" y="61"/>
                  <a:pt x="249" y="64"/>
                </a:cubicBezTo>
                <a:cubicBezTo>
                  <a:pt x="267" y="87"/>
                  <a:pt x="278" y="116"/>
                  <a:pt x="278" y="147"/>
                </a:cubicBezTo>
                <a:cubicBezTo>
                  <a:pt x="278" y="220"/>
                  <a:pt x="219" y="278"/>
                  <a:pt x="147" y="279"/>
                </a:cubicBezTo>
                <a:cubicBezTo>
                  <a:pt x="75" y="278"/>
                  <a:pt x="16" y="220"/>
                  <a:pt x="16" y="147"/>
                </a:cubicBezTo>
                <a:cubicBezTo>
                  <a:pt x="16" y="75"/>
                  <a:pt x="75" y="16"/>
                  <a:pt x="147" y="16"/>
                </a:cubicBezTo>
                <a:cubicBezTo>
                  <a:pt x="177" y="16"/>
                  <a:pt x="205" y="27"/>
                  <a:pt x="228" y="44"/>
                </a:cubicBezTo>
                <a:cubicBezTo>
                  <a:pt x="231" y="47"/>
                  <a:pt x="236" y="46"/>
                  <a:pt x="239" y="42"/>
                </a:cubicBezTo>
                <a:cubicBezTo>
                  <a:pt x="242" y="39"/>
                  <a:pt x="241" y="34"/>
                  <a:pt x="237" y="31"/>
                </a:cubicBezTo>
                <a:cubicBezTo>
                  <a:pt x="237" y="31"/>
                  <a:pt x="237" y="31"/>
                  <a:pt x="237" y="31"/>
                </a:cubicBezTo>
                <a:cubicBezTo>
                  <a:pt x="213" y="12"/>
                  <a:pt x="181" y="0"/>
                  <a:pt x="147" y="0"/>
                </a:cubicBezTo>
                <a:cubicBezTo>
                  <a:pt x="66" y="0"/>
                  <a:pt x="0" y="66"/>
                  <a:pt x="0" y="147"/>
                </a:cubicBezTo>
                <a:cubicBezTo>
                  <a:pt x="0" y="229"/>
                  <a:pt x="66" y="295"/>
                  <a:pt x="147" y="295"/>
                </a:cubicBezTo>
                <a:cubicBezTo>
                  <a:pt x="173" y="295"/>
                  <a:pt x="197" y="288"/>
                  <a:pt x="218" y="276"/>
                </a:cubicBezTo>
                <a:cubicBezTo>
                  <a:pt x="284" y="342"/>
                  <a:pt x="284" y="342"/>
                  <a:pt x="284" y="342"/>
                </a:cubicBezTo>
                <a:cubicBezTo>
                  <a:pt x="299" y="357"/>
                  <a:pt x="324" y="357"/>
                  <a:pt x="339" y="342"/>
                </a:cubicBezTo>
                <a:cubicBezTo>
                  <a:pt x="354" y="326"/>
                  <a:pt x="354" y="302"/>
                  <a:pt x="339" y="286"/>
                </a:cubicBezTo>
                <a:close/>
                <a:moveTo>
                  <a:pt x="234" y="66"/>
                </a:moveTo>
                <a:cubicBezTo>
                  <a:pt x="234" y="66"/>
                  <a:pt x="234" y="66"/>
                  <a:pt x="233" y="66"/>
                </a:cubicBezTo>
                <a:cubicBezTo>
                  <a:pt x="212" y="43"/>
                  <a:pt x="181" y="28"/>
                  <a:pt x="147" y="28"/>
                </a:cubicBezTo>
                <a:cubicBezTo>
                  <a:pt x="147" y="28"/>
                  <a:pt x="147" y="28"/>
                  <a:pt x="147" y="28"/>
                </a:cubicBezTo>
                <a:cubicBezTo>
                  <a:pt x="147" y="28"/>
                  <a:pt x="147" y="28"/>
                  <a:pt x="147" y="28"/>
                </a:cubicBezTo>
                <a:cubicBezTo>
                  <a:pt x="82" y="28"/>
                  <a:pt x="29" y="81"/>
                  <a:pt x="29" y="147"/>
                </a:cubicBezTo>
                <a:cubicBezTo>
                  <a:pt x="29" y="212"/>
                  <a:pt x="82" y="265"/>
                  <a:pt x="147" y="265"/>
                </a:cubicBezTo>
                <a:cubicBezTo>
                  <a:pt x="174" y="265"/>
                  <a:pt x="199" y="256"/>
                  <a:pt x="219" y="241"/>
                </a:cubicBezTo>
                <a:cubicBezTo>
                  <a:pt x="219" y="241"/>
                  <a:pt x="219" y="241"/>
                  <a:pt x="219" y="241"/>
                </a:cubicBezTo>
                <a:cubicBezTo>
                  <a:pt x="219" y="241"/>
                  <a:pt x="219" y="241"/>
                  <a:pt x="219" y="241"/>
                </a:cubicBezTo>
                <a:cubicBezTo>
                  <a:pt x="247" y="220"/>
                  <a:pt x="265" y="185"/>
                  <a:pt x="266" y="147"/>
                </a:cubicBezTo>
                <a:cubicBezTo>
                  <a:pt x="265" y="116"/>
                  <a:pt x="253" y="87"/>
                  <a:pt x="234" y="66"/>
                </a:cubicBezTo>
                <a:cubicBezTo>
                  <a:pt x="234" y="66"/>
                  <a:pt x="234" y="66"/>
                  <a:pt x="234" y="66"/>
                </a:cubicBezTo>
                <a:close/>
                <a:moveTo>
                  <a:pt x="147" y="249"/>
                </a:moveTo>
                <a:cubicBezTo>
                  <a:pt x="90" y="249"/>
                  <a:pt x="45" y="204"/>
                  <a:pt x="45" y="147"/>
                </a:cubicBezTo>
                <a:cubicBezTo>
                  <a:pt x="45" y="93"/>
                  <a:pt x="86" y="49"/>
                  <a:pt x="139" y="45"/>
                </a:cubicBezTo>
                <a:cubicBezTo>
                  <a:pt x="139" y="147"/>
                  <a:pt x="139" y="147"/>
                  <a:pt x="139" y="147"/>
                </a:cubicBezTo>
                <a:cubicBezTo>
                  <a:pt x="139" y="147"/>
                  <a:pt x="139" y="147"/>
                  <a:pt x="139" y="147"/>
                </a:cubicBezTo>
                <a:cubicBezTo>
                  <a:pt x="139" y="148"/>
                  <a:pt x="139" y="148"/>
                  <a:pt x="139" y="149"/>
                </a:cubicBezTo>
                <a:cubicBezTo>
                  <a:pt x="139" y="149"/>
                  <a:pt x="139" y="149"/>
                  <a:pt x="140" y="150"/>
                </a:cubicBezTo>
                <a:cubicBezTo>
                  <a:pt x="140" y="150"/>
                  <a:pt x="140" y="150"/>
                  <a:pt x="140" y="150"/>
                </a:cubicBezTo>
                <a:cubicBezTo>
                  <a:pt x="140" y="150"/>
                  <a:pt x="140" y="151"/>
                  <a:pt x="140" y="151"/>
                </a:cubicBezTo>
                <a:cubicBezTo>
                  <a:pt x="140" y="151"/>
                  <a:pt x="141" y="152"/>
                  <a:pt x="141" y="152"/>
                </a:cubicBezTo>
                <a:cubicBezTo>
                  <a:pt x="141" y="152"/>
                  <a:pt x="141" y="152"/>
                  <a:pt x="141" y="152"/>
                </a:cubicBezTo>
                <a:cubicBezTo>
                  <a:pt x="141" y="152"/>
                  <a:pt x="141" y="152"/>
                  <a:pt x="141" y="152"/>
                </a:cubicBezTo>
                <a:cubicBezTo>
                  <a:pt x="202" y="233"/>
                  <a:pt x="202" y="233"/>
                  <a:pt x="202" y="233"/>
                </a:cubicBezTo>
                <a:cubicBezTo>
                  <a:pt x="186" y="243"/>
                  <a:pt x="167" y="249"/>
                  <a:pt x="147" y="249"/>
                </a:cubicBezTo>
                <a:close/>
                <a:moveTo>
                  <a:pt x="215" y="223"/>
                </a:moveTo>
                <a:cubicBezTo>
                  <a:pt x="163" y="155"/>
                  <a:pt x="163" y="155"/>
                  <a:pt x="163" y="155"/>
                </a:cubicBezTo>
                <a:cubicBezTo>
                  <a:pt x="249" y="155"/>
                  <a:pt x="249" y="155"/>
                  <a:pt x="249" y="155"/>
                </a:cubicBezTo>
                <a:cubicBezTo>
                  <a:pt x="247" y="182"/>
                  <a:pt x="234" y="206"/>
                  <a:pt x="215" y="223"/>
                </a:cubicBezTo>
                <a:close/>
                <a:moveTo>
                  <a:pt x="167" y="139"/>
                </a:moveTo>
                <a:cubicBezTo>
                  <a:pt x="227" y="83"/>
                  <a:pt x="227" y="83"/>
                  <a:pt x="227" y="83"/>
                </a:cubicBezTo>
                <a:cubicBezTo>
                  <a:pt x="239" y="99"/>
                  <a:pt x="247" y="118"/>
                  <a:pt x="249" y="139"/>
                </a:cubicBezTo>
                <a:lnTo>
                  <a:pt x="167" y="139"/>
                </a:lnTo>
                <a:close/>
              </a:path>
            </a:pathLst>
          </a:custGeom>
          <a:solidFill>
            <a:schemeClr val="tx2"/>
          </a:solidFill>
          <a:ln>
            <a:noFill/>
          </a:ln>
          <a:extLst/>
        </p:spPr>
        <p:txBody>
          <a:bodyPr lIns="91406" tIns="45718" rIns="91406" bIns="45718"/>
          <a:lstStyle/>
          <a:p>
            <a:pPr defTabSz="609347">
              <a:spcBef>
                <a:spcPct val="50000"/>
              </a:spcBef>
            </a:pPr>
            <a:endParaRPr lang="en-US">
              <a:solidFill>
                <a:prstClr val="black"/>
              </a:solidFill>
            </a:endParaRPr>
          </a:p>
        </p:txBody>
      </p:sp>
      <p:pic>
        <p:nvPicPr>
          <p:cNvPr id="53"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03092" y="2532823"/>
            <a:ext cx="1027070" cy="692927"/>
          </a:xfrm>
          <a:prstGeom prst="rect">
            <a:avLst/>
          </a:prstGeom>
          <a:noFill/>
          <a:ln w="190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7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0198" y="2709715"/>
            <a:ext cx="1046366" cy="692927"/>
          </a:xfrm>
          <a:prstGeom prst="rect">
            <a:avLst/>
          </a:prstGeom>
          <a:noFill/>
          <a:ln w="190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8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6948" y="2883732"/>
            <a:ext cx="986161" cy="684000"/>
          </a:xfrm>
          <a:prstGeom prst="rect">
            <a:avLst/>
          </a:prstGeom>
          <a:noFill/>
          <a:ln w="190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71"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1240" y="3048835"/>
            <a:ext cx="945105" cy="699569"/>
          </a:xfrm>
          <a:prstGeom prst="rect">
            <a:avLst/>
          </a:prstGeom>
          <a:noFill/>
          <a:ln w="190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73" name="TextBox 72"/>
          <p:cNvSpPr txBox="1"/>
          <p:nvPr/>
        </p:nvSpPr>
        <p:spPr>
          <a:xfrm>
            <a:off x="3020044" y="2221641"/>
            <a:ext cx="1548962" cy="492438"/>
          </a:xfrm>
          <a:prstGeom prst="rect">
            <a:avLst/>
          </a:prstGeom>
          <a:noFill/>
        </p:spPr>
        <p:txBody>
          <a:bodyPr wrap="square" lIns="91414" tIns="45718" rIns="91414" bIns="45718" rtlCol="0">
            <a:spAutoFit/>
          </a:bodyPr>
          <a:lstStyle/>
          <a:p>
            <a:pPr defTabSz="609347"/>
            <a:r>
              <a:rPr lang="en-US" sz="1300" i="1" dirty="0">
                <a:solidFill>
                  <a:srgbClr val="FFFFFF"/>
                </a:solidFill>
              </a:rPr>
              <a:t>CTIA 2015, Las Vegas</a:t>
            </a:r>
          </a:p>
        </p:txBody>
      </p:sp>
      <p:sp>
        <p:nvSpPr>
          <p:cNvPr id="75" name="TextBox 40"/>
          <p:cNvSpPr txBox="1">
            <a:spLocks noChangeArrowheads="1"/>
          </p:cNvSpPr>
          <p:nvPr/>
        </p:nvSpPr>
        <p:spPr bwMode="auto">
          <a:xfrm>
            <a:off x="34107" y="4017470"/>
            <a:ext cx="3592355"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714" rIns="91392" bIns="45714">
            <a:spAutoFit/>
          </a:bodyPr>
          <a:lstStyle>
            <a:lvl1pPr defTabSz="912813" eaLnBrk="0" hangingPunct="0">
              <a:defRPr sz="2000">
                <a:solidFill>
                  <a:schemeClr val="tx1"/>
                </a:solidFill>
                <a:latin typeface="Arial" pitchFamily="34" charset="0"/>
                <a:ea typeface="MS PGothic" pitchFamily="34" charset="-128"/>
              </a:defRPr>
            </a:lvl1pPr>
            <a:lvl2pPr marL="742950" indent="-285750" defTabSz="912813" eaLnBrk="0" hangingPunct="0">
              <a:defRPr sz="2000">
                <a:solidFill>
                  <a:schemeClr val="tx1"/>
                </a:solidFill>
                <a:latin typeface="Arial" pitchFamily="34" charset="0"/>
                <a:ea typeface="MS PGothic" pitchFamily="34" charset="-128"/>
              </a:defRPr>
            </a:lvl2pPr>
            <a:lvl3pPr marL="1143000" indent="-228600" defTabSz="912813" eaLnBrk="0" hangingPunct="0">
              <a:defRPr sz="2000">
                <a:solidFill>
                  <a:schemeClr val="tx1"/>
                </a:solidFill>
                <a:latin typeface="Arial" pitchFamily="34" charset="0"/>
                <a:ea typeface="MS PGothic" pitchFamily="34" charset="-128"/>
              </a:defRPr>
            </a:lvl3pPr>
            <a:lvl4pPr marL="1600200" indent="-228600" defTabSz="912813" eaLnBrk="0" hangingPunct="0">
              <a:defRPr sz="2000">
                <a:solidFill>
                  <a:schemeClr val="tx1"/>
                </a:solidFill>
                <a:latin typeface="Arial" pitchFamily="34" charset="0"/>
                <a:ea typeface="MS PGothic" pitchFamily="34" charset="-128"/>
              </a:defRPr>
            </a:lvl4pPr>
            <a:lvl5pPr marL="2057400" indent="-228600" defTabSz="912813" eaLnBrk="0" hangingPunct="0">
              <a:defRPr sz="2000">
                <a:solidFill>
                  <a:schemeClr val="tx1"/>
                </a:solidFill>
                <a:latin typeface="Arial" pitchFamily="34" charset="0"/>
                <a:ea typeface="MS PGothic" pitchFamily="34" charset="-128"/>
              </a:defRPr>
            </a:lvl5pPr>
            <a:lvl6pPr marL="25146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spcBef>
                <a:spcPct val="50000"/>
              </a:spcBef>
            </a:pPr>
            <a:r>
              <a:rPr lang="it-IT" sz="2400" dirty="0">
                <a:solidFill>
                  <a:srgbClr val="D97D00">
                    <a:lumMod val="60000"/>
                    <a:lumOff val="40000"/>
                  </a:srgbClr>
                </a:solidFill>
              </a:rPr>
              <a:t>Advanced </a:t>
            </a:r>
            <a:r>
              <a:rPr lang="it-IT" dirty="0">
                <a:solidFill>
                  <a:srgbClr val="D97D00">
                    <a:lumMod val="60000"/>
                    <a:lumOff val="40000"/>
                  </a:srgbClr>
                </a:solidFill>
              </a:rPr>
              <a:t>Business</a:t>
            </a:r>
            <a:r>
              <a:rPr lang="it-IT" sz="2400" dirty="0">
                <a:solidFill>
                  <a:srgbClr val="D97D00">
                    <a:lumMod val="60000"/>
                    <a:lumOff val="40000"/>
                  </a:srgbClr>
                </a:solidFill>
              </a:rPr>
              <a:t> Logic</a:t>
            </a:r>
            <a:endParaRPr lang="en-US" sz="2400" dirty="0">
              <a:solidFill>
                <a:srgbClr val="D97D00">
                  <a:lumMod val="60000"/>
                  <a:lumOff val="40000"/>
                </a:srgbClr>
              </a:solidFill>
            </a:endParaRPr>
          </a:p>
        </p:txBody>
      </p:sp>
      <p:sp>
        <p:nvSpPr>
          <p:cNvPr id="76" name="TextBox 40"/>
          <p:cNvSpPr txBox="1">
            <a:spLocks noChangeArrowheads="1"/>
          </p:cNvSpPr>
          <p:nvPr/>
        </p:nvSpPr>
        <p:spPr bwMode="auto">
          <a:xfrm>
            <a:off x="6149343" y="4021890"/>
            <a:ext cx="2594633"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714" rIns="91392" bIns="45714">
            <a:spAutoFit/>
          </a:bodyPr>
          <a:lstStyle>
            <a:lvl1pPr defTabSz="912813" eaLnBrk="0" hangingPunct="0">
              <a:defRPr sz="2000">
                <a:solidFill>
                  <a:schemeClr val="tx1"/>
                </a:solidFill>
                <a:latin typeface="Arial" pitchFamily="34" charset="0"/>
                <a:ea typeface="MS PGothic" pitchFamily="34" charset="-128"/>
              </a:defRPr>
            </a:lvl1pPr>
            <a:lvl2pPr marL="742950" indent="-285750" defTabSz="912813" eaLnBrk="0" hangingPunct="0">
              <a:defRPr sz="2000">
                <a:solidFill>
                  <a:schemeClr val="tx1"/>
                </a:solidFill>
                <a:latin typeface="Arial" pitchFamily="34" charset="0"/>
                <a:ea typeface="MS PGothic" pitchFamily="34" charset="-128"/>
              </a:defRPr>
            </a:lvl2pPr>
            <a:lvl3pPr marL="1143000" indent="-228600" defTabSz="912813" eaLnBrk="0" hangingPunct="0">
              <a:defRPr sz="2000">
                <a:solidFill>
                  <a:schemeClr val="tx1"/>
                </a:solidFill>
                <a:latin typeface="Arial" pitchFamily="34" charset="0"/>
                <a:ea typeface="MS PGothic" pitchFamily="34" charset="-128"/>
              </a:defRPr>
            </a:lvl3pPr>
            <a:lvl4pPr marL="1600200" indent="-228600" defTabSz="912813" eaLnBrk="0" hangingPunct="0">
              <a:defRPr sz="2000">
                <a:solidFill>
                  <a:schemeClr val="tx1"/>
                </a:solidFill>
                <a:latin typeface="Arial" pitchFamily="34" charset="0"/>
                <a:ea typeface="MS PGothic" pitchFamily="34" charset="-128"/>
              </a:defRPr>
            </a:lvl4pPr>
            <a:lvl5pPr marL="2057400" indent="-228600" defTabSz="912813" eaLnBrk="0" hangingPunct="0">
              <a:defRPr sz="2000">
                <a:solidFill>
                  <a:schemeClr val="tx1"/>
                </a:solidFill>
                <a:latin typeface="Arial" pitchFamily="34" charset="0"/>
                <a:ea typeface="MS PGothic" pitchFamily="34" charset="-128"/>
              </a:defRPr>
            </a:lvl5pPr>
            <a:lvl6pPr marL="25146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defTabSz="912813"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spcBef>
                <a:spcPct val="50000"/>
              </a:spcBef>
            </a:pPr>
            <a:r>
              <a:rPr lang="it-IT" sz="2400" dirty="0">
                <a:solidFill>
                  <a:srgbClr val="D97D00">
                    <a:lumMod val="60000"/>
                    <a:lumOff val="40000"/>
                  </a:srgbClr>
                </a:solidFill>
              </a:rPr>
              <a:t>E2E Actuation</a:t>
            </a:r>
            <a:endParaRPr lang="en-US" sz="2400" dirty="0">
              <a:solidFill>
                <a:srgbClr val="D97D00">
                  <a:lumMod val="60000"/>
                  <a:lumOff val="40000"/>
                </a:srgbClr>
              </a:solidFill>
            </a:endParaRPr>
          </a:p>
        </p:txBody>
      </p:sp>
      <p:grpSp>
        <p:nvGrpSpPr>
          <p:cNvPr id="77" name="Group 76"/>
          <p:cNvGrpSpPr/>
          <p:nvPr/>
        </p:nvGrpSpPr>
        <p:grpSpPr>
          <a:xfrm>
            <a:off x="7346892" y="5381645"/>
            <a:ext cx="444976" cy="645792"/>
            <a:chOff x="7294375" y="1676826"/>
            <a:chExt cx="876733" cy="954299"/>
          </a:xfrm>
        </p:grpSpPr>
        <p:sp>
          <p:nvSpPr>
            <p:cNvPr id="79" name="Freeform 3"/>
            <p:cNvSpPr>
              <a:spLocks noChangeAspect="1" noEditPoints="1"/>
            </p:cNvSpPr>
            <p:nvPr/>
          </p:nvSpPr>
          <p:spPr bwMode="auto">
            <a:xfrm>
              <a:off x="7294375" y="1676826"/>
              <a:ext cx="876733" cy="954299"/>
            </a:xfrm>
            <a:custGeom>
              <a:avLst/>
              <a:gdLst>
                <a:gd name="T0" fmla="*/ 2147483647 w 462"/>
                <a:gd name="T1" fmla="*/ 2147483647 h 472"/>
                <a:gd name="T2" fmla="*/ 2147483647 w 462"/>
                <a:gd name="T3" fmla="*/ 2147483647 h 472"/>
                <a:gd name="T4" fmla="*/ 2147483647 w 462"/>
                <a:gd name="T5" fmla="*/ 2147483647 h 472"/>
                <a:gd name="T6" fmla="*/ 2147483647 w 462"/>
                <a:gd name="T7" fmla="*/ 2147483647 h 472"/>
                <a:gd name="T8" fmla="*/ 2147483647 w 462"/>
                <a:gd name="T9" fmla="*/ 2147483647 h 472"/>
                <a:gd name="T10" fmla="*/ 2147483647 w 462"/>
                <a:gd name="T11" fmla="*/ 2147483647 h 472"/>
                <a:gd name="T12" fmla="*/ 2147483647 w 462"/>
                <a:gd name="T13" fmla="*/ 2147483647 h 472"/>
                <a:gd name="T14" fmla="*/ 2147483647 w 462"/>
                <a:gd name="T15" fmla="*/ 2147483647 h 472"/>
                <a:gd name="T16" fmla="*/ 2147483647 w 462"/>
                <a:gd name="T17" fmla="*/ 2147483647 h 472"/>
                <a:gd name="T18" fmla="*/ 2147483647 w 462"/>
                <a:gd name="T19" fmla="*/ 2147483647 h 472"/>
                <a:gd name="T20" fmla="*/ 2147483647 w 462"/>
                <a:gd name="T21" fmla="*/ 2147483647 h 472"/>
                <a:gd name="T22" fmla="*/ 2147483647 w 462"/>
                <a:gd name="T23" fmla="*/ 2147483647 h 472"/>
                <a:gd name="T24" fmla="*/ 2147483647 w 462"/>
                <a:gd name="T25" fmla="*/ 2147483647 h 472"/>
                <a:gd name="T26" fmla="*/ 2147483647 w 462"/>
                <a:gd name="T27" fmla="*/ 2147483647 h 472"/>
                <a:gd name="T28" fmla="*/ 2147483647 w 462"/>
                <a:gd name="T29" fmla="*/ 2147483647 h 472"/>
                <a:gd name="T30" fmla="*/ 2147483647 w 462"/>
                <a:gd name="T31" fmla="*/ 2147483647 h 472"/>
                <a:gd name="T32" fmla="*/ 2147483647 w 462"/>
                <a:gd name="T33" fmla="*/ 2147483647 h 472"/>
                <a:gd name="T34" fmla="*/ 2147483647 w 462"/>
                <a:gd name="T35" fmla="*/ 2147483647 h 472"/>
                <a:gd name="T36" fmla="*/ 2147483647 w 462"/>
                <a:gd name="T37" fmla="*/ 2147483647 h 472"/>
                <a:gd name="T38" fmla="*/ 2147483647 w 462"/>
                <a:gd name="T39" fmla="*/ 2147483647 h 472"/>
                <a:gd name="T40" fmla="*/ 2147483647 w 462"/>
                <a:gd name="T41" fmla="*/ 2147483647 h 472"/>
                <a:gd name="T42" fmla="*/ 2147483647 w 462"/>
                <a:gd name="T43" fmla="*/ 2147483647 h 472"/>
                <a:gd name="T44" fmla="*/ 2147483647 w 462"/>
                <a:gd name="T45" fmla="*/ 2147483647 h 472"/>
                <a:gd name="T46" fmla="*/ 2147483647 w 462"/>
                <a:gd name="T47" fmla="*/ 2147483647 h 472"/>
                <a:gd name="T48" fmla="*/ 2147483647 w 462"/>
                <a:gd name="T49" fmla="*/ 2147483647 h 472"/>
                <a:gd name="T50" fmla="*/ 2147483647 w 462"/>
                <a:gd name="T51" fmla="*/ 2147483647 h 472"/>
                <a:gd name="T52" fmla="*/ 2147483647 w 462"/>
                <a:gd name="T53" fmla="*/ 2147483647 h 472"/>
                <a:gd name="T54" fmla="*/ 2147483647 w 462"/>
                <a:gd name="T55" fmla="*/ 2147483647 h 472"/>
                <a:gd name="T56" fmla="*/ 2147483647 w 462"/>
                <a:gd name="T57" fmla="*/ 2147483647 h 472"/>
                <a:gd name="T58" fmla="*/ 2147483647 w 462"/>
                <a:gd name="T59" fmla="*/ 2147483647 h 472"/>
                <a:gd name="T60" fmla="*/ 2147483647 w 462"/>
                <a:gd name="T61" fmla="*/ 2147483647 h 472"/>
                <a:gd name="T62" fmla="*/ 2147483647 w 462"/>
                <a:gd name="T63" fmla="*/ 2147483647 h 472"/>
                <a:gd name="T64" fmla="*/ 2147483647 w 462"/>
                <a:gd name="T65" fmla="*/ 2147483647 h 472"/>
                <a:gd name="T66" fmla="*/ 2147483647 w 462"/>
                <a:gd name="T67" fmla="*/ 2147483647 h 472"/>
                <a:gd name="T68" fmla="*/ 2147483647 w 462"/>
                <a:gd name="T69" fmla="*/ 2147483647 h 472"/>
                <a:gd name="T70" fmla="*/ 2147483647 w 462"/>
                <a:gd name="T71" fmla="*/ 2147483647 h 472"/>
                <a:gd name="T72" fmla="*/ 2147483647 w 462"/>
                <a:gd name="T73" fmla="*/ 2147483647 h 472"/>
                <a:gd name="T74" fmla="*/ 2147483647 w 462"/>
                <a:gd name="T75" fmla="*/ 2147483647 h 472"/>
                <a:gd name="T76" fmla="*/ 2147483647 w 462"/>
                <a:gd name="T77" fmla="*/ 2147483647 h 472"/>
                <a:gd name="T78" fmla="*/ 2147483647 w 462"/>
                <a:gd name="T79" fmla="*/ 2147483647 h 472"/>
                <a:gd name="T80" fmla="*/ 2147483647 w 462"/>
                <a:gd name="T81" fmla="*/ 2147483647 h 472"/>
                <a:gd name="T82" fmla="*/ 2147483647 w 462"/>
                <a:gd name="T83" fmla="*/ 2147483647 h 472"/>
                <a:gd name="T84" fmla="*/ 2147483647 w 462"/>
                <a:gd name="T85" fmla="*/ 2147483647 h 472"/>
                <a:gd name="T86" fmla="*/ 2147483647 w 462"/>
                <a:gd name="T87" fmla="*/ 2147483647 h 472"/>
                <a:gd name="T88" fmla="*/ 2147483647 w 462"/>
                <a:gd name="T89" fmla="*/ 2147483647 h 472"/>
                <a:gd name="T90" fmla="*/ 2147483647 w 462"/>
                <a:gd name="T91" fmla="*/ 2147483647 h 472"/>
                <a:gd name="T92" fmla="*/ 2147483647 w 462"/>
                <a:gd name="T93" fmla="*/ 2147483647 h 472"/>
                <a:gd name="T94" fmla="*/ 2147483647 w 462"/>
                <a:gd name="T95" fmla="*/ 2147483647 h 472"/>
                <a:gd name="T96" fmla="*/ 2147483647 w 462"/>
                <a:gd name="T97" fmla="*/ 2147483647 h 472"/>
                <a:gd name="T98" fmla="*/ 2147483647 w 462"/>
                <a:gd name="T99" fmla="*/ 2147483647 h 472"/>
                <a:gd name="T100" fmla="*/ 2147483647 w 462"/>
                <a:gd name="T101" fmla="*/ 2147483647 h 472"/>
                <a:gd name="T102" fmla="*/ 2147483647 w 462"/>
                <a:gd name="T103" fmla="*/ 2147483647 h 472"/>
                <a:gd name="T104" fmla="*/ 2147483647 w 462"/>
                <a:gd name="T105" fmla="*/ 2147483647 h 4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472"/>
                <a:gd name="T161" fmla="*/ 462 w 462"/>
                <a:gd name="T162" fmla="*/ 472 h 4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472">
                  <a:moveTo>
                    <a:pt x="453" y="375"/>
                  </a:moveTo>
                  <a:cubicBezTo>
                    <a:pt x="457" y="363"/>
                    <a:pt x="462" y="345"/>
                    <a:pt x="462" y="323"/>
                  </a:cubicBezTo>
                  <a:cubicBezTo>
                    <a:pt x="462" y="318"/>
                    <a:pt x="462" y="313"/>
                    <a:pt x="461" y="309"/>
                  </a:cubicBezTo>
                  <a:cubicBezTo>
                    <a:pt x="452" y="208"/>
                    <a:pt x="396" y="152"/>
                    <a:pt x="363" y="125"/>
                  </a:cubicBezTo>
                  <a:cubicBezTo>
                    <a:pt x="363" y="125"/>
                    <a:pt x="363" y="125"/>
                    <a:pt x="363" y="124"/>
                  </a:cubicBezTo>
                  <a:cubicBezTo>
                    <a:pt x="363" y="124"/>
                    <a:pt x="362" y="124"/>
                    <a:pt x="362" y="124"/>
                  </a:cubicBezTo>
                  <a:cubicBezTo>
                    <a:pt x="362" y="124"/>
                    <a:pt x="362" y="124"/>
                    <a:pt x="362" y="124"/>
                  </a:cubicBezTo>
                  <a:cubicBezTo>
                    <a:pt x="361" y="124"/>
                    <a:pt x="361" y="123"/>
                    <a:pt x="361" y="123"/>
                  </a:cubicBezTo>
                  <a:cubicBezTo>
                    <a:pt x="361" y="123"/>
                    <a:pt x="360" y="123"/>
                    <a:pt x="360" y="123"/>
                  </a:cubicBezTo>
                  <a:cubicBezTo>
                    <a:pt x="360" y="123"/>
                    <a:pt x="360" y="123"/>
                    <a:pt x="359" y="123"/>
                  </a:cubicBezTo>
                  <a:cubicBezTo>
                    <a:pt x="359" y="123"/>
                    <a:pt x="359" y="123"/>
                    <a:pt x="359" y="123"/>
                  </a:cubicBezTo>
                  <a:cubicBezTo>
                    <a:pt x="358" y="123"/>
                    <a:pt x="358" y="123"/>
                    <a:pt x="358" y="123"/>
                  </a:cubicBezTo>
                  <a:cubicBezTo>
                    <a:pt x="358" y="123"/>
                    <a:pt x="357" y="123"/>
                    <a:pt x="357" y="123"/>
                  </a:cubicBezTo>
                  <a:cubicBezTo>
                    <a:pt x="357" y="123"/>
                    <a:pt x="357" y="123"/>
                    <a:pt x="356" y="123"/>
                  </a:cubicBezTo>
                  <a:cubicBezTo>
                    <a:pt x="356" y="123"/>
                    <a:pt x="356" y="123"/>
                    <a:pt x="356" y="123"/>
                  </a:cubicBezTo>
                  <a:cubicBezTo>
                    <a:pt x="355" y="123"/>
                    <a:pt x="355" y="123"/>
                    <a:pt x="355" y="124"/>
                  </a:cubicBezTo>
                  <a:cubicBezTo>
                    <a:pt x="355" y="124"/>
                    <a:pt x="354" y="124"/>
                    <a:pt x="354" y="124"/>
                  </a:cubicBezTo>
                  <a:cubicBezTo>
                    <a:pt x="354" y="124"/>
                    <a:pt x="354" y="124"/>
                    <a:pt x="354" y="124"/>
                  </a:cubicBezTo>
                  <a:cubicBezTo>
                    <a:pt x="353" y="124"/>
                    <a:pt x="353" y="125"/>
                    <a:pt x="353" y="125"/>
                  </a:cubicBezTo>
                  <a:cubicBezTo>
                    <a:pt x="353" y="125"/>
                    <a:pt x="353" y="125"/>
                    <a:pt x="353" y="125"/>
                  </a:cubicBezTo>
                  <a:cubicBezTo>
                    <a:pt x="352" y="125"/>
                    <a:pt x="352" y="125"/>
                    <a:pt x="352" y="125"/>
                  </a:cubicBezTo>
                  <a:cubicBezTo>
                    <a:pt x="352" y="125"/>
                    <a:pt x="352" y="125"/>
                    <a:pt x="352" y="126"/>
                  </a:cubicBezTo>
                  <a:cubicBezTo>
                    <a:pt x="352" y="126"/>
                    <a:pt x="352" y="126"/>
                    <a:pt x="352" y="126"/>
                  </a:cubicBezTo>
                  <a:cubicBezTo>
                    <a:pt x="352" y="126"/>
                    <a:pt x="352" y="126"/>
                    <a:pt x="351" y="127"/>
                  </a:cubicBezTo>
                  <a:cubicBezTo>
                    <a:pt x="351" y="127"/>
                    <a:pt x="351" y="127"/>
                    <a:pt x="351" y="127"/>
                  </a:cubicBezTo>
                  <a:cubicBezTo>
                    <a:pt x="351" y="128"/>
                    <a:pt x="351" y="128"/>
                    <a:pt x="351" y="128"/>
                  </a:cubicBezTo>
                  <a:cubicBezTo>
                    <a:pt x="351" y="128"/>
                    <a:pt x="351" y="129"/>
                    <a:pt x="350" y="129"/>
                  </a:cubicBezTo>
                  <a:cubicBezTo>
                    <a:pt x="350" y="129"/>
                    <a:pt x="350" y="129"/>
                    <a:pt x="350" y="129"/>
                  </a:cubicBezTo>
                  <a:cubicBezTo>
                    <a:pt x="350" y="130"/>
                    <a:pt x="350" y="130"/>
                    <a:pt x="350" y="130"/>
                  </a:cubicBezTo>
                  <a:cubicBezTo>
                    <a:pt x="350" y="131"/>
                    <a:pt x="350" y="131"/>
                    <a:pt x="350" y="131"/>
                  </a:cubicBezTo>
                  <a:cubicBezTo>
                    <a:pt x="350" y="131"/>
                    <a:pt x="350" y="132"/>
                    <a:pt x="350" y="132"/>
                  </a:cubicBezTo>
                  <a:cubicBezTo>
                    <a:pt x="350" y="132"/>
                    <a:pt x="350" y="132"/>
                    <a:pt x="350" y="132"/>
                  </a:cubicBezTo>
                  <a:cubicBezTo>
                    <a:pt x="350" y="133"/>
                    <a:pt x="350" y="133"/>
                    <a:pt x="351" y="133"/>
                  </a:cubicBezTo>
                  <a:cubicBezTo>
                    <a:pt x="351" y="134"/>
                    <a:pt x="351" y="134"/>
                    <a:pt x="351" y="134"/>
                  </a:cubicBezTo>
                  <a:cubicBezTo>
                    <a:pt x="351" y="135"/>
                    <a:pt x="352" y="136"/>
                    <a:pt x="352" y="137"/>
                  </a:cubicBezTo>
                  <a:cubicBezTo>
                    <a:pt x="357" y="141"/>
                    <a:pt x="361" y="146"/>
                    <a:pt x="366" y="152"/>
                  </a:cubicBezTo>
                  <a:cubicBezTo>
                    <a:pt x="366" y="152"/>
                    <a:pt x="367" y="153"/>
                    <a:pt x="368" y="154"/>
                  </a:cubicBezTo>
                  <a:cubicBezTo>
                    <a:pt x="368" y="155"/>
                    <a:pt x="369" y="155"/>
                    <a:pt x="369" y="156"/>
                  </a:cubicBezTo>
                  <a:cubicBezTo>
                    <a:pt x="370" y="157"/>
                    <a:pt x="371" y="159"/>
                    <a:pt x="372" y="160"/>
                  </a:cubicBezTo>
                  <a:cubicBezTo>
                    <a:pt x="372" y="160"/>
                    <a:pt x="373" y="161"/>
                    <a:pt x="373" y="161"/>
                  </a:cubicBezTo>
                  <a:cubicBezTo>
                    <a:pt x="383" y="176"/>
                    <a:pt x="393" y="194"/>
                    <a:pt x="400" y="218"/>
                  </a:cubicBezTo>
                  <a:cubicBezTo>
                    <a:pt x="400" y="218"/>
                    <a:pt x="400" y="218"/>
                    <a:pt x="400" y="218"/>
                  </a:cubicBezTo>
                  <a:cubicBezTo>
                    <a:pt x="401" y="220"/>
                    <a:pt x="401" y="223"/>
                    <a:pt x="402" y="225"/>
                  </a:cubicBezTo>
                  <a:cubicBezTo>
                    <a:pt x="402" y="225"/>
                    <a:pt x="402" y="225"/>
                    <a:pt x="402" y="225"/>
                  </a:cubicBezTo>
                  <a:cubicBezTo>
                    <a:pt x="405" y="238"/>
                    <a:pt x="407" y="252"/>
                    <a:pt x="407" y="265"/>
                  </a:cubicBezTo>
                  <a:cubicBezTo>
                    <a:pt x="407" y="265"/>
                    <a:pt x="407" y="265"/>
                    <a:pt x="407" y="265"/>
                  </a:cubicBezTo>
                  <a:cubicBezTo>
                    <a:pt x="406" y="280"/>
                    <a:pt x="404" y="293"/>
                    <a:pt x="402" y="306"/>
                  </a:cubicBezTo>
                  <a:cubicBezTo>
                    <a:pt x="402" y="306"/>
                    <a:pt x="402" y="306"/>
                    <a:pt x="402" y="306"/>
                  </a:cubicBezTo>
                  <a:cubicBezTo>
                    <a:pt x="400" y="313"/>
                    <a:pt x="398" y="320"/>
                    <a:pt x="396" y="326"/>
                  </a:cubicBezTo>
                  <a:cubicBezTo>
                    <a:pt x="394" y="332"/>
                    <a:pt x="391" y="338"/>
                    <a:pt x="389" y="343"/>
                  </a:cubicBezTo>
                  <a:cubicBezTo>
                    <a:pt x="388" y="343"/>
                    <a:pt x="388" y="343"/>
                    <a:pt x="388" y="343"/>
                  </a:cubicBezTo>
                  <a:cubicBezTo>
                    <a:pt x="387" y="343"/>
                    <a:pt x="386" y="343"/>
                    <a:pt x="385" y="342"/>
                  </a:cubicBezTo>
                  <a:cubicBezTo>
                    <a:pt x="385" y="342"/>
                    <a:pt x="385" y="342"/>
                    <a:pt x="385" y="342"/>
                  </a:cubicBezTo>
                  <a:cubicBezTo>
                    <a:pt x="384" y="342"/>
                    <a:pt x="383" y="342"/>
                    <a:pt x="382" y="342"/>
                  </a:cubicBezTo>
                  <a:cubicBezTo>
                    <a:pt x="382" y="342"/>
                    <a:pt x="382" y="342"/>
                    <a:pt x="382" y="342"/>
                  </a:cubicBezTo>
                  <a:cubicBezTo>
                    <a:pt x="382" y="342"/>
                    <a:pt x="382" y="342"/>
                    <a:pt x="382" y="342"/>
                  </a:cubicBezTo>
                  <a:cubicBezTo>
                    <a:pt x="382" y="342"/>
                    <a:pt x="381" y="342"/>
                    <a:pt x="381" y="342"/>
                  </a:cubicBezTo>
                  <a:cubicBezTo>
                    <a:pt x="379" y="342"/>
                    <a:pt x="377" y="343"/>
                    <a:pt x="376" y="344"/>
                  </a:cubicBezTo>
                  <a:cubicBezTo>
                    <a:pt x="375" y="344"/>
                    <a:pt x="375" y="344"/>
                    <a:pt x="374" y="344"/>
                  </a:cubicBezTo>
                  <a:cubicBezTo>
                    <a:pt x="374" y="345"/>
                    <a:pt x="374" y="345"/>
                    <a:pt x="373" y="345"/>
                  </a:cubicBezTo>
                  <a:cubicBezTo>
                    <a:pt x="373" y="346"/>
                    <a:pt x="373" y="346"/>
                    <a:pt x="372" y="346"/>
                  </a:cubicBezTo>
                  <a:cubicBezTo>
                    <a:pt x="372" y="346"/>
                    <a:pt x="372" y="346"/>
                    <a:pt x="372" y="346"/>
                  </a:cubicBezTo>
                  <a:cubicBezTo>
                    <a:pt x="372" y="346"/>
                    <a:pt x="372" y="346"/>
                    <a:pt x="372" y="346"/>
                  </a:cubicBezTo>
                  <a:cubicBezTo>
                    <a:pt x="370" y="349"/>
                    <a:pt x="369" y="352"/>
                    <a:pt x="369" y="355"/>
                  </a:cubicBezTo>
                  <a:cubicBezTo>
                    <a:pt x="369" y="355"/>
                    <a:pt x="369" y="355"/>
                    <a:pt x="369" y="355"/>
                  </a:cubicBezTo>
                  <a:cubicBezTo>
                    <a:pt x="369" y="357"/>
                    <a:pt x="369" y="358"/>
                    <a:pt x="370" y="360"/>
                  </a:cubicBezTo>
                  <a:cubicBezTo>
                    <a:pt x="370" y="360"/>
                    <a:pt x="370" y="360"/>
                    <a:pt x="370" y="360"/>
                  </a:cubicBezTo>
                  <a:cubicBezTo>
                    <a:pt x="370" y="360"/>
                    <a:pt x="370" y="361"/>
                    <a:pt x="370" y="361"/>
                  </a:cubicBezTo>
                  <a:cubicBezTo>
                    <a:pt x="370" y="361"/>
                    <a:pt x="370" y="362"/>
                    <a:pt x="370" y="362"/>
                  </a:cubicBezTo>
                  <a:cubicBezTo>
                    <a:pt x="370" y="362"/>
                    <a:pt x="370" y="362"/>
                    <a:pt x="370" y="363"/>
                  </a:cubicBezTo>
                  <a:cubicBezTo>
                    <a:pt x="370" y="364"/>
                    <a:pt x="371" y="365"/>
                    <a:pt x="371" y="366"/>
                  </a:cubicBezTo>
                  <a:cubicBezTo>
                    <a:pt x="371" y="368"/>
                    <a:pt x="371" y="369"/>
                    <a:pt x="372" y="371"/>
                  </a:cubicBezTo>
                  <a:cubicBezTo>
                    <a:pt x="370" y="374"/>
                    <a:pt x="367" y="377"/>
                    <a:pt x="365" y="380"/>
                  </a:cubicBezTo>
                  <a:cubicBezTo>
                    <a:pt x="329" y="422"/>
                    <a:pt x="278" y="444"/>
                    <a:pt x="227" y="444"/>
                  </a:cubicBezTo>
                  <a:cubicBezTo>
                    <a:pt x="202" y="444"/>
                    <a:pt x="177" y="439"/>
                    <a:pt x="153" y="429"/>
                  </a:cubicBezTo>
                  <a:cubicBezTo>
                    <a:pt x="143" y="424"/>
                    <a:pt x="133" y="417"/>
                    <a:pt x="124" y="411"/>
                  </a:cubicBezTo>
                  <a:cubicBezTo>
                    <a:pt x="124" y="411"/>
                    <a:pt x="124" y="410"/>
                    <a:pt x="124" y="410"/>
                  </a:cubicBezTo>
                  <a:cubicBezTo>
                    <a:pt x="122" y="409"/>
                    <a:pt x="121" y="408"/>
                    <a:pt x="120" y="407"/>
                  </a:cubicBezTo>
                  <a:cubicBezTo>
                    <a:pt x="119" y="407"/>
                    <a:pt x="118" y="406"/>
                    <a:pt x="118" y="406"/>
                  </a:cubicBezTo>
                  <a:cubicBezTo>
                    <a:pt x="117" y="405"/>
                    <a:pt x="115" y="404"/>
                    <a:pt x="114" y="403"/>
                  </a:cubicBezTo>
                  <a:cubicBezTo>
                    <a:pt x="114" y="402"/>
                    <a:pt x="113" y="402"/>
                    <a:pt x="113" y="401"/>
                  </a:cubicBezTo>
                  <a:cubicBezTo>
                    <a:pt x="111" y="400"/>
                    <a:pt x="110" y="399"/>
                    <a:pt x="109" y="398"/>
                  </a:cubicBezTo>
                  <a:cubicBezTo>
                    <a:pt x="108" y="397"/>
                    <a:pt x="108" y="397"/>
                    <a:pt x="108" y="397"/>
                  </a:cubicBezTo>
                  <a:cubicBezTo>
                    <a:pt x="96" y="386"/>
                    <a:pt x="86" y="374"/>
                    <a:pt x="80" y="366"/>
                  </a:cubicBezTo>
                  <a:cubicBezTo>
                    <a:pt x="83" y="364"/>
                    <a:pt x="85" y="362"/>
                    <a:pt x="86" y="359"/>
                  </a:cubicBezTo>
                  <a:cubicBezTo>
                    <a:pt x="87" y="358"/>
                    <a:pt x="87" y="356"/>
                    <a:pt x="87" y="354"/>
                  </a:cubicBezTo>
                  <a:cubicBezTo>
                    <a:pt x="87" y="350"/>
                    <a:pt x="85" y="347"/>
                    <a:pt x="83" y="345"/>
                  </a:cubicBezTo>
                  <a:cubicBezTo>
                    <a:pt x="83" y="344"/>
                    <a:pt x="82" y="344"/>
                    <a:pt x="81" y="343"/>
                  </a:cubicBezTo>
                  <a:cubicBezTo>
                    <a:pt x="79" y="342"/>
                    <a:pt x="78" y="341"/>
                    <a:pt x="76" y="341"/>
                  </a:cubicBezTo>
                  <a:cubicBezTo>
                    <a:pt x="76" y="341"/>
                    <a:pt x="75" y="341"/>
                    <a:pt x="75" y="340"/>
                  </a:cubicBezTo>
                  <a:cubicBezTo>
                    <a:pt x="75" y="340"/>
                    <a:pt x="75" y="340"/>
                    <a:pt x="75" y="340"/>
                  </a:cubicBezTo>
                  <a:cubicBezTo>
                    <a:pt x="74" y="340"/>
                    <a:pt x="72" y="339"/>
                    <a:pt x="70" y="339"/>
                  </a:cubicBezTo>
                  <a:cubicBezTo>
                    <a:pt x="70" y="339"/>
                    <a:pt x="70" y="339"/>
                    <a:pt x="70" y="339"/>
                  </a:cubicBezTo>
                  <a:cubicBezTo>
                    <a:pt x="70" y="338"/>
                    <a:pt x="69" y="338"/>
                    <a:pt x="68" y="338"/>
                  </a:cubicBezTo>
                  <a:cubicBezTo>
                    <a:pt x="67" y="338"/>
                    <a:pt x="67" y="338"/>
                    <a:pt x="67" y="338"/>
                  </a:cubicBezTo>
                  <a:cubicBezTo>
                    <a:pt x="67" y="337"/>
                    <a:pt x="66" y="337"/>
                    <a:pt x="65" y="337"/>
                  </a:cubicBezTo>
                  <a:cubicBezTo>
                    <a:pt x="64" y="336"/>
                    <a:pt x="63" y="336"/>
                    <a:pt x="62" y="335"/>
                  </a:cubicBezTo>
                  <a:cubicBezTo>
                    <a:pt x="52" y="313"/>
                    <a:pt x="48" y="289"/>
                    <a:pt x="48" y="265"/>
                  </a:cubicBezTo>
                  <a:cubicBezTo>
                    <a:pt x="48" y="245"/>
                    <a:pt x="51" y="225"/>
                    <a:pt x="57" y="206"/>
                  </a:cubicBezTo>
                  <a:cubicBezTo>
                    <a:pt x="58" y="206"/>
                    <a:pt x="58" y="206"/>
                    <a:pt x="58" y="205"/>
                  </a:cubicBezTo>
                  <a:cubicBezTo>
                    <a:pt x="58" y="204"/>
                    <a:pt x="58" y="203"/>
                    <a:pt x="59" y="202"/>
                  </a:cubicBezTo>
                  <a:cubicBezTo>
                    <a:pt x="59" y="202"/>
                    <a:pt x="59" y="202"/>
                    <a:pt x="59" y="201"/>
                  </a:cubicBezTo>
                  <a:cubicBezTo>
                    <a:pt x="60" y="200"/>
                    <a:pt x="60" y="199"/>
                    <a:pt x="61" y="197"/>
                  </a:cubicBezTo>
                  <a:cubicBezTo>
                    <a:pt x="61" y="197"/>
                    <a:pt x="61" y="197"/>
                    <a:pt x="61" y="196"/>
                  </a:cubicBezTo>
                  <a:cubicBezTo>
                    <a:pt x="62" y="195"/>
                    <a:pt x="62" y="194"/>
                    <a:pt x="63" y="193"/>
                  </a:cubicBezTo>
                  <a:cubicBezTo>
                    <a:pt x="63" y="193"/>
                    <a:pt x="63" y="192"/>
                    <a:pt x="63" y="191"/>
                  </a:cubicBezTo>
                  <a:cubicBezTo>
                    <a:pt x="64" y="191"/>
                    <a:pt x="64" y="190"/>
                    <a:pt x="65" y="189"/>
                  </a:cubicBezTo>
                  <a:cubicBezTo>
                    <a:pt x="65" y="188"/>
                    <a:pt x="65" y="188"/>
                    <a:pt x="66" y="187"/>
                  </a:cubicBezTo>
                  <a:cubicBezTo>
                    <a:pt x="66" y="186"/>
                    <a:pt x="66" y="185"/>
                    <a:pt x="67" y="184"/>
                  </a:cubicBezTo>
                  <a:cubicBezTo>
                    <a:pt x="67" y="184"/>
                    <a:pt x="68" y="183"/>
                    <a:pt x="68" y="182"/>
                  </a:cubicBezTo>
                  <a:cubicBezTo>
                    <a:pt x="68" y="182"/>
                    <a:pt x="69" y="181"/>
                    <a:pt x="69" y="180"/>
                  </a:cubicBezTo>
                  <a:cubicBezTo>
                    <a:pt x="70" y="179"/>
                    <a:pt x="70" y="179"/>
                    <a:pt x="70" y="178"/>
                  </a:cubicBezTo>
                  <a:cubicBezTo>
                    <a:pt x="71" y="177"/>
                    <a:pt x="71" y="176"/>
                    <a:pt x="72" y="175"/>
                  </a:cubicBezTo>
                  <a:cubicBezTo>
                    <a:pt x="72" y="175"/>
                    <a:pt x="73" y="174"/>
                    <a:pt x="73" y="173"/>
                  </a:cubicBezTo>
                  <a:cubicBezTo>
                    <a:pt x="74" y="172"/>
                    <a:pt x="74" y="171"/>
                    <a:pt x="75" y="170"/>
                  </a:cubicBezTo>
                  <a:cubicBezTo>
                    <a:pt x="75" y="170"/>
                    <a:pt x="76" y="169"/>
                    <a:pt x="76" y="169"/>
                  </a:cubicBezTo>
                  <a:cubicBezTo>
                    <a:pt x="79" y="164"/>
                    <a:pt x="82" y="159"/>
                    <a:pt x="86" y="154"/>
                  </a:cubicBezTo>
                  <a:cubicBezTo>
                    <a:pt x="86" y="154"/>
                    <a:pt x="86" y="154"/>
                    <a:pt x="87" y="154"/>
                  </a:cubicBezTo>
                  <a:cubicBezTo>
                    <a:pt x="88" y="152"/>
                    <a:pt x="89" y="151"/>
                    <a:pt x="90" y="149"/>
                  </a:cubicBezTo>
                  <a:cubicBezTo>
                    <a:pt x="90" y="149"/>
                    <a:pt x="91" y="149"/>
                    <a:pt x="91" y="149"/>
                  </a:cubicBezTo>
                  <a:cubicBezTo>
                    <a:pt x="92" y="147"/>
                    <a:pt x="93" y="146"/>
                    <a:pt x="94" y="144"/>
                  </a:cubicBezTo>
                  <a:cubicBezTo>
                    <a:pt x="95" y="144"/>
                    <a:pt x="95" y="144"/>
                    <a:pt x="95" y="144"/>
                  </a:cubicBezTo>
                  <a:cubicBezTo>
                    <a:pt x="96" y="142"/>
                    <a:pt x="98" y="141"/>
                    <a:pt x="99" y="139"/>
                  </a:cubicBezTo>
                  <a:cubicBezTo>
                    <a:pt x="99" y="139"/>
                    <a:pt x="99" y="139"/>
                    <a:pt x="100" y="139"/>
                  </a:cubicBezTo>
                  <a:cubicBezTo>
                    <a:pt x="101" y="137"/>
                    <a:pt x="103" y="136"/>
                    <a:pt x="104" y="134"/>
                  </a:cubicBezTo>
                  <a:cubicBezTo>
                    <a:pt x="104" y="134"/>
                    <a:pt x="104" y="134"/>
                    <a:pt x="104" y="134"/>
                  </a:cubicBezTo>
                  <a:cubicBezTo>
                    <a:pt x="106" y="132"/>
                    <a:pt x="108" y="131"/>
                    <a:pt x="110" y="129"/>
                  </a:cubicBezTo>
                  <a:cubicBezTo>
                    <a:pt x="116" y="124"/>
                    <a:pt x="123" y="118"/>
                    <a:pt x="130" y="114"/>
                  </a:cubicBezTo>
                  <a:cubicBezTo>
                    <a:pt x="131" y="113"/>
                    <a:pt x="132" y="112"/>
                    <a:pt x="134" y="111"/>
                  </a:cubicBezTo>
                  <a:cubicBezTo>
                    <a:pt x="135" y="111"/>
                    <a:pt x="136" y="110"/>
                    <a:pt x="136" y="110"/>
                  </a:cubicBezTo>
                  <a:cubicBezTo>
                    <a:pt x="137" y="109"/>
                    <a:pt x="139" y="109"/>
                    <a:pt x="140" y="108"/>
                  </a:cubicBezTo>
                  <a:cubicBezTo>
                    <a:pt x="141" y="107"/>
                    <a:pt x="143" y="107"/>
                    <a:pt x="144" y="106"/>
                  </a:cubicBezTo>
                  <a:cubicBezTo>
                    <a:pt x="145" y="106"/>
                    <a:pt x="145" y="105"/>
                    <a:pt x="146" y="105"/>
                  </a:cubicBezTo>
                  <a:cubicBezTo>
                    <a:pt x="148" y="104"/>
                    <a:pt x="151" y="103"/>
                    <a:pt x="153" y="102"/>
                  </a:cubicBezTo>
                  <a:cubicBezTo>
                    <a:pt x="153" y="102"/>
                    <a:pt x="153" y="102"/>
                    <a:pt x="153" y="102"/>
                  </a:cubicBezTo>
                  <a:cubicBezTo>
                    <a:pt x="158" y="100"/>
                    <a:pt x="163" y="98"/>
                    <a:pt x="168" y="96"/>
                  </a:cubicBezTo>
                  <a:cubicBezTo>
                    <a:pt x="168" y="96"/>
                    <a:pt x="168" y="96"/>
                    <a:pt x="168" y="96"/>
                  </a:cubicBezTo>
                  <a:cubicBezTo>
                    <a:pt x="171" y="95"/>
                    <a:pt x="173" y="95"/>
                    <a:pt x="175" y="94"/>
                  </a:cubicBezTo>
                  <a:cubicBezTo>
                    <a:pt x="176" y="94"/>
                    <a:pt x="176" y="94"/>
                    <a:pt x="176" y="93"/>
                  </a:cubicBezTo>
                  <a:cubicBezTo>
                    <a:pt x="178" y="93"/>
                    <a:pt x="180" y="92"/>
                    <a:pt x="182" y="92"/>
                  </a:cubicBezTo>
                  <a:cubicBezTo>
                    <a:pt x="183" y="92"/>
                    <a:pt x="183" y="92"/>
                    <a:pt x="184" y="91"/>
                  </a:cubicBezTo>
                  <a:cubicBezTo>
                    <a:pt x="185" y="91"/>
                    <a:pt x="187" y="91"/>
                    <a:pt x="189" y="90"/>
                  </a:cubicBezTo>
                  <a:cubicBezTo>
                    <a:pt x="189" y="90"/>
                    <a:pt x="190" y="90"/>
                    <a:pt x="190" y="90"/>
                  </a:cubicBezTo>
                  <a:cubicBezTo>
                    <a:pt x="192" y="89"/>
                    <a:pt x="194" y="89"/>
                    <a:pt x="196" y="89"/>
                  </a:cubicBezTo>
                  <a:cubicBezTo>
                    <a:pt x="198" y="88"/>
                    <a:pt x="199" y="88"/>
                    <a:pt x="200" y="88"/>
                  </a:cubicBezTo>
                  <a:cubicBezTo>
                    <a:pt x="201" y="88"/>
                    <a:pt x="201" y="88"/>
                    <a:pt x="202" y="88"/>
                  </a:cubicBezTo>
                  <a:cubicBezTo>
                    <a:pt x="203" y="87"/>
                    <a:pt x="205" y="87"/>
                    <a:pt x="206" y="87"/>
                  </a:cubicBezTo>
                  <a:cubicBezTo>
                    <a:pt x="206" y="87"/>
                    <a:pt x="207" y="87"/>
                    <a:pt x="207" y="87"/>
                  </a:cubicBezTo>
                  <a:cubicBezTo>
                    <a:pt x="209" y="87"/>
                    <a:pt x="210" y="87"/>
                    <a:pt x="211" y="86"/>
                  </a:cubicBezTo>
                  <a:cubicBezTo>
                    <a:pt x="212" y="86"/>
                    <a:pt x="212" y="86"/>
                    <a:pt x="212" y="86"/>
                  </a:cubicBezTo>
                  <a:cubicBezTo>
                    <a:pt x="215" y="86"/>
                    <a:pt x="218" y="86"/>
                    <a:pt x="220" y="86"/>
                  </a:cubicBezTo>
                  <a:cubicBezTo>
                    <a:pt x="220" y="86"/>
                    <a:pt x="220" y="87"/>
                    <a:pt x="220" y="88"/>
                  </a:cubicBezTo>
                  <a:cubicBezTo>
                    <a:pt x="221" y="90"/>
                    <a:pt x="222" y="92"/>
                    <a:pt x="223" y="95"/>
                  </a:cubicBezTo>
                  <a:cubicBezTo>
                    <a:pt x="225" y="98"/>
                    <a:pt x="229" y="100"/>
                    <a:pt x="233" y="99"/>
                  </a:cubicBezTo>
                  <a:cubicBezTo>
                    <a:pt x="237" y="99"/>
                    <a:pt x="241" y="97"/>
                    <a:pt x="243" y="95"/>
                  </a:cubicBezTo>
                  <a:cubicBezTo>
                    <a:pt x="243" y="95"/>
                    <a:pt x="244" y="95"/>
                    <a:pt x="244" y="95"/>
                  </a:cubicBezTo>
                  <a:cubicBezTo>
                    <a:pt x="244" y="95"/>
                    <a:pt x="244" y="95"/>
                    <a:pt x="244" y="95"/>
                  </a:cubicBezTo>
                  <a:cubicBezTo>
                    <a:pt x="244" y="94"/>
                    <a:pt x="245" y="94"/>
                    <a:pt x="245" y="93"/>
                  </a:cubicBezTo>
                  <a:cubicBezTo>
                    <a:pt x="246" y="93"/>
                    <a:pt x="246" y="93"/>
                    <a:pt x="246" y="93"/>
                  </a:cubicBezTo>
                  <a:cubicBezTo>
                    <a:pt x="246" y="93"/>
                    <a:pt x="246" y="93"/>
                    <a:pt x="246" y="93"/>
                  </a:cubicBezTo>
                  <a:cubicBezTo>
                    <a:pt x="248" y="91"/>
                    <a:pt x="251" y="89"/>
                    <a:pt x="253" y="87"/>
                  </a:cubicBezTo>
                  <a:cubicBezTo>
                    <a:pt x="278" y="91"/>
                    <a:pt x="303" y="100"/>
                    <a:pt x="325" y="114"/>
                  </a:cubicBezTo>
                  <a:cubicBezTo>
                    <a:pt x="329" y="117"/>
                    <a:pt x="334" y="116"/>
                    <a:pt x="336" y="112"/>
                  </a:cubicBezTo>
                  <a:cubicBezTo>
                    <a:pt x="339" y="108"/>
                    <a:pt x="338" y="103"/>
                    <a:pt x="334" y="101"/>
                  </a:cubicBezTo>
                  <a:cubicBezTo>
                    <a:pt x="314" y="88"/>
                    <a:pt x="293" y="79"/>
                    <a:pt x="271" y="74"/>
                  </a:cubicBezTo>
                  <a:cubicBezTo>
                    <a:pt x="277" y="70"/>
                    <a:pt x="282" y="66"/>
                    <a:pt x="284" y="64"/>
                  </a:cubicBezTo>
                  <a:cubicBezTo>
                    <a:pt x="287" y="61"/>
                    <a:pt x="290" y="57"/>
                    <a:pt x="290" y="52"/>
                  </a:cubicBezTo>
                  <a:cubicBezTo>
                    <a:pt x="290" y="51"/>
                    <a:pt x="290" y="51"/>
                    <a:pt x="290" y="51"/>
                  </a:cubicBezTo>
                  <a:cubicBezTo>
                    <a:pt x="290" y="46"/>
                    <a:pt x="286" y="41"/>
                    <a:pt x="283" y="38"/>
                  </a:cubicBezTo>
                  <a:cubicBezTo>
                    <a:pt x="278" y="35"/>
                    <a:pt x="243" y="6"/>
                    <a:pt x="240" y="4"/>
                  </a:cubicBezTo>
                  <a:cubicBezTo>
                    <a:pt x="238" y="2"/>
                    <a:pt x="234" y="0"/>
                    <a:pt x="230" y="0"/>
                  </a:cubicBezTo>
                  <a:cubicBezTo>
                    <a:pt x="227" y="0"/>
                    <a:pt x="222" y="2"/>
                    <a:pt x="220" y="5"/>
                  </a:cubicBezTo>
                  <a:cubicBezTo>
                    <a:pt x="218" y="8"/>
                    <a:pt x="218" y="11"/>
                    <a:pt x="218" y="15"/>
                  </a:cubicBezTo>
                  <a:cubicBezTo>
                    <a:pt x="203" y="17"/>
                    <a:pt x="179" y="22"/>
                    <a:pt x="155" y="38"/>
                  </a:cubicBezTo>
                  <a:cubicBezTo>
                    <a:pt x="34" y="118"/>
                    <a:pt x="33" y="239"/>
                    <a:pt x="33" y="242"/>
                  </a:cubicBezTo>
                  <a:cubicBezTo>
                    <a:pt x="33" y="242"/>
                    <a:pt x="33" y="243"/>
                    <a:pt x="33" y="243"/>
                  </a:cubicBezTo>
                  <a:cubicBezTo>
                    <a:pt x="32" y="250"/>
                    <a:pt x="32" y="257"/>
                    <a:pt x="32" y="265"/>
                  </a:cubicBezTo>
                  <a:cubicBezTo>
                    <a:pt x="32" y="286"/>
                    <a:pt x="35" y="307"/>
                    <a:pt x="42" y="328"/>
                  </a:cubicBezTo>
                  <a:cubicBezTo>
                    <a:pt x="36" y="325"/>
                    <a:pt x="31" y="323"/>
                    <a:pt x="28" y="323"/>
                  </a:cubicBezTo>
                  <a:cubicBezTo>
                    <a:pt x="27" y="322"/>
                    <a:pt x="25" y="322"/>
                    <a:pt x="23" y="322"/>
                  </a:cubicBezTo>
                  <a:cubicBezTo>
                    <a:pt x="20" y="322"/>
                    <a:pt x="17" y="323"/>
                    <a:pt x="14" y="324"/>
                  </a:cubicBezTo>
                  <a:cubicBezTo>
                    <a:pt x="10" y="327"/>
                    <a:pt x="7" y="333"/>
                    <a:pt x="7" y="337"/>
                  </a:cubicBezTo>
                  <a:cubicBezTo>
                    <a:pt x="7" y="342"/>
                    <a:pt x="0" y="388"/>
                    <a:pt x="0" y="391"/>
                  </a:cubicBezTo>
                  <a:cubicBezTo>
                    <a:pt x="0" y="392"/>
                    <a:pt x="0" y="393"/>
                    <a:pt x="0" y="394"/>
                  </a:cubicBezTo>
                  <a:cubicBezTo>
                    <a:pt x="0" y="397"/>
                    <a:pt x="1" y="400"/>
                    <a:pt x="3" y="403"/>
                  </a:cubicBezTo>
                  <a:cubicBezTo>
                    <a:pt x="5" y="406"/>
                    <a:pt x="9" y="408"/>
                    <a:pt x="12" y="407"/>
                  </a:cubicBezTo>
                  <a:cubicBezTo>
                    <a:pt x="16" y="407"/>
                    <a:pt x="18" y="406"/>
                    <a:pt x="21" y="405"/>
                  </a:cubicBezTo>
                  <a:cubicBezTo>
                    <a:pt x="30" y="416"/>
                    <a:pt x="48" y="434"/>
                    <a:pt x="74" y="446"/>
                  </a:cubicBezTo>
                  <a:cubicBezTo>
                    <a:pt x="116" y="465"/>
                    <a:pt x="155" y="472"/>
                    <a:pt x="190" y="472"/>
                  </a:cubicBezTo>
                  <a:cubicBezTo>
                    <a:pt x="260" y="472"/>
                    <a:pt x="308" y="444"/>
                    <a:pt x="312" y="441"/>
                  </a:cubicBezTo>
                  <a:cubicBezTo>
                    <a:pt x="312" y="441"/>
                    <a:pt x="312" y="441"/>
                    <a:pt x="312" y="441"/>
                  </a:cubicBezTo>
                  <a:cubicBezTo>
                    <a:pt x="312" y="441"/>
                    <a:pt x="312" y="441"/>
                    <a:pt x="313" y="441"/>
                  </a:cubicBezTo>
                  <a:cubicBezTo>
                    <a:pt x="336" y="429"/>
                    <a:pt x="357" y="413"/>
                    <a:pt x="375" y="392"/>
                  </a:cubicBezTo>
                  <a:cubicBezTo>
                    <a:pt x="377" y="400"/>
                    <a:pt x="378" y="407"/>
                    <a:pt x="378" y="410"/>
                  </a:cubicBezTo>
                  <a:cubicBezTo>
                    <a:pt x="379" y="414"/>
                    <a:pt x="382" y="419"/>
                    <a:pt x="387" y="421"/>
                  </a:cubicBezTo>
                  <a:cubicBezTo>
                    <a:pt x="389" y="422"/>
                    <a:pt x="391" y="423"/>
                    <a:pt x="394" y="423"/>
                  </a:cubicBezTo>
                  <a:cubicBezTo>
                    <a:pt x="394" y="423"/>
                    <a:pt x="394" y="423"/>
                    <a:pt x="394" y="423"/>
                  </a:cubicBezTo>
                  <a:cubicBezTo>
                    <a:pt x="397" y="423"/>
                    <a:pt x="399" y="422"/>
                    <a:pt x="401" y="421"/>
                  </a:cubicBezTo>
                  <a:cubicBezTo>
                    <a:pt x="406" y="419"/>
                    <a:pt x="449" y="401"/>
                    <a:pt x="452" y="400"/>
                  </a:cubicBezTo>
                  <a:cubicBezTo>
                    <a:pt x="454" y="399"/>
                    <a:pt x="456" y="397"/>
                    <a:pt x="458" y="395"/>
                  </a:cubicBezTo>
                  <a:cubicBezTo>
                    <a:pt x="460" y="393"/>
                    <a:pt x="461" y="390"/>
                    <a:pt x="461" y="387"/>
                  </a:cubicBezTo>
                  <a:cubicBezTo>
                    <a:pt x="461" y="381"/>
                    <a:pt x="457" y="377"/>
                    <a:pt x="453" y="375"/>
                  </a:cubicBezTo>
                  <a:close/>
                  <a:moveTo>
                    <a:pt x="164" y="51"/>
                  </a:moveTo>
                  <a:cubicBezTo>
                    <a:pt x="189" y="35"/>
                    <a:pt x="216" y="31"/>
                    <a:pt x="227" y="29"/>
                  </a:cubicBezTo>
                  <a:cubicBezTo>
                    <a:pt x="231" y="29"/>
                    <a:pt x="234" y="25"/>
                    <a:pt x="234" y="21"/>
                  </a:cubicBezTo>
                  <a:cubicBezTo>
                    <a:pt x="234" y="21"/>
                    <a:pt x="234" y="20"/>
                    <a:pt x="234" y="19"/>
                  </a:cubicBezTo>
                  <a:cubicBezTo>
                    <a:pt x="243" y="27"/>
                    <a:pt x="269" y="48"/>
                    <a:pt x="273" y="51"/>
                  </a:cubicBezTo>
                  <a:cubicBezTo>
                    <a:pt x="273" y="51"/>
                    <a:pt x="274" y="51"/>
                    <a:pt x="274" y="52"/>
                  </a:cubicBezTo>
                  <a:cubicBezTo>
                    <a:pt x="274" y="52"/>
                    <a:pt x="273" y="52"/>
                    <a:pt x="273" y="52"/>
                  </a:cubicBezTo>
                  <a:cubicBezTo>
                    <a:pt x="272" y="53"/>
                    <a:pt x="262" y="60"/>
                    <a:pt x="254" y="67"/>
                  </a:cubicBezTo>
                  <a:cubicBezTo>
                    <a:pt x="247" y="72"/>
                    <a:pt x="240" y="77"/>
                    <a:pt x="236" y="81"/>
                  </a:cubicBezTo>
                  <a:cubicBezTo>
                    <a:pt x="236" y="80"/>
                    <a:pt x="236" y="79"/>
                    <a:pt x="236" y="77"/>
                  </a:cubicBezTo>
                  <a:cubicBezTo>
                    <a:pt x="236" y="74"/>
                    <a:pt x="234" y="72"/>
                    <a:pt x="231" y="70"/>
                  </a:cubicBezTo>
                  <a:cubicBezTo>
                    <a:pt x="231" y="70"/>
                    <a:pt x="231" y="70"/>
                    <a:pt x="231" y="70"/>
                  </a:cubicBezTo>
                  <a:cubicBezTo>
                    <a:pt x="231" y="70"/>
                    <a:pt x="231" y="70"/>
                    <a:pt x="231" y="70"/>
                  </a:cubicBezTo>
                  <a:cubicBezTo>
                    <a:pt x="230" y="70"/>
                    <a:pt x="229" y="70"/>
                    <a:pt x="228" y="70"/>
                  </a:cubicBezTo>
                  <a:cubicBezTo>
                    <a:pt x="228" y="70"/>
                    <a:pt x="227" y="70"/>
                    <a:pt x="227" y="70"/>
                  </a:cubicBezTo>
                  <a:cubicBezTo>
                    <a:pt x="226" y="70"/>
                    <a:pt x="225" y="70"/>
                    <a:pt x="224" y="70"/>
                  </a:cubicBezTo>
                  <a:cubicBezTo>
                    <a:pt x="224" y="70"/>
                    <a:pt x="223" y="70"/>
                    <a:pt x="223" y="70"/>
                  </a:cubicBezTo>
                  <a:cubicBezTo>
                    <a:pt x="222" y="70"/>
                    <a:pt x="220" y="70"/>
                    <a:pt x="219" y="70"/>
                  </a:cubicBezTo>
                  <a:cubicBezTo>
                    <a:pt x="219" y="70"/>
                    <a:pt x="218" y="70"/>
                    <a:pt x="218" y="70"/>
                  </a:cubicBezTo>
                  <a:cubicBezTo>
                    <a:pt x="216" y="70"/>
                    <a:pt x="215" y="70"/>
                    <a:pt x="213" y="70"/>
                  </a:cubicBezTo>
                  <a:cubicBezTo>
                    <a:pt x="213" y="70"/>
                    <a:pt x="212" y="70"/>
                    <a:pt x="212" y="70"/>
                  </a:cubicBezTo>
                  <a:cubicBezTo>
                    <a:pt x="210" y="70"/>
                    <a:pt x="209" y="71"/>
                    <a:pt x="207" y="71"/>
                  </a:cubicBezTo>
                  <a:cubicBezTo>
                    <a:pt x="206" y="71"/>
                    <a:pt x="206" y="71"/>
                    <a:pt x="205" y="71"/>
                  </a:cubicBezTo>
                  <a:cubicBezTo>
                    <a:pt x="204" y="71"/>
                    <a:pt x="202" y="71"/>
                    <a:pt x="200" y="72"/>
                  </a:cubicBezTo>
                  <a:cubicBezTo>
                    <a:pt x="199" y="72"/>
                    <a:pt x="199" y="72"/>
                    <a:pt x="198" y="72"/>
                  </a:cubicBezTo>
                  <a:cubicBezTo>
                    <a:pt x="196" y="72"/>
                    <a:pt x="194" y="73"/>
                    <a:pt x="192" y="73"/>
                  </a:cubicBezTo>
                  <a:cubicBezTo>
                    <a:pt x="191" y="73"/>
                    <a:pt x="190" y="74"/>
                    <a:pt x="189" y="74"/>
                  </a:cubicBezTo>
                  <a:cubicBezTo>
                    <a:pt x="188" y="74"/>
                    <a:pt x="186" y="74"/>
                    <a:pt x="184" y="75"/>
                  </a:cubicBezTo>
                  <a:cubicBezTo>
                    <a:pt x="183" y="75"/>
                    <a:pt x="182" y="76"/>
                    <a:pt x="180" y="76"/>
                  </a:cubicBezTo>
                  <a:cubicBezTo>
                    <a:pt x="179" y="76"/>
                    <a:pt x="178" y="76"/>
                    <a:pt x="177" y="77"/>
                  </a:cubicBezTo>
                  <a:cubicBezTo>
                    <a:pt x="176" y="77"/>
                    <a:pt x="174" y="78"/>
                    <a:pt x="172" y="78"/>
                  </a:cubicBezTo>
                  <a:cubicBezTo>
                    <a:pt x="172" y="78"/>
                    <a:pt x="171" y="78"/>
                    <a:pt x="170" y="79"/>
                  </a:cubicBezTo>
                  <a:cubicBezTo>
                    <a:pt x="168" y="79"/>
                    <a:pt x="166" y="80"/>
                    <a:pt x="164" y="80"/>
                  </a:cubicBezTo>
                  <a:cubicBezTo>
                    <a:pt x="164" y="81"/>
                    <a:pt x="164" y="81"/>
                    <a:pt x="164" y="81"/>
                  </a:cubicBezTo>
                  <a:cubicBezTo>
                    <a:pt x="157" y="83"/>
                    <a:pt x="150" y="86"/>
                    <a:pt x="143" y="89"/>
                  </a:cubicBezTo>
                  <a:cubicBezTo>
                    <a:pt x="143" y="89"/>
                    <a:pt x="143" y="89"/>
                    <a:pt x="142" y="89"/>
                  </a:cubicBezTo>
                  <a:cubicBezTo>
                    <a:pt x="141" y="90"/>
                    <a:pt x="139" y="91"/>
                    <a:pt x="137" y="92"/>
                  </a:cubicBezTo>
                  <a:cubicBezTo>
                    <a:pt x="136" y="92"/>
                    <a:pt x="135" y="93"/>
                    <a:pt x="134" y="93"/>
                  </a:cubicBezTo>
                  <a:cubicBezTo>
                    <a:pt x="133" y="94"/>
                    <a:pt x="131" y="95"/>
                    <a:pt x="130" y="95"/>
                  </a:cubicBezTo>
                  <a:cubicBezTo>
                    <a:pt x="128" y="96"/>
                    <a:pt x="127" y="97"/>
                    <a:pt x="125" y="98"/>
                  </a:cubicBezTo>
                  <a:cubicBezTo>
                    <a:pt x="124" y="98"/>
                    <a:pt x="124" y="99"/>
                    <a:pt x="123" y="99"/>
                  </a:cubicBezTo>
                  <a:cubicBezTo>
                    <a:pt x="122" y="100"/>
                    <a:pt x="122" y="100"/>
                    <a:pt x="121" y="100"/>
                  </a:cubicBezTo>
                  <a:cubicBezTo>
                    <a:pt x="121" y="101"/>
                    <a:pt x="120" y="101"/>
                    <a:pt x="119" y="102"/>
                  </a:cubicBezTo>
                  <a:cubicBezTo>
                    <a:pt x="112" y="106"/>
                    <a:pt x="106" y="111"/>
                    <a:pt x="99" y="117"/>
                  </a:cubicBezTo>
                  <a:cubicBezTo>
                    <a:pt x="99" y="117"/>
                    <a:pt x="98" y="118"/>
                    <a:pt x="97" y="118"/>
                  </a:cubicBezTo>
                  <a:cubicBezTo>
                    <a:pt x="96" y="120"/>
                    <a:pt x="94" y="121"/>
                    <a:pt x="93" y="123"/>
                  </a:cubicBezTo>
                  <a:cubicBezTo>
                    <a:pt x="92" y="124"/>
                    <a:pt x="91" y="125"/>
                    <a:pt x="90" y="126"/>
                  </a:cubicBezTo>
                  <a:cubicBezTo>
                    <a:pt x="89" y="127"/>
                    <a:pt x="88" y="128"/>
                    <a:pt x="87" y="129"/>
                  </a:cubicBezTo>
                  <a:cubicBezTo>
                    <a:pt x="86" y="130"/>
                    <a:pt x="86" y="130"/>
                    <a:pt x="85" y="131"/>
                  </a:cubicBezTo>
                  <a:cubicBezTo>
                    <a:pt x="102" y="104"/>
                    <a:pt x="127" y="76"/>
                    <a:pt x="164" y="51"/>
                  </a:cubicBezTo>
                  <a:close/>
                  <a:moveTo>
                    <a:pt x="80" y="431"/>
                  </a:moveTo>
                  <a:cubicBezTo>
                    <a:pt x="80" y="431"/>
                    <a:pt x="80" y="431"/>
                    <a:pt x="80" y="431"/>
                  </a:cubicBezTo>
                  <a:cubicBezTo>
                    <a:pt x="53" y="418"/>
                    <a:pt x="36" y="398"/>
                    <a:pt x="29" y="389"/>
                  </a:cubicBezTo>
                  <a:cubicBezTo>
                    <a:pt x="26" y="386"/>
                    <a:pt x="22" y="385"/>
                    <a:pt x="18" y="388"/>
                  </a:cubicBezTo>
                  <a:cubicBezTo>
                    <a:pt x="18" y="388"/>
                    <a:pt x="17" y="388"/>
                    <a:pt x="17" y="389"/>
                  </a:cubicBezTo>
                  <a:cubicBezTo>
                    <a:pt x="18" y="377"/>
                    <a:pt x="23" y="344"/>
                    <a:pt x="23" y="338"/>
                  </a:cubicBezTo>
                  <a:cubicBezTo>
                    <a:pt x="23" y="338"/>
                    <a:pt x="23" y="338"/>
                    <a:pt x="23" y="338"/>
                  </a:cubicBezTo>
                  <a:cubicBezTo>
                    <a:pt x="23" y="338"/>
                    <a:pt x="23" y="338"/>
                    <a:pt x="24" y="338"/>
                  </a:cubicBezTo>
                  <a:cubicBezTo>
                    <a:pt x="26" y="339"/>
                    <a:pt x="37" y="343"/>
                    <a:pt x="47" y="347"/>
                  </a:cubicBezTo>
                  <a:cubicBezTo>
                    <a:pt x="49" y="348"/>
                    <a:pt x="51" y="348"/>
                    <a:pt x="53" y="349"/>
                  </a:cubicBezTo>
                  <a:cubicBezTo>
                    <a:pt x="53" y="349"/>
                    <a:pt x="53" y="349"/>
                    <a:pt x="53" y="349"/>
                  </a:cubicBezTo>
                  <a:cubicBezTo>
                    <a:pt x="54" y="349"/>
                    <a:pt x="54" y="350"/>
                    <a:pt x="55" y="350"/>
                  </a:cubicBezTo>
                  <a:cubicBezTo>
                    <a:pt x="55" y="350"/>
                    <a:pt x="56" y="350"/>
                    <a:pt x="56" y="350"/>
                  </a:cubicBezTo>
                  <a:cubicBezTo>
                    <a:pt x="57" y="351"/>
                    <a:pt x="57" y="351"/>
                    <a:pt x="58" y="351"/>
                  </a:cubicBezTo>
                  <a:cubicBezTo>
                    <a:pt x="59" y="351"/>
                    <a:pt x="60" y="352"/>
                    <a:pt x="61" y="352"/>
                  </a:cubicBezTo>
                  <a:cubicBezTo>
                    <a:pt x="61" y="352"/>
                    <a:pt x="61" y="352"/>
                    <a:pt x="62" y="353"/>
                  </a:cubicBezTo>
                  <a:cubicBezTo>
                    <a:pt x="63" y="353"/>
                    <a:pt x="63" y="353"/>
                    <a:pt x="64" y="353"/>
                  </a:cubicBezTo>
                  <a:cubicBezTo>
                    <a:pt x="65" y="354"/>
                    <a:pt x="65" y="354"/>
                    <a:pt x="65" y="354"/>
                  </a:cubicBezTo>
                  <a:cubicBezTo>
                    <a:pt x="66" y="354"/>
                    <a:pt x="67" y="355"/>
                    <a:pt x="68" y="355"/>
                  </a:cubicBezTo>
                  <a:cubicBezTo>
                    <a:pt x="68" y="355"/>
                    <a:pt x="67" y="355"/>
                    <a:pt x="67" y="355"/>
                  </a:cubicBezTo>
                  <a:cubicBezTo>
                    <a:pt x="67" y="356"/>
                    <a:pt x="66" y="356"/>
                    <a:pt x="65" y="357"/>
                  </a:cubicBezTo>
                  <a:cubicBezTo>
                    <a:pt x="62" y="359"/>
                    <a:pt x="60" y="363"/>
                    <a:pt x="62" y="367"/>
                  </a:cubicBezTo>
                  <a:cubicBezTo>
                    <a:pt x="63" y="368"/>
                    <a:pt x="64" y="370"/>
                    <a:pt x="65" y="371"/>
                  </a:cubicBezTo>
                  <a:cubicBezTo>
                    <a:pt x="65" y="372"/>
                    <a:pt x="65" y="372"/>
                    <a:pt x="65" y="372"/>
                  </a:cubicBezTo>
                  <a:cubicBezTo>
                    <a:pt x="66" y="373"/>
                    <a:pt x="67" y="375"/>
                    <a:pt x="68" y="376"/>
                  </a:cubicBezTo>
                  <a:cubicBezTo>
                    <a:pt x="68" y="376"/>
                    <a:pt x="69" y="377"/>
                    <a:pt x="69" y="377"/>
                  </a:cubicBezTo>
                  <a:cubicBezTo>
                    <a:pt x="70" y="378"/>
                    <a:pt x="71" y="380"/>
                    <a:pt x="72" y="381"/>
                  </a:cubicBezTo>
                  <a:cubicBezTo>
                    <a:pt x="72" y="382"/>
                    <a:pt x="72" y="382"/>
                    <a:pt x="73" y="382"/>
                  </a:cubicBezTo>
                  <a:cubicBezTo>
                    <a:pt x="74" y="384"/>
                    <a:pt x="75" y="385"/>
                    <a:pt x="76" y="386"/>
                  </a:cubicBezTo>
                  <a:cubicBezTo>
                    <a:pt x="76" y="387"/>
                    <a:pt x="77" y="387"/>
                    <a:pt x="77" y="388"/>
                  </a:cubicBezTo>
                  <a:cubicBezTo>
                    <a:pt x="78" y="389"/>
                    <a:pt x="79" y="390"/>
                    <a:pt x="80" y="391"/>
                  </a:cubicBezTo>
                  <a:cubicBezTo>
                    <a:pt x="95" y="408"/>
                    <a:pt x="117" y="429"/>
                    <a:pt x="145" y="442"/>
                  </a:cubicBezTo>
                  <a:cubicBezTo>
                    <a:pt x="145" y="442"/>
                    <a:pt x="146" y="443"/>
                    <a:pt x="147" y="443"/>
                  </a:cubicBezTo>
                  <a:cubicBezTo>
                    <a:pt x="147" y="443"/>
                    <a:pt x="147" y="443"/>
                    <a:pt x="147" y="443"/>
                  </a:cubicBezTo>
                  <a:cubicBezTo>
                    <a:pt x="155" y="447"/>
                    <a:pt x="162" y="450"/>
                    <a:pt x="170" y="452"/>
                  </a:cubicBezTo>
                  <a:cubicBezTo>
                    <a:pt x="176" y="454"/>
                    <a:pt x="181" y="455"/>
                    <a:pt x="186" y="456"/>
                  </a:cubicBezTo>
                  <a:cubicBezTo>
                    <a:pt x="155" y="456"/>
                    <a:pt x="119" y="449"/>
                    <a:pt x="80" y="431"/>
                  </a:cubicBezTo>
                  <a:close/>
                  <a:moveTo>
                    <a:pt x="440" y="386"/>
                  </a:moveTo>
                  <a:cubicBezTo>
                    <a:pt x="440" y="386"/>
                    <a:pt x="441" y="387"/>
                    <a:pt x="441" y="387"/>
                  </a:cubicBezTo>
                  <a:cubicBezTo>
                    <a:pt x="430" y="391"/>
                    <a:pt x="399" y="405"/>
                    <a:pt x="395" y="407"/>
                  </a:cubicBezTo>
                  <a:cubicBezTo>
                    <a:pt x="394" y="407"/>
                    <a:pt x="394" y="407"/>
                    <a:pt x="394" y="407"/>
                  </a:cubicBezTo>
                  <a:cubicBezTo>
                    <a:pt x="394" y="407"/>
                    <a:pt x="394" y="407"/>
                    <a:pt x="394" y="406"/>
                  </a:cubicBezTo>
                  <a:cubicBezTo>
                    <a:pt x="393" y="404"/>
                    <a:pt x="392" y="393"/>
                    <a:pt x="390" y="382"/>
                  </a:cubicBezTo>
                  <a:cubicBezTo>
                    <a:pt x="389" y="378"/>
                    <a:pt x="389" y="375"/>
                    <a:pt x="388" y="372"/>
                  </a:cubicBezTo>
                  <a:cubicBezTo>
                    <a:pt x="388" y="372"/>
                    <a:pt x="388" y="372"/>
                    <a:pt x="388" y="372"/>
                  </a:cubicBezTo>
                  <a:cubicBezTo>
                    <a:pt x="388" y="370"/>
                    <a:pt x="388" y="369"/>
                    <a:pt x="387" y="368"/>
                  </a:cubicBezTo>
                  <a:cubicBezTo>
                    <a:pt x="387" y="366"/>
                    <a:pt x="387" y="364"/>
                    <a:pt x="387" y="363"/>
                  </a:cubicBezTo>
                  <a:cubicBezTo>
                    <a:pt x="387" y="363"/>
                    <a:pt x="386" y="362"/>
                    <a:pt x="386" y="362"/>
                  </a:cubicBezTo>
                  <a:cubicBezTo>
                    <a:pt x="386" y="362"/>
                    <a:pt x="386" y="362"/>
                    <a:pt x="386" y="362"/>
                  </a:cubicBezTo>
                  <a:cubicBezTo>
                    <a:pt x="386" y="361"/>
                    <a:pt x="386" y="360"/>
                    <a:pt x="386" y="360"/>
                  </a:cubicBezTo>
                  <a:cubicBezTo>
                    <a:pt x="387" y="360"/>
                    <a:pt x="388" y="361"/>
                    <a:pt x="389" y="361"/>
                  </a:cubicBezTo>
                  <a:cubicBezTo>
                    <a:pt x="393" y="363"/>
                    <a:pt x="397" y="362"/>
                    <a:pt x="399" y="358"/>
                  </a:cubicBezTo>
                  <a:cubicBezTo>
                    <a:pt x="407" y="345"/>
                    <a:pt x="418" y="317"/>
                    <a:pt x="421" y="284"/>
                  </a:cubicBezTo>
                  <a:cubicBezTo>
                    <a:pt x="421" y="284"/>
                    <a:pt x="422" y="283"/>
                    <a:pt x="422" y="282"/>
                  </a:cubicBezTo>
                  <a:cubicBezTo>
                    <a:pt x="422" y="280"/>
                    <a:pt x="422" y="278"/>
                    <a:pt x="422" y="276"/>
                  </a:cubicBezTo>
                  <a:cubicBezTo>
                    <a:pt x="422" y="275"/>
                    <a:pt x="422" y="274"/>
                    <a:pt x="422" y="273"/>
                  </a:cubicBezTo>
                  <a:cubicBezTo>
                    <a:pt x="422" y="271"/>
                    <a:pt x="423" y="269"/>
                    <a:pt x="423" y="267"/>
                  </a:cubicBezTo>
                  <a:cubicBezTo>
                    <a:pt x="423" y="267"/>
                    <a:pt x="423" y="266"/>
                    <a:pt x="423" y="266"/>
                  </a:cubicBezTo>
                  <a:cubicBezTo>
                    <a:pt x="423" y="265"/>
                    <a:pt x="423" y="265"/>
                    <a:pt x="423" y="265"/>
                  </a:cubicBezTo>
                  <a:cubicBezTo>
                    <a:pt x="423" y="265"/>
                    <a:pt x="423" y="265"/>
                    <a:pt x="423" y="265"/>
                  </a:cubicBezTo>
                  <a:cubicBezTo>
                    <a:pt x="423" y="264"/>
                    <a:pt x="423" y="263"/>
                    <a:pt x="423" y="262"/>
                  </a:cubicBezTo>
                  <a:cubicBezTo>
                    <a:pt x="423" y="249"/>
                    <a:pt x="421" y="236"/>
                    <a:pt x="418" y="222"/>
                  </a:cubicBezTo>
                  <a:cubicBezTo>
                    <a:pt x="417" y="219"/>
                    <a:pt x="416" y="216"/>
                    <a:pt x="416" y="213"/>
                  </a:cubicBezTo>
                  <a:cubicBezTo>
                    <a:pt x="415" y="213"/>
                    <a:pt x="415" y="213"/>
                    <a:pt x="415" y="212"/>
                  </a:cubicBezTo>
                  <a:cubicBezTo>
                    <a:pt x="415" y="211"/>
                    <a:pt x="414" y="209"/>
                    <a:pt x="414" y="208"/>
                  </a:cubicBezTo>
                  <a:cubicBezTo>
                    <a:pt x="429" y="235"/>
                    <a:pt x="441" y="268"/>
                    <a:pt x="445" y="310"/>
                  </a:cubicBezTo>
                  <a:cubicBezTo>
                    <a:pt x="446" y="314"/>
                    <a:pt x="446" y="319"/>
                    <a:pt x="446" y="323"/>
                  </a:cubicBezTo>
                  <a:cubicBezTo>
                    <a:pt x="446" y="347"/>
                    <a:pt x="439" y="367"/>
                    <a:pt x="436" y="376"/>
                  </a:cubicBezTo>
                  <a:cubicBezTo>
                    <a:pt x="434" y="380"/>
                    <a:pt x="436" y="384"/>
                    <a:pt x="440" y="386"/>
                  </a:cubicBezTo>
                  <a:close/>
                </a:path>
              </a:pathLst>
            </a:custGeom>
            <a:solidFill>
              <a:schemeClr val="bg1"/>
            </a:solidFill>
            <a:ln>
              <a:noFill/>
            </a:ln>
            <a:extLst/>
          </p:spPr>
          <p:txBody>
            <a:bodyPr lIns="68484" tIns="34289" rIns="68484" bIns="34289"/>
            <a:lstStyle/>
            <a:p>
              <a:pPr defTabSz="912677"/>
              <a:endParaRPr lang="en-US">
                <a:solidFill>
                  <a:srgbClr val="FABB00"/>
                </a:solidFill>
              </a:endParaRPr>
            </a:p>
          </p:txBody>
        </p:sp>
        <p:sp>
          <p:nvSpPr>
            <p:cNvPr id="86" name="Freeform 3"/>
            <p:cNvSpPr>
              <a:spLocks noChangeAspect="1" noEditPoints="1"/>
            </p:cNvSpPr>
            <p:nvPr/>
          </p:nvSpPr>
          <p:spPr bwMode="auto">
            <a:xfrm>
              <a:off x="7433277" y="1934982"/>
              <a:ext cx="551506" cy="551506"/>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2147483647 h 294"/>
                <a:gd name="T10" fmla="*/ 2147483647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0 h 294"/>
                <a:gd name="T22" fmla="*/ 0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2147483647 w 294"/>
                <a:gd name="T33" fmla="*/ 2147483647 h 294"/>
                <a:gd name="T34" fmla="*/ 2147483647 w 294"/>
                <a:gd name="T35" fmla="*/ 2147483647 h 294"/>
                <a:gd name="T36" fmla="*/ 2147483647 w 294"/>
                <a:gd name="T37" fmla="*/ 2147483647 h 294"/>
                <a:gd name="T38" fmla="*/ 2147483647 w 294"/>
                <a:gd name="T39" fmla="*/ 2147483647 h 294"/>
                <a:gd name="T40" fmla="*/ 2147483647 w 294"/>
                <a:gd name="T41" fmla="*/ 2147483647 h 294"/>
                <a:gd name="T42" fmla="*/ 2147483647 w 294"/>
                <a:gd name="T43" fmla="*/ 2147483647 h 294"/>
                <a:gd name="T44" fmla="*/ 2147483647 w 294"/>
                <a:gd name="T45" fmla="*/ 2147483647 h 2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94" h="294">
                  <a:moveTo>
                    <a:pt x="271" y="68"/>
                  </a:moveTo>
                  <a:cubicBezTo>
                    <a:pt x="269" y="64"/>
                    <a:pt x="264" y="63"/>
                    <a:pt x="260" y="66"/>
                  </a:cubicBezTo>
                  <a:cubicBezTo>
                    <a:pt x="257" y="68"/>
                    <a:pt x="255" y="73"/>
                    <a:pt x="258" y="77"/>
                  </a:cubicBezTo>
                  <a:cubicBezTo>
                    <a:pt x="271" y="97"/>
                    <a:pt x="278" y="121"/>
                    <a:pt x="278" y="147"/>
                  </a:cubicBezTo>
                  <a:cubicBezTo>
                    <a:pt x="278" y="219"/>
                    <a:pt x="220" y="278"/>
                    <a:pt x="147" y="278"/>
                  </a:cubicBezTo>
                  <a:cubicBezTo>
                    <a:pt x="75" y="278"/>
                    <a:pt x="16" y="219"/>
                    <a:pt x="16" y="147"/>
                  </a:cubicBezTo>
                  <a:cubicBezTo>
                    <a:pt x="16" y="75"/>
                    <a:pt x="75" y="16"/>
                    <a:pt x="147" y="16"/>
                  </a:cubicBezTo>
                  <a:cubicBezTo>
                    <a:pt x="183" y="16"/>
                    <a:pt x="216" y="30"/>
                    <a:pt x="239" y="54"/>
                  </a:cubicBezTo>
                  <a:cubicBezTo>
                    <a:pt x="243" y="57"/>
                    <a:pt x="248" y="57"/>
                    <a:pt x="251" y="54"/>
                  </a:cubicBezTo>
                  <a:cubicBezTo>
                    <a:pt x="254" y="51"/>
                    <a:pt x="254" y="46"/>
                    <a:pt x="251" y="43"/>
                  </a:cubicBezTo>
                  <a:cubicBezTo>
                    <a:pt x="224" y="16"/>
                    <a:pt x="188" y="0"/>
                    <a:pt x="147" y="0"/>
                  </a:cubicBezTo>
                  <a:cubicBezTo>
                    <a:pt x="66" y="0"/>
                    <a:pt x="0" y="66"/>
                    <a:pt x="0" y="147"/>
                  </a:cubicBezTo>
                  <a:cubicBezTo>
                    <a:pt x="0" y="228"/>
                    <a:pt x="66" y="294"/>
                    <a:pt x="147" y="294"/>
                  </a:cubicBezTo>
                  <a:cubicBezTo>
                    <a:pt x="228" y="294"/>
                    <a:pt x="294" y="228"/>
                    <a:pt x="294" y="147"/>
                  </a:cubicBezTo>
                  <a:cubicBezTo>
                    <a:pt x="294" y="118"/>
                    <a:pt x="286" y="91"/>
                    <a:pt x="271" y="68"/>
                  </a:cubicBezTo>
                  <a:close/>
                  <a:moveTo>
                    <a:pt x="102" y="76"/>
                  </a:moveTo>
                  <a:cubicBezTo>
                    <a:pt x="102" y="217"/>
                    <a:pt x="102" y="217"/>
                    <a:pt x="102" y="217"/>
                  </a:cubicBezTo>
                  <a:cubicBezTo>
                    <a:pt x="102" y="231"/>
                    <a:pt x="112" y="231"/>
                    <a:pt x="117" y="227"/>
                  </a:cubicBezTo>
                  <a:cubicBezTo>
                    <a:pt x="122" y="222"/>
                    <a:pt x="203" y="166"/>
                    <a:pt x="208" y="161"/>
                  </a:cubicBezTo>
                  <a:cubicBezTo>
                    <a:pt x="212" y="157"/>
                    <a:pt x="215" y="153"/>
                    <a:pt x="215" y="147"/>
                  </a:cubicBezTo>
                  <a:cubicBezTo>
                    <a:pt x="215" y="141"/>
                    <a:pt x="212" y="137"/>
                    <a:pt x="208" y="133"/>
                  </a:cubicBezTo>
                  <a:cubicBezTo>
                    <a:pt x="206" y="131"/>
                    <a:pt x="118" y="69"/>
                    <a:pt x="117" y="67"/>
                  </a:cubicBezTo>
                  <a:cubicBezTo>
                    <a:pt x="112" y="62"/>
                    <a:pt x="102" y="62"/>
                    <a:pt x="102" y="76"/>
                  </a:cubicBezTo>
                  <a:close/>
                </a:path>
              </a:pathLst>
            </a:custGeom>
            <a:solidFill>
              <a:schemeClr val="bg1"/>
            </a:solidFill>
            <a:ln>
              <a:noFill/>
            </a:ln>
            <a:extLst/>
          </p:spPr>
          <p:txBody>
            <a:bodyPr lIns="68484" tIns="34289" rIns="68484" bIns="34289"/>
            <a:lstStyle/>
            <a:p>
              <a:pPr defTabSz="912677">
                <a:spcBef>
                  <a:spcPct val="50000"/>
                </a:spcBef>
              </a:pPr>
              <a:endParaRPr lang="en-US">
                <a:solidFill>
                  <a:srgbClr val="58585A"/>
                </a:solidFill>
              </a:endParaRPr>
            </a:p>
          </p:txBody>
        </p:sp>
      </p:grpSp>
      <p:sp>
        <p:nvSpPr>
          <p:cNvPr id="87" name="TextBox 31"/>
          <p:cNvSpPr txBox="1">
            <a:spLocks noChangeArrowheads="1"/>
          </p:cNvSpPr>
          <p:nvPr/>
        </p:nvSpPr>
        <p:spPr bwMode="auto">
          <a:xfrm>
            <a:off x="5178873" y="6113583"/>
            <a:ext cx="519306" cy="56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8" tIns="45718" rIns="91248" bIns="45718">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defTabSz="912292" eaLnBrk="1" hangingPunct="1">
              <a:spcBef>
                <a:spcPct val="50000"/>
              </a:spcBef>
            </a:pPr>
            <a:r>
              <a:rPr lang="en-US" sz="3100" dirty="0">
                <a:solidFill>
                  <a:srgbClr val="89BA17"/>
                </a:solidFill>
                <a:sym typeface="Wingdings" pitchFamily="2" charset="2"/>
              </a:rPr>
              <a:t></a:t>
            </a:r>
            <a:endParaRPr lang="en-US" sz="3100" dirty="0">
              <a:solidFill>
                <a:srgbClr val="89BA17"/>
              </a:solidFill>
            </a:endParaRPr>
          </a:p>
        </p:txBody>
      </p:sp>
      <p:sp>
        <p:nvSpPr>
          <p:cNvPr id="88" name="TextBox 32"/>
          <p:cNvSpPr txBox="1">
            <a:spLocks noChangeArrowheads="1"/>
          </p:cNvSpPr>
          <p:nvPr/>
        </p:nvSpPr>
        <p:spPr bwMode="auto">
          <a:xfrm>
            <a:off x="3618826" y="6137765"/>
            <a:ext cx="519306" cy="56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8" tIns="45718" rIns="91248" bIns="45718">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defTabSz="912292" eaLnBrk="1" hangingPunct="1">
              <a:spcBef>
                <a:spcPct val="50000"/>
              </a:spcBef>
            </a:pPr>
            <a:r>
              <a:rPr lang="en-US" sz="3100" dirty="0">
                <a:solidFill>
                  <a:srgbClr val="FF0000"/>
                </a:solidFill>
                <a:sym typeface="Wingdings" pitchFamily="2" charset="2"/>
              </a:rPr>
              <a:t></a:t>
            </a:r>
            <a:endParaRPr lang="en-US" sz="3100" dirty="0">
              <a:solidFill>
                <a:srgbClr val="FF0000"/>
              </a:solidFill>
            </a:endParaRPr>
          </a:p>
        </p:txBody>
      </p:sp>
    </p:spTree>
    <p:extLst>
      <p:ext uri="{BB962C8B-B14F-4D97-AF65-F5344CB8AC3E}">
        <p14:creationId xmlns:p14="http://schemas.microsoft.com/office/powerpoint/2010/main" val="4051861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008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6578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669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5" descr="bpct-blend3"/>
          <p:cNvSpPr>
            <a:spLocks noChangeArrowheads="1"/>
          </p:cNvSpPr>
          <p:nvPr/>
        </p:nvSpPr>
        <p:spPr bwMode="auto">
          <a:xfrm>
            <a:off x="0" y="0"/>
            <a:ext cx="9144000" cy="6858000"/>
          </a:xfrm>
          <a:prstGeom prst="rect">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8" rIns="0" bIns="45718" anchor="ctr"/>
          <a:lstStyle/>
          <a:p>
            <a:pPr defTabSz="606675"/>
            <a:endParaRPr lang="sv-SE" dirty="0">
              <a:solidFill>
                <a:srgbClr val="58585A"/>
              </a:solidFill>
            </a:endParaRPr>
          </a:p>
        </p:txBody>
      </p:sp>
      <p:sp>
        <p:nvSpPr>
          <p:cNvPr id="8195" name="Cloud Callout 70"/>
          <p:cNvSpPr>
            <a:spLocks noChangeArrowheads="1"/>
          </p:cNvSpPr>
          <p:nvPr/>
        </p:nvSpPr>
        <p:spPr bwMode="auto">
          <a:xfrm>
            <a:off x="608410" y="1332875"/>
            <a:ext cx="5112544" cy="1273175"/>
          </a:xfrm>
          <a:prstGeom prst="cloudCallout">
            <a:avLst>
              <a:gd name="adj1" fmla="val -65"/>
              <a:gd name="adj2" fmla="val 47060"/>
            </a:avLst>
          </a:prstGeom>
          <a:solidFill>
            <a:srgbClr val="6A8FBF"/>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a:spcBef>
                <a:spcPct val="50000"/>
              </a:spcBef>
            </a:pPr>
            <a:endParaRPr lang="en-US">
              <a:solidFill>
                <a:schemeClr val="bg1"/>
              </a:solidFill>
            </a:endParaRPr>
          </a:p>
        </p:txBody>
      </p:sp>
      <p:sp>
        <p:nvSpPr>
          <p:cNvPr id="8196" name="Title 2"/>
          <p:cNvSpPr>
            <a:spLocks noGrp="1"/>
          </p:cNvSpPr>
          <p:nvPr>
            <p:ph type="title"/>
          </p:nvPr>
        </p:nvSpPr>
        <p:spPr>
          <a:xfrm>
            <a:off x="-22810" y="137196"/>
            <a:ext cx="8224079" cy="1085850"/>
          </a:xfrm>
        </p:spPr>
        <p:txBody>
          <a:bodyPr>
            <a:normAutofit fontScale="90000"/>
          </a:bodyPr>
          <a:lstStyle/>
          <a:p>
            <a:r>
              <a:rPr lang="en-US" sz="4000" dirty="0" smtClean="0">
                <a:solidFill>
                  <a:schemeClr val="bg1"/>
                </a:solidFill>
                <a:latin typeface="Ericsson Capital TT" pitchFamily="2" charset="0"/>
              </a:rPr>
              <a:t>Telecom </a:t>
            </a:r>
            <a:r>
              <a:rPr lang="en-US" sz="4000" dirty="0">
                <a:solidFill>
                  <a:schemeClr val="bg1"/>
                </a:solidFill>
                <a:latin typeface="Ericsson Capital TT" pitchFamily="2" charset="0"/>
              </a:rPr>
              <a:t>Big</a:t>
            </a:r>
            <a:r>
              <a:rPr lang="en-US" sz="4000" dirty="0" smtClean="0">
                <a:solidFill>
                  <a:schemeClr val="bg1"/>
                </a:solidFill>
                <a:latin typeface="Ericsson Capital TT" pitchFamily="2" charset="0"/>
              </a:rPr>
              <a:t> Data Unique Challenges</a:t>
            </a:r>
          </a:p>
        </p:txBody>
      </p:sp>
      <p:sp>
        <p:nvSpPr>
          <p:cNvPr id="8197" name="Freeform 6"/>
          <p:cNvSpPr>
            <a:spLocks noEditPoints="1"/>
          </p:cNvSpPr>
          <p:nvPr/>
        </p:nvSpPr>
        <p:spPr bwMode="auto">
          <a:xfrm>
            <a:off x="395287" y="6038851"/>
            <a:ext cx="215504" cy="455613"/>
          </a:xfrm>
          <a:custGeom>
            <a:avLst/>
            <a:gdLst>
              <a:gd name="T0" fmla="*/ 2147483647 w 241"/>
              <a:gd name="T1" fmla="*/ 2147483647 h 383"/>
              <a:gd name="T2" fmla="*/ 2147483647 w 241"/>
              <a:gd name="T3" fmla="*/ 2147483647 h 383"/>
              <a:gd name="T4" fmla="*/ 2147483647 w 241"/>
              <a:gd name="T5" fmla="*/ 2147483647 h 383"/>
              <a:gd name="T6" fmla="*/ 2147483647 w 241"/>
              <a:gd name="T7" fmla="*/ 2147483647 h 383"/>
              <a:gd name="T8" fmla="*/ 2147483647 w 241"/>
              <a:gd name="T9" fmla="*/ 2147483647 h 383"/>
              <a:gd name="T10" fmla="*/ 2147483647 w 241"/>
              <a:gd name="T11" fmla="*/ 2147483647 h 383"/>
              <a:gd name="T12" fmla="*/ 2147483647 w 241"/>
              <a:gd name="T13" fmla="*/ 2147483647 h 383"/>
              <a:gd name="T14" fmla="*/ 2147483647 w 241"/>
              <a:gd name="T15" fmla="*/ 2147483647 h 383"/>
              <a:gd name="T16" fmla="*/ 2147483647 w 241"/>
              <a:gd name="T17" fmla="*/ 0 h 383"/>
              <a:gd name="T18" fmla="*/ 2147483647 w 241"/>
              <a:gd name="T19" fmla="*/ 0 h 383"/>
              <a:gd name="T20" fmla="*/ 0 w 241"/>
              <a:gd name="T21" fmla="*/ 2147483647 h 383"/>
              <a:gd name="T22" fmla="*/ 0 w 241"/>
              <a:gd name="T23" fmla="*/ 2147483647 h 383"/>
              <a:gd name="T24" fmla="*/ 2147483647 w 241"/>
              <a:gd name="T25" fmla="*/ 2147483647 h 383"/>
              <a:gd name="T26" fmla="*/ 2147483647 w 241"/>
              <a:gd name="T27" fmla="*/ 2147483647 h 383"/>
              <a:gd name="T28" fmla="*/ 2147483647 w 241"/>
              <a:gd name="T29" fmla="*/ 2147483647 h 383"/>
              <a:gd name="T30" fmla="*/ 2147483647 w 241"/>
              <a:gd name="T31" fmla="*/ 2147483647 h 383"/>
              <a:gd name="T32" fmla="*/ 2147483647 w 241"/>
              <a:gd name="T33" fmla="*/ 2147483647 h 383"/>
              <a:gd name="T34" fmla="*/ 2147483647 w 241"/>
              <a:gd name="T35" fmla="*/ 2147483647 h 383"/>
              <a:gd name="T36" fmla="*/ 2147483647 w 241"/>
              <a:gd name="T37" fmla="*/ 2147483647 h 383"/>
              <a:gd name="T38" fmla="*/ 2147483647 w 241"/>
              <a:gd name="T39" fmla="*/ 2147483647 h 383"/>
              <a:gd name="T40" fmla="*/ 2147483647 w 241"/>
              <a:gd name="T41" fmla="*/ 2147483647 h 383"/>
              <a:gd name="T42" fmla="*/ 2147483647 w 241"/>
              <a:gd name="T43" fmla="*/ 2147483647 h 383"/>
              <a:gd name="T44" fmla="*/ 2147483647 w 241"/>
              <a:gd name="T45" fmla="*/ 2147483647 h 383"/>
              <a:gd name="T46" fmla="*/ 2147483647 w 241"/>
              <a:gd name="T47" fmla="*/ 2147483647 h 383"/>
              <a:gd name="T48" fmla="*/ 2147483647 w 241"/>
              <a:gd name="T49" fmla="*/ 2147483647 h 383"/>
              <a:gd name="T50" fmla="*/ 2147483647 w 241"/>
              <a:gd name="T51" fmla="*/ 2147483647 h 383"/>
              <a:gd name="T52" fmla="*/ 2147483647 w 241"/>
              <a:gd name="T53" fmla="*/ 2147483647 h 383"/>
              <a:gd name="T54" fmla="*/ 2147483647 w 241"/>
              <a:gd name="T55" fmla="*/ 2147483647 h 383"/>
              <a:gd name="T56" fmla="*/ 2147483647 w 241"/>
              <a:gd name="T57" fmla="*/ 2147483647 h 383"/>
              <a:gd name="T58" fmla="*/ 2147483647 w 241"/>
              <a:gd name="T59" fmla="*/ 2147483647 h 383"/>
              <a:gd name="T60" fmla="*/ 2147483647 w 241"/>
              <a:gd name="T61" fmla="*/ 2147483647 h 383"/>
              <a:gd name="T62" fmla="*/ 2147483647 w 241"/>
              <a:gd name="T63" fmla="*/ 2147483647 h 383"/>
              <a:gd name="T64" fmla="*/ 2147483647 w 241"/>
              <a:gd name="T65" fmla="*/ 2147483647 h 383"/>
              <a:gd name="T66" fmla="*/ 2147483647 w 241"/>
              <a:gd name="T67" fmla="*/ 2147483647 h 383"/>
              <a:gd name="T68" fmla="*/ 2147483647 w 241"/>
              <a:gd name="T69" fmla="*/ 2147483647 h 383"/>
              <a:gd name="T70" fmla="*/ 2147483647 w 241"/>
              <a:gd name="T71" fmla="*/ 2147483647 h 383"/>
              <a:gd name="T72" fmla="*/ 2147483647 w 241"/>
              <a:gd name="T73" fmla="*/ 2147483647 h 383"/>
              <a:gd name="T74" fmla="*/ 2147483647 w 241"/>
              <a:gd name="T75" fmla="*/ 2147483647 h 383"/>
              <a:gd name="T76" fmla="*/ 2147483647 w 241"/>
              <a:gd name="T77" fmla="*/ 2147483647 h 383"/>
              <a:gd name="T78" fmla="*/ 2147483647 w 241"/>
              <a:gd name="T79" fmla="*/ 2147483647 h 383"/>
              <a:gd name="T80" fmla="*/ 2147483647 w 241"/>
              <a:gd name="T81" fmla="*/ 2147483647 h 383"/>
              <a:gd name="T82" fmla="*/ 2147483647 w 241"/>
              <a:gd name="T83" fmla="*/ 2147483647 h 383"/>
              <a:gd name="T84" fmla="*/ 2147483647 w 241"/>
              <a:gd name="T85" fmla="*/ 2147483647 h 383"/>
              <a:gd name="T86" fmla="*/ 2147483647 w 241"/>
              <a:gd name="T87" fmla="*/ 2147483647 h 383"/>
              <a:gd name="T88" fmla="*/ 2147483647 w 241"/>
              <a:gd name="T89" fmla="*/ 2147483647 h 3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 h="383">
                <a:moveTo>
                  <a:pt x="117" y="356"/>
                </a:moveTo>
                <a:cubicBezTo>
                  <a:pt x="127" y="356"/>
                  <a:pt x="135" y="348"/>
                  <a:pt x="135" y="338"/>
                </a:cubicBezTo>
                <a:cubicBezTo>
                  <a:pt x="135" y="329"/>
                  <a:pt x="127" y="321"/>
                  <a:pt x="117" y="321"/>
                </a:cubicBezTo>
                <a:cubicBezTo>
                  <a:pt x="107" y="321"/>
                  <a:pt x="99" y="329"/>
                  <a:pt x="99" y="338"/>
                </a:cubicBezTo>
                <a:cubicBezTo>
                  <a:pt x="99" y="348"/>
                  <a:pt x="107" y="356"/>
                  <a:pt x="117" y="356"/>
                </a:cubicBezTo>
                <a:close/>
                <a:moveTo>
                  <a:pt x="233" y="90"/>
                </a:moveTo>
                <a:cubicBezTo>
                  <a:pt x="237" y="90"/>
                  <a:pt x="241" y="87"/>
                  <a:pt x="241" y="82"/>
                </a:cubicBezTo>
                <a:cubicBezTo>
                  <a:pt x="241" y="19"/>
                  <a:pt x="241" y="19"/>
                  <a:pt x="241" y="19"/>
                </a:cubicBezTo>
                <a:cubicBezTo>
                  <a:pt x="241" y="8"/>
                  <a:pt x="232" y="0"/>
                  <a:pt x="221" y="0"/>
                </a:cubicBezTo>
                <a:cubicBezTo>
                  <a:pt x="19" y="0"/>
                  <a:pt x="19" y="0"/>
                  <a:pt x="19" y="0"/>
                </a:cubicBezTo>
                <a:cubicBezTo>
                  <a:pt x="8" y="0"/>
                  <a:pt x="0" y="8"/>
                  <a:pt x="0" y="19"/>
                </a:cubicBezTo>
                <a:cubicBezTo>
                  <a:pt x="0" y="364"/>
                  <a:pt x="0" y="364"/>
                  <a:pt x="0" y="364"/>
                </a:cubicBezTo>
                <a:cubicBezTo>
                  <a:pt x="0" y="375"/>
                  <a:pt x="8" y="383"/>
                  <a:pt x="19" y="383"/>
                </a:cubicBezTo>
                <a:cubicBezTo>
                  <a:pt x="221" y="383"/>
                  <a:pt x="221" y="383"/>
                  <a:pt x="221" y="383"/>
                </a:cubicBezTo>
                <a:cubicBezTo>
                  <a:pt x="232" y="383"/>
                  <a:pt x="241" y="375"/>
                  <a:pt x="241" y="364"/>
                </a:cubicBezTo>
                <a:cubicBezTo>
                  <a:pt x="241" y="114"/>
                  <a:pt x="241" y="114"/>
                  <a:pt x="241" y="114"/>
                </a:cubicBezTo>
                <a:cubicBezTo>
                  <a:pt x="241" y="110"/>
                  <a:pt x="237" y="106"/>
                  <a:pt x="233" y="106"/>
                </a:cubicBezTo>
                <a:cubicBezTo>
                  <a:pt x="228" y="106"/>
                  <a:pt x="225" y="110"/>
                  <a:pt x="225" y="114"/>
                </a:cubicBezTo>
                <a:cubicBezTo>
                  <a:pt x="225" y="295"/>
                  <a:pt x="225" y="295"/>
                  <a:pt x="225" y="295"/>
                </a:cubicBezTo>
                <a:cubicBezTo>
                  <a:pt x="16" y="295"/>
                  <a:pt x="16" y="295"/>
                  <a:pt x="16" y="295"/>
                </a:cubicBezTo>
                <a:cubicBezTo>
                  <a:pt x="16" y="69"/>
                  <a:pt x="16" y="69"/>
                  <a:pt x="16" y="69"/>
                </a:cubicBezTo>
                <a:cubicBezTo>
                  <a:pt x="225" y="69"/>
                  <a:pt x="225" y="69"/>
                  <a:pt x="225" y="69"/>
                </a:cubicBezTo>
                <a:cubicBezTo>
                  <a:pt x="225" y="82"/>
                  <a:pt x="225" y="82"/>
                  <a:pt x="225" y="82"/>
                </a:cubicBezTo>
                <a:cubicBezTo>
                  <a:pt x="225" y="87"/>
                  <a:pt x="228" y="90"/>
                  <a:pt x="233" y="90"/>
                </a:cubicBezTo>
                <a:close/>
                <a:moveTo>
                  <a:pt x="225" y="311"/>
                </a:moveTo>
                <a:cubicBezTo>
                  <a:pt x="225" y="364"/>
                  <a:pt x="225" y="364"/>
                  <a:pt x="225" y="364"/>
                </a:cubicBezTo>
                <a:cubicBezTo>
                  <a:pt x="225" y="366"/>
                  <a:pt x="223" y="367"/>
                  <a:pt x="221" y="367"/>
                </a:cubicBezTo>
                <a:cubicBezTo>
                  <a:pt x="19" y="367"/>
                  <a:pt x="19" y="367"/>
                  <a:pt x="19" y="367"/>
                </a:cubicBezTo>
                <a:cubicBezTo>
                  <a:pt x="17" y="367"/>
                  <a:pt x="16" y="366"/>
                  <a:pt x="16" y="364"/>
                </a:cubicBezTo>
                <a:cubicBezTo>
                  <a:pt x="16" y="311"/>
                  <a:pt x="16" y="311"/>
                  <a:pt x="16" y="311"/>
                </a:cubicBezTo>
                <a:lnTo>
                  <a:pt x="225" y="311"/>
                </a:lnTo>
                <a:close/>
                <a:moveTo>
                  <a:pt x="16" y="53"/>
                </a:moveTo>
                <a:cubicBezTo>
                  <a:pt x="16" y="19"/>
                  <a:pt x="16" y="19"/>
                  <a:pt x="16" y="19"/>
                </a:cubicBezTo>
                <a:cubicBezTo>
                  <a:pt x="16" y="17"/>
                  <a:pt x="17" y="16"/>
                  <a:pt x="19" y="16"/>
                </a:cubicBezTo>
                <a:cubicBezTo>
                  <a:pt x="221" y="16"/>
                  <a:pt x="221" y="16"/>
                  <a:pt x="221" y="16"/>
                </a:cubicBezTo>
                <a:cubicBezTo>
                  <a:pt x="223" y="16"/>
                  <a:pt x="225" y="17"/>
                  <a:pt x="225" y="19"/>
                </a:cubicBezTo>
                <a:cubicBezTo>
                  <a:pt x="225" y="53"/>
                  <a:pt x="225" y="53"/>
                  <a:pt x="225" y="53"/>
                </a:cubicBezTo>
                <a:lnTo>
                  <a:pt x="16" y="53"/>
                </a:lnTo>
                <a:close/>
                <a:moveTo>
                  <a:pt x="135" y="26"/>
                </a:moveTo>
                <a:cubicBezTo>
                  <a:pt x="99" y="26"/>
                  <a:pt x="99" y="26"/>
                  <a:pt x="99" y="26"/>
                </a:cubicBezTo>
                <a:cubicBezTo>
                  <a:pt x="95" y="26"/>
                  <a:pt x="91" y="30"/>
                  <a:pt x="91" y="34"/>
                </a:cubicBezTo>
                <a:cubicBezTo>
                  <a:pt x="91" y="38"/>
                  <a:pt x="95" y="42"/>
                  <a:pt x="99" y="42"/>
                </a:cubicBezTo>
                <a:cubicBezTo>
                  <a:pt x="135" y="42"/>
                  <a:pt x="135" y="42"/>
                  <a:pt x="135" y="42"/>
                </a:cubicBezTo>
                <a:cubicBezTo>
                  <a:pt x="139" y="42"/>
                  <a:pt x="143" y="38"/>
                  <a:pt x="143" y="34"/>
                </a:cubicBezTo>
                <a:cubicBezTo>
                  <a:pt x="143" y="30"/>
                  <a:pt x="139" y="26"/>
                  <a:pt x="135" y="26"/>
                </a:cubicBezTo>
                <a:close/>
              </a:path>
            </a:pathLst>
          </a:custGeom>
          <a:solidFill>
            <a:srgbClr val="FFC000"/>
          </a:solidFill>
          <a:ln w="9525">
            <a:solidFill>
              <a:srgbClr val="FFC000"/>
            </a:solidFill>
            <a:round/>
            <a:headEnd/>
            <a:tailEnd/>
          </a:ln>
        </p:spPr>
        <p:txBody>
          <a:bodyPr/>
          <a:lstStyle/>
          <a:p>
            <a:endParaRPr lang="ko-KR" altLang="en-US"/>
          </a:p>
        </p:txBody>
      </p:sp>
      <p:sp>
        <p:nvSpPr>
          <p:cNvPr id="8198" name="Freeform 3"/>
          <p:cNvSpPr>
            <a:spLocks noChangeAspect="1" noEditPoints="1"/>
          </p:cNvSpPr>
          <p:nvPr/>
        </p:nvSpPr>
        <p:spPr bwMode="auto">
          <a:xfrm>
            <a:off x="665560" y="6030913"/>
            <a:ext cx="273844" cy="527050"/>
          </a:xfrm>
          <a:custGeom>
            <a:avLst/>
            <a:gdLst>
              <a:gd name="T0" fmla="*/ 2147483647 w 324"/>
              <a:gd name="T1" fmla="*/ 2147483647 h 468"/>
              <a:gd name="T2" fmla="*/ 2147483647 w 324"/>
              <a:gd name="T3" fmla="*/ 2147483647 h 468"/>
              <a:gd name="T4" fmla="*/ 2147483647 w 324"/>
              <a:gd name="T5" fmla="*/ 2147483647 h 468"/>
              <a:gd name="T6" fmla="*/ 2147483647 w 324"/>
              <a:gd name="T7" fmla="*/ 2147483647 h 468"/>
              <a:gd name="T8" fmla="*/ 2147483647 w 324"/>
              <a:gd name="T9" fmla="*/ 2147483647 h 468"/>
              <a:gd name="T10" fmla="*/ 2147483647 w 324"/>
              <a:gd name="T11" fmla="*/ 2147483647 h 468"/>
              <a:gd name="T12" fmla="*/ 2147483647 w 324"/>
              <a:gd name="T13" fmla="*/ 2147483647 h 468"/>
              <a:gd name="T14" fmla="*/ 2147483647 w 324"/>
              <a:gd name="T15" fmla="*/ 2147483647 h 468"/>
              <a:gd name="T16" fmla="*/ 2147483647 w 324"/>
              <a:gd name="T17" fmla="*/ 2147483647 h 468"/>
              <a:gd name="T18" fmla="*/ 2147483647 w 324"/>
              <a:gd name="T19" fmla="*/ 2147483647 h 468"/>
              <a:gd name="T20" fmla="*/ 2147483647 w 324"/>
              <a:gd name="T21" fmla="*/ 2147483647 h 468"/>
              <a:gd name="T22" fmla="*/ 2147483647 w 324"/>
              <a:gd name="T23" fmla="*/ 2147483647 h 468"/>
              <a:gd name="T24" fmla="*/ 2147483647 w 324"/>
              <a:gd name="T25" fmla="*/ 2147483647 h 468"/>
              <a:gd name="T26" fmla="*/ 2147483647 w 324"/>
              <a:gd name="T27" fmla="*/ 2147483647 h 468"/>
              <a:gd name="T28" fmla="*/ 2147483647 w 324"/>
              <a:gd name="T29" fmla="*/ 2147483647 h 468"/>
              <a:gd name="T30" fmla="*/ 2147483647 w 324"/>
              <a:gd name="T31" fmla="*/ 2147483647 h 468"/>
              <a:gd name="T32" fmla="*/ 2147483647 w 324"/>
              <a:gd name="T33" fmla="*/ 2147483647 h 468"/>
              <a:gd name="T34" fmla="*/ 2147483647 w 324"/>
              <a:gd name="T35" fmla="*/ 0 h 468"/>
              <a:gd name="T36" fmla="*/ 0 w 324"/>
              <a:gd name="T37" fmla="*/ 2147483647 h 468"/>
              <a:gd name="T38" fmla="*/ 2147483647 w 324"/>
              <a:gd name="T39" fmla="*/ 2147483647 h 468"/>
              <a:gd name="T40" fmla="*/ 2147483647 w 324"/>
              <a:gd name="T41" fmla="*/ 2147483647 h 468"/>
              <a:gd name="T42" fmla="*/ 2147483647 w 324"/>
              <a:gd name="T43" fmla="*/ 2147483647 h 468"/>
              <a:gd name="T44" fmla="*/ 2147483647 w 324"/>
              <a:gd name="T45" fmla="*/ 2147483647 h 468"/>
              <a:gd name="T46" fmla="*/ 2147483647 w 324"/>
              <a:gd name="T47" fmla="*/ 2147483647 h 468"/>
              <a:gd name="T48" fmla="*/ 2147483647 w 324"/>
              <a:gd name="T49" fmla="*/ 2147483647 h 468"/>
              <a:gd name="T50" fmla="*/ 2147483647 w 324"/>
              <a:gd name="T51" fmla="*/ 2147483647 h 468"/>
              <a:gd name="T52" fmla="*/ 2147483647 w 324"/>
              <a:gd name="T53" fmla="*/ 2147483647 h 468"/>
              <a:gd name="T54" fmla="*/ 2147483647 w 324"/>
              <a:gd name="T55" fmla="*/ 2147483647 h 468"/>
              <a:gd name="T56" fmla="*/ 2147483647 w 324"/>
              <a:gd name="T57" fmla="*/ 2147483647 h 468"/>
              <a:gd name="T58" fmla="*/ 2147483647 w 324"/>
              <a:gd name="T59" fmla="*/ 2147483647 h 468"/>
              <a:gd name="T60" fmla="*/ 2147483647 w 324"/>
              <a:gd name="T61" fmla="*/ 2147483647 h 468"/>
              <a:gd name="T62" fmla="*/ 2147483647 w 324"/>
              <a:gd name="T63" fmla="*/ 2147483647 h 468"/>
              <a:gd name="T64" fmla="*/ 2147483647 w 324"/>
              <a:gd name="T65" fmla="*/ 2147483647 h 468"/>
              <a:gd name="T66" fmla="*/ 2147483647 w 324"/>
              <a:gd name="T67" fmla="*/ 2147483647 h 468"/>
              <a:gd name="T68" fmla="*/ 2147483647 w 324"/>
              <a:gd name="T69" fmla="*/ 2147483647 h 468"/>
              <a:gd name="T70" fmla="*/ 2147483647 w 324"/>
              <a:gd name="T71" fmla="*/ 2147483647 h 468"/>
              <a:gd name="T72" fmla="*/ 2147483647 w 324"/>
              <a:gd name="T73" fmla="*/ 2147483647 h 468"/>
              <a:gd name="T74" fmla="*/ 2147483647 w 324"/>
              <a:gd name="T75" fmla="*/ 2147483647 h 468"/>
              <a:gd name="T76" fmla="*/ 2147483647 w 324"/>
              <a:gd name="T77" fmla="*/ 2147483647 h 468"/>
              <a:gd name="T78" fmla="*/ 2147483647 w 324"/>
              <a:gd name="T79" fmla="*/ 2147483647 h 468"/>
              <a:gd name="T80" fmla="*/ 2147483647 w 324"/>
              <a:gd name="T81" fmla="*/ 2147483647 h 468"/>
              <a:gd name="T82" fmla="*/ 2147483647 w 324"/>
              <a:gd name="T83" fmla="*/ 2147483647 h 468"/>
              <a:gd name="T84" fmla="*/ 2147483647 w 324"/>
              <a:gd name="T85" fmla="*/ 2147483647 h 468"/>
              <a:gd name="T86" fmla="*/ 2147483647 w 324"/>
              <a:gd name="T87" fmla="*/ 2147483647 h 468"/>
              <a:gd name="T88" fmla="*/ 2147483647 w 324"/>
              <a:gd name="T89" fmla="*/ 2147483647 h 468"/>
              <a:gd name="T90" fmla="*/ 2147483647 w 324"/>
              <a:gd name="T91" fmla="*/ 2147483647 h 468"/>
              <a:gd name="T92" fmla="*/ 2147483647 w 324"/>
              <a:gd name="T93" fmla="*/ 2147483647 h 468"/>
              <a:gd name="T94" fmla="*/ 2147483647 w 324"/>
              <a:gd name="T95" fmla="*/ 2147483647 h 468"/>
              <a:gd name="T96" fmla="*/ 2147483647 w 324"/>
              <a:gd name="T97" fmla="*/ 2147483647 h 468"/>
              <a:gd name="T98" fmla="*/ 2147483647 w 324"/>
              <a:gd name="T99" fmla="*/ 2147483647 h 468"/>
              <a:gd name="T100" fmla="*/ 2147483647 w 324"/>
              <a:gd name="T101" fmla="*/ 2147483647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468">
                <a:moveTo>
                  <a:pt x="88" y="379"/>
                </a:moveTo>
                <a:cubicBezTo>
                  <a:pt x="91" y="379"/>
                  <a:pt x="92" y="377"/>
                  <a:pt x="92" y="375"/>
                </a:cubicBezTo>
                <a:cubicBezTo>
                  <a:pt x="92" y="367"/>
                  <a:pt x="92" y="367"/>
                  <a:pt x="92" y="367"/>
                </a:cubicBezTo>
                <a:cubicBezTo>
                  <a:pt x="92" y="364"/>
                  <a:pt x="91" y="362"/>
                  <a:pt x="88" y="362"/>
                </a:cubicBezTo>
                <a:cubicBezTo>
                  <a:pt x="70" y="362"/>
                  <a:pt x="70" y="362"/>
                  <a:pt x="70" y="362"/>
                </a:cubicBezTo>
                <a:cubicBezTo>
                  <a:pt x="68" y="362"/>
                  <a:pt x="66" y="364"/>
                  <a:pt x="66" y="367"/>
                </a:cubicBezTo>
                <a:cubicBezTo>
                  <a:pt x="66" y="375"/>
                  <a:pt x="66" y="375"/>
                  <a:pt x="66" y="375"/>
                </a:cubicBezTo>
                <a:cubicBezTo>
                  <a:pt x="66" y="377"/>
                  <a:pt x="68" y="379"/>
                  <a:pt x="70" y="379"/>
                </a:cubicBezTo>
                <a:lnTo>
                  <a:pt x="88" y="379"/>
                </a:lnTo>
                <a:close/>
                <a:moveTo>
                  <a:pt x="304" y="256"/>
                </a:moveTo>
                <a:cubicBezTo>
                  <a:pt x="304" y="78"/>
                  <a:pt x="304" y="78"/>
                  <a:pt x="304" y="78"/>
                </a:cubicBezTo>
                <a:cubicBezTo>
                  <a:pt x="304" y="74"/>
                  <a:pt x="300" y="70"/>
                  <a:pt x="296" y="70"/>
                </a:cubicBezTo>
                <a:cubicBezTo>
                  <a:pt x="292" y="70"/>
                  <a:pt x="288" y="74"/>
                  <a:pt x="288" y="78"/>
                </a:cubicBezTo>
                <a:cubicBezTo>
                  <a:pt x="288" y="257"/>
                  <a:pt x="288" y="257"/>
                  <a:pt x="288" y="257"/>
                </a:cubicBezTo>
                <a:cubicBezTo>
                  <a:pt x="285" y="258"/>
                  <a:pt x="283" y="259"/>
                  <a:pt x="280" y="260"/>
                </a:cubicBezTo>
                <a:cubicBezTo>
                  <a:pt x="278" y="257"/>
                  <a:pt x="276" y="255"/>
                  <a:pt x="273" y="253"/>
                </a:cubicBezTo>
                <a:cubicBezTo>
                  <a:pt x="273" y="53"/>
                  <a:pt x="273" y="53"/>
                  <a:pt x="273" y="53"/>
                </a:cubicBezTo>
                <a:cubicBezTo>
                  <a:pt x="273" y="39"/>
                  <a:pt x="265" y="32"/>
                  <a:pt x="252" y="32"/>
                </a:cubicBezTo>
                <a:cubicBezTo>
                  <a:pt x="53" y="32"/>
                  <a:pt x="53" y="32"/>
                  <a:pt x="53" y="32"/>
                </a:cubicBezTo>
                <a:cubicBezTo>
                  <a:pt x="40" y="32"/>
                  <a:pt x="32" y="40"/>
                  <a:pt x="32" y="53"/>
                </a:cubicBezTo>
                <a:cubicBezTo>
                  <a:pt x="32" y="328"/>
                  <a:pt x="32" y="328"/>
                  <a:pt x="32" y="328"/>
                </a:cubicBezTo>
                <a:cubicBezTo>
                  <a:pt x="32" y="342"/>
                  <a:pt x="39" y="349"/>
                  <a:pt x="53" y="349"/>
                </a:cubicBezTo>
                <a:cubicBezTo>
                  <a:pt x="107" y="349"/>
                  <a:pt x="107" y="349"/>
                  <a:pt x="107" y="349"/>
                </a:cubicBezTo>
                <a:cubicBezTo>
                  <a:pt x="110" y="362"/>
                  <a:pt x="114" y="375"/>
                  <a:pt x="118" y="384"/>
                </a:cubicBezTo>
                <a:cubicBezTo>
                  <a:pt x="119" y="387"/>
                  <a:pt x="120" y="389"/>
                  <a:pt x="122" y="393"/>
                </a:cubicBezTo>
                <a:cubicBezTo>
                  <a:pt x="31" y="393"/>
                  <a:pt x="31" y="393"/>
                  <a:pt x="31" y="393"/>
                </a:cubicBezTo>
                <a:cubicBezTo>
                  <a:pt x="23" y="393"/>
                  <a:pt x="16" y="386"/>
                  <a:pt x="16" y="379"/>
                </a:cubicBezTo>
                <a:cubicBezTo>
                  <a:pt x="16" y="37"/>
                  <a:pt x="16" y="37"/>
                  <a:pt x="16" y="37"/>
                </a:cubicBezTo>
                <a:cubicBezTo>
                  <a:pt x="16" y="26"/>
                  <a:pt x="23" y="16"/>
                  <a:pt x="36" y="16"/>
                </a:cubicBezTo>
                <a:cubicBezTo>
                  <a:pt x="273" y="16"/>
                  <a:pt x="273" y="16"/>
                  <a:pt x="273" y="16"/>
                </a:cubicBezTo>
                <a:cubicBezTo>
                  <a:pt x="281" y="16"/>
                  <a:pt x="288" y="22"/>
                  <a:pt x="288" y="30"/>
                </a:cubicBezTo>
                <a:cubicBezTo>
                  <a:pt x="288" y="46"/>
                  <a:pt x="288" y="46"/>
                  <a:pt x="288" y="46"/>
                </a:cubicBezTo>
                <a:cubicBezTo>
                  <a:pt x="288" y="51"/>
                  <a:pt x="292" y="54"/>
                  <a:pt x="296" y="54"/>
                </a:cubicBezTo>
                <a:cubicBezTo>
                  <a:pt x="300" y="54"/>
                  <a:pt x="304" y="51"/>
                  <a:pt x="304" y="46"/>
                </a:cubicBezTo>
                <a:cubicBezTo>
                  <a:pt x="304" y="30"/>
                  <a:pt x="304" y="30"/>
                  <a:pt x="304" y="30"/>
                </a:cubicBezTo>
                <a:cubicBezTo>
                  <a:pt x="304" y="13"/>
                  <a:pt x="290" y="0"/>
                  <a:pt x="273" y="0"/>
                </a:cubicBezTo>
                <a:cubicBezTo>
                  <a:pt x="36" y="0"/>
                  <a:pt x="36" y="0"/>
                  <a:pt x="36" y="0"/>
                </a:cubicBezTo>
                <a:cubicBezTo>
                  <a:pt x="16" y="0"/>
                  <a:pt x="0" y="16"/>
                  <a:pt x="0" y="37"/>
                </a:cubicBezTo>
                <a:cubicBezTo>
                  <a:pt x="0" y="379"/>
                  <a:pt x="0" y="379"/>
                  <a:pt x="0" y="379"/>
                </a:cubicBezTo>
                <a:cubicBezTo>
                  <a:pt x="0" y="395"/>
                  <a:pt x="14" y="409"/>
                  <a:pt x="31" y="409"/>
                </a:cubicBezTo>
                <a:cubicBezTo>
                  <a:pt x="132" y="409"/>
                  <a:pt x="132" y="409"/>
                  <a:pt x="132" y="409"/>
                </a:cubicBezTo>
                <a:cubicBezTo>
                  <a:pt x="149" y="435"/>
                  <a:pt x="182" y="468"/>
                  <a:pt x="235" y="468"/>
                </a:cubicBezTo>
                <a:cubicBezTo>
                  <a:pt x="294" y="468"/>
                  <a:pt x="324" y="426"/>
                  <a:pt x="324" y="385"/>
                </a:cubicBezTo>
                <a:cubicBezTo>
                  <a:pt x="324" y="282"/>
                  <a:pt x="324" y="282"/>
                  <a:pt x="324" y="282"/>
                </a:cubicBezTo>
                <a:cubicBezTo>
                  <a:pt x="324" y="270"/>
                  <a:pt x="316" y="259"/>
                  <a:pt x="304" y="256"/>
                </a:cubicBezTo>
                <a:close/>
                <a:moveTo>
                  <a:pt x="93" y="271"/>
                </a:moveTo>
                <a:cubicBezTo>
                  <a:pt x="94" y="280"/>
                  <a:pt x="98" y="306"/>
                  <a:pt x="103" y="333"/>
                </a:cubicBezTo>
                <a:cubicBezTo>
                  <a:pt x="53" y="333"/>
                  <a:pt x="53" y="333"/>
                  <a:pt x="53" y="333"/>
                </a:cubicBezTo>
                <a:cubicBezTo>
                  <a:pt x="48" y="333"/>
                  <a:pt x="48" y="333"/>
                  <a:pt x="48" y="328"/>
                </a:cubicBezTo>
                <a:cubicBezTo>
                  <a:pt x="48" y="53"/>
                  <a:pt x="48" y="53"/>
                  <a:pt x="48" y="53"/>
                </a:cubicBezTo>
                <a:cubicBezTo>
                  <a:pt x="48" y="49"/>
                  <a:pt x="49" y="48"/>
                  <a:pt x="53" y="48"/>
                </a:cubicBezTo>
                <a:cubicBezTo>
                  <a:pt x="252" y="48"/>
                  <a:pt x="252" y="48"/>
                  <a:pt x="252" y="48"/>
                </a:cubicBezTo>
                <a:cubicBezTo>
                  <a:pt x="256" y="48"/>
                  <a:pt x="257" y="48"/>
                  <a:pt x="257" y="53"/>
                </a:cubicBezTo>
                <a:cubicBezTo>
                  <a:pt x="257" y="249"/>
                  <a:pt x="257" y="249"/>
                  <a:pt x="257" y="249"/>
                </a:cubicBezTo>
                <a:cubicBezTo>
                  <a:pt x="256" y="249"/>
                  <a:pt x="256" y="249"/>
                  <a:pt x="256" y="249"/>
                </a:cubicBezTo>
                <a:cubicBezTo>
                  <a:pt x="250" y="249"/>
                  <a:pt x="244" y="251"/>
                  <a:pt x="240" y="254"/>
                </a:cubicBezTo>
                <a:cubicBezTo>
                  <a:pt x="235" y="247"/>
                  <a:pt x="227" y="243"/>
                  <a:pt x="218" y="243"/>
                </a:cubicBezTo>
                <a:cubicBezTo>
                  <a:pt x="216" y="243"/>
                  <a:pt x="216" y="243"/>
                  <a:pt x="216" y="243"/>
                </a:cubicBezTo>
                <a:cubicBezTo>
                  <a:pt x="213" y="243"/>
                  <a:pt x="209" y="244"/>
                  <a:pt x="205" y="245"/>
                </a:cubicBezTo>
                <a:cubicBezTo>
                  <a:pt x="205" y="176"/>
                  <a:pt x="205" y="176"/>
                  <a:pt x="205" y="176"/>
                </a:cubicBezTo>
                <a:cubicBezTo>
                  <a:pt x="205" y="162"/>
                  <a:pt x="194" y="150"/>
                  <a:pt x="179" y="150"/>
                </a:cubicBezTo>
                <a:cubicBezTo>
                  <a:pt x="178" y="150"/>
                  <a:pt x="178" y="150"/>
                  <a:pt x="178" y="150"/>
                </a:cubicBezTo>
                <a:cubicBezTo>
                  <a:pt x="163" y="150"/>
                  <a:pt x="151" y="162"/>
                  <a:pt x="151" y="176"/>
                </a:cubicBezTo>
                <a:cubicBezTo>
                  <a:pt x="151" y="305"/>
                  <a:pt x="151" y="305"/>
                  <a:pt x="151" y="305"/>
                </a:cubicBezTo>
                <a:cubicBezTo>
                  <a:pt x="149" y="289"/>
                  <a:pt x="145" y="269"/>
                  <a:pt x="135" y="252"/>
                </a:cubicBezTo>
                <a:cubicBezTo>
                  <a:pt x="135" y="252"/>
                  <a:pt x="134" y="252"/>
                  <a:pt x="134" y="252"/>
                </a:cubicBezTo>
                <a:cubicBezTo>
                  <a:pt x="127" y="242"/>
                  <a:pt x="119" y="240"/>
                  <a:pt x="114" y="240"/>
                </a:cubicBezTo>
                <a:cubicBezTo>
                  <a:pt x="109" y="240"/>
                  <a:pt x="104" y="242"/>
                  <a:pt x="100" y="246"/>
                </a:cubicBezTo>
                <a:cubicBezTo>
                  <a:pt x="95" y="252"/>
                  <a:pt x="92" y="261"/>
                  <a:pt x="93" y="271"/>
                </a:cubicBezTo>
                <a:close/>
                <a:moveTo>
                  <a:pt x="308" y="385"/>
                </a:moveTo>
                <a:cubicBezTo>
                  <a:pt x="308" y="417"/>
                  <a:pt x="285" y="452"/>
                  <a:pt x="235" y="452"/>
                </a:cubicBezTo>
                <a:cubicBezTo>
                  <a:pt x="173" y="452"/>
                  <a:pt x="143" y="400"/>
                  <a:pt x="132" y="378"/>
                </a:cubicBezTo>
                <a:cubicBezTo>
                  <a:pt x="120" y="351"/>
                  <a:pt x="111" y="292"/>
                  <a:pt x="109" y="269"/>
                </a:cubicBezTo>
                <a:cubicBezTo>
                  <a:pt x="109" y="263"/>
                  <a:pt x="111" y="259"/>
                  <a:pt x="112" y="257"/>
                </a:cubicBezTo>
                <a:cubicBezTo>
                  <a:pt x="113" y="256"/>
                  <a:pt x="114" y="256"/>
                  <a:pt x="114" y="256"/>
                </a:cubicBezTo>
                <a:cubicBezTo>
                  <a:pt x="116" y="256"/>
                  <a:pt x="118" y="257"/>
                  <a:pt x="121" y="261"/>
                </a:cubicBezTo>
                <a:cubicBezTo>
                  <a:pt x="130" y="275"/>
                  <a:pt x="133" y="293"/>
                  <a:pt x="136" y="308"/>
                </a:cubicBezTo>
                <a:cubicBezTo>
                  <a:pt x="139" y="327"/>
                  <a:pt x="142" y="344"/>
                  <a:pt x="157" y="344"/>
                </a:cubicBezTo>
                <a:cubicBezTo>
                  <a:pt x="158" y="344"/>
                  <a:pt x="160" y="344"/>
                  <a:pt x="161" y="344"/>
                </a:cubicBezTo>
                <a:cubicBezTo>
                  <a:pt x="165" y="343"/>
                  <a:pt x="167" y="340"/>
                  <a:pt x="167" y="336"/>
                </a:cubicBezTo>
                <a:cubicBezTo>
                  <a:pt x="167" y="176"/>
                  <a:pt x="167" y="176"/>
                  <a:pt x="167" y="176"/>
                </a:cubicBezTo>
                <a:cubicBezTo>
                  <a:pt x="167" y="171"/>
                  <a:pt x="172" y="166"/>
                  <a:pt x="178" y="166"/>
                </a:cubicBezTo>
                <a:cubicBezTo>
                  <a:pt x="179" y="166"/>
                  <a:pt x="179" y="166"/>
                  <a:pt x="179" y="166"/>
                </a:cubicBezTo>
                <a:cubicBezTo>
                  <a:pt x="185" y="166"/>
                  <a:pt x="189" y="171"/>
                  <a:pt x="189" y="176"/>
                </a:cubicBezTo>
                <a:cubicBezTo>
                  <a:pt x="189" y="269"/>
                  <a:pt x="189" y="269"/>
                  <a:pt x="189" y="269"/>
                </a:cubicBezTo>
                <a:cubicBezTo>
                  <a:pt x="189" y="274"/>
                  <a:pt x="193" y="277"/>
                  <a:pt x="197" y="277"/>
                </a:cubicBezTo>
                <a:cubicBezTo>
                  <a:pt x="202" y="277"/>
                  <a:pt x="205" y="274"/>
                  <a:pt x="205" y="269"/>
                </a:cubicBezTo>
                <a:cubicBezTo>
                  <a:pt x="205" y="264"/>
                  <a:pt x="210" y="259"/>
                  <a:pt x="216" y="259"/>
                </a:cubicBezTo>
                <a:cubicBezTo>
                  <a:pt x="218" y="259"/>
                  <a:pt x="218" y="259"/>
                  <a:pt x="218" y="259"/>
                </a:cubicBezTo>
                <a:cubicBezTo>
                  <a:pt x="224" y="259"/>
                  <a:pt x="229" y="264"/>
                  <a:pt x="229" y="269"/>
                </a:cubicBezTo>
                <a:cubicBezTo>
                  <a:pt x="229" y="275"/>
                  <a:pt x="229" y="275"/>
                  <a:pt x="229" y="275"/>
                </a:cubicBezTo>
                <a:cubicBezTo>
                  <a:pt x="229" y="279"/>
                  <a:pt x="233" y="283"/>
                  <a:pt x="237" y="283"/>
                </a:cubicBezTo>
                <a:cubicBezTo>
                  <a:pt x="242" y="283"/>
                  <a:pt x="245" y="279"/>
                  <a:pt x="245" y="275"/>
                </a:cubicBezTo>
                <a:cubicBezTo>
                  <a:pt x="245" y="269"/>
                  <a:pt x="250" y="265"/>
                  <a:pt x="256" y="265"/>
                </a:cubicBezTo>
                <a:cubicBezTo>
                  <a:pt x="258" y="265"/>
                  <a:pt x="258" y="265"/>
                  <a:pt x="258" y="265"/>
                </a:cubicBezTo>
                <a:cubicBezTo>
                  <a:pt x="264" y="265"/>
                  <a:pt x="269" y="269"/>
                  <a:pt x="269" y="275"/>
                </a:cubicBezTo>
                <a:cubicBezTo>
                  <a:pt x="269" y="282"/>
                  <a:pt x="269" y="282"/>
                  <a:pt x="269" y="282"/>
                </a:cubicBezTo>
                <a:cubicBezTo>
                  <a:pt x="269" y="286"/>
                  <a:pt x="272" y="290"/>
                  <a:pt x="277" y="290"/>
                </a:cubicBezTo>
                <a:cubicBezTo>
                  <a:pt x="281" y="290"/>
                  <a:pt x="285" y="286"/>
                  <a:pt x="285" y="282"/>
                </a:cubicBezTo>
                <a:cubicBezTo>
                  <a:pt x="285" y="276"/>
                  <a:pt x="290" y="272"/>
                  <a:pt x="296" y="272"/>
                </a:cubicBezTo>
                <a:cubicBezTo>
                  <a:pt x="297" y="272"/>
                  <a:pt x="297" y="272"/>
                  <a:pt x="297" y="272"/>
                </a:cubicBezTo>
                <a:cubicBezTo>
                  <a:pt x="303" y="272"/>
                  <a:pt x="308" y="276"/>
                  <a:pt x="308" y="282"/>
                </a:cubicBezTo>
                <a:lnTo>
                  <a:pt x="308" y="385"/>
                </a:lnTo>
                <a:close/>
              </a:path>
            </a:pathLst>
          </a:custGeom>
          <a:solidFill>
            <a:srgbClr val="FFC000"/>
          </a:solidFill>
          <a:ln w="9525">
            <a:solidFill>
              <a:srgbClr val="FFC000"/>
            </a:solidFill>
            <a:round/>
            <a:headEnd/>
            <a:tailEnd/>
          </a:ln>
        </p:spPr>
        <p:txBody>
          <a:bodyPr/>
          <a:lstStyle/>
          <a:p>
            <a:endParaRPr lang="ko-KR" altLang="en-US"/>
          </a:p>
        </p:txBody>
      </p:sp>
      <p:sp>
        <p:nvSpPr>
          <p:cNvPr id="8200" name="Text Box 15"/>
          <p:cNvSpPr txBox="1">
            <a:spLocks noChangeAspect="1" noChangeArrowheads="1"/>
          </p:cNvSpPr>
          <p:nvPr/>
        </p:nvSpPr>
        <p:spPr bwMode="auto">
          <a:xfrm>
            <a:off x="5007377" y="6096214"/>
            <a:ext cx="6556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eaLnBrk="1" hangingPunct="1">
              <a:lnSpc>
                <a:spcPct val="80000"/>
              </a:lnSpc>
              <a:spcBef>
                <a:spcPct val="50000"/>
              </a:spcBef>
            </a:pPr>
            <a:r>
              <a:rPr lang="en-US" altLang="en-US" sz="1000" dirty="0">
                <a:solidFill>
                  <a:schemeClr val="bg1"/>
                </a:solidFill>
              </a:rPr>
              <a:t>CONTENT </a:t>
            </a:r>
          </a:p>
          <a:p>
            <a:pPr algn="ctr" eaLnBrk="1" hangingPunct="1">
              <a:lnSpc>
                <a:spcPct val="80000"/>
              </a:lnSpc>
              <a:spcBef>
                <a:spcPct val="50000"/>
              </a:spcBef>
            </a:pPr>
            <a:r>
              <a:rPr lang="en-US" altLang="en-US" sz="1000" dirty="0">
                <a:solidFill>
                  <a:schemeClr val="bg1"/>
                </a:solidFill>
              </a:rPr>
              <a:t>NETWORK</a:t>
            </a:r>
          </a:p>
        </p:txBody>
      </p:sp>
      <p:sp>
        <p:nvSpPr>
          <p:cNvPr id="8201" name="Oval 11"/>
          <p:cNvSpPr>
            <a:spLocks noChangeArrowheads="1"/>
          </p:cNvSpPr>
          <p:nvPr/>
        </p:nvSpPr>
        <p:spPr bwMode="auto">
          <a:xfrm>
            <a:off x="1379935" y="5788026"/>
            <a:ext cx="665559" cy="885825"/>
          </a:xfrm>
          <a:prstGeom prst="ellipse">
            <a:avLst/>
          </a:prstGeom>
          <a:solidFill>
            <a:srgbClr val="00625F"/>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ltLang="en-US" sz="1400"/>
          </a:p>
        </p:txBody>
      </p:sp>
      <p:sp>
        <p:nvSpPr>
          <p:cNvPr id="8202" name="Oval 13"/>
          <p:cNvSpPr>
            <a:spLocks noChangeArrowheads="1"/>
          </p:cNvSpPr>
          <p:nvPr/>
        </p:nvSpPr>
        <p:spPr bwMode="auto">
          <a:xfrm>
            <a:off x="3362325" y="5788026"/>
            <a:ext cx="666750" cy="88582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ltLang="en-US" sz="1400"/>
          </a:p>
        </p:txBody>
      </p:sp>
      <p:sp>
        <p:nvSpPr>
          <p:cNvPr id="8203" name="Rectangle 15"/>
          <p:cNvSpPr>
            <a:spLocks noChangeArrowheads="1"/>
          </p:cNvSpPr>
          <p:nvPr/>
        </p:nvSpPr>
        <p:spPr bwMode="auto">
          <a:xfrm>
            <a:off x="1430655" y="6326188"/>
            <a:ext cx="558166" cy="22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0000"/>
              </a:lnSpc>
              <a:spcBef>
                <a:spcPct val="50000"/>
              </a:spcBef>
            </a:pPr>
            <a:r>
              <a:rPr lang="en-US" altLang="en-US" sz="1100">
                <a:solidFill>
                  <a:schemeClr val="bg1"/>
                </a:solidFill>
              </a:rPr>
              <a:t>RADIO</a:t>
            </a:r>
            <a:endParaRPr lang="sv-SE" altLang="en-US" sz="1100">
              <a:solidFill>
                <a:schemeClr val="bg1"/>
              </a:solidFill>
            </a:endParaRPr>
          </a:p>
        </p:txBody>
      </p:sp>
      <p:sp>
        <p:nvSpPr>
          <p:cNvPr id="8204" name="Rectangle 17"/>
          <p:cNvSpPr>
            <a:spLocks noChangeArrowheads="1"/>
          </p:cNvSpPr>
          <p:nvPr/>
        </p:nvSpPr>
        <p:spPr bwMode="auto">
          <a:xfrm>
            <a:off x="3446273" y="6326188"/>
            <a:ext cx="498856" cy="22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0000"/>
              </a:lnSpc>
              <a:spcBef>
                <a:spcPct val="50000"/>
              </a:spcBef>
            </a:pPr>
            <a:r>
              <a:rPr lang="en-US" altLang="en-US" sz="1100">
                <a:solidFill>
                  <a:schemeClr val="bg1"/>
                </a:solidFill>
              </a:rPr>
              <a:t>CORE</a:t>
            </a:r>
            <a:endParaRPr lang="sv-SE" altLang="en-US" sz="1100">
              <a:solidFill>
                <a:schemeClr val="bg1"/>
              </a:solidFill>
            </a:endParaRPr>
          </a:p>
        </p:txBody>
      </p:sp>
      <p:sp>
        <p:nvSpPr>
          <p:cNvPr id="16" name="Line 98"/>
          <p:cNvSpPr>
            <a:spLocks noChangeShapeType="1"/>
          </p:cNvSpPr>
          <p:nvPr/>
        </p:nvSpPr>
        <p:spPr bwMode="auto">
          <a:xfrm>
            <a:off x="981076" y="6257925"/>
            <a:ext cx="336947" cy="0"/>
          </a:xfrm>
          <a:prstGeom prst="line">
            <a:avLst/>
          </a:prstGeom>
          <a:noFill/>
          <a:ln w="25400" cap="rnd">
            <a:solidFill>
              <a:schemeClr val="bg2"/>
            </a:solidFill>
            <a:round/>
            <a:headEnd/>
            <a:tailEnd/>
          </a:ln>
          <a:extLst/>
        </p:spPr>
        <p:txBody>
          <a:bodyPr wrap="none" lIns="95998" tIns="60958" rIns="95998" bIns="60958"/>
          <a:lstStyle/>
          <a:p>
            <a:pPr>
              <a:spcBef>
                <a:spcPct val="50000"/>
              </a:spcBef>
              <a:defRPr/>
            </a:pPr>
            <a:endParaRPr lang="en-US" sz="1400">
              <a:latin typeface="+mn-lt"/>
              <a:cs typeface="+mn-cs"/>
            </a:endParaRPr>
          </a:p>
        </p:txBody>
      </p:sp>
      <p:sp>
        <p:nvSpPr>
          <p:cNvPr id="19" name="Line 98"/>
          <p:cNvSpPr>
            <a:spLocks noChangeShapeType="1"/>
          </p:cNvSpPr>
          <p:nvPr/>
        </p:nvSpPr>
        <p:spPr bwMode="auto">
          <a:xfrm>
            <a:off x="2150269" y="6257925"/>
            <a:ext cx="1104900" cy="0"/>
          </a:xfrm>
          <a:prstGeom prst="line">
            <a:avLst/>
          </a:prstGeom>
          <a:noFill/>
          <a:ln w="25400" cap="rnd">
            <a:solidFill>
              <a:schemeClr val="bg2"/>
            </a:solidFill>
            <a:round/>
            <a:headEnd/>
            <a:tailEnd/>
          </a:ln>
          <a:extLst/>
        </p:spPr>
        <p:txBody>
          <a:bodyPr wrap="none" lIns="95998" tIns="60958" rIns="95998" bIns="60958"/>
          <a:lstStyle/>
          <a:p>
            <a:pPr>
              <a:spcBef>
                <a:spcPct val="50000"/>
              </a:spcBef>
              <a:defRPr/>
            </a:pPr>
            <a:endParaRPr lang="en-US" sz="1400">
              <a:latin typeface="+mn-lt"/>
              <a:cs typeface="+mn-cs"/>
            </a:endParaRPr>
          </a:p>
        </p:txBody>
      </p:sp>
      <p:sp>
        <p:nvSpPr>
          <p:cNvPr id="20" name="Line 98"/>
          <p:cNvSpPr>
            <a:spLocks noChangeShapeType="1"/>
          </p:cNvSpPr>
          <p:nvPr/>
        </p:nvSpPr>
        <p:spPr bwMode="auto">
          <a:xfrm>
            <a:off x="4107656" y="6257925"/>
            <a:ext cx="839391" cy="0"/>
          </a:xfrm>
          <a:prstGeom prst="line">
            <a:avLst/>
          </a:prstGeom>
          <a:noFill/>
          <a:ln w="25400" cap="rnd">
            <a:solidFill>
              <a:schemeClr val="bg2"/>
            </a:solidFill>
            <a:round/>
            <a:headEnd/>
            <a:tailEnd/>
          </a:ln>
          <a:extLst/>
        </p:spPr>
        <p:txBody>
          <a:bodyPr wrap="none" lIns="95998" tIns="60958" rIns="95998" bIns="60958"/>
          <a:lstStyle/>
          <a:p>
            <a:pPr>
              <a:spcBef>
                <a:spcPct val="50000"/>
              </a:spcBef>
              <a:defRPr/>
            </a:pPr>
            <a:endParaRPr lang="en-US" sz="1400">
              <a:latin typeface="+mn-lt"/>
              <a:cs typeface="+mn-cs"/>
            </a:endParaRPr>
          </a:p>
        </p:txBody>
      </p:sp>
      <p:sp>
        <p:nvSpPr>
          <p:cNvPr id="21" name="Line 26"/>
          <p:cNvSpPr>
            <a:spLocks noChangeShapeType="1"/>
          </p:cNvSpPr>
          <p:nvPr/>
        </p:nvSpPr>
        <p:spPr bwMode="auto">
          <a:xfrm flipV="1">
            <a:off x="2702719" y="5689601"/>
            <a:ext cx="0" cy="519113"/>
          </a:xfrm>
          <a:prstGeom prst="line">
            <a:avLst/>
          </a:prstGeom>
          <a:noFill/>
          <a:ln w="19050" cap="rnd" cmpd="sng">
            <a:solidFill>
              <a:srgbClr val="B1B3B4"/>
            </a:solidFill>
            <a:prstDash val="solid"/>
            <a:round/>
            <a:headEnd type="none"/>
            <a:tailEnd type="triangle" w="med" len="med"/>
          </a:ln>
          <a:extLst/>
        </p:spPr>
        <p:txBody>
          <a:bodyPr wrap="none" lIns="95998" tIns="60958" rIns="95998" bIns="60958"/>
          <a:lstStyle/>
          <a:p>
            <a:pPr>
              <a:spcBef>
                <a:spcPct val="50000"/>
              </a:spcBef>
              <a:defRPr/>
            </a:pPr>
            <a:endParaRPr lang="en-US" sz="1400">
              <a:latin typeface="+mn-lt"/>
              <a:cs typeface="+mn-cs"/>
            </a:endParaRPr>
          </a:p>
        </p:txBody>
      </p:sp>
      <p:sp>
        <p:nvSpPr>
          <p:cNvPr id="22" name="Freeform 7"/>
          <p:cNvSpPr>
            <a:spLocks noChangeAspect="1" noEditPoints="1"/>
          </p:cNvSpPr>
          <p:nvPr/>
        </p:nvSpPr>
        <p:spPr bwMode="auto">
          <a:xfrm>
            <a:off x="2315767" y="5467350"/>
            <a:ext cx="773906" cy="185738"/>
          </a:xfrm>
          <a:custGeom>
            <a:avLst/>
            <a:gdLst>
              <a:gd name="T0" fmla="*/ 2147483647 w 470"/>
              <a:gd name="T1" fmla="*/ 2147483647 h 110"/>
              <a:gd name="T2" fmla="*/ 2147483647 w 470"/>
              <a:gd name="T3" fmla="*/ 2147483647 h 110"/>
              <a:gd name="T4" fmla="*/ 2147483647 w 470"/>
              <a:gd name="T5" fmla="*/ 2147483647 h 110"/>
              <a:gd name="T6" fmla="*/ 2147483647 w 470"/>
              <a:gd name="T7" fmla="*/ 2147483647 h 110"/>
              <a:gd name="T8" fmla="*/ 2147483647 w 470"/>
              <a:gd name="T9" fmla="*/ 2147483647 h 110"/>
              <a:gd name="T10" fmla="*/ 2147483647 w 470"/>
              <a:gd name="T11" fmla="*/ 2147483647 h 110"/>
              <a:gd name="T12" fmla="*/ 2147483647 w 470"/>
              <a:gd name="T13" fmla="*/ 2147483647 h 110"/>
              <a:gd name="T14" fmla="*/ 2147483647 w 470"/>
              <a:gd name="T15" fmla="*/ 2147483647 h 110"/>
              <a:gd name="T16" fmla="*/ 2147483647 w 470"/>
              <a:gd name="T17" fmla="*/ 2147483647 h 110"/>
              <a:gd name="T18" fmla="*/ 2147483647 w 470"/>
              <a:gd name="T19" fmla="*/ 2147483647 h 110"/>
              <a:gd name="T20" fmla="*/ 2147483647 w 470"/>
              <a:gd name="T21" fmla="*/ 2147483647 h 110"/>
              <a:gd name="T22" fmla="*/ 2147483647 w 470"/>
              <a:gd name="T23" fmla="*/ 0 h 110"/>
              <a:gd name="T24" fmla="*/ 2147483647 w 470"/>
              <a:gd name="T25" fmla="*/ 0 h 110"/>
              <a:gd name="T26" fmla="*/ 2147483647 w 470"/>
              <a:gd name="T27" fmla="*/ 2147483647 h 110"/>
              <a:gd name="T28" fmla="*/ 2147483647 w 470"/>
              <a:gd name="T29" fmla="*/ 2147483647 h 110"/>
              <a:gd name="T30" fmla="*/ 2147483647 w 470"/>
              <a:gd name="T31" fmla="*/ 2147483647 h 110"/>
              <a:gd name="T32" fmla="*/ 2147483647 w 470"/>
              <a:gd name="T33" fmla="*/ 2147483647 h 110"/>
              <a:gd name="T34" fmla="*/ 2147483647 w 470"/>
              <a:gd name="T35" fmla="*/ 2147483647 h 110"/>
              <a:gd name="T36" fmla="*/ 2147483647 w 470"/>
              <a:gd name="T37" fmla="*/ 2147483647 h 110"/>
              <a:gd name="T38" fmla="*/ 2147483647 w 470"/>
              <a:gd name="T39" fmla="*/ 2147483647 h 110"/>
              <a:gd name="T40" fmla="*/ 2147483647 w 470"/>
              <a:gd name="T41" fmla="*/ 2147483647 h 110"/>
              <a:gd name="T42" fmla="*/ 2147483647 w 470"/>
              <a:gd name="T43" fmla="*/ 0 h 110"/>
              <a:gd name="T44" fmla="*/ 2147483647 w 470"/>
              <a:gd name="T45" fmla="*/ 0 h 110"/>
              <a:gd name="T46" fmla="*/ 0 w 470"/>
              <a:gd name="T47" fmla="*/ 2147483647 h 110"/>
              <a:gd name="T48" fmla="*/ 0 w 470"/>
              <a:gd name="T49" fmla="*/ 2147483647 h 110"/>
              <a:gd name="T50" fmla="*/ 2147483647 w 470"/>
              <a:gd name="T51" fmla="*/ 2147483647 h 110"/>
              <a:gd name="T52" fmla="*/ 2147483647 w 470"/>
              <a:gd name="T53" fmla="*/ 2147483647 h 110"/>
              <a:gd name="T54" fmla="*/ 2147483647 w 470"/>
              <a:gd name="T55" fmla="*/ 2147483647 h 110"/>
              <a:gd name="T56" fmla="*/ 2147483647 w 470"/>
              <a:gd name="T57" fmla="*/ 2147483647 h 110"/>
              <a:gd name="T58" fmla="*/ 2147483647 w 470"/>
              <a:gd name="T59" fmla="*/ 2147483647 h 110"/>
              <a:gd name="T60" fmla="*/ 2147483647 w 470"/>
              <a:gd name="T61" fmla="*/ 2147483647 h 110"/>
              <a:gd name="T62" fmla="*/ 2147483647 w 470"/>
              <a:gd name="T63" fmla="*/ 2147483647 h 110"/>
              <a:gd name="T64" fmla="*/ 2147483647 w 470"/>
              <a:gd name="T65" fmla="*/ 2147483647 h 110"/>
              <a:gd name="T66" fmla="*/ 2147483647 w 470"/>
              <a:gd name="T67" fmla="*/ 2147483647 h 110"/>
              <a:gd name="T68" fmla="*/ 2147483647 w 470"/>
              <a:gd name="T69" fmla="*/ 2147483647 h 110"/>
              <a:gd name="T70" fmla="*/ 2147483647 w 470"/>
              <a:gd name="T71" fmla="*/ 2147483647 h 110"/>
              <a:gd name="T72" fmla="*/ 2147483647 w 470"/>
              <a:gd name="T73" fmla="*/ 2147483647 h 110"/>
              <a:gd name="T74" fmla="*/ 2147483647 w 470"/>
              <a:gd name="T75" fmla="*/ 2147483647 h 110"/>
              <a:gd name="T76" fmla="*/ 2147483647 w 470"/>
              <a:gd name="T77" fmla="*/ 2147483647 h 110"/>
              <a:gd name="T78" fmla="*/ 2147483647 w 470"/>
              <a:gd name="T79" fmla="*/ 2147483647 h 110"/>
              <a:gd name="T80" fmla="*/ 2147483647 w 470"/>
              <a:gd name="T81" fmla="*/ 2147483647 h 110"/>
              <a:gd name="T82" fmla="*/ 2147483647 w 470"/>
              <a:gd name="T83" fmla="*/ 2147483647 h 110"/>
              <a:gd name="T84" fmla="*/ 2147483647 w 470"/>
              <a:gd name="T85" fmla="*/ 2147483647 h 110"/>
              <a:gd name="T86" fmla="*/ 2147483647 w 470"/>
              <a:gd name="T87" fmla="*/ 2147483647 h 110"/>
              <a:gd name="T88" fmla="*/ 2147483647 w 470"/>
              <a:gd name="T89" fmla="*/ 2147483647 h 110"/>
              <a:gd name="T90" fmla="*/ 2147483647 w 470"/>
              <a:gd name="T91" fmla="*/ 2147483647 h 110"/>
              <a:gd name="T92" fmla="*/ 2147483647 w 470"/>
              <a:gd name="T93" fmla="*/ 2147483647 h 110"/>
              <a:gd name="T94" fmla="*/ 2147483647 w 470"/>
              <a:gd name="T95" fmla="*/ 2147483647 h 110"/>
              <a:gd name="T96" fmla="*/ 2147483647 w 470"/>
              <a:gd name="T97" fmla="*/ 2147483647 h 110"/>
              <a:gd name="T98" fmla="*/ 2147483647 w 470"/>
              <a:gd name="T99" fmla="*/ 2147483647 h 110"/>
              <a:gd name="T100" fmla="*/ 2147483647 w 470"/>
              <a:gd name="T101" fmla="*/ 2147483647 h 110"/>
              <a:gd name="T102" fmla="*/ 2147483647 w 470"/>
              <a:gd name="T103" fmla="*/ 2147483647 h 110"/>
              <a:gd name="T104" fmla="*/ 2147483647 w 470"/>
              <a:gd name="T105" fmla="*/ 2147483647 h 110"/>
              <a:gd name="T106" fmla="*/ 2147483647 w 470"/>
              <a:gd name="T107" fmla="*/ 2147483647 h 110"/>
              <a:gd name="T108" fmla="*/ 2147483647 w 470"/>
              <a:gd name="T109" fmla="*/ 2147483647 h 110"/>
              <a:gd name="T110" fmla="*/ 2147483647 w 470"/>
              <a:gd name="T111" fmla="*/ 2147483647 h 110"/>
              <a:gd name="T112" fmla="*/ 2147483647 w 470"/>
              <a:gd name="T113" fmla="*/ 2147483647 h 110"/>
              <a:gd name="T114" fmla="*/ 2147483647 w 470"/>
              <a:gd name="T115" fmla="*/ 2147483647 h 110"/>
              <a:gd name="T116" fmla="*/ 2147483647 w 470"/>
              <a:gd name="T117" fmla="*/ 2147483647 h 110"/>
              <a:gd name="T118" fmla="*/ 2147483647 w 470"/>
              <a:gd name="T119" fmla="*/ 2147483647 h 1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0"/>
              <a:gd name="T181" fmla="*/ 0 h 110"/>
              <a:gd name="T182" fmla="*/ 470 w 470"/>
              <a:gd name="T183" fmla="*/ 110 h 1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0" h="110">
                <a:moveTo>
                  <a:pt x="398" y="72"/>
                </a:moveTo>
                <a:cubicBezTo>
                  <a:pt x="402" y="72"/>
                  <a:pt x="406" y="69"/>
                  <a:pt x="406" y="64"/>
                </a:cubicBezTo>
                <a:cubicBezTo>
                  <a:pt x="406" y="60"/>
                  <a:pt x="402" y="56"/>
                  <a:pt x="398" y="56"/>
                </a:cubicBezTo>
                <a:cubicBezTo>
                  <a:pt x="393" y="56"/>
                  <a:pt x="390" y="60"/>
                  <a:pt x="390" y="64"/>
                </a:cubicBezTo>
                <a:cubicBezTo>
                  <a:pt x="390" y="69"/>
                  <a:pt x="393" y="72"/>
                  <a:pt x="398" y="72"/>
                </a:cubicBezTo>
                <a:close/>
                <a:moveTo>
                  <a:pt x="398" y="49"/>
                </a:moveTo>
                <a:cubicBezTo>
                  <a:pt x="402" y="49"/>
                  <a:pt x="406" y="45"/>
                  <a:pt x="406" y="40"/>
                </a:cubicBezTo>
                <a:cubicBezTo>
                  <a:pt x="406" y="36"/>
                  <a:pt x="402" y="32"/>
                  <a:pt x="398" y="32"/>
                </a:cubicBezTo>
                <a:cubicBezTo>
                  <a:pt x="393" y="32"/>
                  <a:pt x="390" y="36"/>
                  <a:pt x="390" y="40"/>
                </a:cubicBezTo>
                <a:cubicBezTo>
                  <a:pt x="390" y="45"/>
                  <a:pt x="393" y="49"/>
                  <a:pt x="398" y="49"/>
                </a:cubicBezTo>
                <a:close/>
                <a:moveTo>
                  <a:pt x="470" y="19"/>
                </a:moveTo>
                <a:cubicBezTo>
                  <a:pt x="470" y="9"/>
                  <a:pt x="461" y="0"/>
                  <a:pt x="451" y="0"/>
                </a:cubicBezTo>
                <a:cubicBezTo>
                  <a:pt x="408" y="0"/>
                  <a:pt x="408" y="0"/>
                  <a:pt x="408" y="0"/>
                </a:cubicBezTo>
                <a:cubicBezTo>
                  <a:pt x="403" y="0"/>
                  <a:pt x="400" y="4"/>
                  <a:pt x="400" y="8"/>
                </a:cubicBezTo>
                <a:cubicBezTo>
                  <a:pt x="400" y="12"/>
                  <a:pt x="403" y="16"/>
                  <a:pt x="408" y="16"/>
                </a:cubicBezTo>
                <a:cubicBezTo>
                  <a:pt x="423" y="16"/>
                  <a:pt x="423" y="16"/>
                  <a:pt x="423" y="16"/>
                </a:cubicBezTo>
                <a:cubicBezTo>
                  <a:pt x="423" y="94"/>
                  <a:pt x="423" y="94"/>
                  <a:pt x="423" y="94"/>
                </a:cubicBezTo>
                <a:cubicBezTo>
                  <a:pt x="47" y="94"/>
                  <a:pt x="47" y="94"/>
                  <a:pt x="47" y="94"/>
                </a:cubicBezTo>
                <a:cubicBezTo>
                  <a:pt x="47" y="16"/>
                  <a:pt x="47" y="16"/>
                  <a:pt x="47" y="16"/>
                </a:cubicBezTo>
                <a:cubicBezTo>
                  <a:pt x="379" y="16"/>
                  <a:pt x="379" y="16"/>
                  <a:pt x="379" y="16"/>
                </a:cubicBezTo>
                <a:cubicBezTo>
                  <a:pt x="383" y="16"/>
                  <a:pt x="386" y="12"/>
                  <a:pt x="386" y="8"/>
                </a:cubicBezTo>
                <a:cubicBezTo>
                  <a:pt x="386" y="4"/>
                  <a:pt x="383" y="0"/>
                  <a:pt x="379" y="0"/>
                </a:cubicBezTo>
                <a:cubicBezTo>
                  <a:pt x="19" y="0"/>
                  <a:pt x="19" y="0"/>
                  <a:pt x="19" y="0"/>
                </a:cubicBezTo>
                <a:cubicBezTo>
                  <a:pt x="9" y="0"/>
                  <a:pt x="0" y="9"/>
                  <a:pt x="0" y="19"/>
                </a:cubicBezTo>
                <a:cubicBezTo>
                  <a:pt x="0" y="91"/>
                  <a:pt x="0" y="91"/>
                  <a:pt x="0" y="91"/>
                </a:cubicBezTo>
                <a:cubicBezTo>
                  <a:pt x="0" y="101"/>
                  <a:pt x="9" y="110"/>
                  <a:pt x="19" y="110"/>
                </a:cubicBezTo>
                <a:cubicBezTo>
                  <a:pt x="451" y="110"/>
                  <a:pt x="451" y="110"/>
                  <a:pt x="451" y="110"/>
                </a:cubicBezTo>
                <a:cubicBezTo>
                  <a:pt x="461" y="110"/>
                  <a:pt x="470" y="101"/>
                  <a:pt x="470" y="91"/>
                </a:cubicBezTo>
                <a:cubicBezTo>
                  <a:pt x="470" y="34"/>
                  <a:pt x="470" y="34"/>
                  <a:pt x="470" y="34"/>
                </a:cubicBezTo>
                <a:lnTo>
                  <a:pt x="470" y="19"/>
                </a:lnTo>
                <a:close/>
                <a:moveTo>
                  <a:pt x="32" y="94"/>
                </a:moveTo>
                <a:cubicBezTo>
                  <a:pt x="19" y="94"/>
                  <a:pt x="19" y="94"/>
                  <a:pt x="19" y="94"/>
                </a:cubicBezTo>
                <a:cubicBezTo>
                  <a:pt x="17" y="94"/>
                  <a:pt x="15" y="93"/>
                  <a:pt x="15" y="91"/>
                </a:cubicBezTo>
                <a:cubicBezTo>
                  <a:pt x="15" y="19"/>
                  <a:pt x="15" y="19"/>
                  <a:pt x="15" y="19"/>
                </a:cubicBezTo>
                <a:cubicBezTo>
                  <a:pt x="15" y="17"/>
                  <a:pt x="17" y="16"/>
                  <a:pt x="19" y="16"/>
                </a:cubicBezTo>
                <a:cubicBezTo>
                  <a:pt x="32" y="16"/>
                  <a:pt x="32" y="16"/>
                  <a:pt x="32" y="16"/>
                </a:cubicBezTo>
                <a:lnTo>
                  <a:pt x="32" y="94"/>
                </a:lnTo>
                <a:close/>
                <a:moveTo>
                  <a:pt x="455" y="91"/>
                </a:moveTo>
                <a:cubicBezTo>
                  <a:pt x="455" y="92"/>
                  <a:pt x="453" y="94"/>
                  <a:pt x="451" y="94"/>
                </a:cubicBezTo>
                <a:cubicBezTo>
                  <a:pt x="451" y="94"/>
                  <a:pt x="451" y="94"/>
                  <a:pt x="451" y="94"/>
                </a:cubicBezTo>
                <a:cubicBezTo>
                  <a:pt x="438" y="94"/>
                  <a:pt x="438" y="94"/>
                  <a:pt x="438" y="94"/>
                </a:cubicBezTo>
                <a:cubicBezTo>
                  <a:pt x="438" y="16"/>
                  <a:pt x="438" y="16"/>
                  <a:pt x="438" y="16"/>
                </a:cubicBezTo>
                <a:cubicBezTo>
                  <a:pt x="451" y="16"/>
                  <a:pt x="451" y="16"/>
                  <a:pt x="451" y="16"/>
                </a:cubicBezTo>
                <a:cubicBezTo>
                  <a:pt x="451" y="16"/>
                  <a:pt x="451" y="16"/>
                  <a:pt x="451" y="16"/>
                </a:cubicBezTo>
                <a:cubicBezTo>
                  <a:pt x="451" y="16"/>
                  <a:pt x="451" y="16"/>
                  <a:pt x="451" y="16"/>
                </a:cubicBezTo>
                <a:cubicBezTo>
                  <a:pt x="451" y="16"/>
                  <a:pt x="451" y="16"/>
                  <a:pt x="451" y="16"/>
                </a:cubicBezTo>
                <a:cubicBezTo>
                  <a:pt x="451" y="16"/>
                  <a:pt x="451" y="16"/>
                  <a:pt x="451" y="16"/>
                </a:cubicBezTo>
                <a:cubicBezTo>
                  <a:pt x="453" y="16"/>
                  <a:pt x="455" y="18"/>
                  <a:pt x="455" y="19"/>
                </a:cubicBezTo>
                <a:cubicBezTo>
                  <a:pt x="455" y="34"/>
                  <a:pt x="455" y="34"/>
                  <a:pt x="455" y="34"/>
                </a:cubicBezTo>
                <a:cubicBezTo>
                  <a:pt x="455" y="34"/>
                  <a:pt x="455" y="34"/>
                  <a:pt x="455" y="34"/>
                </a:cubicBezTo>
                <a:lnTo>
                  <a:pt x="455" y="91"/>
                </a:lnTo>
                <a:close/>
                <a:moveTo>
                  <a:pt x="204" y="39"/>
                </a:moveTo>
                <a:cubicBezTo>
                  <a:pt x="200" y="39"/>
                  <a:pt x="196" y="42"/>
                  <a:pt x="196" y="47"/>
                </a:cubicBezTo>
                <a:cubicBezTo>
                  <a:pt x="196" y="59"/>
                  <a:pt x="196" y="59"/>
                  <a:pt x="196" y="59"/>
                </a:cubicBezTo>
                <a:cubicBezTo>
                  <a:pt x="196" y="63"/>
                  <a:pt x="200" y="67"/>
                  <a:pt x="204" y="67"/>
                </a:cubicBezTo>
                <a:cubicBezTo>
                  <a:pt x="358" y="67"/>
                  <a:pt x="358" y="67"/>
                  <a:pt x="358" y="67"/>
                </a:cubicBezTo>
                <a:cubicBezTo>
                  <a:pt x="363" y="67"/>
                  <a:pt x="366" y="63"/>
                  <a:pt x="366" y="59"/>
                </a:cubicBezTo>
                <a:cubicBezTo>
                  <a:pt x="366" y="47"/>
                  <a:pt x="366" y="47"/>
                  <a:pt x="366" y="47"/>
                </a:cubicBezTo>
                <a:cubicBezTo>
                  <a:pt x="366" y="42"/>
                  <a:pt x="363" y="39"/>
                  <a:pt x="358" y="39"/>
                </a:cubicBezTo>
                <a:lnTo>
                  <a:pt x="204" y="39"/>
                </a:lnTo>
                <a:close/>
              </a:path>
            </a:pathLst>
          </a:custGeom>
          <a:solidFill>
            <a:srgbClr val="7B0663"/>
          </a:solid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rgbClr val="7B0663"/>
                </a:solidFill>
                <a:prstDash val="solid"/>
                <a:round/>
                <a:headEnd type="none" w="med" len="med"/>
                <a:tailEnd type="none" w="med" len="med"/>
              </a14:hiddenLine>
            </a:ext>
          </a:extLst>
        </p:spPr>
        <p:txBody>
          <a:bodyPr lIns="121917" tIns="60958" rIns="121917" bIns="60958"/>
          <a:lstStyle/>
          <a:p>
            <a:pPr>
              <a:spcBef>
                <a:spcPct val="50000"/>
              </a:spcBef>
              <a:defRPr/>
            </a:pPr>
            <a:endParaRPr lang="en-US" sz="1400">
              <a:solidFill>
                <a:srgbClr val="FFFFFF"/>
              </a:solidFill>
              <a:latin typeface="+mn-lt"/>
              <a:cs typeface="+mn-cs"/>
            </a:endParaRPr>
          </a:p>
        </p:txBody>
      </p:sp>
      <p:pic>
        <p:nvPicPr>
          <p:cNvPr id="8210" name="Picture 42" descr="TELECOM TOW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5897563"/>
            <a:ext cx="2714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9"/>
          <p:cNvSpPr>
            <a:spLocks noChangeAspect="1"/>
          </p:cNvSpPr>
          <p:nvPr/>
        </p:nvSpPr>
        <p:spPr bwMode="auto">
          <a:xfrm>
            <a:off x="4947047" y="5943601"/>
            <a:ext cx="722709" cy="600075"/>
          </a:xfrm>
          <a:custGeom>
            <a:avLst/>
            <a:gdLst>
              <a:gd name="T0" fmla="*/ 2147483647 w 474"/>
              <a:gd name="T1" fmla="*/ 2147483647 h 295"/>
              <a:gd name="T2" fmla="*/ 2147483647 w 474"/>
              <a:gd name="T3" fmla="*/ 2147483647 h 295"/>
              <a:gd name="T4" fmla="*/ 2147483647 w 474"/>
              <a:gd name="T5" fmla="*/ 2147483647 h 295"/>
              <a:gd name="T6" fmla="*/ 2147483647 w 474"/>
              <a:gd name="T7" fmla="*/ 2147483647 h 295"/>
              <a:gd name="T8" fmla="*/ 2147483647 w 474"/>
              <a:gd name="T9" fmla="*/ 2147483647 h 295"/>
              <a:gd name="T10" fmla="*/ 2147483647 w 474"/>
              <a:gd name="T11" fmla="*/ 2147483647 h 295"/>
              <a:gd name="T12" fmla="*/ 2147483647 w 474"/>
              <a:gd name="T13" fmla="*/ 2147483647 h 295"/>
              <a:gd name="T14" fmla="*/ 2147483647 w 474"/>
              <a:gd name="T15" fmla="*/ 2147483647 h 295"/>
              <a:gd name="T16" fmla="*/ 2147483647 w 474"/>
              <a:gd name="T17" fmla="*/ 2147483647 h 295"/>
              <a:gd name="T18" fmla="*/ 2147483647 w 474"/>
              <a:gd name="T19" fmla="*/ 2147483647 h 295"/>
              <a:gd name="T20" fmla="*/ 2147483647 w 474"/>
              <a:gd name="T21" fmla="*/ 2147483647 h 295"/>
              <a:gd name="T22" fmla="*/ 2147483647 w 474"/>
              <a:gd name="T23" fmla="*/ 2147483647 h 295"/>
              <a:gd name="T24" fmla="*/ 2147483647 w 474"/>
              <a:gd name="T25" fmla="*/ 2147483647 h 295"/>
              <a:gd name="T26" fmla="*/ 2147483647 w 474"/>
              <a:gd name="T27" fmla="*/ 2147483647 h 295"/>
              <a:gd name="T28" fmla="*/ 2147483647 w 474"/>
              <a:gd name="T29" fmla="*/ 2147483647 h 295"/>
              <a:gd name="T30" fmla="*/ 2147483647 w 474"/>
              <a:gd name="T31" fmla="*/ 2147483647 h 295"/>
              <a:gd name="T32" fmla="*/ 2147483647 w 474"/>
              <a:gd name="T33" fmla="*/ 2147483647 h 295"/>
              <a:gd name="T34" fmla="*/ 2147483647 w 474"/>
              <a:gd name="T35" fmla="*/ 2147483647 h 295"/>
              <a:gd name="T36" fmla="*/ 2147483647 w 474"/>
              <a:gd name="T37" fmla="*/ 2147483647 h 295"/>
              <a:gd name="T38" fmla="*/ 2147483647 w 474"/>
              <a:gd name="T39" fmla="*/ 2147483647 h 295"/>
              <a:gd name="T40" fmla="*/ 2147483647 w 474"/>
              <a:gd name="T41" fmla="*/ 2147483647 h 295"/>
              <a:gd name="T42" fmla="*/ 0 w 474"/>
              <a:gd name="T43" fmla="*/ 2147483647 h 295"/>
              <a:gd name="T44" fmla="*/ 2147483647 w 474"/>
              <a:gd name="T45" fmla="*/ 2147483647 h 295"/>
              <a:gd name="T46" fmla="*/ 2147483647 w 474"/>
              <a:gd name="T47" fmla="*/ 0 h 295"/>
              <a:gd name="T48" fmla="*/ 2147483647 w 474"/>
              <a:gd name="T49" fmla="*/ 2147483647 h 295"/>
              <a:gd name="T50" fmla="*/ 2147483647 w 474"/>
              <a:gd name="T51" fmla="*/ 2147483647 h 295"/>
              <a:gd name="T52" fmla="*/ 2147483647 w 474"/>
              <a:gd name="T53" fmla="*/ 2147483647 h 295"/>
              <a:gd name="T54" fmla="*/ 2147483647 w 474"/>
              <a:gd name="T55" fmla="*/ 2147483647 h 295"/>
              <a:gd name="T56" fmla="*/ 2147483647 w 474"/>
              <a:gd name="T57" fmla="*/ 2147483647 h 295"/>
              <a:gd name="T58" fmla="*/ 2147483647 w 474"/>
              <a:gd name="T59" fmla="*/ 2147483647 h 295"/>
              <a:gd name="T60" fmla="*/ 2147483647 w 474"/>
              <a:gd name="T61" fmla="*/ 2147483647 h 295"/>
              <a:gd name="T62" fmla="*/ 2147483647 w 474"/>
              <a:gd name="T63" fmla="*/ 2147483647 h 2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4" h="295">
                <a:moveTo>
                  <a:pt x="410" y="295"/>
                </a:moveTo>
                <a:cubicBezTo>
                  <a:pt x="382" y="295"/>
                  <a:pt x="382" y="295"/>
                  <a:pt x="382" y="295"/>
                </a:cubicBezTo>
                <a:cubicBezTo>
                  <a:pt x="378" y="295"/>
                  <a:pt x="374" y="291"/>
                  <a:pt x="374" y="287"/>
                </a:cubicBezTo>
                <a:cubicBezTo>
                  <a:pt x="374" y="287"/>
                  <a:pt x="374" y="287"/>
                  <a:pt x="374" y="287"/>
                </a:cubicBezTo>
                <a:cubicBezTo>
                  <a:pt x="374" y="283"/>
                  <a:pt x="378" y="279"/>
                  <a:pt x="382" y="279"/>
                </a:cubicBezTo>
                <a:cubicBezTo>
                  <a:pt x="382" y="279"/>
                  <a:pt x="382" y="279"/>
                  <a:pt x="382" y="279"/>
                </a:cubicBezTo>
                <a:cubicBezTo>
                  <a:pt x="410" y="279"/>
                  <a:pt x="410" y="279"/>
                  <a:pt x="410" y="279"/>
                </a:cubicBezTo>
                <a:cubicBezTo>
                  <a:pt x="425" y="279"/>
                  <a:pt x="436" y="272"/>
                  <a:pt x="445" y="262"/>
                </a:cubicBezTo>
                <a:cubicBezTo>
                  <a:pt x="445" y="262"/>
                  <a:pt x="445" y="262"/>
                  <a:pt x="445" y="262"/>
                </a:cubicBezTo>
                <a:cubicBezTo>
                  <a:pt x="453" y="253"/>
                  <a:pt x="458" y="240"/>
                  <a:pt x="458" y="230"/>
                </a:cubicBezTo>
                <a:cubicBezTo>
                  <a:pt x="458" y="230"/>
                  <a:pt x="458" y="230"/>
                  <a:pt x="458" y="230"/>
                </a:cubicBezTo>
                <a:cubicBezTo>
                  <a:pt x="458" y="214"/>
                  <a:pt x="451" y="200"/>
                  <a:pt x="439" y="189"/>
                </a:cubicBezTo>
                <a:cubicBezTo>
                  <a:pt x="439" y="189"/>
                  <a:pt x="439" y="189"/>
                  <a:pt x="439" y="189"/>
                </a:cubicBezTo>
                <a:cubicBezTo>
                  <a:pt x="436" y="187"/>
                  <a:pt x="436" y="182"/>
                  <a:pt x="438" y="179"/>
                </a:cubicBezTo>
                <a:cubicBezTo>
                  <a:pt x="438" y="179"/>
                  <a:pt x="438" y="179"/>
                  <a:pt x="438" y="179"/>
                </a:cubicBezTo>
                <a:cubicBezTo>
                  <a:pt x="445" y="166"/>
                  <a:pt x="450" y="152"/>
                  <a:pt x="450" y="136"/>
                </a:cubicBezTo>
                <a:cubicBezTo>
                  <a:pt x="450" y="136"/>
                  <a:pt x="450" y="136"/>
                  <a:pt x="450" y="136"/>
                </a:cubicBezTo>
                <a:cubicBezTo>
                  <a:pt x="450" y="90"/>
                  <a:pt x="412" y="52"/>
                  <a:pt x="365" y="52"/>
                </a:cubicBezTo>
                <a:cubicBezTo>
                  <a:pt x="365" y="52"/>
                  <a:pt x="365" y="52"/>
                  <a:pt x="365" y="52"/>
                </a:cubicBezTo>
                <a:cubicBezTo>
                  <a:pt x="347" y="52"/>
                  <a:pt x="330" y="58"/>
                  <a:pt x="316" y="68"/>
                </a:cubicBezTo>
                <a:cubicBezTo>
                  <a:pt x="316" y="68"/>
                  <a:pt x="316" y="68"/>
                  <a:pt x="316" y="68"/>
                </a:cubicBezTo>
                <a:cubicBezTo>
                  <a:pt x="313" y="70"/>
                  <a:pt x="308" y="69"/>
                  <a:pt x="305" y="66"/>
                </a:cubicBezTo>
                <a:cubicBezTo>
                  <a:pt x="305" y="66"/>
                  <a:pt x="305" y="66"/>
                  <a:pt x="305" y="66"/>
                </a:cubicBezTo>
                <a:cubicBezTo>
                  <a:pt x="283" y="36"/>
                  <a:pt x="247" y="16"/>
                  <a:pt x="206" y="16"/>
                </a:cubicBezTo>
                <a:cubicBezTo>
                  <a:pt x="206" y="16"/>
                  <a:pt x="206" y="16"/>
                  <a:pt x="206" y="16"/>
                </a:cubicBezTo>
                <a:cubicBezTo>
                  <a:pt x="143" y="16"/>
                  <a:pt x="90" y="65"/>
                  <a:pt x="84" y="127"/>
                </a:cubicBezTo>
                <a:cubicBezTo>
                  <a:pt x="84" y="127"/>
                  <a:pt x="84" y="127"/>
                  <a:pt x="84" y="127"/>
                </a:cubicBezTo>
                <a:cubicBezTo>
                  <a:pt x="84" y="130"/>
                  <a:pt x="81" y="133"/>
                  <a:pt x="77" y="134"/>
                </a:cubicBezTo>
                <a:cubicBezTo>
                  <a:pt x="77" y="134"/>
                  <a:pt x="77" y="134"/>
                  <a:pt x="77" y="134"/>
                </a:cubicBezTo>
                <a:cubicBezTo>
                  <a:pt x="42" y="141"/>
                  <a:pt x="16" y="172"/>
                  <a:pt x="16" y="209"/>
                </a:cubicBezTo>
                <a:cubicBezTo>
                  <a:pt x="16" y="209"/>
                  <a:pt x="16" y="209"/>
                  <a:pt x="16" y="209"/>
                </a:cubicBezTo>
                <a:cubicBezTo>
                  <a:pt x="16" y="224"/>
                  <a:pt x="22" y="243"/>
                  <a:pt x="33" y="256"/>
                </a:cubicBezTo>
                <a:cubicBezTo>
                  <a:pt x="33" y="256"/>
                  <a:pt x="33" y="256"/>
                  <a:pt x="33" y="256"/>
                </a:cubicBezTo>
                <a:cubicBezTo>
                  <a:pt x="44" y="270"/>
                  <a:pt x="58" y="279"/>
                  <a:pt x="75" y="279"/>
                </a:cubicBezTo>
                <a:cubicBezTo>
                  <a:pt x="75" y="279"/>
                  <a:pt x="75" y="279"/>
                  <a:pt x="75" y="279"/>
                </a:cubicBezTo>
                <a:cubicBezTo>
                  <a:pt x="351" y="279"/>
                  <a:pt x="351" y="279"/>
                  <a:pt x="351" y="279"/>
                </a:cubicBezTo>
                <a:cubicBezTo>
                  <a:pt x="355" y="279"/>
                  <a:pt x="359" y="283"/>
                  <a:pt x="359" y="287"/>
                </a:cubicBezTo>
                <a:cubicBezTo>
                  <a:pt x="359" y="287"/>
                  <a:pt x="359" y="287"/>
                  <a:pt x="359" y="287"/>
                </a:cubicBezTo>
                <a:cubicBezTo>
                  <a:pt x="359" y="291"/>
                  <a:pt x="355" y="295"/>
                  <a:pt x="351" y="295"/>
                </a:cubicBezTo>
                <a:cubicBezTo>
                  <a:pt x="351" y="295"/>
                  <a:pt x="351" y="295"/>
                  <a:pt x="351" y="295"/>
                </a:cubicBezTo>
                <a:cubicBezTo>
                  <a:pt x="75" y="295"/>
                  <a:pt x="75" y="295"/>
                  <a:pt x="75" y="295"/>
                </a:cubicBezTo>
                <a:cubicBezTo>
                  <a:pt x="52" y="295"/>
                  <a:pt x="33" y="283"/>
                  <a:pt x="21" y="266"/>
                </a:cubicBezTo>
                <a:cubicBezTo>
                  <a:pt x="21" y="266"/>
                  <a:pt x="21" y="266"/>
                  <a:pt x="21" y="266"/>
                </a:cubicBezTo>
                <a:cubicBezTo>
                  <a:pt x="8" y="250"/>
                  <a:pt x="0" y="229"/>
                  <a:pt x="0" y="209"/>
                </a:cubicBezTo>
                <a:cubicBezTo>
                  <a:pt x="0" y="209"/>
                  <a:pt x="0" y="209"/>
                  <a:pt x="0" y="209"/>
                </a:cubicBezTo>
                <a:cubicBezTo>
                  <a:pt x="0" y="166"/>
                  <a:pt x="29" y="130"/>
                  <a:pt x="69" y="120"/>
                </a:cubicBezTo>
                <a:cubicBezTo>
                  <a:pt x="69" y="120"/>
                  <a:pt x="69" y="120"/>
                  <a:pt x="69" y="120"/>
                </a:cubicBezTo>
                <a:cubicBezTo>
                  <a:pt x="78" y="52"/>
                  <a:pt x="136" y="0"/>
                  <a:pt x="206" y="0"/>
                </a:cubicBezTo>
                <a:cubicBezTo>
                  <a:pt x="206" y="0"/>
                  <a:pt x="206" y="0"/>
                  <a:pt x="206" y="0"/>
                </a:cubicBezTo>
                <a:cubicBezTo>
                  <a:pt x="250" y="0"/>
                  <a:pt x="288" y="20"/>
                  <a:pt x="313" y="50"/>
                </a:cubicBezTo>
                <a:cubicBezTo>
                  <a:pt x="313" y="50"/>
                  <a:pt x="313" y="50"/>
                  <a:pt x="313" y="50"/>
                </a:cubicBezTo>
                <a:cubicBezTo>
                  <a:pt x="328" y="41"/>
                  <a:pt x="346" y="36"/>
                  <a:pt x="365" y="36"/>
                </a:cubicBezTo>
                <a:cubicBezTo>
                  <a:pt x="365" y="36"/>
                  <a:pt x="365" y="36"/>
                  <a:pt x="365" y="36"/>
                </a:cubicBezTo>
                <a:cubicBezTo>
                  <a:pt x="421" y="36"/>
                  <a:pt x="466" y="81"/>
                  <a:pt x="466" y="136"/>
                </a:cubicBezTo>
                <a:cubicBezTo>
                  <a:pt x="466" y="136"/>
                  <a:pt x="466" y="136"/>
                  <a:pt x="466" y="136"/>
                </a:cubicBezTo>
                <a:cubicBezTo>
                  <a:pt x="466" y="153"/>
                  <a:pt x="462" y="168"/>
                  <a:pt x="454" y="182"/>
                </a:cubicBezTo>
                <a:cubicBezTo>
                  <a:pt x="454" y="182"/>
                  <a:pt x="454" y="182"/>
                  <a:pt x="454" y="182"/>
                </a:cubicBezTo>
                <a:cubicBezTo>
                  <a:pt x="466" y="194"/>
                  <a:pt x="474" y="211"/>
                  <a:pt x="474" y="230"/>
                </a:cubicBezTo>
                <a:cubicBezTo>
                  <a:pt x="474" y="230"/>
                  <a:pt x="474" y="230"/>
                  <a:pt x="474" y="230"/>
                </a:cubicBezTo>
                <a:cubicBezTo>
                  <a:pt x="474" y="244"/>
                  <a:pt x="468" y="260"/>
                  <a:pt x="457" y="273"/>
                </a:cubicBezTo>
                <a:cubicBezTo>
                  <a:pt x="457" y="273"/>
                  <a:pt x="457" y="273"/>
                  <a:pt x="457" y="273"/>
                </a:cubicBezTo>
                <a:cubicBezTo>
                  <a:pt x="446" y="285"/>
                  <a:pt x="430" y="295"/>
                  <a:pt x="410" y="295"/>
                </a:cubicBezTo>
                <a:cubicBezTo>
                  <a:pt x="410" y="295"/>
                  <a:pt x="410" y="295"/>
                  <a:pt x="410" y="295"/>
                </a:cubicBezTo>
                <a:cubicBezTo>
                  <a:pt x="410" y="295"/>
                  <a:pt x="410" y="295"/>
                  <a:pt x="410" y="295"/>
                </a:cubicBezTo>
                <a:close/>
              </a:path>
            </a:pathLst>
          </a:custGeom>
          <a:solidFill>
            <a:schemeClr val="bg1">
              <a:lumMod val="50000"/>
            </a:schemeClr>
          </a:solidFill>
          <a:ln>
            <a:noFill/>
          </a:ln>
          <a:extLst/>
        </p:spPr>
        <p:txBody>
          <a:bodyPr/>
          <a:lstStyle/>
          <a:p>
            <a:pPr>
              <a:defRPr/>
            </a:pPr>
            <a:endParaRPr lang="en-US" sz="1400">
              <a:cs typeface="+mn-cs"/>
            </a:endParaRPr>
          </a:p>
        </p:txBody>
      </p:sp>
      <p:sp>
        <p:nvSpPr>
          <p:cNvPr id="8212" name="Up Arrow 2"/>
          <p:cNvSpPr>
            <a:spLocks noChangeArrowheads="1"/>
          </p:cNvSpPr>
          <p:nvPr/>
        </p:nvSpPr>
        <p:spPr bwMode="auto">
          <a:xfrm>
            <a:off x="2632472" y="4962525"/>
            <a:ext cx="141684" cy="274638"/>
          </a:xfrm>
          <a:prstGeom prst="upArrow">
            <a:avLst>
              <a:gd name="adj1" fmla="val 50000"/>
              <a:gd name="adj2" fmla="val 49907"/>
            </a:avLst>
          </a:prstGeom>
          <a:solidFill>
            <a:srgbClr val="7B0663"/>
          </a:solidFill>
          <a:ln>
            <a:noFill/>
          </a:ln>
          <a:extLst>
            <a:ext uri="{91240B29-F687-4F45-9708-019B960494DF}">
              <a14:hiddenLine xmlns:a14="http://schemas.microsoft.com/office/drawing/2010/main" w="12700" algn="ctr">
                <a:solidFill>
                  <a:srgbClr val="7B0663"/>
                </a:solidFill>
                <a:round/>
                <a:headEnd/>
                <a:tailEnd/>
              </a14:hiddenLine>
            </a:ext>
          </a:extLst>
        </p:spPr>
        <p:txBody>
          <a:bodyPr wrap="none" lIns="72000" rIns="72000"/>
          <a:lstStyle/>
          <a:p>
            <a:pPr>
              <a:spcBef>
                <a:spcPct val="50000"/>
              </a:spcBef>
            </a:pPr>
            <a:endParaRPr lang="en-US" sz="1400">
              <a:solidFill>
                <a:srgbClr val="FFFFFF"/>
              </a:solidFill>
            </a:endParaRPr>
          </a:p>
        </p:txBody>
      </p:sp>
      <p:sp>
        <p:nvSpPr>
          <p:cNvPr id="8213" name="Up Arrow 49"/>
          <p:cNvSpPr>
            <a:spLocks noChangeArrowheads="1"/>
          </p:cNvSpPr>
          <p:nvPr/>
        </p:nvSpPr>
        <p:spPr bwMode="auto">
          <a:xfrm>
            <a:off x="3625454" y="4962526"/>
            <a:ext cx="140494" cy="601663"/>
          </a:xfrm>
          <a:prstGeom prst="upArrow">
            <a:avLst>
              <a:gd name="adj1" fmla="val 50000"/>
              <a:gd name="adj2" fmla="val 50349"/>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sz="1400"/>
          </a:p>
        </p:txBody>
      </p:sp>
      <p:sp>
        <p:nvSpPr>
          <p:cNvPr id="32" name="Up Arrow 49"/>
          <p:cNvSpPr>
            <a:spLocks noChangeArrowheads="1"/>
          </p:cNvSpPr>
          <p:nvPr/>
        </p:nvSpPr>
        <p:spPr bwMode="auto">
          <a:xfrm>
            <a:off x="5230416" y="4989514"/>
            <a:ext cx="141684" cy="909637"/>
          </a:xfrm>
          <a:prstGeom prst="upArrow">
            <a:avLst>
              <a:gd name="adj1" fmla="val 50000"/>
              <a:gd name="adj2" fmla="val 49993"/>
            </a:avLst>
          </a:prstGeom>
          <a:solidFill>
            <a:schemeClr val="bg1">
              <a:lumMod val="50000"/>
            </a:schemeClr>
          </a:solidFill>
          <a:ln>
            <a:noFill/>
          </a:ln>
        </p:spPr>
        <p:txBody>
          <a:bodyPr wrap="none" lIns="72000" rIns="72000"/>
          <a:lstStyle/>
          <a:p>
            <a:pPr>
              <a:spcBef>
                <a:spcPct val="50000"/>
              </a:spcBef>
              <a:defRPr/>
            </a:pPr>
            <a:endParaRPr lang="en-US" sz="1400">
              <a:cs typeface="+mn-cs"/>
            </a:endParaRPr>
          </a:p>
        </p:txBody>
      </p:sp>
      <p:sp>
        <p:nvSpPr>
          <p:cNvPr id="8215" name="Oval 14"/>
          <p:cNvSpPr>
            <a:spLocks noChangeArrowheads="1"/>
          </p:cNvSpPr>
          <p:nvPr/>
        </p:nvSpPr>
        <p:spPr bwMode="auto">
          <a:xfrm>
            <a:off x="4214813" y="5210176"/>
            <a:ext cx="664369" cy="885825"/>
          </a:xfrm>
          <a:prstGeom prst="ellipse">
            <a:avLst/>
          </a:prstGeom>
          <a:solidFill>
            <a:srgbClr val="8F3F7B"/>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ltLang="en-US" sz="1400">
              <a:solidFill>
                <a:srgbClr val="8F3F7B"/>
              </a:solidFill>
            </a:endParaRPr>
          </a:p>
        </p:txBody>
      </p:sp>
      <p:sp>
        <p:nvSpPr>
          <p:cNvPr id="8216" name="Freeform 25"/>
          <p:cNvSpPr>
            <a:spLocks noChangeAspect="1" noEditPoints="1"/>
          </p:cNvSpPr>
          <p:nvPr/>
        </p:nvSpPr>
        <p:spPr bwMode="auto">
          <a:xfrm>
            <a:off x="4367213" y="5373688"/>
            <a:ext cx="360760" cy="381000"/>
          </a:xfrm>
          <a:custGeom>
            <a:avLst/>
            <a:gdLst>
              <a:gd name="T0" fmla="*/ 2147483647 w 409"/>
              <a:gd name="T1" fmla="*/ 2147483647 h 589"/>
              <a:gd name="T2" fmla="*/ 2147483647 w 409"/>
              <a:gd name="T3" fmla="*/ 0 h 589"/>
              <a:gd name="T4" fmla="*/ 0 w 409"/>
              <a:gd name="T5" fmla="*/ 2147483647 h 589"/>
              <a:gd name="T6" fmla="*/ 2147483647 w 409"/>
              <a:gd name="T7" fmla="*/ 2147483647 h 589"/>
              <a:gd name="T8" fmla="*/ 2147483647 w 409"/>
              <a:gd name="T9" fmla="*/ 2147483647 h 589"/>
              <a:gd name="T10" fmla="*/ 2147483647 w 409"/>
              <a:gd name="T11" fmla="*/ 2147483647 h 589"/>
              <a:gd name="T12" fmla="*/ 2147483647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9"/>
              <a:gd name="T97" fmla="*/ 0 h 589"/>
              <a:gd name="T98" fmla="*/ 409 w 409"/>
              <a:gd name="T99" fmla="*/ 589 h 5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80" y="317"/>
                </a:moveTo>
                <a:cubicBezTo>
                  <a:pt x="85" y="321"/>
                  <a:pt x="91" y="323"/>
                  <a:pt x="98" y="325"/>
                </a:cubicBezTo>
                <a:cubicBezTo>
                  <a:pt x="121" y="331"/>
                  <a:pt x="160" y="335"/>
                  <a:pt x="204" y="335"/>
                </a:cubicBezTo>
                <a:cubicBezTo>
                  <a:pt x="238" y="335"/>
                  <a:pt x="269" y="333"/>
                  <a:pt x="292" y="329"/>
                </a:cubicBezTo>
                <a:cubicBezTo>
                  <a:pt x="303" y="327"/>
                  <a:pt x="312" y="325"/>
                  <a:pt x="319" y="322"/>
                </a:cubicBezTo>
                <a:cubicBezTo>
                  <a:pt x="323" y="321"/>
                  <a:pt x="326" y="319"/>
                  <a:pt x="328" y="317"/>
                </a:cubicBezTo>
                <a:cubicBezTo>
                  <a:pt x="331" y="315"/>
                  <a:pt x="334" y="311"/>
                  <a:pt x="334" y="307"/>
                </a:cubicBezTo>
                <a:cubicBezTo>
                  <a:pt x="334" y="105"/>
                  <a:pt x="334" y="105"/>
                  <a:pt x="334" y="105"/>
                </a:cubicBezTo>
                <a:cubicBezTo>
                  <a:pt x="334" y="105"/>
                  <a:pt x="334" y="104"/>
                  <a:pt x="334" y="104"/>
                </a:cubicBezTo>
                <a:cubicBezTo>
                  <a:pt x="334" y="100"/>
                  <a:pt x="331" y="96"/>
                  <a:pt x="328" y="94"/>
                </a:cubicBezTo>
                <a:cubicBezTo>
                  <a:pt x="324" y="91"/>
                  <a:pt x="318" y="88"/>
                  <a:pt x="310" y="86"/>
                </a:cubicBezTo>
                <a:cubicBezTo>
                  <a:pt x="288" y="80"/>
                  <a:pt x="249" y="76"/>
                  <a:pt x="204" y="76"/>
                </a:cubicBezTo>
                <a:cubicBezTo>
                  <a:pt x="171" y="76"/>
                  <a:pt x="140" y="78"/>
                  <a:pt x="117" y="82"/>
                </a:cubicBezTo>
                <a:cubicBezTo>
                  <a:pt x="106" y="84"/>
                  <a:pt x="97" y="86"/>
                  <a:pt x="90" y="89"/>
                </a:cubicBezTo>
                <a:cubicBezTo>
                  <a:pt x="86" y="91"/>
                  <a:pt x="83" y="92"/>
                  <a:pt x="80" y="94"/>
                </a:cubicBezTo>
                <a:cubicBezTo>
                  <a:pt x="78" y="96"/>
                  <a:pt x="75" y="100"/>
                  <a:pt x="75" y="105"/>
                </a:cubicBezTo>
                <a:cubicBezTo>
                  <a:pt x="75" y="105"/>
                  <a:pt x="75" y="105"/>
                  <a:pt x="75" y="105"/>
                </a:cubicBezTo>
                <a:cubicBezTo>
                  <a:pt x="75" y="307"/>
                  <a:pt x="75" y="307"/>
                  <a:pt x="75" y="307"/>
                </a:cubicBezTo>
                <a:cubicBezTo>
                  <a:pt x="75" y="311"/>
                  <a:pt x="78" y="315"/>
                  <a:pt x="80" y="317"/>
                </a:cubicBezTo>
                <a:close/>
                <a:moveTo>
                  <a:pt x="103" y="102"/>
                </a:moveTo>
                <a:cubicBezTo>
                  <a:pt x="122" y="96"/>
                  <a:pt x="161" y="92"/>
                  <a:pt x="204" y="92"/>
                </a:cubicBezTo>
                <a:cubicBezTo>
                  <a:pt x="238" y="92"/>
                  <a:pt x="268" y="94"/>
                  <a:pt x="289" y="98"/>
                </a:cubicBezTo>
                <a:cubicBezTo>
                  <a:pt x="299" y="100"/>
                  <a:pt x="308" y="102"/>
                  <a:pt x="313" y="104"/>
                </a:cubicBezTo>
                <a:cubicBezTo>
                  <a:pt x="314" y="104"/>
                  <a:pt x="314" y="104"/>
                  <a:pt x="315" y="105"/>
                </a:cubicBezTo>
                <a:cubicBezTo>
                  <a:pt x="313" y="106"/>
                  <a:pt x="310" y="107"/>
                  <a:pt x="306" y="108"/>
                </a:cubicBezTo>
                <a:cubicBezTo>
                  <a:pt x="286" y="113"/>
                  <a:pt x="248" y="117"/>
                  <a:pt x="204" y="117"/>
                </a:cubicBezTo>
                <a:cubicBezTo>
                  <a:pt x="171" y="117"/>
                  <a:pt x="141" y="115"/>
                  <a:pt x="120" y="111"/>
                </a:cubicBezTo>
                <a:cubicBezTo>
                  <a:pt x="109" y="110"/>
                  <a:pt x="101" y="107"/>
                  <a:pt x="96" y="105"/>
                </a:cubicBezTo>
                <a:cubicBezTo>
                  <a:pt x="95" y="105"/>
                  <a:pt x="95" y="105"/>
                  <a:pt x="94" y="105"/>
                </a:cubicBezTo>
                <a:cubicBezTo>
                  <a:pt x="96" y="104"/>
                  <a:pt x="99" y="103"/>
                  <a:pt x="103" y="102"/>
                </a:cubicBezTo>
                <a:close/>
                <a:moveTo>
                  <a:pt x="91" y="121"/>
                </a:moveTo>
                <a:cubicBezTo>
                  <a:pt x="93" y="121"/>
                  <a:pt x="96" y="122"/>
                  <a:pt x="98" y="123"/>
                </a:cubicBezTo>
                <a:cubicBezTo>
                  <a:pt x="121" y="129"/>
                  <a:pt x="160" y="133"/>
                  <a:pt x="204" y="133"/>
                </a:cubicBezTo>
                <a:cubicBezTo>
                  <a:pt x="238" y="133"/>
                  <a:pt x="269" y="131"/>
                  <a:pt x="292" y="127"/>
                </a:cubicBezTo>
                <a:cubicBezTo>
                  <a:pt x="302" y="125"/>
                  <a:pt x="311" y="123"/>
                  <a:pt x="318" y="121"/>
                </a:cubicBezTo>
                <a:cubicBezTo>
                  <a:pt x="318" y="305"/>
                  <a:pt x="318" y="305"/>
                  <a:pt x="318" y="305"/>
                </a:cubicBezTo>
                <a:cubicBezTo>
                  <a:pt x="316" y="306"/>
                  <a:pt x="312" y="308"/>
                  <a:pt x="306" y="310"/>
                </a:cubicBezTo>
                <a:cubicBezTo>
                  <a:pt x="286" y="315"/>
                  <a:pt x="248" y="319"/>
                  <a:pt x="204" y="319"/>
                </a:cubicBezTo>
                <a:cubicBezTo>
                  <a:pt x="171" y="319"/>
                  <a:pt x="141" y="317"/>
                  <a:pt x="120" y="313"/>
                </a:cubicBezTo>
                <a:cubicBezTo>
                  <a:pt x="109" y="312"/>
                  <a:pt x="101" y="309"/>
                  <a:pt x="96" y="307"/>
                </a:cubicBezTo>
                <a:cubicBezTo>
                  <a:pt x="93" y="306"/>
                  <a:pt x="92" y="306"/>
                  <a:pt x="91" y="305"/>
                </a:cubicBezTo>
                <a:lnTo>
                  <a:pt x="91" y="12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50000"/>
              </a:spcBef>
            </a:pPr>
            <a:endParaRPr lang="en-US" sz="500">
              <a:solidFill>
                <a:schemeClr val="bg1"/>
              </a:solidFill>
            </a:endParaRPr>
          </a:p>
          <a:p>
            <a:pPr algn="ctr">
              <a:lnSpc>
                <a:spcPct val="80000"/>
              </a:lnSpc>
              <a:spcBef>
                <a:spcPct val="50000"/>
              </a:spcBef>
            </a:pPr>
            <a:endParaRPr lang="en-US" sz="500">
              <a:solidFill>
                <a:schemeClr val="bg1"/>
              </a:solidFill>
            </a:endParaRPr>
          </a:p>
          <a:p>
            <a:pPr algn="ctr">
              <a:lnSpc>
                <a:spcPct val="80000"/>
              </a:lnSpc>
              <a:spcBef>
                <a:spcPct val="50000"/>
              </a:spcBef>
            </a:pPr>
            <a:endParaRPr lang="en-US" sz="500">
              <a:solidFill>
                <a:schemeClr val="bg1"/>
              </a:solidFill>
            </a:endParaRPr>
          </a:p>
        </p:txBody>
      </p:sp>
      <p:sp>
        <p:nvSpPr>
          <p:cNvPr id="8217" name="Rectangle 18"/>
          <p:cNvSpPr>
            <a:spLocks noChangeArrowheads="1"/>
          </p:cNvSpPr>
          <p:nvPr/>
        </p:nvSpPr>
        <p:spPr bwMode="auto">
          <a:xfrm>
            <a:off x="4214809" y="5783263"/>
            <a:ext cx="665568" cy="22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0000"/>
              </a:lnSpc>
              <a:spcBef>
                <a:spcPct val="50000"/>
              </a:spcBef>
            </a:pPr>
            <a:r>
              <a:rPr lang="en-US" altLang="en-US" sz="1100">
                <a:solidFill>
                  <a:srgbClr val="FFFFFF"/>
                </a:solidFill>
              </a:rPr>
              <a:t>OSS/BSS</a:t>
            </a:r>
            <a:endParaRPr lang="sv-SE" altLang="en-US" sz="1100">
              <a:solidFill>
                <a:srgbClr val="FFFFFF"/>
              </a:solidFill>
            </a:endParaRPr>
          </a:p>
        </p:txBody>
      </p:sp>
      <p:sp>
        <p:nvSpPr>
          <p:cNvPr id="8218" name="Up Arrow 49"/>
          <p:cNvSpPr>
            <a:spLocks noChangeArrowheads="1"/>
          </p:cNvSpPr>
          <p:nvPr/>
        </p:nvSpPr>
        <p:spPr bwMode="auto">
          <a:xfrm>
            <a:off x="1637110" y="4937126"/>
            <a:ext cx="141684" cy="627063"/>
          </a:xfrm>
          <a:prstGeom prst="upArrow">
            <a:avLst>
              <a:gd name="adj1" fmla="val 50000"/>
              <a:gd name="adj2" fmla="val 49928"/>
            </a:avLst>
          </a:prstGeom>
          <a:solidFill>
            <a:srgbClr val="00625F"/>
          </a:solidFill>
          <a:ln w="12700" algn="ctr">
            <a:solidFill>
              <a:srgbClr val="00625F"/>
            </a:solidFill>
            <a:round/>
            <a:headEnd/>
            <a:tailEnd/>
          </a:ln>
        </p:spPr>
        <p:txBody>
          <a:bodyPr wrap="none" lIns="72000" rIns="72000"/>
          <a:lstStyle/>
          <a:p>
            <a:pPr>
              <a:spcBef>
                <a:spcPct val="50000"/>
              </a:spcBef>
            </a:pPr>
            <a:endParaRPr lang="en-US" sz="1400">
              <a:solidFill>
                <a:srgbClr val="00625F"/>
              </a:solidFill>
            </a:endParaRPr>
          </a:p>
        </p:txBody>
      </p:sp>
      <p:sp>
        <p:nvSpPr>
          <p:cNvPr id="8219" name="Freeform 3"/>
          <p:cNvSpPr>
            <a:spLocks noChangeAspect="1" noEditPoints="1"/>
          </p:cNvSpPr>
          <p:nvPr/>
        </p:nvSpPr>
        <p:spPr bwMode="auto">
          <a:xfrm>
            <a:off x="3546873" y="5872163"/>
            <a:ext cx="297656" cy="419100"/>
          </a:xfrm>
          <a:custGeom>
            <a:avLst/>
            <a:gdLst>
              <a:gd name="T0" fmla="*/ 2147483647 w 382"/>
              <a:gd name="T1" fmla="*/ 2147483647 h 405"/>
              <a:gd name="T2" fmla="*/ 2147483647 w 382"/>
              <a:gd name="T3" fmla="*/ 2147483647 h 405"/>
              <a:gd name="T4" fmla="*/ 2147483647 w 382"/>
              <a:gd name="T5" fmla="*/ 2147483647 h 405"/>
              <a:gd name="T6" fmla="*/ 2147483647 w 382"/>
              <a:gd name="T7" fmla="*/ 2147483647 h 405"/>
              <a:gd name="T8" fmla="*/ 2147483647 w 382"/>
              <a:gd name="T9" fmla="*/ 2147483647 h 405"/>
              <a:gd name="T10" fmla="*/ 2147483647 w 382"/>
              <a:gd name="T11" fmla="*/ 2147483647 h 405"/>
              <a:gd name="T12" fmla="*/ 2147483647 w 382"/>
              <a:gd name="T13" fmla="*/ 2147483647 h 405"/>
              <a:gd name="T14" fmla="*/ 2147483647 w 382"/>
              <a:gd name="T15" fmla="*/ 2147483647 h 405"/>
              <a:gd name="T16" fmla="*/ 0 w 382"/>
              <a:gd name="T17" fmla="*/ 2147483647 h 405"/>
              <a:gd name="T18" fmla="*/ 2147483647 w 382"/>
              <a:gd name="T19" fmla="*/ 2147483647 h 405"/>
              <a:gd name="T20" fmla="*/ 2147483647 w 382"/>
              <a:gd name="T21" fmla="*/ 2147483647 h 405"/>
              <a:gd name="T22" fmla="*/ 2147483647 w 382"/>
              <a:gd name="T23" fmla="*/ 2147483647 h 405"/>
              <a:gd name="T24" fmla="*/ 2147483647 w 382"/>
              <a:gd name="T25" fmla="*/ 2147483647 h 405"/>
              <a:gd name="T26" fmla="*/ 2147483647 w 382"/>
              <a:gd name="T27" fmla="*/ 2147483647 h 405"/>
              <a:gd name="T28" fmla="*/ 2147483647 w 382"/>
              <a:gd name="T29" fmla="*/ 2147483647 h 405"/>
              <a:gd name="T30" fmla="*/ 2147483647 w 382"/>
              <a:gd name="T31" fmla="*/ 2147483647 h 405"/>
              <a:gd name="T32" fmla="*/ 2147483647 w 382"/>
              <a:gd name="T33" fmla="*/ 2147483647 h 405"/>
              <a:gd name="T34" fmla="*/ 2147483647 w 382"/>
              <a:gd name="T35" fmla="*/ 2147483647 h 405"/>
              <a:gd name="T36" fmla="*/ 2147483647 w 382"/>
              <a:gd name="T37" fmla="*/ 2147483647 h 405"/>
              <a:gd name="T38" fmla="*/ 2147483647 w 382"/>
              <a:gd name="T39" fmla="*/ 2147483647 h 405"/>
              <a:gd name="T40" fmla="*/ 2147483647 w 382"/>
              <a:gd name="T41" fmla="*/ 2147483647 h 405"/>
              <a:gd name="T42" fmla="*/ 2147483647 w 382"/>
              <a:gd name="T43" fmla="*/ 2147483647 h 405"/>
              <a:gd name="T44" fmla="*/ 2147483647 w 382"/>
              <a:gd name="T45" fmla="*/ 2147483647 h 405"/>
              <a:gd name="T46" fmla="*/ 2147483647 w 382"/>
              <a:gd name="T47" fmla="*/ 2147483647 h 405"/>
              <a:gd name="T48" fmla="*/ 2147483647 w 382"/>
              <a:gd name="T49" fmla="*/ 2147483647 h 405"/>
              <a:gd name="T50" fmla="*/ 2147483647 w 382"/>
              <a:gd name="T51" fmla="*/ 2147483647 h 405"/>
              <a:gd name="T52" fmla="*/ 2147483647 w 382"/>
              <a:gd name="T53" fmla="*/ 2147483647 h 405"/>
              <a:gd name="T54" fmla="*/ 2147483647 w 382"/>
              <a:gd name="T55" fmla="*/ 2147483647 h 405"/>
              <a:gd name="T56" fmla="*/ 2147483647 w 382"/>
              <a:gd name="T57" fmla="*/ 2147483647 h 405"/>
              <a:gd name="T58" fmla="*/ 2147483647 w 382"/>
              <a:gd name="T59" fmla="*/ 2147483647 h 405"/>
              <a:gd name="T60" fmla="*/ 2147483647 w 382"/>
              <a:gd name="T61" fmla="*/ 2147483647 h 405"/>
              <a:gd name="T62" fmla="*/ 2147483647 w 382"/>
              <a:gd name="T63" fmla="*/ 2147483647 h 405"/>
              <a:gd name="T64" fmla="*/ 2147483647 w 382"/>
              <a:gd name="T65" fmla="*/ 2147483647 h 405"/>
              <a:gd name="T66" fmla="*/ 2147483647 w 382"/>
              <a:gd name="T67" fmla="*/ 2147483647 h 405"/>
              <a:gd name="T68" fmla="*/ 2147483647 w 382"/>
              <a:gd name="T69" fmla="*/ 2147483647 h 405"/>
              <a:gd name="T70" fmla="*/ 2147483647 w 382"/>
              <a:gd name="T71" fmla="*/ 2147483647 h 405"/>
              <a:gd name="T72" fmla="*/ 2147483647 w 382"/>
              <a:gd name="T73" fmla="*/ 2147483647 h 405"/>
              <a:gd name="T74" fmla="*/ 2147483647 w 382"/>
              <a:gd name="T75" fmla="*/ 2147483647 h 405"/>
              <a:gd name="T76" fmla="*/ 2147483647 w 382"/>
              <a:gd name="T77" fmla="*/ 2147483647 h 405"/>
              <a:gd name="T78" fmla="*/ 2147483647 w 382"/>
              <a:gd name="T79" fmla="*/ 2147483647 h 405"/>
              <a:gd name="T80" fmla="*/ 2147483647 w 382"/>
              <a:gd name="T81" fmla="*/ 2147483647 h 405"/>
              <a:gd name="T82" fmla="*/ 2147483647 w 382"/>
              <a:gd name="T83" fmla="*/ 2147483647 h 405"/>
              <a:gd name="T84" fmla="*/ 2147483647 w 382"/>
              <a:gd name="T85" fmla="*/ 2147483647 h 405"/>
              <a:gd name="T86" fmla="*/ 2147483647 w 382"/>
              <a:gd name="T87" fmla="*/ 2147483647 h 405"/>
              <a:gd name="T88" fmla="*/ 2147483647 w 382"/>
              <a:gd name="T89" fmla="*/ 2147483647 h 405"/>
              <a:gd name="T90" fmla="*/ 2147483647 w 382"/>
              <a:gd name="T91" fmla="*/ 2147483647 h 405"/>
              <a:gd name="T92" fmla="*/ 2147483647 w 382"/>
              <a:gd name="T93" fmla="*/ 2147483647 h 405"/>
              <a:gd name="T94" fmla="*/ 2147483647 w 382"/>
              <a:gd name="T95" fmla="*/ 2147483647 h 405"/>
              <a:gd name="T96" fmla="*/ 2147483647 w 382"/>
              <a:gd name="T97" fmla="*/ 2147483647 h 405"/>
              <a:gd name="T98" fmla="*/ 2147483647 w 382"/>
              <a:gd name="T99" fmla="*/ 2147483647 h 405"/>
              <a:gd name="T100" fmla="*/ 2147483647 w 382"/>
              <a:gd name="T101" fmla="*/ 2147483647 h 405"/>
              <a:gd name="T102" fmla="*/ 2147483647 w 382"/>
              <a:gd name="T103" fmla="*/ 2147483647 h 405"/>
              <a:gd name="T104" fmla="*/ 2147483647 w 382"/>
              <a:gd name="T105" fmla="*/ 2147483647 h 4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2" h="405">
                <a:moveTo>
                  <a:pt x="347" y="257"/>
                </a:moveTo>
                <a:cubicBezTo>
                  <a:pt x="348" y="202"/>
                  <a:pt x="348" y="202"/>
                  <a:pt x="348" y="202"/>
                </a:cubicBezTo>
                <a:cubicBezTo>
                  <a:pt x="349" y="198"/>
                  <a:pt x="345" y="194"/>
                  <a:pt x="341" y="194"/>
                </a:cubicBezTo>
                <a:cubicBezTo>
                  <a:pt x="336" y="194"/>
                  <a:pt x="333" y="197"/>
                  <a:pt x="332" y="202"/>
                </a:cubicBezTo>
                <a:cubicBezTo>
                  <a:pt x="331" y="257"/>
                  <a:pt x="331" y="257"/>
                  <a:pt x="331" y="257"/>
                </a:cubicBezTo>
                <a:cubicBezTo>
                  <a:pt x="325" y="258"/>
                  <a:pt x="319" y="260"/>
                  <a:pt x="314" y="264"/>
                </a:cubicBezTo>
                <a:cubicBezTo>
                  <a:pt x="276" y="231"/>
                  <a:pt x="276" y="231"/>
                  <a:pt x="276" y="231"/>
                </a:cubicBezTo>
                <a:cubicBezTo>
                  <a:pt x="279" y="225"/>
                  <a:pt x="281" y="219"/>
                  <a:pt x="281" y="212"/>
                </a:cubicBezTo>
                <a:cubicBezTo>
                  <a:pt x="281" y="204"/>
                  <a:pt x="279" y="197"/>
                  <a:pt x="275" y="191"/>
                </a:cubicBezTo>
                <a:cubicBezTo>
                  <a:pt x="320" y="150"/>
                  <a:pt x="320" y="150"/>
                  <a:pt x="320" y="150"/>
                </a:cubicBezTo>
                <a:cubicBezTo>
                  <a:pt x="324" y="153"/>
                  <a:pt x="329" y="155"/>
                  <a:pt x="334" y="156"/>
                </a:cubicBezTo>
                <a:cubicBezTo>
                  <a:pt x="333" y="170"/>
                  <a:pt x="333" y="170"/>
                  <a:pt x="333" y="170"/>
                </a:cubicBezTo>
                <a:cubicBezTo>
                  <a:pt x="333" y="175"/>
                  <a:pt x="337" y="178"/>
                  <a:pt x="341" y="178"/>
                </a:cubicBezTo>
                <a:cubicBezTo>
                  <a:pt x="341" y="178"/>
                  <a:pt x="341" y="178"/>
                  <a:pt x="341" y="178"/>
                </a:cubicBezTo>
                <a:cubicBezTo>
                  <a:pt x="346" y="178"/>
                  <a:pt x="349" y="175"/>
                  <a:pt x="349" y="171"/>
                </a:cubicBezTo>
                <a:cubicBezTo>
                  <a:pt x="350" y="157"/>
                  <a:pt x="350" y="157"/>
                  <a:pt x="350" y="157"/>
                </a:cubicBezTo>
                <a:cubicBezTo>
                  <a:pt x="368" y="153"/>
                  <a:pt x="382" y="137"/>
                  <a:pt x="382" y="118"/>
                </a:cubicBezTo>
                <a:cubicBezTo>
                  <a:pt x="382" y="96"/>
                  <a:pt x="365" y="78"/>
                  <a:pt x="343" y="78"/>
                </a:cubicBezTo>
                <a:cubicBezTo>
                  <a:pt x="332" y="78"/>
                  <a:pt x="322" y="83"/>
                  <a:pt x="314" y="91"/>
                </a:cubicBezTo>
                <a:cubicBezTo>
                  <a:pt x="254" y="53"/>
                  <a:pt x="254" y="53"/>
                  <a:pt x="254" y="53"/>
                </a:cubicBezTo>
                <a:cubicBezTo>
                  <a:pt x="255" y="49"/>
                  <a:pt x="256" y="44"/>
                  <a:pt x="256" y="39"/>
                </a:cubicBezTo>
                <a:cubicBezTo>
                  <a:pt x="256" y="18"/>
                  <a:pt x="238" y="0"/>
                  <a:pt x="217" y="0"/>
                </a:cubicBezTo>
                <a:cubicBezTo>
                  <a:pt x="195" y="0"/>
                  <a:pt x="177" y="18"/>
                  <a:pt x="177" y="39"/>
                </a:cubicBezTo>
                <a:cubicBezTo>
                  <a:pt x="177" y="40"/>
                  <a:pt x="177" y="41"/>
                  <a:pt x="177" y="42"/>
                </a:cubicBezTo>
                <a:cubicBezTo>
                  <a:pt x="74" y="72"/>
                  <a:pt x="74" y="72"/>
                  <a:pt x="74" y="72"/>
                </a:cubicBezTo>
                <a:cubicBezTo>
                  <a:pt x="68" y="60"/>
                  <a:pt x="55" y="51"/>
                  <a:pt x="40" y="51"/>
                </a:cubicBezTo>
                <a:cubicBezTo>
                  <a:pt x="18" y="51"/>
                  <a:pt x="0" y="69"/>
                  <a:pt x="0" y="91"/>
                </a:cubicBezTo>
                <a:cubicBezTo>
                  <a:pt x="0" y="111"/>
                  <a:pt x="16" y="128"/>
                  <a:pt x="35" y="130"/>
                </a:cubicBezTo>
                <a:cubicBezTo>
                  <a:pt x="46" y="237"/>
                  <a:pt x="46" y="237"/>
                  <a:pt x="46" y="237"/>
                </a:cubicBezTo>
                <a:cubicBezTo>
                  <a:pt x="30" y="242"/>
                  <a:pt x="19" y="257"/>
                  <a:pt x="19" y="275"/>
                </a:cubicBezTo>
                <a:cubicBezTo>
                  <a:pt x="19" y="297"/>
                  <a:pt x="36" y="314"/>
                  <a:pt x="58" y="314"/>
                </a:cubicBezTo>
                <a:cubicBezTo>
                  <a:pt x="65" y="314"/>
                  <a:pt x="72" y="312"/>
                  <a:pt x="78" y="309"/>
                </a:cubicBezTo>
                <a:cubicBezTo>
                  <a:pt x="109" y="343"/>
                  <a:pt x="109" y="343"/>
                  <a:pt x="109" y="343"/>
                </a:cubicBezTo>
                <a:cubicBezTo>
                  <a:pt x="105" y="349"/>
                  <a:pt x="102" y="357"/>
                  <a:pt x="102" y="366"/>
                </a:cubicBezTo>
                <a:cubicBezTo>
                  <a:pt x="102" y="387"/>
                  <a:pt x="119" y="405"/>
                  <a:pt x="141" y="405"/>
                </a:cubicBezTo>
                <a:cubicBezTo>
                  <a:pt x="163" y="405"/>
                  <a:pt x="181" y="387"/>
                  <a:pt x="181" y="366"/>
                </a:cubicBezTo>
                <a:cubicBezTo>
                  <a:pt x="181" y="364"/>
                  <a:pt x="180" y="362"/>
                  <a:pt x="180" y="360"/>
                </a:cubicBezTo>
                <a:cubicBezTo>
                  <a:pt x="304" y="316"/>
                  <a:pt x="304" y="316"/>
                  <a:pt x="304" y="316"/>
                </a:cubicBezTo>
                <a:cubicBezTo>
                  <a:pt x="311" y="327"/>
                  <a:pt x="323" y="335"/>
                  <a:pt x="337" y="335"/>
                </a:cubicBezTo>
                <a:cubicBezTo>
                  <a:pt x="359" y="335"/>
                  <a:pt x="377" y="317"/>
                  <a:pt x="377" y="295"/>
                </a:cubicBezTo>
                <a:cubicBezTo>
                  <a:pt x="377" y="277"/>
                  <a:pt x="364" y="261"/>
                  <a:pt x="347" y="257"/>
                </a:cubicBezTo>
                <a:close/>
                <a:moveTo>
                  <a:pt x="343" y="94"/>
                </a:moveTo>
                <a:cubicBezTo>
                  <a:pt x="356" y="94"/>
                  <a:pt x="366" y="105"/>
                  <a:pt x="366" y="118"/>
                </a:cubicBezTo>
                <a:cubicBezTo>
                  <a:pt x="366" y="131"/>
                  <a:pt x="356" y="141"/>
                  <a:pt x="343" y="141"/>
                </a:cubicBezTo>
                <a:cubicBezTo>
                  <a:pt x="330" y="141"/>
                  <a:pt x="320" y="131"/>
                  <a:pt x="320" y="118"/>
                </a:cubicBezTo>
                <a:cubicBezTo>
                  <a:pt x="320" y="105"/>
                  <a:pt x="330" y="94"/>
                  <a:pt x="343" y="94"/>
                </a:cubicBezTo>
                <a:close/>
                <a:moveTo>
                  <a:pt x="309" y="138"/>
                </a:moveTo>
                <a:cubicBezTo>
                  <a:pt x="265" y="180"/>
                  <a:pt x="265" y="180"/>
                  <a:pt x="265" y="180"/>
                </a:cubicBezTo>
                <a:cubicBezTo>
                  <a:pt x="258" y="175"/>
                  <a:pt x="250" y="173"/>
                  <a:pt x="242" y="173"/>
                </a:cubicBezTo>
                <a:cubicBezTo>
                  <a:pt x="227" y="173"/>
                  <a:pt x="213" y="181"/>
                  <a:pt x="207" y="194"/>
                </a:cubicBezTo>
                <a:cubicBezTo>
                  <a:pt x="167" y="183"/>
                  <a:pt x="167" y="183"/>
                  <a:pt x="167" y="183"/>
                </a:cubicBezTo>
                <a:cubicBezTo>
                  <a:pt x="167" y="182"/>
                  <a:pt x="167" y="181"/>
                  <a:pt x="167" y="180"/>
                </a:cubicBezTo>
                <a:cubicBezTo>
                  <a:pt x="167" y="179"/>
                  <a:pt x="167" y="178"/>
                  <a:pt x="167" y="177"/>
                </a:cubicBezTo>
                <a:cubicBezTo>
                  <a:pt x="308" y="136"/>
                  <a:pt x="308" y="136"/>
                  <a:pt x="308" y="136"/>
                </a:cubicBezTo>
                <a:cubicBezTo>
                  <a:pt x="308" y="137"/>
                  <a:pt x="309" y="138"/>
                  <a:pt x="309" y="138"/>
                </a:cubicBezTo>
                <a:close/>
                <a:moveTo>
                  <a:pt x="265" y="212"/>
                </a:moveTo>
                <a:cubicBezTo>
                  <a:pt x="265" y="225"/>
                  <a:pt x="255" y="235"/>
                  <a:pt x="242" y="235"/>
                </a:cubicBezTo>
                <a:cubicBezTo>
                  <a:pt x="229" y="235"/>
                  <a:pt x="218" y="225"/>
                  <a:pt x="218" y="212"/>
                </a:cubicBezTo>
                <a:cubicBezTo>
                  <a:pt x="218" y="199"/>
                  <a:pt x="229" y="189"/>
                  <a:pt x="242" y="189"/>
                </a:cubicBezTo>
                <a:cubicBezTo>
                  <a:pt x="255" y="189"/>
                  <a:pt x="265" y="199"/>
                  <a:pt x="265" y="212"/>
                </a:cubicBezTo>
                <a:close/>
                <a:moveTo>
                  <a:pt x="143" y="273"/>
                </a:moveTo>
                <a:cubicBezTo>
                  <a:pt x="139" y="218"/>
                  <a:pt x="139" y="218"/>
                  <a:pt x="139" y="218"/>
                </a:cubicBezTo>
                <a:cubicBezTo>
                  <a:pt x="149" y="215"/>
                  <a:pt x="158" y="208"/>
                  <a:pt x="163" y="198"/>
                </a:cubicBezTo>
                <a:cubicBezTo>
                  <a:pt x="203" y="209"/>
                  <a:pt x="203" y="209"/>
                  <a:pt x="203" y="209"/>
                </a:cubicBezTo>
                <a:cubicBezTo>
                  <a:pt x="203" y="210"/>
                  <a:pt x="202" y="211"/>
                  <a:pt x="202" y="212"/>
                </a:cubicBezTo>
                <a:cubicBezTo>
                  <a:pt x="202" y="223"/>
                  <a:pt x="207" y="233"/>
                  <a:pt x="214" y="240"/>
                </a:cubicBezTo>
                <a:cubicBezTo>
                  <a:pt x="190" y="277"/>
                  <a:pt x="190" y="277"/>
                  <a:pt x="190" y="277"/>
                </a:cubicBezTo>
                <a:lnTo>
                  <a:pt x="143" y="273"/>
                </a:lnTo>
                <a:close/>
                <a:moveTo>
                  <a:pt x="180" y="292"/>
                </a:moveTo>
                <a:cubicBezTo>
                  <a:pt x="156" y="329"/>
                  <a:pt x="156" y="329"/>
                  <a:pt x="156" y="329"/>
                </a:cubicBezTo>
                <a:cubicBezTo>
                  <a:pt x="153" y="328"/>
                  <a:pt x="150" y="327"/>
                  <a:pt x="146" y="327"/>
                </a:cubicBezTo>
                <a:cubicBezTo>
                  <a:pt x="144" y="289"/>
                  <a:pt x="144" y="289"/>
                  <a:pt x="144" y="289"/>
                </a:cubicBezTo>
                <a:lnTo>
                  <a:pt x="180" y="292"/>
                </a:lnTo>
                <a:close/>
                <a:moveTo>
                  <a:pt x="128" y="204"/>
                </a:moveTo>
                <a:cubicBezTo>
                  <a:pt x="115" y="204"/>
                  <a:pt x="105" y="193"/>
                  <a:pt x="105" y="180"/>
                </a:cubicBezTo>
                <a:cubicBezTo>
                  <a:pt x="105" y="168"/>
                  <a:pt x="115" y="157"/>
                  <a:pt x="128" y="157"/>
                </a:cubicBezTo>
                <a:cubicBezTo>
                  <a:pt x="141" y="157"/>
                  <a:pt x="151" y="168"/>
                  <a:pt x="151" y="180"/>
                </a:cubicBezTo>
                <a:cubicBezTo>
                  <a:pt x="151" y="193"/>
                  <a:pt x="141" y="204"/>
                  <a:pt x="128" y="204"/>
                </a:cubicBezTo>
                <a:close/>
                <a:moveTo>
                  <a:pt x="217" y="16"/>
                </a:moveTo>
                <a:cubicBezTo>
                  <a:pt x="230" y="16"/>
                  <a:pt x="240" y="27"/>
                  <a:pt x="240" y="39"/>
                </a:cubicBezTo>
                <a:cubicBezTo>
                  <a:pt x="240" y="52"/>
                  <a:pt x="230" y="63"/>
                  <a:pt x="217" y="63"/>
                </a:cubicBezTo>
                <a:cubicBezTo>
                  <a:pt x="204" y="63"/>
                  <a:pt x="193" y="52"/>
                  <a:pt x="193" y="39"/>
                </a:cubicBezTo>
                <a:cubicBezTo>
                  <a:pt x="193" y="27"/>
                  <a:pt x="204" y="16"/>
                  <a:pt x="217" y="16"/>
                </a:cubicBezTo>
                <a:close/>
                <a:moveTo>
                  <a:pt x="202" y="76"/>
                </a:moveTo>
                <a:cubicBezTo>
                  <a:pt x="207" y="78"/>
                  <a:pt x="211" y="79"/>
                  <a:pt x="217" y="79"/>
                </a:cubicBezTo>
                <a:cubicBezTo>
                  <a:pt x="228" y="79"/>
                  <a:pt x="238" y="74"/>
                  <a:pt x="245" y="67"/>
                </a:cubicBezTo>
                <a:cubicBezTo>
                  <a:pt x="306" y="104"/>
                  <a:pt x="306" y="104"/>
                  <a:pt x="306" y="104"/>
                </a:cubicBezTo>
                <a:cubicBezTo>
                  <a:pt x="306" y="105"/>
                  <a:pt x="305" y="106"/>
                  <a:pt x="305" y="106"/>
                </a:cubicBezTo>
                <a:cubicBezTo>
                  <a:pt x="190" y="96"/>
                  <a:pt x="190" y="96"/>
                  <a:pt x="190" y="96"/>
                </a:cubicBezTo>
                <a:lnTo>
                  <a:pt x="202" y="76"/>
                </a:lnTo>
                <a:close/>
                <a:moveTo>
                  <a:pt x="300" y="122"/>
                </a:moveTo>
                <a:cubicBezTo>
                  <a:pt x="163" y="162"/>
                  <a:pt x="163" y="162"/>
                  <a:pt x="163" y="162"/>
                </a:cubicBezTo>
                <a:cubicBezTo>
                  <a:pt x="161" y="158"/>
                  <a:pt x="158" y="155"/>
                  <a:pt x="155" y="152"/>
                </a:cubicBezTo>
                <a:cubicBezTo>
                  <a:pt x="180" y="111"/>
                  <a:pt x="180" y="111"/>
                  <a:pt x="180" y="111"/>
                </a:cubicBezTo>
                <a:lnTo>
                  <a:pt x="300" y="122"/>
                </a:lnTo>
                <a:close/>
                <a:moveTo>
                  <a:pt x="182" y="58"/>
                </a:moveTo>
                <a:cubicBezTo>
                  <a:pt x="184" y="61"/>
                  <a:pt x="186" y="64"/>
                  <a:pt x="189" y="67"/>
                </a:cubicBezTo>
                <a:cubicBezTo>
                  <a:pt x="172" y="95"/>
                  <a:pt x="172" y="95"/>
                  <a:pt x="172" y="95"/>
                </a:cubicBezTo>
                <a:cubicBezTo>
                  <a:pt x="83" y="87"/>
                  <a:pt x="83" y="87"/>
                  <a:pt x="83" y="87"/>
                </a:cubicBezTo>
                <a:lnTo>
                  <a:pt x="182" y="58"/>
                </a:lnTo>
                <a:close/>
                <a:moveTo>
                  <a:pt x="77" y="102"/>
                </a:moveTo>
                <a:cubicBezTo>
                  <a:pt x="162" y="110"/>
                  <a:pt x="162" y="110"/>
                  <a:pt x="162" y="110"/>
                </a:cubicBezTo>
                <a:cubicBezTo>
                  <a:pt x="141" y="144"/>
                  <a:pt x="141" y="144"/>
                  <a:pt x="141" y="144"/>
                </a:cubicBezTo>
                <a:cubicBezTo>
                  <a:pt x="137" y="142"/>
                  <a:pt x="133" y="141"/>
                  <a:pt x="128" y="141"/>
                </a:cubicBezTo>
                <a:cubicBezTo>
                  <a:pt x="120" y="141"/>
                  <a:pt x="113" y="143"/>
                  <a:pt x="107" y="147"/>
                </a:cubicBezTo>
                <a:cubicBezTo>
                  <a:pt x="72" y="113"/>
                  <a:pt x="72" y="113"/>
                  <a:pt x="72" y="113"/>
                </a:cubicBezTo>
                <a:cubicBezTo>
                  <a:pt x="74" y="109"/>
                  <a:pt x="76" y="106"/>
                  <a:pt x="77" y="102"/>
                </a:cubicBezTo>
                <a:close/>
                <a:moveTo>
                  <a:pt x="95" y="159"/>
                </a:moveTo>
                <a:cubicBezTo>
                  <a:pt x="91" y="165"/>
                  <a:pt x="89" y="172"/>
                  <a:pt x="89" y="180"/>
                </a:cubicBezTo>
                <a:cubicBezTo>
                  <a:pt x="89" y="191"/>
                  <a:pt x="92" y="200"/>
                  <a:pt x="99" y="207"/>
                </a:cubicBezTo>
                <a:cubicBezTo>
                  <a:pt x="75" y="239"/>
                  <a:pt x="75" y="239"/>
                  <a:pt x="75" y="239"/>
                </a:cubicBezTo>
                <a:cubicBezTo>
                  <a:pt x="71" y="237"/>
                  <a:pt x="67" y="236"/>
                  <a:pt x="62" y="236"/>
                </a:cubicBezTo>
                <a:cubicBezTo>
                  <a:pt x="51" y="128"/>
                  <a:pt x="51" y="128"/>
                  <a:pt x="51" y="128"/>
                </a:cubicBezTo>
                <a:cubicBezTo>
                  <a:pt x="55" y="127"/>
                  <a:pt x="58" y="126"/>
                  <a:pt x="61" y="124"/>
                </a:cubicBezTo>
                <a:lnTo>
                  <a:pt x="95" y="159"/>
                </a:lnTo>
                <a:close/>
                <a:moveTo>
                  <a:pt x="40" y="114"/>
                </a:moveTo>
                <a:cubicBezTo>
                  <a:pt x="27" y="114"/>
                  <a:pt x="16" y="104"/>
                  <a:pt x="16" y="91"/>
                </a:cubicBezTo>
                <a:cubicBezTo>
                  <a:pt x="16" y="78"/>
                  <a:pt x="27" y="67"/>
                  <a:pt x="40" y="67"/>
                </a:cubicBezTo>
                <a:cubicBezTo>
                  <a:pt x="52" y="67"/>
                  <a:pt x="63" y="78"/>
                  <a:pt x="63" y="91"/>
                </a:cubicBezTo>
                <a:cubicBezTo>
                  <a:pt x="63" y="104"/>
                  <a:pt x="52" y="114"/>
                  <a:pt x="40" y="114"/>
                </a:cubicBezTo>
                <a:close/>
                <a:moveTo>
                  <a:pt x="58" y="298"/>
                </a:moveTo>
                <a:cubicBezTo>
                  <a:pt x="45" y="298"/>
                  <a:pt x="35" y="288"/>
                  <a:pt x="35" y="275"/>
                </a:cubicBezTo>
                <a:cubicBezTo>
                  <a:pt x="35" y="262"/>
                  <a:pt x="45" y="252"/>
                  <a:pt x="58" y="252"/>
                </a:cubicBezTo>
                <a:cubicBezTo>
                  <a:pt x="71" y="252"/>
                  <a:pt x="81" y="262"/>
                  <a:pt x="81" y="275"/>
                </a:cubicBezTo>
                <a:cubicBezTo>
                  <a:pt x="81" y="288"/>
                  <a:pt x="71" y="298"/>
                  <a:pt x="58" y="298"/>
                </a:cubicBezTo>
                <a:close/>
                <a:moveTo>
                  <a:pt x="112" y="216"/>
                </a:moveTo>
                <a:cubicBezTo>
                  <a:pt x="115" y="218"/>
                  <a:pt x="119" y="219"/>
                  <a:pt x="123" y="219"/>
                </a:cubicBezTo>
                <a:cubicBezTo>
                  <a:pt x="126" y="272"/>
                  <a:pt x="126" y="272"/>
                  <a:pt x="126" y="272"/>
                </a:cubicBezTo>
                <a:cubicBezTo>
                  <a:pt x="97" y="270"/>
                  <a:pt x="97" y="270"/>
                  <a:pt x="97" y="270"/>
                </a:cubicBezTo>
                <a:cubicBezTo>
                  <a:pt x="96" y="262"/>
                  <a:pt x="93" y="255"/>
                  <a:pt x="87" y="249"/>
                </a:cubicBezTo>
                <a:lnTo>
                  <a:pt x="112" y="216"/>
                </a:lnTo>
                <a:close/>
                <a:moveTo>
                  <a:pt x="90" y="298"/>
                </a:moveTo>
                <a:cubicBezTo>
                  <a:pt x="93" y="294"/>
                  <a:pt x="95" y="290"/>
                  <a:pt x="96" y="286"/>
                </a:cubicBezTo>
                <a:cubicBezTo>
                  <a:pt x="128" y="288"/>
                  <a:pt x="128" y="288"/>
                  <a:pt x="128" y="288"/>
                </a:cubicBezTo>
                <a:cubicBezTo>
                  <a:pt x="130" y="328"/>
                  <a:pt x="130" y="328"/>
                  <a:pt x="130" y="328"/>
                </a:cubicBezTo>
                <a:cubicBezTo>
                  <a:pt x="127" y="329"/>
                  <a:pt x="124" y="330"/>
                  <a:pt x="121" y="332"/>
                </a:cubicBezTo>
                <a:lnTo>
                  <a:pt x="90" y="298"/>
                </a:lnTo>
                <a:close/>
                <a:moveTo>
                  <a:pt x="141" y="389"/>
                </a:moveTo>
                <a:cubicBezTo>
                  <a:pt x="128" y="389"/>
                  <a:pt x="118" y="379"/>
                  <a:pt x="118" y="366"/>
                </a:cubicBezTo>
                <a:cubicBezTo>
                  <a:pt x="118" y="353"/>
                  <a:pt x="128" y="342"/>
                  <a:pt x="141" y="342"/>
                </a:cubicBezTo>
                <a:cubicBezTo>
                  <a:pt x="154" y="342"/>
                  <a:pt x="165" y="353"/>
                  <a:pt x="165" y="366"/>
                </a:cubicBezTo>
                <a:cubicBezTo>
                  <a:pt x="165" y="379"/>
                  <a:pt x="154" y="389"/>
                  <a:pt x="141" y="389"/>
                </a:cubicBezTo>
                <a:close/>
                <a:moveTo>
                  <a:pt x="175" y="345"/>
                </a:moveTo>
                <a:cubicBezTo>
                  <a:pt x="173" y="343"/>
                  <a:pt x="171" y="340"/>
                  <a:pt x="169" y="338"/>
                </a:cubicBezTo>
                <a:cubicBezTo>
                  <a:pt x="198" y="293"/>
                  <a:pt x="198" y="293"/>
                  <a:pt x="198" y="293"/>
                </a:cubicBezTo>
                <a:cubicBezTo>
                  <a:pt x="299" y="301"/>
                  <a:pt x="299" y="301"/>
                  <a:pt x="299" y="301"/>
                </a:cubicBezTo>
                <a:cubicBezTo>
                  <a:pt x="299" y="301"/>
                  <a:pt x="299" y="301"/>
                  <a:pt x="299" y="301"/>
                </a:cubicBezTo>
                <a:lnTo>
                  <a:pt x="175" y="345"/>
                </a:lnTo>
                <a:close/>
                <a:moveTo>
                  <a:pt x="300" y="285"/>
                </a:moveTo>
                <a:cubicBezTo>
                  <a:pt x="208" y="278"/>
                  <a:pt x="208" y="278"/>
                  <a:pt x="208" y="278"/>
                </a:cubicBezTo>
                <a:cubicBezTo>
                  <a:pt x="227" y="248"/>
                  <a:pt x="227" y="248"/>
                  <a:pt x="227" y="248"/>
                </a:cubicBezTo>
                <a:cubicBezTo>
                  <a:pt x="232" y="250"/>
                  <a:pt x="237" y="251"/>
                  <a:pt x="242" y="251"/>
                </a:cubicBezTo>
                <a:cubicBezTo>
                  <a:pt x="251" y="251"/>
                  <a:pt x="259" y="248"/>
                  <a:pt x="266" y="243"/>
                </a:cubicBezTo>
                <a:cubicBezTo>
                  <a:pt x="303" y="276"/>
                  <a:pt x="303" y="276"/>
                  <a:pt x="303" y="276"/>
                </a:cubicBezTo>
                <a:cubicBezTo>
                  <a:pt x="302" y="279"/>
                  <a:pt x="301" y="282"/>
                  <a:pt x="300" y="285"/>
                </a:cubicBezTo>
                <a:close/>
                <a:moveTo>
                  <a:pt x="337" y="319"/>
                </a:moveTo>
                <a:cubicBezTo>
                  <a:pt x="325" y="319"/>
                  <a:pt x="314" y="308"/>
                  <a:pt x="314" y="295"/>
                </a:cubicBezTo>
                <a:cubicBezTo>
                  <a:pt x="314" y="282"/>
                  <a:pt x="325" y="272"/>
                  <a:pt x="337" y="272"/>
                </a:cubicBezTo>
                <a:cubicBezTo>
                  <a:pt x="350" y="272"/>
                  <a:pt x="361" y="282"/>
                  <a:pt x="361" y="295"/>
                </a:cubicBezTo>
                <a:cubicBezTo>
                  <a:pt x="361" y="308"/>
                  <a:pt x="350" y="319"/>
                  <a:pt x="337" y="3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52" name="Freeform 18"/>
          <p:cNvSpPr>
            <a:spLocks noChangeAspect="1"/>
          </p:cNvSpPr>
          <p:nvPr/>
        </p:nvSpPr>
        <p:spPr bwMode="auto">
          <a:xfrm>
            <a:off x="5998369" y="3848100"/>
            <a:ext cx="2732485" cy="1435100"/>
          </a:xfrm>
          <a:custGeom>
            <a:avLst/>
            <a:gdLst>
              <a:gd name="T0" fmla="*/ 30 w 1108"/>
              <a:gd name="T1" fmla="*/ 447 h 447"/>
              <a:gd name="T2" fmla="*/ 0 w 1108"/>
              <a:gd name="T3" fmla="*/ 416 h 447"/>
              <a:gd name="T4" fmla="*/ 0 w 1108"/>
              <a:gd name="T5" fmla="*/ 416 h 447"/>
              <a:gd name="T6" fmla="*/ 0 w 1108"/>
              <a:gd name="T7" fmla="*/ 30 h 447"/>
              <a:gd name="T8" fmla="*/ 30 w 1108"/>
              <a:gd name="T9" fmla="*/ 0 h 447"/>
              <a:gd name="T10" fmla="*/ 30 w 1108"/>
              <a:gd name="T11" fmla="*/ 0 h 447"/>
              <a:gd name="T12" fmla="*/ 1077 w 1108"/>
              <a:gd name="T13" fmla="*/ 0 h 447"/>
              <a:gd name="T14" fmla="*/ 1108 w 1108"/>
              <a:gd name="T15" fmla="*/ 30 h 447"/>
              <a:gd name="T16" fmla="*/ 1108 w 1108"/>
              <a:gd name="T17" fmla="*/ 30 h 447"/>
              <a:gd name="T18" fmla="*/ 1108 w 1108"/>
              <a:gd name="T19" fmla="*/ 52 h 447"/>
              <a:gd name="T20" fmla="*/ 1100 w 1108"/>
              <a:gd name="T21" fmla="*/ 60 h 447"/>
              <a:gd name="T22" fmla="*/ 1100 w 1108"/>
              <a:gd name="T23" fmla="*/ 60 h 447"/>
              <a:gd name="T24" fmla="*/ 1092 w 1108"/>
              <a:gd name="T25" fmla="*/ 52 h 447"/>
              <a:gd name="T26" fmla="*/ 1092 w 1108"/>
              <a:gd name="T27" fmla="*/ 52 h 447"/>
              <a:gd name="T28" fmla="*/ 1092 w 1108"/>
              <a:gd name="T29" fmla="*/ 30 h 447"/>
              <a:gd name="T30" fmla="*/ 1077 w 1108"/>
              <a:gd name="T31" fmla="*/ 16 h 447"/>
              <a:gd name="T32" fmla="*/ 1077 w 1108"/>
              <a:gd name="T33" fmla="*/ 16 h 447"/>
              <a:gd name="T34" fmla="*/ 30 w 1108"/>
              <a:gd name="T35" fmla="*/ 16 h 447"/>
              <a:gd name="T36" fmla="*/ 16 w 1108"/>
              <a:gd name="T37" fmla="*/ 30 h 447"/>
              <a:gd name="T38" fmla="*/ 16 w 1108"/>
              <a:gd name="T39" fmla="*/ 30 h 447"/>
              <a:gd name="T40" fmla="*/ 16 w 1108"/>
              <a:gd name="T41" fmla="*/ 416 h 447"/>
              <a:gd name="T42" fmla="*/ 30 w 1108"/>
              <a:gd name="T43" fmla="*/ 431 h 447"/>
              <a:gd name="T44" fmla="*/ 30 w 1108"/>
              <a:gd name="T45" fmla="*/ 431 h 447"/>
              <a:gd name="T46" fmla="*/ 1077 w 1108"/>
              <a:gd name="T47" fmla="*/ 431 h 447"/>
              <a:gd name="T48" fmla="*/ 1092 w 1108"/>
              <a:gd name="T49" fmla="*/ 416 h 447"/>
              <a:gd name="T50" fmla="*/ 1092 w 1108"/>
              <a:gd name="T51" fmla="*/ 416 h 447"/>
              <a:gd name="T52" fmla="*/ 1092 w 1108"/>
              <a:gd name="T53" fmla="*/ 82 h 447"/>
              <a:gd name="T54" fmla="*/ 1092 w 1108"/>
              <a:gd name="T55" fmla="*/ 82 h 447"/>
              <a:gd name="T56" fmla="*/ 1100 w 1108"/>
              <a:gd name="T57" fmla="*/ 74 h 447"/>
              <a:gd name="T58" fmla="*/ 1100 w 1108"/>
              <a:gd name="T59" fmla="*/ 74 h 447"/>
              <a:gd name="T60" fmla="*/ 1108 w 1108"/>
              <a:gd name="T61" fmla="*/ 82 h 447"/>
              <a:gd name="T62" fmla="*/ 1108 w 1108"/>
              <a:gd name="T63" fmla="*/ 82 h 447"/>
              <a:gd name="T64" fmla="*/ 1108 w 1108"/>
              <a:gd name="T65" fmla="*/ 416 h 447"/>
              <a:gd name="T66" fmla="*/ 1077 w 1108"/>
              <a:gd name="T67" fmla="*/ 447 h 447"/>
              <a:gd name="T68" fmla="*/ 1077 w 1108"/>
              <a:gd name="T69" fmla="*/ 447 h 447"/>
              <a:gd name="T70" fmla="*/ 30 w 1108"/>
              <a:gd name="T71" fmla="*/ 447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8"/>
              <a:gd name="T109" fmla="*/ 0 h 447"/>
              <a:gd name="T110" fmla="*/ 1108 w 1108"/>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8" h="447">
                <a:moveTo>
                  <a:pt x="30" y="447"/>
                </a:moveTo>
                <a:cubicBezTo>
                  <a:pt x="13" y="447"/>
                  <a:pt x="0" y="433"/>
                  <a:pt x="0" y="416"/>
                </a:cubicBezTo>
                <a:cubicBezTo>
                  <a:pt x="0" y="416"/>
                  <a:pt x="0" y="416"/>
                  <a:pt x="0" y="416"/>
                </a:cubicBezTo>
                <a:cubicBezTo>
                  <a:pt x="0" y="30"/>
                  <a:pt x="0" y="30"/>
                  <a:pt x="0" y="30"/>
                </a:cubicBezTo>
                <a:cubicBezTo>
                  <a:pt x="0" y="13"/>
                  <a:pt x="13" y="0"/>
                  <a:pt x="30" y="0"/>
                </a:cubicBezTo>
                <a:cubicBezTo>
                  <a:pt x="30" y="0"/>
                  <a:pt x="30" y="0"/>
                  <a:pt x="30" y="0"/>
                </a:cubicBezTo>
                <a:cubicBezTo>
                  <a:pt x="1077" y="0"/>
                  <a:pt x="1077" y="0"/>
                  <a:pt x="1077" y="0"/>
                </a:cubicBezTo>
                <a:cubicBezTo>
                  <a:pt x="1094" y="0"/>
                  <a:pt x="1108" y="13"/>
                  <a:pt x="1108" y="30"/>
                </a:cubicBezTo>
                <a:cubicBezTo>
                  <a:pt x="1108" y="30"/>
                  <a:pt x="1108" y="30"/>
                  <a:pt x="1108" y="30"/>
                </a:cubicBezTo>
                <a:cubicBezTo>
                  <a:pt x="1108" y="52"/>
                  <a:pt x="1108" y="52"/>
                  <a:pt x="1108" y="52"/>
                </a:cubicBezTo>
                <a:cubicBezTo>
                  <a:pt x="1108" y="57"/>
                  <a:pt x="1104" y="60"/>
                  <a:pt x="1100" y="60"/>
                </a:cubicBezTo>
                <a:cubicBezTo>
                  <a:pt x="1100" y="60"/>
                  <a:pt x="1100" y="60"/>
                  <a:pt x="1100" y="60"/>
                </a:cubicBezTo>
                <a:cubicBezTo>
                  <a:pt x="1095" y="60"/>
                  <a:pt x="1092" y="57"/>
                  <a:pt x="1092" y="52"/>
                </a:cubicBezTo>
                <a:cubicBezTo>
                  <a:pt x="1092" y="52"/>
                  <a:pt x="1092" y="52"/>
                  <a:pt x="1092" y="52"/>
                </a:cubicBezTo>
                <a:cubicBezTo>
                  <a:pt x="1092" y="30"/>
                  <a:pt x="1092" y="30"/>
                  <a:pt x="1092" y="30"/>
                </a:cubicBezTo>
                <a:cubicBezTo>
                  <a:pt x="1092" y="22"/>
                  <a:pt x="1085" y="16"/>
                  <a:pt x="1077" y="16"/>
                </a:cubicBezTo>
                <a:cubicBezTo>
                  <a:pt x="1077" y="16"/>
                  <a:pt x="1077" y="16"/>
                  <a:pt x="1077" y="16"/>
                </a:cubicBezTo>
                <a:cubicBezTo>
                  <a:pt x="30" y="16"/>
                  <a:pt x="30" y="16"/>
                  <a:pt x="30" y="16"/>
                </a:cubicBezTo>
                <a:cubicBezTo>
                  <a:pt x="22" y="16"/>
                  <a:pt x="16" y="22"/>
                  <a:pt x="16" y="30"/>
                </a:cubicBezTo>
                <a:cubicBezTo>
                  <a:pt x="16" y="30"/>
                  <a:pt x="16" y="30"/>
                  <a:pt x="16" y="30"/>
                </a:cubicBezTo>
                <a:cubicBezTo>
                  <a:pt x="16" y="416"/>
                  <a:pt x="16" y="416"/>
                  <a:pt x="16" y="416"/>
                </a:cubicBezTo>
                <a:cubicBezTo>
                  <a:pt x="16" y="424"/>
                  <a:pt x="22" y="431"/>
                  <a:pt x="30" y="431"/>
                </a:cubicBezTo>
                <a:cubicBezTo>
                  <a:pt x="30" y="431"/>
                  <a:pt x="30" y="431"/>
                  <a:pt x="30" y="431"/>
                </a:cubicBezTo>
                <a:cubicBezTo>
                  <a:pt x="1077" y="431"/>
                  <a:pt x="1077" y="431"/>
                  <a:pt x="1077" y="431"/>
                </a:cubicBezTo>
                <a:cubicBezTo>
                  <a:pt x="1085" y="431"/>
                  <a:pt x="1092" y="424"/>
                  <a:pt x="1092" y="416"/>
                </a:cubicBezTo>
                <a:cubicBezTo>
                  <a:pt x="1092" y="416"/>
                  <a:pt x="1092" y="416"/>
                  <a:pt x="1092" y="416"/>
                </a:cubicBezTo>
                <a:cubicBezTo>
                  <a:pt x="1092" y="82"/>
                  <a:pt x="1092" y="82"/>
                  <a:pt x="1092" y="82"/>
                </a:cubicBezTo>
                <a:cubicBezTo>
                  <a:pt x="1092" y="82"/>
                  <a:pt x="1092" y="82"/>
                  <a:pt x="1092" y="82"/>
                </a:cubicBezTo>
                <a:cubicBezTo>
                  <a:pt x="1092" y="77"/>
                  <a:pt x="1095" y="74"/>
                  <a:pt x="1100" y="74"/>
                </a:cubicBezTo>
                <a:cubicBezTo>
                  <a:pt x="1100" y="74"/>
                  <a:pt x="1100" y="74"/>
                  <a:pt x="1100" y="74"/>
                </a:cubicBezTo>
                <a:cubicBezTo>
                  <a:pt x="1104" y="74"/>
                  <a:pt x="1108" y="77"/>
                  <a:pt x="1108" y="82"/>
                </a:cubicBezTo>
                <a:cubicBezTo>
                  <a:pt x="1108" y="82"/>
                  <a:pt x="1108" y="82"/>
                  <a:pt x="1108" y="82"/>
                </a:cubicBezTo>
                <a:cubicBezTo>
                  <a:pt x="1108" y="416"/>
                  <a:pt x="1108" y="416"/>
                  <a:pt x="1108" y="416"/>
                </a:cubicBezTo>
                <a:cubicBezTo>
                  <a:pt x="1108" y="433"/>
                  <a:pt x="1094" y="447"/>
                  <a:pt x="1077" y="447"/>
                </a:cubicBezTo>
                <a:cubicBezTo>
                  <a:pt x="1077" y="447"/>
                  <a:pt x="1077" y="447"/>
                  <a:pt x="1077" y="447"/>
                </a:cubicBezTo>
                <a:cubicBezTo>
                  <a:pt x="30" y="447"/>
                  <a:pt x="30" y="447"/>
                  <a:pt x="30" y="447"/>
                </a:cubicBezTo>
                <a:close/>
              </a:path>
            </a:pathLst>
          </a:custGeom>
          <a:solidFill>
            <a:srgbClr val="2E4275"/>
          </a:solidFill>
          <a:ln>
            <a:noFill/>
          </a:ln>
        </p:spPr>
        <p:txBody>
          <a:bodyPr lIns="126000" tIns="82800" rIns="126000" anchor="ctr" anchorCtr="1"/>
          <a:lstStyle/>
          <a:p>
            <a:pPr algn="ctr">
              <a:defRPr/>
            </a:pPr>
            <a:r>
              <a:rPr lang="sv-SE" sz="2400" b="1" dirty="0" smtClean="0">
                <a:solidFill>
                  <a:schemeClr val="bg1"/>
                </a:solidFill>
                <a:latin typeface="Ericsson Capital TT"/>
                <a:ea typeface="+mj-ea"/>
                <a:cs typeface="+mj-cs"/>
              </a:rPr>
              <a:t>How to correlate</a:t>
            </a:r>
            <a:br>
              <a:rPr lang="sv-SE" sz="2400" b="1" dirty="0" smtClean="0">
                <a:solidFill>
                  <a:schemeClr val="bg1"/>
                </a:solidFill>
                <a:latin typeface="Ericsson Capital TT"/>
                <a:ea typeface="+mj-ea"/>
                <a:cs typeface="+mj-cs"/>
              </a:rPr>
            </a:br>
            <a:r>
              <a:rPr lang="sv-SE" sz="2400" b="1" dirty="0" smtClean="0">
                <a:solidFill>
                  <a:schemeClr val="bg1"/>
                </a:solidFill>
                <a:latin typeface="Ericsson Capital TT"/>
                <a:ea typeface="+mj-ea"/>
                <a:cs typeface="+mj-cs"/>
              </a:rPr>
              <a:t>E2E</a:t>
            </a:r>
            <a:endParaRPr lang="sv-SE" sz="2400" b="1" dirty="0">
              <a:solidFill>
                <a:schemeClr val="bg1"/>
              </a:solidFill>
              <a:latin typeface="Ericsson Capital TT"/>
              <a:ea typeface="+mj-ea"/>
              <a:cs typeface="+mj-cs"/>
            </a:endParaRPr>
          </a:p>
        </p:txBody>
      </p:sp>
      <p:sp>
        <p:nvSpPr>
          <p:cNvPr id="53" name="Freeform 18"/>
          <p:cNvSpPr>
            <a:spLocks noChangeAspect="1"/>
          </p:cNvSpPr>
          <p:nvPr/>
        </p:nvSpPr>
        <p:spPr bwMode="auto">
          <a:xfrm>
            <a:off x="5998369" y="1852613"/>
            <a:ext cx="2732485" cy="1435100"/>
          </a:xfrm>
          <a:custGeom>
            <a:avLst/>
            <a:gdLst>
              <a:gd name="T0" fmla="*/ 30 w 1108"/>
              <a:gd name="T1" fmla="*/ 447 h 447"/>
              <a:gd name="T2" fmla="*/ 0 w 1108"/>
              <a:gd name="T3" fmla="*/ 416 h 447"/>
              <a:gd name="T4" fmla="*/ 0 w 1108"/>
              <a:gd name="T5" fmla="*/ 416 h 447"/>
              <a:gd name="T6" fmla="*/ 0 w 1108"/>
              <a:gd name="T7" fmla="*/ 30 h 447"/>
              <a:gd name="T8" fmla="*/ 30 w 1108"/>
              <a:gd name="T9" fmla="*/ 0 h 447"/>
              <a:gd name="T10" fmla="*/ 30 w 1108"/>
              <a:gd name="T11" fmla="*/ 0 h 447"/>
              <a:gd name="T12" fmla="*/ 1077 w 1108"/>
              <a:gd name="T13" fmla="*/ 0 h 447"/>
              <a:gd name="T14" fmla="*/ 1108 w 1108"/>
              <a:gd name="T15" fmla="*/ 30 h 447"/>
              <a:gd name="T16" fmla="*/ 1108 w 1108"/>
              <a:gd name="T17" fmla="*/ 30 h 447"/>
              <a:gd name="T18" fmla="*/ 1108 w 1108"/>
              <a:gd name="T19" fmla="*/ 52 h 447"/>
              <a:gd name="T20" fmla="*/ 1100 w 1108"/>
              <a:gd name="T21" fmla="*/ 60 h 447"/>
              <a:gd name="T22" fmla="*/ 1100 w 1108"/>
              <a:gd name="T23" fmla="*/ 60 h 447"/>
              <a:gd name="T24" fmla="*/ 1092 w 1108"/>
              <a:gd name="T25" fmla="*/ 52 h 447"/>
              <a:gd name="T26" fmla="*/ 1092 w 1108"/>
              <a:gd name="T27" fmla="*/ 52 h 447"/>
              <a:gd name="T28" fmla="*/ 1092 w 1108"/>
              <a:gd name="T29" fmla="*/ 30 h 447"/>
              <a:gd name="T30" fmla="*/ 1077 w 1108"/>
              <a:gd name="T31" fmla="*/ 16 h 447"/>
              <a:gd name="T32" fmla="*/ 1077 w 1108"/>
              <a:gd name="T33" fmla="*/ 16 h 447"/>
              <a:gd name="T34" fmla="*/ 30 w 1108"/>
              <a:gd name="T35" fmla="*/ 16 h 447"/>
              <a:gd name="T36" fmla="*/ 16 w 1108"/>
              <a:gd name="T37" fmla="*/ 30 h 447"/>
              <a:gd name="T38" fmla="*/ 16 w 1108"/>
              <a:gd name="T39" fmla="*/ 30 h 447"/>
              <a:gd name="T40" fmla="*/ 16 w 1108"/>
              <a:gd name="T41" fmla="*/ 416 h 447"/>
              <a:gd name="T42" fmla="*/ 30 w 1108"/>
              <a:gd name="T43" fmla="*/ 431 h 447"/>
              <a:gd name="T44" fmla="*/ 30 w 1108"/>
              <a:gd name="T45" fmla="*/ 431 h 447"/>
              <a:gd name="T46" fmla="*/ 1077 w 1108"/>
              <a:gd name="T47" fmla="*/ 431 h 447"/>
              <a:gd name="T48" fmla="*/ 1092 w 1108"/>
              <a:gd name="T49" fmla="*/ 416 h 447"/>
              <a:gd name="T50" fmla="*/ 1092 w 1108"/>
              <a:gd name="T51" fmla="*/ 416 h 447"/>
              <a:gd name="T52" fmla="*/ 1092 w 1108"/>
              <a:gd name="T53" fmla="*/ 82 h 447"/>
              <a:gd name="T54" fmla="*/ 1092 w 1108"/>
              <a:gd name="T55" fmla="*/ 82 h 447"/>
              <a:gd name="T56" fmla="*/ 1100 w 1108"/>
              <a:gd name="T57" fmla="*/ 74 h 447"/>
              <a:gd name="T58" fmla="*/ 1100 w 1108"/>
              <a:gd name="T59" fmla="*/ 74 h 447"/>
              <a:gd name="T60" fmla="*/ 1108 w 1108"/>
              <a:gd name="T61" fmla="*/ 82 h 447"/>
              <a:gd name="T62" fmla="*/ 1108 w 1108"/>
              <a:gd name="T63" fmla="*/ 82 h 447"/>
              <a:gd name="T64" fmla="*/ 1108 w 1108"/>
              <a:gd name="T65" fmla="*/ 416 h 447"/>
              <a:gd name="T66" fmla="*/ 1077 w 1108"/>
              <a:gd name="T67" fmla="*/ 447 h 447"/>
              <a:gd name="T68" fmla="*/ 1077 w 1108"/>
              <a:gd name="T69" fmla="*/ 447 h 447"/>
              <a:gd name="T70" fmla="*/ 30 w 1108"/>
              <a:gd name="T71" fmla="*/ 447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8"/>
              <a:gd name="T109" fmla="*/ 0 h 447"/>
              <a:gd name="T110" fmla="*/ 1108 w 1108"/>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8" h="447">
                <a:moveTo>
                  <a:pt x="30" y="447"/>
                </a:moveTo>
                <a:cubicBezTo>
                  <a:pt x="13" y="447"/>
                  <a:pt x="0" y="433"/>
                  <a:pt x="0" y="416"/>
                </a:cubicBezTo>
                <a:cubicBezTo>
                  <a:pt x="0" y="416"/>
                  <a:pt x="0" y="416"/>
                  <a:pt x="0" y="416"/>
                </a:cubicBezTo>
                <a:cubicBezTo>
                  <a:pt x="0" y="30"/>
                  <a:pt x="0" y="30"/>
                  <a:pt x="0" y="30"/>
                </a:cubicBezTo>
                <a:cubicBezTo>
                  <a:pt x="0" y="13"/>
                  <a:pt x="13" y="0"/>
                  <a:pt x="30" y="0"/>
                </a:cubicBezTo>
                <a:cubicBezTo>
                  <a:pt x="30" y="0"/>
                  <a:pt x="30" y="0"/>
                  <a:pt x="30" y="0"/>
                </a:cubicBezTo>
                <a:cubicBezTo>
                  <a:pt x="1077" y="0"/>
                  <a:pt x="1077" y="0"/>
                  <a:pt x="1077" y="0"/>
                </a:cubicBezTo>
                <a:cubicBezTo>
                  <a:pt x="1094" y="0"/>
                  <a:pt x="1108" y="13"/>
                  <a:pt x="1108" y="30"/>
                </a:cubicBezTo>
                <a:cubicBezTo>
                  <a:pt x="1108" y="30"/>
                  <a:pt x="1108" y="30"/>
                  <a:pt x="1108" y="30"/>
                </a:cubicBezTo>
                <a:cubicBezTo>
                  <a:pt x="1108" y="52"/>
                  <a:pt x="1108" y="52"/>
                  <a:pt x="1108" y="52"/>
                </a:cubicBezTo>
                <a:cubicBezTo>
                  <a:pt x="1108" y="57"/>
                  <a:pt x="1104" y="60"/>
                  <a:pt x="1100" y="60"/>
                </a:cubicBezTo>
                <a:cubicBezTo>
                  <a:pt x="1100" y="60"/>
                  <a:pt x="1100" y="60"/>
                  <a:pt x="1100" y="60"/>
                </a:cubicBezTo>
                <a:cubicBezTo>
                  <a:pt x="1095" y="60"/>
                  <a:pt x="1092" y="57"/>
                  <a:pt x="1092" y="52"/>
                </a:cubicBezTo>
                <a:cubicBezTo>
                  <a:pt x="1092" y="52"/>
                  <a:pt x="1092" y="52"/>
                  <a:pt x="1092" y="52"/>
                </a:cubicBezTo>
                <a:cubicBezTo>
                  <a:pt x="1092" y="30"/>
                  <a:pt x="1092" y="30"/>
                  <a:pt x="1092" y="30"/>
                </a:cubicBezTo>
                <a:cubicBezTo>
                  <a:pt x="1092" y="22"/>
                  <a:pt x="1085" y="16"/>
                  <a:pt x="1077" y="16"/>
                </a:cubicBezTo>
                <a:cubicBezTo>
                  <a:pt x="1077" y="16"/>
                  <a:pt x="1077" y="16"/>
                  <a:pt x="1077" y="16"/>
                </a:cubicBezTo>
                <a:cubicBezTo>
                  <a:pt x="30" y="16"/>
                  <a:pt x="30" y="16"/>
                  <a:pt x="30" y="16"/>
                </a:cubicBezTo>
                <a:cubicBezTo>
                  <a:pt x="22" y="16"/>
                  <a:pt x="16" y="22"/>
                  <a:pt x="16" y="30"/>
                </a:cubicBezTo>
                <a:cubicBezTo>
                  <a:pt x="16" y="30"/>
                  <a:pt x="16" y="30"/>
                  <a:pt x="16" y="30"/>
                </a:cubicBezTo>
                <a:cubicBezTo>
                  <a:pt x="16" y="416"/>
                  <a:pt x="16" y="416"/>
                  <a:pt x="16" y="416"/>
                </a:cubicBezTo>
                <a:cubicBezTo>
                  <a:pt x="16" y="424"/>
                  <a:pt x="22" y="431"/>
                  <a:pt x="30" y="431"/>
                </a:cubicBezTo>
                <a:cubicBezTo>
                  <a:pt x="30" y="431"/>
                  <a:pt x="30" y="431"/>
                  <a:pt x="30" y="431"/>
                </a:cubicBezTo>
                <a:cubicBezTo>
                  <a:pt x="1077" y="431"/>
                  <a:pt x="1077" y="431"/>
                  <a:pt x="1077" y="431"/>
                </a:cubicBezTo>
                <a:cubicBezTo>
                  <a:pt x="1085" y="431"/>
                  <a:pt x="1092" y="424"/>
                  <a:pt x="1092" y="416"/>
                </a:cubicBezTo>
                <a:cubicBezTo>
                  <a:pt x="1092" y="416"/>
                  <a:pt x="1092" y="416"/>
                  <a:pt x="1092" y="416"/>
                </a:cubicBezTo>
                <a:cubicBezTo>
                  <a:pt x="1092" y="82"/>
                  <a:pt x="1092" y="82"/>
                  <a:pt x="1092" y="82"/>
                </a:cubicBezTo>
                <a:cubicBezTo>
                  <a:pt x="1092" y="82"/>
                  <a:pt x="1092" y="82"/>
                  <a:pt x="1092" y="82"/>
                </a:cubicBezTo>
                <a:cubicBezTo>
                  <a:pt x="1092" y="77"/>
                  <a:pt x="1095" y="74"/>
                  <a:pt x="1100" y="74"/>
                </a:cubicBezTo>
                <a:cubicBezTo>
                  <a:pt x="1100" y="74"/>
                  <a:pt x="1100" y="74"/>
                  <a:pt x="1100" y="74"/>
                </a:cubicBezTo>
                <a:cubicBezTo>
                  <a:pt x="1104" y="74"/>
                  <a:pt x="1108" y="77"/>
                  <a:pt x="1108" y="82"/>
                </a:cubicBezTo>
                <a:cubicBezTo>
                  <a:pt x="1108" y="82"/>
                  <a:pt x="1108" y="82"/>
                  <a:pt x="1108" y="82"/>
                </a:cubicBezTo>
                <a:cubicBezTo>
                  <a:pt x="1108" y="416"/>
                  <a:pt x="1108" y="416"/>
                  <a:pt x="1108" y="416"/>
                </a:cubicBezTo>
                <a:cubicBezTo>
                  <a:pt x="1108" y="433"/>
                  <a:pt x="1094" y="447"/>
                  <a:pt x="1077" y="447"/>
                </a:cubicBezTo>
                <a:cubicBezTo>
                  <a:pt x="1077" y="447"/>
                  <a:pt x="1077" y="447"/>
                  <a:pt x="1077" y="447"/>
                </a:cubicBezTo>
                <a:cubicBezTo>
                  <a:pt x="30" y="447"/>
                  <a:pt x="30" y="447"/>
                  <a:pt x="30" y="447"/>
                </a:cubicBezTo>
                <a:close/>
              </a:path>
            </a:pathLst>
          </a:custGeom>
          <a:solidFill>
            <a:srgbClr val="2E4275"/>
          </a:solidFill>
          <a:ln>
            <a:noFill/>
          </a:ln>
        </p:spPr>
        <p:txBody>
          <a:bodyPr lIns="126000" tIns="82800" rIns="126000" anchor="ctr" anchorCtr="1"/>
          <a:lstStyle/>
          <a:p>
            <a:pPr algn="ctr">
              <a:defRPr/>
            </a:pPr>
            <a:r>
              <a:rPr lang="sv-SE" sz="2400" b="1" dirty="0" smtClean="0">
                <a:solidFill>
                  <a:schemeClr val="bg1"/>
                </a:solidFill>
                <a:latin typeface="Ericsson Capital TT"/>
                <a:ea typeface="+mj-ea"/>
                <a:cs typeface="+mj-cs"/>
              </a:rPr>
              <a:t>How to interpret</a:t>
            </a:r>
            <a:endParaRPr lang="sv-SE" sz="2400" b="1" dirty="0">
              <a:solidFill>
                <a:schemeClr val="bg1"/>
              </a:solidFill>
              <a:latin typeface="Ericsson Capital TT"/>
              <a:ea typeface="+mj-ea"/>
              <a:cs typeface="+mj-cs"/>
            </a:endParaRPr>
          </a:p>
        </p:txBody>
      </p:sp>
      <p:sp>
        <p:nvSpPr>
          <p:cNvPr id="8222" name="TextBox 1"/>
          <p:cNvSpPr txBox="1">
            <a:spLocks noChangeArrowheads="1"/>
          </p:cNvSpPr>
          <p:nvPr/>
        </p:nvSpPr>
        <p:spPr bwMode="auto">
          <a:xfrm>
            <a:off x="2945606" y="2994025"/>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latin typeface="Arial Black" pitchFamily="34" charset="0"/>
              </a:rPr>
              <a:t>Ic/No</a:t>
            </a:r>
          </a:p>
        </p:txBody>
      </p:sp>
      <p:sp>
        <p:nvSpPr>
          <p:cNvPr id="8223" name="TextBox 36"/>
          <p:cNvSpPr txBox="1">
            <a:spLocks noChangeArrowheads="1"/>
          </p:cNvSpPr>
          <p:nvPr/>
        </p:nvSpPr>
        <p:spPr bwMode="auto">
          <a:xfrm>
            <a:off x="4424363" y="3500438"/>
            <a:ext cx="16550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0070C0"/>
                </a:solidFill>
                <a:latin typeface="Arial Black" pitchFamily="34" charset="0"/>
              </a:rPr>
              <a:t>RACH/FACH</a:t>
            </a:r>
          </a:p>
        </p:txBody>
      </p:sp>
      <p:sp>
        <p:nvSpPr>
          <p:cNvPr id="38" name="TextBox 37"/>
          <p:cNvSpPr txBox="1"/>
          <p:nvPr/>
        </p:nvSpPr>
        <p:spPr>
          <a:xfrm>
            <a:off x="2207419" y="3119438"/>
            <a:ext cx="695575" cy="369332"/>
          </a:xfrm>
          <a:prstGeom prst="rect">
            <a:avLst/>
          </a:prstGeom>
          <a:noFill/>
        </p:spPr>
        <p:txBody>
          <a:bodyPr wrap="none">
            <a:spAutoFit/>
          </a:bodyPr>
          <a:lstStyle/>
          <a:p>
            <a:pPr>
              <a:defRPr/>
            </a:pPr>
            <a:r>
              <a:rPr lang="en-US" sz="1800" b="1" dirty="0">
                <a:solidFill>
                  <a:schemeClr val="accent6">
                    <a:lumMod val="75000"/>
                  </a:schemeClr>
                </a:solidFill>
                <a:latin typeface="Arial Black" panose="020B0A04020102020204" pitchFamily="34" charset="0"/>
                <a:cs typeface="+mn-cs"/>
              </a:rPr>
              <a:t>RTT</a:t>
            </a:r>
          </a:p>
        </p:txBody>
      </p:sp>
      <p:sp>
        <p:nvSpPr>
          <p:cNvPr id="8225" name="TextBox 38"/>
          <p:cNvSpPr txBox="1">
            <a:spLocks noChangeArrowheads="1"/>
          </p:cNvSpPr>
          <p:nvPr/>
        </p:nvSpPr>
        <p:spPr bwMode="auto">
          <a:xfrm>
            <a:off x="3523060" y="2916239"/>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A35E00"/>
                </a:solidFill>
                <a:latin typeface="Arial Black" pitchFamily="34" charset="0"/>
              </a:rPr>
              <a:t>Iups</a:t>
            </a:r>
          </a:p>
        </p:txBody>
      </p:sp>
      <p:sp>
        <p:nvSpPr>
          <p:cNvPr id="8226" name="TextBox 46"/>
          <p:cNvSpPr txBox="1">
            <a:spLocks noChangeArrowheads="1"/>
          </p:cNvSpPr>
          <p:nvPr/>
        </p:nvSpPr>
        <p:spPr bwMode="auto">
          <a:xfrm>
            <a:off x="2156222" y="3395663"/>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0070C0"/>
                </a:solidFill>
                <a:latin typeface="Arial Black" pitchFamily="34" charset="0"/>
              </a:rPr>
              <a:t>ICIC</a:t>
            </a:r>
          </a:p>
        </p:txBody>
      </p:sp>
      <p:sp>
        <p:nvSpPr>
          <p:cNvPr id="8227" name="TextBox 49"/>
          <p:cNvSpPr txBox="1">
            <a:spLocks noChangeArrowheads="1"/>
          </p:cNvSpPr>
          <p:nvPr/>
        </p:nvSpPr>
        <p:spPr bwMode="auto">
          <a:xfrm>
            <a:off x="4673204" y="2932114"/>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latin typeface="Arial Black" pitchFamily="34" charset="0"/>
              </a:rPr>
              <a:t>kHz</a:t>
            </a:r>
          </a:p>
        </p:txBody>
      </p:sp>
      <p:sp>
        <p:nvSpPr>
          <p:cNvPr id="8228" name="TextBox 50"/>
          <p:cNvSpPr txBox="1">
            <a:spLocks noChangeArrowheads="1"/>
          </p:cNvSpPr>
          <p:nvPr/>
        </p:nvSpPr>
        <p:spPr bwMode="auto">
          <a:xfrm>
            <a:off x="1426369" y="3643314"/>
            <a:ext cx="902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00B000"/>
                </a:solidFill>
                <a:latin typeface="Arial Black" pitchFamily="34" charset="0"/>
              </a:rPr>
              <a:t>QPSK</a:t>
            </a:r>
          </a:p>
        </p:txBody>
      </p:sp>
      <p:sp>
        <p:nvSpPr>
          <p:cNvPr id="8229" name="TextBox 54"/>
          <p:cNvSpPr txBox="1">
            <a:spLocks noChangeArrowheads="1"/>
          </p:cNvSpPr>
          <p:nvPr/>
        </p:nvSpPr>
        <p:spPr bwMode="auto">
          <a:xfrm>
            <a:off x="3159919" y="3314700"/>
            <a:ext cx="731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latin typeface="Arial Black" pitchFamily="34" charset="0"/>
              </a:rPr>
              <a:t>ARQ</a:t>
            </a:r>
          </a:p>
        </p:txBody>
      </p:sp>
      <p:sp>
        <p:nvSpPr>
          <p:cNvPr id="56" name="TextBox 55"/>
          <p:cNvSpPr txBox="1"/>
          <p:nvPr/>
        </p:nvSpPr>
        <p:spPr>
          <a:xfrm>
            <a:off x="1625204" y="3116264"/>
            <a:ext cx="723275" cy="369332"/>
          </a:xfrm>
          <a:prstGeom prst="rect">
            <a:avLst/>
          </a:prstGeom>
          <a:noFill/>
        </p:spPr>
        <p:txBody>
          <a:bodyPr wrap="none">
            <a:spAutoFit/>
          </a:bodyPr>
          <a:lstStyle/>
          <a:p>
            <a:pPr>
              <a:defRPr/>
            </a:pPr>
            <a:r>
              <a:rPr lang="en-US" sz="1800" b="1" dirty="0">
                <a:solidFill>
                  <a:schemeClr val="accent6">
                    <a:lumMod val="75000"/>
                  </a:schemeClr>
                </a:solidFill>
                <a:latin typeface="Arial Black" panose="020B0A04020102020204" pitchFamily="34" charset="0"/>
                <a:cs typeface="+mn-cs"/>
              </a:rPr>
              <a:t>DRX</a:t>
            </a:r>
          </a:p>
        </p:txBody>
      </p:sp>
      <p:sp>
        <p:nvSpPr>
          <p:cNvPr id="8231" name="TextBox 56"/>
          <p:cNvSpPr txBox="1">
            <a:spLocks noChangeArrowheads="1"/>
          </p:cNvSpPr>
          <p:nvPr/>
        </p:nvSpPr>
        <p:spPr bwMode="auto">
          <a:xfrm>
            <a:off x="2651522" y="3281364"/>
            <a:ext cx="8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00B000"/>
                </a:solidFill>
                <a:latin typeface="Arial Black" pitchFamily="34" charset="0"/>
              </a:rPr>
              <a:t>ISUP</a:t>
            </a:r>
          </a:p>
        </p:txBody>
      </p:sp>
      <p:sp>
        <p:nvSpPr>
          <p:cNvPr id="8232" name="TextBox 57"/>
          <p:cNvSpPr txBox="1">
            <a:spLocks noChangeArrowheads="1"/>
          </p:cNvSpPr>
          <p:nvPr/>
        </p:nvSpPr>
        <p:spPr bwMode="auto">
          <a:xfrm>
            <a:off x="4077892" y="3189288"/>
            <a:ext cx="1005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latin typeface="Arial Black" pitchFamily="34" charset="0"/>
              </a:rPr>
              <a:t>PHICH</a:t>
            </a:r>
          </a:p>
        </p:txBody>
      </p:sp>
      <p:sp>
        <p:nvSpPr>
          <p:cNvPr id="8233" name="TextBox 58"/>
          <p:cNvSpPr txBox="1">
            <a:spLocks noChangeArrowheads="1"/>
          </p:cNvSpPr>
          <p:nvPr/>
        </p:nvSpPr>
        <p:spPr bwMode="auto">
          <a:xfrm>
            <a:off x="4292204" y="1662114"/>
            <a:ext cx="1005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chemeClr val="bg1"/>
                </a:solidFill>
              </a:rPr>
              <a:t>Service</a:t>
            </a:r>
          </a:p>
        </p:txBody>
      </p:sp>
      <p:sp>
        <p:nvSpPr>
          <p:cNvPr id="8234" name="TextBox 59"/>
          <p:cNvSpPr txBox="1">
            <a:spLocks noChangeArrowheads="1"/>
          </p:cNvSpPr>
          <p:nvPr/>
        </p:nvSpPr>
        <p:spPr bwMode="auto">
          <a:xfrm>
            <a:off x="2119313" y="1725613"/>
            <a:ext cx="20617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2800" b="1">
                <a:solidFill>
                  <a:schemeClr val="bg1"/>
                </a:solidFill>
              </a:rPr>
              <a:t>Subscriber</a:t>
            </a:r>
          </a:p>
        </p:txBody>
      </p:sp>
      <p:sp>
        <p:nvSpPr>
          <p:cNvPr id="8235" name="TextBox 60"/>
          <p:cNvSpPr txBox="1">
            <a:spLocks noChangeArrowheads="1"/>
          </p:cNvSpPr>
          <p:nvPr/>
        </p:nvSpPr>
        <p:spPr bwMode="auto">
          <a:xfrm>
            <a:off x="2588419" y="2190750"/>
            <a:ext cx="606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600" b="1">
                <a:solidFill>
                  <a:schemeClr val="bg1"/>
                </a:solidFill>
              </a:rPr>
              <a:t>QoE</a:t>
            </a:r>
          </a:p>
        </p:txBody>
      </p:sp>
      <p:sp>
        <p:nvSpPr>
          <p:cNvPr id="8236" name="TextBox 61"/>
          <p:cNvSpPr txBox="1">
            <a:spLocks noChangeArrowheads="1"/>
          </p:cNvSpPr>
          <p:nvPr/>
        </p:nvSpPr>
        <p:spPr bwMode="auto">
          <a:xfrm>
            <a:off x="2253853" y="1498600"/>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chemeClr val="bg1"/>
                </a:solidFill>
              </a:rPr>
              <a:t>Facebook</a:t>
            </a:r>
          </a:p>
        </p:txBody>
      </p:sp>
      <p:sp>
        <p:nvSpPr>
          <p:cNvPr id="8237" name="TextBox 63"/>
          <p:cNvSpPr txBox="1">
            <a:spLocks noChangeArrowheads="1"/>
          </p:cNvSpPr>
          <p:nvPr/>
        </p:nvSpPr>
        <p:spPr bwMode="auto">
          <a:xfrm>
            <a:off x="1094185" y="2111375"/>
            <a:ext cx="97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600" b="1">
                <a:solidFill>
                  <a:schemeClr val="bg1"/>
                </a:solidFill>
              </a:rPr>
              <a:t>Incident</a:t>
            </a:r>
          </a:p>
        </p:txBody>
      </p:sp>
      <p:sp>
        <p:nvSpPr>
          <p:cNvPr id="8238" name="TextBox 64"/>
          <p:cNvSpPr txBox="1">
            <a:spLocks noChangeArrowheads="1"/>
          </p:cNvSpPr>
          <p:nvPr/>
        </p:nvSpPr>
        <p:spPr bwMode="auto">
          <a:xfrm>
            <a:off x="3584972" y="1898650"/>
            <a:ext cx="1103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600" b="1">
                <a:solidFill>
                  <a:schemeClr val="bg1"/>
                </a:solidFill>
              </a:rPr>
              <a:t>Tethering</a:t>
            </a:r>
          </a:p>
        </p:txBody>
      </p:sp>
      <p:sp>
        <p:nvSpPr>
          <p:cNvPr id="8239" name="TextBox 65"/>
          <p:cNvSpPr txBox="1">
            <a:spLocks noChangeArrowheads="1"/>
          </p:cNvSpPr>
          <p:nvPr/>
        </p:nvSpPr>
        <p:spPr bwMode="auto">
          <a:xfrm>
            <a:off x="1491853" y="1570038"/>
            <a:ext cx="679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2400" b="1">
                <a:solidFill>
                  <a:schemeClr val="bg1"/>
                </a:solidFill>
              </a:rPr>
              <a:t>VIP</a:t>
            </a:r>
          </a:p>
        </p:txBody>
      </p:sp>
      <p:sp>
        <p:nvSpPr>
          <p:cNvPr id="8240" name="TextBox 66"/>
          <p:cNvSpPr txBox="1">
            <a:spLocks noChangeArrowheads="1"/>
          </p:cNvSpPr>
          <p:nvPr/>
        </p:nvSpPr>
        <p:spPr bwMode="auto">
          <a:xfrm>
            <a:off x="4205288" y="2174875"/>
            <a:ext cx="1146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chemeClr val="bg1"/>
                </a:solidFill>
              </a:rPr>
              <a:t>Location</a:t>
            </a:r>
          </a:p>
        </p:txBody>
      </p:sp>
      <p:sp>
        <p:nvSpPr>
          <p:cNvPr id="8241" name="TextBox 67"/>
          <p:cNvSpPr txBox="1">
            <a:spLocks noChangeArrowheads="1"/>
          </p:cNvSpPr>
          <p:nvPr/>
        </p:nvSpPr>
        <p:spPr bwMode="auto">
          <a:xfrm>
            <a:off x="3043238" y="2173289"/>
            <a:ext cx="1588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2400" b="1" dirty="0">
                <a:solidFill>
                  <a:schemeClr val="bg1"/>
                </a:solidFill>
              </a:rPr>
              <a:t>Coverage</a:t>
            </a:r>
          </a:p>
        </p:txBody>
      </p:sp>
      <p:sp>
        <p:nvSpPr>
          <p:cNvPr id="8242" name="TextBox 68"/>
          <p:cNvSpPr txBox="1">
            <a:spLocks noChangeArrowheads="1"/>
          </p:cNvSpPr>
          <p:nvPr/>
        </p:nvSpPr>
        <p:spPr bwMode="auto">
          <a:xfrm>
            <a:off x="1770460" y="2068514"/>
            <a:ext cx="1090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2400" b="1">
                <a:solidFill>
                  <a:schemeClr val="bg1"/>
                </a:solidFill>
              </a:rPr>
              <a:t>Churn</a:t>
            </a:r>
          </a:p>
        </p:txBody>
      </p:sp>
      <p:sp>
        <p:nvSpPr>
          <p:cNvPr id="8243" name="TextBox 69"/>
          <p:cNvSpPr txBox="1">
            <a:spLocks noChangeArrowheads="1"/>
          </p:cNvSpPr>
          <p:nvPr/>
        </p:nvSpPr>
        <p:spPr bwMode="auto">
          <a:xfrm>
            <a:off x="4431507" y="1943101"/>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200" b="1">
                <a:solidFill>
                  <a:schemeClr val="bg1"/>
                </a:solidFill>
              </a:rPr>
              <a:t>Speed</a:t>
            </a:r>
          </a:p>
        </p:txBody>
      </p:sp>
      <p:sp>
        <p:nvSpPr>
          <p:cNvPr id="8244" name="TextBox 72"/>
          <p:cNvSpPr txBox="1">
            <a:spLocks noChangeArrowheads="1"/>
          </p:cNvSpPr>
          <p:nvPr/>
        </p:nvSpPr>
        <p:spPr bwMode="auto">
          <a:xfrm>
            <a:off x="3626644" y="3273425"/>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00B000"/>
                </a:solidFill>
                <a:latin typeface="Arial Black" pitchFamily="34" charset="0"/>
              </a:rPr>
              <a:t>RAB</a:t>
            </a:r>
          </a:p>
        </p:txBody>
      </p:sp>
      <p:sp>
        <p:nvSpPr>
          <p:cNvPr id="8245" name="TextBox 73"/>
          <p:cNvSpPr txBox="1">
            <a:spLocks noChangeArrowheads="1"/>
          </p:cNvSpPr>
          <p:nvPr/>
        </p:nvSpPr>
        <p:spPr bwMode="auto">
          <a:xfrm>
            <a:off x="2596754" y="3586163"/>
            <a:ext cx="684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latin typeface="Arial Black" pitchFamily="34" charset="0"/>
              </a:rPr>
              <a:t>PSP</a:t>
            </a:r>
          </a:p>
        </p:txBody>
      </p:sp>
      <p:sp>
        <p:nvSpPr>
          <p:cNvPr id="8246" name="TextBox 74"/>
          <p:cNvSpPr txBox="1">
            <a:spLocks noChangeArrowheads="1"/>
          </p:cNvSpPr>
          <p:nvPr/>
        </p:nvSpPr>
        <p:spPr bwMode="auto">
          <a:xfrm>
            <a:off x="902494" y="3363913"/>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latin typeface="Arial Black" pitchFamily="34" charset="0"/>
              </a:rPr>
              <a:t>HSDSCH-CC</a:t>
            </a:r>
          </a:p>
        </p:txBody>
      </p:sp>
      <p:sp>
        <p:nvSpPr>
          <p:cNvPr id="8247" name="TextBox 62"/>
          <p:cNvSpPr txBox="1">
            <a:spLocks noChangeArrowheads="1"/>
          </p:cNvSpPr>
          <p:nvPr/>
        </p:nvSpPr>
        <p:spPr bwMode="auto">
          <a:xfrm>
            <a:off x="2083594" y="367030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A35E00"/>
                </a:solidFill>
                <a:latin typeface="Arial Black" pitchFamily="34" charset="0"/>
              </a:rPr>
              <a:t>CQI</a:t>
            </a:r>
          </a:p>
        </p:txBody>
      </p:sp>
      <p:sp>
        <p:nvSpPr>
          <p:cNvPr id="8248" name="TextBox 71"/>
          <p:cNvSpPr txBox="1">
            <a:spLocks noChangeArrowheads="1"/>
          </p:cNvSpPr>
          <p:nvPr/>
        </p:nvSpPr>
        <p:spPr bwMode="auto">
          <a:xfrm>
            <a:off x="3057525" y="3611563"/>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0070C0"/>
                </a:solidFill>
                <a:latin typeface="Arial Black" pitchFamily="34" charset="0"/>
              </a:rPr>
              <a:t>RSCP</a:t>
            </a:r>
          </a:p>
        </p:txBody>
      </p:sp>
      <p:sp>
        <p:nvSpPr>
          <p:cNvPr id="8249" name="TextBox 75"/>
          <p:cNvSpPr txBox="1">
            <a:spLocks noChangeArrowheads="1"/>
          </p:cNvSpPr>
          <p:nvPr/>
        </p:nvSpPr>
        <p:spPr bwMode="auto">
          <a:xfrm>
            <a:off x="3663554" y="3556000"/>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A35E00"/>
                </a:solidFill>
                <a:latin typeface="Arial Black" pitchFamily="34" charset="0"/>
              </a:rPr>
              <a:t>S1APID</a:t>
            </a:r>
          </a:p>
        </p:txBody>
      </p:sp>
      <p:sp>
        <p:nvSpPr>
          <p:cNvPr id="8250" name="TextBox 76"/>
          <p:cNvSpPr txBox="1">
            <a:spLocks noChangeArrowheads="1"/>
          </p:cNvSpPr>
          <p:nvPr/>
        </p:nvSpPr>
        <p:spPr bwMode="auto">
          <a:xfrm>
            <a:off x="664369" y="3621089"/>
            <a:ext cx="1067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latin typeface="Arial Black" pitchFamily="34" charset="0"/>
              </a:rPr>
              <a:t>RANAF</a:t>
            </a:r>
          </a:p>
        </p:txBody>
      </p:sp>
      <p:sp>
        <p:nvSpPr>
          <p:cNvPr id="8251" name="TextBox 77"/>
          <p:cNvSpPr txBox="1">
            <a:spLocks noChangeArrowheads="1"/>
          </p:cNvSpPr>
          <p:nvPr/>
        </p:nvSpPr>
        <p:spPr bwMode="auto">
          <a:xfrm>
            <a:off x="1413272" y="2865439"/>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latin typeface="Arial Black" pitchFamily="34" charset="0"/>
              </a:rPr>
              <a:t>GUMMEI</a:t>
            </a:r>
          </a:p>
        </p:txBody>
      </p:sp>
      <p:sp>
        <p:nvSpPr>
          <p:cNvPr id="8252" name="TextBox 78"/>
          <p:cNvSpPr txBox="1">
            <a:spLocks noChangeArrowheads="1"/>
          </p:cNvSpPr>
          <p:nvPr/>
        </p:nvSpPr>
        <p:spPr bwMode="auto">
          <a:xfrm>
            <a:off x="917972" y="3041650"/>
            <a:ext cx="81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0070C0"/>
                </a:solidFill>
                <a:latin typeface="Arial Black" pitchFamily="34" charset="0"/>
              </a:rPr>
              <a:t>RNTI</a:t>
            </a:r>
          </a:p>
        </p:txBody>
      </p:sp>
      <p:sp>
        <p:nvSpPr>
          <p:cNvPr id="8253" name="TextBox 79"/>
          <p:cNvSpPr txBox="1">
            <a:spLocks noChangeArrowheads="1"/>
          </p:cNvSpPr>
          <p:nvPr/>
        </p:nvSpPr>
        <p:spPr bwMode="auto">
          <a:xfrm>
            <a:off x="506016" y="3241675"/>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latin typeface="Arial Black" pitchFamily="34" charset="0"/>
              </a:rPr>
              <a:t>QCI</a:t>
            </a:r>
          </a:p>
        </p:txBody>
      </p:sp>
      <p:sp>
        <p:nvSpPr>
          <p:cNvPr id="8254" name="TextBox 80"/>
          <p:cNvSpPr txBox="1">
            <a:spLocks noChangeArrowheads="1"/>
          </p:cNvSpPr>
          <p:nvPr/>
        </p:nvSpPr>
        <p:spPr bwMode="auto">
          <a:xfrm>
            <a:off x="4025504" y="2932114"/>
            <a:ext cx="8643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00B000"/>
                </a:solidFill>
                <a:latin typeface="Arial Black" pitchFamily="34" charset="0"/>
              </a:rPr>
              <a:t>X2AP</a:t>
            </a:r>
          </a:p>
        </p:txBody>
      </p:sp>
      <p:sp>
        <p:nvSpPr>
          <p:cNvPr id="8255" name="TextBox 81"/>
          <p:cNvSpPr txBox="1">
            <a:spLocks noChangeArrowheads="1"/>
          </p:cNvSpPr>
          <p:nvPr/>
        </p:nvSpPr>
        <p:spPr bwMode="auto">
          <a:xfrm>
            <a:off x="4776788" y="3216275"/>
            <a:ext cx="898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A35E00"/>
                </a:solidFill>
                <a:latin typeface="Arial Black" pitchFamily="34" charset="0"/>
              </a:rPr>
              <a:t>NBAP</a:t>
            </a:r>
          </a:p>
        </p:txBody>
      </p:sp>
      <p:sp>
        <p:nvSpPr>
          <p:cNvPr id="8256" name="TextBox 82"/>
          <p:cNvSpPr txBox="1">
            <a:spLocks noChangeArrowheads="1"/>
          </p:cNvSpPr>
          <p:nvPr/>
        </p:nvSpPr>
        <p:spPr bwMode="auto">
          <a:xfrm>
            <a:off x="2325292" y="2903539"/>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rgbClr val="00B000"/>
                </a:solidFill>
                <a:latin typeface="Arial Black" pitchFamily="34" charset="0"/>
              </a:rPr>
              <a:t>BCCH</a:t>
            </a:r>
          </a:p>
        </p:txBody>
      </p:sp>
      <p:sp>
        <p:nvSpPr>
          <p:cNvPr id="8257" name="TextBox 83"/>
          <p:cNvSpPr txBox="1">
            <a:spLocks noChangeArrowheads="1"/>
          </p:cNvSpPr>
          <p:nvPr/>
        </p:nvSpPr>
        <p:spPr bwMode="auto">
          <a:xfrm>
            <a:off x="972741" y="1844675"/>
            <a:ext cx="8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600" b="1">
                <a:solidFill>
                  <a:schemeClr val="bg1"/>
                </a:solidFill>
              </a:rPr>
              <a:t>Device</a:t>
            </a:r>
          </a:p>
        </p:txBody>
      </p:sp>
      <p:sp>
        <p:nvSpPr>
          <p:cNvPr id="8258" name="TextBox 84"/>
          <p:cNvSpPr txBox="1">
            <a:spLocks noChangeArrowheads="1"/>
          </p:cNvSpPr>
          <p:nvPr/>
        </p:nvSpPr>
        <p:spPr bwMode="auto">
          <a:xfrm>
            <a:off x="1715691" y="1846264"/>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chemeClr val="bg1"/>
                </a:solidFill>
              </a:rPr>
              <a:t>Care</a:t>
            </a:r>
          </a:p>
        </p:txBody>
      </p:sp>
      <p:sp>
        <p:nvSpPr>
          <p:cNvPr id="8259" name="TextBox 85"/>
          <p:cNvSpPr txBox="1">
            <a:spLocks noChangeArrowheads="1"/>
          </p:cNvSpPr>
          <p:nvPr/>
        </p:nvSpPr>
        <p:spPr bwMode="auto">
          <a:xfrm>
            <a:off x="3206354" y="1524001"/>
            <a:ext cx="1500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2400" b="1">
                <a:solidFill>
                  <a:schemeClr val="bg1"/>
                </a:solidFill>
              </a:rPr>
              <a:t>Roaming</a:t>
            </a:r>
          </a:p>
        </p:txBody>
      </p:sp>
      <p:sp>
        <p:nvSpPr>
          <p:cNvPr id="8260" name="TextBox 86"/>
          <p:cNvSpPr txBox="1">
            <a:spLocks noChangeArrowheads="1"/>
          </p:cNvSpPr>
          <p:nvPr/>
        </p:nvSpPr>
        <p:spPr bwMode="auto">
          <a:xfrm>
            <a:off x="4880373" y="1903414"/>
            <a:ext cx="783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sz="1800" b="1">
                <a:solidFill>
                  <a:schemeClr val="bg1"/>
                </a:solidFill>
              </a:rPr>
              <a:t>Voice</a:t>
            </a:r>
          </a:p>
        </p:txBody>
      </p:sp>
      <p:sp>
        <p:nvSpPr>
          <p:cNvPr id="9" name="Folded Corner 8"/>
          <p:cNvSpPr/>
          <p:nvPr/>
        </p:nvSpPr>
        <p:spPr bwMode="auto">
          <a:xfrm>
            <a:off x="5035154" y="4214814"/>
            <a:ext cx="531019" cy="642937"/>
          </a:xfrm>
          <a:prstGeom prst="foldedCorner">
            <a:avLst/>
          </a:prstGeom>
          <a:ln>
            <a:headEnd/>
            <a:tailEnd/>
          </a:ln>
        </p:spPr>
        <p:style>
          <a:lnRef idx="1">
            <a:schemeClr val="dk1"/>
          </a:lnRef>
          <a:fillRef idx="2">
            <a:schemeClr val="dk1"/>
          </a:fillRef>
          <a:effectRef idx="1">
            <a:schemeClr val="dk1"/>
          </a:effectRef>
          <a:fontRef idx="minor">
            <a:schemeClr val="dk1"/>
          </a:fontRef>
        </p:style>
        <p:txBody>
          <a:bodyPr lIns="72000" rIns="72000" anchor="b" anchorCtr="1"/>
          <a:lstStyle/>
          <a:p>
            <a:pPr algn="ctr">
              <a:defRPr/>
            </a:pPr>
            <a:endParaRPr lang="en-US" sz="1000"/>
          </a:p>
        </p:txBody>
      </p:sp>
      <p:sp>
        <p:nvSpPr>
          <p:cNvPr id="88" name="Folded Corner 87"/>
          <p:cNvSpPr/>
          <p:nvPr/>
        </p:nvSpPr>
        <p:spPr bwMode="auto">
          <a:xfrm>
            <a:off x="3430191" y="4214814"/>
            <a:ext cx="529828" cy="642937"/>
          </a:xfrm>
          <a:prstGeom prst="foldedCorner">
            <a:avLst/>
          </a:prstGeom>
          <a:ln>
            <a:headEnd/>
            <a:tailEnd/>
          </a:ln>
        </p:spPr>
        <p:style>
          <a:lnRef idx="1">
            <a:schemeClr val="dk1"/>
          </a:lnRef>
          <a:fillRef idx="2">
            <a:schemeClr val="dk1"/>
          </a:fillRef>
          <a:effectRef idx="1">
            <a:schemeClr val="dk1"/>
          </a:effectRef>
          <a:fontRef idx="minor">
            <a:schemeClr val="dk1"/>
          </a:fontRef>
        </p:style>
        <p:txBody>
          <a:bodyPr lIns="72000" rIns="72000" anchor="b" anchorCtr="1"/>
          <a:lstStyle/>
          <a:p>
            <a:pPr algn="ctr">
              <a:defRPr/>
            </a:pPr>
            <a:endParaRPr lang="en-US" sz="1000"/>
          </a:p>
        </p:txBody>
      </p:sp>
      <p:sp>
        <p:nvSpPr>
          <p:cNvPr id="89" name="Folded Corner 88"/>
          <p:cNvSpPr/>
          <p:nvPr/>
        </p:nvSpPr>
        <p:spPr bwMode="auto">
          <a:xfrm>
            <a:off x="2437210" y="4214814"/>
            <a:ext cx="531019" cy="642937"/>
          </a:xfrm>
          <a:prstGeom prst="foldedCorner">
            <a:avLst/>
          </a:prstGeom>
          <a:ln>
            <a:headEnd/>
            <a:tailEnd/>
          </a:ln>
        </p:spPr>
        <p:style>
          <a:lnRef idx="1">
            <a:schemeClr val="dk1"/>
          </a:lnRef>
          <a:fillRef idx="2">
            <a:schemeClr val="dk1"/>
          </a:fillRef>
          <a:effectRef idx="1">
            <a:schemeClr val="dk1"/>
          </a:effectRef>
          <a:fontRef idx="minor">
            <a:schemeClr val="dk1"/>
          </a:fontRef>
        </p:style>
        <p:txBody>
          <a:bodyPr lIns="72000" rIns="72000" anchor="b" anchorCtr="1"/>
          <a:lstStyle/>
          <a:p>
            <a:pPr algn="ctr">
              <a:defRPr/>
            </a:pPr>
            <a:endParaRPr lang="en-US" sz="1000"/>
          </a:p>
        </p:txBody>
      </p:sp>
      <p:sp>
        <p:nvSpPr>
          <p:cNvPr id="90" name="Folded Corner 89"/>
          <p:cNvSpPr/>
          <p:nvPr/>
        </p:nvSpPr>
        <p:spPr bwMode="auto">
          <a:xfrm>
            <a:off x="1441848" y="4214814"/>
            <a:ext cx="531019" cy="642937"/>
          </a:xfrm>
          <a:prstGeom prst="foldedCorner">
            <a:avLst/>
          </a:prstGeom>
          <a:ln>
            <a:headEnd/>
            <a:tailEnd/>
          </a:ln>
        </p:spPr>
        <p:style>
          <a:lnRef idx="1">
            <a:schemeClr val="dk1"/>
          </a:lnRef>
          <a:fillRef idx="2">
            <a:schemeClr val="dk1"/>
          </a:fillRef>
          <a:effectRef idx="1">
            <a:schemeClr val="dk1"/>
          </a:effectRef>
          <a:fontRef idx="minor">
            <a:schemeClr val="dk1"/>
          </a:fontRef>
        </p:style>
        <p:txBody>
          <a:bodyPr lIns="72000" rIns="72000" anchor="b" anchorCtr="1"/>
          <a:lstStyle/>
          <a:p>
            <a:pPr algn="ctr">
              <a:defRPr/>
            </a:pPr>
            <a:endParaRPr lang="en-US" sz="1000"/>
          </a:p>
        </p:txBody>
      </p:sp>
      <p:sp>
        <p:nvSpPr>
          <p:cNvPr id="44" name="Rectangle 43"/>
          <p:cNvSpPr/>
          <p:nvPr/>
        </p:nvSpPr>
        <p:spPr bwMode="auto">
          <a:xfrm rot="5400000">
            <a:off x="3112691" y="4025107"/>
            <a:ext cx="149225" cy="871538"/>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lIns="72000" rIns="72000"/>
          <a:lstStyle/>
          <a:p>
            <a:pPr>
              <a:spcBef>
                <a:spcPct val="50000"/>
              </a:spcBef>
              <a:defRPr/>
            </a:pPr>
            <a:endParaRPr lang="en-US"/>
          </a:p>
        </p:txBody>
      </p:sp>
      <p:sp>
        <p:nvSpPr>
          <p:cNvPr id="45" name="Rectangle 44"/>
          <p:cNvSpPr/>
          <p:nvPr/>
        </p:nvSpPr>
        <p:spPr bwMode="auto">
          <a:xfrm rot="5400000">
            <a:off x="2110780" y="4079281"/>
            <a:ext cx="149225" cy="763190"/>
          </a:xfrm>
          <a:prstGeom prst="rect">
            <a:avLst/>
          </a:prstGeom>
          <a:solidFill>
            <a:schemeClr val="tx2">
              <a:lumMod val="50000"/>
              <a:lumOff val="50000"/>
            </a:schemeClr>
          </a:solidFill>
          <a:ln>
            <a:solidFill>
              <a:schemeClr val="tx2">
                <a:lumMod val="75000"/>
                <a:lumOff val="2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lIns="72000" rIns="72000"/>
          <a:lstStyle/>
          <a:p>
            <a:pPr>
              <a:spcBef>
                <a:spcPct val="50000"/>
              </a:spcBef>
              <a:defRPr/>
            </a:pPr>
            <a:endParaRPr lang="en-US" sz="2400"/>
          </a:p>
        </p:txBody>
      </p:sp>
      <p:sp>
        <p:nvSpPr>
          <p:cNvPr id="91" name="Folded Corner 90"/>
          <p:cNvSpPr/>
          <p:nvPr/>
        </p:nvSpPr>
        <p:spPr bwMode="auto">
          <a:xfrm>
            <a:off x="413147" y="4214814"/>
            <a:ext cx="531019" cy="642937"/>
          </a:xfrm>
          <a:prstGeom prst="foldedCorner">
            <a:avLst/>
          </a:prstGeom>
          <a:ln>
            <a:headEnd/>
            <a:tailEnd/>
          </a:ln>
        </p:spPr>
        <p:style>
          <a:lnRef idx="1">
            <a:schemeClr val="dk1"/>
          </a:lnRef>
          <a:fillRef idx="2">
            <a:schemeClr val="dk1"/>
          </a:fillRef>
          <a:effectRef idx="1">
            <a:schemeClr val="dk1"/>
          </a:effectRef>
          <a:fontRef idx="minor">
            <a:schemeClr val="dk1"/>
          </a:fontRef>
        </p:style>
        <p:txBody>
          <a:bodyPr lIns="72000" rIns="72000" anchor="b" anchorCtr="1"/>
          <a:lstStyle/>
          <a:p>
            <a:pPr algn="ctr">
              <a:defRPr/>
            </a:pPr>
            <a:endParaRPr lang="en-US" sz="1000"/>
          </a:p>
        </p:txBody>
      </p:sp>
      <p:sp>
        <p:nvSpPr>
          <p:cNvPr id="92" name="Folded Corner 91"/>
          <p:cNvSpPr/>
          <p:nvPr/>
        </p:nvSpPr>
        <p:spPr bwMode="auto">
          <a:xfrm>
            <a:off x="4281488" y="4214814"/>
            <a:ext cx="531019" cy="642937"/>
          </a:xfrm>
          <a:prstGeom prst="foldedCorner">
            <a:avLst/>
          </a:prstGeom>
          <a:ln>
            <a:headEnd/>
            <a:tailEnd/>
          </a:ln>
        </p:spPr>
        <p:style>
          <a:lnRef idx="1">
            <a:schemeClr val="dk1"/>
          </a:lnRef>
          <a:fillRef idx="2">
            <a:schemeClr val="dk1"/>
          </a:fillRef>
          <a:effectRef idx="1">
            <a:schemeClr val="dk1"/>
          </a:effectRef>
          <a:fontRef idx="minor">
            <a:schemeClr val="dk1"/>
          </a:fontRef>
        </p:style>
        <p:txBody>
          <a:bodyPr lIns="72000" rIns="72000" anchor="b" anchorCtr="1"/>
          <a:lstStyle/>
          <a:p>
            <a:pPr algn="ctr">
              <a:defRPr/>
            </a:pPr>
            <a:endParaRPr lang="en-US" sz="1000"/>
          </a:p>
        </p:txBody>
      </p:sp>
      <p:sp>
        <p:nvSpPr>
          <p:cNvPr id="43" name="Rectangle 12"/>
          <p:cNvSpPr>
            <a:spLocks noChangeArrowheads="1"/>
          </p:cNvSpPr>
          <p:nvPr/>
        </p:nvSpPr>
        <p:spPr bwMode="auto">
          <a:xfrm rot="5400000">
            <a:off x="4035425" y="4146551"/>
            <a:ext cx="149225" cy="62865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72000" rIns="72000"/>
          <a:lstStyle/>
          <a:p>
            <a:pPr>
              <a:spcBef>
                <a:spcPct val="50000"/>
              </a:spcBef>
              <a:defRPr/>
            </a:pPr>
            <a:endParaRPr lang="en-US" sz="2400"/>
          </a:p>
        </p:txBody>
      </p:sp>
      <p:sp>
        <p:nvSpPr>
          <p:cNvPr id="8270" name="Up Arrow 2"/>
          <p:cNvSpPr>
            <a:spLocks noChangeArrowheads="1"/>
          </p:cNvSpPr>
          <p:nvPr/>
        </p:nvSpPr>
        <p:spPr bwMode="auto">
          <a:xfrm>
            <a:off x="4476750" y="4962526"/>
            <a:ext cx="141685" cy="138113"/>
          </a:xfrm>
          <a:prstGeom prst="upArrow">
            <a:avLst>
              <a:gd name="adj1" fmla="val 50000"/>
              <a:gd name="adj2" fmla="val 49995"/>
            </a:avLst>
          </a:prstGeom>
          <a:solidFill>
            <a:srgbClr val="8F3F7B"/>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endParaRPr lang="en-US" sz="1400">
              <a:solidFill>
                <a:srgbClr val="8F3F7B"/>
              </a:solidFill>
            </a:endParaRPr>
          </a:p>
        </p:txBody>
      </p:sp>
      <p:sp>
        <p:nvSpPr>
          <p:cNvPr id="95" name="Rectangle 94"/>
          <p:cNvSpPr/>
          <p:nvPr/>
        </p:nvSpPr>
        <p:spPr bwMode="auto">
          <a:xfrm rot="5400000">
            <a:off x="4889699" y="4079281"/>
            <a:ext cx="149225" cy="763190"/>
          </a:xfrm>
          <a:prstGeom prst="rect">
            <a:avLst/>
          </a:prstGeom>
          <a:solidFill>
            <a:schemeClr val="accent6">
              <a:lumMod val="75000"/>
            </a:schemeClr>
          </a:solidFill>
          <a:ln>
            <a:solidFill>
              <a:schemeClr val="tx2">
                <a:lumMod val="75000"/>
                <a:lumOff val="2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lIns="72000" rIns="72000"/>
          <a:lstStyle/>
          <a:p>
            <a:pPr>
              <a:spcBef>
                <a:spcPct val="50000"/>
              </a:spcBef>
              <a:defRPr/>
            </a:pPr>
            <a:endParaRPr lang="en-US" sz="2400"/>
          </a:p>
        </p:txBody>
      </p:sp>
      <p:sp>
        <p:nvSpPr>
          <p:cNvPr id="96" name="Rectangle 95"/>
          <p:cNvSpPr/>
          <p:nvPr/>
        </p:nvSpPr>
        <p:spPr bwMode="auto">
          <a:xfrm rot="5400000">
            <a:off x="1116013" y="4079876"/>
            <a:ext cx="149225" cy="762000"/>
          </a:xfrm>
          <a:prstGeom prst="rect">
            <a:avLst/>
          </a:prstGeom>
          <a:solidFill>
            <a:schemeClr val="bg2">
              <a:lumMod val="75000"/>
            </a:schemeClr>
          </a:solidFill>
          <a:ln>
            <a:solidFill>
              <a:schemeClr val="tx2">
                <a:lumMod val="75000"/>
                <a:lumOff val="2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lIns="72000" rIns="72000"/>
          <a:lstStyle/>
          <a:p>
            <a:pPr>
              <a:spcBef>
                <a:spcPct val="50000"/>
              </a:spcBef>
              <a:defRPr/>
            </a:pPr>
            <a:endParaRPr lang="en-US" sz="2400"/>
          </a:p>
        </p:txBody>
      </p:sp>
      <p:sp>
        <p:nvSpPr>
          <p:cNvPr id="8273" name="Up Arrow 49"/>
          <p:cNvSpPr>
            <a:spLocks noChangeArrowheads="1"/>
          </p:cNvSpPr>
          <p:nvPr/>
        </p:nvSpPr>
        <p:spPr bwMode="auto">
          <a:xfrm>
            <a:off x="610791" y="4937126"/>
            <a:ext cx="141684" cy="627063"/>
          </a:xfrm>
          <a:prstGeom prst="upArrow">
            <a:avLst>
              <a:gd name="adj1" fmla="val 50000"/>
              <a:gd name="adj2" fmla="val 49928"/>
            </a:avLst>
          </a:prstGeom>
          <a:solidFill>
            <a:srgbClr val="FFC000"/>
          </a:solidFill>
          <a:ln w="9525">
            <a:solidFill>
              <a:srgbClr val="FFC000"/>
            </a:solidFill>
            <a:round/>
            <a:headEnd/>
            <a:tailEnd/>
          </a:ln>
        </p:spPr>
        <p:txBody>
          <a:bodyPr/>
          <a:lstStyle/>
          <a:p>
            <a:endParaRPr lang="en-US" sz="1400"/>
          </a:p>
        </p:txBody>
      </p:sp>
      <p:pic>
        <p:nvPicPr>
          <p:cNvPr id="82" name="Picture 6" descr="ECON_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5392" y="349253"/>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6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 descr="bpct-blend3"/>
          <p:cNvSpPr>
            <a:spLocks noChangeArrowheads="1"/>
          </p:cNvSpPr>
          <p:nvPr/>
        </p:nvSpPr>
        <p:spPr bwMode="auto">
          <a:xfrm>
            <a:off x="0" y="0"/>
            <a:ext cx="9144000" cy="6858000"/>
          </a:xfrm>
          <a:prstGeom prst="rect">
            <a:avLst/>
          </a:prstGeom>
          <a:blipFill dpi="0" rotWithShape="0">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8" rIns="0" bIns="45718" anchor="ctr"/>
          <a:lstStyle/>
          <a:p>
            <a:pPr defTabSz="607811"/>
            <a:endParaRPr lang="sv-SE" dirty="0">
              <a:solidFill>
                <a:srgbClr val="58585A"/>
              </a:solidFill>
            </a:endParaRPr>
          </a:p>
        </p:txBody>
      </p:sp>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893804975"/>
              </p:ex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2071"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192" y="1590"/>
                        <a:ext cx="1190" cy="1587"/>
                      </a:xfrm>
                      <a:prstGeom prst="rect">
                        <a:avLst/>
                      </a:prstGeom>
                    </p:spPr>
                  </p:pic>
                </p:oleObj>
              </mc:Fallback>
            </mc:AlternateContent>
          </a:graphicData>
        </a:graphic>
      </p:graphicFrame>
      <p:sp>
        <p:nvSpPr>
          <p:cNvPr id="4" name="Rectangle 3"/>
          <p:cNvSpPr/>
          <p:nvPr/>
        </p:nvSpPr>
        <p:spPr bwMode="auto">
          <a:xfrm>
            <a:off x="2481067" y="1817551"/>
            <a:ext cx="2003504" cy="3740793"/>
          </a:xfrm>
          <a:prstGeom prst="rect">
            <a:avLst/>
          </a:prstGeom>
          <a:solidFill>
            <a:schemeClr val="accent2"/>
          </a:solidFill>
          <a:ln w="3175" cap="rnd" cmpd="sng" algn="ctr">
            <a:noFill/>
            <a:prstDash val="lgDash"/>
            <a:round/>
            <a:headEnd type="none" w="med" len="med"/>
            <a:tailEnd type="none" w="med" len="med"/>
          </a:ln>
          <a:effectLst/>
        </p:spPr>
        <p:txBody>
          <a:bodyPr vert="horz" wrap="none" lIns="71862" tIns="45718" rIns="71862" bIns="45718" numCol="1" rtlCol="0" anchor="t" anchorCtr="0" compatLnSpc="1">
            <a:prstTxWarp prst="textNoShape">
              <a:avLst/>
            </a:prstTxWarp>
          </a:bodyPr>
          <a:lstStyle/>
          <a:p>
            <a:pPr defTabSz="912065">
              <a:spcBef>
                <a:spcPct val="50000"/>
              </a:spcBef>
            </a:pPr>
            <a:endParaRPr lang="en-US" dirty="0">
              <a:solidFill>
                <a:srgbClr val="58585A"/>
              </a:solidFill>
            </a:endParaRPr>
          </a:p>
        </p:txBody>
      </p:sp>
      <p:pic>
        <p:nvPicPr>
          <p:cNvPr id="63" name="Picture 6" descr="ECON_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453" y="349269"/>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p:cNvSpPr/>
          <p:nvPr/>
        </p:nvSpPr>
        <p:spPr bwMode="auto">
          <a:xfrm>
            <a:off x="254416" y="1817549"/>
            <a:ext cx="2183333" cy="3745940"/>
          </a:xfrm>
          <a:prstGeom prst="rect">
            <a:avLst/>
          </a:prstGeom>
          <a:solidFill>
            <a:schemeClr val="tx2">
              <a:alpha val="45000"/>
            </a:schemeClr>
          </a:solidFill>
          <a:ln w="25400" cap="rnd" cmpd="sng" algn="ctr">
            <a:noFill/>
            <a:prstDash val="lgDash"/>
            <a:round/>
            <a:headEnd type="none" w="med" len="med"/>
            <a:tailEnd type="none" w="med" len="med"/>
          </a:ln>
          <a:effectLst/>
        </p:spPr>
        <p:txBody>
          <a:bodyPr vert="horz" wrap="none" lIns="71862" tIns="45718" rIns="71862" bIns="45718" numCol="1" rtlCol="0" anchor="t" anchorCtr="0" compatLnSpc="1">
            <a:prstTxWarp prst="textNoShape">
              <a:avLst/>
            </a:prstTxWarp>
          </a:bodyPr>
          <a:lstStyle/>
          <a:p>
            <a:pPr defTabSz="912065">
              <a:spcBef>
                <a:spcPct val="50000"/>
              </a:spcBef>
            </a:pPr>
            <a:endParaRPr lang="en-US">
              <a:solidFill>
                <a:srgbClr val="58585A"/>
              </a:solidFill>
            </a:endParaRPr>
          </a:p>
        </p:txBody>
      </p:sp>
      <p:sp>
        <p:nvSpPr>
          <p:cNvPr id="28675" name="Title 2"/>
          <p:cNvSpPr>
            <a:spLocks noGrp="1"/>
          </p:cNvSpPr>
          <p:nvPr>
            <p:ph type="title"/>
          </p:nvPr>
        </p:nvSpPr>
        <p:spPr>
          <a:xfrm>
            <a:off x="193594" y="39165"/>
            <a:ext cx="8229600" cy="1143000"/>
          </a:xfrm>
        </p:spPr>
        <p:txBody>
          <a:bodyPr>
            <a:normAutofit fontScale="90000"/>
          </a:bodyPr>
          <a:lstStyle/>
          <a:p>
            <a:r>
              <a:rPr lang="en-US" dirty="0" smtClean="0">
                <a:solidFill>
                  <a:schemeClr val="bg1"/>
                </a:solidFill>
              </a:rPr>
              <a:t>REAL TIME INSIGHTS AND ACTIONS</a:t>
            </a:r>
            <a:endParaRPr lang="en-US" dirty="0">
              <a:solidFill>
                <a:schemeClr val="bg1"/>
              </a:solidFill>
            </a:endParaRPr>
          </a:p>
        </p:txBody>
      </p:sp>
      <p:sp>
        <p:nvSpPr>
          <p:cNvPr id="28676" name="Text Box 10"/>
          <p:cNvSpPr txBox="1">
            <a:spLocks noChangeArrowheads="1"/>
          </p:cNvSpPr>
          <p:nvPr/>
        </p:nvSpPr>
        <p:spPr bwMode="auto">
          <a:xfrm>
            <a:off x="2510872" y="4275499"/>
            <a:ext cx="695600"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0" tIns="45718" rIns="91230" bIns="457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912088" eaLnBrk="1" hangingPunct="1">
              <a:spcBef>
                <a:spcPct val="50000"/>
              </a:spcBef>
            </a:pPr>
            <a:r>
              <a:rPr lang="en-US" sz="1100" dirty="0">
                <a:solidFill>
                  <a:srgbClr val="FFFFFF"/>
                </a:solidFill>
              </a:rPr>
              <a:t>Stream</a:t>
            </a:r>
            <a:br>
              <a:rPr lang="en-US" sz="1100" dirty="0">
                <a:solidFill>
                  <a:srgbClr val="FFFFFF"/>
                </a:solidFill>
              </a:rPr>
            </a:br>
            <a:r>
              <a:rPr lang="en-US" sz="1100" dirty="0">
                <a:solidFill>
                  <a:srgbClr val="FFFFFF"/>
                </a:solidFill>
              </a:rPr>
              <a:t>analysis</a:t>
            </a:r>
          </a:p>
        </p:txBody>
      </p:sp>
      <p:sp>
        <p:nvSpPr>
          <p:cNvPr id="28680" name="Text Box 16"/>
          <p:cNvSpPr txBox="1">
            <a:spLocks noChangeArrowheads="1"/>
          </p:cNvSpPr>
          <p:nvPr/>
        </p:nvSpPr>
        <p:spPr bwMode="auto">
          <a:xfrm>
            <a:off x="499699" y="2309119"/>
            <a:ext cx="860709"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0" tIns="45718" rIns="91230" bIns="457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defTabSz="912088" eaLnBrk="1" hangingPunct="1">
              <a:spcBef>
                <a:spcPct val="50000"/>
              </a:spcBef>
            </a:pPr>
            <a:r>
              <a:rPr lang="en-US" sz="1100">
                <a:solidFill>
                  <a:srgbClr val="FFFFFF"/>
                </a:solidFill>
              </a:rPr>
              <a:t>Analytics</a:t>
            </a:r>
            <a:br>
              <a:rPr lang="en-US" sz="1100">
                <a:solidFill>
                  <a:srgbClr val="FFFFFF"/>
                </a:solidFill>
              </a:rPr>
            </a:br>
            <a:r>
              <a:rPr lang="en-US" sz="1100">
                <a:solidFill>
                  <a:srgbClr val="FFFFFF"/>
                </a:solidFill>
              </a:rPr>
              <a:t>application</a:t>
            </a:r>
          </a:p>
        </p:txBody>
      </p:sp>
      <p:sp>
        <p:nvSpPr>
          <p:cNvPr id="28681" name="Line 19"/>
          <p:cNvSpPr>
            <a:spLocks noChangeShapeType="1"/>
          </p:cNvSpPr>
          <p:nvPr/>
        </p:nvSpPr>
        <p:spPr bwMode="auto">
          <a:xfrm flipV="1">
            <a:off x="2248789" y="3994813"/>
            <a:ext cx="628422" cy="644527"/>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lIns="91230" tIns="45718" rIns="91230" bIns="45718" anchor="ctr"/>
          <a:lstStyle/>
          <a:p>
            <a:pPr defTabSz="912088">
              <a:spcBef>
                <a:spcPct val="50000"/>
              </a:spcBef>
            </a:pPr>
            <a:endParaRPr lang="en-US">
              <a:solidFill>
                <a:srgbClr val="58585A"/>
              </a:solidFill>
            </a:endParaRPr>
          </a:p>
        </p:txBody>
      </p:sp>
      <p:cxnSp>
        <p:nvCxnSpPr>
          <p:cNvPr id="28684" name="Straight Arrow Connector 2"/>
          <p:cNvCxnSpPr>
            <a:cxnSpLocks noChangeShapeType="1"/>
          </p:cNvCxnSpPr>
          <p:nvPr/>
        </p:nvCxnSpPr>
        <p:spPr bwMode="auto">
          <a:xfrm flipH="1">
            <a:off x="2156452" y="3802955"/>
            <a:ext cx="649028" cy="0"/>
          </a:xfrm>
          <a:prstGeom prst="straightConnector1">
            <a:avLst/>
          </a:prstGeom>
          <a:noFill/>
          <a:ln w="9525">
            <a:noFill/>
            <a:round/>
            <a:headEnd type="triangle"/>
            <a:tailEnd type="triangle" w="med" len="med"/>
          </a:ln>
          <a:extLst>
            <a:ext uri="{909E8E84-426E-40DD-AFC4-6F175D3DCCD1}">
              <a14:hiddenFill xmlns:a14="http://schemas.microsoft.com/office/drawing/2010/main">
                <a:noFill/>
              </a14:hiddenFill>
            </a:ext>
          </a:extLst>
        </p:spPr>
      </p:cxnSp>
      <p:sp>
        <p:nvSpPr>
          <p:cNvPr id="28686" name="Line 22"/>
          <p:cNvSpPr>
            <a:spLocks noChangeShapeType="1"/>
          </p:cNvSpPr>
          <p:nvPr/>
        </p:nvSpPr>
        <p:spPr bwMode="auto">
          <a:xfrm>
            <a:off x="2276842" y="2839344"/>
            <a:ext cx="661988" cy="574675"/>
          </a:xfrm>
          <a:prstGeom prst="line">
            <a:avLst/>
          </a:prstGeom>
          <a:noFill/>
          <a:ln w="952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lIns="91230" tIns="45718" rIns="91230" bIns="45718" anchor="ctr"/>
          <a:lstStyle/>
          <a:p>
            <a:pPr defTabSz="912088">
              <a:spcBef>
                <a:spcPct val="50000"/>
              </a:spcBef>
            </a:pPr>
            <a:endParaRPr lang="en-US">
              <a:solidFill>
                <a:srgbClr val="58585A"/>
              </a:solidFill>
            </a:endParaRPr>
          </a:p>
        </p:txBody>
      </p:sp>
      <p:sp>
        <p:nvSpPr>
          <p:cNvPr id="28689" name="Freeform 44"/>
          <p:cNvSpPr>
            <a:spLocks noChangeAspect="1" noEditPoints="1"/>
          </p:cNvSpPr>
          <p:nvPr/>
        </p:nvSpPr>
        <p:spPr bwMode="auto">
          <a:xfrm>
            <a:off x="1779580" y="4974760"/>
            <a:ext cx="395288" cy="449263"/>
          </a:xfrm>
          <a:custGeom>
            <a:avLst/>
            <a:gdLst>
              <a:gd name="T0" fmla="*/ 2147483647 w 327"/>
              <a:gd name="T1" fmla="*/ 2147483647 h 370"/>
              <a:gd name="T2" fmla="*/ 2147483647 w 327"/>
              <a:gd name="T3" fmla="*/ 2147483647 h 370"/>
              <a:gd name="T4" fmla="*/ 2147483647 w 327"/>
              <a:gd name="T5" fmla="*/ 2147483647 h 370"/>
              <a:gd name="T6" fmla="*/ 2147483647 w 327"/>
              <a:gd name="T7" fmla="*/ 2147483647 h 370"/>
              <a:gd name="T8" fmla="*/ 2147483647 w 327"/>
              <a:gd name="T9" fmla="*/ 2147483647 h 370"/>
              <a:gd name="T10" fmla="*/ 2147483647 w 327"/>
              <a:gd name="T11" fmla="*/ 2147483647 h 370"/>
              <a:gd name="T12" fmla="*/ 2147483647 w 327"/>
              <a:gd name="T13" fmla="*/ 2147483647 h 370"/>
              <a:gd name="T14" fmla="*/ 2147483647 w 327"/>
              <a:gd name="T15" fmla="*/ 2147483647 h 370"/>
              <a:gd name="T16" fmla="*/ 2147483647 w 327"/>
              <a:gd name="T17" fmla="*/ 2147483647 h 370"/>
              <a:gd name="T18" fmla="*/ 2147483647 w 327"/>
              <a:gd name="T19" fmla="*/ 2147483647 h 370"/>
              <a:gd name="T20" fmla="*/ 2147483647 w 327"/>
              <a:gd name="T21" fmla="*/ 2147483647 h 370"/>
              <a:gd name="T22" fmla="*/ 2147483647 w 327"/>
              <a:gd name="T23" fmla="*/ 2147483647 h 370"/>
              <a:gd name="T24" fmla="*/ 2147483647 w 327"/>
              <a:gd name="T25" fmla="*/ 2147483647 h 370"/>
              <a:gd name="T26" fmla="*/ 2147483647 w 327"/>
              <a:gd name="T27" fmla="*/ 2147483647 h 370"/>
              <a:gd name="T28" fmla="*/ 2147483647 w 327"/>
              <a:gd name="T29" fmla="*/ 2147483647 h 370"/>
              <a:gd name="T30" fmla="*/ 2147483647 w 327"/>
              <a:gd name="T31" fmla="*/ 2147483647 h 370"/>
              <a:gd name="T32" fmla="*/ 2147483647 w 327"/>
              <a:gd name="T33" fmla="*/ 2147483647 h 370"/>
              <a:gd name="T34" fmla="*/ 2147483647 w 327"/>
              <a:gd name="T35" fmla="*/ 2147483647 h 370"/>
              <a:gd name="T36" fmla="*/ 2147483647 w 327"/>
              <a:gd name="T37" fmla="*/ 2147483647 h 370"/>
              <a:gd name="T38" fmla="*/ 2147483647 w 327"/>
              <a:gd name="T39" fmla="*/ 2147483647 h 370"/>
              <a:gd name="T40" fmla="*/ 2147483647 w 327"/>
              <a:gd name="T41" fmla="*/ 2147483647 h 370"/>
              <a:gd name="T42" fmla="*/ 2147483647 w 327"/>
              <a:gd name="T43" fmla="*/ 2147483647 h 370"/>
              <a:gd name="T44" fmla="*/ 2147483647 w 327"/>
              <a:gd name="T45" fmla="*/ 2147483647 h 370"/>
              <a:gd name="T46" fmla="*/ 2147483647 w 327"/>
              <a:gd name="T47" fmla="*/ 2147483647 h 370"/>
              <a:gd name="T48" fmla="*/ 2147483647 w 327"/>
              <a:gd name="T49" fmla="*/ 2147483647 h 370"/>
              <a:gd name="T50" fmla="*/ 2147483647 w 327"/>
              <a:gd name="T51" fmla="*/ 2147483647 h 370"/>
              <a:gd name="T52" fmla="*/ 2147483647 w 327"/>
              <a:gd name="T53" fmla="*/ 2147483647 h 370"/>
              <a:gd name="T54" fmla="*/ 2147483647 w 327"/>
              <a:gd name="T55" fmla="*/ 2147483647 h 370"/>
              <a:gd name="T56" fmla="*/ 2147483647 w 327"/>
              <a:gd name="T57" fmla="*/ 2147483647 h 370"/>
              <a:gd name="T58" fmla="*/ 2147483647 w 327"/>
              <a:gd name="T59" fmla="*/ 2147483647 h 370"/>
              <a:gd name="T60" fmla="*/ 2147483647 w 327"/>
              <a:gd name="T61" fmla="*/ 2147483647 h 370"/>
              <a:gd name="T62" fmla="*/ 2147483647 w 327"/>
              <a:gd name="T63" fmla="*/ 2147483647 h 370"/>
              <a:gd name="T64" fmla="*/ 2147483647 w 327"/>
              <a:gd name="T65" fmla="*/ 2147483647 h 370"/>
              <a:gd name="T66" fmla="*/ 2147483647 w 327"/>
              <a:gd name="T67" fmla="*/ 2147483647 h 370"/>
              <a:gd name="T68" fmla="*/ 2147483647 w 327"/>
              <a:gd name="T69" fmla="*/ 2147483647 h 370"/>
              <a:gd name="T70" fmla="*/ 2147483647 w 327"/>
              <a:gd name="T71" fmla="*/ 2147483647 h 370"/>
              <a:gd name="T72" fmla="*/ 2147483647 w 327"/>
              <a:gd name="T73" fmla="*/ 2147483647 h 370"/>
              <a:gd name="T74" fmla="*/ 2147483647 w 327"/>
              <a:gd name="T75" fmla="*/ 2147483647 h 370"/>
              <a:gd name="T76" fmla="*/ 2147483647 w 327"/>
              <a:gd name="T77" fmla="*/ 2147483647 h 370"/>
              <a:gd name="T78" fmla="*/ 2147483647 w 327"/>
              <a:gd name="T79" fmla="*/ 2147483647 h 370"/>
              <a:gd name="T80" fmla="*/ 2147483647 w 327"/>
              <a:gd name="T81" fmla="*/ 2147483647 h 370"/>
              <a:gd name="T82" fmla="*/ 2147483647 w 327"/>
              <a:gd name="T83" fmla="*/ 2147483647 h 370"/>
              <a:gd name="T84" fmla="*/ 2147483647 w 327"/>
              <a:gd name="T85" fmla="*/ 2147483647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70"/>
              <a:gd name="T131" fmla="*/ 327 w 327"/>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70">
                <a:moveTo>
                  <a:pt x="287" y="4"/>
                </a:moveTo>
                <a:cubicBezTo>
                  <a:pt x="284" y="0"/>
                  <a:pt x="279" y="0"/>
                  <a:pt x="276" y="4"/>
                </a:cubicBezTo>
                <a:cubicBezTo>
                  <a:pt x="273" y="7"/>
                  <a:pt x="273" y="12"/>
                  <a:pt x="276" y="15"/>
                </a:cubicBezTo>
                <a:cubicBezTo>
                  <a:pt x="300" y="38"/>
                  <a:pt x="311" y="69"/>
                  <a:pt x="311" y="100"/>
                </a:cubicBezTo>
                <a:cubicBezTo>
                  <a:pt x="311" y="131"/>
                  <a:pt x="300" y="162"/>
                  <a:pt x="276" y="185"/>
                </a:cubicBezTo>
                <a:cubicBezTo>
                  <a:pt x="273" y="188"/>
                  <a:pt x="273" y="194"/>
                  <a:pt x="276" y="197"/>
                </a:cubicBezTo>
                <a:cubicBezTo>
                  <a:pt x="278" y="198"/>
                  <a:pt x="280" y="199"/>
                  <a:pt x="282" y="199"/>
                </a:cubicBezTo>
                <a:cubicBezTo>
                  <a:pt x="284" y="199"/>
                  <a:pt x="286" y="198"/>
                  <a:pt x="287" y="197"/>
                </a:cubicBezTo>
                <a:cubicBezTo>
                  <a:pt x="314" y="170"/>
                  <a:pt x="327" y="135"/>
                  <a:pt x="327" y="100"/>
                </a:cubicBezTo>
                <a:cubicBezTo>
                  <a:pt x="327" y="65"/>
                  <a:pt x="314" y="30"/>
                  <a:pt x="287" y="4"/>
                </a:cubicBezTo>
                <a:close/>
                <a:moveTo>
                  <a:pt x="273" y="100"/>
                </a:moveTo>
                <a:cubicBezTo>
                  <a:pt x="273" y="121"/>
                  <a:pt x="265" y="142"/>
                  <a:pt x="249" y="158"/>
                </a:cubicBezTo>
                <a:cubicBezTo>
                  <a:pt x="246" y="161"/>
                  <a:pt x="246" y="166"/>
                  <a:pt x="249" y="169"/>
                </a:cubicBezTo>
                <a:cubicBezTo>
                  <a:pt x="250" y="171"/>
                  <a:pt x="253" y="172"/>
                  <a:pt x="255" y="172"/>
                </a:cubicBezTo>
                <a:cubicBezTo>
                  <a:pt x="257" y="172"/>
                  <a:pt x="259" y="171"/>
                  <a:pt x="260" y="169"/>
                </a:cubicBezTo>
                <a:cubicBezTo>
                  <a:pt x="279" y="150"/>
                  <a:pt x="289" y="125"/>
                  <a:pt x="289" y="100"/>
                </a:cubicBezTo>
                <a:cubicBezTo>
                  <a:pt x="289" y="75"/>
                  <a:pt x="279" y="50"/>
                  <a:pt x="260" y="31"/>
                </a:cubicBezTo>
                <a:cubicBezTo>
                  <a:pt x="257" y="28"/>
                  <a:pt x="252" y="28"/>
                  <a:pt x="249" y="31"/>
                </a:cubicBezTo>
                <a:cubicBezTo>
                  <a:pt x="246" y="34"/>
                  <a:pt x="246" y="39"/>
                  <a:pt x="249" y="42"/>
                </a:cubicBezTo>
                <a:cubicBezTo>
                  <a:pt x="265" y="58"/>
                  <a:pt x="273" y="79"/>
                  <a:pt x="273" y="100"/>
                </a:cubicBezTo>
                <a:close/>
                <a:moveTo>
                  <a:pt x="222" y="142"/>
                </a:moveTo>
                <a:cubicBezTo>
                  <a:pt x="223" y="144"/>
                  <a:pt x="225" y="145"/>
                  <a:pt x="227" y="145"/>
                </a:cubicBezTo>
                <a:cubicBezTo>
                  <a:pt x="229" y="145"/>
                  <a:pt x="231" y="144"/>
                  <a:pt x="233" y="142"/>
                </a:cubicBezTo>
                <a:cubicBezTo>
                  <a:pt x="245" y="131"/>
                  <a:pt x="250" y="115"/>
                  <a:pt x="250" y="100"/>
                </a:cubicBezTo>
                <a:cubicBezTo>
                  <a:pt x="250" y="85"/>
                  <a:pt x="245" y="70"/>
                  <a:pt x="233" y="58"/>
                </a:cubicBezTo>
                <a:cubicBezTo>
                  <a:pt x="230" y="55"/>
                  <a:pt x="225" y="55"/>
                  <a:pt x="222" y="58"/>
                </a:cubicBezTo>
                <a:cubicBezTo>
                  <a:pt x="219" y="61"/>
                  <a:pt x="219" y="66"/>
                  <a:pt x="222" y="69"/>
                </a:cubicBezTo>
                <a:cubicBezTo>
                  <a:pt x="230" y="78"/>
                  <a:pt x="234" y="89"/>
                  <a:pt x="234" y="100"/>
                </a:cubicBezTo>
                <a:cubicBezTo>
                  <a:pt x="234" y="111"/>
                  <a:pt x="230" y="122"/>
                  <a:pt x="222" y="131"/>
                </a:cubicBezTo>
                <a:cubicBezTo>
                  <a:pt x="219" y="134"/>
                  <a:pt x="219" y="139"/>
                  <a:pt x="222" y="142"/>
                </a:cubicBezTo>
                <a:close/>
                <a:moveTo>
                  <a:pt x="51" y="185"/>
                </a:moveTo>
                <a:cubicBezTo>
                  <a:pt x="28" y="162"/>
                  <a:pt x="16" y="131"/>
                  <a:pt x="16" y="100"/>
                </a:cubicBezTo>
                <a:cubicBezTo>
                  <a:pt x="16" y="69"/>
                  <a:pt x="28" y="38"/>
                  <a:pt x="51" y="15"/>
                </a:cubicBezTo>
                <a:cubicBezTo>
                  <a:pt x="54" y="12"/>
                  <a:pt x="54" y="7"/>
                  <a:pt x="51" y="4"/>
                </a:cubicBezTo>
                <a:cubicBezTo>
                  <a:pt x="48" y="0"/>
                  <a:pt x="43" y="0"/>
                  <a:pt x="40" y="4"/>
                </a:cubicBezTo>
                <a:cubicBezTo>
                  <a:pt x="40" y="4"/>
                  <a:pt x="40" y="4"/>
                  <a:pt x="40" y="4"/>
                </a:cubicBezTo>
                <a:cubicBezTo>
                  <a:pt x="13" y="30"/>
                  <a:pt x="0" y="65"/>
                  <a:pt x="0" y="100"/>
                </a:cubicBezTo>
                <a:cubicBezTo>
                  <a:pt x="0" y="135"/>
                  <a:pt x="13" y="170"/>
                  <a:pt x="40" y="197"/>
                </a:cubicBezTo>
                <a:cubicBezTo>
                  <a:pt x="41" y="198"/>
                  <a:pt x="44" y="199"/>
                  <a:pt x="46" y="199"/>
                </a:cubicBezTo>
                <a:cubicBezTo>
                  <a:pt x="48" y="199"/>
                  <a:pt x="50" y="198"/>
                  <a:pt x="51" y="197"/>
                </a:cubicBezTo>
                <a:cubicBezTo>
                  <a:pt x="54" y="194"/>
                  <a:pt x="54" y="188"/>
                  <a:pt x="51" y="185"/>
                </a:cubicBezTo>
                <a:close/>
                <a:moveTo>
                  <a:pt x="67" y="169"/>
                </a:moveTo>
                <a:cubicBezTo>
                  <a:pt x="69" y="171"/>
                  <a:pt x="71" y="172"/>
                  <a:pt x="73" y="172"/>
                </a:cubicBezTo>
                <a:cubicBezTo>
                  <a:pt x="75" y="172"/>
                  <a:pt x="77" y="171"/>
                  <a:pt x="78" y="169"/>
                </a:cubicBezTo>
                <a:cubicBezTo>
                  <a:pt x="82" y="166"/>
                  <a:pt x="82" y="161"/>
                  <a:pt x="78" y="158"/>
                </a:cubicBezTo>
                <a:cubicBezTo>
                  <a:pt x="62" y="142"/>
                  <a:pt x="54" y="121"/>
                  <a:pt x="54" y="100"/>
                </a:cubicBezTo>
                <a:cubicBezTo>
                  <a:pt x="54" y="79"/>
                  <a:pt x="62" y="58"/>
                  <a:pt x="78" y="42"/>
                </a:cubicBezTo>
                <a:cubicBezTo>
                  <a:pt x="82" y="39"/>
                  <a:pt x="82" y="34"/>
                  <a:pt x="78" y="31"/>
                </a:cubicBezTo>
                <a:cubicBezTo>
                  <a:pt x="75" y="28"/>
                  <a:pt x="70" y="28"/>
                  <a:pt x="67" y="31"/>
                </a:cubicBezTo>
                <a:cubicBezTo>
                  <a:pt x="48" y="50"/>
                  <a:pt x="38" y="75"/>
                  <a:pt x="38" y="100"/>
                </a:cubicBezTo>
                <a:cubicBezTo>
                  <a:pt x="38" y="125"/>
                  <a:pt x="48" y="150"/>
                  <a:pt x="67" y="169"/>
                </a:cubicBezTo>
                <a:close/>
                <a:moveTo>
                  <a:pt x="94" y="142"/>
                </a:moveTo>
                <a:cubicBezTo>
                  <a:pt x="96" y="144"/>
                  <a:pt x="98" y="145"/>
                  <a:pt x="100" y="145"/>
                </a:cubicBezTo>
                <a:cubicBezTo>
                  <a:pt x="102" y="145"/>
                  <a:pt x="104" y="144"/>
                  <a:pt x="106" y="142"/>
                </a:cubicBezTo>
                <a:cubicBezTo>
                  <a:pt x="109" y="139"/>
                  <a:pt x="109" y="134"/>
                  <a:pt x="106" y="131"/>
                </a:cubicBezTo>
                <a:cubicBezTo>
                  <a:pt x="97" y="122"/>
                  <a:pt x="93" y="111"/>
                  <a:pt x="93" y="100"/>
                </a:cubicBezTo>
                <a:cubicBezTo>
                  <a:pt x="93" y="89"/>
                  <a:pt x="97" y="78"/>
                  <a:pt x="106" y="69"/>
                </a:cubicBezTo>
                <a:cubicBezTo>
                  <a:pt x="109" y="66"/>
                  <a:pt x="109" y="61"/>
                  <a:pt x="106" y="58"/>
                </a:cubicBezTo>
                <a:cubicBezTo>
                  <a:pt x="103" y="55"/>
                  <a:pt x="97" y="55"/>
                  <a:pt x="94" y="58"/>
                </a:cubicBezTo>
                <a:cubicBezTo>
                  <a:pt x="83" y="70"/>
                  <a:pt x="77" y="85"/>
                  <a:pt x="77" y="100"/>
                </a:cubicBezTo>
                <a:cubicBezTo>
                  <a:pt x="77" y="115"/>
                  <a:pt x="83" y="131"/>
                  <a:pt x="94" y="142"/>
                </a:cubicBezTo>
                <a:close/>
                <a:moveTo>
                  <a:pt x="267" y="349"/>
                </a:moveTo>
                <a:cubicBezTo>
                  <a:pt x="257" y="336"/>
                  <a:pt x="238" y="309"/>
                  <a:pt x="219" y="270"/>
                </a:cubicBezTo>
                <a:cubicBezTo>
                  <a:pt x="218" y="270"/>
                  <a:pt x="218" y="269"/>
                  <a:pt x="218" y="268"/>
                </a:cubicBezTo>
                <a:cubicBezTo>
                  <a:pt x="213" y="259"/>
                  <a:pt x="209" y="249"/>
                  <a:pt x="204" y="239"/>
                </a:cubicBezTo>
                <a:cubicBezTo>
                  <a:pt x="190" y="205"/>
                  <a:pt x="182" y="171"/>
                  <a:pt x="177" y="146"/>
                </a:cubicBezTo>
                <a:cubicBezTo>
                  <a:pt x="197" y="140"/>
                  <a:pt x="211" y="122"/>
                  <a:pt x="211" y="100"/>
                </a:cubicBezTo>
                <a:cubicBezTo>
                  <a:pt x="211" y="93"/>
                  <a:pt x="210" y="87"/>
                  <a:pt x="208" y="81"/>
                </a:cubicBezTo>
                <a:cubicBezTo>
                  <a:pt x="206" y="77"/>
                  <a:pt x="201" y="75"/>
                  <a:pt x="197" y="77"/>
                </a:cubicBezTo>
                <a:cubicBezTo>
                  <a:pt x="193" y="79"/>
                  <a:pt x="191" y="84"/>
                  <a:pt x="193" y="88"/>
                </a:cubicBezTo>
                <a:cubicBezTo>
                  <a:pt x="194" y="91"/>
                  <a:pt x="195" y="96"/>
                  <a:pt x="195" y="100"/>
                </a:cubicBezTo>
                <a:cubicBezTo>
                  <a:pt x="195" y="117"/>
                  <a:pt x="181" y="132"/>
                  <a:pt x="164" y="132"/>
                </a:cubicBezTo>
                <a:cubicBezTo>
                  <a:pt x="146" y="132"/>
                  <a:pt x="132" y="117"/>
                  <a:pt x="132" y="100"/>
                </a:cubicBezTo>
                <a:cubicBezTo>
                  <a:pt x="132" y="82"/>
                  <a:pt x="146" y="68"/>
                  <a:pt x="164" y="68"/>
                </a:cubicBezTo>
                <a:cubicBezTo>
                  <a:pt x="169" y="68"/>
                  <a:pt x="173" y="69"/>
                  <a:pt x="177" y="71"/>
                </a:cubicBezTo>
                <a:cubicBezTo>
                  <a:pt x="181" y="73"/>
                  <a:pt x="186" y="71"/>
                  <a:pt x="188" y="67"/>
                </a:cubicBezTo>
                <a:cubicBezTo>
                  <a:pt x="190" y="63"/>
                  <a:pt x="188" y="59"/>
                  <a:pt x="184" y="57"/>
                </a:cubicBezTo>
                <a:cubicBezTo>
                  <a:pt x="184" y="57"/>
                  <a:pt x="184" y="57"/>
                  <a:pt x="184" y="57"/>
                </a:cubicBezTo>
                <a:cubicBezTo>
                  <a:pt x="178" y="54"/>
                  <a:pt x="171" y="52"/>
                  <a:pt x="164" y="52"/>
                </a:cubicBezTo>
                <a:cubicBezTo>
                  <a:pt x="137" y="52"/>
                  <a:pt x="116" y="74"/>
                  <a:pt x="116" y="100"/>
                </a:cubicBezTo>
                <a:cubicBezTo>
                  <a:pt x="116" y="121"/>
                  <a:pt x="130" y="140"/>
                  <a:pt x="150" y="146"/>
                </a:cubicBezTo>
                <a:cubicBezTo>
                  <a:pt x="145" y="170"/>
                  <a:pt x="136" y="205"/>
                  <a:pt x="123" y="239"/>
                </a:cubicBezTo>
                <a:cubicBezTo>
                  <a:pt x="118" y="249"/>
                  <a:pt x="114" y="259"/>
                  <a:pt x="109" y="268"/>
                </a:cubicBezTo>
                <a:cubicBezTo>
                  <a:pt x="109" y="269"/>
                  <a:pt x="108" y="270"/>
                  <a:pt x="108" y="271"/>
                </a:cubicBezTo>
                <a:cubicBezTo>
                  <a:pt x="97" y="293"/>
                  <a:pt x="85" y="312"/>
                  <a:pt x="76" y="326"/>
                </a:cubicBezTo>
                <a:cubicBezTo>
                  <a:pt x="69" y="336"/>
                  <a:pt x="63" y="344"/>
                  <a:pt x="59" y="349"/>
                </a:cubicBezTo>
                <a:cubicBezTo>
                  <a:pt x="57" y="351"/>
                  <a:pt x="55" y="353"/>
                  <a:pt x="54" y="355"/>
                </a:cubicBezTo>
                <a:cubicBezTo>
                  <a:pt x="53" y="356"/>
                  <a:pt x="52" y="357"/>
                  <a:pt x="52" y="357"/>
                </a:cubicBezTo>
                <a:cubicBezTo>
                  <a:pt x="50" y="359"/>
                  <a:pt x="50" y="362"/>
                  <a:pt x="51" y="365"/>
                </a:cubicBezTo>
                <a:cubicBezTo>
                  <a:pt x="52" y="368"/>
                  <a:pt x="55" y="370"/>
                  <a:pt x="58" y="370"/>
                </a:cubicBezTo>
                <a:cubicBezTo>
                  <a:pt x="97" y="370"/>
                  <a:pt x="97" y="370"/>
                  <a:pt x="97" y="370"/>
                </a:cubicBezTo>
                <a:cubicBezTo>
                  <a:pt x="100" y="370"/>
                  <a:pt x="102" y="368"/>
                  <a:pt x="104" y="366"/>
                </a:cubicBezTo>
                <a:cubicBezTo>
                  <a:pt x="115" y="345"/>
                  <a:pt x="138" y="331"/>
                  <a:pt x="163" y="331"/>
                </a:cubicBezTo>
                <a:cubicBezTo>
                  <a:pt x="189" y="331"/>
                  <a:pt x="211" y="345"/>
                  <a:pt x="223" y="366"/>
                </a:cubicBezTo>
                <a:cubicBezTo>
                  <a:pt x="224" y="368"/>
                  <a:pt x="227" y="370"/>
                  <a:pt x="230" y="370"/>
                </a:cubicBezTo>
                <a:cubicBezTo>
                  <a:pt x="268" y="370"/>
                  <a:pt x="268" y="370"/>
                  <a:pt x="268" y="370"/>
                </a:cubicBezTo>
                <a:cubicBezTo>
                  <a:pt x="268" y="370"/>
                  <a:pt x="268" y="370"/>
                  <a:pt x="268" y="370"/>
                </a:cubicBezTo>
                <a:cubicBezTo>
                  <a:pt x="271" y="370"/>
                  <a:pt x="274" y="368"/>
                  <a:pt x="275" y="365"/>
                </a:cubicBezTo>
                <a:cubicBezTo>
                  <a:pt x="276" y="362"/>
                  <a:pt x="276" y="359"/>
                  <a:pt x="274" y="357"/>
                </a:cubicBezTo>
                <a:cubicBezTo>
                  <a:pt x="274" y="357"/>
                  <a:pt x="271" y="354"/>
                  <a:pt x="267" y="349"/>
                </a:cubicBezTo>
                <a:close/>
                <a:moveTo>
                  <a:pt x="163" y="159"/>
                </a:moveTo>
                <a:cubicBezTo>
                  <a:pt x="168" y="179"/>
                  <a:pt x="174" y="203"/>
                  <a:pt x="183" y="228"/>
                </a:cubicBezTo>
                <a:cubicBezTo>
                  <a:pt x="177" y="227"/>
                  <a:pt x="170" y="227"/>
                  <a:pt x="163" y="227"/>
                </a:cubicBezTo>
                <a:cubicBezTo>
                  <a:pt x="157" y="227"/>
                  <a:pt x="150" y="227"/>
                  <a:pt x="144" y="228"/>
                </a:cubicBezTo>
                <a:cubicBezTo>
                  <a:pt x="153" y="203"/>
                  <a:pt x="159" y="179"/>
                  <a:pt x="163" y="159"/>
                </a:cubicBezTo>
                <a:close/>
                <a:moveTo>
                  <a:pt x="137" y="245"/>
                </a:moveTo>
                <a:cubicBezTo>
                  <a:pt x="146" y="244"/>
                  <a:pt x="154" y="243"/>
                  <a:pt x="163" y="243"/>
                </a:cubicBezTo>
                <a:cubicBezTo>
                  <a:pt x="172" y="243"/>
                  <a:pt x="181" y="244"/>
                  <a:pt x="190" y="245"/>
                </a:cubicBezTo>
                <a:cubicBezTo>
                  <a:pt x="192" y="250"/>
                  <a:pt x="194" y="255"/>
                  <a:pt x="196" y="260"/>
                </a:cubicBezTo>
                <a:cubicBezTo>
                  <a:pt x="186" y="257"/>
                  <a:pt x="174" y="256"/>
                  <a:pt x="163" y="256"/>
                </a:cubicBezTo>
                <a:cubicBezTo>
                  <a:pt x="152" y="256"/>
                  <a:pt x="141" y="257"/>
                  <a:pt x="131" y="260"/>
                </a:cubicBezTo>
                <a:cubicBezTo>
                  <a:pt x="133" y="255"/>
                  <a:pt x="135" y="250"/>
                  <a:pt x="137" y="245"/>
                </a:cubicBezTo>
                <a:close/>
                <a:moveTo>
                  <a:pt x="122" y="279"/>
                </a:moveTo>
                <a:cubicBezTo>
                  <a:pt x="135" y="275"/>
                  <a:pt x="149" y="272"/>
                  <a:pt x="163" y="272"/>
                </a:cubicBezTo>
                <a:cubicBezTo>
                  <a:pt x="178" y="272"/>
                  <a:pt x="192" y="275"/>
                  <a:pt x="205" y="279"/>
                </a:cubicBezTo>
                <a:cubicBezTo>
                  <a:pt x="208" y="286"/>
                  <a:pt x="212" y="292"/>
                  <a:pt x="215" y="298"/>
                </a:cubicBezTo>
                <a:cubicBezTo>
                  <a:pt x="199" y="290"/>
                  <a:pt x="182" y="285"/>
                  <a:pt x="163" y="285"/>
                </a:cubicBezTo>
                <a:cubicBezTo>
                  <a:pt x="145" y="285"/>
                  <a:pt x="127" y="290"/>
                  <a:pt x="112" y="298"/>
                </a:cubicBezTo>
                <a:cubicBezTo>
                  <a:pt x="115" y="292"/>
                  <a:pt x="118" y="286"/>
                  <a:pt x="122" y="279"/>
                </a:cubicBezTo>
                <a:close/>
                <a:moveTo>
                  <a:pt x="234" y="354"/>
                </a:moveTo>
                <a:cubicBezTo>
                  <a:pt x="219" y="330"/>
                  <a:pt x="193" y="315"/>
                  <a:pt x="163" y="315"/>
                </a:cubicBezTo>
                <a:cubicBezTo>
                  <a:pt x="133" y="315"/>
                  <a:pt x="107" y="330"/>
                  <a:pt x="92" y="354"/>
                </a:cubicBezTo>
                <a:cubicBezTo>
                  <a:pt x="75" y="354"/>
                  <a:pt x="75" y="354"/>
                  <a:pt x="75" y="354"/>
                </a:cubicBezTo>
                <a:cubicBezTo>
                  <a:pt x="78" y="350"/>
                  <a:pt x="81" y="346"/>
                  <a:pt x="85" y="341"/>
                </a:cubicBezTo>
                <a:cubicBezTo>
                  <a:pt x="85" y="341"/>
                  <a:pt x="85" y="341"/>
                  <a:pt x="85" y="341"/>
                </a:cubicBezTo>
                <a:cubicBezTo>
                  <a:pt x="103" y="317"/>
                  <a:pt x="131" y="301"/>
                  <a:pt x="163" y="301"/>
                </a:cubicBezTo>
                <a:cubicBezTo>
                  <a:pt x="195" y="301"/>
                  <a:pt x="223" y="317"/>
                  <a:pt x="241" y="341"/>
                </a:cubicBezTo>
                <a:cubicBezTo>
                  <a:pt x="241" y="341"/>
                  <a:pt x="242" y="341"/>
                  <a:pt x="242" y="341"/>
                </a:cubicBezTo>
                <a:cubicBezTo>
                  <a:pt x="245" y="346"/>
                  <a:pt x="248" y="350"/>
                  <a:pt x="251" y="354"/>
                </a:cubicBezTo>
                <a:lnTo>
                  <a:pt x="234" y="354"/>
                </a:lnTo>
                <a:close/>
              </a:path>
            </a:pathLst>
          </a:custGeom>
          <a:solidFill>
            <a:schemeClr val="bg1"/>
          </a:solidFill>
          <a:ln w="9525">
            <a:noFill/>
            <a:round/>
            <a:headEnd/>
            <a:tailEnd/>
          </a:ln>
        </p:spPr>
        <p:txBody>
          <a:bodyPr lIns="91234" tIns="45718" rIns="91234" bIns="45718"/>
          <a:lstStyle/>
          <a:p>
            <a:pPr defTabSz="912088">
              <a:spcBef>
                <a:spcPct val="50000"/>
              </a:spcBef>
            </a:pPr>
            <a:endParaRPr lang="en-US">
              <a:solidFill>
                <a:srgbClr val="58585A"/>
              </a:solidFill>
            </a:endParaRPr>
          </a:p>
        </p:txBody>
      </p:sp>
      <p:sp>
        <p:nvSpPr>
          <p:cNvPr id="28691" name="Freeform 3"/>
          <p:cNvSpPr>
            <a:spLocks noChangeAspect="1" noEditPoints="1"/>
          </p:cNvSpPr>
          <p:nvPr/>
        </p:nvSpPr>
        <p:spPr bwMode="auto">
          <a:xfrm>
            <a:off x="1480762" y="3442731"/>
            <a:ext cx="656035" cy="671513"/>
          </a:xfrm>
          <a:custGeom>
            <a:avLst/>
            <a:gdLst>
              <a:gd name="T0" fmla="*/ 2147483647 w 325"/>
              <a:gd name="T1" fmla="*/ 2147483647 h 333"/>
              <a:gd name="T2" fmla="*/ 2147483647 w 325"/>
              <a:gd name="T3" fmla="*/ 2147483647 h 333"/>
              <a:gd name="T4" fmla="*/ 2147483647 w 325"/>
              <a:gd name="T5" fmla="*/ 2147483647 h 333"/>
              <a:gd name="T6" fmla="*/ 2147483647 w 325"/>
              <a:gd name="T7" fmla="*/ 2147483647 h 333"/>
              <a:gd name="T8" fmla="*/ 2147483647 w 325"/>
              <a:gd name="T9" fmla="*/ 2147483647 h 333"/>
              <a:gd name="T10" fmla="*/ 2147483647 w 325"/>
              <a:gd name="T11" fmla="*/ 0 h 333"/>
              <a:gd name="T12" fmla="*/ 2147483647 w 325"/>
              <a:gd name="T13" fmla="*/ 2147483647 h 333"/>
              <a:gd name="T14" fmla="*/ 2147483647 w 325"/>
              <a:gd name="T15" fmla="*/ 2147483647 h 333"/>
              <a:gd name="T16" fmla="*/ 2147483647 w 325"/>
              <a:gd name="T17" fmla="*/ 2147483647 h 333"/>
              <a:gd name="T18" fmla="*/ 0 w 325"/>
              <a:gd name="T19" fmla="*/ 2147483647 h 333"/>
              <a:gd name="T20" fmla="*/ 0 w 325"/>
              <a:gd name="T21" fmla="*/ 2147483647 h 333"/>
              <a:gd name="T22" fmla="*/ 0 w 325"/>
              <a:gd name="T23" fmla="*/ 2147483647 h 333"/>
              <a:gd name="T24" fmla="*/ 2147483647 w 325"/>
              <a:gd name="T25" fmla="*/ 2147483647 h 333"/>
              <a:gd name="T26" fmla="*/ 2147483647 w 325"/>
              <a:gd name="T27" fmla="*/ 2147483647 h 333"/>
              <a:gd name="T28" fmla="*/ 2147483647 w 325"/>
              <a:gd name="T29" fmla="*/ 2147483647 h 333"/>
              <a:gd name="T30" fmla="*/ 2147483647 w 325"/>
              <a:gd name="T31" fmla="*/ 2147483647 h 333"/>
              <a:gd name="T32" fmla="*/ 2147483647 w 325"/>
              <a:gd name="T33" fmla="*/ 2147483647 h 333"/>
              <a:gd name="T34" fmla="*/ 2147483647 w 325"/>
              <a:gd name="T35" fmla="*/ 2147483647 h 333"/>
              <a:gd name="T36" fmla="*/ 2147483647 w 325"/>
              <a:gd name="T37" fmla="*/ 2147483647 h 333"/>
              <a:gd name="T38" fmla="*/ 2147483647 w 325"/>
              <a:gd name="T39" fmla="*/ 2147483647 h 333"/>
              <a:gd name="T40" fmla="*/ 2147483647 w 325"/>
              <a:gd name="T41" fmla="*/ 2147483647 h 333"/>
              <a:gd name="T42" fmla="*/ 2147483647 w 325"/>
              <a:gd name="T43" fmla="*/ 2147483647 h 333"/>
              <a:gd name="T44" fmla="*/ 2147483647 w 325"/>
              <a:gd name="T45" fmla="*/ 2147483647 h 333"/>
              <a:gd name="T46" fmla="*/ 2147483647 w 325"/>
              <a:gd name="T47" fmla="*/ 2147483647 h 333"/>
              <a:gd name="T48" fmla="*/ 2147483647 w 325"/>
              <a:gd name="T49" fmla="*/ 2147483647 h 333"/>
              <a:gd name="T50" fmla="*/ 2147483647 w 325"/>
              <a:gd name="T51" fmla="*/ 2147483647 h 333"/>
              <a:gd name="T52" fmla="*/ 2147483647 w 325"/>
              <a:gd name="T53" fmla="*/ 2147483647 h 333"/>
              <a:gd name="T54" fmla="*/ 2147483647 w 325"/>
              <a:gd name="T55" fmla="*/ 2147483647 h 333"/>
              <a:gd name="T56" fmla="*/ 2147483647 w 325"/>
              <a:gd name="T57" fmla="*/ 2147483647 h 333"/>
              <a:gd name="T58" fmla="*/ 2147483647 w 325"/>
              <a:gd name="T59" fmla="*/ 2147483647 h 333"/>
              <a:gd name="T60" fmla="*/ 2147483647 w 325"/>
              <a:gd name="T61" fmla="*/ 2147483647 h 333"/>
              <a:gd name="T62" fmla="*/ 2147483647 w 325"/>
              <a:gd name="T63" fmla="*/ 2147483647 h 333"/>
              <a:gd name="T64" fmla="*/ 2147483647 w 325"/>
              <a:gd name="T65" fmla="*/ 2147483647 h 333"/>
              <a:gd name="T66" fmla="*/ 2147483647 w 325"/>
              <a:gd name="T67" fmla="*/ 2147483647 h 333"/>
              <a:gd name="T68" fmla="*/ 2147483647 w 325"/>
              <a:gd name="T69" fmla="*/ 2147483647 h 333"/>
              <a:gd name="T70" fmla="*/ 2147483647 w 325"/>
              <a:gd name="T71" fmla="*/ 2147483647 h 333"/>
              <a:gd name="T72" fmla="*/ 2147483647 w 325"/>
              <a:gd name="T73" fmla="*/ 2147483647 h 333"/>
              <a:gd name="T74" fmla="*/ 2147483647 w 325"/>
              <a:gd name="T75" fmla="*/ 2147483647 h 333"/>
              <a:gd name="T76" fmla="*/ 2147483647 w 325"/>
              <a:gd name="T77" fmla="*/ 2147483647 h 333"/>
              <a:gd name="T78" fmla="*/ 2147483647 w 325"/>
              <a:gd name="T79" fmla="*/ 2147483647 h 333"/>
              <a:gd name="T80" fmla="*/ 2147483647 w 325"/>
              <a:gd name="T81" fmla="*/ 2147483647 h 333"/>
              <a:gd name="T82" fmla="*/ 2147483647 w 325"/>
              <a:gd name="T83" fmla="*/ 2147483647 h 333"/>
              <a:gd name="T84" fmla="*/ 2147483647 w 325"/>
              <a:gd name="T85" fmla="*/ 2147483647 h 333"/>
              <a:gd name="T86" fmla="*/ 2147483647 w 325"/>
              <a:gd name="T87" fmla="*/ 2147483647 h 333"/>
              <a:gd name="T88" fmla="*/ 2147483647 w 325"/>
              <a:gd name="T89" fmla="*/ 2147483647 h 333"/>
              <a:gd name="T90" fmla="*/ 2147483647 w 325"/>
              <a:gd name="T91" fmla="*/ 2147483647 h 333"/>
              <a:gd name="T92" fmla="*/ 2147483647 w 325"/>
              <a:gd name="T93" fmla="*/ 2147483647 h 333"/>
              <a:gd name="T94" fmla="*/ 2147483647 w 325"/>
              <a:gd name="T95" fmla="*/ 2147483647 h 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5"/>
              <a:gd name="T145" fmla="*/ 0 h 333"/>
              <a:gd name="T146" fmla="*/ 325 w 325"/>
              <a:gd name="T147" fmla="*/ 333 h 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5" h="333">
                <a:moveTo>
                  <a:pt x="317" y="81"/>
                </a:moveTo>
                <a:cubicBezTo>
                  <a:pt x="321" y="81"/>
                  <a:pt x="325" y="78"/>
                  <a:pt x="325" y="73"/>
                </a:cubicBezTo>
                <a:cubicBezTo>
                  <a:pt x="325" y="35"/>
                  <a:pt x="325" y="35"/>
                  <a:pt x="325" y="35"/>
                </a:cubicBezTo>
                <a:cubicBezTo>
                  <a:pt x="325" y="29"/>
                  <a:pt x="322" y="26"/>
                  <a:pt x="319" y="23"/>
                </a:cubicBezTo>
                <a:cubicBezTo>
                  <a:pt x="313" y="19"/>
                  <a:pt x="306" y="16"/>
                  <a:pt x="296" y="13"/>
                </a:cubicBezTo>
                <a:cubicBezTo>
                  <a:pt x="268" y="5"/>
                  <a:pt x="219" y="0"/>
                  <a:pt x="162" y="0"/>
                </a:cubicBezTo>
                <a:cubicBezTo>
                  <a:pt x="119" y="0"/>
                  <a:pt x="80" y="3"/>
                  <a:pt x="52" y="8"/>
                </a:cubicBezTo>
                <a:cubicBezTo>
                  <a:pt x="37" y="11"/>
                  <a:pt x="26" y="13"/>
                  <a:pt x="17" y="17"/>
                </a:cubicBezTo>
                <a:cubicBezTo>
                  <a:pt x="12" y="19"/>
                  <a:pt x="9" y="21"/>
                  <a:pt x="6" y="23"/>
                </a:cubicBezTo>
                <a:cubicBezTo>
                  <a:pt x="3" y="26"/>
                  <a:pt x="0" y="29"/>
                  <a:pt x="0" y="35"/>
                </a:cubicBezTo>
                <a:cubicBezTo>
                  <a:pt x="0" y="35"/>
                  <a:pt x="0" y="35"/>
                  <a:pt x="0" y="35"/>
                </a:cubicBezTo>
                <a:cubicBezTo>
                  <a:pt x="0" y="292"/>
                  <a:pt x="0" y="292"/>
                  <a:pt x="0" y="292"/>
                </a:cubicBezTo>
                <a:cubicBezTo>
                  <a:pt x="0" y="297"/>
                  <a:pt x="2" y="301"/>
                  <a:pt x="5" y="303"/>
                </a:cubicBezTo>
                <a:cubicBezTo>
                  <a:pt x="11" y="308"/>
                  <a:pt x="18" y="312"/>
                  <a:pt x="27" y="315"/>
                </a:cubicBezTo>
                <a:cubicBezTo>
                  <a:pt x="56" y="325"/>
                  <a:pt x="105" y="333"/>
                  <a:pt x="162" y="333"/>
                </a:cubicBezTo>
                <a:cubicBezTo>
                  <a:pt x="205" y="333"/>
                  <a:pt x="244" y="329"/>
                  <a:pt x="273" y="322"/>
                </a:cubicBezTo>
                <a:cubicBezTo>
                  <a:pt x="288" y="318"/>
                  <a:pt x="299" y="315"/>
                  <a:pt x="308" y="310"/>
                </a:cubicBezTo>
                <a:cubicBezTo>
                  <a:pt x="312" y="308"/>
                  <a:pt x="316" y="306"/>
                  <a:pt x="319" y="303"/>
                </a:cubicBezTo>
                <a:cubicBezTo>
                  <a:pt x="322" y="301"/>
                  <a:pt x="324" y="297"/>
                  <a:pt x="325" y="292"/>
                </a:cubicBezTo>
                <a:cubicBezTo>
                  <a:pt x="325" y="106"/>
                  <a:pt x="325" y="106"/>
                  <a:pt x="325" y="106"/>
                </a:cubicBezTo>
                <a:cubicBezTo>
                  <a:pt x="325" y="101"/>
                  <a:pt x="321" y="98"/>
                  <a:pt x="317" y="98"/>
                </a:cubicBezTo>
                <a:cubicBezTo>
                  <a:pt x="312" y="98"/>
                  <a:pt x="309" y="101"/>
                  <a:pt x="309" y="106"/>
                </a:cubicBezTo>
                <a:cubicBezTo>
                  <a:pt x="309" y="291"/>
                  <a:pt x="309" y="291"/>
                  <a:pt x="309" y="291"/>
                </a:cubicBezTo>
                <a:cubicBezTo>
                  <a:pt x="308" y="292"/>
                  <a:pt x="303" y="295"/>
                  <a:pt x="297" y="298"/>
                </a:cubicBezTo>
                <a:cubicBezTo>
                  <a:pt x="273" y="308"/>
                  <a:pt x="221" y="317"/>
                  <a:pt x="162" y="317"/>
                </a:cubicBezTo>
                <a:cubicBezTo>
                  <a:pt x="120" y="317"/>
                  <a:pt x="82" y="313"/>
                  <a:pt x="55" y="306"/>
                </a:cubicBezTo>
                <a:cubicBezTo>
                  <a:pt x="41" y="303"/>
                  <a:pt x="30" y="299"/>
                  <a:pt x="23" y="296"/>
                </a:cubicBezTo>
                <a:cubicBezTo>
                  <a:pt x="20" y="294"/>
                  <a:pt x="17" y="293"/>
                  <a:pt x="16" y="292"/>
                </a:cubicBezTo>
                <a:cubicBezTo>
                  <a:pt x="16" y="291"/>
                  <a:pt x="16" y="291"/>
                  <a:pt x="16" y="291"/>
                </a:cubicBezTo>
                <a:cubicBezTo>
                  <a:pt x="16" y="52"/>
                  <a:pt x="16" y="52"/>
                  <a:pt x="16" y="52"/>
                </a:cubicBezTo>
                <a:cubicBezTo>
                  <a:pt x="19" y="53"/>
                  <a:pt x="23" y="55"/>
                  <a:pt x="28" y="56"/>
                </a:cubicBezTo>
                <a:cubicBezTo>
                  <a:pt x="56" y="64"/>
                  <a:pt x="106" y="69"/>
                  <a:pt x="162" y="69"/>
                </a:cubicBezTo>
                <a:cubicBezTo>
                  <a:pt x="205" y="69"/>
                  <a:pt x="244" y="66"/>
                  <a:pt x="273" y="61"/>
                </a:cubicBezTo>
                <a:cubicBezTo>
                  <a:pt x="287" y="59"/>
                  <a:pt x="299" y="56"/>
                  <a:pt x="307" y="52"/>
                </a:cubicBezTo>
                <a:cubicBezTo>
                  <a:pt x="308" y="52"/>
                  <a:pt x="308" y="52"/>
                  <a:pt x="309" y="52"/>
                </a:cubicBezTo>
                <a:cubicBezTo>
                  <a:pt x="309" y="73"/>
                  <a:pt x="309" y="73"/>
                  <a:pt x="309" y="73"/>
                </a:cubicBezTo>
                <a:cubicBezTo>
                  <a:pt x="309" y="78"/>
                  <a:pt x="312" y="81"/>
                  <a:pt x="317" y="81"/>
                </a:cubicBezTo>
                <a:close/>
                <a:moveTo>
                  <a:pt x="292" y="41"/>
                </a:moveTo>
                <a:cubicBezTo>
                  <a:pt x="267" y="48"/>
                  <a:pt x="218" y="53"/>
                  <a:pt x="162" y="53"/>
                </a:cubicBezTo>
                <a:cubicBezTo>
                  <a:pt x="120" y="53"/>
                  <a:pt x="82" y="50"/>
                  <a:pt x="54" y="45"/>
                </a:cubicBezTo>
                <a:cubicBezTo>
                  <a:pt x="41" y="43"/>
                  <a:pt x="30" y="40"/>
                  <a:pt x="23" y="38"/>
                </a:cubicBezTo>
                <a:cubicBezTo>
                  <a:pt x="20" y="37"/>
                  <a:pt x="18" y="35"/>
                  <a:pt x="17" y="35"/>
                </a:cubicBezTo>
                <a:cubicBezTo>
                  <a:pt x="20" y="33"/>
                  <a:pt x="25" y="31"/>
                  <a:pt x="32" y="29"/>
                </a:cubicBezTo>
                <a:cubicBezTo>
                  <a:pt x="57" y="21"/>
                  <a:pt x="106" y="16"/>
                  <a:pt x="162" y="16"/>
                </a:cubicBezTo>
                <a:cubicBezTo>
                  <a:pt x="204" y="16"/>
                  <a:pt x="243" y="19"/>
                  <a:pt x="270" y="24"/>
                </a:cubicBezTo>
                <a:cubicBezTo>
                  <a:pt x="284" y="26"/>
                  <a:pt x="295" y="29"/>
                  <a:pt x="301" y="32"/>
                </a:cubicBezTo>
                <a:cubicBezTo>
                  <a:pt x="304" y="33"/>
                  <a:pt x="306" y="34"/>
                  <a:pt x="307" y="35"/>
                </a:cubicBezTo>
                <a:cubicBezTo>
                  <a:pt x="305" y="36"/>
                  <a:pt x="299" y="39"/>
                  <a:pt x="292" y="41"/>
                </a:cubicBezTo>
                <a:close/>
              </a:path>
            </a:pathLst>
          </a:custGeom>
          <a:solidFill>
            <a:schemeClr val="bg1"/>
          </a:solidFill>
          <a:ln w="9525">
            <a:solidFill>
              <a:schemeClr val="bg1"/>
            </a:solidFill>
            <a:round/>
            <a:headEnd/>
            <a:tailEnd/>
          </a:ln>
          <a:extLst/>
        </p:spPr>
        <p:txBody>
          <a:bodyPr lIns="91230" tIns="45718" rIns="91230" bIns="45718"/>
          <a:lstStyle/>
          <a:p>
            <a:pPr defTabSz="912088">
              <a:spcBef>
                <a:spcPct val="50000"/>
              </a:spcBef>
            </a:pPr>
            <a:endParaRPr lang="en-US">
              <a:solidFill>
                <a:srgbClr val="58585A"/>
              </a:solidFill>
            </a:endParaRPr>
          </a:p>
        </p:txBody>
      </p:sp>
      <p:sp>
        <p:nvSpPr>
          <p:cNvPr id="28692" name="Text Box 21"/>
          <p:cNvSpPr txBox="1">
            <a:spLocks noChangeArrowheads="1"/>
          </p:cNvSpPr>
          <p:nvPr/>
        </p:nvSpPr>
        <p:spPr bwMode="auto">
          <a:xfrm>
            <a:off x="729600" y="3596582"/>
            <a:ext cx="726057"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0" tIns="45718" rIns="91230" bIns="457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defTabSz="912088" eaLnBrk="1" hangingPunct="1">
              <a:spcBef>
                <a:spcPct val="50000"/>
              </a:spcBef>
            </a:pPr>
            <a:r>
              <a:rPr lang="en-US" sz="1100">
                <a:solidFill>
                  <a:srgbClr val="FFFFFF"/>
                </a:solidFill>
              </a:rPr>
              <a:t>Big Data</a:t>
            </a:r>
            <a:br>
              <a:rPr lang="en-US" sz="1100">
                <a:solidFill>
                  <a:srgbClr val="FFFFFF"/>
                </a:solidFill>
              </a:rPr>
            </a:br>
            <a:r>
              <a:rPr lang="en-US" sz="1100">
                <a:solidFill>
                  <a:srgbClr val="FFFFFF"/>
                </a:solidFill>
              </a:rPr>
              <a:t>Store</a:t>
            </a:r>
          </a:p>
        </p:txBody>
      </p:sp>
      <p:cxnSp>
        <p:nvCxnSpPr>
          <p:cNvPr id="28693" name="Straight Arrow Connector 4"/>
          <p:cNvCxnSpPr>
            <a:cxnSpLocks noChangeShapeType="1"/>
          </p:cNvCxnSpPr>
          <p:nvPr/>
        </p:nvCxnSpPr>
        <p:spPr bwMode="auto">
          <a:xfrm flipV="1">
            <a:off x="1809271" y="4195068"/>
            <a:ext cx="0" cy="60007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8694" name="Straight Arrow Connector 118"/>
          <p:cNvCxnSpPr>
            <a:cxnSpLocks noChangeShapeType="1"/>
          </p:cNvCxnSpPr>
          <p:nvPr/>
        </p:nvCxnSpPr>
        <p:spPr bwMode="auto">
          <a:xfrm flipV="1">
            <a:off x="1809271" y="2874268"/>
            <a:ext cx="0" cy="465139"/>
          </a:xfrm>
          <a:prstGeom prst="straightConnector1">
            <a:avLst/>
          </a:prstGeom>
          <a:noFill/>
          <a:ln w="9525">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sp>
        <p:nvSpPr>
          <p:cNvPr id="28695" name="Freeform 3"/>
          <p:cNvSpPr>
            <a:spLocks noChangeAspect="1" noEditPoints="1"/>
          </p:cNvSpPr>
          <p:nvPr/>
        </p:nvSpPr>
        <p:spPr bwMode="auto">
          <a:xfrm>
            <a:off x="1391364" y="2250518"/>
            <a:ext cx="834628" cy="547687"/>
          </a:xfrm>
          <a:custGeom>
            <a:avLst/>
            <a:gdLst>
              <a:gd name="T0" fmla="*/ 2147483647 w 452"/>
              <a:gd name="T1" fmla="*/ 2147483647 h 295"/>
              <a:gd name="T2" fmla="*/ 2147483647 w 452"/>
              <a:gd name="T3" fmla="*/ 2147483647 h 295"/>
              <a:gd name="T4" fmla="*/ 2147483647 w 452"/>
              <a:gd name="T5" fmla="*/ 2147483647 h 295"/>
              <a:gd name="T6" fmla="*/ 2147483647 w 452"/>
              <a:gd name="T7" fmla="*/ 2147483647 h 295"/>
              <a:gd name="T8" fmla="*/ 2147483647 w 452"/>
              <a:gd name="T9" fmla="*/ 2147483647 h 295"/>
              <a:gd name="T10" fmla="*/ 2147483647 w 452"/>
              <a:gd name="T11" fmla="*/ 2147483647 h 295"/>
              <a:gd name="T12" fmla="*/ 2147483647 w 452"/>
              <a:gd name="T13" fmla="*/ 2147483647 h 295"/>
              <a:gd name="T14" fmla="*/ 2147483647 w 452"/>
              <a:gd name="T15" fmla="*/ 0 h 295"/>
              <a:gd name="T16" fmla="*/ 2147483647 w 452"/>
              <a:gd name="T17" fmla="*/ 2147483647 h 295"/>
              <a:gd name="T18" fmla="*/ 2147483647 w 452"/>
              <a:gd name="T19" fmla="*/ 2147483647 h 295"/>
              <a:gd name="T20" fmla="*/ 0 w 452"/>
              <a:gd name="T21" fmla="*/ 2147483647 h 295"/>
              <a:gd name="T22" fmla="*/ 2147483647 w 452"/>
              <a:gd name="T23" fmla="*/ 2147483647 h 295"/>
              <a:gd name="T24" fmla="*/ 2147483647 w 452"/>
              <a:gd name="T25" fmla="*/ 2147483647 h 295"/>
              <a:gd name="T26" fmla="*/ 2147483647 w 452"/>
              <a:gd name="T27" fmla="*/ 2147483647 h 295"/>
              <a:gd name="T28" fmla="*/ 2147483647 w 452"/>
              <a:gd name="T29" fmla="*/ 2147483647 h 295"/>
              <a:gd name="T30" fmla="*/ 2147483647 w 452"/>
              <a:gd name="T31" fmla="*/ 2147483647 h 295"/>
              <a:gd name="T32" fmla="*/ 2147483647 w 452"/>
              <a:gd name="T33" fmla="*/ 2147483647 h 295"/>
              <a:gd name="T34" fmla="*/ 2147483647 w 452"/>
              <a:gd name="T35" fmla="*/ 2147483647 h 295"/>
              <a:gd name="T36" fmla="*/ 2147483647 w 452"/>
              <a:gd name="T37" fmla="*/ 2147483647 h 295"/>
              <a:gd name="T38" fmla="*/ 2147483647 w 452"/>
              <a:gd name="T39" fmla="*/ 2147483647 h 295"/>
              <a:gd name="T40" fmla="*/ 2147483647 w 452"/>
              <a:gd name="T41" fmla="*/ 2147483647 h 295"/>
              <a:gd name="T42" fmla="*/ 2147483647 w 452"/>
              <a:gd name="T43" fmla="*/ 2147483647 h 295"/>
              <a:gd name="T44" fmla="*/ 2147483647 w 452"/>
              <a:gd name="T45" fmla="*/ 2147483647 h 295"/>
              <a:gd name="T46" fmla="*/ 2147483647 w 452"/>
              <a:gd name="T47" fmla="*/ 2147483647 h 295"/>
              <a:gd name="T48" fmla="*/ 2147483647 w 452"/>
              <a:gd name="T49" fmla="*/ 2147483647 h 295"/>
              <a:gd name="T50" fmla="*/ 2147483647 w 452"/>
              <a:gd name="T51" fmla="*/ 2147483647 h 295"/>
              <a:gd name="T52" fmla="*/ 2147483647 w 452"/>
              <a:gd name="T53" fmla="*/ 2147483647 h 295"/>
              <a:gd name="T54" fmla="*/ 2147483647 w 452"/>
              <a:gd name="T55" fmla="*/ 2147483647 h 295"/>
              <a:gd name="T56" fmla="*/ 2147483647 w 452"/>
              <a:gd name="T57" fmla="*/ 2147483647 h 295"/>
              <a:gd name="T58" fmla="*/ 2147483647 w 452"/>
              <a:gd name="T59" fmla="*/ 2147483647 h 295"/>
              <a:gd name="T60" fmla="*/ 2147483647 w 452"/>
              <a:gd name="T61" fmla="*/ 2147483647 h 295"/>
              <a:gd name="T62" fmla="*/ 2147483647 w 452"/>
              <a:gd name="T63" fmla="*/ 2147483647 h 295"/>
              <a:gd name="T64" fmla="*/ 2147483647 w 452"/>
              <a:gd name="T65" fmla="*/ 2147483647 h 295"/>
              <a:gd name="T66" fmla="*/ 2147483647 w 452"/>
              <a:gd name="T67" fmla="*/ 2147483647 h 295"/>
              <a:gd name="T68" fmla="*/ 2147483647 w 452"/>
              <a:gd name="T69" fmla="*/ 2147483647 h 295"/>
              <a:gd name="T70" fmla="*/ 2147483647 w 452"/>
              <a:gd name="T71" fmla="*/ 2147483647 h 295"/>
              <a:gd name="T72" fmla="*/ 2147483647 w 452"/>
              <a:gd name="T73" fmla="*/ 2147483647 h 295"/>
              <a:gd name="T74" fmla="*/ 2147483647 w 452"/>
              <a:gd name="T75" fmla="*/ 2147483647 h 295"/>
              <a:gd name="T76" fmla="*/ 2147483647 w 452"/>
              <a:gd name="T77" fmla="*/ 2147483647 h 295"/>
              <a:gd name="T78" fmla="*/ 2147483647 w 452"/>
              <a:gd name="T79" fmla="*/ 2147483647 h 295"/>
              <a:gd name="T80" fmla="*/ 2147483647 w 452"/>
              <a:gd name="T81" fmla="*/ 2147483647 h 295"/>
              <a:gd name="T82" fmla="*/ 2147483647 w 452"/>
              <a:gd name="T83" fmla="*/ 2147483647 h 295"/>
              <a:gd name="T84" fmla="*/ 2147483647 w 452"/>
              <a:gd name="T85" fmla="*/ 2147483647 h 295"/>
              <a:gd name="T86" fmla="*/ 2147483647 w 452"/>
              <a:gd name="T87" fmla="*/ 2147483647 h 295"/>
              <a:gd name="T88" fmla="*/ 2147483647 w 452"/>
              <a:gd name="T89" fmla="*/ 2147483647 h 295"/>
              <a:gd name="T90" fmla="*/ 2147483647 w 452"/>
              <a:gd name="T91" fmla="*/ 2147483647 h 295"/>
              <a:gd name="T92" fmla="*/ 2147483647 w 452"/>
              <a:gd name="T93" fmla="*/ 2147483647 h 295"/>
              <a:gd name="T94" fmla="*/ 2147483647 w 452"/>
              <a:gd name="T95" fmla="*/ 2147483647 h 295"/>
              <a:gd name="T96" fmla="*/ 2147483647 w 452"/>
              <a:gd name="T97" fmla="*/ 2147483647 h 2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2"/>
              <a:gd name="T148" fmla="*/ 0 h 295"/>
              <a:gd name="T149" fmla="*/ 452 w 452"/>
              <a:gd name="T150" fmla="*/ 295 h 2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2" h="295">
                <a:moveTo>
                  <a:pt x="438" y="249"/>
                </a:moveTo>
                <a:cubicBezTo>
                  <a:pt x="421" y="249"/>
                  <a:pt x="421" y="249"/>
                  <a:pt x="421" y="249"/>
                </a:cubicBezTo>
                <a:cubicBezTo>
                  <a:pt x="421" y="248"/>
                  <a:pt x="421" y="248"/>
                  <a:pt x="421" y="248"/>
                </a:cubicBezTo>
                <a:cubicBezTo>
                  <a:pt x="421" y="69"/>
                  <a:pt x="421" y="69"/>
                  <a:pt x="421" y="69"/>
                </a:cubicBezTo>
                <a:cubicBezTo>
                  <a:pt x="421" y="65"/>
                  <a:pt x="417" y="61"/>
                  <a:pt x="413" y="61"/>
                </a:cubicBezTo>
                <a:cubicBezTo>
                  <a:pt x="409" y="61"/>
                  <a:pt x="405" y="65"/>
                  <a:pt x="405" y="69"/>
                </a:cubicBezTo>
                <a:cubicBezTo>
                  <a:pt x="405" y="248"/>
                  <a:pt x="405" y="248"/>
                  <a:pt x="405" y="248"/>
                </a:cubicBezTo>
                <a:cubicBezTo>
                  <a:pt x="405" y="248"/>
                  <a:pt x="405" y="248"/>
                  <a:pt x="405" y="249"/>
                </a:cubicBezTo>
                <a:cubicBezTo>
                  <a:pt x="47" y="249"/>
                  <a:pt x="47" y="249"/>
                  <a:pt x="47" y="249"/>
                </a:cubicBezTo>
                <a:cubicBezTo>
                  <a:pt x="47" y="16"/>
                  <a:pt x="47" y="16"/>
                  <a:pt x="47" y="16"/>
                </a:cubicBezTo>
                <a:cubicBezTo>
                  <a:pt x="405" y="16"/>
                  <a:pt x="405" y="16"/>
                  <a:pt x="405" y="16"/>
                </a:cubicBezTo>
                <a:cubicBezTo>
                  <a:pt x="405" y="37"/>
                  <a:pt x="405" y="37"/>
                  <a:pt x="405" y="37"/>
                </a:cubicBezTo>
                <a:cubicBezTo>
                  <a:pt x="405" y="41"/>
                  <a:pt x="409" y="45"/>
                  <a:pt x="413" y="45"/>
                </a:cubicBezTo>
                <a:cubicBezTo>
                  <a:pt x="417" y="45"/>
                  <a:pt x="421" y="41"/>
                  <a:pt x="421" y="37"/>
                </a:cubicBezTo>
                <a:cubicBezTo>
                  <a:pt x="421" y="13"/>
                  <a:pt x="421" y="13"/>
                  <a:pt x="421" y="13"/>
                </a:cubicBezTo>
                <a:cubicBezTo>
                  <a:pt x="421" y="6"/>
                  <a:pt x="415" y="0"/>
                  <a:pt x="407" y="0"/>
                </a:cubicBezTo>
                <a:cubicBezTo>
                  <a:pt x="44" y="0"/>
                  <a:pt x="44" y="0"/>
                  <a:pt x="44" y="0"/>
                </a:cubicBezTo>
                <a:cubicBezTo>
                  <a:pt x="37" y="0"/>
                  <a:pt x="31" y="6"/>
                  <a:pt x="31" y="13"/>
                </a:cubicBezTo>
                <a:cubicBezTo>
                  <a:pt x="31" y="249"/>
                  <a:pt x="31" y="249"/>
                  <a:pt x="31" y="249"/>
                </a:cubicBezTo>
                <a:cubicBezTo>
                  <a:pt x="14" y="249"/>
                  <a:pt x="14" y="249"/>
                  <a:pt x="14" y="249"/>
                </a:cubicBezTo>
                <a:cubicBezTo>
                  <a:pt x="6" y="249"/>
                  <a:pt x="0" y="255"/>
                  <a:pt x="0" y="262"/>
                </a:cubicBezTo>
                <a:cubicBezTo>
                  <a:pt x="0" y="281"/>
                  <a:pt x="0" y="281"/>
                  <a:pt x="0" y="281"/>
                </a:cubicBezTo>
                <a:cubicBezTo>
                  <a:pt x="0" y="289"/>
                  <a:pt x="6" y="295"/>
                  <a:pt x="14" y="295"/>
                </a:cubicBezTo>
                <a:cubicBezTo>
                  <a:pt x="438" y="295"/>
                  <a:pt x="438" y="295"/>
                  <a:pt x="438" y="295"/>
                </a:cubicBezTo>
                <a:cubicBezTo>
                  <a:pt x="445" y="295"/>
                  <a:pt x="452" y="289"/>
                  <a:pt x="452" y="281"/>
                </a:cubicBezTo>
                <a:cubicBezTo>
                  <a:pt x="452" y="262"/>
                  <a:pt x="452" y="262"/>
                  <a:pt x="452" y="262"/>
                </a:cubicBezTo>
                <a:cubicBezTo>
                  <a:pt x="452" y="255"/>
                  <a:pt x="445" y="249"/>
                  <a:pt x="438" y="249"/>
                </a:cubicBezTo>
                <a:close/>
                <a:moveTo>
                  <a:pt x="436" y="279"/>
                </a:moveTo>
                <a:cubicBezTo>
                  <a:pt x="16" y="279"/>
                  <a:pt x="16" y="279"/>
                  <a:pt x="16" y="279"/>
                </a:cubicBezTo>
                <a:cubicBezTo>
                  <a:pt x="16" y="265"/>
                  <a:pt x="16" y="265"/>
                  <a:pt x="16" y="265"/>
                </a:cubicBezTo>
                <a:cubicBezTo>
                  <a:pt x="183" y="265"/>
                  <a:pt x="183" y="265"/>
                  <a:pt x="183" y="265"/>
                </a:cubicBezTo>
                <a:cubicBezTo>
                  <a:pt x="184" y="268"/>
                  <a:pt x="187" y="270"/>
                  <a:pt x="191" y="270"/>
                </a:cubicBezTo>
                <a:cubicBezTo>
                  <a:pt x="260" y="270"/>
                  <a:pt x="260" y="270"/>
                  <a:pt x="260" y="270"/>
                </a:cubicBezTo>
                <a:cubicBezTo>
                  <a:pt x="263" y="270"/>
                  <a:pt x="266" y="268"/>
                  <a:pt x="267" y="265"/>
                </a:cubicBezTo>
                <a:cubicBezTo>
                  <a:pt x="436" y="265"/>
                  <a:pt x="436" y="265"/>
                  <a:pt x="436" y="265"/>
                </a:cubicBezTo>
                <a:lnTo>
                  <a:pt x="436" y="279"/>
                </a:lnTo>
                <a:close/>
                <a:moveTo>
                  <a:pt x="304" y="158"/>
                </a:moveTo>
                <a:cubicBezTo>
                  <a:pt x="303" y="160"/>
                  <a:pt x="301" y="165"/>
                  <a:pt x="298" y="168"/>
                </a:cubicBezTo>
                <a:cubicBezTo>
                  <a:pt x="295" y="171"/>
                  <a:pt x="293" y="173"/>
                  <a:pt x="289" y="173"/>
                </a:cubicBezTo>
                <a:cubicBezTo>
                  <a:pt x="289" y="173"/>
                  <a:pt x="288" y="172"/>
                  <a:pt x="288" y="172"/>
                </a:cubicBezTo>
                <a:cubicBezTo>
                  <a:pt x="282" y="171"/>
                  <a:pt x="279" y="168"/>
                  <a:pt x="277" y="164"/>
                </a:cubicBezTo>
                <a:cubicBezTo>
                  <a:pt x="276" y="162"/>
                  <a:pt x="275" y="160"/>
                  <a:pt x="275" y="159"/>
                </a:cubicBezTo>
                <a:cubicBezTo>
                  <a:pt x="275" y="159"/>
                  <a:pt x="275" y="158"/>
                  <a:pt x="275" y="158"/>
                </a:cubicBezTo>
                <a:cubicBezTo>
                  <a:pt x="275" y="158"/>
                  <a:pt x="275" y="158"/>
                  <a:pt x="274" y="157"/>
                </a:cubicBezTo>
                <a:cubicBezTo>
                  <a:pt x="274" y="157"/>
                  <a:pt x="274" y="157"/>
                  <a:pt x="274" y="157"/>
                </a:cubicBezTo>
                <a:cubicBezTo>
                  <a:pt x="274" y="157"/>
                  <a:pt x="274" y="157"/>
                  <a:pt x="274" y="156"/>
                </a:cubicBezTo>
                <a:cubicBezTo>
                  <a:pt x="272" y="148"/>
                  <a:pt x="264" y="97"/>
                  <a:pt x="264" y="97"/>
                </a:cubicBezTo>
                <a:cubicBezTo>
                  <a:pt x="263" y="91"/>
                  <a:pt x="258" y="87"/>
                  <a:pt x="253" y="87"/>
                </a:cubicBezTo>
                <a:cubicBezTo>
                  <a:pt x="248" y="87"/>
                  <a:pt x="243" y="91"/>
                  <a:pt x="242" y="96"/>
                </a:cubicBezTo>
                <a:cubicBezTo>
                  <a:pt x="226" y="158"/>
                  <a:pt x="226" y="158"/>
                  <a:pt x="226" y="158"/>
                </a:cubicBezTo>
                <a:cubicBezTo>
                  <a:pt x="209" y="96"/>
                  <a:pt x="209" y="96"/>
                  <a:pt x="209" y="96"/>
                </a:cubicBezTo>
                <a:cubicBezTo>
                  <a:pt x="208" y="91"/>
                  <a:pt x="203" y="87"/>
                  <a:pt x="198" y="87"/>
                </a:cubicBezTo>
                <a:cubicBezTo>
                  <a:pt x="193" y="87"/>
                  <a:pt x="189" y="91"/>
                  <a:pt x="188" y="97"/>
                </a:cubicBezTo>
                <a:cubicBezTo>
                  <a:pt x="176" y="164"/>
                  <a:pt x="176" y="164"/>
                  <a:pt x="176" y="164"/>
                </a:cubicBezTo>
                <a:cubicBezTo>
                  <a:pt x="176" y="165"/>
                  <a:pt x="176" y="165"/>
                  <a:pt x="176" y="165"/>
                </a:cubicBezTo>
                <a:cubicBezTo>
                  <a:pt x="176" y="168"/>
                  <a:pt x="177" y="171"/>
                  <a:pt x="180" y="171"/>
                </a:cubicBezTo>
                <a:cubicBezTo>
                  <a:pt x="181" y="172"/>
                  <a:pt x="181" y="172"/>
                  <a:pt x="182" y="172"/>
                </a:cubicBezTo>
                <a:cubicBezTo>
                  <a:pt x="182" y="172"/>
                  <a:pt x="182" y="172"/>
                  <a:pt x="182" y="172"/>
                </a:cubicBezTo>
                <a:cubicBezTo>
                  <a:pt x="185" y="172"/>
                  <a:pt x="187" y="170"/>
                  <a:pt x="187" y="167"/>
                </a:cubicBezTo>
                <a:cubicBezTo>
                  <a:pt x="198" y="102"/>
                  <a:pt x="198" y="102"/>
                  <a:pt x="198" y="102"/>
                </a:cubicBezTo>
                <a:cubicBezTo>
                  <a:pt x="215" y="162"/>
                  <a:pt x="215" y="162"/>
                  <a:pt x="215" y="162"/>
                </a:cubicBezTo>
                <a:cubicBezTo>
                  <a:pt x="216" y="168"/>
                  <a:pt x="220" y="172"/>
                  <a:pt x="226" y="171"/>
                </a:cubicBezTo>
                <a:cubicBezTo>
                  <a:pt x="231" y="172"/>
                  <a:pt x="235" y="168"/>
                  <a:pt x="236" y="162"/>
                </a:cubicBezTo>
                <a:cubicBezTo>
                  <a:pt x="253" y="102"/>
                  <a:pt x="253" y="102"/>
                  <a:pt x="253" y="102"/>
                </a:cubicBezTo>
                <a:cubicBezTo>
                  <a:pt x="263" y="159"/>
                  <a:pt x="263" y="159"/>
                  <a:pt x="263" y="159"/>
                </a:cubicBezTo>
                <a:cubicBezTo>
                  <a:pt x="263" y="159"/>
                  <a:pt x="263" y="160"/>
                  <a:pt x="263" y="160"/>
                </a:cubicBezTo>
                <a:cubicBezTo>
                  <a:pt x="263" y="160"/>
                  <a:pt x="263" y="160"/>
                  <a:pt x="263" y="160"/>
                </a:cubicBezTo>
                <a:cubicBezTo>
                  <a:pt x="263" y="160"/>
                  <a:pt x="263" y="160"/>
                  <a:pt x="263" y="160"/>
                </a:cubicBezTo>
                <a:cubicBezTo>
                  <a:pt x="263" y="162"/>
                  <a:pt x="264" y="166"/>
                  <a:pt x="267" y="170"/>
                </a:cubicBezTo>
                <a:cubicBezTo>
                  <a:pt x="270" y="175"/>
                  <a:pt x="276" y="182"/>
                  <a:pt x="285" y="184"/>
                </a:cubicBezTo>
                <a:cubicBezTo>
                  <a:pt x="287" y="184"/>
                  <a:pt x="288" y="185"/>
                  <a:pt x="289" y="185"/>
                </a:cubicBezTo>
                <a:cubicBezTo>
                  <a:pt x="300" y="184"/>
                  <a:pt x="307" y="177"/>
                  <a:pt x="311" y="171"/>
                </a:cubicBezTo>
                <a:cubicBezTo>
                  <a:pt x="313" y="167"/>
                  <a:pt x="314" y="165"/>
                  <a:pt x="315" y="162"/>
                </a:cubicBezTo>
                <a:cubicBezTo>
                  <a:pt x="315" y="162"/>
                  <a:pt x="315" y="161"/>
                  <a:pt x="315" y="161"/>
                </a:cubicBezTo>
                <a:cubicBezTo>
                  <a:pt x="315" y="161"/>
                  <a:pt x="316" y="160"/>
                  <a:pt x="316" y="159"/>
                </a:cubicBezTo>
                <a:cubicBezTo>
                  <a:pt x="316" y="159"/>
                  <a:pt x="316" y="158"/>
                  <a:pt x="316" y="158"/>
                </a:cubicBezTo>
                <a:cubicBezTo>
                  <a:pt x="316" y="158"/>
                  <a:pt x="316" y="158"/>
                  <a:pt x="316" y="158"/>
                </a:cubicBezTo>
                <a:cubicBezTo>
                  <a:pt x="319" y="149"/>
                  <a:pt x="320" y="141"/>
                  <a:pt x="320" y="132"/>
                </a:cubicBezTo>
                <a:cubicBezTo>
                  <a:pt x="320" y="125"/>
                  <a:pt x="319" y="117"/>
                  <a:pt x="318" y="110"/>
                </a:cubicBezTo>
                <a:cubicBezTo>
                  <a:pt x="308" y="67"/>
                  <a:pt x="269" y="37"/>
                  <a:pt x="226" y="37"/>
                </a:cubicBezTo>
                <a:cubicBezTo>
                  <a:pt x="219" y="37"/>
                  <a:pt x="212" y="38"/>
                  <a:pt x="205" y="40"/>
                </a:cubicBezTo>
                <a:cubicBezTo>
                  <a:pt x="161" y="50"/>
                  <a:pt x="132" y="89"/>
                  <a:pt x="132" y="132"/>
                </a:cubicBezTo>
                <a:cubicBezTo>
                  <a:pt x="132" y="139"/>
                  <a:pt x="132" y="146"/>
                  <a:pt x="134" y="153"/>
                </a:cubicBezTo>
                <a:cubicBezTo>
                  <a:pt x="144" y="196"/>
                  <a:pt x="183" y="226"/>
                  <a:pt x="226" y="226"/>
                </a:cubicBezTo>
                <a:cubicBezTo>
                  <a:pt x="233" y="226"/>
                  <a:pt x="240" y="225"/>
                  <a:pt x="247" y="223"/>
                </a:cubicBezTo>
                <a:cubicBezTo>
                  <a:pt x="261" y="220"/>
                  <a:pt x="274" y="214"/>
                  <a:pt x="285" y="205"/>
                </a:cubicBezTo>
                <a:cubicBezTo>
                  <a:pt x="288" y="203"/>
                  <a:pt x="288" y="199"/>
                  <a:pt x="286" y="196"/>
                </a:cubicBezTo>
                <a:cubicBezTo>
                  <a:pt x="284" y="194"/>
                  <a:pt x="280" y="193"/>
                  <a:pt x="278" y="195"/>
                </a:cubicBezTo>
                <a:cubicBezTo>
                  <a:pt x="268" y="203"/>
                  <a:pt x="257" y="209"/>
                  <a:pt x="244" y="212"/>
                </a:cubicBezTo>
                <a:cubicBezTo>
                  <a:pt x="238" y="213"/>
                  <a:pt x="232" y="214"/>
                  <a:pt x="226" y="214"/>
                </a:cubicBezTo>
                <a:cubicBezTo>
                  <a:pt x="188" y="214"/>
                  <a:pt x="154" y="188"/>
                  <a:pt x="146" y="150"/>
                </a:cubicBezTo>
                <a:cubicBezTo>
                  <a:pt x="144" y="144"/>
                  <a:pt x="144" y="138"/>
                  <a:pt x="144" y="132"/>
                </a:cubicBezTo>
                <a:cubicBezTo>
                  <a:pt x="144" y="94"/>
                  <a:pt x="169" y="60"/>
                  <a:pt x="207" y="51"/>
                </a:cubicBezTo>
                <a:cubicBezTo>
                  <a:pt x="214" y="50"/>
                  <a:pt x="220" y="49"/>
                  <a:pt x="226" y="49"/>
                </a:cubicBezTo>
                <a:cubicBezTo>
                  <a:pt x="263" y="49"/>
                  <a:pt x="297" y="75"/>
                  <a:pt x="306" y="113"/>
                </a:cubicBezTo>
                <a:cubicBezTo>
                  <a:pt x="307" y="119"/>
                  <a:pt x="308" y="126"/>
                  <a:pt x="308" y="132"/>
                </a:cubicBezTo>
                <a:cubicBezTo>
                  <a:pt x="308" y="140"/>
                  <a:pt x="307" y="148"/>
                  <a:pt x="304" y="156"/>
                </a:cubicBezTo>
                <a:cubicBezTo>
                  <a:pt x="304" y="156"/>
                  <a:pt x="304" y="157"/>
                  <a:pt x="304" y="158"/>
                </a:cubicBezTo>
                <a:close/>
              </a:path>
            </a:pathLst>
          </a:custGeom>
          <a:solidFill>
            <a:schemeClr val="bg1"/>
          </a:solidFill>
          <a:ln>
            <a:noFill/>
          </a:ln>
          <a:extLst/>
        </p:spPr>
        <p:txBody>
          <a:bodyPr lIns="91230" tIns="45718" rIns="91230" bIns="45718"/>
          <a:lstStyle/>
          <a:p>
            <a:pPr defTabSz="912088">
              <a:spcBef>
                <a:spcPct val="50000"/>
              </a:spcBef>
            </a:pPr>
            <a:endParaRPr lang="en-US">
              <a:solidFill>
                <a:srgbClr val="58585A"/>
              </a:solidFill>
            </a:endParaRPr>
          </a:p>
        </p:txBody>
      </p:sp>
      <p:sp>
        <p:nvSpPr>
          <p:cNvPr id="28696" name="Text Box 24"/>
          <p:cNvSpPr txBox="1">
            <a:spLocks noChangeArrowheads="1"/>
          </p:cNvSpPr>
          <p:nvPr/>
        </p:nvSpPr>
        <p:spPr bwMode="auto">
          <a:xfrm>
            <a:off x="1404561" y="4280795"/>
            <a:ext cx="467974"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0" tIns="45718" rIns="91230" bIns="457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912088" eaLnBrk="1" hangingPunct="1">
              <a:spcBef>
                <a:spcPct val="50000"/>
              </a:spcBef>
            </a:pPr>
            <a:r>
              <a:rPr lang="en-US" sz="1100">
                <a:solidFill>
                  <a:srgbClr val="FFFFFF"/>
                </a:solidFill>
              </a:rPr>
              <a:t>Raw</a:t>
            </a:r>
            <a:br>
              <a:rPr lang="en-US" sz="1100">
                <a:solidFill>
                  <a:srgbClr val="FFFFFF"/>
                </a:solidFill>
              </a:rPr>
            </a:br>
            <a:r>
              <a:rPr lang="en-US" sz="1100">
                <a:solidFill>
                  <a:srgbClr val="FFFFFF"/>
                </a:solidFill>
              </a:rPr>
              <a:t>data</a:t>
            </a:r>
          </a:p>
        </p:txBody>
      </p:sp>
      <p:sp>
        <p:nvSpPr>
          <p:cNvPr id="28697" name="Text Box 24"/>
          <p:cNvSpPr txBox="1">
            <a:spLocks noChangeArrowheads="1"/>
          </p:cNvSpPr>
          <p:nvPr/>
        </p:nvSpPr>
        <p:spPr bwMode="auto">
          <a:xfrm>
            <a:off x="1404459" y="2975867"/>
            <a:ext cx="567360" cy="2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0" tIns="45718" rIns="91230" bIns="457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912088" eaLnBrk="1" hangingPunct="1">
              <a:spcBef>
                <a:spcPct val="50000"/>
              </a:spcBef>
            </a:pPr>
            <a:r>
              <a:rPr lang="en-US" sz="1100">
                <a:solidFill>
                  <a:srgbClr val="FFFFFF"/>
                </a:solidFill>
              </a:rPr>
              <a:t>Query</a:t>
            </a:r>
          </a:p>
        </p:txBody>
      </p:sp>
      <p:sp>
        <p:nvSpPr>
          <p:cNvPr id="28709" name="TextBox 1"/>
          <p:cNvSpPr txBox="1">
            <a:spLocks noChangeArrowheads="1"/>
          </p:cNvSpPr>
          <p:nvPr/>
        </p:nvSpPr>
        <p:spPr bwMode="auto">
          <a:xfrm>
            <a:off x="193594" y="3428306"/>
            <a:ext cx="765572" cy="60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4" tIns="45718" rIns="91234" bIns="457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defTabSz="912088" eaLnBrk="1" hangingPunct="1">
              <a:spcBef>
                <a:spcPct val="50000"/>
              </a:spcBef>
            </a:pPr>
            <a:r>
              <a:rPr lang="en-US" sz="1100" dirty="0">
                <a:solidFill>
                  <a:srgbClr val="89BA17"/>
                </a:solidFill>
              </a:rPr>
              <a:t>Human “data scientist”</a:t>
            </a:r>
          </a:p>
        </p:txBody>
      </p:sp>
      <p:sp>
        <p:nvSpPr>
          <p:cNvPr id="28716" name="Freeform 3"/>
          <p:cNvSpPr>
            <a:spLocks noChangeAspect="1" noEditPoints="1"/>
          </p:cNvSpPr>
          <p:nvPr/>
        </p:nvSpPr>
        <p:spPr bwMode="auto">
          <a:xfrm>
            <a:off x="443625" y="2750442"/>
            <a:ext cx="292894" cy="609600"/>
          </a:xfrm>
          <a:custGeom>
            <a:avLst/>
            <a:gdLst>
              <a:gd name="T0" fmla="*/ 2147483647 w 208"/>
              <a:gd name="T1" fmla="*/ 2147483647 h 325"/>
              <a:gd name="T2" fmla="*/ 2147483647 w 208"/>
              <a:gd name="T3" fmla="*/ 2147483647 h 325"/>
              <a:gd name="T4" fmla="*/ 2147483647 w 208"/>
              <a:gd name="T5" fmla="*/ 2147483647 h 325"/>
              <a:gd name="T6" fmla="*/ 2147483647 w 208"/>
              <a:gd name="T7" fmla="*/ 2147483647 h 325"/>
              <a:gd name="T8" fmla="*/ 2147483647 w 208"/>
              <a:gd name="T9" fmla="*/ 2147483647 h 325"/>
              <a:gd name="T10" fmla="*/ 2147483647 w 208"/>
              <a:gd name="T11" fmla="*/ 2147483647 h 325"/>
              <a:gd name="T12" fmla="*/ 2147483647 w 208"/>
              <a:gd name="T13" fmla="*/ 2147483647 h 325"/>
              <a:gd name="T14" fmla="*/ 2147483647 w 208"/>
              <a:gd name="T15" fmla="*/ 2147483647 h 325"/>
              <a:gd name="T16" fmla="*/ 2147483647 w 208"/>
              <a:gd name="T17" fmla="*/ 2147483647 h 325"/>
              <a:gd name="T18" fmla="*/ 2147483647 w 208"/>
              <a:gd name="T19" fmla="*/ 2147483647 h 325"/>
              <a:gd name="T20" fmla="*/ 2147483647 w 208"/>
              <a:gd name="T21" fmla="*/ 2147483647 h 325"/>
              <a:gd name="T22" fmla="*/ 2147483647 w 208"/>
              <a:gd name="T23" fmla="*/ 2147483647 h 325"/>
              <a:gd name="T24" fmla="*/ 2147483647 w 208"/>
              <a:gd name="T25" fmla="*/ 0 h 325"/>
              <a:gd name="T26" fmla="*/ 2147483647 w 208"/>
              <a:gd name="T27" fmla="*/ 2147483647 h 325"/>
              <a:gd name="T28" fmla="*/ 2147483647 w 208"/>
              <a:gd name="T29" fmla="*/ 2147483647 h 325"/>
              <a:gd name="T30" fmla="*/ 0 w 208"/>
              <a:gd name="T31" fmla="*/ 2147483647 h 325"/>
              <a:gd name="T32" fmla="*/ 0 w 208"/>
              <a:gd name="T33" fmla="*/ 2147483647 h 325"/>
              <a:gd name="T34" fmla="*/ 2147483647 w 208"/>
              <a:gd name="T35" fmla="*/ 2147483647 h 325"/>
              <a:gd name="T36" fmla="*/ 2147483647 w 208"/>
              <a:gd name="T37" fmla="*/ 2147483647 h 325"/>
              <a:gd name="T38" fmla="*/ 2147483647 w 208"/>
              <a:gd name="T39" fmla="*/ 2147483647 h 325"/>
              <a:gd name="T40" fmla="*/ 2147483647 w 208"/>
              <a:gd name="T41" fmla="*/ 2147483647 h 325"/>
              <a:gd name="T42" fmla="*/ 2147483647 w 208"/>
              <a:gd name="T43" fmla="*/ 2147483647 h 325"/>
              <a:gd name="T44" fmla="*/ 2147483647 w 208"/>
              <a:gd name="T45" fmla="*/ 2147483647 h 325"/>
              <a:gd name="T46" fmla="*/ 2147483647 w 208"/>
              <a:gd name="T47" fmla="*/ 2147483647 h 325"/>
              <a:gd name="T48" fmla="*/ 2147483647 w 208"/>
              <a:gd name="T49" fmla="*/ 2147483647 h 325"/>
              <a:gd name="T50" fmla="*/ 2147483647 w 208"/>
              <a:gd name="T51" fmla="*/ 2147483647 h 325"/>
              <a:gd name="T52" fmla="*/ 2147483647 w 208"/>
              <a:gd name="T53" fmla="*/ 2147483647 h 325"/>
              <a:gd name="T54" fmla="*/ 2147483647 w 208"/>
              <a:gd name="T55" fmla="*/ 2147483647 h 325"/>
              <a:gd name="T56" fmla="*/ 2147483647 w 208"/>
              <a:gd name="T57" fmla="*/ 2147483647 h 325"/>
              <a:gd name="T58" fmla="*/ 2147483647 w 208"/>
              <a:gd name="T59" fmla="*/ 2147483647 h 325"/>
              <a:gd name="T60" fmla="*/ 2147483647 w 208"/>
              <a:gd name="T61" fmla="*/ 2147483647 h 325"/>
              <a:gd name="T62" fmla="*/ 2147483647 w 208"/>
              <a:gd name="T63" fmla="*/ 2147483647 h 325"/>
              <a:gd name="T64" fmla="*/ 2147483647 w 208"/>
              <a:gd name="T65" fmla="*/ 2147483647 h 325"/>
              <a:gd name="T66" fmla="*/ 2147483647 w 208"/>
              <a:gd name="T67" fmla="*/ 2147483647 h 325"/>
              <a:gd name="T68" fmla="*/ 2147483647 w 208"/>
              <a:gd name="T69" fmla="*/ 2147483647 h 325"/>
              <a:gd name="T70" fmla="*/ 2147483647 w 208"/>
              <a:gd name="T71" fmla="*/ 2147483647 h 325"/>
              <a:gd name="T72" fmla="*/ 2147483647 w 208"/>
              <a:gd name="T73" fmla="*/ 2147483647 h 325"/>
              <a:gd name="T74" fmla="*/ 2147483647 w 208"/>
              <a:gd name="T75" fmla="*/ 2147483647 h 325"/>
              <a:gd name="T76" fmla="*/ 2147483647 w 208"/>
              <a:gd name="T77" fmla="*/ 2147483647 h 325"/>
              <a:gd name="T78" fmla="*/ 2147483647 w 208"/>
              <a:gd name="T79" fmla="*/ 2147483647 h 325"/>
              <a:gd name="T80" fmla="*/ 2147483647 w 208"/>
              <a:gd name="T81" fmla="*/ 2147483647 h 325"/>
              <a:gd name="T82" fmla="*/ 2147483647 w 208"/>
              <a:gd name="T83" fmla="*/ 2147483647 h 3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25">
                <a:moveTo>
                  <a:pt x="162" y="146"/>
                </a:moveTo>
                <a:cubicBezTo>
                  <a:pt x="179" y="131"/>
                  <a:pt x="189" y="109"/>
                  <a:pt x="189" y="85"/>
                </a:cubicBezTo>
                <a:cubicBezTo>
                  <a:pt x="189" y="68"/>
                  <a:pt x="184" y="52"/>
                  <a:pt x="175" y="39"/>
                </a:cubicBezTo>
                <a:cubicBezTo>
                  <a:pt x="173" y="35"/>
                  <a:pt x="168" y="34"/>
                  <a:pt x="164" y="36"/>
                </a:cubicBezTo>
                <a:cubicBezTo>
                  <a:pt x="160" y="39"/>
                  <a:pt x="159" y="44"/>
                  <a:pt x="162" y="47"/>
                </a:cubicBezTo>
                <a:cubicBezTo>
                  <a:pt x="169" y="58"/>
                  <a:pt x="173" y="71"/>
                  <a:pt x="173" y="85"/>
                </a:cubicBezTo>
                <a:cubicBezTo>
                  <a:pt x="173" y="123"/>
                  <a:pt x="142" y="154"/>
                  <a:pt x="104" y="154"/>
                </a:cubicBezTo>
                <a:cubicBezTo>
                  <a:pt x="66" y="154"/>
                  <a:pt x="35" y="123"/>
                  <a:pt x="35" y="85"/>
                </a:cubicBezTo>
                <a:cubicBezTo>
                  <a:pt x="35" y="47"/>
                  <a:pt x="66" y="16"/>
                  <a:pt x="104" y="16"/>
                </a:cubicBezTo>
                <a:cubicBezTo>
                  <a:pt x="118" y="16"/>
                  <a:pt x="131" y="20"/>
                  <a:pt x="142" y="27"/>
                </a:cubicBezTo>
                <a:cubicBezTo>
                  <a:pt x="145" y="30"/>
                  <a:pt x="150" y="29"/>
                  <a:pt x="153" y="25"/>
                </a:cubicBezTo>
                <a:cubicBezTo>
                  <a:pt x="155" y="21"/>
                  <a:pt x="154" y="16"/>
                  <a:pt x="150" y="14"/>
                </a:cubicBezTo>
                <a:cubicBezTo>
                  <a:pt x="137" y="5"/>
                  <a:pt x="121" y="0"/>
                  <a:pt x="104" y="0"/>
                </a:cubicBezTo>
                <a:cubicBezTo>
                  <a:pt x="57" y="0"/>
                  <a:pt x="19" y="38"/>
                  <a:pt x="19" y="85"/>
                </a:cubicBezTo>
                <a:cubicBezTo>
                  <a:pt x="19" y="109"/>
                  <a:pt x="30" y="131"/>
                  <a:pt x="46" y="146"/>
                </a:cubicBezTo>
                <a:cubicBezTo>
                  <a:pt x="25" y="159"/>
                  <a:pt x="0" y="181"/>
                  <a:pt x="0" y="220"/>
                </a:cubicBezTo>
                <a:cubicBezTo>
                  <a:pt x="0" y="304"/>
                  <a:pt x="0" y="304"/>
                  <a:pt x="0" y="304"/>
                </a:cubicBezTo>
                <a:cubicBezTo>
                  <a:pt x="0" y="313"/>
                  <a:pt x="6" y="325"/>
                  <a:pt x="21" y="325"/>
                </a:cubicBezTo>
                <a:cubicBezTo>
                  <a:pt x="187" y="325"/>
                  <a:pt x="187" y="325"/>
                  <a:pt x="187" y="325"/>
                </a:cubicBezTo>
                <a:cubicBezTo>
                  <a:pt x="196" y="325"/>
                  <a:pt x="208" y="320"/>
                  <a:pt x="208" y="304"/>
                </a:cubicBezTo>
                <a:cubicBezTo>
                  <a:pt x="208" y="220"/>
                  <a:pt x="208" y="220"/>
                  <a:pt x="208" y="220"/>
                </a:cubicBezTo>
                <a:cubicBezTo>
                  <a:pt x="208" y="181"/>
                  <a:pt x="183" y="159"/>
                  <a:pt x="162" y="146"/>
                </a:cubicBezTo>
                <a:close/>
                <a:moveTo>
                  <a:pt x="192" y="304"/>
                </a:moveTo>
                <a:cubicBezTo>
                  <a:pt x="192" y="306"/>
                  <a:pt x="192" y="309"/>
                  <a:pt x="187" y="309"/>
                </a:cubicBezTo>
                <a:cubicBezTo>
                  <a:pt x="174" y="309"/>
                  <a:pt x="174" y="309"/>
                  <a:pt x="174" y="309"/>
                </a:cubicBezTo>
                <a:cubicBezTo>
                  <a:pt x="174" y="212"/>
                  <a:pt x="174" y="212"/>
                  <a:pt x="174" y="212"/>
                </a:cubicBezTo>
                <a:cubicBezTo>
                  <a:pt x="174" y="208"/>
                  <a:pt x="170" y="204"/>
                  <a:pt x="166" y="204"/>
                </a:cubicBezTo>
                <a:cubicBezTo>
                  <a:pt x="161" y="204"/>
                  <a:pt x="158" y="208"/>
                  <a:pt x="158" y="212"/>
                </a:cubicBezTo>
                <a:cubicBezTo>
                  <a:pt x="158" y="309"/>
                  <a:pt x="158" y="309"/>
                  <a:pt x="158" y="309"/>
                </a:cubicBezTo>
                <a:cubicBezTo>
                  <a:pt x="51" y="309"/>
                  <a:pt x="51" y="309"/>
                  <a:pt x="51" y="309"/>
                </a:cubicBezTo>
                <a:cubicBezTo>
                  <a:pt x="51" y="212"/>
                  <a:pt x="51" y="212"/>
                  <a:pt x="51" y="212"/>
                </a:cubicBezTo>
                <a:cubicBezTo>
                  <a:pt x="51" y="208"/>
                  <a:pt x="47" y="204"/>
                  <a:pt x="43" y="204"/>
                </a:cubicBezTo>
                <a:cubicBezTo>
                  <a:pt x="38" y="204"/>
                  <a:pt x="35" y="208"/>
                  <a:pt x="35" y="212"/>
                </a:cubicBezTo>
                <a:cubicBezTo>
                  <a:pt x="35" y="309"/>
                  <a:pt x="35" y="309"/>
                  <a:pt x="35" y="309"/>
                </a:cubicBezTo>
                <a:cubicBezTo>
                  <a:pt x="21" y="309"/>
                  <a:pt x="21" y="309"/>
                  <a:pt x="21" y="309"/>
                </a:cubicBezTo>
                <a:cubicBezTo>
                  <a:pt x="20" y="309"/>
                  <a:pt x="16" y="309"/>
                  <a:pt x="16" y="304"/>
                </a:cubicBezTo>
                <a:cubicBezTo>
                  <a:pt x="16" y="220"/>
                  <a:pt x="16" y="220"/>
                  <a:pt x="16" y="220"/>
                </a:cubicBezTo>
                <a:cubicBezTo>
                  <a:pt x="16" y="186"/>
                  <a:pt x="42" y="166"/>
                  <a:pt x="60" y="157"/>
                </a:cubicBezTo>
                <a:cubicBezTo>
                  <a:pt x="73" y="165"/>
                  <a:pt x="88" y="170"/>
                  <a:pt x="104" y="170"/>
                </a:cubicBezTo>
                <a:cubicBezTo>
                  <a:pt x="120" y="170"/>
                  <a:pt x="136" y="165"/>
                  <a:pt x="148" y="157"/>
                </a:cubicBezTo>
                <a:cubicBezTo>
                  <a:pt x="166" y="166"/>
                  <a:pt x="192" y="186"/>
                  <a:pt x="192" y="220"/>
                </a:cubicBezTo>
                <a:lnTo>
                  <a:pt x="192" y="304"/>
                </a:lnTo>
                <a:close/>
              </a:path>
            </a:pathLst>
          </a:custGeom>
          <a:solidFill>
            <a:schemeClr val="accent1"/>
          </a:solidFill>
          <a:ln w="9525" cap="flat" cmpd="sng" algn="ctr">
            <a:solidFill>
              <a:srgbClr val="89BA17"/>
            </a:solidFill>
            <a:prstDash val="solid"/>
            <a:round/>
            <a:headEnd type="none" w="med" len="med"/>
            <a:tailEnd type="none" w="med" len="med"/>
          </a:ln>
        </p:spPr>
        <p:txBody>
          <a:bodyPr lIns="91234" tIns="45718" rIns="91234" bIns="45718"/>
          <a:lstStyle/>
          <a:p>
            <a:pPr defTabSz="912088">
              <a:spcBef>
                <a:spcPct val="50000"/>
              </a:spcBef>
            </a:pPr>
            <a:endParaRPr lang="en-US">
              <a:solidFill>
                <a:srgbClr val="58585A"/>
              </a:solidFill>
            </a:endParaRPr>
          </a:p>
        </p:txBody>
      </p:sp>
      <p:sp>
        <p:nvSpPr>
          <p:cNvPr id="28718" name="Freeform 4"/>
          <p:cNvSpPr>
            <a:spLocks noChangeAspect="1" noEditPoints="1"/>
          </p:cNvSpPr>
          <p:nvPr/>
        </p:nvSpPr>
        <p:spPr bwMode="auto">
          <a:xfrm>
            <a:off x="2992707" y="3483076"/>
            <a:ext cx="425824" cy="572001"/>
          </a:xfrm>
          <a:custGeom>
            <a:avLst/>
            <a:gdLst>
              <a:gd name="T0" fmla="*/ 2147483647 w 354"/>
              <a:gd name="T1" fmla="*/ 2147483647 h 357"/>
              <a:gd name="T2" fmla="*/ 2147483647 w 354"/>
              <a:gd name="T3" fmla="*/ 2147483647 h 357"/>
              <a:gd name="T4" fmla="*/ 2147483647 w 354"/>
              <a:gd name="T5" fmla="*/ 2147483647 h 357"/>
              <a:gd name="T6" fmla="*/ 2147483647 w 354"/>
              <a:gd name="T7" fmla="*/ 2147483647 h 357"/>
              <a:gd name="T8" fmla="*/ 2147483647 w 354"/>
              <a:gd name="T9" fmla="*/ 2147483647 h 357"/>
              <a:gd name="T10" fmla="*/ 2147483647 w 354"/>
              <a:gd name="T11" fmla="*/ 2147483647 h 357"/>
              <a:gd name="T12" fmla="*/ 2147483647 w 354"/>
              <a:gd name="T13" fmla="*/ 2147483647 h 357"/>
              <a:gd name="T14" fmla="*/ 2147483647 w 354"/>
              <a:gd name="T15" fmla="*/ 2147483647 h 357"/>
              <a:gd name="T16" fmla="*/ 2147483647 w 354"/>
              <a:gd name="T17" fmla="*/ 2147483647 h 357"/>
              <a:gd name="T18" fmla="*/ 2147483647 w 354"/>
              <a:gd name="T19" fmla="*/ 2147483647 h 357"/>
              <a:gd name="T20" fmla="*/ 2147483647 w 354"/>
              <a:gd name="T21" fmla="*/ 2147483647 h 357"/>
              <a:gd name="T22" fmla="*/ 2147483647 w 354"/>
              <a:gd name="T23" fmla="*/ 2147483647 h 357"/>
              <a:gd name="T24" fmla="*/ 2147483647 w 354"/>
              <a:gd name="T25" fmla="*/ 2147483647 h 357"/>
              <a:gd name="T26" fmla="*/ 2147483647 w 354"/>
              <a:gd name="T27" fmla="*/ 2147483647 h 357"/>
              <a:gd name="T28" fmla="*/ 2147483647 w 354"/>
              <a:gd name="T29" fmla="*/ 0 h 357"/>
              <a:gd name="T30" fmla="*/ 0 w 354"/>
              <a:gd name="T31" fmla="*/ 2147483647 h 357"/>
              <a:gd name="T32" fmla="*/ 2147483647 w 354"/>
              <a:gd name="T33" fmla="*/ 2147483647 h 357"/>
              <a:gd name="T34" fmla="*/ 2147483647 w 354"/>
              <a:gd name="T35" fmla="*/ 2147483647 h 357"/>
              <a:gd name="T36" fmla="*/ 2147483647 w 354"/>
              <a:gd name="T37" fmla="*/ 2147483647 h 357"/>
              <a:gd name="T38" fmla="*/ 2147483647 w 354"/>
              <a:gd name="T39" fmla="*/ 2147483647 h 357"/>
              <a:gd name="T40" fmla="*/ 2147483647 w 354"/>
              <a:gd name="T41" fmla="*/ 2147483647 h 357"/>
              <a:gd name="T42" fmla="*/ 2147483647 w 354"/>
              <a:gd name="T43" fmla="*/ 2147483647 h 357"/>
              <a:gd name="T44" fmla="*/ 2147483647 w 354"/>
              <a:gd name="T45" fmla="*/ 2147483647 h 357"/>
              <a:gd name="T46" fmla="*/ 2147483647 w 354"/>
              <a:gd name="T47" fmla="*/ 2147483647 h 357"/>
              <a:gd name="T48" fmla="*/ 2147483647 w 354"/>
              <a:gd name="T49" fmla="*/ 2147483647 h 357"/>
              <a:gd name="T50" fmla="*/ 2147483647 w 354"/>
              <a:gd name="T51" fmla="*/ 2147483647 h 357"/>
              <a:gd name="T52" fmla="*/ 2147483647 w 354"/>
              <a:gd name="T53" fmla="*/ 2147483647 h 357"/>
              <a:gd name="T54" fmla="*/ 2147483647 w 354"/>
              <a:gd name="T55" fmla="*/ 2147483647 h 357"/>
              <a:gd name="T56" fmla="*/ 2147483647 w 354"/>
              <a:gd name="T57" fmla="*/ 2147483647 h 357"/>
              <a:gd name="T58" fmla="*/ 2147483647 w 354"/>
              <a:gd name="T59" fmla="*/ 2147483647 h 357"/>
              <a:gd name="T60" fmla="*/ 2147483647 w 354"/>
              <a:gd name="T61" fmla="*/ 2147483647 h 357"/>
              <a:gd name="T62" fmla="*/ 2147483647 w 354"/>
              <a:gd name="T63" fmla="*/ 2147483647 h 357"/>
              <a:gd name="T64" fmla="*/ 2147483647 w 354"/>
              <a:gd name="T65" fmla="*/ 2147483647 h 357"/>
              <a:gd name="T66" fmla="*/ 2147483647 w 354"/>
              <a:gd name="T67" fmla="*/ 2147483647 h 357"/>
              <a:gd name="T68" fmla="*/ 2147483647 w 354"/>
              <a:gd name="T69" fmla="*/ 2147483647 h 357"/>
              <a:gd name="T70" fmla="*/ 2147483647 w 354"/>
              <a:gd name="T71" fmla="*/ 2147483647 h 357"/>
              <a:gd name="T72" fmla="*/ 2147483647 w 354"/>
              <a:gd name="T73" fmla="*/ 2147483647 h 357"/>
              <a:gd name="T74" fmla="*/ 2147483647 w 354"/>
              <a:gd name="T75" fmla="*/ 2147483647 h 357"/>
              <a:gd name="T76" fmla="*/ 2147483647 w 354"/>
              <a:gd name="T77" fmla="*/ 2147483647 h 357"/>
              <a:gd name="T78" fmla="*/ 2147483647 w 354"/>
              <a:gd name="T79" fmla="*/ 2147483647 h 357"/>
              <a:gd name="T80" fmla="*/ 2147483647 w 354"/>
              <a:gd name="T81" fmla="*/ 2147483647 h 357"/>
              <a:gd name="T82" fmla="*/ 2147483647 w 354"/>
              <a:gd name="T83" fmla="*/ 2147483647 h 357"/>
              <a:gd name="T84" fmla="*/ 2147483647 w 354"/>
              <a:gd name="T85" fmla="*/ 2147483647 h 357"/>
              <a:gd name="T86" fmla="*/ 2147483647 w 354"/>
              <a:gd name="T87" fmla="*/ 2147483647 h 357"/>
              <a:gd name="T88" fmla="*/ 2147483647 w 354"/>
              <a:gd name="T89" fmla="*/ 2147483647 h 357"/>
              <a:gd name="T90" fmla="*/ 2147483647 w 354"/>
              <a:gd name="T91" fmla="*/ 2147483647 h 357"/>
              <a:gd name="T92" fmla="*/ 2147483647 w 354"/>
              <a:gd name="T93" fmla="*/ 2147483647 h 357"/>
              <a:gd name="T94" fmla="*/ 2147483647 w 354"/>
              <a:gd name="T95" fmla="*/ 2147483647 h 357"/>
              <a:gd name="T96" fmla="*/ 2147483647 w 354"/>
              <a:gd name="T97" fmla="*/ 2147483647 h 357"/>
              <a:gd name="T98" fmla="*/ 2147483647 w 354"/>
              <a:gd name="T99" fmla="*/ 2147483647 h 357"/>
              <a:gd name="T100" fmla="*/ 2147483647 w 354"/>
              <a:gd name="T101" fmla="*/ 2147483647 h 357"/>
              <a:gd name="T102" fmla="*/ 2147483647 w 354"/>
              <a:gd name="T103" fmla="*/ 2147483647 h 357"/>
              <a:gd name="T104" fmla="*/ 2147483647 w 354"/>
              <a:gd name="T105" fmla="*/ 2147483647 h 357"/>
              <a:gd name="T106" fmla="*/ 2147483647 w 354"/>
              <a:gd name="T107" fmla="*/ 2147483647 h 357"/>
              <a:gd name="T108" fmla="*/ 2147483647 w 354"/>
              <a:gd name="T109" fmla="*/ 2147483647 h 357"/>
              <a:gd name="T110" fmla="*/ 2147483647 w 354"/>
              <a:gd name="T111" fmla="*/ 2147483647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4" h="357">
                <a:moveTo>
                  <a:pt x="339" y="286"/>
                </a:moveTo>
                <a:cubicBezTo>
                  <a:pt x="274" y="222"/>
                  <a:pt x="274" y="222"/>
                  <a:pt x="274" y="222"/>
                </a:cubicBezTo>
                <a:cubicBezTo>
                  <a:pt x="287" y="200"/>
                  <a:pt x="294" y="174"/>
                  <a:pt x="294" y="147"/>
                </a:cubicBezTo>
                <a:cubicBezTo>
                  <a:pt x="294" y="112"/>
                  <a:pt x="282" y="80"/>
                  <a:pt x="261" y="54"/>
                </a:cubicBezTo>
                <a:cubicBezTo>
                  <a:pt x="258" y="51"/>
                  <a:pt x="253" y="50"/>
                  <a:pt x="250" y="53"/>
                </a:cubicBezTo>
                <a:cubicBezTo>
                  <a:pt x="246" y="56"/>
                  <a:pt x="246" y="61"/>
                  <a:pt x="249" y="64"/>
                </a:cubicBezTo>
                <a:cubicBezTo>
                  <a:pt x="267" y="87"/>
                  <a:pt x="278" y="116"/>
                  <a:pt x="278" y="147"/>
                </a:cubicBezTo>
                <a:cubicBezTo>
                  <a:pt x="278" y="220"/>
                  <a:pt x="219" y="278"/>
                  <a:pt x="147" y="279"/>
                </a:cubicBezTo>
                <a:cubicBezTo>
                  <a:pt x="75" y="278"/>
                  <a:pt x="16" y="220"/>
                  <a:pt x="16" y="147"/>
                </a:cubicBezTo>
                <a:cubicBezTo>
                  <a:pt x="16" y="75"/>
                  <a:pt x="75" y="16"/>
                  <a:pt x="147" y="16"/>
                </a:cubicBezTo>
                <a:cubicBezTo>
                  <a:pt x="177" y="16"/>
                  <a:pt x="205" y="27"/>
                  <a:pt x="228" y="44"/>
                </a:cubicBezTo>
                <a:cubicBezTo>
                  <a:pt x="231" y="47"/>
                  <a:pt x="236" y="46"/>
                  <a:pt x="239" y="42"/>
                </a:cubicBezTo>
                <a:cubicBezTo>
                  <a:pt x="242" y="39"/>
                  <a:pt x="241" y="34"/>
                  <a:pt x="237" y="31"/>
                </a:cubicBezTo>
                <a:cubicBezTo>
                  <a:pt x="237" y="31"/>
                  <a:pt x="237" y="31"/>
                  <a:pt x="237" y="31"/>
                </a:cubicBezTo>
                <a:cubicBezTo>
                  <a:pt x="213" y="12"/>
                  <a:pt x="181" y="0"/>
                  <a:pt x="147" y="0"/>
                </a:cubicBezTo>
                <a:cubicBezTo>
                  <a:pt x="66" y="0"/>
                  <a:pt x="0" y="66"/>
                  <a:pt x="0" y="147"/>
                </a:cubicBezTo>
                <a:cubicBezTo>
                  <a:pt x="0" y="229"/>
                  <a:pt x="66" y="295"/>
                  <a:pt x="147" y="295"/>
                </a:cubicBezTo>
                <a:cubicBezTo>
                  <a:pt x="173" y="295"/>
                  <a:pt x="197" y="288"/>
                  <a:pt x="218" y="276"/>
                </a:cubicBezTo>
                <a:cubicBezTo>
                  <a:pt x="284" y="342"/>
                  <a:pt x="284" y="342"/>
                  <a:pt x="284" y="342"/>
                </a:cubicBezTo>
                <a:cubicBezTo>
                  <a:pt x="299" y="357"/>
                  <a:pt x="324" y="357"/>
                  <a:pt x="339" y="342"/>
                </a:cubicBezTo>
                <a:cubicBezTo>
                  <a:pt x="354" y="326"/>
                  <a:pt x="354" y="302"/>
                  <a:pt x="339" y="286"/>
                </a:cubicBezTo>
                <a:close/>
                <a:moveTo>
                  <a:pt x="234" y="66"/>
                </a:moveTo>
                <a:cubicBezTo>
                  <a:pt x="234" y="66"/>
                  <a:pt x="234" y="66"/>
                  <a:pt x="233" y="66"/>
                </a:cubicBezTo>
                <a:cubicBezTo>
                  <a:pt x="212" y="43"/>
                  <a:pt x="181" y="28"/>
                  <a:pt x="147" y="28"/>
                </a:cubicBezTo>
                <a:cubicBezTo>
                  <a:pt x="147" y="28"/>
                  <a:pt x="147" y="28"/>
                  <a:pt x="147" y="28"/>
                </a:cubicBezTo>
                <a:cubicBezTo>
                  <a:pt x="147" y="28"/>
                  <a:pt x="147" y="28"/>
                  <a:pt x="147" y="28"/>
                </a:cubicBezTo>
                <a:cubicBezTo>
                  <a:pt x="82" y="28"/>
                  <a:pt x="29" y="81"/>
                  <a:pt x="29" y="147"/>
                </a:cubicBezTo>
                <a:cubicBezTo>
                  <a:pt x="29" y="212"/>
                  <a:pt x="82" y="265"/>
                  <a:pt x="147" y="265"/>
                </a:cubicBezTo>
                <a:cubicBezTo>
                  <a:pt x="174" y="265"/>
                  <a:pt x="199" y="256"/>
                  <a:pt x="219" y="241"/>
                </a:cubicBezTo>
                <a:cubicBezTo>
                  <a:pt x="219" y="241"/>
                  <a:pt x="219" y="241"/>
                  <a:pt x="219" y="241"/>
                </a:cubicBezTo>
                <a:cubicBezTo>
                  <a:pt x="219" y="241"/>
                  <a:pt x="219" y="241"/>
                  <a:pt x="219" y="241"/>
                </a:cubicBezTo>
                <a:cubicBezTo>
                  <a:pt x="247" y="220"/>
                  <a:pt x="265" y="185"/>
                  <a:pt x="266" y="147"/>
                </a:cubicBezTo>
                <a:cubicBezTo>
                  <a:pt x="265" y="116"/>
                  <a:pt x="253" y="87"/>
                  <a:pt x="234" y="66"/>
                </a:cubicBezTo>
                <a:cubicBezTo>
                  <a:pt x="234" y="66"/>
                  <a:pt x="234" y="66"/>
                  <a:pt x="234" y="66"/>
                </a:cubicBezTo>
                <a:close/>
                <a:moveTo>
                  <a:pt x="147" y="249"/>
                </a:moveTo>
                <a:cubicBezTo>
                  <a:pt x="90" y="249"/>
                  <a:pt x="45" y="204"/>
                  <a:pt x="45" y="147"/>
                </a:cubicBezTo>
                <a:cubicBezTo>
                  <a:pt x="45" y="93"/>
                  <a:pt x="86" y="49"/>
                  <a:pt x="139" y="45"/>
                </a:cubicBezTo>
                <a:cubicBezTo>
                  <a:pt x="139" y="147"/>
                  <a:pt x="139" y="147"/>
                  <a:pt x="139" y="147"/>
                </a:cubicBezTo>
                <a:cubicBezTo>
                  <a:pt x="139" y="147"/>
                  <a:pt x="139" y="147"/>
                  <a:pt x="139" y="147"/>
                </a:cubicBezTo>
                <a:cubicBezTo>
                  <a:pt x="139" y="148"/>
                  <a:pt x="139" y="148"/>
                  <a:pt x="139" y="149"/>
                </a:cubicBezTo>
                <a:cubicBezTo>
                  <a:pt x="139" y="149"/>
                  <a:pt x="139" y="149"/>
                  <a:pt x="140" y="150"/>
                </a:cubicBezTo>
                <a:cubicBezTo>
                  <a:pt x="140" y="150"/>
                  <a:pt x="140" y="150"/>
                  <a:pt x="140" y="150"/>
                </a:cubicBezTo>
                <a:cubicBezTo>
                  <a:pt x="140" y="150"/>
                  <a:pt x="140" y="151"/>
                  <a:pt x="140" y="151"/>
                </a:cubicBezTo>
                <a:cubicBezTo>
                  <a:pt x="140" y="151"/>
                  <a:pt x="141" y="152"/>
                  <a:pt x="141" y="152"/>
                </a:cubicBezTo>
                <a:cubicBezTo>
                  <a:pt x="141" y="152"/>
                  <a:pt x="141" y="152"/>
                  <a:pt x="141" y="152"/>
                </a:cubicBezTo>
                <a:cubicBezTo>
                  <a:pt x="141" y="152"/>
                  <a:pt x="141" y="152"/>
                  <a:pt x="141" y="152"/>
                </a:cubicBezTo>
                <a:cubicBezTo>
                  <a:pt x="202" y="233"/>
                  <a:pt x="202" y="233"/>
                  <a:pt x="202" y="233"/>
                </a:cubicBezTo>
                <a:cubicBezTo>
                  <a:pt x="186" y="243"/>
                  <a:pt x="167" y="249"/>
                  <a:pt x="147" y="249"/>
                </a:cubicBezTo>
                <a:close/>
                <a:moveTo>
                  <a:pt x="215" y="223"/>
                </a:moveTo>
                <a:cubicBezTo>
                  <a:pt x="163" y="155"/>
                  <a:pt x="163" y="155"/>
                  <a:pt x="163" y="155"/>
                </a:cubicBezTo>
                <a:cubicBezTo>
                  <a:pt x="249" y="155"/>
                  <a:pt x="249" y="155"/>
                  <a:pt x="249" y="155"/>
                </a:cubicBezTo>
                <a:cubicBezTo>
                  <a:pt x="247" y="182"/>
                  <a:pt x="234" y="206"/>
                  <a:pt x="215" y="223"/>
                </a:cubicBezTo>
                <a:close/>
                <a:moveTo>
                  <a:pt x="167" y="139"/>
                </a:moveTo>
                <a:cubicBezTo>
                  <a:pt x="227" y="83"/>
                  <a:pt x="227" y="83"/>
                  <a:pt x="227" y="83"/>
                </a:cubicBezTo>
                <a:cubicBezTo>
                  <a:pt x="239" y="99"/>
                  <a:pt x="247" y="118"/>
                  <a:pt x="249" y="139"/>
                </a:cubicBezTo>
                <a:lnTo>
                  <a:pt x="167" y="139"/>
                </a:lnTo>
                <a:close/>
              </a:path>
            </a:pathLst>
          </a:custGeom>
          <a:solidFill>
            <a:schemeClr val="bg1"/>
          </a:solidFill>
          <a:ln w="9525">
            <a:noFill/>
            <a:round/>
            <a:headEnd/>
            <a:tailEnd/>
          </a:ln>
          <a:extLst/>
        </p:spPr>
        <p:txBody>
          <a:bodyPr lIns="91230" tIns="45718" rIns="91230" bIns="45718"/>
          <a:lstStyle/>
          <a:p>
            <a:pPr defTabSz="912088">
              <a:spcBef>
                <a:spcPct val="50000"/>
              </a:spcBef>
            </a:pPr>
            <a:endParaRPr lang="en-US">
              <a:solidFill>
                <a:schemeClr val="bg1"/>
              </a:solidFill>
            </a:endParaRPr>
          </a:p>
        </p:txBody>
      </p:sp>
      <p:cxnSp>
        <p:nvCxnSpPr>
          <p:cNvPr id="28720" name="Straight Arrow Connector 3"/>
          <p:cNvCxnSpPr>
            <a:cxnSpLocks noChangeShapeType="1"/>
          </p:cNvCxnSpPr>
          <p:nvPr/>
        </p:nvCxnSpPr>
        <p:spPr bwMode="auto">
          <a:xfrm flipV="1">
            <a:off x="959212" y="2839343"/>
            <a:ext cx="225029" cy="136525"/>
          </a:xfrm>
          <a:prstGeom prst="straightConnector1">
            <a:avLst/>
          </a:prstGeom>
          <a:noFill/>
          <a:ln w="12700" algn="ctr">
            <a:solidFill>
              <a:srgbClr val="89BA17"/>
            </a:solidFill>
            <a:round/>
            <a:headEnd/>
            <a:tailEnd type="arrow" w="med" len="med"/>
          </a:ln>
          <a:extLst>
            <a:ext uri="{909E8E84-426E-40DD-AFC4-6F175D3DCCD1}">
              <a14:hiddenFill xmlns:a14="http://schemas.microsoft.com/office/drawing/2010/main">
                <a:noFill/>
              </a14:hiddenFill>
            </a:ext>
          </a:extLst>
        </p:spPr>
      </p:cxnSp>
      <p:cxnSp>
        <p:nvCxnSpPr>
          <p:cNvPr id="28721" name="Straight Arrow Connector 5"/>
          <p:cNvCxnSpPr>
            <a:cxnSpLocks noChangeShapeType="1"/>
          </p:cNvCxnSpPr>
          <p:nvPr/>
        </p:nvCxnSpPr>
        <p:spPr bwMode="auto">
          <a:xfrm>
            <a:off x="959212" y="3339405"/>
            <a:ext cx="225029" cy="165100"/>
          </a:xfrm>
          <a:prstGeom prst="straightConnector1">
            <a:avLst/>
          </a:prstGeom>
          <a:noFill/>
          <a:ln w="12700" algn="ctr">
            <a:solidFill>
              <a:srgbClr val="89BA17"/>
            </a:solidFill>
            <a:round/>
            <a:headEnd/>
            <a:tailEnd type="arrow" w="med" len="med"/>
          </a:ln>
          <a:extLst>
            <a:ext uri="{909E8E84-426E-40DD-AFC4-6F175D3DCCD1}">
              <a14:hiddenFill xmlns:a14="http://schemas.microsoft.com/office/drawing/2010/main">
                <a:noFill/>
              </a14:hiddenFill>
            </a:ext>
          </a:extLst>
        </p:spPr>
      </p:cxnSp>
      <p:sp>
        <p:nvSpPr>
          <p:cNvPr id="28723" name="Rectangle 62"/>
          <p:cNvSpPr>
            <a:spLocks noChangeArrowheads="1"/>
          </p:cNvSpPr>
          <p:nvPr/>
        </p:nvSpPr>
        <p:spPr bwMode="auto">
          <a:xfrm>
            <a:off x="353217" y="3002864"/>
            <a:ext cx="473869"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71862" tIns="45718" rIns="71862" bIns="45718"/>
          <a:lstStyle/>
          <a:p>
            <a:pPr algn="ctr" defTabSz="912088">
              <a:spcBef>
                <a:spcPct val="50000"/>
              </a:spcBef>
            </a:pPr>
            <a:r>
              <a:rPr lang="en-US">
                <a:solidFill>
                  <a:srgbClr val="89BA17"/>
                </a:solidFill>
              </a:rPr>
              <a:t>?</a:t>
            </a:r>
          </a:p>
        </p:txBody>
      </p:sp>
      <p:sp>
        <p:nvSpPr>
          <p:cNvPr id="28725" name="Freeform 3"/>
          <p:cNvSpPr>
            <a:spLocks noChangeAspect="1" noEditPoints="1"/>
          </p:cNvSpPr>
          <p:nvPr/>
        </p:nvSpPr>
        <p:spPr bwMode="auto">
          <a:xfrm>
            <a:off x="2141091" y="819547"/>
            <a:ext cx="647700" cy="581025"/>
          </a:xfrm>
          <a:custGeom>
            <a:avLst/>
            <a:gdLst>
              <a:gd name="T0" fmla="*/ 2147483647 w 461"/>
              <a:gd name="T1" fmla="*/ 2147483647 h 310"/>
              <a:gd name="T2" fmla="*/ 2147483647 w 461"/>
              <a:gd name="T3" fmla="*/ 2147483647 h 310"/>
              <a:gd name="T4" fmla="*/ 2147483647 w 461"/>
              <a:gd name="T5" fmla="*/ 2147483647 h 310"/>
              <a:gd name="T6" fmla="*/ 2147483647 w 461"/>
              <a:gd name="T7" fmla="*/ 2147483647 h 310"/>
              <a:gd name="T8" fmla="*/ 2147483647 w 461"/>
              <a:gd name="T9" fmla="*/ 2147483647 h 310"/>
              <a:gd name="T10" fmla="*/ 2147483647 w 461"/>
              <a:gd name="T11" fmla="*/ 2147483647 h 310"/>
              <a:gd name="T12" fmla="*/ 2147483647 w 461"/>
              <a:gd name="T13" fmla="*/ 2147483647 h 310"/>
              <a:gd name="T14" fmla="*/ 2147483647 w 461"/>
              <a:gd name="T15" fmla="*/ 2147483647 h 310"/>
              <a:gd name="T16" fmla="*/ 0 w 461"/>
              <a:gd name="T17" fmla="*/ 2147483647 h 310"/>
              <a:gd name="T18" fmla="*/ 2147483647 w 461"/>
              <a:gd name="T19" fmla="*/ 2147483647 h 310"/>
              <a:gd name="T20" fmla="*/ 2147483647 w 461"/>
              <a:gd name="T21" fmla="*/ 2147483647 h 310"/>
              <a:gd name="T22" fmla="*/ 2147483647 w 461"/>
              <a:gd name="T23" fmla="*/ 2147483647 h 310"/>
              <a:gd name="T24" fmla="*/ 2147483647 w 461"/>
              <a:gd name="T25" fmla="*/ 2147483647 h 310"/>
              <a:gd name="T26" fmla="*/ 2147483647 w 461"/>
              <a:gd name="T27" fmla="*/ 2147483647 h 310"/>
              <a:gd name="T28" fmla="*/ 2147483647 w 461"/>
              <a:gd name="T29" fmla="*/ 2147483647 h 310"/>
              <a:gd name="T30" fmla="*/ 2147483647 w 461"/>
              <a:gd name="T31" fmla="*/ 2147483647 h 310"/>
              <a:gd name="T32" fmla="*/ 2147483647 w 461"/>
              <a:gd name="T33" fmla="*/ 2147483647 h 310"/>
              <a:gd name="T34" fmla="*/ 2147483647 w 461"/>
              <a:gd name="T35" fmla="*/ 2147483647 h 310"/>
              <a:gd name="T36" fmla="*/ 2147483647 w 461"/>
              <a:gd name="T37" fmla="*/ 2147483647 h 310"/>
              <a:gd name="T38" fmla="*/ 2147483647 w 461"/>
              <a:gd name="T39" fmla="*/ 2147483647 h 310"/>
              <a:gd name="T40" fmla="*/ 2147483647 w 461"/>
              <a:gd name="T41" fmla="*/ 2147483647 h 310"/>
              <a:gd name="T42" fmla="*/ 2147483647 w 461"/>
              <a:gd name="T43" fmla="*/ 2147483647 h 310"/>
              <a:gd name="T44" fmla="*/ 2147483647 w 461"/>
              <a:gd name="T45" fmla="*/ 2147483647 h 310"/>
              <a:gd name="T46" fmla="*/ 2147483647 w 461"/>
              <a:gd name="T47" fmla="*/ 2147483647 h 310"/>
              <a:gd name="T48" fmla="*/ 2147483647 w 461"/>
              <a:gd name="T49" fmla="*/ 2147483647 h 310"/>
              <a:gd name="T50" fmla="*/ 2147483647 w 461"/>
              <a:gd name="T51" fmla="*/ 2147483647 h 310"/>
              <a:gd name="T52" fmla="*/ 2147483647 w 461"/>
              <a:gd name="T53" fmla="*/ 2147483647 h 310"/>
              <a:gd name="T54" fmla="*/ 2147483647 w 461"/>
              <a:gd name="T55" fmla="*/ 2147483647 h 310"/>
              <a:gd name="T56" fmla="*/ 2147483647 w 461"/>
              <a:gd name="T57" fmla="*/ 2147483647 h 310"/>
              <a:gd name="T58" fmla="*/ 2147483647 w 461"/>
              <a:gd name="T59" fmla="*/ 2147483647 h 310"/>
              <a:gd name="T60" fmla="*/ 2147483647 w 461"/>
              <a:gd name="T61" fmla="*/ 2147483647 h 310"/>
              <a:gd name="T62" fmla="*/ 2147483647 w 461"/>
              <a:gd name="T63" fmla="*/ 2147483647 h 310"/>
              <a:gd name="T64" fmla="*/ 2147483647 w 461"/>
              <a:gd name="T65" fmla="*/ 2147483647 h 310"/>
              <a:gd name="T66" fmla="*/ 2147483647 w 461"/>
              <a:gd name="T67" fmla="*/ 2147483647 h 310"/>
              <a:gd name="T68" fmla="*/ 2147483647 w 461"/>
              <a:gd name="T69" fmla="*/ 2147483647 h 310"/>
              <a:gd name="T70" fmla="*/ 2147483647 w 461"/>
              <a:gd name="T71" fmla="*/ 2147483647 h 310"/>
              <a:gd name="T72" fmla="*/ 2147483647 w 461"/>
              <a:gd name="T73" fmla="*/ 2147483647 h 310"/>
              <a:gd name="T74" fmla="*/ 2147483647 w 461"/>
              <a:gd name="T75" fmla="*/ 2147483647 h 310"/>
              <a:gd name="T76" fmla="*/ 2147483647 w 461"/>
              <a:gd name="T77" fmla="*/ 2147483647 h 310"/>
              <a:gd name="T78" fmla="*/ 2147483647 w 461"/>
              <a:gd name="T79" fmla="*/ 2147483647 h 310"/>
              <a:gd name="T80" fmla="*/ 2147483647 w 461"/>
              <a:gd name="T81" fmla="*/ 2147483647 h 310"/>
              <a:gd name="T82" fmla="*/ 2147483647 w 461"/>
              <a:gd name="T83" fmla="*/ 2147483647 h 310"/>
              <a:gd name="T84" fmla="*/ 2147483647 w 461"/>
              <a:gd name="T85" fmla="*/ 2147483647 h 310"/>
              <a:gd name="T86" fmla="*/ 2147483647 w 461"/>
              <a:gd name="T87" fmla="*/ 2147483647 h 310"/>
              <a:gd name="T88" fmla="*/ 2147483647 w 461"/>
              <a:gd name="T89" fmla="*/ 2147483647 h 310"/>
              <a:gd name="T90" fmla="*/ 2147483647 w 461"/>
              <a:gd name="T91" fmla="*/ 2147483647 h 310"/>
              <a:gd name="T92" fmla="*/ 2147483647 w 461"/>
              <a:gd name="T93" fmla="*/ 2147483647 h 310"/>
              <a:gd name="T94" fmla="*/ 2147483647 w 461"/>
              <a:gd name="T95" fmla="*/ 2147483647 h 310"/>
              <a:gd name="T96" fmla="*/ 2147483647 w 461"/>
              <a:gd name="T97" fmla="*/ 2147483647 h 310"/>
              <a:gd name="T98" fmla="*/ 2147483647 w 461"/>
              <a:gd name="T99" fmla="*/ 2147483647 h 310"/>
              <a:gd name="T100" fmla="*/ 2147483647 w 461"/>
              <a:gd name="T101" fmla="*/ 2147483647 h 310"/>
              <a:gd name="T102" fmla="*/ 2147483647 w 461"/>
              <a:gd name="T103" fmla="*/ 2147483647 h 310"/>
              <a:gd name="T104" fmla="*/ 2147483647 w 461"/>
              <a:gd name="T105" fmla="*/ 2147483647 h 310"/>
              <a:gd name="T106" fmla="*/ 2147483647 w 461"/>
              <a:gd name="T107" fmla="*/ 2147483647 h 310"/>
              <a:gd name="T108" fmla="*/ 2147483647 w 461"/>
              <a:gd name="T109" fmla="*/ 2147483647 h 310"/>
              <a:gd name="T110" fmla="*/ 2147483647 w 461"/>
              <a:gd name="T111" fmla="*/ 2147483647 h 310"/>
              <a:gd name="T112" fmla="*/ 2147483647 w 461"/>
              <a:gd name="T113" fmla="*/ 2147483647 h 310"/>
              <a:gd name="T114" fmla="*/ 2147483647 w 461"/>
              <a:gd name="T115" fmla="*/ 2147483647 h 310"/>
              <a:gd name="T116" fmla="*/ 2147483647 w 461"/>
              <a:gd name="T117" fmla="*/ 2147483647 h 310"/>
              <a:gd name="T118" fmla="*/ 2147483647 w 461"/>
              <a:gd name="T119" fmla="*/ 2147483647 h 310"/>
              <a:gd name="T120" fmla="*/ 2147483647 w 461"/>
              <a:gd name="T121" fmla="*/ 2147483647 h 310"/>
              <a:gd name="T122" fmla="*/ 2147483647 w 461"/>
              <a:gd name="T123" fmla="*/ 2147483647 h 310"/>
              <a:gd name="T124" fmla="*/ 2147483647 w 461"/>
              <a:gd name="T125" fmla="*/ 2147483647 h 3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1" h="310">
                <a:moveTo>
                  <a:pt x="449" y="165"/>
                </a:moveTo>
                <a:cubicBezTo>
                  <a:pt x="444" y="158"/>
                  <a:pt x="438" y="153"/>
                  <a:pt x="431" y="149"/>
                </a:cubicBezTo>
                <a:cubicBezTo>
                  <a:pt x="439" y="138"/>
                  <a:pt x="444" y="125"/>
                  <a:pt x="444" y="111"/>
                </a:cubicBezTo>
                <a:cubicBezTo>
                  <a:pt x="444" y="102"/>
                  <a:pt x="442" y="93"/>
                  <a:pt x="438" y="85"/>
                </a:cubicBezTo>
                <a:cubicBezTo>
                  <a:pt x="432" y="72"/>
                  <a:pt x="422" y="61"/>
                  <a:pt x="409" y="55"/>
                </a:cubicBezTo>
                <a:cubicBezTo>
                  <a:pt x="401" y="51"/>
                  <a:pt x="392" y="49"/>
                  <a:pt x="382" y="49"/>
                </a:cubicBezTo>
                <a:cubicBezTo>
                  <a:pt x="348" y="49"/>
                  <a:pt x="321" y="77"/>
                  <a:pt x="321" y="111"/>
                </a:cubicBezTo>
                <a:cubicBezTo>
                  <a:pt x="321" y="125"/>
                  <a:pt x="326" y="138"/>
                  <a:pt x="334" y="149"/>
                </a:cubicBezTo>
                <a:cubicBezTo>
                  <a:pt x="329" y="151"/>
                  <a:pt x="325" y="155"/>
                  <a:pt x="321" y="158"/>
                </a:cubicBezTo>
                <a:cubicBezTo>
                  <a:pt x="320" y="157"/>
                  <a:pt x="319" y="155"/>
                  <a:pt x="318" y="154"/>
                </a:cubicBezTo>
                <a:cubicBezTo>
                  <a:pt x="311" y="145"/>
                  <a:pt x="302" y="137"/>
                  <a:pt x="293" y="132"/>
                </a:cubicBezTo>
                <a:cubicBezTo>
                  <a:pt x="304" y="118"/>
                  <a:pt x="311" y="100"/>
                  <a:pt x="311" y="80"/>
                </a:cubicBezTo>
                <a:cubicBezTo>
                  <a:pt x="311" y="65"/>
                  <a:pt x="307" y="50"/>
                  <a:pt x="299" y="37"/>
                </a:cubicBezTo>
                <a:cubicBezTo>
                  <a:pt x="296" y="34"/>
                  <a:pt x="291" y="33"/>
                  <a:pt x="288" y="35"/>
                </a:cubicBezTo>
                <a:cubicBezTo>
                  <a:pt x="284" y="37"/>
                  <a:pt x="283" y="42"/>
                  <a:pt x="285" y="46"/>
                </a:cubicBezTo>
                <a:cubicBezTo>
                  <a:pt x="292" y="56"/>
                  <a:pt x="295" y="68"/>
                  <a:pt x="295" y="80"/>
                </a:cubicBezTo>
                <a:cubicBezTo>
                  <a:pt x="295" y="116"/>
                  <a:pt x="266" y="144"/>
                  <a:pt x="231" y="144"/>
                </a:cubicBezTo>
                <a:cubicBezTo>
                  <a:pt x="196" y="144"/>
                  <a:pt x="167" y="116"/>
                  <a:pt x="167" y="80"/>
                </a:cubicBezTo>
                <a:cubicBezTo>
                  <a:pt x="167" y="45"/>
                  <a:pt x="196" y="16"/>
                  <a:pt x="231" y="16"/>
                </a:cubicBezTo>
                <a:cubicBezTo>
                  <a:pt x="243" y="16"/>
                  <a:pt x="255" y="20"/>
                  <a:pt x="265" y="26"/>
                </a:cubicBezTo>
                <a:cubicBezTo>
                  <a:pt x="269" y="28"/>
                  <a:pt x="274" y="27"/>
                  <a:pt x="276" y="24"/>
                </a:cubicBezTo>
                <a:cubicBezTo>
                  <a:pt x="279" y="20"/>
                  <a:pt x="278" y="15"/>
                  <a:pt x="274" y="13"/>
                </a:cubicBezTo>
                <a:cubicBezTo>
                  <a:pt x="261" y="4"/>
                  <a:pt x="246" y="0"/>
                  <a:pt x="231" y="0"/>
                </a:cubicBezTo>
                <a:cubicBezTo>
                  <a:pt x="187" y="0"/>
                  <a:pt x="151" y="36"/>
                  <a:pt x="151" y="80"/>
                </a:cubicBezTo>
                <a:cubicBezTo>
                  <a:pt x="151" y="100"/>
                  <a:pt x="158" y="118"/>
                  <a:pt x="169" y="132"/>
                </a:cubicBezTo>
                <a:cubicBezTo>
                  <a:pt x="160" y="137"/>
                  <a:pt x="151" y="145"/>
                  <a:pt x="144" y="154"/>
                </a:cubicBezTo>
                <a:cubicBezTo>
                  <a:pt x="143" y="155"/>
                  <a:pt x="142" y="157"/>
                  <a:pt x="140" y="159"/>
                </a:cubicBezTo>
                <a:cubicBezTo>
                  <a:pt x="137" y="155"/>
                  <a:pt x="132" y="151"/>
                  <a:pt x="128" y="149"/>
                </a:cubicBezTo>
                <a:cubicBezTo>
                  <a:pt x="136" y="138"/>
                  <a:pt x="141" y="125"/>
                  <a:pt x="141" y="111"/>
                </a:cubicBezTo>
                <a:cubicBezTo>
                  <a:pt x="141" y="102"/>
                  <a:pt x="139" y="93"/>
                  <a:pt x="135" y="85"/>
                </a:cubicBezTo>
                <a:cubicBezTo>
                  <a:pt x="129" y="72"/>
                  <a:pt x="118" y="61"/>
                  <a:pt x="105" y="55"/>
                </a:cubicBezTo>
                <a:cubicBezTo>
                  <a:pt x="97" y="51"/>
                  <a:pt x="88" y="49"/>
                  <a:pt x="79" y="49"/>
                </a:cubicBezTo>
                <a:cubicBezTo>
                  <a:pt x="45" y="49"/>
                  <a:pt x="17" y="77"/>
                  <a:pt x="17" y="111"/>
                </a:cubicBezTo>
                <a:cubicBezTo>
                  <a:pt x="17" y="125"/>
                  <a:pt x="22" y="138"/>
                  <a:pt x="30" y="149"/>
                </a:cubicBezTo>
                <a:cubicBezTo>
                  <a:pt x="23" y="153"/>
                  <a:pt x="17" y="158"/>
                  <a:pt x="12" y="165"/>
                </a:cubicBezTo>
                <a:cubicBezTo>
                  <a:pt x="5" y="174"/>
                  <a:pt x="0" y="186"/>
                  <a:pt x="0" y="198"/>
                </a:cubicBezTo>
                <a:cubicBezTo>
                  <a:pt x="0" y="266"/>
                  <a:pt x="0" y="266"/>
                  <a:pt x="0" y="266"/>
                </a:cubicBezTo>
                <a:cubicBezTo>
                  <a:pt x="0" y="276"/>
                  <a:pt x="7" y="284"/>
                  <a:pt x="17" y="284"/>
                </a:cubicBezTo>
                <a:cubicBezTo>
                  <a:pt x="128" y="284"/>
                  <a:pt x="128" y="284"/>
                  <a:pt x="128" y="284"/>
                </a:cubicBezTo>
                <a:cubicBezTo>
                  <a:pt x="128" y="288"/>
                  <a:pt x="128" y="288"/>
                  <a:pt x="128" y="288"/>
                </a:cubicBezTo>
                <a:cubicBezTo>
                  <a:pt x="128" y="300"/>
                  <a:pt x="136" y="310"/>
                  <a:pt x="148" y="310"/>
                </a:cubicBezTo>
                <a:cubicBezTo>
                  <a:pt x="314" y="310"/>
                  <a:pt x="314" y="310"/>
                  <a:pt x="314" y="310"/>
                </a:cubicBezTo>
                <a:cubicBezTo>
                  <a:pt x="326" y="310"/>
                  <a:pt x="334" y="300"/>
                  <a:pt x="334" y="288"/>
                </a:cubicBezTo>
                <a:cubicBezTo>
                  <a:pt x="334" y="284"/>
                  <a:pt x="334" y="284"/>
                  <a:pt x="334" y="284"/>
                </a:cubicBezTo>
                <a:cubicBezTo>
                  <a:pt x="444" y="284"/>
                  <a:pt x="444" y="284"/>
                  <a:pt x="444" y="284"/>
                </a:cubicBezTo>
                <a:cubicBezTo>
                  <a:pt x="454" y="284"/>
                  <a:pt x="461" y="276"/>
                  <a:pt x="461" y="266"/>
                </a:cubicBezTo>
                <a:cubicBezTo>
                  <a:pt x="461" y="198"/>
                  <a:pt x="461" y="198"/>
                  <a:pt x="461" y="198"/>
                </a:cubicBezTo>
                <a:cubicBezTo>
                  <a:pt x="461" y="186"/>
                  <a:pt x="456" y="174"/>
                  <a:pt x="449" y="165"/>
                </a:cubicBezTo>
                <a:close/>
                <a:moveTo>
                  <a:pt x="79" y="65"/>
                </a:moveTo>
                <a:cubicBezTo>
                  <a:pt x="86" y="65"/>
                  <a:pt x="92" y="67"/>
                  <a:pt x="98" y="70"/>
                </a:cubicBezTo>
                <a:cubicBezTo>
                  <a:pt x="108" y="74"/>
                  <a:pt x="116" y="82"/>
                  <a:pt x="120" y="92"/>
                </a:cubicBezTo>
                <a:cubicBezTo>
                  <a:pt x="123" y="97"/>
                  <a:pt x="125" y="104"/>
                  <a:pt x="125" y="111"/>
                </a:cubicBezTo>
                <a:cubicBezTo>
                  <a:pt x="125" y="125"/>
                  <a:pt x="118" y="137"/>
                  <a:pt x="109" y="146"/>
                </a:cubicBezTo>
                <a:cubicBezTo>
                  <a:pt x="108" y="146"/>
                  <a:pt x="107" y="147"/>
                  <a:pt x="106" y="147"/>
                </a:cubicBezTo>
                <a:cubicBezTo>
                  <a:pt x="106" y="148"/>
                  <a:pt x="106" y="148"/>
                  <a:pt x="105" y="148"/>
                </a:cubicBezTo>
                <a:cubicBezTo>
                  <a:pt x="105" y="149"/>
                  <a:pt x="104" y="149"/>
                  <a:pt x="103" y="150"/>
                </a:cubicBezTo>
                <a:cubicBezTo>
                  <a:pt x="103" y="150"/>
                  <a:pt x="102" y="150"/>
                  <a:pt x="102" y="151"/>
                </a:cubicBezTo>
                <a:cubicBezTo>
                  <a:pt x="101" y="151"/>
                  <a:pt x="100" y="151"/>
                  <a:pt x="100" y="152"/>
                </a:cubicBezTo>
                <a:cubicBezTo>
                  <a:pt x="99" y="152"/>
                  <a:pt x="98" y="152"/>
                  <a:pt x="98" y="153"/>
                </a:cubicBezTo>
                <a:cubicBezTo>
                  <a:pt x="97" y="153"/>
                  <a:pt x="97" y="153"/>
                  <a:pt x="96" y="153"/>
                </a:cubicBezTo>
                <a:cubicBezTo>
                  <a:pt x="95" y="154"/>
                  <a:pt x="94" y="154"/>
                  <a:pt x="94" y="154"/>
                </a:cubicBezTo>
                <a:cubicBezTo>
                  <a:pt x="93" y="154"/>
                  <a:pt x="92" y="155"/>
                  <a:pt x="92" y="155"/>
                </a:cubicBezTo>
                <a:cubicBezTo>
                  <a:pt x="91" y="155"/>
                  <a:pt x="90" y="155"/>
                  <a:pt x="89" y="156"/>
                </a:cubicBezTo>
                <a:cubicBezTo>
                  <a:pt x="89" y="156"/>
                  <a:pt x="88" y="156"/>
                  <a:pt x="88" y="156"/>
                </a:cubicBezTo>
                <a:cubicBezTo>
                  <a:pt x="87" y="156"/>
                  <a:pt x="86" y="156"/>
                  <a:pt x="84" y="156"/>
                </a:cubicBezTo>
                <a:cubicBezTo>
                  <a:pt x="84" y="156"/>
                  <a:pt x="84" y="156"/>
                  <a:pt x="83" y="156"/>
                </a:cubicBezTo>
                <a:cubicBezTo>
                  <a:pt x="82" y="157"/>
                  <a:pt x="80" y="157"/>
                  <a:pt x="79" y="157"/>
                </a:cubicBezTo>
                <a:cubicBezTo>
                  <a:pt x="77" y="157"/>
                  <a:pt x="76" y="157"/>
                  <a:pt x="74" y="156"/>
                </a:cubicBezTo>
                <a:cubicBezTo>
                  <a:pt x="74" y="156"/>
                  <a:pt x="74" y="156"/>
                  <a:pt x="73" y="156"/>
                </a:cubicBezTo>
                <a:cubicBezTo>
                  <a:pt x="72" y="156"/>
                  <a:pt x="71" y="156"/>
                  <a:pt x="70" y="156"/>
                </a:cubicBezTo>
                <a:cubicBezTo>
                  <a:pt x="69" y="156"/>
                  <a:pt x="69" y="156"/>
                  <a:pt x="69" y="156"/>
                </a:cubicBezTo>
                <a:cubicBezTo>
                  <a:pt x="68" y="155"/>
                  <a:pt x="67" y="155"/>
                  <a:pt x="66" y="155"/>
                </a:cubicBezTo>
                <a:cubicBezTo>
                  <a:pt x="65" y="155"/>
                  <a:pt x="65" y="154"/>
                  <a:pt x="64" y="154"/>
                </a:cubicBezTo>
                <a:cubicBezTo>
                  <a:pt x="63" y="154"/>
                  <a:pt x="63" y="154"/>
                  <a:pt x="62" y="153"/>
                </a:cubicBezTo>
                <a:cubicBezTo>
                  <a:pt x="61" y="153"/>
                  <a:pt x="61" y="153"/>
                  <a:pt x="60" y="153"/>
                </a:cubicBezTo>
                <a:cubicBezTo>
                  <a:pt x="59" y="152"/>
                  <a:pt x="59" y="152"/>
                  <a:pt x="58" y="152"/>
                </a:cubicBezTo>
                <a:cubicBezTo>
                  <a:pt x="57" y="151"/>
                  <a:pt x="57" y="151"/>
                  <a:pt x="56" y="151"/>
                </a:cubicBezTo>
                <a:cubicBezTo>
                  <a:pt x="56" y="150"/>
                  <a:pt x="55" y="150"/>
                  <a:pt x="55" y="150"/>
                </a:cubicBezTo>
                <a:cubicBezTo>
                  <a:pt x="54" y="149"/>
                  <a:pt x="53" y="149"/>
                  <a:pt x="52" y="148"/>
                </a:cubicBezTo>
                <a:cubicBezTo>
                  <a:pt x="52" y="148"/>
                  <a:pt x="52" y="148"/>
                  <a:pt x="51" y="147"/>
                </a:cubicBezTo>
                <a:cubicBezTo>
                  <a:pt x="51" y="147"/>
                  <a:pt x="50" y="146"/>
                  <a:pt x="49" y="146"/>
                </a:cubicBezTo>
                <a:cubicBezTo>
                  <a:pt x="39" y="137"/>
                  <a:pt x="33" y="125"/>
                  <a:pt x="33" y="111"/>
                </a:cubicBezTo>
                <a:cubicBezTo>
                  <a:pt x="33" y="86"/>
                  <a:pt x="54" y="65"/>
                  <a:pt x="79" y="65"/>
                </a:cubicBezTo>
                <a:close/>
                <a:moveTo>
                  <a:pt x="129" y="189"/>
                </a:moveTo>
                <a:cubicBezTo>
                  <a:pt x="128" y="190"/>
                  <a:pt x="128" y="191"/>
                  <a:pt x="128" y="192"/>
                </a:cubicBezTo>
                <a:cubicBezTo>
                  <a:pt x="128" y="194"/>
                  <a:pt x="128" y="195"/>
                  <a:pt x="128" y="196"/>
                </a:cubicBezTo>
                <a:cubicBezTo>
                  <a:pt x="128" y="196"/>
                  <a:pt x="128" y="196"/>
                  <a:pt x="128" y="196"/>
                </a:cubicBezTo>
                <a:cubicBezTo>
                  <a:pt x="128" y="268"/>
                  <a:pt x="128" y="268"/>
                  <a:pt x="128" y="268"/>
                </a:cubicBezTo>
                <a:cubicBezTo>
                  <a:pt x="43" y="268"/>
                  <a:pt x="43" y="268"/>
                  <a:pt x="43" y="268"/>
                </a:cubicBezTo>
                <a:cubicBezTo>
                  <a:pt x="43" y="206"/>
                  <a:pt x="43" y="206"/>
                  <a:pt x="43" y="206"/>
                </a:cubicBezTo>
                <a:cubicBezTo>
                  <a:pt x="43" y="202"/>
                  <a:pt x="39" y="198"/>
                  <a:pt x="35" y="198"/>
                </a:cubicBezTo>
                <a:cubicBezTo>
                  <a:pt x="31" y="198"/>
                  <a:pt x="27" y="202"/>
                  <a:pt x="27" y="206"/>
                </a:cubicBezTo>
                <a:cubicBezTo>
                  <a:pt x="27" y="268"/>
                  <a:pt x="27" y="268"/>
                  <a:pt x="27" y="268"/>
                </a:cubicBezTo>
                <a:cubicBezTo>
                  <a:pt x="17" y="268"/>
                  <a:pt x="17" y="268"/>
                  <a:pt x="17" y="268"/>
                </a:cubicBezTo>
                <a:cubicBezTo>
                  <a:pt x="17" y="268"/>
                  <a:pt x="17" y="268"/>
                  <a:pt x="17" y="268"/>
                </a:cubicBezTo>
                <a:cubicBezTo>
                  <a:pt x="16" y="268"/>
                  <a:pt x="16" y="267"/>
                  <a:pt x="16" y="266"/>
                </a:cubicBezTo>
                <a:cubicBezTo>
                  <a:pt x="16" y="198"/>
                  <a:pt x="16" y="198"/>
                  <a:pt x="16" y="198"/>
                </a:cubicBezTo>
                <a:cubicBezTo>
                  <a:pt x="16" y="191"/>
                  <a:pt x="19" y="182"/>
                  <a:pt x="25" y="174"/>
                </a:cubicBezTo>
                <a:cubicBezTo>
                  <a:pt x="30" y="168"/>
                  <a:pt x="36" y="163"/>
                  <a:pt x="42" y="160"/>
                </a:cubicBezTo>
                <a:cubicBezTo>
                  <a:pt x="42" y="161"/>
                  <a:pt x="42" y="161"/>
                  <a:pt x="43" y="161"/>
                </a:cubicBezTo>
                <a:cubicBezTo>
                  <a:pt x="44" y="162"/>
                  <a:pt x="45" y="162"/>
                  <a:pt x="46" y="163"/>
                </a:cubicBezTo>
                <a:cubicBezTo>
                  <a:pt x="46" y="163"/>
                  <a:pt x="47" y="164"/>
                  <a:pt x="47" y="164"/>
                </a:cubicBezTo>
                <a:cubicBezTo>
                  <a:pt x="48" y="164"/>
                  <a:pt x="49" y="165"/>
                  <a:pt x="50" y="166"/>
                </a:cubicBezTo>
                <a:cubicBezTo>
                  <a:pt x="50" y="166"/>
                  <a:pt x="51" y="166"/>
                  <a:pt x="51" y="166"/>
                </a:cubicBezTo>
                <a:cubicBezTo>
                  <a:pt x="53" y="167"/>
                  <a:pt x="55" y="168"/>
                  <a:pt x="57" y="169"/>
                </a:cubicBezTo>
                <a:cubicBezTo>
                  <a:pt x="58" y="169"/>
                  <a:pt x="59" y="169"/>
                  <a:pt x="60" y="170"/>
                </a:cubicBezTo>
                <a:cubicBezTo>
                  <a:pt x="60" y="170"/>
                  <a:pt x="61" y="170"/>
                  <a:pt x="62" y="170"/>
                </a:cubicBezTo>
                <a:cubicBezTo>
                  <a:pt x="63" y="171"/>
                  <a:pt x="64" y="171"/>
                  <a:pt x="65" y="171"/>
                </a:cubicBezTo>
                <a:cubicBezTo>
                  <a:pt x="66" y="171"/>
                  <a:pt x="67" y="171"/>
                  <a:pt x="67" y="172"/>
                </a:cubicBezTo>
                <a:cubicBezTo>
                  <a:pt x="69" y="172"/>
                  <a:pt x="70" y="172"/>
                  <a:pt x="71" y="172"/>
                </a:cubicBezTo>
                <a:cubicBezTo>
                  <a:pt x="72" y="172"/>
                  <a:pt x="72" y="172"/>
                  <a:pt x="73" y="172"/>
                </a:cubicBezTo>
                <a:cubicBezTo>
                  <a:pt x="75" y="173"/>
                  <a:pt x="77" y="173"/>
                  <a:pt x="79" y="173"/>
                </a:cubicBezTo>
                <a:cubicBezTo>
                  <a:pt x="81" y="173"/>
                  <a:pt x="83" y="173"/>
                  <a:pt x="85" y="172"/>
                </a:cubicBezTo>
                <a:cubicBezTo>
                  <a:pt x="85" y="172"/>
                  <a:pt x="86" y="172"/>
                  <a:pt x="86" y="172"/>
                </a:cubicBezTo>
                <a:cubicBezTo>
                  <a:pt x="88" y="172"/>
                  <a:pt x="89" y="172"/>
                  <a:pt x="90" y="172"/>
                </a:cubicBezTo>
                <a:cubicBezTo>
                  <a:pt x="91" y="171"/>
                  <a:pt x="92" y="171"/>
                  <a:pt x="92" y="171"/>
                </a:cubicBezTo>
                <a:cubicBezTo>
                  <a:pt x="94" y="171"/>
                  <a:pt x="95" y="171"/>
                  <a:pt x="96" y="170"/>
                </a:cubicBezTo>
                <a:cubicBezTo>
                  <a:pt x="96" y="170"/>
                  <a:pt x="97" y="170"/>
                  <a:pt x="98" y="170"/>
                </a:cubicBezTo>
                <a:cubicBezTo>
                  <a:pt x="99" y="169"/>
                  <a:pt x="100" y="169"/>
                  <a:pt x="101" y="169"/>
                </a:cubicBezTo>
                <a:cubicBezTo>
                  <a:pt x="103" y="168"/>
                  <a:pt x="105" y="167"/>
                  <a:pt x="107" y="166"/>
                </a:cubicBezTo>
                <a:cubicBezTo>
                  <a:pt x="107" y="166"/>
                  <a:pt x="108" y="166"/>
                  <a:pt x="108" y="166"/>
                </a:cubicBezTo>
                <a:cubicBezTo>
                  <a:pt x="109" y="165"/>
                  <a:pt x="110" y="164"/>
                  <a:pt x="111" y="164"/>
                </a:cubicBezTo>
                <a:cubicBezTo>
                  <a:pt x="111" y="164"/>
                  <a:pt x="112" y="163"/>
                  <a:pt x="112" y="163"/>
                </a:cubicBezTo>
                <a:cubicBezTo>
                  <a:pt x="113" y="162"/>
                  <a:pt x="114" y="162"/>
                  <a:pt x="115" y="161"/>
                </a:cubicBezTo>
                <a:cubicBezTo>
                  <a:pt x="115" y="161"/>
                  <a:pt x="116" y="161"/>
                  <a:pt x="116" y="160"/>
                </a:cubicBezTo>
                <a:cubicBezTo>
                  <a:pt x="122" y="163"/>
                  <a:pt x="128" y="168"/>
                  <a:pt x="133" y="174"/>
                </a:cubicBezTo>
                <a:cubicBezTo>
                  <a:pt x="131" y="179"/>
                  <a:pt x="129" y="184"/>
                  <a:pt x="129" y="189"/>
                </a:cubicBezTo>
                <a:close/>
                <a:moveTo>
                  <a:pt x="318" y="288"/>
                </a:moveTo>
                <a:cubicBezTo>
                  <a:pt x="318" y="292"/>
                  <a:pt x="316" y="294"/>
                  <a:pt x="314" y="294"/>
                </a:cubicBezTo>
                <a:cubicBezTo>
                  <a:pt x="298" y="294"/>
                  <a:pt x="298" y="294"/>
                  <a:pt x="298" y="294"/>
                </a:cubicBezTo>
                <a:cubicBezTo>
                  <a:pt x="298" y="196"/>
                  <a:pt x="298" y="196"/>
                  <a:pt x="298" y="196"/>
                </a:cubicBezTo>
                <a:cubicBezTo>
                  <a:pt x="298" y="191"/>
                  <a:pt x="294" y="188"/>
                  <a:pt x="290" y="188"/>
                </a:cubicBezTo>
                <a:cubicBezTo>
                  <a:pt x="285" y="188"/>
                  <a:pt x="282" y="191"/>
                  <a:pt x="282" y="196"/>
                </a:cubicBezTo>
                <a:cubicBezTo>
                  <a:pt x="282" y="294"/>
                  <a:pt x="282" y="294"/>
                  <a:pt x="282" y="294"/>
                </a:cubicBezTo>
                <a:cubicBezTo>
                  <a:pt x="180" y="294"/>
                  <a:pt x="180" y="294"/>
                  <a:pt x="180" y="294"/>
                </a:cubicBezTo>
                <a:cubicBezTo>
                  <a:pt x="180" y="196"/>
                  <a:pt x="180" y="196"/>
                  <a:pt x="180" y="196"/>
                </a:cubicBezTo>
                <a:cubicBezTo>
                  <a:pt x="180" y="191"/>
                  <a:pt x="177" y="188"/>
                  <a:pt x="172" y="188"/>
                </a:cubicBezTo>
                <a:cubicBezTo>
                  <a:pt x="168" y="188"/>
                  <a:pt x="164" y="191"/>
                  <a:pt x="164" y="196"/>
                </a:cubicBezTo>
                <a:cubicBezTo>
                  <a:pt x="164" y="294"/>
                  <a:pt x="164" y="294"/>
                  <a:pt x="164" y="294"/>
                </a:cubicBezTo>
                <a:cubicBezTo>
                  <a:pt x="148" y="294"/>
                  <a:pt x="148" y="294"/>
                  <a:pt x="148" y="294"/>
                </a:cubicBezTo>
                <a:cubicBezTo>
                  <a:pt x="147" y="294"/>
                  <a:pt x="144" y="292"/>
                  <a:pt x="144" y="288"/>
                </a:cubicBezTo>
                <a:cubicBezTo>
                  <a:pt x="144" y="276"/>
                  <a:pt x="144" y="276"/>
                  <a:pt x="144" y="276"/>
                </a:cubicBezTo>
                <a:cubicBezTo>
                  <a:pt x="144" y="276"/>
                  <a:pt x="144" y="276"/>
                  <a:pt x="144" y="276"/>
                </a:cubicBezTo>
                <a:cubicBezTo>
                  <a:pt x="144" y="196"/>
                  <a:pt x="144" y="196"/>
                  <a:pt x="144" y="196"/>
                </a:cubicBezTo>
                <a:cubicBezTo>
                  <a:pt x="144" y="196"/>
                  <a:pt x="144" y="196"/>
                  <a:pt x="144" y="196"/>
                </a:cubicBezTo>
                <a:cubicBezTo>
                  <a:pt x="144" y="195"/>
                  <a:pt x="144" y="193"/>
                  <a:pt x="144" y="192"/>
                </a:cubicBezTo>
                <a:cubicBezTo>
                  <a:pt x="144" y="192"/>
                  <a:pt x="144" y="191"/>
                  <a:pt x="145" y="191"/>
                </a:cubicBezTo>
                <a:cubicBezTo>
                  <a:pt x="145" y="190"/>
                  <a:pt x="145" y="188"/>
                  <a:pt x="145" y="187"/>
                </a:cubicBezTo>
                <a:cubicBezTo>
                  <a:pt x="145" y="187"/>
                  <a:pt x="145" y="187"/>
                  <a:pt x="146" y="186"/>
                </a:cubicBezTo>
                <a:cubicBezTo>
                  <a:pt x="146" y="185"/>
                  <a:pt x="146" y="184"/>
                  <a:pt x="147" y="182"/>
                </a:cubicBezTo>
                <a:cubicBezTo>
                  <a:pt x="147" y="182"/>
                  <a:pt x="147" y="182"/>
                  <a:pt x="147" y="181"/>
                </a:cubicBezTo>
                <a:cubicBezTo>
                  <a:pt x="148" y="180"/>
                  <a:pt x="148" y="178"/>
                  <a:pt x="149" y="177"/>
                </a:cubicBezTo>
                <a:cubicBezTo>
                  <a:pt x="149" y="177"/>
                  <a:pt x="149" y="177"/>
                  <a:pt x="149" y="177"/>
                </a:cubicBezTo>
                <a:cubicBezTo>
                  <a:pt x="151" y="172"/>
                  <a:pt x="154" y="167"/>
                  <a:pt x="157" y="163"/>
                </a:cubicBezTo>
                <a:cubicBezTo>
                  <a:pt x="164" y="154"/>
                  <a:pt x="173" y="147"/>
                  <a:pt x="182" y="144"/>
                </a:cubicBezTo>
                <a:cubicBezTo>
                  <a:pt x="195" y="154"/>
                  <a:pt x="212" y="160"/>
                  <a:pt x="231" y="160"/>
                </a:cubicBezTo>
                <a:cubicBezTo>
                  <a:pt x="250" y="160"/>
                  <a:pt x="267" y="154"/>
                  <a:pt x="280" y="143"/>
                </a:cubicBezTo>
                <a:cubicBezTo>
                  <a:pt x="289" y="147"/>
                  <a:pt x="298" y="154"/>
                  <a:pt x="305" y="163"/>
                </a:cubicBezTo>
                <a:cubicBezTo>
                  <a:pt x="308" y="167"/>
                  <a:pt x="311" y="172"/>
                  <a:pt x="313" y="176"/>
                </a:cubicBezTo>
                <a:cubicBezTo>
                  <a:pt x="314" y="178"/>
                  <a:pt x="314" y="179"/>
                  <a:pt x="315" y="181"/>
                </a:cubicBezTo>
                <a:cubicBezTo>
                  <a:pt x="315" y="181"/>
                  <a:pt x="315" y="182"/>
                  <a:pt x="316" y="182"/>
                </a:cubicBezTo>
                <a:cubicBezTo>
                  <a:pt x="316" y="183"/>
                  <a:pt x="316" y="184"/>
                  <a:pt x="317" y="186"/>
                </a:cubicBezTo>
                <a:cubicBezTo>
                  <a:pt x="317" y="186"/>
                  <a:pt x="317" y="187"/>
                  <a:pt x="317" y="187"/>
                </a:cubicBezTo>
                <a:cubicBezTo>
                  <a:pt x="317" y="188"/>
                  <a:pt x="318" y="190"/>
                  <a:pt x="318" y="191"/>
                </a:cubicBezTo>
                <a:cubicBezTo>
                  <a:pt x="318" y="191"/>
                  <a:pt x="318" y="191"/>
                  <a:pt x="318" y="192"/>
                </a:cubicBezTo>
                <a:cubicBezTo>
                  <a:pt x="318" y="193"/>
                  <a:pt x="318" y="195"/>
                  <a:pt x="318" y="196"/>
                </a:cubicBezTo>
                <a:cubicBezTo>
                  <a:pt x="318" y="276"/>
                  <a:pt x="318" y="276"/>
                  <a:pt x="318" y="276"/>
                </a:cubicBezTo>
                <a:cubicBezTo>
                  <a:pt x="318" y="276"/>
                  <a:pt x="318" y="276"/>
                  <a:pt x="318" y="276"/>
                </a:cubicBezTo>
                <a:lnTo>
                  <a:pt x="318" y="288"/>
                </a:lnTo>
                <a:close/>
                <a:moveTo>
                  <a:pt x="382" y="65"/>
                </a:moveTo>
                <a:cubicBezTo>
                  <a:pt x="389" y="65"/>
                  <a:pt x="396" y="67"/>
                  <a:pt x="402" y="70"/>
                </a:cubicBezTo>
                <a:cubicBezTo>
                  <a:pt x="412" y="74"/>
                  <a:pt x="419" y="82"/>
                  <a:pt x="424" y="92"/>
                </a:cubicBezTo>
                <a:cubicBezTo>
                  <a:pt x="427" y="97"/>
                  <a:pt x="428" y="104"/>
                  <a:pt x="428" y="111"/>
                </a:cubicBezTo>
                <a:cubicBezTo>
                  <a:pt x="428" y="125"/>
                  <a:pt x="422" y="137"/>
                  <a:pt x="412" y="146"/>
                </a:cubicBezTo>
                <a:cubicBezTo>
                  <a:pt x="411" y="146"/>
                  <a:pt x="411" y="147"/>
                  <a:pt x="410" y="147"/>
                </a:cubicBezTo>
                <a:cubicBezTo>
                  <a:pt x="410" y="148"/>
                  <a:pt x="409" y="148"/>
                  <a:pt x="409" y="148"/>
                </a:cubicBezTo>
                <a:cubicBezTo>
                  <a:pt x="408" y="149"/>
                  <a:pt x="407" y="149"/>
                  <a:pt x="407" y="150"/>
                </a:cubicBezTo>
                <a:cubicBezTo>
                  <a:pt x="406" y="150"/>
                  <a:pt x="406" y="150"/>
                  <a:pt x="405" y="151"/>
                </a:cubicBezTo>
                <a:cubicBezTo>
                  <a:pt x="405" y="151"/>
                  <a:pt x="404" y="151"/>
                  <a:pt x="403" y="152"/>
                </a:cubicBezTo>
                <a:cubicBezTo>
                  <a:pt x="403" y="152"/>
                  <a:pt x="402" y="152"/>
                  <a:pt x="401" y="153"/>
                </a:cubicBezTo>
                <a:cubicBezTo>
                  <a:pt x="401" y="153"/>
                  <a:pt x="400" y="153"/>
                  <a:pt x="399" y="153"/>
                </a:cubicBezTo>
                <a:cubicBezTo>
                  <a:pt x="399" y="154"/>
                  <a:pt x="398" y="154"/>
                  <a:pt x="397" y="154"/>
                </a:cubicBezTo>
                <a:cubicBezTo>
                  <a:pt x="397" y="154"/>
                  <a:pt x="396" y="155"/>
                  <a:pt x="396" y="155"/>
                </a:cubicBezTo>
                <a:cubicBezTo>
                  <a:pt x="395" y="155"/>
                  <a:pt x="394" y="155"/>
                  <a:pt x="393" y="156"/>
                </a:cubicBezTo>
                <a:cubicBezTo>
                  <a:pt x="392" y="156"/>
                  <a:pt x="392" y="156"/>
                  <a:pt x="391" y="156"/>
                </a:cubicBezTo>
                <a:cubicBezTo>
                  <a:pt x="390" y="156"/>
                  <a:pt x="389" y="156"/>
                  <a:pt x="388" y="156"/>
                </a:cubicBezTo>
                <a:cubicBezTo>
                  <a:pt x="388" y="156"/>
                  <a:pt x="387" y="156"/>
                  <a:pt x="387" y="156"/>
                </a:cubicBezTo>
                <a:cubicBezTo>
                  <a:pt x="385" y="157"/>
                  <a:pt x="384" y="157"/>
                  <a:pt x="382" y="157"/>
                </a:cubicBezTo>
                <a:cubicBezTo>
                  <a:pt x="382" y="157"/>
                  <a:pt x="382" y="157"/>
                  <a:pt x="382" y="157"/>
                </a:cubicBezTo>
                <a:cubicBezTo>
                  <a:pt x="381" y="157"/>
                  <a:pt x="379" y="157"/>
                  <a:pt x="378" y="156"/>
                </a:cubicBezTo>
                <a:cubicBezTo>
                  <a:pt x="378" y="156"/>
                  <a:pt x="377" y="156"/>
                  <a:pt x="377" y="156"/>
                </a:cubicBezTo>
                <a:cubicBezTo>
                  <a:pt x="376" y="156"/>
                  <a:pt x="375" y="156"/>
                  <a:pt x="374" y="156"/>
                </a:cubicBezTo>
                <a:cubicBezTo>
                  <a:pt x="373" y="156"/>
                  <a:pt x="373" y="156"/>
                  <a:pt x="372" y="155"/>
                </a:cubicBezTo>
                <a:cubicBezTo>
                  <a:pt x="371" y="155"/>
                  <a:pt x="370" y="155"/>
                  <a:pt x="369" y="155"/>
                </a:cubicBezTo>
                <a:cubicBezTo>
                  <a:pt x="369" y="155"/>
                  <a:pt x="368" y="154"/>
                  <a:pt x="368" y="154"/>
                </a:cubicBezTo>
                <a:cubicBezTo>
                  <a:pt x="367" y="154"/>
                  <a:pt x="366" y="154"/>
                  <a:pt x="365" y="153"/>
                </a:cubicBezTo>
                <a:cubicBezTo>
                  <a:pt x="365" y="153"/>
                  <a:pt x="364" y="153"/>
                  <a:pt x="363" y="153"/>
                </a:cubicBezTo>
                <a:cubicBezTo>
                  <a:pt x="363" y="152"/>
                  <a:pt x="362" y="152"/>
                  <a:pt x="362" y="152"/>
                </a:cubicBezTo>
                <a:cubicBezTo>
                  <a:pt x="361" y="151"/>
                  <a:pt x="360" y="151"/>
                  <a:pt x="360" y="151"/>
                </a:cubicBezTo>
                <a:cubicBezTo>
                  <a:pt x="359" y="150"/>
                  <a:pt x="359" y="150"/>
                  <a:pt x="358" y="150"/>
                </a:cubicBezTo>
                <a:cubicBezTo>
                  <a:pt x="357" y="149"/>
                  <a:pt x="357" y="149"/>
                  <a:pt x="356" y="148"/>
                </a:cubicBezTo>
                <a:cubicBezTo>
                  <a:pt x="356" y="148"/>
                  <a:pt x="355" y="148"/>
                  <a:pt x="355" y="148"/>
                </a:cubicBezTo>
                <a:cubicBezTo>
                  <a:pt x="354" y="147"/>
                  <a:pt x="353" y="146"/>
                  <a:pt x="353" y="146"/>
                </a:cubicBezTo>
                <a:cubicBezTo>
                  <a:pt x="343" y="137"/>
                  <a:pt x="337" y="125"/>
                  <a:pt x="337" y="111"/>
                </a:cubicBezTo>
                <a:cubicBezTo>
                  <a:pt x="337" y="86"/>
                  <a:pt x="357" y="65"/>
                  <a:pt x="382" y="65"/>
                </a:cubicBezTo>
                <a:close/>
                <a:moveTo>
                  <a:pt x="445" y="266"/>
                </a:moveTo>
                <a:cubicBezTo>
                  <a:pt x="445" y="267"/>
                  <a:pt x="445" y="268"/>
                  <a:pt x="445" y="268"/>
                </a:cubicBezTo>
                <a:cubicBezTo>
                  <a:pt x="444" y="268"/>
                  <a:pt x="444" y="268"/>
                  <a:pt x="444" y="268"/>
                </a:cubicBezTo>
                <a:cubicBezTo>
                  <a:pt x="434" y="268"/>
                  <a:pt x="434" y="268"/>
                  <a:pt x="434" y="268"/>
                </a:cubicBezTo>
                <a:cubicBezTo>
                  <a:pt x="434" y="206"/>
                  <a:pt x="434" y="206"/>
                  <a:pt x="434" y="206"/>
                </a:cubicBezTo>
                <a:cubicBezTo>
                  <a:pt x="434" y="202"/>
                  <a:pt x="431" y="198"/>
                  <a:pt x="426" y="198"/>
                </a:cubicBezTo>
                <a:cubicBezTo>
                  <a:pt x="422" y="198"/>
                  <a:pt x="418" y="202"/>
                  <a:pt x="418" y="206"/>
                </a:cubicBezTo>
                <a:cubicBezTo>
                  <a:pt x="418" y="268"/>
                  <a:pt x="418" y="268"/>
                  <a:pt x="418" y="268"/>
                </a:cubicBezTo>
                <a:cubicBezTo>
                  <a:pt x="334" y="268"/>
                  <a:pt x="334" y="268"/>
                  <a:pt x="334" y="268"/>
                </a:cubicBezTo>
                <a:cubicBezTo>
                  <a:pt x="334" y="264"/>
                  <a:pt x="334" y="264"/>
                  <a:pt x="334" y="264"/>
                </a:cubicBezTo>
                <a:cubicBezTo>
                  <a:pt x="334" y="196"/>
                  <a:pt x="334" y="196"/>
                  <a:pt x="334" y="196"/>
                </a:cubicBezTo>
                <a:cubicBezTo>
                  <a:pt x="334" y="196"/>
                  <a:pt x="334" y="196"/>
                  <a:pt x="334" y="196"/>
                </a:cubicBezTo>
                <a:cubicBezTo>
                  <a:pt x="334" y="194"/>
                  <a:pt x="334" y="193"/>
                  <a:pt x="334" y="191"/>
                </a:cubicBezTo>
                <a:cubicBezTo>
                  <a:pt x="334" y="190"/>
                  <a:pt x="334" y="189"/>
                  <a:pt x="333" y="188"/>
                </a:cubicBezTo>
                <a:cubicBezTo>
                  <a:pt x="333" y="187"/>
                  <a:pt x="333" y="186"/>
                  <a:pt x="333" y="185"/>
                </a:cubicBezTo>
                <a:cubicBezTo>
                  <a:pt x="333" y="184"/>
                  <a:pt x="333" y="183"/>
                  <a:pt x="332" y="183"/>
                </a:cubicBezTo>
                <a:cubicBezTo>
                  <a:pt x="332" y="182"/>
                  <a:pt x="332" y="180"/>
                  <a:pt x="331" y="179"/>
                </a:cubicBezTo>
                <a:cubicBezTo>
                  <a:pt x="331" y="179"/>
                  <a:pt x="331" y="178"/>
                  <a:pt x="331" y="178"/>
                </a:cubicBezTo>
                <a:cubicBezTo>
                  <a:pt x="330" y="176"/>
                  <a:pt x="330" y="175"/>
                  <a:pt x="329" y="174"/>
                </a:cubicBezTo>
                <a:cubicBezTo>
                  <a:pt x="329" y="174"/>
                  <a:pt x="329" y="173"/>
                  <a:pt x="329" y="173"/>
                </a:cubicBezTo>
                <a:cubicBezTo>
                  <a:pt x="334" y="168"/>
                  <a:pt x="340" y="163"/>
                  <a:pt x="346" y="160"/>
                </a:cubicBezTo>
                <a:cubicBezTo>
                  <a:pt x="346" y="161"/>
                  <a:pt x="346" y="161"/>
                  <a:pt x="346" y="161"/>
                </a:cubicBezTo>
                <a:cubicBezTo>
                  <a:pt x="347" y="162"/>
                  <a:pt x="348" y="162"/>
                  <a:pt x="349" y="163"/>
                </a:cubicBezTo>
                <a:cubicBezTo>
                  <a:pt x="350" y="163"/>
                  <a:pt x="350" y="164"/>
                  <a:pt x="351" y="164"/>
                </a:cubicBezTo>
                <a:cubicBezTo>
                  <a:pt x="352" y="164"/>
                  <a:pt x="353" y="165"/>
                  <a:pt x="354" y="166"/>
                </a:cubicBezTo>
                <a:cubicBezTo>
                  <a:pt x="354" y="166"/>
                  <a:pt x="355" y="166"/>
                  <a:pt x="355" y="166"/>
                </a:cubicBezTo>
                <a:cubicBezTo>
                  <a:pt x="357" y="167"/>
                  <a:pt x="359" y="168"/>
                  <a:pt x="360" y="169"/>
                </a:cubicBezTo>
                <a:cubicBezTo>
                  <a:pt x="361" y="169"/>
                  <a:pt x="362" y="169"/>
                  <a:pt x="363" y="170"/>
                </a:cubicBezTo>
                <a:cubicBezTo>
                  <a:pt x="364" y="170"/>
                  <a:pt x="365" y="170"/>
                  <a:pt x="366" y="170"/>
                </a:cubicBezTo>
                <a:cubicBezTo>
                  <a:pt x="367" y="171"/>
                  <a:pt x="368" y="171"/>
                  <a:pt x="369" y="171"/>
                </a:cubicBezTo>
                <a:cubicBezTo>
                  <a:pt x="370" y="171"/>
                  <a:pt x="370" y="171"/>
                  <a:pt x="371" y="172"/>
                </a:cubicBezTo>
                <a:cubicBezTo>
                  <a:pt x="372" y="172"/>
                  <a:pt x="374" y="172"/>
                  <a:pt x="375" y="172"/>
                </a:cubicBezTo>
                <a:cubicBezTo>
                  <a:pt x="375" y="172"/>
                  <a:pt x="376" y="172"/>
                  <a:pt x="377" y="172"/>
                </a:cubicBezTo>
                <a:cubicBezTo>
                  <a:pt x="379" y="173"/>
                  <a:pt x="380" y="173"/>
                  <a:pt x="382" y="173"/>
                </a:cubicBezTo>
                <a:cubicBezTo>
                  <a:pt x="382" y="173"/>
                  <a:pt x="382" y="173"/>
                  <a:pt x="382" y="173"/>
                </a:cubicBezTo>
                <a:cubicBezTo>
                  <a:pt x="384" y="173"/>
                  <a:pt x="386" y="173"/>
                  <a:pt x="388" y="172"/>
                </a:cubicBezTo>
                <a:cubicBezTo>
                  <a:pt x="389" y="172"/>
                  <a:pt x="389" y="172"/>
                  <a:pt x="390" y="172"/>
                </a:cubicBezTo>
                <a:cubicBezTo>
                  <a:pt x="391" y="172"/>
                  <a:pt x="393" y="172"/>
                  <a:pt x="394" y="172"/>
                </a:cubicBezTo>
                <a:cubicBezTo>
                  <a:pt x="395" y="171"/>
                  <a:pt x="395" y="171"/>
                  <a:pt x="396" y="171"/>
                </a:cubicBezTo>
                <a:cubicBezTo>
                  <a:pt x="397" y="171"/>
                  <a:pt x="398" y="171"/>
                  <a:pt x="399" y="170"/>
                </a:cubicBezTo>
                <a:cubicBezTo>
                  <a:pt x="400" y="170"/>
                  <a:pt x="401" y="170"/>
                  <a:pt x="402" y="170"/>
                </a:cubicBezTo>
                <a:cubicBezTo>
                  <a:pt x="402" y="169"/>
                  <a:pt x="403" y="169"/>
                  <a:pt x="404" y="169"/>
                </a:cubicBezTo>
                <a:cubicBezTo>
                  <a:pt x="408" y="167"/>
                  <a:pt x="411" y="166"/>
                  <a:pt x="414" y="164"/>
                </a:cubicBezTo>
                <a:cubicBezTo>
                  <a:pt x="415" y="163"/>
                  <a:pt x="415" y="163"/>
                  <a:pt x="416" y="163"/>
                </a:cubicBezTo>
                <a:cubicBezTo>
                  <a:pt x="417" y="162"/>
                  <a:pt x="418" y="162"/>
                  <a:pt x="419" y="161"/>
                </a:cubicBezTo>
                <a:cubicBezTo>
                  <a:pt x="419" y="161"/>
                  <a:pt x="419" y="161"/>
                  <a:pt x="419" y="160"/>
                </a:cubicBezTo>
                <a:cubicBezTo>
                  <a:pt x="425" y="163"/>
                  <a:pt x="431" y="168"/>
                  <a:pt x="436" y="174"/>
                </a:cubicBezTo>
                <a:cubicBezTo>
                  <a:pt x="442" y="182"/>
                  <a:pt x="445" y="191"/>
                  <a:pt x="445" y="198"/>
                </a:cubicBezTo>
                <a:lnTo>
                  <a:pt x="445" y="266"/>
                </a:lnTo>
                <a:close/>
              </a:path>
            </a:pathLst>
          </a:custGeom>
          <a:solidFill>
            <a:schemeClr val="bg1"/>
          </a:solidFill>
          <a:ln>
            <a:solidFill>
              <a:schemeClr val="bg1"/>
            </a:solidFill>
          </a:ln>
          <a:extLst/>
        </p:spPr>
        <p:txBody>
          <a:bodyPr lIns="91234" tIns="45718" rIns="91234" bIns="45718"/>
          <a:lstStyle/>
          <a:p>
            <a:pPr defTabSz="912088">
              <a:spcBef>
                <a:spcPct val="50000"/>
              </a:spcBef>
            </a:pPr>
            <a:endParaRPr lang="en-US">
              <a:solidFill>
                <a:srgbClr val="58585A"/>
              </a:solidFill>
            </a:endParaRPr>
          </a:p>
        </p:txBody>
      </p:sp>
      <p:sp>
        <p:nvSpPr>
          <p:cNvPr id="28726" name="TextBox 1"/>
          <p:cNvSpPr txBox="1">
            <a:spLocks noChangeArrowheads="1"/>
          </p:cNvSpPr>
          <p:nvPr/>
        </p:nvSpPr>
        <p:spPr bwMode="auto">
          <a:xfrm>
            <a:off x="1439302" y="1378210"/>
            <a:ext cx="2149244"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4" tIns="45718" rIns="91234" bIns="457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defTabSz="912088" eaLnBrk="1" hangingPunct="1">
              <a:spcBef>
                <a:spcPct val="50000"/>
              </a:spcBef>
            </a:pPr>
            <a:r>
              <a:rPr lang="en-US" sz="1100" dirty="0">
                <a:solidFill>
                  <a:srgbClr val="FFFFFF"/>
                </a:solidFill>
              </a:rPr>
              <a:t>Networks, SOC, Care, Marketing</a:t>
            </a:r>
          </a:p>
        </p:txBody>
      </p:sp>
      <p:cxnSp>
        <p:nvCxnSpPr>
          <p:cNvPr id="28727" name="Straight Connector 7"/>
          <p:cNvCxnSpPr>
            <a:cxnSpLocks noChangeShapeType="1"/>
          </p:cNvCxnSpPr>
          <p:nvPr/>
        </p:nvCxnSpPr>
        <p:spPr bwMode="auto">
          <a:xfrm>
            <a:off x="1617670" y="1637234"/>
            <a:ext cx="1845473" cy="0"/>
          </a:xfrm>
          <a:prstGeom prst="line">
            <a:avLst/>
          </a:prstGeom>
          <a:noFill/>
          <a:ln w="12700" algn="ctr">
            <a:solidFill>
              <a:schemeClr val="bg1">
                <a:lumMod val="95000"/>
              </a:schemeClr>
            </a:solidFill>
            <a:round/>
            <a:headEnd/>
            <a:tailEnd/>
          </a:ln>
          <a:extLst>
            <a:ext uri="{909E8E84-426E-40DD-AFC4-6F175D3DCCD1}">
              <a14:hiddenFill xmlns:a14="http://schemas.microsoft.com/office/drawing/2010/main">
                <a:noFill/>
              </a14:hiddenFill>
            </a:ext>
          </a:extLst>
        </p:spPr>
      </p:cxnSp>
      <p:cxnSp>
        <p:nvCxnSpPr>
          <p:cNvPr id="76" name="Straight Arrow Connector 118"/>
          <p:cNvCxnSpPr>
            <a:cxnSpLocks noChangeShapeType="1"/>
          </p:cNvCxnSpPr>
          <p:nvPr/>
        </p:nvCxnSpPr>
        <p:spPr bwMode="auto">
          <a:xfrm flipV="1">
            <a:off x="3153382" y="2874268"/>
            <a:ext cx="0" cy="465139"/>
          </a:xfrm>
          <a:prstGeom prst="straightConnector1">
            <a:avLst/>
          </a:prstGeom>
          <a:noFill/>
          <a:ln w="9525">
            <a:solidFill>
              <a:schemeClr val="bg1"/>
            </a:solidFill>
            <a:round/>
            <a:headEnd type="none" w="med" len="med"/>
            <a:tailEnd type="triangle" w="med" len="med"/>
          </a:ln>
          <a:extLst>
            <a:ext uri="{909E8E84-426E-40DD-AFC4-6F175D3DCCD1}">
              <a14:hiddenFill xmlns:a14="http://schemas.microsoft.com/office/drawing/2010/main">
                <a:noFill/>
              </a14:hiddenFill>
            </a:ext>
          </a:extLst>
        </p:spPr>
      </p:cxnSp>
      <p:sp>
        <p:nvSpPr>
          <p:cNvPr id="77" name="Text Box 24"/>
          <p:cNvSpPr txBox="1">
            <a:spLocks noChangeArrowheads="1"/>
          </p:cNvSpPr>
          <p:nvPr/>
        </p:nvSpPr>
        <p:spPr bwMode="auto">
          <a:xfrm>
            <a:off x="3132631" y="3015087"/>
            <a:ext cx="836665" cy="2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0" tIns="45718" rIns="91230" bIns="457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912088" eaLnBrk="1" hangingPunct="1">
              <a:spcBef>
                <a:spcPct val="50000"/>
              </a:spcBef>
            </a:pPr>
            <a:r>
              <a:rPr lang="en-US" sz="1100" dirty="0">
                <a:solidFill>
                  <a:srgbClr val="FFFFFF"/>
                </a:solidFill>
              </a:rPr>
              <a:t>Real-Time</a:t>
            </a:r>
          </a:p>
        </p:txBody>
      </p:sp>
      <p:sp>
        <p:nvSpPr>
          <p:cNvPr id="79" name="Freeform 7"/>
          <p:cNvSpPr>
            <a:spLocks noChangeAspect="1" noEditPoints="1"/>
          </p:cNvSpPr>
          <p:nvPr/>
        </p:nvSpPr>
        <p:spPr bwMode="auto">
          <a:xfrm>
            <a:off x="3003596" y="2283428"/>
            <a:ext cx="317431" cy="423241"/>
          </a:xfrm>
          <a:custGeom>
            <a:avLst/>
            <a:gdLst>
              <a:gd name="T0" fmla="*/ 757806 w 380"/>
              <a:gd name="T1" fmla="*/ 566478 h 380"/>
              <a:gd name="T2" fmla="*/ 780315 w 380"/>
              <a:gd name="T3" fmla="*/ 487697 h 380"/>
              <a:gd name="T4" fmla="*/ 735297 w 380"/>
              <a:gd name="T5" fmla="*/ 375151 h 380"/>
              <a:gd name="T6" fmla="*/ 664018 w 380"/>
              <a:gd name="T7" fmla="*/ 333885 h 380"/>
              <a:gd name="T8" fmla="*/ 506454 w 380"/>
              <a:gd name="T9" fmla="*/ 251351 h 380"/>
              <a:gd name="T10" fmla="*/ 386406 w 380"/>
              <a:gd name="T11" fmla="*/ 333885 h 380"/>
              <a:gd name="T12" fmla="*/ 315127 w 380"/>
              <a:gd name="T13" fmla="*/ 375151 h 380"/>
              <a:gd name="T14" fmla="*/ 247600 w 380"/>
              <a:gd name="T15" fmla="*/ 510206 h 380"/>
              <a:gd name="T16" fmla="*/ 307624 w 380"/>
              <a:gd name="T17" fmla="*/ 619000 h 380"/>
              <a:gd name="T18" fmla="*/ 345139 w 380"/>
              <a:gd name="T19" fmla="*/ 735297 h 380"/>
              <a:gd name="T20" fmla="*/ 397660 w 380"/>
              <a:gd name="T21" fmla="*/ 727794 h 380"/>
              <a:gd name="T22" fmla="*/ 483945 w 380"/>
              <a:gd name="T23" fmla="*/ 784066 h 380"/>
              <a:gd name="T24" fmla="*/ 566478 w 380"/>
              <a:gd name="T25" fmla="*/ 761557 h 380"/>
              <a:gd name="T26" fmla="*/ 709036 w 380"/>
              <a:gd name="T27" fmla="*/ 735297 h 380"/>
              <a:gd name="T28" fmla="*/ 754054 w 380"/>
              <a:gd name="T29" fmla="*/ 585236 h 380"/>
              <a:gd name="T30" fmla="*/ 457685 w 380"/>
              <a:gd name="T31" fmla="*/ 694030 h 380"/>
              <a:gd name="T32" fmla="*/ 592739 w 380"/>
              <a:gd name="T33" fmla="*/ 360145 h 380"/>
              <a:gd name="T34" fmla="*/ 562727 w 380"/>
              <a:gd name="T35" fmla="*/ 1061678 h 380"/>
              <a:gd name="T36" fmla="*/ 543969 w 380"/>
              <a:gd name="T37" fmla="*/ 1009157 h 380"/>
              <a:gd name="T38" fmla="*/ 502703 w 380"/>
              <a:gd name="T39" fmla="*/ 919121 h 380"/>
              <a:gd name="T40" fmla="*/ 408915 w 380"/>
              <a:gd name="T41" fmla="*/ 934127 h 380"/>
              <a:gd name="T42" fmla="*/ 371400 w 380"/>
              <a:gd name="T43" fmla="*/ 975393 h 380"/>
              <a:gd name="T44" fmla="*/ 315127 w 380"/>
              <a:gd name="T45" fmla="*/ 1046672 h 380"/>
              <a:gd name="T46" fmla="*/ 382654 w 380"/>
              <a:gd name="T47" fmla="*/ 1121702 h 380"/>
              <a:gd name="T48" fmla="*/ 420169 w 380"/>
              <a:gd name="T49" fmla="*/ 1159218 h 380"/>
              <a:gd name="T50" fmla="*/ 517709 w 380"/>
              <a:gd name="T51" fmla="*/ 1159218 h 380"/>
              <a:gd name="T52" fmla="*/ 540218 w 380"/>
              <a:gd name="T53" fmla="*/ 1087939 h 380"/>
              <a:gd name="T54" fmla="*/ 397660 w 380"/>
              <a:gd name="T55" fmla="*/ 1001654 h 380"/>
              <a:gd name="T56" fmla="*/ 937878 w 380"/>
              <a:gd name="T57" fmla="*/ 393909 h 380"/>
              <a:gd name="T58" fmla="*/ 982896 w 380"/>
              <a:gd name="T59" fmla="*/ 356394 h 380"/>
              <a:gd name="T60" fmla="*/ 1009157 w 380"/>
              <a:gd name="T61" fmla="*/ 326382 h 380"/>
              <a:gd name="T62" fmla="*/ 1016660 w 380"/>
              <a:gd name="T63" fmla="*/ 262606 h 380"/>
              <a:gd name="T64" fmla="*/ 956636 w 380"/>
              <a:gd name="T65" fmla="*/ 240097 h 380"/>
              <a:gd name="T66" fmla="*/ 919121 w 380"/>
              <a:gd name="T67" fmla="*/ 228842 h 380"/>
              <a:gd name="T68" fmla="*/ 881606 w 380"/>
              <a:gd name="T69" fmla="*/ 251351 h 380"/>
              <a:gd name="T70" fmla="*/ 870351 w 380"/>
              <a:gd name="T71" fmla="*/ 288867 h 380"/>
              <a:gd name="T72" fmla="*/ 859097 w 380"/>
              <a:gd name="T73" fmla="*/ 352642 h 380"/>
              <a:gd name="T74" fmla="*/ 915369 w 380"/>
              <a:gd name="T75" fmla="*/ 378903 h 380"/>
              <a:gd name="T76" fmla="*/ 960387 w 380"/>
              <a:gd name="T77" fmla="*/ 273860 h 380"/>
              <a:gd name="T78" fmla="*/ 1159218 w 380"/>
              <a:gd name="T79" fmla="*/ 506454 h 380"/>
              <a:gd name="T80" fmla="*/ 1102945 w 380"/>
              <a:gd name="T81" fmla="*/ 476442 h 380"/>
              <a:gd name="T82" fmla="*/ 1065430 w 380"/>
              <a:gd name="T83" fmla="*/ 483945 h 380"/>
              <a:gd name="T84" fmla="*/ 1005406 w 380"/>
              <a:gd name="T85" fmla="*/ 502703 h 380"/>
              <a:gd name="T86" fmla="*/ 1012909 w 380"/>
              <a:gd name="T87" fmla="*/ 570230 h 380"/>
              <a:gd name="T88" fmla="*/ 1024163 w 380"/>
              <a:gd name="T89" fmla="*/ 603994 h 380"/>
              <a:gd name="T90" fmla="*/ 1072933 w 380"/>
              <a:gd name="T91" fmla="*/ 641509 h 380"/>
              <a:gd name="T92" fmla="*/ 1114199 w 380"/>
              <a:gd name="T93" fmla="*/ 611497 h 380"/>
              <a:gd name="T94" fmla="*/ 1162969 w 380"/>
              <a:gd name="T95" fmla="*/ 592739 h 380"/>
              <a:gd name="T96" fmla="*/ 1159218 w 380"/>
              <a:gd name="T97" fmla="*/ 528963 h 380"/>
              <a:gd name="T98" fmla="*/ 1050424 w 380"/>
              <a:gd name="T99" fmla="*/ 525212 h 380"/>
              <a:gd name="T100" fmla="*/ 1219242 w 380"/>
              <a:gd name="T101" fmla="*/ 251351 h 380"/>
              <a:gd name="T102" fmla="*/ 1222993 w 380"/>
              <a:gd name="T103" fmla="*/ 1072933 h 380"/>
              <a:gd name="T104" fmla="*/ 1129205 w 380"/>
              <a:gd name="T105" fmla="*/ 836587 h 380"/>
              <a:gd name="T106" fmla="*/ 870351 w 380"/>
              <a:gd name="T107" fmla="*/ 716539 h 380"/>
              <a:gd name="T108" fmla="*/ 934127 w 380"/>
              <a:gd name="T109" fmla="*/ 952884 h 380"/>
              <a:gd name="T110" fmla="*/ 682775 w 380"/>
              <a:gd name="T111" fmla="*/ 885357 h 380"/>
              <a:gd name="T112" fmla="*/ 847842 w 380"/>
              <a:gd name="T113" fmla="*/ 1147963 h 380"/>
              <a:gd name="T114" fmla="*/ 1057927 w 380"/>
              <a:gd name="T115" fmla="*/ 1268011 h 380"/>
              <a:gd name="T116" fmla="*/ 251351 w 380"/>
              <a:gd name="T117" fmla="*/ 251351 h 380"/>
              <a:gd name="T118" fmla="*/ 1170472 w 380"/>
              <a:gd name="T119" fmla="*/ 168818 h 380"/>
              <a:gd name="T120" fmla="*/ 712788 w 380"/>
              <a:gd name="T121" fmla="*/ 1425575 h 380"/>
              <a:gd name="T122" fmla="*/ 1425575 w 380"/>
              <a:gd name="T123" fmla="*/ 712788 h 3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0"/>
              <a:gd name="T187" fmla="*/ 0 h 380"/>
              <a:gd name="T188" fmla="*/ 380 w 380"/>
              <a:gd name="T189" fmla="*/ 380 h 3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0" h="380">
                <a:moveTo>
                  <a:pt x="201" y="155"/>
                </a:moveTo>
                <a:cubicBezTo>
                  <a:pt x="201" y="155"/>
                  <a:pt x="201" y="154"/>
                  <a:pt x="202" y="154"/>
                </a:cubicBezTo>
                <a:cubicBezTo>
                  <a:pt x="202" y="153"/>
                  <a:pt x="202" y="152"/>
                  <a:pt x="202" y="151"/>
                </a:cubicBezTo>
                <a:cubicBezTo>
                  <a:pt x="202" y="151"/>
                  <a:pt x="202" y="151"/>
                  <a:pt x="202" y="151"/>
                </a:cubicBezTo>
                <a:cubicBezTo>
                  <a:pt x="208" y="151"/>
                  <a:pt x="208" y="151"/>
                  <a:pt x="208" y="151"/>
                </a:cubicBezTo>
                <a:cubicBezTo>
                  <a:pt x="211" y="151"/>
                  <a:pt x="214" y="149"/>
                  <a:pt x="214" y="146"/>
                </a:cubicBezTo>
                <a:cubicBezTo>
                  <a:pt x="214" y="136"/>
                  <a:pt x="214" y="136"/>
                  <a:pt x="214" y="136"/>
                </a:cubicBezTo>
                <a:cubicBezTo>
                  <a:pt x="214" y="133"/>
                  <a:pt x="211" y="130"/>
                  <a:pt x="208" y="130"/>
                </a:cubicBezTo>
                <a:cubicBezTo>
                  <a:pt x="202" y="130"/>
                  <a:pt x="202" y="130"/>
                  <a:pt x="202" y="130"/>
                </a:cubicBezTo>
                <a:cubicBezTo>
                  <a:pt x="201" y="125"/>
                  <a:pt x="200" y="120"/>
                  <a:pt x="198" y="116"/>
                </a:cubicBezTo>
                <a:cubicBezTo>
                  <a:pt x="196" y="112"/>
                  <a:pt x="194" y="108"/>
                  <a:pt x="192" y="104"/>
                </a:cubicBezTo>
                <a:cubicBezTo>
                  <a:pt x="196" y="100"/>
                  <a:pt x="196" y="100"/>
                  <a:pt x="196" y="100"/>
                </a:cubicBezTo>
                <a:cubicBezTo>
                  <a:pt x="198" y="98"/>
                  <a:pt x="198" y="94"/>
                  <a:pt x="196" y="92"/>
                </a:cubicBezTo>
                <a:cubicBezTo>
                  <a:pt x="189" y="85"/>
                  <a:pt x="189" y="85"/>
                  <a:pt x="189" y="85"/>
                </a:cubicBezTo>
                <a:cubicBezTo>
                  <a:pt x="186" y="83"/>
                  <a:pt x="183" y="83"/>
                  <a:pt x="181" y="85"/>
                </a:cubicBezTo>
                <a:cubicBezTo>
                  <a:pt x="177" y="89"/>
                  <a:pt x="177" y="89"/>
                  <a:pt x="177" y="89"/>
                </a:cubicBezTo>
                <a:cubicBezTo>
                  <a:pt x="169" y="84"/>
                  <a:pt x="160" y="80"/>
                  <a:pt x="151" y="78"/>
                </a:cubicBezTo>
                <a:cubicBezTo>
                  <a:pt x="151" y="73"/>
                  <a:pt x="151" y="73"/>
                  <a:pt x="151" y="73"/>
                </a:cubicBezTo>
                <a:cubicBezTo>
                  <a:pt x="151" y="70"/>
                  <a:pt x="148" y="67"/>
                  <a:pt x="145" y="67"/>
                </a:cubicBezTo>
                <a:cubicBezTo>
                  <a:pt x="135" y="67"/>
                  <a:pt x="135" y="67"/>
                  <a:pt x="135" y="67"/>
                </a:cubicBezTo>
                <a:cubicBezTo>
                  <a:pt x="132" y="67"/>
                  <a:pt x="129" y="70"/>
                  <a:pt x="129" y="73"/>
                </a:cubicBezTo>
                <a:cubicBezTo>
                  <a:pt x="129" y="78"/>
                  <a:pt x="129" y="78"/>
                  <a:pt x="129" y="78"/>
                </a:cubicBezTo>
                <a:cubicBezTo>
                  <a:pt x="125" y="79"/>
                  <a:pt x="120" y="80"/>
                  <a:pt x="115" y="82"/>
                </a:cubicBezTo>
                <a:cubicBezTo>
                  <a:pt x="111" y="84"/>
                  <a:pt x="107" y="86"/>
                  <a:pt x="103" y="89"/>
                </a:cubicBezTo>
                <a:cubicBezTo>
                  <a:pt x="100" y="85"/>
                  <a:pt x="100" y="85"/>
                  <a:pt x="100" y="85"/>
                </a:cubicBezTo>
                <a:cubicBezTo>
                  <a:pt x="97" y="83"/>
                  <a:pt x="94" y="83"/>
                  <a:pt x="91" y="85"/>
                </a:cubicBezTo>
                <a:cubicBezTo>
                  <a:pt x="84" y="92"/>
                  <a:pt x="84" y="92"/>
                  <a:pt x="84" y="92"/>
                </a:cubicBezTo>
                <a:cubicBezTo>
                  <a:pt x="82" y="94"/>
                  <a:pt x="82" y="98"/>
                  <a:pt x="84" y="100"/>
                </a:cubicBezTo>
                <a:cubicBezTo>
                  <a:pt x="88" y="104"/>
                  <a:pt x="88" y="104"/>
                  <a:pt x="88" y="104"/>
                </a:cubicBezTo>
                <a:cubicBezTo>
                  <a:pt x="83" y="112"/>
                  <a:pt x="79" y="121"/>
                  <a:pt x="78" y="130"/>
                </a:cubicBezTo>
                <a:cubicBezTo>
                  <a:pt x="72" y="130"/>
                  <a:pt x="72" y="130"/>
                  <a:pt x="72" y="130"/>
                </a:cubicBezTo>
                <a:cubicBezTo>
                  <a:pt x="69" y="130"/>
                  <a:pt x="66" y="133"/>
                  <a:pt x="66" y="136"/>
                </a:cubicBezTo>
                <a:cubicBezTo>
                  <a:pt x="66" y="146"/>
                  <a:pt x="66" y="146"/>
                  <a:pt x="66" y="146"/>
                </a:cubicBezTo>
                <a:cubicBezTo>
                  <a:pt x="66" y="149"/>
                  <a:pt x="69" y="152"/>
                  <a:pt x="72" y="152"/>
                </a:cubicBezTo>
                <a:cubicBezTo>
                  <a:pt x="78" y="152"/>
                  <a:pt x="78" y="152"/>
                  <a:pt x="78" y="152"/>
                </a:cubicBezTo>
                <a:cubicBezTo>
                  <a:pt x="79" y="156"/>
                  <a:pt x="80" y="160"/>
                  <a:pt x="82" y="165"/>
                </a:cubicBezTo>
                <a:cubicBezTo>
                  <a:pt x="84" y="169"/>
                  <a:pt x="86" y="173"/>
                  <a:pt x="89" y="177"/>
                </a:cubicBezTo>
                <a:cubicBezTo>
                  <a:pt x="85" y="181"/>
                  <a:pt x="85" y="181"/>
                  <a:pt x="85" y="181"/>
                </a:cubicBezTo>
                <a:cubicBezTo>
                  <a:pt x="82" y="183"/>
                  <a:pt x="82" y="187"/>
                  <a:pt x="85" y="189"/>
                </a:cubicBezTo>
                <a:cubicBezTo>
                  <a:pt x="92" y="196"/>
                  <a:pt x="92" y="196"/>
                  <a:pt x="92" y="196"/>
                </a:cubicBezTo>
                <a:cubicBezTo>
                  <a:pt x="94" y="199"/>
                  <a:pt x="98" y="199"/>
                  <a:pt x="100" y="196"/>
                </a:cubicBezTo>
                <a:cubicBezTo>
                  <a:pt x="104" y="192"/>
                  <a:pt x="104" y="192"/>
                  <a:pt x="104" y="192"/>
                </a:cubicBezTo>
                <a:cubicBezTo>
                  <a:pt x="104" y="192"/>
                  <a:pt x="104" y="192"/>
                  <a:pt x="104" y="192"/>
                </a:cubicBezTo>
                <a:cubicBezTo>
                  <a:pt x="105" y="193"/>
                  <a:pt x="106" y="193"/>
                  <a:pt x="106" y="194"/>
                </a:cubicBezTo>
                <a:cubicBezTo>
                  <a:pt x="107" y="194"/>
                  <a:pt x="107" y="194"/>
                  <a:pt x="108" y="195"/>
                </a:cubicBezTo>
                <a:cubicBezTo>
                  <a:pt x="108" y="195"/>
                  <a:pt x="108" y="195"/>
                  <a:pt x="108" y="195"/>
                </a:cubicBezTo>
                <a:cubicBezTo>
                  <a:pt x="115" y="199"/>
                  <a:pt x="122" y="201"/>
                  <a:pt x="129" y="203"/>
                </a:cubicBezTo>
                <a:cubicBezTo>
                  <a:pt x="129" y="209"/>
                  <a:pt x="129" y="209"/>
                  <a:pt x="129" y="209"/>
                </a:cubicBezTo>
                <a:cubicBezTo>
                  <a:pt x="129" y="212"/>
                  <a:pt x="132" y="214"/>
                  <a:pt x="135" y="214"/>
                </a:cubicBezTo>
                <a:cubicBezTo>
                  <a:pt x="145" y="214"/>
                  <a:pt x="145" y="214"/>
                  <a:pt x="145" y="214"/>
                </a:cubicBezTo>
                <a:cubicBezTo>
                  <a:pt x="148" y="214"/>
                  <a:pt x="151" y="212"/>
                  <a:pt x="151" y="209"/>
                </a:cubicBezTo>
                <a:cubicBezTo>
                  <a:pt x="151" y="203"/>
                  <a:pt x="151" y="203"/>
                  <a:pt x="151" y="203"/>
                </a:cubicBezTo>
                <a:cubicBezTo>
                  <a:pt x="156" y="202"/>
                  <a:pt x="160" y="200"/>
                  <a:pt x="165" y="199"/>
                </a:cubicBezTo>
                <a:cubicBezTo>
                  <a:pt x="169" y="197"/>
                  <a:pt x="173" y="195"/>
                  <a:pt x="176" y="192"/>
                </a:cubicBezTo>
                <a:cubicBezTo>
                  <a:pt x="181" y="196"/>
                  <a:pt x="181" y="196"/>
                  <a:pt x="181" y="196"/>
                </a:cubicBezTo>
                <a:cubicBezTo>
                  <a:pt x="183" y="199"/>
                  <a:pt x="187" y="199"/>
                  <a:pt x="189" y="196"/>
                </a:cubicBezTo>
                <a:cubicBezTo>
                  <a:pt x="196" y="189"/>
                  <a:pt x="196" y="189"/>
                  <a:pt x="196" y="189"/>
                </a:cubicBezTo>
                <a:cubicBezTo>
                  <a:pt x="198" y="187"/>
                  <a:pt x="198" y="183"/>
                  <a:pt x="196" y="181"/>
                </a:cubicBezTo>
                <a:cubicBezTo>
                  <a:pt x="192" y="177"/>
                  <a:pt x="192" y="177"/>
                  <a:pt x="192" y="177"/>
                </a:cubicBezTo>
                <a:cubicBezTo>
                  <a:pt x="196" y="170"/>
                  <a:pt x="199" y="163"/>
                  <a:pt x="201" y="156"/>
                </a:cubicBezTo>
                <a:cubicBezTo>
                  <a:pt x="201" y="155"/>
                  <a:pt x="201" y="155"/>
                  <a:pt x="201" y="155"/>
                </a:cubicBezTo>
                <a:close/>
                <a:moveTo>
                  <a:pt x="184" y="158"/>
                </a:moveTo>
                <a:cubicBezTo>
                  <a:pt x="180" y="170"/>
                  <a:pt x="171" y="179"/>
                  <a:pt x="159" y="184"/>
                </a:cubicBezTo>
                <a:cubicBezTo>
                  <a:pt x="146" y="190"/>
                  <a:pt x="133" y="189"/>
                  <a:pt x="122" y="185"/>
                </a:cubicBezTo>
                <a:cubicBezTo>
                  <a:pt x="111" y="180"/>
                  <a:pt x="101" y="171"/>
                  <a:pt x="96" y="159"/>
                </a:cubicBezTo>
                <a:cubicBezTo>
                  <a:pt x="91" y="147"/>
                  <a:pt x="91" y="134"/>
                  <a:pt x="96" y="122"/>
                </a:cubicBezTo>
                <a:cubicBezTo>
                  <a:pt x="100" y="111"/>
                  <a:pt x="109" y="101"/>
                  <a:pt x="121" y="96"/>
                </a:cubicBezTo>
                <a:cubicBezTo>
                  <a:pt x="134" y="91"/>
                  <a:pt x="147" y="91"/>
                  <a:pt x="158" y="96"/>
                </a:cubicBezTo>
                <a:cubicBezTo>
                  <a:pt x="169" y="101"/>
                  <a:pt x="179" y="109"/>
                  <a:pt x="184" y="122"/>
                </a:cubicBezTo>
                <a:cubicBezTo>
                  <a:pt x="189" y="134"/>
                  <a:pt x="189" y="147"/>
                  <a:pt x="184" y="158"/>
                </a:cubicBezTo>
                <a:close/>
                <a:moveTo>
                  <a:pt x="147" y="283"/>
                </a:moveTo>
                <a:cubicBezTo>
                  <a:pt x="150" y="283"/>
                  <a:pt x="150" y="283"/>
                  <a:pt x="150" y="283"/>
                </a:cubicBezTo>
                <a:cubicBezTo>
                  <a:pt x="153" y="283"/>
                  <a:pt x="155" y="280"/>
                  <a:pt x="155" y="277"/>
                </a:cubicBezTo>
                <a:cubicBezTo>
                  <a:pt x="155" y="273"/>
                  <a:pt x="155" y="273"/>
                  <a:pt x="155" y="273"/>
                </a:cubicBezTo>
                <a:cubicBezTo>
                  <a:pt x="155" y="270"/>
                  <a:pt x="152" y="268"/>
                  <a:pt x="149" y="268"/>
                </a:cubicBezTo>
                <a:cubicBezTo>
                  <a:pt x="145" y="269"/>
                  <a:pt x="145" y="269"/>
                  <a:pt x="145" y="269"/>
                </a:cubicBezTo>
                <a:cubicBezTo>
                  <a:pt x="144" y="264"/>
                  <a:pt x="141" y="260"/>
                  <a:pt x="137" y="257"/>
                </a:cubicBezTo>
                <a:cubicBezTo>
                  <a:pt x="139" y="254"/>
                  <a:pt x="139" y="254"/>
                  <a:pt x="139" y="254"/>
                </a:cubicBezTo>
                <a:cubicBezTo>
                  <a:pt x="140" y="251"/>
                  <a:pt x="139" y="247"/>
                  <a:pt x="136" y="246"/>
                </a:cubicBezTo>
                <a:cubicBezTo>
                  <a:pt x="134" y="245"/>
                  <a:pt x="134" y="245"/>
                  <a:pt x="134" y="245"/>
                </a:cubicBezTo>
                <a:cubicBezTo>
                  <a:pt x="131" y="244"/>
                  <a:pt x="128" y="245"/>
                  <a:pt x="127" y="248"/>
                </a:cubicBezTo>
                <a:cubicBezTo>
                  <a:pt x="125" y="251"/>
                  <a:pt x="125" y="251"/>
                  <a:pt x="125" y="251"/>
                </a:cubicBezTo>
                <a:cubicBezTo>
                  <a:pt x="120" y="250"/>
                  <a:pt x="115" y="250"/>
                  <a:pt x="111" y="252"/>
                </a:cubicBezTo>
                <a:cubicBezTo>
                  <a:pt x="109" y="249"/>
                  <a:pt x="109" y="249"/>
                  <a:pt x="109" y="249"/>
                </a:cubicBezTo>
                <a:cubicBezTo>
                  <a:pt x="107" y="246"/>
                  <a:pt x="104" y="246"/>
                  <a:pt x="101" y="247"/>
                </a:cubicBezTo>
                <a:cubicBezTo>
                  <a:pt x="98" y="249"/>
                  <a:pt x="98" y="249"/>
                  <a:pt x="98" y="249"/>
                </a:cubicBezTo>
                <a:cubicBezTo>
                  <a:pt x="96" y="251"/>
                  <a:pt x="95" y="255"/>
                  <a:pt x="97" y="257"/>
                </a:cubicBezTo>
                <a:cubicBezTo>
                  <a:pt x="99" y="260"/>
                  <a:pt x="99" y="260"/>
                  <a:pt x="99" y="260"/>
                </a:cubicBezTo>
                <a:cubicBezTo>
                  <a:pt x="97" y="262"/>
                  <a:pt x="96" y="264"/>
                  <a:pt x="95" y="266"/>
                </a:cubicBezTo>
                <a:cubicBezTo>
                  <a:pt x="93" y="268"/>
                  <a:pt x="93" y="271"/>
                  <a:pt x="92" y="273"/>
                </a:cubicBezTo>
                <a:cubicBezTo>
                  <a:pt x="89" y="273"/>
                  <a:pt x="89" y="273"/>
                  <a:pt x="89" y="273"/>
                </a:cubicBezTo>
                <a:cubicBezTo>
                  <a:pt x="86" y="274"/>
                  <a:pt x="83" y="276"/>
                  <a:pt x="84" y="279"/>
                </a:cubicBezTo>
                <a:cubicBezTo>
                  <a:pt x="84" y="283"/>
                  <a:pt x="84" y="283"/>
                  <a:pt x="84" y="283"/>
                </a:cubicBezTo>
                <a:cubicBezTo>
                  <a:pt x="84" y="286"/>
                  <a:pt x="87" y="288"/>
                  <a:pt x="90" y="288"/>
                </a:cubicBezTo>
                <a:cubicBezTo>
                  <a:pt x="94" y="288"/>
                  <a:pt x="94" y="288"/>
                  <a:pt x="94" y="288"/>
                </a:cubicBezTo>
                <a:cubicBezTo>
                  <a:pt x="95" y="292"/>
                  <a:pt x="98" y="296"/>
                  <a:pt x="102" y="299"/>
                </a:cubicBezTo>
                <a:cubicBezTo>
                  <a:pt x="100" y="303"/>
                  <a:pt x="100" y="303"/>
                  <a:pt x="100" y="303"/>
                </a:cubicBezTo>
                <a:cubicBezTo>
                  <a:pt x="99" y="306"/>
                  <a:pt x="100" y="309"/>
                  <a:pt x="103" y="310"/>
                </a:cubicBezTo>
                <a:cubicBezTo>
                  <a:pt x="105" y="311"/>
                  <a:pt x="105" y="311"/>
                  <a:pt x="105" y="311"/>
                </a:cubicBezTo>
                <a:cubicBezTo>
                  <a:pt x="108" y="313"/>
                  <a:pt x="111" y="312"/>
                  <a:pt x="112" y="309"/>
                </a:cubicBezTo>
                <a:cubicBezTo>
                  <a:pt x="114" y="305"/>
                  <a:pt x="114" y="305"/>
                  <a:pt x="114" y="305"/>
                </a:cubicBezTo>
                <a:cubicBezTo>
                  <a:pt x="119" y="306"/>
                  <a:pt x="124" y="306"/>
                  <a:pt x="128" y="304"/>
                </a:cubicBezTo>
                <a:cubicBezTo>
                  <a:pt x="130" y="307"/>
                  <a:pt x="130" y="307"/>
                  <a:pt x="130" y="307"/>
                </a:cubicBezTo>
                <a:cubicBezTo>
                  <a:pt x="132" y="310"/>
                  <a:pt x="135" y="311"/>
                  <a:pt x="138" y="309"/>
                </a:cubicBezTo>
                <a:cubicBezTo>
                  <a:pt x="141" y="307"/>
                  <a:pt x="141" y="307"/>
                  <a:pt x="141" y="307"/>
                </a:cubicBezTo>
                <a:cubicBezTo>
                  <a:pt x="143" y="305"/>
                  <a:pt x="144" y="302"/>
                  <a:pt x="142" y="299"/>
                </a:cubicBezTo>
                <a:cubicBezTo>
                  <a:pt x="140" y="296"/>
                  <a:pt x="140" y="296"/>
                  <a:pt x="140" y="296"/>
                </a:cubicBezTo>
                <a:cubicBezTo>
                  <a:pt x="142" y="294"/>
                  <a:pt x="143" y="292"/>
                  <a:pt x="144" y="290"/>
                </a:cubicBezTo>
                <a:cubicBezTo>
                  <a:pt x="145" y="288"/>
                  <a:pt x="146" y="286"/>
                  <a:pt x="147" y="283"/>
                </a:cubicBezTo>
                <a:close/>
                <a:moveTo>
                  <a:pt x="133" y="289"/>
                </a:moveTo>
                <a:cubicBezTo>
                  <a:pt x="126" y="297"/>
                  <a:pt x="116" y="297"/>
                  <a:pt x="108" y="291"/>
                </a:cubicBezTo>
                <a:cubicBezTo>
                  <a:pt x="101" y="285"/>
                  <a:pt x="100" y="274"/>
                  <a:pt x="106" y="267"/>
                </a:cubicBezTo>
                <a:cubicBezTo>
                  <a:pt x="112" y="260"/>
                  <a:pt x="123" y="259"/>
                  <a:pt x="131" y="265"/>
                </a:cubicBezTo>
                <a:cubicBezTo>
                  <a:pt x="138" y="271"/>
                  <a:pt x="139" y="282"/>
                  <a:pt x="133" y="289"/>
                </a:cubicBezTo>
                <a:close/>
                <a:moveTo>
                  <a:pt x="248" y="105"/>
                </a:moveTo>
                <a:cubicBezTo>
                  <a:pt x="250" y="105"/>
                  <a:pt x="250" y="105"/>
                  <a:pt x="250" y="105"/>
                </a:cubicBezTo>
                <a:cubicBezTo>
                  <a:pt x="252" y="105"/>
                  <a:pt x="254" y="104"/>
                  <a:pt x="254" y="102"/>
                </a:cubicBezTo>
                <a:cubicBezTo>
                  <a:pt x="254" y="99"/>
                  <a:pt x="254" y="99"/>
                  <a:pt x="254" y="99"/>
                </a:cubicBezTo>
                <a:cubicBezTo>
                  <a:pt x="255" y="99"/>
                  <a:pt x="257" y="98"/>
                  <a:pt x="258" y="98"/>
                </a:cubicBezTo>
                <a:cubicBezTo>
                  <a:pt x="260" y="97"/>
                  <a:pt x="261" y="96"/>
                  <a:pt x="262" y="95"/>
                </a:cubicBezTo>
                <a:cubicBezTo>
                  <a:pt x="264" y="96"/>
                  <a:pt x="264" y="96"/>
                  <a:pt x="264" y="96"/>
                </a:cubicBezTo>
                <a:cubicBezTo>
                  <a:pt x="266" y="97"/>
                  <a:pt x="268" y="96"/>
                  <a:pt x="269" y="95"/>
                </a:cubicBezTo>
                <a:cubicBezTo>
                  <a:pt x="271" y="93"/>
                  <a:pt x="271" y="93"/>
                  <a:pt x="271" y="93"/>
                </a:cubicBezTo>
                <a:cubicBezTo>
                  <a:pt x="272" y="91"/>
                  <a:pt x="271" y="88"/>
                  <a:pt x="269" y="87"/>
                </a:cubicBezTo>
                <a:cubicBezTo>
                  <a:pt x="267" y="86"/>
                  <a:pt x="267" y="86"/>
                  <a:pt x="267" y="86"/>
                </a:cubicBezTo>
                <a:cubicBezTo>
                  <a:pt x="268" y="83"/>
                  <a:pt x="268" y="80"/>
                  <a:pt x="267" y="77"/>
                </a:cubicBezTo>
                <a:cubicBezTo>
                  <a:pt x="270" y="75"/>
                  <a:pt x="270" y="75"/>
                  <a:pt x="270" y="75"/>
                </a:cubicBezTo>
                <a:cubicBezTo>
                  <a:pt x="272" y="74"/>
                  <a:pt x="272" y="72"/>
                  <a:pt x="271" y="70"/>
                </a:cubicBezTo>
                <a:cubicBezTo>
                  <a:pt x="270" y="69"/>
                  <a:pt x="270" y="69"/>
                  <a:pt x="270" y="69"/>
                </a:cubicBezTo>
                <a:cubicBezTo>
                  <a:pt x="269" y="67"/>
                  <a:pt x="267" y="66"/>
                  <a:pt x="265" y="67"/>
                </a:cubicBezTo>
                <a:cubicBezTo>
                  <a:pt x="263" y="69"/>
                  <a:pt x="263" y="69"/>
                  <a:pt x="263" y="69"/>
                </a:cubicBezTo>
                <a:cubicBezTo>
                  <a:pt x="261" y="66"/>
                  <a:pt x="258" y="65"/>
                  <a:pt x="255" y="64"/>
                </a:cubicBezTo>
                <a:cubicBezTo>
                  <a:pt x="255" y="61"/>
                  <a:pt x="255" y="61"/>
                  <a:pt x="255" y="61"/>
                </a:cubicBezTo>
                <a:cubicBezTo>
                  <a:pt x="255" y="59"/>
                  <a:pt x="253" y="57"/>
                  <a:pt x="251" y="57"/>
                </a:cubicBezTo>
                <a:cubicBezTo>
                  <a:pt x="249" y="57"/>
                  <a:pt x="249" y="57"/>
                  <a:pt x="249" y="57"/>
                </a:cubicBezTo>
                <a:cubicBezTo>
                  <a:pt x="247" y="57"/>
                  <a:pt x="245" y="59"/>
                  <a:pt x="245" y="61"/>
                </a:cubicBezTo>
                <a:cubicBezTo>
                  <a:pt x="245" y="63"/>
                  <a:pt x="245" y="63"/>
                  <a:pt x="245" y="63"/>
                </a:cubicBezTo>
                <a:cubicBezTo>
                  <a:pt x="244" y="64"/>
                  <a:pt x="242" y="64"/>
                  <a:pt x="241" y="65"/>
                </a:cubicBezTo>
                <a:cubicBezTo>
                  <a:pt x="239" y="66"/>
                  <a:pt x="238" y="67"/>
                  <a:pt x="237" y="68"/>
                </a:cubicBezTo>
                <a:cubicBezTo>
                  <a:pt x="235" y="67"/>
                  <a:pt x="235" y="67"/>
                  <a:pt x="235" y="67"/>
                </a:cubicBezTo>
                <a:cubicBezTo>
                  <a:pt x="233" y="66"/>
                  <a:pt x="231" y="66"/>
                  <a:pt x="229" y="68"/>
                </a:cubicBezTo>
                <a:cubicBezTo>
                  <a:pt x="228" y="70"/>
                  <a:pt x="228" y="70"/>
                  <a:pt x="228" y="70"/>
                </a:cubicBezTo>
                <a:cubicBezTo>
                  <a:pt x="227" y="72"/>
                  <a:pt x="228" y="74"/>
                  <a:pt x="230" y="75"/>
                </a:cubicBezTo>
                <a:cubicBezTo>
                  <a:pt x="232" y="77"/>
                  <a:pt x="232" y="77"/>
                  <a:pt x="232" y="77"/>
                </a:cubicBezTo>
                <a:cubicBezTo>
                  <a:pt x="231" y="80"/>
                  <a:pt x="231" y="83"/>
                  <a:pt x="232" y="86"/>
                </a:cubicBezTo>
                <a:cubicBezTo>
                  <a:pt x="229" y="87"/>
                  <a:pt x="229" y="87"/>
                  <a:pt x="229" y="87"/>
                </a:cubicBezTo>
                <a:cubicBezTo>
                  <a:pt x="227" y="88"/>
                  <a:pt x="227" y="91"/>
                  <a:pt x="228" y="92"/>
                </a:cubicBezTo>
                <a:cubicBezTo>
                  <a:pt x="229" y="94"/>
                  <a:pt x="229" y="94"/>
                  <a:pt x="229" y="94"/>
                </a:cubicBezTo>
                <a:cubicBezTo>
                  <a:pt x="230" y="96"/>
                  <a:pt x="232" y="96"/>
                  <a:pt x="234" y="95"/>
                </a:cubicBezTo>
                <a:cubicBezTo>
                  <a:pt x="236" y="94"/>
                  <a:pt x="236" y="94"/>
                  <a:pt x="236" y="94"/>
                </a:cubicBezTo>
                <a:cubicBezTo>
                  <a:pt x="238" y="96"/>
                  <a:pt x="241" y="98"/>
                  <a:pt x="244" y="99"/>
                </a:cubicBezTo>
                <a:cubicBezTo>
                  <a:pt x="244" y="101"/>
                  <a:pt x="244" y="101"/>
                  <a:pt x="244" y="101"/>
                </a:cubicBezTo>
                <a:cubicBezTo>
                  <a:pt x="244" y="104"/>
                  <a:pt x="246" y="105"/>
                  <a:pt x="248" y="105"/>
                </a:cubicBezTo>
                <a:close/>
                <a:moveTo>
                  <a:pt x="243" y="89"/>
                </a:moveTo>
                <a:cubicBezTo>
                  <a:pt x="238" y="86"/>
                  <a:pt x="238" y="79"/>
                  <a:pt x="241" y="74"/>
                </a:cubicBezTo>
                <a:cubicBezTo>
                  <a:pt x="245" y="70"/>
                  <a:pt x="252" y="69"/>
                  <a:pt x="256" y="73"/>
                </a:cubicBezTo>
                <a:cubicBezTo>
                  <a:pt x="261" y="77"/>
                  <a:pt x="261" y="84"/>
                  <a:pt x="258" y="88"/>
                </a:cubicBezTo>
                <a:cubicBezTo>
                  <a:pt x="254" y="93"/>
                  <a:pt x="247" y="93"/>
                  <a:pt x="243" y="89"/>
                </a:cubicBezTo>
                <a:close/>
                <a:moveTo>
                  <a:pt x="310" y="136"/>
                </a:moveTo>
                <a:cubicBezTo>
                  <a:pt x="309" y="135"/>
                  <a:pt x="309" y="135"/>
                  <a:pt x="309" y="135"/>
                </a:cubicBezTo>
                <a:cubicBezTo>
                  <a:pt x="308" y="133"/>
                  <a:pt x="306" y="132"/>
                  <a:pt x="304" y="133"/>
                </a:cubicBezTo>
                <a:cubicBezTo>
                  <a:pt x="302" y="134"/>
                  <a:pt x="302" y="134"/>
                  <a:pt x="302" y="134"/>
                </a:cubicBezTo>
                <a:cubicBezTo>
                  <a:pt x="300" y="132"/>
                  <a:pt x="297" y="130"/>
                  <a:pt x="294" y="129"/>
                </a:cubicBezTo>
                <a:cubicBezTo>
                  <a:pt x="294" y="127"/>
                  <a:pt x="294" y="127"/>
                  <a:pt x="294" y="127"/>
                </a:cubicBezTo>
                <a:cubicBezTo>
                  <a:pt x="294" y="125"/>
                  <a:pt x="292" y="123"/>
                  <a:pt x="290" y="123"/>
                </a:cubicBezTo>
                <a:cubicBezTo>
                  <a:pt x="288" y="123"/>
                  <a:pt x="288" y="123"/>
                  <a:pt x="288" y="123"/>
                </a:cubicBezTo>
                <a:cubicBezTo>
                  <a:pt x="286" y="123"/>
                  <a:pt x="284" y="125"/>
                  <a:pt x="284" y="127"/>
                </a:cubicBezTo>
                <a:cubicBezTo>
                  <a:pt x="284" y="129"/>
                  <a:pt x="284" y="129"/>
                  <a:pt x="284" y="129"/>
                </a:cubicBezTo>
                <a:cubicBezTo>
                  <a:pt x="282" y="129"/>
                  <a:pt x="281" y="130"/>
                  <a:pt x="279" y="131"/>
                </a:cubicBezTo>
                <a:cubicBezTo>
                  <a:pt x="278" y="132"/>
                  <a:pt x="277" y="133"/>
                  <a:pt x="275" y="134"/>
                </a:cubicBezTo>
                <a:cubicBezTo>
                  <a:pt x="274" y="133"/>
                  <a:pt x="274" y="133"/>
                  <a:pt x="274" y="133"/>
                </a:cubicBezTo>
                <a:cubicBezTo>
                  <a:pt x="272" y="131"/>
                  <a:pt x="269" y="132"/>
                  <a:pt x="268" y="134"/>
                </a:cubicBezTo>
                <a:cubicBezTo>
                  <a:pt x="267" y="136"/>
                  <a:pt x="267" y="136"/>
                  <a:pt x="267" y="136"/>
                </a:cubicBezTo>
                <a:cubicBezTo>
                  <a:pt x="266" y="138"/>
                  <a:pt x="267" y="140"/>
                  <a:pt x="268" y="141"/>
                </a:cubicBezTo>
                <a:cubicBezTo>
                  <a:pt x="270" y="142"/>
                  <a:pt x="270" y="142"/>
                  <a:pt x="270" y="142"/>
                </a:cubicBezTo>
                <a:cubicBezTo>
                  <a:pt x="270" y="145"/>
                  <a:pt x="270" y="149"/>
                  <a:pt x="270" y="152"/>
                </a:cubicBezTo>
                <a:cubicBezTo>
                  <a:pt x="268" y="153"/>
                  <a:pt x="268" y="153"/>
                  <a:pt x="268" y="153"/>
                </a:cubicBezTo>
                <a:cubicBezTo>
                  <a:pt x="266" y="154"/>
                  <a:pt x="266" y="156"/>
                  <a:pt x="267" y="158"/>
                </a:cubicBezTo>
                <a:cubicBezTo>
                  <a:pt x="267" y="160"/>
                  <a:pt x="267" y="160"/>
                  <a:pt x="267" y="160"/>
                </a:cubicBezTo>
                <a:cubicBezTo>
                  <a:pt x="268" y="161"/>
                  <a:pt x="271" y="162"/>
                  <a:pt x="273" y="161"/>
                </a:cubicBezTo>
                <a:cubicBezTo>
                  <a:pt x="275" y="160"/>
                  <a:pt x="275" y="160"/>
                  <a:pt x="275" y="160"/>
                </a:cubicBezTo>
                <a:cubicBezTo>
                  <a:pt x="277" y="162"/>
                  <a:pt x="280" y="164"/>
                  <a:pt x="283" y="165"/>
                </a:cubicBezTo>
                <a:cubicBezTo>
                  <a:pt x="283" y="167"/>
                  <a:pt x="283" y="167"/>
                  <a:pt x="283" y="167"/>
                </a:cubicBezTo>
                <a:cubicBezTo>
                  <a:pt x="283" y="169"/>
                  <a:pt x="284" y="171"/>
                  <a:pt x="286" y="171"/>
                </a:cubicBezTo>
                <a:cubicBezTo>
                  <a:pt x="289" y="171"/>
                  <a:pt x="289" y="171"/>
                  <a:pt x="289" y="171"/>
                </a:cubicBezTo>
                <a:cubicBezTo>
                  <a:pt x="291" y="171"/>
                  <a:pt x="293" y="169"/>
                  <a:pt x="293" y="167"/>
                </a:cubicBezTo>
                <a:cubicBezTo>
                  <a:pt x="293" y="165"/>
                  <a:pt x="293" y="165"/>
                  <a:pt x="293" y="165"/>
                </a:cubicBezTo>
                <a:cubicBezTo>
                  <a:pt x="294" y="165"/>
                  <a:pt x="296" y="164"/>
                  <a:pt x="297" y="163"/>
                </a:cubicBezTo>
                <a:cubicBezTo>
                  <a:pt x="299" y="163"/>
                  <a:pt x="300" y="162"/>
                  <a:pt x="301" y="160"/>
                </a:cubicBezTo>
                <a:cubicBezTo>
                  <a:pt x="303" y="162"/>
                  <a:pt x="303" y="162"/>
                  <a:pt x="303" y="162"/>
                </a:cubicBezTo>
                <a:cubicBezTo>
                  <a:pt x="305" y="163"/>
                  <a:pt x="307" y="162"/>
                  <a:pt x="308" y="160"/>
                </a:cubicBezTo>
                <a:cubicBezTo>
                  <a:pt x="310" y="158"/>
                  <a:pt x="310" y="158"/>
                  <a:pt x="310" y="158"/>
                </a:cubicBezTo>
                <a:cubicBezTo>
                  <a:pt x="311" y="156"/>
                  <a:pt x="310" y="154"/>
                  <a:pt x="308" y="153"/>
                </a:cubicBezTo>
                <a:cubicBezTo>
                  <a:pt x="306" y="152"/>
                  <a:pt x="306" y="152"/>
                  <a:pt x="306" y="152"/>
                </a:cubicBezTo>
                <a:cubicBezTo>
                  <a:pt x="307" y="149"/>
                  <a:pt x="307" y="146"/>
                  <a:pt x="306" y="142"/>
                </a:cubicBezTo>
                <a:cubicBezTo>
                  <a:pt x="309" y="141"/>
                  <a:pt x="309" y="141"/>
                  <a:pt x="309" y="141"/>
                </a:cubicBezTo>
                <a:cubicBezTo>
                  <a:pt x="310" y="140"/>
                  <a:pt x="311" y="138"/>
                  <a:pt x="310" y="136"/>
                </a:cubicBezTo>
                <a:close/>
                <a:moveTo>
                  <a:pt x="296" y="154"/>
                </a:moveTo>
                <a:cubicBezTo>
                  <a:pt x="293" y="158"/>
                  <a:pt x="286" y="159"/>
                  <a:pt x="282" y="155"/>
                </a:cubicBezTo>
                <a:cubicBezTo>
                  <a:pt x="277" y="151"/>
                  <a:pt x="277" y="145"/>
                  <a:pt x="280" y="140"/>
                </a:cubicBezTo>
                <a:cubicBezTo>
                  <a:pt x="284" y="136"/>
                  <a:pt x="291" y="135"/>
                  <a:pt x="295" y="139"/>
                </a:cubicBezTo>
                <a:cubicBezTo>
                  <a:pt x="300" y="143"/>
                  <a:pt x="300" y="149"/>
                  <a:pt x="296" y="154"/>
                </a:cubicBezTo>
                <a:close/>
                <a:moveTo>
                  <a:pt x="336" y="68"/>
                </a:moveTo>
                <a:cubicBezTo>
                  <a:pt x="333" y="65"/>
                  <a:pt x="328" y="65"/>
                  <a:pt x="325" y="67"/>
                </a:cubicBezTo>
                <a:cubicBezTo>
                  <a:pt x="321" y="70"/>
                  <a:pt x="321" y="75"/>
                  <a:pt x="324" y="79"/>
                </a:cubicBezTo>
                <a:cubicBezTo>
                  <a:pt x="349" y="109"/>
                  <a:pt x="364" y="148"/>
                  <a:pt x="364" y="190"/>
                </a:cubicBezTo>
                <a:cubicBezTo>
                  <a:pt x="364" y="226"/>
                  <a:pt x="353" y="259"/>
                  <a:pt x="335" y="287"/>
                </a:cubicBezTo>
                <a:cubicBezTo>
                  <a:pt x="333" y="289"/>
                  <a:pt x="330" y="289"/>
                  <a:pt x="326" y="286"/>
                </a:cubicBezTo>
                <a:cubicBezTo>
                  <a:pt x="299" y="258"/>
                  <a:pt x="299" y="258"/>
                  <a:pt x="299" y="258"/>
                </a:cubicBezTo>
                <a:cubicBezTo>
                  <a:pt x="296" y="256"/>
                  <a:pt x="297" y="252"/>
                  <a:pt x="297" y="252"/>
                </a:cubicBezTo>
                <a:cubicBezTo>
                  <a:pt x="303" y="229"/>
                  <a:pt x="303" y="229"/>
                  <a:pt x="303" y="229"/>
                </a:cubicBezTo>
                <a:cubicBezTo>
                  <a:pt x="303" y="227"/>
                  <a:pt x="303" y="224"/>
                  <a:pt x="301" y="223"/>
                </a:cubicBezTo>
                <a:cubicBezTo>
                  <a:pt x="260" y="181"/>
                  <a:pt x="260" y="181"/>
                  <a:pt x="260" y="181"/>
                </a:cubicBezTo>
                <a:cubicBezTo>
                  <a:pt x="258" y="179"/>
                  <a:pt x="255" y="179"/>
                  <a:pt x="253" y="179"/>
                </a:cubicBezTo>
                <a:cubicBezTo>
                  <a:pt x="233" y="185"/>
                  <a:pt x="233" y="185"/>
                  <a:pt x="233" y="185"/>
                </a:cubicBezTo>
                <a:cubicBezTo>
                  <a:pt x="233" y="185"/>
                  <a:pt x="226" y="186"/>
                  <a:pt x="232" y="191"/>
                </a:cubicBezTo>
                <a:cubicBezTo>
                  <a:pt x="237" y="196"/>
                  <a:pt x="258" y="218"/>
                  <a:pt x="258" y="218"/>
                </a:cubicBezTo>
                <a:cubicBezTo>
                  <a:pt x="259" y="219"/>
                  <a:pt x="260" y="220"/>
                  <a:pt x="259" y="222"/>
                </a:cubicBezTo>
                <a:cubicBezTo>
                  <a:pt x="251" y="252"/>
                  <a:pt x="251" y="252"/>
                  <a:pt x="251" y="252"/>
                </a:cubicBezTo>
                <a:cubicBezTo>
                  <a:pt x="251" y="253"/>
                  <a:pt x="250" y="254"/>
                  <a:pt x="249" y="254"/>
                </a:cubicBezTo>
                <a:cubicBezTo>
                  <a:pt x="219" y="262"/>
                  <a:pt x="219" y="262"/>
                  <a:pt x="219" y="262"/>
                </a:cubicBezTo>
                <a:cubicBezTo>
                  <a:pt x="217" y="263"/>
                  <a:pt x="216" y="262"/>
                  <a:pt x="215" y="261"/>
                </a:cubicBezTo>
                <a:cubicBezTo>
                  <a:pt x="215" y="261"/>
                  <a:pt x="193" y="239"/>
                  <a:pt x="188" y="235"/>
                </a:cubicBezTo>
                <a:cubicBezTo>
                  <a:pt x="183" y="230"/>
                  <a:pt x="182" y="236"/>
                  <a:pt x="182" y="236"/>
                </a:cubicBezTo>
                <a:cubicBezTo>
                  <a:pt x="176" y="256"/>
                  <a:pt x="176" y="256"/>
                  <a:pt x="176" y="256"/>
                </a:cubicBezTo>
                <a:cubicBezTo>
                  <a:pt x="176" y="258"/>
                  <a:pt x="176" y="261"/>
                  <a:pt x="178" y="263"/>
                </a:cubicBezTo>
                <a:cubicBezTo>
                  <a:pt x="219" y="304"/>
                  <a:pt x="219" y="304"/>
                  <a:pt x="219" y="304"/>
                </a:cubicBezTo>
                <a:cubicBezTo>
                  <a:pt x="221" y="306"/>
                  <a:pt x="224" y="306"/>
                  <a:pt x="226" y="306"/>
                </a:cubicBezTo>
                <a:cubicBezTo>
                  <a:pt x="249" y="300"/>
                  <a:pt x="249" y="300"/>
                  <a:pt x="249" y="300"/>
                </a:cubicBezTo>
                <a:cubicBezTo>
                  <a:pt x="249" y="300"/>
                  <a:pt x="252" y="299"/>
                  <a:pt x="255" y="302"/>
                </a:cubicBezTo>
                <a:cubicBezTo>
                  <a:pt x="282" y="329"/>
                  <a:pt x="282" y="329"/>
                  <a:pt x="282" y="329"/>
                </a:cubicBezTo>
                <a:cubicBezTo>
                  <a:pt x="286" y="333"/>
                  <a:pt x="285" y="336"/>
                  <a:pt x="282" y="338"/>
                </a:cubicBezTo>
                <a:cubicBezTo>
                  <a:pt x="255" y="354"/>
                  <a:pt x="224" y="364"/>
                  <a:pt x="190" y="364"/>
                </a:cubicBezTo>
                <a:cubicBezTo>
                  <a:pt x="142" y="364"/>
                  <a:pt x="99" y="345"/>
                  <a:pt x="67" y="313"/>
                </a:cubicBezTo>
                <a:cubicBezTo>
                  <a:pt x="36" y="282"/>
                  <a:pt x="17" y="238"/>
                  <a:pt x="16" y="190"/>
                </a:cubicBezTo>
                <a:cubicBezTo>
                  <a:pt x="17" y="142"/>
                  <a:pt x="36" y="99"/>
                  <a:pt x="67" y="67"/>
                </a:cubicBezTo>
                <a:cubicBezTo>
                  <a:pt x="99" y="36"/>
                  <a:pt x="142" y="16"/>
                  <a:pt x="190" y="16"/>
                </a:cubicBezTo>
                <a:cubicBezTo>
                  <a:pt x="233" y="16"/>
                  <a:pt x="272" y="32"/>
                  <a:pt x="302" y="57"/>
                </a:cubicBezTo>
                <a:cubicBezTo>
                  <a:pt x="305" y="60"/>
                  <a:pt x="310" y="59"/>
                  <a:pt x="313" y="56"/>
                </a:cubicBezTo>
                <a:cubicBezTo>
                  <a:pt x="316" y="53"/>
                  <a:pt x="316" y="48"/>
                  <a:pt x="312" y="45"/>
                </a:cubicBezTo>
                <a:cubicBezTo>
                  <a:pt x="312" y="45"/>
                  <a:pt x="312" y="45"/>
                  <a:pt x="312" y="45"/>
                </a:cubicBezTo>
                <a:cubicBezTo>
                  <a:pt x="279" y="17"/>
                  <a:pt x="237" y="0"/>
                  <a:pt x="190" y="0"/>
                </a:cubicBezTo>
                <a:cubicBezTo>
                  <a:pt x="85" y="0"/>
                  <a:pt x="1" y="85"/>
                  <a:pt x="0" y="190"/>
                </a:cubicBezTo>
                <a:cubicBezTo>
                  <a:pt x="1" y="295"/>
                  <a:pt x="85" y="380"/>
                  <a:pt x="190" y="380"/>
                </a:cubicBezTo>
                <a:cubicBezTo>
                  <a:pt x="224" y="380"/>
                  <a:pt x="255" y="371"/>
                  <a:pt x="282" y="356"/>
                </a:cubicBezTo>
                <a:cubicBezTo>
                  <a:pt x="283" y="356"/>
                  <a:pt x="283" y="356"/>
                  <a:pt x="283" y="356"/>
                </a:cubicBezTo>
                <a:cubicBezTo>
                  <a:pt x="284" y="355"/>
                  <a:pt x="284" y="355"/>
                  <a:pt x="284" y="355"/>
                </a:cubicBezTo>
                <a:cubicBezTo>
                  <a:pt x="341" y="323"/>
                  <a:pt x="380" y="261"/>
                  <a:pt x="380" y="190"/>
                </a:cubicBezTo>
                <a:cubicBezTo>
                  <a:pt x="380" y="144"/>
                  <a:pt x="364" y="101"/>
                  <a:pt x="336" y="68"/>
                </a:cubicBezTo>
                <a:close/>
              </a:path>
            </a:pathLst>
          </a:custGeom>
          <a:solidFill>
            <a:schemeClr val="bg1"/>
          </a:solidFill>
          <a:ln>
            <a:noFill/>
          </a:ln>
          <a:extLst/>
        </p:spPr>
        <p:txBody>
          <a:bodyPr lIns="91230" tIns="45718" rIns="91230" bIns="45718"/>
          <a:lstStyle/>
          <a:p>
            <a:pPr defTabSz="912088">
              <a:spcBef>
                <a:spcPct val="50000"/>
              </a:spcBef>
            </a:pPr>
            <a:endParaRPr lang="en-US">
              <a:solidFill>
                <a:schemeClr val="bg1"/>
              </a:solidFill>
            </a:endParaRPr>
          </a:p>
        </p:txBody>
      </p:sp>
      <p:sp>
        <p:nvSpPr>
          <p:cNvPr id="80" name="Text Box 14"/>
          <p:cNvSpPr txBox="1">
            <a:spLocks noChangeArrowheads="1"/>
          </p:cNvSpPr>
          <p:nvPr/>
        </p:nvSpPr>
        <p:spPr bwMode="auto">
          <a:xfrm>
            <a:off x="3301571" y="3442169"/>
            <a:ext cx="1183001"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0" tIns="45718" rIns="91230" bIns="457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defTabSz="912088" eaLnBrk="1" hangingPunct="1">
              <a:spcBef>
                <a:spcPct val="50000"/>
              </a:spcBef>
            </a:pPr>
            <a:r>
              <a:rPr lang="en-US" sz="1200" dirty="0">
                <a:solidFill>
                  <a:srgbClr val="FFFFFF"/>
                </a:solidFill>
              </a:rPr>
              <a:t>TELECOM DATA MODELS</a:t>
            </a:r>
            <a:br>
              <a:rPr lang="en-US" sz="1200" dirty="0">
                <a:solidFill>
                  <a:srgbClr val="FFFFFF"/>
                </a:solidFill>
              </a:rPr>
            </a:br>
            <a:r>
              <a:rPr lang="en-US" sz="1200" dirty="0">
                <a:solidFill>
                  <a:srgbClr val="FFFFFF"/>
                </a:solidFill>
              </a:rPr>
              <a:t>AND INSIGHTS</a:t>
            </a:r>
          </a:p>
        </p:txBody>
      </p:sp>
      <p:sp>
        <p:nvSpPr>
          <p:cNvPr id="82" name="Text Box 24"/>
          <p:cNvSpPr txBox="1">
            <a:spLocks noChangeArrowheads="1"/>
          </p:cNvSpPr>
          <p:nvPr/>
        </p:nvSpPr>
        <p:spPr bwMode="auto">
          <a:xfrm>
            <a:off x="3330922" y="2201317"/>
            <a:ext cx="969713" cy="60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0" tIns="45718" rIns="91230" bIns="457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912088" eaLnBrk="1" hangingPunct="1">
              <a:spcBef>
                <a:spcPct val="50000"/>
              </a:spcBef>
            </a:pPr>
            <a:r>
              <a:rPr lang="en-US" sz="1100" dirty="0">
                <a:solidFill>
                  <a:srgbClr val="FFFFFF"/>
                </a:solidFill>
              </a:rPr>
              <a:t>Closed loop </a:t>
            </a:r>
            <a:br>
              <a:rPr lang="en-US" sz="1100" dirty="0">
                <a:solidFill>
                  <a:srgbClr val="FFFFFF"/>
                </a:solidFill>
              </a:rPr>
            </a:br>
            <a:r>
              <a:rPr lang="en-US" sz="1100" dirty="0">
                <a:solidFill>
                  <a:srgbClr val="FFFFFF"/>
                </a:solidFill>
              </a:rPr>
              <a:t>action, e.g. </a:t>
            </a:r>
            <a:br>
              <a:rPr lang="en-US" sz="1100" dirty="0">
                <a:solidFill>
                  <a:srgbClr val="FFFFFF"/>
                </a:solidFill>
              </a:rPr>
            </a:br>
            <a:r>
              <a:rPr lang="en-US" sz="1100" dirty="0">
                <a:solidFill>
                  <a:srgbClr val="FFFFFF"/>
                </a:solidFill>
              </a:rPr>
              <a:t>Self Care</a:t>
            </a:r>
          </a:p>
        </p:txBody>
      </p:sp>
      <p:sp>
        <p:nvSpPr>
          <p:cNvPr id="85" name="Freeform 3"/>
          <p:cNvSpPr>
            <a:spLocks noChangeAspect="1" noEditPoints="1"/>
          </p:cNvSpPr>
          <p:nvPr/>
        </p:nvSpPr>
        <p:spPr bwMode="auto">
          <a:xfrm>
            <a:off x="1439300" y="5038785"/>
            <a:ext cx="281550" cy="384687"/>
          </a:xfrm>
          <a:custGeom>
            <a:avLst/>
            <a:gdLst>
              <a:gd name="T0" fmla="*/ 1189189 w 325"/>
              <a:gd name="T1" fmla="*/ 303899 h 333"/>
              <a:gd name="T2" fmla="*/ 1219200 w 325"/>
              <a:gd name="T3" fmla="*/ 273884 h 333"/>
              <a:gd name="T4" fmla="*/ 1219200 w 325"/>
              <a:gd name="T5" fmla="*/ 131314 h 333"/>
              <a:gd name="T6" fmla="*/ 1196692 w 325"/>
              <a:gd name="T7" fmla="*/ 86292 h 333"/>
              <a:gd name="T8" fmla="*/ 1110410 w 325"/>
              <a:gd name="T9" fmla="*/ 48774 h 333"/>
              <a:gd name="T10" fmla="*/ 607724 w 325"/>
              <a:gd name="T11" fmla="*/ 0 h 333"/>
              <a:gd name="T12" fmla="*/ 195072 w 325"/>
              <a:gd name="T13" fmla="*/ 30015 h 333"/>
              <a:gd name="T14" fmla="*/ 63774 w 325"/>
              <a:gd name="T15" fmla="*/ 63781 h 333"/>
              <a:gd name="T16" fmla="*/ 22508 w 325"/>
              <a:gd name="T17" fmla="*/ 86292 h 333"/>
              <a:gd name="T18" fmla="*/ 0 w 325"/>
              <a:gd name="T19" fmla="*/ 131314 h 333"/>
              <a:gd name="T20" fmla="*/ 0 w 325"/>
              <a:gd name="T21" fmla="*/ 131314 h 333"/>
              <a:gd name="T22" fmla="*/ 0 w 325"/>
              <a:gd name="T23" fmla="*/ 1095537 h 333"/>
              <a:gd name="T24" fmla="*/ 18757 w 325"/>
              <a:gd name="T25" fmla="*/ 1136807 h 333"/>
              <a:gd name="T26" fmla="*/ 101287 w 325"/>
              <a:gd name="T27" fmla="*/ 1181829 h 333"/>
              <a:gd name="T28" fmla="*/ 607724 w 325"/>
              <a:gd name="T29" fmla="*/ 1249362 h 333"/>
              <a:gd name="T30" fmla="*/ 1024128 w 325"/>
              <a:gd name="T31" fmla="*/ 1208092 h 333"/>
              <a:gd name="T32" fmla="*/ 1155426 w 325"/>
              <a:gd name="T33" fmla="*/ 1163070 h 333"/>
              <a:gd name="T34" fmla="*/ 1196692 w 325"/>
              <a:gd name="T35" fmla="*/ 1136807 h 333"/>
              <a:gd name="T36" fmla="*/ 1219200 w 325"/>
              <a:gd name="T37" fmla="*/ 1095537 h 333"/>
              <a:gd name="T38" fmla="*/ 1219200 w 325"/>
              <a:gd name="T39" fmla="*/ 397695 h 333"/>
              <a:gd name="T40" fmla="*/ 1189189 w 325"/>
              <a:gd name="T41" fmla="*/ 367680 h 333"/>
              <a:gd name="T42" fmla="*/ 1159178 w 325"/>
              <a:gd name="T43" fmla="*/ 397695 h 333"/>
              <a:gd name="T44" fmla="*/ 1159178 w 325"/>
              <a:gd name="T45" fmla="*/ 1091785 h 333"/>
              <a:gd name="T46" fmla="*/ 1114161 w 325"/>
              <a:gd name="T47" fmla="*/ 1118048 h 333"/>
              <a:gd name="T48" fmla="*/ 607724 w 325"/>
              <a:gd name="T49" fmla="*/ 1189333 h 333"/>
              <a:gd name="T50" fmla="*/ 206326 w 325"/>
              <a:gd name="T51" fmla="*/ 1148062 h 333"/>
              <a:gd name="T52" fmla="*/ 86282 w 325"/>
              <a:gd name="T53" fmla="*/ 1110544 h 333"/>
              <a:gd name="T54" fmla="*/ 60022 w 325"/>
              <a:gd name="T55" fmla="*/ 1095537 h 333"/>
              <a:gd name="T56" fmla="*/ 60022 w 325"/>
              <a:gd name="T57" fmla="*/ 1091785 h 333"/>
              <a:gd name="T58" fmla="*/ 60022 w 325"/>
              <a:gd name="T59" fmla="*/ 195096 h 333"/>
              <a:gd name="T60" fmla="*/ 105039 w 325"/>
              <a:gd name="T61" fmla="*/ 210103 h 333"/>
              <a:gd name="T62" fmla="*/ 607724 w 325"/>
              <a:gd name="T63" fmla="*/ 258877 h 333"/>
              <a:gd name="T64" fmla="*/ 1024128 w 325"/>
              <a:gd name="T65" fmla="*/ 228862 h 333"/>
              <a:gd name="T66" fmla="*/ 1151675 w 325"/>
              <a:gd name="T67" fmla="*/ 195096 h 333"/>
              <a:gd name="T68" fmla="*/ 1159178 w 325"/>
              <a:gd name="T69" fmla="*/ 195096 h 333"/>
              <a:gd name="T70" fmla="*/ 1159178 w 325"/>
              <a:gd name="T71" fmla="*/ 273884 h 333"/>
              <a:gd name="T72" fmla="*/ 1189189 w 325"/>
              <a:gd name="T73" fmla="*/ 303899 h 333"/>
              <a:gd name="T74" fmla="*/ 1095404 w 325"/>
              <a:gd name="T75" fmla="*/ 153825 h 333"/>
              <a:gd name="T76" fmla="*/ 607724 w 325"/>
              <a:gd name="T77" fmla="*/ 198847 h 333"/>
              <a:gd name="T78" fmla="*/ 202575 w 325"/>
              <a:gd name="T79" fmla="*/ 168833 h 333"/>
              <a:gd name="T80" fmla="*/ 86282 w 325"/>
              <a:gd name="T81" fmla="*/ 142570 h 333"/>
              <a:gd name="T82" fmla="*/ 63774 w 325"/>
              <a:gd name="T83" fmla="*/ 131314 h 333"/>
              <a:gd name="T84" fmla="*/ 120044 w 325"/>
              <a:gd name="T85" fmla="*/ 108803 h 333"/>
              <a:gd name="T86" fmla="*/ 607724 w 325"/>
              <a:gd name="T87" fmla="*/ 60029 h 333"/>
              <a:gd name="T88" fmla="*/ 1012874 w 325"/>
              <a:gd name="T89" fmla="*/ 90044 h 333"/>
              <a:gd name="T90" fmla="*/ 1129167 w 325"/>
              <a:gd name="T91" fmla="*/ 120059 h 333"/>
              <a:gd name="T92" fmla="*/ 1151675 w 325"/>
              <a:gd name="T93" fmla="*/ 131314 h 333"/>
              <a:gd name="T94" fmla="*/ 1095404 w 325"/>
              <a:gd name="T95" fmla="*/ 153825 h 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5"/>
              <a:gd name="T145" fmla="*/ 0 h 333"/>
              <a:gd name="T146" fmla="*/ 325 w 325"/>
              <a:gd name="T147" fmla="*/ 333 h 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5" h="333">
                <a:moveTo>
                  <a:pt x="317" y="81"/>
                </a:moveTo>
                <a:cubicBezTo>
                  <a:pt x="321" y="81"/>
                  <a:pt x="325" y="78"/>
                  <a:pt x="325" y="73"/>
                </a:cubicBezTo>
                <a:cubicBezTo>
                  <a:pt x="325" y="35"/>
                  <a:pt x="325" y="35"/>
                  <a:pt x="325" y="35"/>
                </a:cubicBezTo>
                <a:cubicBezTo>
                  <a:pt x="325" y="29"/>
                  <a:pt x="322" y="26"/>
                  <a:pt x="319" y="23"/>
                </a:cubicBezTo>
                <a:cubicBezTo>
                  <a:pt x="313" y="19"/>
                  <a:pt x="306" y="16"/>
                  <a:pt x="296" y="13"/>
                </a:cubicBezTo>
                <a:cubicBezTo>
                  <a:pt x="268" y="5"/>
                  <a:pt x="219" y="0"/>
                  <a:pt x="162" y="0"/>
                </a:cubicBezTo>
                <a:cubicBezTo>
                  <a:pt x="119" y="0"/>
                  <a:pt x="80" y="3"/>
                  <a:pt x="52" y="8"/>
                </a:cubicBezTo>
                <a:cubicBezTo>
                  <a:pt x="37" y="11"/>
                  <a:pt x="26" y="13"/>
                  <a:pt x="17" y="17"/>
                </a:cubicBezTo>
                <a:cubicBezTo>
                  <a:pt x="12" y="19"/>
                  <a:pt x="9" y="21"/>
                  <a:pt x="6" y="23"/>
                </a:cubicBezTo>
                <a:cubicBezTo>
                  <a:pt x="3" y="26"/>
                  <a:pt x="0" y="29"/>
                  <a:pt x="0" y="35"/>
                </a:cubicBezTo>
                <a:cubicBezTo>
                  <a:pt x="0" y="35"/>
                  <a:pt x="0" y="35"/>
                  <a:pt x="0" y="35"/>
                </a:cubicBezTo>
                <a:cubicBezTo>
                  <a:pt x="0" y="292"/>
                  <a:pt x="0" y="292"/>
                  <a:pt x="0" y="292"/>
                </a:cubicBezTo>
                <a:cubicBezTo>
                  <a:pt x="0" y="297"/>
                  <a:pt x="2" y="301"/>
                  <a:pt x="5" y="303"/>
                </a:cubicBezTo>
                <a:cubicBezTo>
                  <a:pt x="11" y="308"/>
                  <a:pt x="18" y="312"/>
                  <a:pt x="27" y="315"/>
                </a:cubicBezTo>
                <a:cubicBezTo>
                  <a:pt x="56" y="325"/>
                  <a:pt x="105" y="333"/>
                  <a:pt x="162" y="333"/>
                </a:cubicBezTo>
                <a:cubicBezTo>
                  <a:pt x="205" y="333"/>
                  <a:pt x="244" y="329"/>
                  <a:pt x="273" y="322"/>
                </a:cubicBezTo>
                <a:cubicBezTo>
                  <a:pt x="288" y="318"/>
                  <a:pt x="299" y="315"/>
                  <a:pt x="308" y="310"/>
                </a:cubicBezTo>
                <a:cubicBezTo>
                  <a:pt x="312" y="308"/>
                  <a:pt x="316" y="306"/>
                  <a:pt x="319" y="303"/>
                </a:cubicBezTo>
                <a:cubicBezTo>
                  <a:pt x="322" y="301"/>
                  <a:pt x="324" y="297"/>
                  <a:pt x="325" y="292"/>
                </a:cubicBezTo>
                <a:cubicBezTo>
                  <a:pt x="325" y="106"/>
                  <a:pt x="325" y="106"/>
                  <a:pt x="325" y="106"/>
                </a:cubicBezTo>
                <a:cubicBezTo>
                  <a:pt x="325" y="101"/>
                  <a:pt x="321" y="98"/>
                  <a:pt x="317" y="98"/>
                </a:cubicBezTo>
                <a:cubicBezTo>
                  <a:pt x="312" y="98"/>
                  <a:pt x="309" y="101"/>
                  <a:pt x="309" y="106"/>
                </a:cubicBezTo>
                <a:cubicBezTo>
                  <a:pt x="309" y="291"/>
                  <a:pt x="309" y="291"/>
                  <a:pt x="309" y="291"/>
                </a:cubicBezTo>
                <a:cubicBezTo>
                  <a:pt x="308" y="292"/>
                  <a:pt x="303" y="295"/>
                  <a:pt x="297" y="298"/>
                </a:cubicBezTo>
                <a:cubicBezTo>
                  <a:pt x="273" y="308"/>
                  <a:pt x="221" y="317"/>
                  <a:pt x="162" y="317"/>
                </a:cubicBezTo>
                <a:cubicBezTo>
                  <a:pt x="120" y="317"/>
                  <a:pt x="82" y="313"/>
                  <a:pt x="55" y="306"/>
                </a:cubicBezTo>
                <a:cubicBezTo>
                  <a:pt x="41" y="303"/>
                  <a:pt x="30" y="299"/>
                  <a:pt x="23" y="296"/>
                </a:cubicBezTo>
                <a:cubicBezTo>
                  <a:pt x="20" y="294"/>
                  <a:pt x="17" y="293"/>
                  <a:pt x="16" y="292"/>
                </a:cubicBezTo>
                <a:cubicBezTo>
                  <a:pt x="16" y="291"/>
                  <a:pt x="16" y="291"/>
                  <a:pt x="16" y="291"/>
                </a:cubicBezTo>
                <a:cubicBezTo>
                  <a:pt x="16" y="52"/>
                  <a:pt x="16" y="52"/>
                  <a:pt x="16" y="52"/>
                </a:cubicBezTo>
                <a:cubicBezTo>
                  <a:pt x="19" y="53"/>
                  <a:pt x="23" y="55"/>
                  <a:pt x="28" y="56"/>
                </a:cubicBezTo>
                <a:cubicBezTo>
                  <a:pt x="56" y="64"/>
                  <a:pt x="106" y="69"/>
                  <a:pt x="162" y="69"/>
                </a:cubicBezTo>
                <a:cubicBezTo>
                  <a:pt x="205" y="69"/>
                  <a:pt x="244" y="66"/>
                  <a:pt x="273" y="61"/>
                </a:cubicBezTo>
                <a:cubicBezTo>
                  <a:pt x="287" y="59"/>
                  <a:pt x="299" y="56"/>
                  <a:pt x="307" y="52"/>
                </a:cubicBezTo>
                <a:cubicBezTo>
                  <a:pt x="308" y="52"/>
                  <a:pt x="308" y="52"/>
                  <a:pt x="309" y="52"/>
                </a:cubicBezTo>
                <a:cubicBezTo>
                  <a:pt x="309" y="73"/>
                  <a:pt x="309" y="73"/>
                  <a:pt x="309" y="73"/>
                </a:cubicBezTo>
                <a:cubicBezTo>
                  <a:pt x="309" y="78"/>
                  <a:pt x="312" y="81"/>
                  <a:pt x="317" y="81"/>
                </a:cubicBezTo>
                <a:close/>
                <a:moveTo>
                  <a:pt x="292" y="41"/>
                </a:moveTo>
                <a:cubicBezTo>
                  <a:pt x="267" y="48"/>
                  <a:pt x="218" y="53"/>
                  <a:pt x="162" y="53"/>
                </a:cubicBezTo>
                <a:cubicBezTo>
                  <a:pt x="120" y="53"/>
                  <a:pt x="82" y="50"/>
                  <a:pt x="54" y="45"/>
                </a:cubicBezTo>
                <a:cubicBezTo>
                  <a:pt x="41" y="43"/>
                  <a:pt x="30" y="40"/>
                  <a:pt x="23" y="38"/>
                </a:cubicBezTo>
                <a:cubicBezTo>
                  <a:pt x="20" y="37"/>
                  <a:pt x="18" y="35"/>
                  <a:pt x="17" y="35"/>
                </a:cubicBezTo>
                <a:cubicBezTo>
                  <a:pt x="20" y="33"/>
                  <a:pt x="25" y="31"/>
                  <a:pt x="32" y="29"/>
                </a:cubicBezTo>
                <a:cubicBezTo>
                  <a:pt x="57" y="21"/>
                  <a:pt x="106" y="16"/>
                  <a:pt x="162" y="16"/>
                </a:cubicBezTo>
                <a:cubicBezTo>
                  <a:pt x="204" y="16"/>
                  <a:pt x="243" y="19"/>
                  <a:pt x="270" y="24"/>
                </a:cubicBezTo>
                <a:cubicBezTo>
                  <a:pt x="284" y="26"/>
                  <a:pt x="295" y="29"/>
                  <a:pt x="301" y="32"/>
                </a:cubicBezTo>
                <a:cubicBezTo>
                  <a:pt x="304" y="33"/>
                  <a:pt x="306" y="34"/>
                  <a:pt x="307" y="35"/>
                </a:cubicBezTo>
                <a:cubicBezTo>
                  <a:pt x="305" y="36"/>
                  <a:pt x="299" y="39"/>
                  <a:pt x="292" y="41"/>
                </a:cubicBezTo>
                <a:close/>
              </a:path>
            </a:pathLst>
          </a:custGeom>
          <a:solidFill>
            <a:schemeClr val="bg1"/>
          </a:solidFill>
          <a:ln w="9525">
            <a:noFill/>
            <a:round/>
            <a:headEnd/>
            <a:tailEnd/>
          </a:ln>
        </p:spPr>
        <p:txBody>
          <a:bodyPr lIns="91234" tIns="45718" rIns="91234" bIns="45718"/>
          <a:lstStyle/>
          <a:p>
            <a:pPr defTabSz="912088">
              <a:spcBef>
                <a:spcPct val="50000"/>
              </a:spcBef>
            </a:pPr>
            <a:endParaRPr lang="en-US">
              <a:solidFill>
                <a:srgbClr val="58585A"/>
              </a:solidFill>
            </a:endParaRPr>
          </a:p>
        </p:txBody>
      </p:sp>
      <p:sp>
        <p:nvSpPr>
          <p:cNvPr id="54" name="Freeform 7"/>
          <p:cNvSpPr>
            <a:spLocks noChangeAspect="1" noEditPoints="1"/>
          </p:cNvSpPr>
          <p:nvPr/>
        </p:nvSpPr>
        <p:spPr bwMode="auto">
          <a:xfrm>
            <a:off x="3003596" y="4680207"/>
            <a:ext cx="317431" cy="423241"/>
          </a:xfrm>
          <a:custGeom>
            <a:avLst/>
            <a:gdLst>
              <a:gd name="T0" fmla="*/ 757806 w 380"/>
              <a:gd name="T1" fmla="*/ 566478 h 380"/>
              <a:gd name="T2" fmla="*/ 780315 w 380"/>
              <a:gd name="T3" fmla="*/ 487697 h 380"/>
              <a:gd name="T4" fmla="*/ 735297 w 380"/>
              <a:gd name="T5" fmla="*/ 375151 h 380"/>
              <a:gd name="T6" fmla="*/ 664018 w 380"/>
              <a:gd name="T7" fmla="*/ 333885 h 380"/>
              <a:gd name="T8" fmla="*/ 506454 w 380"/>
              <a:gd name="T9" fmla="*/ 251351 h 380"/>
              <a:gd name="T10" fmla="*/ 386406 w 380"/>
              <a:gd name="T11" fmla="*/ 333885 h 380"/>
              <a:gd name="T12" fmla="*/ 315127 w 380"/>
              <a:gd name="T13" fmla="*/ 375151 h 380"/>
              <a:gd name="T14" fmla="*/ 247600 w 380"/>
              <a:gd name="T15" fmla="*/ 510206 h 380"/>
              <a:gd name="T16" fmla="*/ 307624 w 380"/>
              <a:gd name="T17" fmla="*/ 619000 h 380"/>
              <a:gd name="T18" fmla="*/ 345139 w 380"/>
              <a:gd name="T19" fmla="*/ 735297 h 380"/>
              <a:gd name="T20" fmla="*/ 397660 w 380"/>
              <a:gd name="T21" fmla="*/ 727794 h 380"/>
              <a:gd name="T22" fmla="*/ 483945 w 380"/>
              <a:gd name="T23" fmla="*/ 784066 h 380"/>
              <a:gd name="T24" fmla="*/ 566478 w 380"/>
              <a:gd name="T25" fmla="*/ 761557 h 380"/>
              <a:gd name="T26" fmla="*/ 709036 w 380"/>
              <a:gd name="T27" fmla="*/ 735297 h 380"/>
              <a:gd name="T28" fmla="*/ 754054 w 380"/>
              <a:gd name="T29" fmla="*/ 585236 h 380"/>
              <a:gd name="T30" fmla="*/ 457685 w 380"/>
              <a:gd name="T31" fmla="*/ 694030 h 380"/>
              <a:gd name="T32" fmla="*/ 592739 w 380"/>
              <a:gd name="T33" fmla="*/ 360145 h 380"/>
              <a:gd name="T34" fmla="*/ 562727 w 380"/>
              <a:gd name="T35" fmla="*/ 1061678 h 380"/>
              <a:gd name="T36" fmla="*/ 543969 w 380"/>
              <a:gd name="T37" fmla="*/ 1009157 h 380"/>
              <a:gd name="T38" fmla="*/ 502703 w 380"/>
              <a:gd name="T39" fmla="*/ 919121 h 380"/>
              <a:gd name="T40" fmla="*/ 408915 w 380"/>
              <a:gd name="T41" fmla="*/ 934127 h 380"/>
              <a:gd name="T42" fmla="*/ 371400 w 380"/>
              <a:gd name="T43" fmla="*/ 975393 h 380"/>
              <a:gd name="T44" fmla="*/ 315127 w 380"/>
              <a:gd name="T45" fmla="*/ 1046672 h 380"/>
              <a:gd name="T46" fmla="*/ 382654 w 380"/>
              <a:gd name="T47" fmla="*/ 1121702 h 380"/>
              <a:gd name="T48" fmla="*/ 420169 w 380"/>
              <a:gd name="T49" fmla="*/ 1159218 h 380"/>
              <a:gd name="T50" fmla="*/ 517709 w 380"/>
              <a:gd name="T51" fmla="*/ 1159218 h 380"/>
              <a:gd name="T52" fmla="*/ 540218 w 380"/>
              <a:gd name="T53" fmla="*/ 1087939 h 380"/>
              <a:gd name="T54" fmla="*/ 397660 w 380"/>
              <a:gd name="T55" fmla="*/ 1001654 h 380"/>
              <a:gd name="T56" fmla="*/ 937878 w 380"/>
              <a:gd name="T57" fmla="*/ 393909 h 380"/>
              <a:gd name="T58" fmla="*/ 982896 w 380"/>
              <a:gd name="T59" fmla="*/ 356394 h 380"/>
              <a:gd name="T60" fmla="*/ 1009157 w 380"/>
              <a:gd name="T61" fmla="*/ 326382 h 380"/>
              <a:gd name="T62" fmla="*/ 1016660 w 380"/>
              <a:gd name="T63" fmla="*/ 262606 h 380"/>
              <a:gd name="T64" fmla="*/ 956636 w 380"/>
              <a:gd name="T65" fmla="*/ 240097 h 380"/>
              <a:gd name="T66" fmla="*/ 919121 w 380"/>
              <a:gd name="T67" fmla="*/ 228842 h 380"/>
              <a:gd name="T68" fmla="*/ 881606 w 380"/>
              <a:gd name="T69" fmla="*/ 251351 h 380"/>
              <a:gd name="T70" fmla="*/ 870351 w 380"/>
              <a:gd name="T71" fmla="*/ 288867 h 380"/>
              <a:gd name="T72" fmla="*/ 859097 w 380"/>
              <a:gd name="T73" fmla="*/ 352642 h 380"/>
              <a:gd name="T74" fmla="*/ 915369 w 380"/>
              <a:gd name="T75" fmla="*/ 378903 h 380"/>
              <a:gd name="T76" fmla="*/ 960387 w 380"/>
              <a:gd name="T77" fmla="*/ 273860 h 380"/>
              <a:gd name="T78" fmla="*/ 1159218 w 380"/>
              <a:gd name="T79" fmla="*/ 506454 h 380"/>
              <a:gd name="T80" fmla="*/ 1102945 w 380"/>
              <a:gd name="T81" fmla="*/ 476442 h 380"/>
              <a:gd name="T82" fmla="*/ 1065430 w 380"/>
              <a:gd name="T83" fmla="*/ 483945 h 380"/>
              <a:gd name="T84" fmla="*/ 1005406 w 380"/>
              <a:gd name="T85" fmla="*/ 502703 h 380"/>
              <a:gd name="T86" fmla="*/ 1012909 w 380"/>
              <a:gd name="T87" fmla="*/ 570230 h 380"/>
              <a:gd name="T88" fmla="*/ 1024163 w 380"/>
              <a:gd name="T89" fmla="*/ 603994 h 380"/>
              <a:gd name="T90" fmla="*/ 1072933 w 380"/>
              <a:gd name="T91" fmla="*/ 641509 h 380"/>
              <a:gd name="T92" fmla="*/ 1114199 w 380"/>
              <a:gd name="T93" fmla="*/ 611497 h 380"/>
              <a:gd name="T94" fmla="*/ 1162969 w 380"/>
              <a:gd name="T95" fmla="*/ 592739 h 380"/>
              <a:gd name="T96" fmla="*/ 1159218 w 380"/>
              <a:gd name="T97" fmla="*/ 528963 h 380"/>
              <a:gd name="T98" fmla="*/ 1050424 w 380"/>
              <a:gd name="T99" fmla="*/ 525212 h 380"/>
              <a:gd name="T100" fmla="*/ 1219242 w 380"/>
              <a:gd name="T101" fmla="*/ 251351 h 380"/>
              <a:gd name="T102" fmla="*/ 1222993 w 380"/>
              <a:gd name="T103" fmla="*/ 1072933 h 380"/>
              <a:gd name="T104" fmla="*/ 1129205 w 380"/>
              <a:gd name="T105" fmla="*/ 836587 h 380"/>
              <a:gd name="T106" fmla="*/ 870351 w 380"/>
              <a:gd name="T107" fmla="*/ 716539 h 380"/>
              <a:gd name="T108" fmla="*/ 934127 w 380"/>
              <a:gd name="T109" fmla="*/ 952884 h 380"/>
              <a:gd name="T110" fmla="*/ 682775 w 380"/>
              <a:gd name="T111" fmla="*/ 885357 h 380"/>
              <a:gd name="T112" fmla="*/ 847842 w 380"/>
              <a:gd name="T113" fmla="*/ 1147963 h 380"/>
              <a:gd name="T114" fmla="*/ 1057927 w 380"/>
              <a:gd name="T115" fmla="*/ 1268011 h 380"/>
              <a:gd name="T116" fmla="*/ 251351 w 380"/>
              <a:gd name="T117" fmla="*/ 251351 h 380"/>
              <a:gd name="T118" fmla="*/ 1170472 w 380"/>
              <a:gd name="T119" fmla="*/ 168818 h 380"/>
              <a:gd name="T120" fmla="*/ 712788 w 380"/>
              <a:gd name="T121" fmla="*/ 1425575 h 380"/>
              <a:gd name="T122" fmla="*/ 1425575 w 380"/>
              <a:gd name="T123" fmla="*/ 712788 h 3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0"/>
              <a:gd name="T187" fmla="*/ 0 h 380"/>
              <a:gd name="T188" fmla="*/ 380 w 380"/>
              <a:gd name="T189" fmla="*/ 380 h 3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0" h="380">
                <a:moveTo>
                  <a:pt x="201" y="155"/>
                </a:moveTo>
                <a:cubicBezTo>
                  <a:pt x="201" y="155"/>
                  <a:pt x="201" y="154"/>
                  <a:pt x="202" y="154"/>
                </a:cubicBezTo>
                <a:cubicBezTo>
                  <a:pt x="202" y="153"/>
                  <a:pt x="202" y="152"/>
                  <a:pt x="202" y="151"/>
                </a:cubicBezTo>
                <a:cubicBezTo>
                  <a:pt x="202" y="151"/>
                  <a:pt x="202" y="151"/>
                  <a:pt x="202" y="151"/>
                </a:cubicBezTo>
                <a:cubicBezTo>
                  <a:pt x="208" y="151"/>
                  <a:pt x="208" y="151"/>
                  <a:pt x="208" y="151"/>
                </a:cubicBezTo>
                <a:cubicBezTo>
                  <a:pt x="211" y="151"/>
                  <a:pt x="214" y="149"/>
                  <a:pt x="214" y="146"/>
                </a:cubicBezTo>
                <a:cubicBezTo>
                  <a:pt x="214" y="136"/>
                  <a:pt x="214" y="136"/>
                  <a:pt x="214" y="136"/>
                </a:cubicBezTo>
                <a:cubicBezTo>
                  <a:pt x="214" y="133"/>
                  <a:pt x="211" y="130"/>
                  <a:pt x="208" y="130"/>
                </a:cubicBezTo>
                <a:cubicBezTo>
                  <a:pt x="202" y="130"/>
                  <a:pt x="202" y="130"/>
                  <a:pt x="202" y="130"/>
                </a:cubicBezTo>
                <a:cubicBezTo>
                  <a:pt x="201" y="125"/>
                  <a:pt x="200" y="120"/>
                  <a:pt x="198" y="116"/>
                </a:cubicBezTo>
                <a:cubicBezTo>
                  <a:pt x="196" y="112"/>
                  <a:pt x="194" y="108"/>
                  <a:pt x="192" y="104"/>
                </a:cubicBezTo>
                <a:cubicBezTo>
                  <a:pt x="196" y="100"/>
                  <a:pt x="196" y="100"/>
                  <a:pt x="196" y="100"/>
                </a:cubicBezTo>
                <a:cubicBezTo>
                  <a:pt x="198" y="98"/>
                  <a:pt x="198" y="94"/>
                  <a:pt x="196" y="92"/>
                </a:cubicBezTo>
                <a:cubicBezTo>
                  <a:pt x="189" y="85"/>
                  <a:pt x="189" y="85"/>
                  <a:pt x="189" y="85"/>
                </a:cubicBezTo>
                <a:cubicBezTo>
                  <a:pt x="186" y="83"/>
                  <a:pt x="183" y="83"/>
                  <a:pt x="181" y="85"/>
                </a:cubicBezTo>
                <a:cubicBezTo>
                  <a:pt x="177" y="89"/>
                  <a:pt x="177" y="89"/>
                  <a:pt x="177" y="89"/>
                </a:cubicBezTo>
                <a:cubicBezTo>
                  <a:pt x="169" y="84"/>
                  <a:pt x="160" y="80"/>
                  <a:pt x="151" y="78"/>
                </a:cubicBezTo>
                <a:cubicBezTo>
                  <a:pt x="151" y="73"/>
                  <a:pt x="151" y="73"/>
                  <a:pt x="151" y="73"/>
                </a:cubicBezTo>
                <a:cubicBezTo>
                  <a:pt x="151" y="70"/>
                  <a:pt x="148" y="67"/>
                  <a:pt x="145" y="67"/>
                </a:cubicBezTo>
                <a:cubicBezTo>
                  <a:pt x="135" y="67"/>
                  <a:pt x="135" y="67"/>
                  <a:pt x="135" y="67"/>
                </a:cubicBezTo>
                <a:cubicBezTo>
                  <a:pt x="132" y="67"/>
                  <a:pt x="129" y="70"/>
                  <a:pt x="129" y="73"/>
                </a:cubicBezTo>
                <a:cubicBezTo>
                  <a:pt x="129" y="78"/>
                  <a:pt x="129" y="78"/>
                  <a:pt x="129" y="78"/>
                </a:cubicBezTo>
                <a:cubicBezTo>
                  <a:pt x="125" y="79"/>
                  <a:pt x="120" y="80"/>
                  <a:pt x="115" y="82"/>
                </a:cubicBezTo>
                <a:cubicBezTo>
                  <a:pt x="111" y="84"/>
                  <a:pt x="107" y="86"/>
                  <a:pt x="103" y="89"/>
                </a:cubicBezTo>
                <a:cubicBezTo>
                  <a:pt x="100" y="85"/>
                  <a:pt x="100" y="85"/>
                  <a:pt x="100" y="85"/>
                </a:cubicBezTo>
                <a:cubicBezTo>
                  <a:pt x="97" y="83"/>
                  <a:pt x="94" y="83"/>
                  <a:pt x="91" y="85"/>
                </a:cubicBezTo>
                <a:cubicBezTo>
                  <a:pt x="84" y="92"/>
                  <a:pt x="84" y="92"/>
                  <a:pt x="84" y="92"/>
                </a:cubicBezTo>
                <a:cubicBezTo>
                  <a:pt x="82" y="94"/>
                  <a:pt x="82" y="98"/>
                  <a:pt x="84" y="100"/>
                </a:cubicBezTo>
                <a:cubicBezTo>
                  <a:pt x="88" y="104"/>
                  <a:pt x="88" y="104"/>
                  <a:pt x="88" y="104"/>
                </a:cubicBezTo>
                <a:cubicBezTo>
                  <a:pt x="83" y="112"/>
                  <a:pt x="79" y="121"/>
                  <a:pt x="78" y="130"/>
                </a:cubicBezTo>
                <a:cubicBezTo>
                  <a:pt x="72" y="130"/>
                  <a:pt x="72" y="130"/>
                  <a:pt x="72" y="130"/>
                </a:cubicBezTo>
                <a:cubicBezTo>
                  <a:pt x="69" y="130"/>
                  <a:pt x="66" y="133"/>
                  <a:pt x="66" y="136"/>
                </a:cubicBezTo>
                <a:cubicBezTo>
                  <a:pt x="66" y="146"/>
                  <a:pt x="66" y="146"/>
                  <a:pt x="66" y="146"/>
                </a:cubicBezTo>
                <a:cubicBezTo>
                  <a:pt x="66" y="149"/>
                  <a:pt x="69" y="152"/>
                  <a:pt x="72" y="152"/>
                </a:cubicBezTo>
                <a:cubicBezTo>
                  <a:pt x="78" y="152"/>
                  <a:pt x="78" y="152"/>
                  <a:pt x="78" y="152"/>
                </a:cubicBezTo>
                <a:cubicBezTo>
                  <a:pt x="79" y="156"/>
                  <a:pt x="80" y="160"/>
                  <a:pt x="82" y="165"/>
                </a:cubicBezTo>
                <a:cubicBezTo>
                  <a:pt x="84" y="169"/>
                  <a:pt x="86" y="173"/>
                  <a:pt x="89" y="177"/>
                </a:cubicBezTo>
                <a:cubicBezTo>
                  <a:pt x="85" y="181"/>
                  <a:pt x="85" y="181"/>
                  <a:pt x="85" y="181"/>
                </a:cubicBezTo>
                <a:cubicBezTo>
                  <a:pt x="82" y="183"/>
                  <a:pt x="82" y="187"/>
                  <a:pt x="85" y="189"/>
                </a:cubicBezTo>
                <a:cubicBezTo>
                  <a:pt x="92" y="196"/>
                  <a:pt x="92" y="196"/>
                  <a:pt x="92" y="196"/>
                </a:cubicBezTo>
                <a:cubicBezTo>
                  <a:pt x="94" y="199"/>
                  <a:pt x="98" y="199"/>
                  <a:pt x="100" y="196"/>
                </a:cubicBezTo>
                <a:cubicBezTo>
                  <a:pt x="104" y="192"/>
                  <a:pt x="104" y="192"/>
                  <a:pt x="104" y="192"/>
                </a:cubicBezTo>
                <a:cubicBezTo>
                  <a:pt x="104" y="192"/>
                  <a:pt x="104" y="192"/>
                  <a:pt x="104" y="192"/>
                </a:cubicBezTo>
                <a:cubicBezTo>
                  <a:pt x="105" y="193"/>
                  <a:pt x="106" y="193"/>
                  <a:pt x="106" y="194"/>
                </a:cubicBezTo>
                <a:cubicBezTo>
                  <a:pt x="107" y="194"/>
                  <a:pt x="107" y="194"/>
                  <a:pt x="108" y="195"/>
                </a:cubicBezTo>
                <a:cubicBezTo>
                  <a:pt x="108" y="195"/>
                  <a:pt x="108" y="195"/>
                  <a:pt x="108" y="195"/>
                </a:cubicBezTo>
                <a:cubicBezTo>
                  <a:pt x="115" y="199"/>
                  <a:pt x="122" y="201"/>
                  <a:pt x="129" y="203"/>
                </a:cubicBezTo>
                <a:cubicBezTo>
                  <a:pt x="129" y="209"/>
                  <a:pt x="129" y="209"/>
                  <a:pt x="129" y="209"/>
                </a:cubicBezTo>
                <a:cubicBezTo>
                  <a:pt x="129" y="212"/>
                  <a:pt x="132" y="214"/>
                  <a:pt x="135" y="214"/>
                </a:cubicBezTo>
                <a:cubicBezTo>
                  <a:pt x="145" y="214"/>
                  <a:pt x="145" y="214"/>
                  <a:pt x="145" y="214"/>
                </a:cubicBezTo>
                <a:cubicBezTo>
                  <a:pt x="148" y="214"/>
                  <a:pt x="151" y="212"/>
                  <a:pt x="151" y="209"/>
                </a:cubicBezTo>
                <a:cubicBezTo>
                  <a:pt x="151" y="203"/>
                  <a:pt x="151" y="203"/>
                  <a:pt x="151" y="203"/>
                </a:cubicBezTo>
                <a:cubicBezTo>
                  <a:pt x="156" y="202"/>
                  <a:pt x="160" y="200"/>
                  <a:pt x="165" y="199"/>
                </a:cubicBezTo>
                <a:cubicBezTo>
                  <a:pt x="169" y="197"/>
                  <a:pt x="173" y="195"/>
                  <a:pt x="176" y="192"/>
                </a:cubicBezTo>
                <a:cubicBezTo>
                  <a:pt x="181" y="196"/>
                  <a:pt x="181" y="196"/>
                  <a:pt x="181" y="196"/>
                </a:cubicBezTo>
                <a:cubicBezTo>
                  <a:pt x="183" y="199"/>
                  <a:pt x="187" y="199"/>
                  <a:pt x="189" y="196"/>
                </a:cubicBezTo>
                <a:cubicBezTo>
                  <a:pt x="196" y="189"/>
                  <a:pt x="196" y="189"/>
                  <a:pt x="196" y="189"/>
                </a:cubicBezTo>
                <a:cubicBezTo>
                  <a:pt x="198" y="187"/>
                  <a:pt x="198" y="183"/>
                  <a:pt x="196" y="181"/>
                </a:cubicBezTo>
                <a:cubicBezTo>
                  <a:pt x="192" y="177"/>
                  <a:pt x="192" y="177"/>
                  <a:pt x="192" y="177"/>
                </a:cubicBezTo>
                <a:cubicBezTo>
                  <a:pt x="196" y="170"/>
                  <a:pt x="199" y="163"/>
                  <a:pt x="201" y="156"/>
                </a:cubicBezTo>
                <a:cubicBezTo>
                  <a:pt x="201" y="155"/>
                  <a:pt x="201" y="155"/>
                  <a:pt x="201" y="155"/>
                </a:cubicBezTo>
                <a:close/>
                <a:moveTo>
                  <a:pt x="184" y="158"/>
                </a:moveTo>
                <a:cubicBezTo>
                  <a:pt x="180" y="170"/>
                  <a:pt x="171" y="179"/>
                  <a:pt x="159" y="184"/>
                </a:cubicBezTo>
                <a:cubicBezTo>
                  <a:pt x="146" y="190"/>
                  <a:pt x="133" y="189"/>
                  <a:pt x="122" y="185"/>
                </a:cubicBezTo>
                <a:cubicBezTo>
                  <a:pt x="111" y="180"/>
                  <a:pt x="101" y="171"/>
                  <a:pt x="96" y="159"/>
                </a:cubicBezTo>
                <a:cubicBezTo>
                  <a:pt x="91" y="147"/>
                  <a:pt x="91" y="134"/>
                  <a:pt x="96" y="122"/>
                </a:cubicBezTo>
                <a:cubicBezTo>
                  <a:pt x="100" y="111"/>
                  <a:pt x="109" y="101"/>
                  <a:pt x="121" y="96"/>
                </a:cubicBezTo>
                <a:cubicBezTo>
                  <a:pt x="134" y="91"/>
                  <a:pt x="147" y="91"/>
                  <a:pt x="158" y="96"/>
                </a:cubicBezTo>
                <a:cubicBezTo>
                  <a:pt x="169" y="101"/>
                  <a:pt x="179" y="109"/>
                  <a:pt x="184" y="122"/>
                </a:cubicBezTo>
                <a:cubicBezTo>
                  <a:pt x="189" y="134"/>
                  <a:pt x="189" y="147"/>
                  <a:pt x="184" y="158"/>
                </a:cubicBezTo>
                <a:close/>
                <a:moveTo>
                  <a:pt x="147" y="283"/>
                </a:moveTo>
                <a:cubicBezTo>
                  <a:pt x="150" y="283"/>
                  <a:pt x="150" y="283"/>
                  <a:pt x="150" y="283"/>
                </a:cubicBezTo>
                <a:cubicBezTo>
                  <a:pt x="153" y="283"/>
                  <a:pt x="155" y="280"/>
                  <a:pt x="155" y="277"/>
                </a:cubicBezTo>
                <a:cubicBezTo>
                  <a:pt x="155" y="273"/>
                  <a:pt x="155" y="273"/>
                  <a:pt x="155" y="273"/>
                </a:cubicBezTo>
                <a:cubicBezTo>
                  <a:pt x="155" y="270"/>
                  <a:pt x="152" y="268"/>
                  <a:pt x="149" y="268"/>
                </a:cubicBezTo>
                <a:cubicBezTo>
                  <a:pt x="145" y="269"/>
                  <a:pt x="145" y="269"/>
                  <a:pt x="145" y="269"/>
                </a:cubicBezTo>
                <a:cubicBezTo>
                  <a:pt x="144" y="264"/>
                  <a:pt x="141" y="260"/>
                  <a:pt x="137" y="257"/>
                </a:cubicBezTo>
                <a:cubicBezTo>
                  <a:pt x="139" y="254"/>
                  <a:pt x="139" y="254"/>
                  <a:pt x="139" y="254"/>
                </a:cubicBezTo>
                <a:cubicBezTo>
                  <a:pt x="140" y="251"/>
                  <a:pt x="139" y="247"/>
                  <a:pt x="136" y="246"/>
                </a:cubicBezTo>
                <a:cubicBezTo>
                  <a:pt x="134" y="245"/>
                  <a:pt x="134" y="245"/>
                  <a:pt x="134" y="245"/>
                </a:cubicBezTo>
                <a:cubicBezTo>
                  <a:pt x="131" y="244"/>
                  <a:pt x="128" y="245"/>
                  <a:pt x="127" y="248"/>
                </a:cubicBezTo>
                <a:cubicBezTo>
                  <a:pt x="125" y="251"/>
                  <a:pt x="125" y="251"/>
                  <a:pt x="125" y="251"/>
                </a:cubicBezTo>
                <a:cubicBezTo>
                  <a:pt x="120" y="250"/>
                  <a:pt x="115" y="250"/>
                  <a:pt x="111" y="252"/>
                </a:cubicBezTo>
                <a:cubicBezTo>
                  <a:pt x="109" y="249"/>
                  <a:pt x="109" y="249"/>
                  <a:pt x="109" y="249"/>
                </a:cubicBezTo>
                <a:cubicBezTo>
                  <a:pt x="107" y="246"/>
                  <a:pt x="104" y="246"/>
                  <a:pt x="101" y="247"/>
                </a:cubicBezTo>
                <a:cubicBezTo>
                  <a:pt x="98" y="249"/>
                  <a:pt x="98" y="249"/>
                  <a:pt x="98" y="249"/>
                </a:cubicBezTo>
                <a:cubicBezTo>
                  <a:pt x="96" y="251"/>
                  <a:pt x="95" y="255"/>
                  <a:pt x="97" y="257"/>
                </a:cubicBezTo>
                <a:cubicBezTo>
                  <a:pt x="99" y="260"/>
                  <a:pt x="99" y="260"/>
                  <a:pt x="99" y="260"/>
                </a:cubicBezTo>
                <a:cubicBezTo>
                  <a:pt x="97" y="262"/>
                  <a:pt x="96" y="264"/>
                  <a:pt x="95" y="266"/>
                </a:cubicBezTo>
                <a:cubicBezTo>
                  <a:pt x="93" y="268"/>
                  <a:pt x="93" y="271"/>
                  <a:pt x="92" y="273"/>
                </a:cubicBezTo>
                <a:cubicBezTo>
                  <a:pt x="89" y="273"/>
                  <a:pt x="89" y="273"/>
                  <a:pt x="89" y="273"/>
                </a:cubicBezTo>
                <a:cubicBezTo>
                  <a:pt x="86" y="274"/>
                  <a:pt x="83" y="276"/>
                  <a:pt x="84" y="279"/>
                </a:cubicBezTo>
                <a:cubicBezTo>
                  <a:pt x="84" y="283"/>
                  <a:pt x="84" y="283"/>
                  <a:pt x="84" y="283"/>
                </a:cubicBezTo>
                <a:cubicBezTo>
                  <a:pt x="84" y="286"/>
                  <a:pt x="87" y="288"/>
                  <a:pt x="90" y="288"/>
                </a:cubicBezTo>
                <a:cubicBezTo>
                  <a:pt x="94" y="288"/>
                  <a:pt x="94" y="288"/>
                  <a:pt x="94" y="288"/>
                </a:cubicBezTo>
                <a:cubicBezTo>
                  <a:pt x="95" y="292"/>
                  <a:pt x="98" y="296"/>
                  <a:pt x="102" y="299"/>
                </a:cubicBezTo>
                <a:cubicBezTo>
                  <a:pt x="100" y="303"/>
                  <a:pt x="100" y="303"/>
                  <a:pt x="100" y="303"/>
                </a:cubicBezTo>
                <a:cubicBezTo>
                  <a:pt x="99" y="306"/>
                  <a:pt x="100" y="309"/>
                  <a:pt x="103" y="310"/>
                </a:cubicBezTo>
                <a:cubicBezTo>
                  <a:pt x="105" y="311"/>
                  <a:pt x="105" y="311"/>
                  <a:pt x="105" y="311"/>
                </a:cubicBezTo>
                <a:cubicBezTo>
                  <a:pt x="108" y="313"/>
                  <a:pt x="111" y="312"/>
                  <a:pt x="112" y="309"/>
                </a:cubicBezTo>
                <a:cubicBezTo>
                  <a:pt x="114" y="305"/>
                  <a:pt x="114" y="305"/>
                  <a:pt x="114" y="305"/>
                </a:cubicBezTo>
                <a:cubicBezTo>
                  <a:pt x="119" y="306"/>
                  <a:pt x="124" y="306"/>
                  <a:pt x="128" y="304"/>
                </a:cubicBezTo>
                <a:cubicBezTo>
                  <a:pt x="130" y="307"/>
                  <a:pt x="130" y="307"/>
                  <a:pt x="130" y="307"/>
                </a:cubicBezTo>
                <a:cubicBezTo>
                  <a:pt x="132" y="310"/>
                  <a:pt x="135" y="311"/>
                  <a:pt x="138" y="309"/>
                </a:cubicBezTo>
                <a:cubicBezTo>
                  <a:pt x="141" y="307"/>
                  <a:pt x="141" y="307"/>
                  <a:pt x="141" y="307"/>
                </a:cubicBezTo>
                <a:cubicBezTo>
                  <a:pt x="143" y="305"/>
                  <a:pt x="144" y="302"/>
                  <a:pt x="142" y="299"/>
                </a:cubicBezTo>
                <a:cubicBezTo>
                  <a:pt x="140" y="296"/>
                  <a:pt x="140" y="296"/>
                  <a:pt x="140" y="296"/>
                </a:cubicBezTo>
                <a:cubicBezTo>
                  <a:pt x="142" y="294"/>
                  <a:pt x="143" y="292"/>
                  <a:pt x="144" y="290"/>
                </a:cubicBezTo>
                <a:cubicBezTo>
                  <a:pt x="145" y="288"/>
                  <a:pt x="146" y="286"/>
                  <a:pt x="147" y="283"/>
                </a:cubicBezTo>
                <a:close/>
                <a:moveTo>
                  <a:pt x="133" y="289"/>
                </a:moveTo>
                <a:cubicBezTo>
                  <a:pt x="126" y="297"/>
                  <a:pt x="116" y="297"/>
                  <a:pt x="108" y="291"/>
                </a:cubicBezTo>
                <a:cubicBezTo>
                  <a:pt x="101" y="285"/>
                  <a:pt x="100" y="274"/>
                  <a:pt x="106" y="267"/>
                </a:cubicBezTo>
                <a:cubicBezTo>
                  <a:pt x="112" y="260"/>
                  <a:pt x="123" y="259"/>
                  <a:pt x="131" y="265"/>
                </a:cubicBezTo>
                <a:cubicBezTo>
                  <a:pt x="138" y="271"/>
                  <a:pt x="139" y="282"/>
                  <a:pt x="133" y="289"/>
                </a:cubicBezTo>
                <a:close/>
                <a:moveTo>
                  <a:pt x="248" y="105"/>
                </a:moveTo>
                <a:cubicBezTo>
                  <a:pt x="250" y="105"/>
                  <a:pt x="250" y="105"/>
                  <a:pt x="250" y="105"/>
                </a:cubicBezTo>
                <a:cubicBezTo>
                  <a:pt x="252" y="105"/>
                  <a:pt x="254" y="104"/>
                  <a:pt x="254" y="102"/>
                </a:cubicBezTo>
                <a:cubicBezTo>
                  <a:pt x="254" y="99"/>
                  <a:pt x="254" y="99"/>
                  <a:pt x="254" y="99"/>
                </a:cubicBezTo>
                <a:cubicBezTo>
                  <a:pt x="255" y="99"/>
                  <a:pt x="257" y="98"/>
                  <a:pt x="258" y="98"/>
                </a:cubicBezTo>
                <a:cubicBezTo>
                  <a:pt x="260" y="97"/>
                  <a:pt x="261" y="96"/>
                  <a:pt x="262" y="95"/>
                </a:cubicBezTo>
                <a:cubicBezTo>
                  <a:pt x="264" y="96"/>
                  <a:pt x="264" y="96"/>
                  <a:pt x="264" y="96"/>
                </a:cubicBezTo>
                <a:cubicBezTo>
                  <a:pt x="266" y="97"/>
                  <a:pt x="268" y="96"/>
                  <a:pt x="269" y="95"/>
                </a:cubicBezTo>
                <a:cubicBezTo>
                  <a:pt x="271" y="93"/>
                  <a:pt x="271" y="93"/>
                  <a:pt x="271" y="93"/>
                </a:cubicBezTo>
                <a:cubicBezTo>
                  <a:pt x="272" y="91"/>
                  <a:pt x="271" y="88"/>
                  <a:pt x="269" y="87"/>
                </a:cubicBezTo>
                <a:cubicBezTo>
                  <a:pt x="267" y="86"/>
                  <a:pt x="267" y="86"/>
                  <a:pt x="267" y="86"/>
                </a:cubicBezTo>
                <a:cubicBezTo>
                  <a:pt x="268" y="83"/>
                  <a:pt x="268" y="80"/>
                  <a:pt x="267" y="77"/>
                </a:cubicBezTo>
                <a:cubicBezTo>
                  <a:pt x="270" y="75"/>
                  <a:pt x="270" y="75"/>
                  <a:pt x="270" y="75"/>
                </a:cubicBezTo>
                <a:cubicBezTo>
                  <a:pt x="272" y="74"/>
                  <a:pt x="272" y="72"/>
                  <a:pt x="271" y="70"/>
                </a:cubicBezTo>
                <a:cubicBezTo>
                  <a:pt x="270" y="69"/>
                  <a:pt x="270" y="69"/>
                  <a:pt x="270" y="69"/>
                </a:cubicBezTo>
                <a:cubicBezTo>
                  <a:pt x="269" y="67"/>
                  <a:pt x="267" y="66"/>
                  <a:pt x="265" y="67"/>
                </a:cubicBezTo>
                <a:cubicBezTo>
                  <a:pt x="263" y="69"/>
                  <a:pt x="263" y="69"/>
                  <a:pt x="263" y="69"/>
                </a:cubicBezTo>
                <a:cubicBezTo>
                  <a:pt x="261" y="66"/>
                  <a:pt x="258" y="65"/>
                  <a:pt x="255" y="64"/>
                </a:cubicBezTo>
                <a:cubicBezTo>
                  <a:pt x="255" y="61"/>
                  <a:pt x="255" y="61"/>
                  <a:pt x="255" y="61"/>
                </a:cubicBezTo>
                <a:cubicBezTo>
                  <a:pt x="255" y="59"/>
                  <a:pt x="253" y="57"/>
                  <a:pt x="251" y="57"/>
                </a:cubicBezTo>
                <a:cubicBezTo>
                  <a:pt x="249" y="57"/>
                  <a:pt x="249" y="57"/>
                  <a:pt x="249" y="57"/>
                </a:cubicBezTo>
                <a:cubicBezTo>
                  <a:pt x="247" y="57"/>
                  <a:pt x="245" y="59"/>
                  <a:pt x="245" y="61"/>
                </a:cubicBezTo>
                <a:cubicBezTo>
                  <a:pt x="245" y="63"/>
                  <a:pt x="245" y="63"/>
                  <a:pt x="245" y="63"/>
                </a:cubicBezTo>
                <a:cubicBezTo>
                  <a:pt x="244" y="64"/>
                  <a:pt x="242" y="64"/>
                  <a:pt x="241" y="65"/>
                </a:cubicBezTo>
                <a:cubicBezTo>
                  <a:pt x="239" y="66"/>
                  <a:pt x="238" y="67"/>
                  <a:pt x="237" y="68"/>
                </a:cubicBezTo>
                <a:cubicBezTo>
                  <a:pt x="235" y="67"/>
                  <a:pt x="235" y="67"/>
                  <a:pt x="235" y="67"/>
                </a:cubicBezTo>
                <a:cubicBezTo>
                  <a:pt x="233" y="66"/>
                  <a:pt x="231" y="66"/>
                  <a:pt x="229" y="68"/>
                </a:cubicBezTo>
                <a:cubicBezTo>
                  <a:pt x="228" y="70"/>
                  <a:pt x="228" y="70"/>
                  <a:pt x="228" y="70"/>
                </a:cubicBezTo>
                <a:cubicBezTo>
                  <a:pt x="227" y="72"/>
                  <a:pt x="228" y="74"/>
                  <a:pt x="230" y="75"/>
                </a:cubicBezTo>
                <a:cubicBezTo>
                  <a:pt x="232" y="77"/>
                  <a:pt x="232" y="77"/>
                  <a:pt x="232" y="77"/>
                </a:cubicBezTo>
                <a:cubicBezTo>
                  <a:pt x="231" y="80"/>
                  <a:pt x="231" y="83"/>
                  <a:pt x="232" y="86"/>
                </a:cubicBezTo>
                <a:cubicBezTo>
                  <a:pt x="229" y="87"/>
                  <a:pt x="229" y="87"/>
                  <a:pt x="229" y="87"/>
                </a:cubicBezTo>
                <a:cubicBezTo>
                  <a:pt x="227" y="88"/>
                  <a:pt x="227" y="91"/>
                  <a:pt x="228" y="92"/>
                </a:cubicBezTo>
                <a:cubicBezTo>
                  <a:pt x="229" y="94"/>
                  <a:pt x="229" y="94"/>
                  <a:pt x="229" y="94"/>
                </a:cubicBezTo>
                <a:cubicBezTo>
                  <a:pt x="230" y="96"/>
                  <a:pt x="232" y="96"/>
                  <a:pt x="234" y="95"/>
                </a:cubicBezTo>
                <a:cubicBezTo>
                  <a:pt x="236" y="94"/>
                  <a:pt x="236" y="94"/>
                  <a:pt x="236" y="94"/>
                </a:cubicBezTo>
                <a:cubicBezTo>
                  <a:pt x="238" y="96"/>
                  <a:pt x="241" y="98"/>
                  <a:pt x="244" y="99"/>
                </a:cubicBezTo>
                <a:cubicBezTo>
                  <a:pt x="244" y="101"/>
                  <a:pt x="244" y="101"/>
                  <a:pt x="244" y="101"/>
                </a:cubicBezTo>
                <a:cubicBezTo>
                  <a:pt x="244" y="104"/>
                  <a:pt x="246" y="105"/>
                  <a:pt x="248" y="105"/>
                </a:cubicBezTo>
                <a:close/>
                <a:moveTo>
                  <a:pt x="243" y="89"/>
                </a:moveTo>
                <a:cubicBezTo>
                  <a:pt x="238" y="86"/>
                  <a:pt x="238" y="79"/>
                  <a:pt x="241" y="74"/>
                </a:cubicBezTo>
                <a:cubicBezTo>
                  <a:pt x="245" y="70"/>
                  <a:pt x="252" y="69"/>
                  <a:pt x="256" y="73"/>
                </a:cubicBezTo>
                <a:cubicBezTo>
                  <a:pt x="261" y="77"/>
                  <a:pt x="261" y="84"/>
                  <a:pt x="258" y="88"/>
                </a:cubicBezTo>
                <a:cubicBezTo>
                  <a:pt x="254" y="93"/>
                  <a:pt x="247" y="93"/>
                  <a:pt x="243" y="89"/>
                </a:cubicBezTo>
                <a:close/>
                <a:moveTo>
                  <a:pt x="310" y="136"/>
                </a:moveTo>
                <a:cubicBezTo>
                  <a:pt x="309" y="135"/>
                  <a:pt x="309" y="135"/>
                  <a:pt x="309" y="135"/>
                </a:cubicBezTo>
                <a:cubicBezTo>
                  <a:pt x="308" y="133"/>
                  <a:pt x="306" y="132"/>
                  <a:pt x="304" y="133"/>
                </a:cubicBezTo>
                <a:cubicBezTo>
                  <a:pt x="302" y="134"/>
                  <a:pt x="302" y="134"/>
                  <a:pt x="302" y="134"/>
                </a:cubicBezTo>
                <a:cubicBezTo>
                  <a:pt x="300" y="132"/>
                  <a:pt x="297" y="130"/>
                  <a:pt x="294" y="129"/>
                </a:cubicBezTo>
                <a:cubicBezTo>
                  <a:pt x="294" y="127"/>
                  <a:pt x="294" y="127"/>
                  <a:pt x="294" y="127"/>
                </a:cubicBezTo>
                <a:cubicBezTo>
                  <a:pt x="294" y="125"/>
                  <a:pt x="292" y="123"/>
                  <a:pt x="290" y="123"/>
                </a:cubicBezTo>
                <a:cubicBezTo>
                  <a:pt x="288" y="123"/>
                  <a:pt x="288" y="123"/>
                  <a:pt x="288" y="123"/>
                </a:cubicBezTo>
                <a:cubicBezTo>
                  <a:pt x="286" y="123"/>
                  <a:pt x="284" y="125"/>
                  <a:pt x="284" y="127"/>
                </a:cubicBezTo>
                <a:cubicBezTo>
                  <a:pt x="284" y="129"/>
                  <a:pt x="284" y="129"/>
                  <a:pt x="284" y="129"/>
                </a:cubicBezTo>
                <a:cubicBezTo>
                  <a:pt x="282" y="129"/>
                  <a:pt x="281" y="130"/>
                  <a:pt x="279" y="131"/>
                </a:cubicBezTo>
                <a:cubicBezTo>
                  <a:pt x="278" y="132"/>
                  <a:pt x="277" y="133"/>
                  <a:pt x="275" y="134"/>
                </a:cubicBezTo>
                <a:cubicBezTo>
                  <a:pt x="274" y="133"/>
                  <a:pt x="274" y="133"/>
                  <a:pt x="274" y="133"/>
                </a:cubicBezTo>
                <a:cubicBezTo>
                  <a:pt x="272" y="131"/>
                  <a:pt x="269" y="132"/>
                  <a:pt x="268" y="134"/>
                </a:cubicBezTo>
                <a:cubicBezTo>
                  <a:pt x="267" y="136"/>
                  <a:pt x="267" y="136"/>
                  <a:pt x="267" y="136"/>
                </a:cubicBezTo>
                <a:cubicBezTo>
                  <a:pt x="266" y="138"/>
                  <a:pt x="267" y="140"/>
                  <a:pt x="268" y="141"/>
                </a:cubicBezTo>
                <a:cubicBezTo>
                  <a:pt x="270" y="142"/>
                  <a:pt x="270" y="142"/>
                  <a:pt x="270" y="142"/>
                </a:cubicBezTo>
                <a:cubicBezTo>
                  <a:pt x="270" y="145"/>
                  <a:pt x="270" y="149"/>
                  <a:pt x="270" y="152"/>
                </a:cubicBezTo>
                <a:cubicBezTo>
                  <a:pt x="268" y="153"/>
                  <a:pt x="268" y="153"/>
                  <a:pt x="268" y="153"/>
                </a:cubicBezTo>
                <a:cubicBezTo>
                  <a:pt x="266" y="154"/>
                  <a:pt x="266" y="156"/>
                  <a:pt x="267" y="158"/>
                </a:cubicBezTo>
                <a:cubicBezTo>
                  <a:pt x="267" y="160"/>
                  <a:pt x="267" y="160"/>
                  <a:pt x="267" y="160"/>
                </a:cubicBezTo>
                <a:cubicBezTo>
                  <a:pt x="268" y="161"/>
                  <a:pt x="271" y="162"/>
                  <a:pt x="273" y="161"/>
                </a:cubicBezTo>
                <a:cubicBezTo>
                  <a:pt x="275" y="160"/>
                  <a:pt x="275" y="160"/>
                  <a:pt x="275" y="160"/>
                </a:cubicBezTo>
                <a:cubicBezTo>
                  <a:pt x="277" y="162"/>
                  <a:pt x="280" y="164"/>
                  <a:pt x="283" y="165"/>
                </a:cubicBezTo>
                <a:cubicBezTo>
                  <a:pt x="283" y="167"/>
                  <a:pt x="283" y="167"/>
                  <a:pt x="283" y="167"/>
                </a:cubicBezTo>
                <a:cubicBezTo>
                  <a:pt x="283" y="169"/>
                  <a:pt x="284" y="171"/>
                  <a:pt x="286" y="171"/>
                </a:cubicBezTo>
                <a:cubicBezTo>
                  <a:pt x="289" y="171"/>
                  <a:pt x="289" y="171"/>
                  <a:pt x="289" y="171"/>
                </a:cubicBezTo>
                <a:cubicBezTo>
                  <a:pt x="291" y="171"/>
                  <a:pt x="293" y="169"/>
                  <a:pt x="293" y="167"/>
                </a:cubicBezTo>
                <a:cubicBezTo>
                  <a:pt x="293" y="165"/>
                  <a:pt x="293" y="165"/>
                  <a:pt x="293" y="165"/>
                </a:cubicBezTo>
                <a:cubicBezTo>
                  <a:pt x="294" y="165"/>
                  <a:pt x="296" y="164"/>
                  <a:pt x="297" y="163"/>
                </a:cubicBezTo>
                <a:cubicBezTo>
                  <a:pt x="299" y="163"/>
                  <a:pt x="300" y="162"/>
                  <a:pt x="301" y="160"/>
                </a:cubicBezTo>
                <a:cubicBezTo>
                  <a:pt x="303" y="162"/>
                  <a:pt x="303" y="162"/>
                  <a:pt x="303" y="162"/>
                </a:cubicBezTo>
                <a:cubicBezTo>
                  <a:pt x="305" y="163"/>
                  <a:pt x="307" y="162"/>
                  <a:pt x="308" y="160"/>
                </a:cubicBezTo>
                <a:cubicBezTo>
                  <a:pt x="310" y="158"/>
                  <a:pt x="310" y="158"/>
                  <a:pt x="310" y="158"/>
                </a:cubicBezTo>
                <a:cubicBezTo>
                  <a:pt x="311" y="156"/>
                  <a:pt x="310" y="154"/>
                  <a:pt x="308" y="153"/>
                </a:cubicBezTo>
                <a:cubicBezTo>
                  <a:pt x="306" y="152"/>
                  <a:pt x="306" y="152"/>
                  <a:pt x="306" y="152"/>
                </a:cubicBezTo>
                <a:cubicBezTo>
                  <a:pt x="307" y="149"/>
                  <a:pt x="307" y="146"/>
                  <a:pt x="306" y="142"/>
                </a:cubicBezTo>
                <a:cubicBezTo>
                  <a:pt x="309" y="141"/>
                  <a:pt x="309" y="141"/>
                  <a:pt x="309" y="141"/>
                </a:cubicBezTo>
                <a:cubicBezTo>
                  <a:pt x="310" y="140"/>
                  <a:pt x="311" y="138"/>
                  <a:pt x="310" y="136"/>
                </a:cubicBezTo>
                <a:close/>
                <a:moveTo>
                  <a:pt x="296" y="154"/>
                </a:moveTo>
                <a:cubicBezTo>
                  <a:pt x="293" y="158"/>
                  <a:pt x="286" y="159"/>
                  <a:pt x="282" y="155"/>
                </a:cubicBezTo>
                <a:cubicBezTo>
                  <a:pt x="277" y="151"/>
                  <a:pt x="277" y="145"/>
                  <a:pt x="280" y="140"/>
                </a:cubicBezTo>
                <a:cubicBezTo>
                  <a:pt x="284" y="136"/>
                  <a:pt x="291" y="135"/>
                  <a:pt x="295" y="139"/>
                </a:cubicBezTo>
                <a:cubicBezTo>
                  <a:pt x="300" y="143"/>
                  <a:pt x="300" y="149"/>
                  <a:pt x="296" y="154"/>
                </a:cubicBezTo>
                <a:close/>
                <a:moveTo>
                  <a:pt x="336" y="68"/>
                </a:moveTo>
                <a:cubicBezTo>
                  <a:pt x="333" y="65"/>
                  <a:pt x="328" y="65"/>
                  <a:pt x="325" y="67"/>
                </a:cubicBezTo>
                <a:cubicBezTo>
                  <a:pt x="321" y="70"/>
                  <a:pt x="321" y="75"/>
                  <a:pt x="324" y="79"/>
                </a:cubicBezTo>
                <a:cubicBezTo>
                  <a:pt x="349" y="109"/>
                  <a:pt x="364" y="148"/>
                  <a:pt x="364" y="190"/>
                </a:cubicBezTo>
                <a:cubicBezTo>
                  <a:pt x="364" y="226"/>
                  <a:pt x="353" y="259"/>
                  <a:pt x="335" y="287"/>
                </a:cubicBezTo>
                <a:cubicBezTo>
                  <a:pt x="333" y="289"/>
                  <a:pt x="330" y="289"/>
                  <a:pt x="326" y="286"/>
                </a:cubicBezTo>
                <a:cubicBezTo>
                  <a:pt x="299" y="258"/>
                  <a:pt x="299" y="258"/>
                  <a:pt x="299" y="258"/>
                </a:cubicBezTo>
                <a:cubicBezTo>
                  <a:pt x="296" y="256"/>
                  <a:pt x="297" y="252"/>
                  <a:pt x="297" y="252"/>
                </a:cubicBezTo>
                <a:cubicBezTo>
                  <a:pt x="303" y="229"/>
                  <a:pt x="303" y="229"/>
                  <a:pt x="303" y="229"/>
                </a:cubicBezTo>
                <a:cubicBezTo>
                  <a:pt x="303" y="227"/>
                  <a:pt x="303" y="224"/>
                  <a:pt x="301" y="223"/>
                </a:cubicBezTo>
                <a:cubicBezTo>
                  <a:pt x="260" y="181"/>
                  <a:pt x="260" y="181"/>
                  <a:pt x="260" y="181"/>
                </a:cubicBezTo>
                <a:cubicBezTo>
                  <a:pt x="258" y="179"/>
                  <a:pt x="255" y="179"/>
                  <a:pt x="253" y="179"/>
                </a:cubicBezTo>
                <a:cubicBezTo>
                  <a:pt x="233" y="185"/>
                  <a:pt x="233" y="185"/>
                  <a:pt x="233" y="185"/>
                </a:cubicBezTo>
                <a:cubicBezTo>
                  <a:pt x="233" y="185"/>
                  <a:pt x="226" y="186"/>
                  <a:pt x="232" y="191"/>
                </a:cubicBezTo>
                <a:cubicBezTo>
                  <a:pt x="237" y="196"/>
                  <a:pt x="258" y="218"/>
                  <a:pt x="258" y="218"/>
                </a:cubicBezTo>
                <a:cubicBezTo>
                  <a:pt x="259" y="219"/>
                  <a:pt x="260" y="220"/>
                  <a:pt x="259" y="222"/>
                </a:cubicBezTo>
                <a:cubicBezTo>
                  <a:pt x="251" y="252"/>
                  <a:pt x="251" y="252"/>
                  <a:pt x="251" y="252"/>
                </a:cubicBezTo>
                <a:cubicBezTo>
                  <a:pt x="251" y="253"/>
                  <a:pt x="250" y="254"/>
                  <a:pt x="249" y="254"/>
                </a:cubicBezTo>
                <a:cubicBezTo>
                  <a:pt x="219" y="262"/>
                  <a:pt x="219" y="262"/>
                  <a:pt x="219" y="262"/>
                </a:cubicBezTo>
                <a:cubicBezTo>
                  <a:pt x="217" y="263"/>
                  <a:pt x="216" y="262"/>
                  <a:pt x="215" y="261"/>
                </a:cubicBezTo>
                <a:cubicBezTo>
                  <a:pt x="215" y="261"/>
                  <a:pt x="193" y="239"/>
                  <a:pt x="188" y="235"/>
                </a:cubicBezTo>
                <a:cubicBezTo>
                  <a:pt x="183" y="230"/>
                  <a:pt x="182" y="236"/>
                  <a:pt x="182" y="236"/>
                </a:cubicBezTo>
                <a:cubicBezTo>
                  <a:pt x="176" y="256"/>
                  <a:pt x="176" y="256"/>
                  <a:pt x="176" y="256"/>
                </a:cubicBezTo>
                <a:cubicBezTo>
                  <a:pt x="176" y="258"/>
                  <a:pt x="176" y="261"/>
                  <a:pt x="178" y="263"/>
                </a:cubicBezTo>
                <a:cubicBezTo>
                  <a:pt x="219" y="304"/>
                  <a:pt x="219" y="304"/>
                  <a:pt x="219" y="304"/>
                </a:cubicBezTo>
                <a:cubicBezTo>
                  <a:pt x="221" y="306"/>
                  <a:pt x="224" y="306"/>
                  <a:pt x="226" y="306"/>
                </a:cubicBezTo>
                <a:cubicBezTo>
                  <a:pt x="249" y="300"/>
                  <a:pt x="249" y="300"/>
                  <a:pt x="249" y="300"/>
                </a:cubicBezTo>
                <a:cubicBezTo>
                  <a:pt x="249" y="300"/>
                  <a:pt x="252" y="299"/>
                  <a:pt x="255" y="302"/>
                </a:cubicBezTo>
                <a:cubicBezTo>
                  <a:pt x="282" y="329"/>
                  <a:pt x="282" y="329"/>
                  <a:pt x="282" y="329"/>
                </a:cubicBezTo>
                <a:cubicBezTo>
                  <a:pt x="286" y="333"/>
                  <a:pt x="285" y="336"/>
                  <a:pt x="282" y="338"/>
                </a:cubicBezTo>
                <a:cubicBezTo>
                  <a:pt x="255" y="354"/>
                  <a:pt x="224" y="364"/>
                  <a:pt x="190" y="364"/>
                </a:cubicBezTo>
                <a:cubicBezTo>
                  <a:pt x="142" y="364"/>
                  <a:pt x="99" y="345"/>
                  <a:pt x="67" y="313"/>
                </a:cubicBezTo>
                <a:cubicBezTo>
                  <a:pt x="36" y="282"/>
                  <a:pt x="17" y="238"/>
                  <a:pt x="16" y="190"/>
                </a:cubicBezTo>
                <a:cubicBezTo>
                  <a:pt x="17" y="142"/>
                  <a:pt x="36" y="99"/>
                  <a:pt x="67" y="67"/>
                </a:cubicBezTo>
                <a:cubicBezTo>
                  <a:pt x="99" y="36"/>
                  <a:pt x="142" y="16"/>
                  <a:pt x="190" y="16"/>
                </a:cubicBezTo>
                <a:cubicBezTo>
                  <a:pt x="233" y="16"/>
                  <a:pt x="272" y="32"/>
                  <a:pt x="302" y="57"/>
                </a:cubicBezTo>
                <a:cubicBezTo>
                  <a:pt x="305" y="60"/>
                  <a:pt x="310" y="59"/>
                  <a:pt x="313" y="56"/>
                </a:cubicBezTo>
                <a:cubicBezTo>
                  <a:pt x="316" y="53"/>
                  <a:pt x="316" y="48"/>
                  <a:pt x="312" y="45"/>
                </a:cubicBezTo>
                <a:cubicBezTo>
                  <a:pt x="312" y="45"/>
                  <a:pt x="312" y="45"/>
                  <a:pt x="312" y="45"/>
                </a:cubicBezTo>
                <a:cubicBezTo>
                  <a:pt x="279" y="17"/>
                  <a:pt x="237" y="0"/>
                  <a:pt x="190" y="0"/>
                </a:cubicBezTo>
                <a:cubicBezTo>
                  <a:pt x="85" y="0"/>
                  <a:pt x="1" y="85"/>
                  <a:pt x="0" y="190"/>
                </a:cubicBezTo>
                <a:cubicBezTo>
                  <a:pt x="1" y="295"/>
                  <a:pt x="85" y="380"/>
                  <a:pt x="190" y="380"/>
                </a:cubicBezTo>
                <a:cubicBezTo>
                  <a:pt x="224" y="380"/>
                  <a:pt x="255" y="371"/>
                  <a:pt x="282" y="356"/>
                </a:cubicBezTo>
                <a:cubicBezTo>
                  <a:pt x="283" y="356"/>
                  <a:pt x="283" y="356"/>
                  <a:pt x="283" y="356"/>
                </a:cubicBezTo>
                <a:cubicBezTo>
                  <a:pt x="284" y="355"/>
                  <a:pt x="284" y="355"/>
                  <a:pt x="284" y="355"/>
                </a:cubicBezTo>
                <a:cubicBezTo>
                  <a:pt x="341" y="323"/>
                  <a:pt x="380" y="261"/>
                  <a:pt x="380" y="190"/>
                </a:cubicBezTo>
                <a:cubicBezTo>
                  <a:pt x="380" y="144"/>
                  <a:pt x="364" y="101"/>
                  <a:pt x="336" y="68"/>
                </a:cubicBezTo>
                <a:close/>
              </a:path>
            </a:pathLst>
          </a:custGeom>
          <a:solidFill>
            <a:schemeClr val="bg1"/>
          </a:solidFill>
          <a:ln>
            <a:noFill/>
          </a:ln>
          <a:extLst/>
        </p:spPr>
        <p:txBody>
          <a:bodyPr lIns="91230" tIns="45718" rIns="91230" bIns="45718"/>
          <a:lstStyle/>
          <a:p>
            <a:pPr defTabSz="912088">
              <a:spcBef>
                <a:spcPct val="50000"/>
              </a:spcBef>
            </a:pPr>
            <a:endParaRPr lang="en-US">
              <a:solidFill>
                <a:schemeClr val="bg1"/>
              </a:solidFill>
            </a:endParaRPr>
          </a:p>
        </p:txBody>
      </p:sp>
      <p:sp>
        <p:nvSpPr>
          <p:cNvPr id="55" name="Text Box 24"/>
          <p:cNvSpPr txBox="1">
            <a:spLocks noChangeArrowheads="1"/>
          </p:cNvSpPr>
          <p:nvPr/>
        </p:nvSpPr>
        <p:spPr bwMode="auto">
          <a:xfrm>
            <a:off x="3352954" y="4687198"/>
            <a:ext cx="1327183" cy="60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0" tIns="45718" rIns="91230" bIns="457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912088" eaLnBrk="1" hangingPunct="1">
              <a:spcBef>
                <a:spcPct val="50000"/>
              </a:spcBef>
            </a:pPr>
            <a:r>
              <a:rPr lang="en-US" sz="1100" dirty="0">
                <a:solidFill>
                  <a:srgbClr val="FFFFFF"/>
                </a:solidFill>
              </a:rPr>
              <a:t>Closed loop </a:t>
            </a:r>
            <a:br>
              <a:rPr lang="en-US" sz="1100" dirty="0">
                <a:solidFill>
                  <a:srgbClr val="FFFFFF"/>
                </a:solidFill>
              </a:rPr>
            </a:br>
            <a:r>
              <a:rPr lang="en-US" sz="1100" dirty="0">
                <a:solidFill>
                  <a:srgbClr val="FFFFFF"/>
                </a:solidFill>
              </a:rPr>
              <a:t>action, e.g. Policy </a:t>
            </a:r>
            <a:br>
              <a:rPr lang="en-US" sz="1100" dirty="0">
                <a:solidFill>
                  <a:srgbClr val="FFFFFF"/>
                </a:solidFill>
              </a:rPr>
            </a:br>
            <a:r>
              <a:rPr lang="en-US" sz="1100" dirty="0">
                <a:solidFill>
                  <a:srgbClr val="FFFFFF"/>
                </a:solidFill>
              </a:rPr>
              <a:t>Control</a:t>
            </a:r>
          </a:p>
        </p:txBody>
      </p:sp>
      <p:cxnSp>
        <p:nvCxnSpPr>
          <p:cNvPr id="56" name="Straight Arrow Connector 118"/>
          <p:cNvCxnSpPr>
            <a:cxnSpLocks noChangeShapeType="1"/>
          </p:cNvCxnSpPr>
          <p:nvPr/>
        </p:nvCxnSpPr>
        <p:spPr bwMode="auto">
          <a:xfrm>
            <a:off x="3153382" y="4114108"/>
            <a:ext cx="9120" cy="493195"/>
          </a:xfrm>
          <a:prstGeom prst="straightConnector1">
            <a:avLst/>
          </a:prstGeom>
          <a:noFill/>
          <a:ln w="9525">
            <a:solidFill>
              <a:schemeClr val="bg1"/>
            </a:solidFill>
            <a:round/>
            <a:headEnd type="none" w="med" len="med"/>
            <a:tailEnd type="triangle" w="med" len="med"/>
          </a:ln>
          <a:extLst>
            <a:ext uri="{909E8E84-426E-40DD-AFC4-6F175D3DCCD1}">
              <a14:hiddenFill xmlns:a14="http://schemas.microsoft.com/office/drawing/2010/main">
                <a:noFill/>
              </a14:hiddenFill>
            </a:ext>
          </a:extLst>
        </p:spPr>
      </p:cxnSp>
      <p:sp>
        <p:nvSpPr>
          <p:cNvPr id="60" name="Text Box 24"/>
          <p:cNvSpPr txBox="1">
            <a:spLocks noChangeArrowheads="1"/>
          </p:cNvSpPr>
          <p:nvPr/>
        </p:nvSpPr>
        <p:spPr bwMode="auto">
          <a:xfrm>
            <a:off x="3132440" y="4246397"/>
            <a:ext cx="836665" cy="2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0" tIns="45718" rIns="91230" bIns="457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912088" eaLnBrk="1" hangingPunct="1">
              <a:spcBef>
                <a:spcPct val="50000"/>
              </a:spcBef>
            </a:pPr>
            <a:r>
              <a:rPr lang="en-US" sz="1100" dirty="0">
                <a:solidFill>
                  <a:srgbClr val="FFFFFF"/>
                </a:solidFill>
              </a:rPr>
              <a:t>Real-Time</a:t>
            </a:r>
          </a:p>
        </p:txBody>
      </p:sp>
      <p:sp>
        <p:nvSpPr>
          <p:cNvPr id="8" name="Rectangle 7"/>
          <p:cNvSpPr/>
          <p:nvPr/>
        </p:nvSpPr>
        <p:spPr>
          <a:xfrm>
            <a:off x="1662849" y="3628497"/>
            <a:ext cx="291652" cy="369328"/>
          </a:xfrm>
          <a:prstGeom prst="rect">
            <a:avLst/>
          </a:prstGeom>
        </p:spPr>
        <p:txBody>
          <a:bodyPr wrap="none" lIns="91234" tIns="45718" rIns="91234" bIns="45718">
            <a:spAutoFit/>
          </a:bodyPr>
          <a:lstStyle/>
          <a:p>
            <a:pPr algn="ctr" defTabSz="912088">
              <a:spcBef>
                <a:spcPct val="50000"/>
              </a:spcBef>
            </a:pPr>
            <a:r>
              <a:rPr lang="en-US" dirty="0">
                <a:solidFill>
                  <a:srgbClr val="89BA17"/>
                </a:solidFill>
              </a:rPr>
              <a:t>?</a:t>
            </a:r>
          </a:p>
        </p:txBody>
      </p:sp>
      <p:sp>
        <p:nvSpPr>
          <p:cNvPr id="66" name="Rectangle 65"/>
          <p:cNvSpPr/>
          <p:nvPr/>
        </p:nvSpPr>
        <p:spPr>
          <a:xfrm>
            <a:off x="1480659" y="2278059"/>
            <a:ext cx="660432" cy="442085"/>
          </a:xfrm>
          <a:prstGeom prst="rect">
            <a:avLst/>
          </a:prstGeom>
          <a:solidFill>
            <a:schemeClr val="bg1">
              <a:lumMod val="95000"/>
            </a:schemeClr>
          </a:solidFill>
          <a:ln>
            <a:solidFill>
              <a:schemeClr val="bg1">
                <a:lumMod val="95000"/>
              </a:schemeClr>
            </a:solidFill>
          </a:ln>
        </p:spPr>
        <p:txBody>
          <a:bodyPr wrap="square" lIns="91234" tIns="45718" rIns="91234" bIns="45718">
            <a:noAutofit/>
          </a:bodyPr>
          <a:lstStyle/>
          <a:p>
            <a:pPr algn="ctr" defTabSz="912088">
              <a:spcBef>
                <a:spcPct val="50000"/>
              </a:spcBef>
            </a:pPr>
            <a:r>
              <a:rPr lang="en-US" dirty="0">
                <a:solidFill>
                  <a:srgbClr val="89BA17"/>
                </a:solidFill>
              </a:rPr>
              <a:t>?</a:t>
            </a:r>
          </a:p>
        </p:txBody>
      </p:sp>
      <p:cxnSp>
        <p:nvCxnSpPr>
          <p:cNvPr id="61" name="Straight Arrow Connector 2"/>
          <p:cNvCxnSpPr>
            <a:cxnSpLocks noChangeShapeType="1"/>
          </p:cNvCxnSpPr>
          <p:nvPr/>
        </p:nvCxnSpPr>
        <p:spPr bwMode="auto">
          <a:xfrm flipH="1">
            <a:off x="2230197" y="3757078"/>
            <a:ext cx="649028" cy="0"/>
          </a:xfrm>
          <a:prstGeom prst="straightConnector1">
            <a:avLst/>
          </a:prstGeom>
          <a:noFill/>
          <a:ln w="9525">
            <a:solidFill>
              <a:schemeClr val="bg1"/>
            </a:solidFill>
            <a:round/>
            <a:headEnd type="triangle"/>
            <a:tailEnd type="triangle" w="med" len="med"/>
          </a:ln>
          <a:extLst>
            <a:ext uri="{909E8E84-426E-40DD-AFC4-6F175D3DCCD1}">
              <a14:hiddenFill xmlns:a14="http://schemas.microsoft.com/office/drawing/2010/main">
                <a:noFill/>
              </a14:hiddenFill>
            </a:ext>
          </a:extLst>
        </p:spPr>
      </p:cxnSp>
      <p:sp>
        <p:nvSpPr>
          <p:cNvPr id="64" name="Rectangle 63"/>
          <p:cNvSpPr/>
          <p:nvPr/>
        </p:nvSpPr>
        <p:spPr bwMode="auto">
          <a:xfrm>
            <a:off x="246758" y="5655871"/>
            <a:ext cx="4230156" cy="687897"/>
          </a:xfrm>
          <a:prstGeom prst="rect">
            <a:avLst/>
          </a:prstGeom>
          <a:gradFill flip="none" rotWithShape="1">
            <a:gsLst>
              <a:gs pos="0">
                <a:srgbClr val="6A8FBF">
                  <a:shade val="30000"/>
                  <a:satMod val="115000"/>
                </a:srgbClr>
              </a:gs>
              <a:gs pos="50000">
                <a:srgbClr val="6A8FBF">
                  <a:shade val="67500"/>
                  <a:satMod val="115000"/>
                </a:srgbClr>
              </a:gs>
              <a:gs pos="100000">
                <a:srgbClr val="6A8FBF">
                  <a:shade val="100000"/>
                  <a:satMod val="115000"/>
                </a:srgbClr>
              </a:gs>
            </a:gsLst>
            <a:lin ang="2700000" scaled="1"/>
            <a:tileRect/>
          </a:gradFill>
          <a:ln w="12700" cap="flat" cmpd="sng" algn="ctr">
            <a:solidFill>
              <a:schemeClr val="bg2"/>
            </a:solidFill>
            <a:prstDash val="solid"/>
            <a:round/>
            <a:headEnd type="none" w="med" len="med"/>
            <a:tailEnd type="none" w="med" len="med"/>
          </a:ln>
          <a:effectLst/>
        </p:spPr>
        <p:txBody>
          <a:bodyPr vert="horz" wrap="square" lIns="71982" tIns="45718" rIns="71982" bIns="45718" numCol="1" rtlCol="0" anchor="ctr" anchorCtr="0" compatLnSpc="1">
            <a:prstTxWarp prst="textNoShape">
              <a:avLst/>
            </a:prstTxWarp>
          </a:bodyPr>
          <a:lstStyle/>
          <a:p>
            <a:pPr algn="ctr"/>
            <a:r>
              <a:rPr lang="en-US" sz="1600" dirty="0">
                <a:solidFill>
                  <a:srgbClr val="FFFFFF"/>
                </a:solidFill>
              </a:rPr>
              <a:t>ACTIONABLE INSIGHTS FROM COMBINATION OF OFFLINE AND ONLINE DATA</a:t>
            </a:r>
          </a:p>
        </p:txBody>
      </p:sp>
      <p:grpSp>
        <p:nvGrpSpPr>
          <p:cNvPr id="2" name="Group 1"/>
          <p:cNvGrpSpPr/>
          <p:nvPr/>
        </p:nvGrpSpPr>
        <p:grpSpPr>
          <a:xfrm>
            <a:off x="4716463" y="1249969"/>
            <a:ext cx="4176713" cy="5093798"/>
            <a:chOff x="6288617" y="1612587"/>
            <a:chExt cx="5568951" cy="5093798"/>
          </a:xfrm>
        </p:grpSpPr>
        <p:sp>
          <p:nvSpPr>
            <p:cNvPr id="69" name="Rounded Rectangle 46"/>
            <p:cNvSpPr>
              <a:spLocks noChangeArrowheads="1"/>
            </p:cNvSpPr>
            <p:nvPr/>
          </p:nvSpPr>
          <p:spPr bwMode="auto">
            <a:xfrm>
              <a:off x="9169401" y="4196790"/>
              <a:ext cx="2672060" cy="1729317"/>
            </a:xfrm>
            <a:prstGeom prst="roundRect">
              <a:avLst>
                <a:gd name="adj" fmla="val 6269"/>
              </a:avLst>
            </a:prstGeom>
            <a:solidFill>
              <a:schemeClr val="bg1"/>
            </a:solidFill>
            <a:ln w="19050" algn="ctr">
              <a:solidFill>
                <a:srgbClr val="FFFFFF"/>
              </a:solidFill>
              <a:round/>
              <a:headEnd/>
              <a:tailEnd/>
            </a:ln>
            <a:extLst/>
          </p:spPr>
          <p:txBody>
            <a:bodyPr lIns="0" tIns="182875" rIns="0" bIns="0" anchor="t" anchorCtr="0"/>
            <a:lstStyle/>
            <a:p>
              <a:pPr algn="ctr" defTabSz="912088">
                <a:spcAft>
                  <a:spcPts val="1067"/>
                </a:spcAft>
              </a:pPr>
              <a:r>
                <a:rPr lang="en-US" sz="1300" dirty="0">
                  <a:solidFill>
                    <a:srgbClr val="00285F"/>
                  </a:solidFill>
                </a:rPr>
                <a:t>Device</a:t>
              </a:r>
            </a:p>
            <a:p>
              <a:pPr marL="304792" indent="-152396" defTabSz="912088">
                <a:spcBef>
                  <a:spcPts val="533"/>
                </a:spcBef>
                <a:buFont typeface="Arial" panose="020B0604020202020204" pitchFamily="34" charset="0"/>
                <a:buChar char="•"/>
              </a:pPr>
              <a:r>
                <a:rPr lang="en-US" sz="1300" dirty="0">
                  <a:solidFill>
                    <a:srgbClr val="00285F"/>
                  </a:solidFill>
                </a:rPr>
                <a:t>Device Profile</a:t>
              </a:r>
            </a:p>
            <a:p>
              <a:pPr marL="304792" indent="-152396" defTabSz="912088">
                <a:spcBef>
                  <a:spcPts val="533"/>
                </a:spcBef>
                <a:buFont typeface="Arial" panose="020B0604020202020204" pitchFamily="34" charset="0"/>
                <a:buChar char="•"/>
              </a:pPr>
              <a:r>
                <a:rPr lang="en-US" sz="1300" dirty="0">
                  <a:solidFill>
                    <a:srgbClr val="00285F"/>
                  </a:solidFill>
                </a:rPr>
                <a:t>Tethering</a:t>
              </a:r>
            </a:p>
            <a:p>
              <a:pPr marL="304792" indent="-152396" defTabSz="912088">
                <a:spcBef>
                  <a:spcPts val="533"/>
                </a:spcBef>
                <a:buFont typeface="Arial" panose="020B0604020202020204" pitchFamily="34" charset="0"/>
                <a:buChar char="•"/>
              </a:pPr>
              <a:r>
                <a:rPr lang="en-US" sz="1300" dirty="0">
                  <a:solidFill>
                    <a:srgbClr val="00285F"/>
                  </a:solidFill>
                </a:rPr>
                <a:t>Device usage</a:t>
              </a:r>
            </a:p>
            <a:p>
              <a:pPr marL="304792" indent="-152396" defTabSz="912088">
                <a:spcBef>
                  <a:spcPts val="533"/>
                </a:spcBef>
                <a:buFont typeface="Arial" panose="020B0604020202020204" pitchFamily="34" charset="0"/>
                <a:buChar char="•"/>
              </a:pPr>
              <a:r>
                <a:rPr lang="en-US" sz="1300" dirty="0">
                  <a:solidFill>
                    <a:srgbClr val="00285F"/>
                  </a:solidFill>
                </a:rPr>
                <a:t>Replacement patterns…</a:t>
              </a:r>
            </a:p>
          </p:txBody>
        </p:sp>
        <p:sp>
          <p:nvSpPr>
            <p:cNvPr id="67" name="Rounded Rectangle 46"/>
            <p:cNvSpPr>
              <a:spLocks noChangeArrowheads="1"/>
            </p:cNvSpPr>
            <p:nvPr/>
          </p:nvSpPr>
          <p:spPr bwMode="auto">
            <a:xfrm>
              <a:off x="9173636" y="2180167"/>
              <a:ext cx="2667825" cy="1729317"/>
            </a:xfrm>
            <a:prstGeom prst="roundRect">
              <a:avLst>
                <a:gd name="adj" fmla="val 6269"/>
              </a:avLst>
            </a:prstGeom>
            <a:solidFill>
              <a:schemeClr val="bg1"/>
            </a:solidFill>
            <a:ln w="19050" algn="ctr">
              <a:solidFill>
                <a:srgbClr val="FFFFFF"/>
              </a:solidFill>
              <a:round/>
              <a:headEnd/>
              <a:tailEnd/>
            </a:ln>
            <a:extLst/>
          </p:spPr>
          <p:txBody>
            <a:bodyPr lIns="0" tIns="182875" rIns="0" bIns="0" anchor="t" anchorCtr="0"/>
            <a:lstStyle/>
            <a:p>
              <a:pPr algn="ctr" defTabSz="912088">
                <a:spcAft>
                  <a:spcPts val="1067"/>
                </a:spcAft>
              </a:pPr>
              <a:r>
                <a:rPr lang="en-US" sz="1300" dirty="0">
                  <a:solidFill>
                    <a:srgbClr val="00285F"/>
                  </a:solidFill>
                </a:rPr>
                <a:t>Service</a:t>
              </a:r>
            </a:p>
            <a:p>
              <a:pPr marL="304792" indent="-152396" defTabSz="912088">
                <a:spcBef>
                  <a:spcPts val="533"/>
                </a:spcBef>
                <a:buFont typeface="Arial" panose="020B0604020202020204" pitchFamily="34" charset="0"/>
                <a:buChar char="•"/>
              </a:pPr>
              <a:r>
                <a:rPr lang="en-US" sz="1300" dirty="0">
                  <a:solidFill>
                    <a:srgbClr val="00285F"/>
                  </a:solidFill>
                </a:rPr>
                <a:t>OTT usage</a:t>
              </a:r>
            </a:p>
            <a:p>
              <a:pPr marL="304792" indent="-152396" defTabSz="912088">
                <a:spcBef>
                  <a:spcPts val="533"/>
                </a:spcBef>
                <a:buFont typeface="Arial" panose="020B0604020202020204" pitchFamily="34" charset="0"/>
                <a:buChar char="•"/>
              </a:pPr>
              <a:r>
                <a:rPr lang="en-US" sz="1300" dirty="0">
                  <a:solidFill>
                    <a:srgbClr val="00285F"/>
                  </a:solidFill>
                </a:rPr>
                <a:t>Service Profile &amp; Sessions</a:t>
              </a:r>
            </a:p>
            <a:p>
              <a:pPr marL="304792" indent="-152396" defTabSz="912088">
                <a:spcBef>
                  <a:spcPts val="533"/>
                </a:spcBef>
                <a:buFont typeface="Arial" panose="020B0604020202020204" pitchFamily="34" charset="0"/>
                <a:buChar char="•"/>
              </a:pPr>
              <a:r>
                <a:rPr lang="en-US" sz="1300" dirty="0">
                  <a:solidFill>
                    <a:srgbClr val="00285F"/>
                  </a:solidFill>
                </a:rPr>
                <a:t>Service Level Index</a:t>
              </a:r>
            </a:p>
            <a:p>
              <a:pPr marL="304792" indent="-152396" defTabSz="912088">
                <a:spcBef>
                  <a:spcPts val="533"/>
                </a:spcBef>
                <a:buFont typeface="Arial" panose="020B0604020202020204" pitchFamily="34" charset="0"/>
                <a:buChar char="•"/>
              </a:pPr>
              <a:r>
                <a:rPr lang="en-US" sz="1300" dirty="0">
                  <a:solidFill>
                    <a:srgbClr val="00285F"/>
                  </a:solidFill>
                </a:rPr>
                <a:t>Quality Indicators (S-KPIs)…</a:t>
              </a:r>
            </a:p>
          </p:txBody>
        </p:sp>
        <p:sp>
          <p:nvSpPr>
            <p:cNvPr id="91" name="Rounded Rectangle 46"/>
            <p:cNvSpPr>
              <a:spLocks noChangeArrowheads="1"/>
            </p:cNvSpPr>
            <p:nvPr/>
          </p:nvSpPr>
          <p:spPr bwMode="auto">
            <a:xfrm>
              <a:off x="6288619" y="2180167"/>
              <a:ext cx="2688165" cy="1729317"/>
            </a:xfrm>
            <a:prstGeom prst="roundRect">
              <a:avLst>
                <a:gd name="adj" fmla="val 6269"/>
              </a:avLst>
            </a:prstGeom>
            <a:solidFill>
              <a:schemeClr val="bg1"/>
            </a:solidFill>
            <a:ln w="19050" algn="ctr">
              <a:solidFill>
                <a:srgbClr val="FFFFFF"/>
              </a:solidFill>
              <a:round/>
              <a:headEnd/>
              <a:tailEnd/>
            </a:ln>
            <a:extLst/>
          </p:spPr>
          <p:txBody>
            <a:bodyPr lIns="0" tIns="182875" rIns="0" bIns="0" anchor="t" anchorCtr="0"/>
            <a:lstStyle/>
            <a:p>
              <a:pPr algn="ctr" defTabSz="912088">
                <a:spcAft>
                  <a:spcPts val="1067"/>
                </a:spcAft>
              </a:pPr>
              <a:r>
                <a:rPr lang="en-US" sz="1300" dirty="0">
                  <a:solidFill>
                    <a:srgbClr val="00285F"/>
                  </a:solidFill>
                </a:rPr>
                <a:t>Subscriber</a:t>
              </a:r>
            </a:p>
            <a:p>
              <a:pPr marL="304792" indent="-152396" defTabSz="912088">
                <a:spcBef>
                  <a:spcPts val="533"/>
                </a:spcBef>
                <a:buFont typeface="Arial" panose="020B0604020202020204" pitchFamily="34" charset="0"/>
                <a:buChar char="•"/>
              </a:pPr>
              <a:r>
                <a:rPr lang="en-US" sz="1300" dirty="0">
                  <a:solidFill>
                    <a:srgbClr val="00285F"/>
                  </a:solidFill>
                </a:rPr>
                <a:t>Subscriber Profile</a:t>
              </a:r>
            </a:p>
            <a:p>
              <a:pPr marL="304792" indent="-152396" defTabSz="912088">
                <a:spcBef>
                  <a:spcPts val="533"/>
                </a:spcBef>
                <a:buFont typeface="Arial" panose="020B0604020202020204" pitchFamily="34" charset="0"/>
                <a:buChar char="•"/>
              </a:pPr>
              <a:r>
                <a:rPr lang="en-US" sz="1300" dirty="0">
                  <a:solidFill>
                    <a:srgbClr val="00285F"/>
                  </a:solidFill>
                </a:rPr>
                <a:t>Service Usage</a:t>
              </a:r>
            </a:p>
            <a:p>
              <a:pPr marL="304792" indent="-152396" defTabSz="912088">
                <a:spcBef>
                  <a:spcPts val="533"/>
                </a:spcBef>
                <a:buFont typeface="Arial" panose="020B0604020202020204" pitchFamily="34" charset="0"/>
                <a:buChar char="•"/>
              </a:pPr>
              <a:r>
                <a:rPr lang="en-US" sz="1300" dirty="0">
                  <a:solidFill>
                    <a:srgbClr val="00285F"/>
                  </a:solidFill>
                </a:rPr>
                <a:t>Lifecycle, CE index, CLV</a:t>
              </a:r>
            </a:p>
            <a:p>
              <a:pPr marL="304792" indent="-152396" defTabSz="912088">
                <a:spcBef>
                  <a:spcPts val="533"/>
                </a:spcBef>
                <a:buFont typeface="Arial" panose="020B0604020202020204" pitchFamily="34" charset="0"/>
                <a:buChar char="•"/>
              </a:pPr>
              <a:r>
                <a:rPr lang="en-US" sz="1300" dirty="0">
                  <a:solidFill>
                    <a:srgbClr val="00285F"/>
                  </a:solidFill>
                </a:rPr>
                <a:t>Location, mobility, roaming…</a:t>
              </a:r>
            </a:p>
          </p:txBody>
        </p:sp>
        <p:sp>
          <p:nvSpPr>
            <p:cNvPr id="93" name="Rounded Rectangle 46"/>
            <p:cNvSpPr>
              <a:spLocks noChangeArrowheads="1"/>
            </p:cNvSpPr>
            <p:nvPr/>
          </p:nvSpPr>
          <p:spPr bwMode="auto">
            <a:xfrm>
              <a:off x="6818045" y="4249101"/>
              <a:ext cx="1819275" cy="655639"/>
            </a:xfrm>
            <a:prstGeom prst="roundRect">
              <a:avLst>
                <a:gd name="adj" fmla="val 6269"/>
              </a:avLst>
            </a:prstGeom>
            <a:solidFill>
              <a:schemeClr val="bg1"/>
            </a:solidFill>
            <a:ln w="19050" algn="ctr">
              <a:solidFill>
                <a:srgbClr val="FFFFFF"/>
              </a:solidFill>
              <a:round/>
              <a:headEnd/>
              <a:tailEnd/>
            </a:ln>
            <a:extLst/>
          </p:spPr>
          <p:txBody>
            <a:bodyPr lIns="646352" tIns="45718" rIns="71861" bIns="45718" anchor="ctr"/>
            <a:lstStyle/>
            <a:p>
              <a:pPr algn="ctr" defTabSz="912088">
                <a:spcBef>
                  <a:spcPct val="50000"/>
                </a:spcBef>
              </a:pPr>
              <a:r>
                <a:rPr lang="en-US" sz="1600">
                  <a:solidFill>
                    <a:srgbClr val="00285E"/>
                  </a:solidFill>
                </a:rPr>
                <a:t>Network</a:t>
              </a:r>
            </a:p>
          </p:txBody>
        </p:sp>
        <p:sp>
          <p:nvSpPr>
            <p:cNvPr id="95" name="Freeform 7"/>
            <p:cNvSpPr>
              <a:spLocks noChangeAspect="1" noEditPoints="1"/>
            </p:cNvSpPr>
            <p:nvPr/>
          </p:nvSpPr>
          <p:spPr bwMode="auto">
            <a:xfrm>
              <a:off x="6530437" y="2289025"/>
              <a:ext cx="268287" cy="404812"/>
            </a:xfrm>
            <a:custGeom>
              <a:avLst/>
              <a:gdLst>
                <a:gd name="T0" fmla="*/ 2147483647 w 206"/>
                <a:gd name="T1" fmla="*/ 2147483647 h 310"/>
                <a:gd name="T2" fmla="*/ 2147483647 w 206"/>
                <a:gd name="T3" fmla="*/ 2147483647 h 310"/>
                <a:gd name="T4" fmla="*/ 2147483647 w 206"/>
                <a:gd name="T5" fmla="*/ 2147483647 h 310"/>
                <a:gd name="T6" fmla="*/ 2147483647 w 206"/>
                <a:gd name="T7" fmla="*/ 2147483647 h 310"/>
                <a:gd name="T8" fmla="*/ 2147483647 w 206"/>
                <a:gd name="T9" fmla="*/ 2147483647 h 310"/>
                <a:gd name="T10" fmla="*/ 2147483647 w 206"/>
                <a:gd name="T11" fmla="*/ 2147483647 h 310"/>
                <a:gd name="T12" fmla="*/ 2147483647 w 206"/>
                <a:gd name="T13" fmla="*/ 2147483647 h 310"/>
                <a:gd name="T14" fmla="*/ 2147483647 w 206"/>
                <a:gd name="T15" fmla="*/ 2147483647 h 310"/>
                <a:gd name="T16" fmla="*/ 2147483647 w 206"/>
                <a:gd name="T17" fmla="*/ 2147483647 h 310"/>
                <a:gd name="T18" fmla="*/ 2147483647 w 206"/>
                <a:gd name="T19" fmla="*/ 2147483647 h 310"/>
                <a:gd name="T20" fmla="*/ 2147483647 w 206"/>
                <a:gd name="T21" fmla="*/ 2147483647 h 310"/>
                <a:gd name="T22" fmla="*/ 2147483647 w 206"/>
                <a:gd name="T23" fmla="*/ 2147483647 h 310"/>
                <a:gd name="T24" fmla="*/ 2147483647 w 206"/>
                <a:gd name="T25" fmla="*/ 2147483647 h 310"/>
                <a:gd name="T26" fmla="*/ 2147483647 w 206"/>
                <a:gd name="T27" fmla="*/ 2147483647 h 310"/>
                <a:gd name="T28" fmla="*/ 2147483647 w 206"/>
                <a:gd name="T29" fmla="*/ 2147483647 h 310"/>
                <a:gd name="T30" fmla="*/ 2147483647 w 206"/>
                <a:gd name="T31" fmla="*/ 2147483647 h 310"/>
                <a:gd name="T32" fmla="*/ 2147483647 w 206"/>
                <a:gd name="T33" fmla="*/ 2147483647 h 310"/>
                <a:gd name="T34" fmla="*/ 2147483647 w 206"/>
                <a:gd name="T35" fmla="*/ 2147483647 h 310"/>
                <a:gd name="T36" fmla="*/ 2147483647 w 206"/>
                <a:gd name="T37" fmla="*/ 2147483647 h 310"/>
                <a:gd name="T38" fmla="*/ 2147483647 w 206"/>
                <a:gd name="T39" fmla="*/ 2147483647 h 310"/>
                <a:gd name="T40" fmla="*/ 2147483647 w 206"/>
                <a:gd name="T41" fmla="*/ 2147483647 h 310"/>
                <a:gd name="T42" fmla="*/ 2147483647 w 206"/>
                <a:gd name="T43" fmla="*/ 2147483647 h 310"/>
                <a:gd name="T44" fmla="*/ 2147483647 w 206"/>
                <a:gd name="T45" fmla="*/ 2147483647 h 310"/>
                <a:gd name="T46" fmla="*/ 2147483647 w 206"/>
                <a:gd name="T47" fmla="*/ 2147483647 h 310"/>
                <a:gd name="T48" fmla="*/ 2147483647 w 206"/>
                <a:gd name="T49" fmla="*/ 2147483647 h 310"/>
                <a:gd name="T50" fmla="*/ 0 w 206"/>
                <a:gd name="T51" fmla="*/ 2147483647 h 310"/>
                <a:gd name="T52" fmla="*/ 2147483647 w 206"/>
                <a:gd name="T53" fmla="*/ 2147483647 h 310"/>
                <a:gd name="T54" fmla="*/ 2147483647 w 206"/>
                <a:gd name="T55" fmla="*/ 2147483647 h 310"/>
                <a:gd name="T56" fmla="*/ 2147483647 w 206"/>
                <a:gd name="T57" fmla="*/ 2147483647 h 310"/>
                <a:gd name="T58" fmla="*/ 2147483647 w 206"/>
                <a:gd name="T59" fmla="*/ 2147483647 h 310"/>
                <a:gd name="T60" fmla="*/ 2147483647 w 206"/>
                <a:gd name="T61" fmla="*/ 2147483647 h 310"/>
                <a:gd name="T62" fmla="*/ 2147483647 w 206"/>
                <a:gd name="T63" fmla="*/ 2147483647 h 310"/>
                <a:gd name="T64" fmla="*/ 2147483647 w 206"/>
                <a:gd name="T65" fmla="*/ 2147483647 h 310"/>
                <a:gd name="T66" fmla="*/ 2147483647 w 206"/>
                <a:gd name="T67" fmla="*/ 2147483647 h 310"/>
                <a:gd name="T68" fmla="*/ 2147483647 w 206"/>
                <a:gd name="T69" fmla="*/ 2147483647 h 310"/>
                <a:gd name="T70" fmla="*/ 2147483647 w 206"/>
                <a:gd name="T71" fmla="*/ 2147483647 h 310"/>
                <a:gd name="T72" fmla="*/ 2147483647 w 206"/>
                <a:gd name="T73" fmla="*/ 2147483647 h 310"/>
                <a:gd name="T74" fmla="*/ 2147483647 w 206"/>
                <a:gd name="T75" fmla="*/ 2147483647 h 310"/>
                <a:gd name="T76" fmla="*/ 2147483647 w 206"/>
                <a:gd name="T77" fmla="*/ 2147483647 h 310"/>
                <a:gd name="T78" fmla="*/ 2147483647 w 206"/>
                <a:gd name="T79" fmla="*/ 2147483647 h 310"/>
                <a:gd name="T80" fmla="*/ 2147483647 w 206"/>
                <a:gd name="T81" fmla="*/ 2147483647 h 310"/>
                <a:gd name="T82" fmla="*/ 2147483647 w 206"/>
                <a:gd name="T83" fmla="*/ 2147483647 h 310"/>
                <a:gd name="T84" fmla="*/ 2147483647 w 206"/>
                <a:gd name="T85" fmla="*/ 2147483647 h 310"/>
                <a:gd name="T86" fmla="*/ 2147483647 w 206"/>
                <a:gd name="T87" fmla="*/ 2147483647 h 310"/>
                <a:gd name="T88" fmla="*/ 2147483647 w 206"/>
                <a:gd name="T89" fmla="*/ 2147483647 h 310"/>
                <a:gd name="T90" fmla="*/ 2147483647 w 206"/>
                <a:gd name="T91" fmla="*/ 2147483647 h 310"/>
                <a:gd name="T92" fmla="*/ 2147483647 w 206"/>
                <a:gd name="T93" fmla="*/ 2147483647 h 310"/>
                <a:gd name="T94" fmla="*/ 2147483647 w 206"/>
                <a:gd name="T95" fmla="*/ 2147483647 h 310"/>
                <a:gd name="T96" fmla="*/ 2147483647 w 206"/>
                <a:gd name="T97" fmla="*/ 2147483647 h 3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310"/>
                <a:gd name="T149" fmla="*/ 206 w 206"/>
                <a:gd name="T150" fmla="*/ 310 h 3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310">
                  <a:moveTo>
                    <a:pt x="190" y="154"/>
                  </a:moveTo>
                  <a:cubicBezTo>
                    <a:pt x="183" y="145"/>
                    <a:pt x="174" y="137"/>
                    <a:pt x="164" y="132"/>
                  </a:cubicBezTo>
                  <a:cubicBezTo>
                    <a:pt x="176" y="118"/>
                    <a:pt x="183" y="100"/>
                    <a:pt x="183" y="80"/>
                  </a:cubicBezTo>
                  <a:cubicBezTo>
                    <a:pt x="183" y="68"/>
                    <a:pt x="180" y="56"/>
                    <a:pt x="175" y="46"/>
                  </a:cubicBezTo>
                  <a:cubicBezTo>
                    <a:pt x="174" y="43"/>
                    <a:pt x="172" y="39"/>
                    <a:pt x="170" y="36"/>
                  </a:cubicBezTo>
                  <a:cubicBezTo>
                    <a:pt x="167" y="33"/>
                    <a:pt x="162" y="32"/>
                    <a:pt x="159" y="34"/>
                  </a:cubicBezTo>
                  <a:cubicBezTo>
                    <a:pt x="155" y="36"/>
                    <a:pt x="154" y="41"/>
                    <a:pt x="156" y="45"/>
                  </a:cubicBezTo>
                  <a:cubicBezTo>
                    <a:pt x="158" y="48"/>
                    <a:pt x="159" y="50"/>
                    <a:pt x="161" y="53"/>
                  </a:cubicBezTo>
                  <a:cubicBezTo>
                    <a:pt x="165" y="61"/>
                    <a:pt x="167" y="70"/>
                    <a:pt x="167" y="80"/>
                  </a:cubicBezTo>
                  <a:cubicBezTo>
                    <a:pt x="167" y="100"/>
                    <a:pt x="158" y="117"/>
                    <a:pt x="144" y="129"/>
                  </a:cubicBezTo>
                  <a:cubicBezTo>
                    <a:pt x="143" y="130"/>
                    <a:pt x="142" y="130"/>
                    <a:pt x="141" y="131"/>
                  </a:cubicBezTo>
                  <a:cubicBezTo>
                    <a:pt x="141" y="132"/>
                    <a:pt x="140" y="132"/>
                    <a:pt x="140" y="132"/>
                  </a:cubicBezTo>
                  <a:cubicBezTo>
                    <a:pt x="139" y="133"/>
                    <a:pt x="138" y="134"/>
                    <a:pt x="137" y="134"/>
                  </a:cubicBezTo>
                  <a:cubicBezTo>
                    <a:pt x="136" y="135"/>
                    <a:pt x="135" y="135"/>
                    <a:pt x="135" y="136"/>
                  </a:cubicBezTo>
                  <a:cubicBezTo>
                    <a:pt x="134" y="136"/>
                    <a:pt x="133" y="137"/>
                    <a:pt x="132" y="137"/>
                  </a:cubicBezTo>
                  <a:cubicBezTo>
                    <a:pt x="131" y="138"/>
                    <a:pt x="130" y="138"/>
                    <a:pt x="129" y="138"/>
                  </a:cubicBezTo>
                  <a:cubicBezTo>
                    <a:pt x="128" y="139"/>
                    <a:pt x="127" y="139"/>
                    <a:pt x="127" y="139"/>
                  </a:cubicBezTo>
                  <a:cubicBezTo>
                    <a:pt x="125" y="140"/>
                    <a:pt x="124" y="140"/>
                    <a:pt x="123" y="141"/>
                  </a:cubicBezTo>
                  <a:cubicBezTo>
                    <a:pt x="122" y="141"/>
                    <a:pt x="122" y="141"/>
                    <a:pt x="121" y="141"/>
                  </a:cubicBezTo>
                  <a:cubicBezTo>
                    <a:pt x="120" y="142"/>
                    <a:pt x="118" y="142"/>
                    <a:pt x="117" y="142"/>
                  </a:cubicBezTo>
                  <a:cubicBezTo>
                    <a:pt x="116" y="143"/>
                    <a:pt x="116" y="143"/>
                    <a:pt x="115" y="143"/>
                  </a:cubicBezTo>
                  <a:cubicBezTo>
                    <a:pt x="114" y="143"/>
                    <a:pt x="112" y="143"/>
                    <a:pt x="110" y="144"/>
                  </a:cubicBezTo>
                  <a:cubicBezTo>
                    <a:pt x="110" y="144"/>
                    <a:pt x="109" y="144"/>
                    <a:pt x="109" y="144"/>
                  </a:cubicBezTo>
                  <a:cubicBezTo>
                    <a:pt x="107" y="144"/>
                    <a:pt x="105" y="144"/>
                    <a:pt x="103" y="144"/>
                  </a:cubicBezTo>
                  <a:cubicBezTo>
                    <a:pt x="101" y="144"/>
                    <a:pt x="98" y="144"/>
                    <a:pt x="96" y="144"/>
                  </a:cubicBezTo>
                  <a:cubicBezTo>
                    <a:pt x="96" y="144"/>
                    <a:pt x="95" y="144"/>
                    <a:pt x="95" y="144"/>
                  </a:cubicBezTo>
                  <a:cubicBezTo>
                    <a:pt x="93" y="143"/>
                    <a:pt x="92" y="143"/>
                    <a:pt x="90" y="143"/>
                  </a:cubicBezTo>
                  <a:cubicBezTo>
                    <a:pt x="90" y="143"/>
                    <a:pt x="89" y="143"/>
                    <a:pt x="88" y="142"/>
                  </a:cubicBezTo>
                  <a:cubicBezTo>
                    <a:pt x="87" y="142"/>
                    <a:pt x="86" y="142"/>
                    <a:pt x="84" y="141"/>
                  </a:cubicBezTo>
                  <a:cubicBezTo>
                    <a:pt x="84" y="141"/>
                    <a:pt x="83" y="141"/>
                    <a:pt x="82" y="141"/>
                  </a:cubicBezTo>
                  <a:cubicBezTo>
                    <a:pt x="81" y="140"/>
                    <a:pt x="80" y="140"/>
                    <a:pt x="79" y="140"/>
                  </a:cubicBezTo>
                  <a:cubicBezTo>
                    <a:pt x="78" y="139"/>
                    <a:pt x="77" y="139"/>
                    <a:pt x="76" y="138"/>
                  </a:cubicBezTo>
                  <a:cubicBezTo>
                    <a:pt x="75" y="138"/>
                    <a:pt x="74" y="138"/>
                    <a:pt x="74" y="137"/>
                  </a:cubicBezTo>
                  <a:cubicBezTo>
                    <a:pt x="73" y="137"/>
                    <a:pt x="72" y="136"/>
                    <a:pt x="71" y="136"/>
                  </a:cubicBezTo>
                  <a:cubicBezTo>
                    <a:pt x="70" y="135"/>
                    <a:pt x="69" y="135"/>
                    <a:pt x="69" y="134"/>
                  </a:cubicBezTo>
                  <a:cubicBezTo>
                    <a:pt x="68" y="134"/>
                    <a:pt x="67" y="133"/>
                    <a:pt x="66" y="132"/>
                  </a:cubicBezTo>
                  <a:cubicBezTo>
                    <a:pt x="65" y="132"/>
                    <a:pt x="65" y="132"/>
                    <a:pt x="64" y="131"/>
                  </a:cubicBezTo>
                  <a:cubicBezTo>
                    <a:pt x="63" y="130"/>
                    <a:pt x="62" y="130"/>
                    <a:pt x="61" y="129"/>
                  </a:cubicBezTo>
                  <a:cubicBezTo>
                    <a:pt x="47" y="117"/>
                    <a:pt x="39" y="100"/>
                    <a:pt x="39" y="80"/>
                  </a:cubicBezTo>
                  <a:cubicBezTo>
                    <a:pt x="39" y="45"/>
                    <a:pt x="67" y="16"/>
                    <a:pt x="103" y="16"/>
                  </a:cubicBezTo>
                  <a:cubicBezTo>
                    <a:pt x="112" y="16"/>
                    <a:pt x="122" y="18"/>
                    <a:pt x="130" y="22"/>
                  </a:cubicBezTo>
                  <a:cubicBezTo>
                    <a:pt x="133" y="23"/>
                    <a:pt x="135" y="25"/>
                    <a:pt x="138" y="27"/>
                  </a:cubicBezTo>
                  <a:cubicBezTo>
                    <a:pt x="142" y="29"/>
                    <a:pt x="147" y="28"/>
                    <a:pt x="149" y="24"/>
                  </a:cubicBezTo>
                  <a:cubicBezTo>
                    <a:pt x="152" y="21"/>
                    <a:pt x="151" y="16"/>
                    <a:pt x="147" y="13"/>
                  </a:cubicBezTo>
                  <a:cubicBezTo>
                    <a:pt x="147" y="13"/>
                    <a:pt x="147" y="13"/>
                    <a:pt x="147" y="13"/>
                  </a:cubicBezTo>
                  <a:cubicBezTo>
                    <a:pt x="144" y="11"/>
                    <a:pt x="140" y="9"/>
                    <a:pt x="137" y="8"/>
                  </a:cubicBezTo>
                  <a:cubicBezTo>
                    <a:pt x="126" y="3"/>
                    <a:pt x="115" y="0"/>
                    <a:pt x="103" y="0"/>
                  </a:cubicBezTo>
                  <a:cubicBezTo>
                    <a:pt x="58" y="0"/>
                    <a:pt x="23" y="36"/>
                    <a:pt x="23" y="80"/>
                  </a:cubicBezTo>
                  <a:cubicBezTo>
                    <a:pt x="23" y="100"/>
                    <a:pt x="30" y="118"/>
                    <a:pt x="41" y="132"/>
                  </a:cubicBezTo>
                  <a:cubicBezTo>
                    <a:pt x="31" y="137"/>
                    <a:pt x="23" y="145"/>
                    <a:pt x="16" y="154"/>
                  </a:cubicBezTo>
                  <a:cubicBezTo>
                    <a:pt x="6" y="166"/>
                    <a:pt x="0" y="181"/>
                    <a:pt x="0" y="196"/>
                  </a:cubicBezTo>
                  <a:cubicBezTo>
                    <a:pt x="0" y="224"/>
                    <a:pt x="0" y="288"/>
                    <a:pt x="0" y="288"/>
                  </a:cubicBezTo>
                  <a:cubicBezTo>
                    <a:pt x="0" y="300"/>
                    <a:pt x="8" y="310"/>
                    <a:pt x="20" y="310"/>
                  </a:cubicBezTo>
                  <a:cubicBezTo>
                    <a:pt x="186" y="310"/>
                    <a:pt x="186" y="310"/>
                    <a:pt x="186" y="310"/>
                  </a:cubicBezTo>
                  <a:cubicBezTo>
                    <a:pt x="197" y="310"/>
                    <a:pt x="206" y="300"/>
                    <a:pt x="206" y="288"/>
                  </a:cubicBezTo>
                  <a:cubicBezTo>
                    <a:pt x="206" y="288"/>
                    <a:pt x="206" y="224"/>
                    <a:pt x="206" y="196"/>
                  </a:cubicBezTo>
                  <a:cubicBezTo>
                    <a:pt x="206" y="181"/>
                    <a:pt x="199" y="166"/>
                    <a:pt x="190" y="154"/>
                  </a:cubicBezTo>
                  <a:close/>
                  <a:moveTo>
                    <a:pt x="190" y="288"/>
                  </a:moveTo>
                  <a:cubicBezTo>
                    <a:pt x="190" y="292"/>
                    <a:pt x="187" y="294"/>
                    <a:pt x="186" y="294"/>
                  </a:cubicBezTo>
                  <a:cubicBezTo>
                    <a:pt x="169" y="294"/>
                    <a:pt x="169" y="294"/>
                    <a:pt x="169" y="294"/>
                  </a:cubicBezTo>
                  <a:cubicBezTo>
                    <a:pt x="169" y="196"/>
                    <a:pt x="169" y="196"/>
                    <a:pt x="169" y="196"/>
                  </a:cubicBezTo>
                  <a:cubicBezTo>
                    <a:pt x="169" y="191"/>
                    <a:pt x="166" y="188"/>
                    <a:pt x="161" y="188"/>
                  </a:cubicBezTo>
                  <a:cubicBezTo>
                    <a:pt x="157" y="188"/>
                    <a:pt x="153" y="191"/>
                    <a:pt x="153" y="196"/>
                  </a:cubicBezTo>
                  <a:cubicBezTo>
                    <a:pt x="153" y="294"/>
                    <a:pt x="153" y="294"/>
                    <a:pt x="153" y="294"/>
                  </a:cubicBezTo>
                  <a:cubicBezTo>
                    <a:pt x="52" y="294"/>
                    <a:pt x="52" y="294"/>
                    <a:pt x="52" y="294"/>
                  </a:cubicBezTo>
                  <a:cubicBezTo>
                    <a:pt x="52" y="196"/>
                    <a:pt x="52" y="196"/>
                    <a:pt x="52" y="196"/>
                  </a:cubicBezTo>
                  <a:cubicBezTo>
                    <a:pt x="52" y="191"/>
                    <a:pt x="48" y="188"/>
                    <a:pt x="44" y="188"/>
                  </a:cubicBezTo>
                  <a:cubicBezTo>
                    <a:pt x="39" y="188"/>
                    <a:pt x="36" y="191"/>
                    <a:pt x="36" y="196"/>
                  </a:cubicBezTo>
                  <a:cubicBezTo>
                    <a:pt x="36" y="294"/>
                    <a:pt x="36" y="294"/>
                    <a:pt x="36" y="294"/>
                  </a:cubicBezTo>
                  <a:cubicBezTo>
                    <a:pt x="20" y="294"/>
                    <a:pt x="20" y="294"/>
                    <a:pt x="20" y="294"/>
                  </a:cubicBezTo>
                  <a:cubicBezTo>
                    <a:pt x="18" y="294"/>
                    <a:pt x="16" y="292"/>
                    <a:pt x="16" y="288"/>
                  </a:cubicBezTo>
                  <a:cubicBezTo>
                    <a:pt x="16" y="288"/>
                    <a:pt x="16" y="224"/>
                    <a:pt x="16" y="196"/>
                  </a:cubicBezTo>
                  <a:cubicBezTo>
                    <a:pt x="16" y="186"/>
                    <a:pt x="20" y="174"/>
                    <a:pt x="28" y="163"/>
                  </a:cubicBezTo>
                  <a:cubicBezTo>
                    <a:pt x="35" y="154"/>
                    <a:pt x="45" y="147"/>
                    <a:pt x="54" y="143"/>
                  </a:cubicBezTo>
                  <a:cubicBezTo>
                    <a:pt x="54" y="144"/>
                    <a:pt x="54" y="144"/>
                    <a:pt x="54" y="144"/>
                  </a:cubicBezTo>
                  <a:cubicBezTo>
                    <a:pt x="59" y="147"/>
                    <a:pt x="64" y="150"/>
                    <a:pt x="69" y="153"/>
                  </a:cubicBezTo>
                  <a:cubicBezTo>
                    <a:pt x="69" y="153"/>
                    <a:pt x="70" y="153"/>
                    <a:pt x="70" y="153"/>
                  </a:cubicBezTo>
                  <a:cubicBezTo>
                    <a:pt x="72" y="154"/>
                    <a:pt x="73" y="154"/>
                    <a:pt x="74" y="155"/>
                  </a:cubicBezTo>
                  <a:cubicBezTo>
                    <a:pt x="75" y="155"/>
                    <a:pt x="76" y="156"/>
                    <a:pt x="77" y="156"/>
                  </a:cubicBezTo>
                  <a:cubicBezTo>
                    <a:pt x="78" y="156"/>
                    <a:pt x="80" y="157"/>
                    <a:pt x="81" y="157"/>
                  </a:cubicBezTo>
                  <a:cubicBezTo>
                    <a:pt x="82" y="157"/>
                    <a:pt x="83" y="158"/>
                    <a:pt x="85" y="158"/>
                  </a:cubicBezTo>
                  <a:cubicBezTo>
                    <a:pt x="86" y="158"/>
                    <a:pt x="87" y="159"/>
                    <a:pt x="88" y="159"/>
                  </a:cubicBezTo>
                  <a:cubicBezTo>
                    <a:pt x="89" y="159"/>
                    <a:pt x="91" y="159"/>
                    <a:pt x="93" y="159"/>
                  </a:cubicBezTo>
                  <a:cubicBezTo>
                    <a:pt x="93" y="160"/>
                    <a:pt x="94" y="160"/>
                    <a:pt x="95" y="160"/>
                  </a:cubicBezTo>
                  <a:cubicBezTo>
                    <a:pt x="98" y="160"/>
                    <a:pt x="100" y="160"/>
                    <a:pt x="103" y="160"/>
                  </a:cubicBezTo>
                  <a:cubicBezTo>
                    <a:pt x="105" y="160"/>
                    <a:pt x="108" y="160"/>
                    <a:pt x="110" y="160"/>
                  </a:cubicBezTo>
                  <a:cubicBezTo>
                    <a:pt x="111" y="160"/>
                    <a:pt x="112" y="160"/>
                    <a:pt x="113" y="159"/>
                  </a:cubicBezTo>
                  <a:cubicBezTo>
                    <a:pt x="114" y="159"/>
                    <a:pt x="116" y="159"/>
                    <a:pt x="118" y="159"/>
                  </a:cubicBezTo>
                  <a:cubicBezTo>
                    <a:pt x="119" y="159"/>
                    <a:pt x="120" y="158"/>
                    <a:pt x="121" y="158"/>
                  </a:cubicBezTo>
                  <a:cubicBezTo>
                    <a:pt x="122" y="158"/>
                    <a:pt x="123" y="157"/>
                    <a:pt x="125" y="157"/>
                  </a:cubicBezTo>
                  <a:cubicBezTo>
                    <a:pt x="126" y="157"/>
                    <a:pt x="127" y="156"/>
                    <a:pt x="128" y="156"/>
                  </a:cubicBezTo>
                  <a:cubicBezTo>
                    <a:pt x="129" y="156"/>
                    <a:pt x="130" y="155"/>
                    <a:pt x="131" y="155"/>
                  </a:cubicBezTo>
                  <a:cubicBezTo>
                    <a:pt x="132" y="154"/>
                    <a:pt x="134" y="154"/>
                    <a:pt x="135" y="153"/>
                  </a:cubicBezTo>
                  <a:cubicBezTo>
                    <a:pt x="135" y="153"/>
                    <a:pt x="136" y="153"/>
                    <a:pt x="136" y="153"/>
                  </a:cubicBezTo>
                  <a:cubicBezTo>
                    <a:pt x="142" y="150"/>
                    <a:pt x="146" y="147"/>
                    <a:pt x="151" y="144"/>
                  </a:cubicBezTo>
                  <a:cubicBezTo>
                    <a:pt x="151" y="144"/>
                    <a:pt x="151" y="144"/>
                    <a:pt x="152" y="143"/>
                  </a:cubicBezTo>
                  <a:cubicBezTo>
                    <a:pt x="161" y="147"/>
                    <a:pt x="170" y="154"/>
                    <a:pt x="177" y="163"/>
                  </a:cubicBezTo>
                  <a:cubicBezTo>
                    <a:pt x="185" y="174"/>
                    <a:pt x="190" y="186"/>
                    <a:pt x="190" y="196"/>
                  </a:cubicBezTo>
                  <a:cubicBezTo>
                    <a:pt x="190" y="224"/>
                    <a:pt x="190" y="288"/>
                    <a:pt x="190" y="288"/>
                  </a:cubicBezTo>
                  <a:close/>
                </a:path>
              </a:pathLst>
            </a:custGeom>
            <a:solidFill>
              <a:schemeClr val="tx2"/>
            </a:solidFill>
            <a:ln>
              <a:noFill/>
            </a:ln>
            <a:extLst/>
          </p:spPr>
          <p:txBody>
            <a:bodyPr lIns="91234" tIns="45718" rIns="91234" bIns="45718"/>
            <a:lstStyle/>
            <a:p>
              <a:pPr defTabSz="912088">
                <a:spcBef>
                  <a:spcPct val="50000"/>
                </a:spcBef>
              </a:pPr>
              <a:endParaRPr lang="en-US">
                <a:solidFill>
                  <a:srgbClr val="00285E"/>
                </a:solidFill>
              </a:endParaRPr>
            </a:p>
          </p:txBody>
        </p:sp>
        <p:sp>
          <p:nvSpPr>
            <p:cNvPr id="97" name="Freeform 28"/>
            <p:cNvSpPr>
              <a:spLocks noChangeAspect="1" noEditPoints="1"/>
            </p:cNvSpPr>
            <p:nvPr/>
          </p:nvSpPr>
          <p:spPr bwMode="auto">
            <a:xfrm>
              <a:off x="9445885" y="4313906"/>
              <a:ext cx="207963" cy="379412"/>
            </a:xfrm>
            <a:custGeom>
              <a:avLst/>
              <a:gdLst>
                <a:gd name="T0" fmla="*/ 2147483647 w 275"/>
                <a:gd name="T1" fmla="*/ 2147483647 h 503"/>
                <a:gd name="T2" fmla="*/ 2147483647 w 275"/>
                <a:gd name="T3" fmla="*/ 2147483647 h 503"/>
                <a:gd name="T4" fmla="*/ 2147483647 w 275"/>
                <a:gd name="T5" fmla="*/ 2147483647 h 503"/>
                <a:gd name="T6" fmla="*/ 2147483647 w 275"/>
                <a:gd name="T7" fmla="*/ 2147483647 h 503"/>
                <a:gd name="T8" fmla="*/ 2147483647 w 275"/>
                <a:gd name="T9" fmla="*/ 2147483647 h 503"/>
                <a:gd name="T10" fmla="*/ 2147483647 w 275"/>
                <a:gd name="T11" fmla="*/ 2147483647 h 503"/>
                <a:gd name="T12" fmla="*/ 2147483647 w 275"/>
                <a:gd name="T13" fmla="*/ 2147483647 h 503"/>
                <a:gd name="T14" fmla="*/ 2147483647 w 275"/>
                <a:gd name="T15" fmla="*/ 2147483647 h 503"/>
                <a:gd name="T16" fmla="*/ 2147483647 w 275"/>
                <a:gd name="T17" fmla="*/ 2147483647 h 503"/>
                <a:gd name="T18" fmla="*/ 2147483647 w 275"/>
                <a:gd name="T19" fmla="*/ 2147483647 h 503"/>
                <a:gd name="T20" fmla="*/ 2147483647 w 275"/>
                <a:gd name="T21" fmla="*/ 2147483647 h 503"/>
                <a:gd name="T22" fmla="*/ 2147483647 w 275"/>
                <a:gd name="T23" fmla="*/ 2147483647 h 503"/>
                <a:gd name="T24" fmla="*/ 2147483647 w 275"/>
                <a:gd name="T25" fmla="*/ 2147483647 h 503"/>
                <a:gd name="T26" fmla="*/ 2147483647 w 275"/>
                <a:gd name="T27" fmla="*/ 2147483647 h 503"/>
                <a:gd name="T28" fmla="*/ 2147483647 w 275"/>
                <a:gd name="T29" fmla="*/ 2147483647 h 503"/>
                <a:gd name="T30" fmla="*/ 2147483647 w 275"/>
                <a:gd name="T31" fmla="*/ 2147483647 h 503"/>
                <a:gd name="T32" fmla="*/ 2147483647 w 275"/>
                <a:gd name="T33" fmla="*/ 2147483647 h 503"/>
                <a:gd name="T34" fmla="*/ 2147483647 w 275"/>
                <a:gd name="T35" fmla="*/ 2147483647 h 503"/>
                <a:gd name="T36" fmla="*/ 2147483647 w 275"/>
                <a:gd name="T37" fmla="*/ 2147483647 h 503"/>
                <a:gd name="T38" fmla="*/ 2147483647 w 275"/>
                <a:gd name="T39" fmla="*/ 2147483647 h 503"/>
                <a:gd name="T40" fmla="*/ 2147483647 w 275"/>
                <a:gd name="T41" fmla="*/ 2147483647 h 503"/>
                <a:gd name="T42" fmla="*/ 2147483647 w 275"/>
                <a:gd name="T43" fmla="*/ 2147483647 h 503"/>
                <a:gd name="T44" fmla="*/ 2147483647 w 275"/>
                <a:gd name="T45" fmla="*/ 2147483647 h 503"/>
                <a:gd name="T46" fmla="*/ 2147483647 w 275"/>
                <a:gd name="T47" fmla="*/ 2147483647 h 503"/>
                <a:gd name="T48" fmla="*/ 2147483647 w 275"/>
                <a:gd name="T49" fmla="*/ 2147483647 h 503"/>
                <a:gd name="T50" fmla="*/ 2147483647 w 275"/>
                <a:gd name="T51" fmla="*/ 2147483647 h 503"/>
                <a:gd name="T52" fmla="*/ 2147483647 w 275"/>
                <a:gd name="T53" fmla="*/ 2147483647 h 503"/>
                <a:gd name="T54" fmla="*/ 2147483647 w 275"/>
                <a:gd name="T55" fmla="*/ 2147483647 h 503"/>
                <a:gd name="T56" fmla="*/ 2147483647 w 275"/>
                <a:gd name="T57" fmla="*/ 2147483647 h 503"/>
                <a:gd name="T58" fmla="*/ 2147483647 w 275"/>
                <a:gd name="T59" fmla="*/ 2147483647 h 503"/>
                <a:gd name="T60" fmla="*/ 2147483647 w 275"/>
                <a:gd name="T61" fmla="*/ 2147483647 h 503"/>
                <a:gd name="T62" fmla="*/ 2147483647 w 275"/>
                <a:gd name="T63" fmla="*/ 2147483647 h 503"/>
                <a:gd name="T64" fmla="*/ 2147483647 w 275"/>
                <a:gd name="T65" fmla="*/ 2147483647 h 503"/>
                <a:gd name="T66" fmla="*/ 2147483647 w 275"/>
                <a:gd name="T67" fmla="*/ 2147483647 h 503"/>
                <a:gd name="T68" fmla="*/ 2147483647 w 275"/>
                <a:gd name="T69" fmla="*/ 2147483647 h 503"/>
                <a:gd name="T70" fmla="*/ 2147483647 w 275"/>
                <a:gd name="T71" fmla="*/ 2147483647 h 503"/>
                <a:gd name="T72" fmla="*/ 2147483647 w 275"/>
                <a:gd name="T73" fmla="*/ 2147483647 h 503"/>
                <a:gd name="T74" fmla="*/ 2147483647 w 275"/>
                <a:gd name="T75" fmla="*/ 2147483647 h 503"/>
                <a:gd name="T76" fmla="*/ 2147483647 w 275"/>
                <a:gd name="T77" fmla="*/ 2147483647 h 503"/>
                <a:gd name="T78" fmla="*/ 2147483647 w 275"/>
                <a:gd name="T79" fmla="*/ 2147483647 h 503"/>
                <a:gd name="T80" fmla="*/ 2147483647 w 275"/>
                <a:gd name="T81" fmla="*/ 2147483647 h 503"/>
                <a:gd name="T82" fmla="*/ 2147483647 w 275"/>
                <a:gd name="T83" fmla="*/ 2147483647 h 503"/>
                <a:gd name="T84" fmla="*/ 2147483647 w 275"/>
                <a:gd name="T85" fmla="*/ 2147483647 h 503"/>
                <a:gd name="T86" fmla="*/ 2147483647 w 275"/>
                <a:gd name="T87" fmla="*/ 0 h 503"/>
                <a:gd name="T88" fmla="*/ 2147483647 w 275"/>
                <a:gd name="T89" fmla="*/ 2147483647 h 503"/>
                <a:gd name="T90" fmla="*/ 0 w 275"/>
                <a:gd name="T91" fmla="*/ 2147483647 h 503"/>
                <a:gd name="T92" fmla="*/ 2147483647 w 275"/>
                <a:gd name="T93" fmla="*/ 2147483647 h 503"/>
                <a:gd name="T94" fmla="*/ 2147483647 w 275"/>
                <a:gd name="T95" fmla="*/ 2147483647 h 503"/>
                <a:gd name="T96" fmla="*/ 2147483647 w 275"/>
                <a:gd name="T97" fmla="*/ 2147483647 h 503"/>
                <a:gd name="T98" fmla="*/ 2147483647 w 275"/>
                <a:gd name="T99" fmla="*/ 2147483647 h 503"/>
                <a:gd name="T100" fmla="*/ 2147483647 w 275"/>
                <a:gd name="T101" fmla="*/ 2147483647 h 503"/>
                <a:gd name="T102" fmla="*/ 2147483647 w 275"/>
                <a:gd name="T103" fmla="*/ 2147483647 h 503"/>
                <a:gd name="T104" fmla="*/ 2147483647 w 275"/>
                <a:gd name="T105" fmla="*/ 2147483647 h 5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
                <a:gd name="T160" fmla="*/ 0 h 503"/>
                <a:gd name="T161" fmla="*/ 275 w 275"/>
                <a:gd name="T162" fmla="*/ 503 h 5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 h="503">
                  <a:moveTo>
                    <a:pt x="244" y="77"/>
                  </a:moveTo>
                  <a:cubicBezTo>
                    <a:pt x="244" y="70"/>
                    <a:pt x="240" y="66"/>
                    <a:pt x="236" y="64"/>
                  </a:cubicBezTo>
                  <a:cubicBezTo>
                    <a:pt x="233" y="62"/>
                    <a:pt x="230" y="61"/>
                    <a:pt x="230" y="61"/>
                  </a:cubicBezTo>
                  <a:cubicBezTo>
                    <a:pt x="229" y="61"/>
                    <a:pt x="229" y="61"/>
                    <a:pt x="229" y="61"/>
                  </a:cubicBezTo>
                  <a:cubicBezTo>
                    <a:pt x="228" y="61"/>
                    <a:pt x="178" y="57"/>
                    <a:pt x="137" y="57"/>
                  </a:cubicBezTo>
                  <a:cubicBezTo>
                    <a:pt x="97" y="57"/>
                    <a:pt x="46" y="61"/>
                    <a:pt x="46" y="61"/>
                  </a:cubicBezTo>
                  <a:cubicBezTo>
                    <a:pt x="45" y="61"/>
                    <a:pt x="45" y="61"/>
                    <a:pt x="45" y="61"/>
                  </a:cubicBezTo>
                  <a:cubicBezTo>
                    <a:pt x="44" y="61"/>
                    <a:pt x="41" y="62"/>
                    <a:pt x="38" y="64"/>
                  </a:cubicBezTo>
                  <a:cubicBezTo>
                    <a:pt x="35" y="66"/>
                    <a:pt x="30" y="70"/>
                    <a:pt x="30" y="77"/>
                  </a:cubicBezTo>
                  <a:cubicBezTo>
                    <a:pt x="30" y="84"/>
                    <a:pt x="30" y="389"/>
                    <a:pt x="30" y="400"/>
                  </a:cubicBezTo>
                  <a:cubicBezTo>
                    <a:pt x="30" y="409"/>
                    <a:pt x="35" y="415"/>
                    <a:pt x="40" y="417"/>
                  </a:cubicBezTo>
                  <a:cubicBezTo>
                    <a:pt x="45" y="420"/>
                    <a:pt x="48" y="420"/>
                    <a:pt x="49" y="420"/>
                  </a:cubicBezTo>
                  <a:cubicBezTo>
                    <a:pt x="49" y="420"/>
                    <a:pt x="90" y="421"/>
                    <a:pt x="137" y="421"/>
                  </a:cubicBezTo>
                  <a:cubicBezTo>
                    <a:pt x="184" y="421"/>
                    <a:pt x="225" y="420"/>
                    <a:pt x="225" y="420"/>
                  </a:cubicBezTo>
                  <a:cubicBezTo>
                    <a:pt x="226" y="420"/>
                    <a:pt x="230" y="420"/>
                    <a:pt x="234" y="417"/>
                  </a:cubicBezTo>
                  <a:cubicBezTo>
                    <a:pt x="239" y="415"/>
                    <a:pt x="245" y="409"/>
                    <a:pt x="244" y="400"/>
                  </a:cubicBezTo>
                  <a:cubicBezTo>
                    <a:pt x="244" y="389"/>
                    <a:pt x="244" y="84"/>
                    <a:pt x="244" y="77"/>
                  </a:cubicBezTo>
                  <a:close/>
                  <a:moveTo>
                    <a:pt x="228" y="400"/>
                  </a:moveTo>
                  <a:cubicBezTo>
                    <a:pt x="228" y="403"/>
                    <a:pt x="228" y="402"/>
                    <a:pt x="227" y="403"/>
                  </a:cubicBezTo>
                  <a:cubicBezTo>
                    <a:pt x="226" y="403"/>
                    <a:pt x="226" y="404"/>
                    <a:pt x="225" y="404"/>
                  </a:cubicBezTo>
                  <a:cubicBezTo>
                    <a:pt x="225" y="404"/>
                    <a:pt x="224" y="404"/>
                    <a:pt x="224" y="404"/>
                  </a:cubicBezTo>
                  <a:cubicBezTo>
                    <a:pt x="223" y="404"/>
                    <a:pt x="183" y="405"/>
                    <a:pt x="137" y="405"/>
                  </a:cubicBezTo>
                  <a:cubicBezTo>
                    <a:pt x="92" y="405"/>
                    <a:pt x="52" y="404"/>
                    <a:pt x="50" y="404"/>
                  </a:cubicBezTo>
                  <a:cubicBezTo>
                    <a:pt x="49" y="404"/>
                    <a:pt x="48" y="403"/>
                    <a:pt x="47" y="403"/>
                  </a:cubicBezTo>
                  <a:cubicBezTo>
                    <a:pt x="46" y="402"/>
                    <a:pt x="46" y="402"/>
                    <a:pt x="46" y="400"/>
                  </a:cubicBezTo>
                  <a:cubicBezTo>
                    <a:pt x="46" y="389"/>
                    <a:pt x="46" y="91"/>
                    <a:pt x="46" y="78"/>
                  </a:cubicBezTo>
                  <a:cubicBezTo>
                    <a:pt x="46" y="78"/>
                    <a:pt x="47" y="77"/>
                    <a:pt x="47" y="77"/>
                  </a:cubicBezTo>
                  <a:cubicBezTo>
                    <a:pt x="47" y="77"/>
                    <a:pt x="48" y="77"/>
                    <a:pt x="48" y="77"/>
                  </a:cubicBezTo>
                  <a:cubicBezTo>
                    <a:pt x="54" y="76"/>
                    <a:pt x="100" y="73"/>
                    <a:pt x="137" y="73"/>
                  </a:cubicBezTo>
                  <a:cubicBezTo>
                    <a:pt x="157" y="73"/>
                    <a:pt x="179" y="74"/>
                    <a:pt x="197" y="75"/>
                  </a:cubicBezTo>
                  <a:cubicBezTo>
                    <a:pt x="212" y="76"/>
                    <a:pt x="223" y="77"/>
                    <a:pt x="226" y="77"/>
                  </a:cubicBezTo>
                  <a:cubicBezTo>
                    <a:pt x="227" y="77"/>
                    <a:pt x="228" y="77"/>
                    <a:pt x="228" y="78"/>
                  </a:cubicBezTo>
                  <a:cubicBezTo>
                    <a:pt x="228" y="78"/>
                    <a:pt x="228" y="78"/>
                    <a:pt x="228" y="78"/>
                  </a:cubicBezTo>
                  <a:cubicBezTo>
                    <a:pt x="228" y="91"/>
                    <a:pt x="228" y="389"/>
                    <a:pt x="228" y="400"/>
                  </a:cubicBezTo>
                  <a:close/>
                  <a:moveTo>
                    <a:pt x="111" y="457"/>
                  </a:moveTo>
                  <a:cubicBezTo>
                    <a:pt x="106" y="457"/>
                    <a:pt x="103" y="461"/>
                    <a:pt x="103" y="465"/>
                  </a:cubicBezTo>
                  <a:cubicBezTo>
                    <a:pt x="103" y="470"/>
                    <a:pt x="106" y="473"/>
                    <a:pt x="111" y="473"/>
                  </a:cubicBezTo>
                  <a:cubicBezTo>
                    <a:pt x="164" y="473"/>
                    <a:pt x="164" y="473"/>
                    <a:pt x="164" y="473"/>
                  </a:cubicBezTo>
                  <a:cubicBezTo>
                    <a:pt x="168" y="473"/>
                    <a:pt x="172" y="470"/>
                    <a:pt x="172" y="465"/>
                  </a:cubicBezTo>
                  <a:cubicBezTo>
                    <a:pt x="172" y="461"/>
                    <a:pt x="168" y="457"/>
                    <a:pt x="164" y="457"/>
                  </a:cubicBezTo>
                  <a:lnTo>
                    <a:pt x="111" y="457"/>
                  </a:lnTo>
                  <a:close/>
                  <a:moveTo>
                    <a:pt x="235" y="448"/>
                  </a:moveTo>
                  <a:cubicBezTo>
                    <a:pt x="189" y="455"/>
                    <a:pt x="189" y="455"/>
                    <a:pt x="189" y="455"/>
                  </a:cubicBezTo>
                  <a:cubicBezTo>
                    <a:pt x="184" y="456"/>
                    <a:pt x="181" y="460"/>
                    <a:pt x="182" y="465"/>
                  </a:cubicBezTo>
                  <a:cubicBezTo>
                    <a:pt x="183" y="468"/>
                    <a:pt x="186" y="471"/>
                    <a:pt x="190" y="471"/>
                  </a:cubicBezTo>
                  <a:cubicBezTo>
                    <a:pt x="190" y="471"/>
                    <a:pt x="191" y="471"/>
                    <a:pt x="191" y="471"/>
                  </a:cubicBezTo>
                  <a:cubicBezTo>
                    <a:pt x="238" y="463"/>
                    <a:pt x="238" y="463"/>
                    <a:pt x="238" y="463"/>
                  </a:cubicBezTo>
                  <a:cubicBezTo>
                    <a:pt x="242" y="463"/>
                    <a:pt x="245" y="459"/>
                    <a:pt x="244" y="454"/>
                  </a:cubicBezTo>
                  <a:cubicBezTo>
                    <a:pt x="244" y="450"/>
                    <a:pt x="239" y="447"/>
                    <a:pt x="235" y="448"/>
                  </a:cubicBezTo>
                  <a:close/>
                  <a:moveTo>
                    <a:pt x="39" y="448"/>
                  </a:moveTo>
                  <a:cubicBezTo>
                    <a:pt x="35" y="447"/>
                    <a:pt x="31" y="450"/>
                    <a:pt x="30" y="454"/>
                  </a:cubicBezTo>
                  <a:cubicBezTo>
                    <a:pt x="29" y="459"/>
                    <a:pt x="32" y="463"/>
                    <a:pt x="37" y="463"/>
                  </a:cubicBezTo>
                  <a:cubicBezTo>
                    <a:pt x="83" y="471"/>
                    <a:pt x="83" y="471"/>
                    <a:pt x="83" y="471"/>
                  </a:cubicBezTo>
                  <a:cubicBezTo>
                    <a:pt x="84" y="471"/>
                    <a:pt x="84" y="471"/>
                    <a:pt x="84" y="471"/>
                  </a:cubicBezTo>
                  <a:cubicBezTo>
                    <a:pt x="88" y="471"/>
                    <a:pt x="92" y="468"/>
                    <a:pt x="92" y="465"/>
                  </a:cubicBezTo>
                  <a:cubicBezTo>
                    <a:pt x="93" y="460"/>
                    <a:pt x="90" y="456"/>
                    <a:pt x="86" y="455"/>
                  </a:cubicBezTo>
                  <a:lnTo>
                    <a:pt x="39" y="448"/>
                  </a:lnTo>
                  <a:close/>
                  <a:moveTo>
                    <a:pt x="266" y="99"/>
                  </a:moveTo>
                  <a:cubicBezTo>
                    <a:pt x="262" y="99"/>
                    <a:pt x="258" y="102"/>
                    <a:pt x="258" y="107"/>
                  </a:cubicBezTo>
                  <a:cubicBezTo>
                    <a:pt x="258" y="234"/>
                    <a:pt x="258" y="467"/>
                    <a:pt x="258" y="477"/>
                  </a:cubicBezTo>
                  <a:cubicBezTo>
                    <a:pt x="258" y="482"/>
                    <a:pt x="257" y="482"/>
                    <a:pt x="255" y="483"/>
                  </a:cubicBezTo>
                  <a:cubicBezTo>
                    <a:pt x="254" y="484"/>
                    <a:pt x="253" y="484"/>
                    <a:pt x="252" y="484"/>
                  </a:cubicBezTo>
                  <a:cubicBezTo>
                    <a:pt x="251" y="485"/>
                    <a:pt x="251" y="485"/>
                    <a:pt x="251" y="485"/>
                  </a:cubicBezTo>
                  <a:cubicBezTo>
                    <a:pt x="251" y="485"/>
                    <a:pt x="251" y="485"/>
                    <a:pt x="251" y="485"/>
                  </a:cubicBezTo>
                  <a:cubicBezTo>
                    <a:pt x="249" y="485"/>
                    <a:pt x="197" y="487"/>
                    <a:pt x="137" y="486"/>
                  </a:cubicBezTo>
                  <a:cubicBezTo>
                    <a:pt x="77" y="487"/>
                    <a:pt x="25" y="485"/>
                    <a:pt x="23" y="485"/>
                  </a:cubicBezTo>
                  <a:cubicBezTo>
                    <a:pt x="23" y="485"/>
                    <a:pt x="20" y="484"/>
                    <a:pt x="19" y="483"/>
                  </a:cubicBezTo>
                  <a:cubicBezTo>
                    <a:pt x="17" y="482"/>
                    <a:pt x="16" y="481"/>
                    <a:pt x="16" y="477"/>
                  </a:cubicBezTo>
                  <a:cubicBezTo>
                    <a:pt x="16" y="463"/>
                    <a:pt x="16" y="34"/>
                    <a:pt x="16" y="25"/>
                  </a:cubicBezTo>
                  <a:cubicBezTo>
                    <a:pt x="16" y="25"/>
                    <a:pt x="16" y="24"/>
                    <a:pt x="18" y="23"/>
                  </a:cubicBezTo>
                  <a:cubicBezTo>
                    <a:pt x="18" y="23"/>
                    <a:pt x="19" y="22"/>
                    <a:pt x="20" y="22"/>
                  </a:cubicBezTo>
                  <a:cubicBezTo>
                    <a:pt x="20" y="22"/>
                    <a:pt x="20" y="22"/>
                    <a:pt x="20" y="22"/>
                  </a:cubicBezTo>
                  <a:cubicBezTo>
                    <a:pt x="24" y="21"/>
                    <a:pt x="39" y="20"/>
                    <a:pt x="59" y="19"/>
                  </a:cubicBezTo>
                  <a:cubicBezTo>
                    <a:pt x="68" y="19"/>
                    <a:pt x="78" y="18"/>
                    <a:pt x="88" y="18"/>
                  </a:cubicBezTo>
                  <a:cubicBezTo>
                    <a:pt x="96" y="33"/>
                    <a:pt x="115" y="43"/>
                    <a:pt x="137" y="43"/>
                  </a:cubicBezTo>
                  <a:cubicBezTo>
                    <a:pt x="159" y="43"/>
                    <a:pt x="178" y="33"/>
                    <a:pt x="186" y="18"/>
                  </a:cubicBezTo>
                  <a:cubicBezTo>
                    <a:pt x="220" y="19"/>
                    <a:pt x="249" y="21"/>
                    <a:pt x="254" y="22"/>
                  </a:cubicBezTo>
                  <a:cubicBezTo>
                    <a:pt x="255" y="22"/>
                    <a:pt x="256" y="23"/>
                    <a:pt x="257" y="23"/>
                  </a:cubicBezTo>
                  <a:cubicBezTo>
                    <a:pt x="258" y="24"/>
                    <a:pt x="258" y="24"/>
                    <a:pt x="258" y="25"/>
                  </a:cubicBezTo>
                  <a:cubicBezTo>
                    <a:pt x="258" y="27"/>
                    <a:pt x="258" y="43"/>
                    <a:pt x="258" y="69"/>
                  </a:cubicBezTo>
                  <a:cubicBezTo>
                    <a:pt x="258" y="73"/>
                    <a:pt x="262" y="77"/>
                    <a:pt x="266" y="77"/>
                  </a:cubicBezTo>
                  <a:cubicBezTo>
                    <a:pt x="271" y="77"/>
                    <a:pt x="274" y="73"/>
                    <a:pt x="274" y="69"/>
                  </a:cubicBezTo>
                  <a:cubicBezTo>
                    <a:pt x="274" y="69"/>
                    <a:pt x="274" y="69"/>
                    <a:pt x="274" y="69"/>
                  </a:cubicBezTo>
                  <a:cubicBezTo>
                    <a:pt x="274" y="43"/>
                    <a:pt x="274" y="27"/>
                    <a:pt x="274" y="25"/>
                  </a:cubicBezTo>
                  <a:cubicBezTo>
                    <a:pt x="274" y="17"/>
                    <a:pt x="269" y="12"/>
                    <a:pt x="265" y="9"/>
                  </a:cubicBezTo>
                  <a:cubicBezTo>
                    <a:pt x="261" y="7"/>
                    <a:pt x="257" y="6"/>
                    <a:pt x="257" y="6"/>
                  </a:cubicBezTo>
                  <a:cubicBezTo>
                    <a:pt x="256" y="6"/>
                    <a:pt x="256" y="6"/>
                    <a:pt x="256" y="6"/>
                  </a:cubicBezTo>
                  <a:cubicBezTo>
                    <a:pt x="256" y="6"/>
                    <a:pt x="190" y="0"/>
                    <a:pt x="137" y="0"/>
                  </a:cubicBezTo>
                  <a:cubicBezTo>
                    <a:pt x="84" y="0"/>
                    <a:pt x="19" y="6"/>
                    <a:pt x="18" y="6"/>
                  </a:cubicBezTo>
                  <a:cubicBezTo>
                    <a:pt x="17" y="6"/>
                    <a:pt x="17" y="6"/>
                    <a:pt x="17" y="6"/>
                  </a:cubicBezTo>
                  <a:cubicBezTo>
                    <a:pt x="17" y="6"/>
                    <a:pt x="13" y="7"/>
                    <a:pt x="9" y="9"/>
                  </a:cubicBezTo>
                  <a:cubicBezTo>
                    <a:pt x="5" y="12"/>
                    <a:pt x="0" y="17"/>
                    <a:pt x="0" y="25"/>
                  </a:cubicBezTo>
                  <a:cubicBezTo>
                    <a:pt x="0" y="34"/>
                    <a:pt x="0" y="463"/>
                    <a:pt x="0" y="477"/>
                  </a:cubicBezTo>
                  <a:cubicBezTo>
                    <a:pt x="0" y="488"/>
                    <a:pt x="6" y="495"/>
                    <a:pt x="12" y="498"/>
                  </a:cubicBezTo>
                  <a:cubicBezTo>
                    <a:pt x="17" y="500"/>
                    <a:pt x="22" y="501"/>
                    <a:pt x="23" y="501"/>
                  </a:cubicBezTo>
                  <a:cubicBezTo>
                    <a:pt x="23" y="501"/>
                    <a:pt x="76" y="502"/>
                    <a:pt x="137" y="503"/>
                  </a:cubicBezTo>
                  <a:cubicBezTo>
                    <a:pt x="198" y="502"/>
                    <a:pt x="251" y="501"/>
                    <a:pt x="251" y="501"/>
                  </a:cubicBezTo>
                  <a:cubicBezTo>
                    <a:pt x="252" y="501"/>
                    <a:pt x="257" y="500"/>
                    <a:pt x="262" y="498"/>
                  </a:cubicBezTo>
                  <a:cubicBezTo>
                    <a:pt x="268" y="495"/>
                    <a:pt x="275" y="488"/>
                    <a:pt x="274" y="477"/>
                  </a:cubicBezTo>
                  <a:cubicBezTo>
                    <a:pt x="274" y="467"/>
                    <a:pt x="274" y="234"/>
                    <a:pt x="274" y="107"/>
                  </a:cubicBezTo>
                  <a:cubicBezTo>
                    <a:pt x="274" y="102"/>
                    <a:pt x="271" y="99"/>
                    <a:pt x="266" y="99"/>
                  </a:cubicBezTo>
                  <a:close/>
                  <a:moveTo>
                    <a:pt x="137" y="16"/>
                  </a:moveTo>
                  <a:cubicBezTo>
                    <a:pt x="147" y="16"/>
                    <a:pt x="157" y="17"/>
                    <a:pt x="167" y="17"/>
                  </a:cubicBezTo>
                  <a:cubicBezTo>
                    <a:pt x="160" y="22"/>
                    <a:pt x="150" y="27"/>
                    <a:pt x="137" y="27"/>
                  </a:cubicBezTo>
                  <a:cubicBezTo>
                    <a:pt x="124" y="27"/>
                    <a:pt x="114" y="22"/>
                    <a:pt x="107" y="17"/>
                  </a:cubicBezTo>
                  <a:cubicBezTo>
                    <a:pt x="117" y="17"/>
                    <a:pt x="128" y="16"/>
                    <a:pt x="137" y="16"/>
                  </a:cubicBezTo>
                  <a:close/>
                </a:path>
              </a:pathLst>
            </a:custGeom>
            <a:solidFill>
              <a:schemeClr val="tx2"/>
            </a:solidFill>
            <a:ln>
              <a:noFill/>
            </a:ln>
            <a:extLst/>
          </p:spPr>
          <p:txBody>
            <a:bodyPr lIns="91234" tIns="45718" rIns="91234" bIns="45718"/>
            <a:lstStyle/>
            <a:p>
              <a:pPr defTabSz="912088">
                <a:spcBef>
                  <a:spcPct val="50000"/>
                </a:spcBef>
              </a:pPr>
              <a:endParaRPr lang="en-US">
                <a:solidFill>
                  <a:srgbClr val="00285E"/>
                </a:solidFill>
              </a:endParaRPr>
            </a:p>
          </p:txBody>
        </p:sp>
        <p:sp>
          <p:nvSpPr>
            <p:cNvPr id="98" name="Freeform 3"/>
            <p:cNvSpPr>
              <a:spLocks noChangeAspect="1" noEditPoints="1"/>
            </p:cNvSpPr>
            <p:nvPr/>
          </p:nvSpPr>
          <p:spPr bwMode="auto">
            <a:xfrm>
              <a:off x="9365718" y="2284260"/>
              <a:ext cx="368300" cy="414339"/>
            </a:xfrm>
            <a:custGeom>
              <a:avLst/>
              <a:gdLst>
                <a:gd name="T0" fmla="*/ 2147483647 w 345"/>
                <a:gd name="T1" fmla="*/ 2147483647 h 388"/>
                <a:gd name="T2" fmla="*/ 2147483647 w 345"/>
                <a:gd name="T3" fmla="*/ 2147483647 h 388"/>
                <a:gd name="T4" fmla="*/ 2147483647 w 345"/>
                <a:gd name="T5" fmla="*/ 2147483647 h 388"/>
                <a:gd name="T6" fmla="*/ 2147483647 w 345"/>
                <a:gd name="T7" fmla="*/ 2147483647 h 388"/>
                <a:gd name="T8" fmla="*/ 2147483647 w 345"/>
                <a:gd name="T9" fmla="*/ 2147483647 h 388"/>
                <a:gd name="T10" fmla="*/ 2147483647 w 345"/>
                <a:gd name="T11" fmla="*/ 2147483647 h 388"/>
                <a:gd name="T12" fmla="*/ 2147483647 w 345"/>
                <a:gd name="T13" fmla="*/ 2147483647 h 388"/>
                <a:gd name="T14" fmla="*/ 2147483647 w 345"/>
                <a:gd name="T15" fmla="*/ 2147483647 h 388"/>
                <a:gd name="T16" fmla="*/ 2147483647 w 345"/>
                <a:gd name="T17" fmla="*/ 2147483647 h 388"/>
                <a:gd name="T18" fmla="*/ 2147483647 w 345"/>
                <a:gd name="T19" fmla="*/ 2147483647 h 388"/>
                <a:gd name="T20" fmla="*/ 2147483647 w 345"/>
                <a:gd name="T21" fmla="*/ 2147483647 h 388"/>
                <a:gd name="T22" fmla="*/ 2147483647 w 345"/>
                <a:gd name="T23" fmla="*/ 2147483647 h 388"/>
                <a:gd name="T24" fmla="*/ 2147483647 w 345"/>
                <a:gd name="T25" fmla="*/ 2147483647 h 388"/>
                <a:gd name="T26" fmla="*/ 2147483647 w 345"/>
                <a:gd name="T27" fmla="*/ 2147483647 h 388"/>
                <a:gd name="T28" fmla="*/ 2147483647 w 345"/>
                <a:gd name="T29" fmla="*/ 2147483647 h 388"/>
                <a:gd name="T30" fmla="*/ 2147483647 w 345"/>
                <a:gd name="T31" fmla="*/ 2147483647 h 388"/>
                <a:gd name="T32" fmla="*/ 2147483647 w 345"/>
                <a:gd name="T33" fmla="*/ 2147483647 h 388"/>
                <a:gd name="T34" fmla="*/ 2147483647 w 345"/>
                <a:gd name="T35" fmla="*/ 2147483647 h 388"/>
                <a:gd name="T36" fmla="*/ 2147483647 w 345"/>
                <a:gd name="T37" fmla="*/ 2147483647 h 388"/>
                <a:gd name="T38" fmla="*/ 2147483647 w 345"/>
                <a:gd name="T39" fmla="*/ 2147483647 h 388"/>
                <a:gd name="T40" fmla="*/ 2147483647 w 345"/>
                <a:gd name="T41" fmla="*/ 2147483647 h 388"/>
                <a:gd name="T42" fmla="*/ 2147483647 w 345"/>
                <a:gd name="T43" fmla="*/ 2147483647 h 388"/>
                <a:gd name="T44" fmla="*/ 2147483647 w 345"/>
                <a:gd name="T45" fmla="*/ 2147483647 h 388"/>
                <a:gd name="T46" fmla="*/ 2147483647 w 345"/>
                <a:gd name="T47" fmla="*/ 2147483647 h 388"/>
                <a:gd name="T48" fmla="*/ 2147483647 w 345"/>
                <a:gd name="T49" fmla="*/ 2147483647 h 388"/>
                <a:gd name="T50" fmla="*/ 2147483647 w 345"/>
                <a:gd name="T51" fmla="*/ 2147483647 h 388"/>
                <a:gd name="T52" fmla="*/ 2147483647 w 345"/>
                <a:gd name="T53" fmla="*/ 2147483647 h 388"/>
                <a:gd name="T54" fmla="*/ 2147483647 w 345"/>
                <a:gd name="T55" fmla="*/ 2147483647 h 388"/>
                <a:gd name="T56" fmla="*/ 2147483647 w 345"/>
                <a:gd name="T57" fmla="*/ 2147483647 h 388"/>
                <a:gd name="T58" fmla="*/ 2147483647 w 345"/>
                <a:gd name="T59" fmla="*/ 2147483647 h 388"/>
                <a:gd name="T60" fmla="*/ 2147483647 w 345"/>
                <a:gd name="T61" fmla="*/ 2147483647 h 388"/>
                <a:gd name="T62" fmla="*/ 2147483647 w 345"/>
                <a:gd name="T63" fmla="*/ 2147483647 h 388"/>
                <a:gd name="T64" fmla="*/ 2147483647 w 345"/>
                <a:gd name="T65" fmla="*/ 2147483647 h 388"/>
                <a:gd name="T66" fmla="*/ 2147483647 w 345"/>
                <a:gd name="T67" fmla="*/ 2147483647 h 388"/>
                <a:gd name="T68" fmla="*/ 2147483647 w 345"/>
                <a:gd name="T69" fmla="*/ 2147483647 h 388"/>
                <a:gd name="T70" fmla="*/ 2147483647 w 345"/>
                <a:gd name="T71" fmla="*/ 2147483647 h 388"/>
                <a:gd name="T72" fmla="*/ 2147483647 w 345"/>
                <a:gd name="T73" fmla="*/ 2147483647 h 3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5"/>
                <a:gd name="T112" fmla="*/ 0 h 388"/>
                <a:gd name="T113" fmla="*/ 345 w 345"/>
                <a:gd name="T114" fmla="*/ 388 h 3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5" h="388">
                  <a:moveTo>
                    <a:pt x="329" y="326"/>
                  </a:moveTo>
                  <a:cubicBezTo>
                    <a:pt x="318" y="317"/>
                    <a:pt x="300" y="308"/>
                    <a:pt x="274" y="308"/>
                  </a:cubicBezTo>
                  <a:cubicBezTo>
                    <a:pt x="248" y="308"/>
                    <a:pt x="214" y="317"/>
                    <a:pt x="169" y="341"/>
                  </a:cubicBezTo>
                  <a:cubicBezTo>
                    <a:pt x="125" y="364"/>
                    <a:pt x="93" y="372"/>
                    <a:pt x="71" y="372"/>
                  </a:cubicBezTo>
                  <a:cubicBezTo>
                    <a:pt x="48" y="372"/>
                    <a:pt x="35" y="365"/>
                    <a:pt x="27" y="358"/>
                  </a:cubicBezTo>
                  <a:cubicBezTo>
                    <a:pt x="23" y="354"/>
                    <a:pt x="20" y="351"/>
                    <a:pt x="18" y="348"/>
                  </a:cubicBezTo>
                  <a:cubicBezTo>
                    <a:pt x="18" y="347"/>
                    <a:pt x="17" y="346"/>
                    <a:pt x="17" y="346"/>
                  </a:cubicBezTo>
                  <a:cubicBezTo>
                    <a:pt x="17" y="345"/>
                    <a:pt x="16" y="345"/>
                    <a:pt x="16" y="345"/>
                  </a:cubicBezTo>
                  <a:cubicBezTo>
                    <a:pt x="16" y="345"/>
                    <a:pt x="16" y="345"/>
                    <a:pt x="16" y="345"/>
                  </a:cubicBezTo>
                  <a:cubicBezTo>
                    <a:pt x="15" y="341"/>
                    <a:pt x="10" y="339"/>
                    <a:pt x="6" y="341"/>
                  </a:cubicBezTo>
                  <a:cubicBezTo>
                    <a:pt x="2" y="342"/>
                    <a:pt x="0" y="347"/>
                    <a:pt x="2" y="351"/>
                  </a:cubicBezTo>
                  <a:cubicBezTo>
                    <a:pt x="2" y="352"/>
                    <a:pt x="6" y="361"/>
                    <a:pt x="17" y="370"/>
                  </a:cubicBezTo>
                  <a:cubicBezTo>
                    <a:pt x="27" y="379"/>
                    <a:pt x="45" y="388"/>
                    <a:pt x="71" y="388"/>
                  </a:cubicBezTo>
                  <a:cubicBezTo>
                    <a:pt x="71" y="388"/>
                    <a:pt x="71" y="388"/>
                    <a:pt x="71" y="388"/>
                  </a:cubicBezTo>
                  <a:cubicBezTo>
                    <a:pt x="97" y="388"/>
                    <a:pt x="131" y="379"/>
                    <a:pt x="176" y="355"/>
                  </a:cubicBezTo>
                  <a:cubicBezTo>
                    <a:pt x="220" y="331"/>
                    <a:pt x="252" y="324"/>
                    <a:pt x="274" y="324"/>
                  </a:cubicBezTo>
                  <a:cubicBezTo>
                    <a:pt x="297" y="324"/>
                    <a:pt x="310" y="331"/>
                    <a:pt x="318" y="338"/>
                  </a:cubicBezTo>
                  <a:cubicBezTo>
                    <a:pt x="322" y="341"/>
                    <a:pt x="325" y="345"/>
                    <a:pt x="327" y="347"/>
                  </a:cubicBezTo>
                  <a:cubicBezTo>
                    <a:pt x="328" y="349"/>
                    <a:pt x="328" y="350"/>
                    <a:pt x="329" y="350"/>
                  </a:cubicBezTo>
                  <a:cubicBezTo>
                    <a:pt x="329" y="351"/>
                    <a:pt x="329" y="351"/>
                    <a:pt x="329" y="351"/>
                  </a:cubicBezTo>
                  <a:cubicBezTo>
                    <a:pt x="329" y="351"/>
                    <a:pt x="329" y="351"/>
                    <a:pt x="329" y="351"/>
                  </a:cubicBezTo>
                  <a:cubicBezTo>
                    <a:pt x="331" y="355"/>
                    <a:pt x="335" y="357"/>
                    <a:pt x="340" y="355"/>
                  </a:cubicBezTo>
                  <a:cubicBezTo>
                    <a:pt x="344" y="354"/>
                    <a:pt x="345" y="349"/>
                    <a:pt x="344" y="345"/>
                  </a:cubicBezTo>
                  <a:cubicBezTo>
                    <a:pt x="343" y="344"/>
                    <a:pt x="339" y="335"/>
                    <a:pt x="329" y="326"/>
                  </a:cubicBezTo>
                  <a:close/>
                  <a:moveTo>
                    <a:pt x="2" y="309"/>
                  </a:moveTo>
                  <a:cubicBezTo>
                    <a:pt x="2" y="310"/>
                    <a:pt x="6" y="319"/>
                    <a:pt x="17" y="328"/>
                  </a:cubicBezTo>
                  <a:cubicBezTo>
                    <a:pt x="27" y="337"/>
                    <a:pt x="45" y="346"/>
                    <a:pt x="71" y="346"/>
                  </a:cubicBezTo>
                  <a:cubicBezTo>
                    <a:pt x="71" y="346"/>
                    <a:pt x="71" y="346"/>
                    <a:pt x="71" y="346"/>
                  </a:cubicBezTo>
                  <a:cubicBezTo>
                    <a:pt x="97" y="346"/>
                    <a:pt x="131" y="338"/>
                    <a:pt x="176" y="313"/>
                  </a:cubicBezTo>
                  <a:cubicBezTo>
                    <a:pt x="220" y="290"/>
                    <a:pt x="252" y="282"/>
                    <a:pt x="274" y="282"/>
                  </a:cubicBezTo>
                  <a:cubicBezTo>
                    <a:pt x="297" y="282"/>
                    <a:pt x="310" y="289"/>
                    <a:pt x="318" y="296"/>
                  </a:cubicBezTo>
                  <a:cubicBezTo>
                    <a:pt x="322" y="300"/>
                    <a:pt x="325" y="303"/>
                    <a:pt x="327" y="306"/>
                  </a:cubicBezTo>
                  <a:cubicBezTo>
                    <a:pt x="328" y="307"/>
                    <a:pt x="328" y="308"/>
                    <a:pt x="329" y="309"/>
                  </a:cubicBezTo>
                  <a:cubicBezTo>
                    <a:pt x="329" y="309"/>
                    <a:pt x="329" y="309"/>
                    <a:pt x="329" y="309"/>
                  </a:cubicBezTo>
                  <a:cubicBezTo>
                    <a:pt x="329" y="309"/>
                    <a:pt x="329" y="309"/>
                    <a:pt x="329" y="309"/>
                  </a:cubicBezTo>
                  <a:cubicBezTo>
                    <a:pt x="331" y="313"/>
                    <a:pt x="335" y="315"/>
                    <a:pt x="339" y="314"/>
                  </a:cubicBezTo>
                  <a:cubicBezTo>
                    <a:pt x="344" y="312"/>
                    <a:pt x="345" y="307"/>
                    <a:pt x="344" y="303"/>
                  </a:cubicBezTo>
                  <a:cubicBezTo>
                    <a:pt x="343" y="302"/>
                    <a:pt x="339" y="293"/>
                    <a:pt x="329" y="284"/>
                  </a:cubicBezTo>
                  <a:cubicBezTo>
                    <a:pt x="318" y="275"/>
                    <a:pt x="300" y="266"/>
                    <a:pt x="274" y="266"/>
                  </a:cubicBezTo>
                  <a:cubicBezTo>
                    <a:pt x="248" y="266"/>
                    <a:pt x="214" y="275"/>
                    <a:pt x="169" y="299"/>
                  </a:cubicBezTo>
                  <a:cubicBezTo>
                    <a:pt x="125" y="323"/>
                    <a:pt x="93" y="330"/>
                    <a:pt x="71" y="330"/>
                  </a:cubicBezTo>
                  <a:cubicBezTo>
                    <a:pt x="48" y="330"/>
                    <a:pt x="35" y="323"/>
                    <a:pt x="27" y="316"/>
                  </a:cubicBezTo>
                  <a:cubicBezTo>
                    <a:pt x="23" y="313"/>
                    <a:pt x="20" y="309"/>
                    <a:pt x="18" y="307"/>
                  </a:cubicBezTo>
                  <a:cubicBezTo>
                    <a:pt x="18" y="305"/>
                    <a:pt x="17" y="304"/>
                    <a:pt x="17" y="304"/>
                  </a:cubicBezTo>
                  <a:cubicBezTo>
                    <a:pt x="17" y="303"/>
                    <a:pt x="16" y="303"/>
                    <a:pt x="16" y="303"/>
                  </a:cubicBezTo>
                  <a:cubicBezTo>
                    <a:pt x="16" y="303"/>
                    <a:pt x="16" y="303"/>
                    <a:pt x="16" y="303"/>
                  </a:cubicBezTo>
                  <a:cubicBezTo>
                    <a:pt x="15" y="299"/>
                    <a:pt x="10" y="297"/>
                    <a:pt x="6" y="299"/>
                  </a:cubicBezTo>
                  <a:cubicBezTo>
                    <a:pt x="2" y="301"/>
                    <a:pt x="0" y="305"/>
                    <a:pt x="2" y="309"/>
                  </a:cubicBezTo>
                  <a:close/>
                  <a:moveTo>
                    <a:pt x="98" y="274"/>
                  </a:moveTo>
                  <a:cubicBezTo>
                    <a:pt x="124" y="274"/>
                    <a:pt x="144" y="254"/>
                    <a:pt x="144" y="229"/>
                  </a:cubicBezTo>
                  <a:cubicBezTo>
                    <a:pt x="144" y="229"/>
                    <a:pt x="144" y="228"/>
                    <a:pt x="144" y="228"/>
                  </a:cubicBezTo>
                  <a:cubicBezTo>
                    <a:pt x="144" y="48"/>
                    <a:pt x="144" y="48"/>
                    <a:pt x="144" y="48"/>
                  </a:cubicBezTo>
                  <a:cubicBezTo>
                    <a:pt x="276" y="18"/>
                    <a:pt x="276" y="18"/>
                    <a:pt x="276" y="18"/>
                  </a:cubicBezTo>
                  <a:cubicBezTo>
                    <a:pt x="276" y="41"/>
                    <a:pt x="276" y="41"/>
                    <a:pt x="276" y="41"/>
                  </a:cubicBezTo>
                  <a:cubicBezTo>
                    <a:pt x="276" y="45"/>
                    <a:pt x="280" y="49"/>
                    <a:pt x="284" y="49"/>
                  </a:cubicBezTo>
                  <a:cubicBezTo>
                    <a:pt x="289" y="49"/>
                    <a:pt x="292" y="45"/>
                    <a:pt x="292" y="41"/>
                  </a:cubicBezTo>
                  <a:cubicBezTo>
                    <a:pt x="292" y="8"/>
                    <a:pt x="292" y="8"/>
                    <a:pt x="292" y="8"/>
                  </a:cubicBezTo>
                  <a:cubicBezTo>
                    <a:pt x="292" y="6"/>
                    <a:pt x="291" y="3"/>
                    <a:pt x="289" y="2"/>
                  </a:cubicBezTo>
                  <a:cubicBezTo>
                    <a:pt x="287" y="0"/>
                    <a:pt x="285" y="0"/>
                    <a:pt x="283" y="0"/>
                  </a:cubicBezTo>
                  <a:cubicBezTo>
                    <a:pt x="134" y="34"/>
                    <a:pt x="134" y="34"/>
                    <a:pt x="134" y="34"/>
                  </a:cubicBezTo>
                  <a:cubicBezTo>
                    <a:pt x="131" y="35"/>
                    <a:pt x="128" y="38"/>
                    <a:pt x="128" y="42"/>
                  </a:cubicBezTo>
                  <a:cubicBezTo>
                    <a:pt x="128" y="194"/>
                    <a:pt x="128" y="194"/>
                    <a:pt x="128" y="194"/>
                  </a:cubicBezTo>
                  <a:cubicBezTo>
                    <a:pt x="120" y="187"/>
                    <a:pt x="110" y="183"/>
                    <a:pt x="98" y="183"/>
                  </a:cubicBezTo>
                  <a:cubicBezTo>
                    <a:pt x="73" y="183"/>
                    <a:pt x="53" y="203"/>
                    <a:pt x="53" y="228"/>
                  </a:cubicBezTo>
                  <a:cubicBezTo>
                    <a:pt x="53" y="254"/>
                    <a:pt x="73" y="274"/>
                    <a:pt x="98" y="274"/>
                  </a:cubicBezTo>
                  <a:close/>
                  <a:moveTo>
                    <a:pt x="284" y="65"/>
                  </a:moveTo>
                  <a:cubicBezTo>
                    <a:pt x="280" y="65"/>
                    <a:pt x="276" y="69"/>
                    <a:pt x="276" y="73"/>
                  </a:cubicBezTo>
                  <a:cubicBezTo>
                    <a:pt x="276" y="160"/>
                    <a:pt x="276" y="160"/>
                    <a:pt x="276" y="160"/>
                  </a:cubicBezTo>
                  <a:cubicBezTo>
                    <a:pt x="268" y="153"/>
                    <a:pt x="258" y="149"/>
                    <a:pt x="247" y="149"/>
                  </a:cubicBezTo>
                  <a:cubicBezTo>
                    <a:pt x="222" y="149"/>
                    <a:pt x="201" y="170"/>
                    <a:pt x="201" y="195"/>
                  </a:cubicBezTo>
                  <a:cubicBezTo>
                    <a:pt x="201" y="220"/>
                    <a:pt x="222" y="240"/>
                    <a:pt x="247" y="240"/>
                  </a:cubicBezTo>
                  <a:cubicBezTo>
                    <a:pt x="272" y="240"/>
                    <a:pt x="292" y="220"/>
                    <a:pt x="292" y="195"/>
                  </a:cubicBezTo>
                  <a:cubicBezTo>
                    <a:pt x="292" y="195"/>
                    <a:pt x="292" y="195"/>
                    <a:pt x="292" y="195"/>
                  </a:cubicBezTo>
                  <a:cubicBezTo>
                    <a:pt x="292" y="73"/>
                    <a:pt x="292" y="73"/>
                    <a:pt x="292" y="73"/>
                  </a:cubicBezTo>
                  <a:cubicBezTo>
                    <a:pt x="292" y="69"/>
                    <a:pt x="289" y="65"/>
                    <a:pt x="284" y="65"/>
                  </a:cubicBezTo>
                  <a:close/>
                </a:path>
              </a:pathLst>
            </a:custGeom>
            <a:solidFill>
              <a:schemeClr val="tx2"/>
            </a:solidFill>
            <a:ln>
              <a:noFill/>
            </a:ln>
            <a:extLst/>
          </p:spPr>
          <p:txBody>
            <a:bodyPr lIns="91234" tIns="45718" rIns="91234" bIns="45718"/>
            <a:lstStyle/>
            <a:p>
              <a:pPr defTabSz="912088">
                <a:spcBef>
                  <a:spcPct val="50000"/>
                </a:spcBef>
              </a:pPr>
              <a:endParaRPr lang="en-US">
                <a:solidFill>
                  <a:srgbClr val="00285E"/>
                </a:solidFill>
              </a:endParaRPr>
            </a:p>
          </p:txBody>
        </p:sp>
        <p:sp>
          <p:nvSpPr>
            <p:cNvPr id="3" name="Rectangle 2"/>
            <p:cNvSpPr/>
            <p:nvPr/>
          </p:nvSpPr>
          <p:spPr>
            <a:xfrm>
              <a:off x="6288617" y="1612587"/>
              <a:ext cx="5568951" cy="384719"/>
            </a:xfrm>
            <a:prstGeom prst="rect">
              <a:avLst/>
            </a:prstGeom>
          </p:spPr>
          <p:txBody>
            <a:bodyPr wrap="square" lIns="91234" tIns="45718" rIns="91234" bIns="45718">
              <a:spAutoFit/>
            </a:bodyPr>
            <a:lstStyle/>
            <a:p>
              <a:pPr algn="ctr" defTabSz="912088">
                <a:spcBef>
                  <a:spcPct val="50000"/>
                </a:spcBef>
              </a:pPr>
              <a:r>
                <a:rPr lang="en-US" sz="1900" dirty="0" smtClean="0">
                  <a:solidFill>
                    <a:srgbClr val="FFFFFF"/>
                  </a:solidFill>
                </a:rPr>
                <a:t> </a:t>
              </a:r>
              <a:r>
                <a:rPr lang="en-US" sz="1900" dirty="0">
                  <a:solidFill>
                    <a:srgbClr val="FFFFFF"/>
                  </a:solidFill>
                </a:rPr>
                <a:t>Telecom Data Models &amp; Insights</a:t>
              </a:r>
            </a:p>
          </p:txBody>
        </p:sp>
        <p:sp>
          <p:nvSpPr>
            <p:cNvPr id="65" name="Rectangle 64"/>
            <p:cNvSpPr/>
            <p:nvPr/>
          </p:nvSpPr>
          <p:spPr bwMode="auto">
            <a:xfrm>
              <a:off x="6288617" y="6018488"/>
              <a:ext cx="5552843" cy="687897"/>
            </a:xfrm>
            <a:prstGeom prst="rect">
              <a:avLst/>
            </a:prstGeom>
            <a:gradFill flip="none" rotWithShape="1">
              <a:gsLst>
                <a:gs pos="0">
                  <a:srgbClr val="6A8FBF">
                    <a:shade val="30000"/>
                    <a:satMod val="115000"/>
                  </a:srgbClr>
                </a:gs>
                <a:gs pos="50000">
                  <a:srgbClr val="6A8FBF">
                    <a:shade val="67500"/>
                    <a:satMod val="115000"/>
                  </a:srgbClr>
                </a:gs>
                <a:gs pos="100000">
                  <a:srgbClr val="6A8FBF">
                    <a:shade val="100000"/>
                    <a:satMod val="115000"/>
                  </a:srgbClr>
                </a:gs>
              </a:gsLst>
              <a:lin ang="2700000" scaled="1"/>
              <a:tileRect/>
            </a:gradFill>
            <a:ln w="12700" cap="flat" cmpd="sng" algn="ctr">
              <a:solidFill>
                <a:schemeClr val="bg2"/>
              </a:solidFill>
              <a:prstDash val="solid"/>
              <a:round/>
              <a:headEnd type="none" w="med" len="med"/>
              <a:tailEnd type="none" w="med" len="med"/>
            </a:ln>
            <a:effectLst/>
          </p:spPr>
          <p:txBody>
            <a:bodyPr vert="horz" wrap="square" lIns="71982" tIns="45718" rIns="71982" bIns="45718" numCol="1" rtlCol="0" anchor="ctr" anchorCtr="0" compatLnSpc="1">
              <a:prstTxWarp prst="textNoShape">
                <a:avLst/>
              </a:prstTxWarp>
            </a:bodyPr>
            <a:lstStyle/>
            <a:p>
              <a:pPr algn="ctr"/>
              <a:r>
                <a:rPr lang="en-US" sz="1600" dirty="0">
                  <a:solidFill>
                    <a:srgbClr val="FFFFFF"/>
                  </a:solidFill>
                </a:rPr>
                <a:t>UNIQUE, END-TO-END EXPERTISE THAT </a:t>
              </a:r>
              <a:br>
                <a:rPr lang="en-US" sz="1600" dirty="0">
                  <a:solidFill>
                    <a:srgbClr val="FFFFFF"/>
                  </a:solidFill>
                </a:rPr>
              </a:br>
              <a:r>
                <a:rPr lang="en-US" sz="1600" dirty="0">
                  <a:solidFill>
                    <a:srgbClr val="FFFFFF"/>
                  </a:solidFill>
                </a:rPr>
                <a:t>EMPOWERS REAL WORLD USE CASES</a:t>
              </a:r>
            </a:p>
          </p:txBody>
        </p:sp>
        <p:sp>
          <p:nvSpPr>
            <p:cNvPr id="68" name="Rounded Rectangle 46"/>
            <p:cNvSpPr>
              <a:spLocks noChangeArrowheads="1"/>
            </p:cNvSpPr>
            <p:nvPr/>
          </p:nvSpPr>
          <p:spPr bwMode="auto">
            <a:xfrm>
              <a:off x="6288617" y="4196790"/>
              <a:ext cx="2688167" cy="1729317"/>
            </a:xfrm>
            <a:prstGeom prst="roundRect">
              <a:avLst>
                <a:gd name="adj" fmla="val 6269"/>
              </a:avLst>
            </a:prstGeom>
            <a:solidFill>
              <a:schemeClr val="bg1"/>
            </a:solidFill>
            <a:ln w="19050" algn="ctr">
              <a:solidFill>
                <a:srgbClr val="FFFFFF"/>
              </a:solidFill>
              <a:round/>
              <a:headEnd/>
              <a:tailEnd/>
            </a:ln>
            <a:extLst/>
          </p:spPr>
          <p:txBody>
            <a:bodyPr lIns="0" tIns="182875" rIns="0" bIns="0" anchor="t" anchorCtr="0"/>
            <a:lstStyle/>
            <a:p>
              <a:pPr algn="ctr" defTabSz="912088">
                <a:spcAft>
                  <a:spcPts val="1067"/>
                </a:spcAft>
              </a:pPr>
              <a:r>
                <a:rPr lang="en-US" sz="1300" dirty="0">
                  <a:solidFill>
                    <a:srgbClr val="00285F"/>
                  </a:solidFill>
                </a:rPr>
                <a:t>Network</a:t>
              </a:r>
            </a:p>
            <a:p>
              <a:pPr marL="304792" indent="-152396" defTabSz="912088">
                <a:spcBef>
                  <a:spcPts val="533"/>
                </a:spcBef>
                <a:buFont typeface="Arial" panose="020B0604020202020204" pitchFamily="34" charset="0"/>
                <a:buChar char="•"/>
              </a:pPr>
              <a:r>
                <a:rPr lang="en-US" sz="1300" dirty="0">
                  <a:solidFill>
                    <a:srgbClr val="00285F"/>
                  </a:solidFill>
                </a:rPr>
                <a:t>Incidents and Root Cause</a:t>
              </a:r>
            </a:p>
            <a:p>
              <a:pPr marL="304792" indent="-152396" defTabSz="912088">
                <a:spcBef>
                  <a:spcPts val="533"/>
                </a:spcBef>
                <a:buFont typeface="Arial" panose="020B0604020202020204" pitchFamily="34" charset="0"/>
                <a:buChar char="•"/>
              </a:pPr>
              <a:r>
                <a:rPr lang="en-US" sz="1300" dirty="0">
                  <a:solidFill>
                    <a:srgbClr val="00285F"/>
                  </a:solidFill>
                </a:rPr>
                <a:t>Traffic, Load and Forecast</a:t>
              </a:r>
            </a:p>
            <a:p>
              <a:pPr marL="304792" indent="-152396" defTabSz="912088">
                <a:spcBef>
                  <a:spcPts val="533"/>
                </a:spcBef>
                <a:buFont typeface="Arial" panose="020B0604020202020204" pitchFamily="34" charset="0"/>
                <a:buChar char="•"/>
              </a:pPr>
              <a:r>
                <a:rPr lang="en-US" sz="1300" dirty="0">
                  <a:solidFill>
                    <a:srgbClr val="00285F"/>
                  </a:solidFill>
                </a:rPr>
                <a:t>Performance</a:t>
              </a:r>
            </a:p>
            <a:p>
              <a:pPr marL="304792" indent="-152396" defTabSz="912088">
                <a:spcBef>
                  <a:spcPts val="533"/>
                </a:spcBef>
                <a:buFont typeface="Arial" panose="020B0604020202020204" pitchFamily="34" charset="0"/>
                <a:buChar char="•"/>
              </a:pPr>
              <a:r>
                <a:rPr lang="en-US" sz="1300" dirty="0">
                  <a:solidFill>
                    <a:srgbClr val="00285F"/>
                  </a:solidFill>
                </a:rPr>
                <a:t>Radio, Core, Data Center…</a:t>
              </a:r>
            </a:p>
          </p:txBody>
        </p:sp>
        <p:sp>
          <p:nvSpPr>
            <p:cNvPr id="96" name="Freeform 8"/>
            <p:cNvSpPr>
              <a:spLocks noChangeAspect="1" noEditPoints="1"/>
            </p:cNvSpPr>
            <p:nvPr/>
          </p:nvSpPr>
          <p:spPr bwMode="auto">
            <a:xfrm>
              <a:off x="6406609" y="4305967"/>
              <a:ext cx="515939" cy="395288"/>
            </a:xfrm>
            <a:custGeom>
              <a:avLst/>
              <a:gdLst>
                <a:gd name="T0" fmla="*/ 2147483647 w 522"/>
                <a:gd name="T1" fmla="*/ 2147483647 h 399"/>
                <a:gd name="T2" fmla="*/ 2147483647 w 522"/>
                <a:gd name="T3" fmla="*/ 2147483647 h 399"/>
                <a:gd name="T4" fmla="*/ 2147483647 w 522"/>
                <a:gd name="T5" fmla="*/ 2147483647 h 399"/>
                <a:gd name="T6" fmla="*/ 2147483647 w 522"/>
                <a:gd name="T7" fmla="*/ 2147483647 h 399"/>
                <a:gd name="T8" fmla="*/ 2147483647 w 522"/>
                <a:gd name="T9" fmla="*/ 2147483647 h 399"/>
                <a:gd name="T10" fmla="*/ 2147483647 w 522"/>
                <a:gd name="T11" fmla="*/ 2147483647 h 399"/>
                <a:gd name="T12" fmla="*/ 2147483647 w 522"/>
                <a:gd name="T13" fmla="*/ 2147483647 h 399"/>
                <a:gd name="T14" fmla="*/ 2147483647 w 522"/>
                <a:gd name="T15" fmla="*/ 2147483647 h 399"/>
                <a:gd name="T16" fmla="*/ 2147483647 w 522"/>
                <a:gd name="T17" fmla="*/ 2147483647 h 399"/>
                <a:gd name="T18" fmla="*/ 2147483647 w 522"/>
                <a:gd name="T19" fmla="*/ 2147483647 h 399"/>
                <a:gd name="T20" fmla="*/ 2147483647 w 522"/>
                <a:gd name="T21" fmla="*/ 2147483647 h 399"/>
                <a:gd name="T22" fmla="*/ 2147483647 w 522"/>
                <a:gd name="T23" fmla="*/ 2147483647 h 399"/>
                <a:gd name="T24" fmla="*/ 2147483647 w 522"/>
                <a:gd name="T25" fmla="*/ 2147483647 h 399"/>
                <a:gd name="T26" fmla="*/ 2147483647 w 522"/>
                <a:gd name="T27" fmla="*/ 2147483647 h 399"/>
                <a:gd name="T28" fmla="*/ 2147483647 w 522"/>
                <a:gd name="T29" fmla="*/ 2147483647 h 399"/>
                <a:gd name="T30" fmla="*/ 2147483647 w 522"/>
                <a:gd name="T31" fmla="*/ 2147483647 h 399"/>
                <a:gd name="T32" fmla="*/ 2147483647 w 522"/>
                <a:gd name="T33" fmla="*/ 2147483647 h 399"/>
                <a:gd name="T34" fmla="*/ 2147483647 w 522"/>
                <a:gd name="T35" fmla="*/ 2147483647 h 399"/>
                <a:gd name="T36" fmla="*/ 2147483647 w 522"/>
                <a:gd name="T37" fmla="*/ 2147483647 h 399"/>
                <a:gd name="T38" fmla="*/ 2147483647 w 522"/>
                <a:gd name="T39" fmla="*/ 2147483647 h 399"/>
                <a:gd name="T40" fmla="*/ 2147483647 w 522"/>
                <a:gd name="T41" fmla="*/ 2147483647 h 399"/>
                <a:gd name="T42" fmla="*/ 2147483647 w 522"/>
                <a:gd name="T43" fmla="*/ 2147483647 h 399"/>
                <a:gd name="T44" fmla="*/ 2147483647 w 522"/>
                <a:gd name="T45" fmla="*/ 2147483647 h 399"/>
                <a:gd name="T46" fmla="*/ 2147483647 w 522"/>
                <a:gd name="T47" fmla="*/ 2147483647 h 399"/>
                <a:gd name="T48" fmla="*/ 2147483647 w 522"/>
                <a:gd name="T49" fmla="*/ 2147483647 h 399"/>
                <a:gd name="T50" fmla="*/ 2147483647 w 522"/>
                <a:gd name="T51" fmla="*/ 2147483647 h 399"/>
                <a:gd name="T52" fmla="*/ 2147483647 w 522"/>
                <a:gd name="T53" fmla="*/ 2147483647 h 399"/>
                <a:gd name="T54" fmla="*/ 2147483647 w 522"/>
                <a:gd name="T55" fmla="*/ 2147483647 h 399"/>
                <a:gd name="T56" fmla="*/ 2147483647 w 522"/>
                <a:gd name="T57" fmla="*/ 2147483647 h 399"/>
                <a:gd name="T58" fmla="*/ 2147483647 w 522"/>
                <a:gd name="T59" fmla="*/ 2147483647 h 399"/>
                <a:gd name="T60" fmla="*/ 2147483647 w 522"/>
                <a:gd name="T61" fmla="*/ 2147483647 h 399"/>
                <a:gd name="T62" fmla="*/ 2147483647 w 522"/>
                <a:gd name="T63" fmla="*/ 2147483647 h 399"/>
                <a:gd name="T64" fmla="*/ 2147483647 w 522"/>
                <a:gd name="T65" fmla="*/ 2147483647 h 399"/>
                <a:gd name="T66" fmla="*/ 2147483647 w 522"/>
                <a:gd name="T67" fmla="*/ 2147483647 h 399"/>
                <a:gd name="T68" fmla="*/ 2147483647 w 522"/>
                <a:gd name="T69" fmla="*/ 2147483647 h 399"/>
                <a:gd name="T70" fmla="*/ 2147483647 w 522"/>
                <a:gd name="T71" fmla="*/ 2147483647 h 399"/>
                <a:gd name="T72" fmla="*/ 2147483647 w 522"/>
                <a:gd name="T73" fmla="*/ 2147483647 h 399"/>
                <a:gd name="T74" fmla="*/ 2147483647 w 522"/>
                <a:gd name="T75" fmla="*/ 2147483647 h 399"/>
                <a:gd name="T76" fmla="*/ 2147483647 w 522"/>
                <a:gd name="T77" fmla="*/ 2147483647 h 399"/>
                <a:gd name="T78" fmla="*/ 2147483647 w 522"/>
                <a:gd name="T79" fmla="*/ 2147483647 h 399"/>
                <a:gd name="T80" fmla="*/ 2147483647 w 522"/>
                <a:gd name="T81" fmla="*/ 2147483647 h 399"/>
                <a:gd name="T82" fmla="*/ 2147483647 w 522"/>
                <a:gd name="T83" fmla="*/ 2147483647 h 399"/>
                <a:gd name="T84" fmla="*/ 2147483647 w 522"/>
                <a:gd name="T85" fmla="*/ 2147483647 h 399"/>
                <a:gd name="T86" fmla="*/ 2147483647 w 522"/>
                <a:gd name="T87" fmla="*/ 2147483647 h 399"/>
                <a:gd name="T88" fmla="*/ 2147483647 w 522"/>
                <a:gd name="T89" fmla="*/ 2147483647 h 399"/>
                <a:gd name="T90" fmla="*/ 2147483647 w 522"/>
                <a:gd name="T91" fmla="*/ 2147483647 h 399"/>
                <a:gd name="T92" fmla="*/ 2147483647 w 522"/>
                <a:gd name="T93" fmla="*/ 2147483647 h 399"/>
                <a:gd name="T94" fmla="*/ 2147483647 w 522"/>
                <a:gd name="T95" fmla="*/ 2147483647 h 399"/>
                <a:gd name="T96" fmla="*/ 2147483647 w 522"/>
                <a:gd name="T97" fmla="*/ 2147483647 h 399"/>
                <a:gd name="T98" fmla="*/ 2147483647 w 522"/>
                <a:gd name="T99" fmla="*/ 2147483647 h 399"/>
                <a:gd name="T100" fmla="*/ 2147483647 w 522"/>
                <a:gd name="T101" fmla="*/ 2147483647 h 399"/>
                <a:gd name="T102" fmla="*/ 2147483647 w 522"/>
                <a:gd name="T103" fmla="*/ 2147483647 h 399"/>
                <a:gd name="T104" fmla="*/ 2147483647 w 522"/>
                <a:gd name="T105" fmla="*/ 2147483647 h 399"/>
                <a:gd name="T106" fmla="*/ 2147483647 w 522"/>
                <a:gd name="T107" fmla="*/ 2147483647 h 399"/>
                <a:gd name="T108" fmla="*/ 2147483647 w 522"/>
                <a:gd name="T109" fmla="*/ 2147483647 h 399"/>
                <a:gd name="T110" fmla="*/ 2147483647 w 522"/>
                <a:gd name="T111" fmla="*/ 2147483647 h 399"/>
                <a:gd name="T112" fmla="*/ 2147483647 w 522"/>
                <a:gd name="T113" fmla="*/ 2147483647 h 399"/>
                <a:gd name="T114" fmla="*/ 2147483647 w 522"/>
                <a:gd name="T115" fmla="*/ 2147483647 h 399"/>
                <a:gd name="T116" fmla="*/ 2147483647 w 522"/>
                <a:gd name="T117" fmla="*/ 2147483647 h 399"/>
                <a:gd name="T118" fmla="*/ 2147483647 w 522"/>
                <a:gd name="T119" fmla="*/ 2147483647 h 3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 h="399">
                  <a:moveTo>
                    <a:pt x="469" y="164"/>
                  </a:moveTo>
                  <a:cubicBezTo>
                    <a:pt x="470" y="162"/>
                    <a:pt x="470" y="160"/>
                    <a:pt x="470" y="158"/>
                  </a:cubicBezTo>
                  <a:cubicBezTo>
                    <a:pt x="470" y="110"/>
                    <a:pt x="431" y="72"/>
                    <a:pt x="383" y="72"/>
                  </a:cubicBezTo>
                  <a:cubicBezTo>
                    <a:pt x="381" y="72"/>
                    <a:pt x="378" y="72"/>
                    <a:pt x="376" y="72"/>
                  </a:cubicBezTo>
                  <a:cubicBezTo>
                    <a:pt x="363" y="30"/>
                    <a:pt x="324" y="0"/>
                    <a:pt x="278" y="0"/>
                  </a:cubicBezTo>
                  <a:cubicBezTo>
                    <a:pt x="239" y="0"/>
                    <a:pt x="206" y="21"/>
                    <a:pt x="188" y="53"/>
                  </a:cubicBezTo>
                  <a:cubicBezTo>
                    <a:pt x="177" y="46"/>
                    <a:pt x="164" y="42"/>
                    <a:pt x="150" y="42"/>
                  </a:cubicBezTo>
                  <a:cubicBezTo>
                    <a:pt x="111" y="42"/>
                    <a:pt x="80" y="73"/>
                    <a:pt x="80" y="111"/>
                  </a:cubicBezTo>
                  <a:cubicBezTo>
                    <a:pt x="80" y="112"/>
                    <a:pt x="80" y="114"/>
                    <a:pt x="80" y="115"/>
                  </a:cubicBezTo>
                  <a:cubicBezTo>
                    <a:pt x="35" y="120"/>
                    <a:pt x="0" y="159"/>
                    <a:pt x="0" y="206"/>
                  </a:cubicBezTo>
                  <a:cubicBezTo>
                    <a:pt x="0" y="230"/>
                    <a:pt x="10" y="252"/>
                    <a:pt x="25" y="269"/>
                  </a:cubicBezTo>
                  <a:cubicBezTo>
                    <a:pt x="23" y="275"/>
                    <a:pt x="22" y="282"/>
                    <a:pt x="22" y="289"/>
                  </a:cubicBezTo>
                  <a:cubicBezTo>
                    <a:pt x="22" y="327"/>
                    <a:pt x="53" y="357"/>
                    <a:pt x="91" y="357"/>
                  </a:cubicBezTo>
                  <a:cubicBezTo>
                    <a:pt x="98" y="357"/>
                    <a:pt x="105" y="356"/>
                    <a:pt x="111" y="354"/>
                  </a:cubicBezTo>
                  <a:cubicBezTo>
                    <a:pt x="124" y="381"/>
                    <a:pt x="152" y="399"/>
                    <a:pt x="184" y="399"/>
                  </a:cubicBezTo>
                  <a:cubicBezTo>
                    <a:pt x="208" y="399"/>
                    <a:pt x="229" y="389"/>
                    <a:pt x="244" y="372"/>
                  </a:cubicBezTo>
                  <a:cubicBezTo>
                    <a:pt x="257" y="380"/>
                    <a:pt x="272" y="385"/>
                    <a:pt x="288" y="385"/>
                  </a:cubicBezTo>
                  <a:cubicBezTo>
                    <a:pt x="315" y="385"/>
                    <a:pt x="338" y="373"/>
                    <a:pt x="353" y="353"/>
                  </a:cubicBezTo>
                  <a:cubicBezTo>
                    <a:pt x="365" y="361"/>
                    <a:pt x="379" y="365"/>
                    <a:pt x="394" y="365"/>
                  </a:cubicBezTo>
                  <a:cubicBezTo>
                    <a:pt x="409" y="365"/>
                    <a:pt x="422" y="361"/>
                    <a:pt x="434" y="354"/>
                  </a:cubicBezTo>
                  <a:cubicBezTo>
                    <a:pt x="437" y="352"/>
                    <a:pt x="439" y="347"/>
                    <a:pt x="436" y="344"/>
                  </a:cubicBezTo>
                  <a:cubicBezTo>
                    <a:pt x="434" y="340"/>
                    <a:pt x="429" y="339"/>
                    <a:pt x="425" y="341"/>
                  </a:cubicBezTo>
                  <a:cubicBezTo>
                    <a:pt x="425" y="341"/>
                    <a:pt x="425" y="341"/>
                    <a:pt x="425" y="341"/>
                  </a:cubicBezTo>
                  <a:cubicBezTo>
                    <a:pt x="417" y="346"/>
                    <a:pt x="407" y="349"/>
                    <a:pt x="397" y="349"/>
                  </a:cubicBezTo>
                  <a:cubicBezTo>
                    <a:pt x="406" y="345"/>
                    <a:pt x="411" y="336"/>
                    <a:pt x="411" y="326"/>
                  </a:cubicBezTo>
                  <a:cubicBezTo>
                    <a:pt x="411" y="325"/>
                    <a:pt x="411" y="323"/>
                    <a:pt x="411" y="321"/>
                  </a:cubicBezTo>
                  <a:cubicBezTo>
                    <a:pt x="408" y="309"/>
                    <a:pt x="398" y="300"/>
                    <a:pt x="386" y="300"/>
                  </a:cubicBezTo>
                  <a:cubicBezTo>
                    <a:pt x="384" y="300"/>
                    <a:pt x="383" y="300"/>
                    <a:pt x="382" y="301"/>
                  </a:cubicBezTo>
                  <a:cubicBezTo>
                    <a:pt x="346" y="228"/>
                    <a:pt x="346" y="228"/>
                    <a:pt x="346" y="228"/>
                  </a:cubicBezTo>
                  <a:cubicBezTo>
                    <a:pt x="400" y="262"/>
                    <a:pt x="400" y="262"/>
                    <a:pt x="400" y="262"/>
                  </a:cubicBezTo>
                  <a:cubicBezTo>
                    <a:pt x="399" y="264"/>
                    <a:pt x="399" y="266"/>
                    <a:pt x="399" y="268"/>
                  </a:cubicBezTo>
                  <a:cubicBezTo>
                    <a:pt x="399" y="277"/>
                    <a:pt x="403" y="285"/>
                    <a:pt x="410" y="290"/>
                  </a:cubicBezTo>
                  <a:cubicBezTo>
                    <a:pt x="415" y="293"/>
                    <a:pt x="420" y="294"/>
                    <a:pt x="425" y="294"/>
                  </a:cubicBezTo>
                  <a:cubicBezTo>
                    <a:pt x="425" y="294"/>
                    <a:pt x="425" y="294"/>
                    <a:pt x="425" y="294"/>
                  </a:cubicBezTo>
                  <a:cubicBezTo>
                    <a:pt x="433" y="294"/>
                    <a:pt x="441" y="290"/>
                    <a:pt x="446" y="283"/>
                  </a:cubicBezTo>
                  <a:cubicBezTo>
                    <a:pt x="448" y="280"/>
                    <a:pt x="449" y="277"/>
                    <a:pt x="450" y="274"/>
                  </a:cubicBezTo>
                  <a:cubicBezTo>
                    <a:pt x="481" y="272"/>
                    <a:pt x="481" y="272"/>
                    <a:pt x="481" y="272"/>
                  </a:cubicBezTo>
                  <a:cubicBezTo>
                    <a:pt x="482" y="272"/>
                    <a:pt x="482" y="272"/>
                    <a:pt x="482" y="272"/>
                  </a:cubicBezTo>
                  <a:cubicBezTo>
                    <a:pt x="476" y="276"/>
                    <a:pt x="469" y="279"/>
                    <a:pt x="462" y="280"/>
                  </a:cubicBezTo>
                  <a:cubicBezTo>
                    <a:pt x="458" y="281"/>
                    <a:pt x="455" y="284"/>
                    <a:pt x="455" y="288"/>
                  </a:cubicBezTo>
                  <a:cubicBezTo>
                    <a:pt x="455" y="288"/>
                    <a:pt x="455" y="289"/>
                    <a:pt x="455" y="289"/>
                  </a:cubicBezTo>
                  <a:cubicBezTo>
                    <a:pt x="455" y="301"/>
                    <a:pt x="451" y="312"/>
                    <a:pt x="445" y="322"/>
                  </a:cubicBezTo>
                  <a:cubicBezTo>
                    <a:pt x="443" y="326"/>
                    <a:pt x="445" y="330"/>
                    <a:pt x="448" y="333"/>
                  </a:cubicBezTo>
                  <a:cubicBezTo>
                    <a:pt x="450" y="333"/>
                    <a:pt x="451" y="334"/>
                    <a:pt x="452" y="334"/>
                  </a:cubicBezTo>
                  <a:cubicBezTo>
                    <a:pt x="455" y="334"/>
                    <a:pt x="457" y="333"/>
                    <a:pt x="459" y="330"/>
                  </a:cubicBezTo>
                  <a:cubicBezTo>
                    <a:pt x="466" y="320"/>
                    <a:pt x="470" y="308"/>
                    <a:pt x="471" y="294"/>
                  </a:cubicBezTo>
                  <a:cubicBezTo>
                    <a:pt x="500" y="287"/>
                    <a:pt x="522" y="261"/>
                    <a:pt x="522" y="229"/>
                  </a:cubicBezTo>
                  <a:cubicBezTo>
                    <a:pt x="522" y="197"/>
                    <a:pt x="499" y="170"/>
                    <a:pt x="469" y="164"/>
                  </a:cubicBezTo>
                  <a:close/>
                  <a:moveTo>
                    <a:pt x="453" y="168"/>
                  </a:moveTo>
                  <a:cubicBezTo>
                    <a:pt x="453" y="168"/>
                    <a:pt x="453" y="168"/>
                    <a:pt x="453" y="168"/>
                  </a:cubicBezTo>
                  <a:cubicBezTo>
                    <a:pt x="453" y="169"/>
                    <a:pt x="453" y="169"/>
                    <a:pt x="453" y="169"/>
                  </a:cubicBezTo>
                  <a:cubicBezTo>
                    <a:pt x="452" y="171"/>
                    <a:pt x="453" y="173"/>
                    <a:pt x="454" y="175"/>
                  </a:cubicBezTo>
                  <a:cubicBezTo>
                    <a:pt x="456" y="177"/>
                    <a:pt x="458" y="178"/>
                    <a:pt x="460" y="178"/>
                  </a:cubicBezTo>
                  <a:cubicBezTo>
                    <a:pt x="463" y="179"/>
                    <a:pt x="466" y="179"/>
                    <a:pt x="470" y="180"/>
                  </a:cubicBezTo>
                  <a:cubicBezTo>
                    <a:pt x="476" y="200"/>
                    <a:pt x="476" y="200"/>
                    <a:pt x="476" y="200"/>
                  </a:cubicBezTo>
                  <a:cubicBezTo>
                    <a:pt x="458" y="220"/>
                    <a:pt x="458" y="220"/>
                    <a:pt x="458" y="220"/>
                  </a:cubicBezTo>
                  <a:cubicBezTo>
                    <a:pt x="429" y="200"/>
                    <a:pt x="429" y="200"/>
                    <a:pt x="429" y="200"/>
                  </a:cubicBezTo>
                  <a:cubicBezTo>
                    <a:pt x="429" y="198"/>
                    <a:pt x="430" y="195"/>
                    <a:pt x="430" y="193"/>
                  </a:cubicBezTo>
                  <a:cubicBezTo>
                    <a:pt x="430" y="190"/>
                    <a:pt x="429" y="188"/>
                    <a:pt x="428" y="185"/>
                  </a:cubicBezTo>
                  <a:cubicBezTo>
                    <a:pt x="452" y="168"/>
                    <a:pt x="452" y="168"/>
                    <a:pt x="452" y="168"/>
                  </a:cubicBezTo>
                  <a:cubicBezTo>
                    <a:pt x="452" y="168"/>
                    <a:pt x="452" y="168"/>
                    <a:pt x="453" y="168"/>
                  </a:cubicBezTo>
                  <a:close/>
                  <a:moveTo>
                    <a:pt x="448" y="130"/>
                  </a:moveTo>
                  <a:cubicBezTo>
                    <a:pt x="447" y="131"/>
                    <a:pt x="446" y="132"/>
                    <a:pt x="445" y="133"/>
                  </a:cubicBezTo>
                  <a:cubicBezTo>
                    <a:pt x="442" y="137"/>
                    <a:pt x="441" y="142"/>
                    <a:pt x="441" y="147"/>
                  </a:cubicBezTo>
                  <a:cubicBezTo>
                    <a:pt x="441" y="150"/>
                    <a:pt x="442" y="152"/>
                    <a:pt x="442" y="155"/>
                  </a:cubicBezTo>
                  <a:cubicBezTo>
                    <a:pt x="420" y="171"/>
                    <a:pt x="420" y="171"/>
                    <a:pt x="420" y="171"/>
                  </a:cubicBezTo>
                  <a:cubicBezTo>
                    <a:pt x="440" y="117"/>
                    <a:pt x="440" y="117"/>
                    <a:pt x="440" y="117"/>
                  </a:cubicBezTo>
                  <a:cubicBezTo>
                    <a:pt x="443" y="121"/>
                    <a:pt x="446" y="125"/>
                    <a:pt x="448" y="130"/>
                  </a:cubicBezTo>
                  <a:close/>
                  <a:moveTo>
                    <a:pt x="428" y="104"/>
                  </a:moveTo>
                  <a:cubicBezTo>
                    <a:pt x="405" y="167"/>
                    <a:pt x="405" y="167"/>
                    <a:pt x="405" y="167"/>
                  </a:cubicBezTo>
                  <a:cubicBezTo>
                    <a:pt x="404" y="167"/>
                    <a:pt x="404" y="167"/>
                    <a:pt x="404" y="167"/>
                  </a:cubicBezTo>
                  <a:cubicBezTo>
                    <a:pt x="404" y="167"/>
                    <a:pt x="403" y="167"/>
                    <a:pt x="403" y="167"/>
                  </a:cubicBezTo>
                  <a:cubicBezTo>
                    <a:pt x="392" y="137"/>
                    <a:pt x="392" y="137"/>
                    <a:pt x="392" y="137"/>
                  </a:cubicBezTo>
                  <a:cubicBezTo>
                    <a:pt x="424" y="101"/>
                    <a:pt x="424" y="101"/>
                    <a:pt x="424" y="101"/>
                  </a:cubicBezTo>
                  <a:cubicBezTo>
                    <a:pt x="425" y="102"/>
                    <a:pt x="427" y="103"/>
                    <a:pt x="428" y="104"/>
                  </a:cubicBezTo>
                  <a:close/>
                  <a:moveTo>
                    <a:pt x="392" y="89"/>
                  </a:moveTo>
                  <a:cubicBezTo>
                    <a:pt x="393" y="88"/>
                    <a:pt x="393" y="88"/>
                    <a:pt x="393" y="88"/>
                  </a:cubicBezTo>
                  <a:cubicBezTo>
                    <a:pt x="399" y="89"/>
                    <a:pt x="405" y="91"/>
                    <a:pt x="410" y="93"/>
                  </a:cubicBezTo>
                  <a:cubicBezTo>
                    <a:pt x="392" y="113"/>
                    <a:pt x="392" y="113"/>
                    <a:pt x="392" y="113"/>
                  </a:cubicBezTo>
                  <a:cubicBezTo>
                    <a:pt x="392" y="111"/>
                    <a:pt x="391" y="110"/>
                    <a:pt x="391" y="108"/>
                  </a:cubicBezTo>
                  <a:cubicBezTo>
                    <a:pt x="391" y="106"/>
                    <a:pt x="390" y="104"/>
                    <a:pt x="389" y="102"/>
                  </a:cubicBezTo>
                  <a:cubicBezTo>
                    <a:pt x="391" y="98"/>
                    <a:pt x="392" y="94"/>
                    <a:pt x="392" y="90"/>
                  </a:cubicBezTo>
                  <a:cubicBezTo>
                    <a:pt x="392" y="90"/>
                    <a:pt x="392" y="89"/>
                    <a:pt x="392" y="89"/>
                  </a:cubicBezTo>
                  <a:close/>
                  <a:moveTo>
                    <a:pt x="366" y="103"/>
                  </a:moveTo>
                  <a:cubicBezTo>
                    <a:pt x="371" y="103"/>
                    <a:pt x="375" y="108"/>
                    <a:pt x="375" y="113"/>
                  </a:cubicBezTo>
                  <a:cubicBezTo>
                    <a:pt x="375" y="118"/>
                    <a:pt x="371" y="123"/>
                    <a:pt x="366" y="123"/>
                  </a:cubicBezTo>
                  <a:cubicBezTo>
                    <a:pt x="360" y="123"/>
                    <a:pt x="356" y="118"/>
                    <a:pt x="356" y="113"/>
                  </a:cubicBezTo>
                  <a:cubicBezTo>
                    <a:pt x="356" y="108"/>
                    <a:pt x="360" y="103"/>
                    <a:pt x="366" y="103"/>
                  </a:cubicBezTo>
                  <a:close/>
                  <a:moveTo>
                    <a:pt x="368" y="139"/>
                  </a:moveTo>
                  <a:cubicBezTo>
                    <a:pt x="357" y="151"/>
                    <a:pt x="357" y="151"/>
                    <a:pt x="357" y="151"/>
                  </a:cubicBezTo>
                  <a:cubicBezTo>
                    <a:pt x="363" y="139"/>
                    <a:pt x="363" y="139"/>
                    <a:pt x="363" y="139"/>
                  </a:cubicBezTo>
                  <a:cubicBezTo>
                    <a:pt x="364" y="139"/>
                    <a:pt x="365" y="139"/>
                    <a:pt x="366" y="139"/>
                  </a:cubicBezTo>
                  <a:cubicBezTo>
                    <a:pt x="367" y="139"/>
                    <a:pt x="367" y="139"/>
                    <a:pt x="368" y="139"/>
                  </a:cubicBezTo>
                  <a:close/>
                  <a:moveTo>
                    <a:pt x="357" y="66"/>
                  </a:moveTo>
                  <a:cubicBezTo>
                    <a:pt x="356" y="66"/>
                    <a:pt x="355" y="67"/>
                    <a:pt x="355" y="67"/>
                  </a:cubicBezTo>
                  <a:cubicBezTo>
                    <a:pt x="348" y="51"/>
                    <a:pt x="348" y="51"/>
                    <a:pt x="348" y="51"/>
                  </a:cubicBezTo>
                  <a:cubicBezTo>
                    <a:pt x="351" y="56"/>
                    <a:pt x="354" y="61"/>
                    <a:pt x="357" y="66"/>
                  </a:cubicBezTo>
                  <a:close/>
                  <a:moveTo>
                    <a:pt x="340" y="118"/>
                  </a:moveTo>
                  <a:cubicBezTo>
                    <a:pt x="341" y="121"/>
                    <a:pt x="342" y="123"/>
                    <a:pt x="343" y="126"/>
                  </a:cubicBezTo>
                  <a:cubicBezTo>
                    <a:pt x="333" y="151"/>
                    <a:pt x="333" y="151"/>
                    <a:pt x="333" y="151"/>
                  </a:cubicBezTo>
                  <a:cubicBezTo>
                    <a:pt x="331" y="106"/>
                    <a:pt x="331" y="106"/>
                    <a:pt x="331" y="106"/>
                  </a:cubicBezTo>
                  <a:cubicBezTo>
                    <a:pt x="340" y="110"/>
                    <a:pt x="340" y="110"/>
                    <a:pt x="340" y="110"/>
                  </a:cubicBezTo>
                  <a:cubicBezTo>
                    <a:pt x="340" y="111"/>
                    <a:pt x="340" y="112"/>
                    <a:pt x="340" y="113"/>
                  </a:cubicBezTo>
                  <a:cubicBezTo>
                    <a:pt x="340" y="115"/>
                    <a:pt x="340" y="116"/>
                    <a:pt x="340" y="118"/>
                  </a:cubicBezTo>
                  <a:close/>
                  <a:moveTo>
                    <a:pt x="343" y="79"/>
                  </a:moveTo>
                  <a:cubicBezTo>
                    <a:pt x="341" y="83"/>
                    <a:pt x="340" y="86"/>
                    <a:pt x="340" y="90"/>
                  </a:cubicBezTo>
                  <a:cubicBezTo>
                    <a:pt x="340" y="91"/>
                    <a:pt x="340" y="92"/>
                    <a:pt x="340" y="92"/>
                  </a:cubicBezTo>
                  <a:cubicBezTo>
                    <a:pt x="330" y="88"/>
                    <a:pt x="330" y="88"/>
                    <a:pt x="330" y="88"/>
                  </a:cubicBezTo>
                  <a:cubicBezTo>
                    <a:pt x="328" y="46"/>
                    <a:pt x="328" y="46"/>
                    <a:pt x="328" y="46"/>
                  </a:cubicBezTo>
                  <a:lnTo>
                    <a:pt x="343" y="79"/>
                  </a:lnTo>
                  <a:close/>
                  <a:moveTo>
                    <a:pt x="318" y="159"/>
                  </a:moveTo>
                  <a:cubicBezTo>
                    <a:pt x="284" y="86"/>
                    <a:pt x="284" y="86"/>
                    <a:pt x="284" y="86"/>
                  </a:cubicBezTo>
                  <a:cubicBezTo>
                    <a:pt x="284" y="85"/>
                    <a:pt x="285" y="85"/>
                    <a:pt x="285" y="84"/>
                  </a:cubicBezTo>
                  <a:cubicBezTo>
                    <a:pt x="315" y="98"/>
                    <a:pt x="315" y="98"/>
                    <a:pt x="315" y="98"/>
                  </a:cubicBezTo>
                  <a:lnTo>
                    <a:pt x="318" y="159"/>
                  </a:lnTo>
                  <a:close/>
                  <a:moveTo>
                    <a:pt x="303" y="267"/>
                  </a:moveTo>
                  <a:cubicBezTo>
                    <a:pt x="302" y="263"/>
                    <a:pt x="300" y="259"/>
                    <a:pt x="298" y="256"/>
                  </a:cubicBezTo>
                  <a:cubicBezTo>
                    <a:pt x="317" y="228"/>
                    <a:pt x="317" y="228"/>
                    <a:pt x="317" y="228"/>
                  </a:cubicBezTo>
                  <a:cubicBezTo>
                    <a:pt x="317" y="228"/>
                    <a:pt x="317" y="228"/>
                    <a:pt x="318" y="228"/>
                  </a:cubicBezTo>
                  <a:cubicBezTo>
                    <a:pt x="320" y="285"/>
                    <a:pt x="320" y="285"/>
                    <a:pt x="320" y="285"/>
                  </a:cubicBezTo>
                  <a:cubicBezTo>
                    <a:pt x="303" y="276"/>
                    <a:pt x="303" y="276"/>
                    <a:pt x="303" y="276"/>
                  </a:cubicBezTo>
                  <a:cubicBezTo>
                    <a:pt x="303" y="275"/>
                    <a:pt x="303" y="273"/>
                    <a:pt x="303" y="272"/>
                  </a:cubicBezTo>
                  <a:cubicBezTo>
                    <a:pt x="303" y="270"/>
                    <a:pt x="303" y="269"/>
                    <a:pt x="303" y="267"/>
                  </a:cubicBezTo>
                  <a:close/>
                  <a:moveTo>
                    <a:pt x="284" y="247"/>
                  </a:moveTo>
                  <a:cubicBezTo>
                    <a:pt x="282" y="247"/>
                    <a:pt x="280" y="246"/>
                    <a:pt x="277" y="246"/>
                  </a:cubicBezTo>
                  <a:cubicBezTo>
                    <a:pt x="276" y="246"/>
                    <a:pt x="274" y="246"/>
                    <a:pt x="272" y="247"/>
                  </a:cubicBezTo>
                  <a:cubicBezTo>
                    <a:pt x="272" y="247"/>
                    <a:pt x="272" y="247"/>
                    <a:pt x="272" y="247"/>
                  </a:cubicBezTo>
                  <a:cubicBezTo>
                    <a:pt x="268" y="247"/>
                    <a:pt x="265" y="249"/>
                    <a:pt x="262" y="251"/>
                  </a:cubicBezTo>
                  <a:cubicBezTo>
                    <a:pt x="229" y="227"/>
                    <a:pt x="229" y="227"/>
                    <a:pt x="229" y="227"/>
                  </a:cubicBezTo>
                  <a:cubicBezTo>
                    <a:pt x="231" y="224"/>
                    <a:pt x="231" y="222"/>
                    <a:pt x="232" y="219"/>
                  </a:cubicBezTo>
                  <a:cubicBezTo>
                    <a:pt x="241" y="219"/>
                    <a:pt x="241" y="219"/>
                    <a:pt x="241" y="219"/>
                  </a:cubicBezTo>
                  <a:cubicBezTo>
                    <a:pt x="298" y="213"/>
                    <a:pt x="298" y="213"/>
                    <a:pt x="298" y="213"/>
                  </a:cubicBezTo>
                  <a:cubicBezTo>
                    <a:pt x="299" y="216"/>
                    <a:pt x="301" y="218"/>
                    <a:pt x="303" y="220"/>
                  </a:cubicBezTo>
                  <a:lnTo>
                    <a:pt x="284" y="247"/>
                  </a:lnTo>
                  <a:close/>
                  <a:moveTo>
                    <a:pt x="287" y="272"/>
                  </a:moveTo>
                  <a:cubicBezTo>
                    <a:pt x="287" y="277"/>
                    <a:pt x="283" y="282"/>
                    <a:pt x="277" y="282"/>
                  </a:cubicBezTo>
                  <a:cubicBezTo>
                    <a:pt x="272" y="282"/>
                    <a:pt x="268" y="277"/>
                    <a:pt x="268" y="272"/>
                  </a:cubicBezTo>
                  <a:cubicBezTo>
                    <a:pt x="268" y="267"/>
                    <a:pt x="272" y="262"/>
                    <a:pt x="277" y="262"/>
                  </a:cubicBezTo>
                  <a:cubicBezTo>
                    <a:pt x="283" y="262"/>
                    <a:pt x="287" y="267"/>
                    <a:pt x="287" y="272"/>
                  </a:cubicBezTo>
                  <a:close/>
                  <a:moveTo>
                    <a:pt x="264" y="144"/>
                  </a:moveTo>
                  <a:cubicBezTo>
                    <a:pt x="264" y="149"/>
                    <a:pt x="260" y="154"/>
                    <a:pt x="254" y="154"/>
                  </a:cubicBezTo>
                  <a:cubicBezTo>
                    <a:pt x="249" y="154"/>
                    <a:pt x="245" y="149"/>
                    <a:pt x="245" y="144"/>
                  </a:cubicBezTo>
                  <a:cubicBezTo>
                    <a:pt x="245" y="139"/>
                    <a:pt x="249" y="134"/>
                    <a:pt x="254" y="134"/>
                  </a:cubicBezTo>
                  <a:cubicBezTo>
                    <a:pt x="260" y="134"/>
                    <a:pt x="264" y="139"/>
                    <a:pt x="264" y="144"/>
                  </a:cubicBezTo>
                  <a:close/>
                  <a:moveTo>
                    <a:pt x="256" y="67"/>
                  </a:moveTo>
                  <a:cubicBezTo>
                    <a:pt x="256" y="61"/>
                    <a:pt x="261" y="57"/>
                    <a:pt x="266" y="57"/>
                  </a:cubicBezTo>
                  <a:cubicBezTo>
                    <a:pt x="272" y="57"/>
                    <a:pt x="276" y="61"/>
                    <a:pt x="276" y="67"/>
                  </a:cubicBezTo>
                  <a:cubicBezTo>
                    <a:pt x="276" y="72"/>
                    <a:pt x="272" y="77"/>
                    <a:pt x="266" y="77"/>
                  </a:cubicBezTo>
                  <a:cubicBezTo>
                    <a:pt x="261" y="77"/>
                    <a:pt x="256" y="72"/>
                    <a:pt x="256" y="67"/>
                  </a:cubicBezTo>
                  <a:close/>
                  <a:moveTo>
                    <a:pt x="269" y="165"/>
                  </a:moveTo>
                  <a:cubicBezTo>
                    <a:pt x="300" y="188"/>
                    <a:pt x="300" y="188"/>
                    <a:pt x="300" y="188"/>
                  </a:cubicBezTo>
                  <a:cubicBezTo>
                    <a:pt x="300" y="188"/>
                    <a:pt x="300" y="188"/>
                    <a:pt x="300" y="188"/>
                  </a:cubicBezTo>
                  <a:cubicBezTo>
                    <a:pt x="298" y="191"/>
                    <a:pt x="297" y="194"/>
                    <a:pt x="296" y="197"/>
                  </a:cubicBezTo>
                  <a:cubicBezTo>
                    <a:pt x="240" y="202"/>
                    <a:pt x="240" y="202"/>
                    <a:pt x="240" y="202"/>
                  </a:cubicBezTo>
                  <a:cubicBezTo>
                    <a:pt x="230" y="203"/>
                    <a:pt x="230" y="203"/>
                    <a:pt x="230" y="203"/>
                  </a:cubicBezTo>
                  <a:cubicBezTo>
                    <a:pt x="230" y="201"/>
                    <a:pt x="229" y="200"/>
                    <a:pt x="227" y="198"/>
                  </a:cubicBezTo>
                  <a:cubicBezTo>
                    <a:pt x="247" y="169"/>
                    <a:pt x="247" y="169"/>
                    <a:pt x="247" y="169"/>
                  </a:cubicBezTo>
                  <a:cubicBezTo>
                    <a:pt x="249" y="169"/>
                    <a:pt x="252" y="170"/>
                    <a:pt x="254" y="170"/>
                  </a:cubicBezTo>
                  <a:cubicBezTo>
                    <a:pt x="256" y="170"/>
                    <a:pt x="258" y="170"/>
                    <a:pt x="259" y="169"/>
                  </a:cubicBezTo>
                  <a:cubicBezTo>
                    <a:pt x="259" y="169"/>
                    <a:pt x="259" y="169"/>
                    <a:pt x="259" y="169"/>
                  </a:cubicBezTo>
                  <a:cubicBezTo>
                    <a:pt x="263" y="169"/>
                    <a:pt x="266" y="167"/>
                    <a:pt x="269" y="165"/>
                  </a:cubicBezTo>
                  <a:close/>
                  <a:moveTo>
                    <a:pt x="250" y="119"/>
                  </a:moveTo>
                  <a:cubicBezTo>
                    <a:pt x="250" y="119"/>
                    <a:pt x="249" y="119"/>
                    <a:pt x="249" y="119"/>
                  </a:cubicBezTo>
                  <a:cubicBezTo>
                    <a:pt x="244" y="120"/>
                    <a:pt x="239" y="122"/>
                    <a:pt x="236" y="126"/>
                  </a:cubicBezTo>
                  <a:cubicBezTo>
                    <a:pt x="227" y="121"/>
                    <a:pt x="227" y="121"/>
                    <a:pt x="227" y="121"/>
                  </a:cubicBezTo>
                  <a:cubicBezTo>
                    <a:pt x="227" y="120"/>
                    <a:pt x="227" y="120"/>
                    <a:pt x="227" y="119"/>
                  </a:cubicBezTo>
                  <a:cubicBezTo>
                    <a:pt x="227" y="111"/>
                    <a:pt x="224" y="104"/>
                    <a:pt x="217" y="99"/>
                  </a:cubicBezTo>
                  <a:cubicBezTo>
                    <a:pt x="215" y="97"/>
                    <a:pt x="212" y="95"/>
                    <a:pt x="209" y="95"/>
                  </a:cubicBezTo>
                  <a:cubicBezTo>
                    <a:pt x="209" y="86"/>
                    <a:pt x="209" y="86"/>
                    <a:pt x="209" y="86"/>
                  </a:cubicBezTo>
                  <a:cubicBezTo>
                    <a:pt x="244" y="79"/>
                    <a:pt x="244" y="79"/>
                    <a:pt x="244" y="79"/>
                  </a:cubicBezTo>
                  <a:cubicBezTo>
                    <a:pt x="246" y="84"/>
                    <a:pt x="250" y="87"/>
                    <a:pt x="255" y="90"/>
                  </a:cubicBezTo>
                  <a:lnTo>
                    <a:pt x="250" y="119"/>
                  </a:lnTo>
                  <a:close/>
                  <a:moveTo>
                    <a:pt x="220" y="136"/>
                  </a:moveTo>
                  <a:cubicBezTo>
                    <a:pt x="229" y="140"/>
                    <a:pt x="229" y="140"/>
                    <a:pt x="229" y="140"/>
                  </a:cubicBezTo>
                  <a:cubicBezTo>
                    <a:pt x="229" y="141"/>
                    <a:pt x="228" y="143"/>
                    <a:pt x="228" y="144"/>
                  </a:cubicBezTo>
                  <a:cubicBezTo>
                    <a:pt x="228" y="146"/>
                    <a:pt x="229" y="147"/>
                    <a:pt x="229" y="149"/>
                  </a:cubicBezTo>
                  <a:cubicBezTo>
                    <a:pt x="230" y="153"/>
                    <a:pt x="232" y="157"/>
                    <a:pt x="234" y="160"/>
                  </a:cubicBezTo>
                  <a:cubicBezTo>
                    <a:pt x="214" y="189"/>
                    <a:pt x="214" y="189"/>
                    <a:pt x="214" y="189"/>
                  </a:cubicBezTo>
                  <a:cubicBezTo>
                    <a:pt x="214" y="189"/>
                    <a:pt x="214" y="189"/>
                    <a:pt x="214" y="189"/>
                  </a:cubicBezTo>
                  <a:cubicBezTo>
                    <a:pt x="212" y="143"/>
                    <a:pt x="212" y="143"/>
                    <a:pt x="212" y="143"/>
                  </a:cubicBezTo>
                  <a:cubicBezTo>
                    <a:pt x="215" y="141"/>
                    <a:pt x="218" y="139"/>
                    <a:pt x="220" y="136"/>
                  </a:cubicBezTo>
                  <a:close/>
                  <a:moveTo>
                    <a:pt x="253" y="264"/>
                  </a:moveTo>
                  <a:cubicBezTo>
                    <a:pt x="252" y="266"/>
                    <a:pt x="251" y="269"/>
                    <a:pt x="251" y="272"/>
                  </a:cubicBezTo>
                  <a:cubicBezTo>
                    <a:pt x="251" y="274"/>
                    <a:pt x="252" y="275"/>
                    <a:pt x="252" y="277"/>
                  </a:cubicBezTo>
                  <a:cubicBezTo>
                    <a:pt x="254" y="285"/>
                    <a:pt x="259" y="292"/>
                    <a:pt x="266" y="295"/>
                  </a:cubicBezTo>
                  <a:cubicBezTo>
                    <a:pt x="261" y="322"/>
                    <a:pt x="261" y="322"/>
                    <a:pt x="261" y="322"/>
                  </a:cubicBezTo>
                  <a:cubicBezTo>
                    <a:pt x="225" y="243"/>
                    <a:pt x="225" y="243"/>
                    <a:pt x="225" y="243"/>
                  </a:cubicBezTo>
                  <a:lnTo>
                    <a:pt x="253" y="264"/>
                  </a:lnTo>
                  <a:close/>
                  <a:moveTo>
                    <a:pt x="279" y="152"/>
                  </a:moveTo>
                  <a:cubicBezTo>
                    <a:pt x="280" y="150"/>
                    <a:pt x="280" y="147"/>
                    <a:pt x="280" y="144"/>
                  </a:cubicBezTo>
                  <a:cubicBezTo>
                    <a:pt x="280" y="142"/>
                    <a:pt x="280" y="141"/>
                    <a:pt x="280" y="139"/>
                  </a:cubicBezTo>
                  <a:cubicBezTo>
                    <a:pt x="278" y="131"/>
                    <a:pt x="273" y="124"/>
                    <a:pt x="266" y="121"/>
                  </a:cubicBezTo>
                  <a:cubicBezTo>
                    <a:pt x="270" y="94"/>
                    <a:pt x="270" y="94"/>
                    <a:pt x="270" y="94"/>
                  </a:cubicBezTo>
                  <a:cubicBezTo>
                    <a:pt x="307" y="173"/>
                    <a:pt x="307" y="173"/>
                    <a:pt x="307" y="173"/>
                  </a:cubicBezTo>
                  <a:lnTo>
                    <a:pt x="279" y="152"/>
                  </a:lnTo>
                  <a:close/>
                  <a:moveTo>
                    <a:pt x="311" y="27"/>
                  </a:moveTo>
                  <a:cubicBezTo>
                    <a:pt x="314" y="80"/>
                    <a:pt x="314" y="80"/>
                    <a:pt x="314" y="80"/>
                  </a:cubicBezTo>
                  <a:cubicBezTo>
                    <a:pt x="292" y="70"/>
                    <a:pt x="292" y="70"/>
                    <a:pt x="292" y="70"/>
                  </a:cubicBezTo>
                  <a:cubicBezTo>
                    <a:pt x="292" y="69"/>
                    <a:pt x="292" y="68"/>
                    <a:pt x="292" y="67"/>
                  </a:cubicBezTo>
                  <a:cubicBezTo>
                    <a:pt x="292" y="65"/>
                    <a:pt x="292" y="63"/>
                    <a:pt x="292" y="62"/>
                  </a:cubicBezTo>
                  <a:cubicBezTo>
                    <a:pt x="291" y="58"/>
                    <a:pt x="290" y="55"/>
                    <a:pt x="288" y="53"/>
                  </a:cubicBezTo>
                  <a:cubicBezTo>
                    <a:pt x="309" y="26"/>
                    <a:pt x="309" y="26"/>
                    <a:pt x="309" y="26"/>
                  </a:cubicBezTo>
                  <a:cubicBezTo>
                    <a:pt x="310" y="26"/>
                    <a:pt x="310" y="26"/>
                    <a:pt x="311" y="27"/>
                  </a:cubicBezTo>
                  <a:close/>
                  <a:moveTo>
                    <a:pt x="233" y="29"/>
                  </a:moveTo>
                  <a:cubicBezTo>
                    <a:pt x="288" y="17"/>
                    <a:pt x="288" y="17"/>
                    <a:pt x="288" y="17"/>
                  </a:cubicBezTo>
                  <a:cubicBezTo>
                    <a:pt x="290" y="17"/>
                    <a:pt x="293" y="17"/>
                    <a:pt x="295" y="18"/>
                  </a:cubicBezTo>
                  <a:cubicBezTo>
                    <a:pt x="275" y="43"/>
                    <a:pt x="275" y="43"/>
                    <a:pt x="275" y="43"/>
                  </a:cubicBezTo>
                  <a:cubicBezTo>
                    <a:pt x="272" y="41"/>
                    <a:pt x="269" y="41"/>
                    <a:pt x="266" y="41"/>
                  </a:cubicBezTo>
                  <a:cubicBezTo>
                    <a:pt x="265" y="41"/>
                    <a:pt x="263" y="41"/>
                    <a:pt x="261" y="41"/>
                  </a:cubicBezTo>
                  <a:cubicBezTo>
                    <a:pt x="256" y="42"/>
                    <a:pt x="252" y="45"/>
                    <a:pt x="249" y="48"/>
                  </a:cubicBezTo>
                  <a:cubicBezTo>
                    <a:pt x="225" y="34"/>
                    <a:pt x="225" y="34"/>
                    <a:pt x="225" y="34"/>
                  </a:cubicBezTo>
                  <a:cubicBezTo>
                    <a:pt x="228" y="32"/>
                    <a:pt x="230" y="30"/>
                    <a:pt x="233" y="29"/>
                  </a:cubicBezTo>
                  <a:close/>
                  <a:moveTo>
                    <a:pt x="208" y="52"/>
                  </a:moveTo>
                  <a:cubicBezTo>
                    <a:pt x="211" y="51"/>
                    <a:pt x="213" y="49"/>
                    <a:pt x="216" y="47"/>
                  </a:cubicBezTo>
                  <a:cubicBezTo>
                    <a:pt x="241" y="62"/>
                    <a:pt x="241" y="62"/>
                    <a:pt x="241" y="62"/>
                  </a:cubicBezTo>
                  <a:cubicBezTo>
                    <a:pt x="241" y="62"/>
                    <a:pt x="241" y="63"/>
                    <a:pt x="241" y="63"/>
                  </a:cubicBezTo>
                  <a:cubicBezTo>
                    <a:pt x="208" y="70"/>
                    <a:pt x="208" y="70"/>
                    <a:pt x="208" y="70"/>
                  </a:cubicBezTo>
                  <a:cubicBezTo>
                    <a:pt x="207" y="52"/>
                    <a:pt x="207" y="52"/>
                    <a:pt x="207" y="52"/>
                  </a:cubicBezTo>
                  <a:cubicBezTo>
                    <a:pt x="208" y="52"/>
                    <a:pt x="208" y="52"/>
                    <a:pt x="208" y="52"/>
                  </a:cubicBezTo>
                  <a:close/>
                  <a:moveTo>
                    <a:pt x="201" y="109"/>
                  </a:moveTo>
                  <a:cubicBezTo>
                    <a:pt x="206" y="109"/>
                    <a:pt x="211" y="114"/>
                    <a:pt x="211" y="119"/>
                  </a:cubicBezTo>
                  <a:cubicBezTo>
                    <a:pt x="211" y="124"/>
                    <a:pt x="206" y="129"/>
                    <a:pt x="201" y="129"/>
                  </a:cubicBezTo>
                  <a:cubicBezTo>
                    <a:pt x="196" y="129"/>
                    <a:pt x="191" y="124"/>
                    <a:pt x="191" y="119"/>
                  </a:cubicBezTo>
                  <a:cubicBezTo>
                    <a:pt x="191" y="114"/>
                    <a:pt x="196" y="109"/>
                    <a:pt x="201" y="109"/>
                  </a:cubicBezTo>
                  <a:close/>
                  <a:moveTo>
                    <a:pt x="191" y="299"/>
                  </a:moveTo>
                  <a:cubicBezTo>
                    <a:pt x="191" y="299"/>
                    <a:pt x="191" y="299"/>
                    <a:pt x="191" y="298"/>
                  </a:cubicBezTo>
                  <a:cubicBezTo>
                    <a:pt x="191" y="298"/>
                    <a:pt x="191" y="298"/>
                    <a:pt x="191" y="298"/>
                  </a:cubicBezTo>
                  <a:cubicBezTo>
                    <a:pt x="191" y="297"/>
                    <a:pt x="191" y="297"/>
                    <a:pt x="191" y="296"/>
                  </a:cubicBezTo>
                  <a:cubicBezTo>
                    <a:pt x="191" y="296"/>
                    <a:pt x="190" y="295"/>
                    <a:pt x="190" y="294"/>
                  </a:cubicBezTo>
                  <a:cubicBezTo>
                    <a:pt x="190" y="293"/>
                    <a:pt x="189" y="293"/>
                    <a:pt x="189" y="292"/>
                  </a:cubicBezTo>
                  <a:cubicBezTo>
                    <a:pt x="189" y="291"/>
                    <a:pt x="189" y="291"/>
                    <a:pt x="188" y="290"/>
                  </a:cubicBezTo>
                  <a:cubicBezTo>
                    <a:pt x="188" y="289"/>
                    <a:pt x="187" y="289"/>
                    <a:pt x="187" y="288"/>
                  </a:cubicBezTo>
                  <a:cubicBezTo>
                    <a:pt x="186" y="288"/>
                    <a:pt x="186" y="287"/>
                    <a:pt x="186" y="286"/>
                  </a:cubicBezTo>
                  <a:cubicBezTo>
                    <a:pt x="185" y="286"/>
                    <a:pt x="185" y="285"/>
                    <a:pt x="184" y="285"/>
                  </a:cubicBezTo>
                  <a:cubicBezTo>
                    <a:pt x="184" y="285"/>
                    <a:pt x="184" y="284"/>
                    <a:pt x="183" y="284"/>
                  </a:cubicBezTo>
                  <a:cubicBezTo>
                    <a:pt x="198" y="253"/>
                    <a:pt x="198" y="253"/>
                    <a:pt x="198" y="253"/>
                  </a:cubicBezTo>
                  <a:cubicBezTo>
                    <a:pt x="201" y="310"/>
                    <a:pt x="201" y="310"/>
                    <a:pt x="201" y="310"/>
                  </a:cubicBezTo>
                  <a:cubicBezTo>
                    <a:pt x="191" y="306"/>
                    <a:pt x="191" y="306"/>
                    <a:pt x="191" y="306"/>
                  </a:cubicBezTo>
                  <a:cubicBezTo>
                    <a:pt x="192" y="305"/>
                    <a:pt x="192" y="304"/>
                    <a:pt x="192" y="303"/>
                  </a:cubicBezTo>
                  <a:cubicBezTo>
                    <a:pt x="192" y="303"/>
                    <a:pt x="192" y="303"/>
                    <a:pt x="192" y="303"/>
                  </a:cubicBezTo>
                  <a:cubicBezTo>
                    <a:pt x="192" y="302"/>
                    <a:pt x="192" y="300"/>
                    <a:pt x="191" y="299"/>
                  </a:cubicBezTo>
                  <a:close/>
                  <a:moveTo>
                    <a:pt x="169" y="277"/>
                  </a:moveTo>
                  <a:cubicBezTo>
                    <a:pt x="168" y="277"/>
                    <a:pt x="167" y="277"/>
                    <a:pt x="166" y="277"/>
                  </a:cubicBezTo>
                  <a:cubicBezTo>
                    <a:pt x="166" y="277"/>
                    <a:pt x="166" y="277"/>
                    <a:pt x="166" y="277"/>
                  </a:cubicBezTo>
                  <a:cubicBezTo>
                    <a:pt x="166" y="277"/>
                    <a:pt x="166" y="277"/>
                    <a:pt x="166" y="277"/>
                  </a:cubicBezTo>
                  <a:cubicBezTo>
                    <a:pt x="165" y="277"/>
                    <a:pt x="164" y="277"/>
                    <a:pt x="163" y="277"/>
                  </a:cubicBezTo>
                  <a:cubicBezTo>
                    <a:pt x="143" y="233"/>
                    <a:pt x="143" y="233"/>
                    <a:pt x="143" y="233"/>
                  </a:cubicBezTo>
                  <a:cubicBezTo>
                    <a:pt x="146" y="229"/>
                    <a:pt x="149" y="225"/>
                    <a:pt x="151" y="219"/>
                  </a:cubicBezTo>
                  <a:cubicBezTo>
                    <a:pt x="151" y="217"/>
                    <a:pt x="151" y="216"/>
                    <a:pt x="151" y="214"/>
                  </a:cubicBezTo>
                  <a:cubicBezTo>
                    <a:pt x="151" y="208"/>
                    <a:pt x="149" y="202"/>
                    <a:pt x="145" y="198"/>
                  </a:cubicBezTo>
                  <a:cubicBezTo>
                    <a:pt x="174" y="164"/>
                    <a:pt x="174" y="164"/>
                    <a:pt x="174" y="164"/>
                  </a:cubicBezTo>
                  <a:cubicBezTo>
                    <a:pt x="189" y="195"/>
                    <a:pt x="189" y="195"/>
                    <a:pt x="189" y="195"/>
                  </a:cubicBezTo>
                  <a:cubicBezTo>
                    <a:pt x="184" y="200"/>
                    <a:pt x="181" y="207"/>
                    <a:pt x="181" y="214"/>
                  </a:cubicBezTo>
                  <a:cubicBezTo>
                    <a:pt x="181" y="216"/>
                    <a:pt x="181" y="217"/>
                    <a:pt x="181" y="219"/>
                  </a:cubicBezTo>
                  <a:cubicBezTo>
                    <a:pt x="182" y="225"/>
                    <a:pt x="185" y="229"/>
                    <a:pt x="189" y="233"/>
                  </a:cubicBezTo>
                  <a:lnTo>
                    <a:pt x="169" y="277"/>
                  </a:lnTo>
                  <a:close/>
                  <a:moveTo>
                    <a:pt x="176" y="303"/>
                  </a:moveTo>
                  <a:cubicBezTo>
                    <a:pt x="176" y="308"/>
                    <a:pt x="171" y="313"/>
                    <a:pt x="166" y="313"/>
                  </a:cubicBezTo>
                  <a:cubicBezTo>
                    <a:pt x="160" y="313"/>
                    <a:pt x="156" y="308"/>
                    <a:pt x="156" y="303"/>
                  </a:cubicBezTo>
                  <a:cubicBezTo>
                    <a:pt x="156" y="298"/>
                    <a:pt x="160" y="293"/>
                    <a:pt x="166" y="293"/>
                  </a:cubicBezTo>
                  <a:cubicBezTo>
                    <a:pt x="171" y="293"/>
                    <a:pt x="176" y="298"/>
                    <a:pt x="176" y="303"/>
                  </a:cubicBezTo>
                  <a:close/>
                  <a:moveTo>
                    <a:pt x="140" y="303"/>
                  </a:moveTo>
                  <a:cubicBezTo>
                    <a:pt x="140" y="304"/>
                    <a:pt x="140" y="305"/>
                    <a:pt x="140" y="306"/>
                  </a:cubicBezTo>
                  <a:cubicBezTo>
                    <a:pt x="131" y="310"/>
                    <a:pt x="131" y="310"/>
                    <a:pt x="131" y="310"/>
                  </a:cubicBezTo>
                  <a:cubicBezTo>
                    <a:pt x="134" y="253"/>
                    <a:pt x="134" y="253"/>
                    <a:pt x="134" y="253"/>
                  </a:cubicBezTo>
                  <a:cubicBezTo>
                    <a:pt x="148" y="284"/>
                    <a:pt x="148" y="284"/>
                    <a:pt x="148" y="284"/>
                  </a:cubicBezTo>
                  <a:cubicBezTo>
                    <a:pt x="148" y="284"/>
                    <a:pt x="148" y="285"/>
                    <a:pt x="148" y="285"/>
                  </a:cubicBezTo>
                  <a:cubicBezTo>
                    <a:pt x="147" y="285"/>
                    <a:pt x="147" y="286"/>
                    <a:pt x="146" y="286"/>
                  </a:cubicBezTo>
                  <a:cubicBezTo>
                    <a:pt x="146" y="287"/>
                    <a:pt x="145" y="288"/>
                    <a:pt x="145" y="288"/>
                  </a:cubicBezTo>
                  <a:cubicBezTo>
                    <a:pt x="144" y="289"/>
                    <a:pt x="144" y="289"/>
                    <a:pt x="144" y="290"/>
                  </a:cubicBezTo>
                  <a:cubicBezTo>
                    <a:pt x="143" y="291"/>
                    <a:pt x="143" y="291"/>
                    <a:pt x="143" y="292"/>
                  </a:cubicBezTo>
                  <a:cubicBezTo>
                    <a:pt x="142" y="293"/>
                    <a:pt x="142" y="293"/>
                    <a:pt x="142" y="294"/>
                  </a:cubicBezTo>
                  <a:cubicBezTo>
                    <a:pt x="141" y="295"/>
                    <a:pt x="141" y="296"/>
                    <a:pt x="141" y="297"/>
                  </a:cubicBezTo>
                  <a:cubicBezTo>
                    <a:pt x="141" y="297"/>
                    <a:pt x="141" y="297"/>
                    <a:pt x="141" y="298"/>
                  </a:cubicBezTo>
                  <a:cubicBezTo>
                    <a:pt x="141" y="298"/>
                    <a:pt x="141" y="298"/>
                    <a:pt x="140" y="298"/>
                  </a:cubicBezTo>
                  <a:cubicBezTo>
                    <a:pt x="140" y="299"/>
                    <a:pt x="140" y="299"/>
                    <a:pt x="140" y="299"/>
                  </a:cubicBezTo>
                  <a:cubicBezTo>
                    <a:pt x="140" y="300"/>
                    <a:pt x="140" y="302"/>
                    <a:pt x="140" y="303"/>
                  </a:cubicBezTo>
                  <a:cubicBezTo>
                    <a:pt x="140" y="303"/>
                    <a:pt x="140" y="303"/>
                    <a:pt x="140" y="303"/>
                  </a:cubicBezTo>
                  <a:cubicBezTo>
                    <a:pt x="140" y="303"/>
                    <a:pt x="140" y="303"/>
                    <a:pt x="140" y="303"/>
                  </a:cubicBezTo>
                  <a:cubicBezTo>
                    <a:pt x="140" y="303"/>
                    <a:pt x="140" y="303"/>
                    <a:pt x="140" y="303"/>
                  </a:cubicBezTo>
                  <a:close/>
                  <a:moveTo>
                    <a:pt x="176" y="132"/>
                  </a:moveTo>
                  <a:cubicBezTo>
                    <a:pt x="178" y="131"/>
                    <a:pt x="178" y="131"/>
                    <a:pt x="178" y="131"/>
                  </a:cubicBezTo>
                  <a:cubicBezTo>
                    <a:pt x="179" y="132"/>
                    <a:pt x="179" y="132"/>
                    <a:pt x="179" y="133"/>
                  </a:cubicBezTo>
                  <a:cubicBezTo>
                    <a:pt x="177" y="135"/>
                    <a:pt x="177" y="135"/>
                    <a:pt x="177" y="135"/>
                  </a:cubicBezTo>
                  <a:lnTo>
                    <a:pt x="176" y="132"/>
                  </a:lnTo>
                  <a:close/>
                  <a:moveTo>
                    <a:pt x="185" y="151"/>
                  </a:moveTo>
                  <a:cubicBezTo>
                    <a:pt x="191" y="143"/>
                    <a:pt x="191" y="143"/>
                    <a:pt x="191" y="143"/>
                  </a:cubicBezTo>
                  <a:cubicBezTo>
                    <a:pt x="193" y="143"/>
                    <a:pt x="194" y="144"/>
                    <a:pt x="196" y="144"/>
                  </a:cubicBezTo>
                  <a:cubicBezTo>
                    <a:pt x="197" y="176"/>
                    <a:pt x="197" y="176"/>
                    <a:pt x="197" y="176"/>
                  </a:cubicBezTo>
                  <a:lnTo>
                    <a:pt x="185" y="151"/>
                  </a:lnTo>
                  <a:close/>
                  <a:moveTo>
                    <a:pt x="193" y="94"/>
                  </a:moveTo>
                  <a:cubicBezTo>
                    <a:pt x="193" y="94"/>
                    <a:pt x="192" y="95"/>
                    <a:pt x="192" y="95"/>
                  </a:cubicBezTo>
                  <a:cubicBezTo>
                    <a:pt x="188" y="90"/>
                    <a:pt x="188" y="90"/>
                    <a:pt x="188" y="90"/>
                  </a:cubicBezTo>
                  <a:cubicBezTo>
                    <a:pt x="193" y="89"/>
                    <a:pt x="193" y="89"/>
                    <a:pt x="193" y="89"/>
                  </a:cubicBezTo>
                  <a:lnTo>
                    <a:pt x="193" y="94"/>
                  </a:lnTo>
                  <a:close/>
                  <a:moveTo>
                    <a:pt x="177" y="65"/>
                  </a:moveTo>
                  <a:cubicBezTo>
                    <a:pt x="180" y="67"/>
                    <a:pt x="183" y="69"/>
                    <a:pt x="186" y="72"/>
                  </a:cubicBezTo>
                  <a:cubicBezTo>
                    <a:pt x="186" y="72"/>
                    <a:pt x="188" y="73"/>
                    <a:pt x="189" y="73"/>
                  </a:cubicBezTo>
                  <a:cubicBezTo>
                    <a:pt x="176" y="76"/>
                    <a:pt x="176" y="76"/>
                    <a:pt x="176" y="76"/>
                  </a:cubicBezTo>
                  <a:cubicBezTo>
                    <a:pt x="172" y="71"/>
                    <a:pt x="172" y="71"/>
                    <a:pt x="172" y="71"/>
                  </a:cubicBezTo>
                  <a:lnTo>
                    <a:pt x="177" y="65"/>
                  </a:lnTo>
                  <a:close/>
                  <a:moveTo>
                    <a:pt x="164" y="108"/>
                  </a:moveTo>
                  <a:cubicBezTo>
                    <a:pt x="176" y="114"/>
                    <a:pt x="176" y="114"/>
                    <a:pt x="176" y="114"/>
                  </a:cubicBezTo>
                  <a:cubicBezTo>
                    <a:pt x="176" y="114"/>
                    <a:pt x="176" y="115"/>
                    <a:pt x="175" y="116"/>
                  </a:cubicBezTo>
                  <a:cubicBezTo>
                    <a:pt x="168" y="117"/>
                    <a:pt x="168" y="117"/>
                    <a:pt x="168" y="117"/>
                  </a:cubicBezTo>
                  <a:cubicBezTo>
                    <a:pt x="164" y="108"/>
                    <a:pt x="164" y="108"/>
                    <a:pt x="164" y="108"/>
                  </a:cubicBezTo>
                  <a:cubicBezTo>
                    <a:pt x="164" y="108"/>
                    <a:pt x="164" y="108"/>
                    <a:pt x="164" y="108"/>
                  </a:cubicBezTo>
                  <a:close/>
                  <a:moveTo>
                    <a:pt x="166" y="148"/>
                  </a:moveTo>
                  <a:cubicBezTo>
                    <a:pt x="132" y="189"/>
                    <a:pt x="132" y="189"/>
                    <a:pt x="132" y="189"/>
                  </a:cubicBezTo>
                  <a:cubicBezTo>
                    <a:pt x="131" y="188"/>
                    <a:pt x="130" y="188"/>
                    <a:pt x="129" y="188"/>
                  </a:cubicBezTo>
                  <a:cubicBezTo>
                    <a:pt x="128" y="159"/>
                    <a:pt x="128" y="159"/>
                    <a:pt x="128" y="159"/>
                  </a:cubicBezTo>
                  <a:cubicBezTo>
                    <a:pt x="133" y="157"/>
                    <a:pt x="137" y="155"/>
                    <a:pt x="140" y="151"/>
                  </a:cubicBezTo>
                  <a:cubicBezTo>
                    <a:pt x="143" y="147"/>
                    <a:pt x="145" y="142"/>
                    <a:pt x="145" y="138"/>
                  </a:cubicBezTo>
                  <a:cubicBezTo>
                    <a:pt x="159" y="135"/>
                    <a:pt x="159" y="135"/>
                    <a:pt x="159" y="135"/>
                  </a:cubicBezTo>
                  <a:lnTo>
                    <a:pt x="166" y="148"/>
                  </a:lnTo>
                  <a:close/>
                  <a:moveTo>
                    <a:pt x="156" y="90"/>
                  </a:moveTo>
                  <a:cubicBezTo>
                    <a:pt x="156" y="95"/>
                    <a:pt x="151" y="100"/>
                    <a:pt x="146" y="100"/>
                  </a:cubicBezTo>
                  <a:cubicBezTo>
                    <a:pt x="141" y="100"/>
                    <a:pt x="136" y="95"/>
                    <a:pt x="136" y="90"/>
                  </a:cubicBezTo>
                  <a:cubicBezTo>
                    <a:pt x="136" y="84"/>
                    <a:pt x="141" y="80"/>
                    <a:pt x="146" y="80"/>
                  </a:cubicBezTo>
                  <a:cubicBezTo>
                    <a:pt x="151" y="80"/>
                    <a:pt x="156" y="84"/>
                    <a:pt x="156" y="90"/>
                  </a:cubicBezTo>
                  <a:close/>
                  <a:moveTo>
                    <a:pt x="131" y="61"/>
                  </a:moveTo>
                  <a:cubicBezTo>
                    <a:pt x="134" y="60"/>
                    <a:pt x="138" y="59"/>
                    <a:pt x="141" y="58"/>
                  </a:cubicBezTo>
                  <a:cubicBezTo>
                    <a:pt x="146" y="64"/>
                    <a:pt x="146" y="64"/>
                    <a:pt x="146" y="64"/>
                  </a:cubicBezTo>
                  <a:cubicBezTo>
                    <a:pt x="146" y="64"/>
                    <a:pt x="146" y="64"/>
                    <a:pt x="146" y="64"/>
                  </a:cubicBezTo>
                  <a:cubicBezTo>
                    <a:pt x="144" y="64"/>
                    <a:pt x="143" y="64"/>
                    <a:pt x="141" y="64"/>
                  </a:cubicBezTo>
                  <a:cubicBezTo>
                    <a:pt x="137" y="65"/>
                    <a:pt x="134" y="67"/>
                    <a:pt x="131" y="69"/>
                  </a:cubicBezTo>
                  <a:cubicBezTo>
                    <a:pt x="131" y="68"/>
                    <a:pt x="131" y="68"/>
                    <a:pt x="131" y="68"/>
                  </a:cubicBezTo>
                  <a:lnTo>
                    <a:pt x="131" y="61"/>
                  </a:lnTo>
                  <a:close/>
                  <a:moveTo>
                    <a:pt x="129" y="109"/>
                  </a:moveTo>
                  <a:cubicBezTo>
                    <a:pt x="133" y="113"/>
                    <a:pt x="139" y="116"/>
                    <a:pt x="146" y="116"/>
                  </a:cubicBezTo>
                  <a:cubicBezTo>
                    <a:pt x="147" y="116"/>
                    <a:pt x="148" y="115"/>
                    <a:pt x="150" y="115"/>
                  </a:cubicBezTo>
                  <a:cubicBezTo>
                    <a:pt x="152" y="120"/>
                    <a:pt x="152" y="120"/>
                    <a:pt x="152" y="120"/>
                  </a:cubicBezTo>
                  <a:cubicBezTo>
                    <a:pt x="142" y="122"/>
                    <a:pt x="142" y="122"/>
                    <a:pt x="142" y="122"/>
                  </a:cubicBezTo>
                  <a:cubicBezTo>
                    <a:pt x="141" y="119"/>
                    <a:pt x="138" y="117"/>
                    <a:pt x="136" y="114"/>
                  </a:cubicBezTo>
                  <a:cubicBezTo>
                    <a:pt x="134" y="113"/>
                    <a:pt x="131" y="111"/>
                    <a:pt x="129" y="110"/>
                  </a:cubicBezTo>
                  <a:lnTo>
                    <a:pt x="129" y="109"/>
                  </a:lnTo>
                  <a:close/>
                  <a:moveTo>
                    <a:pt x="129" y="135"/>
                  </a:moveTo>
                  <a:cubicBezTo>
                    <a:pt x="129" y="140"/>
                    <a:pt x="125" y="144"/>
                    <a:pt x="120" y="144"/>
                  </a:cubicBezTo>
                  <a:cubicBezTo>
                    <a:pt x="114" y="144"/>
                    <a:pt x="110" y="140"/>
                    <a:pt x="110" y="135"/>
                  </a:cubicBezTo>
                  <a:cubicBezTo>
                    <a:pt x="110" y="129"/>
                    <a:pt x="114" y="125"/>
                    <a:pt x="120" y="125"/>
                  </a:cubicBezTo>
                  <a:cubicBezTo>
                    <a:pt x="125" y="125"/>
                    <a:pt x="129" y="129"/>
                    <a:pt x="129" y="135"/>
                  </a:cubicBezTo>
                  <a:close/>
                  <a:moveTo>
                    <a:pt x="69" y="233"/>
                  </a:moveTo>
                  <a:cubicBezTo>
                    <a:pt x="100" y="226"/>
                    <a:pt x="100" y="226"/>
                    <a:pt x="100" y="226"/>
                  </a:cubicBezTo>
                  <a:cubicBezTo>
                    <a:pt x="101" y="226"/>
                    <a:pt x="101" y="227"/>
                    <a:pt x="101" y="227"/>
                  </a:cubicBezTo>
                  <a:cubicBezTo>
                    <a:pt x="69" y="251"/>
                    <a:pt x="69" y="251"/>
                    <a:pt x="69" y="251"/>
                  </a:cubicBezTo>
                  <a:cubicBezTo>
                    <a:pt x="67" y="250"/>
                    <a:pt x="65" y="248"/>
                    <a:pt x="63" y="248"/>
                  </a:cubicBezTo>
                  <a:cubicBezTo>
                    <a:pt x="63" y="247"/>
                    <a:pt x="63" y="247"/>
                    <a:pt x="63" y="247"/>
                  </a:cubicBezTo>
                  <a:cubicBezTo>
                    <a:pt x="67" y="243"/>
                    <a:pt x="69" y="238"/>
                    <a:pt x="69" y="233"/>
                  </a:cubicBezTo>
                  <a:close/>
                  <a:moveTo>
                    <a:pt x="65" y="216"/>
                  </a:moveTo>
                  <a:cubicBezTo>
                    <a:pt x="65" y="216"/>
                    <a:pt x="65" y="216"/>
                    <a:pt x="65" y="216"/>
                  </a:cubicBezTo>
                  <a:cubicBezTo>
                    <a:pt x="69" y="216"/>
                    <a:pt x="69" y="216"/>
                    <a:pt x="69" y="216"/>
                  </a:cubicBezTo>
                  <a:cubicBezTo>
                    <a:pt x="66" y="217"/>
                    <a:pt x="66" y="217"/>
                    <a:pt x="66" y="217"/>
                  </a:cubicBezTo>
                  <a:cubicBezTo>
                    <a:pt x="65" y="217"/>
                    <a:pt x="65" y="217"/>
                    <a:pt x="65" y="216"/>
                  </a:cubicBezTo>
                  <a:close/>
                  <a:moveTo>
                    <a:pt x="77" y="201"/>
                  </a:moveTo>
                  <a:cubicBezTo>
                    <a:pt x="80" y="197"/>
                    <a:pt x="80" y="197"/>
                    <a:pt x="80" y="197"/>
                  </a:cubicBezTo>
                  <a:cubicBezTo>
                    <a:pt x="89" y="202"/>
                    <a:pt x="89" y="202"/>
                    <a:pt x="89" y="202"/>
                  </a:cubicBezTo>
                  <a:lnTo>
                    <a:pt x="77" y="201"/>
                  </a:lnTo>
                  <a:close/>
                  <a:moveTo>
                    <a:pt x="90" y="185"/>
                  </a:moveTo>
                  <a:cubicBezTo>
                    <a:pt x="111" y="159"/>
                    <a:pt x="111" y="159"/>
                    <a:pt x="111" y="159"/>
                  </a:cubicBezTo>
                  <a:cubicBezTo>
                    <a:pt x="111" y="159"/>
                    <a:pt x="112" y="159"/>
                    <a:pt x="112" y="159"/>
                  </a:cubicBezTo>
                  <a:cubicBezTo>
                    <a:pt x="113" y="188"/>
                    <a:pt x="113" y="188"/>
                    <a:pt x="113" y="188"/>
                  </a:cubicBezTo>
                  <a:cubicBezTo>
                    <a:pt x="110" y="189"/>
                    <a:pt x="108" y="191"/>
                    <a:pt x="105" y="193"/>
                  </a:cubicBezTo>
                  <a:lnTo>
                    <a:pt x="90" y="185"/>
                  </a:lnTo>
                  <a:close/>
                  <a:moveTo>
                    <a:pt x="110" y="75"/>
                  </a:moveTo>
                  <a:cubicBezTo>
                    <a:pt x="114" y="77"/>
                    <a:pt x="114" y="77"/>
                    <a:pt x="114" y="77"/>
                  </a:cubicBezTo>
                  <a:cubicBezTo>
                    <a:pt x="113" y="110"/>
                    <a:pt x="113" y="110"/>
                    <a:pt x="113" y="110"/>
                  </a:cubicBezTo>
                  <a:cubicBezTo>
                    <a:pt x="112" y="110"/>
                    <a:pt x="112" y="110"/>
                    <a:pt x="111" y="110"/>
                  </a:cubicBezTo>
                  <a:cubicBezTo>
                    <a:pt x="99" y="94"/>
                    <a:pt x="99" y="94"/>
                    <a:pt x="99" y="94"/>
                  </a:cubicBezTo>
                  <a:cubicBezTo>
                    <a:pt x="101" y="87"/>
                    <a:pt x="105" y="80"/>
                    <a:pt x="110" y="75"/>
                  </a:cubicBezTo>
                  <a:close/>
                  <a:moveTo>
                    <a:pt x="53" y="141"/>
                  </a:moveTo>
                  <a:cubicBezTo>
                    <a:pt x="62" y="135"/>
                    <a:pt x="73" y="132"/>
                    <a:pt x="84" y="131"/>
                  </a:cubicBezTo>
                  <a:cubicBezTo>
                    <a:pt x="94" y="134"/>
                    <a:pt x="94" y="134"/>
                    <a:pt x="94" y="134"/>
                  </a:cubicBezTo>
                  <a:cubicBezTo>
                    <a:pt x="94" y="134"/>
                    <a:pt x="94" y="134"/>
                    <a:pt x="94" y="135"/>
                  </a:cubicBezTo>
                  <a:cubicBezTo>
                    <a:pt x="94" y="140"/>
                    <a:pt x="95" y="145"/>
                    <a:pt x="98" y="149"/>
                  </a:cubicBezTo>
                  <a:cubicBezTo>
                    <a:pt x="76" y="176"/>
                    <a:pt x="76" y="176"/>
                    <a:pt x="76" y="176"/>
                  </a:cubicBezTo>
                  <a:cubicBezTo>
                    <a:pt x="53" y="163"/>
                    <a:pt x="53" y="163"/>
                    <a:pt x="53" y="163"/>
                  </a:cubicBezTo>
                  <a:lnTo>
                    <a:pt x="53" y="141"/>
                  </a:lnTo>
                  <a:close/>
                  <a:moveTo>
                    <a:pt x="52" y="181"/>
                  </a:moveTo>
                  <a:cubicBezTo>
                    <a:pt x="66" y="189"/>
                    <a:pt x="66" y="189"/>
                    <a:pt x="66" y="189"/>
                  </a:cubicBezTo>
                  <a:cubicBezTo>
                    <a:pt x="58" y="199"/>
                    <a:pt x="58" y="199"/>
                    <a:pt x="58" y="199"/>
                  </a:cubicBezTo>
                  <a:cubicBezTo>
                    <a:pt x="52" y="199"/>
                    <a:pt x="52" y="199"/>
                    <a:pt x="52" y="199"/>
                  </a:cubicBezTo>
                  <a:lnTo>
                    <a:pt x="52" y="181"/>
                  </a:lnTo>
                  <a:close/>
                  <a:moveTo>
                    <a:pt x="20" y="180"/>
                  </a:moveTo>
                  <a:cubicBezTo>
                    <a:pt x="22" y="175"/>
                    <a:pt x="24" y="171"/>
                    <a:pt x="27" y="166"/>
                  </a:cubicBezTo>
                  <a:cubicBezTo>
                    <a:pt x="36" y="172"/>
                    <a:pt x="36" y="172"/>
                    <a:pt x="36" y="172"/>
                  </a:cubicBezTo>
                  <a:cubicBezTo>
                    <a:pt x="36" y="197"/>
                    <a:pt x="36" y="197"/>
                    <a:pt x="36" y="197"/>
                  </a:cubicBezTo>
                  <a:cubicBezTo>
                    <a:pt x="32" y="197"/>
                    <a:pt x="32" y="197"/>
                    <a:pt x="32" y="197"/>
                  </a:cubicBezTo>
                  <a:cubicBezTo>
                    <a:pt x="31" y="190"/>
                    <a:pt x="26" y="184"/>
                    <a:pt x="20" y="180"/>
                  </a:cubicBezTo>
                  <a:close/>
                  <a:moveTo>
                    <a:pt x="34" y="230"/>
                  </a:moveTo>
                  <a:cubicBezTo>
                    <a:pt x="34" y="225"/>
                    <a:pt x="38" y="221"/>
                    <a:pt x="43" y="221"/>
                  </a:cubicBezTo>
                  <a:cubicBezTo>
                    <a:pt x="49" y="221"/>
                    <a:pt x="53" y="225"/>
                    <a:pt x="53" y="230"/>
                  </a:cubicBezTo>
                  <a:cubicBezTo>
                    <a:pt x="53" y="236"/>
                    <a:pt x="49" y="240"/>
                    <a:pt x="43" y="240"/>
                  </a:cubicBezTo>
                  <a:cubicBezTo>
                    <a:pt x="38" y="240"/>
                    <a:pt x="34" y="236"/>
                    <a:pt x="34" y="230"/>
                  </a:cubicBezTo>
                  <a:close/>
                  <a:moveTo>
                    <a:pt x="54" y="326"/>
                  </a:moveTo>
                  <a:cubicBezTo>
                    <a:pt x="45" y="318"/>
                    <a:pt x="39" y="306"/>
                    <a:pt x="38" y="292"/>
                  </a:cubicBezTo>
                  <a:cubicBezTo>
                    <a:pt x="42" y="295"/>
                    <a:pt x="45" y="297"/>
                    <a:pt x="49" y="297"/>
                  </a:cubicBezTo>
                  <a:cubicBezTo>
                    <a:pt x="50" y="297"/>
                    <a:pt x="50" y="297"/>
                    <a:pt x="50" y="297"/>
                  </a:cubicBezTo>
                  <a:cubicBezTo>
                    <a:pt x="55" y="326"/>
                    <a:pt x="55" y="326"/>
                    <a:pt x="55" y="326"/>
                  </a:cubicBezTo>
                  <a:cubicBezTo>
                    <a:pt x="55" y="326"/>
                    <a:pt x="55" y="326"/>
                    <a:pt x="54" y="326"/>
                  </a:cubicBezTo>
                  <a:close/>
                  <a:moveTo>
                    <a:pt x="54" y="282"/>
                  </a:moveTo>
                  <a:cubicBezTo>
                    <a:pt x="49" y="282"/>
                    <a:pt x="45" y="277"/>
                    <a:pt x="45" y="272"/>
                  </a:cubicBezTo>
                  <a:cubicBezTo>
                    <a:pt x="45" y="267"/>
                    <a:pt x="49" y="262"/>
                    <a:pt x="54" y="262"/>
                  </a:cubicBezTo>
                  <a:cubicBezTo>
                    <a:pt x="60" y="262"/>
                    <a:pt x="64" y="267"/>
                    <a:pt x="64" y="272"/>
                  </a:cubicBezTo>
                  <a:cubicBezTo>
                    <a:pt x="64" y="277"/>
                    <a:pt x="60" y="282"/>
                    <a:pt x="54" y="282"/>
                  </a:cubicBezTo>
                  <a:close/>
                  <a:moveTo>
                    <a:pt x="66" y="295"/>
                  </a:moveTo>
                  <a:cubicBezTo>
                    <a:pt x="73" y="292"/>
                    <a:pt x="78" y="285"/>
                    <a:pt x="80" y="277"/>
                  </a:cubicBezTo>
                  <a:cubicBezTo>
                    <a:pt x="80" y="275"/>
                    <a:pt x="80" y="274"/>
                    <a:pt x="80" y="272"/>
                  </a:cubicBezTo>
                  <a:cubicBezTo>
                    <a:pt x="80" y="269"/>
                    <a:pt x="80" y="266"/>
                    <a:pt x="79" y="264"/>
                  </a:cubicBezTo>
                  <a:cubicBezTo>
                    <a:pt x="107" y="243"/>
                    <a:pt x="107" y="243"/>
                    <a:pt x="107" y="243"/>
                  </a:cubicBezTo>
                  <a:cubicBezTo>
                    <a:pt x="70" y="322"/>
                    <a:pt x="70" y="322"/>
                    <a:pt x="70" y="322"/>
                  </a:cubicBezTo>
                  <a:lnTo>
                    <a:pt x="66" y="295"/>
                  </a:lnTo>
                  <a:close/>
                  <a:moveTo>
                    <a:pt x="115" y="318"/>
                  </a:moveTo>
                  <a:cubicBezTo>
                    <a:pt x="85" y="332"/>
                    <a:pt x="85" y="332"/>
                    <a:pt x="85" y="332"/>
                  </a:cubicBezTo>
                  <a:cubicBezTo>
                    <a:pt x="85" y="331"/>
                    <a:pt x="84" y="331"/>
                    <a:pt x="84" y="330"/>
                  </a:cubicBezTo>
                  <a:cubicBezTo>
                    <a:pt x="118" y="258"/>
                    <a:pt x="118" y="258"/>
                    <a:pt x="118" y="258"/>
                  </a:cubicBezTo>
                  <a:lnTo>
                    <a:pt x="115" y="318"/>
                  </a:lnTo>
                  <a:close/>
                  <a:moveTo>
                    <a:pt x="122" y="222"/>
                  </a:moveTo>
                  <a:cubicBezTo>
                    <a:pt x="117" y="222"/>
                    <a:pt x="113" y="218"/>
                    <a:pt x="113" y="213"/>
                  </a:cubicBezTo>
                  <a:cubicBezTo>
                    <a:pt x="113" y="207"/>
                    <a:pt x="117" y="203"/>
                    <a:pt x="122" y="203"/>
                  </a:cubicBezTo>
                  <a:cubicBezTo>
                    <a:pt x="128" y="203"/>
                    <a:pt x="132" y="207"/>
                    <a:pt x="132" y="213"/>
                  </a:cubicBezTo>
                  <a:cubicBezTo>
                    <a:pt x="132" y="218"/>
                    <a:pt x="128" y="222"/>
                    <a:pt x="122" y="222"/>
                  </a:cubicBezTo>
                  <a:close/>
                  <a:moveTo>
                    <a:pt x="129" y="354"/>
                  </a:moveTo>
                  <a:cubicBezTo>
                    <a:pt x="130" y="328"/>
                    <a:pt x="130" y="328"/>
                    <a:pt x="130" y="328"/>
                  </a:cubicBezTo>
                  <a:cubicBezTo>
                    <a:pt x="147" y="321"/>
                    <a:pt x="147" y="321"/>
                    <a:pt x="147" y="321"/>
                  </a:cubicBezTo>
                  <a:cubicBezTo>
                    <a:pt x="147" y="321"/>
                    <a:pt x="147" y="321"/>
                    <a:pt x="148" y="321"/>
                  </a:cubicBezTo>
                  <a:cubicBezTo>
                    <a:pt x="148" y="322"/>
                    <a:pt x="148" y="322"/>
                    <a:pt x="149" y="322"/>
                  </a:cubicBezTo>
                  <a:cubicBezTo>
                    <a:pt x="133" y="359"/>
                    <a:pt x="133" y="359"/>
                    <a:pt x="133" y="359"/>
                  </a:cubicBezTo>
                  <a:cubicBezTo>
                    <a:pt x="132" y="357"/>
                    <a:pt x="130" y="356"/>
                    <a:pt x="129" y="354"/>
                  </a:cubicBezTo>
                  <a:close/>
                  <a:moveTo>
                    <a:pt x="184" y="383"/>
                  </a:moveTo>
                  <a:cubicBezTo>
                    <a:pt x="169" y="383"/>
                    <a:pt x="156" y="379"/>
                    <a:pt x="145" y="371"/>
                  </a:cubicBezTo>
                  <a:cubicBezTo>
                    <a:pt x="163" y="329"/>
                    <a:pt x="163" y="329"/>
                    <a:pt x="163" y="329"/>
                  </a:cubicBezTo>
                  <a:cubicBezTo>
                    <a:pt x="164" y="329"/>
                    <a:pt x="165" y="329"/>
                    <a:pt x="166" y="329"/>
                  </a:cubicBezTo>
                  <a:cubicBezTo>
                    <a:pt x="166" y="329"/>
                    <a:pt x="166" y="329"/>
                    <a:pt x="166" y="329"/>
                  </a:cubicBezTo>
                  <a:cubicBezTo>
                    <a:pt x="166" y="329"/>
                    <a:pt x="166" y="329"/>
                    <a:pt x="166" y="329"/>
                  </a:cubicBezTo>
                  <a:cubicBezTo>
                    <a:pt x="166" y="329"/>
                    <a:pt x="166" y="329"/>
                    <a:pt x="166" y="329"/>
                  </a:cubicBezTo>
                  <a:cubicBezTo>
                    <a:pt x="167" y="329"/>
                    <a:pt x="167" y="329"/>
                    <a:pt x="168" y="329"/>
                  </a:cubicBezTo>
                  <a:cubicBezTo>
                    <a:pt x="191" y="383"/>
                    <a:pt x="191" y="383"/>
                    <a:pt x="191" y="383"/>
                  </a:cubicBezTo>
                  <a:cubicBezTo>
                    <a:pt x="189" y="383"/>
                    <a:pt x="186" y="383"/>
                    <a:pt x="184" y="383"/>
                  </a:cubicBezTo>
                  <a:close/>
                  <a:moveTo>
                    <a:pt x="183" y="322"/>
                  </a:moveTo>
                  <a:cubicBezTo>
                    <a:pt x="183" y="322"/>
                    <a:pt x="184" y="322"/>
                    <a:pt x="184" y="321"/>
                  </a:cubicBezTo>
                  <a:cubicBezTo>
                    <a:pt x="184" y="321"/>
                    <a:pt x="184" y="321"/>
                    <a:pt x="185" y="321"/>
                  </a:cubicBezTo>
                  <a:cubicBezTo>
                    <a:pt x="201" y="328"/>
                    <a:pt x="201" y="328"/>
                    <a:pt x="201" y="328"/>
                  </a:cubicBezTo>
                  <a:cubicBezTo>
                    <a:pt x="204" y="370"/>
                    <a:pt x="204" y="370"/>
                    <a:pt x="204" y="370"/>
                  </a:cubicBezTo>
                  <a:lnTo>
                    <a:pt x="183" y="322"/>
                  </a:lnTo>
                  <a:close/>
                  <a:moveTo>
                    <a:pt x="207" y="224"/>
                  </a:moveTo>
                  <a:cubicBezTo>
                    <a:pt x="201" y="224"/>
                    <a:pt x="197" y="219"/>
                    <a:pt x="197" y="214"/>
                  </a:cubicBezTo>
                  <a:cubicBezTo>
                    <a:pt x="197" y="208"/>
                    <a:pt x="201" y="204"/>
                    <a:pt x="207" y="204"/>
                  </a:cubicBezTo>
                  <a:cubicBezTo>
                    <a:pt x="212" y="204"/>
                    <a:pt x="216" y="208"/>
                    <a:pt x="216" y="214"/>
                  </a:cubicBezTo>
                  <a:cubicBezTo>
                    <a:pt x="216" y="219"/>
                    <a:pt x="212" y="224"/>
                    <a:pt x="207" y="224"/>
                  </a:cubicBezTo>
                  <a:close/>
                  <a:moveTo>
                    <a:pt x="237" y="357"/>
                  </a:moveTo>
                  <a:cubicBezTo>
                    <a:pt x="232" y="363"/>
                    <a:pt x="226" y="368"/>
                    <a:pt x="220" y="372"/>
                  </a:cubicBezTo>
                  <a:cubicBezTo>
                    <a:pt x="218" y="336"/>
                    <a:pt x="218" y="336"/>
                    <a:pt x="218" y="336"/>
                  </a:cubicBezTo>
                  <a:cubicBezTo>
                    <a:pt x="240" y="346"/>
                    <a:pt x="240" y="346"/>
                    <a:pt x="240" y="346"/>
                  </a:cubicBezTo>
                  <a:cubicBezTo>
                    <a:pt x="240" y="347"/>
                    <a:pt x="240" y="348"/>
                    <a:pt x="240" y="349"/>
                  </a:cubicBezTo>
                  <a:cubicBezTo>
                    <a:pt x="240" y="351"/>
                    <a:pt x="240" y="352"/>
                    <a:pt x="240" y="354"/>
                  </a:cubicBezTo>
                  <a:cubicBezTo>
                    <a:pt x="239" y="355"/>
                    <a:pt x="237" y="355"/>
                    <a:pt x="237" y="357"/>
                  </a:cubicBezTo>
                  <a:close/>
                  <a:moveTo>
                    <a:pt x="247" y="332"/>
                  </a:moveTo>
                  <a:cubicBezTo>
                    <a:pt x="217" y="318"/>
                    <a:pt x="217" y="318"/>
                    <a:pt x="217" y="318"/>
                  </a:cubicBezTo>
                  <a:cubicBezTo>
                    <a:pt x="214" y="258"/>
                    <a:pt x="214" y="258"/>
                    <a:pt x="214" y="258"/>
                  </a:cubicBezTo>
                  <a:cubicBezTo>
                    <a:pt x="248" y="330"/>
                    <a:pt x="248" y="330"/>
                    <a:pt x="248" y="330"/>
                  </a:cubicBezTo>
                  <a:cubicBezTo>
                    <a:pt x="247" y="331"/>
                    <a:pt x="247" y="331"/>
                    <a:pt x="247" y="332"/>
                  </a:cubicBezTo>
                  <a:close/>
                  <a:moveTo>
                    <a:pt x="265" y="359"/>
                  </a:moveTo>
                  <a:cubicBezTo>
                    <a:pt x="260" y="359"/>
                    <a:pt x="256" y="355"/>
                    <a:pt x="256" y="349"/>
                  </a:cubicBezTo>
                  <a:cubicBezTo>
                    <a:pt x="256" y="344"/>
                    <a:pt x="260" y="340"/>
                    <a:pt x="265" y="340"/>
                  </a:cubicBezTo>
                  <a:cubicBezTo>
                    <a:pt x="271" y="340"/>
                    <a:pt x="275" y="344"/>
                    <a:pt x="275" y="349"/>
                  </a:cubicBezTo>
                  <a:cubicBezTo>
                    <a:pt x="275" y="355"/>
                    <a:pt x="271" y="359"/>
                    <a:pt x="265" y="359"/>
                  </a:cubicBezTo>
                  <a:close/>
                  <a:moveTo>
                    <a:pt x="288" y="337"/>
                  </a:moveTo>
                  <a:cubicBezTo>
                    <a:pt x="285" y="332"/>
                    <a:pt x="282" y="329"/>
                    <a:pt x="277" y="326"/>
                  </a:cubicBezTo>
                  <a:cubicBezTo>
                    <a:pt x="281" y="297"/>
                    <a:pt x="281" y="297"/>
                    <a:pt x="281" y="297"/>
                  </a:cubicBezTo>
                  <a:cubicBezTo>
                    <a:pt x="282" y="297"/>
                    <a:pt x="282" y="297"/>
                    <a:pt x="282" y="297"/>
                  </a:cubicBezTo>
                  <a:cubicBezTo>
                    <a:pt x="288" y="296"/>
                    <a:pt x="292" y="294"/>
                    <a:pt x="296" y="290"/>
                  </a:cubicBezTo>
                  <a:cubicBezTo>
                    <a:pt x="321" y="303"/>
                    <a:pt x="321" y="303"/>
                    <a:pt x="321" y="303"/>
                  </a:cubicBezTo>
                  <a:cubicBezTo>
                    <a:pt x="323" y="330"/>
                    <a:pt x="323" y="330"/>
                    <a:pt x="323" y="330"/>
                  </a:cubicBezTo>
                  <a:lnTo>
                    <a:pt x="288" y="337"/>
                  </a:lnTo>
                  <a:close/>
                  <a:moveTo>
                    <a:pt x="310" y="365"/>
                  </a:moveTo>
                  <a:cubicBezTo>
                    <a:pt x="291" y="354"/>
                    <a:pt x="291" y="354"/>
                    <a:pt x="291" y="354"/>
                  </a:cubicBezTo>
                  <a:cubicBezTo>
                    <a:pt x="291" y="354"/>
                    <a:pt x="291" y="353"/>
                    <a:pt x="291" y="353"/>
                  </a:cubicBezTo>
                  <a:cubicBezTo>
                    <a:pt x="323" y="346"/>
                    <a:pt x="323" y="346"/>
                    <a:pt x="323" y="346"/>
                  </a:cubicBezTo>
                  <a:cubicBezTo>
                    <a:pt x="324" y="358"/>
                    <a:pt x="324" y="358"/>
                    <a:pt x="324" y="358"/>
                  </a:cubicBezTo>
                  <a:cubicBezTo>
                    <a:pt x="320" y="361"/>
                    <a:pt x="315" y="364"/>
                    <a:pt x="310" y="365"/>
                  </a:cubicBezTo>
                  <a:close/>
                  <a:moveTo>
                    <a:pt x="325" y="212"/>
                  </a:moveTo>
                  <a:cubicBezTo>
                    <a:pt x="320" y="212"/>
                    <a:pt x="315" y="208"/>
                    <a:pt x="315" y="202"/>
                  </a:cubicBezTo>
                  <a:cubicBezTo>
                    <a:pt x="315" y="197"/>
                    <a:pt x="320" y="192"/>
                    <a:pt x="325" y="192"/>
                  </a:cubicBezTo>
                  <a:cubicBezTo>
                    <a:pt x="330" y="192"/>
                    <a:pt x="335" y="197"/>
                    <a:pt x="335" y="202"/>
                  </a:cubicBezTo>
                  <a:cubicBezTo>
                    <a:pt x="335" y="208"/>
                    <a:pt x="330" y="212"/>
                    <a:pt x="325" y="212"/>
                  </a:cubicBezTo>
                  <a:close/>
                  <a:moveTo>
                    <a:pt x="360" y="323"/>
                  </a:moveTo>
                  <a:cubicBezTo>
                    <a:pt x="338" y="327"/>
                    <a:pt x="338" y="327"/>
                    <a:pt x="338" y="327"/>
                  </a:cubicBezTo>
                  <a:cubicBezTo>
                    <a:pt x="338" y="311"/>
                    <a:pt x="338" y="311"/>
                    <a:pt x="338" y="311"/>
                  </a:cubicBezTo>
                  <a:cubicBezTo>
                    <a:pt x="360" y="322"/>
                    <a:pt x="360" y="322"/>
                    <a:pt x="360" y="322"/>
                  </a:cubicBezTo>
                  <a:cubicBezTo>
                    <a:pt x="360" y="323"/>
                    <a:pt x="360" y="323"/>
                    <a:pt x="360" y="323"/>
                  </a:cubicBezTo>
                  <a:close/>
                  <a:moveTo>
                    <a:pt x="386" y="316"/>
                  </a:moveTo>
                  <a:cubicBezTo>
                    <a:pt x="391" y="316"/>
                    <a:pt x="395" y="321"/>
                    <a:pt x="395" y="326"/>
                  </a:cubicBezTo>
                  <a:cubicBezTo>
                    <a:pt x="395" y="332"/>
                    <a:pt x="391" y="336"/>
                    <a:pt x="386" y="336"/>
                  </a:cubicBezTo>
                  <a:cubicBezTo>
                    <a:pt x="380" y="336"/>
                    <a:pt x="376" y="332"/>
                    <a:pt x="376" y="326"/>
                  </a:cubicBezTo>
                  <a:cubicBezTo>
                    <a:pt x="376" y="321"/>
                    <a:pt x="380" y="316"/>
                    <a:pt x="386" y="316"/>
                  </a:cubicBezTo>
                  <a:close/>
                  <a:moveTo>
                    <a:pt x="368" y="308"/>
                  </a:moveTo>
                  <a:cubicBezTo>
                    <a:pt x="368" y="308"/>
                    <a:pt x="367" y="308"/>
                    <a:pt x="367" y="308"/>
                  </a:cubicBezTo>
                  <a:cubicBezTo>
                    <a:pt x="337" y="293"/>
                    <a:pt x="337" y="293"/>
                    <a:pt x="337" y="293"/>
                  </a:cubicBezTo>
                  <a:cubicBezTo>
                    <a:pt x="334" y="240"/>
                    <a:pt x="334" y="240"/>
                    <a:pt x="334" y="240"/>
                  </a:cubicBezTo>
                  <a:lnTo>
                    <a:pt x="368" y="308"/>
                  </a:lnTo>
                  <a:close/>
                  <a:moveTo>
                    <a:pt x="346" y="187"/>
                  </a:moveTo>
                  <a:cubicBezTo>
                    <a:pt x="380" y="150"/>
                    <a:pt x="380" y="150"/>
                    <a:pt x="380" y="150"/>
                  </a:cubicBezTo>
                  <a:cubicBezTo>
                    <a:pt x="388" y="173"/>
                    <a:pt x="388" y="173"/>
                    <a:pt x="388" y="173"/>
                  </a:cubicBezTo>
                  <a:cubicBezTo>
                    <a:pt x="386" y="174"/>
                    <a:pt x="384" y="176"/>
                    <a:pt x="382" y="179"/>
                  </a:cubicBezTo>
                  <a:cubicBezTo>
                    <a:pt x="380" y="182"/>
                    <a:pt x="379" y="185"/>
                    <a:pt x="379" y="188"/>
                  </a:cubicBezTo>
                  <a:cubicBezTo>
                    <a:pt x="348" y="191"/>
                    <a:pt x="348" y="191"/>
                    <a:pt x="348" y="191"/>
                  </a:cubicBezTo>
                  <a:cubicBezTo>
                    <a:pt x="348" y="190"/>
                    <a:pt x="347" y="189"/>
                    <a:pt x="346" y="187"/>
                  </a:cubicBezTo>
                  <a:close/>
                  <a:moveTo>
                    <a:pt x="408" y="248"/>
                  </a:moveTo>
                  <a:cubicBezTo>
                    <a:pt x="349" y="211"/>
                    <a:pt x="349" y="211"/>
                    <a:pt x="349" y="211"/>
                  </a:cubicBezTo>
                  <a:cubicBezTo>
                    <a:pt x="350" y="210"/>
                    <a:pt x="350" y="208"/>
                    <a:pt x="350" y="207"/>
                  </a:cubicBezTo>
                  <a:cubicBezTo>
                    <a:pt x="380" y="204"/>
                    <a:pt x="380" y="204"/>
                    <a:pt x="380" y="204"/>
                  </a:cubicBezTo>
                  <a:cubicBezTo>
                    <a:pt x="382" y="208"/>
                    <a:pt x="385" y="212"/>
                    <a:pt x="390" y="215"/>
                  </a:cubicBezTo>
                  <a:cubicBezTo>
                    <a:pt x="394" y="217"/>
                    <a:pt x="398" y="219"/>
                    <a:pt x="403" y="219"/>
                  </a:cubicBezTo>
                  <a:cubicBezTo>
                    <a:pt x="410" y="247"/>
                    <a:pt x="410" y="247"/>
                    <a:pt x="410" y="247"/>
                  </a:cubicBezTo>
                  <a:cubicBezTo>
                    <a:pt x="410" y="247"/>
                    <a:pt x="409" y="248"/>
                    <a:pt x="408" y="248"/>
                  </a:cubicBezTo>
                  <a:close/>
                  <a:moveTo>
                    <a:pt x="404" y="203"/>
                  </a:moveTo>
                  <a:cubicBezTo>
                    <a:pt x="398" y="203"/>
                    <a:pt x="394" y="198"/>
                    <a:pt x="394" y="193"/>
                  </a:cubicBezTo>
                  <a:cubicBezTo>
                    <a:pt x="394" y="188"/>
                    <a:pt x="398" y="183"/>
                    <a:pt x="404" y="183"/>
                  </a:cubicBezTo>
                  <a:cubicBezTo>
                    <a:pt x="409" y="183"/>
                    <a:pt x="414" y="188"/>
                    <a:pt x="414" y="193"/>
                  </a:cubicBezTo>
                  <a:cubicBezTo>
                    <a:pt x="414" y="198"/>
                    <a:pt x="409" y="203"/>
                    <a:pt x="404" y="203"/>
                  </a:cubicBezTo>
                  <a:close/>
                  <a:moveTo>
                    <a:pt x="425" y="278"/>
                  </a:moveTo>
                  <a:cubicBezTo>
                    <a:pt x="419" y="278"/>
                    <a:pt x="415" y="274"/>
                    <a:pt x="415" y="268"/>
                  </a:cubicBezTo>
                  <a:cubicBezTo>
                    <a:pt x="415" y="263"/>
                    <a:pt x="419" y="259"/>
                    <a:pt x="425" y="259"/>
                  </a:cubicBezTo>
                  <a:cubicBezTo>
                    <a:pt x="430" y="259"/>
                    <a:pt x="434" y="263"/>
                    <a:pt x="434" y="268"/>
                  </a:cubicBezTo>
                  <a:cubicBezTo>
                    <a:pt x="434" y="274"/>
                    <a:pt x="430" y="278"/>
                    <a:pt x="425" y="278"/>
                  </a:cubicBezTo>
                  <a:close/>
                  <a:moveTo>
                    <a:pt x="435" y="245"/>
                  </a:moveTo>
                  <a:cubicBezTo>
                    <a:pt x="432" y="243"/>
                    <a:pt x="429" y="243"/>
                    <a:pt x="426" y="243"/>
                  </a:cubicBezTo>
                  <a:cubicBezTo>
                    <a:pt x="418" y="215"/>
                    <a:pt x="418" y="215"/>
                    <a:pt x="418" y="215"/>
                  </a:cubicBezTo>
                  <a:cubicBezTo>
                    <a:pt x="419" y="214"/>
                    <a:pt x="419" y="214"/>
                    <a:pt x="420" y="213"/>
                  </a:cubicBezTo>
                  <a:cubicBezTo>
                    <a:pt x="447" y="232"/>
                    <a:pt x="447" y="232"/>
                    <a:pt x="447" y="232"/>
                  </a:cubicBezTo>
                  <a:lnTo>
                    <a:pt x="435" y="245"/>
                  </a:lnTo>
                  <a:close/>
                  <a:moveTo>
                    <a:pt x="480" y="256"/>
                  </a:moveTo>
                  <a:cubicBezTo>
                    <a:pt x="448" y="258"/>
                    <a:pt x="448" y="258"/>
                    <a:pt x="448" y="258"/>
                  </a:cubicBezTo>
                  <a:cubicBezTo>
                    <a:pt x="448" y="257"/>
                    <a:pt x="447" y="257"/>
                    <a:pt x="447" y="256"/>
                  </a:cubicBezTo>
                  <a:cubicBezTo>
                    <a:pt x="460" y="241"/>
                    <a:pt x="460" y="241"/>
                    <a:pt x="460" y="241"/>
                  </a:cubicBezTo>
                  <a:cubicBezTo>
                    <a:pt x="480" y="255"/>
                    <a:pt x="480" y="255"/>
                    <a:pt x="480" y="255"/>
                  </a:cubicBezTo>
                  <a:cubicBezTo>
                    <a:pt x="480" y="255"/>
                    <a:pt x="480" y="255"/>
                    <a:pt x="480" y="256"/>
                  </a:cubicBezTo>
                  <a:close/>
                  <a:moveTo>
                    <a:pt x="489" y="241"/>
                  </a:moveTo>
                  <a:cubicBezTo>
                    <a:pt x="471" y="229"/>
                    <a:pt x="471" y="229"/>
                    <a:pt x="471" y="229"/>
                  </a:cubicBezTo>
                  <a:cubicBezTo>
                    <a:pt x="482" y="217"/>
                    <a:pt x="482" y="217"/>
                    <a:pt x="482" y="217"/>
                  </a:cubicBezTo>
                  <a:cubicBezTo>
                    <a:pt x="490" y="241"/>
                    <a:pt x="490" y="241"/>
                    <a:pt x="490" y="241"/>
                  </a:cubicBezTo>
                  <a:cubicBezTo>
                    <a:pt x="490" y="241"/>
                    <a:pt x="490" y="241"/>
                    <a:pt x="489" y="241"/>
                  </a:cubicBezTo>
                  <a:close/>
                  <a:moveTo>
                    <a:pt x="505" y="236"/>
                  </a:moveTo>
                  <a:cubicBezTo>
                    <a:pt x="494" y="204"/>
                    <a:pt x="494" y="204"/>
                    <a:pt x="494" y="204"/>
                  </a:cubicBezTo>
                  <a:cubicBezTo>
                    <a:pt x="497" y="201"/>
                    <a:pt x="497" y="201"/>
                    <a:pt x="497" y="201"/>
                  </a:cubicBezTo>
                  <a:cubicBezTo>
                    <a:pt x="502" y="209"/>
                    <a:pt x="506" y="219"/>
                    <a:pt x="506" y="229"/>
                  </a:cubicBezTo>
                  <a:cubicBezTo>
                    <a:pt x="506" y="232"/>
                    <a:pt x="505" y="234"/>
                    <a:pt x="505" y="236"/>
                  </a:cubicBezTo>
                  <a:cubicBezTo>
                    <a:pt x="505" y="236"/>
                    <a:pt x="505" y="236"/>
                    <a:pt x="505" y="236"/>
                  </a:cubicBezTo>
                  <a:close/>
                </a:path>
              </a:pathLst>
            </a:custGeom>
            <a:solidFill>
              <a:schemeClr val="tx2"/>
            </a:solidFill>
            <a:ln>
              <a:noFill/>
            </a:ln>
            <a:extLst/>
          </p:spPr>
          <p:txBody>
            <a:bodyPr lIns="91234" tIns="45718" rIns="91234" bIns="45718"/>
            <a:lstStyle/>
            <a:p>
              <a:pPr defTabSz="912088">
                <a:spcBef>
                  <a:spcPct val="50000"/>
                </a:spcBef>
              </a:pPr>
              <a:endParaRPr lang="en-US">
                <a:solidFill>
                  <a:srgbClr val="00285E"/>
                </a:solidFill>
              </a:endParaRPr>
            </a:p>
          </p:txBody>
        </p:sp>
      </p:grpSp>
    </p:spTree>
    <p:extLst>
      <p:ext uri="{BB962C8B-B14F-4D97-AF65-F5344CB8AC3E}">
        <p14:creationId xmlns:p14="http://schemas.microsoft.com/office/powerpoint/2010/main" val="42081954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522578456"/>
              </p:ex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309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90"/>
                        <a:ext cx="1190" cy="1587"/>
                      </a:xfrm>
                      <a:prstGeom prst="rect">
                        <a:avLst/>
                      </a:prstGeom>
                    </p:spPr>
                  </p:pic>
                </p:oleObj>
              </mc:Fallback>
            </mc:AlternateContent>
          </a:graphicData>
        </a:graphic>
      </p:graphicFrame>
      <p:sp>
        <p:nvSpPr>
          <p:cNvPr id="38" name="Rectangle 5" descr="bpct-blend3"/>
          <p:cNvSpPr>
            <a:spLocks noChangeArrowheads="1"/>
          </p:cNvSpPr>
          <p:nvPr/>
        </p:nvSpPr>
        <p:spPr bwMode="auto">
          <a:xfrm>
            <a:off x="0" y="0"/>
            <a:ext cx="9144000" cy="6858000"/>
          </a:xfrm>
          <a:prstGeom prst="rect">
            <a:avLst/>
          </a:prstGeom>
          <a:blipFill dpi="0" rotWithShape="0">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8" rIns="0" bIns="45718" anchor="ctr"/>
          <a:lstStyle/>
          <a:p>
            <a:endParaRPr lang="sv-SE" dirty="0">
              <a:solidFill>
                <a:srgbClr val="58585A"/>
              </a:solidFill>
            </a:endParaRPr>
          </a:p>
        </p:txBody>
      </p:sp>
      <p:pic>
        <p:nvPicPr>
          <p:cNvPr id="30" name="Picture 29" descr="ECON_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446" y="349269"/>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3701" y="161073"/>
            <a:ext cx="7746447" cy="1085371"/>
          </a:xfrm>
        </p:spPr>
        <p:txBody>
          <a:bodyPr>
            <a:normAutofit fontScale="90000"/>
          </a:bodyPr>
          <a:lstStyle/>
          <a:p>
            <a:r>
              <a:rPr lang="en-US" dirty="0">
                <a:solidFill>
                  <a:schemeClr val="bg1"/>
                </a:solidFill>
              </a:rPr>
              <a:t>UNIQUE data modeling</a:t>
            </a:r>
            <a:br>
              <a:rPr lang="en-US" dirty="0">
                <a:solidFill>
                  <a:schemeClr val="bg1"/>
                </a:solidFill>
              </a:rPr>
            </a:br>
            <a:endParaRPr lang="en-US" sz="2400" dirty="0">
              <a:solidFill>
                <a:schemeClr val="bg1"/>
              </a:solidFill>
            </a:endParaRPr>
          </a:p>
        </p:txBody>
      </p:sp>
      <p:sp>
        <p:nvSpPr>
          <p:cNvPr id="47" name="Pentagon 6"/>
          <p:cNvSpPr>
            <a:spLocks noChangeArrowheads="1"/>
          </p:cNvSpPr>
          <p:nvPr/>
        </p:nvSpPr>
        <p:spPr bwMode="auto">
          <a:xfrm>
            <a:off x="6680792" y="1234464"/>
            <a:ext cx="1800225" cy="3276600"/>
          </a:xfrm>
          <a:prstGeom prst="homePlate">
            <a:avLst>
              <a:gd name="adj" fmla="val 26495"/>
            </a:avLst>
          </a:prstGeom>
          <a:solidFill>
            <a:srgbClr val="007B78"/>
          </a:solidFill>
          <a:ln w="76200" cap="flat" cmpd="sng" algn="ctr">
            <a:solidFill>
              <a:srgbClr val="007B78"/>
            </a:solidFill>
            <a:prstDash val="solid"/>
            <a:round/>
            <a:headEnd type="none" w="med" len="med"/>
            <a:tailEnd type="none" w="med" len="med"/>
          </a:ln>
          <a:effectLst>
            <a:glow rad="63500">
              <a:schemeClr val="accent3">
                <a:satMod val="175000"/>
                <a:alpha val="40000"/>
              </a:schemeClr>
            </a:glow>
          </a:effectLst>
        </p:spPr>
        <p:txBody>
          <a:bodyPr lIns="71872" tIns="45718" rIns="71872" bIns="45718" anchor="ctr"/>
          <a:lstStyle/>
          <a:p>
            <a:pPr algn="ctr" defTabSz="912292">
              <a:spcBef>
                <a:spcPct val="50000"/>
              </a:spcBef>
            </a:pPr>
            <a:r>
              <a:rPr lang="en-US" dirty="0">
                <a:solidFill>
                  <a:srgbClr val="FFFFFF"/>
                </a:solidFill>
              </a:rPr>
              <a:t>User Satisfaction</a:t>
            </a:r>
          </a:p>
        </p:txBody>
      </p:sp>
      <p:sp>
        <p:nvSpPr>
          <p:cNvPr id="48" name="TextBox 7"/>
          <p:cNvSpPr txBox="1">
            <a:spLocks noChangeArrowheads="1"/>
          </p:cNvSpPr>
          <p:nvPr/>
        </p:nvSpPr>
        <p:spPr bwMode="auto">
          <a:xfrm>
            <a:off x="6662111" y="3810056"/>
            <a:ext cx="1463475"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8" tIns="45718" rIns="91248" bIns="45718">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defTabSz="912292" eaLnBrk="1" hangingPunct="1">
              <a:spcBef>
                <a:spcPct val="50000"/>
              </a:spcBef>
            </a:pPr>
            <a:r>
              <a:rPr lang="en-US" sz="1600" i="1" dirty="0">
                <a:solidFill>
                  <a:srgbClr val="FFFFFF"/>
                </a:solidFill>
              </a:rPr>
              <a:t>Net Promoter </a:t>
            </a:r>
            <a:br>
              <a:rPr lang="en-US" sz="1600" i="1" dirty="0">
                <a:solidFill>
                  <a:srgbClr val="FFFFFF"/>
                </a:solidFill>
              </a:rPr>
            </a:br>
            <a:r>
              <a:rPr lang="en-US" sz="1600" i="1" dirty="0">
                <a:solidFill>
                  <a:srgbClr val="FFFFFF"/>
                </a:solidFill>
              </a:rPr>
              <a:t>Score (NPS)</a:t>
            </a:r>
          </a:p>
        </p:txBody>
      </p:sp>
      <p:sp>
        <p:nvSpPr>
          <p:cNvPr id="49" name="Freeform 9"/>
          <p:cNvSpPr>
            <a:spLocks noChangeAspect="1" noEditPoints="1"/>
          </p:cNvSpPr>
          <p:nvPr/>
        </p:nvSpPr>
        <p:spPr bwMode="auto">
          <a:xfrm>
            <a:off x="7109528" y="1423419"/>
            <a:ext cx="569177" cy="854393"/>
          </a:xfrm>
          <a:custGeom>
            <a:avLst/>
            <a:gdLst>
              <a:gd name="T0" fmla="*/ 2147483647 w 334"/>
              <a:gd name="T1" fmla="*/ 2147483647 h 461"/>
              <a:gd name="T2" fmla="*/ 2147483647 w 334"/>
              <a:gd name="T3" fmla="*/ 2147483647 h 461"/>
              <a:gd name="T4" fmla="*/ 2147483647 w 334"/>
              <a:gd name="T5" fmla="*/ 2147483647 h 461"/>
              <a:gd name="T6" fmla="*/ 2147483647 w 334"/>
              <a:gd name="T7" fmla="*/ 2147483647 h 461"/>
              <a:gd name="T8" fmla="*/ 2147483647 w 334"/>
              <a:gd name="T9" fmla="*/ 2147483647 h 461"/>
              <a:gd name="T10" fmla="*/ 2147483647 w 334"/>
              <a:gd name="T11" fmla="*/ 2147483647 h 461"/>
              <a:gd name="T12" fmla="*/ 2147483647 w 334"/>
              <a:gd name="T13" fmla="*/ 2147483647 h 461"/>
              <a:gd name="T14" fmla="*/ 2147483647 w 334"/>
              <a:gd name="T15" fmla="*/ 2147483647 h 461"/>
              <a:gd name="T16" fmla="*/ 2147483647 w 334"/>
              <a:gd name="T17" fmla="*/ 2147483647 h 461"/>
              <a:gd name="T18" fmla="*/ 2147483647 w 334"/>
              <a:gd name="T19" fmla="*/ 2147483647 h 461"/>
              <a:gd name="T20" fmla="*/ 2147483647 w 334"/>
              <a:gd name="T21" fmla="*/ 2147483647 h 461"/>
              <a:gd name="T22" fmla="*/ 2147483647 w 334"/>
              <a:gd name="T23" fmla="*/ 2147483647 h 461"/>
              <a:gd name="T24" fmla="*/ 2147483647 w 334"/>
              <a:gd name="T25" fmla="*/ 2147483647 h 461"/>
              <a:gd name="T26" fmla="*/ 2147483647 w 334"/>
              <a:gd name="T27" fmla="*/ 2147483647 h 461"/>
              <a:gd name="T28" fmla="*/ 2147483647 w 334"/>
              <a:gd name="T29" fmla="*/ 2147483647 h 461"/>
              <a:gd name="T30" fmla="*/ 2147483647 w 334"/>
              <a:gd name="T31" fmla="*/ 2147483647 h 461"/>
              <a:gd name="T32" fmla="*/ 2147483647 w 334"/>
              <a:gd name="T33" fmla="*/ 2147483647 h 461"/>
              <a:gd name="T34" fmla="*/ 2147483647 w 334"/>
              <a:gd name="T35" fmla="*/ 2147483647 h 461"/>
              <a:gd name="T36" fmla="*/ 2147483647 w 334"/>
              <a:gd name="T37" fmla="*/ 2147483647 h 461"/>
              <a:gd name="T38" fmla="*/ 2147483647 w 334"/>
              <a:gd name="T39" fmla="*/ 2147483647 h 461"/>
              <a:gd name="T40" fmla="*/ 2147483647 w 334"/>
              <a:gd name="T41" fmla="*/ 2147483647 h 461"/>
              <a:gd name="T42" fmla="*/ 2147483647 w 334"/>
              <a:gd name="T43" fmla="*/ 2147483647 h 461"/>
              <a:gd name="T44" fmla="*/ 2147483647 w 334"/>
              <a:gd name="T45" fmla="*/ 2147483647 h 461"/>
              <a:gd name="T46" fmla="*/ 2147483647 w 334"/>
              <a:gd name="T47" fmla="*/ 2147483647 h 461"/>
              <a:gd name="T48" fmla="*/ 2147483647 w 334"/>
              <a:gd name="T49" fmla="*/ 2147483647 h 461"/>
              <a:gd name="T50" fmla="*/ 2147483647 w 334"/>
              <a:gd name="T51" fmla="*/ 2147483647 h 461"/>
              <a:gd name="T52" fmla="*/ 2147483647 w 334"/>
              <a:gd name="T53" fmla="*/ 2147483647 h 461"/>
              <a:gd name="T54" fmla="*/ 2147483647 w 334"/>
              <a:gd name="T55" fmla="*/ 2147483647 h 461"/>
              <a:gd name="T56" fmla="*/ 2147483647 w 334"/>
              <a:gd name="T57" fmla="*/ 2147483647 h 461"/>
              <a:gd name="T58" fmla="*/ 2147483647 w 334"/>
              <a:gd name="T59" fmla="*/ 2147483647 h 461"/>
              <a:gd name="T60" fmla="*/ 2147483647 w 334"/>
              <a:gd name="T61" fmla="*/ 2147483647 h 461"/>
              <a:gd name="T62" fmla="*/ 2147483647 w 334"/>
              <a:gd name="T63" fmla="*/ 2147483647 h 461"/>
              <a:gd name="T64" fmla="*/ 2147483647 w 334"/>
              <a:gd name="T65" fmla="*/ 2147483647 h 461"/>
              <a:gd name="T66" fmla="*/ 2147483647 w 334"/>
              <a:gd name="T67" fmla="*/ 2147483647 h 461"/>
              <a:gd name="T68" fmla="*/ 2147483647 w 334"/>
              <a:gd name="T69" fmla="*/ 2147483647 h 461"/>
              <a:gd name="T70" fmla="*/ 2147483647 w 334"/>
              <a:gd name="T71" fmla="*/ 2147483647 h 461"/>
              <a:gd name="T72" fmla="*/ 2147483647 w 334"/>
              <a:gd name="T73" fmla="*/ 2147483647 h 461"/>
              <a:gd name="T74" fmla="*/ 2147483647 w 334"/>
              <a:gd name="T75" fmla="*/ 2147483647 h 461"/>
              <a:gd name="T76" fmla="*/ 2147483647 w 334"/>
              <a:gd name="T77" fmla="*/ 2147483647 h 461"/>
              <a:gd name="T78" fmla="*/ 2147483647 w 334"/>
              <a:gd name="T79" fmla="*/ 2147483647 h 461"/>
              <a:gd name="T80" fmla="*/ 2147483647 w 334"/>
              <a:gd name="T81" fmla="*/ 2147483647 h 461"/>
              <a:gd name="T82" fmla="*/ 2147483647 w 334"/>
              <a:gd name="T83" fmla="*/ 2147483647 h 461"/>
              <a:gd name="T84" fmla="*/ 2147483647 w 334"/>
              <a:gd name="T85" fmla="*/ 2147483647 h 461"/>
              <a:gd name="T86" fmla="*/ 2147483647 w 334"/>
              <a:gd name="T87" fmla="*/ 2147483647 h 461"/>
              <a:gd name="T88" fmla="*/ 2147483647 w 334"/>
              <a:gd name="T89" fmla="*/ 2147483647 h 461"/>
              <a:gd name="T90" fmla="*/ 2147483647 w 334"/>
              <a:gd name="T91" fmla="*/ 2147483647 h 461"/>
              <a:gd name="T92" fmla="*/ 2147483647 w 334"/>
              <a:gd name="T93" fmla="*/ 2147483647 h 461"/>
              <a:gd name="T94" fmla="*/ 2147483647 w 334"/>
              <a:gd name="T95" fmla="*/ 2147483647 h 461"/>
              <a:gd name="T96" fmla="*/ 2147483647 w 334"/>
              <a:gd name="T97" fmla="*/ 2147483647 h 461"/>
              <a:gd name="T98" fmla="*/ 2147483647 w 334"/>
              <a:gd name="T99" fmla="*/ 2147483647 h 461"/>
              <a:gd name="T100" fmla="*/ 2147483647 w 334"/>
              <a:gd name="T101" fmla="*/ 2147483647 h 461"/>
              <a:gd name="T102" fmla="*/ 2147483647 w 334"/>
              <a:gd name="T103" fmla="*/ 2147483647 h 461"/>
              <a:gd name="T104" fmla="*/ 2147483647 w 334"/>
              <a:gd name="T105" fmla="*/ 2147483647 h 461"/>
              <a:gd name="T106" fmla="*/ 2147483647 w 334"/>
              <a:gd name="T107" fmla="*/ 2147483647 h 461"/>
              <a:gd name="T108" fmla="*/ 2147483647 w 334"/>
              <a:gd name="T109" fmla="*/ 2147483647 h 461"/>
              <a:gd name="T110" fmla="*/ 2147483647 w 334"/>
              <a:gd name="T111" fmla="*/ 2147483647 h 461"/>
              <a:gd name="T112" fmla="*/ 2147483647 w 334"/>
              <a:gd name="T113" fmla="*/ 2147483647 h 461"/>
              <a:gd name="T114" fmla="*/ 2147483647 w 334"/>
              <a:gd name="T115" fmla="*/ 2147483647 h 461"/>
              <a:gd name="T116" fmla="*/ 2147483647 w 334"/>
              <a:gd name="T117" fmla="*/ 2147483647 h 4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 h="461">
                <a:moveTo>
                  <a:pt x="333" y="131"/>
                </a:moveTo>
                <a:cubicBezTo>
                  <a:pt x="334" y="129"/>
                  <a:pt x="334" y="126"/>
                  <a:pt x="333" y="124"/>
                </a:cubicBezTo>
                <a:cubicBezTo>
                  <a:pt x="333" y="124"/>
                  <a:pt x="328" y="113"/>
                  <a:pt x="320" y="101"/>
                </a:cubicBezTo>
                <a:cubicBezTo>
                  <a:pt x="317" y="97"/>
                  <a:pt x="312" y="96"/>
                  <a:pt x="309" y="99"/>
                </a:cubicBezTo>
                <a:cubicBezTo>
                  <a:pt x="305" y="102"/>
                  <a:pt x="305" y="107"/>
                  <a:pt x="307" y="111"/>
                </a:cubicBezTo>
                <a:cubicBezTo>
                  <a:pt x="307" y="111"/>
                  <a:pt x="307" y="111"/>
                  <a:pt x="307" y="111"/>
                </a:cubicBezTo>
                <a:cubicBezTo>
                  <a:pt x="310" y="115"/>
                  <a:pt x="312" y="119"/>
                  <a:pt x="314" y="122"/>
                </a:cubicBezTo>
                <a:cubicBezTo>
                  <a:pt x="283" y="130"/>
                  <a:pt x="283" y="130"/>
                  <a:pt x="283" y="130"/>
                </a:cubicBezTo>
                <a:cubicBezTo>
                  <a:pt x="273" y="132"/>
                  <a:pt x="273" y="132"/>
                  <a:pt x="273" y="132"/>
                </a:cubicBezTo>
                <a:cubicBezTo>
                  <a:pt x="269" y="119"/>
                  <a:pt x="262" y="106"/>
                  <a:pt x="253" y="95"/>
                </a:cubicBezTo>
                <a:cubicBezTo>
                  <a:pt x="274" y="75"/>
                  <a:pt x="274" y="75"/>
                  <a:pt x="274" y="75"/>
                </a:cubicBezTo>
                <a:cubicBezTo>
                  <a:pt x="278" y="77"/>
                  <a:pt x="283" y="80"/>
                  <a:pt x="288" y="85"/>
                </a:cubicBezTo>
                <a:cubicBezTo>
                  <a:pt x="288" y="85"/>
                  <a:pt x="288" y="85"/>
                  <a:pt x="288" y="85"/>
                </a:cubicBezTo>
                <a:cubicBezTo>
                  <a:pt x="291" y="88"/>
                  <a:pt x="296" y="89"/>
                  <a:pt x="300" y="87"/>
                </a:cubicBezTo>
                <a:cubicBezTo>
                  <a:pt x="303" y="84"/>
                  <a:pt x="304" y="79"/>
                  <a:pt x="301" y="76"/>
                </a:cubicBezTo>
                <a:cubicBezTo>
                  <a:pt x="297" y="71"/>
                  <a:pt x="292" y="66"/>
                  <a:pt x="286" y="63"/>
                </a:cubicBezTo>
                <a:cubicBezTo>
                  <a:pt x="290" y="59"/>
                  <a:pt x="290" y="59"/>
                  <a:pt x="290" y="59"/>
                </a:cubicBezTo>
                <a:cubicBezTo>
                  <a:pt x="292" y="57"/>
                  <a:pt x="293" y="55"/>
                  <a:pt x="292" y="53"/>
                </a:cubicBezTo>
                <a:cubicBezTo>
                  <a:pt x="292" y="50"/>
                  <a:pt x="291" y="48"/>
                  <a:pt x="289" y="47"/>
                </a:cubicBezTo>
                <a:cubicBezTo>
                  <a:pt x="289" y="47"/>
                  <a:pt x="279" y="40"/>
                  <a:pt x="265" y="32"/>
                </a:cubicBezTo>
                <a:cubicBezTo>
                  <a:pt x="251" y="25"/>
                  <a:pt x="234" y="18"/>
                  <a:pt x="218" y="17"/>
                </a:cubicBezTo>
                <a:cubicBezTo>
                  <a:pt x="220" y="12"/>
                  <a:pt x="220" y="12"/>
                  <a:pt x="220" y="12"/>
                </a:cubicBezTo>
                <a:cubicBezTo>
                  <a:pt x="220" y="10"/>
                  <a:pt x="220" y="7"/>
                  <a:pt x="219" y="5"/>
                </a:cubicBezTo>
                <a:cubicBezTo>
                  <a:pt x="217" y="3"/>
                  <a:pt x="215" y="2"/>
                  <a:pt x="213" y="2"/>
                </a:cubicBezTo>
                <a:cubicBezTo>
                  <a:pt x="213" y="2"/>
                  <a:pt x="205" y="1"/>
                  <a:pt x="194" y="1"/>
                </a:cubicBezTo>
                <a:cubicBezTo>
                  <a:pt x="184" y="1"/>
                  <a:pt x="171" y="2"/>
                  <a:pt x="159" y="4"/>
                </a:cubicBezTo>
                <a:cubicBezTo>
                  <a:pt x="151" y="6"/>
                  <a:pt x="143" y="8"/>
                  <a:pt x="136" y="12"/>
                </a:cubicBezTo>
                <a:cubicBezTo>
                  <a:pt x="135" y="6"/>
                  <a:pt x="135" y="6"/>
                  <a:pt x="135" y="6"/>
                </a:cubicBezTo>
                <a:cubicBezTo>
                  <a:pt x="135" y="4"/>
                  <a:pt x="133" y="2"/>
                  <a:pt x="131" y="1"/>
                </a:cubicBezTo>
                <a:cubicBezTo>
                  <a:pt x="129" y="0"/>
                  <a:pt x="126" y="0"/>
                  <a:pt x="124" y="1"/>
                </a:cubicBezTo>
                <a:cubicBezTo>
                  <a:pt x="124" y="1"/>
                  <a:pt x="110" y="7"/>
                  <a:pt x="94" y="18"/>
                </a:cubicBezTo>
                <a:cubicBezTo>
                  <a:pt x="83" y="26"/>
                  <a:pt x="70" y="35"/>
                  <a:pt x="63" y="48"/>
                </a:cubicBezTo>
                <a:cubicBezTo>
                  <a:pt x="59" y="44"/>
                  <a:pt x="59" y="44"/>
                  <a:pt x="59" y="44"/>
                </a:cubicBezTo>
                <a:cubicBezTo>
                  <a:pt x="57" y="42"/>
                  <a:pt x="55" y="41"/>
                  <a:pt x="53" y="41"/>
                </a:cubicBezTo>
                <a:cubicBezTo>
                  <a:pt x="50" y="41"/>
                  <a:pt x="48" y="43"/>
                  <a:pt x="47" y="45"/>
                </a:cubicBezTo>
                <a:cubicBezTo>
                  <a:pt x="47" y="45"/>
                  <a:pt x="39" y="55"/>
                  <a:pt x="32" y="69"/>
                </a:cubicBezTo>
                <a:cubicBezTo>
                  <a:pt x="25" y="82"/>
                  <a:pt x="18" y="99"/>
                  <a:pt x="17" y="116"/>
                </a:cubicBezTo>
                <a:cubicBezTo>
                  <a:pt x="12" y="114"/>
                  <a:pt x="12" y="114"/>
                  <a:pt x="12" y="114"/>
                </a:cubicBezTo>
                <a:cubicBezTo>
                  <a:pt x="10" y="113"/>
                  <a:pt x="7" y="114"/>
                  <a:pt x="5" y="115"/>
                </a:cubicBezTo>
                <a:cubicBezTo>
                  <a:pt x="3" y="116"/>
                  <a:pt x="2" y="119"/>
                  <a:pt x="2" y="121"/>
                </a:cubicBezTo>
                <a:cubicBezTo>
                  <a:pt x="2" y="121"/>
                  <a:pt x="1" y="129"/>
                  <a:pt x="1" y="140"/>
                </a:cubicBezTo>
                <a:cubicBezTo>
                  <a:pt x="1" y="150"/>
                  <a:pt x="2" y="162"/>
                  <a:pt x="4" y="175"/>
                </a:cubicBezTo>
                <a:cubicBezTo>
                  <a:pt x="6" y="183"/>
                  <a:pt x="8" y="190"/>
                  <a:pt x="12" y="197"/>
                </a:cubicBezTo>
                <a:cubicBezTo>
                  <a:pt x="6" y="199"/>
                  <a:pt x="6" y="199"/>
                  <a:pt x="6" y="199"/>
                </a:cubicBezTo>
                <a:cubicBezTo>
                  <a:pt x="4" y="199"/>
                  <a:pt x="2" y="201"/>
                  <a:pt x="1" y="203"/>
                </a:cubicBezTo>
                <a:cubicBezTo>
                  <a:pt x="0" y="205"/>
                  <a:pt x="0" y="208"/>
                  <a:pt x="1" y="210"/>
                </a:cubicBezTo>
                <a:cubicBezTo>
                  <a:pt x="1" y="210"/>
                  <a:pt x="7" y="224"/>
                  <a:pt x="18" y="239"/>
                </a:cubicBezTo>
                <a:cubicBezTo>
                  <a:pt x="26" y="251"/>
                  <a:pt x="35" y="263"/>
                  <a:pt x="48" y="271"/>
                </a:cubicBezTo>
                <a:cubicBezTo>
                  <a:pt x="44" y="275"/>
                  <a:pt x="44" y="275"/>
                  <a:pt x="44" y="275"/>
                </a:cubicBezTo>
                <a:cubicBezTo>
                  <a:pt x="42" y="276"/>
                  <a:pt x="41" y="279"/>
                  <a:pt x="41" y="281"/>
                </a:cubicBezTo>
                <a:cubicBezTo>
                  <a:pt x="41" y="283"/>
                  <a:pt x="42" y="286"/>
                  <a:pt x="44" y="287"/>
                </a:cubicBezTo>
                <a:cubicBezTo>
                  <a:pt x="45" y="287"/>
                  <a:pt x="55" y="294"/>
                  <a:pt x="69" y="302"/>
                </a:cubicBezTo>
                <a:cubicBezTo>
                  <a:pt x="78" y="306"/>
                  <a:pt x="88" y="311"/>
                  <a:pt x="99" y="314"/>
                </a:cubicBezTo>
                <a:cubicBezTo>
                  <a:pt x="94" y="328"/>
                  <a:pt x="89" y="341"/>
                  <a:pt x="83" y="353"/>
                </a:cubicBezTo>
                <a:cubicBezTo>
                  <a:pt x="73" y="373"/>
                  <a:pt x="63" y="389"/>
                  <a:pt x="54" y="401"/>
                </a:cubicBezTo>
                <a:cubicBezTo>
                  <a:pt x="44" y="412"/>
                  <a:pt x="36" y="419"/>
                  <a:pt x="32" y="421"/>
                </a:cubicBezTo>
                <a:cubicBezTo>
                  <a:pt x="28" y="423"/>
                  <a:pt x="26" y="427"/>
                  <a:pt x="27" y="431"/>
                </a:cubicBezTo>
                <a:cubicBezTo>
                  <a:pt x="28" y="434"/>
                  <a:pt x="32" y="437"/>
                  <a:pt x="36" y="436"/>
                </a:cubicBezTo>
                <a:cubicBezTo>
                  <a:pt x="61" y="433"/>
                  <a:pt x="86" y="421"/>
                  <a:pt x="99" y="413"/>
                </a:cubicBezTo>
                <a:cubicBezTo>
                  <a:pt x="100" y="418"/>
                  <a:pt x="101" y="424"/>
                  <a:pt x="101" y="430"/>
                </a:cubicBezTo>
                <a:cubicBezTo>
                  <a:pt x="101" y="437"/>
                  <a:pt x="100" y="444"/>
                  <a:pt x="97" y="450"/>
                </a:cubicBezTo>
                <a:cubicBezTo>
                  <a:pt x="96" y="452"/>
                  <a:pt x="96" y="455"/>
                  <a:pt x="98" y="458"/>
                </a:cubicBezTo>
                <a:cubicBezTo>
                  <a:pt x="100" y="460"/>
                  <a:pt x="102" y="461"/>
                  <a:pt x="104" y="461"/>
                </a:cubicBezTo>
                <a:cubicBezTo>
                  <a:pt x="105" y="461"/>
                  <a:pt x="105" y="461"/>
                  <a:pt x="105" y="461"/>
                </a:cubicBezTo>
                <a:cubicBezTo>
                  <a:pt x="119" y="459"/>
                  <a:pt x="129" y="448"/>
                  <a:pt x="140" y="433"/>
                </a:cubicBezTo>
                <a:cubicBezTo>
                  <a:pt x="149" y="421"/>
                  <a:pt x="158" y="404"/>
                  <a:pt x="167" y="385"/>
                </a:cubicBezTo>
                <a:cubicBezTo>
                  <a:pt x="175" y="404"/>
                  <a:pt x="184" y="421"/>
                  <a:pt x="193" y="433"/>
                </a:cubicBezTo>
                <a:cubicBezTo>
                  <a:pt x="205" y="448"/>
                  <a:pt x="215" y="459"/>
                  <a:pt x="228" y="461"/>
                </a:cubicBezTo>
                <a:cubicBezTo>
                  <a:pt x="228" y="461"/>
                  <a:pt x="229" y="461"/>
                  <a:pt x="229" y="461"/>
                </a:cubicBezTo>
                <a:cubicBezTo>
                  <a:pt x="232" y="461"/>
                  <a:pt x="234" y="460"/>
                  <a:pt x="236" y="458"/>
                </a:cubicBezTo>
                <a:cubicBezTo>
                  <a:pt x="237" y="455"/>
                  <a:pt x="238" y="452"/>
                  <a:pt x="236" y="450"/>
                </a:cubicBezTo>
                <a:cubicBezTo>
                  <a:pt x="234" y="444"/>
                  <a:pt x="233" y="437"/>
                  <a:pt x="233" y="430"/>
                </a:cubicBezTo>
                <a:cubicBezTo>
                  <a:pt x="233" y="424"/>
                  <a:pt x="234" y="418"/>
                  <a:pt x="235" y="413"/>
                </a:cubicBezTo>
                <a:cubicBezTo>
                  <a:pt x="248" y="421"/>
                  <a:pt x="272" y="433"/>
                  <a:pt x="298" y="436"/>
                </a:cubicBezTo>
                <a:cubicBezTo>
                  <a:pt x="302" y="437"/>
                  <a:pt x="305" y="434"/>
                  <a:pt x="306" y="431"/>
                </a:cubicBezTo>
                <a:cubicBezTo>
                  <a:pt x="307" y="427"/>
                  <a:pt x="306" y="423"/>
                  <a:pt x="302" y="421"/>
                </a:cubicBezTo>
                <a:cubicBezTo>
                  <a:pt x="295" y="418"/>
                  <a:pt x="277" y="400"/>
                  <a:pt x="261" y="372"/>
                </a:cubicBezTo>
                <a:cubicBezTo>
                  <a:pt x="252" y="357"/>
                  <a:pt x="243" y="339"/>
                  <a:pt x="236" y="318"/>
                </a:cubicBezTo>
                <a:cubicBezTo>
                  <a:pt x="237" y="317"/>
                  <a:pt x="238" y="317"/>
                  <a:pt x="239" y="316"/>
                </a:cubicBezTo>
                <a:cubicBezTo>
                  <a:pt x="251" y="308"/>
                  <a:pt x="263" y="298"/>
                  <a:pt x="271" y="286"/>
                </a:cubicBezTo>
                <a:cubicBezTo>
                  <a:pt x="275" y="290"/>
                  <a:pt x="275" y="290"/>
                  <a:pt x="275" y="290"/>
                </a:cubicBezTo>
                <a:cubicBezTo>
                  <a:pt x="276" y="292"/>
                  <a:pt x="278" y="293"/>
                  <a:pt x="280" y="293"/>
                </a:cubicBezTo>
                <a:cubicBezTo>
                  <a:pt x="281" y="293"/>
                  <a:pt x="281" y="293"/>
                  <a:pt x="281" y="293"/>
                </a:cubicBezTo>
                <a:cubicBezTo>
                  <a:pt x="283" y="292"/>
                  <a:pt x="285" y="291"/>
                  <a:pt x="287" y="289"/>
                </a:cubicBezTo>
                <a:cubicBezTo>
                  <a:pt x="287" y="289"/>
                  <a:pt x="294" y="279"/>
                  <a:pt x="301" y="265"/>
                </a:cubicBezTo>
                <a:cubicBezTo>
                  <a:pt x="308" y="251"/>
                  <a:pt x="316" y="234"/>
                  <a:pt x="316" y="218"/>
                </a:cubicBezTo>
                <a:cubicBezTo>
                  <a:pt x="322" y="220"/>
                  <a:pt x="322" y="220"/>
                  <a:pt x="322" y="220"/>
                </a:cubicBezTo>
                <a:cubicBezTo>
                  <a:pt x="322" y="220"/>
                  <a:pt x="323" y="220"/>
                  <a:pt x="324" y="220"/>
                </a:cubicBezTo>
                <a:cubicBezTo>
                  <a:pt x="326" y="220"/>
                  <a:pt x="327" y="220"/>
                  <a:pt x="328" y="219"/>
                </a:cubicBezTo>
                <a:cubicBezTo>
                  <a:pt x="330" y="217"/>
                  <a:pt x="332" y="215"/>
                  <a:pt x="332" y="213"/>
                </a:cubicBezTo>
                <a:cubicBezTo>
                  <a:pt x="332" y="213"/>
                  <a:pt x="333" y="205"/>
                  <a:pt x="333" y="194"/>
                </a:cubicBezTo>
                <a:cubicBezTo>
                  <a:pt x="333" y="184"/>
                  <a:pt x="332" y="171"/>
                  <a:pt x="330" y="159"/>
                </a:cubicBezTo>
                <a:cubicBezTo>
                  <a:pt x="328" y="151"/>
                  <a:pt x="326" y="143"/>
                  <a:pt x="322" y="137"/>
                </a:cubicBezTo>
                <a:cubicBezTo>
                  <a:pt x="327" y="135"/>
                  <a:pt x="327" y="135"/>
                  <a:pt x="327" y="135"/>
                </a:cubicBezTo>
                <a:cubicBezTo>
                  <a:pt x="330" y="135"/>
                  <a:pt x="332" y="133"/>
                  <a:pt x="333" y="131"/>
                </a:cubicBezTo>
                <a:close/>
                <a:moveTo>
                  <a:pt x="213" y="33"/>
                </a:moveTo>
                <a:cubicBezTo>
                  <a:pt x="214" y="33"/>
                  <a:pt x="215" y="33"/>
                  <a:pt x="217" y="33"/>
                </a:cubicBezTo>
                <a:cubicBezTo>
                  <a:pt x="228" y="33"/>
                  <a:pt x="245" y="40"/>
                  <a:pt x="257" y="46"/>
                </a:cubicBezTo>
                <a:cubicBezTo>
                  <a:pt x="263" y="49"/>
                  <a:pt x="268" y="52"/>
                  <a:pt x="272" y="55"/>
                </a:cubicBezTo>
                <a:cubicBezTo>
                  <a:pt x="266" y="60"/>
                  <a:pt x="266" y="60"/>
                  <a:pt x="266" y="60"/>
                </a:cubicBezTo>
                <a:cubicBezTo>
                  <a:pt x="266" y="60"/>
                  <a:pt x="266" y="60"/>
                  <a:pt x="266" y="60"/>
                </a:cubicBezTo>
                <a:cubicBezTo>
                  <a:pt x="241" y="84"/>
                  <a:pt x="241" y="84"/>
                  <a:pt x="241" y="84"/>
                </a:cubicBezTo>
                <a:cubicBezTo>
                  <a:pt x="231" y="74"/>
                  <a:pt x="219" y="67"/>
                  <a:pt x="205" y="62"/>
                </a:cubicBezTo>
                <a:lnTo>
                  <a:pt x="213" y="33"/>
                </a:lnTo>
                <a:close/>
                <a:moveTo>
                  <a:pt x="162" y="20"/>
                </a:moveTo>
                <a:cubicBezTo>
                  <a:pt x="173" y="18"/>
                  <a:pt x="185" y="17"/>
                  <a:pt x="194" y="17"/>
                </a:cubicBezTo>
                <a:cubicBezTo>
                  <a:pt x="197" y="17"/>
                  <a:pt x="199" y="17"/>
                  <a:pt x="202" y="17"/>
                </a:cubicBezTo>
                <a:cubicBezTo>
                  <a:pt x="199" y="24"/>
                  <a:pt x="199" y="24"/>
                  <a:pt x="199" y="24"/>
                </a:cubicBezTo>
                <a:cubicBezTo>
                  <a:pt x="199" y="24"/>
                  <a:pt x="199" y="24"/>
                  <a:pt x="199" y="24"/>
                </a:cubicBezTo>
                <a:cubicBezTo>
                  <a:pt x="190" y="57"/>
                  <a:pt x="190" y="57"/>
                  <a:pt x="190" y="57"/>
                </a:cubicBezTo>
                <a:cubicBezTo>
                  <a:pt x="182" y="56"/>
                  <a:pt x="175" y="55"/>
                  <a:pt x="167" y="55"/>
                </a:cubicBezTo>
                <a:cubicBezTo>
                  <a:pt x="160" y="55"/>
                  <a:pt x="154" y="56"/>
                  <a:pt x="148" y="57"/>
                </a:cubicBezTo>
                <a:cubicBezTo>
                  <a:pt x="141" y="31"/>
                  <a:pt x="141" y="31"/>
                  <a:pt x="141" y="31"/>
                </a:cubicBezTo>
                <a:cubicBezTo>
                  <a:pt x="140" y="28"/>
                  <a:pt x="140" y="28"/>
                  <a:pt x="140" y="28"/>
                </a:cubicBezTo>
                <a:cubicBezTo>
                  <a:pt x="145" y="24"/>
                  <a:pt x="153" y="21"/>
                  <a:pt x="162" y="20"/>
                </a:cubicBezTo>
                <a:close/>
                <a:moveTo>
                  <a:pt x="167" y="71"/>
                </a:moveTo>
                <a:cubicBezTo>
                  <a:pt x="220" y="71"/>
                  <a:pt x="262" y="114"/>
                  <a:pt x="263" y="167"/>
                </a:cubicBezTo>
                <a:cubicBezTo>
                  <a:pt x="262" y="220"/>
                  <a:pt x="220" y="263"/>
                  <a:pt x="167" y="263"/>
                </a:cubicBezTo>
                <a:cubicBezTo>
                  <a:pt x="114" y="263"/>
                  <a:pt x="71" y="220"/>
                  <a:pt x="71" y="167"/>
                </a:cubicBezTo>
                <a:cubicBezTo>
                  <a:pt x="71" y="114"/>
                  <a:pt x="114" y="71"/>
                  <a:pt x="167" y="71"/>
                </a:cubicBezTo>
                <a:close/>
                <a:moveTo>
                  <a:pt x="103" y="31"/>
                </a:moveTo>
                <a:cubicBezTo>
                  <a:pt x="110" y="26"/>
                  <a:pt x="117" y="23"/>
                  <a:pt x="122" y="20"/>
                </a:cubicBezTo>
                <a:cubicBezTo>
                  <a:pt x="129" y="46"/>
                  <a:pt x="129" y="46"/>
                  <a:pt x="129" y="46"/>
                </a:cubicBezTo>
                <a:cubicBezTo>
                  <a:pt x="132" y="61"/>
                  <a:pt x="132" y="61"/>
                  <a:pt x="132" y="61"/>
                </a:cubicBezTo>
                <a:cubicBezTo>
                  <a:pt x="118" y="65"/>
                  <a:pt x="106" y="72"/>
                  <a:pt x="95" y="81"/>
                </a:cubicBezTo>
                <a:cubicBezTo>
                  <a:pt x="84" y="69"/>
                  <a:pt x="84" y="69"/>
                  <a:pt x="84" y="69"/>
                </a:cubicBezTo>
                <a:cubicBezTo>
                  <a:pt x="74" y="60"/>
                  <a:pt x="74" y="60"/>
                  <a:pt x="74" y="60"/>
                </a:cubicBezTo>
                <a:cubicBezTo>
                  <a:pt x="79" y="50"/>
                  <a:pt x="91" y="39"/>
                  <a:pt x="103" y="31"/>
                </a:cubicBezTo>
                <a:close/>
                <a:moveTo>
                  <a:pt x="46" y="76"/>
                </a:moveTo>
                <a:cubicBezTo>
                  <a:pt x="49" y="71"/>
                  <a:pt x="52" y="66"/>
                  <a:pt x="54" y="62"/>
                </a:cubicBezTo>
                <a:cubicBezTo>
                  <a:pt x="84" y="92"/>
                  <a:pt x="84" y="92"/>
                  <a:pt x="84" y="92"/>
                </a:cubicBezTo>
                <a:cubicBezTo>
                  <a:pt x="74" y="103"/>
                  <a:pt x="67" y="115"/>
                  <a:pt x="62" y="128"/>
                </a:cubicBezTo>
                <a:cubicBezTo>
                  <a:pt x="33" y="120"/>
                  <a:pt x="33" y="120"/>
                  <a:pt x="33" y="120"/>
                </a:cubicBezTo>
                <a:cubicBezTo>
                  <a:pt x="33" y="119"/>
                  <a:pt x="33" y="118"/>
                  <a:pt x="33" y="117"/>
                </a:cubicBezTo>
                <a:cubicBezTo>
                  <a:pt x="33" y="106"/>
                  <a:pt x="39" y="89"/>
                  <a:pt x="46" y="76"/>
                </a:cubicBezTo>
                <a:close/>
                <a:moveTo>
                  <a:pt x="17" y="140"/>
                </a:moveTo>
                <a:cubicBezTo>
                  <a:pt x="17" y="137"/>
                  <a:pt x="17" y="134"/>
                  <a:pt x="17" y="132"/>
                </a:cubicBezTo>
                <a:cubicBezTo>
                  <a:pt x="24" y="134"/>
                  <a:pt x="24" y="134"/>
                  <a:pt x="24" y="134"/>
                </a:cubicBezTo>
                <a:cubicBezTo>
                  <a:pt x="24" y="134"/>
                  <a:pt x="24" y="134"/>
                  <a:pt x="24" y="134"/>
                </a:cubicBezTo>
                <a:cubicBezTo>
                  <a:pt x="48" y="141"/>
                  <a:pt x="48" y="141"/>
                  <a:pt x="48" y="141"/>
                </a:cubicBezTo>
                <a:cubicBezTo>
                  <a:pt x="57" y="144"/>
                  <a:pt x="57" y="144"/>
                  <a:pt x="57" y="144"/>
                </a:cubicBezTo>
                <a:cubicBezTo>
                  <a:pt x="56" y="151"/>
                  <a:pt x="55" y="159"/>
                  <a:pt x="55" y="167"/>
                </a:cubicBezTo>
                <a:cubicBezTo>
                  <a:pt x="55" y="173"/>
                  <a:pt x="56" y="180"/>
                  <a:pt x="57" y="186"/>
                </a:cubicBezTo>
                <a:cubicBezTo>
                  <a:pt x="28" y="193"/>
                  <a:pt x="28" y="193"/>
                  <a:pt x="28" y="193"/>
                </a:cubicBezTo>
                <a:cubicBezTo>
                  <a:pt x="24" y="188"/>
                  <a:pt x="21" y="180"/>
                  <a:pt x="20" y="172"/>
                </a:cubicBezTo>
                <a:cubicBezTo>
                  <a:pt x="18" y="161"/>
                  <a:pt x="17" y="149"/>
                  <a:pt x="17" y="140"/>
                </a:cubicBezTo>
                <a:close/>
                <a:moveTo>
                  <a:pt x="60" y="259"/>
                </a:moveTo>
                <a:cubicBezTo>
                  <a:pt x="50" y="255"/>
                  <a:pt x="39" y="243"/>
                  <a:pt x="31" y="230"/>
                </a:cubicBezTo>
                <a:cubicBezTo>
                  <a:pt x="26" y="223"/>
                  <a:pt x="22" y="217"/>
                  <a:pt x="20" y="212"/>
                </a:cubicBezTo>
                <a:cubicBezTo>
                  <a:pt x="60" y="202"/>
                  <a:pt x="60" y="202"/>
                  <a:pt x="60" y="202"/>
                </a:cubicBezTo>
                <a:cubicBezTo>
                  <a:pt x="65" y="215"/>
                  <a:pt x="72" y="228"/>
                  <a:pt x="81" y="239"/>
                </a:cubicBezTo>
                <a:cubicBezTo>
                  <a:pt x="60" y="259"/>
                  <a:pt x="60" y="259"/>
                  <a:pt x="60" y="259"/>
                </a:cubicBezTo>
                <a:close/>
                <a:moveTo>
                  <a:pt x="76" y="287"/>
                </a:moveTo>
                <a:cubicBezTo>
                  <a:pt x="71" y="284"/>
                  <a:pt x="66" y="282"/>
                  <a:pt x="62" y="279"/>
                </a:cubicBezTo>
                <a:cubicBezTo>
                  <a:pt x="67" y="274"/>
                  <a:pt x="67" y="274"/>
                  <a:pt x="67" y="274"/>
                </a:cubicBezTo>
                <a:cubicBezTo>
                  <a:pt x="67" y="274"/>
                  <a:pt x="67" y="274"/>
                  <a:pt x="67" y="274"/>
                </a:cubicBezTo>
                <a:cubicBezTo>
                  <a:pt x="92" y="250"/>
                  <a:pt x="92" y="250"/>
                  <a:pt x="92" y="250"/>
                </a:cubicBezTo>
                <a:cubicBezTo>
                  <a:pt x="103" y="259"/>
                  <a:pt x="115" y="267"/>
                  <a:pt x="128" y="272"/>
                </a:cubicBezTo>
                <a:cubicBezTo>
                  <a:pt x="120" y="300"/>
                  <a:pt x="120" y="300"/>
                  <a:pt x="120" y="300"/>
                </a:cubicBezTo>
                <a:cubicBezTo>
                  <a:pt x="119" y="301"/>
                  <a:pt x="118" y="301"/>
                  <a:pt x="117" y="301"/>
                </a:cubicBezTo>
                <a:cubicBezTo>
                  <a:pt x="105" y="301"/>
                  <a:pt x="89" y="294"/>
                  <a:pt x="76" y="287"/>
                </a:cubicBezTo>
                <a:close/>
                <a:moveTo>
                  <a:pt x="157" y="368"/>
                </a:moveTo>
                <a:cubicBezTo>
                  <a:pt x="147" y="391"/>
                  <a:pt x="137" y="410"/>
                  <a:pt x="127" y="424"/>
                </a:cubicBezTo>
                <a:cubicBezTo>
                  <a:pt x="123" y="429"/>
                  <a:pt x="120" y="434"/>
                  <a:pt x="116" y="437"/>
                </a:cubicBezTo>
                <a:cubicBezTo>
                  <a:pt x="116" y="435"/>
                  <a:pt x="117" y="432"/>
                  <a:pt x="117" y="430"/>
                </a:cubicBezTo>
                <a:cubicBezTo>
                  <a:pt x="116" y="413"/>
                  <a:pt x="112" y="399"/>
                  <a:pt x="112" y="398"/>
                </a:cubicBezTo>
                <a:cubicBezTo>
                  <a:pt x="111" y="396"/>
                  <a:pt x="109" y="394"/>
                  <a:pt x="107" y="393"/>
                </a:cubicBezTo>
                <a:cubicBezTo>
                  <a:pt x="106" y="393"/>
                  <a:pt x="105" y="392"/>
                  <a:pt x="104" y="392"/>
                </a:cubicBezTo>
                <a:cubicBezTo>
                  <a:pt x="102" y="392"/>
                  <a:pt x="101" y="393"/>
                  <a:pt x="100" y="394"/>
                </a:cubicBezTo>
                <a:cubicBezTo>
                  <a:pt x="100" y="394"/>
                  <a:pt x="98" y="395"/>
                  <a:pt x="94" y="397"/>
                </a:cubicBezTo>
                <a:cubicBezTo>
                  <a:pt x="88" y="401"/>
                  <a:pt x="77" y="407"/>
                  <a:pt x="65" y="412"/>
                </a:cubicBezTo>
                <a:cubicBezTo>
                  <a:pt x="65" y="412"/>
                  <a:pt x="66" y="411"/>
                  <a:pt x="66" y="411"/>
                </a:cubicBezTo>
                <a:cubicBezTo>
                  <a:pt x="83" y="390"/>
                  <a:pt x="101" y="357"/>
                  <a:pt x="115" y="317"/>
                </a:cubicBezTo>
                <a:cubicBezTo>
                  <a:pt x="115" y="317"/>
                  <a:pt x="113" y="316"/>
                  <a:pt x="115" y="316"/>
                </a:cubicBezTo>
                <a:cubicBezTo>
                  <a:pt x="114" y="322"/>
                  <a:pt x="114" y="322"/>
                  <a:pt x="114" y="322"/>
                </a:cubicBezTo>
                <a:cubicBezTo>
                  <a:pt x="113" y="324"/>
                  <a:pt x="114" y="327"/>
                  <a:pt x="115" y="329"/>
                </a:cubicBezTo>
                <a:cubicBezTo>
                  <a:pt x="116" y="331"/>
                  <a:pt x="119" y="332"/>
                  <a:pt x="121" y="332"/>
                </a:cubicBezTo>
                <a:cubicBezTo>
                  <a:pt x="121" y="332"/>
                  <a:pt x="129" y="333"/>
                  <a:pt x="139" y="333"/>
                </a:cubicBezTo>
                <a:cubicBezTo>
                  <a:pt x="148" y="333"/>
                  <a:pt x="159" y="332"/>
                  <a:pt x="170" y="330"/>
                </a:cubicBezTo>
                <a:cubicBezTo>
                  <a:pt x="166" y="344"/>
                  <a:pt x="162" y="356"/>
                  <a:pt x="157" y="368"/>
                </a:cubicBezTo>
                <a:close/>
                <a:moveTo>
                  <a:pt x="139" y="317"/>
                </a:moveTo>
                <a:cubicBezTo>
                  <a:pt x="137" y="317"/>
                  <a:pt x="134" y="317"/>
                  <a:pt x="132" y="317"/>
                </a:cubicBezTo>
                <a:cubicBezTo>
                  <a:pt x="134" y="310"/>
                  <a:pt x="134" y="310"/>
                  <a:pt x="134" y="310"/>
                </a:cubicBezTo>
                <a:cubicBezTo>
                  <a:pt x="134" y="310"/>
                  <a:pt x="134" y="310"/>
                  <a:pt x="134" y="310"/>
                </a:cubicBezTo>
                <a:cubicBezTo>
                  <a:pt x="144" y="276"/>
                  <a:pt x="144" y="276"/>
                  <a:pt x="144" y="276"/>
                </a:cubicBezTo>
                <a:cubicBezTo>
                  <a:pt x="151" y="278"/>
                  <a:pt x="159" y="279"/>
                  <a:pt x="167" y="279"/>
                </a:cubicBezTo>
                <a:cubicBezTo>
                  <a:pt x="173" y="279"/>
                  <a:pt x="180" y="278"/>
                  <a:pt x="186" y="277"/>
                </a:cubicBezTo>
                <a:cubicBezTo>
                  <a:pt x="191" y="297"/>
                  <a:pt x="191" y="297"/>
                  <a:pt x="191" y="297"/>
                </a:cubicBezTo>
                <a:cubicBezTo>
                  <a:pt x="193" y="306"/>
                  <a:pt x="193" y="306"/>
                  <a:pt x="193" y="306"/>
                </a:cubicBezTo>
                <a:cubicBezTo>
                  <a:pt x="188" y="309"/>
                  <a:pt x="180" y="312"/>
                  <a:pt x="172" y="314"/>
                </a:cubicBezTo>
                <a:cubicBezTo>
                  <a:pt x="161" y="316"/>
                  <a:pt x="149" y="317"/>
                  <a:pt x="139" y="317"/>
                </a:cubicBezTo>
                <a:close/>
                <a:moveTo>
                  <a:pt x="247" y="380"/>
                </a:moveTo>
                <a:cubicBezTo>
                  <a:pt x="254" y="393"/>
                  <a:pt x="262" y="404"/>
                  <a:pt x="269" y="412"/>
                </a:cubicBezTo>
                <a:cubicBezTo>
                  <a:pt x="264" y="410"/>
                  <a:pt x="259" y="408"/>
                  <a:pt x="255" y="406"/>
                </a:cubicBezTo>
                <a:cubicBezTo>
                  <a:pt x="248" y="403"/>
                  <a:pt x="243" y="400"/>
                  <a:pt x="240" y="397"/>
                </a:cubicBezTo>
                <a:cubicBezTo>
                  <a:pt x="236" y="395"/>
                  <a:pt x="234" y="394"/>
                  <a:pt x="234" y="394"/>
                </a:cubicBezTo>
                <a:cubicBezTo>
                  <a:pt x="232" y="392"/>
                  <a:pt x="229" y="392"/>
                  <a:pt x="227" y="393"/>
                </a:cubicBezTo>
                <a:cubicBezTo>
                  <a:pt x="224" y="394"/>
                  <a:pt x="223" y="396"/>
                  <a:pt x="222" y="398"/>
                </a:cubicBezTo>
                <a:cubicBezTo>
                  <a:pt x="222" y="399"/>
                  <a:pt x="217" y="413"/>
                  <a:pt x="217" y="430"/>
                </a:cubicBezTo>
                <a:cubicBezTo>
                  <a:pt x="217" y="433"/>
                  <a:pt x="217" y="435"/>
                  <a:pt x="217" y="437"/>
                </a:cubicBezTo>
                <a:cubicBezTo>
                  <a:pt x="214" y="434"/>
                  <a:pt x="210" y="429"/>
                  <a:pt x="206" y="424"/>
                </a:cubicBezTo>
                <a:cubicBezTo>
                  <a:pt x="196" y="409"/>
                  <a:pt x="185" y="389"/>
                  <a:pt x="175" y="365"/>
                </a:cubicBezTo>
                <a:cubicBezTo>
                  <a:pt x="180" y="352"/>
                  <a:pt x="184" y="339"/>
                  <a:pt x="188" y="326"/>
                </a:cubicBezTo>
                <a:cubicBezTo>
                  <a:pt x="191" y="325"/>
                  <a:pt x="194" y="324"/>
                  <a:pt x="197" y="322"/>
                </a:cubicBezTo>
                <a:cubicBezTo>
                  <a:pt x="198" y="328"/>
                  <a:pt x="198" y="328"/>
                  <a:pt x="198" y="328"/>
                </a:cubicBezTo>
                <a:cubicBezTo>
                  <a:pt x="199" y="330"/>
                  <a:pt x="201" y="332"/>
                  <a:pt x="203" y="333"/>
                </a:cubicBezTo>
                <a:cubicBezTo>
                  <a:pt x="204" y="333"/>
                  <a:pt x="205" y="334"/>
                  <a:pt x="206" y="334"/>
                </a:cubicBezTo>
                <a:cubicBezTo>
                  <a:pt x="207" y="334"/>
                  <a:pt x="209" y="333"/>
                  <a:pt x="210" y="333"/>
                </a:cubicBezTo>
                <a:cubicBezTo>
                  <a:pt x="210" y="333"/>
                  <a:pt x="215" y="330"/>
                  <a:pt x="222" y="326"/>
                </a:cubicBezTo>
                <a:cubicBezTo>
                  <a:pt x="230" y="347"/>
                  <a:pt x="238" y="365"/>
                  <a:pt x="247" y="380"/>
                </a:cubicBezTo>
                <a:close/>
                <a:moveTo>
                  <a:pt x="230" y="303"/>
                </a:moveTo>
                <a:cubicBezTo>
                  <a:pt x="223" y="307"/>
                  <a:pt x="217" y="311"/>
                  <a:pt x="212" y="314"/>
                </a:cubicBezTo>
                <a:cubicBezTo>
                  <a:pt x="201" y="273"/>
                  <a:pt x="201" y="273"/>
                  <a:pt x="201" y="273"/>
                </a:cubicBezTo>
                <a:cubicBezTo>
                  <a:pt x="215" y="269"/>
                  <a:pt x="228" y="262"/>
                  <a:pt x="238" y="253"/>
                </a:cubicBezTo>
                <a:cubicBezTo>
                  <a:pt x="259" y="274"/>
                  <a:pt x="259" y="274"/>
                  <a:pt x="259" y="274"/>
                </a:cubicBezTo>
                <a:cubicBezTo>
                  <a:pt x="255" y="283"/>
                  <a:pt x="243" y="295"/>
                  <a:pt x="230" y="303"/>
                </a:cubicBezTo>
                <a:close/>
                <a:moveTo>
                  <a:pt x="287" y="258"/>
                </a:moveTo>
                <a:cubicBezTo>
                  <a:pt x="284" y="263"/>
                  <a:pt x="281" y="268"/>
                  <a:pt x="279" y="272"/>
                </a:cubicBezTo>
                <a:cubicBezTo>
                  <a:pt x="274" y="266"/>
                  <a:pt x="274" y="266"/>
                  <a:pt x="274" y="266"/>
                </a:cubicBezTo>
                <a:cubicBezTo>
                  <a:pt x="274" y="266"/>
                  <a:pt x="274" y="266"/>
                  <a:pt x="274" y="266"/>
                </a:cubicBezTo>
                <a:cubicBezTo>
                  <a:pt x="250" y="242"/>
                  <a:pt x="250" y="242"/>
                  <a:pt x="250" y="242"/>
                </a:cubicBezTo>
                <a:cubicBezTo>
                  <a:pt x="259" y="231"/>
                  <a:pt x="267" y="219"/>
                  <a:pt x="272" y="205"/>
                </a:cubicBezTo>
                <a:cubicBezTo>
                  <a:pt x="292" y="211"/>
                  <a:pt x="292" y="211"/>
                  <a:pt x="292" y="211"/>
                </a:cubicBezTo>
                <a:cubicBezTo>
                  <a:pt x="300" y="214"/>
                  <a:pt x="300" y="214"/>
                  <a:pt x="300" y="214"/>
                </a:cubicBezTo>
                <a:cubicBezTo>
                  <a:pt x="300" y="215"/>
                  <a:pt x="300" y="216"/>
                  <a:pt x="300" y="217"/>
                </a:cubicBezTo>
                <a:cubicBezTo>
                  <a:pt x="301" y="228"/>
                  <a:pt x="294" y="245"/>
                  <a:pt x="287" y="258"/>
                </a:cubicBezTo>
                <a:close/>
                <a:moveTo>
                  <a:pt x="317" y="202"/>
                </a:moveTo>
                <a:cubicBezTo>
                  <a:pt x="298" y="196"/>
                  <a:pt x="298" y="196"/>
                  <a:pt x="298" y="196"/>
                </a:cubicBezTo>
                <a:cubicBezTo>
                  <a:pt x="276" y="190"/>
                  <a:pt x="276" y="190"/>
                  <a:pt x="276" y="190"/>
                </a:cubicBezTo>
                <a:cubicBezTo>
                  <a:pt x="278" y="183"/>
                  <a:pt x="279" y="175"/>
                  <a:pt x="279" y="167"/>
                </a:cubicBezTo>
                <a:cubicBezTo>
                  <a:pt x="279" y="160"/>
                  <a:pt x="278" y="154"/>
                  <a:pt x="277" y="148"/>
                </a:cubicBezTo>
                <a:cubicBezTo>
                  <a:pt x="287" y="145"/>
                  <a:pt x="287" y="145"/>
                  <a:pt x="287" y="145"/>
                </a:cubicBezTo>
                <a:cubicBezTo>
                  <a:pt x="306" y="141"/>
                  <a:pt x="306" y="141"/>
                  <a:pt x="306" y="141"/>
                </a:cubicBezTo>
                <a:cubicBezTo>
                  <a:pt x="309" y="146"/>
                  <a:pt x="312" y="153"/>
                  <a:pt x="314" y="162"/>
                </a:cubicBezTo>
                <a:cubicBezTo>
                  <a:pt x="316" y="173"/>
                  <a:pt x="317" y="185"/>
                  <a:pt x="317" y="194"/>
                </a:cubicBezTo>
                <a:cubicBezTo>
                  <a:pt x="317" y="197"/>
                  <a:pt x="317" y="199"/>
                  <a:pt x="317" y="20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48" tIns="45718" rIns="91248" bIns="45718"/>
          <a:lstStyle/>
          <a:p>
            <a:pPr defTabSz="912292">
              <a:spcBef>
                <a:spcPct val="50000"/>
              </a:spcBef>
            </a:pPr>
            <a:endParaRPr lang="en-US" dirty="0">
              <a:solidFill>
                <a:srgbClr val="58585A"/>
              </a:solidFill>
            </a:endParaRPr>
          </a:p>
        </p:txBody>
      </p:sp>
      <p:sp>
        <p:nvSpPr>
          <p:cNvPr id="50" name="Pentagon 3"/>
          <p:cNvSpPr>
            <a:spLocks noChangeArrowheads="1"/>
          </p:cNvSpPr>
          <p:nvPr/>
        </p:nvSpPr>
        <p:spPr bwMode="auto">
          <a:xfrm>
            <a:off x="231491" y="1234464"/>
            <a:ext cx="1800225" cy="3276600"/>
          </a:xfrm>
          <a:prstGeom prst="homePlate">
            <a:avLst>
              <a:gd name="adj" fmla="val 26495"/>
            </a:avLst>
          </a:prstGeom>
          <a:solidFill>
            <a:srgbClr val="8F3F7B"/>
          </a:solidFill>
          <a:ln w="76200" cap="flat" cmpd="sng" algn="ctr">
            <a:noFill/>
            <a:prstDash val="solid"/>
            <a:round/>
            <a:headEnd type="none" w="med" len="med"/>
            <a:tailEnd type="none" w="med" len="med"/>
          </a:ln>
          <a:effectLst>
            <a:glow rad="63500">
              <a:schemeClr val="accent3">
                <a:satMod val="175000"/>
                <a:alpha val="40000"/>
              </a:schemeClr>
            </a:glow>
          </a:effectLst>
        </p:spPr>
        <p:txBody>
          <a:bodyPr lIns="71872" tIns="45718" rIns="71872" bIns="45718" anchor="ctr"/>
          <a:lstStyle/>
          <a:p>
            <a:pPr algn="ctr" defTabSz="912292">
              <a:spcBef>
                <a:spcPct val="50000"/>
              </a:spcBef>
            </a:pPr>
            <a:r>
              <a:rPr lang="en-US" dirty="0">
                <a:solidFill>
                  <a:srgbClr val="FFFFFF"/>
                </a:solidFill>
              </a:rPr>
              <a:t>Technical Network Performance</a:t>
            </a:r>
          </a:p>
        </p:txBody>
      </p:sp>
      <p:sp>
        <p:nvSpPr>
          <p:cNvPr id="51" name="Freeform 3"/>
          <p:cNvSpPr>
            <a:spLocks noChangeAspect="1" noEditPoints="1"/>
          </p:cNvSpPr>
          <p:nvPr/>
        </p:nvSpPr>
        <p:spPr bwMode="auto">
          <a:xfrm>
            <a:off x="525921" y="1447675"/>
            <a:ext cx="988219" cy="900113"/>
          </a:xfrm>
          <a:custGeom>
            <a:avLst/>
            <a:gdLst>
              <a:gd name="T0" fmla="*/ 2147483647 w 522"/>
              <a:gd name="T1" fmla="*/ 2147483647 h 399"/>
              <a:gd name="T2" fmla="*/ 2147483647 w 522"/>
              <a:gd name="T3" fmla="*/ 2147483647 h 399"/>
              <a:gd name="T4" fmla="*/ 2147483647 w 522"/>
              <a:gd name="T5" fmla="*/ 2147483647 h 399"/>
              <a:gd name="T6" fmla="*/ 2147483647 w 522"/>
              <a:gd name="T7" fmla="*/ 2147483647 h 399"/>
              <a:gd name="T8" fmla="*/ 2147483647 w 522"/>
              <a:gd name="T9" fmla="*/ 2147483647 h 399"/>
              <a:gd name="T10" fmla="*/ 2147483647 w 522"/>
              <a:gd name="T11" fmla="*/ 2147483647 h 399"/>
              <a:gd name="T12" fmla="*/ 2147483647 w 522"/>
              <a:gd name="T13" fmla="*/ 2147483647 h 399"/>
              <a:gd name="T14" fmla="*/ 2147483647 w 522"/>
              <a:gd name="T15" fmla="*/ 2147483647 h 399"/>
              <a:gd name="T16" fmla="*/ 2147483647 w 522"/>
              <a:gd name="T17" fmla="*/ 2147483647 h 399"/>
              <a:gd name="T18" fmla="*/ 2147483647 w 522"/>
              <a:gd name="T19" fmla="*/ 2147483647 h 399"/>
              <a:gd name="T20" fmla="*/ 2147483647 w 522"/>
              <a:gd name="T21" fmla="*/ 2147483647 h 399"/>
              <a:gd name="T22" fmla="*/ 2147483647 w 522"/>
              <a:gd name="T23" fmla="*/ 2147483647 h 399"/>
              <a:gd name="T24" fmla="*/ 2147483647 w 522"/>
              <a:gd name="T25" fmla="*/ 2147483647 h 399"/>
              <a:gd name="T26" fmla="*/ 2147483647 w 522"/>
              <a:gd name="T27" fmla="*/ 2147483647 h 399"/>
              <a:gd name="T28" fmla="*/ 2147483647 w 522"/>
              <a:gd name="T29" fmla="*/ 2147483647 h 399"/>
              <a:gd name="T30" fmla="*/ 2147483647 w 522"/>
              <a:gd name="T31" fmla="*/ 2147483647 h 399"/>
              <a:gd name="T32" fmla="*/ 2147483647 w 522"/>
              <a:gd name="T33" fmla="*/ 2147483647 h 399"/>
              <a:gd name="T34" fmla="*/ 2147483647 w 522"/>
              <a:gd name="T35" fmla="*/ 2147483647 h 399"/>
              <a:gd name="T36" fmla="*/ 2147483647 w 522"/>
              <a:gd name="T37" fmla="*/ 2147483647 h 399"/>
              <a:gd name="T38" fmla="*/ 2147483647 w 522"/>
              <a:gd name="T39" fmla="*/ 2147483647 h 399"/>
              <a:gd name="T40" fmla="*/ 2147483647 w 522"/>
              <a:gd name="T41" fmla="*/ 2147483647 h 399"/>
              <a:gd name="T42" fmla="*/ 2147483647 w 522"/>
              <a:gd name="T43" fmla="*/ 2147483647 h 399"/>
              <a:gd name="T44" fmla="*/ 2147483647 w 522"/>
              <a:gd name="T45" fmla="*/ 2147483647 h 399"/>
              <a:gd name="T46" fmla="*/ 2147483647 w 522"/>
              <a:gd name="T47" fmla="*/ 2147483647 h 399"/>
              <a:gd name="T48" fmla="*/ 2147483647 w 522"/>
              <a:gd name="T49" fmla="*/ 2147483647 h 399"/>
              <a:gd name="T50" fmla="*/ 2147483647 w 522"/>
              <a:gd name="T51" fmla="*/ 2147483647 h 399"/>
              <a:gd name="T52" fmla="*/ 2147483647 w 522"/>
              <a:gd name="T53" fmla="*/ 2147483647 h 399"/>
              <a:gd name="T54" fmla="*/ 2147483647 w 522"/>
              <a:gd name="T55" fmla="*/ 2147483647 h 399"/>
              <a:gd name="T56" fmla="*/ 2147483647 w 522"/>
              <a:gd name="T57" fmla="*/ 2147483647 h 399"/>
              <a:gd name="T58" fmla="*/ 2147483647 w 522"/>
              <a:gd name="T59" fmla="*/ 2147483647 h 399"/>
              <a:gd name="T60" fmla="*/ 2147483647 w 522"/>
              <a:gd name="T61" fmla="*/ 2147483647 h 399"/>
              <a:gd name="T62" fmla="*/ 2147483647 w 522"/>
              <a:gd name="T63" fmla="*/ 2147483647 h 399"/>
              <a:gd name="T64" fmla="*/ 2147483647 w 522"/>
              <a:gd name="T65" fmla="*/ 2147483647 h 399"/>
              <a:gd name="T66" fmla="*/ 2147483647 w 522"/>
              <a:gd name="T67" fmla="*/ 2147483647 h 399"/>
              <a:gd name="T68" fmla="*/ 2147483647 w 522"/>
              <a:gd name="T69" fmla="*/ 2147483647 h 399"/>
              <a:gd name="T70" fmla="*/ 2147483647 w 522"/>
              <a:gd name="T71" fmla="*/ 2147483647 h 399"/>
              <a:gd name="T72" fmla="*/ 2147483647 w 522"/>
              <a:gd name="T73" fmla="*/ 2147483647 h 399"/>
              <a:gd name="T74" fmla="*/ 2147483647 w 522"/>
              <a:gd name="T75" fmla="*/ 2147483647 h 399"/>
              <a:gd name="T76" fmla="*/ 2147483647 w 522"/>
              <a:gd name="T77" fmla="*/ 2147483647 h 399"/>
              <a:gd name="T78" fmla="*/ 2147483647 w 522"/>
              <a:gd name="T79" fmla="*/ 2147483647 h 399"/>
              <a:gd name="T80" fmla="*/ 2147483647 w 522"/>
              <a:gd name="T81" fmla="*/ 2147483647 h 399"/>
              <a:gd name="T82" fmla="*/ 2147483647 w 522"/>
              <a:gd name="T83" fmla="*/ 2147483647 h 399"/>
              <a:gd name="T84" fmla="*/ 2147483647 w 522"/>
              <a:gd name="T85" fmla="*/ 2147483647 h 399"/>
              <a:gd name="T86" fmla="*/ 2147483647 w 522"/>
              <a:gd name="T87" fmla="*/ 2147483647 h 399"/>
              <a:gd name="T88" fmla="*/ 2147483647 w 522"/>
              <a:gd name="T89" fmla="*/ 2147483647 h 399"/>
              <a:gd name="T90" fmla="*/ 2147483647 w 522"/>
              <a:gd name="T91" fmla="*/ 2147483647 h 399"/>
              <a:gd name="T92" fmla="*/ 2147483647 w 522"/>
              <a:gd name="T93" fmla="*/ 2147483647 h 399"/>
              <a:gd name="T94" fmla="*/ 2147483647 w 522"/>
              <a:gd name="T95" fmla="*/ 2147483647 h 399"/>
              <a:gd name="T96" fmla="*/ 2147483647 w 522"/>
              <a:gd name="T97" fmla="*/ 2147483647 h 399"/>
              <a:gd name="T98" fmla="*/ 2147483647 w 522"/>
              <a:gd name="T99" fmla="*/ 2147483647 h 399"/>
              <a:gd name="T100" fmla="*/ 2147483647 w 522"/>
              <a:gd name="T101" fmla="*/ 2147483647 h 399"/>
              <a:gd name="T102" fmla="*/ 2147483647 w 522"/>
              <a:gd name="T103" fmla="*/ 2147483647 h 399"/>
              <a:gd name="T104" fmla="*/ 2147483647 w 522"/>
              <a:gd name="T105" fmla="*/ 2147483647 h 3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2"/>
              <a:gd name="T160" fmla="*/ 0 h 399"/>
              <a:gd name="T161" fmla="*/ 522 w 522"/>
              <a:gd name="T162" fmla="*/ 399 h 3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2" h="399">
                <a:moveTo>
                  <a:pt x="388" y="161"/>
                </a:moveTo>
                <a:cubicBezTo>
                  <a:pt x="388" y="147"/>
                  <a:pt x="376" y="135"/>
                  <a:pt x="362" y="135"/>
                </a:cubicBezTo>
                <a:cubicBezTo>
                  <a:pt x="356" y="135"/>
                  <a:pt x="351" y="137"/>
                  <a:pt x="347" y="140"/>
                </a:cubicBezTo>
                <a:cubicBezTo>
                  <a:pt x="307" y="111"/>
                  <a:pt x="307" y="111"/>
                  <a:pt x="307" y="111"/>
                </a:cubicBezTo>
                <a:cubicBezTo>
                  <a:pt x="308" y="109"/>
                  <a:pt x="309" y="106"/>
                  <a:pt x="309" y="103"/>
                </a:cubicBezTo>
                <a:cubicBezTo>
                  <a:pt x="309" y="89"/>
                  <a:pt x="297" y="78"/>
                  <a:pt x="283" y="78"/>
                </a:cubicBezTo>
                <a:cubicBezTo>
                  <a:pt x="269" y="78"/>
                  <a:pt x="258" y="88"/>
                  <a:pt x="257" y="101"/>
                </a:cubicBezTo>
                <a:cubicBezTo>
                  <a:pt x="187" y="115"/>
                  <a:pt x="187" y="115"/>
                  <a:pt x="187" y="115"/>
                </a:cubicBezTo>
                <a:cubicBezTo>
                  <a:pt x="182" y="108"/>
                  <a:pt x="174" y="103"/>
                  <a:pt x="164" y="103"/>
                </a:cubicBezTo>
                <a:cubicBezTo>
                  <a:pt x="150" y="103"/>
                  <a:pt x="138" y="114"/>
                  <a:pt x="138" y="128"/>
                </a:cubicBezTo>
                <a:cubicBezTo>
                  <a:pt x="138" y="140"/>
                  <a:pt x="146" y="150"/>
                  <a:pt x="157" y="153"/>
                </a:cubicBezTo>
                <a:cubicBezTo>
                  <a:pt x="158" y="226"/>
                  <a:pt x="158" y="226"/>
                  <a:pt x="158" y="226"/>
                </a:cubicBezTo>
                <a:cubicBezTo>
                  <a:pt x="148" y="230"/>
                  <a:pt x="141" y="239"/>
                  <a:pt x="141" y="251"/>
                </a:cubicBezTo>
                <a:cubicBezTo>
                  <a:pt x="141" y="265"/>
                  <a:pt x="152" y="277"/>
                  <a:pt x="166" y="277"/>
                </a:cubicBezTo>
                <a:cubicBezTo>
                  <a:pt x="170" y="277"/>
                  <a:pt x="173" y="276"/>
                  <a:pt x="175" y="275"/>
                </a:cubicBezTo>
                <a:cubicBezTo>
                  <a:pt x="195" y="300"/>
                  <a:pt x="195" y="300"/>
                  <a:pt x="195" y="300"/>
                </a:cubicBezTo>
                <a:cubicBezTo>
                  <a:pt x="192" y="304"/>
                  <a:pt x="191" y="309"/>
                  <a:pt x="191" y="314"/>
                </a:cubicBezTo>
                <a:cubicBezTo>
                  <a:pt x="191" y="329"/>
                  <a:pt x="202" y="340"/>
                  <a:pt x="216" y="340"/>
                </a:cubicBezTo>
                <a:cubicBezTo>
                  <a:pt x="230" y="340"/>
                  <a:pt x="241" y="329"/>
                  <a:pt x="242" y="316"/>
                </a:cubicBezTo>
                <a:cubicBezTo>
                  <a:pt x="328" y="293"/>
                  <a:pt x="328" y="293"/>
                  <a:pt x="328" y="293"/>
                </a:cubicBezTo>
                <a:cubicBezTo>
                  <a:pt x="333" y="300"/>
                  <a:pt x="341" y="305"/>
                  <a:pt x="350" y="305"/>
                </a:cubicBezTo>
                <a:cubicBezTo>
                  <a:pt x="364" y="305"/>
                  <a:pt x="376" y="293"/>
                  <a:pt x="376" y="279"/>
                </a:cubicBezTo>
                <a:cubicBezTo>
                  <a:pt x="376" y="268"/>
                  <a:pt x="370" y="259"/>
                  <a:pt x="361" y="255"/>
                </a:cubicBezTo>
                <a:cubicBezTo>
                  <a:pt x="368" y="186"/>
                  <a:pt x="368" y="186"/>
                  <a:pt x="368" y="186"/>
                </a:cubicBezTo>
                <a:cubicBezTo>
                  <a:pt x="379" y="184"/>
                  <a:pt x="388" y="173"/>
                  <a:pt x="388" y="161"/>
                </a:cubicBezTo>
                <a:close/>
                <a:moveTo>
                  <a:pt x="291" y="193"/>
                </a:moveTo>
                <a:cubicBezTo>
                  <a:pt x="283" y="193"/>
                  <a:pt x="276" y="197"/>
                  <a:pt x="271" y="203"/>
                </a:cubicBezTo>
                <a:cubicBezTo>
                  <a:pt x="245" y="193"/>
                  <a:pt x="245" y="193"/>
                  <a:pt x="245" y="193"/>
                </a:cubicBezTo>
                <a:cubicBezTo>
                  <a:pt x="330" y="173"/>
                  <a:pt x="330" y="173"/>
                  <a:pt x="330" y="173"/>
                </a:cubicBezTo>
                <a:cubicBezTo>
                  <a:pt x="304" y="196"/>
                  <a:pt x="304" y="196"/>
                  <a:pt x="304" y="196"/>
                </a:cubicBezTo>
                <a:cubicBezTo>
                  <a:pt x="300" y="194"/>
                  <a:pt x="296" y="193"/>
                  <a:pt x="291" y="193"/>
                </a:cubicBezTo>
                <a:close/>
                <a:moveTo>
                  <a:pt x="301" y="219"/>
                </a:moveTo>
                <a:cubicBezTo>
                  <a:pt x="301" y="224"/>
                  <a:pt x="296" y="229"/>
                  <a:pt x="291" y="229"/>
                </a:cubicBezTo>
                <a:cubicBezTo>
                  <a:pt x="286" y="229"/>
                  <a:pt x="281" y="224"/>
                  <a:pt x="281" y="219"/>
                </a:cubicBezTo>
                <a:cubicBezTo>
                  <a:pt x="281" y="213"/>
                  <a:pt x="286" y="209"/>
                  <a:pt x="291" y="209"/>
                </a:cubicBezTo>
                <a:cubicBezTo>
                  <a:pt x="296" y="209"/>
                  <a:pt x="301" y="213"/>
                  <a:pt x="301" y="219"/>
                </a:cubicBezTo>
                <a:close/>
                <a:moveTo>
                  <a:pt x="208" y="192"/>
                </a:moveTo>
                <a:cubicBezTo>
                  <a:pt x="208" y="186"/>
                  <a:pt x="212" y="182"/>
                  <a:pt x="218" y="182"/>
                </a:cubicBezTo>
                <a:cubicBezTo>
                  <a:pt x="223" y="182"/>
                  <a:pt x="228" y="186"/>
                  <a:pt x="228" y="192"/>
                </a:cubicBezTo>
                <a:cubicBezTo>
                  <a:pt x="228" y="192"/>
                  <a:pt x="228" y="192"/>
                  <a:pt x="228" y="192"/>
                </a:cubicBezTo>
                <a:cubicBezTo>
                  <a:pt x="228" y="197"/>
                  <a:pt x="223" y="202"/>
                  <a:pt x="218" y="202"/>
                </a:cubicBezTo>
                <a:cubicBezTo>
                  <a:pt x="212" y="202"/>
                  <a:pt x="208" y="197"/>
                  <a:pt x="208" y="192"/>
                </a:cubicBezTo>
                <a:close/>
                <a:moveTo>
                  <a:pt x="209" y="216"/>
                </a:moveTo>
                <a:cubicBezTo>
                  <a:pt x="209" y="249"/>
                  <a:pt x="209" y="249"/>
                  <a:pt x="209" y="249"/>
                </a:cubicBezTo>
                <a:cubicBezTo>
                  <a:pt x="192" y="247"/>
                  <a:pt x="192" y="247"/>
                  <a:pt x="192" y="247"/>
                </a:cubicBezTo>
                <a:cubicBezTo>
                  <a:pt x="191" y="243"/>
                  <a:pt x="190" y="240"/>
                  <a:pt x="189" y="237"/>
                </a:cubicBezTo>
                <a:cubicBezTo>
                  <a:pt x="208" y="216"/>
                  <a:pt x="208" y="216"/>
                  <a:pt x="208" y="216"/>
                </a:cubicBezTo>
                <a:cubicBezTo>
                  <a:pt x="208" y="216"/>
                  <a:pt x="209" y="216"/>
                  <a:pt x="209" y="216"/>
                </a:cubicBezTo>
                <a:close/>
                <a:moveTo>
                  <a:pt x="225" y="216"/>
                </a:moveTo>
                <a:cubicBezTo>
                  <a:pt x="230" y="215"/>
                  <a:pt x="235" y="212"/>
                  <a:pt x="238" y="208"/>
                </a:cubicBezTo>
                <a:cubicBezTo>
                  <a:pt x="265" y="218"/>
                  <a:pt x="265" y="218"/>
                  <a:pt x="265" y="218"/>
                </a:cubicBezTo>
                <a:cubicBezTo>
                  <a:pt x="265" y="218"/>
                  <a:pt x="265" y="218"/>
                  <a:pt x="265" y="219"/>
                </a:cubicBezTo>
                <a:cubicBezTo>
                  <a:pt x="265" y="224"/>
                  <a:pt x="267" y="229"/>
                  <a:pt x="270" y="233"/>
                </a:cubicBezTo>
                <a:cubicBezTo>
                  <a:pt x="252" y="256"/>
                  <a:pt x="252" y="256"/>
                  <a:pt x="252" y="256"/>
                </a:cubicBezTo>
                <a:cubicBezTo>
                  <a:pt x="225" y="252"/>
                  <a:pt x="225" y="252"/>
                  <a:pt x="225" y="252"/>
                </a:cubicBezTo>
                <a:lnTo>
                  <a:pt x="225" y="216"/>
                </a:lnTo>
                <a:close/>
                <a:moveTo>
                  <a:pt x="283" y="94"/>
                </a:moveTo>
                <a:cubicBezTo>
                  <a:pt x="288" y="94"/>
                  <a:pt x="293" y="98"/>
                  <a:pt x="293" y="103"/>
                </a:cubicBezTo>
                <a:cubicBezTo>
                  <a:pt x="293" y="109"/>
                  <a:pt x="288" y="113"/>
                  <a:pt x="283" y="113"/>
                </a:cubicBezTo>
                <a:cubicBezTo>
                  <a:pt x="277" y="113"/>
                  <a:pt x="273" y="109"/>
                  <a:pt x="273" y="103"/>
                </a:cubicBezTo>
                <a:cubicBezTo>
                  <a:pt x="273" y="98"/>
                  <a:pt x="277" y="94"/>
                  <a:pt x="283" y="94"/>
                </a:cubicBezTo>
                <a:close/>
                <a:moveTo>
                  <a:pt x="275" y="128"/>
                </a:moveTo>
                <a:cubicBezTo>
                  <a:pt x="277" y="129"/>
                  <a:pt x="280" y="129"/>
                  <a:pt x="283" y="129"/>
                </a:cubicBezTo>
                <a:cubicBezTo>
                  <a:pt x="288" y="129"/>
                  <a:pt x="294" y="127"/>
                  <a:pt x="298" y="124"/>
                </a:cubicBezTo>
                <a:cubicBezTo>
                  <a:pt x="326" y="145"/>
                  <a:pt x="326" y="145"/>
                  <a:pt x="326" y="145"/>
                </a:cubicBezTo>
                <a:cubicBezTo>
                  <a:pt x="269" y="136"/>
                  <a:pt x="269" y="136"/>
                  <a:pt x="269" y="136"/>
                </a:cubicBezTo>
                <a:lnTo>
                  <a:pt x="275" y="128"/>
                </a:lnTo>
                <a:close/>
                <a:moveTo>
                  <a:pt x="318" y="160"/>
                </a:moveTo>
                <a:cubicBezTo>
                  <a:pt x="240" y="178"/>
                  <a:pt x="240" y="178"/>
                  <a:pt x="240" y="178"/>
                </a:cubicBezTo>
                <a:cubicBezTo>
                  <a:pt x="239" y="178"/>
                  <a:pt x="239" y="177"/>
                  <a:pt x="239" y="177"/>
                </a:cubicBezTo>
                <a:cubicBezTo>
                  <a:pt x="258" y="151"/>
                  <a:pt x="258" y="151"/>
                  <a:pt x="258" y="151"/>
                </a:cubicBezTo>
                <a:lnTo>
                  <a:pt x="318" y="160"/>
                </a:lnTo>
                <a:close/>
                <a:moveTo>
                  <a:pt x="260" y="116"/>
                </a:moveTo>
                <a:cubicBezTo>
                  <a:pt x="261" y="117"/>
                  <a:pt x="261" y="118"/>
                  <a:pt x="262" y="118"/>
                </a:cubicBezTo>
                <a:cubicBezTo>
                  <a:pt x="251" y="133"/>
                  <a:pt x="251" y="133"/>
                  <a:pt x="251" y="133"/>
                </a:cubicBezTo>
                <a:cubicBezTo>
                  <a:pt x="209" y="127"/>
                  <a:pt x="209" y="127"/>
                  <a:pt x="209" y="127"/>
                </a:cubicBezTo>
                <a:lnTo>
                  <a:pt x="260" y="116"/>
                </a:lnTo>
                <a:close/>
                <a:moveTo>
                  <a:pt x="187" y="140"/>
                </a:moveTo>
                <a:cubicBezTo>
                  <a:pt x="240" y="148"/>
                  <a:pt x="240" y="148"/>
                  <a:pt x="240" y="148"/>
                </a:cubicBezTo>
                <a:cubicBezTo>
                  <a:pt x="226" y="167"/>
                  <a:pt x="226" y="167"/>
                  <a:pt x="226" y="167"/>
                </a:cubicBezTo>
                <a:cubicBezTo>
                  <a:pt x="223" y="166"/>
                  <a:pt x="221" y="166"/>
                  <a:pt x="218" y="166"/>
                </a:cubicBezTo>
                <a:cubicBezTo>
                  <a:pt x="214" y="166"/>
                  <a:pt x="211" y="167"/>
                  <a:pt x="208" y="168"/>
                </a:cubicBezTo>
                <a:cubicBezTo>
                  <a:pt x="186" y="142"/>
                  <a:pt x="186" y="142"/>
                  <a:pt x="186" y="142"/>
                </a:cubicBezTo>
                <a:cubicBezTo>
                  <a:pt x="187" y="141"/>
                  <a:pt x="187" y="141"/>
                  <a:pt x="187" y="140"/>
                </a:cubicBezTo>
                <a:close/>
                <a:moveTo>
                  <a:pt x="154" y="128"/>
                </a:moveTo>
                <a:cubicBezTo>
                  <a:pt x="154" y="123"/>
                  <a:pt x="159" y="119"/>
                  <a:pt x="164" y="119"/>
                </a:cubicBezTo>
                <a:cubicBezTo>
                  <a:pt x="170" y="119"/>
                  <a:pt x="174" y="123"/>
                  <a:pt x="174" y="128"/>
                </a:cubicBezTo>
                <a:cubicBezTo>
                  <a:pt x="174" y="134"/>
                  <a:pt x="170" y="138"/>
                  <a:pt x="164" y="138"/>
                </a:cubicBezTo>
                <a:cubicBezTo>
                  <a:pt x="159" y="138"/>
                  <a:pt x="154" y="134"/>
                  <a:pt x="154" y="128"/>
                </a:cubicBezTo>
                <a:close/>
                <a:moveTo>
                  <a:pt x="166" y="261"/>
                </a:moveTo>
                <a:cubicBezTo>
                  <a:pt x="161" y="261"/>
                  <a:pt x="157" y="256"/>
                  <a:pt x="157" y="251"/>
                </a:cubicBezTo>
                <a:cubicBezTo>
                  <a:pt x="157" y="245"/>
                  <a:pt x="161" y="241"/>
                  <a:pt x="166" y="241"/>
                </a:cubicBezTo>
                <a:cubicBezTo>
                  <a:pt x="172" y="241"/>
                  <a:pt x="176" y="245"/>
                  <a:pt x="176" y="251"/>
                </a:cubicBezTo>
                <a:cubicBezTo>
                  <a:pt x="176" y="256"/>
                  <a:pt x="172" y="261"/>
                  <a:pt x="166" y="261"/>
                </a:cubicBezTo>
                <a:close/>
                <a:moveTo>
                  <a:pt x="174" y="226"/>
                </a:moveTo>
                <a:cubicBezTo>
                  <a:pt x="173" y="153"/>
                  <a:pt x="173" y="153"/>
                  <a:pt x="173" y="153"/>
                </a:cubicBezTo>
                <a:cubicBezTo>
                  <a:pt x="173" y="153"/>
                  <a:pt x="173" y="152"/>
                  <a:pt x="174" y="152"/>
                </a:cubicBezTo>
                <a:cubicBezTo>
                  <a:pt x="196" y="178"/>
                  <a:pt x="196" y="178"/>
                  <a:pt x="196" y="178"/>
                </a:cubicBezTo>
                <a:cubicBezTo>
                  <a:pt x="193" y="182"/>
                  <a:pt x="192" y="187"/>
                  <a:pt x="192" y="192"/>
                </a:cubicBezTo>
                <a:cubicBezTo>
                  <a:pt x="192" y="197"/>
                  <a:pt x="193" y="201"/>
                  <a:pt x="196" y="205"/>
                </a:cubicBezTo>
                <a:cubicBezTo>
                  <a:pt x="176" y="227"/>
                  <a:pt x="176" y="227"/>
                  <a:pt x="176" y="227"/>
                </a:cubicBezTo>
                <a:cubicBezTo>
                  <a:pt x="176" y="227"/>
                  <a:pt x="175" y="226"/>
                  <a:pt x="174" y="226"/>
                </a:cubicBezTo>
                <a:close/>
                <a:moveTo>
                  <a:pt x="188" y="265"/>
                </a:moveTo>
                <a:cubicBezTo>
                  <a:pt x="188" y="264"/>
                  <a:pt x="189" y="263"/>
                  <a:pt x="189" y="262"/>
                </a:cubicBezTo>
                <a:cubicBezTo>
                  <a:pt x="209" y="265"/>
                  <a:pt x="209" y="265"/>
                  <a:pt x="209" y="265"/>
                </a:cubicBezTo>
                <a:cubicBezTo>
                  <a:pt x="209" y="290"/>
                  <a:pt x="209" y="290"/>
                  <a:pt x="209" y="290"/>
                </a:cubicBezTo>
                <a:cubicBezTo>
                  <a:pt x="208" y="290"/>
                  <a:pt x="208" y="290"/>
                  <a:pt x="208" y="290"/>
                </a:cubicBezTo>
                <a:lnTo>
                  <a:pt x="188" y="265"/>
                </a:lnTo>
                <a:close/>
                <a:moveTo>
                  <a:pt x="216" y="324"/>
                </a:moveTo>
                <a:cubicBezTo>
                  <a:pt x="211" y="324"/>
                  <a:pt x="207" y="320"/>
                  <a:pt x="207" y="314"/>
                </a:cubicBezTo>
                <a:cubicBezTo>
                  <a:pt x="207" y="309"/>
                  <a:pt x="211" y="304"/>
                  <a:pt x="216" y="304"/>
                </a:cubicBezTo>
                <a:cubicBezTo>
                  <a:pt x="222" y="304"/>
                  <a:pt x="226" y="309"/>
                  <a:pt x="226" y="314"/>
                </a:cubicBezTo>
                <a:cubicBezTo>
                  <a:pt x="226" y="320"/>
                  <a:pt x="222" y="324"/>
                  <a:pt x="216" y="324"/>
                </a:cubicBezTo>
                <a:close/>
                <a:moveTo>
                  <a:pt x="225" y="290"/>
                </a:moveTo>
                <a:cubicBezTo>
                  <a:pt x="225" y="290"/>
                  <a:pt x="225" y="290"/>
                  <a:pt x="225" y="290"/>
                </a:cubicBezTo>
                <a:cubicBezTo>
                  <a:pt x="225" y="268"/>
                  <a:pt x="225" y="268"/>
                  <a:pt x="225" y="268"/>
                </a:cubicBezTo>
                <a:cubicBezTo>
                  <a:pt x="241" y="270"/>
                  <a:pt x="241" y="270"/>
                  <a:pt x="241" y="270"/>
                </a:cubicBezTo>
                <a:lnTo>
                  <a:pt x="225" y="290"/>
                </a:lnTo>
                <a:close/>
                <a:moveTo>
                  <a:pt x="238" y="300"/>
                </a:moveTo>
                <a:cubicBezTo>
                  <a:pt x="238" y="300"/>
                  <a:pt x="238" y="300"/>
                  <a:pt x="238" y="300"/>
                </a:cubicBezTo>
                <a:cubicBezTo>
                  <a:pt x="259" y="273"/>
                  <a:pt x="259" y="273"/>
                  <a:pt x="259" y="273"/>
                </a:cubicBezTo>
                <a:cubicBezTo>
                  <a:pt x="311" y="281"/>
                  <a:pt x="311" y="281"/>
                  <a:pt x="311" y="281"/>
                </a:cubicBezTo>
                <a:lnTo>
                  <a:pt x="238" y="300"/>
                </a:lnTo>
                <a:close/>
                <a:moveTo>
                  <a:pt x="327" y="267"/>
                </a:moveTo>
                <a:cubicBezTo>
                  <a:pt x="270" y="259"/>
                  <a:pt x="270" y="259"/>
                  <a:pt x="270" y="259"/>
                </a:cubicBezTo>
                <a:cubicBezTo>
                  <a:pt x="282" y="243"/>
                  <a:pt x="282" y="243"/>
                  <a:pt x="282" y="243"/>
                </a:cubicBezTo>
                <a:cubicBezTo>
                  <a:pt x="285" y="244"/>
                  <a:pt x="288" y="245"/>
                  <a:pt x="291" y="245"/>
                </a:cubicBezTo>
                <a:cubicBezTo>
                  <a:pt x="295" y="245"/>
                  <a:pt x="299" y="244"/>
                  <a:pt x="303" y="242"/>
                </a:cubicBezTo>
                <a:cubicBezTo>
                  <a:pt x="327" y="267"/>
                  <a:pt x="327" y="267"/>
                  <a:pt x="327" y="267"/>
                </a:cubicBezTo>
                <a:cubicBezTo>
                  <a:pt x="327" y="267"/>
                  <a:pt x="327" y="267"/>
                  <a:pt x="327" y="267"/>
                </a:cubicBezTo>
                <a:close/>
                <a:moveTo>
                  <a:pt x="314" y="231"/>
                </a:moveTo>
                <a:cubicBezTo>
                  <a:pt x="316" y="227"/>
                  <a:pt x="317" y="223"/>
                  <a:pt x="317" y="219"/>
                </a:cubicBezTo>
                <a:cubicBezTo>
                  <a:pt x="317" y="215"/>
                  <a:pt x="316" y="211"/>
                  <a:pt x="315" y="208"/>
                </a:cubicBezTo>
                <a:cubicBezTo>
                  <a:pt x="345" y="181"/>
                  <a:pt x="345" y="181"/>
                  <a:pt x="345" y="181"/>
                </a:cubicBezTo>
                <a:cubicBezTo>
                  <a:pt x="347" y="182"/>
                  <a:pt x="349" y="184"/>
                  <a:pt x="352" y="185"/>
                </a:cubicBezTo>
                <a:cubicBezTo>
                  <a:pt x="345" y="254"/>
                  <a:pt x="345" y="254"/>
                  <a:pt x="345" y="254"/>
                </a:cubicBezTo>
                <a:cubicBezTo>
                  <a:pt x="343" y="254"/>
                  <a:pt x="341" y="255"/>
                  <a:pt x="339" y="256"/>
                </a:cubicBezTo>
                <a:lnTo>
                  <a:pt x="314" y="231"/>
                </a:lnTo>
                <a:close/>
                <a:moveTo>
                  <a:pt x="350" y="289"/>
                </a:moveTo>
                <a:cubicBezTo>
                  <a:pt x="345" y="289"/>
                  <a:pt x="340" y="284"/>
                  <a:pt x="340" y="279"/>
                </a:cubicBezTo>
                <a:cubicBezTo>
                  <a:pt x="340" y="274"/>
                  <a:pt x="345" y="269"/>
                  <a:pt x="350" y="269"/>
                </a:cubicBezTo>
                <a:cubicBezTo>
                  <a:pt x="356" y="269"/>
                  <a:pt x="360" y="274"/>
                  <a:pt x="360" y="279"/>
                </a:cubicBezTo>
                <a:cubicBezTo>
                  <a:pt x="360" y="284"/>
                  <a:pt x="356" y="289"/>
                  <a:pt x="350" y="289"/>
                </a:cubicBezTo>
                <a:close/>
                <a:moveTo>
                  <a:pt x="352" y="161"/>
                </a:moveTo>
                <a:cubicBezTo>
                  <a:pt x="352" y="155"/>
                  <a:pt x="357" y="151"/>
                  <a:pt x="362" y="151"/>
                </a:cubicBezTo>
                <a:cubicBezTo>
                  <a:pt x="367" y="151"/>
                  <a:pt x="372" y="155"/>
                  <a:pt x="372" y="161"/>
                </a:cubicBezTo>
                <a:cubicBezTo>
                  <a:pt x="372" y="166"/>
                  <a:pt x="367" y="171"/>
                  <a:pt x="362" y="171"/>
                </a:cubicBezTo>
                <a:cubicBezTo>
                  <a:pt x="357" y="171"/>
                  <a:pt x="352" y="166"/>
                  <a:pt x="352" y="161"/>
                </a:cubicBezTo>
                <a:close/>
                <a:moveTo>
                  <a:pt x="469" y="164"/>
                </a:moveTo>
                <a:cubicBezTo>
                  <a:pt x="469" y="162"/>
                  <a:pt x="469" y="160"/>
                  <a:pt x="469" y="158"/>
                </a:cubicBezTo>
                <a:cubicBezTo>
                  <a:pt x="469" y="140"/>
                  <a:pt x="464" y="123"/>
                  <a:pt x="454" y="109"/>
                </a:cubicBezTo>
                <a:cubicBezTo>
                  <a:pt x="452" y="105"/>
                  <a:pt x="447" y="104"/>
                  <a:pt x="443" y="107"/>
                </a:cubicBezTo>
                <a:cubicBezTo>
                  <a:pt x="439" y="109"/>
                  <a:pt x="438" y="114"/>
                  <a:pt x="441" y="118"/>
                </a:cubicBezTo>
                <a:cubicBezTo>
                  <a:pt x="449" y="129"/>
                  <a:pt x="453" y="143"/>
                  <a:pt x="453" y="158"/>
                </a:cubicBezTo>
                <a:cubicBezTo>
                  <a:pt x="453" y="162"/>
                  <a:pt x="453" y="165"/>
                  <a:pt x="453" y="169"/>
                </a:cubicBezTo>
                <a:cubicBezTo>
                  <a:pt x="452" y="171"/>
                  <a:pt x="453" y="173"/>
                  <a:pt x="454" y="175"/>
                </a:cubicBezTo>
                <a:cubicBezTo>
                  <a:pt x="456" y="177"/>
                  <a:pt x="457" y="178"/>
                  <a:pt x="460" y="178"/>
                </a:cubicBezTo>
                <a:cubicBezTo>
                  <a:pt x="485" y="181"/>
                  <a:pt x="506" y="203"/>
                  <a:pt x="506" y="229"/>
                </a:cubicBezTo>
                <a:cubicBezTo>
                  <a:pt x="506" y="255"/>
                  <a:pt x="487" y="276"/>
                  <a:pt x="462" y="280"/>
                </a:cubicBezTo>
                <a:cubicBezTo>
                  <a:pt x="458" y="281"/>
                  <a:pt x="455" y="284"/>
                  <a:pt x="455" y="288"/>
                </a:cubicBezTo>
                <a:cubicBezTo>
                  <a:pt x="455" y="288"/>
                  <a:pt x="455" y="289"/>
                  <a:pt x="455" y="289"/>
                </a:cubicBezTo>
                <a:cubicBezTo>
                  <a:pt x="455" y="289"/>
                  <a:pt x="455" y="289"/>
                  <a:pt x="455" y="289"/>
                </a:cubicBezTo>
                <a:cubicBezTo>
                  <a:pt x="455" y="322"/>
                  <a:pt x="428" y="349"/>
                  <a:pt x="394" y="349"/>
                </a:cubicBezTo>
                <a:cubicBezTo>
                  <a:pt x="380" y="349"/>
                  <a:pt x="366" y="344"/>
                  <a:pt x="356" y="336"/>
                </a:cubicBezTo>
                <a:cubicBezTo>
                  <a:pt x="354" y="334"/>
                  <a:pt x="352" y="334"/>
                  <a:pt x="349" y="334"/>
                </a:cubicBezTo>
                <a:cubicBezTo>
                  <a:pt x="347" y="334"/>
                  <a:pt x="345" y="336"/>
                  <a:pt x="344" y="338"/>
                </a:cubicBezTo>
                <a:cubicBezTo>
                  <a:pt x="332" y="357"/>
                  <a:pt x="312" y="369"/>
                  <a:pt x="288" y="369"/>
                </a:cubicBezTo>
                <a:cubicBezTo>
                  <a:pt x="273" y="369"/>
                  <a:pt x="259" y="364"/>
                  <a:pt x="248" y="355"/>
                </a:cubicBezTo>
                <a:cubicBezTo>
                  <a:pt x="246" y="354"/>
                  <a:pt x="244" y="353"/>
                  <a:pt x="242" y="353"/>
                </a:cubicBezTo>
                <a:cubicBezTo>
                  <a:pt x="240" y="354"/>
                  <a:pt x="238" y="355"/>
                  <a:pt x="236" y="357"/>
                </a:cubicBezTo>
                <a:cubicBezTo>
                  <a:pt x="224" y="373"/>
                  <a:pt x="205" y="383"/>
                  <a:pt x="184" y="383"/>
                </a:cubicBezTo>
                <a:cubicBezTo>
                  <a:pt x="156" y="383"/>
                  <a:pt x="132" y="366"/>
                  <a:pt x="122" y="341"/>
                </a:cubicBezTo>
                <a:cubicBezTo>
                  <a:pt x="122" y="339"/>
                  <a:pt x="120" y="338"/>
                  <a:pt x="118" y="337"/>
                </a:cubicBezTo>
                <a:cubicBezTo>
                  <a:pt x="116" y="336"/>
                  <a:pt x="114" y="336"/>
                  <a:pt x="112" y="337"/>
                </a:cubicBezTo>
                <a:cubicBezTo>
                  <a:pt x="105" y="340"/>
                  <a:pt x="98" y="341"/>
                  <a:pt x="91" y="341"/>
                </a:cubicBezTo>
                <a:cubicBezTo>
                  <a:pt x="62" y="341"/>
                  <a:pt x="38" y="318"/>
                  <a:pt x="38" y="289"/>
                </a:cubicBezTo>
                <a:cubicBezTo>
                  <a:pt x="38" y="282"/>
                  <a:pt x="39" y="275"/>
                  <a:pt x="42" y="269"/>
                </a:cubicBezTo>
                <a:cubicBezTo>
                  <a:pt x="43" y="266"/>
                  <a:pt x="42" y="263"/>
                  <a:pt x="40" y="260"/>
                </a:cubicBezTo>
                <a:cubicBezTo>
                  <a:pt x="25" y="247"/>
                  <a:pt x="16" y="227"/>
                  <a:pt x="16" y="205"/>
                </a:cubicBezTo>
                <a:cubicBezTo>
                  <a:pt x="16" y="165"/>
                  <a:pt x="49" y="131"/>
                  <a:pt x="89" y="130"/>
                </a:cubicBezTo>
                <a:cubicBezTo>
                  <a:pt x="92" y="130"/>
                  <a:pt x="94" y="129"/>
                  <a:pt x="95" y="128"/>
                </a:cubicBezTo>
                <a:cubicBezTo>
                  <a:pt x="97" y="126"/>
                  <a:pt x="97" y="123"/>
                  <a:pt x="97" y="121"/>
                </a:cubicBezTo>
                <a:cubicBezTo>
                  <a:pt x="96" y="118"/>
                  <a:pt x="96" y="114"/>
                  <a:pt x="96" y="111"/>
                </a:cubicBezTo>
                <a:cubicBezTo>
                  <a:pt x="96" y="81"/>
                  <a:pt x="120" y="58"/>
                  <a:pt x="149" y="58"/>
                </a:cubicBezTo>
                <a:cubicBezTo>
                  <a:pt x="163" y="58"/>
                  <a:pt x="176" y="63"/>
                  <a:pt x="185" y="72"/>
                </a:cubicBezTo>
                <a:cubicBezTo>
                  <a:pt x="187" y="73"/>
                  <a:pt x="190" y="74"/>
                  <a:pt x="192" y="74"/>
                </a:cubicBezTo>
                <a:cubicBezTo>
                  <a:pt x="195" y="73"/>
                  <a:pt x="197" y="71"/>
                  <a:pt x="198" y="69"/>
                </a:cubicBezTo>
                <a:cubicBezTo>
                  <a:pt x="211" y="38"/>
                  <a:pt x="242" y="16"/>
                  <a:pt x="278" y="16"/>
                </a:cubicBezTo>
                <a:cubicBezTo>
                  <a:pt x="319" y="16"/>
                  <a:pt x="353" y="44"/>
                  <a:pt x="362" y="82"/>
                </a:cubicBezTo>
                <a:cubicBezTo>
                  <a:pt x="363" y="87"/>
                  <a:pt x="367" y="89"/>
                  <a:pt x="371" y="89"/>
                </a:cubicBezTo>
                <a:cubicBezTo>
                  <a:pt x="375" y="88"/>
                  <a:pt x="379" y="88"/>
                  <a:pt x="383" y="88"/>
                </a:cubicBezTo>
                <a:cubicBezTo>
                  <a:pt x="395" y="88"/>
                  <a:pt x="406" y="91"/>
                  <a:pt x="416" y="96"/>
                </a:cubicBezTo>
                <a:cubicBezTo>
                  <a:pt x="420" y="98"/>
                  <a:pt x="425" y="97"/>
                  <a:pt x="427" y="93"/>
                </a:cubicBezTo>
                <a:cubicBezTo>
                  <a:pt x="429" y="89"/>
                  <a:pt x="428" y="84"/>
                  <a:pt x="424" y="82"/>
                </a:cubicBezTo>
                <a:cubicBezTo>
                  <a:pt x="424" y="82"/>
                  <a:pt x="424" y="82"/>
                  <a:pt x="424" y="82"/>
                </a:cubicBezTo>
                <a:cubicBezTo>
                  <a:pt x="412" y="75"/>
                  <a:pt x="398" y="72"/>
                  <a:pt x="383" y="72"/>
                </a:cubicBezTo>
                <a:cubicBezTo>
                  <a:pt x="381" y="72"/>
                  <a:pt x="378" y="72"/>
                  <a:pt x="376" y="72"/>
                </a:cubicBezTo>
                <a:cubicBezTo>
                  <a:pt x="363" y="30"/>
                  <a:pt x="324" y="0"/>
                  <a:pt x="278" y="0"/>
                </a:cubicBezTo>
                <a:cubicBezTo>
                  <a:pt x="239" y="0"/>
                  <a:pt x="205" y="21"/>
                  <a:pt x="188" y="53"/>
                </a:cubicBezTo>
                <a:cubicBezTo>
                  <a:pt x="177" y="46"/>
                  <a:pt x="164" y="41"/>
                  <a:pt x="149" y="42"/>
                </a:cubicBezTo>
                <a:cubicBezTo>
                  <a:pt x="111" y="42"/>
                  <a:pt x="80" y="73"/>
                  <a:pt x="80" y="111"/>
                </a:cubicBezTo>
                <a:cubicBezTo>
                  <a:pt x="80" y="112"/>
                  <a:pt x="80" y="114"/>
                  <a:pt x="80" y="115"/>
                </a:cubicBezTo>
                <a:cubicBezTo>
                  <a:pt x="35" y="120"/>
                  <a:pt x="0" y="159"/>
                  <a:pt x="0" y="205"/>
                </a:cubicBezTo>
                <a:cubicBezTo>
                  <a:pt x="0" y="230"/>
                  <a:pt x="9" y="252"/>
                  <a:pt x="25" y="268"/>
                </a:cubicBezTo>
                <a:cubicBezTo>
                  <a:pt x="23" y="275"/>
                  <a:pt x="22" y="282"/>
                  <a:pt x="22" y="289"/>
                </a:cubicBezTo>
                <a:cubicBezTo>
                  <a:pt x="22" y="326"/>
                  <a:pt x="53" y="357"/>
                  <a:pt x="91" y="357"/>
                </a:cubicBezTo>
                <a:cubicBezTo>
                  <a:pt x="98" y="357"/>
                  <a:pt x="104" y="356"/>
                  <a:pt x="111" y="354"/>
                </a:cubicBezTo>
                <a:cubicBezTo>
                  <a:pt x="124" y="381"/>
                  <a:pt x="152" y="399"/>
                  <a:pt x="184" y="399"/>
                </a:cubicBezTo>
                <a:cubicBezTo>
                  <a:pt x="208" y="399"/>
                  <a:pt x="229" y="389"/>
                  <a:pt x="244" y="372"/>
                </a:cubicBezTo>
                <a:cubicBezTo>
                  <a:pt x="257" y="380"/>
                  <a:pt x="272" y="385"/>
                  <a:pt x="288" y="385"/>
                </a:cubicBezTo>
                <a:cubicBezTo>
                  <a:pt x="314" y="385"/>
                  <a:pt x="338" y="373"/>
                  <a:pt x="353" y="353"/>
                </a:cubicBezTo>
                <a:cubicBezTo>
                  <a:pt x="365" y="361"/>
                  <a:pt x="379" y="365"/>
                  <a:pt x="394" y="365"/>
                </a:cubicBezTo>
                <a:cubicBezTo>
                  <a:pt x="435" y="365"/>
                  <a:pt x="468" y="334"/>
                  <a:pt x="471" y="294"/>
                </a:cubicBezTo>
                <a:cubicBezTo>
                  <a:pt x="500" y="287"/>
                  <a:pt x="521" y="261"/>
                  <a:pt x="522" y="229"/>
                </a:cubicBezTo>
                <a:cubicBezTo>
                  <a:pt x="522" y="197"/>
                  <a:pt x="499" y="170"/>
                  <a:pt x="469"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50" tIns="60825" rIns="121650" bIns="60825"/>
          <a:lstStyle/>
          <a:p>
            <a:pPr defTabSz="912292">
              <a:spcBef>
                <a:spcPct val="50000"/>
              </a:spcBef>
            </a:pPr>
            <a:endParaRPr lang="en-US" dirty="0">
              <a:solidFill>
                <a:srgbClr val="58585A"/>
              </a:solidFill>
            </a:endParaRPr>
          </a:p>
        </p:txBody>
      </p:sp>
      <p:sp>
        <p:nvSpPr>
          <p:cNvPr id="52" name="TextBox 15"/>
          <p:cNvSpPr txBox="1">
            <a:spLocks noChangeArrowheads="1"/>
          </p:cNvSpPr>
          <p:nvPr/>
        </p:nvSpPr>
        <p:spPr bwMode="auto">
          <a:xfrm>
            <a:off x="98023" y="3810056"/>
            <a:ext cx="162056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8" tIns="45718" rIns="91248" bIns="45718">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defTabSz="912292" eaLnBrk="1" hangingPunct="1">
              <a:spcBef>
                <a:spcPct val="50000"/>
              </a:spcBef>
            </a:pPr>
            <a:r>
              <a:rPr lang="en-US" sz="1600" i="1" dirty="0">
                <a:solidFill>
                  <a:srgbClr val="FFFFFF"/>
                </a:solidFill>
              </a:rPr>
              <a:t>Resource-KPIs </a:t>
            </a:r>
            <a:br>
              <a:rPr lang="en-US" sz="1600" i="1" dirty="0">
                <a:solidFill>
                  <a:srgbClr val="FFFFFF"/>
                </a:solidFill>
              </a:rPr>
            </a:br>
            <a:r>
              <a:rPr lang="en-US" sz="1600" i="1" dirty="0">
                <a:solidFill>
                  <a:srgbClr val="FFFFFF"/>
                </a:solidFill>
              </a:rPr>
              <a:t>&amp; Counters</a:t>
            </a:r>
          </a:p>
        </p:txBody>
      </p:sp>
      <p:sp>
        <p:nvSpPr>
          <p:cNvPr id="53" name="Pentagon 4"/>
          <p:cNvSpPr>
            <a:spLocks noChangeArrowheads="1"/>
          </p:cNvSpPr>
          <p:nvPr/>
        </p:nvSpPr>
        <p:spPr bwMode="auto">
          <a:xfrm>
            <a:off x="2291720" y="1234464"/>
            <a:ext cx="1800225" cy="3276600"/>
          </a:xfrm>
          <a:prstGeom prst="homePlate">
            <a:avLst>
              <a:gd name="adj" fmla="val 26495"/>
            </a:avLst>
          </a:prstGeom>
          <a:solidFill>
            <a:schemeClr val="tx2">
              <a:lumMod val="50000"/>
              <a:lumOff val="50000"/>
            </a:schemeClr>
          </a:solidFill>
          <a:ln w="76200" cap="flat" cmpd="sng" algn="ctr">
            <a:solidFill>
              <a:schemeClr val="tx2">
                <a:lumMod val="50000"/>
                <a:lumOff val="50000"/>
              </a:schemeClr>
            </a:solidFill>
            <a:prstDash val="solid"/>
            <a:round/>
            <a:headEnd type="none" w="med" len="med"/>
            <a:tailEnd type="none" w="med" len="med"/>
          </a:ln>
          <a:effectLst>
            <a:glow rad="63500">
              <a:schemeClr val="accent3">
                <a:satMod val="175000"/>
                <a:alpha val="40000"/>
              </a:schemeClr>
            </a:glow>
          </a:effectLst>
        </p:spPr>
        <p:txBody>
          <a:bodyPr lIns="71872" tIns="45718" rIns="71872" bIns="45718" anchor="ctr"/>
          <a:lstStyle/>
          <a:p>
            <a:pPr algn="ctr" defTabSz="912292">
              <a:spcBef>
                <a:spcPct val="50000"/>
              </a:spcBef>
            </a:pPr>
            <a:r>
              <a:rPr lang="en-US" dirty="0">
                <a:solidFill>
                  <a:srgbClr val="FFFFFF"/>
                </a:solidFill>
              </a:rPr>
              <a:t>Session QoE per User</a:t>
            </a:r>
          </a:p>
        </p:txBody>
      </p:sp>
      <p:sp>
        <p:nvSpPr>
          <p:cNvPr id="54" name="TextBox 9"/>
          <p:cNvSpPr txBox="1">
            <a:spLocks noChangeArrowheads="1"/>
          </p:cNvSpPr>
          <p:nvPr/>
        </p:nvSpPr>
        <p:spPr bwMode="auto">
          <a:xfrm>
            <a:off x="2007697" y="3810056"/>
            <a:ext cx="196200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8" tIns="45718" rIns="91248" bIns="45718">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defTabSz="912292" eaLnBrk="1" hangingPunct="1">
              <a:spcBef>
                <a:spcPct val="50000"/>
              </a:spcBef>
            </a:pPr>
            <a:r>
              <a:rPr lang="en-US" sz="1600" i="1" dirty="0">
                <a:solidFill>
                  <a:srgbClr val="FFFFFF"/>
                </a:solidFill>
              </a:rPr>
              <a:t>Service-KPIs &amp;</a:t>
            </a:r>
            <a:br>
              <a:rPr lang="en-US" sz="1600" i="1" dirty="0">
                <a:solidFill>
                  <a:srgbClr val="FFFFFF"/>
                </a:solidFill>
              </a:rPr>
            </a:br>
            <a:r>
              <a:rPr lang="en-US" sz="1600" i="1" dirty="0">
                <a:solidFill>
                  <a:srgbClr val="FFFFFF"/>
                </a:solidFill>
              </a:rPr>
              <a:t>E2E session record</a:t>
            </a:r>
          </a:p>
        </p:txBody>
      </p:sp>
      <p:sp>
        <p:nvSpPr>
          <p:cNvPr id="55" name="Freeform 3"/>
          <p:cNvSpPr>
            <a:spLocks noChangeAspect="1" noEditPoints="1"/>
          </p:cNvSpPr>
          <p:nvPr/>
        </p:nvSpPr>
        <p:spPr bwMode="auto">
          <a:xfrm>
            <a:off x="2666138" y="1443685"/>
            <a:ext cx="850508" cy="857053"/>
          </a:xfrm>
          <a:custGeom>
            <a:avLst/>
            <a:gdLst>
              <a:gd name="T0" fmla="*/ 2147483647 w 421"/>
              <a:gd name="T1" fmla="*/ 2147483647 h 318"/>
              <a:gd name="T2" fmla="*/ 2147483647 w 421"/>
              <a:gd name="T3" fmla="*/ 2147483647 h 318"/>
              <a:gd name="T4" fmla="*/ 2147483647 w 421"/>
              <a:gd name="T5" fmla="*/ 2147483647 h 318"/>
              <a:gd name="T6" fmla="*/ 2147483647 w 421"/>
              <a:gd name="T7" fmla="*/ 2147483647 h 318"/>
              <a:gd name="T8" fmla="*/ 2147483647 w 421"/>
              <a:gd name="T9" fmla="*/ 2147483647 h 318"/>
              <a:gd name="T10" fmla="*/ 2147483647 w 421"/>
              <a:gd name="T11" fmla="*/ 2147483647 h 318"/>
              <a:gd name="T12" fmla="*/ 2147483647 w 421"/>
              <a:gd name="T13" fmla="*/ 2147483647 h 318"/>
              <a:gd name="T14" fmla="*/ 2147483647 w 421"/>
              <a:gd name="T15" fmla="*/ 2147483647 h 318"/>
              <a:gd name="T16" fmla="*/ 2147483647 w 421"/>
              <a:gd name="T17" fmla="*/ 2147483647 h 318"/>
              <a:gd name="T18" fmla="*/ 2147483647 w 421"/>
              <a:gd name="T19" fmla="*/ 2147483647 h 318"/>
              <a:gd name="T20" fmla="*/ 2147483647 w 421"/>
              <a:gd name="T21" fmla="*/ 2147483647 h 318"/>
              <a:gd name="T22" fmla="*/ 2147483647 w 421"/>
              <a:gd name="T23" fmla="*/ 2147483647 h 318"/>
              <a:gd name="T24" fmla="*/ 2147483647 w 421"/>
              <a:gd name="T25" fmla="*/ 2147483647 h 318"/>
              <a:gd name="T26" fmla="*/ 2147483647 w 421"/>
              <a:gd name="T27" fmla="*/ 2147483647 h 318"/>
              <a:gd name="T28" fmla="*/ 2147483647 w 421"/>
              <a:gd name="T29" fmla="*/ 2147483647 h 318"/>
              <a:gd name="T30" fmla="*/ 2147483647 w 421"/>
              <a:gd name="T31" fmla="*/ 2147483647 h 318"/>
              <a:gd name="T32" fmla="*/ 2147483647 w 421"/>
              <a:gd name="T33" fmla="*/ 2147483647 h 318"/>
              <a:gd name="T34" fmla="*/ 2147483647 w 421"/>
              <a:gd name="T35" fmla="*/ 2147483647 h 318"/>
              <a:gd name="T36" fmla="*/ 2147483647 w 421"/>
              <a:gd name="T37" fmla="*/ 2147483647 h 318"/>
              <a:gd name="T38" fmla="*/ 2147483647 w 421"/>
              <a:gd name="T39" fmla="*/ 2147483647 h 318"/>
              <a:gd name="T40" fmla="*/ 2147483647 w 421"/>
              <a:gd name="T41" fmla="*/ 2147483647 h 318"/>
              <a:gd name="T42" fmla="*/ 2147483647 w 421"/>
              <a:gd name="T43" fmla="*/ 2147483647 h 318"/>
              <a:gd name="T44" fmla="*/ 2147483647 w 421"/>
              <a:gd name="T45" fmla="*/ 2147483647 h 318"/>
              <a:gd name="T46" fmla="*/ 2147483647 w 421"/>
              <a:gd name="T47" fmla="*/ 2147483647 h 318"/>
              <a:gd name="T48" fmla="*/ 2147483647 w 421"/>
              <a:gd name="T49" fmla="*/ 2147483647 h 318"/>
              <a:gd name="T50" fmla="*/ 2147483647 w 421"/>
              <a:gd name="T51" fmla="*/ 2147483647 h 318"/>
              <a:gd name="T52" fmla="*/ 2147483647 w 421"/>
              <a:gd name="T53" fmla="*/ 2147483647 h 318"/>
              <a:gd name="T54" fmla="*/ 2147483647 w 421"/>
              <a:gd name="T55" fmla="*/ 2147483647 h 318"/>
              <a:gd name="T56" fmla="*/ 2147483647 w 421"/>
              <a:gd name="T57" fmla="*/ 2147483647 h 318"/>
              <a:gd name="T58" fmla="*/ 2147483647 w 421"/>
              <a:gd name="T59" fmla="*/ 2147483647 h 318"/>
              <a:gd name="T60" fmla="*/ 2147483647 w 421"/>
              <a:gd name="T61" fmla="*/ 2147483647 h 318"/>
              <a:gd name="T62" fmla="*/ 2147483647 w 421"/>
              <a:gd name="T63" fmla="*/ 2147483647 h 318"/>
              <a:gd name="T64" fmla="*/ 2147483647 w 421"/>
              <a:gd name="T65" fmla="*/ 2147483647 h 318"/>
              <a:gd name="T66" fmla="*/ 2147483647 w 421"/>
              <a:gd name="T67" fmla="*/ 2147483647 h 318"/>
              <a:gd name="T68" fmla="*/ 2147483647 w 421"/>
              <a:gd name="T69" fmla="*/ 2147483647 h 318"/>
              <a:gd name="T70" fmla="*/ 2147483647 w 421"/>
              <a:gd name="T71" fmla="*/ 2147483647 h 318"/>
              <a:gd name="T72" fmla="*/ 2147483647 w 421"/>
              <a:gd name="T73" fmla="*/ 2147483647 h 318"/>
              <a:gd name="T74" fmla="*/ 2147483647 w 421"/>
              <a:gd name="T75" fmla="*/ 2147483647 h 318"/>
              <a:gd name="T76" fmla="*/ 2147483647 w 421"/>
              <a:gd name="T77" fmla="*/ 2147483647 h 318"/>
              <a:gd name="T78" fmla="*/ 2147483647 w 421"/>
              <a:gd name="T79" fmla="*/ 2147483647 h 318"/>
              <a:gd name="T80" fmla="*/ 2147483647 w 421"/>
              <a:gd name="T81" fmla="*/ 2147483647 h 318"/>
              <a:gd name="T82" fmla="*/ 2147483647 w 421"/>
              <a:gd name="T83" fmla="*/ 2147483647 h 318"/>
              <a:gd name="T84" fmla="*/ 2147483647 w 421"/>
              <a:gd name="T85" fmla="*/ 2147483647 h 318"/>
              <a:gd name="T86" fmla="*/ 2147483647 w 421"/>
              <a:gd name="T87" fmla="*/ 2147483647 h 318"/>
              <a:gd name="T88" fmla="*/ 2147483647 w 421"/>
              <a:gd name="T89" fmla="*/ 2147483647 h 318"/>
              <a:gd name="T90" fmla="*/ 2147483647 w 421"/>
              <a:gd name="T91" fmla="*/ 2147483647 h 318"/>
              <a:gd name="T92" fmla="*/ 2147483647 w 421"/>
              <a:gd name="T93" fmla="*/ 2147483647 h 318"/>
              <a:gd name="T94" fmla="*/ 2147483647 w 421"/>
              <a:gd name="T95" fmla="*/ 2147483647 h 318"/>
              <a:gd name="T96" fmla="*/ 2147483647 w 421"/>
              <a:gd name="T97" fmla="*/ 2147483647 h 3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1"/>
              <a:gd name="T148" fmla="*/ 0 h 318"/>
              <a:gd name="T149" fmla="*/ 421 w 421"/>
              <a:gd name="T150" fmla="*/ 318 h 3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1" h="318">
                <a:moveTo>
                  <a:pt x="188" y="71"/>
                </a:moveTo>
                <a:cubicBezTo>
                  <a:pt x="211" y="54"/>
                  <a:pt x="211" y="54"/>
                  <a:pt x="211" y="54"/>
                </a:cubicBezTo>
                <a:cubicBezTo>
                  <a:pt x="234" y="71"/>
                  <a:pt x="234" y="71"/>
                  <a:pt x="234" y="71"/>
                </a:cubicBezTo>
                <a:cubicBezTo>
                  <a:pt x="225" y="44"/>
                  <a:pt x="225" y="44"/>
                  <a:pt x="225" y="44"/>
                </a:cubicBezTo>
                <a:cubicBezTo>
                  <a:pt x="248" y="27"/>
                  <a:pt x="248" y="27"/>
                  <a:pt x="248" y="27"/>
                </a:cubicBezTo>
                <a:cubicBezTo>
                  <a:pt x="219" y="27"/>
                  <a:pt x="219" y="27"/>
                  <a:pt x="219" y="27"/>
                </a:cubicBezTo>
                <a:cubicBezTo>
                  <a:pt x="211" y="0"/>
                  <a:pt x="211" y="0"/>
                  <a:pt x="211" y="0"/>
                </a:cubicBezTo>
                <a:cubicBezTo>
                  <a:pt x="202" y="27"/>
                  <a:pt x="202" y="27"/>
                  <a:pt x="202" y="27"/>
                </a:cubicBezTo>
                <a:cubicBezTo>
                  <a:pt x="173" y="27"/>
                  <a:pt x="173" y="27"/>
                  <a:pt x="173" y="27"/>
                </a:cubicBezTo>
                <a:cubicBezTo>
                  <a:pt x="196" y="44"/>
                  <a:pt x="196" y="44"/>
                  <a:pt x="196" y="44"/>
                </a:cubicBezTo>
                <a:lnTo>
                  <a:pt x="188" y="71"/>
                </a:lnTo>
                <a:close/>
                <a:moveTo>
                  <a:pt x="100" y="100"/>
                </a:moveTo>
                <a:cubicBezTo>
                  <a:pt x="129" y="96"/>
                  <a:pt x="129" y="96"/>
                  <a:pt x="129" y="96"/>
                </a:cubicBezTo>
                <a:cubicBezTo>
                  <a:pt x="103" y="83"/>
                  <a:pt x="103" y="83"/>
                  <a:pt x="103" y="83"/>
                </a:cubicBezTo>
                <a:cubicBezTo>
                  <a:pt x="108" y="54"/>
                  <a:pt x="108" y="54"/>
                  <a:pt x="108" y="54"/>
                </a:cubicBezTo>
                <a:cubicBezTo>
                  <a:pt x="87" y="75"/>
                  <a:pt x="87" y="75"/>
                  <a:pt x="87" y="75"/>
                </a:cubicBezTo>
                <a:cubicBezTo>
                  <a:pt x="62" y="62"/>
                  <a:pt x="62" y="62"/>
                  <a:pt x="62" y="62"/>
                </a:cubicBezTo>
                <a:cubicBezTo>
                  <a:pt x="75" y="87"/>
                  <a:pt x="75" y="87"/>
                  <a:pt x="75" y="87"/>
                </a:cubicBezTo>
                <a:cubicBezTo>
                  <a:pt x="55" y="107"/>
                  <a:pt x="55" y="107"/>
                  <a:pt x="55" y="107"/>
                </a:cubicBezTo>
                <a:cubicBezTo>
                  <a:pt x="83" y="103"/>
                  <a:pt x="83" y="103"/>
                  <a:pt x="83" y="103"/>
                </a:cubicBezTo>
                <a:cubicBezTo>
                  <a:pt x="96" y="128"/>
                  <a:pt x="96" y="128"/>
                  <a:pt x="96" y="128"/>
                </a:cubicBezTo>
                <a:lnTo>
                  <a:pt x="100" y="100"/>
                </a:lnTo>
                <a:close/>
                <a:moveTo>
                  <a:pt x="355" y="87"/>
                </a:moveTo>
                <a:cubicBezTo>
                  <a:pt x="368" y="62"/>
                  <a:pt x="368" y="62"/>
                  <a:pt x="368" y="62"/>
                </a:cubicBezTo>
                <a:cubicBezTo>
                  <a:pt x="343" y="75"/>
                  <a:pt x="343" y="75"/>
                  <a:pt x="343" y="75"/>
                </a:cubicBezTo>
                <a:cubicBezTo>
                  <a:pt x="323" y="54"/>
                  <a:pt x="323" y="54"/>
                  <a:pt x="323" y="54"/>
                </a:cubicBezTo>
                <a:cubicBezTo>
                  <a:pt x="327" y="83"/>
                  <a:pt x="327" y="83"/>
                  <a:pt x="327" y="83"/>
                </a:cubicBezTo>
                <a:cubicBezTo>
                  <a:pt x="302" y="96"/>
                  <a:pt x="302" y="96"/>
                  <a:pt x="302" y="96"/>
                </a:cubicBezTo>
                <a:cubicBezTo>
                  <a:pt x="330" y="100"/>
                  <a:pt x="330" y="100"/>
                  <a:pt x="330" y="100"/>
                </a:cubicBezTo>
                <a:cubicBezTo>
                  <a:pt x="334" y="128"/>
                  <a:pt x="334" y="128"/>
                  <a:pt x="334" y="128"/>
                </a:cubicBezTo>
                <a:cubicBezTo>
                  <a:pt x="347" y="103"/>
                  <a:pt x="347" y="103"/>
                  <a:pt x="347" y="103"/>
                </a:cubicBezTo>
                <a:cubicBezTo>
                  <a:pt x="376" y="107"/>
                  <a:pt x="376" y="107"/>
                  <a:pt x="376" y="107"/>
                </a:cubicBezTo>
                <a:lnTo>
                  <a:pt x="355" y="87"/>
                </a:lnTo>
                <a:close/>
                <a:moveTo>
                  <a:pt x="44" y="196"/>
                </a:moveTo>
                <a:cubicBezTo>
                  <a:pt x="28" y="173"/>
                  <a:pt x="28" y="173"/>
                  <a:pt x="28" y="173"/>
                </a:cubicBezTo>
                <a:cubicBezTo>
                  <a:pt x="28" y="201"/>
                  <a:pt x="28" y="201"/>
                  <a:pt x="28" y="201"/>
                </a:cubicBezTo>
                <a:cubicBezTo>
                  <a:pt x="0" y="210"/>
                  <a:pt x="0" y="210"/>
                  <a:pt x="0" y="210"/>
                </a:cubicBezTo>
                <a:cubicBezTo>
                  <a:pt x="28" y="219"/>
                  <a:pt x="28" y="219"/>
                  <a:pt x="28" y="219"/>
                </a:cubicBezTo>
                <a:cubicBezTo>
                  <a:pt x="28" y="248"/>
                  <a:pt x="28" y="248"/>
                  <a:pt x="28" y="248"/>
                </a:cubicBezTo>
                <a:cubicBezTo>
                  <a:pt x="44" y="225"/>
                  <a:pt x="44" y="225"/>
                  <a:pt x="44" y="225"/>
                </a:cubicBezTo>
                <a:cubicBezTo>
                  <a:pt x="72" y="233"/>
                  <a:pt x="72" y="233"/>
                  <a:pt x="72" y="233"/>
                </a:cubicBezTo>
                <a:cubicBezTo>
                  <a:pt x="55" y="210"/>
                  <a:pt x="55" y="210"/>
                  <a:pt x="55" y="210"/>
                </a:cubicBezTo>
                <a:cubicBezTo>
                  <a:pt x="72" y="187"/>
                  <a:pt x="72" y="187"/>
                  <a:pt x="72" y="187"/>
                </a:cubicBezTo>
                <a:lnTo>
                  <a:pt x="44" y="196"/>
                </a:lnTo>
                <a:close/>
                <a:moveTo>
                  <a:pt x="394" y="201"/>
                </a:moveTo>
                <a:cubicBezTo>
                  <a:pt x="394" y="173"/>
                  <a:pt x="394" y="173"/>
                  <a:pt x="394" y="173"/>
                </a:cubicBezTo>
                <a:cubicBezTo>
                  <a:pt x="377" y="196"/>
                  <a:pt x="377" y="196"/>
                  <a:pt x="377" y="196"/>
                </a:cubicBezTo>
                <a:cubicBezTo>
                  <a:pt x="350" y="187"/>
                  <a:pt x="350" y="187"/>
                  <a:pt x="350" y="187"/>
                </a:cubicBezTo>
                <a:cubicBezTo>
                  <a:pt x="367" y="210"/>
                  <a:pt x="367" y="210"/>
                  <a:pt x="367" y="210"/>
                </a:cubicBezTo>
                <a:cubicBezTo>
                  <a:pt x="350" y="233"/>
                  <a:pt x="350" y="233"/>
                  <a:pt x="350" y="233"/>
                </a:cubicBezTo>
                <a:cubicBezTo>
                  <a:pt x="377" y="225"/>
                  <a:pt x="377" y="225"/>
                  <a:pt x="377" y="225"/>
                </a:cubicBezTo>
                <a:cubicBezTo>
                  <a:pt x="394" y="248"/>
                  <a:pt x="394" y="248"/>
                  <a:pt x="394" y="248"/>
                </a:cubicBezTo>
                <a:cubicBezTo>
                  <a:pt x="394" y="219"/>
                  <a:pt x="394" y="219"/>
                  <a:pt x="394" y="219"/>
                </a:cubicBezTo>
                <a:cubicBezTo>
                  <a:pt x="421" y="210"/>
                  <a:pt x="421" y="210"/>
                  <a:pt x="421" y="210"/>
                </a:cubicBezTo>
                <a:lnTo>
                  <a:pt x="394" y="201"/>
                </a:lnTo>
                <a:close/>
                <a:moveTo>
                  <a:pt x="320" y="173"/>
                </a:moveTo>
                <a:cubicBezTo>
                  <a:pt x="242" y="173"/>
                  <a:pt x="242" y="173"/>
                  <a:pt x="242" y="173"/>
                </a:cubicBezTo>
                <a:cubicBezTo>
                  <a:pt x="240" y="167"/>
                  <a:pt x="240" y="167"/>
                  <a:pt x="240" y="167"/>
                </a:cubicBezTo>
                <a:cubicBezTo>
                  <a:pt x="239" y="163"/>
                  <a:pt x="234" y="160"/>
                  <a:pt x="230" y="162"/>
                </a:cubicBezTo>
                <a:cubicBezTo>
                  <a:pt x="226" y="163"/>
                  <a:pt x="224" y="167"/>
                  <a:pt x="225" y="172"/>
                </a:cubicBezTo>
                <a:cubicBezTo>
                  <a:pt x="229" y="184"/>
                  <a:pt x="229" y="184"/>
                  <a:pt x="229" y="184"/>
                </a:cubicBezTo>
                <a:cubicBezTo>
                  <a:pt x="230" y="187"/>
                  <a:pt x="233" y="189"/>
                  <a:pt x="236" y="189"/>
                </a:cubicBezTo>
                <a:cubicBezTo>
                  <a:pt x="295" y="189"/>
                  <a:pt x="295" y="189"/>
                  <a:pt x="295" y="189"/>
                </a:cubicBezTo>
                <a:cubicBezTo>
                  <a:pt x="248" y="224"/>
                  <a:pt x="248" y="224"/>
                  <a:pt x="248" y="224"/>
                </a:cubicBezTo>
                <a:cubicBezTo>
                  <a:pt x="245" y="226"/>
                  <a:pt x="244" y="230"/>
                  <a:pt x="245" y="233"/>
                </a:cubicBezTo>
                <a:cubicBezTo>
                  <a:pt x="263" y="289"/>
                  <a:pt x="263" y="289"/>
                  <a:pt x="263" y="289"/>
                </a:cubicBezTo>
                <a:cubicBezTo>
                  <a:pt x="215" y="254"/>
                  <a:pt x="215" y="254"/>
                  <a:pt x="215" y="254"/>
                </a:cubicBezTo>
                <a:cubicBezTo>
                  <a:pt x="213" y="252"/>
                  <a:pt x="209" y="252"/>
                  <a:pt x="206" y="254"/>
                </a:cubicBezTo>
                <a:cubicBezTo>
                  <a:pt x="158" y="289"/>
                  <a:pt x="158" y="289"/>
                  <a:pt x="158" y="289"/>
                </a:cubicBezTo>
                <a:cubicBezTo>
                  <a:pt x="176" y="233"/>
                  <a:pt x="176" y="233"/>
                  <a:pt x="176" y="233"/>
                </a:cubicBezTo>
                <a:cubicBezTo>
                  <a:pt x="178" y="230"/>
                  <a:pt x="176" y="226"/>
                  <a:pt x="174" y="224"/>
                </a:cubicBezTo>
                <a:cubicBezTo>
                  <a:pt x="126" y="189"/>
                  <a:pt x="126" y="189"/>
                  <a:pt x="126" y="189"/>
                </a:cubicBezTo>
                <a:cubicBezTo>
                  <a:pt x="185" y="189"/>
                  <a:pt x="185" y="189"/>
                  <a:pt x="185" y="189"/>
                </a:cubicBezTo>
                <a:cubicBezTo>
                  <a:pt x="188" y="189"/>
                  <a:pt x="191" y="187"/>
                  <a:pt x="192" y="184"/>
                </a:cubicBezTo>
                <a:cubicBezTo>
                  <a:pt x="211" y="128"/>
                  <a:pt x="211" y="128"/>
                  <a:pt x="211" y="128"/>
                </a:cubicBezTo>
                <a:cubicBezTo>
                  <a:pt x="215" y="141"/>
                  <a:pt x="215" y="141"/>
                  <a:pt x="215" y="141"/>
                </a:cubicBezTo>
                <a:cubicBezTo>
                  <a:pt x="216" y="145"/>
                  <a:pt x="221" y="148"/>
                  <a:pt x="225" y="146"/>
                </a:cubicBezTo>
                <a:cubicBezTo>
                  <a:pt x="229" y="145"/>
                  <a:pt x="232" y="140"/>
                  <a:pt x="230" y="136"/>
                </a:cubicBezTo>
                <a:cubicBezTo>
                  <a:pt x="218" y="99"/>
                  <a:pt x="218" y="99"/>
                  <a:pt x="218" y="99"/>
                </a:cubicBezTo>
                <a:cubicBezTo>
                  <a:pt x="217" y="96"/>
                  <a:pt x="214" y="94"/>
                  <a:pt x="211" y="94"/>
                </a:cubicBezTo>
                <a:cubicBezTo>
                  <a:pt x="207" y="94"/>
                  <a:pt x="204" y="96"/>
                  <a:pt x="203" y="99"/>
                </a:cubicBezTo>
                <a:cubicBezTo>
                  <a:pt x="179" y="173"/>
                  <a:pt x="179" y="173"/>
                  <a:pt x="179" y="173"/>
                </a:cubicBezTo>
                <a:cubicBezTo>
                  <a:pt x="101" y="173"/>
                  <a:pt x="101" y="173"/>
                  <a:pt x="101" y="173"/>
                </a:cubicBezTo>
                <a:cubicBezTo>
                  <a:pt x="98" y="173"/>
                  <a:pt x="95" y="176"/>
                  <a:pt x="94" y="179"/>
                </a:cubicBezTo>
                <a:cubicBezTo>
                  <a:pt x="93" y="182"/>
                  <a:pt x="94" y="186"/>
                  <a:pt x="97" y="188"/>
                </a:cubicBezTo>
                <a:cubicBezTo>
                  <a:pt x="159" y="233"/>
                  <a:pt x="159" y="233"/>
                  <a:pt x="159" y="233"/>
                </a:cubicBezTo>
                <a:cubicBezTo>
                  <a:pt x="135" y="307"/>
                  <a:pt x="135" y="307"/>
                  <a:pt x="135" y="307"/>
                </a:cubicBezTo>
                <a:cubicBezTo>
                  <a:pt x="134" y="311"/>
                  <a:pt x="136" y="314"/>
                  <a:pt x="138" y="316"/>
                </a:cubicBezTo>
                <a:cubicBezTo>
                  <a:pt x="140" y="317"/>
                  <a:pt x="141" y="318"/>
                  <a:pt x="143" y="318"/>
                </a:cubicBezTo>
                <a:cubicBezTo>
                  <a:pt x="145" y="318"/>
                  <a:pt x="146" y="317"/>
                  <a:pt x="148" y="316"/>
                </a:cubicBezTo>
                <a:cubicBezTo>
                  <a:pt x="211" y="271"/>
                  <a:pt x="211" y="271"/>
                  <a:pt x="211" y="271"/>
                </a:cubicBezTo>
                <a:cubicBezTo>
                  <a:pt x="274" y="316"/>
                  <a:pt x="274" y="316"/>
                  <a:pt x="274" y="316"/>
                </a:cubicBezTo>
                <a:cubicBezTo>
                  <a:pt x="276" y="318"/>
                  <a:pt x="280" y="318"/>
                  <a:pt x="283" y="316"/>
                </a:cubicBezTo>
                <a:cubicBezTo>
                  <a:pt x="286" y="314"/>
                  <a:pt x="287" y="311"/>
                  <a:pt x="286" y="307"/>
                </a:cubicBezTo>
                <a:cubicBezTo>
                  <a:pt x="262" y="233"/>
                  <a:pt x="262" y="233"/>
                  <a:pt x="262" y="233"/>
                </a:cubicBezTo>
                <a:cubicBezTo>
                  <a:pt x="325" y="188"/>
                  <a:pt x="325" y="188"/>
                  <a:pt x="325" y="188"/>
                </a:cubicBezTo>
                <a:cubicBezTo>
                  <a:pt x="328" y="186"/>
                  <a:pt x="329" y="182"/>
                  <a:pt x="328" y="179"/>
                </a:cubicBezTo>
                <a:cubicBezTo>
                  <a:pt x="327" y="176"/>
                  <a:pt x="323" y="173"/>
                  <a:pt x="320" y="17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48" tIns="45718" rIns="91248" bIns="45718"/>
          <a:lstStyle/>
          <a:p>
            <a:pPr defTabSz="912292">
              <a:spcBef>
                <a:spcPct val="50000"/>
              </a:spcBef>
            </a:pPr>
            <a:endParaRPr lang="en-US" dirty="0">
              <a:solidFill>
                <a:srgbClr val="58585A"/>
              </a:solidFill>
            </a:endParaRPr>
          </a:p>
        </p:txBody>
      </p:sp>
      <p:sp>
        <p:nvSpPr>
          <p:cNvPr id="56" name="Pentagon 5"/>
          <p:cNvSpPr>
            <a:spLocks noChangeArrowheads="1"/>
          </p:cNvSpPr>
          <p:nvPr/>
        </p:nvSpPr>
        <p:spPr bwMode="auto">
          <a:xfrm>
            <a:off x="4349099" y="1234464"/>
            <a:ext cx="1800225" cy="3276600"/>
          </a:xfrm>
          <a:prstGeom prst="homePlate">
            <a:avLst>
              <a:gd name="adj" fmla="val 26495"/>
            </a:avLst>
          </a:prstGeom>
          <a:solidFill>
            <a:schemeClr val="bg2"/>
          </a:solidFill>
          <a:ln w="76200" cap="flat" cmpd="sng" algn="ctr">
            <a:solidFill>
              <a:schemeClr val="bg2"/>
            </a:solidFill>
            <a:prstDash val="solid"/>
            <a:round/>
            <a:headEnd type="none" w="med" len="med"/>
            <a:tailEnd type="none" w="med" len="med"/>
          </a:ln>
          <a:effectLst>
            <a:glow rad="63500">
              <a:schemeClr val="accent3">
                <a:satMod val="175000"/>
                <a:alpha val="40000"/>
              </a:schemeClr>
            </a:glow>
          </a:effectLst>
        </p:spPr>
        <p:txBody>
          <a:bodyPr lIns="71872" tIns="45718" rIns="71872" bIns="45718" anchor="ctr"/>
          <a:lstStyle/>
          <a:p>
            <a:pPr algn="ctr" defTabSz="912292">
              <a:spcBef>
                <a:spcPct val="50000"/>
              </a:spcBef>
            </a:pPr>
            <a:r>
              <a:rPr lang="en-US" dirty="0">
                <a:solidFill>
                  <a:srgbClr val="FFFFFF"/>
                </a:solidFill>
              </a:rPr>
              <a:t>User Overall Perception of Service Quality</a:t>
            </a:r>
          </a:p>
        </p:txBody>
      </p:sp>
      <p:sp>
        <p:nvSpPr>
          <p:cNvPr id="57" name="TextBox 8"/>
          <p:cNvSpPr txBox="1">
            <a:spLocks noChangeArrowheads="1"/>
          </p:cNvSpPr>
          <p:nvPr/>
        </p:nvSpPr>
        <p:spPr bwMode="auto">
          <a:xfrm>
            <a:off x="4387571" y="3810056"/>
            <a:ext cx="147149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8" tIns="45718" rIns="91248" bIns="45718">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defTabSz="912292" eaLnBrk="1" hangingPunct="1">
              <a:spcBef>
                <a:spcPct val="50000"/>
              </a:spcBef>
            </a:pPr>
            <a:r>
              <a:rPr lang="en-US" sz="1600" i="1" dirty="0">
                <a:solidFill>
                  <a:srgbClr val="FFFFFF"/>
                </a:solidFill>
              </a:rPr>
              <a:t>Service Level </a:t>
            </a:r>
            <a:br>
              <a:rPr lang="en-US" sz="1600" i="1" dirty="0">
                <a:solidFill>
                  <a:srgbClr val="FFFFFF"/>
                </a:solidFill>
              </a:rPr>
            </a:br>
            <a:r>
              <a:rPr lang="en-US" sz="1600" i="1" dirty="0">
                <a:solidFill>
                  <a:srgbClr val="FFFFFF"/>
                </a:solidFill>
              </a:rPr>
              <a:t>Index (SLI)</a:t>
            </a:r>
          </a:p>
        </p:txBody>
      </p:sp>
      <p:sp>
        <p:nvSpPr>
          <p:cNvPr id="58" name="Freeform 7"/>
          <p:cNvSpPr>
            <a:spLocks noChangeAspect="1" noEditPoints="1"/>
          </p:cNvSpPr>
          <p:nvPr/>
        </p:nvSpPr>
        <p:spPr bwMode="auto">
          <a:xfrm>
            <a:off x="4914898" y="1478147"/>
            <a:ext cx="413810" cy="744917"/>
          </a:xfrm>
          <a:custGeom>
            <a:avLst/>
            <a:gdLst>
              <a:gd name="T0" fmla="*/ 2147483647 w 206"/>
              <a:gd name="T1" fmla="*/ 2147483647 h 310"/>
              <a:gd name="T2" fmla="*/ 2147483647 w 206"/>
              <a:gd name="T3" fmla="*/ 2147483647 h 310"/>
              <a:gd name="T4" fmla="*/ 2147483647 w 206"/>
              <a:gd name="T5" fmla="*/ 2147483647 h 310"/>
              <a:gd name="T6" fmla="*/ 2147483647 w 206"/>
              <a:gd name="T7" fmla="*/ 2147483647 h 310"/>
              <a:gd name="T8" fmla="*/ 2147483647 w 206"/>
              <a:gd name="T9" fmla="*/ 2147483647 h 310"/>
              <a:gd name="T10" fmla="*/ 2147483647 w 206"/>
              <a:gd name="T11" fmla="*/ 2147483647 h 310"/>
              <a:gd name="T12" fmla="*/ 2147483647 w 206"/>
              <a:gd name="T13" fmla="*/ 2147483647 h 310"/>
              <a:gd name="T14" fmla="*/ 2147483647 w 206"/>
              <a:gd name="T15" fmla="*/ 2147483647 h 310"/>
              <a:gd name="T16" fmla="*/ 2147483647 w 206"/>
              <a:gd name="T17" fmla="*/ 2147483647 h 310"/>
              <a:gd name="T18" fmla="*/ 2147483647 w 206"/>
              <a:gd name="T19" fmla="*/ 2147483647 h 310"/>
              <a:gd name="T20" fmla="*/ 2147483647 w 206"/>
              <a:gd name="T21" fmla="*/ 2147483647 h 310"/>
              <a:gd name="T22" fmla="*/ 2147483647 w 206"/>
              <a:gd name="T23" fmla="*/ 2147483647 h 310"/>
              <a:gd name="T24" fmla="*/ 2147483647 w 206"/>
              <a:gd name="T25" fmla="*/ 2147483647 h 310"/>
              <a:gd name="T26" fmla="*/ 2147483647 w 206"/>
              <a:gd name="T27" fmla="*/ 2147483647 h 310"/>
              <a:gd name="T28" fmla="*/ 2147483647 w 206"/>
              <a:gd name="T29" fmla="*/ 2147483647 h 310"/>
              <a:gd name="T30" fmla="*/ 2147483647 w 206"/>
              <a:gd name="T31" fmla="*/ 2147483647 h 310"/>
              <a:gd name="T32" fmla="*/ 2147483647 w 206"/>
              <a:gd name="T33" fmla="*/ 2147483647 h 310"/>
              <a:gd name="T34" fmla="*/ 2147483647 w 206"/>
              <a:gd name="T35" fmla="*/ 2147483647 h 310"/>
              <a:gd name="T36" fmla="*/ 2147483647 w 206"/>
              <a:gd name="T37" fmla="*/ 2147483647 h 310"/>
              <a:gd name="T38" fmla="*/ 2147483647 w 206"/>
              <a:gd name="T39" fmla="*/ 2147483647 h 310"/>
              <a:gd name="T40" fmla="*/ 2147483647 w 206"/>
              <a:gd name="T41" fmla="*/ 2147483647 h 310"/>
              <a:gd name="T42" fmla="*/ 2147483647 w 206"/>
              <a:gd name="T43" fmla="*/ 2147483647 h 310"/>
              <a:gd name="T44" fmla="*/ 2147483647 w 206"/>
              <a:gd name="T45" fmla="*/ 2147483647 h 310"/>
              <a:gd name="T46" fmla="*/ 2147483647 w 206"/>
              <a:gd name="T47" fmla="*/ 2147483647 h 310"/>
              <a:gd name="T48" fmla="*/ 2147483647 w 206"/>
              <a:gd name="T49" fmla="*/ 2147483647 h 310"/>
              <a:gd name="T50" fmla="*/ 0 w 206"/>
              <a:gd name="T51" fmla="*/ 2147483647 h 310"/>
              <a:gd name="T52" fmla="*/ 2147483647 w 206"/>
              <a:gd name="T53" fmla="*/ 2147483647 h 310"/>
              <a:gd name="T54" fmla="*/ 2147483647 w 206"/>
              <a:gd name="T55" fmla="*/ 2147483647 h 310"/>
              <a:gd name="T56" fmla="*/ 2147483647 w 206"/>
              <a:gd name="T57" fmla="*/ 2147483647 h 310"/>
              <a:gd name="T58" fmla="*/ 2147483647 w 206"/>
              <a:gd name="T59" fmla="*/ 2147483647 h 310"/>
              <a:gd name="T60" fmla="*/ 2147483647 w 206"/>
              <a:gd name="T61" fmla="*/ 2147483647 h 310"/>
              <a:gd name="T62" fmla="*/ 2147483647 w 206"/>
              <a:gd name="T63" fmla="*/ 2147483647 h 310"/>
              <a:gd name="T64" fmla="*/ 2147483647 w 206"/>
              <a:gd name="T65" fmla="*/ 2147483647 h 310"/>
              <a:gd name="T66" fmla="*/ 2147483647 w 206"/>
              <a:gd name="T67" fmla="*/ 2147483647 h 310"/>
              <a:gd name="T68" fmla="*/ 2147483647 w 206"/>
              <a:gd name="T69" fmla="*/ 2147483647 h 310"/>
              <a:gd name="T70" fmla="*/ 2147483647 w 206"/>
              <a:gd name="T71" fmla="*/ 2147483647 h 310"/>
              <a:gd name="T72" fmla="*/ 2147483647 w 206"/>
              <a:gd name="T73" fmla="*/ 2147483647 h 310"/>
              <a:gd name="T74" fmla="*/ 2147483647 w 206"/>
              <a:gd name="T75" fmla="*/ 2147483647 h 310"/>
              <a:gd name="T76" fmla="*/ 2147483647 w 206"/>
              <a:gd name="T77" fmla="*/ 2147483647 h 310"/>
              <a:gd name="T78" fmla="*/ 2147483647 w 206"/>
              <a:gd name="T79" fmla="*/ 2147483647 h 310"/>
              <a:gd name="T80" fmla="*/ 2147483647 w 206"/>
              <a:gd name="T81" fmla="*/ 2147483647 h 310"/>
              <a:gd name="T82" fmla="*/ 2147483647 w 206"/>
              <a:gd name="T83" fmla="*/ 2147483647 h 310"/>
              <a:gd name="T84" fmla="*/ 2147483647 w 206"/>
              <a:gd name="T85" fmla="*/ 2147483647 h 310"/>
              <a:gd name="T86" fmla="*/ 2147483647 w 206"/>
              <a:gd name="T87" fmla="*/ 2147483647 h 310"/>
              <a:gd name="T88" fmla="*/ 2147483647 w 206"/>
              <a:gd name="T89" fmla="*/ 2147483647 h 310"/>
              <a:gd name="T90" fmla="*/ 2147483647 w 206"/>
              <a:gd name="T91" fmla="*/ 2147483647 h 310"/>
              <a:gd name="T92" fmla="*/ 2147483647 w 206"/>
              <a:gd name="T93" fmla="*/ 2147483647 h 310"/>
              <a:gd name="T94" fmla="*/ 2147483647 w 206"/>
              <a:gd name="T95" fmla="*/ 2147483647 h 310"/>
              <a:gd name="T96" fmla="*/ 2147483647 w 206"/>
              <a:gd name="T97" fmla="*/ 2147483647 h 3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310"/>
              <a:gd name="T149" fmla="*/ 206 w 206"/>
              <a:gd name="T150" fmla="*/ 310 h 3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310">
                <a:moveTo>
                  <a:pt x="190" y="154"/>
                </a:moveTo>
                <a:cubicBezTo>
                  <a:pt x="183" y="145"/>
                  <a:pt x="174" y="137"/>
                  <a:pt x="164" y="132"/>
                </a:cubicBezTo>
                <a:cubicBezTo>
                  <a:pt x="176" y="118"/>
                  <a:pt x="183" y="100"/>
                  <a:pt x="183" y="80"/>
                </a:cubicBezTo>
                <a:cubicBezTo>
                  <a:pt x="183" y="68"/>
                  <a:pt x="180" y="56"/>
                  <a:pt x="175" y="46"/>
                </a:cubicBezTo>
                <a:cubicBezTo>
                  <a:pt x="174" y="43"/>
                  <a:pt x="172" y="39"/>
                  <a:pt x="170" y="36"/>
                </a:cubicBezTo>
                <a:cubicBezTo>
                  <a:pt x="167" y="33"/>
                  <a:pt x="162" y="32"/>
                  <a:pt x="159" y="34"/>
                </a:cubicBezTo>
                <a:cubicBezTo>
                  <a:pt x="155" y="36"/>
                  <a:pt x="154" y="41"/>
                  <a:pt x="156" y="45"/>
                </a:cubicBezTo>
                <a:cubicBezTo>
                  <a:pt x="158" y="48"/>
                  <a:pt x="159" y="50"/>
                  <a:pt x="161" y="53"/>
                </a:cubicBezTo>
                <a:cubicBezTo>
                  <a:pt x="165" y="61"/>
                  <a:pt x="167" y="70"/>
                  <a:pt x="167" y="80"/>
                </a:cubicBezTo>
                <a:cubicBezTo>
                  <a:pt x="167" y="100"/>
                  <a:pt x="158" y="117"/>
                  <a:pt x="144" y="129"/>
                </a:cubicBezTo>
                <a:cubicBezTo>
                  <a:pt x="143" y="130"/>
                  <a:pt x="142" y="130"/>
                  <a:pt x="141" y="131"/>
                </a:cubicBezTo>
                <a:cubicBezTo>
                  <a:pt x="141" y="132"/>
                  <a:pt x="140" y="132"/>
                  <a:pt x="140" y="132"/>
                </a:cubicBezTo>
                <a:cubicBezTo>
                  <a:pt x="139" y="133"/>
                  <a:pt x="138" y="134"/>
                  <a:pt x="137" y="134"/>
                </a:cubicBezTo>
                <a:cubicBezTo>
                  <a:pt x="136" y="135"/>
                  <a:pt x="135" y="135"/>
                  <a:pt x="135" y="136"/>
                </a:cubicBezTo>
                <a:cubicBezTo>
                  <a:pt x="134" y="136"/>
                  <a:pt x="133" y="137"/>
                  <a:pt x="132" y="137"/>
                </a:cubicBezTo>
                <a:cubicBezTo>
                  <a:pt x="131" y="138"/>
                  <a:pt x="130" y="138"/>
                  <a:pt x="129" y="138"/>
                </a:cubicBezTo>
                <a:cubicBezTo>
                  <a:pt x="128" y="139"/>
                  <a:pt x="127" y="139"/>
                  <a:pt x="127" y="139"/>
                </a:cubicBezTo>
                <a:cubicBezTo>
                  <a:pt x="125" y="140"/>
                  <a:pt x="124" y="140"/>
                  <a:pt x="123" y="141"/>
                </a:cubicBezTo>
                <a:cubicBezTo>
                  <a:pt x="122" y="141"/>
                  <a:pt x="122" y="141"/>
                  <a:pt x="121" y="141"/>
                </a:cubicBezTo>
                <a:cubicBezTo>
                  <a:pt x="120" y="142"/>
                  <a:pt x="118" y="142"/>
                  <a:pt x="117" y="142"/>
                </a:cubicBezTo>
                <a:cubicBezTo>
                  <a:pt x="116" y="143"/>
                  <a:pt x="116" y="143"/>
                  <a:pt x="115" y="143"/>
                </a:cubicBezTo>
                <a:cubicBezTo>
                  <a:pt x="114" y="143"/>
                  <a:pt x="112" y="143"/>
                  <a:pt x="110" y="144"/>
                </a:cubicBezTo>
                <a:cubicBezTo>
                  <a:pt x="110" y="144"/>
                  <a:pt x="109" y="144"/>
                  <a:pt x="109" y="144"/>
                </a:cubicBezTo>
                <a:cubicBezTo>
                  <a:pt x="107" y="144"/>
                  <a:pt x="105" y="144"/>
                  <a:pt x="103" y="144"/>
                </a:cubicBezTo>
                <a:cubicBezTo>
                  <a:pt x="101" y="144"/>
                  <a:pt x="98" y="144"/>
                  <a:pt x="96" y="144"/>
                </a:cubicBezTo>
                <a:cubicBezTo>
                  <a:pt x="96" y="144"/>
                  <a:pt x="95" y="144"/>
                  <a:pt x="95" y="144"/>
                </a:cubicBezTo>
                <a:cubicBezTo>
                  <a:pt x="93" y="143"/>
                  <a:pt x="92" y="143"/>
                  <a:pt x="90" y="143"/>
                </a:cubicBezTo>
                <a:cubicBezTo>
                  <a:pt x="90" y="143"/>
                  <a:pt x="89" y="143"/>
                  <a:pt x="88" y="142"/>
                </a:cubicBezTo>
                <a:cubicBezTo>
                  <a:pt x="87" y="142"/>
                  <a:pt x="86" y="142"/>
                  <a:pt x="84" y="141"/>
                </a:cubicBezTo>
                <a:cubicBezTo>
                  <a:pt x="84" y="141"/>
                  <a:pt x="83" y="141"/>
                  <a:pt x="82" y="141"/>
                </a:cubicBezTo>
                <a:cubicBezTo>
                  <a:pt x="81" y="140"/>
                  <a:pt x="80" y="140"/>
                  <a:pt x="79" y="140"/>
                </a:cubicBezTo>
                <a:cubicBezTo>
                  <a:pt x="78" y="139"/>
                  <a:pt x="77" y="139"/>
                  <a:pt x="76" y="138"/>
                </a:cubicBezTo>
                <a:cubicBezTo>
                  <a:pt x="75" y="138"/>
                  <a:pt x="74" y="138"/>
                  <a:pt x="74" y="137"/>
                </a:cubicBezTo>
                <a:cubicBezTo>
                  <a:pt x="73" y="137"/>
                  <a:pt x="72" y="136"/>
                  <a:pt x="71" y="136"/>
                </a:cubicBezTo>
                <a:cubicBezTo>
                  <a:pt x="70" y="135"/>
                  <a:pt x="69" y="135"/>
                  <a:pt x="69" y="134"/>
                </a:cubicBezTo>
                <a:cubicBezTo>
                  <a:pt x="68" y="134"/>
                  <a:pt x="67" y="133"/>
                  <a:pt x="66" y="132"/>
                </a:cubicBezTo>
                <a:cubicBezTo>
                  <a:pt x="65" y="132"/>
                  <a:pt x="65" y="132"/>
                  <a:pt x="64" y="131"/>
                </a:cubicBezTo>
                <a:cubicBezTo>
                  <a:pt x="63" y="130"/>
                  <a:pt x="62" y="130"/>
                  <a:pt x="61" y="129"/>
                </a:cubicBezTo>
                <a:cubicBezTo>
                  <a:pt x="47" y="117"/>
                  <a:pt x="39" y="100"/>
                  <a:pt x="39" y="80"/>
                </a:cubicBezTo>
                <a:cubicBezTo>
                  <a:pt x="39" y="45"/>
                  <a:pt x="67" y="16"/>
                  <a:pt x="103" y="16"/>
                </a:cubicBezTo>
                <a:cubicBezTo>
                  <a:pt x="112" y="16"/>
                  <a:pt x="122" y="18"/>
                  <a:pt x="130" y="22"/>
                </a:cubicBezTo>
                <a:cubicBezTo>
                  <a:pt x="133" y="23"/>
                  <a:pt x="135" y="25"/>
                  <a:pt x="138" y="27"/>
                </a:cubicBezTo>
                <a:cubicBezTo>
                  <a:pt x="142" y="29"/>
                  <a:pt x="147" y="28"/>
                  <a:pt x="149" y="24"/>
                </a:cubicBezTo>
                <a:cubicBezTo>
                  <a:pt x="152" y="21"/>
                  <a:pt x="151" y="16"/>
                  <a:pt x="147" y="13"/>
                </a:cubicBezTo>
                <a:cubicBezTo>
                  <a:pt x="147" y="13"/>
                  <a:pt x="147" y="13"/>
                  <a:pt x="147" y="13"/>
                </a:cubicBezTo>
                <a:cubicBezTo>
                  <a:pt x="144" y="11"/>
                  <a:pt x="140" y="9"/>
                  <a:pt x="137" y="8"/>
                </a:cubicBezTo>
                <a:cubicBezTo>
                  <a:pt x="126" y="3"/>
                  <a:pt x="115" y="0"/>
                  <a:pt x="103" y="0"/>
                </a:cubicBezTo>
                <a:cubicBezTo>
                  <a:pt x="58" y="0"/>
                  <a:pt x="23" y="36"/>
                  <a:pt x="23" y="80"/>
                </a:cubicBezTo>
                <a:cubicBezTo>
                  <a:pt x="23" y="100"/>
                  <a:pt x="30" y="118"/>
                  <a:pt x="41" y="132"/>
                </a:cubicBezTo>
                <a:cubicBezTo>
                  <a:pt x="31" y="137"/>
                  <a:pt x="23" y="145"/>
                  <a:pt x="16" y="154"/>
                </a:cubicBezTo>
                <a:cubicBezTo>
                  <a:pt x="6" y="166"/>
                  <a:pt x="0" y="181"/>
                  <a:pt x="0" y="196"/>
                </a:cubicBezTo>
                <a:cubicBezTo>
                  <a:pt x="0" y="224"/>
                  <a:pt x="0" y="288"/>
                  <a:pt x="0" y="288"/>
                </a:cubicBezTo>
                <a:cubicBezTo>
                  <a:pt x="0" y="300"/>
                  <a:pt x="8" y="310"/>
                  <a:pt x="20" y="310"/>
                </a:cubicBezTo>
                <a:cubicBezTo>
                  <a:pt x="186" y="310"/>
                  <a:pt x="186" y="310"/>
                  <a:pt x="186" y="310"/>
                </a:cubicBezTo>
                <a:cubicBezTo>
                  <a:pt x="197" y="310"/>
                  <a:pt x="206" y="300"/>
                  <a:pt x="206" y="288"/>
                </a:cubicBezTo>
                <a:cubicBezTo>
                  <a:pt x="206" y="288"/>
                  <a:pt x="206" y="224"/>
                  <a:pt x="206" y="196"/>
                </a:cubicBezTo>
                <a:cubicBezTo>
                  <a:pt x="206" y="181"/>
                  <a:pt x="199" y="166"/>
                  <a:pt x="190" y="154"/>
                </a:cubicBezTo>
                <a:close/>
                <a:moveTo>
                  <a:pt x="190" y="288"/>
                </a:moveTo>
                <a:cubicBezTo>
                  <a:pt x="190" y="292"/>
                  <a:pt x="187" y="294"/>
                  <a:pt x="186" y="294"/>
                </a:cubicBezTo>
                <a:cubicBezTo>
                  <a:pt x="169" y="294"/>
                  <a:pt x="169" y="294"/>
                  <a:pt x="169" y="294"/>
                </a:cubicBezTo>
                <a:cubicBezTo>
                  <a:pt x="169" y="196"/>
                  <a:pt x="169" y="196"/>
                  <a:pt x="169" y="196"/>
                </a:cubicBezTo>
                <a:cubicBezTo>
                  <a:pt x="169" y="191"/>
                  <a:pt x="166" y="188"/>
                  <a:pt x="161" y="188"/>
                </a:cubicBezTo>
                <a:cubicBezTo>
                  <a:pt x="157" y="188"/>
                  <a:pt x="153" y="191"/>
                  <a:pt x="153" y="196"/>
                </a:cubicBezTo>
                <a:cubicBezTo>
                  <a:pt x="153" y="294"/>
                  <a:pt x="153" y="294"/>
                  <a:pt x="153" y="294"/>
                </a:cubicBezTo>
                <a:cubicBezTo>
                  <a:pt x="52" y="294"/>
                  <a:pt x="52" y="294"/>
                  <a:pt x="52" y="294"/>
                </a:cubicBezTo>
                <a:cubicBezTo>
                  <a:pt x="52" y="196"/>
                  <a:pt x="52" y="196"/>
                  <a:pt x="52" y="196"/>
                </a:cubicBezTo>
                <a:cubicBezTo>
                  <a:pt x="52" y="191"/>
                  <a:pt x="48" y="188"/>
                  <a:pt x="44" y="188"/>
                </a:cubicBezTo>
                <a:cubicBezTo>
                  <a:pt x="39" y="188"/>
                  <a:pt x="36" y="191"/>
                  <a:pt x="36" y="196"/>
                </a:cubicBezTo>
                <a:cubicBezTo>
                  <a:pt x="36" y="294"/>
                  <a:pt x="36" y="294"/>
                  <a:pt x="36" y="294"/>
                </a:cubicBezTo>
                <a:cubicBezTo>
                  <a:pt x="20" y="294"/>
                  <a:pt x="20" y="294"/>
                  <a:pt x="20" y="294"/>
                </a:cubicBezTo>
                <a:cubicBezTo>
                  <a:pt x="18" y="294"/>
                  <a:pt x="16" y="292"/>
                  <a:pt x="16" y="288"/>
                </a:cubicBezTo>
                <a:cubicBezTo>
                  <a:pt x="16" y="288"/>
                  <a:pt x="16" y="224"/>
                  <a:pt x="16" y="196"/>
                </a:cubicBezTo>
                <a:cubicBezTo>
                  <a:pt x="16" y="186"/>
                  <a:pt x="20" y="174"/>
                  <a:pt x="28" y="163"/>
                </a:cubicBezTo>
                <a:cubicBezTo>
                  <a:pt x="35" y="154"/>
                  <a:pt x="45" y="147"/>
                  <a:pt x="54" y="143"/>
                </a:cubicBezTo>
                <a:cubicBezTo>
                  <a:pt x="54" y="144"/>
                  <a:pt x="54" y="144"/>
                  <a:pt x="54" y="144"/>
                </a:cubicBezTo>
                <a:cubicBezTo>
                  <a:pt x="59" y="147"/>
                  <a:pt x="64" y="150"/>
                  <a:pt x="69" y="153"/>
                </a:cubicBezTo>
                <a:cubicBezTo>
                  <a:pt x="69" y="153"/>
                  <a:pt x="70" y="153"/>
                  <a:pt x="70" y="153"/>
                </a:cubicBezTo>
                <a:cubicBezTo>
                  <a:pt x="72" y="154"/>
                  <a:pt x="73" y="154"/>
                  <a:pt x="74" y="155"/>
                </a:cubicBezTo>
                <a:cubicBezTo>
                  <a:pt x="75" y="155"/>
                  <a:pt x="76" y="156"/>
                  <a:pt x="77" y="156"/>
                </a:cubicBezTo>
                <a:cubicBezTo>
                  <a:pt x="78" y="156"/>
                  <a:pt x="80" y="157"/>
                  <a:pt x="81" y="157"/>
                </a:cubicBezTo>
                <a:cubicBezTo>
                  <a:pt x="82" y="157"/>
                  <a:pt x="83" y="158"/>
                  <a:pt x="85" y="158"/>
                </a:cubicBezTo>
                <a:cubicBezTo>
                  <a:pt x="86" y="158"/>
                  <a:pt x="87" y="159"/>
                  <a:pt x="88" y="159"/>
                </a:cubicBezTo>
                <a:cubicBezTo>
                  <a:pt x="89" y="159"/>
                  <a:pt x="91" y="159"/>
                  <a:pt x="93" y="159"/>
                </a:cubicBezTo>
                <a:cubicBezTo>
                  <a:pt x="93" y="160"/>
                  <a:pt x="94" y="160"/>
                  <a:pt x="95" y="160"/>
                </a:cubicBezTo>
                <a:cubicBezTo>
                  <a:pt x="98" y="160"/>
                  <a:pt x="100" y="160"/>
                  <a:pt x="103" y="160"/>
                </a:cubicBezTo>
                <a:cubicBezTo>
                  <a:pt x="105" y="160"/>
                  <a:pt x="108" y="160"/>
                  <a:pt x="110" y="160"/>
                </a:cubicBezTo>
                <a:cubicBezTo>
                  <a:pt x="111" y="160"/>
                  <a:pt x="112" y="160"/>
                  <a:pt x="113" y="159"/>
                </a:cubicBezTo>
                <a:cubicBezTo>
                  <a:pt x="114" y="159"/>
                  <a:pt x="116" y="159"/>
                  <a:pt x="118" y="159"/>
                </a:cubicBezTo>
                <a:cubicBezTo>
                  <a:pt x="119" y="159"/>
                  <a:pt x="120" y="158"/>
                  <a:pt x="121" y="158"/>
                </a:cubicBezTo>
                <a:cubicBezTo>
                  <a:pt x="122" y="158"/>
                  <a:pt x="123" y="157"/>
                  <a:pt x="125" y="157"/>
                </a:cubicBezTo>
                <a:cubicBezTo>
                  <a:pt x="126" y="157"/>
                  <a:pt x="127" y="156"/>
                  <a:pt x="128" y="156"/>
                </a:cubicBezTo>
                <a:cubicBezTo>
                  <a:pt x="129" y="156"/>
                  <a:pt x="130" y="155"/>
                  <a:pt x="131" y="155"/>
                </a:cubicBezTo>
                <a:cubicBezTo>
                  <a:pt x="132" y="154"/>
                  <a:pt x="134" y="154"/>
                  <a:pt x="135" y="153"/>
                </a:cubicBezTo>
                <a:cubicBezTo>
                  <a:pt x="135" y="153"/>
                  <a:pt x="136" y="153"/>
                  <a:pt x="136" y="153"/>
                </a:cubicBezTo>
                <a:cubicBezTo>
                  <a:pt x="142" y="150"/>
                  <a:pt x="146" y="147"/>
                  <a:pt x="151" y="144"/>
                </a:cubicBezTo>
                <a:cubicBezTo>
                  <a:pt x="151" y="144"/>
                  <a:pt x="151" y="144"/>
                  <a:pt x="152" y="143"/>
                </a:cubicBezTo>
                <a:cubicBezTo>
                  <a:pt x="161" y="147"/>
                  <a:pt x="170" y="154"/>
                  <a:pt x="177" y="163"/>
                </a:cubicBezTo>
                <a:cubicBezTo>
                  <a:pt x="185" y="174"/>
                  <a:pt x="190" y="186"/>
                  <a:pt x="190" y="196"/>
                </a:cubicBezTo>
                <a:cubicBezTo>
                  <a:pt x="190" y="224"/>
                  <a:pt x="190" y="288"/>
                  <a:pt x="190" y="28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248" tIns="45718" rIns="91248" bIns="45718"/>
          <a:lstStyle/>
          <a:p>
            <a:pPr defTabSz="912292">
              <a:spcBef>
                <a:spcPct val="50000"/>
              </a:spcBef>
            </a:pPr>
            <a:endParaRPr lang="en-US" dirty="0">
              <a:solidFill>
                <a:srgbClr val="58585A"/>
              </a:solidFill>
            </a:endParaRPr>
          </a:p>
        </p:txBody>
      </p:sp>
      <p:sp>
        <p:nvSpPr>
          <p:cNvPr id="60" name="TextBox 59"/>
          <p:cNvSpPr txBox="1"/>
          <p:nvPr/>
        </p:nvSpPr>
        <p:spPr>
          <a:xfrm>
            <a:off x="2260418" y="4608473"/>
            <a:ext cx="1831527" cy="1928729"/>
          </a:xfrm>
          <a:prstGeom prst="rect">
            <a:avLst/>
          </a:prstGeom>
          <a:noFill/>
          <a:ln>
            <a:solidFill>
              <a:schemeClr val="tx1">
                <a:lumMod val="20000"/>
                <a:lumOff val="80000"/>
              </a:schemeClr>
            </a:solidFill>
          </a:ln>
        </p:spPr>
        <p:txBody>
          <a:bodyPr wrap="square" lIns="91248" tIns="45718" rIns="91248" bIns="45718">
            <a:spAutoFit/>
          </a:bodyPr>
          <a:lstStyle/>
          <a:p>
            <a:pPr defTabSz="912292">
              <a:spcBef>
                <a:spcPts val="200"/>
              </a:spcBef>
              <a:spcAft>
                <a:spcPts val="200"/>
              </a:spcAft>
              <a:defRPr/>
            </a:pPr>
            <a:r>
              <a:rPr lang="en-US" sz="1200" dirty="0">
                <a:solidFill>
                  <a:srgbClr val="FFFFFF"/>
                </a:solidFill>
              </a:rPr>
              <a:t>Accessibility</a:t>
            </a:r>
          </a:p>
          <a:p>
            <a:pPr marL="342130" indent="-342130" defTabSz="912292">
              <a:spcBef>
                <a:spcPts val="200"/>
              </a:spcBef>
              <a:spcAft>
                <a:spcPts val="200"/>
              </a:spcAft>
              <a:buFont typeface="Wingdings" panose="05000000000000000000" pitchFamily="2" charset="2"/>
              <a:buChar char="§"/>
              <a:defRPr/>
            </a:pPr>
            <a:r>
              <a:rPr lang="en-US" sz="1200" dirty="0">
                <a:solidFill>
                  <a:srgbClr val="FFFFFF"/>
                </a:solidFill>
              </a:rPr>
              <a:t>Video Accessibility</a:t>
            </a:r>
          </a:p>
          <a:p>
            <a:pPr marL="342130" indent="-342130" defTabSz="912292">
              <a:spcBef>
                <a:spcPts val="200"/>
              </a:spcBef>
              <a:spcAft>
                <a:spcPts val="200"/>
              </a:spcAft>
              <a:buFont typeface="Wingdings" panose="05000000000000000000" pitchFamily="2" charset="2"/>
              <a:buChar char="§"/>
              <a:defRPr/>
            </a:pPr>
            <a:r>
              <a:rPr lang="en-US" sz="1200" dirty="0">
                <a:solidFill>
                  <a:srgbClr val="FFFFFF"/>
                </a:solidFill>
              </a:rPr>
              <a:t>Video Access Time</a:t>
            </a:r>
          </a:p>
          <a:p>
            <a:pPr defTabSz="912292">
              <a:spcBef>
                <a:spcPts val="200"/>
              </a:spcBef>
              <a:spcAft>
                <a:spcPts val="200"/>
              </a:spcAft>
              <a:defRPr/>
            </a:pPr>
            <a:r>
              <a:rPr lang="en-US" sz="1200" dirty="0">
                <a:solidFill>
                  <a:srgbClr val="FFFFFF"/>
                </a:solidFill>
              </a:rPr>
              <a:t>Retainability</a:t>
            </a:r>
          </a:p>
          <a:p>
            <a:pPr marL="342130" indent="-342130" defTabSz="912292">
              <a:spcBef>
                <a:spcPts val="200"/>
              </a:spcBef>
              <a:spcAft>
                <a:spcPts val="200"/>
              </a:spcAft>
              <a:buFont typeface="Wingdings" panose="05000000000000000000" pitchFamily="2" charset="2"/>
              <a:buChar char="§"/>
              <a:defRPr/>
            </a:pPr>
            <a:r>
              <a:rPr lang="en-US" sz="1200" dirty="0">
                <a:solidFill>
                  <a:srgbClr val="FFFFFF"/>
                </a:solidFill>
              </a:rPr>
              <a:t>Video Retainability</a:t>
            </a:r>
          </a:p>
          <a:p>
            <a:pPr defTabSz="912292">
              <a:spcBef>
                <a:spcPts val="200"/>
              </a:spcBef>
              <a:spcAft>
                <a:spcPts val="200"/>
              </a:spcAft>
              <a:defRPr/>
            </a:pPr>
            <a:r>
              <a:rPr lang="en-US" sz="1200" dirty="0">
                <a:solidFill>
                  <a:srgbClr val="FFFFFF"/>
                </a:solidFill>
              </a:rPr>
              <a:t>Integrity</a:t>
            </a:r>
          </a:p>
          <a:p>
            <a:pPr marL="342130" indent="-342130" defTabSz="912292">
              <a:spcBef>
                <a:spcPts val="200"/>
              </a:spcBef>
              <a:spcAft>
                <a:spcPts val="200"/>
              </a:spcAft>
              <a:buFont typeface="Wingdings" panose="05000000000000000000" pitchFamily="2" charset="2"/>
              <a:buChar char="§"/>
              <a:defRPr/>
            </a:pPr>
            <a:r>
              <a:rPr lang="en-US" sz="1200" dirty="0">
                <a:solidFill>
                  <a:srgbClr val="FFFFFF"/>
                </a:solidFill>
              </a:rPr>
              <a:t>Video Freeze Rate</a:t>
            </a:r>
          </a:p>
          <a:p>
            <a:pPr marL="342130" indent="-342130" defTabSz="912292">
              <a:spcBef>
                <a:spcPts val="200"/>
              </a:spcBef>
              <a:spcAft>
                <a:spcPts val="200"/>
              </a:spcAft>
              <a:buFont typeface="Wingdings" panose="05000000000000000000" pitchFamily="2" charset="2"/>
              <a:buChar char="§"/>
              <a:defRPr/>
            </a:pPr>
            <a:r>
              <a:rPr lang="en-US" sz="1200" dirty="0">
                <a:solidFill>
                  <a:srgbClr val="FFFFFF"/>
                </a:solidFill>
              </a:rPr>
              <a:t>Video Quality</a:t>
            </a:r>
          </a:p>
        </p:txBody>
      </p:sp>
      <p:grpSp>
        <p:nvGrpSpPr>
          <p:cNvPr id="3" name="Group 2"/>
          <p:cNvGrpSpPr/>
          <p:nvPr/>
        </p:nvGrpSpPr>
        <p:grpSpPr>
          <a:xfrm>
            <a:off x="4289270" y="4720749"/>
            <a:ext cx="1919883" cy="1070453"/>
            <a:chOff x="-875937" y="15123"/>
            <a:chExt cx="2559844" cy="777235"/>
          </a:xfrm>
        </p:grpSpPr>
        <p:sp>
          <p:nvSpPr>
            <p:cNvPr id="19" name="Rectangle 18"/>
            <p:cNvSpPr/>
            <p:nvPr/>
          </p:nvSpPr>
          <p:spPr bwMode="auto">
            <a:xfrm>
              <a:off x="-784801" y="540976"/>
              <a:ext cx="182878" cy="251381"/>
            </a:xfrm>
            <a:prstGeom prst="rect">
              <a:avLst/>
            </a:prstGeom>
            <a:solidFill>
              <a:srgbClr val="E3211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defTabSz="912224">
                <a:spcBef>
                  <a:spcPct val="50000"/>
                </a:spcBef>
              </a:pPr>
              <a:endParaRPr lang="en-US" sz="700">
                <a:solidFill>
                  <a:srgbClr val="FF0000"/>
                </a:solidFill>
              </a:endParaRPr>
            </a:p>
          </p:txBody>
        </p:sp>
        <p:sp>
          <p:nvSpPr>
            <p:cNvPr id="20" name="Rectangle 19"/>
            <p:cNvSpPr/>
            <p:nvPr/>
          </p:nvSpPr>
          <p:spPr bwMode="auto">
            <a:xfrm>
              <a:off x="-525723" y="426601"/>
              <a:ext cx="182878" cy="365756"/>
            </a:xfrm>
            <a:prstGeom prst="rect">
              <a:avLst/>
            </a:prstGeom>
            <a:solidFill>
              <a:srgbClr val="E3211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defTabSz="912224">
                <a:spcBef>
                  <a:spcPct val="50000"/>
                </a:spcBef>
              </a:pPr>
              <a:endParaRPr lang="en-US" sz="700">
                <a:solidFill>
                  <a:srgbClr val="FF0000"/>
                </a:solidFill>
              </a:endParaRPr>
            </a:p>
          </p:txBody>
        </p:sp>
        <p:sp>
          <p:nvSpPr>
            <p:cNvPr id="21" name="Rectangle 20"/>
            <p:cNvSpPr/>
            <p:nvPr/>
          </p:nvSpPr>
          <p:spPr bwMode="auto">
            <a:xfrm>
              <a:off x="-240875" y="289595"/>
              <a:ext cx="182878" cy="502762"/>
            </a:xfrm>
            <a:prstGeom prst="rect">
              <a:avLst/>
            </a:prstGeom>
            <a:solidFill>
              <a:srgbClr val="E3211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defTabSz="912224">
                <a:spcBef>
                  <a:spcPct val="50000"/>
                </a:spcBef>
              </a:pPr>
              <a:endParaRPr lang="en-US" sz="700">
                <a:solidFill>
                  <a:srgbClr val="FF0000"/>
                </a:solidFill>
              </a:endParaRPr>
            </a:p>
          </p:txBody>
        </p:sp>
        <p:sp>
          <p:nvSpPr>
            <p:cNvPr id="22" name="Rectangle 21"/>
            <p:cNvSpPr/>
            <p:nvPr/>
          </p:nvSpPr>
          <p:spPr bwMode="auto">
            <a:xfrm>
              <a:off x="38135" y="198004"/>
              <a:ext cx="182878" cy="594354"/>
            </a:xfrm>
            <a:prstGeom prst="rect">
              <a:avLst/>
            </a:prstGeom>
            <a:solidFill>
              <a:srgbClr val="FABB00"/>
            </a:solidFill>
            <a:ln w="12700" cap="flat" cmpd="sng" algn="ctr">
              <a:solidFill>
                <a:srgbClr val="FABB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defTabSz="912224">
                <a:spcBef>
                  <a:spcPct val="50000"/>
                </a:spcBef>
              </a:pPr>
              <a:endParaRPr lang="en-US" sz="700">
                <a:solidFill>
                  <a:srgbClr val="58585A"/>
                </a:solidFill>
              </a:endParaRPr>
            </a:p>
          </p:txBody>
        </p:sp>
        <p:sp>
          <p:nvSpPr>
            <p:cNvPr id="23" name="Rectangle 22"/>
            <p:cNvSpPr/>
            <p:nvPr/>
          </p:nvSpPr>
          <p:spPr bwMode="auto">
            <a:xfrm>
              <a:off x="586774" y="15123"/>
              <a:ext cx="182878" cy="777234"/>
            </a:xfrm>
            <a:prstGeom prst="rect">
              <a:avLst/>
            </a:prstGeom>
            <a:solidFill>
              <a:srgbClr val="FABB00"/>
            </a:solidFill>
            <a:ln w="12700" cap="flat" cmpd="sng" algn="ctr">
              <a:solidFill>
                <a:srgbClr val="FABB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defTabSz="912224">
                <a:spcBef>
                  <a:spcPct val="50000"/>
                </a:spcBef>
              </a:pPr>
              <a:endParaRPr lang="en-US" sz="700">
                <a:solidFill>
                  <a:srgbClr val="58585A"/>
                </a:solidFill>
              </a:endParaRPr>
            </a:p>
          </p:txBody>
        </p:sp>
        <p:sp>
          <p:nvSpPr>
            <p:cNvPr id="24" name="Rectangle 23"/>
            <p:cNvSpPr/>
            <p:nvPr/>
          </p:nvSpPr>
          <p:spPr bwMode="auto">
            <a:xfrm>
              <a:off x="312457" y="60845"/>
              <a:ext cx="182878" cy="731512"/>
            </a:xfrm>
            <a:prstGeom prst="rect">
              <a:avLst/>
            </a:prstGeom>
            <a:solidFill>
              <a:srgbClr val="FABB00"/>
            </a:solidFill>
            <a:ln w="12700" cap="flat" cmpd="sng" algn="ctr">
              <a:solidFill>
                <a:srgbClr val="FABB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defTabSz="912224">
                <a:spcBef>
                  <a:spcPct val="50000"/>
                </a:spcBef>
              </a:pPr>
              <a:endParaRPr lang="en-US" sz="700">
                <a:solidFill>
                  <a:srgbClr val="58585A"/>
                </a:solidFill>
              </a:endParaRPr>
            </a:p>
          </p:txBody>
        </p:sp>
        <p:sp>
          <p:nvSpPr>
            <p:cNvPr id="25" name="Rectangle 24"/>
            <p:cNvSpPr/>
            <p:nvPr/>
          </p:nvSpPr>
          <p:spPr bwMode="auto">
            <a:xfrm>
              <a:off x="861254" y="152284"/>
              <a:ext cx="182878" cy="640073"/>
            </a:xfrm>
            <a:prstGeom prst="rect">
              <a:avLst/>
            </a:prstGeom>
            <a:solidFill>
              <a:srgbClr val="89BA1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defTabSz="912224">
                <a:spcBef>
                  <a:spcPct val="50000"/>
                </a:spcBef>
              </a:pPr>
              <a:endParaRPr lang="en-US" sz="700">
                <a:solidFill>
                  <a:srgbClr val="58585A"/>
                </a:solidFill>
              </a:endParaRPr>
            </a:p>
          </p:txBody>
        </p:sp>
        <p:sp>
          <p:nvSpPr>
            <p:cNvPr id="26" name="Rectangle 25"/>
            <p:cNvSpPr/>
            <p:nvPr/>
          </p:nvSpPr>
          <p:spPr bwMode="auto">
            <a:xfrm>
              <a:off x="1409735" y="495180"/>
              <a:ext cx="182878" cy="297177"/>
            </a:xfrm>
            <a:prstGeom prst="rect">
              <a:avLst/>
            </a:prstGeom>
            <a:solidFill>
              <a:srgbClr val="89BA1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defTabSz="912224">
                <a:spcBef>
                  <a:spcPct val="50000"/>
                </a:spcBef>
              </a:pPr>
              <a:endParaRPr lang="en-US" sz="700">
                <a:solidFill>
                  <a:srgbClr val="58585A"/>
                </a:solidFill>
              </a:endParaRPr>
            </a:p>
          </p:txBody>
        </p:sp>
        <p:sp>
          <p:nvSpPr>
            <p:cNvPr id="27" name="Rectangle 26"/>
            <p:cNvSpPr/>
            <p:nvPr/>
          </p:nvSpPr>
          <p:spPr bwMode="auto">
            <a:xfrm>
              <a:off x="1135098" y="289595"/>
              <a:ext cx="182878" cy="502762"/>
            </a:xfrm>
            <a:prstGeom prst="rect">
              <a:avLst/>
            </a:prstGeom>
            <a:solidFill>
              <a:srgbClr val="89BA1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defTabSz="912224">
                <a:spcBef>
                  <a:spcPct val="50000"/>
                </a:spcBef>
              </a:pPr>
              <a:endParaRPr lang="en-US" sz="700">
                <a:solidFill>
                  <a:srgbClr val="58585A"/>
                </a:solidFill>
              </a:endParaRPr>
            </a:p>
          </p:txBody>
        </p:sp>
        <p:cxnSp>
          <p:nvCxnSpPr>
            <p:cNvPr id="28" name="Straight Connector 27"/>
            <p:cNvCxnSpPr/>
            <p:nvPr/>
          </p:nvCxnSpPr>
          <p:spPr bwMode="auto">
            <a:xfrm>
              <a:off x="-875937" y="792357"/>
              <a:ext cx="2559844"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grpSp>
      <p:pic>
        <p:nvPicPr>
          <p:cNvPr id="33" name="Picture 2" descr="C:\Users\eluamoa\Desktop\patent_pend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54895" y="1009358"/>
            <a:ext cx="694430" cy="891247"/>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8"/>
          <p:cNvSpPr>
            <a:spLocks noChangeAspect="1"/>
          </p:cNvSpPr>
          <p:nvPr/>
        </p:nvSpPr>
        <p:spPr bwMode="auto">
          <a:xfrm>
            <a:off x="4282273" y="5867530"/>
            <a:ext cx="761130" cy="703991"/>
          </a:xfrm>
          <a:custGeom>
            <a:avLst/>
            <a:gdLst>
              <a:gd name="T0" fmla="*/ 2147483647 w 536"/>
              <a:gd name="T1" fmla="*/ 2147483647 h 211"/>
              <a:gd name="T2" fmla="*/ 2147483647 w 536"/>
              <a:gd name="T3" fmla="*/ 2147483647 h 211"/>
              <a:gd name="T4" fmla="*/ 2147483647 w 536"/>
              <a:gd name="T5" fmla="*/ 2147483647 h 211"/>
              <a:gd name="T6" fmla="*/ 2147483647 w 536"/>
              <a:gd name="T7" fmla="*/ 2147483647 h 211"/>
              <a:gd name="T8" fmla="*/ 2147483647 w 536"/>
              <a:gd name="T9" fmla="*/ 2147483647 h 211"/>
              <a:gd name="T10" fmla="*/ 2147483647 w 536"/>
              <a:gd name="T11" fmla="*/ 2147483647 h 211"/>
              <a:gd name="T12" fmla="*/ 0 w 536"/>
              <a:gd name="T13" fmla="*/ 2147483647 h 211"/>
              <a:gd name="T14" fmla="*/ 0 w 536"/>
              <a:gd name="T15" fmla="*/ 2147483647 h 211"/>
              <a:gd name="T16" fmla="*/ 2147483647 w 536"/>
              <a:gd name="T17" fmla="*/ 0 h 211"/>
              <a:gd name="T18" fmla="*/ 2147483647 w 536"/>
              <a:gd name="T19" fmla="*/ 0 h 211"/>
              <a:gd name="T20" fmla="*/ 2147483647 w 536"/>
              <a:gd name="T21" fmla="*/ 2147483647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
              <a:gd name="T34" fmla="*/ 0 h 211"/>
              <a:gd name="T35" fmla="*/ 536 w 536"/>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 h="211">
                <a:moveTo>
                  <a:pt x="439" y="10"/>
                </a:moveTo>
                <a:cubicBezTo>
                  <a:pt x="524" y="95"/>
                  <a:pt x="524" y="95"/>
                  <a:pt x="524" y="95"/>
                </a:cubicBezTo>
                <a:cubicBezTo>
                  <a:pt x="524" y="95"/>
                  <a:pt x="536" y="105"/>
                  <a:pt x="524" y="116"/>
                </a:cubicBezTo>
                <a:cubicBezTo>
                  <a:pt x="512" y="128"/>
                  <a:pt x="439" y="201"/>
                  <a:pt x="439" y="201"/>
                </a:cubicBezTo>
                <a:cubicBezTo>
                  <a:pt x="439" y="201"/>
                  <a:pt x="428" y="211"/>
                  <a:pt x="413" y="211"/>
                </a:cubicBezTo>
                <a:cubicBezTo>
                  <a:pt x="407" y="211"/>
                  <a:pt x="21" y="211"/>
                  <a:pt x="21" y="211"/>
                </a:cubicBezTo>
                <a:cubicBezTo>
                  <a:pt x="9" y="211"/>
                  <a:pt x="0" y="202"/>
                  <a:pt x="0" y="190"/>
                </a:cubicBezTo>
                <a:cubicBezTo>
                  <a:pt x="0" y="21"/>
                  <a:pt x="0" y="21"/>
                  <a:pt x="0" y="21"/>
                </a:cubicBezTo>
                <a:cubicBezTo>
                  <a:pt x="0" y="9"/>
                  <a:pt x="9" y="0"/>
                  <a:pt x="21" y="0"/>
                </a:cubicBezTo>
                <a:cubicBezTo>
                  <a:pt x="21" y="0"/>
                  <a:pt x="406" y="0"/>
                  <a:pt x="413" y="0"/>
                </a:cubicBezTo>
                <a:cubicBezTo>
                  <a:pt x="430" y="0"/>
                  <a:pt x="439" y="10"/>
                  <a:pt x="439" y="10"/>
                </a:cubicBezTo>
                <a:close/>
              </a:path>
            </a:pathLst>
          </a:custGeom>
          <a:solidFill>
            <a:srgbClr val="FFFFFF"/>
          </a:solidFill>
          <a:ln w="38100" cap="flat" cmpd="sng" algn="ctr">
            <a:solidFill>
              <a:srgbClr val="E32119"/>
            </a:solidFill>
            <a:prstDash val="solid"/>
            <a:round/>
            <a:headEnd type="none" w="med" len="med"/>
            <a:tailEnd type="none" w="med" len="med"/>
          </a:ln>
        </p:spPr>
        <p:txBody>
          <a:bodyPr lIns="91248" tIns="45718" rIns="91248" bIns="45718" anchor="ctr"/>
          <a:lstStyle/>
          <a:p>
            <a:pPr defTabSz="912292">
              <a:spcBef>
                <a:spcPct val="50000"/>
              </a:spcBef>
            </a:pPr>
            <a:r>
              <a:rPr lang="sv-SE" sz="1400" dirty="0">
                <a:solidFill>
                  <a:srgbClr val="E32119"/>
                </a:solidFill>
              </a:rPr>
              <a:t>Resolve </a:t>
            </a:r>
            <a:br>
              <a:rPr lang="sv-SE" sz="1400" dirty="0">
                <a:solidFill>
                  <a:srgbClr val="E32119"/>
                </a:solidFill>
              </a:rPr>
            </a:br>
            <a:r>
              <a:rPr lang="sv-SE" sz="1400" dirty="0">
                <a:solidFill>
                  <a:srgbClr val="E32119"/>
                </a:solidFill>
              </a:rPr>
              <a:t>&amp; Retain</a:t>
            </a:r>
          </a:p>
        </p:txBody>
      </p:sp>
      <p:sp>
        <p:nvSpPr>
          <p:cNvPr id="35" name="Freeform 8"/>
          <p:cNvSpPr>
            <a:spLocks noChangeAspect="1"/>
          </p:cNvSpPr>
          <p:nvPr/>
        </p:nvSpPr>
        <p:spPr bwMode="auto">
          <a:xfrm flipH="1">
            <a:off x="5454881" y="5867530"/>
            <a:ext cx="726396" cy="703991"/>
          </a:xfrm>
          <a:custGeom>
            <a:avLst/>
            <a:gdLst>
              <a:gd name="T0" fmla="*/ 2147483647 w 536"/>
              <a:gd name="T1" fmla="*/ 2147483647 h 211"/>
              <a:gd name="T2" fmla="*/ 2147483647 w 536"/>
              <a:gd name="T3" fmla="*/ 2147483647 h 211"/>
              <a:gd name="T4" fmla="*/ 2147483647 w 536"/>
              <a:gd name="T5" fmla="*/ 2147483647 h 211"/>
              <a:gd name="T6" fmla="*/ 2147483647 w 536"/>
              <a:gd name="T7" fmla="*/ 2147483647 h 211"/>
              <a:gd name="T8" fmla="*/ 2147483647 w 536"/>
              <a:gd name="T9" fmla="*/ 2147483647 h 211"/>
              <a:gd name="T10" fmla="*/ 2147483647 w 536"/>
              <a:gd name="T11" fmla="*/ 2147483647 h 211"/>
              <a:gd name="T12" fmla="*/ 0 w 536"/>
              <a:gd name="T13" fmla="*/ 2147483647 h 211"/>
              <a:gd name="T14" fmla="*/ 0 w 536"/>
              <a:gd name="T15" fmla="*/ 2147483647 h 211"/>
              <a:gd name="T16" fmla="*/ 2147483647 w 536"/>
              <a:gd name="T17" fmla="*/ 0 h 211"/>
              <a:gd name="T18" fmla="*/ 2147483647 w 536"/>
              <a:gd name="T19" fmla="*/ 0 h 211"/>
              <a:gd name="T20" fmla="*/ 2147483647 w 536"/>
              <a:gd name="T21" fmla="*/ 2147483647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
              <a:gd name="T34" fmla="*/ 0 h 211"/>
              <a:gd name="T35" fmla="*/ 536 w 536"/>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 h="211">
                <a:moveTo>
                  <a:pt x="439" y="10"/>
                </a:moveTo>
                <a:cubicBezTo>
                  <a:pt x="524" y="95"/>
                  <a:pt x="524" y="95"/>
                  <a:pt x="524" y="95"/>
                </a:cubicBezTo>
                <a:cubicBezTo>
                  <a:pt x="524" y="95"/>
                  <a:pt x="536" y="105"/>
                  <a:pt x="524" y="116"/>
                </a:cubicBezTo>
                <a:cubicBezTo>
                  <a:pt x="512" y="128"/>
                  <a:pt x="439" y="201"/>
                  <a:pt x="439" y="201"/>
                </a:cubicBezTo>
                <a:cubicBezTo>
                  <a:pt x="439" y="201"/>
                  <a:pt x="428" y="211"/>
                  <a:pt x="413" y="211"/>
                </a:cubicBezTo>
                <a:cubicBezTo>
                  <a:pt x="407" y="211"/>
                  <a:pt x="21" y="211"/>
                  <a:pt x="21" y="211"/>
                </a:cubicBezTo>
                <a:cubicBezTo>
                  <a:pt x="9" y="211"/>
                  <a:pt x="0" y="202"/>
                  <a:pt x="0" y="190"/>
                </a:cubicBezTo>
                <a:cubicBezTo>
                  <a:pt x="0" y="21"/>
                  <a:pt x="0" y="21"/>
                  <a:pt x="0" y="21"/>
                </a:cubicBezTo>
                <a:cubicBezTo>
                  <a:pt x="0" y="9"/>
                  <a:pt x="9" y="0"/>
                  <a:pt x="21" y="0"/>
                </a:cubicBezTo>
                <a:cubicBezTo>
                  <a:pt x="21" y="0"/>
                  <a:pt x="406" y="0"/>
                  <a:pt x="413" y="0"/>
                </a:cubicBezTo>
                <a:cubicBezTo>
                  <a:pt x="430" y="0"/>
                  <a:pt x="439" y="10"/>
                  <a:pt x="439" y="10"/>
                </a:cubicBezTo>
                <a:close/>
              </a:path>
            </a:pathLst>
          </a:custGeom>
          <a:solidFill>
            <a:srgbClr val="FFFFFF"/>
          </a:solidFill>
          <a:ln w="38100" cap="flat" cmpd="sng" algn="ctr">
            <a:solidFill>
              <a:srgbClr val="89BA17"/>
            </a:solidFill>
            <a:prstDash val="solid"/>
            <a:round/>
            <a:headEnd type="none" w="med" len="med"/>
            <a:tailEnd type="none" w="med" len="med"/>
          </a:ln>
        </p:spPr>
        <p:txBody>
          <a:bodyPr lIns="91248" tIns="45718" rIns="91248" bIns="45718" anchor="ctr"/>
          <a:lstStyle/>
          <a:p>
            <a:pPr algn="r" defTabSz="912292">
              <a:spcBef>
                <a:spcPct val="50000"/>
              </a:spcBef>
            </a:pPr>
            <a:r>
              <a:rPr lang="sv-SE" sz="1500" dirty="0">
                <a:solidFill>
                  <a:srgbClr val="89BA17"/>
                </a:solidFill>
              </a:rPr>
              <a:t>Drive ARPU</a:t>
            </a:r>
          </a:p>
        </p:txBody>
      </p:sp>
      <p:sp>
        <p:nvSpPr>
          <p:cNvPr id="36" name="TextBox 31"/>
          <p:cNvSpPr txBox="1">
            <a:spLocks noChangeArrowheads="1"/>
          </p:cNvSpPr>
          <p:nvPr/>
        </p:nvSpPr>
        <p:spPr bwMode="auto">
          <a:xfrm>
            <a:off x="5849399" y="4608601"/>
            <a:ext cx="519306" cy="56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8" tIns="45718" rIns="91248" bIns="45718">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defTabSz="912292" eaLnBrk="1" hangingPunct="1">
              <a:spcBef>
                <a:spcPct val="50000"/>
              </a:spcBef>
            </a:pPr>
            <a:r>
              <a:rPr lang="en-US" sz="3100" dirty="0">
                <a:solidFill>
                  <a:srgbClr val="89BA17"/>
                </a:solidFill>
                <a:sym typeface="Wingdings" pitchFamily="2" charset="2"/>
              </a:rPr>
              <a:t></a:t>
            </a:r>
            <a:endParaRPr lang="en-US" sz="3100" dirty="0">
              <a:solidFill>
                <a:srgbClr val="89BA17"/>
              </a:solidFill>
            </a:endParaRPr>
          </a:p>
        </p:txBody>
      </p:sp>
      <p:sp>
        <p:nvSpPr>
          <p:cNvPr id="37" name="TextBox 32"/>
          <p:cNvSpPr txBox="1">
            <a:spLocks noChangeArrowheads="1"/>
          </p:cNvSpPr>
          <p:nvPr/>
        </p:nvSpPr>
        <p:spPr bwMode="auto">
          <a:xfrm>
            <a:off x="4289365" y="4632782"/>
            <a:ext cx="519306" cy="56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8" tIns="45718" rIns="91248" bIns="45718">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defTabSz="912292" eaLnBrk="1" hangingPunct="1">
              <a:spcBef>
                <a:spcPct val="50000"/>
              </a:spcBef>
            </a:pPr>
            <a:r>
              <a:rPr lang="en-US" sz="3100" dirty="0">
                <a:solidFill>
                  <a:srgbClr val="FF0000"/>
                </a:solidFill>
                <a:sym typeface="Wingdings" pitchFamily="2" charset="2"/>
              </a:rPr>
              <a:t></a:t>
            </a:r>
            <a:endParaRPr lang="en-US" sz="3100" dirty="0">
              <a:solidFill>
                <a:srgbClr val="FF0000"/>
              </a:solidFill>
            </a:endParaRPr>
          </a:p>
        </p:txBody>
      </p:sp>
      <p:pic>
        <p:nvPicPr>
          <p:cNvPr id="39" name="Picture 2" descr="https://www.checkmarket.com/wp-content/uploads/2011/06/NPS-en.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96253" y="4668620"/>
            <a:ext cx="2080204" cy="1928733"/>
          </a:xfrm>
          <a:prstGeom prst="rect">
            <a:avLst/>
          </a:prstGeom>
          <a:noFill/>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
        <p:nvSpPr>
          <p:cNvPr id="40" name="TextBox 2"/>
          <p:cNvSpPr txBox="1">
            <a:spLocks noChangeArrowheads="1"/>
          </p:cNvSpPr>
          <p:nvPr/>
        </p:nvSpPr>
        <p:spPr bwMode="auto">
          <a:xfrm>
            <a:off x="231492" y="4608473"/>
            <a:ext cx="1734593" cy="1928729"/>
          </a:xfrm>
          <a:prstGeom prst="rect">
            <a:avLst/>
          </a:prstGeom>
          <a:noFill/>
          <a:ln w="9525">
            <a:solidFill>
              <a:schemeClr val="tx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lIns="91248" tIns="45718" rIns="91248" bIns="45718">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indent="0" defTabSz="912292" eaLnBrk="1" hangingPunct="1">
              <a:spcBef>
                <a:spcPts val="200"/>
              </a:spcBef>
              <a:spcAft>
                <a:spcPts val="200"/>
              </a:spcAft>
            </a:pPr>
            <a:r>
              <a:rPr lang="en-US" sz="1200" dirty="0">
                <a:solidFill>
                  <a:srgbClr val="FFFFFF"/>
                </a:solidFill>
                <a:latin typeface="Arial"/>
              </a:rPr>
              <a:t>Took too long to start</a:t>
            </a:r>
          </a:p>
          <a:p>
            <a:pPr marL="0" indent="0" defTabSz="912292" eaLnBrk="1" hangingPunct="1">
              <a:spcBef>
                <a:spcPts val="200"/>
              </a:spcBef>
              <a:spcAft>
                <a:spcPts val="200"/>
              </a:spcAft>
            </a:pPr>
            <a:r>
              <a:rPr lang="en-US" sz="1200" dirty="0">
                <a:solidFill>
                  <a:srgbClr val="FFFFFF"/>
                </a:solidFill>
                <a:latin typeface="Arial"/>
              </a:rPr>
              <a:t>Video didn’t start</a:t>
            </a:r>
          </a:p>
          <a:p>
            <a:pPr marL="0" indent="0" defTabSz="912292" eaLnBrk="1" hangingPunct="1">
              <a:spcBef>
                <a:spcPts val="200"/>
              </a:spcBef>
              <a:spcAft>
                <a:spcPts val="200"/>
              </a:spcAft>
            </a:pPr>
            <a:r>
              <a:rPr lang="en-US" sz="1200" dirty="0">
                <a:solidFill>
                  <a:srgbClr val="FFFFFF"/>
                </a:solidFill>
                <a:latin typeface="Arial"/>
              </a:rPr>
              <a:t>Video stopped </a:t>
            </a:r>
          </a:p>
          <a:p>
            <a:pPr marL="0" indent="0" defTabSz="912292" eaLnBrk="1" hangingPunct="1">
              <a:spcBef>
                <a:spcPts val="200"/>
              </a:spcBef>
              <a:spcAft>
                <a:spcPts val="200"/>
              </a:spcAft>
            </a:pPr>
            <a:r>
              <a:rPr lang="en-US" sz="1200" dirty="0">
                <a:solidFill>
                  <a:srgbClr val="FFFFFF"/>
                </a:solidFill>
                <a:latin typeface="Arial"/>
              </a:rPr>
              <a:t>Video/App crashed</a:t>
            </a:r>
          </a:p>
          <a:p>
            <a:pPr marL="0" indent="0" defTabSz="912292" eaLnBrk="1" hangingPunct="1">
              <a:spcBef>
                <a:spcPts val="200"/>
              </a:spcBef>
              <a:spcAft>
                <a:spcPts val="200"/>
              </a:spcAft>
            </a:pPr>
            <a:r>
              <a:rPr lang="en-US" sz="1200" dirty="0">
                <a:solidFill>
                  <a:srgbClr val="FFFFFF"/>
                </a:solidFill>
                <a:latin typeface="Arial"/>
              </a:rPr>
              <a:t>Buffer time is too long</a:t>
            </a:r>
          </a:p>
          <a:p>
            <a:pPr marL="0" indent="0" defTabSz="912292" eaLnBrk="1" hangingPunct="1">
              <a:spcBef>
                <a:spcPts val="200"/>
              </a:spcBef>
              <a:spcAft>
                <a:spcPts val="200"/>
              </a:spcAft>
            </a:pPr>
            <a:r>
              <a:rPr lang="en-US" sz="1200" dirty="0">
                <a:solidFill>
                  <a:srgbClr val="FFFFFF"/>
                </a:solidFill>
                <a:latin typeface="Arial"/>
              </a:rPr>
              <a:t>Video freezes often</a:t>
            </a:r>
          </a:p>
          <a:p>
            <a:pPr marL="0" indent="0" defTabSz="912292" eaLnBrk="1" hangingPunct="1">
              <a:spcBef>
                <a:spcPts val="200"/>
              </a:spcBef>
              <a:spcAft>
                <a:spcPts val="200"/>
              </a:spcAft>
            </a:pPr>
            <a:r>
              <a:rPr lang="en-US" sz="1200" dirty="0">
                <a:solidFill>
                  <a:srgbClr val="FFFFFF"/>
                </a:solidFill>
                <a:latin typeface="Arial"/>
              </a:rPr>
              <a:t>Video quality is bad</a:t>
            </a:r>
          </a:p>
          <a:p>
            <a:pPr marL="0" indent="0" defTabSz="912292" eaLnBrk="1" hangingPunct="1">
              <a:spcBef>
                <a:spcPts val="200"/>
              </a:spcBef>
              <a:spcAft>
                <a:spcPts val="200"/>
              </a:spcAft>
            </a:pPr>
            <a:r>
              <a:rPr lang="en-US" sz="1200" dirty="0">
                <a:solidFill>
                  <a:srgbClr val="FFFFFF"/>
                </a:solidFill>
                <a:latin typeface="Arial"/>
              </a:rPr>
              <a:t>Part of the video is lost</a:t>
            </a:r>
          </a:p>
        </p:txBody>
      </p:sp>
    </p:spTree>
    <p:extLst>
      <p:ext uri="{BB962C8B-B14F-4D97-AF65-F5344CB8AC3E}">
        <p14:creationId xmlns:p14="http://schemas.microsoft.com/office/powerpoint/2010/main" val="1727306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5" descr="bpct-blend3"/>
          <p:cNvSpPr>
            <a:spLocks noChangeArrowheads="1"/>
          </p:cNvSpPr>
          <p:nvPr/>
        </p:nvSpPr>
        <p:spPr bwMode="auto">
          <a:xfrm>
            <a:off x="0" y="0"/>
            <a:ext cx="9144000" cy="6858000"/>
          </a:xfrm>
          <a:prstGeom prst="rect">
            <a:avLst/>
          </a:prstGeom>
          <a:blipFill dpi="0" rotWithShape="0">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8" rIns="0" bIns="45718" anchor="ctr"/>
          <a:lstStyle/>
          <a:p>
            <a:endParaRPr lang="sv-SE" dirty="0">
              <a:solidFill>
                <a:srgbClr val="58585A"/>
              </a:solidFill>
            </a:endParaRPr>
          </a:p>
        </p:txBody>
      </p:sp>
      <p:sp>
        <p:nvSpPr>
          <p:cNvPr id="33" name="Rectangle 32"/>
          <p:cNvSpPr/>
          <p:nvPr/>
        </p:nvSpPr>
        <p:spPr bwMode="auto">
          <a:xfrm>
            <a:off x="2926099" y="1443038"/>
            <a:ext cx="6034974" cy="4983162"/>
          </a:xfrm>
          <a:prstGeom prst="rect">
            <a:avLst/>
          </a:prstGeom>
          <a:solidFill>
            <a:schemeClr val="bg1"/>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9218" name="Freeform 2"/>
          <p:cNvSpPr>
            <a:spLocks noChangeAspect="1"/>
          </p:cNvSpPr>
          <p:nvPr/>
        </p:nvSpPr>
        <p:spPr bwMode="auto">
          <a:xfrm>
            <a:off x="271988" y="1443038"/>
            <a:ext cx="2508647" cy="4983162"/>
          </a:xfrm>
          <a:custGeom>
            <a:avLst/>
            <a:gdLst>
              <a:gd name="T0" fmla="*/ 2147483647 w 451"/>
              <a:gd name="T1" fmla="*/ 2147483647 h 895"/>
              <a:gd name="T2" fmla="*/ 2147483647 w 451"/>
              <a:gd name="T3" fmla="*/ 2147483647 h 895"/>
              <a:gd name="T4" fmla="*/ 2147483647 w 451"/>
              <a:gd name="T5" fmla="*/ 0 h 895"/>
              <a:gd name="T6" fmla="*/ 2147483647 w 451"/>
              <a:gd name="T7" fmla="*/ 0 h 895"/>
              <a:gd name="T8" fmla="*/ 0 w 451"/>
              <a:gd name="T9" fmla="*/ 2147483647 h 895"/>
              <a:gd name="T10" fmla="*/ 0 w 451"/>
              <a:gd name="T11" fmla="*/ 2147483647 h 895"/>
              <a:gd name="T12" fmla="*/ 2147483647 w 451"/>
              <a:gd name="T13" fmla="*/ 2147483647 h 895"/>
              <a:gd name="T14" fmla="*/ 2147483647 w 451"/>
              <a:gd name="T15" fmla="*/ 2147483647 h 895"/>
              <a:gd name="T16" fmla="*/ 2147483647 w 451"/>
              <a:gd name="T17" fmla="*/ 2147483647 h 895"/>
              <a:gd name="T18" fmla="*/ 2147483647 w 451"/>
              <a:gd name="T19" fmla="*/ 2147483647 h 895"/>
              <a:gd name="T20" fmla="*/ 2147483647 w 451"/>
              <a:gd name="T21" fmla="*/ 2147483647 h 8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1"/>
              <a:gd name="T34" fmla="*/ 0 h 895"/>
              <a:gd name="T35" fmla="*/ 451 w 451"/>
              <a:gd name="T36" fmla="*/ 895 h 8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1" h="895">
                <a:moveTo>
                  <a:pt x="449" y="439"/>
                </a:moveTo>
                <a:cubicBezTo>
                  <a:pt x="447" y="431"/>
                  <a:pt x="354" y="17"/>
                  <a:pt x="354" y="17"/>
                </a:cubicBezTo>
                <a:cubicBezTo>
                  <a:pt x="354" y="17"/>
                  <a:pt x="350" y="0"/>
                  <a:pt x="333" y="0"/>
                </a:cubicBezTo>
                <a:cubicBezTo>
                  <a:pt x="322" y="0"/>
                  <a:pt x="21" y="0"/>
                  <a:pt x="21" y="0"/>
                </a:cubicBezTo>
                <a:cubicBezTo>
                  <a:pt x="9" y="0"/>
                  <a:pt x="0" y="9"/>
                  <a:pt x="0" y="21"/>
                </a:cubicBezTo>
                <a:cubicBezTo>
                  <a:pt x="0" y="874"/>
                  <a:pt x="0" y="874"/>
                  <a:pt x="0" y="874"/>
                </a:cubicBezTo>
                <a:cubicBezTo>
                  <a:pt x="0" y="886"/>
                  <a:pt x="9" y="895"/>
                  <a:pt x="21" y="895"/>
                </a:cubicBezTo>
                <a:cubicBezTo>
                  <a:pt x="21" y="895"/>
                  <a:pt x="323" y="895"/>
                  <a:pt x="333" y="895"/>
                </a:cubicBezTo>
                <a:cubicBezTo>
                  <a:pt x="349" y="895"/>
                  <a:pt x="354" y="879"/>
                  <a:pt x="354" y="879"/>
                </a:cubicBezTo>
                <a:cubicBezTo>
                  <a:pt x="449" y="456"/>
                  <a:pt x="449" y="456"/>
                  <a:pt x="449" y="456"/>
                </a:cubicBezTo>
                <a:cubicBezTo>
                  <a:pt x="449" y="456"/>
                  <a:pt x="451" y="448"/>
                  <a:pt x="449" y="439"/>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lIns="121906" tIns="60953" rIns="121906" bIns="60953"/>
          <a:lstStyle/>
          <a:p>
            <a:endParaRPr lang="en-US"/>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6098" y="2148854"/>
            <a:ext cx="5695222"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5540" name="Title 1"/>
          <p:cNvSpPr>
            <a:spLocks noGrp="1"/>
          </p:cNvSpPr>
          <p:nvPr>
            <p:ph type="title" sz="quarter"/>
          </p:nvPr>
        </p:nvSpPr>
        <p:spPr>
          <a:xfrm>
            <a:off x="394098" y="68456"/>
            <a:ext cx="7493794" cy="1085850"/>
          </a:xfrm>
        </p:spPr>
        <p:txBody>
          <a:bodyPr rIns="0">
            <a:noAutofit/>
          </a:bodyPr>
          <a:lstStyle/>
          <a:p>
            <a:pPr>
              <a:defRPr/>
            </a:pPr>
            <a:r>
              <a:rPr lang="sv-SE" dirty="0" smtClean="0">
                <a:solidFill>
                  <a:schemeClr val="bg1"/>
                </a:solidFill>
                <a:latin typeface="Ericsson Capital TT" pitchFamily="2" charset="0"/>
              </a:rPr>
              <a:t>The Service kpi concept</a:t>
            </a:r>
            <a:endParaRPr lang="en-US" dirty="0">
              <a:solidFill>
                <a:schemeClr val="bg1"/>
              </a:solidFill>
              <a:latin typeface="Ericsson Capital TT" pitchFamily="2" charset="0"/>
            </a:endParaRPr>
          </a:p>
        </p:txBody>
      </p:sp>
      <p:cxnSp>
        <p:nvCxnSpPr>
          <p:cNvPr id="10" name="Straight Arrow Connector 9"/>
          <p:cNvCxnSpPr/>
          <p:nvPr/>
        </p:nvCxnSpPr>
        <p:spPr>
          <a:xfrm flipV="1">
            <a:off x="1041132" y="5064126"/>
            <a:ext cx="0" cy="4111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222" name="Group 10"/>
          <p:cNvGrpSpPr>
            <a:grpSpLocks/>
          </p:cNvGrpSpPr>
          <p:nvPr/>
        </p:nvGrpSpPr>
        <p:grpSpPr bwMode="auto">
          <a:xfrm>
            <a:off x="1041132" y="3194051"/>
            <a:ext cx="435769" cy="434975"/>
            <a:chOff x="1553768" y="2731162"/>
            <a:chExt cx="720100" cy="661522"/>
          </a:xfrm>
        </p:grpSpPr>
        <p:cxnSp>
          <p:nvCxnSpPr>
            <p:cNvPr id="12" name="Straight Arrow Connector 11"/>
            <p:cNvCxnSpPr/>
            <p:nvPr/>
          </p:nvCxnSpPr>
          <p:spPr>
            <a:xfrm flipV="1">
              <a:off x="1553768" y="2731162"/>
              <a:ext cx="0" cy="6228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73868" y="2769791"/>
              <a:ext cx="0" cy="6228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a:off x="1476901" y="5064126"/>
            <a:ext cx="0" cy="4111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4" name="Picture 16" descr="http://www.technologyfault.com/wp-content/uploads/2010/07/tablet-pc-techcrun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938" y="3713163"/>
            <a:ext cx="11620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64895" y="3025776"/>
            <a:ext cx="1197769" cy="1365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47993" tIns="60953" rIns="47993" bIns="60953" anchor="ctr"/>
          <a:lstStyle/>
          <a:p>
            <a:pPr>
              <a:defRPr/>
            </a:pPr>
            <a:r>
              <a:rPr lang="en-US" sz="2100" b="1" dirty="0">
                <a:solidFill>
                  <a:srgbClr val="FFFFFF"/>
                </a:solidFill>
                <a:cs typeface="Arial" pitchFamily="34" charset="0"/>
              </a:rPr>
              <a:t>End-users</a:t>
            </a:r>
          </a:p>
        </p:txBody>
      </p:sp>
      <p:sp>
        <p:nvSpPr>
          <p:cNvPr id="23" name="Rectangle 22"/>
          <p:cNvSpPr/>
          <p:nvPr/>
        </p:nvSpPr>
        <p:spPr>
          <a:xfrm>
            <a:off x="448200" y="4493173"/>
            <a:ext cx="1804988" cy="4645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47993" tIns="60953" rIns="47993" bIns="60953" anchor="ctr"/>
          <a:lstStyle/>
          <a:p>
            <a:pPr>
              <a:defRPr/>
            </a:pPr>
            <a:r>
              <a:rPr lang="en-US" sz="2000" b="1" dirty="0">
                <a:solidFill>
                  <a:srgbClr val="FFFFFF"/>
                </a:solidFill>
                <a:cs typeface="Arial" pitchFamily="34" charset="0"/>
              </a:rPr>
              <a:t>Services &amp; </a:t>
            </a:r>
            <a:r>
              <a:rPr lang="en-US" b="1" dirty="0">
                <a:solidFill>
                  <a:srgbClr val="FFFFFF"/>
                </a:solidFill>
                <a:cs typeface="Arial" pitchFamily="34" charset="0"/>
              </a:rPr>
              <a:t>Apps</a:t>
            </a:r>
            <a:endParaRPr lang="en-US" sz="2000" b="1" dirty="0">
              <a:solidFill>
                <a:srgbClr val="FFFFFF"/>
              </a:solidFill>
              <a:cs typeface="Arial" pitchFamily="34" charset="0"/>
            </a:endParaRPr>
          </a:p>
        </p:txBody>
      </p:sp>
      <p:sp>
        <p:nvSpPr>
          <p:cNvPr id="9227" name="TextBox 23"/>
          <p:cNvSpPr txBox="1">
            <a:spLocks noChangeArrowheads="1"/>
          </p:cNvSpPr>
          <p:nvPr>
            <p:custDataLst>
              <p:tags r:id="rId1"/>
            </p:custDataLst>
          </p:nvPr>
        </p:nvSpPr>
        <p:spPr bwMode="auto">
          <a:xfrm>
            <a:off x="45770" y="1631951"/>
            <a:ext cx="230624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6" tIns="60953" rIns="47993" bIns="60953"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sz="1600" b="1">
                <a:solidFill>
                  <a:srgbClr val="00285E"/>
                </a:solidFill>
              </a:rPr>
              <a:t>How to measure service </a:t>
            </a:r>
            <a:br>
              <a:rPr lang="en-US" sz="1600" b="1">
                <a:solidFill>
                  <a:srgbClr val="00285E"/>
                </a:solidFill>
              </a:rPr>
            </a:br>
            <a:r>
              <a:rPr lang="en-US" sz="1600" b="1">
                <a:solidFill>
                  <a:srgbClr val="00285E"/>
                </a:solidFill>
              </a:rPr>
              <a:t>experience?</a:t>
            </a:r>
          </a:p>
        </p:txBody>
      </p:sp>
      <p:sp>
        <p:nvSpPr>
          <p:cNvPr id="9228" name="Freeform 3"/>
          <p:cNvSpPr>
            <a:spLocks noChangeAspect="1" noEditPoints="1"/>
          </p:cNvSpPr>
          <p:nvPr/>
        </p:nvSpPr>
        <p:spPr bwMode="auto">
          <a:xfrm>
            <a:off x="764907" y="2346325"/>
            <a:ext cx="931069" cy="603250"/>
          </a:xfrm>
          <a:custGeom>
            <a:avLst/>
            <a:gdLst>
              <a:gd name="T0" fmla="*/ 2147483647 w 467"/>
              <a:gd name="T1" fmla="*/ 2147483647 h 340"/>
              <a:gd name="T2" fmla="*/ 2147483647 w 467"/>
              <a:gd name="T3" fmla="*/ 2147483647 h 340"/>
              <a:gd name="T4" fmla="*/ 2147483647 w 467"/>
              <a:gd name="T5" fmla="*/ 2147483647 h 340"/>
              <a:gd name="T6" fmla="*/ 2147483647 w 467"/>
              <a:gd name="T7" fmla="*/ 2147483647 h 340"/>
              <a:gd name="T8" fmla="*/ 2147483647 w 467"/>
              <a:gd name="T9" fmla="*/ 2147483647 h 340"/>
              <a:gd name="T10" fmla="*/ 2147483647 w 467"/>
              <a:gd name="T11" fmla="*/ 2147483647 h 340"/>
              <a:gd name="T12" fmla="*/ 2147483647 w 467"/>
              <a:gd name="T13" fmla="*/ 2147483647 h 340"/>
              <a:gd name="T14" fmla="*/ 2147483647 w 467"/>
              <a:gd name="T15" fmla="*/ 2147483647 h 340"/>
              <a:gd name="T16" fmla="*/ 2147483647 w 467"/>
              <a:gd name="T17" fmla="*/ 2147483647 h 340"/>
              <a:gd name="T18" fmla="*/ 2147483647 w 467"/>
              <a:gd name="T19" fmla="*/ 2147483647 h 340"/>
              <a:gd name="T20" fmla="*/ 2147483647 w 467"/>
              <a:gd name="T21" fmla="*/ 2147483647 h 340"/>
              <a:gd name="T22" fmla="*/ 2147483647 w 467"/>
              <a:gd name="T23" fmla="*/ 2147483647 h 340"/>
              <a:gd name="T24" fmla="*/ 2147483647 w 467"/>
              <a:gd name="T25" fmla="*/ 2147483647 h 340"/>
              <a:gd name="T26" fmla="*/ 2147483647 w 467"/>
              <a:gd name="T27" fmla="*/ 2147483647 h 340"/>
              <a:gd name="T28" fmla="*/ 2147483647 w 467"/>
              <a:gd name="T29" fmla="*/ 2147483647 h 340"/>
              <a:gd name="T30" fmla="*/ 2147483647 w 467"/>
              <a:gd name="T31" fmla="*/ 2147483647 h 340"/>
              <a:gd name="T32" fmla="*/ 2147483647 w 467"/>
              <a:gd name="T33" fmla="*/ 2147483647 h 340"/>
              <a:gd name="T34" fmla="*/ 2147483647 w 467"/>
              <a:gd name="T35" fmla="*/ 2147483647 h 340"/>
              <a:gd name="T36" fmla="*/ 2147483647 w 467"/>
              <a:gd name="T37" fmla="*/ 2147483647 h 340"/>
              <a:gd name="T38" fmla="*/ 2147483647 w 467"/>
              <a:gd name="T39" fmla="*/ 2147483647 h 340"/>
              <a:gd name="T40" fmla="*/ 2147483647 w 467"/>
              <a:gd name="T41" fmla="*/ 2147483647 h 340"/>
              <a:gd name="T42" fmla="*/ 2147483647 w 467"/>
              <a:gd name="T43" fmla="*/ 2147483647 h 340"/>
              <a:gd name="T44" fmla="*/ 2147483647 w 467"/>
              <a:gd name="T45" fmla="*/ 2147483647 h 340"/>
              <a:gd name="T46" fmla="*/ 2147483647 w 467"/>
              <a:gd name="T47" fmla="*/ 2147483647 h 340"/>
              <a:gd name="T48" fmla="*/ 2147483647 w 467"/>
              <a:gd name="T49" fmla="*/ 2147483647 h 340"/>
              <a:gd name="T50" fmla="*/ 2147483647 w 467"/>
              <a:gd name="T51" fmla="*/ 2147483647 h 340"/>
              <a:gd name="T52" fmla="*/ 2147483647 w 467"/>
              <a:gd name="T53" fmla="*/ 2147483647 h 340"/>
              <a:gd name="T54" fmla="*/ 2147483647 w 467"/>
              <a:gd name="T55" fmla="*/ 2147483647 h 340"/>
              <a:gd name="T56" fmla="*/ 2147483647 w 467"/>
              <a:gd name="T57" fmla="*/ 2147483647 h 340"/>
              <a:gd name="T58" fmla="*/ 2147483647 w 467"/>
              <a:gd name="T59" fmla="*/ 2147483647 h 340"/>
              <a:gd name="T60" fmla="*/ 2147483647 w 467"/>
              <a:gd name="T61" fmla="*/ 2147483647 h 340"/>
              <a:gd name="T62" fmla="*/ 2147483647 w 467"/>
              <a:gd name="T63" fmla="*/ 2147483647 h 340"/>
              <a:gd name="T64" fmla="*/ 2147483647 w 467"/>
              <a:gd name="T65" fmla="*/ 2147483647 h 340"/>
              <a:gd name="T66" fmla="*/ 2147483647 w 467"/>
              <a:gd name="T67" fmla="*/ 2147483647 h 340"/>
              <a:gd name="T68" fmla="*/ 2147483647 w 467"/>
              <a:gd name="T69" fmla="*/ 2147483647 h 340"/>
              <a:gd name="T70" fmla="*/ 2147483647 w 467"/>
              <a:gd name="T71" fmla="*/ 2147483647 h 340"/>
              <a:gd name="T72" fmla="*/ 2147483647 w 467"/>
              <a:gd name="T73" fmla="*/ 2147483647 h 340"/>
              <a:gd name="T74" fmla="*/ 2147483647 w 467"/>
              <a:gd name="T75" fmla="*/ 2147483647 h 340"/>
              <a:gd name="T76" fmla="*/ 2147483647 w 467"/>
              <a:gd name="T77" fmla="*/ 2147483647 h 340"/>
              <a:gd name="T78" fmla="*/ 2147483647 w 467"/>
              <a:gd name="T79" fmla="*/ 2147483647 h 340"/>
              <a:gd name="T80" fmla="*/ 2147483647 w 467"/>
              <a:gd name="T81" fmla="*/ 2147483647 h 340"/>
              <a:gd name="T82" fmla="*/ 2147483647 w 467"/>
              <a:gd name="T83" fmla="*/ 2147483647 h 340"/>
              <a:gd name="T84" fmla="*/ 2147483647 w 467"/>
              <a:gd name="T85" fmla="*/ 2147483647 h 340"/>
              <a:gd name="T86" fmla="*/ 2147483647 w 467"/>
              <a:gd name="T87" fmla="*/ 2147483647 h 340"/>
              <a:gd name="T88" fmla="*/ 2147483647 w 467"/>
              <a:gd name="T89" fmla="*/ 2147483647 h 340"/>
              <a:gd name="T90" fmla="*/ 2147483647 w 467"/>
              <a:gd name="T91" fmla="*/ 2147483647 h 340"/>
              <a:gd name="T92" fmla="*/ 2147483647 w 467"/>
              <a:gd name="T93" fmla="*/ 2147483647 h 340"/>
              <a:gd name="T94" fmla="*/ 2147483647 w 467"/>
              <a:gd name="T95" fmla="*/ 2147483647 h 340"/>
              <a:gd name="T96" fmla="*/ 2147483647 w 467"/>
              <a:gd name="T97" fmla="*/ 2147483647 h 340"/>
              <a:gd name="T98" fmla="*/ 2147483647 w 467"/>
              <a:gd name="T99" fmla="*/ 2147483647 h 340"/>
              <a:gd name="T100" fmla="*/ 2147483647 w 467"/>
              <a:gd name="T101" fmla="*/ 2147483647 h 340"/>
              <a:gd name="T102" fmla="*/ 2147483647 w 467"/>
              <a:gd name="T103" fmla="*/ 2147483647 h 340"/>
              <a:gd name="T104" fmla="*/ 2147483647 w 467"/>
              <a:gd name="T105" fmla="*/ 2147483647 h 340"/>
              <a:gd name="T106" fmla="*/ 2147483647 w 467"/>
              <a:gd name="T107" fmla="*/ 2147483647 h 3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7"/>
              <a:gd name="T163" fmla="*/ 0 h 340"/>
              <a:gd name="T164" fmla="*/ 467 w 467"/>
              <a:gd name="T165" fmla="*/ 340 h 3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7" h="340">
                <a:moveTo>
                  <a:pt x="406" y="232"/>
                </a:moveTo>
                <a:cubicBezTo>
                  <a:pt x="432" y="212"/>
                  <a:pt x="449" y="181"/>
                  <a:pt x="449" y="145"/>
                </a:cubicBezTo>
                <a:cubicBezTo>
                  <a:pt x="449" y="126"/>
                  <a:pt x="443" y="107"/>
                  <a:pt x="434" y="91"/>
                </a:cubicBezTo>
                <a:cubicBezTo>
                  <a:pt x="432" y="87"/>
                  <a:pt x="427" y="86"/>
                  <a:pt x="423" y="88"/>
                </a:cubicBezTo>
                <a:cubicBezTo>
                  <a:pt x="419" y="90"/>
                  <a:pt x="418" y="95"/>
                  <a:pt x="420" y="99"/>
                </a:cubicBezTo>
                <a:cubicBezTo>
                  <a:pt x="428" y="113"/>
                  <a:pt x="433" y="129"/>
                  <a:pt x="433" y="145"/>
                </a:cubicBezTo>
                <a:cubicBezTo>
                  <a:pt x="433" y="180"/>
                  <a:pt x="414" y="211"/>
                  <a:pt x="385" y="227"/>
                </a:cubicBezTo>
                <a:cubicBezTo>
                  <a:pt x="384" y="227"/>
                  <a:pt x="384" y="227"/>
                  <a:pt x="383" y="228"/>
                </a:cubicBezTo>
                <a:cubicBezTo>
                  <a:pt x="382" y="228"/>
                  <a:pt x="381" y="229"/>
                  <a:pt x="380" y="229"/>
                </a:cubicBezTo>
                <a:cubicBezTo>
                  <a:pt x="380" y="230"/>
                  <a:pt x="379" y="230"/>
                  <a:pt x="378" y="230"/>
                </a:cubicBezTo>
                <a:cubicBezTo>
                  <a:pt x="377" y="231"/>
                  <a:pt x="375" y="232"/>
                  <a:pt x="373" y="232"/>
                </a:cubicBezTo>
                <a:cubicBezTo>
                  <a:pt x="373" y="233"/>
                  <a:pt x="372" y="233"/>
                  <a:pt x="371" y="233"/>
                </a:cubicBezTo>
                <a:cubicBezTo>
                  <a:pt x="370" y="233"/>
                  <a:pt x="369" y="234"/>
                  <a:pt x="368" y="234"/>
                </a:cubicBezTo>
                <a:cubicBezTo>
                  <a:pt x="368" y="234"/>
                  <a:pt x="367" y="234"/>
                  <a:pt x="366" y="235"/>
                </a:cubicBezTo>
                <a:cubicBezTo>
                  <a:pt x="365" y="235"/>
                  <a:pt x="364" y="235"/>
                  <a:pt x="363" y="236"/>
                </a:cubicBezTo>
                <a:cubicBezTo>
                  <a:pt x="363" y="236"/>
                  <a:pt x="362" y="236"/>
                  <a:pt x="361" y="236"/>
                </a:cubicBezTo>
                <a:cubicBezTo>
                  <a:pt x="359" y="236"/>
                  <a:pt x="358" y="237"/>
                  <a:pt x="356" y="237"/>
                </a:cubicBezTo>
                <a:cubicBezTo>
                  <a:pt x="355" y="237"/>
                  <a:pt x="354" y="237"/>
                  <a:pt x="353" y="238"/>
                </a:cubicBezTo>
                <a:cubicBezTo>
                  <a:pt x="352" y="238"/>
                  <a:pt x="352" y="238"/>
                  <a:pt x="351" y="238"/>
                </a:cubicBezTo>
                <a:cubicBezTo>
                  <a:pt x="350" y="238"/>
                  <a:pt x="349" y="238"/>
                  <a:pt x="347" y="238"/>
                </a:cubicBezTo>
                <a:cubicBezTo>
                  <a:pt x="347" y="238"/>
                  <a:pt x="346" y="238"/>
                  <a:pt x="345" y="238"/>
                </a:cubicBezTo>
                <a:cubicBezTo>
                  <a:pt x="343" y="239"/>
                  <a:pt x="341" y="239"/>
                  <a:pt x="340" y="239"/>
                </a:cubicBezTo>
                <a:cubicBezTo>
                  <a:pt x="338" y="239"/>
                  <a:pt x="336" y="239"/>
                  <a:pt x="334" y="238"/>
                </a:cubicBezTo>
                <a:cubicBezTo>
                  <a:pt x="333" y="238"/>
                  <a:pt x="332" y="238"/>
                  <a:pt x="332" y="238"/>
                </a:cubicBezTo>
                <a:cubicBezTo>
                  <a:pt x="331" y="238"/>
                  <a:pt x="330" y="238"/>
                  <a:pt x="328" y="238"/>
                </a:cubicBezTo>
                <a:cubicBezTo>
                  <a:pt x="328" y="238"/>
                  <a:pt x="327" y="238"/>
                  <a:pt x="326" y="238"/>
                </a:cubicBezTo>
                <a:cubicBezTo>
                  <a:pt x="325" y="237"/>
                  <a:pt x="324" y="237"/>
                  <a:pt x="323" y="237"/>
                </a:cubicBezTo>
                <a:cubicBezTo>
                  <a:pt x="321" y="237"/>
                  <a:pt x="320" y="236"/>
                  <a:pt x="318" y="236"/>
                </a:cubicBezTo>
                <a:cubicBezTo>
                  <a:pt x="317" y="236"/>
                  <a:pt x="317" y="236"/>
                  <a:pt x="316" y="236"/>
                </a:cubicBezTo>
                <a:cubicBezTo>
                  <a:pt x="315" y="235"/>
                  <a:pt x="314" y="235"/>
                  <a:pt x="313" y="235"/>
                </a:cubicBezTo>
                <a:cubicBezTo>
                  <a:pt x="312" y="234"/>
                  <a:pt x="311" y="234"/>
                  <a:pt x="311" y="234"/>
                </a:cubicBezTo>
                <a:cubicBezTo>
                  <a:pt x="310" y="234"/>
                  <a:pt x="309" y="233"/>
                  <a:pt x="308" y="233"/>
                </a:cubicBezTo>
                <a:cubicBezTo>
                  <a:pt x="307" y="233"/>
                  <a:pt x="307" y="233"/>
                  <a:pt x="306" y="232"/>
                </a:cubicBezTo>
                <a:cubicBezTo>
                  <a:pt x="304" y="232"/>
                  <a:pt x="302" y="231"/>
                  <a:pt x="301" y="230"/>
                </a:cubicBezTo>
                <a:cubicBezTo>
                  <a:pt x="300" y="230"/>
                  <a:pt x="299" y="230"/>
                  <a:pt x="299" y="229"/>
                </a:cubicBezTo>
                <a:cubicBezTo>
                  <a:pt x="298" y="229"/>
                  <a:pt x="297" y="228"/>
                  <a:pt x="296" y="228"/>
                </a:cubicBezTo>
                <a:cubicBezTo>
                  <a:pt x="295" y="227"/>
                  <a:pt x="295" y="227"/>
                  <a:pt x="294" y="227"/>
                </a:cubicBezTo>
                <a:cubicBezTo>
                  <a:pt x="278" y="218"/>
                  <a:pt x="264" y="203"/>
                  <a:pt x="256" y="186"/>
                </a:cubicBezTo>
                <a:cubicBezTo>
                  <a:pt x="256" y="186"/>
                  <a:pt x="256" y="186"/>
                  <a:pt x="256" y="186"/>
                </a:cubicBezTo>
                <a:cubicBezTo>
                  <a:pt x="255" y="184"/>
                  <a:pt x="254" y="183"/>
                  <a:pt x="254" y="182"/>
                </a:cubicBezTo>
                <a:cubicBezTo>
                  <a:pt x="254" y="182"/>
                  <a:pt x="254" y="182"/>
                  <a:pt x="254" y="181"/>
                </a:cubicBezTo>
                <a:cubicBezTo>
                  <a:pt x="253" y="180"/>
                  <a:pt x="253" y="179"/>
                  <a:pt x="252" y="178"/>
                </a:cubicBezTo>
                <a:cubicBezTo>
                  <a:pt x="252" y="177"/>
                  <a:pt x="252" y="177"/>
                  <a:pt x="252" y="177"/>
                </a:cubicBezTo>
                <a:cubicBezTo>
                  <a:pt x="251" y="173"/>
                  <a:pt x="249" y="169"/>
                  <a:pt x="248" y="165"/>
                </a:cubicBezTo>
                <a:cubicBezTo>
                  <a:pt x="248" y="165"/>
                  <a:pt x="248" y="164"/>
                  <a:pt x="248" y="164"/>
                </a:cubicBezTo>
                <a:cubicBezTo>
                  <a:pt x="248" y="163"/>
                  <a:pt x="248" y="162"/>
                  <a:pt x="248" y="161"/>
                </a:cubicBezTo>
                <a:cubicBezTo>
                  <a:pt x="248" y="160"/>
                  <a:pt x="247" y="159"/>
                  <a:pt x="247" y="159"/>
                </a:cubicBezTo>
                <a:cubicBezTo>
                  <a:pt x="247" y="158"/>
                  <a:pt x="247" y="157"/>
                  <a:pt x="247" y="156"/>
                </a:cubicBezTo>
                <a:cubicBezTo>
                  <a:pt x="247" y="155"/>
                  <a:pt x="247" y="154"/>
                  <a:pt x="247" y="154"/>
                </a:cubicBezTo>
                <a:cubicBezTo>
                  <a:pt x="247" y="153"/>
                  <a:pt x="247" y="152"/>
                  <a:pt x="247" y="151"/>
                </a:cubicBezTo>
                <a:cubicBezTo>
                  <a:pt x="246" y="149"/>
                  <a:pt x="246" y="148"/>
                  <a:pt x="246" y="146"/>
                </a:cubicBezTo>
                <a:cubicBezTo>
                  <a:pt x="246" y="146"/>
                  <a:pt x="246" y="146"/>
                  <a:pt x="246" y="145"/>
                </a:cubicBezTo>
                <a:cubicBezTo>
                  <a:pt x="246" y="145"/>
                  <a:pt x="246" y="145"/>
                  <a:pt x="246" y="145"/>
                </a:cubicBezTo>
                <a:cubicBezTo>
                  <a:pt x="246" y="143"/>
                  <a:pt x="247" y="141"/>
                  <a:pt x="247" y="138"/>
                </a:cubicBezTo>
                <a:cubicBezTo>
                  <a:pt x="247" y="138"/>
                  <a:pt x="247" y="137"/>
                  <a:pt x="247" y="136"/>
                </a:cubicBezTo>
                <a:cubicBezTo>
                  <a:pt x="247" y="134"/>
                  <a:pt x="247" y="132"/>
                  <a:pt x="248" y="130"/>
                </a:cubicBezTo>
                <a:cubicBezTo>
                  <a:pt x="248" y="130"/>
                  <a:pt x="248" y="129"/>
                  <a:pt x="248" y="128"/>
                </a:cubicBezTo>
                <a:cubicBezTo>
                  <a:pt x="248" y="126"/>
                  <a:pt x="249" y="124"/>
                  <a:pt x="249" y="123"/>
                </a:cubicBezTo>
                <a:cubicBezTo>
                  <a:pt x="249" y="122"/>
                  <a:pt x="250" y="121"/>
                  <a:pt x="250" y="120"/>
                </a:cubicBezTo>
                <a:cubicBezTo>
                  <a:pt x="250" y="118"/>
                  <a:pt x="251" y="117"/>
                  <a:pt x="251" y="116"/>
                </a:cubicBezTo>
                <a:cubicBezTo>
                  <a:pt x="252" y="115"/>
                  <a:pt x="252" y="114"/>
                  <a:pt x="252" y="113"/>
                </a:cubicBezTo>
                <a:cubicBezTo>
                  <a:pt x="253" y="111"/>
                  <a:pt x="254" y="110"/>
                  <a:pt x="254" y="108"/>
                </a:cubicBezTo>
                <a:cubicBezTo>
                  <a:pt x="255" y="107"/>
                  <a:pt x="255" y="107"/>
                  <a:pt x="255" y="106"/>
                </a:cubicBezTo>
                <a:cubicBezTo>
                  <a:pt x="256" y="104"/>
                  <a:pt x="257" y="102"/>
                  <a:pt x="258" y="101"/>
                </a:cubicBezTo>
                <a:cubicBezTo>
                  <a:pt x="258" y="100"/>
                  <a:pt x="259" y="99"/>
                  <a:pt x="259" y="99"/>
                </a:cubicBezTo>
                <a:cubicBezTo>
                  <a:pt x="260" y="97"/>
                  <a:pt x="261" y="96"/>
                  <a:pt x="262" y="95"/>
                </a:cubicBezTo>
                <a:cubicBezTo>
                  <a:pt x="262" y="94"/>
                  <a:pt x="263" y="93"/>
                  <a:pt x="263" y="92"/>
                </a:cubicBezTo>
                <a:cubicBezTo>
                  <a:pt x="264" y="91"/>
                  <a:pt x="265" y="90"/>
                  <a:pt x="266" y="88"/>
                </a:cubicBezTo>
                <a:cubicBezTo>
                  <a:pt x="283" y="66"/>
                  <a:pt x="310" y="52"/>
                  <a:pt x="340" y="52"/>
                </a:cubicBezTo>
                <a:cubicBezTo>
                  <a:pt x="364" y="52"/>
                  <a:pt x="385" y="61"/>
                  <a:pt x="402" y="76"/>
                </a:cubicBezTo>
                <a:cubicBezTo>
                  <a:pt x="405" y="79"/>
                  <a:pt x="410" y="79"/>
                  <a:pt x="413" y="76"/>
                </a:cubicBezTo>
                <a:cubicBezTo>
                  <a:pt x="416" y="72"/>
                  <a:pt x="416" y="67"/>
                  <a:pt x="413" y="64"/>
                </a:cubicBezTo>
                <a:cubicBezTo>
                  <a:pt x="413" y="64"/>
                  <a:pt x="413" y="64"/>
                  <a:pt x="413" y="64"/>
                </a:cubicBezTo>
                <a:cubicBezTo>
                  <a:pt x="393" y="47"/>
                  <a:pt x="368" y="36"/>
                  <a:pt x="340" y="36"/>
                </a:cubicBezTo>
                <a:cubicBezTo>
                  <a:pt x="310" y="36"/>
                  <a:pt x="282" y="48"/>
                  <a:pt x="263" y="68"/>
                </a:cubicBezTo>
                <a:cubicBezTo>
                  <a:pt x="258" y="59"/>
                  <a:pt x="252" y="50"/>
                  <a:pt x="245" y="42"/>
                </a:cubicBezTo>
                <a:cubicBezTo>
                  <a:pt x="242" y="39"/>
                  <a:pt x="237" y="39"/>
                  <a:pt x="233" y="42"/>
                </a:cubicBezTo>
                <a:cubicBezTo>
                  <a:pt x="230" y="45"/>
                  <a:pt x="230" y="50"/>
                  <a:pt x="233" y="53"/>
                </a:cubicBezTo>
                <a:cubicBezTo>
                  <a:pt x="240" y="61"/>
                  <a:pt x="247" y="71"/>
                  <a:pt x="251" y="81"/>
                </a:cubicBezTo>
                <a:cubicBezTo>
                  <a:pt x="248" y="85"/>
                  <a:pt x="245" y="90"/>
                  <a:pt x="243" y="95"/>
                </a:cubicBezTo>
                <a:cubicBezTo>
                  <a:pt x="243" y="95"/>
                  <a:pt x="243" y="95"/>
                  <a:pt x="242" y="96"/>
                </a:cubicBezTo>
                <a:cubicBezTo>
                  <a:pt x="240" y="100"/>
                  <a:pt x="238" y="105"/>
                  <a:pt x="236" y="110"/>
                </a:cubicBezTo>
                <a:cubicBezTo>
                  <a:pt x="236" y="111"/>
                  <a:pt x="236" y="111"/>
                  <a:pt x="236" y="111"/>
                </a:cubicBezTo>
                <a:cubicBezTo>
                  <a:pt x="235" y="114"/>
                  <a:pt x="234" y="116"/>
                  <a:pt x="234" y="119"/>
                </a:cubicBezTo>
                <a:cubicBezTo>
                  <a:pt x="234" y="119"/>
                  <a:pt x="234" y="120"/>
                  <a:pt x="233" y="120"/>
                </a:cubicBezTo>
                <a:cubicBezTo>
                  <a:pt x="233" y="122"/>
                  <a:pt x="232" y="125"/>
                  <a:pt x="232" y="127"/>
                </a:cubicBezTo>
                <a:cubicBezTo>
                  <a:pt x="232" y="127"/>
                  <a:pt x="232" y="128"/>
                  <a:pt x="232" y="128"/>
                </a:cubicBezTo>
                <a:cubicBezTo>
                  <a:pt x="231" y="131"/>
                  <a:pt x="231" y="133"/>
                  <a:pt x="231" y="136"/>
                </a:cubicBezTo>
                <a:cubicBezTo>
                  <a:pt x="231" y="136"/>
                  <a:pt x="231" y="137"/>
                  <a:pt x="231" y="137"/>
                </a:cubicBezTo>
                <a:cubicBezTo>
                  <a:pt x="231" y="140"/>
                  <a:pt x="230" y="143"/>
                  <a:pt x="230" y="145"/>
                </a:cubicBezTo>
                <a:cubicBezTo>
                  <a:pt x="230" y="145"/>
                  <a:pt x="230" y="145"/>
                  <a:pt x="230" y="145"/>
                </a:cubicBezTo>
                <a:cubicBezTo>
                  <a:pt x="230" y="145"/>
                  <a:pt x="230" y="145"/>
                  <a:pt x="230" y="145"/>
                </a:cubicBezTo>
                <a:cubicBezTo>
                  <a:pt x="230" y="145"/>
                  <a:pt x="230" y="145"/>
                  <a:pt x="230" y="145"/>
                </a:cubicBezTo>
                <a:cubicBezTo>
                  <a:pt x="230" y="147"/>
                  <a:pt x="230" y="149"/>
                  <a:pt x="231" y="151"/>
                </a:cubicBezTo>
                <a:cubicBezTo>
                  <a:pt x="231" y="152"/>
                  <a:pt x="231" y="153"/>
                  <a:pt x="231" y="153"/>
                </a:cubicBezTo>
                <a:cubicBezTo>
                  <a:pt x="231" y="155"/>
                  <a:pt x="231" y="156"/>
                  <a:pt x="231" y="157"/>
                </a:cubicBezTo>
                <a:cubicBezTo>
                  <a:pt x="231" y="158"/>
                  <a:pt x="231" y="159"/>
                  <a:pt x="231" y="159"/>
                </a:cubicBezTo>
                <a:cubicBezTo>
                  <a:pt x="231" y="161"/>
                  <a:pt x="232" y="162"/>
                  <a:pt x="232" y="163"/>
                </a:cubicBezTo>
                <a:cubicBezTo>
                  <a:pt x="232" y="164"/>
                  <a:pt x="232" y="164"/>
                  <a:pt x="232" y="165"/>
                </a:cubicBezTo>
                <a:cubicBezTo>
                  <a:pt x="232" y="166"/>
                  <a:pt x="233" y="168"/>
                  <a:pt x="233" y="169"/>
                </a:cubicBezTo>
                <a:cubicBezTo>
                  <a:pt x="233" y="170"/>
                  <a:pt x="233" y="170"/>
                  <a:pt x="233" y="171"/>
                </a:cubicBezTo>
                <a:cubicBezTo>
                  <a:pt x="234" y="172"/>
                  <a:pt x="234" y="173"/>
                  <a:pt x="234" y="175"/>
                </a:cubicBezTo>
                <a:cubicBezTo>
                  <a:pt x="235" y="175"/>
                  <a:pt x="235" y="176"/>
                  <a:pt x="235" y="176"/>
                </a:cubicBezTo>
                <a:cubicBezTo>
                  <a:pt x="235" y="178"/>
                  <a:pt x="236" y="179"/>
                  <a:pt x="236" y="181"/>
                </a:cubicBezTo>
                <a:cubicBezTo>
                  <a:pt x="236" y="181"/>
                  <a:pt x="236" y="181"/>
                  <a:pt x="237" y="182"/>
                </a:cubicBezTo>
                <a:cubicBezTo>
                  <a:pt x="237" y="183"/>
                  <a:pt x="238" y="185"/>
                  <a:pt x="238" y="187"/>
                </a:cubicBezTo>
                <a:cubicBezTo>
                  <a:pt x="238" y="187"/>
                  <a:pt x="238" y="187"/>
                  <a:pt x="239" y="187"/>
                </a:cubicBezTo>
                <a:cubicBezTo>
                  <a:pt x="239" y="189"/>
                  <a:pt x="240" y="190"/>
                  <a:pt x="241" y="192"/>
                </a:cubicBezTo>
                <a:cubicBezTo>
                  <a:pt x="233" y="204"/>
                  <a:pt x="222" y="214"/>
                  <a:pt x="210" y="221"/>
                </a:cubicBezTo>
                <a:cubicBezTo>
                  <a:pt x="208" y="222"/>
                  <a:pt x="207" y="223"/>
                  <a:pt x="205" y="224"/>
                </a:cubicBezTo>
                <a:cubicBezTo>
                  <a:pt x="204" y="225"/>
                  <a:pt x="204" y="225"/>
                  <a:pt x="204" y="225"/>
                </a:cubicBezTo>
                <a:cubicBezTo>
                  <a:pt x="202" y="226"/>
                  <a:pt x="199" y="227"/>
                  <a:pt x="197" y="228"/>
                </a:cubicBezTo>
                <a:cubicBezTo>
                  <a:pt x="197" y="228"/>
                  <a:pt x="197" y="228"/>
                  <a:pt x="197" y="228"/>
                </a:cubicBezTo>
                <a:cubicBezTo>
                  <a:pt x="192" y="231"/>
                  <a:pt x="188" y="232"/>
                  <a:pt x="183" y="234"/>
                </a:cubicBezTo>
                <a:cubicBezTo>
                  <a:pt x="182" y="234"/>
                  <a:pt x="182" y="234"/>
                  <a:pt x="181" y="234"/>
                </a:cubicBezTo>
                <a:cubicBezTo>
                  <a:pt x="179" y="235"/>
                  <a:pt x="178" y="235"/>
                  <a:pt x="176" y="236"/>
                </a:cubicBezTo>
                <a:cubicBezTo>
                  <a:pt x="175" y="236"/>
                  <a:pt x="174" y="236"/>
                  <a:pt x="173" y="236"/>
                </a:cubicBezTo>
                <a:cubicBezTo>
                  <a:pt x="172" y="237"/>
                  <a:pt x="170" y="237"/>
                  <a:pt x="168" y="237"/>
                </a:cubicBezTo>
                <a:cubicBezTo>
                  <a:pt x="167" y="237"/>
                  <a:pt x="167" y="237"/>
                  <a:pt x="166" y="238"/>
                </a:cubicBezTo>
                <a:cubicBezTo>
                  <a:pt x="164" y="238"/>
                  <a:pt x="162" y="238"/>
                  <a:pt x="160" y="238"/>
                </a:cubicBezTo>
                <a:cubicBezTo>
                  <a:pt x="160" y="238"/>
                  <a:pt x="159" y="238"/>
                  <a:pt x="158" y="238"/>
                </a:cubicBezTo>
                <a:cubicBezTo>
                  <a:pt x="156" y="239"/>
                  <a:pt x="153" y="239"/>
                  <a:pt x="151" y="239"/>
                </a:cubicBezTo>
                <a:cubicBezTo>
                  <a:pt x="148" y="239"/>
                  <a:pt x="146" y="239"/>
                  <a:pt x="143" y="238"/>
                </a:cubicBezTo>
                <a:cubicBezTo>
                  <a:pt x="143" y="238"/>
                  <a:pt x="142" y="238"/>
                  <a:pt x="141" y="238"/>
                </a:cubicBezTo>
                <a:cubicBezTo>
                  <a:pt x="139" y="238"/>
                  <a:pt x="138" y="238"/>
                  <a:pt x="136" y="238"/>
                </a:cubicBezTo>
                <a:cubicBezTo>
                  <a:pt x="135" y="238"/>
                  <a:pt x="134" y="237"/>
                  <a:pt x="134" y="237"/>
                </a:cubicBezTo>
                <a:cubicBezTo>
                  <a:pt x="132" y="237"/>
                  <a:pt x="130" y="237"/>
                  <a:pt x="128" y="236"/>
                </a:cubicBezTo>
                <a:cubicBezTo>
                  <a:pt x="126" y="236"/>
                  <a:pt x="125" y="236"/>
                  <a:pt x="124" y="235"/>
                </a:cubicBezTo>
                <a:cubicBezTo>
                  <a:pt x="123" y="235"/>
                  <a:pt x="122" y="235"/>
                  <a:pt x="121" y="235"/>
                </a:cubicBezTo>
                <a:cubicBezTo>
                  <a:pt x="120" y="234"/>
                  <a:pt x="119" y="234"/>
                  <a:pt x="118" y="234"/>
                </a:cubicBezTo>
                <a:cubicBezTo>
                  <a:pt x="116" y="233"/>
                  <a:pt x="114" y="232"/>
                  <a:pt x="112" y="232"/>
                </a:cubicBezTo>
                <a:cubicBezTo>
                  <a:pt x="111" y="231"/>
                  <a:pt x="110" y="231"/>
                  <a:pt x="109" y="231"/>
                </a:cubicBezTo>
                <a:cubicBezTo>
                  <a:pt x="108" y="230"/>
                  <a:pt x="107" y="230"/>
                  <a:pt x="106" y="229"/>
                </a:cubicBezTo>
                <a:cubicBezTo>
                  <a:pt x="105" y="229"/>
                  <a:pt x="104" y="228"/>
                  <a:pt x="103" y="228"/>
                </a:cubicBezTo>
                <a:cubicBezTo>
                  <a:pt x="101" y="227"/>
                  <a:pt x="100" y="226"/>
                  <a:pt x="98" y="226"/>
                </a:cubicBezTo>
                <a:cubicBezTo>
                  <a:pt x="97" y="225"/>
                  <a:pt x="96" y="224"/>
                  <a:pt x="95" y="224"/>
                </a:cubicBezTo>
                <a:cubicBezTo>
                  <a:pt x="94" y="223"/>
                  <a:pt x="93" y="222"/>
                  <a:pt x="92" y="222"/>
                </a:cubicBezTo>
                <a:cubicBezTo>
                  <a:pt x="60" y="202"/>
                  <a:pt x="39" y="167"/>
                  <a:pt x="39" y="128"/>
                </a:cubicBezTo>
                <a:cubicBezTo>
                  <a:pt x="39" y="66"/>
                  <a:pt x="89" y="17"/>
                  <a:pt x="151" y="16"/>
                </a:cubicBezTo>
                <a:cubicBezTo>
                  <a:pt x="173" y="16"/>
                  <a:pt x="193" y="23"/>
                  <a:pt x="210" y="34"/>
                </a:cubicBezTo>
                <a:cubicBezTo>
                  <a:pt x="214" y="36"/>
                  <a:pt x="219" y="35"/>
                  <a:pt x="221" y="31"/>
                </a:cubicBezTo>
                <a:cubicBezTo>
                  <a:pt x="224" y="28"/>
                  <a:pt x="223" y="23"/>
                  <a:pt x="219" y="20"/>
                </a:cubicBezTo>
                <a:cubicBezTo>
                  <a:pt x="219" y="20"/>
                  <a:pt x="219" y="20"/>
                  <a:pt x="219" y="20"/>
                </a:cubicBezTo>
                <a:cubicBezTo>
                  <a:pt x="199" y="8"/>
                  <a:pt x="176" y="0"/>
                  <a:pt x="151" y="0"/>
                </a:cubicBezTo>
                <a:cubicBezTo>
                  <a:pt x="80" y="0"/>
                  <a:pt x="23" y="57"/>
                  <a:pt x="23" y="128"/>
                </a:cubicBezTo>
                <a:cubicBezTo>
                  <a:pt x="23" y="168"/>
                  <a:pt x="42" y="203"/>
                  <a:pt x="71" y="227"/>
                </a:cubicBezTo>
                <a:cubicBezTo>
                  <a:pt x="34" y="249"/>
                  <a:pt x="8" y="286"/>
                  <a:pt x="0" y="330"/>
                </a:cubicBezTo>
                <a:cubicBezTo>
                  <a:pt x="0" y="333"/>
                  <a:pt x="0" y="335"/>
                  <a:pt x="2" y="337"/>
                </a:cubicBezTo>
                <a:cubicBezTo>
                  <a:pt x="3" y="339"/>
                  <a:pt x="6" y="340"/>
                  <a:pt x="8" y="340"/>
                </a:cubicBezTo>
                <a:cubicBezTo>
                  <a:pt x="221" y="340"/>
                  <a:pt x="221" y="340"/>
                  <a:pt x="221" y="340"/>
                </a:cubicBezTo>
                <a:cubicBezTo>
                  <a:pt x="221" y="340"/>
                  <a:pt x="221" y="340"/>
                  <a:pt x="221" y="340"/>
                </a:cubicBezTo>
                <a:cubicBezTo>
                  <a:pt x="458" y="340"/>
                  <a:pt x="458" y="340"/>
                  <a:pt x="458" y="340"/>
                </a:cubicBezTo>
                <a:cubicBezTo>
                  <a:pt x="461" y="340"/>
                  <a:pt x="463" y="339"/>
                  <a:pt x="464" y="337"/>
                </a:cubicBezTo>
                <a:cubicBezTo>
                  <a:pt x="466" y="335"/>
                  <a:pt x="467" y="333"/>
                  <a:pt x="466" y="331"/>
                </a:cubicBezTo>
                <a:cubicBezTo>
                  <a:pt x="463" y="289"/>
                  <a:pt x="440" y="253"/>
                  <a:pt x="406" y="232"/>
                </a:cubicBezTo>
                <a:close/>
                <a:moveTo>
                  <a:pt x="273" y="232"/>
                </a:moveTo>
                <a:cubicBezTo>
                  <a:pt x="266" y="236"/>
                  <a:pt x="260" y="240"/>
                  <a:pt x="255" y="246"/>
                </a:cubicBezTo>
                <a:cubicBezTo>
                  <a:pt x="247" y="238"/>
                  <a:pt x="239" y="232"/>
                  <a:pt x="230" y="227"/>
                </a:cubicBezTo>
                <a:cubicBezTo>
                  <a:pt x="237" y="221"/>
                  <a:pt x="244" y="214"/>
                  <a:pt x="250" y="207"/>
                </a:cubicBezTo>
                <a:cubicBezTo>
                  <a:pt x="256" y="217"/>
                  <a:pt x="264" y="225"/>
                  <a:pt x="273" y="232"/>
                </a:cubicBezTo>
                <a:close/>
                <a:moveTo>
                  <a:pt x="86" y="237"/>
                </a:moveTo>
                <a:cubicBezTo>
                  <a:pt x="88" y="238"/>
                  <a:pt x="90" y="240"/>
                  <a:pt x="93" y="241"/>
                </a:cubicBezTo>
                <a:cubicBezTo>
                  <a:pt x="93" y="241"/>
                  <a:pt x="93" y="241"/>
                  <a:pt x="93" y="241"/>
                </a:cubicBezTo>
                <a:cubicBezTo>
                  <a:pt x="98" y="243"/>
                  <a:pt x="103" y="246"/>
                  <a:pt x="108" y="247"/>
                </a:cubicBezTo>
                <a:cubicBezTo>
                  <a:pt x="108" y="247"/>
                  <a:pt x="108" y="247"/>
                  <a:pt x="108" y="248"/>
                </a:cubicBezTo>
                <a:cubicBezTo>
                  <a:pt x="111" y="248"/>
                  <a:pt x="113" y="249"/>
                  <a:pt x="116" y="250"/>
                </a:cubicBezTo>
                <a:cubicBezTo>
                  <a:pt x="116" y="250"/>
                  <a:pt x="116" y="250"/>
                  <a:pt x="117" y="250"/>
                </a:cubicBezTo>
                <a:cubicBezTo>
                  <a:pt x="122" y="252"/>
                  <a:pt x="127" y="253"/>
                  <a:pt x="132" y="253"/>
                </a:cubicBezTo>
                <a:cubicBezTo>
                  <a:pt x="133" y="253"/>
                  <a:pt x="134" y="253"/>
                  <a:pt x="134" y="254"/>
                </a:cubicBezTo>
                <a:cubicBezTo>
                  <a:pt x="136" y="254"/>
                  <a:pt x="138" y="254"/>
                  <a:pt x="141" y="254"/>
                </a:cubicBezTo>
                <a:cubicBezTo>
                  <a:pt x="141" y="254"/>
                  <a:pt x="142" y="254"/>
                  <a:pt x="142" y="254"/>
                </a:cubicBezTo>
                <a:cubicBezTo>
                  <a:pt x="145" y="255"/>
                  <a:pt x="148" y="255"/>
                  <a:pt x="151" y="255"/>
                </a:cubicBezTo>
                <a:cubicBezTo>
                  <a:pt x="153" y="255"/>
                  <a:pt x="156" y="255"/>
                  <a:pt x="159" y="254"/>
                </a:cubicBezTo>
                <a:cubicBezTo>
                  <a:pt x="160" y="254"/>
                  <a:pt x="160" y="254"/>
                  <a:pt x="161" y="254"/>
                </a:cubicBezTo>
                <a:cubicBezTo>
                  <a:pt x="163" y="254"/>
                  <a:pt x="165" y="254"/>
                  <a:pt x="168" y="253"/>
                </a:cubicBezTo>
                <a:cubicBezTo>
                  <a:pt x="168" y="253"/>
                  <a:pt x="169" y="253"/>
                  <a:pt x="170" y="253"/>
                </a:cubicBezTo>
                <a:cubicBezTo>
                  <a:pt x="172" y="253"/>
                  <a:pt x="174" y="252"/>
                  <a:pt x="176" y="252"/>
                </a:cubicBezTo>
                <a:cubicBezTo>
                  <a:pt x="177" y="252"/>
                  <a:pt x="178" y="252"/>
                  <a:pt x="178" y="252"/>
                </a:cubicBezTo>
                <a:cubicBezTo>
                  <a:pt x="180" y="251"/>
                  <a:pt x="182" y="251"/>
                  <a:pt x="184" y="250"/>
                </a:cubicBezTo>
                <a:cubicBezTo>
                  <a:pt x="185" y="250"/>
                  <a:pt x="186" y="250"/>
                  <a:pt x="186" y="249"/>
                </a:cubicBezTo>
                <a:cubicBezTo>
                  <a:pt x="188" y="249"/>
                  <a:pt x="190" y="248"/>
                  <a:pt x="192" y="248"/>
                </a:cubicBezTo>
                <a:cubicBezTo>
                  <a:pt x="193" y="247"/>
                  <a:pt x="194" y="247"/>
                  <a:pt x="194" y="247"/>
                </a:cubicBezTo>
                <a:cubicBezTo>
                  <a:pt x="196" y="246"/>
                  <a:pt x="198" y="245"/>
                  <a:pt x="200" y="245"/>
                </a:cubicBezTo>
                <a:cubicBezTo>
                  <a:pt x="200" y="244"/>
                  <a:pt x="201" y="244"/>
                  <a:pt x="202" y="244"/>
                </a:cubicBezTo>
                <a:cubicBezTo>
                  <a:pt x="204" y="243"/>
                  <a:pt x="205" y="242"/>
                  <a:pt x="207" y="241"/>
                </a:cubicBezTo>
                <a:cubicBezTo>
                  <a:pt x="208" y="241"/>
                  <a:pt x="209" y="241"/>
                  <a:pt x="209" y="240"/>
                </a:cubicBezTo>
                <a:cubicBezTo>
                  <a:pt x="211" y="239"/>
                  <a:pt x="213" y="238"/>
                  <a:pt x="214" y="237"/>
                </a:cubicBezTo>
                <a:cubicBezTo>
                  <a:pt x="215" y="237"/>
                  <a:pt x="215" y="237"/>
                  <a:pt x="215" y="237"/>
                </a:cubicBezTo>
                <a:cubicBezTo>
                  <a:pt x="226" y="242"/>
                  <a:pt x="235" y="249"/>
                  <a:pt x="243" y="257"/>
                </a:cubicBezTo>
                <a:cubicBezTo>
                  <a:pt x="243" y="257"/>
                  <a:pt x="242" y="258"/>
                  <a:pt x="242" y="259"/>
                </a:cubicBezTo>
                <a:cubicBezTo>
                  <a:pt x="241" y="260"/>
                  <a:pt x="240" y="261"/>
                  <a:pt x="239" y="263"/>
                </a:cubicBezTo>
                <a:cubicBezTo>
                  <a:pt x="238" y="264"/>
                  <a:pt x="237" y="265"/>
                  <a:pt x="237" y="266"/>
                </a:cubicBezTo>
                <a:cubicBezTo>
                  <a:pt x="236" y="267"/>
                  <a:pt x="235" y="269"/>
                  <a:pt x="234" y="270"/>
                </a:cubicBezTo>
                <a:cubicBezTo>
                  <a:pt x="233" y="271"/>
                  <a:pt x="232" y="272"/>
                  <a:pt x="232" y="273"/>
                </a:cubicBezTo>
                <a:cubicBezTo>
                  <a:pt x="231" y="274"/>
                  <a:pt x="230" y="276"/>
                  <a:pt x="229" y="278"/>
                </a:cubicBezTo>
                <a:cubicBezTo>
                  <a:pt x="228" y="279"/>
                  <a:pt x="228" y="280"/>
                  <a:pt x="227" y="280"/>
                </a:cubicBezTo>
                <a:cubicBezTo>
                  <a:pt x="226" y="282"/>
                  <a:pt x="225" y="284"/>
                  <a:pt x="225" y="286"/>
                </a:cubicBezTo>
                <a:cubicBezTo>
                  <a:pt x="224" y="287"/>
                  <a:pt x="224" y="288"/>
                  <a:pt x="223" y="288"/>
                </a:cubicBezTo>
                <a:cubicBezTo>
                  <a:pt x="223" y="290"/>
                  <a:pt x="222" y="293"/>
                  <a:pt x="221" y="295"/>
                </a:cubicBezTo>
                <a:cubicBezTo>
                  <a:pt x="221" y="295"/>
                  <a:pt x="220" y="296"/>
                  <a:pt x="220" y="297"/>
                </a:cubicBezTo>
                <a:cubicBezTo>
                  <a:pt x="217" y="305"/>
                  <a:pt x="215" y="314"/>
                  <a:pt x="214" y="323"/>
                </a:cubicBezTo>
                <a:cubicBezTo>
                  <a:pt x="214" y="324"/>
                  <a:pt x="214" y="324"/>
                  <a:pt x="214" y="324"/>
                </a:cubicBezTo>
                <a:cubicBezTo>
                  <a:pt x="63" y="324"/>
                  <a:pt x="63" y="324"/>
                  <a:pt x="63" y="324"/>
                </a:cubicBezTo>
                <a:cubicBezTo>
                  <a:pt x="74" y="286"/>
                  <a:pt x="74" y="286"/>
                  <a:pt x="74" y="286"/>
                </a:cubicBezTo>
                <a:cubicBezTo>
                  <a:pt x="76" y="282"/>
                  <a:pt x="73" y="277"/>
                  <a:pt x="69" y="276"/>
                </a:cubicBezTo>
                <a:cubicBezTo>
                  <a:pt x="65" y="275"/>
                  <a:pt x="61" y="277"/>
                  <a:pt x="59" y="281"/>
                </a:cubicBezTo>
                <a:cubicBezTo>
                  <a:pt x="46" y="324"/>
                  <a:pt x="46" y="324"/>
                  <a:pt x="46" y="324"/>
                </a:cubicBezTo>
                <a:cubicBezTo>
                  <a:pt x="18" y="324"/>
                  <a:pt x="18" y="324"/>
                  <a:pt x="18" y="324"/>
                </a:cubicBezTo>
                <a:cubicBezTo>
                  <a:pt x="27" y="286"/>
                  <a:pt x="52" y="255"/>
                  <a:pt x="86" y="237"/>
                </a:cubicBezTo>
                <a:close/>
                <a:moveTo>
                  <a:pt x="429" y="324"/>
                </a:moveTo>
                <a:cubicBezTo>
                  <a:pt x="416" y="281"/>
                  <a:pt x="416" y="281"/>
                  <a:pt x="416" y="281"/>
                </a:cubicBezTo>
                <a:cubicBezTo>
                  <a:pt x="414" y="277"/>
                  <a:pt x="410" y="275"/>
                  <a:pt x="406" y="276"/>
                </a:cubicBezTo>
                <a:cubicBezTo>
                  <a:pt x="401" y="277"/>
                  <a:pt x="399" y="282"/>
                  <a:pt x="400" y="286"/>
                </a:cubicBezTo>
                <a:cubicBezTo>
                  <a:pt x="412" y="324"/>
                  <a:pt x="412" y="324"/>
                  <a:pt x="412" y="324"/>
                </a:cubicBezTo>
                <a:cubicBezTo>
                  <a:pt x="270" y="324"/>
                  <a:pt x="270" y="324"/>
                  <a:pt x="270" y="324"/>
                </a:cubicBezTo>
                <a:cubicBezTo>
                  <a:pt x="281" y="286"/>
                  <a:pt x="281" y="286"/>
                  <a:pt x="281" y="286"/>
                </a:cubicBezTo>
                <a:cubicBezTo>
                  <a:pt x="283" y="282"/>
                  <a:pt x="280" y="277"/>
                  <a:pt x="276" y="276"/>
                </a:cubicBezTo>
                <a:cubicBezTo>
                  <a:pt x="272" y="275"/>
                  <a:pt x="267" y="277"/>
                  <a:pt x="266" y="281"/>
                </a:cubicBezTo>
                <a:cubicBezTo>
                  <a:pt x="253" y="324"/>
                  <a:pt x="253" y="324"/>
                  <a:pt x="253" y="324"/>
                </a:cubicBezTo>
                <a:cubicBezTo>
                  <a:pt x="230" y="324"/>
                  <a:pt x="230" y="324"/>
                  <a:pt x="230" y="324"/>
                </a:cubicBezTo>
                <a:cubicBezTo>
                  <a:pt x="230" y="323"/>
                  <a:pt x="230" y="323"/>
                  <a:pt x="230" y="322"/>
                </a:cubicBezTo>
                <a:cubicBezTo>
                  <a:pt x="230" y="322"/>
                  <a:pt x="230" y="321"/>
                  <a:pt x="230" y="321"/>
                </a:cubicBezTo>
                <a:cubicBezTo>
                  <a:pt x="231" y="319"/>
                  <a:pt x="231" y="316"/>
                  <a:pt x="232" y="314"/>
                </a:cubicBezTo>
                <a:cubicBezTo>
                  <a:pt x="232" y="313"/>
                  <a:pt x="232" y="313"/>
                  <a:pt x="232" y="312"/>
                </a:cubicBezTo>
                <a:cubicBezTo>
                  <a:pt x="232" y="311"/>
                  <a:pt x="233" y="310"/>
                  <a:pt x="233" y="309"/>
                </a:cubicBezTo>
                <a:cubicBezTo>
                  <a:pt x="233" y="308"/>
                  <a:pt x="233" y="307"/>
                  <a:pt x="234" y="306"/>
                </a:cubicBezTo>
                <a:cubicBezTo>
                  <a:pt x="234" y="305"/>
                  <a:pt x="234" y="304"/>
                  <a:pt x="235" y="303"/>
                </a:cubicBezTo>
                <a:cubicBezTo>
                  <a:pt x="235" y="302"/>
                  <a:pt x="235" y="301"/>
                  <a:pt x="236" y="300"/>
                </a:cubicBezTo>
                <a:cubicBezTo>
                  <a:pt x="236" y="299"/>
                  <a:pt x="237" y="297"/>
                  <a:pt x="238" y="296"/>
                </a:cubicBezTo>
                <a:cubicBezTo>
                  <a:pt x="238" y="295"/>
                  <a:pt x="238" y="294"/>
                  <a:pt x="239" y="293"/>
                </a:cubicBezTo>
                <a:cubicBezTo>
                  <a:pt x="239" y="292"/>
                  <a:pt x="240" y="292"/>
                  <a:pt x="240" y="291"/>
                </a:cubicBezTo>
                <a:cubicBezTo>
                  <a:pt x="241" y="290"/>
                  <a:pt x="241" y="289"/>
                  <a:pt x="242" y="288"/>
                </a:cubicBezTo>
                <a:cubicBezTo>
                  <a:pt x="242" y="287"/>
                  <a:pt x="242" y="286"/>
                  <a:pt x="243" y="286"/>
                </a:cubicBezTo>
                <a:cubicBezTo>
                  <a:pt x="244" y="284"/>
                  <a:pt x="245" y="283"/>
                  <a:pt x="245" y="281"/>
                </a:cubicBezTo>
                <a:cubicBezTo>
                  <a:pt x="246" y="281"/>
                  <a:pt x="246" y="280"/>
                  <a:pt x="246" y="280"/>
                </a:cubicBezTo>
                <a:cubicBezTo>
                  <a:pt x="247" y="278"/>
                  <a:pt x="248" y="277"/>
                  <a:pt x="249" y="276"/>
                </a:cubicBezTo>
                <a:cubicBezTo>
                  <a:pt x="249" y="276"/>
                  <a:pt x="250" y="275"/>
                  <a:pt x="250" y="274"/>
                </a:cubicBezTo>
                <a:cubicBezTo>
                  <a:pt x="251" y="273"/>
                  <a:pt x="252" y="272"/>
                  <a:pt x="252" y="271"/>
                </a:cubicBezTo>
                <a:cubicBezTo>
                  <a:pt x="253" y="271"/>
                  <a:pt x="253" y="270"/>
                  <a:pt x="254" y="270"/>
                </a:cubicBezTo>
                <a:cubicBezTo>
                  <a:pt x="255" y="268"/>
                  <a:pt x="256" y="267"/>
                  <a:pt x="257" y="266"/>
                </a:cubicBezTo>
                <a:cubicBezTo>
                  <a:pt x="257" y="265"/>
                  <a:pt x="258" y="265"/>
                  <a:pt x="258" y="265"/>
                </a:cubicBezTo>
                <a:cubicBezTo>
                  <a:pt x="267" y="255"/>
                  <a:pt x="277" y="248"/>
                  <a:pt x="288" y="242"/>
                </a:cubicBezTo>
                <a:cubicBezTo>
                  <a:pt x="290" y="243"/>
                  <a:pt x="292" y="244"/>
                  <a:pt x="294" y="245"/>
                </a:cubicBezTo>
                <a:cubicBezTo>
                  <a:pt x="294" y="245"/>
                  <a:pt x="294" y="245"/>
                  <a:pt x="294" y="245"/>
                </a:cubicBezTo>
                <a:cubicBezTo>
                  <a:pt x="296" y="246"/>
                  <a:pt x="298" y="246"/>
                  <a:pt x="300" y="247"/>
                </a:cubicBezTo>
                <a:cubicBezTo>
                  <a:pt x="300" y="247"/>
                  <a:pt x="300" y="247"/>
                  <a:pt x="300" y="247"/>
                </a:cubicBezTo>
                <a:cubicBezTo>
                  <a:pt x="302" y="248"/>
                  <a:pt x="304" y="249"/>
                  <a:pt x="306" y="249"/>
                </a:cubicBezTo>
                <a:cubicBezTo>
                  <a:pt x="306" y="249"/>
                  <a:pt x="306" y="249"/>
                  <a:pt x="306" y="249"/>
                </a:cubicBezTo>
                <a:cubicBezTo>
                  <a:pt x="310" y="251"/>
                  <a:pt x="314" y="252"/>
                  <a:pt x="319" y="253"/>
                </a:cubicBezTo>
                <a:cubicBezTo>
                  <a:pt x="319" y="253"/>
                  <a:pt x="320" y="253"/>
                  <a:pt x="320" y="253"/>
                </a:cubicBezTo>
                <a:cubicBezTo>
                  <a:pt x="322" y="253"/>
                  <a:pt x="323" y="253"/>
                  <a:pt x="325" y="254"/>
                </a:cubicBezTo>
                <a:cubicBezTo>
                  <a:pt x="325" y="254"/>
                  <a:pt x="326" y="254"/>
                  <a:pt x="327" y="254"/>
                </a:cubicBezTo>
                <a:cubicBezTo>
                  <a:pt x="328" y="254"/>
                  <a:pt x="330" y="254"/>
                  <a:pt x="331" y="254"/>
                </a:cubicBezTo>
                <a:cubicBezTo>
                  <a:pt x="332" y="254"/>
                  <a:pt x="333" y="254"/>
                  <a:pt x="333" y="254"/>
                </a:cubicBezTo>
                <a:cubicBezTo>
                  <a:pt x="335" y="255"/>
                  <a:pt x="337" y="255"/>
                  <a:pt x="340" y="255"/>
                </a:cubicBezTo>
                <a:cubicBezTo>
                  <a:pt x="342" y="255"/>
                  <a:pt x="344" y="255"/>
                  <a:pt x="346" y="254"/>
                </a:cubicBezTo>
                <a:cubicBezTo>
                  <a:pt x="347" y="254"/>
                  <a:pt x="347" y="254"/>
                  <a:pt x="348" y="254"/>
                </a:cubicBezTo>
                <a:cubicBezTo>
                  <a:pt x="349" y="254"/>
                  <a:pt x="351" y="254"/>
                  <a:pt x="352" y="254"/>
                </a:cubicBezTo>
                <a:cubicBezTo>
                  <a:pt x="353" y="254"/>
                  <a:pt x="354" y="254"/>
                  <a:pt x="354" y="254"/>
                </a:cubicBezTo>
                <a:cubicBezTo>
                  <a:pt x="356" y="253"/>
                  <a:pt x="358" y="253"/>
                  <a:pt x="359" y="253"/>
                </a:cubicBezTo>
                <a:cubicBezTo>
                  <a:pt x="360" y="253"/>
                  <a:pt x="360" y="253"/>
                  <a:pt x="360" y="253"/>
                </a:cubicBezTo>
                <a:cubicBezTo>
                  <a:pt x="365" y="252"/>
                  <a:pt x="369" y="251"/>
                  <a:pt x="373" y="249"/>
                </a:cubicBezTo>
                <a:cubicBezTo>
                  <a:pt x="373" y="249"/>
                  <a:pt x="373" y="249"/>
                  <a:pt x="373" y="249"/>
                </a:cubicBezTo>
                <a:cubicBezTo>
                  <a:pt x="375" y="249"/>
                  <a:pt x="377" y="248"/>
                  <a:pt x="379" y="247"/>
                </a:cubicBezTo>
                <a:cubicBezTo>
                  <a:pt x="379" y="247"/>
                  <a:pt x="379" y="247"/>
                  <a:pt x="380" y="247"/>
                </a:cubicBezTo>
                <a:cubicBezTo>
                  <a:pt x="382" y="246"/>
                  <a:pt x="383" y="246"/>
                  <a:pt x="385" y="245"/>
                </a:cubicBezTo>
                <a:cubicBezTo>
                  <a:pt x="385" y="245"/>
                  <a:pt x="385" y="245"/>
                  <a:pt x="385" y="245"/>
                </a:cubicBezTo>
                <a:cubicBezTo>
                  <a:pt x="387" y="244"/>
                  <a:pt x="389" y="243"/>
                  <a:pt x="391" y="242"/>
                </a:cubicBezTo>
                <a:cubicBezTo>
                  <a:pt x="422" y="258"/>
                  <a:pt x="444" y="288"/>
                  <a:pt x="449" y="324"/>
                </a:cubicBezTo>
                <a:lnTo>
                  <a:pt x="429" y="324"/>
                </a:lnTo>
                <a:close/>
              </a:path>
            </a:pathLst>
          </a:custGeom>
          <a:solidFill>
            <a:srgbClr val="FFFFFF"/>
          </a:solidFill>
          <a:ln w="9525">
            <a:solidFill>
              <a:schemeClr val="bg1"/>
            </a:solidFill>
            <a:round/>
            <a:headEnd/>
            <a:tailEnd/>
          </a:ln>
        </p:spPr>
        <p:txBody>
          <a:bodyPr lIns="121906" tIns="60953" rIns="121906" bIns="60953"/>
          <a:lstStyle/>
          <a:p>
            <a:endParaRPr lang="en-US"/>
          </a:p>
        </p:txBody>
      </p:sp>
      <p:sp>
        <p:nvSpPr>
          <p:cNvPr id="9229" name="Rectangle 16"/>
          <p:cNvSpPr>
            <a:spLocks noChangeArrowheads="1"/>
          </p:cNvSpPr>
          <p:nvPr/>
        </p:nvSpPr>
        <p:spPr bwMode="auto">
          <a:xfrm>
            <a:off x="5029201" y="2185989"/>
            <a:ext cx="3327797" cy="16541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121906" tIns="60953" rIns="121906" bIns="60953" anchor="ctr"/>
          <a:lstStyle/>
          <a:p>
            <a:endParaRPr lang="sv-SE">
              <a:solidFill>
                <a:srgbClr val="58585A"/>
              </a:solidFill>
              <a:latin typeface="Ericsson Capital TT" pitchFamily="2" charset="0"/>
            </a:endParaRPr>
          </a:p>
        </p:txBody>
      </p:sp>
      <p:sp>
        <p:nvSpPr>
          <p:cNvPr id="9230" name="Rectangle 17"/>
          <p:cNvSpPr>
            <a:spLocks noChangeArrowheads="1"/>
          </p:cNvSpPr>
          <p:nvPr/>
        </p:nvSpPr>
        <p:spPr bwMode="auto">
          <a:xfrm>
            <a:off x="4482704" y="5403851"/>
            <a:ext cx="4469606" cy="8223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121906" tIns="60953" rIns="121906" bIns="60953" anchor="ctr"/>
          <a:lstStyle/>
          <a:p>
            <a:endParaRPr lang="sv-SE">
              <a:solidFill>
                <a:srgbClr val="58585A"/>
              </a:solidFill>
              <a:latin typeface="Ericsson Capital TT" pitchFamily="2" charset="0"/>
            </a:endParaRPr>
          </a:p>
        </p:txBody>
      </p:sp>
      <p:sp>
        <p:nvSpPr>
          <p:cNvPr id="9231" name="Freeform 3"/>
          <p:cNvSpPr>
            <a:spLocks noChangeAspect="1" noEditPoints="1"/>
          </p:cNvSpPr>
          <p:nvPr/>
        </p:nvSpPr>
        <p:spPr bwMode="auto">
          <a:xfrm>
            <a:off x="764907" y="5441951"/>
            <a:ext cx="1007269" cy="771525"/>
          </a:xfrm>
          <a:custGeom>
            <a:avLst/>
            <a:gdLst>
              <a:gd name="T0" fmla="*/ 2147483647 w 522"/>
              <a:gd name="T1" fmla="*/ 2147483647 h 399"/>
              <a:gd name="T2" fmla="*/ 2147483647 w 522"/>
              <a:gd name="T3" fmla="*/ 2147483647 h 399"/>
              <a:gd name="T4" fmla="*/ 2147483647 w 522"/>
              <a:gd name="T5" fmla="*/ 2147483647 h 399"/>
              <a:gd name="T6" fmla="*/ 2147483647 w 522"/>
              <a:gd name="T7" fmla="*/ 2147483647 h 399"/>
              <a:gd name="T8" fmla="*/ 2147483647 w 522"/>
              <a:gd name="T9" fmla="*/ 2147483647 h 399"/>
              <a:gd name="T10" fmla="*/ 2147483647 w 522"/>
              <a:gd name="T11" fmla="*/ 2147483647 h 399"/>
              <a:gd name="T12" fmla="*/ 2147483647 w 522"/>
              <a:gd name="T13" fmla="*/ 2147483647 h 399"/>
              <a:gd name="T14" fmla="*/ 2147483647 w 522"/>
              <a:gd name="T15" fmla="*/ 2147483647 h 399"/>
              <a:gd name="T16" fmla="*/ 2147483647 w 522"/>
              <a:gd name="T17" fmla="*/ 2147483647 h 399"/>
              <a:gd name="T18" fmla="*/ 2147483647 w 522"/>
              <a:gd name="T19" fmla="*/ 2147483647 h 399"/>
              <a:gd name="T20" fmla="*/ 2147483647 w 522"/>
              <a:gd name="T21" fmla="*/ 2147483647 h 399"/>
              <a:gd name="T22" fmla="*/ 2147483647 w 522"/>
              <a:gd name="T23" fmla="*/ 2147483647 h 399"/>
              <a:gd name="T24" fmla="*/ 2147483647 w 522"/>
              <a:gd name="T25" fmla="*/ 2147483647 h 399"/>
              <a:gd name="T26" fmla="*/ 2147483647 w 522"/>
              <a:gd name="T27" fmla="*/ 2147483647 h 399"/>
              <a:gd name="T28" fmla="*/ 2147483647 w 522"/>
              <a:gd name="T29" fmla="*/ 2147483647 h 399"/>
              <a:gd name="T30" fmla="*/ 2147483647 w 522"/>
              <a:gd name="T31" fmla="*/ 2147483647 h 399"/>
              <a:gd name="T32" fmla="*/ 2147483647 w 522"/>
              <a:gd name="T33" fmla="*/ 2147483647 h 399"/>
              <a:gd name="T34" fmla="*/ 2147483647 w 522"/>
              <a:gd name="T35" fmla="*/ 2147483647 h 399"/>
              <a:gd name="T36" fmla="*/ 2147483647 w 522"/>
              <a:gd name="T37" fmla="*/ 2147483647 h 399"/>
              <a:gd name="T38" fmla="*/ 2147483647 w 522"/>
              <a:gd name="T39" fmla="*/ 2147483647 h 399"/>
              <a:gd name="T40" fmla="*/ 2147483647 w 522"/>
              <a:gd name="T41" fmla="*/ 2147483647 h 399"/>
              <a:gd name="T42" fmla="*/ 2147483647 w 522"/>
              <a:gd name="T43" fmla="*/ 2147483647 h 399"/>
              <a:gd name="T44" fmla="*/ 2147483647 w 522"/>
              <a:gd name="T45" fmla="*/ 2147483647 h 399"/>
              <a:gd name="T46" fmla="*/ 2147483647 w 522"/>
              <a:gd name="T47" fmla="*/ 2147483647 h 399"/>
              <a:gd name="T48" fmla="*/ 2147483647 w 522"/>
              <a:gd name="T49" fmla="*/ 2147483647 h 399"/>
              <a:gd name="T50" fmla="*/ 2147483647 w 522"/>
              <a:gd name="T51" fmla="*/ 2147483647 h 399"/>
              <a:gd name="T52" fmla="*/ 2147483647 w 522"/>
              <a:gd name="T53" fmla="*/ 2147483647 h 399"/>
              <a:gd name="T54" fmla="*/ 2147483647 w 522"/>
              <a:gd name="T55" fmla="*/ 2147483647 h 399"/>
              <a:gd name="T56" fmla="*/ 2147483647 w 522"/>
              <a:gd name="T57" fmla="*/ 2147483647 h 399"/>
              <a:gd name="T58" fmla="*/ 2147483647 w 522"/>
              <a:gd name="T59" fmla="*/ 2147483647 h 399"/>
              <a:gd name="T60" fmla="*/ 2147483647 w 522"/>
              <a:gd name="T61" fmla="*/ 2147483647 h 399"/>
              <a:gd name="T62" fmla="*/ 2147483647 w 522"/>
              <a:gd name="T63" fmla="*/ 2147483647 h 399"/>
              <a:gd name="T64" fmla="*/ 2147483647 w 522"/>
              <a:gd name="T65" fmla="*/ 2147483647 h 399"/>
              <a:gd name="T66" fmla="*/ 2147483647 w 522"/>
              <a:gd name="T67" fmla="*/ 2147483647 h 399"/>
              <a:gd name="T68" fmla="*/ 2147483647 w 522"/>
              <a:gd name="T69" fmla="*/ 2147483647 h 399"/>
              <a:gd name="T70" fmla="*/ 2147483647 w 522"/>
              <a:gd name="T71" fmla="*/ 2147483647 h 399"/>
              <a:gd name="T72" fmla="*/ 2147483647 w 522"/>
              <a:gd name="T73" fmla="*/ 2147483647 h 399"/>
              <a:gd name="T74" fmla="*/ 2147483647 w 522"/>
              <a:gd name="T75" fmla="*/ 2147483647 h 399"/>
              <a:gd name="T76" fmla="*/ 2147483647 w 522"/>
              <a:gd name="T77" fmla="*/ 2147483647 h 399"/>
              <a:gd name="T78" fmla="*/ 2147483647 w 522"/>
              <a:gd name="T79" fmla="*/ 2147483647 h 399"/>
              <a:gd name="T80" fmla="*/ 2147483647 w 522"/>
              <a:gd name="T81" fmla="*/ 2147483647 h 399"/>
              <a:gd name="T82" fmla="*/ 2147483647 w 522"/>
              <a:gd name="T83" fmla="*/ 2147483647 h 399"/>
              <a:gd name="T84" fmla="*/ 2147483647 w 522"/>
              <a:gd name="T85" fmla="*/ 2147483647 h 399"/>
              <a:gd name="T86" fmla="*/ 2147483647 w 522"/>
              <a:gd name="T87" fmla="*/ 2147483647 h 399"/>
              <a:gd name="T88" fmla="*/ 2147483647 w 522"/>
              <a:gd name="T89" fmla="*/ 2147483647 h 399"/>
              <a:gd name="T90" fmla="*/ 2147483647 w 522"/>
              <a:gd name="T91" fmla="*/ 2147483647 h 399"/>
              <a:gd name="T92" fmla="*/ 2147483647 w 522"/>
              <a:gd name="T93" fmla="*/ 2147483647 h 399"/>
              <a:gd name="T94" fmla="*/ 2147483647 w 522"/>
              <a:gd name="T95" fmla="*/ 2147483647 h 399"/>
              <a:gd name="T96" fmla="*/ 2147483647 w 522"/>
              <a:gd name="T97" fmla="*/ 2147483647 h 399"/>
              <a:gd name="T98" fmla="*/ 2147483647 w 522"/>
              <a:gd name="T99" fmla="*/ 2147483647 h 399"/>
              <a:gd name="T100" fmla="*/ 2147483647 w 522"/>
              <a:gd name="T101" fmla="*/ 2147483647 h 399"/>
              <a:gd name="T102" fmla="*/ 2147483647 w 522"/>
              <a:gd name="T103" fmla="*/ 2147483647 h 399"/>
              <a:gd name="T104" fmla="*/ 2147483647 w 522"/>
              <a:gd name="T105" fmla="*/ 2147483647 h 3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2"/>
              <a:gd name="T160" fmla="*/ 0 h 399"/>
              <a:gd name="T161" fmla="*/ 522 w 522"/>
              <a:gd name="T162" fmla="*/ 399 h 3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2" h="399">
                <a:moveTo>
                  <a:pt x="388" y="161"/>
                </a:moveTo>
                <a:cubicBezTo>
                  <a:pt x="388" y="147"/>
                  <a:pt x="376" y="135"/>
                  <a:pt x="362" y="135"/>
                </a:cubicBezTo>
                <a:cubicBezTo>
                  <a:pt x="356" y="135"/>
                  <a:pt x="351" y="137"/>
                  <a:pt x="347" y="140"/>
                </a:cubicBezTo>
                <a:cubicBezTo>
                  <a:pt x="307" y="111"/>
                  <a:pt x="307" y="111"/>
                  <a:pt x="307" y="111"/>
                </a:cubicBezTo>
                <a:cubicBezTo>
                  <a:pt x="308" y="109"/>
                  <a:pt x="309" y="106"/>
                  <a:pt x="309" y="103"/>
                </a:cubicBezTo>
                <a:cubicBezTo>
                  <a:pt x="309" y="89"/>
                  <a:pt x="297" y="78"/>
                  <a:pt x="283" y="78"/>
                </a:cubicBezTo>
                <a:cubicBezTo>
                  <a:pt x="269" y="78"/>
                  <a:pt x="258" y="88"/>
                  <a:pt x="257" y="101"/>
                </a:cubicBezTo>
                <a:cubicBezTo>
                  <a:pt x="187" y="115"/>
                  <a:pt x="187" y="115"/>
                  <a:pt x="187" y="115"/>
                </a:cubicBezTo>
                <a:cubicBezTo>
                  <a:pt x="182" y="108"/>
                  <a:pt x="174" y="103"/>
                  <a:pt x="164" y="103"/>
                </a:cubicBezTo>
                <a:cubicBezTo>
                  <a:pt x="150" y="103"/>
                  <a:pt x="138" y="114"/>
                  <a:pt x="138" y="128"/>
                </a:cubicBezTo>
                <a:cubicBezTo>
                  <a:pt x="138" y="140"/>
                  <a:pt x="146" y="150"/>
                  <a:pt x="157" y="153"/>
                </a:cubicBezTo>
                <a:cubicBezTo>
                  <a:pt x="158" y="226"/>
                  <a:pt x="158" y="226"/>
                  <a:pt x="158" y="226"/>
                </a:cubicBezTo>
                <a:cubicBezTo>
                  <a:pt x="148" y="230"/>
                  <a:pt x="141" y="239"/>
                  <a:pt x="141" y="251"/>
                </a:cubicBezTo>
                <a:cubicBezTo>
                  <a:pt x="141" y="265"/>
                  <a:pt x="152" y="277"/>
                  <a:pt x="166" y="277"/>
                </a:cubicBezTo>
                <a:cubicBezTo>
                  <a:pt x="170" y="277"/>
                  <a:pt x="173" y="276"/>
                  <a:pt x="175" y="275"/>
                </a:cubicBezTo>
                <a:cubicBezTo>
                  <a:pt x="195" y="300"/>
                  <a:pt x="195" y="300"/>
                  <a:pt x="195" y="300"/>
                </a:cubicBezTo>
                <a:cubicBezTo>
                  <a:pt x="192" y="304"/>
                  <a:pt x="191" y="309"/>
                  <a:pt x="191" y="314"/>
                </a:cubicBezTo>
                <a:cubicBezTo>
                  <a:pt x="191" y="329"/>
                  <a:pt x="202" y="340"/>
                  <a:pt x="216" y="340"/>
                </a:cubicBezTo>
                <a:cubicBezTo>
                  <a:pt x="230" y="340"/>
                  <a:pt x="241" y="329"/>
                  <a:pt x="242" y="316"/>
                </a:cubicBezTo>
                <a:cubicBezTo>
                  <a:pt x="328" y="293"/>
                  <a:pt x="328" y="293"/>
                  <a:pt x="328" y="293"/>
                </a:cubicBezTo>
                <a:cubicBezTo>
                  <a:pt x="333" y="300"/>
                  <a:pt x="341" y="305"/>
                  <a:pt x="350" y="305"/>
                </a:cubicBezTo>
                <a:cubicBezTo>
                  <a:pt x="364" y="305"/>
                  <a:pt x="376" y="293"/>
                  <a:pt x="376" y="279"/>
                </a:cubicBezTo>
                <a:cubicBezTo>
                  <a:pt x="376" y="268"/>
                  <a:pt x="370" y="259"/>
                  <a:pt x="361" y="255"/>
                </a:cubicBezTo>
                <a:cubicBezTo>
                  <a:pt x="368" y="186"/>
                  <a:pt x="368" y="186"/>
                  <a:pt x="368" y="186"/>
                </a:cubicBezTo>
                <a:cubicBezTo>
                  <a:pt x="379" y="184"/>
                  <a:pt x="388" y="173"/>
                  <a:pt x="388" y="161"/>
                </a:cubicBezTo>
                <a:close/>
                <a:moveTo>
                  <a:pt x="291" y="193"/>
                </a:moveTo>
                <a:cubicBezTo>
                  <a:pt x="283" y="193"/>
                  <a:pt x="276" y="197"/>
                  <a:pt x="271" y="203"/>
                </a:cubicBezTo>
                <a:cubicBezTo>
                  <a:pt x="245" y="193"/>
                  <a:pt x="245" y="193"/>
                  <a:pt x="245" y="193"/>
                </a:cubicBezTo>
                <a:cubicBezTo>
                  <a:pt x="330" y="173"/>
                  <a:pt x="330" y="173"/>
                  <a:pt x="330" y="173"/>
                </a:cubicBezTo>
                <a:cubicBezTo>
                  <a:pt x="304" y="196"/>
                  <a:pt x="304" y="196"/>
                  <a:pt x="304" y="196"/>
                </a:cubicBezTo>
                <a:cubicBezTo>
                  <a:pt x="300" y="194"/>
                  <a:pt x="296" y="193"/>
                  <a:pt x="291" y="193"/>
                </a:cubicBezTo>
                <a:close/>
                <a:moveTo>
                  <a:pt x="301" y="219"/>
                </a:moveTo>
                <a:cubicBezTo>
                  <a:pt x="301" y="224"/>
                  <a:pt x="296" y="229"/>
                  <a:pt x="291" y="229"/>
                </a:cubicBezTo>
                <a:cubicBezTo>
                  <a:pt x="286" y="229"/>
                  <a:pt x="281" y="224"/>
                  <a:pt x="281" y="219"/>
                </a:cubicBezTo>
                <a:cubicBezTo>
                  <a:pt x="281" y="213"/>
                  <a:pt x="286" y="209"/>
                  <a:pt x="291" y="209"/>
                </a:cubicBezTo>
                <a:cubicBezTo>
                  <a:pt x="296" y="209"/>
                  <a:pt x="301" y="213"/>
                  <a:pt x="301" y="219"/>
                </a:cubicBezTo>
                <a:close/>
                <a:moveTo>
                  <a:pt x="208" y="192"/>
                </a:moveTo>
                <a:cubicBezTo>
                  <a:pt x="208" y="186"/>
                  <a:pt x="212" y="182"/>
                  <a:pt x="218" y="182"/>
                </a:cubicBezTo>
                <a:cubicBezTo>
                  <a:pt x="223" y="182"/>
                  <a:pt x="228" y="186"/>
                  <a:pt x="228" y="192"/>
                </a:cubicBezTo>
                <a:cubicBezTo>
                  <a:pt x="228" y="192"/>
                  <a:pt x="228" y="192"/>
                  <a:pt x="228" y="192"/>
                </a:cubicBezTo>
                <a:cubicBezTo>
                  <a:pt x="228" y="197"/>
                  <a:pt x="223" y="202"/>
                  <a:pt x="218" y="202"/>
                </a:cubicBezTo>
                <a:cubicBezTo>
                  <a:pt x="212" y="202"/>
                  <a:pt x="208" y="197"/>
                  <a:pt x="208" y="192"/>
                </a:cubicBezTo>
                <a:close/>
                <a:moveTo>
                  <a:pt x="209" y="216"/>
                </a:moveTo>
                <a:cubicBezTo>
                  <a:pt x="209" y="249"/>
                  <a:pt x="209" y="249"/>
                  <a:pt x="209" y="249"/>
                </a:cubicBezTo>
                <a:cubicBezTo>
                  <a:pt x="192" y="247"/>
                  <a:pt x="192" y="247"/>
                  <a:pt x="192" y="247"/>
                </a:cubicBezTo>
                <a:cubicBezTo>
                  <a:pt x="191" y="243"/>
                  <a:pt x="190" y="240"/>
                  <a:pt x="189" y="237"/>
                </a:cubicBezTo>
                <a:cubicBezTo>
                  <a:pt x="208" y="216"/>
                  <a:pt x="208" y="216"/>
                  <a:pt x="208" y="216"/>
                </a:cubicBezTo>
                <a:cubicBezTo>
                  <a:pt x="208" y="216"/>
                  <a:pt x="209" y="216"/>
                  <a:pt x="209" y="216"/>
                </a:cubicBezTo>
                <a:close/>
                <a:moveTo>
                  <a:pt x="225" y="216"/>
                </a:moveTo>
                <a:cubicBezTo>
                  <a:pt x="230" y="215"/>
                  <a:pt x="235" y="212"/>
                  <a:pt x="238" y="208"/>
                </a:cubicBezTo>
                <a:cubicBezTo>
                  <a:pt x="265" y="218"/>
                  <a:pt x="265" y="218"/>
                  <a:pt x="265" y="218"/>
                </a:cubicBezTo>
                <a:cubicBezTo>
                  <a:pt x="265" y="218"/>
                  <a:pt x="265" y="218"/>
                  <a:pt x="265" y="219"/>
                </a:cubicBezTo>
                <a:cubicBezTo>
                  <a:pt x="265" y="224"/>
                  <a:pt x="267" y="229"/>
                  <a:pt x="270" y="233"/>
                </a:cubicBezTo>
                <a:cubicBezTo>
                  <a:pt x="252" y="256"/>
                  <a:pt x="252" y="256"/>
                  <a:pt x="252" y="256"/>
                </a:cubicBezTo>
                <a:cubicBezTo>
                  <a:pt x="225" y="252"/>
                  <a:pt x="225" y="252"/>
                  <a:pt x="225" y="252"/>
                </a:cubicBezTo>
                <a:lnTo>
                  <a:pt x="225" y="216"/>
                </a:lnTo>
                <a:close/>
                <a:moveTo>
                  <a:pt x="283" y="94"/>
                </a:moveTo>
                <a:cubicBezTo>
                  <a:pt x="288" y="94"/>
                  <a:pt x="293" y="98"/>
                  <a:pt x="293" y="103"/>
                </a:cubicBezTo>
                <a:cubicBezTo>
                  <a:pt x="293" y="109"/>
                  <a:pt x="288" y="113"/>
                  <a:pt x="283" y="113"/>
                </a:cubicBezTo>
                <a:cubicBezTo>
                  <a:pt x="277" y="113"/>
                  <a:pt x="273" y="109"/>
                  <a:pt x="273" y="103"/>
                </a:cubicBezTo>
                <a:cubicBezTo>
                  <a:pt x="273" y="98"/>
                  <a:pt x="277" y="94"/>
                  <a:pt x="283" y="94"/>
                </a:cubicBezTo>
                <a:close/>
                <a:moveTo>
                  <a:pt x="275" y="128"/>
                </a:moveTo>
                <a:cubicBezTo>
                  <a:pt x="277" y="129"/>
                  <a:pt x="280" y="129"/>
                  <a:pt x="283" y="129"/>
                </a:cubicBezTo>
                <a:cubicBezTo>
                  <a:pt x="288" y="129"/>
                  <a:pt x="294" y="127"/>
                  <a:pt x="298" y="124"/>
                </a:cubicBezTo>
                <a:cubicBezTo>
                  <a:pt x="326" y="145"/>
                  <a:pt x="326" y="145"/>
                  <a:pt x="326" y="145"/>
                </a:cubicBezTo>
                <a:cubicBezTo>
                  <a:pt x="269" y="136"/>
                  <a:pt x="269" y="136"/>
                  <a:pt x="269" y="136"/>
                </a:cubicBezTo>
                <a:lnTo>
                  <a:pt x="275" y="128"/>
                </a:lnTo>
                <a:close/>
                <a:moveTo>
                  <a:pt x="318" y="160"/>
                </a:moveTo>
                <a:cubicBezTo>
                  <a:pt x="240" y="178"/>
                  <a:pt x="240" y="178"/>
                  <a:pt x="240" y="178"/>
                </a:cubicBezTo>
                <a:cubicBezTo>
                  <a:pt x="239" y="178"/>
                  <a:pt x="239" y="177"/>
                  <a:pt x="239" y="177"/>
                </a:cubicBezTo>
                <a:cubicBezTo>
                  <a:pt x="258" y="151"/>
                  <a:pt x="258" y="151"/>
                  <a:pt x="258" y="151"/>
                </a:cubicBezTo>
                <a:lnTo>
                  <a:pt x="318" y="160"/>
                </a:lnTo>
                <a:close/>
                <a:moveTo>
                  <a:pt x="260" y="116"/>
                </a:moveTo>
                <a:cubicBezTo>
                  <a:pt x="261" y="117"/>
                  <a:pt x="261" y="118"/>
                  <a:pt x="262" y="118"/>
                </a:cubicBezTo>
                <a:cubicBezTo>
                  <a:pt x="251" y="133"/>
                  <a:pt x="251" y="133"/>
                  <a:pt x="251" y="133"/>
                </a:cubicBezTo>
                <a:cubicBezTo>
                  <a:pt x="209" y="127"/>
                  <a:pt x="209" y="127"/>
                  <a:pt x="209" y="127"/>
                </a:cubicBezTo>
                <a:lnTo>
                  <a:pt x="260" y="116"/>
                </a:lnTo>
                <a:close/>
                <a:moveTo>
                  <a:pt x="187" y="140"/>
                </a:moveTo>
                <a:cubicBezTo>
                  <a:pt x="240" y="148"/>
                  <a:pt x="240" y="148"/>
                  <a:pt x="240" y="148"/>
                </a:cubicBezTo>
                <a:cubicBezTo>
                  <a:pt x="226" y="167"/>
                  <a:pt x="226" y="167"/>
                  <a:pt x="226" y="167"/>
                </a:cubicBezTo>
                <a:cubicBezTo>
                  <a:pt x="223" y="166"/>
                  <a:pt x="221" y="166"/>
                  <a:pt x="218" y="166"/>
                </a:cubicBezTo>
                <a:cubicBezTo>
                  <a:pt x="214" y="166"/>
                  <a:pt x="211" y="167"/>
                  <a:pt x="208" y="168"/>
                </a:cubicBezTo>
                <a:cubicBezTo>
                  <a:pt x="186" y="142"/>
                  <a:pt x="186" y="142"/>
                  <a:pt x="186" y="142"/>
                </a:cubicBezTo>
                <a:cubicBezTo>
                  <a:pt x="187" y="141"/>
                  <a:pt x="187" y="141"/>
                  <a:pt x="187" y="140"/>
                </a:cubicBezTo>
                <a:close/>
                <a:moveTo>
                  <a:pt x="154" y="128"/>
                </a:moveTo>
                <a:cubicBezTo>
                  <a:pt x="154" y="123"/>
                  <a:pt x="159" y="119"/>
                  <a:pt x="164" y="119"/>
                </a:cubicBezTo>
                <a:cubicBezTo>
                  <a:pt x="170" y="119"/>
                  <a:pt x="174" y="123"/>
                  <a:pt x="174" y="128"/>
                </a:cubicBezTo>
                <a:cubicBezTo>
                  <a:pt x="174" y="134"/>
                  <a:pt x="170" y="138"/>
                  <a:pt x="164" y="138"/>
                </a:cubicBezTo>
                <a:cubicBezTo>
                  <a:pt x="159" y="138"/>
                  <a:pt x="154" y="134"/>
                  <a:pt x="154" y="128"/>
                </a:cubicBezTo>
                <a:close/>
                <a:moveTo>
                  <a:pt x="166" y="261"/>
                </a:moveTo>
                <a:cubicBezTo>
                  <a:pt x="161" y="261"/>
                  <a:pt x="157" y="256"/>
                  <a:pt x="157" y="251"/>
                </a:cubicBezTo>
                <a:cubicBezTo>
                  <a:pt x="157" y="245"/>
                  <a:pt x="161" y="241"/>
                  <a:pt x="166" y="241"/>
                </a:cubicBezTo>
                <a:cubicBezTo>
                  <a:pt x="172" y="241"/>
                  <a:pt x="176" y="245"/>
                  <a:pt x="176" y="251"/>
                </a:cubicBezTo>
                <a:cubicBezTo>
                  <a:pt x="176" y="256"/>
                  <a:pt x="172" y="261"/>
                  <a:pt x="166" y="261"/>
                </a:cubicBezTo>
                <a:close/>
                <a:moveTo>
                  <a:pt x="174" y="226"/>
                </a:moveTo>
                <a:cubicBezTo>
                  <a:pt x="173" y="153"/>
                  <a:pt x="173" y="153"/>
                  <a:pt x="173" y="153"/>
                </a:cubicBezTo>
                <a:cubicBezTo>
                  <a:pt x="173" y="153"/>
                  <a:pt x="173" y="152"/>
                  <a:pt x="174" y="152"/>
                </a:cubicBezTo>
                <a:cubicBezTo>
                  <a:pt x="196" y="178"/>
                  <a:pt x="196" y="178"/>
                  <a:pt x="196" y="178"/>
                </a:cubicBezTo>
                <a:cubicBezTo>
                  <a:pt x="193" y="182"/>
                  <a:pt x="192" y="187"/>
                  <a:pt x="192" y="192"/>
                </a:cubicBezTo>
                <a:cubicBezTo>
                  <a:pt x="192" y="197"/>
                  <a:pt x="193" y="201"/>
                  <a:pt x="196" y="205"/>
                </a:cubicBezTo>
                <a:cubicBezTo>
                  <a:pt x="176" y="227"/>
                  <a:pt x="176" y="227"/>
                  <a:pt x="176" y="227"/>
                </a:cubicBezTo>
                <a:cubicBezTo>
                  <a:pt x="176" y="227"/>
                  <a:pt x="175" y="226"/>
                  <a:pt x="174" y="226"/>
                </a:cubicBezTo>
                <a:close/>
                <a:moveTo>
                  <a:pt x="188" y="265"/>
                </a:moveTo>
                <a:cubicBezTo>
                  <a:pt x="188" y="264"/>
                  <a:pt x="189" y="263"/>
                  <a:pt x="189" y="262"/>
                </a:cubicBezTo>
                <a:cubicBezTo>
                  <a:pt x="209" y="265"/>
                  <a:pt x="209" y="265"/>
                  <a:pt x="209" y="265"/>
                </a:cubicBezTo>
                <a:cubicBezTo>
                  <a:pt x="209" y="290"/>
                  <a:pt x="209" y="290"/>
                  <a:pt x="209" y="290"/>
                </a:cubicBezTo>
                <a:cubicBezTo>
                  <a:pt x="208" y="290"/>
                  <a:pt x="208" y="290"/>
                  <a:pt x="208" y="290"/>
                </a:cubicBezTo>
                <a:lnTo>
                  <a:pt x="188" y="265"/>
                </a:lnTo>
                <a:close/>
                <a:moveTo>
                  <a:pt x="216" y="324"/>
                </a:moveTo>
                <a:cubicBezTo>
                  <a:pt x="211" y="324"/>
                  <a:pt x="207" y="320"/>
                  <a:pt x="207" y="314"/>
                </a:cubicBezTo>
                <a:cubicBezTo>
                  <a:pt x="207" y="309"/>
                  <a:pt x="211" y="304"/>
                  <a:pt x="216" y="304"/>
                </a:cubicBezTo>
                <a:cubicBezTo>
                  <a:pt x="222" y="304"/>
                  <a:pt x="226" y="309"/>
                  <a:pt x="226" y="314"/>
                </a:cubicBezTo>
                <a:cubicBezTo>
                  <a:pt x="226" y="320"/>
                  <a:pt x="222" y="324"/>
                  <a:pt x="216" y="324"/>
                </a:cubicBezTo>
                <a:close/>
                <a:moveTo>
                  <a:pt x="225" y="290"/>
                </a:moveTo>
                <a:cubicBezTo>
                  <a:pt x="225" y="290"/>
                  <a:pt x="225" y="290"/>
                  <a:pt x="225" y="290"/>
                </a:cubicBezTo>
                <a:cubicBezTo>
                  <a:pt x="225" y="268"/>
                  <a:pt x="225" y="268"/>
                  <a:pt x="225" y="268"/>
                </a:cubicBezTo>
                <a:cubicBezTo>
                  <a:pt x="241" y="270"/>
                  <a:pt x="241" y="270"/>
                  <a:pt x="241" y="270"/>
                </a:cubicBezTo>
                <a:lnTo>
                  <a:pt x="225" y="290"/>
                </a:lnTo>
                <a:close/>
                <a:moveTo>
                  <a:pt x="238" y="300"/>
                </a:moveTo>
                <a:cubicBezTo>
                  <a:pt x="238" y="300"/>
                  <a:pt x="238" y="300"/>
                  <a:pt x="238" y="300"/>
                </a:cubicBezTo>
                <a:cubicBezTo>
                  <a:pt x="259" y="273"/>
                  <a:pt x="259" y="273"/>
                  <a:pt x="259" y="273"/>
                </a:cubicBezTo>
                <a:cubicBezTo>
                  <a:pt x="311" y="281"/>
                  <a:pt x="311" y="281"/>
                  <a:pt x="311" y="281"/>
                </a:cubicBezTo>
                <a:lnTo>
                  <a:pt x="238" y="300"/>
                </a:lnTo>
                <a:close/>
                <a:moveTo>
                  <a:pt x="327" y="267"/>
                </a:moveTo>
                <a:cubicBezTo>
                  <a:pt x="270" y="259"/>
                  <a:pt x="270" y="259"/>
                  <a:pt x="270" y="259"/>
                </a:cubicBezTo>
                <a:cubicBezTo>
                  <a:pt x="282" y="243"/>
                  <a:pt x="282" y="243"/>
                  <a:pt x="282" y="243"/>
                </a:cubicBezTo>
                <a:cubicBezTo>
                  <a:pt x="285" y="244"/>
                  <a:pt x="288" y="245"/>
                  <a:pt x="291" y="245"/>
                </a:cubicBezTo>
                <a:cubicBezTo>
                  <a:pt x="295" y="245"/>
                  <a:pt x="299" y="244"/>
                  <a:pt x="303" y="242"/>
                </a:cubicBezTo>
                <a:cubicBezTo>
                  <a:pt x="327" y="267"/>
                  <a:pt x="327" y="267"/>
                  <a:pt x="327" y="267"/>
                </a:cubicBezTo>
                <a:cubicBezTo>
                  <a:pt x="327" y="267"/>
                  <a:pt x="327" y="267"/>
                  <a:pt x="327" y="267"/>
                </a:cubicBezTo>
                <a:close/>
                <a:moveTo>
                  <a:pt x="314" y="231"/>
                </a:moveTo>
                <a:cubicBezTo>
                  <a:pt x="316" y="227"/>
                  <a:pt x="317" y="223"/>
                  <a:pt x="317" y="219"/>
                </a:cubicBezTo>
                <a:cubicBezTo>
                  <a:pt x="317" y="215"/>
                  <a:pt x="316" y="211"/>
                  <a:pt x="315" y="208"/>
                </a:cubicBezTo>
                <a:cubicBezTo>
                  <a:pt x="345" y="181"/>
                  <a:pt x="345" y="181"/>
                  <a:pt x="345" y="181"/>
                </a:cubicBezTo>
                <a:cubicBezTo>
                  <a:pt x="347" y="182"/>
                  <a:pt x="349" y="184"/>
                  <a:pt x="352" y="185"/>
                </a:cubicBezTo>
                <a:cubicBezTo>
                  <a:pt x="345" y="254"/>
                  <a:pt x="345" y="254"/>
                  <a:pt x="345" y="254"/>
                </a:cubicBezTo>
                <a:cubicBezTo>
                  <a:pt x="343" y="254"/>
                  <a:pt x="341" y="255"/>
                  <a:pt x="339" y="256"/>
                </a:cubicBezTo>
                <a:lnTo>
                  <a:pt x="314" y="231"/>
                </a:lnTo>
                <a:close/>
                <a:moveTo>
                  <a:pt x="350" y="289"/>
                </a:moveTo>
                <a:cubicBezTo>
                  <a:pt x="345" y="289"/>
                  <a:pt x="340" y="284"/>
                  <a:pt x="340" y="279"/>
                </a:cubicBezTo>
                <a:cubicBezTo>
                  <a:pt x="340" y="274"/>
                  <a:pt x="345" y="269"/>
                  <a:pt x="350" y="269"/>
                </a:cubicBezTo>
                <a:cubicBezTo>
                  <a:pt x="356" y="269"/>
                  <a:pt x="360" y="274"/>
                  <a:pt x="360" y="279"/>
                </a:cubicBezTo>
                <a:cubicBezTo>
                  <a:pt x="360" y="284"/>
                  <a:pt x="356" y="289"/>
                  <a:pt x="350" y="289"/>
                </a:cubicBezTo>
                <a:close/>
                <a:moveTo>
                  <a:pt x="352" y="161"/>
                </a:moveTo>
                <a:cubicBezTo>
                  <a:pt x="352" y="155"/>
                  <a:pt x="357" y="151"/>
                  <a:pt x="362" y="151"/>
                </a:cubicBezTo>
                <a:cubicBezTo>
                  <a:pt x="367" y="151"/>
                  <a:pt x="372" y="155"/>
                  <a:pt x="372" y="161"/>
                </a:cubicBezTo>
                <a:cubicBezTo>
                  <a:pt x="372" y="166"/>
                  <a:pt x="367" y="171"/>
                  <a:pt x="362" y="171"/>
                </a:cubicBezTo>
                <a:cubicBezTo>
                  <a:pt x="357" y="171"/>
                  <a:pt x="352" y="166"/>
                  <a:pt x="352" y="161"/>
                </a:cubicBezTo>
                <a:close/>
                <a:moveTo>
                  <a:pt x="469" y="164"/>
                </a:moveTo>
                <a:cubicBezTo>
                  <a:pt x="469" y="162"/>
                  <a:pt x="469" y="160"/>
                  <a:pt x="469" y="158"/>
                </a:cubicBezTo>
                <a:cubicBezTo>
                  <a:pt x="469" y="140"/>
                  <a:pt x="464" y="123"/>
                  <a:pt x="454" y="109"/>
                </a:cubicBezTo>
                <a:cubicBezTo>
                  <a:pt x="452" y="105"/>
                  <a:pt x="447" y="104"/>
                  <a:pt x="443" y="107"/>
                </a:cubicBezTo>
                <a:cubicBezTo>
                  <a:pt x="439" y="109"/>
                  <a:pt x="438" y="114"/>
                  <a:pt x="441" y="118"/>
                </a:cubicBezTo>
                <a:cubicBezTo>
                  <a:pt x="449" y="129"/>
                  <a:pt x="453" y="143"/>
                  <a:pt x="453" y="158"/>
                </a:cubicBezTo>
                <a:cubicBezTo>
                  <a:pt x="453" y="162"/>
                  <a:pt x="453" y="165"/>
                  <a:pt x="453" y="169"/>
                </a:cubicBezTo>
                <a:cubicBezTo>
                  <a:pt x="452" y="171"/>
                  <a:pt x="453" y="173"/>
                  <a:pt x="454" y="175"/>
                </a:cubicBezTo>
                <a:cubicBezTo>
                  <a:pt x="456" y="177"/>
                  <a:pt x="457" y="178"/>
                  <a:pt x="460" y="178"/>
                </a:cubicBezTo>
                <a:cubicBezTo>
                  <a:pt x="485" y="181"/>
                  <a:pt x="506" y="203"/>
                  <a:pt x="506" y="229"/>
                </a:cubicBezTo>
                <a:cubicBezTo>
                  <a:pt x="506" y="255"/>
                  <a:pt x="487" y="276"/>
                  <a:pt x="462" y="280"/>
                </a:cubicBezTo>
                <a:cubicBezTo>
                  <a:pt x="458" y="281"/>
                  <a:pt x="455" y="284"/>
                  <a:pt x="455" y="288"/>
                </a:cubicBezTo>
                <a:cubicBezTo>
                  <a:pt x="455" y="288"/>
                  <a:pt x="455" y="289"/>
                  <a:pt x="455" y="289"/>
                </a:cubicBezTo>
                <a:cubicBezTo>
                  <a:pt x="455" y="289"/>
                  <a:pt x="455" y="289"/>
                  <a:pt x="455" y="289"/>
                </a:cubicBezTo>
                <a:cubicBezTo>
                  <a:pt x="455" y="322"/>
                  <a:pt x="428" y="349"/>
                  <a:pt x="394" y="349"/>
                </a:cubicBezTo>
                <a:cubicBezTo>
                  <a:pt x="380" y="349"/>
                  <a:pt x="366" y="344"/>
                  <a:pt x="356" y="336"/>
                </a:cubicBezTo>
                <a:cubicBezTo>
                  <a:pt x="354" y="334"/>
                  <a:pt x="352" y="334"/>
                  <a:pt x="349" y="334"/>
                </a:cubicBezTo>
                <a:cubicBezTo>
                  <a:pt x="347" y="334"/>
                  <a:pt x="345" y="336"/>
                  <a:pt x="344" y="338"/>
                </a:cubicBezTo>
                <a:cubicBezTo>
                  <a:pt x="332" y="357"/>
                  <a:pt x="312" y="369"/>
                  <a:pt x="288" y="369"/>
                </a:cubicBezTo>
                <a:cubicBezTo>
                  <a:pt x="273" y="369"/>
                  <a:pt x="259" y="364"/>
                  <a:pt x="248" y="355"/>
                </a:cubicBezTo>
                <a:cubicBezTo>
                  <a:pt x="246" y="354"/>
                  <a:pt x="244" y="353"/>
                  <a:pt x="242" y="353"/>
                </a:cubicBezTo>
                <a:cubicBezTo>
                  <a:pt x="240" y="354"/>
                  <a:pt x="238" y="355"/>
                  <a:pt x="236" y="357"/>
                </a:cubicBezTo>
                <a:cubicBezTo>
                  <a:pt x="224" y="373"/>
                  <a:pt x="205" y="383"/>
                  <a:pt x="184" y="383"/>
                </a:cubicBezTo>
                <a:cubicBezTo>
                  <a:pt x="156" y="383"/>
                  <a:pt x="132" y="366"/>
                  <a:pt x="122" y="341"/>
                </a:cubicBezTo>
                <a:cubicBezTo>
                  <a:pt x="122" y="339"/>
                  <a:pt x="120" y="338"/>
                  <a:pt x="118" y="337"/>
                </a:cubicBezTo>
                <a:cubicBezTo>
                  <a:pt x="116" y="336"/>
                  <a:pt x="114" y="336"/>
                  <a:pt x="112" y="337"/>
                </a:cubicBezTo>
                <a:cubicBezTo>
                  <a:pt x="105" y="340"/>
                  <a:pt x="98" y="341"/>
                  <a:pt x="91" y="341"/>
                </a:cubicBezTo>
                <a:cubicBezTo>
                  <a:pt x="62" y="341"/>
                  <a:pt x="38" y="318"/>
                  <a:pt x="38" y="289"/>
                </a:cubicBezTo>
                <a:cubicBezTo>
                  <a:pt x="38" y="282"/>
                  <a:pt x="39" y="275"/>
                  <a:pt x="42" y="269"/>
                </a:cubicBezTo>
                <a:cubicBezTo>
                  <a:pt x="43" y="266"/>
                  <a:pt x="42" y="263"/>
                  <a:pt x="40" y="260"/>
                </a:cubicBezTo>
                <a:cubicBezTo>
                  <a:pt x="25" y="247"/>
                  <a:pt x="16" y="227"/>
                  <a:pt x="16" y="205"/>
                </a:cubicBezTo>
                <a:cubicBezTo>
                  <a:pt x="16" y="165"/>
                  <a:pt x="49" y="131"/>
                  <a:pt x="89" y="130"/>
                </a:cubicBezTo>
                <a:cubicBezTo>
                  <a:pt x="92" y="130"/>
                  <a:pt x="94" y="129"/>
                  <a:pt x="95" y="128"/>
                </a:cubicBezTo>
                <a:cubicBezTo>
                  <a:pt x="97" y="126"/>
                  <a:pt x="97" y="123"/>
                  <a:pt x="97" y="121"/>
                </a:cubicBezTo>
                <a:cubicBezTo>
                  <a:pt x="96" y="118"/>
                  <a:pt x="96" y="114"/>
                  <a:pt x="96" y="111"/>
                </a:cubicBezTo>
                <a:cubicBezTo>
                  <a:pt x="96" y="81"/>
                  <a:pt x="120" y="58"/>
                  <a:pt x="149" y="58"/>
                </a:cubicBezTo>
                <a:cubicBezTo>
                  <a:pt x="163" y="58"/>
                  <a:pt x="176" y="63"/>
                  <a:pt x="185" y="72"/>
                </a:cubicBezTo>
                <a:cubicBezTo>
                  <a:pt x="187" y="73"/>
                  <a:pt x="190" y="74"/>
                  <a:pt x="192" y="74"/>
                </a:cubicBezTo>
                <a:cubicBezTo>
                  <a:pt x="195" y="73"/>
                  <a:pt x="197" y="71"/>
                  <a:pt x="198" y="69"/>
                </a:cubicBezTo>
                <a:cubicBezTo>
                  <a:pt x="211" y="38"/>
                  <a:pt x="242" y="16"/>
                  <a:pt x="278" y="16"/>
                </a:cubicBezTo>
                <a:cubicBezTo>
                  <a:pt x="319" y="16"/>
                  <a:pt x="353" y="44"/>
                  <a:pt x="362" y="82"/>
                </a:cubicBezTo>
                <a:cubicBezTo>
                  <a:pt x="363" y="87"/>
                  <a:pt x="367" y="89"/>
                  <a:pt x="371" y="89"/>
                </a:cubicBezTo>
                <a:cubicBezTo>
                  <a:pt x="375" y="88"/>
                  <a:pt x="379" y="88"/>
                  <a:pt x="383" y="88"/>
                </a:cubicBezTo>
                <a:cubicBezTo>
                  <a:pt x="395" y="88"/>
                  <a:pt x="406" y="91"/>
                  <a:pt x="416" y="96"/>
                </a:cubicBezTo>
                <a:cubicBezTo>
                  <a:pt x="420" y="98"/>
                  <a:pt x="425" y="97"/>
                  <a:pt x="427" y="93"/>
                </a:cubicBezTo>
                <a:cubicBezTo>
                  <a:pt x="429" y="89"/>
                  <a:pt x="428" y="84"/>
                  <a:pt x="424" y="82"/>
                </a:cubicBezTo>
                <a:cubicBezTo>
                  <a:pt x="424" y="82"/>
                  <a:pt x="424" y="82"/>
                  <a:pt x="424" y="82"/>
                </a:cubicBezTo>
                <a:cubicBezTo>
                  <a:pt x="412" y="75"/>
                  <a:pt x="398" y="72"/>
                  <a:pt x="383" y="72"/>
                </a:cubicBezTo>
                <a:cubicBezTo>
                  <a:pt x="381" y="72"/>
                  <a:pt x="378" y="72"/>
                  <a:pt x="376" y="72"/>
                </a:cubicBezTo>
                <a:cubicBezTo>
                  <a:pt x="363" y="30"/>
                  <a:pt x="324" y="0"/>
                  <a:pt x="278" y="0"/>
                </a:cubicBezTo>
                <a:cubicBezTo>
                  <a:pt x="239" y="0"/>
                  <a:pt x="205" y="21"/>
                  <a:pt x="188" y="53"/>
                </a:cubicBezTo>
                <a:cubicBezTo>
                  <a:pt x="177" y="46"/>
                  <a:pt x="164" y="41"/>
                  <a:pt x="149" y="42"/>
                </a:cubicBezTo>
                <a:cubicBezTo>
                  <a:pt x="111" y="42"/>
                  <a:pt x="80" y="73"/>
                  <a:pt x="80" y="111"/>
                </a:cubicBezTo>
                <a:cubicBezTo>
                  <a:pt x="80" y="112"/>
                  <a:pt x="80" y="114"/>
                  <a:pt x="80" y="115"/>
                </a:cubicBezTo>
                <a:cubicBezTo>
                  <a:pt x="35" y="120"/>
                  <a:pt x="0" y="159"/>
                  <a:pt x="0" y="205"/>
                </a:cubicBezTo>
                <a:cubicBezTo>
                  <a:pt x="0" y="230"/>
                  <a:pt x="9" y="252"/>
                  <a:pt x="25" y="268"/>
                </a:cubicBezTo>
                <a:cubicBezTo>
                  <a:pt x="23" y="275"/>
                  <a:pt x="22" y="282"/>
                  <a:pt x="22" y="289"/>
                </a:cubicBezTo>
                <a:cubicBezTo>
                  <a:pt x="22" y="326"/>
                  <a:pt x="53" y="357"/>
                  <a:pt x="91" y="357"/>
                </a:cubicBezTo>
                <a:cubicBezTo>
                  <a:pt x="98" y="357"/>
                  <a:pt x="104" y="356"/>
                  <a:pt x="111" y="354"/>
                </a:cubicBezTo>
                <a:cubicBezTo>
                  <a:pt x="124" y="381"/>
                  <a:pt x="152" y="399"/>
                  <a:pt x="184" y="399"/>
                </a:cubicBezTo>
                <a:cubicBezTo>
                  <a:pt x="208" y="399"/>
                  <a:pt x="229" y="389"/>
                  <a:pt x="244" y="372"/>
                </a:cubicBezTo>
                <a:cubicBezTo>
                  <a:pt x="257" y="380"/>
                  <a:pt x="272" y="385"/>
                  <a:pt x="288" y="385"/>
                </a:cubicBezTo>
                <a:cubicBezTo>
                  <a:pt x="314" y="385"/>
                  <a:pt x="338" y="373"/>
                  <a:pt x="353" y="353"/>
                </a:cubicBezTo>
                <a:cubicBezTo>
                  <a:pt x="365" y="361"/>
                  <a:pt x="379" y="365"/>
                  <a:pt x="394" y="365"/>
                </a:cubicBezTo>
                <a:cubicBezTo>
                  <a:pt x="435" y="365"/>
                  <a:pt x="468" y="334"/>
                  <a:pt x="471" y="294"/>
                </a:cubicBezTo>
                <a:cubicBezTo>
                  <a:pt x="500" y="287"/>
                  <a:pt x="521" y="261"/>
                  <a:pt x="522" y="229"/>
                </a:cubicBezTo>
                <a:cubicBezTo>
                  <a:pt x="522" y="197"/>
                  <a:pt x="499" y="170"/>
                  <a:pt x="469"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06" tIns="60953" rIns="121906" bIns="60953"/>
          <a:lstStyle/>
          <a:p>
            <a:endParaRPr lang="en-US"/>
          </a:p>
        </p:txBody>
      </p:sp>
      <p:sp>
        <p:nvSpPr>
          <p:cNvPr id="18" name="Rectangle 17"/>
          <p:cNvSpPr/>
          <p:nvPr/>
        </p:nvSpPr>
        <p:spPr>
          <a:xfrm>
            <a:off x="808960" y="6232526"/>
            <a:ext cx="1198960" cy="1365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47993" tIns="60953" rIns="47993" bIns="60953" anchor="ctr"/>
          <a:lstStyle/>
          <a:p>
            <a:pPr>
              <a:defRPr/>
            </a:pPr>
            <a:r>
              <a:rPr lang="en-US" sz="2100" b="1" dirty="0">
                <a:solidFill>
                  <a:srgbClr val="FFFFFF"/>
                </a:solidFill>
                <a:cs typeface="Arial" pitchFamily="34" charset="0"/>
              </a:rPr>
              <a:t>Network</a:t>
            </a:r>
          </a:p>
        </p:txBody>
      </p:sp>
      <p:sp>
        <p:nvSpPr>
          <p:cNvPr id="20" name="TextBox 19"/>
          <p:cNvSpPr txBox="1"/>
          <p:nvPr/>
        </p:nvSpPr>
        <p:spPr>
          <a:xfrm>
            <a:off x="6286481" y="1551781"/>
            <a:ext cx="1831527" cy="2051844"/>
          </a:xfrm>
          <a:prstGeom prst="rect">
            <a:avLst/>
          </a:prstGeom>
          <a:noFill/>
          <a:ln>
            <a:solidFill>
              <a:schemeClr val="tx1">
                <a:lumMod val="20000"/>
                <a:lumOff val="80000"/>
              </a:schemeClr>
            </a:solidFill>
          </a:ln>
        </p:spPr>
        <p:txBody>
          <a:bodyPr wrap="square">
            <a:spAutoFit/>
          </a:bodyPr>
          <a:lstStyle/>
          <a:p>
            <a:pPr>
              <a:spcBef>
                <a:spcPts val="200"/>
              </a:spcBef>
              <a:spcAft>
                <a:spcPts val="200"/>
              </a:spcAft>
              <a:defRPr/>
            </a:pPr>
            <a:r>
              <a:rPr lang="en-US" sz="1300" b="1" dirty="0" smtClean="0">
                <a:solidFill>
                  <a:srgbClr val="F08A00"/>
                </a:solidFill>
              </a:rPr>
              <a:t>Accessibility e.g.</a:t>
            </a:r>
            <a:endParaRPr lang="en-US" sz="1300" b="1" dirty="0">
              <a:solidFill>
                <a:srgbClr val="F08A00"/>
              </a:solidFill>
            </a:endParaRPr>
          </a:p>
          <a:p>
            <a:pPr marL="342900" indent="-342900">
              <a:spcBef>
                <a:spcPts val="200"/>
              </a:spcBef>
              <a:spcAft>
                <a:spcPts val="200"/>
              </a:spcAft>
              <a:buFont typeface="Wingdings" panose="05000000000000000000" pitchFamily="2" charset="2"/>
              <a:buChar char="§"/>
              <a:defRPr/>
            </a:pPr>
            <a:r>
              <a:rPr lang="en-US" sz="1300" dirty="0" smtClean="0">
                <a:solidFill>
                  <a:schemeClr val="accent4">
                    <a:lumMod val="50000"/>
                  </a:schemeClr>
                </a:solidFill>
              </a:rPr>
              <a:t>Video </a:t>
            </a:r>
            <a:r>
              <a:rPr lang="en-US" sz="1300" dirty="0">
                <a:solidFill>
                  <a:schemeClr val="accent4">
                    <a:lumMod val="50000"/>
                  </a:schemeClr>
                </a:solidFill>
              </a:rPr>
              <a:t>Accessibility</a:t>
            </a:r>
          </a:p>
          <a:p>
            <a:pPr marL="342900" indent="-342900">
              <a:spcBef>
                <a:spcPts val="200"/>
              </a:spcBef>
              <a:spcAft>
                <a:spcPts val="200"/>
              </a:spcAft>
              <a:buFont typeface="Wingdings" panose="05000000000000000000" pitchFamily="2" charset="2"/>
              <a:buChar char="§"/>
              <a:defRPr/>
            </a:pPr>
            <a:r>
              <a:rPr lang="en-US" sz="1300" dirty="0">
                <a:solidFill>
                  <a:schemeClr val="accent4">
                    <a:lumMod val="50000"/>
                  </a:schemeClr>
                </a:solidFill>
              </a:rPr>
              <a:t>Video Access Time</a:t>
            </a:r>
          </a:p>
          <a:p>
            <a:pPr>
              <a:spcBef>
                <a:spcPts val="200"/>
              </a:spcBef>
              <a:spcAft>
                <a:spcPts val="200"/>
              </a:spcAft>
              <a:defRPr/>
            </a:pPr>
            <a:r>
              <a:rPr lang="en-US" sz="1300" b="1" dirty="0" err="1" smtClean="0">
                <a:solidFill>
                  <a:srgbClr val="89BA17">
                    <a:lumMod val="75000"/>
                  </a:srgbClr>
                </a:solidFill>
              </a:rPr>
              <a:t>Retainability</a:t>
            </a:r>
            <a:r>
              <a:rPr lang="en-US" sz="1300" b="1" dirty="0" smtClean="0">
                <a:solidFill>
                  <a:srgbClr val="89BA17">
                    <a:lumMod val="75000"/>
                  </a:srgbClr>
                </a:solidFill>
              </a:rPr>
              <a:t> e.g.</a:t>
            </a:r>
            <a:endParaRPr lang="en-US" sz="1300" b="1" dirty="0">
              <a:solidFill>
                <a:srgbClr val="89BA17">
                  <a:lumMod val="75000"/>
                </a:srgbClr>
              </a:solidFill>
            </a:endParaRPr>
          </a:p>
          <a:p>
            <a:pPr marL="342900" indent="-342900">
              <a:spcBef>
                <a:spcPts val="200"/>
              </a:spcBef>
              <a:spcAft>
                <a:spcPts val="200"/>
              </a:spcAft>
              <a:buFont typeface="Wingdings" panose="05000000000000000000" pitchFamily="2" charset="2"/>
              <a:buChar char="§"/>
              <a:defRPr/>
            </a:pPr>
            <a:r>
              <a:rPr lang="en-US" sz="1300" dirty="0">
                <a:solidFill>
                  <a:schemeClr val="accent4">
                    <a:lumMod val="50000"/>
                  </a:schemeClr>
                </a:solidFill>
              </a:rPr>
              <a:t>Video Retainability</a:t>
            </a:r>
          </a:p>
          <a:p>
            <a:pPr>
              <a:spcBef>
                <a:spcPts val="200"/>
              </a:spcBef>
              <a:spcAft>
                <a:spcPts val="200"/>
              </a:spcAft>
              <a:defRPr/>
            </a:pPr>
            <a:r>
              <a:rPr lang="en-US" sz="1300" b="1" dirty="0" smtClean="0">
                <a:solidFill>
                  <a:srgbClr val="00285E">
                    <a:lumMod val="75000"/>
                    <a:lumOff val="25000"/>
                  </a:srgbClr>
                </a:solidFill>
              </a:rPr>
              <a:t>Integrity e.g.</a:t>
            </a:r>
            <a:endParaRPr lang="en-US" sz="1300" b="1" dirty="0">
              <a:solidFill>
                <a:srgbClr val="00285E">
                  <a:lumMod val="75000"/>
                  <a:lumOff val="25000"/>
                </a:srgbClr>
              </a:solidFill>
            </a:endParaRPr>
          </a:p>
          <a:p>
            <a:pPr marL="342900" indent="-342900">
              <a:spcBef>
                <a:spcPts val="200"/>
              </a:spcBef>
              <a:spcAft>
                <a:spcPts val="200"/>
              </a:spcAft>
              <a:buFont typeface="Wingdings" panose="05000000000000000000" pitchFamily="2" charset="2"/>
              <a:buChar char="§"/>
              <a:defRPr/>
            </a:pPr>
            <a:r>
              <a:rPr lang="en-US" sz="1300" dirty="0">
                <a:solidFill>
                  <a:schemeClr val="accent4">
                    <a:lumMod val="50000"/>
                  </a:schemeClr>
                </a:solidFill>
              </a:rPr>
              <a:t>Video Freeze Rate</a:t>
            </a:r>
          </a:p>
          <a:p>
            <a:pPr marL="342900" indent="-342900">
              <a:spcBef>
                <a:spcPts val="200"/>
              </a:spcBef>
              <a:spcAft>
                <a:spcPts val="200"/>
              </a:spcAft>
              <a:buFont typeface="Wingdings" panose="05000000000000000000" pitchFamily="2" charset="2"/>
              <a:buChar char="§"/>
              <a:defRPr/>
            </a:pPr>
            <a:r>
              <a:rPr lang="en-US" sz="1300" dirty="0">
                <a:solidFill>
                  <a:schemeClr val="accent4">
                    <a:lumMod val="50000"/>
                  </a:schemeClr>
                </a:solidFill>
              </a:rPr>
              <a:t>Video </a:t>
            </a:r>
            <a:r>
              <a:rPr lang="en-US" sz="1300" dirty="0" smtClean="0">
                <a:solidFill>
                  <a:schemeClr val="accent4">
                    <a:lumMod val="50000"/>
                  </a:schemeClr>
                </a:solidFill>
              </a:rPr>
              <a:t>Quality</a:t>
            </a:r>
            <a:endParaRPr lang="en-US" sz="1300" dirty="0">
              <a:solidFill>
                <a:schemeClr val="accent4">
                  <a:lumMod val="50000"/>
                </a:schemeClr>
              </a:solidFill>
            </a:endParaRPr>
          </a:p>
        </p:txBody>
      </p:sp>
      <p:sp>
        <p:nvSpPr>
          <p:cNvPr id="2" name="TextBox 1"/>
          <p:cNvSpPr txBox="1"/>
          <p:nvPr/>
        </p:nvSpPr>
        <p:spPr>
          <a:xfrm rot="16200000">
            <a:off x="5319516" y="2418667"/>
            <a:ext cx="1633845" cy="369332"/>
          </a:xfrm>
          <a:prstGeom prst="rect">
            <a:avLst/>
          </a:prstGeom>
          <a:noFill/>
        </p:spPr>
        <p:txBody>
          <a:bodyPr wrap="none" rtlCol="0">
            <a:spAutoFit/>
          </a:bodyPr>
          <a:lstStyle/>
          <a:p>
            <a:r>
              <a:rPr lang="en-US" b="0" dirty="0" smtClean="0"/>
              <a:t>A/R/I For Video</a:t>
            </a:r>
            <a:endParaRPr lang="en-US" b="0" dirty="0"/>
          </a:p>
        </p:txBody>
      </p:sp>
      <p:grpSp>
        <p:nvGrpSpPr>
          <p:cNvPr id="21" name="Group 20"/>
          <p:cNvGrpSpPr/>
          <p:nvPr/>
        </p:nvGrpSpPr>
        <p:grpSpPr>
          <a:xfrm>
            <a:off x="5100815" y="5866769"/>
            <a:ext cx="987785" cy="731512"/>
            <a:chOff x="3352830" y="4353497"/>
            <a:chExt cx="1317047" cy="731512"/>
          </a:xfrm>
        </p:grpSpPr>
        <p:sp>
          <p:nvSpPr>
            <p:cNvPr id="24" name="Rounded Rectangle 46"/>
            <p:cNvSpPr>
              <a:spLocks noChangeArrowheads="1"/>
            </p:cNvSpPr>
            <p:nvPr/>
          </p:nvSpPr>
          <p:spPr bwMode="auto">
            <a:xfrm>
              <a:off x="3352830" y="4353497"/>
              <a:ext cx="1317047" cy="731512"/>
            </a:xfrm>
            <a:prstGeom prst="roundRect">
              <a:avLst>
                <a:gd name="adj" fmla="val 6269"/>
              </a:avLst>
            </a:prstGeom>
            <a:solidFill>
              <a:srgbClr val="8F3F7B"/>
            </a:solidFill>
            <a:ln w="19050" algn="ctr">
              <a:noFill/>
              <a:round/>
              <a:headEnd/>
              <a:tailEnd/>
            </a:ln>
            <a:extLst>
              <a:ext uri="{91240B29-F687-4F45-9708-019B960494DF}">
                <a14:hiddenLine xmlns:a14="http://schemas.microsoft.com/office/drawing/2010/main" w="19050" algn="ctr">
                  <a:solidFill>
                    <a:srgbClr val="FFFFFF"/>
                  </a:solidFill>
                  <a:round/>
                  <a:headEnd/>
                  <a:tailEnd/>
                </a14:hiddenLine>
              </a:ext>
            </a:extLst>
          </p:spPr>
          <p:txBody>
            <a:bodyPr lIns="45720" tIns="45719" rIns="45720" bIns="45719" anchor="t" anchorCtr="0"/>
            <a:lstStyle/>
            <a:p>
              <a:pPr algn="ctr"/>
              <a:r>
                <a:rPr lang="en-US" sz="1200" b="1" dirty="0" smtClean="0">
                  <a:solidFill>
                    <a:srgbClr val="FFFFFF"/>
                  </a:solidFill>
                </a:rPr>
                <a:t>Identify</a:t>
              </a:r>
              <a:endParaRPr lang="en-US" sz="1200" b="1" dirty="0">
                <a:solidFill>
                  <a:srgbClr val="FFFFFF"/>
                </a:solidFill>
              </a:endParaRPr>
            </a:p>
          </p:txBody>
        </p:sp>
        <p:sp>
          <p:nvSpPr>
            <p:cNvPr id="25" name="Freeform 30"/>
            <p:cNvSpPr>
              <a:spLocks noChangeAspect="1" noEditPoints="1"/>
            </p:cNvSpPr>
            <p:nvPr/>
          </p:nvSpPr>
          <p:spPr bwMode="auto">
            <a:xfrm>
              <a:off x="3738395" y="4638923"/>
              <a:ext cx="528557" cy="315524"/>
            </a:xfrm>
            <a:custGeom>
              <a:avLst/>
              <a:gdLst>
                <a:gd name="T0" fmla="*/ 2147483647 w 537"/>
                <a:gd name="T1" fmla="*/ 2147483647 h 269"/>
                <a:gd name="T2" fmla="*/ 2147483647 w 537"/>
                <a:gd name="T3" fmla="*/ 2147483647 h 269"/>
                <a:gd name="T4" fmla="*/ 2147483647 w 537"/>
                <a:gd name="T5" fmla="*/ 2147483647 h 269"/>
                <a:gd name="T6" fmla="*/ 2147483647 w 537"/>
                <a:gd name="T7" fmla="*/ 2147483647 h 269"/>
                <a:gd name="T8" fmla="*/ 2147483647 w 537"/>
                <a:gd name="T9" fmla="*/ 2147483647 h 269"/>
                <a:gd name="T10" fmla="*/ 2147483647 w 537"/>
                <a:gd name="T11" fmla="*/ 2147483647 h 269"/>
                <a:gd name="T12" fmla="*/ 2147483647 w 537"/>
                <a:gd name="T13" fmla="*/ 2147483647 h 269"/>
                <a:gd name="T14" fmla="*/ 2147483647 w 537"/>
                <a:gd name="T15" fmla="*/ 2147483647 h 269"/>
                <a:gd name="T16" fmla="*/ 2147483647 w 537"/>
                <a:gd name="T17" fmla="*/ 2147483647 h 269"/>
                <a:gd name="T18" fmla="*/ 2147483647 w 537"/>
                <a:gd name="T19" fmla="*/ 2147483647 h 269"/>
                <a:gd name="T20" fmla="*/ 2147483647 w 537"/>
                <a:gd name="T21" fmla="*/ 2147483647 h 269"/>
                <a:gd name="T22" fmla="*/ 2147483647 w 537"/>
                <a:gd name="T23" fmla="*/ 2147483647 h 269"/>
                <a:gd name="T24" fmla="*/ 2147483647 w 537"/>
                <a:gd name="T25" fmla="*/ 2147483647 h 269"/>
                <a:gd name="T26" fmla="*/ 2147483647 w 537"/>
                <a:gd name="T27" fmla="*/ 2147483647 h 269"/>
                <a:gd name="T28" fmla="*/ 2147483647 w 537"/>
                <a:gd name="T29" fmla="*/ 2147483647 h 269"/>
                <a:gd name="T30" fmla="*/ 2147483647 w 537"/>
                <a:gd name="T31" fmla="*/ 2147483647 h 269"/>
                <a:gd name="T32" fmla="*/ 2147483647 w 537"/>
                <a:gd name="T33" fmla="*/ 2147483647 h 269"/>
                <a:gd name="T34" fmla="*/ 2147483647 w 537"/>
                <a:gd name="T35" fmla="*/ 2147483647 h 269"/>
                <a:gd name="T36" fmla="*/ 2147483647 w 537"/>
                <a:gd name="T37" fmla="*/ 2147483647 h 269"/>
                <a:gd name="T38" fmla="*/ 2147483647 w 537"/>
                <a:gd name="T39" fmla="*/ 2147483647 h 269"/>
                <a:gd name="T40" fmla="*/ 2147483647 w 537"/>
                <a:gd name="T41" fmla="*/ 2147483647 h 269"/>
                <a:gd name="T42" fmla="*/ 2147483647 w 537"/>
                <a:gd name="T43" fmla="*/ 2147483647 h 269"/>
                <a:gd name="T44" fmla="*/ 2147483647 w 537"/>
                <a:gd name="T45" fmla="*/ 2147483647 h 269"/>
                <a:gd name="T46" fmla="*/ 2147483647 w 537"/>
                <a:gd name="T47" fmla="*/ 2147483647 h 269"/>
                <a:gd name="T48" fmla="*/ 2147483647 w 537"/>
                <a:gd name="T49" fmla="*/ 2147483647 h 269"/>
                <a:gd name="T50" fmla="*/ 2147483647 w 537"/>
                <a:gd name="T51" fmla="*/ 2147483647 h 269"/>
                <a:gd name="T52" fmla="*/ 2147483647 w 537"/>
                <a:gd name="T53" fmla="*/ 2147483647 h 269"/>
                <a:gd name="T54" fmla="*/ 2147483647 w 537"/>
                <a:gd name="T55" fmla="*/ 2147483647 h 269"/>
                <a:gd name="T56" fmla="*/ 2147483647 w 537"/>
                <a:gd name="T57" fmla="*/ 2147483647 h 269"/>
                <a:gd name="T58" fmla="*/ 2147483647 w 537"/>
                <a:gd name="T59" fmla="*/ 2147483647 h 269"/>
                <a:gd name="T60" fmla="*/ 2147483647 w 537"/>
                <a:gd name="T61" fmla="*/ 2147483647 h 269"/>
                <a:gd name="T62" fmla="*/ 2147483647 w 537"/>
                <a:gd name="T63" fmla="*/ 2147483647 h 269"/>
                <a:gd name="T64" fmla="*/ 2147483647 w 537"/>
                <a:gd name="T65" fmla="*/ 2147483647 h 269"/>
                <a:gd name="T66" fmla="*/ 2147483647 w 537"/>
                <a:gd name="T67" fmla="*/ 2147483647 h 269"/>
                <a:gd name="T68" fmla="*/ 2147483647 w 537"/>
                <a:gd name="T69" fmla="*/ 2147483647 h 269"/>
                <a:gd name="T70" fmla="*/ 2147483647 w 537"/>
                <a:gd name="T71" fmla="*/ 2147483647 h 269"/>
                <a:gd name="T72" fmla="*/ 2147483647 w 537"/>
                <a:gd name="T73" fmla="*/ 2147483647 h 269"/>
                <a:gd name="T74" fmla="*/ 2147483647 w 537"/>
                <a:gd name="T75" fmla="*/ 2147483647 h 269"/>
                <a:gd name="T76" fmla="*/ 2147483647 w 537"/>
                <a:gd name="T77" fmla="*/ 2147483647 h 269"/>
                <a:gd name="T78" fmla="*/ 2147483647 w 537"/>
                <a:gd name="T79" fmla="*/ 2147483647 h 269"/>
                <a:gd name="T80" fmla="*/ 2147483647 w 537"/>
                <a:gd name="T81" fmla="*/ 2147483647 h 269"/>
                <a:gd name="T82" fmla="*/ 2147483647 w 537"/>
                <a:gd name="T83" fmla="*/ 2147483647 h 269"/>
                <a:gd name="T84" fmla="*/ 2147483647 w 537"/>
                <a:gd name="T85" fmla="*/ 2147483647 h 269"/>
                <a:gd name="T86" fmla="*/ 2147483647 w 537"/>
                <a:gd name="T87" fmla="*/ 2147483647 h 269"/>
                <a:gd name="T88" fmla="*/ 2147483647 w 537"/>
                <a:gd name="T89" fmla="*/ 2147483647 h 269"/>
                <a:gd name="T90" fmla="*/ 2147483647 w 537"/>
                <a:gd name="T91" fmla="*/ 2147483647 h 269"/>
                <a:gd name="T92" fmla="*/ 2147483647 w 537"/>
                <a:gd name="T93" fmla="*/ 2147483647 h 269"/>
                <a:gd name="T94" fmla="*/ 2147483647 w 537"/>
                <a:gd name="T95" fmla="*/ 2147483647 h 269"/>
                <a:gd name="T96" fmla="*/ 2147483647 w 537"/>
                <a:gd name="T97" fmla="*/ 0 h 269"/>
                <a:gd name="T98" fmla="*/ 2147483647 w 537"/>
                <a:gd name="T99" fmla="*/ 2147483647 h 269"/>
                <a:gd name="T100" fmla="*/ 0 w 537"/>
                <a:gd name="T101" fmla="*/ 2147483647 h 269"/>
                <a:gd name="T102" fmla="*/ 2147483647 w 537"/>
                <a:gd name="T103" fmla="*/ 2147483647 h 269"/>
                <a:gd name="T104" fmla="*/ 2147483647 w 537"/>
                <a:gd name="T105" fmla="*/ 2147483647 h 269"/>
                <a:gd name="T106" fmla="*/ 2147483647 w 537"/>
                <a:gd name="T107" fmla="*/ 2147483647 h 269"/>
                <a:gd name="T108" fmla="*/ 2147483647 w 537"/>
                <a:gd name="T109" fmla="*/ 2147483647 h 269"/>
                <a:gd name="T110" fmla="*/ 2147483647 w 537"/>
                <a:gd name="T111" fmla="*/ 2147483647 h 269"/>
                <a:gd name="T112" fmla="*/ 2147483647 w 537"/>
                <a:gd name="T113" fmla="*/ 2147483647 h 269"/>
                <a:gd name="T114" fmla="*/ 2147483647 w 537"/>
                <a:gd name="T115" fmla="*/ 2147483647 h 2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7"/>
                <a:gd name="T175" fmla="*/ 0 h 269"/>
                <a:gd name="T176" fmla="*/ 537 w 537"/>
                <a:gd name="T177" fmla="*/ 269 h 2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7" h="269">
                  <a:moveTo>
                    <a:pt x="357" y="46"/>
                  </a:moveTo>
                  <a:cubicBezTo>
                    <a:pt x="333" y="123"/>
                    <a:pt x="333" y="123"/>
                    <a:pt x="333" y="123"/>
                  </a:cubicBezTo>
                  <a:cubicBezTo>
                    <a:pt x="339" y="126"/>
                    <a:pt x="345" y="129"/>
                    <a:pt x="350" y="132"/>
                  </a:cubicBezTo>
                  <a:cubicBezTo>
                    <a:pt x="379" y="105"/>
                    <a:pt x="379" y="105"/>
                    <a:pt x="379" y="105"/>
                  </a:cubicBezTo>
                  <a:cubicBezTo>
                    <a:pt x="383" y="101"/>
                    <a:pt x="388" y="99"/>
                    <a:pt x="393" y="99"/>
                  </a:cubicBezTo>
                  <a:cubicBezTo>
                    <a:pt x="398" y="99"/>
                    <a:pt x="402" y="101"/>
                    <a:pt x="406" y="104"/>
                  </a:cubicBezTo>
                  <a:cubicBezTo>
                    <a:pt x="414" y="111"/>
                    <a:pt x="415" y="122"/>
                    <a:pt x="409" y="131"/>
                  </a:cubicBezTo>
                  <a:cubicBezTo>
                    <a:pt x="387" y="162"/>
                    <a:pt x="387" y="162"/>
                    <a:pt x="387" y="162"/>
                  </a:cubicBezTo>
                  <a:cubicBezTo>
                    <a:pt x="392" y="167"/>
                    <a:pt x="396" y="173"/>
                    <a:pt x="401" y="179"/>
                  </a:cubicBezTo>
                  <a:cubicBezTo>
                    <a:pt x="464" y="131"/>
                    <a:pt x="464" y="131"/>
                    <a:pt x="464" y="131"/>
                  </a:cubicBezTo>
                  <a:cubicBezTo>
                    <a:pt x="438" y="93"/>
                    <a:pt x="400" y="64"/>
                    <a:pt x="357" y="46"/>
                  </a:cubicBezTo>
                  <a:close/>
                  <a:moveTo>
                    <a:pt x="268" y="109"/>
                  </a:moveTo>
                  <a:cubicBezTo>
                    <a:pt x="286" y="109"/>
                    <a:pt x="303" y="112"/>
                    <a:pt x="318" y="117"/>
                  </a:cubicBezTo>
                  <a:cubicBezTo>
                    <a:pt x="342" y="41"/>
                    <a:pt x="342" y="41"/>
                    <a:pt x="342" y="41"/>
                  </a:cubicBezTo>
                  <a:cubicBezTo>
                    <a:pt x="319" y="33"/>
                    <a:pt x="294" y="29"/>
                    <a:pt x="268" y="29"/>
                  </a:cubicBezTo>
                  <a:cubicBezTo>
                    <a:pt x="241" y="29"/>
                    <a:pt x="215" y="34"/>
                    <a:pt x="191" y="42"/>
                  </a:cubicBezTo>
                  <a:cubicBezTo>
                    <a:pt x="215" y="118"/>
                    <a:pt x="215" y="118"/>
                    <a:pt x="215" y="118"/>
                  </a:cubicBezTo>
                  <a:cubicBezTo>
                    <a:pt x="231" y="112"/>
                    <a:pt x="249" y="109"/>
                    <a:pt x="268" y="109"/>
                  </a:cubicBezTo>
                  <a:close/>
                  <a:moveTo>
                    <a:pt x="176" y="48"/>
                  </a:moveTo>
                  <a:cubicBezTo>
                    <a:pt x="135" y="64"/>
                    <a:pt x="100" y="92"/>
                    <a:pt x="74" y="127"/>
                  </a:cubicBezTo>
                  <a:cubicBezTo>
                    <a:pt x="136" y="178"/>
                    <a:pt x="136" y="178"/>
                    <a:pt x="136" y="178"/>
                  </a:cubicBezTo>
                  <a:cubicBezTo>
                    <a:pt x="153" y="155"/>
                    <a:pt x="174" y="136"/>
                    <a:pt x="200" y="124"/>
                  </a:cubicBezTo>
                  <a:lnTo>
                    <a:pt x="176" y="48"/>
                  </a:lnTo>
                  <a:close/>
                  <a:moveTo>
                    <a:pt x="27" y="262"/>
                  </a:moveTo>
                  <a:cubicBezTo>
                    <a:pt x="107" y="262"/>
                    <a:pt x="107" y="262"/>
                    <a:pt x="107" y="262"/>
                  </a:cubicBezTo>
                  <a:cubicBezTo>
                    <a:pt x="109" y="236"/>
                    <a:pt x="116" y="212"/>
                    <a:pt x="128" y="191"/>
                  </a:cubicBezTo>
                  <a:cubicBezTo>
                    <a:pt x="65" y="141"/>
                    <a:pt x="65" y="141"/>
                    <a:pt x="65" y="141"/>
                  </a:cubicBezTo>
                  <a:cubicBezTo>
                    <a:pt x="42" y="176"/>
                    <a:pt x="29" y="217"/>
                    <a:pt x="27" y="262"/>
                  </a:cubicBezTo>
                  <a:close/>
                  <a:moveTo>
                    <a:pt x="409" y="193"/>
                  </a:moveTo>
                  <a:cubicBezTo>
                    <a:pt x="420" y="214"/>
                    <a:pt x="427" y="237"/>
                    <a:pt x="428" y="262"/>
                  </a:cubicBezTo>
                  <a:cubicBezTo>
                    <a:pt x="508" y="262"/>
                    <a:pt x="508" y="262"/>
                    <a:pt x="508" y="262"/>
                  </a:cubicBezTo>
                  <a:cubicBezTo>
                    <a:pt x="507" y="219"/>
                    <a:pt x="494" y="179"/>
                    <a:pt x="473" y="144"/>
                  </a:cubicBezTo>
                  <a:lnTo>
                    <a:pt x="409" y="193"/>
                  </a:lnTo>
                  <a:close/>
                  <a:moveTo>
                    <a:pt x="400" y="124"/>
                  </a:moveTo>
                  <a:cubicBezTo>
                    <a:pt x="402" y="121"/>
                    <a:pt x="402" y="116"/>
                    <a:pt x="399" y="113"/>
                  </a:cubicBezTo>
                  <a:cubicBezTo>
                    <a:pt x="395" y="110"/>
                    <a:pt x="390" y="110"/>
                    <a:pt x="387" y="113"/>
                  </a:cubicBezTo>
                  <a:cubicBezTo>
                    <a:pt x="300" y="194"/>
                    <a:pt x="300" y="194"/>
                    <a:pt x="300" y="194"/>
                  </a:cubicBezTo>
                  <a:cubicBezTo>
                    <a:pt x="290" y="190"/>
                    <a:pt x="280" y="188"/>
                    <a:pt x="269" y="188"/>
                  </a:cubicBezTo>
                  <a:cubicBezTo>
                    <a:pt x="248" y="188"/>
                    <a:pt x="229" y="196"/>
                    <a:pt x="216" y="209"/>
                  </a:cubicBezTo>
                  <a:cubicBezTo>
                    <a:pt x="202" y="222"/>
                    <a:pt x="194" y="240"/>
                    <a:pt x="194" y="261"/>
                  </a:cubicBezTo>
                  <a:cubicBezTo>
                    <a:pt x="194" y="263"/>
                    <a:pt x="194" y="265"/>
                    <a:pt x="196" y="267"/>
                  </a:cubicBezTo>
                  <a:cubicBezTo>
                    <a:pt x="197" y="268"/>
                    <a:pt x="199" y="269"/>
                    <a:pt x="202" y="269"/>
                  </a:cubicBezTo>
                  <a:cubicBezTo>
                    <a:pt x="336" y="269"/>
                    <a:pt x="336" y="269"/>
                    <a:pt x="336" y="269"/>
                  </a:cubicBezTo>
                  <a:cubicBezTo>
                    <a:pt x="338" y="269"/>
                    <a:pt x="340" y="268"/>
                    <a:pt x="342" y="267"/>
                  </a:cubicBezTo>
                  <a:cubicBezTo>
                    <a:pt x="343" y="265"/>
                    <a:pt x="344" y="263"/>
                    <a:pt x="344" y="261"/>
                  </a:cubicBezTo>
                  <a:cubicBezTo>
                    <a:pt x="344" y="245"/>
                    <a:pt x="339" y="231"/>
                    <a:pt x="331" y="219"/>
                  </a:cubicBezTo>
                  <a:lnTo>
                    <a:pt x="400" y="124"/>
                  </a:lnTo>
                  <a:close/>
                  <a:moveTo>
                    <a:pt x="459" y="74"/>
                  </a:moveTo>
                  <a:cubicBezTo>
                    <a:pt x="409" y="26"/>
                    <a:pt x="341" y="0"/>
                    <a:pt x="269" y="0"/>
                  </a:cubicBezTo>
                  <a:cubicBezTo>
                    <a:pt x="196" y="0"/>
                    <a:pt x="129" y="26"/>
                    <a:pt x="79" y="74"/>
                  </a:cubicBezTo>
                  <a:cubicBezTo>
                    <a:pt x="28" y="123"/>
                    <a:pt x="0" y="189"/>
                    <a:pt x="0" y="261"/>
                  </a:cubicBezTo>
                  <a:cubicBezTo>
                    <a:pt x="0" y="266"/>
                    <a:pt x="4" y="269"/>
                    <a:pt x="8" y="269"/>
                  </a:cubicBezTo>
                  <a:cubicBezTo>
                    <a:pt x="13" y="269"/>
                    <a:pt x="16" y="266"/>
                    <a:pt x="16" y="261"/>
                  </a:cubicBezTo>
                  <a:cubicBezTo>
                    <a:pt x="16" y="124"/>
                    <a:pt x="127" y="16"/>
                    <a:pt x="269" y="16"/>
                  </a:cubicBezTo>
                  <a:cubicBezTo>
                    <a:pt x="410" y="16"/>
                    <a:pt x="521" y="124"/>
                    <a:pt x="521" y="261"/>
                  </a:cubicBezTo>
                  <a:cubicBezTo>
                    <a:pt x="521" y="266"/>
                    <a:pt x="525" y="269"/>
                    <a:pt x="529" y="269"/>
                  </a:cubicBezTo>
                  <a:cubicBezTo>
                    <a:pt x="534" y="269"/>
                    <a:pt x="537" y="266"/>
                    <a:pt x="537" y="261"/>
                  </a:cubicBezTo>
                  <a:cubicBezTo>
                    <a:pt x="537" y="189"/>
                    <a:pt x="509" y="123"/>
                    <a:pt x="459" y="7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00" dirty="0">
                <a:solidFill>
                  <a:srgbClr val="58585A"/>
                </a:solidFill>
              </a:endParaRPr>
            </a:p>
          </p:txBody>
        </p:sp>
      </p:grpSp>
      <p:grpSp>
        <p:nvGrpSpPr>
          <p:cNvPr id="26" name="Group 25"/>
          <p:cNvGrpSpPr/>
          <p:nvPr/>
        </p:nvGrpSpPr>
        <p:grpSpPr>
          <a:xfrm>
            <a:off x="6143209" y="5866769"/>
            <a:ext cx="987785" cy="731512"/>
            <a:chOff x="6918951" y="4343390"/>
            <a:chExt cx="1317047" cy="731512"/>
          </a:xfrm>
        </p:grpSpPr>
        <p:sp>
          <p:nvSpPr>
            <p:cNvPr id="27" name="Rounded Rectangle 46"/>
            <p:cNvSpPr>
              <a:spLocks noChangeArrowheads="1"/>
            </p:cNvSpPr>
            <p:nvPr/>
          </p:nvSpPr>
          <p:spPr bwMode="auto">
            <a:xfrm>
              <a:off x="6918951" y="4343390"/>
              <a:ext cx="1317047" cy="731512"/>
            </a:xfrm>
            <a:prstGeom prst="roundRect">
              <a:avLst>
                <a:gd name="adj" fmla="val 6269"/>
              </a:avLst>
            </a:prstGeom>
            <a:solidFill>
              <a:srgbClr val="00A9D4"/>
            </a:solidFill>
            <a:ln w="19050" algn="ctr">
              <a:noFill/>
              <a:round/>
              <a:headEnd/>
              <a:tailEnd/>
            </a:ln>
            <a:extLst>
              <a:ext uri="{91240B29-F687-4F45-9708-019B960494DF}">
                <a14:hiddenLine xmlns:a14="http://schemas.microsoft.com/office/drawing/2010/main" w="19050" algn="ctr">
                  <a:solidFill>
                    <a:srgbClr val="FFFFFF"/>
                  </a:solidFill>
                  <a:round/>
                  <a:headEnd/>
                  <a:tailEnd/>
                </a14:hiddenLine>
              </a:ext>
            </a:extLst>
          </p:spPr>
          <p:txBody>
            <a:bodyPr lIns="45720" tIns="45719" rIns="45720" bIns="45719" anchor="t" anchorCtr="0"/>
            <a:lstStyle/>
            <a:p>
              <a:pPr algn="ctr"/>
              <a:r>
                <a:rPr lang="en-US" sz="1200" b="1" dirty="0" smtClean="0">
                  <a:solidFill>
                    <a:srgbClr val="FFFFFF"/>
                  </a:solidFill>
                </a:rPr>
                <a:t>Understand</a:t>
              </a:r>
              <a:endParaRPr lang="en-US" sz="1200" b="1" dirty="0">
                <a:solidFill>
                  <a:srgbClr val="FFFFFF"/>
                </a:solidFill>
              </a:endParaRPr>
            </a:p>
          </p:txBody>
        </p:sp>
        <p:sp>
          <p:nvSpPr>
            <p:cNvPr id="28" name="Freeform 3"/>
            <p:cNvSpPr>
              <a:spLocks noChangeAspect="1" noEditPoints="1"/>
            </p:cNvSpPr>
            <p:nvPr/>
          </p:nvSpPr>
          <p:spPr bwMode="auto">
            <a:xfrm>
              <a:off x="7350027" y="4603101"/>
              <a:ext cx="480787" cy="425779"/>
            </a:xfrm>
            <a:custGeom>
              <a:avLst/>
              <a:gdLst>
                <a:gd name="T0" fmla="*/ 2147483647 w 354"/>
                <a:gd name="T1" fmla="*/ 2147483647 h 357"/>
                <a:gd name="T2" fmla="*/ 2147483647 w 354"/>
                <a:gd name="T3" fmla="*/ 2147483647 h 357"/>
                <a:gd name="T4" fmla="*/ 2147483647 w 354"/>
                <a:gd name="T5" fmla="*/ 2147483647 h 357"/>
                <a:gd name="T6" fmla="*/ 2147483647 w 354"/>
                <a:gd name="T7" fmla="*/ 2147483647 h 357"/>
                <a:gd name="T8" fmla="*/ 2147483647 w 354"/>
                <a:gd name="T9" fmla="*/ 2147483647 h 357"/>
                <a:gd name="T10" fmla="*/ 2147483647 w 354"/>
                <a:gd name="T11" fmla="*/ 2147483647 h 357"/>
                <a:gd name="T12" fmla="*/ 2147483647 w 354"/>
                <a:gd name="T13" fmla="*/ 2147483647 h 357"/>
                <a:gd name="T14" fmla="*/ 2147483647 w 354"/>
                <a:gd name="T15" fmla="*/ 2147483647 h 357"/>
                <a:gd name="T16" fmla="*/ 2147483647 w 354"/>
                <a:gd name="T17" fmla="*/ 2147483647 h 357"/>
                <a:gd name="T18" fmla="*/ 2147483647 w 354"/>
                <a:gd name="T19" fmla="*/ 2147483647 h 357"/>
                <a:gd name="T20" fmla="*/ 2147483647 w 354"/>
                <a:gd name="T21" fmla="*/ 2147483647 h 357"/>
                <a:gd name="T22" fmla="*/ 2147483647 w 354"/>
                <a:gd name="T23" fmla="*/ 2147483647 h 357"/>
                <a:gd name="T24" fmla="*/ 2147483647 w 354"/>
                <a:gd name="T25" fmla="*/ 2147483647 h 357"/>
                <a:gd name="T26" fmla="*/ 2147483647 w 354"/>
                <a:gd name="T27" fmla="*/ 2147483647 h 357"/>
                <a:gd name="T28" fmla="*/ 2147483647 w 354"/>
                <a:gd name="T29" fmla="*/ 0 h 357"/>
                <a:gd name="T30" fmla="*/ 0 w 354"/>
                <a:gd name="T31" fmla="*/ 2147483647 h 357"/>
                <a:gd name="T32" fmla="*/ 2147483647 w 354"/>
                <a:gd name="T33" fmla="*/ 2147483647 h 357"/>
                <a:gd name="T34" fmla="*/ 2147483647 w 354"/>
                <a:gd name="T35" fmla="*/ 2147483647 h 357"/>
                <a:gd name="T36" fmla="*/ 2147483647 w 354"/>
                <a:gd name="T37" fmla="*/ 2147483647 h 357"/>
                <a:gd name="T38" fmla="*/ 2147483647 w 354"/>
                <a:gd name="T39" fmla="*/ 2147483647 h 357"/>
                <a:gd name="T40" fmla="*/ 2147483647 w 354"/>
                <a:gd name="T41" fmla="*/ 2147483647 h 357"/>
                <a:gd name="T42" fmla="*/ 2147483647 w 354"/>
                <a:gd name="T43" fmla="*/ 2147483647 h 357"/>
                <a:gd name="T44" fmla="*/ 2147483647 w 354"/>
                <a:gd name="T45" fmla="*/ 2147483647 h 357"/>
                <a:gd name="T46" fmla="*/ 2147483647 w 354"/>
                <a:gd name="T47" fmla="*/ 2147483647 h 357"/>
                <a:gd name="T48" fmla="*/ 2147483647 w 354"/>
                <a:gd name="T49" fmla="*/ 2147483647 h 357"/>
                <a:gd name="T50" fmla="*/ 2147483647 w 354"/>
                <a:gd name="T51" fmla="*/ 2147483647 h 357"/>
                <a:gd name="T52" fmla="*/ 2147483647 w 354"/>
                <a:gd name="T53" fmla="*/ 2147483647 h 357"/>
                <a:gd name="T54" fmla="*/ 2147483647 w 354"/>
                <a:gd name="T55" fmla="*/ 2147483647 h 357"/>
                <a:gd name="T56" fmla="*/ 2147483647 w 354"/>
                <a:gd name="T57" fmla="*/ 2147483647 h 357"/>
                <a:gd name="T58" fmla="*/ 2147483647 w 354"/>
                <a:gd name="T59" fmla="*/ 2147483647 h 357"/>
                <a:gd name="T60" fmla="*/ 2147483647 w 354"/>
                <a:gd name="T61" fmla="*/ 2147483647 h 357"/>
                <a:gd name="T62" fmla="*/ 2147483647 w 354"/>
                <a:gd name="T63" fmla="*/ 2147483647 h 357"/>
                <a:gd name="T64" fmla="*/ 2147483647 w 354"/>
                <a:gd name="T65" fmla="*/ 2147483647 h 3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4" h="357">
                  <a:moveTo>
                    <a:pt x="339" y="287"/>
                  </a:moveTo>
                  <a:cubicBezTo>
                    <a:pt x="274" y="222"/>
                    <a:pt x="274" y="222"/>
                    <a:pt x="274" y="222"/>
                  </a:cubicBezTo>
                  <a:cubicBezTo>
                    <a:pt x="287" y="200"/>
                    <a:pt x="294" y="175"/>
                    <a:pt x="294" y="148"/>
                  </a:cubicBezTo>
                  <a:cubicBezTo>
                    <a:pt x="294" y="112"/>
                    <a:pt x="282" y="80"/>
                    <a:pt x="261" y="54"/>
                  </a:cubicBezTo>
                  <a:cubicBezTo>
                    <a:pt x="258" y="51"/>
                    <a:pt x="253" y="50"/>
                    <a:pt x="250" y="53"/>
                  </a:cubicBezTo>
                  <a:cubicBezTo>
                    <a:pt x="246" y="56"/>
                    <a:pt x="246" y="61"/>
                    <a:pt x="249" y="65"/>
                  </a:cubicBezTo>
                  <a:cubicBezTo>
                    <a:pt x="267" y="87"/>
                    <a:pt x="278" y="116"/>
                    <a:pt x="278" y="148"/>
                  </a:cubicBezTo>
                  <a:cubicBezTo>
                    <a:pt x="278" y="220"/>
                    <a:pt x="220" y="279"/>
                    <a:pt x="147" y="279"/>
                  </a:cubicBezTo>
                  <a:cubicBezTo>
                    <a:pt x="75" y="279"/>
                    <a:pt x="16" y="220"/>
                    <a:pt x="16" y="148"/>
                  </a:cubicBezTo>
                  <a:cubicBezTo>
                    <a:pt x="16" y="75"/>
                    <a:pt x="75" y="17"/>
                    <a:pt x="147" y="16"/>
                  </a:cubicBezTo>
                  <a:cubicBezTo>
                    <a:pt x="178" y="16"/>
                    <a:pt x="206" y="27"/>
                    <a:pt x="228" y="44"/>
                  </a:cubicBezTo>
                  <a:cubicBezTo>
                    <a:pt x="231" y="47"/>
                    <a:pt x="236" y="46"/>
                    <a:pt x="239" y="43"/>
                  </a:cubicBezTo>
                  <a:cubicBezTo>
                    <a:pt x="242" y="39"/>
                    <a:pt x="241" y="34"/>
                    <a:pt x="238" y="31"/>
                  </a:cubicBezTo>
                  <a:cubicBezTo>
                    <a:pt x="238" y="31"/>
                    <a:pt x="238" y="31"/>
                    <a:pt x="238" y="31"/>
                  </a:cubicBezTo>
                  <a:cubicBezTo>
                    <a:pt x="213" y="12"/>
                    <a:pt x="181" y="0"/>
                    <a:pt x="147" y="0"/>
                  </a:cubicBezTo>
                  <a:cubicBezTo>
                    <a:pt x="66" y="0"/>
                    <a:pt x="0" y="66"/>
                    <a:pt x="0" y="148"/>
                  </a:cubicBezTo>
                  <a:cubicBezTo>
                    <a:pt x="0" y="229"/>
                    <a:pt x="66" y="295"/>
                    <a:pt x="147" y="295"/>
                  </a:cubicBezTo>
                  <a:cubicBezTo>
                    <a:pt x="173" y="295"/>
                    <a:pt x="197" y="288"/>
                    <a:pt x="218" y="276"/>
                  </a:cubicBezTo>
                  <a:cubicBezTo>
                    <a:pt x="284" y="342"/>
                    <a:pt x="284" y="342"/>
                    <a:pt x="284" y="342"/>
                  </a:cubicBezTo>
                  <a:cubicBezTo>
                    <a:pt x="299" y="357"/>
                    <a:pt x="324" y="357"/>
                    <a:pt x="339" y="342"/>
                  </a:cubicBezTo>
                  <a:cubicBezTo>
                    <a:pt x="354" y="327"/>
                    <a:pt x="354" y="302"/>
                    <a:pt x="339" y="287"/>
                  </a:cubicBezTo>
                  <a:close/>
                  <a:moveTo>
                    <a:pt x="147" y="67"/>
                  </a:moveTo>
                  <a:cubicBezTo>
                    <a:pt x="143" y="67"/>
                    <a:pt x="139" y="70"/>
                    <a:pt x="139" y="75"/>
                  </a:cubicBezTo>
                  <a:cubicBezTo>
                    <a:pt x="139" y="80"/>
                    <a:pt x="143" y="83"/>
                    <a:pt x="147" y="83"/>
                  </a:cubicBezTo>
                  <a:cubicBezTo>
                    <a:pt x="152" y="83"/>
                    <a:pt x="156" y="80"/>
                    <a:pt x="156" y="75"/>
                  </a:cubicBezTo>
                  <a:cubicBezTo>
                    <a:pt x="156" y="70"/>
                    <a:pt x="152" y="67"/>
                    <a:pt x="147" y="67"/>
                  </a:cubicBezTo>
                  <a:close/>
                  <a:moveTo>
                    <a:pt x="139" y="103"/>
                  </a:moveTo>
                  <a:cubicBezTo>
                    <a:pt x="139" y="220"/>
                    <a:pt x="139" y="220"/>
                    <a:pt x="139" y="220"/>
                  </a:cubicBezTo>
                  <a:cubicBezTo>
                    <a:pt x="139" y="225"/>
                    <a:pt x="142" y="228"/>
                    <a:pt x="147" y="228"/>
                  </a:cubicBezTo>
                  <a:cubicBezTo>
                    <a:pt x="152" y="228"/>
                    <a:pt x="156" y="225"/>
                    <a:pt x="156" y="220"/>
                  </a:cubicBezTo>
                  <a:cubicBezTo>
                    <a:pt x="156" y="103"/>
                    <a:pt x="156" y="103"/>
                    <a:pt x="156" y="103"/>
                  </a:cubicBezTo>
                  <a:cubicBezTo>
                    <a:pt x="156" y="98"/>
                    <a:pt x="152" y="95"/>
                    <a:pt x="147" y="95"/>
                  </a:cubicBezTo>
                  <a:cubicBezTo>
                    <a:pt x="143" y="95"/>
                    <a:pt x="139" y="98"/>
                    <a:pt x="139"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00" dirty="0"/>
            </a:p>
          </p:txBody>
        </p:sp>
      </p:grpSp>
      <p:grpSp>
        <p:nvGrpSpPr>
          <p:cNvPr id="29" name="Group 28"/>
          <p:cNvGrpSpPr/>
          <p:nvPr/>
        </p:nvGrpSpPr>
        <p:grpSpPr>
          <a:xfrm>
            <a:off x="7158193" y="5866769"/>
            <a:ext cx="987785" cy="731512"/>
            <a:chOff x="10722488" y="4343390"/>
            <a:chExt cx="1317047" cy="731512"/>
          </a:xfrm>
        </p:grpSpPr>
        <p:sp>
          <p:nvSpPr>
            <p:cNvPr id="30" name="Rounded Rectangle 46"/>
            <p:cNvSpPr>
              <a:spLocks noChangeArrowheads="1"/>
            </p:cNvSpPr>
            <p:nvPr/>
          </p:nvSpPr>
          <p:spPr bwMode="auto">
            <a:xfrm>
              <a:off x="10722488" y="4343390"/>
              <a:ext cx="1317047" cy="731512"/>
            </a:xfrm>
            <a:prstGeom prst="roundRect">
              <a:avLst>
                <a:gd name="adj" fmla="val 6269"/>
              </a:avLst>
            </a:prstGeom>
            <a:solidFill>
              <a:srgbClr val="00285F"/>
            </a:solidFill>
            <a:ln w="19050" algn="ctr">
              <a:noFill/>
              <a:round/>
              <a:headEnd/>
              <a:tailEnd/>
            </a:ln>
            <a:extLst>
              <a:ext uri="{91240B29-F687-4F45-9708-019B960494DF}">
                <a14:hiddenLine xmlns:a14="http://schemas.microsoft.com/office/drawing/2010/main" w="19050" algn="ctr">
                  <a:solidFill>
                    <a:srgbClr val="FFFFFF"/>
                  </a:solidFill>
                  <a:round/>
                  <a:headEnd/>
                  <a:tailEnd/>
                </a14:hiddenLine>
              </a:ext>
            </a:extLst>
          </p:spPr>
          <p:txBody>
            <a:bodyPr lIns="45720" tIns="45719" rIns="45720" bIns="45719" anchor="t" anchorCtr="0"/>
            <a:lstStyle/>
            <a:p>
              <a:pPr algn="ctr"/>
              <a:r>
                <a:rPr lang="en-US" sz="1200" b="1" dirty="0" smtClean="0">
                  <a:solidFill>
                    <a:srgbClr val="FFFFFF"/>
                  </a:solidFill>
                </a:rPr>
                <a:t>Act</a:t>
              </a:r>
              <a:endParaRPr lang="en-US" sz="1200" b="1" dirty="0">
                <a:solidFill>
                  <a:srgbClr val="FFFFFF"/>
                </a:solidFill>
              </a:endParaRPr>
            </a:p>
          </p:txBody>
        </p:sp>
        <p:sp>
          <p:nvSpPr>
            <p:cNvPr id="31" name="Freeform 3"/>
            <p:cNvSpPr>
              <a:spLocks noChangeAspect="1" noEditPoints="1"/>
            </p:cNvSpPr>
            <p:nvPr/>
          </p:nvSpPr>
          <p:spPr bwMode="auto">
            <a:xfrm>
              <a:off x="11207684" y="4632345"/>
              <a:ext cx="346654" cy="401468"/>
            </a:xfrm>
            <a:custGeom>
              <a:avLst/>
              <a:gdLst>
                <a:gd name="T0" fmla="*/ 2147483647 w 462"/>
                <a:gd name="T1" fmla="*/ 2147483647 h 472"/>
                <a:gd name="T2" fmla="*/ 2147483647 w 462"/>
                <a:gd name="T3" fmla="*/ 2147483647 h 472"/>
                <a:gd name="T4" fmla="*/ 2147483647 w 462"/>
                <a:gd name="T5" fmla="*/ 2147483647 h 472"/>
                <a:gd name="T6" fmla="*/ 2147483647 w 462"/>
                <a:gd name="T7" fmla="*/ 2147483647 h 472"/>
                <a:gd name="T8" fmla="*/ 2147483647 w 462"/>
                <a:gd name="T9" fmla="*/ 2147483647 h 472"/>
                <a:gd name="T10" fmla="*/ 2147483647 w 462"/>
                <a:gd name="T11" fmla="*/ 2147483647 h 472"/>
                <a:gd name="T12" fmla="*/ 2147483647 w 462"/>
                <a:gd name="T13" fmla="*/ 2147483647 h 472"/>
                <a:gd name="T14" fmla="*/ 2147483647 w 462"/>
                <a:gd name="T15" fmla="*/ 2147483647 h 472"/>
                <a:gd name="T16" fmla="*/ 2147483647 w 462"/>
                <a:gd name="T17" fmla="*/ 2147483647 h 472"/>
                <a:gd name="T18" fmla="*/ 2147483647 w 462"/>
                <a:gd name="T19" fmla="*/ 2147483647 h 472"/>
                <a:gd name="T20" fmla="*/ 2147483647 w 462"/>
                <a:gd name="T21" fmla="*/ 2147483647 h 472"/>
                <a:gd name="T22" fmla="*/ 2147483647 w 462"/>
                <a:gd name="T23" fmla="*/ 2147483647 h 472"/>
                <a:gd name="T24" fmla="*/ 2147483647 w 462"/>
                <a:gd name="T25" fmla="*/ 2147483647 h 472"/>
                <a:gd name="T26" fmla="*/ 2147483647 w 462"/>
                <a:gd name="T27" fmla="*/ 2147483647 h 472"/>
                <a:gd name="T28" fmla="*/ 2147483647 w 462"/>
                <a:gd name="T29" fmla="*/ 2147483647 h 472"/>
                <a:gd name="T30" fmla="*/ 2147483647 w 462"/>
                <a:gd name="T31" fmla="*/ 2147483647 h 472"/>
                <a:gd name="T32" fmla="*/ 2147483647 w 462"/>
                <a:gd name="T33" fmla="*/ 2147483647 h 472"/>
                <a:gd name="T34" fmla="*/ 2147483647 w 462"/>
                <a:gd name="T35" fmla="*/ 2147483647 h 472"/>
                <a:gd name="T36" fmla="*/ 2147483647 w 462"/>
                <a:gd name="T37" fmla="*/ 2147483647 h 472"/>
                <a:gd name="T38" fmla="*/ 2147483647 w 462"/>
                <a:gd name="T39" fmla="*/ 2147483647 h 472"/>
                <a:gd name="T40" fmla="*/ 2147483647 w 462"/>
                <a:gd name="T41" fmla="*/ 2147483647 h 472"/>
                <a:gd name="T42" fmla="*/ 2147483647 w 462"/>
                <a:gd name="T43" fmla="*/ 2147483647 h 472"/>
                <a:gd name="T44" fmla="*/ 2147483647 w 462"/>
                <a:gd name="T45" fmla="*/ 2147483647 h 472"/>
                <a:gd name="T46" fmla="*/ 2147483647 w 462"/>
                <a:gd name="T47" fmla="*/ 2147483647 h 472"/>
                <a:gd name="T48" fmla="*/ 2147483647 w 462"/>
                <a:gd name="T49" fmla="*/ 2147483647 h 472"/>
                <a:gd name="T50" fmla="*/ 2147483647 w 462"/>
                <a:gd name="T51" fmla="*/ 2147483647 h 472"/>
                <a:gd name="T52" fmla="*/ 2147483647 w 462"/>
                <a:gd name="T53" fmla="*/ 2147483647 h 472"/>
                <a:gd name="T54" fmla="*/ 2147483647 w 462"/>
                <a:gd name="T55" fmla="*/ 2147483647 h 472"/>
                <a:gd name="T56" fmla="*/ 2147483647 w 462"/>
                <a:gd name="T57" fmla="*/ 2147483647 h 472"/>
                <a:gd name="T58" fmla="*/ 2147483647 w 462"/>
                <a:gd name="T59" fmla="*/ 2147483647 h 472"/>
                <a:gd name="T60" fmla="*/ 2147483647 w 462"/>
                <a:gd name="T61" fmla="*/ 2147483647 h 472"/>
                <a:gd name="T62" fmla="*/ 2147483647 w 462"/>
                <a:gd name="T63" fmla="*/ 2147483647 h 472"/>
                <a:gd name="T64" fmla="*/ 2147483647 w 462"/>
                <a:gd name="T65" fmla="*/ 2147483647 h 472"/>
                <a:gd name="T66" fmla="*/ 2147483647 w 462"/>
                <a:gd name="T67" fmla="*/ 2147483647 h 472"/>
                <a:gd name="T68" fmla="*/ 2147483647 w 462"/>
                <a:gd name="T69" fmla="*/ 2147483647 h 472"/>
                <a:gd name="T70" fmla="*/ 2147483647 w 462"/>
                <a:gd name="T71" fmla="*/ 2147483647 h 472"/>
                <a:gd name="T72" fmla="*/ 2147483647 w 462"/>
                <a:gd name="T73" fmla="*/ 2147483647 h 472"/>
                <a:gd name="T74" fmla="*/ 2147483647 w 462"/>
                <a:gd name="T75" fmla="*/ 2147483647 h 472"/>
                <a:gd name="T76" fmla="*/ 2147483647 w 462"/>
                <a:gd name="T77" fmla="*/ 2147483647 h 472"/>
                <a:gd name="T78" fmla="*/ 2147483647 w 462"/>
                <a:gd name="T79" fmla="*/ 2147483647 h 472"/>
                <a:gd name="T80" fmla="*/ 2147483647 w 462"/>
                <a:gd name="T81" fmla="*/ 2147483647 h 472"/>
                <a:gd name="T82" fmla="*/ 2147483647 w 462"/>
                <a:gd name="T83" fmla="*/ 2147483647 h 472"/>
                <a:gd name="T84" fmla="*/ 2147483647 w 462"/>
                <a:gd name="T85" fmla="*/ 2147483647 h 472"/>
                <a:gd name="T86" fmla="*/ 2147483647 w 462"/>
                <a:gd name="T87" fmla="*/ 2147483647 h 472"/>
                <a:gd name="T88" fmla="*/ 2147483647 w 462"/>
                <a:gd name="T89" fmla="*/ 2147483647 h 472"/>
                <a:gd name="T90" fmla="*/ 2147483647 w 462"/>
                <a:gd name="T91" fmla="*/ 2147483647 h 472"/>
                <a:gd name="T92" fmla="*/ 2147483647 w 462"/>
                <a:gd name="T93" fmla="*/ 2147483647 h 472"/>
                <a:gd name="T94" fmla="*/ 2147483647 w 462"/>
                <a:gd name="T95" fmla="*/ 2147483647 h 472"/>
                <a:gd name="T96" fmla="*/ 2147483647 w 462"/>
                <a:gd name="T97" fmla="*/ 2147483647 h 472"/>
                <a:gd name="T98" fmla="*/ 2147483647 w 462"/>
                <a:gd name="T99" fmla="*/ 2147483647 h 472"/>
                <a:gd name="T100" fmla="*/ 2147483647 w 462"/>
                <a:gd name="T101" fmla="*/ 2147483647 h 472"/>
                <a:gd name="T102" fmla="*/ 2147483647 w 462"/>
                <a:gd name="T103" fmla="*/ 2147483647 h 472"/>
                <a:gd name="T104" fmla="*/ 2147483647 w 462"/>
                <a:gd name="T105" fmla="*/ 2147483647 h 4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472"/>
                <a:gd name="T161" fmla="*/ 462 w 462"/>
                <a:gd name="T162" fmla="*/ 472 h 4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472">
                  <a:moveTo>
                    <a:pt x="453" y="375"/>
                  </a:moveTo>
                  <a:cubicBezTo>
                    <a:pt x="457" y="363"/>
                    <a:pt x="462" y="345"/>
                    <a:pt x="462" y="323"/>
                  </a:cubicBezTo>
                  <a:cubicBezTo>
                    <a:pt x="462" y="318"/>
                    <a:pt x="462" y="313"/>
                    <a:pt x="461" y="309"/>
                  </a:cubicBezTo>
                  <a:cubicBezTo>
                    <a:pt x="452" y="208"/>
                    <a:pt x="396" y="152"/>
                    <a:pt x="363" y="125"/>
                  </a:cubicBezTo>
                  <a:cubicBezTo>
                    <a:pt x="363" y="125"/>
                    <a:pt x="363" y="125"/>
                    <a:pt x="363" y="124"/>
                  </a:cubicBezTo>
                  <a:cubicBezTo>
                    <a:pt x="363" y="124"/>
                    <a:pt x="362" y="124"/>
                    <a:pt x="362" y="124"/>
                  </a:cubicBezTo>
                  <a:cubicBezTo>
                    <a:pt x="362" y="124"/>
                    <a:pt x="362" y="124"/>
                    <a:pt x="362" y="124"/>
                  </a:cubicBezTo>
                  <a:cubicBezTo>
                    <a:pt x="361" y="124"/>
                    <a:pt x="361" y="123"/>
                    <a:pt x="361" y="123"/>
                  </a:cubicBezTo>
                  <a:cubicBezTo>
                    <a:pt x="361" y="123"/>
                    <a:pt x="360" y="123"/>
                    <a:pt x="360" y="123"/>
                  </a:cubicBezTo>
                  <a:cubicBezTo>
                    <a:pt x="360" y="123"/>
                    <a:pt x="360" y="123"/>
                    <a:pt x="359" y="123"/>
                  </a:cubicBezTo>
                  <a:cubicBezTo>
                    <a:pt x="359" y="123"/>
                    <a:pt x="359" y="123"/>
                    <a:pt x="359" y="123"/>
                  </a:cubicBezTo>
                  <a:cubicBezTo>
                    <a:pt x="358" y="123"/>
                    <a:pt x="358" y="123"/>
                    <a:pt x="358" y="123"/>
                  </a:cubicBezTo>
                  <a:cubicBezTo>
                    <a:pt x="358" y="123"/>
                    <a:pt x="357" y="123"/>
                    <a:pt x="357" y="123"/>
                  </a:cubicBezTo>
                  <a:cubicBezTo>
                    <a:pt x="357" y="123"/>
                    <a:pt x="357" y="123"/>
                    <a:pt x="356" y="123"/>
                  </a:cubicBezTo>
                  <a:cubicBezTo>
                    <a:pt x="356" y="123"/>
                    <a:pt x="356" y="123"/>
                    <a:pt x="356" y="123"/>
                  </a:cubicBezTo>
                  <a:cubicBezTo>
                    <a:pt x="355" y="123"/>
                    <a:pt x="355" y="123"/>
                    <a:pt x="355" y="124"/>
                  </a:cubicBezTo>
                  <a:cubicBezTo>
                    <a:pt x="355" y="124"/>
                    <a:pt x="354" y="124"/>
                    <a:pt x="354" y="124"/>
                  </a:cubicBezTo>
                  <a:cubicBezTo>
                    <a:pt x="354" y="124"/>
                    <a:pt x="354" y="124"/>
                    <a:pt x="354" y="124"/>
                  </a:cubicBezTo>
                  <a:cubicBezTo>
                    <a:pt x="353" y="124"/>
                    <a:pt x="353" y="125"/>
                    <a:pt x="353" y="125"/>
                  </a:cubicBezTo>
                  <a:cubicBezTo>
                    <a:pt x="353" y="125"/>
                    <a:pt x="353" y="125"/>
                    <a:pt x="353" y="125"/>
                  </a:cubicBezTo>
                  <a:cubicBezTo>
                    <a:pt x="352" y="125"/>
                    <a:pt x="352" y="125"/>
                    <a:pt x="352" y="125"/>
                  </a:cubicBezTo>
                  <a:cubicBezTo>
                    <a:pt x="352" y="125"/>
                    <a:pt x="352" y="125"/>
                    <a:pt x="352" y="126"/>
                  </a:cubicBezTo>
                  <a:cubicBezTo>
                    <a:pt x="352" y="126"/>
                    <a:pt x="352" y="126"/>
                    <a:pt x="352" y="126"/>
                  </a:cubicBezTo>
                  <a:cubicBezTo>
                    <a:pt x="352" y="126"/>
                    <a:pt x="352" y="126"/>
                    <a:pt x="351" y="127"/>
                  </a:cubicBezTo>
                  <a:cubicBezTo>
                    <a:pt x="351" y="127"/>
                    <a:pt x="351" y="127"/>
                    <a:pt x="351" y="127"/>
                  </a:cubicBezTo>
                  <a:cubicBezTo>
                    <a:pt x="351" y="128"/>
                    <a:pt x="351" y="128"/>
                    <a:pt x="351" y="128"/>
                  </a:cubicBezTo>
                  <a:cubicBezTo>
                    <a:pt x="351" y="128"/>
                    <a:pt x="351" y="129"/>
                    <a:pt x="350" y="129"/>
                  </a:cubicBezTo>
                  <a:cubicBezTo>
                    <a:pt x="350" y="129"/>
                    <a:pt x="350" y="129"/>
                    <a:pt x="350" y="129"/>
                  </a:cubicBezTo>
                  <a:cubicBezTo>
                    <a:pt x="350" y="130"/>
                    <a:pt x="350" y="130"/>
                    <a:pt x="350" y="130"/>
                  </a:cubicBezTo>
                  <a:cubicBezTo>
                    <a:pt x="350" y="131"/>
                    <a:pt x="350" y="131"/>
                    <a:pt x="350" y="131"/>
                  </a:cubicBezTo>
                  <a:cubicBezTo>
                    <a:pt x="350" y="131"/>
                    <a:pt x="350" y="132"/>
                    <a:pt x="350" y="132"/>
                  </a:cubicBezTo>
                  <a:cubicBezTo>
                    <a:pt x="350" y="132"/>
                    <a:pt x="350" y="132"/>
                    <a:pt x="350" y="132"/>
                  </a:cubicBezTo>
                  <a:cubicBezTo>
                    <a:pt x="350" y="133"/>
                    <a:pt x="350" y="133"/>
                    <a:pt x="351" y="133"/>
                  </a:cubicBezTo>
                  <a:cubicBezTo>
                    <a:pt x="351" y="134"/>
                    <a:pt x="351" y="134"/>
                    <a:pt x="351" y="134"/>
                  </a:cubicBezTo>
                  <a:cubicBezTo>
                    <a:pt x="351" y="135"/>
                    <a:pt x="352" y="136"/>
                    <a:pt x="352" y="137"/>
                  </a:cubicBezTo>
                  <a:cubicBezTo>
                    <a:pt x="357" y="141"/>
                    <a:pt x="361" y="146"/>
                    <a:pt x="366" y="152"/>
                  </a:cubicBezTo>
                  <a:cubicBezTo>
                    <a:pt x="366" y="152"/>
                    <a:pt x="367" y="153"/>
                    <a:pt x="368" y="154"/>
                  </a:cubicBezTo>
                  <a:cubicBezTo>
                    <a:pt x="368" y="155"/>
                    <a:pt x="369" y="155"/>
                    <a:pt x="369" y="156"/>
                  </a:cubicBezTo>
                  <a:cubicBezTo>
                    <a:pt x="370" y="157"/>
                    <a:pt x="371" y="159"/>
                    <a:pt x="372" y="160"/>
                  </a:cubicBezTo>
                  <a:cubicBezTo>
                    <a:pt x="372" y="160"/>
                    <a:pt x="373" y="161"/>
                    <a:pt x="373" y="161"/>
                  </a:cubicBezTo>
                  <a:cubicBezTo>
                    <a:pt x="383" y="176"/>
                    <a:pt x="393" y="194"/>
                    <a:pt x="400" y="218"/>
                  </a:cubicBezTo>
                  <a:cubicBezTo>
                    <a:pt x="400" y="218"/>
                    <a:pt x="400" y="218"/>
                    <a:pt x="400" y="218"/>
                  </a:cubicBezTo>
                  <a:cubicBezTo>
                    <a:pt x="401" y="220"/>
                    <a:pt x="401" y="223"/>
                    <a:pt x="402" y="225"/>
                  </a:cubicBezTo>
                  <a:cubicBezTo>
                    <a:pt x="402" y="225"/>
                    <a:pt x="402" y="225"/>
                    <a:pt x="402" y="225"/>
                  </a:cubicBezTo>
                  <a:cubicBezTo>
                    <a:pt x="405" y="238"/>
                    <a:pt x="407" y="252"/>
                    <a:pt x="407" y="265"/>
                  </a:cubicBezTo>
                  <a:cubicBezTo>
                    <a:pt x="407" y="265"/>
                    <a:pt x="407" y="265"/>
                    <a:pt x="407" y="265"/>
                  </a:cubicBezTo>
                  <a:cubicBezTo>
                    <a:pt x="406" y="280"/>
                    <a:pt x="404" y="293"/>
                    <a:pt x="402" y="306"/>
                  </a:cubicBezTo>
                  <a:cubicBezTo>
                    <a:pt x="402" y="306"/>
                    <a:pt x="402" y="306"/>
                    <a:pt x="402" y="306"/>
                  </a:cubicBezTo>
                  <a:cubicBezTo>
                    <a:pt x="400" y="313"/>
                    <a:pt x="398" y="320"/>
                    <a:pt x="396" y="326"/>
                  </a:cubicBezTo>
                  <a:cubicBezTo>
                    <a:pt x="394" y="332"/>
                    <a:pt x="391" y="338"/>
                    <a:pt x="389" y="343"/>
                  </a:cubicBezTo>
                  <a:cubicBezTo>
                    <a:pt x="388" y="343"/>
                    <a:pt x="388" y="343"/>
                    <a:pt x="388" y="343"/>
                  </a:cubicBezTo>
                  <a:cubicBezTo>
                    <a:pt x="387" y="343"/>
                    <a:pt x="386" y="343"/>
                    <a:pt x="385" y="342"/>
                  </a:cubicBezTo>
                  <a:cubicBezTo>
                    <a:pt x="385" y="342"/>
                    <a:pt x="385" y="342"/>
                    <a:pt x="385" y="342"/>
                  </a:cubicBezTo>
                  <a:cubicBezTo>
                    <a:pt x="384" y="342"/>
                    <a:pt x="383" y="342"/>
                    <a:pt x="382" y="342"/>
                  </a:cubicBezTo>
                  <a:cubicBezTo>
                    <a:pt x="382" y="342"/>
                    <a:pt x="382" y="342"/>
                    <a:pt x="382" y="342"/>
                  </a:cubicBezTo>
                  <a:cubicBezTo>
                    <a:pt x="382" y="342"/>
                    <a:pt x="382" y="342"/>
                    <a:pt x="382" y="342"/>
                  </a:cubicBezTo>
                  <a:cubicBezTo>
                    <a:pt x="382" y="342"/>
                    <a:pt x="381" y="342"/>
                    <a:pt x="381" y="342"/>
                  </a:cubicBezTo>
                  <a:cubicBezTo>
                    <a:pt x="379" y="342"/>
                    <a:pt x="377" y="343"/>
                    <a:pt x="376" y="344"/>
                  </a:cubicBezTo>
                  <a:cubicBezTo>
                    <a:pt x="375" y="344"/>
                    <a:pt x="375" y="344"/>
                    <a:pt x="374" y="344"/>
                  </a:cubicBezTo>
                  <a:cubicBezTo>
                    <a:pt x="374" y="345"/>
                    <a:pt x="374" y="345"/>
                    <a:pt x="373" y="345"/>
                  </a:cubicBezTo>
                  <a:cubicBezTo>
                    <a:pt x="373" y="346"/>
                    <a:pt x="373" y="346"/>
                    <a:pt x="372" y="346"/>
                  </a:cubicBezTo>
                  <a:cubicBezTo>
                    <a:pt x="372" y="346"/>
                    <a:pt x="372" y="346"/>
                    <a:pt x="372" y="346"/>
                  </a:cubicBezTo>
                  <a:cubicBezTo>
                    <a:pt x="372" y="346"/>
                    <a:pt x="372" y="346"/>
                    <a:pt x="372" y="346"/>
                  </a:cubicBezTo>
                  <a:cubicBezTo>
                    <a:pt x="370" y="349"/>
                    <a:pt x="369" y="352"/>
                    <a:pt x="369" y="355"/>
                  </a:cubicBezTo>
                  <a:cubicBezTo>
                    <a:pt x="369" y="355"/>
                    <a:pt x="369" y="355"/>
                    <a:pt x="369" y="355"/>
                  </a:cubicBezTo>
                  <a:cubicBezTo>
                    <a:pt x="369" y="357"/>
                    <a:pt x="369" y="358"/>
                    <a:pt x="370" y="360"/>
                  </a:cubicBezTo>
                  <a:cubicBezTo>
                    <a:pt x="370" y="360"/>
                    <a:pt x="370" y="360"/>
                    <a:pt x="370" y="360"/>
                  </a:cubicBezTo>
                  <a:cubicBezTo>
                    <a:pt x="370" y="360"/>
                    <a:pt x="370" y="361"/>
                    <a:pt x="370" y="361"/>
                  </a:cubicBezTo>
                  <a:cubicBezTo>
                    <a:pt x="370" y="361"/>
                    <a:pt x="370" y="362"/>
                    <a:pt x="370" y="362"/>
                  </a:cubicBezTo>
                  <a:cubicBezTo>
                    <a:pt x="370" y="362"/>
                    <a:pt x="370" y="362"/>
                    <a:pt x="370" y="363"/>
                  </a:cubicBezTo>
                  <a:cubicBezTo>
                    <a:pt x="370" y="364"/>
                    <a:pt x="371" y="365"/>
                    <a:pt x="371" y="366"/>
                  </a:cubicBezTo>
                  <a:cubicBezTo>
                    <a:pt x="371" y="368"/>
                    <a:pt x="371" y="369"/>
                    <a:pt x="372" y="371"/>
                  </a:cubicBezTo>
                  <a:cubicBezTo>
                    <a:pt x="370" y="374"/>
                    <a:pt x="367" y="377"/>
                    <a:pt x="365" y="380"/>
                  </a:cubicBezTo>
                  <a:cubicBezTo>
                    <a:pt x="329" y="422"/>
                    <a:pt x="278" y="444"/>
                    <a:pt x="227" y="444"/>
                  </a:cubicBezTo>
                  <a:cubicBezTo>
                    <a:pt x="202" y="444"/>
                    <a:pt x="177" y="439"/>
                    <a:pt x="153" y="429"/>
                  </a:cubicBezTo>
                  <a:cubicBezTo>
                    <a:pt x="143" y="424"/>
                    <a:pt x="133" y="417"/>
                    <a:pt x="124" y="411"/>
                  </a:cubicBezTo>
                  <a:cubicBezTo>
                    <a:pt x="124" y="411"/>
                    <a:pt x="124" y="410"/>
                    <a:pt x="124" y="410"/>
                  </a:cubicBezTo>
                  <a:cubicBezTo>
                    <a:pt x="122" y="409"/>
                    <a:pt x="121" y="408"/>
                    <a:pt x="120" y="407"/>
                  </a:cubicBezTo>
                  <a:cubicBezTo>
                    <a:pt x="119" y="407"/>
                    <a:pt x="118" y="406"/>
                    <a:pt x="118" y="406"/>
                  </a:cubicBezTo>
                  <a:cubicBezTo>
                    <a:pt x="117" y="405"/>
                    <a:pt x="115" y="404"/>
                    <a:pt x="114" y="403"/>
                  </a:cubicBezTo>
                  <a:cubicBezTo>
                    <a:pt x="114" y="402"/>
                    <a:pt x="113" y="402"/>
                    <a:pt x="113" y="401"/>
                  </a:cubicBezTo>
                  <a:cubicBezTo>
                    <a:pt x="111" y="400"/>
                    <a:pt x="110" y="399"/>
                    <a:pt x="109" y="398"/>
                  </a:cubicBezTo>
                  <a:cubicBezTo>
                    <a:pt x="108" y="397"/>
                    <a:pt x="108" y="397"/>
                    <a:pt x="108" y="397"/>
                  </a:cubicBezTo>
                  <a:cubicBezTo>
                    <a:pt x="96" y="386"/>
                    <a:pt x="86" y="374"/>
                    <a:pt x="80" y="366"/>
                  </a:cubicBezTo>
                  <a:cubicBezTo>
                    <a:pt x="83" y="364"/>
                    <a:pt x="85" y="362"/>
                    <a:pt x="86" y="359"/>
                  </a:cubicBezTo>
                  <a:cubicBezTo>
                    <a:pt x="87" y="358"/>
                    <a:pt x="87" y="356"/>
                    <a:pt x="87" y="354"/>
                  </a:cubicBezTo>
                  <a:cubicBezTo>
                    <a:pt x="87" y="350"/>
                    <a:pt x="85" y="347"/>
                    <a:pt x="83" y="345"/>
                  </a:cubicBezTo>
                  <a:cubicBezTo>
                    <a:pt x="83" y="344"/>
                    <a:pt x="82" y="344"/>
                    <a:pt x="81" y="343"/>
                  </a:cubicBezTo>
                  <a:cubicBezTo>
                    <a:pt x="79" y="342"/>
                    <a:pt x="78" y="341"/>
                    <a:pt x="76" y="341"/>
                  </a:cubicBezTo>
                  <a:cubicBezTo>
                    <a:pt x="76" y="341"/>
                    <a:pt x="75" y="341"/>
                    <a:pt x="75" y="340"/>
                  </a:cubicBezTo>
                  <a:cubicBezTo>
                    <a:pt x="75" y="340"/>
                    <a:pt x="75" y="340"/>
                    <a:pt x="75" y="340"/>
                  </a:cubicBezTo>
                  <a:cubicBezTo>
                    <a:pt x="74" y="340"/>
                    <a:pt x="72" y="339"/>
                    <a:pt x="70" y="339"/>
                  </a:cubicBezTo>
                  <a:cubicBezTo>
                    <a:pt x="70" y="339"/>
                    <a:pt x="70" y="339"/>
                    <a:pt x="70" y="339"/>
                  </a:cubicBezTo>
                  <a:cubicBezTo>
                    <a:pt x="70" y="338"/>
                    <a:pt x="69" y="338"/>
                    <a:pt x="68" y="338"/>
                  </a:cubicBezTo>
                  <a:cubicBezTo>
                    <a:pt x="67" y="338"/>
                    <a:pt x="67" y="338"/>
                    <a:pt x="67" y="338"/>
                  </a:cubicBezTo>
                  <a:cubicBezTo>
                    <a:pt x="67" y="337"/>
                    <a:pt x="66" y="337"/>
                    <a:pt x="65" y="337"/>
                  </a:cubicBezTo>
                  <a:cubicBezTo>
                    <a:pt x="64" y="336"/>
                    <a:pt x="63" y="336"/>
                    <a:pt x="62" y="335"/>
                  </a:cubicBezTo>
                  <a:cubicBezTo>
                    <a:pt x="52" y="313"/>
                    <a:pt x="48" y="289"/>
                    <a:pt x="48" y="265"/>
                  </a:cubicBezTo>
                  <a:cubicBezTo>
                    <a:pt x="48" y="245"/>
                    <a:pt x="51" y="225"/>
                    <a:pt x="57" y="206"/>
                  </a:cubicBezTo>
                  <a:cubicBezTo>
                    <a:pt x="58" y="206"/>
                    <a:pt x="58" y="206"/>
                    <a:pt x="58" y="205"/>
                  </a:cubicBezTo>
                  <a:cubicBezTo>
                    <a:pt x="58" y="204"/>
                    <a:pt x="58" y="203"/>
                    <a:pt x="59" y="202"/>
                  </a:cubicBezTo>
                  <a:cubicBezTo>
                    <a:pt x="59" y="202"/>
                    <a:pt x="59" y="202"/>
                    <a:pt x="59" y="201"/>
                  </a:cubicBezTo>
                  <a:cubicBezTo>
                    <a:pt x="60" y="200"/>
                    <a:pt x="60" y="199"/>
                    <a:pt x="61" y="197"/>
                  </a:cubicBezTo>
                  <a:cubicBezTo>
                    <a:pt x="61" y="197"/>
                    <a:pt x="61" y="197"/>
                    <a:pt x="61" y="196"/>
                  </a:cubicBezTo>
                  <a:cubicBezTo>
                    <a:pt x="62" y="195"/>
                    <a:pt x="62" y="194"/>
                    <a:pt x="63" y="193"/>
                  </a:cubicBezTo>
                  <a:cubicBezTo>
                    <a:pt x="63" y="193"/>
                    <a:pt x="63" y="192"/>
                    <a:pt x="63" y="191"/>
                  </a:cubicBezTo>
                  <a:cubicBezTo>
                    <a:pt x="64" y="191"/>
                    <a:pt x="64" y="190"/>
                    <a:pt x="65" y="189"/>
                  </a:cubicBezTo>
                  <a:cubicBezTo>
                    <a:pt x="65" y="188"/>
                    <a:pt x="65" y="188"/>
                    <a:pt x="66" y="187"/>
                  </a:cubicBezTo>
                  <a:cubicBezTo>
                    <a:pt x="66" y="186"/>
                    <a:pt x="66" y="185"/>
                    <a:pt x="67" y="184"/>
                  </a:cubicBezTo>
                  <a:cubicBezTo>
                    <a:pt x="67" y="184"/>
                    <a:pt x="68" y="183"/>
                    <a:pt x="68" y="182"/>
                  </a:cubicBezTo>
                  <a:cubicBezTo>
                    <a:pt x="68" y="182"/>
                    <a:pt x="69" y="181"/>
                    <a:pt x="69" y="180"/>
                  </a:cubicBezTo>
                  <a:cubicBezTo>
                    <a:pt x="70" y="179"/>
                    <a:pt x="70" y="179"/>
                    <a:pt x="70" y="178"/>
                  </a:cubicBezTo>
                  <a:cubicBezTo>
                    <a:pt x="71" y="177"/>
                    <a:pt x="71" y="176"/>
                    <a:pt x="72" y="175"/>
                  </a:cubicBezTo>
                  <a:cubicBezTo>
                    <a:pt x="72" y="175"/>
                    <a:pt x="73" y="174"/>
                    <a:pt x="73" y="173"/>
                  </a:cubicBezTo>
                  <a:cubicBezTo>
                    <a:pt x="74" y="172"/>
                    <a:pt x="74" y="171"/>
                    <a:pt x="75" y="170"/>
                  </a:cubicBezTo>
                  <a:cubicBezTo>
                    <a:pt x="75" y="170"/>
                    <a:pt x="76" y="169"/>
                    <a:pt x="76" y="169"/>
                  </a:cubicBezTo>
                  <a:cubicBezTo>
                    <a:pt x="79" y="164"/>
                    <a:pt x="82" y="159"/>
                    <a:pt x="86" y="154"/>
                  </a:cubicBezTo>
                  <a:cubicBezTo>
                    <a:pt x="86" y="154"/>
                    <a:pt x="86" y="154"/>
                    <a:pt x="87" y="154"/>
                  </a:cubicBezTo>
                  <a:cubicBezTo>
                    <a:pt x="88" y="152"/>
                    <a:pt x="89" y="151"/>
                    <a:pt x="90" y="149"/>
                  </a:cubicBezTo>
                  <a:cubicBezTo>
                    <a:pt x="90" y="149"/>
                    <a:pt x="91" y="149"/>
                    <a:pt x="91" y="149"/>
                  </a:cubicBezTo>
                  <a:cubicBezTo>
                    <a:pt x="92" y="147"/>
                    <a:pt x="93" y="146"/>
                    <a:pt x="94" y="144"/>
                  </a:cubicBezTo>
                  <a:cubicBezTo>
                    <a:pt x="95" y="144"/>
                    <a:pt x="95" y="144"/>
                    <a:pt x="95" y="144"/>
                  </a:cubicBezTo>
                  <a:cubicBezTo>
                    <a:pt x="96" y="142"/>
                    <a:pt x="98" y="141"/>
                    <a:pt x="99" y="139"/>
                  </a:cubicBezTo>
                  <a:cubicBezTo>
                    <a:pt x="99" y="139"/>
                    <a:pt x="99" y="139"/>
                    <a:pt x="100" y="139"/>
                  </a:cubicBezTo>
                  <a:cubicBezTo>
                    <a:pt x="101" y="137"/>
                    <a:pt x="103" y="136"/>
                    <a:pt x="104" y="134"/>
                  </a:cubicBezTo>
                  <a:cubicBezTo>
                    <a:pt x="104" y="134"/>
                    <a:pt x="104" y="134"/>
                    <a:pt x="104" y="134"/>
                  </a:cubicBezTo>
                  <a:cubicBezTo>
                    <a:pt x="106" y="132"/>
                    <a:pt x="108" y="131"/>
                    <a:pt x="110" y="129"/>
                  </a:cubicBezTo>
                  <a:cubicBezTo>
                    <a:pt x="116" y="124"/>
                    <a:pt x="123" y="118"/>
                    <a:pt x="130" y="114"/>
                  </a:cubicBezTo>
                  <a:cubicBezTo>
                    <a:pt x="131" y="113"/>
                    <a:pt x="132" y="112"/>
                    <a:pt x="134" y="111"/>
                  </a:cubicBezTo>
                  <a:cubicBezTo>
                    <a:pt x="135" y="111"/>
                    <a:pt x="136" y="110"/>
                    <a:pt x="136" y="110"/>
                  </a:cubicBezTo>
                  <a:cubicBezTo>
                    <a:pt x="137" y="109"/>
                    <a:pt x="139" y="109"/>
                    <a:pt x="140" y="108"/>
                  </a:cubicBezTo>
                  <a:cubicBezTo>
                    <a:pt x="141" y="107"/>
                    <a:pt x="143" y="107"/>
                    <a:pt x="144" y="106"/>
                  </a:cubicBezTo>
                  <a:cubicBezTo>
                    <a:pt x="145" y="106"/>
                    <a:pt x="145" y="105"/>
                    <a:pt x="146" y="105"/>
                  </a:cubicBezTo>
                  <a:cubicBezTo>
                    <a:pt x="148" y="104"/>
                    <a:pt x="151" y="103"/>
                    <a:pt x="153" y="102"/>
                  </a:cubicBezTo>
                  <a:cubicBezTo>
                    <a:pt x="153" y="102"/>
                    <a:pt x="153" y="102"/>
                    <a:pt x="153" y="102"/>
                  </a:cubicBezTo>
                  <a:cubicBezTo>
                    <a:pt x="158" y="100"/>
                    <a:pt x="163" y="98"/>
                    <a:pt x="168" y="96"/>
                  </a:cubicBezTo>
                  <a:cubicBezTo>
                    <a:pt x="168" y="96"/>
                    <a:pt x="168" y="96"/>
                    <a:pt x="168" y="96"/>
                  </a:cubicBezTo>
                  <a:cubicBezTo>
                    <a:pt x="171" y="95"/>
                    <a:pt x="173" y="95"/>
                    <a:pt x="175" y="94"/>
                  </a:cubicBezTo>
                  <a:cubicBezTo>
                    <a:pt x="176" y="94"/>
                    <a:pt x="176" y="94"/>
                    <a:pt x="176" y="93"/>
                  </a:cubicBezTo>
                  <a:cubicBezTo>
                    <a:pt x="178" y="93"/>
                    <a:pt x="180" y="92"/>
                    <a:pt x="182" y="92"/>
                  </a:cubicBezTo>
                  <a:cubicBezTo>
                    <a:pt x="183" y="92"/>
                    <a:pt x="183" y="92"/>
                    <a:pt x="184" y="91"/>
                  </a:cubicBezTo>
                  <a:cubicBezTo>
                    <a:pt x="185" y="91"/>
                    <a:pt x="187" y="91"/>
                    <a:pt x="189" y="90"/>
                  </a:cubicBezTo>
                  <a:cubicBezTo>
                    <a:pt x="189" y="90"/>
                    <a:pt x="190" y="90"/>
                    <a:pt x="190" y="90"/>
                  </a:cubicBezTo>
                  <a:cubicBezTo>
                    <a:pt x="192" y="89"/>
                    <a:pt x="194" y="89"/>
                    <a:pt x="196" y="89"/>
                  </a:cubicBezTo>
                  <a:cubicBezTo>
                    <a:pt x="198" y="88"/>
                    <a:pt x="199" y="88"/>
                    <a:pt x="200" y="88"/>
                  </a:cubicBezTo>
                  <a:cubicBezTo>
                    <a:pt x="201" y="88"/>
                    <a:pt x="201" y="88"/>
                    <a:pt x="202" y="88"/>
                  </a:cubicBezTo>
                  <a:cubicBezTo>
                    <a:pt x="203" y="87"/>
                    <a:pt x="205" y="87"/>
                    <a:pt x="206" y="87"/>
                  </a:cubicBezTo>
                  <a:cubicBezTo>
                    <a:pt x="206" y="87"/>
                    <a:pt x="207" y="87"/>
                    <a:pt x="207" y="87"/>
                  </a:cubicBezTo>
                  <a:cubicBezTo>
                    <a:pt x="209" y="87"/>
                    <a:pt x="210" y="87"/>
                    <a:pt x="211" y="86"/>
                  </a:cubicBezTo>
                  <a:cubicBezTo>
                    <a:pt x="212" y="86"/>
                    <a:pt x="212" y="86"/>
                    <a:pt x="212" y="86"/>
                  </a:cubicBezTo>
                  <a:cubicBezTo>
                    <a:pt x="215" y="86"/>
                    <a:pt x="218" y="86"/>
                    <a:pt x="220" y="86"/>
                  </a:cubicBezTo>
                  <a:cubicBezTo>
                    <a:pt x="220" y="86"/>
                    <a:pt x="220" y="87"/>
                    <a:pt x="220" y="88"/>
                  </a:cubicBezTo>
                  <a:cubicBezTo>
                    <a:pt x="221" y="90"/>
                    <a:pt x="222" y="92"/>
                    <a:pt x="223" y="95"/>
                  </a:cubicBezTo>
                  <a:cubicBezTo>
                    <a:pt x="225" y="98"/>
                    <a:pt x="229" y="100"/>
                    <a:pt x="233" y="99"/>
                  </a:cubicBezTo>
                  <a:cubicBezTo>
                    <a:pt x="237" y="99"/>
                    <a:pt x="241" y="97"/>
                    <a:pt x="243" y="95"/>
                  </a:cubicBezTo>
                  <a:cubicBezTo>
                    <a:pt x="243" y="95"/>
                    <a:pt x="244" y="95"/>
                    <a:pt x="244" y="95"/>
                  </a:cubicBezTo>
                  <a:cubicBezTo>
                    <a:pt x="244" y="95"/>
                    <a:pt x="244" y="95"/>
                    <a:pt x="244" y="95"/>
                  </a:cubicBezTo>
                  <a:cubicBezTo>
                    <a:pt x="244" y="94"/>
                    <a:pt x="245" y="94"/>
                    <a:pt x="245" y="93"/>
                  </a:cubicBezTo>
                  <a:cubicBezTo>
                    <a:pt x="246" y="93"/>
                    <a:pt x="246" y="93"/>
                    <a:pt x="246" y="93"/>
                  </a:cubicBezTo>
                  <a:cubicBezTo>
                    <a:pt x="246" y="93"/>
                    <a:pt x="246" y="93"/>
                    <a:pt x="246" y="93"/>
                  </a:cubicBezTo>
                  <a:cubicBezTo>
                    <a:pt x="248" y="91"/>
                    <a:pt x="251" y="89"/>
                    <a:pt x="253" y="87"/>
                  </a:cubicBezTo>
                  <a:cubicBezTo>
                    <a:pt x="278" y="91"/>
                    <a:pt x="303" y="100"/>
                    <a:pt x="325" y="114"/>
                  </a:cubicBezTo>
                  <a:cubicBezTo>
                    <a:pt x="329" y="117"/>
                    <a:pt x="334" y="116"/>
                    <a:pt x="336" y="112"/>
                  </a:cubicBezTo>
                  <a:cubicBezTo>
                    <a:pt x="339" y="108"/>
                    <a:pt x="338" y="103"/>
                    <a:pt x="334" y="101"/>
                  </a:cubicBezTo>
                  <a:cubicBezTo>
                    <a:pt x="314" y="88"/>
                    <a:pt x="293" y="79"/>
                    <a:pt x="271" y="74"/>
                  </a:cubicBezTo>
                  <a:cubicBezTo>
                    <a:pt x="277" y="70"/>
                    <a:pt x="282" y="66"/>
                    <a:pt x="284" y="64"/>
                  </a:cubicBezTo>
                  <a:cubicBezTo>
                    <a:pt x="287" y="61"/>
                    <a:pt x="290" y="57"/>
                    <a:pt x="290" y="52"/>
                  </a:cubicBezTo>
                  <a:cubicBezTo>
                    <a:pt x="290" y="51"/>
                    <a:pt x="290" y="51"/>
                    <a:pt x="290" y="51"/>
                  </a:cubicBezTo>
                  <a:cubicBezTo>
                    <a:pt x="290" y="46"/>
                    <a:pt x="286" y="41"/>
                    <a:pt x="283" y="38"/>
                  </a:cubicBezTo>
                  <a:cubicBezTo>
                    <a:pt x="278" y="35"/>
                    <a:pt x="243" y="6"/>
                    <a:pt x="240" y="4"/>
                  </a:cubicBezTo>
                  <a:cubicBezTo>
                    <a:pt x="238" y="2"/>
                    <a:pt x="234" y="0"/>
                    <a:pt x="230" y="0"/>
                  </a:cubicBezTo>
                  <a:cubicBezTo>
                    <a:pt x="227" y="0"/>
                    <a:pt x="222" y="2"/>
                    <a:pt x="220" y="5"/>
                  </a:cubicBezTo>
                  <a:cubicBezTo>
                    <a:pt x="218" y="8"/>
                    <a:pt x="218" y="11"/>
                    <a:pt x="218" y="15"/>
                  </a:cubicBezTo>
                  <a:cubicBezTo>
                    <a:pt x="203" y="17"/>
                    <a:pt x="179" y="22"/>
                    <a:pt x="155" y="38"/>
                  </a:cubicBezTo>
                  <a:cubicBezTo>
                    <a:pt x="34" y="118"/>
                    <a:pt x="33" y="239"/>
                    <a:pt x="33" y="242"/>
                  </a:cubicBezTo>
                  <a:cubicBezTo>
                    <a:pt x="33" y="242"/>
                    <a:pt x="33" y="243"/>
                    <a:pt x="33" y="243"/>
                  </a:cubicBezTo>
                  <a:cubicBezTo>
                    <a:pt x="32" y="250"/>
                    <a:pt x="32" y="257"/>
                    <a:pt x="32" y="265"/>
                  </a:cubicBezTo>
                  <a:cubicBezTo>
                    <a:pt x="32" y="286"/>
                    <a:pt x="35" y="307"/>
                    <a:pt x="42" y="328"/>
                  </a:cubicBezTo>
                  <a:cubicBezTo>
                    <a:pt x="36" y="325"/>
                    <a:pt x="31" y="323"/>
                    <a:pt x="28" y="323"/>
                  </a:cubicBezTo>
                  <a:cubicBezTo>
                    <a:pt x="27" y="322"/>
                    <a:pt x="25" y="322"/>
                    <a:pt x="23" y="322"/>
                  </a:cubicBezTo>
                  <a:cubicBezTo>
                    <a:pt x="20" y="322"/>
                    <a:pt x="17" y="323"/>
                    <a:pt x="14" y="324"/>
                  </a:cubicBezTo>
                  <a:cubicBezTo>
                    <a:pt x="10" y="327"/>
                    <a:pt x="7" y="333"/>
                    <a:pt x="7" y="337"/>
                  </a:cubicBezTo>
                  <a:cubicBezTo>
                    <a:pt x="7" y="342"/>
                    <a:pt x="0" y="388"/>
                    <a:pt x="0" y="391"/>
                  </a:cubicBezTo>
                  <a:cubicBezTo>
                    <a:pt x="0" y="392"/>
                    <a:pt x="0" y="393"/>
                    <a:pt x="0" y="394"/>
                  </a:cubicBezTo>
                  <a:cubicBezTo>
                    <a:pt x="0" y="397"/>
                    <a:pt x="1" y="400"/>
                    <a:pt x="3" y="403"/>
                  </a:cubicBezTo>
                  <a:cubicBezTo>
                    <a:pt x="5" y="406"/>
                    <a:pt x="9" y="408"/>
                    <a:pt x="12" y="407"/>
                  </a:cubicBezTo>
                  <a:cubicBezTo>
                    <a:pt x="16" y="407"/>
                    <a:pt x="18" y="406"/>
                    <a:pt x="21" y="405"/>
                  </a:cubicBezTo>
                  <a:cubicBezTo>
                    <a:pt x="30" y="416"/>
                    <a:pt x="48" y="434"/>
                    <a:pt x="74" y="446"/>
                  </a:cubicBezTo>
                  <a:cubicBezTo>
                    <a:pt x="116" y="465"/>
                    <a:pt x="155" y="472"/>
                    <a:pt x="190" y="472"/>
                  </a:cubicBezTo>
                  <a:cubicBezTo>
                    <a:pt x="260" y="472"/>
                    <a:pt x="308" y="444"/>
                    <a:pt x="312" y="441"/>
                  </a:cubicBezTo>
                  <a:cubicBezTo>
                    <a:pt x="312" y="441"/>
                    <a:pt x="312" y="441"/>
                    <a:pt x="312" y="441"/>
                  </a:cubicBezTo>
                  <a:cubicBezTo>
                    <a:pt x="312" y="441"/>
                    <a:pt x="312" y="441"/>
                    <a:pt x="313" y="441"/>
                  </a:cubicBezTo>
                  <a:cubicBezTo>
                    <a:pt x="336" y="429"/>
                    <a:pt x="357" y="413"/>
                    <a:pt x="375" y="392"/>
                  </a:cubicBezTo>
                  <a:cubicBezTo>
                    <a:pt x="377" y="400"/>
                    <a:pt x="378" y="407"/>
                    <a:pt x="378" y="410"/>
                  </a:cubicBezTo>
                  <a:cubicBezTo>
                    <a:pt x="379" y="414"/>
                    <a:pt x="382" y="419"/>
                    <a:pt x="387" y="421"/>
                  </a:cubicBezTo>
                  <a:cubicBezTo>
                    <a:pt x="389" y="422"/>
                    <a:pt x="391" y="423"/>
                    <a:pt x="394" y="423"/>
                  </a:cubicBezTo>
                  <a:cubicBezTo>
                    <a:pt x="394" y="423"/>
                    <a:pt x="394" y="423"/>
                    <a:pt x="394" y="423"/>
                  </a:cubicBezTo>
                  <a:cubicBezTo>
                    <a:pt x="397" y="423"/>
                    <a:pt x="399" y="422"/>
                    <a:pt x="401" y="421"/>
                  </a:cubicBezTo>
                  <a:cubicBezTo>
                    <a:pt x="406" y="419"/>
                    <a:pt x="449" y="401"/>
                    <a:pt x="452" y="400"/>
                  </a:cubicBezTo>
                  <a:cubicBezTo>
                    <a:pt x="454" y="399"/>
                    <a:pt x="456" y="397"/>
                    <a:pt x="458" y="395"/>
                  </a:cubicBezTo>
                  <a:cubicBezTo>
                    <a:pt x="460" y="393"/>
                    <a:pt x="461" y="390"/>
                    <a:pt x="461" y="387"/>
                  </a:cubicBezTo>
                  <a:cubicBezTo>
                    <a:pt x="461" y="381"/>
                    <a:pt x="457" y="377"/>
                    <a:pt x="453" y="375"/>
                  </a:cubicBezTo>
                  <a:close/>
                  <a:moveTo>
                    <a:pt x="164" y="51"/>
                  </a:moveTo>
                  <a:cubicBezTo>
                    <a:pt x="189" y="35"/>
                    <a:pt x="216" y="31"/>
                    <a:pt x="227" y="29"/>
                  </a:cubicBezTo>
                  <a:cubicBezTo>
                    <a:pt x="231" y="29"/>
                    <a:pt x="234" y="25"/>
                    <a:pt x="234" y="21"/>
                  </a:cubicBezTo>
                  <a:cubicBezTo>
                    <a:pt x="234" y="21"/>
                    <a:pt x="234" y="20"/>
                    <a:pt x="234" y="19"/>
                  </a:cubicBezTo>
                  <a:cubicBezTo>
                    <a:pt x="243" y="27"/>
                    <a:pt x="269" y="48"/>
                    <a:pt x="273" y="51"/>
                  </a:cubicBezTo>
                  <a:cubicBezTo>
                    <a:pt x="273" y="51"/>
                    <a:pt x="274" y="51"/>
                    <a:pt x="274" y="52"/>
                  </a:cubicBezTo>
                  <a:cubicBezTo>
                    <a:pt x="274" y="52"/>
                    <a:pt x="273" y="52"/>
                    <a:pt x="273" y="52"/>
                  </a:cubicBezTo>
                  <a:cubicBezTo>
                    <a:pt x="272" y="53"/>
                    <a:pt x="262" y="60"/>
                    <a:pt x="254" y="67"/>
                  </a:cubicBezTo>
                  <a:cubicBezTo>
                    <a:pt x="247" y="72"/>
                    <a:pt x="240" y="77"/>
                    <a:pt x="236" y="81"/>
                  </a:cubicBezTo>
                  <a:cubicBezTo>
                    <a:pt x="236" y="80"/>
                    <a:pt x="236" y="79"/>
                    <a:pt x="236" y="77"/>
                  </a:cubicBezTo>
                  <a:cubicBezTo>
                    <a:pt x="236" y="74"/>
                    <a:pt x="234" y="72"/>
                    <a:pt x="231" y="70"/>
                  </a:cubicBezTo>
                  <a:cubicBezTo>
                    <a:pt x="231" y="70"/>
                    <a:pt x="231" y="70"/>
                    <a:pt x="231" y="70"/>
                  </a:cubicBezTo>
                  <a:cubicBezTo>
                    <a:pt x="231" y="70"/>
                    <a:pt x="231" y="70"/>
                    <a:pt x="231" y="70"/>
                  </a:cubicBezTo>
                  <a:cubicBezTo>
                    <a:pt x="230" y="70"/>
                    <a:pt x="229" y="70"/>
                    <a:pt x="228" y="70"/>
                  </a:cubicBezTo>
                  <a:cubicBezTo>
                    <a:pt x="228" y="70"/>
                    <a:pt x="227" y="70"/>
                    <a:pt x="227" y="70"/>
                  </a:cubicBezTo>
                  <a:cubicBezTo>
                    <a:pt x="226" y="70"/>
                    <a:pt x="225" y="70"/>
                    <a:pt x="224" y="70"/>
                  </a:cubicBezTo>
                  <a:cubicBezTo>
                    <a:pt x="224" y="70"/>
                    <a:pt x="223" y="70"/>
                    <a:pt x="223" y="70"/>
                  </a:cubicBezTo>
                  <a:cubicBezTo>
                    <a:pt x="222" y="70"/>
                    <a:pt x="220" y="70"/>
                    <a:pt x="219" y="70"/>
                  </a:cubicBezTo>
                  <a:cubicBezTo>
                    <a:pt x="219" y="70"/>
                    <a:pt x="218" y="70"/>
                    <a:pt x="218" y="70"/>
                  </a:cubicBezTo>
                  <a:cubicBezTo>
                    <a:pt x="216" y="70"/>
                    <a:pt x="215" y="70"/>
                    <a:pt x="213" y="70"/>
                  </a:cubicBezTo>
                  <a:cubicBezTo>
                    <a:pt x="213" y="70"/>
                    <a:pt x="212" y="70"/>
                    <a:pt x="212" y="70"/>
                  </a:cubicBezTo>
                  <a:cubicBezTo>
                    <a:pt x="210" y="70"/>
                    <a:pt x="209" y="71"/>
                    <a:pt x="207" y="71"/>
                  </a:cubicBezTo>
                  <a:cubicBezTo>
                    <a:pt x="206" y="71"/>
                    <a:pt x="206" y="71"/>
                    <a:pt x="205" y="71"/>
                  </a:cubicBezTo>
                  <a:cubicBezTo>
                    <a:pt x="204" y="71"/>
                    <a:pt x="202" y="71"/>
                    <a:pt x="200" y="72"/>
                  </a:cubicBezTo>
                  <a:cubicBezTo>
                    <a:pt x="199" y="72"/>
                    <a:pt x="199" y="72"/>
                    <a:pt x="198" y="72"/>
                  </a:cubicBezTo>
                  <a:cubicBezTo>
                    <a:pt x="196" y="72"/>
                    <a:pt x="194" y="73"/>
                    <a:pt x="192" y="73"/>
                  </a:cubicBezTo>
                  <a:cubicBezTo>
                    <a:pt x="191" y="73"/>
                    <a:pt x="190" y="74"/>
                    <a:pt x="189" y="74"/>
                  </a:cubicBezTo>
                  <a:cubicBezTo>
                    <a:pt x="188" y="74"/>
                    <a:pt x="186" y="74"/>
                    <a:pt x="184" y="75"/>
                  </a:cubicBezTo>
                  <a:cubicBezTo>
                    <a:pt x="183" y="75"/>
                    <a:pt x="182" y="76"/>
                    <a:pt x="180" y="76"/>
                  </a:cubicBezTo>
                  <a:cubicBezTo>
                    <a:pt x="179" y="76"/>
                    <a:pt x="178" y="76"/>
                    <a:pt x="177" y="77"/>
                  </a:cubicBezTo>
                  <a:cubicBezTo>
                    <a:pt x="176" y="77"/>
                    <a:pt x="174" y="78"/>
                    <a:pt x="172" y="78"/>
                  </a:cubicBezTo>
                  <a:cubicBezTo>
                    <a:pt x="172" y="78"/>
                    <a:pt x="171" y="78"/>
                    <a:pt x="170" y="79"/>
                  </a:cubicBezTo>
                  <a:cubicBezTo>
                    <a:pt x="168" y="79"/>
                    <a:pt x="166" y="80"/>
                    <a:pt x="164" y="80"/>
                  </a:cubicBezTo>
                  <a:cubicBezTo>
                    <a:pt x="164" y="81"/>
                    <a:pt x="164" y="81"/>
                    <a:pt x="164" y="81"/>
                  </a:cubicBezTo>
                  <a:cubicBezTo>
                    <a:pt x="157" y="83"/>
                    <a:pt x="150" y="86"/>
                    <a:pt x="143" y="89"/>
                  </a:cubicBezTo>
                  <a:cubicBezTo>
                    <a:pt x="143" y="89"/>
                    <a:pt x="143" y="89"/>
                    <a:pt x="142" y="89"/>
                  </a:cubicBezTo>
                  <a:cubicBezTo>
                    <a:pt x="141" y="90"/>
                    <a:pt x="139" y="91"/>
                    <a:pt x="137" y="92"/>
                  </a:cubicBezTo>
                  <a:cubicBezTo>
                    <a:pt x="136" y="92"/>
                    <a:pt x="135" y="93"/>
                    <a:pt x="134" y="93"/>
                  </a:cubicBezTo>
                  <a:cubicBezTo>
                    <a:pt x="133" y="94"/>
                    <a:pt x="131" y="95"/>
                    <a:pt x="130" y="95"/>
                  </a:cubicBezTo>
                  <a:cubicBezTo>
                    <a:pt x="128" y="96"/>
                    <a:pt x="127" y="97"/>
                    <a:pt x="125" y="98"/>
                  </a:cubicBezTo>
                  <a:cubicBezTo>
                    <a:pt x="124" y="98"/>
                    <a:pt x="124" y="99"/>
                    <a:pt x="123" y="99"/>
                  </a:cubicBezTo>
                  <a:cubicBezTo>
                    <a:pt x="122" y="100"/>
                    <a:pt x="122" y="100"/>
                    <a:pt x="121" y="100"/>
                  </a:cubicBezTo>
                  <a:cubicBezTo>
                    <a:pt x="121" y="101"/>
                    <a:pt x="120" y="101"/>
                    <a:pt x="119" y="102"/>
                  </a:cubicBezTo>
                  <a:cubicBezTo>
                    <a:pt x="112" y="106"/>
                    <a:pt x="106" y="111"/>
                    <a:pt x="99" y="117"/>
                  </a:cubicBezTo>
                  <a:cubicBezTo>
                    <a:pt x="99" y="117"/>
                    <a:pt x="98" y="118"/>
                    <a:pt x="97" y="118"/>
                  </a:cubicBezTo>
                  <a:cubicBezTo>
                    <a:pt x="96" y="120"/>
                    <a:pt x="94" y="121"/>
                    <a:pt x="93" y="123"/>
                  </a:cubicBezTo>
                  <a:cubicBezTo>
                    <a:pt x="92" y="124"/>
                    <a:pt x="91" y="125"/>
                    <a:pt x="90" y="126"/>
                  </a:cubicBezTo>
                  <a:cubicBezTo>
                    <a:pt x="89" y="127"/>
                    <a:pt x="88" y="128"/>
                    <a:pt x="87" y="129"/>
                  </a:cubicBezTo>
                  <a:cubicBezTo>
                    <a:pt x="86" y="130"/>
                    <a:pt x="86" y="130"/>
                    <a:pt x="85" y="131"/>
                  </a:cubicBezTo>
                  <a:cubicBezTo>
                    <a:pt x="102" y="104"/>
                    <a:pt x="127" y="76"/>
                    <a:pt x="164" y="51"/>
                  </a:cubicBezTo>
                  <a:close/>
                  <a:moveTo>
                    <a:pt x="80" y="431"/>
                  </a:moveTo>
                  <a:cubicBezTo>
                    <a:pt x="80" y="431"/>
                    <a:pt x="80" y="431"/>
                    <a:pt x="80" y="431"/>
                  </a:cubicBezTo>
                  <a:cubicBezTo>
                    <a:pt x="53" y="418"/>
                    <a:pt x="36" y="398"/>
                    <a:pt x="29" y="389"/>
                  </a:cubicBezTo>
                  <a:cubicBezTo>
                    <a:pt x="26" y="386"/>
                    <a:pt x="22" y="385"/>
                    <a:pt x="18" y="388"/>
                  </a:cubicBezTo>
                  <a:cubicBezTo>
                    <a:pt x="18" y="388"/>
                    <a:pt x="17" y="388"/>
                    <a:pt x="17" y="389"/>
                  </a:cubicBezTo>
                  <a:cubicBezTo>
                    <a:pt x="18" y="377"/>
                    <a:pt x="23" y="344"/>
                    <a:pt x="23" y="338"/>
                  </a:cubicBezTo>
                  <a:cubicBezTo>
                    <a:pt x="23" y="338"/>
                    <a:pt x="23" y="338"/>
                    <a:pt x="23" y="338"/>
                  </a:cubicBezTo>
                  <a:cubicBezTo>
                    <a:pt x="23" y="338"/>
                    <a:pt x="23" y="338"/>
                    <a:pt x="24" y="338"/>
                  </a:cubicBezTo>
                  <a:cubicBezTo>
                    <a:pt x="26" y="339"/>
                    <a:pt x="37" y="343"/>
                    <a:pt x="47" y="347"/>
                  </a:cubicBezTo>
                  <a:cubicBezTo>
                    <a:pt x="49" y="348"/>
                    <a:pt x="51" y="348"/>
                    <a:pt x="53" y="349"/>
                  </a:cubicBezTo>
                  <a:cubicBezTo>
                    <a:pt x="53" y="349"/>
                    <a:pt x="53" y="349"/>
                    <a:pt x="53" y="349"/>
                  </a:cubicBezTo>
                  <a:cubicBezTo>
                    <a:pt x="54" y="349"/>
                    <a:pt x="54" y="350"/>
                    <a:pt x="55" y="350"/>
                  </a:cubicBezTo>
                  <a:cubicBezTo>
                    <a:pt x="55" y="350"/>
                    <a:pt x="56" y="350"/>
                    <a:pt x="56" y="350"/>
                  </a:cubicBezTo>
                  <a:cubicBezTo>
                    <a:pt x="57" y="351"/>
                    <a:pt x="57" y="351"/>
                    <a:pt x="58" y="351"/>
                  </a:cubicBezTo>
                  <a:cubicBezTo>
                    <a:pt x="59" y="351"/>
                    <a:pt x="60" y="352"/>
                    <a:pt x="61" y="352"/>
                  </a:cubicBezTo>
                  <a:cubicBezTo>
                    <a:pt x="61" y="352"/>
                    <a:pt x="61" y="352"/>
                    <a:pt x="62" y="353"/>
                  </a:cubicBezTo>
                  <a:cubicBezTo>
                    <a:pt x="63" y="353"/>
                    <a:pt x="63" y="353"/>
                    <a:pt x="64" y="353"/>
                  </a:cubicBezTo>
                  <a:cubicBezTo>
                    <a:pt x="65" y="354"/>
                    <a:pt x="65" y="354"/>
                    <a:pt x="65" y="354"/>
                  </a:cubicBezTo>
                  <a:cubicBezTo>
                    <a:pt x="66" y="354"/>
                    <a:pt x="67" y="355"/>
                    <a:pt x="68" y="355"/>
                  </a:cubicBezTo>
                  <a:cubicBezTo>
                    <a:pt x="68" y="355"/>
                    <a:pt x="67" y="355"/>
                    <a:pt x="67" y="355"/>
                  </a:cubicBezTo>
                  <a:cubicBezTo>
                    <a:pt x="67" y="356"/>
                    <a:pt x="66" y="356"/>
                    <a:pt x="65" y="357"/>
                  </a:cubicBezTo>
                  <a:cubicBezTo>
                    <a:pt x="62" y="359"/>
                    <a:pt x="60" y="363"/>
                    <a:pt x="62" y="367"/>
                  </a:cubicBezTo>
                  <a:cubicBezTo>
                    <a:pt x="63" y="368"/>
                    <a:pt x="64" y="370"/>
                    <a:pt x="65" y="371"/>
                  </a:cubicBezTo>
                  <a:cubicBezTo>
                    <a:pt x="65" y="372"/>
                    <a:pt x="65" y="372"/>
                    <a:pt x="65" y="372"/>
                  </a:cubicBezTo>
                  <a:cubicBezTo>
                    <a:pt x="66" y="373"/>
                    <a:pt x="67" y="375"/>
                    <a:pt x="68" y="376"/>
                  </a:cubicBezTo>
                  <a:cubicBezTo>
                    <a:pt x="68" y="376"/>
                    <a:pt x="69" y="377"/>
                    <a:pt x="69" y="377"/>
                  </a:cubicBezTo>
                  <a:cubicBezTo>
                    <a:pt x="70" y="378"/>
                    <a:pt x="71" y="380"/>
                    <a:pt x="72" y="381"/>
                  </a:cubicBezTo>
                  <a:cubicBezTo>
                    <a:pt x="72" y="382"/>
                    <a:pt x="72" y="382"/>
                    <a:pt x="73" y="382"/>
                  </a:cubicBezTo>
                  <a:cubicBezTo>
                    <a:pt x="74" y="384"/>
                    <a:pt x="75" y="385"/>
                    <a:pt x="76" y="386"/>
                  </a:cubicBezTo>
                  <a:cubicBezTo>
                    <a:pt x="76" y="387"/>
                    <a:pt x="77" y="387"/>
                    <a:pt x="77" y="388"/>
                  </a:cubicBezTo>
                  <a:cubicBezTo>
                    <a:pt x="78" y="389"/>
                    <a:pt x="79" y="390"/>
                    <a:pt x="80" y="391"/>
                  </a:cubicBezTo>
                  <a:cubicBezTo>
                    <a:pt x="95" y="408"/>
                    <a:pt x="117" y="429"/>
                    <a:pt x="145" y="442"/>
                  </a:cubicBezTo>
                  <a:cubicBezTo>
                    <a:pt x="145" y="442"/>
                    <a:pt x="146" y="443"/>
                    <a:pt x="147" y="443"/>
                  </a:cubicBezTo>
                  <a:cubicBezTo>
                    <a:pt x="147" y="443"/>
                    <a:pt x="147" y="443"/>
                    <a:pt x="147" y="443"/>
                  </a:cubicBezTo>
                  <a:cubicBezTo>
                    <a:pt x="155" y="447"/>
                    <a:pt x="162" y="450"/>
                    <a:pt x="170" y="452"/>
                  </a:cubicBezTo>
                  <a:cubicBezTo>
                    <a:pt x="176" y="454"/>
                    <a:pt x="181" y="455"/>
                    <a:pt x="186" y="456"/>
                  </a:cubicBezTo>
                  <a:cubicBezTo>
                    <a:pt x="155" y="456"/>
                    <a:pt x="119" y="449"/>
                    <a:pt x="80" y="431"/>
                  </a:cubicBezTo>
                  <a:close/>
                  <a:moveTo>
                    <a:pt x="440" y="386"/>
                  </a:moveTo>
                  <a:cubicBezTo>
                    <a:pt x="440" y="386"/>
                    <a:pt x="441" y="387"/>
                    <a:pt x="441" y="387"/>
                  </a:cubicBezTo>
                  <a:cubicBezTo>
                    <a:pt x="430" y="391"/>
                    <a:pt x="399" y="405"/>
                    <a:pt x="395" y="407"/>
                  </a:cubicBezTo>
                  <a:cubicBezTo>
                    <a:pt x="394" y="407"/>
                    <a:pt x="394" y="407"/>
                    <a:pt x="394" y="407"/>
                  </a:cubicBezTo>
                  <a:cubicBezTo>
                    <a:pt x="394" y="407"/>
                    <a:pt x="394" y="407"/>
                    <a:pt x="394" y="406"/>
                  </a:cubicBezTo>
                  <a:cubicBezTo>
                    <a:pt x="393" y="404"/>
                    <a:pt x="392" y="393"/>
                    <a:pt x="390" y="382"/>
                  </a:cubicBezTo>
                  <a:cubicBezTo>
                    <a:pt x="389" y="378"/>
                    <a:pt x="389" y="375"/>
                    <a:pt x="388" y="372"/>
                  </a:cubicBezTo>
                  <a:cubicBezTo>
                    <a:pt x="388" y="372"/>
                    <a:pt x="388" y="372"/>
                    <a:pt x="388" y="372"/>
                  </a:cubicBezTo>
                  <a:cubicBezTo>
                    <a:pt x="388" y="370"/>
                    <a:pt x="388" y="369"/>
                    <a:pt x="387" y="368"/>
                  </a:cubicBezTo>
                  <a:cubicBezTo>
                    <a:pt x="387" y="366"/>
                    <a:pt x="387" y="364"/>
                    <a:pt x="387" y="363"/>
                  </a:cubicBezTo>
                  <a:cubicBezTo>
                    <a:pt x="387" y="363"/>
                    <a:pt x="386" y="362"/>
                    <a:pt x="386" y="362"/>
                  </a:cubicBezTo>
                  <a:cubicBezTo>
                    <a:pt x="386" y="362"/>
                    <a:pt x="386" y="362"/>
                    <a:pt x="386" y="362"/>
                  </a:cubicBezTo>
                  <a:cubicBezTo>
                    <a:pt x="386" y="361"/>
                    <a:pt x="386" y="360"/>
                    <a:pt x="386" y="360"/>
                  </a:cubicBezTo>
                  <a:cubicBezTo>
                    <a:pt x="387" y="360"/>
                    <a:pt x="388" y="361"/>
                    <a:pt x="389" y="361"/>
                  </a:cubicBezTo>
                  <a:cubicBezTo>
                    <a:pt x="393" y="363"/>
                    <a:pt x="397" y="362"/>
                    <a:pt x="399" y="358"/>
                  </a:cubicBezTo>
                  <a:cubicBezTo>
                    <a:pt x="407" y="345"/>
                    <a:pt x="418" y="317"/>
                    <a:pt x="421" y="284"/>
                  </a:cubicBezTo>
                  <a:cubicBezTo>
                    <a:pt x="421" y="284"/>
                    <a:pt x="422" y="283"/>
                    <a:pt x="422" y="282"/>
                  </a:cubicBezTo>
                  <a:cubicBezTo>
                    <a:pt x="422" y="280"/>
                    <a:pt x="422" y="278"/>
                    <a:pt x="422" y="276"/>
                  </a:cubicBezTo>
                  <a:cubicBezTo>
                    <a:pt x="422" y="275"/>
                    <a:pt x="422" y="274"/>
                    <a:pt x="422" y="273"/>
                  </a:cubicBezTo>
                  <a:cubicBezTo>
                    <a:pt x="422" y="271"/>
                    <a:pt x="423" y="269"/>
                    <a:pt x="423" y="267"/>
                  </a:cubicBezTo>
                  <a:cubicBezTo>
                    <a:pt x="423" y="267"/>
                    <a:pt x="423" y="266"/>
                    <a:pt x="423" y="266"/>
                  </a:cubicBezTo>
                  <a:cubicBezTo>
                    <a:pt x="423" y="265"/>
                    <a:pt x="423" y="265"/>
                    <a:pt x="423" y="265"/>
                  </a:cubicBezTo>
                  <a:cubicBezTo>
                    <a:pt x="423" y="265"/>
                    <a:pt x="423" y="265"/>
                    <a:pt x="423" y="265"/>
                  </a:cubicBezTo>
                  <a:cubicBezTo>
                    <a:pt x="423" y="264"/>
                    <a:pt x="423" y="263"/>
                    <a:pt x="423" y="262"/>
                  </a:cubicBezTo>
                  <a:cubicBezTo>
                    <a:pt x="423" y="249"/>
                    <a:pt x="421" y="236"/>
                    <a:pt x="418" y="222"/>
                  </a:cubicBezTo>
                  <a:cubicBezTo>
                    <a:pt x="417" y="219"/>
                    <a:pt x="416" y="216"/>
                    <a:pt x="416" y="213"/>
                  </a:cubicBezTo>
                  <a:cubicBezTo>
                    <a:pt x="415" y="213"/>
                    <a:pt x="415" y="213"/>
                    <a:pt x="415" y="212"/>
                  </a:cubicBezTo>
                  <a:cubicBezTo>
                    <a:pt x="415" y="211"/>
                    <a:pt x="414" y="209"/>
                    <a:pt x="414" y="208"/>
                  </a:cubicBezTo>
                  <a:cubicBezTo>
                    <a:pt x="429" y="235"/>
                    <a:pt x="441" y="268"/>
                    <a:pt x="445" y="310"/>
                  </a:cubicBezTo>
                  <a:cubicBezTo>
                    <a:pt x="446" y="314"/>
                    <a:pt x="446" y="319"/>
                    <a:pt x="446" y="323"/>
                  </a:cubicBezTo>
                  <a:cubicBezTo>
                    <a:pt x="446" y="347"/>
                    <a:pt x="439" y="367"/>
                    <a:pt x="436" y="376"/>
                  </a:cubicBezTo>
                  <a:cubicBezTo>
                    <a:pt x="434" y="380"/>
                    <a:pt x="436" y="384"/>
                    <a:pt x="440" y="3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00" dirty="0"/>
            </a:p>
          </p:txBody>
        </p:sp>
      </p:grpSp>
      <p:pic>
        <p:nvPicPr>
          <p:cNvPr id="34" name="Picture 33" descr="ECON_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5446" y="320075"/>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108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descr="bpct-blend3"/>
          <p:cNvSpPr>
            <a:spLocks noChangeArrowheads="1"/>
          </p:cNvSpPr>
          <p:nvPr/>
        </p:nvSpPr>
        <p:spPr bwMode="auto">
          <a:xfrm>
            <a:off x="0" y="0"/>
            <a:ext cx="9144000" cy="6858000"/>
          </a:xfrm>
          <a:prstGeom prst="rect">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8" rIns="0" bIns="45718" anchor="ctr"/>
          <a:lstStyle/>
          <a:p>
            <a:endParaRPr lang="sv-SE" dirty="0">
              <a:solidFill>
                <a:srgbClr val="58585A"/>
              </a:solidFill>
            </a:endParaRPr>
          </a:p>
        </p:txBody>
      </p:sp>
      <p:sp>
        <p:nvSpPr>
          <p:cNvPr id="2" name="Content Placeholder 1"/>
          <p:cNvSpPr>
            <a:spLocks noGrp="1"/>
          </p:cNvSpPr>
          <p:nvPr>
            <p:ph idx="1"/>
          </p:nvPr>
        </p:nvSpPr>
        <p:spPr>
          <a:xfrm>
            <a:off x="396875" y="1051586"/>
            <a:ext cx="8351839" cy="4600414"/>
          </a:xfrm>
        </p:spPr>
        <p:txBody>
          <a:bodyPr/>
          <a:lstStyle/>
          <a:p>
            <a:r>
              <a:rPr lang="en-US" sz="2400" dirty="0">
                <a:solidFill>
                  <a:schemeClr val="bg1"/>
                </a:solidFill>
              </a:rPr>
              <a:t>Determine the most probable cause when an S-KPI has a threshold violation using the Correlate Subscriber </a:t>
            </a:r>
            <a:r>
              <a:rPr lang="en-US" sz="2400" dirty="0" err="1">
                <a:solidFill>
                  <a:schemeClr val="bg1"/>
                </a:solidFill>
              </a:rPr>
              <a:t>QoE</a:t>
            </a:r>
            <a:r>
              <a:rPr lang="en-US" sz="2400" dirty="0">
                <a:solidFill>
                  <a:schemeClr val="bg1"/>
                </a:solidFill>
              </a:rPr>
              <a:t> with Device, Radio and Core network Resource KPIs (R-KPIs) for each session</a:t>
            </a:r>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33794" name="Title 1"/>
          <p:cNvSpPr>
            <a:spLocks noGrp="1"/>
          </p:cNvSpPr>
          <p:nvPr>
            <p:ph type="title"/>
          </p:nvPr>
        </p:nvSpPr>
        <p:spPr>
          <a:xfrm>
            <a:off x="393701" y="149094"/>
            <a:ext cx="7494588" cy="1085371"/>
          </a:xfrm>
        </p:spPr>
        <p:txBody>
          <a:bodyPr/>
          <a:lstStyle/>
          <a:p>
            <a:r>
              <a:rPr lang="en-US" altLang="en-US" dirty="0" smtClean="0">
                <a:solidFill>
                  <a:schemeClr val="bg1"/>
                </a:solidFill>
              </a:rPr>
              <a:t>Understand the Why of issues</a:t>
            </a:r>
            <a:endParaRPr lang="en-US" dirty="0">
              <a:solidFill>
                <a:schemeClr val="bg1"/>
              </a:solidFill>
            </a:endParaRPr>
          </a:p>
        </p:txBody>
      </p:sp>
      <p:sp>
        <p:nvSpPr>
          <p:cNvPr id="12" name="Oval 12"/>
          <p:cNvSpPr>
            <a:spLocks noChangeArrowheads="1"/>
          </p:cNvSpPr>
          <p:nvPr/>
        </p:nvSpPr>
        <p:spPr bwMode="auto">
          <a:xfrm>
            <a:off x="862153" y="5198423"/>
            <a:ext cx="531938" cy="707214"/>
          </a:xfrm>
          <a:prstGeom prst="ellipse">
            <a:avLst/>
          </a:prstGeom>
          <a:solidFill>
            <a:srgbClr val="00A9D4"/>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ltLang="en-US"/>
          </a:p>
        </p:txBody>
      </p:sp>
      <p:sp>
        <p:nvSpPr>
          <p:cNvPr id="13" name="Oval 12"/>
          <p:cNvSpPr>
            <a:spLocks noChangeArrowheads="1"/>
          </p:cNvSpPr>
          <p:nvPr/>
        </p:nvSpPr>
        <p:spPr bwMode="auto">
          <a:xfrm>
            <a:off x="1577323" y="5198423"/>
            <a:ext cx="531938" cy="707214"/>
          </a:xfrm>
          <a:prstGeom prst="ellipse">
            <a:avLst/>
          </a:prstGeom>
          <a:solidFill>
            <a:srgbClr val="00A9D4"/>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ltLang="en-US"/>
          </a:p>
        </p:txBody>
      </p:sp>
      <p:sp>
        <p:nvSpPr>
          <p:cNvPr id="14" name="Oval 12"/>
          <p:cNvSpPr>
            <a:spLocks noChangeArrowheads="1"/>
          </p:cNvSpPr>
          <p:nvPr/>
        </p:nvSpPr>
        <p:spPr bwMode="auto">
          <a:xfrm>
            <a:off x="3220255" y="5198423"/>
            <a:ext cx="531938" cy="707214"/>
          </a:xfrm>
          <a:prstGeom prst="ellipse">
            <a:avLst/>
          </a:prstGeom>
          <a:solidFill>
            <a:srgbClr val="00A9D4"/>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ltLang="en-US"/>
          </a:p>
        </p:txBody>
      </p:sp>
      <p:sp>
        <p:nvSpPr>
          <p:cNvPr id="15" name="Oval 12"/>
          <p:cNvSpPr>
            <a:spLocks noChangeArrowheads="1"/>
          </p:cNvSpPr>
          <p:nvPr/>
        </p:nvSpPr>
        <p:spPr bwMode="auto">
          <a:xfrm>
            <a:off x="2530654" y="5198423"/>
            <a:ext cx="531938" cy="707214"/>
          </a:xfrm>
          <a:prstGeom prst="ellipse">
            <a:avLst/>
          </a:prstGeom>
          <a:solidFill>
            <a:srgbClr val="00A9D4"/>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ltLang="en-US"/>
          </a:p>
        </p:txBody>
      </p:sp>
      <p:sp>
        <p:nvSpPr>
          <p:cNvPr id="16" name="Rectangle 15"/>
          <p:cNvSpPr>
            <a:spLocks noChangeArrowheads="1"/>
          </p:cNvSpPr>
          <p:nvPr/>
        </p:nvSpPr>
        <p:spPr bwMode="auto">
          <a:xfrm>
            <a:off x="371462" y="3698132"/>
            <a:ext cx="4373886" cy="1045190"/>
          </a:xfrm>
          <a:prstGeom prst="rect">
            <a:avLst/>
          </a:prstGeom>
          <a:solidFill>
            <a:srgbClr val="FFFFFF"/>
          </a:solidFill>
          <a:ln w="57150" algn="ctr">
            <a:solidFill>
              <a:srgbClr val="00625F"/>
            </a:solidFill>
            <a:miter lim="800000"/>
            <a:headEnd/>
            <a:tailEnd/>
          </a:ln>
        </p:spPr>
        <p:txBody>
          <a:bodyPr lIns="0" rIns="0"/>
          <a:lstStyle/>
          <a:p>
            <a:pPr algn="ctr">
              <a:spcBef>
                <a:spcPts val="400"/>
              </a:spcBef>
            </a:pPr>
            <a:endParaRPr lang="en-US" sz="550" b="1" dirty="0">
              <a:solidFill>
                <a:srgbClr val="007B78"/>
              </a:solidFill>
            </a:endParaRPr>
          </a:p>
        </p:txBody>
      </p:sp>
      <p:sp>
        <p:nvSpPr>
          <p:cNvPr id="17" name="Freeform 6"/>
          <p:cNvSpPr>
            <a:spLocks noEditPoints="1"/>
          </p:cNvSpPr>
          <p:nvPr/>
        </p:nvSpPr>
        <p:spPr bwMode="auto">
          <a:xfrm>
            <a:off x="289520" y="5335955"/>
            <a:ext cx="198990" cy="418600"/>
          </a:xfrm>
          <a:custGeom>
            <a:avLst/>
            <a:gdLst>
              <a:gd name="T0" fmla="*/ 2147483647 w 241"/>
              <a:gd name="T1" fmla="*/ 2147483647 h 383"/>
              <a:gd name="T2" fmla="*/ 2147483647 w 241"/>
              <a:gd name="T3" fmla="*/ 2147483647 h 383"/>
              <a:gd name="T4" fmla="*/ 2147483647 w 241"/>
              <a:gd name="T5" fmla="*/ 2147483647 h 383"/>
              <a:gd name="T6" fmla="*/ 2147483647 w 241"/>
              <a:gd name="T7" fmla="*/ 2147483647 h 383"/>
              <a:gd name="T8" fmla="*/ 2147483647 w 241"/>
              <a:gd name="T9" fmla="*/ 2147483647 h 383"/>
              <a:gd name="T10" fmla="*/ 2147483647 w 241"/>
              <a:gd name="T11" fmla="*/ 2147483647 h 383"/>
              <a:gd name="T12" fmla="*/ 2147483647 w 241"/>
              <a:gd name="T13" fmla="*/ 2147483647 h 383"/>
              <a:gd name="T14" fmla="*/ 2147483647 w 241"/>
              <a:gd name="T15" fmla="*/ 2147483647 h 383"/>
              <a:gd name="T16" fmla="*/ 2147483647 w 241"/>
              <a:gd name="T17" fmla="*/ 0 h 383"/>
              <a:gd name="T18" fmla="*/ 2147483647 w 241"/>
              <a:gd name="T19" fmla="*/ 0 h 383"/>
              <a:gd name="T20" fmla="*/ 0 w 241"/>
              <a:gd name="T21" fmla="*/ 2147483647 h 383"/>
              <a:gd name="T22" fmla="*/ 0 w 241"/>
              <a:gd name="T23" fmla="*/ 2147483647 h 383"/>
              <a:gd name="T24" fmla="*/ 2147483647 w 241"/>
              <a:gd name="T25" fmla="*/ 2147483647 h 383"/>
              <a:gd name="T26" fmla="*/ 2147483647 w 241"/>
              <a:gd name="T27" fmla="*/ 2147483647 h 383"/>
              <a:gd name="T28" fmla="*/ 2147483647 w 241"/>
              <a:gd name="T29" fmla="*/ 2147483647 h 383"/>
              <a:gd name="T30" fmla="*/ 2147483647 w 241"/>
              <a:gd name="T31" fmla="*/ 2147483647 h 383"/>
              <a:gd name="T32" fmla="*/ 2147483647 w 241"/>
              <a:gd name="T33" fmla="*/ 2147483647 h 383"/>
              <a:gd name="T34" fmla="*/ 2147483647 w 241"/>
              <a:gd name="T35" fmla="*/ 2147483647 h 383"/>
              <a:gd name="T36" fmla="*/ 2147483647 w 241"/>
              <a:gd name="T37" fmla="*/ 2147483647 h 383"/>
              <a:gd name="T38" fmla="*/ 2147483647 w 241"/>
              <a:gd name="T39" fmla="*/ 2147483647 h 383"/>
              <a:gd name="T40" fmla="*/ 2147483647 w 241"/>
              <a:gd name="T41" fmla="*/ 2147483647 h 383"/>
              <a:gd name="T42" fmla="*/ 2147483647 w 241"/>
              <a:gd name="T43" fmla="*/ 2147483647 h 383"/>
              <a:gd name="T44" fmla="*/ 2147483647 w 241"/>
              <a:gd name="T45" fmla="*/ 2147483647 h 383"/>
              <a:gd name="T46" fmla="*/ 2147483647 w 241"/>
              <a:gd name="T47" fmla="*/ 2147483647 h 383"/>
              <a:gd name="T48" fmla="*/ 2147483647 w 241"/>
              <a:gd name="T49" fmla="*/ 2147483647 h 383"/>
              <a:gd name="T50" fmla="*/ 2147483647 w 241"/>
              <a:gd name="T51" fmla="*/ 2147483647 h 383"/>
              <a:gd name="T52" fmla="*/ 2147483647 w 241"/>
              <a:gd name="T53" fmla="*/ 2147483647 h 383"/>
              <a:gd name="T54" fmla="*/ 2147483647 w 241"/>
              <a:gd name="T55" fmla="*/ 2147483647 h 383"/>
              <a:gd name="T56" fmla="*/ 2147483647 w 241"/>
              <a:gd name="T57" fmla="*/ 2147483647 h 383"/>
              <a:gd name="T58" fmla="*/ 2147483647 w 241"/>
              <a:gd name="T59" fmla="*/ 2147483647 h 383"/>
              <a:gd name="T60" fmla="*/ 2147483647 w 241"/>
              <a:gd name="T61" fmla="*/ 2147483647 h 383"/>
              <a:gd name="T62" fmla="*/ 2147483647 w 241"/>
              <a:gd name="T63" fmla="*/ 2147483647 h 383"/>
              <a:gd name="T64" fmla="*/ 2147483647 w 241"/>
              <a:gd name="T65" fmla="*/ 2147483647 h 383"/>
              <a:gd name="T66" fmla="*/ 2147483647 w 241"/>
              <a:gd name="T67" fmla="*/ 2147483647 h 383"/>
              <a:gd name="T68" fmla="*/ 2147483647 w 241"/>
              <a:gd name="T69" fmla="*/ 2147483647 h 383"/>
              <a:gd name="T70" fmla="*/ 2147483647 w 241"/>
              <a:gd name="T71" fmla="*/ 2147483647 h 383"/>
              <a:gd name="T72" fmla="*/ 2147483647 w 241"/>
              <a:gd name="T73" fmla="*/ 2147483647 h 383"/>
              <a:gd name="T74" fmla="*/ 2147483647 w 241"/>
              <a:gd name="T75" fmla="*/ 2147483647 h 383"/>
              <a:gd name="T76" fmla="*/ 2147483647 w 241"/>
              <a:gd name="T77" fmla="*/ 2147483647 h 383"/>
              <a:gd name="T78" fmla="*/ 2147483647 w 241"/>
              <a:gd name="T79" fmla="*/ 2147483647 h 383"/>
              <a:gd name="T80" fmla="*/ 2147483647 w 241"/>
              <a:gd name="T81" fmla="*/ 2147483647 h 383"/>
              <a:gd name="T82" fmla="*/ 2147483647 w 241"/>
              <a:gd name="T83" fmla="*/ 2147483647 h 383"/>
              <a:gd name="T84" fmla="*/ 2147483647 w 241"/>
              <a:gd name="T85" fmla="*/ 2147483647 h 383"/>
              <a:gd name="T86" fmla="*/ 2147483647 w 241"/>
              <a:gd name="T87" fmla="*/ 2147483647 h 383"/>
              <a:gd name="T88" fmla="*/ 2147483647 w 241"/>
              <a:gd name="T89" fmla="*/ 2147483647 h 3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 h="383">
                <a:moveTo>
                  <a:pt x="117" y="356"/>
                </a:moveTo>
                <a:cubicBezTo>
                  <a:pt x="127" y="356"/>
                  <a:pt x="135" y="348"/>
                  <a:pt x="135" y="338"/>
                </a:cubicBezTo>
                <a:cubicBezTo>
                  <a:pt x="135" y="329"/>
                  <a:pt x="127" y="321"/>
                  <a:pt x="117" y="321"/>
                </a:cubicBezTo>
                <a:cubicBezTo>
                  <a:pt x="107" y="321"/>
                  <a:pt x="99" y="329"/>
                  <a:pt x="99" y="338"/>
                </a:cubicBezTo>
                <a:cubicBezTo>
                  <a:pt x="99" y="348"/>
                  <a:pt x="107" y="356"/>
                  <a:pt x="117" y="356"/>
                </a:cubicBezTo>
                <a:close/>
                <a:moveTo>
                  <a:pt x="233" y="90"/>
                </a:moveTo>
                <a:cubicBezTo>
                  <a:pt x="237" y="90"/>
                  <a:pt x="241" y="87"/>
                  <a:pt x="241" y="82"/>
                </a:cubicBezTo>
                <a:cubicBezTo>
                  <a:pt x="241" y="19"/>
                  <a:pt x="241" y="19"/>
                  <a:pt x="241" y="19"/>
                </a:cubicBezTo>
                <a:cubicBezTo>
                  <a:pt x="241" y="8"/>
                  <a:pt x="232" y="0"/>
                  <a:pt x="221" y="0"/>
                </a:cubicBezTo>
                <a:cubicBezTo>
                  <a:pt x="19" y="0"/>
                  <a:pt x="19" y="0"/>
                  <a:pt x="19" y="0"/>
                </a:cubicBezTo>
                <a:cubicBezTo>
                  <a:pt x="8" y="0"/>
                  <a:pt x="0" y="8"/>
                  <a:pt x="0" y="19"/>
                </a:cubicBezTo>
                <a:cubicBezTo>
                  <a:pt x="0" y="364"/>
                  <a:pt x="0" y="364"/>
                  <a:pt x="0" y="364"/>
                </a:cubicBezTo>
                <a:cubicBezTo>
                  <a:pt x="0" y="375"/>
                  <a:pt x="8" y="383"/>
                  <a:pt x="19" y="383"/>
                </a:cubicBezTo>
                <a:cubicBezTo>
                  <a:pt x="221" y="383"/>
                  <a:pt x="221" y="383"/>
                  <a:pt x="221" y="383"/>
                </a:cubicBezTo>
                <a:cubicBezTo>
                  <a:pt x="232" y="383"/>
                  <a:pt x="241" y="375"/>
                  <a:pt x="241" y="364"/>
                </a:cubicBezTo>
                <a:cubicBezTo>
                  <a:pt x="241" y="114"/>
                  <a:pt x="241" y="114"/>
                  <a:pt x="241" y="114"/>
                </a:cubicBezTo>
                <a:cubicBezTo>
                  <a:pt x="241" y="110"/>
                  <a:pt x="237" y="106"/>
                  <a:pt x="233" y="106"/>
                </a:cubicBezTo>
                <a:cubicBezTo>
                  <a:pt x="228" y="106"/>
                  <a:pt x="225" y="110"/>
                  <a:pt x="225" y="114"/>
                </a:cubicBezTo>
                <a:cubicBezTo>
                  <a:pt x="225" y="295"/>
                  <a:pt x="225" y="295"/>
                  <a:pt x="225" y="295"/>
                </a:cubicBezTo>
                <a:cubicBezTo>
                  <a:pt x="16" y="295"/>
                  <a:pt x="16" y="295"/>
                  <a:pt x="16" y="295"/>
                </a:cubicBezTo>
                <a:cubicBezTo>
                  <a:pt x="16" y="69"/>
                  <a:pt x="16" y="69"/>
                  <a:pt x="16" y="69"/>
                </a:cubicBezTo>
                <a:cubicBezTo>
                  <a:pt x="225" y="69"/>
                  <a:pt x="225" y="69"/>
                  <a:pt x="225" y="69"/>
                </a:cubicBezTo>
                <a:cubicBezTo>
                  <a:pt x="225" y="82"/>
                  <a:pt x="225" y="82"/>
                  <a:pt x="225" y="82"/>
                </a:cubicBezTo>
                <a:cubicBezTo>
                  <a:pt x="225" y="87"/>
                  <a:pt x="228" y="90"/>
                  <a:pt x="233" y="90"/>
                </a:cubicBezTo>
                <a:close/>
                <a:moveTo>
                  <a:pt x="225" y="311"/>
                </a:moveTo>
                <a:cubicBezTo>
                  <a:pt x="225" y="364"/>
                  <a:pt x="225" y="364"/>
                  <a:pt x="225" y="364"/>
                </a:cubicBezTo>
                <a:cubicBezTo>
                  <a:pt x="225" y="366"/>
                  <a:pt x="223" y="367"/>
                  <a:pt x="221" y="367"/>
                </a:cubicBezTo>
                <a:cubicBezTo>
                  <a:pt x="19" y="367"/>
                  <a:pt x="19" y="367"/>
                  <a:pt x="19" y="367"/>
                </a:cubicBezTo>
                <a:cubicBezTo>
                  <a:pt x="17" y="367"/>
                  <a:pt x="16" y="366"/>
                  <a:pt x="16" y="364"/>
                </a:cubicBezTo>
                <a:cubicBezTo>
                  <a:pt x="16" y="311"/>
                  <a:pt x="16" y="311"/>
                  <a:pt x="16" y="311"/>
                </a:cubicBezTo>
                <a:lnTo>
                  <a:pt x="225" y="311"/>
                </a:lnTo>
                <a:close/>
                <a:moveTo>
                  <a:pt x="16" y="53"/>
                </a:moveTo>
                <a:cubicBezTo>
                  <a:pt x="16" y="19"/>
                  <a:pt x="16" y="19"/>
                  <a:pt x="16" y="19"/>
                </a:cubicBezTo>
                <a:cubicBezTo>
                  <a:pt x="16" y="17"/>
                  <a:pt x="17" y="16"/>
                  <a:pt x="19" y="16"/>
                </a:cubicBezTo>
                <a:cubicBezTo>
                  <a:pt x="221" y="16"/>
                  <a:pt x="221" y="16"/>
                  <a:pt x="221" y="16"/>
                </a:cubicBezTo>
                <a:cubicBezTo>
                  <a:pt x="223" y="16"/>
                  <a:pt x="225" y="17"/>
                  <a:pt x="225" y="19"/>
                </a:cubicBezTo>
                <a:cubicBezTo>
                  <a:pt x="225" y="53"/>
                  <a:pt x="225" y="53"/>
                  <a:pt x="225" y="53"/>
                </a:cubicBezTo>
                <a:lnTo>
                  <a:pt x="16" y="53"/>
                </a:lnTo>
                <a:close/>
                <a:moveTo>
                  <a:pt x="135" y="26"/>
                </a:moveTo>
                <a:cubicBezTo>
                  <a:pt x="99" y="26"/>
                  <a:pt x="99" y="26"/>
                  <a:pt x="99" y="26"/>
                </a:cubicBezTo>
                <a:cubicBezTo>
                  <a:pt x="95" y="26"/>
                  <a:pt x="91" y="30"/>
                  <a:pt x="91" y="34"/>
                </a:cubicBezTo>
                <a:cubicBezTo>
                  <a:pt x="91" y="38"/>
                  <a:pt x="95" y="42"/>
                  <a:pt x="99" y="42"/>
                </a:cubicBezTo>
                <a:cubicBezTo>
                  <a:pt x="135" y="42"/>
                  <a:pt x="135" y="42"/>
                  <a:pt x="135" y="42"/>
                </a:cubicBezTo>
                <a:cubicBezTo>
                  <a:pt x="139" y="42"/>
                  <a:pt x="143" y="38"/>
                  <a:pt x="143" y="34"/>
                </a:cubicBezTo>
                <a:cubicBezTo>
                  <a:pt x="143" y="30"/>
                  <a:pt x="139" y="26"/>
                  <a:pt x="135" y="26"/>
                </a:cubicBezTo>
                <a:close/>
              </a:path>
            </a:pathLst>
          </a:custGeom>
          <a:solidFill>
            <a:srgbClr val="7B0663"/>
          </a:solidFill>
          <a:ln>
            <a:noFill/>
          </a:ln>
          <a:extLst>
            <a:ext uri="{91240B29-F687-4F45-9708-019B960494DF}">
              <a14:hiddenLine xmlns:a14="http://schemas.microsoft.com/office/drawing/2010/main" w="9525">
                <a:solidFill>
                  <a:srgbClr val="FFC000"/>
                </a:solidFill>
                <a:round/>
                <a:headEnd/>
                <a:tailEnd/>
              </a14:hiddenLine>
            </a:ext>
          </a:extLst>
        </p:spPr>
        <p:txBody>
          <a:bodyPr/>
          <a:lstStyle/>
          <a:p>
            <a:endParaRPr lang="en-US"/>
          </a:p>
        </p:txBody>
      </p:sp>
      <p:sp>
        <p:nvSpPr>
          <p:cNvPr id="18" name="Freeform 3"/>
          <p:cNvSpPr>
            <a:spLocks noChangeAspect="1" noEditPoints="1"/>
          </p:cNvSpPr>
          <p:nvPr/>
        </p:nvSpPr>
        <p:spPr bwMode="auto">
          <a:xfrm>
            <a:off x="512656" y="5328245"/>
            <a:ext cx="234189" cy="484695"/>
          </a:xfrm>
          <a:custGeom>
            <a:avLst/>
            <a:gdLst>
              <a:gd name="T0" fmla="*/ 2147483647 w 324"/>
              <a:gd name="T1" fmla="*/ 2147483647 h 468"/>
              <a:gd name="T2" fmla="*/ 2147483647 w 324"/>
              <a:gd name="T3" fmla="*/ 2147483647 h 468"/>
              <a:gd name="T4" fmla="*/ 2147483647 w 324"/>
              <a:gd name="T5" fmla="*/ 2147483647 h 468"/>
              <a:gd name="T6" fmla="*/ 2147483647 w 324"/>
              <a:gd name="T7" fmla="*/ 2147483647 h 468"/>
              <a:gd name="T8" fmla="*/ 2147483647 w 324"/>
              <a:gd name="T9" fmla="*/ 2147483647 h 468"/>
              <a:gd name="T10" fmla="*/ 2147483647 w 324"/>
              <a:gd name="T11" fmla="*/ 2147483647 h 468"/>
              <a:gd name="T12" fmla="*/ 2147483647 w 324"/>
              <a:gd name="T13" fmla="*/ 2147483647 h 468"/>
              <a:gd name="T14" fmla="*/ 2147483647 w 324"/>
              <a:gd name="T15" fmla="*/ 2147483647 h 468"/>
              <a:gd name="T16" fmla="*/ 2147483647 w 324"/>
              <a:gd name="T17" fmla="*/ 2147483647 h 468"/>
              <a:gd name="T18" fmla="*/ 2147483647 w 324"/>
              <a:gd name="T19" fmla="*/ 2147483647 h 468"/>
              <a:gd name="T20" fmla="*/ 2147483647 w 324"/>
              <a:gd name="T21" fmla="*/ 2147483647 h 468"/>
              <a:gd name="T22" fmla="*/ 2147483647 w 324"/>
              <a:gd name="T23" fmla="*/ 2147483647 h 468"/>
              <a:gd name="T24" fmla="*/ 2147483647 w 324"/>
              <a:gd name="T25" fmla="*/ 2147483647 h 468"/>
              <a:gd name="T26" fmla="*/ 2147483647 w 324"/>
              <a:gd name="T27" fmla="*/ 2147483647 h 468"/>
              <a:gd name="T28" fmla="*/ 2147483647 w 324"/>
              <a:gd name="T29" fmla="*/ 2147483647 h 468"/>
              <a:gd name="T30" fmla="*/ 2147483647 w 324"/>
              <a:gd name="T31" fmla="*/ 2147483647 h 468"/>
              <a:gd name="T32" fmla="*/ 2147483647 w 324"/>
              <a:gd name="T33" fmla="*/ 2147483647 h 468"/>
              <a:gd name="T34" fmla="*/ 2147483647 w 324"/>
              <a:gd name="T35" fmla="*/ 0 h 468"/>
              <a:gd name="T36" fmla="*/ 0 w 324"/>
              <a:gd name="T37" fmla="*/ 2147483647 h 468"/>
              <a:gd name="T38" fmla="*/ 2147483647 w 324"/>
              <a:gd name="T39" fmla="*/ 2147483647 h 468"/>
              <a:gd name="T40" fmla="*/ 2147483647 w 324"/>
              <a:gd name="T41" fmla="*/ 2147483647 h 468"/>
              <a:gd name="T42" fmla="*/ 2147483647 w 324"/>
              <a:gd name="T43" fmla="*/ 2147483647 h 468"/>
              <a:gd name="T44" fmla="*/ 2147483647 w 324"/>
              <a:gd name="T45" fmla="*/ 2147483647 h 468"/>
              <a:gd name="T46" fmla="*/ 2147483647 w 324"/>
              <a:gd name="T47" fmla="*/ 2147483647 h 468"/>
              <a:gd name="T48" fmla="*/ 2147483647 w 324"/>
              <a:gd name="T49" fmla="*/ 2147483647 h 468"/>
              <a:gd name="T50" fmla="*/ 2147483647 w 324"/>
              <a:gd name="T51" fmla="*/ 2147483647 h 468"/>
              <a:gd name="T52" fmla="*/ 2147483647 w 324"/>
              <a:gd name="T53" fmla="*/ 2147483647 h 468"/>
              <a:gd name="T54" fmla="*/ 2147483647 w 324"/>
              <a:gd name="T55" fmla="*/ 2147483647 h 468"/>
              <a:gd name="T56" fmla="*/ 2147483647 w 324"/>
              <a:gd name="T57" fmla="*/ 2147483647 h 468"/>
              <a:gd name="T58" fmla="*/ 2147483647 w 324"/>
              <a:gd name="T59" fmla="*/ 2147483647 h 468"/>
              <a:gd name="T60" fmla="*/ 2147483647 w 324"/>
              <a:gd name="T61" fmla="*/ 2147483647 h 468"/>
              <a:gd name="T62" fmla="*/ 2147483647 w 324"/>
              <a:gd name="T63" fmla="*/ 2147483647 h 468"/>
              <a:gd name="T64" fmla="*/ 2147483647 w 324"/>
              <a:gd name="T65" fmla="*/ 2147483647 h 468"/>
              <a:gd name="T66" fmla="*/ 2147483647 w 324"/>
              <a:gd name="T67" fmla="*/ 2147483647 h 468"/>
              <a:gd name="T68" fmla="*/ 2147483647 w 324"/>
              <a:gd name="T69" fmla="*/ 2147483647 h 468"/>
              <a:gd name="T70" fmla="*/ 2147483647 w 324"/>
              <a:gd name="T71" fmla="*/ 2147483647 h 468"/>
              <a:gd name="T72" fmla="*/ 2147483647 w 324"/>
              <a:gd name="T73" fmla="*/ 2147483647 h 468"/>
              <a:gd name="T74" fmla="*/ 2147483647 w 324"/>
              <a:gd name="T75" fmla="*/ 2147483647 h 468"/>
              <a:gd name="T76" fmla="*/ 2147483647 w 324"/>
              <a:gd name="T77" fmla="*/ 2147483647 h 468"/>
              <a:gd name="T78" fmla="*/ 2147483647 w 324"/>
              <a:gd name="T79" fmla="*/ 2147483647 h 468"/>
              <a:gd name="T80" fmla="*/ 2147483647 w 324"/>
              <a:gd name="T81" fmla="*/ 2147483647 h 468"/>
              <a:gd name="T82" fmla="*/ 2147483647 w 324"/>
              <a:gd name="T83" fmla="*/ 2147483647 h 468"/>
              <a:gd name="T84" fmla="*/ 2147483647 w 324"/>
              <a:gd name="T85" fmla="*/ 2147483647 h 468"/>
              <a:gd name="T86" fmla="*/ 2147483647 w 324"/>
              <a:gd name="T87" fmla="*/ 2147483647 h 468"/>
              <a:gd name="T88" fmla="*/ 2147483647 w 324"/>
              <a:gd name="T89" fmla="*/ 2147483647 h 468"/>
              <a:gd name="T90" fmla="*/ 2147483647 w 324"/>
              <a:gd name="T91" fmla="*/ 2147483647 h 468"/>
              <a:gd name="T92" fmla="*/ 2147483647 w 324"/>
              <a:gd name="T93" fmla="*/ 2147483647 h 468"/>
              <a:gd name="T94" fmla="*/ 2147483647 w 324"/>
              <a:gd name="T95" fmla="*/ 2147483647 h 468"/>
              <a:gd name="T96" fmla="*/ 2147483647 w 324"/>
              <a:gd name="T97" fmla="*/ 2147483647 h 468"/>
              <a:gd name="T98" fmla="*/ 2147483647 w 324"/>
              <a:gd name="T99" fmla="*/ 2147483647 h 468"/>
              <a:gd name="T100" fmla="*/ 2147483647 w 324"/>
              <a:gd name="T101" fmla="*/ 2147483647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468">
                <a:moveTo>
                  <a:pt x="88" y="379"/>
                </a:moveTo>
                <a:cubicBezTo>
                  <a:pt x="91" y="379"/>
                  <a:pt x="92" y="377"/>
                  <a:pt x="92" y="375"/>
                </a:cubicBezTo>
                <a:cubicBezTo>
                  <a:pt x="92" y="367"/>
                  <a:pt x="92" y="367"/>
                  <a:pt x="92" y="367"/>
                </a:cubicBezTo>
                <a:cubicBezTo>
                  <a:pt x="92" y="364"/>
                  <a:pt x="91" y="362"/>
                  <a:pt x="88" y="362"/>
                </a:cubicBezTo>
                <a:cubicBezTo>
                  <a:pt x="70" y="362"/>
                  <a:pt x="70" y="362"/>
                  <a:pt x="70" y="362"/>
                </a:cubicBezTo>
                <a:cubicBezTo>
                  <a:pt x="68" y="362"/>
                  <a:pt x="66" y="364"/>
                  <a:pt x="66" y="367"/>
                </a:cubicBezTo>
                <a:cubicBezTo>
                  <a:pt x="66" y="375"/>
                  <a:pt x="66" y="375"/>
                  <a:pt x="66" y="375"/>
                </a:cubicBezTo>
                <a:cubicBezTo>
                  <a:pt x="66" y="377"/>
                  <a:pt x="68" y="379"/>
                  <a:pt x="70" y="379"/>
                </a:cubicBezTo>
                <a:lnTo>
                  <a:pt x="88" y="379"/>
                </a:lnTo>
                <a:close/>
                <a:moveTo>
                  <a:pt x="304" y="256"/>
                </a:moveTo>
                <a:cubicBezTo>
                  <a:pt x="304" y="78"/>
                  <a:pt x="304" y="78"/>
                  <a:pt x="304" y="78"/>
                </a:cubicBezTo>
                <a:cubicBezTo>
                  <a:pt x="304" y="74"/>
                  <a:pt x="300" y="70"/>
                  <a:pt x="296" y="70"/>
                </a:cubicBezTo>
                <a:cubicBezTo>
                  <a:pt x="292" y="70"/>
                  <a:pt x="288" y="74"/>
                  <a:pt x="288" y="78"/>
                </a:cubicBezTo>
                <a:cubicBezTo>
                  <a:pt x="288" y="257"/>
                  <a:pt x="288" y="257"/>
                  <a:pt x="288" y="257"/>
                </a:cubicBezTo>
                <a:cubicBezTo>
                  <a:pt x="285" y="258"/>
                  <a:pt x="283" y="259"/>
                  <a:pt x="280" y="260"/>
                </a:cubicBezTo>
                <a:cubicBezTo>
                  <a:pt x="278" y="257"/>
                  <a:pt x="276" y="255"/>
                  <a:pt x="273" y="253"/>
                </a:cubicBezTo>
                <a:cubicBezTo>
                  <a:pt x="273" y="53"/>
                  <a:pt x="273" y="53"/>
                  <a:pt x="273" y="53"/>
                </a:cubicBezTo>
                <a:cubicBezTo>
                  <a:pt x="273" y="39"/>
                  <a:pt x="265" y="32"/>
                  <a:pt x="252" y="32"/>
                </a:cubicBezTo>
                <a:cubicBezTo>
                  <a:pt x="53" y="32"/>
                  <a:pt x="53" y="32"/>
                  <a:pt x="53" y="32"/>
                </a:cubicBezTo>
                <a:cubicBezTo>
                  <a:pt x="40" y="32"/>
                  <a:pt x="32" y="40"/>
                  <a:pt x="32" y="53"/>
                </a:cubicBezTo>
                <a:cubicBezTo>
                  <a:pt x="32" y="328"/>
                  <a:pt x="32" y="328"/>
                  <a:pt x="32" y="328"/>
                </a:cubicBezTo>
                <a:cubicBezTo>
                  <a:pt x="32" y="342"/>
                  <a:pt x="39" y="349"/>
                  <a:pt x="53" y="349"/>
                </a:cubicBezTo>
                <a:cubicBezTo>
                  <a:pt x="107" y="349"/>
                  <a:pt x="107" y="349"/>
                  <a:pt x="107" y="349"/>
                </a:cubicBezTo>
                <a:cubicBezTo>
                  <a:pt x="110" y="362"/>
                  <a:pt x="114" y="375"/>
                  <a:pt x="118" y="384"/>
                </a:cubicBezTo>
                <a:cubicBezTo>
                  <a:pt x="119" y="387"/>
                  <a:pt x="120" y="389"/>
                  <a:pt x="122" y="393"/>
                </a:cubicBezTo>
                <a:cubicBezTo>
                  <a:pt x="31" y="393"/>
                  <a:pt x="31" y="393"/>
                  <a:pt x="31" y="393"/>
                </a:cubicBezTo>
                <a:cubicBezTo>
                  <a:pt x="23" y="393"/>
                  <a:pt x="16" y="386"/>
                  <a:pt x="16" y="379"/>
                </a:cubicBezTo>
                <a:cubicBezTo>
                  <a:pt x="16" y="37"/>
                  <a:pt x="16" y="37"/>
                  <a:pt x="16" y="37"/>
                </a:cubicBezTo>
                <a:cubicBezTo>
                  <a:pt x="16" y="26"/>
                  <a:pt x="23" y="16"/>
                  <a:pt x="36" y="16"/>
                </a:cubicBezTo>
                <a:cubicBezTo>
                  <a:pt x="273" y="16"/>
                  <a:pt x="273" y="16"/>
                  <a:pt x="273" y="16"/>
                </a:cubicBezTo>
                <a:cubicBezTo>
                  <a:pt x="281" y="16"/>
                  <a:pt x="288" y="22"/>
                  <a:pt x="288" y="30"/>
                </a:cubicBezTo>
                <a:cubicBezTo>
                  <a:pt x="288" y="46"/>
                  <a:pt x="288" y="46"/>
                  <a:pt x="288" y="46"/>
                </a:cubicBezTo>
                <a:cubicBezTo>
                  <a:pt x="288" y="51"/>
                  <a:pt x="292" y="54"/>
                  <a:pt x="296" y="54"/>
                </a:cubicBezTo>
                <a:cubicBezTo>
                  <a:pt x="300" y="54"/>
                  <a:pt x="304" y="51"/>
                  <a:pt x="304" y="46"/>
                </a:cubicBezTo>
                <a:cubicBezTo>
                  <a:pt x="304" y="30"/>
                  <a:pt x="304" y="30"/>
                  <a:pt x="304" y="30"/>
                </a:cubicBezTo>
                <a:cubicBezTo>
                  <a:pt x="304" y="13"/>
                  <a:pt x="290" y="0"/>
                  <a:pt x="273" y="0"/>
                </a:cubicBezTo>
                <a:cubicBezTo>
                  <a:pt x="36" y="0"/>
                  <a:pt x="36" y="0"/>
                  <a:pt x="36" y="0"/>
                </a:cubicBezTo>
                <a:cubicBezTo>
                  <a:pt x="16" y="0"/>
                  <a:pt x="0" y="16"/>
                  <a:pt x="0" y="37"/>
                </a:cubicBezTo>
                <a:cubicBezTo>
                  <a:pt x="0" y="379"/>
                  <a:pt x="0" y="379"/>
                  <a:pt x="0" y="379"/>
                </a:cubicBezTo>
                <a:cubicBezTo>
                  <a:pt x="0" y="395"/>
                  <a:pt x="14" y="409"/>
                  <a:pt x="31" y="409"/>
                </a:cubicBezTo>
                <a:cubicBezTo>
                  <a:pt x="132" y="409"/>
                  <a:pt x="132" y="409"/>
                  <a:pt x="132" y="409"/>
                </a:cubicBezTo>
                <a:cubicBezTo>
                  <a:pt x="149" y="435"/>
                  <a:pt x="182" y="468"/>
                  <a:pt x="235" y="468"/>
                </a:cubicBezTo>
                <a:cubicBezTo>
                  <a:pt x="294" y="468"/>
                  <a:pt x="324" y="426"/>
                  <a:pt x="324" y="385"/>
                </a:cubicBezTo>
                <a:cubicBezTo>
                  <a:pt x="324" y="282"/>
                  <a:pt x="324" y="282"/>
                  <a:pt x="324" y="282"/>
                </a:cubicBezTo>
                <a:cubicBezTo>
                  <a:pt x="324" y="270"/>
                  <a:pt x="316" y="259"/>
                  <a:pt x="304" y="256"/>
                </a:cubicBezTo>
                <a:close/>
                <a:moveTo>
                  <a:pt x="93" y="271"/>
                </a:moveTo>
                <a:cubicBezTo>
                  <a:pt x="94" y="280"/>
                  <a:pt x="98" y="306"/>
                  <a:pt x="103" y="333"/>
                </a:cubicBezTo>
                <a:cubicBezTo>
                  <a:pt x="53" y="333"/>
                  <a:pt x="53" y="333"/>
                  <a:pt x="53" y="333"/>
                </a:cubicBezTo>
                <a:cubicBezTo>
                  <a:pt x="48" y="333"/>
                  <a:pt x="48" y="333"/>
                  <a:pt x="48" y="328"/>
                </a:cubicBezTo>
                <a:cubicBezTo>
                  <a:pt x="48" y="53"/>
                  <a:pt x="48" y="53"/>
                  <a:pt x="48" y="53"/>
                </a:cubicBezTo>
                <a:cubicBezTo>
                  <a:pt x="48" y="49"/>
                  <a:pt x="49" y="48"/>
                  <a:pt x="53" y="48"/>
                </a:cubicBezTo>
                <a:cubicBezTo>
                  <a:pt x="252" y="48"/>
                  <a:pt x="252" y="48"/>
                  <a:pt x="252" y="48"/>
                </a:cubicBezTo>
                <a:cubicBezTo>
                  <a:pt x="256" y="48"/>
                  <a:pt x="257" y="48"/>
                  <a:pt x="257" y="53"/>
                </a:cubicBezTo>
                <a:cubicBezTo>
                  <a:pt x="257" y="249"/>
                  <a:pt x="257" y="249"/>
                  <a:pt x="257" y="249"/>
                </a:cubicBezTo>
                <a:cubicBezTo>
                  <a:pt x="256" y="249"/>
                  <a:pt x="256" y="249"/>
                  <a:pt x="256" y="249"/>
                </a:cubicBezTo>
                <a:cubicBezTo>
                  <a:pt x="250" y="249"/>
                  <a:pt x="244" y="251"/>
                  <a:pt x="240" y="254"/>
                </a:cubicBezTo>
                <a:cubicBezTo>
                  <a:pt x="235" y="247"/>
                  <a:pt x="227" y="243"/>
                  <a:pt x="218" y="243"/>
                </a:cubicBezTo>
                <a:cubicBezTo>
                  <a:pt x="216" y="243"/>
                  <a:pt x="216" y="243"/>
                  <a:pt x="216" y="243"/>
                </a:cubicBezTo>
                <a:cubicBezTo>
                  <a:pt x="213" y="243"/>
                  <a:pt x="209" y="244"/>
                  <a:pt x="205" y="245"/>
                </a:cubicBezTo>
                <a:cubicBezTo>
                  <a:pt x="205" y="176"/>
                  <a:pt x="205" y="176"/>
                  <a:pt x="205" y="176"/>
                </a:cubicBezTo>
                <a:cubicBezTo>
                  <a:pt x="205" y="162"/>
                  <a:pt x="194" y="150"/>
                  <a:pt x="179" y="150"/>
                </a:cubicBezTo>
                <a:cubicBezTo>
                  <a:pt x="178" y="150"/>
                  <a:pt x="178" y="150"/>
                  <a:pt x="178" y="150"/>
                </a:cubicBezTo>
                <a:cubicBezTo>
                  <a:pt x="163" y="150"/>
                  <a:pt x="151" y="162"/>
                  <a:pt x="151" y="176"/>
                </a:cubicBezTo>
                <a:cubicBezTo>
                  <a:pt x="151" y="305"/>
                  <a:pt x="151" y="305"/>
                  <a:pt x="151" y="305"/>
                </a:cubicBezTo>
                <a:cubicBezTo>
                  <a:pt x="149" y="289"/>
                  <a:pt x="145" y="269"/>
                  <a:pt x="135" y="252"/>
                </a:cubicBezTo>
                <a:cubicBezTo>
                  <a:pt x="135" y="252"/>
                  <a:pt x="134" y="252"/>
                  <a:pt x="134" y="252"/>
                </a:cubicBezTo>
                <a:cubicBezTo>
                  <a:pt x="127" y="242"/>
                  <a:pt x="119" y="240"/>
                  <a:pt x="114" y="240"/>
                </a:cubicBezTo>
                <a:cubicBezTo>
                  <a:pt x="109" y="240"/>
                  <a:pt x="104" y="242"/>
                  <a:pt x="100" y="246"/>
                </a:cubicBezTo>
                <a:cubicBezTo>
                  <a:pt x="95" y="252"/>
                  <a:pt x="92" y="261"/>
                  <a:pt x="93" y="271"/>
                </a:cubicBezTo>
                <a:close/>
                <a:moveTo>
                  <a:pt x="308" y="385"/>
                </a:moveTo>
                <a:cubicBezTo>
                  <a:pt x="308" y="417"/>
                  <a:pt x="285" y="452"/>
                  <a:pt x="235" y="452"/>
                </a:cubicBezTo>
                <a:cubicBezTo>
                  <a:pt x="173" y="452"/>
                  <a:pt x="143" y="400"/>
                  <a:pt x="132" y="378"/>
                </a:cubicBezTo>
                <a:cubicBezTo>
                  <a:pt x="120" y="351"/>
                  <a:pt x="111" y="292"/>
                  <a:pt x="109" y="269"/>
                </a:cubicBezTo>
                <a:cubicBezTo>
                  <a:pt x="109" y="263"/>
                  <a:pt x="111" y="259"/>
                  <a:pt x="112" y="257"/>
                </a:cubicBezTo>
                <a:cubicBezTo>
                  <a:pt x="113" y="256"/>
                  <a:pt x="114" y="256"/>
                  <a:pt x="114" y="256"/>
                </a:cubicBezTo>
                <a:cubicBezTo>
                  <a:pt x="116" y="256"/>
                  <a:pt x="118" y="257"/>
                  <a:pt x="121" y="261"/>
                </a:cubicBezTo>
                <a:cubicBezTo>
                  <a:pt x="130" y="275"/>
                  <a:pt x="133" y="293"/>
                  <a:pt x="136" y="308"/>
                </a:cubicBezTo>
                <a:cubicBezTo>
                  <a:pt x="139" y="327"/>
                  <a:pt x="142" y="344"/>
                  <a:pt x="157" y="344"/>
                </a:cubicBezTo>
                <a:cubicBezTo>
                  <a:pt x="158" y="344"/>
                  <a:pt x="160" y="344"/>
                  <a:pt x="161" y="344"/>
                </a:cubicBezTo>
                <a:cubicBezTo>
                  <a:pt x="165" y="343"/>
                  <a:pt x="167" y="340"/>
                  <a:pt x="167" y="336"/>
                </a:cubicBezTo>
                <a:cubicBezTo>
                  <a:pt x="167" y="176"/>
                  <a:pt x="167" y="176"/>
                  <a:pt x="167" y="176"/>
                </a:cubicBezTo>
                <a:cubicBezTo>
                  <a:pt x="167" y="171"/>
                  <a:pt x="172" y="166"/>
                  <a:pt x="178" y="166"/>
                </a:cubicBezTo>
                <a:cubicBezTo>
                  <a:pt x="179" y="166"/>
                  <a:pt x="179" y="166"/>
                  <a:pt x="179" y="166"/>
                </a:cubicBezTo>
                <a:cubicBezTo>
                  <a:pt x="185" y="166"/>
                  <a:pt x="189" y="171"/>
                  <a:pt x="189" y="176"/>
                </a:cubicBezTo>
                <a:cubicBezTo>
                  <a:pt x="189" y="269"/>
                  <a:pt x="189" y="269"/>
                  <a:pt x="189" y="269"/>
                </a:cubicBezTo>
                <a:cubicBezTo>
                  <a:pt x="189" y="274"/>
                  <a:pt x="193" y="277"/>
                  <a:pt x="197" y="277"/>
                </a:cubicBezTo>
                <a:cubicBezTo>
                  <a:pt x="202" y="277"/>
                  <a:pt x="205" y="274"/>
                  <a:pt x="205" y="269"/>
                </a:cubicBezTo>
                <a:cubicBezTo>
                  <a:pt x="205" y="264"/>
                  <a:pt x="210" y="259"/>
                  <a:pt x="216" y="259"/>
                </a:cubicBezTo>
                <a:cubicBezTo>
                  <a:pt x="218" y="259"/>
                  <a:pt x="218" y="259"/>
                  <a:pt x="218" y="259"/>
                </a:cubicBezTo>
                <a:cubicBezTo>
                  <a:pt x="224" y="259"/>
                  <a:pt x="229" y="264"/>
                  <a:pt x="229" y="269"/>
                </a:cubicBezTo>
                <a:cubicBezTo>
                  <a:pt x="229" y="275"/>
                  <a:pt x="229" y="275"/>
                  <a:pt x="229" y="275"/>
                </a:cubicBezTo>
                <a:cubicBezTo>
                  <a:pt x="229" y="279"/>
                  <a:pt x="233" y="283"/>
                  <a:pt x="237" y="283"/>
                </a:cubicBezTo>
                <a:cubicBezTo>
                  <a:pt x="242" y="283"/>
                  <a:pt x="245" y="279"/>
                  <a:pt x="245" y="275"/>
                </a:cubicBezTo>
                <a:cubicBezTo>
                  <a:pt x="245" y="269"/>
                  <a:pt x="250" y="265"/>
                  <a:pt x="256" y="265"/>
                </a:cubicBezTo>
                <a:cubicBezTo>
                  <a:pt x="258" y="265"/>
                  <a:pt x="258" y="265"/>
                  <a:pt x="258" y="265"/>
                </a:cubicBezTo>
                <a:cubicBezTo>
                  <a:pt x="264" y="265"/>
                  <a:pt x="269" y="269"/>
                  <a:pt x="269" y="275"/>
                </a:cubicBezTo>
                <a:cubicBezTo>
                  <a:pt x="269" y="282"/>
                  <a:pt x="269" y="282"/>
                  <a:pt x="269" y="282"/>
                </a:cubicBezTo>
                <a:cubicBezTo>
                  <a:pt x="269" y="286"/>
                  <a:pt x="272" y="290"/>
                  <a:pt x="277" y="290"/>
                </a:cubicBezTo>
                <a:cubicBezTo>
                  <a:pt x="281" y="290"/>
                  <a:pt x="285" y="286"/>
                  <a:pt x="285" y="282"/>
                </a:cubicBezTo>
                <a:cubicBezTo>
                  <a:pt x="285" y="276"/>
                  <a:pt x="290" y="272"/>
                  <a:pt x="296" y="272"/>
                </a:cubicBezTo>
                <a:cubicBezTo>
                  <a:pt x="297" y="272"/>
                  <a:pt x="297" y="272"/>
                  <a:pt x="297" y="272"/>
                </a:cubicBezTo>
                <a:cubicBezTo>
                  <a:pt x="303" y="272"/>
                  <a:pt x="308" y="276"/>
                  <a:pt x="308" y="282"/>
                </a:cubicBezTo>
                <a:lnTo>
                  <a:pt x="308" y="385"/>
                </a:lnTo>
                <a:close/>
              </a:path>
            </a:pathLst>
          </a:custGeom>
          <a:solidFill>
            <a:srgbClr val="7B0663"/>
          </a:solidFill>
          <a:ln>
            <a:noFill/>
          </a:ln>
          <a:extLst>
            <a:ext uri="{91240B29-F687-4F45-9708-019B960494DF}">
              <a14:hiddenLine xmlns:a14="http://schemas.microsoft.com/office/drawing/2010/main" w="9525">
                <a:solidFill>
                  <a:srgbClr val="FFC000"/>
                </a:solidFill>
                <a:round/>
                <a:headEnd/>
                <a:tailEnd/>
              </a14:hiddenLine>
            </a:ext>
          </a:extLst>
        </p:spPr>
        <p:txBody>
          <a:bodyPr/>
          <a:lstStyle/>
          <a:p>
            <a:endParaRPr lang="en-US"/>
          </a:p>
        </p:txBody>
      </p:sp>
      <p:sp>
        <p:nvSpPr>
          <p:cNvPr id="19" name="Freeform 13"/>
          <p:cNvSpPr>
            <a:spLocks noChangeAspect="1"/>
          </p:cNvSpPr>
          <p:nvPr/>
        </p:nvSpPr>
        <p:spPr bwMode="auto">
          <a:xfrm>
            <a:off x="4028644" y="4991804"/>
            <a:ext cx="871954" cy="936342"/>
          </a:xfrm>
          <a:custGeom>
            <a:avLst/>
            <a:gdLst>
              <a:gd name="T0" fmla="*/ 2147483647 w 583"/>
              <a:gd name="T1" fmla="*/ 2147483647 h 439"/>
              <a:gd name="T2" fmla="*/ 2147483647 w 583"/>
              <a:gd name="T3" fmla="*/ 2147483647 h 439"/>
              <a:gd name="T4" fmla="*/ 2147483647 w 583"/>
              <a:gd name="T5" fmla="*/ 2147483647 h 439"/>
              <a:gd name="T6" fmla="*/ 2147483647 w 583"/>
              <a:gd name="T7" fmla="*/ 2147483647 h 439"/>
              <a:gd name="T8" fmla="*/ 2147483647 w 583"/>
              <a:gd name="T9" fmla="*/ 2147483647 h 439"/>
              <a:gd name="T10" fmla="*/ 2147483647 w 583"/>
              <a:gd name="T11" fmla="*/ 2147483647 h 439"/>
              <a:gd name="T12" fmla="*/ 2147483647 w 583"/>
              <a:gd name="T13" fmla="*/ 2147483647 h 439"/>
              <a:gd name="T14" fmla="*/ 2147483647 w 583"/>
              <a:gd name="T15" fmla="*/ 2147483647 h 439"/>
              <a:gd name="T16" fmla="*/ 2147483647 w 583"/>
              <a:gd name="T17" fmla="*/ 2147483647 h 439"/>
              <a:gd name="T18" fmla="*/ 2147483647 w 583"/>
              <a:gd name="T19" fmla="*/ 2147483647 h 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3"/>
              <a:gd name="T31" fmla="*/ 0 h 439"/>
              <a:gd name="T32" fmla="*/ 583 w 583"/>
              <a:gd name="T33" fmla="*/ 439 h 4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3" h="439">
                <a:moveTo>
                  <a:pt x="138" y="147"/>
                </a:moveTo>
                <a:cubicBezTo>
                  <a:pt x="144" y="78"/>
                  <a:pt x="201" y="68"/>
                  <a:pt x="243" y="91"/>
                </a:cubicBezTo>
                <a:cubicBezTo>
                  <a:pt x="276" y="24"/>
                  <a:pt x="384" y="0"/>
                  <a:pt x="421" y="105"/>
                </a:cubicBezTo>
                <a:cubicBezTo>
                  <a:pt x="492" y="105"/>
                  <a:pt x="512" y="143"/>
                  <a:pt x="512" y="196"/>
                </a:cubicBezTo>
                <a:cubicBezTo>
                  <a:pt x="583" y="223"/>
                  <a:pt x="577" y="298"/>
                  <a:pt x="516" y="315"/>
                </a:cubicBezTo>
                <a:cubicBezTo>
                  <a:pt x="499" y="389"/>
                  <a:pt x="449" y="392"/>
                  <a:pt x="402" y="371"/>
                </a:cubicBezTo>
                <a:cubicBezTo>
                  <a:pt x="359" y="421"/>
                  <a:pt x="314" y="402"/>
                  <a:pt x="294" y="390"/>
                </a:cubicBezTo>
                <a:cubicBezTo>
                  <a:pt x="255" y="418"/>
                  <a:pt x="212" y="439"/>
                  <a:pt x="166" y="373"/>
                </a:cubicBezTo>
                <a:cubicBezTo>
                  <a:pt x="62" y="389"/>
                  <a:pt x="86" y="293"/>
                  <a:pt x="86" y="293"/>
                </a:cubicBezTo>
                <a:cubicBezTo>
                  <a:pt x="86" y="293"/>
                  <a:pt x="0" y="193"/>
                  <a:pt x="138" y="147"/>
                </a:cubicBezTo>
                <a:close/>
              </a:path>
            </a:pathLst>
          </a:custGeom>
          <a:solidFill>
            <a:srgbClr val="FFFFFF"/>
          </a:solidFill>
          <a:ln>
            <a:noFill/>
          </a:ln>
          <a:extLst/>
        </p:spPr>
        <p:txBody>
          <a:bodyPr anchor="ctr"/>
          <a:lstStyle/>
          <a:p>
            <a:pPr>
              <a:spcBef>
                <a:spcPct val="50000"/>
              </a:spcBef>
              <a:defRPr/>
            </a:pPr>
            <a:endParaRPr lang="en-US">
              <a:latin typeface="+mn-lt"/>
            </a:endParaRPr>
          </a:p>
        </p:txBody>
      </p:sp>
      <p:sp>
        <p:nvSpPr>
          <p:cNvPr id="20" name="Text Box 15"/>
          <p:cNvSpPr txBox="1">
            <a:spLocks noChangeAspect="1" noChangeArrowheads="1"/>
          </p:cNvSpPr>
          <p:nvPr/>
        </p:nvSpPr>
        <p:spPr bwMode="auto">
          <a:xfrm>
            <a:off x="4228103" y="5403422"/>
            <a:ext cx="524182"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lnSpc>
                <a:spcPct val="80000"/>
              </a:lnSpc>
              <a:spcBef>
                <a:spcPct val="50000"/>
              </a:spcBef>
            </a:pPr>
            <a:r>
              <a:rPr lang="en-US" altLang="en-US" sz="800" dirty="0">
                <a:solidFill>
                  <a:srgbClr val="00A9D4"/>
                </a:solidFill>
                <a:cs typeface="Arial" charset="0"/>
              </a:rPr>
              <a:t>CONTENT </a:t>
            </a:r>
          </a:p>
          <a:p>
            <a:pPr algn="ctr" eaLnBrk="1" hangingPunct="1">
              <a:lnSpc>
                <a:spcPct val="80000"/>
              </a:lnSpc>
              <a:spcBef>
                <a:spcPct val="50000"/>
              </a:spcBef>
            </a:pPr>
            <a:r>
              <a:rPr lang="en-US" altLang="en-US" sz="800" dirty="0">
                <a:solidFill>
                  <a:srgbClr val="00A9D4"/>
                </a:solidFill>
                <a:cs typeface="Arial" charset="0"/>
              </a:rPr>
              <a:t>NETWORK</a:t>
            </a:r>
          </a:p>
        </p:txBody>
      </p:sp>
      <p:sp>
        <p:nvSpPr>
          <p:cNvPr id="21" name="Rectangle 15"/>
          <p:cNvSpPr>
            <a:spLocks noChangeArrowheads="1"/>
          </p:cNvSpPr>
          <p:nvPr/>
        </p:nvSpPr>
        <p:spPr bwMode="auto">
          <a:xfrm>
            <a:off x="945522" y="5664725"/>
            <a:ext cx="377026"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0000"/>
              </a:lnSpc>
              <a:spcBef>
                <a:spcPct val="50000"/>
              </a:spcBef>
            </a:pPr>
            <a:r>
              <a:rPr lang="en-US" altLang="en-US" sz="900" dirty="0">
                <a:solidFill>
                  <a:schemeClr val="bg1"/>
                </a:solidFill>
              </a:rPr>
              <a:t>ENB</a:t>
            </a:r>
            <a:endParaRPr lang="sv-SE" altLang="en-US" sz="900" dirty="0">
              <a:solidFill>
                <a:schemeClr val="bg1"/>
              </a:solidFill>
            </a:endParaRPr>
          </a:p>
        </p:txBody>
      </p:sp>
      <p:sp>
        <p:nvSpPr>
          <p:cNvPr id="22" name="Rectangle 16"/>
          <p:cNvSpPr>
            <a:spLocks noChangeArrowheads="1"/>
          </p:cNvSpPr>
          <p:nvPr/>
        </p:nvSpPr>
        <p:spPr bwMode="auto">
          <a:xfrm>
            <a:off x="1629548" y="5664725"/>
            <a:ext cx="439544"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0000"/>
              </a:lnSpc>
              <a:spcBef>
                <a:spcPct val="50000"/>
              </a:spcBef>
            </a:pPr>
            <a:r>
              <a:rPr lang="en-US" altLang="en-US" sz="900" dirty="0">
                <a:solidFill>
                  <a:schemeClr val="bg1"/>
                </a:solidFill>
              </a:rPr>
              <a:t>MME</a:t>
            </a:r>
            <a:endParaRPr lang="sv-SE" altLang="en-US" sz="900" dirty="0">
              <a:solidFill>
                <a:schemeClr val="bg1"/>
              </a:solidFill>
            </a:endParaRPr>
          </a:p>
        </p:txBody>
      </p:sp>
      <p:sp>
        <p:nvSpPr>
          <p:cNvPr id="23" name="Rectangle 17"/>
          <p:cNvSpPr>
            <a:spLocks noChangeArrowheads="1"/>
          </p:cNvSpPr>
          <p:nvPr/>
        </p:nvSpPr>
        <p:spPr bwMode="auto">
          <a:xfrm>
            <a:off x="2610558" y="5664725"/>
            <a:ext cx="412292"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0000"/>
              </a:lnSpc>
              <a:spcBef>
                <a:spcPct val="50000"/>
              </a:spcBef>
            </a:pPr>
            <a:r>
              <a:rPr lang="en-US" altLang="en-US" sz="900" dirty="0">
                <a:solidFill>
                  <a:schemeClr val="bg1"/>
                </a:solidFill>
              </a:rPr>
              <a:t>SGW</a:t>
            </a:r>
            <a:endParaRPr lang="sv-SE" altLang="en-US" sz="900" dirty="0">
              <a:solidFill>
                <a:schemeClr val="bg1"/>
              </a:solidFill>
            </a:endParaRPr>
          </a:p>
        </p:txBody>
      </p:sp>
      <p:sp>
        <p:nvSpPr>
          <p:cNvPr id="24" name="Rectangle 18"/>
          <p:cNvSpPr>
            <a:spLocks noChangeArrowheads="1"/>
          </p:cNvSpPr>
          <p:nvPr/>
        </p:nvSpPr>
        <p:spPr bwMode="auto">
          <a:xfrm>
            <a:off x="3193326" y="5664725"/>
            <a:ext cx="588623"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0000"/>
              </a:lnSpc>
              <a:spcBef>
                <a:spcPct val="50000"/>
              </a:spcBef>
            </a:pPr>
            <a:r>
              <a:rPr lang="en-US" altLang="en-US" sz="900" dirty="0">
                <a:solidFill>
                  <a:srgbClr val="FFFFFF"/>
                </a:solidFill>
              </a:rPr>
              <a:t>PDN GW</a:t>
            </a:r>
            <a:endParaRPr lang="sv-SE" altLang="en-US" sz="900" dirty="0">
              <a:solidFill>
                <a:srgbClr val="FFFFFF"/>
              </a:solidFill>
            </a:endParaRPr>
          </a:p>
        </p:txBody>
      </p:sp>
      <p:sp>
        <p:nvSpPr>
          <p:cNvPr id="25" name="Line 98"/>
          <p:cNvSpPr>
            <a:spLocks noChangeShapeType="1"/>
          </p:cNvSpPr>
          <p:nvPr/>
        </p:nvSpPr>
        <p:spPr bwMode="auto">
          <a:xfrm flipV="1">
            <a:off x="754271" y="5536442"/>
            <a:ext cx="86691" cy="1"/>
          </a:xfrm>
          <a:prstGeom prst="line">
            <a:avLst/>
          </a:prstGeom>
          <a:solidFill>
            <a:srgbClr val="8F3F7B"/>
          </a:solidFill>
          <a:ln w="25400" cap="rnd">
            <a:solidFill>
              <a:schemeClr val="bg2"/>
            </a:solidFill>
            <a:round/>
            <a:headEnd/>
            <a:tailEnd/>
          </a:ln>
          <a:extLst/>
        </p:spPr>
        <p:txBody>
          <a:bodyPr wrap="none" lIns="95998" tIns="60958" rIns="95998" bIns="60958"/>
          <a:lstStyle/>
          <a:p>
            <a:pPr>
              <a:spcBef>
                <a:spcPct val="50000"/>
              </a:spcBef>
              <a:defRPr/>
            </a:pPr>
            <a:endParaRPr lang="en-US">
              <a:latin typeface="+mn-lt"/>
            </a:endParaRPr>
          </a:p>
        </p:txBody>
      </p:sp>
      <p:sp>
        <p:nvSpPr>
          <p:cNvPr id="26" name="Line 98"/>
          <p:cNvSpPr>
            <a:spLocks noChangeShapeType="1"/>
          </p:cNvSpPr>
          <p:nvPr/>
        </p:nvSpPr>
        <p:spPr bwMode="auto">
          <a:xfrm flipV="1">
            <a:off x="1429309" y="5536442"/>
            <a:ext cx="104027" cy="1101"/>
          </a:xfrm>
          <a:prstGeom prst="line">
            <a:avLst/>
          </a:prstGeom>
          <a:noFill/>
          <a:ln w="25400" cap="rnd">
            <a:solidFill>
              <a:schemeClr val="bg2"/>
            </a:solidFill>
            <a:round/>
            <a:headEnd/>
            <a:tailEnd/>
          </a:ln>
          <a:extLst/>
        </p:spPr>
        <p:txBody>
          <a:bodyPr wrap="none" lIns="95998" tIns="60958" rIns="95998" bIns="60958"/>
          <a:lstStyle/>
          <a:p>
            <a:pPr>
              <a:spcBef>
                <a:spcPct val="50000"/>
              </a:spcBef>
              <a:defRPr/>
            </a:pPr>
            <a:endParaRPr lang="en-US">
              <a:latin typeface="+mn-lt"/>
            </a:endParaRPr>
          </a:p>
        </p:txBody>
      </p:sp>
      <p:sp>
        <p:nvSpPr>
          <p:cNvPr id="27" name="Line 98"/>
          <p:cNvSpPr>
            <a:spLocks noChangeShapeType="1"/>
          </p:cNvSpPr>
          <p:nvPr/>
        </p:nvSpPr>
        <p:spPr bwMode="auto">
          <a:xfrm>
            <a:off x="3084709" y="5536442"/>
            <a:ext cx="105443" cy="0"/>
          </a:xfrm>
          <a:prstGeom prst="line">
            <a:avLst/>
          </a:prstGeom>
          <a:noFill/>
          <a:ln w="25400" cap="rnd">
            <a:solidFill>
              <a:schemeClr val="bg2"/>
            </a:solidFill>
            <a:round/>
            <a:headEnd/>
            <a:tailEnd/>
          </a:ln>
          <a:extLst/>
        </p:spPr>
        <p:txBody>
          <a:bodyPr wrap="none" lIns="95998" tIns="60958" rIns="95998" bIns="60958"/>
          <a:lstStyle/>
          <a:p>
            <a:pPr>
              <a:spcBef>
                <a:spcPct val="50000"/>
              </a:spcBef>
              <a:defRPr/>
            </a:pPr>
            <a:endParaRPr lang="en-US">
              <a:latin typeface="+mn-lt"/>
            </a:endParaRPr>
          </a:p>
        </p:txBody>
      </p:sp>
      <p:sp>
        <p:nvSpPr>
          <p:cNvPr id="28" name="Line 98"/>
          <p:cNvSpPr>
            <a:spLocks noChangeShapeType="1"/>
          </p:cNvSpPr>
          <p:nvPr/>
        </p:nvSpPr>
        <p:spPr bwMode="auto">
          <a:xfrm>
            <a:off x="2135296" y="5536443"/>
            <a:ext cx="364874" cy="2203"/>
          </a:xfrm>
          <a:prstGeom prst="line">
            <a:avLst/>
          </a:prstGeom>
          <a:noFill/>
          <a:ln w="25400" cap="rnd">
            <a:solidFill>
              <a:schemeClr val="bg2"/>
            </a:solidFill>
            <a:round/>
            <a:headEnd/>
            <a:tailEnd/>
          </a:ln>
          <a:extLst/>
        </p:spPr>
        <p:txBody>
          <a:bodyPr wrap="none" lIns="95998" tIns="60958" rIns="95998" bIns="60958"/>
          <a:lstStyle/>
          <a:p>
            <a:pPr>
              <a:spcBef>
                <a:spcPct val="50000"/>
              </a:spcBef>
              <a:defRPr/>
            </a:pPr>
            <a:endParaRPr lang="en-US">
              <a:latin typeface="+mn-lt"/>
            </a:endParaRPr>
          </a:p>
        </p:txBody>
      </p:sp>
      <p:sp>
        <p:nvSpPr>
          <p:cNvPr id="29" name="Line 98"/>
          <p:cNvSpPr>
            <a:spLocks noChangeShapeType="1"/>
          </p:cNvSpPr>
          <p:nvPr/>
        </p:nvSpPr>
        <p:spPr bwMode="auto">
          <a:xfrm>
            <a:off x="3801551" y="5536442"/>
            <a:ext cx="367625" cy="2"/>
          </a:xfrm>
          <a:prstGeom prst="line">
            <a:avLst/>
          </a:prstGeom>
          <a:solidFill>
            <a:srgbClr val="BBE0E3"/>
          </a:solidFill>
          <a:ln w="25400" cap="rnd">
            <a:solidFill>
              <a:schemeClr val="bg2"/>
            </a:solidFill>
            <a:round/>
            <a:headEnd/>
            <a:tailEnd/>
          </a:ln>
          <a:extLst/>
        </p:spPr>
        <p:txBody>
          <a:bodyPr wrap="none" lIns="95998" tIns="60958" rIns="95998" bIns="60958"/>
          <a:lstStyle/>
          <a:p>
            <a:pPr>
              <a:spcBef>
                <a:spcPct val="50000"/>
              </a:spcBef>
              <a:defRPr/>
            </a:pPr>
            <a:endParaRPr lang="en-US">
              <a:latin typeface="+mn-lt"/>
            </a:endParaRPr>
          </a:p>
        </p:txBody>
      </p:sp>
      <p:sp>
        <p:nvSpPr>
          <p:cNvPr id="30" name="Line 26"/>
          <p:cNvSpPr>
            <a:spLocks noChangeShapeType="1"/>
          </p:cNvSpPr>
          <p:nvPr/>
        </p:nvSpPr>
        <p:spPr bwMode="auto">
          <a:xfrm flipV="1">
            <a:off x="2325730" y="5285859"/>
            <a:ext cx="493" cy="226348"/>
          </a:xfrm>
          <a:prstGeom prst="line">
            <a:avLst/>
          </a:prstGeom>
          <a:noFill/>
          <a:ln w="19050" cap="rnd" cmpd="sng">
            <a:solidFill>
              <a:srgbClr val="B1B3B4"/>
            </a:solidFill>
            <a:prstDash val="solid"/>
            <a:round/>
            <a:headEnd type="none"/>
            <a:tailEnd type="triangle" w="med" len="med"/>
          </a:ln>
          <a:extLst/>
        </p:spPr>
        <p:txBody>
          <a:bodyPr wrap="none" lIns="95998" tIns="60958" rIns="95998" bIns="60958"/>
          <a:lstStyle/>
          <a:p>
            <a:pPr>
              <a:spcBef>
                <a:spcPct val="50000"/>
              </a:spcBef>
              <a:defRPr/>
            </a:pPr>
            <a:endParaRPr lang="en-US">
              <a:latin typeface="+mn-lt"/>
            </a:endParaRPr>
          </a:p>
        </p:txBody>
      </p:sp>
      <p:sp>
        <p:nvSpPr>
          <p:cNvPr id="31" name="Freeform 7"/>
          <p:cNvSpPr>
            <a:spLocks noChangeAspect="1" noEditPoints="1"/>
          </p:cNvSpPr>
          <p:nvPr/>
        </p:nvSpPr>
        <p:spPr bwMode="auto">
          <a:xfrm>
            <a:off x="2040750" y="5118377"/>
            <a:ext cx="551789" cy="169643"/>
          </a:xfrm>
          <a:custGeom>
            <a:avLst/>
            <a:gdLst>
              <a:gd name="T0" fmla="*/ 2147483647 w 470"/>
              <a:gd name="T1" fmla="*/ 2147483647 h 110"/>
              <a:gd name="T2" fmla="*/ 2147483647 w 470"/>
              <a:gd name="T3" fmla="*/ 2147483647 h 110"/>
              <a:gd name="T4" fmla="*/ 2147483647 w 470"/>
              <a:gd name="T5" fmla="*/ 2147483647 h 110"/>
              <a:gd name="T6" fmla="*/ 2147483647 w 470"/>
              <a:gd name="T7" fmla="*/ 2147483647 h 110"/>
              <a:gd name="T8" fmla="*/ 2147483647 w 470"/>
              <a:gd name="T9" fmla="*/ 2147483647 h 110"/>
              <a:gd name="T10" fmla="*/ 2147483647 w 470"/>
              <a:gd name="T11" fmla="*/ 2147483647 h 110"/>
              <a:gd name="T12" fmla="*/ 2147483647 w 470"/>
              <a:gd name="T13" fmla="*/ 2147483647 h 110"/>
              <a:gd name="T14" fmla="*/ 2147483647 w 470"/>
              <a:gd name="T15" fmla="*/ 2147483647 h 110"/>
              <a:gd name="T16" fmla="*/ 2147483647 w 470"/>
              <a:gd name="T17" fmla="*/ 2147483647 h 110"/>
              <a:gd name="T18" fmla="*/ 2147483647 w 470"/>
              <a:gd name="T19" fmla="*/ 2147483647 h 110"/>
              <a:gd name="T20" fmla="*/ 2147483647 w 470"/>
              <a:gd name="T21" fmla="*/ 2147483647 h 110"/>
              <a:gd name="T22" fmla="*/ 2147483647 w 470"/>
              <a:gd name="T23" fmla="*/ 0 h 110"/>
              <a:gd name="T24" fmla="*/ 2147483647 w 470"/>
              <a:gd name="T25" fmla="*/ 0 h 110"/>
              <a:gd name="T26" fmla="*/ 2147483647 w 470"/>
              <a:gd name="T27" fmla="*/ 2147483647 h 110"/>
              <a:gd name="T28" fmla="*/ 2147483647 w 470"/>
              <a:gd name="T29" fmla="*/ 2147483647 h 110"/>
              <a:gd name="T30" fmla="*/ 2147483647 w 470"/>
              <a:gd name="T31" fmla="*/ 2147483647 h 110"/>
              <a:gd name="T32" fmla="*/ 2147483647 w 470"/>
              <a:gd name="T33" fmla="*/ 2147483647 h 110"/>
              <a:gd name="T34" fmla="*/ 2147483647 w 470"/>
              <a:gd name="T35" fmla="*/ 2147483647 h 110"/>
              <a:gd name="T36" fmla="*/ 2147483647 w 470"/>
              <a:gd name="T37" fmla="*/ 2147483647 h 110"/>
              <a:gd name="T38" fmla="*/ 2147483647 w 470"/>
              <a:gd name="T39" fmla="*/ 2147483647 h 110"/>
              <a:gd name="T40" fmla="*/ 2147483647 w 470"/>
              <a:gd name="T41" fmla="*/ 2147483647 h 110"/>
              <a:gd name="T42" fmla="*/ 2147483647 w 470"/>
              <a:gd name="T43" fmla="*/ 0 h 110"/>
              <a:gd name="T44" fmla="*/ 2147483647 w 470"/>
              <a:gd name="T45" fmla="*/ 0 h 110"/>
              <a:gd name="T46" fmla="*/ 0 w 470"/>
              <a:gd name="T47" fmla="*/ 2147483647 h 110"/>
              <a:gd name="T48" fmla="*/ 0 w 470"/>
              <a:gd name="T49" fmla="*/ 2147483647 h 110"/>
              <a:gd name="T50" fmla="*/ 2147483647 w 470"/>
              <a:gd name="T51" fmla="*/ 2147483647 h 110"/>
              <a:gd name="T52" fmla="*/ 2147483647 w 470"/>
              <a:gd name="T53" fmla="*/ 2147483647 h 110"/>
              <a:gd name="T54" fmla="*/ 2147483647 w 470"/>
              <a:gd name="T55" fmla="*/ 2147483647 h 110"/>
              <a:gd name="T56" fmla="*/ 2147483647 w 470"/>
              <a:gd name="T57" fmla="*/ 2147483647 h 110"/>
              <a:gd name="T58" fmla="*/ 2147483647 w 470"/>
              <a:gd name="T59" fmla="*/ 2147483647 h 110"/>
              <a:gd name="T60" fmla="*/ 2147483647 w 470"/>
              <a:gd name="T61" fmla="*/ 2147483647 h 110"/>
              <a:gd name="T62" fmla="*/ 2147483647 w 470"/>
              <a:gd name="T63" fmla="*/ 2147483647 h 110"/>
              <a:gd name="T64" fmla="*/ 2147483647 w 470"/>
              <a:gd name="T65" fmla="*/ 2147483647 h 110"/>
              <a:gd name="T66" fmla="*/ 2147483647 w 470"/>
              <a:gd name="T67" fmla="*/ 2147483647 h 110"/>
              <a:gd name="T68" fmla="*/ 2147483647 w 470"/>
              <a:gd name="T69" fmla="*/ 2147483647 h 110"/>
              <a:gd name="T70" fmla="*/ 2147483647 w 470"/>
              <a:gd name="T71" fmla="*/ 2147483647 h 110"/>
              <a:gd name="T72" fmla="*/ 2147483647 w 470"/>
              <a:gd name="T73" fmla="*/ 2147483647 h 110"/>
              <a:gd name="T74" fmla="*/ 2147483647 w 470"/>
              <a:gd name="T75" fmla="*/ 2147483647 h 110"/>
              <a:gd name="T76" fmla="*/ 2147483647 w 470"/>
              <a:gd name="T77" fmla="*/ 2147483647 h 110"/>
              <a:gd name="T78" fmla="*/ 2147483647 w 470"/>
              <a:gd name="T79" fmla="*/ 2147483647 h 110"/>
              <a:gd name="T80" fmla="*/ 2147483647 w 470"/>
              <a:gd name="T81" fmla="*/ 2147483647 h 110"/>
              <a:gd name="T82" fmla="*/ 2147483647 w 470"/>
              <a:gd name="T83" fmla="*/ 2147483647 h 110"/>
              <a:gd name="T84" fmla="*/ 2147483647 w 470"/>
              <a:gd name="T85" fmla="*/ 2147483647 h 110"/>
              <a:gd name="T86" fmla="*/ 2147483647 w 470"/>
              <a:gd name="T87" fmla="*/ 2147483647 h 110"/>
              <a:gd name="T88" fmla="*/ 2147483647 w 470"/>
              <a:gd name="T89" fmla="*/ 2147483647 h 110"/>
              <a:gd name="T90" fmla="*/ 2147483647 w 470"/>
              <a:gd name="T91" fmla="*/ 2147483647 h 110"/>
              <a:gd name="T92" fmla="*/ 2147483647 w 470"/>
              <a:gd name="T93" fmla="*/ 2147483647 h 110"/>
              <a:gd name="T94" fmla="*/ 2147483647 w 470"/>
              <a:gd name="T95" fmla="*/ 2147483647 h 110"/>
              <a:gd name="T96" fmla="*/ 2147483647 w 470"/>
              <a:gd name="T97" fmla="*/ 2147483647 h 110"/>
              <a:gd name="T98" fmla="*/ 2147483647 w 470"/>
              <a:gd name="T99" fmla="*/ 2147483647 h 110"/>
              <a:gd name="T100" fmla="*/ 2147483647 w 470"/>
              <a:gd name="T101" fmla="*/ 2147483647 h 110"/>
              <a:gd name="T102" fmla="*/ 2147483647 w 470"/>
              <a:gd name="T103" fmla="*/ 2147483647 h 110"/>
              <a:gd name="T104" fmla="*/ 2147483647 w 470"/>
              <a:gd name="T105" fmla="*/ 2147483647 h 110"/>
              <a:gd name="T106" fmla="*/ 2147483647 w 470"/>
              <a:gd name="T107" fmla="*/ 2147483647 h 110"/>
              <a:gd name="T108" fmla="*/ 2147483647 w 470"/>
              <a:gd name="T109" fmla="*/ 2147483647 h 110"/>
              <a:gd name="T110" fmla="*/ 2147483647 w 470"/>
              <a:gd name="T111" fmla="*/ 2147483647 h 110"/>
              <a:gd name="T112" fmla="*/ 2147483647 w 470"/>
              <a:gd name="T113" fmla="*/ 2147483647 h 110"/>
              <a:gd name="T114" fmla="*/ 2147483647 w 470"/>
              <a:gd name="T115" fmla="*/ 2147483647 h 110"/>
              <a:gd name="T116" fmla="*/ 2147483647 w 470"/>
              <a:gd name="T117" fmla="*/ 2147483647 h 110"/>
              <a:gd name="T118" fmla="*/ 2147483647 w 470"/>
              <a:gd name="T119" fmla="*/ 2147483647 h 1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0"/>
              <a:gd name="T181" fmla="*/ 0 h 110"/>
              <a:gd name="T182" fmla="*/ 470 w 470"/>
              <a:gd name="T183" fmla="*/ 110 h 1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0" h="110">
                <a:moveTo>
                  <a:pt x="398" y="72"/>
                </a:moveTo>
                <a:cubicBezTo>
                  <a:pt x="402" y="72"/>
                  <a:pt x="406" y="69"/>
                  <a:pt x="406" y="64"/>
                </a:cubicBezTo>
                <a:cubicBezTo>
                  <a:pt x="406" y="60"/>
                  <a:pt x="402" y="56"/>
                  <a:pt x="398" y="56"/>
                </a:cubicBezTo>
                <a:cubicBezTo>
                  <a:pt x="393" y="56"/>
                  <a:pt x="390" y="60"/>
                  <a:pt x="390" y="64"/>
                </a:cubicBezTo>
                <a:cubicBezTo>
                  <a:pt x="390" y="69"/>
                  <a:pt x="393" y="72"/>
                  <a:pt x="398" y="72"/>
                </a:cubicBezTo>
                <a:close/>
                <a:moveTo>
                  <a:pt x="398" y="49"/>
                </a:moveTo>
                <a:cubicBezTo>
                  <a:pt x="402" y="49"/>
                  <a:pt x="406" y="45"/>
                  <a:pt x="406" y="40"/>
                </a:cubicBezTo>
                <a:cubicBezTo>
                  <a:pt x="406" y="36"/>
                  <a:pt x="402" y="32"/>
                  <a:pt x="398" y="32"/>
                </a:cubicBezTo>
                <a:cubicBezTo>
                  <a:pt x="393" y="32"/>
                  <a:pt x="390" y="36"/>
                  <a:pt x="390" y="40"/>
                </a:cubicBezTo>
                <a:cubicBezTo>
                  <a:pt x="390" y="45"/>
                  <a:pt x="393" y="49"/>
                  <a:pt x="398" y="49"/>
                </a:cubicBezTo>
                <a:close/>
                <a:moveTo>
                  <a:pt x="470" y="19"/>
                </a:moveTo>
                <a:cubicBezTo>
                  <a:pt x="470" y="9"/>
                  <a:pt x="461" y="0"/>
                  <a:pt x="451" y="0"/>
                </a:cubicBezTo>
                <a:cubicBezTo>
                  <a:pt x="408" y="0"/>
                  <a:pt x="408" y="0"/>
                  <a:pt x="408" y="0"/>
                </a:cubicBezTo>
                <a:cubicBezTo>
                  <a:pt x="403" y="0"/>
                  <a:pt x="400" y="4"/>
                  <a:pt x="400" y="8"/>
                </a:cubicBezTo>
                <a:cubicBezTo>
                  <a:pt x="400" y="12"/>
                  <a:pt x="403" y="16"/>
                  <a:pt x="408" y="16"/>
                </a:cubicBezTo>
                <a:cubicBezTo>
                  <a:pt x="423" y="16"/>
                  <a:pt x="423" y="16"/>
                  <a:pt x="423" y="16"/>
                </a:cubicBezTo>
                <a:cubicBezTo>
                  <a:pt x="423" y="94"/>
                  <a:pt x="423" y="94"/>
                  <a:pt x="423" y="94"/>
                </a:cubicBezTo>
                <a:cubicBezTo>
                  <a:pt x="47" y="94"/>
                  <a:pt x="47" y="94"/>
                  <a:pt x="47" y="94"/>
                </a:cubicBezTo>
                <a:cubicBezTo>
                  <a:pt x="47" y="16"/>
                  <a:pt x="47" y="16"/>
                  <a:pt x="47" y="16"/>
                </a:cubicBezTo>
                <a:cubicBezTo>
                  <a:pt x="379" y="16"/>
                  <a:pt x="379" y="16"/>
                  <a:pt x="379" y="16"/>
                </a:cubicBezTo>
                <a:cubicBezTo>
                  <a:pt x="383" y="16"/>
                  <a:pt x="386" y="12"/>
                  <a:pt x="386" y="8"/>
                </a:cubicBezTo>
                <a:cubicBezTo>
                  <a:pt x="386" y="4"/>
                  <a:pt x="383" y="0"/>
                  <a:pt x="379" y="0"/>
                </a:cubicBezTo>
                <a:cubicBezTo>
                  <a:pt x="19" y="0"/>
                  <a:pt x="19" y="0"/>
                  <a:pt x="19" y="0"/>
                </a:cubicBezTo>
                <a:cubicBezTo>
                  <a:pt x="9" y="0"/>
                  <a:pt x="0" y="9"/>
                  <a:pt x="0" y="19"/>
                </a:cubicBezTo>
                <a:cubicBezTo>
                  <a:pt x="0" y="91"/>
                  <a:pt x="0" y="91"/>
                  <a:pt x="0" y="91"/>
                </a:cubicBezTo>
                <a:cubicBezTo>
                  <a:pt x="0" y="101"/>
                  <a:pt x="9" y="110"/>
                  <a:pt x="19" y="110"/>
                </a:cubicBezTo>
                <a:cubicBezTo>
                  <a:pt x="451" y="110"/>
                  <a:pt x="451" y="110"/>
                  <a:pt x="451" y="110"/>
                </a:cubicBezTo>
                <a:cubicBezTo>
                  <a:pt x="461" y="110"/>
                  <a:pt x="470" y="101"/>
                  <a:pt x="470" y="91"/>
                </a:cubicBezTo>
                <a:cubicBezTo>
                  <a:pt x="470" y="34"/>
                  <a:pt x="470" y="34"/>
                  <a:pt x="470" y="34"/>
                </a:cubicBezTo>
                <a:lnTo>
                  <a:pt x="470" y="19"/>
                </a:lnTo>
                <a:close/>
                <a:moveTo>
                  <a:pt x="32" y="94"/>
                </a:moveTo>
                <a:cubicBezTo>
                  <a:pt x="19" y="94"/>
                  <a:pt x="19" y="94"/>
                  <a:pt x="19" y="94"/>
                </a:cubicBezTo>
                <a:cubicBezTo>
                  <a:pt x="17" y="94"/>
                  <a:pt x="15" y="93"/>
                  <a:pt x="15" y="91"/>
                </a:cubicBezTo>
                <a:cubicBezTo>
                  <a:pt x="15" y="19"/>
                  <a:pt x="15" y="19"/>
                  <a:pt x="15" y="19"/>
                </a:cubicBezTo>
                <a:cubicBezTo>
                  <a:pt x="15" y="17"/>
                  <a:pt x="17" y="16"/>
                  <a:pt x="19" y="16"/>
                </a:cubicBezTo>
                <a:cubicBezTo>
                  <a:pt x="32" y="16"/>
                  <a:pt x="32" y="16"/>
                  <a:pt x="32" y="16"/>
                </a:cubicBezTo>
                <a:lnTo>
                  <a:pt x="32" y="94"/>
                </a:lnTo>
                <a:close/>
                <a:moveTo>
                  <a:pt x="455" y="91"/>
                </a:moveTo>
                <a:cubicBezTo>
                  <a:pt x="455" y="92"/>
                  <a:pt x="453" y="94"/>
                  <a:pt x="451" y="94"/>
                </a:cubicBezTo>
                <a:cubicBezTo>
                  <a:pt x="451" y="94"/>
                  <a:pt x="451" y="94"/>
                  <a:pt x="451" y="94"/>
                </a:cubicBezTo>
                <a:cubicBezTo>
                  <a:pt x="438" y="94"/>
                  <a:pt x="438" y="94"/>
                  <a:pt x="438" y="94"/>
                </a:cubicBezTo>
                <a:cubicBezTo>
                  <a:pt x="438" y="16"/>
                  <a:pt x="438" y="16"/>
                  <a:pt x="438" y="16"/>
                </a:cubicBezTo>
                <a:cubicBezTo>
                  <a:pt x="451" y="16"/>
                  <a:pt x="451" y="16"/>
                  <a:pt x="451" y="16"/>
                </a:cubicBezTo>
                <a:cubicBezTo>
                  <a:pt x="451" y="16"/>
                  <a:pt x="451" y="16"/>
                  <a:pt x="451" y="16"/>
                </a:cubicBezTo>
                <a:cubicBezTo>
                  <a:pt x="451" y="16"/>
                  <a:pt x="451" y="16"/>
                  <a:pt x="451" y="16"/>
                </a:cubicBezTo>
                <a:cubicBezTo>
                  <a:pt x="451" y="16"/>
                  <a:pt x="451" y="16"/>
                  <a:pt x="451" y="16"/>
                </a:cubicBezTo>
                <a:cubicBezTo>
                  <a:pt x="451" y="16"/>
                  <a:pt x="451" y="16"/>
                  <a:pt x="451" y="16"/>
                </a:cubicBezTo>
                <a:cubicBezTo>
                  <a:pt x="453" y="16"/>
                  <a:pt x="455" y="18"/>
                  <a:pt x="455" y="19"/>
                </a:cubicBezTo>
                <a:cubicBezTo>
                  <a:pt x="455" y="34"/>
                  <a:pt x="455" y="34"/>
                  <a:pt x="455" y="34"/>
                </a:cubicBezTo>
                <a:cubicBezTo>
                  <a:pt x="455" y="34"/>
                  <a:pt x="455" y="34"/>
                  <a:pt x="455" y="34"/>
                </a:cubicBezTo>
                <a:lnTo>
                  <a:pt x="455" y="91"/>
                </a:lnTo>
                <a:close/>
                <a:moveTo>
                  <a:pt x="204" y="39"/>
                </a:moveTo>
                <a:cubicBezTo>
                  <a:pt x="200" y="39"/>
                  <a:pt x="196" y="42"/>
                  <a:pt x="196" y="47"/>
                </a:cubicBezTo>
                <a:cubicBezTo>
                  <a:pt x="196" y="59"/>
                  <a:pt x="196" y="59"/>
                  <a:pt x="196" y="59"/>
                </a:cubicBezTo>
                <a:cubicBezTo>
                  <a:pt x="196" y="63"/>
                  <a:pt x="200" y="67"/>
                  <a:pt x="204" y="67"/>
                </a:cubicBezTo>
                <a:cubicBezTo>
                  <a:pt x="358" y="67"/>
                  <a:pt x="358" y="67"/>
                  <a:pt x="358" y="67"/>
                </a:cubicBezTo>
                <a:cubicBezTo>
                  <a:pt x="363" y="67"/>
                  <a:pt x="366" y="63"/>
                  <a:pt x="366" y="59"/>
                </a:cubicBezTo>
                <a:cubicBezTo>
                  <a:pt x="366" y="47"/>
                  <a:pt x="366" y="47"/>
                  <a:pt x="366" y="47"/>
                </a:cubicBezTo>
                <a:cubicBezTo>
                  <a:pt x="366" y="42"/>
                  <a:pt x="363" y="39"/>
                  <a:pt x="358" y="39"/>
                </a:cubicBezTo>
                <a:lnTo>
                  <a:pt x="204" y="39"/>
                </a:lnTo>
                <a:close/>
              </a:path>
            </a:pathLst>
          </a:custGeom>
          <a:solidFill>
            <a:srgbClr val="7B0663"/>
          </a:solid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rgbClr val="7B0663"/>
                </a:solidFill>
                <a:prstDash val="solid"/>
                <a:round/>
                <a:headEnd type="none" w="med" len="med"/>
                <a:tailEnd type="none" w="med" len="med"/>
              </a14:hiddenLine>
            </a:ext>
          </a:extLst>
        </p:spPr>
        <p:txBody>
          <a:bodyPr lIns="121917" tIns="60958" rIns="121917" bIns="60958"/>
          <a:lstStyle/>
          <a:p>
            <a:pPr>
              <a:spcBef>
                <a:spcPct val="50000"/>
              </a:spcBef>
              <a:defRPr/>
            </a:pPr>
            <a:endParaRPr lang="en-US">
              <a:solidFill>
                <a:srgbClr val="FFFFFF"/>
              </a:solidFill>
              <a:latin typeface="+mn-lt"/>
            </a:endParaRPr>
          </a:p>
        </p:txBody>
      </p:sp>
      <p:sp>
        <p:nvSpPr>
          <p:cNvPr id="32" name="Text Box 30"/>
          <p:cNvSpPr txBox="1">
            <a:spLocks noChangeArrowheads="1"/>
          </p:cNvSpPr>
          <p:nvPr/>
        </p:nvSpPr>
        <p:spPr bwMode="auto">
          <a:xfrm>
            <a:off x="2064119" y="4910690"/>
            <a:ext cx="552945" cy="276995"/>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7B0663"/>
                </a:solidFill>
                <a:prstDash val="solid"/>
                <a:round/>
                <a:headEnd type="none" w="med" len="med"/>
                <a:tailEnd type="none" w="med" len="med"/>
              </a14:hiddenLine>
            </a:ext>
          </a:extLst>
        </p:spPr>
        <p:txBody>
          <a:bodyPr wrap="none" lIns="95998" tIns="60958" rIns="95998" bIns="60958">
            <a:spAutoFit/>
          </a:bodyPr>
          <a:lstStyle>
            <a:lvl1pPr eaLnBrk="0" hangingPunct="0">
              <a:defRPr sz="1000">
                <a:solidFill>
                  <a:schemeClr val="bg1"/>
                </a:solidFill>
                <a:latin typeface="Ericsson Capital TT" pitchFamily="2" charset="0"/>
                <a:ea typeface="MS PGothic" pitchFamily="34" charset="-128"/>
              </a:defRPr>
            </a:lvl1pPr>
            <a:lvl2pPr marL="742950" indent="-285750" eaLnBrk="0" hangingPunct="0">
              <a:defRPr sz="1000">
                <a:solidFill>
                  <a:schemeClr val="bg1"/>
                </a:solidFill>
                <a:latin typeface="Ericsson Capital TT" pitchFamily="2" charset="0"/>
                <a:ea typeface="MS PGothic" pitchFamily="34" charset="-128"/>
              </a:defRPr>
            </a:lvl2pPr>
            <a:lvl3pPr marL="1143000" indent="-228600" eaLnBrk="0" hangingPunct="0">
              <a:defRPr sz="1000">
                <a:solidFill>
                  <a:schemeClr val="bg1"/>
                </a:solidFill>
                <a:latin typeface="Ericsson Capital TT" pitchFamily="2" charset="0"/>
                <a:ea typeface="MS PGothic" pitchFamily="34" charset="-128"/>
              </a:defRPr>
            </a:lvl3pPr>
            <a:lvl4pPr marL="1600200" indent="-228600" eaLnBrk="0" hangingPunct="0">
              <a:defRPr sz="1000">
                <a:solidFill>
                  <a:schemeClr val="bg1"/>
                </a:solidFill>
                <a:latin typeface="Ericsson Capital TT" pitchFamily="2" charset="0"/>
                <a:ea typeface="MS PGothic" pitchFamily="34" charset="-128"/>
              </a:defRPr>
            </a:lvl4pPr>
            <a:lvl5pPr marL="2057400" indent="-228600" eaLnBrk="0" hangingPunct="0">
              <a:defRPr sz="1000">
                <a:solidFill>
                  <a:schemeClr val="bg1"/>
                </a:solidFill>
                <a:latin typeface="Ericsson Capital TT" pitchFamily="2" charset="0"/>
                <a:ea typeface="MS PGothic" pitchFamily="34" charset="-128"/>
              </a:defRPr>
            </a:lvl5pPr>
            <a:lvl6pPr marL="2514600" indent="-228600" eaLnBrk="0" fontAlgn="base" hangingPunct="0">
              <a:spcBef>
                <a:spcPct val="0"/>
              </a:spcBef>
              <a:spcAft>
                <a:spcPct val="0"/>
              </a:spcAft>
              <a:defRPr sz="1000">
                <a:solidFill>
                  <a:schemeClr val="bg1"/>
                </a:solidFill>
                <a:latin typeface="Ericsson Capital TT" pitchFamily="2" charset="0"/>
                <a:ea typeface="MS PGothic" pitchFamily="34" charset="-128"/>
              </a:defRPr>
            </a:lvl6pPr>
            <a:lvl7pPr marL="2971800" indent="-228600" eaLnBrk="0" fontAlgn="base" hangingPunct="0">
              <a:spcBef>
                <a:spcPct val="0"/>
              </a:spcBef>
              <a:spcAft>
                <a:spcPct val="0"/>
              </a:spcAft>
              <a:defRPr sz="1000">
                <a:solidFill>
                  <a:schemeClr val="bg1"/>
                </a:solidFill>
                <a:latin typeface="Ericsson Capital TT" pitchFamily="2" charset="0"/>
                <a:ea typeface="MS PGothic" pitchFamily="34" charset="-128"/>
              </a:defRPr>
            </a:lvl7pPr>
            <a:lvl8pPr marL="3429000" indent="-228600" eaLnBrk="0" fontAlgn="base" hangingPunct="0">
              <a:spcBef>
                <a:spcPct val="0"/>
              </a:spcBef>
              <a:spcAft>
                <a:spcPct val="0"/>
              </a:spcAft>
              <a:defRPr sz="1000">
                <a:solidFill>
                  <a:schemeClr val="bg1"/>
                </a:solidFill>
                <a:latin typeface="Ericsson Capital TT" pitchFamily="2" charset="0"/>
                <a:ea typeface="MS PGothic" pitchFamily="34" charset="-128"/>
              </a:defRPr>
            </a:lvl8pPr>
            <a:lvl9pPr marL="3886200" indent="-228600" eaLnBrk="0" fontAlgn="base" hangingPunct="0">
              <a:spcBef>
                <a:spcPct val="0"/>
              </a:spcBef>
              <a:spcAft>
                <a:spcPct val="0"/>
              </a:spcAft>
              <a:defRPr sz="1000">
                <a:solidFill>
                  <a:schemeClr val="bg1"/>
                </a:solidFill>
                <a:latin typeface="Ericsson Capital TT" pitchFamily="2" charset="0"/>
                <a:ea typeface="MS PGothic" pitchFamily="34" charset="-128"/>
              </a:defRPr>
            </a:lvl9pPr>
          </a:lstStyle>
          <a:p>
            <a:pPr algn="ctr" eaLnBrk="1" hangingPunct="1">
              <a:spcBef>
                <a:spcPct val="50000"/>
              </a:spcBef>
              <a:defRPr/>
            </a:pPr>
            <a:r>
              <a:rPr lang="en-US" dirty="0" smtClean="0">
                <a:solidFill>
                  <a:srgbClr val="7B0663"/>
                </a:solidFill>
                <a:latin typeface="+mn-lt"/>
              </a:rPr>
              <a:t>Probes</a:t>
            </a:r>
            <a:endParaRPr lang="en-US" dirty="0">
              <a:solidFill>
                <a:srgbClr val="7B0663"/>
              </a:solidFill>
              <a:latin typeface="+mn-lt"/>
            </a:endParaRPr>
          </a:p>
        </p:txBody>
      </p:sp>
      <p:pic>
        <p:nvPicPr>
          <p:cNvPr id="33" name="Picture 42" descr="TELECOM TOWE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721" y="5283891"/>
            <a:ext cx="238882" cy="37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3"/>
          <p:cNvSpPr>
            <a:spLocks noChangeAspect="1" noEditPoints="1"/>
          </p:cNvSpPr>
          <p:nvPr/>
        </p:nvSpPr>
        <p:spPr bwMode="auto">
          <a:xfrm>
            <a:off x="1688739" y="5285860"/>
            <a:ext cx="316034" cy="385553"/>
          </a:xfrm>
          <a:custGeom>
            <a:avLst/>
            <a:gdLst>
              <a:gd name="T0" fmla="*/ 2147483647 w 382"/>
              <a:gd name="T1" fmla="*/ 2147483647 h 405"/>
              <a:gd name="T2" fmla="*/ 2147483647 w 382"/>
              <a:gd name="T3" fmla="*/ 2147483647 h 405"/>
              <a:gd name="T4" fmla="*/ 2147483647 w 382"/>
              <a:gd name="T5" fmla="*/ 2147483647 h 405"/>
              <a:gd name="T6" fmla="*/ 2147483647 w 382"/>
              <a:gd name="T7" fmla="*/ 2147483647 h 405"/>
              <a:gd name="T8" fmla="*/ 2147483647 w 382"/>
              <a:gd name="T9" fmla="*/ 2147483647 h 405"/>
              <a:gd name="T10" fmla="*/ 2147483647 w 382"/>
              <a:gd name="T11" fmla="*/ 2147483647 h 405"/>
              <a:gd name="T12" fmla="*/ 2147483647 w 382"/>
              <a:gd name="T13" fmla="*/ 2147483647 h 405"/>
              <a:gd name="T14" fmla="*/ 2147483647 w 382"/>
              <a:gd name="T15" fmla="*/ 2147483647 h 405"/>
              <a:gd name="T16" fmla="*/ 0 w 382"/>
              <a:gd name="T17" fmla="*/ 2147483647 h 405"/>
              <a:gd name="T18" fmla="*/ 2147483647 w 382"/>
              <a:gd name="T19" fmla="*/ 2147483647 h 405"/>
              <a:gd name="T20" fmla="*/ 2147483647 w 382"/>
              <a:gd name="T21" fmla="*/ 2147483647 h 405"/>
              <a:gd name="T22" fmla="*/ 2147483647 w 382"/>
              <a:gd name="T23" fmla="*/ 2147483647 h 405"/>
              <a:gd name="T24" fmla="*/ 2147483647 w 382"/>
              <a:gd name="T25" fmla="*/ 2147483647 h 405"/>
              <a:gd name="T26" fmla="*/ 2147483647 w 382"/>
              <a:gd name="T27" fmla="*/ 2147483647 h 405"/>
              <a:gd name="T28" fmla="*/ 2147483647 w 382"/>
              <a:gd name="T29" fmla="*/ 2147483647 h 405"/>
              <a:gd name="T30" fmla="*/ 2147483647 w 382"/>
              <a:gd name="T31" fmla="*/ 2147483647 h 405"/>
              <a:gd name="T32" fmla="*/ 2147483647 w 382"/>
              <a:gd name="T33" fmla="*/ 2147483647 h 405"/>
              <a:gd name="T34" fmla="*/ 2147483647 w 382"/>
              <a:gd name="T35" fmla="*/ 2147483647 h 405"/>
              <a:gd name="T36" fmla="*/ 2147483647 w 382"/>
              <a:gd name="T37" fmla="*/ 2147483647 h 405"/>
              <a:gd name="T38" fmla="*/ 2147483647 w 382"/>
              <a:gd name="T39" fmla="*/ 2147483647 h 405"/>
              <a:gd name="T40" fmla="*/ 2147483647 w 382"/>
              <a:gd name="T41" fmla="*/ 2147483647 h 405"/>
              <a:gd name="T42" fmla="*/ 2147483647 w 382"/>
              <a:gd name="T43" fmla="*/ 2147483647 h 405"/>
              <a:gd name="T44" fmla="*/ 2147483647 w 382"/>
              <a:gd name="T45" fmla="*/ 2147483647 h 405"/>
              <a:gd name="T46" fmla="*/ 2147483647 w 382"/>
              <a:gd name="T47" fmla="*/ 2147483647 h 405"/>
              <a:gd name="T48" fmla="*/ 2147483647 w 382"/>
              <a:gd name="T49" fmla="*/ 2147483647 h 405"/>
              <a:gd name="T50" fmla="*/ 2147483647 w 382"/>
              <a:gd name="T51" fmla="*/ 2147483647 h 405"/>
              <a:gd name="T52" fmla="*/ 2147483647 w 382"/>
              <a:gd name="T53" fmla="*/ 2147483647 h 405"/>
              <a:gd name="T54" fmla="*/ 2147483647 w 382"/>
              <a:gd name="T55" fmla="*/ 2147483647 h 405"/>
              <a:gd name="T56" fmla="*/ 2147483647 w 382"/>
              <a:gd name="T57" fmla="*/ 2147483647 h 405"/>
              <a:gd name="T58" fmla="*/ 2147483647 w 382"/>
              <a:gd name="T59" fmla="*/ 2147483647 h 405"/>
              <a:gd name="T60" fmla="*/ 2147483647 w 382"/>
              <a:gd name="T61" fmla="*/ 2147483647 h 405"/>
              <a:gd name="T62" fmla="*/ 2147483647 w 382"/>
              <a:gd name="T63" fmla="*/ 2147483647 h 405"/>
              <a:gd name="T64" fmla="*/ 2147483647 w 382"/>
              <a:gd name="T65" fmla="*/ 2147483647 h 405"/>
              <a:gd name="T66" fmla="*/ 2147483647 w 382"/>
              <a:gd name="T67" fmla="*/ 2147483647 h 405"/>
              <a:gd name="T68" fmla="*/ 2147483647 w 382"/>
              <a:gd name="T69" fmla="*/ 2147483647 h 405"/>
              <a:gd name="T70" fmla="*/ 2147483647 w 382"/>
              <a:gd name="T71" fmla="*/ 2147483647 h 405"/>
              <a:gd name="T72" fmla="*/ 2147483647 w 382"/>
              <a:gd name="T73" fmla="*/ 2147483647 h 405"/>
              <a:gd name="T74" fmla="*/ 2147483647 w 382"/>
              <a:gd name="T75" fmla="*/ 2147483647 h 405"/>
              <a:gd name="T76" fmla="*/ 2147483647 w 382"/>
              <a:gd name="T77" fmla="*/ 2147483647 h 405"/>
              <a:gd name="T78" fmla="*/ 2147483647 w 382"/>
              <a:gd name="T79" fmla="*/ 2147483647 h 405"/>
              <a:gd name="T80" fmla="*/ 2147483647 w 382"/>
              <a:gd name="T81" fmla="*/ 2147483647 h 405"/>
              <a:gd name="T82" fmla="*/ 2147483647 w 382"/>
              <a:gd name="T83" fmla="*/ 2147483647 h 405"/>
              <a:gd name="T84" fmla="*/ 2147483647 w 382"/>
              <a:gd name="T85" fmla="*/ 2147483647 h 405"/>
              <a:gd name="T86" fmla="*/ 2147483647 w 382"/>
              <a:gd name="T87" fmla="*/ 2147483647 h 405"/>
              <a:gd name="T88" fmla="*/ 2147483647 w 382"/>
              <a:gd name="T89" fmla="*/ 2147483647 h 405"/>
              <a:gd name="T90" fmla="*/ 2147483647 w 382"/>
              <a:gd name="T91" fmla="*/ 2147483647 h 405"/>
              <a:gd name="T92" fmla="*/ 2147483647 w 382"/>
              <a:gd name="T93" fmla="*/ 2147483647 h 405"/>
              <a:gd name="T94" fmla="*/ 2147483647 w 382"/>
              <a:gd name="T95" fmla="*/ 2147483647 h 405"/>
              <a:gd name="T96" fmla="*/ 2147483647 w 382"/>
              <a:gd name="T97" fmla="*/ 2147483647 h 405"/>
              <a:gd name="T98" fmla="*/ 2147483647 w 382"/>
              <a:gd name="T99" fmla="*/ 2147483647 h 405"/>
              <a:gd name="T100" fmla="*/ 2147483647 w 382"/>
              <a:gd name="T101" fmla="*/ 2147483647 h 405"/>
              <a:gd name="T102" fmla="*/ 2147483647 w 382"/>
              <a:gd name="T103" fmla="*/ 2147483647 h 405"/>
              <a:gd name="T104" fmla="*/ 2147483647 w 382"/>
              <a:gd name="T105" fmla="*/ 2147483647 h 4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2" h="405">
                <a:moveTo>
                  <a:pt x="347" y="257"/>
                </a:moveTo>
                <a:cubicBezTo>
                  <a:pt x="348" y="202"/>
                  <a:pt x="348" y="202"/>
                  <a:pt x="348" y="202"/>
                </a:cubicBezTo>
                <a:cubicBezTo>
                  <a:pt x="349" y="198"/>
                  <a:pt x="345" y="194"/>
                  <a:pt x="341" y="194"/>
                </a:cubicBezTo>
                <a:cubicBezTo>
                  <a:pt x="336" y="194"/>
                  <a:pt x="333" y="197"/>
                  <a:pt x="332" y="202"/>
                </a:cubicBezTo>
                <a:cubicBezTo>
                  <a:pt x="331" y="257"/>
                  <a:pt x="331" y="257"/>
                  <a:pt x="331" y="257"/>
                </a:cubicBezTo>
                <a:cubicBezTo>
                  <a:pt x="325" y="258"/>
                  <a:pt x="319" y="260"/>
                  <a:pt x="314" y="264"/>
                </a:cubicBezTo>
                <a:cubicBezTo>
                  <a:pt x="276" y="231"/>
                  <a:pt x="276" y="231"/>
                  <a:pt x="276" y="231"/>
                </a:cubicBezTo>
                <a:cubicBezTo>
                  <a:pt x="279" y="225"/>
                  <a:pt x="281" y="219"/>
                  <a:pt x="281" y="212"/>
                </a:cubicBezTo>
                <a:cubicBezTo>
                  <a:pt x="281" y="204"/>
                  <a:pt x="279" y="197"/>
                  <a:pt x="275" y="191"/>
                </a:cubicBezTo>
                <a:cubicBezTo>
                  <a:pt x="320" y="150"/>
                  <a:pt x="320" y="150"/>
                  <a:pt x="320" y="150"/>
                </a:cubicBezTo>
                <a:cubicBezTo>
                  <a:pt x="324" y="153"/>
                  <a:pt x="329" y="155"/>
                  <a:pt x="334" y="156"/>
                </a:cubicBezTo>
                <a:cubicBezTo>
                  <a:pt x="333" y="170"/>
                  <a:pt x="333" y="170"/>
                  <a:pt x="333" y="170"/>
                </a:cubicBezTo>
                <a:cubicBezTo>
                  <a:pt x="333" y="175"/>
                  <a:pt x="337" y="178"/>
                  <a:pt x="341" y="178"/>
                </a:cubicBezTo>
                <a:cubicBezTo>
                  <a:pt x="341" y="178"/>
                  <a:pt x="341" y="178"/>
                  <a:pt x="341" y="178"/>
                </a:cubicBezTo>
                <a:cubicBezTo>
                  <a:pt x="346" y="178"/>
                  <a:pt x="349" y="175"/>
                  <a:pt x="349" y="171"/>
                </a:cubicBezTo>
                <a:cubicBezTo>
                  <a:pt x="350" y="157"/>
                  <a:pt x="350" y="157"/>
                  <a:pt x="350" y="157"/>
                </a:cubicBezTo>
                <a:cubicBezTo>
                  <a:pt x="368" y="153"/>
                  <a:pt x="382" y="137"/>
                  <a:pt x="382" y="118"/>
                </a:cubicBezTo>
                <a:cubicBezTo>
                  <a:pt x="382" y="96"/>
                  <a:pt x="365" y="78"/>
                  <a:pt x="343" y="78"/>
                </a:cubicBezTo>
                <a:cubicBezTo>
                  <a:pt x="332" y="78"/>
                  <a:pt x="322" y="83"/>
                  <a:pt x="314" y="91"/>
                </a:cubicBezTo>
                <a:cubicBezTo>
                  <a:pt x="254" y="53"/>
                  <a:pt x="254" y="53"/>
                  <a:pt x="254" y="53"/>
                </a:cubicBezTo>
                <a:cubicBezTo>
                  <a:pt x="255" y="49"/>
                  <a:pt x="256" y="44"/>
                  <a:pt x="256" y="39"/>
                </a:cubicBezTo>
                <a:cubicBezTo>
                  <a:pt x="256" y="18"/>
                  <a:pt x="238" y="0"/>
                  <a:pt x="217" y="0"/>
                </a:cubicBezTo>
                <a:cubicBezTo>
                  <a:pt x="195" y="0"/>
                  <a:pt x="177" y="18"/>
                  <a:pt x="177" y="39"/>
                </a:cubicBezTo>
                <a:cubicBezTo>
                  <a:pt x="177" y="40"/>
                  <a:pt x="177" y="41"/>
                  <a:pt x="177" y="42"/>
                </a:cubicBezTo>
                <a:cubicBezTo>
                  <a:pt x="74" y="72"/>
                  <a:pt x="74" y="72"/>
                  <a:pt x="74" y="72"/>
                </a:cubicBezTo>
                <a:cubicBezTo>
                  <a:pt x="68" y="60"/>
                  <a:pt x="55" y="51"/>
                  <a:pt x="40" y="51"/>
                </a:cubicBezTo>
                <a:cubicBezTo>
                  <a:pt x="18" y="51"/>
                  <a:pt x="0" y="69"/>
                  <a:pt x="0" y="91"/>
                </a:cubicBezTo>
                <a:cubicBezTo>
                  <a:pt x="0" y="111"/>
                  <a:pt x="16" y="128"/>
                  <a:pt x="35" y="130"/>
                </a:cubicBezTo>
                <a:cubicBezTo>
                  <a:pt x="46" y="237"/>
                  <a:pt x="46" y="237"/>
                  <a:pt x="46" y="237"/>
                </a:cubicBezTo>
                <a:cubicBezTo>
                  <a:pt x="30" y="242"/>
                  <a:pt x="19" y="257"/>
                  <a:pt x="19" y="275"/>
                </a:cubicBezTo>
                <a:cubicBezTo>
                  <a:pt x="19" y="297"/>
                  <a:pt x="36" y="314"/>
                  <a:pt x="58" y="314"/>
                </a:cubicBezTo>
                <a:cubicBezTo>
                  <a:pt x="65" y="314"/>
                  <a:pt x="72" y="312"/>
                  <a:pt x="78" y="309"/>
                </a:cubicBezTo>
                <a:cubicBezTo>
                  <a:pt x="109" y="343"/>
                  <a:pt x="109" y="343"/>
                  <a:pt x="109" y="343"/>
                </a:cubicBezTo>
                <a:cubicBezTo>
                  <a:pt x="105" y="349"/>
                  <a:pt x="102" y="357"/>
                  <a:pt x="102" y="366"/>
                </a:cubicBezTo>
                <a:cubicBezTo>
                  <a:pt x="102" y="387"/>
                  <a:pt x="119" y="405"/>
                  <a:pt x="141" y="405"/>
                </a:cubicBezTo>
                <a:cubicBezTo>
                  <a:pt x="163" y="405"/>
                  <a:pt x="181" y="387"/>
                  <a:pt x="181" y="366"/>
                </a:cubicBezTo>
                <a:cubicBezTo>
                  <a:pt x="181" y="364"/>
                  <a:pt x="180" y="362"/>
                  <a:pt x="180" y="360"/>
                </a:cubicBezTo>
                <a:cubicBezTo>
                  <a:pt x="304" y="316"/>
                  <a:pt x="304" y="316"/>
                  <a:pt x="304" y="316"/>
                </a:cubicBezTo>
                <a:cubicBezTo>
                  <a:pt x="311" y="327"/>
                  <a:pt x="323" y="335"/>
                  <a:pt x="337" y="335"/>
                </a:cubicBezTo>
                <a:cubicBezTo>
                  <a:pt x="359" y="335"/>
                  <a:pt x="377" y="317"/>
                  <a:pt x="377" y="295"/>
                </a:cubicBezTo>
                <a:cubicBezTo>
                  <a:pt x="377" y="277"/>
                  <a:pt x="364" y="261"/>
                  <a:pt x="347" y="257"/>
                </a:cubicBezTo>
                <a:close/>
                <a:moveTo>
                  <a:pt x="343" y="94"/>
                </a:moveTo>
                <a:cubicBezTo>
                  <a:pt x="356" y="94"/>
                  <a:pt x="366" y="105"/>
                  <a:pt x="366" y="118"/>
                </a:cubicBezTo>
                <a:cubicBezTo>
                  <a:pt x="366" y="131"/>
                  <a:pt x="356" y="141"/>
                  <a:pt x="343" y="141"/>
                </a:cubicBezTo>
                <a:cubicBezTo>
                  <a:pt x="330" y="141"/>
                  <a:pt x="320" y="131"/>
                  <a:pt x="320" y="118"/>
                </a:cubicBezTo>
                <a:cubicBezTo>
                  <a:pt x="320" y="105"/>
                  <a:pt x="330" y="94"/>
                  <a:pt x="343" y="94"/>
                </a:cubicBezTo>
                <a:close/>
                <a:moveTo>
                  <a:pt x="309" y="138"/>
                </a:moveTo>
                <a:cubicBezTo>
                  <a:pt x="265" y="180"/>
                  <a:pt x="265" y="180"/>
                  <a:pt x="265" y="180"/>
                </a:cubicBezTo>
                <a:cubicBezTo>
                  <a:pt x="258" y="175"/>
                  <a:pt x="250" y="173"/>
                  <a:pt x="242" y="173"/>
                </a:cubicBezTo>
                <a:cubicBezTo>
                  <a:pt x="227" y="173"/>
                  <a:pt x="213" y="181"/>
                  <a:pt x="207" y="194"/>
                </a:cubicBezTo>
                <a:cubicBezTo>
                  <a:pt x="167" y="183"/>
                  <a:pt x="167" y="183"/>
                  <a:pt x="167" y="183"/>
                </a:cubicBezTo>
                <a:cubicBezTo>
                  <a:pt x="167" y="182"/>
                  <a:pt x="167" y="181"/>
                  <a:pt x="167" y="180"/>
                </a:cubicBezTo>
                <a:cubicBezTo>
                  <a:pt x="167" y="179"/>
                  <a:pt x="167" y="178"/>
                  <a:pt x="167" y="177"/>
                </a:cubicBezTo>
                <a:cubicBezTo>
                  <a:pt x="308" y="136"/>
                  <a:pt x="308" y="136"/>
                  <a:pt x="308" y="136"/>
                </a:cubicBezTo>
                <a:cubicBezTo>
                  <a:pt x="308" y="137"/>
                  <a:pt x="309" y="138"/>
                  <a:pt x="309" y="138"/>
                </a:cubicBezTo>
                <a:close/>
                <a:moveTo>
                  <a:pt x="265" y="212"/>
                </a:moveTo>
                <a:cubicBezTo>
                  <a:pt x="265" y="225"/>
                  <a:pt x="255" y="235"/>
                  <a:pt x="242" y="235"/>
                </a:cubicBezTo>
                <a:cubicBezTo>
                  <a:pt x="229" y="235"/>
                  <a:pt x="218" y="225"/>
                  <a:pt x="218" y="212"/>
                </a:cubicBezTo>
                <a:cubicBezTo>
                  <a:pt x="218" y="199"/>
                  <a:pt x="229" y="189"/>
                  <a:pt x="242" y="189"/>
                </a:cubicBezTo>
                <a:cubicBezTo>
                  <a:pt x="255" y="189"/>
                  <a:pt x="265" y="199"/>
                  <a:pt x="265" y="212"/>
                </a:cubicBezTo>
                <a:close/>
                <a:moveTo>
                  <a:pt x="143" y="273"/>
                </a:moveTo>
                <a:cubicBezTo>
                  <a:pt x="139" y="218"/>
                  <a:pt x="139" y="218"/>
                  <a:pt x="139" y="218"/>
                </a:cubicBezTo>
                <a:cubicBezTo>
                  <a:pt x="149" y="215"/>
                  <a:pt x="158" y="208"/>
                  <a:pt x="163" y="198"/>
                </a:cubicBezTo>
                <a:cubicBezTo>
                  <a:pt x="203" y="209"/>
                  <a:pt x="203" y="209"/>
                  <a:pt x="203" y="209"/>
                </a:cubicBezTo>
                <a:cubicBezTo>
                  <a:pt x="203" y="210"/>
                  <a:pt x="202" y="211"/>
                  <a:pt x="202" y="212"/>
                </a:cubicBezTo>
                <a:cubicBezTo>
                  <a:pt x="202" y="223"/>
                  <a:pt x="207" y="233"/>
                  <a:pt x="214" y="240"/>
                </a:cubicBezTo>
                <a:cubicBezTo>
                  <a:pt x="190" y="277"/>
                  <a:pt x="190" y="277"/>
                  <a:pt x="190" y="277"/>
                </a:cubicBezTo>
                <a:lnTo>
                  <a:pt x="143" y="273"/>
                </a:lnTo>
                <a:close/>
                <a:moveTo>
                  <a:pt x="180" y="292"/>
                </a:moveTo>
                <a:cubicBezTo>
                  <a:pt x="156" y="329"/>
                  <a:pt x="156" y="329"/>
                  <a:pt x="156" y="329"/>
                </a:cubicBezTo>
                <a:cubicBezTo>
                  <a:pt x="153" y="328"/>
                  <a:pt x="150" y="327"/>
                  <a:pt x="146" y="327"/>
                </a:cubicBezTo>
                <a:cubicBezTo>
                  <a:pt x="144" y="289"/>
                  <a:pt x="144" y="289"/>
                  <a:pt x="144" y="289"/>
                </a:cubicBezTo>
                <a:lnTo>
                  <a:pt x="180" y="292"/>
                </a:lnTo>
                <a:close/>
                <a:moveTo>
                  <a:pt x="128" y="204"/>
                </a:moveTo>
                <a:cubicBezTo>
                  <a:pt x="115" y="204"/>
                  <a:pt x="105" y="193"/>
                  <a:pt x="105" y="180"/>
                </a:cubicBezTo>
                <a:cubicBezTo>
                  <a:pt x="105" y="168"/>
                  <a:pt x="115" y="157"/>
                  <a:pt x="128" y="157"/>
                </a:cubicBezTo>
                <a:cubicBezTo>
                  <a:pt x="141" y="157"/>
                  <a:pt x="151" y="168"/>
                  <a:pt x="151" y="180"/>
                </a:cubicBezTo>
                <a:cubicBezTo>
                  <a:pt x="151" y="193"/>
                  <a:pt x="141" y="204"/>
                  <a:pt x="128" y="204"/>
                </a:cubicBezTo>
                <a:close/>
                <a:moveTo>
                  <a:pt x="217" y="16"/>
                </a:moveTo>
                <a:cubicBezTo>
                  <a:pt x="230" y="16"/>
                  <a:pt x="240" y="27"/>
                  <a:pt x="240" y="39"/>
                </a:cubicBezTo>
                <a:cubicBezTo>
                  <a:pt x="240" y="52"/>
                  <a:pt x="230" y="63"/>
                  <a:pt x="217" y="63"/>
                </a:cubicBezTo>
                <a:cubicBezTo>
                  <a:pt x="204" y="63"/>
                  <a:pt x="193" y="52"/>
                  <a:pt x="193" y="39"/>
                </a:cubicBezTo>
                <a:cubicBezTo>
                  <a:pt x="193" y="27"/>
                  <a:pt x="204" y="16"/>
                  <a:pt x="217" y="16"/>
                </a:cubicBezTo>
                <a:close/>
                <a:moveTo>
                  <a:pt x="202" y="76"/>
                </a:moveTo>
                <a:cubicBezTo>
                  <a:pt x="207" y="78"/>
                  <a:pt x="211" y="79"/>
                  <a:pt x="217" y="79"/>
                </a:cubicBezTo>
                <a:cubicBezTo>
                  <a:pt x="228" y="79"/>
                  <a:pt x="238" y="74"/>
                  <a:pt x="245" y="67"/>
                </a:cubicBezTo>
                <a:cubicBezTo>
                  <a:pt x="306" y="104"/>
                  <a:pt x="306" y="104"/>
                  <a:pt x="306" y="104"/>
                </a:cubicBezTo>
                <a:cubicBezTo>
                  <a:pt x="306" y="105"/>
                  <a:pt x="305" y="106"/>
                  <a:pt x="305" y="106"/>
                </a:cubicBezTo>
                <a:cubicBezTo>
                  <a:pt x="190" y="96"/>
                  <a:pt x="190" y="96"/>
                  <a:pt x="190" y="96"/>
                </a:cubicBezTo>
                <a:lnTo>
                  <a:pt x="202" y="76"/>
                </a:lnTo>
                <a:close/>
                <a:moveTo>
                  <a:pt x="300" y="122"/>
                </a:moveTo>
                <a:cubicBezTo>
                  <a:pt x="163" y="162"/>
                  <a:pt x="163" y="162"/>
                  <a:pt x="163" y="162"/>
                </a:cubicBezTo>
                <a:cubicBezTo>
                  <a:pt x="161" y="158"/>
                  <a:pt x="158" y="155"/>
                  <a:pt x="155" y="152"/>
                </a:cubicBezTo>
                <a:cubicBezTo>
                  <a:pt x="180" y="111"/>
                  <a:pt x="180" y="111"/>
                  <a:pt x="180" y="111"/>
                </a:cubicBezTo>
                <a:lnTo>
                  <a:pt x="300" y="122"/>
                </a:lnTo>
                <a:close/>
                <a:moveTo>
                  <a:pt x="182" y="58"/>
                </a:moveTo>
                <a:cubicBezTo>
                  <a:pt x="184" y="61"/>
                  <a:pt x="186" y="64"/>
                  <a:pt x="189" y="67"/>
                </a:cubicBezTo>
                <a:cubicBezTo>
                  <a:pt x="172" y="95"/>
                  <a:pt x="172" y="95"/>
                  <a:pt x="172" y="95"/>
                </a:cubicBezTo>
                <a:cubicBezTo>
                  <a:pt x="83" y="87"/>
                  <a:pt x="83" y="87"/>
                  <a:pt x="83" y="87"/>
                </a:cubicBezTo>
                <a:lnTo>
                  <a:pt x="182" y="58"/>
                </a:lnTo>
                <a:close/>
                <a:moveTo>
                  <a:pt x="77" y="102"/>
                </a:moveTo>
                <a:cubicBezTo>
                  <a:pt x="162" y="110"/>
                  <a:pt x="162" y="110"/>
                  <a:pt x="162" y="110"/>
                </a:cubicBezTo>
                <a:cubicBezTo>
                  <a:pt x="141" y="144"/>
                  <a:pt x="141" y="144"/>
                  <a:pt x="141" y="144"/>
                </a:cubicBezTo>
                <a:cubicBezTo>
                  <a:pt x="137" y="142"/>
                  <a:pt x="133" y="141"/>
                  <a:pt x="128" y="141"/>
                </a:cubicBezTo>
                <a:cubicBezTo>
                  <a:pt x="120" y="141"/>
                  <a:pt x="113" y="143"/>
                  <a:pt x="107" y="147"/>
                </a:cubicBezTo>
                <a:cubicBezTo>
                  <a:pt x="72" y="113"/>
                  <a:pt x="72" y="113"/>
                  <a:pt x="72" y="113"/>
                </a:cubicBezTo>
                <a:cubicBezTo>
                  <a:pt x="74" y="109"/>
                  <a:pt x="76" y="106"/>
                  <a:pt x="77" y="102"/>
                </a:cubicBezTo>
                <a:close/>
                <a:moveTo>
                  <a:pt x="95" y="159"/>
                </a:moveTo>
                <a:cubicBezTo>
                  <a:pt x="91" y="165"/>
                  <a:pt x="89" y="172"/>
                  <a:pt x="89" y="180"/>
                </a:cubicBezTo>
                <a:cubicBezTo>
                  <a:pt x="89" y="191"/>
                  <a:pt x="92" y="200"/>
                  <a:pt x="99" y="207"/>
                </a:cubicBezTo>
                <a:cubicBezTo>
                  <a:pt x="75" y="239"/>
                  <a:pt x="75" y="239"/>
                  <a:pt x="75" y="239"/>
                </a:cubicBezTo>
                <a:cubicBezTo>
                  <a:pt x="71" y="237"/>
                  <a:pt x="67" y="236"/>
                  <a:pt x="62" y="236"/>
                </a:cubicBezTo>
                <a:cubicBezTo>
                  <a:pt x="51" y="128"/>
                  <a:pt x="51" y="128"/>
                  <a:pt x="51" y="128"/>
                </a:cubicBezTo>
                <a:cubicBezTo>
                  <a:pt x="55" y="127"/>
                  <a:pt x="58" y="126"/>
                  <a:pt x="61" y="124"/>
                </a:cubicBezTo>
                <a:lnTo>
                  <a:pt x="95" y="159"/>
                </a:lnTo>
                <a:close/>
                <a:moveTo>
                  <a:pt x="40" y="114"/>
                </a:moveTo>
                <a:cubicBezTo>
                  <a:pt x="27" y="114"/>
                  <a:pt x="16" y="104"/>
                  <a:pt x="16" y="91"/>
                </a:cubicBezTo>
                <a:cubicBezTo>
                  <a:pt x="16" y="78"/>
                  <a:pt x="27" y="67"/>
                  <a:pt x="40" y="67"/>
                </a:cubicBezTo>
                <a:cubicBezTo>
                  <a:pt x="52" y="67"/>
                  <a:pt x="63" y="78"/>
                  <a:pt x="63" y="91"/>
                </a:cubicBezTo>
                <a:cubicBezTo>
                  <a:pt x="63" y="104"/>
                  <a:pt x="52" y="114"/>
                  <a:pt x="40" y="114"/>
                </a:cubicBezTo>
                <a:close/>
                <a:moveTo>
                  <a:pt x="58" y="298"/>
                </a:moveTo>
                <a:cubicBezTo>
                  <a:pt x="45" y="298"/>
                  <a:pt x="35" y="288"/>
                  <a:pt x="35" y="275"/>
                </a:cubicBezTo>
                <a:cubicBezTo>
                  <a:pt x="35" y="262"/>
                  <a:pt x="45" y="252"/>
                  <a:pt x="58" y="252"/>
                </a:cubicBezTo>
                <a:cubicBezTo>
                  <a:pt x="71" y="252"/>
                  <a:pt x="81" y="262"/>
                  <a:pt x="81" y="275"/>
                </a:cubicBezTo>
                <a:cubicBezTo>
                  <a:pt x="81" y="288"/>
                  <a:pt x="71" y="298"/>
                  <a:pt x="58" y="298"/>
                </a:cubicBezTo>
                <a:close/>
                <a:moveTo>
                  <a:pt x="112" y="216"/>
                </a:moveTo>
                <a:cubicBezTo>
                  <a:pt x="115" y="218"/>
                  <a:pt x="119" y="219"/>
                  <a:pt x="123" y="219"/>
                </a:cubicBezTo>
                <a:cubicBezTo>
                  <a:pt x="126" y="272"/>
                  <a:pt x="126" y="272"/>
                  <a:pt x="126" y="272"/>
                </a:cubicBezTo>
                <a:cubicBezTo>
                  <a:pt x="97" y="270"/>
                  <a:pt x="97" y="270"/>
                  <a:pt x="97" y="270"/>
                </a:cubicBezTo>
                <a:cubicBezTo>
                  <a:pt x="96" y="262"/>
                  <a:pt x="93" y="255"/>
                  <a:pt x="87" y="249"/>
                </a:cubicBezTo>
                <a:lnTo>
                  <a:pt x="112" y="216"/>
                </a:lnTo>
                <a:close/>
                <a:moveTo>
                  <a:pt x="90" y="298"/>
                </a:moveTo>
                <a:cubicBezTo>
                  <a:pt x="93" y="294"/>
                  <a:pt x="95" y="290"/>
                  <a:pt x="96" y="286"/>
                </a:cubicBezTo>
                <a:cubicBezTo>
                  <a:pt x="128" y="288"/>
                  <a:pt x="128" y="288"/>
                  <a:pt x="128" y="288"/>
                </a:cubicBezTo>
                <a:cubicBezTo>
                  <a:pt x="130" y="328"/>
                  <a:pt x="130" y="328"/>
                  <a:pt x="130" y="328"/>
                </a:cubicBezTo>
                <a:cubicBezTo>
                  <a:pt x="127" y="329"/>
                  <a:pt x="124" y="330"/>
                  <a:pt x="121" y="332"/>
                </a:cubicBezTo>
                <a:lnTo>
                  <a:pt x="90" y="298"/>
                </a:lnTo>
                <a:close/>
                <a:moveTo>
                  <a:pt x="141" y="389"/>
                </a:moveTo>
                <a:cubicBezTo>
                  <a:pt x="128" y="389"/>
                  <a:pt x="118" y="379"/>
                  <a:pt x="118" y="366"/>
                </a:cubicBezTo>
                <a:cubicBezTo>
                  <a:pt x="118" y="353"/>
                  <a:pt x="128" y="342"/>
                  <a:pt x="141" y="342"/>
                </a:cubicBezTo>
                <a:cubicBezTo>
                  <a:pt x="154" y="342"/>
                  <a:pt x="165" y="353"/>
                  <a:pt x="165" y="366"/>
                </a:cubicBezTo>
                <a:cubicBezTo>
                  <a:pt x="165" y="379"/>
                  <a:pt x="154" y="389"/>
                  <a:pt x="141" y="389"/>
                </a:cubicBezTo>
                <a:close/>
                <a:moveTo>
                  <a:pt x="175" y="345"/>
                </a:moveTo>
                <a:cubicBezTo>
                  <a:pt x="173" y="343"/>
                  <a:pt x="171" y="340"/>
                  <a:pt x="169" y="338"/>
                </a:cubicBezTo>
                <a:cubicBezTo>
                  <a:pt x="198" y="293"/>
                  <a:pt x="198" y="293"/>
                  <a:pt x="198" y="293"/>
                </a:cubicBezTo>
                <a:cubicBezTo>
                  <a:pt x="299" y="301"/>
                  <a:pt x="299" y="301"/>
                  <a:pt x="299" y="301"/>
                </a:cubicBezTo>
                <a:cubicBezTo>
                  <a:pt x="299" y="301"/>
                  <a:pt x="299" y="301"/>
                  <a:pt x="299" y="301"/>
                </a:cubicBezTo>
                <a:lnTo>
                  <a:pt x="175" y="345"/>
                </a:lnTo>
                <a:close/>
                <a:moveTo>
                  <a:pt x="300" y="285"/>
                </a:moveTo>
                <a:cubicBezTo>
                  <a:pt x="208" y="278"/>
                  <a:pt x="208" y="278"/>
                  <a:pt x="208" y="278"/>
                </a:cubicBezTo>
                <a:cubicBezTo>
                  <a:pt x="227" y="248"/>
                  <a:pt x="227" y="248"/>
                  <a:pt x="227" y="248"/>
                </a:cubicBezTo>
                <a:cubicBezTo>
                  <a:pt x="232" y="250"/>
                  <a:pt x="237" y="251"/>
                  <a:pt x="242" y="251"/>
                </a:cubicBezTo>
                <a:cubicBezTo>
                  <a:pt x="251" y="251"/>
                  <a:pt x="259" y="248"/>
                  <a:pt x="266" y="243"/>
                </a:cubicBezTo>
                <a:cubicBezTo>
                  <a:pt x="303" y="276"/>
                  <a:pt x="303" y="276"/>
                  <a:pt x="303" y="276"/>
                </a:cubicBezTo>
                <a:cubicBezTo>
                  <a:pt x="302" y="279"/>
                  <a:pt x="301" y="282"/>
                  <a:pt x="300" y="285"/>
                </a:cubicBezTo>
                <a:close/>
                <a:moveTo>
                  <a:pt x="337" y="319"/>
                </a:moveTo>
                <a:cubicBezTo>
                  <a:pt x="325" y="319"/>
                  <a:pt x="314" y="308"/>
                  <a:pt x="314" y="295"/>
                </a:cubicBezTo>
                <a:cubicBezTo>
                  <a:pt x="314" y="282"/>
                  <a:pt x="325" y="272"/>
                  <a:pt x="337" y="272"/>
                </a:cubicBezTo>
                <a:cubicBezTo>
                  <a:pt x="350" y="272"/>
                  <a:pt x="361" y="282"/>
                  <a:pt x="361" y="295"/>
                </a:cubicBezTo>
                <a:cubicBezTo>
                  <a:pt x="361" y="308"/>
                  <a:pt x="350" y="319"/>
                  <a:pt x="337" y="3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
          <p:cNvSpPr>
            <a:spLocks noChangeAspect="1" noEditPoints="1"/>
          </p:cNvSpPr>
          <p:nvPr/>
        </p:nvSpPr>
        <p:spPr bwMode="auto">
          <a:xfrm>
            <a:off x="2640649" y="5246806"/>
            <a:ext cx="306761" cy="433732"/>
          </a:xfrm>
          <a:custGeom>
            <a:avLst/>
            <a:gdLst>
              <a:gd name="T0" fmla="*/ 2147483647 w 470"/>
              <a:gd name="T1" fmla="*/ 2147483647 h 386"/>
              <a:gd name="T2" fmla="*/ 2147483647 w 470"/>
              <a:gd name="T3" fmla="*/ 2147483647 h 386"/>
              <a:gd name="T4" fmla="*/ 2147483647 w 470"/>
              <a:gd name="T5" fmla="*/ 2147483647 h 386"/>
              <a:gd name="T6" fmla="*/ 2147483647 w 470"/>
              <a:gd name="T7" fmla="*/ 2147483647 h 386"/>
              <a:gd name="T8" fmla="*/ 2147483647 w 470"/>
              <a:gd name="T9" fmla="*/ 2147483647 h 386"/>
              <a:gd name="T10" fmla="*/ 2147483647 w 470"/>
              <a:gd name="T11" fmla="*/ 2147483647 h 386"/>
              <a:gd name="T12" fmla="*/ 2147483647 w 470"/>
              <a:gd name="T13" fmla="*/ 2147483647 h 386"/>
              <a:gd name="T14" fmla="*/ 2147483647 w 470"/>
              <a:gd name="T15" fmla="*/ 2147483647 h 386"/>
              <a:gd name="T16" fmla="*/ 2147483647 w 470"/>
              <a:gd name="T17" fmla="*/ 2147483647 h 386"/>
              <a:gd name="T18" fmla="*/ 2147483647 w 470"/>
              <a:gd name="T19" fmla="*/ 2147483647 h 386"/>
              <a:gd name="T20" fmla="*/ 2147483647 w 470"/>
              <a:gd name="T21" fmla="*/ 2147483647 h 386"/>
              <a:gd name="T22" fmla="*/ 0 w 470"/>
              <a:gd name="T23" fmla="*/ 2147483647 h 386"/>
              <a:gd name="T24" fmla="*/ 2147483647 w 470"/>
              <a:gd name="T25" fmla="*/ 2147483647 h 386"/>
              <a:gd name="T26" fmla="*/ 2147483647 w 470"/>
              <a:gd name="T27" fmla="*/ 2147483647 h 386"/>
              <a:gd name="T28" fmla="*/ 2147483647 w 470"/>
              <a:gd name="T29" fmla="*/ 2147483647 h 386"/>
              <a:gd name="T30" fmla="*/ 2147483647 w 470"/>
              <a:gd name="T31" fmla="*/ 2147483647 h 386"/>
              <a:gd name="T32" fmla="*/ 2147483647 w 470"/>
              <a:gd name="T33" fmla="*/ 2147483647 h 386"/>
              <a:gd name="T34" fmla="*/ 2147483647 w 470"/>
              <a:gd name="T35" fmla="*/ 2147483647 h 386"/>
              <a:gd name="T36" fmla="*/ 2147483647 w 470"/>
              <a:gd name="T37" fmla="*/ 2147483647 h 386"/>
              <a:gd name="T38" fmla="*/ 2147483647 w 470"/>
              <a:gd name="T39" fmla="*/ 2147483647 h 386"/>
              <a:gd name="T40" fmla="*/ 2147483647 w 470"/>
              <a:gd name="T41" fmla="*/ 2147483647 h 386"/>
              <a:gd name="T42" fmla="*/ 2147483647 w 470"/>
              <a:gd name="T43" fmla="*/ 2147483647 h 386"/>
              <a:gd name="T44" fmla="*/ 2147483647 w 470"/>
              <a:gd name="T45" fmla="*/ 2147483647 h 386"/>
              <a:gd name="T46" fmla="*/ 2147483647 w 470"/>
              <a:gd name="T47" fmla="*/ 2147483647 h 386"/>
              <a:gd name="T48" fmla="*/ 2147483647 w 470"/>
              <a:gd name="T49" fmla="*/ 2147483647 h 386"/>
              <a:gd name="T50" fmla="*/ 2147483647 w 470"/>
              <a:gd name="T51" fmla="*/ 2147483647 h 386"/>
              <a:gd name="T52" fmla="*/ 2147483647 w 470"/>
              <a:gd name="T53" fmla="*/ 2147483647 h 386"/>
              <a:gd name="T54" fmla="*/ 2147483647 w 470"/>
              <a:gd name="T55" fmla="*/ 2147483647 h 386"/>
              <a:gd name="T56" fmla="*/ 2147483647 w 470"/>
              <a:gd name="T57" fmla="*/ 2147483647 h 386"/>
              <a:gd name="T58" fmla="*/ 2147483647 w 470"/>
              <a:gd name="T59" fmla="*/ 2147483647 h 386"/>
              <a:gd name="T60" fmla="*/ 2147483647 w 470"/>
              <a:gd name="T61" fmla="*/ 2147483647 h 386"/>
              <a:gd name="T62" fmla="*/ 2147483647 w 470"/>
              <a:gd name="T63" fmla="*/ 2147483647 h 386"/>
              <a:gd name="T64" fmla="*/ 2147483647 w 470"/>
              <a:gd name="T65" fmla="*/ 2147483647 h 386"/>
              <a:gd name="T66" fmla="*/ 2147483647 w 470"/>
              <a:gd name="T67" fmla="*/ 2147483647 h 386"/>
              <a:gd name="T68" fmla="*/ 2147483647 w 470"/>
              <a:gd name="T69" fmla="*/ 2147483647 h 386"/>
              <a:gd name="T70" fmla="*/ 2147483647 w 470"/>
              <a:gd name="T71" fmla="*/ 2147483647 h 386"/>
              <a:gd name="T72" fmla="*/ 2147483647 w 470"/>
              <a:gd name="T73" fmla="*/ 2147483647 h 386"/>
              <a:gd name="T74" fmla="*/ 2147483647 w 470"/>
              <a:gd name="T75" fmla="*/ 2147483647 h 386"/>
              <a:gd name="T76" fmla="*/ 2147483647 w 470"/>
              <a:gd name="T77" fmla="*/ 2147483647 h 386"/>
              <a:gd name="T78" fmla="*/ 2147483647 w 470"/>
              <a:gd name="T79" fmla="*/ 2147483647 h 386"/>
              <a:gd name="T80" fmla="*/ 2147483647 w 470"/>
              <a:gd name="T81" fmla="*/ 2147483647 h 386"/>
              <a:gd name="T82" fmla="*/ 2147483647 w 470"/>
              <a:gd name="T83" fmla="*/ 2147483647 h 386"/>
              <a:gd name="T84" fmla="*/ 2147483647 w 470"/>
              <a:gd name="T85" fmla="*/ 2147483647 h 386"/>
              <a:gd name="T86" fmla="*/ 2147483647 w 470"/>
              <a:gd name="T87" fmla="*/ 2147483647 h 386"/>
              <a:gd name="T88" fmla="*/ 2147483647 w 470"/>
              <a:gd name="T89" fmla="*/ 2147483647 h 386"/>
              <a:gd name="T90" fmla="*/ 2147483647 w 470"/>
              <a:gd name="T91" fmla="*/ 2147483647 h 386"/>
              <a:gd name="T92" fmla="*/ 2147483647 w 470"/>
              <a:gd name="T93" fmla="*/ 2147483647 h 386"/>
              <a:gd name="T94" fmla="*/ 2147483647 w 470"/>
              <a:gd name="T95" fmla="*/ 2147483647 h 386"/>
              <a:gd name="T96" fmla="*/ 2147483647 w 470"/>
              <a:gd name="T97" fmla="*/ 2147483647 h 386"/>
              <a:gd name="T98" fmla="*/ 2147483647 w 470"/>
              <a:gd name="T99" fmla="*/ 2147483647 h 386"/>
              <a:gd name="T100" fmla="*/ 2147483647 w 470"/>
              <a:gd name="T101" fmla="*/ 2147483647 h 386"/>
              <a:gd name="T102" fmla="*/ 2147483647 w 470"/>
              <a:gd name="T103" fmla="*/ 2147483647 h 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0" h="386">
                <a:moveTo>
                  <a:pt x="462" y="185"/>
                </a:moveTo>
                <a:cubicBezTo>
                  <a:pt x="435" y="185"/>
                  <a:pt x="435" y="185"/>
                  <a:pt x="435" y="185"/>
                </a:cubicBezTo>
                <a:cubicBezTo>
                  <a:pt x="435" y="99"/>
                  <a:pt x="435" y="99"/>
                  <a:pt x="435" y="99"/>
                </a:cubicBezTo>
                <a:cubicBezTo>
                  <a:pt x="435" y="94"/>
                  <a:pt x="431" y="91"/>
                  <a:pt x="427" y="91"/>
                </a:cubicBezTo>
                <a:cubicBezTo>
                  <a:pt x="423" y="91"/>
                  <a:pt x="419" y="94"/>
                  <a:pt x="419" y="99"/>
                </a:cubicBezTo>
                <a:cubicBezTo>
                  <a:pt x="419" y="335"/>
                  <a:pt x="419" y="335"/>
                  <a:pt x="419" y="335"/>
                </a:cubicBezTo>
                <a:cubicBezTo>
                  <a:pt x="51" y="335"/>
                  <a:pt x="51" y="335"/>
                  <a:pt x="51" y="335"/>
                </a:cubicBezTo>
                <a:cubicBezTo>
                  <a:pt x="51" y="51"/>
                  <a:pt x="51" y="51"/>
                  <a:pt x="51" y="51"/>
                </a:cubicBezTo>
                <a:cubicBezTo>
                  <a:pt x="419" y="51"/>
                  <a:pt x="419" y="51"/>
                  <a:pt x="419" y="51"/>
                </a:cubicBezTo>
                <a:cubicBezTo>
                  <a:pt x="419" y="67"/>
                  <a:pt x="419" y="67"/>
                  <a:pt x="419" y="67"/>
                </a:cubicBezTo>
                <a:cubicBezTo>
                  <a:pt x="419" y="71"/>
                  <a:pt x="423" y="75"/>
                  <a:pt x="427" y="75"/>
                </a:cubicBezTo>
                <a:cubicBezTo>
                  <a:pt x="431" y="75"/>
                  <a:pt x="435" y="71"/>
                  <a:pt x="435" y="67"/>
                </a:cubicBezTo>
                <a:cubicBezTo>
                  <a:pt x="435" y="50"/>
                  <a:pt x="435" y="50"/>
                  <a:pt x="435" y="50"/>
                </a:cubicBezTo>
                <a:cubicBezTo>
                  <a:pt x="435" y="42"/>
                  <a:pt x="428" y="35"/>
                  <a:pt x="420" y="35"/>
                </a:cubicBezTo>
                <a:cubicBezTo>
                  <a:pt x="243" y="35"/>
                  <a:pt x="243" y="35"/>
                  <a:pt x="243" y="35"/>
                </a:cubicBezTo>
                <a:cubicBezTo>
                  <a:pt x="243" y="8"/>
                  <a:pt x="243" y="8"/>
                  <a:pt x="243" y="8"/>
                </a:cubicBezTo>
                <a:cubicBezTo>
                  <a:pt x="243" y="3"/>
                  <a:pt x="239" y="0"/>
                  <a:pt x="235" y="0"/>
                </a:cubicBezTo>
                <a:cubicBezTo>
                  <a:pt x="231" y="0"/>
                  <a:pt x="227" y="3"/>
                  <a:pt x="227" y="8"/>
                </a:cubicBezTo>
                <a:cubicBezTo>
                  <a:pt x="227" y="35"/>
                  <a:pt x="227" y="35"/>
                  <a:pt x="227" y="35"/>
                </a:cubicBezTo>
                <a:cubicBezTo>
                  <a:pt x="50" y="35"/>
                  <a:pt x="50" y="35"/>
                  <a:pt x="50" y="35"/>
                </a:cubicBezTo>
                <a:cubicBezTo>
                  <a:pt x="42" y="35"/>
                  <a:pt x="35" y="42"/>
                  <a:pt x="35" y="50"/>
                </a:cubicBezTo>
                <a:cubicBezTo>
                  <a:pt x="35" y="185"/>
                  <a:pt x="35" y="185"/>
                  <a:pt x="35" y="185"/>
                </a:cubicBezTo>
                <a:cubicBezTo>
                  <a:pt x="8" y="185"/>
                  <a:pt x="8" y="185"/>
                  <a:pt x="8" y="185"/>
                </a:cubicBezTo>
                <a:cubicBezTo>
                  <a:pt x="4" y="185"/>
                  <a:pt x="0" y="188"/>
                  <a:pt x="0" y="193"/>
                </a:cubicBezTo>
                <a:cubicBezTo>
                  <a:pt x="0" y="197"/>
                  <a:pt x="4" y="201"/>
                  <a:pt x="8" y="201"/>
                </a:cubicBezTo>
                <a:cubicBezTo>
                  <a:pt x="35" y="201"/>
                  <a:pt x="35" y="201"/>
                  <a:pt x="35" y="201"/>
                </a:cubicBezTo>
                <a:cubicBezTo>
                  <a:pt x="35" y="335"/>
                  <a:pt x="35" y="335"/>
                  <a:pt x="35" y="335"/>
                </a:cubicBezTo>
                <a:cubicBezTo>
                  <a:pt x="35" y="344"/>
                  <a:pt x="42" y="351"/>
                  <a:pt x="50" y="351"/>
                </a:cubicBezTo>
                <a:cubicBezTo>
                  <a:pt x="227" y="351"/>
                  <a:pt x="227" y="351"/>
                  <a:pt x="227" y="351"/>
                </a:cubicBezTo>
                <a:cubicBezTo>
                  <a:pt x="227" y="378"/>
                  <a:pt x="227" y="378"/>
                  <a:pt x="227" y="378"/>
                </a:cubicBezTo>
                <a:cubicBezTo>
                  <a:pt x="227" y="382"/>
                  <a:pt x="231" y="386"/>
                  <a:pt x="235" y="386"/>
                </a:cubicBezTo>
                <a:cubicBezTo>
                  <a:pt x="239" y="386"/>
                  <a:pt x="243" y="382"/>
                  <a:pt x="243" y="378"/>
                </a:cubicBezTo>
                <a:cubicBezTo>
                  <a:pt x="243" y="351"/>
                  <a:pt x="243" y="351"/>
                  <a:pt x="243" y="351"/>
                </a:cubicBezTo>
                <a:cubicBezTo>
                  <a:pt x="420" y="351"/>
                  <a:pt x="420" y="351"/>
                  <a:pt x="420" y="351"/>
                </a:cubicBezTo>
                <a:cubicBezTo>
                  <a:pt x="428" y="351"/>
                  <a:pt x="435" y="344"/>
                  <a:pt x="435" y="335"/>
                </a:cubicBezTo>
                <a:cubicBezTo>
                  <a:pt x="435" y="201"/>
                  <a:pt x="435" y="201"/>
                  <a:pt x="435" y="201"/>
                </a:cubicBezTo>
                <a:cubicBezTo>
                  <a:pt x="462" y="201"/>
                  <a:pt x="462" y="201"/>
                  <a:pt x="462" y="201"/>
                </a:cubicBezTo>
                <a:cubicBezTo>
                  <a:pt x="466" y="201"/>
                  <a:pt x="470" y="197"/>
                  <a:pt x="470" y="193"/>
                </a:cubicBezTo>
                <a:cubicBezTo>
                  <a:pt x="470" y="188"/>
                  <a:pt x="466" y="185"/>
                  <a:pt x="462" y="185"/>
                </a:cubicBezTo>
                <a:close/>
                <a:moveTo>
                  <a:pt x="286" y="177"/>
                </a:moveTo>
                <a:cubicBezTo>
                  <a:pt x="375" y="177"/>
                  <a:pt x="375" y="177"/>
                  <a:pt x="375" y="177"/>
                </a:cubicBezTo>
                <a:cubicBezTo>
                  <a:pt x="386" y="177"/>
                  <a:pt x="394" y="168"/>
                  <a:pt x="394" y="157"/>
                </a:cubicBezTo>
                <a:cubicBezTo>
                  <a:pt x="394" y="122"/>
                  <a:pt x="394" y="122"/>
                  <a:pt x="394" y="122"/>
                </a:cubicBezTo>
                <a:cubicBezTo>
                  <a:pt x="394" y="112"/>
                  <a:pt x="386" y="103"/>
                  <a:pt x="375" y="103"/>
                </a:cubicBezTo>
                <a:cubicBezTo>
                  <a:pt x="286" y="103"/>
                  <a:pt x="286" y="103"/>
                  <a:pt x="286" y="103"/>
                </a:cubicBezTo>
                <a:cubicBezTo>
                  <a:pt x="275" y="103"/>
                  <a:pt x="267" y="112"/>
                  <a:pt x="267" y="122"/>
                </a:cubicBezTo>
                <a:cubicBezTo>
                  <a:pt x="267" y="132"/>
                  <a:pt x="267" y="132"/>
                  <a:pt x="267" y="132"/>
                </a:cubicBezTo>
                <a:cubicBezTo>
                  <a:pt x="235" y="132"/>
                  <a:pt x="235" y="132"/>
                  <a:pt x="235" y="132"/>
                </a:cubicBezTo>
                <a:cubicBezTo>
                  <a:pt x="230" y="132"/>
                  <a:pt x="227" y="136"/>
                  <a:pt x="227" y="140"/>
                </a:cubicBezTo>
                <a:cubicBezTo>
                  <a:pt x="227" y="185"/>
                  <a:pt x="227" y="185"/>
                  <a:pt x="227" y="185"/>
                </a:cubicBezTo>
                <a:cubicBezTo>
                  <a:pt x="191" y="185"/>
                  <a:pt x="191" y="185"/>
                  <a:pt x="191" y="185"/>
                </a:cubicBezTo>
                <a:cubicBezTo>
                  <a:pt x="191" y="153"/>
                  <a:pt x="191" y="153"/>
                  <a:pt x="191" y="153"/>
                </a:cubicBezTo>
                <a:cubicBezTo>
                  <a:pt x="191" y="143"/>
                  <a:pt x="183" y="134"/>
                  <a:pt x="172" y="134"/>
                </a:cubicBezTo>
                <a:cubicBezTo>
                  <a:pt x="95" y="134"/>
                  <a:pt x="95" y="134"/>
                  <a:pt x="95" y="134"/>
                </a:cubicBezTo>
                <a:cubicBezTo>
                  <a:pt x="84" y="134"/>
                  <a:pt x="76" y="143"/>
                  <a:pt x="76" y="153"/>
                </a:cubicBezTo>
                <a:cubicBezTo>
                  <a:pt x="76" y="232"/>
                  <a:pt x="76" y="232"/>
                  <a:pt x="76" y="232"/>
                </a:cubicBezTo>
                <a:cubicBezTo>
                  <a:pt x="76" y="243"/>
                  <a:pt x="84" y="252"/>
                  <a:pt x="95" y="252"/>
                </a:cubicBezTo>
                <a:cubicBezTo>
                  <a:pt x="172" y="252"/>
                  <a:pt x="172" y="252"/>
                  <a:pt x="172" y="252"/>
                </a:cubicBezTo>
                <a:cubicBezTo>
                  <a:pt x="183" y="252"/>
                  <a:pt x="191" y="243"/>
                  <a:pt x="191" y="232"/>
                </a:cubicBezTo>
                <a:cubicBezTo>
                  <a:pt x="191" y="201"/>
                  <a:pt x="191" y="201"/>
                  <a:pt x="191" y="201"/>
                </a:cubicBezTo>
                <a:cubicBezTo>
                  <a:pt x="227" y="201"/>
                  <a:pt x="227" y="201"/>
                  <a:pt x="227" y="201"/>
                </a:cubicBezTo>
                <a:cubicBezTo>
                  <a:pt x="227" y="246"/>
                  <a:pt x="227" y="246"/>
                  <a:pt x="227" y="246"/>
                </a:cubicBezTo>
                <a:cubicBezTo>
                  <a:pt x="227" y="250"/>
                  <a:pt x="230" y="254"/>
                  <a:pt x="235" y="254"/>
                </a:cubicBezTo>
                <a:cubicBezTo>
                  <a:pt x="267" y="254"/>
                  <a:pt x="267" y="254"/>
                  <a:pt x="267" y="254"/>
                </a:cubicBezTo>
                <a:cubicBezTo>
                  <a:pt x="267" y="263"/>
                  <a:pt x="267" y="263"/>
                  <a:pt x="267" y="263"/>
                </a:cubicBezTo>
                <a:cubicBezTo>
                  <a:pt x="267" y="274"/>
                  <a:pt x="275" y="283"/>
                  <a:pt x="286" y="283"/>
                </a:cubicBezTo>
                <a:cubicBezTo>
                  <a:pt x="375" y="283"/>
                  <a:pt x="375" y="283"/>
                  <a:pt x="375" y="283"/>
                </a:cubicBezTo>
                <a:cubicBezTo>
                  <a:pt x="386" y="283"/>
                  <a:pt x="394" y="274"/>
                  <a:pt x="394" y="263"/>
                </a:cubicBezTo>
                <a:cubicBezTo>
                  <a:pt x="394" y="228"/>
                  <a:pt x="394" y="228"/>
                  <a:pt x="394" y="228"/>
                </a:cubicBezTo>
                <a:cubicBezTo>
                  <a:pt x="394" y="217"/>
                  <a:pt x="386" y="209"/>
                  <a:pt x="375" y="209"/>
                </a:cubicBezTo>
                <a:cubicBezTo>
                  <a:pt x="286" y="209"/>
                  <a:pt x="286" y="209"/>
                  <a:pt x="286" y="209"/>
                </a:cubicBezTo>
                <a:cubicBezTo>
                  <a:pt x="275" y="209"/>
                  <a:pt x="267" y="217"/>
                  <a:pt x="267" y="228"/>
                </a:cubicBezTo>
                <a:cubicBezTo>
                  <a:pt x="267" y="238"/>
                  <a:pt x="267" y="238"/>
                  <a:pt x="267" y="238"/>
                </a:cubicBezTo>
                <a:cubicBezTo>
                  <a:pt x="243" y="238"/>
                  <a:pt x="243" y="238"/>
                  <a:pt x="243" y="238"/>
                </a:cubicBezTo>
                <a:cubicBezTo>
                  <a:pt x="243" y="148"/>
                  <a:pt x="243" y="148"/>
                  <a:pt x="243" y="148"/>
                </a:cubicBezTo>
                <a:cubicBezTo>
                  <a:pt x="267" y="148"/>
                  <a:pt x="267" y="148"/>
                  <a:pt x="267" y="148"/>
                </a:cubicBezTo>
                <a:cubicBezTo>
                  <a:pt x="267" y="157"/>
                  <a:pt x="267" y="157"/>
                  <a:pt x="267" y="157"/>
                </a:cubicBezTo>
                <a:cubicBezTo>
                  <a:pt x="267" y="168"/>
                  <a:pt x="275" y="177"/>
                  <a:pt x="286" y="177"/>
                </a:cubicBezTo>
                <a:close/>
                <a:moveTo>
                  <a:pt x="282" y="122"/>
                </a:moveTo>
                <a:cubicBezTo>
                  <a:pt x="282" y="120"/>
                  <a:pt x="284" y="119"/>
                  <a:pt x="286" y="119"/>
                </a:cubicBezTo>
                <a:cubicBezTo>
                  <a:pt x="375" y="119"/>
                  <a:pt x="375" y="119"/>
                  <a:pt x="375" y="119"/>
                </a:cubicBezTo>
                <a:cubicBezTo>
                  <a:pt x="377" y="119"/>
                  <a:pt x="379" y="120"/>
                  <a:pt x="379" y="122"/>
                </a:cubicBezTo>
                <a:cubicBezTo>
                  <a:pt x="379" y="157"/>
                  <a:pt x="379" y="157"/>
                  <a:pt x="379" y="157"/>
                </a:cubicBezTo>
                <a:cubicBezTo>
                  <a:pt x="379" y="160"/>
                  <a:pt x="377" y="161"/>
                  <a:pt x="375" y="161"/>
                </a:cubicBezTo>
                <a:cubicBezTo>
                  <a:pt x="286" y="161"/>
                  <a:pt x="286" y="161"/>
                  <a:pt x="286" y="161"/>
                </a:cubicBezTo>
                <a:cubicBezTo>
                  <a:pt x="284" y="161"/>
                  <a:pt x="282" y="160"/>
                  <a:pt x="282" y="157"/>
                </a:cubicBezTo>
                <a:lnTo>
                  <a:pt x="282" y="122"/>
                </a:lnTo>
                <a:close/>
                <a:moveTo>
                  <a:pt x="176" y="232"/>
                </a:moveTo>
                <a:cubicBezTo>
                  <a:pt x="176" y="234"/>
                  <a:pt x="174" y="236"/>
                  <a:pt x="172" y="236"/>
                </a:cubicBezTo>
                <a:cubicBezTo>
                  <a:pt x="95" y="236"/>
                  <a:pt x="95" y="236"/>
                  <a:pt x="95" y="236"/>
                </a:cubicBezTo>
                <a:cubicBezTo>
                  <a:pt x="93" y="236"/>
                  <a:pt x="91" y="234"/>
                  <a:pt x="91" y="232"/>
                </a:cubicBezTo>
                <a:cubicBezTo>
                  <a:pt x="91" y="153"/>
                  <a:pt x="91" y="153"/>
                  <a:pt x="91" y="153"/>
                </a:cubicBezTo>
                <a:cubicBezTo>
                  <a:pt x="91" y="151"/>
                  <a:pt x="93" y="149"/>
                  <a:pt x="95" y="149"/>
                </a:cubicBezTo>
                <a:cubicBezTo>
                  <a:pt x="172" y="149"/>
                  <a:pt x="172" y="149"/>
                  <a:pt x="172" y="149"/>
                </a:cubicBezTo>
                <a:cubicBezTo>
                  <a:pt x="174" y="149"/>
                  <a:pt x="176" y="151"/>
                  <a:pt x="176" y="153"/>
                </a:cubicBezTo>
                <a:lnTo>
                  <a:pt x="176" y="232"/>
                </a:lnTo>
                <a:close/>
                <a:moveTo>
                  <a:pt x="282" y="228"/>
                </a:moveTo>
                <a:cubicBezTo>
                  <a:pt x="282" y="226"/>
                  <a:pt x="284" y="224"/>
                  <a:pt x="286" y="224"/>
                </a:cubicBezTo>
                <a:cubicBezTo>
                  <a:pt x="375" y="224"/>
                  <a:pt x="375" y="224"/>
                  <a:pt x="375" y="224"/>
                </a:cubicBezTo>
                <a:cubicBezTo>
                  <a:pt x="377" y="224"/>
                  <a:pt x="379" y="226"/>
                  <a:pt x="379" y="228"/>
                </a:cubicBezTo>
                <a:cubicBezTo>
                  <a:pt x="379" y="263"/>
                  <a:pt x="379" y="263"/>
                  <a:pt x="379" y="263"/>
                </a:cubicBezTo>
                <a:cubicBezTo>
                  <a:pt x="379" y="265"/>
                  <a:pt x="377" y="267"/>
                  <a:pt x="375" y="267"/>
                </a:cubicBezTo>
                <a:cubicBezTo>
                  <a:pt x="286" y="267"/>
                  <a:pt x="286" y="267"/>
                  <a:pt x="286" y="267"/>
                </a:cubicBezTo>
                <a:cubicBezTo>
                  <a:pt x="284" y="267"/>
                  <a:pt x="282" y="265"/>
                  <a:pt x="282" y="263"/>
                </a:cubicBezTo>
                <a:lnTo>
                  <a:pt x="282" y="2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
          <p:cNvSpPr>
            <a:spLocks noChangeAspect="1" noEditPoints="1"/>
          </p:cNvSpPr>
          <p:nvPr/>
        </p:nvSpPr>
        <p:spPr bwMode="auto">
          <a:xfrm>
            <a:off x="3345348" y="5268405"/>
            <a:ext cx="279050" cy="417499"/>
          </a:xfrm>
          <a:custGeom>
            <a:avLst/>
            <a:gdLst>
              <a:gd name="T0" fmla="*/ 2147483647 w 296"/>
              <a:gd name="T1" fmla="*/ 2147483647 h 349"/>
              <a:gd name="T2" fmla="*/ 2147483647 w 296"/>
              <a:gd name="T3" fmla="*/ 2147483647 h 349"/>
              <a:gd name="T4" fmla="*/ 2147483647 w 296"/>
              <a:gd name="T5" fmla="*/ 2147483647 h 349"/>
              <a:gd name="T6" fmla="*/ 2147483647 w 296"/>
              <a:gd name="T7" fmla="*/ 0 h 349"/>
              <a:gd name="T8" fmla="*/ 0 w 296"/>
              <a:gd name="T9" fmla="*/ 2147483647 h 349"/>
              <a:gd name="T10" fmla="*/ 0 w 296"/>
              <a:gd name="T11" fmla="*/ 2147483647 h 349"/>
              <a:gd name="T12" fmla="*/ 0 w 296"/>
              <a:gd name="T13" fmla="*/ 2147483647 h 349"/>
              <a:gd name="T14" fmla="*/ 0 w 296"/>
              <a:gd name="T15" fmla="*/ 2147483647 h 349"/>
              <a:gd name="T16" fmla="*/ 2147483647 w 296"/>
              <a:gd name="T17" fmla="*/ 2147483647 h 349"/>
              <a:gd name="T18" fmla="*/ 2147483647 w 296"/>
              <a:gd name="T19" fmla="*/ 2147483647 h 349"/>
              <a:gd name="T20" fmla="*/ 2147483647 w 296"/>
              <a:gd name="T21" fmla="*/ 2147483647 h 349"/>
              <a:gd name="T22" fmla="*/ 2147483647 w 296"/>
              <a:gd name="T23" fmla="*/ 2147483647 h 349"/>
              <a:gd name="T24" fmla="*/ 2147483647 w 296"/>
              <a:gd name="T25" fmla="*/ 2147483647 h 349"/>
              <a:gd name="T26" fmla="*/ 2147483647 w 296"/>
              <a:gd name="T27" fmla="*/ 2147483647 h 349"/>
              <a:gd name="T28" fmla="*/ 2147483647 w 296"/>
              <a:gd name="T29" fmla="*/ 2147483647 h 349"/>
              <a:gd name="T30" fmla="*/ 2147483647 w 296"/>
              <a:gd name="T31" fmla="*/ 2147483647 h 349"/>
              <a:gd name="T32" fmla="*/ 2147483647 w 296"/>
              <a:gd name="T33" fmla="*/ 2147483647 h 349"/>
              <a:gd name="T34" fmla="*/ 2147483647 w 296"/>
              <a:gd name="T35" fmla="*/ 2147483647 h 349"/>
              <a:gd name="T36" fmla="*/ 2147483647 w 296"/>
              <a:gd name="T37" fmla="*/ 2147483647 h 349"/>
              <a:gd name="T38" fmla="*/ 2147483647 w 296"/>
              <a:gd name="T39" fmla="*/ 2147483647 h 349"/>
              <a:gd name="T40" fmla="*/ 2147483647 w 296"/>
              <a:gd name="T41" fmla="*/ 2147483647 h 349"/>
              <a:gd name="T42" fmla="*/ 2147483647 w 296"/>
              <a:gd name="T43" fmla="*/ 2147483647 h 349"/>
              <a:gd name="T44" fmla="*/ 2147483647 w 296"/>
              <a:gd name="T45" fmla="*/ 2147483647 h 349"/>
              <a:gd name="T46" fmla="*/ 2147483647 w 296"/>
              <a:gd name="T47" fmla="*/ 2147483647 h 349"/>
              <a:gd name="T48" fmla="*/ 2147483647 w 296"/>
              <a:gd name="T49" fmla="*/ 2147483647 h 349"/>
              <a:gd name="T50" fmla="*/ 2147483647 w 296"/>
              <a:gd name="T51" fmla="*/ 2147483647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6" h="349">
                <a:moveTo>
                  <a:pt x="288" y="106"/>
                </a:moveTo>
                <a:cubicBezTo>
                  <a:pt x="293" y="106"/>
                  <a:pt x="296" y="103"/>
                  <a:pt x="296" y="98"/>
                </a:cubicBezTo>
                <a:cubicBezTo>
                  <a:pt x="296" y="53"/>
                  <a:pt x="296" y="53"/>
                  <a:pt x="296" y="53"/>
                </a:cubicBezTo>
                <a:cubicBezTo>
                  <a:pt x="296" y="18"/>
                  <a:pt x="248" y="0"/>
                  <a:pt x="148" y="0"/>
                </a:cubicBezTo>
                <a:cubicBezTo>
                  <a:pt x="48" y="0"/>
                  <a:pt x="0" y="18"/>
                  <a:pt x="0" y="53"/>
                </a:cubicBezTo>
                <a:cubicBezTo>
                  <a:pt x="0" y="54"/>
                  <a:pt x="0" y="55"/>
                  <a:pt x="0" y="55"/>
                </a:cubicBezTo>
                <a:cubicBezTo>
                  <a:pt x="0" y="55"/>
                  <a:pt x="0" y="56"/>
                  <a:pt x="0" y="56"/>
                </a:cubicBezTo>
                <a:cubicBezTo>
                  <a:pt x="0" y="286"/>
                  <a:pt x="0" y="286"/>
                  <a:pt x="0" y="286"/>
                </a:cubicBezTo>
                <a:cubicBezTo>
                  <a:pt x="0" y="327"/>
                  <a:pt x="50" y="349"/>
                  <a:pt x="148" y="349"/>
                </a:cubicBezTo>
                <a:cubicBezTo>
                  <a:pt x="242" y="349"/>
                  <a:pt x="296" y="326"/>
                  <a:pt x="296" y="286"/>
                </a:cubicBezTo>
                <a:cubicBezTo>
                  <a:pt x="296" y="130"/>
                  <a:pt x="296" y="130"/>
                  <a:pt x="296" y="130"/>
                </a:cubicBezTo>
                <a:cubicBezTo>
                  <a:pt x="296" y="126"/>
                  <a:pt x="293" y="122"/>
                  <a:pt x="288" y="122"/>
                </a:cubicBezTo>
                <a:cubicBezTo>
                  <a:pt x="284" y="122"/>
                  <a:pt x="280" y="126"/>
                  <a:pt x="280" y="130"/>
                </a:cubicBezTo>
                <a:cubicBezTo>
                  <a:pt x="280" y="286"/>
                  <a:pt x="280" y="286"/>
                  <a:pt x="280" y="286"/>
                </a:cubicBezTo>
                <a:cubicBezTo>
                  <a:pt x="280" y="315"/>
                  <a:pt x="230" y="333"/>
                  <a:pt x="148" y="333"/>
                </a:cubicBezTo>
                <a:cubicBezTo>
                  <a:pt x="88" y="333"/>
                  <a:pt x="16" y="325"/>
                  <a:pt x="16" y="286"/>
                </a:cubicBezTo>
                <a:cubicBezTo>
                  <a:pt x="16" y="83"/>
                  <a:pt x="16" y="83"/>
                  <a:pt x="16" y="83"/>
                </a:cubicBezTo>
                <a:cubicBezTo>
                  <a:pt x="37" y="99"/>
                  <a:pt x="81" y="106"/>
                  <a:pt x="148" y="106"/>
                </a:cubicBezTo>
                <a:cubicBezTo>
                  <a:pt x="215" y="106"/>
                  <a:pt x="259" y="99"/>
                  <a:pt x="280" y="83"/>
                </a:cubicBezTo>
                <a:cubicBezTo>
                  <a:pt x="280" y="98"/>
                  <a:pt x="280" y="98"/>
                  <a:pt x="280" y="98"/>
                </a:cubicBezTo>
                <a:cubicBezTo>
                  <a:pt x="280" y="103"/>
                  <a:pt x="284" y="106"/>
                  <a:pt x="288" y="106"/>
                </a:cubicBezTo>
                <a:close/>
                <a:moveTo>
                  <a:pt x="148" y="90"/>
                </a:moveTo>
                <a:cubicBezTo>
                  <a:pt x="63" y="90"/>
                  <a:pt x="16" y="77"/>
                  <a:pt x="16" y="53"/>
                </a:cubicBezTo>
                <a:cubicBezTo>
                  <a:pt x="16" y="30"/>
                  <a:pt x="63" y="16"/>
                  <a:pt x="148" y="16"/>
                </a:cubicBezTo>
                <a:cubicBezTo>
                  <a:pt x="232" y="16"/>
                  <a:pt x="280" y="30"/>
                  <a:pt x="280" y="53"/>
                </a:cubicBezTo>
                <a:cubicBezTo>
                  <a:pt x="280" y="77"/>
                  <a:pt x="233" y="90"/>
                  <a:pt x="148"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9"/>
          <p:cNvSpPr>
            <a:spLocks noChangeAspect="1"/>
          </p:cNvSpPr>
          <p:nvPr/>
        </p:nvSpPr>
        <p:spPr bwMode="auto">
          <a:xfrm>
            <a:off x="4192545" y="5189122"/>
            <a:ext cx="552730" cy="590446"/>
          </a:xfrm>
          <a:custGeom>
            <a:avLst/>
            <a:gdLst>
              <a:gd name="T0" fmla="*/ 2147483647 w 474"/>
              <a:gd name="T1" fmla="*/ 2147483647 h 295"/>
              <a:gd name="T2" fmla="*/ 2147483647 w 474"/>
              <a:gd name="T3" fmla="*/ 2147483647 h 295"/>
              <a:gd name="T4" fmla="*/ 2147483647 w 474"/>
              <a:gd name="T5" fmla="*/ 2147483647 h 295"/>
              <a:gd name="T6" fmla="*/ 2147483647 w 474"/>
              <a:gd name="T7" fmla="*/ 2147483647 h 295"/>
              <a:gd name="T8" fmla="*/ 2147483647 w 474"/>
              <a:gd name="T9" fmla="*/ 2147483647 h 295"/>
              <a:gd name="T10" fmla="*/ 2147483647 w 474"/>
              <a:gd name="T11" fmla="*/ 2147483647 h 295"/>
              <a:gd name="T12" fmla="*/ 2147483647 w 474"/>
              <a:gd name="T13" fmla="*/ 2147483647 h 295"/>
              <a:gd name="T14" fmla="*/ 2147483647 w 474"/>
              <a:gd name="T15" fmla="*/ 2147483647 h 295"/>
              <a:gd name="T16" fmla="*/ 2147483647 w 474"/>
              <a:gd name="T17" fmla="*/ 2147483647 h 295"/>
              <a:gd name="T18" fmla="*/ 2147483647 w 474"/>
              <a:gd name="T19" fmla="*/ 2147483647 h 295"/>
              <a:gd name="T20" fmla="*/ 2147483647 w 474"/>
              <a:gd name="T21" fmla="*/ 2147483647 h 295"/>
              <a:gd name="T22" fmla="*/ 2147483647 w 474"/>
              <a:gd name="T23" fmla="*/ 2147483647 h 295"/>
              <a:gd name="T24" fmla="*/ 2147483647 w 474"/>
              <a:gd name="T25" fmla="*/ 2147483647 h 295"/>
              <a:gd name="T26" fmla="*/ 2147483647 w 474"/>
              <a:gd name="T27" fmla="*/ 2147483647 h 295"/>
              <a:gd name="T28" fmla="*/ 2147483647 w 474"/>
              <a:gd name="T29" fmla="*/ 2147483647 h 295"/>
              <a:gd name="T30" fmla="*/ 2147483647 w 474"/>
              <a:gd name="T31" fmla="*/ 2147483647 h 295"/>
              <a:gd name="T32" fmla="*/ 2147483647 w 474"/>
              <a:gd name="T33" fmla="*/ 2147483647 h 295"/>
              <a:gd name="T34" fmla="*/ 2147483647 w 474"/>
              <a:gd name="T35" fmla="*/ 2147483647 h 295"/>
              <a:gd name="T36" fmla="*/ 2147483647 w 474"/>
              <a:gd name="T37" fmla="*/ 2147483647 h 295"/>
              <a:gd name="T38" fmla="*/ 2147483647 w 474"/>
              <a:gd name="T39" fmla="*/ 2147483647 h 295"/>
              <a:gd name="T40" fmla="*/ 2147483647 w 474"/>
              <a:gd name="T41" fmla="*/ 2147483647 h 295"/>
              <a:gd name="T42" fmla="*/ 0 w 474"/>
              <a:gd name="T43" fmla="*/ 2147483647 h 295"/>
              <a:gd name="T44" fmla="*/ 2147483647 w 474"/>
              <a:gd name="T45" fmla="*/ 2147483647 h 295"/>
              <a:gd name="T46" fmla="*/ 2147483647 w 474"/>
              <a:gd name="T47" fmla="*/ 0 h 295"/>
              <a:gd name="T48" fmla="*/ 2147483647 w 474"/>
              <a:gd name="T49" fmla="*/ 2147483647 h 295"/>
              <a:gd name="T50" fmla="*/ 2147483647 w 474"/>
              <a:gd name="T51" fmla="*/ 2147483647 h 295"/>
              <a:gd name="T52" fmla="*/ 2147483647 w 474"/>
              <a:gd name="T53" fmla="*/ 2147483647 h 295"/>
              <a:gd name="T54" fmla="*/ 2147483647 w 474"/>
              <a:gd name="T55" fmla="*/ 2147483647 h 295"/>
              <a:gd name="T56" fmla="*/ 2147483647 w 474"/>
              <a:gd name="T57" fmla="*/ 2147483647 h 295"/>
              <a:gd name="T58" fmla="*/ 2147483647 w 474"/>
              <a:gd name="T59" fmla="*/ 2147483647 h 295"/>
              <a:gd name="T60" fmla="*/ 2147483647 w 474"/>
              <a:gd name="T61" fmla="*/ 2147483647 h 295"/>
              <a:gd name="T62" fmla="*/ 2147483647 w 474"/>
              <a:gd name="T63" fmla="*/ 2147483647 h 2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4" h="295">
                <a:moveTo>
                  <a:pt x="410" y="295"/>
                </a:moveTo>
                <a:cubicBezTo>
                  <a:pt x="382" y="295"/>
                  <a:pt x="382" y="295"/>
                  <a:pt x="382" y="295"/>
                </a:cubicBezTo>
                <a:cubicBezTo>
                  <a:pt x="378" y="295"/>
                  <a:pt x="374" y="291"/>
                  <a:pt x="374" y="287"/>
                </a:cubicBezTo>
                <a:cubicBezTo>
                  <a:pt x="374" y="287"/>
                  <a:pt x="374" y="287"/>
                  <a:pt x="374" y="287"/>
                </a:cubicBezTo>
                <a:cubicBezTo>
                  <a:pt x="374" y="283"/>
                  <a:pt x="378" y="279"/>
                  <a:pt x="382" y="279"/>
                </a:cubicBezTo>
                <a:cubicBezTo>
                  <a:pt x="382" y="279"/>
                  <a:pt x="382" y="279"/>
                  <a:pt x="382" y="279"/>
                </a:cubicBezTo>
                <a:cubicBezTo>
                  <a:pt x="410" y="279"/>
                  <a:pt x="410" y="279"/>
                  <a:pt x="410" y="279"/>
                </a:cubicBezTo>
                <a:cubicBezTo>
                  <a:pt x="425" y="279"/>
                  <a:pt x="436" y="272"/>
                  <a:pt x="445" y="262"/>
                </a:cubicBezTo>
                <a:cubicBezTo>
                  <a:pt x="445" y="262"/>
                  <a:pt x="445" y="262"/>
                  <a:pt x="445" y="262"/>
                </a:cubicBezTo>
                <a:cubicBezTo>
                  <a:pt x="453" y="253"/>
                  <a:pt x="458" y="240"/>
                  <a:pt x="458" y="230"/>
                </a:cubicBezTo>
                <a:cubicBezTo>
                  <a:pt x="458" y="230"/>
                  <a:pt x="458" y="230"/>
                  <a:pt x="458" y="230"/>
                </a:cubicBezTo>
                <a:cubicBezTo>
                  <a:pt x="458" y="214"/>
                  <a:pt x="451" y="200"/>
                  <a:pt x="439" y="189"/>
                </a:cubicBezTo>
                <a:cubicBezTo>
                  <a:pt x="439" y="189"/>
                  <a:pt x="439" y="189"/>
                  <a:pt x="439" y="189"/>
                </a:cubicBezTo>
                <a:cubicBezTo>
                  <a:pt x="436" y="187"/>
                  <a:pt x="436" y="182"/>
                  <a:pt x="438" y="179"/>
                </a:cubicBezTo>
                <a:cubicBezTo>
                  <a:pt x="438" y="179"/>
                  <a:pt x="438" y="179"/>
                  <a:pt x="438" y="179"/>
                </a:cubicBezTo>
                <a:cubicBezTo>
                  <a:pt x="445" y="166"/>
                  <a:pt x="450" y="152"/>
                  <a:pt x="450" y="136"/>
                </a:cubicBezTo>
                <a:cubicBezTo>
                  <a:pt x="450" y="136"/>
                  <a:pt x="450" y="136"/>
                  <a:pt x="450" y="136"/>
                </a:cubicBezTo>
                <a:cubicBezTo>
                  <a:pt x="450" y="90"/>
                  <a:pt x="412" y="52"/>
                  <a:pt x="365" y="52"/>
                </a:cubicBezTo>
                <a:cubicBezTo>
                  <a:pt x="365" y="52"/>
                  <a:pt x="365" y="52"/>
                  <a:pt x="365" y="52"/>
                </a:cubicBezTo>
                <a:cubicBezTo>
                  <a:pt x="347" y="52"/>
                  <a:pt x="330" y="58"/>
                  <a:pt x="316" y="68"/>
                </a:cubicBezTo>
                <a:cubicBezTo>
                  <a:pt x="316" y="68"/>
                  <a:pt x="316" y="68"/>
                  <a:pt x="316" y="68"/>
                </a:cubicBezTo>
                <a:cubicBezTo>
                  <a:pt x="313" y="70"/>
                  <a:pt x="308" y="69"/>
                  <a:pt x="305" y="66"/>
                </a:cubicBezTo>
                <a:cubicBezTo>
                  <a:pt x="305" y="66"/>
                  <a:pt x="305" y="66"/>
                  <a:pt x="305" y="66"/>
                </a:cubicBezTo>
                <a:cubicBezTo>
                  <a:pt x="283" y="36"/>
                  <a:pt x="247" y="16"/>
                  <a:pt x="206" y="16"/>
                </a:cubicBezTo>
                <a:cubicBezTo>
                  <a:pt x="206" y="16"/>
                  <a:pt x="206" y="16"/>
                  <a:pt x="206" y="16"/>
                </a:cubicBezTo>
                <a:cubicBezTo>
                  <a:pt x="143" y="16"/>
                  <a:pt x="90" y="65"/>
                  <a:pt x="84" y="127"/>
                </a:cubicBezTo>
                <a:cubicBezTo>
                  <a:pt x="84" y="127"/>
                  <a:pt x="84" y="127"/>
                  <a:pt x="84" y="127"/>
                </a:cubicBezTo>
                <a:cubicBezTo>
                  <a:pt x="84" y="130"/>
                  <a:pt x="81" y="133"/>
                  <a:pt x="77" y="134"/>
                </a:cubicBezTo>
                <a:cubicBezTo>
                  <a:pt x="77" y="134"/>
                  <a:pt x="77" y="134"/>
                  <a:pt x="77" y="134"/>
                </a:cubicBezTo>
                <a:cubicBezTo>
                  <a:pt x="42" y="141"/>
                  <a:pt x="16" y="172"/>
                  <a:pt x="16" y="209"/>
                </a:cubicBezTo>
                <a:cubicBezTo>
                  <a:pt x="16" y="209"/>
                  <a:pt x="16" y="209"/>
                  <a:pt x="16" y="209"/>
                </a:cubicBezTo>
                <a:cubicBezTo>
                  <a:pt x="16" y="224"/>
                  <a:pt x="22" y="243"/>
                  <a:pt x="33" y="256"/>
                </a:cubicBezTo>
                <a:cubicBezTo>
                  <a:pt x="33" y="256"/>
                  <a:pt x="33" y="256"/>
                  <a:pt x="33" y="256"/>
                </a:cubicBezTo>
                <a:cubicBezTo>
                  <a:pt x="44" y="270"/>
                  <a:pt x="58" y="279"/>
                  <a:pt x="75" y="279"/>
                </a:cubicBezTo>
                <a:cubicBezTo>
                  <a:pt x="75" y="279"/>
                  <a:pt x="75" y="279"/>
                  <a:pt x="75" y="279"/>
                </a:cubicBezTo>
                <a:cubicBezTo>
                  <a:pt x="351" y="279"/>
                  <a:pt x="351" y="279"/>
                  <a:pt x="351" y="279"/>
                </a:cubicBezTo>
                <a:cubicBezTo>
                  <a:pt x="355" y="279"/>
                  <a:pt x="359" y="283"/>
                  <a:pt x="359" y="287"/>
                </a:cubicBezTo>
                <a:cubicBezTo>
                  <a:pt x="359" y="287"/>
                  <a:pt x="359" y="287"/>
                  <a:pt x="359" y="287"/>
                </a:cubicBezTo>
                <a:cubicBezTo>
                  <a:pt x="359" y="291"/>
                  <a:pt x="355" y="295"/>
                  <a:pt x="351" y="295"/>
                </a:cubicBezTo>
                <a:cubicBezTo>
                  <a:pt x="351" y="295"/>
                  <a:pt x="351" y="295"/>
                  <a:pt x="351" y="295"/>
                </a:cubicBezTo>
                <a:cubicBezTo>
                  <a:pt x="75" y="295"/>
                  <a:pt x="75" y="295"/>
                  <a:pt x="75" y="295"/>
                </a:cubicBezTo>
                <a:cubicBezTo>
                  <a:pt x="52" y="295"/>
                  <a:pt x="33" y="283"/>
                  <a:pt x="21" y="266"/>
                </a:cubicBezTo>
                <a:cubicBezTo>
                  <a:pt x="21" y="266"/>
                  <a:pt x="21" y="266"/>
                  <a:pt x="21" y="266"/>
                </a:cubicBezTo>
                <a:cubicBezTo>
                  <a:pt x="8" y="250"/>
                  <a:pt x="0" y="229"/>
                  <a:pt x="0" y="209"/>
                </a:cubicBezTo>
                <a:cubicBezTo>
                  <a:pt x="0" y="209"/>
                  <a:pt x="0" y="209"/>
                  <a:pt x="0" y="209"/>
                </a:cubicBezTo>
                <a:cubicBezTo>
                  <a:pt x="0" y="166"/>
                  <a:pt x="29" y="130"/>
                  <a:pt x="69" y="120"/>
                </a:cubicBezTo>
                <a:cubicBezTo>
                  <a:pt x="69" y="120"/>
                  <a:pt x="69" y="120"/>
                  <a:pt x="69" y="120"/>
                </a:cubicBezTo>
                <a:cubicBezTo>
                  <a:pt x="78" y="52"/>
                  <a:pt x="136" y="0"/>
                  <a:pt x="206" y="0"/>
                </a:cubicBezTo>
                <a:cubicBezTo>
                  <a:pt x="206" y="0"/>
                  <a:pt x="206" y="0"/>
                  <a:pt x="206" y="0"/>
                </a:cubicBezTo>
                <a:cubicBezTo>
                  <a:pt x="250" y="0"/>
                  <a:pt x="288" y="20"/>
                  <a:pt x="313" y="50"/>
                </a:cubicBezTo>
                <a:cubicBezTo>
                  <a:pt x="313" y="50"/>
                  <a:pt x="313" y="50"/>
                  <a:pt x="313" y="50"/>
                </a:cubicBezTo>
                <a:cubicBezTo>
                  <a:pt x="328" y="41"/>
                  <a:pt x="346" y="36"/>
                  <a:pt x="365" y="36"/>
                </a:cubicBezTo>
                <a:cubicBezTo>
                  <a:pt x="365" y="36"/>
                  <a:pt x="365" y="36"/>
                  <a:pt x="365" y="36"/>
                </a:cubicBezTo>
                <a:cubicBezTo>
                  <a:pt x="421" y="36"/>
                  <a:pt x="466" y="81"/>
                  <a:pt x="466" y="136"/>
                </a:cubicBezTo>
                <a:cubicBezTo>
                  <a:pt x="466" y="136"/>
                  <a:pt x="466" y="136"/>
                  <a:pt x="466" y="136"/>
                </a:cubicBezTo>
                <a:cubicBezTo>
                  <a:pt x="466" y="153"/>
                  <a:pt x="462" y="168"/>
                  <a:pt x="454" y="182"/>
                </a:cubicBezTo>
                <a:cubicBezTo>
                  <a:pt x="454" y="182"/>
                  <a:pt x="454" y="182"/>
                  <a:pt x="454" y="182"/>
                </a:cubicBezTo>
                <a:cubicBezTo>
                  <a:pt x="466" y="194"/>
                  <a:pt x="474" y="211"/>
                  <a:pt x="474" y="230"/>
                </a:cubicBezTo>
                <a:cubicBezTo>
                  <a:pt x="474" y="230"/>
                  <a:pt x="474" y="230"/>
                  <a:pt x="474" y="230"/>
                </a:cubicBezTo>
                <a:cubicBezTo>
                  <a:pt x="474" y="244"/>
                  <a:pt x="468" y="260"/>
                  <a:pt x="457" y="273"/>
                </a:cubicBezTo>
                <a:cubicBezTo>
                  <a:pt x="457" y="273"/>
                  <a:pt x="457" y="273"/>
                  <a:pt x="457" y="273"/>
                </a:cubicBezTo>
                <a:cubicBezTo>
                  <a:pt x="446" y="285"/>
                  <a:pt x="430" y="295"/>
                  <a:pt x="410" y="295"/>
                </a:cubicBezTo>
                <a:cubicBezTo>
                  <a:pt x="410" y="295"/>
                  <a:pt x="410" y="295"/>
                  <a:pt x="410" y="295"/>
                </a:cubicBezTo>
                <a:cubicBezTo>
                  <a:pt x="410" y="295"/>
                  <a:pt x="410" y="295"/>
                  <a:pt x="410" y="295"/>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Up Arrow 2"/>
          <p:cNvSpPr>
            <a:spLocks noChangeArrowheads="1"/>
          </p:cNvSpPr>
          <p:nvPr/>
        </p:nvSpPr>
        <p:spPr bwMode="auto">
          <a:xfrm>
            <a:off x="2285516" y="4764461"/>
            <a:ext cx="98907" cy="204717"/>
          </a:xfrm>
          <a:prstGeom prst="upArrow">
            <a:avLst>
              <a:gd name="adj1" fmla="val 50000"/>
              <a:gd name="adj2" fmla="val 49997"/>
            </a:avLst>
          </a:prstGeom>
          <a:solidFill>
            <a:srgbClr val="7B0663"/>
          </a:solidFill>
          <a:ln>
            <a:noFill/>
          </a:ln>
          <a:extLst>
            <a:ext uri="{91240B29-F687-4F45-9708-019B960494DF}">
              <a14:hiddenLine xmlns:a14="http://schemas.microsoft.com/office/drawing/2010/main" w="12700" algn="ctr">
                <a:solidFill>
                  <a:srgbClr val="FFC000"/>
                </a:solidFill>
                <a:round/>
                <a:headEnd/>
                <a:tailEnd/>
              </a14:hiddenLine>
            </a:ext>
          </a:extLst>
        </p:spPr>
        <p:txBody>
          <a:bodyPr wrap="none" lIns="72000" rIns="72000"/>
          <a:lstStyle/>
          <a:p>
            <a:pPr>
              <a:spcBef>
                <a:spcPct val="50000"/>
              </a:spcBef>
            </a:pPr>
            <a:endParaRPr lang="en-US" sz="600">
              <a:solidFill>
                <a:srgbClr val="00625F"/>
              </a:solidFill>
            </a:endParaRPr>
          </a:p>
        </p:txBody>
      </p:sp>
      <p:sp>
        <p:nvSpPr>
          <p:cNvPr id="39" name="Up Arrow 49"/>
          <p:cNvSpPr>
            <a:spLocks noChangeArrowheads="1"/>
          </p:cNvSpPr>
          <p:nvPr/>
        </p:nvSpPr>
        <p:spPr bwMode="auto">
          <a:xfrm>
            <a:off x="1421672" y="4772169"/>
            <a:ext cx="95784" cy="661827"/>
          </a:xfrm>
          <a:prstGeom prst="upArrow">
            <a:avLst>
              <a:gd name="adj1" fmla="val 50000"/>
              <a:gd name="adj2" fmla="val 49993"/>
            </a:avLst>
          </a:prstGeom>
          <a:solidFill>
            <a:srgbClr val="00A9D4"/>
          </a:solidFill>
          <a:ln>
            <a:noFill/>
          </a:ln>
          <a:extLst>
            <a:ext uri="{91240B29-F687-4F45-9708-019B960494DF}">
              <a14:hiddenLine xmlns:a14="http://schemas.microsoft.com/office/drawing/2010/main" w="12700" algn="ctr">
                <a:solidFill>
                  <a:srgbClr val="00625F"/>
                </a:solidFill>
                <a:round/>
                <a:headEnd/>
                <a:tailEnd/>
              </a14:hiddenLine>
            </a:ext>
          </a:extLst>
        </p:spPr>
        <p:txBody>
          <a:bodyPr wrap="none" lIns="72000" rIns="72000"/>
          <a:lstStyle/>
          <a:p>
            <a:pPr>
              <a:spcBef>
                <a:spcPct val="50000"/>
              </a:spcBef>
            </a:pPr>
            <a:endParaRPr lang="en-US">
              <a:solidFill>
                <a:srgbClr val="00625F"/>
              </a:solidFill>
            </a:endParaRPr>
          </a:p>
        </p:txBody>
      </p:sp>
      <p:sp>
        <p:nvSpPr>
          <p:cNvPr id="40" name="Up Arrow 49"/>
          <p:cNvSpPr>
            <a:spLocks noChangeArrowheads="1"/>
          </p:cNvSpPr>
          <p:nvPr/>
        </p:nvSpPr>
        <p:spPr bwMode="auto">
          <a:xfrm>
            <a:off x="3089538" y="4777677"/>
            <a:ext cx="95784" cy="661827"/>
          </a:xfrm>
          <a:prstGeom prst="upArrow">
            <a:avLst>
              <a:gd name="adj1" fmla="val 50000"/>
              <a:gd name="adj2" fmla="val 49993"/>
            </a:avLst>
          </a:prstGeom>
          <a:solidFill>
            <a:srgbClr val="00A9D4"/>
          </a:solidFill>
          <a:ln>
            <a:noFill/>
          </a:ln>
          <a:extLst>
            <a:ext uri="{91240B29-F687-4F45-9708-019B960494DF}">
              <a14:hiddenLine xmlns:a14="http://schemas.microsoft.com/office/drawing/2010/main" w="12700" algn="ctr">
                <a:solidFill>
                  <a:srgbClr val="7B0663"/>
                </a:solidFill>
                <a:round/>
                <a:headEnd/>
                <a:tailEnd/>
              </a14:hiddenLine>
            </a:ext>
          </a:extLst>
        </p:spPr>
        <p:txBody>
          <a:bodyPr wrap="none" lIns="72000" rIns="72000"/>
          <a:lstStyle/>
          <a:p>
            <a:pPr>
              <a:spcBef>
                <a:spcPct val="50000"/>
              </a:spcBef>
            </a:pPr>
            <a:endParaRPr lang="en-US">
              <a:solidFill>
                <a:srgbClr val="FFFFFF"/>
              </a:solidFill>
            </a:endParaRPr>
          </a:p>
        </p:txBody>
      </p:sp>
      <p:sp>
        <p:nvSpPr>
          <p:cNvPr id="41" name="Up Arrow 49"/>
          <p:cNvSpPr>
            <a:spLocks noChangeArrowheads="1"/>
          </p:cNvSpPr>
          <p:nvPr/>
        </p:nvSpPr>
        <p:spPr bwMode="auto">
          <a:xfrm>
            <a:off x="4417370" y="4834678"/>
            <a:ext cx="47251" cy="306136"/>
          </a:xfrm>
          <a:prstGeom prst="upArrow">
            <a:avLst>
              <a:gd name="adj1" fmla="val 50000"/>
              <a:gd name="adj2" fmla="val 49994"/>
            </a:avLst>
          </a:prstGeom>
          <a:solidFill>
            <a:srgbClr val="00A9D4"/>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solidFill>
                <a:srgbClr val="8F3F7B"/>
              </a:solidFill>
            </a:endParaRPr>
          </a:p>
        </p:txBody>
      </p:sp>
      <p:sp>
        <p:nvSpPr>
          <p:cNvPr id="42" name="Up Arrow 49"/>
          <p:cNvSpPr>
            <a:spLocks noChangeArrowheads="1"/>
          </p:cNvSpPr>
          <p:nvPr/>
        </p:nvSpPr>
        <p:spPr bwMode="auto">
          <a:xfrm>
            <a:off x="562662" y="4772169"/>
            <a:ext cx="85412" cy="510775"/>
          </a:xfrm>
          <a:prstGeom prst="upArrow">
            <a:avLst>
              <a:gd name="adj1" fmla="val 50000"/>
              <a:gd name="adj2" fmla="val 49994"/>
            </a:avLst>
          </a:prstGeom>
          <a:solidFill>
            <a:srgbClr val="7B0663"/>
          </a:solidFill>
          <a:ln>
            <a:noFill/>
          </a:ln>
          <a:extLst>
            <a:ext uri="{91240B29-F687-4F45-9708-019B960494DF}">
              <a14:hiddenLine xmlns:a14="http://schemas.microsoft.com/office/drawing/2010/main" w="12700" algn="ctr">
                <a:solidFill>
                  <a:srgbClr val="FFC000"/>
                </a:solidFill>
                <a:round/>
                <a:headEnd/>
                <a:tailEnd/>
              </a14:hiddenLine>
            </a:ext>
          </a:extLst>
        </p:spPr>
        <p:txBody>
          <a:bodyPr wrap="none" lIns="72000" rIns="72000"/>
          <a:lstStyle/>
          <a:p>
            <a:pPr>
              <a:spcBef>
                <a:spcPct val="50000"/>
              </a:spcBef>
            </a:pPr>
            <a:endParaRPr lang="en-US">
              <a:solidFill>
                <a:srgbClr val="00625F"/>
              </a:solidFill>
            </a:endParaRPr>
          </a:p>
        </p:txBody>
      </p:sp>
      <p:sp>
        <p:nvSpPr>
          <p:cNvPr id="43" name="Freeform 7"/>
          <p:cNvSpPr>
            <a:spLocks noChangeAspect="1"/>
          </p:cNvSpPr>
          <p:nvPr/>
        </p:nvSpPr>
        <p:spPr bwMode="auto">
          <a:xfrm>
            <a:off x="1482295" y="4133048"/>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Coverage</a:t>
            </a:r>
          </a:p>
        </p:txBody>
      </p:sp>
      <p:sp>
        <p:nvSpPr>
          <p:cNvPr id="44" name="Freeform 7"/>
          <p:cNvSpPr>
            <a:spLocks noChangeAspect="1"/>
          </p:cNvSpPr>
          <p:nvPr/>
        </p:nvSpPr>
        <p:spPr bwMode="auto">
          <a:xfrm>
            <a:off x="1128123" y="4133048"/>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Interference</a:t>
            </a:r>
          </a:p>
        </p:txBody>
      </p:sp>
      <p:sp>
        <p:nvSpPr>
          <p:cNvPr id="45" name="Freeform 7"/>
          <p:cNvSpPr>
            <a:spLocks noChangeAspect="1"/>
          </p:cNvSpPr>
          <p:nvPr/>
        </p:nvSpPr>
        <p:spPr bwMode="auto">
          <a:xfrm>
            <a:off x="1128123" y="3855450"/>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Handovers</a:t>
            </a:r>
          </a:p>
        </p:txBody>
      </p:sp>
      <p:sp>
        <p:nvSpPr>
          <p:cNvPr id="47" name="Freeform 7"/>
          <p:cNvSpPr>
            <a:spLocks noChangeAspect="1"/>
          </p:cNvSpPr>
          <p:nvPr/>
        </p:nvSpPr>
        <p:spPr bwMode="auto">
          <a:xfrm>
            <a:off x="1482294" y="3855450"/>
            <a:ext cx="315032"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Cell load</a:t>
            </a:r>
          </a:p>
        </p:txBody>
      </p:sp>
      <p:sp>
        <p:nvSpPr>
          <p:cNvPr id="48" name="Freeform 7"/>
          <p:cNvSpPr>
            <a:spLocks noChangeAspect="1"/>
          </p:cNvSpPr>
          <p:nvPr/>
        </p:nvSpPr>
        <p:spPr bwMode="auto">
          <a:xfrm>
            <a:off x="1128123" y="4410646"/>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85000"/>
              </a:lnSpc>
              <a:spcBef>
                <a:spcPct val="50000"/>
              </a:spcBef>
            </a:pPr>
            <a:r>
              <a:rPr lang="en-US" sz="550">
                <a:solidFill>
                  <a:srgbClr val="00A9D4"/>
                </a:solidFill>
              </a:rPr>
              <a:t>Radio bearer</a:t>
            </a:r>
          </a:p>
        </p:txBody>
      </p:sp>
      <p:sp>
        <p:nvSpPr>
          <p:cNvPr id="49" name="Freeform 7"/>
          <p:cNvSpPr>
            <a:spLocks noChangeAspect="1"/>
          </p:cNvSpPr>
          <p:nvPr/>
        </p:nvSpPr>
        <p:spPr bwMode="auto">
          <a:xfrm>
            <a:off x="1482295" y="4410646"/>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Drop/outage</a:t>
            </a:r>
          </a:p>
        </p:txBody>
      </p:sp>
      <p:sp>
        <p:nvSpPr>
          <p:cNvPr id="50" name="Freeform 7"/>
          <p:cNvSpPr>
            <a:spLocks noChangeAspect="1"/>
          </p:cNvSpPr>
          <p:nvPr/>
        </p:nvSpPr>
        <p:spPr bwMode="auto">
          <a:xfrm>
            <a:off x="2811078" y="4133048"/>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lgn="ctr">
                <a:solidFill>
                  <a:srgbClr val="00A9D4"/>
                </a:solidFill>
                <a:miter lim="800000"/>
                <a:headEnd/>
                <a:tailEnd/>
              </a14:hiddenLine>
            </a:ext>
          </a:extLst>
        </p:spPr>
        <p:txBody>
          <a:bodyPr lIns="0" tIns="0" rIns="0" bIns="0" anchor="ctr"/>
          <a:lstStyle/>
          <a:p>
            <a:pPr algn="ctr">
              <a:spcBef>
                <a:spcPct val="50000"/>
              </a:spcBef>
            </a:pPr>
            <a:r>
              <a:rPr lang="en-US" sz="550">
                <a:solidFill>
                  <a:srgbClr val="00A9D4"/>
                </a:solidFill>
              </a:rPr>
              <a:t>Attach</a:t>
            </a:r>
          </a:p>
        </p:txBody>
      </p:sp>
      <p:sp>
        <p:nvSpPr>
          <p:cNvPr id="51" name="Freeform 7"/>
          <p:cNvSpPr>
            <a:spLocks noChangeAspect="1"/>
          </p:cNvSpPr>
          <p:nvPr/>
        </p:nvSpPr>
        <p:spPr bwMode="auto">
          <a:xfrm>
            <a:off x="2811078" y="3855450"/>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lgn="ctr">
                <a:solidFill>
                  <a:srgbClr val="00A9D4"/>
                </a:solidFill>
                <a:miter lim="800000"/>
                <a:headEnd/>
                <a:tailEnd/>
              </a14:hiddenLine>
            </a:ext>
          </a:extLst>
        </p:spPr>
        <p:txBody>
          <a:bodyPr lIns="0" tIns="0" rIns="0" bIns="0" anchor="ctr"/>
          <a:lstStyle/>
          <a:p>
            <a:pPr algn="ctr">
              <a:lnSpc>
                <a:spcPts val="800"/>
              </a:lnSpc>
              <a:spcBef>
                <a:spcPct val="50000"/>
              </a:spcBef>
            </a:pPr>
            <a:r>
              <a:rPr lang="en-US" sz="550">
                <a:solidFill>
                  <a:srgbClr val="00A9D4"/>
                </a:solidFill>
              </a:rPr>
              <a:t>PDP connectivity</a:t>
            </a:r>
          </a:p>
        </p:txBody>
      </p:sp>
      <p:sp>
        <p:nvSpPr>
          <p:cNvPr id="53" name="Freeform 7"/>
          <p:cNvSpPr>
            <a:spLocks noChangeAspect="1"/>
          </p:cNvSpPr>
          <p:nvPr/>
        </p:nvSpPr>
        <p:spPr bwMode="auto">
          <a:xfrm>
            <a:off x="3153700" y="4133049"/>
            <a:ext cx="315674" cy="226925"/>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lgn="ctr">
                <a:solidFill>
                  <a:srgbClr val="00A9D4"/>
                </a:solidFill>
                <a:miter lim="800000"/>
                <a:headEnd/>
                <a:tailEnd/>
              </a14:hiddenLine>
            </a:ext>
          </a:extLst>
        </p:spPr>
        <p:txBody>
          <a:bodyPr lIns="0" tIns="0" rIns="0" bIns="0" anchor="ctr"/>
          <a:lstStyle/>
          <a:p>
            <a:pPr algn="ctr">
              <a:spcBef>
                <a:spcPct val="50000"/>
              </a:spcBef>
            </a:pPr>
            <a:r>
              <a:rPr lang="en-US" sz="550">
                <a:solidFill>
                  <a:srgbClr val="00A9D4"/>
                </a:solidFill>
              </a:rPr>
              <a:t>Roaming</a:t>
            </a:r>
          </a:p>
        </p:txBody>
      </p:sp>
      <p:sp>
        <p:nvSpPr>
          <p:cNvPr id="54" name="Freeform 7"/>
          <p:cNvSpPr>
            <a:spLocks noChangeAspect="1"/>
          </p:cNvSpPr>
          <p:nvPr/>
        </p:nvSpPr>
        <p:spPr bwMode="auto">
          <a:xfrm>
            <a:off x="3153700" y="3855450"/>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lgn="ctr">
                <a:solidFill>
                  <a:srgbClr val="00A9D4"/>
                </a:solidFill>
                <a:miter lim="800000"/>
                <a:headEnd/>
                <a:tailEnd/>
              </a14:hiddenLine>
            </a:ext>
          </a:extLst>
        </p:spPr>
        <p:txBody>
          <a:bodyPr lIns="0" tIns="0" rIns="0" bIns="0" anchor="ctr"/>
          <a:lstStyle/>
          <a:p>
            <a:pPr algn="ctr">
              <a:spcBef>
                <a:spcPct val="50000"/>
              </a:spcBef>
            </a:pPr>
            <a:r>
              <a:rPr lang="en-US" sz="550">
                <a:solidFill>
                  <a:srgbClr val="00A9D4"/>
                </a:solidFill>
              </a:rPr>
              <a:t>UE type</a:t>
            </a:r>
          </a:p>
        </p:txBody>
      </p:sp>
      <p:sp>
        <p:nvSpPr>
          <p:cNvPr id="55" name="Freeform 7"/>
          <p:cNvSpPr>
            <a:spLocks noChangeAspect="1"/>
          </p:cNvSpPr>
          <p:nvPr/>
        </p:nvSpPr>
        <p:spPr bwMode="auto">
          <a:xfrm>
            <a:off x="2811078" y="4410647"/>
            <a:ext cx="315674" cy="226925"/>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lgn="ctr">
                <a:solidFill>
                  <a:srgbClr val="00A9D4"/>
                </a:solidFill>
                <a:miter lim="800000"/>
                <a:headEnd/>
                <a:tailEnd/>
              </a14:hiddenLine>
            </a:ext>
          </a:extLst>
        </p:spPr>
        <p:txBody>
          <a:bodyPr lIns="0" tIns="0" rIns="0" bIns="0" anchor="ctr"/>
          <a:lstStyle/>
          <a:p>
            <a:pPr algn="ctr">
              <a:spcBef>
                <a:spcPct val="50000"/>
              </a:spcBef>
            </a:pPr>
            <a:r>
              <a:rPr lang="en-US" sz="550">
                <a:solidFill>
                  <a:srgbClr val="00A9D4"/>
                </a:solidFill>
              </a:rPr>
              <a:t>QoS class</a:t>
            </a:r>
          </a:p>
        </p:txBody>
      </p:sp>
      <p:sp>
        <p:nvSpPr>
          <p:cNvPr id="56" name="Freeform 7"/>
          <p:cNvSpPr>
            <a:spLocks noChangeAspect="1"/>
          </p:cNvSpPr>
          <p:nvPr/>
        </p:nvSpPr>
        <p:spPr bwMode="auto">
          <a:xfrm>
            <a:off x="3153700" y="4410647"/>
            <a:ext cx="315674" cy="226925"/>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lgn="ctr">
                <a:solidFill>
                  <a:srgbClr val="00A9D4"/>
                </a:solidFill>
                <a:miter lim="800000"/>
                <a:headEnd/>
                <a:tailEnd/>
              </a14:hiddenLine>
            </a:ext>
          </a:extLst>
        </p:spPr>
        <p:txBody>
          <a:bodyPr lIns="0" tIns="0" rIns="0" bIns="0" anchor="ctr"/>
          <a:lstStyle/>
          <a:p>
            <a:pPr algn="ctr">
              <a:spcBef>
                <a:spcPct val="50000"/>
              </a:spcBef>
            </a:pPr>
            <a:r>
              <a:rPr lang="en-US" sz="550">
                <a:solidFill>
                  <a:srgbClr val="00A9D4"/>
                </a:solidFill>
              </a:rPr>
              <a:t>Load</a:t>
            </a:r>
          </a:p>
        </p:txBody>
      </p:sp>
      <p:sp>
        <p:nvSpPr>
          <p:cNvPr id="57" name="Freeform 7"/>
          <p:cNvSpPr>
            <a:spLocks noChangeAspect="1"/>
          </p:cNvSpPr>
          <p:nvPr/>
        </p:nvSpPr>
        <p:spPr bwMode="auto">
          <a:xfrm>
            <a:off x="1995116" y="3855450"/>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85000"/>
              </a:lnSpc>
              <a:spcBef>
                <a:spcPct val="50000"/>
              </a:spcBef>
            </a:pPr>
            <a:r>
              <a:rPr lang="en-US" sz="550">
                <a:solidFill>
                  <a:srgbClr val="7B0663"/>
                </a:solidFill>
              </a:rPr>
              <a:t>Web</a:t>
            </a:r>
            <a:br>
              <a:rPr lang="en-US" sz="550">
                <a:solidFill>
                  <a:srgbClr val="7B0663"/>
                </a:solidFill>
              </a:rPr>
            </a:br>
            <a:r>
              <a:rPr lang="en-US" sz="550">
                <a:solidFill>
                  <a:srgbClr val="7B0663"/>
                </a:solidFill>
              </a:rPr>
              <a:t>experience</a:t>
            </a:r>
          </a:p>
        </p:txBody>
      </p:sp>
      <p:sp>
        <p:nvSpPr>
          <p:cNvPr id="58" name="Freeform 7"/>
          <p:cNvSpPr>
            <a:spLocks noChangeAspect="1"/>
          </p:cNvSpPr>
          <p:nvPr/>
        </p:nvSpPr>
        <p:spPr bwMode="auto">
          <a:xfrm>
            <a:off x="1995116" y="4133048"/>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85000"/>
              </a:lnSpc>
              <a:spcBef>
                <a:spcPct val="50000"/>
              </a:spcBef>
            </a:pPr>
            <a:r>
              <a:rPr lang="en-US" sz="550">
                <a:solidFill>
                  <a:srgbClr val="7B0663"/>
                </a:solidFill>
              </a:rPr>
              <a:t>Video</a:t>
            </a:r>
            <a:br>
              <a:rPr lang="en-US" sz="550">
                <a:solidFill>
                  <a:srgbClr val="7B0663"/>
                </a:solidFill>
              </a:rPr>
            </a:br>
            <a:r>
              <a:rPr lang="en-US" sz="550">
                <a:solidFill>
                  <a:srgbClr val="7B0663"/>
                </a:solidFill>
              </a:rPr>
              <a:t>freeze</a:t>
            </a:r>
          </a:p>
        </p:txBody>
      </p:sp>
      <p:sp>
        <p:nvSpPr>
          <p:cNvPr id="59" name="Freeform 7"/>
          <p:cNvSpPr>
            <a:spLocks noChangeAspect="1"/>
          </p:cNvSpPr>
          <p:nvPr/>
        </p:nvSpPr>
        <p:spPr bwMode="auto">
          <a:xfrm>
            <a:off x="2347363" y="3855450"/>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7B0663"/>
                </a:solidFill>
              </a:rPr>
              <a:t>Throughput</a:t>
            </a:r>
          </a:p>
        </p:txBody>
      </p:sp>
      <p:sp>
        <p:nvSpPr>
          <p:cNvPr id="60" name="Freeform 7"/>
          <p:cNvSpPr>
            <a:spLocks noChangeAspect="1"/>
          </p:cNvSpPr>
          <p:nvPr/>
        </p:nvSpPr>
        <p:spPr bwMode="auto">
          <a:xfrm>
            <a:off x="2347363" y="4133048"/>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85000"/>
              </a:lnSpc>
              <a:spcBef>
                <a:spcPct val="50000"/>
              </a:spcBef>
            </a:pPr>
            <a:r>
              <a:rPr lang="en-US" sz="550">
                <a:solidFill>
                  <a:srgbClr val="7B0663"/>
                </a:solidFill>
              </a:rPr>
              <a:t>Service</a:t>
            </a:r>
            <a:br>
              <a:rPr lang="en-US" sz="550">
                <a:solidFill>
                  <a:srgbClr val="7B0663"/>
                </a:solidFill>
              </a:rPr>
            </a:br>
            <a:r>
              <a:rPr lang="en-US" sz="550">
                <a:solidFill>
                  <a:srgbClr val="7B0663"/>
                </a:solidFill>
              </a:rPr>
              <a:t>providers</a:t>
            </a:r>
          </a:p>
        </p:txBody>
      </p:sp>
      <p:sp>
        <p:nvSpPr>
          <p:cNvPr id="61" name="Freeform 7"/>
          <p:cNvSpPr>
            <a:spLocks noChangeAspect="1"/>
          </p:cNvSpPr>
          <p:nvPr/>
        </p:nvSpPr>
        <p:spPr bwMode="auto">
          <a:xfrm>
            <a:off x="1995116" y="4410646"/>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7B0663"/>
                </a:solidFill>
              </a:rPr>
              <a:t>Page delays</a:t>
            </a:r>
          </a:p>
        </p:txBody>
      </p:sp>
      <p:sp>
        <p:nvSpPr>
          <p:cNvPr id="62" name="Freeform 7"/>
          <p:cNvSpPr>
            <a:spLocks noChangeAspect="1"/>
          </p:cNvSpPr>
          <p:nvPr/>
        </p:nvSpPr>
        <p:spPr bwMode="auto">
          <a:xfrm>
            <a:off x="2347363" y="4410646"/>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7B0663"/>
                </a:solidFill>
              </a:rPr>
              <a:t>Voice quality</a:t>
            </a:r>
          </a:p>
        </p:txBody>
      </p:sp>
      <p:sp>
        <p:nvSpPr>
          <p:cNvPr id="63" name="Freeform 7"/>
          <p:cNvSpPr>
            <a:spLocks noChangeAspect="1"/>
          </p:cNvSpPr>
          <p:nvPr/>
        </p:nvSpPr>
        <p:spPr bwMode="auto">
          <a:xfrm>
            <a:off x="449097" y="4133048"/>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8F3F7B"/>
                </a:solidFill>
              </a:rPr>
              <a:t>QoE</a:t>
            </a:r>
          </a:p>
        </p:txBody>
      </p:sp>
      <p:sp>
        <p:nvSpPr>
          <p:cNvPr id="64" name="Freeform 7"/>
          <p:cNvSpPr>
            <a:spLocks noChangeAspect="1"/>
          </p:cNvSpPr>
          <p:nvPr/>
        </p:nvSpPr>
        <p:spPr bwMode="auto">
          <a:xfrm>
            <a:off x="449097" y="3855450"/>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8F3F7B"/>
                </a:solidFill>
              </a:rPr>
              <a:t>App usage</a:t>
            </a:r>
          </a:p>
        </p:txBody>
      </p:sp>
      <p:sp>
        <p:nvSpPr>
          <p:cNvPr id="65" name="Freeform 7"/>
          <p:cNvSpPr>
            <a:spLocks noChangeAspect="1"/>
          </p:cNvSpPr>
          <p:nvPr/>
        </p:nvSpPr>
        <p:spPr bwMode="auto">
          <a:xfrm>
            <a:off x="449097" y="4410646"/>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85000"/>
              </a:lnSpc>
              <a:spcBef>
                <a:spcPct val="50000"/>
              </a:spcBef>
            </a:pPr>
            <a:r>
              <a:rPr lang="en-US" sz="550">
                <a:solidFill>
                  <a:srgbClr val="8F3F7B"/>
                </a:solidFill>
              </a:rPr>
              <a:t>CPU load</a:t>
            </a:r>
          </a:p>
        </p:txBody>
      </p:sp>
      <p:sp>
        <p:nvSpPr>
          <p:cNvPr id="66" name="Freeform 7"/>
          <p:cNvSpPr>
            <a:spLocks noChangeAspect="1"/>
          </p:cNvSpPr>
          <p:nvPr/>
        </p:nvSpPr>
        <p:spPr bwMode="auto">
          <a:xfrm>
            <a:off x="4381016" y="4133049"/>
            <a:ext cx="315674" cy="226925"/>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Service quality</a:t>
            </a:r>
          </a:p>
        </p:txBody>
      </p:sp>
      <p:sp>
        <p:nvSpPr>
          <p:cNvPr id="67" name="Freeform 7"/>
          <p:cNvSpPr>
            <a:spLocks noChangeAspect="1"/>
          </p:cNvSpPr>
          <p:nvPr/>
        </p:nvSpPr>
        <p:spPr bwMode="auto">
          <a:xfrm>
            <a:off x="4381016" y="3855450"/>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Content type</a:t>
            </a:r>
          </a:p>
        </p:txBody>
      </p:sp>
      <p:sp>
        <p:nvSpPr>
          <p:cNvPr id="68" name="Freeform 7"/>
          <p:cNvSpPr>
            <a:spLocks noChangeAspect="1"/>
          </p:cNvSpPr>
          <p:nvPr/>
        </p:nvSpPr>
        <p:spPr bwMode="auto">
          <a:xfrm>
            <a:off x="4381016" y="4410647"/>
            <a:ext cx="315674" cy="226925"/>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Settings</a:t>
            </a:r>
          </a:p>
        </p:txBody>
      </p:sp>
      <p:sp>
        <p:nvSpPr>
          <p:cNvPr id="69" name="Freeform 25"/>
          <p:cNvSpPr>
            <a:spLocks noChangeAspect="1" noEditPoints="1"/>
          </p:cNvSpPr>
          <p:nvPr/>
        </p:nvSpPr>
        <p:spPr bwMode="auto">
          <a:xfrm>
            <a:off x="3858082" y="4970358"/>
            <a:ext cx="256646" cy="350302"/>
          </a:xfrm>
          <a:custGeom>
            <a:avLst/>
            <a:gdLst>
              <a:gd name="T0" fmla="*/ 2147483647 w 409"/>
              <a:gd name="T1" fmla="*/ 2147483647 h 589"/>
              <a:gd name="T2" fmla="*/ 2147483647 w 409"/>
              <a:gd name="T3" fmla="*/ 0 h 589"/>
              <a:gd name="T4" fmla="*/ 0 w 409"/>
              <a:gd name="T5" fmla="*/ 2147483647 h 589"/>
              <a:gd name="T6" fmla="*/ 2147483647 w 409"/>
              <a:gd name="T7" fmla="*/ 2147483647 h 589"/>
              <a:gd name="T8" fmla="*/ 2147483647 w 409"/>
              <a:gd name="T9" fmla="*/ 2147483647 h 589"/>
              <a:gd name="T10" fmla="*/ 2147483647 w 409"/>
              <a:gd name="T11" fmla="*/ 2147483647 h 589"/>
              <a:gd name="T12" fmla="*/ 2147483647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9"/>
              <a:gd name="T97" fmla="*/ 0 h 589"/>
              <a:gd name="T98" fmla="*/ 409 w 409"/>
              <a:gd name="T99" fmla="*/ 589 h 5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80" y="317"/>
                </a:moveTo>
                <a:cubicBezTo>
                  <a:pt x="85" y="321"/>
                  <a:pt x="91" y="323"/>
                  <a:pt x="98" y="325"/>
                </a:cubicBezTo>
                <a:cubicBezTo>
                  <a:pt x="121" y="331"/>
                  <a:pt x="160" y="335"/>
                  <a:pt x="204" y="335"/>
                </a:cubicBezTo>
                <a:cubicBezTo>
                  <a:pt x="238" y="335"/>
                  <a:pt x="269" y="333"/>
                  <a:pt x="292" y="329"/>
                </a:cubicBezTo>
                <a:cubicBezTo>
                  <a:pt x="303" y="327"/>
                  <a:pt x="312" y="325"/>
                  <a:pt x="319" y="322"/>
                </a:cubicBezTo>
                <a:cubicBezTo>
                  <a:pt x="323" y="321"/>
                  <a:pt x="326" y="319"/>
                  <a:pt x="328" y="317"/>
                </a:cubicBezTo>
                <a:cubicBezTo>
                  <a:pt x="331" y="315"/>
                  <a:pt x="334" y="311"/>
                  <a:pt x="334" y="307"/>
                </a:cubicBezTo>
                <a:cubicBezTo>
                  <a:pt x="334" y="105"/>
                  <a:pt x="334" y="105"/>
                  <a:pt x="334" y="105"/>
                </a:cubicBezTo>
                <a:cubicBezTo>
                  <a:pt x="334" y="105"/>
                  <a:pt x="334" y="104"/>
                  <a:pt x="334" y="104"/>
                </a:cubicBezTo>
                <a:cubicBezTo>
                  <a:pt x="334" y="100"/>
                  <a:pt x="331" y="96"/>
                  <a:pt x="328" y="94"/>
                </a:cubicBezTo>
                <a:cubicBezTo>
                  <a:pt x="324" y="91"/>
                  <a:pt x="318" y="88"/>
                  <a:pt x="310" y="86"/>
                </a:cubicBezTo>
                <a:cubicBezTo>
                  <a:pt x="288" y="80"/>
                  <a:pt x="249" y="76"/>
                  <a:pt x="204" y="76"/>
                </a:cubicBezTo>
                <a:cubicBezTo>
                  <a:pt x="171" y="76"/>
                  <a:pt x="140" y="78"/>
                  <a:pt x="117" y="82"/>
                </a:cubicBezTo>
                <a:cubicBezTo>
                  <a:pt x="106" y="84"/>
                  <a:pt x="97" y="86"/>
                  <a:pt x="90" y="89"/>
                </a:cubicBezTo>
                <a:cubicBezTo>
                  <a:pt x="86" y="91"/>
                  <a:pt x="83" y="92"/>
                  <a:pt x="80" y="94"/>
                </a:cubicBezTo>
                <a:cubicBezTo>
                  <a:pt x="78" y="96"/>
                  <a:pt x="75" y="100"/>
                  <a:pt x="75" y="105"/>
                </a:cubicBezTo>
                <a:cubicBezTo>
                  <a:pt x="75" y="105"/>
                  <a:pt x="75" y="105"/>
                  <a:pt x="75" y="105"/>
                </a:cubicBezTo>
                <a:cubicBezTo>
                  <a:pt x="75" y="307"/>
                  <a:pt x="75" y="307"/>
                  <a:pt x="75" y="307"/>
                </a:cubicBezTo>
                <a:cubicBezTo>
                  <a:pt x="75" y="311"/>
                  <a:pt x="78" y="315"/>
                  <a:pt x="80" y="317"/>
                </a:cubicBezTo>
                <a:close/>
                <a:moveTo>
                  <a:pt x="103" y="102"/>
                </a:moveTo>
                <a:cubicBezTo>
                  <a:pt x="122" y="96"/>
                  <a:pt x="161" y="92"/>
                  <a:pt x="204" y="92"/>
                </a:cubicBezTo>
                <a:cubicBezTo>
                  <a:pt x="238" y="92"/>
                  <a:pt x="268" y="94"/>
                  <a:pt x="289" y="98"/>
                </a:cubicBezTo>
                <a:cubicBezTo>
                  <a:pt x="299" y="100"/>
                  <a:pt x="308" y="102"/>
                  <a:pt x="313" y="104"/>
                </a:cubicBezTo>
                <a:cubicBezTo>
                  <a:pt x="314" y="104"/>
                  <a:pt x="314" y="104"/>
                  <a:pt x="315" y="105"/>
                </a:cubicBezTo>
                <a:cubicBezTo>
                  <a:pt x="313" y="106"/>
                  <a:pt x="310" y="107"/>
                  <a:pt x="306" y="108"/>
                </a:cubicBezTo>
                <a:cubicBezTo>
                  <a:pt x="286" y="113"/>
                  <a:pt x="248" y="117"/>
                  <a:pt x="204" y="117"/>
                </a:cubicBezTo>
                <a:cubicBezTo>
                  <a:pt x="171" y="117"/>
                  <a:pt x="141" y="115"/>
                  <a:pt x="120" y="111"/>
                </a:cubicBezTo>
                <a:cubicBezTo>
                  <a:pt x="109" y="110"/>
                  <a:pt x="101" y="107"/>
                  <a:pt x="96" y="105"/>
                </a:cubicBezTo>
                <a:cubicBezTo>
                  <a:pt x="95" y="105"/>
                  <a:pt x="95" y="105"/>
                  <a:pt x="94" y="105"/>
                </a:cubicBezTo>
                <a:cubicBezTo>
                  <a:pt x="96" y="104"/>
                  <a:pt x="99" y="103"/>
                  <a:pt x="103" y="102"/>
                </a:cubicBezTo>
                <a:close/>
                <a:moveTo>
                  <a:pt x="91" y="121"/>
                </a:moveTo>
                <a:cubicBezTo>
                  <a:pt x="93" y="121"/>
                  <a:pt x="96" y="122"/>
                  <a:pt x="98" y="123"/>
                </a:cubicBezTo>
                <a:cubicBezTo>
                  <a:pt x="121" y="129"/>
                  <a:pt x="160" y="133"/>
                  <a:pt x="204" y="133"/>
                </a:cubicBezTo>
                <a:cubicBezTo>
                  <a:pt x="238" y="133"/>
                  <a:pt x="269" y="131"/>
                  <a:pt x="292" y="127"/>
                </a:cubicBezTo>
                <a:cubicBezTo>
                  <a:pt x="302" y="125"/>
                  <a:pt x="311" y="123"/>
                  <a:pt x="318" y="121"/>
                </a:cubicBezTo>
                <a:cubicBezTo>
                  <a:pt x="318" y="305"/>
                  <a:pt x="318" y="305"/>
                  <a:pt x="318" y="305"/>
                </a:cubicBezTo>
                <a:cubicBezTo>
                  <a:pt x="316" y="306"/>
                  <a:pt x="312" y="308"/>
                  <a:pt x="306" y="310"/>
                </a:cubicBezTo>
                <a:cubicBezTo>
                  <a:pt x="286" y="315"/>
                  <a:pt x="248" y="319"/>
                  <a:pt x="204" y="319"/>
                </a:cubicBezTo>
                <a:cubicBezTo>
                  <a:pt x="171" y="319"/>
                  <a:pt x="141" y="317"/>
                  <a:pt x="120" y="313"/>
                </a:cubicBezTo>
                <a:cubicBezTo>
                  <a:pt x="109" y="312"/>
                  <a:pt x="101" y="309"/>
                  <a:pt x="96" y="307"/>
                </a:cubicBezTo>
                <a:cubicBezTo>
                  <a:pt x="93" y="306"/>
                  <a:pt x="92" y="306"/>
                  <a:pt x="91" y="305"/>
                </a:cubicBezTo>
                <a:lnTo>
                  <a:pt x="91" y="121"/>
                </a:ln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50000"/>
              </a:spcBef>
            </a:pPr>
            <a:endParaRPr lang="en-US" sz="800">
              <a:solidFill>
                <a:schemeClr val="bg1"/>
              </a:solidFill>
            </a:endParaRPr>
          </a:p>
          <a:p>
            <a:pPr algn="ctr">
              <a:lnSpc>
                <a:spcPct val="80000"/>
              </a:lnSpc>
              <a:spcBef>
                <a:spcPct val="50000"/>
              </a:spcBef>
            </a:pPr>
            <a:endParaRPr lang="en-US" sz="800">
              <a:solidFill>
                <a:schemeClr val="bg1"/>
              </a:solidFill>
            </a:endParaRPr>
          </a:p>
          <a:p>
            <a:pPr algn="ctr">
              <a:lnSpc>
                <a:spcPct val="80000"/>
              </a:lnSpc>
              <a:spcBef>
                <a:spcPct val="50000"/>
              </a:spcBef>
            </a:pPr>
            <a:endParaRPr lang="en-US" sz="800">
              <a:solidFill>
                <a:schemeClr val="bg1"/>
              </a:solidFill>
            </a:endParaRPr>
          </a:p>
        </p:txBody>
      </p:sp>
      <p:sp>
        <p:nvSpPr>
          <p:cNvPr id="70" name="Rectangle 18"/>
          <p:cNvSpPr>
            <a:spLocks noChangeArrowheads="1"/>
          </p:cNvSpPr>
          <p:nvPr/>
        </p:nvSpPr>
        <p:spPr bwMode="auto">
          <a:xfrm>
            <a:off x="3693813" y="5258135"/>
            <a:ext cx="589813" cy="261606"/>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7B0663"/>
                </a:solidFill>
                <a:prstDash val="solid"/>
                <a:round/>
                <a:headEnd type="none" w="med" len="med"/>
                <a:tailEnd type="none" w="med" len="med"/>
              </a14:hiddenLine>
            </a:ext>
          </a:extLst>
        </p:spPr>
        <p:txBody>
          <a:bodyPr wrap="none" lIns="95998" tIns="60958" rIns="95998" bIns="60958">
            <a:spAutoFit/>
          </a:bodyPr>
          <a:lstStyle/>
          <a:p>
            <a:pPr algn="ctr">
              <a:spcBef>
                <a:spcPct val="50000"/>
              </a:spcBef>
              <a:defRPr/>
            </a:pPr>
            <a:r>
              <a:rPr lang="en-US" altLang="en-US" sz="900" dirty="0">
                <a:solidFill>
                  <a:srgbClr val="00A9D4"/>
                </a:solidFill>
                <a:latin typeface="+mn-lt"/>
                <a:ea typeface="MS PGothic" pitchFamily="34" charset="-128"/>
              </a:rPr>
              <a:t>OSS/BSS</a:t>
            </a:r>
            <a:endParaRPr lang="sv-SE" altLang="en-US" sz="900" dirty="0">
              <a:solidFill>
                <a:srgbClr val="00A9D4"/>
              </a:solidFill>
              <a:latin typeface="+mn-lt"/>
              <a:ea typeface="MS PGothic" pitchFamily="34" charset="-128"/>
            </a:endParaRPr>
          </a:p>
        </p:txBody>
      </p:sp>
      <p:sp>
        <p:nvSpPr>
          <p:cNvPr id="71" name="Up Arrow 2"/>
          <p:cNvSpPr>
            <a:spLocks noChangeArrowheads="1"/>
          </p:cNvSpPr>
          <p:nvPr/>
        </p:nvSpPr>
        <p:spPr bwMode="auto">
          <a:xfrm>
            <a:off x="3945376" y="4768649"/>
            <a:ext cx="100734" cy="183573"/>
          </a:xfrm>
          <a:prstGeom prst="upArrow">
            <a:avLst>
              <a:gd name="adj1" fmla="val 50000"/>
              <a:gd name="adj2" fmla="val 49997"/>
            </a:avLst>
          </a:prstGeom>
          <a:solidFill>
            <a:srgbClr val="00A9D4"/>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solidFill>
                <a:srgbClr val="8F3F7B"/>
              </a:solidFill>
            </a:endParaRPr>
          </a:p>
        </p:txBody>
      </p:sp>
      <p:sp>
        <p:nvSpPr>
          <p:cNvPr id="72" name="Freeform 7"/>
          <p:cNvSpPr>
            <a:spLocks noChangeAspect="1"/>
          </p:cNvSpPr>
          <p:nvPr/>
        </p:nvSpPr>
        <p:spPr bwMode="auto">
          <a:xfrm>
            <a:off x="3643715" y="4133049"/>
            <a:ext cx="315674" cy="226925"/>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Service</a:t>
            </a:r>
            <a:br>
              <a:rPr lang="en-US" sz="550">
                <a:solidFill>
                  <a:srgbClr val="00A9D4"/>
                </a:solidFill>
              </a:rPr>
            </a:br>
            <a:r>
              <a:rPr lang="en-US" sz="550">
                <a:solidFill>
                  <a:srgbClr val="00A9D4"/>
                </a:solidFill>
              </a:rPr>
              <a:t>Catalog</a:t>
            </a:r>
          </a:p>
        </p:txBody>
      </p:sp>
      <p:sp>
        <p:nvSpPr>
          <p:cNvPr id="73" name="Freeform 7"/>
          <p:cNvSpPr>
            <a:spLocks noChangeAspect="1"/>
          </p:cNvSpPr>
          <p:nvPr/>
        </p:nvSpPr>
        <p:spPr bwMode="auto">
          <a:xfrm>
            <a:off x="3643715" y="3855450"/>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Topology</a:t>
            </a:r>
          </a:p>
        </p:txBody>
      </p:sp>
      <p:sp>
        <p:nvSpPr>
          <p:cNvPr id="74" name="Freeform 7"/>
          <p:cNvSpPr>
            <a:spLocks noChangeAspect="1"/>
          </p:cNvSpPr>
          <p:nvPr/>
        </p:nvSpPr>
        <p:spPr bwMode="auto">
          <a:xfrm>
            <a:off x="3643715" y="4410647"/>
            <a:ext cx="315674" cy="226925"/>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Charging</a:t>
            </a:r>
          </a:p>
        </p:txBody>
      </p:sp>
      <p:sp>
        <p:nvSpPr>
          <p:cNvPr id="75" name="Freeform 7"/>
          <p:cNvSpPr>
            <a:spLocks noChangeAspect="1"/>
          </p:cNvSpPr>
          <p:nvPr/>
        </p:nvSpPr>
        <p:spPr bwMode="auto">
          <a:xfrm>
            <a:off x="3979279" y="4133049"/>
            <a:ext cx="315674" cy="226925"/>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CRM data</a:t>
            </a:r>
          </a:p>
        </p:txBody>
      </p:sp>
      <p:sp>
        <p:nvSpPr>
          <p:cNvPr id="76" name="Freeform 7"/>
          <p:cNvSpPr>
            <a:spLocks noChangeAspect="1"/>
          </p:cNvSpPr>
          <p:nvPr/>
        </p:nvSpPr>
        <p:spPr bwMode="auto">
          <a:xfrm>
            <a:off x="3979279" y="3855450"/>
            <a:ext cx="315674" cy="225824"/>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dirty="0">
                <a:solidFill>
                  <a:srgbClr val="00A9D4"/>
                </a:solidFill>
              </a:rPr>
              <a:t>Subscription</a:t>
            </a:r>
          </a:p>
        </p:txBody>
      </p:sp>
      <p:sp>
        <p:nvSpPr>
          <p:cNvPr id="77" name="Freeform 7"/>
          <p:cNvSpPr>
            <a:spLocks noChangeAspect="1"/>
          </p:cNvSpPr>
          <p:nvPr/>
        </p:nvSpPr>
        <p:spPr bwMode="auto">
          <a:xfrm>
            <a:off x="3979279" y="4410647"/>
            <a:ext cx="315674" cy="226925"/>
          </a:xfrm>
          <a:custGeom>
            <a:avLst/>
            <a:gdLst>
              <a:gd name="T0" fmla="*/ 2147483647 w 545"/>
              <a:gd name="T1" fmla="*/ 2147483647 h 227"/>
              <a:gd name="T2" fmla="*/ 0 w 545"/>
              <a:gd name="T3" fmla="*/ 2147483647 h 227"/>
              <a:gd name="T4" fmla="*/ 0 w 545"/>
              <a:gd name="T5" fmla="*/ 2147483647 h 227"/>
              <a:gd name="T6" fmla="*/ 0 w 545"/>
              <a:gd name="T7" fmla="*/ 2147483647 h 227"/>
              <a:gd name="T8" fmla="*/ 2147483647 w 545"/>
              <a:gd name="T9" fmla="*/ 0 h 227"/>
              <a:gd name="T10" fmla="*/ 2147483647 w 545"/>
              <a:gd name="T11" fmla="*/ 0 h 227"/>
              <a:gd name="T12" fmla="*/ 2147483647 w 545"/>
              <a:gd name="T13" fmla="*/ 0 h 227"/>
              <a:gd name="T14" fmla="*/ 2147483647 w 545"/>
              <a:gd name="T15" fmla="*/ 2147483647 h 227"/>
              <a:gd name="T16" fmla="*/ 2147483647 w 545"/>
              <a:gd name="T17" fmla="*/ 2147483647 h 227"/>
              <a:gd name="T18" fmla="*/ 2147483647 w 545"/>
              <a:gd name="T19" fmla="*/ 2147483647 h 227"/>
              <a:gd name="T20" fmla="*/ 2147483647 w 545"/>
              <a:gd name="T21" fmla="*/ 2147483647 h 227"/>
              <a:gd name="T22" fmla="*/ 2147483647 w 545"/>
              <a:gd name="T23" fmla="*/ 2147483647 h 227"/>
              <a:gd name="T24" fmla="*/ 2147483647 w 545"/>
              <a:gd name="T25" fmla="*/ 2147483647 h 227"/>
              <a:gd name="T26" fmla="*/ 2147483647 w 545"/>
              <a:gd name="T27" fmla="*/ 2147483647 h 227"/>
              <a:gd name="T28" fmla="*/ 2147483647 w 545"/>
              <a:gd name="T29" fmla="*/ 2147483647 h 227"/>
              <a:gd name="T30" fmla="*/ 2147483647 w 545"/>
              <a:gd name="T31" fmla="*/ 2147483647 h 227"/>
              <a:gd name="T32" fmla="*/ 2147483647 w 545"/>
              <a:gd name="T33" fmla="*/ 2147483647 h 227"/>
              <a:gd name="T34" fmla="*/ 2147483647 w 545"/>
              <a:gd name="T35" fmla="*/ 2147483647 h 227"/>
              <a:gd name="T36" fmla="*/ 2147483647 w 545"/>
              <a:gd name="T37" fmla="*/ 2147483647 h 227"/>
              <a:gd name="T38" fmla="*/ 2147483647 w 545"/>
              <a:gd name="T39" fmla="*/ 2147483647 h 227"/>
              <a:gd name="T40" fmla="*/ 2147483647 w 545"/>
              <a:gd name="T41" fmla="*/ 2147483647 h 227"/>
              <a:gd name="T42" fmla="*/ 2147483647 w 545"/>
              <a:gd name="T43" fmla="*/ 2147483647 h 227"/>
              <a:gd name="T44" fmla="*/ 2147483647 w 545"/>
              <a:gd name="T45" fmla="*/ 2147483647 h 227"/>
              <a:gd name="T46" fmla="*/ 2147483647 w 545"/>
              <a:gd name="T47" fmla="*/ 2147483647 h 227"/>
              <a:gd name="T48" fmla="*/ 2147483647 w 545"/>
              <a:gd name="T49" fmla="*/ 2147483647 h 227"/>
              <a:gd name="T50" fmla="*/ 2147483647 w 545"/>
              <a:gd name="T51" fmla="*/ 2147483647 h 227"/>
              <a:gd name="T52" fmla="*/ 2147483647 w 545"/>
              <a:gd name="T53" fmla="*/ 2147483647 h 227"/>
              <a:gd name="T54" fmla="*/ 2147483647 w 545"/>
              <a:gd name="T55" fmla="*/ 2147483647 h 227"/>
              <a:gd name="T56" fmla="*/ 2147483647 w 545"/>
              <a:gd name="T57" fmla="*/ 2147483647 h 227"/>
              <a:gd name="T58" fmla="*/ 2147483647 w 545"/>
              <a:gd name="T59" fmla="*/ 2147483647 h 227"/>
              <a:gd name="T60" fmla="*/ 2147483647 w 545"/>
              <a:gd name="T61" fmla="*/ 2147483647 h 227"/>
              <a:gd name="T62" fmla="*/ 2147483647 w 545"/>
              <a:gd name="T63" fmla="*/ 2147483647 h 227"/>
              <a:gd name="T64" fmla="*/ 2147483647 w 545"/>
              <a:gd name="T65" fmla="*/ 2147483647 h 227"/>
              <a:gd name="T66" fmla="*/ 2147483647 w 545"/>
              <a:gd name="T67" fmla="*/ 2147483647 h 227"/>
              <a:gd name="T68" fmla="*/ 2147483647 w 545"/>
              <a:gd name="T69" fmla="*/ 214748364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227"/>
              <a:gd name="T107" fmla="*/ 545 w 545"/>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227">
                <a:moveTo>
                  <a:pt x="31" y="227"/>
                </a:moveTo>
                <a:cubicBezTo>
                  <a:pt x="14" y="227"/>
                  <a:pt x="0" y="213"/>
                  <a:pt x="0" y="196"/>
                </a:cubicBezTo>
                <a:cubicBezTo>
                  <a:pt x="0" y="196"/>
                  <a:pt x="0" y="196"/>
                  <a:pt x="0" y="196"/>
                </a:cubicBezTo>
                <a:cubicBezTo>
                  <a:pt x="0" y="30"/>
                  <a:pt x="0" y="30"/>
                  <a:pt x="0" y="30"/>
                </a:cubicBezTo>
                <a:cubicBezTo>
                  <a:pt x="0" y="13"/>
                  <a:pt x="14" y="0"/>
                  <a:pt x="31" y="0"/>
                </a:cubicBezTo>
                <a:cubicBezTo>
                  <a:pt x="31" y="0"/>
                  <a:pt x="31" y="0"/>
                  <a:pt x="31" y="0"/>
                </a:cubicBezTo>
                <a:cubicBezTo>
                  <a:pt x="514" y="0"/>
                  <a:pt x="514" y="0"/>
                  <a:pt x="514" y="0"/>
                </a:cubicBezTo>
                <a:cubicBezTo>
                  <a:pt x="531" y="0"/>
                  <a:pt x="545" y="13"/>
                  <a:pt x="545" y="30"/>
                </a:cubicBezTo>
                <a:cubicBezTo>
                  <a:pt x="545" y="30"/>
                  <a:pt x="545" y="30"/>
                  <a:pt x="545" y="30"/>
                </a:cubicBezTo>
                <a:cubicBezTo>
                  <a:pt x="545" y="52"/>
                  <a:pt x="545" y="52"/>
                  <a:pt x="545" y="52"/>
                </a:cubicBezTo>
                <a:cubicBezTo>
                  <a:pt x="545" y="57"/>
                  <a:pt x="542" y="60"/>
                  <a:pt x="537" y="60"/>
                </a:cubicBezTo>
                <a:cubicBezTo>
                  <a:pt x="537" y="60"/>
                  <a:pt x="537" y="60"/>
                  <a:pt x="537" y="60"/>
                </a:cubicBezTo>
                <a:cubicBezTo>
                  <a:pt x="533" y="60"/>
                  <a:pt x="529" y="57"/>
                  <a:pt x="529" y="52"/>
                </a:cubicBezTo>
                <a:cubicBezTo>
                  <a:pt x="529" y="52"/>
                  <a:pt x="529" y="52"/>
                  <a:pt x="529" y="52"/>
                </a:cubicBezTo>
                <a:cubicBezTo>
                  <a:pt x="529" y="30"/>
                  <a:pt x="529" y="30"/>
                  <a:pt x="529" y="30"/>
                </a:cubicBezTo>
                <a:cubicBezTo>
                  <a:pt x="529" y="22"/>
                  <a:pt x="523" y="16"/>
                  <a:pt x="514" y="16"/>
                </a:cubicBezTo>
                <a:cubicBezTo>
                  <a:pt x="514" y="16"/>
                  <a:pt x="514" y="16"/>
                  <a:pt x="514" y="16"/>
                </a:cubicBezTo>
                <a:cubicBezTo>
                  <a:pt x="31" y="16"/>
                  <a:pt x="31" y="16"/>
                  <a:pt x="31" y="16"/>
                </a:cubicBezTo>
                <a:cubicBezTo>
                  <a:pt x="23" y="16"/>
                  <a:pt x="16" y="22"/>
                  <a:pt x="16" y="30"/>
                </a:cubicBezTo>
                <a:cubicBezTo>
                  <a:pt x="16" y="30"/>
                  <a:pt x="16" y="30"/>
                  <a:pt x="16" y="30"/>
                </a:cubicBezTo>
                <a:cubicBezTo>
                  <a:pt x="16" y="196"/>
                  <a:pt x="16" y="196"/>
                  <a:pt x="16" y="196"/>
                </a:cubicBezTo>
                <a:cubicBezTo>
                  <a:pt x="16" y="204"/>
                  <a:pt x="23" y="211"/>
                  <a:pt x="31" y="211"/>
                </a:cubicBezTo>
                <a:cubicBezTo>
                  <a:pt x="31" y="211"/>
                  <a:pt x="31" y="211"/>
                  <a:pt x="31" y="211"/>
                </a:cubicBezTo>
                <a:cubicBezTo>
                  <a:pt x="514" y="211"/>
                  <a:pt x="514" y="211"/>
                  <a:pt x="514" y="211"/>
                </a:cubicBezTo>
                <a:cubicBezTo>
                  <a:pt x="523" y="211"/>
                  <a:pt x="529" y="204"/>
                  <a:pt x="529" y="196"/>
                </a:cubicBezTo>
                <a:cubicBezTo>
                  <a:pt x="529" y="196"/>
                  <a:pt x="529" y="196"/>
                  <a:pt x="529" y="196"/>
                </a:cubicBezTo>
                <a:cubicBezTo>
                  <a:pt x="529" y="82"/>
                  <a:pt x="529" y="82"/>
                  <a:pt x="529" y="82"/>
                </a:cubicBezTo>
                <a:cubicBezTo>
                  <a:pt x="529" y="78"/>
                  <a:pt x="533" y="74"/>
                  <a:pt x="537" y="74"/>
                </a:cubicBezTo>
                <a:cubicBezTo>
                  <a:pt x="537" y="74"/>
                  <a:pt x="537" y="74"/>
                  <a:pt x="537" y="74"/>
                </a:cubicBezTo>
                <a:cubicBezTo>
                  <a:pt x="542" y="74"/>
                  <a:pt x="545" y="78"/>
                  <a:pt x="545" y="82"/>
                </a:cubicBezTo>
                <a:cubicBezTo>
                  <a:pt x="545" y="82"/>
                  <a:pt x="545" y="82"/>
                  <a:pt x="545" y="82"/>
                </a:cubicBezTo>
                <a:cubicBezTo>
                  <a:pt x="545" y="196"/>
                  <a:pt x="545" y="196"/>
                  <a:pt x="545" y="196"/>
                </a:cubicBezTo>
                <a:cubicBezTo>
                  <a:pt x="545" y="213"/>
                  <a:pt x="531" y="227"/>
                  <a:pt x="514" y="227"/>
                </a:cubicBezTo>
                <a:cubicBezTo>
                  <a:pt x="514" y="227"/>
                  <a:pt x="514" y="227"/>
                  <a:pt x="514" y="227"/>
                </a:cubicBezTo>
                <a:cubicBezTo>
                  <a:pt x="31" y="227"/>
                  <a:pt x="31" y="227"/>
                  <a:pt x="31" y="227"/>
                </a:cubicBezTo>
                <a:close/>
              </a:path>
            </a:pathLst>
          </a:custGeom>
          <a:solidFill>
            <a:srgbClr val="00A9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50000"/>
              </a:spcBef>
            </a:pPr>
            <a:r>
              <a:rPr lang="en-US" sz="550">
                <a:solidFill>
                  <a:srgbClr val="00A9D4"/>
                </a:solidFill>
              </a:rPr>
              <a:t>Profile</a:t>
            </a:r>
          </a:p>
        </p:txBody>
      </p:sp>
      <p:sp>
        <p:nvSpPr>
          <p:cNvPr id="78" name="Text Box 30"/>
          <p:cNvSpPr txBox="1">
            <a:spLocks noChangeArrowheads="1"/>
          </p:cNvSpPr>
          <p:nvPr/>
        </p:nvSpPr>
        <p:spPr bwMode="auto">
          <a:xfrm>
            <a:off x="200622" y="5735600"/>
            <a:ext cx="703627" cy="276995"/>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7B0663"/>
                </a:solidFill>
                <a:prstDash val="solid"/>
                <a:round/>
                <a:headEnd type="none" w="med" len="med"/>
                <a:tailEnd type="none" w="med" len="med"/>
              </a14:hiddenLine>
            </a:ext>
          </a:extLst>
        </p:spPr>
        <p:txBody>
          <a:bodyPr wrap="none" lIns="95998" tIns="60958" rIns="95998" bIns="60958">
            <a:spAutoFit/>
          </a:bodyPr>
          <a:lstStyle>
            <a:lvl1pPr eaLnBrk="0" hangingPunct="0">
              <a:defRPr sz="1000">
                <a:solidFill>
                  <a:schemeClr val="bg1"/>
                </a:solidFill>
                <a:latin typeface="Ericsson Capital TT" pitchFamily="2" charset="0"/>
                <a:ea typeface="MS PGothic" pitchFamily="34" charset="-128"/>
              </a:defRPr>
            </a:lvl1pPr>
            <a:lvl2pPr marL="742950" indent="-285750" eaLnBrk="0" hangingPunct="0">
              <a:defRPr sz="1000">
                <a:solidFill>
                  <a:schemeClr val="bg1"/>
                </a:solidFill>
                <a:latin typeface="Ericsson Capital TT" pitchFamily="2" charset="0"/>
                <a:ea typeface="MS PGothic" pitchFamily="34" charset="-128"/>
              </a:defRPr>
            </a:lvl2pPr>
            <a:lvl3pPr marL="1143000" indent="-228600" eaLnBrk="0" hangingPunct="0">
              <a:defRPr sz="1000">
                <a:solidFill>
                  <a:schemeClr val="bg1"/>
                </a:solidFill>
                <a:latin typeface="Ericsson Capital TT" pitchFamily="2" charset="0"/>
                <a:ea typeface="MS PGothic" pitchFamily="34" charset="-128"/>
              </a:defRPr>
            </a:lvl3pPr>
            <a:lvl4pPr marL="1600200" indent="-228600" eaLnBrk="0" hangingPunct="0">
              <a:defRPr sz="1000">
                <a:solidFill>
                  <a:schemeClr val="bg1"/>
                </a:solidFill>
                <a:latin typeface="Ericsson Capital TT" pitchFamily="2" charset="0"/>
                <a:ea typeface="MS PGothic" pitchFamily="34" charset="-128"/>
              </a:defRPr>
            </a:lvl4pPr>
            <a:lvl5pPr marL="2057400" indent="-228600" eaLnBrk="0" hangingPunct="0">
              <a:defRPr sz="1000">
                <a:solidFill>
                  <a:schemeClr val="bg1"/>
                </a:solidFill>
                <a:latin typeface="Ericsson Capital TT" pitchFamily="2" charset="0"/>
                <a:ea typeface="MS PGothic" pitchFamily="34" charset="-128"/>
              </a:defRPr>
            </a:lvl5pPr>
            <a:lvl6pPr marL="2514600" indent="-228600" eaLnBrk="0" fontAlgn="base" hangingPunct="0">
              <a:spcBef>
                <a:spcPct val="0"/>
              </a:spcBef>
              <a:spcAft>
                <a:spcPct val="0"/>
              </a:spcAft>
              <a:defRPr sz="1000">
                <a:solidFill>
                  <a:schemeClr val="bg1"/>
                </a:solidFill>
                <a:latin typeface="Ericsson Capital TT" pitchFamily="2" charset="0"/>
                <a:ea typeface="MS PGothic" pitchFamily="34" charset="-128"/>
              </a:defRPr>
            </a:lvl6pPr>
            <a:lvl7pPr marL="2971800" indent="-228600" eaLnBrk="0" fontAlgn="base" hangingPunct="0">
              <a:spcBef>
                <a:spcPct val="0"/>
              </a:spcBef>
              <a:spcAft>
                <a:spcPct val="0"/>
              </a:spcAft>
              <a:defRPr sz="1000">
                <a:solidFill>
                  <a:schemeClr val="bg1"/>
                </a:solidFill>
                <a:latin typeface="Ericsson Capital TT" pitchFamily="2" charset="0"/>
                <a:ea typeface="MS PGothic" pitchFamily="34" charset="-128"/>
              </a:defRPr>
            </a:lvl7pPr>
            <a:lvl8pPr marL="3429000" indent="-228600" eaLnBrk="0" fontAlgn="base" hangingPunct="0">
              <a:spcBef>
                <a:spcPct val="0"/>
              </a:spcBef>
              <a:spcAft>
                <a:spcPct val="0"/>
              </a:spcAft>
              <a:defRPr sz="1000">
                <a:solidFill>
                  <a:schemeClr val="bg1"/>
                </a:solidFill>
                <a:latin typeface="Ericsson Capital TT" pitchFamily="2" charset="0"/>
                <a:ea typeface="MS PGothic" pitchFamily="34" charset="-128"/>
              </a:defRPr>
            </a:lvl8pPr>
            <a:lvl9pPr marL="3886200" indent="-228600" eaLnBrk="0" fontAlgn="base" hangingPunct="0">
              <a:spcBef>
                <a:spcPct val="0"/>
              </a:spcBef>
              <a:spcAft>
                <a:spcPct val="0"/>
              </a:spcAft>
              <a:defRPr sz="1000">
                <a:solidFill>
                  <a:schemeClr val="bg1"/>
                </a:solidFill>
                <a:latin typeface="Ericsson Capital TT" pitchFamily="2" charset="0"/>
                <a:ea typeface="MS PGothic" pitchFamily="34" charset="-128"/>
              </a:defRPr>
            </a:lvl9pPr>
          </a:lstStyle>
          <a:p>
            <a:pPr algn="ctr" eaLnBrk="1" hangingPunct="1">
              <a:spcBef>
                <a:spcPct val="50000"/>
              </a:spcBef>
              <a:defRPr/>
            </a:pPr>
            <a:r>
              <a:rPr lang="en-US" dirty="0" smtClean="0">
                <a:solidFill>
                  <a:srgbClr val="7B0663"/>
                </a:solidFill>
                <a:latin typeface="+mn-lt"/>
              </a:rPr>
              <a:t>Terminals</a:t>
            </a:r>
            <a:endParaRPr lang="en-US" dirty="0">
              <a:solidFill>
                <a:srgbClr val="7B0663"/>
              </a:solidFill>
              <a:latin typeface="+mn-lt"/>
            </a:endParaRPr>
          </a:p>
        </p:txBody>
      </p:sp>
      <p:sp>
        <p:nvSpPr>
          <p:cNvPr id="79" name="Rectangle 78"/>
          <p:cNvSpPr>
            <a:spLocks noChangeArrowheads="1"/>
          </p:cNvSpPr>
          <p:nvPr/>
        </p:nvSpPr>
        <p:spPr bwMode="auto">
          <a:xfrm>
            <a:off x="652488" y="2778770"/>
            <a:ext cx="124344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round/>
                <a:headEnd/>
                <a:tailEnd/>
              </a14:hiddenLine>
            </a:ext>
          </a:extLst>
        </p:spPr>
        <p:txBody>
          <a:bodyPr wrap="square" lIns="0" tIns="0" rIns="0" bIns="0" anchor="ctr" anchorCtr="1">
            <a:spAutoFit/>
          </a:bodyPr>
          <a:lstStyle/>
          <a:p>
            <a:pPr algn="ctr">
              <a:spcBef>
                <a:spcPct val="50000"/>
              </a:spcBef>
            </a:pPr>
            <a:r>
              <a:rPr lang="en-US" sz="1200" dirty="0">
                <a:solidFill>
                  <a:srgbClr val="007B78"/>
                </a:solidFill>
              </a:rPr>
              <a:t>“Individual Customer”</a:t>
            </a:r>
          </a:p>
        </p:txBody>
      </p:sp>
      <p:sp>
        <p:nvSpPr>
          <p:cNvPr id="80" name="Rectangle 79"/>
          <p:cNvSpPr>
            <a:spLocks noChangeArrowheads="1"/>
          </p:cNvSpPr>
          <p:nvPr/>
        </p:nvSpPr>
        <p:spPr bwMode="auto">
          <a:xfrm>
            <a:off x="2176964" y="2871103"/>
            <a:ext cx="1063156"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round/>
                <a:headEnd/>
                <a:tailEnd/>
              </a14:hiddenLine>
            </a:ext>
          </a:extLst>
        </p:spPr>
        <p:txBody>
          <a:bodyPr lIns="0" tIns="0" rIns="0" bIns="0" anchor="ctr" anchorCtr="1">
            <a:spAutoFit/>
          </a:bodyPr>
          <a:lstStyle/>
          <a:p>
            <a:pPr algn="ctr">
              <a:spcBef>
                <a:spcPct val="50000"/>
              </a:spcBef>
            </a:pPr>
            <a:r>
              <a:rPr lang="en-US" sz="1200" dirty="0">
                <a:solidFill>
                  <a:srgbClr val="007B78"/>
                </a:solidFill>
              </a:rPr>
              <a:t>“Holistic”</a:t>
            </a:r>
          </a:p>
        </p:txBody>
      </p:sp>
      <p:sp>
        <p:nvSpPr>
          <p:cNvPr id="81" name="Rectangle 80"/>
          <p:cNvSpPr>
            <a:spLocks noChangeArrowheads="1"/>
          </p:cNvSpPr>
          <p:nvPr/>
        </p:nvSpPr>
        <p:spPr bwMode="auto">
          <a:xfrm>
            <a:off x="3742503" y="2871102"/>
            <a:ext cx="1063797"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round/>
                <a:headEnd/>
                <a:tailEnd/>
              </a14:hiddenLine>
            </a:ext>
          </a:extLst>
        </p:spPr>
        <p:txBody>
          <a:bodyPr lIns="0" tIns="0" rIns="0" bIns="0" anchor="ctr" anchorCtr="1">
            <a:spAutoFit/>
          </a:bodyPr>
          <a:lstStyle/>
          <a:p>
            <a:pPr algn="ctr">
              <a:spcBef>
                <a:spcPct val="50000"/>
              </a:spcBef>
            </a:pPr>
            <a:r>
              <a:rPr lang="en-US" sz="1200" dirty="0">
                <a:solidFill>
                  <a:srgbClr val="007B78"/>
                </a:solidFill>
              </a:rPr>
              <a:t>“Real Time”</a:t>
            </a:r>
          </a:p>
        </p:txBody>
      </p:sp>
      <p:sp>
        <p:nvSpPr>
          <p:cNvPr id="82" name="Rectangle 1"/>
          <p:cNvSpPr>
            <a:spLocks noChangeArrowheads="1"/>
          </p:cNvSpPr>
          <p:nvPr/>
        </p:nvSpPr>
        <p:spPr bwMode="auto">
          <a:xfrm>
            <a:off x="371461" y="3094940"/>
            <a:ext cx="4373886" cy="543366"/>
          </a:xfrm>
          <a:prstGeom prst="rect">
            <a:avLst/>
          </a:prstGeom>
          <a:solidFill>
            <a:srgbClr val="9FB7D3"/>
          </a:solidFill>
          <a:ln w="28575" algn="ctr">
            <a:solidFill>
              <a:srgbClr val="00A9D4"/>
            </a:solidFill>
            <a:round/>
            <a:headEnd/>
            <a:tailEnd/>
          </a:ln>
        </p:spPr>
        <p:txBody>
          <a:bodyPr lIns="72000" rIns="72000" anchor="t" anchorCtr="1"/>
          <a:lstStyle/>
          <a:p>
            <a:pPr algn="ctr">
              <a:spcBef>
                <a:spcPct val="50000"/>
              </a:spcBef>
              <a:defRPr/>
            </a:pPr>
            <a:r>
              <a:rPr lang="en-US" sz="1400" b="1" dirty="0">
                <a:solidFill>
                  <a:schemeClr val="bg1"/>
                </a:solidFill>
                <a:latin typeface="Arial" pitchFamily="34" charset="0"/>
              </a:rPr>
              <a:t>End-to-End Session Record (ESR</a:t>
            </a:r>
            <a:r>
              <a:rPr lang="en-US" sz="1400" b="1" dirty="0" smtClean="0">
                <a:solidFill>
                  <a:schemeClr val="bg1"/>
                </a:solidFill>
                <a:latin typeface="Arial" pitchFamily="34" charset="0"/>
              </a:rPr>
              <a:t>)</a:t>
            </a:r>
            <a:endParaRPr lang="en-US" sz="1050" b="1" i="1" dirty="0">
              <a:solidFill>
                <a:schemeClr val="bg1"/>
              </a:solidFill>
              <a:latin typeface="Arial" pitchFamily="34" charset="0"/>
            </a:endParaRPr>
          </a:p>
        </p:txBody>
      </p:sp>
      <p:sp>
        <p:nvSpPr>
          <p:cNvPr id="83" name="Rectangle 1"/>
          <p:cNvSpPr>
            <a:spLocks noChangeArrowheads="1"/>
          </p:cNvSpPr>
          <p:nvPr/>
        </p:nvSpPr>
        <p:spPr bwMode="auto">
          <a:xfrm>
            <a:off x="934981" y="3446867"/>
            <a:ext cx="411917" cy="161933"/>
          </a:xfrm>
          <a:prstGeom prst="rect">
            <a:avLst/>
          </a:prstGeom>
          <a:solidFill>
            <a:schemeClr val="bg1"/>
          </a:solidFill>
          <a:ln w="12700" algn="ctr">
            <a:solidFill>
              <a:schemeClr val="tx1"/>
            </a:solidFill>
            <a:round/>
            <a:headEnd/>
            <a:tailEnd/>
          </a:ln>
        </p:spPr>
        <p:txBody>
          <a:bodyPr lIns="72000" rIns="72000" anchor="ctr" anchorCtr="1"/>
          <a:lstStyle/>
          <a:p>
            <a:pPr algn="ctr">
              <a:spcBef>
                <a:spcPct val="50000"/>
              </a:spcBef>
            </a:pPr>
            <a:r>
              <a:rPr lang="en-US" sz="700">
                <a:latin typeface="Tahoma" panose="020B0604030504040204" pitchFamily="34" charset="0"/>
                <a:ea typeface="Tahoma" panose="020B0604030504040204" pitchFamily="34" charset="0"/>
                <a:cs typeface="Tahoma" panose="020B0604030504040204" pitchFamily="34" charset="0"/>
              </a:rPr>
              <a:t>User</a:t>
            </a:r>
          </a:p>
        </p:txBody>
      </p:sp>
      <p:sp>
        <p:nvSpPr>
          <p:cNvPr id="84" name="Rectangle 75"/>
          <p:cNvSpPr>
            <a:spLocks noChangeArrowheads="1"/>
          </p:cNvSpPr>
          <p:nvPr/>
        </p:nvSpPr>
        <p:spPr bwMode="auto">
          <a:xfrm>
            <a:off x="1346897" y="3446867"/>
            <a:ext cx="412559" cy="161933"/>
          </a:xfrm>
          <a:prstGeom prst="rect">
            <a:avLst/>
          </a:prstGeom>
          <a:solidFill>
            <a:schemeClr val="bg1"/>
          </a:solidFill>
          <a:ln w="12700" algn="ctr">
            <a:solidFill>
              <a:schemeClr val="tx1"/>
            </a:solidFill>
            <a:round/>
            <a:headEnd/>
            <a:tailEnd/>
          </a:ln>
        </p:spPr>
        <p:txBody>
          <a:bodyPr lIns="72000" rIns="72000" anchor="ctr" anchorCtr="1"/>
          <a:lstStyle/>
          <a:p>
            <a:pPr algn="ctr">
              <a:spcBef>
                <a:spcPct val="50000"/>
              </a:spcBef>
            </a:pPr>
            <a:r>
              <a:rPr lang="en-US" sz="700">
                <a:latin typeface="Tahoma" panose="020B0604030504040204" pitchFamily="34" charset="0"/>
                <a:ea typeface="Tahoma" panose="020B0604030504040204" pitchFamily="34" charset="0"/>
                <a:cs typeface="Tahoma" panose="020B0604030504040204" pitchFamily="34" charset="0"/>
              </a:rPr>
              <a:t>Service</a:t>
            </a:r>
          </a:p>
        </p:txBody>
      </p:sp>
      <p:sp>
        <p:nvSpPr>
          <p:cNvPr id="85" name="Rectangle 76"/>
          <p:cNvSpPr>
            <a:spLocks noChangeArrowheads="1"/>
          </p:cNvSpPr>
          <p:nvPr/>
        </p:nvSpPr>
        <p:spPr bwMode="auto">
          <a:xfrm>
            <a:off x="2582647" y="3446867"/>
            <a:ext cx="412559" cy="161933"/>
          </a:xfrm>
          <a:prstGeom prst="rect">
            <a:avLst/>
          </a:prstGeom>
          <a:solidFill>
            <a:schemeClr val="bg1"/>
          </a:solidFill>
          <a:ln w="12700" algn="ctr">
            <a:solidFill>
              <a:schemeClr val="tx1"/>
            </a:solidFill>
            <a:round/>
            <a:headEnd/>
            <a:tailEnd/>
          </a:ln>
        </p:spPr>
        <p:txBody>
          <a:bodyPr lIns="72000" rIns="72000" anchor="ctr" anchorCtr="1"/>
          <a:lstStyle/>
          <a:p>
            <a:pPr algn="ctr">
              <a:spcBef>
                <a:spcPct val="50000"/>
              </a:spcBef>
            </a:pPr>
            <a:r>
              <a:rPr lang="en-US" sz="700">
                <a:latin typeface="Tahoma" panose="020B0604030504040204" pitchFamily="34" charset="0"/>
                <a:ea typeface="Tahoma" panose="020B0604030504040204" pitchFamily="34" charset="0"/>
                <a:cs typeface="Tahoma" panose="020B0604030504040204" pitchFamily="34" charset="0"/>
              </a:rPr>
              <a:t>Location</a:t>
            </a:r>
          </a:p>
        </p:txBody>
      </p:sp>
      <p:sp>
        <p:nvSpPr>
          <p:cNvPr id="86" name="Rectangle 77"/>
          <p:cNvSpPr>
            <a:spLocks noChangeArrowheads="1"/>
          </p:cNvSpPr>
          <p:nvPr/>
        </p:nvSpPr>
        <p:spPr bwMode="auto">
          <a:xfrm>
            <a:off x="2995205" y="3446867"/>
            <a:ext cx="411917" cy="161933"/>
          </a:xfrm>
          <a:prstGeom prst="rect">
            <a:avLst/>
          </a:prstGeom>
          <a:solidFill>
            <a:schemeClr val="bg1"/>
          </a:solidFill>
          <a:ln w="12700" algn="ctr">
            <a:solidFill>
              <a:schemeClr val="tx1"/>
            </a:solidFill>
            <a:round/>
            <a:headEnd/>
            <a:tailEnd/>
          </a:ln>
        </p:spPr>
        <p:txBody>
          <a:bodyPr lIns="72000" rIns="72000" anchor="ctr" anchorCtr="1"/>
          <a:lstStyle/>
          <a:p>
            <a:pPr algn="ctr">
              <a:spcBef>
                <a:spcPct val="50000"/>
              </a:spcBef>
            </a:pPr>
            <a:r>
              <a:rPr lang="en-US" sz="700">
                <a:latin typeface="Tahoma" panose="020B0604030504040204" pitchFamily="34" charset="0"/>
                <a:ea typeface="Tahoma" panose="020B0604030504040204" pitchFamily="34" charset="0"/>
                <a:cs typeface="Tahoma" panose="020B0604030504040204" pitchFamily="34" charset="0"/>
              </a:rPr>
              <a:t>Radio</a:t>
            </a:r>
          </a:p>
        </p:txBody>
      </p:sp>
      <p:sp>
        <p:nvSpPr>
          <p:cNvPr id="89" name="Rectangle 78"/>
          <p:cNvSpPr>
            <a:spLocks noChangeArrowheads="1"/>
          </p:cNvSpPr>
          <p:nvPr/>
        </p:nvSpPr>
        <p:spPr bwMode="auto">
          <a:xfrm>
            <a:off x="3407122" y="3446867"/>
            <a:ext cx="411917" cy="161933"/>
          </a:xfrm>
          <a:prstGeom prst="rect">
            <a:avLst/>
          </a:prstGeom>
          <a:solidFill>
            <a:schemeClr val="bg1"/>
          </a:solidFill>
          <a:ln w="12700" algn="ctr">
            <a:solidFill>
              <a:schemeClr val="tx1"/>
            </a:solidFill>
            <a:round/>
            <a:headEnd/>
            <a:tailEnd/>
          </a:ln>
        </p:spPr>
        <p:txBody>
          <a:bodyPr lIns="72000" rIns="72000" anchor="ctr" anchorCtr="1"/>
          <a:lstStyle/>
          <a:p>
            <a:pPr algn="ctr">
              <a:spcBef>
                <a:spcPct val="50000"/>
              </a:spcBef>
            </a:pPr>
            <a:r>
              <a:rPr lang="en-US" sz="700">
                <a:latin typeface="Tahoma" panose="020B0604030504040204" pitchFamily="34" charset="0"/>
                <a:ea typeface="Tahoma" panose="020B0604030504040204" pitchFamily="34" charset="0"/>
                <a:cs typeface="Tahoma" panose="020B0604030504040204" pitchFamily="34" charset="0"/>
              </a:rPr>
              <a:t>Core</a:t>
            </a:r>
          </a:p>
        </p:txBody>
      </p:sp>
      <p:sp>
        <p:nvSpPr>
          <p:cNvPr id="90" name="Rectangle 80"/>
          <p:cNvSpPr>
            <a:spLocks noChangeArrowheads="1"/>
          </p:cNvSpPr>
          <p:nvPr/>
        </p:nvSpPr>
        <p:spPr bwMode="auto">
          <a:xfrm>
            <a:off x="1758172" y="3446867"/>
            <a:ext cx="411917" cy="161933"/>
          </a:xfrm>
          <a:prstGeom prst="rect">
            <a:avLst/>
          </a:prstGeom>
          <a:solidFill>
            <a:schemeClr val="bg1"/>
          </a:solidFill>
          <a:ln w="12700" algn="ctr">
            <a:solidFill>
              <a:schemeClr val="tx1"/>
            </a:solidFill>
            <a:round/>
            <a:headEnd/>
            <a:tailEnd/>
          </a:ln>
        </p:spPr>
        <p:txBody>
          <a:bodyPr lIns="72000" rIns="72000" anchor="ctr" anchorCtr="1"/>
          <a:lstStyle/>
          <a:p>
            <a:pPr algn="ctr">
              <a:spcBef>
                <a:spcPct val="50000"/>
              </a:spcBef>
            </a:pPr>
            <a:r>
              <a:rPr lang="en-US" sz="700">
                <a:latin typeface="Tahoma" panose="020B0604030504040204" pitchFamily="34" charset="0"/>
                <a:ea typeface="Tahoma" panose="020B0604030504040204" pitchFamily="34" charset="0"/>
                <a:cs typeface="Tahoma" panose="020B0604030504040204" pitchFamily="34" charset="0"/>
              </a:rPr>
              <a:t>QoE</a:t>
            </a:r>
          </a:p>
        </p:txBody>
      </p:sp>
      <p:sp>
        <p:nvSpPr>
          <p:cNvPr id="91" name="Rectangle 85"/>
          <p:cNvSpPr>
            <a:spLocks noChangeArrowheads="1"/>
          </p:cNvSpPr>
          <p:nvPr/>
        </p:nvSpPr>
        <p:spPr bwMode="auto">
          <a:xfrm>
            <a:off x="2168806" y="3446867"/>
            <a:ext cx="411917" cy="161933"/>
          </a:xfrm>
          <a:prstGeom prst="rect">
            <a:avLst/>
          </a:prstGeom>
          <a:solidFill>
            <a:schemeClr val="bg1"/>
          </a:solidFill>
          <a:ln w="12700" algn="ctr">
            <a:solidFill>
              <a:schemeClr val="tx1"/>
            </a:solidFill>
            <a:round/>
            <a:headEnd/>
            <a:tailEnd/>
          </a:ln>
        </p:spPr>
        <p:txBody>
          <a:bodyPr lIns="72000" rIns="72000" anchor="ctr" anchorCtr="1"/>
          <a:lstStyle/>
          <a:p>
            <a:pPr algn="ctr">
              <a:spcBef>
                <a:spcPct val="50000"/>
              </a:spcBef>
            </a:pPr>
            <a:r>
              <a:rPr lang="en-US" sz="700">
                <a:latin typeface="Tahoma" panose="020B0604030504040204" pitchFamily="34" charset="0"/>
                <a:ea typeface="Tahoma" panose="020B0604030504040204" pitchFamily="34" charset="0"/>
                <a:cs typeface="Tahoma" panose="020B0604030504040204" pitchFamily="34" charset="0"/>
              </a:rPr>
              <a:t>Device</a:t>
            </a:r>
          </a:p>
        </p:txBody>
      </p:sp>
      <p:sp>
        <p:nvSpPr>
          <p:cNvPr id="92" name="Rectangle 86"/>
          <p:cNvSpPr>
            <a:spLocks noChangeArrowheads="1"/>
          </p:cNvSpPr>
          <p:nvPr/>
        </p:nvSpPr>
        <p:spPr bwMode="auto">
          <a:xfrm>
            <a:off x="3819039" y="3446867"/>
            <a:ext cx="412558" cy="161933"/>
          </a:xfrm>
          <a:prstGeom prst="rect">
            <a:avLst/>
          </a:prstGeom>
          <a:solidFill>
            <a:schemeClr val="bg1"/>
          </a:solidFill>
          <a:ln w="12700" algn="ctr">
            <a:solidFill>
              <a:schemeClr val="tx1"/>
            </a:solidFill>
            <a:round/>
            <a:headEnd/>
            <a:tailEnd/>
          </a:ln>
        </p:spPr>
        <p:txBody>
          <a:bodyPr lIns="72000" rIns="72000" anchor="ctr" anchorCtr="1"/>
          <a:lstStyle/>
          <a:p>
            <a:pPr algn="ctr">
              <a:spcBef>
                <a:spcPct val="50000"/>
              </a:spcBef>
            </a:pPr>
            <a:r>
              <a:rPr lang="en-US" sz="700">
                <a:latin typeface="Tahoma" panose="020B0604030504040204" pitchFamily="34" charset="0"/>
                <a:ea typeface="Tahoma" panose="020B0604030504040204" pitchFamily="34" charset="0"/>
                <a:cs typeface="Tahoma" panose="020B0604030504040204" pitchFamily="34" charset="0"/>
              </a:rPr>
              <a:t>Transport</a:t>
            </a:r>
          </a:p>
        </p:txBody>
      </p:sp>
      <p:sp>
        <p:nvSpPr>
          <p:cNvPr id="93" name="Rectangle 87"/>
          <p:cNvSpPr>
            <a:spLocks noChangeArrowheads="1"/>
          </p:cNvSpPr>
          <p:nvPr/>
        </p:nvSpPr>
        <p:spPr bwMode="auto">
          <a:xfrm>
            <a:off x="4225180" y="3446867"/>
            <a:ext cx="411917" cy="161933"/>
          </a:xfrm>
          <a:prstGeom prst="rect">
            <a:avLst/>
          </a:prstGeom>
          <a:solidFill>
            <a:schemeClr val="bg1"/>
          </a:solidFill>
          <a:ln w="12700" algn="ctr">
            <a:solidFill>
              <a:schemeClr val="tx1"/>
            </a:solidFill>
            <a:round/>
            <a:headEnd/>
            <a:tailEnd/>
          </a:ln>
        </p:spPr>
        <p:txBody>
          <a:bodyPr lIns="72000" rIns="72000" anchor="ctr" anchorCtr="1"/>
          <a:lstStyle/>
          <a:p>
            <a:pPr algn="ctr">
              <a:spcBef>
                <a:spcPct val="50000"/>
              </a:spcBef>
            </a:pPr>
            <a:r>
              <a:rPr lang="en-US" sz="700" dirty="0">
                <a:latin typeface="Tahoma" panose="020B0604030504040204" pitchFamily="34" charset="0"/>
                <a:ea typeface="Tahoma" panose="020B0604030504040204" pitchFamily="34" charset="0"/>
                <a:cs typeface="Tahoma" panose="020B0604030504040204" pitchFamily="34" charset="0"/>
              </a:rPr>
              <a:t>…</a:t>
            </a:r>
          </a:p>
        </p:txBody>
      </p:sp>
      <p:sp>
        <p:nvSpPr>
          <p:cNvPr id="94" name="Freeform 7"/>
          <p:cNvSpPr>
            <a:spLocks noChangeAspect="1" noEditPoints="1"/>
          </p:cNvSpPr>
          <p:nvPr/>
        </p:nvSpPr>
        <p:spPr bwMode="auto">
          <a:xfrm>
            <a:off x="6750741" y="3707561"/>
            <a:ext cx="630120" cy="1011000"/>
          </a:xfrm>
          <a:custGeom>
            <a:avLst/>
            <a:gdLst>
              <a:gd name="T0" fmla="*/ 2147483647 w 206"/>
              <a:gd name="T1" fmla="*/ 2147483647 h 310"/>
              <a:gd name="T2" fmla="*/ 2147483647 w 206"/>
              <a:gd name="T3" fmla="*/ 2147483647 h 310"/>
              <a:gd name="T4" fmla="*/ 2147483647 w 206"/>
              <a:gd name="T5" fmla="*/ 2147483647 h 310"/>
              <a:gd name="T6" fmla="*/ 2147483647 w 206"/>
              <a:gd name="T7" fmla="*/ 2147483647 h 310"/>
              <a:gd name="T8" fmla="*/ 2147483647 w 206"/>
              <a:gd name="T9" fmla="*/ 2147483647 h 310"/>
              <a:gd name="T10" fmla="*/ 2147483647 w 206"/>
              <a:gd name="T11" fmla="*/ 2147483647 h 310"/>
              <a:gd name="T12" fmla="*/ 2147483647 w 206"/>
              <a:gd name="T13" fmla="*/ 2147483647 h 310"/>
              <a:gd name="T14" fmla="*/ 2147483647 w 206"/>
              <a:gd name="T15" fmla="*/ 2147483647 h 310"/>
              <a:gd name="T16" fmla="*/ 2147483647 w 206"/>
              <a:gd name="T17" fmla="*/ 2147483647 h 310"/>
              <a:gd name="T18" fmla="*/ 2147483647 w 206"/>
              <a:gd name="T19" fmla="*/ 2147483647 h 310"/>
              <a:gd name="T20" fmla="*/ 2147483647 w 206"/>
              <a:gd name="T21" fmla="*/ 2147483647 h 310"/>
              <a:gd name="T22" fmla="*/ 2147483647 w 206"/>
              <a:gd name="T23" fmla="*/ 2147483647 h 310"/>
              <a:gd name="T24" fmla="*/ 2147483647 w 206"/>
              <a:gd name="T25" fmla="*/ 2147483647 h 310"/>
              <a:gd name="T26" fmla="*/ 2147483647 w 206"/>
              <a:gd name="T27" fmla="*/ 2147483647 h 310"/>
              <a:gd name="T28" fmla="*/ 2147483647 w 206"/>
              <a:gd name="T29" fmla="*/ 2147483647 h 310"/>
              <a:gd name="T30" fmla="*/ 2147483647 w 206"/>
              <a:gd name="T31" fmla="*/ 2147483647 h 310"/>
              <a:gd name="T32" fmla="*/ 2147483647 w 206"/>
              <a:gd name="T33" fmla="*/ 2147483647 h 310"/>
              <a:gd name="T34" fmla="*/ 2147483647 w 206"/>
              <a:gd name="T35" fmla="*/ 2147483647 h 310"/>
              <a:gd name="T36" fmla="*/ 2147483647 w 206"/>
              <a:gd name="T37" fmla="*/ 2147483647 h 310"/>
              <a:gd name="T38" fmla="*/ 2147483647 w 206"/>
              <a:gd name="T39" fmla="*/ 2147483647 h 310"/>
              <a:gd name="T40" fmla="*/ 2147483647 w 206"/>
              <a:gd name="T41" fmla="*/ 2147483647 h 310"/>
              <a:gd name="T42" fmla="*/ 2147483647 w 206"/>
              <a:gd name="T43" fmla="*/ 2147483647 h 310"/>
              <a:gd name="T44" fmla="*/ 2147483647 w 206"/>
              <a:gd name="T45" fmla="*/ 2147483647 h 310"/>
              <a:gd name="T46" fmla="*/ 2147483647 w 206"/>
              <a:gd name="T47" fmla="*/ 2147483647 h 310"/>
              <a:gd name="T48" fmla="*/ 2147483647 w 206"/>
              <a:gd name="T49" fmla="*/ 2147483647 h 310"/>
              <a:gd name="T50" fmla="*/ 0 w 206"/>
              <a:gd name="T51" fmla="*/ 2147483647 h 310"/>
              <a:gd name="T52" fmla="*/ 2147483647 w 206"/>
              <a:gd name="T53" fmla="*/ 2147483647 h 310"/>
              <a:gd name="T54" fmla="*/ 2147483647 w 206"/>
              <a:gd name="T55" fmla="*/ 2147483647 h 310"/>
              <a:gd name="T56" fmla="*/ 2147483647 w 206"/>
              <a:gd name="T57" fmla="*/ 2147483647 h 310"/>
              <a:gd name="T58" fmla="*/ 2147483647 w 206"/>
              <a:gd name="T59" fmla="*/ 2147483647 h 310"/>
              <a:gd name="T60" fmla="*/ 2147483647 w 206"/>
              <a:gd name="T61" fmla="*/ 2147483647 h 310"/>
              <a:gd name="T62" fmla="*/ 2147483647 w 206"/>
              <a:gd name="T63" fmla="*/ 2147483647 h 310"/>
              <a:gd name="T64" fmla="*/ 2147483647 w 206"/>
              <a:gd name="T65" fmla="*/ 2147483647 h 310"/>
              <a:gd name="T66" fmla="*/ 2147483647 w 206"/>
              <a:gd name="T67" fmla="*/ 2147483647 h 310"/>
              <a:gd name="T68" fmla="*/ 2147483647 w 206"/>
              <a:gd name="T69" fmla="*/ 2147483647 h 310"/>
              <a:gd name="T70" fmla="*/ 2147483647 w 206"/>
              <a:gd name="T71" fmla="*/ 2147483647 h 310"/>
              <a:gd name="T72" fmla="*/ 2147483647 w 206"/>
              <a:gd name="T73" fmla="*/ 2147483647 h 310"/>
              <a:gd name="T74" fmla="*/ 2147483647 w 206"/>
              <a:gd name="T75" fmla="*/ 2147483647 h 310"/>
              <a:gd name="T76" fmla="*/ 2147483647 w 206"/>
              <a:gd name="T77" fmla="*/ 2147483647 h 310"/>
              <a:gd name="T78" fmla="*/ 2147483647 w 206"/>
              <a:gd name="T79" fmla="*/ 2147483647 h 310"/>
              <a:gd name="T80" fmla="*/ 2147483647 w 206"/>
              <a:gd name="T81" fmla="*/ 2147483647 h 310"/>
              <a:gd name="T82" fmla="*/ 2147483647 w 206"/>
              <a:gd name="T83" fmla="*/ 2147483647 h 310"/>
              <a:gd name="T84" fmla="*/ 2147483647 w 206"/>
              <a:gd name="T85" fmla="*/ 2147483647 h 310"/>
              <a:gd name="T86" fmla="*/ 2147483647 w 206"/>
              <a:gd name="T87" fmla="*/ 2147483647 h 310"/>
              <a:gd name="T88" fmla="*/ 2147483647 w 206"/>
              <a:gd name="T89" fmla="*/ 2147483647 h 310"/>
              <a:gd name="T90" fmla="*/ 2147483647 w 206"/>
              <a:gd name="T91" fmla="*/ 2147483647 h 310"/>
              <a:gd name="T92" fmla="*/ 2147483647 w 206"/>
              <a:gd name="T93" fmla="*/ 2147483647 h 310"/>
              <a:gd name="T94" fmla="*/ 2147483647 w 206"/>
              <a:gd name="T95" fmla="*/ 2147483647 h 310"/>
              <a:gd name="T96" fmla="*/ 2147483647 w 206"/>
              <a:gd name="T97" fmla="*/ 2147483647 h 3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310"/>
              <a:gd name="T149" fmla="*/ 206 w 206"/>
              <a:gd name="T150" fmla="*/ 310 h 3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310">
                <a:moveTo>
                  <a:pt x="190" y="154"/>
                </a:moveTo>
                <a:cubicBezTo>
                  <a:pt x="183" y="145"/>
                  <a:pt x="174" y="137"/>
                  <a:pt x="164" y="132"/>
                </a:cubicBezTo>
                <a:cubicBezTo>
                  <a:pt x="176" y="118"/>
                  <a:pt x="183" y="100"/>
                  <a:pt x="183" y="80"/>
                </a:cubicBezTo>
                <a:cubicBezTo>
                  <a:pt x="183" y="68"/>
                  <a:pt x="180" y="56"/>
                  <a:pt x="175" y="46"/>
                </a:cubicBezTo>
                <a:cubicBezTo>
                  <a:pt x="174" y="43"/>
                  <a:pt x="172" y="39"/>
                  <a:pt x="170" y="36"/>
                </a:cubicBezTo>
                <a:cubicBezTo>
                  <a:pt x="167" y="33"/>
                  <a:pt x="162" y="32"/>
                  <a:pt x="159" y="34"/>
                </a:cubicBezTo>
                <a:cubicBezTo>
                  <a:pt x="155" y="36"/>
                  <a:pt x="154" y="41"/>
                  <a:pt x="156" y="45"/>
                </a:cubicBezTo>
                <a:cubicBezTo>
                  <a:pt x="158" y="48"/>
                  <a:pt x="159" y="50"/>
                  <a:pt x="161" y="53"/>
                </a:cubicBezTo>
                <a:cubicBezTo>
                  <a:pt x="165" y="61"/>
                  <a:pt x="167" y="70"/>
                  <a:pt x="167" y="80"/>
                </a:cubicBezTo>
                <a:cubicBezTo>
                  <a:pt x="167" y="100"/>
                  <a:pt x="158" y="117"/>
                  <a:pt x="144" y="129"/>
                </a:cubicBezTo>
                <a:cubicBezTo>
                  <a:pt x="143" y="130"/>
                  <a:pt x="142" y="130"/>
                  <a:pt x="141" y="131"/>
                </a:cubicBezTo>
                <a:cubicBezTo>
                  <a:pt x="141" y="132"/>
                  <a:pt x="140" y="132"/>
                  <a:pt x="140" y="132"/>
                </a:cubicBezTo>
                <a:cubicBezTo>
                  <a:pt x="139" y="133"/>
                  <a:pt x="138" y="134"/>
                  <a:pt x="137" y="134"/>
                </a:cubicBezTo>
                <a:cubicBezTo>
                  <a:pt x="136" y="135"/>
                  <a:pt x="135" y="135"/>
                  <a:pt x="135" y="136"/>
                </a:cubicBezTo>
                <a:cubicBezTo>
                  <a:pt x="134" y="136"/>
                  <a:pt x="133" y="137"/>
                  <a:pt x="132" y="137"/>
                </a:cubicBezTo>
                <a:cubicBezTo>
                  <a:pt x="131" y="138"/>
                  <a:pt x="130" y="138"/>
                  <a:pt x="129" y="138"/>
                </a:cubicBezTo>
                <a:cubicBezTo>
                  <a:pt x="128" y="139"/>
                  <a:pt x="127" y="139"/>
                  <a:pt x="127" y="139"/>
                </a:cubicBezTo>
                <a:cubicBezTo>
                  <a:pt x="125" y="140"/>
                  <a:pt x="124" y="140"/>
                  <a:pt x="123" y="141"/>
                </a:cubicBezTo>
                <a:cubicBezTo>
                  <a:pt x="122" y="141"/>
                  <a:pt x="122" y="141"/>
                  <a:pt x="121" y="141"/>
                </a:cubicBezTo>
                <a:cubicBezTo>
                  <a:pt x="120" y="142"/>
                  <a:pt x="118" y="142"/>
                  <a:pt x="117" y="142"/>
                </a:cubicBezTo>
                <a:cubicBezTo>
                  <a:pt x="116" y="143"/>
                  <a:pt x="116" y="143"/>
                  <a:pt x="115" y="143"/>
                </a:cubicBezTo>
                <a:cubicBezTo>
                  <a:pt x="114" y="143"/>
                  <a:pt x="112" y="143"/>
                  <a:pt x="110" y="144"/>
                </a:cubicBezTo>
                <a:cubicBezTo>
                  <a:pt x="110" y="144"/>
                  <a:pt x="109" y="144"/>
                  <a:pt x="109" y="144"/>
                </a:cubicBezTo>
                <a:cubicBezTo>
                  <a:pt x="107" y="144"/>
                  <a:pt x="105" y="144"/>
                  <a:pt x="103" y="144"/>
                </a:cubicBezTo>
                <a:cubicBezTo>
                  <a:pt x="101" y="144"/>
                  <a:pt x="98" y="144"/>
                  <a:pt x="96" y="144"/>
                </a:cubicBezTo>
                <a:cubicBezTo>
                  <a:pt x="96" y="144"/>
                  <a:pt x="95" y="144"/>
                  <a:pt x="95" y="144"/>
                </a:cubicBezTo>
                <a:cubicBezTo>
                  <a:pt x="93" y="143"/>
                  <a:pt x="92" y="143"/>
                  <a:pt x="90" y="143"/>
                </a:cubicBezTo>
                <a:cubicBezTo>
                  <a:pt x="90" y="143"/>
                  <a:pt x="89" y="143"/>
                  <a:pt x="88" y="142"/>
                </a:cubicBezTo>
                <a:cubicBezTo>
                  <a:pt x="87" y="142"/>
                  <a:pt x="86" y="142"/>
                  <a:pt x="84" y="141"/>
                </a:cubicBezTo>
                <a:cubicBezTo>
                  <a:pt x="84" y="141"/>
                  <a:pt x="83" y="141"/>
                  <a:pt x="82" y="141"/>
                </a:cubicBezTo>
                <a:cubicBezTo>
                  <a:pt x="81" y="140"/>
                  <a:pt x="80" y="140"/>
                  <a:pt x="79" y="140"/>
                </a:cubicBezTo>
                <a:cubicBezTo>
                  <a:pt x="78" y="139"/>
                  <a:pt x="77" y="139"/>
                  <a:pt x="76" y="138"/>
                </a:cubicBezTo>
                <a:cubicBezTo>
                  <a:pt x="75" y="138"/>
                  <a:pt x="74" y="138"/>
                  <a:pt x="74" y="137"/>
                </a:cubicBezTo>
                <a:cubicBezTo>
                  <a:pt x="73" y="137"/>
                  <a:pt x="72" y="136"/>
                  <a:pt x="71" y="136"/>
                </a:cubicBezTo>
                <a:cubicBezTo>
                  <a:pt x="70" y="135"/>
                  <a:pt x="69" y="135"/>
                  <a:pt x="69" y="134"/>
                </a:cubicBezTo>
                <a:cubicBezTo>
                  <a:pt x="68" y="134"/>
                  <a:pt x="67" y="133"/>
                  <a:pt x="66" y="132"/>
                </a:cubicBezTo>
                <a:cubicBezTo>
                  <a:pt x="65" y="132"/>
                  <a:pt x="65" y="132"/>
                  <a:pt x="64" y="131"/>
                </a:cubicBezTo>
                <a:cubicBezTo>
                  <a:pt x="63" y="130"/>
                  <a:pt x="62" y="130"/>
                  <a:pt x="61" y="129"/>
                </a:cubicBezTo>
                <a:cubicBezTo>
                  <a:pt x="47" y="117"/>
                  <a:pt x="39" y="100"/>
                  <a:pt x="39" y="80"/>
                </a:cubicBezTo>
                <a:cubicBezTo>
                  <a:pt x="39" y="45"/>
                  <a:pt x="67" y="16"/>
                  <a:pt x="103" y="16"/>
                </a:cubicBezTo>
                <a:cubicBezTo>
                  <a:pt x="112" y="16"/>
                  <a:pt x="122" y="18"/>
                  <a:pt x="130" y="22"/>
                </a:cubicBezTo>
                <a:cubicBezTo>
                  <a:pt x="133" y="23"/>
                  <a:pt x="135" y="25"/>
                  <a:pt x="138" y="27"/>
                </a:cubicBezTo>
                <a:cubicBezTo>
                  <a:pt x="142" y="29"/>
                  <a:pt x="147" y="28"/>
                  <a:pt x="149" y="24"/>
                </a:cubicBezTo>
                <a:cubicBezTo>
                  <a:pt x="152" y="21"/>
                  <a:pt x="151" y="16"/>
                  <a:pt x="147" y="13"/>
                </a:cubicBezTo>
                <a:cubicBezTo>
                  <a:pt x="147" y="13"/>
                  <a:pt x="147" y="13"/>
                  <a:pt x="147" y="13"/>
                </a:cubicBezTo>
                <a:cubicBezTo>
                  <a:pt x="144" y="11"/>
                  <a:pt x="140" y="9"/>
                  <a:pt x="137" y="8"/>
                </a:cubicBezTo>
                <a:cubicBezTo>
                  <a:pt x="126" y="3"/>
                  <a:pt x="115" y="0"/>
                  <a:pt x="103" y="0"/>
                </a:cubicBezTo>
                <a:cubicBezTo>
                  <a:pt x="58" y="0"/>
                  <a:pt x="23" y="36"/>
                  <a:pt x="23" y="80"/>
                </a:cubicBezTo>
                <a:cubicBezTo>
                  <a:pt x="23" y="100"/>
                  <a:pt x="30" y="118"/>
                  <a:pt x="41" y="132"/>
                </a:cubicBezTo>
                <a:cubicBezTo>
                  <a:pt x="31" y="137"/>
                  <a:pt x="23" y="145"/>
                  <a:pt x="16" y="154"/>
                </a:cubicBezTo>
                <a:cubicBezTo>
                  <a:pt x="6" y="166"/>
                  <a:pt x="0" y="181"/>
                  <a:pt x="0" y="196"/>
                </a:cubicBezTo>
                <a:cubicBezTo>
                  <a:pt x="0" y="224"/>
                  <a:pt x="0" y="288"/>
                  <a:pt x="0" y="288"/>
                </a:cubicBezTo>
                <a:cubicBezTo>
                  <a:pt x="0" y="300"/>
                  <a:pt x="8" y="310"/>
                  <a:pt x="20" y="310"/>
                </a:cubicBezTo>
                <a:cubicBezTo>
                  <a:pt x="186" y="310"/>
                  <a:pt x="186" y="310"/>
                  <a:pt x="186" y="310"/>
                </a:cubicBezTo>
                <a:cubicBezTo>
                  <a:pt x="197" y="310"/>
                  <a:pt x="206" y="300"/>
                  <a:pt x="206" y="288"/>
                </a:cubicBezTo>
                <a:cubicBezTo>
                  <a:pt x="206" y="288"/>
                  <a:pt x="206" y="224"/>
                  <a:pt x="206" y="196"/>
                </a:cubicBezTo>
                <a:cubicBezTo>
                  <a:pt x="206" y="181"/>
                  <a:pt x="199" y="166"/>
                  <a:pt x="190" y="154"/>
                </a:cubicBezTo>
                <a:close/>
                <a:moveTo>
                  <a:pt x="190" y="288"/>
                </a:moveTo>
                <a:cubicBezTo>
                  <a:pt x="190" y="292"/>
                  <a:pt x="187" y="294"/>
                  <a:pt x="186" y="294"/>
                </a:cubicBezTo>
                <a:cubicBezTo>
                  <a:pt x="169" y="294"/>
                  <a:pt x="169" y="294"/>
                  <a:pt x="169" y="294"/>
                </a:cubicBezTo>
                <a:cubicBezTo>
                  <a:pt x="169" y="196"/>
                  <a:pt x="169" y="196"/>
                  <a:pt x="169" y="196"/>
                </a:cubicBezTo>
                <a:cubicBezTo>
                  <a:pt x="169" y="191"/>
                  <a:pt x="166" y="188"/>
                  <a:pt x="161" y="188"/>
                </a:cubicBezTo>
                <a:cubicBezTo>
                  <a:pt x="157" y="188"/>
                  <a:pt x="153" y="191"/>
                  <a:pt x="153" y="196"/>
                </a:cubicBezTo>
                <a:cubicBezTo>
                  <a:pt x="153" y="294"/>
                  <a:pt x="153" y="294"/>
                  <a:pt x="153" y="294"/>
                </a:cubicBezTo>
                <a:cubicBezTo>
                  <a:pt x="52" y="294"/>
                  <a:pt x="52" y="294"/>
                  <a:pt x="52" y="294"/>
                </a:cubicBezTo>
                <a:cubicBezTo>
                  <a:pt x="52" y="196"/>
                  <a:pt x="52" y="196"/>
                  <a:pt x="52" y="196"/>
                </a:cubicBezTo>
                <a:cubicBezTo>
                  <a:pt x="52" y="191"/>
                  <a:pt x="48" y="188"/>
                  <a:pt x="44" y="188"/>
                </a:cubicBezTo>
                <a:cubicBezTo>
                  <a:pt x="39" y="188"/>
                  <a:pt x="36" y="191"/>
                  <a:pt x="36" y="196"/>
                </a:cubicBezTo>
                <a:cubicBezTo>
                  <a:pt x="36" y="294"/>
                  <a:pt x="36" y="294"/>
                  <a:pt x="36" y="294"/>
                </a:cubicBezTo>
                <a:cubicBezTo>
                  <a:pt x="20" y="294"/>
                  <a:pt x="20" y="294"/>
                  <a:pt x="20" y="294"/>
                </a:cubicBezTo>
                <a:cubicBezTo>
                  <a:pt x="18" y="294"/>
                  <a:pt x="16" y="292"/>
                  <a:pt x="16" y="288"/>
                </a:cubicBezTo>
                <a:cubicBezTo>
                  <a:pt x="16" y="288"/>
                  <a:pt x="16" y="224"/>
                  <a:pt x="16" y="196"/>
                </a:cubicBezTo>
                <a:cubicBezTo>
                  <a:pt x="16" y="186"/>
                  <a:pt x="20" y="174"/>
                  <a:pt x="28" y="163"/>
                </a:cubicBezTo>
                <a:cubicBezTo>
                  <a:pt x="35" y="154"/>
                  <a:pt x="45" y="147"/>
                  <a:pt x="54" y="143"/>
                </a:cubicBezTo>
                <a:cubicBezTo>
                  <a:pt x="54" y="144"/>
                  <a:pt x="54" y="144"/>
                  <a:pt x="54" y="144"/>
                </a:cubicBezTo>
                <a:cubicBezTo>
                  <a:pt x="59" y="147"/>
                  <a:pt x="64" y="150"/>
                  <a:pt x="69" y="153"/>
                </a:cubicBezTo>
                <a:cubicBezTo>
                  <a:pt x="69" y="153"/>
                  <a:pt x="70" y="153"/>
                  <a:pt x="70" y="153"/>
                </a:cubicBezTo>
                <a:cubicBezTo>
                  <a:pt x="72" y="154"/>
                  <a:pt x="73" y="154"/>
                  <a:pt x="74" y="155"/>
                </a:cubicBezTo>
                <a:cubicBezTo>
                  <a:pt x="75" y="155"/>
                  <a:pt x="76" y="156"/>
                  <a:pt x="77" y="156"/>
                </a:cubicBezTo>
                <a:cubicBezTo>
                  <a:pt x="78" y="156"/>
                  <a:pt x="80" y="157"/>
                  <a:pt x="81" y="157"/>
                </a:cubicBezTo>
                <a:cubicBezTo>
                  <a:pt x="82" y="157"/>
                  <a:pt x="83" y="158"/>
                  <a:pt x="85" y="158"/>
                </a:cubicBezTo>
                <a:cubicBezTo>
                  <a:pt x="86" y="158"/>
                  <a:pt x="87" y="159"/>
                  <a:pt x="88" y="159"/>
                </a:cubicBezTo>
                <a:cubicBezTo>
                  <a:pt x="89" y="159"/>
                  <a:pt x="91" y="159"/>
                  <a:pt x="93" y="159"/>
                </a:cubicBezTo>
                <a:cubicBezTo>
                  <a:pt x="93" y="160"/>
                  <a:pt x="94" y="160"/>
                  <a:pt x="95" y="160"/>
                </a:cubicBezTo>
                <a:cubicBezTo>
                  <a:pt x="98" y="160"/>
                  <a:pt x="100" y="160"/>
                  <a:pt x="103" y="160"/>
                </a:cubicBezTo>
                <a:cubicBezTo>
                  <a:pt x="105" y="160"/>
                  <a:pt x="108" y="160"/>
                  <a:pt x="110" y="160"/>
                </a:cubicBezTo>
                <a:cubicBezTo>
                  <a:pt x="111" y="160"/>
                  <a:pt x="112" y="160"/>
                  <a:pt x="113" y="159"/>
                </a:cubicBezTo>
                <a:cubicBezTo>
                  <a:pt x="114" y="159"/>
                  <a:pt x="116" y="159"/>
                  <a:pt x="118" y="159"/>
                </a:cubicBezTo>
                <a:cubicBezTo>
                  <a:pt x="119" y="159"/>
                  <a:pt x="120" y="158"/>
                  <a:pt x="121" y="158"/>
                </a:cubicBezTo>
                <a:cubicBezTo>
                  <a:pt x="122" y="158"/>
                  <a:pt x="123" y="157"/>
                  <a:pt x="125" y="157"/>
                </a:cubicBezTo>
                <a:cubicBezTo>
                  <a:pt x="126" y="157"/>
                  <a:pt x="127" y="156"/>
                  <a:pt x="128" y="156"/>
                </a:cubicBezTo>
                <a:cubicBezTo>
                  <a:pt x="129" y="156"/>
                  <a:pt x="130" y="155"/>
                  <a:pt x="131" y="155"/>
                </a:cubicBezTo>
                <a:cubicBezTo>
                  <a:pt x="132" y="154"/>
                  <a:pt x="134" y="154"/>
                  <a:pt x="135" y="153"/>
                </a:cubicBezTo>
                <a:cubicBezTo>
                  <a:pt x="135" y="153"/>
                  <a:pt x="136" y="153"/>
                  <a:pt x="136" y="153"/>
                </a:cubicBezTo>
                <a:cubicBezTo>
                  <a:pt x="142" y="150"/>
                  <a:pt x="146" y="147"/>
                  <a:pt x="151" y="144"/>
                </a:cubicBezTo>
                <a:cubicBezTo>
                  <a:pt x="151" y="144"/>
                  <a:pt x="151" y="144"/>
                  <a:pt x="152" y="143"/>
                </a:cubicBezTo>
                <a:cubicBezTo>
                  <a:pt x="161" y="147"/>
                  <a:pt x="170" y="154"/>
                  <a:pt x="177" y="163"/>
                </a:cubicBezTo>
                <a:cubicBezTo>
                  <a:pt x="185" y="174"/>
                  <a:pt x="190" y="186"/>
                  <a:pt x="190" y="196"/>
                </a:cubicBezTo>
                <a:cubicBezTo>
                  <a:pt x="190" y="224"/>
                  <a:pt x="190" y="288"/>
                  <a:pt x="190" y="288"/>
                </a:cubicBezTo>
                <a:close/>
              </a:path>
            </a:pathLst>
          </a:custGeom>
          <a:solidFill>
            <a:srgbClr val="2E42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4"/>
          <p:cNvSpPr>
            <a:spLocks noChangeAspect="1"/>
          </p:cNvSpPr>
          <p:nvPr/>
        </p:nvSpPr>
        <p:spPr bwMode="auto">
          <a:xfrm>
            <a:off x="6471479" y="4986354"/>
            <a:ext cx="1193006" cy="1398587"/>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lIns="0" tIns="0" anchor="ctr"/>
          <a:lstStyle/>
          <a:p>
            <a:pPr algn="ctr">
              <a:spcBef>
                <a:spcPct val="50000"/>
              </a:spcBef>
            </a:pPr>
            <a:r>
              <a:rPr lang="en-US" sz="1800" dirty="0">
                <a:solidFill>
                  <a:schemeClr val="bg1"/>
                </a:solidFill>
              </a:rPr>
              <a:t> </a:t>
            </a:r>
            <a:r>
              <a:rPr lang="en-US" sz="1800" dirty="0" smtClean="0">
                <a:solidFill>
                  <a:schemeClr val="bg1"/>
                </a:solidFill>
              </a:rPr>
              <a:t>Internet</a:t>
            </a:r>
          </a:p>
          <a:p>
            <a:pPr algn="ctr">
              <a:spcBef>
                <a:spcPct val="50000"/>
              </a:spcBef>
            </a:pPr>
            <a:endParaRPr lang="en-US" sz="1800" dirty="0">
              <a:solidFill>
                <a:schemeClr val="bg1"/>
              </a:solidFill>
            </a:endParaRPr>
          </a:p>
        </p:txBody>
      </p:sp>
      <p:sp>
        <p:nvSpPr>
          <p:cNvPr id="96" name="Freeform 95"/>
          <p:cNvSpPr>
            <a:spLocks noChangeAspect="1"/>
          </p:cNvSpPr>
          <p:nvPr/>
        </p:nvSpPr>
        <p:spPr bwMode="auto">
          <a:xfrm>
            <a:off x="6471479" y="2057415"/>
            <a:ext cx="1193006" cy="1398588"/>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lIns="0" tIns="0" anchor="ctr"/>
          <a:lstStyle/>
          <a:p>
            <a:pPr algn="ctr">
              <a:spcBef>
                <a:spcPct val="50000"/>
              </a:spcBef>
            </a:pPr>
            <a:r>
              <a:rPr lang="en-US" sz="1800" dirty="0">
                <a:solidFill>
                  <a:schemeClr val="bg1"/>
                </a:solidFill>
              </a:rPr>
              <a:t> </a:t>
            </a:r>
            <a:r>
              <a:rPr lang="en-US" sz="1800" dirty="0" smtClean="0">
                <a:solidFill>
                  <a:schemeClr val="bg1"/>
                </a:solidFill>
              </a:rPr>
              <a:t> Device</a:t>
            </a:r>
          </a:p>
          <a:p>
            <a:pPr algn="ctr">
              <a:spcBef>
                <a:spcPct val="50000"/>
              </a:spcBef>
            </a:pPr>
            <a:endParaRPr lang="en-US" sz="1800" dirty="0">
              <a:solidFill>
                <a:schemeClr val="bg1"/>
              </a:solidFill>
            </a:endParaRPr>
          </a:p>
        </p:txBody>
      </p:sp>
      <p:sp>
        <p:nvSpPr>
          <p:cNvPr id="97" name="Freeform 14"/>
          <p:cNvSpPr>
            <a:spLocks noChangeAspect="1"/>
          </p:cNvSpPr>
          <p:nvPr/>
        </p:nvSpPr>
        <p:spPr bwMode="auto">
          <a:xfrm>
            <a:off x="7423979" y="2801954"/>
            <a:ext cx="1194197" cy="1398587"/>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lIns="0" tIns="0" anchor="ctr"/>
          <a:lstStyle/>
          <a:p>
            <a:pPr algn="ctr">
              <a:spcBef>
                <a:spcPct val="50000"/>
              </a:spcBef>
            </a:pPr>
            <a:r>
              <a:rPr lang="en-US" sz="1800" dirty="0">
                <a:solidFill>
                  <a:schemeClr val="bg1"/>
                </a:solidFill>
              </a:rPr>
              <a:t> </a:t>
            </a:r>
            <a:r>
              <a:rPr lang="en-US" sz="1800" dirty="0" smtClean="0">
                <a:solidFill>
                  <a:schemeClr val="bg1"/>
                </a:solidFill>
              </a:rPr>
              <a:t> Coverage</a:t>
            </a:r>
          </a:p>
          <a:p>
            <a:pPr algn="ctr">
              <a:spcBef>
                <a:spcPct val="50000"/>
              </a:spcBef>
            </a:pPr>
            <a:endParaRPr lang="en-US" sz="1800" dirty="0">
              <a:solidFill>
                <a:schemeClr val="bg1"/>
              </a:solidFill>
            </a:endParaRPr>
          </a:p>
        </p:txBody>
      </p:sp>
      <p:sp>
        <p:nvSpPr>
          <p:cNvPr id="98" name="Freeform 14"/>
          <p:cNvSpPr>
            <a:spLocks noChangeAspect="1"/>
          </p:cNvSpPr>
          <p:nvPr/>
        </p:nvSpPr>
        <p:spPr bwMode="auto">
          <a:xfrm>
            <a:off x="7423979" y="4264040"/>
            <a:ext cx="1194197" cy="1398588"/>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lIns="0" tIns="0" anchor="ctr"/>
          <a:lstStyle/>
          <a:p>
            <a:pPr algn="ctr">
              <a:spcBef>
                <a:spcPct val="50000"/>
              </a:spcBef>
            </a:pPr>
            <a:r>
              <a:rPr lang="en-US" sz="1800" dirty="0">
                <a:solidFill>
                  <a:schemeClr val="bg1"/>
                </a:solidFill>
              </a:rPr>
              <a:t> </a:t>
            </a:r>
            <a:r>
              <a:rPr lang="en-US" sz="1800" dirty="0" smtClean="0">
                <a:solidFill>
                  <a:schemeClr val="bg1"/>
                </a:solidFill>
              </a:rPr>
              <a:t> Congestion</a:t>
            </a:r>
          </a:p>
          <a:p>
            <a:pPr algn="ctr">
              <a:spcBef>
                <a:spcPct val="50000"/>
              </a:spcBef>
            </a:pPr>
            <a:endParaRPr lang="en-US" sz="1800" dirty="0">
              <a:solidFill>
                <a:schemeClr val="bg1"/>
              </a:solidFill>
            </a:endParaRPr>
          </a:p>
        </p:txBody>
      </p:sp>
      <p:sp>
        <p:nvSpPr>
          <p:cNvPr id="99" name="Freeform 14"/>
          <p:cNvSpPr>
            <a:spLocks noChangeAspect="1"/>
          </p:cNvSpPr>
          <p:nvPr/>
        </p:nvSpPr>
        <p:spPr bwMode="auto">
          <a:xfrm>
            <a:off x="5517789" y="2790840"/>
            <a:ext cx="1193006" cy="1398588"/>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lIns="0" tIns="0" anchor="ctr"/>
          <a:lstStyle/>
          <a:p>
            <a:pPr algn="ctr">
              <a:spcBef>
                <a:spcPct val="50000"/>
              </a:spcBef>
            </a:pPr>
            <a:r>
              <a:rPr lang="en-US" sz="1800" dirty="0">
                <a:solidFill>
                  <a:schemeClr val="bg1"/>
                </a:solidFill>
              </a:rPr>
              <a:t> </a:t>
            </a:r>
            <a:r>
              <a:rPr lang="en-US" sz="1800" dirty="0" smtClean="0">
                <a:solidFill>
                  <a:schemeClr val="bg1"/>
                </a:solidFill>
              </a:rPr>
              <a:t>Subscription</a:t>
            </a:r>
          </a:p>
          <a:p>
            <a:pPr algn="ctr">
              <a:spcBef>
                <a:spcPct val="50000"/>
              </a:spcBef>
            </a:pPr>
            <a:endParaRPr lang="en-US" sz="1800" dirty="0">
              <a:solidFill>
                <a:schemeClr val="bg1"/>
              </a:solidFill>
            </a:endParaRPr>
          </a:p>
        </p:txBody>
      </p:sp>
      <p:sp>
        <p:nvSpPr>
          <p:cNvPr id="100" name="Freeform 14"/>
          <p:cNvSpPr>
            <a:spLocks noChangeAspect="1"/>
          </p:cNvSpPr>
          <p:nvPr/>
        </p:nvSpPr>
        <p:spPr bwMode="auto">
          <a:xfrm>
            <a:off x="5517789" y="4252929"/>
            <a:ext cx="1193006" cy="1398587"/>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lIns="0" tIns="0" anchor="ctr"/>
          <a:lstStyle/>
          <a:p>
            <a:pPr algn="ctr">
              <a:spcBef>
                <a:spcPct val="50000"/>
              </a:spcBef>
            </a:pPr>
            <a:r>
              <a:rPr lang="en-US" sz="1800" dirty="0">
                <a:solidFill>
                  <a:schemeClr val="bg1"/>
                </a:solidFill>
              </a:rPr>
              <a:t> </a:t>
            </a:r>
            <a:r>
              <a:rPr lang="en-US" sz="1800" dirty="0" smtClean="0">
                <a:solidFill>
                  <a:schemeClr val="bg1"/>
                </a:solidFill>
              </a:rPr>
              <a:t>Usage</a:t>
            </a:r>
          </a:p>
          <a:p>
            <a:pPr algn="ctr">
              <a:spcBef>
                <a:spcPct val="50000"/>
              </a:spcBef>
            </a:pPr>
            <a:endParaRPr lang="en-US" sz="1800" dirty="0" smtClean="0">
              <a:solidFill>
                <a:schemeClr val="bg1"/>
              </a:solidFill>
            </a:endParaRPr>
          </a:p>
        </p:txBody>
      </p:sp>
      <p:sp>
        <p:nvSpPr>
          <p:cNvPr id="101" name="Freeform 3"/>
          <p:cNvSpPr>
            <a:spLocks noChangeAspect="1" noEditPoints="1"/>
          </p:cNvSpPr>
          <p:nvPr/>
        </p:nvSpPr>
        <p:spPr bwMode="auto">
          <a:xfrm rot="465673">
            <a:off x="7241313" y="2916980"/>
            <a:ext cx="187560" cy="361554"/>
          </a:xfrm>
          <a:custGeom>
            <a:avLst/>
            <a:gdLst>
              <a:gd name="T0" fmla="*/ 2147483647 w 324"/>
              <a:gd name="T1" fmla="*/ 2147483647 h 468"/>
              <a:gd name="T2" fmla="*/ 2147483647 w 324"/>
              <a:gd name="T3" fmla="*/ 2147483647 h 468"/>
              <a:gd name="T4" fmla="*/ 2147483647 w 324"/>
              <a:gd name="T5" fmla="*/ 2147483647 h 468"/>
              <a:gd name="T6" fmla="*/ 2147483647 w 324"/>
              <a:gd name="T7" fmla="*/ 2147483647 h 468"/>
              <a:gd name="T8" fmla="*/ 2147483647 w 324"/>
              <a:gd name="T9" fmla="*/ 2147483647 h 468"/>
              <a:gd name="T10" fmla="*/ 2147483647 w 324"/>
              <a:gd name="T11" fmla="*/ 2147483647 h 468"/>
              <a:gd name="T12" fmla="*/ 2147483647 w 324"/>
              <a:gd name="T13" fmla="*/ 2147483647 h 468"/>
              <a:gd name="T14" fmla="*/ 2147483647 w 324"/>
              <a:gd name="T15" fmla="*/ 2147483647 h 468"/>
              <a:gd name="T16" fmla="*/ 2147483647 w 324"/>
              <a:gd name="T17" fmla="*/ 2147483647 h 468"/>
              <a:gd name="T18" fmla="*/ 2147483647 w 324"/>
              <a:gd name="T19" fmla="*/ 2147483647 h 468"/>
              <a:gd name="T20" fmla="*/ 2147483647 w 324"/>
              <a:gd name="T21" fmla="*/ 2147483647 h 468"/>
              <a:gd name="T22" fmla="*/ 2147483647 w 324"/>
              <a:gd name="T23" fmla="*/ 2147483647 h 468"/>
              <a:gd name="T24" fmla="*/ 2147483647 w 324"/>
              <a:gd name="T25" fmla="*/ 2147483647 h 468"/>
              <a:gd name="T26" fmla="*/ 2147483647 w 324"/>
              <a:gd name="T27" fmla="*/ 2147483647 h 468"/>
              <a:gd name="T28" fmla="*/ 2147483647 w 324"/>
              <a:gd name="T29" fmla="*/ 2147483647 h 468"/>
              <a:gd name="T30" fmla="*/ 2147483647 w 324"/>
              <a:gd name="T31" fmla="*/ 2147483647 h 468"/>
              <a:gd name="T32" fmla="*/ 2147483647 w 324"/>
              <a:gd name="T33" fmla="*/ 2147483647 h 468"/>
              <a:gd name="T34" fmla="*/ 2147483647 w 324"/>
              <a:gd name="T35" fmla="*/ 0 h 468"/>
              <a:gd name="T36" fmla="*/ 0 w 324"/>
              <a:gd name="T37" fmla="*/ 2147483647 h 468"/>
              <a:gd name="T38" fmla="*/ 2147483647 w 324"/>
              <a:gd name="T39" fmla="*/ 2147483647 h 468"/>
              <a:gd name="T40" fmla="*/ 2147483647 w 324"/>
              <a:gd name="T41" fmla="*/ 2147483647 h 468"/>
              <a:gd name="T42" fmla="*/ 2147483647 w 324"/>
              <a:gd name="T43" fmla="*/ 2147483647 h 468"/>
              <a:gd name="T44" fmla="*/ 2147483647 w 324"/>
              <a:gd name="T45" fmla="*/ 2147483647 h 468"/>
              <a:gd name="T46" fmla="*/ 2147483647 w 324"/>
              <a:gd name="T47" fmla="*/ 2147483647 h 468"/>
              <a:gd name="T48" fmla="*/ 2147483647 w 324"/>
              <a:gd name="T49" fmla="*/ 2147483647 h 468"/>
              <a:gd name="T50" fmla="*/ 2147483647 w 324"/>
              <a:gd name="T51" fmla="*/ 2147483647 h 468"/>
              <a:gd name="T52" fmla="*/ 2147483647 w 324"/>
              <a:gd name="T53" fmla="*/ 2147483647 h 468"/>
              <a:gd name="T54" fmla="*/ 2147483647 w 324"/>
              <a:gd name="T55" fmla="*/ 2147483647 h 468"/>
              <a:gd name="T56" fmla="*/ 2147483647 w 324"/>
              <a:gd name="T57" fmla="*/ 2147483647 h 468"/>
              <a:gd name="T58" fmla="*/ 2147483647 w 324"/>
              <a:gd name="T59" fmla="*/ 2147483647 h 468"/>
              <a:gd name="T60" fmla="*/ 2147483647 w 324"/>
              <a:gd name="T61" fmla="*/ 2147483647 h 468"/>
              <a:gd name="T62" fmla="*/ 2147483647 w 324"/>
              <a:gd name="T63" fmla="*/ 2147483647 h 468"/>
              <a:gd name="T64" fmla="*/ 2147483647 w 324"/>
              <a:gd name="T65" fmla="*/ 2147483647 h 468"/>
              <a:gd name="T66" fmla="*/ 2147483647 w 324"/>
              <a:gd name="T67" fmla="*/ 2147483647 h 468"/>
              <a:gd name="T68" fmla="*/ 2147483647 w 324"/>
              <a:gd name="T69" fmla="*/ 2147483647 h 468"/>
              <a:gd name="T70" fmla="*/ 2147483647 w 324"/>
              <a:gd name="T71" fmla="*/ 2147483647 h 468"/>
              <a:gd name="T72" fmla="*/ 2147483647 w 324"/>
              <a:gd name="T73" fmla="*/ 2147483647 h 468"/>
              <a:gd name="T74" fmla="*/ 2147483647 w 324"/>
              <a:gd name="T75" fmla="*/ 2147483647 h 468"/>
              <a:gd name="T76" fmla="*/ 2147483647 w 324"/>
              <a:gd name="T77" fmla="*/ 2147483647 h 468"/>
              <a:gd name="T78" fmla="*/ 2147483647 w 324"/>
              <a:gd name="T79" fmla="*/ 2147483647 h 468"/>
              <a:gd name="T80" fmla="*/ 2147483647 w 324"/>
              <a:gd name="T81" fmla="*/ 2147483647 h 468"/>
              <a:gd name="T82" fmla="*/ 2147483647 w 324"/>
              <a:gd name="T83" fmla="*/ 2147483647 h 468"/>
              <a:gd name="T84" fmla="*/ 2147483647 w 324"/>
              <a:gd name="T85" fmla="*/ 2147483647 h 468"/>
              <a:gd name="T86" fmla="*/ 2147483647 w 324"/>
              <a:gd name="T87" fmla="*/ 2147483647 h 468"/>
              <a:gd name="T88" fmla="*/ 2147483647 w 324"/>
              <a:gd name="T89" fmla="*/ 2147483647 h 468"/>
              <a:gd name="T90" fmla="*/ 2147483647 w 324"/>
              <a:gd name="T91" fmla="*/ 2147483647 h 468"/>
              <a:gd name="T92" fmla="*/ 2147483647 w 324"/>
              <a:gd name="T93" fmla="*/ 2147483647 h 468"/>
              <a:gd name="T94" fmla="*/ 2147483647 w 324"/>
              <a:gd name="T95" fmla="*/ 2147483647 h 468"/>
              <a:gd name="T96" fmla="*/ 2147483647 w 324"/>
              <a:gd name="T97" fmla="*/ 2147483647 h 468"/>
              <a:gd name="T98" fmla="*/ 2147483647 w 324"/>
              <a:gd name="T99" fmla="*/ 2147483647 h 468"/>
              <a:gd name="T100" fmla="*/ 2147483647 w 324"/>
              <a:gd name="T101" fmla="*/ 2147483647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468">
                <a:moveTo>
                  <a:pt x="88" y="379"/>
                </a:moveTo>
                <a:cubicBezTo>
                  <a:pt x="91" y="379"/>
                  <a:pt x="92" y="377"/>
                  <a:pt x="92" y="375"/>
                </a:cubicBezTo>
                <a:cubicBezTo>
                  <a:pt x="92" y="367"/>
                  <a:pt x="92" y="367"/>
                  <a:pt x="92" y="367"/>
                </a:cubicBezTo>
                <a:cubicBezTo>
                  <a:pt x="92" y="364"/>
                  <a:pt x="91" y="362"/>
                  <a:pt x="88" y="362"/>
                </a:cubicBezTo>
                <a:cubicBezTo>
                  <a:pt x="70" y="362"/>
                  <a:pt x="70" y="362"/>
                  <a:pt x="70" y="362"/>
                </a:cubicBezTo>
                <a:cubicBezTo>
                  <a:pt x="68" y="362"/>
                  <a:pt x="66" y="364"/>
                  <a:pt x="66" y="367"/>
                </a:cubicBezTo>
                <a:cubicBezTo>
                  <a:pt x="66" y="375"/>
                  <a:pt x="66" y="375"/>
                  <a:pt x="66" y="375"/>
                </a:cubicBezTo>
                <a:cubicBezTo>
                  <a:pt x="66" y="377"/>
                  <a:pt x="68" y="379"/>
                  <a:pt x="70" y="379"/>
                </a:cubicBezTo>
                <a:lnTo>
                  <a:pt x="88" y="379"/>
                </a:lnTo>
                <a:close/>
                <a:moveTo>
                  <a:pt x="304" y="256"/>
                </a:moveTo>
                <a:cubicBezTo>
                  <a:pt x="304" y="78"/>
                  <a:pt x="304" y="78"/>
                  <a:pt x="304" y="78"/>
                </a:cubicBezTo>
                <a:cubicBezTo>
                  <a:pt x="304" y="74"/>
                  <a:pt x="300" y="70"/>
                  <a:pt x="296" y="70"/>
                </a:cubicBezTo>
                <a:cubicBezTo>
                  <a:pt x="292" y="70"/>
                  <a:pt x="288" y="74"/>
                  <a:pt x="288" y="78"/>
                </a:cubicBezTo>
                <a:cubicBezTo>
                  <a:pt x="288" y="257"/>
                  <a:pt x="288" y="257"/>
                  <a:pt x="288" y="257"/>
                </a:cubicBezTo>
                <a:cubicBezTo>
                  <a:pt x="285" y="258"/>
                  <a:pt x="283" y="259"/>
                  <a:pt x="280" y="260"/>
                </a:cubicBezTo>
                <a:cubicBezTo>
                  <a:pt x="278" y="257"/>
                  <a:pt x="276" y="255"/>
                  <a:pt x="273" y="253"/>
                </a:cubicBezTo>
                <a:cubicBezTo>
                  <a:pt x="273" y="53"/>
                  <a:pt x="273" y="53"/>
                  <a:pt x="273" y="53"/>
                </a:cubicBezTo>
                <a:cubicBezTo>
                  <a:pt x="273" y="39"/>
                  <a:pt x="265" y="32"/>
                  <a:pt x="252" y="32"/>
                </a:cubicBezTo>
                <a:cubicBezTo>
                  <a:pt x="53" y="32"/>
                  <a:pt x="53" y="32"/>
                  <a:pt x="53" y="32"/>
                </a:cubicBezTo>
                <a:cubicBezTo>
                  <a:pt x="40" y="32"/>
                  <a:pt x="32" y="40"/>
                  <a:pt x="32" y="53"/>
                </a:cubicBezTo>
                <a:cubicBezTo>
                  <a:pt x="32" y="328"/>
                  <a:pt x="32" y="328"/>
                  <a:pt x="32" y="328"/>
                </a:cubicBezTo>
                <a:cubicBezTo>
                  <a:pt x="32" y="342"/>
                  <a:pt x="39" y="349"/>
                  <a:pt x="53" y="349"/>
                </a:cubicBezTo>
                <a:cubicBezTo>
                  <a:pt x="107" y="349"/>
                  <a:pt x="107" y="349"/>
                  <a:pt x="107" y="349"/>
                </a:cubicBezTo>
                <a:cubicBezTo>
                  <a:pt x="110" y="362"/>
                  <a:pt x="114" y="375"/>
                  <a:pt x="118" y="384"/>
                </a:cubicBezTo>
                <a:cubicBezTo>
                  <a:pt x="119" y="387"/>
                  <a:pt x="120" y="389"/>
                  <a:pt x="122" y="393"/>
                </a:cubicBezTo>
                <a:cubicBezTo>
                  <a:pt x="31" y="393"/>
                  <a:pt x="31" y="393"/>
                  <a:pt x="31" y="393"/>
                </a:cubicBezTo>
                <a:cubicBezTo>
                  <a:pt x="23" y="393"/>
                  <a:pt x="16" y="386"/>
                  <a:pt x="16" y="379"/>
                </a:cubicBezTo>
                <a:cubicBezTo>
                  <a:pt x="16" y="37"/>
                  <a:pt x="16" y="37"/>
                  <a:pt x="16" y="37"/>
                </a:cubicBezTo>
                <a:cubicBezTo>
                  <a:pt x="16" y="26"/>
                  <a:pt x="23" y="16"/>
                  <a:pt x="36" y="16"/>
                </a:cubicBezTo>
                <a:cubicBezTo>
                  <a:pt x="273" y="16"/>
                  <a:pt x="273" y="16"/>
                  <a:pt x="273" y="16"/>
                </a:cubicBezTo>
                <a:cubicBezTo>
                  <a:pt x="281" y="16"/>
                  <a:pt x="288" y="22"/>
                  <a:pt x="288" y="30"/>
                </a:cubicBezTo>
                <a:cubicBezTo>
                  <a:pt x="288" y="46"/>
                  <a:pt x="288" y="46"/>
                  <a:pt x="288" y="46"/>
                </a:cubicBezTo>
                <a:cubicBezTo>
                  <a:pt x="288" y="51"/>
                  <a:pt x="292" y="54"/>
                  <a:pt x="296" y="54"/>
                </a:cubicBezTo>
                <a:cubicBezTo>
                  <a:pt x="300" y="54"/>
                  <a:pt x="304" y="51"/>
                  <a:pt x="304" y="46"/>
                </a:cubicBezTo>
                <a:cubicBezTo>
                  <a:pt x="304" y="30"/>
                  <a:pt x="304" y="30"/>
                  <a:pt x="304" y="30"/>
                </a:cubicBezTo>
                <a:cubicBezTo>
                  <a:pt x="304" y="13"/>
                  <a:pt x="290" y="0"/>
                  <a:pt x="273" y="0"/>
                </a:cubicBezTo>
                <a:cubicBezTo>
                  <a:pt x="36" y="0"/>
                  <a:pt x="36" y="0"/>
                  <a:pt x="36" y="0"/>
                </a:cubicBezTo>
                <a:cubicBezTo>
                  <a:pt x="16" y="0"/>
                  <a:pt x="0" y="16"/>
                  <a:pt x="0" y="37"/>
                </a:cubicBezTo>
                <a:cubicBezTo>
                  <a:pt x="0" y="379"/>
                  <a:pt x="0" y="379"/>
                  <a:pt x="0" y="379"/>
                </a:cubicBezTo>
                <a:cubicBezTo>
                  <a:pt x="0" y="395"/>
                  <a:pt x="14" y="409"/>
                  <a:pt x="31" y="409"/>
                </a:cubicBezTo>
                <a:cubicBezTo>
                  <a:pt x="132" y="409"/>
                  <a:pt x="132" y="409"/>
                  <a:pt x="132" y="409"/>
                </a:cubicBezTo>
                <a:cubicBezTo>
                  <a:pt x="149" y="435"/>
                  <a:pt x="182" y="468"/>
                  <a:pt x="235" y="468"/>
                </a:cubicBezTo>
                <a:cubicBezTo>
                  <a:pt x="294" y="468"/>
                  <a:pt x="324" y="426"/>
                  <a:pt x="324" y="385"/>
                </a:cubicBezTo>
                <a:cubicBezTo>
                  <a:pt x="324" y="282"/>
                  <a:pt x="324" y="282"/>
                  <a:pt x="324" y="282"/>
                </a:cubicBezTo>
                <a:cubicBezTo>
                  <a:pt x="324" y="270"/>
                  <a:pt x="316" y="259"/>
                  <a:pt x="304" y="256"/>
                </a:cubicBezTo>
                <a:close/>
                <a:moveTo>
                  <a:pt x="93" y="271"/>
                </a:moveTo>
                <a:cubicBezTo>
                  <a:pt x="94" y="280"/>
                  <a:pt x="98" y="306"/>
                  <a:pt x="103" y="333"/>
                </a:cubicBezTo>
                <a:cubicBezTo>
                  <a:pt x="53" y="333"/>
                  <a:pt x="53" y="333"/>
                  <a:pt x="53" y="333"/>
                </a:cubicBezTo>
                <a:cubicBezTo>
                  <a:pt x="48" y="333"/>
                  <a:pt x="48" y="333"/>
                  <a:pt x="48" y="328"/>
                </a:cubicBezTo>
                <a:cubicBezTo>
                  <a:pt x="48" y="53"/>
                  <a:pt x="48" y="53"/>
                  <a:pt x="48" y="53"/>
                </a:cubicBezTo>
                <a:cubicBezTo>
                  <a:pt x="48" y="49"/>
                  <a:pt x="49" y="48"/>
                  <a:pt x="53" y="48"/>
                </a:cubicBezTo>
                <a:cubicBezTo>
                  <a:pt x="252" y="48"/>
                  <a:pt x="252" y="48"/>
                  <a:pt x="252" y="48"/>
                </a:cubicBezTo>
                <a:cubicBezTo>
                  <a:pt x="256" y="48"/>
                  <a:pt x="257" y="48"/>
                  <a:pt x="257" y="53"/>
                </a:cubicBezTo>
                <a:cubicBezTo>
                  <a:pt x="257" y="249"/>
                  <a:pt x="257" y="249"/>
                  <a:pt x="257" y="249"/>
                </a:cubicBezTo>
                <a:cubicBezTo>
                  <a:pt x="256" y="249"/>
                  <a:pt x="256" y="249"/>
                  <a:pt x="256" y="249"/>
                </a:cubicBezTo>
                <a:cubicBezTo>
                  <a:pt x="250" y="249"/>
                  <a:pt x="244" y="251"/>
                  <a:pt x="240" y="254"/>
                </a:cubicBezTo>
                <a:cubicBezTo>
                  <a:pt x="235" y="247"/>
                  <a:pt x="227" y="243"/>
                  <a:pt x="218" y="243"/>
                </a:cubicBezTo>
                <a:cubicBezTo>
                  <a:pt x="216" y="243"/>
                  <a:pt x="216" y="243"/>
                  <a:pt x="216" y="243"/>
                </a:cubicBezTo>
                <a:cubicBezTo>
                  <a:pt x="213" y="243"/>
                  <a:pt x="209" y="244"/>
                  <a:pt x="205" y="245"/>
                </a:cubicBezTo>
                <a:cubicBezTo>
                  <a:pt x="205" y="176"/>
                  <a:pt x="205" y="176"/>
                  <a:pt x="205" y="176"/>
                </a:cubicBezTo>
                <a:cubicBezTo>
                  <a:pt x="205" y="162"/>
                  <a:pt x="194" y="150"/>
                  <a:pt x="179" y="150"/>
                </a:cubicBezTo>
                <a:cubicBezTo>
                  <a:pt x="178" y="150"/>
                  <a:pt x="178" y="150"/>
                  <a:pt x="178" y="150"/>
                </a:cubicBezTo>
                <a:cubicBezTo>
                  <a:pt x="163" y="150"/>
                  <a:pt x="151" y="162"/>
                  <a:pt x="151" y="176"/>
                </a:cubicBezTo>
                <a:cubicBezTo>
                  <a:pt x="151" y="305"/>
                  <a:pt x="151" y="305"/>
                  <a:pt x="151" y="305"/>
                </a:cubicBezTo>
                <a:cubicBezTo>
                  <a:pt x="149" y="289"/>
                  <a:pt x="145" y="269"/>
                  <a:pt x="135" y="252"/>
                </a:cubicBezTo>
                <a:cubicBezTo>
                  <a:pt x="135" y="252"/>
                  <a:pt x="134" y="252"/>
                  <a:pt x="134" y="252"/>
                </a:cubicBezTo>
                <a:cubicBezTo>
                  <a:pt x="127" y="242"/>
                  <a:pt x="119" y="240"/>
                  <a:pt x="114" y="240"/>
                </a:cubicBezTo>
                <a:cubicBezTo>
                  <a:pt x="109" y="240"/>
                  <a:pt x="104" y="242"/>
                  <a:pt x="100" y="246"/>
                </a:cubicBezTo>
                <a:cubicBezTo>
                  <a:pt x="95" y="252"/>
                  <a:pt x="92" y="261"/>
                  <a:pt x="93" y="271"/>
                </a:cubicBezTo>
                <a:close/>
                <a:moveTo>
                  <a:pt x="308" y="385"/>
                </a:moveTo>
                <a:cubicBezTo>
                  <a:pt x="308" y="417"/>
                  <a:pt x="285" y="452"/>
                  <a:pt x="235" y="452"/>
                </a:cubicBezTo>
                <a:cubicBezTo>
                  <a:pt x="173" y="452"/>
                  <a:pt x="143" y="400"/>
                  <a:pt x="132" y="378"/>
                </a:cubicBezTo>
                <a:cubicBezTo>
                  <a:pt x="120" y="351"/>
                  <a:pt x="111" y="292"/>
                  <a:pt x="109" y="269"/>
                </a:cubicBezTo>
                <a:cubicBezTo>
                  <a:pt x="109" y="263"/>
                  <a:pt x="111" y="259"/>
                  <a:pt x="112" y="257"/>
                </a:cubicBezTo>
                <a:cubicBezTo>
                  <a:pt x="113" y="256"/>
                  <a:pt x="114" y="256"/>
                  <a:pt x="114" y="256"/>
                </a:cubicBezTo>
                <a:cubicBezTo>
                  <a:pt x="116" y="256"/>
                  <a:pt x="118" y="257"/>
                  <a:pt x="121" y="261"/>
                </a:cubicBezTo>
                <a:cubicBezTo>
                  <a:pt x="130" y="275"/>
                  <a:pt x="133" y="293"/>
                  <a:pt x="136" y="308"/>
                </a:cubicBezTo>
                <a:cubicBezTo>
                  <a:pt x="139" y="327"/>
                  <a:pt x="142" y="344"/>
                  <a:pt x="157" y="344"/>
                </a:cubicBezTo>
                <a:cubicBezTo>
                  <a:pt x="158" y="344"/>
                  <a:pt x="160" y="344"/>
                  <a:pt x="161" y="344"/>
                </a:cubicBezTo>
                <a:cubicBezTo>
                  <a:pt x="165" y="343"/>
                  <a:pt x="167" y="340"/>
                  <a:pt x="167" y="336"/>
                </a:cubicBezTo>
                <a:cubicBezTo>
                  <a:pt x="167" y="176"/>
                  <a:pt x="167" y="176"/>
                  <a:pt x="167" y="176"/>
                </a:cubicBezTo>
                <a:cubicBezTo>
                  <a:pt x="167" y="171"/>
                  <a:pt x="172" y="166"/>
                  <a:pt x="178" y="166"/>
                </a:cubicBezTo>
                <a:cubicBezTo>
                  <a:pt x="179" y="166"/>
                  <a:pt x="179" y="166"/>
                  <a:pt x="179" y="166"/>
                </a:cubicBezTo>
                <a:cubicBezTo>
                  <a:pt x="185" y="166"/>
                  <a:pt x="189" y="171"/>
                  <a:pt x="189" y="176"/>
                </a:cubicBezTo>
                <a:cubicBezTo>
                  <a:pt x="189" y="269"/>
                  <a:pt x="189" y="269"/>
                  <a:pt x="189" y="269"/>
                </a:cubicBezTo>
                <a:cubicBezTo>
                  <a:pt x="189" y="274"/>
                  <a:pt x="193" y="277"/>
                  <a:pt x="197" y="277"/>
                </a:cubicBezTo>
                <a:cubicBezTo>
                  <a:pt x="202" y="277"/>
                  <a:pt x="205" y="274"/>
                  <a:pt x="205" y="269"/>
                </a:cubicBezTo>
                <a:cubicBezTo>
                  <a:pt x="205" y="264"/>
                  <a:pt x="210" y="259"/>
                  <a:pt x="216" y="259"/>
                </a:cubicBezTo>
                <a:cubicBezTo>
                  <a:pt x="218" y="259"/>
                  <a:pt x="218" y="259"/>
                  <a:pt x="218" y="259"/>
                </a:cubicBezTo>
                <a:cubicBezTo>
                  <a:pt x="224" y="259"/>
                  <a:pt x="229" y="264"/>
                  <a:pt x="229" y="269"/>
                </a:cubicBezTo>
                <a:cubicBezTo>
                  <a:pt x="229" y="275"/>
                  <a:pt x="229" y="275"/>
                  <a:pt x="229" y="275"/>
                </a:cubicBezTo>
                <a:cubicBezTo>
                  <a:pt x="229" y="279"/>
                  <a:pt x="233" y="283"/>
                  <a:pt x="237" y="283"/>
                </a:cubicBezTo>
                <a:cubicBezTo>
                  <a:pt x="242" y="283"/>
                  <a:pt x="245" y="279"/>
                  <a:pt x="245" y="275"/>
                </a:cubicBezTo>
                <a:cubicBezTo>
                  <a:pt x="245" y="269"/>
                  <a:pt x="250" y="265"/>
                  <a:pt x="256" y="265"/>
                </a:cubicBezTo>
                <a:cubicBezTo>
                  <a:pt x="258" y="265"/>
                  <a:pt x="258" y="265"/>
                  <a:pt x="258" y="265"/>
                </a:cubicBezTo>
                <a:cubicBezTo>
                  <a:pt x="264" y="265"/>
                  <a:pt x="269" y="269"/>
                  <a:pt x="269" y="275"/>
                </a:cubicBezTo>
                <a:cubicBezTo>
                  <a:pt x="269" y="282"/>
                  <a:pt x="269" y="282"/>
                  <a:pt x="269" y="282"/>
                </a:cubicBezTo>
                <a:cubicBezTo>
                  <a:pt x="269" y="286"/>
                  <a:pt x="272" y="290"/>
                  <a:pt x="277" y="290"/>
                </a:cubicBezTo>
                <a:cubicBezTo>
                  <a:pt x="281" y="290"/>
                  <a:pt x="285" y="286"/>
                  <a:pt x="285" y="282"/>
                </a:cubicBezTo>
                <a:cubicBezTo>
                  <a:pt x="285" y="276"/>
                  <a:pt x="290" y="272"/>
                  <a:pt x="296" y="272"/>
                </a:cubicBezTo>
                <a:cubicBezTo>
                  <a:pt x="297" y="272"/>
                  <a:pt x="297" y="272"/>
                  <a:pt x="297" y="272"/>
                </a:cubicBezTo>
                <a:cubicBezTo>
                  <a:pt x="303" y="272"/>
                  <a:pt x="308" y="276"/>
                  <a:pt x="308" y="282"/>
                </a:cubicBezTo>
                <a:lnTo>
                  <a:pt x="308" y="385"/>
                </a:lnTo>
                <a:close/>
              </a:path>
            </a:pathLst>
          </a:custGeom>
          <a:solidFill>
            <a:srgbClr val="FFFFFF"/>
          </a:solidFill>
          <a:ln>
            <a:noFill/>
          </a:ln>
        </p:spPr>
        <p:txBody>
          <a:bodyPr/>
          <a:lstStyle/>
          <a:p>
            <a:pPr>
              <a:spcBef>
                <a:spcPct val="0"/>
              </a:spcBef>
            </a:pPr>
            <a:endParaRPr lang="sv-SE">
              <a:solidFill>
                <a:srgbClr val="58585A"/>
              </a:solidFill>
              <a:latin typeface="Arial" pitchFamily="34" charset="0"/>
              <a:ea typeface="MS PGothic" pitchFamily="34" charset="-128"/>
              <a:cs typeface="Arial" pitchFamily="34" charset="0"/>
            </a:endParaRPr>
          </a:p>
        </p:txBody>
      </p:sp>
      <p:sp>
        <p:nvSpPr>
          <p:cNvPr id="102" name="Freeform 3"/>
          <p:cNvSpPr>
            <a:spLocks noChangeAspect="1" noEditPoints="1"/>
          </p:cNvSpPr>
          <p:nvPr/>
        </p:nvSpPr>
        <p:spPr bwMode="auto">
          <a:xfrm>
            <a:off x="7832467" y="3438907"/>
            <a:ext cx="402413" cy="660371"/>
          </a:xfrm>
          <a:custGeom>
            <a:avLst/>
            <a:gdLst>
              <a:gd name="T0" fmla="*/ 2147483647 w 363"/>
              <a:gd name="T1" fmla="*/ 2147483647 h 447"/>
              <a:gd name="T2" fmla="*/ 2147483647 w 363"/>
              <a:gd name="T3" fmla="*/ 2147483647 h 447"/>
              <a:gd name="T4" fmla="*/ 2147483647 w 363"/>
              <a:gd name="T5" fmla="*/ 2147483647 h 447"/>
              <a:gd name="T6" fmla="*/ 2147483647 w 363"/>
              <a:gd name="T7" fmla="*/ 2147483647 h 447"/>
              <a:gd name="T8" fmla="*/ 2147483647 w 363"/>
              <a:gd name="T9" fmla="*/ 2147483647 h 447"/>
              <a:gd name="T10" fmla="*/ 2147483647 w 363"/>
              <a:gd name="T11" fmla="*/ 2147483647 h 447"/>
              <a:gd name="T12" fmla="*/ 2147483647 w 363"/>
              <a:gd name="T13" fmla="*/ 2147483647 h 447"/>
              <a:gd name="T14" fmla="*/ 2147483647 w 363"/>
              <a:gd name="T15" fmla="*/ 2147483647 h 447"/>
              <a:gd name="T16" fmla="*/ 2147483647 w 363"/>
              <a:gd name="T17" fmla="*/ 2147483647 h 447"/>
              <a:gd name="T18" fmla="*/ 2147483647 w 363"/>
              <a:gd name="T19" fmla="*/ 2147483647 h 447"/>
              <a:gd name="T20" fmla="*/ 2147483647 w 363"/>
              <a:gd name="T21" fmla="*/ 2147483647 h 447"/>
              <a:gd name="T22" fmla="*/ 2147483647 w 363"/>
              <a:gd name="T23" fmla="*/ 2147483647 h 447"/>
              <a:gd name="T24" fmla="*/ 2147483647 w 363"/>
              <a:gd name="T25" fmla="*/ 2147483647 h 447"/>
              <a:gd name="T26" fmla="*/ 2147483647 w 363"/>
              <a:gd name="T27" fmla="*/ 2147483647 h 447"/>
              <a:gd name="T28" fmla="*/ 2147483647 w 363"/>
              <a:gd name="T29" fmla="*/ 2147483647 h 447"/>
              <a:gd name="T30" fmla="*/ 2147483647 w 363"/>
              <a:gd name="T31" fmla="*/ 2147483647 h 447"/>
              <a:gd name="T32" fmla="*/ 2147483647 w 363"/>
              <a:gd name="T33" fmla="*/ 2147483647 h 447"/>
              <a:gd name="T34" fmla="*/ 2147483647 w 363"/>
              <a:gd name="T35" fmla="*/ 2147483647 h 447"/>
              <a:gd name="T36" fmla="*/ 2147483647 w 363"/>
              <a:gd name="T37" fmla="*/ 2147483647 h 447"/>
              <a:gd name="T38" fmla="*/ 2147483647 w 363"/>
              <a:gd name="T39" fmla="*/ 2147483647 h 447"/>
              <a:gd name="T40" fmla="*/ 2147483647 w 363"/>
              <a:gd name="T41" fmla="*/ 2147483647 h 447"/>
              <a:gd name="T42" fmla="*/ 0 w 363"/>
              <a:gd name="T43" fmla="*/ 2147483647 h 447"/>
              <a:gd name="T44" fmla="*/ 0 w 363"/>
              <a:gd name="T45" fmla="*/ 2147483647 h 447"/>
              <a:gd name="T46" fmla="*/ 2147483647 w 363"/>
              <a:gd name="T47" fmla="*/ 2147483647 h 447"/>
              <a:gd name="T48" fmla="*/ 2147483647 w 363"/>
              <a:gd name="T49" fmla="*/ 2147483647 h 447"/>
              <a:gd name="T50" fmla="*/ 2147483647 w 363"/>
              <a:gd name="T51" fmla="*/ 2147483647 h 447"/>
              <a:gd name="T52" fmla="*/ 2147483647 w 363"/>
              <a:gd name="T53" fmla="*/ 2147483647 h 447"/>
              <a:gd name="T54" fmla="*/ 2147483647 w 363"/>
              <a:gd name="T55" fmla="*/ 2147483647 h 447"/>
              <a:gd name="T56" fmla="*/ 2147483647 w 363"/>
              <a:gd name="T57" fmla="*/ 2147483647 h 447"/>
              <a:gd name="T58" fmla="*/ 2147483647 w 363"/>
              <a:gd name="T59" fmla="*/ 2147483647 h 447"/>
              <a:gd name="T60" fmla="*/ 2147483647 w 363"/>
              <a:gd name="T61" fmla="*/ 2147483647 h 447"/>
              <a:gd name="T62" fmla="*/ 2147483647 w 363"/>
              <a:gd name="T63" fmla="*/ 2147483647 h 447"/>
              <a:gd name="T64" fmla="*/ 2147483647 w 363"/>
              <a:gd name="T65" fmla="*/ 2147483647 h 447"/>
              <a:gd name="T66" fmla="*/ 2147483647 w 363"/>
              <a:gd name="T67" fmla="*/ 2147483647 h 447"/>
              <a:gd name="T68" fmla="*/ 2147483647 w 363"/>
              <a:gd name="T69" fmla="*/ 2147483647 h 447"/>
              <a:gd name="T70" fmla="*/ 2147483647 w 363"/>
              <a:gd name="T71" fmla="*/ 2147483647 h 447"/>
              <a:gd name="T72" fmla="*/ 2147483647 w 363"/>
              <a:gd name="T73" fmla="*/ 2147483647 h 447"/>
              <a:gd name="T74" fmla="*/ 2147483647 w 363"/>
              <a:gd name="T75" fmla="*/ 2147483647 h 447"/>
              <a:gd name="T76" fmla="*/ 2147483647 w 363"/>
              <a:gd name="T77" fmla="*/ 2147483647 h 447"/>
              <a:gd name="T78" fmla="*/ 2147483647 w 363"/>
              <a:gd name="T79" fmla="*/ 2147483647 h 447"/>
              <a:gd name="T80" fmla="*/ 2147483647 w 363"/>
              <a:gd name="T81" fmla="*/ 2147483647 h 447"/>
              <a:gd name="T82" fmla="*/ 2147483647 w 363"/>
              <a:gd name="T83" fmla="*/ 2147483647 h 447"/>
              <a:gd name="T84" fmla="*/ 2147483647 w 363"/>
              <a:gd name="T85" fmla="*/ 2147483647 h 447"/>
              <a:gd name="T86" fmla="*/ 2147483647 w 363"/>
              <a:gd name="T87" fmla="*/ 2147483647 h 447"/>
              <a:gd name="T88" fmla="*/ 2147483647 w 363"/>
              <a:gd name="T89" fmla="*/ 2147483647 h 447"/>
              <a:gd name="T90" fmla="*/ 2147483647 w 363"/>
              <a:gd name="T91" fmla="*/ 2147483647 h 447"/>
              <a:gd name="T92" fmla="*/ 2147483647 w 363"/>
              <a:gd name="T93" fmla="*/ 2147483647 h 447"/>
              <a:gd name="T94" fmla="*/ 2147483647 w 363"/>
              <a:gd name="T95" fmla="*/ 2147483647 h 447"/>
              <a:gd name="T96" fmla="*/ 2147483647 w 363"/>
              <a:gd name="T97" fmla="*/ 2147483647 h 447"/>
              <a:gd name="T98" fmla="*/ 2147483647 w 363"/>
              <a:gd name="T99" fmla="*/ 2147483647 h 4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3"/>
          <p:cNvSpPr>
            <a:spLocks noChangeAspect="1" noEditPoints="1"/>
          </p:cNvSpPr>
          <p:nvPr/>
        </p:nvSpPr>
        <p:spPr bwMode="auto">
          <a:xfrm>
            <a:off x="7806696" y="5120465"/>
            <a:ext cx="463613" cy="440550"/>
          </a:xfrm>
          <a:custGeom>
            <a:avLst/>
            <a:gdLst>
              <a:gd name="T0" fmla="*/ 2147483647 w 417"/>
              <a:gd name="T1" fmla="*/ 2147483647 h 297"/>
              <a:gd name="T2" fmla="*/ 2147483647 w 417"/>
              <a:gd name="T3" fmla="*/ 2147483647 h 297"/>
              <a:gd name="T4" fmla="*/ 2147483647 w 417"/>
              <a:gd name="T5" fmla="*/ 2147483647 h 297"/>
              <a:gd name="T6" fmla="*/ 2147483647 w 417"/>
              <a:gd name="T7" fmla="*/ 2147483647 h 297"/>
              <a:gd name="T8" fmla="*/ 2147483647 w 417"/>
              <a:gd name="T9" fmla="*/ 2147483647 h 297"/>
              <a:gd name="T10" fmla="*/ 2147483647 w 417"/>
              <a:gd name="T11" fmla="*/ 2147483647 h 297"/>
              <a:gd name="T12" fmla="*/ 2147483647 w 417"/>
              <a:gd name="T13" fmla="*/ 2147483647 h 297"/>
              <a:gd name="T14" fmla="*/ 2147483647 w 417"/>
              <a:gd name="T15" fmla="*/ 2147483647 h 297"/>
              <a:gd name="T16" fmla="*/ 2147483647 w 417"/>
              <a:gd name="T17" fmla="*/ 2147483647 h 297"/>
              <a:gd name="T18" fmla="*/ 2147483647 w 417"/>
              <a:gd name="T19" fmla="*/ 2147483647 h 297"/>
              <a:gd name="T20" fmla="*/ 2147483647 w 417"/>
              <a:gd name="T21" fmla="*/ 2147483647 h 297"/>
              <a:gd name="T22" fmla="*/ 2147483647 w 417"/>
              <a:gd name="T23" fmla="*/ 2147483647 h 297"/>
              <a:gd name="T24" fmla="*/ 2147483647 w 417"/>
              <a:gd name="T25" fmla="*/ 2147483647 h 297"/>
              <a:gd name="T26" fmla="*/ 2147483647 w 417"/>
              <a:gd name="T27" fmla="*/ 2147483647 h 297"/>
              <a:gd name="T28" fmla="*/ 2147483647 w 417"/>
              <a:gd name="T29" fmla="*/ 2147483647 h 297"/>
              <a:gd name="T30" fmla="*/ 2147483647 w 417"/>
              <a:gd name="T31" fmla="*/ 2147483647 h 297"/>
              <a:gd name="T32" fmla="*/ 2147483647 w 417"/>
              <a:gd name="T33" fmla="*/ 0 h 297"/>
              <a:gd name="T34" fmla="*/ 0 w 417"/>
              <a:gd name="T35" fmla="*/ 2147483647 h 297"/>
              <a:gd name="T36" fmla="*/ 2147483647 w 417"/>
              <a:gd name="T37" fmla="*/ 2147483647 h 297"/>
              <a:gd name="T38" fmla="*/ 2147483647 w 417"/>
              <a:gd name="T39" fmla="*/ 2147483647 h 297"/>
              <a:gd name="T40" fmla="*/ 2147483647 w 417"/>
              <a:gd name="T41" fmla="*/ 2147483647 h 297"/>
              <a:gd name="T42" fmla="*/ 2147483647 w 417"/>
              <a:gd name="T43" fmla="*/ 2147483647 h 297"/>
              <a:gd name="T44" fmla="*/ 2147483647 w 417"/>
              <a:gd name="T45" fmla="*/ 2147483647 h 297"/>
              <a:gd name="T46" fmla="*/ 2147483647 w 417"/>
              <a:gd name="T47" fmla="*/ 2147483647 h 297"/>
              <a:gd name="T48" fmla="*/ 2147483647 w 417"/>
              <a:gd name="T49" fmla="*/ 2147483647 h 297"/>
              <a:gd name="T50" fmla="*/ 2147483647 w 417"/>
              <a:gd name="T51" fmla="*/ 2147483647 h 297"/>
              <a:gd name="T52" fmla="*/ 2147483647 w 417"/>
              <a:gd name="T53" fmla="*/ 2147483647 h 297"/>
              <a:gd name="T54" fmla="*/ 2147483647 w 417"/>
              <a:gd name="T55" fmla="*/ 2147483647 h 297"/>
              <a:gd name="T56" fmla="*/ 2147483647 w 417"/>
              <a:gd name="T57" fmla="*/ 2147483647 h 297"/>
              <a:gd name="T58" fmla="*/ 2147483647 w 417"/>
              <a:gd name="T59" fmla="*/ 2147483647 h 297"/>
              <a:gd name="T60" fmla="*/ 2147483647 w 417"/>
              <a:gd name="T61" fmla="*/ 2147483647 h 297"/>
              <a:gd name="T62" fmla="*/ 2147483647 w 417"/>
              <a:gd name="T63" fmla="*/ 2147483647 h 297"/>
              <a:gd name="T64" fmla="*/ 2147483647 w 417"/>
              <a:gd name="T65" fmla="*/ 2147483647 h 297"/>
              <a:gd name="T66" fmla="*/ 2147483647 w 417"/>
              <a:gd name="T67" fmla="*/ 2147483647 h 2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7" h="297">
                <a:moveTo>
                  <a:pt x="409" y="63"/>
                </a:moveTo>
                <a:cubicBezTo>
                  <a:pt x="404" y="63"/>
                  <a:pt x="401" y="67"/>
                  <a:pt x="401" y="71"/>
                </a:cubicBezTo>
                <a:cubicBezTo>
                  <a:pt x="401" y="71"/>
                  <a:pt x="401" y="71"/>
                  <a:pt x="401" y="71"/>
                </a:cubicBezTo>
                <a:cubicBezTo>
                  <a:pt x="401" y="138"/>
                  <a:pt x="401" y="138"/>
                  <a:pt x="401" y="138"/>
                </a:cubicBezTo>
                <a:cubicBezTo>
                  <a:pt x="344" y="138"/>
                  <a:pt x="344" y="138"/>
                  <a:pt x="344" y="138"/>
                </a:cubicBezTo>
                <a:cubicBezTo>
                  <a:pt x="323" y="64"/>
                  <a:pt x="323" y="64"/>
                  <a:pt x="323" y="64"/>
                </a:cubicBezTo>
                <a:cubicBezTo>
                  <a:pt x="322" y="61"/>
                  <a:pt x="318" y="58"/>
                  <a:pt x="315" y="58"/>
                </a:cubicBezTo>
                <a:cubicBezTo>
                  <a:pt x="315" y="58"/>
                  <a:pt x="315" y="58"/>
                  <a:pt x="315" y="58"/>
                </a:cubicBezTo>
                <a:cubicBezTo>
                  <a:pt x="311" y="58"/>
                  <a:pt x="308" y="61"/>
                  <a:pt x="307" y="64"/>
                </a:cubicBezTo>
                <a:cubicBezTo>
                  <a:pt x="272" y="193"/>
                  <a:pt x="272" y="193"/>
                  <a:pt x="272" y="193"/>
                </a:cubicBezTo>
                <a:cubicBezTo>
                  <a:pt x="252" y="111"/>
                  <a:pt x="252" y="111"/>
                  <a:pt x="252" y="111"/>
                </a:cubicBezTo>
                <a:cubicBezTo>
                  <a:pt x="251" y="108"/>
                  <a:pt x="248" y="105"/>
                  <a:pt x="245" y="105"/>
                </a:cubicBezTo>
                <a:cubicBezTo>
                  <a:pt x="242" y="105"/>
                  <a:pt x="238" y="107"/>
                  <a:pt x="237" y="110"/>
                </a:cubicBezTo>
                <a:cubicBezTo>
                  <a:pt x="225" y="138"/>
                  <a:pt x="225" y="138"/>
                  <a:pt x="225" y="138"/>
                </a:cubicBezTo>
                <a:cubicBezTo>
                  <a:pt x="194" y="138"/>
                  <a:pt x="194" y="138"/>
                  <a:pt x="194" y="138"/>
                </a:cubicBezTo>
                <a:cubicBezTo>
                  <a:pt x="173" y="64"/>
                  <a:pt x="173" y="64"/>
                  <a:pt x="173" y="64"/>
                </a:cubicBezTo>
                <a:cubicBezTo>
                  <a:pt x="172" y="60"/>
                  <a:pt x="169" y="58"/>
                  <a:pt x="165" y="58"/>
                </a:cubicBezTo>
                <a:cubicBezTo>
                  <a:pt x="165" y="58"/>
                  <a:pt x="165" y="58"/>
                  <a:pt x="165" y="58"/>
                </a:cubicBezTo>
                <a:cubicBezTo>
                  <a:pt x="161" y="58"/>
                  <a:pt x="158" y="61"/>
                  <a:pt x="157" y="64"/>
                </a:cubicBezTo>
                <a:cubicBezTo>
                  <a:pt x="122" y="194"/>
                  <a:pt x="122" y="194"/>
                  <a:pt x="122" y="194"/>
                </a:cubicBezTo>
                <a:cubicBezTo>
                  <a:pt x="99" y="110"/>
                  <a:pt x="99" y="110"/>
                  <a:pt x="99" y="110"/>
                </a:cubicBezTo>
                <a:cubicBezTo>
                  <a:pt x="98" y="107"/>
                  <a:pt x="95" y="104"/>
                  <a:pt x="92" y="104"/>
                </a:cubicBezTo>
                <a:cubicBezTo>
                  <a:pt x="88" y="104"/>
                  <a:pt x="85" y="106"/>
                  <a:pt x="84" y="109"/>
                </a:cubicBezTo>
                <a:cubicBezTo>
                  <a:pt x="73" y="138"/>
                  <a:pt x="73" y="138"/>
                  <a:pt x="73" y="138"/>
                </a:cubicBezTo>
                <a:cubicBezTo>
                  <a:pt x="16" y="138"/>
                  <a:pt x="16" y="138"/>
                  <a:pt x="16" y="138"/>
                </a:cubicBezTo>
                <a:cubicBezTo>
                  <a:pt x="16" y="25"/>
                  <a:pt x="16" y="25"/>
                  <a:pt x="16" y="25"/>
                </a:cubicBezTo>
                <a:cubicBezTo>
                  <a:pt x="16" y="20"/>
                  <a:pt x="20" y="16"/>
                  <a:pt x="25" y="16"/>
                </a:cubicBezTo>
                <a:cubicBezTo>
                  <a:pt x="392" y="16"/>
                  <a:pt x="392" y="16"/>
                  <a:pt x="392" y="16"/>
                </a:cubicBezTo>
                <a:cubicBezTo>
                  <a:pt x="397" y="16"/>
                  <a:pt x="401" y="20"/>
                  <a:pt x="401" y="25"/>
                </a:cubicBezTo>
                <a:cubicBezTo>
                  <a:pt x="401" y="39"/>
                  <a:pt x="401" y="39"/>
                  <a:pt x="401" y="39"/>
                </a:cubicBezTo>
                <a:cubicBezTo>
                  <a:pt x="401" y="43"/>
                  <a:pt x="404" y="47"/>
                  <a:pt x="409" y="47"/>
                </a:cubicBezTo>
                <a:cubicBezTo>
                  <a:pt x="413" y="47"/>
                  <a:pt x="417" y="43"/>
                  <a:pt x="417" y="39"/>
                </a:cubicBezTo>
                <a:cubicBezTo>
                  <a:pt x="417" y="25"/>
                  <a:pt x="417" y="25"/>
                  <a:pt x="417" y="25"/>
                </a:cubicBezTo>
                <a:cubicBezTo>
                  <a:pt x="417" y="11"/>
                  <a:pt x="406" y="0"/>
                  <a:pt x="392" y="0"/>
                </a:cubicBezTo>
                <a:cubicBezTo>
                  <a:pt x="25" y="0"/>
                  <a:pt x="25" y="0"/>
                  <a:pt x="25" y="0"/>
                </a:cubicBezTo>
                <a:cubicBezTo>
                  <a:pt x="11" y="0"/>
                  <a:pt x="0" y="11"/>
                  <a:pt x="0" y="25"/>
                </a:cubicBezTo>
                <a:cubicBezTo>
                  <a:pt x="0" y="272"/>
                  <a:pt x="0" y="272"/>
                  <a:pt x="0" y="272"/>
                </a:cubicBezTo>
                <a:cubicBezTo>
                  <a:pt x="0" y="286"/>
                  <a:pt x="11" y="297"/>
                  <a:pt x="25" y="297"/>
                </a:cubicBezTo>
                <a:cubicBezTo>
                  <a:pt x="392" y="297"/>
                  <a:pt x="392" y="297"/>
                  <a:pt x="392" y="297"/>
                </a:cubicBezTo>
                <a:cubicBezTo>
                  <a:pt x="406" y="297"/>
                  <a:pt x="417" y="286"/>
                  <a:pt x="417" y="272"/>
                </a:cubicBezTo>
                <a:cubicBezTo>
                  <a:pt x="417" y="71"/>
                  <a:pt x="417" y="71"/>
                  <a:pt x="417" y="71"/>
                </a:cubicBezTo>
                <a:cubicBezTo>
                  <a:pt x="417" y="67"/>
                  <a:pt x="413" y="63"/>
                  <a:pt x="409" y="63"/>
                </a:cubicBezTo>
                <a:close/>
                <a:moveTo>
                  <a:pt x="401" y="272"/>
                </a:moveTo>
                <a:cubicBezTo>
                  <a:pt x="401" y="277"/>
                  <a:pt x="397" y="281"/>
                  <a:pt x="392" y="281"/>
                </a:cubicBezTo>
                <a:cubicBezTo>
                  <a:pt x="25" y="281"/>
                  <a:pt x="25" y="281"/>
                  <a:pt x="25" y="281"/>
                </a:cubicBezTo>
                <a:cubicBezTo>
                  <a:pt x="20" y="281"/>
                  <a:pt x="16" y="277"/>
                  <a:pt x="16" y="272"/>
                </a:cubicBezTo>
                <a:cubicBezTo>
                  <a:pt x="16" y="154"/>
                  <a:pt x="16" y="154"/>
                  <a:pt x="16" y="154"/>
                </a:cubicBezTo>
                <a:cubicBezTo>
                  <a:pt x="78" y="154"/>
                  <a:pt x="78" y="154"/>
                  <a:pt x="78" y="154"/>
                </a:cubicBezTo>
                <a:cubicBezTo>
                  <a:pt x="81" y="154"/>
                  <a:pt x="84" y="152"/>
                  <a:pt x="85" y="149"/>
                </a:cubicBezTo>
                <a:cubicBezTo>
                  <a:pt x="90" y="138"/>
                  <a:pt x="90" y="138"/>
                  <a:pt x="90" y="138"/>
                </a:cubicBezTo>
                <a:cubicBezTo>
                  <a:pt x="115" y="227"/>
                  <a:pt x="115" y="227"/>
                  <a:pt x="115" y="227"/>
                </a:cubicBezTo>
                <a:cubicBezTo>
                  <a:pt x="116" y="230"/>
                  <a:pt x="119" y="232"/>
                  <a:pt x="122" y="232"/>
                </a:cubicBezTo>
                <a:cubicBezTo>
                  <a:pt x="122" y="232"/>
                  <a:pt x="122" y="232"/>
                  <a:pt x="122" y="232"/>
                </a:cubicBezTo>
                <a:cubicBezTo>
                  <a:pt x="126" y="232"/>
                  <a:pt x="129" y="230"/>
                  <a:pt x="130" y="227"/>
                </a:cubicBezTo>
                <a:cubicBezTo>
                  <a:pt x="165" y="96"/>
                  <a:pt x="165" y="96"/>
                  <a:pt x="165" y="96"/>
                </a:cubicBezTo>
                <a:cubicBezTo>
                  <a:pt x="180" y="148"/>
                  <a:pt x="180" y="148"/>
                  <a:pt x="180" y="148"/>
                </a:cubicBezTo>
                <a:cubicBezTo>
                  <a:pt x="181" y="151"/>
                  <a:pt x="185" y="154"/>
                  <a:pt x="188" y="154"/>
                </a:cubicBezTo>
                <a:cubicBezTo>
                  <a:pt x="230" y="154"/>
                  <a:pt x="230" y="154"/>
                  <a:pt x="230" y="154"/>
                </a:cubicBezTo>
                <a:cubicBezTo>
                  <a:pt x="233" y="154"/>
                  <a:pt x="236" y="152"/>
                  <a:pt x="237" y="149"/>
                </a:cubicBezTo>
                <a:cubicBezTo>
                  <a:pt x="242" y="138"/>
                  <a:pt x="242" y="138"/>
                  <a:pt x="242" y="138"/>
                </a:cubicBezTo>
                <a:cubicBezTo>
                  <a:pt x="264" y="226"/>
                  <a:pt x="264" y="226"/>
                  <a:pt x="264" y="226"/>
                </a:cubicBezTo>
                <a:cubicBezTo>
                  <a:pt x="265" y="230"/>
                  <a:pt x="268" y="232"/>
                  <a:pt x="272" y="232"/>
                </a:cubicBezTo>
                <a:cubicBezTo>
                  <a:pt x="272" y="232"/>
                  <a:pt x="272" y="232"/>
                  <a:pt x="272" y="232"/>
                </a:cubicBezTo>
                <a:cubicBezTo>
                  <a:pt x="275" y="232"/>
                  <a:pt x="278" y="230"/>
                  <a:pt x="279" y="227"/>
                </a:cubicBezTo>
                <a:cubicBezTo>
                  <a:pt x="315" y="96"/>
                  <a:pt x="315" y="96"/>
                  <a:pt x="315" y="96"/>
                </a:cubicBezTo>
                <a:cubicBezTo>
                  <a:pt x="330" y="149"/>
                  <a:pt x="330" y="149"/>
                  <a:pt x="330" y="149"/>
                </a:cubicBezTo>
                <a:cubicBezTo>
                  <a:pt x="331" y="152"/>
                  <a:pt x="334" y="154"/>
                  <a:pt x="338" y="154"/>
                </a:cubicBezTo>
                <a:cubicBezTo>
                  <a:pt x="401" y="154"/>
                  <a:pt x="401" y="154"/>
                  <a:pt x="401" y="154"/>
                </a:cubicBezTo>
                <a:lnTo>
                  <a:pt x="401"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3"/>
          <p:cNvSpPr>
            <a:spLocks noChangeAspect="1" noEditPoints="1"/>
          </p:cNvSpPr>
          <p:nvPr/>
        </p:nvSpPr>
        <p:spPr bwMode="auto">
          <a:xfrm>
            <a:off x="6906037" y="5641905"/>
            <a:ext cx="346801" cy="638623"/>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5" name="Group 104"/>
          <p:cNvGrpSpPr/>
          <p:nvPr/>
        </p:nvGrpSpPr>
        <p:grpSpPr>
          <a:xfrm>
            <a:off x="5896657" y="4975054"/>
            <a:ext cx="396866" cy="560206"/>
            <a:chOff x="4186574" y="4833885"/>
            <a:chExt cx="420260" cy="560206"/>
          </a:xfrm>
        </p:grpSpPr>
        <p:sp>
          <p:nvSpPr>
            <p:cNvPr id="106" name="Freeform 6"/>
            <p:cNvSpPr>
              <a:spLocks noChangeAspect="1" noEditPoints="1"/>
            </p:cNvSpPr>
            <p:nvPr/>
          </p:nvSpPr>
          <p:spPr bwMode="auto">
            <a:xfrm>
              <a:off x="4242249" y="4833885"/>
              <a:ext cx="364585" cy="560206"/>
            </a:xfrm>
            <a:custGeom>
              <a:avLst/>
              <a:gdLst>
                <a:gd name="T0" fmla="*/ 2147483647 w 241"/>
                <a:gd name="T1" fmla="*/ 2147483647 h 383"/>
                <a:gd name="T2" fmla="*/ 2147483647 w 241"/>
                <a:gd name="T3" fmla="*/ 2147483647 h 383"/>
                <a:gd name="T4" fmla="*/ 2147483647 w 241"/>
                <a:gd name="T5" fmla="*/ 2147483647 h 383"/>
                <a:gd name="T6" fmla="*/ 2147483647 w 241"/>
                <a:gd name="T7" fmla="*/ 2147483647 h 383"/>
                <a:gd name="T8" fmla="*/ 2147483647 w 241"/>
                <a:gd name="T9" fmla="*/ 2147483647 h 383"/>
                <a:gd name="T10" fmla="*/ 2147483647 w 241"/>
                <a:gd name="T11" fmla="*/ 2147483647 h 383"/>
                <a:gd name="T12" fmla="*/ 2147483647 w 241"/>
                <a:gd name="T13" fmla="*/ 2147483647 h 383"/>
                <a:gd name="T14" fmla="*/ 2147483647 w 241"/>
                <a:gd name="T15" fmla="*/ 2147483647 h 383"/>
                <a:gd name="T16" fmla="*/ 2147483647 w 241"/>
                <a:gd name="T17" fmla="*/ 0 h 383"/>
                <a:gd name="T18" fmla="*/ 2147483647 w 241"/>
                <a:gd name="T19" fmla="*/ 0 h 383"/>
                <a:gd name="T20" fmla="*/ 0 w 241"/>
                <a:gd name="T21" fmla="*/ 2147483647 h 383"/>
                <a:gd name="T22" fmla="*/ 0 w 241"/>
                <a:gd name="T23" fmla="*/ 2147483647 h 383"/>
                <a:gd name="T24" fmla="*/ 2147483647 w 241"/>
                <a:gd name="T25" fmla="*/ 2147483647 h 383"/>
                <a:gd name="T26" fmla="*/ 2147483647 w 241"/>
                <a:gd name="T27" fmla="*/ 2147483647 h 383"/>
                <a:gd name="T28" fmla="*/ 2147483647 w 241"/>
                <a:gd name="T29" fmla="*/ 2147483647 h 383"/>
                <a:gd name="T30" fmla="*/ 2147483647 w 241"/>
                <a:gd name="T31" fmla="*/ 2147483647 h 383"/>
                <a:gd name="T32" fmla="*/ 2147483647 w 241"/>
                <a:gd name="T33" fmla="*/ 2147483647 h 383"/>
                <a:gd name="T34" fmla="*/ 2147483647 w 241"/>
                <a:gd name="T35" fmla="*/ 2147483647 h 383"/>
                <a:gd name="T36" fmla="*/ 2147483647 w 241"/>
                <a:gd name="T37" fmla="*/ 2147483647 h 383"/>
                <a:gd name="T38" fmla="*/ 2147483647 w 241"/>
                <a:gd name="T39" fmla="*/ 2147483647 h 383"/>
                <a:gd name="T40" fmla="*/ 2147483647 w 241"/>
                <a:gd name="T41" fmla="*/ 2147483647 h 383"/>
                <a:gd name="T42" fmla="*/ 2147483647 w 241"/>
                <a:gd name="T43" fmla="*/ 2147483647 h 383"/>
                <a:gd name="T44" fmla="*/ 2147483647 w 241"/>
                <a:gd name="T45" fmla="*/ 2147483647 h 383"/>
                <a:gd name="T46" fmla="*/ 2147483647 w 241"/>
                <a:gd name="T47" fmla="*/ 2147483647 h 383"/>
                <a:gd name="T48" fmla="*/ 2147483647 w 241"/>
                <a:gd name="T49" fmla="*/ 2147483647 h 383"/>
                <a:gd name="T50" fmla="*/ 2147483647 w 241"/>
                <a:gd name="T51" fmla="*/ 2147483647 h 383"/>
                <a:gd name="T52" fmla="*/ 2147483647 w 241"/>
                <a:gd name="T53" fmla="*/ 2147483647 h 383"/>
                <a:gd name="T54" fmla="*/ 2147483647 w 241"/>
                <a:gd name="T55" fmla="*/ 2147483647 h 383"/>
                <a:gd name="T56" fmla="*/ 2147483647 w 241"/>
                <a:gd name="T57" fmla="*/ 2147483647 h 383"/>
                <a:gd name="T58" fmla="*/ 2147483647 w 241"/>
                <a:gd name="T59" fmla="*/ 2147483647 h 383"/>
                <a:gd name="T60" fmla="*/ 2147483647 w 241"/>
                <a:gd name="T61" fmla="*/ 2147483647 h 383"/>
                <a:gd name="T62" fmla="*/ 2147483647 w 241"/>
                <a:gd name="T63" fmla="*/ 2147483647 h 383"/>
                <a:gd name="T64" fmla="*/ 2147483647 w 241"/>
                <a:gd name="T65" fmla="*/ 2147483647 h 383"/>
                <a:gd name="T66" fmla="*/ 2147483647 w 241"/>
                <a:gd name="T67" fmla="*/ 2147483647 h 383"/>
                <a:gd name="T68" fmla="*/ 2147483647 w 241"/>
                <a:gd name="T69" fmla="*/ 2147483647 h 383"/>
                <a:gd name="T70" fmla="*/ 2147483647 w 241"/>
                <a:gd name="T71" fmla="*/ 2147483647 h 383"/>
                <a:gd name="T72" fmla="*/ 2147483647 w 241"/>
                <a:gd name="T73" fmla="*/ 2147483647 h 383"/>
                <a:gd name="T74" fmla="*/ 2147483647 w 241"/>
                <a:gd name="T75" fmla="*/ 2147483647 h 383"/>
                <a:gd name="T76" fmla="*/ 2147483647 w 241"/>
                <a:gd name="T77" fmla="*/ 2147483647 h 383"/>
                <a:gd name="T78" fmla="*/ 2147483647 w 241"/>
                <a:gd name="T79" fmla="*/ 2147483647 h 383"/>
                <a:gd name="T80" fmla="*/ 2147483647 w 241"/>
                <a:gd name="T81" fmla="*/ 2147483647 h 383"/>
                <a:gd name="T82" fmla="*/ 2147483647 w 241"/>
                <a:gd name="T83" fmla="*/ 2147483647 h 383"/>
                <a:gd name="T84" fmla="*/ 2147483647 w 241"/>
                <a:gd name="T85" fmla="*/ 2147483647 h 383"/>
                <a:gd name="T86" fmla="*/ 2147483647 w 241"/>
                <a:gd name="T87" fmla="*/ 2147483647 h 383"/>
                <a:gd name="T88" fmla="*/ 2147483647 w 241"/>
                <a:gd name="T89" fmla="*/ 2147483647 h 3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 h="383">
                  <a:moveTo>
                    <a:pt x="117" y="356"/>
                  </a:moveTo>
                  <a:cubicBezTo>
                    <a:pt x="127" y="356"/>
                    <a:pt x="135" y="348"/>
                    <a:pt x="135" y="338"/>
                  </a:cubicBezTo>
                  <a:cubicBezTo>
                    <a:pt x="135" y="329"/>
                    <a:pt x="127" y="321"/>
                    <a:pt x="117" y="321"/>
                  </a:cubicBezTo>
                  <a:cubicBezTo>
                    <a:pt x="107" y="321"/>
                    <a:pt x="99" y="329"/>
                    <a:pt x="99" y="338"/>
                  </a:cubicBezTo>
                  <a:cubicBezTo>
                    <a:pt x="99" y="348"/>
                    <a:pt x="107" y="356"/>
                    <a:pt x="117" y="356"/>
                  </a:cubicBezTo>
                  <a:close/>
                  <a:moveTo>
                    <a:pt x="233" y="90"/>
                  </a:moveTo>
                  <a:cubicBezTo>
                    <a:pt x="237" y="90"/>
                    <a:pt x="241" y="87"/>
                    <a:pt x="241" y="82"/>
                  </a:cubicBezTo>
                  <a:cubicBezTo>
                    <a:pt x="241" y="19"/>
                    <a:pt x="241" y="19"/>
                    <a:pt x="241" y="19"/>
                  </a:cubicBezTo>
                  <a:cubicBezTo>
                    <a:pt x="241" y="8"/>
                    <a:pt x="232" y="0"/>
                    <a:pt x="221" y="0"/>
                  </a:cubicBezTo>
                  <a:cubicBezTo>
                    <a:pt x="19" y="0"/>
                    <a:pt x="19" y="0"/>
                    <a:pt x="19" y="0"/>
                  </a:cubicBezTo>
                  <a:cubicBezTo>
                    <a:pt x="8" y="0"/>
                    <a:pt x="0" y="8"/>
                    <a:pt x="0" y="19"/>
                  </a:cubicBezTo>
                  <a:cubicBezTo>
                    <a:pt x="0" y="364"/>
                    <a:pt x="0" y="364"/>
                    <a:pt x="0" y="364"/>
                  </a:cubicBezTo>
                  <a:cubicBezTo>
                    <a:pt x="0" y="375"/>
                    <a:pt x="8" y="383"/>
                    <a:pt x="19" y="383"/>
                  </a:cubicBezTo>
                  <a:cubicBezTo>
                    <a:pt x="221" y="383"/>
                    <a:pt x="221" y="383"/>
                    <a:pt x="221" y="383"/>
                  </a:cubicBezTo>
                  <a:cubicBezTo>
                    <a:pt x="232" y="383"/>
                    <a:pt x="241" y="375"/>
                    <a:pt x="241" y="364"/>
                  </a:cubicBezTo>
                  <a:cubicBezTo>
                    <a:pt x="241" y="114"/>
                    <a:pt x="241" y="114"/>
                    <a:pt x="241" y="114"/>
                  </a:cubicBezTo>
                  <a:cubicBezTo>
                    <a:pt x="241" y="110"/>
                    <a:pt x="237" y="106"/>
                    <a:pt x="233" y="106"/>
                  </a:cubicBezTo>
                  <a:cubicBezTo>
                    <a:pt x="228" y="106"/>
                    <a:pt x="225" y="110"/>
                    <a:pt x="225" y="114"/>
                  </a:cubicBezTo>
                  <a:cubicBezTo>
                    <a:pt x="225" y="295"/>
                    <a:pt x="225" y="295"/>
                    <a:pt x="225" y="295"/>
                  </a:cubicBezTo>
                  <a:cubicBezTo>
                    <a:pt x="16" y="295"/>
                    <a:pt x="16" y="295"/>
                    <a:pt x="16" y="295"/>
                  </a:cubicBezTo>
                  <a:cubicBezTo>
                    <a:pt x="16" y="69"/>
                    <a:pt x="16" y="69"/>
                    <a:pt x="16" y="69"/>
                  </a:cubicBezTo>
                  <a:cubicBezTo>
                    <a:pt x="225" y="69"/>
                    <a:pt x="225" y="69"/>
                    <a:pt x="225" y="69"/>
                  </a:cubicBezTo>
                  <a:cubicBezTo>
                    <a:pt x="225" y="82"/>
                    <a:pt x="225" y="82"/>
                    <a:pt x="225" y="82"/>
                  </a:cubicBezTo>
                  <a:cubicBezTo>
                    <a:pt x="225" y="87"/>
                    <a:pt x="228" y="90"/>
                    <a:pt x="233" y="90"/>
                  </a:cubicBezTo>
                  <a:close/>
                  <a:moveTo>
                    <a:pt x="225" y="311"/>
                  </a:moveTo>
                  <a:cubicBezTo>
                    <a:pt x="225" y="364"/>
                    <a:pt x="225" y="364"/>
                    <a:pt x="225" y="364"/>
                  </a:cubicBezTo>
                  <a:cubicBezTo>
                    <a:pt x="225" y="366"/>
                    <a:pt x="223" y="367"/>
                    <a:pt x="221" y="367"/>
                  </a:cubicBezTo>
                  <a:cubicBezTo>
                    <a:pt x="19" y="367"/>
                    <a:pt x="19" y="367"/>
                    <a:pt x="19" y="367"/>
                  </a:cubicBezTo>
                  <a:cubicBezTo>
                    <a:pt x="17" y="367"/>
                    <a:pt x="16" y="366"/>
                    <a:pt x="16" y="364"/>
                  </a:cubicBezTo>
                  <a:cubicBezTo>
                    <a:pt x="16" y="311"/>
                    <a:pt x="16" y="311"/>
                    <a:pt x="16" y="311"/>
                  </a:cubicBezTo>
                  <a:lnTo>
                    <a:pt x="225" y="311"/>
                  </a:lnTo>
                  <a:close/>
                  <a:moveTo>
                    <a:pt x="16" y="53"/>
                  </a:moveTo>
                  <a:cubicBezTo>
                    <a:pt x="16" y="19"/>
                    <a:pt x="16" y="19"/>
                    <a:pt x="16" y="19"/>
                  </a:cubicBezTo>
                  <a:cubicBezTo>
                    <a:pt x="16" y="17"/>
                    <a:pt x="17" y="16"/>
                    <a:pt x="19" y="16"/>
                  </a:cubicBezTo>
                  <a:cubicBezTo>
                    <a:pt x="221" y="16"/>
                    <a:pt x="221" y="16"/>
                    <a:pt x="221" y="16"/>
                  </a:cubicBezTo>
                  <a:cubicBezTo>
                    <a:pt x="223" y="16"/>
                    <a:pt x="225" y="17"/>
                    <a:pt x="225" y="19"/>
                  </a:cubicBezTo>
                  <a:cubicBezTo>
                    <a:pt x="225" y="53"/>
                    <a:pt x="225" y="53"/>
                    <a:pt x="225" y="53"/>
                  </a:cubicBezTo>
                  <a:lnTo>
                    <a:pt x="16" y="53"/>
                  </a:lnTo>
                  <a:close/>
                  <a:moveTo>
                    <a:pt x="135" y="26"/>
                  </a:moveTo>
                  <a:cubicBezTo>
                    <a:pt x="99" y="26"/>
                    <a:pt x="99" y="26"/>
                    <a:pt x="99" y="26"/>
                  </a:cubicBezTo>
                  <a:cubicBezTo>
                    <a:pt x="95" y="26"/>
                    <a:pt x="91" y="30"/>
                    <a:pt x="91" y="34"/>
                  </a:cubicBezTo>
                  <a:cubicBezTo>
                    <a:pt x="91" y="38"/>
                    <a:pt x="95" y="42"/>
                    <a:pt x="99" y="42"/>
                  </a:cubicBezTo>
                  <a:cubicBezTo>
                    <a:pt x="135" y="42"/>
                    <a:pt x="135" y="42"/>
                    <a:pt x="135" y="42"/>
                  </a:cubicBezTo>
                  <a:cubicBezTo>
                    <a:pt x="139" y="42"/>
                    <a:pt x="143" y="38"/>
                    <a:pt x="143" y="34"/>
                  </a:cubicBezTo>
                  <a:cubicBezTo>
                    <a:pt x="143" y="30"/>
                    <a:pt x="139" y="26"/>
                    <a:pt x="135"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07" name="TextBox 106"/>
            <p:cNvSpPr txBox="1"/>
            <p:nvPr/>
          </p:nvSpPr>
          <p:spPr>
            <a:xfrm>
              <a:off x="4328711" y="4915386"/>
              <a:ext cx="256661" cy="153888"/>
            </a:xfrm>
            <a:prstGeom prst="rect">
              <a:avLst/>
            </a:prstGeom>
            <a:noFill/>
          </p:spPr>
          <p:txBody>
            <a:bodyPr wrap="none" rtlCol="0">
              <a:spAutoFit/>
            </a:bodyPr>
            <a:lstStyle/>
            <a:p>
              <a:r>
                <a:rPr lang="en-US" sz="400" b="1" dirty="0" smtClean="0">
                  <a:solidFill>
                    <a:srgbClr val="FFFFFF"/>
                  </a:solidFill>
                </a:rPr>
                <a:t>2G</a:t>
              </a:r>
              <a:endParaRPr lang="en-US" sz="400" b="1" dirty="0">
                <a:solidFill>
                  <a:srgbClr val="FFFFFF"/>
                </a:solidFill>
              </a:endParaRPr>
            </a:p>
          </p:txBody>
        </p:sp>
        <p:sp>
          <p:nvSpPr>
            <p:cNvPr id="108" name="TextBox 107"/>
            <p:cNvSpPr txBox="1"/>
            <p:nvPr/>
          </p:nvSpPr>
          <p:spPr>
            <a:xfrm>
              <a:off x="4186574" y="4874884"/>
              <a:ext cx="325730" cy="200055"/>
            </a:xfrm>
            <a:prstGeom prst="rect">
              <a:avLst/>
            </a:prstGeom>
            <a:noFill/>
          </p:spPr>
          <p:txBody>
            <a:bodyPr wrap="none" rtlCol="0">
              <a:spAutoFit/>
            </a:bodyPr>
            <a:lstStyle/>
            <a:p>
              <a:r>
                <a:rPr lang="en-US" sz="700" b="1" dirty="0" smtClean="0">
                  <a:solidFill>
                    <a:srgbClr val="FFFFFF"/>
                  </a:solidFill>
                </a:rPr>
                <a:t>…..</a:t>
              </a:r>
              <a:endParaRPr lang="en-US" sz="700" b="1" dirty="0">
                <a:solidFill>
                  <a:srgbClr val="FFFFFF"/>
                </a:solidFill>
              </a:endParaRPr>
            </a:p>
          </p:txBody>
        </p:sp>
      </p:grpSp>
      <p:sp>
        <p:nvSpPr>
          <p:cNvPr id="109" name="Freeform 3"/>
          <p:cNvSpPr>
            <a:spLocks noChangeAspect="1" noEditPoints="1"/>
          </p:cNvSpPr>
          <p:nvPr/>
        </p:nvSpPr>
        <p:spPr bwMode="auto">
          <a:xfrm>
            <a:off x="5997452" y="3511221"/>
            <a:ext cx="300900" cy="542886"/>
          </a:xfrm>
          <a:custGeom>
            <a:avLst/>
            <a:gdLst>
              <a:gd name="T0" fmla="*/ 2147483647 w 235"/>
              <a:gd name="T1" fmla="*/ 2147483647 h 318"/>
              <a:gd name="T2" fmla="*/ 2147483647 w 235"/>
              <a:gd name="T3" fmla="*/ 2147483647 h 318"/>
              <a:gd name="T4" fmla="*/ 2147483647 w 235"/>
              <a:gd name="T5" fmla="*/ 2147483647 h 318"/>
              <a:gd name="T6" fmla="*/ 2147483647 w 235"/>
              <a:gd name="T7" fmla="*/ 2147483647 h 318"/>
              <a:gd name="T8" fmla="*/ 2147483647 w 235"/>
              <a:gd name="T9" fmla="*/ 2147483647 h 318"/>
              <a:gd name="T10" fmla="*/ 2147483647 w 235"/>
              <a:gd name="T11" fmla="*/ 2147483647 h 318"/>
              <a:gd name="T12" fmla="*/ 2147483647 w 235"/>
              <a:gd name="T13" fmla="*/ 2147483647 h 318"/>
              <a:gd name="T14" fmla="*/ 2147483647 w 235"/>
              <a:gd name="T15" fmla="*/ 2147483647 h 318"/>
              <a:gd name="T16" fmla="*/ 2147483647 w 235"/>
              <a:gd name="T17" fmla="*/ 2147483647 h 318"/>
              <a:gd name="T18" fmla="*/ 2147483647 w 235"/>
              <a:gd name="T19" fmla="*/ 2147483647 h 318"/>
              <a:gd name="T20" fmla="*/ 2147483647 w 235"/>
              <a:gd name="T21" fmla="*/ 2147483647 h 318"/>
              <a:gd name="T22" fmla="*/ 2147483647 w 235"/>
              <a:gd name="T23" fmla="*/ 2147483647 h 318"/>
              <a:gd name="T24" fmla="*/ 2147483647 w 235"/>
              <a:gd name="T25" fmla="*/ 2147483647 h 318"/>
              <a:gd name="T26" fmla="*/ 2147483647 w 235"/>
              <a:gd name="T27" fmla="*/ 2147483647 h 318"/>
              <a:gd name="T28" fmla="*/ 2147483647 w 235"/>
              <a:gd name="T29" fmla="*/ 2147483647 h 318"/>
              <a:gd name="T30" fmla="*/ 2147483647 w 235"/>
              <a:gd name="T31" fmla="*/ 2147483647 h 318"/>
              <a:gd name="T32" fmla="*/ 2147483647 w 235"/>
              <a:gd name="T33" fmla="*/ 2147483647 h 318"/>
              <a:gd name="T34" fmla="*/ 2147483647 w 235"/>
              <a:gd name="T35" fmla="*/ 2147483647 h 318"/>
              <a:gd name="T36" fmla="*/ 2147483647 w 235"/>
              <a:gd name="T37" fmla="*/ 2147483647 h 318"/>
              <a:gd name="T38" fmla="*/ 2147483647 w 235"/>
              <a:gd name="T39" fmla="*/ 2147483647 h 318"/>
              <a:gd name="T40" fmla="*/ 2147483647 w 235"/>
              <a:gd name="T41" fmla="*/ 2147483647 h 318"/>
              <a:gd name="T42" fmla="*/ 2147483647 w 235"/>
              <a:gd name="T43" fmla="*/ 2147483647 h 318"/>
              <a:gd name="T44" fmla="*/ 2147483647 w 235"/>
              <a:gd name="T45" fmla="*/ 2147483647 h 318"/>
              <a:gd name="T46" fmla="*/ 2147483647 w 235"/>
              <a:gd name="T47" fmla="*/ 0 h 318"/>
              <a:gd name="T48" fmla="*/ 2147483647 w 235"/>
              <a:gd name="T49" fmla="*/ 0 h 318"/>
              <a:gd name="T50" fmla="*/ 0 w 235"/>
              <a:gd name="T51" fmla="*/ 2147483647 h 318"/>
              <a:gd name="T52" fmla="*/ 0 w 235"/>
              <a:gd name="T53" fmla="*/ 2147483647 h 318"/>
              <a:gd name="T54" fmla="*/ 2147483647 w 235"/>
              <a:gd name="T55" fmla="*/ 2147483647 h 318"/>
              <a:gd name="T56" fmla="*/ 2147483647 w 235"/>
              <a:gd name="T57" fmla="*/ 2147483647 h 318"/>
              <a:gd name="T58" fmla="*/ 2147483647 w 235"/>
              <a:gd name="T59" fmla="*/ 2147483647 h 318"/>
              <a:gd name="T60" fmla="*/ 2147483647 w 235"/>
              <a:gd name="T61" fmla="*/ 2147483647 h 318"/>
              <a:gd name="T62" fmla="*/ 2147483647 w 235"/>
              <a:gd name="T63" fmla="*/ 2147483647 h 318"/>
              <a:gd name="T64" fmla="*/ 2147483647 w 235"/>
              <a:gd name="T65" fmla="*/ 2147483647 h 318"/>
              <a:gd name="T66" fmla="*/ 2147483647 w 235"/>
              <a:gd name="T67" fmla="*/ 2147483647 h 318"/>
              <a:gd name="T68" fmla="*/ 2147483647 w 235"/>
              <a:gd name="T69" fmla="*/ 2147483647 h 318"/>
              <a:gd name="T70" fmla="*/ 2147483647 w 235"/>
              <a:gd name="T71" fmla="*/ 2147483647 h 318"/>
              <a:gd name="T72" fmla="*/ 2147483647 w 235"/>
              <a:gd name="T73" fmla="*/ 2147483647 h 318"/>
              <a:gd name="T74" fmla="*/ 2147483647 w 235"/>
              <a:gd name="T75" fmla="*/ 2147483647 h 318"/>
              <a:gd name="T76" fmla="*/ 2147483647 w 235"/>
              <a:gd name="T77" fmla="*/ 2147483647 h 318"/>
              <a:gd name="T78" fmla="*/ 2147483647 w 235"/>
              <a:gd name="T79" fmla="*/ 2147483647 h 318"/>
              <a:gd name="T80" fmla="*/ 2147483647 w 235"/>
              <a:gd name="T81" fmla="*/ 2147483647 h 318"/>
              <a:gd name="T82" fmla="*/ 2147483647 w 235"/>
              <a:gd name="T83" fmla="*/ 2147483647 h 318"/>
              <a:gd name="T84" fmla="*/ 2147483647 w 235"/>
              <a:gd name="T85" fmla="*/ 2147483647 h 318"/>
              <a:gd name="T86" fmla="*/ 2147483647 w 235"/>
              <a:gd name="T87" fmla="*/ 2147483647 h 318"/>
              <a:gd name="T88" fmla="*/ 2147483647 w 235"/>
              <a:gd name="T89" fmla="*/ 2147483647 h 318"/>
              <a:gd name="T90" fmla="*/ 2147483647 w 235"/>
              <a:gd name="T91" fmla="*/ 2147483647 h 318"/>
              <a:gd name="T92" fmla="*/ 2147483647 w 235"/>
              <a:gd name="T93" fmla="*/ 2147483647 h 318"/>
              <a:gd name="T94" fmla="*/ 2147483647 w 235"/>
              <a:gd name="T95" fmla="*/ 2147483647 h 3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5" h="318">
                <a:moveTo>
                  <a:pt x="54" y="206"/>
                </a:moveTo>
                <a:cubicBezTo>
                  <a:pt x="180" y="206"/>
                  <a:pt x="180" y="206"/>
                  <a:pt x="180" y="206"/>
                </a:cubicBezTo>
                <a:cubicBezTo>
                  <a:pt x="185" y="206"/>
                  <a:pt x="188" y="202"/>
                  <a:pt x="188" y="198"/>
                </a:cubicBezTo>
                <a:cubicBezTo>
                  <a:pt x="188" y="193"/>
                  <a:pt x="185" y="190"/>
                  <a:pt x="180" y="190"/>
                </a:cubicBezTo>
                <a:cubicBezTo>
                  <a:pt x="54" y="190"/>
                  <a:pt x="54" y="190"/>
                  <a:pt x="54" y="190"/>
                </a:cubicBezTo>
                <a:cubicBezTo>
                  <a:pt x="50" y="190"/>
                  <a:pt x="46" y="193"/>
                  <a:pt x="46" y="198"/>
                </a:cubicBezTo>
                <a:cubicBezTo>
                  <a:pt x="46" y="202"/>
                  <a:pt x="50" y="206"/>
                  <a:pt x="54" y="206"/>
                </a:cubicBezTo>
                <a:close/>
                <a:moveTo>
                  <a:pt x="180" y="236"/>
                </a:moveTo>
                <a:cubicBezTo>
                  <a:pt x="54" y="236"/>
                  <a:pt x="54" y="236"/>
                  <a:pt x="54" y="236"/>
                </a:cubicBezTo>
                <a:cubicBezTo>
                  <a:pt x="50" y="236"/>
                  <a:pt x="46" y="240"/>
                  <a:pt x="46" y="244"/>
                </a:cubicBezTo>
                <a:cubicBezTo>
                  <a:pt x="46" y="249"/>
                  <a:pt x="50" y="252"/>
                  <a:pt x="54" y="252"/>
                </a:cubicBezTo>
                <a:cubicBezTo>
                  <a:pt x="180" y="252"/>
                  <a:pt x="180" y="252"/>
                  <a:pt x="180" y="252"/>
                </a:cubicBezTo>
                <a:cubicBezTo>
                  <a:pt x="185" y="252"/>
                  <a:pt x="188" y="249"/>
                  <a:pt x="188" y="244"/>
                </a:cubicBezTo>
                <a:cubicBezTo>
                  <a:pt x="188" y="240"/>
                  <a:pt x="185" y="236"/>
                  <a:pt x="180" y="236"/>
                </a:cubicBezTo>
                <a:close/>
                <a:moveTo>
                  <a:pt x="54" y="159"/>
                </a:moveTo>
                <a:cubicBezTo>
                  <a:pt x="180" y="159"/>
                  <a:pt x="180" y="159"/>
                  <a:pt x="180" y="159"/>
                </a:cubicBezTo>
                <a:cubicBezTo>
                  <a:pt x="185" y="159"/>
                  <a:pt x="188" y="155"/>
                  <a:pt x="188" y="151"/>
                </a:cubicBezTo>
                <a:cubicBezTo>
                  <a:pt x="188" y="146"/>
                  <a:pt x="185" y="143"/>
                  <a:pt x="180" y="143"/>
                </a:cubicBezTo>
                <a:cubicBezTo>
                  <a:pt x="54" y="143"/>
                  <a:pt x="54" y="143"/>
                  <a:pt x="54" y="143"/>
                </a:cubicBezTo>
                <a:cubicBezTo>
                  <a:pt x="50" y="143"/>
                  <a:pt x="46" y="146"/>
                  <a:pt x="46" y="151"/>
                </a:cubicBezTo>
                <a:cubicBezTo>
                  <a:pt x="46" y="155"/>
                  <a:pt x="50" y="159"/>
                  <a:pt x="54" y="159"/>
                </a:cubicBezTo>
                <a:close/>
                <a:moveTo>
                  <a:pt x="232" y="92"/>
                </a:moveTo>
                <a:cubicBezTo>
                  <a:pt x="136" y="2"/>
                  <a:pt x="136" y="2"/>
                  <a:pt x="136" y="2"/>
                </a:cubicBezTo>
                <a:cubicBezTo>
                  <a:pt x="134" y="1"/>
                  <a:pt x="133" y="0"/>
                  <a:pt x="131" y="0"/>
                </a:cubicBezTo>
                <a:cubicBezTo>
                  <a:pt x="25" y="0"/>
                  <a:pt x="25" y="0"/>
                  <a:pt x="25" y="0"/>
                </a:cubicBezTo>
                <a:cubicBezTo>
                  <a:pt x="11" y="0"/>
                  <a:pt x="0" y="11"/>
                  <a:pt x="0" y="25"/>
                </a:cubicBezTo>
                <a:cubicBezTo>
                  <a:pt x="0" y="293"/>
                  <a:pt x="0" y="293"/>
                  <a:pt x="0" y="293"/>
                </a:cubicBezTo>
                <a:cubicBezTo>
                  <a:pt x="0" y="306"/>
                  <a:pt x="11" y="318"/>
                  <a:pt x="25" y="318"/>
                </a:cubicBezTo>
                <a:cubicBezTo>
                  <a:pt x="163" y="318"/>
                  <a:pt x="163" y="318"/>
                  <a:pt x="163" y="318"/>
                </a:cubicBezTo>
                <a:cubicBezTo>
                  <a:pt x="168" y="318"/>
                  <a:pt x="171" y="314"/>
                  <a:pt x="171" y="310"/>
                </a:cubicBezTo>
                <a:cubicBezTo>
                  <a:pt x="171" y="305"/>
                  <a:pt x="168" y="302"/>
                  <a:pt x="163" y="302"/>
                </a:cubicBezTo>
                <a:cubicBezTo>
                  <a:pt x="25" y="302"/>
                  <a:pt x="25" y="302"/>
                  <a:pt x="25" y="302"/>
                </a:cubicBezTo>
                <a:cubicBezTo>
                  <a:pt x="20" y="302"/>
                  <a:pt x="16" y="298"/>
                  <a:pt x="16" y="293"/>
                </a:cubicBezTo>
                <a:cubicBezTo>
                  <a:pt x="16" y="25"/>
                  <a:pt x="16" y="25"/>
                  <a:pt x="16" y="25"/>
                </a:cubicBezTo>
                <a:cubicBezTo>
                  <a:pt x="16" y="20"/>
                  <a:pt x="20" y="16"/>
                  <a:pt x="25" y="16"/>
                </a:cubicBezTo>
                <a:cubicBezTo>
                  <a:pt x="123" y="16"/>
                  <a:pt x="123" y="16"/>
                  <a:pt x="123" y="16"/>
                </a:cubicBezTo>
                <a:cubicBezTo>
                  <a:pt x="123" y="81"/>
                  <a:pt x="123" y="81"/>
                  <a:pt x="123" y="81"/>
                </a:cubicBezTo>
                <a:cubicBezTo>
                  <a:pt x="123" y="95"/>
                  <a:pt x="134" y="106"/>
                  <a:pt x="148" y="106"/>
                </a:cubicBezTo>
                <a:cubicBezTo>
                  <a:pt x="219" y="106"/>
                  <a:pt x="219" y="106"/>
                  <a:pt x="219" y="106"/>
                </a:cubicBezTo>
                <a:cubicBezTo>
                  <a:pt x="219" y="293"/>
                  <a:pt x="219" y="293"/>
                  <a:pt x="219" y="293"/>
                </a:cubicBezTo>
                <a:cubicBezTo>
                  <a:pt x="219" y="298"/>
                  <a:pt x="215" y="302"/>
                  <a:pt x="210" y="302"/>
                </a:cubicBezTo>
                <a:cubicBezTo>
                  <a:pt x="195" y="302"/>
                  <a:pt x="195" y="302"/>
                  <a:pt x="195" y="302"/>
                </a:cubicBezTo>
                <a:cubicBezTo>
                  <a:pt x="191" y="302"/>
                  <a:pt x="187" y="305"/>
                  <a:pt x="187" y="310"/>
                </a:cubicBezTo>
                <a:cubicBezTo>
                  <a:pt x="187" y="314"/>
                  <a:pt x="191" y="318"/>
                  <a:pt x="195" y="318"/>
                </a:cubicBezTo>
                <a:cubicBezTo>
                  <a:pt x="210" y="318"/>
                  <a:pt x="210" y="318"/>
                  <a:pt x="210" y="318"/>
                </a:cubicBezTo>
                <a:cubicBezTo>
                  <a:pt x="223" y="318"/>
                  <a:pt x="235" y="306"/>
                  <a:pt x="235" y="293"/>
                </a:cubicBezTo>
                <a:cubicBezTo>
                  <a:pt x="235" y="98"/>
                  <a:pt x="235" y="98"/>
                  <a:pt x="235" y="98"/>
                </a:cubicBezTo>
                <a:cubicBezTo>
                  <a:pt x="235" y="96"/>
                  <a:pt x="234" y="94"/>
                  <a:pt x="232"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6"/>
          <p:cNvSpPr>
            <a:spLocks noEditPoints="1"/>
          </p:cNvSpPr>
          <p:nvPr/>
        </p:nvSpPr>
        <p:spPr bwMode="auto">
          <a:xfrm rot="20806655">
            <a:off x="6739610" y="2915085"/>
            <a:ext cx="190211" cy="365346"/>
          </a:xfrm>
          <a:custGeom>
            <a:avLst/>
            <a:gdLst>
              <a:gd name="T0" fmla="*/ 2147483647 w 292"/>
              <a:gd name="T1" fmla="*/ 2147483647 h 391"/>
              <a:gd name="T2" fmla="*/ 2147483647 w 292"/>
              <a:gd name="T3" fmla="*/ 0 h 391"/>
              <a:gd name="T4" fmla="*/ 0 w 292"/>
              <a:gd name="T5" fmla="*/ 2147483647 h 391"/>
              <a:gd name="T6" fmla="*/ 2147483647 w 292"/>
              <a:gd name="T7" fmla="*/ 2147483647 h 391"/>
              <a:gd name="T8" fmla="*/ 2147483647 w 292"/>
              <a:gd name="T9" fmla="*/ 2147483647 h 391"/>
              <a:gd name="T10" fmla="*/ 2147483647 w 292"/>
              <a:gd name="T11" fmla="*/ 2147483647 h 391"/>
              <a:gd name="T12" fmla="*/ 2147483647 w 292"/>
              <a:gd name="T13" fmla="*/ 2147483647 h 391"/>
              <a:gd name="T14" fmla="*/ 2147483647 w 292"/>
              <a:gd name="T15" fmla="*/ 2147483647 h 391"/>
              <a:gd name="T16" fmla="*/ 2147483647 w 292"/>
              <a:gd name="T17" fmla="*/ 2147483647 h 391"/>
              <a:gd name="T18" fmla="*/ 2147483647 w 292"/>
              <a:gd name="T19" fmla="*/ 2147483647 h 391"/>
              <a:gd name="T20" fmla="*/ 2147483647 w 292"/>
              <a:gd name="T21" fmla="*/ 2147483647 h 391"/>
              <a:gd name="T22" fmla="*/ 2147483647 w 292"/>
              <a:gd name="T23" fmla="*/ 2147483647 h 391"/>
              <a:gd name="T24" fmla="*/ 2147483647 w 292"/>
              <a:gd name="T25" fmla="*/ 2147483647 h 391"/>
              <a:gd name="T26" fmla="*/ 2147483647 w 292"/>
              <a:gd name="T27" fmla="*/ 2147483647 h 391"/>
              <a:gd name="T28" fmla="*/ 2147483647 w 292"/>
              <a:gd name="T29" fmla="*/ 2147483647 h 391"/>
              <a:gd name="T30" fmla="*/ 2147483647 w 292"/>
              <a:gd name="T31" fmla="*/ 2147483647 h 391"/>
              <a:gd name="T32" fmla="*/ 2147483647 w 292"/>
              <a:gd name="T33" fmla="*/ 2147483647 h 391"/>
              <a:gd name="T34" fmla="*/ 2147483647 w 292"/>
              <a:gd name="T35" fmla="*/ 2147483647 h 391"/>
              <a:gd name="T36" fmla="*/ 2147483647 w 292"/>
              <a:gd name="T37" fmla="*/ 2147483647 h 391"/>
              <a:gd name="T38" fmla="*/ 2147483647 w 292"/>
              <a:gd name="T39" fmla="*/ 2147483647 h 391"/>
              <a:gd name="T40" fmla="*/ 2147483647 w 292"/>
              <a:gd name="T41" fmla="*/ 2147483647 h 391"/>
              <a:gd name="T42" fmla="*/ 2147483647 w 292"/>
              <a:gd name="T43" fmla="*/ 2147483647 h 391"/>
              <a:gd name="T44" fmla="*/ 2147483647 w 292"/>
              <a:gd name="T45" fmla="*/ 2147483647 h 391"/>
              <a:gd name="T46" fmla="*/ 2147483647 w 292"/>
              <a:gd name="T47" fmla="*/ 2147483647 h 391"/>
              <a:gd name="T48" fmla="*/ 2147483647 w 292"/>
              <a:gd name="T49" fmla="*/ 2147483647 h 391"/>
              <a:gd name="T50" fmla="*/ 2147483647 w 292"/>
              <a:gd name="T51" fmla="*/ 2147483647 h 391"/>
              <a:gd name="T52" fmla="*/ 2147483647 w 292"/>
              <a:gd name="T53" fmla="*/ 2147483647 h 391"/>
              <a:gd name="T54" fmla="*/ 2147483647 w 292"/>
              <a:gd name="T55" fmla="*/ 2147483647 h 391"/>
              <a:gd name="T56" fmla="*/ 2147483647 w 292"/>
              <a:gd name="T57" fmla="*/ 2147483647 h 391"/>
              <a:gd name="T58" fmla="*/ 2147483647 w 292"/>
              <a:gd name="T59" fmla="*/ 2147483647 h 391"/>
              <a:gd name="T60" fmla="*/ 2147483647 w 292"/>
              <a:gd name="T61" fmla="*/ 2147483647 h 391"/>
              <a:gd name="T62" fmla="*/ 2147483647 w 292"/>
              <a:gd name="T63" fmla="*/ 2147483647 h 391"/>
              <a:gd name="T64" fmla="*/ 2147483647 w 292"/>
              <a:gd name="T65" fmla="*/ 2147483647 h 391"/>
              <a:gd name="T66" fmla="*/ 2147483647 w 292"/>
              <a:gd name="T67" fmla="*/ 2147483647 h 391"/>
              <a:gd name="T68" fmla="*/ 2147483647 w 292"/>
              <a:gd name="T69" fmla="*/ 2147483647 h 391"/>
              <a:gd name="T70" fmla="*/ 2147483647 w 292"/>
              <a:gd name="T71" fmla="*/ 2147483647 h 391"/>
              <a:gd name="T72" fmla="*/ 2147483647 w 292"/>
              <a:gd name="T73" fmla="*/ 2147483647 h 391"/>
              <a:gd name="T74" fmla="*/ 2147483647 w 292"/>
              <a:gd name="T75" fmla="*/ 2147483647 h 391"/>
              <a:gd name="T76" fmla="*/ 2147483647 w 292"/>
              <a:gd name="T77" fmla="*/ 2147483647 h 391"/>
              <a:gd name="T78" fmla="*/ 2147483647 w 292"/>
              <a:gd name="T79" fmla="*/ 2147483647 h 391"/>
              <a:gd name="T80" fmla="*/ 2147483647 w 292"/>
              <a:gd name="T81" fmla="*/ 2147483647 h 391"/>
              <a:gd name="T82" fmla="*/ 2147483647 w 292"/>
              <a:gd name="T83" fmla="*/ 2147483647 h 391"/>
              <a:gd name="T84" fmla="*/ 2147483647 w 292"/>
              <a:gd name="T85" fmla="*/ 2147483647 h 391"/>
              <a:gd name="T86" fmla="*/ 2147483647 w 292"/>
              <a:gd name="T87" fmla="*/ 2147483647 h 391"/>
              <a:gd name="T88" fmla="*/ 2147483647 w 292"/>
              <a:gd name="T89" fmla="*/ 2147483647 h 391"/>
              <a:gd name="T90" fmla="*/ 2147483647 w 292"/>
              <a:gd name="T91" fmla="*/ 2147483647 h 391"/>
              <a:gd name="T92" fmla="*/ 2147483647 w 292"/>
              <a:gd name="T93" fmla="*/ 2147483647 h 391"/>
              <a:gd name="T94" fmla="*/ 2147483647 w 292"/>
              <a:gd name="T95" fmla="*/ 2147483647 h 3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2" h="391">
                <a:moveTo>
                  <a:pt x="284" y="84"/>
                </a:moveTo>
                <a:cubicBezTo>
                  <a:pt x="288" y="84"/>
                  <a:pt x="292" y="80"/>
                  <a:pt x="292" y="76"/>
                </a:cubicBezTo>
                <a:cubicBezTo>
                  <a:pt x="292" y="49"/>
                  <a:pt x="292" y="49"/>
                  <a:pt x="292" y="49"/>
                </a:cubicBezTo>
                <a:cubicBezTo>
                  <a:pt x="292" y="22"/>
                  <a:pt x="270" y="0"/>
                  <a:pt x="244" y="0"/>
                </a:cubicBezTo>
                <a:cubicBezTo>
                  <a:pt x="48" y="0"/>
                  <a:pt x="48" y="0"/>
                  <a:pt x="48" y="0"/>
                </a:cubicBezTo>
                <a:cubicBezTo>
                  <a:pt x="22" y="0"/>
                  <a:pt x="0" y="22"/>
                  <a:pt x="0" y="49"/>
                </a:cubicBezTo>
                <a:cubicBezTo>
                  <a:pt x="0" y="343"/>
                  <a:pt x="0" y="343"/>
                  <a:pt x="0" y="343"/>
                </a:cubicBezTo>
                <a:cubicBezTo>
                  <a:pt x="0" y="370"/>
                  <a:pt x="22" y="391"/>
                  <a:pt x="48" y="391"/>
                </a:cubicBezTo>
                <a:cubicBezTo>
                  <a:pt x="244" y="391"/>
                  <a:pt x="244" y="391"/>
                  <a:pt x="244" y="391"/>
                </a:cubicBezTo>
                <a:cubicBezTo>
                  <a:pt x="270" y="391"/>
                  <a:pt x="292" y="370"/>
                  <a:pt x="292" y="343"/>
                </a:cubicBezTo>
                <a:cubicBezTo>
                  <a:pt x="292" y="108"/>
                  <a:pt x="292" y="108"/>
                  <a:pt x="292" y="108"/>
                </a:cubicBezTo>
                <a:cubicBezTo>
                  <a:pt x="292" y="103"/>
                  <a:pt x="288" y="100"/>
                  <a:pt x="284" y="100"/>
                </a:cubicBezTo>
                <a:cubicBezTo>
                  <a:pt x="280" y="100"/>
                  <a:pt x="276" y="103"/>
                  <a:pt x="276" y="108"/>
                </a:cubicBezTo>
                <a:cubicBezTo>
                  <a:pt x="276" y="343"/>
                  <a:pt x="276" y="343"/>
                  <a:pt x="276" y="343"/>
                </a:cubicBezTo>
                <a:cubicBezTo>
                  <a:pt x="276" y="361"/>
                  <a:pt x="262" y="375"/>
                  <a:pt x="244" y="375"/>
                </a:cubicBezTo>
                <a:cubicBezTo>
                  <a:pt x="48" y="375"/>
                  <a:pt x="48" y="375"/>
                  <a:pt x="48" y="375"/>
                </a:cubicBezTo>
                <a:cubicBezTo>
                  <a:pt x="30" y="375"/>
                  <a:pt x="16" y="361"/>
                  <a:pt x="16" y="343"/>
                </a:cubicBezTo>
                <a:cubicBezTo>
                  <a:pt x="16" y="49"/>
                  <a:pt x="16" y="49"/>
                  <a:pt x="16" y="49"/>
                </a:cubicBezTo>
                <a:cubicBezTo>
                  <a:pt x="16" y="31"/>
                  <a:pt x="30" y="16"/>
                  <a:pt x="48" y="16"/>
                </a:cubicBezTo>
                <a:cubicBezTo>
                  <a:pt x="244" y="16"/>
                  <a:pt x="244" y="16"/>
                  <a:pt x="244" y="16"/>
                </a:cubicBezTo>
                <a:cubicBezTo>
                  <a:pt x="262" y="16"/>
                  <a:pt x="276" y="31"/>
                  <a:pt x="276" y="49"/>
                </a:cubicBezTo>
                <a:cubicBezTo>
                  <a:pt x="276" y="76"/>
                  <a:pt x="276" y="76"/>
                  <a:pt x="276" y="76"/>
                </a:cubicBezTo>
                <a:cubicBezTo>
                  <a:pt x="276" y="80"/>
                  <a:pt x="280" y="84"/>
                  <a:pt x="284" y="84"/>
                </a:cubicBezTo>
                <a:close/>
                <a:moveTo>
                  <a:pt x="216" y="70"/>
                </a:moveTo>
                <a:cubicBezTo>
                  <a:pt x="214" y="68"/>
                  <a:pt x="211" y="67"/>
                  <a:pt x="209" y="68"/>
                </a:cubicBezTo>
                <a:cubicBezTo>
                  <a:pt x="120" y="89"/>
                  <a:pt x="120" y="89"/>
                  <a:pt x="120" y="89"/>
                </a:cubicBezTo>
                <a:cubicBezTo>
                  <a:pt x="117" y="89"/>
                  <a:pt x="114" y="93"/>
                  <a:pt x="114" y="96"/>
                </a:cubicBezTo>
                <a:cubicBezTo>
                  <a:pt x="114" y="165"/>
                  <a:pt x="114" y="165"/>
                  <a:pt x="114" y="165"/>
                </a:cubicBezTo>
                <a:cubicBezTo>
                  <a:pt x="110" y="164"/>
                  <a:pt x="106" y="163"/>
                  <a:pt x="102" y="163"/>
                </a:cubicBezTo>
                <a:cubicBezTo>
                  <a:pt x="86" y="163"/>
                  <a:pt x="73" y="175"/>
                  <a:pt x="73" y="191"/>
                </a:cubicBezTo>
                <a:cubicBezTo>
                  <a:pt x="73" y="207"/>
                  <a:pt x="86" y="219"/>
                  <a:pt x="102" y="219"/>
                </a:cubicBezTo>
                <a:cubicBezTo>
                  <a:pt x="117" y="219"/>
                  <a:pt x="130" y="207"/>
                  <a:pt x="130" y="191"/>
                </a:cubicBezTo>
                <a:cubicBezTo>
                  <a:pt x="130" y="191"/>
                  <a:pt x="130" y="191"/>
                  <a:pt x="130" y="191"/>
                </a:cubicBezTo>
                <a:cubicBezTo>
                  <a:pt x="130" y="103"/>
                  <a:pt x="130" y="103"/>
                  <a:pt x="130" y="103"/>
                </a:cubicBezTo>
                <a:cubicBezTo>
                  <a:pt x="203" y="86"/>
                  <a:pt x="203" y="86"/>
                  <a:pt x="203" y="86"/>
                </a:cubicBezTo>
                <a:cubicBezTo>
                  <a:pt x="203" y="143"/>
                  <a:pt x="203" y="143"/>
                  <a:pt x="203" y="143"/>
                </a:cubicBezTo>
                <a:cubicBezTo>
                  <a:pt x="199" y="141"/>
                  <a:pt x="195" y="140"/>
                  <a:pt x="190" y="140"/>
                </a:cubicBezTo>
                <a:cubicBezTo>
                  <a:pt x="175" y="140"/>
                  <a:pt x="162" y="153"/>
                  <a:pt x="162" y="169"/>
                </a:cubicBezTo>
                <a:cubicBezTo>
                  <a:pt x="162" y="184"/>
                  <a:pt x="175" y="197"/>
                  <a:pt x="190" y="197"/>
                </a:cubicBezTo>
                <a:cubicBezTo>
                  <a:pt x="206" y="197"/>
                  <a:pt x="219" y="184"/>
                  <a:pt x="219" y="169"/>
                </a:cubicBezTo>
                <a:cubicBezTo>
                  <a:pt x="219" y="76"/>
                  <a:pt x="219" y="76"/>
                  <a:pt x="219" y="76"/>
                </a:cubicBezTo>
                <a:cubicBezTo>
                  <a:pt x="219" y="73"/>
                  <a:pt x="218" y="71"/>
                  <a:pt x="216" y="70"/>
                </a:cubicBezTo>
                <a:close/>
                <a:moveTo>
                  <a:pt x="56" y="295"/>
                </a:moveTo>
                <a:cubicBezTo>
                  <a:pt x="49" y="295"/>
                  <a:pt x="44" y="300"/>
                  <a:pt x="44" y="307"/>
                </a:cubicBezTo>
                <a:cubicBezTo>
                  <a:pt x="44" y="333"/>
                  <a:pt x="44" y="333"/>
                  <a:pt x="44" y="333"/>
                </a:cubicBezTo>
                <a:cubicBezTo>
                  <a:pt x="44" y="340"/>
                  <a:pt x="49" y="345"/>
                  <a:pt x="56" y="345"/>
                </a:cubicBezTo>
                <a:cubicBezTo>
                  <a:pt x="82" y="345"/>
                  <a:pt x="82" y="345"/>
                  <a:pt x="82" y="345"/>
                </a:cubicBezTo>
                <a:cubicBezTo>
                  <a:pt x="88" y="345"/>
                  <a:pt x="93" y="340"/>
                  <a:pt x="93" y="333"/>
                </a:cubicBezTo>
                <a:cubicBezTo>
                  <a:pt x="93" y="307"/>
                  <a:pt x="93" y="307"/>
                  <a:pt x="93" y="307"/>
                </a:cubicBezTo>
                <a:cubicBezTo>
                  <a:pt x="93" y="300"/>
                  <a:pt x="88" y="295"/>
                  <a:pt x="82" y="295"/>
                </a:cubicBezTo>
                <a:lnTo>
                  <a:pt x="56" y="295"/>
                </a:lnTo>
                <a:close/>
                <a:moveTo>
                  <a:pt x="120" y="285"/>
                </a:moveTo>
                <a:cubicBezTo>
                  <a:pt x="114" y="285"/>
                  <a:pt x="109" y="290"/>
                  <a:pt x="109" y="296"/>
                </a:cubicBezTo>
                <a:cubicBezTo>
                  <a:pt x="109" y="343"/>
                  <a:pt x="109" y="343"/>
                  <a:pt x="109" y="343"/>
                </a:cubicBezTo>
                <a:cubicBezTo>
                  <a:pt x="109" y="350"/>
                  <a:pt x="114" y="355"/>
                  <a:pt x="120" y="355"/>
                </a:cubicBezTo>
                <a:cubicBezTo>
                  <a:pt x="172" y="355"/>
                  <a:pt x="172" y="355"/>
                  <a:pt x="172" y="355"/>
                </a:cubicBezTo>
                <a:cubicBezTo>
                  <a:pt x="178" y="355"/>
                  <a:pt x="183" y="350"/>
                  <a:pt x="183" y="343"/>
                </a:cubicBezTo>
                <a:cubicBezTo>
                  <a:pt x="183" y="296"/>
                  <a:pt x="183" y="296"/>
                  <a:pt x="183" y="296"/>
                </a:cubicBezTo>
                <a:cubicBezTo>
                  <a:pt x="183" y="290"/>
                  <a:pt x="178" y="285"/>
                  <a:pt x="172" y="285"/>
                </a:cubicBezTo>
                <a:lnTo>
                  <a:pt x="120" y="285"/>
                </a:lnTo>
                <a:close/>
                <a:moveTo>
                  <a:pt x="161" y="321"/>
                </a:moveTo>
                <a:cubicBezTo>
                  <a:pt x="134" y="336"/>
                  <a:pt x="134" y="336"/>
                  <a:pt x="134" y="336"/>
                </a:cubicBezTo>
                <a:cubicBezTo>
                  <a:pt x="134" y="336"/>
                  <a:pt x="133" y="336"/>
                  <a:pt x="133" y="336"/>
                </a:cubicBezTo>
                <a:cubicBezTo>
                  <a:pt x="133" y="336"/>
                  <a:pt x="132" y="335"/>
                  <a:pt x="132" y="335"/>
                </a:cubicBezTo>
                <a:cubicBezTo>
                  <a:pt x="132" y="305"/>
                  <a:pt x="132" y="305"/>
                  <a:pt x="132" y="305"/>
                </a:cubicBezTo>
                <a:cubicBezTo>
                  <a:pt x="132" y="304"/>
                  <a:pt x="133" y="304"/>
                  <a:pt x="133" y="304"/>
                </a:cubicBezTo>
                <a:cubicBezTo>
                  <a:pt x="133" y="303"/>
                  <a:pt x="134" y="303"/>
                  <a:pt x="134" y="304"/>
                </a:cubicBezTo>
                <a:cubicBezTo>
                  <a:pt x="161" y="319"/>
                  <a:pt x="161" y="319"/>
                  <a:pt x="161" y="319"/>
                </a:cubicBezTo>
                <a:cubicBezTo>
                  <a:pt x="161" y="319"/>
                  <a:pt x="161" y="319"/>
                  <a:pt x="161" y="320"/>
                </a:cubicBezTo>
                <a:cubicBezTo>
                  <a:pt x="161" y="320"/>
                  <a:pt x="161" y="321"/>
                  <a:pt x="161" y="321"/>
                </a:cubicBezTo>
                <a:close/>
                <a:moveTo>
                  <a:pt x="262" y="233"/>
                </a:moveTo>
                <a:cubicBezTo>
                  <a:pt x="262" y="62"/>
                  <a:pt x="262" y="62"/>
                  <a:pt x="262" y="62"/>
                </a:cubicBezTo>
                <a:cubicBezTo>
                  <a:pt x="262" y="45"/>
                  <a:pt x="248" y="32"/>
                  <a:pt x="231" y="32"/>
                </a:cubicBezTo>
                <a:cubicBezTo>
                  <a:pt x="61" y="32"/>
                  <a:pt x="61" y="32"/>
                  <a:pt x="61" y="32"/>
                </a:cubicBezTo>
                <a:cubicBezTo>
                  <a:pt x="44" y="32"/>
                  <a:pt x="30" y="45"/>
                  <a:pt x="30" y="62"/>
                </a:cubicBezTo>
                <a:cubicBezTo>
                  <a:pt x="30" y="233"/>
                  <a:pt x="30" y="233"/>
                  <a:pt x="30" y="233"/>
                </a:cubicBezTo>
                <a:cubicBezTo>
                  <a:pt x="30" y="250"/>
                  <a:pt x="44" y="264"/>
                  <a:pt x="61" y="264"/>
                </a:cubicBezTo>
                <a:cubicBezTo>
                  <a:pt x="231" y="264"/>
                  <a:pt x="231" y="264"/>
                  <a:pt x="231" y="264"/>
                </a:cubicBezTo>
                <a:cubicBezTo>
                  <a:pt x="248" y="264"/>
                  <a:pt x="262" y="250"/>
                  <a:pt x="262" y="233"/>
                </a:cubicBezTo>
                <a:close/>
                <a:moveTo>
                  <a:pt x="246" y="233"/>
                </a:moveTo>
                <a:cubicBezTo>
                  <a:pt x="246" y="241"/>
                  <a:pt x="239" y="248"/>
                  <a:pt x="231" y="248"/>
                </a:cubicBezTo>
                <a:cubicBezTo>
                  <a:pt x="61" y="248"/>
                  <a:pt x="61" y="248"/>
                  <a:pt x="61" y="248"/>
                </a:cubicBezTo>
                <a:cubicBezTo>
                  <a:pt x="53" y="248"/>
                  <a:pt x="46" y="241"/>
                  <a:pt x="46" y="233"/>
                </a:cubicBezTo>
                <a:cubicBezTo>
                  <a:pt x="46" y="62"/>
                  <a:pt x="46" y="62"/>
                  <a:pt x="46" y="62"/>
                </a:cubicBezTo>
                <a:cubicBezTo>
                  <a:pt x="46" y="54"/>
                  <a:pt x="53" y="48"/>
                  <a:pt x="61" y="48"/>
                </a:cubicBezTo>
                <a:cubicBezTo>
                  <a:pt x="231" y="48"/>
                  <a:pt x="231" y="48"/>
                  <a:pt x="231" y="48"/>
                </a:cubicBezTo>
                <a:cubicBezTo>
                  <a:pt x="239" y="48"/>
                  <a:pt x="246" y="54"/>
                  <a:pt x="246" y="62"/>
                </a:cubicBezTo>
                <a:lnTo>
                  <a:pt x="246" y="233"/>
                </a:lnTo>
                <a:close/>
                <a:moveTo>
                  <a:pt x="210" y="295"/>
                </a:moveTo>
                <a:cubicBezTo>
                  <a:pt x="203" y="295"/>
                  <a:pt x="198" y="300"/>
                  <a:pt x="198" y="307"/>
                </a:cubicBezTo>
                <a:cubicBezTo>
                  <a:pt x="198" y="333"/>
                  <a:pt x="198" y="333"/>
                  <a:pt x="198" y="333"/>
                </a:cubicBezTo>
                <a:cubicBezTo>
                  <a:pt x="198" y="340"/>
                  <a:pt x="203" y="345"/>
                  <a:pt x="210" y="345"/>
                </a:cubicBezTo>
                <a:cubicBezTo>
                  <a:pt x="235" y="345"/>
                  <a:pt x="235" y="345"/>
                  <a:pt x="235" y="345"/>
                </a:cubicBezTo>
                <a:cubicBezTo>
                  <a:pt x="242" y="345"/>
                  <a:pt x="247" y="340"/>
                  <a:pt x="247" y="333"/>
                </a:cubicBezTo>
                <a:cubicBezTo>
                  <a:pt x="247" y="307"/>
                  <a:pt x="247" y="307"/>
                  <a:pt x="247" y="307"/>
                </a:cubicBezTo>
                <a:cubicBezTo>
                  <a:pt x="247" y="300"/>
                  <a:pt x="242" y="295"/>
                  <a:pt x="235" y="295"/>
                </a:cubicBezTo>
                <a:lnTo>
                  <a:pt x="210" y="295"/>
                </a:lnTo>
                <a:close/>
              </a:path>
            </a:pathLst>
          </a:custGeom>
          <a:solidFill>
            <a:srgbClr val="FFFFFF"/>
          </a:solidFill>
          <a:ln>
            <a:noFill/>
          </a:ln>
        </p:spPr>
        <p:txBody>
          <a:bodyPr/>
          <a:lstStyle/>
          <a:p>
            <a:pPr>
              <a:spcBef>
                <a:spcPct val="0"/>
              </a:spcBef>
            </a:pPr>
            <a:endParaRPr lang="sv-SE">
              <a:solidFill>
                <a:srgbClr val="58585A"/>
              </a:solidFill>
              <a:latin typeface="Arial" pitchFamily="34" charset="0"/>
              <a:ea typeface="MS PGothic" pitchFamily="34" charset="-128"/>
              <a:cs typeface="Arial" pitchFamily="34" charset="0"/>
            </a:endParaRPr>
          </a:p>
        </p:txBody>
      </p:sp>
      <p:sp>
        <p:nvSpPr>
          <p:cNvPr id="111" name="Freeform 6"/>
          <p:cNvSpPr>
            <a:spLocks noChangeAspect="1" noEditPoints="1"/>
          </p:cNvSpPr>
          <p:nvPr/>
        </p:nvSpPr>
        <p:spPr bwMode="auto">
          <a:xfrm>
            <a:off x="6938325" y="2790841"/>
            <a:ext cx="285537" cy="306917"/>
          </a:xfrm>
          <a:custGeom>
            <a:avLst/>
            <a:gdLst>
              <a:gd name="T0" fmla="*/ 2147483647 w 467"/>
              <a:gd name="T1" fmla="*/ 2147483647 h 377"/>
              <a:gd name="T2" fmla="*/ 2147483647 w 467"/>
              <a:gd name="T3" fmla="*/ 2147483647 h 377"/>
              <a:gd name="T4" fmla="*/ 2147483647 w 467"/>
              <a:gd name="T5" fmla="*/ 2147483647 h 377"/>
              <a:gd name="T6" fmla="*/ 2147483647 w 467"/>
              <a:gd name="T7" fmla="*/ 2147483647 h 377"/>
              <a:gd name="T8" fmla="*/ 2147483647 w 467"/>
              <a:gd name="T9" fmla="*/ 2147483647 h 377"/>
              <a:gd name="T10" fmla="*/ 2147483647 w 467"/>
              <a:gd name="T11" fmla="*/ 2147483647 h 377"/>
              <a:gd name="T12" fmla="*/ 2147483647 w 467"/>
              <a:gd name="T13" fmla="*/ 2147483647 h 377"/>
              <a:gd name="T14" fmla="*/ 2147483647 w 467"/>
              <a:gd name="T15" fmla="*/ 2147483647 h 377"/>
              <a:gd name="T16" fmla="*/ 2147483647 w 467"/>
              <a:gd name="T17" fmla="*/ 2147483647 h 377"/>
              <a:gd name="T18" fmla="*/ 2147483647 w 467"/>
              <a:gd name="T19" fmla="*/ 2147483647 h 377"/>
              <a:gd name="T20" fmla="*/ 2147483647 w 467"/>
              <a:gd name="T21" fmla="*/ 2147483647 h 377"/>
              <a:gd name="T22" fmla="*/ 2147483647 w 467"/>
              <a:gd name="T23" fmla="*/ 2147483647 h 377"/>
              <a:gd name="T24" fmla="*/ 2147483647 w 467"/>
              <a:gd name="T25" fmla="*/ 2147483647 h 377"/>
              <a:gd name="T26" fmla="*/ 2147483647 w 467"/>
              <a:gd name="T27" fmla="*/ 2147483647 h 377"/>
              <a:gd name="T28" fmla="*/ 2147483647 w 467"/>
              <a:gd name="T29" fmla="*/ 2147483647 h 377"/>
              <a:gd name="T30" fmla="*/ 2147483647 w 467"/>
              <a:gd name="T31" fmla="*/ 2147483647 h 377"/>
              <a:gd name="T32" fmla="*/ 2147483647 w 467"/>
              <a:gd name="T33" fmla="*/ 2147483647 h 377"/>
              <a:gd name="T34" fmla="*/ 2147483647 w 467"/>
              <a:gd name="T35" fmla="*/ 2147483647 h 377"/>
              <a:gd name="T36" fmla="*/ 2147483647 w 467"/>
              <a:gd name="T37" fmla="*/ 2147483647 h 377"/>
              <a:gd name="T38" fmla="*/ 2147483647 w 467"/>
              <a:gd name="T39" fmla="*/ 2147483647 h 377"/>
              <a:gd name="T40" fmla="*/ 2147483647 w 467"/>
              <a:gd name="T41" fmla="*/ 2147483647 h 377"/>
              <a:gd name="T42" fmla="*/ 2147483647 w 467"/>
              <a:gd name="T43" fmla="*/ 0 h 377"/>
              <a:gd name="T44" fmla="*/ 0 w 467"/>
              <a:gd name="T45" fmla="*/ 2147483647 h 377"/>
              <a:gd name="T46" fmla="*/ 2147483647 w 467"/>
              <a:gd name="T47" fmla="*/ 2147483647 h 377"/>
              <a:gd name="T48" fmla="*/ 2147483647 w 467"/>
              <a:gd name="T49" fmla="*/ 2147483647 h 377"/>
              <a:gd name="T50" fmla="*/ 2147483647 w 467"/>
              <a:gd name="T51" fmla="*/ 2147483647 h 377"/>
              <a:gd name="T52" fmla="*/ 2147483647 w 467"/>
              <a:gd name="T53" fmla="*/ 2147483647 h 377"/>
              <a:gd name="T54" fmla="*/ 2147483647 w 467"/>
              <a:gd name="T55" fmla="*/ 2147483647 h 377"/>
              <a:gd name="T56" fmla="*/ 2147483647 w 467"/>
              <a:gd name="T57" fmla="*/ 2147483647 h 377"/>
              <a:gd name="T58" fmla="*/ 2147483647 w 467"/>
              <a:gd name="T59" fmla="*/ 2147483647 h 377"/>
              <a:gd name="T60" fmla="*/ 2147483647 w 467"/>
              <a:gd name="T61" fmla="*/ 2147483647 h 377"/>
              <a:gd name="T62" fmla="*/ 2147483647 w 467"/>
              <a:gd name="T63" fmla="*/ 2147483647 h 377"/>
              <a:gd name="T64" fmla="*/ 2147483647 w 467"/>
              <a:gd name="T65" fmla="*/ 2147483647 h 377"/>
              <a:gd name="T66" fmla="*/ 2147483647 w 467"/>
              <a:gd name="T67" fmla="*/ 2147483647 h 377"/>
              <a:gd name="T68" fmla="*/ 2147483647 w 467"/>
              <a:gd name="T69" fmla="*/ 2147483647 h 377"/>
              <a:gd name="T70" fmla="*/ 2147483647 w 467"/>
              <a:gd name="T71" fmla="*/ 2147483647 h 377"/>
              <a:gd name="T72" fmla="*/ 2147483647 w 467"/>
              <a:gd name="T73" fmla="*/ 2147483647 h 377"/>
              <a:gd name="T74" fmla="*/ 2147483647 w 467"/>
              <a:gd name="T75" fmla="*/ 2147483647 h 377"/>
              <a:gd name="T76" fmla="*/ 2147483647 w 467"/>
              <a:gd name="T77" fmla="*/ 2147483647 h 377"/>
              <a:gd name="T78" fmla="*/ 2147483647 w 467"/>
              <a:gd name="T79" fmla="*/ 2147483647 h 377"/>
              <a:gd name="T80" fmla="*/ 2147483647 w 467"/>
              <a:gd name="T81" fmla="*/ 2147483647 h 377"/>
              <a:gd name="T82" fmla="*/ 2147483647 w 467"/>
              <a:gd name="T83" fmla="*/ 2147483647 h 377"/>
              <a:gd name="T84" fmla="*/ 2147483647 w 467"/>
              <a:gd name="T85" fmla="*/ 2147483647 h 377"/>
              <a:gd name="T86" fmla="*/ 2147483647 w 467"/>
              <a:gd name="T87" fmla="*/ 2147483647 h 377"/>
              <a:gd name="T88" fmla="*/ 2147483647 w 467"/>
              <a:gd name="T89" fmla="*/ 2147483647 h 377"/>
              <a:gd name="T90" fmla="*/ 2147483647 w 467"/>
              <a:gd name="T91" fmla="*/ 2147483647 h 377"/>
              <a:gd name="T92" fmla="*/ 2147483647 w 467"/>
              <a:gd name="T93" fmla="*/ 2147483647 h 377"/>
              <a:gd name="T94" fmla="*/ 2147483647 w 467"/>
              <a:gd name="T95" fmla="*/ 2147483647 h 377"/>
              <a:gd name="T96" fmla="*/ 2147483647 w 467"/>
              <a:gd name="T97" fmla="*/ 2147483647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67" h="377">
                <a:moveTo>
                  <a:pt x="270" y="124"/>
                </a:moveTo>
                <a:cubicBezTo>
                  <a:pt x="267" y="127"/>
                  <a:pt x="265" y="132"/>
                  <a:pt x="265" y="136"/>
                </a:cubicBezTo>
                <a:cubicBezTo>
                  <a:pt x="263" y="137"/>
                  <a:pt x="260" y="138"/>
                  <a:pt x="258" y="141"/>
                </a:cubicBezTo>
                <a:cubicBezTo>
                  <a:pt x="253" y="145"/>
                  <a:pt x="252" y="151"/>
                  <a:pt x="252" y="154"/>
                </a:cubicBezTo>
                <a:cubicBezTo>
                  <a:pt x="250" y="155"/>
                  <a:pt x="248" y="156"/>
                  <a:pt x="246" y="158"/>
                </a:cubicBezTo>
                <a:cubicBezTo>
                  <a:pt x="242" y="162"/>
                  <a:pt x="240" y="167"/>
                  <a:pt x="240" y="172"/>
                </a:cubicBezTo>
                <a:cubicBezTo>
                  <a:pt x="240" y="177"/>
                  <a:pt x="242" y="181"/>
                  <a:pt x="245" y="184"/>
                </a:cubicBezTo>
                <a:cubicBezTo>
                  <a:pt x="284" y="223"/>
                  <a:pt x="284" y="223"/>
                  <a:pt x="284" y="223"/>
                </a:cubicBezTo>
                <a:cubicBezTo>
                  <a:pt x="284" y="223"/>
                  <a:pt x="284" y="223"/>
                  <a:pt x="284" y="223"/>
                </a:cubicBezTo>
                <a:cubicBezTo>
                  <a:pt x="284" y="223"/>
                  <a:pt x="284" y="223"/>
                  <a:pt x="284" y="223"/>
                </a:cubicBezTo>
                <a:cubicBezTo>
                  <a:pt x="284" y="223"/>
                  <a:pt x="284" y="223"/>
                  <a:pt x="284" y="223"/>
                </a:cubicBezTo>
                <a:cubicBezTo>
                  <a:pt x="284" y="223"/>
                  <a:pt x="284" y="223"/>
                  <a:pt x="284" y="223"/>
                </a:cubicBezTo>
                <a:cubicBezTo>
                  <a:pt x="296" y="235"/>
                  <a:pt x="328" y="246"/>
                  <a:pt x="352" y="221"/>
                </a:cubicBezTo>
                <a:cubicBezTo>
                  <a:pt x="372" y="202"/>
                  <a:pt x="375" y="186"/>
                  <a:pt x="376" y="172"/>
                </a:cubicBezTo>
                <a:cubicBezTo>
                  <a:pt x="377" y="158"/>
                  <a:pt x="371" y="134"/>
                  <a:pt x="352" y="106"/>
                </a:cubicBezTo>
                <a:cubicBezTo>
                  <a:pt x="340" y="88"/>
                  <a:pt x="326" y="72"/>
                  <a:pt x="312" y="80"/>
                </a:cubicBezTo>
                <a:cubicBezTo>
                  <a:pt x="308" y="82"/>
                  <a:pt x="306" y="86"/>
                  <a:pt x="305" y="90"/>
                </a:cubicBezTo>
                <a:cubicBezTo>
                  <a:pt x="305" y="93"/>
                  <a:pt x="305" y="97"/>
                  <a:pt x="306" y="100"/>
                </a:cubicBezTo>
                <a:cubicBezTo>
                  <a:pt x="278" y="72"/>
                  <a:pt x="278" y="72"/>
                  <a:pt x="278" y="72"/>
                </a:cubicBezTo>
                <a:cubicBezTo>
                  <a:pt x="277" y="71"/>
                  <a:pt x="272" y="67"/>
                  <a:pt x="265" y="66"/>
                </a:cubicBezTo>
                <a:cubicBezTo>
                  <a:pt x="261" y="66"/>
                  <a:pt x="256" y="67"/>
                  <a:pt x="250" y="73"/>
                </a:cubicBezTo>
                <a:cubicBezTo>
                  <a:pt x="240" y="83"/>
                  <a:pt x="245" y="94"/>
                  <a:pt x="250" y="100"/>
                </a:cubicBezTo>
                <a:cubicBezTo>
                  <a:pt x="273" y="122"/>
                  <a:pt x="273" y="122"/>
                  <a:pt x="273" y="122"/>
                </a:cubicBezTo>
                <a:cubicBezTo>
                  <a:pt x="272" y="123"/>
                  <a:pt x="272" y="123"/>
                  <a:pt x="271" y="123"/>
                </a:cubicBezTo>
                <a:lnTo>
                  <a:pt x="270" y="124"/>
                </a:lnTo>
                <a:close/>
                <a:moveTo>
                  <a:pt x="284" y="152"/>
                </a:moveTo>
                <a:cubicBezTo>
                  <a:pt x="287" y="149"/>
                  <a:pt x="287" y="143"/>
                  <a:pt x="284" y="140"/>
                </a:cubicBezTo>
                <a:cubicBezTo>
                  <a:pt x="282" y="138"/>
                  <a:pt x="282" y="138"/>
                  <a:pt x="282" y="138"/>
                </a:cubicBezTo>
                <a:cubicBezTo>
                  <a:pt x="281" y="138"/>
                  <a:pt x="281" y="136"/>
                  <a:pt x="282" y="136"/>
                </a:cubicBezTo>
                <a:cubicBezTo>
                  <a:pt x="283" y="135"/>
                  <a:pt x="283" y="135"/>
                  <a:pt x="283" y="135"/>
                </a:cubicBezTo>
                <a:cubicBezTo>
                  <a:pt x="283" y="134"/>
                  <a:pt x="285" y="134"/>
                  <a:pt x="285" y="135"/>
                </a:cubicBezTo>
                <a:cubicBezTo>
                  <a:pt x="288" y="138"/>
                  <a:pt x="294" y="138"/>
                  <a:pt x="297" y="135"/>
                </a:cubicBezTo>
                <a:cubicBezTo>
                  <a:pt x="300" y="132"/>
                  <a:pt x="300" y="126"/>
                  <a:pt x="297" y="123"/>
                </a:cubicBezTo>
                <a:cubicBezTo>
                  <a:pt x="262" y="88"/>
                  <a:pt x="262" y="88"/>
                  <a:pt x="262" y="88"/>
                </a:cubicBezTo>
                <a:cubicBezTo>
                  <a:pt x="260" y="87"/>
                  <a:pt x="261" y="85"/>
                  <a:pt x="262" y="84"/>
                </a:cubicBezTo>
                <a:cubicBezTo>
                  <a:pt x="264" y="82"/>
                  <a:pt x="265" y="82"/>
                  <a:pt x="267" y="84"/>
                </a:cubicBezTo>
                <a:cubicBezTo>
                  <a:pt x="326" y="143"/>
                  <a:pt x="326" y="143"/>
                  <a:pt x="326" y="143"/>
                </a:cubicBezTo>
                <a:cubicBezTo>
                  <a:pt x="328" y="145"/>
                  <a:pt x="331" y="146"/>
                  <a:pt x="334" y="145"/>
                </a:cubicBezTo>
                <a:cubicBezTo>
                  <a:pt x="336" y="145"/>
                  <a:pt x="338" y="143"/>
                  <a:pt x="339" y="140"/>
                </a:cubicBezTo>
                <a:cubicBezTo>
                  <a:pt x="340" y="138"/>
                  <a:pt x="343" y="127"/>
                  <a:pt x="329" y="110"/>
                </a:cubicBezTo>
                <a:cubicBezTo>
                  <a:pt x="324" y="104"/>
                  <a:pt x="323" y="100"/>
                  <a:pt x="322" y="97"/>
                </a:cubicBezTo>
                <a:cubicBezTo>
                  <a:pt x="321" y="96"/>
                  <a:pt x="323" y="95"/>
                  <a:pt x="324" y="96"/>
                </a:cubicBezTo>
                <a:cubicBezTo>
                  <a:pt x="327" y="99"/>
                  <a:pt x="332" y="104"/>
                  <a:pt x="339" y="115"/>
                </a:cubicBezTo>
                <a:cubicBezTo>
                  <a:pt x="356" y="140"/>
                  <a:pt x="361" y="161"/>
                  <a:pt x="360" y="171"/>
                </a:cubicBezTo>
                <a:cubicBezTo>
                  <a:pt x="359" y="180"/>
                  <a:pt x="359" y="192"/>
                  <a:pt x="341" y="210"/>
                </a:cubicBezTo>
                <a:cubicBezTo>
                  <a:pt x="321" y="230"/>
                  <a:pt x="298" y="213"/>
                  <a:pt x="292" y="208"/>
                </a:cubicBezTo>
                <a:cubicBezTo>
                  <a:pt x="257" y="173"/>
                  <a:pt x="257" y="173"/>
                  <a:pt x="257" y="173"/>
                </a:cubicBezTo>
                <a:cubicBezTo>
                  <a:pt x="256" y="172"/>
                  <a:pt x="256" y="171"/>
                  <a:pt x="257" y="170"/>
                </a:cubicBezTo>
                <a:cubicBezTo>
                  <a:pt x="258" y="170"/>
                  <a:pt x="258" y="170"/>
                  <a:pt x="258" y="170"/>
                </a:cubicBezTo>
                <a:cubicBezTo>
                  <a:pt x="258" y="169"/>
                  <a:pt x="259" y="169"/>
                  <a:pt x="260" y="169"/>
                </a:cubicBezTo>
                <a:cubicBezTo>
                  <a:pt x="263" y="173"/>
                  <a:pt x="268" y="173"/>
                  <a:pt x="272" y="169"/>
                </a:cubicBezTo>
                <a:cubicBezTo>
                  <a:pt x="275" y="166"/>
                  <a:pt x="275" y="161"/>
                  <a:pt x="272" y="158"/>
                </a:cubicBezTo>
                <a:cubicBezTo>
                  <a:pt x="269" y="155"/>
                  <a:pt x="269" y="155"/>
                  <a:pt x="269" y="155"/>
                </a:cubicBezTo>
                <a:cubicBezTo>
                  <a:pt x="268" y="154"/>
                  <a:pt x="269" y="153"/>
                  <a:pt x="269" y="153"/>
                </a:cubicBezTo>
                <a:cubicBezTo>
                  <a:pt x="270" y="152"/>
                  <a:pt x="270" y="152"/>
                  <a:pt x="270" y="152"/>
                </a:cubicBezTo>
                <a:cubicBezTo>
                  <a:pt x="271" y="151"/>
                  <a:pt x="272" y="151"/>
                  <a:pt x="272" y="152"/>
                </a:cubicBezTo>
                <a:cubicBezTo>
                  <a:pt x="275" y="155"/>
                  <a:pt x="281" y="155"/>
                  <a:pt x="284" y="152"/>
                </a:cubicBezTo>
                <a:close/>
                <a:moveTo>
                  <a:pt x="89" y="120"/>
                </a:moveTo>
                <a:cubicBezTo>
                  <a:pt x="84" y="120"/>
                  <a:pt x="81" y="124"/>
                  <a:pt x="81" y="128"/>
                </a:cubicBezTo>
                <a:cubicBezTo>
                  <a:pt x="81" y="133"/>
                  <a:pt x="84" y="137"/>
                  <a:pt x="89" y="137"/>
                </a:cubicBezTo>
                <a:cubicBezTo>
                  <a:pt x="93" y="137"/>
                  <a:pt x="97" y="133"/>
                  <a:pt x="97" y="128"/>
                </a:cubicBezTo>
                <a:cubicBezTo>
                  <a:pt x="97" y="124"/>
                  <a:pt x="93" y="120"/>
                  <a:pt x="89" y="120"/>
                </a:cubicBezTo>
                <a:close/>
                <a:moveTo>
                  <a:pt x="459" y="42"/>
                </a:moveTo>
                <a:cubicBezTo>
                  <a:pt x="463" y="42"/>
                  <a:pt x="467" y="38"/>
                  <a:pt x="467" y="34"/>
                </a:cubicBezTo>
                <a:cubicBezTo>
                  <a:pt x="467" y="14"/>
                  <a:pt x="467" y="14"/>
                  <a:pt x="467" y="14"/>
                </a:cubicBezTo>
                <a:cubicBezTo>
                  <a:pt x="467" y="6"/>
                  <a:pt x="461" y="0"/>
                  <a:pt x="453" y="0"/>
                </a:cubicBezTo>
                <a:cubicBezTo>
                  <a:pt x="13" y="0"/>
                  <a:pt x="13" y="0"/>
                  <a:pt x="13" y="0"/>
                </a:cubicBezTo>
                <a:cubicBezTo>
                  <a:pt x="6" y="0"/>
                  <a:pt x="0" y="6"/>
                  <a:pt x="0" y="14"/>
                </a:cubicBezTo>
                <a:cubicBezTo>
                  <a:pt x="0" y="276"/>
                  <a:pt x="0" y="276"/>
                  <a:pt x="0" y="276"/>
                </a:cubicBezTo>
                <a:cubicBezTo>
                  <a:pt x="0" y="283"/>
                  <a:pt x="6" y="290"/>
                  <a:pt x="13" y="290"/>
                </a:cubicBezTo>
                <a:cubicBezTo>
                  <a:pt x="185" y="290"/>
                  <a:pt x="185" y="290"/>
                  <a:pt x="185" y="290"/>
                </a:cubicBezTo>
                <a:cubicBezTo>
                  <a:pt x="185" y="314"/>
                  <a:pt x="185" y="314"/>
                  <a:pt x="185" y="314"/>
                </a:cubicBezTo>
                <a:cubicBezTo>
                  <a:pt x="117" y="314"/>
                  <a:pt x="117" y="314"/>
                  <a:pt x="117" y="314"/>
                </a:cubicBezTo>
                <a:cubicBezTo>
                  <a:pt x="115" y="314"/>
                  <a:pt x="114" y="314"/>
                  <a:pt x="112" y="315"/>
                </a:cubicBezTo>
                <a:cubicBezTo>
                  <a:pt x="40" y="362"/>
                  <a:pt x="40" y="362"/>
                  <a:pt x="40" y="362"/>
                </a:cubicBezTo>
                <a:cubicBezTo>
                  <a:pt x="37" y="364"/>
                  <a:pt x="35" y="368"/>
                  <a:pt x="36" y="371"/>
                </a:cubicBezTo>
                <a:cubicBezTo>
                  <a:pt x="37" y="375"/>
                  <a:pt x="41" y="377"/>
                  <a:pt x="44" y="377"/>
                </a:cubicBezTo>
                <a:cubicBezTo>
                  <a:pt x="422" y="377"/>
                  <a:pt x="422" y="377"/>
                  <a:pt x="422" y="377"/>
                </a:cubicBezTo>
                <a:cubicBezTo>
                  <a:pt x="426" y="377"/>
                  <a:pt x="429" y="375"/>
                  <a:pt x="430" y="371"/>
                </a:cubicBezTo>
                <a:cubicBezTo>
                  <a:pt x="431" y="368"/>
                  <a:pt x="429" y="364"/>
                  <a:pt x="426" y="362"/>
                </a:cubicBezTo>
                <a:cubicBezTo>
                  <a:pt x="354" y="315"/>
                  <a:pt x="354" y="315"/>
                  <a:pt x="354" y="315"/>
                </a:cubicBezTo>
                <a:cubicBezTo>
                  <a:pt x="352" y="314"/>
                  <a:pt x="351" y="314"/>
                  <a:pt x="349" y="314"/>
                </a:cubicBezTo>
                <a:cubicBezTo>
                  <a:pt x="281" y="314"/>
                  <a:pt x="281" y="314"/>
                  <a:pt x="281" y="314"/>
                </a:cubicBezTo>
                <a:cubicBezTo>
                  <a:pt x="281" y="290"/>
                  <a:pt x="281" y="290"/>
                  <a:pt x="281" y="290"/>
                </a:cubicBezTo>
                <a:cubicBezTo>
                  <a:pt x="453" y="290"/>
                  <a:pt x="453" y="290"/>
                  <a:pt x="453" y="290"/>
                </a:cubicBezTo>
                <a:cubicBezTo>
                  <a:pt x="461" y="290"/>
                  <a:pt x="467" y="283"/>
                  <a:pt x="467" y="276"/>
                </a:cubicBezTo>
                <a:cubicBezTo>
                  <a:pt x="467" y="66"/>
                  <a:pt x="467" y="66"/>
                  <a:pt x="467" y="66"/>
                </a:cubicBezTo>
                <a:cubicBezTo>
                  <a:pt x="467" y="61"/>
                  <a:pt x="463" y="58"/>
                  <a:pt x="459" y="58"/>
                </a:cubicBezTo>
                <a:cubicBezTo>
                  <a:pt x="454" y="58"/>
                  <a:pt x="451" y="61"/>
                  <a:pt x="451" y="66"/>
                </a:cubicBezTo>
                <a:cubicBezTo>
                  <a:pt x="451" y="274"/>
                  <a:pt x="451" y="274"/>
                  <a:pt x="451" y="274"/>
                </a:cubicBezTo>
                <a:cubicBezTo>
                  <a:pt x="16" y="274"/>
                  <a:pt x="16" y="274"/>
                  <a:pt x="16" y="274"/>
                </a:cubicBezTo>
                <a:cubicBezTo>
                  <a:pt x="16" y="16"/>
                  <a:pt x="16" y="16"/>
                  <a:pt x="16" y="16"/>
                </a:cubicBezTo>
                <a:cubicBezTo>
                  <a:pt x="451" y="16"/>
                  <a:pt x="451" y="16"/>
                  <a:pt x="451" y="16"/>
                </a:cubicBezTo>
                <a:cubicBezTo>
                  <a:pt x="451" y="34"/>
                  <a:pt x="451" y="34"/>
                  <a:pt x="451" y="34"/>
                </a:cubicBezTo>
                <a:cubicBezTo>
                  <a:pt x="451" y="38"/>
                  <a:pt x="454" y="42"/>
                  <a:pt x="459" y="42"/>
                </a:cubicBezTo>
                <a:close/>
                <a:moveTo>
                  <a:pt x="347" y="330"/>
                </a:moveTo>
                <a:cubicBezTo>
                  <a:pt x="395" y="361"/>
                  <a:pt x="395" y="361"/>
                  <a:pt x="395" y="361"/>
                </a:cubicBezTo>
                <a:cubicBezTo>
                  <a:pt x="71" y="361"/>
                  <a:pt x="71" y="361"/>
                  <a:pt x="71" y="361"/>
                </a:cubicBezTo>
                <a:cubicBezTo>
                  <a:pt x="119" y="330"/>
                  <a:pt x="119" y="330"/>
                  <a:pt x="119" y="330"/>
                </a:cubicBezTo>
                <a:lnTo>
                  <a:pt x="347" y="330"/>
                </a:lnTo>
                <a:close/>
                <a:moveTo>
                  <a:pt x="201" y="290"/>
                </a:moveTo>
                <a:cubicBezTo>
                  <a:pt x="265" y="290"/>
                  <a:pt x="265" y="290"/>
                  <a:pt x="265" y="290"/>
                </a:cubicBezTo>
                <a:cubicBezTo>
                  <a:pt x="265" y="314"/>
                  <a:pt x="265" y="314"/>
                  <a:pt x="265" y="314"/>
                </a:cubicBezTo>
                <a:cubicBezTo>
                  <a:pt x="201" y="314"/>
                  <a:pt x="201" y="314"/>
                  <a:pt x="201" y="314"/>
                </a:cubicBezTo>
                <a:lnTo>
                  <a:pt x="201" y="290"/>
                </a:lnTo>
                <a:close/>
                <a:moveTo>
                  <a:pt x="89" y="84"/>
                </a:moveTo>
                <a:cubicBezTo>
                  <a:pt x="84" y="84"/>
                  <a:pt x="81" y="87"/>
                  <a:pt x="81" y="92"/>
                </a:cubicBezTo>
                <a:cubicBezTo>
                  <a:pt x="81" y="96"/>
                  <a:pt x="84" y="100"/>
                  <a:pt x="89" y="100"/>
                </a:cubicBezTo>
                <a:cubicBezTo>
                  <a:pt x="93" y="100"/>
                  <a:pt x="97" y="96"/>
                  <a:pt x="97" y="92"/>
                </a:cubicBezTo>
                <a:cubicBezTo>
                  <a:pt x="97" y="87"/>
                  <a:pt x="93" y="84"/>
                  <a:pt x="89" y="84"/>
                </a:cubicBezTo>
                <a:close/>
                <a:moveTo>
                  <a:pt x="203" y="84"/>
                </a:moveTo>
                <a:cubicBezTo>
                  <a:pt x="119" y="84"/>
                  <a:pt x="119" y="84"/>
                  <a:pt x="119" y="84"/>
                </a:cubicBezTo>
                <a:cubicBezTo>
                  <a:pt x="115" y="84"/>
                  <a:pt x="111" y="87"/>
                  <a:pt x="111" y="92"/>
                </a:cubicBezTo>
                <a:cubicBezTo>
                  <a:pt x="111" y="96"/>
                  <a:pt x="115" y="100"/>
                  <a:pt x="119" y="100"/>
                </a:cubicBezTo>
                <a:cubicBezTo>
                  <a:pt x="203" y="100"/>
                  <a:pt x="203" y="100"/>
                  <a:pt x="203" y="100"/>
                </a:cubicBezTo>
                <a:cubicBezTo>
                  <a:pt x="207" y="100"/>
                  <a:pt x="211" y="96"/>
                  <a:pt x="211" y="92"/>
                </a:cubicBezTo>
                <a:cubicBezTo>
                  <a:pt x="211" y="87"/>
                  <a:pt x="207" y="84"/>
                  <a:pt x="203" y="84"/>
                </a:cubicBezTo>
                <a:close/>
                <a:moveTo>
                  <a:pt x="89" y="157"/>
                </a:moveTo>
                <a:cubicBezTo>
                  <a:pt x="84" y="157"/>
                  <a:pt x="81" y="161"/>
                  <a:pt x="81" y="165"/>
                </a:cubicBezTo>
                <a:cubicBezTo>
                  <a:pt x="81" y="170"/>
                  <a:pt x="84" y="173"/>
                  <a:pt x="89" y="173"/>
                </a:cubicBezTo>
                <a:cubicBezTo>
                  <a:pt x="93" y="173"/>
                  <a:pt x="97" y="170"/>
                  <a:pt x="97" y="165"/>
                </a:cubicBezTo>
                <a:cubicBezTo>
                  <a:pt x="97" y="161"/>
                  <a:pt x="93" y="157"/>
                  <a:pt x="89" y="157"/>
                </a:cubicBezTo>
                <a:close/>
                <a:moveTo>
                  <a:pt x="89" y="194"/>
                </a:moveTo>
                <a:cubicBezTo>
                  <a:pt x="84" y="194"/>
                  <a:pt x="81" y="197"/>
                  <a:pt x="81" y="202"/>
                </a:cubicBezTo>
                <a:cubicBezTo>
                  <a:pt x="81" y="206"/>
                  <a:pt x="84" y="210"/>
                  <a:pt x="89" y="210"/>
                </a:cubicBezTo>
                <a:cubicBezTo>
                  <a:pt x="93" y="210"/>
                  <a:pt x="97" y="206"/>
                  <a:pt x="97" y="202"/>
                </a:cubicBezTo>
                <a:cubicBezTo>
                  <a:pt x="97" y="197"/>
                  <a:pt x="93" y="194"/>
                  <a:pt x="89" y="194"/>
                </a:cubicBezTo>
                <a:close/>
                <a:moveTo>
                  <a:pt x="203" y="158"/>
                </a:moveTo>
                <a:cubicBezTo>
                  <a:pt x="119" y="158"/>
                  <a:pt x="119" y="158"/>
                  <a:pt x="119" y="158"/>
                </a:cubicBezTo>
                <a:cubicBezTo>
                  <a:pt x="115" y="158"/>
                  <a:pt x="111" y="161"/>
                  <a:pt x="111" y="166"/>
                </a:cubicBezTo>
                <a:cubicBezTo>
                  <a:pt x="111" y="170"/>
                  <a:pt x="115" y="174"/>
                  <a:pt x="119" y="174"/>
                </a:cubicBezTo>
                <a:cubicBezTo>
                  <a:pt x="203" y="174"/>
                  <a:pt x="203" y="174"/>
                  <a:pt x="203" y="174"/>
                </a:cubicBezTo>
                <a:cubicBezTo>
                  <a:pt x="207" y="174"/>
                  <a:pt x="211" y="170"/>
                  <a:pt x="211" y="166"/>
                </a:cubicBezTo>
                <a:cubicBezTo>
                  <a:pt x="211" y="161"/>
                  <a:pt x="207" y="158"/>
                  <a:pt x="203" y="158"/>
                </a:cubicBezTo>
                <a:close/>
                <a:moveTo>
                  <a:pt x="203" y="121"/>
                </a:moveTo>
                <a:cubicBezTo>
                  <a:pt x="119" y="121"/>
                  <a:pt x="119" y="121"/>
                  <a:pt x="119" y="121"/>
                </a:cubicBezTo>
                <a:cubicBezTo>
                  <a:pt x="115" y="121"/>
                  <a:pt x="111" y="124"/>
                  <a:pt x="111" y="129"/>
                </a:cubicBezTo>
                <a:cubicBezTo>
                  <a:pt x="111" y="133"/>
                  <a:pt x="115" y="137"/>
                  <a:pt x="119" y="137"/>
                </a:cubicBezTo>
                <a:cubicBezTo>
                  <a:pt x="203" y="137"/>
                  <a:pt x="203" y="137"/>
                  <a:pt x="203" y="137"/>
                </a:cubicBezTo>
                <a:cubicBezTo>
                  <a:pt x="207" y="137"/>
                  <a:pt x="211" y="133"/>
                  <a:pt x="211" y="129"/>
                </a:cubicBezTo>
                <a:cubicBezTo>
                  <a:pt x="211" y="124"/>
                  <a:pt x="207" y="121"/>
                  <a:pt x="203" y="121"/>
                </a:cubicBezTo>
                <a:close/>
                <a:moveTo>
                  <a:pt x="203" y="195"/>
                </a:moveTo>
                <a:cubicBezTo>
                  <a:pt x="119" y="195"/>
                  <a:pt x="119" y="195"/>
                  <a:pt x="119" y="195"/>
                </a:cubicBezTo>
                <a:cubicBezTo>
                  <a:pt x="115" y="195"/>
                  <a:pt x="111" y="198"/>
                  <a:pt x="111" y="203"/>
                </a:cubicBezTo>
                <a:cubicBezTo>
                  <a:pt x="111" y="207"/>
                  <a:pt x="115" y="211"/>
                  <a:pt x="119" y="211"/>
                </a:cubicBezTo>
                <a:cubicBezTo>
                  <a:pt x="203" y="211"/>
                  <a:pt x="203" y="211"/>
                  <a:pt x="203" y="211"/>
                </a:cubicBezTo>
                <a:cubicBezTo>
                  <a:pt x="207" y="211"/>
                  <a:pt x="211" y="207"/>
                  <a:pt x="211" y="203"/>
                </a:cubicBezTo>
                <a:cubicBezTo>
                  <a:pt x="211" y="198"/>
                  <a:pt x="207" y="195"/>
                  <a:pt x="203" y="195"/>
                </a:cubicBezTo>
                <a:close/>
              </a:path>
            </a:pathLst>
          </a:custGeom>
          <a:solidFill>
            <a:srgbClr val="FFFFFF"/>
          </a:solidFill>
          <a:ln>
            <a:noFill/>
          </a:ln>
        </p:spPr>
        <p:txBody>
          <a:bodyPr/>
          <a:lstStyle/>
          <a:p>
            <a:pPr>
              <a:spcBef>
                <a:spcPct val="0"/>
              </a:spcBef>
            </a:pPr>
            <a:endParaRPr lang="sv-SE">
              <a:solidFill>
                <a:srgbClr val="58585A"/>
              </a:solidFill>
              <a:latin typeface="Arial" pitchFamily="34" charset="0"/>
              <a:ea typeface="MS PGothic" pitchFamily="34" charset="-128"/>
              <a:cs typeface="Arial" pitchFamily="34" charset="0"/>
            </a:endParaRPr>
          </a:p>
        </p:txBody>
      </p:sp>
      <p:sp>
        <p:nvSpPr>
          <p:cNvPr id="112" name="Right Arrow 75"/>
          <p:cNvSpPr>
            <a:spLocks noChangeArrowheads="1"/>
          </p:cNvSpPr>
          <p:nvPr/>
        </p:nvSpPr>
        <p:spPr bwMode="auto">
          <a:xfrm>
            <a:off x="4932911" y="3777023"/>
            <a:ext cx="457200" cy="747712"/>
          </a:xfrm>
          <a:prstGeom prst="rightArrow">
            <a:avLst>
              <a:gd name="adj1" fmla="val 50000"/>
              <a:gd name="adj2" fmla="val 50000"/>
            </a:avLst>
          </a:prstGeom>
          <a:solidFill>
            <a:schemeClr val="tx1"/>
          </a:solidFill>
          <a:ln w="12700" algn="ctr">
            <a:noFill/>
            <a:round/>
            <a:headEnd/>
            <a:tailEnd/>
          </a:ln>
        </p:spPr>
        <p:txBody>
          <a:bodyPr wrap="none" lIns="72000" rIns="72000"/>
          <a:lstStyle/>
          <a:p>
            <a:pPr>
              <a:spcBef>
                <a:spcPct val="50000"/>
              </a:spcBef>
            </a:pPr>
            <a:endParaRPr lang="en-US" altLang="en-US" dirty="0"/>
          </a:p>
        </p:txBody>
      </p:sp>
      <p:pic>
        <p:nvPicPr>
          <p:cNvPr id="113" name="Picture 112" descr="ECON_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5446" y="320075"/>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422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532310791"/>
              </p:ex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411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90"/>
                        <a:ext cx="1190" cy="1587"/>
                      </a:xfrm>
                      <a:prstGeom prst="rect">
                        <a:avLst/>
                      </a:prstGeom>
                    </p:spPr>
                  </p:pic>
                </p:oleObj>
              </mc:Fallback>
            </mc:AlternateContent>
          </a:graphicData>
        </a:graphic>
      </p:graphicFrame>
      <p:sp>
        <p:nvSpPr>
          <p:cNvPr id="38" name="Rectangle 5" descr="bpct-blend3"/>
          <p:cNvSpPr>
            <a:spLocks noChangeArrowheads="1"/>
          </p:cNvSpPr>
          <p:nvPr/>
        </p:nvSpPr>
        <p:spPr bwMode="auto">
          <a:xfrm>
            <a:off x="0" y="0"/>
            <a:ext cx="9144000" cy="6858000"/>
          </a:xfrm>
          <a:prstGeom prst="rect">
            <a:avLst/>
          </a:prstGeom>
          <a:blipFill dpi="0" rotWithShape="0">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8" rIns="0" bIns="45718" anchor="ctr"/>
          <a:lstStyle/>
          <a:p>
            <a:endParaRPr lang="sv-SE" dirty="0">
              <a:solidFill>
                <a:srgbClr val="58585A"/>
              </a:solidFill>
            </a:endParaRPr>
          </a:p>
        </p:txBody>
      </p:sp>
      <p:pic>
        <p:nvPicPr>
          <p:cNvPr id="30" name="Picture 29" descr="ECON_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446" y="349269"/>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3701" y="161073"/>
            <a:ext cx="7746447" cy="1085371"/>
          </a:xfrm>
        </p:spPr>
        <p:txBody>
          <a:bodyPr>
            <a:normAutofit fontScale="90000"/>
          </a:bodyPr>
          <a:lstStyle/>
          <a:p>
            <a:r>
              <a:rPr lang="en-US" dirty="0" smtClean="0">
                <a:solidFill>
                  <a:schemeClr val="bg1"/>
                </a:solidFill>
              </a:rPr>
              <a:t> </a:t>
            </a:r>
            <a:r>
              <a:rPr lang="en-US" dirty="0">
                <a:solidFill>
                  <a:schemeClr val="bg1"/>
                </a:solidFill>
              </a:rPr>
              <a:t/>
            </a:r>
            <a:br>
              <a:rPr lang="en-US" dirty="0">
                <a:solidFill>
                  <a:schemeClr val="bg1"/>
                </a:solidFill>
              </a:rPr>
            </a:br>
            <a:r>
              <a:rPr lang="en-US" dirty="0">
                <a:solidFill>
                  <a:schemeClr val="bg1"/>
                </a:solidFill>
              </a:rPr>
              <a:t>Service Level Index (SLI)</a:t>
            </a:r>
            <a:endParaRPr lang="en-US" sz="2400" dirty="0">
              <a:solidFill>
                <a:schemeClr val="bg1"/>
              </a:solidFill>
            </a:endParaRPr>
          </a:p>
        </p:txBody>
      </p:sp>
      <p:sp>
        <p:nvSpPr>
          <p:cNvPr id="98" name="Rectangle 97"/>
          <p:cNvSpPr/>
          <p:nvPr/>
        </p:nvSpPr>
        <p:spPr bwMode="auto">
          <a:xfrm>
            <a:off x="731564" y="1508125"/>
            <a:ext cx="6172132" cy="3719793"/>
          </a:xfrm>
          <a:prstGeom prst="rect">
            <a:avLst/>
          </a:prstGeom>
          <a:solidFill>
            <a:srgbClr val="00A9D4"/>
          </a:solidFill>
          <a:ln w="19050" cap="flat" cmpd="sng" algn="ctr">
            <a:solidFill>
              <a:srgbClr val="FFFFFF"/>
            </a:solidFill>
            <a:prstDash val="solid"/>
            <a:round/>
            <a:headEnd type="none" w="med" len="med"/>
            <a:tailEnd type="none" w="med" len="med"/>
          </a:ln>
          <a:effectLst/>
          <a:extLst/>
        </p:spPr>
        <p:txBody>
          <a:bodyPr vert="horz" wrap="square" lIns="45719" tIns="91438" rIns="91438" bIns="91438" numCol="1" rtlCol="0" anchor="t" anchorCtr="0" compatLnSpc="1">
            <a:prstTxWarp prst="textNoShape">
              <a:avLst/>
            </a:prstTxWarp>
          </a:bodyPr>
          <a:lstStyle/>
          <a:p>
            <a:pPr>
              <a:spcBef>
                <a:spcPct val="50000"/>
              </a:spcBef>
            </a:pPr>
            <a:r>
              <a:rPr lang="en-US" sz="1600" dirty="0" err="1">
                <a:solidFill>
                  <a:srgbClr val="FFFFFF"/>
                </a:solidFill>
                <a:latin typeface="Arial" charset="0"/>
              </a:rPr>
              <a:t>VoLTE</a:t>
            </a:r>
            <a:r>
              <a:rPr lang="en-US" sz="1600" dirty="0">
                <a:solidFill>
                  <a:srgbClr val="FFFFFF"/>
                </a:solidFill>
                <a:latin typeface="Arial" charset="0"/>
              </a:rPr>
              <a:t> Sessions</a:t>
            </a:r>
          </a:p>
        </p:txBody>
      </p:sp>
      <p:sp>
        <p:nvSpPr>
          <p:cNvPr id="99" name="Rectangle 98"/>
          <p:cNvSpPr/>
          <p:nvPr/>
        </p:nvSpPr>
        <p:spPr bwMode="auto">
          <a:xfrm>
            <a:off x="594405" y="1874839"/>
            <a:ext cx="6172132" cy="3718836"/>
          </a:xfrm>
          <a:prstGeom prst="rect">
            <a:avLst/>
          </a:prstGeom>
          <a:solidFill>
            <a:srgbClr val="00A9D4"/>
          </a:solidFill>
          <a:ln w="19050" cap="flat" cmpd="sng" algn="ctr">
            <a:solidFill>
              <a:srgbClr val="FFFFFF"/>
            </a:solidFill>
            <a:prstDash val="solid"/>
            <a:round/>
            <a:headEnd type="none" w="med" len="med"/>
            <a:tailEnd type="none" w="med" len="med"/>
          </a:ln>
          <a:effectLst/>
          <a:extLst/>
        </p:spPr>
        <p:txBody>
          <a:bodyPr vert="horz" wrap="square" lIns="45719" tIns="91438" rIns="91438" bIns="91438" numCol="1" rtlCol="0" anchor="t" anchorCtr="0" compatLnSpc="1">
            <a:prstTxWarp prst="textNoShape">
              <a:avLst/>
            </a:prstTxWarp>
          </a:bodyPr>
          <a:lstStyle/>
          <a:p>
            <a:pPr>
              <a:spcBef>
                <a:spcPct val="50000"/>
              </a:spcBef>
            </a:pPr>
            <a:r>
              <a:rPr lang="en-US" sz="1600" dirty="0">
                <a:solidFill>
                  <a:srgbClr val="FFFFFF"/>
                </a:solidFill>
                <a:latin typeface="Arial" charset="0"/>
              </a:rPr>
              <a:t>Voice / SMS Sessions</a:t>
            </a:r>
          </a:p>
        </p:txBody>
      </p:sp>
      <p:sp>
        <p:nvSpPr>
          <p:cNvPr id="100" name="Rectangle 99"/>
          <p:cNvSpPr/>
          <p:nvPr/>
        </p:nvSpPr>
        <p:spPr bwMode="auto">
          <a:xfrm>
            <a:off x="457247" y="2239964"/>
            <a:ext cx="6172132" cy="3749675"/>
          </a:xfrm>
          <a:prstGeom prst="rect">
            <a:avLst/>
          </a:prstGeom>
          <a:solidFill>
            <a:srgbClr val="00A9D4"/>
          </a:solidFill>
          <a:ln w="19050" cap="flat" cmpd="sng" algn="ctr">
            <a:solidFill>
              <a:srgbClr val="FFFFFF"/>
            </a:solidFill>
            <a:prstDash val="solid"/>
            <a:round/>
            <a:headEnd type="none" w="med" len="med"/>
            <a:tailEnd type="none" w="med" len="med"/>
          </a:ln>
          <a:effectLst/>
          <a:extLst/>
        </p:spPr>
        <p:txBody>
          <a:bodyPr vert="horz" wrap="square" lIns="45719" tIns="91438" rIns="91438" bIns="91438" numCol="1" rtlCol="0" anchor="t" anchorCtr="0" compatLnSpc="1">
            <a:prstTxWarp prst="textNoShape">
              <a:avLst/>
            </a:prstTxWarp>
          </a:bodyPr>
          <a:lstStyle/>
          <a:p>
            <a:pPr>
              <a:spcBef>
                <a:spcPct val="50000"/>
              </a:spcBef>
            </a:pPr>
            <a:r>
              <a:rPr lang="en-US" sz="1600" dirty="0">
                <a:solidFill>
                  <a:srgbClr val="FFFFFF"/>
                </a:solidFill>
                <a:latin typeface="Arial" charset="0"/>
              </a:rPr>
              <a:t>Web Browsing Sessions</a:t>
            </a:r>
          </a:p>
        </p:txBody>
      </p:sp>
      <p:sp>
        <p:nvSpPr>
          <p:cNvPr id="101" name="Rectangle 100"/>
          <p:cNvSpPr/>
          <p:nvPr/>
        </p:nvSpPr>
        <p:spPr bwMode="auto">
          <a:xfrm>
            <a:off x="320088" y="2606675"/>
            <a:ext cx="6172132" cy="3748088"/>
          </a:xfrm>
          <a:prstGeom prst="rect">
            <a:avLst/>
          </a:prstGeom>
          <a:solidFill>
            <a:srgbClr val="00A9D4"/>
          </a:solidFill>
          <a:ln w="19050" cap="flat" cmpd="sng" algn="ctr">
            <a:solidFill>
              <a:srgbClr val="FFFFFF"/>
            </a:solidFill>
            <a:prstDash val="solid"/>
            <a:round/>
            <a:headEnd type="none" w="med" len="med"/>
            <a:tailEnd type="none" w="med" len="med"/>
          </a:ln>
          <a:effectLst/>
          <a:extLst/>
        </p:spPr>
        <p:txBody>
          <a:bodyPr vert="horz" wrap="square" lIns="45719" tIns="91438" rIns="91438" bIns="91438" numCol="1" rtlCol="0" anchor="t" anchorCtr="0" compatLnSpc="1">
            <a:prstTxWarp prst="textNoShape">
              <a:avLst/>
            </a:prstTxWarp>
          </a:bodyPr>
          <a:lstStyle/>
          <a:p>
            <a:pPr>
              <a:spcBef>
                <a:spcPct val="50000"/>
              </a:spcBef>
            </a:pPr>
            <a:r>
              <a:rPr lang="en-US" sz="1600" dirty="0">
                <a:solidFill>
                  <a:srgbClr val="FFFFFF"/>
                </a:solidFill>
                <a:latin typeface="Arial" charset="0"/>
              </a:rPr>
              <a:t>Video Streaming Sessions</a:t>
            </a:r>
          </a:p>
        </p:txBody>
      </p:sp>
      <p:sp>
        <p:nvSpPr>
          <p:cNvPr id="102" name="Rectangle 101"/>
          <p:cNvSpPr/>
          <p:nvPr/>
        </p:nvSpPr>
        <p:spPr bwMode="auto">
          <a:xfrm>
            <a:off x="3269456" y="2971802"/>
            <a:ext cx="3086100" cy="2377455"/>
          </a:xfrm>
          <a:prstGeom prst="rect">
            <a:avLst/>
          </a:prstGeom>
          <a:solidFill>
            <a:srgbClr val="007B78"/>
          </a:solidFill>
          <a:ln w="12700" cap="flat" cmpd="sng" algn="ctr">
            <a:solidFill>
              <a:srgbClr val="FFFFFF"/>
            </a:solidFill>
            <a:prstDash val="solid"/>
            <a:round/>
            <a:headEnd type="none" w="med" len="med"/>
            <a:tailEnd type="none" w="med" len="med"/>
          </a:ln>
          <a:effectLst/>
          <a:extLst/>
        </p:spPr>
        <p:txBody>
          <a:bodyPr vert="horz" wrap="square" lIns="91438" tIns="45719" rIns="91438" bIns="91438" numCol="1" rtlCol="0" anchor="t" anchorCtr="0" compatLnSpc="1">
            <a:prstTxWarp prst="textNoShape">
              <a:avLst/>
            </a:prstTxWarp>
          </a:bodyPr>
          <a:lstStyle/>
          <a:p>
            <a:pPr>
              <a:spcBef>
                <a:spcPct val="50000"/>
              </a:spcBef>
            </a:pPr>
            <a:r>
              <a:rPr lang="en-US" sz="1600" dirty="0">
                <a:solidFill>
                  <a:srgbClr val="FFFFFF"/>
                </a:solidFill>
                <a:latin typeface="Arial" charset="0"/>
              </a:rPr>
              <a:t>Subjective Weight – Early Adopter</a:t>
            </a:r>
          </a:p>
        </p:txBody>
      </p:sp>
      <p:sp>
        <p:nvSpPr>
          <p:cNvPr id="103" name="Rectangle 102"/>
          <p:cNvSpPr/>
          <p:nvPr/>
        </p:nvSpPr>
        <p:spPr bwMode="auto">
          <a:xfrm>
            <a:off x="3131344" y="3246439"/>
            <a:ext cx="3086100" cy="2377133"/>
          </a:xfrm>
          <a:prstGeom prst="rect">
            <a:avLst/>
          </a:prstGeom>
          <a:solidFill>
            <a:srgbClr val="007B78"/>
          </a:solidFill>
          <a:ln w="12700" cap="flat" cmpd="sng" algn="ctr">
            <a:solidFill>
              <a:srgbClr val="FFFFFF"/>
            </a:solidFill>
            <a:prstDash val="solid"/>
            <a:round/>
            <a:headEnd type="none" w="med" len="med"/>
            <a:tailEnd type="none" w="med" len="med"/>
          </a:ln>
          <a:effectLst/>
          <a:extLst/>
        </p:spPr>
        <p:txBody>
          <a:bodyPr vert="horz" wrap="square" lIns="91438" tIns="45719" rIns="91438" bIns="91438" numCol="1" rtlCol="0" anchor="t" anchorCtr="0" compatLnSpc="1">
            <a:prstTxWarp prst="textNoShape">
              <a:avLst/>
            </a:prstTxWarp>
          </a:bodyPr>
          <a:lstStyle/>
          <a:p>
            <a:pPr>
              <a:spcBef>
                <a:spcPct val="50000"/>
              </a:spcBef>
            </a:pPr>
            <a:r>
              <a:rPr lang="en-US" sz="1600" dirty="0">
                <a:solidFill>
                  <a:srgbClr val="FFFFFF"/>
                </a:solidFill>
                <a:latin typeface="Arial" charset="0"/>
              </a:rPr>
              <a:t>Subjective Weight – Family</a:t>
            </a:r>
          </a:p>
        </p:txBody>
      </p:sp>
      <p:sp>
        <p:nvSpPr>
          <p:cNvPr id="104" name="Rectangle 103"/>
          <p:cNvSpPr/>
          <p:nvPr/>
        </p:nvSpPr>
        <p:spPr bwMode="auto">
          <a:xfrm>
            <a:off x="2971846" y="3521076"/>
            <a:ext cx="3108677" cy="2376779"/>
          </a:xfrm>
          <a:prstGeom prst="rect">
            <a:avLst/>
          </a:prstGeom>
          <a:solidFill>
            <a:srgbClr val="007B78"/>
          </a:solidFill>
          <a:ln w="12700" cap="flat" cmpd="sng" algn="ctr">
            <a:solidFill>
              <a:srgbClr val="FFFFFF"/>
            </a:solidFill>
            <a:prstDash val="solid"/>
            <a:round/>
            <a:headEnd type="none" w="med" len="med"/>
            <a:tailEnd type="none" w="med" len="med"/>
          </a:ln>
          <a:effectLst/>
          <a:extLst/>
        </p:spPr>
        <p:txBody>
          <a:bodyPr vert="horz" wrap="square" lIns="91438" tIns="45719" rIns="91438" bIns="91438" numCol="1" rtlCol="0" anchor="t" anchorCtr="0" compatLnSpc="1">
            <a:prstTxWarp prst="textNoShape">
              <a:avLst/>
            </a:prstTxWarp>
          </a:bodyPr>
          <a:lstStyle/>
          <a:p>
            <a:pPr>
              <a:spcBef>
                <a:spcPct val="50000"/>
              </a:spcBef>
            </a:pPr>
            <a:r>
              <a:rPr lang="en-US" sz="1600" dirty="0">
                <a:solidFill>
                  <a:srgbClr val="FFFFFF"/>
                </a:solidFill>
                <a:latin typeface="Arial" charset="0"/>
              </a:rPr>
              <a:t>Subjective Weight – Student</a:t>
            </a:r>
          </a:p>
        </p:txBody>
      </p:sp>
      <p:sp>
        <p:nvSpPr>
          <p:cNvPr id="105" name="Rectangle 104"/>
          <p:cNvSpPr/>
          <p:nvPr/>
        </p:nvSpPr>
        <p:spPr bwMode="auto">
          <a:xfrm>
            <a:off x="457246" y="2972387"/>
            <a:ext cx="1851639" cy="3200400"/>
          </a:xfrm>
          <a:prstGeom prst="rect">
            <a:avLst/>
          </a:prstGeom>
          <a:solidFill>
            <a:srgbClr val="007B78"/>
          </a:solidFill>
          <a:ln w="12700" cap="flat" cmpd="sng" algn="ctr">
            <a:solidFill>
              <a:srgbClr val="FFFFFF"/>
            </a:solidFill>
            <a:prstDash val="solid"/>
            <a:round/>
            <a:headEnd type="none" w="med" len="med"/>
            <a:tailEnd type="none" w="med" len="med"/>
          </a:ln>
          <a:effectLst/>
          <a:extLst/>
        </p:spPr>
        <p:txBody>
          <a:bodyPr vert="horz" wrap="square" lIns="91438" tIns="91438" rIns="91438" bIns="91438" numCol="1" rtlCol="0" anchor="t" anchorCtr="0" compatLnSpc="1">
            <a:prstTxWarp prst="textNoShape">
              <a:avLst/>
            </a:prstTxWarp>
          </a:bodyPr>
          <a:lstStyle/>
          <a:p>
            <a:pPr algn="ctr">
              <a:spcBef>
                <a:spcPct val="50000"/>
              </a:spcBef>
            </a:pPr>
            <a:r>
              <a:rPr lang="en-US" sz="1200" dirty="0">
                <a:solidFill>
                  <a:srgbClr val="FFFFFF"/>
                </a:solidFill>
                <a:latin typeface="Arial" charset="0"/>
              </a:rPr>
              <a:t>Objective Service-KPIs: </a:t>
            </a:r>
            <a:br>
              <a:rPr lang="en-US" sz="1200" dirty="0">
                <a:solidFill>
                  <a:srgbClr val="FFFFFF"/>
                </a:solidFill>
                <a:latin typeface="Arial" charset="0"/>
              </a:rPr>
            </a:br>
            <a:r>
              <a:rPr lang="en-US" sz="1200" dirty="0">
                <a:solidFill>
                  <a:srgbClr val="FFFFFF"/>
                </a:solidFill>
                <a:latin typeface="Arial" charset="0"/>
              </a:rPr>
              <a:t>Video Streaming</a:t>
            </a:r>
          </a:p>
        </p:txBody>
      </p:sp>
      <p:sp>
        <p:nvSpPr>
          <p:cNvPr id="106" name="Rectangle 105"/>
          <p:cNvSpPr/>
          <p:nvPr/>
        </p:nvSpPr>
        <p:spPr bwMode="auto">
          <a:xfrm>
            <a:off x="2857501" y="3794126"/>
            <a:ext cx="3086085" cy="2378075"/>
          </a:xfrm>
          <a:prstGeom prst="rect">
            <a:avLst/>
          </a:prstGeom>
          <a:solidFill>
            <a:srgbClr val="007B78"/>
          </a:solidFill>
          <a:ln w="12700" cap="flat" cmpd="sng" algn="ctr">
            <a:solidFill>
              <a:srgbClr val="FFFFFF"/>
            </a:solidFill>
            <a:prstDash val="solid"/>
            <a:round/>
            <a:headEnd type="none" w="med" len="med"/>
            <a:tailEnd type="none" w="med" len="med"/>
          </a:ln>
          <a:effectLst/>
          <a:extLst/>
        </p:spPr>
        <p:txBody>
          <a:bodyPr vert="horz" wrap="square" lIns="91438" tIns="45719" rIns="91438" bIns="91438" numCol="1" rtlCol="0" anchor="t" anchorCtr="0" compatLnSpc="1">
            <a:prstTxWarp prst="textNoShape">
              <a:avLst/>
            </a:prstTxWarp>
          </a:bodyPr>
          <a:lstStyle/>
          <a:p>
            <a:pPr defTabSz="914377">
              <a:spcBef>
                <a:spcPct val="50000"/>
              </a:spcBef>
            </a:pPr>
            <a:r>
              <a:rPr lang="en-US" sz="1600" dirty="0">
                <a:solidFill>
                  <a:srgbClr val="FFFFFF"/>
                </a:solidFill>
                <a:latin typeface="Arial" charset="0"/>
              </a:rPr>
              <a:t>Subjective Weight – Professional</a:t>
            </a:r>
          </a:p>
        </p:txBody>
      </p:sp>
      <p:sp>
        <p:nvSpPr>
          <p:cNvPr id="107" name="Rectangle 106"/>
          <p:cNvSpPr/>
          <p:nvPr/>
        </p:nvSpPr>
        <p:spPr bwMode="auto">
          <a:xfrm>
            <a:off x="7246145" y="1508124"/>
            <a:ext cx="1484709" cy="4846637"/>
          </a:xfrm>
          <a:prstGeom prst="rect">
            <a:avLst/>
          </a:prstGeom>
          <a:solidFill>
            <a:srgbClr val="8F3F7B"/>
          </a:solidFill>
          <a:ln w="19050" cap="flat" cmpd="sng" algn="ctr">
            <a:solidFill>
              <a:schemeClr val="bg1"/>
            </a:solidFill>
            <a:prstDash val="solid"/>
            <a:round/>
            <a:headEnd type="none" w="med" len="med"/>
            <a:tailEnd type="none" w="med" len="med"/>
          </a:ln>
          <a:effectLst/>
          <a:extLst/>
        </p:spPr>
        <p:txBody>
          <a:bodyPr vert="horz" wrap="square" lIns="91438" tIns="91438" rIns="91438" bIns="91438" numCol="1" rtlCol="0" anchor="ctr" anchorCtr="0" compatLnSpc="1">
            <a:prstTxWarp prst="textNoShape">
              <a:avLst/>
            </a:prstTxWarp>
          </a:bodyPr>
          <a:lstStyle/>
          <a:p>
            <a:pPr algn="ctr"/>
            <a:endParaRPr lang="en-US" dirty="0">
              <a:solidFill>
                <a:srgbClr val="FFFFFF"/>
              </a:solidFill>
              <a:latin typeface="Arial" charset="0"/>
            </a:endParaRPr>
          </a:p>
          <a:p>
            <a:pPr algn="ctr"/>
            <a:endParaRPr lang="en-US" dirty="0">
              <a:solidFill>
                <a:srgbClr val="FFFFFF"/>
              </a:solidFill>
              <a:latin typeface="Arial" charset="0"/>
            </a:endParaRPr>
          </a:p>
          <a:p>
            <a:pPr algn="ctr"/>
            <a:r>
              <a:rPr lang="en-US" dirty="0">
                <a:solidFill>
                  <a:srgbClr val="FFFFFF"/>
                </a:solidFill>
                <a:latin typeface="Arial" charset="0"/>
              </a:rPr>
              <a:t>Service Level Index (SLI)</a:t>
            </a:r>
          </a:p>
          <a:p>
            <a:pPr algn="ctr"/>
            <a:endParaRPr lang="en-US" sz="1600" dirty="0">
              <a:solidFill>
                <a:srgbClr val="FFFFFF"/>
              </a:solidFill>
              <a:latin typeface="Arial" charset="0"/>
            </a:endParaRPr>
          </a:p>
          <a:p>
            <a:pPr algn="ctr"/>
            <a:r>
              <a:rPr lang="en-US" sz="1500" dirty="0">
                <a:solidFill>
                  <a:srgbClr val="FFFFFF"/>
                </a:solidFill>
                <a:latin typeface="Arial" charset="0"/>
              </a:rPr>
              <a:t>Predictor of Customer Satisfaction</a:t>
            </a:r>
            <a:br>
              <a:rPr lang="en-US" sz="1500" dirty="0">
                <a:solidFill>
                  <a:srgbClr val="FFFFFF"/>
                </a:solidFill>
                <a:latin typeface="Arial" charset="0"/>
              </a:rPr>
            </a:br>
            <a:r>
              <a:rPr lang="en-US" sz="1500" dirty="0">
                <a:solidFill>
                  <a:srgbClr val="FFFFFF"/>
                </a:solidFill>
                <a:latin typeface="Arial" charset="0"/>
              </a:rPr>
              <a:t/>
            </a:r>
            <a:br>
              <a:rPr lang="en-US" sz="1500" dirty="0">
                <a:solidFill>
                  <a:srgbClr val="FFFFFF"/>
                </a:solidFill>
                <a:latin typeface="Arial" charset="0"/>
              </a:rPr>
            </a:br>
            <a:r>
              <a:rPr lang="en-US" sz="1500" dirty="0">
                <a:solidFill>
                  <a:srgbClr val="FFFFFF"/>
                </a:solidFill>
                <a:latin typeface="Arial" charset="0"/>
              </a:rPr>
              <a:t>Available for Every User, Continuously Updated</a:t>
            </a:r>
          </a:p>
          <a:p>
            <a:pPr algn="ctr"/>
            <a:endParaRPr lang="en-US" sz="1500" dirty="0">
              <a:solidFill>
                <a:srgbClr val="FFFFFF"/>
              </a:solidFill>
              <a:latin typeface="Arial" charset="0"/>
            </a:endParaRPr>
          </a:p>
          <a:p>
            <a:pPr algn="ctr"/>
            <a:r>
              <a:rPr lang="en-US" sz="1500" dirty="0">
                <a:solidFill>
                  <a:srgbClr val="FFFFFF"/>
                </a:solidFill>
                <a:latin typeface="Arial" charset="0"/>
              </a:rPr>
              <a:t>Correlates with Net Promoter Score</a:t>
            </a:r>
          </a:p>
        </p:txBody>
      </p:sp>
      <p:sp>
        <p:nvSpPr>
          <p:cNvPr id="108" name="Rectangle 107"/>
          <p:cNvSpPr/>
          <p:nvPr/>
        </p:nvSpPr>
        <p:spPr bwMode="auto">
          <a:xfrm>
            <a:off x="2926097" y="4251325"/>
            <a:ext cx="960233" cy="1646528"/>
          </a:xfrm>
          <a:prstGeom prst="rect">
            <a:avLst/>
          </a:prstGeom>
          <a:solidFill>
            <a:srgbClr val="89BA17"/>
          </a:solidFill>
          <a:ln w="12700" cap="flat" cmpd="sng" algn="ctr">
            <a:solidFill>
              <a:srgbClr val="FFFFFF"/>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914377">
              <a:spcBef>
                <a:spcPct val="50000"/>
              </a:spcBef>
            </a:pPr>
            <a:r>
              <a:rPr lang="en-US" sz="1600" dirty="0">
                <a:solidFill>
                  <a:srgbClr val="FFFFFF"/>
                </a:solidFill>
                <a:latin typeface="Arial" charset="0"/>
              </a:rPr>
              <a:t>Service </a:t>
            </a:r>
            <a:r>
              <a:rPr lang="en-US" sz="1400" dirty="0">
                <a:solidFill>
                  <a:srgbClr val="FFFFFF"/>
                </a:solidFill>
                <a:latin typeface="Arial" charset="0"/>
              </a:rPr>
              <a:t>Significance</a:t>
            </a:r>
          </a:p>
        </p:txBody>
      </p:sp>
      <p:sp>
        <p:nvSpPr>
          <p:cNvPr id="109" name="Rectangle 108"/>
          <p:cNvSpPr/>
          <p:nvPr/>
        </p:nvSpPr>
        <p:spPr bwMode="auto">
          <a:xfrm>
            <a:off x="3954788" y="4251325"/>
            <a:ext cx="891778" cy="1646528"/>
          </a:xfrm>
          <a:prstGeom prst="rect">
            <a:avLst/>
          </a:prstGeom>
          <a:solidFill>
            <a:srgbClr val="89BA17"/>
          </a:solidFill>
          <a:ln w="12700" cap="flat" cmpd="sng" algn="ctr">
            <a:solidFill>
              <a:srgbClr val="FFFFFF"/>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spcBef>
                <a:spcPct val="50000"/>
              </a:spcBef>
            </a:pPr>
            <a:r>
              <a:rPr lang="en-US" sz="1600" dirty="0">
                <a:solidFill>
                  <a:srgbClr val="FFFFFF"/>
                </a:solidFill>
                <a:latin typeface="Arial" charset="0"/>
              </a:rPr>
              <a:t>Incident </a:t>
            </a:r>
            <a:r>
              <a:rPr lang="en-US" sz="1400" dirty="0">
                <a:solidFill>
                  <a:srgbClr val="FFFFFF"/>
                </a:solidFill>
                <a:latin typeface="Arial" charset="0"/>
              </a:rPr>
              <a:t>Repetition</a:t>
            </a:r>
          </a:p>
        </p:txBody>
      </p:sp>
      <p:sp>
        <p:nvSpPr>
          <p:cNvPr id="110" name="Rectangle 109"/>
          <p:cNvSpPr/>
          <p:nvPr/>
        </p:nvSpPr>
        <p:spPr bwMode="auto">
          <a:xfrm>
            <a:off x="4983477" y="4251325"/>
            <a:ext cx="891778" cy="1646528"/>
          </a:xfrm>
          <a:prstGeom prst="rect">
            <a:avLst/>
          </a:prstGeom>
          <a:solidFill>
            <a:srgbClr val="89BA17"/>
          </a:solidFill>
          <a:ln w="12700" cap="flat" cmpd="sng" algn="ctr">
            <a:solidFill>
              <a:srgbClr val="FFFFFF"/>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spcBef>
                <a:spcPct val="50000"/>
              </a:spcBef>
            </a:pPr>
            <a:r>
              <a:rPr lang="en-US" sz="1600" dirty="0">
                <a:solidFill>
                  <a:srgbClr val="FFFFFF"/>
                </a:solidFill>
                <a:latin typeface="Arial" charset="0"/>
              </a:rPr>
              <a:t>Memory Fading</a:t>
            </a:r>
          </a:p>
        </p:txBody>
      </p:sp>
      <p:sp>
        <p:nvSpPr>
          <p:cNvPr id="111" name="Rectangle 110"/>
          <p:cNvSpPr/>
          <p:nvPr/>
        </p:nvSpPr>
        <p:spPr bwMode="auto">
          <a:xfrm>
            <a:off x="3817875" y="4255007"/>
            <a:ext cx="136912" cy="1642559"/>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00285F"/>
                </a:solidFill>
                <a:prstDash val="solid"/>
                <a:round/>
                <a:headEnd type="none" w="med" len="med"/>
                <a:tailEnd type="none" w="med" len="med"/>
              </a14:hiddenLine>
            </a:ext>
          </a:extLst>
        </p:spPr>
        <p:txBody>
          <a:bodyPr vert="horz" wrap="square" lIns="0" tIns="0" rIns="0" bIns="0" numCol="1" rtlCol="0" anchor="ctr" anchorCtr="0" compatLnSpc="1">
            <a:prstTxWarp prst="textNoShape">
              <a:avLst/>
            </a:prstTxWarp>
          </a:bodyPr>
          <a:lstStyle/>
          <a:p>
            <a:pPr algn="ctr" defTabSz="914377">
              <a:spcBef>
                <a:spcPct val="50000"/>
              </a:spcBef>
            </a:pPr>
            <a:r>
              <a:rPr lang="en-US" sz="1600" dirty="0">
                <a:solidFill>
                  <a:schemeClr val="bg1"/>
                </a:solidFill>
                <a:latin typeface="Arial" charset="0"/>
              </a:rPr>
              <a:t>X</a:t>
            </a:r>
          </a:p>
        </p:txBody>
      </p:sp>
      <p:sp>
        <p:nvSpPr>
          <p:cNvPr id="112" name="Rectangle 111"/>
          <p:cNvSpPr/>
          <p:nvPr/>
        </p:nvSpPr>
        <p:spPr bwMode="auto">
          <a:xfrm>
            <a:off x="4846466" y="4255296"/>
            <a:ext cx="136912" cy="1642559"/>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00285F"/>
                </a:solidFill>
                <a:prstDash val="solid"/>
                <a:round/>
                <a:headEnd type="none" w="med" len="med"/>
                <a:tailEnd type="none" w="med" len="med"/>
              </a14:hiddenLine>
            </a:ext>
          </a:extLst>
        </p:spPr>
        <p:txBody>
          <a:bodyPr vert="horz" wrap="square" lIns="0" tIns="0" rIns="0" bIns="0" numCol="1" rtlCol="0" anchor="ctr" anchorCtr="0" compatLnSpc="1">
            <a:prstTxWarp prst="textNoShape">
              <a:avLst/>
            </a:prstTxWarp>
          </a:bodyPr>
          <a:lstStyle/>
          <a:p>
            <a:pPr algn="ctr" defTabSz="914377">
              <a:spcBef>
                <a:spcPct val="50000"/>
              </a:spcBef>
            </a:pPr>
            <a:r>
              <a:rPr lang="en-US" sz="1600" dirty="0">
                <a:solidFill>
                  <a:schemeClr val="bg1"/>
                </a:solidFill>
                <a:latin typeface="Arial" charset="0"/>
              </a:rPr>
              <a:t>X</a:t>
            </a:r>
          </a:p>
        </p:txBody>
      </p:sp>
      <p:sp>
        <p:nvSpPr>
          <p:cNvPr id="113" name="Rectangle 112"/>
          <p:cNvSpPr/>
          <p:nvPr/>
        </p:nvSpPr>
        <p:spPr bwMode="auto">
          <a:xfrm>
            <a:off x="2308886" y="4115390"/>
            <a:ext cx="548615" cy="914399"/>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square" lIns="0" tIns="0" rIns="0" bIns="0" numCol="1" rtlCol="0" anchor="ctr" anchorCtr="0" compatLnSpc="1">
            <a:prstTxWarp prst="textNoShape">
              <a:avLst/>
            </a:prstTxWarp>
          </a:bodyPr>
          <a:lstStyle/>
          <a:p>
            <a:pPr algn="ctr" defTabSz="914377">
              <a:spcBef>
                <a:spcPct val="50000"/>
              </a:spcBef>
            </a:pPr>
            <a:r>
              <a:rPr lang="en-US" sz="4400" dirty="0">
                <a:solidFill>
                  <a:schemeClr val="bg1"/>
                </a:solidFill>
              </a:rPr>
              <a:t>X</a:t>
            </a:r>
          </a:p>
        </p:txBody>
      </p:sp>
      <p:sp>
        <p:nvSpPr>
          <p:cNvPr id="114" name="Rectangle 113"/>
          <p:cNvSpPr/>
          <p:nvPr/>
        </p:nvSpPr>
        <p:spPr bwMode="auto">
          <a:xfrm>
            <a:off x="6903696" y="3429002"/>
            <a:ext cx="342896" cy="914399"/>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square" lIns="0" tIns="0" rIns="0" bIns="0" numCol="1" rtlCol="0" anchor="ctr" anchorCtr="0" compatLnSpc="1">
            <a:prstTxWarp prst="textNoShape">
              <a:avLst/>
            </a:prstTxWarp>
          </a:bodyPr>
          <a:lstStyle/>
          <a:p>
            <a:pPr algn="ctr" defTabSz="914377">
              <a:spcBef>
                <a:spcPct val="50000"/>
              </a:spcBef>
            </a:pPr>
            <a:r>
              <a:rPr lang="en-US" sz="4400" dirty="0">
                <a:solidFill>
                  <a:schemeClr val="bg1"/>
                </a:solidFill>
              </a:rPr>
              <a:t>=</a:t>
            </a:r>
          </a:p>
        </p:txBody>
      </p:sp>
      <p:sp>
        <p:nvSpPr>
          <p:cNvPr id="115" name="Rectangle 114"/>
          <p:cNvSpPr/>
          <p:nvPr/>
        </p:nvSpPr>
        <p:spPr bwMode="auto">
          <a:xfrm>
            <a:off x="594404" y="5532098"/>
            <a:ext cx="1577297" cy="457196"/>
          </a:xfrm>
          <a:prstGeom prst="rect">
            <a:avLst/>
          </a:prstGeom>
          <a:solidFill>
            <a:srgbClr val="89BA17"/>
          </a:solidFill>
          <a:ln w="12700" cap="flat" cmpd="sng" algn="ctr">
            <a:solidFill>
              <a:srgbClr val="FFFFFF"/>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914377">
              <a:spcBef>
                <a:spcPct val="50000"/>
              </a:spcBef>
            </a:pPr>
            <a:r>
              <a:rPr lang="en-US" sz="1600" dirty="0">
                <a:solidFill>
                  <a:srgbClr val="FFFFFF"/>
                </a:solidFill>
                <a:latin typeface="Arial" charset="0"/>
              </a:rPr>
              <a:t>Video </a:t>
            </a:r>
            <a:r>
              <a:rPr lang="en-US" sz="1600" dirty="0" err="1">
                <a:solidFill>
                  <a:srgbClr val="FFFFFF"/>
                </a:solidFill>
                <a:latin typeface="Arial" charset="0"/>
              </a:rPr>
              <a:t>Retainability</a:t>
            </a:r>
            <a:endParaRPr lang="en-US" sz="1600" dirty="0">
              <a:solidFill>
                <a:srgbClr val="FFFFFF"/>
              </a:solidFill>
              <a:latin typeface="Arial" charset="0"/>
            </a:endParaRPr>
          </a:p>
        </p:txBody>
      </p:sp>
      <p:sp>
        <p:nvSpPr>
          <p:cNvPr id="116" name="Rectangle 115"/>
          <p:cNvSpPr/>
          <p:nvPr/>
        </p:nvSpPr>
        <p:spPr bwMode="auto">
          <a:xfrm>
            <a:off x="594404" y="4892025"/>
            <a:ext cx="1577297" cy="457196"/>
          </a:xfrm>
          <a:prstGeom prst="rect">
            <a:avLst/>
          </a:prstGeom>
          <a:solidFill>
            <a:srgbClr val="89BA17"/>
          </a:solidFill>
          <a:ln w="12700" cap="flat" cmpd="sng" algn="ctr">
            <a:solidFill>
              <a:srgbClr val="FFFFFF"/>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914377">
              <a:spcBef>
                <a:spcPct val="50000"/>
              </a:spcBef>
            </a:pPr>
            <a:r>
              <a:rPr lang="en-US" sz="1600" dirty="0">
                <a:solidFill>
                  <a:srgbClr val="FFFFFF"/>
                </a:solidFill>
                <a:latin typeface="Arial" charset="0"/>
              </a:rPr>
              <a:t>Video Freeze</a:t>
            </a:r>
          </a:p>
        </p:txBody>
      </p:sp>
      <p:sp>
        <p:nvSpPr>
          <p:cNvPr id="117" name="Rectangle 116"/>
          <p:cNvSpPr/>
          <p:nvPr/>
        </p:nvSpPr>
        <p:spPr bwMode="auto">
          <a:xfrm>
            <a:off x="594404" y="4251951"/>
            <a:ext cx="1577297" cy="457196"/>
          </a:xfrm>
          <a:prstGeom prst="rect">
            <a:avLst/>
          </a:prstGeom>
          <a:solidFill>
            <a:srgbClr val="89BA17"/>
          </a:solidFill>
          <a:ln w="12700" cap="flat" cmpd="sng" algn="ctr">
            <a:solidFill>
              <a:srgbClr val="FFFFFF"/>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914377">
              <a:spcBef>
                <a:spcPct val="50000"/>
              </a:spcBef>
            </a:pPr>
            <a:r>
              <a:rPr lang="en-US" sz="1600" dirty="0">
                <a:solidFill>
                  <a:srgbClr val="FFFFFF"/>
                </a:solidFill>
                <a:latin typeface="Arial" charset="0"/>
              </a:rPr>
              <a:t>Video Image Quality</a:t>
            </a:r>
          </a:p>
        </p:txBody>
      </p:sp>
      <p:sp>
        <p:nvSpPr>
          <p:cNvPr id="118" name="Rectangle 117"/>
          <p:cNvSpPr/>
          <p:nvPr/>
        </p:nvSpPr>
        <p:spPr bwMode="auto">
          <a:xfrm>
            <a:off x="594404" y="3611879"/>
            <a:ext cx="1577297" cy="457196"/>
          </a:xfrm>
          <a:prstGeom prst="rect">
            <a:avLst/>
          </a:prstGeom>
          <a:solidFill>
            <a:srgbClr val="89BA17"/>
          </a:solidFill>
          <a:ln w="12700" cap="flat" cmpd="sng" algn="ctr">
            <a:solidFill>
              <a:srgbClr val="FFFFFF"/>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914377">
              <a:spcBef>
                <a:spcPct val="50000"/>
              </a:spcBef>
            </a:pPr>
            <a:r>
              <a:rPr lang="en-US" sz="1600" dirty="0">
                <a:solidFill>
                  <a:srgbClr val="FFFFFF"/>
                </a:solidFill>
                <a:latin typeface="Arial" charset="0"/>
              </a:rPr>
              <a:t>Video Start Time</a:t>
            </a:r>
          </a:p>
        </p:txBody>
      </p:sp>
      <p:pic>
        <p:nvPicPr>
          <p:cNvPr id="11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2426" y="1783099"/>
            <a:ext cx="1152144" cy="47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038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bpct-blend3"/>
          <p:cNvSpPr>
            <a:spLocks noChangeArrowheads="1"/>
          </p:cNvSpPr>
          <p:nvPr/>
        </p:nvSpPr>
        <p:spPr bwMode="auto">
          <a:xfrm>
            <a:off x="0" y="0"/>
            <a:ext cx="9144000" cy="6858000"/>
          </a:xfrm>
          <a:prstGeom prst="rect">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5718" rIns="0" bIns="45718" anchor="ctr"/>
          <a:lstStyle/>
          <a:p>
            <a:endParaRPr lang="sv-SE" dirty="0">
              <a:solidFill>
                <a:srgbClr val="58585A"/>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35" y="1368786"/>
            <a:ext cx="8680958" cy="516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457245" y="148614"/>
            <a:ext cx="7606903" cy="1085850"/>
          </a:xfrm>
          <a:prstGeom prst="rect">
            <a:avLst/>
          </a:prstGeom>
          <a:noFill/>
          <a:ln w="9525">
            <a:noFill/>
            <a:miter lim="800000"/>
            <a:headEnd/>
            <a:tailEnd/>
          </a:ln>
        </p:spPr>
        <p:txBody>
          <a:bodyPr vert="horz" wrap="square" lIns="72000" tIns="0" rIns="72000" bIns="0" numCol="1" anchor="ctr" anchorCtr="0" compatLnSpc="1">
            <a:prstTxWarp prst="textNoShape">
              <a:avLst/>
            </a:prstTxWarp>
            <a:normAutofit/>
          </a:bodyP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r>
              <a:rPr lang="en-US" b="0" kern="0" dirty="0" smtClean="0">
                <a:solidFill>
                  <a:schemeClr val="bg1"/>
                </a:solidFill>
                <a:latin typeface="Ericsson Capital TT" pitchFamily="2" charset="0"/>
              </a:rPr>
              <a:t>SLI </a:t>
            </a:r>
            <a:r>
              <a:rPr lang="en-US" b="0" kern="0" dirty="0" smtClean="0">
                <a:solidFill>
                  <a:schemeClr val="bg1"/>
                </a:solidFill>
                <a:latin typeface="Ericsson Capital TT" pitchFamily="2" charset="0"/>
              </a:rPr>
              <a:t>Correlation with NPS </a:t>
            </a:r>
          </a:p>
        </p:txBody>
      </p:sp>
      <p:pic>
        <p:nvPicPr>
          <p:cNvPr id="7" name="Picture 6" descr="ECON_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5446" y="349269"/>
            <a:ext cx="328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384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YPE" val="TitlePage"/>
</p:tagLst>
</file>

<file path=ppt/tags/tag12.xml><?xml version="1.0" encoding="utf-8"?>
<p:tagLst xmlns:a="http://schemas.openxmlformats.org/drawingml/2006/main" xmlns:r="http://schemas.openxmlformats.org/officeDocument/2006/relationships" xmlns:p="http://schemas.openxmlformats.org/presentationml/2006/main">
  <p:tag name="TYPE" val="TitlePag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xhAJXQLHU2c49RHouxLB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A046A6BD9BE748A9C612883E2DC6D4" ma:contentTypeVersion="1" ma:contentTypeDescription="Create a new document." ma:contentTypeScope="" ma:versionID="baa5952616869543945abc839c630c5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1F057C4-37BF-40CD-9641-7CDB9F93BDC5}"/>
</file>

<file path=customXml/itemProps2.xml><?xml version="1.0" encoding="utf-8"?>
<ds:datastoreItem xmlns:ds="http://schemas.openxmlformats.org/officeDocument/2006/customXml" ds:itemID="{9708C379-3FE7-4867-9624-FC6B3C521AAC}"/>
</file>

<file path=customXml/itemProps3.xml><?xml version="1.0" encoding="utf-8"?>
<ds:datastoreItem xmlns:ds="http://schemas.openxmlformats.org/officeDocument/2006/customXml" ds:itemID="{83C76544-FC04-48D4-B5B8-6A01DD625C97}"/>
</file>

<file path=docProps/app.xml><?xml version="1.0" encoding="utf-8"?>
<Properties xmlns="http://schemas.openxmlformats.org/officeDocument/2006/extended-properties" xmlns:vt="http://schemas.openxmlformats.org/officeDocument/2006/docPropsVTypes">
  <Template/>
  <TotalTime>4729</TotalTime>
  <Words>2036</Words>
  <Application>Microsoft Office PowerPoint</Application>
  <PresentationFormat>On-screen Show (4:3)</PresentationFormat>
  <Paragraphs>656</Paragraphs>
  <Slides>24</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think-cell Slide</vt:lpstr>
      <vt:lpstr>4th SG13 Regional Workshop for Africa on “Future Networks for a better Africa: IMT-2020, Trust, Cloud Computing and Big Data” (Accra, Ghana, 14-15 March 2016)</vt:lpstr>
      <vt:lpstr>Outline</vt:lpstr>
      <vt:lpstr>Telecom Big Data Unique Challenges</vt:lpstr>
      <vt:lpstr>REAL TIME INSIGHTS AND ACTIONS</vt:lpstr>
      <vt:lpstr>UNIQUE data modeling </vt:lpstr>
      <vt:lpstr>The Service kpi concept</vt:lpstr>
      <vt:lpstr>Understand the Why of issues</vt:lpstr>
      <vt:lpstr>  Service Level Index (SLI)</vt:lpstr>
      <vt:lpstr>PowerPoint Presentation</vt:lpstr>
      <vt:lpstr>Outline</vt:lpstr>
      <vt:lpstr>Expert analytics  themes</vt:lpstr>
      <vt:lpstr>ANALYTICS PLATFORM &amp; insights</vt:lpstr>
      <vt:lpstr>Proactive service operations</vt:lpstr>
      <vt:lpstr>EMPOWERED CUSTOMER CARE</vt:lpstr>
      <vt:lpstr>Experience based marketing</vt:lpstr>
      <vt:lpstr>Data MONETIZATION</vt:lpstr>
      <vt:lpstr>Analytics use cases</vt:lpstr>
      <vt:lpstr>Outline</vt:lpstr>
      <vt:lpstr>ANALYTICS ARCHITECTURE </vt:lpstr>
      <vt:lpstr>Integration with OSS/BSS SUITE</vt:lpstr>
      <vt:lpstr>expert analytics summary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Abdallah Ajlani</cp:lastModifiedBy>
  <cp:revision>30</cp:revision>
  <dcterms:created xsi:type="dcterms:W3CDTF">2016-02-05T15:38:40Z</dcterms:created>
  <dcterms:modified xsi:type="dcterms:W3CDTF">2016-03-14T11:52:49Z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0x010100D8A046A6BD9BE748A9C612883E2DC6D4</vt:lpwstr>
  </property>
</Properties>
</file>