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66" r:id="rId2"/>
    <p:sldId id="269" r:id="rId3"/>
    <p:sldId id="318" r:id="rId4"/>
    <p:sldId id="301" r:id="rId5"/>
    <p:sldId id="315" r:id="rId6"/>
    <p:sldId id="302" r:id="rId7"/>
    <p:sldId id="316" r:id="rId8"/>
    <p:sldId id="317" r:id="rId9"/>
    <p:sldId id="312" r:id="rId10"/>
    <p:sldId id="314" r:id="rId11"/>
    <p:sldId id="319" r:id="rId12"/>
    <p:sldId id="324" r:id="rId13"/>
    <p:sldId id="327" r:id="rId14"/>
    <p:sldId id="330" r:id="rId15"/>
    <p:sldId id="329" r:id="rId16"/>
    <p:sldId id="328" r:id="rId17"/>
    <p:sldId id="331" r:id="rId18"/>
    <p:sldId id="321" r:id="rId19"/>
    <p:sldId id="273" r:id="rId20"/>
    <p:sldId id="274" r:id="rId21"/>
    <p:sldId id="275" r:id="rId22"/>
    <p:sldId id="288" r:id="rId23"/>
    <p:sldId id="296" r:id="rId24"/>
    <p:sldId id="297" r:id="rId25"/>
    <p:sldId id="298" r:id="rId26"/>
    <p:sldId id="280" r:id="rId27"/>
    <p:sldId id="299" r:id="rId28"/>
    <p:sldId id="300" r:id="rId29"/>
    <p:sldId id="282" r:id="rId30"/>
    <p:sldId id="283" r:id="rId31"/>
    <p:sldId id="320" r:id="rId32"/>
    <p:sldId id="332" r:id="rId33"/>
    <p:sldId id="335" r:id="rId34"/>
    <p:sldId id="337"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02" autoAdjust="0"/>
    <p:restoredTop sz="94576" autoAdjust="0"/>
  </p:normalViewPr>
  <p:slideViewPr>
    <p:cSldViewPr snapToGrid="0" snapToObjects="1" showGuides="1">
      <p:cViewPr>
        <p:scale>
          <a:sx n="60" d="100"/>
          <a:sy n="60" d="100"/>
        </p:scale>
        <p:origin x="-1692"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04BFE-2CB4-4964-901E-D92D066067EC}" type="datetimeFigureOut">
              <a:rPr lang="fr-FR" smtClean="0"/>
              <a:pPr/>
              <a:t>03/03/2016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1C0DE-4C67-47C8-884B-C81D13BB61C1}" type="slidenum">
              <a:rPr lang="fr-FR" smtClean="0"/>
              <a:pPr/>
              <a:t>‹N°›</a:t>
            </a:fld>
            <a:endParaRPr lang="fr-FR"/>
          </a:p>
        </p:txBody>
      </p:sp>
    </p:spTree>
    <p:extLst>
      <p:ext uri="{BB962C8B-B14F-4D97-AF65-F5344CB8AC3E}">
        <p14:creationId xmlns="" xmlns:p14="http://schemas.microsoft.com/office/powerpoint/2010/main" val="127578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a:p>
        </p:txBody>
      </p:sp>
    </p:spTree>
    <p:extLst>
      <p:ext uri="{BB962C8B-B14F-4D97-AF65-F5344CB8AC3E}">
        <p14:creationId xmlns=""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4.jpeg"/><Relationship Id="rId3" Type="http://schemas.openxmlformats.org/officeDocument/2006/relationships/image" Target="../media/image21.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itu.int/ITU-T/workprog/wp_item.aspx?isn=9853" TargetMode="External"/><Relationship Id="rId5" Type="http://schemas.openxmlformats.org/officeDocument/2006/relationships/hyperlink" Target="http://www.itu.int/ITU-T/workprog/wp_item.aspx?isn=9520" TargetMode="Externa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a:t>
            </a:r>
            <a:br>
              <a:rPr lang="en-US" sz="2800" dirty="0" smtClean="0"/>
            </a:br>
            <a:r>
              <a:rPr lang="en-US" sz="2800" dirty="0" smtClean="0"/>
              <a:t>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0" y="2703729"/>
            <a:ext cx="9144000" cy="1898255"/>
          </a:xfrm>
        </p:spPr>
        <p:txBody>
          <a:bodyPr>
            <a:normAutofit/>
          </a:bodyPr>
          <a:lstStyle/>
          <a:p>
            <a:pPr>
              <a:spcBef>
                <a:spcPts val="0"/>
              </a:spcBef>
            </a:pPr>
            <a:r>
              <a:rPr lang="en-US" sz="4800" dirty="0" smtClean="0"/>
              <a:t>Standardization Activities</a:t>
            </a:r>
          </a:p>
          <a:p>
            <a:pPr>
              <a:spcBef>
                <a:spcPts val="0"/>
              </a:spcBef>
            </a:pPr>
            <a:r>
              <a:rPr lang="en-US" sz="4800" dirty="0" smtClean="0"/>
              <a:t>on Cloud Computing</a:t>
            </a:r>
            <a:endParaRPr lang="en-US" sz="1600" b="0" u="sng" dirty="0" smtClean="0">
              <a:solidFill>
                <a:srgbClr val="0000FF"/>
              </a:solidFill>
            </a:endParaRPr>
          </a:p>
        </p:txBody>
      </p:sp>
      <p:sp>
        <p:nvSpPr>
          <p:cNvPr id="7" name="Rectangle 6"/>
          <p:cNvSpPr/>
          <p:nvPr/>
        </p:nvSpPr>
        <p:spPr>
          <a:xfrm>
            <a:off x="0" y="4608183"/>
            <a:ext cx="9144000" cy="1486561"/>
          </a:xfrm>
          <a:prstGeom prst="rect">
            <a:avLst/>
          </a:prstGeom>
        </p:spPr>
        <p:txBody>
          <a:bodyPr wrap="square">
            <a:spAutoFit/>
          </a:bodyPr>
          <a:lstStyle/>
          <a:p>
            <a:pPr lvl="0" algn="ctr"/>
            <a:r>
              <a:rPr lang="en-US" sz="2500" b="1" dirty="0" smtClean="0">
                <a:solidFill>
                  <a:srgbClr val="1F497D">
                    <a:lumMod val="60000"/>
                    <a:lumOff val="40000"/>
                  </a:srgbClr>
                </a:solidFill>
              </a:rPr>
              <a:t>Dr. Rim </a:t>
            </a:r>
            <a:r>
              <a:rPr lang="en-US" sz="2500" b="1" dirty="0" err="1" smtClean="0">
                <a:solidFill>
                  <a:srgbClr val="1F497D">
                    <a:lumMod val="60000"/>
                    <a:lumOff val="40000"/>
                  </a:srgbClr>
                </a:solidFill>
              </a:rPr>
              <a:t>Belhassine-Cherif</a:t>
            </a:r>
            <a:r>
              <a:rPr lang="en-US" sz="2700" b="1" dirty="0" smtClean="0">
                <a:solidFill>
                  <a:srgbClr val="1F497D">
                    <a:lumMod val="60000"/>
                    <a:lumOff val="40000"/>
                  </a:srgbClr>
                </a:solidFill>
              </a:rPr>
              <a:t/>
            </a:r>
            <a:br>
              <a:rPr lang="en-US" sz="2700" b="1" dirty="0" smtClean="0">
                <a:solidFill>
                  <a:srgbClr val="1F497D">
                    <a:lumMod val="60000"/>
                    <a:lumOff val="40000"/>
                  </a:srgbClr>
                </a:solidFill>
              </a:rPr>
            </a:br>
            <a:r>
              <a:rPr lang="en-US" sz="2000" b="1" dirty="0" smtClean="0">
                <a:solidFill>
                  <a:srgbClr val="1F497D">
                    <a:lumMod val="60000"/>
                    <a:lumOff val="40000"/>
                  </a:srgbClr>
                </a:solidFill>
              </a:rPr>
              <a:t>Products and Services Executive Director, </a:t>
            </a:r>
            <a:r>
              <a:rPr lang="en-US" sz="2000" b="1" dirty="0" err="1" smtClean="0">
                <a:solidFill>
                  <a:srgbClr val="1F497D">
                    <a:lumMod val="60000"/>
                    <a:lumOff val="40000"/>
                  </a:srgbClr>
                </a:solidFill>
              </a:rPr>
              <a:t>Tunisie</a:t>
            </a:r>
            <a:r>
              <a:rPr lang="en-US" sz="2000" b="1" dirty="0" smtClean="0">
                <a:solidFill>
                  <a:srgbClr val="1F497D">
                    <a:lumMod val="60000"/>
                    <a:lumOff val="40000"/>
                  </a:srgbClr>
                </a:solidFill>
              </a:rPr>
              <a:t> Telecom</a:t>
            </a:r>
          </a:p>
          <a:p>
            <a:pPr lvl="0" algn="ctr">
              <a:spcBef>
                <a:spcPct val="20000"/>
              </a:spcBef>
            </a:pPr>
            <a:r>
              <a:rPr lang="en-US" sz="2000" b="1" dirty="0" smtClean="0">
                <a:solidFill>
                  <a:srgbClr val="1F497D">
                    <a:lumMod val="60000"/>
                    <a:lumOff val="40000"/>
                  </a:srgbClr>
                </a:solidFill>
              </a:rPr>
              <a:t>SG13 Vice-chair &amp; SG13 RG-AFR Vice-chair</a:t>
            </a:r>
          </a:p>
          <a:p>
            <a:pPr lvl="0" algn="ctr">
              <a:spcBef>
                <a:spcPct val="20000"/>
              </a:spcBef>
            </a:pPr>
            <a:r>
              <a:rPr lang="en-US" u="sng" dirty="0" smtClean="0">
                <a:solidFill>
                  <a:srgbClr val="0000FF"/>
                </a:solidFill>
              </a:rPr>
              <a:t>Rim.belhassine-cherif@tunisietelecom.tn</a:t>
            </a:r>
          </a:p>
        </p:txBody>
      </p:sp>
      <p:pic>
        <p:nvPicPr>
          <p:cNvPr id="6" name="Picture 2"/>
          <p:cNvPicPr>
            <a:picLocks noChangeAspect="1" noChangeArrowheads="1"/>
          </p:cNvPicPr>
          <p:nvPr/>
        </p:nvPicPr>
        <p:blipFill>
          <a:blip r:embed="rId2" cstate="print"/>
          <a:srcRect/>
          <a:stretch>
            <a:fillRect/>
          </a:stretch>
        </p:blipFill>
        <p:spPr bwMode="auto">
          <a:xfrm>
            <a:off x="3995383" y="6108392"/>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8676456" y="319420"/>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10</a:t>
            </a:fld>
            <a:endParaRPr lang="en-US"/>
          </a:p>
        </p:txBody>
      </p:sp>
      <p:pic>
        <p:nvPicPr>
          <p:cNvPr id="2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26" name="Rectangle 25"/>
          <p:cNvSpPr/>
          <p:nvPr/>
        </p:nvSpPr>
        <p:spPr>
          <a:xfrm>
            <a:off x="4996300" y="4788192"/>
            <a:ext cx="3719015" cy="830997"/>
          </a:xfrm>
          <a:prstGeom prst="rect">
            <a:avLst/>
          </a:prstGeom>
        </p:spPr>
        <p:txBody>
          <a:bodyPr wrap="square">
            <a:spAutoFit/>
          </a:bodyPr>
          <a:lstStyle/>
          <a:p>
            <a:pPr marL="342900" indent="-342900">
              <a:buClr>
                <a:schemeClr val="accent1"/>
              </a:buClr>
              <a:buFont typeface="Wingdings" pitchFamily="2" charset="2"/>
              <a:buChar char="ü"/>
            </a:pPr>
            <a:r>
              <a:rPr lang="en-US" sz="1600" dirty="0" smtClean="0">
                <a:solidFill>
                  <a:schemeClr val="tx1">
                    <a:lumMod val="65000"/>
                    <a:lumOff val="35000"/>
                  </a:schemeClr>
                </a:solidFill>
              </a:rPr>
              <a:t>Billing including license management </a:t>
            </a:r>
          </a:p>
          <a:p>
            <a:pPr marL="342900" indent="-342900">
              <a:buClr>
                <a:schemeClr val="accent1"/>
              </a:buClr>
              <a:buFont typeface="Wingdings" pitchFamily="2" charset="2"/>
              <a:buChar char="ü"/>
            </a:pPr>
            <a:r>
              <a:rPr lang="en-US" sz="1600" dirty="0" smtClean="0">
                <a:solidFill>
                  <a:schemeClr val="tx1">
                    <a:lumMod val="65000"/>
                    <a:lumOff val="35000"/>
                  </a:schemeClr>
                </a:solidFill>
              </a:rPr>
              <a:t>Quality assurance &amp; monitoring SLA</a:t>
            </a:r>
          </a:p>
          <a:p>
            <a:pPr marL="342900" indent="-342900">
              <a:buClr>
                <a:schemeClr val="accent1"/>
              </a:buClr>
              <a:buFont typeface="Wingdings" pitchFamily="2" charset="2"/>
              <a:buChar char="ü"/>
            </a:pPr>
            <a:r>
              <a:rPr lang="en-US" sz="1600" dirty="0" smtClean="0">
                <a:solidFill>
                  <a:schemeClr val="tx1">
                    <a:lumMod val="65000"/>
                    <a:lumOff val="35000"/>
                  </a:schemeClr>
                </a:solidFill>
              </a:rPr>
              <a:t>Type &amp; location of data processing </a:t>
            </a:r>
          </a:p>
        </p:txBody>
      </p:sp>
      <p:sp>
        <p:nvSpPr>
          <p:cNvPr id="29" name="Rectangle 28"/>
          <p:cNvSpPr/>
          <p:nvPr/>
        </p:nvSpPr>
        <p:spPr>
          <a:xfrm>
            <a:off x="5051946" y="2568621"/>
            <a:ext cx="3634854" cy="830997"/>
          </a:xfrm>
          <a:prstGeom prst="rect">
            <a:avLst/>
          </a:prstGeom>
        </p:spPr>
        <p:txBody>
          <a:bodyPr wrap="square">
            <a:spAutoFit/>
          </a:bodyPr>
          <a:lstStyle/>
          <a:p>
            <a:pPr marL="342900" indent="-342900">
              <a:buClr>
                <a:schemeClr val="accent1"/>
              </a:buClr>
              <a:buFont typeface="Wingdings" pitchFamily="2" charset="2"/>
              <a:buChar char="ü"/>
            </a:pPr>
            <a:r>
              <a:rPr lang="en-US" sz="1600" dirty="0" smtClean="0">
                <a:solidFill>
                  <a:schemeClr val="tx1">
                    <a:lumMod val="65000"/>
                    <a:lumOff val="35000"/>
                  </a:schemeClr>
                </a:solidFill>
              </a:rPr>
              <a:t>Migration into/out of the cloud</a:t>
            </a:r>
          </a:p>
          <a:p>
            <a:pPr marL="342900" indent="-342900">
              <a:buClr>
                <a:schemeClr val="accent1"/>
              </a:buClr>
              <a:buFont typeface="Wingdings" pitchFamily="2" charset="2"/>
              <a:buChar char="ü"/>
            </a:pPr>
            <a:r>
              <a:rPr lang="en-US" sz="1600" dirty="0" smtClean="0">
                <a:solidFill>
                  <a:schemeClr val="tx1">
                    <a:lumMod val="65000"/>
                    <a:lumOff val="35000"/>
                  </a:schemeClr>
                </a:solidFill>
              </a:rPr>
              <a:t>Ability to integrate into on-premise IT</a:t>
            </a:r>
          </a:p>
          <a:p>
            <a:pPr marL="342900" indent="-342900">
              <a:buClr>
                <a:schemeClr val="accent1"/>
              </a:buClr>
              <a:buFont typeface="Wingdings" pitchFamily="2" charset="2"/>
              <a:buChar char="ü"/>
            </a:pPr>
            <a:r>
              <a:rPr lang="en-US" sz="1600" dirty="0" smtClean="0">
                <a:solidFill>
                  <a:schemeClr val="tx1">
                    <a:lumMod val="65000"/>
                    <a:lumOff val="35000"/>
                  </a:schemeClr>
                </a:solidFill>
              </a:rPr>
              <a:t>Cloud federation </a:t>
            </a:r>
          </a:p>
        </p:txBody>
      </p:sp>
      <p:pic>
        <p:nvPicPr>
          <p:cNvPr id="18" name="Picture 7" descr="https://encrypted-tbn1.gstatic.com/images?q=tbn:ANd9GcSQZPtE_klQVY77Vb9pVHFG_Y8Cz5BHAMDaSemUm1ZX81w9zkgrYg"/>
          <p:cNvPicPr>
            <a:picLocks noChangeAspect="1" noChangeArrowheads="1"/>
          </p:cNvPicPr>
          <p:nvPr/>
        </p:nvPicPr>
        <p:blipFill>
          <a:blip r:embed="rId3"/>
          <a:srcRect/>
          <a:stretch>
            <a:fillRect/>
          </a:stretch>
        </p:blipFill>
        <p:spPr bwMode="auto">
          <a:xfrm>
            <a:off x="4794672" y="3904541"/>
            <a:ext cx="953931" cy="953932"/>
          </a:xfrm>
          <a:prstGeom prst="rect">
            <a:avLst/>
          </a:prstGeom>
          <a:noFill/>
        </p:spPr>
      </p:pic>
      <p:sp>
        <p:nvSpPr>
          <p:cNvPr id="19" name="Rectangle 18"/>
          <p:cNvSpPr/>
          <p:nvPr/>
        </p:nvSpPr>
        <p:spPr>
          <a:xfrm>
            <a:off x="5661523" y="4016022"/>
            <a:ext cx="2591822" cy="677108"/>
          </a:xfrm>
          <a:prstGeom prst="rect">
            <a:avLst/>
          </a:prstGeom>
        </p:spPr>
        <p:txBody>
          <a:bodyPr wrap="square">
            <a:spAutoFit/>
          </a:bodyPr>
          <a:lstStyle/>
          <a:p>
            <a:r>
              <a:rPr lang="en-US" sz="1900" b="1" dirty="0" smtClean="0">
                <a:solidFill>
                  <a:schemeClr val="tx2">
                    <a:lumMod val="60000"/>
                    <a:lumOff val="40000"/>
                  </a:schemeClr>
                </a:solidFill>
                <a:latin typeface="+mn-lt"/>
              </a:rPr>
              <a:t>Transparency of Service Delivery &amp; Billing</a:t>
            </a:r>
            <a:endParaRPr lang="fr-FR" sz="1900" b="1" dirty="0">
              <a:solidFill>
                <a:schemeClr val="tx2">
                  <a:lumMod val="60000"/>
                  <a:lumOff val="40000"/>
                </a:schemeClr>
              </a:solidFill>
              <a:latin typeface="+mn-lt"/>
            </a:endParaRPr>
          </a:p>
        </p:txBody>
      </p:sp>
      <p:sp>
        <p:nvSpPr>
          <p:cNvPr id="20" name="Rectangle 19"/>
          <p:cNvSpPr/>
          <p:nvPr/>
        </p:nvSpPr>
        <p:spPr>
          <a:xfrm>
            <a:off x="5788505" y="2099106"/>
            <a:ext cx="1766189" cy="384721"/>
          </a:xfrm>
          <a:prstGeom prst="rect">
            <a:avLst/>
          </a:prstGeom>
        </p:spPr>
        <p:txBody>
          <a:bodyPr wrap="none">
            <a:spAutoFit/>
          </a:bodyPr>
          <a:lstStyle/>
          <a:p>
            <a:r>
              <a:rPr lang="en-GB" sz="1900" b="1" dirty="0" smtClean="0">
                <a:solidFill>
                  <a:schemeClr val="tx2">
                    <a:lumMod val="60000"/>
                    <a:lumOff val="40000"/>
                  </a:schemeClr>
                </a:solidFill>
                <a:latin typeface="+mn-lt"/>
              </a:rPr>
              <a:t>Interoperability</a:t>
            </a:r>
            <a:endParaRPr lang="en-GB" sz="1900" b="1" dirty="0">
              <a:solidFill>
                <a:schemeClr val="tx2">
                  <a:lumMod val="60000"/>
                  <a:lumOff val="40000"/>
                </a:schemeClr>
              </a:solidFill>
              <a:latin typeface="+mn-lt"/>
            </a:endParaRPr>
          </a:p>
        </p:txBody>
      </p:sp>
      <p:pic>
        <p:nvPicPr>
          <p:cNvPr id="21" name="Picture 14"/>
          <p:cNvPicPr>
            <a:picLocks noChangeAspect="1" noChangeArrowheads="1"/>
          </p:cNvPicPr>
          <p:nvPr/>
        </p:nvPicPr>
        <p:blipFill>
          <a:blip r:embed="rId4"/>
          <a:srcRect/>
          <a:stretch>
            <a:fillRect/>
          </a:stretch>
        </p:blipFill>
        <p:spPr bwMode="auto">
          <a:xfrm>
            <a:off x="4786314" y="1810108"/>
            <a:ext cx="875209" cy="758514"/>
          </a:xfrm>
          <a:prstGeom prst="rect">
            <a:avLst/>
          </a:prstGeom>
          <a:noFill/>
          <a:ln w="9525">
            <a:noFill/>
            <a:miter lim="800000"/>
            <a:headEnd/>
            <a:tailEnd/>
          </a:ln>
          <a:effectLst/>
        </p:spPr>
      </p:pic>
      <p:sp>
        <p:nvSpPr>
          <p:cNvPr id="22" name="Rectangle 21"/>
          <p:cNvSpPr/>
          <p:nvPr/>
        </p:nvSpPr>
        <p:spPr>
          <a:xfrm>
            <a:off x="8460432" y="3140968"/>
            <a:ext cx="507831" cy="2782880"/>
          </a:xfrm>
          <a:prstGeom prst="rect">
            <a:avLst/>
          </a:prstGeom>
        </p:spPr>
        <p:txBody>
          <a:bodyPr vert="vert270" wrap="square" anchor="ctr">
            <a:spAutoFit/>
          </a:bodyPr>
          <a:lstStyle/>
          <a:p>
            <a:r>
              <a:rPr lang="fr-FR" sz="1050" b="1" i="1" dirty="0">
                <a:solidFill>
                  <a:schemeClr val="tx1">
                    <a:lumMod val="65000"/>
                    <a:lumOff val="35000"/>
                  </a:schemeClr>
                </a:solidFill>
              </a:rPr>
              <a:t>Source: </a:t>
            </a:r>
            <a:r>
              <a:rPr lang="en-US" sz="1050" i="1" dirty="0">
                <a:solidFill>
                  <a:schemeClr val="tx1">
                    <a:lumMod val="65000"/>
                    <a:lumOff val="35000"/>
                  </a:schemeClr>
                </a:solidFill>
              </a:rPr>
              <a:t>Standardizing the Cloud, A Call to Action, Booz &amp; Company </a:t>
            </a:r>
            <a:r>
              <a:rPr lang="fr-FR" sz="1050" i="1" dirty="0">
                <a:solidFill>
                  <a:schemeClr val="tx1">
                    <a:lumMod val="65000"/>
                    <a:lumOff val="35000"/>
                  </a:schemeClr>
                </a:solidFill>
              </a:rPr>
              <a:t>2012 </a:t>
            </a:r>
          </a:p>
        </p:txBody>
      </p:sp>
      <p:sp>
        <p:nvSpPr>
          <p:cNvPr id="24" name="Rectangle 23"/>
          <p:cNvSpPr/>
          <p:nvPr/>
        </p:nvSpPr>
        <p:spPr>
          <a:xfrm>
            <a:off x="1398578" y="4047460"/>
            <a:ext cx="2791285" cy="677108"/>
          </a:xfrm>
          <a:prstGeom prst="rect">
            <a:avLst/>
          </a:prstGeom>
        </p:spPr>
        <p:txBody>
          <a:bodyPr wrap="square">
            <a:spAutoFit/>
          </a:bodyPr>
          <a:lstStyle/>
          <a:p>
            <a:r>
              <a:rPr lang="en-US" sz="1900" b="1" dirty="0" smtClean="0">
                <a:solidFill>
                  <a:schemeClr val="tx2">
                    <a:lumMod val="60000"/>
                    <a:lumOff val="40000"/>
                  </a:schemeClr>
                </a:solidFill>
                <a:latin typeface="+mn-lt"/>
              </a:rPr>
              <a:t>Ensuring Fair Competition in the Market</a:t>
            </a:r>
            <a:endParaRPr lang="fr-FR" sz="1900" b="1" dirty="0">
              <a:solidFill>
                <a:schemeClr val="tx2">
                  <a:lumMod val="60000"/>
                  <a:lumOff val="40000"/>
                </a:schemeClr>
              </a:solidFill>
              <a:latin typeface="+mn-lt"/>
            </a:endParaRPr>
          </a:p>
        </p:txBody>
      </p:sp>
      <p:pic>
        <p:nvPicPr>
          <p:cNvPr id="39" name="Picture 13"/>
          <p:cNvPicPr>
            <a:picLocks noChangeAspect="1" noChangeArrowheads="1"/>
          </p:cNvPicPr>
          <p:nvPr/>
        </p:nvPicPr>
        <p:blipFill>
          <a:blip r:embed="rId5"/>
          <a:srcRect/>
          <a:stretch>
            <a:fillRect/>
          </a:stretch>
        </p:blipFill>
        <p:spPr bwMode="auto">
          <a:xfrm>
            <a:off x="255572" y="4090065"/>
            <a:ext cx="1071554" cy="901316"/>
          </a:xfrm>
          <a:prstGeom prst="rect">
            <a:avLst/>
          </a:prstGeom>
          <a:noFill/>
          <a:ln w="9525">
            <a:noFill/>
            <a:miter lim="800000"/>
            <a:headEnd/>
            <a:tailEnd/>
          </a:ln>
          <a:effectLst/>
        </p:spPr>
      </p:pic>
      <p:pic>
        <p:nvPicPr>
          <p:cNvPr id="40" name="Picture 27"/>
          <p:cNvPicPr>
            <a:picLocks noChangeAspect="1" noChangeArrowheads="1"/>
          </p:cNvPicPr>
          <p:nvPr/>
        </p:nvPicPr>
        <p:blipFill>
          <a:blip r:embed="rId6"/>
          <a:srcRect/>
          <a:stretch>
            <a:fillRect/>
          </a:stretch>
        </p:blipFill>
        <p:spPr bwMode="auto">
          <a:xfrm>
            <a:off x="310165" y="1796460"/>
            <a:ext cx="785817" cy="785818"/>
          </a:xfrm>
          <a:prstGeom prst="rect">
            <a:avLst/>
          </a:prstGeom>
          <a:noFill/>
          <a:ln w="9525">
            <a:noFill/>
            <a:miter lim="800000"/>
            <a:headEnd/>
            <a:tailEnd/>
          </a:ln>
          <a:effectLst/>
        </p:spPr>
      </p:pic>
      <p:sp>
        <p:nvSpPr>
          <p:cNvPr id="41" name="Rectangle 40"/>
          <p:cNvSpPr/>
          <p:nvPr/>
        </p:nvSpPr>
        <p:spPr>
          <a:xfrm>
            <a:off x="1136071" y="1899349"/>
            <a:ext cx="2571768" cy="677108"/>
          </a:xfrm>
          <a:prstGeom prst="rect">
            <a:avLst/>
          </a:prstGeom>
        </p:spPr>
        <p:txBody>
          <a:bodyPr wrap="square">
            <a:spAutoFit/>
          </a:bodyPr>
          <a:lstStyle/>
          <a:p>
            <a:r>
              <a:rPr lang="en-US" sz="1900" b="1" dirty="0" smtClean="0">
                <a:solidFill>
                  <a:schemeClr val="tx2">
                    <a:lumMod val="60000"/>
                    <a:lumOff val="40000"/>
                  </a:schemeClr>
                </a:solidFill>
                <a:latin typeface="+mn-lt"/>
              </a:rPr>
              <a:t>Effectiveness of Service Usage &amp; Control</a:t>
            </a:r>
            <a:endParaRPr lang="fr-FR" sz="1900" b="1" dirty="0">
              <a:solidFill>
                <a:schemeClr val="tx2">
                  <a:lumMod val="60000"/>
                  <a:lumOff val="40000"/>
                </a:schemeClr>
              </a:solidFill>
              <a:latin typeface="+mn-lt"/>
            </a:endParaRPr>
          </a:p>
        </p:txBody>
      </p:sp>
      <p:sp>
        <p:nvSpPr>
          <p:cNvPr id="42" name="Rectangle 41"/>
          <p:cNvSpPr/>
          <p:nvPr/>
        </p:nvSpPr>
        <p:spPr>
          <a:xfrm>
            <a:off x="473120" y="2711581"/>
            <a:ext cx="3716743" cy="1077218"/>
          </a:xfrm>
          <a:prstGeom prst="rect">
            <a:avLst/>
          </a:prstGeom>
        </p:spPr>
        <p:txBody>
          <a:bodyPr wrap="square">
            <a:spAutoFit/>
          </a:bodyPr>
          <a:lstStyle/>
          <a:p>
            <a:pPr marL="342900" indent="-342900">
              <a:buClr>
                <a:schemeClr val="accent1"/>
              </a:buClr>
              <a:buFont typeface="Wingdings" pitchFamily="2" charset="2"/>
              <a:buChar char="ü"/>
            </a:pPr>
            <a:r>
              <a:rPr lang="en-US" sz="1600" dirty="0" smtClean="0">
                <a:solidFill>
                  <a:schemeClr val="tx1">
                    <a:lumMod val="65000"/>
                    <a:lumOff val="35000"/>
                  </a:schemeClr>
                </a:solidFill>
              </a:rPr>
              <a:t>Contracts including questions of liability</a:t>
            </a:r>
          </a:p>
          <a:p>
            <a:pPr marL="342900" indent="-342900">
              <a:buClr>
                <a:schemeClr val="accent1"/>
              </a:buClr>
              <a:buFont typeface="Wingdings" pitchFamily="2" charset="2"/>
              <a:buChar char="ü"/>
            </a:pPr>
            <a:r>
              <a:rPr lang="en-US" sz="1600" dirty="0" smtClean="0">
                <a:solidFill>
                  <a:schemeClr val="tx1">
                    <a:lumMod val="65000"/>
                    <a:lumOff val="35000"/>
                  </a:schemeClr>
                </a:solidFill>
              </a:rPr>
              <a:t>Control of services by users</a:t>
            </a:r>
          </a:p>
          <a:p>
            <a:pPr marL="342900" indent="-342900">
              <a:buClr>
                <a:schemeClr val="accent1"/>
              </a:buClr>
              <a:buFont typeface="Wingdings" pitchFamily="2" charset="2"/>
              <a:buChar char="ü"/>
            </a:pPr>
            <a:r>
              <a:rPr lang="en-US" sz="1600" dirty="0" smtClean="0">
                <a:solidFill>
                  <a:schemeClr val="tx1">
                    <a:lumMod val="65000"/>
                    <a:lumOff val="35000"/>
                  </a:schemeClr>
                </a:solidFill>
              </a:rPr>
              <a:t>Governance/escalation mechanisms </a:t>
            </a:r>
          </a:p>
        </p:txBody>
      </p:sp>
      <p:sp>
        <p:nvSpPr>
          <p:cNvPr id="44" name="Title 1"/>
          <p:cNvSpPr>
            <a:spLocks noGrp="1"/>
          </p:cNvSpPr>
          <p:nvPr>
            <p:ph type="title"/>
          </p:nvPr>
        </p:nvSpPr>
        <p:spPr>
          <a:xfrm>
            <a:off x="457200" y="461788"/>
            <a:ext cx="8229600" cy="1143000"/>
          </a:xfrm>
        </p:spPr>
        <p:txBody>
          <a:bodyPr>
            <a:normAutofit/>
          </a:bodyPr>
          <a:lstStyle/>
          <a:p>
            <a:pPr algn="r"/>
            <a:r>
              <a:rPr lang="en-US" sz="4000" dirty="0" smtClean="0"/>
              <a:t>Challenges in CC</a:t>
            </a:r>
            <a:endParaRPr lang="en-US" sz="4000" dirty="0"/>
          </a:p>
        </p:txBody>
      </p:sp>
      <p:sp>
        <p:nvSpPr>
          <p:cNvPr id="45"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47" name="Espace réservé du contenu 2"/>
          <p:cNvSpPr>
            <a:spLocks noGrp="1"/>
          </p:cNvSpPr>
          <p:nvPr>
            <p:ph idx="1"/>
          </p:nvPr>
        </p:nvSpPr>
        <p:spPr>
          <a:xfrm>
            <a:off x="2429298" y="5739711"/>
            <a:ext cx="5718411" cy="76090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177800" indent="0">
              <a:buNone/>
            </a:pPr>
            <a:r>
              <a:rPr lang="en-US" sz="1800" dirty="0" smtClean="0"/>
              <a:t>Necessity of the </a:t>
            </a:r>
            <a:r>
              <a:rPr lang="en-US" sz="1800" b="1" dirty="0" smtClean="0"/>
              <a:t>development and adoption of industry-wide standards</a:t>
            </a:r>
            <a:r>
              <a:rPr lang="en-US" sz="1800" dirty="0" smtClean="0"/>
              <a:t> covering each of these areas</a:t>
            </a:r>
            <a:endParaRPr lang="en-US" sz="1800" b="1" dirty="0"/>
          </a:p>
        </p:txBody>
      </p:sp>
      <p:pic>
        <p:nvPicPr>
          <p:cNvPr id="49" name="Picture 2"/>
          <p:cNvPicPr>
            <a:picLocks noChangeAspect="1" noChangeArrowheads="1"/>
          </p:cNvPicPr>
          <p:nvPr/>
        </p:nvPicPr>
        <p:blipFill>
          <a:blip r:embed="rId7">
            <a:duotone>
              <a:schemeClr val="accent4">
                <a:shade val="45000"/>
                <a:satMod val="135000"/>
              </a:schemeClr>
              <a:prstClr val="white"/>
            </a:duotone>
          </a:blip>
          <a:srcRect/>
          <a:stretch>
            <a:fillRect/>
          </a:stretch>
        </p:blipFill>
        <p:spPr bwMode="auto">
          <a:xfrm>
            <a:off x="1391857" y="5835248"/>
            <a:ext cx="1010148" cy="573206"/>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buFont typeface="+mj-lt"/>
              <a:buAutoNum type="arabicPeriod"/>
            </a:pPr>
            <a:r>
              <a:rPr lang="en-US" b="1" dirty="0" smtClean="0">
                <a:solidFill>
                  <a:schemeClr val="tx2">
                    <a:lumMod val="20000"/>
                    <a:lumOff val="80000"/>
                  </a:schemeClr>
                </a:solidFill>
              </a:rPr>
              <a:t>Why should CC be standardized</a:t>
            </a:r>
            <a:r>
              <a:rPr lang="fr-FR" b="1" dirty="0" smtClean="0">
                <a:solidFill>
                  <a:schemeClr val="tx2">
                    <a:lumMod val="20000"/>
                    <a:lumOff val="80000"/>
                  </a:schemeClr>
                </a:solidFill>
              </a:rPr>
              <a:t>?</a:t>
            </a:r>
          </a:p>
          <a:p>
            <a:pPr marL="514350" indent="-514350">
              <a:buFont typeface="+mj-lt"/>
              <a:buAutoNum type="arabicPeriod"/>
            </a:pPr>
            <a:r>
              <a:rPr lang="en-US" b="1" dirty="0" smtClean="0">
                <a:solidFill>
                  <a:schemeClr val="accent2"/>
                </a:solidFill>
              </a:rPr>
              <a:t>Global Activities on Cloud Computing Standardization</a:t>
            </a:r>
          </a:p>
          <a:p>
            <a:pPr marL="514350" indent="-514350">
              <a:buFont typeface="+mj-lt"/>
              <a:buAutoNum type="arabicPeriod"/>
            </a:pPr>
            <a:r>
              <a:rPr lang="en-US" b="1" dirty="0" smtClean="0">
                <a:solidFill>
                  <a:schemeClr val="tx2">
                    <a:lumMod val="20000"/>
                    <a:lumOff val="80000"/>
                  </a:schemeClr>
                </a:solidFill>
              </a:rPr>
              <a:t>ITU-T activities on Cloud Computing</a:t>
            </a:r>
          </a:p>
          <a:p>
            <a:pPr marL="514350" indent="-514350">
              <a:buFont typeface="+mj-lt"/>
              <a:buAutoNum type="arabicPeriod"/>
            </a:pPr>
            <a:r>
              <a:rPr lang="en-US" b="1" dirty="0" smtClean="0">
                <a:solidFill>
                  <a:schemeClr val="tx2">
                    <a:lumMod val="20000"/>
                    <a:lumOff val="80000"/>
                  </a:schemeClr>
                </a:solidFill>
              </a:rPr>
              <a:t>Conclusion &amp; Recommendations</a:t>
            </a:r>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CC Standardization</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12</a:t>
            </a:fld>
            <a:endParaRPr lang="en-US"/>
          </a:p>
        </p:txBody>
      </p:sp>
      <p:pic>
        <p:nvPicPr>
          <p:cNvPr id="37" name="Picture 13"/>
          <p:cNvPicPr>
            <a:picLocks noChangeAspect="1" noChangeArrowheads="1"/>
          </p:cNvPicPr>
          <p:nvPr/>
        </p:nvPicPr>
        <p:blipFill>
          <a:blip r:embed="rId3" cstate="print"/>
          <a:srcRect/>
          <a:stretch>
            <a:fillRect/>
          </a:stretch>
        </p:blipFill>
        <p:spPr bwMode="auto">
          <a:xfrm>
            <a:off x="2786290" y="4353211"/>
            <a:ext cx="698938" cy="349469"/>
          </a:xfrm>
          <a:prstGeom prst="rect">
            <a:avLst/>
          </a:prstGeom>
          <a:noFill/>
          <a:ln w="9525">
            <a:noFill/>
            <a:miter lim="800000"/>
            <a:headEnd/>
            <a:tailEnd/>
          </a:ln>
          <a:effectLst/>
        </p:spPr>
      </p:pic>
      <p:pic>
        <p:nvPicPr>
          <p:cNvPr id="47" name="Picture 8"/>
          <p:cNvPicPr>
            <a:picLocks noChangeAspect="1" noChangeArrowheads="1"/>
          </p:cNvPicPr>
          <p:nvPr/>
        </p:nvPicPr>
        <p:blipFill>
          <a:blip r:embed="rId4"/>
          <a:srcRect/>
          <a:stretch>
            <a:fillRect/>
          </a:stretch>
        </p:blipFill>
        <p:spPr bwMode="auto">
          <a:xfrm>
            <a:off x="5258082" y="5093553"/>
            <a:ext cx="1134572" cy="620875"/>
          </a:xfrm>
          <a:prstGeom prst="rect">
            <a:avLst/>
          </a:prstGeom>
          <a:noFill/>
          <a:ln w="9525">
            <a:noFill/>
            <a:miter lim="800000"/>
            <a:headEnd/>
            <a:tailEnd/>
          </a:ln>
          <a:effectLst/>
        </p:spPr>
      </p:pic>
      <p:pic>
        <p:nvPicPr>
          <p:cNvPr id="2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6"/>
          <a:srcRect/>
          <a:stretch>
            <a:fillRect/>
          </a:stretch>
        </p:blipFill>
        <p:spPr bwMode="auto">
          <a:xfrm>
            <a:off x="3135759" y="5494512"/>
            <a:ext cx="698938" cy="504574"/>
          </a:xfrm>
          <a:prstGeom prst="rect">
            <a:avLst/>
          </a:prstGeom>
          <a:noFill/>
          <a:ln w="9525">
            <a:noFill/>
            <a:miter lim="800000"/>
            <a:headEnd/>
            <a:tailEnd/>
          </a:ln>
          <a:effectLst/>
        </p:spPr>
      </p:pic>
      <p:pic>
        <p:nvPicPr>
          <p:cNvPr id="2053" name="Picture 5" descr="Résultat de recherche d'images pour &quot;nist&quot;"/>
          <p:cNvPicPr>
            <a:picLocks noChangeAspect="1" noChangeArrowheads="1"/>
          </p:cNvPicPr>
          <p:nvPr/>
        </p:nvPicPr>
        <p:blipFill>
          <a:blip r:embed="rId7"/>
          <a:srcRect/>
          <a:stretch>
            <a:fillRect/>
          </a:stretch>
        </p:blipFill>
        <p:spPr bwMode="auto">
          <a:xfrm>
            <a:off x="2055266" y="5978480"/>
            <a:ext cx="1080493" cy="395906"/>
          </a:xfrm>
          <a:prstGeom prst="rect">
            <a:avLst/>
          </a:prstGeom>
          <a:noFill/>
        </p:spPr>
      </p:pic>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p:cNvPicPr>
            <a:picLocks noChangeAspect="1" noChangeArrowheads="1"/>
          </p:cNvPicPr>
          <p:nvPr/>
        </p:nvPicPr>
        <p:blipFill>
          <a:blip r:embed="rId8"/>
          <a:srcRect/>
          <a:stretch>
            <a:fillRect/>
          </a:stretch>
        </p:blipFill>
        <p:spPr bwMode="auto">
          <a:xfrm>
            <a:off x="3980923" y="5387040"/>
            <a:ext cx="1152791" cy="566041"/>
          </a:xfrm>
          <a:prstGeom prst="rect">
            <a:avLst/>
          </a:prstGeom>
          <a:noFill/>
          <a:ln w="9525">
            <a:noFill/>
            <a:miter lim="800000"/>
            <a:headEnd/>
            <a:tailEnd/>
          </a:ln>
          <a:effectLst/>
        </p:spPr>
      </p:pic>
      <p:pic>
        <p:nvPicPr>
          <p:cNvPr id="2058" name="Picture 10" descr="Résultat de recherche d'images pour &quot;snia&quot;"/>
          <p:cNvPicPr>
            <a:picLocks noChangeAspect="1" noChangeArrowheads="1"/>
          </p:cNvPicPr>
          <p:nvPr/>
        </p:nvPicPr>
        <p:blipFill>
          <a:blip r:embed="rId9"/>
          <a:srcRect/>
          <a:stretch>
            <a:fillRect/>
          </a:stretch>
        </p:blipFill>
        <p:spPr bwMode="auto">
          <a:xfrm>
            <a:off x="6984304" y="4638709"/>
            <a:ext cx="909687" cy="909687"/>
          </a:xfrm>
          <a:prstGeom prst="rect">
            <a:avLst/>
          </a:prstGeom>
          <a:noFill/>
        </p:spPr>
      </p:pic>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1" name="Picture 13"/>
          <p:cNvPicPr>
            <a:picLocks noChangeAspect="1" noChangeArrowheads="1"/>
          </p:cNvPicPr>
          <p:nvPr/>
        </p:nvPicPr>
        <p:blipFill>
          <a:blip r:embed="rId10"/>
          <a:srcRect/>
          <a:stretch>
            <a:fillRect/>
          </a:stretch>
        </p:blipFill>
        <p:spPr bwMode="auto">
          <a:xfrm>
            <a:off x="1221650" y="4702680"/>
            <a:ext cx="833616" cy="602102"/>
          </a:xfrm>
          <a:prstGeom prst="rect">
            <a:avLst/>
          </a:prstGeom>
          <a:noFill/>
          <a:ln w="9525">
            <a:noFill/>
            <a:miter lim="800000"/>
            <a:headEnd/>
            <a:tailEnd/>
          </a:ln>
          <a:effectLst/>
        </p:spPr>
      </p:pic>
      <p:pic>
        <p:nvPicPr>
          <p:cNvPr id="2063" name="Picture 15" descr="Résultat de recherche d'images pour &quot;oasis cloud sdo&quot;"/>
          <p:cNvPicPr>
            <a:picLocks noChangeAspect="1" noChangeArrowheads="1"/>
          </p:cNvPicPr>
          <p:nvPr/>
        </p:nvPicPr>
        <p:blipFill>
          <a:blip r:embed="rId11"/>
          <a:srcRect/>
          <a:stretch>
            <a:fillRect/>
          </a:stretch>
        </p:blipFill>
        <p:spPr bwMode="auto">
          <a:xfrm>
            <a:off x="2112527" y="4860449"/>
            <a:ext cx="2046463" cy="438151"/>
          </a:xfrm>
          <a:prstGeom prst="rect">
            <a:avLst/>
          </a:prstGeom>
          <a:noFill/>
        </p:spPr>
      </p:pic>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6" name="Picture 18"/>
          <p:cNvPicPr>
            <a:picLocks noChangeAspect="1" noChangeArrowheads="1"/>
          </p:cNvPicPr>
          <p:nvPr/>
        </p:nvPicPr>
        <p:blipFill>
          <a:blip r:embed="rId12"/>
          <a:srcRect/>
          <a:stretch>
            <a:fillRect/>
          </a:stretch>
        </p:blipFill>
        <p:spPr bwMode="auto">
          <a:xfrm>
            <a:off x="5102182" y="5905783"/>
            <a:ext cx="1687833" cy="541300"/>
          </a:xfrm>
          <a:prstGeom prst="rect">
            <a:avLst/>
          </a:prstGeom>
          <a:noFill/>
          <a:ln w="9525">
            <a:noFill/>
            <a:miter lim="800000"/>
            <a:headEnd/>
            <a:tailEnd/>
          </a:ln>
          <a:effectLst/>
        </p:spPr>
      </p:pic>
      <p:pic>
        <p:nvPicPr>
          <p:cNvPr id="2068" name="Picture 20" descr="Résultat de recherche d'images pour &quot;etsi&quot;"/>
          <p:cNvPicPr>
            <a:picLocks noChangeAspect="1" noChangeArrowheads="1"/>
          </p:cNvPicPr>
          <p:nvPr/>
        </p:nvPicPr>
        <p:blipFill>
          <a:blip r:embed="rId13"/>
          <a:srcRect/>
          <a:stretch>
            <a:fillRect/>
          </a:stretch>
        </p:blipFill>
        <p:spPr bwMode="auto">
          <a:xfrm>
            <a:off x="6790015" y="5460447"/>
            <a:ext cx="1024271" cy="890671"/>
          </a:xfrm>
          <a:prstGeom prst="rect">
            <a:avLst/>
          </a:prstGeom>
          <a:noFill/>
        </p:spPr>
      </p:pic>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71" name="Picture 23"/>
          <p:cNvPicPr>
            <a:picLocks noChangeAspect="1" noChangeArrowheads="1"/>
          </p:cNvPicPr>
          <p:nvPr/>
        </p:nvPicPr>
        <p:blipFill>
          <a:blip r:embed="rId14"/>
          <a:srcRect/>
          <a:stretch>
            <a:fillRect/>
          </a:stretch>
        </p:blipFill>
        <p:spPr bwMode="auto">
          <a:xfrm>
            <a:off x="1466559" y="5235876"/>
            <a:ext cx="1177413" cy="669907"/>
          </a:xfrm>
          <a:prstGeom prst="rect">
            <a:avLst/>
          </a:prstGeom>
          <a:noFill/>
          <a:ln w="9525">
            <a:noFill/>
            <a:miter lim="800000"/>
            <a:headEnd/>
            <a:tailEnd/>
          </a:ln>
          <a:effectLst/>
        </p:spPr>
      </p:pic>
      <p:pic>
        <p:nvPicPr>
          <p:cNvPr id="39" name="Picture 19"/>
          <p:cNvPicPr>
            <a:picLocks noChangeAspect="1" noChangeArrowheads="1"/>
          </p:cNvPicPr>
          <p:nvPr/>
        </p:nvPicPr>
        <p:blipFill>
          <a:blip r:embed="rId15" cstate="print"/>
          <a:srcRect/>
          <a:stretch>
            <a:fillRect/>
          </a:stretch>
        </p:blipFill>
        <p:spPr bwMode="auto">
          <a:xfrm>
            <a:off x="4946571" y="4466935"/>
            <a:ext cx="878797" cy="471490"/>
          </a:xfrm>
          <a:prstGeom prst="rect">
            <a:avLst/>
          </a:prstGeom>
          <a:noFill/>
          <a:ln w="9525">
            <a:noFill/>
            <a:miter lim="800000"/>
            <a:headEnd/>
            <a:tailEnd/>
          </a:ln>
          <a:effectLst/>
        </p:spPr>
      </p:pic>
      <p:sp>
        <p:nvSpPr>
          <p:cNvPr id="26" name="Rectangle 25"/>
          <p:cNvSpPr/>
          <p:nvPr/>
        </p:nvSpPr>
        <p:spPr>
          <a:xfrm>
            <a:off x="397311" y="2007996"/>
            <a:ext cx="7985010" cy="2246769"/>
          </a:xfrm>
          <a:prstGeom prst="rect">
            <a:avLst/>
          </a:prstGeom>
        </p:spPr>
        <p:txBody>
          <a:bodyPr wrap="square">
            <a:spAutoFit/>
          </a:bodyPr>
          <a:lstStyle/>
          <a:p>
            <a:pPr marL="723900" indent="-368300" algn="just" defTabSz="914400" eaLnBrk="0" fontAlgn="base" hangingPunct="0">
              <a:spcBef>
                <a:spcPts val="1200"/>
              </a:spcBef>
              <a:spcAft>
                <a:spcPct val="0"/>
              </a:spcAft>
              <a:buSzPct val="75000"/>
              <a:buBlip>
                <a:blip r:embed="rId16"/>
              </a:buBlip>
              <a:defRPr/>
            </a:pPr>
            <a:r>
              <a:rPr lang="en-US" sz="2000" dirty="0" smtClean="0">
                <a:solidFill>
                  <a:schemeClr val="tx2">
                    <a:lumMod val="60000"/>
                    <a:lumOff val="40000"/>
                  </a:schemeClr>
                </a:solidFill>
              </a:rPr>
              <a:t>Cloud computing standardization </a:t>
            </a:r>
            <a:r>
              <a:rPr lang="en-US" sz="2000" b="1" dirty="0" smtClean="0">
                <a:solidFill>
                  <a:schemeClr val="tx2">
                    <a:lumMod val="60000"/>
                    <a:lumOff val="40000"/>
                  </a:schemeClr>
                </a:solidFill>
              </a:rPr>
              <a:t>was started by industrial organizations</a:t>
            </a:r>
            <a:r>
              <a:rPr lang="en-US" sz="2000" dirty="0" smtClean="0">
                <a:solidFill>
                  <a:schemeClr val="tx2">
                    <a:lumMod val="60000"/>
                    <a:lumOff val="40000"/>
                  </a:schemeClr>
                </a:solidFill>
              </a:rPr>
              <a:t>, which develop what are called </a:t>
            </a:r>
            <a:r>
              <a:rPr lang="en-US" sz="2000" b="1" dirty="0" smtClean="0">
                <a:solidFill>
                  <a:schemeClr val="tx2">
                    <a:lumMod val="60000"/>
                    <a:lumOff val="40000"/>
                  </a:schemeClr>
                </a:solidFill>
              </a:rPr>
              <a:t>forum standards</a:t>
            </a:r>
          </a:p>
          <a:p>
            <a:pPr marL="723900" indent="-368300" algn="just" defTabSz="914400" eaLnBrk="0" fontAlgn="base" hangingPunct="0">
              <a:spcBef>
                <a:spcPts val="1200"/>
              </a:spcBef>
              <a:spcAft>
                <a:spcPct val="0"/>
              </a:spcAft>
              <a:buSzPct val="75000"/>
              <a:buBlip>
                <a:blip r:embed="rId16"/>
              </a:buBlip>
              <a:defRPr/>
            </a:pPr>
            <a:r>
              <a:rPr lang="en-US" sz="2000" dirty="0" smtClean="0">
                <a:solidFill>
                  <a:schemeClr val="tx2">
                    <a:lumMod val="60000"/>
                    <a:lumOff val="40000"/>
                  </a:schemeClr>
                </a:solidFill>
              </a:rPr>
              <a:t>Since late 2009, </a:t>
            </a:r>
            <a:r>
              <a:rPr lang="en-US" sz="2000" b="1" dirty="0" smtClean="0">
                <a:solidFill>
                  <a:schemeClr val="tx2">
                    <a:lumMod val="60000"/>
                    <a:lumOff val="40000"/>
                  </a:schemeClr>
                </a:solidFill>
              </a:rPr>
              <a:t>lawful standards bodies </a:t>
            </a:r>
            <a:r>
              <a:rPr lang="en-US" sz="2000" dirty="0" smtClean="0">
                <a:solidFill>
                  <a:schemeClr val="tx2">
                    <a:lumMod val="60000"/>
                    <a:lumOff val="40000"/>
                  </a:schemeClr>
                </a:solidFill>
              </a:rPr>
              <a:t>and </a:t>
            </a:r>
            <a:r>
              <a:rPr lang="en-US" sz="2000" b="1" dirty="0" smtClean="0">
                <a:solidFill>
                  <a:schemeClr val="tx2">
                    <a:lumMod val="60000"/>
                    <a:lumOff val="40000"/>
                  </a:schemeClr>
                </a:solidFill>
              </a:rPr>
              <a:t>ICT-oriented standards bodies </a:t>
            </a:r>
            <a:r>
              <a:rPr lang="en-US" sz="2000" dirty="0" smtClean="0">
                <a:solidFill>
                  <a:schemeClr val="tx2">
                    <a:lumMod val="60000"/>
                    <a:lumOff val="40000"/>
                  </a:schemeClr>
                </a:solidFill>
              </a:rPr>
              <a:t>have also begun to study it</a:t>
            </a:r>
          </a:p>
          <a:p>
            <a:pPr marL="723900" indent="-368300" algn="just" defTabSz="914400" eaLnBrk="0" fontAlgn="base" hangingPunct="0">
              <a:spcBef>
                <a:spcPts val="1200"/>
              </a:spcBef>
              <a:spcAft>
                <a:spcPct val="0"/>
              </a:spcAft>
              <a:buSzPct val="75000"/>
              <a:buBlip>
                <a:blip r:embed="rId16"/>
              </a:buBlip>
              <a:defRPr/>
            </a:pPr>
            <a:r>
              <a:rPr lang="en-US" sz="2000" dirty="0" smtClean="0">
                <a:solidFill>
                  <a:schemeClr val="tx2">
                    <a:lumMod val="60000"/>
                    <a:lumOff val="40000"/>
                  </a:schemeClr>
                </a:solidFill>
              </a:rPr>
              <a:t>In the USA and Europe, </a:t>
            </a:r>
            <a:r>
              <a:rPr lang="en-US" sz="2000" b="1" dirty="0" smtClean="0">
                <a:solidFill>
                  <a:schemeClr val="tx2">
                    <a:lumMod val="60000"/>
                    <a:lumOff val="40000"/>
                  </a:schemeClr>
                </a:solidFill>
              </a:rPr>
              <a:t>government-affiliated organizations </a:t>
            </a:r>
            <a:r>
              <a:rPr lang="en-US" sz="2000" dirty="0" smtClean="0">
                <a:solidFill>
                  <a:schemeClr val="tx2">
                    <a:lumMod val="60000"/>
                    <a:lumOff val="40000"/>
                  </a:schemeClr>
                </a:solidFill>
              </a:rPr>
              <a:t>are also discussing it</a:t>
            </a:r>
            <a:endParaRPr lang="fr-FR" sz="2000" dirty="0" smtClean="0">
              <a:solidFill>
                <a:schemeClr val="tx2">
                  <a:lumMod val="60000"/>
                  <a:lumOff val="40000"/>
                </a:schemeClr>
              </a:solidFill>
            </a:endParaRPr>
          </a:p>
        </p:txBody>
      </p:sp>
      <p:sp>
        <p:nvSpPr>
          <p:cNvPr id="27" name="Rectangle 26"/>
          <p:cNvSpPr/>
          <p:nvPr/>
        </p:nvSpPr>
        <p:spPr>
          <a:xfrm rot="16200000">
            <a:off x="6813687" y="3719991"/>
            <a:ext cx="4289035" cy="276998"/>
          </a:xfrm>
          <a:prstGeom prst="rect">
            <a:avLst/>
          </a:prstGeom>
        </p:spPr>
        <p:txBody>
          <a:bodyPr wrap="square">
            <a:spAutoFit/>
          </a:bodyPr>
          <a:lstStyle/>
          <a:p>
            <a:r>
              <a:rPr lang="en-US" sz="1200" b="1" i="1" dirty="0" smtClean="0">
                <a:solidFill>
                  <a:schemeClr val="bg1">
                    <a:lumMod val="50000"/>
                  </a:schemeClr>
                </a:solidFill>
              </a:rPr>
              <a:t>Source: </a:t>
            </a:r>
            <a:r>
              <a:rPr lang="en-US" sz="1200" dirty="0" smtClean="0">
                <a:solidFill>
                  <a:schemeClr val="bg1">
                    <a:lumMod val="50000"/>
                  </a:schemeClr>
                </a:solidFill>
              </a:rPr>
              <a:t>Standardization Activities for Cloud Computing, NTT, 2011</a:t>
            </a:r>
            <a:endParaRPr lang="en-US" sz="1200" dirty="0">
              <a:solidFill>
                <a:schemeClr val="bg1">
                  <a:lumMod val="50000"/>
                </a:schemeClr>
              </a:solidFill>
            </a:endParaRPr>
          </a:p>
        </p:txBody>
      </p:sp>
      <p:pic>
        <p:nvPicPr>
          <p:cNvPr id="16385" name="Picture 1"/>
          <p:cNvPicPr>
            <a:picLocks noChangeAspect="1" noChangeArrowheads="1"/>
          </p:cNvPicPr>
          <p:nvPr/>
        </p:nvPicPr>
        <p:blipFill>
          <a:blip r:embed="rId17"/>
          <a:srcRect/>
          <a:stretch>
            <a:fillRect/>
          </a:stretch>
        </p:blipFill>
        <p:spPr bwMode="auto">
          <a:xfrm>
            <a:off x="3834697" y="4516942"/>
            <a:ext cx="581025" cy="371475"/>
          </a:xfrm>
          <a:prstGeom prst="rect">
            <a:avLst/>
          </a:prstGeom>
          <a:noFill/>
          <a:ln w="9525">
            <a:noFill/>
            <a:miter lim="800000"/>
            <a:headEnd/>
            <a:tailEnd/>
          </a:ln>
          <a:effectLst/>
        </p:spPr>
      </p:pic>
      <p:pic>
        <p:nvPicPr>
          <p:cNvPr id="38" name="Picture 16"/>
          <p:cNvPicPr>
            <a:picLocks noChangeAspect="1" noChangeArrowheads="1"/>
          </p:cNvPicPr>
          <p:nvPr/>
        </p:nvPicPr>
        <p:blipFill>
          <a:blip r:embed="rId18" cstate="print"/>
          <a:srcRect/>
          <a:stretch>
            <a:fillRect/>
          </a:stretch>
        </p:blipFill>
        <p:spPr bwMode="auto">
          <a:xfrm>
            <a:off x="6087301" y="4128159"/>
            <a:ext cx="897003" cy="732290"/>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Forum Standards Bodies</a:t>
            </a:r>
            <a:br>
              <a:rPr lang="fr-FR" dirty="0" smtClean="0"/>
            </a:br>
            <a:r>
              <a:rPr lang="en-US" sz="3600" b="0" i="1" dirty="0" smtClean="0"/>
              <a:t>Some Examples</a:t>
            </a:r>
            <a:endParaRPr lang="en-US"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13</a:t>
            </a:fld>
            <a:endParaRPr lang="en-US"/>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340069" y="1868076"/>
          <a:ext cx="7336387" cy="4206240"/>
        </p:xfrm>
        <a:graphic>
          <a:graphicData uri="http://schemas.openxmlformats.org/drawingml/2006/table">
            <a:tbl>
              <a:tblPr firstRow="1" bandRow="1">
                <a:tableStyleId>{1E171933-4619-4E11-9A3F-F7608DF75F80}</a:tableStyleId>
              </a:tblPr>
              <a:tblGrid>
                <a:gridCol w="2101095"/>
                <a:gridCol w="5235292"/>
              </a:tblGrid>
              <a:tr h="623001">
                <a:tc>
                  <a:txBody>
                    <a:bodyPr/>
                    <a:lstStyle/>
                    <a:p>
                      <a:pPr algn="ctr"/>
                      <a:r>
                        <a:rPr lang="en-US" sz="2400" b="1" cap="none" spc="0" noProof="0" dirty="0" smtClean="0">
                          <a:ln>
                            <a:noFill/>
                          </a:ln>
                          <a:solidFill>
                            <a:schemeClr val="accent4">
                              <a:lumMod val="75000"/>
                            </a:schemeClr>
                          </a:solidFill>
                          <a:effectLst/>
                        </a:rPr>
                        <a:t>Organization</a:t>
                      </a:r>
                      <a:endParaRPr lang="en-US" sz="2400" b="1" cap="none" spc="0" noProof="0" dirty="0">
                        <a:ln>
                          <a:noFill/>
                        </a:ln>
                        <a:solidFill>
                          <a:schemeClr val="accent4">
                            <a:lumMod val="75000"/>
                          </a:schemeClr>
                        </a:solidFill>
                        <a:effectLst/>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4">
                              <a:lumMod val="75000"/>
                            </a:schemeClr>
                          </a:solidFill>
                          <a:latin typeface="+mn-lt"/>
                          <a:ea typeface="+mn-ea"/>
                          <a:cs typeface="+mn-cs"/>
                        </a:rPr>
                        <a:t>Involvement in standardization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4">
                              <a:lumMod val="75000"/>
                            </a:schemeClr>
                          </a:solidFill>
                          <a:latin typeface="+mn-lt"/>
                          <a:ea typeface="+mn-ea"/>
                          <a:cs typeface="+mn-cs"/>
                        </a:rPr>
                        <a:t>in cloud computing (examples)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smtClean="0">
                          <a:ln>
                            <a:noFill/>
                          </a:ln>
                          <a:solidFill>
                            <a:srgbClr val="0070C0"/>
                          </a:solidFill>
                          <a:effectLst/>
                          <a:uLnTx/>
                          <a:uFillTx/>
                        </a:rPr>
                        <a:t>DTMF </a:t>
                      </a:r>
                      <a:r>
                        <a:rPr lang="en-US" sz="1800" b="0" kern="1200" baseline="0" smtClean="0">
                          <a:solidFill>
                            <a:srgbClr val="0070C0"/>
                          </a:solidFill>
                        </a:rPr>
                        <a:t>(Distributed Management Task Force)</a:t>
                      </a:r>
                      <a:endParaRPr lang="en-US" sz="16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2" indent="0" algn="l" defTabSz="457200" rtl="0" eaLnBrk="1" fontAlgn="auto" latinLnBrk="0" hangingPunct="1">
                        <a:lnSpc>
                          <a:spcPct val="100000"/>
                        </a:lnSpc>
                        <a:spcBef>
                          <a:spcPts val="0"/>
                        </a:spcBef>
                        <a:spcAft>
                          <a:spcPts val="0"/>
                        </a:spcAft>
                        <a:buClr>
                          <a:schemeClr val="accent2">
                            <a:lumMod val="75000"/>
                          </a:schemeClr>
                        </a:buClr>
                        <a:buSzTx/>
                        <a:buFont typeface="Wingdings" pitchFamily="2" charset="2"/>
                        <a:buNone/>
                        <a:tabLst/>
                        <a:defRPr/>
                      </a:pPr>
                      <a:r>
                        <a:rPr lang="fr-FR" sz="1800" kern="1200" baseline="0" dirty="0" smtClean="0">
                          <a:solidFill>
                            <a:schemeClr val="tx1">
                              <a:lumMod val="65000"/>
                              <a:lumOff val="35000"/>
                            </a:schemeClr>
                          </a:solidFill>
                        </a:rPr>
                        <a:t>OVF, System </a:t>
                      </a:r>
                      <a:r>
                        <a:rPr lang="fr-FR" sz="1800" kern="1200" baseline="0" dirty="0" err="1" smtClean="0">
                          <a:solidFill>
                            <a:schemeClr val="tx1">
                              <a:lumMod val="65000"/>
                              <a:lumOff val="35000"/>
                            </a:schemeClr>
                          </a:solidFill>
                        </a:rPr>
                        <a:t>Virtualization</a:t>
                      </a:r>
                      <a:r>
                        <a:rPr lang="fr-FR" sz="1800" kern="1200" baseline="0" dirty="0" smtClean="0">
                          <a:solidFill>
                            <a:schemeClr val="tx1">
                              <a:lumMod val="65000"/>
                              <a:lumOff val="35000"/>
                            </a:schemeClr>
                          </a:solidFill>
                        </a:rPr>
                        <a:t> Management Standards (VMAN), management data model</a:t>
                      </a:r>
                      <a:endParaRPr lang="fr-FR" sz="1800" b="1" kern="1200" baseline="0" dirty="0" smtClean="0">
                        <a:solidFill>
                          <a:schemeClr val="tx1">
                            <a:lumMod val="65000"/>
                            <a:lumOff val="35000"/>
                          </a:schemeClr>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dirty="0" smtClean="0">
                          <a:solidFill>
                            <a:srgbClr val="0070C0"/>
                          </a:solidFill>
                        </a:rPr>
                        <a:t>OGF</a:t>
                      </a:r>
                      <a:r>
                        <a:rPr lang="en-US" sz="1800" b="1" kern="1200" baseline="0" dirty="0" smtClean="0">
                          <a:solidFill>
                            <a:srgbClr val="0070C0"/>
                          </a:solidFill>
                        </a:rPr>
                        <a:t> </a:t>
                      </a:r>
                      <a:r>
                        <a:rPr lang="en-US" sz="1800" b="0" kern="1200" baseline="0" dirty="0" smtClean="0">
                          <a:solidFill>
                            <a:srgbClr val="0070C0"/>
                          </a:solidFill>
                        </a:rPr>
                        <a:t>(Open Grid Forum)</a:t>
                      </a:r>
                      <a:endParaRPr lang="en-US" sz="16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r>
                        <a:rPr lang="en-US" sz="1800" kern="1200" baseline="0" dirty="0" smtClean="0">
                          <a:solidFill>
                            <a:schemeClr val="tx1">
                              <a:lumMod val="65000"/>
                              <a:lumOff val="35000"/>
                            </a:schemeClr>
                          </a:solidFill>
                        </a:rPr>
                        <a:t>Open Cloud Computing Interface (OCCI) or Grid FTP</a:t>
                      </a:r>
                      <a:endParaRPr lang="en-US" sz="1800" b="1" kern="1200" baseline="0" dirty="0" smtClean="0">
                        <a:solidFill>
                          <a:schemeClr val="tx1">
                            <a:lumMod val="65000"/>
                            <a:lumOff val="35000"/>
                          </a:schemeClr>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dirty="0" smtClean="0">
                          <a:solidFill>
                            <a:srgbClr val="0070C0"/>
                          </a:solidFill>
                          <a:latin typeface="+mn-lt"/>
                          <a:ea typeface="+mn-ea"/>
                          <a:cs typeface="+mn-cs"/>
                        </a:rPr>
                        <a:t>OASIS </a:t>
                      </a:r>
                      <a:r>
                        <a:rPr lang="en-US" sz="1800" b="0" kern="1200" baseline="0" dirty="0" smtClean="0">
                          <a:solidFill>
                            <a:srgbClr val="0070C0"/>
                          </a:solidFill>
                          <a:latin typeface="+mn-lt"/>
                          <a:ea typeface="+mn-ea"/>
                          <a:cs typeface="+mn-cs"/>
                        </a:rPr>
                        <a:t>(Organization for the Advancement of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baseline="0" noProof="0" dirty="0" smtClean="0">
                          <a:solidFill>
                            <a:srgbClr val="0070C0"/>
                          </a:solidFill>
                          <a:latin typeface="+mn-lt"/>
                          <a:ea typeface="+mn-ea"/>
                          <a:cs typeface="+mn-cs"/>
                        </a:rPr>
                        <a:t>Structured</a:t>
                      </a:r>
                      <a:r>
                        <a:rPr lang="fr-FR" sz="1800" b="0" kern="1200" baseline="0" dirty="0" smtClean="0">
                          <a:solidFill>
                            <a:srgbClr val="0070C0"/>
                          </a:solidFill>
                          <a:latin typeface="+mn-lt"/>
                          <a:ea typeface="+mn-ea"/>
                          <a:cs typeface="+mn-cs"/>
                        </a:rPr>
                        <a:t> Information Standards)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lumMod val="65000"/>
                              <a:lumOff val="35000"/>
                            </a:schemeClr>
                          </a:solidFill>
                          <a:latin typeface="+mn-lt"/>
                          <a:ea typeface="+mn-ea"/>
                          <a:cs typeface="+mn-cs"/>
                        </a:rPr>
                        <a:t>Concepts, use cases and gaps in cloud identity (in ID Cloud), many implicitly relevant standards (e.g. SAML, ODF, SOA,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bl>
          </a:graphicData>
        </a:graphic>
      </p:graphicFrame>
      <p:pic>
        <p:nvPicPr>
          <p:cNvPr id="16" name="Picture 13"/>
          <p:cNvPicPr>
            <a:picLocks noChangeAspect="1" noChangeArrowheads="1"/>
          </p:cNvPicPr>
          <p:nvPr/>
        </p:nvPicPr>
        <p:blipFill>
          <a:blip r:embed="rId4"/>
          <a:srcRect/>
          <a:stretch>
            <a:fillRect/>
          </a:stretch>
        </p:blipFill>
        <p:spPr bwMode="auto">
          <a:xfrm>
            <a:off x="232723" y="2894320"/>
            <a:ext cx="1008986" cy="522958"/>
          </a:xfrm>
          <a:prstGeom prst="rect">
            <a:avLst/>
          </a:prstGeom>
          <a:noFill/>
          <a:ln w="9525">
            <a:noFill/>
            <a:miter lim="800000"/>
            <a:headEnd/>
            <a:tailEnd/>
          </a:ln>
          <a:effectLst/>
        </p:spPr>
      </p:pic>
      <p:pic>
        <p:nvPicPr>
          <p:cNvPr id="18" name="Picture 8"/>
          <p:cNvPicPr>
            <a:picLocks noChangeAspect="1" noChangeArrowheads="1"/>
          </p:cNvPicPr>
          <p:nvPr/>
        </p:nvPicPr>
        <p:blipFill>
          <a:blip r:embed="rId5"/>
          <a:srcRect/>
          <a:stretch>
            <a:fillRect/>
          </a:stretch>
        </p:blipFill>
        <p:spPr bwMode="auto">
          <a:xfrm>
            <a:off x="160821" y="3704894"/>
            <a:ext cx="1080888" cy="567564"/>
          </a:xfrm>
          <a:prstGeom prst="rect">
            <a:avLst/>
          </a:prstGeom>
          <a:noFill/>
          <a:ln w="9525">
            <a:noFill/>
            <a:miter lim="800000"/>
            <a:headEnd/>
            <a:tailEnd/>
          </a:ln>
          <a:effectLst/>
        </p:spPr>
      </p:pic>
      <p:pic>
        <p:nvPicPr>
          <p:cNvPr id="23" name="Picture 2"/>
          <p:cNvPicPr>
            <a:picLocks noChangeAspect="1" noChangeArrowheads="1"/>
          </p:cNvPicPr>
          <p:nvPr/>
        </p:nvPicPr>
        <p:blipFill>
          <a:blip r:embed="rId6"/>
          <a:srcRect/>
          <a:stretch>
            <a:fillRect/>
          </a:stretch>
        </p:blipFill>
        <p:spPr bwMode="auto">
          <a:xfrm>
            <a:off x="160821" y="4821856"/>
            <a:ext cx="1036579" cy="390525"/>
          </a:xfrm>
          <a:prstGeom prst="rect">
            <a:avLst/>
          </a:prstGeom>
          <a:noFill/>
          <a:ln w="9525">
            <a:noFill/>
            <a:miter lim="800000"/>
            <a:headEnd/>
            <a:tailEnd/>
          </a:ln>
          <a:effectLst/>
        </p:spPr>
      </p:pic>
      <p:sp>
        <p:nvSpPr>
          <p:cNvPr id="25"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26" name="Rectangle 25"/>
          <p:cNvSpPr/>
          <p:nvPr/>
        </p:nvSpPr>
        <p:spPr>
          <a:xfrm rot="16200000">
            <a:off x="6488668" y="3331909"/>
            <a:ext cx="4572000" cy="738664"/>
          </a:xfrm>
          <a:prstGeom prst="rect">
            <a:avLst/>
          </a:prstGeom>
        </p:spPr>
        <p:txBody>
          <a:bodyPr>
            <a:spAutoFit/>
          </a:bodyPr>
          <a:lstStyle/>
          <a:p>
            <a:endParaRPr lang="fr-FR" dirty="0" smtClean="0"/>
          </a:p>
          <a:p>
            <a:r>
              <a:rPr lang="en-US" sz="1200" b="1" dirty="0" smtClean="0">
                <a:solidFill>
                  <a:schemeClr val="bg1">
                    <a:lumMod val="50000"/>
                  </a:schemeClr>
                </a:solidFill>
              </a:rPr>
              <a:t>Source: </a:t>
            </a:r>
            <a:r>
              <a:rPr lang="en-US" sz="1200" dirty="0" smtClean="0">
                <a:solidFill>
                  <a:schemeClr val="bg1">
                    <a:lumMod val="50000"/>
                  </a:schemeClr>
                </a:solidFill>
              </a:rPr>
              <a:t>The Standardization Environment for Cloud Computing , Federal Ministry of Economics and Technology, Germany, 2012</a:t>
            </a:r>
            <a:endParaRPr lang="fr-FR" sz="1200" dirty="0">
              <a:solidFill>
                <a:schemeClr val="bg1">
                  <a:lumMod val="5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14</a:t>
            </a:fld>
            <a:endParaRPr lang="en-US"/>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340069" y="1868076"/>
          <a:ext cx="7336387" cy="3596640"/>
        </p:xfrm>
        <a:graphic>
          <a:graphicData uri="http://schemas.openxmlformats.org/drawingml/2006/table">
            <a:tbl>
              <a:tblPr firstRow="1" bandRow="1">
                <a:tableStyleId>{1E171933-4619-4E11-9A3F-F7608DF75F80}</a:tableStyleId>
              </a:tblPr>
              <a:tblGrid>
                <a:gridCol w="2101095"/>
                <a:gridCol w="5235292"/>
              </a:tblGrid>
              <a:tr h="623001">
                <a:tc>
                  <a:txBody>
                    <a:bodyPr/>
                    <a:lstStyle/>
                    <a:p>
                      <a:pPr algn="ctr"/>
                      <a:r>
                        <a:rPr lang="en-US" sz="2400" b="1" cap="none" spc="0" noProof="0" dirty="0" smtClean="0">
                          <a:ln>
                            <a:noFill/>
                          </a:ln>
                          <a:solidFill>
                            <a:schemeClr val="accent4">
                              <a:lumMod val="75000"/>
                            </a:schemeClr>
                          </a:solidFill>
                          <a:effectLst/>
                        </a:rPr>
                        <a:t>Organization</a:t>
                      </a:r>
                      <a:endParaRPr lang="en-US" sz="2400" b="1" cap="none" spc="0" noProof="0" dirty="0">
                        <a:ln>
                          <a:noFill/>
                        </a:ln>
                        <a:solidFill>
                          <a:schemeClr val="accent4">
                            <a:lumMod val="75000"/>
                          </a:schemeClr>
                        </a:solidFill>
                        <a:effectLst/>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4">
                              <a:lumMod val="75000"/>
                            </a:schemeClr>
                          </a:solidFill>
                          <a:latin typeface="+mn-lt"/>
                          <a:ea typeface="+mn-ea"/>
                          <a:cs typeface="+mn-cs"/>
                        </a:rPr>
                        <a:t>Involvement in standardization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4">
                              <a:lumMod val="75000"/>
                            </a:schemeClr>
                          </a:solidFill>
                          <a:latin typeface="+mn-lt"/>
                          <a:ea typeface="+mn-ea"/>
                          <a:cs typeface="+mn-cs"/>
                        </a:rPr>
                        <a:t>in cloud computing (examples)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OCC </a:t>
                      </a:r>
                      <a:r>
                        <a:rPr lang="fr-FR" sz="2000" b="0" kern="1200" baseline="0" dirty="0" smtClean="0">
                          <a:solidFill>
                            <a:srgbClr val="0070C0"/>
                          </a:solidFill>
                          <a:latin typeface="+mn-lt"/>
                          <a:ea typeface="+mn-ea"/>
                          <a:cs typeface="+mn-cs"/>
                        </a:rPr>
                        <a:t>(Open Cloud Consortium)</a:t>
                      </a:r>
                      <a:endParaRPr lang="en-US" sz="20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r>
                        <a:rPr lang="en-US" sz="1800" kern="1200" baseline="0" noProof="0" dirty="0" smtClean="0">
                          <a:solidFill>
                            <a:schemeClr val="tx1">
                              <a:lumMod val="65000"/>
                              <a:lumOff val="35000"/>
                            </a:schemeClr>
                          </a:solidFill>
                          <a:latin typeface="+mn-lt"/>
                          <a:ea typeface="+mn-ea"/>
                          <a:cs typeface="+mn-cs"/>
                        </a:rPr>
                        <a:t>Cloud infrastructure – infrastructure for research purposes, cloud computing test environments, reference implementations, Benchmark</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dirty="0" smtClean="0">
                          <a:solidFill>
                            <a:srgbClr val="0070C0"/>
                          </a:solidFill>
                          <a:latin typeface="+mn-lt"/>
                          <a:ea typeface="+mn-ea"/>
                          <a:cs typeface="+mn-cs"/>
                        </a:rPr>
                        <a:t>CSA </a:t>
                      </a:r>
                      <a:r>
                        <a:rPr lang="fr-FR" sz="2000" b="0" kern="1200" baseline="0" dirty="0" smtClean="0">
                          <a:solidFill>
                            <a:srgbClr val="0070C0"/>
                          </a:solidFill>
                          <a:latin typeface="+mn-lt"/>
                          <a:ea typeface="+mn-ea"/>
                          <a:cs typeface="+mn-cs"/>
                        </a:rPr>
                        <a:t>(Cloud Security Alliance)</a:t>
                      </a:r>
                      <a:endParaRPr lang="en-US" sz="20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r>
                        <a:rPr lang="en-US" sz="1800" kern="1200" baseline="0" noProof="0" dirty="0" smtClean="0">
                          <a:solidFill>
                            <a:schemeClr val="tx1">
                              <a:lumMod val="65000"/>
                              <a:lumOff val="35000"/>
                            </a:schemeClr>
                          </a:solidFill>
                          <a:latin typeface="+mn-lt"/>
                          <a:ea typeface="+mn-ea"/>
                          <a:cs typeface="+mn-cs"/>
                        </a:rPr>
                        <a:t>Best practices, </a:t>
                      </a:r>
                      <a:r>
                        <a:rPr lang="en-US" sz="1800" kern="1200" baseline="0" noProof="0" dirty="0" err="1" smtClean="0">
                          <a:solidFill>
                            <a:schemeClr val="tx1">
                              <a:lumMod val="65000"/>
                              <a:lumOff val="35000"/>
                            </a:schemeClr>
                          </a:solidFill>
                          <a:latin typeface="+mn-lt"/>
                          <a:ea typeface="+mn-ea"/>
                          <a:cs typeface="+mn-cs"/>
                        </a:rPr>
                        <a:t>orientational</a:t>
                      </a:r>
                      <a:r>
                        <a:rPr lang="en-US" sz="1800" kern="1200" baseline="0" noProof="0" dirty="0" smtClean="0">
                          <a:solidFill>
                            <a:schemeClr val="tx1">
                              <a:lumMod val="65000"/>
                              <a:lumOff val="35000"/>
                            </a:schemeClr>
                          </a:solidFill>
                          <a:latin typeface="+mn-lt"/>
                          <a:ea typeface="+mn-ea"/>
                          <a:cs typeface="+mn-cs"/>
                        </a:rPr>
                        <a:t> knowledge and standards in the field of security for cloud computing (e.g. GRC-Stack)</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623001">
                <a:tc>
                  <a:txBody>
                    <a:bodyPr/>
                    <a:lstStyle/>
                    <a:p>
                      <a:r>
                        <a:rPr lang="en-US" sz="2000" b="1" kern="1200" baseline="0" dirty="0" smtClean="0">
                          <a:solidFill>
                            <a:srgbClr val="0070C0"/>
                          </a:solidFill>
                        </a:rPr>
                        <a:t>SNIA</a:t>
                      </a:r>
                      <a:r>
                        <a:rPr lang="en-US" sz="1800" b="1" kern="1200" baseline="0" dirty="0" smtClean="0">
                          <a:solidFill>
                            <a:srgbClr val="0070C0"/>
                          </a:solidFill>
                        </a:rPr>
                        <a:t> </a:t>
                      </a:r>
                      <a:r>
                        <a:rPr lang="en-US" sz="1800" b="0" kern="1200" baseline="0" dirty="0" smtClean="0">
                          <a:solidFill>
                            <a:srgbClr val="0070C0"/>
                          </a:solidFill>
                        </a:rPr>
                        <a:t>(Storage Networking Industry Association)</a:t>
                      </a:r>
                      <a:endParaRPr lang="fr-FR" b="0" dirty="0">
                        <a:ln>
                          <a:solidFill>
                            <a:schemeClr val="accent1"/>
                          </a:solidFill>
                        </a:ln>
                        <a:solidFill>
                          <a:srgbClr val="0070C0"/>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tx1">
                              <a:lumMod val="65000"/>
                              <a:lumOff val="35000"/>
                            </a:schemeClr>
                          </a:solidFill>
                          <a:latin typeface="+mn-lt"/>
                          <a:ea typeface="+mn-ea"/>
                          <a:cs typeface="+mn-cs"/>
                        </a:rPr>
                        <a:t>Cloud Data Management Interface (CDMI), Storage Management Initiative </a:t>
                      </a:r>
                      <a:r>
                        <a:rPr lang="en-US" sz="1800" kern="1200" baseline="0" noProof="0" dirty="0" smtClean="0">
                          <a:solidFill>
                            <a:schemeClr val="tx1">
                              <a:lumMod val="65000"/>
                              <a:lumOff val="35000"/>
                            </a:schemeClr>
                          </a:solidFill>
                          <a:latin typeface="+mn-lt"/>
                          <a:ea typeface="+mn-ea"/>
                          <a:cs typeface="+mn-cs"/>
                        </a:rPr>
                        <a:t>Specification (SMI-S), </a:t>
                      </a:r>
                      <a:r>
                        <a:rPr lang="en-US" sz="1800" kern="1200" baseline="0" noProof="0" dirty="0" err="1" smtClean="0">
                          <a:solidFill>
                            <a:schemeClr val="tx1">
                              <a:lumMod val="65000"/>
                              <a:lumOff val="35000"/>
                            </a:schemeClr>
                          </a:solidFill>
                          <a:latin typeface="+mn-lt"/>
                          <a:ea typeface="+mn-ea"/>
                          <a:cs typeface="+mn-cs"/>
                        </a:rPr>
                        <a:t>eXtensible</a:t>
                      </a:r>
                      <a:r>
                        <a:rPr lang="en-US" sz="1800" kern="1200" baseline="0" noProof="0" dirty="0" smtClean="0">
                          <a:solidFill>
                            <a:schemeClr val="tx1">
                              <a:lumMod val="65000"/>
                              <a:lumOff val="35000"/>
                            </a:schemeClr>
                          </a:solidFill>
                          <a:latin typeface="+mn-lt"/>
                          <a:ea typeface="+mn-ea"/>
                          <a:cs typeface="+mn-cs"/>
                        </a:rPr>
                        <a:t> Access Method </a:t>
                      </a:r>
                      <a:r>
                        <a:rPr lang="fr-FR" sz="1800" kern="1200" baseline="0" dirty="0" smtClean="0">
                          <a:solidFill>
                            <a:schemeClr val="tx1">
                              <a:lumMod val="65000"/>
                              <a:lumOff val="35000"/>
                            </a:schemeClr>
                          </a:solidFill>
                          <a:latin typeface="+mn-lt"/>
                          <a:ea typeface="+mn-ea"/>
                          <a:cs typeface="+mn-cs"/>
                        </a:rPr>
                        <a:t>(XAM)</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bl>
          </a:graphicData>
        </a:graphic>
      </p:graphicFrame>
      <p:pic>
        <p:nvPicPr>
          <p:cNvPr id="17" name="Picture 10" descr="Résultat de recherche d'images pour &quot;snia&quot;"/>
          <p:cNvPicPr>
            <a:picLocks noChangeAspect="1" noChangeArrowheads="1"/>
          </p:cNvPicPr>
          <p:nvPr/>
        </p:nvPicPr>
        <p:blipFill>
          <a:blip r:embed="rId4"/>
          <a:srcRect/>
          <a:stretch>
            <a:fillRect/>
          </a:stretch>
        </p:blipFill>
        <p:spPr bwMode="auto">
          <a:xfrm>
            <a:off x="224885" y="4575004"/>
            <a:ext cx="909687" cy="687680"/>
          </a:xfrm>
          <a:prstGeom prst="rect">
            <a:avLst/>
          </a:prstGeom>
          <a:noFill/>
        </p:spPr>
      </p:pic>
      <p:pic>
        <p:nvPicPr>
          <p:cNvPr id="19" name="Picture 8"/>
          <p:cNvPicPr>
            <a:picLocks noChangeAspect="1" noChangeArrowheads="1"/>
          </p:cNvPicPr>
          <p:nvPr/>
        </p:nvPicPr>
        <p:blipFill>
          <a:blip r:embed="rId5"/>
          <a:srcRect/>
          <a:stretch>
            <a:fillRect/>
          </a:stretch>
        </p:blipFill>
        <p:spPr bwMode="auto">
          <a:xfrm>
            <a:off x="139809" y="3810364"/>
            <a:ext cx="1134572" cy="620875"/>
          </a:xfrm>
          <a:prstGeom prst="rect">
            <a:avLst/>
          </a:prstGeom>
          <a:noFill/>
          <a:ln w="9525">
            <a:noFill/>
            <a:miter lim="800000"/>
            <a:headEnd/>
            <a:tailEnd/>
          </a:ln>
          <a:effectLst/>
        </p:spPr>
      </p:pic>
      <p:pic>
        <p:nvPicPr>
          <p:cNvPr id="20" name="Picture 3"/>
          <p:cNvPicPr>
            <a:picLocks noChangeAspect="1" noChangeArrowheads="1"/>
          </p:cNvPicPr>
          <p:nvPr/>
        </p:nvPicPr>
        <p:blipFill>
          <a:blip r:embed="rId6"/>
          <a:srcRect/>
          <a:stretch>
            <a:fillRect/>
          </a:stretch>
        </p:blipFill>
        <p:spPr bwMode="auto">
          <a:xfrm>
            <a:off x="155575" y="2863249"/>
            <a:ext cx="1078614" cy="747040"/>
          </a:xfrm>
          <a:prstGeom prst="rect">
            <a:avLst/>
          </a:prstGeom>
          <a:noFill/>
          <a:ln w="9525">
            <a:noFill/>
            <a:miter lim="800000"/>
            <a:headEnd/>
            <a:tailEnd/>
          </a:ln>
          <a:effectLst/>
        </p:spPr>
      </p:pic>
      <p:sp>
        <p:nvSpPr>
          <p:cNvPr id="24" name="Title 1"/>
          <p:cNvSpPr>
            <a:spLocks noGrp="1"/>
          </p:cNvSpPr>
          <p:nvPr>
            <p:ph type="title"/>
          </p:nvPr>
        </p:nvSpPr>
        <p:spPr>
          <a:xfrm>
            <a:off x="457200" y="570972"/>
            <a:ext cx="8229600" cy="1143000"/>
          </a:xfrm>
        </p:spPr>
        <p:txBody>
          <a:bodyPr>
            <a:normAutofit fontScale="90000"/>
          </a:bodyPr>
          <a:lstStyle/>
          <a:p>
            <a:pPr algn="r"/>
            <a:r>
              <a:rPr lang="fr-FR" dirty="0" smtClean="0"/>
              <a:t>Forum Standards Bodies</a:t>
            </a:r>
            <a:br>
              <a:rPr lang="fr-FR" dirty="0" smtClean="0"/>
            </a:br>
            <a:r>
              <a:rPr lang="en-US" sz="3600" b="0" i="1" dirty="0" smtClean="0"/>
              <a:t>Some Examples</a:t>
            </a:r>
            <a:endParaRPr lang="en-US" b="0" i="1" dirty="0"/>
          </a:p>
        </p:txBody>
      </p:sp>
      <p:sp>
        <p:nvSpPr>
          <p:cNvPr id="2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29" name="Rectangle 28"/>
          <p:cNvSpPr/>
          <p:nvPr/>
        </p:nvSpPr>
        <p:spPr>
          <a:xfrm rot="16200000">
            <a:off x="6488668" y="3331909"/>
            <a:ext cx="4572000" cy="738664"/>
          </a:xfrm>
          <a:prstGeom prst="rect">
            <a:avLst/>
          </a:prstGeom>
        </p:spPr>
        <p:txBody>
          <a:bodyPr>
            <a:spAutoFit/>
          </a:bodyPr>
          <a:lstStyle/>
          <a:p>
            <a:endParaRPr lang="fr-FR" dirty="0" smtClean="0"/>
          </a:p>
          <a:p>
            <a:r>
              <a:rPr lang="en-US" sz="1200" b="1" dirty="0" smtClean="0">
                <a:solidFill>
                  <a:schemeClr val="bg1">
                    <a:lumMod val="50000"/>
                  </a:schemeClr>
                </a:solidFill>
              </a:rPr>
              <a:t>Source: </a:t>
            </a:r>
            <a:r>
              <a:rPr lang="en-US" sz="1200" dirty="0" smtClean="0">
                <a:solidFill>
                  <a:schemeClr val="bg1">
                    <a:lumMod val="50000"/>
                  </a:schemeClr>
                </a:solidFill>
              </a:rPr>
              <a:t>The Standardization Environment for Cloud Computing , Federal Ministry of Economics and Technology, Germany, 2012</a:t>
            </a:r>
            <a:endParaRPr lang="fr-FR" sz="1200" dirty="0">
              <a:solidFill>
                <a:schemeClr val="bg1">
                  <a:lumMod val="5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ICT-oriented</a:t>
            </a:r>
            <a:r>
              <a:rPr lang="fr-FR" dirty="0" smtClean="0"/>
              <a:t> Standards Bodies</a:t>
            </a:r>
            <a:br>
              <a:rPr lang="fr-FR" dirty="0" smtClean="0"/>
            </a:br>
            <a:r>
              <a:rPr lang="en-US" sz="3600" b="0" i="1" dirty="0" smtClean="0"/>
              <a:t>Some Examples</a:t>
            </a:r>
            <a:endParaRPr lang="en-US"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15</a:t>
            </a:fld>
            <a:endParaRPr lang="en-US"/>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340069" y="1868076"/>
          <a:ext cx="7336387" cy="3901440"/>
        </p:xfrm>
        <a:graphic>
          <a:graphicData uri="http://schemas.openxmlformats.org/drawingml/2006/table">
            <a:tbl>
              <a:tblPr firstRow="1" bandRow="1">
                <a:tableStyleId>{9DCAF9ED-07DC-4A11-8D7F-57B35C25682E}</a:tableStyleId>
              </a:tblPr>
              <a:tblGrid>
                <a:gridCol w="2101095"/>
                <a:gridCol w="5235292"/>
              </a:tblGrid>
              <a:tr h="623001">
                <a:tc>
                  <a:txBody>
                    <a:bodyPr/>
                    <a:lstStyle/>
                    <a:p>
                      <a:pPr algn="ctr"/>
                      <a:r>
                        <a:rPr lang="en-US" sz="2400" b="1" cap="none" spc="0" noProof="0" dirty="0" smtClean="0">
                          <a:ln>
                            <a:noFill/>
                          </a:ln>
                          <a:solidFill>
                            <a:schemeClr val="accent2">
                              <a:lumMod val="75000"/>
                            </a:schemeClr>
                          </a:solidFill>
                          <a:effectLst/>
                        </a:rPr>
                        <a:t>Organization</a:t>
                      </a:r>
                      <a:endParaRPr lang="en-US" sz="2400" b="1" cap="none" spc="0" noProof="0" dirty="0">
                        <a:ln>
                          <a:noFill/>
                        </a:ln>
                        <a:solidFill>
                          <a:schemeClr val="accent2">
                            <a:lumMod val="75000"/>
                          </a:schemeClr>
                        </a:solidFill>
                        <a:effectLst/>
                      </a:endParaRPr>
                    </a:p>
                  </a:txBody>
                  <a:tcPr anchor="ctr">
                    <a:lnR w="12700" cap="flat" cmpd="sng" algn="ctr">
                      <a:solidFill>
                        <a:schemeClr val="accent2"/>
                      </a:solidFill>
                      <a:prstDash val="solid"/>
                      <a:round/>
                      <a:headEnd type="none" w="med" len="med"/>
                      <a:tailEnd type="none" w="med" len="med"/>
                    </a:ln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2">
                              <a:lumMod val="75000"/>
                            </a:schemeClr>
                          </a:solidFill>
                          <a:latin typeface="+mn-lt"/>
                          <a:ea typeface="+mn-ea"/>
                          <a:cs typeface="+mn-cs"/>
                        </a:rPr>
                        <a:t>Involvement in standardization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2">
                              <a:lumMod val="75000"/>
                            </a:schemeClr>
                          </a:solidFill>
                          <a:latin typeface="+mn-lt"/>
                          <a:ea typeface="+mn-ea"/>
                          <a:cs typeface="+mn-cs"/>
                        </a:rPr>
                        <a:t>in cloud computing (examples)</a:t>
                      </a:r>
                    </a:p>
                  </a:txBody>
                  <a:tcPr anchor="ctr">
                    <a:lnL w="12700" cap="flat" cmpd="sng" algn="ctr">
                      <a:solidFill>
                        <a:schemeClr val="accent2"/>
                      </a:solidFill>
                      <a:prstDash val="solid"/>
                      <a:round/>
                      <a:headEnd type="none" w="med" len="med"/>
                      <a:tailEnd type="none" w="med" len="med"/>
                    </a:lnL>
                    <a:lnB w="12700"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noProof="0" dirty="0" smtClean="0">
                          <a:solidFill>
                            <a:srgbClr val="0070C0"/>
                          </a:solidFill>
                          <a:latin typeface="+mn-lt"/>
                          <a:ea typeface="+mn-ea"/>
                          <a:cs typeface="+mn-cs"/>
                        </a:rPr>
                        <a:t>IEEE </a:t>
                      </a:r>
                      <a:r>
                        <a:rPr lang="fr-FR" sz="1800" b="0" kern="1200" baseline="0" noProof="0" dirty="0" smtClean="0">
                          <a:solidFill>
                            <a:srgbClr val="0070C0"/>
                          </a:solidFill>
                          <a:latin typeface="+mn-lt"/>
                          <a:ea typeface="+mn-ea"/>
                          <a:cs typeface="+mn-cs"/>
                        </a:rPr>
                        <a:t>(</a:t>
                      </a:r>
                      <a:r>
                        <a:rPr lang="en-US" sz="1800" b="0" kern="1200" baseline="0" noProof="0" dirty="0" smtClean="0">
                          <a:solidFill>
                            <a:srgbClr val="0070C0"/>
                          </a:solidFill>
                          <a:latin typeface="+mn-lt"/>
                          <a:ea typeface="+mn-ea"/>
                          <a:cs typeface="+mn-cs"/>
                        </a:rPr>
                        <a:t>Institute of Electrical and Electronics Engineers)</a:t>
                      </a:r>
                      <a:endParaRPr lang="en-US" sz="2000" b="0" kern="1200" baseline="0" noProof="0" dirty="0" smtClean="0">
                        <a:solidFill>
                          <a:srgbClr val="0070C0"/>
                        </a:solidFill>
                        <a:latin typeface="+mn-lt"/>
                        <a:ea typeface="+mn-ea"/>
                        <a:cs typeface="+mn-cs"/>
                      </a:endParaRPr>
                    </a:p>
                  </a:txBody>
                  <a:tcPr anchor="ctr">
                    <a:lnR w="12700" cap="flat" cmpd="sng" algn="ctr">
                      <a:solidFill>
                        <a:schemeClr val="accent2">
                          <a:lumMod val="75000"/>
                        </a:schemeClr>
                      </a:solidFill>
                      <a:prstDash val="solid"/>
                      <a:round/>
                      <a:headEnd type="none" w="med" len="med"/>
                      <a:tailEnd type="none" w="med" len="med"/>
                    </a:lnR>
                  </a:tcPr>
                </a:tc>
                <a:tc>
                  <a:txBody>
                    <a:bodyPr/>
                    <a:lstStyle/>
                    <a:p>
                      <a:r>
                        <a:rPr lang="fr-FR" sz="1800" kern="1200" baseline="0" dirty="0" smtClean="0">
                          <a:solidFill>
                            <a:schemeClr val="tx1">
                              <a:lumMod val="65000"/>
                              <a:lumOff val="35000"/>
                            </a:schemeClr>
                          </a:solidFill>
                          <a:latin typeface="+mn-lt"/>
                          <a:ea typeface="+mn-ea"/>
                          <a:cs typeface="+mn-cs"/>
                        </a:rPr>
                        <a:t>Cloud </a:t>
                      </a:r>
                      <a:r>
                        <a:rPr lang="en-US" sz="1800" kern="1200" baseline="0" noProof="0" dirty="0" smtClean="0">
                          <a:solidFill>
                            <a:schemeClr val="tx1">
                              <a:lumMod val="65000"/>
                              <a:lumOff val="35000"/>
                            </a:schemeClr>
                          </a:solidFill>
                          <a:latin typeface="+mn-lt"/>
                          <a:ea typeface="+mn-ea"/>
                          <a:cs typeface="+mn-cs"/>
                        </a:rPr>
                        <a:t>Portability</a:t>
                      </a:r>
                      <a:r>
                        <a:rPr lang="fr-FR" sz="1800" kern="1200" baseline="0" dirty="0" smtClean="0">
                          <a:solidFill>
                            <a:schemeClr val="tx1">
                              <a:lumMod val="65000"/>
                              <a:lumOff val="35000"/>
                            </a:schemeClr>
                          </a:solidFill>
                          <a:latin typeface="+mn-lt"/>
                          <a:ea typeface="+mn-ea"/>
                          <a:cs typeface="+mn-cs"/>
                        </a:rPr>
                        <a:t> </a:t>
                      </a:r>
                      <a:r>
                        <a:rPr lang="en-US" sz="1800" kern="1200" baseline="0" dirty="0" smtClean="0">
                          <a:solidFill>
                            <a:schemeClr val="tx1">
                              <a:lumMod val="65000"/>
                              <a:lumOff val="35000"/>
                            </a:schemeClr>
                          </a:solidFill>
                          <a:latin typeface="+mn-lt"/>
                          <a:ea typeface="+mn-ea"/>
                          <a:cs typeface="+mn-cs"/>
                        </a:rPr>
                        <a:t>and Interoperability Profiles , Inter-cloud Interoperability and Federation</a:t>
                      </a:r>
                    </a:p>
                    <a:p>
                      <a:endParaRPr lang="fr-FR" sz="1800" kern="1200" baseline="0" dirty="0" smtClean="0">
                        <a:solidFill>
                          <a:schemeClr val="dk1"/>
                        </a:solidFill>
                        <a:latin typeface="+mn-lt"/>
                        <a:ea typeface="+mn-ea"/>
                        <a:cs typeface="+mn-cs"/>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noProof="0" dirty="0" smtClean="0">
                          <a:solidFill>
                            <a:srgbClr val="0070C0"/>
                          </a:solidFill>
                          <a:latin typeface="+mn-lt"/>
                          <a:ea typeface="+mn-ea"/>
                          <a:cs typeface="+mn-cs"/>
                        </a:rPr>
                        <a:t>IETF </a:t>
                      </a:r>
                      <a:r>
                        <a:rPr lang="fr-FR" sz="1800" b="0" kern="1200" baseline="0" noProof="0" dirty="0" smtClean="0">
                          <a:solidFill>
                            <a:srgbClr val="0070C0"/>
                          </a:solidFill>
                          <a:latin typeface="+mn-lt"/>
                          <a:ea typeface="+mn-ea"/>
                          <a:cs typeface="+mn-cs"/>
                        </a:rPr>
                        <a:t>(Internet Engineering </a:t>
                      </a:r>
                      <a:r>
                        <a:rPr lang="fr-FR" sz="1800" b="0" kern="1200" baseline="0" noProof="0" dirty="0" err="1" smtClean="0">
                          <a:solidFill>
                            <a:srgbClr val="0070C0"/>
                          </a:solidFill>
                          <a:latin typeface="+mn-lt"/>
                          <a:ea typeface="+mn-ea"/>
                          <a:cs typeface="+mn-cs"/>
                        </a:rPr>
                        <a:t>Task</a:t>
                      </a:r>
                      <a:r>
                        <a:rPr lang="fr-FR" sz="1800" b="0" kern="1200" baseline="0" noProof="0" dirty="0" smtClean="0">
                          <a:solidFill>
                            <a:srgbClr val="0070C0"/>
                          </a:solidFill>
                          <a:latin typeface="+mn-lt"/>
                          <a:ea typeface="+mn-ea"/>
                          <a:cs typeface="+mn-cs"/>
                        </a:rPr>
                        <a:t> Force)</a:t>
                      </a:r>
                      <a:endParaRPr lang="fr-FR" sz="2000" b="0" kern="1200" baseline="0" noProof="0" dirty="0" smtClean="0">
                        <a:solidFill>
                          <a:srgbClr val="0070C0"/>
                        </a:solidFill>
                        <a:latin typeface="+mn-lt"/>
                        <a:ea typeface="+mn-ea"/>
                        <a:cs typeface="+mn-cs"/>
                      </a:endParaRPr>
                    </a:p>
                  </a:txBody>
                  <a:tcPr anchor="ctr">
                    <a:lnR w="12700" cap="flat" cmpd="sng" algn="ctr">
                      <a:solidFill>
                        <a:schemeClr val="accent2">
                          <a:lumMod val="75000"/>
                        </a:schemeClr>
                      </a:solidFill>
                      <a:prstDash val="solid"/>
                      <a:round/>
                      <a:headEnd type="none" w="med" len="med"/>
                      <a:tailEnd type="none" w="med" len="med"/>
                    </a:lnR>
                  </a:tcPr>
                </a:tc>
                <a:tc>
                  <a:txBody>
                    <a:bodyPr/>
                    <a:lstStyle/>
                    <a:p>
                      <a:r>
                        <a:rPr lang="en-US" sz="1800" kern="1200" baseline="0" dirty="0" smtClean="0">
                          <a:solidFill>
                            <a:schemeClr val="tx1">
                              <a:lumMod val="65000"/>
                              <a:lumOff val="35000"/>
                            </a:schemeClr>
                          </a:solidFill>
                          <a:latin typeface="+mn-lt"/>
                          <a:ea typeface="+mn-ea"/>
                          <a:cs typeface="+mn-cs"/>
                        </a:rPr>
                        <a:t>Internet protocols and standards, such as FTP, HTTP/HTTPS, TCP/IP, X.509 Certificates, PKI or </a:t>
                      </a:r>
                      <a:r>
                        <a:rPr lang="en-US" sz="1800" kern="1200" baseline="0" dirty="0" err="1" smtClean="0">
                          <a:solidFill>
                            <a:schemeClr val="tx1">
                              <a:lumMod val="65000"/>
                              <a:lumOff val="35000"/>
                            </a:schemeClr>
                          </a:solidFill>
                          <a:latin typeface="+mn-lt"/>
                          <a:ea typeface="+mn-ea"/>
                          <a:cs typeface="+mn-cs"/>
                        </a:rPr>
                        <a:t>OAuth</a:t>
                      </a:r>
                      <a:r>
                        <a:rPr lang="en-US" sz="1800" kern="1200" baseline="0" dirty="0" smtClean="0">
                          <a:solidFill>
                            <a:schemeClr val="tx1">
                              <a:lumMod val="65000"/>
                              <a:lumOff val="35000"/>
                            </a:schemeClr>
                          </a:solidFill>
                          <a:latin typeface="+mn-lt"/>
                          <a:ea typeface="+mn-ea"/>
                          <a:cs typeface="+mn-cs"/>
                        </a:rPr>
                        <a:t>; overview of responsible bodies</a:t>
                      </a:r>
                    </a:p>
                  </a:txBody>
                  <a:tcPr anchor="ct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TM-Forum</a:t>
                      </a:r>
                      <a:endParaRPr lang="fr-FR" sz="2000" b="1" kern="1200" baseline="0" noProof="0" dirty="0">
                        <a:solidFill>
                          <a:srgbClr val="0070C0"/>
                        </a:solidFill>
                        <a:latin typeface="+mn-lt"/>
                        <a:ea typeface="+mn-ea"/>
                        <a:cs typeface="+mn-cs"/>
                      </a:endParaRPr>
                    </a:p>
                  </a:txBody>
                  <a:tcPr>
                    <a:lnR w="12700" cap="flat" cmpd="sng" algn="ctr">
                      <a:solidFill>
                        <a:schemeClr val="accent2">
                          <a:lumMod val="75000"/>
                        </a:schemeClr>
                      </a:solidFill>
                      <a:prstDash val="solid"/>
                      <a:round/>
                      <a:headEnd type="none" w="med" len="med"/>
                      <a:tailEnd type="none" w="med" len="med"/>
                    </a:lnR>
                  </a:tcPr>
                </a:tc>
                <a:tc>
                  <a:txBody>
                    <a:bodyPr/>
                    <a:lstStyle/>
                    <a:p>
                      <a:pPr marL="0" algn="l" defTabSz="457200" rtl="0" eaLnBrk="1" latinLnBrk="0" hangingPunct="1"/>
                      <a:r>
                        <a:rPr lang="en-US" sz="1800" kern="1200" baseline="0" noProof="0" dirty="0" smtClean="0">
                          <a:solidFill>
                            <a:schemeClr val="tx1">
                              <a:lumMod val="65000"/>
                              <a:lumOff val="35000"/>
                            </a:schemeClr>
                          </a:solidFill>
                          <a:latin typeface="+mn-lt"/>
                          <a:ea typeface="+mn-ea"/>
                          <a:cs typeface="+mn-cs"/>
                        </a:rPr>
                        <a:t>Adaption of Frameworks for CC, Cloud Billing, Cloud SLA Mgmt., Cloud Security &amp; Risk, Cloud Business Process Framework</a:t>
                      </a:r>
                    </a:p>
                  </a:txBody>
                  <a:tcPr>
                    <a:lnL w="12700" cap="flat" cmpd="sng" algn="ctr">
                      <a:solidFill>
                        <a:schemeClr val="accent2">
                          <a:lumMod val="75000"/>
                        </a:schemeClr>
                      </a:solidFill>
                      <a:prstDash val="solid"/>
                      <a:round/>
                      <a:headEnd type="none" w="med" len="med"/>
                      <a:tailEnd type="none" w="med" len="med"/>
                    </a:lnL>
                    <a:lnT w="12700" cap="flat" cmpd="sng" algn="ctr">
                      <a:solidFill>
                        <a:schemeClr val="accent2">
                          <a:lumMod val="75000"/>
                        </a:schemeClr>
                      </a:solidFill>
                      <a:prstDash val="solid"/>
                      <a:round/>
                      <a:headEnd type="none" w="med" len="med"/>
                      <a:tailEnd type="none" w="med" len="med"/>
                    </a:lnT>
                  </a:tcPr>
                </a:tc>
              </a:tr>
            </a:tbl>
          </a:graphicData>
        </a:graphic>
      </p:graphicFrame>
      <p:pic>
        <p:nvPicPr>
          <p:cNvPr id="16" name="Picture 18"/>
          <p:cNvPicPr>
            <a:picLocks noChangeAspect="1" noChangeArrowheads="1"/>
          </p:cNvPicPr>
          <p:nvPr/>
        </p:nvPicPr>
        <p:blipFill>
          <a:blip r:embed="rId4"/>
          <a:srcRect/>
          <a:stretch>
            <a:fillRect/>
          </a:stretch>
        </p:blipFill>
        <p:spPr bwMode="auto">
          <a:xfrm>
            <a:off x="47299" y="2945524"/>
            <a:ext cx="1179845" cy="541300"/>
          </a:xfrm>
          <a:prstGeom prst="rect">
            <a:avLst/>
          </a:prstGeom>
          <a:noFill/>
          <a:ln w="9525">
            <a:noFill/>
            <a:miter lim="800000"/>
            <a:headEnd/>
            <a:tailEnd/>
          </a:ln>
          <a:effectLst/>
        </p:spPr>
      </p:pic>
      <p:pic>
        <p:nvPicPr>
          <p:cNvPr id="18" name="Picture 20" descr="Résultat de recherche d'images pour &quot;etsi&quot;"/>
          <p:cNvPicPr>
            <a:picLocks noChangeAspect="1" noChangeArrowheads="1"/>
          </p:cNvPicPr>
          <p:nvPr/>
        </p:nvPicPr>
        <p:blipFill>
          <a:blip r:embed="rId5"/>
          <a:srcRect/>
          <a:stretch>
            <a:fillRect/>
          </a:stretch>
        </p:blipFill>
        <p:spPr bwMode="auto">
          <a:xfrm>
            <a:off x="155575" y="3866674"/>
            <a:ext cx="1024271" cy="1131007"/>
          </a:xfrm>
          <a:prstGeom prst="rect">
            <a:avLst/>
          </a:prstGeom>
          <a:noFill/>
        </p:spPr>
      </p:pic>
      <p:pic>
        <p:nvPicPr>
          <p:cNvPr id="19" name="Picture 23"/>
          <p:cNvPicPr>
            <a:picLocks noChangeAspect="1" noChangeArrowheads="1"/>
          </p:cNvPicPr>
          <p:nvPr/>
        </p:nvPicPr>
        <p:blipFill>
          <a:blip r:embed="rId6"/>
          <a:srcRect/>
          <a:stretch>
            <a:fillRect/>
          </a:stretch>
        </p:blipFill>
        <p:spPr bwMode="auto">
          <a:xfrm>
            <a:off x="92511" y="4883473"/>
            <a:ext cx="1177413" cy="669907"/>
          </a:xfrm>
          <a:prstGeom prst="rect">
            <a:avLst/>
          </a:prstGeom>
          <a:noFill/>
          <a:ln w="9525">
            <a:noFill/>
            <a:miter lim="800000"/>
            <a:headEnd/>
            <a:tailEnd/>
          </a:ln>
          <a:effectLst/>
        </p:spPr>
      </p:pic>
      <p:sp>
        <p:nvSpPr>
          <p:cNvPr id="23" name="Rectangle 22"/>
          <p:cNvSpPr/>
          <p:nvPr/>
        </p:nvSpPr>
        <p:spPr>
          <a:xfrm rot="16200000">
            <a:off x="6488668" y="3331909"/>
            <a:ext cx="4572000" cy="738664"/>
          </a:xfrm>
          <a:prstGeom prst="rect">
            <a:avLst/>
          </a:prstGeom>
        </p:spPr>
        <p:txBody>
          <a:bodyPr>
            <a:spAutoFit/>
          </a:bodyPr>
          <a:lstStyle/>
          <a:p>
            <a:endParaRPr lang="fr-FR" dirty="0" smtClean="0"/>
          </a:p>
          <a:p>
            <a:r>
              <a:rPr lang="en-US" sz="1200" b="1" dirty="0" smtClean="0">
                <a:solidFill>
                  <a:schemeClr val="bg1">
                    <a:lumMod val="50000"/>
                  </a:schemeClr>
                </a:solidFill>
              </a:rPr>
              <a:t>Source: </a:t>
            </a:r>
            <a:r>
              <a:rPr lang="en-US" sz="1200" dirty="0" smtClean="0">
                <a:solidFill>
                  <a:schemeClr val="bg1">
                    <a:lumMod val="50000"/>
                  </a:schemeClr>
                </a:solidFill>
              </a:rPr>
              <a:t>The Standardization Environment for Cloud Computing , Federal Ministry of Economics and Technology, Germany, 2012</a:t>
            </a:r>
            <a:endParaRPr lang="fr-FR" sz="1200" dirty="0">
              <a:solidFill>
                <a:schemeClr val="bg1">
                  <a:lumMod val="5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err="1" smtClean="0"/>
              <a:t>Lawful</a:t>
            </a:r>
            <a:r>
              <a:rPr lang="fr-FR" dirty="0" smtClean="0"/>
              <a:t> Standards Bodies </a:t>
            </a:r>
            <a:br>
              <a:rPr lang="fr-FR" dirty="0" smtClean="0"/>
            </a:br>
            <a:r>
              <a:rPr lang="en-US" sz="3600" b="0" i="1" dirty="0" smtClean="0"/>
              <a:t>Some Examples</a:t>
            </a:r>
            <a:endParaRPr lang="en-US"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16</a:t>
            </a:fld>
            <a:endParaRPr lang="en-US"/>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340069" y="1868076"/>
          <a:ext cx="7336387" cy="4175760"/>
        </p:xfrm>
        <a:graphic>
          <a:graphicData uri="http://schemas.openxmlformats.org/drawingml/2006/table">
            <a:tbl>
              <a:tblPr firstRow="1" bandRow="1">
                <a:tableStyleId>{1FECB4D8-DB02-4DC6-A0A2-4F2EBAE1DC90}</a:tableStyleId>
              </a:tblPr>
              <a:tblGrid>
                <a:gridCol w="2112579"/>
                <a:gridCol w="5223808"/>
              </a:tblGrid>
              <a:tr h="623001">
                <a:tc>
                  <a:txBody>
                    <a:bodyPr/>
                    <a:lstStyle/>
                    <a:p>
                      <a:pPr algn="ctr"/>
                      <a:r>
                        <a:rPr lang="en-US" sz="2400" cap="none" spc="0" noProof="0" dirty="0" smtClean="0">
                          <a:ln>
                            <a:noFill/>
                          </a:ln>
                          <a:effectLst/>
                        </a:rPr>
                        <a:t>Organization</a:t>
                      </a:r>
                      <a:endParaRPr lang="en-US" sz="2400" b="1" cap="none" spc="0" noProof="0" dirty="0">
                        <a:ln>
                          <a:noFill/>
                        </a:ln>
                        <a:solidFill>
                          <a:schemeClr val="accent2"/>
                        </a:solidFill>
                        <a:effectLst/>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baseline="0" noProof="0" dirty="0" smtClean="0"/>
                        <a:t>Involvement in standardization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baseline="0" noProof="0" dirty="0" smtClean="0"/>
                        <a:t>in cloud computing (examples)</a:t>
                      </a:r>
                      <a:endParaRPr lang="en-US" sz="2400" b="1" kern="1200" baseline="0" noProof="0" dirty="0" smtClean="0">
                        <a:solidFill>
                          <a:schemeClr val="accent2"/>
                        </a:solidFill>
                        <a:latin typeface="+mn-lt"/>
                        <a:ea typeface="+mn-ea"/>
                        <a:cs typeface="+mn-cs"/>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60000"/>
                        <a:lumOff val="40000"/>
                      </a:schemeClr>
                    </a:solidFil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ITU </a:t>
                      </a:r>
                      <a:r>
                        <a:rPr lang="en-US" sz="1800" b="0" kern="1200" baseline="0" noProof="0" dirty="0" smtClean="0">
                          <a:solidFill>
                            <a:srgbClr val="0070C0"/>
                          </a:solidFill>
                          <a:latin typeface="+mn-lt"/>
                          <a:ea typeface="+mn-ea"/>
                          <a:cs typeface="+mn-cs"/>
                        </a:rPr>
                        <a:t>(International Telecommunication Union)</a:t>
                      </a:r>
                      <a:endParaRPr lang="en-US" sz="2000" b="0" kern="1200" baseline="0" noProof="0" dirty="0" smtClean="0">
                        <a:solidFill>
                          <a:srgbClr val="0070C0"/>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kern="1200" baseline="0" noProof="0" dirty="0" smtClean="0">
                        <a:solidFill>
                          <a:srgbClr val="0070C0"/>
                        </a:solidFill>
                        <a:latin typeface="+mn-lt"/>
                        <a:ea typeface="+mn-ea"/>
                        <a:cs typeface="+mn-cs"/>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smtClean="0">
                          <a:solidFill>
                            <a:schemeClr val="tx1">
                              <a:lumMod val="65000"/>
                              <a:lumOff val="35000"/>
                            </a:schemeClr>
                          </a:solidFill>
                          <a:latin typeface="+mn-lt"/>
                          <a:ea typeface="+mn-ea"/>
                          <a:cs typeface="+mn-cs"/>
                        </a:rPr>
                        <a:t>Ecosystem, general requirements and capabilities, Cloud functional architecture, Infrastructure and networking, End-to-end Cloud computing service and resource management, security, interoperability testing</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ISO </a:t>
                      </a:r>
                      <a:r>
                        <a:rPr lang="en-US" sz="1800" b="0" kern="1200" baseline="0" noProof="0" dirty="0" smtClean="0">
                          <a:solidFill>
                            <a:srgbClr val="0070C0"/>
                          </a:solidFill>
                          <a:latin typeface="+mn-lt"/>
                          <a:ea typeface="+mn-ea"/>
                          <a:cs typeface="+mn-cs"/>
                        </a:rPr>
                        <a:t>(International Organization for Standardization)</a:t>
                      </a:r>
                      <a:endParaRPr lang="en-US" sz="2000" b="0" kern="1200" baseline="0" noProof="0" dirty="0" smtClean="0">
                        <a:solidFill>
                          <a:srgbClr val="0070C0"/>
                        </a:solidFill>
                        <a:latin typeface="+mn-lt"/>
                        <a:ea typeface="+mn-ea"/>
                        <a:cs typeface="+mn-cs"/>
                      </a:endParaRP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smtClean="0">
                          <a:solidFill>
                            <a:schemeClr val="tx1">
                              <a:lumMod val="65000"/>
                              <a:lumOff val="35000"/>
                            </a:schemeClr>
                          </a:solidFill>
                          <a:latin typeface="+mn-lt"/>
                          <a:ea typeface="+mn-ea"/>
                          <a:cs typeface="+mn-cs"/>
                        </a:rPr>
                        <a:t>OSIMM, OVF, SOA, </a:t>
                      </a:r>
                      <a:r>
                        <a:rPr lang="en-US" sz="1800" kern="1200" baseline="0" noProof="0" dirty="0" err="1" smtClean="0">
                          <a:solidFill>
                            <a:schemeClr val="tx1">
                              <a:lumMod val="65000"/>
                              <a:lumOff val="35000"/>
                            </a:schemeClr>
                          </a:solidFill>
                          <a:latin typeface="+mn-lt"/>
                          <a:ea typeface="+mn-ea"/>
                          <a:cs typeface="+mn-cs"/>
                        </a:rPr>
                        <a:t>orientational</a:t>
                      </a:r>
                      <a:r>
                        <a:rPr lang="en-US" sz="1800" kern="1200" baseline="0" noProof="0" dirty="0" smtClean="0">
                          <a:solidFill>
                            <a:schemeClr val="tx1">
                              <a:lumMod val="65000"/>
                              <a:lumOff val="35000"/>
                            </a:schemeClr>
                          </a:solidFill>
                          <a:latin typeface="+mn-lt"/>
                          <a:ea typeface="+mn-ea"/>
                          <a:cs typeface="+mn-cs"/>
                        </a:rPr>
                        <a:t> knowledge, specifications and co-ordination of cloud standardization (e.g. in JTC 1/SC 38)</a:t>
                      </a:r>
                    </a:p>
                  </a:txBody>
                  <a:tcPr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ETSI </a:t>
                      </a:r>
                      <a:r>
                        <a:rPr lang="en-US" sz="1800" b="0" kern="1200" baseline="0" noProof="0" dirty="0" smtClean="0">
                          <a:solidFill>
                            <a:srgbClr val="0070C0"/>
                          </a:solidFill>
                          <a:latin typeface="+mn-lt"/>
                          <a:ea typeface="+mn-ea"/>
                          <a:cs typeface="+mn-cs"/>
                        </a:rPr>
                        <a:t>(European Telecommunications Standards Institute)</a:t>
                      </a:r>
                      <a:endParaRPr lang="en-US" sz="2000" b="0" kern="1200" baseline="0" noProof="0" dirty="0" smtClean="0">
                        <a:solidFill>
                          <a:srgbClr val="0070C0"/>
                        </a:solidFill>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noProof="0" dirty="0" smtClean="0">
                          <a:solidFill>
                            <a:schemeClr val="tx1">
                              <a:lumMod val="65000"/>
                              <a:lumOff val="35000"/>
                            </a:schemeClr>
                          </a:solidFill>
                          <a:latin typeface="+mn-lt"/>
                          <a:ea typeface="+mn-ea"/>
                          <a:cs typeface="+mn-cs"/>
                        </a:rPr>
                        <a:t>Standards, analysis of gaps and testing systems for interoperability, specifications, use cases, co-ordination, standardization roadmap</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tcPr>
                </a:tc>
              </a:tr>
            </a:tbl>
          </a:graphicData>
        </a:graphic>
      </p:graphicFrame>
      <p:pic>
        <p:nvPicPr>
          <p:cNvPr id="22" name="Picture 16"/>
          <p:cNvPicPr>
            <a:picLocks noChangeAspect="1" noChangeArrowheads="1"/>
          </p:cNvPicPr>
          <p:nvPr/>
        </p:nvPicPr>
        <p:blipFill>
          <a:blip r:embed="rId4" cstate="print"/>
          <a:srcRect/>
          <a:stretch>
            <a:fillRect/>
          </a:stretch>
        </p:blipFill>
        <p:spPr bwMode="auto">
          <a:xfrm>
            <a:off x="246504" y="2901987"/>
            <a:ext cx="897003" cy="732290"/>
          </a:xfrm>
          <a:prstGeom prst="rect">
            <a:avLst/>
          </a:prstGeom>
          <a:noFill/>
          <a:ln w="9525">
            <a:noFill/>
            <a:miter lim="800000"/>
            <a:headEnd/>
            <a:tailEnd/>
          </a:ln>
          <a:effectLst/>
        </p:spPr>
      </p:pic>
      <p:pic>
        <p:nvPicPr>
          <p:cNvPr id="23" name="Picture 3"/>
          <p:cNvPicPr>
            <a:picLocks noChangeAspect="1" noChangeArrowheads="1"/>
          </p:cNvPicPr>
          <p:nvPr/>
        </p:nvPicPr>
        <p:blipFill>
          <a:blip r:embed="rId5"/>
          <a:srcRect/>
          <a:stretch>
            <a:fillRect/>
          </a:stretch>
        </p:blipFill>
        <p:spPr bwMode="auto">
          <a:xfrm>
            <a:off x="246504" y="4278007"/>
            <a:ext cx="909634" cy="656679"/>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250172" y="5275868"/>
            <a:ext cx="987932" cy="609600"/>
          </a:xfrm>
          <a:prstGeom prst="rect">
            <a:avLst/>
          </a:prstGeom>
          <a:noFill/>
          <a:ln w="9525">
            <a:noFill/>
            <a:miter lim="800000"/>
            <a:headEnd/>
            <a:tailEnd/>
          </a:ln>
          <a:effectLst/>
        </p:spPr>
      </p:pic>
      <p:sp>
        <p:nvSpPr>
          <p:cNvPr id="25" name="Rectangle 24"/>
          <p:cNvSpPr/>
          <p:nvPr/>
        </p:nvSpPr>
        <p:spPr>
          <a:xfrm rot="16200000">
            <a:off x="6488668" y="3331909"/>
            <a:ext cx="4572000" cy="738664"/>
          </a:xfrm>
          <a:prstGeom prst="rect">
            <a:avLst/>
          </a:prstGeom>
        </p:spPr>
        <p:txBody>
          <a:bodyPr>
            <a:spAutoFit/>
          </a:bodyPr>
          <a:lstStyle/>
          <a:p>
            <a:endParaRPr lang="fr-FR" dirty="0" smtClean="0"/>
          </a:p>
          <a:p>
            <a:r>
              <a:rPr lang="en-US" sz="1200" b="1" dirty="0" smtClean="0">
                <a:solidFill>
                  <a:schemeClr val="bg1">
                    <a:lumMod val="50000"/>
                  </a:schemeClr>
                </a:solidFill>
              </a:rPr>
              <a:t>Source: </a:t>
            </a:r>
            <a:r>
              <a:rPr lang="en-US" sz="1200" dirty="0" smtClean="0">
                <a:solidFill>
                  <a:schemeClr val="bg1">
                    <a:lumMod val="50000"/>
                  </a:schemeClr>
                </a:solidFill>
              </a:rPr>
              <a:t>The Standardization Environment for Cloud Computing , Federal Ministry of Economics and Technology, Germany, 2012</a:t>
            </a:r>
            <a:endParaRPr lang="fr-FR" sz="1200" dirty="0">
              <a:solidFill>
                <a:schemeClr val="bg1">
                  <a:lumMod val="5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Government-affiliated</a:t>
            </a:r>
            <a:r>
              <a:rPr lang="fr-FR" dirty="0" smtClean="0"/>
              <a:t> Bodies </a:t>
            </a:r>
            <a:br>
              <a:rPr lang="fr-FR" dirty="0" smtClean="0"/>
            </a:br>
            <a:r>
              <a:rPr lang="en-US" sz="3600" b="0" i="1" dirty="0" smtClean="0"/>
              <a:t>Some Examples</a:t>
            </a:r>
            <a:endParaRPr lang="en-US"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17</a:t>
            </a:fld>
            <a:endParaRPr lang="en-US"/>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350413" y="2048281"/>
          <a:ext cx="7336387" cy="3870960"/>
        </p:xfrm>
        <a:graphic>
          <a:graphicData uri="http://schemas.openxmlformats.org/drawingml/2006/table">
            <a:tbl>
              <a:tblPr firstRow="1" bandRow="1">
                <a:tableStyleId>{FABFCF23-3B69-468F-B69F-88F6DE6A72F2}</a:tableStyleId>
              </a:tblPr>
              <a:tblGrid>
                <a:gridCol w="2101095"/>
                <a:gridCol w="5235292"/>
              </a:tblGrid>
              <a:tr h="623001">
                <a:tc>
                  <a:txBody>
                    <a:bodyPr/>
                    <a:lstStyle/>
                    <a:p>
                      <a:pPr algn="ctr"/>
                      <a:r>
                        <a:rPr lang="en-US" sz="2400" b="1" cap="none" spc="0" noProof="0" dirty="0" smtClean="0">
                          <a:ln>
                            <a:noFill/>
                          </a:ln>
                          <a:solidFill>
                            <a:schemeClr val="accent5">
                              <a:lumMod val="75000"/>
                            </a:schemeClr>
                          </a:solidFill>
                          <a:effectLst/>
                        </a:rPr>
                        <a:t>Organization</a:t>
                      </a:r>
                      <a:endParaRPr lang="en-US" sz="2400" b="1" cap="none" spc="0" noProof="0" dirty="0">
                        <a:ln>
                          <a:noFill/>
                        </a:ln>
                        <a:solidFill>
                          <a:schemeClr val="accent5">
                            <a:lumMod val="75000"/>
                          </a:schemeClr>
                        </a:solidFill>
                        <a:effectLst/>
                      </a:endParaRPr>
                    </a:p>
                  </a:txBody>
                  <a:tcPr anchor="ctr">
                    <a:lnR w="12700"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5">
                              <a:lumMod val="75000"/>
                            </a:schemeClr>
                          </a:solidFill>
                          <a:latin typeface="+mn-lt"/>
                          <a:ea typeface="+mn-ea"/>
                          <a:cs typeface="+mn-cs"/>
                        </a:rPr>
                        <a:t>Involvement in standardization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baseline="0" noProof="0" dirty="0" smtClean="0">
                          <a:solidFill>
                            <a:schemeClr val="accent5">
                              <a:lumMod val="75000"/>
                            </a:schemeClr>
                          </a:solidFill>
                          <a:latin typeface="+mn-lt"/>
                          <a:ea typeface="+mn-ea"/>
                          <a:cs typeface="+mn-cs"/>
                        </a:rPr>
                        <a:t>in cloud computing (examples)</a:t>
                      </a:r>
                    </a:p>
                  </a:txBody>
                  <a:tcPr anchor="ctr">
                    <a:lnL w="12700"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noProof="0" dirty="0" smtClean="0">
                          <a:solidFill>
                            <a:srgbClr val="0070C0"/>
                          </a:solidFill>
                          <a:latin typeface="+mn-lt"/>
                          <a:ea typeface="+mn-ea"/>
                          <a:cs typeface="+mn-cs"/>
                        </a:rPr>
                        <a:t>NIST </a:t>
                      </a:r>
                      <a:r>
                        <a:rPr lang="en-US" sz="1800" b="0" kern="1200" baseline="0" dirty="0" smtClean="0">
                          <a:solidFill>
                            <a:srgbClr val="0070C0"/>
                          </a:solidFill>
                          <a:latin typeface="+mn-lt"/>
                          <a:ea typeface="+mn-ea"/>
                          <a:cs typeface="+mn-cs"/>
                        </a:rPr>
                        <a:t>(National Institute of Standards and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kern="1200" baseline="0" noProof="0" dirty="0" smtClean="0">
                        <a:solidFill>
                          <a:srgbClr val="0070C0"/>
                        </a:solidFill>
                        <a:latin typeface="+mn-lt"/>
                        <a:ea typeface="+mn-ea"/>
                        <a:cs typeface="+mn-cs"/>
                      </a:endParaRPr>
                    </a:p>
                  </a:txBody>
                  <a:tcPr anchor="ctr">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c>
                  <a:txBody>
                    <a:bodyPr/>
                    <a:lstStyle/>
                    <a:p>
                      <a:r>
                        <a:rPr lang="en-US" sz="1800" kern="1200" baseline="0" dirty="0" smtClean="0">
                          <a:solidFill>
                            <a:schemeClr val="tx1">
                              <a:lumMod val="65000"/>
                              <a:lumOff val="35000"/>
                            </a:schemeClr>
                          </a:solidFill>
                          <a:latin typeface="+mn-lt"/>
                          <a:ea typeface="+mn-ea"/>
                          <a:cs typeface="+mn-cs"/>
                        </a:rPr>
                        <a:t>Cloud Computing Standardization Roadmap, reference architectures, taxonomy, use cases, </a:t>
                      </a:r>
                      <a:r>
                        <a:rPr lang="en-US" sz="1800" kern="1200" baseline="0" noProof="0" dirty="0" err="1" smtClean="0">
                          <a:solidFill>
                            <a:schemeClr val="tx1">
                              <a:lumMod val="65000"/>
                              <a:lumOff val="35000"/>
                            </a:schemeClr>
                          </a:solidFill>
                          <a:latin typeface="+mn-lt"/>
                          <a:ea typeface="+mn-ea"/>
                          <a:cs typeface="+mn-cs"/>
                        </a:rPr>
                        <a:t>orientational</a:t>
                      </a:r>
                      <a:r>
                        <a:rPr lang="en-US" sz="1800" kern="1200" baseline="0" dirty="0" smtClean="0">
                          <a:solidFill>
                            <a:schemeClr val="tx1">
                              <a:lumMod val="65000"/>
                              <a:lumOff val="35000"/>
                            </a:schemeClr>
                          </a:solidFill>
                          <a:latin typeface="+mn-lt"/>
                          <a:ea typeface="+mn-ea"/>
                          <a:cs typeface="+mn-cs"/>
                        </a:rPr>
                        <a:t> knowledge, co-ordination</a:t>
                      </a:r>
                    </a:p>
                  </a:txBody>
                  <a:tcPr anchor="ctr">
                    <a:lnL w="12700" cap="flat" cmpd="sng" algn="ctr">
                      <a:solidFill>
                        <a:schemeClr val="accent5">
                          <a:lumMod val="75000"/>
                        </a:schemeClr>
                      </a:solidFill>
                      <a:prstDash val="solid"/>
                      <a:round/>
                      <a:headEnd type="none" w="med" len="med"/>
                      <a:tailEnd type="none" w="med" len="med"/>
                    </a:lnL>
                  </a:tcPr>
                </a:tc>
              </a:tr>
              <a:tr h="623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noProof="0" dirty="0" smtClean="0">
                          <a:solidFill>
                            <a:srgbClr val="0070C0"/>
                          </a:solidFill>
                          <a:latin typeface="+mn-lt"/>
                          <a:ea typeface="+mn-ea"/>
                          <a:cs typeface="+mn-cs"/>
                        </a:rPr>
                        <a:t>ENISA </a:t>
                      </a:r>
                      <a:r>
                        <a:rPr lang="en-US" sz="1800" b="0" kern="1200" baseline="0" dirty="0" smtClean="0">
                          <a:solidFill>
                            <a:srgbClr val="0070C0"/>
                          </a:solidFill>
                          <a:latin typeface="+mn-lt"/>
                          <a:ea typeface="+mn-ea"/>
                          <a:cs typeface="+mn-cs"/>
                        </a:rPr>
                        <a:t>(European Network and Information Security Agency)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kern="1200" baseline="0" noProof="0" dirty="0" smtClean="0">
                        <a:solidFill>
                          <a:srgbClr val="0070C0"/>
                        </a:solidFill>
                        <a:latin typeface="+mn-lt"/>
                        <a:ea typeface="+mn-ea"/>
                        <a:cs typeface="+mn-cs"/>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r>
                        <a:rPr lang="en-US" sz="1800" kern="1200" baseline="0" noProof="0" dirty="0" smtClean="0">
                          <a:solidFill>
                            <a:schemeClr val="tx1">
                              <a:lumMod val="65000"/>
                              <a:lumOff val="35000"/>
                            </a:schemeClr>
                          </a:solidFill>
                          <a:latin typeface="+mn-lt"/>
                          <a:ea typeface="+mn-ea"/>
                          <a:cs typeface="+mn-cs"/>
                        </a:rPr>
                        <a:t>Cloud Computing – SME Survey, Cloud Computing Information Assurance Framework, Cloud Computing Risk Assessment</a:t>
                      </a:r>
                    </a:p>
                  </a:txBody>
                  <a:tcPr anchor="ctr">
                    <a:lnL w="12700" cap="flat" cmpd="sng" algn="ctr">
                      <a:solidFill>
                        <a:schemeClr val="accent5">
                          <a:lumMod val="75000"/>
                        </a:schemeClr>
                      </a:solidFill>
                      <a:prstDash val="solid"/>
                      <a:round/>
                      <a:headEnd type="none" w="med" len="med"/>
                      <a:tailEnd type="none" w="med" len="med"/>
                    </a:lnL>
                  </a:tcPr>
                </a:tc>
              </a:tr>
            </a:tbl>
          </a:graphicData>
        </a:graphic>
      </p:graphicFrame>
      <p:sp>
        <p:nvSpPr>
          <p:cNvPr id="4098" name="AutoShape 2" descr="Résultat de recherche d'images pour &quot;ENISA (European Network and Information Security Agency)&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4"/>
          <a:srcRect/>
          <a:stretch>
            <a:fillRect/>
          </a:stretch>
        </p:blipFill>
        <p:spPr bwMode="auto">
          <a:xfrm>
            <a:off x="283568" y="4708331"/>
            <a:ext cx="952500" cy="895350"/>
          </a:xfrm>
          <a:prstGeom prst="rect">
            <a:avLst/>
          </a:prstGeom>
          <a:noFill/>
          <a:ln w="9525">
            <a:noFill/>
            <a:miter lim="800000"/>
            <a:headEnd/>
            <a:tailEnd/>
          </a:ln>
          <a:effectLst/>
        </p:spPr>
      </p:pic>
      <p:pic>
        <p:nvPicPr>
          <p:cNvPr id="18" name="Picture 5" descr="Résultat de recherche d'images pour &quot;nist&quot;"/>
          <p:cNvPicPr>
            <a:picLocks noChangeAspect="1" noChangeArrowheads="1"/>
          </p:cNvPicPr>
          <p:nvPr/>
        </p:nvPicPr>
        <p:blipFill>
          <a:blip r:embed="rId5"/>
          <a:srcRect/>
          <a:stretch>
            <a:fillRect/>
          </a:stretch>
        </p:blipFill>
        <p:spPr bwMode="auto">
          <a:xfrm>
            <a:off x="155575" y="3263468"/>
            <a:ext cx="1080493" cy="616623"/>
          </a:xfrm>
          <a:prstGeom prst="rect">
            <a:avLst/>
          </a:prstGeom>
          <a:noFill/>
        </p:spPr>
      </p:pic>
      <p:sp>
        <p:nvSpPr>
          <p:cNvPr id="19" name="Rectangle 18"/>
          <p:cNvSpPr/>
          <p:nvPr/>
        </p:nvSpPr>
        <p:spPr>
          <a:xfrm rot="16200000">
            <a:off x="6488668" y="3331909"/>
            <a:ext cx="4572000" cy="738664"/>
          </a:xfrm>
          <a:prstGeom prst="rect">
            <a:avLst/>
          </a:prstGeom>
        </p:spPr>
        <p:txBody>
          <a:bodyPr>
            <a:spAutoFit/>
          </a:bodyPr>
          <a:lstStyle/>
          <a:p>
            <a:endParaRPr lang="fr-FR" dirty="0" smtClean="0"/>
          </a:p>
          <a:p>
            <a:r>
              <a:rPr lang="en-US" sz="1200" b="1" dirty="0" smtClean="0">
                <a:solidFill>
                  <a:schemeClr val="bg1">
                    <a:lumMod val="50000"/>
                  </a:schemeClr>
                </a:solidFill>
              </a:rPr>
              <a:t>Source: </a:t>
            </a:r>
            <a:r>
              <a:rPr lang="en-US" sz="1200" dirty="0" smtClean="0">
                <a:solidFill>
                  <a:schemeClr val="bg1">
                    <a:lumMod val="50000"/>
                  </a:schemeClr>
                </a:solidFill>
              </a:rPr>
              <a:t>The Standardization Environment for Cloud Computing , Federal Ministry of Economics and Technology, Germany, 2012</a:t>
            </a:r>
            <a:endParaRPr lang="fr-FR" sz="1200" dirty="0">
              <a:solidFill>
                <a:schemeClr val="bg1">
                  <a:lumMod val="5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buFont typeface="+mj-lt"/>
              <a:buAutoNum type="arabicPeriod"/>
            </a:pPr>
            <a:r>
              <a:rPr lang="en-US" b="1" dirty="0" smtClean="0">
                <a:solidFill>
                  <a:schemeClr val="tx2">
                    <a:lumMod val="20000"/>
                    <a:lumOff val="80000"/>
                  </a:schemeClr>
                </a:solidFill>
              </a:rPr>
              <a:t>Why should CC be standardized</a:t>
            </a:r>
            <a:r>
              <a:rPr lang="fr-FR" b="1" dirty="0" smtClean="0">
                <a:solidFill>
                  <a:schemeClr val="tx2">
                    <a:lumMod val="20000"/>
                    <a:lumOff val="80000"/>
                  </a:schemeClr>
                </a:solidFill>
              </a:rPr>
              <a:t>?</a:t>
            </a:r>
          </a:p>
          <a:p>
            <a:pPr marL="514350" indent="-514350">
              <a:buFont typeface="+mj-lt"/>
              <a:buAutoNum type="arabicPeriod"/>
            </a:pPr>
            <a:r>
              <a:rPr lang="en-US" b="1" dirty="0" smtClean="0">
                <a:solidFill>
                  <a:schemeClr val="tx2">
                    <a:lumMod val="20000"/>
                    <a:lumOff val="80000"/>
                  </a:schemeClr>
                </a:solidFill>
              </a:rPr>
              <a:t>Global Activities on Cloud Computing Standardization</a:t>
            </a:r>
          </a:p>
          <a:p>
            <a:pPr marL="514350" indent="-514350">
              <a:buFont typeface="+mj-lt"/>
              <a:buAutoNum type="arabicPeriod"/>
            </a:pPr>
            <a:r>
              <a:rPr lang="en-US" b="1" dirty="0" smtClean="0">
                <a:solidFill>
                  <a:schemeClr val="accent2"/>
                </a:solidFill>
              </a:rPr>
              <a:t>ITU-T activities on Cloud Computing</a:t>
            </a:r>
          </a:p>
          <a:p>
            <a:pPr marL="514350" indent="-514350">
              <a:buFont typeface="+mj-lt"/>
              <a:buAutoNum type="arabicPeriod"/>
            </a:pPr>
            <a:r>
              <a:rPr lang="en-US" b="1" dirty="0" smtClean="0">
                <a:solidFill>
                  <a:schemeClr val="tx2">
                    <a:lumMod val="20000"/>
                    <a:lumOff val="80000"/>
                  </a:schemeClr>
                </a:solidFill>
              </a:rPr>
              <a:t>Conclusion &amp; Recommendations</a:t>
            </a:r>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
            </a:r>
            <a:br>
              <a:rPr lang="fr-FR" dirty="0" smtClean="0"/>
            </a:br>
            <a:r>
              <a:rPr lang="en-US" dirty="0" smtClean="0"/>
              <a:t>Focus Group Cloud Computing</a:t>
            </a:r>
            <a:r>
              <a:rPr lang="en-US" sz="4900" dirty="0" smtClean="0"/>
              <a:t/>
            </a:r>
            <a:br>
              <a:rPr lang="en-US" sz="4900" dirty="0" smtClean="0"/>
            </a:br>
            <a:r>
              <a:rPr lang="en-US" sz="3600" b="0" i="1" dirty="0" smtClean="0"/>
              <a:t> 02/2010 – 12/2011 </a:t>
            </a:r>
            <a:r>
              <a:rPr lang="en-US" sz="3600" dirty="0" smtClean="0">
                <a:solidFill>
                  <a:schemeClr val="accent4"/>
                </a:solidFill>
              </a:rPr>
              <a:t/>
            </a:r>
            <a:br>
              <a:rPr lang="en-US" sz="3600" dirty="0" smtClean="0">
                <a:solidFill>
                  <a:schemeClr val="accent4"/>
                </a:solidFill>
              </a:rPr>
            </a:b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19</a:t>
            </a:fld>
            <a:endParaRPr lang="en-US"/>
          </a:p>
        </p:txBody>
      </p:sp>
      <p:sp>
        <p:nvSpPr>
          <p:cNvPr id="29" name="Espace réservé du contenu 2"/>
          <p:cNvSpPr>
            <a:spLocks noGrp="1"/>
          </p:cNvSpPr>
          <p:nvPr>
            <p:ph idx="1"/>
          </p:nvPr>
        </p:nvSpPr>
        <p:spPr>
          <a:xfrm>
            <a:off x="131147" y="4458891"/>
            <a:ext cx="1498701" cy="1066677"/>
          </a:xfrm>
        </p:spPr>
        <p:txBody>
          <a:bodyPr>
            <a:noAutofit/>
          </a:bodyPr>
          <a:lstStyle/>
          <a:p>
            <a:pPr marL="0" indent="0" algn="ctr" defTabSz="914400" eaLnBrk="0" fontAlgn="base" hangingPunct="0">
              <a:spcAft>
                <a:spcPct val="0"/>
              </a:spcAft>
              <a:buSzPct val="75000"/>
              <a:buNone/>
              <a:defRPr/>
            </a:pPr>
            <a:r>
              <a:rPr lang="en-US" sz="1900" b="1" i="1" dirty="0" smtClean="0">
                <a:solidFill>
                  <a:schemeClr val="accent1">
                    <a:lumMod val="75000"/>
                  </a:schemeClr>
                </a:solidFill>
              </a:rPr>
              <a:t>Published technical reports </a:t>
            </a:r>
          </a:p>
          <a:p>
            <a:pPr defTabSz="914400" eaLnBrk="0" fontAlgn="base" hangingPunct="0">
              <a:spcAft>
                <a:spcPct val="0"/>
              </a:spcAft>
              <a:buSzPct val="75000"/>
              <a:buBlip>
                <a:blip r:embed="rId3"/>
              </a:buBlip>
              <a:defRPr/>
            </a:pPr>
            <a:endParaRPr lang="en-US" sz="2000" kern="0" dirty="0" smtClean="0"/>
          </a:p>
        </p:txBody>
      </p:sp>
      <p:sp>
        <p:nvSpPr>
          <p:cNvPr id="31" name="Rectangle 30"/>
          <p:cNvSpPr/>
          <p:nvPr/>
        </p:nvSpPr>
        <p:spPr>
          <a:xfrm>
            <a:off x="1849492" y="3361030"/>
            <a:ext cx="6066209" cy="1554272"/>
          </a:xfrm>
          <a:prstGeom prst="rect">
            <a:avLst/>
          </a:prstGeom>
        </p:spPr>
        <p:txBody>
          <a:bodyPr wrap="square">
            <a:spAutoFit/>
          </a:bodyPr>
          <a:lstStyle/>
          <a:p>
            <a:pPr marL="350838" indent="-350838">
              <a:spcBef>
                <a:spcPts val="600"/>
              </a:spcBef>
              <a:buClr>
                <a:schemeClr val="accent2"/>
              </a:buClr>
              <a:buFont typeface="+mj-lt"/>
              <a:buAutoNum type="arabicParenR"/>
            </a:pPr>
            <a:r>
              <a:rPr lang="en-US" sz="1700" b="1" dirty="0" smtClean="0">
                <a:solidFill>
                  <a:schemeClr val="tx2">
                    <a:lumMod val="60000"/>
                    <a:lumOff val="40000"/>
                  </a:schemeClr>
                </a:solidFill>
                <a:latin typeface="+mn-lt"/>
              </a:rPr>
              <a:t>Introduction to the cloud ecosystem: </a:t>
            </a:r>
            <a:r>
              <a:rPr lang="en-US" sz="1700" dirty="0" smtClean="0">
                <a:solidFill>
                  <a:schemeClr val="tx2">
                    <a:lumMod val="60000"/>
                    <a:lumOff val="40000"/>
                  </a:schemeClr>
                </a:solidFill>
              </a:rPr>
              <a:t>Defi</a:t>
            </a:r>
            <a:r>
              <a:rPr lang="en-US" sz="1700" dirty="0" smtClean="0">
                <a:solidFill>
                  <a:schemeClr val="tx2">
                    <a:lumMod val="60000"/>
                    <a:lumOff val="40000"/>
                  </a:schemeClr>
                </a:solidFill>
                <a:latin typeface="+mn-lt"/>
              </a:rPr>
              <a:t>nitions, taxonomies, use cases and high-level requirements </a:t>
            </a:r>
          </a:p>
          <a:p>
            <a:pPr marL="350838" indent="-350838">
              <a:spcBef>
                <a:spcPts val="600"/>
              </a:spcBef>
              <a:buClr>
                <a:schemeClr val="accent2"/>
              </a:buClr>
              <a:buFont typeface="+mj-lt"/>
              <a:buAutoNum type="arabicParenR"/>
            </a:pPr>
            <a:r>
              <a:rPr lang="en-US" sz="1700" b="1" dirty="0" smtClean="0">
                <a:solidFill>
                  <a:schemeClr val="tx2">
                    <a:lumMod val="60000"/>
                    <a:lumOff val="40000"/>
                  </a:schemeClr>
                </a:solidFill>
                <a:latin typeface="+mn-lt"/>
              </a:rPr>
              <a:t>Functional requirements and reference architecture </a:t>
            </a:r>
          </a:p>
          <a:p>
            <a:pPr marL="350838" indent="-350838">
              <a:spcBef>
                <a:spcPts val="600"/>
              </a:spcBef>
              <a:buClr>
                <a:schemeClr val="accent2"/>
              </a:buClr>
              <a:buFont typeface="+mj-lt"/>
              <a:buAutoNum type="arabicParenR"/>
            </a:pPr>
            <a:r>
              <a:rPr lang="en-US" sz="1700" b="1" dirty="0" smtClean="0">
                <a:solidFill>
                  <a:schemeClr val="tx2">
                    <a:lumMod val="60000"/>
                    <a:lumOff val="40000"/>
                  </a:schemeClr>
                </a:solidFill>
                <a:latin typeface="+mn-lt"/>
              </a:rPr>
              <a:t>Requirements and framework architecture of cloud infrastructure </a:t>
            </a:r>
          </a:p>
        </p:txBody>
      </p:sp>
      <p:pic>
        <p:nvPicPr>
          <p:cNvPr id="32" name="Picture 5"/>
          <p:cNvPicPr>
            <a:picLocks noChangeAspect="1" noChangeArrowheads="1"/>
          </p:cNvPicPr>
          <p:nvPr/>
        </p:nvPicPr>
        <p:blipFill>
          <a:blip r:embed="rId4"/>
          <a:srcRect/>
          <a:stretch>
            <a:fillRect/>
          </a:stretch>
        </p:blipFill>
        <p:spPr bwMode="auto">
          <a:xfrm>
            <a:off x="7214924" y="4017043"/>
            <a:ext cx="1352348" cy="1508525"/>
          </a:xfrm>
          <a:prstGeom prst="rect">
            <a:avLst/>
          </a:prstGeom>
          <a:noFill/>
          <a:ln w="9525">
            <a:solidFill>
              <a:schemeClr val="tx1">
                <a:lumMod val="50000"/>
                <a:lumOff val="50000"/>
              </a:schemeClr>
            </a:solidFill>
            <a:miter lim="800000"/>
            <a:headEnd/>
            <a:tailEnd/>
          </a:ln>
          <a:effectLst/>
        </p:spPr>
      </p:pic>
      <p:sp>
        <p:nvSpPr>
          <p:cNvPr id="10" name="Rectangle 2"/>
          <p:cNvSpPr txBox="1">
            <a:spLocks noChangeArrowheads="1"/>
          </p:cNvSpPr>
          <p:nvPr/>
        </p:nvSpPr>
        <p:spPr bwMode="auto">
          <a:xfrm>
            <a:off x="8626328" y="4718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
        <p:nvSpPr>
          <p:cNvPr id="12" name="Rectangle 11"/>
          <p:cNvSpPr/>
          <p:nvPr/>
        </p:nvSpPr>
        <p:spPr>
          <a:xfrm>
            <a:off x="1836721" y="4883046"/>
            <a:ext cx="6730551" cy="1631216"/>
          </a:xfrm>
          <a:prstGeom prst="rect">
            <a:avLst/>
          </a:prstGeom>
        </p:spPr>
        <p:txBody>
          <a:bodyPr wrap="square">
            <a:spAutoFit/>
          </a:bodyPr>
          <a:lstStyle/>
          <a:p>
            <a:pPr marL="350838" indent="-350838">
              <a:spcBef>
                <a:spcPts val="600"/>
              </a:spcBef>
              <a:buClr>
                <a:schemeClr val="accent2"/>
              </a:buClr>
              <a:buFont typeface="+mj-lt"/>
              <a:buAutoNum type="arabicParenR" startAt="4"/>
            </a:pPr>
            <a:r>
              <a:rPr lang="en-US" sz="1700" b="1" dirty="0" smtClean="0">
                <a:solidFill>
                  <a:schemeClr val="tx2">
                    <a:lumMod val="60000"/>
                    <a:lumOff val="40000"/>
                  </a:schemeClr>
                </a:solidFill>
              </a:rPr>
              <a:t>Cloud resource management gap analysis </a:t>
            </a:r>
          </a:p>
          <a:p>
            <a:pPr marL="350838" indent="-350838">
              <a:spcBef>
                <a:spcPts val="600"/>
              </a:spcBef>
              <a:buClr>
                <a:schemeClr val="accent2"/>
              </a:buClr>
              <a:buFont typeface="+mj-lt"/>
              <a:buAutoNum type="arabicParenR" startAt="4"/>
            </a:pPr>
            <a:r>
              <a:rPr lang="en-US" sz="1700" b="1" dirty="0" smtClean="0">
                <a:solidFill>
                  <a:schemeClr val="tx2">
                    <a:lumMod val="60000"/>
                    <a:lumOff val="40000"/>
                  </a:schemeClr>
                </a:solidFill>
              </a:rPr>
              <a:t>Cloud security </a:t>
            </a:r>
          </a:p>
          <a:p>
            <a:pPr marL="350838" indent="-350838">
              <a:spcBef>
                <a:spcPts val="600"/>
              </a:spcBef>
              <a:buClr>
                <a:schemeClr val="accent2"/>
              </a:buClr>
              <a:buFont typeface="+mj-lt"/>
              <a:buAutoNum type="arabicParenR" startAt="4"/>
            </a:pPr>
            <a:r>
              <a:rPr lang="en-US" sz="1700" b="1" dirty="0" smtClean="0">
                <a:solidFill>
                  <a:schemeClr val="tx2">
                    <a:lumMod val="60000"/>
                    <a:lumOff val="40000"/>
                  </a:schemeClr>
                </a:solidFill>
              </a:rPr>
              <a:t>Overview of SDOs involved in cloud computing </a:t>
            </a:r>
          </a:p>
          <a:p>
            <a:pPr marL="350838" indent="-350838">
              <a:spcBef>
                <a:spcPts val="600"/>
              </a:spcBef>
              <a:buClr>
                <a:schemeClr val="accent2"/>
              </a:buClr>
              <a:buFont typeface="+mj-lt"/>
              <a:buAutoNum type="arabicParenR" startAt="4"/>
            </a:pPr>
            <a:r>
              <a:rPr lang="en-US" sz="1700" b="1" dirty="0" smtClean="0">
                <a:solidFill>
                  <a:schemeClr val="tx2">
                    <a:lumMod val="60000"/>
                    <a:lumOff val="40000"/>
                  </a:schemeClr>
                </a:solidFill>
              </a:rPr>
              <a:t>Cloud computing benefits from telecommunication and ICT perspectives </a:t>
            </a:r>
          </a:p>
        </p:txBody>
      </p:sp>
      <p:sp>
        <p:nvSpPr>
          <p:cNvPr id="17" name="Rectangle 16"/>
          <p:cNvSpPr/>
          <p:nvPr/>
        </p:nvSpPr>
        <p:spPr>
          <a:xfrm>
            <a:off x="357158" y="2122216"/>
            <a:ext cx="8520474" cy="969496"/>
          </a:xfrm>
          <a:prstGeom prst="rect">
            <a:avLst/>
          </a:prstGeom>
        </p:spPr>
        <p:txBody>
          <a:bodyPr wrap="square">
            <a:spAutoFit/>
          </a:bodyPr>
          <a:lstStyle/>
          <a:p>
            <a:pPr marL="1160463" indent="-1160463" algn="just" defTabSz="914400" eaLnBrk="0" fontAlgn="base" hangingPunct="0">
              <a:spcAft>
                <a:spcPct val="0"/>
              </a:spcAft>
              <a:buSzPct val="75000"/>
              <a:defRPr/>
            </a:pPr>
            <a:r>
              <a:rPr lang="en-US" sz="1900" b="1" dirty="0" smtClean="0">
                <a:solidFill>
                  <a:schemeClr val="accent2"/>
                </a:solidFill>
              </a:rPr>
              <a:t>Objective : </a:t>
            </a:r>
            <a:r>
              <a:rPr lang="en-US" sz="1900" b="1" dirty="0" smtClean="0">
                <a:solidFill>
                  <a:schemeClr val="tx2">
                    <a:lumMod val="60000"/>
                    <a:lumOff val="40000"/>
                  </a:schemeClr>
                </a:solidFill>
              </a:rPr>
              <a:t>Collect and document information and concepts </a:t>
            </a:r>
            <a:r>
              <a:rPr lang="en-US" sz="1900" dirty="0" smtClean="0">
                <a:solidFill>
                  <a:schemeClr val="tx2">
                    <a:lumMod val="60000"/>
                    <a:lumOff val="40000"/>
                  </a:schemeClr>
                </a:solidFill>
              </a:rPr>
              <a:t>that would be helpful for </a:t>
            </a:r>
            <a:r>
              <a:rPr lang="en-US" sz="1900" b="1" dirty="0" smtClean="0">
                <a:solidFill>
                  <a:schemeClr val="tx2">
                    <a:lumMod val="60000"/>
                    <a:lumOff val="40000"/>
                  </a:schemeClr>
                </a:solidFill>
              </a:rPr>
              <a:t>developing Recommendations</a:t>
            </a:r>
            <a:r>
              <a:rPr lang="en-US" sz="1900" dirty="0" smtClean="0">
                <a:solidFill>
                  <a:schemeClr val="tx2">
                    <a:lumMod val="60000"/>
                    <a:lumOff val="40000"/>
                  </a:schemeClr>
                </a:solidFill>
              </a:rPr>
              <a:t> to </a:t>
            </a:r>
            <a:r>
              <a:rPr lang="en-US" sz="1900" b="1" dirty="0" smtClean="0">
                <a:solidFill>
                  <a:schemeClr val="tx2">
                    <a:lumMod val="60000"/>
                    <a:lumOff val="40000"/>
                  </a:schemeClr>
                </a:solidFill>
              </a:rPr>
              <a:t>support cloud computing services/applications </a:t>
            </a:r>
            <a:r>
              <a:rPr lang="en-US" sz="1900" dirty="0" smtClean="0">
                <a:solidFill>
                  <a:schemeClr val="tx2">
                    <a:lumMod val="60000"/>
                    <a:lumOff val="40000"/>
                  </a:schemeClr>
                </a:solidFill>
              </a:rPr>
              <a:t>from a telecommunication/ICT perspective</a:t>
            </a:r>
          </a:p>
        </p:txBody>
      </p:sp>
      <p:sp>
        <p:nvSpPr>
          <p:cNvPr id="18" name="Accolade ouvrante 17"/>
          <p:cNvSpPr/>
          <p:nvPr/>
        </p:nvSpPr>
        <p:spPr>
          <a:xfrm>
            <a:off x="1542197" y="3361030"/>
            <a:ext cx="307295" cy="315323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pic>
        <p:nvPicPr>
          <p:cNvPr id="19" name="Picture 5"/>
          <p:cNvPicPr>
            <a:picLocks noChangeAspect="1" noChangeArrowheads="1"/>
          </p:cNvPicPr>
          <p:nvPr/>
        </p:nvPicPr>
        <p:blipFill>
          <a:blip r:embed="rId4"/>
          <a:srcRect/>
          <a:stretch>
            <a:fillRect/>
          </a:stretch>
        </p:blipFill>
        <p:spPr bwMode="auto">
          <a:xfrm>
            <a:off x="7778036" y="4458891"/>
            <a:ext cx="1352348" cy="1508525"/>
          </a:xfrm>
          <a:prstGeom prst="rect">
            <a:avLst/>
          </a:prstGeom>
          <a:noFill/>
          <a:ln w="9525">
            <a:solidFill>
              <a:schemeClr val="tx1">
                <a:lumMod val="50000"/>
                <a:lumOff val="50000"/>
              </a:schemeClr>
            </a:solidFill>
            <a:miter lim="800000"/>
            <a:headEnd/>
            <a:tailEnd/>
          </a:ln>
          <a:effectLst/>
        </p:spPr>
      </p:pic>
      <p:pic>
        <p:nvPicPr>
          <p:cNvPr id="2050" name="Picture 2"/>
          <p:cNvPicPr>
            <a:picLocks noChangeAspect="1" noChangeArrowheads="1"/>
          </p:cNvPicPr>
          <p:nvPr/>
        </p:nvPicPr>
        <p:blipFill>
          <a:blip r:embed="rId6"/>
          <a:srcRect/>
          <a:stretch>
            <a:fillRect/>
          </a:stretch>
        </p:blipFill>
        <p:spPr bwMode="auto">
          <a:xfrm>
            <a:off x="525440" y="2484512"/>
            <a:ext cx="811920" cy="811920"/>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buFont typeface="+mj-lt"/>
              <a:buAutoNum type="arabicPeriod"/>
            </a:pPr>
            <a:r>
              <a:rPr lang="en-US" b="1" dirty="0" smtClean="0"/>
              <a:t>Why should CC be standardized</a:t>
            </a:r>
            <a:r>
              <a:rPr lang="fr-FR" b="1" dirty="0" smtClean="0"/>
              <a:t>?</a:t>
            </a:r>
          </a:p>
          <a:p>
            <a:pPr marL="514350" indent="-514350">
              <a:buFont typeface="+mj-lt"/>
              <a:buAutoNum type="arabicPeriod"/>
            </a:pPr>
            <a:r>
              <a:rPr lang="en-US" b="1" dirty="0" smtClean="0"/>
              <a:t>Global Activities on Cloud Computing Standardization</a:t>
            </a:r>
          </a:p>
          <a:p>
            <a:pPr marL="514350" indent="-514350">
              <a:buFont typeface="+mj-lt"/>
              <a:buAutoNum type="arabicPeriod"/>
            </a:pPr>
            <a:r>
              <a:rPr lang="en-US" b="1" dirty="0" smtClean="0"/>
              <a:t>ITU-T activities on Cloud Computing</a:t>
            </a:r>
          </a:p>
          <a:p>
            <a:pPr marL="514350" indent="-514350">
              <a:buFont typeface="+mj-lt"/>
              <a:buAutoNum type="arabicPeriod"/>
            </a:pPr>
            <a:r>
              <a:rPr lang="en-US" b="1" dirty="0" smtClean="0"/>
              <a:t>Conclusion &amp; Recommendations</a:t>
            </a:r>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2</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GB" sz="3600" b="0" i="1" dirty="0" smtClean="0"/>
              <a:t> Study period </a:t>
            </a:r>
            <a:r>
              <a:rPr lang="fr-FR" sz="3600" b="0" i="1" dirty="0" smtClean="0"/>
              <a:t>2009-2012 </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20</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21" name="Espace réservé du contenu 2"/>
          <p:cNvSpPr txBox="1">
            <a:spLocks/>
          </p:cNvSpPr>
          <p:nvPr/>
        </p:nvSpPr>
        <p:spPr bwMode="auto">
          <a:xfrm>
            <a:off x="357158" y="2150368"/>
            <a:ext cx="8358246" cy="1454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Pct val="75000"/>
              <a:tabLst/>
              <a:defRPr/>
            </a:pPr>
            <a:r>
              <a:rPr lang="en-US" sz="2400" b="1" kern="0" dirty="0" smtClean="0">
                <a:solidFill>
                  <a:schemeClr val="accent2"/>
                </a:solidFill>
              </a:rPr>
              <a:t>3 Questions under </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WP 6/13 :</a:t>
            </a:r>
            <a:r>
              <a:rPr kumimoji="0" lang="fr-FR" sz="2400" b="1" i="0" u="none" strike="noStrike" kern="0" cap="none" spc="0" normalizeH="0" baseline="0" noProof="0" dirty="0" smtClean="0">
                <a:ln>
                  <a:noFill/>
                </a:ln>
                <a:solidFill>
                  <a:schemeClr val="accent2"/>
                </a:solidFill>
                <a:effectLst/>
                <a:uLnTx/>
                <a:uFillTx/>
                <a:latin typeface="+mn-lt"/>
                <a:ea typeface="+mn-ea"/>
                <a:cs typeface="+mn-cs"/>
              </a:rPr>
              <a:t> Cloud </a:t>
            </a:r>
            <a:r>
              <a:rPr kumimoji="0" lang="en-GB" sz="2400" b="1" i="0" u="none" strike="noStrike" kern="0" cap="none" spc="0" normalizeH="0" baseline="0" noProof="0" dirty="0" smtClean="0">
                <a:ln>
                  <a:noFill/>
                </a:ln>
                <a:solidFill>
                  <a:schemeClr val="accent2"/>
                </a:solidFill>
                <a:effectLst/>
                <a:uLnTx/>
                <a:uFillTx/>
                <a:latin typeface="+mn-lt"/>
                <a:ea typeface="+mn-ea"/>
                <a:cs typeface="+mn-cs"/>
              </a:rPr>
              <a:t>Computing</a:t>
            </a:r>
            <a:r>
              <a:rPr kumimoji="0" lang="fr-FR" sz="2400" b="0" i="0" u="none" strike="noStrike" kern="0" cap="none" spc="0" normalizeH="0" baseline="0" noProof="0" dirty="0" smtClean="0">
                <a:ln>
                  <a:noFill/>
                </a:ln>
                <a:solidFill>
                  <a:schemeClr val="accent2"/>
                </a:solidFill>
                <a:effectLst/>
                <a:uLnTx/>
                <a:uFillTx/>
                <a:latin typeface="+mn-lt"/>
                <a:ea typeface="+mn-ea"/>
                <a:cs typeface="+mn-cs"/>
              </a:rPr>
              <a:t> </a:t>
            </a:r>
            <a:r>
              <a:rPr kumimoji="0" lang="fr-FR" sz="2400" b="0" i="0" u="none" strike="noStrike" kern="0" cap="none" spc="0" normalizeH="0" noProof="0" dirty="0" smtClean="0">
                <a:ln>
                  <a:noFill/>
                </a:ln>
                <a:solidFill>
                  <a:schemeClr val="accent2"/>
                </a:solidFill>
                <a:effectLst/>
                <a:uLnTx/>
                <a:uFillTx/>
                <a:latin typeface="+mn-lt"/>
                <a:ea typeface="+mn-ea"/>
                <a:cs typeface="+mn-cs"/>
              </a:rPr>
              <a:t> </a:t>
            </a:r>
          </a:p>
          <a:p>
            <a:pPr marL="342900" marR="0" lvl="0" indent="-342900" algn="ctr" defTabSz="914400" rtl="0" eaLnBrk="0" fontAlgn="base" latinLnBrk="0" hangingPunct="0">
              <a:lnSpc>
                <a:spcPct val="100000"/>
              </a:lnSpc>
              <a:spcBef>
                <a:spcPct val="20000"/>
              </a:spcBef>
              <a:spcAft>
                <a:spcPct val="0"/>
              </a:spcAft>
              <a:buClrTx/>
              <a:buSzPct val="75000"/>
              <a:tabLst/>
              <a:defRPr/>
            </a:pPr>
            <a:r>
              <a:rPr kumimoji="0" lang="en-US" sz="2400" b="0" i="0" u="none" strike="noStrike" kern="0" cap="none" spc="0" normalizeH="0" baseline="0" noProof="0" dirty="0" smtClean="0">
                <a:ln>
                  <a:noFill/>
                </a:ln>
                <a:solidFill>
                  <a:srgbClr val="FFCC00">
                    <a:lumMod val="50000"/>
                  </a:srgbClr>
                </a:solidFill>
                <a:effectLst/>
                <a:uLnTx/>
                <a:uFillTx/>
                <a:latin typeface="+mn-lt"/>
                <a:ea typeface="+mn-ea"/>
                <a:cs typeface="+mn-cs"/>
              </a:rPr>
              <a:t>(created on February 2012)</a:t>
            </a:r>
          </a:p>
          <a:p>
            <a:pPr marL="342900" marR="0" lvl="0" indent="-342900" algn="l" defTabSz="914400" rtl="0" eaLnBrk="0" fontAlgn="base" latinLnBrk="0" hangingPunct="0">
              <a:lnSpc>
                <a:spcPct val="100000"/>
              </a:lnSpc>
              <a:spcBef>
                <a:spcPct val="20000"/>
              </a:spcBef>
              <a:spcAft>
                <a:spcPct val="0"/>
              </a:spcAft>
              <a:buClrTx/>
              <a:buSzPct val="75000"/>
              <a:buFontTx/>
              <a:buNone/>
              <a:tabLst/>
              <a:defRPr/>
            </a:pPr>
            <a:endParaRPr kumimoji="0" lang="en-US" sz="800" b="0" i="0" u="none" strike="noStrike" kern="0" cap="none" spc="0" normalizeH="0" baseline="0" noProof="0" dirty="0" smtClean="0">
              <a:ln>
                <a:noFill/>
              </a:ln>
              <a:solidFill>
                <a:srgbClr val="FFCC00">
                  <a:lumMod val="50000"/>
                </a:srgbClr>
              </a:solidFill>
              <a:effectLst/>
              <a:uLnTx/>
              <a:uFillTx/>
              <a:latin typeface="+mn-lt"/>
              <a:ea typeface="+mn-ea"/>
              <a:cs typeface="+mn-cs"/>
            </a:endParaRPr>
          </a:p>
        </p:txBody>
      </p:sp>
      <p:sp>
        <p:nvSpPr>
          <p:cNvPr id="22" name="Rectangle 21"/>
          <p:cNvSpPr/>
          <p:nvPr/>
        </p:nvSpPr>
        <p:spPr>
          <a:xfrm>
            <a:off x="2788874" y="3231532"/>
            <a:ext cx="5509901" cy="644431"/>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95250" marR="0" lvl="0" defTabSz="914400" eaLnBrk="1" fontAlgn="auto" latinLnBrk="0" hangingPunct="1">
              <a:lnSpc>
                <a:spcPct val="100000"/>
              </a:lnSpc>
              <a:spcBef>
                <a:spcPts val="0"/>
              </a:spcBef>
              <a:spcAft>
                <a:spcPts val="0"/>
              </a:spcAft>
              <a:buClrTx/>
              <a:buSzTx/>
              <a:buFontTx/>
              <a:buNone/>
              <a:tabLst>
                <a:tab pos="95250" algn="l"/>
              </a:tabLst>
              <a:defRPr/>
            </a:pPr>
            <a:r>
              <a:rPr kumimoji="0" lang="en-US" sz="22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rPr>
              <a:t>Cloud computing ecosystem, inter-cloud and general requirements</a:t>
            </a:r>
            <a:endParaRPr kumimoji="0" lang="fr-FR" sz="2200" b="1" i="0" u="none" strike="noStrike" kern="0" cap="none" spc="0" normalizeH="0" baseline="0" noProof="0" dirty="0" smtClean="0">
              <a:ln>
                <a:noFill/>
              </a:ln>
              <a:solidFill>
                <a:sysClr val="windowText" lastClr="000000">
                  <a:lumMod val="50000"/>
                  <a:lumOff val="50000"/>
                </a:sysClr>
              </a:solidFill>
              <a:effectLst/>
              <a:uLnTx/>
              <a:uFillTx/>
              <a:latin typeface="Calibri"/>
              <a:ea typeface="+mn-ea"/>
              <a:cs typeface="+mn-cs"/>
            </a:endParaRPr>
          </a:p>
        </p:txBody>
      </p:sp>
      <p:sp>
        <p:nvSpPr>
          <p:cNvPr id="23" name="Rogner un rectangle à un seul coin 22"/>
          <p:cNvSpPr/>
          <p:nvPr/>
        </p:nvSpPr>
        <p:spPr>
          <a:xfrm flipH="1">
            <a:off x="883697" y="3245180"/>
            <a:ext cx="1791253" cy="644431"/>
          </a:xfrm>
          <a:prstGeom prst="snip1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Q26/13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1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7" name="Rectangle 16"/>
          <p:cNvSpPr/>
          <p:nvPr/>
        </p:nvSpPr>
        <p:spPr>
          <a:xfrm>
            <a:off x="2777498" y="4093628"/>
            <a:ext cx="5509901" cy="64443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defTabSz="914400">
              <a:defRPr/>
            </a:pPr>
            <a:r>
              <a:rPr lang="en-US" sz="2000" b="1" kern="0" dirty="0" smtClean="0">
                <a:solidFill>
                  <a:sysClr val="windowText" lastClr="000000">
                    <a:lumMod val="50000"/>
                    <a:lumOff val="50000"/>
                  </a:sysClr>
                </a:solidFill>
              </a:rPr>
              <a:t>Cloud functional architecture, infrastructure and networking</a:t>
            </a:r>
            <a:endParaRPr lang="fr-FR" sz="2000" b="1" kern="0" dirty="0" smtClean="0">
              <a:solidFill>
                <a:sysClr val="windowText" lastClr="000000">
                  <a:lumMod val="50000"/>
                  <a:lumOff val="50000"/>
                </a:sysClr>
              </a:solidFill>
            </a:endParaRPr>
          </a:p>
        </p:txBody>
      </p:sp>
      <p:sp>
        <p:nvSpPr>
          <p:cNvPr id="18" name="Rogner un rectangle à un seul coin 17"/>
          <p:cNvSpPr/>
          <p:nvPr/>
        </p:nvSpPr>
        <p:spPr>
          <a:xfrm flipH="1">
            <a:off x="872321" y="4107276"/>
            <a:ext cx="1791253" cy="644431"/>
          </a:xfrm>
          <a:prstGeom prst="snip1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Q27/13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9" name="Rectangle 18"/>
          <p:cNvSpPr/>
          <p:nvPr/>
        </p:nvSpPr>
        <p:spPr>
          <a:xfrm>
            <a:off x="2777498" y="4953452"/>
            <a:ext cx="5509901" cy="64443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defTabSz="914400">
              <a:defRPr/>
            </a:pPr>
            <a:r>
              <a:rPr lang="en-US" sz="2000" b="1" kern="0" dirty="0" smtClean="0">
                <a:solidFill>
                  <a:sysClr val="windowText" lastClr="000000">
                    <a:lumMod val="50000"/>
                    <a:lumOff val="50000"/>
                  </a:sysClr>
                </a:solidFill>
              </a:rPr>
              <a:t>Cloud computing resource management and virtualization</a:t>
            </a:r>
            <a:endParaRPr lang="fr-FR" sz="2000" b="1" kern="0" dirty="0" smtClean="0">
              <a:solidFill>
                <a:sysClr val="windowText" lastClr="000000">
                  <a:lumMod val="50000"/>
                  <a:lumOff val="50000"/>
                </a:sysClr>
              </a:solidFill>
            </a:endParaRPr>
          </a:p>
        </p:txBody>
      </p:sp>
      <p:sp>
        <p:nvSpPr>
          <p:cNvPr id="20" name="Rogner un rectangle à un seul coin 19"/>
          <p:cNvSpPr/>
          <p:nvPr/>
        </p:nvSpPr>
        <p:spPr>
          <a:xfrm flipH="1">
            <a:off x="872321" y="4967100"/>
            <a:ext cx="1791253" cy="644431"/>
          </a:xfrm>
          <a:prstGeom prst="snip1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EEECE1"/>
                </a:solidFill>
                <a:effectLst/>
                <a:uLnTx/>
                <a:uFillTx/>
                <a:latin typeface="Calibri"/>
                <a:ea typeface="+mn-ea"/>
                <a:cs typeface="+mn-cs"/>
              </a:rPr>
              <a:t>Q28/13</a:t>
            </a:r>
            <a:endParaRPr kumimoji="0" lang="fr-FR" sz="24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srcRect/>
          <a:stretch>
            <a:fillRect/>
          </a:stretch>
        </p:blipFill>
        <p:spPr bwMode="auto">
          <a:xfrm>
            <a:off x="6496334" y="3452885"/>
            <a:ext cx="2536352" cy="2358148"/>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GB" sz="3600" b="0" i="1" dirty="0" smtClean="0"/>
              <a:t> Study period </a:t>
            </a:r>
            <a:r>
              <a:rPr lang="fr-FR" sz="3600" b="0" i="1" dirty="0" smtClean="0"/>
              <a:t>2009-2012 </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21</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9" name="Espace réservé du contenu 2"/>
          <p:cNvSpPr>
            <a:spLocks noGrp="1"/>
          </p:cNvSpPr>
          <p:nvPr>
            <p:ph idx="1"/>
          </p:nvPr>
        </p:nvSpPr>
        <p:spPr>
          <a:xfrm>
            <a:off x="1071571" y="2944154"/>
            <a:ext cx="6789540" cy="3525403"/>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effectLst/>
              <a:uLnTx/>
              <a:uFillTx/>
              <a:ea typeface="+mn-ea"/>
              <a:cs typeface="+mn-cs"/>
            </a:endParaRP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en-GB" sz="2000" b="1" dirty="0" smtClean="0"/>
              <a:t>Definition and vocabulary</a:t>
            </a: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en-US" sz="2000" b="1" dirty="0" smtClean="0"/>
              <a:t>Ecosystem , use cases &amp; general requirements</a:t>
            </a: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en-US" sz="2000" b="1" dirty="0" smtClean="0"/>
              <a:t>Reference Architecture of cloud computing</a:t>
            </a: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fr-FR" sz="2000" b="1" dirty="0" smtClean="0"/>
              <a:t>Infrastructure </a:t>
            </a:r>
            <a:r>
              <a:rPr lang="en-GB" sz="2000" b="1" dirty="0" smtClean="0"/>
              <a:t>functional requirements</a:t>
            </a: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fr-FR" sz="2000" b="1" dirty="0" smtClean="0"/>
              <a:t>Resource Management, </a:t>
            </a:r>
            <a:r>
              <a:rPr lang="en-GB" sz="2000" b="1" dirty="0" smtClean="0"/>
              <a:t>DaaS &amp; InterCloud</a:t>
            </a:r>
          </a:p>
          <a:p>
            <a:pPr marL="723900" marR="0" lvl="0" indent="-368300" defTabSz="914400" eaLnBrk="0" fontAlgn="base" latinLnBrk="0" hangingPunct="0">
              <a:lnSpc>
                <a:spcPct val="100000"/>
              </a:lnSpc>
              <a:spcBef>
                <a:spcPts val="1200"/>
              </a:spcBef>
              <a:spcAft>
                <a:spcPct val="0"/>
              </a:spcAft>
              <a:buClrTx/>
              <a:buSzPct val="75000"/>
              <a:buBlip>
                <a:blip r:embed="rId4"/>
              </a:buBlip>
              <a:tabLst/>
              <a:defRPr/>
            </a:pPr>
            <a:r>
              <a:rPr lang="en-GB" sz="2000"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Verdana"/>
              <a:ea typeface="+mn-ea"/>
              <a:cs typeface="+mn-cs"/>
            </a:endParaRPr>
          </a:p>
        </p:txBody>
      </p:sp>
      <p:pic>
        <p:nvPicPr>
          <p:cNvPr id="9"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
        <p:nvSpPr>
          <p:cNvPr id="17" name="Rectangle 16"/>
          <p:cNvSpPr/>
          <p:nvPr/>
        </p:nvSpPr>
        <p:spPr>
          <a:xfrm>
            <a:off x="648106" y="2092825"/>
            <a:ext cx="7595141" cy="830997"/>
          </a:xfrm>
          <a:prstGeom prst="rect">
            <a:avLst/>
          </a:prstGeom>
        </p:spPr>
        <p:txBody>
          <a:bodyPr wrap="square">
            <a:spAutoFit/>
          </a:bodyPr>
          <a:lstStyle/>
          <a:p>
            <a:pPr lvl="0" algn="ctr" defTabSz="914400">
              <a:defRPr/>
            </a:pPr>
            <a:r>
              <a:rPr lang="en-US" sz="2400" kern="0" dirty="0" smtClean="0">
                <a:solidFill>
                  <a:schemeClr val="accent2"/>
                </a:solidFill>
              </a:rPr>
              <a:t>The </a:t>
            </a:r>
            <a:r>
              <a:rPr lang="en-US" sz="2400" b="1" kern="0" dirty="0" smtClean="0">
                <a:solidFill>
                  <a:schemeClr val="accent2"/>
                </a:solidFill>
              </a:rPr>
              <a:t>main task of WP6/13’s questions </a:t>
            </a:r>
            <a:r>
              <a:rPr lang="en-US" sz="2400" kern="0" dirty="0" smtClean="0">
                <a:solidFill>
                  <a:schemeClr val="accent2"/>
                </a:solidFill>
              </a:rPr>
              <a:t>was </a:t>
            </a:r>
            <a:r>
              <a:rPr lang="en-US" sz="2400" b="1" kern="0" dirty="0" smtClean="0">
                <a:solidFill>
                  <a:schemeClr val="accent2"/>
                </a:solidFill>
              </a:rPr>
              <a:t>to develop new recommendations</a:t>
            </a:r>
            <a:r>
              <a:rPr lang="en-US" sz="2400" kern="0" dirty="0" smtClean="0">
                <a:solidFill>
                  <a:schemeClr val="accent2"/>
                </a:solidFill>
              </a:rPr>
              <a:t> on Cloud Computing regarding:</a:t>
            </a:r>
          </a:p>
        </p:txBody>
      </p:sp>
      <p:sp>
        <p:nvSpPr>
          <p:cNvPr id="25602" name="AutoShape 2" descr="data:image/jpeg;base64,/9j/4AAQSkZJRgABAQAAAQABAAD/2wCEAAkGBxITERUSEhIVFhUVFhgYGBgWGBcVFxUVFxYYFxgYGhcYHiggGBolHRUaITIhJSkrLi4vFx8zODMsNygtLisBCgoKDg0OGxAQGy8lICUtLS0tLS0tLS0tLTAtLS0tLS0yLS0tLS0tLS81LS0vLy0tLS0tLy0tLSstLS8tLS0tLf/AABEIAM0A9gMBEQACEQEDEQH/xAAbAAEAAQUBAAAAAAAAAAAAAAAABQECAwQGB//EAEoQAAEDAgMDBwYICwkBAQAAAAEAAhEDIQQSMQUTQQYiUWFxgZEycqGxwdEHFiMzUlOSsxQVNEJiY3OCo7LSJENUk6LC4eLwdBf/xAAbAQEAAgMBAQAAAAAAAAAAAAAABAUBAgMGB//EAD8RAAIBAgMEBggGAgECBwAAAAABAgMRBBIhBTFBUWFxgZHB0RMVIjJSobHwFCMzNEJyYuGSJPEGQ1NjgqKy/9oADAMBAAIRAxEAPwD3FAEAQBAEAQBAEAQBAEAQBAEAQBAEAQBAEAQBAEAQBAEAQBAEAQBAEAQBAEAQBAEAQBAEAQBAEAQBAQPKjlMzB7sGm57qpdlAIAAbEkk+cFJw2GlXbs7WIuKxcMPFOXEh/wD9BH+Gd9sf0qX6sfxFb68p/A/kbew+WrK+IbhzRcwvDi05g4EtGYg2BFgSuGIwUqUc17kzCbRhiJZUmmdWoRYBAEAQBAEAQBAEAQBAEAQBAEAQBAEAQBAEAQBAEAQBAEAQHIcrqDH47AMeJad/MxFmtMmbcOKnYWTjSqOPQVmNpqpWpRlu1v3IkPwKjl/JaY6X7tmUN+nGvcdNTbXn6Wpf331Xfcb/AIago/px68q7/v6HJ4Ck1m2aTWCA2piBHVuSp1aTlhLvo+pX4SChjpRjuu/oelqnPQBAEAQBAEAQBAEAQBAEAQBAEAQBAEAQBAEAQBAEAQBAEAQHK8tNk16tTD1aLS40s8wWgjNlg84iRzT4qbg60IKUZ8bFXtPD1qijKjvV/vU0NxtLpq/ab71JzYTo7mVfo9q9PfHzNfYHJ/FDaFKtUplrKYqOc9zm85z2FgaACTN50iAtcTiaTpZIPkS9m4OvCo6lZW7vA9BVWXoQBAEAQBAEAQBAEAQBAEAQBAEAQFr3gakDtMLDaW8yk3uLPwln02+IWuePMzklyH4Sz6bfEJ6SHNd4yS5GRjgRIII6Rdb3NSqAIAgCAIAgCAIDAW/KgwfIInMY1Fsmk/pdyAzoAgCAIAgCA4LaHLmqahGHZTyTAc8OcXj6UNc3KD326NBR4jbGWbjTV0uLK6eMk3aCXaUbyuxfHcd1N/tqKK9t1fhXz8zKxNXjbufmV+NeK/VfYd/Wseu63wr5+Zn8TU6O7/ZT414r9X9g/wBSx66r8l8/MfiKnR99pR/KzFRbdT1sJHhmCyttV76xXz8zH4mp0ffaY9kcva4rini6dPISBnphzcs6OIc4y299I61ZYfaaqSUZK1zNPFvNlmu49DVqTwgCAIAgCA5XbbS7EkawAAO0T6yvG7dcp4tQ36Ky6y5wbUaFzLS2Y385xB4QJHDjx1F1insinb82Vn0LThx471ru6dGaSxUv4o1sTgy3sPVHcRwPvVficFKg1fc92luxrg/+6Z3p1lM2+SYyvrMFgMpjhJLgT4AeAXof/D85NVIt6Jr53I20tVCXHXwOjXoirCAIAgCAIAgCAjnY6l+EZc9PPGSP7ySQY82L+CAkUAQFpqC9xzdb6cb9CAZxYSL3F9R1dOqApvWxOYRMTI1mI7ZsgMG0Kg3VQA3FNx6xzTB9CxLczWW5nkuDp3HZ7F4OTKaCOlqYPDsgPdWLsrXHKGRzmh1pPWp88PhadlUlK7SeiXEluMFo7lu6wnTiPCn71plwPxT7kLU+n5A08J04jwpe9YawK/lPuQtT6fka208IKdVzGkkNiCdbtDrx2rji6Ko1nCL0VvmkzWcbSaRzO3xE/sz/ALl0pfw++LItXee3M0HYvaF4XIAgCA1nbQogwatMHre33rR1Ire0dFRqPdF9xb+M6H11P7bfesemp/Eu8z6Cr8L7mQOLxtL8Jcd42I1Dmm+74X1leYx0ovaKlfTLvXPLK3Rfl0lnSo1Pw9rPfyfMyUMdSILWVCYpyQ0tJHPvIDtVpGcIUrRlNLI3orfz1fve94cTSVKea8kt/Hq6i7F1Gw+JnM2ZAHOIM8T1rnjHTUatr3vHekldp7tXrvuKUXePUymwHEVMQWtzHKwhsgSefaTop+wfeq//AB8TXH+5Dt8CT2xi6tOlUcxnOaWZfzs8uaCMovxIXoysMlHGkUd7XaKUCXAkGPD1aoDi9r8tKtQluFAYz6xwku62jo/8Cp1DAzqK70RW4raVOi8sfafy7yCNGvVM1K1R3W53qi/pU5YKhHfd9vkVj2liZ6qy7PO5lGzP1j++CPSJ9K0nhKT3K330m8No1473fs8rGpiKWMpHNRxdemf2j30u9lQuFP0t7FBq4aUNd6LTD46FV2ejJnk78IFdrxRx1PNeN5TbDx51MeV2tjsKjOPIm3O+O1qH1rfFamSOpY/APxO9biKBrBuTLvGZu9szmi3YVmzBPLACA0mUGufWDqIAflBdY74ZYuBe2l0BnGEpyw5GywZWGPJBAEDoEBAWHAUspbu25S7ORAgumZ7ZQGPaFBoZVeGjMaTgXRcgNMCViW5msvdZ5jg2XHZ7F4F7ipgtSe2mz5Qfs6f3bVMx3vx/rH6Eme/u+hrCmoRrYo6nZay3MWNrbbPl6n7v3bFP2j+5l2f/AJRtUXtM5LlOyP8ALPrcsU/4ffFkOtvPaGaDsXtC7LkAQERyrrObhKhaYJytnqc9rT6CVC2hUlTw05R32+uhN2fBTxEVL7srnGbP2YXMD81NoJIGd4ZMRMT2heSp4SdSGe8Uv8na56KtilGeWzb6Fc2hsr9bQ/zWrf8AAv44f8kcfxf+Ev8AiyrdjkkAVaBJsAKgJJ6FtHZ8pOynC/LMYeMSV3GX/EgsY3dVKdVtntJIIsebFrdpHYVrhpzpST5MnJKrSnF6q3mdri3lx0t3ST0mNSuWLxDrPRWW/hdvm7WVyhpRUfv5F/JV01K5FxzRPWC9XWwItelb5rxOe0fdguvwOkXoirPNuU+1DiqpYD8hTJAHCo8WJPSBp/4zZYLDKX5kt3AqNpYxw/Khv4vwNXC4WbnT1/8ACtJz4Io4QvqzfFNcbnWxcKaxczYu3aXM2NZ+zmnQkDTm2McBmF4HRKjLD0812uzgTHjazhlT7eJY3YtKZLGnuA9Oq75YWtlXciP6Sre+d97NPbOxab2y8Zmjiec+mPpNcbuaOLTNtNIMKth0lmh3Flhca28lTv8AMzcmsTiME4NBc+jMOpkyAOmnPknjGh49IhPUtT01j21GAtMte2QQSLOFiDqNVoZOa2JgcSMS8VatU06RtLnRUJ8njcRc9cBAdUgCA1tpfM1PMf8AylYluZrL3WeV4XEGRA4cexeBasiojLU6zFbGrVctVj2Bpp09SQZDGg8OkK7rbOq18tSDVssd9+XUTZUpS1T5GseTtb62n9t3uXD1NX5x735GnoJc0VbyaxB0qUz2Pd7k9S4h8Y978jP4efM1Nu1XDEVINpb2WY0H0qPtL9zLs+iNKrednNcpny0H9U71vWKf8Pv+TItY9nZoOxe0LsuQBAQvLAf2R/nU/vGqv2r+0n2fVE/Zn7mPb9Gc2wAYelJA51XW30F5qX7Wn1y8C4d3XnblHxMO+p/SCi6HTJPkbWzKjDWpw4eW3j1hScHb8RDrX1OOIjNUpXXBkPt1lmH9J3+1bQX5i/s/qiZh5ezNdHmelHBU/oN8AvVfgsN/6ce5HkvSz5svw+HZTblpsaxvQ0Bo8ApEYRgrRVkaylKTvJ3IzlXjTSwry3ynQxvnPMBdIRcpJI5VJqEXJ8NThaOGgBo4W7e3rXoY2irLcjyUm5ycnvZKMpRYaBcrnWxkFNYuZsXimsXM2KimsXM2LsixcWGRLmbDIlxYh6zHsa0AsAbLQHPa0w17gzyj9ENVVUjlk0ehoTzwi+Nib2Pylp4egG4kVWQ50EU31G5SZHOphw4m3UudrnY6LZm2cPiPmarXmJLdHAdbDDh3hYBvoAgNbaXzNTzH/wApWJbmay91nm3J/Ab2uxnDV3mgX93evF4Wh6etGHDj1LeVdGGaSR31bYbHOc4udLnAnT82QB2QfQF6uWEjJtvjb5Fi6Sbuc/UxWHa4iKpyvffmXJhp46c30qmqY/C06ji1K6b5dXMj5oJ8SVwOyaVWm17S7K5hbBDZjMTeOg+pWOHo061JTi9GrcOfmdY0oyVyO5V7NyCm8XsGOPWBzSe6R3BVu2MNlUai6n4ffUc69O1mcHykPDopH1uVfS3Q++LK+rv7D2pmg7F7QvC5AEBCcsvyN/nU/vGqv2p+0n2fVE/Zn7qPb9GQuxdjNxGGZmeW5H1NIM5svT2KqweBji8NG8rWb+diyxeNlhsQ7K90vlc2/iYz653gF29Q0/jZw9cz+Bd5mwnJNtOoypvXHI4OiBeDK60djQpVIzUno7nOrtaVSDhlWqtvOIx5sB+scf5VS03eqv7v6o9DBezJ/wCPmetr2h4gIDmuWwltFvA1CT+6wkekKRhV+aiHj3ahLs+pBUKfOCt5PQ8/Fam81i5XOqRdCxcykXAdF4nS8AakxosNmyjfcXBqxczlK5UuMoypczYZUuYylC1LixrOwLblnMJ1LIE+c3yX/vArnKlCW9HanXqU9zMOHwbN4GvaGP1Y5kta4i5y8WPGsTpcEwYhVKbg9dxa0MRGqunkdbs+u4ANqGeh3E9R6+v/AMeRIJBYBhxlMupvaNXNcPEELDV0YaujzjY+KfTcH0zlJbGgNjBiCOkBeIo16mHm5Q0e777ispycXdE0Nt4j6z/S33KV63xXNdx39LPmXfjvEfTH2W+5Z9cYrmu4z6WY/HuI+kPshPXGJ6O7/Y9NM1sbtStUbke4Fsg2AGi5V9pV68HTnaz5Lt5msqkpKzOL2+c1QsbdxaGgDi52g7ecPFZoQcsiX3qQqivKyPbWiwXsS7KoAgInlVRL8LUDRJGV3c17XH0AqFtGnKphpxjvt9NSZs+ahiIt/d1Y4rB0xY2N/ELxcLJnpKsmT9ParWgAYanA659JarmO1YRVlRVuv/RVPCSbu6j++0itpOa92ZtMM6QCSCenqVfiq8a0s0Y5edne/wBCdh1KnHK5XIPE86tSoNu9zrNFzeLnoEAnsErpgqMpyjbn5E3OoUpzlut5nrq9oeJIXbPKKnRORvPf0Dh2rrSoTqu0ThXxNOgrzfZxOcrbRr4giQ2AZHQ3hr/wrKnhYUXmbuymr46ddOEY2Rno4eLkyeyAt5TucIwtvNkNWlzokbDXljRls50ku45Q4ta0dAtJXGynJ33IlZnSgsu96t+AY5zi9zjJ3DxMQe+NdUaUUkviRmEpTzOW/KylPDuMkNJB00vGsCZPcFl1IrS5pGhNq6RYCInhMTwmM0T2XW19bGltL8C7LeIM9EGdJ0idLrF+Jtkd7W1LjTGTS+8OogwKYte61Uvb7PE3cLUtVrfwMbW2W7ZxSBas3MWMOIoBzYMjiCNWkXDh1g3WJJSVmZjJwlmRQY15aCTBu1wHB7bGOgGzh1OCrmrOzLyE1OKkuJ0eyMXvKQJ8oc13aOPeCD3rQ3N1AQ2L5NUHuLxnYXGTkIgk6mHAgE9UKBX2bh60s0lr0HGVCLdzH8WGfW1f4f8AQo72Lh+b7/8ARj8Oub+XkPiyz66p/D/oWPUmH5y715D0C5v5D4ss+tqf6P6Vj1HQ+KXevIegXMtqclmERvao6xu5Hi0hZWxMOnvl3ryDw6fFmHY3InDYervpqVagMh1VwdlJ4gNAE9ZmFPo4SnSd4rUxTw0IO+99J0qkkgIAgCA13YKkbmmwnra0+xauEXvRuqs1ub7zDSwdMlwOHY0NMAlrDnEAyI0va/QtfQ0/hXcbenqfE+9mUbPo/VU/sN9yx6Cl8K7kPT1fifey6hg6TCSymxpOpa0NJ7wFuoxjuRrKpOXvNsiuVO1zRYGM+cqSG/ogauPUPWQLTK70aTqzyoi4muqNNzfZ1nHYXDFzokkm5J1PSSrxZacbLceZblWnmk9WTtKkAAALBRm76klRtojKGrVs3SLw1a3N0jKGgtyuJETlcAXWJktIF9bg9fjzd07o7LLKOWWltz3mCpiadMuBqTNMi4y84ubIDddBx61uoTmk0uJq506bks38fn1by+liaTslTesAaGTmMObuzcBupBi3atZQnG8cr1v8zeNSnPLNSSSt16dHSYKGJdXpvFENzb5zsriB8m5pAdw0n0LeUFSms+7Lv6bnOE3XhJUt+Zuz5NbzM/Fl9TFNokF4DMkakDKKkHujwWipqMabqLTW/gdHVc51VSftaW8TV2niK7MNSNQw8ufrc5eEzxXWjGnKtLLu0OGJnWhh4Z992RbNp1Y8oeAUp0YEBV6nMyN2rU/RPd/yseggbLETMrdrniwdxWroLgzZYl8UadbblIVTROYPqgVGiLEsBZUuLDminrrCrsVTcJrpLnZ9VTpvoZ0fJDFZjVE2AY7xzgn/AEhRGWBJ4TbtGo6oGu5tMAuebNuSLceCwDddi2AkFwkODD5zgCB2kEeKAMxTCQA4SS4DrLDDh3IDMgCAIAgCAIAgCAIDVwkZ6sGp5YnPOUHKPIn83s4ygNpAEB59tasauJqv4A7tvYzXvzSP3QrbBQywzcyh2nUzVcnLx+0bOzaUAnp9Q/8AehdastbEajHS5vtauLZISLnENEkgDpNlrq9EbaJXZH4jbDRZjc3WbDw1PoXaOHb97QjyxUV7qv8Af3yI6vjar9XEDoFh6Ne9SI0oR3IjzrVJb33GuGLpc5WLgxYFhu0uZsXMbBkWI4ix8Vh2ejMq6d0XPJOpJ43JNzqb8VhJLcZk5S3u5QMWbmthkQWGVBY5TlFiA3GUj9Ck4/bMexVuNd5pdBebLjam30ndfBa8vGIq8JYwdrQ5x9FRqgSLRHbU8Kxr3Pa0BzozEWzRpPTrqtTJmQGGq452CXQc0gNkG3F0c3q6UBmQBAEAQBAEAQBAEBrYWpLqg3ofDgMsAbvmjm216b9KA2UBR2iA87wzLE9Lnnvc8k+kq6o6U49R5rE61pdbJfCN5g7/AFlaTftG9NeyjXxW0wLM5x6eA963hRb1kaTxCWkdS3FV2tp089MVDUYXFzpkSSIZFmxA7VrCDlKWV2s93mdJzjCEM0c2ZXv5crF9PB0Q6nQc1xe9rSaocbOcJEM0LVh1ajUqieie63LpMxoUVKNGS1a96/F9HIpgtm0i2mHueH1HPaMuXKC0xJkTHvWaleacstrKz16TFLC0nGKm3mk2tN2hZX2eyGGm8kOqbo5gBDrXABuIMraNeWqktyuaTw0PZcHvll15lcRssND8tVr3U5LmgEENBgkE2McRwSGIu1eNk9zM1MIoqWWSbjvX38zCzAPLmNEE1GB7b8CCbzoeaVs60UnLk7HJYablGK3yV0bDdnkUadYMLpfcSIILgGjpubd65utepKF7aHdYZqlGolfX5X07zXqYd7nuLaRHOILWguyn6MgdS6xnGMVeXDfzOE6U5zbjG2u5a26DE5hFiII1BsR2g6LdSvqjk4tOzKQlzFhkS4scbt3k7iKlZ9WA4E2a18HKAAPKA4DhxJUCtQqSk5FxhcXRhBQd0SPJXbmIw4GHpPyZSTuarBckyTNnO+1p1KFKLTsyzhNSV4u6PTNibeFbmvbkqdEy13mnp6j6Vo0bmltTHVd+5rXlrWwABbgCSe8ryW1dpYiGKdKnKyVuXK/iW2Gw9P0SlJXbLaRxDhLXVCOmSo1OttOrHNCUmuw2ksPF2aRidi6sfOP8VG9ZYvf6R/LyOnoaXwok+TWLe8Pa9xdkIgnWDNj06elen2Pi6mIpy9I7tO1yDjqMISi4q10TStyCEAQBAEAQBAajxWh+XdyXDJOaMtpzxx1iOpAY9pbzd1tMu6dlyznz5XT7IhAafJoYvJ/aIyxzc3zn73V23QHOVIpOqNcYyVXiOouL2gfuvarbCtzppI89jkoVpN8dTXdizUbAsAYjtuCfT4KUqajIhOo5RtwMQYt7mtjcoYyo1hYHc0zYgGJsYJFp6lxlShKWZrUkQxFSEciehmoY97WgAMJaMrXlsvY3oDuqbWWkqEZNvWz3rgzeGKnGKVldaJ21Qw2LLd1YHdFxF4zZjN+hJ0s2bX3rfIU67jk092/bcy4KrO6ZH9+189paPYtakbZpf42OlKonkh/mmZa9Wk11Yszl794zKQIbmdzzPHSy0jGpJRUrWVn3bjepOjCU3G+Z3VuV3r/oy4atTmlVLoNOkGFkHMXNa5ojhBzd3q1nCdpQS3u9zenOneFVy92NrcdE14mHDOblwwkSKhJHEfKNiehbzTzVH0eDNKbWWkr/AMte8yvqEU6xa4jNiCJBgxznahaKKc4J8Im8puNKo4u15szkfLF8TUGHDmyJl+UXjiYK5/8AlqPDNr1HZ/rOSV5KF11mCrVfUw7zUud40B8AEgXiQLx7V0jGMKyUeW44SnOphpOe+61sRVNtlMe8r0tC7IsXM2NLamymVmw6zh5Lx5TD0g+xc6lONRWZ1o15UZXj3GTkziy/PRrWrUSJItnb+a8ej0dKqZxcXlZ6KlUVSKlHiT1LDvq1HEQTAJ0HCB6l5HaGza9XGSlBXTSfh4FvRxEY0UmSmBc9rHNFOYJHlAX4qds701GhKn6O9m+KOFZRlNPNvtwI52EcKe8I5sAzbQ6W71QPAVo0PTNezZPetxMVaLnk4mxyZHPr+c3/AHK82DpGr/Y4bQ3Q6ieV+VwQBAEAQBAEAQBAEB5pyzwr6GP3riTRxYaASZFLEMblyX0D2NBHW13Sp+BrZJZHx+pV7TwzqQ9JHevp/rzLMOYN9DY+/uVrLVFFDQ292ud7nS1i4MWLmbF4YsXFi4MWLmbF7AQQRYggg9BBkLDs1Zm0W4u63lSyTJ196XsrB6u7K5Fi5mxXIlxYbsJcWMuHDcwLi4WMOEyx0WdA1A0jrXOonltFdnM7UWs95t9D5GfH15p5DUNRxfmJAMABsAX67rnSh7eZKysdsRU/LyOWZt36jRp07KS3qQktCuVYuZsULVm5ixBbaG6xFCsLZppO6wbt8LlQsXHdItNmz96HaTnJ/axbVcAAczJv+iR/UqLaWLeFpqoo3u7cuDfgXdCmqkmmycp7SeJ5ouSeNpVFDbdSN/YTu779xLeFi7amKtjnGluyBoBMmbR7lHqbUnPDfh3Hgle+unH7Z0jQiqmdMv5LnnVu1vrcrPYDvGp/Y02h/DqJ9egK0IAgCAIAgCAIAgCA09sbMpYmi+hWbmY8QekHUOB4OBgg9SA84x2Er4I5MSDUo6MxDQSI4CqBdruvQ+KsqGM0yz7ynxWztc1Lu8vI3cHiWubLXNe3paQY7CPUpl1LWLK1qUPZkjcbHT42/wCFrqFbmZGs6IPYQfUsNm2Vl2RYuZy2KhqXFiuVYuZsVypczYrlWLixXKlwMqXGhTKgGVLgplWbixQtS5ixzvLB4DaQ4h5f3NaW+t4UbFPRLpJ+z4+3J9BtfB5hN/Uq1CXBrGhoIi7nGSLg6Bo+0FT43CQxMVCbaSd9O7pLqlUcHdHc/ilv0nej3Kt9R0Pil8vI7/ipckUdshpHlOHWI9oWPUVD4pfLyMrFy5Iy7L2ayg0tYXGTJc4y4nrgAeCs8NhaeHjlh1nKtXlWleRuqQcQgCAIAgCAIAgCAIAgKOAIg3BQEDi+RmBqOzbhrXdNMlnoaY9Cym0YaTVmajuQ9MfN4jEN6jUztHcV0VaotzZxlhqUt8V3GF3JLEDycXm6n02j0tuV0WLqLicZYCg+Fu3zMX4kxzNNy/zS5npJ9i3WMfFI5PZsf4ya++wsNHGN8rDuPmOFQ+kD1rdYqHFHN7PqLdJdv2zGca9vl0qje1k/dkrdYik+JyeDrrgn99gG1Kf5xDfOmn/OAt1OD3SOTpVVvgyGxVfe1CZlskNEyAAYkcLxM9a8DtnHVamKlBSeWLsknyPoWx8HSoYSE8qzSSbfHXW3YZ8Nss1JyUs0aw2YVbTp4itfJd95NqV6dP3mkSOD5LvfmzMDIEiWjnHoCmUNlYipfN7NufEi1dp04Wyu/U9xGVcFlJDmQRqCIIVdOE4PLK6a4E2NbMrp3RG47BhpFRkscDEt5p6eHYpGGxNWlrGTVjqoQrJ06iUk1uZ1mzapfSY92pbftFifEL6Phazq0YTe9pM+YY7DqhialKO5SaXUZ6hABJIAAkk2AA1JKkXItrnnvKLF1MViW4fDsL6tSMrdMtMGc7/oAk5iToMoiYBgVKmaV+BcYaj6OFuL3nrfJbYbcHhmUQczvKe6Iz1D5To4CwAHAABcG7kollgBAEAQBAEAQBAEAQBAEAQBAEAQGptTHNo0nVHcBYdLjoPFARXJLbJrNcyoZqNJM6Zmk+wmPBAdAgCAjNvbYZhmtLhJc4ADjlnnHuHpIQG42lTeA4Na4OAIMC4NwZQHnGIpgYioALCrU/ncvDY791PrZ6+g/wDpof1X0JV0ijTAJAL6hMWkgMAnxKkZpQwkVF2vJ3tpwRDVnWk3yXiYMp6T4qL6Sp8T72dro2NptJ3ZNzumyeJu4exScZeSpye/Ivqzjh2o5kvifgQu1qfyc/pD1OUSK0fZ4ljhpfmdj8Dd2M3EmiwU6LiIMEwGkZjxAJ9C+g4DEQjhaatrlR4PamDqTxtWWZJOTJVnJivWH9oq5BwawAx13kFw4EyJAOVbVKzn0IxRw0aWu98yc2Hyfw+EDhQpgOeZe886pUPS95udbDQcAFxJJKIAgCAIAgCAIAgCAIAgCA53lbytp4LI0sdUe+SGggQ0Wkk6dVulSsNhZV720SI2JxUKCWbiQo+EU/4X+L/0Uv1W/i+RWPbdPhB/IH4Q3f4Uf5v/AET1X/n8v9mvryPCHzMdb4SHNEjCTHAVY8OYj2Y+EvkdKe2oSlZxa7TrOTm3KeMoCvTBAJLXNdGZjhqDFuIPYQq6rSlSllkW1KrGpHNHcSi5nQw4TPlG8yZpM5JyxJjW+kd6AzIAgMGMNhcjnNFm5zBcAREWB0J4aoDMgPM8dXDcRVtMVan87l4fHaYmb6Wevw8HLDw6l9CXoPY/DMc+puzvXNbzC8GQ2RA00F1OpU6dTCRzyy+07aX3kKcZwxElGOZZU3rbmWvoMG8nF/NOyv8AkDYklvTe7SsPBUVmvV93R+y+rmZVSby2pe8rr2l1mPlBXNN9INIc3csMkQTd144di57TSpypxjqsi+rNsDD0kJOWjzPwIjG4nPRdaIc31OUKDvB9a8Swo08lVa8H4Heck/yOj5vtK9phP0IdS+h5XH/uanWyXUgiBAEAQBAEAQBAEAQBAEAQBAeWfCjTnHUv2LPvKiutmv8ALfX4Hn9sv249TOj2Hyfwz6dMvoAg0mOz7x0ueZzNyg2i3io1fFVYzaUuL0tw4HXB4GhUpxcob4p3u9W96tfgSnxYwP1Tftv/AKlw/GV/i+SJfqzCfB835nne2MIxtaq2n5Ae4NgzYE2nirmlNypJy32PNVoxhinCG5SOl+B/8krf/QfuqSrNpfqrq8z0my/0e1+B3aryxNPZTGikAym6mJdzHajnGTqdTfvQG4gCAsq08wiSLg2MGxBjsMQUBYMPecz7OLtbXBGXzb6dSA802g3+0Vf2tT+dy8Nj/wBzPrZ7LDP/AKeH9V9Cf2XmGGZlNUfLGd00O4DypIgK1wUpLCRs5e//ABV+/oKvE5XiJXUfd/k7dxuV6j4r87E/OCIYLDO7yOddvXa0KXUqTtV1no1/Fc/480R4RhenpDdz6Fv039+tyJ5ViatPUncs1sdXajgVVbY1qw/qt+/iWGzHanL+z3buBz+KtTPW5vqcq6l7r7PEtKes11PwPReSf5HR832le3wn6EOpfQ8hj/3NTrZLqQRAgCAIAgCAIAgCAIAgCAIAgPL/AITauXG0rSdyz7yornZy/LfX4Hn9sr249TOg2JVwe7Yav4JG6ZIcG73e3z5i7hp6VHrqvmeXNvfO1uBthFg/Rxz+j91b7Zr8b3JLfbM6cJ4Ulxtiv8vmS7bO/wDb/wDqcBtPFNOIqCmG7veENLbDLPDhCt6cZeiWbfY85VVP8U/R+7m0tu7Ce+Cau1mCrve4NaMQ4kmwHyVJVu0v1V1eZ6TZf6Hb5HdfhLMwZmGYtzATct0nsVeWRi2Y8GmCKu9u7n2vzjbm2tp3IDaQBAEAQHnW2sKaWIqZ7Bz3OaTYODiXWPGJiOrsXjtp4acMRKTWjd0z1ODrRqUIqO9K1uo2MBtJ1MHd1WgHUS0ie9csPjKuHvke/gaVsPCr78fqbn49rfWN8GqV64xHNdxH/A0fhfzIzFVC9xc92Zx1NvZoFXV68q0883dk2nFU4qMVZEDtXFtzNos59RzpyM5ztCNBebrrh8POovZW8m0nlTnPRLiz1PYOEdSw1Km/ymsGYC8ONyJ4wTC9nQg4U4wfBJHjsVUVWtKa3Ns311OAQBAEAQBAEAQBAEAQBAEAQHmXwlUpxtL9iz7yorjZz/LfX4HnttP249TOh2Jt6hTpsa6q4BtJjcm7MNe2czswF59ij18NUlJtR4t3udMHtLD06cYynuilbK963u6XEkvjThfrD9h/uXD8HW5fNEz1thPj+T8jzzbL2vrVajfJc9zhaLTMxw6Vc0k40lF77HmqtSNTFOUNzkdB8ELQcHWBAIOINjcfNUlW7S/VXV5npdl/o9r8Du8omYExE8Y6FXliVY0AQAAOqyAqgCAIAgCAoWjoCAt3LfojwCxYzmZTcN+i3wCWQzPmXNYBoAOxZMFyAIAgCAIAgCAIAgCAIAgCAIAgIXlDydp4rK5znMeyQHNgyDwIOoUihiZUb23MiYvBU8SlmurcURo5Gfr/AOH/ANlI/Hv4StewaXxv5D4mfr/4f/dPx7+H5mPUNP433I18byDztLRiS2bEimJjjEuss+sH8J0pbEpwlmcmzoeTuxKWDoNoUpIBJLnXc9x1cYtNgOwBQqtWVSWaRb06caccsdxJrmbhAEAQBAEAQBAEAQBAEAQBAEAQBAEAQBAEAQBAEAQBAEAQBAEAQBAEAQBAEAQBAEAQBAEAQBAEAQBAEAQBAEAQBAEAQBAEAQBAEAQBAEAQBAEAQBAEAQBAEAQBAEAQBAEAQBAEAQBAEB//2Q=="/>
          <p:cNvSpPr>
            <a:spLocks noChangeAspect="1" noChangeArrowheads="1"/>
          </p:cNvSpPr>
          <p:nvPr/>
        </p:nvSpPr>
        <p:spPr bwMode="auto">
          <a:xfrm>
            <a:off x="155575" y="-1790700"/>
            <a:ext cx="4476750" cy="37433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529454" y="2905115"/>
            <a:ext cx="6219706" cy="248271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7" name="Rectangle 26"/>
          <p:cNvSpPr/>
          <p:nvPr/>
        </p:nvSpPr>
        <p:spPr>
          <a:xfrm>
            <a:off x="466342" y="2891468"/>
            <a:ext cx="1676358" cy="24963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GB" sz="3600" b="0" i="1" dirty="0" smtClean="0"/>
              <a:t> Study period </a:t>
            </a:r>
            <a:r>
              <a:rPr lang="fr-FR" sz="3600" b="0" i="1" dirty="0" smtClean="0"/>
              <a:t>2013-2016 </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22</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21" name="Espace réservé du contenu 2"/>
          <p:cNvSpPr txBox="1">
            <a:spLocks/>
          </p:cNvSpPr>
          <p:nvPr/>
        </p:nvSpPr>
        <p:spPr bwMode="auto">
          <a:xfrm>
            <a:off x="0" y="1877408"/>
            <a:ext cx="9144000" cy="1454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defTabSz="914400" eaLnBrk="0" fontAlgn="base" hangingPunct="0">
              <a:spcBef>
                <a:spcPct val="20000"/>
              </a:spcBef>
              <a:spcAft>
                <a:spcPct val="0"/>
              </a:spcAft>
              <a:buSzPct val="75000"/>
              <a:defRPr/>
            </a:pPr>
            <a:r>
              <a:rPr lang="en-US" sz="2400" b="1" kern="0" dirty="0" smtClean="0">
                <a:solidFill>
                  <a:schemeClr val="accent2"/>
                </a:solidFill>
              </a:rPr>
              <a:t>3 Questions under </a:t>
            </a:r>
            <a:r>
              <a:rPr kumimoji="0" lang="en-US" sz="2400" b="1" i="0" u="none" strike="noStrike" kern="0" cap="none" spc="0" normalizeH="0" baseline="0" noProof="0" dirty="0" smtClean="0">
                <a:ln>
                  <a:noFill/>
                </a:ln>
                <a:solidFill>
                  <a:schemeClr val="accent2"/>
                </a:solidFill>
                <a:effectLst/>
                <a:uLnTx/>
                <a:uFillTx/>
                <a:latin typeface="+mn-lt"/>
                <a:ea typeface="+mn-ea"/>
                <a:cs typeface="+mn-cs"/>
              </a:rPr>
              <a:t>WP 2/13 :</a:t>
            </a:r>
            <a:r>
              <a:rPr kumimoji="0" lang="fr-FR" sz="2400" b="1" i="0" u="none" strike="noStrike" kern="0" cap="none" spc="0" normalizeH="0" baseline="0" noProof="0" dirty="0" smtClean="0">
                <a:ln>
                  <a:noFill/>
                </a:ln>
                <a:solidFill>
                  <a:schemeClr val="accent2"/>
                </a:solidFill>
                <a:effectLst/>
                <a:uLnTx/>
                <a:uFillTx/>
                <a:latin typeface="+mn-lt"/>
                <a:ea typeface="+mn-ea"/>
                <a:cs typeface="+mn-cs"/>
              </a:rPr>
              <a:t> </a:t>
            </a:r>
          </a:p>
          <a:p>
            <a:pPr marL="342900" lvl="0" indent="-342900" algn="ctr" defTabSz="914400" eaLnBrk="0" fontAlgn="base" hangingPunct="0">
              <a:spcBef>
                <a:spcPct val="20000"/>
              </a:spcBef>
              <a:spcAft>
                <a:spcPct val="0"/>
              </a:spcAft>
              <a:buSzPct val="75000"/>
              <a:defRPr/>
            </a:pPr>
            <a:r>
              <a:rPr lang="en-US" sz="2400" b="1" i="1" kern="0" dirty="0" smtClean="0">
                <a:solidFill>
                  <a:schemeClr val="accent2"/>
                </a:solidFill>
              </a:rPr>
              <a:t>Cloud Computing and Common Capabilities </a:t>
            </a: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75000"/>
              <a:buFontTx/>
              <a:buNone/>
              <a:tabLst/>
              <a:defRPr/>
            </a:pPr>
            <a:endParaRPr kumimoji="0" lang="en-US" sz="800" b="0" i="0" u="none" strike="noStrike" kern="0" cap="none" spc="0" normalizeH="0" baseline="0" noProof="0" dirty="0" smtClean="0">
              <a:ln>
                <a:noFill/>
              </a:ln>
              <a:solidFill>
                <a:srgbClr val="FFCC00">
                  <a:lumMod val="50000"/>
                </a:srgbClr>
              </a:solidFill>
              <a:effectLst/>
              <a:uLnTx/>
              <a:uFillTx/>
              <a:latin typeface="+mn-lt"/>
              <a:ea typeface="+mn-ea"/>
              <a:cs typeface="+mn-cs"/>
            </a:endParaRPr>
          </a:p>
        </p:txBody>
      </p:sp>
      <p:sp>
        <p:nvSpPr>
          <p:cNvPr id="22" name="Rectangle 21"/>
          <p:cNvSpPr/>
          <p:nvPr/>
        </p:nvSpPr>
        <p:spPr>
          <a:xfrm>
            <a:off x="4343581" y="3299773"/>
            <a:ext cx="4123686" cy="58450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lvl="0" defTabSz="914400">
              <a:defRPr/>
            </a:pPr>
            <a:r>
              <a:rPr lang="en-US" b="1" kern="0" dirty="0" smtClean="0">
                <a:solidFill>
                  <a:sysClr val="windowText" lastClr="000000">
                    <a:lumMod val="50000"/>
                    <a:lumOff val="50000"/>
                  </a:sysClr>
                </a:solidFill>
              </a:rPr>
              <a:t>Cloud computing ecosystem, general requirements, and capabilities</a:t>
            </a:r>
          </a:p>
        </p:txBody>
      </p:sp>
      <p:sp>
        <p:nvSpPr>
          <p:cNvPr id="23" name="Rogner un rectangle à un seul coin 22"/>
          <p:cNvSpPr/>
          <p:nvPr/>
        </p:nvSpPr>
        <p:spPr>
          <a:xfrm flipH="1">
            <a:off x="2769439" y="3313421"/>
            <a:ext cx="1422744" cy="570856"/>
          </a:xfrm>
          <a:prstGeom prst="snip1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Q17/13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1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7" name="Rectangle 16"/>
          <p:cNvSpPr/>
          <p:nvPr/>
        </p:nvSpPr>
        <p:spPr>
          <a:xfrm>
            <a:off x="4332204" y="4039036"/>
            <a:ext cx="4135063" cy="56254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defTabSz="914400">
              <a:defRPr/>
            </a:pPr>
            <a:r>
              <a:rPr lang="en-US" b="1" kern="0" dirty="0" smtClean="0">
                <a:solidFill>
                  <a:sysClr val="windowText" lastClr="000000">
                    <a:lumMod val="50000"/>
                    <a:lumOff val="50000"/>
                  </a:sysClr>
                </a:solidFill>
              </a:rPr>
              <a:t>Cloud functional architecture, </a:t>
            </a:r>
          </a:p>
          <a:p>
            <a:pPr lvl="0" defTabSz="914400">
              <a:defRPr/>
            </a:pPr>
            <a:r>
              <a:rPr lang="en-US" b="1" kern="0" dirty="0" smtClean="0">
                <a:solidFill>
                  <a:sysClr val="windowText" lastClr="000000">
                    <a:lumMod val="50000"/>
                    <a:lumOff val="50000"/>
                  </a:sysClr>
                </a:solidFill>
              </a:rPr>
              <a:t>Infrastructure and networking</a:t>
            </a:r>
          </a:p>
        </p:txBody>
      </p:sp>
      <p:sp>
        <p:nvSpPr>
          <p:cNvPr id="18" name="Rogner un rectangle à un seul coin 17"/>
          <p:cNvSpPr/>
          <p:nvPr/>
        </p:nvSpPr>
        <p:spPr>
          <a:xfrm flipH="1">
            <a:off x="2768359" y="4052684"/>
            <a:ext cx="1434120" cy="548895"/>
          </a:xfrm>
          <a:prstGeom prst="snip1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Q18/13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9" name="Rectangle 18"/>
          <p:cNvSpPr/>
          <p:nvPr/>
        </p:nvSpPr>
        <p:spPr>
          <a:xfrm>
            <a:off x="4343581" y="4748733"/>
            <a:ext cx="4135063" cy="52991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defTabSz="914400">
              <a:defRPr/>
            </a:pPr>
            <a:r>
              <a:rPr lang="en-US" b="1" kern="0" dirty="0" smtClean="0">
                <a:solidFill>
                  <a:sysClr val="windowText" lastClr="000000">
                    <a:lumMod val="50000"/>
                    <a:lumOff val="50000"/>
                  </a:sysClr>
                </a:solidFill>
              </a:rPr>
              <a:t>End-to-end Cloud computing service and resource management</a:t>
            </a:r>
          </a:p>
        </p:txBody>
      </p:sp>
      <p:sp>
        <p:nvSpPr>
          <p:cNvPr id="20" name="Rogner un rectangle à un seul coin 19"/>
          <p:cNvSpPr/>
          <p:nvPr/>
        </p:nvSpPr>
        <p:spPr>
          <a:xfrm flipH="1">
            <a:off x="2755745" y="4762380"/>
            <a:ext cx="1434120" cy="516265"/>
          </a:xfrm>
          <a:prstGeom prst="snip1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Q19/13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6" name="Rogner un rectangle à un seul coin 15"/>
          <p:cNvSpPr/>
          <p:nvPr/>
        </p:nvSpPr>
        <p:spPr>
          <a:xfrm flipH="1">
            <a:off x="665326" y="3313421"/>
            <a:ext cx="1163475" cy="570856"/>
          </a:xfrm>
          <a:prstGeom prst="snip1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Q26/13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4" name="Rogner un rectangle à un seul coin 23"/>
          <p:cNvSpPr/>
          <p:nvPr/>
        </p:nvSpPr>
        <p:spPr>
          <a:xfrm flipH="1">
            <a:off x="653953" y="4052684"/>
            <a:ext cx="1174848" cy="548895"/>
          </a:xfrm>
          <a:prstGeom prst="snip1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Q27/13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5" name="Rogner un rectangle à un seul coin 24"/>
          <p:cNvSpPr/>
          <p:nvPr/>
        </p:nvSpPr>
        <p:spPr>
          <a:xfrm flipH="1">
            <a:off x="653953" y="4748733"/>
            <a:ext cx="1174848" cy="516264"/>
          </a:xfrm>
          <a:prstGeom prst="snip1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EEECE1"/>
                </a:solidFill>
                <a:effectLst/>
                <a:uLnTx/>
                <a:uFillTx/>
                <a:latin typeface="Calibri"/>
                <a:ea typeface="+mn-ea"/>
                <a:cs typeface="+mn-cs"/>
              </a:rPr>
              <a:t>Q28/13</a:t>
            </a:r>
            <a:endParaRPr kumimoji="0" lang="fr-FR"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6" name="Flèche droite 25"/>
          <p:cNvSpPr/>
          <p:nvPr/>
        </p:nvSpPr>
        <p:spPr>
          <a:xfrm>
            <a:off x="1994848" y="3379309"/>
            <a:ext cx="668759" cy="450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640305" y="2886926"/>
            <a:ext cx="1368191" cy="369332"/>
          </a:xfrm>
          <a:prstGeom prst="rect">
            <a:avLst/>
          </a:prstGeom>
          <a:noFill/>
        </p:spPr>
        <p:txBody>
          <a:bodyPr wrap="square" rtlCol="0">
            <a:spAutoFit/>
          </a:bodyPr>
          <a:lstStyle/>
          <a:p>
            <a:r>
              <a:rPr lang="fr-FR" b="1" dirty="0" smtClean="0">
                <a:solidFill>
                  <a:schemeClr val="accent1"/>
                </a:solidFill>
              </a:rPr>
              <a:t>2009-2012</a:t>
            </a:r>
            <a:endParaRPr lang="fr-FR" b="1" dirty="0">
              <a:solidFill>
                <a:schemeClr val="accent1"/>
              </a:solidFill>
            </a:endParaRPr>
          </a:p>
        </p:txBody>
      </p:sp>
      <p:sp>
        <p:nvSpPr>
          <p:cNvPr id="31" name="Flèche droite 30"/>
          <p:cNvSpPr/>
          <p:nvPr/>
        </p:nvSpPr>
        <p:spPr>
          <a:xfrm>
            <a:off x="2008496" y="4123908"/>
            <a:ext cx="668759" cy="4503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2" name="Flèche droite 31"/>
          <p:cNvSpPr/>
          <p:nvPr/>
        </p:nvSpPr>
        <p:spPr>
          <a:xfrm>
            <a:off x="2010768" y="4910157"/>
            <a:ext cx="668759" cy="45037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3" name="ZoneTexte 32"/>
          <p:cNvSpPr txBox="1"/>
          <p:nvPr/>
        </p:nvSpPr>
        <p:spPr>
          <a:xfrm>
            <a:off x="5037233" y="2889198"/>
            <a:ext cx="1368191" cy="369332"/>
          </a:xfrm>
          <a:prstGeom prst="rect">
            <a:avLst/>
          </a:prstGeom>
          <a:noFill/>
        </p:spPr>
        <p:txBody>
          <a:bodyPr wrap="square" rtlCol="0">
            <a:spAutoFit/>
          </a:bodyPr>
          <a:lstStyle/>
          <a:p>
            <a:r>
              <a:rPr lang="fr-FR" b="1" dirty="0" smtClean="0">
                <a:solidFill>
                  <a:schemeClr val="accent1"/>
                </a:solidFill>
              </a:rPr>
              <a:t>2013-2016</a:t>
            </a:r>
            <a:endParaRPr lang="fr-FR" b="1" dirty="0">
              <a:solidFill>
                <a:schemeClr val="accent1"/>
              </a:solidFill>
            </a:endParaRPr>
          </a:p>
        </p:txBody>
      </p:sp>
      <p:sp>
        <p:nvSpPr>
          <p:cNvPr id="34" name="Rectangle 33"/>
          <p:cNvSpPr/>
          <p:nvPr/>
        </p:nvSpPr>
        <p:spPr>
          <a:xfrm>
            <a:off x="1446658" y="5483366"/>
            <a:ext cx="6550928" cy="646331"/>
          </a:xfrm>
          <a:prstGeom prst="rect">
            <a:avLst/>
          </a:prstGeom>
        </p:spPr>
        <p:txBody>
          <a:bodyPr wrap="square">
            <a:spAutoFit/>
          </a:bodyPr>
          <a:lstStyle/>
          <a:p>
            <a:pPr lvl="0" algn="just" defTabSz="914400">
              <a:spcBef>
                <a:spcPts val="1200"/>
              </a:spcBef>
              <a:buSzPct val="75000"/>
              <a:defRPr/>
            </a:pPr>
            <a:r>
              <a:rPr lang="en-GB" b="1" i="1" kern="0" dirty="0" smtClean="0">
                <a:solidFill>
                  <a:schemeClr val="accent2"/>
                </a:solidFill>
              </a:rPr>
              <a:t>Common task: </a:t>
            </a:r>
            <a:r>
              <a:rPr lang="en-US" kern="0" dirty="0" smtClean="0">
                <a:solidFill>
                  <a:schemeClr val="tx2">
                    <a:lumMod val="60000"/>
                    <a:lumOff val="40000"/>
                  </a:schemeClr>
                </a:solidFill>
              </a:rPr>
              <a:t>Providing </a:t>
            </a:r>
            <a:r>
              <a:rPr lang="en-GB" kern="0" dirty="0" smtClean="0">
                <a:solidFill>
                  <a:schemeClr val="tx2">
                    <a:lumMod val="60000"/>
                    <a:lumOff val="40000"/>
                  </a:schemeClr>
                </a:solidFill>
              </a:rPr>
              <a:t>necessary </a:t>
            </a:r>
            <a:r>
              <a:rPr lang="en-GB" b="1" kern="0" dirty="0" smtClean="0">
                <a:solidFill>
                  <a:schemeClr val="tx2">
                    <a:lumMod val="60000"/>
                    <a:lumOff val="40000"/>
                  </a:schemeClr>
                </a:solidFill>
              </a:rPr>
              <a:t>collaboration</a:t>
            </a:r>
            <a:r>
              <a:rPr lang="en-GB" kern="0" dirty="0" smtClean="0">
                <a:solidFill>
                  <a:schemeClr val="tx2">
                    <a:lumMod val="60000"/>
                    <a:lumOff val="40000"/>
                  </a:schemeClr>
                </a:solidFill>
              </a:rPr>
              <a:t> with </a:t>
            </a:r>
            <a:r>
              <a:rPr lang="en-GB" b="1" kern="0" dirty="0" smtClean="0">
                <a:solidFill>
                  <a:schemeClr val="tx2">
                    <a:lumMod val="60000"/>
                    <a:lumOff val="40000"/>
                  </a:schemeClr>
                </a:solidFill>
              </a:rPr>
              <a:t>external SDOs, consortia and forums </a:t>
            </a:r>
            <a:r>
              <a:rPr lang="en-GB" kern="0" dirty="0" smtClean="0">
                <a:solidFill>
                  <a:schemeClr val="tx2">
                    <a:lumMod val="60000"/>
                    <a:lumOff val="40000"/>
                  </a:schemeClr>
                </a:solidFill>
              </a:rPr>
              <a:t>working on CC</a:t>
            </a:r>
            <a:endParaRPr lang="en-US" kern="0" dirty="0" smtClean="0">
              <a:solidFill>
                <a:schemeClr val="tx2">
                  <a:lumMod val="60000"/>
                  <a:lumOff val="4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996287"/>
            <a:ext cx="9144000" cy="4885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GB" sz="3600" b="0" i="1" dirty="0" smtClean="0"/>
              <a:t> Study period </a:t>
            </a:r>
            <a:r>
              <a:rPr lang="fr-FR" sz="3600" b="0" i="1" dirty="0" smtClean="0"/>
              <a:t>2013-2016 </a:t>
            </a:r>
            <a:endParaRPr lang="en-US" sz="49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23</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pic>
        <p:nvPicPr>
          <p:cNvPr id="1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6" name="Rectangle 15"/>
          <p:cNvSpPr/>
          <p:nvPr/>
        </p:nvSpPr>
        <p:spPr>
          <a:xfrm>
            <a:off x="457200" y="3071341"/>
            <a:ext cx="2297371" cy="1200329"/>
          </a:xfrm>
          <a:prstGeom prst="rect">
            <a:avLst/>
          </a:prstGeom>
        </p:spPr>
        <p:txBody>
          <a:bodyPr wrap="square">
            <a:spAutoFit/>
          </a:bodyPr>
          <a:lstStyle/>
          <a:p>
            <a:pPr algn="ctr">
              <a:spcBef>
                <a:spcPts val="1200"/>
              </a:spcBef>
            </a:pPr>
            <a:r>
              <a:rPr lang="en-US" dirty="0" smtClean="0">
                <a:solidFill>
                  <a:schemeClr val="tx2">
                    <a:lumMod val="60000"/>
                    <a:lumOff val="40000"/>
                  </a:schemeClr>
                </a:solidFill>
              </a:rPr>
              <a:t>Cloud computing and big data </a:t>
            </a:r>
            <a:r>
              <a:rPr lang="en-US" b="1" dirty="0" smtClean="0">
                <a:solidFill>
                  <a:schemeClr val="tx2">
                    <a:lumMod val="60000"/>
                    <a:lumOff val="40000"/>
                  </a:schemeClr>
                </a:solidFill>
              </a:rPr>
              <a:t>definitions, overview, ecosystem, and use cases</a:t>
            </a:r>
            <a:endParaRPr lang="fr-FR" b="1" dirty="0" smtClean="0">
              <a:solidFill>
                <a:schemeClr val="tx2">
                  <a:lumMod val="60000"/>
                  <a:lumOff val="40000"/>
                </a:schemeClr>
              </a:solidFill>
            </a:endParaRPr>
          </a:p>
        </p:txBody>
      </p:sp>
      <p:sp>
        <p:nvSpPr>
          <p:cNvPr id="18" name="Rectangle 17"/>
          <p:cNvSpPr/>
          <p:nvPr/>
        </p:nvSpPr>
        <p:spPr>
          <a:xfrm>
            <a:off x="6022075" y="3047495"/>
            <a:ext cx="2876265" cy="1477328"/>
          </a:xfrm>
          <a:prstGeom prst="rect">
            <a:avLst/>
          </a:prstGeom>
        </p:spPr>
        <p:txBody>
          <a:bodyPr wrap="square">
            <a:spAutoFit/>
          </a:bodyPr>
          <a:lstStyle/>
          <a:p>
            <a:pPr algn="ctr">
              <a:spcBef>
                <a:spcPts val="1200"/>
              </a:spcBef>
            </a:pPr>
            <a:r>
              <a:rPr lang="en-US" dirty="0" smtClean="0">
                <a:solidFill>
                  <a:schemeClr val="tx2">
                    <a:lumMod val="60000"/>
                    <a:lumOff val="40000"/>
                  </a:schemeClr>
                </a:solidFill>
              </a:rPr>
              <a:t>Requirements for </a:t>
            </a:r>
            <a:r>
              <a:rPr lang="en-US" b="1" dirty="0" smtClean="0">
                <a:solidFill>
                  <a:schemeClr val="tx2">
                    <a:lumMod val="60000"/>
                    <a:lumOff val="40000"/>
                  </a:schemeClr>
                </a:solidFill>
              </a:rPr>
              <a:t>interoperability data portability and exchange information</a:t>
            </a:r>
            <a:r>
              <a:rPr lang="en-US" dirty="0" smtClean="0">
                <a:solidFill>
                  <a:schemeClr val="tx2">
                    <a:lumMod val="60000"/>
                    <a:lumOff val="40000"/>
                  </a:schemeClr>
                </a:solidFill>
              </a:rPr>
              <a:t> in cloud computing and big data</a:t>
            </a:r>
            <a:endParaRPr lang="fr-FR" dirty="0" smtClean="0">
              <a:solidFill>
                <a:schemeClr val="tx2">
                  <a:lumMod val="60000"/>
                  <a:lumOff val="40000"/>
                </a:schemeClr>
              </a:solidFill>
            </a:endParaRPr>
          </a:p>
        </p:txBody>
      </p:sp>
      <p:sp>
        <p:nvSpPr>
          <p:cNvPr id="19" name="Rectangle 18"/>
          <p:cNvSpPr/>
          <p:nvPr/>
        </p:nvSpPr>
        <p:spPr>
          <a:xfrm>
            <a:off x="1703713" y="4767345"/>
            <a:ext cx="2438400" cy="1477328"/>
          </a:xfrm>
          <a:prstGeom prst="rect">
            <a:avLst/>
          </a:prstGeom>
        </p:spPr>
        <p:txBody>
          <a:bodyPr wrap="square">
            <a:spAutoFit/>
          </a:bodyPr>
          <a:lstStyle/>
          <a:p>
            <a:pPr lvl="0" algn="ctr">
              <a:spcBef>
                <a:spcPts val="1200"/>
              </a:spcBef>
            </a:pPr>
            <a:r>
              <a:rPr lang="en-US" b="1" dirty="0" smtClean="0">
                <a:solidFill>
                  <a:schemeClr val="tx2">
                    <a:lumMod val="60000"/>
                    <a:lumOff val="40000"/>
                  </a:schemeClr>
                </a:solidFill>
              </a:rPr>
              <a:t>General and functional requirements for </a:t>
            </a:r>
            <a:r>
              <a:rPr lang="en-US" b="1" dirty="0" err="1" smtClean="0">
                <a:solidFill>
                  <a:schemeClr val="tx2">
                    <a:lumMod val="60000"/>
                    <a:lumOff val="40000"/>
                  </a:schemeClr>
                </a:solidFill>
              </a:rPr>
              <a:t>DaaS</a:t>
            </a:r>
            <a:r>
              <a:rPr lang="en-US" b="1" dirty="0" smtClean="0">
                <a:solidFill>
                  <a:schemeClr val="tx2">
                    <a:lumMod val="60000"/>
                    <a:lumOff val="40000"/>
                  </a:schemeClr>
                </a:solidFill>
              </a:rPr>
              <a:t> </a:t>
            </a:r>
            <a:r>
              <a:rPr lang="en-US" dirty="0" smtClean="0">
                <a:solidFill>
                  <a:schemeClr val="tx2">
                    <a:lumMod val="60000"/>
                    <a:lumOff val="40000"/>
                  </a:schemeClr>
                </a:solidFill>
              </a:rPr>
              <a:t>including functional requirements and reference architecture</a:t>
            </a:r>
            <a:endParaRPr lang="fr-FR" dirty="0" smtClean="0">
              <a:solidFill>
                <a:schemeClr val="tx2">
                  <a:lumMod val="60000"/>
                  <a:lumOff val="40000"/>
                </a:schemeClr>
              </a:solidFill>
            </a:endParaRPr>
          </a:p>
        </p:txBody>
      </p:sp>
      <p:sp>
        <p:nvSpPr>
          <p:cNvPr id="20" name="Rectangle 19"/>
          <p:cNvSpPr/>
          <p:nvPr/>
        </p:nvSpPr>
        <p:spPr>
          <a:xfrm>
            <a:off x="4990531" y="4821937"/>
            <a:ext cx="2108579" cy="1200329"/>
          </a:xfrm>
          <a:prstGeom prst="rect">
            <a:avLst/>
          </a:prstGeom>
        </p:spPr>
        <p:txBody>
          <a:bodyPr wrap="square">
            <a:spAutoFit/>
          </a:bodyPr>
          <a:lstStyle/>
          <a:p>
            <a:pPr lvl="0" algn="ctr">
              <a:spcBef>
                <a:spcPts val="1200"/>
              </a:spcBef>
            </a:pPr>
            <a:r>
              <a:rPr lang="en-US" b="1" dirty="0" smtClean="0">
                <a:solidFill>
                  <a:schemeClr val="tx2">
                    <a:lumMod val="60000"/>
                    <a:lumOff val="40000"/>
                  </a:schemeClr>
                </a:solidFill>
              </a:rPr>
              <a:t>Relationship between cloud computing and big data </a:t>
            </a:r>
            <a:endParaRPr lang="fr-FR" b="1" dirty="0" smtClean="0">
              <a:solidFill>
                <a:schemeClr val="tx2">
                  <a:lumMod val="60000"/>
                  <a:lumOff val="40000"/>
                </a:schemeClr>
              </a:solidFill>
            </a:endParaRPr>
          </a:p>
        </p:txBody>
      </p:sp>
      <p:pic>
        <p:nvPicPr>
          <p:cNvPr id="22" name="Picture 2"/>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3031410" y="2927831"/>
            <a:ext cx="2845109" cy="1609838"/>
          </a:xfrm>
          <a:prstGeom prst="roundRect">
            <a:avLst/>
          </a:prstGeom>
          <a:noFill/>
          <a:ln w="9525">
            <a:noFill/>
            <a:miter lim="800000"/>
            <a:headEnd/>
            <a:tailEnd/>
          </a:ln>
          <a:effectLst/>
        </p:spPr>
      </p:pic>
      <p:sp>
        <p:nvSpPr>
          <p:cNvPr id="23" name="Rectangle 22"/>
          <p:cNvSpPr/>
          <p:nvPr/>
        </p:nvSpPr>
        <p:spPr>
          <a:xfrm>
            <a:off x="3018449" y="3650862"/>
            <a:ext cx="2803478" cy="461665"/>
          </a:xfrm>
          <a:prstGeom prst="rect">
            <a:avLst/>
          </a:prstGeom>
        </p:spPr>
        <p:txBody>
          <a:bodyPr wrap="square">
            <a:spAutoFit/>
          </a:bodyPr>
          <a:lstStyle/>
          <a:p>
            <a:pPr algn="ctr">
              <a:spcBef>
                <a:spcPts val="1200"/>
              </a:spcBef>
            </a:pPr>
            <a:r>
              <a:rPr lang="en-US" sz="2400" b="1" dirty="0" smtClean="0">
                <a:solidFill>
                  <a:schemeClr val="tx2"/>
                </a:solidFill>
              </a:rPr>
              <a:t>Scope of Q17/13</a:t>
            </a:r>
            <a:endParaRPr lang="fr-FR" sz="2400" b="1" dirty="0" smtClean="0">
              <a:solidFill>
                <a:schemeClr val="tx2"/>
              </a:solidFill>
            </a:endParaRPr>
          </a:p>
        </p:txBody>
      </p:sp>
      <p:sp>
        <p:nvSpPr>
          <p:cNvPr id="17" name="Rectangle 16"/>
          <p:cNvSpPr/>
          <p:nvPr/>
        </p:nvSpPr>
        <p:spPr>
          <a:xfrm>
            <a:off x="2945643" y="1871012"/>
            <a:ext cx="3003626" cy="923330"/>
          </a:xfrm>
          <a:prstGeom prst="rect">
            <a:avLst/>
          </a:prstGeom>
        </p:spPr>
        <p:txBody>
          <a:bodyPr wrap="square">
            <a:spAutoFit/>
          </a:bodyPr>
          <a:lstStyle/>
          <a:p>
            <a:pPr lvl="0" algn="ctr">
              <a:spcBef>
                <a:spcPts val="1200"/>
              </a:spcBef>
            </a:pPr>
            <a:r>
              <a:rPr lang="en-US" dirty="0" smtClean="0">
                <a:solidFill>
                  <a:schemeClr val="tx2">
                    <a:lumMod val="60000"/>
                    <a:lumOff val="40000"/>
                  </a:schemeClr>
                </a:solidFill>
              </a:rPr>
              <a:t>Cloud computing and big data </a:t>
            </a:r>
            <a:r>
              <a:rPr lang="en-US" b="1" dirty="0" smtClean="0">
                <a:solidFill>
                  <a:schemeClr val="tx2">
                    <a:lumMod val="60000"/>
                    <a:lumOff val="40000"/>
                  </a:schemeClr>
                </a:solidFill>
              </a:rPr>
              <a:t>high-level requirements, general capabilities</a:t>
            </a:r>
            <a:endParaRPr lang="fr-FR" b="1" dirty="0" smtClean="0">
              <a:solidFill>
                <a:schemeClr val="tx2">
                  <a:lumMod val="60000"/>
                  <a:lumOff val="4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996287"/>
            <a:ext cx="9144000" cy="4885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GB" sz="3600" b="0" i="1" dirty="0" smtClean="0"/>
              <a:t> Study period </a:t>
            </a:r>
            <a:r>
              <a:rPr lang="fr-FR" sz="3600" b="0" i="1" dirty="0" smtClean="0"/>
              <a:t>2013-2016 </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a:xfrm>
            <a:off x="3505200" y="6845185"/>
            <a:ext cx="2133600" cy="365125"/>
          </a:xfrm>
        </p:spPr>
        <p:txBody>
          <a:bodyPr/>
          <a:lstStyle/>
          <a:p>
            <a:fld id="{283C63E4-F9BE-C24A-B4FF-309EB18BA564}" type="slidenum">
              <a:rPr lang="en-US" smtClean="0"/>
              <a:pPr/>
              <a:t>24</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pic>
        <p:nvPicPr>
          <p:cNvPr id="1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6" name="Rectangle 15"/>
          <p:cNvSpPr/>
          <p:nvPr/>
        </p:nvSpPr>
        <p:spPr>
          <a:xfrm>
            <a:off x="721078" y="2105783"/>
            <a:ext cx="2297371" cy="923330"/>
          </a:xfrm>
          <a:prstGeom prst="rect">
            <a:avLst/>
          </a:prstGeom>
        </p:spPr>
        <p:txBody>
          <a:bodyPr wrap="square">
            <a:spAutoFit/>
          </a:bodyPr>
          <a:lstStyle/>
          <a:p>
            <a:pPr algn="ctr">
              <a:spcBef>
                <a:spcPts val="1200"/>
              </a:spcBef>
            </a:pPr>
            <a:r>
              <a:rPr lang="en-US" dirty="0" smtClean="0">
                <a:solidFill>
                  <a:schemeClr val="accent3">
                    <a:lumMod val="50000"/>
                  </a:schemeClr>
                </a:solidFill>
              </a:rPr>
              <a:t>Cloud computing </a:t>
            </a:r>
            <a:r>
              <a:rPr lang="en-US" b="1" dirty="0" smtClean="0">
                <a:solidFill>
                  <a:schemeClr val="accent3">
                    <a:lumMod val="50000"/>
                  </a:schemeClr>
                </a:solidFill>
              </a:rPr>
              <a:t>functional reference architecture</a:t>
            </a:r>
            <a:endParaRPr lang="fr-FR" b="1" dirty="0" smtClean="0">
              <a:solidFill>
                <a:schemeClr val="accent3">
                  <a:lumMod val="50000"/>
                </a:schemeClr>
              </a:solidFill>
            </a:endParaRPr>
          </a:p>
        </p:txBody>
      </p:sp>
      <p:sp>
        <p:nvSpPr>
          <p:cNvPr id="18" name="Rectangle 17"/>
          <p:cNvSpPr/>
          <p:nvPr/>
        </p:nvSpPr>
        <p:spPr>
          <a:xfrm>
            <a:off x="5821927" y="2042765"/>
            <a:ext cx="2876265" cy="923330"/>
          </a:xfrm>
          <a:prstGeom prst="rect">
            <a:avLst/>
          </a:prstGeom>
        </p:spPr>
        <p:txBody>
          <a:bodyPr wrap="square">
            <a:spAutoFit/>
          </a:bodyPr>
          <a:lstStyle/>
          <a:p>
            <a:pPr algn="ctr">
              <a:spcBef>
                <a:spcPts val="1200"/>
              </a:spcBef>
            </a:pPr>
            <a:r>
              <a:rPr lang="en-US" dirty="0" smtClean="0">
                <a:solidFill>
                  <a:schemeClr val="accent3">
                    <a:lumMod val="50000"/>
                  </a:schemeClr>
                </a:solidFill>
              </a:rPr>
              <a:t>Cloud computing </a:t>
            </a:r>
            <a:r>
              <a:rPr lang="en-US" b="1" dirty="0" smtClean="0">
                <a:solidFill>
                  <a:schemeClr val="accent3">
                    <a:lumMod val="50000"/>
                  </a:schemeClr>
                </a:solidFill>
              </a:rPr>
              <a:t>infrastructure </a:t>
            </a:r>
            <a:r>
              <a:rPr lang="en-US" dirty="0" smtClean="0">
                <a:solidFill>
                  <a:schemeClr val="accent3">
                    <a:lumMod val="50000"/>
                  </a:schemeClr>
                </a:solidFill>
              </a:rPr>
              <a:t>including </a:t>
            </a:r>
            <a:r>
              <a:rPr lang="en-US" b="1" dirty="0" smtClean="0">
                <a:solidFill>
                  <a:schemeClr val="accent3">
                    <a:lumMod val="50000"/>
                  </a:schemeClr>
                </a:solidFill>
              </a:rPr>
              <a:t>cloud networking aspects</a:t>
            </a:r>
            <a:endParaRPr lang="fr-FR" b="1" dirty="0" smtClean="0">
              <a:solidFill>
                <a:schemeClr val="accent3">
                  <a:lumMod val="50000"/>
                </a:schemeClr>
              </a:solidFill>
            </a:endParaRPr>
          </a:p>
        </p:txBody>
      </p:sp>
      <p:pic>
        <p:nvPicPr>
          <p:cNvPr id="22" name="Picture 2"/>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110007" y="1836529"/>
            <a:ext cx="2561791" cy="1449529"/>
          </a:xfrm>
          <a:prstGeom prst="roundRect">
            <a:avLst/>
          </a:prstGeom>
          <a:noFill/>
          <a:ln w="9525">
            <a:noFill/>
            <a:miter lim="800000"/>
            <a:headEnd/>
            <a:tailEnd/>
          </a:ln>
          <a:effectLst/>
        </p:spPr>
      </p:pic>
      <p:sp>
        <p:nvSpPr>
          <p:cNvPr id="23" name="Rectangle 22"/>
          <p:cNvSpPr/>
          <p:nvPr/>
        </p:nvSpPr>
        <p:spPr>
          <a:xfrm>
            <a:off x="2922913" y="2504430"/>
            <a:ext cx="2803478" cy="461665"/>
          </a:xfrm>
          <a:prstGeom prst="rect">
            <a:avLst/>
          </a:prstGeom>
        </p:spPr>
        <p:txBody>
          <a:bodyPr wrap="square">
            <a:spAutoFit/>
          </a:bodyPr>
          <a:lstStyle/>
          <a:p>
            <a:pPr algn="ctr">
              <a:spcBef>
                <a:spcPts val="1200"/>
              </a:spcBef>
            </a:pPr>
            <a:r>
              <a:rPr lang="en-US" sz="2400" b="1" dirty="0" smtClean="0">
                <a:solidFill>
                  <a:schemeClr val="accent3"/>
                </a:solidFill>
              </a:rPr>
              <a:t>Scope of Q18/13</a:t>
            </a:r>
            <a:endParaRPr lang="fr-FR" sz="2400" b="1" dirty="0" smtClean="0">
              <a:solidFill>
                <a:schemeClr val="accent3"/>
              </a:solidFill>
            </a:endParaRPr>
          </a:p>
        </p:txBody>
      </p:sp>
      <p:sp>
        <p:nvSpPr>
          <p:cNvPr id="12" name="Espace réservé du numéro de diapositive 13"/>
          <p:cNvSpPr txBox="1">
            <a:spLocks/>
          </p:cNvSpPr>
          <p:nvPr/>
        </p:nvSpPr>
        <p:spPr>
          <a:xfrm>
            <a:off x="3505200" y="6845185"/>
            <a:ext cx="2133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83C63E4-F9BE-C24A-B4FF-309EB18BA564}"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chemeClr val="accent1">
                  <a:lumMod val="60000"/>
                  <a:lumOff val="40000"/>
                </a:schemeClr>
              </a:solidFill>
              <a:effectLst/>
              <a:uLnTx/>
              <a:uFillTx/>
              <a:latin typeface="+mn-lt"/>
              <a:ea typeface="+mn-ea"/>
              <a:cs typeface="+mn-cs"/>
            </a:endParaRPr>
          </a:p>
        </p:txBody>
      </p:sp>
      <p:sp>
        <p:nvSpPr>
          <p:cNvPr id="15" name="Rectangle 14"/>
          <p:cNvSpPr/>
          <p:nvPr/>
        </p:nvSpPr>
        <p:spPr>
          <a:xfrm>
            <a:off x="2772785" y="5178986"/>
            <a:ext cx="3290250" cy="1477328"/>
          </a:xfrm>
          <a:prstGeom prst="rect">
            <a:avLst/>
          </a:prstGeom>
        </p:spPr>
        <p:txBody>
          <a:bodyPr wrap="square">
            <a:spAutoFit/>
          </a:bodyPr>
          <a:lstStyle/>
          <a:p>
            <a:pPr algn="ctr">
              <a:spcBef>
                <a:spcPts val="1200"/>
              </a:spcBef>
            </a:pPr>
            <a:r>
              <a:rPr lang="fr-FR" b="1" dirty="0" smtClean="0">
                <a:solidFill>
                  <a:schemeClr val="accent4">
                    <a:lumMod val="75000"/>
                  </a:schemeClr>
                </a:solidFill>
                <a:cs typeface="Arial" charset="0"/>
              </a:rPr>
              <a:t>High </a:t>
            </a:r>
            <a:r>
              <a:rPr lang="en-US" b="1" dirty="0" smtClean="0">
                <a:solidFill>
                  <a:schemeClr val="accent4">
                    <a:lumMod val="75000"/>
                  </a:schemeClr>
                </a:solidFill>
                <a:cs typeface="Arial" charset="0"/>
              </a:rPr>
              <a:t>level requirements and capabilities for end-to-end cloud computing service management</a:t>
            </a:r>
            <a:r>
              <a:rPr lang="en-US" dirty="0" smtClean="0">
                <a:solidFill>
                  <a:schemeClr val="accent4">
                    <a:lumMod val="75000"/>
                  </a:schemeClr>
                </a:solidFill>
                <a:cs typeface="Arial" charset="0"/>
              </a:rPr>
              <a:t> including cloud infrastructure and resource </a:t>
            </a:r>
            <a:r>
              <a:rPr lang="fr-FR" dirty="0" smtClean="0">
                <a:solidFill>
                  <a:schemeClr val="accent4">
                    <a:lumMod val="75000"/>
                  </a:schemeClr>
                </a:solidFill>
                <a:cs typeface="Arial" charset="0"/>
              </a:rPr>
              <a:t>management</a:t>
            </a:r>
            <a:endParaRPr lang="fr-FR" b="1" dirty="0" smtClean="0">
              <a:solidFill>
                <a:schemeClr val="accent4">
                  <a:lumMod val="75000"/>
                </a:schemeClr>
              </a:solidFill>
            </a:endParaRPr>
          </a:p>
        </p:txBody>
      </p:sp>
      <p:sp>
        <p:nvSpPr>
          <p:cNvPr id="17" name="Rectangle 16"/>
          <p:cNvSpPr/>
          <p:nvPr/>
        </p:nvSpPr>
        <p:spPr>
          <a:xfrm>
            <a:off x="457200" y="3978657"/>
            <a:ext cx="2438400" cy="1200329"/>
          </a:xfrm>
          <a:prstGeom prst="rect">
            <a:avLst/>
          </a:prstGeom>
        </p:spPr>
        <p:txBody>
          <a:bodyPr wrap="square">
            <a:spAutoFit/>
          </a:bodyPr>
          <a:lstStyle/>
          <a:p>
            <a:pPr lvl="0" algn="ctr">
              <a:spcBef>
                <a:spcPts val="1200"/>
              </a:spcBef>
            </a:pPr>
            <a:r>
              <a:rPr lang="fr-FR" b="1" dirty="0" smtClean="0">
                <a:solidFill>
                  <a:schemeClr val="accent4">
                    <a:lumMod val="75000"/>
                  </a:schemeClr>
                </a:solidFill>
                <a:cs typeface="Arial" charset="0"/>
              </a:rPr>
              <a:t>Cloud </a:t>
            </a:r>
            <a:r>
              <a:rPr lang="en-US" b="1" dirty="0" smtClean="0">
                <a:solidFill>
                  <a:schemeClr val="accent4">
                    <a:lumMod val="75000"/>
                  </a:schemeClr>
                </a:solidFill>
                <a:cs typeface="Arial" charset="0"/>
              </a:rPr>
              <a:t>federated identity and access management </a:t>
            </a:r>
            <a:r>
              <a:rPr lang="en-US" dirty="0" smtClean="0">
                <a:solidFill>
                  <a:schemeClr val="accent4">
                    <a:lumMod val="75000"/>
                  </a:schemeClr>
                </a:solidFill>
                <a:cs typeface="Arial" charset="0"/>
              </a:rPr>
              <a:t>(if deemed necessary)</a:t>
            </a:r>
            <a:endParaRPr lang="en-US" dirty="0" smtClean="0">
              <a:solidFill>
                <a:schemeClr val="accent4">
                  <a:lumMod val="75000"/>
                </a:schemeClr>
              </a:solidFill>
            </a:endParaRPr>
          </a:p>
        </p:txBody>
      </p:sp>
      <p:sp>
        <p:nvSpPr>
          <p:cNvPr id="19" name="Rectangle 18"/>
          <p:cNvSpPr/>
          <p:nvPr/>
        </p:nvSpPr>
        <p:spPr>
          <a:xfrm>
            <a:off x="6069733" y="3944215"/>
            <a:ext cx="2606723" cy="1477328"/>
          </a:xfrm>
          <a:prstGeom prst="rect">
            <a:avLst/>
          </a:prstGeom>
        </p:spPr>
        <p:txBody>
          <a:bodyPr wrap="square">
            <a:spAutoFit/>
          </a:bodyPr>
          <a:lstStyle/>
          <a:p>
            <a:pPr lvl="0" algn="ctr" defTabSz="914400" fontAlgn="base">
              <a:spcBef>
                <a:spcPct val="0"/>
              </a:spcBef>
              <a:spcAft>
                <a:spcPct val="0"/>
              </a:spcAft>
              <a:tabLst>
                <a:tab pos="627063" algn="l"/>
              </a:tabLst>
            </a:pPr>
            <a:r>
              <a:rPr lang="fr-FR" b="1" dirty="0" smtClean="0">
                <a:solidFill>
                  <a:schemeClr val="accent4">
                    <a:lumMod val="75000"/>
                  </a:schemeClr>
                </a:solidFill>
                <a:cs typeface="Arial" charset="0"/>
              </a:rPr>
              <a:t>Cloud </a:t>
            </a:r>
            <a:r>
              <a:rPr lang="en-US" b="1" dirty="0" smtClean="0">
                <a:solidFill>
                  <a:schemeClr val="accent4">
                    <a:lumMod val="75000"/>
                  </a:schemeClr>
                </a:solidFill>
                <a:cs typeface="Arial" charset="0"/>
              </a:rPr>
              <a:t>computing security </a:t>
            </a:r>
            <a:r>
              <a:rPr lang="en-US" dirty="0" smtClean="0">
                <a:solidFill>
                  <a:schemeClr val="accent4">
                    <a:lumMod val="75000"/>
                  </a:schemeClr>
                </a:solidFill>
                <a:cs typeface="Arial" charset="0"/>
              </a:rPr>
              <a:t>as defined in the Cloud Computing security collaboration between </a:t>
            </a:r>
            <a:r>
              <a:rPr lang="fr-FR" dirty="0" smtClean="0">
                <a:solidFill>
                  <a:schemeClr val="accent4">
                    <a:lumMod val="75000"/>
                  </a:schemeClr>
                </a:solidFill>
                <a:cs typeface="Arial" charset="0"/>
              </a:rPr>
              <a:t>SG13 and SG17</a:t>
            </a:r>
          </a:p>
        </p:txBody>
      </p:sp>
      <p:pic>
        <p:nvPicPr>
          <p:cNvPr id="20" name="Picture 2"/>
          <p:cNvPicPr>
            <a:picLocks noChangeAspect="1" noChangeArrowheads="1"/>
          </p:cNvPicPr>
          <p:nvPr/>
        </p:nvPicPr>
        <p:blipFill>
          <a:blip r:embed="rId4">
            <a:duotone>
              <a:schemeClr val="accent4">
                <a:shade val="45000"/>
                <a:satMod val="135000"/>
              </a:schemeClr>
              <a:prstClr val="white"/>
            </a:duotone>
          </a:blip>
          <a:srcRect/>
          <a:stretch>
            <a:fillRect/>
          </a:stretch>
        </p:blipFill>
        <p:spPr bwMode="auto">
          <a:xfrm>
            <a:off x="3110007" y="3701658"/>
            <a:ext cx="2565958" cy="1451887"/>
          </a:xfrm>
          <a:prstGeom prst="roundRect">
            <a:avLst/>
          </a:prstGeom>
          <a:noFill/>
          <a:ln w="9525">
            <a:noFill/>
            <a:miter lim="800000"/>
            <a:headEnd/>
            <a:tailEnd/>
          </a:ln>
          <a:effectLst/>
        </p:spPr>
      </p:pic>
      <p:sp>
        <p:nvSpPr>
          <p:cNvPr id="21" name="Rectangle 20"/>
          <p:cNvSpPr/>
          <p:nvPr/>
        </p:nvSpPr>
        <p:spPr>
          <a:xfrm>
            <a:off x="2950209" y="4360558"/>
            <a:ext cx="2803478" cy="461665"/>
          </a:xfrm>
          <a:prstGeom prst="rect">
            <a:avLst/>
          </a:prstGeom>
        </p:spPr>
        <p:txBody>
          <a:bodyPr wrap="square">
            <a:spAutoFit/>
          </a:bodyPr>
          <a:lstStyle/>
          <a:p>
            <a:pPr algn="ctr">
              <a:spcBef>
                <a:spcPts val="1200"/>
              </a:spcBef>
            </a:pPr>
            <a:r>
              <a:rPr lang="en-US" sz="2400" b="1" dirty="0" smtClean="0">
                <a:solidFill>
                  <a:schemeClr val="accent4"/>
                </a:solidFill>
              </a:rPr>
              <a:t>Scope of Q19/13</a:t>
            </a:r>
            <a:endParaRPr lang="fr-FR" sz="2400" b="1" dirty="0" smtClean="0">
              <a:solidFill>
                <a:schemeClr val="accent4"/>
              </a:solidFill>
            </a:endParaRPr>
          </a:p>
        </p:txBody>
      </p:sp>
      <p:cxnSp>
        <p:nvCxnSpPr>
          <p:cNvPr id="25" name="Connecteur droit 24"/>
          <p:cNvCxnSpPr/>
          <p:nvPr/>
        </p:nvCxnSpPr>
        <p:spPr>
          <a:xfrm flipV="1">
            <a:off x="0" y="3452884"/>
            <a:ext cx="9144000" cy="2729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SG 13 </a:t>
            </a:r>
            <a:r>
              <a:rPr lang="en-GB" dirty="0" smtClean="0"/>
              <a:t>Work</a:t>
            </a:r>
            <a:r>
              <a:rPr lang="fr-FR" dirty="0" smtClean="0"/>
              <a:t> on CC </a:t>
            </a:r>
            <a:br>
              <a:rPr lang="fr-FR" dirty="0" smtClean="0"/>
            </a:br>
            <a:r>
              <a:rPr lang="en-US" sz="3600" b="0" i="1" dirty="0" smtClean="0"/>
              <a:t>Approved</a:t>
            </a:r>
            <a:r>
              <a:rPr lang="fr-FR" sz="3600" b="0" i="1" dirty="0" smtClean="0"/>
              <a:t> </a:t>
            </a:r>
            <a:r>
              <a:rPr lang="en-US" sz="3600" b="0" i="1" dirty="0" smtClean="0"/>
              <a:t>Recommendations</a:t>
            </a:r>
            <a:endParaRPr lang="en-US"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25</a:t>
            </a:fld>
            <a:endParaRPr lang="en-US" dirty="0"/>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pic>
        <p:nvPicPr>
          <p:cNvPr id="1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5" name="Rectangle 14"/>
          <p:cNvSpPr/>
          <p:nvPr/>
        </p:nvSpPr>
        <p:spPr>
          <a:xfrm>
            <a:off x="457200" y="2047164"/>
            <a:ext cx="4039807" cy="4247317"/>
          </a:xfrm>
          <a:prstGeom prst="rect">
            <a:avLst/>
          </a:prstGeom>
        </p:spPr>
        <p:txBody>
          <a:bodyPr wrap="square">
            <a:spAutoFit/>
          </a:bodyPr>
          <a:lstStyle/>
          <a:p>
            <a:pPr marL="177800" lvl="1" indent="-177800">
              <a:spcBef>
                <a:spcPts val="1200"/>
              </a:spcBef>
              <a:buSzPct val="70000"/>
              <a:buBlip>
                <a:blip r:embed="rId4"/>
              </a:buBlip>
            </a:pPr>
            <a:r>
              <a:rPr lang="fr-FR" sz="1700" b="1" kern="0" dirty="0" smtClean="0">
                <a:solidFill>
                  <a:srgbClr val="66CCFF"/>
                </a:solidFill>
                <a:hlinkClick r:id="rId5" tooltip="See more details"/>
              </a:rPr>
              <a:t>Y.3500</a:t>
            </a:r>
            <a:r>
              <a:rPr lang="en-US" sz="1700" kern="0" dirty="0" smtClean="0">
                <a:solidFill>
                  <a:schemeClr val="tx2">
                    <a:lumMod val="60000"/>
                    <a:lumOff val="40000"/>
                  </a:schemeClr>
                </a:solidFill>
              </a:rPr>
              <a:t>:</a:t>
            </a:r>
            <a:r>
              <a:rPr lang="en-US" sz="1700" b="1" kern="0" dirty="0" smtClean="0">
                <a:solidFill>
                  <a:schemeClr val="tx2">
                    <a:lumMod val="60000"/>
                    <a:lumOff val="40000"/>
                  </a:schemeClr>
                </a:solidFill>
              </a:rPr>
              <a:t> </a:t>
            </a:r>
            <a:r>
              <a:rPr lang="en-US" sz="1700" kern="0" dirty="0" smtClean="0">
                <a:solidFill>
                  <a:schemeClr val="tx2">
                    <a:lumMod val="60000"/>
                    <a:lumOff val="40000"/>
                  </a:schemeClr>
                </a:solidFill>
              </a:rPr>
              <a:t>Cloud computing - Overview and Vocabulary </a:t>
            </a:r>
            <a:r>
              <a:rPr lang="en-GB" sz="1700" dirty="0" smtClean="0"/>
              <a:t>(</a:t>
            </a:r>
            <a:r>
              <a:rPr lang="fr-FR" sz="1700" dirty="0" smtClean="0"/>
              <a:t>2014-08)</a:t>
            </a:r>
            <a:endParaRPr lang="en-US" sz="1700" kern="0" dirty="0" smtClean="0">
              <a:solidFill>
                <a:schemeClr val="bg2"/>
              </a:solidFill>
            </a:endParaRPr>
          </a:p>
          <a:p>
            <a:pPr marL="177800" lvl="1" indent="-177800">
              <a:spcBef>
                <a:spcPts val="1200"/>
              </a:spcBef>
              <a:buSzPct val="70000"/>
              <a:buBlip>
                <a:blip r:embed="rId4"/>
              </a:buBlip>
            </a:pPr>
            <a:r>
              <a:rPr lang="fr-FR" sz="1700" b="1" kern="0" dirty="0" smtClean="0">
                <a:solidFill>
                  <a:srgbClr val="66CCFF"/>
                </a:solidFill>
                <a:hlinkClick r:id="rId5" tooltip="See more details"/>
              </a:rPr>
              <a:t>Y.3501</a:t>
            </a:r>
            <a:r>
              <a:rPr lang="fr-FR" sz="1700" kern="0" dirty="0" smtClean="0">
                <a:solidFill>
                  <a:schemeClr val="tx2">
                    <a:lumMod val="60000"/>
                    <a:lumOff val="40000"/>
                  </a:schemeClr>
                </a:solidFill>
              </a:rPr>
              <a:t>: </a:t>
            </a:r>
            <a:r>
              <a:rPr lang="en-US" sz="1700" kern="0" dirty="0" smtClean="0">
                <a:solidFill>
                  <a:schemeClr val="tx2">
                    <a:lumMod val="60000"/>
                    <a:lumOff val="40000"/>
                  </a:schemeClr>
                </a:solidFill>
              </a:rPr>
              <a:t>Cloud computing framework and high-level requirements </a:t>
            </a:r>
            <a:r>
              <a:rPr lang="en-GB" sz="1700" dirty="0" smtClean="0"/>
              <a:t>(</a:t>
            </a:r>
            <a:r>
              <a:rPr lang="fr-FR" sz="1700" dirty="0" smtClean="0"/>
              <a:t>2013-05)</a:t>
            </a:r>
            <a:endParaRPr lang="fr-FR" sz="1700" kern="0" dirty="0" smtClean="0">
              <a:solidFill>
                <a:schemeClr val="bg2"/>
              </a:solidFill>
            </a:endParaRPr>
          </a:p>
          <a:p>
            <a:pPr marL="177800" lvl="1" indent="-177800">
              <a:spcBef>
                <a:spcPts val="1200"/>
              </a:spcBef>
              <a:buSzPct val="70000"/>
              <a:buBlip>
                <a:blip r:embed="rId4"/>
              </a:buBlip>
            </a:pPr>
            <a:r>
              <a:rPr lang="fr-FR" sz="1700" b="1" kern="0" dirty="0" smtClean="0">
                <a:solidFill>
                  <a:srgbClr val="66CCFF"/>
                </a:solidFill>
              </a:rPr>
              <a:t> </a:t>
            </a:r>
            <a:r>
              <a:rPr lang="fr-FR" sz="1700" b="1" kern="0" dirty="0" smtClean="0">
                <a:solidFill>
                  <a:srgbClr val="66CCFF"/>
                </a:solidFill>
                <a:hlinkClick r:id="rId5" tooltip="See more details"/>
              </a:rPr>
              <a:t>Y.3503</a:t>
            </a:r>
            <a:r>
              <a:rPr lang="fr-FR" sz="1700" kern="0" dirty="0" smtClean="0">
                <a:solidFill>
                  <a:schemeClr val="tx2">
                    <a:lumMod val="60000"/>
                    <a:lumOff val="40000"/>
                  </a:schemeClr>
                </a:solidFill>
              </a:rPr>
              <a:t>:</a:t>
            </a:r>
            <a:r>
              <a:rPr lang="fr-FR" sz="1700" b="1" kern="0" dirty="0" smtClean="0">
                <a:solidFill>
                  <a:schemeClr val="tx2">
                    <a:lumMod val="60000"/>
                    <a:lumOff val="40000"/>
                  </a:schemeClr>
                </a:solidFill>
              </a:rPr>
              <a:t> </a:t>
            </a:r>
            <a:r>
              <a:rPr lang="en-US" sz="1700" kern="0" dirty="0" smtClean="0">
                <a:solidFill>
                  <a:schemeClr val="tx2">
                    <a:lumMod val="60000"/>
                    <a:lumOff val="40000"/>
                  </a:schemeClr>
                </a:solidFill>
              </a:rPr>
              <a:t>Requirements for desktop as a service </a:t>
            </a:r>
            <a:r>
              <a:rPr lang="en-GB" sz="1700" dirty="0" smtClean="0"/>
              <a:t>(</a:t>
            </a:r>
            <a:r>
              <a:rPr lang="fr-FR" sz="1700" dirty="0" smtClean="0"/>
              <a:t>2014-05)</a:t>
            </a:r>
          </a:p>
          <a:p>
            <a:pPr marL="177800" lvl="1" indent="-177800">
              <a:spcBef>
                <a:spcPts val="1200"/>
              </a:spcBef>
              <a:buSzPct val="70000"/>
              <a:buBlip>
                <a:blip r:embed="rId4"/>
              </a:buBlip>
            </a:pPr>
            <a:r>
              <a:rPr lang="en-US" sz="1700" dirty="0" smtClean="0"/>
              <a:t> </a:t>
            </a:r>
            <a:r>
              <a:rPr lang="en-US" sz="1700" b="1" kern="0" dirty="0" smtClean="0">
                <a:solidFill>
                  <a:srgbClr val="66CCFF"/>
                </a:solidFill>
                <a:hlinkClick r:id="rId6" tooltip="See more details"/>
              </a:rPr>
              <a:t>Y.3600</a:t>
            </a:r>
            <a:r>
              <a:rPr lang="en-US" sz="1700" dirty="0" smtClean="0">
                <a:solidFill>
                  <a:srgbClr val="0000FF"/>
                </a:solidFill>
              </a:rPr>
              <a:t>: </a:t>
            </a:r>
            <a:r>
              <a:rPr lang="en-US" sz="1700" dirty="0" smtClean="0">
                <a:solidFill>
                  <a:schemeClr val="tx2">
                    <a:lumMod val="60000"/>
                    <a:lumOff val="40000"/>
                  </a:schemeClr>
                </a:solidFill>
              </a:rPr>
              <a:t>Big data – cloud computing based requirements and capabilities </a:t>
            </a:r>
            <a:r>
              <a:rPr lang="en-US" sz="1700" smtClean="0"/>
              <a:t>(</a:t>
            </a:r>
            <a:r>
              <a:rPr lang="en-US" sz="1700" smtClean="0"/>
              <a:t>2015-11)</a:t>
            </a:r>
            <a:endParaRPr lang="en-US" sz="1700" dirty="0" smtClean="0"/>
          </a:p>
          <a:p>
            <a:pPr marL="177800" lvl="1" indent="-177800">
              <a:spcBef>
                <a:spcPts val="1200"/>
              </a:spcBef>
              <a:buSzPct val="70000"/>
              <a:buBlip>
                <a:blip r:embed="rId4"/>
              </a:buBlip>
            </a:pPr>
            <a:r>
              <a:rPr lang="fr-FR" sz="1700" b="1" u="sng" kern="0" dirty="0" smtClean="0">
                <a:solidFill>
                  <a:schemeClr val="accent4">
                    <a:lumMod val="75000"/>
                  </a:schemeClr>
                </a:solidFill>
              </a:rPr>
              <a:t>Y.3520</a:t>
            </a:r>
            <a:r>
              <a:rPr lang="fr-FR" sz="1700" b="1" kern="0" dirty="0" smtClean="0">
                <a:solidFill>
                  <a:schemeClr val="accent4">
                    <a:lumMod val="75000"/>
                  </a:schemeClr>
                </a:solidFill>
              </a:rPr>
              <a:t>: </a:t>
            </a:r>
            <a:r>
              <a:rPr lang="en-US" sz="1700" kern="0" dirty="0" smtClean="0">
                <a:solidFill>
                  <a:schemeClr val="accent4"/>
                </a:solidFill>
              </a:rPr>
              <a:t>Cloud computing framework for end to end resource management </a:t>
            </a:r>
            <a:r>
              <a:rPr lang="en-GB" sz="1700" dirty="0" smtClean="0">
                <a:solidFill>
                  <a:srgbClr val="000000"/>
                </a:solidFill>
              </a:rPr>
              <a:t>(2013-06</a:t>
            </a:r>
            <a:r>
              <a:rPr lang="en-GB" sz="1600" dirty="0" smtClean="0">
                <a:solidFill>
                  <a:srgbClr val="000000"/>
                </a:solidFill>
              </a:rPr>
              <a:t>:</a:t>
            </a:r>
            <a:r>
              <a:rPr lang="en-US" sz="1600" dirty="0" smtClean="0"/>
              <a:t>Superseded</a:t>
            </a:r>
            <a:r>
              <a:rPr lang="fr-FR" sz="1600" dirty="0" smtClean="0"/>
              <a:t> / </a:t>
            </a:r>
            <a:r>
              <a:rPr lang="fr-FR" sz="1700" dirty="0" smtClean="0">
                <a:solidFill>
                  <a:srgbClr val="000000"/>
                </a:solidFill>
              </a:rPr>
              <a:t>2015-09: in force)</a:t>
            </a:r>
            <a:endParaRPr lang="en-US" sz="1700" dirty="0" smtClean="0"/>
          </a:p>
          <a:p>
            <a:pPr marL="177800" lvl="1" indent="-177800">
              <a:spcBef>
                <a:spcPts val="1200"/>
              </a:spcBef>
              <a:buSzPct val="70000"/>
            </a:pPr>
            <a:endParaRPr lang="en-US" sz="1600" kern="0" dirty="0" smtClean="0"/>
          </a:p>
        </p:txBody>
      </p:sp>
      <p:sp>
        <p:nvSpPr>
          <p:cNvPr id="22" name="Rectangle 21"/>
          <p:cNvSpPr/>
          <p:nvPr/>
        </p:nvSpPr>
        <p:spPr>
          <a:xfrm>
            <a:off x="4497008" y="2048436"/>
            <a:ext cx="3986089" cy="2492990"/>
          </a:xfrm>
          <a:prstGeom prst="rect">
            <a:avLst/>
          </a:prstGeom>
        </p:spPr>
        <p:txBody>
          <a:bodyPr wrap="square">
            <a:spAutoFit/>
          </a:bodyPr>
          <a:lstStyle/>
          <a:p>
            <a:pPr marL="441325" lvl="1" indent="-268288">
              <a:spcBef>
                <a:spcPts val="1200"/>
              </a:spcBef>
              <a:buSzPct val="70000"/>
              <a:buBlip>
                <a:blip r:embed="rId4"/>
              </a:buBlip>
            </a:pPr>
            <a:r>
              <a:rPr lang="fr-FR" sz="1700" b="1" u="sng" kern="0" dirty="0" smtClean="0">
                <a:solidFill>
                  <a:schemeClr val="accent3">
                    <a:lumMod val="75000"/>
                  </a:schemeClr>
                </a:solidFill>
              </a:rPr>
              <a:t>Y.3511</a:t>
            </a:r>
            <a:r>
              <a:rPr lang="fr-FR" sz="1700" kern="0" dirty="0" smtClean="0">
                <a:solidFill>
                  <a:schemeClr val="accent3">
                    <a:lumMod val="75000"/>
                  </a:schemeClr>
                </a:solidFill>
              </a:rPr>
              <a:t>:</a:t>
            </a:r>
            <a:r>
              <a:rPr lang="fr-FR" sz="1700" b="1" kern="0" dirty="0" smtClean="0">
                <a:solidFill>
                  <a:schemeClr val="accent3">
                    <a:lumMod val="75000"/>
                  </a:schemeClr>
                </a:solidFill>
              </a:rPr>
              <a:t> </a:t>
            </a:r>
            <a:r>
              <a:rPr lang="en-US" sz="1700" kern="0" dirty="0" smtClean="0">
                <a:solidFill>
                  <a:schemeClr val="accent3"/>
                </a:solidFill>
              </a:rPr>
              <a:t>Framework of inter-cloud computing </a:t>
            </a:r>
            <a:r>
              <a:rPr lang="en-GB" sz="1700" dirty="0" smtClean="0"/>
              <a:t>(</a:t>
            </a:r>
            <a:r>
              <a:rPr lang="fr-FR" sz="1700" dirty="0" smtClean="0"/>
              <a:t>2014-03)</a:t>
            </a:r>
            <a:endParaRPr lang="fr-FR" sz="1700" b="1" u="sng" kern="0" dirty="0" smtClean="0">
              <a:solidFill>
                <a:schemeClr val="accent3">
                  <a:lumMod val="75000"/>
                </a:schemeClr>
              </a:solidFill>
            </a:endParaRPr>
          </a:p>
          <a:p>
            <a:pPr marL="441325" lvl="1" indent="-268288">
              <a:spcBef>
                <a:spcPts val="1200"/>
              </a:spcBef>
              <a:buSzPct val="70000"/>
              <a:buBlip>
                <a:blip r:embed="rId4"/>
              </a:buBlip>
            </a:pPr>
            <a:r>
              <a:rPr lang="fr-FR" sz="1700" b="1" u="sng" kern="0" dirty="0" smtClean="0">
                <a:solidFill>
                  <a:schemeClr val="accent3">
                    <a:lumMod val="75000"/>
                  </a:schemeClr>
                </a:solidFill>
              </a:rPr>
              <a:t>Y.3512</a:t>
            </a:r>
            <a:r>
              <a:rPr lang="fr-FR" sz="1700" b="1" kern="0" dirty="0" smtClean="0">
                <a:solidFill>
                  <a:schemeClr val="accent3">
                    <a:lumMod val="75000"/>
                  </a:schemeClr>
                </a:solidFill>
              </a:rPr>
              <a:t>:</a:t>
            </a:r>
            <a:r>
              <a:rPr lang="fr-FR" sz="1700" kern="0" dirty="0" smtClean="0">
                <a:solidFill>
                  <a:schemeClr val="accent3">
                    <a:lumMod val="75000"/>
                  </a:schemeClr>
                </a:solidFill>
              </a:rPr>
              <a:t> </a:t>
            </a:r>
            <a:r>
              <a:rPr lang="en-US" sz="1700" kern="0" dirty="0" smtClean="0">
                <a:solidFill>
                  <a:schemeClr val="accent3">
                    <a:lumMod val="75000"/>
                  </a:schemeClr>
                </a:solidFill>
              </a:rPr>
              <a:t>Cloud computing - Functional requirements of Network as a Service </a:t>
            </a:r>
            <a:r>
              <a:rPr lang="en-GB" sz="1700" dirty="0" smtClean="0"/>
              <a:t>(</a:t>
            </a:r>
            <a:r>
              <a:rPr lang="fr-FR" sz="1700" dirty="0" smtClean="0"/>
              <a:t>2014-08</a:t>
            </a:r>
            <a:r>
              <a:rPr lang="fr-FR" sz="1700" dirty="0" smtClean="0"/>
              <a:t>)</a:t>
            </a:r>
            <a:endParaRPr lang="fr-FR" sz="1700" kern="0" dirty="0" smtClean="0">
              <a:solidFill>
                <a:schemeClr val="bg2"/>
              </a:solidFill>
            </a:endParaRPr>
          </a:p>
          <a:p>
            <a:pPr marL="441325" lvl="1" indent="-268288">
              <a:spcBef>
                <a:spcPts val="1200"/>
              </a:spcBef>
              <a:buSzPct val="70000"/>
              <a:buBlip>
                <a:blip r:embed="rId4"/>
              </a:buBlip>
            </a:pPr>
            <a:r>
              <a:rPr lang="fr-FR" sz="1700" b="1" u="sng" kern="0" dirty="0" smtClean="0">
                <a:solidFill>
                  <a:srgbClr val="66CCFF"/>
                </a:solidFill>
              </a:rPr>
              <a:t> </a:t>
            </a:r>
            <a:r>
              <a:rPr lang="fr-FR" sz="1700" b="1" u="sng" kern="0" dirty="0" smtClean="0">
                <a:solidFill>
                  <a:schemeClr val="accent3">
                    <a:lumMod val="75000"/>
                  </a:schemeClr>
                </a:solidFill>
              </a:rPr>
              <a:t>Y.3513</a:t>
            </a:r>
            <a:r>
              <a:rPr lang="fr-FR" sz="1700" b="1" kern="0" dirty="0" smtClean="0">
                <a:solidFill>
                  <a:schemeClr val="accent3">
                    <a:lumMod val="75000"/>
                  </a:schemeClr>
                </a:solidFill>
              </a:rPr>
              <a:t>: </a:t>
            </a:r>
            <a:r>
              <a:rPr lang="en-US" sz="1700" kern="0" dirty="0" smtClean="0">
                <a:solidFill>
                  <a:schemeClr val="accent3">
                    <a:lumMod val="75000"/>
                  </a:schemeClr>
                </a:solidFill>
              </a:rPr>
              <a:t>Cloud computing - Functional requirements of Infrastructure as a Service </a:t>
            </a:r>
            <a:r>
              <a:rPr lang="en-GB" sz="1700" dirty="0" smtClean="0"/>
              <a:t>(</a:t>
            </a:r>
            <a:r>
              <a:rPr lang="fr-FR" sz="1700" dirty="0" smtClean="0"/>
              <a:t>2014-08)</a:t>
            </a:r>
            <a:endParaRPr lang="en-US" sz="1700" kern="0" dirty="0" smtClean="0">
              <a:solidFill>
                <a:schemeClr val="bg2"/>
              </a:solidFill>
            </a:endParaRPr>
          </a:p>
        </p:txBody>
      </p:sp>
      <p:sp>
        <p:nvSpPr>
          <p:cNvPr id="23" name="Rectangle 22"/>
          <p:cNvSpPr/>
          <p:nvPr/>
        </p:nvSpPr>
        <p:spPr>
          <a:xfrm>
            <a:off x="4503759" y="4538761"/>
            <a:ext cx="4032913" cy="1292662"/>
          </a:xfrm>
          <a:prstGeom prst="rect">
            <a:avLst/>
          </a:prstGeom>
        </p:spPr>
        <p:txBody>
          <a:bodyPr wrap="square">
            <a:spAutoFit/>
          </a:bodyPr>
          <a:lstStyle/>
          <a:p>
            <a:pPr marL="441325" lvl="1" indent="-268288">
              <a:spcBef>
                <a:spcPts val="1200"/>
              </a:spcBef>
              <a:buSzPct val="70000"/>
              <a:buBlip>
                <a:blip r:embed="rId4"/>
              </a:buBlip>
            </a:pPr>
            <a:r>
              <a:rPr lang="fr-FR" sz="1700" b="1" u="sng" kern="0" dirty="0" smtClean="0">
                <a:solidFill>
                  <a:schemeClr val="accent3">
                    <a:lumMod val="75000"/>
                  </a:schemeClr>
                </a:solidFill>
              </a:rPr>
              <a:t>Y.3502</a:t>
            </a:r>
            <a:r>
              <a:rPr lang="en-US" sz="1700" b="1" kern="0" dirty="0" smtClean="0">
                <a:solidFill>
                  <a:schemeClr val="accent3">
                    <a:lumMod val="75000"/>
                  </a:schemeClr>
                </a:solidFill>
              </a:rPr>
              <a:t>: </a:t>
            </a:r>
            <a:r>
              <a:rPr lang="fr-FR" sz="1700" kern="0" dirty="0" smtClean="0">
                <a:solidFill>
                  <a:schemeClr val="accent3">
                    <a:lumMod val="75000"/>
                  </a:schemeClr>
                </a:solidFill>
              </a:rPr>
              <a:t>Cloud </a:t>
            </a:r>
            <a:r>
              <a:rPr lang="en-US" sz="1700" kern="0" dirty="0" smtClean="0">
                <a:solidFill>
                  <a:schemeClr val="accent3">
                    <a:lumMod val="75000"/>
                  </a:schemeClr>
                </a:solidFill>
              </a:rPr>
              <a:t>computing - reference </a:t>
            </a:r>
            <a:r>
              <a:rPr lang="fr-FR" sz="1700" kern="0" dirty="0" smtClean="0">
                <a:solidFill>
                  <a:schemeClr val="accent3">
                    <a:lumMod val="75000"/>
                  </a:schemeClr>
                </a:solidFill>
              </a:rPr>
              <a:t>architecture </a:t>
            </a:r>
            <a:r>
              <a:rPr lang="en-GB" sz="1700" dirty="0" smtClean="0"/>
              <a:t>(</a:t>
            </a:r>
            <a:r>
              <a:rPr lang="fr-FR" sz="1700" dirty="0" smtClean="0"/>
              <a:t>2014-08)</a:t>
            </a:r>
            <a:endParaRPr lang="en-US" sz="1700" kern="0" dirty="0" smtClean="0">
              <a:solidFill>
                <a:schemeClr val="bg2"/>
              </a:solidFill>
            </a:endParaRPr>
          </a:p>
          <a:p>
            <a:pPr marL="441325" lvl="1" indent="-268288">
              <a:spcBef>
                <a:spcPts val="1200"/>
              </a:spcBef>
              <a:buSzPct val="70000"/>
              <a:buBlip>
                <a:blip r:embed="rId4"/>
              </a:buBlip>
            </a:pPr>
            <a:r>
              <a:rPr lang="fr-FR" sz="1700" b="1" u="sng" kern="0" dirty="0" smtClean="0">
                <a:solidFill>
                  <a:schemeClr val="accent3">
                    <a:lumMod val="75000"/>
                  </a:schemeClr>
                </a:solidFill>
              </a:rPr>
              <a:t>Y.3510</a:t>
            </a:r>
            <a:r>
              <a:rPr lang="fr-FR" sz="1700" b="1" kern="0" dirty="0" smtClean="0">
                <a:solidFill>
                  <a:schemeClr val="accent3">
                    <a:lumMod val="75000"/>
                  </a:schemeClr>
                </a:solidFill>
              </a:rPr>
              <a:t>: </a:t>
            </a:r>
            <a:r>
              <a:rPr lang="en-US" sz="1700" kern="0" dirty="0" smtClean="0">
                <a:solidFill>
                  <a:schemeClr val="accent3">
                    <a:lumMod val="75000"/>
                  </a:schemeClr>
                </a:solidFill>
              </a:rPr>
              <a:t>Cloud computing infrastructure requirements </a:t>
            </a:r>
            <a:r>
              <a:rPr lang="en-GB" sz="1700" dirty="0" smtClean="0"/>
              <a:t>(</a:t>
            </a:r>
            <a:r>
              <a:rPr lang="fr-FR" sz="1700" dirty="0" smtClean="0"/>
              <a:t>2013-05)</a:t>
            </a:r>
          </a:p>
        </p:txBody>
      </p:sp>
      <p:pic>
        <p:nvPicPr>
          <p:cNvPr id="24" name="Picture 3" descr="http://www.votre-branding.fr/wp-content/uploads/2012/11/checklist-300x199.jpg"/>
          <p:cNvPicPr>
            <a:picLocks noChangeAspect="1" noChangeArrowheads="1"/>
          </p:cNvPicPr>
          <p:nvPr/>
        </p:nvPicPr>
        <p:blipFill>
          <a:blip r:embed="rId7"/>
          <a:srcRect/>
          <a:stretch>
            <a:fillRect/>
          </a:stretch>
        </p:blipFill>
        <p:spPr bwMode="auto">
          <a:xfrm>
            <a:off x="1780534" y="500042"/>
            <a:ext cx="1582404" cy="1214446"/>
          </a:xfrm>
          <a:prstGeom prst="rect">
            <a:avLst/>
          </a:prstGeom>
          <a:noFill/>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SG13 </a:t>
            </a:r>
            <a:r>
              <a:rPr lang="en-GB" dirty="0" smtClean="0"/>
              <a:t>Work</a:t>
            </a:r>
            <a:r>
              <a:rPr lang="fr-FR" dirty="0" smtClean="0"/>
              <a:t> on CC </a:t>
            </a:r>
            <a:br>
              <a:rPr lang="fr-FR" dirty="0" smtClean="0"/>
            </a:br>
            <a:r>
              <a:rPr lang="fr-FR" sz="3600" b="0" i="1" dirty="0" smtClean="0"/>
              <a:t>New </a:t>
            </a:r>
            <a:r>
              <a:rPr lang="en-US" sz="3600" b="0" i="1" dirty="0" smtClean="0"/>
              <a:t>Work</a:t>
            </a:r>
            <a:r>
              <a:rPr lang="fr-FR" sz="3600" b="0" i="1" dirty="0" smtClean="0"/>
              <a:t> Item for Q5/13</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26</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5</a:t>
            </a:r>
          </a:p>
        </p:txBody>
      </p:sp>
      <p:sp>
        <p:nvSpPr>
          <p:cNvPr id="12" name="Espace réservé du contenu 2"/>
          <p:cNvSpPr>
            <a:spLocks noGrp="1"/>
          </p:cNvSpPr>
          <p:nvPr>
            <p:ph idx="1"/>
          </p:nvPr>
        </p:nvSpPr>
        <p:spPr>
          <a:xfrm>
            <a:off x="527330" y="2008563"/>
            <a:ext cx="8371958" cy="4525963"/>
          </a:xfrm>
        </p:spPr>
        <p:txBody>
          <a:bodyPr>
            <a:normAutofit/>
          </a:bodyPr>
          <a:lstStyle/>
          <a:p>
            <a:pPr marL="0" indent="0" algn="ctr" defTabSz="914400" eaLnBrk="0" fontAlgn="base" hangingPunct="0">
              <a:spcAft>
                <a:spcPct val="0"/>
              </a:spcAft>
              <a:buSzPct val="75000"/>
              <a:buNone/>
            </a:pPr>
            <a:r>
              <a:rPr lang="en-US" sz="2400" b="1" i="1" dirty="0" smtClean="0">
                <a:solidFill>
                  <a:schemeClr val="accent4"/>
                </a:solidFill>
              </a:rPr>
              <a:t>Supp-</a:t>
            </a:r>
            <a:r>
              <a:rPr lang="en-US" sz="2400" b="1" i="1" dirty="0" err="1" smtClean="0">
                <a:solidFill>
                  <a:schemeClr val="accent4"/>
                </a:solidFill>
              </a:rPr>
              <a:t>Y.Cloud</a:t>
            </a:r>
            <a:r>
              <a:rPr lang="en-US" sz="2400" b="1" i="1" dirty="0" smtClean="0">
                <a:solidFill>
                  <a:schemeClr val="accent4"/>
                </a:solidFill>
              </a:rPr>
              <a:t> Computing Scenarios for Developing Countries</a:t>
            </a:r>
          </a:p>
          <a:p>
            <a:pPr marL="0" indent="0" algn="ctr" defTabSz="914400" eaLnBrk="0" fontAlgn="base" hangingPunct="0">
              <a:spcAft>
                <a:spcPct val="0"/>
              </a:spcAft>
              <a:buSzPct val="75000"/>
              <a:buNone/>
            </a:pPr>
            <a:endParaRPr lang="en-US" sz="1100" i="1" kern="0" dirty="0" smtClean="0">
              <a:solidFill>
                <a:schemeClr val="accent4"/>
              </a:solidFill>
            </a:endParaRPr>
          </a:p>
          <a:p>
            <a:pPr defTabSz="914400" eaLnBrk="0" fontAlgn="base" hangingPunct="0">
              <a:spcAft>
                <a:spcPct val="0"/>
              </a:spcAft>
              <a:buSzPct val="75000"/>
              <a:buBlip>
                <a:blip r:embed="rId3"/>
              </a:buBlip>
            </a:pPr>
            <a:r>
              <a:rPr lang="en-US" sz="2200" b="1" kern="0" dirty="0" smtClean="0">
                <a:solidFill>
                  <a:schemeClr val="accent2"/>
                </a:solidFill>
              </a:rPr>
              <a:t>Objective : </a:t>
            </a:r>
            <a:r>
              <a:rPr lang="en-US" sz="2000" dirty="0" smtClean="0"/>
              <a:t>Develop a </a:t>
            </a:r>
            <a:r>
              <a:rPr lang="en-US" sz="2000" b="1" dirty="0" smtClean="0"/>
              <a:t>Supplement /Handbook/Guide </a:t>
            </a:r>
            <a:r>
              <a:rPr lang="en-US" sz="2000" dirty="0" smtClean="0"/>
              <a:t>on </a:t>
            </a:r>
            <a:r>
              <a:rPr lang="en-US" sz="2000" i="1" dirty="0" smtClean="0"/>
              <a:t>“Scenarios and Requirements in Terms of Services and Deployments for Cloud Computing in Developing Countries”</a:t>
            </a:r>
            <a:r>
              <a:rPr lang="en-US" sz="2000" dirty="0" smtClean="0"/>
              <a:t> </a:t>
            </a:r>
          </a:p>
          <a:p>
            <a:pPr defTabSz="914400" eaLnBrk="0" fontAlgn="base" hangingPunct="0">
              <a:spcBef>
                <a:spcPts val="0"/>
              </a:spcBef>
              <a:spcAft>
                <a:spcPct val="0"/>
              </a:spcAft>
              <a:buSzPct val="75000"/>
              <a:buNone/>
            </a:pPr>
            <a:endParaRPr lang="en-US" sz="800" dirty="0" smtClean="0"/>
          </a:p>
          <a:p>
            <a:pPr defTabSz="914400" eaLnBrk="0" fontAlgn="base" hangingPunct="0">
              <a:spcAft>
                <a:spcPct val="0"/>
              </a:spcAft>
              <a:buSzPct val="75000"/>
              <a:buBlip>
                <a:blip r:embed="rId3"/>
              </a:buBlip>
            </a:pPr>
            <a:r>
              <a:rPr lang="en-GB" sz="2000" dirty="0" smtClean="0"/>
              <a:t>The </a:t>
            </a:r>
            <a:r>
              <a:rPr lang="en-US" sz="2000" b="1" dirty="0" smtClean="0"/>
              <a:t>Supplement /Handbook/Guide  </a:t>
            </a:r>
            <a:r>
              <a:rPr lang="en-US" sz="2000" dirty="0" smtClean="0"/>
              <a:t>will</a:t>
            </a:r>
            <a:r>
              <a:rPr lang="en-US" sz="2000" b="1" dirty="0" smtClean="0"/>
              <a:t> :</a:t>
            </a:r>
          </a:p>
          <a:p>
            <a:pPr lvl="1" defTabSz="914400" eaLnBrk="0" fontAlgn="base" hangingPunct="0">
              <a:spcAft>
                <a:spcPct val="0"/>
              </a:spcAft>
              <a:buSzPct val="75000"/>
              <a:buBlip>
                <a:blip r:embed="rId3"/>
              </a:buBlip>
            </a:pPr>
            <a:r>
              <a:rPr lang="en-US" sz="1800" dirty="0" smtClean="0"/>
              <a:t>present the situation of CC adoption in developing countries </a:t>
            </a:r>
          </a:p>
          <a:p>
            <a:pPr lvl="1" defTabSz="914400" eaLnBrk="0" fontAlgn="base" hangingPunct="0">
              <a:spcAft>
                <a:spcPct val="0"/>
              </a:spcAft>
              <a:buSzPct val="75000"/>
              <a:buBlip>
                <a:blip r:embed="rId3"/>
              </a:buBlip>
            </a:pPr>
            <a:r>
              <a:rPr lang="en-US" sz="1800" dirty="0" smtClean="0"/>
              <a:t>highlight the current scenarios and the requirements of developing countries in terms of CC services and deployments</a:t>
            </a:r>
          </a:p>
          <a:p>
            <a:pPr lvl="1">
              <a:spcBef>
                <a:spcPts val="0"/>
              </a:spcBef>
              <a:buNone/>
            </a:pPr>
            <a:endParaRPr lang="en-US" sz="800" b="1" dirty="0" smtClean="0"/>
          </a:p>
          <a:p>
            <a:pPr defTabSz="914400" eaLnBrk="0" fontAlgn="base" hangingPunct="0">
              <a:spcAft>
                <a:spcPct val="0"/>
              </a:spcAft>
              <a:buSzPct val="75000"/>
              <a:buBlip>
                <a:blip r:embed="rId3"/>
              </a:buBlip>
            </a:pPr>
            <a:r>
              <a:rPr lang="en-US" sz="2000" b="1" kern="0" dirty="0" smtClean="0">
                <a:solidFill>
                  <a:schemeClr val="accent1"/>
                </a:solidFill>
              </a:rPr>
              <a:t>2 questionnaires (for CSP and CSC) </a:t>
            </a:r>
            <a:r>
              <a:rPr lang="en-US" sz="2000" kern="0" dirty="0" smtClean="0">
                <a:solidFill>
                  <a:schemeClr val="accent1"/>
                </a:solidFill>
              </a:rPr>
              <a:t>were elaborated in order to collect input information for the </a:t>
            </a:r>
            <a:r>
              <a:rPr lang="en-US" sz="2000" b="1" dirty="0" smtClean="0"/>
              <a:t>Supplement /Handbook/Guide </a:t>
            </a:r>
            <a:endParaRPr lang="en-US" sz="2000" kern="0" dirty="0" smtClean="0">
              <a:solidFill>
                <a:schemeClr val="accent1"/>
              </a:solidFill>
            </a:endParaRPr>
          </a:p>
          <a:p>
            <a:pPr defTabSz="914400" eaLnBrk="0" fontAlgn="base" hangingPunct="0">
              <a:spcAft>
                <a:spcPct val="0"/>
              </a:spcAft>
              <a:buSzPct val="75000"/>
              <a:buBlip>
                <a:blip r:embed="rId3"/>
              </a:buBlip>
            </a:pPr>
            <a:endParaRPr lang="fr-FR" sz="2000" dirty="0" smtClean="0"/>
          </a:p>
          <a:p>
            <a:pPr defTabSz="914400" eaLnBrk="0" fontAlgn="base" hangingPunct="0">
              <a:spcAft>
                <a:spcPct val="0"/>
              </a:spcAft>
              <a:buSzPct val="75000"/>
              <a:buBlip>
                <a:blip r:embed="rId3"/>
              </a:buBlip>
            </a:pPr>
            <a:endParaRPr lang="en-US" sz="2000" kern="0" dirty="0" smtClean="0">
              <a:solidFill>
                <a:schemeClr val="accent1"/>
              </a:solidFill>
            </a:endParaRPr>
          </a:p>
        </p:txBody>
      </p:sp>
      <p:pic>
        <p:nvPicPr>
          <p:cNvPr id="9"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pic>
        <p:nvPicPr>
          <p:cNvPr id="12290" name="Picture 2" descr="https://s-media-cache-ak0.pinimg.com/736x/da/bd/26/dabd26073d0a5646f47838ea4d7afc48.jpg"/>
          <p:cNvPicPr>
            <a:picLocks noChangeAspect="1" noChangeArrowheads="1"/>
          </p:cNvPicPr>
          <p:nvPr/>
        </p:nvPicPr>
        <p:blipFill>
          <a:blip r:embed="rId5"/>
          <a:srcRect/>
          <a:stretch>
            <a:fillRect/>
          </a:stretch>
        </p:blipFill>
        <p:spPr bwMode="auto">
          <a:xfrm>
            <a:off x="1856095" y="176126"/>
            <a:ext cx="2208663" cy="1561038"/>
          </a:xfrm>
          <a:prstGeom prst="rect">
            <a:avLst/>
          </a:prstGeom>
          <a:noFill/>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en-US" sz="3600" b="0" i="1" dirty="0" smtClean="0"/>
              <a:t>Involvement</a:t>
            </a:r>
            <a:r>
              <a:rPr lang="fr-FR" sz="3600" b="0" i="1" dirty="0" smtClean="0"/>
              <a:t> of </a:t>
            </a:r>
            <a:r>
              <a:rPr lang="en-US" sz="3600" b="0" i="1" dirty="0" smtClean="0"/>
              <a:t>Other Study </a:t>
            </a:r>
            <a:r>
              <a:rPr lang="fr-FR" sz="3600" b="0" i="1" dirty="0" smtClean="0"/>
              <a:t>Groups</a:t>
            </a:r>
            <a:endParaRPr lang="en-US" sz="22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27</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2" name="Espace réservé du contenu 2"/>
          <p:cNvSpPr>
            <a:spLocks noGrp="1"/>
          </p:cNvSpPr>
          <p:nvPr>
            <p:ph idx="1"/>
          </p:nvPr>
        </p:nvSpPr>
        <p:spPr>
          <a:xfrm>
            <a:off x="500033" y="2117747"/>
            <a:ext cx="8466545" cy="4525963"/>
          </a:xfrm>
        </p:spPr>
        <p:txBody>
          <a:bodyPr>
            <a:normAutofit/>
          </a:bodyPr>
          <a:lstStyle/>
          <a:p>
            <a:pPr defTabSz="914400" eaLnBrk="0" fontAlgn="base" hangingPunct="0">
              <a:spcAft>
                <a:spcPct val="0"/>
              </a:spcAft>
              <a:buSzPct val="75000"/>
              <a:buBlip>
                <a:blip r:embed="rId3"/>
              </a:buBlip>
            </a:pPr>
            <a:r>
              <a:rPr lang="en-US" sz="2000" b="1" i="1" kern="0" dirty="0" smtClean="0">
                <a:solidFill>
                  <a:schemeClr val="accent2"/>
                </a:solidFill>
              </a:rPr>
              <a:t>Study Group 2</a:t>
            </a:r>
          </a:p>
          <a:p>
            <a:pPr defTabSz="914400" eaLnBrk="0" fontAlgn="base" hangingPunct="0">
              <a:spcAft>
                <a:spcPct val="0"/>
              </a:spcAft>
              <a:buSzPct val="75000"/>
              <a:buNone/>
            </a:pPr>
            <a:r>
              <a:rPr lang="fr-FR" sz="2000" b="1" dirty="0" smtClean="0"/>
              <a:t>	</a:t>
            </a:r>
            <a:r>
              <a:rPr lang="fr-FR" sz="1800" b="1" dirty="0" smtClean="0"/>
              <a:t>Joint Rapporteur Group on Cloud </a:t>
            </a:r>
            <a:r>
              <a:rPr lang="en-US" sz="1800" b="1" dirty="0" smtClean="0"/>
              <a:t>Computing</a:t>
            </a:r>
            <a:r>
              <a:rPr lang="fr-FR" sz="1800" b="1" dirty="0" smtClean="0"/>
              <a:t> Management (JRG-CCM) </a:t>
            </a:r>
            <a:r>
              <a:rPr lang="en-US" sz="1800" dirty="0" smtClean="0"/>
              <a:t>with SG13 (Created </a:t>
            </a:r>
            <a:r>
              <a:rPr lang="fr-FR" sz="1800" dirty="0" smtClean="0"/>
              <a:t>in </a:t>
            </a:r>
            <a:r>
              <a:rPr lang="fr-FR" sz="1800" b="1" dirty="0" smtClean="0"/>
              <a:t>May-July 2014</a:t>
            </a:r>
            <a:r>
              <a:rPr lang="fr-FR" sz="1800" dirty="0" smtClean="0"/>
              <a:t>)</a:t>
            </a:r>
            <a:endParaRPr lang="fr-FR" sz="2000" dirty="0" smtClean="0"/>
          </a:p>
          <a:p>
            <a:pPr defTabSz="914400" eaLnBrk="0" fontAlgn="base" hangingPunct="0">
              <a:spcAft>
                <a:spcPct val="0"/>
              </a:spcAft>
              <a:buSzPct val="75000"/>
              <a:buBlip>
                <a:blip r:embed="rId3"/>
              </a:buBlip>
            </a:pPr>
            <a:endParaRPr lang="en-US" sz="800" kern="0" dirty="0" smtClean="0"/>
          </a:p>
          <a:p>
            <a:pPr defTabSz="914400" eaLnBrk="0" fontAlgn="base" hangingPunct="0">
              <a:spcAft>
                <a:spcPct val="0"/>
              </a:spcAft>
              <a:buSzPct val="75000"/>
              <a:buBlip>
                <a:blip r:embed="rId3"/>
              </a:buBlip>
            </a:pPr>
            <a:r>
              <a:rPr lang="en-US" sz="2000" b="1" i="1" kern="0" dirty="0" smtClean="0">
                <a:solidFill>
                  <a:schemeClr val="accent2"/>
                </a:solidFill>
              </a:rPr>
              <a:t>Study Group 11</a:t>
            </a:r>
          </a:p>
          <a:p>
            <a:pPr defTabSz="914400" eaLnBrk="0" fontAlgn="base" hangingPunct="0">
              <a:spcAft>
                <a:spcPct val="0"/>
              </a:spcAft>
              <a:buSzPct val="75000"/>
              <a:buNone/>
            </a:pPr>
            <a:r>
              <a:rPr lang="fr-FR" sz="2000" b="1" dirty="0" smtClean="0"/>
              <a:t>	</a:t>
            </a:r>
            <a:r>
              <a:rPr lang="fr-FR" sz="1800" b="1" dirty="0" smtClean="0">
                <a:solidFill>
                  <a:schemeClr val="tx2"/>
                </a:solidFill>
              </a:rPr>
              <a:t>Q14/11: </a:t>
            </a:r>
            <a:r>
              <a:rPr lang="fr-FR" sz="1800" b="1" dirty="0" smtClean="0"/>
              <a:t>Cloud </a:t>
            </a:r>
            <a:r>
              <a:rPr lang="en-US" sz="1800" b="1" dirty="0" smtClean="0"/>
              <a:t>Interoperability Testing</a:t>
            </a:r>
            <a:endParaRPr lang="en-US" sz="2000" b="1" dirty="0" smtClean="0"/>
          </a:p>
          <a:p>
            <a:pPr defTabSz="914400" eaLnBrk="0" fontAlgn="base" hangingPunct="0">
              <a:spcAft>
                <a:spcPct val="0"/>
              </a:spcAft>
              <a:buSzPct val="75000"/>
              <a:buNone/>
            </a:pPr>
            <a:endParaRPr lang="fr-FR" sz="800" b="1" dirty="0" smtClean="0"/>
          </a:p>
          <a:p>
            <a:pPr defTabSz="914400" eaLnBrk="0" fontAlgn="base" hangingPunct="0">
              <a:spcAft>
                <a:spcPct val="0"/>
              </a:spcAft>
              <a:buSzPct val="75000"/>
              <a:buBlip>
                <a:blip r:embed="rId3"/>
              </a:buBlip>
            </a:pPr>
            <a:r>
              <a:rPr lang="en-US" sz="2000" b="1" i="1" kern="0" dirty="0" smtClean="0">
                <a:solidFill>
                  <a:schemeClr val="accent2"/>
                </a:solidFill>
              </a:rPr>
              <a:t>Study Group 16</a:t>
            </a:r>
          </a:p>
          <a:p>
            <a:pPr defTabSz="914400" eaLnBrk="0" fontAlgn="base" hangingPunct="0">
              <a:spcAft>
                <a:spcPct val="0"/>
              </a:spcAft>
              <a:buSzPct val="75000"/>
              <a:buNone/>
            </a:pPr>
            <a:r>
              <a:rPr lang="en-US" altLang="en-US" sz="1800" b="1" i="1" kern="0" dirty="0" smtClean="0">
                <a:solidFill>
                  <a:schemeClr val="tx2"/>
                </a:solidFill>
              </a:rPr>
              <a:t>	</a:t>
            </a:r>
            <a:r>
              <a:rPr lang="en-US" altLang="en-US" sz="1800" b="1" kern="0" dirty="0" smtClean="0">
                <a:solidFill>
                  <a:schemeClr val="tx2"/>
                </a:solidFill>
              </a:rPr>
              <a:t>H.248.Cloud: </a:t>
            </a:r>
            <a:r>
              <a:rPr lang="en-US" altLang="en-US" sz="1800" b="1" kern="0" dirty="0" smtClean="0"/>
              <a:t>"Gateway control protocol: </a:t>
            </a:r>
            <a:r>
              <a:rPr lang="en-US" altLang="en-US" sz="1800" b="1" kern="0" dirty="0" err="1" smtClean="0"/>
              <a:t>Cloudification</a:t>
            </a:r>
            <a:r>
              <a:rPr lang="en-US" altLang="en-US" sz="1800" b="1" kern="0" dirty="0" smtClean="0"/>
              <a:t> of packet gateways </a:t>
            </a:r>
            <a:r>
              <a:rPr lang="en-US" altLang="en-US" sz="1800" b="1" i="1" kern="0" dirty="0" smtClean="0"/>
              <a:t>(Draft)</a:t>
            </a:r>
          </a:p>
          <a:p>
            <a:pPr defTabSz="914400" eaLnBrk="0" fontAlgn="base" hangingPunct="0">
              <a:spcAft>
                <a:spcPct val="0"/>
              </a:spcAft>
              <a:buSzPct val="75000"/>
              <a:buNone/>
            </a:pPr>
            <a:endParaRPr lang="en-US" altLang="en-US" sz="800" i="1" kern="0" dirty="0" smtClean="0"/>
          </a:p>
          <a:p>
            <a:pPr defTabSz="914400" eaLnBrk="0" fontAlgn="base" hangingPunct="0">
              <a:spcAft>
                <a:spcPct val="0"/>
              </a:spcAft>
              <a:buSzPct val="75000"/>
              <a:buBlip>
                <a:blip r:embed="rId3"/>
              </a:buBlip>
            </a:pPr>
            <a:r>
              <a:rPr lang="en-US" sz="2000" b="1" i="1" kern="0" dirty="0" smtClean="0">
                <a:solidFill>
                  <a:schemeClr val="accent2"/>
                </a:solidFill>
              </a:rPr>
              <a:t>Study Group 17:</a:t>
            </a:r>
          </a:p>
          <a:p>
            <a:pPr defTabSz="914400" eaLnBrk="0" fontAlgn="base" hangingPunct="0">
              <a:spcAft>
                <a:spcPct val="0"/>
              </a:spcAft>
              <a:buSzPct val="75000"/>
              <a:buNone/>
            </a:pPr>
            <a:r>
              <a:rPr lang="fr-FR" sz="2400" b="1" dirty="0" smtClean="0"/>
              <a:t>	</a:t>
            </a:r>
            <a:r>
              <a:rPr lang="fr-FR" sz="1800" b="1" dirty="0" smtClean="0">
                <a:solidFill>
                  <a:schemeClr val="tx2"/>
                </a:solidFill>
              </a:rPr>
              <a:t>Q8/17: </a:t>
            </a:r>
            <a:r>
              <a:rPr lang="fr-FR" sz="1800" b="1" dirty="0" smtClean="0"/>
              <a:t>Cloud </a:t>
            </a:r>
            <a:r>
              <a:rPr lang="fr-FR" sz="1800" b="1" dirty="0" err="1" smtClean="0"/>
              <a:t>Computing</a:t>
            </a:r>
            <a:r>
              <a:rPr lang="fr-FR" sz="1800" b="1" dirty="0" smtClean="0"/>
              <a:t> Security</a:t>
            </a:r>
            <a:endParaRPr lang="fr-FR" sz="2400" b="1" dirty="0" smtClean="0"/>
          </a:p>
          <a:p>
            <a:pPr marL="342900" lvl="1" indent="-342900" defTabSz="914400" eaLnBrk="0" fontAlgn="base" hangingPunct="0">
              <a:spcAft>
                <a:spcPct val="0"/>
              </a:spcAft>
              <a:buSzPct val="75000"/>
              <a:buNone/>
            </a:pPr>
            <a:endParaRPr lang="en-US" altLang="en-US" sz="1800" i="1" kern="0" dirty="0" smtClean="0"/>
          </a:p>
          <a:p>
            <a:pPr defTabSz="914400" eaLnBrk="0" fontAlgn="base" hangingPunct="0">
              <a:spcAft>
                <a:spcPct val="0"/>
              </a:spcAft>
              <a:buSzPct val="75000"/>
              <a:buNone/>
            </a:pPr>
            <a:endParaRPr lang="fr-FR" sz="2000" b="1" dirty="0" smtClean="0"/>
          </a:p>
          <a:p>
            <a:pPr defTabSz="914400" eaLnBrk="0" fontAlgn="base" hangingPunct="0">
              <a:spcAft>
                <a:spcPct val="0"/>
              </a:spcAft>
              <a:buSzPct val="75000"/>
              <a:buNone/>
            </a:pPr>
            <a:endParaRPr lang="en-US" sz="2000" kern="0" dirty="0" smtClean="0"/>
          </a:p>
          <a:p>
            <a:pPr defTabSz="914400" eaLnBrk="0" fontAlgn="base" hangingPunct="0">
              <a:spcAft>
                <a:spcPct val="0"/>
              </a:spcAft>
              <a:buSzPct val="75000"/>
              <a:buNone/>
            </a:pPr>
            <a:endParaRPr lang="en-US" sz="2000" kern="0" dirty="0" smtClean="0"/>
          </a:p>
          <a:p>
            <a:pPr defTabSz="914400" eaLnBrk="0" fontAlgn="base" hangingPunct="0">
              <a:spcAft>
                <a:spcPct val="0"/>
              </a:spcAft>
              <a:buSzPct val="75000"/>
              <a:buNone/>
            </a:pPr>
            <a:endParaRPr lang="en-US" sz="2200" kern="0" dirty="0" smtClean="0"/>
          </a:p>
        </p:txBody>
      </p:sp>
      <p:pic>
        <p:nvPicPr>
          <p:cNvPr id="9"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pic>
        <p:nvPicPr>
          <p:cNvPr id="4098" name="Picture 2" descr="Résultat de recherche d'images pour &quot;cloud computing&quot;"/>
          <p:cNvPicPr>
            <a:picLocks noChangeAspect="1" noChangeArrowheads="1"/>
          </p:cNvPicPr>
          <p:nvPr/>
        </p:nvPicPr>
        <p:blipFill>
          <a:blip r:embed="rId5"/>
          <a:srcRect/>
          <a:stretch>
            <a:fillRect/>
          </a:stretch>
        </p:blipFill>
        <p:spPr bwMode="auto">
          <a:xfrm>
            <a:off x="5638800" y="5013918"/>
            <a:ext cx="1921106" cy="1629792"/>
          </a:xfrm>
          <a:prstGeom prst="rect">
            <a:avLst/>
          </a:prstGeom>
          <a:noFill/>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en-GB" sz="3100" b="0" i="1" dirty="0" smtClean="0"/>
              <a:t> </a:t>
            </a:r>
            <a:r>
              <a:rPr lang="en-US" sz="3100" b="0" i="1" dirty="0" smtClean="0"/>
              <a:t>Joint Coordination Activity </a:t>
            </a:r>
            <a:br>
              <a:rPr lang="en-US" sz="3100" b="0" i="1" dirty="0" smtClean="0"/>
            </a:br>
            <a:r>
              <a:rPr lang="en-US" sz="3100" b="0" i="1" dirty="0" smtClean="0"/>
              <a:t>for Cloud Computing (JCA-Cloud)</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28</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2" name="Espace réservé du contenu 2"/>
          <p:cNvSpPr>
            <a:spLocks noGrp="1"/>
          </p:cNvSpPr>
          <p:nvPr>
            <p:ph idx="1"/>
          </p:nvPr>
        </p:nvSpPr>
        <p:spPr>
          <a:xfrm>
            <a:off x="500034" y="2117747"/>
            <a:ext cx="8286808" cy="4525963"/>
          </a:xfrm>
        </p:spPr>
        <p:txBody>
          <a:bodyPr/>
          <a:lstStyle/>
          <a:p>
            <a:pPr defTabSz="914400" eaLnBrk="0" fontAlgn="base" hangingPunct="0">
              <a:spcAft>
                <a:spcPct val="0"/>
              </a:spcAft>
              <a:buSzPct val="75000"/>
              <a:buBlip>
                <a:blip r:embed="rId3"/>
              </a:buBlip>
            </a:pPr>
            <a:r>
              <a:rPr lang="en-US" sz="2200" kern="0" dirty="0" smtClean="0"/>
              <a:t>Established in </a:t>
            </a:r>
            <a:r>
              <a:rPr lang="en-US" sz="2200" b="1" kern="0" dirty="0" smtClean="0">
                <a:solidFill>
                  <a:srgbClr val="C00000"/>
                </a:solidFill>
              </a:rPr>
              <a:t>January 2012 </a:t>
            </a:r>
            <a:r>
              <a:rPr lang="en-US" sz="2200" b="1" kern="0" dirty="0" smtClean="0"/>
              <a:t>with SG13 as parent group</a:t>
            </a:r>
            <a:r>
              <a:rPr lang="en-US" sz="2200" kern="0" dirty="0" smtClean="0"/>
              <a:t> and concluded in </a:t>
            </a:r>
            <a:r>
              <a:rPr lang="en-US" sz="2200" b="1" kern="0" dirty="0" smtClean="0">
                <a:solidFill>
                  <a:srgbClr val="C00000"/>
                </a:solidFill>
              </a:rPr>
              <a:t>May 2015</a:t>
            </a:r>
          </a:p>
          <a:p>
            <a:pPr defTabSz="914400" eaLnBrk="0" fontAlgn="base" hangingPunct="0">
              <a:spcAft>
                <a:spcPct val="0"/>
              </a:spcAft>
              <a:buSzPct val="75000"/>
              <a:buBlip>
                <a:blip r:embed="rId3"/>
              </a:buBlip>
            </a:pPr>
            <a:r>
              <a:rPr lang="en-US" sz="2200" b="1" kern="0" dirty="0" smtClean="0">
                <a:solidFill>
                  <a:schemeClr val="tx2"/>
                </a:solidFill>
              </a:rPr>
              <a:t>Scope :</a:t>
            </a:r>
          </a:p>
          <a:p>
            <a:pPr lvl="1"/>
            <a:r>
              <a:rPr lang="en-US" sz="2000" b="1" dirty="0" smtClean="0"/>
              <a:t>coordination of the ITU-T cloud computing standardization work within ITU-T </a:t>
            </a:r>
          </a:p>
          <a:p>
            <a:pPr lvl="1">
              <a:buNone/>
            </a:pPr>
            <a:r>
              <a:rPr lang="en-US" sz="2000" dirty="0" smtClean="0"/>
              <a:t>	</a:t>
            </a:r>
            <a:r>
              <a:rPr lang="en-US" sz="1800" i="1" dirty="0" smtClean="0"/>
              <a:t>For example: SG2 on telecommunication management, SG5 on ICT and climate change, SG11 on protocols and interoperability, SG12 on QoS and SG17 on security</a:t>
            </a:r>
            <a:endParaRPr lang="en-US" sz="1600" i="1" dirty="0" smtClean="0"/>
          </a:p>
          <a:p>
            <a:pPr lvl="1">
              <a:buNone/>
            </a:pPr>
            <a:endParaRPr lang="en-US" sz="600" dirty="0" smtClean="0"/>
          </a:p>
          <a:p>
            <a:pPr lvl="1"/>
            <a:r>
              <a:rPr lang="en-US" sz="2000" b="1" dirty="0" smtClean="0"/>
              <a:t>coordination of the communication with standards development organizations and forums </a:t>
            </a:r>
            <a:r>
              <a:rPr lang="en-US" sz="2000" dirty="0" smtClean="0"/>
              <a:t>working on Cloud Computing protocols and standards</a:t>
            </a:r>
            <a:endParaRPr lang="fr-FR" dirty="0" smtClean="0"/>
          </a:p>
        </p:txBody>
      </p:sp>
      <p:pic>
        <p:nvPicPr>
          <p:cNvPr id="15" name="Picture 2" descr="http://www.trainsignal.com/blog/wp-content/uploads/2012/10/standard-cloud-computing.jpg"/>
          <p:cNvPicPr>
            <a:picLocks noChangeAspect="1" noChangeArrowheads="1"/>
          </p:cNvPicPr>
          <p:nvPr/>
        </p:nvPicPr>
        <p:blipFill>
          <a:blip r:embed="rId4" cstate="print"/>
          <a:srcRect/>
          <a:stretch>
            <a:fillRect/>
          </a:stretch>
        </p:blipFill>
        <p:spPr bwMode="auto">
          <a:xfrm>
            <a:off x="1789820" y="428604"/>
            <a:ext cx="1715380" cy="1200766"/>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en-US" sz="3100" b="0" i="1" dirty="0" smtClean="0"/>
              <a:t>Focus Group on Aviation Applications of Cloud </a:t>
            </a:r>
            <a:br>
              <a:rPr lang="en-US" sz="3100" b="0" i="1" dirty="0" smtClean="0"/>
            </a:br>
            <a:r>
              <a:rPr lang="en-US" sz="3100" b="0" i="1" dirty="0" smtClean="0"/>
              <a:t>Computing for Flight Data Monitoring (FG AC)</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29</a:t>
            </a:fld>
            <a:endParaRPr lang="en-US" dirty="0"/>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12" name="Espace réservé du contenu 2"/>
          <p:cNvSpPr>
            <a:spLocks noGrp="1"/>
          </p:cNvSpPr>
          <p:nvPr>
            <p:ph idx="1"/>
          </p:nvPr>
        </p:nvSpPr>
        <p:spPr>
          <a:xfrm>
            <a:off x="571472" y="2334185"/>
            <a:ext cx="8143932" cy="873039"/>
          </a:xfrm>
        </p:spPr>
        <p:txBody>
          <a:bodyPr>
            <a:normAutofit/>
          </a:bodyPr>
          <a:lstStyle/>
          <a:p>
            <a:pPr defTabSz="914400" eaLnBrk="0" fontAlgn="base" hangingPunct="0">
              <a:spcAft>
                <a:spcPct val="0"/>
              </a:spcAft>
              <a:buSzPct val="75000"/>
              <a:buBlip>
                <a:blip r:embed="rId3"/>
              </a:buBlip>
            </a:pPr>
            <a:r>
              <a:rPr lang="en-US" sz="2400" kern="0" dirty="0" smtClean="0"/>
              <a:t>Established in </a:t>
            </a:r>
            <a:r>
              <a:rPr lang="en-US" sz="2400" b="1" kern="0" dirty="0" smtClean="0">
                <a:solidFill>
                  <a:srgbClr val="C00000"/>
                </a:solidFill>
              </a:rPr>
              <a:t>June 2014</a:t>
            </a:r>
            <a:r>
              <a:rPr lang="en-US" sz="2400" kern="0" dirty="0" smtClean="0"/>
              <a:t> and concluded in </a:t>
            </a:r>
            <a:r>
              <a:rPr lang="en-US" sz="2400" b="1" kern="0" dirty="0" smtClean="0">
                <a:solidFill>
                  <a:srgbClr val="C00000"/>
                </a:solidFill>
              </a:rPr>
              <a:t>February 2016 </a:t>
            </a:r>
            <a:r>
              <a:rPr lang="en-US" sz="2400" kern="0" dirty="0" smtClean="0"/>
              <a:t>with the endorsement of 4 Deliverables by TSAG</a:t>
            </a:r>
          </a:p>
          <a:p>
            <a:pPr defTabSz="914400" eaLnBrk="0" fontAlgn="base" hangingPunct="0">
              <a:spcAft>
                <a:spcPct val="0"/>
              </a:spcAft>
              <a:buSzPct val="75000"/>
              <a:buBlip>
                <a:blip r:embed="rId3"/>
              </a:buBlip>
            </a:pPr>
            <a:endParaRPr lang="en-US" sz="900" kern="0" dirty="0" smtClean="0"/>
          </a:p>
          <a:p>
            <a:pPr algn="just">
              <a:buNone/>
            </a:pPr>
            <a:endParaRPr lang="en-US" sz="800" dirty="0" smtClean="0"/>
          </a:p>
        </p:txBody>
      </p:sp>
      <p:pic>
        <p:nvPicPr>
          <p:cNvPr id="15" name="Picture 2" descr="Résultat de recherche d'images pour &quot;Flight Data Monitoring&quot;"/>
          <p:cNvPicPr>
            <a:picLocks noChangeAspect="1" noChangeArrowheads="1"/>
          </p:cNvPicPr>
          <p:nvPr/>
        </p:nvPicPr>
        <p:blipFill>
          <a:blip r:embed="rId4"/>
          <a:srcRect/>
          <a:stretch>
            <a:fillRect/>
          </a:stretch>
        </p:blipFill>
        <p:spPr bwMode="auto">
          <a:xfrm>
            <a:off x="6237027" y="3530535"/>
            <a:ext cx="2478378" cy="2162441"/>
          </a:xfrm>
          <a:prstGeom prst="rect">
            <a:avLst/>
          </a:prstGeom>
          <a:noFill/>
        </p:spPr>
      </p:pic>
      <p:sp>
        <p:nvSpPr>
          <p:cNvPr id="16" name="Rectangle 15"/>
          <p:cNvSpPr/>
          <p:nvPr/>
        </p:nvSpPr>
        <p:spPr>
          <a:xfrm>
            <a:off x="571472" y="3384652"/>
            <a:ext cx="5856624" cy="2308324"/>
          </a:xfrm>
          <a:prstGeom prst="rect">
            <a:avLst/>
          </a:prstGeom>
        </p:spPr>
        <p:txBody>
          <a:bodyPr wrap="square">
            <a:spAutoFit/>
          </a:bodyPr>
          <a:lstStyle/>
          <a:p>
            <a:pPr marL="342900" lvl="0" indent="-342900" algn="just">
              <a:spcBef>
                <a:spcPts val="1200"/>
              </a:spcBef>
              <a:buSzPct val="75000"/>
              <a:buBlip>
                <a:blip r:embed="rId3"/>
              </a:buBlip>
            </a:pPr>
            <a:r>
              <a:rPr lang="en-US" sz="2400" b="1" i="1" kern="0" dirty="0" smtClean="0">
                <a:solidFill>
                  <a:srgbClr val="FFCC00">
                    <a:lumMod val="50000"/>
                  </a:srgbClr>
                </a:solidFill>
                <a:latin typeface="+mn-lt"/>
              </a:rPr>
              <a:t>Objectives : </a:t>
            </a:r>
          </a:p>
          <a:p>
            <a:pPr marL="800100" lvl="1" indent="-342900">
              <a:spcBef>
                <a:spcPts val="1200"/>
              </a:spcBef>
              <a:buSzPct val="75000"/>
              <a:buFont typeface="Wingdings" pitchFamily="2" charset="2"/>
              <a:buChar char="q"/>
            </a:pPr>
            <a:r>
              <a:rPr lang="en-US" sz="2000" kern="0" dirty="0" smtClean="0">
                <a:solidFill>
                  <a:schemeClr val="tx2">
                    <a:lumMod val="60000"/>
                    <a:lumOff val="40000"/>
                  </a:schemeClr>
                </a:solidFill>
              </a:rPr>
              <a:t>Explore how ICTs, including CC and big data analytics, can support aviation applications (such as real-time monitoring of flight data)</a:t>
            </a:r>
          </a:p>
          <a:p>
            <a:pPr marL="800100" lvl="1" indent="-342900">
              <a:spcBef>
                <a:spcPts val="1200"/>
              </a:spcBef>
              <a:buSzPct val="75000"/>
              <a:buFont typeface="Wingdings" pitchFamily="2" charset="2"/>
              <a:buChar char="q"/>
            </a:pPr>
            <a:r>
              <a:rPr lang="en-US" sz="2000" kern="0" dirty="0" smtClean="0">
                <a:solidFill>
                  <a:schemeClr val="tx2">
                    <a:lumMod val="60000"/>
                    <a:lumOff val="40000"/>
                  </a:schemeClr>
                </a:solidFill>
              </a:rPr>
              <a:t>Identify the requirements for related ICT/telecommunication standards</a:t>
            </a:r>
            <a:endParaRPr lang="fr-FR" sz="2000" kern="0" dirty="0" smtClean="0">
              <a:solidFill>
                <a:schemeClr val="tx2">
                  <a:lumMod val="60000"/>
                  <a:lumOff val="40000"/>
                </a:schemeClr>
              </a:solidFill>
            </a:endParaRP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buFont typeface="+mj-lt"/>
              <a:buAutoNum type="arabicPeriod"/>
            </a:pPr>
            <a:r>
              <a:rPr lang="en-US" b="1" dirty="0" smtClean="0">
                <a:solidFill>
                  <a:schemeClr val="accent2"/>
                </a:solidFill>
              </a:rPr>
              <a:t>Why should CC be standardized</a:t>
            </a:r>
            <a:r>
              <a:rPr lang="fr-FR" b="1" dirty="0" smtClean="0">
                <a:solidFill>
                  <a:schemeClr val="accent2"/>
                </a:solidFill>
              </a:rPr>
              <a:t>?</a:t>
            </a:r>
          </a:p>
          <a:p>
            <a:pPr marL="514350" indent="-514350">
              <a:buFont typeface="+mj-lt"/>
              <a:buAutoNum type="arabicPeriod"/>
            </a:pPr>
            <a:r>
              <a:rPr lang="en-US" b="1" dirty="0" smtClean="0">
                <a:solidFill>
                  <a:schemeClr val="tx2">
                    <a:lumMod val="20000"/>
                    <a:lumOff val="80000"/>
                  </a:schemeClr>
                </a:solidFill>
              </a:rPr>
              <a:t>Global Activities on Cloud Computing Standardization</a:t>
            </a:r>
          </a:p>
          <a:p>
            <a:pPr marL="514350" indent="-514350">
              <a:buFont typeface="+mj-lt"/>
              <a:buAutoNum type="arabicPeriod"/>
            </a:pPr>
            <a:r>
              <a:rPr lang="en-US" b="1" dirty="0" smtClean="0">
                <a:solidFill>
                  <a:schemeClr val="tx2">
                    <a:lumMod val="20000"/>
                    <a:lumOff val="80000"/>
                  </a:schemeClr>
                </a:solidFill>
              </a:rPr>
              <a:t>ITU-T activities on Cloud Computing</a:t>
            </a:r>
          </a:p>
          <a:p>
            <a:pPr marL="514350" indent="-514350">
              <a:buFont typeface="+mj-lt"/>
              <a:buAutoNum type="arabicPeriod"/>
            </a:pPr>
            <a:r>
              <a:rPr lang="en-US" b="1" dirty="0" smtClean="0">
                <a:solidFill>
                  <a:schemeClr val="tx2">
                    <a:lumMod val="20000"/>
                    <a:lumOff val="80000"/>
                  </a:schemeClr>
                </a:solidFill>
              </a:rPr>
              <a:t>Conclusion &amp; Recommendations</a:t>
            </a:r>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r-FR" dirty="0" smtClean="0"/>
              <a:t>ITU-T </a:t>
            </a:r>
            <a:r>
              <a:rPr lang="en-GB" dirty="0" smtClean="0"/>
              <a:t>Work</a:t>
            </a:r>
            <a:r>
              <a:rPr lang="fr-FR" dirty="0" smtClean="0"/>
              <a:t> on CC </a:t>
            </a:r>
            <a:br>
              <a:rPr lang="fr-FR" dirty="0" smtClean="0"/>
            </a:br>
            <a:r>
              <a:rPr lang="fr-FR" sz="3100" b="0" i="1" dirty="0" smtClean="0"/>
              <a:t> </a:t>
            </a:r>
            <a:r>
              <a:rPr lang="en-US" sz="3100" b="0" i="1" dirty="0" smtClean="0"/>
              <a:t>Some Past Workshops</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30</a:t>
            </a:fld>
            <a:endParaRPr lang="en-US"/>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29" name="Espace réservé du contenu 2"/>
          <p:cNvSpPr>
            <a:spLocks noGrp="1"/>
          </p:cNvSpPr>
          <p:nvPr>
            <p:ph idx="1"/>
          </p:nvPr>
        </p:nvSpPr>
        <p:spPr>
          <a:xfrm>
            <a:off x="285720" y="2071678"/>
            <a:ext cx="8390736" cy="2286016"/>
          </a:xfrm>
          <a:prstGeom prst="rect">
            <a:avLst/>
          </a:prstGeom>
        </p:spPr>
        <p:txBody>
          <a:bodyPr>
            <a:noAutofit/>
          </a:bodyPr>
          <a:lstStyle/>
          <a:p>
            <a:pPr marL="173038" indent="-173038" algn="just" defTabSz="914400" eaLnBrk="0" fontAlgn="base" hangingPunct="0">
              <a:spcBef>
                <a:spcPts val="1800"/>
              </a:spcBef>
              <a:spcAft>
                <a:spcPct val="0"/>
              </a:spcAft>
              <a:buSzPct val="75000"/>
              <a:buBlip>
                <a:blip r:embed="rId3"/>
              </a:buBlip>
              <a:defRPr/>
            </a:pPr>
            <a:r>
              <a:rPr lang="en-US" altLang="ko-KR" sz="1800" kern="0" dirty="0" smtClean="0"/>
              <a:t>3</a:t>
            </a:r>
            <a:r>
              <a:rPr lang="en-US" altLang="ko-KR" sz="1800" kern="0" baseline="30000" dirty="0" smtClean="0"/>
              <a:t>rd </a:t>
            </a:r>
            <a:r>
              <a:rPr lang="en-US" altLang="ko-KR" sz="1800" kern="0" dirty="0" smtClean="0"/>
              <a:t>SG13 Regional Workshop for Africa on </a:t>
            </a:r>
            <a:r>
              <a:rPr lang="en-US" altLang="ko-KR" sz="1800" b="1" kern="0" dirty="0" smtClean="0"/>
              <a:t>"ITU-T Standardization Challenges for Developing Countries Working for a Connected Africa"</a:t>
            </a:r>
            <a:r>
              <a:rPr lang="en-US" altLang="ko-KR" sz="1800" kern="0" dirty="0" smtClean="0"/>
              <a:t>, </a:t>
            </a:r>
            <a:r>
              <a:rPr lang="en-US" altLang="ko-KR" sz="1800" kern="0" dirty="0" smtClean="0">
                <a:solidFill>
                  <a:schemeClr val="tx2"/>
                </a:solidFill>
              </a:rPr>
              <a:t>Livingstone, Zambia, 23-24 February 2015</a:t>
            </a:r>
            <a:endParaRPr lang="en-US" altLang="en-US" sz="1800" kern="0" dirty="0" smtClean="0"/>
          </a:p>
          <a:p>
            <a:pPr marL="173038" marR="0" indent="-173038" algn="just" defTabSz="914400" eaLnBrk="0" fontAlgn="base" latinLnBrk="0" hangingPunct="0">
              <a:lnSpc>
                <a:spcPct val="100000"/>
              </a:lnSpc>
              <a:spcBef>
                <a:spcPts val="1800"/>
              </a:spcBef>
              <a:spcAft>
                <a:spcPct val="0"/>
              </a:spcAft>
              <a:buClrTx/>
              <a:buSzPct val="75000"/>
              <a:buBlip>
                <a:blip r:embed="rId3"/>
              </a:buBlip>
              <a:tabLst/>
              <a:defRPr/>
            </a:pPr>
            <a:r>
              <a:rPr lang="en-US" altLang="en-US" sz="1800" kern="0" dirty="0" smtClean="0"/>
              <a:t>ITU Workshop on </a:t>
            </a:r>
            <a:r>
              <a:rPr lang="en-US" altLang="en-US" sz="1800" b="1" kern="0" dirty="0" smtClean="0"/>
              <a:t>"Cloud Computing Standards - Today and the Future”, </a:t>
            </a:r>
            <a:r>
              <a:rPr lang="en-US" altLang="en-US" sz="1800" kern="0" dirty="0" smtClean="0">
                <a:solidFill>
                  <a:schemeClr val="tx2"/>
                </a:solidFill>
              </a:rPr>
              <a:t>Geneva, Switzerland, 14 November 2014</a:t>
            </a:r>
          </a:p>
          <a:p>
            <a:pPr marL="173038" marR="0" indent="-173038" algn="just" defTabSz="914400" eaLnBrk="0" fontAlgn="base" latinLnBrk="0" hangingPunct="0">
              <a:lnSpc>
                <a:spcPct val="100000"/>
              </a:lnSpc>
              <a:spcBef>
                <a:spcPts val="1800"/>
              </a:spcBef>
              <a:spcAft>
                <a:spcPct val="0"/>
              </a:spcAft>
              <a:buClrTx/>
              <a:buSzPct val="75000"/>
              <a:buBlip>
                <a:blip r:embed="rId3"/>
              </a:buBlip>
              <a:tabLst/>
              <a:defRPr/>
            </a:pPr>
            <a:r>
              <a:rPr lang="en-US" altLang="ko-KR" sz="1800" kern="0" dirty="0" smtClean="0"/>
              <a:t>2</a:t>
            </a:r>
            <a:r>
              <a:rPr lang="en-US" altLang="ko-KR" sz="1800" kern="0" baseline="30000" dirty="0" smtClean="0"/>
              <a:t>nd</a:t>
            </a:r>
            <a:r>
              <a:rPr lang="en-US" altLang="ko-KR" sz="1800" kern="0" dirty="0" smtClean="0"/>
              <a:t> SG13 Regional Workshop for Africa on </a:t>
            </a:r>
            <a:r>
              <a:rPr lang="en-US" altLang="ko-KR" sz="1800" b="1" kern="0" dirty="0" smtClean="0"/>
              <a:t>"Future Networks: Cloud Computing, Energy Saving, Security &amp; Virtualization”</a:t>
            </a:r>
            <a:r>
              <a:rPr lang="en-US" altLang="ko-KR" sz="1800" kern="0" dirty="0" smtClean="0"/>
              <a:t>, </a:t>
            </a:r>
            <a:r>
              <a:rPr lang="en-US" altLang="ko-KR" sz="1800" kern="0" dirty="0" smtClean="0">
                <a:solidFill>
                  <a:schemeClr val="tx2"/>
                </a:solidFill>
              </a:rPr>
              <a:t>Tunis, Tunisia, 28 April 2014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ysClr val="windowText" lastClr="000000"/>
              </a:solidFill>
              <a:effectLst/>
              <a:uLnTx/>
              <a:uFillTx/>
            </a:endParaRPr>
          </a:p>
        </p:txBody>
      </p:sp>
      <p:pic>
        <p:nvPicPr>
          <p:cNvPr id="30" name="Picture 2" descr="TT-ITU-Banniere"/>
          <p:cNvPicPr>
            <a:picLocks noChangeAspect="1" noChangeArrowheads="1"/>
          </p:cNvPicPr>
          <p:nvPr/>
        </p:nvPicPr>
        <p:blipFill>
          <a:blip r:embed="rId4"/>
          <a:srcRect/>
          <a:stretch>
            <a:fillRect/>
          </a:stretch>
        </p:blipFill>
        <p:spPr bwMode="auto">
          <a:xfrm>
            <a:off x="1705970" y="258014"/>
            <a:ext cx="2702257" cy="1569068"/>
          </a:xfrm>
          <a:prstGeom prst="rect">
            <a:avLst/>
          </a:prstGeom>
          <a:noFill/>
        </p:spPr>
      </p:pic>
      <p:sp>
        <p:nvSpPr>
          <p:cNvPr id="31" name="Rectangle 30"/>
          <p:cNvSpPr/>
          <p:nvPr/>
        </p:nvSpPr>
        <p:spPr>
          <a:xfrm>
            <a:off x="285720" y="4645192"/>
            <a:ext cx="8354256" cy="1154162"/>
          </a:xfrm>
          <a:prstGeom prst="rect">
            <a:avLst/>
          </a:prstGeom>
        </p:spPr>
        <p:txBody>
          <a:bodyPr wrap="square">
            <a:spAutoFit/>
          </a:bodyPr>
          <a:lstStyle/>
          <a:p>
            <a:pPr marL="173038" indent="-173038" algn="just">
              <a:spcBef>
                <a:spcPts val="1800"/>
              </a:spcBef>
              <a:buSzPct val="75000"/>
              <a:buBlip>
                <a:blip r:embed="rId3"/>
              </a:buBlip>
            </a:pPr>
            <a:r>
              <a:rPr lang="en-US" altLang="ko-KR" kern="0" dirty="0" smtClean="0">
                <a:solidFill>
                  <a:schemeClr val="tx2">
                    <a:lumMod val="60000"/>
                    <a:lumOff val="40000"/>
                  </a:schemeClr>
                </a:solidFill>
              </a:rPr>
              <a:t>ITU Workshop on </a:t>
            </a:r>
            <a:r>
              <a:rPr lang="en-US" altLang="ko-KR" b="1" kern="0" dirty="0" smtClean="0">
                <a:solidFill>
                  <a:schemeClr val="tx2">
                    <a:lumMod val="60000"/>
                    <a:lumOff val="40000"/>
                  </a:schemeClr>
                </a:solidFill>
              </a:rPr>
              <a:t>“Standardization on IMT, M2M, </a:t>
            </a:r>
            <a:r>
              <a:rPr lang="en-US" altLang="ko-KR" b="1" kern="0" dirty="0" err="1" smtClean="0">
                <a:solidFill>
                  <a:schemeClr val="tx2">
                    <a:lumMod val="60000"/>
                    <a:lumOff val="40000"/>
                  </a:schemeClr>
                </a:solidFill>
              </a:rPr>
              <a:t>IoT</a:t>
            </a:r>
            <a:r>
              <a:rPr lang="en-US" altLang="ko-KR" b="1" kern="0" dirty="0" smtClean="0">
                <a:solidFill>
                  <a:schemeClr val="tx2">
                    <a:lumMod val="60000"/>
                    <a:lumOff val="40000"/>
                  </a:schemeClr>
                </a:solidFill>
              </a:rPr>
              <a:t>, Cloud Computing and SDN​”, </a:t>
            </a:r>
            <a:r>
              <a:rPr lang="en-US" altLang="ko-KR" kern="0" dirty="0" smtClean="0">
                <a:solidFill>
                  <a:schemeClr val="tx2"/>
                </a:solidFill>
              </a:rPr>
              <a:t>Algiers, Algeria, 8 September 2013 </a:t>
            </a:r>
            <a:endParaRPr lang="en-US" altLang="en-US" kern="0" dirty="0" smtClean="0">
              <a:solidFill>
                <a:schemeClr val="tx2">
                  <a:lumMod val="60000"/>
                  <a:lumOff val="40000"/>
                </a:schemeClr>
              </a:solidFill>
              <a:latin typeface="+mn-lt"/>
            </a:endParaRPr>
          </a:p>
          <a:p>
            <a:pPr marL="173038" lvl="0" indent="-173038" algn="just">
              <a:spcBef>
                <a:spcPts val="1800"/>
              </a:spcBef>
              <a:buSzPct val="75000"/>
              <a:buBlip>
                <a:blip r:embed="rId3"/>
              </a:buBlip>
            </a:pPr>
            <a:r>
              <a:rPr lang="en-US" altLang="en-US" kern="0" dirty="0" smtClean="0">
                <a:solidFill>
                  <a:schemeClr val="tx2">
                    <a:lumMod val="60000"/>
                    <a:lumOff val="40000"/>
                  </a:schemeClr>
                </a:solidFill>
                <a:latin typeface="+mn-lt"/>
              </a:rPr>
              <a:t>ITU Workshop on</a:t>
            </a:r>
            <a:r>
              <a:rPr lang="en-US" altLang="en-US" b="1" i="1" kern="0" dirty="0" smtClean="0">
                <a:solidFill>
                  <a:schemeClr val="tx2">
                    <a:lumMod val="60000"/>
                    <a:lumOff val="40000"/>
                  </a:schemeClr>
                </a:solidFill>
                <a:latin typeface="+mn-lt"/>
              </a:rPr>
              <a:t> Cloud Computing</a:t>
            </a:r>
            <a:r>
              <a:rPr lang="en-US" altLang="en-US" kern="0" dirty="0" smtClean="0">
                <a:solidFill>
                  <a:schemeClr val="tx2">
                    <a:lumMod val="60000"/>
                    <a:lumOff val="40000"/>
                  </a:schemeClr>
                </a:solidFill>
                <a:latin typeface="+mn-lt"/>
              </a:rPr>
              <a:t>, </a:t>
            </a:r>
            <a:r>
              <a:rPr lang="en-US" altLang="en-US" kern="0" dirty="0" smtClean="0">
                <a:solidFill>
                  <a:schemeClr val="tx2"/>
                </a:solidFill>
                <a:latin typeface="+mn-lt"/>
              </a:rPr>
              <a:t>Tunis, Tunisia, 18-19 June 2012</a:t>
            </a: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pPr marL="514350" indent="-514350">
              <a:buFont typeface="+mj-lt"/>
              <a:buAutoNum type="arabicPeriod"/>
            </a:pPr>
            <a:r>
              <a:rPr lang="en-US" b="1" dirty="0" smtClean="0">
                <a:solidFill>
                  <a:schemeClr val="tx2">
                    <a:lumMod val="20000"/>
                    <a:lumOff val="80000"/>
                  </a:schemeClr>
                </a:solidFill>
              </a:rPr>
              <a:t>Why should CC be standardized</a:t>
            </a:r>
            <a:r>
              <a:rPr lang="fr-FR" b="1" dirty="0" smtClean="0">
                <a:solidFill>
                  <a:schemeClr val="tx2">
                    <a:lumMod val="20000"/>
                    <a:lumOff val="80000"/>
                  </a:schemeClr>
                </a:solidFill>
              </a:rPr>
              <a:t>?</a:t>
            </a:r>
          </a:p>
          <a:p>
            <a:pPr marL="514350" indent="-514350">
              <a:buFont typeface="+mj-lt"/>
              <a:buAutoNum type="arabicPeriod"/>
            </a:pPr>
            <a:r>
              <a:rPr lang="en-US" b="1" dirty="0" smtClean="0">
                <a:solidFill>
                  <a:schemeClr val="tx2">
                    <a:lumMod val="20000"/>
                    <a:lumOff val="80000"/>
                  </a:schemeClr>
                </a:solidFill>
              </a:rPr>
              <a:t>Global Activities on Cloud Computing Standardization</a:t>
            </a:r>
          </a:p>
          <a:p>
            <a:pPr marL="514350" indent="-514350">
              <a:buFont typeface="+mj-lt"/>
              <a:buAutoNum type="arabicPeriod"/>
            </a:pPr>
            <a:r>
              <a:rPr lang="en-US" b="1" dirty="0" smtClean="0">
                <a:solidFill>
                  <a:schemeClr val="tx2">
                    <a:lumMod val="20000"/>
                    <a:lumOff val="80000"/>
                  </a:schemeClr>
                </a:solidFill>
              </a:rPr>
              <a:t>ITU-T activities on Cloud Computing</a:t>
            </a:r>
          </a:p>
          <a:p>
            <a:pPr marL="514350" indent="-514350">
              <a:buFont typeface="+mj-lt"/>
              <a:buAutoNum type="arabicPeriod"/>
            </a:pPr>
            <a:r>
              <a:rPr lang="en-US" b="1" dirty="0" smtClean="0">
                <a:solidFill>
                  <a:schemeClr val="accent2"/>
                </a:solidFill>
              </a:rPr>
              <a:t>Conclusion &amp; Recommendations</a:t>
            </a:r>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31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srcRect/>
          <a:stretch>
            <a:fillRect/>
          </a:stretch>
        </p:blipFill>
        <p:spPr bwMode="auto">
          <a:xfrm>
            <a:off x="3930040" y="377910"/>
            <a:ext cx="1604417" cy="159728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r"/>
            <a:r>
              <a:rPr lang="fr-FR" dirty="0" smtClean="0"/>
              <a:t>Conclusion</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32</a:t>
            </a:fld>
            <a:endParaRPr lang="en-US" dirty="0"/>
          </a:p>
        </p:txBody>
      </p:sp>
      <p:sp>
        <p:nvSpPr>
          <p:cNvPr id="10"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6" name="Rectangle 15"/>
          <p:cNvSpPr/>
          <p:nvPr/>
        </p:nvSpPr>
        <p:spPr>
          <a:xfrm>
            <a:off x="380402" y="1618756"/>
            <a:ext cx="8296053" cy="4247317"/>
          </a:xfrm>
          <a:prstGeom prst="rect">
            <a:avLst/>
          </a:prstGeom>
        </p:spPr>
        <p:txBody>
          <a:bodyPr wrap="square">
            <a:spAutoFit/>
          </a:bodyPr>
          <a:lstStyle/>
          <a:p>
            <a:pPr marL="342900" indent="-342900" algn="just">
              <a:spcBef>
                <a:spcPts val="1200"/>
              </a:spcBef>
              <a:buSzPct val="75000"/>
              <a:buBlip>
                <a:blip r:embed="rId4"/>
              </a:buBlip>
            </a:pPr>
            <a:r>
              <a:rPr lang="en-GB" kern="0" dirty="0" smtClean="0">
                <a:solidFill>
                  <a:schemeClr val="tx2">
                    <a:lumMod val="60000"/>
                    <a:lumOff val="40000"/>
                  </a:schemeClr>
                </a:solidFill>
              </a:rPr>
              <a:t>Cloud Computing, with its interesting characteristics, </a:t>
            </a:r>
            <a:r>
              <a:rPr lang="en-GB" b="1" kern="0" dirty="0" smtClean="0">
                <a:solidFill>
                  <a:schemeClr val="tx2">
                    <a:lumMod val="60000"/>
                    <a:lumOff val="40000"/>
                  </a:schemeClr>
                </a:solidFill>
              </a:rPr>
              <a:t>is offering plenty of opportunities for enterprises, governments and end-users </a:t>
            </a:r>
            <a:r>
              <a:rPr lang="en-GB" kern="0" dirty="0" smtClean="0">
                <a:solidFill>
                  <a:schemeClr val="tx2">
                    <a:lumMod val="60000"/>
                    <a:lumOff val="40000"/>
                  </a:schemeClr>
                </a:solidFill>
              </a:rPr>
              <a:t>and it is forecasted to </a:t>
            </a:r>
            <a:r>
              <a:rPr lang="en-GB" b="1" kern="0" dirty="0" smtClean="0">
                <a:solidFill>
                  <a:schemeClr val="tx2">
                    <a:lumMod val="60000"/>
                    <a:lumOff val="40000"/>
                  </a:schemeClr>
                </a:solidFill>
              </a:rPr>
              <a:t>achieve higher growth and penetration rates </a:t>
            </a:r>
            <a:r>
              <a:rPr lang="en-GB" kern="0" dirty="0" smtClean="0">
                <a:solidFill>
                  <a:schemeClr val="tx2">
                    <a:lumMod val="60000"/>
                    <a:lumOff val="40000"/>
                  </a:schemeClr>
                </a:solidFill>
              </a:rPr>
              <a:t>in the next few years</a:t>
            </a:r>
          </a:p>
          <a:p>
            <a:pPr marL="342900" indent="-342900" algn="just">
              <a:spcBef>
                <a:spcPts val="1200"/>
              </a:spcBef>
              <a:buSzPct val="75000"/>
              <a:buBlip>
                <a:blip r:embed="rId4"/>
              </a:buBlip>
            </a:pPr>
            <a:r>
              <a:rPr lang="en-GB" kern="0" dirty="0" smtClean="0">
                <a:solidFill>
                  <a:schemeClr val="tx2">
                    <a:lumMod val="60000"/>
                    <a:lumOff val="40000"/>
                  </a:schemeClr>
                </a:solidFill>
              </a:rPr>
              <a:t>However, </a:t>
            </a:r>
            <a:r>
              <a:rPr lang="en-GB" kern="0" smtClean="0">
                <a:solidFill>
                  <a:schemeClr val="tx2">
                    <a:lumMod val="60000"/>
                    <a:lumOff val="40000"/>
                  </a:schemeClr>
                </a:solidFill>
              </a:rPr>
              <a:t>Cloud Computing </a:t>
            </a:r>
            <a:r>
              <a:rPr lang="en-GB" kern="0" dirty="0" smtClean="0">
                <a:solidFill>
                  <a:schemeClr val="tx2">
                    <a:lumMod val="60000"/>
                    <a:lumOff val="40000"/>
                  </a:schemeClr>
                </a:solidFill>
              </a:rPr>
              <a:t>is still facing </a:t>
            </a:r>
            <a:r>
              <a:rPr lang="en-GB" b="1" kern="0" dirty="0" smtClean="0">
                <a:solidFill>
                  <a:schemeClr val="tx2">
                    <a:lumMod val="60000"/>
                    <a:lumOff val="40000"/>
                  </a:schemeClr>
                </a:solidFill>
              </a:rPr>
              <a:t>many challenges </a:t>
            </a:r>
            <a:r>
              <a:rPr lang="en-GB" kern="0" dirty="0" smtClean="0">
                <a:solidFill>
                  <a:schemeClr val="tx2">
                    <a:lumMod val="60000"/>
                    <a:lumOff val="40000"/>
                  </a:schemeClr>
                </a:solidFill>
              </a:rPr>
              <a:t>that should be addressed in order to accelerate the adoption of CC services worldwide : the solution is </a:t>
            </a:r>
            <a:r>
              <a:rPr lang="en-GB" sz="2400" b="1" kern="0" dirty="0" smtClean="0">
                <a:solidFill>
                  <a:schemeClr val="accent2"/>
                </a:solidFill>
              </a:rPr>
              <a:t>Standardization</a:t>
            </a:r>
            <a:endParaRPr lang="fr-FR" b="1" kern="0" dirty="0" smtClean="0">
              <a:solidFill>
                <a:schemeClr val="accent2"/>
              </a:solidFill>
            </a:endParaRPr>
          </a:p>
          <a:p>
            <a:pPr marL="342900" indent="-342900" algn="just">
              <a:spcBef>
                <a:spcPts val="1200"/>
              </a:spcBef>
              <a:buSzPct val="75000"/>
              <a:buBlip>
                <a:blip r:embed="rId4"/>
              </a:buBlip>
            </a:pPr>
            <a:r>
              <a:rPr lang="fr-FR" kern="0" dirty="0" smtClean="0">
                <a:solidFill>
                  <a:schemeClr val="tx2">
                    <a:lumMod val="60000"/>
                    <a:lumOff val="40000"/>
                  </a:schemeClr>
                </a:solidFill>
              </a:rPr>
              <a:t>ITU, as </a:t>
            </a:r>
            <a:r>
              <a:rPr lang="en-GB" kern="0" dirty="0" smtClean="0">
                <a:solidFill>
                  <a:schemeClr val="tx2">
                    <a:lumMod val="60000"/>
                    <a:lumOff val="40000"/>
                  </a:schemeClr>
                </a:solidFill>
              </a:rPr>
              <a:t>other worldwide </a:t>
            </a:r>
            <a:r>
              <a:rPr lang="en-GB" kern="0" dirty="0" err="1" smtClean="0">
                <a:solidFill>
                  <a:schemeClr val="tx2">
                    <a:lumMod val="60000"/>
                    <a:lumOff val="40000"/>
                  </a:schemeClr>
                </a:solidFill>
              </a:rPr>
              <a:t>SDOs</a:t>
            </a:r>
            <a:r>
              <a:rPr lang="en-GB" kern="0" dirty="0" smtClean="0">
                <a:solidFill>
                  <a:schemeClr val="tx2">
                    <a:lumMod val="60000"/>
                    <a:lumOff val="40000"/>
                  </a:schemeClr>
                </a:solidFill>
              </a:rPr>
              <a:t>, was interested in the Cloud Computing concept, and that, since 2010 and it is continuing its work on Cloud Computing </a:t>
            </a:r>
            <a:r>
              <a:rPr lang="en-GB" b="1" kern="0" dirty="0" smtClean="0">
                <a:solidFill>
                  <a:schemeClr val="tx2">
                    <a:lumMod val="60000"/>
                    <a:lumOff val="40000"/>
                  </a:schemeClr>
                </a:solidFill>
              </a:rPr>
              <a:t>under the lead of its ITU-T Study </a:t>
            </a:r>
            <a:r>
              <a:rPr lang="fr-FR" b="1" kern="0" dirty="0" smtClean="0">
                <a:solidFill>
                  <a:schemeClr val="tx2">
                    <a:lumMod val="60000"/>
                    <a:lumOff val="40000"/>
                  </a:schemeClr>
                </a:solidFill>
              </a:rPr>
              <a:t>Group 13</a:t>
            </a:r>
          </a:p>
          <a:p>
            <a:pPr marL="342900" indent="-342900" algn="just">
              <a:spcBef>
                <a:spcPts val="1200"/>
              </a:spcBef>
              <a:buSzPct val="75000"/>
              <a:buBlip>
                <a:blip r:embed="rId4"/>
              </a:buBlip>
            </a:pPr>
            <a:r>
              <a:rPr lang="en-GB" kern="0" dirty="0" smtClean="0">
                <a:solidFill>
                  <a:schemeClr val="tx2">
                    <a:lumMod val="60000"/>
                    <a:lumOff val="40000"/>
                  </a:schemeClr>
                </a:solidFill>
              </a:rPr>
              <a:t>SG 13 </a:t>
            </a:r>
            <a:r>
              <a:rPr lang="en-GB" b="1" kern="0" dirty="0" smtClean="0">
                <a:solidFill>
                  <a:schemeClr val="tx2">
                    <a:lumMod val="60000"/>
                    <a:lumOff val="40000"/>
                  </a:schemeClr>
                </a:solidFill>
              </a:rPr>
              <a:t>is deploying serious efforts in developing standards </a:t>
            </a:r>
            <a:r>
              <a:rPr lang="en-GB" kern="0" dirty="0" smtClean="0">
                <a:solidFill>
                  <a:schemeClr val="tx2">
                    <a:lumMod val="60000"/>
                    <a:lumOff val="40000"/>
                  </a:schemeClr>
                </a:solidFill>
              </a:rPr>
              <a:t>that encloses many Cloud Computing-related </a:t>
            </a:r>
            <a:r>
              <a:rPr lang="fr-FR" kern="0" dirty="0" smtClean="0">
                <a:solidFill>
                  <a:schemeClr val="tx2">
                    <a:lumMod val="60000"/>
                    <a:lumOff val="40000"/>
                  </a:schemeClr>
                </a:solidFill>
              </a:rPr>
              <a:t>aspects (</a:t>
            </a:r>
            <a:r>
              <a:rPr lang="en-GB" kern="0" dirty="0" smtClean="0">
                <a:solidFill>
                  <a:schemeClr val="tx2">
                    <a:lumMod val="60000"/>
                    <a:lumOff val="40000"/>
                  </a:schemeClr>
                </a:solidFill>
              </a:rPr>
              <a:t>definition, </a:t>
            </a:r>
            <a:r>
              <a:rPr lang="en-US" kern="0" dirty="0" smtClean="0">
                <a:solidFill>
                  <a:schemeClr val="tx2">
                    <a:lumMod val="60000"/>
                    <a:lumOff val="40000"/>
                  </a:schemeClr>
                </a:solidFill>
              </a:rPr>
              <a:t>ecosystem , general requirements, Reference Architecture, </a:t>
            </a:r>
            <a:r>
              <a:rPr lang="fr-FR" kern="0" dirty="0" smtClean="0">
                <a:solidFill>
                  <a:schemeClr val="tx2">
                    <a:lumMod val="60000"/>
                    <a:lumOff val="40000"/>
                  </a:schemeClr>
                </a:solidFill>
              </a:rPr>
              <a:t>Infrastructure</a:t>
            </a:r>
            <a:r>
              <a:rPr lang="en-GB" kern="0" dirty="0" smtClean="0">
                <a:solidFill>
                  <a:schemeClr val="tx2">
                    <a:lumMod val="60000"/>
                    <a:lumOff val="40000"/>
                  </a:schemeClr>
                </a:solidFill>
              </a:rPr>
              <a:t>, </a:t>
            </a:r>
            <a:r>
              <a:rPr lang="fr-FR" kern="0" dirty="0" smtClean="0">
                <a:solidFill>
                  <a:schemeClr val="tx2">
                    <a:lumMod val="60000"/>
                    <a:lumOff val="40000"/>
                  </a:schemeClr>
                </a:solidFill>
              </a:rPr>
              <a:t>Resource Management, </a:t>
            </a:r>
            <a:r>
              <a:rPr lang="en-GB" kern="0" dirty="0" err="1" smtClean="0">
                <a:solidFill>
                  <a:schemeClr val="tx2">
                    <a:lumMod val="60000"/>
                    <a:lumOff val="40000"/>
                  </a:schemeClr>
                </a:solidFill>
              </a:rPr>
              <a:t>DaaS</a:t>
            </a:r>
            <a:r>
              <a:rPr lang="en-GB" kern="0" dirty="0" smtClean="0">
                <a:solidFill>
                  <a:schemeClr val="tx2">
                    <a:lumMod val="60000"/>
                    <a:lumOff val="40000"/>
                  </a:schemeClr>
                </a:solidFill>
              </a:rPr>
              <a:t>,...) and that, in collaboration with other study groups and </a:t>
            </a:r>
            <a:r>
              <a:rPr lang="en-GB" kern="0" dirty="0" err="1" smtClean="0">
                <a:solidFill>
                  <a:schemeClr val="tx2">
                    <a:lumMod val="60000"/>
                    <a:lumOff val="40000"/>
                  </a:schemeClr>
                </a:solidFill>
              </a:rPr>
              <a:t>SDOs</a:t>
            </a:r>
            <a:endParaRPr lang="en-GB" kern="0" dirty="0" smtClean="0">
              <a:solidFill>
                <a:schemeClr val="tx2">
                  <a:lumMod val="60000"/>
                  <a:lumOff val="40000"/>
                </a:schemeClr>
              </a:solidFill>
            </a:endParaRP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Recommendations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33</a:t>
            </a:fld>
            <a:endParaRPr lang="en-US"/>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1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1" name="Rogner un rectangle avec un coin diagonal 20"/>
          <p:cNvSpPr/>
          <p:nvPr/>
        </p:nvSpPr>
        <p:spPr>
          <a:xfrm>
            <a:off x="813783" y="2040277"/>
            <a:ext cx="7967319" cy="1065530"/>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eaLnBrk="0" fontAlgn="base" hangingPunct="0">
              <a:spcAft>
                <a:spcPct val="0"/>
              </a:spcAft>
              <a:buSzPct val="75000"/>
            </a:pPr>
            <a:r>
              <a:rPr lang="en-GB" b="1" kern="0" dirty="0" smtClean="0">
                <a:solidFill>
                  <a:schemeClr val="tx1">
                    <a:lumMod val="65000"/>
                    <a:lumOff val="35000"/>
                  </a:schemeClr>
                </a:solidFill>
              </a:rPr>
              <a:t>Awareness regarding the importance of standards in the field of Cloud Computing should be raised </a:t>
            </a:r>
            <a:r>
              <a:rPr lang="en-GB" kern="0" dirty="0" smtClean="0">
                <a:solidFill>
                  <a:schemeClr val="tx1">
                    <a:lumMod val="65000"/>
                    <a:lumOff val="35000"/>
                  </a:schemeClr>
                </a:solidFill>
              </a:rPr>
              <a:t>as well as awareness regarding the faced challenges </a:t>
            </a:r>
            <a:endParaRPr lang="en-US" dirty="0" smtClean="0">
              <a:solidFill>
                <a:schemeClr val="tx1">
                  <a:lumMod val="65000"/>
                  <a:lumOff val="35000"/>
                </a:schemeClr>
              </a:solidFill>
            </a:endParaRPr>
          </a:p>
          <a:p>
            <a:pPr algn="just"/>
            <a:endParaRPr lang="en-US" sz="800" dirty="0" smtClean="0">
              <a:solidFill>
                <a:schemeClr val="tx1">
                  <a:lumMod val="65000"/>
                  <a:lumOff val="35000"/>
                </a:schemeClr>
              </a:solidFill>
            </a:endParaRPr>
          </a:p>
        </p:txBody>
      </p:sp>
      <p:grpSp>
        <p:nvGrpSpPr>
          <p:cNvPr id="24" name="Groupe 14"/>
          <p:cNvGrpSpPr/>
          <p:nvPr/>
        </p:nvGrpSpPr>
        <p:grpSpPr>
          <a:xfrm>
            <a:off x="172933" y="1798004"/>
            <a:ext cx="819807" cy="989057"/>
            <a:chOff x="2260941" y="1454365"/>
            <a:chExt cx="819807" cy="989057"/>
          </a:xfrm>
        </p:grpSpPr>
        <p:pic>
          <p:nvPicPr>
            <p:cNvPr id="25"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26" name="Rectangle 25"/>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1</a:t>
              </a:r>
              <a:endParaRPr lang="fr-FR" sz="1200" b="1" kern="0" dirty="0" smtClean="0">
                <a:solidFill>
                  <a:schemeClr val="accent6">
                    <a:lumMod val="75000"/>
                  </a:schemeClr>
                </a:solidFill>
              </a:endParaRPr>
            </a:p>
          </p:txBody>
        </p:sp>
      </p:grpSp>
      <p:sp>
        <p:nvSpPr>
          <p:cNvPr id="33" name="Rogner un rectangle avec un coin diagonal 32"/>
          <p:cNvSpPr/>
          <p:nvPr/>
        </p:nvSpPr>
        <p:spPr>
          <a:xfrm>
            <a:off x="813783" y="3379908"/>
            <a:ext cx="7962059" cy="955609"/>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
              <a:spcBef>
                <a:spcPct val="20000"/>
              </a:spcBef>
              <a:buSzPct val="75000"/>
            </a:pPr>
            <a:r>
              <a:rPr lang="en-US" sz="1600" b="1" kern="0" dirty="0" smtClean="0">
                <a:solidFill>
                  <a:schemeClr val="tx1">
                    <a:lumMod val="65000"/>
                    <a:lumOff val="35000"/>
                  </a:schemeClr>
                </a:solidFill>
              </a:rPr>
              <a:t>Cloud Computing standards should follow the accelerating rhythm of Cloud Computing growth and evolution </a:t>
            </a:r>
            <a:r>
              <a:rPr lang="en-US" sz="1600" kern="0" dirty="0" smtClean="0">
                <a:solidFill>
                  <a:schemeClr val="tx1">
                    <a:lumMod val="65000"/>
                    <a:lumOff val="35000"/>
                  </a:schemeClr>
                </a:solidFill>
              </a:rPr>
              <a:t>and that, in order to make it reach its full potential, become universally accepted and implemented and avoid service provider lock-in </a:t>
            </a:r>
          </a:p>
        </p:txBody>
      </p:sp>
      <p:grpSp>
        <p:nvGrpSpPr>
          <p:cNvPr id="34" name="Groupe 14"/>
          <p:cNvGrpSpPr/>
          <p:nvPr/>
        </p:nvGrpSpPr>
        <p:grpSpPr>
          <a:xfrm>
            <a:off x="157167" y="3112123"/>
            <a:ext cx="819807" cy="989057"/>
            <a:chOff x="2260941" y="1454365"/>
            <a:chExt cx="819807" cy="989057"/>
          </a:xfrm>
        </p:grpSpPr>
        <p:pic>
          <p:nvPicPr>
            <p:cNvPr id="35"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36" name="Rectangle 35"/>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2</a:t>
              </a:r>
              <a:endParaRPr lang="fr-FR" sz="1200" b="1" kern="0" dirty="0" smtClean="0">
                <a:solidFill>
                  <a:schemeClr val="accent6">
                    <a:lumMod val="75000"/>
                  </a:schemeClr>
                </a:solidFill>
              </a:endParaRPr>
            </a:p>
          </p:txBody>
        </p:sp>
      </p:grpSp>
      <p:sp>
        <p:nvSpPr>
          <p:cNvPr id="37" name="Rogner un rectangle avec un coin diagonal 36"/>
          <p:cNvSpPr/>
          <p:nvPr/>
        </p:nvSpPr>
        <p:spPr>
          <a:xfrm>
            <a:off x="824289" y="4714757"/>
            <a:ext cx="7962059" cy="913521"/>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just">
              <a:spcBef>
                <a:spcPts val="600"/>
              </a:spcBef>
              <a:buSzPct val="75000"/>
            </a:pPr>
            <a:r>
              <a:rPr lang="en-US" sz="1600" b="1" kern="0" dirty="0" smtClean="0">
                <a:solidFill>
                  <a:schemeClr val="tx1">
                    <a:lumMod val="65000"/>
                    <a:lumOff val="35000"/>
                  </a:schemeClr>
                </a:solidFill>
              </a:rPr>
              <a:t>Cloud computing standardization should be managed to support both innovation and competition</a:t>
            </a:r>
            <a:r>
              <a:rPr lang="en-US" sz="1600" kern="0" dirty="0" smtClean="0">
                <a:solidFill>
                  <a:schemeClr val="tx1">
                    <a:lumMod val="65000"/>
                    <a:lumOff val="35000"/>
                  </a:schemeClr>
                </a:solidFill>
              </a:rPr>
              <a:t>, maximize contribution in the standardization process and minimize incompatibility of competing cloud services</a:t>
            </a:r>
          </a:p>
        </p:txBody>
      </p:sp>
      <p:grpSp>
        <p:nvGrpSpPr>
          <p:cNvPr id="38" name="Groupe 14"/>
          <p:cNvGrpSpPr/>
          <p:nvPr/>
        </p:nvGrpSpPr>
        <p:grpSpPr>
          <a:xfrm>
            <a:off x="167673" y="4446973"/>
            <a:ext cx="819807" cy="989057"/>
            <a:chOff x="2260941" y="1454365"/>
            <a:chExt cx="819807" cy="989057"/>
          </a:xfrm>
        </p:grpSpPr>
        <p:pic>
          <p:nvPicPr>
            <p:cNvPr id="39"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40" name="Rectangle 39"/>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3</a:t>
              </a:r>
              <a:endParaRPr lang="fr-FR" sz="1200" b="1" kern="0" dirty="0" smtClean="0">
                <a:solidFill>
                  <a:schemeClr val="accent6">
                    <a:lumMod val="75000"/>
                  </a:schemeClr>
                </a:solidFill>
              </a:endParaRPr>
            </a:p>
          </p:txBody>
        </p:sp>
      </p:grpSp>
      <p:pic>
        <p:nvPicPr>
          <p:cNvPr id="41" name="Picture 4" descr="http://www.4-tell.com/wp-content/uploads/Recommended_stamp.png"/>
          <p:cNvPicPr>
            <a:picLocks noChangeAspect="1" noChangeArrowheads="1"/>
          </p:cNvPicPr>
          <p:nvPr/>
        </p:nvPicPr>
        <p:blipFill>
          <a:blip r:embed="rId5"/>
          <a:srcRect/>
          <a:stretch>
            <a:fillRect/>
          </a:stretch>
        </p:blipFill>
        <p:spPr bwMode="auto">
          <a:xfrm>
            <a:off x="2755101" y="418346"/>
            <a:ext cx="1500198" cy="1295626"/>
          </a:xfrm>
          <a:prstGeom prst="rect">
            <a:avLst/>
          </a:prstGeom>
          <a:noFill/>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Recommendations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34</a:t>
            </a:fld>
            <a:endParaRPr lang="en-US"/>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1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1" name="Rogner un rectangle avec un coin diagonal 20"/>
          <p:cNvSpPr/>
          <p:nvPr/>
        </p:nvSpPr>
        <p:spPr>
          <a:xfrm>
            <a:off x="813783" y="2040277"/>
            <a:ext cx="7967319" cy="1065530"/>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defTabSz="914400" eaLnBrk="0" fontAlgn="base" hangingPunct="0">
              <a:spcBef>
                <a:spcPct val="20000"/>
              </a:spcBef>
              <a:spcAft>
                <a:spcPct val="0"/>
              </a:spcAft>
              <a:buSzPct val="75000"/>
              <a:defRPr/>
            </a:pPr>
            <a:r>
              <a:rPr lang="en-US" b="1" kern="0" dirty="0" smtClean="0">
                <a:solidFill>
                  <a:schemeClr val="tx1">
                    <a:lumMod val="65000"/>
                    <a:lumOff val="35000"/>
                  </a:schemeClr>
                </a:solidFill>
              </a:rPr>
              <a:t>Cloud Computing standardization stakeholders should further collaborate and work together </a:t>
            </a:r>
            <a:r>
              <a:rPr lang="en-US" kern="0" dirty="0" smtClean="0">
                <a:solidFill>
                  <a:schemeClr val="tx1">
                    <a:lumMod val="65000"/>
                    <a:lumOff val="35000"/>
                  </a:schemeClr>
                </a:solidFill>
              </a:rPr>
              <a:t>in order to avoid standards fragmentation</a:t>
            </a:r>
          </a:p>
          <a:p>
            <a:pPr algn="just"/>
            <a:endParaRPr lang="en-US" sz="800" dirty="0" smtClean="0">
              <a:solidFill>
                <a:schemeClr val="tx1">
                  <a:lumMod val="65000"/>
                  <a:lumOff val="35000"/>
                </a:schemeClr>
              </a:solidFill>
            </a:endParaRPr>
          </a:p>
        </p:txBody>
      </p:sp>
      <p:grpSp>
        <p:nvGrpSpPr>
          <p:cNvPr id="3" name="Groupe 14"/>
          <p:cNvGrpSpPr/>
          <p:nvPr/>
        </p:nvGrpSpPr>
        <p:grpSpPr>
          <a:xfrm>
            <a:off x="172933" y="1798004"/>
            <a:ext cx="819807" cy="989057"/>
            <a:chOff x="2260941" y="1454365"/>
            <a:chExt cx="819807" cy="989057"/>
          </a:xfrm>
        </p:grpSpPr>
        <p:pic>
          <p:nvPicPr>
            <p:cNvPr id="25"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26" name="Rectangle 25"/>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4</a:t>
              </a:r>
              <a:endParaRPr lang="fr-FR" sz="1200" b="1" kern="0" dirty="0" smtClean="0">
                <a:solidFill>
                  <a:schemeClr val="accent6">
                    <a:lumMod val="75000"/>
                  </a:schemeClr>
                </a:solidFill>
              </a:endParaRPr>
            </a:p>
          </p:txBody>
        </p:sp>
      </p:grpSp>
      <p:sp>
        <p:nvSpPr>
          <p:cNvPr id="33" name="Rogner un rectangle avec un coin diagonal 32"/>
          <p:cNvSpPr/>
          <p:nvPr/>
        </p:nvSpPr>
        <p:spPr>
          <a:xfrm>
            <a:off x="813783" y="3379908"/>
            <a:ext cx="7962059" cy="955609"/>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spcBef>
                <a:spcPct val="20000"/>
              </a:spcBef>
              <a:buSzPct val="75000"/>
            </a:pPr>
            <a:r>
              <a:rPr lang="en-US" sz="1600" b="1" kern="0" dirty="0" smtClean="0">
                <a:solidFill>
                  <a:schemeClr val="tx1">
                    <a:lumMod val="65000"/>
                    <a:lumOff val="35000"/>
                  </a:schemeClr>
                </a:solidFill>
              </a:rPr>
              <a:t>Standardization should focus on the most important challenges of Cloud Computing </a:t>
            </a:r>
            <a:r>
              <a:rPr lang="en-US" sz="1600" kern="0" dirty="0" smtClean="0">
                <a:solidFill>
                  <a:schemeClr val="tx1">
                    <a:lumMod val="65000"/>
                    <a:lumOff val="35000"/>
                  </a:schemeClr>
                </a:solidFill>
              </a:rPr>
              <a:t>(efficiency of service provisioning, effectiveness of service usage and control, information security, data privacy, interoperability, portability between providers, …) which are slowing down the adoption of Cloud Computing in markets around the world</a:t>
            </a:r>
          </a:p>
        </p:txBody>
      </p:sp>
      <p:grpSp>
        <p:nvGrpSpPr>
          <p:cNvPr id="4" name="Groupe 14"/>
          <p:cNvGrpSpPr/>
          <p:nvPr/>
        </p:nvGrpSpPr>
        <p:grpSpPr>
          <a:xfrm>
            <a:off x="157167" y="3112123"/>
            <a:ext cx="819807" cy="989057"/>
            <a:chOff x="2260941" y="1454365"/>
            <a:chExt cx="819807" cy="989057"/>
          </a:xfrm>
        </p:grpSpPr>
        <p:pic>
          <p:nvPicPr>
            <p:cNvPr id="35"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36" name="Rectangle 35"/>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5</a:t>
              </a:r>
              <a:endParaRPr lang="fr-FR" sz="1200" b="1" kern="0" dirty="0" smtClean="0">
                <a:solidFill>
                  <a:schemeClr val="accent6">
                    <a:lumMod val="75000"/>
                  </a:schemeClr>
                </a:solidFill>
              </a:endParaRPr>
            </a:p>
          </p:txBody>
        </p:sp>
      </p:grpSp>
      <p:sp>
        <p:nvSpPr>
          <p:cNvPr id="37" name="Rogner un rectangle avec un coin diagonal 36"/>
          <p:cNvSpPr/>
          <p:nvPr/>
        </p:nvSpPr>
        <p:spPr>
          <a:xfrm>
            <a:off x="824289" y="4714757"/>
            <a:ext cx="7962059" cy="913521"/>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just">
              <a:spcBef>
                <a:spcPct val="20000"/>
              </a:spcBef>
              <a:buSzPct val="75000"/>
            </a:pPr>
            <a:r>
              <a:rPr lang="en-US" b="1" kern="0" dirty="0" smtClean="0">
                <a:solidFill>
                  <a:schemeClr val="tx1">
                    <a:lumMod val="65000"/>
                    <a:lumOff val="35000"/>
                  </a:schemeClr>
                </a:solidFill>
              </a:rPr>
              <a:t>Governments need to promulgate legal and regulatory standards</a:t>
            </a:r>
            <a:r>
              <a:rPr lang="en-US" kern="0" dirty="0" smtClean="0">
                <a:solidFill>
                  <a:schemeClr val="tx1">
                    <a:lumMod val="65000"/>
                    <a:lumOff val="35000"/>
                  </a:schemeClr>
                </a:solidFill>
              </a:rPr>
              <a:t> to ensure the consistent regulatory environment to concentrate on specific CC issues such as privacy</a:t>
            </a:r>
          </a:p>
        </p:txBody>
      </p:sp>
      <p:grpSp>
        <p:nvGrpSpPr>
          <p:cNvPr id="5" name="Groupe 14"/>
          <p:cNvGrpSpPr/>
          <p:nvPr/>
        </p:nvGrpSpPr>
        <p:grpSpPr>
          <a:xfrm>
            <a:off x="167673" y="4446973"/>
            <a:ext cx="819807" cy="989057"/>
            <a:chOff x="2260941" y="1454365"/>
            <a:chExt cx="819807" cy="989057"/>
          </a:xfrm>
        </p:grpSpPr>
        <p:pic>
          <p:nvPicPr>
            <p:cNvPr id="39" name="Picture 1"/>
            <p:cNvPicPr>
              <a:picLocks noChangeAspect="1" noChangeArrowheads="1"/>
            </p:cNvPicPr>
            <p:nvPr/>
          </p:nvPicPr>
          <p:blipFill>
            <a:blip r:embed="rId4"/>
            <a:srcRect/>
            <a:stretch>
              <a:fillRect/>
            </a:stretch>
          </p:blipFill>
          <p:spPr bwMode="auto">
            <a:xfrm>
              <a:off x="2260941" y="1454365"/>
              <a:ext cx="819807" cy="989057"/>
            </a:xfrm>
            <a:prstGeom prst="rect">
              <a:avLst/>
            </a:prstGeom>
            <a:noFill/>
            <a:ln w="9525">
              <a:noFill/>
              <a:miter lim="800000"/>
              <a:headEnd/>
              <a:tailEnd/>
            </a:ln>
            <a:effectLst/>
          </p:spPr>
        </p:pic>
        <p:sp>
          <p:nvSpPr>
            <p:cNvPr id="40" name="Rectangle 39"/>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6</a:t>
              </a:r>
              <a:endParaRPr lang="fr-FR" sz="1200" b="1" kern="0" dirty="0" smtClean="0">
                <a:solidFill>
                  <a:schemeClr val="accent6">
                    <a:lumMod val="75000"/>
                  </a:schemeClr>
                </a:solidFill>
              </a:endParaRPr>
            </a:p>
          </p:txBody>
        </p:sp>
      </p:grpSp>
      <p:pic>
        <p:nvPicPr>
          <p:cNvPr id="20" name="Picture 4" descr="http://www.4-tell.com/wp-content/uploads/Recommended_stamp.png"/>
          <p:cNvPicPr>
            <a:picLocks noChangeAspect="1" noChangeArrowheads="1"/>
          </p:cNvPicPr>
          <p:nvPr/>
        </p:nvPicPr>
        <p:blipFill>
          <a:blip r:embed="rId5"/>
          <a:srcRect/>
          <a:stretch>
            <a:fillRect/>
          </a:stretch>
        </p:blipFill>
        <p:spPr bwMode="auto">
          <a:xfrm>
            <a:off x="2755101" y="418346"/>
            <a:ext cx="1500198" cy="1295626"/>
          </a:xfrm>
          <a:prstGeom prst="rect">
            <a:avLst/>
          </a:prstGeom>
          <a:noFill/>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a:t>
            </a:r>
            <a:br>
              <a:rPr lang="en-US" sz="2800" dirty="0" smtClean="0"/>
            </a:br>
            <a:r>
              <a:rPr lang="en-US" sz="2800" dirty="0" smtClean="0"/>
              <a:t>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0" y="3085873"/>
            <a:ext cx="9144000" cy="1898255"/>
          </a:xfrm>
        </p:spPr>
        <p:txBody>
          <a:bodyPr>
            <a:normAutofit/>
          </a:bodyPr>
          <a:lstStyle/>
          <a:p>
            <a:pPr>
              <a:spcBef>
                <a:spcPts val="0"/>
              </a:spcBef>
            </a:pPr>
            <a:r>
              <a:rPr lang="en-US" sz="4800" dirty="0" smtClean="0"/>
              <a:t>Thank you for your Attention</a:t>
            </a:r>
            <a:endParaRPr lang="en-US" sz="1600" b="0" u="sng" dirty="0" smtClean="0">
              <a:solidFill>
                <a:srgbClr val="0000FF"/>
              </a:solidFill>
            </a:endParaRPr>
          </a:p>
        </p:txBody>
      </p:sp>
      <p:sp>
        <p:nvSpPr>
          <p:cNvPr id="7" name="Rectangle 6"/>
          <p:cNvSpPr/>
          <p:nvPr/>
        </p:nvSpPr>
        <p:spPr>
          <a:xfrm>
            <a:off x="0" y="4608183"/>
            <a:ext cx="9144000" cy="1486561"/>
          </a:xfrm>
          <a:prstGeom prst="rect">
            <a:avLst/>
          </a:prstGeom>
        </p:spPr>
        <p:txBody>
          <a:bodyPr wrap="square">
            <a:spAutoFit/>
          </a:bodyPr>
          <a:lstStyle/>
          <a:p>
            <a:pPr lvl="0" algn="ctr"/>
            <a:r>
              <a:rPr lang="en-US" sz="2500" b="1" dirty="0" smtClean="0">
                <a:solidFill>
                  <a:srgbClr val="1F497D">
                    <a:lumMod val="60000"/>
                    <a:lumOff val="40000"/>
                  </a:srgbClr>
                </a:solidFill>
              </a:rPr>
              <a:t>Dr. Rim </a:t>
            </a:r>
            <a:r>
              <a:rPr lang="en-US" sz="2500" b="1" dirty="0" err="1" smtClean="0">
                <a:solidFill>
                  <a:srgbClr val="1F497D">
                    <a:lumMod val="60000"/>
                    <a:lumOff val="40000"/>
                  </a:srgbClr>
                </a:solidFill>
              </a:rPr>
              <a:t>Belhassine-Cherif</a:t>
            </a:r>
            <a:r>
              <a:rPr lang="en-US" sz="2700" b="1" dirty="0" smtClean="0">
                <a:solidFill>
                  <a:srgbClr val="1F497D">
                    <a:lumMod val="60000"/>
                    <a:lumOff val="40000"/>
                  </a:srgbClr>
                </a:solidFill>
              </a:rPr>
              <a:t/>
            </a:r>
            <a:br>
              <a:rPr lang="en-US" sz="2700" b="1" dirty="0" smtClean="0">
                <a:solidFill>
                  <a:srgbClr val="1F497D">
                    <a:lumMod val="60000"/>
                    <a:lumOff val="40000"/>
                  </a:srgbClr>
                </a:solidFill>
              </a:rPr>
            </a:br>
            <a:r>
              <a:rPr lang="en-US" sz="2000" b="1" dirty="0" smtClean="0">
                <a:solidFill>
                  <a:srgbClr val="1F497D">
                    <a:lumMod val="60000"/>
                    <a:lumOff val="40000"/>
                  </a:srgbClr>
                </a:solidFill>
              </a:rPr>
              <a:t>Products and Services Executive Director, </a:t>
            </a:r>
            <a:r>
              <a:rPr lang="en-US" sz="2000" b="1" dirty="0" err="1" smtClean="0">
                <a:solidFill>
                  <a:srgbClr val="1F497D">
                    <a:lumMod val="60000"/>
                    <a:lumOff val="40000"/>
                  </a:srgbClr>
                </a:solidFill>
              </a:rPr>
              <a:t>Tunisie</a:t>
            </a:r>
            <a:r>
              <a:rPr lang="en-US" sz="2000" b="1" dirty="0" smtClean="0">
                <a:solidFill>
                  <a:srgbClr val="1F497D">
                    <a:lumMod val="60000"/>
                    <a:lumOff val="40000"/>
                  </a:srgbClr>
                </a:solidFill>
              </a:rPr>
              <a:t> Telecom</a:t>
            </a:r>
          </a:p>
          <a:p>
            <a:pPr lvl="0" algn="ctr">
              <a:spcBef>
                <a:spcPct val="20000"/>
              </a:spcBef>
            </a:pPr>
            <a:r>
              <a:rPr lang="en-US" sz="2000" b="1" dirty="0" smtClean="0">
                <a:solidFill>
                  <a:srgbClr val="1F497D">
                    <a:lumMod val="60000"/>
                    <a:lumOff val="40000"/>
                  </a:srgbClr>
                </a:solidFill>
              </a:rPr>
              <a:t>SG13 Vice-chair &amp; SG13 RG-AFR Vice-chair</a:t>
            </a:r>
          </a:p>
          <a:p>
            <a:pPr lvl="0" algn="ctr">
              <a:spcBef>
                <a:spcPct val="20000"/>
              </a:spcBef>
            </a:pPr>
            <a:r>
              <a:rPr lang="en-US" u="sng" dirty="0" smtClean="0">
                <a:solidFill>
                  <a:srgbClr val="0000FF"/>
                </a:solidFill>
              </a:rPr>
              <a:t>Rim.belhassine-cherif@tunisietelecom.tn</a:t>
            </a:r>
          </a:p>
        </p:txBody>
      </p:sp>
      <p:pic>
        <p:nvPicPr>
          <p:cNvPr id="6" name="Picture 2"/>
          <p:cNvPicPr>
            <a:picLocks noChangeAspect="1" noChangeArrowheads="1"/>
          </p:cNvPicPr>
          <p:nvPr/>
        </p:nvPicPr>
        <p:blipFill>
          <a:blip r:embed="rId2" cstate="print"/>
          <a:srcRect/>
          <a:stretch>
            <a:fillRect/>
          </a:stretch>
        </p:blipFill>
        <p:spPr bwMode="auto">
          <a:xfrm>
            <a:off x="3995383" y="6108392"/>
            <a:ext cx="1071570" cy="642942"/>
          </a:xfrm>
          <a:prstGeom prst="rect">
            <a:avLst/>
          </a:prstGeom>
          <a:noFill/>
          <a:ln w="9525">
            <a:noFill/>
            <a:miter lim="800000"/>
            <a:headEnd/>
            <a:tailEnd/>
          </a:ln>
          <a:effectLst/>
        </p:spPr>
      </p:pic>
    </p:spTree>
    <p:extLst>
      <p:ext uri="{BB962C8B-B14F-4D97-AF65-F5344CB8AC3E}">
        <p14:creationId xmlns="" xmlns:p14="http://schemas.microsoft.com/office/powerpoint/2010/main" val="240120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1788"/>
            <a:ext cx="8229600" cy="1143000"/>
          </a:xfrm>
        </p:spPr>
        <p:txBody>
          <a:bodyPr>
            <a:normAutofit/>
          </a:bodyPr>
          <a:lstStyle/>
          <a:p>
            <a:pPr algn="r"/>
            <a:r>
              <a:rPr lang="en-GB" sz="4000" dirty="0" smtClean="0"/>
              <a:t>What is Cloud Computing ?</a:t>
            </a:r>
            <a:endParaRPr lang="fr-FR" sz="4000"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4</a:t>
            </a:fld>
            <a:endParaRPr lang="en-US"/>
          </a:p>
        </p:txBody>
      </p:sp>
      <p:sp>
        <p:nvSpPr>
          <p:cNvPr id="5" name="Espace réservé du contenu 2"/>
          <p:cNvSpPr>
            <a:spLocks noGrp="1"/>
          </p:cNvSpPr>
          <p:nvPr>
            <p:ph idx="1"/>
          </p:nvPr>
        </p:nvSpPr>
        <p:spPr>
          <a:xfrm>
            <a:off x="428596" y="1880633"/>
            <a:ext cx="8358246" cy="4977391"/>
          </a:xfrm>
        </p:spPr>
        <p:txBody>
          <a:bodyPr/>
          <a:lstStyle/>
          <a:p>
            <a:pPr marL="185738" indent="-185738" algn="just" eaLnBrk="0" fontAlgn="base" hangingPunct="0">
              <a:lnSpc>
                <a:spcPct val="120000"/>
              </a:lnSpc>
              <a:spcBef>
                <a:spcPts val="1200"/>
              </a:spcBef>
              <a:spcAft>
                <a:spcPct val="0"/>
              </a:spcAft>
              <a:buSzPct val="75000"/>
              <a:buBlip>
                <a:blip r:embed="rId2"/>
              </a:buBlip>
            </a:pPr>
            <a:r>
              <a:rPr lang="en-US" sz="2200" b="1" i="1" kern="0" dirty="0" smtClean="0">
                <a:solidFill>
                  <a:schemeClr val="accent2"/>
                </a:solidFill>
                <a:cs typeface="Cambria"/>
              </a:rPr>
              <a:t>Cloud computing: </a:t>
            </a:r>
            <a:r>
              <a:rPr lang="en-US" sz="2200" kern="0" dirty="0" smtClean="0">
                <a:cs typeface="Cambria"/>
              </a:rPr>
              <a:t>“</a:t>
            </a:r>
            <a:r>
              <a:rPr lang="en-US" sz="2200" i="1" kern="0" dirty="0" smtClean="0">
                <a:cs typeface="Cambria"/>
              </a:rPr>
              <a:t>Paradigm for enabling </a:t>
            </a:r>
            <a:r>
              <a:rPr lang="en-US" sz="2200" b="1" i="1" kern="0" dirty="0" smtClean="0">
                <a:cs typeface="Cambria"/>
              </a:rPr>
              <a:t>network access to a scalable and elastic pool of shareable physical or virtual resources </a:t>
            </a:r>
            <a:r>
              <a:rPr lang="en-US" sz="2200" i="1" kern="0" dirty="0" smtClean="0">
                <a:cs typeface="Cambria"/>
              </a:rPr>
              <a:t>with </a:t>
            </a:r>
            <a:r>
              <a:rPr lang="en-US" sz="2200" b="1" i="1" kern="0" dirty="0" smtClean="0">
                <a:cs typeface="Cambria"/>
              </a:rPr>
              <a:t>self-service provisioning and administration on-demand</a:t>
            </a:r>
            <a:r>
              <a:rPr lang="en-US" sz="2200" kern="0" dirty="0" smtClean="0">
                <a:cs typeface="Cambria"/>
              </a:rPr>
              <a:t>”</a:t>
            </a:r>
          </a:p>
          <a:p>
            <a:pPr marL="185738" indent="-185738" algn="just" eaLnBrk="0" fontAlgn="base" hangingPunct="0">
              <a:lnSpc>
                <a:spcPct val="120000"/>
              </a:lnSpc>
              <a:spcBef>
                <a:spcPts val="1200"/>
              </a:spcBef>
              <a:spcAft>
                <a:spcPct val="0"/>
              </a:spcAft>
              <a:buSzPct val="75000"/>
              <a:buBlip>
                <a:blip r:embed="rId2"/>
              </a:buBlip>
            </a:pPr>
            <a:r>
              <a:rPr lang="en-US" sz="2200" dirty="0" smtClean="0"/>
              <a:t>Examples of resources include </a:t>
            </a:r>
            <a:r>
              <a:rPr lang="en-US" sz="2200" b="1" dirty="0" smtClean="0"/>
              <a:t>servers, operating systems, networks, software, applications, and storage equipment</a:t>
            </a:r>
            <a:endParaRPr lang="en-US" sz="2200" b="1" i="1" dirty="0" smtClean="0"/>
          </a:p>
          <a:p>
            <a:endParaRPr lang="en-US" sz="2000" dirty="0" smtClean="0"/>
          </a:p>
        </p:txBody>
      </p:sp>
      <p:sp>
        <p:nvSpPr>
          <p:cNvPr id="6" name="Rectangle 5"/>
          <p:cNvSpPr/>
          <p:nvPr/>
        </p:nvSpPr>
        <p:spPr>
          <a:xfrm>
            <a:off x="500034" y="5072074"/>
            <a:ext cx="5357850" cy="738664"/>
          </a:xfrm>
          <a:prstGeom prst="rect">
            <a:avLst/>
          </a:prstGeom>
        </p:spPr>
        <p:txBody>
          <a:bodyPr wrap="square">
            <a:spAutoFit/>
          </a:bodyPr>
          <a:lstStyle/>
          <a:p>
            <a:pPr algn="just"/>
            <a:r>
              <a:rPr lang="en-US" sz="1400" b="1" i="1" dirty="0" smtClean="0">
                <a:solidFill>
                  <a:schemeClr val="tx1">
                    <a:lumMod val="65000"/>
                    <a:lumOff val="35000"/>
                  </a:schemeClr>
                </a:solidFill>
              </a:rPr>
              <a:t>Source: </a:t>
            </a:r>
            <a:r>
              <a:rPr lang="en-US" sz="1400" dirty="0" smtClean="0">
                <a:solidFill>
                  <a:schemeClr val="tx1">
                    <a:lumMod val="65000"/>
                    <a:lumOff val="35000"/>
                  </a:schemeClr>
                </a:solidFill>
              </a:rPr>
              <a:t>ISO/IEC 17788 | Recommendation ITU-T Y.3500 “Information technology - Cloud computing - Overview and vocabulary”</a:t>
            </a:r>
            <a:endParaRPr lang="fr-FR" sz="1400" dirty="0">
              <a:solidFill>
                <a:schemeClr val="tx1">
                  <a:lumMod val="65000"/>
                  <a:lumOff val="35000"/>
                </a:schemeClr>
              </a:solidFill>
            </a:endParaRPr>
          </a:p>
        </p:txBody>
      </p:sp>
      <p:pic>
        <p:nvPicPr>
          <p:cNvPr id="7" name="Picture 2" descr="File:Cloud computing.svg"/>
          <p:cNvPicPr>
            <a:picLocks noChangeAspect="1" noChangeArrowheads="1"/>
          </p:cNvPicPr>
          <p:nvPr/>
        </p:nvPicPr>
        <p:blipFill>
          <a:blip r:embed="rId3" cstate="print"/>
          <a:srcRect/>
          <a:stretch>
            <a:fillRect/>
          </a:stretch>
        </p:blipFill>
        <p:spPr bwMode="auto">
          <a:xfrm>
            <a:off x="6143636" y="3643314"/>
            <a:ext cx="2714644" cy="2214578"/>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
        <p:nvSpPr>
          <p:cNvPr id="9"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1788"/>
            <a:ext cx="8229600" cy="1143000"/>
          </a:xfrm>
        </p:spPr>
        <p:txBody>
          <a:bodyPr>
            <a:normAutofit fontScale="90000"/>
          </a:bodyPr>
          <a:lstStyle/>
          <a:p>
            <a:pPr algn="r"/>
            <a:r>
              <a:rPr lang="en-GB" dirty="0" smtClean="0"/>
              <a:t>What is Cloud Computing ?</a:t>
            </a:r>
            <a:r>
              <a:rPr lang="en-GB" sz="4000" dirty="0" smtClean="0"/>
              <a:t/>
            </a:r>
            <a:br>
              <a:rPr lang="en-GB" sz="4000" dirty="0" smtClean="0"/>
            </a:br>
            <a:r>
              <a:rPr lang="en-GB" sz="3600" b="0" i="1" dirty="0" smtClean="0"/>
              <a:t>Main Characteristics</a:t>
            </a:r>
            <a:endParaRPr lang="fr-FR" sz="4000" b="0" i="1" dirty="0"/>
          </a:p>
        </p:txBody>
      </p:sp>
      <p:pic>
        <p:nvPicPr>
          <p:cNvPr id="8"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11" name="ZoneTexte 10"/>
          <p:cNvSpPr txBox="1"/>
          <p:nvPr/>
        </p:nvSpPr>
        <p:spPr>
          <a:xfrm>
            <a:off x="2345572" y="3939199"/>
            <a:ext cx="3640406"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On-demand self-service </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ZoneTexte 11"/>
          <p:cNvSpPr txBox="1"/>
          <p:nvPr/>
        </p:nvSpPr>
        <p:spPr>
          <a:xfrm>
            <a:off x="2304628" y="2713668"/>
            <a:ext cx="3459707" cy="4001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Broad network access</a:t>
            </a:r>
          </a:p>
        </p:txBody>
      </p:sp>
      <p:sp>
        <p:nvSpPr>
          <p:cNvPr id="13" name="ZoneTexte 12"/>
          <p:cNvSpPr txBox="1"/>
          <p:nvPr/>
        </p:nvSpPr>
        <p:spPr>
          <a:xfrm>
            <a:off x="720009" y="3313690"/>
            <a:ext cx="3459707" cy="40011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Multi-</a:t>
            </a:r>
            <a:r>
              <a:rPr kumimoji="0" lang="en-US" sz="2000" b="1" i="0" u="none" strike="noStrike" kern="0" cap="none" spc="0" normalizeH="0" baseline="0" noProof="0" dirty="0" err="1" smtClean="0">
                <a:ln>
                  <a:noFill/>
                </a:ln>
                <a:solidFill>
                  <a:sysClr val="window" lastClr="FFFFFF"/>
                </a:solidFill>
                <a:effectLst/>
                <a:uLnTx/>
                <a:uFillTx/>
                <a:latin typeface="Calibri"/>
                <a:ea typeface="+mn-ea"/>
                <a:cs typeface="+mn-cs"/>
              </a:rPr>
              <a:t>tenacy</a:t>
            </a:r>
            <a:endPar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14" name="ZoneTexte 13"/>
          <p:cNvSpPr txBox="1"/>
          <p:nvPr/>
        </p:nvSpPr>
        <p:spPr>
          <a:xfrm>
            <a:off x="539310" y="4526489"/>
            <a:ext cx="3640406" cy="4001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Rapid Elasticity &amp; Scalability</a:t>
            </a:r>
          </a:p>
        </p:txBody>
      </p:sp>
      <p:sp>
        <p:nvSpPr>
          <p:cNvPr id="15" name="ZoneTexte 14"/>
          <p:cNvSpPr txBox="1"/>
          <p:nvPr/>
        </p:nvSpPr>
        <p:spPr>
          <a:xfrm>
            <a:off x="2387782" y="5104429"/>
            <a:ext cx="3640406" cy="40011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ysClr val="window" lastClr="FFFFFF"/>
                </a:solidFill>
              </a:rPr>
              <a:t> Resource pooling</a:t>
            </a:r>
            <a:endPar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16" name="Picture 2" descr="http://cdn.xenlife.com.au/wp-content/uploads/nuvem.jpg"/>
          <p:cNvPicPr>
            <a:picLocks noChangeAspect="1" noChangeArrowheads="1"/>
          </p:cNvPicPr>
          <p:nvPr/>
        </p:nvPicPr>
        <p:blipFill>
          <a:blip r:embed="rId3"/>
          <a:srcRect/>
          <a:stretch>
            <a:fillRect/>
          </a:stretch>
        </p:blipFill>
        <p:spPr bwMode="auto">
          <a:xfrm>
            <a:off x="6322005" y="2620896"/>
            <a:ext cx="2616682" cy="2544836"/>
          </a:xfrm>
          <a:prstGeom prst="rect">
            <a:avLst/>
          </a:prstGeom>
          <a:noFill/>
        </p:spPr>
      </p:pic>
      <p:sp>
        <p:nvSpPr>
          <p:cNvPr id="17" name="ZoneTexte 16"/>
          <p:cNvSpPr txBox="1"/>
          <p:nvPr/>
        </p:nvSpPr>
        <p:spPr>
          <a:xfrm>
            <a:off x="720009" y="2118024"/>
            <a:ext cx="3459707"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Measured Service</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Rectangle 17"/>
          <p:cNvSpPr/>
          <p:nvPr/>
        </p:nvSpPr>
        <p:spPr>
          <a:xfrm>
            <a:off x="6322005" y="5312773"/>
            <a:ext cx="2752897" cy="577081"/>
          </a:xfrm>
          <a:prstGeom prst="rect">
            <a:avLst/>
          </a:prstGeom>
        </p:spPr>
        <p:txBody>
          <a:bodyPr wrap="square">
            <a:spAutoFit/>
          </a:bodyPr>
          <a:lstStyle/>
          <a:p>
            <a:pPr algn="just"/>
            <a:r>
              <a:rPr lang="en-US" sz="1050" b="1" i="1" dirty="0" smtClean="0">
                <a:solidFill>
                  <a:schemeClr val="tx1">
                    <a:lumMod val="65000"/>
                    <a:lumOff val="35000"/>
                  </a:schemeClr>
                </a:solidFill>
                <a:ea typeface="Verdana" pitchFamily="34" charset="0"/>
                <a:cs typeface="Verdana" pitchFamily="34" charset="0"/>
              </a:rPr>
              <a:t>Source: </a:t>
            </a:r>
            <a:r>
              <a:rPr lang="en-US" sz="1050" dirty="0" smtClean="0">
                <a:solidFill>
                  <a:schemeClr val="tx1">
                    <a:lumMod val="65000"/>
                    <a:lumOff val="35000"/>
                  </a:schemeClr>
                </a:solidFill>
                <a:ea typeface="Verdana" pitchFamily="34" charset="0"/>
                <a:cs typeface="Verdana" pitchFamily="34" charset="0"/>
              </a:rPr>
              <a:t>ISO/IEC 17788 | Recommendation ITU-T Y.3500 “Information technology - Cloud computing - Overview and vocabulary”</a:t>
            </a:r>
            <a:endParaRPr lang="fr-FR" sz="1050" dirty="0">
              <a:solidFill>
                <a:schemeClr val="tx1">
                  <a:lumMod val="65000"/>
                  <a:lumOff val="35000"/>
                </a:schemeClr>
              </a:solidFill>
              <a:ea typeface="Verdana" pitchFamily="34" charset="0"/>
              <a:cs typeface="Verdana" pitchFamily="34" charset="0"/>
            </a:endParaRPr>
          </a:p>
        </p:txBody>
      </p:sp>
      <p:sp>
        <p:nvSpPr>
          <p:cNvPr id="19"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21" name="Ellipse 20"/>
          <p:cNvSpPr/>
          <p:nvPr/>
        </p:nvSpPr>
        <p:spPr>
          <a:xfrm>
            <a:off x="5479539" y="2600894"/>
            <a:ext cx="664187" cy="61442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000" b="1" dirty="0" smtClean="0"/>
              <a:t>2</a:t>
            </a:r>
            <a:endParaRPr lang="fr-FR" sz="2000" b="1" dirty="0"/>
          </a:p>
        </p:txBody>
      </p:sp>
      <p:sp>
        <p:nvSpPr>
          <p:cNvPr id="22" name="Ellipse 21"/>
          <p:cNvSpPr/>
          <p:nvPr/>
        </p:nvSpPr>
        <p:spPr>
          <a:xfrm>
            <a:off x="138954" y="2006472"/>
            <a:ext cx="664187" cy="61442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000" b="1" dirty="0" smtClean="0"/>
              <a:t>1</a:t>
            </a:r>
            <a:endParaRPr lang="fr-FR" sz="2000" b="1" dirty="0"/>
          </a:p>
        </p:txBody>
      </p:sp>
      <p:sp>
        <p:nvSpPr>
          <p:cNvPr id="23" name="Ellipse 22"/>
          <p:cNvSpPr/>
          <p:nvPr/>
        </p:nvSpPr>
        <p:spPr>
          <a:xfrm>
            <a:off x="154720" y="3201142"/>
            <a:ext cx="664187" cy="6144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b="1" dirty="0" smtClean="0"/>
              <a:t>3</a:t>
            </a:r>
            <a:endParaRPr lang="fr-FR" sz="2000" b="1" dirty="0"/>
          </a:p>
        </p:txBody>
      </p:sp>
      <p:sp>
        <p:nvSpPr>
          <p:cNvPr id="24" name="Espace réservé du numéro de diapositive 23"/>
          <p:cNvSpPr>
            <a:spLocks noGrp="1"/>
          </p:cNvSpPr>
          <p:nvPr>
            <p:ph type="sldNum" sz="quarter" idx="12"/>
          </p:nvPr>
        </p:nvSpPr>
        <p:spPr/>
        <p:txBody>
          <a:bodyPr/>
          <a:lstStyle/>
          <a:p>
            <a:fld id="{283C63E4-F9BE-C24A-B4FF-309EB18BA564}" type="slidenum">
              <a:rPr lang="en-US" smtClean="0"/>
              <a:pPr/>
              <a:t>5</a:t>
            </a:fld>
            <a:endParaRPr lang="en-US"/>
          </a:p>
        </p:txBody>
      </p:sp>
      <p:sp>
        <p:nvSpPr>
          <p:cNvPr id="25" name="Ellipse 24"/>
          <p:cNvSpPr/>
          <p:nvPr/>
        </p:nvSpPr>
        <p:spPr>
          <a:xfrm>
            <a:off x="5479539" y="3815566"/>
            <a:ext cx="664187" cy="61442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000" b="1" dirty="0" smtClean="0"/>
              <a:t>4</a:t>
            </a:r>
            <a:endParaRPr lang="fr-FR" sz="2000" b="1" dirty="0"/>
          </a:p>
        </p:txBody>
      </p:sp>
      <p:sp>
        <p:nvSpPr>
          <p:cNvPr id="26" name="Ellipse 25"/>
          <p:cNvSpPr/>
          <p:nvPr/>
        </p:nvSpPr>
        <p:spPr>
          <a:xfrm>
            <a:off x="154720" y="4429990"/>
            <a:ext cx="664187" cy="61442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sz="2000" b="1" dirty="0" smtClean="0"/>
              <a:t>5</a:t>
            </a:r>
            <a:endParaRPr lang="fr-FR" sz="2000" b="1" dirty="0"/>
          </a:p>
        </p:txBody>
      </p:sp>
      <p:sp>
        <p:nvSpPr>
          <p:cNvPr id="27" name="Ellipse 26"/>
          <p:cNvSpPr/>
          <p:nvPr/>
        </p:nvSpPr>
        <p:spPr>
          <a:xfrm>
            <a:off x="5474279" y="4992756"/>
            <a:ext cx="664187" cy="61442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sz="2000" b="1" dirty="0" smtClean="0"/>
              <a:t>6</a:t>
            </a:r>
            <a:endParaRPr lang="fr-F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1788"/>
            <a:ext cx="8229600" cy="1143000"/>
          </a:xfrm>
        </p:spPr>
        <p:txBody>
          <a:bodyPr>
            <a:normAutofit fontScale="90000"/>
          </a:bodyPr>
          <a:lstStyle/>
          <a:p>
            <a:pPr algn="r"/>
            <a:r>
              <a:rPr lang="fr-FR" dirty="0" smtClean="0"/>
              <a:t>Cloud </a:t>
            </a:r>
            <a:r>
              <a:rPr lang="fr-FR" dirty="0" err="1" smtClean="0"/>
              <a:t>Computing</a:t>
            </a:r>
            <a:r>
              <a:rPr lang="fr-FR" dirty="0" smtClean="0"/>
              <a:t> </a:t>
            </a:r>
            <a:r>
              <a:rPr lang="fr-FR" dirty="0" err="1" smtClean="0"/>
              <a:t>Advantages</a:t>
            </a:r>
            <a:r>
              <a:rPr lang="fr-FR" dirty="0" smtClean="0"/>
              <a:t/>
            </a:r>
            <a:br>
              <a:rPr lang="fr-FR" dirty="0" smtClean="0"/>
            </a:br>
            <a:r>
              <a:rPr lang="fr-FR" sz="3600" b="0" i="1" dirty="0" smtClean="0"/>
              <a:t>for </a:t>
            </a:r>
            <a:r>
              <a:rPr lang="en-US" sz="3600" b="0" i="1" dirty="0" smtClean="0"/>
              <a:t>Enterprises, Governments and Individuals</a:t>
            </a:r>
            <a:endParaRPr lang="en-US" sz="3600" b="0" i="1" dirty="0"/>
          </a:p>
        </p:txBody>
      </p:sp>
      <p:sp>
        <p:nvSpPr>
          <p:cNvPr id="3" name="Espace réservé du contenu 2"/>
          <p:cNvSpPr>
            <a:spLocks noGrp="1"/>
          </p:cNvSpPr>
          <p:nvPr>
            <p:ph idx="1"/>
          </p:nvPr>
        </p:nvSpPr>
        <p:spPr>
          <a:xfrm>
            <a:off x="2429298" y="5494047"/>
            <a:ext cx="5718411" cy="4230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177800" indent="0">
              <a:buNone/>
            </a:pPr>
            <a:r>
              <a:rPr lang="en-US" sz="2000" b="1" dirty="0" smtClean="0"/>
              <a:t>Increasing adoption of CC services at a global scale</a:t>
            </a:r>
            <a:endParaRPr lang="en-US" sz="2000" b="1"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6</a:t>
            </a:fld>
            <a:endParaRPr lang="en-US" dirty="0"/>
          </a:p>
        </p:txBody>
      </p:sp>
      <p:pic>
        <p:nvPicPr>
          <p:cNvPr id="5" name="Picture 2"/>
          <p:cNvPicPr>
            <a:picLocks noChangeAspect="1" noChangeArrowheads="1"/>
          </p:cNvPicPr>
          <p:nvPr/>
        </p:nvPicPr>
        <p:blipFill>
          <a:blip r:embed="rId2"/>
          <a:srcRect/>
          <a:stretch>
            <a:fillRect/>
          </a:stretch>
        </p:blipFill>
        <p:spPr bwMode="auto">
          <a:xfrm>
            <a:off x="1610437" y="1801500"/>
            <a:ext cx="6005014" cy="3316409"/>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1364561" y="5425808"/>
            <a:ext cx="1010148" cy="573206"/>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1788"/>
            <a:ext cx="8229600" cy="1143000"/>
          </a:xfrm>
        </p:spPr>
        <p:txBody>
          <a:bodyPr>
            <a:normAutofit fontScale="90000"/>
          </a:bodyPr>
          <a:lstStyle/>
          <a:p>
            <a:pPr algn="r"/>
            <a:r>
              <a:rPr lang="fr-FR" dirty="0" smtClean="0"/>
              <a:t>CC </a:t>
            </a:r>
            <a:r>
              <a:rPr lang="en-US" dirty="0" smtClean="0"/>
              <a:t>Fast Growth &amp; Wide </a:t>
            </a:r>
            <a:r>
              <a:rPr lang="fr-FR" dirty="0" smtClean="0"/>
              <a:t>Adoption</a:t>
            </a:r>
            <a:r>
              <a:rPr lang="fr-FR" sz="4000" dirty="0" smtClean="0"/>
              <a:t/>
            </a:r>
            <a:br>
              <a:rPr lang="fr-FR" sz="4000" dirty="0" smtClean="0"/>
            </a:br>
            <a:r>
              <a:rPr lang="en-GB" sz="4000" b="0" i="1" dirty="0" smtClean="0"/>
              <a:t> </a:t>
            </a:r>
            <a:r>
              <a:rPr lang="en-GB" sz="3600" b="0" i="1" dirty="0" smtClean="0"/>
              <a:t>Some Forecasts</a:t>
            </a:r>
            <a:r>
              <a:rPr lang="fr-FR" sz="3600" dirty="0" smtClean="0"/>
              <a:t> </a:t>
            </a:r>
            <a:endParaRPr lang="fr-FR" sz="4000"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7</a:t>
            </a:fld>
            <a:endParaRPr lang="en-US"/>
          </a:p>
        </p:txBody>
      </p:sp>
      <p:sp>
        <p:nvSpPr>
          <p:cNvPr id="5"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9" name="Rogner un rectangle avec un coin diagonal 8"/>
          <p:cNvSpPr/>
          <p:nvPr/>
        </p:nvSpPr>
        <p:spPr bwMode="auto">
          <a:xfrm>
            <a:off x="457200" y="2139232"/>
            <a:ext cx="3781486" cy="1019949"/>
          </a:xfrm>
          <a:prstGeom prst="snip2Diag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en-US" b="1" kern="0" dirty="0" smtClean="0">
                <a:solidFill>
                  <a:schemeClr val="tx2">
                    <a:lumMod val="60000"/>
                    <a:lumOff val="40000"/>
                  </a:schemeClr>
                </a:solidFill>
                <a:cs typeface="Cambria"/>
              </a:rPr>
              <a:t>Cloud business growth will reach </a:t>
            </a:r>
            <a:r>
              <a:rPr lang="en-US" b="1" kern="0" dirty="0" smtClean="0">
                <a:solidFill>
                  <a:srgbClr val="C00000"/>
                </a:solidFill>
                <a:cs typeface="Cambria"/>
              </a:rPr>
              <a:t>17% </a:t>
            </a:r>
            <a:r>
              <a:rPr lang="en-US" b="1" kern="0" dirty="0" smtClean="0">
                <a:solidFill>
                  <a:schemeClr val="tx2">
                    <a:lumMod val="60000"/>
                    <a:lumOff val="40000"/>
                  </a:schemeClr>
                </a:solidFill>
                <a:cs typeface="Cambria"/>
              </a:rPr>
              <a:t>from </a:t>
            </a:r>
            <a:r>
              <a:rPr lang="en-US" b="1" kern="0" dirty="0" smtClean="0">
                <a:solidFill>
                  <a:srgbClr val="C00000"/>
                </a:solidFill>
                <a:cs typeface="Cambria"/>
              </a:rPr>
              <a:t>2013</a:t>
            </a:r>
            <a:r>
              <a:rPr lang="en-US" kern="0" dirty="0" smtClean="0">
                <a:solidFill>
                  <a:schemeClr val="tx2">
                    <a:lumMod val="60000"/>
                    <a:lumOff val="40000"/>
                  </a:schemeClr>
                </a:solidFill>
                <a:cs typeface="Cambria"/>
              </a:rPr>
              <a:t> </a:t>
            </a:r>
            <a:r>
              <a:rPr lang="en-US" b="1" kern="0" dirty="0" smtClean="0">
                <a:solidFill>
                  <a:schemeClr val="tx2">
                    <a:lumMod val="60000"/>
                    <a:lumOff val="40000"/>
                  </a:schemeClr>
                </a:solidFill>
                <a:cs typeface="Cambria"/>
              </a:rPr>
              <a:t>to</a:t>
            </a:r>
            <a:r>
              <a:rPr lang="en-US" kern="0" dirty="0" smtClean="0">
                <a:solidFill>
                  <a:schemeClr val="tx2">
                    <a:lumMod val="60000"/>
                    <a:lumOff val="40000"/>
                  </a:schemeClr>
                </a:solidFill>
                <a:cs typeface="Cambria"/>
              </a:rPr>
              <a:t> </a:t>
            </a:r>
            <a:r>
              <a:rPr lang="en-US" b="1" kern="0" dirty="0" smtClean="0">
                <a:solidFill>
                  <a:srgbClr val="C00000"/>
                </a:solidFill>
                <a:cs typeface="Cambria"/>
              </a:rPr>
              <a:t>2018</a:t>
            </a:r>
            <a:r>
              <a:rPr lang="en-US" kern="0" dirty="0" smtClean="0">
                <a:solidFill>
                  <a:schemeClr val="tx2">
                    <a:lumMod val="60000"/>
                    <a:lumOff val="40000"/>
                  </a:schemeClr>
                </a:solidFill>
                <a:cs typeface="Cambria"/>
              </a:rPr>
              <a:t> </a:t>
            </a:r>
            <a:r>
              <a:rPr lang="en-US" b="1" i="1" kern="0" dirty="0" smtClean="0">
                <a:solidFill>
                  <a:schemeClr val="tx1">
                    <a:lumMod val="50000"/>
                    <a:lumOff val="50000"/>
                  </a:schemeClr>
                </a:solidFill>
                <a:cs typeface="Cambria"/>
              </a:rPr>
              <a:t>[Gartner]</a:t>
            </a:r>
          </a:p>
        </p:txBody>
      </p:sp>
      <p:sp>
        <p:nvSpPr>
          <p:cNvPr id="10" name="Rogner un rectangle avec un coin diagonal 9"/>
          <p:cNvSpPr/>
          <p:nvPr/>
        </p:nvSpPr>
        <p:spPr bwMode="auto">
          <a:xfrm>
            <a:off x="4678844" y="2139232"/>
            <a:ext cx="3905338" cy="1028490"/>
          </a:xfrm>
          <a:prstGeom prst="snip2Diag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defTabSz="914400" eaLnBrk="0" fontAlgn="base" hangingPunct="0">
              <a:lnSpc>
                <a:spcPct val="120000"/>
              </a:lnSpc>
              <a:spcBef>
                <a:spcPts val="1200"/>
              </a:spcBef>
              <a:spcAft>
                <a:spcPct val="0"/>
              </a:spcAft>
              <a:buSzPct val="75000"/>
              <a:defRPr/>
            </a:pPr>
            <a:r>
              <a:rPr lang="en-US" b="1" dirty="0" smtClean="0">
                <a:solidFill>
                  <a:srgbClr val="C00000"/>
                </a:solidFill>
              </a:rPr>
              <a:t>244 billion USD </a:t>
            </a:r>
            <a:r>
              <a:rPr lang="en-US" b="1" dirty="0" smtClean="0">
                <a:solidFill>
                  <a:srgbClr val="1F497D">
                    <a:lumMod val="60000"/>
                    <a:lumOff val="40000"/>
                  </a:srgbClr>
                </a:solidFill>
              </a:rPr>
              <a:t>will be the global cloud revenue in </a:t>
            </a:r>
            <a:r>
              <a:rPr lang="en-US" b="1" dirty="0" smtClean="0">
                <a:solidFill>
                  <a:srgbClr val="C00000"/>
                </a:solidFill>
              </a:rPr>
              <a:t>2017 </a:t>
            </a:r>
            <a:r>
              <a:rPr lang="en-US" b="1" i="1" dirty="0" smtClean="0">
                <a:solidFill>
                  <a:prstClr val="black">
                    <a:lumMod val="50000"/>
                    <a:lumOff val="50000"/>
                  </a:prstClr>
                </a:solidFill>
              </a:rPr>
              <a:t>[Gartner]</a:t>
            </a:r>
            <a:r>
              <a:rPr lang="en-US" b="1" dirty="0" smtClean="0">
                <a:solidFill>
                  <a:srgbClr val="1F497D">
                    <a:lumMod val="60000"/>
                    <a:lumOff val="40000"/>
                  </a:srgbClr>
                </a:solidFill>
              </a:rPr>
              <a:t> </a:t>
            </a:r>
            <a:endParaRPr lang="fr-FR" b="1" dirty="0" smtClean="0">
              <a:solidFill>
                <a:srgbClr val="1F497D">
                  <a:lumMod val="60000"/>
                  <a:lumOff val="40000"/>
                </a:srgbClr>
              </a:solidFill>
            </a:endParaRPr>
          </a:p>
        </p:txBody>
      </p:sp>
      <p:sp>
        <p:nvSpPr>
          <p:cNvPr id="12" name="Rogner un rectangle avec un coin diagonal 11"/>
          <p:cNvSpPr/>
          <p:nvPr/>
        </p:nvSpPr>
        <p:spPr bwMode="auto">
          <a:xfrm>
            <a:off x="457200" y="3733870"/>
            <a:ext cx="3786214" cy="1707724"/>
          </a:xfrm>
          <a:prstGeom prst="snip2Diag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lvl="0" defTabSz="914400" eaLnBrk="0" fontAlgn="base" hangingPunct="0">
              <a:lnSpc>
                <a:spcPct val="120000"/>
              </a:lnSpc>
              <a:spcBef>
                <a:spcPts val="1200"/>
              </a:spcBef>
              <a:spcAft>
                <a:spcPct val="0"/>
              </a:spcAft>
              <a:buSzPct val="75000"/>
              <a:defRPr/>
            </a:pPr>
            <a:endParaRPr lang="fr-FR" sz="1700" kern="0" dirty="0" smtClean="0">
              <a:solidFill>
                <a:srgbClr val="000099"/>
              </a:solidFill>
            </a:endParaRPr>
          </a:p>
          <a:p>
            <a:pPr lvl="0" defTabSz="914400" eaLnBrk="0" fontAlgn="base" hangingPunct="0">
              <a:lnSpc>
                <a:spcPct val="120000"/>
              </a:lnSpc>
              <a:spcBef>
                <a:spcPts val="1200"/>
              </a:spcBef>
              <a:spcAft>
                <a:spcPct val="0"/>
              </a:spcAft>
              <a:buSzPct val="75000"/>
              <a:defRPr/>
            </a:pPr>
            <a:r>
              <a:rPr lang="en-US" b="1" dirty="0" smtClean="0">
                <a:solidFill>
                  <a:srgbClr val="C00000"/>
                </a:solidFill>
              </a:rPr>
              <a:t>11% </a:t>
            </a:r>
            <a:r>
              <a:rPr lang="en-US" b="1" dirty="0" smtClean="0">
                <a:solidFill>
                  <a:srgbClr val="1F497D">
                    <a:lumMod val="60000"/>
                    <a:lumOff val="40000"/>
                  </a:srgbClr>
                </a:solidFill>
              </a:rPr>
              <a:t>of IT budget in </a:t>
            </a:r>
            <a:r>
              <a:rPr lang="en-US" b="1" dirty="0" smtClean="0">
                <a:solidFill>
                  <a:srgbClr val="C00000"/>
                </a:solidFill>
              </a:rPr>
              <a:t>2016</a:t>
            </a:r>
            <a:r>
              <a:rPr lang="en-US" b="1" dirty="0" smtClean="0">
                <a:solidFill>
                  <a:srgbClr val="1F497D">
                    <a:lumMod val="60000"/>
                    <a:lumOff val="40000"/>
                  </a:srgbClr>
                </a:solidFill>
              </a:rPr>
              <a:t> will shift from traditional IT in-house to Cloud </a:t>
            </a:r>
            <a:r>
              <a:rPr lang="en-US" b="1" i="1" dirty="0" smtClean="0">
                <a:solidFill>
                  <a:prstClr val="black">
                    <a:lumMod val="50000"/>
                    <a:lumOff val="50000"/>
                  </a:prstClr>
                </a:solidFill>
              </a:rPr>
              <a:t>[IDC, 2015]</a:t>
            </a:r>
          </a:p>
          <a:p>
            <a:pPr lvl="0" defTabSz="914400" eaLnBrk="0" fontAlgn="base" hangingPunct="0">
              <a:lnSpc>
                <a:spcPct val="120000"/>
              </a:lnSpc>
              <a:spcBef>
                <a:spcPts val="1200"/>
              </a:spcBef>
              <a:spcAft>
                <a:spcPct val="0"/>
              </a:spcAft>
              <a:buSzPct val="75000"/>
              <a:defRPr/>
            </a:pPr>
            <a:endParaRPr lang="en-US" b="1" i="1" dirty="0" smtClean="0">
              <a:solidFill>
                <a:prstClr val="black">
                  <a:lumMod val="50000"/>
                  <a:lumOff val="50000"/>
                </a:prstClr>
              </a:solidFill>
            </a:endParaRPr>
          </a:p>
          <a:p>
            <a:pPr lvl="0">
              <a:spcBef>
                <a:spcPts val="1200"/>
              </a:spcBef>
              <a:buSzPct val="75000"/>
            </a:pPr>
            <a:endParaRPr lang="en-GB" sz="1700" kern="0" dirty="0" smtClean="0">
              <a:solidFill>
                <a:srgbClr val="000099"/>
              </a:solidFill>
              <a:latin typeface="+mn-lt"/>
              <a:cs typeface="Cambria"/>
            </a:endParaRPr>
          </a:p>
        </p:txBody>
      </p:sp>
      <p:sp>
        <p:nvSpPr>
          <p:cNvPr id="13" name="Rogner un rectangle avec un coin diagonal 12"/>
          <p:cNvSpPr/>
          <p:nvPr/>
        </p:nvSpPr>
        <p:spPr bwMode="auto">
          <a:xfrm>
            <a:off x="4694610" y="3733870"/>
            <a:ext cx="3889572" cy="1707724"/>
          </a:xfrm>
          <a:prstGeom prst="snip2DiagRect">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lvl="0">
              <a:spcBef>
                <a:spcPts val="1200"/>
              </a:spcBef>
              <a:buSzPct val="75000"/>
            </a:pPr>
            <a:r>
              <a:rPr lang="en-US" sz="1700" b="1" kern="0" dirty="0" smtClean="0">
                <a:solidFill>
                  <a:schemeClr val="tx2">
                    <a:lumMod val="60000"/>
                    <a:lumOff val="40000"/>
                  </a:schemeClr>
                </a:solidFill>
                <a:cs typeface="Cambria"/>
              </a:rPr>
              <a:t>Around </a:t>
            </a:r>
            <a:r>
              <a:rPr lang="en-US" sz="1700" b="1" kern="0" dirty="0" smtClean="0">
                <a:solidFill>
                  <a:srgbClr val="C00000"/>
                </a:solidFill>
                <a:cs typeface="Cambria"/>
              </a:rPr>
              <a:t>28% </a:t>
            </a:r>
            <a:r>
              <a:rPr lang="en-US" sz="1700" b="1" kern="0" dirty="0" smtClean="0">
                <a:solidFill>
                  <a:schemeClr val="tx2">
                    <a:lumMod val="60000"/>
                    <a:lumOff val="40000"/>
                  </a:schemeClr>
                </a:solidFill>
                <a:cs typeface="Cambria"/>
              </a:rPr>
              <a:t>of the worldwide enterprise applications market will be </a:t>
            </a:r>
            <a:r>
              <a:rPr lang="en-US" sz="1700" b="1" kern="0" dirty="0" err="1" smtClean="0">
                <a:solidFill>
                  <a:schemeClr val="tx2">
                    <a:lumMod val="60000"/>
                    <a:lumOff val="40000"/>
                  </a:schemeClr>
                </a:solidFill>
                <a:cs typeface="Cambria"/>
              </a:rPr>
              <a:t>SaaS</a:t>
            </a:r>
            <a:r>
              <a:rPr lang="en-US" sz="1700" b="1" kern="0" dirty="0" smtClean="0">
                <a:solidFill>
                  <a:schemeClr val="tx2">
                    <a:lumMod val="60000"/>
                    <a:lumOff val="40000"/>
                  </a:schemeClr>
                </a:solidFill>
                <a:cs typeface="Cambria"/>
              </a:rPr>
              <a:t>-based, generating approximately </a:t>
            </a:r>
            <a:r>
              <a:rPr lang="en-US" sz="1700" b="1" kern="0" dirty="0" smtClean="0">
                <a:solidFill>
                  <a:srgbClr val="C00000"/>
                </a:solidFill>
                <a:cs typeface="Cambria"/>
              </a:rPr>
              <a:t>51 Billion USD </a:t>
            </a:r>
            <a:r>
              <a:rPr lang="en-US" sz="1700" b="1" kern="0" dirty="0" smtClean="0">
                <a:solidFill>
                  <a:schemeClr val="tx2">
                    <a:lumMod val="60000"/>
                    <a:lumOff val="40000"/>
                  </a:schemeClr>
                </a:solidFill>
                <a:cs typeface="Cambria"/>
              </a:rPr>
              <a:t>in revenue by </a:t>
            </a:r>
            <a:r>
              <a:rPr lang="en-US" sz="1700" b="1" kern="0" dirty="0" smtClean="0">
                <a:solidFill>
                  <a:srgbClr val="C00000"/>
                </a:solidFill>
                <a:cs typeface="Cambria"/>
              </a:rPr>
              <a:t>2018 </a:t>
            </a:r>
            <a:r>
              <a:rPr lang="en-US" sz="1700" b="1" i="1" kern="0" dirty="0" smtClean="0">
                <a:solidFill>
                  <a:schemeClr val="tx1">
                    <a:lumMod val="50000"/>
                    <a:lumOff val="50000"/>
                  </a:schemeClr>
                </a:solidFill>
                <a:cs typeface="Cambria"/>
              </a:rPr>
              <a:t>[IDC]</a:t>
            </a:r>
          </a:p>
        </p:txBody>
      </p:sp>
      <p:pic>
        <p:nvPicPr>
          <p:cNvPr id="14" name="Picture 2" descr="Résultat de recherche d'images pour &quot;statistics&quot;"/>
          <p:cNvPicPr>
            <a:picLocks noChangeAspect="1" noChangeArrowheads="1"/>
          </p:cNvPicPr>
          <p:nvPr/>
        </p:nvPicPr>
        <p:blipFill>
          <a:blip r:embed="rId2"/>
          <a:srcRect/>
          <a:stretch>
            <a:fillRect/>
          </a:stretch>
        </p:blipFill>
        <p:spPr bwMode="auto">
          <a:xfrm>
            <a:off x="7552130" y="2915870"/>
            <a:ext cx="928694" cy="605844"/>
          </a:xfrm>
          <a:prstGeom prst="rect">
            <a:avLst/>
          </a:prstGeom>
          <a:noFill/>
        </p:spPr>
      </p:pic>
      <p:pic>
        <p:nvPicPr>
          <p:cNvPr id="15" name="Picture 2" descr="Résultat de recherche d'images pour &quot;statistics&quot;"/>
          <p:cNvPicPr>
            <a:picLocks noChangeAspect="1" noChangeArrowheads="1"/>
          </p:cNvPicPr>
          <p:nvPr/>
        </p:nvPicPr>
        <p:blipFill>
          <a:blip r:embed="rId2"/>
          <a:srcRect/>
          <a:stretch>
            <a:fillRect/>
          </a:stretch>
        </p:blipFill>
        <p:spPr bwMode="auto">
          <a:xfrm>
            <a:off x="3337288" y="2941670"/>
            <a:ext cx="1000132" cy="605844"/>
          </a:xfrm>
          <a:prstGeom prst="rect">
            <a:avLst/>
          </a:prstGeom>
          <a:noFill/>
        </p:spPr>
      </p:pic>
      <p:pic>
        <p:nvPicPr>
          <p:cNvPr id="17" name="Picture 2" descr="Résultat de recherche d'images pour &quot;statistics&quot;"/>
          <p:cNvPicPr>
            <a:picLocks noChangeAspect="1" noChangeArrowheads="1"/>
          </p:cNvPicPr>
          <p:nvPr/>
        </p:nvPicPr>
        <p:blipFill>
          <a:blip r:embed="rId2"/>
          <a:srcRect/>
          <a:stretch>
            <a:fillRect/>
          </a:stretch>
        </p:blipFill>
        <p:spPr bwMode="auto">
          <a:xfrm>
            <a:off x="7837882" y="5114898"/>
            <a:ext cx="1000132" cy="605844"/>
          </a:xfrm>
          <a:prstGeom prst="rect">
            <a:avLst/>
          </a:prstGeom>
          <a:noFill/>
        </p:spPr>
      </p:pic>
      <p:pic>
        <p:nvPicPr>
          <p:cNvPr id="18" name="Picture 2" descr="Résultat de recherche d'images pour &quot;statistics&quot;"/>
          <p:cNvPicPr>
            <a:picLocks noChangeAspect="1" noChangeArrowheads="1"/>
          </p:cNvPicPr>
          <p:nvPr/>
        </p:nvPicPr>
        <p:blipFill>
          <a:blip r:embed="rId2"/>
          <a:srcRect/>
          <a:stretch>
            <a:fillRect/>
          </a:stretch>
        </p:blipFill>
        <p:spPr bwMode="auto">
          <a:xfrm>
            <a:off x="3453472" y="5082648"/>
            <a:ext cx="928694" cy="605844"/>
          </a:xfrm>
          <a:prstGeom prst="rect">
            <a:avLst/>
          </a:prstGeom>
          <a:noFill/>
        </p:spPr>
      </p:pic>
      <p:pic>
        <p:nvPicPr>
          <p:cNvPr id="19"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pic>
        <p:nvPicPr>
          <p:cNvPr id="20" name="Picture 6"/>
          <p:cNvPicPr>
            <a:picLocks noChangeAspect="1" noChangeArrowheads="1"/>
          </p:cNvPicPr>
          <p:nvPr/>
        </p:nvPicPr>
        <p:blipFill>
          <a:blip r:embed="rId4"/>
          <a:srcRect/>
          <a:stretch>
            <a:fillRect/>
          </a:stretch>
        </p:blipFill>
        <p:spPr bwMode="auto">
          <a:xfrm>
            <a:off x="4238686" y="943700"/>
            <a:ext cx="1813034" cy="1148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numéro de diapositive 3"/>
          <p:cNvSpPr txBox="1">
            <a:spLocks/>
          </p:cNvSpPr>
          <p:nvPr/>
        </p:nvSpPr>
        <p:spPr>
          <a:xfrm>
            <a:off x="3505200" y="5766993"/>
            <a:ext cx="2133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283C63E4-F9BE-C24A-B4FF-309EB18BA564}"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mn-lt"/>
              <a:ea typeface="+mn-ea"/>
              <a:cs typeface="+mn-cs"/>
            </a:endParaRPr>
          </a:p>
        </p:txBody>
      </p:sp>
      <p:sp>
        <p:nvSpPr>
          <p:cNvPr id="4" name="Espace réservé du numéro de diapositive 3"/>
          <p:cNvSpPr>
            <a:spLocks noGrp="1"/>
          </p:cNvSpPr>
          <p:nvPr>
            <p:ph type="sldNum" sz="quarter" idx="12"/>
          </p:nvPr>
        </p:nvSpPr>
        <p:spPr>
          <a:xfrm>
            <a:off x="3505200" y="5766993"/>
            <a:ext cx="2133600" cy="365125"/>
          </a:xfrm>
        </p:spPr>
        <p:txBody>
          <a:bodyPr/>
          <a:lstStyle/>
          <a:p>
            <a:fld id="{283C63E4-F9BE-C24A-B4FF-309EB18BA564}" type="slidenum">
              <a:rPr lang="en-US" smtClean="0"/>
              <a:pPr/>
              <a:t>8</a:t>
            </a:fld>
            <a:endParaRPr lang="en-US" dirty="0"/>
          </a:p>
        </p:txBody>
      </p:sp>
      <p:sp>
        <p:nvSpPr>
          <p:cNvPr id="5"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9" name="Rogner un rectangle avec un coin diagonal 8"/>
          <p:cNvSpPr/>
          <p:nvPr/>
        </p:nvSpPr>
        <p:spPr bwMode="auto">
          <a:xfrm>
            <a:off x="457200" y="3521115"/>
            <a:ext cx="4048132" cy="1129112"/>
          </a:xfrm>
          <a:prstGeom prst="snip2Diag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spcBef>
                <a:spcPts val="1200"/>
              </a:spcBef>
              <a:buSzPct val="75000"/>
            </a:pPr>
            <a:r>
              <a:rPr lang="en-US" b="1" dirty="0" smtClean="0">
                <a:solidFill>
                  <a:srgbClr val="1F497D">
                    <a:lumMod val="60000"/>
                    <a:lumOff val="40000"/>
                  </a:srgbClr>
                </a:solidFill>
              </a:rPr>
              <a:t>Cloud applications will represent </a:t>
            </a:r>
            <a:r>
              <a:rPr lang="en-US" b="1" dirty="0" smtClean="0">
                <a:solidFill>
                  <a:srgbClr val="C00000"/>
                </a:solidFill>
              </a:rPr>
              <a:t>90% </a:t>
            </a:r>
            <a:r>
              <a:rPr lang="en-US" b="1" dirty="0" smtClean="0">
                <a:solidFill>
                  <a:srgbClr val="1F497D">
                    <a:lumMod val="60000"/>
                    <a:lumOff val="40000"/>
                  </a:srgbClr>
                </a:solidFill>
              </a:rPr>
              <a:t>of worldwide mobile traffic in </a:t>
            </a:r>
            <a:r>
              <a:rPr lang="en-US" b="1" dirty="0" smtClean="0">
                <a:solidFill>
                  <a:srgbClr val="C00000"/>
                </a:solidFill>
              </a:rPr>
              <a:t>2019</a:t>
            </a:r>
            <a:r>
              <a:rPr lang="en-US" b="1" dirty="0" smtClean="0">
                <a:solidFill>
                  <a:srgbClr val="1F497D">
                    <a:lumMod val="60000"/>
                    <a:lumOff val="40000"/>
                  </a:srgbClr>
                </a:solidFill>
              </a:rPr>
              <a:t>, compared to </a:t>
            </a:r>
            <a:r>
              <a:rPr lang="en-US" b="1" dirty="0" smtClean="0">
                <a:solidFill>
                  <a:srgbClr val="C00000"/>
                </a:solidFill>
              </a:rPr>
              <a:t>81% </a:t>
            </a:r>
            <a:r>
              <a:rPr lang="en-US" b="1" dirty="0" smtClean="0">
                <a:solidFill>
                  <a:srgbClr val="1F497D">
                    <a:lumMod val="60000"/>
                    <a:lumOff val="40000"/>
                  </a:srgbClr>
                </a:solidFill>
              </a:rPr>
              <a:t>at the end of </a:t>
            </a:r>
            <a:r>
              <a:rPr lang="en-US" b="1" dirty="0" smtClean="0">
                <a:solidFill>
                  <a:srgbClr val="C00000"/>
                </a:solidFill>
              </a:rPr>
              <a:t>2014</a:t>
            </a:r>
            <a:endParaRPr lang="fr-FR" b="1" dirty="0" smtClean="0">
              <a:solidFill>
                <a:srgbClr val="C00000"/>
              </a:solidFill>
            </a:endParaRPr>
          </a:p>
        </p:txBody>
      </p:sp>
      <p:sp>
        <p:nvSpPr>
          <p:cNvPr id="11" name="Rogner un rectangle avec un coin diagonal 10"/>
          <p:cNvSpPr/>
          <p:nvPr/>
        </p:nvSpPr>
        <p:spPr bwMode="auto">
          <a:xfrm>
            <a:off x="408330" y="1782212"/>
            <a:ext cx="4097002" cy="1088168"/>
          </a:xfrm>
          <a:prstGeom prst="snip2Diag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spcBef>
                <a:spcPct val="20000"/>
              </a:spcBef>
            </a:pPr>
            <a:r>
              <a:rPr lang="en-US" b="1" dirty="0" smtClean="0">
                <a:solidFill>
                  <a:srgbClr val="C00000"/>
                </a:solidFill>
              </a:rPr>
              <a:t>80% </a:t>
            </a:r>
            <a:r>
              <a:rPr lang="en-US" b="1" dirty="0" smtClean="0">
                <a:solidFill>
                  <a:schemeClr val="tx2">
                    <a:lumMod val="60000"/>
                    <a:lumOff val="40000"/>
                  </a:schemeClr>
                </a:solidFill>
              </a:rPr>
              <a:t>of enterprises globally and </a:t>
            </a:r>
            <a:r>
              <a:rPr lang="en-US" b="1" dirty="0" smtClean="0">
                <a:solidFill>
                  <a:srgbClr val="C00000"/>
                </a:solidFill>
              </a:rPr>
              <a:t>75% </a:t>
            </a:r>
            <a:r>
              <a:rPr lang="en-US" b="1" dirty="0" smtClean="0">
                <a:solidFill>
                  <a:schemeClr val="tx2">
                    <a:lumMod val="60000"/>
                    <a:lumOff val="40000"/>
                  </a:schemeClr>
                </a:solidFill>
              </a:rPr>
              <a:t>of enterprises in </a:t>
            </a:r>
            <a:r>
              <a:rPr lang="fr-FR" b="1" dirty="0" smtClean="0">
                <a:solidFill>
                  <a:schemeClr val="tx2">
                    <a:lumMod val="60000"/>
                    <a:lumOff val="40000"/>
                  </a:schemeClr>
                </a:solidFill>
              </a:rPr>
              <a:t>Europe Middle East &amp; </a:t>
            </a:r>
            <a:r>
              <a:rPr lang="fr-FR" b="1" dirty="0" err="1" smtClean="0">
                <a:solidFill>
                  <a:schemeClr val="tx2">
                    <a:lumMod val="60000"/>
                    <a:lumOff val="40000"/>
                  </a:schemeClr>
                </a:solidFill>
              </a:rPr>
              <a:t>Africa</a:t>
            </a:r>
            <a:r>
              <a:rPr lang="fr-FR" b="1" dirty="0" smtClean="0">
                <a:solidFill>
                  <a:schemeClr val="tx2">
                    <a:lumMod val="60000"/>
                    <a:lumOff val="40000"/>
                  </a:schemeClr>
                </a:solidFill>
              </a:rPr>
              <a:t> </a:t>
            </a:r>
            <a:r>
              <a:rPr lang="en-US" b="1" dirty="0" smtClean="0">
                <a:solidFill>
                  <a:schemeClr val="tx2">
                    <a:lumMod val="60000"/>
                    <a:lumOff val="40000"/>
                  </a:schemeClr>
                </a:solidFill>
              </a:rPr>
              <a:t>region will be using </a:t>
            </a:r>
            <a:r>
              <a:rPr lang="en-US" b="1" dirty="0" err="1" smtClean="0">
                <a:solidFill>
                  <a:schemeClr val="tx2">
                    <a:lumMod val="60000"/>
                    <a:lumOff val="40000"/>
                  </a:schemeClr>
                </a:solidFill>
              </a:rPr>
              <a:t>IaaS</a:t>
            </a:r>
            <a:r>
              <a:rPr lang="en-US" b="1" dirty="0" smtClean="0">
                <a:solidFill>
                  <a:schemeClr val="tx2">
                    <a:lumMod val="60000"/>
                    <a:lumOff val="40000"/>
                  </a:schemeClr>
                </a:solidFill>
              </a:rPr>
              <a:t> by </a:t>
            </a:r>
            <a:r>
              <a:rPr lang="en-US" b="1" dirty="0" smtClean="0">
                <a:solidFill>
                  <a:srgbClr val="C00000"/>
                </a:solidFill>
              </a:rPr>
              <a:t>2016</a:t>
            </a:r>
          </a:p>
        </p:txBody>
      </p:sp>
      <p:pic>
        <p:nvPicPr>
          <p:cNvPr id="15" name="Picture 2" descr="Résultat de recherche d'images pour &quot;statistics&quot;"/>
          <p:cNvPicPr>
            <a:picLocks noChangeAspect="1" noChangeArrowheads="1"/>
          </p:cNvPicPr>
          <p:nvPr/>
        </p:nvPicPr>
        <p:blipFill>
          <a:blip r:embed="rId2"/>
          <a:srcRect/>
          <a:stretch>
            <a:fillRect/>
          </a:stretch>
        </p:blipFill>
        <p:spPr bwMode="auto">
          <a:xfrm>
            <a:off x="3603820" y="2747548"/>
            <a:ext cx="1000132" cy="605844"/>
          </a:xfrm>
          <a:prstGeom prst="rect">
            <a:avLst/>
          </a:prstGeom>
          <a:noFill/>
        </p:spPr>
      </p:pic>
      <p:pic>
        <p:nvPicPr>
          <p:cNvPr id="16" name="Picture 2" descr="Résultat de recherche d'images pour &quot;statistics&quot;"/>
          <p:cNvPicPr>
            <a:picLocks noChangeAspect="1" noChangeArrowheads="1"/>
          </p:cNvPicPr>
          <p:nvPr/>
        </p:nvPicPr>
        <p:blipFill>
          <a:blip r:embed="rId2"/>
          <a:srcRect/>
          <a:stretch>
            <a:fillRect/>
          </a:stretch>
        </p:blipFill>
        <p:spPr bwMode="auto">
          <a:xfrm>
            <a:off x="3603820" y="4522063"/>
            <a:ext cx="1000132" cy="605844"/>
          </a:xfrm>
          <a:prstGeom prst="rect">
            <a:avLst/>
          </a:prstGeom>
          <a:noFill/>
        </p:spPr>
      </p:pic>
      <p:pic>
        <p:nvPicPr>
          <p:cNvPr id="19" name="Picture 2"/>
          <p:cNvPicPr>
            <a:picLocks noChangeAspect="1" noChangeArrowheads="1"/>
          </p:cNvPicPr>
          <p:nvPr/>
        </p:nvPicPr>
        <p:blipFill>
          <a:blip r:embed="rId3"/>
          <a:srcRect/>
          <a:stretch>
            <a:fillRect/>
          </a:stretch>
        </p:blipFill>
        <p:spPr bwMode="auto">
          <a:xfrm>
            <a:off x="4909736" y="1782211"/>
            <a:ext cx="3947661" cy="3345695"/>
          </a:xfrm>
          <a:prstGeom prst="rect">
            <a:avLst/>
          </a:prstGeom>
          <a:noFill/>
          <a:ln w="9525">
            <a:noFill/>
            <a:miter lim="800000"/>
            <a:headEnd/>
            <a:tailEnd/>
          </a:ln>
          <a:effectLst/>
        </p:spPr>
      </p:pic>
      <p:sp>
        <p:nvSpPr>
          <p:cNvPr id="21" name="Titre 1"/>
          <p:cNvSpPr>
            <a:spLocks noGrp="1"/>
          </p:cNvSpPr>
          <p:nvPr>
            <p:ph type="title"/>
          </p:nvPr>
        </p:nvSpPr>
        <p:spPr>
          <a:xfrm>
            <a:off x="457200" y="461788"/>
            <a:ext cx="8229600" cy="1143000"/>
          </a:xfrm>
        </p:spPr>
        <p:txBody>
          <a:bodyPr>
            <a:normAutofit fontScale="90000"/>
          </a:bodyPr>
          <a:lstStyle/>
          <a:p>
            <a:pPr algn="r"/>
            <a:r>
              <a:rPr lang="fr-FR" dirty="0" smtClean="0"/>
              <a:t>CC </a:t>
            </a:r>
            <a:r>
              <a:rPr lang="en-US" dirty="0" smtClean="0"/>
              <a:t>Fast Growth &amp; Wide </a:t>
            </a:r>
            <a:r>
              <a:rPr lang="fr-FR" dirty="0" smtClean="0"/>
              <a:t>Adoption</a:t>
            </a:r>
            <a:r>
              <a:rPr lang="fr-FR" sz="4000" dirty="0" smtClean="0"/>
              <a:t/>
            </a:r>
            <a:br>
              <a:rPr lang="fr-FR" sz="4000" dirty="0" smtClean="0"/>
            </a:br>
            <a:r>
              <a:rPr lang="en-GB" sz="4000" b="0" i="1" dirty="0" smtClean="0"/>
              <a:t>  </a:t>
            </a:r>
            <a:r>
              <a:rPr lang="en-GB" sz="3600" b="0" i="1" dirty="0" smtClean="0"/>
              <a:t>Some Forecasts</a:t>
            </a:r>
            <a:r>
              <a:rPr lang="fr-FR" sz="3600" dirty="0" smtClean="0"/>
              <a:t> </a:t>
            </a:r>
            <a:endParaRPr lang="fr-FR" sz="4000" dirty="0"/>
          </a:p>
        </p:txBody>
      </p:sp>
      <p:pic>
        <p:nvPicPr>
          <p:cNvPr id="22"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
        <p:nvSpPr>
          <p:cNvPr id="17" name="Rectangle 16"/>
          <p:cNvSpPr/>
          <p:nvPr/>
        </p:nvSpPr>
        <p:spPr>
          <a:xfrm>
            <a:off x="1978917" y="5431808"/>
            <a:ext cx="5704773"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77800"/>
            <a:r>
              <a:rPr lang="en-US" dirty="0" smtClean="0">
                <a:solidFill>
                  <a:schemeClr val="accent2"/>
                </a:solidFill>
              </a:rPr>
              <a:t>The effectiveness of cloud computing is being limited by </a:t>
            </a:r>
            <a:r>
              <a:rPr lang="en-US" b="1" dirty="0" smtClean="0">
                <a:solidFill>
                  <a:schemeClr val="accent2"/>
                </a:solidFill>
              </a:rPr>
              <a:t>many challenges and concerns </a:t>
            </a:r>
            <a:r>
              <a:rPr lang="en-US" dirty="0" smtClean="0">
                <a:solidFill>
                  <a:schemeClr val="accent2"/>
                </a:solidFill>
              </a:rPr>
              <a:t>that affect both providers and users and influence the adoption rate of CC services</a:t>
            </a:r>
            <a:endParaRPr lang="fr-FR" dirty="0">
              <a:solidFill>
                <a:schemeClr val="accent2"/>
              </a:solidFill>
            </a:endParaRPr>
          </a:p>
        </p:txBody>
      </p:sp>
      <p:pic>
        <p:nvPicPr>
          <p:cNvPr id="48130" name="Picture 2"/>
          <p:cNvPicPr>
            <a:picLocks noChangeAspect="1" noChangeArrowheads="1"/>
          </p:cNvPicPr>
          <p:nvPr/>
        </p:nvPicPr>
        <p:blipFill>
          <a:blip r:embed="rId5"/>
          <a:srcRect/>
          <a:stretch>
            <a:fillRect/>
          </a:stretch>
        </p:blipFill>
        <p:spPr bwMode="auto">
          <a:xfrm>
            <a:off x="1445307" y="5067519"/>
            <a:ext cx="806570" cy="699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88"/>
            <a:ext cx="8229600" cy="1143000"/>
          </a:xfrm>
        </p:spPr>
        <p:txBody>
          <a:bodyPr>
            <a:normAutofit/>
          </a:bodyPr>
          <a:lstStyle/>
          <a:p>
            <a:pPr algn="r"/>
            <a:r>
              <a:rPr lang="en-US" sz="4000" dirty="0" smtClean="0"/>
              <a:t>Challenges in CC</a:t>
            </a:r>
            <a:endParaRPr lang="en-US" sz="4000" dirty="0"/>
          </a:p>
        </p:txBody>
      </p:sp>
      <p:sp>
        <p:nvSpPr>
          <p:cNvPr id="13" name="Rectangle 2"/>
          <p:cNvSpPr txBox="1">
            <a:spLocks noChangeArrowheads="1"/>
          </p:cNvSpPr>
          <p:nvPr/>
        </p:nvSpPr>
        <p:spPr bwMode="auto">
          <a:xfrm>
            <a:off x="8676456" y="319420"/>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9</a:t>
            </a:fld>
            <a:endParaRPr lang="en-US"/>
          </a:p>
        </p:txBody>
      </p:sp>
      <p:pic>
        <p:nvPicPr>
          <p:cNvPr id="48" name="Picture 3"/>
          <p:cNvPicPr>
            <a:picLocks noChangeAspect="1" noChangeArrowheads="1"/>
          </p:cNvPicPr>
          <p:nvPr/>
        </p:nvPicPr>
        <p:blipFill>
          <a:blip r:embed="rId2"/>
          <a:srcRect/>
          <a:stretch>
            <a:fillRect/>
          </a:stretch>
        </p:blipFill>
        <p:spPr bwMode="auto">
          <a:xfrm>
            <a:off x="258079" y="1659971"/>
            <a:ext cx="938633" cy="985779"/>
          </a:xfrm>
          <a:prstGeom prst="rect">
            <a:avLst/>
          </a:prstGeom>
          <a:noFill/>
          <a:ln w="9525">
            <a:noFill/>
            <a:miter lim="800000"/>
            <a:headEnd/>
            <a:tailEnd/>
          </a:ln>
          <a:effectLst/>
        </p:spPr>
      </p:pic>
      <p:sp>
        <p:nvSpPr>
          <p:cNvPr id="52" name="Rectangle 51"/>
          <p:cNvSpPr/>
          <p:nvPr/>
        </p:nvSpPr>
        <p:spPr>
          <a:xfrm>
            <a:off x="689426" y="1782803"/>
            <a:ext cx="3702836" cy="677108"/>
          </a:xfrm>
          <a:prstGeom prst="rect">
            <a:avLst/>
          </a:prstGeom>
        </p:spPr>
        <p:txBody>
          <a:bodyPr wrap="square">
            <a:spAutoFit/>
          </a:bodyPr>
          <a:lstStyle/>
          <a:p>
            <a:pPr lvl="1"/>
            <a:r>
              <a:rPr lang="en-GB" sz="1900" b="1" dirty="0" smtClean="0">
                <a:solidFill>
                  <a:schemeClr val="tx2">
                    <a:lumMod val="60000"/>
                    <a:lumOff val="40000"/>
                  </a:schemeClr>
                </a:solidFill>
                <a:latin typeface="+mn-lt"/>
              </a:rPr>
              <a:t>Efficiency of Service Provisioning</a:t>
            </a:r>
            <a:endParaRPr lang="en-GB" sz="1900" b="1" dirty="0" smtClean="0">
              <a:solidFill>
                <a:schemeClr val="tx2">
                  <a:lumMod val="60000"/>
                  <a:lumOff val="40000"/>
                </a:schemeClr>
              </a:solidFill>
              <a:latin typeface="+mn-lt"/>
              <a:cs typeface="Cambria"/>
            </a:endParaRPr>
          </a:p>
        </p:txBody>
      </p:sp>
      <p:pic>
        <p:nvPicPr>
          <p:cNvPr id="2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6" name="Rectangle 25"/>
          <p:cNvSpPr/>
          <p:nvPr/>
        </p:nvSpPr>
        <p:spPr>
          <a:xfrm>
            <a:off x="457200" y="2568621"/>
            <a:ext cx="3448419" cy="1323439"/>
          </a:xfrm>
          <a:prstGeom prst="rect">
            <a:avLst/>
          </a:prstGeom>
        </p:spPr>
        <p:txBody>
          <a:bodyPr wrap="square">
            <a:spAutoFit/>
          </a:bodyPr>
          <a:lstStyle/>
          <a:p>
            <a:pPr marL="342900" indent="-342900">
              <a:buClr>
                <a:schemeClr val="accent1"/>
              </a:buClr>
              <a:buFont typeface="Wingdings" pitchFamily="2" charset="2"/>
              <a:buChar char="ü"/>
            </a:pPr>
            <a:r>
              <a:rPr lang="en-US" sz="1600" dirty="0" smtClean="0">
                <a:solidFill>
                  <a:schemeClr val="tx1">
                    <a:lumMod val="65000"/>
                    <a:lumOff val="35000"/>
                  </a:schemeClr>
                </a:solidFill>
              </a:rPr>
              <a:t>Usage of development tools &amp; components </a:t>
            </a:r>
          </a:p>
          <a:p>
            <a:pPr marL="342900" indent="-342900">
              <a:buClr>
                <a:schemeClr val="accent1"/>
              </a:buClr>
              <a:buFont typeface="Wingdings" pitchFamily="2" charset="2"/>
              <a:buChar char="ü"/>
            </a:pPr>
            <a:r>
              <a:rPr lang="en-US" sz="1600" dirty="0" smtClean="0">
                <a:solidFill>
                  <a:schemeClr val="tx1">
                    <a:lumMod val="65000"/>
                    <a:lumOff val="35000"/>
                  </a:schemeClr>
                </a:solidFill>
              </a:rPr>
              <a:t>Creation of scalable architectures </a:t>
            </a:r>
          </a:p>
          <a:p>
            <a:pPr marL="342900" indent="-342900">
              <a:buClr>
                <a:schemeClr val="accent1"/>
              </a:buClr>
              <a:buFont typeface="Wingdings" pitchFamily="2" charset="2"/>
              <a:buChar char="ü"/>
            </a:pPr>
            <a:r>
              <a:rPr lang="en-US" sz="1600" dirty="0" smtClean="0">
                <a:solidFill>
                  <a:schemeClr val="tx1">
                    <a:lumMod val="65000"/>
                    <a:lumOff val="35000"/>
                  </a:schemeClr>
                </a:solidFill>
              </a:rPr>
              <a:t>Resource management &amp; flexibility </a:t>
            </a:r>
          </a:p>
          <a:p>
            <a:pPr marL="342900" indent="-342900">
              <a:buClr>
                <a:schemeClr val="accent1"/>
              </a:buClr>
              <a:buFont typeface="Wingdings" pitchFamily="2" charset="2"/>
              <a:buChar char="ü"/>
            </a:pPr>
            <a:r>
              <a:rPr lang="en-US" sz="1600" dirty="0" smtClean="0">
                <a:solidFill>
                  <a:schemeClr val="tx1">
                    <a:lumMod val="65000"/>
                    <a:lumOff val="35000"/>
                  </a:schemeClr>
                </a:solidFill>
              </a:rPr>
              <a:t>Availability of services </a:t>
            </a:r>
          </a:p>
        </p:txBody>
      </p:sp>
      <p:sp>
        <p:nvSpPr>
          <p:cNvPr id="27" name="Rectangle 26"/>
          <p:cNvSpPr/>
          <p:nvPr/>
        </p:nvSpPr>
        <p:spPr>
          <a:xfrm>
            <a:off x="5693392" y="1741859"/>
            <a:ext cx="2102741" cy="677108"/>
          </a:xfrm>
          <a:prstGeom prst="rect">
            <a:avLst/>
          </a:prstGeom>
        </p:spPr>
        <p:txBody>
          <a:bodyPr wrap="square">
            <a:spAutoFit/>
          </a:bodyPr>
          <a:lstStyle/>
          <a:p>
            <a:r>
              <a:rPr lang="fr-FR" sz="1900" b="1" dirty="0" smtClean="0">
                <a:solidFill>
                  <a:schemeClr val="tx2">
                    <a:lumMod val="60000"/>
                    <a:lumOff val="40000"/>
                  </a:schemeClr>
                </a:solidFill>
                <a:latin typeface="+mn-lt"/>
              </a:rPr>
              <a:t>Information Security</a:t>
            </a:r>
            <a:endParaRPr lang="fr-FR" sz="1900" b="1" dirty="0">
              <a:solidFill>
                <a:schemeClr val="tx2">
                  <a:lumMod val="60000"/>
                  <a:lumOff val="40000"/>
                </a:schemeClr>
              </a:solidFill>
              <a:latin typeface="+mn-lt"/>
            </a:endParaRPr>
          </a:p>
        </p:txBody>
      </p:sp>
      <p:pic>
        <p:nvPicPr>
          <p:cNvPr id="28" name="Picture 4" descr="Résultat de recherche d'images pour &quot;information security&quot;"/>
          <p:cNvPicPr>
            <a:picLocks noChangeAspect="1" noChangeArrowheads="1"/>
          </p:cNvPicPr>
          <p:nvPr/>
        </p:nvPicPr>
        <p:blipFill>
          <a:blip r:embed="rId4"/>
          <a:srcRect/>
          <a:stretch>
            <a:fillRect/>
          </a:stretch>
        </p:blipFill>
        <p:spPr bwMode="auto">
          <a:xfrm>
            <a:off x="4782886" y="1728211"/>
            <a:ext cx="855914" cy="785818"/>
          </a:xfrm>
          <a:prstGeom prst="rect">
            <a:avLst/>
          </a:prstGeom>
          <a:noFill/>
        </p:spPr>
      </p:pic>
      <p:sp>
        <p:nvSpPr>
          <p:cNvPr id="29" name="Rectangle 28"/>
          <p:cNvSpPr/>
          <p:nvPr/>
        </p:nvSpPr>
        <p:spPr>
          <a:xfrm>
            <a:off x="5051946" y="2514029"/>
            <a:ext cx="3634854" cy="1323439"/>
          </a:xfrm>
          <a:prstGeom prst="rect">
            <a:avLst/>
          </a:prstGeom>
        </p:spPr>
        <p:txBody>
          <a:bodyPr wrap="square">
            <a:spAutoFit/>
          </a:bodyPr>
          <a:lstStyle/>
          <a:p>
            <a:pPr marL="342900" indent="-342900">
              <a:buClr>
                <a:schemeClr val="accent1"/>
              </a:buClr>
              <a:buFont typeface="Wingdings" pitchFamily="2" charset="2"/>
              <a:buChar char="ü"/>
            </a:pPr>
            <a:r>
              <a:rPr lang="en-US" sz="1600" dirty="0" smtClean="0">
                <a:solidFill>
                  <a:schemeClr val="tx1">
                    <a:lumMod val="65000"/>
                    <a:lumOff val="35000"/>
                  </a:schemeClr>
                </a:solidFill>
              </a:rPr>
              <a:t>Identity &amp; rights management </a:t>
            </a:r>
          </a:p>
          <a:p>
            <a:pPr marL="342900" indent="-342900">
              <a:buClr>
                <a:schemeClr val="accent1"/>
              </a:buClr>
              <a:buFont typeface="Wingdings" pitchFamily="2" charset="2"/>
              <a:buChar char="ü"/>
            </a:pPr>
            <a:r>
              <a:rPr lang="en-US" sz="1600" dirty="0" smtClean="0">
                <a:solidFill>
                  <a:schemeClr val="tx1">
                    <a:lumMod val="65000"/>
                    <a:lumOff val="35000"/>
                  </a:schemeClr>
                </a:solidFill>
              </a:rPr>
              <a:t>Privacy &amp; integrity </a:t>
            </a:r>
          </a:p>
          <a:p>
            <a:pPr marL="342900" indent="-342900">
              <a:buClr>
                <a:schemeClr val="accent1"/>
              </a:buClr>
              <a:buFont typeface="Wingdings" pitchFamily="2" charset="2"/>
              <a:buChar char="ü"/>
            </a:pPr>
            <a:r>
              <a:rPr lang="en-US" sz="1600" dirty="0" smtClean="0">
                <a:solidFill>
                  <a:schemeClr val="tx1">
                    <a:lumMod val="65000"/>
                    <a:lumOff val="35000"/>
                  </a:schemeClr>
                </a:solidFill>
              </a:rPr>
              <a:t>Access control, logging, &amp; attack prevention</a:t>
            </a:r>
          </a:p>
          <a:p>
            <a:pPr marL="342900" indent="-342900">
              <a:buClr>
                <a:schemeClr val="accent1"/>
              </a:buClr>
              <a:buFont typeface="Wingdings" pitchFamily="2" charset="2"/>
              <a:buChar char="ü"/>
            </a:pPr>
            <a:r>
              <a:rPr lang="en-US" sz="1600" dirty="0" smtClean="0">
                <a:solidFill>
                  <a:schemeClr val="tx1">
                    <a:lumMod val="65000"/>
                    <a:lumOff val="35000"/>
                  </a:schemeClr>
                </a:solidFill>
              </a:rPr>
              <a:t>Verification &amp; certification </a:t>
            </a:r>
          </a:p>
        </p:txBody>
      </p:sp>
      <p:pic>
        <p:nvPicPr>
          <p:cNvPr id="33" name="Picture 19"/>
          <p:cNvPicPr>
            <a:picLocks noChangeAspect="1" noChangeArrowheads="1"/>
          </p:cNvPicPr>
          <p:nvPr/>
        </p:nvPicPr>
        <p:blipFill>
          <a:blip r:embed="rId5"/>
          <a:srcRect/>
          <a:stretch>
            <a:fillRect/>
          </a:stretch>
        </p:blipFill>
        <p:spPr bwMode="auto">
          <a:xfrm>
            <a:off x="168746" y="4058520"/>
            <a:ext cx="1050685" cy="812903"/>
          </a:xfrm>
          <a:prstGeom prst="rect">
            <a:avLst/>
          </a:prstGeom>
          <a:noFill/>
          <a:ln w="9525">
            <a:noFill/>
            <a:miter lim="800000"/>
            <a:headEnd/>
            <a:tailEnd/>
          </a:ln>
          <a:effectLst/>
        </p:spPr>
      </p:pic>
      <p:sp>
        <p:nvSpPr>
          <p:cNvPr id="34" name="Rectangle 33"/>
          <p:cNvSpPr/>
          <p:nvPr/>
        </p:nvSpPr>
        <p:spPr>
          <a:xfrm>
            <a:off x="1219431" y="4181494"/>
            <a:ext cx="2392598" cy="677108"/>
          </a:xfrm>
          <a:prstGeom prst="rect">
            <a:avLst/>
          </a:prstGeom>
        </p:spPr>
        <p:txBody>
          <a:bodyPr wrap="square">
            <a:spAutoFit/>
          </a:bodyPr>
          <a:lstStyle/>
          <a:p>
            <a:r>
              <a:rPr lang="en-GB" sz="1900" b="1" dirty="0" smtClean="0">
                <a:solidFill>
                  <a:schemeClr val="tx2">
                    <a:lumMod val="60000"/>
                    <a:lumOff val="40000"/>
                  </a:schemeClr>
                </a:solidFill>
                <a:latin typeface="+mn-lt"/>
              </a:rPr>
              <a:t>Portability </a:t>
            </a:r>
          </a:p>
          <a:p>
            <a:r>
              <a:rPr lang="en-GB" sz="1900" b="1" dirty="0" smtClean="0">
                <a:solidFill>
                  <a:schemeClr val="tx2">
                    <a:lumMod val="60000"/>
                    <a:lumOff val="40000"/>
                  </a:schemeClr>
                </a:solidFill>
                <a:latin typeface="+mn-lt"/>
              </a:rPr>
              <a:t>Between Providers</a:t>
            </a:r>
            <a:endParaRPr lang="en-GB" sz="1900" b="1" dirty="0">
              <a:solidFill>
                <a:schemeClr val="tx2">
                  <a:lumMod val="60000"/>
                  <a:lumOff val="40000"/>
                </a:schemeClr>
              </a:solidFill>
              <a:latin typeface="+mn-lt"/>
            </a:endParaRPr>
          </a:p>
        </p:txBody>
      </p:sp>
      <p:sp>
        <p:nvSpPr>
          <p:cNvPr id="37" name="Rectangle 36"/>
          <p:cNvSpPr/>
          <p:nvPr/>
        </p:nvSpPr>
        <p:spPr>
          <a:xfrm>
            <a:off x="457200" y="4975213"/>
            <a:ext cx="3448419" cy="584775"/>
          </a:xfrm>
          <a:prstGeom prst="rect">
            <a:avLst/>
          </a:prstGeom>
        </p:spPr>
        <p:txBody>
          <a:bodyPr wrap="square">
            <a:spAutoFit/>
          </a:bodyPr>
          <a:lstStyle/>
          <a:p>
            <a:pPr marL="342900" indent="-342900">
              <a:buClr>
                <a:schemeClr val="accent1"/>
              </a:buClr>
              <a:buFont typeface="Wingdings" pitchFamily="2" charset="2"/>
              <a:buChar char="ü"/>
            </a:pPr>
            <a:r>
              <a:rPr lang="it-IT" sz="1600" dirty="0" smtClean="0">
                <a:solidFill>
                  <a:schemeClr val="tx1">
                    <a:lumMod val="65000"/>
                    <a:lumOff val="35000"/>
                  </a:schemeClr>
                </a:solidFill>
              </a:rPr>
              <a:t>Service portability</a:t>
            </a:r>
          </a:p>
          <a:p>
            <a:pPr marL="342900" indent="-342900">
              <a:buClr>
                <a:schemeClr val="accent1"/>
              </a:buClr>
              <a:buFont typeface="Wingdings" pitchFamily="2" charset="2"/>
              <a:buChar char="ü"/>
            </a:pPr>
            <a:r>
              <a:rPr lang="it-IT" sz="1600" dirty="0" smtClean="0">
                <a:solidFill>
                  <a:schemeClr val="tx1">
                    <a:lumMod val="65000"/>
                    <a:lumOff val="35000"/>
                  </a:schemeClr>
                </a:solidFill>
              </a:rPr>
              <a:t>Data portability </a:t>
            </a:r>
          </a:p>
        </p:txBody>
      </p:sp>
      <p:sp>
        <p:nvSpPr>
          <p:cNvPr id="38" name="Rectangle 37"/>
          <p:cNvSpPr/>
          <p:nvPr/>
        </p:nvSpPr>
        <p:spPr>
          <a:xfrm>
            <a:off x="8460432" y="3140968"/>
            <a:ext cx="507831" cy="2782880"/>
          </a:xfrm>
          <a:prstGeom prst="rect">
            <a:avLst/>
          </a:prstGeom>
        </p:spPr>
        <p:txBody>
          <a:bodyPr vert="vert270" wrap="square" anchor="ctr">
            <a:spAutoFit/>
          </a:bodyPr>
          <a:lstStyle/>
          <a:p>
            <a:r>
              <a:rPr lang="fr-FR" sz="1050" b="1" i="1" dirty="0">
                <a:solidFill>
                  <a:schemeClr val="tx1">
                    <a:lumMod val="65000"/>
                    <a:lumOff val="35000"/>
                  </a:schemeClr>
                </a:solidFill>
              </a:rPr>
              <a:t>Source: </a:t>
            </a:r>
            <a:r>
              <a:rPr lang="en-US" sz="1050" i="1" dirty="0">
                <a:solidFill>
                  <a:schemeClr val="tx1">
                    <a:lumMod val="65000"/>
                    <a:lumOff val="35000"/>
                  </a:schemeClr>
                </a:solidFill>
              </a:rPr>
              <a:t>Standardizing the Cloud, A Call to Action, Booz &amp; Company </a:t>
            </a:r>
            <a:r>
              <a:rPr lang="fr-FR" sz="1050" i="1" dirty="0">
                <a:solidFill>
                  <a:schemeClr val="tx1">
                    <a:lumMod val="65000"/>
                    <a:lumOff val="35000"/>
                  </a:schemeClr>
                </a:solidFill>
              </a:rPr>
              <a:t>2012 </a:t>
            </a:r>
          </a:p>
        </p:txBody>
      </p:sp>
      <p:sp>
        <p:nvSpPr>
          <p:cNvPr id="39" name="Rectangle 38"/>
          <p:cNvSpPr/>
          <p:nvPr/>
        </p:nvSpPr>
        <p:spPr>
          <a:xfrm>
            <a:off x="5734336" y="5369578"/>
            <a:ext cx="2938904" cy="677108"/>
          </a:xfrm>
          <a:prstGeom prst="rect">
            <a:avLst/>
          </a:prstGeom>
        </p:spPr>
        <p:txBody>
          <a:bodyPr wrap="square">
            <a:spAutoFit/>
          </a:bodyPr>
          <a:lstStyle/>
          <a:p>
            <a:r>
              <a:rPr lang="en-GB" sz="1900" b="1" dirty="0" smtClean="0">
                <a:solidFill>
                  <a:schemeClr val="tx2">
                    <a:lumMod val="60000"/>
                    <a:lumOff val="40000"/>
                  </a:schemeClr>
                </a:solidFill>
                <a:latin typeface="+mn-lt"/>
              </a:rPr>
              <a:t>Compliance with Regulatory Requirements</a:t>
            </a:r>
            <a:endParaRPr lang="en-GB" sz="1900" b="1" dirty="0">
              <a:solidFill>
                <a:schemeClr val="tx2">
                  <a:lumMod val="60000"/>
                  <a:lumOff val="40000"/>
                </a:schemeClr>
              </a:solidFill>
              <a:latin typeface="+mn-lt"/>
            </a:endParaRPr>
          </a:p>
        </p:txBody>
      </p:sp>
      <p:pic>
        <p:nvPicPr>
          <p:cNvPr id="40" name="Picture 10"/>
          <p:cNvPicPr>
            <a:picLocks noChangeAspect="1" noChangeArrowheads="1"/>
          </p:cNvPicPr>
          <p:nvPr/>
        </p:nvPicPr>
        <p:blipFill>
          <a:blip r:embed="rId6"/>
          <a:srcRect/>
          <a:stretch>
            <a:fillRect/>
          </a:stretch>
        </p:blipFill>
        <p:spPr bwMode="auto">
          <a:xfrm>
            <a:off x="4754759" y="5369578"/>
            <a:ext cx="938633" cy="765911"/>
          </a:xfrm>
          <a:prstGeom prst="rect">
            <a:avLst/>
          </a:prstGeom>
          <a:noFill/>
          <a:ln w="9525">
            <a:noFill/>
            <a:miter lim="800000"/>
            <a:headEnd/>
            <a:tailEnd/>
          </a:ln>
          <a:effectLst/>
        </p:spPr>
      </p:pic>
      <p:sp>
        <p:nvSpPr>
          <p:cNvPr id="41" name="Rectangle 40"/>
          <p:cNvSpPr/>
          <p:nvPr/>
        </p:nvSpPr>
        <p:spPr>
          <a:xfrm>
            <a:off x="5734336" y="4309980"/>
            <a:ext cx="2000264" cy="384721"/>
          </a:xfrm>
          <a:prstGeom prst="rect">
            <a:avLst/>
          </a:prstGeom>
        </p:spPr>
        <p:txBody>
          <a:bodyPr wrap="square">
            <a:spAutoFit/>
          </a:bodyPr>
          <a:lstStyle/>
          <a:p>
            <a:r>
              <a:rPr lang="en-GB" sz="1900" b="1" dirty="0" smtClean="0">
                <a:solidFill>
                  <a:schemeClr val="tx2">
                    <a:lumMod val="60000"/>
                    <a:lumOff val="40000"/>
                  </a:schemeClr>
                </a:solidFill>
                <a:latin typeface="+mn-lt"/>
              </a:rPr>
              <a:t>Data Privacy</a:t>
            </a:r>
            <a:endParaRPr lang="en-GB" sz="1900" b="1" dirty="0">
              <a:solidFill>
                <a:schemeClr val="tx2">
                  <a:lumMod val="60000"/>
                  <a:lumOff val="40000"/>
                </a:schemeClr>
              </a:solidFill>
              <a:latin typeface="+mn-lt"/>
            </a:endParaRPr>
          </a:p>
        </p:txBody>
      </p:sp>
      <p:pic>
        <p:nvPicPr>
          <p:cNvPr id="42" name="Picture 7"/>
          <p:cNvPicPr>
            <a:picLocks noChangeAspect="1" noChangeArrowheads="1"/>
          </p:cNvPicPr>
          <p:nvPr/>
        </p:nvPicPr>
        <p:blipFill>
          <a:blip r:embed="rId7"/>
          <a:srcRect/>
          <a:stretch>
            <a:fillRect/>
          </a:stretch>
        </p:blipFill>
        <p:spPr bwMode="auto">
          <a:xfrm>
            <a:off x="4754759" y="4157346"/>
            <a:ext cx="938633" cy="701256"/>
          </a:xfrm>
          <a:prstGeom prst="rect">
            <a:avLst/>
          </a:prstGeom>
          <a:noFill/>
          <a:ln w="9525">
            <a:noFill/>
            <a:miter lim="800000"/>
            <a:headEnd/>
            <a:tailEnd/>
          </a:ln>
          <a:effectLst/>
        </p:spPr>
      </p:pic>
      <p:sp>
        <p:nvSpPr>
          <p:cNvPr id="43" name="Rectangle 2"/>
          <p:cNvSpPr txBox="1">
            <a:spLocks noChangeArrowheads="1"/>
          </p:cNvSpPr>
          <p:nvPr/>
        </p:nvSpPr>
        <p:spPr bwMode="auto">
          <a:xfrm>
            <a:off x="8639976" y="349052"/>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2CC29-2950-4552-AB13-D21068803DF4}"/>
</file>

<file path=customXml/itemProps2.xml><?xml version="1.0" encoding="utf-8"?>
<ds:datastoreItem xmlns:ds="http://schemas.openxmlformats.org/officeDocument/2006/customXml" ds:itemID="{250FAE32-6872-4459-8547-FD386511748E}"/>
</file>

<file path=customXml/itemProps3.xml><?xml version="1.0" encoding="utf-8"?>
<ds:datastoreItem xmlns:ds="http://schemas.openxmlformats.org/officeDocument/2006/customXml" ds:itemID="{E5AF6AD9-7781-4538-89EE-CFB2BBD9955C}"/>
</file>

<file path=docProps/app.xml><?xml version="1.0" encoding="utf-8"?>
<Properties xmlns="http://schemas.openxmlformats.org/officeDocument/2006/extended-properties" xmlns:vt="http://schemas.openxmlformats.org/officeDocument/2006/docPropsVTypes">
  <Template/>
  <TotalTime>5913</TotalTime>
  <Words>2291</Words>
  <Application>Microsoft Office PowerPoint</Application>
  <PresentationFormat>Affichage à l'écran (4:3)</PresentationFormat>
  <Paragraphs>373</Paragraphs>
  <Slides>35</Slides>
  <Notes>21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Office Theme</vt:lpstr>
      <vt:lpstr>4th SG13 Regional Workshop for Africa on “Future Networks for a better Africa:  IMT-2020, Trust, Cloud Computing and Big Data” (Accra, Ghana, 14-15 March 2016)</vt:lpstr>
      <vt:lpstr>PLAN</vt:lpstr>
      <vt:lpstr>PLAN</vt:lpstr>
      <vt:lpstr>What is Cloud Computing ?</vt:lpstr>
      <vt:lpstr>What is Cloud Computing ? Main Characteristics</vt:lpstr>
      <vt:lpstr>Cloud Computing Advantages for Enterprises, Governments and Individuals</vt:lpstr>
      <vt:lpstr>CC Fast Growth &amp; Wide Adoption  Some Forecasts </vt:lpstr>
      <vt:lpstr>CC Fast Growth &amp; Wide Adoption   Some Forecasts </vt:lpstr>
      <vt:lpstr>Challenges in CC</vt:lpstr>
      <vt:lpstr>Challenges in CC</vt:lpstr>
      <vt:lpstr>PLAN</vt:lpstr>
      <vt:lpstr>CC Standardization</vt:lpstr>
      <vt:lpstr>Forum Standards Bodies Some Examples</vt:lpstr>
      <vt:lpstr>Forum Standards Bodies Some Examples</vt:lpstr>
      <vt:lpstr>ICT-oriented Standards Bodies Some Examples</vt:lpstr>
      <vt:lpstr>Lawful Standards Bodies  Some Examples</vt:lpstr>
      <vt:lpstr>Government-affiliated Bodies  Some Examples</vt:lpstr>
      <vt:lpstr>PLAN</vt:lpstr>
      <vt:lpstr> Focus Group Cloud Computing  02/2010 – 12/2011  </vt:lpstr>
      <vt:lpstr>SG 13 Work on CC   Study period 2009-2012 </vt:lpstr>
      <vt:lpstr>SG 13 Work on CC   Study period 2009-2012 </vt:lpstr>
      <vt:lpstr>SG 13 Work on CC   Study period 2013-2016 </vt:lpstr>
      <vt:lpstr>SG 13 Work on CC   Study period 2013-2016 </vt:lpstr>
      <vt:lpstr>SG 13 Work on CC   Study period 2013-2016 </vt:lpstr>
      <vt:lpstr>SG 13 Work on CC  Approved Recommendations</vt:lpstr>
      <vt:lpstr>SG13 Work on CC  New Work Item for Q5/13</vt:lpstr>
      <vt:lpstr>ITU-T Work on CC  Involvement of Other Study Groups</vt:lpstr>
      <vt:lpstr>ITU-T Work on CC   Joint Coordination Activity  for Cloud Computing (JCA-Cloud)</vt:lpstr>
      <vt:lpstr>ITU-T Work on CC  Focus Group on Aviation Applications of Cloud  Computing for Flight Data Monitoring (FG AC)</vt:lpstr>
      <vt:lpstr>ITU-T Work on CC   Some Past Workshops</vt:lpstr>
      <vt:lpstr>PLAN</vt:lpstr>
      <vt:lpstr>Conclusion</vt:lpstr>
      <vt:lpstr>Recommendations</vt:lpstr>
      <vt:lpstr>Recommendations</vt:lpstr>
      <vt:lpstr>4th SG13 Regional Workshop for Africa on “Future Networks for a better Africa:  IMT-2020, Trust, Cloud Computing and Big Data” (Accra, Ghana, 14-15 March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ak74954</cp:lastModifiedBy>
  <cp:revision>120</cp:revision>
  <dcterms:created xsi:type="dcterms:W3CDTF">2016-02-05T15:38:40Z</dcterms:created>
  <dcterms:modified xsi:type="dcterms:W3CDTF">2016-03-03T21:21:22Z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0x010100D8A046A6BD9BE748A9C612883E2DC6D4</vt:lpwstr>
  </property>
</Properties>
</file>