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6" r:id="rId2"/>
    <p:sldId id="267" r:id="rId3"/>
    <p:sldId id="269" r:id="rId4"/>
    <p:sldId id="270" r:id="rId5"/>
    <p:sldId id="271" r:id="rId6"/>
    <p:sldId id="273" r:id="rId7"/>
    <p:sldId id="272" r:id="rId8"/>
    <p:sldId id="268" r:id="rId9"/>
    <p:sldId id="274" r:id="rId10"/>
    <p:sldId id="277" r:id="rId11"/>
    <p:sldId id="27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757" autoAdjust="0"/>
    <p:restoredTop sz="94653"/>
  </p:normalViewPr>
  <p:slideViewPr>
    <p:cSldViewPr snapToGrid="0" snapToObjects="1" showGuides="1">
      <p:cViewPr varScale="1">
        <p:scale>
          <a:sx n="95" d="100"/>
          <a:sy n="95" d="100"/>
        </p:scale>
        <p:origin x="1224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500" b="1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5068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82083"/>
            <a:ext cx="2057400" cy="52599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82083"/>
            <a:ext cx="6019800" cy="52599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037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44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2629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456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2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ith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8374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ally blank no logo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41217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3250"/>
            <a:ext cx="3008313" cy="8318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603250"/>
            <a:ext cx="5111750" cy="512233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2904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241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6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059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3C63E4-F9BE-C24A-B4FF-309EB18BA5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93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70972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968500"/>
            <a:ext cx="8229600" cy="3831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5200" y="617643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</a:lstStyle>
          <a:p>
            <a:fld id="{283C63E4-F9BE-C24A-B4FF-309EB18BA56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638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5" r:id="rId5"/>
    <p:sldLayoutId id="2147483660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b="1" i="0" kern="1200">
          <a:solidFill>
            <a:schemeClr val="tx2">
              <a:lumMod val="60000"/>
              <a:lumOff val="40000"/>
            </a:schemeClr>
          </a:solidFill>
          <a:latin typeface="Calibri"/>
          <a:ea typeface="+mj-ea"/>
          <a:cs typeface="Calibri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2">
              <a:lumMod val="60000"/>
              <a:lumOff val="40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533401"/>
            <a:ext cx="7772400" cy="1844039"/>
          </a:xfrm>
        </p:spPr>
        <p:txBody>
          <a:bodyPr>
            <a:noAutofit/>
          </a:bodyPr>
          <a:lstStyle/>
          <a:p>
            <a:r>
              <a:rPr lang="en-US" sz="2800" dirty="0" smtClean="0"/>
              <a:t>4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SG13 Regional Workshop for Africa on</a:t>
            </a:r>
            <a:br>
              <a:rPr lang="en-US" sz="2800" dirty="0" smtClean="0"/>
            </a:br>
            <a:r>
              <a:rPr lang="en-US" sz="2800" dirty="0" smtClean="0"/>
              <a:t>“Future Networks for a better Africa: IMT-2020, Trust, Cloud Computing and Big Data”</a:t>
            </a:r>
            <a:br>
              <a:rPr lang="en-US" sz="2800" dirty="0" smtClean="0"/>
            </a:br>
            <a:r>
              <a:rPr lang="en-US" sz="2400" dirty="0" smtClean="0"/>
              <a:t>(Accra, Ghana, 14-15 March 2016)</a:t>
            </a:r>
            <a:endParaRPr lang="en-US" sz="24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295400" y="3078480"/>
            <a:ext cx="6400800" cy="2042160"/>
          </a:xfrm>
        </p:spPr>
        <p:txBody>
          <a:bodyPr>
            <a:normAutofit fontScale="47500" lnSpcReduction="20000"/>
          </a:bodyPr>
          <a:lstStyle/>
          <a:p>
            <a:r>
              <a:rPr lang="en-GB" sz="4800" dirty="0"/>
              <a:t>ICT as critical infrastructure: What's Next For Ghana?</a:t>
            </a:r>
          </a:p>
          <a:p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/>
            </a:r>
            <a:br>
              <a:rPr lang="en-US" sz="4300" dirty="0" smtClean="0"/>
            </a:br>
            <a:r>
              <a:rPr lang="en-US" sz="4300" dirty="0" smtClean="0"/>
              <a:t>Samuel Acquah-Bartels</a:t>
            </a:r>
            <a:r>
              <a:rPr lang="en-US" dirty="0" smtClean="0"/>
              <a:t>,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Regulatory and Government Affairs Specialist, Vodafone</a:t>
            </a:r>
          </a:p>
          <a:p>
            <a:r>
              <a:rPr lang="en-US" dirty="0" smtClean="0"/>
              <a:t>Email: Samuel.acquahbartels@Vodafone.com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5442182"/>
            <a:ext cx="8229600" cy="743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b="1" i="0" kern="1200">
                <a:solidFill>
                  <a:schemeClr val="bg1"/>
                </a:solidFill>
                <a:latin typeface="Calibri"/>
                <a:ea typeface="+mj-ea"/>
                <a:cs typeface="Calibri"/>
              </a:defRPr>
            </a:lvl1pPr>
          </a:lstStyle>
          <a:p>
            <a:endParaRPr lang="en-US" sz="3000" b="0" i="1" dirty="0">
              <a:solidFill>
                <a:srgbClr val="558ED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1201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1650" y="2482334"/>
            <a:ext cx="3720249" cy="113877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4000" b="1" dirty="0" smtClean="0">
                <a:solidFill>
                  <a:schemeClr val="accent1"/>
                </a:solidFill>
              </a:rPr>
              <a:t>Trust, but verify!</a:t>
            </a:r>
          </a:p>
          <a:p>
            <a:r>
              <a:rPr lang="en-GB" sz="2800" dirty="0" smtClean="0">
                <a:solidFill>
                  <a:schemeClr val="accent1"/>
                </a:solidFill>
              </a:rPr>
              <a:t>            --- Ronald Reagan</a:t>
            </a:r>
            <a:endParaRPr lang="en-GB" sz="28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7389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10828" y="2891407"/>
            <a:ext cx="337496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5400" b="1" dirty="0" smtClean="0">
                <a:solidFill>
                  <a:schemeClr val="accent1"/>
                </a:solidFill>
              </a:rPr>
              <a:t>Thank You!</a:t>
            </a:r>
            <a:endParaRPr lang="en-GB" sz="54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1433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Main crux of Presentation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ICT infrastructure has attained Critical National Infrastructure status</a:t>
            </a:r>
          </a:p>
          <a:p>
            <a:r>
              <a:rPr lang="en-GB" sz="2400" dirty="0" smtClean="0"/>
              <a:t>That technological changes make security and trust mandatory</a:t>
            </a:r>
          </a:p>
          <a:p>
            <a:r>
              <a:rPr lang="en-GB" sz="2400" dirty="0" smtClean="0"/>
              <a:t>In designing policy Government must emphasise </a:t>
            </a:r>
            <a:r>
              <a:rPr lang="en-GB" sz="2400" dirty="0"/>
              <a:t>security, trust and </a:t>
            </a:r>
            <a:r>
              <a:rPr lang="en-GB" sz="2400" dirty="0" smtClean="0"/>
              <a:t>privacy</a:t>
            </a:r>
          </a:p>
          <a:p>
            <a:r>
              <a:rPr lang="en-GB" sz="2400" dirty="0" smtClean="0"/>
              <a:t>Cooperation and not ‘command and control’ is the way forward in building trust in ICT infrastructure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2760195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Challenge of the new age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Value of </a:t>
            </a:r>
            <a:r>
              <a:rPr lang="en-GB" dirty="0" smtClean="0"/>
              <a:t>information and </a:t>
            </a:r>
            <a:r>
              <a:rPr lang="en-GB" dirty="0"/>
              <a:t>information systems to economies is at an unprecedented high and will continue to be so for a long time.</a:t>
            </a:r>
          </a:p>
          <a:p>
            <a:r>
              <a:rPr lang="en-GB" dirty="0" smtClean="0"/>
              <a:t>Information </a:t>
            </a:r>
            <a:r>
              <a:rPr lang="en-GB" dirty="0"/>
              <a:t>networks/infrastructure have become the </a:t>
            </a:r>
            <a:r>
              <a:rPr lang="en-GB" dirty="0" smtClean="0"/>
              <a:t>drivers and foundations </a:t>
            </a:r>
            <a:r>
              <a:rPr lang="en-GB" dirty="0"/>
              <a:t>of economies</a:t>
            </a:r>
          </a:p>
          <a:p>
            <a:r>
              <a:rPr lang="en-GB" dirty="0"/>
              <a:t>Trade rules have </a:t>
            </a:r>
            <a:r>
              <a:rPr lang="en-GB" dirty="0" smtClean="0"/>
              <a:t>changed and Economic </a:t>
            </a:r>
            <a:r>
              <a:rPr lang="en-GB" dirty="0"/>
              <a:t>power has shifted</a:t>
            </a:r>
          </a:p>
          <a:p>
            <a:r>
              <a:rPr lang="en-GB" dirty="0"/>
              <a:t>Jurisdictions are being re-defined by the Cyberspace</a:t>
            </a:r>
          </a:p>
          <a:p>
            <a:r>
              <a:rPr lang="en-GB" dirty="0"/>
              <a:t>In the Communications sector </a:t>
            </a:r>
            <a:r>
              <a:rPr lang="en-GB" dirty="0" smtClean="0"/>
              <a:t>businesses, governments, </a:t>
            </a:r>
            <a:r>
              <a:rPr lang="en-GB" dirty="0"/>
              <a:t>and </a:t>
            </a:r>
            <a:r>
              <a:rPr lang="en-GB" dirty="0" smtClean="0"/>
              <a:t>individuals’ </a:t>
            </a:r>
            <a:r>
              <a:rPr lang="en-GB" dirty="0"/>
              <a:t>activities to IP-based systems and </a:t>
            </a:r>
            <a:r>
              <a:rPr lang="en-GB" dirty="0" smtClean="0"/>
              <a:t>networks</a:t>
            </a:r>
          </a:p>
          <a:p>
            <a:r>
              <a:rPr lang="en-GB" dirty="0" smtClean="0"/>
              <a:t>The </a:t>
            </a:r>
            <a:r>
              <a:rPr lang="en-GB" dirty="0"/>
              <a:t>sense of threat and vulnerability is mounting </a:t>
            </a:r>
            <a:endParaRPr lang="en-GB" dirty="0" smtClean="0"/>
          </a:p>
          <a:p>
            <a:r>
              <a:rPr lang="en-GB" dirty="0" smtClean="0"/>
              <a:t>Pressure is mounting on </a:t>
            </a:r>
            <a:r>
              <a:rPr lang="en-GB" dirty="0"/>
              <a:t>public and private sectors </a:t>
            </a:r>
            <a:r>
              <a:rPr lang="en-GB" dirty="0" smtClean="0"/>
              <a:t>to assure people about </a:t>
            </a:r>
            <a:r>
              <a:rPr lang="en-GB" dirty="0"/>
              <a:t>cyber security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67802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Critical National 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“Those critical elements of </a:t>
            </a:r>
            <a:r>
              <a:rPr lang="en-GB" dirty="0" smtClean="0"/>
              <a:t>infrastructure, </a:t>
            </a:r>
            <a:r>
              <a:rPr lang="en-GB" dirty="0"/>
              <a:t>the loss or compromise of which could result in: </a:t>
            </a:r>
            <a:endParaRPr lang="en-GB" dirty="0" smtClean="0"/>
          </a:p>
          <a:p>
            <a:pPr marL="514350" indent="-514350">
              <a:buAutoNum type="alphaLcParenR"/>
            </a:pPr>
            <a:r>
              <a:rPr lang="en-GB" dirty="0" smtClean="0"/>
              <a:t>major </a:t>
            </a:r>
            <a:r>
              <a:rPr lang="en-GB" dirty="0"/>
              <a:t>detrimental impact on the availability, integrity or delivery of essential services – including those services, whose integrity, if compromised, could result in significant loss of life or casualties – taking into account significant economic or social impacts; and/or </a:t>
            </a:r>
            <a:endParaRPr lang="en-GB" dirty="0" smtClean="0"/>
          </a:p>
          <a:p>
            <a:pPr marL="514350" indent="-514350">
              <a:buAutoNum type="alphaLcParenR"/>
            </a:pPr>
            <a:r>
              <a:rPr lang="en-GB" dirty="0" smtClean="0"/>
              <a:t>b</a:t>
            </a:r>
            <a:r>
              <a:rPr lang="en-GB" dirty="0"/>
              <a:t>) significant impact on national security, national defence, or the functioning of the state” – UK government </a:t>
            </a:r>
            <a:r>
              <a:rPr lang="en-GB" dirty="0" smtClean="0"/>
              <a:t>Definition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r>
              <a:rPr lang="en-GB" dirty="0" smtClean="0"/>
              <a:t>An </a:t>
            </a:r>
            <a:r>
              <a:rPr lang="en-GB" dirty="0"/>
              <a:t>asset or system which is essential for the maintenance of vital societal functions. </a:t>
            </a:r>
            <a:r>
              <a:rPr lang="en-GB" dirty="0" smtClean="0"/>
              <a:t>- </a:t>
            </a:r>
            <a:r>
              <a:rPr lang="en-GB" dirty="0"/>
              <a:t>EU Directive on European Critical Infrastructure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2156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Why ICT is Critical National Infrastructure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It meets general CNI criteria </a:t>
            </a:r>
          </a:p>
          <a:p>
            <a:r>
              <a:rPr lang="en-GB" dirty="0" smtClean="0"/>
              <a:t>All other essential </a:t>
            </a:r>
            <a:r>
              <a:rPr lang="en-GB" dirty="0"/>
              <a:t>services such as water, gas, electricity, communications and banking </a:t>
            </a:r>
            <a:r>
              <a:rPr lang="en-GB" dirty="0" smtClean="0"/>
              <a:t>–are ICT-dependent. </a:t>
            </a:r>
          </a:p>
          <a:p>
            <a:r>
              <a:rPr lang="en-GB" dirty="0" smtClean="0"/>
              <a:t>With </a:t>
            </a:r>
            <a:r>
              <a:rPr lang="en-GB" dirty="0"/>
              <a:t>this dependency can come vulnerability to </a:t>
            </a:r>
            <a:r>
              <a:rPr lang="en-GB" dirty="0" smtClean="0"/>
              <a:t>system failures, aggressors</a:t>
            </a:r>
            <a:r>
              <a:rPr lang="en-GB" dirty="0"/>
              <a:t>, criminals </a:t>
            </a:r>
            <a:r>
              <a:rPr lang="en-GB" dirty="0" smtClean="0"/>
              <a:t>etc.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3118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Implications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P</a:t>
            </a:r>
            <a:r>
              <a:rPr lang="en-GB" dirty="0" smtClean="0"/>
              <a:t>artnerships </a:t>
            </a:r>
            <a:r>
              <a:rPr lang="en-GB" dirty="0"/>
              <a:t>between the public and private sectors are essential to maintaining critical infrastructure security and resilience</a:t>
            </a:r>
            <a:endParaRPr lang="en-GB" dirty="0" smtClean="0"/>
          </a:p>
          <a:p>
            <a:r>
              <a:rPr lang="en-GB" dirty="0" smtClean="0"/>
              <a:t>It </a:t>
            </a:r>
            <a:r>
              <a:rPr lang="en-GB" dirty="0"/>
              <a:t>is the reason that Telecommunication Companies have raised red flags </a:t>
            </a:r>
            <a:r>
              <a:rPr lang="en-GB" dirty="0" smtClean="0"/>
              <a:t>about </a:t>
            </a:r>
            <a:r>
              <a:rPr lang="en-GB" dirty="0"/>
              <a:t>the attempt to implement an Interconnect Clearing House </a:t>
            </a:r>
            <a:r>
              <a:rPr lang="en-GB" dirty="0" smtClean="0"/>
              <a:t>(ICH) in </a:t>
            </a:r>
            <a:r>
              <a:rPr lang="en-GB" dirty="0"/>
              <a:t>Ghana. </a:t>
            </a:r>
          </a:p>
          <a:p>
            <a:r>
              <a:rPr lang="en-GB" dirty="0"/>
              <a:t>Efficient network design will seek to avoid connectivity that creates a single point of failure. </a:t>
            </a:r>
          </a:p>
          <a:p>
            <a:r>
              <a:rPr lang="en-GB" dirty="0" smtClean="0"/>
              <a:t>The </a:t>
            </a:r>
            <a:r>
              <a:rPr lang="en-GB" dirty="0"/>
              <a:t>introduction of the mandatory CLH will expose the entire telecommunications networks to the risk of a single point of failure. </a:t>
            </a:r>
          </a:p>
          <a:p>
            <a:r>
              <a:rPr lang="en-GB" dirty="0"/>
              <a:t>In the unfortunate event of a terrorist attack or any other unforeseen </a:t>
            </a:r>
            <a:r>
              <a:rPr lang="en-GB" dirty="0" smtClean="0"/>
              <a:t>cyber attack affecting </a:t>
            </a:r>
            <a:r>
              <a:rPr lang="en-GB" dirty="0"/>
              <a:t>the </a:t>
            </a:r>
            <a:r>
              <a:rPr lang="en-GB" dirty="0" smtClean="0"/>
              <a:t>ICH </a:t>
            </a:r>
            <a:r>
              <a:rPr lang="en-GB" dirty="0"/>
              <a:t>all subscribers including emergency services will be unable to initiate interconnect calls</a:t>
            </a:r>
            <a:r>
              <a:rPr lang="en-GB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7771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Trustworthy ICTs and Perception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GB" dirty="0" smtClean="0"/>
              <a:t>Perception matters for </a:t>
            </a:r>
            <a:r>
              <a:rPr lang="en-GB" dirty="0"/>
              <a:t>trust in systems and information</a:t>
            </a:r>
          </a:p>
          <a:p>
            <a:r>
              <a:rPr lang="en-GB" b="1" dirty="0"/>
              <a:t>trustworthy ICTs</a:t>
            </a:r>
            <a:r>
              <a:rPr lang="en-GB" dirty="0"/>
              <a:t> </a:t>
            </a:r>
            <a:r>
              <a:rPr lang="en-GB" dirty="0" smtClean="0"/>
              <a:t>must respect </a:t>
            </a:r>
            <a:r>
              <a:rPr lang="en-GB" dirty="0"/>
              <a:t>citizens' rights and protect their privacy and personal data</a:t>
            </a:r>
          </a:p>
          <a:p>
            <a:r>
              <a:rPr lang="en-GB" dirty="0"/>
              <a:t>Privacy and Data </a:t>
            </a:r>
            <a:r>
              <a:rPr lang="en-GB" dirty="0" smtClean="0"/>
              <a:t>protection require that appropriate </a:t>
            </a:r>
            <a:r>
              <a:rPr lang="en-GB" dirty="0"/>
              <a:t>technical and organisational measures are taken against unauthorised or unlawful processing of personal data and against accidental loss or destruction of, or damage to personal </a:t>
            </a:r>
            <a:r>
              <a:rPr lang="en-GB" dirty="0" smtClean="0"/>
              <a:t>data</a:t>
            </a:r>
          </a:p>
          <a:p>
            <a:r>
              <a:rPr lang="en-GB" dirty="0" smtClean="0"/>
              <a:t>Admittedly </a:t>
            </a:r>
            <a:r>
              <a:rPr lang="en-GB" dirty="0"/>
              <a:t>not all information channelled through our ICT infrastructure is Personal </a:t>
            </a:r>
            <a:r>
              <a:rPr lang="en-GB" dirty="0" smtClean="0"/>
              <a:t>Data but is still Private</a:t>
            </a:r>
          </a:p>
          <a:p>
            <a:r>
              <a:rPr lang="en-GB" dirty="0" smtClean="0"/>
              <a:t>Trust </a:t>
            </a:r>
            <a:r>
              <a:rPr lang="en-GB" dirty="0"/>
              <a:t>is contingent on the extent to which subscribers’ Constitutional Human Rights and Statutory rights to be left alone are being </a:t>
            </a:r>
            <a:r>
              <a:rPr lang="en-GB" dirty="0" smtClean="0"/>
              <a:t>upheld</a:t>
            </a:r>
            <a:endParaRPr lang="en-GB" dirty="0"/>
          </a:p>
          <a:p>
            <a:r>
              <a:rPr lang="en-GB" dirty="0" smtClean="0"/>
              <a:t>The </a:t>
            </a:r>
            <a:r>
              <a:rPr lang="en-GB" dirty="0"/>
              <a:t>stakes are higher because of the value of personal information--- a whole treasure throve for legitimate and non-legitimate </a:t>
            </a:r>
            <a:r>
              <a:rPr lang="en-GB" dirty="0" smtClean="0"/>
              <a:t>purposes</a:t>
            </a:r>
          </a:p>
          <a:p>
            <a:r>
              <a:rPr lang="en-GB" dirty="0" smtClean="0"/>
              <a:t>Privacy breaches and system failure will only cause a sense of mistrust and insecurity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598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Six </a:t>
            </a:r>
            <a:r>
              <a:rPr lang="en-GB" dirty="0"/>
              <a:t>OECD priorities areas: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Information </a:t>
            </a:r>
            <a:r>
              <a:rPr lang="en-GB" dirty="0"/>
              <a:t>Security</a:t>
            </a:r>
            <a:r>
              <a:rPr lang="en-GB" dirty="0" smtClean="0"/>
              <a:t>:</a:t>
            </a:r>
          </a:p>
          <a:p>
            <a:r>
              <a:rPr lang="en-GB" dirty="0" smtClean="0"/>
              <a:t>Privacy </a:t>
            </a:r>
            <a:r>
              <a:rPr lang="en-GB" dirty="0"/>
              <a:t>Online</a:t>
            </a:r>
            <a:r>
              <a:rPr lang="en-GB" dirty="0" smtClean="0"/>
              <a:t>:</a:t>
            </a:r>
          </a:p>
          <a:p>
            <a:r>
              <a:rPr lang="en-GB" dirty="0" smtClean="0"/>
              <a:t>Cross-border </a:t>
            </a:r>
            <a:r>
              <a:rPr lang="en-GB" dirty="0"/>
              <a:t>fraud</a:t>
            </a:r>
            <a:r>
              <a:rPr lang="en-GB" dirty="0" smtClean="0"/>
              <a:t>:</a:t>
            </a:r>
            <a:endParaRPr lang="en-GB" dirty="0"/>
          </a:p>
          <a:p>
            <a:r>
              <a:rPr lang="en-GB" dirty="0" smtClean="0"/>
              <a:t>SPAM</a:t>
            </a:r>
            <a:r>
              <a:rPr lang="en-GB" dirty="0"/>
              <a:t>: </a:t>
            </a:r>
            <a:endParaRPr lang="en-GB" dirty="0" smtClean="0"/>
          </a:p>
          <a:p>
            <a:r>
              <a:rPr lang="en-GB" dirty="0" smtClean="0"/>
              <a:t>Broadband:</a:t>
            </a:r>
            <a:endParaRPr lang="en-GB" dirty="0"/>
          </a:p>
          <a:p>
            <a:r>
              <a:rPr lang="en-GB" dirty="0" smtClean="0"/>
              <a:t>Digital </a:t>
            </a:r>
            <a:r>
              <a:rPr lang="en-GB" dirty="0"/>
              <a:t>content</a:t>
            </a:r>
            <a:r>
              <a:rPr lang="en-GB" dirty="0" smtClean="0"/>
              <a:t>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7747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Going forward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‘Command and control’ or Cooperation between the Private sector and the public sector?</a:t>
            </a:r>
          </a:p>
          <a:p>
            <a:r>
              <a:rPr lang="en-GB" dirty="0" smtClean="0"/>
              <a:t>Is there enough Trust in the evolving Mobile financial services and E-commerce?</a:t>
            </a:r>
          </a:p>
          <a:p>
            <a:r>
              <a:rPr lang="en-GB" dirty="0" smtClean="0"/>
              <a:t>How much trust will there be in a Ghanaian owned and operated Cloud Computing infrastructure </a:t>
            </a:r>
          </a:p>
          <a:p>
            <a:r>
              <a:rPr lang="en-GB" dirty="0" smtClean="0"/>
              <a:t>Have we demonstrated enough resilience for the Internet of Things?</a:t>
            </a:r>
          </a:p>
          <a:p>
            <a:r>
              <a:rPr lang="en-GB" dirty="0" smtClean="0"/>
              <a:t>How do we secure Big data against breaches?</a:t>
            </a:r>
          </a:p>
          <a:p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32601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ITU White Background.potx" id="{9694207F-B86C-4347-AF5B-E18AD6864DC7}" vid="{B9639EA1-9A26-4D10-99CD-41579998EC69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A046A6BD9BE748A9C612883E2DC6D4" ma:contentTypeVersion="1" ma:contentTypeDescription="Create a new document." ma:contentTypeScope="" ma:versionID="baa5952616869543945abc839c630c57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3d8b0b90613641d2007733df16481c6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895FE6-B974-499E-AB2D-FD299F84CAF9}"/>
</file>

<file path=customXml/itemProps2.xml><?xml version="1.0" encoding="utf-8"?>
<ds:datastoreItem xmlns:ds="http://schemas.openxmlformats.org/officeDocument/2006/customXml" ds:itemID="{190248D8-EF36-4454-91CB-55B49D561C2D}"/>
</file>

<file path=customXml/itemProps3.xml><?xml version="1.0" encoding="utf-8"?>
<ds:datastoreItem xmlns:ds="http://schemas.openxmlformats.org/officeDocument/2006/customXml" ds:itemID="{09670130-1FEA-4BFC-BCAF-E60EC12678FE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516</Words>
  <Application>Microsoft Office PowerPoint</Application>
  <PresentationFormat>On-screen Show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4th SG13 Regional Workshop for Africa on “Future Networks for a better Africa: IMT-2020, Trust, Cloud Computing and Big Data” (Accra, Ghana, 14-15 March 2016)</vt:lpstr>
      <vt:lpstr>Main crux of Presentation</vt:lpstr>
      <vt:lpstr>The Challenge of the new age</vt:lpstr>
      <vt:lpstr>Critical National Infrastructure</vt:lpstr>
      <vt:lpstr>Why ICT is Critical National Infrastructure</vt:lpstr>
      <vt:lpstr>Implications</vt:lpstr>
      <vt:lpstr>Trustworthy ICTs and Perception</vt:lpstr>
      <vt:lpstr>Six OECD priorities areas:</vt:lpstr>
      <vt:lpstr>Going forward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Acquah-Bartels, Samuel, Vodafone Ghana</cp:lastModifiedBy>
  <cp:revision>27</cp:revision>
  <dcterms:created xsi:type="dcterms:W3CDTF">2016-02-05T15:38:40Z</dcterms:created>
  <dcterms:modified xsi:type="dcterms:W3CDTF">2016-03-14T07:53:35Z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0x010100D8A046A6BD9BE748A9C612883E2DC6D4</vt:lpwstr>
  </property>
</Properties>
</file>