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1" r:id="rId3"/>
    <p:sldId id="282" r:id="rId4"/>
    <p:sldId id="283" r:id="rId5"/>
    <p:sldId id="284" r:id="rId6"/>
    <p:sldId id="285" r:id="rId7"/>
    <p:sldId id="297" r:id="rId8"/>
    <p:sldId id="298" r:id="rId9"/>
    <p:sldId id="289" r:id="rId10"/>
    <p:sldId id="290" r:id="rId11"/>
    <p:sldId id="292" r:id="rId12"/>
    <p:sldId id="295" r:id="rId13"/>
    <p:sldId id="296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7" autoAdjust="0"/>
    <p:restoredTop sz="94653"/>
  </p:normalViewPr>
  <p:slideViewPr>
    <p:cSldViewPr snapToGrid="0" snapToObjects="1" showGuides="1">
      <p:cViewPr varScale="1">
        <p:scale>
          <a:sx n="40" d="100"/>
          <a:sy n="40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57817395820544"/>
          <c:y val="4.6055172708678767E-2"/>
          <c:w val="0.3832068591188994"/>
          <c:h val="0.90933109088792219"/>
        </c:manualLayout>
      </c:layout>
      <c:pie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Current Mobile Networks Deployments in 53 countries of Africa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Feuil1!$B$1:$E$1</c:f>
              <c:strCache>
                <c:ptCount val="4"/>
                <c:pt idx="0">
                  <c:v>Countries with 2G</c:v>
                </c:pt>
                <c:pt idx="1">
                  <c:v>Countries  with 3G</c:v>
                </c:pt>
                <c:pt idx="2">
                  <c:v>Countries with 4G LTE</c:v>
                </c:pt>
                <c:pt idx="3">
                  <c:v>Countries with 2G,3G,4G LTE</c:v>
                </c:pt>
              </c:strCache>
            </c:strRef>
          </c:cat>
          <c:val>
            <c:numRef>
              <c:f>Feuil1!$B$2:$E$2</c:f>
              <c:numCache>
                <c:formatCode>General</c:formatCode>
                <c:ptCount val="4"/>
                <c:pt idx="0">
                  <c:v>53</c:v>
                </c:pt>
                <c:pt idx="1">
                  <c:v>34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1080781568970668"/>
          <c:y val="1.9907645109751263E-3"/>
          <c:w val="0.4874122679109571"/>
          <c:h val="0.392569230769233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flickr.com/photos/ssong/2222462405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33401"/>
            <a:ext cx="9144000" cy="1844039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4</a:t>
            </a:r>
            <a:r>
              <a:rPr lang="en-US" sz="3200" baseline="30000" dirty="0" smtClean="0">
                <a:solidFill>
                  <a:schemeClr val="tx1"/>
                </a:solidFill>
              </a:rPr>
              <a:t>th</a:t>
            </a:r>
            <a:r>
              <a:rPr lang="en-US" sz="3200" dirty="0" smtClean="0">
                <a:solidFill>
                  <a:schemeClr val="tx1"/>
                </a:solidFill>
              </a:rPr>
              <a:t> SG13 Regional Workshop for Africa on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“Future Networks for a better Africa: IMT-2020, Trust, Cloud Computing and Big Data”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(Accra, Ghana, 14-15 March 2016)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880360"/>
            <a:ext cx="7772400" cy="2887394"/>
          </a:xfrm>
        </p:spPr>
        <p:txBody>
          <a:bodyPr>
            <a:normAutofit fontScale="25000" lnSpcReduction="20000"/>
          </a:bodyPr>
          <a:lstStyle/>
          <a:p>
            <a:r>
              <a:rPr lang="en-US" sz="16000" dirty="0" smtClean="0">
                <a:solidFill>
                  <a:srgbClr val="0070C0"/>
                </a:solidFill>
              </a:rPr>
              <a:t>Initial Requirements for Africa for IMT 2020</a:t>
            </a:r>
          </a:p>
          <a:p>
            <a:endParaRPr lang="en-US" sz="9600" dirty="0" smtClean="0">
              <a:solidFill>
                <a:schemeClr val="tx1"/>
              </a:solidFill>
            </a:endParaRPr>
          </a:p>
          <a:p>
            <a:r>
              <a:rPr lang="en-US" sz="9600" dirty="0" smtClean="0">
                <a:solidFill>
                  <a:srgbClr val="FF0000"/>
                </a:solidFill>
              </a:rPr>
              <a:t>Bugaba Simon</a:t>
            </a:r>
            <a:br>
              <a:rPr lang="en-US" sz="9600" dirty="0" smtClean="0">
                <a:solidFill>
                  <a:srgbClr val="FF0000"/>
                </a:solidFill>
              </a:rPr>
            </a:br>
            <a:r>
              <a:rPr lang="en-US" sz="9600" dirty="0" smtClean="0">
                <a:solidFill>
                  <a:srgbClr val="FF0000"/>
                </a:solidFill>
              </a:rPr>
              <a:t>Manager Spectrum Monitoring &amp; Utilization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Uganda Communications Commission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Email: stripleb@ucc.co.ug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20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3972"/>
          </a:xfrm>
        </p:spPr>
        <p:txBody>
          <a:bodyPr>
            <a:normAutofit fontScale="90000"/>
          </a:bodyPr>
          <a:lstStyle/>
          <a:p>
            <a:pPr lvl="0" algn="l"/>
            <a:r>
              <a:rPr lang="en-GB" dirty="0" smtClean="0"/>
              <a:t> Challenges :</a:t>
            </a:r>
            <a:r>
              <a:rPr lang="en-US" dirty="0" smtClean="0"/>
              <a:t>Common  deficiencies  </a:t>
            </a:r>
            <a:r>
              <a:rPr lang="en-GB" dirty="0" smtClean="0"/>
              <a:t>of African  networks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6430"/>
            <a:ext cx="9144000" cy="4806461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>
                <a:solidFill>
                  <a:schemeClr val="tx1"/>
                </a:solidFill>
              </a:rPr>
              <a:t>Lack of modern technologies in the networks</a:t>
            </a:r>
          </a:p>
          <a:p>
            <a:pPr lvl="0"/>
            <a:r>
              <a:rPr lang="en-US" sz="3600" dirty="0" smtClean="0">
                <a:solidFill>
                  <a:schemeClr val="tx1"/>
                </a:solidFill>
              </a:rPr>
              <a:t>Lack of sufficient capacities in networks</a:t>
            </a:r>
          </a:p>
          <a:p>
            <a:pPr lvl="0"/>
            <a:r>
              <a:rPr lang="en-US" sz="3600" dirty="0" smtClean="0">
                <a:solidFill>
                  <a:schemeClr val="tx1"/>
                </a:solidFill>
              </a:rPr>
              <a:t>Lack of coverage beyond big towns and cities</a:t>
            </a:r>
          </a:p>
          <a:p>
            <a:pPr lvl="0"/>
            <a:r>
              <a:rPr lang="en-US" sz="3600" dirty="0" smtClean="0">
                <a:solidFill>
                  <a:schemeClr val="tx1"/>
                </a:solidFill>
              </a:rPr>
              <a:t>High costs of services</a:t>
            </a:r>
          </a:p>
          <a:p>
            <a:pPr lvl="0"/>
            <a:r>
              <a:rPr lang="en-US" sz="3600" dirty="0" smtClean="0">
                <a:solidFill>
                  <a:schemeClr val="tx1"/>
                </a:solidFill>
              </a:rPr>
              <a:t>One size </a:t>
            </a:r>
            <a:r>
              <a:rPr lang="en-US" sz="3600" dirty="0" smtClean="0">
                <a:solidFill>
                  <a:schemeClr val="tx1"/>
                </a:solidFill>
              </a:rPr>
              <a:t>“Fits All” </a:t>
            </a:r>
            <a:r>
              <a:rPr lang="en-US" sz="3600" dirty="0" smtClean="0">
                <a:solidFill>
                  <a:schemeClr val="tx1"/>
                </a:solidFill>
              </a:rPr>
              <a:t>types of networks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422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Africa’s Key Requirements for IMT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2211"/>
            <a:ext cx="9144000" cy="5347573"/>
          </a:xfrm>
        </p:spPr>
        <p:txBody>
          <a:bodyPr>
            <a:normAutofit/>
          </a:bodyPr>
          <a:lstStyle/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Overall low cost to acquire or migrate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High capacity ( </a:t>
            </a:r>
            <a:r>
              <a:rPr lang="en-US" sz="3200" b="1" dirty="0" err="1" smtClean="0">
                <a:solidFill>
                  <a:schemeClr val="tx1"/>
                </a:solidFill>
              </a:rPr>
              <a:t>IoT</a:t>
            </a:r>
            <a:r>
              <a:rPr lang="en-US" sz="3200" b="1" dirty="0" smtClean="0">
                <a:solidFill>
                  <a:schemeClr val="tx1"/>
                </a:solidFill>
              </a:rPr>
              <a:t>, Big Data, Cloud Computing)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Adaptable ( to different users and uses)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Scalable  &amp;  Incremental installations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Environmental  &amp; Climatic Sensitivity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Shared Resources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Backward Compatibility and Interconnectivity                     ( Network of networks)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The new NBI and FTTH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" y="0"/>
            <a:ext cx="848563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Africa’s Key Requirements for IMT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6566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Low End- to End latency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Everything to Everybody ( Network, Application support, Switch, storage)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Very high mobility ( even roaming)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Energy Efficiency ( Network &amp; Terminals)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Very high intelligence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Adapt to rural and urban requirements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Security ( Equipment, User, network and country)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Africa for IMT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5664"/>
            <a:ext cx="8229600" cy="474044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Stay in step with developments ( ITU Focus Group)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Send requirements and use cases for inclusion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Develop local expertise for IMT 2020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Work together with other ITU members on IMT 2020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966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74435"/>
          </a:xfrm>
        </p:spPr>
        <p:txBody>
          <a:bodyPr>
            <a:noAutofit/>
          </a:bodyPr>
          <a:lstStyle/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Current Africa’s situation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Current  Deployment in Africa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Challenges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General Future Requirements by Africa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Next steps</a:t>
            </a:r>
          </a:p>
        </p:txBody>
      </p:sp>
    </p:spTree>
    <p:extLst>
      <p:ext uri="{BB962C8B-B14F-4D97-AF65-F5344CB8AC3E}">
        <p14:creationId xmlns="" xmlns:p14="http://schemas.microsoft.com/office/powerpoint/2010/main" val="412608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Africa’s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41435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I. Resourced by Governments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Most of them are resourced by governments. 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PPPs are few but growing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Also Privately owned is growing</a:t>
            </a:r>
          </a:p>
          <a:p>
            <a:pPr>
              <a:buNone/>
            </a:pPr>
            <a:r>
              <a:rPr lang="en-US" b="1" dirty="0" smtClean="0"/>
              <a:t>II. Have limited reach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Mostly in cities and commercial areas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Rural areas where most people live are still underserved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Africa’s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III. Technologically inferior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Traditional PSTN still present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2G is predominant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 3G and 4G are  is growing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Low speeds of Data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Back bone still microwave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Current Africa’s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931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IV. Regional networks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Concept is becoming popular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E.g. Regional submarine projects are growing</a:t>
            </a:r>
          </a:p>
          <a:p>
            <a:pPr>
              <a:buNone/>
            </a:pPr>
            <a:r>
              <a:rPr lang="en-US" b="1" dirty="0" smtClean="0"/>
              <a:t>V. National Backbone Infrastructure ( NBI)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This is growing in Africa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Majority are IP based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Government has a big stake in most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Deployment of networks in Africa</a:t>
            </a:r>
            <a:endParaRPr lang="en-US" dirty="0"/>
          </a:p>
        </p:txBody>
      </p:sp>
      <p:graphicFrame>
        <p:nvGraphicFramePr>
          <p:cNvPr id="4" name="Graphique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017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78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Undersea cable reaching Africa</a:t>
            </a:r>
            <a:endParaRPr lang="en-US" dirty="0"/>
          </a:p>
        </p:txBody>
      </p:sp>
      <p:pic>
        <p:nvPicPr>
          <p:cNvPr id="4" name="Content Placeholder 3" descr="Sub-saharan Undersea Cables in 2018 - maybe (version 43)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7833"/>
            <a:ext cx="8229600" cy="61601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African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972"/>
            <a:ext cx="8229600" cy="442213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Infrastructure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Finances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Consumer Demand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Awareness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Complicated processes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Interconnection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Skilled manpower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0653"/>
          </a:xfrm>
        </p:spPr>
        <p:txBody>
          <a:bodyPr/>
          <a:lstStyle/>
          <a:p>
            <a:r>
              <a:rPr lang="en-US" dirty="0" smtClean="0"/>
              <a:t>Challenges to new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5664"/>
            <a:ext cx="8686800" cy="44040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I. Challenges of installing new networks</a:t>
            </a:r>
            <a:endParaRPr lang="en-US" b="1" dirty="0" smtClean="0"/>
          </a:p>
          <a:p>
            <a:pPr lvl="0"/>
            <a:r>
              <a:rPr lang="en-GB" dirty="0" smtClean="0">
                <a:solidFill>
                  <a:schemeClr val="tx1"/>
                </a:solidFill>
              </a:rPr>
              <a:t>“Old” </a:t>
            </a:r>
            <a:r>
              <a:rPr lang="en-GB" dirty="0" smtClean="0">
                <a:solidFill>
                  <a:schemeClr val="tx1"/>
                </a:solidFill>
              </a:rPr>
              <a:t>networks still exist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</a:rPr>
              <a:t>Investments  </a:t>
            </a:r>
            <a:r>
              <a:rPr lang="en-GB" dirty="0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n “old” </a:t>
            </a:r>
            <a:r>
              <a:rPr lang="en-GB" dirty="0" smtClean="0">
                <a:solidFill>
                  <a:schemeClr val="tx1"/>
                </a:solidFill>
              </a:rPr>
              <a:t>networks not yet fully recovered</a:t>
            </a:r>
          </a:p>
          <a:p>
            <a:pPr>
              <a:buNone/>
            </a:pPr>
            <a:r>
              <a:rPr lang="en-GB" b="1" dirty="0" smtClean="0"/>
              <a:t>II. Transitioning/Migrating  is hard</a:t>
            </a:r>
            <a:endParaRPr lang="en-US" b="1" dirty="0" smtClean="0"/>
          </a:p>
          <a:p>
            <a:pPr lvl="0"/>
            <a:r>
              <a:rPr lang="en-GB" dirty="0" smtClean="0">
                <a:solidFill>
                  <a:schemeClr val="tx1"/>
                </a:solidFill>
              </a:rPr>
              <a:t>Cost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</a:rPr>
              <a:t>Human capacity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</a:rPr>
              <a:t>Consumer Awareness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ITU White Background.potx" id="{9694207F-B86C-4347-AF5B-E18AD6864DC7}" vid="{B9639EA1-9A26-4D10-99CD-41579998EC69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A046A6BD9BE748A9C612883E2DC6D4" ma:contentTypeVersion="1" ma:contentTypeDescription="Create a new document." ma:contentTypeScope="" ma:versionID="baa5952616869543945abc839c630c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B4F6E9-334A-42F5-B4CA-0371FAB4973D}"/>
</file>

<file path=customXml/itemProps2.xml><?xml version="1.0" encoding="utf-8"?>
<ds:datastoreItem xmlns:ds="http://schemas.openxmlformats.org/officeDocument/2006/customXml" ds:itemID="{75D2FA19-96AF-46AC-B97D-4A1800C70BDD}"/>
</file>

<file path=customXml/itemProps3.xml><?xml version="1.0" encoding="utf-8"?>
<ds:datastoreItem xmlns:ds="http://schemas.openxmlformats.org/officeDocument/2006/customXml" ds:itemID="{A208141C-A48D-4AA1-8EFF-900B2DE3E70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403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4th SG13 Regional Workshop for Africa on “Future Networks for a better Africa: IMT-2020, Trust, Cloud Computing and Big Data” (Accra, Ghana, 14-15 March 2016)</vt:lpstr>
      <vt:lpstr>Agenda</vt:lpstr>
      <vt:lpstr>Current Africa’s situation</vt:lpstr>
      <vt:lpstr>Current Africa’s situation</vt:lpstr>
      <vt:lpstr>Current Africa’s situation</vt:lpstr>
      <vt:lpstr>Deployment of networks in Africa</vt:lpstr>
      <vt:lpstr>Undersea cable reaching Africa</vt:lpstr>
      <vt:lpstr>Challenges of African Networks</vt:lpstr>
      <vt:lpstr>Challenges to new networks</vt:lpstr>
      <vt:lpstr> Challenges :Common  deficiencies  of African  networks </vt:lpstr>
      <vt:lpstr>Africa’s Key Requirements for IMT 2020</vt:lpstr>
      <vt:lpstr>Africa’s Key Requirements for IMT 2020</vt:lpstr>
      <vt:lpstr>Next Steps for Africa for IMT 2020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bugaba</cp:lastModifiedBy>
  <cp:revision>80</cp:revision>
  <dcterms:created xsi:type="dcterms:W3CDTF">2016-02-05T15:38:40Z</dcterms:created>
  <dcterms:modified xsi:type="dcterms:W3CDTF">2016-03-10T05:18:34Z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0x010100D8A046A6BD9BE748A9C612883E2DC6D4</vt:lpwstr>
  </property>
</Properties>
</file>