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s/slide19.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1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17.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notesSlides/notesSlide5.xml" ContentType="application/vnd.openxmlformats-officedocument.presentationml.notes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4.xml" ContentType="application/vnd.openxmlformats-officedocument.presentationml.notesSlide+xml"/>
  <Override PartName="/ppt/notesSlides/notesSlide17.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7.xml" ContentType="application/vnd.openxmlformats-officedocument.presentationml.notesSlide+xml"/>
  <Override PartName="/ppt/slideMasters/slideMaster2.xml" ContentType="application/vnd.openxmlformats-officedocument.presentationml.slideMaster+xml"/>
  <Override PartName="/ppt/notesSlides/notesSlide6.xml" ContentType="application/vnd.openxmlformats-officedocument.presentationml.notesSlide+xml"/>
  <Override PartName="/ppt/notesSlides/notesSlide3.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handoutMasters/handoutMaster1.xml" ContentType="application/vnd.openxmlformats-officedocument.presentationml.handoutMaster+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ppt/tags/tag1.xml" ContentType="application/vnd.openxmlformats-officedocument.presentationml.tags+xml"/>
  <Override PartName="/docProps/core.xml" ContentType="application/vnd.openxmlformats-package.core-properties+xml"/>
  <Override PartName="/docProps/custom.xml" ContentType="application/vnd.openxmlformats-officedocument.custom-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1" r:id="rId2"/>
  </p:sldMasterIdLst>
  <p:notesMasterIdLst>
    <p:notesMasterId r:id="rId32"/>
  </p:notesMasterIdLst>
  <p:handoutMasterIdLst>
    <p:handoutMasterId r:id="rId33"/>
  </p:handoutMasterIdLst>
  <p:sldIdLst>
    <p:sldId id="461" r:id="rId3"/>
    <p:sldId id="628" r:id="rId4"/>
    <p:sldId id="622" r:id="rId5"/>
    <p:sldId id="623" r:id="rId6"/>
    <p:sldId id="624" r:id="rId7"/>
    <p:sldId id="620" r:id="rId8"/>
    <p:sldId id="629" r:id="rId9"/>
    <p:sldId id="617" r:id="rId10"/>
    <p:sldId id="630" r:id="rId11"/>
    <p:sldId id="587" r:id="rId12"/>
    <p:sldId id="631" r:id="rId13"/>
    <p:sldId id="599" r:id="rId14"/>
    <p:sldId id="625" r:id="rId15"/>
    <p:sldId id="614" r:id="rId16"/>
    <p:sldId id="615" r:id="rId17"/>
    <p:sldId id="616" r:id="rId18"/>
    <p:sldId id="601" r:id="rId19"/>
    <p:sldId id="602" r:id="rId20"/>
    <p:sldId id="603" r:id="rId21"/>
    <p:sldId id="604" r:id="rId22"/>
    <p:sldId id="595" r:id="rId23"/>
    <p:sldId id="613" r:id="rId24"/>
    <p:sldId id="646" r:id="rId25"/>
    <p:sldId id="632" r:id="rId26"/>
    <p:sldId id="618" r:id="rId27"/>
    <p:sldId id="643" r:id="rId28"/>
    <p:sldId id="645" r:id="rId29"/>
    <p:sldId id="644" r:id="rId30"/>
    <p:sldId id="641" r:id="rId31"/>
  </p:sldIdLst>
  <p:sldSz cx="12069763" cy="6765925"/>
  <p:notesSz cx="6858000" cy="9144000"/>
  <p:custDataLst>
    <p:tags r:id="rId34"/>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31">
          <p15:clr>
            <a:srgbClr val="A4A3A4"/>
          </p15:clr>
        </p15:guide>
        <p15:guide id="2" orient="horz" pos="2668">
          <p15:clr>
            <a:srgbClr val="A4A3A4"/>
          </p15:clr>
        </p15:guide>
        <p15:guide id="3" orient="horz" pos="654">
          <p15:clr>
            <a:srgbClr val="A4A3A4"/>
          </p15:clr>
        </p15:guide>
        <p15:guide id="4" orient="horz" pos="4011">
          <p15:clr>
            <a:srgbClr val="A4A3A4"/>
          </p15:clr>
        </p15:guide>
        <p15:guide id="5" orient="horz" pos="1073">
          <p15:clr>
            <a:srgbClr val="A4A3A4"/>
          </p15:clr>
        </p15:guide>
        <p15:guide id="6" orient="horz" pos="4092">
          <p15:clr>
            <a:srgbClr val="A4A3A4"/>
          </p15:clr>
        </p15:guide>
        <p15:guide id="7" orient="horz" pos="1676">
          <p15:clr>
            <a:srgbClr val="A4A3A4"/>
          </p15:clr>
        </p15:guide>
        <p15:guide id="8" orient="horz" pos="3656">
          <p15:clr>
            <a:srgbClr val="A4A3A4"/>
          </p15:clr>
        </p15:guide>
        <p15:guide id="9" pos="3709">
          <p15:clr>
            <a:srgbClr val="A4A3A4"/>
          </p15:clr>
        </p15:guide>
        <p15:guide id="10" pos="438">
          <p15:clr>
            <a:srgbClr val="A4A3A4"/>
          </p15:clr>
        </p15:guide>
        <p15:guide id="11" pos="7179">
          <p15:clr>
            <a:srgbClr val="A4A3A4"/>
          </p15:clr>
        </p15:guide>
        <p15:guide id="12" pos="2472">
          <p15:clr>
            <a:srgbClr val="A4A3A4"/>
          </p15:clr>
        </p15:guide>
        <p15:guide id="13" pos="172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FF"/>
    <a:srgbClr val="FF0000"/>
    <a:srgbClr val="1DFF83"/>
    <a:srgbClr val="FF2929"/>
    <a:srgbClr val="7D6ED8"/>
    <a:srgbClr val="BBE0E3"/>
    <a:srgbClr val="E6E6E6"/>
    <a:srgbClr val="DDDDDD"/>
    <a:srgbClr val="D6A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470" autoAdjust="0"/>
    <p:restoredTop sz="76155" autoAdjust="0"/>
  </p:normalViewPr>
  <p:slideViewPr>
    <p:cSldViewPr snapToGrid="0" showGuides="1">
      <p:cViewPr varScale="1">
        <p:scale>
          <a:sx n="109" d="100"/>
          <a:sy n="109" d="100"/>
        </p:scale>
        <p:origin x="114" y="660"/>
      </p:cViewPr>
      <p:guideLst>
        <p:guide orient="horz" pos="2131"/>
        <p:guide orient="horz" pos="2668"/>
        <p:guide orient="horz" pos="654"/>
        <p:guide orient="horz" pos="4011"/>
        <p:guide orient="horz" pos="1073"/>
        <p:guide orient="horz" pos="4092"/>
        <p:guide orient="horz" pos="1676"/>
        <p:guide orient="horz" pos="3656"/>
        <p:guide pos="3709"/>
        <p:guide pos="438"/>
        <p:guide pos="7179"/>
        <p:guide pos="2472"/>
        <p:guide pos="1721"/>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53" d="100"/>
          <a:sy n="53" d="100"/>
        </p:scale>
        <p:origin x="-2838"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ustomXml" Target="../customXml/item1.xml"/><Relationship Id="rId21" Type="http://schemas.openxmlformats.org/officeDocument/2006/relationships/slide" Target="slides/slide19.xml"/><Relationship Id="rId34" Type="http://schemas.openxmlformats.org/officeDocument/2006/relationships/tags" Target="tags/tag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2" tIns="45716" rIns="91432" bIns="45716"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32" tIns="45716" rIns="91432" bIns="45716" rtlCol="0"/>
          <a:lstStyle>
            <a:lvl1pPr algn="r">
              <a:defRPr sz="1200"/>
            </a:lvl1pPr>
          </a:lstStyle>
          <a:p>
            <a:fld id="{555AEDD9-CCC6-4E2F-A963-E240053098CF}" type="datetimeFigureOut">
              <a:rPr lang="en-US" smtClean="0"/>
              <a:pPr/>
              <a:t>3/1/2016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32" tIns="45716" rIns="91432" bIns="45716"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32" tIns="45716" rIns="91432" bIns="45716" rtlCol="0" anchor="b"/>
          <a:lstStyle>
            <a:lvl1pPr algn="r">
              <a:defRPr sz="1200"/>
            </a:lvl1pPr>
          </a:lstStyle>
          <a:p>
            <a:fld id="{B90F5536-3D07-4456-BBF9-774B25E77AAE}" type="slidenum">
              <a:rPr lang="en-US" smtClean="0"/>
              <a:pPr/>
              <a:t>‹#›</a:t>
            </a:fld>
            <a:endParaRPr lang="en-US"/>
          </a:p>
        </p:txBody>
      </p:sp>
    </p:spTree>
    <p:extLst>
      <p:ext uri="{BB962C8B-B14F-4D97-AF65-F5344CB8AC3E}">
        <p14:creationId xmlns:p14="http://schemas.microsoft.com/office/powerpoint/2010/main" val="6952721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lvl1pPr>
              <a:defRPr sz="1200"/>
            </a:lvl1pPr>
          </a:lstStyle>
          <a:p>
            <a:endParaRPr lang="zh-CN" altLang="en-US"/>
          </a:p>
        </p:txBody>
      </p:sp>
      <p:sp>
        <p:nvSpPr>
          <p:cNvPr id="1741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lvl1pPr algn="r">
              <a:defRPr sz="1200"/>
            </a:lvl1pPr>
          </a:lstStyle>
          <a:p>
            <a:endParaRPr lang="en-US" altLang="zh-CN"/>
          </a:p>
        </p:txBody>
      </p:sp>
      <p:sp>
        <p:nvSpPr>
          <p:cNvPr id="17412" name="Rectangle 4"/>
          <p:cNvSpPr>
            <a:spLocks noGrp="1" noRot="1" noChangeAspect="1" noChangeArrowheads="1" noTextEdit="1"/>
          </p:cNvSpPr>
          <p:nvPr>
            <p:ph type="sldImg" idx="2"/>
          </p:nvPr>
        </p:nvSpPr>
        <p:spPr bwMode="auto">
          <a:xfrm>
            <a:off x="371475" y="685800"/>
            <a:ext cx="611505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741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741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b" anchorCtr="0" compatLnSpc="1">
            <a:prstTxWarp prst="textNoShape">
              <a:avLst/>
            </a:prstTxWarp>
          </a:bodyPr>
          <a:lstStyle>
            <a:lvl1pPr>
              <a:defRPr sz="1200"/>
            </a:lvl1pPr>
          </a:lstStyle>
          <a:p>
            <a:endParaRPr lang="en-US" altLang="zh-CN"/>
          </a:p>
        </p:txBody>
      </p:sp>
      <p:sp>
        <p:nvSpPr>
          <p:cNvPr id="1741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b" anchorCtr="0" compatLnSpc="1">
            <a:prstTxWarp prst="textNoShape">
              <a:avLst/>
            </a:prstTxWarp>
          </a:bodyPr>
          <a:lstStyle>
            <a:lvl1pPr algn="r">
              <a:defRPr sz="1200"/>
            </a:lvl1pPr>
          </a:lstStyle>
          <a:p>
            <a:fld id="{EB178E1B-5673-4FF9-9A6E-429BEB20086A}" type="slidenum">
              <a:rPr lang="zh-CN" altLang="en-US"/>
              <a:pPr/>
              <a:t>‹#›</a:t>
            </a:fld>
            <a:endParaRPr lang="en-US" altLang="zh-CN"/>
          </a:p>
        </p:txBody>
      </p:sp>
    </p:spTree>
    <p:extLst>
      <p:ext uri="{BB962C8B-B14F-4D97-AF65-F5344CB8AC3E}">
        <p14:creationId xmlns:p14="http://schemas.microsoft.com/office/powerpoint/2010/main" val="148195745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CCB4A8-8A8B-4C8E-BFF1-DDA05425CB86}" type="slidenum">
              <a:rPr lang="zh-CN" altLang="en-US">
                <a:solidFill>
                  <a:prstClr val="black"/>
                </a:solidFill>
              </a:rPr>
              <a:pPr/>
              <a:t>1</a:t>
            </a:fld>
            <a:endParaRPr lang="en-US" altLang="zh-CN" dirty="0">
              <a:solidFill>
                <a:prstClr val="black"/>
              </a:solidFill>
            </a:endParaRPr>
          </a:p>
        </p:txBody>
      </p:sp>
      <p:sp>
        <p:nvSpPr>
          <p:cNvPr id="202754" name="Rectangle 2"/>
          <p:cNvSpPr>
            <a:spLocks noGrp="1" noRot="1" noChangeAspect="1" noChangeArrowheads="1" noTextEdit="1"/>
          </p:cNvSpPr>
          <p:nvPr>
            <p:ph type="sldImg"/>
          </p:nvPr>
        </p:nvSpPr>
        <p:spPr>
          <a:xfrm>
            <a:off x="371475" y="685800"/>
            <a:ext cx="6115050" cy="3429000"/>
          </a:xfrm>
          <a:ln/>
        </p:spPr>
      </p:sp>
      <p:sp>
        <p:nvSpPr>
          <p:cNvPr id="202755" name="Rectangle 3"/>
          <p:cNvSpPr>
            <a:spLocks noGrp="1" noChangeArrowheads="1"/>
          </p:cNvSpPr>
          <p:nvPr>
            <p:ph type="body" idx="1"/>
          </p:nvPr>
        </p:nvSpPr>
        <p:spPr/>
        <p:txBody>
          <a:bodyPr/>
          <a:lstStyle/>
          <a:p>
            <a:pPr rtl="0"/>
            <a:endParaRPr lang="en-US" altLang="zh-CN" dirty="0"/>
          </a:p>
        </p:txBody>
      </p:sp>
    </p:spTree>
    <p:extLst>
      <p:ext uri="{BB962C8B-B14F-4D97-AF65-F5344CB8AC3E}">
        <p14:creationId xmlns:p14="http://schemas.microsoft.com/office/powerpoint/2010/main" val="32743108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expect to see SDN and Transport SDN play important roles in the integration of the various networks under one orchestration umbrella. T-SDN can be used to control the microwave links</a:t>
            </a:r>
            <a:r>
              <a:rPr lang="en-US" baseline="0" dirty="0" smtClean="0"/>
              <a:t> between antenna sites, likewise T-SDN can be used to control the metro network where the front-haul and back-haul wire-line is executed. SDN again plays a role managing the network and servers that resides in the data center where the NFV functions and/or C-RAN functions execute. </a:t>
            </a:r>
          </a:p>
          <a:p>
            <a:endParaRPr lang="en-US" baseline="0" dirty="0" smtClean="0"/>
          </a:p>
          <a:p>
            <a:r>
              <a:rPr lang="en-US" baseline="0" dirty="0" smtClean="0"/>
              <a:t>Various applications/services can reside on top of the 5G orchestration system which provide them with an unprecedented flexibility to operate on the entire 5G network end to end and if suitable hooks are provided into the C-RAN functions and the EPC functions the 5G applications can co-ordinate all the behavior of their slice of a 5G network end to end.</a:t>
            </a:r>
            <a:endParaRPr lang="en-US" dirty="0"/>
          </a:p>
        </p:txBody>
      </p:sp>
      <p:sp>
        <p:nvSpPr>
          <p:cNvPr id="4" name="Slide Number Placeholder 3"/>
          <p:cNvSpPr>
            <a:spLocks noGrp="1"/>
          </p:cNvSpPr>
          <p:nvPr>
            <p:ph type="sldNum" sz="quarter" idx="10"/>
          </p:nvPr>
        </p:nvSpPr>
        <p:spPr/>
        <p:txBody>
          <a:bodyPr/>
          <a:lstStyle/>
          <a:p>
            <a:fld id="{532270B3-5CB0-4081-B6CA-CFC0128BA08A}" type="slidenum">
              <a:rPr lang="zh-CN" altLang="en-US" smtClean="0"/>
              <a:pPr/>
              <a:t>17</a:t>
            </a:fld>
            <a:endParaRPr lang="zh-CN" altLang="en-US"/>
          </a:p>
        </p:txBody>
      </p:sp>
    </p:spTree>
    <p:extLst>
      <p:ext uri="{BB962C8B-B14F-4D97-AF65-F5344CB8AC3E}">
        <p14:creationId xmlns:p14="http://schemas.microsoft.com/office/powerpoint/2010/main" val="2584353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expect to see SDN and Transport SDN play important roles in the integration of the various networks under one orchestration umbrella. T-SDN can be used to control the microwave links</a:t>
            </a:r>
            <a:r>
              <a:rPr lang="en-US" baseline="0" dirty="0" smtClean="0"/>
              <a:t> between antenna sites, likewise T-SDN can be used to control the metro network where the front-haul and back-haul wire-line is executed. SDN again plays a role managing the network and servers that resides in the data center where the NFV functions and/or C-RAN functions execute. </a:t>
            </a:r>
          </a:p>
          <a:p>
            <a:endParaRPr lang="en-US" baseline="0" dirty="0" smtClean="0"/>
          </a:p>
          <a:p>
            <a:r>
              <a:rPr lang="en-US" baseline="0" dirty="0" smtClean="0"/>
              <a:t>Various applications/services can reside on top of the 5G orchestration system which provide them with an unprecedented flexibility to operate on the entire 5G network end to end and if suitable hooks are provided into the C-RAN functions and the EPC functions the 5G applications can co-ordinate all the behavior of their slice of a 5G network end to end.</a:t>
            </a:r>
            <a:endParaRPr lang="en-US" dirty="0"/>
          </a:p>
        </p:txBody>
      </p:sp>
      <p:sp>
        <p:nvSpPr>
          <p:cNvPr id="4" name="Slide Number Placeholder 3"/>
          <p:cNvSpPr>
            <a:spLocks noGrp="1"/>
          </p:cNvSpPr>
          <p:nvPr>
            <p:ph type="sldNum" sz="quarter" idx="10"/>
          </p:nvPr>
        </p:nvSpPr>
        <p:spPr/>
        <p:txBody>
          <a:bodyPr/>
          <a:lstStyle/>
          <a:p>
            <a:fld id="{532270B3-5CB0-4081-B6CA-CFC0128BA08A}" type="slidenum">
              <a:rPr lang="zh-CN" altLang="en-US" smtClean="0"/>
              <a:pPr/>
              <a:t>18</a:t>
            </a:fld>
            <a:endParaRPr lang="zh-CN" altLang="en-US"/>
          </a:p>
        </p:txBody>
      </p:sp>
    </p:spTree>
    <p:extLst>
      <p:ext uri="{BB962C8B-B14F-4D97-AF65-F5344CB8AC3E}">
        <p14:creationId xmlns:p14="http://schemas.microsoft.com/office/powerpoint/2010/main" val="29397237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expect to see SDN and Transport SDN play important roles in the integration of the various networks under one orchestration umbrella. T-SDN can be used to control the microwave links</a:t>
            </a:r>
            <a:r>
              <a:rPr lang="en-US" baseline="0" dirty="0" smtClean="0"/>
              <a:t> between antenna sites, likewise T-SDN can be used to control the metro network where the front-haul and back-haul wire-line is executed. SDN again plays a role managing the network and servers that resides in the data center where the NFV functions and/or C-RAN functions execute. </a:t>
            </a:r>
          </a:p>
          <a:p>
            <a:endParaRPr lang="en-US" baseline="0" dirty="0" smtClean="0"/>
          </a:p>
          <a:p>
            <a:r>
              <a:rPr lang="en-US" baseline="0" dirty="0" smtClean="0"/>
              <a:t>Various applications/services can reside on top of the 5G orchestration system which provide them with an unprecedented flexibility to operate on the entire 5G network end to end and if suitable hooks are provided into the C-RAN functions and the EPC functions the 5G applications can co-ordinate all the behavior of their slice of a 5G network end to end.</a:t>
            </a:r>
            <a:endParaRPr lang="en-US" dirty="0"/>
          </a:p>
        </p:txBody>
      </p:sp>
      <p:sp>
        <p:nvSpPr>
          <p:cNvPr id="4" name="Slide Number Placeholder 3"/>
          <p:cNvSpPr>
            <a:spLocks noGrp="1"/>
          </p:cNvSpPr>
          <p:nvPr>
            <p:ph type="sldNum" sz="quarter" idx="10"/>
          </p:nvPr>
        </p:nvSpPr>
        <p:spPr/>
        <p:txBody>
          <a:bodyPr/>
          <a:lstStyle/>
          <a:p>
            <a:fld id="{532270B3-5CB0-4081-B6CA-CFC0128BA08A}" type="slidenum">
              <a:rPr lang="zh-CN" altLang="en-US" smtClean="0"/>
              <a:pPr/>
              <a:t>19</a:t>
            </a:fld>
            <a:endParaRPr lang="zh-CN" altLang="en-US"/>
          </a:p>
        </p:txBody>
      </p:sp>
    </p:spTree>
    <p:extLst>
      <p:ext uri="{BB962C8B-B14F-4D97-AF65-F5344CB8AC3E}">
        <p14:creationId xmlns:p14="http://schemas.microsoft.com/office/powerpoint/2010/main" val="8708291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expect to see SDN and Transport SDN play important roles in the integration of the various networks under one orchestration umbrella. T-SDN can be used to control the microwave links</a:t>
            </a:r>
            <a:r>
              <a:rPr lang="en-US" baseline="0" dirty="0" smtClean="0"/>
              <a:t> between antenna sites, likewise T-SDN can be used to control the metro network where the front-haul and back-haul wire-line is executed. SDN again plays a role managing the network and servers that resides in the data center where the NFV functions and/or C-RAN functions execute. </a:t>
            </a:r>
          </a:p>
          <a:p>
            <a:endParaRPr lang="en-US" baseline="0" dirty="0" smtClean="0"/>
          </a:p>
          <a:p>
            <a:r>
              <a:rPr lang="en-US" baseline="0" dirty="0" smtClean="0"/>
              <a:t>Various applications/services can reside on top of the 5G orchestration system which provide them with an unprecedented flexibility to operate on the entire 5G network end to end and if suitable hooks are provided into the C-RAN functions and the EPC functions the 5G applications can co-ordinate all the behavior of their slice of a 5G network end to end.</a:t>
            </a:r>
            <a:endParaRPr lang="en-US" dirty="0"/>
          </a:p>
        </p:txBody>
      </p:sp>
      <p:sp>
        <p:nvSpPr>
          <p:cNvPr id="4" name="Slide Number Placeholder 3"/>
          <p:cNvSpPr>
            <a:spLocks noGrp="1"/>
          </p:cNvSpPr>
          <p:nvPr>
            <p:ph type="sldNum" sz="quarter" idx="10"/>
          </p:nvPr>
        </p:nvSpPr>
        <p:spPr/>
        <p:txBody>
          <a:bodyPr/>
          <a:lstStyle/>
          <a:p>
            <a:fld id="{532270B3-5CB0-4081-B6CA-CFC0128BA08A}" type="slidenum">
              <a:rPr lang="zh-CN" altLang="en-US" smtClean="0"/>
              <a:pPr/>
              <a:t>20</a:t>
            </a:fld>
            <a:endParaRPr lang="zh-CN" altLang="en-US"/>
          </a:p>
        </p:txBody>
      </p:sp>
    </p:spTree>
    <p:extLst>
      <p:ext uri="{BB962C8B-B14F-4D97-AF65-F5344CB8AC3E}">
        <p14:creationId xmlns:p14="http://schemas.microsoft.com/office/powerpoint/2010/main" val="31247176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expect to see SDN and Transport SDN play important roles in the integration of the various networks under one orchestration umbrella. T-SDN can be used to control the microwave links</a:t>
            </a:r>
            <a:r>
              <a:rPr lang="en-US" baseline="0" dirty="0" smtClean="0"/>
              <a:t> between antenna sites, likewise T-SDN can be used to control the metro network where the front-haul and back-haul wire-line is executed. SDN again plays a role managing the network and servers that resides in the data center where the NFV functions and/or C-RAN functions execute. </a:t>
            </a:r>
          </a:p>
          <a:p>
            <a:endParaRPr lang="en-US" baseline="0" dirty="0" smtClean="0"/>
          </a:p>
          <a:p>
            <a:r>
              <a:rPr lang="en-US" baseline="0" dirty="0" smtClean="0"/>
              <a:t>Various applications/services can reside on top of the 5G orchestration system which provide them with an unprecedented flexibility to operate on the entire 5G network end to end and if suitable hooks are provided into the C-RAN functions and the EPC functions the 5G applications can co-ordinate all the behavior of their slice of a 5G network end to end.</a:t>
            </a:r>
            <a:endParaRPr lang="en-US" dirty="0"/>
          </a:p>
        </p:txBody>
      </p:sp>
      <p:sp>
        <p:nvSpPr>
          <p:cNvPr id="4" name="Slide Number Placeholder 3"/>
          <p:cNvSpPr>
            <a:spLocks noGrp="1"/>
          </p:cNvSpPr>
          <p:nvPr>
            <p:ph type="sldNum" sz="quarter" idx="10"/>
          </p:nvPr>
        </p:nvSpPr>
        <p:spPr/>
        <p:txBody>
          <a:bodyPr/>
          <a:lstStyle/>
          <a:p>
            <a:fld id="{532270B3-5CB0-4081-B6CA-CFC0128BA08A}" type="slidenum">
              <a:rPr lang="zh-CN" altLang="en-US" smtClean="0"/>
              <a:pPr/>
              <a:t>21</a:t>
            </a:fld>
            <a:endParaRPr lang="zh-CN" altLang="en-US"/>
          </a:p>
        </p:txBody>
      </p:sp>
    </p:spTree>
    <p:extLst>
      <p:ext uri="{BB962C8B-B14F-4D97-AF65-F5344CB8AC3E}">
        <p14:creationId xmlns:p14="http://schemas.microsoft.com/office/powerpoint/2010/main" val="36091722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expect to see SDN and Transport SDN play important roles in the integration of the various networks under one orchestration umbrella. T-SDN can be used to control the microwave links</a:t>
            </a:r>
            <a:r>
              <a:rPr lang="en-US" baseline="0" dirty="0" smtClean="0"/>
              <a:t> between antenna sites, likewise T-SDN can be used to control the metro network where the front-haul and back-haul wire-line is executed. SDN again plays a role managing the network and servers that resides in the data center where the NFV functions and/or C-RAN functions execute. </a:t>
            </a:r>
          </a:p>
          <a:p>
            <a:endParaRPr lang="en-US" baseline="0" dirty="0" smtClean="0"/>
          </a:p>
          <a:p>
            <a:r>
              <a:rPr lang="en-US" baseline="0" dirty="0" smtClean="0"/>
              <a:t>Various applications/services can reside on top of the 5G orchestration system which provide them with an unprecedented flexibility to operate on the entire 5G network end to end and if suitable hooks are provided into the C-RAN functions and the EPC functions the 5G applications can co-ordinate all the behavior of their slice of a 5G network end to end.</a:t>
            </a:r>
            <a:endParaRPr lang="en-US" dirty="0"/>
          </a:p>
        </p:txBody>
      </p:sp>
      <p:sp>
        <p:nvSpPr>
          <p:cNvPr id="4" name="Slide Number Placeholder 3"/>
          <p:cNvSpPr>
            <a:spLocks noGrp="1"/>
          </p:cNvSpPr>
          <p:nvPr>
            <p:ph type="sldNum" sz="quarter" idx="10"/>
          </p:nvPr>
        </p:nvSpPr>
        <p:spPr/>
        <p:txBody>
          <a:bodyPr/>
          <a:lstStyle/>
          <a:p>
            <a:fld id="{532270B3-5CB0-4081-B6CA-CFC0128BA08A}" type="slidenum">
              <a:rPr lang="zh-CN" altLang="en-US" smtClean="0"/>
              <a:pPr/>
              <a:t>22</a:t>
            </a:fld>
            <a:endParaRPr lang="zh-CN" altLang="en-US"/>
          </a:p>
        </p:txBody>
      </p:sp>
    </p:spTree>
    <p:extLst>
      <p:ext uri="{BB962C8B-B14F-4D97-AF65-F5344CB8AC3E}">
        <p14:creationId xmlns:p14="http://schemas.microsoft.com/office/powerpoint/2010/main" val="35546346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expect to see SDN and Transport SDN play important roles in the integration of the various networks under one orchestration umbrella. T-SDN can be used to control the microwave links</a:t>
            </a:r>
            <a:r>
              <a:rPr lang="en-US" baseline="0" dirty="0" smtClean="0"/>
              <a:t> between antenna sites, likewise T-SDN can be used to control the metro network where the front-haul and back-haul wire-line is executed. SDN again plays a role managing the network and servers that resides in the data center where the NFV functions and/or C-RAN functions execute. </a:t>
            </a:r>
          </a:p>
          <a:p>
            <a:endParaRPr lang="en-US" baseline="0" dirty="0" smtClean="0"/>
          </a:p>
          <a:p>
            <a:r>
              <a:rPr lang="en-US" baseline="0" dirty="0" smtClean="0"/>
              <a:t>Various applications/services can reside on top of the 5G orchestration system which provide them with an unprecedented flexibility to operate on the entire 5G network end to end and if suitable hooks are provided into the C-RAN functions and the EPC functions the 5G applications can co-ordinate all the behavior of their slice of a 5G network end to end.</a:t>
            </a:r>
            <a:endParaRPr lang="en-US" dirty="0"/>
          </a:p>
        </p:txBody>
      </p:sp>
      <p:sp>
        <p:nvSpPr>
          <p:cNvPr id="4" name="Slide Number Placeholder 3"/>
          <p:cNvSpPr>
            <a:spLocks noGrp="1"/>
          </p:cNvSpPr>
          <p:nvPr>
            <p:ph type="sldNum" sz="quarter" idx="10"/>
          </p:nvPr>
        </p:nvSpPr>
        <p:spPr/>
        <p:txBody>
          <a:bodyPr/>
          <a:lstStyle/>
          <a:p>
            <a:fld id="{532270B3-5CB0-4081-B6CA-CFC0128BA08A}" type="slidenum">
              <a:rPr lang="zh-CN" altLang="en-US" smtClean="0"/>
              <a:pPr/>
              <a:t>23</a:t>
            </a:fld>
            <a:endParaRPr lang="zh-CN" altLang="en-US"/>
          </a:p>
        </p:txBody>
      </p:sp>
    </p:spTree>
    <p:extLst>
      <p:ext uri="{BB962C8B-B14F-4D97-AF65-F5344CB8AC3E}">
        <p14:creationId xmlns:p14="http://schemas.microsoft.com/office/powerpoint/2010/main" val="2207942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we look at some</a:t>
            </a:r>
            <a:r>
              <a:rPr lang="en-US" baseline="0" dirty="0" smtClean="0"/>
              <a:t> of the goals of 5G </a:t>
            </a:r>
            <a:r>
              <a:rPr lang="en-US" baseline="0" dirty="0" err="1" smtClean="0"/>
              <a:t>vs</a:t>
            </a:r>
            <a:r>
              <a:rPr lang="en-US" baseline="0" dirty="0" smtClean="0"/>
              <a:t> where we are today we an see the gap that has to be bridged over the next few years. The goal of 1ms latency is nearly 50x better than current LTE systems, to get from 100Mbps per user to 10G we need 100x the throughput per connection. The current 10,000 connections per square kilometer needs to increase to 1Million </a:t>
            </a:r>
            <a:r>
              <a:rPr lang="en-US" baseline="0" dirty="0" err="1" smtClean="0"/>
              <a:t>connetions</a:t>
            </a:r>
            <a:r>
              <a:rPr lang="en-US" baseline="0" dirty="0" smtClean="0"/>
              <a:t> so a 100x increase in density. </a:t>
            </a:r>
            <a:r>
              <a:rPr lang="en-US" baseline="0" dirty="0" err="1" smtClean="0"/>
              <a:t>Reliabile</a:t>
            </a:r>
            <a:r>
              <a:rPr lang="en-US" baseline="0" dirty="0" smtClean="0"/>
              <a:t> communications today with LTE top out about 350km/h and we expect to bring that up by 1.5x to 500km/h . Finally the current core networks and backhaul/front haul are inflexible with wasted pools of bandwidth. The introduction of SDN/NFV will allow much better ability to chop up and </a:t>
            </a:r>
            <a:r>
              <a:rPr lang="en-US" baseline="0" dirty="0" err="1" smtClean="0"/>
              <a:t>virtualize</a:t>
            </a:r>
            <a:r>
              <a:rPr lang="en-US" baseline="0" dirty="0" smtClean="0"/>
              <a:t> the network resources for lower operational costs and capital costs and much greater flexibility.</a:t>
            </a:r>
            <a:endParaRPr lang="en-US" dirty="0"/>
          </a:p>
        </p:txBody>
      </p:sp>
      <p:sp>
        <p:nvSpPr>
          <p:cNvPr id="4" name="Slide Number Placeholder 3"/>
          <p:cNvSpPr>
            <a:spLocks noGrp="1"/>
          </p:cNvSpPr>
          <p:nvPr>
            <p:ph type="sldNum" sz="quarter" idx="10"/>
          </p:nvPr>
        </p:nvSpPr>
        <p:spPr/>
        <p:txBody>
          <a:bodyPr/>
          <a:lstStyle/>
          <a:p>
            <a:fld id="{532270B3-5CB0-4081-B6CA-CFC0128BA08A}" type="slidenum">
              <a:rPr lang="zh-CN" altLang="en-US" smtClean="0"/>
              <a:pPr/>
              <a:t>25</a:t>
            </a:fld>
            <a:endParaRPr lang="zh-CN" altLang="en-US"/>
          </a:p>
        </p:txBody>
      </p:sp>
    </p:spTree>
    <p:extLst>
      <p:ext uri="{BB962C8B-B14F-4D97-AF65-F5344CB8AC3E}">
        <p14:creationId xmlns:p14="http://schemas.microsoft.com/office/powerpoint/2010/main" val="1725497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we look at some</a:t>
            </a:r>
            <a:r>
              <a:rPr lang="en-US" baseline="0" dirty="0" smtClean="0"/>
              <a:t> of the goals of 5G </a:t>
            </a:r>
            <a:r>
              <a:rPr lang="en-US" baseline="0" dirty="0" err="1" smtClean="0"/>
              <a:t>vs</a:t>
            </a:r>
            <a:r>
              <a:rPr lang="en-US" baseline="0" dirty="0" smtClean="0"/>
              <a:t> where we are today we an see the gap that has to be bridged over the next few years. The goal of 1ms latency is nearly 50x better than current LTE systems, to get from 100Mbps per user to 10G we need 100x the throughput per connection. The current 10,000 connections per square kilometer needs to increase to 1Million </a:t>
            </a:r>
            <a:r>
              <a:rPr lang="en-US" baseline="0" dirty="0" err="1" smtClean="0"/>
              <a:t>connetions</a:t>
            </a:r>
            <a:r>
              <a:rPr lang="en-US" baseline="0" dirty="0" smtClean="0"/>
              <a:t> so a 100x increase in density. </a:t>
            </a:r>
            <a:r>
              <a:rPr lang="en-US" baseline="0" dirty="0" err="1" smtClean="0"/>
              <a:t>Reliabile</a:t>
            </a:r>
            <a:r>
              <a:rPr lang="en-US" baseline="0" dirty="0" smtClean="0"/>
              <a:t> communications today with LTE top out about 350km/h and we expect to bring that up by 1.5x to 500km/h . Finally the current core networks and backhaul/front haul are inflexible with wasted pools of bandwidth. The introduction of SDN/NFV will allow much better ability to chop up and </a:t>
            </a:r>
            <a:r>
              <a:rPr lang="en-US" baseline="0" dirty="0" err="1" smtClean="0"/>
              <a:t>virtualize</a:t>
            </a:r>
            <a:r>
              <a:rPr lang="en-US" baseline="0" dirty="0" smtClean="0"/>
              <a:t> the network resources for lower operational costs and capital costs and much greater flexibility.</a:t>
            </a:r>
            <a:endParaRPr lang="en-US" dirty="0"/>
          </a:p>
        </p:txBody>
      </p:sp>
      <p:sp>
        <p:nvSpPr>
          <p:cNvPr id="4" name="Slide Number Placeholder 3"/>
          <p:cNvSpPr>
            <a:spLocks noGrp="1"/>
          </p:cNvSpPr>
          <p:nvPr>
            <p:ph type="sldNum" sz="quarter" idx="10"/>
          </p:nvPr>
        </p:nvSpPr>
        <p:spPr/>
        <p:txBody>
          <a:bodyPr/>
          <a:lstStyle/>
          <a:p>
            <a:fld id="{532270B3-5CB0-4081-B6CA-CFC0128BA08A}" type="slidenum">
              <a:rPr lang="zh-CN" altLang="en-US" smtClean="0"/>
              <a:pPr/>
              <a:t>6</a:t>
            </a:fld>
            <a:endParaRPr lang="zh-CN" altLang="en-US"/>
          </a:p>
        </p:txBody>
      </p:sp>
    </p:spTree>
    <p:extLst>
      <p:ext uri="{BB962C8B-B14F-4D97-AF65-F5344CB8AC3E}">
        <p14:creationId xmlns:p14="http://schemas.microsoft.com/office/powerpoint/2010/main" val="3933363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we look at some</a:t>
            </a:r>
            <a:r>
              <a:rPr lang="en-US" baseline="0" dirty="0" smtClean="0"/>
              <a:t> of the goals of 5G </a:t>
            </a:r>
            <a:r>
              <a:rPr lang="en-US" baseline="0" dirty="0" err="1" smtClean="0"/>
              <a:t>vs</a:t>
            </a:r>
            <a:r>
              <a:rPr lang="en-US" baseline="0" dirty="0" smtClean="0"/>
              <a:t> where we are today we an see the gap that has to be bridged over the next few years. The goal of 1ms latency is nearly 50x better than current LTE systems, to get from 100Mbps per user to 10G we need 100x the throughput per connection. The current 10,000 connections per square kilometer needs to increase to 1Million </a:t>
            </a:r>
            <a:r>
              <a:rPr lang="en-US" baseline="0" dirty="0" err="1" smtClean="0"/>
              <a:t>connetions</a:t>
            </a:r>
            <a:r>
              <a:rPr lang="en-US" baseline="0" dirty="0" smtClean="0"/>
              <a:t> so a 100x increase in density. </a:t>
            </a:r>
            <a:r>
              <a:rPr lang="en-US" baseline="0" dirty="0" err="1" smtClean="0"/>
              <a:t>Reliabile</a:t>
            </a:r>
            <a:r>
              <a:rPr lang="en-US" baseline="0" dirty="0" smtClean="0"/>
              <a:t> communications today with LTE top out about 350km/h and we expect to bring that up by 1.5x to 500km/h . Finally the current core networks and backhaul/front haul are inflexible with wasted pools of bandwidth. The introduction of SDN/NFV will allow much better ability to chop up and </a:t>
            </a:r>
            <a:r>
              <a:rPr lang="en-US" baseline="0" dirty="0" err="1" smtClean="0"/>
              <a:t>virtualize</a:t>
            </a:r>
            <a:r>
              <a:rPr lang="en-US" baseline="0" dirty="0" smtClean="0"/>
              <a:t> the network resources for lower operational costs and capital costs and much greater flexibility.</a:t>
            </a:r>
            <a:endParaRPr lang="en-US" dirty="0"/>
          </a:p>
        </p:txBody>
      </p:sp>
      <p:sp>
        <p:nvSpPr>
          <p:cNvPr id="4" name="Slide Number Placeholder 3"/>
          <p:cNvSpPr>
            <a:spLocks noGrp="1"/>
          </p:cNvSpPr>
          <p:nvPr>
            <p:ph type="sldNum" sz="quarter" idx="10"/>
          </p:nvPr>
        </p:nvSpPr>
        <p:spPr/>
        <p:txBody>
          <a:bodyPr/>
          <a:lstStyle/>
          <a:p>
            <a:fld id="{532270B3-5CB0-4081-B6CA-CFC0128BA08A}" type="slidenum">
              <a:rPr lang="zh-CN" altLang="en-US" smtClean="0"/>
              <a:pPr/>
              <a:t>8</a:t>
            </a:fld>
            <a:endParaRPr lang="zh-CN" altLang="en-US"/>
          </a:p>
        </p:txBody>
      </p:sp>
    </p:spTree>
    <p:extLst>
      <p:ext uri="{BB962C8B-B14F-4D97-AF65-F5344CB8AC3E}">
        <p14:creationId xmlns:p14="http://schemas.microsoft.com/office/powerpoint/2010/main" val="3184072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we look at some</a:t>
            </a:r>
            <a:r>
              <a:rPr lang="en-US" baseline="0" dirty="0" smtClean="0"/>
              <a:t> of the goals of 5G </a:t>
            </a:r>
            <a:r>
              <a:rPr lang="en-US" baseline="0" dirty="0" err="1" smtClean="0"/>
              <a:t>vs</a:t>
            </a:r>
            <a:r>
              <a:rPr lang="en-US" baseline="0" dirty="0" smtClean="0"/>
              <a:t> where we are today we an see the gap that has to be bridged over the next few years. The goal of 1ms latency is nearly 50x better than current LTE systems, to get from 100Mbps per user to 10G we need 100x the throughput per connection. The current 10,000 connections per square kilometer needs to increase to 1Million </a:t>
            </a:r>
            <a:r>
              <a:rPr lang="en-US" baseline="0" dirty="0" err="1" smtClean="0"/>
              <a:t>connetions</a:t>
            </a:r>
            <a:r>
              <a:rPr lang="en-US" baseline="0" dirty="0" smtClean="0"/>
              <a:t> so a 100x increase in density. </a:t>
            </a:r>
            <a:r>
              <a:rPr lang="en-US" baseline="0" dirty="0" err="1" smtClean="0"/>
              <a:t>Reliabile</a:t>
            </a:r>
            <a:r>
              <a:rPr lang="en-US" baseline="0" dirty="0" smtClean="0"/>
              <a:t> communications today with LTE top out about 350km/h and we expect to bring that up by 1.5x to 500km/h . Finally the current core networks and backhaul/front haul are inflexible with wasted pools of bandwidth. The introduction of SDN/NFV will allow much better ability to chop up and </a:t>
            </a:r>
            <a:r>
              <a:rPr lang="en-US" baseline="0" dirty="0" err="1" smtClean="0"/>
              <a:t>virtualize</a:t>
            </a:r>
            <a:r>
              <a:rPr lang="en-US" baseline="0" dirty="0" smtClean="0"/>
              <a:t> the network resources for lower operational costs and capital costs and much greater flexibility.</a:t>
            </a:r>
            <a:endParaRPr lang="en-US" dirty="0"/>
          </a:p>
        </p:txBody>
      </p:sp>
      <p:sp>
        <p:nvSpPr>
          <p:cNvPr id="4" name="Slide Number Placeholder 3"/>
          <p:cNvSpPr>
            <a:spLocks noGrp="1"/>
          </p:cNvSpPr>
          <p:nvPr>
            <p:ph type="sldNum" sz="quarter" idx="10"/>
          </p:nvPr>
        </p:nvSpPr>
        <p:spPr/>
        <p:txBody>
          <a:bodyPr/>
          <a:lstStyle/>
          <a:p>
            <a:fld id="{532270B3-5CB0-4081-B6CA-CFC0128BA08A}" type="slidenum">
              <a:rPr lang="zh-CN" altLang="en-US" smtClean="0"/>
              <a:pPr/>
              <a:t>10</a:t>
            </a:fld>
            <a:endParaRPr lang="zh-CN" altLang="en-US"/>
          </a:p>
        </p:txBody>
      </p:sp>
    </p:spTree>
    <p:extLst>
      <p:ext uri="{BB962C8B-B14F-4D97-AF65-F5344CB8AC3E}">
        <p14:creationId xmlns:p14="http://schemas.microsoft.com/office/powerpoint/2010/main" val="2997047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expect to see SDN and Transport SDN play important roles in the integration of the various networks under one orchestration umbrella. T-SDN can be used to control the microwave links</a:t>
            </a:r>
            <a:r>
              <a:rPr lang="en-US" baseline="0" dirty="0" smtClean="0"/>
              <a:t> between antenna sites, likewise T-SDN can be used to control the metro network where the front-haul and back-haul wire-line is executed. SDN again plays a role managing the network and servers that resides in the data center where the NFV functions and/or C-RAN functions execute. </a:t>
            </a:r>
          </a:p>
          <a:p>
            <a:endParaRPr lang="en-US" baseline="0" dirty="0" smtClean="0"/>
          </a:p>
          <a:p>
            <a:r>
              <a:rPr lang="en-US" baseline="0" dirty="0" smtClean="0"/>
              <a:t>Various applications/services can reside on top of the 5G orchestration system which provide them with an unprecedented flexibility to operate on the entire 5G network end to end and if suitable hooks are provided into the C-RAN functions and the EPC functions the 5G applications can co-ordinate all the behavior of their slice of a 5G network end to end.</a:t>
            </a:r>
            <a:endParaRPr lang="en-US" dirty="0"/>
          </a:p>
        </p:txBody>
      </p:sp>
      <p:sp>
        <p:nvSpPr>
          <p:cNvPr id="4" name="Slide Number Placeholder 3"/>
          <p:cNvSpPr>
            <a:spLocks noGrp="1"/>
          </p:cNvSpPr>
          <p:nvPr>
            <p:ph type="sldNum" sz="quarter" idx="10"/>
          </p:nvPr>
        </p:nvSpPr>
        <p:spPr/>
        <p:txBody>
          <a:bodyPr/>
          <a:lstStyle/>
          <a:p>
            <a:fld id="{532270B3-5CB0-4081-B6CA-CFC0128BA08A}" type="slidenum">
              <a:rPr lang="zh-CN" altLang="en-US" smtClean="0"/>
              <a:pPr/>
              <a:t>12</a:t>
            </a:fld>
            <a:endParaRPr lang="zh-CN" altLang="en-US"/>
          </a:p>
        </p:txBody>
      </p:sp>
    </p:spTree>
    <p:extLst>
      <p:ext uri="{BB962C8B-B14F-4D97-AF65-F5344CB8AC3E}">
        <p14:creationId xmlns:p14="http://schemas.microsoft.com/office/powerpoint/2010/main" val="1366179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expect to see SDN and Transport SDN play important roles in the integration of the various networks under one orchestration umbrella. T-SDN can be used to control the microwave links</a:t>
            </a:r>
            <a:r>
              <a:rPr lang="en-US" baseline="0" dirty="0" smtClean="0"/>
              <a:t> between antenna sites, likewise T-SDN can be used to control the metro network where the front-haul and back-haul wire-line is executed. SDN again plays a role managing the network and servers that resides in the data center where the NFV functions and/or C-RAN functions execute. </a:t>
            </a:r>
          </a:p>
          <a:p>
            <a:endParaRPr lang="en-US" baseline="0" dirty="0" smtClean="0"/>
          </a:p>
          <a:p>
            <a:r>
              <a:rPr lang="en-US" baseline="0" dirty="0" smtClean="0"/>
              <a:t>Various applications/services can reside on top of the 5G orchestration system which provide them with an unprecedented flexibility to operate on the entire 5G network end to end and if suitable hooks are provided into the C-RAN functions and the EPC functions the 5G applications can co-ordinate all the behavior of their slice of a 5G network end to end.</a:t>
            </a:r>
            <a:endParaRPr lang="en-US" dirty="0"/>
          </a:p>
        </p:txBody>
      </p:sp>
      <p:sp>
        <p:nvSpPr>
          <p:cNvPr id="4" name="Slide Number Placeholder 3"/>
          <p:cNvSpPr>
            <a:spLocks noGrp="1"/>
          </p:cNvSpPr>
          <p:nvPr>
            <p:ph type="sldNum" sz="quarter" idx="10"/>
          </p:nvPr>
        </p:nvSpPr>
        <p:spPr/>
        <p:txBody>
          <a:bodyPr/>
          <a:lstStyle/>
          <a:p>
            <a:fld id="{532270B3-5CB0-4081-B6CA-CFC0128BA08A}" type="slidenum">
              <a:rPr lang="zh-CN" altLang="en-US" smtClean="0"/>
              <a:pPr/>
              <a:t>13</a:t>
            </a:fld>
            <a:endParaRPr lang="zh-CN" altLang="en-US"/>
          </a:p>
        </p:txBody>
      </p:sp>
    </p:spTree>
    <p:extLst>
      <p:ext uri="{BB962C8B-B14F-4D97-AF65-F5344CB8AC3E}">
        <p14:creationId xmlns:p14="http://schemas.microsoft.com/office/powerpoint/2010/main" val="520454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expect to see SDN and Transport SDN play important roles in the integration of the various networks under one orchestration umbrella. T-SDN can be used to control the microwave links</a:t>
            </a:r>
            <a:r>
              <a:rPr lang="en-US" baseline="0" dirty="0" smtClean="0"/>
              <a:t> between antenna sites, likewise T-SDN can be used to control the metro network where the front-haul and back-haul wire-line is executed. SDN again plays a role managing the network and servers that resides in the data center where the NFV functions and/or C-RAN functions execute. </a:t>
            </a:r>
          </a:p>
          <a:p>
            <a:endParaRPr lang="en-US" baseline="0" dirty="0" smtClean="0"/>
          </a:p>
          <a:p>
            <a:r>
              <a:rPr lang="en-US" baseline="0" dirty="0" smtClean="0"/>
              <a:t>Various applications/services can reside on top of the 5G orchestration system which provide them with an unprecedented flexibility to operate on the entire 5G network end to end and if suitable hooks are provided into the C-RAN functions and the EPC functions the 5G applications can co-ordinate all the behavior of their slice of a 5G network end to end.</a:t>
            </a:r>
            <a:endParaRPr lang="en-US" dirty="0"/>
          </a:p>
        </p:txBody>
      </p:sp>
      <p:sp>
        <p:nvSpPr>
          <p:cNvPr id="4" name="Slide Number Placeholder 3"/>
          <p:cNvSpPr>
            <a:spLocks noGrp="1"/>
          </p:cNvSpPr>
          <p:nvPr>
            <p:ph type="sldNum" sz="quarter" idx="10"/>
          </p:nvPr>
        </p:nvSpPr>
        <p:spPr/>
        <p:txBody>
          <a:bodyPr/>
          <a:lstStyle/>
          <a:p>
            <a:fld id="{532270B3-5CB0-4081-B6CA-CFC0128BA08A}" type="slidenum">
              <a:rPr lang="zh-CN" altLang="en-US" smtClean="0"/>
              <a:pPr/>
              <a:t>14</a:t>
            </a:fld>
            <a:endParaRPr lang="zh-CN" altLang="en-US"/>
          </a:p>
        </p:txBody>
      </p:sp>
    </p:spTree>
    <p:extLst>
      <p:ext uri="{BB962C8B-B14F-4D97-AF65-F5344CB8AC3E}">
        <p14:creationId xmlns:p14="http://schemas.microsoft.com/office/powerpoint/2010/main" val="1331693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expect to see SDN and Transport SDN play important roles in the integration of the various networks under one orchestration umbrella. T-SDN can be used to control the microwave links</a:t>
            </a:r>
            <a:r>
              <a:rPr lang="en-US" baseline="0" dirty="0" smtClean="0"/>
              <a:t> between antenna sites, likewise T-SDN can be used to control the metro network where the front-haul and back-haul wire-line is executed. SDN again plays a role managing the network and servers that resides in the data center where the NFV functions and/or C-RAN functions execute. </a:t>
            </a:r>
          </a:p>
          <a:p>
            <a:endParaRPr lang="en-US" baseline="0" dirty="0" smtClean="0"/>
          </a:p>
          <a:p>
            <a:r>
              <a:rPr lang="en-US" baseline="0" dirty="0" smtClean="0"/>
              <a:t>Various applications/services can reside on top of the 5G orchestration system which provide them with an unprecedented flexibility to operate on the entire 5G network end to end and if suitable hooks are provided into the C-RAN functions and the EPC functions the 5G applications can co-ordinate all the behavior of their slice of a 5G network end to end.</a:t>
            </a:r>
            <a:endParaRPr lang="en-US" dirty="0"/>
          </a:p>
        </p:txBody>
      </p:sp>
      <p:sp>
        <p:nvSpPr>
          <p:cNvPr id="4" name="Slide Number Placeholder 3"/>
          <p:cNvSpPr>
            <a:spLocks noGrp="1"/>
          </p:cNvSpPr>
          <p:nvPr>
            <p:ph type="sldNum" sz="quarter" idx="10"/>
          </p:nvPr>
        </p:nvSpPr>
        <p:spPr/>
        <p:txBody>
          <a:bodyPr/>
          <a:lstStyle/>
          <a:p>
            <a:fld id="{532270B3-5CB0-4081-B6CA-CFC0128BA08A}" type="slidenum">
              <a:rPr lang="zh-CN" altLang="en-US" smtClean="0"/>
              <a:pPr/>
              <a:t>15</a:t>
            </a:fld>
            <a:endParaRPr lang="zh-CN" altLang="en-US"/>
          </a:p>
        </p:txBody>
      </p:sp>
    </p:spTree>
    <p:extLst>
      <p:ext uri="{BB962C8B-B14F-4D97-AF65-F5344CB8AC3E}">
        <p14:creationId xmlns:p14="http://schemas.microsoft.com/office/powerpoint/2010/main" val="2859828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expect to see SDN and Transport SDN play important roles in the integration of the various networks under one orchestration umbrella. T-SDN can be used to control the microwave links</a:t>
            </a:r>
            <a:r>
              <a:rPr lang="en-US" baseline="0" dirty="0" smtClean="0"/>
              <a:t> between antenna sites, likewise T-SDN can be used to control the metro network where the front-haul and back-haul wire-line is executed. SDN again plays a role managing the network and servers that resides in the data center where the NFV functions and/or C-RAN functions execute. </a:t>
            </a:r>
          </a:p>
          <a:p>
            <a:endParaRPr lang="en-US" baseline="0" dirty="0" smtClean="0"/>
          </a:p>
          <a:p>
            <a:r>
              <a:rPr lang="en-US" baseline="0" dirty="0" smtClean="0"/>
              <a:t>Various applications/services can reside on top of the 5G orchestration system which provide them with an unprecedented flexibility to operate on the entire 5G network end to end and if suitable hooks are provided into the C-RAN functions and the EPC functions the 5G applications can co-ordinate all the behavior of their slice of a 5G network end to end.</a:t>
            </a:r>
            <a:endParaRPr lang="en-US" dirty="0"/>
          </a:p>
        </p:txBody>
      </p:sp>
      <p:sp>
        <p:nvSpPr>
          <p:cNvPr id="4" name="Slide Number Placeholder 3"/>
          <p:cNvSpPr>
            <a:spLocks noGrp="1"/>
          </p:cNvSpPr>
          <p:nvPr>
            <p:ph type="sldNum" sz="quarter" idx="10"/>
          </p:nvPr>
        </p:nvSpPr>
        <p:spPr/>
        <p:txBody>
          <a:bodyPr/>
          <a:lstStyle/>
          <a:p>
            <a:fld id="{532270B3-5CB0-4081-B6CA-CFC0128BA08A}" type="slidenum">
              <a:rPr lang="zh-CN" altLang="en-US" smtClean="0"/>
              <a:pPr/>
              <a:t>16</a:t>
            </a:fld>
            <a:endParaRPr lang="zh-CN" altLang="en-US"/>
          </a:p>
        </p:txBody>
      </p:sp>
    </p:spTree>
    <p:extLst>
      <p:ext uri="{BB962C8B-B14F-4D97-AF65-F5344CB8AC3E}">
        <p14:creationId xmlns:p14="http://schemas.microsoft.com/office/powerpoint/2010/main" val="237333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6" name="Rectangle 8"/>
          <p:cNvSpPr>
            <a:spLocks noGrp="1" noChangeArrowheads="1"/>
          </p:cNvSpPr>
          <p:nvPr>
            <p:ph type="title"/>
          </p:nvPr>
        </p:nvSpPr>
        <p:spPr bwMode="auto">
          <a:xfrm>
            <a:off x="1305884" y="186043"/>
            <a:ext cx="10105950" cy="112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dirty="0" smtClean="0"/>
              <a:t>Contents</a:t>
            </a:r>
          </a:p>
        </p:txBody>
      </p:sp>
      <p:sp>
        <p:nvSpPr>
          <p:cNvPr id="7" name="Rectangle 9"/>
          <p:cNvSpPr>
            <a:spLocks noGrp="1" noChangeArrowheads="1"/>
          </p:cNvSpPr>
          <p:nvPr>
            <p:ph idx="1" hasCustomPrompt="1"/>
          </p:nvPr>
        </p:nvSpPr>
        <p:spPr bwMode="auto">
          <a:xfrm>
            <a:off x="1288472" y="1624138"/>
            <a:ext cx="10378965" cy="4465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dirty="0" smtClean="0"/>
              <a:t>Click to edit Master text styles</a:t>
            </a:r>
          </a:p>
        </p:txBody>
      </p:sp>
    </p:spTree>
    <p:extLst>
      <p:ext uri="{BB962C8B-B14F-4D97-AF65-F5344CB8AC3E}">
        <p14:creationId xmlns:p14="http://schemas.microsoft.com/office/powerpoint/2010/main" val="2980026077"/>
      </p:ext>
    </p:extLst>
  </p:cSld>
  <p:clrMapOvr>
    <a:masterClrMapping/>
  </p:clrMapOvr>
  <p:transition advClick="0"/>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cSld name="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426465" y="162883"/>
            <a:ext cx="11216833" cy="1041823"/>
          </a:xfrm>
        </p:spPr>
        <p:txBody>
          <a:bodyPr>
            <a:noAutofit/>
          </a:bodyPr>
          <a:lstStyle>
            <a:lvl1pPr marL="0" marR="0" indent="0" algn="l" defTabSz="1205420" rtl="0" eaLnBrk="1" fontAlgn="auto" latinLnBrk="0" hangingPunct="1">
              <a:lnSpc>
                <a:spcPct val="100000"/>
              </a:lnSpc>
              <a:spcBef>
                <a:spcPct val="0"/>
              </a:spcBef>
              <a:spcAft>
                <a:spcPts val="0"/>
              </a:spcAft>
              <a:buClrTx/>
              <a:buSzTx/>
              <a:buFontTx/>
              <a:buNone/>
              <a:tabLst/>
              <a:defRPr sz="3200" b="1">
                <a:solidFill>
                  <a:schemeClr val="bg1"/>
                </a:solidFill>
                <a:latin typeface="微软雅黑" pitchFamily="34" charset="-122"/>
                <a:ea typeface="微软雅黑" pitchFamily="34" charset="-122"/>
              </a:defRPr>
            </a:lvl1pPr>
          </a:lstStyle>
          <a:p>
            <a:r>
              <a:rPr lang="zh-CN" altLang="en-US" dirty="0" smtClean="0"/>
              <a:t>标题文本 黑体 加粗 </a:t>
            </a:r>
            <a:r>
              <a:rPr lang="en-US" altLang="zh-CN" dirty="0" smtClean="0"/>
              <a:t>38</a:t>
            </a:r>
            <a:r>
              <a:rPr lang="zh-CN" altLang="en-US" dirty="0" smtClean="0"/>
              <a:t>号</a:t>
            </a:r>
            <a:br>
              <a:rPr lang="zh-CN" altLang="en-US" dirty="0" smtClean="0"/>
            </a:br>
            <a:r>
              <a:rPr lang="en-US" altLang="zh-CN" dirty="0" smtClean="0"/>
              <a:t>Headline in Arial bold 38 point</a:t>
            </a:r>
          </a:p>
        </p:txBody>
      </p:sp>
      <p:sp>
        <p:nvSpPr>
          <p:cNvPr id="3" name="副标题 2"/>
          <p:cNvSpPr>
            <a:spLocks noGrp="1"/>
          </p:cNvSpPr>
          <p:nvPr>
            <p:ph type="subTitle" idx="1" hasCustomPrompt="1"/>
          </p:nvPr>
        </p:nvSpPr>
        <p:spPr>
          <a:xfrm>
            <a:off x="426465" y="1480704"/>
            <a:ext cx="11228879" cy="4735555"/>
          </a:xfrm>
        </p:spPr>
        <p:txBody>
          <a:bodyPr>
            <a:normAutofit/>
          </a:bodyPr>
          <a:lstStyle>
            <a:lvl1pPr marL="0" marR="0" indent="0" algn="l" defTabSz="1205420" rtl="0" eaLnBrk="1" fontAlgn="auto" latinLnBrk="0" hangingPunct="1">
              <a:lnSpc>
                <a:spcPct val="100000"/>
              </a:lnSpc>
              <a:spcBef>
                <a:spcPct val="20000"/>
              </a:spcBef>
              <a:spcAft>
                <a:spcPts val="0"/>
              </a:spcAft>
              <a:buClrTx/>
              <a:buSzTx/>
              <a:buFont typeface="Arial" pitchFamily="34" charset="0"/>
              <a:buNone/>
              <a:tabLst/>
              <a:defRPr sz="2400" baseline="0">
                <a:solidFill>
                  <a:schemeClr val="bg1"/>
                </a:solidFill>
                <a:latin typeface="微软雅黑" pitchFamily="34" charset="-122"/>
                <a:ea typeface="微软雅黑" pitchFamily="34" charset="-122"/>
              </a:defRPr>
            </a:lvl1pPr>
            <a:lvl2pPr marL="602710" indent="0" algn="ctr">
              <a:buNone/>
              <a:defRPr>
                <a:solidFill>
                  <a:schemeClr val="tx1">
                    <a:tint val="75000"/>
                  </a:schemeClr>
                </a:solidFill>
              </a:defRPr>
            </a:lvl2pPr>
            <a:lvl3pPr marL="1205420" indent="0" algn="ctr">
              <a:buNone/>
              <a:defRPr>
                <a:solidFill>
                  <a:schemeClr val="tx1">
                    <a:tint val="75000"/>
                  </a:schemeClr>
                </a:solidFill>
              </a:defRPr>
            </a:lvl3pPr>
            <a:lvl4pPr marL="1808131" indent="0" algn="ctr">
              <a:buNone/>
              <a:defRPr>
                <a:solidFill>
                  <a:schemeClr val="tx1">
                    <a:tint val="75000"/>
                  </a:schemeClr>
                </a:solidFill>
              </a:defRPr>
            </a:lvl4pPr>
            <a:lvl5pPr marL="2410841" indent="0" algn="ctr">
              <a:buNone/>
              <a:defRPr>
                <a:solidFill>
                  <a:schemeClr val="tx1">
                    <a:tint val="75000"/>
                  </a:schemeClr>
                </a:solidFill>
              </a:defRPr>
            </a:lvl5pPr>
            <a:lvl6pPr marL="3013551" indent="0" algn="ctr">
              <a:buNone/>
              <a:defRPr>
                <a:solidFill>
                  <a:schemeClr val="tx1">
                    <a:tint val="75000"/>
                  </a:schemeClr>
                </a:solidFill>
              </a:defRPr>
            </a:lvl6pPr>
            <a:lvl7pPr marL="3616261" indent="0" algn="ctr">
              <a:buNone/>
              <a:defRPr>
                <a:solidFill>
                  <a:schemeClr val="tx1">
                    <a:tint val="75000"/>
                  </a:schemeClr>
                </a:solidFill>
              </a:defRPr>
            </a:lvl7pPr>
            <a:lvl8pPr marL="4218970" indent="0" algn="ctr">
              <a:buNone/>
              <a:defRPr>
                <a:solidFill>
                  <a:schemeClr val="tx1">
                    <a:tint val="75000"/>
                  </a:schemeClr>
                </a:solidFill>
              </a:defRPr>
            </a:lvl8pPr>
            <a:lvl9pPr marL="4821681" indent="0" algn="ctr">
              <a:buNone/>
              <a:defRPr>
                <a:solidFill>
                  <a:schemeClr val="tx1">
                    <a:tint val="75000"/>
                  </a:schemeClr>
                </a:solidFill>
              </a:defRPr>
            </a:lvl9pPr>
          </a:lstStyle>
          <a:p>
            <a:r>
              <a:rPr lang="zh-CN" altLang="en-US" dirty="0" smtClean="0"/>
              <a:t>内容文本 黑体 </a:t>
            </a:r>
            <a:r>
              <a:rPr lang="en-US" altLang="zh-CN" dirty="0" smtClean="0"/>
              <a:t>12-24</a:t>
            </a:r>
            <a:r>
              <a:rPr lang="zh-CN" altLang="en-US" dirty="0" smtClean="0"/>
              <a:t>号  </a:t>
            </a:r>
            <a:r>
              <a:rPr lang="en-US" altLang="zh-CN" dirty="0" smtClean="0"/>
              <a:t>Copy text in Arial bold 12-24 point </a:t>
            </a:r>
          </a:p>
        </p:txBody>
      </p:sp>
    </p:spTree>
    <p:extLst>
      <p:ext uri="{BB962C8B-B14F-4D97-AF65-F5344CB8AC3E}">
        <p14:creationId xmlns:p14="http://schemas.microsoft.com/office/powerpoint/2010/main" val="152912998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3488" y="270951"/>
            <a:ext cx="10862787" cy="1127654"/>
          </a:xfrm>
          <a:prstGeom prst="rect">
            <a:avLst/>
          </a:prstGeom>
        </p:spPr>
        <p:txBody>
          <a:bodyPr/>
          <a:lstStyle/>
          <a:p>
            <a:r>
              <a:rPr lang="zh-CN" altLang="en-US" smtClean="0"/>
              <a:t>单击此处编辑母版标题样式</a:t>
            </a:r>
            <a:endParaRPr lang="en-US"/>
          </a:p>
        </p:txBody>
      </p:sp>
    </p:spTree>
    <p:extLst>
      <p:ext uri="{BB962C8B-B14F-4D97-AF65-F5344CB8AC3E}">
        <p14:creationId xmlns:p14="http://schemas.microsoft.com/office/powerpoint/2010/main" val="329383119"/>
      </p:ext>
    </p:extLst>
  </p:cSld>
  <p:clrMapOvr>
    <a:masterClrMapping/>
  </p:clrMapOvr>
  <p:transition advClick="0"/>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email">
            <a:lum/>
          </a:blip>
          <a:srcRect/>
          <a:tile tx="0" ty="0" sx="100000" sy="100000" flip="none" algn="tl"/>
        </a:blipFill>
        <a:effectLst/>
      </p:bgPr>
    </p:bg>
    <p:spTree>
      <p:nvGrpSpPr>
        <p:cNvPr id="1" name=""/>
        <p:cNvGrpSpPr/>
        <p:nvPr/>
      </p:nvGrpSpPr>
      <p:grpSpPr>
        <a:xfrm>
          <a:off x="0" y="0"/>
          <a:ext cx="0" cy="0"/>
          <a:chOff x="0" y="0"/>
          <a:chExt cx="0" cy="0"/>
        </a:xfrm>
      </p:grpSpPr>
      <p:sp>
        <p:nvSpPr>
          <p:cNvPr id="5128" name="Rectangle 8"/>
          <p:cNvSpPr>
            <a:spLocks noGrp="1" noChangeArrowheads="1"/>
          </p:cNvSpPr>
          <p:nvPr>
            <p:ph type="title"/>
          </p:nvPr>
        </p:nvSpPr>
        <p:spPr bwMode="auto">
          <a:xfrm>
            <a:off x="1305884" y="186043"/>
            <a:ext cx="10105950" cy="112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dirty="0" smtClean="0"/>
              <a:t>Contents</a:t>
            </a:r>
          </a:p>
        </p:txBody>
      </p:sp>
      <p:sp>
        <p:nvSpPr>
          <p:cNvPr id="5129" name="Rectangle 9"/>
          <p:cNvSpPr>
            <a:spLocks noGrp="1" noChangeArrowheads="1"/>
          </p:cNvSpPr>
          <p:nvPr>
            <p:ph type="body" idx="1"/>
          </p:nvPr>
        </p:nvSpPr>
        <p:spPr bwMode="auto">
          <a:xfrm>
            <a:off x="1288472" y="1624138"/>
            <a:ext cx="10378965" cy="4465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dirty="0" smtClean="0"/>
              <a:t>Click to edit Master text styles</a:t>
            </a:r>
          </a:p>
          <a:p>
            <a:pPr lvl="1"/>
            <a:r>
              <a:rPr lang="en-US" altLang="zh-CN" dirty="0" smtClean="0"/>
              <a:t>Second level</a:t>
            </a:r>
          </a:p>
          <a:p>
            <a:pPr lvl="2"/>
            <a:r>
              <a:rPr lang="en-US" altLang="zh-CN" dirty="0" smtClean="0"/>
              <a:t>Third level</a:t>
            </a:r>
          </a:p>
          <a:p>
            <a:pPr lvl="3"/>
            <a:r>
              <a:rPr lang="en-US" altLang="zh-CN" dirty="0" smtClean="0"/>
              <a:t>Fourth level</a:t>
            </a:r>
          </a:p>
          <a:p>
            <a:pPr lvl="4"/>
            <a:r>
              <a:rPr lang="en-US" altLang="zh-CN" dirty="0" smtClean="0"/>
              <a:t>Fifth level</a:t>
            </a:r>
          </a:p>
        </p:txBody>
      </p:sp>
    </p:spTree>
  </p:cSld>
  <p:clrMap bg1="lt1" tx1="dk1" bg2="lt2" tx2="dk2" accent1="accent1" accent2="accent2" accent3="accent3" accent4="accent4" accent5="accent5" accent6="accent6" hlink="hlink" folHlink="folHlink"/>
  <p:sldLayoutIdLst>
    <p:sldLayoutId id="2147483663" r:id="rId1"/>
    <p:sldLayoutId id="2147483717" r:id="rId2"/>
    <p:sldLayoutId id="2147483718" r:id="rId3"/>
  </p:sldLayoutIdLst>
  <p:transition advClick="0"/>
  <p:timing>
    <p:tnLst>
      <p:par>
        <p:cTn id="1" dur="indefinite" restart="never" nodeType="tmRoot"/>
      </p:par>
    </p:tnLst>
  </p:timing>
  <p:txStyles>
    <p:titleStyle>
      <a:lvl1pPr algn="l" rtl="0" fontAlgn="base">
        <a:spcBef>
          <a:spcPct val="0"/>
        </a:spcBef>
        <a:spcAft>
          <a:spcPct val="0"/>
        </a:spcAft>
        <a:tabLst>
          <a:tab pos="363538" algn="l"/>
          <a:tab pos="446088" algn="l"/>
        </a:tabLst>
        <a:defRPr sz="4800" b="0">
          <a:solidFill>
            <a:schemeClr val="bg1"/>
          </a:solidFill>
          <a:latin typeface="FrutigerNext LT Regular" pitchFamily="34" charset="0"/>
          <a:ea typeface="微软雅黑" pitchFamily="34" charset="-122"/>
          <a:cs typeface="+mj-cs"/>
        </a:defRPr>
      </a:lvl1pPr>
      <a:lvl2pPr algn="l" rtl="0" fontAlgn="base">
        <a:spcBef>
          <a:spcPct val="0"/>
        </a:spcBef>
        <a:spcAft>
          <a:spcPct val="0"/>
        </a:spcAft>
        <a:defRPr sz="4000" b="1">
          <a:solidFill>
            <a:srgbClr val="990000"/>
          </a:solidFill>
          <a:latin typeface="Arial" charset="0"/>
        </a:defRPr>
      </a:lvl2pPr>
      <a:lvl3pPr algn="l" rtl="0" fontAlgn="base">
        <a:spcBef>
          <a:spcPct val="0"/>
        </a:spcBef>
        <a:spcAft>
          <a:spcPct val="0"/>
        </a:spcAft>
        <a:defRPr sz="4000" b="1">
          <a:solidFill>
            <a:srgbClr val="990000"/>
          </a:solidFill>
          <a:latin typeface="Arial" charset="0"/>
        </a:defRPr>
      </a:lvl3pPr>
      <a:lvl4pPr algn="l" rtl="0" fontAlgn="base">
        <a:spcBef>
          <a:spcPct val="0"/>
        </a:spcBef>
        <a:spcAft>
          <a:spcPct val="0"/>
        </a:spcAft>
        <a:defRPr sz="4000" b="1">
          <a:solidFill>
            <a:srgbClr val="990000"/>
          </a:solidFill>
          <a:latin typeface="Arial" charset="0"/>
        </a:defRPr>
      </a:lvl4pPr>
      <a:lvl5pPr algn="l" rtl="0" fontAlgn="base">
        <a:spcBef>
          <a:spcPct val="0"/>
        </a:spcBef>
        <a:spcAft>
          <a:spcPct val="0"/>
        </a:spcAft>
        <a:defRPr sz="4000" b="1">
          <a:solidFill>
            <a:srgbClr val="990000"/>
          </a:solidFill>
          <a:latin typeface="Arial" charset="0"/>
        </a:defRPr>
      </a:lvl5pPr>
      <a:lvl6pPr marL="457200" algn="l" rtl="0" fontAlgn="base">
        <a:spcBef>
          <a:spcPct val="0"/>
        </a:spcBef>
        <a:spcAft>
          <a:spcPct val="0"/>
        </a:spcAft>
        <a:defRPr sz="4000" b="1">
          <a:solidFill>
            <a:srgbClr val="990000"/>
          </a:solidFill>
          <a:latin typeface="Arial" charset="0"/>
        </a:defRPr>
      </a:lvl6pPr>
      <a:lvl7pPr marL="914400" algn="l" rtl="0" fontAlgn="base">
        <a:spcBef>
          <a:spcPct val="0"/>
        </a:spcBef>
        <a:spcAft>
          <a:spcPct val="0"/>
        </a:spcAft>
        <a:defRPr sz="4000" b="1">
          <a:solidFill>
            <a:srgbClr val="990000"/>
          </a:solidFill>
          <a:latin typeface="Arial" charset="0"/>
        </a:defRPr>
      </a:lvl7pPr>
      <a:lvl8pPr marL="1371600" algn="l" rtl="0" fontAlgn="base">
        <a:spcBef>
          <a:spcPct val="0"/>
        </a:spcBef>
        <a:spcAft>
          <a:spcPct val="0"/>
        </a:spcAft>
        <a:defRPr sz="4000" b="1">
          <a:solidFill>
            <a:srgbClr val="990000"/>
          </a:solidFill>
          <a:latin typeface="Arial" charset="0"/>
        </a:defRPr>
      </a:lvl8pPr>
      <a:lvl9pPr marL="1828800" algn="l" rtl="0" fontAlgn="base">
        <a:spcBef>
          <a:spcPct val="0"/>
        </a:spcBef>
        <a:spcAft>
          <a:spcPct val="0"/>
        </a:spcAft>
        <a:defRPr sz="4000" b="1">
          <a:solidFill>
            <a:srgbClr val="990000"/>
          </a:solidFill>
          <a:latin typeface="Arial" charset="0"/>
        </a:defRPr>
      </a:lvl9pPr>
    </p:titleStyle>
    <p:bodyStyle>
      <a:lvl1pPr marL="342900" indent="-342900" algn="l" rtl="0" fontAlgn="base">
        <a:spcBef>
          <a:spcPct val="20000"/>
        </a:spcBef>
        <a:spcAft>
          <a:spcPct val="0"/>
        </a:spcAft>
        <a:buChar char="•"/>
        <a:defRPr sz="4000">
          <a:solidFill>
            <a:schemeClr val="bg1"/>
          </a:solidFill>
          <a:latin typeface="FrutigerNext LT Light" pitchFamily="34" charset="0"/>
          <a:ea typeface="+mn-ea"/>
          <a:cs typeface="+mn-cs"/>
        </a:defRPr>
      </a:lvl1pPr>
      <a:lvl2pPr marL="742950" indent="-285750" algn="l" rtl="0" fontAlgn="base">
        <a:spcBef>
          <a:spcPct val="20000"/>
        </a:spcBef>
        <a:spcAft>
          <a:spcPct val="0"/>
        </a:spcAft>
        <a:buSzPct val="60000"/>
        <a:buFont typeface="Wingdings" pitchFamily="2" charset="2"/>
        <a:buChar char="q"/>
        <a:defRPr sz="4000">
          <a:solidFill>
            <a:schemeClr val="bg1"/>
          </a:solidFill>
          <a:latin typeface="FrutigerNext LT Light" pitchFamily="34" charset="0"/>
        </a:defRPr>
      </a:lvl2pPr>
      <a:lvl3pPr marL="1143000" indent="-228600" algn="l" rtl="0" fontAlgn="base">
        <a:spcBef>
          <a:spcPct val="20000"/>
        </a:spcBef>
        <a:spcAft>
          <a:spcPct val="0"/>
        </a:spcAft>
        <a:buSzPct val="60000"/>
        <a:buFont typeface="Wingdings" pitchFamily="2" charset="2"/>
        <a:buChar char="§"/>
        <a:defRPr sz="3600">
          <a:solidFill>
            <a:schemeClr val="bg1"/>
          </a:solidFill>
          <a:latin typeface="FrutigerNext LT Light" pitchFamily="34" charset="0"/>
        </a:defRPr>
      </a:lvl3pPr>
      <a:lvl4pPr marL="1600200" indent="-228600" algn="l" rtl="0" fontAlgn="base">
        <a:spcBef>
          <a:spcPct val="20000"/>
        </a:spcBef>
        <a:spcAft>
          <a:spcPct val="0"/>
        </a:spcAft>
        <a:buSzPct val="60000"/>
        <a:buFont typeface="Arial" charset="0"/>
        <a:buChar char="–"/>
        <a:defRPr sz="3600">
          <a:solidFill>
            <a:schemeClr val="bg1"/>
          </a:solidFill>
          <a:latin typeface="FrutigerNext LT Light" pitchFamily="34" charset="0"/>
        </a:defRPr>
      </a:lvl4pPr>
      <a:lvl5pPr marL="2057400" indent="-228600" algn="l" rtl="0" fontAlgn="base">
        <a:spcBef>
          <a:spcPct val="20000"/>
        </a:spcBef>
        <a:spcAft>
          <a:spcPct val="0"/>
        </a:spcAft>
        <a:buFont typeface="Verdana" pitchFamily="34" charset="0"/>
        <a:buChar char="›"/>
        <a:defRPr sz="3200">
          <a:solidFill>
            <a:schemeClr val="bg1"/>
          </a:solidFill>
          <a:latin typeface="FrutigerNext LT Light" pitchFamily="34" charset="0"/>
        </a:defRPr>
      </a:lvl5pPr>
      <a:lvl6pPr marL="2514600" indent="-228600" algn="l" rtl="0" fontAlgn="base">
        <a:spcBef>
          <a:spcPct val="20000"/>
        </a:spcBef>
        <a:spcAft>
          <a:spcPct val="0"/>
        </a:spcAft>
        <a:buFont typeface="Verdana" pitchFamily="34" charset="0"/>
        <a:buChar char="›"/>
        <a:defRPr>
          <a:solidFill>
            <a:schemeClr val="bg2"/>
          </a:solidFill>
          <a:latin typeface="+mn-lt"/>
        </a:defRPr>
      </a:lvl6pPr>
      <a:lvl7pPr marL="2971800" indent="-228600" algn="l" rtl="0" fontAlgn="base">
        <a:spcBef>
          <a:spcPct val="20000"/>
        </a:spcBef>
        <a:spcAft>
          <a:spcPct val="0"/>
        </a:spcAft>
        <a:buFont typeface="Verdana" pitchFamily="34" charset="0"/>
        <a:buChar char="›"/>
        <a:defRPr>
          <a:solidFill>
            <a:schemeClr val="bg2"/>
          </a:solidFill>
          <a:latin typeface="+mn-lt"/>
        </a:defRPr>
      </a:lvl7pPr>
      <a:lvl8pPr marL="3429000" indent="-228600" algn="l" rtl="0" fontAlgn="base">
        <a:spcBef>
          <a:spcPct val="20000"/>
        </a:spcBef>
        <a:spcAft>
          <a:spcPct val="0"/>
        </a:spcAft>
        <a:buFont typeface="Verdana" pitchFamily="34" charset="0"/>
        <a:buChar char="›"/>
        <a:defRPr>
          <a:solidFill>
            <a:schemeClr val="bg2"/>
          </a:solidFill>
          <a:latin typeface="+mn-lt"/>
        </a:defRPr>
      </a:lvl8pPr>
      <a:lvl9pPr marL="3886200" indent="-228600" algn="l" rtl="0" fontAlgn="base">
        <a:spcBef>
          <a:spcPct val="20000"/>
        </a:spcBef>
        <a:spcAft>
          <a:spcPct val="0"/>
        </a:spcAft>
        <a:buFont typeface="Verdana" pitchFamily="34" charset="0"/>
        <a:buChar char="›"/>
        <a:defRPr>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4" r:id="rId1"/>
  </p:sldLayoutIdLst>
  <p:transition advClick="0"/>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8.png"/><Relationship Id="rId4" Type="http://schemas.openxmlformats.org/officeDocument/2006/relationships/image" Target="../media/image14.png"/><Relationship Id="rId9"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7.xml"/><Relationship Id="rId16"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hyperlink" Target="https://extranet.itu.int/ITU-T/focusgroups/imt-2020/FG%20IMT2020%20Output%20Documents/O-015.docx?Web=1" TargetMode="External"/><Relationship Id="rId13" Type="http://schemas.openxmlformats.org/officeDocument/2006/relationships/image" Target="../media/image26.png"/><Relationship Id="rId3" Type="http://schemas.openxmlformats.org/officeDocument/2006/relationships/hyperlink" Target="https://extranet.itu.int/ITU-T/focusgroups/imt-2020/FG%20IMT2020%20Input%20Documents/Forms/AllItems.aspx" TargetMode="External"/><Relationship Id="rId7" Type="http://schemas.openxmlformats.org/officeDocument/2006/relationships/hyperlink" Target="https://extranet.itu.int/ITU-T/focusgroups/imt-2020/FG%20IMT2020%20Output%20Documents/O-009.docx?Web=1" TargetMode="External"/><Relationship Id="rId12" Type="http://schemas.openxmlformats.org/officeDocument/2006/relationships/hyperlink" Target="https://extranet.itu.int/ITU-T/focusgroups/imt-2020/FG%20IMT2020%20Input%20Documents/I-121.pdf?Web=1" TargetMode="External"/><Relationship Id="rId2" Type="http://schemas.openxmlformats.org/officeDocument/2006/relationships/slideLayout" Target="../slideLayouts/slideLayout3.xml"/><Relationship Id="rId16" Type="http://schemas.openxmlformats.org/officeDocument/2006/relationships/image" Target="../media/image25.emf"/><Relationship Id="rId1" Type="http://schemas.openxmlformats.org/officeDocument/2006/relationships/vmlDrawing" Target="../drawings/vmlDrawing1.vml"/><Relationship Id="rId6" Type="http://schemas.openxmlformats.org/officeDocument/2006/relationships/hyperlink" Target="https://extranet.itu.int/ITU-T/focusgroups/imt-2020/FG%20IMT2020%20Output%20Documents/O-002.docx?Web=1" TargetMode="External"/><Relationship Id="rId11" Type="http://schemas.openxmlformats.org/officeDocument/2006/relationships/hyperlink" Target="https://extranet.itu.int/ITU-T/focusgroups/imt-2020/FG%20IMT2020%20Input%20Documents/I-094.pdf?Web=1" TargetMode="External"/><Relationship Id="rId5" Type="http://schemas.openxmlformats.org/officeDocument/2006/relationships/hyperlink" Target="https://extranet.itu.int/ITU-T/focusgroups/imt-2020/FG%20IMT2020%20Output%20Documents/O-001.docx?Web=1" TargetMode="External"/><Relationship Id="rId15" Type="http://schemas.openxmlformats.org/officeDocument/2006/relationships/package" Target="../embeddings/Microsoft_Word_Document1.docx"/><Relationship Id="rId10" Type="http://schemas.openxmlformats.org/officeDocument/2006/relationships/hyperlink" Target="https://extranet.itu.int/ITU-T/focusgroups/imt-2020/FG%20IMT2020%20Input%20Documents/I-060.pdf?Web=1" TargetMode="External"/><Relationship Id="rId4" Type="http://schemas.openxmlformats.org/officeDocument/2006/relationships/hyperlink" Target="https://extranet.itu.int/ITU-T/focusgroups/imt-2020/FG%20IMT2020%20Output%20Documents/Forms/AllItems.aspx" TargetMode="External"/><Relationship Id="rId9" Type="http://schemas.openxmlformats.org/officeDocument/2006/relationships/hyperlink" Target="https://extranet.itu.int/ITU-T/focusgroups/imt-2020/FG%20IMT2020%20Input%20Documents/I-034.pdf?Web=1" TargetMode="External"/><Relationship Id="rId1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43" name="Rectangle 15"/>
          <p:cNvSpPr>
            <a:spLocks noChangeArrowheads="1"/>
          </p:cNvSpPr>
          <p:nvPr/>
        </p:nvSpPr>
        <p:spPr bwMode="auto">
          <a:xfrm>
            <a:off x="333156" y="2742637"/>
            <a:ext cx="11603257" cy="1579845"/>
          </a:xfrm>
          <a:prstGeom prst="rect">
            <a:avLst/>
          </a:prstGeom>
          <a:noFill/>
          <a:ln w="9525" algn="ctr">
            <a:noFill/>
            <a:miter lim="800000"/>
            <a:headEnd/>
            <a:tailEnd/>
          </a:ln>
          <a:effectLst/>
        </p:spPr>
        <p:txBody>
          <a:bodyPr lIns="86599" tIns="43297" rIns="86599" bIns="43297" anchor="ctr"/>
          <a:lstStyle/>
          <a:p>
            <a:pPr algn="ctr" defTabSz="848763" fontAlgn="t">
              <a:lnSpc>
                <a:spcPct val="120000"/>
              </a:lnSpc>
              <a:spcBef>
                <a:spcPct val="50000"/>
              </a:spcBef>
            </a:pPr>
            <a:r>
              <a:rPr lang="en-US" altLang="zh-CN" sz="5400" b="1" kern="0" dirty="0" smtClean="0">
                <a:solidFill>
                  <a:schemeClr val="bg2"/>
                </a:solidFill>
                <a:latin typeface="+mj-lt"/>
                <a:ea typeface="Verdana" pitchFamily="34" charset="0"/>
                <a:cs typeface="Verdana" pitchFamily="34" charset="0"/>
              </a:rPr>
              <a:t>The 5G Wireline Challenge </a:t>
            </a:r>
          </a:p>
          <a:p>
            <a:pPr algn="ctr" defTabSz="848763" fontAlgn="t">
              <a:lnSpc>
                <a:spcPct val="120000"/>
              </a:lnSpc>
              <a:spcBef>
                <a:spcPct val="50000"/>
              </a:spcBef>
            </a:pPr>
            <a:r>
              <a:rPr lang="en-US" altLang="zh-CN" sz="3200" b="1" i="1" kern="0" dirty="0" smtClean="0">
                <a:solidFill>
                  <a:schemeClr val="bg2"/>
                </a:solidFill>
                <a:latin typeface="+mj-lt"/>
                <a:ea typeface="Verdana" pitchFamily="34" charset="0"/>
                <a:cs typeface="Verdana" pitchFamily="34" charset="0"/>
              </a:rPr>
              <a:t>March 2016</a:t>
            </a:r>
          </a:p>
          <a:p>
            <a:pPr algn="ctr" defTabSz="848763" fontAlgn="t">
              <a:lnSpc>
                <a:spcPct val="120000"/>
              </a:lnSpc>
              <a:spcBef>
                <a:spcPct val="50000"/>
              </a:spcBef>
            </a:pPr>
            <a:r>
              <a:rPr lang="en-US" altLang="zh-CN" sz="2400" b="1" i="1" kern="0" dirty="0" smtClean="0">
                <a:solidFill>
                  <a:schemeClr val="bg2"/>
                </a:solidFill>
                <a:latin typeface="+mj-lt"/>
                <a:ea typeface="Verdana" pitchFamily="34" charset="0"/>
                <a:cs typeface="Verdana" pitchFamily="34" charset="0"/>
              </a:rPr>
              <a:t>Peter Ashwood-Smith</a:t>
            </a:r>
          </a:p>
          <a:p>
            <a:pPr algn="ctr" defTabSz="848763" fontAlgn="t">
              <a:lnSpc>
                <a:spcPct val="120000"/>
              </a:lnSpc>
              <a:spcBef>
                <a:spcPct val="50000"/>
              </a:spcBef>
            </a:pPr>
            <a:r>
              <a:rPr lang="en-US" altLang="zh-CN" sz="2400" b="1" i="1" kern="0" dirty="0" smtClean="0">
                <a:solidFill>
                  <a:schemeClr val="bg2"/>
                </a:solidFill>
                <a:latin typeface="+mj-lt"/>
                <a:ea typeface="Verdana" pitchFamily="34" charset="0"/>
                <a:cs typeface="Verdana" pitchFamily="34" charset="0"/>
              </a:rPr>
              <a:t>Chair – FG IMT-2020 Wireline</a:t>
            </a:r>
          </a:p>
          <a:p>
            <a:pPr algn="ctr" defTabSz="848763" fontAlgn="t">
              <a:lnSpc>
                <a:spcPct val="120000"/>
              </a:lnSpc>
              <a:spcBef>
                <a:spcPct val="50000"/>
              </a:spcBef>
            </a:pPr>
            <a:endParaRPr lang="en-US" altLang="zh-CN" sz="2400" b="1" i="1" kern="0" dirty="0" smtClean="0">
              <a:solidFill>
                <a:schemeClr val="bg2"/>
              </a:solidFill>
              <a:latin typeface="+mj-lt"/>
              <a:ea typeface="Verdana" pitchFamily="34" charset="0"/>
              <a:cs typeface="Verdana" pitchFamily="34" charset="0"/>
            </a:endParaRPr>
          </a:p>
        </p:txBody>
      </p:sp>
      <p:sp>
        <p:nvSpPr>
          <p:cNvPr id="201744" name="DtsShapeName" descr="7C0B68BB12@45@3EC793@0GG8DGC1509098HE783@&lt;U[36602!!!!!!BIHO@]{36602!!!B1@9116111077G6473GGRtllhu!ldduhof!31181306!wqu/qqu!!!!!!!!!!!!!!!!!!!!!!!!!!!!!!!!!83&gt;=283&gt;=NQB,E@WHEU@OFBIHO@]u11004944B1@9103G11075000360B11075000360B!!!!!!!!!!!!!!!!!!!!!!!!!!!!!!!!!!!!!!!!!!!!!!!!!!!!!!!!!!!!!!!!!!!!!!!!!!!!!!!!!!!!!!!!!!!!!!!!!!!!!!!!!!!!!!!!!!!!!!!!!!!!!!!!!!!!!!!!!!!!!!!!!!!!!!!!!!!!!!!!!!!!!!!!!!!!!!!!!!!!!!!!!!!!!!!!!!!!!!!!!!!!!!!!!!!!!!!!!!!!!!!!!!!!!!!!!!!!!!!!!!!!!!!!!!!!!!!!!!!!!!!!!!!!!!!!!!!!!!!!!!!!!!!!!!!!!!!!!!!!!!!!!!!!!!!!!!!!!!!!!!!!!!!!!!!!!!!!!!!!!!!!!!!!!!!!!!!!!!!!!!!!!!!!!!!!!!!!!!!!!!!!!!!!!!!!!!!!!!!!!!!!!!!!!!!!!!!!!!!!!!!!!!!!!!!!!!!!!!!!!!!!!!!!!!!!!!!!!!!!!!!!!!!!!!!!!!!!!!!!!!!!!!!!!!!!!!!!!!!!!!!!!!!!!!!!!!!!!!!!!!!!!!!!!!!!!!!!!!!!!!!!!!!!!!!!!!!!!!!!!!!!!!!!!!!!!!!!!!!!!!!!!!!!!!!!!!!!!!!!!!!!!!!!!!!!!!!!!!!!!!!!!!!!!!!!!!!!!!!!!!!!!!!!!!!!!!!!!!!!!!!!!!!!!!!!!!!!!!!!!!!!!!!!!!!!!!!!!!!!!!!!!!!!!!!!!!!!!!!!!!!!!!!!!!!!!!!!!!!!!!!!!!!!!!!!!!!!!!!!!!!!!!!!!!!!!!!!!!!!!!!!!!!!!!!!!!!!!!!!!!!!!!!!!!!!!!!!!!!!!!!!!!!!!!!!!!!!!!!!!!!!!!!!!!!!!!!!!!!!!!!!!!!!!!!!!!!!!!!!!!!!!!!!!!!!!!!!!!!!!!!!!!!!!!!!!!!!!!!!!!!!!!!!!!!!!!!!!!!!!!!!!!!!!!!!!!!!!!!!!!!!!!!!!!!!!!!!!!!!!!!!!!!!!!!!!!!!!!!!!!!!!!!!!!!!!!!!!!!!!!!!!!!!!!!!!!!!!!!!!!!!!!!!!!!!!!!!!!!!!!!!!!!!!!!!!!!!!!!!!!!!!!!!!!!!!!!!!!!!!!!!!!!!!!!!!!!!!!!!!!!!!!!!!!!!!!!!!!!!!!!!!!!!!!!!!!!!!!!!!!!!!!!!!!!!!!!!!!!!!!!!!!!!!!!!!!!!!!!!!!!!!!!!!!!!!!!!!!!!!!!!!!!!!!!!!!!!!!!!!!!!!!!!!!!!!!!!!!!!!!!!!!!!!!!!!!!!!!!!!!!!!!!!!!!!!!!!!!!!!!!!!!!!!!!!!!!!!!!!!!!!!!!!!!!!!!!!!!!!!!!!!!!!!!!!!!!!!!!!!!!!!!!!!!!!!!!!!!!!!!!!!!!!!!!!!!!!!!!!!!!!!!!!!!!!!!!!!!!!!!!!!!!!!!!!!!!!!!!!!!!!!!!!!!!!!!!!!!!!!!!!!!!!!!!!!!!!!!!!!!!!!!!!!!!!!!!!!!!!!!!!!!!!!!!!!!!!!!!!!!!!!!!!!!!!!!!!!!!!!!!!!!!!!!!!!!!!!!!!!!!!!!!!!!!!!!!!!!!!!!!!!!!!!!!!!!!!!!!!!!!!!!!!!!!!!!!!!!!!!!!!!!!!!!!!!!!!!!!!!!!!!!!!!!!!!!!!!!!!!!!!!!!!!!!!!!!!!!!!!!!!!!!!!!!!!!!!!!!!!!!!!!!!!!!!!!!!!!!!!!!!!!!!!!!!!!!!!!!!!!!!!!!!!!!!!!!!!!!!!!!!!!!!!!!!!!!!!!!!!!!!!!!!!!!!!!!!!!!!!!!!!!!!!!!!!!!!!!!!!!!!!!!!!!!!!!!!!!!!!!!!!!!!!!!!!!!!!!!!!!!!!!!!!!!!!!!!!!!!!!!!!!!!!!!!!!!!!!!!!!!!!!!!!!!!!!!!!!!!!!!!!!!!!!!!!!!!!!!!!!!!!!!!!!!!!!!!!!!!!!!!!!!!!!!!!!!!!!!!!!!!!!!!!!!!!!!!!!!!!!!!!!!!!!!!!!!!!!!!!!!!!!!!!!!!!!!!!!!!!!!!!!!!!!!!!!!!!!!!!!!!!!!!!!!!!!!!!!!!!!!!!!!!!!!!!!!!!!!!!!!!!!!!!!!!!!!!!!!!!!!!!!!!!!!!!!!!!!!!!!!!!!!!!!!!!!!!!!!!!!!!!!!!!!!!!!!!!!!!!!!!!!!!!!!!!!!!!!!!!!!!!!!!!!!!!!!!!!!!!!!!!!!!!!1!}" hidden="1"/>
          <p:cNvSpPr>
            <a:spLocks noChangeArrowheads="1"/>
          </p:cNvSpPr>
          <p:nvPr/>
        </p:nvSpPr>
        <p:spPr bwMode="auto">
          <a:xfrm>
            <a:off x="867" y="-216243"/>
            <a:ext cx="120" cy="433983"/>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CCFF99"/>
          </a:solidFill>
          <a:ln w="9525" algn="ctr">
            <a:noFill/>
            <a:miter lim="800000"/>
            <a:headEnd/>
            <a:tailEnd/>
          </a:ln>
          <a:effectLst/>
        </p:spPr>
        <p:txBody>
          <a:bodyPr wrap="none" lIns="0" tIns="0" rIns="0" bIns="0" anchor="ctr">
            <a:spAutoFit/>
          </a:bodyPr>
          <a:lstStyle/>
          <a:p>
            <a:pPr algn="ctr" eaLnBrk="0" hangingPunct="0"/>
            <a:endParaRPr lang="zh-CN" altLang="en-US" sz="1500" dirty="0">
              <a:solidFill>
                <a:srgbClr val="000000"/>
              </a:solidFill>
              <a:latin typeface="FrutigerNext LT Regular" pitchFamily="34" charset="0"/>
              <a:ea typeface="MS PGothic" pitchFamily="34" charset="-128"/>
            </a:endParaRPr>
          </a:p>
        </p:txBody>
      </p:sp>
      <p:pic>
        <p:nvPicPr>
          <p:cNvPr id="5" name="图片 6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64164" y="6060325"/>
            <a:ext cx="705599" cy="705600"/>
          </a:xfrm>
          <a:prstGeom prst="rect">
            <a:avLst/>
          </a:prstGeom>
        </p:spPr>
      </p:pic>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144768" y="5460023"/>
            <a:ext cx="2176401" cy="1299128"/>
          </a:xfrm>
          <a:prstGeom prst="rect">
            <a:avLst/>
          </a:prstGeom>
        </p:spPr>
      </p:pic>
      <p:pic>
        <p:nvPicPr>
          <p:cNvPr id="8" name="Picture 7"/>
          <p:cNvPicPr/>
          <p:nvPr/>
        </p:nvPicPr>
        <p:blipFill>
          <a:blip r:embed="rId5" cstate="print">
            <a:extLst>
              <a:ext uri="{28A0092B-C50C-407E-A947-70E740481C1C}">
                <a14:useLocalDpi xmlns:a14="http://schemas.microsoft.com/office/drawing/2010/main" val="0"/>
              </a:ext>
            </a:extLst>
          </a:blip>
          <a:stretch>
            <a:fillRect/>
          </a:stretch>
        </p:blipFill>
        <p:spPr>
          <a:xfrm>
            <a:off x="5359131" y="5595196"/>
            <a:ext cx="1551305" cy="1163955"/>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ounded Rectangle 68"/>
          <p:cNvSpPr/>
          <p:nvPr/>
        </p:nvSpPr>
        <p:spPr bwMode="auto">
          <a:xfrm>
            <a:off x="190499" y="5143501"/>
            <a:ext cx="11879263" cy="1241424"/>
          </a:xfrm>
          <a:prstGeom prst="roundRect">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2" name="Title 1"/>
          <p:cNvSpPr>
            <a:spLocks noGrp="1"/>
          </p:cNvSpPr>
          <p:nvPr>
            <p:ph type="ctrTitle"/>
          </p:nvPr>
        </p:nvSpPr>
        <p:spPr>
          <a:xfrm>
            <a:off x="895350" y="-23002"/>
            <a:ext cx="9925050" cy="1041823"/>
          </a:xfrm>
        </p:spPr>
        <p:txBody>
          <a:bodyPr/>
          <a:lstStyle/>
          <a:p>
            <a:r>
              <a:rPr lang="en-US" altLang="zh-CN" sz="4000" dirty="0" smtClean="0">
                <a:solidFill>
                  <a:schemeClr val="bg2"/>
                </a:solidFill>
              </a:rPr>
              <a:t>What is slicing and why is it useful</a:t>
            </a:r>
            <a:endParaRPr lang="zh-CN" altLang="en-US" sz="4000" dirty="0">
              <a:solidFill>
                <a:schemeClr val="bg2"/>
              </a:solidFill>
            </a:endParaRPr>
          </a:p>
        </p:txBody>
      </p:sp>
      <p:pic>
        <p:nvPicPr>
          <p:cNvPr id="67" name="图片 6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45114" y="152400"/>
            <a:ext cx="705599" cy="705600"/>
          </a:xfrm>
          <a:prstGeom prst="rect">
            <a:avLst/>
          </a:prstGeom>
        </p:spPr>
      </p:pic>
      <p:sp>
        <p:nvSpPr>
          <p:cNvPr id="68" name="TextBox 67"/>
          <p:cNvSpPr txBox="1"/>
          <p:nvPr/>
        </p:nvSpPr>
        <p:spPr>
          <a:xfrm>
            <a:off x="495300" y="919645"/>
            <a:ext cx="11765913" cy="6124754"/>
          </a:xfrm>
          <a:prstGeom prst="rect">
            <a:avLst/>
          </a:prstGeom>
          <a:noFill/>
        </p:spPr>
        <p:txBody>
          <a:bodyPr wrap="square" rtlCol="0">
            <a:spAutoFit/>
          </a:bodyPr>
          <a:lstStyle/>
          <a:p>
            <a:pPr marL="514350" indent="-514350">
              <a:buFont typeface="Arial" pitchFamily="34" charset="0"/>
              <a:buChar char="•"/>
            </a:pPr>
            <a:r>
              <a:rPr lang="en-US" sz="2800" b="1" dirty="0" smtClean="0">
                <a:solidFill>
                  <a:schemeClr val="bg2"/>
                </a:solidFill>
              </a:rPr>
              <a:t>Not all devices need the same QOS/QOE from the network</a:t>
            </a:r>
          </a:p>
          <a:p>
            <a:pPr marL="971550" lvl="1" indent="-514350">
              <a:buFont typeface="Arial" pitchFamily="34" charset="0"/>
              <a:buChar char="•"/>
            </a:pPr>
            <a:r>
              <a:rPr lang="en-US" sz="2800" b="1" dirty="0" smtClean="0">
                <a:solidFill>
                  <a:schemeClr val="bg2"/>
                </a:solidFill>
              </a:rPr>
              <a:t>IOT “things” (low B/W) not the same as smart phones (high B/W)</a:t>
            </a:r>
          </a:p>
          <a:p>
            <a:pPr marL="971550" lvl="1" indent="-514350">
              <a:buFont typeface="Arial" pitchFamily="34" charset="0"/>
              <a:buChar char="•"/>
            </a:pPr>
            <a:r>
              <a:rPr lang="en-US" sz="2800" b="1" dirty="0" smtClean="0">
                <a:solidFill>
                  <a:schemeClr val="bg2"/>
                </a:solidFill>
              </a:rPr>
              <a:t>Delay requirements for cars.</a:t>
            </a:r>
          </a:p>
          <a:p>
            <a:pPr marL="971550" lvl="1" indent="-514350">
              <a:buFont typeface="Arial" pitchFamily="34" charset="0"/>
              <a:buChar char="•"/>
            </a:pPr>
            <a:endParaRPr lang="en-US" sz="2800" b="1" dirty="0" smtClean="0">
              <a:solidFill>
                <a:schemeClr val="bg2"/>
              </a:solidFill>
            </a:endParaRPr>
          </a:p>
          <a:p>
            <a:pPr marL="514350" indent="-514350">
              <a:buFont typeface="Arial" pitchFamily="34" charset="0"/>
              <a:buChar char="•"/>
            </a:pPr>
            <a:r>
              <a:rPr lang="en-US" sz="2800" b="1" dirty="0" smtClean="0">
                <a:solidFill>
                  <a:schemeClr val="bg2"/>
                </a:solidFill>
              </a:rPr>
              <a:t>Value in ability to create network for short term use.</a:t>
            </a:r>
          </a:p>
          <a:p>
            <a:pPr marL="971550" lvl="1" indent="-514350">
              <a:buFont typeface="Arial" pitchFamily="34" charset="0"/>
              <a:buChar char="•"/>
            </a:pPr>
            <a:r>
              <a:rPr lang="en-US" sz="2800" b="1" dirty="0" smtClean="0">
                <a:solidFill>
                  <a:schemeClr val="bg2"/>
                </a:solidFill>
              </a:rPr>
              <a:t>Emergency/Events</a:t>
            </a:r>
          </a:p>
          <a:p>
            <a:pPr marL="971550" lvl="1" indent="-514350">
              <a:buFont typeface="Arial" pitchFamily="34" charset="0"/>
              <a:buChar char="•"/>
            </a:pPr>
            <a:endParaRPr lang="en-US" sz="2800" b="1" dirty="0" smtClean="0">
              <a:solidFill>
                <a:schemeClr val="bg2"/>
              </a:solidFill>
            </a:endParaRPr>
          </a:p>
          <a:p>
            <a:pPr marL="514350" indent="-514350">
              <a:buFont typeface="Arial" pitchFamily="34" charset="0"/>
              <a:buChar char="•"/>
            </a:pPr>
            <a:r>
              <a:rPr lang="en-US" sz="2800" b="1" dirty="0" smtClean="0">
                <a:solidFill>
                  <a:schemeClr val="bg2"/>
                </a:solidFill>
              </a:rPr>
              <a:t>Future proof technique , migration to new technologies</a:t>
            </a:r>
          </a:p>
          <a:p>
            <a:pPr marL="971550" lvl="1" indent="-514350">
              <a:buFont typeface="Arial" pitchFamily="34" charset="0"/>
              <a:buChar char="•"/>
            </a:pPr>
            <a:endParaRPr lang="en-US" sz="2800" b="1" dirty="0" smtClean="0">
              <a:solidFill>
                <a:schemeClr val="bg2"/>
              </a:solidFill>
            </a:endParaRPr>
          </a:p>
          <a:p>
            <a:pPr marL="514350" indent="-514350">
              <a:buFont typeface="Arial" pitchFamily="34" charset="0"/>
              <a:buChar char="•"/>
            </a:pPr>
            <a:r>
              <a:rPr lang="en-US" sz="2800" b="1" dirty="0" smtClean="0">
                <a:solidFill>
                  <a:schemeClr val="bg2"/>
                </a:solidFill>
              </a:rPr>
              <a:t>Group similar  { speed, capacity, coverage, delay, admin etc }  </a:t>
            </a:r>
            <a:br>
              <a:rPr lang="en-US" sz="2800" b="1" dirty="0" smtClean="0">
                <a:solidFill>
                  <a:schemeClr val="bg2"/>
                </a:solidFill>
              </a:rPr>
            </a:br>
            <a:r>
              <a:rPr lang="en-US" sz="2800" b="1" u="sng" dirty="0" smtClean="0">
                <a:solidFill>
                  <a:schemeClr val="bg2"/>
                </a:solidFill>
              </a:rPr>
              <a:t>devices</a:t>
            </a:r>
            <a:r>
              <a:rPr lang="en-US" sz="2800" b="1" dirty="0" smtClean="0">
                <a:solidFill>
                  <a:schemeClr val="bg2"/>
                </a:solidFill>
              </a:rPr>
              <a:t> into a ‘slice’</a:t>
            </a:r>
          </a:p>
          <a:p>
            <a:pPr marL="514350" indent="-514350">
              <a:buFont typeface="Arial" pitchFamily="34" charset="0"/>
              <a:buChar char="•"/>
            </a:pPr>
            <a:endParaRPr lang="en-US" sz="2800" b="1" dirty="0" smtClean="0">
              <a:solidFill>
                <a:schemeClr val="bg2"/>
              </a:solidFill>
            </a:endParaRPr>
          </a:p>
          <a:p>
            <a:pPr marL="514350" indent="-514350">
              <a:buFont typeface="Arial" pitchFamily="34" charset="0"/>
              <a:buChar char="•"/>
            </a:pPr>
            <a:endParaRPr lang="en-US" sz="2800" b="1" dirty="0">
              <a:solidFill>
                <a:schemeClr val="bg2"/>
              </a:solidFill>
            </a:endParaRPr>
          </a:p>
        </p:txBody>
      </p:sp>
      <p:sp>
        <p:nvSpPr>
          <p:cNvPr id="6" name="TextBox 5"/>
          <p:cNvSpPr txBox="1"/>
          <p:nvPr/>
        </p:nvSpPr>
        <p:spPr>
          <a:xfrm>
            <a:off x="5209190" y="5976199"/>
            <a:ext cx="6024406" cy="584775"/>
          </a:xfrm>
          <a:prstGeom prst="rect">
            <a:avLst/>
          </a:prstGeom>
          <a:solidFill>
            <a:schemeClr val="tx1">
              <a:lumMod val="50000"/>
            </a:schemeClr>
          </a:solidFill>
        </p:spPr>
        <p:txBody>
          <a:bodyPr wrap="none" rtlCol="0">
            <a:spAutoFit/>
          </a:bodyPr>
          <a:lstStyle/>
          <a:p>
            <a:r>
              <a:rPr lang="en-US" sz="3200" b="1" dirty="0" smtClean="0">
                <a:solidFill>
                  <a:schemeClr val="bg1"/>
                </a:solidFill>
              </a:rPr>
              <a:t>FROM DEVICE PERSPECTIVE</a:t>
            </a:r>
            <a:endParaRPr lang="en-US" sz="3200" b="1" dirty="0">
              <a:solidFill>
                <a:schemeClr val="bg1"/>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38100" y="4591050"/>
            <a:ext cx="12069763" cy="933450"/>
          </a:xfrm>
          <a:prstGeom prst="roundRect">
            <a:avLst/>
          </a:prstGeom>
          <a:solidFill>
            <a:schemeClr val="accent3">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2" name="Title 1"/>
          <p:cNvSpPr>
            <a:spLocks noGrp="1"/>
          </p:cNvSpPr>
          <p:nvPr>
            <p:ph type="ctrTitle"/>
          </p:nvPr>
        </p:nvSpPr>
        <p:spPr>
          <a:xfrm>
            <a:off x="4750815" y="0"/>
            <a:ext cx="2335785" cy="1041823"/>
          </a:xfrm>
        </p:spPr>
        <p:txBody>
          <a:bodyPr/>
          <a:lstStyle/>
          <a:p>
            <a:r>
              <a:rPr lang="en-US" dirty="0" smtClean="0">
                <a:solidFill>
                  <a:schemeClr val="bg2"/>
                </a:solidFill>
              </a:rPr>
              <a:t>Agenda</a:t>
            </a:r>
            <a:endParaRPr lang="en-US" dirty="0">
              <a:solidFill>
                <a:schemeClr val="bg2"/>
              </a:solidFill>
            </a:endParaRPr>
          </a:p>
        </p:txBody>
      </p:sp>
      <p:sp>
        <p:nvSpPr>
          <p:cNvPr id="3" name="Subtitle 2"/>
          <p:cNvSpPr>
            <a:spLocks noGrp="1"/>
          </p:cNvSpPr>
          <p:nvPr>
            <p:ph type="subTitle" idx="1"/>
          </p:nvPr>
        </p:nvSpPr>
        <p:spPr>
          <a:xfrm>
            <a:off x="559815" y="1271155"/>
            <a:ext cx="11228879" cy="4253346"/>
          </a:xfrm>
        </p:spPr>
        <p:txBody>
          <a:bodyPr>
            <a:noAutofit/>
          </a:bodyPr>
          <a:lstStyle/>
          <a:p>
            <a:pPr marL="457200" indent="-457200"/>
            <a:endParaRPr lang="en-US" b="1" dirty="0" smtClean="0">
              <a:solidFill>
                <a:schemeClr val="bg2"/>
              </a:solidFill>
            </a:endParaRPr>
          </a:p>
          <a:p>
            <a:pPr marL="457200" indent="-457200">
              <a:buFont typeface="+mj-lt"/>
              <a:buAutoNum type="arabicPeriod"/>
            </a:pPr>
            <a:endParaRPr lang="en-US" b="1" dirty="0" smtClean="0">
              <a:solidFill>
                <a:schemeClr val="bg2"/>
              </a:solidFill>
            </a:endParaRPr>
          </a:p>
          <a:p>
            <a:pPr marL="457200" indent="-457200">
              <a:buFont typeface="+mj-lt"/>
              <a:buAutoNum type="arabicPeriod"/>
            </a:pPr>
            <a:r>
              <a:rPr lang="en-US" b="1" dirty="0" smtClean="0">
                <a:solidFill>
                  <a:schemeClr val="bg2"/>
                </a:solidFill>
              </a:rPr>
              <a:t>Some wireless 4G basics</a:t>
            </a:r>
          </a:p>
          <a:p>
            <a:pPr marL="457200" indent="-457200">
              <a:buFont typeface="+mj-lt"/>
              <a:buAutoNum type="arabicPeriod"/>
            </a:pPr>
            <a:endParaRPr lang="en-US" b="1" dirty="0" smtClean="0">
              <a:solidFill>
                <a:schemeClr val="bg2"/>
              </a:solidFill>
            </a:endParaRPr>
          </a:p>
          <a:p>
            <a:pPr marL="457200" indent="-457200">
              <a:buFont typeface="+mj-lt"/>
              <a:buAutoNum type="arabicPeriod"/>
            </a:pPr>
            <a:r>
              <a:rPr lang="en-US" b="1" dirty="0" smtClean="0">
                <a:solidFill>
                  <a:schemeClr val="bg2"/>
                </a:solidFill>
              </a:rPr>
              <a:t>5G goals</a:t>
            </a:r>
          </a:p>
          <a:p>
            <a:pPr marL="457200" indent="-457200">
              <a:buFont typeface="+mj-lt"/>
              <a:buAutoNum type="arabicPeriod"/>
            </a:pPr>
            <a:endParaRPr lang="en-US" b="1" dirty="0" smtClean="0">
              <a:solidFill>
                <a:schemeClr val="bg2"/>
              </a:solidFill>
            </a:endParaRPr>
          </a:p>
          <a:p>
            <a:pPr marL="457200" indent="-457200">
              <a:buFont typeface="+mj-lt"/>
              <a:buAutoNum type="arabicPeriod"/>
            </a:pPr>
            <a:r>
              <a:rPr lang="en-US" b="1" dirty="0" smtClean="0">
                <a:solidFill>
                  <a:schemeClr val="bg2"/>
                </a:solidFill>
              </a:rPr>
              <a:t>What is 5G slicing</a:t>
            </a:r>
          </a:p>
          <a:p>
            <a:pPr marL="457200" indent="-457200">
              <a:buFont typeface="+mj-lt"/>
              <a:buAutoNum type="arabicPeriod"/>
            </a:pPr>
            <a:endParaRPr lang="en-US" b="1" dirty="0" smtClean="0">
              <a:solidFill>
                <a:schemeClr val="bg2"/>
              </a:solidFill>
            </a:endParaRPr>
          </a:p>
          <a:p>
            <a:pPr marL="457200" indent="-457200">
              <a:buFont typeface="+mj-lt"/>
              <a:buAutoNum type="arabicPeriod"/>
            </a:pPr>
            <a:r>
              <a:rPr lang="en-US" b="1" dirty="0" smtClean="0">
                <a:solidFill>
                  <a:schemeClr val="bg2"/>
                </a:solidFill>
              </a:rPr>
              <a:t>Potential 5G architecture incorporating multiple cloud concepts</a:t>
            </a:r>
          </a:p>
          <a:p>
            <a:pPr marL="457200" indent="-457200">
              <a:buFont typeface="+mj-lt"/>
              <a:buAutoNum type="arabicPeriod"/>
            </a:pPr>
            <a:endParaRPr lang="en-US" b="1" dirty="0" smtClean="0">
              <a:solidFill>
                <a:schemeClr val="bg2"/>
              </a:solidFill>
            </a:endParaRPr>
          </a:p>
          <a:p>
            <a:pPr marL="457200" indent="-457200">
              <a:buFont typeface="+mj-lt"/>
              <a:buAutoNum type="arabicPeriod"/>
            </a:pPr>
            <a:r>
              <a:rPr lang="en-US" b="1" dirty="0" smtClean="0">
                <a:solidFill>
                  <a:schemeClr val="bg2"/>
                </a:solidFill>
              </a:rPr>
              <a:t>Challenges and futures and ITU-T FG</a:t>
            </a:r>
          </a:p>
          <a:p>
            <a:pPr marL="457200" indent="-457200">
              <a:buFont typeface="+mj-lt"/>
              <a:buAutoNum type="arabicPeriod"/>
            </a:pPr>
            <a:endParaRPr lang="en-US" b="1" dirty="0" smtClean="0">
              <a:solidFill>
                <a:schemeClr val="bg2"/>
              </a:solidFill>
            </a:endParaRPr>
          </a:p>
          <a:p>
            <a:pPr marL="457200" indent="-457200">
              <a:buFont typeface="+mj-lt"/>
              <a:buAutoNum type="arabicPeriod"/>
            </a:pPr>
            <a:endParaRPr lang="en-US" b="1" dirty="0">
              <a:solidFill>
                <a:schemeClr val="bg2"/>
              </a:solidFill>
            </a:endParaRPr>
          </a:p>
        </p:txBody>
      </p:sp>
      <p:pic>
        <p:nvPicPr>
          <p:cNvPr id="4" name="图片 6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64164" y="6060325"/>
            <a:ext cx="705599" cy="705600"/>
          </a:xfrm>
          <a:prstGeom prst="rect">
            <a:avLst/>
          </a:prstGeom>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Rounded Rectangle 100"/>
          <p:cNvSpPr/>
          <p:nvPr/>
        </p:nvSpPr>
        <p:spPr bwMode="auto">
          <a:xfrm>
            <a:off x="7898524" y="1008994"/>
            <a:ext cx="4171239" cy="5756931"/>
          </a:xfrm>
          <a:prstGeom prst="roundRect">
            <a:avLst>
              <a:gd name="adj" fmla="val 5125"/>
            </a:avLst>
          </a:prstGeom>
          <a:solidFill>
            <a:schemeClr val="accent4">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82" name="Rounded Rectangle 81"/>
          <p:cNvSpPr/>
          <p:nvPr/>
        </p:nvSpPr>
        <p:spPr bwMode="auto">
          <a:xfrm>
            <a:off x="236482" y="6040736"/>
            <a:ext cx="7457089" cy="725189"/>
          </a:xfrm>
          <a:prstGeom prst="roundRect">
            <a:avLst/>
          </a:prstGeom>
          <a:solidFill>
            <a:schemeClr val="accent4">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81" name="Rounded Rectangle 80"/>
          <p:cNvSpPr/>
          <p:nvPr/>
        </p:nvSpPr>
        <p:spPr bwMode="auto">
          <a:xfrm>
            <a:off x="236482" y="5270957"/>
            <a:ext cx="7457089" cy="725189"/>
          </a:xfrm>
          <a:prstGeom prst="roundRect">
            <a:avLst/>
          </a:prstGeom>
          <a:solidFill>
            <a:schemeClr val="accent4">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80" name="Rounded Rectangle 79"/>
          <p:cNvSpPr/>
          <p:nvPr/>
        </p:nvSpPr>
        <p:spPr bwMode="auto">
          <a:xfrm>
            <a:off x="236482" y="4503703"/>
            <a:ext cx="7457089" cy="725189"/>
          </a:xfrm>
          <a:prstGeom prst="roundRect">
            <a:avLst/>
          </a:prstGeom>
          <a:solidFill>
            <a:schemeClr val="accent4">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76" name="Rounded Rectangle 75"/>
          <p:cNvSpPr/>
          <p:nvPr/>
        </p:nvSpPr>
        <p:spPr bwMode="auto">
          <a:xfrm>
            <a:off x="231222" y="1996993"/>
            <a:ext cx="7457089" cy="793506"/>
          </a:xfrm>
          <a:prstGeom prst="roundRect">
            <a:avLst/>
          </a:prstGeom>
          <a:solidFill>
            <a:schemeClr val="accent4">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77" name="Rounded Rectangle 76"/>
          <p:cNvSpPr/>
          <p:nvPr/>
        </p:nvSpPr>
        <p:spPr bwMode="auto">
          <a:xfrm>
            <a:off x="236482" y="2869322"/>
            <a:ext cx="7457089" cy="835574"/>
          </a:xfrm>
          <a:prstGeom prst="roundRect">
            <a:avLst/>
          </a:prstGeom>
          <a:solidFill>
            <a:schemeClr val="accent4">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78" name="Rounded Rectangle 77"/>
          <p:cNvSpPr/>
          <p:nvPr/>
        </p:nvSpPr>
        <p:spPr bwMode="auto">
          <a:xfrm>
            <a:off x="236482" y="3752216"/>
            <a:ext cx="7457089" cy="725189"/>
          </a:xfrm>
          <a:prstGeom prst="roundRect">
            <a:avLst/>
          </a:prstGeom>
          <a:solidFill>
            <a:schemeClr val="accent4">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75" name="Rounded Rectangle 74"/>
          <p:cNvSpPr/>
          <p:nvPr/>
        </p:nvSpPr>
        <p:spPr bwMode="auto">
          <a:xfrm>
            <a:off x="236482" y="1024759"/>
            <a:ext cx="7457089" cy="898634"/>
          </a:xfrm>
          <a:prstGeom prst="roundRect">
            <a:avLst/>
          </a:prstGeom>
          <a:solidFill>
            <a:schemeClr val="accent4">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2" name="Title 1"/>
          <p:cNvSpPr>
            <a:spLocks noGrp="1"/>
          </p:cNvSpPr>
          <p:nvPr>
            <p:ph type="ctrTitle"/>
          </p:nvPr>
        </p:nvSpPr>
        <p:spPr>
          <a:xfrm>
            <a:off x="756745" y="232013"/>
            <a:ext cx="10058399" cy="574096"/>
          </a:xfrm>
        </p:spPr>
        <p:txBody>
          <a:bodyPr/>
          <a:lstStyle/>
          <a:p>
            <a:r>
              <a:rPr lang="en-US" dirty="0" smtClean="0">
                <a:solidFill>
                  <a:schemeClr val="bg2"/>
                </a:solidFill>
              </a:rPr>
              <a:t>5G will support many varied Radio Access Technologies (RATs) – “numerology”</a:t>
            </a:r>
            <a:endParaRPr lang="en-US" dirty="0">
              <a:solidFill>
                <a:schemeClr val="bg2"/>
              </a:solidFill>
            </a:endParaRPr>
          </a:p>
        </p:txBody>
      </p:sp>
      <p:grpSp>
        <p:nvGrpSpPr>
          <p:cNvPr id="13" name="Group 12"/>
          <p:cNvGrpSpPr/>
          <p:nvPr/>
        </p:nvGrpSpPr>
        <p:grpSpPr>
          <a:xfrm>
            <a:off x="391230" y="1050259"/>
            <a:ext cx="6892130" cy="707886"/>
            <a:chOff x="1160060" y="1425721"/>
            <a:chExt cx="6892130" cy="707886"/>
          </a:xfrm>
        </p:grpSpPr>
        <p:sp>
          <p:nvSpPr>
            <p:cNvPr id="8" name="Left-Right Arrow 7"/>
            <p:cNvSpPr/>
            <p:nvPr/>
          </p:nvSpPr>
          <p:spPr bwMode="auto">
            <a:xfrm>
              <a:off x="2879689" y="1528550"/>
              <a:ext cx="5172501" cy="477672"/>
            </a:xfrm>
            <a:prstGeom prst="leftRightArrow">
              <a:avLst/>
            </a:prstGeom>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0" name="Isosceles Triangle 9"/>
            <p:cNvSpPr/>
            <p:nvPr/>
          </p:nvSpPr>
          <p:spPr bwMode="auto">
            <a:xfrm>
              <a:off x="6332573" y="1784561"/>
              <a:ext cx="382126" cy="327548"/>
            </a:xfrm>
            <a:prstGeom prst="triangle">
              <a:avLst/>
            </a:prstGeom>
            <a:solidFill>
              <a:srgbClr val="FF0000"/>
            </a:solidFill>
            <a:ln w="571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1" name="TextBox 10"/>
            <p:cNvSpPr txBox="1"/>
            <p:nvPr/>
          </p:nvSpPr>
          <p:spPr>
            <a:xfrm>
              <a:off x="1160060" y="1425721"/>
              <a:ext cx="1481496" cy="707886"/>
            </a:xfrm>
            <a:prstGeom prst="rect">
              <a:avLst/>
            </a:prstGeom>
            <a:noFill/>
          </p:spPr>
          <p:txBody>
            <a:bodyPr wrap="none" rtlCol="0">
              <a:spAutoFit/>
            </a:bodyPr>
            <a:lstStyle/>
            <a:p>
              <a:r>
                <a:rPr lang="en-US" sz="2000" b="1" dirty="0" smtClean="0">
                  <a:solidFill>
                    <a:schemeClr val="bg2"/>
                  </a:solidFill>
                </a:rPr>
                <a:t>Error</a:t>
              </a:r>
              <a:br>
                <a:rPr lang="en-US" sz="2000" b="1" dirty="0" smtClean="0">
                  <a:solidFill>
                    <a:schemeClr val="bg2"/>
                  </a:solidFill>
                </a:rPr>
              </a:br>
              <a:r>
                <a:rPr lang="en-US" sz="2000" b="1" dirty="0" smtClean="0">
                  <a:solidFill>
                    <a:schemeClr val="bg2"/>
                  </a:solidFill>
                </a:rPr>
                <a:t>Correction</a:t>
              </a:r>
              <a:endParaRPr lang="en-US" sz="2000" b="1" dirty="0">
                <a:solidFill>
                  <a:schemeClr val="bg2"/>
                </a:solidFill>
              </a:endParaRPr>
            </a:p>
          </p:txBody>
        </p:sp>
      </p:grpSp>
      <p:grpSp>
        <p:nvGrpSpPr>
          <p:cNvPr id="14" name="Group 13"/>
          <p:cNvGrpSpPr/>
          <p:nvPr/>
        </p:nvGrpSpPr>
        <p:grpSpPr>
          <a:xfrm>
            <a:off x="391230" y="2001140"/>
            <a:ext cx="6892130" cy="707886"/>
            <a:chOff x="1160060" y="1425721"/>
            <a:chExt cx="6892130" cy="707886"/>
          </a:xfrm>
        </p:grpSpPr>
        <p:sp>
          <p:nvSpPr>
            <p:cNvPr id="15" name="Left-Right Arrow 14"/>
            <p:cNvSpPr/>
            <p:nvPr/>
          </p:nvSpPr>
          <p:spPr bwMode="auto">
            <a:xfrm>
              <a:off x="2879689" y="1528550"/>
              <a:ext cx="5172501" cy="477672"/>
            </a:xfrm>
            <a:prstGeom prst="leftRightArrow">
              <a:avLst/>
            </a:prstGeom>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6" name="Isosceles Triangle 15"/>
            <p:cNvSpPr/>
            <p:nvPr/>
          </p:nvSpPr>
          <p:spPr bwMode="auto">
            <a:xfrm>
              <a:off x="4503773" y="1727852"/>
              <a:ext cx="382126" cy="327548"/>
            </a:xfrm>
            <a:prstGeom prst="triangle">
              <a:avLst/>
            </a:prstGeom>
            <a:solidFill>
              <a:srgbClr val="FF0000"/>
            </a:solidFill>
            <a:ln w="571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7" name="TextBox 16"/>
            <p:cNvSpPr txBox="1"/>
            <p:nvPr/>
          </p:nvSpPr>
          <p:spPr>
            <a:xfrm>
              <a:off x="1160060" y="1425721"/>
              <a:ext cx="1467068" cy="707886"/>
            </a:xfrm>
            <a:prstGeom prst="rect">
              <a:avLst/>
            </a:prstGeom>
            <a:noFill/>
          </p:spPr>
          <p:txBody>
            <a:bodyPr wrap="none" rtlCol="0">
              <a:spAutoFit/>
            </a:bodyPr>
            <a:lstStyle/>
            <a:p>
              <a:r>
                <a:rPr lang="en-US" sz="2000" b="1" dirty="0" smtClean="0">
                  <a:solidFill>
                    <a:schemeClr val="bg2"/>
                  </a:solidFill>
                </a:rPr>
                <a:t>Number of</a:t>
              </a:r>
              <a:br>
                <a:rPr lang="en-US" sz="2000" b="1" dirty="0" smtClean="0">
                  <a:solidFill>
                    <a:schemeClr val="bg2"/>
                  </a:solidFill>
                </a:rPr>
              </a:br>
              <a:r>
                <a:rPr lang="en-US" sz="2000" b="1" dirty="0" smtClean="0">
                  <a:solidFill>
                    <a:schemeClr val="bg2"/>
                  </a:solidFill>
                </a:rPr>
                <a:t>Antennas</a:t>
              </a:r>
              <a:endParaRPr lang="en-US" sz="2000" b="1" dirty="0">
                <a:solidFill>
                  <a:schemeClr val="bg2"/>
                </a:solidFill>
              </a:endParaRPr>
            </a:p>
          </p:txBody>
        </p:sp>
      </p:grpSp>
      <p:grpSp>
        <p:nvGrpSpPr>
          <p:cNvPr id="25" name="Group 24"/>
          <p:cNvGrpSpPr/>
          <p:nvPr/>
        </p:nvGrpSpPr>
        <p:grpSpPr>
          <a:xfrm>
            <a:off x="386054" y="2911078"/>
            <a:ext cx="6897306" cy="744274"/>
            <a:chOff x="1009307" y="3572968"/>
            <a:chExt cx="6897306" cy="744274"/>
          </a:xfrm>
        </p:grpSpPr>
        <p:grpSp>
          <p:nvGrpSpPr>
            <p:cNvPr id="18" name="Group 17"/>
            <p:cNvGrpSpPr/>
            <p:nvPr/>
          </p:nvGrpSpPr>
          <p:grpSpPr>
            <a:xfrm>
              <a:off x="1009307" y="3572968"/>
              <a:ext cx="6897306" cy="730626"/>
              <a:chOff x="1154884" y="1425721"/>
              <a:chExt cx="6897306" cy="730626"/>
            </a:xfrm>
          </p:grpSpPr>
          <p:sp>
            <p:nvSpPr>
              <p:cNvPr id="19" name="Left-Right Arrow 18"/>
              <p:cNvSpPr/>
              <p:nvPr/>
            </p:nvSpPr>
            <p:spPr bwMode="auto">
              <a:xfrm>
                <a:off x="2879689" y="1528550"/>
                <a:ext cx="5172501" cy="477672"/>
              </a:xfrm>
              <a:prstGeom prst="leftRightArrow">
                <a:avLst/>
              </a:prstGeom>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20" name="Isosceles Triangle 19"/>
              <p:cNvSpPr/>
              <p:nvPr/>
            </p:nvSpPr>
            <p:spPr bwMode="auto">
              <a:xfrm>
                <a:off x="3916919" y="1828799"/>
                <a:ext cx="382126" cy="327548"/>
              </a:xfrm>
              <a:prstGeom prst="triangle">
                <a:avLst/>
              </a:prstGeom>
              <a:solidFill>
                <a:srgbClr val="FF0000"/>
              </a:solidFill>
              <a:ln w="571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21" name="TextBox 20"/>
              <p:cNvSpPr txBox="1"/>
              <p:nvPr/>
            </p:nvSpPr>
            <p:spPr>
              <a:xfrm>
                <a:off x="1154884" y="1425721"/>
                <a:ext cx="1696298" cy="707886"/>
              </a:xfrm>
              <a:prstGeom prst="rect">
                <a:avLst/>
              </a:prstGeom>
              <a:noFill/>
            </p:spPr>
            <p:txBody>
              <a:bodyPr wrap="none" rtlCol="0">
                <a:spAutoFit/>
              </a:bodyPr>
              <a:lstStyle/>
              <a:p>
                <a:r>
                  <a:rPr lang="en-US" sz="2000" b="1" dirty="0" smtClean="0">
                    <a:solidFill>
                      <a:schemeClr val="bg2"/>
                    </a:solidFill>
                  </a:rPr>
                  <a:t>Frequencies</a:t>
                </a:r>
                <a:br>
                  <a:rPr lang="en-US" sz="2000" b="1" dirty="0" smtClean="0">
                    <a:solidFill>
                      <a:schemeClr val="bg2"/>
                    </a:solidFill>
                  </a:rPr>
                </a:br>
                <a:r>
                  <a:rPr lang="en-US" sz="2000" b="1" dirty="0" smtClean="0">
                    <a:solidFill>
                      <a:schemeClr val="bg2"/>
                    </a:solidFill>
                  </a:rPr>
                  <a:t>/bands</a:t>
                </a:r>
                <a:endParaRPr lang="en-US" sz="2000" b="1" dirty="0">
                  <a:solidFill>
                    <a:schemeClr val="bg2"/>
                  </a:solidFill>
                </a:endParaRPr>
              </a:p>
            </p:txBody>
          </p:sp>
        </p:grpSp>
        <p:sp>
          <p:nvSpPr>
            <p:cNvPr id="22" name="Isosceles Triangle 21"/>
            <p:cNvSpPr/>
            <p:nvPr/>
          </p:nvSpPr>
          <p:spPr bwMode="auto">
            <a:xfrm>
              <a:off x="4087515" y="3989694"/>
              <a:ext cx="382126" cy="327548"/>
            </a:xfrm>
            <a:prstGeom prst="triangle">
              <a:avLst/>
            </a:prstGeom>
            <a:solidFill>
              <a:srgbClr val="FF0000"/>
            </a:solidFill>
            <a:ln w="571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23" name="Isosceles Triangle 22"/>
            <p:cNvSpPr/>
            <p:nvPr/>
          </p:nvSpPr>
          <p:spPr bwMode="auto">
            <a:xfrm>
              <a:off x="6641922" y="3865687"/>
              <a:ext cx="382126" cy="327548"/>
            </a:xfrm>
            <a:prstGeom prst="triangle">
              <a:avLst/>
            </a:prstGeom>
            <a:solidFill>
              <a:srgbClr val="FF0000"/>
            </a:solidFill>
            <a:ln w="571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24" name="Isosceles Triangle 23"/>
            <p:cNvSpPr/>
            <p:nvPr/>
          </p:nvSpPr>
          <p:spPr bwMode="auto">
            <a:xfrm>
              <a:off x="6905622" y="3861452"/>
              <a:ext cx="382126" cy="327548"/>
            </a:xfrm>
            <a:prstGeom prst="triangle">
              <a:avLst/>
            </a:prstGeom>
            <a:solidFill>
              <a:srgbClr val="FF0000"/>
            </a:solidFill>
            <a:ln w="571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bg2"/>
                </a:solidFill>
                <a:effectLst/>
                <a:latin typeface="FrutigerNext LT Regular" pitchFamily="34" charset="0"/>
                <a:ea typeface="MS PGothic" pitchFamily="34" charset="-128"/>
              </a:endParaRPr>
            </a:p>
          </p:txBody>
        </p:sp>
      </p:grpSp>
      <p:grpSp>
        <p:nvGrpSpPr>
          <p:cNvPr id="26" name="Group 25"/>
          <p:cNvGrpSpPr/>
          <p:nvPr/>
        </p:nvGrpSpPr>
        <p:grpSpPr>
          <a:xfrm>
            <a:off x="404878" y="3760071"/>
            <a:ext cx="6878482" cy="558382"/>
            <a:chOff x="1173708" y="1528550"/>
            <a:chExt cx="6878482" cy="558382"/>
          </a:xfrm>
        </p:grpSpPr>
        <p:sp>
          <p:nvSpPr>
            <p:cNvPr id="27" name="Left-Right Arrow 26"/>
            <p:cNvSpPr/>
            <p:nvPr/>
          </p:nvSpPr>
          <p:spPr bwMode="auto">
            <a:xfrm>
              <a:off x="2879689" y="1528550"/>
              <a:ext cx="5172501" cy="477672"/>
            </a:xfrm>
            <a:prstGeom prst="leftRightArrow">
              <a:avLst/>
            </a:prstGeom>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28" name="Isosceles Triangle 27"/>
            <p:cNvSpPr/>
            <p:nvPr/>
          </p:nvSpPr>
          <p:spPr bwMode="auto">
            <a:xfrm>
              <a:off x="5841254" y="1759384"/>
              <a:ext cx="382126" cy="327548"/>
            </a:xfrm>
            <a:prstGeom prst="triangle">
              <a:avLst/>
            </a:prstGeom>
            <a:solidFill>
              <a:srgbClr val="FF0000"/>
            </a:solidFill>
            <a:ln w="571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29" name="TextBox 28"/>
            <p:cNvSpPr txBox="1"/>
            <p:nvPr/>
          </p:nvSpPr>
          <p:spPr>
            <a:xfrm>
              <a:off x="1173708" y="1621029"/>
              <a:ext cx="954107" cy="400110"/>
            </a:xfrm>
            <a:prstGeom prst="rect">
              <a:avLst/>
            </a:prstGeom>
            <a:noFill/>
          </p:spPr>
          <p:txBody>
            <a:bodyPr wrap="none" rtlCol="0">
              <a:spAutoFit/>
            </a:bodyPr>
            <a:lstStyle/>
            <a:p>
              <a:r>
                <a:rPr lang="en-US" sz="2000" b="1" dirty="0" smtClean="0">
                  <a:solidFill>
                    <a:schemeClr val="bg2"/>
                  </a:solidFill>
                </a:rPr>
                <a:t>Power</a:t>
              </a:r>
              <a:endParaRPr lang="en-US" sz="2000" b="1" dirty="0">
                <a:solidFill>
                  <a:schemeClr val="bg2"/>
                </a:solidFill>
              </a:endParaRPr>
            </a:p>
          </p:txBody>
        </p:sp>
      </p:grpSp>
      <p:grpSp>
        <p:nvGrpSpPr>
          <p:cNvPr id="30" name="Group 29"/>
          <p:cNvGrpSpPr/>
          <p:nvPr/>
        </p:nvGrpSpPr>
        <p:grpSpPr>
          <a:xfrm>
            <a:off x="420644" y="4519882"/>
            <a:ext cx="6862716" cy="556260"/>
            <a:chOff x="1189474" y="1528550"/>
            <a:chExt cx="6862716" cy="556260"/>
          </a:xfrm>
        </p:grpSpPr>
        <p:sp>
          <p:nvSpPr>
            <p:cNvPr id="31" name="Left-Right Arrow 30"/>
            <p:cNvSpPr/>
            <p:nvPr/>
          </p:nvSpPr>
          <p:spPr bwMode="auto">
            <a:xfrm>
              <a:off x="2879689" y="1528550"/>
              <a:ext cx="5172501" cy="477672"/>
            </a:xfrm>
            <a:prstGeom prst="leftRightArrow">
              <a:avLst/>
            </a:prstGeom>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2" name="Isosceles Triangle 31"/>
            <p:cNvSpPr/>
            <p:nvPr/>
          </p:nvSpPr>
          <p:spPr bwMode="auto">
            <a:xfrm>
              <a:off x="6701063" y="1757262"/>
              <a:ext cx="382126" cy="327548"/>
            </a:xfrm>
            <a:prstGeom prst="triangle">
              <a:avLst/>
            </a:prstGeom>
            <a:solidFill>
              <a:srgbClr val="FF0000"/>
            </a:solidFill>
            <a:ln w="571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3" name="TextBox 32"/>
            <p:cNvSpPr txBox="1"/>
            <p:nvPr/>
          </p:nvSpPr>
          <p:spPr>
            <a:xfrm>
              <a:off x="1189474" y="1605263"/>
              <a:ext cx="1295547" cy="400110"/>
            </a:xfrm>
            <a:prstGeom prst="rect">
              <a:avLst/>
            </a:prstGeom>
            <a:noFill/>
          </p:spPr>
          <p:txBody>
            <a:bodyPr wrap="none" rtlCol="0">
              <a:spAutoFit/>
            </a:bodyPr>
            <a:lstStyle/>
            <a:p>
              <a:r>
                <a:rPr lang="en-US" sz="2000" b="1" dirty="0" smtClean="0">
                  <a:solidFill>
                    <a:schemeClr val="bg2"/>
                  </a:solidFill>
                </a:rPr>
                <a:t>Direction</a:t>
              </a:r>
              <a:endParaRPr lang="en-US" sz="2000" b="1" dirty="0">
                <a:solidFill>
                  <a:schemeClr val="bg2"/>
                </a:solidFill>
              </a:endParaRPr>
            </a:p>
          </p:txBody>
        </p:sp>
      </p:grpSp>
      <p:grpSp>
        <p:nvGrpSpPr>
          <p:cNvPr id="34" name="Group 33"/>
          <p:cNvGrpSpPr/>
          <p:nvPr/>
        </p:nvGrpSpPr>
        <p:grpSpPr>
          <a:xfrm>
            <a:off x="404878" y="5293341"/>
            <a:ext cx="6878482" cy="721535"/>
            <a:chOff x="1173708" y="1528550"/>
            <a:chExt cx="6878482" cy="721535"/>
          </a:xfrm>
        </p:grpSpPr>
        <p:sp>
          <p:nvSpPr>
            <p:cNvPr id="35" name="Left-Right Arrow 34"/>
            <p:cNvSpPr/>
            <p:nvPr/>
          </p:nvSpPr>
          <p:spPr bwMode="auto">
            <a:xfrm>
              <a:off x="2879689" y="1528550"/>
              <a:ext cx="5172501" cy="477672"/>
            </a:xfrm>
            <a:prstGeom prst="leftRightArrow">
              <a:avLst/>
            </a:prstGeom>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6" name="Isosceles Triangle 35"/>
            <p:cNvSpPr/>
            <p:nvPr/>
          </p:nvSpPr>
          <p:spPr bwMode="auto">
            <a:xfrm>
              <a:off x="5022389" y="1842447"/>
              <a:ext cx="382126" cy="327548"/>
            </a:xfrm>
            <a:prstGeom prst="triangle">
              <a:avLst/>
            </a:prstGeom>
            <a:solidFill>
              <a:srgbClr val="FF0000"/>
            </a:solidFill>
            <a:ln w="571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7" name="TextBox 36"/>
            <p:cNvSpPr txBox="1"/>
            <p:nvPr/>
          </p:nvSpPr>
          <p:spPr>
            <a:xfrm>
              <a:off x="1173708" y="1542199"/>
              <a:ext cx="1535998" cy="707886"/>
            </a:xfrm>
            <a:prstGeom prst="rect">
              <a:avLst/>
            </a:prstGeom>
            <a:noFill/>
          </p:spPr>
          <p:txBody>
            <a:bodyPr wrap="none" rtlCol="0">
              <a:spAutoFit/>
            </a:bodyPr>
            <a:lstStyle/>
            <a:p>
              <a:r>
                <a:rPr lang="en-US" sz="2000" b="1" dirty="0" smtClean="0">
                  <a:solidFill>
                    <a:schemeClr val="bg2"/>
                  </a:solidFill>
                </a:rPr>
                <a:t>SCMA</a:t>
              </a:r>
              <a:br>
                <a:rPr lang="en-US" sz="2000" b="1" dirty="0" smtClean="0">
                  <a:solidFill>
                    <a:schemeClr val="bg2"/>
                  </a:solidFill>
                </a:rPr>
              </a:br>
              <a:r>
                <a:rPr lang="en-US" sz="2000" b="1" dirty="0" smtClean="0">
                  <a:solidFill>
                    <a:schemeClr val="bg2"/>
                  </a:solidFill>
                </a:rPr>
                <a:t>Attributes..</a:t>
              </a:r>
              <a:endParaRPr lang="en-US" sz="2000" b="1" dirty="0">
                <a:solidFill>
                  <a:schemeClr val="bg2"/>
                </a:solidFill>
              </a:endParaRPr>
            </a:p>
          </p:txBody>
        </p:sp>
      </p:grpSp>
      <p:grpSp>
        <p:nvGrpSpPr>
          <p:cNvPr id="38" name="Group 37"/>
          <p:cNvGrpSpPr/>
          <p:nvPr/>
        </p:nvGrpSpPr>
        <p:grpSpPr>
          <a:xfrm>
            <a:off x="404878" y="6044390"/>
            <a:ext cx="6878482" cy="721535"/>
            <a:chOff x="1173708" y="1528550"/>
            <a:chExt cx="6878482" cy="721535"/>
          </a:xfrm>
        </p:grpSpPr>
        <p:sp>
          <p:nvSpPr>
            <p:cNvPr id="39" name="Left-Right Arrow 38"/>
            <p:cNvSpPr/>
            <p:nvPr/>
          </p:nvSpPr>
          <p:spPr bwMode="auto">
            <a:xfrm>
              <a:off x="2879689" y="1528550"/>
              <a:ext cx="5172501" cy="477672"/>
            </a:xfrm>
            <a:prstGeom prst="leftRightArrow">
              <a:avLst/>
            </a:prstGeom>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40" name="Isosceles Triangle 39"/>
            <p:cNvSpPr/>
            <p:nvPr/>
          </p:nvSpPr>
          <p:spPr bwMode="auto">
            <a:xfrm>
              <a:off x="6032323" y="1860982"/>
              <a:ext cx="382126" cy="327548"/>
            </a:xfrm>
            <a:prstGeom prst="triangle">
              <a:avLst/>
            </a:prstGeom>
            <a:solidFill>
              <a:srgbClr val="FF0000"/>
            </a:solidFill>
            <a:ln w="571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41" name="TextBox 40"/>
            <p:cNvSpPr txBox="1"/>
            <p:nvPr/>
          </p:nvSpPr>
          <p:spPr>
            <a:xfrm>
              <a:off x="1173708" y="1542199"/>
              <a:ext cx="1535998" cy="707886"/>
            </a:xfrm>
            <a:prstGeom prst="rect">
              <a:avLst/>
            </a:prstGeom>
            <a:noFill/>
          </p:spPr>
          <p:txBody>
            <a:bodyPr wrap="none" rtlCol="0">
              <a:spAutoFit/>
            </a:bodyPr>
            <a:lstStyle/>
            <a:p>
              <a:r>
                <a:rPr lang="en-US" sz="2000" b="1" dirty="0" smtClean="0">
                  <a:solidFill>
                    <a:schemeClr val="bg2"/>
                  </a:solidFill>
                </a:rPr>
                <a:t>F-OFDM</a:t>
              </a:r>
              <a:br>
                <a:rPr lang="en-US" sz="2000" b="1" dirty="0" smtClean="0">
                  <a:solidFill>
                    <a:schemeClr val="bg2"/>
                  </a:solidFill>
                </a:rPr>
              </a:br>
              <a:r>
                <a:rPr lang="en-US" sz="2000" b="1" dirty="0" smtClean="0">
                  <a:solidFill>
                    <a:schemeClr val="bg2"/>
                  </a:solidFill>
                </a:rPr>
                <a:t>Attributes..</a:t>
              </a:r>
              <a:endParaRPr lang="en-US" sz="2000" b="1" dirty="0">
                <a:solidFill>
                  <a:schemeClr val="bg2"/>
                </a:solidFill>
              </a:endParaRPr>
            </a:p>
          </p:txBody>
        </p:sp>
      </p:grpSp>
      <p:sp>
        <p:nvSpPr>
          <p:cNvPr id="44" name="Left-Right Arrow 43"/>
          <p:cNvSpPr/>
          <p:nvPr/>
        </p:nvSpPr>
        <p:spPr bwMode="auto">
          <a:xfrm rot="18875707">
            <a:off x="8502592" y="3286239"/>
            <a:ext cx="1226085" cy="309197"/>
          </a:xfrm>
          <a:prstGeom prst="leftRightArrow">
            <a:avLst/>
          </a:prstGeom>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45" name="Left-Right Arrow 44"/>
          <p:cNvSpPr/>
          <p:nvPr/>
        </p:nvSpPr>
        <p:spPr bwMode="auto">
          <a:xfrm>
            <a:off x="9656671" y="2881282"/>
            <a:ext cx="1226085" cy="266658"/>
          </a:xfrm>
          <a:prstGeom prst="leftRightArrow">
            <a:avLst/>
          </a:prstGeom>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46" name="Left-Right Arrow 45"/>
          <p:cNvSpPr/>
          <p:nvPr/>
        </p:nvSpPr>
        <p:spPr bwMode="auto">
          <a:xfrm rot="5400000">
            <a:off x="8847159" y="2150296"/>
            <a:ext cx="1501893" cy="330909"/>
          </a:xfrm>
          <a:prstGeom prst="leftRightArrow">
            <a:avLst/>
          </a:prstGeom>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bg2"/>
              </a:solidFill>
              <a:effectLst/>
              <a:latin typeface="FrutigerNext LT Regular" pitchFamily="34" charset="0"/>
              <a:ea typeface="MS PGothic" pitchFamily="34" charset="-128"/>
            </a:endParaRPr>
          </a:p>
        </p:txBody>
      </p:sp>
      <p:cxnSp>
        <p:nvCxnSpPr>
          <p:cNvPr id="48" name="Straight Connector 47"/>
          <p:cNvCxnSpPr/>
          <p:nvPr/>
        </p:nvCxnSpPr>
        <p:spPr bwMode="auto">
          <a:xfrm flipH="1" flipV="1">
            <a:off x="10378691" y="2060049"/>
            <a:ext cx="13648" cy="859810"/>
          </a:xfrm>
          <a:prstGeom prst="line">
            <a:avLst/>
          </a:prstGeom>
          <a:solidFill>
            <a:schemeClr val="accent1"/>
          </a:solidFill>
          <a:ln w="38100" cap="flat" cmpd="sng" algn="ctr">
            <a:solidFill>
              <a:schemeClr val="bg1"/>
            </a:solidFill>
            <a:prstDash val="dash"/>
            <a:round/>
            <a:headEnd type="none" w="med" len="med"/>
            <a:tailEnd type="none" w="med" len="med"/>
          </a:ln>
          <a:effectLst/>
        </p:spPr>
      </p:cxnSp>
      <p:cxnSp>
        <p:nvCxnSpPr>
          <p:cNvPr id="50" name="Straight Connector 49"/>
          <p:cNvCxnSpPr/>
          <p:nvPr/>
        </p:nvCxnSpPr>
        <p:spPr bwMode="auto">
          <a:xfrm flipH="1" flipV="1">
            <a:off x="9695539" y="1994542"/>
            <a:ext cx="636423" cy="7314"/>
          </a:xfrm>
          <a:prstGeom prst="line">
            <a:avLst/>
          </a:prstGeom>
          <a:solidFill>
            <a:schemeClr val="accent1"/>
          </a:solidFill>
          <a:ln w="38100" cap="flat" cmpd="sng" algn="ctr">
            <a:solidFill>
              <a:schemeClr val="bg1"/>
            </a:solidFill>
            <a:prstDash val="dash"/>
            <a:round/>
            <a:headEnd type="none" w="med" len="med"/>
            <a:tailEnd type="none" w="med" len="med"/>
          </a:ln>
          <a:effectLst/>
        </p:spPr>
      </p:cxnSp>
      <p:cxnSp>
        <p:nvCxnSpPr>
          <p:cNvPr id="54" name="Straight Connector 53"/>
          <p:cNvCxnSpPr/>
          <p:nvPr/>
        </p:nvCxnSpPr>
        <p:spPr bwMode="auto">
          <a:xfrm flipH="1">
            <a:off x="9922310" y="2038432"/>
            <a:ext cx="431597" cy="351130"/>
          </a:xfrm>
          <a:prstGeom prst="line">
            <a:avLst/>
          </a:prstGeom>
          <a:solidFill>
            <a:schemeClr val="accent1"/>
          </a:solidFill>
          <a:ln w="38100" cap="flat" cmpd="sng" algn="ctr">
            <a:solidFill>
              <a:schemeClr val="bg1"/>
            </a:solidFill>
            <a:prstDash val="dash"/>
            <a:round/>
            <a:headEnd type="none" w="med" len="med"/>
            <a:tailEnd type="none" w="med" len="med"/>
          </a:ln>
          <a:effectLst/>
        </p:spPr>
      </p:cxnSp>
      <p:sp>
        <p:nvSpPr>
          <p:cNvPr id="55" name="Oval 54"/>
          <p:cNvSpPr/>
          <p:nvPr/>
        </p:nvSpPr>
        <p:spPr bwMode="auto">
          <a:xfrm>
            <a:off x="9805267" y="2323724"/>
            <a:ext cx="175565" cy="168250"/>
          </a:xfrm>
          <a:prstGeom prst="ellipse">
            <a:avLst/>
          </a:prstGeom>
          <a:solidFill>
            <a:srgbClr val="FF0000"/>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2"/>
              </a:solidFill>
              <a:effectLst/>
              <a:latin typeface="FrutigerNext LT Regular" pitchFamily="34" charset="0"/>
              <a:ea typeface="MS PGothic" pitchFamily="34" charset="-128"/>
            </a:endParaRPr>
          </a:p>
        </p:txBody>
      </p:sp>
      <p:cxnSp>
        <p:nvCxnSpPr>
          <p:cNvPr id="56" name="Straight Connector 55"/>
          <p:cNvCxnSpPr/>
          <p:nvPr/>
        </p:nvCxnSpPr>
        <p:spPr bwMode="auto">
          <a:xfrm flipH="1">
            <a:off x="10046669" y="3075971"/>
            <a:ext cx="313334" cy="315773"/>
          </a:xfrm>
          <a:prstGeom prst="line">
            <a:avLst/>
          </a:prstGeom>
          <a:solidFill>
            <a:schemeClr val="accent1"/>
          </a:solidFill>
          <a:ln w="38100" cap="flat" cmpd="sng" algn="ctr">
            <a:solidFill>
              <a:schemeClr val="bg1"/>
            </a:solidFill>
            <a:prstDash val="dash"/>
            <a:round/>
            <a:headEnd type="none" w="med" len="med"/>
            <a:tailEnd type="none" w="med" len="med"/>
          </a:ln>
          <a:effectLst/>
        </p:spPr>
      </p:cxnSp>
      <p:sp>
        <p:nvSpPr>
          <p:cNvPr id="57" name="Oval 56"/>
          <p:cNvSpPr/>
          <p:nvPr/>
        </p:nvSpPr>
        <p:spPr bwMode="auto">
          <a:xfrm>
            <a:off x="9921092" y="2776048"/>
            <a:ext cx="175565" cy="168250"/>
          </a:xfrm>
          <a:prstGeom prst="ellipse">
            <a:avLst/>
          </a:prstGeom>
          <a:solidFill>
            <a:srgbClr val="FFFF00"/>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2"/>
              </a:solidFill>
              <a:effectLst/>
              <a:latin typeface="FrutigerNext LT Regular" pitchFamily="34" charset="0"/>
              <a:ea typeface="MS PGothic" pitchFamily="34" charset="-128"/>
            </a:endParaRPr>
          </a:p>
        </p:txBody>
      </p:sp>
      <p:cxnSp>
        <p:nvCxnSpPr>
          <p:cNvPr id="58" name="Straight Connector 57"/>
          <p:cNvCxnSpPr/>
          <p:nvPr/>
        </p:nvCxnSpPr>
        <p:spPr bwMode="auto">
          <a:xfrm flipH="1" flipV="1">
            <a:off x="10023506" y="2915038"/>
            <a:ext cx="1218" cy="491336"/>
          </a:xfrm>
          <a:prstGeom prst="line">
            <a:avLst/>
          </a:prstGeom>
          <a:solidFill>
            <a:schemeClr val="accent1"/>
          </a:solidFill>
          <a:ln w="38100" cap="flat" cmpd="sng" algn="ctr">
            <a:solidFill>
              <a:schemeClr val="bg1"/>
            </a:solidFill>
            <a:prstDash val="dash"/>
            <a:round/>
            <a:headEnd type="none" w="med" len="med"/>
            <a:tailEnd type="none" w="med" len="med"/>
          </a:ln>
          <a:effectLst/>
        </p:spPr>
      </p:cxnSp>
      <p:cxnSp>
        <p:nvCxnSpPr>
          <p:cNvPr id="70" name="Straight Connector 69"/>
          <p:cNvCxnSpPr/>
          <p:nvPr/>
        </p:nvCxnSpPr>
        <p:spPr bwMode="auto">
          <a:xfrm>
            <a:off x="9307835" y="3413690"/>
            <a:ext cx="651053" cy="0"/>
          </a:xfrm>
          <a:prstGeom prst="line">
            <a:avLst/>
          </a:prstGeom>
          <a:solidFill>
            <a:schemeClr val="accent1"/>
          </a:solidFill>
          <a:ln w="38100" cap="flat" cmpd="sng" algn="ctr">
            <a:solidFill>
              <a:schemeClr val="bg1"/>
            </a:solidFill>
            <a:prstDash val="dash"/>
            <a:round/>
            <a:headEnd type="none" w="med" len="med"/>
            <a:tailEnd type="none" w="med" len="med"/>
          </a:ln>
          <a:effectLst/>
        </p:spPr>
      </p:cxnSp>
      <p:sp>
        <p:nvSpPr>
          <p:cNvPr id="83" name="Oval 82"/>
          <p:cNvSpPr/>
          <p:nvPr/>
        </p:nvSpPr>
        <p:spPr bwMode="auto">
          <a:xfrm>
            <a:off x="8166980" y="4509874"/>
            <a:ext cx="175565" cy="168250"/>
          </a:xfrm>
          <a:prstGeom prst="ellipse">
            <a:avLst/>
          </a:prstGeom>
          <a:solidFill>
            <a:srgbClr val="FF0000"/>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84" name="TextBox 83"/>
          <p:cNvSpPr txBox="1"/>
          <p:nvPr/>
        </p:nvSpPr>
        <p:spPr>
          <a:xfrm>
            <a:off x="8551492" y="4288232"/>
            <a:ext cx="3220753" cy="707886"/>
          </a:xfrm>
          <a:prstGeom prst="rect">
            <a:avLst/>
          </a:prstGeom>
          <a:noFill/>
        </p:spPr>
        <p:txBody>
          <a:bodyPr wrap="none" rtlCol="0">
            <a:spAutoFit/>
          </a:bodyPr>
          <a:lstStyle/>
          <a:p>
            <a:r>
              <a:rPr lang="en-US" sz="2000" b="1" dirty="0" smtClean="0">
                <a:solidFill>
                  <a:schemeClr val="bg2"/>
                </a:solidFill>
              </a:rPr>
              <a:t>Long Range, High Power</a:t>
            </a:r>
            <a:br>
              <a:rPr lang="en-US" sz="2000" b="1" dirty="0" smtClean="0">
                <a:solidFill>
                  <a:schemeClr val="bg2"/>
                </a:solidFill>
              </a:rPr>
            </a:br>
            <a:r>
              <a:rPr lang="en-US" sz="2000" b="1" dirty="0" smtClean="0">
                <a:solidFill>
                  <a:schemeClr val="bg2"/>
                </a:solidFill>
              </a:rPr>
              <a:t>Lower Bandwidth</a:t>
            </a:r>
            <a:endParaRPr lang="en-US" sz="2000" b="1" dirty="0">
              <a:solidFill>
                <a:schemeClr val="bg2"/>
              </a:solidFill>
            </a:endParaRPr>
          </a:p>
        </p:txBody>
      </p:sp>
      <p:sp>
        <p:nvSpPr>
          <p:cNvPr id="85" name="Oval 84"/>
          <p:cNvSpPr/>
          <p:nvPr/>
        </p:nvSpPr>
        <p:spPr bwMode="auto">
          <a:xfrm>
            <a:off x="8177486" y="5229850"/>
            <a:ext cx="175565" cy="168250"/>
          </a:xfrm>
          <a:prstGeom prst="ellipse">
            <a:avLst/>
          </a:prstGeom>
          <a:solidFill>
            <a:srgbClr val="FFFF00"/>
          </a:solidFill>
          <a:ln w="127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86" name="TextBox 85"/>
          <p:cNvSpPr txBox="1"/>
          <p:nvPr/>
        </p:nvSpPr>
        <p:spPr>
          <a:xfrm>
            <a:off x="8561998" y="5008208"/>
            <a:ext cx="2207656" cy="707886"/>
          </a:xfrm>
          <a:prstGeom prst="rect">
            <a:avLst/>
          </a:prstGeom>
          <a:noFill/>
        </p:spPr>
        <p:txBody>
          <a:bodyPr wrap="none" rtlCol="0">
            <a:spAutoFit/>
          </a:bodyPr>
          <a:lstStyle/>
          <a:p>
            <a:r>
              <a:rPr lang="en-US" sz="2000" b="1" dirty="0" smtClean="0">
                <a:solidFill>
                  <a:schemeClr val="bg2"/>
                </a:solidFill>
              </a:rPr>
              <a:t>No signaling, No</a:t>
            </a:r>
            <a:br>
              <a:rPr lang="en-US" sz="2000" b="1" dirty="0" smtClean="0">
                <a:solidFill>
                  <a:schemeClr val="bg2"/>
                </a:solidFill>
              </a:rPr>
            </a:br>
            <a:r>
              <a:rPr lang="en-US" sz="2000" b="1" dirty="0" smtClean="0">
                <a:solidFill>
                  <a:schemeClr val="bg2"/>
                </a:solidFill>
              </a:rPr>
              <a:t>reservation</a:t>
            </a:r>
            <a:endParaRPr lang="en-US" sz="2000" b="1" dirty="0">
              <a:solidFill>
                <a:schemeClr val="bg2"/>
              </a:solidFill>
            </a:endParaRPr>
          </a:p>
        </p:txBody>
      </p:sp>
      <p:sp>
        <p:nvSpPr>
          <p:cNvPr id="87" name="TextBox 86"/>
          <p:cNvSpPr txBox="1"/>
          <p:nvPr/>
        </p:nvSpPr>
        <p:spPr>
          <a:xfrm>
            <a:off x="10957037" y="2822037"/>
            <a:ext cx="954107" cy="369332"/>
          </a:xfrm>
          <a:prstGeom prst="rect">
            <a:avLst/>
          </a:prstGeom>
          <a:noFill/>
        </p:spPr>
        <p:txBody>
          <a:bodyPr wrap="none" rtlCol="0">
            <a:spAutoFit/>
          </a:bodyPr>
          <a:lstStyle/>
          <a:p>
            <a:r>
              <a:rPr lang="en-US" b="1" dirty="0" err="1" smtClean="0">
                <a:solidFill>
                  <a:schemeClr val="bg2"/>
                </a:solidFill>
              </a:rPr>
              <a:t>Attr</a:t>
            </a:r>
            <a:r>
              <a:rPr lang="en-US" b="1" dirty="0" smtClean="0">
                <a:solidFill>
                  <a:schemeClr val="bg2"/>
                </a:solidFill>
              </a:rPr>
              <a:t> - X</a:t>
            </a:r>
            <a:endParaRPr lang="en-US" b="1" dirty="0">
              <a:solidFill>
                <a:schemeClr val="bg2"/>
              </a:solidFill>
            </a:endParaRPr>
          </a:p>
        </p:txBody>
      </p:sp>
      <p:sp>
        <p:nvSpPr>
          <p:cNvPr id="88" name="TextBox 87"/>
          <p:cNvSpPr txBox="1"/>
          <p:nvPr/>
        </p:nvSpPr>
        <p:spPr>
          <a:xfrm rot="18794272">
            <a:off x="8128550" y="3282092"/>
            <a:ext cx="902811" cy="646331"/>
          </a:xfrm>
          <a:prstGeom prst="rect">
            <a:avLst/>
          </a:prstGeom>
          <a:noFill/>
        </p:spPr>
        <p:txBody>
          <a:bodyPr wrap="square" rtlCol="0">
            <a:spAutoFit/>
          </a:bodyPr>
          <a:lstStyle/>
          <a:p>
            <a:r>
              <a:rPr lang="en-US" b="1" dirty="0" err="1" smtClean="0">
                <a:solidFill>
                  <a:schemeClr val="bg2"/>
                </a:solidFill>
              </a:rPr>
              <a:t>Attr</a:t>
            </a:r>
            <a:r>
              <a:rPr lang="en-US" b="1" dirty="0" smtClean="0">
                <a:solidFill>
                  <a:schemeClr val="bg2"/>
                </a:solidFill>
              </a:rPr>
              <a:t> - Y</a:t>
            </a:r>
            <a:endParaRPr lang="en-US" b="1" dirty="0">
              <a:solidFill>
                <a:schemeClr val="bg2"/>
              </a:solidFill>
            </a:endParaRPr>
          </a:p>
        </p:txBody>
      </p:sp>
      <p:sp>
        <p:nvSpPr>
          <p:cNvPr id="89" name="TextBox 88"/>
          <p:cNvSpPr txBox="1"/>
          <p:nvPr/>
        </p:nvSpPr>
        <p:spPr>
          <a:xfrm>
            <a:off x="9180788" y="1171913"/>
            <a:ext cx="941283" cy="369332"/>
          </a:xfrm>
          <a:prstGeom prst="rect">
            <a:avLst/>
          </a:prstGeom>
          <a:noFill/>
        </p:spPr>
        <p:txBody>
          <a:bodyPr wrap="none" rtlCol="0">
            <a:spAutoFit/>
          </a:bodyPr>
          <a:lstStyle/>
          <a:p>
            <a:r>
              <a:rPr lang="en-US" b="1" dirty="0" err="1" smtClean="0">
                <a:solidFill>
                  <a:schemeClr val="bg2"/>
                </a:solidFill>
              </a:rPr>
              <a:t>Attr</a:t>
            </a:r>
            <a:r>
              <a:rPr lang="en-US" b="1" dirty="0" smtClean="0">
                <a:solidFill>
                  <a:schemeClr val="bg2"/>
                </a:solidFill>
              </a:rPr>
              <a:t> - Z</a:t>
            </a:r>
            <a:endParaRPr lang="en-US" b="1" dirty="0">
              <a:solidFill>
                <a:schemeClr val="bg2"/>
              </a:solidFill>
            </a:endParaRPr>
          </a:p>
        </p:txBody>
      </p:sp>
      <p:cxnSp>
        <p:nvCxnSpPr>
          <p:cNvPr id="90" name="Straight Connector 89"/>
          <p:cNvCxnSpPr/>
          <p:nvPr/>
        </p:nvCxnSpPr>
        <p:spPr bwMode="auto">
          <a:xfrm flipH="1" flipV="1">
            <a:off x="8804287" y="2330621"/>
            <a:ext cx="13648" cy="859810"/>
          </a:xfrm>
          <a:prstGeom prst="line">
            <a:avLst/>
          </a:prstGeom>
          <a:solidFill>
            <a:schemeClr val="accent1"/>
          </a:solidFill>
          <a:ln w="38100" cap="flat" cmpd="sng" algn="ctr">
            <a:solidFill>
              <a:schemeClr val="bg1"/>
            </a:solidFill>
            <a:prstDash val="dash"/>
            <a:round/>
            <a:headEnd type="none" w="med" len="med"/>
            <a:tailEnd type="none" w="med" len="med"/>
          </a:ln>
          <a:effectLst/>
        </p:spPr>
      </p:cxnSp>
      <p:cxnSp>
        <p:nvCxnSpPr>
          <p:cNvPr id="91" name="Straight Connector 90"/>
          <p:cNvCxnSpPr/>
          <p:nvPr/>
        </p:nvCxnSpPr>
        <p:spPr bwMode="auto">
          <a:xfrm flipV="1">
            <a:off x="8807450" y="3238500"/>
            <a:ext cx="374650" cy="6350"/>
          </a:xfrm>
          <a:prstGeom prst="line">
            <a:avLst/>
          </a:prstGeom>
          <a:solidFill>
            <a:schemeClr val="accent1"/>
          </a:solidFill>
          <a:ln w="38100" cap="flat" cmpd="sng" algn="ctr">
            <a:solidFill>
              <a:schemeClr val="bg1"/>
            </a:solidFill>
            <a:prstDash val="dash"/>
            <a:round/>
            <a:headEnd type="none" w="med" len="med"/>
            <a:tailEnd type="none" w="med" len="med"/>
          </a:ln>
          <a:effectLst/>
        </p:spPr>
      </p:cxnSp>
      <p:sp>
        <p:nvSpPr>
          <p:cNvPr id="93" name="Oval 92"/>
          <p:cNvSpPr/>
          <p:nvPr/>
        </p:nvSpPr>
        <p:spPr bwMode="auto">
          <a:xfrm>
            <a:off x="8737673" y="2244635"/>
            <a:ext cx="175565" cy="168250"/>
          </a:xfrm>
          <a:prstGeom prst="ellipse">
            <a:avLst/>
          </a:prstGeom>
          <a:solidFill>
            <a:srgbClr val="00B0F0"/>
          </a:solidFill>
          <a:ln w="127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2"/>
              </a:solidFill>
              <a:effectLst/>
              <a:latin typeface="FrutigerNext LT Regular" pitchFamily="34" charset="0"/>
              <a:ea typeface="MS PGothic" pitchFamily="34" charset="-128"/>
            </a:endParaRPr>
          </a:p>
        </p:txBody>
      </p:sp>
      <p:cxnSp>
        <p:nvCxnSpPr>
          <p:cNvPr id="94" name="Straight Connector 93"/>
          <p:cNvCxnSpPr/>
          <p:nvPr/>
        </p:nvCxnSpPr>
        <p:spPr bwMode="auto">
          <a:xfrm flipV="1">
            <a:off x="8984155" y="1802351"/>
            <a:ext cx="540688" cy="389614"/>
          </a:xfrm>
          <a:prstGeom prst="line">
            <a:avLst/>
          </a:prstGeom>
          <a:solidFill>
            <a:schemeClr val="accent1"/>
          </a:solidFill>
          <a:ln w="38100" cap="flat" cmpd="sng" algn="ctr">
            <a:solidFill>
              <a:schemeClr val="bg1"/>
            </a:solidFill>
            <a:prstDash val="dash"/>
            <a:round/>
            <a:headEnd type="none" w="med" len="med"/>
            <a:tailEnd type="none" w="med" len="med"/>
          </a:ln>
          <a:effectLst/>
        </p:spPr>
      </p:cxnSp>
      <p:sp>
        <p:nvSpPr>
          <p:cNvPr id="99" name="Oval 98"/>
          <p:cNvSpPr/>
          <p:nvPr/>
        </p:nvSpPr>
        <p:spPr bwMode="auto">
          <a:xfrm>
            <a:off x="8172230" y="5965573"/>
            <a:ext cx="175565" cy="168250"/>
          </a:xfrm>
          <a:prstGeom prst="ellipse">
            <a:avLst/>
          </a:prstGeom>
          <a:solidFill>
            <a:srgbClr val="00B0F0"/>
          </a:solidFill>
          <a:ln w="127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00" name="TextBox 99"/>
          <p:cNvSpPr txBox="1"/>
          <p:nvPr/>
        </p:nvSpPr>
        <p:spPr>
          <a:xfrm>
            <a:off x="8556742" y="5743931"/>
            <a:ext cx="2861681" cy="1015663"/>
          </a:xfrm>
          <a:prstGeom prst="rect">
            <a:avLst/>
          </a:prstGeom>
          <a:noFill/>
        </p:spPr>
        <p:txBody>
          <a:bodyPr wrap="none" rtlCol="0">
            <a:spAutoFit/>
          </a:bodyPr>
          <a:lstStyle/>
          <a:p>
            <a:r>
              <a:rPr lang="en-US" sz="2000" b="1" dirty="0" smtClean="0">
                <a:solidFill>
                  <a:schemeClr val="bg2"/>
                </a:solidFill>
              </a:rPr>
              <a:t>Short Range, High</a:t>
            </a:r>
            <a:br>
              <a:rPr lang="en-US" sz="2000" b="1" dirty="0" smtClean="0">
                <a:solidFill>
                  <a:schemeClr val="bg2"/>
                </a:solidFill>
              </a:rPr>
            </a:br>
            <a:r>
              <a:rPr lang="en-US" sz="2000" b="1" dirty="0" smtClean="0">
                <a:solidFill>
                  <a:schemeClr val="bg2"/>
                </a:solidFill>
              </a:rPr>
              <a:t>Bandwidth, Signaling/</a:t>
            </a:r>
            <a:br>
              <a:rPr lang="en-US" sz="2000" b="1" dirty="0" smtClean="0">
                <a:solidFill>
                  <a:schemeClr val="bg2"/>
                </a:solidFill>
              </a:rPr>
            </a:br>
            <a:r>
              <a:rPr lang="en-US" sz="2000" b="1" dirty="0" smtClean="0">
                <a:solidFill>
                  <a:schemeClr val="bg2"/>
                </a:solidFill>
              </a:rPr>
              <a:t>Reservations</a:t>
            </a:r>
            <a:endParaRPr lang="en-US" sz="2000" b="1" dirty="0">
              <a:solidFill>
                <a:schemeClr val="bg2"/>
              </a:solidFill>
            </a:endParaRPr>
          </a:p>
        </p:txBody>
      </p:sp>
      <p:pic>
        <p:nvPicPr>
          <p:cNvPr id="67" name="图片 6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85334" y="193434"/>
            <a:ext cx="705599" cy="705600"/>
          </a:xfrm>
          <a:prstGeom prst="rect">
            <a:avLst/>
          </a:prstGeom>
        </p:spPr>
      </p:pic>
      <p:grpSp>
        <p:nvGrpSpPr>
          <p:cNvPr id="68" name="Group 67"/>
          <p:cNvGrpSpPr/>
          <p:nvPr/>
        </p:nvGrpSpPr>
        <p:grpSpPr>
          <a:xfrm>
            <a:off x="9645908" y="31055"/>
            <a:ext cx="1410862" cy="859809"/>
            <a:chOff x="10481480" y="1323833"/>
            <a:chExt cx="1410862" cy="859809"/>
          </a:xfrm>
        </p:grpSpPr>
        <p:sp>
          <p:nvSpPr>
            <p:cNvPr id="69" name="Rounded Rectangular Callout 68"/>
            <p:cNvSpPr/>
            <p:nvPr/>
          </p:nvSpPr>
          <p:spPr bwMode="auto">
            <a:xfrm>
              <a:off x="10481480" y="1323833"/>
              <a:ext cx="1410862" cy="859809"/>
            </a:xfrm>
            <a:prstGeom prst="wedgeRoundRectCallout">
              <a:avLst>
                <a:gd name="adj1" fmla="val -118050"/>
                <a:gd name="adj2" fmla="val 40497"/>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2"/>
                </a:solidFill>
                <a:effectLst/>
                <a:latin typeface="FrutigerNext LT Regular" pitchFamily="34" charset="0"/>
                <a:ea typeface="MS PGothic" pitchFamily="34" charset="-128"/>
              </a:endParaRPr>
            </a:p>
          </p:txBody>
        </p:sp>
        <p:pic>
          <p:nvPicPr>
            <p:cNvPr id="71" name="Picture 5"/>
            <p:cNvPicPr>
              <a:picLocks noChangeAspect="1" noChangeArrowheads="1"/>
            </p:cNvPicPr>
            <p:nvPr/>
          </p:nvPicPr>
          <p:blipFill>
            <a:blip r:embed="rId4" cstate="print"/>
            <a:srcRect l="9336" t="12500" r="77343" b="76679"/>
            <a:stretch>
              <a:fillRect/>
            </a:stretch>
          </p:blipFill>
          <p:spPr bwMode="auto">
            <a:xfrm>
              <a:off x="10541214" y="1446665"/>
              <a:ext cx="1351128" cy="617051"/>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Cloud 152"/>
          <p:cNvSpPr/>
          <p:nvPr/>
        </p:nvSpPr>
        <p:spPr bwMode="auto">
          <a:xfrm>
            <a:off x="4743450" y="819150"/>
            <a:ext cx="1847850" cy="2686050"/>
          </a:xfrm>
          <a:prstGeom prst="cloud">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2" name="Title 1"/>
          <p:cNvSpPr>
            <a:spLocks noGrp="1"/>
          </p:cNvSpPr>
          <p:nvPr>
            <p:ph type="ctrTitle"/>
          </p:nvPr>
        </p:nvSpPr>
        <p:spPr>
          <a:xfrm>
            <a:off x="2249215" y="76200"/>
            <a:ext cx="7885385" cy="574096"/>
          </a:xfrm>
        </p:spPr>
        <p:txBody>
          <a:bodyPr/>
          <a:lstStyle/>
          <a:p>
            <a:r>
              <a:rPr lang="en-US" dirty="0" smtClean="0">
                <a:solidFill>
                  <a:schemeClr val="bg2"/>
                </a:solidFill>
              </a:rPr>
              <a:t>Cloud Radio Access Network (CRAN)</a:t>
            </a:r>
            <a:endParaRPr lang="en-US" dirty="0">
              <a:solidFill>
                <a:schemeClr val="bg2"/>
              </a:solidFill>
            </a:endParaRPr>
          </a:p>
        </p:txBody>
      </p:sp>
      <p:sp>
        <p:nvSpPr>
          <p:cNvPr id="115" name="Isosceles Triangle 114"/>
          <p:cNvSpPr/>
          <p:nvPr/>
        </p:nvSpPr>
        <p:spPr bwMode="auto">
          <a:xfrm>
            <a:off x="1297108" y="1275749"/>
            <a:ext cx="166504" cy="756745"/>
          </a:xfrm>
          <a:prstGeom prst="triangle">
            <a:avLst/>
          </a:prstGeom>
          <a:solidFill>
            <a:schemeClr val="accent4">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29" name="TextBox 128"/>
          <p:cNvSpPr txBox="1"/>
          <p:nvPr/>
        </p:nvSpPr>
        <p:spPr>
          <a:xfrm rot="8933607">
            <a:off x="369826" y="1277989"/>
            <a:ext cx="1025360" cy="523220"/>
          </a:xfrm>
          <a:prstGeom prst="rect">
            <a:avLst/>
          </a:prstGeom>
          <a:noFill/>
          <a:ln>
            <a:noFill/>
          </a:ln>
        </p:spPr>
        <p:txBody>
          <a:bodyPr wrap="square" rtlCol="0">
            <a:spAutoFit/>
          </a:bodyPr>
          <a:lstStyle/>
          <a:p>
            <a:r>
              <a:rPr lang="en-US" sz="2800" b="1" dirty="0" smtClean="0">
                <a:solidFill>
                  <a:schemeClr val="bg2"/>
                </a:solidFill>
              </a:rPr>
              <a:t>))))</a:t>
            </a:r>
            <a:endParaRPr lang="en-US" sz="2800" b="1" dirty="0">
              <a:solidFill>
                <a:schemeClr val="bg2"/>
              </a:solidFill>
            </a:endParaRPr>
          </a:p>
        </p:txBody>
      </p:sp>
      <p:sp>
        <p:nvSpPr>
          <p:cNvPr id="175" name="Freeform 174"/>
          <p:cNvSpPr/>
          <p:nvPr/>
        </p:nvSpPr>
        <p:spPr bwMode="auto">
          <a:xfrm rot="16200000">
            <a:off x="1265650" y="1280855"/>
            <a:ext cx="922855" cy="477826"/>
          </a:xfrm>
          <a:custGeom>
            <a:avLst/>
            <a:gdLst>
              <a:gd name="connsiteX0" fmla="*/ 0 w 1779668"/>
              <a:gd name="connsiteY0" fmla="*/ 204717 h 587592"/>
              <a:gd name="connsiteX1" fmla="*/ 68239 w 1779668"/>
              <a:gd name="connsiteY1" fmla="*/ 191069 h 587592"/>
              <a:gd name="connsiteX2" fmla="*/ 109182 w 1779668"/>
              <a:gd name="connsiteY2" fmla="*/ 163774 h 587592"/>
              <a:gd name="connsiteX3" fmla="*/ 177421 w 1779668"/>
              <a:gd name="connsiteY3" fmla="*/ 177421 h 587592"/>
              <a:gd name="connsiteX4" fmla="*/ 259308 w 1779668"/>
              <a:gd name="connsiteY4" fmla="*/ 204717 h 587592"/>
              <a:gd name="connsiteX5" fmla="*/ 286603 w 1779668"/>
              <a:gd name="connsiteY5" fmla="*/ 245660 h 587592"/>
              <a:gd name="connsiteX6" fmla="*/ 354842 w 1779668"/>
              <a:gd name="connsiteY6" fmla="*/ 163774 h 587592"/>
              <a:gd name="connsiteX7" fmla="*/ 395785 w 1779668"/>
              <a:gd name="connsiteY7" fmla="*/ 150126 h 587592"/>
              <a:gd name="connsiteX8" fmla="*/ 450376 w 1779668"/>
              <a:gd name="connsiteY8" fmla="*/ 136478 h 587592"/>
              <a:gd name="connsiteX9" fmla="*/ 491319 w 1779668"/>
              <a:gd name="connsiteY9" fmla="*/ 150126 h 587592"/>
              <a:gd name="connsiteX10" fmla="*/ 504967 w 1779668"/>
              <a:gd name="connsiteY10" fmla="*/ 191069 h 587592"/>
              <a:gd name="connsiteX11" fmla="*/ 532263 w 1779668"/>
              <a:gd name="connsiteY11" fmla="*/ 122830 h 587592"/>
              <a:gd name="connsiteX12" fmla="*/ 573206 w 1779668"/>
              <a:gd name="connsiteY12" fmla="*/ 13648 h 587592"/>
              <a:gd name="connsiteX13" fmla="*/ 600502 w 1779668"/>
              <a:gd name="connsiteY13" fmla="*/ 136478 h 587592"/>
              <a:gd name="connsiteX14" fmla="*/ 614149 w 1779668"/>
              <a:gd name="connsiteY14" fmla="*/ 232012 h 587592"/>
              <a:gd name="connsiteX15" fmla="*/ 627797 w 1779668"/>
              <a:gd name="connsiteY15" fmla="*/ 477672 h 587592"/>
              <a:gd name="connsiteX16" fmla="*/ 655093 w 1779668"/>
              <a:gd name="connsiteY16" fmla="*/ 423081 h 587592"/>
              <a:gd name="connsiteX17" fmla="*/ 668740 w 1779668"/>
              <a:gd name="connsiteY17" fmla="*/ 300251 h 587592"/>
              <a:gd name="connsiteX18" fmla="*/ 682388 w 1779668"/>
              <a:gd name="connsiteY18" fmla="*/ 191069 h 587592"/>
              <a:gd name="connsiteX19" fmla="*/ 696036 w 1779668"/>
              <a:gd name="connsiteY19" fmla="*/ 136478 h 587592"/>
              <a:gd name="connsiteX20" fmla="*/ 709684 w 1779668"/>
              <a:gd name="connsiteY20" fmla="*/ 40944 h 587592"/>
              <a:gd name="connsiteX21" fmla="*/ 750627 w 1779668"/>
              <a:gd name="connsiteY21" fmla="*/ 68239 h 587592"/>
              <a:gd name="connsiteX22" fmla="*/ 805218 w 1779668"/>
              <a:gd name="connsiteY22" fmla="*/ 150126 h 587592"/>
              <a:gd name="connsiteX23" fmla="*/ 818866 w 1779668"/>
              <a:gd name="connsiteY23" fmla="*/ 204717 h 587592"/>
              <a:gd name="connsiteX24" fmla="*/ 832514 w 1779668"/>
              <a:gd name="connsiteY24" fmla="*/ 245660 h 587592"/>
              <a:gd name="connsiteX25" fmla="*/ 859809 w 1779668"/>
              <a:gd name="connsiteY25" fmla="*/ 204717 h 587592"/>
              <a:gd name="connsiteX26" fmla="*/ 900752 w 1779668"/>
              <a:gd name="connsiteY26" fmla="*/ 218365 h 587592"/>
              <a:gd name="connsiteX27" fmla="*/ 941696 w 1779668"/>
              <a:gd name="connsiteY27" fmla="*/ 177421 h 587592"/>
              <a:gd name="connsiteX28" fmla="*/ 968991 w 1779668"/>
              <a:gd name="connsiteY28" fmla="*/ 259308 h 587592"/>
              <a:gd name="connsiteX29" fmla="*/ 1009934 w 1779668"/>
              <a:gd name="connsiteY29" fmla="*/ 286603 h 587592"/>
              <a:gd name="connsiteX30" fmla="*/ 1064525 w 1779668"/>
              <a:gd name="connsiteY30" fmla="*/ 136478 h 587592"/>
              <a:gd name="connsiteX31" fmla="*/ 1091821 w 1779668"/>
              <a:gd name="connsiteY31" fmla="*/ 54592 h 587592"/>
              <a:gd name="connsiteX32" fmla="*/ 1105469 w 1779668"/>
              <a:gd name="connsiteY32" fmla="*/ 0 h 587592"/>
              <a:gd name="connsiteX33" fmla="*/ 1146412 w 1779668"/>
              <a:gd name="connsiteY33" fmla="*/ 54592 h 587592"/>
              <a:gd name="connsiteX34" fmla="*/ 1160060 w 1779668"/>
              <a:gd name="connsiteY34" fmla="*/ 136478 h 587592"/>
              <a:gd name="connsiteX35" fmla="*/ 1173708 w 1779668"/>
              <a:gd name="connsiteY35" fmla="*/ 204717 h 587592"/>
              <a:gd name="connsiteX36" fmla="*/ 1201003 w 1779668"/>
              <a:gd name="connsiteY36" fmla="*/ 286603 h 587592"/>
              <a:gd name="connsiteX37" fmla="*/ 1214651 w 1779668"/>
              <a:gd name="connsiteY37" fmla="*/ 245660 h 587592"/>
              <a:gd name="connsiteX38" fmla="*/ 1241946 w 1779668"/>
              <a:gd name="connsiteY38" fmla="*/ 136478 h 587592"/>
              <a:gd name="connsiteX39" fmla="*/ 1296537 w 1779668"/>
              <a:gd name="connsiteY39" fmla="*/ 218365 h 587592"/>
              <a:gd name="connsiteX40" fmla="*/ 1364776 w 1779668"/>
              <a:gd name="connsiteY40" fmla="*/ 286603 h 587592"/>
              <a:gd name="connsiteX41" fmla="*/ 1378424 w 1779668"/>
              <a:gd name="connsiteY41" fmla="*/ 136478 h 587592"/>
              <a:gd name="connsiteX42" fmla="*/ 1392072 w 1779668"/>
              <a:gd name="connsiteY42" fmla="*/ 95535 h 587592"/>
              <a:gd name="connsiteX43" fmla="*/ 1433015 w 1779668"/>
              <a:gd name="connsiteY43" fmla="*/ 109183 h 587592"/>
              <a:gd name="connsiteX44" fmla="*/ 1460311 w 1779668"/>
              <a:gd name="connsiteY44" fmla="*/ 150126 h 587592"/>
              <a:gd name="connsiteX45" fmla="*/ 1487606 w 1779668"/>
              <a:gd name="connsiteY45" fmla="*/ 327547 h 587592"/>
              <a:gd name="connsiteX46" fmla="*/ 1514902 w 1779668"/>
              <a:gd name="connsiteY46" fmla="*/ 423081 h 587592"/>
              <a:gd name="connsiteX47" fmla="*/ 1542197 w 1779668"/>
              <a:gd name="connsiteY47" fmla="*/ 532263 h 587592"/>
              <a:gd name="connsiteX48" fmla="*/ 1555845 w 1779668"/>
              <a:gd name="connsiteY48" fmla="*/ 573206 h 587592"/>
              <a:gd name="connsiteX49" fmla="*/ 1542197 w 1779668"/>
              <a:gd name="connsiteY49" fmla="*/ 504968 h 587592"/>
              <a:gd name="connsiteX50" fmla="*/ 1555845 w 1779668"/>
              <a:gd name="connsiteY50" fmla="*/ 177421 h 587592"/>
              <a:gd name="connsiteX51" fmla="*/ 1583140 w 1779668"/>
              <a:gd name="connsiteY51" fmla="*/ 0 h 587592"/>
              <a:gd name="connsiteX52" fmla="*/ 1610436 w 1779668"/>
              <a:gd name="connsiteY52" fmla="*/ 245660 h 587592"/>
              <a:gd name="connsiteX53" fmla="*/ 1651379 w 1779668"/>
              <a:gd name="connsiteY53" fmla="*/ 272956 h 587592"/>
              <a:gd name="connsiteX54" fmla="*/ 1692322 w 1779668"/>
              <a:gd name="connsiteY54" fmla="*/ 259308 h 587592"/>
              <a:gd name="connsiteX55" fmla="*/ 1774209 w 1779668"/>
              <a:gd name="connsiteY55" fmla="*/ 245660 h 587592"/>
              <a:gd name="connsiteX56" fmla="*/ 1774209 w 1779668"/>
              <a:gd name="connsiteY56" fmla="*/ 218365 h 587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779668" h="587592">
                <a:moveTo>
                  <a:pt x="0" y="204717"/>
                </a:moveTo>
                <a:cubicBezTo>
                  <a:pt x="22746" y="200168"/>
                  <a:pt x="46519" y="199214"/>
                  <a:pt x="68239" y="191069"/>
                </a:cubicBezTo>
                <a:cubicBezTo>
                  <a:pt x="83597" y="185310"/>
                  <a:pt x="92906" y="165809"/>
                  <a:pt x="109182" y="163774"/>
                </a:cubicBezTo>
                <a:cubicBezTo>
                  <a:pt x="132200" y="160897"/>
                  <a:pt x="155042" y="171318"/>
                  <a:pt x="177421" y="177421"/>
                </a:cubicBezTo>
                <a:cubicBezTo>
                  <a:pt x="205179" y="184991"/>
                  <a:pt x="259308" y="204717"/>
                  <a:pt x="259308" y="204717"/>
                </a:cubicBezTo>
                <a:cubicBezTo>
                  <a:pt x="268406" y="218365"/>
                  <a:pt x="270201" y="245660"/>
                  <a:pt x="286603" y="245660"/>
                </a:cubicBezTo>
                <a:cubicBezTo>
                  <a:pt x="312593" y="245660"/>
                  <a:pt x="339404" y="176124"/>
                  <a:pt x="354842" y="163774"/>
                </a:cubicBezTo>
                <a:cubicBezTo>
                  <a:pt x="366076" y="154787"/>
                  <a:pt x="382137" y="154675"/>
                  <a:pt x="395785" y="150126"/>
                </a:cubicBezTo>
                <a:cubicBezTo>
                  <a:pt x="494715" y="216079"/>
                  <a:pt x="391181" y="166075"/>
                  <a:pt x="450376" y="136478"/>
                </a:cubicBezTo>
                <a:cubicBezTo>
                  <a:pt x="463243" y="130045"/>
                  <a:pt x="477671" y="145577"/>
                  <a:pt x="491319" y="150126"/>
                </a:cubicBezTo>
                <a:cubicBezTo>
                  <a:pt x="495868" y="163774"/>
                  <a:pt x="492997" y="199049"/>
                  <a:pt x="504967" y="191069"/>
                </a:cubicBezTo>
                <a:cubicBezTo>
                  <a:pt x="525351" y="177480"/>
                  <a:pt x="524516" y="146071"/>
                  <a:pt x="532263" y="122830"/>
                </a:cubicBezTo>
                <a:cubicBezTo>
                  <a:pt x="569429" y="11334"/>
                  <a:pt x="517366" y="125330"/>
                  <a:pt x="573206" y="13648"/>
                </a:cubicBezTo>
                <a:cubicBezTo>
                  <a:pt x="585474" y="62720"/>
                  <a:pt x="591839" y="84502"/>
                  <a:pt x="600502" y="136478"/>
                </a:cubicBezTo>
                <a:cubicBezTo>
                  <a:pt x="605790" y="168208"/>
                  <a:pt x="609600" y="200167"/>
                  <a:pt x="614149" y="232012"/>
                </a:cubicBezTo>
                <a:cubicBezTo>
                  <a:pt x="618698" y="313899"/>
                  <a:pt x="610613" y="397480"/>
                  <a:pt x="627797" y="477672"/>
                </a:cubicBezTo>
                <a:cubicBezTo>
                  <a:pt x="632060" y="497565"/>
                  <a:pt x="650518" y="442905"/>
                  <a:pt x="655093" y="423081"/>
                </a:cubicBezTo>
                <a:cubicBezTo>
                  <a:pt x="664356" y="382941"/>
                  <a:pt x="663927" y="341164"/>
                  <a:pt x="668740" y="300251"/>
                </a:cubicBezTo>
                <a:cubicBezTo>
                  <a:pt x="673025" y="263825"/>
                  <a:pt x="676358" y="227247"/>
                  <a:pt x="682388" y="191069"/>
                </a:cubicBezTo>
                <a:cubicBezTo>
                  <a:pt x="685472" y="172567"/>
                  <a:pt x="692681" y="154932"/>
                  <a:pt x="696036" y="136478"/>
                </a:cubicBezTo>
                <a:cubicBezTo>
                  <a:pt x="701790" y="104829"/>
                  <a:pt x="705135" y="72789"/>
                  <a:pt x="709684" y="40944"/>
                </a:cubicBezTo>
                <a:cubicBezTo>
                  <a:pt x="723332" y="50042"/>
                  <a:pt x="739826" y="55895"/>
                  <a:pt x="750627" y="68239"/>
                </a:cubicBezTo>
                <a:cubicBezTo>
                  <a:pt x="772229" y="92927"/>
                  <a:pt x="805218" y="150126"/>
                  <a:pt x="805218" y="150126"/>
                </a:cubicBezTo>
                <a:cubicBezTo>
                  <a:pt x="809767" y="168323"/>
                  <a:pt x="813713" y="186682"/>
                  <a:pt x="818866" y="204717"/>
                </a:cubicBezTo>
                <a:cubicBezTo>
                  <a:pt x="822818" y="218549"/>
                  <a:pt x="818128" y="245660"/>
                  <a:pt x="832514" y="245660"/>
                </a:cubicBezTo>
                <a:cubicBezTo>
                  <a:pt x="848916" y="245660"/>
                  <a:pt x="850711" y="218365"/>
                  <a:pt x="859809" y="204717"/>
                </a:cubicBezTo>
                <a:cubicBezTo>
                  <a:pt x="873457" y="209266"/>
                  <a:pt x="887104" y="222914"/>
                  <a:pt x="900752" y="218365"/>
                </a:cubicBezTo>
                <a:cubicBezTo>
                  <a:pt x="919063" y="212261"/>
                  <a:pt x="925145" y="167491"/>
                  <a:pt x="941696" y="177421"/>
                </a:cubicBezTo>
                <a:cubicBezTo>
                  <a:pt x="966368" y="192224"/>
                  <a:pt x="945051" y="243348"/>
                  <a:pt x="968991" y="259308"/>
                </a:cubicBezTo>
                <a:lnTo>
                  <a:pt x="1009934" y="286603"/>
                </a:lnTo>
                <a:cubicBezTo>
                  <a:pt x="1090837" y="232670"/>
                  <a:pt x="1034796" y="285124"/>
                  <a:pt x="1064525" y="136478"/>
                </a:cubicBezTo>
                <a:cubicBezTo>
                  <a:pt x="1070168" y="108265"/>
                  <a:pt x="1084843" y="82505"/>
                  <a:pt x="1091821" y="54592"/>
                </a:cubicBezTo>
                <a:lnTo>
                  <a:pt x="1105469" y="0"/>
                </a:lnTo>
                <a:cubicBezTo>
                  <a:pt x="1119117" y="18197"/>
                  <a:pt x="1137964" y="33472"/>
                  <a:pt x="1146412" y="54592"/>
                </a:cubicBezTo>
                <a:cubicBezTo>
                  <a:pt x="1156689" y="80285"/>
                  <a:pt x="1155110" y="109253"/>
                  <a:pt x="1160060" y="136478"/>
                </a:cubicBezTo>
                <a:cubicBezTo>
                  <a:pt x="1164210" y="159301"/>
                  <a:pt x="1167605" y="182338"/>
                  <a:pt x="1173708" y="204717"/>
                </a:cubicBezTo>
                <a:cubicBezTo>
                  <a:pt x="1181278" y="232475"/>
                  <a:pt x="1201003" y="286603"/>
                  <a:pt x="1201003" y="286603"/>
                </a:cubicBezTo>
                <a:cubicBezTo>
                  <a:pt x="1205552" y="272955"/>
                  <a:pt x="1210866" y="259539"/>
                  <a:pt x="1214651" y="245660"/>
                </a:cubicBezTo>
                <a:cubicBezTo>
                  <a:pt x="1224522" y="209468"/>
                  <a:pt x="1206357" y="148341"/>
                  <a:pt x="1241946" y="136478"/>
                </a:cubicBezTo>
                <a:cubicBezTo>
                  <a:pt x="1273068" y="126104"/>
                  <a:pt x="1281866" y="189023"/>
                  <a:pt x="1296537" y="218365"/>
                </a:cubicBezTo>
                <a:cubicBezTo>
                  <a:pt x="1330267" y="285823"/>
                  <a:pt x="1304532" y="266523"/>
                  <a:pt x="1364776" y="286603"/>
                </a:cubicBezTo>
                <a:cubicBezTo>
                  <a:pt x="1369325" y="236561"/>
                  <a:pt x="1371318" y="186221"/>
                  <a:pt x="1378424" y="136478"/>
                </a:cubicBezTo>
                <a:cubicBezTo>
                  <a:pt x="1380459" y="122237"/>
                  <a:pt x="1379205" y="101968"/>
                  <a:pt x="1392072" y="95535"/>
                </a:cubicBezTo>
                <a:cubicBezTo>
                  <a:pt x="1404939" y="89102"/>
                  <a:pt x="1419367" y="104634"/>
                  <a:pt x="1433015" y="109183"/>
                </a:cubicBezTo>
                <a:cubicBezTo>
                  <a:pt x="1442114" y="122831"/>
                  <a:pt x="1454552" y="134768"/>
                  <a:pt x="1460311" y="150126"/>
                </a:cubicBezTo>
                <a:cubicBezTo>
                  <a:pt x="1472832" y="183515"/>
                  <a:pt x="1484234" y="307316"/>
                  <a:pt x="1487606" y="327547"/>
                </a:cubicBezTo>
                <a:cubicBezTo>
                  <a:pt x="1497349" y="386004"/>
                  <a:pt x="1500993" y="372083"/>
                  <a:pt x="1514902" y="423081"/>
                </a:cubicBezTo>
                <a:cubicBezTo>
                  <a:pt x="1524773" y="459273"/>
                  <a:pt x="1530334" y="496674"/>
                  <a:pt x="1542197" y="532263"/>
                </a:cubicBezTo>
                <a:cubicBezTo>
                  <a:pt x="1546746" y="545911"/>
                  <a:pt x="1555845" y="587592"/>
                  <a:pt x="1555845" y="573206"/>
                </a:cubicBezTo>
                <a:cubicBezTo>
                  <a:pt x="1555845" y="550010"/>
                  <a:pt x="1546746" y="527714"/>
                  <a:pt x="1542197" y="504968"/>
                </a:cubicBezTo>
                <a:cubicBezTo>
                  <a:pt x="1546746" y="395786"/>
                  <a:pt x="1549028" y="286485"/>
                  <a:pt x="1555845" y="177421"/>
                </a:cubicBezTo>
                <a:cubicBezTo>
                  <a:pt x="1560351" y="105319"/>
                  <a:pt x="1569902" y="66195"/>
                  <a:pt x="1583140" y="0"/>
                </a:cubicBezTo>
                <a:cubicBezTo>
                  <a:pt x="1592239" y="81887"/>
                  <a:pt x="1590453" y="165729"/>
                  <a:pt x="1610436" y="245660"/>
                </a:cubicBezTo>
                <a:cubicBezTo>
                  <a:pt x="1614414" y="261573"/>
                  <a:pt x="1635200" y="270259"/>
                  <a:pt x="1651379" y="272956"/>
                </a:cubicBezTo>
                <a:cubicBezTo>
                  <a:pt x="1665569" y="275321"/>
                  <a:pt x="1678674" y="263857"/>
                  <a:pt x="1692322" y="259308"/>
                </a:cubicBezTo>
                <a:cubicBezTo>
                  <a:pt x="1730264" y="271955"/>
                  <a:pt x="1742461" y="287991"/>
                  <a:pt x="1774209" y="245660"/>
                </a:cubicBezTo>
                <a:cubicBezTo>
                  <a:pt x="1779668" y="238381"/>
                  <a:pt x="1774209" y="227463"/>
                  <a:pt x="1774209" y="218365"/>
                </a:cubicBezTo>
              </a:path>
            </a:pathLst>
          </a:custGeom>
          <a:solidFill>
            <a:srgbClr val="7030A0"/>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2"/>
              </a:solidFill>
              <a:effectLst/>
              <a:latin typeface="FrutigerNext LT Regular" pitchFamily="34" charset="0"/>
              <a:ea typeface="MS PGothic" pitchFamily="34" charset="-128"/>
            </a:endParaRPr>
          </a:p>
        </p:txBody>
      </p:sp>
      <p:grpSp>
        <p:nvGrpSpPr>
          <p:cNvPr id="98" name="Group 97"/>
          <p:cNvGrpSpPr/>
          <p:nvPr/>
        </p:nvGrpSpPr>
        <p:grpSpPr>
          <a:xfrm>
            <a:off x="1619250" y="1692435"/>
            <a:ext cx="3474636" cy="614085"/>
            <a:chOff x="1125371" y="1825785"/>
            <a:chExt cx="3968515" cy="614085"/>
          </a:xfrm>
          <a:solidFill>
            <a:schemeClr val="accent1">
              <a:lumMod val="10000"/>
            </a:schemeClr>
          </a:solidFill>
        </p:grpSpPr>
        <p:sp>
          <p:nvSpPr>
            <p:cNvPr id="158" name="Freeform 157"/>
            <p:cNvSpPr/>
            <p:nvPr/>
          </p:nvSpPr>
          <p:spPr bwMode="auto">
            <a:xfrm>
              <a:off x="1125371" y="1825785"/>
              <a:ext cx="2139716" cy="587809"/>
            </a:xfrm>
            <a:custGeom>
              <a:avLst/>
              <a:gdLst>
                <a:gd name="connsiteX0" fmla="*/ 0 w 1779668"/>
                <a:gd name="connsiteY0" fmla="*/ 204717 h 587592"/>
                <a:gd name="connsiteX1" fmla="*/ 68239 w 1779668"/>
                <a:gd name="connsiteY1" fmla="*/ 191069 h 587592"/>
                <a:gd name="connsiteX2" fmla="*/ 109182 w 1779668"/>
                <a:gd name="connsiteY2" fmla="*/ 163774 h 587592"/>
                <a:gd name="connsiteX3" fmla="*/ 177421 w 1779668"/>
                <a:gd name="connsiteY3" fmla="*/ 177421 h 587592"/>
                <a:gd name="connsiteX4" fmla="*/ 259308 w 1779668"/>
                <a:gd name="connsiteY4" fmla="*/ 204717 h 587592"/>
                <a:gd name="connsiteX5" fmla="*/ 286603 w 1779668"/>
                <a:gd name="connsiteY5" fmla="*/ 245660 h 587592"/>
                <a:gd name="connsiteX6" fmla="*/ 354842 w 1779668"/>
                <a:gd name="connsiteY6" fmla="*/ 163774 h 587592"/>
                <a:gd name="connsiteX7" fmla="*/ 395785 w 1779668"/>
                <a:gd name="connsiteY7" fmla="*/ 150126 h 587592"/>
                <a:gd name="connsiteX8" fmla="*/ 450376 w 1779668"/>
                <a:gd name="connsiteY8" fmla="*/ 136478 h 587592"/>
                <a:gd name="connsiteX9" fmla="*/ 491319 w 1779668"/>
                <a:gd name="connsiteY9" fmla="*/ 150126 h 587592"/>
                <a:gd name="connsiteX10" fmla="*/ 504967 w 1779668"/>
                <a:gd name="connsiteY10" fmla="*/ 191069 h 587592"/>
                <a:gd name="connsiteX11" fmla="*/ 532263 w 1779668"/>
                <a:gd name="connsiteY11" fmla="*/ 122830 h 587592"/>
                <a:gd name="connsiteX12" fmla="*/ 573206 w 1779668"/>
                <a:gd name="connsiteY12" fmla="*/ 13648 h 587592"/>
                <a:gd name="connsiteX13" fmla="*/ 600502 w 1779668"/>
                <a:gd name="connsiteY13" fmla="*/ 136478 h 587592"/>
                <a:gd name="connsiteX14" fmla="*/ 614149 w 1779668"/>
                <a:gd name="connsiteY14" fmla="*/ 232012 h 587592"/>
                <a:gd name="connsiteX15" fmla="*/ 627797 w 1779668"/>
                <a:gd name="connsiteY15" fmla="*/ 477672 h 587592"/>
                <a:gd name="connsiteX16" fmla="*/ 655093 w 1779668"/>
                <a:gd name="connsiteY16" fmla="*/ 423081 h 587592"/>
                <a:gd name="connsiteX17" fmla="*/ 668740 w 1779668"/>
                <a:gd name="connsiteY17" fmla="*/ 300251 h 587592"/>
                <a:gd name="connsiteX18" fmla="*/ 682388 w 1779668"/>
                <a:gd name="connsiteY18" fmla="*/ 191069 h 587592"/>
                <a:gd name="connsiteX19" fmla="*/ 696036 w 1779668"/>
                <a:gd name="connsiteY19" fmla="*/ 136478 h 587592"/>
                <a:gd name="connsiteX20" fmla="*/ 709684 w 1779668"/>
                <a:gd name="connsiteY20" fmla="*/ 40944 h 587592"/>
                <a:gd name="connsiteX21" fmla="*/ 750627 w 1779668"/>
                <a:gd name="connsiteY21" fmla="*/ 68239 h 587592"/>
                <a:gd name="connsiteX22" fmla="*/ 805218 w 1779668"/>
                <a:gd name="connsiteY22" fmla="*/ 150126 h 587592"/>
                <a:gd name="connsiteX23" fmla="*/ 818866 w 1779668"/>
                <a:gd name="connsiteY23" fmla="*/ 204717 h 587592"/>
                <a:gd name="connsiteX24" fmla="*/ 832514 w 1779668"/>
                <a:gd name="connsiteY24" fmla="*/ 245660 h 587592"/>
                <a:gd name="connsiteX25" fmla="*/ 859809 w 1779668"/>
                <a:gd name="connsiteY25" fmla="*/ 204717 h 587592"/>
                <a:gd name="connsiteX26" fmla="*/ 900752 w 1779668"/>
                <a:gd name="connsiteY26" fmla="*/ 218365 h 587592"/>
                <a:gd name="connsiteX27" fmla="*/ 941696 w 1779668"/>
                <a:gd name="connsiteY27" fmla="*/ 177421 h 587592"/>
                <a:gd name="connsiteX28" fmla="*/ 968991 w 1779668"/>
                <a:gd name="connsiteY28" fmla="*/ 259308 h 587592"/>
                <a:gd name="connsiteX29" fmla="*/ 1009934 w 1779668"/>
                <a:gd name="connsiteY29" fmla="*/ 286603 h 587592"/>
                <a:gd name="connsiteX30" fmla="*/ 1064525 w 1779668"/>
                <a:gd name="connsiteY30" fmla="*/ 136478 h 587592"/>
                <a:gd name="connsiteX31" fmla="*/ 1091821 w 1779668"/>
                <a:gd name="connsiteY31" fmla="*/ 54592 h 587592"/>
                <a:gd name="connsiteX32" fmla="*/ 1105469 w 1779668"/>
                <a:gd name="connsiteY32" fmla="*/ 0 h 587592"/>
                <a:gd name="connsiteX33" fmla="*/ 1146412 w 1779668"/>
                <a:gd name="connsiteY33" fmla="*/ 54592 h 587592"/>
                <a:gd name="connsiteX34" fmla="*/ 1160060 w 1779668"/>
                <a:gd name="connsiteY34" fmla="*/ 136478 h 587592"/>
                <a:gd name="connsiteX35" fmla="*/ 1173708 w 1779668"/>
                <a:gd name="connsiteY35" fmla="*/ 204717 h 587592"/>
                <a:gd name="connsiteX36" fmla="*/ 1201003 w 1779668"/>
                <a:gd name="connsiteY36" fmla="*/ 286603 h 587592"/>
                <a:gd name="connsiteX37" fmla="*/ 1214651 w 1779668"/>
                <a:gd name="connsiteY37" fmla="*/ 245660 h 587592"/>
                <a:gd name="connsiteX38" fmla="*/ 1241946 w 1779668"/>
                <a:gd name="connsiteY38" fmla="*/ 136478 h 587592"/>
                <a:gd name="connsiteX39" fmla="*/ 1296537 w 1779668"/>
                <a:gd name="connsiteY39" fmla="*/ 218365 h 587592"/>
                <a:gd name="connsiteX40" fmla="*/ 1364776 w 1779668"/>
                <a:gd name="connsiteY40" fmla="*/ 286603 h 587592"/>
                <a:gd name="connsiteX41" fmla="*/ 1378424 w 1779668"/>
                <a:gd name="connsiteY41" fmla="*/ 136478 h 587592"/>
                <a:gd name="connsiteX42" fmla="*/ 1392072 w 1779668"/>
                <a:gd name="connsiteY42" fmla="*/ 95535 h 587592"/>
                <a:gd name="connsiteX43" fmla="*/ 1433015 w 1779668"/>
                <a:gd name="connsiteY43" fmla="*/ 109183 h 587592"/>
                <a:gd name="connsiteX44" fmla="*/ 1460311 w 1779668"/>
                <a:gd name="connsiteY44" fmla="*/ 150126 h 587592"/>
                <a:gd name="connsiteX45" fmla="*/ 1487606 w 1779668"/>
                <a:gd name="connsiteY45" fmla="*/ 327547 h 587592"/>
                <a:gd name="connsiteX46" fmla="*/ 1514902 w 1779668"/>
                <a:gd name="connsiteY46" fmla="*/ 423081 h 587592"/>
                <a:gd name="connsiteX47" fmla="*/ 1542197 w 1779668"/>
                <a:gd name="connsiteY47" fmla="*/ 532263 h 587592"/>
                <a:gd name="connsiteX48" fmla="*/ 1555845 w 1779668"/>
                <a:gd name="connsiteY48" fmla="*/ 573206 h 587592"/>
                <a:gd name="connsiteX49" fmla="*/ 1542197 w 1779668"/>
                <a:gd name="connsiteY49" fmla="*/ 504968 h 587592"/>
                <a:gd name="connsiteX50" fmla="*/ 1555845 w 1779668"/>
                <a:gd name="connsiteY50" fmla="*/ 177421 h 587592"/>
                <a:gd name="connsiteX51" fmla="*/ 1583140 w 1779668"/>
                <a:gd name="connsiteY51" fmla="*/ 0 h 587592"/>
                <a:gd name="connsiteX52" fmla="*/ 1610436 w 1779668"/>
                <a:gd name="connsiteY52" fmla="*/ 245660 h 587592"/>
                <a:gd name="connsiteX53" fmla="*/ 1651379 w 1779668"/>
                <a:gd name="connsiteY53" fmla="*/ 272956 h 587592"/>
                <a:gd name="connsiteX54" fmla="*/ 1692322 w 1779668"/>
                <a:gd name="connsiteY54" fmla="*/ 259308 h 587592"/>
                <a:gd name="connsiteX55" fmla="*/ 1774209 w 1779668"/>
                <a:gd name="connsiteY55" fmla="*/ 245660 h 587592"/>
                <a:gd name="connsiteX56" fmla="*/ 1774209 w 1779668"/>
                <a:gd name="connsiteY56" fmla="*/ 218365 h 587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779668" h="587592">
                  <a:moveTo>
                    <a:pt x="0" y="204717"/>
                  </a:moveTo>
                  <a:cubicBezTo>
                    <a:pt x="22746" y="200168"/>
                    <a:pt x="46519" y="199214"/>
                    <a:pt x="68239" y="191069"/>
                  </a:cubicBezTo>
                  <a:cubicBezTo>
                    <a:pt x="83597" y="185310"/>
                    <a:pt x="92906" y="165809"/>
                    <a:pt x="109182" y="163774"/>
                  </a:cubicBezTo>
                  <a:cubicBezTo>
                    <a:pt x="132200" y="160897"/>
                    <a:pt x="155042" y="171318"/>
                    <a:pt x="177421" y="177421"/>
                  </a:cubicBezTo>
                  <a:cubicBezTo>
                    <a:pt x="205179" y="184991"/>
                    <a:pt x="259308" y="204717"/>
                    <a:pt x="259308" y="204717"/>
                  </a:cubicBezTo>
                  <a:cubicBezTo>
                    <a:pt x="268406" y="218365"/>
                    <a:pt x="270201" y="245660"/>
                    <a:pt x="286603" y="245660"/>
                  </a:cubicBezTo>
                  <a:cubicBezTo>
                    <a:pt x="312593" y="245660"/>
                    <a:pt x="339404" y="176124"/>
                    <a:pt x="354842" y="163774"/>
                  </a:cubicBezTo>
                  <a:cubicBezTo>
                    <a:pt x="366076" y="154787"/>
                    <a:pt x="382137" y="154675"/>
                    <a:pt x="395785" y="150126"/>
                  </a:cubicBezTo>
                  <a:cubicBezTo>
                    <a:pt x="494715" y="216079"/>
                    <a:pt x="391181" y="166075"/>
                    <a:pt x="450376" y="136478"/>
                  </a:cubicBezTo>
                  <a:cubicBezTo>
                    <a:pt x="463243" y="130045"/>
                    <a:pt x="477671" y="145577"/>
                    <a:pt x="491319" y="150126"/>
                  </a:cubicBezTo>
                  <a:cubicBezTo>
                    <a:pt x="495868" y="163774"/>
                    <a:pt x="492997" y="199049"/>
                    <a:pt x="504967" y="191069"/>
                  </a:cubicBezTo>
                  <a:cubicBezTo>
                    <a:pt x="525351" y="177480"/>
                    <a:pt x="524516" y="146071"/>
                    <a:pt x="532263" y="122830"/>
                  </a:cubicBezTo>
                  <a:cubicBezTo>
                    <a:pt x="569429" y="11334"/>
                    <a:pt x="517366" y="125330"/>
                    <a:pt x="573206" y="13648"/>
                  </a:cubicBezTo>
                  <a:cubicBezTo>
                    <a:pt x="585474" y="62720"/>
                    <a:pt x="591839" y="84502"/>
                    <a:pt x="600502" y="136478"/>
                  </a:cubicBezTo>
                  <a:cubicBezTo>
                    <a:pt x="605790" y="168208"/>
                    <a:pt x="609600" y="200167"/>
                    <a:pt x="614149" y="232012"/>
                  </a:cubicBezTo>
                  <a:cubicBezTo>
                    <a:pt x="618698" y="313899"/>
                    <a:pt x="610613" y="397480"/>
                    <a:pt x="627797" y="477672"/>
                  </a:cubicBezTo>
                  <a:cubicBezTo>
                    <a:pt x="632060" y="497565"/>
                    <a:pt x="650518" y="442905"/>
                    <a:pt x="655093" y="423081"/>
                  </a:cubicBezTo>
                  <a:cubicBezTo>
                    <a:pt x="664356" y="382941"/>
                    <a:pt x="663927" y="341164"/>
                    <a:pt x="668740" y="300251"/>
                  </a:cubicBezTo>
                  <a:cubicBezTo>
                    <a:pt x="673025" y="263825"/>
                    <a:pt x="676358" y="227247"/>
                    <a:pt x="682388" y="191069"/>
                  </a:cubicBezTo>
                  <a:cubicBezTo>
                    <a:pt x="685472" y="172567"/>
                    <a:pt x="692681" y="154932"/>
                    <a:pt x="696036" y="136478"/>
                  </a:cubicBezTo>
                  <a:cubicBezTo>
                    <a:pt x="701790" y="104829"/>
                    <a:pt x="705135" y="72789"/>
                    <a:pt x="709684" y="40944"/>
                  </a:cubicBezTo>
                  <a:cubicBezTo>
                    <a:pt x="723332" y="50042"/>
                    <a:pt x="739826" y="55895"/>
                    <a:pt x="750627" y="68239"/>
                  </a:cubicBezTo>
                  <a:cubicBezTo>
                    <a:pt x="772229" y="92927"/>
                    <a:pt x="805218" y="150126"/>
                    <a:pt x="805218" y="150126"/>
                  </a:cubicBezTo>
                  <a:cubicBezTo>
                    <a:pt x="809767" y="168323"/>
                    <a:pt x="813713" y="186682"/>
                    <a:pt x="818866" y="204717"/>
                  </a:cubicBezTo>
                  <a:cubicBezTo>
                    <a:pt x="822818" y="218549"/>
                    <a:pt x="818128" y="245660"/>
                    <a:pt x="832514" y="245660"/>
                  </a:cubicBezTo>
                  <a:cubicBezTo>
                    <a:pt x="848916" y="245660"/>
                    <a:pt x="850711" y="218365"/>
                    <a:pt x="859809" y="204717"/>
                  </a:cubicBezTo>
                  <a:cubicBezTo>
                    <a:pt x="873457" y="209266"/>
                    <a:pt x="887104" y="222914"/>
                    <a:pt x="900752" y="218365"/>
                  </a:cubicBezTo>
                  <a:cubicBezTo>
                    <a:pt x="919063" y="212261"/>
                    <a:pt x="925145" y="167491"/>
                    <a:pt x="941696" y="177421"/>
                  </a:cubicBezTo>
                  <a:cubicBezTo>
                    <a:pt x="966368" y="192224"/>
                    <a:pt x="945051" y="243348"/>
                    <a:pt x="968991" y="259308"/>
                  </a:cubicBezTo>
                  <a:lnTo>
                    <a:pt x="1009934" y="286603"/>
                  </a:lnTo>
                  <a:cubicBezTo>
                    <a:pt x="1090837" y="232670"/>
                    <a:pt x="1034796" y="285124"/>
                    <a:pt x="1064525" y="136478"/>
                  </a:cubicBezTo>
                  <a:cubicBezTo>
                    <a:pt x="1070168" y="108265"/>
                    <a:pt x="1084843" y="82505"/>
                    <a:pt x="1091821" y="54592"/>
                  </a:cubicBezTo>
                  <a:lnTo>
                    <a:pt x="1105469" y="0"/>
                  </a:lnTo>
                  <a:cubicBezTo>
                    <a:pt x="1119117" y="18197"/>
                    <a:pt x="1137964" y="33472"/>
                    <a:pt x="1146412" y="54592"/>
                  </a:cubicBezTo>
                  <a:cubicBezTo>
                    <a:pt x="1156689" y="80285"/>
                    <a:pt x="1155110" y="109253"/>
                    <a:pt x="1160060" y="136478"/>
                  </a:cubicBezTo>
                  <a:cubicBezTo>
                    <a:pt x="1164210" y="159301"/>
                    <a:pt x="1167605" y="182338"/>
                    <a:pt x="1173708" y="204717"/>
                  </a:cubicBezTo>
                  <a:cubicBezTo>
                    <a:pt x="1181278" y="232475"/>
                    <a:pt x="1201003" y="286603"/>
                    <a:pt x="1201003" y="286603"/>
                  </a:cubicBezTo>
                  <a:cubicBezTo>
                    <a:pt x="1205552" y="272955"/>
                    <a:pt x="1210866" y="259539"/>
                    <a:pt x="1214651" y="245660"/>
                  </a:cubicBezTo>
                  <a:cubicBezTo>
                    <a:pt x="1224522" y="209468"/>
                    <a:pt x="1206357" y="148341"/>
                    <a:pt x="1241946" y="136478"/>
                  </a:cubicBezTo>
                  <a:cubicBezTo>
                    <a:pt x="1273068" y="126104"/>
                    <a:pt x="1281866" y="189023"/>
                    <a:pt x="1296537" y="218365"/>
                  </a:cubicBezTo>
                  <a:cubicBezTo>
                    <a:pt x="1330267" y="285823"/>
                    <a:pt x="1304532" y="266523"/>
                    <a:pt x="1364776" y="286603"/>
                  </a:cubicBezTo>
                  <a:cubicBezTo>
                    <a:pt x="1369325" y="236561"/>
                    <a:pt x="1371318" y="186221"/>
                    <a:pt x="1378424" y="136478"/>
                  </a:cubicBezTo>
                  <a:cubicBezTo>
                    <a:pt x="1380459" y="122237"/>
                    <a:pt x="1379205" y="101968"/>
                    <a:pt x="1392072" y="95535"/>
                  </a:cubicBezTo>
                  <a:cubicBezTo>
                    <a:pt x="1404939" y="89102"/>
                    <a:pt x="1419367" y="104634"/>
                    <a:pt x="1433015" y="109183"/>
                  </a:cubicBezTo>
                  <a:cubicBezTo>
                    <a:pt x="1442114" y="122831"/>
                    <a:pt x="1454552" y="134768"/>
                    <a:pt x="1460311" y="150126"/>
                  </a:cubicBezTo>
                  <a:cubicBezTo>
                    <a:pt x="1472832" y="183515"/>
                    <a:pt x="1484234" y="307316"/>
                    <a:pt x="1487606" y="327547"/>
                  </a:cubicBezTo>
                  <a:cubicBezTo>
                    <a:pt x="1497349" y="386004"/>
                    <a:pt x="1500993" y="372083"/>
                    <a:pt x="1514902" y="423081"/>
                  </a:cubicBezTo>
                  <a:cubicBezTo>
                    <a:pt x="1524773" y="459273"/>
                    <a:pt x="1530334" y="496674"/>
                    <a:pt x="1542197" y="532263"/>
                  </a:cubicBezTo>
                  <a:cubicBezTo>
                    <a:pt x="1546746" y="545911"/>
                    <a:pt x="1555845" y="587592"/>
                    <a:pt x="1555845" y="573206"/>
                  </a:cubicBezTo>
                  <a:cubicBezTo>
                    <a:pt x="1555845" y="550010"/>
                    <a:pt x="1546746" y="527714"/>
                    <a:pt x="1542197" y="504968"/>
                  </a:cubicBezTo>
                  <a:cubicBezTo>
                    <a:pt x="1546746" y="395786"/>
                    <a:pt x="1549028" y="286485"/>
                    <a:pt x="1555845" y="177421"/>
                  </a:cubicBezTo>
                  <a:cubicBezTo>
                    <a:pt x="1560351" y="105319"/>
                    <a:pt x="1569902" y="66195"/>
                    <a:pt x="1583140" y="0"/>
                  </a:cubicBezTo>
                  <a:cubicBezTo>
                    <a:pt x="1592239" y="81887"/>
                    <a:pt x="1590453" y="165729"/>
                    <a:pt x="1610436" y="245660"/>
                  </a:cubicBezTo>
                  <a:cubicBezTo>
                    <a:pt x="1614414" y="261573"/>
                    <a:pt x="1635200" y="270259"/>
                    <a:pt x="1651379" y="272956"/>
                  </a:cubicBezTo>
                  <a:cubicBezTo>
                    <a:pt x="1665569" y="275321"/>
                    <a:pt x="1678674" y="263857"/>
                    <a:pt x="1692322" y="259308"/>
                  </a:cubicBezTo>
                  <a:cubicBezTo>
                    <a:pt x="1730264" y="271955"/>
                    <a:pt x="1742461" y="287991"/>
                    <a:pt x="1774209" y="245660"/>
                  </a:cubicBezTo>
                  <a:cubicBezTo>
                    <a:pt x="1779668" y="238381"/>
                    <a:pt x="1774209" y="227463"/>
                    <a:pt x="1774209" y="218365"/>
                  </a:cubicBezTo>
                </a:path>
              </a:pathLst>
            </a:custGeom>
            <a:grp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93" name="Freeform 192"/>
            <p:cNvSpPr/>
            <p:nvPr/>
          </p:nvSpPr>
          <p:spPr bwMode="auto">
            <a:xfrm>
              <a:off x="3264225" y="1852061"/>
              <a:ext cx="1829661" cy="587809"/>
            </a:xfrm>
            <a:custGeom>
              <a:avLst/>
              <a:gdLst>
                <a:gd name="connsiteX0" fmla="*/ 0 w 1779668"/>
                <a:gd name="connsiteY0" fmla="*/ 204717 h 587592"/>
                <a:gd name="connsiteX1" fmla="*/ 68239 w 1779668"/>
                <a:gd name="connsiteY1" fmla="*/ 191069 h 587592"/>
                <a:gd name="connsiteX2" fmla="*/ 109182 w 1779668"/>
                <a:gd name="connsiteY2" fmla="*/ 163774 h 587592"/>
                <a:gd name="connsiteX3" fmla="*/ 177421 w 1779668"/>
                <a:gd name="connsiteY3" fmla="*/ 177421 h 587592"/>
                <a:gd name="connsiteX4" fmla="*/ 259308 w 1779668"/>
                <a:gd name="connsiteY4" fmla="*/ 204717 h 587592"/>
                <a:gd name="connsiteX5" fmla="*/ 286603 w 1779668"/>
                <a:gd name="connsiteY5" fmla="*/ 245660 h 587592"/>
                <a:gd name="connsiteX6" fmla="*/ 354842 w 1779668"/>
                <a:gd name="connsiteY6" fmla="*/ 163774 h 587592"/>
                <a:gd name="connsiteX7" fmla="*/ 395785 w 1779668"/>
                <a:gd name="connsiteY7" fmla="*/ 150126 h 587592"/>
                <a:gd name="connsiteX8" fmla="*/ 450376 w 1779668"/>
                <a:gd name="connsiteY8" fmla="*/ 136478 h 587592"/>
                <a:gd name="connsiteX9" fmla="*/ 491319 w 1779668"/>
                <a:gd name="connsiteY9" fmla="*/ 150126 h 587592"/>
                <a:gd name="connsiteX10" fmla="*/ 504967 w 1779668"/>
                <a:gd name="connsiteY10" fmla="*/ 191069 h 587592"/>
                <a:gd name="connsiteX11" fmla="*/ 532263 w 1779668"/>
                <a:gd name="connsiteY11" fmla="*/ 122830 h 587592"/>
                <a:gd name="connsiteX12" fmla="*/ 573206 w 1779668"/>
                <a:gd name="connsiteY12" fmla="*/ 13648 h 587592"/>
                <a:gd name="connsiteX13" fmla="*/ 600502 w 1779668"/>
                <a:gd name="connsiteY13" fmla="*/ 136478 h 587592"/>
                <a:gd name="connsiteX14" fmla="*/ 614149 w 1779668"/>
                <a:gd name="connsiteY14" fmla="*/ 232012 h 587592"/>
                <a:gd name="connsiteX15" fmla="*/ 627797 w 1779668"/>
                <a:gd name="connsiteY15" fmla="*/ 477672 h 587592"/>
                <a:gd name="connsiteX16" fmla="*/ 655093 w 1779668"/>
                <a:gd name="connsiteY16" fmla="*/ 423081 h 587592"/>
                <a:gd name="connsiteX17" fmla="*/ 668740 w 1779668"/>
                <a:gd name="connsiteY17" fmla="*/ 300251 h 587592"/>
                <a:gd name="connsiteX18" fmla="*/ 682388 w 1779668"/>
                <a:gd name="connsiteY18" fmla="*/ 191069 h 587592"/>
                <a:gd name="connsiteX19" fmla="*/ 696036 w 1779668"/>
                <a:gd name="connsiteY19" fmla="*/ 136478 h 587592"/>
                <a:gd name="connsiteX20" fmla="*/ 709684 w 1779668"/>
                <a:gd name="connsiteY20" fmla="*/ 40944 h 587592"/>
                <a:gd name="connsiteX21" fmla="*/ 750627 w 1779668"/>
                <a:gd name="connsiteY21" fmla="*/ 68239 h 587592"/>
                <a:gd name="connsiteX22" fmla="*/ 805218 w 1779668"/>
                <a:gd name="connsiteY22" fmla="*/ 150126 h 587592"/>
                <a:gd name="connsiteX23" fmla="*/ 818866 w 1779668"/>
                <a:gd name="connsiteY23" fmla="*/ 204717 h 587592"/>
                <a:gd name="connsiteX24" fmla="*/ 832514 w 1779668"/>
                <a:gd name="connsiteY24" fmla="*/ 245660 h 587592"/>
                <a:gd name="connsiteX25" fmla="*/ 859809 w 1779668"/>
                <a:gd name="connsiteY25" fmla="*/ 204717 h 587592"/>
                <a:gd name="connsiteX26" fmla="*/ 900752 w 1779668"/>
                <a:gd name="connsiteY26" fmla="*/ 218365 h 587592"/>
                <a:gd name="connsiteX27" fmla="*/ 941696 w 1779668"/>
                <a:gd name="connsiteY27" fmla="*/ 177421 h 587592"/>
                <a:gd name="connsiteX28" fmla="*/ 968991 w 1779668"/>
                <a:gd name="connsiteY28" fmla="*/ 259308 h 587592"/>
                <a:gd name="connsiteX29" fmla="*/ 1009934 w 1779668"/>
                <a:gd name="connsiteY29" fmla="*/ 286603 h 587592"/>
                <a:gd name="connsiteX30" fmla="*/ 1064525 w 1779668"/>
                <a:gd name="connsiteY30" fmla="*/ 136478 h 587592"/>
                <a:gd name="connsiteX31" fmla="*/ 1091821 w 1779668"/>
                <a:gd name="connsiteY31" fmla="*/ 54592 h 587592"/>
                <a:gd name="connsiteX32" fmla="*/ 1105469 w 1779668"/>
                <a:gd name="connsiteY32" fmla="*/ 0 h 587592"/>
                <a:gd name="connsiteX33" fmla="*/ 1146412 w 1779668"/>
                <a:gd name="connsiteY33" fmla="*/ 54592 h 587592"/>
                <a:gd name="connsiteX34" fmla="*/ 1160060 w 1779668"/>
                <a:gd name="connsiteY34" fmla="*/ 136478 h 587592"/>
                <a:gd name="connsiteX35" fmla="*/ 1173708 w 1779668"/>
                <a:gd name="connsiteY35" fmla="*/ 204717 h 587592"/>
                <a:gd name="connsiteX36" fmla="*/ 1201003 w 1779668"/>
                <a:gd name="connsiteY36" fmla="*/ 286603 h 587592"/>
                <a:gd name="connsiteX37" fmla="*/ 1214651 w 1779668"/>
                <a:gd name="connsiteY37" fmla="*/ 245660 h 587592"/>
                <a:gd name="connsiteX38" fmla="*/ 1241946 w 1779668"/>
                <a:gd name="connsiteY38" fmla="*/ 136478 h 587592"/>
                <a:gd name="connsiteX39" fmla="*/ 1296537 w 1779668"/>
                <a:gd name="connsiteY39" fmla="*/ 218365 h 587592"/>
                <a:gd name="connsiteX40" fmla="*/ 1364776 w 1779668"/>
                <a:gd name="connsiteY40" fmla="*/ 286603 h 587592"/>
                <a:gd name="connsiteX41" fmla="*/ 1378424 w 1779668"/>
                <a:gd name="connsiteY41" fmla="*/ 136478 h 587592"/>
                <a:gd name="connsiteX42" fmla="*/ 1392072 w 1779668"/>
                <a:gd name="connsiteY42" fmla="*/ 95535 h 587592"/>
                <a:gd name="connsiteX43" fmla="*/ 1433015 w 1779668"/>
                <a:gd name="connsiteY43" fmla="*/ 109183 h 587592"/>
                <a:gd name="connsiteX44" fmla="*/ 1460311 w 1779668"/>
                <a:gd name="connsiteY44" fmla="*/ 150126 h 587592"/>
                <a:gd name="connsiteX45" fmla="*/ 1487606 w 1779668"/>
                <a:gd name="connsiteY45" fmla="*/ 327547 h 587592"/>
                <a:gd name="connsiteX46" fmla="*/ 1514902 w 1779668"/>
                <a:gd name="connsiteY46" fmla="*/ 423081 h 587592"/>
                <a:gd name="connsiteX47" fmla="*/ 1542197 w 1779668"/>
                <a:gd name="connsiteY47" fmla="*/ 532263 h 587592"/>
                <a:gd name="connsiteX48" fmla="*/ 1555845 w 1779668"/>
                <a:gd name="connsiteY48" fmla="*/ 573206 h 587592"/>
                <a:gd name="connsiteX49" fmla="*/ 1542197 w 1779668"/>
                <a:gd name="connsiteY49" fmla="*/ 504968 h 587592"/>
                <a:gd name="connsiteX50" fmla="*/ 1555845 w 1779668"/>
                <a:gd name="connsiteY50" fmla="*/ 177421 h 587592"/>
                <a:gd name="connsiteX51" fmla="*/ 1583140 w 1779668"/>
                <a:gd name="connsiteY51" fmla="*/ 0 h 587592"/>
                <a:gd name="connsiteX52" fmla="*/ 1610436 w 1779668"/>
                <a:gd name="connsiteY52" fmla="*/ 245660 h 587592"/>
                <a:gd name="connsiteX53" fmla="*/ 1651379 w 1779668"/>
                <a:gd name="connsiteY53" fmla="*/ 272956 h 587592"/>
                <a:gd name="connsiteX54" fmla="*/ 1692322 w 1779668"/>
                <a:gd name="connsiteY54" fmla="*/ 259308 h 587592"/>
                <a:gd name="connsiteX55" fmla="*/ 1774209 w 1779668"/>
                <a:gd name="connsiteY55" fmla="*/ 245660 h 587592"/>
                <a:gd name="connsiteX56" fmla="*/ 1774209 w 1779668"/>
                <a:gd name="connsiteY56" fmla="*/ 218365 h 587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779668" h="587592">
                  <a:moveTo>
                    <a:pt x="0" y="204717"/>
                  </a:moveTo>
                  <a:cubicBezTo>
                    <a:pt x="22746" y="200168"/>
                    <a:pt x="46519" y="199214"/>
                    <a:pt x="68239" y="191069"/>
                  </a:cubicBezTo>
                  <a:cubicBezTo>
                    <a:pt x="83597" y="185310"/>
                    <a:pt x="92906" y="165809"/>
                    <a:pt x="109182" y="163774"/>
                  </a:cubicBezTo>
                  <a:cubicBezTo>
                    <a:pt x="132200" y="160897"/>
                    <a:pt x="155042" y="171318"/>
                    <a:pt x="177421" y="177421"/>
                  </a:cubicBezTo>
                  <a:cubicBezTo>
                    <a:pt x="205179" y="184991"/>
                    <a:pt x="259308" y="204717"/>
                    <a:pt x="259308" y="204717"/>
                  </a:cubicBezTo>
                  <a:cubicBezTo>
                    <a:pt x="268406" y="218365"/>
                    <a:pt x="270201" y="245660"/>
                    <a:pt x="286603" y="245660"/>
                  </a:cubicBezTo>
                  <a:cubicBezTo>
                    <a:pt x="312593" y="245660"/>
                    <a:pt x="339404" y="176124"/>
                    <a:pt x="354842" y="163774"/>
                  </a:cubicBezTo>
                  <a:cubicBezTo>
                    <a:pt x="366076" y="154787"/>
                    <a:pt x="382137" y="154675"/>
                    <a:pt x="395785" y="150126"/>
                  </a:cubicBezTo>
                  <a:cubicBezTo>
                    <a:pt x="494715" y="216079"/>
                    <a:pt x="391181" y="166075"/>
                    <a:pt x="450376" y="136478"/>
                  </a:cubicBezTo>
                  <a:cubicBezTo>
                    <a:pt x="463243" y="130045"/>
                    <a:pt x="477671" y="145577"/>
                    <a:pt x="491319" y="150126"/>
                  </a:cubicBezTo>
                  <a:cubicBezTo>
                    <a:pt x="495868" y="163774"/>
                    <a:pt x="492997" y="199049"/>
                    <a:pt x="504967" y="191069"/>
                  </a:cubicBezTo>
                  <a:cubicBezTo>
                    <a:pt x="525351" y="177480"/>
                    <a:pt x="524516" y="146071"/>
                    <a:pt x="532263" y="122830"/>
                  </a:cubicBezTo>
                  <a:cubicBezTo>
                    <a:pt x="569429" y="11334"/>
                    <a:pt x="517366" y="125330"/>
                    <a:pt x="573206" y="13648"/>
                  </a:cubicBezTo>
                  <a:cubicBezTo>
                    <a:pt x="585474" y="62720"/>
                    <a:pt x="591839" y="84502"/>
                    <a:pt x="600502" y="136478"/>
                  </a:cubicBezTo>
                  <a:cubicBezTo>
                    <a:pt x="605790" y="168208"/>
                    <a:pt x="609600" y="200167"/>
                    <a:pt x="614149" y="232012"/>
                  </a:cubicBezTo>
                  <a:cubicBezTo>
                    <a:pt x="618698" y="313899"/>
                    <a:pt x="610613" y="397480"/>
                    <a:pt x="627797" y="477672"/>
                  </a:cubicBezTo>
                  <a:cubicBezTo>
                    <a:pt x="632060" y="497565"/>
                    <a:pt x="650518" y="442905"/>
                    <a:pt x="655093" y="423081"/>
                  </a:cubicBezTo>
                  <a:cubicBezTo>
                    <a:pt x="664356" y="382941"/>
                    <a:pt x="663927" y="341164"/>
                    <a:pt x="668740" y="300251"/>
                  </a:cubicBezTo>
                  <a:cubicBezTo>
                    <a:pt x="673025" y="263825"/>
                    <a:pt x="676358" y="227247"/>
                    <a:pt x="682388" y="191069"/>
                  </a:cubicBezTo>
                  <a:cubicBezTo>
                    <a:pt x="685472" y="172567"/>
                    <a:pt x="692681" y="154932"/>
                    <a:pt x="696036" y="136478"/>
                  </a:cubicBezTo>
                  <a:cubicBezTo>
                    <a:pt x="701790" y="104829"/>
                    <a:pt x="705135" y="72789"/>
                    <a:pt x="709684" y="40944"/>
                  </a:cubicBezTo>
                  <a:cubicBezTo>
                    <a:pt x="723332" y="50042"/>
                    <a:pt x="739826" y="55895"/>
                    <a:pt x="750627" y="68239"/>
                  </a:cubicBezTo>
                  <a:cubicBezTo>
                    <a:pt x="772229" y="92927"/>
                    <a:pt x="805218" y="150126"/>
                    <a:pt x="805218" y="150126"/>
                  </a:cubicBezTo>
                  <a:cubicBezTo>
                    <a:pt x="809767" y="168323"/>
                    <a:pt x="813713" y="186682"/>
                    <a:pt x="818866" y="204717"/>
                  </a:cubicBezTo>
                  <a:cubicBezTo>
                    <a:pt x="822818" y="218549"/>
                    <a:pt x="818128" y="245660"/>
                    <a:pt x="832514" y="245660"/>
                  </a:cubicBezTo>
                  <a:cubicBezTo>
                    <a:pt x="848916" y="245660"/>
                    <a:pt x="850711" y="218365"/>
                    <a:pt x="859809" y="204717"/>
                  </a:cubicBezTo>
                  <a:cubicBezTo>
                    <a:pt x="873457" y="209266"/>
                    <a:pt x="887104" y="222914"/>
                    <a:pt x="900752" y="218365"/>
                  </a:cubicBezTo>
                  <a:cubicBezTo>
                    <a:pt x="919063" y="212261"/>
                    <a:pt x="925145" y="167491"/>
                    <a:pt x="941696" y="177421"/>
                  </a:cubicBezTo>
                  <a:cubicBezTo>
                    <a:pt x="966368" y="192224"/>
                    <a:pt x="945051" y="243348"/>
                    <a:pt x="968991" y="259308"/>
                  </a:cubicBezTo>
                  <a:lnTo>
                    <a:pt x="1009934" y="286603"/>
                  </a:lnTo>
                  <a:cubicBezTo>
                    <a:pt x="1090837" y="232670"/>
                    <a:pt x="1034796" y="285124"/>
                    <a:pt x="1064525" y="136478"/>
                  </a:cubicBezTo>
                  <a:cubicBezTo>
                    <a:pt x="1070168" y="108265"/>
                    <a:pt x="1084843" y="82505"/>
                    <a:pt x="1091821" y="54592"/>
                  </a:cubicBezTo>
                  <a:lnTo>
                    <a:pt x="1105469" y="0"/>
                  </a:lnTo>
                  <a:cubicBezTo>
                    <a:pt x="1119117" y="18197"/>
                    <a:pt x="1137964" y="33472"/>
                    <a:pt x="1146412" y="54592"/>
                  </a:cubicBezTo>
                  <a:cubicBezTo>
                    <a:pt x="1156689" y="80285"/>
                    <a:pt x="1155110" y="109253"/>
                    <a:pt x="1160060" y="136478"/>
                  </a:cubicBezTo>
                  <a:cubicBezTo>
                    <a:pt x="1164210" y="159301"/>
                    <a:pt x="1167605" y="182338"/>
                    <a:pt x="1173708" y="204717"/>
                  </a:cubicBezTo>
                  <a:cubicBezTo>
                    <a:pt x="1181278" y="232475"/>
                    <a:pt x="1201003" y="286603"/>
                    <a:pt x="1201003" y="286603"/>
                  </a:cubicBezTo>
                  <a:cubicBezTo>
                    <a:pt x="1205552" y="272955"/>
                    <a:pt x="1210866" y="259539"/>
                    <a:pt x="1214651" y="245660"/>
                  </a:cubicBezTo>
                  <a:cubicBezTo>
                    <a:pt x="1224522" y="209468"/>
                    <a:pt x="1206357" y="148341"/>
                    <a:pt x="1241946" y="136478"/>
                  </a:cubicBezTo>
                  <a:cubicBezTo>
                    <a:pt x="1273068" y="126104"/>
                    <a:pt x="1281866" y="189023"/>
                    <a:pt x="1296537" y="218365"/>
                  </a:cubicBezTo>
                  <a:cubicBezTo>
                    <a:pt x="1330267" y="285823"/>
                    <a:pt x="1304532" y="266523"/>
                    <a:pt x="1364776" y="286603"/>
                  </a:cubicBezTo>
                  <a:cubicBezTo>
                    <a:pt x="1369325" y="236561"/>
                    <a:pt x="1371318" y="186221"/>
                    <a:pt x="1378424" y="136478"/>
                  </a:cubicBezTo>
                  <a:cubicBezTo>
                    <a:pt x="1380459" y="122237"/>
                    <a:pt x="1379205" y="101968"/>
                    <a:pt x="1392072" y="95535"/>
                  </a:cubicBezTo>
                  <a:cubicBezTo>
                    <a:pt x="1404939" y="89102"/>
                    <a:pt x="1419367" y="104634"/>
                    <a:pt x="1433015" y="109183"/>
                  </a:cubicBezTo>
                  <a:cubicBezTo>
                    <a:pt x="1442114" y="122831"/>
                    <a:pt x="1454552" y="134768"/>
                    <a:pt x="1460311" y="150126"/>
                  </a:cubicBezTo>
                  <a:cubicBezTo>
                    <a:pt x="1472832" y="183515"/>
                    <a:pt x="1484234" y="307316"/>
                    <a:pt x="1487606" y="327547"/>
                  </a:cubicBezTo>
                  <a:cubicBezTo>
                    <a:pt x="1497349" y="386004"/>
                    <a:pt x="1500993" y="372083"/>
                    <a:pt x="1514902" y="423081"/>
                  </a:cubicBezTo>
                  <a:cubicBezTo>
                    <a:pt x="1524773" y="459273"/>
                    <a:pt x="1530334" y="496674"/>
                    <a:pt x="1542197" y="532263"/>
                  </a:cubicBezTo>
                  <a:cubicBezTo>
                    <a:pt x="1546746" y="545911"/>
                    <a:pt x="1555845" y="587592"/>
                    <a:pt x="1555845" y="573206"/>
                  </a:cubicBezTo>
                  <a:cubicBezTo>
                    <a:pt x="1555845" y="550010"/>
                    <a:pt x="1546746" y="527714"/>
                    <a:pt x="1542197" y="504968"/>
                  </a:cubicBezTo>
                  <a:cubicBezTo>
                    <a:pt x="1546746" y="395786"/>
                    <a:pt x="1549028" y="286485"/>
                    <a:pt x="1555845" y="177421"/>
                  </a:cubicBezTo>
                  <a:cubicBezTo>
                    <a:pt x="1560351" y="105319"/>
                    <a:pt x="1569902" y="66195"/>
                    <a:pt x="1583140" y="0"/>
                  </a:cubicBezTo>
                  <a:cubicBezTo>
                    <a:pt x="1592239" y="81887"/>
                    <a:pt x="1590453" y="165729"/>
                    <a:pt x="1610436" y="245660"/>
                  </a:cubicBezTo>
                  <a:cubicBezTo>
                    <a:pt x="1614414" y="261573"/>
                    <a:pt x="1635200" y="270259"/>
                    <a:pt x="1651379" y="272956"/>
                  </a:cubicBezTo>
                  <a:cubicBezTo>
                    <a:pt x="1665569" y="275321"/>
                    <a:pt x="1678674" y="263857"/>
                    <a:pt x="1692322" y="259308"/>
                  </a:cubicBezTo>
                  <a:cubicBezTo>
                    <a:pt x="1730264" y="271955"/>
                    <a:pt x="1742461" y="287991"/>
                    <a:pt x="1774209" y="245660"/>
                  </a:cubicBezTo>
                  <a:cubicBezTo>
                    <a:pt x="1779668" y="238381"/>
                    <a:pt x="1774209" y="227463"/>
                    <a:pt x="1774209" y="218365"/>
                  </a:cubicBezTo>
                </a:path>
              </a:pathLst>
            </a:custGeom>
            <a:grp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2"/>
                </a:solidFill>
                <a:effectLst/>
                <a:latin typeface="FrutigerNext LT Regular" pitchFamily="34" charset="0"/>
                <a:ea typeface="MS PGothic" pitchFamily="34" charset="-128"/>
              </a:endParaRPr>
            </a:p>
          </p:txBody>
        </p:sp>
      </p:grpSp>
      <p:grpSp>
        <p:nvGrpSpPr>
          <p:cNvPr id="4" name="Group 334"/>
          <p:cNvGrpSpPr/>
          <p:nvPr/>
        </p:nvGrpSpPr>
        <p:grpSpPr>
          <a:xfrm>
            <a:off x="5124261" y="1413641"/>
            <a:ext cx="1077363" cy="744101"/>
            <a:chOff x="5124261" y="1718441"/>
            <a:chExt cx="1077363" cy="744101"/>
          </a:xfrm>
        </p:grpSpPr>
        <p:sp>
          <p:nvSpPr>
            <p:cNvPr id="317" name="Rectangle 316"/>
            <p:cNvSpPr/>
            <p:nvPr/>
          </p:nvSpPr>
          <p:spPr bwMode="auto">
            <a:xfrm>
              <a:off x="5124261" y="1718441"/>
              <a:ext cx="1077363" cy="74410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2"/>
                </a:solidFill>
                <a:effectLst/>
                <a:latin typeface="FrutigerNext LT Regular" pitchFamily="34" charset="0"/>
                <a:ea typeface="MS PGothic" pitchFamily="34" charset="-128"/>
              </a:endParaRPr>
            </a:p>
          </p:txBody>
        </p:sp>
        <p:pic>
          <p:nvPicPr>
            <p:cNvPr id="331" name="Picture 2"/>
            <p:cNvPicPr>
              <a:picLocks noChangeAspect="1" noChangeArrowheads="1"/>
            </p:cNvPicPr>
            <p:nvPr/>
          </p:nvPicPr>
          <p:blipFill>
            <a:blip r:embed="rId3" cstate="print"/>
            <a:srcRect l="35381" t="20905" r="36750" b="29526"/>
            <a:stretch>
              <a:fillRect/>
            </a:stretch>
          </p:blipFill>
          <p:spPr bwMode="auto">
            <a:xfrm>
              <a:off x="5557943" y="1765948"/>
              <a:ext cx="273268" cy="273268"/>
            </a:xfrm>
            <a:prstGeom prst="rect">
              <a:avLst/>
            </a:prstGeom>
            <a:noFill/>
            <a:ln w="9525">
              <a:noFill/>
              <a:miter lim="800000"/>
              <a:headEnd/>
              <a:tailEnd/>
            </a:ln>
          </p:spPr>
        </p:pic>
        <p:pic>
          <p:nvPicPr>
            <p:cNvPr id="332" name="Picture 2"/>
            <p:cNvPicPr>
              <a:picLocks noChangeAspect="1" noChangeArrowheads="1"/>
            </p:cNvPicPr>
            <p:nvPr/>
          </p:nvPicPr>
          <p:blipFill>
            <a:blip r:embed="rId4" cstate="print"/>
            <a:srcRect l="35381" t="20905" r="36750" b="29526"/>
            <a:stretch>
              <a:fillRect/>
            </a:stretch>
          </p:blipFill>
          <p:spPr bwMode="auto">
            <a:xfrm>
              <a:off x="5832253" y="1782078"/>
              <a:ext cx="357352" cy="357352"/>
            </a:xfrm>
            <a:prstGeom prst="rect">
              <a:avLst/>
            </a:prstGeom>
            <a:noFill/>
            <a:ln w="9525">
              <a:noFill/>
              <a:miter lim="800000"/>
              <a:headEnd/>
              <a:tailEnd/>
            </a:ln>
          </p:spPr>
        </p:pic>
        <p:pic>
          <p:nvPicPr>
            <p:cNvPr id="333" name="Picture 2"/>
            <p:cNvPicPr>
              <a:picLocks noChangeAspect="1" noChangeArrowheads="1"/>
            </p:cNvPicPr>
            <p:nvPr/>
          </p:nvPicPr>
          <p:blipFill>
            <a:blip r:embed="rId5" cstate="print"/>
            <a:srcRect l="35381" t="20905" r="36750" b="29526"/>
            <a:stretch>
              <a:fillRect/>
            </a:stretch>
          </p:blipFill>
          <p:spPr bwMode="auto">
            <a:xfrm>
              <a:off x="5486400" y="2116328"/>
              <a:ext cx="315362" cy="315362"/>
            </a:xfrm>
            <a:prstGeom prst="rect">
              <a:avLst/>
            </a:prstGeom>
            <a:noFill/>
            <a:ln w="9525">
              <a:noFill/>
              <a:miter lim="800000"/>
              <a:headEnd/>
              <a:tailEnd/>
            </a:ln>
          </p:spPr>
        </p:pic>
        <p:pic>
          <p:nvPicPr>
            <p:cNvPr id="334" name="Picture 2"/>
            <p:cNvPicPr>
              <a:picLocks noChangeAspect="1" noChangeArrowheads="1"/>
            </p:cNvPicPr>
            <p:nvPr/>
          </p:nvPicPr>
          <p:blipFill>
            <a:blip r:embed="rId6" cstate="print"/>
            <a:srcRect l="35381" t="20905" r="36750" b="29526"/>
            <a:stretch>
              <a:fillRect/>
            </a:stretch>
          </p:blipFill>
          <p:spPr bwMode="auto">
            <a:xfrm>
              <a:off x="5728450" y="2017937"/>
              <a:ext cx="142722" cy="142722"/>
            </a:xfrm>
            <a:prstGeom prst="rect">
              <a:avLst/>
            </a:prstGeom>
            <a:noFill/>
            <a:ln w="9525">
              <a:noFill/>
              <a:miter lim="800000"/>
              <a:headEnd/>
              <a:tailEnd/>
            </a:ln>
          </p:spPr>
        </p:pic>
        <p:pic>
          <p:nvPicPr>
            <p:cNvPr id="1026" name="Picture 2"/>
            <p:cNvPicPr>
              <a:picLocks noChangeAspect="1" noChangeArrowheads="1"/>
            </p:cNvPicPr>
            <p:nvPr/>
          </p:nvPicPr>
          <p:blipFill>
            <a:blip r:embed="rId7" cstate="print"/>
            <a:srcRect l="35381" t="20905" r="36750" b="29526"/>
            <a:stretch>
              <a:fillRect/>
            </a:stretch>
          </p:blipFill>
          <p:spPr bwMode="auto">
            <a:xfrm>
              <a:off x="5155324" y="1749973"/>
              <a:ext cx="425669" cy="425669"/>
            </a:xfrm>
            <a:prstGeom prst="rect">
              <a:avLst/>
            </a:prstGeom>
            <a:noFill/>
            <a:ln w="9525">
              <a:noFill/>
              <a:miter lim="800000"/>
              <a:headEnd/>
              <a:tailEnd/>
            </a:ln>
          </p:spPr>
        </p:pic>
      </p:grpSp>
      <p:grpSp>
        <p:nvGrpSpPr>
          <p:cNvPr id="5" name="Group 352"/>
          <p:cNvGrpSpPr/>
          <p:nvPr/>
        </p:nvGrpSpPr>
        <p:grpSpPr>
          <a:xfrm>
            <a:off x="1752411" y="1724791"/>
            <a:ext cx="362139" cy="316734"/>
            <a:chOff x="5124261" y="1718441"/>
            <a:chExt cx="1077363" cy="744101"/>
          </a:xfrm>
        </p:grpSpPr>
        <p:sp>
          <p:nvSpPr>
            <p:cNvPr id="354" name="Rectangle 353"/>
            <p:cNvSpPr/>
            <p:nvPr/>
          </p:nvSpPr>
          <p:spPr bwMode="auto">
            <a:xfrm>
              <a:off x="5124261" y="1718441"/>
              <a:ext cx="1077363" cy="74410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2"/>
                </a:solidFill>
                <a:effectLst/>
                <a:latin typeface="FrutigerNext LT Regular" pitchFamily="34" charset="0"/>
                <a:ea typeface="MS PGothic" pitchFamily="34" charset="-128"/>
              </a:endParaRPr>
            </a:p>
          </p:txBody>
        </p:sp>
        <p:pic>
          <p:nvPicPr>
            <p:cNvPr id="355" name="Picture 2"/>
            <p:cNvPicPr>
              <a:picLocks noChangeAspect="1" noChangeArrowheads="1"/>
            </p:cNvPicPr>
            <p:nvPr/>
          </p:nvPicPr>
          <p:blipFill>
            <a:blip r:embed="rId8" cstate="print"/>
            <a:srcRect l="35381" t="20905" r="36750" b="29526"/>
            <a:stretch>
              <a:fillRect/>
            </a:stretch>
          </p:blipFill>
          <p:spPr bwMode="auto">
            <a:xfrm>
              <a:off x="5372253" y="1765948"/>
              <a:ext cx="696591" cy="696594"/>
            </a:xfrm>
            <a:prstGeom prst="rect">
              <a:avLst/>
            </a:prstGeom>
            <a:noFill/>
            <a:ln w="9525">
              <a:noFill/>
              <a:miter lim="800000"/>
              <a:headEnd/>
              <a:tailEnd/>
            </a:ln>
          </p:spPr>
        </p:pic>
      </p:grpSp>
      <p:sp>
        <p:nvSpPr>
          <p:cNvPr id="395" name="Rectangle 394"/>
          <p:cNvSpPr/>
          <p:nvPr/>
        </p:nvSpPr>
        <p:spPr bwMode="auto">
          <a:xfrm>
            <a:off x="1320491" y="1099815"/>
            <a:ext cx="139970" cy="29952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2"/>
              </a:solidFill>
              <a:effectLst/>
              <a:latin typeface="FrutigerNext LT Regular" pitchFamily="34" charset="0"/>
              <a:ea typeface="MS PGothic" pitchFamily="34" charset="-128"/>
            </a:endParaRPr>
          </a:p>
        </p:txBody>
      </p:sp>
      <p:grpSp>
        <p:nvGrpSpPr>
          <p:cNvPr id="99" name="Group 98"/>
          <p:cNvGrpSpPr/>
          <p:nvPr/>
        </p:nvGrpSpPr>
        <p:grpSpPr>
          <a:xfrm rot="20286816">
            <a:off x="862224" y="3423822"/>
            <a:ext cx="4467838" cy="614085"/>
            <a:chOff x="1125371" y="1825785"/>
            <a:chExt cx="3968515" cy="614085"/>
          </a:xfrm>
          <a:solidFill>
            <a:srgbClr val="7030A0"/>
          </a:solidFill>
        </p:grpSpPr>
        <p:sp>
          <p:nvSpPr>
            <p:cNvPr id="100" name="Freeform 99"/>
            <p:cNvSpPr/>
            <p:nvPr/>
          </p:nvSpPr>
          <p:spPr bwMode="auto">
            <a:xfrm>
              <a:off x="1125371" y="1825785"/>
              <a:ext cx="2139716" cy="587809"/>
            </a:xfrm>
            <a:custGeom>
              <a:avLst/>
              <a:gdLst>
                <a:gd name="connsiteX0" fmla="*/ 0 w 1779668"/>
                <a:gd name="connsiteY0" fmla="*/ 204717 h 587592"/>
                <a:gd name="connsiteX1" fmla="*/ 68239 w 1779668"/>
                <a:gd name="connsiteY1" fmla="*/ 191069 h 587592"/>
                <a:gd name="connsiteX2" fmla="*/ 109182 w 1779668"/>
                <a:gd name="connsiteY2" fmla="*/ 163774 h 587592"/>
                <a:gd name="connsiteX3" fmla="*/ 177421 w 1779668"/>
                <a:gd name="connsiteY3" fmla="*/ 177421 h 587592"/>
                <a:gd name="connsiteX4" fmla="*/ 259308 w 1779668"/>
                <a:gd name="connsiteY4" fmla="*/ 204717 h 587592"/>
                <a:gd name="connsiteX5" fmla="*/ 286603 w 1779668"/>
                <a:gd name="connsiteY5" fmla="*/ 245660 h 587592"/>
                <a:gd name="connsiteX6" fmla="*/ 354842 w 1779668"/>
                <a:gd name="connsiteY6" fmla="*/ 163774 h 587592"/>
                <a:gd name="connsiteX7" fmla="*/ 395785 w 1779668"/>
                <a:gd name="connsiteY7" fmla="*/ 150126 h 587592"/>
                <a:gd name="connsiteX8" fmla="*/ 450376 w 1779668"/>
                <a:gd name="connsiteY8" fmla="*/ 136478 h 587592"/>
                <a:gd name="connsiteX9" fmla="*/ 491319 w 1779668"/>
                <a:gd name="connsiteY9" fmla="*/ 150126 h 587592"/>
                <a:gd name="connsiteX10" fmla="*/ 504967 w 1779668"/>
                <a:gd name="connsiteY10" fmla="*/ 191069 h 587592"/>
                <a:gd name="connsiteX11" fmla="*/ 532263 w 1779668"/>
                <a:gd name="connsiteY11" fmla="*/ 122830 h 587592"/>
                <a:gd name="connsiteX12" fmla="*/ 573206 w 1779668"/>
                <a:gd name="connsiteY12" fmla="*/ 13648 h 587592"/>
                <a:gd name="connsiteX13" fmla="*/ 600502 w 1779668"/>
                <a:gd name="connsiteY13" fmla="*/ 136478 h 587592"/>
                <a:gd name="connsiteX14" fmla="*/ 614149 w 1779668"/>
                <a:gd name="connsiteY14" fmla="*/ 232012 h 587592"/>
                <a:gd name="connsiteX15" fmla="*/ 627797 w 1779668"/>
                <a:gd name="connsiteY15" fmla="*/ 477672 h 587592"/>
                <a:gd name="connsiteX16" fmla="*/ 655093 w 1779668"/>
                <a:gd name="connsiteY16" fmla="*/ 423081 h 587592"/>
                <a:gd name="connsiteX17" fmla="*/ 668740 w 1779668"/>
                <a:gd name="connsiteY17" fmla="*/ 300251 h 587592"/>
                <a:gd name="connsiteX18" fmla="*/ 682388 w 1779668"/>
                <a:gd name="connsiteY18" fmla="*/ 191069 h 587592"/>
                <a:gd name="connsiteX19" fmla="*/ 696036 w 1779668"/>
                <a:gd name="connsiteY19" fmla="*/ 136478 h 587592"/>
                <a:gd name="connsiteX20" fmla="*/ 709684 w 1779668"/>
                <a:gd name="connsiteY20" fmla="*/ 40944 h 587592"/>
                <a:gd name="connsiteX21" fmla="*/ 750627 w 1779668"/>
                <a:gd name="connsiteY21" fmla="*/ 68239 h 587592"/>
                <a:gd name="connsiteX22" fmla="*/ 805218 w 1779668"/>
                <a:gd name="connsiteY22" fmla="*/ 150126 h 587592"/>
                <a:gd name="connsiteX23" fmla="*/ 818866 w 1779668"/>
                <a:gd name="connsiteY23" fmla="*/ 204717 h 587592"/>
                <a:gd name="connsiteX24" fmla="*/ 832514 w 1779668"/>
                <a:gd name="connsiteY24" fmla="*/ 245660 h 587592"/>
                <a:gd name="connsiteX25" fmla="*/ 859809 w 1779668"/>
                <a:gd name="connsiteY25" fmla="*/ 204717 h 587592"/>
                <a:gd name="connsiteX26" fmla="*/ 900752 w 1779668"/>
                <a:gd name="connsiteY26" fmla="*/ 218365 h 587592"/>
                <a:gd name="connsiteX27" fmla="*/ 941696 w 1779668"/>
                <a:gd name="connsiteY27" fmla="*/ 177421 h 587592"/>
                <a:gd name="connsiteX28" fmla="*/ 968991 w 1779668"/>
                <a:gd name="connsiteY28" fmla="*/ 259308 h 587592"/>
                <a:gd name="connsiteX29" fmla="*/ 1009934 w 1779668"/>
                <a:gd name="connsiteY29" fmla="*/ 286603 h 587592"/>
                <a:gd name="connsiteX30" fmla="*/ 1064525 w 1779668"/>
                <a:gd name="connsiteY30" fmla="*/ 136478 h 587592"/>
                <a:gd name="connsiteX31" fmla="*/ 1091821 w 1779668"/>
                <a:gd name="connsiteY31" fmla="*/ 54592 h 587592"/>
                <a:gd name="connsiteX32" fmla="*/ 1105469 w 1779668"/>
                <a:gd name="connsiteY32" fmla="*/ 0 h 587592"/>
                <a:gd name="connsiteX33" fmla="*/ 1146412 w 1779668"/>
                <a:gd name="connsiteY33" fmla="*/ 54592 h 587592"/>
                <a:gd name="connsiteX34" fmla="*/ 1160060 w 1779668"/>
                <a:gd name="connsiteY34" fmla="*/ 136478 h 587592"/>
                <a:gd name="connsiteX35" fmla="*/ 1173708 w 1779668"/>
                <a:gd name="connsiteY35" fmla="*/ 204717 h 587592"/>
                <a:gd name="connsiteX36" fmla="*/ 1201003 w 1779668"/>
                <a:gd name="connsiteY36" fmla="*/ 286603 h 587592"/>
                <a:gd name="connsiteX37" fmla="*/ 1214651 w 1779668"/>
                <a:gd name="connsiteY37" fmla="*/ 245660 h 587592"/>
                <a:gd name="connsiteX38" fmla="*/ 1241946 w 1779668"/>
                <a:gd name="connsiteY38" fmla="*/ 136478 h 587592"/>
                <a:gd name="connsiteX39" fmla="*/ 1296537 w 1779668"/>
                <a:gd name="connsiteY39" fmla="*/ 218365 h 587592"/>
                <a:gd name="connsiteX40" fmla="*/ 1364776 w 1779668"/>
                <a:gd name="connsiteY40" fmla="*/ 286603 h 587592"/>
                <a:gd name="connsiteX41" fmla="*/ 1378424 w 1779668"/>
                <a:gd name="connsiteY41" fmla="*/ 136478 h 587592"/>
                <a:gd name="connsiteX42" fmla="*/ 1392072 w 1779668"/>
                <a:gd name="connsiteY42" fmla="*/ 95535 h 587592"/>
                <a:gd name="connsiteX43" fmla="*/ 1433015 w 1779668"/>
                <a:gd name="connsiteY43" fmla="*/ 109183 h 587592"/>
                <a:gd name="connsiteX44" fmla="*/ 1460311 w 1779668"/>
                <a:gd name="connsiteY44" fmla="*/ 150126 h 587592"/>
                <a:gd name="connsiteX45" fmla="*/ 1487606 w 1779668"/>
                <a:gd name="connsiteY45" fmla="*/ 327547 h 587592"/>
                <a:gd name="connsiteX46" fmla="*/ 1514902 w 1779668"/>
                <a:gd name="connsiteY46" fmla="*/ 423081 h 587592"/>
                <a:gd name="connsiteX47" fmla="*/ 1542197 w 1779668"/>
                <a:gd name="connsiteY47" fmla="*/ 532263 h 587592"/>
                <a:gd name="connsiteX48" fmla="*/ 1555845 w 1779668"/>
                <a:gd name="connsiteY48" fmla="*/ 573206 h 587592"/>
                <a:gd name="connsiteX49" fmla="*/ 1542197 w 1779668"/>
                <a:gd name="connsiteY49" fmla="*/ 504968 h 587592"/>
                <a:gd name="connsiteX50" fmla="*/ 1555845 w 1779668"/>
                <a:gd name="connsiteY50" fmla="*/ 177421 h 587592"/>
                <a:gd name="connsiteX51" fmla="*/ 1583140 w 1779668"/>
                <a:gd name="connsiteY51" fmla="*/ 0 h 587592"/>
                <a:gd name="connsiteX52" fmla="*/ 1610436 w 1779668"/>
                <a:gd name="connsiteY52" fmla="*/ 245660 h 587592"/>
                <a:gd name="connsiteX53" fmla="*/ 1651379 w 1779668"/>
                <a:gd name="connsiteY53" fmla="*/ 272956 h 587592"/>
                <a:gd name="connsiteX54" fmla="*/ 1692322 w 1779668"/>
                <a:gd name="connsiteY54" fmla="*/ 259308 h 587592"/>
                <a:gd name="connsiteX55" fmla="*/ 1774209 w 1779668"/>
                <a:gd name="connsiteY55" fmla="*/ 245660 h 587592"/>
                <a:gd name="connsiteX56" fmla="*/ 1774209 w 1779668"/>
                <a:gd name="connsiteY56" fmla="*/ 218365 h 587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779668" h="587592">
                  <a:moveTo>
                    <a:pt x="0" y="204717"/>
                  </a:moveTo>
                  <a:cubicBezTo>
                    <a:pt x="22746" y="200168"/>
                    <a:pt x="46519" y="199214"/>
                    <a:pt x="68239" y="191069"/>
                  </a:cubicBezTo>
                  <a:cubicBezTo>
                    <a:pt x="83597" y="185310"/>
                    <a:pt x="92906" y="165809"/>
                    <a:pt x="109182" y="163774"/>
                  </a:cubicBezTo>
                  <a:cubicBezTo>
                    <a:pt x="132200" y="160897"/>
                    <a:pt x="155042" y="171318"/>
                    <a:pt x="177421" y="177421"/>
                  </a:cubicBezTo>
                  <a:cubicBezTo>
                    <a:pt x="205179" y="184991"/>
                    <a:pt x="259308" y="204717"/>
                    <a:pt x="259308" y="204717"/>
                  </a:cubicBezTo>
                  <a:cubicBezTo>
                    <a:pt x="268406" y="218365"/>
                    <a:pt x="270201" y="245660"/>
                    <a:pt x="286603" y="245660"/>
                  </a:cubicBezTo>
                  <a:cubicBezTo>
                    <a:pt x="312593" y="245660"/>
                    <a:pt x="339404" y="176124"/>
                    <a:pt x="354842" y="163774"/>
                  </a:cubicBezTo>
                  <a:cubicBezTo>
                    <a:pt x="366076" y="154787"/>
                    <a:pt x="382137" y="154675"/>
                    <a:pt x="395785" y="150126"/>
                  </a:cubicBezTo>
                  <a:cubicBezTo>
                    <a:pt x="494715" y="216079"/>
                    <a:pt x="391181" y="166075"/>
                    <a:pt x="450376" y="136478"/>
                  </a:cubicBezTo>
                  <a:cubicBezTo>
                    <a:pt x="463243" y="130045"/>
                    <a:pt x="477671" y="145577"/>
                    <a:pt x="491319" y="150126"/>
                  </a:cubicBezTo>
                  <a:cubicBezTo>
                    <a:pt x="495868" y="163774"/>
                    <a:pt x="492997" y="199049"/>
                    <a:pt x="504967" y="191069"/>
                  </a:cubicBezTo>
                  <a:cubicBezTo>
                    <a:pt x="525351" y="177480"/>
                    <a:pt x="524516" y="146071"/>
                    <a:pt x="532263" y="122830"/>
                  </a:cubicBezTo>
                  <a:cubicBezTo>
                    <a:pt x="569429" y="11334"/>
                    <a:pt x="517366" y="125330"/>
                    <a:pt x="573206" y="13648"/>
                  </a:cubicBezTo>
                  <a:cubicBezTo>
                    <a:pt x="585474" y="62720"/>
                    <a:pt x="591839" y="84502"/>
                    <a:pt x="600502" y="136478"/>
                  </a:cubicBezTo>
                  <a:cubicBezTo>
                    <a:pt x="605790" y="168208"/>
                    <a:pt x="609600" y="200167"/>
                    <a:pt x="614149" y="232012"/>
                  </a:cubicBezTo>
                  <a:cubicBezTo>
                    <a:pt x="618698" y="313899"/>
                    <a:pt x="610613" y="397480"/>
                    <a:pt x="627797" y="477672"/>
                  </a:cubicBezTo>
                  <a:cubicBezTo>
                    <a:pt x="632060" y="497565"/>
                    <a:pt x="650518" y="442905"/>
                    <a:pt x="655093" y="423081"/>
                  </a:cubicBezTo>
                  <a:cubicBezTo>
                    <a:pt x="664356" y="382941"/>
                    <a:pt x="663927" y="341164"/>
                    <a:pt x="668740" y="300251"/>
                  </a:cubicBezTo>
                  <a:cubicBezTo>
                    <a:pt x="673025" y="263825"/>
                    <a:pt x="676358" y="227247"/>
                    <a:pt x="682388" y="191069"/>
                  </a:cubicBezTo>
                  <a:cubicBezTo>
                    <a:pt x="685472" y="172567"/>
                    <a:pt x="692681" y="154932"/>
                    <a:pt x="696036" y="136478"/>
                  </a:cubicBezTo>
                  <a:cubicBezTo>
                    <a:pt x="701790" y="104829"/>
                    <a:pt x="705135" y="72789"/>
                    <a:pt x="709684" y="40944"/>
                  </a:cubicBezTo>
                  <a:cubicBezTo>
                    <a:pt x="723332" y="50042"/>
                    <a:pt x="739826" y="55895"/>
                    <a:pt x="750627" y="68239"/>
                  </a:cubicBezTo>
                  <a:cubicBezTo>
                    <a:pt x="772229" y="92927"/>
                    <a:pt x="805218" y="150126"/>
                    <a:pt x="805218" y="150126"/>
                  </a:cubicBezTo>
                  <a:cubicBezTo>
                    <a:pt x="809767" y="168323"/>
                    <a:pt x="813713" y="186682"/>
                    <a:pt x="818866" y="204717"/>
                  </a:cubicBezTo>
                  <a:cubicBezTo>
                    <a:pt x="822818" y="218549"/>
                    <a:pt x="818128" y="245660"/>
                    <a:pt x="832514" y="245660"/>
                  </a:cubicBezTo>
                  <a:cubicBezTo>
                    <a:pt x="848916" y="245660"/>
                    <a:pt x="850711" y="218365"/>
                    <a:pt x="859809" y="204717"/>
                  </a:cubicBezTo>
                  <a:cubicBezTo>
                    <a:pt x="873457" y="209266"/>
                    <a:pt x="887104" y="222914"/>
                    <a:pt x="900752" y="218365"/>
                  </a:cubicBezTo>
                  <a:cubicBezTo>
                    <a:pt x="919063" y="212261"/>
                    <a:pt x="925145" y="167491"/>
                    <a:pt x="941696" y="177421"/>
                  </a:cubicBezTo>
                  <a:cubicBezTo>
                    <a:pt x="966368" y="192224"/>
                    <a:pt x="945051" y="243348"/>
                    <a:pt x="968991" y="259308"/>
                  </a:cubicBezTo>
                  <a:lnTo>
                    <a:pt x="1009934" y="286603"/>
                  </a:lnTo>
                  <a:cubicBezTo>
                    <a:pt x="1090837" y="232670"/>
                    <a:pt x="1034796" y="285124"/>
                    <a:pt x="1064525" y="136478"/>
                  </a:cubicBezTo>
                  <a:cubicBezTo>
                    <a:pt x="1070168" y="108265"/>
                    <a:pt x="1084843" y="82505"/>
                    <a:pt x="1091821" y="54592"/>
                  </a:cubicBezTo>
                  <a:lnTo>
                    <a:pt x="1105469" y="0"/>
                  </a:lnTo>
                  <a:cubicBezTo>
                    <a:pt x="1119117" y="18197"/>
                    <a:pt x="1137964" y="33472"/>
                    <a:pt x="1146412" y="54592"/>
                  </a:cubicBezTo>
                  <a:cubicBezTo>
                    <a:pt x="1156689" y="80285"/>
                    <a:pt x="1155110" y="109253"/>
                    <a:pt x="1160060" y="136478"/>
                  </a:cubicBezTo>
                  <a:cubicBezTo>
                    <a:pt x="1164210" y="159301"/>
                    <a:pt x="1167605" y="182338"/>
                    <a:pt x="1173708" y="204717"/>
                  </a:cubicBezTo>
                  <a:cubicBezTo>
                    <a:pt x="1181278" y="232475"/>
                    <a:pt x="1201003" y="286603"/>
                    <a:pt x="1201003" y="286603"/>
                  </a:cubicBezTo>
                  <a:cubicBezTo>
                    <a:pt x="1205552" y="272955"/>
                    <a:pt x="1210866" y="259539"/>
                    <a:pt x="1214651" y="245660"/>
                  </a:cubicBezTo>
                  <a:cubicBezTo>
                    <a:pt x="1224522" y="209468"/>
                    <a:pt x="1206357" y="148341"/>
                    <a:pt x="1241946" y="136478"/>
                  </a:cubicBezTo>
                  <a:cubicBezTo>
                    <a:pt x="1273068" y="126104"/>
                    <a:pt x="1281866" y="189023"/>
                    <a:pt x="1296537" y="218365"/>
                  </a:cubicBezTo>
                  <a:cubicBezTo>
                    <a:pt x="1330267" y="285823"/>
                    <a:pt x="1304532" y="266523"/>
                    <a:pt x="1364776" y="286603"/>
                  </a:cubicBezTo>
                  <a:cubicBezTo>
                    <a:pt x="1369325" y="236561"/>
                    <a:pt x="1371318" y="186221"/>
                    <a:pt x="1378424" y="136478"/>
                  </a:cubicBezTo>
                  <a:cubicBezTo>
                    <a:pt x="1380459" y="122237"/>
                    <a:pt x="1379205" y="101968"/>
                    <a:pt x="1392072" y="95535"/>
                  </a:cubicBezTo>
                  <a:cubicBezTo>
                    <a:pt x="1404939" y="89102"/>
                    <a:pt x="1419367" y="104634"/>
                    <a:pt x="1433015" y="109183"/>
                  </a:cubicBezTo>
                  <a:cubicBezTo>
                    <a:pt x="1442114" y="122831"/>
                    <a:pt x="1454552" y="134768"/>
                    <a:pt x="1460311" y="150126"/>
                  </a:cubicBezTo>
                  <a:cubicBezTo>
                    <a:pt x="1472832" y="183515"/>
                    <a:pt x="1484234" y="307316"/>
                    <a:pt x="1487606" y="327547"/>
                  </a:cubicBezTo>
                  <a:cubicBezTo>
                    <a:pt x="1497349" y="386004"/>
                    <a:pt x="1500993" y="372083"/>
                    <a:pt x="1514902" y="423081"/>
                  </a:cubicBezTo>
                  <a:cubicBezTo>
                    <a:pt x="1524773" y="459273"/>
                    <a:pt x="1530334" y="496674"/>
                    <a:pt x="1542197" y="532263"/>
                  </a:cubicBezTo>
                  <a:cubicBezTo>
                    <a:pt x="1546746" y="545911"/>
                    <a:pt x="1555845" y="587592"/>
                    <a:pt x="1555845" y="573206"/>
                  </a:cubicBezTo>
                  <a:cubicBezTo>
                    <a:pt x="1555845" y="550010"/>
                    <a:pt x="1546746" y="527714"/>
                    <a:pt x="1542197" y="504968"/>
                  </a:cubicBezTo>
                  <a:cubicBezTo>
                    <a:pt x="1546746" y="395786"/>
                    <a:pt x="1549028" y="286485"/>
                    <a:pt x="1555845" y="177421"/>
                  </a:cubicBezTo>
                  <a:cubicBezTo>
                    <a:pt x="1560351" y="105319"/>
                    <a:pt x="1569902" y="66195"/>
                    <a:pt x="1583140" y="0"/>
                  </a:cubicBezTo>
                  <a:cubicBezTo>
                    <a:pt x="1592239" y="81887"/>
                    <a:pt x="1590453" y="165729"/>
                    <a:pt x="1610436" y="245660"/>
                  </a:cubicBezTo>
                  <a:cubicBezTo>
                    <a:pt x="1614414" y="261573"/>
                    <a:pt x="1635200" y="270259"/>
                    <a:pt x="1651379" y="272956"/>
                  </a:cubicBezTo>
                  <a:cubicBezTo>
                    <a:pt x="1665569" y="275321"/>
                    <a:pt x="1678674" y="263857"/>
                    <a:pt x="1692322" y="259308"/>
                  </a:cubicBezTo>
                  <a:cubicBezTo>
                    <a:pt x="1730264" y="271955"/>
                    <a:pt x="1742461" y="287991"/>
                    <a:pt x="1774209" y="245660"/>
                  </a:cubicBezTo>
                  <a:cubicBezTo>
                    <a:pt x="1779668" y="238381"/>
                    <a:pt x="1774209" y="227463"/>
                    <a:pt x="1774209" y="218365"/>
                  </a:cubicBezTo>
                </a:path>
              </a:pathLst>
            </a:custGeom>
            <a:grp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01" name="Freeform 100"/>
            <p:cNvSpPr/>
            <p:nvPr/>
          </p:nvSpPr>
          <p:spPr bwMode="auto">
            <a:xfrm>
              <a:off x="3264225" y="1852061"/>
              <a:ext cx="1829661" cy="587809"/>
            </a:xfrm>
            <a:custGeom>
              <a:avLst/>
              <a:gdLst>
                <a:gd name="connsiteX0" fmla="*/ 0 w 1779668"/>
                <a:gd name="connsiteY0" fmla="*/ 204717 h 587592"/>
                <a:gd name="connsiteX1" fmla="*/ 68239 w 1779668"/>
                <a:gd name="connsiteY1" fmla="*/ 191069 h 587592"/>
                <a:gd name="connsiteX2" fmla="*/ 109182 w 1779668"/>
                <a:gd name="connsiteY2" fmla="*/ 163774 h 587592"/>
                <a:gd name="connsiteX3" fmla="*/ 177421 w 1779668"/>
                <a:gd name="connsiteY3" fmla="*/ 177421 h 587592"/>
                <a:gd name="connsiteX4" fmla="*/ 259308 w 1779668"/>
                <a:gd name="connsiteY4" fmla="*/ 204717 h 587592"/>
                <a:gd name="connsiteX5" fmla="*/ 286603 w 1779668"/>
                <a:gd name="connsiteY5" fmla="*/ 245660 h 587592"/>
                <a:gd name="connsiteX6" fmla="*/ 354842 w 1779668"/>
                <a:gd name="connsiteY6" fmla="*/ 163774 h 587592"/>
                <a:gd name="connsiteX7" fmla="*/ 395785 w 1779668"/>
                <a:gd name="connsiteY7" fmla="*/ 150126 h 587592"/>
                <a:gd name="connsiteX8" fmla="*/ 450376 w 1779668"/>
                <a:gd name="connsiteY8" fmla="*/ 136478 h 587592"/>
                <a:gd name="connsiteX9" fmla="*/ 491319 w 1779668"/>
                <a:gd name="connsiteY9" fmla="*/ 150126 h 587592"/>
                <a:gd name="connsiteX10" fmla="*/ 504967 w 1779668"/>
                <a:gd name="connsiteY10" fmla="*/ 191069 h 587592"/>
                <a:gd name="connsiteX11" fmla="*/ 532263 w 1779668"/>
                <a:gd name="connsiteY11" fmla="*/ 122830 h 587592"/>
                <a:gd name="connsiteX12" fmla="*/ 573206 w 1779668"/>
                <a:gd name="connsiteY12" fmla="*/ 13648 h 587592"/>
                <a:gd name="connsiteX13" fmla="*/ 600502 w 1779668"/>
                <a:gd name="connsiteY13" fmla="*/ 136478 h 587592"/>
                <a:gd name="connsiteX14" fmla="*/ 614149 w 1779668"/>
                <a:gd name="connsiteY14" fmla="*/ 232012 h 587592"/>
                <a:gd name="connsiteX15" fmla="*/ 627797 w 1779668"/>
                <a:gd name="connsiteY15" fmla="*/ 477672 h 587592"/>
                <a:gd name="connsiteX16" fmla="*/ 655093 w 1779668"/>
                <a:gd name="connsiteY16" fmla="*/ 423081 h 587592"/>
                <a:gd name="connsiteX17" fmla="*/ 668740 w 1779668"/>
                <a:gd name="connsiteY17" fmla="*/ 300251 h 587592"/>
                <a:gd name="connsiteX18" fmla="*/ 682388 w 1779668"/>
                <a:gd name="connsiteY18" fmla="*/ 191069 h 587592"/>
                <a:gd name="connsiteX19" fmla="*/ 696036 w 1779668"/>
                <a:gd name="connsiteY19" fmla="*/ 136478 h 587592"/>
                <a:gd name="connsiteX20" fmla="*/ 709684 w 1779668"/>
                <a:gd name="connsiteY20" fmla="*/ 40944 h 587592"/>
                <a:gd name="connsiteX21" fmla="*/ 750627 w 1779668"/>
                <a:gd name="connsiteY21" fmla="*/ 68239 h 587592"/>
                <a:gd name="connsiteX22" fmla="*/ 805218 w 1779668"/>
                <a:gd name="connsiteY22" fmla="*/ 150126 h 587592"/>
                <a:gd name="connsiteX23" fmla="*/ 818866 w 1779668"/>
                <a:gd name="connsiteY23" fmla="*/ 204717 h 587592"/>
                <a:gd name="connsiteX24" fmla="*/ 832514 w 1779668"/>
                <a:gd name="connsiteY24" fmla="*/ 245660 h 587592"/>
                <a:gd name="connsiteX25" fmla="*/ 859809 w 1779668"/>
                <a:gd name="connsiteY25" fmla="*/ 204717 h 587592"/>
                <a:gd name="connsiteX26" fmla="*/ 900752 w 1779668"/>
                <a:gd name="connsiteY26" fmla="*/ 218365 h 587592"/>
                <a:gd name="connsiteX27" fmla="*/ 941696 w 1779668"/>
                <a:gd name="connsiteY27" fmla="*/ 177421 h 587592"/>
                <a:gd name="connsiteX28" fmla="*/ 968991 w 1779668"/>
                <a:gd name="connsiteY28" fmla="*/ 259308 h 587592"/>
                <a:gd name="connsiteX29" fmla="*/ 1009934 w 1779668"/>
                <a:gd name="connsiteY29" fmla="*/ 286603 h 587592"/>
                <a:gd name="connsiteX30" fmla="*/ 1064525 w 1779668"/>
                <a:gd name="connsiteY30" fmla="*/ 136478 h 587592"/>
                <a:gd name="connsiteX31" fmla="*/ 1091821 w 1779668"/>
                <a:gd name="connsiteY31" fmla="*/ 54592 h 587592"/>
                <a:gd name="connsiteX32" fmla="*/ 1105469 w 1779668"/>
                <a:gd name="connsiteY32" fmla="*/ 0 h 587592"/>
                <a:gd name="connsiteX33" fmla="*/ 1146412 w 1779668"/>
                <a:gd name="connsiteY33" fmla="*/ 54592 h 587592"/>
                <a:gd name="connsiteX34" fmla="*/ 1160060 w 1779668"/>
                <a:gd name="connsiteY34" fmla="*/ 136478 h 587592"/>
                <a:gd name="connsiteX35" fmla="*/ 1173708 w 1779668"/>
                <a:gd name="connsiteY35" fmla="*/ 204717 h 587592"/>
                <a:gd name="connsiteX36" fmla="*/ 1201003 w 1779668"/>
                <a:gd name="connsiteY36" fmla="*/ 286603 h 587592"/>
                <a:gd name="connsiteX37" fmla="*/ 1214651 w 1779668"/>
                <a:gd name="connsiteY37" fmla="*/ 245660 h 587592"/>
                <a:gd name="connsiteX38" fmla="*/ 1241946 w 1779668"/>
                <a:gd name="connsiteY38" fmla="*/ 136478 h 587592"/>
                <a:gd name="connsiteX39" fmla="*/ 1296537 w 1779668"/>
                <a:gd name="connsiteY39" fmla="*/ 218365 h 587592"/>
                <a:gd name="connsiteX40" fmla="*/ 1364776 w 1779668"/>
                <a:gd name="connsiteY40" fmla="*/ 286603 h 587592"/>
                <a:gd name="connsiteX41" fmla="*/ 1378424 w 1779668"/>
                <a:gd name="connsiteY41" fmla="*/ 136478 h 587592"/>
                <a:gd name="connsiteX42" fmla="*/ 1392072 w 1779668"/>
                <a:gd name="connsiteY42" fmla="*/ 95535 h 587592"/>
                <a:gd name="connsiteX43" fmla="*/ 1433015 w 1779668"/>
                <a:gd name="connsiteY43" fmla="*/ 109183 h 587592"/>
                <a:gd name="connsiteX44" fmla="*/ 1460311 w 1779668"/>
                <a:gd name="connsiteY44" fmla="*/ 150126 h 587592"/>
                <a:gd name="connsiteX45" fmla="*/ 1487606 w 1779668"/>
                <a:gd name="connsiteY45" fmla="*/ 327547 h 587592"/>
                <a:gd name="connsiteX46" fmla="*/ 1514902 w 1779668"/>
                <a:gd name="connsiteY46" fmla="*/ 423081 h 587592"/>
                <a:gd name="connsiteX47" fmla="*/ 1542197 w 1779668"/>
                <a:gd name="connsiteY47" fmla="*/ 532263 h 587592"/>
                <a:gd name="connsiteX48" fmla="*/ 1555845 w 1779668"/>
                <a:gd name="connsiteY48" fmla="*/ 573206 h 587592"/>
                <a:gd name="connsiteX49" fmla="*/ 1542197 w 1779668"/>
                <a:gd name="connsiteY49" fmla="*/ 504968 h 587592"/>
                <a:gd name="connsiteX50" fmla="*/ 1555845 w 1779668"/>
                <a:gd name="connsiteY50" fmla="*/ 177421 h 587592"/>
                <a:gd name="connsiteX51" fmla="*/ 1583140 w 1779668"/>
                <a:gd name="connsiteY51" fmla="*/ 0 h 587592"/>
                <a:gd name="connsiteX52" fmla="*/ 1610436 w 1779668"/>
                <a:gd name="connsiteY52" fmla="*/ 245660 h 587592"/>
                <a:gd name="connsiteX53" fmla="*/ 1651379 w 1779668"/>
                <a:gd name="connsiteY53" fmla="*/ 272956 h 587592"/>
                <a:gd name="connsiteX54" fmla="*/ 1692322 w 1779668"/>
                <a:gd name="connsiteY54" fmla="*/ 259308 h 587592"/>
                <a:gd name="connsiteX55" fmla="*/ 1774209 w 1779668"/>
                <a:gd name="connsiteY55" fmla="*/ 245660 h 587592"/>
                <a:gd name="connsiteX56" fmla="*/ 1774209 w 1779668"/>
                <a:gd name="connsiteY56" fmla="*/ 218365 h 587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779668" h="587592">
                  <a:moveTo>
                    <a:pt x="0" y="204717"/>
                  </a:moveTo>
                  <a:cubicBezTo>
                    <a:pt x="22746" y="200168"/>
                    <a:pt x="46519" y="199214"/>
                    <a:pt x="68239" y="191069"/>
                  </a:cubicBezTo>
                  <a:cubicBezTo>
                    <a:pt x="83597" y="185310"/>
                    <a:pt x="92906" y="165809"/>
                    <a:pt x="109182" y="163774"/>
                  </a:cubicBezTo>
                  <a:cubicBezTo>
                    <a:pt x="132200" y="160897"/>
                    <a:pt x="155042" y="171318"/>
                    <a:pt x="177421" y="177421"/>
                  </a:cubicBezTo>
                  <a:cubicBezTo>
                    <a:pt x="205179" y="184991"/>
                    <a:pt x="259308" y="204717"/>
                    <a:pt x="259308" y="204717"/>
                  </a:cubicBezTo>
                  <a:cubicBezTo>
                    <a:pt x="268406" y="218365"/>
                    <a:pt x="270201" y="245660"/>
                    <a:pt x="286603" y="245660"/>
                  </a:cubicBezTo>
                  <a:cubicBezTo>
                    <a:pt x="312593" y="245660"/>
                    <a:pt x="339404" y="176124"/>
                    <a:pt x="354842" y="163774"/>
                  </a:cubicBezTo>
                  <a:cubicBezTo>
                    <a:pt x="366076" y="154787"/>
                    <a:pt x="382137" y="154675"/>
                    <a:pt x="395785" y="150126"/>
                  </a:cubicBezTo>
                  <a:cubicBezTo>
                    <a:pt x="494715" y="216079"/>
                    <a:pt x="391181" y="166075"/>
                    <a:pt x="450376" y="136478"/>
                  </a:cubicBezTo>
                  <a:cubicBezTo>
                    <a:pt x="463243" y="130045"/>
                    <a:pt x="477671" y="145577"/>
                    <a:pt x="491319" y="150126"/>
                  </a:cubicBezTo>
                  <a:cubicBezTo>
                    <a:pt x="495868" y="163774"/>
                    <a:pt x="492997" y="199049"/>
                    <a:pt x="504967" y="191069"/>
                  </a:cubicBezTo>
                  <a:cubicBezTo>
                    <a:pt x="525351" y="177480"/>
                    <a:pt x="524516" y="146071"/>
                    <a:pt x="532263" y="122830"/>
                  </a:cubicBezTo>
                  <a:cubicBezTo>
                    <a:pt x="569429" y="11334"/>
                    <a:pt x="517366" y="125330"/>
                    <a:pt x="573206" y="13648"/>
                  </a:cubicBezTo>
                  <a:cubicBezTo>
                    <a:pt x="585474" y="62720"/>
                    <a:pt x="591839" y="84502"/>
                    <a:pt x="600502" y="136478"/>
                  </a:cubicBezTo>
                  <a:cubicBezTo>
                    <a:pt x="605790" y="168208"/>
                    <a:pt x="609600" y="200167"/>
                    <a:pt x="614149" y="232012"/>
                  </a:cubicBezTo>
                  <a:cubicBezTo>
                    <a:pt x="618698" y="313899"/>
                    <a:pt x="610613" y="397480"/>
                    <a:pt x="627797" y="477672"/>
                  </a:cubicBezTo>
                  <a:cubicBezTo>
                    <a:pt x="632060" y="497565"/>
                    <a:pt x="650518" y="442905"/>
                    <a:pt x="655093" y="423081"/>
                  </a:cubicBezTo>
                  <a:cubicBezTo>
                    <a:pt x="664356" y="382941"/>
                    <a:pt x="663927" y="341164"/>
                    <a:pt x="668740" y="300251"/>
                  </a:cubicBezTo>
                  <a:cubicBezTo>
                    <a:pt x="673025" y="263825"/>
                    <a:pt x="676358" y="227247"/>
                    <a:pt x="682388" y="191069"/>
                  </a:cubicBezTo>
                  <a:cubicBezTo>
                    <a:pt x="685472" y="172567"/>
                    <a:pt x="692681" y="154932"/>
                    <a:pt x="696036" y="136478"/>
                  </a:cubicBezTo>
                  <a:cubicBezTo>
                    <a:pt x="701790" y="104829"/>
                    <a:pt x="705135" y="72789"/>
                    <a:pt x="709684" y="40944"/>
                  </a:cubicBezTo>
                  <a:cubicBezTo>
                    <a:pt x="723332" y="50042"/>
                    <a:pt x="739826" y="55895"/>
                    <a:pt x="750627" y="68239"/>
                  </a:cubicBezTo>
                  <a:cubicBezTo>
                    <a:pt x="772229" y="92927"/>
                    <a:pt x="805218" y="150126"/>
                    <a:pt x="805218" y="150126"/>
                  </a:cubicBezTo>
                  <a:cubicBezTo>
                    <a:pt x="809767" y="168323"/>
                    <a:pt x="813713" y="186682"/>
                    <a:pt x="818866" y="204717"/>
                  </a:cubicBezTo>
                  <a:cubicBezTo>
                    <a:pt x="822818" y="218549"/>
                    <a:pt x="818128" y="245660"/>
                    <a:pt x="832514" y="245660"/>
                  </a:cubicBezTo>
                  <a:cubicBezTo>
                    <a:pt x="848916" y="245660"/>
                    <a:pt x="850711" y="218365"/>
                    <a:pt x="859809" y="204717"/>
                  </a:cubicBezTo>
                  <a:cubicBezTo>
                    <a:pt x="873457" y="209266"/>
                    <a:pt x="887104" y="222914"/>
                    <a:pt x="900752" y="218365"/>
                  </a:cubicBezTo>
                  <a:cubicBezTo>
                    <a:pt x="919063" y="212261"/>
                    <a:pt x="925145" y="167491"/>
                    <a:pt x="941696" y="177421"/>
                  </a:cubicBezTo>
                  <a:cubicBezTo>
                    <a:pt x="966368" y="192224"/>
                    <a:pt x="945051" y="243348"/>
                    <a:pt x="968991" y="259308"/>
                  </a:cubicBezTo>
                  <a:lnTo>
                    <a:pt x="1009934" y="286603"/>
                  </a:lnTo>
                  <a:cubicBezTo>
                    <a:pt x="1090837" y="232670"/>
                    <a:pt x="1034796" y="285124"/>
                    <a:pt x="1064525" y="136478"/>
                  </a:cubicBezTo>
                  <a:cubicBezTo>
                    <a:pt x="1070168" y="108265"/>
                    <a:pt x="1084843" y="82505"/>
                    <a:pt x="1091821" y="54592"/>
                  </a:cubicBezTo>
                  <a:lnTo>
                    <a:pt x="1105469" y="0"/>
                  </a:lnTo>
                  <a:cubicBezTo>
                    <a:pt x="1119117" y="18197"/>
                    <a:pt x="1137964" y="33472"/>
                    <a:pt x="1146412" y="54592"/>
                  </a:cubicBezTo>
                  <a:cubicBezTo>
                    <a:pt x="1156689" y="80285"/>
                    <a:pt x="1155110" y="109253"/>
                    <a:pt x="1160060" y="136478"/>
                  </a:cubicBezTo>
                  <a:cubicBezTo>
                    <a:pt x="1164210" y="159301"/>
                    <a:pt x="1167605" y="182338"/>
                    <a:pt x="1173708" y="204717"/>
                  </a:cubicBezTo>
                  <a:cubicBezTo>
                    <a:pt x="1181278" y="232475"/>
                    <a:pt x="1201003" y="286603"/>
                    <a:pt x="1201003" y="286603"/>
                  </a:cubicBezTo>
                  <a:cubicBezTo>
                    <a:pt x="1205552" y="272955"/>
                    <a:pt x="1210866" y="259539"/>
                    <a:pt x="1214651" y="245660"/>
                  </a:cubicBezTo>
                  <a:cubicBezTo>
                    <a:pt x="1224522" y="209468"/>
                    <a:pt x="1206357" y="148341"/>
                    <a:pt x="1241946" y="136478"/>
                  </a:cubicBezTo>
                  <a:cubicBezTo>
                    <a:pt x="1273068" y="126104"/>
                    <a:pt x="1281866" y="189023"/>
                    <a:pt x="1296537" y="218365"/>
                  </a:cubicBezTo>
                  <a:cubicBezTo>
                    <a:pt x="1330267" y="285823"/>
                    <a:pt x="1304532" y="266523"/>
                    <a:pt x="1364776" y="286603"/>
                  </a:cubicBezTo>
                  <a:cubicBezTo>
                    <a:pt x="1369325" y="236561"/>
                    <a:pt x="1371318" y="186221"/>
                    <a:pt x="1378424" y="136478"/>
                  </a:cubicBezTo>
                  <a:cubicBezTo>
                    <a:pt x="1380459" y="122237"/>
                    <a:pt x="1379205" y="101968"/>
                    <a:pt x="1392072" y="95535"/>
                  </a:cubicBezTo>
                  <a:cubicBezTo>
                    <a:pt x="1404939" y="89102"/>
                    <a:pt x="1419367" y="104634"/>
                    <a:pt x="1433015" y="109183"/>
                  </a:cubicBezTo>
                  <a:cubicBezTo>
                    <a:pt x="1442114" y="122831"/>
                    <a:pt x="1454552" y="134768"/>
                    <a:pt x="1460311" y="150126"/>
                  </a:cubicBezTo>
                  <a:cubicBezTo>
                    <a:pt x="1472832" y="183515"/>
                    <a:pt x="1484234" y="307316"/>
                    <a:pt x="1487606" y="327547"/>
                  </a:cubicBezTo>
                  <a:cubicBezTo>
                    <a:pt x="1497349" y="386004"/>
                    <a:pt x="1500993" y="372083"/>
                    <a:pt x="1514902" y="423081"/>
                  </a:cubicBezTo>
                  <a:cubicBezTo>
                    <a:pt x="1524773" y="459273"/>
                    <a:pt x="1530334" y="496674"/>
                    <a:pt x="1542197" y="532263"/>
                  </a:cubicBezTo>
                  <a:cubicBezTo>
                    <a:pt x="1546746" y="545911"/>
                    <a:pt x="1555845" y="587592"/>
                    <a:pt x="1555845" y="573206"/>
                  </a:cubicBezTo>
                  <a:cubicBezTo>
                    <a:pt x="1555845" y="550010"/>
                    <a:pt x="1546746" y="527714"/>
                    <a:pt x="1542197" y="504968"/>
                  </a:cubicBezTo>
                  <a:cubicBezTo>
                    <a:pt x="1546746" y="395786"/>
                    <a:pt x="1549028" y="286485"/>
                    <a:pt x="1555845" y="177421"/>
                  </a:cubicBezTo>
                  <a:cubicBezTo>
                    <a:pt x="1560351" y="105319"/>
                    <a:pt x="1569902" y="66195"/>
                    <a:pt x="1583140" y="0"/>
                  </a:cubicBezTo>
                  <a:cubicBezTo>
                    <a:pt x="1592239" y="81887"/>
                    <a:pt x="1590453" y="165729"/>
                    <a:pt x="1610436" y="245660"/>
                  </a:cubicBezTo>
                  <a:cubicBezTo>
                    <a:pt x="1614414" y="261573"/>
                    <a:pt x="1635200" y="270259"/>
                    <a:pt x="1651379" y="272956"/>
                  </a:cubicBezTo>
                  <a:cubicBezTo>
                    <a:pt x="1665569" y="275321"/>
                    <a:pt x="1678674" y="263857"/>
                    <a:pt x="1692322" y="259308"/>
                  </a:cubicBezTo>
                  <a:cubicBezTo>
                    <a:pt x="1730264" y="271955"/>
                    <a:pt x="1742461" y="287991"/>
                    <a:pt x="1774209" y="245660"/>
                  </a:cubicBezTo>
                  <a:cubicBezTo>
                    <a:pt x="1779668" y="238381"/>
                    <a:pt x="1774209" y="227463"/>
                    <a:pt x="1774209" y="218365"/>
                  </a:cubicBezTo>
                </a:path>
              </a:pathLst>
            </a:custGeom>
            <a:grp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2"/>
                </a:solidFill>
                <a:effectLst/>
                <a:latin typeface="FrutigerNext LT Regular" pitchFamily="34" charset="0"/>
                <a:ea typeface="MS PGothic" pitchFamily="34" charset="-128"/>
              </a:endParaRPr>
            </a:p>
          </p:txBody>
        </p:sp>
      </p:grpSp>
      <p:grpSp>
        <p:nvGrpSpPr>
          <p:cNvPr id="102" name="Group 334"/>
          <p:cNvGrpSpPr/>
          <p:nvPr/>
        </p:nvGrpSpPr>
        <p:grpSpPr>
          <a:xfrm>
            <a:off x="5143311" y="2270891"/>
            <a:ext cx="1077363" cy="744101"/>
            <a:chOff x="5124261" y="1718441"/>
            <a:chExt cx="1077363" cy="744101"/>
          </a:xfrm>
        </p:grpSpPr>
        <p:sp>
          <p:nvSpPr>
            <p:cNvPr id="103" name="Rectangle 102"/>
            <p:cNvSpPr/>
            <p:nvPr/>
          </p:nvSpPr>
          <p:spPr bwMode="auto">
            <a:xfrm>
              <a:off x="5124261" y="1718441"/>
              <a:ext cx="1077363" cy="74410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2"/>
                </a:solidFill>
                <a:effectLst/>
                <a:latin typeface="FrutigerNext LT Regular" pitchFamily="34" charset="0"/>
                <a:ea typeface="MS PGothic" pitchFamily="34" charset="-128"/>
              </a:endParaRPr>
            </a:p>
          </p:txBody>
        </p:sp>
        <p:pic>
          <p:nvPicPr>
            <p:cNvPr id="104" name="Picture 2"/>
            <p:cNvPicPr>
              <a:picLocks noChangeAspect="1" noChangeArrowheads="1"/>
            </p:cNvPicPr>
            <p:nvPr/>
          </p:nvPicPr>
          <p:blipFill>
            <a:blip r:embed="rId3" cstate="print"/>
            <a:srcRect l="35381" t="20905" r="36750" b="29526"/>
            <a:stretch>
              <a:fillRect/>
            </a:stretch>
          </p:blipFill>
          <p:spPr bwMode="auto">
            <a:xfrm>
              <a:off x="5557943" y="1765948"/>
              <a:ext cx="273268" cy="273268"/>
            </a:xfrm>
            <a:prstGeom prst="rect">
              <a:avLst/>
            </a:prstGeom>
            <a:noFill/>
            <a:ln w="9525">
              <a:noFill/>
              <a:miter lim="800000"/>
              <a:headEnd/>
              <a:tailEnd/>
            </a:ln>
          </p:spPr>
        </p:pic>
        <p:pic>
          <p:nvPicPr>
            <p:cNvPr id="105" name="Picture 2"/>
            <p:cNvPicPr>
              <a:picLocks noChangeAspect="1" noChangeArrowheads="1"/>
            </p:cNvPicPr>
            <p:nvPr/>
          </p:nvPicPr>
          <p:blipFill>
            <a:blip r:embed="rId4" cstate="print"/>
            <a:srcRect l="35381" t="20905" r="36750" b="29526"/>
            <a:stretch>
              <a:fillRect/>
            </a:stretch>
          </p:blipFill>
          <p:spPr bwMode="auto">
            <a:xfrm>
              <a:off x="5832253" y="1782078"/>
              <a:ext cx="357352" cy="357352"/>
            </a:xfrm>
            <a:prstGeom prst="rect">
              <a:avLst/>
            </a:prstGeom>
            <a:noFill/>
            <a:ln w="9525">
              <a:noFill/>
              <a:miter lim="800000"/>
              <a:headEnd/>
              <a:tailEnd/>
            </a:ln>
          </p:spPr>
        </p:pic>
        <p:pic>
          <p:nvPicPr>
            <p:cNvPr id="106" name="Picture 2"/>
            <p:cNvPicPr>
              <a:picLocks noChangeAspect="1" noChangeArrowheads="1"/>
            </p:cNvPicPr>
            <p:nvPr/>
          </p:nvPicPr>
          <p:blipFill>
            <a:blip r:embed="rId5" cstate="print"/>
            <a:srcRect l="35381" t="20905" r="36750" b="29526"/>
            <a:stretch>
              <a:fillRect/>
            </a:stretch>
          </p:blipFill>
          <p:spPr bwMode="auto">
            <a:xfrm>
              <a:off x="5486400" y="2116328"/>
              <a:ext cx="315362" cy="315362"/>
            </a:xfrm>
            <a:prstGeom prst="rect">
              <a:avLst/>
            </a:prstGeom>
            <a:noFill/>
            <a:ln w="9525">
              <a:noFill/>
              <a:miter lim="800000"/>
              <a:headEnd/>
              <a:tailEnd/>
            </a:ln>
          </p:spPr>
        </p:pic>
        <p:pic>
          <p:nvPicPr>
            <p:cNvPr id="107" name="Picture 2"/>
            <p:cNvPicPr>
              <a:picLocks noChangeAspect="1" noChangeArrowheads="1"/>
            </p:cNvPicPr>
            <p:nvPr/>
          </p:nvPicPr>
          <p:blipFill>
            <a:blip r:embed="rId6" cstate="print"/>
            <a:srcRect l="35381" t="20905" r="36750" b="29526"/>
            <a:stretch>
              <a:fillRect/>
            </a:stretch>
          </p:blipFill>
          <p:spPr bwMode="auto">
            <a:xfrm>
              <a:off x="5728450" y="2017937"/>
              <a:ext cx="142722" cy="142722"/>
            </a:xfrm>
            <a:prstGeom prst="rect">
              <a:avLst/>
            </a:prstGeom>
            <a:noFill/>
            <a:ln w="9525">
              <a:noFill/>
              <a:miter lim="800000"/>
              <a:headEnd/>
              <a:tailEnd/>
            </a:ln>
          </p:spPr>
        </p:pic>
        <p:pic>
          <p:nvPicPr>
            <p:cNvPr id="108" name="Picture 2"/>
            <p:cNvPicPr>
              <a:picLocks noChangeAspect="1" noChangeArrowheads="1"/>
            </p:cNvPicPr>
            <p:nvPr/>
          </p:nvPicPr>
          <p:blipFill>
            <a:blip r:embed="rId7" cstate="print"/>
            <a:srcRect l="35381" t="20905" r="36750" b="29526"/>
            <a:stretch>
              <a:fillRect/>
            </a:stretch>
          </p:blipFill>
          <p:spPr bwMode="auto">
            <a:xfrm>
              <a:off x="5155324" y="1749973"/>
              <a:ext cx="425669" cy="425669"/>
            </a:xfrm>
            <a:prstGeom prst="rect">
              <a:avLst/>
            </a:prstGeom>
            <a:noFill/>
            <a:ln w="9525">
              <a:noFill/>
              <a:miter lim="800000"/>
              <a:headEnd/>
              <a:tailEnd/>
            </a:ln>
          </p:spPr>
        </p:pic>
      </p:grpSp>
      <p:sp>
        <p:nvSpPr>
          <p:cNvPr id="123" name="Isosceles Triangle 122"/>
          <p:cNvSpPr/>
          <p:nvPr/>
        </p:nvSpPr>
        <p:spPr bwMode="auto">
          <a:xfrm>
            <a:off x="420808" y="3904649"/>
            <a:ext cx="166504" cy="756745"/>
          </a:xfrm>
          <a:prstGeom prst="triangle">
            <a:avLst/>
          </a:prstGeom>
          <a:solidFill>
            <a:schemeClr val="accent4">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24" name="TextBox 123"/>
          <p:cNvSpPr txBox="1"/>
          <p:nvPr/>
        </p:nvSpPr>
        <p:spPr>
          <a:xfrm rot="15553951">
            <a:off x="-314235" y="2729832"/>
            <a:ext cx="1404958" cy="523220"/>
          </a:xfrm>
          <a:prstGeom prst="rect">
            <a:avLst/>
          </a:prstGeom>
          <a:noFill/>
          <a:ln>
            <a:noFill/>
          </a:ln>
        </p:spPr>
        <p:txBody>
          <a:bodyPr wrap="square" rtlCol="0">
            <a:spAutoFit/>
          </a:bodyPr>
          <a:lstStyle/>
          <a:p>
            <a:r>
              <a:rPr lang="en-US" sz="2800" b="1" dirty="0" smtClean="0">
                <a:solidFill>
                  <a:schemeClr val="bg2"/>
                </a:solidFill>
              </a:rPr>
              <a:t>))))</a:t>
            </a:r>
            <a:endParaRPr lang="en-US" sz="2800" b="1" dirty="0">
              <a:solidFill>
                <a:schemeClr val="bg2"/>
              </a:solidFill>
            </a:endParaRPr>
          </a:p>
        </p:txBody>
      </p:sp>
      <p:sp>
        <p:nvSpPr>
          <p:cNvPr id="125" name="Freeform 124"/>
          <p:cNvSpPr/>
          <p:nvPr/>
        </p:nvSpPr>
        <p:spPr bwMode="auto">
          <a:xfrm rot="16200000">
            <a:off x="389350" y="3909755"/>
            <a:ext cx="922855" cy="477826"/>
          </a:xfrm>
          <a:custGeom>
            <a:avLst/>
            <a:gdLst>
              <a:gd name="connsiteX0" fmla="*/ 0 w 1779668"/>
              <a:gd name="connsiteY0" fmla="*/ 204717 h 587592"/>
              <a:gd name="connsiteX1" fmla="*/ 68239 w 1779668"/>
              <a:gd name="connsiteY1" fmla="*/ 191069 h 587592"/>
              <a:gd name="connsiteX2" fmla="*/ 109182 w 1779668"/>
              <a:gd name="connsiteY2" fmla="*/ 163774 h 587592"/>
              <a:gd name="connsiteX3" fmla="*/ 177421 w 1779668"/>
              <a:gd name="connsiteY3" fmla="*/ 177421 h 587592"/>
              <a:gd name="connsiteX4" fmla="*/ 259308 w 1779668"/>
              <a:gd name="connsiteY4" fmla="*/ 204717 h 587592"/>
              <a:gd name="connsiteX5" fmla="*/ 286603 w 1779668"/>
              <a:gd name="connsiteY5" fmla="*/ 245660 h 587592"/>
              <a:gd name="connsiteX6" fmla="*/ 354842 w 1779668"/>
              <a:gd name="connsiteY6" fmla="*/ 163774 h 587592"/>
              <a:gd name="connsiteX7" fmla="*/ 395785 w 1779668"/>
              <a:gd name="connsiteY7" fmla="*/ 150126 h 587592"/>
              <a:gd name="connsiteX8" fmla="*/ 450376 w 1779668"/>
              <a:gd name="connsiteY8" fmla="*/ 136478 h 587592"/>
              <a:gd name="connsiteX9" fmla="*/ 491319 w 1779668"/>
              <a:gd name="connsiteY9" fmla="*/ 150126 h 587592"/>
              <a:gd name="connsiteX10" fmla="*/ 504967 w 1779668"/>
              <a:gd name="connsiteY10" fmla="*/ 191069 h 587592"/>
              <a:gd name="connsiteX11" fmla="*/ 532263 w 1779668"/>
              <a:gd name="connsiteY11" fmla="*/ 122830 h 587592"/>
              <a:gd name="connsiteX12" fmla="*/ 573206 w 1779668"/>
              <a:gd name="connsiteY12" fmla="*/ 13648 h 587592"/>
              <a:gd name="connsiteX13" fmla="*/ 600502 w 1779668"/>
              <a:gd name="connsiteY13" fmla="*/ 136478 h 587592"/>
              <a:gd name="connsiteX14" fmla="*/ 614149 w 1779668"/>
              <a:gd name="connsiteY14" fmla="*/ 232012 h 587592"/>
              <a:gd name="connsiteX15" fmla="*/ 627797 w 1779668"/>
              <a:gd name="connsiteY15" fmla="*/ 477672 h 587592"/>
              <a:gd name="connsiteX16" fmla="*/ 655093 w 1779668"/>
              <a:gd name="connsiteY16" fmla="*/ 423081 h 587592"/>
              <a:gd name="connsiteX17" fmla="*/ 668740 w 1779668"/>
              <a:gd name="connsiteY17" fmla="*/ 300251 h 587592"/>
              <a:gd name="connsiteX18" fmla="*/ 682388 w 1779668"/>
              <a:gd name="connsiteY18" fmla="*/ 191069 h 587592"/>
              <a:gd name="connsiteX19" fmla="*/ 696036 w 1779668"/>
              <a:gd name="connsiteY19" fmla="*/ 136478 h 587592"/>
              <a:gd name="connsiteX20" fmla="*/ 709684 w 1779668"/>
              <a:gd name="connsiteY20" fmla="*/ 40944 h 587592"/>
              <a:gd name="connsiteX21" fmla="*/ 750627 w 1779668"/>
              <a:gd name="connsiteY21" fmla="*/ 68239 h 587592"/>
              <a:gd name="connsiteX22" fmla="*/ 805218 w 1779668"/>
              <a:gd name="connsiteY22" fmla="*/ 150126 h 587592"/>
              <a:gd name="connsiteX23" fmla="*/ 818866 w 1779668"/>
              <a:gd name="connsiteY23" fmla="*/ 204717 h 587592"/>
              <a:gd name="connsiteX24" fmla="*/ 832514 w 1779668"/>
              <a:gd name="connsiteY24" fmla="*/ 245660 h 587592"/>
              <a:gd name="connsiteX25" fmla="*/ 859809 w 1779668"/>
              <a:gd name="connsiteY25" fmla="*/ 204717 h 587592"/>
              <a:gd name="connsiteX26" fmla="*/ 900752 w 1779668"/>
              <a:gd name="connsiteY26" fmla="*/ 218365 h 587592"/>
              <a:gd name="connsiteX27" fmla="*/ 941696 w 1779668"/>
              <a:gd name="connsiteY27" fmla="*/ 177421 h 587592"/>
              <a:gd name="connsiteX28" fmla="*/ 968991 w 1779668"/>
              <a:gd name="connsiteY28" fmla="*/ 259308 h 587592"/>
              <a:gd name="connsiteX29" fmla="*/ 1009934 w 1779668"/>
              <a:gd name="connsiteY29" fmla="*/ 286603 h 587592"/>
              <a:gd name="connsiteX30" fmla="*/ 1064525 w 1779668"/>
              <a:gd name="connsiteY30" fmla="*/ 136478 h 587592"/>
              <a:gd name="connsiteX31" fmla="*/ 1091821 w 1779668"/>
              <a:gd name="connsiteY31" fmla="*/ 54592 h 587592"/>
              <a:gd name="connsiteX32" fmla="*/ 1105469 w 1779668"/>
              <a:gd name="connsiteY32" fmla="*/ 0 h 587592"/>
              <a:gd name="connsiteX33" fmla="*/ 1146412 w 1779668"/>
              <a:gd name="connsiteY33" fmla="*/ 54592 h 587592"/>
              <a:gd name="connsiteX34" fmla="*/ 1160060 w 1779668"/>
              <a:gd name="connsiteY34" fmla="*/ 136478 h 587592"/>
              <a:gd name="connsiteX35" fmla="*/ 1173708 w 1779668"/>
              <a:gd name="connsiteY35" fmla="*/ 204717 h 587592"/>
              <a:gd name="connsiteX36" fmla="*/ 1201003 w 1779668"/>
              <a:gd name="connsiteY36" fmla="*/ 286603 h 587592"/>
              <a:gd name="connsiteX37" fmla="*/ 1214651 w 1779668"/>
              <a:gd name="connsiteY37" fmla="*/ 245660 h 587592"/>
              <a:gd name="connsiteX38" fmla="*/ 1241946 w 1779668"/>
              <a:gd name="connsiteY38" fmla="*/ 136478 h 587592"/>
              <a:gd name="connsiteX39" fmla="*/ 1296537 w 1779668"/>
              <a:gd name="connsiteY39" fmla="*/ 218365 h 587592"/>
              <a:gd name="connsiteX40" fmla="*/ 1364776 w 1779668"/>
              <a:gd name="connsiteY40" fmla="*/ 286603 h 587592"/>
              <a:gd name="connsiteX41" fmla="*/ 1378424 w 1779668"/>
              <a:gd name="connsiteY41" fmla="*/ 136478 h 587592"/>
              <a:gd name="connsiteX42" fmla="*/ 1392072 w 1779668"/>
              <a:gd name="connsiteY42" fmla="*/ 95535 h 587592"/>
              <a:gd name="connsiteX43" fmla="*/ 1433015 w 1779668"/>
              <a:gd name="connsiteY43" fmla="*/ 109183 h 587592"/>
              <a:gd name="connsiteX44" fmla="*/ 1460311 w 1779668"/>
              <a:gd name="connsiteY44" fmla="*/ 150126 h 587592"/>
              <a:gd name="connsiteX45" fmla="*/ 1487606 w 1779668"/>
              <a:gd name="connsiteY45" fmla="*/ 327547 h 587592"/>
              <a:gd name="connsiteX46" fmla="*/ 1514902 w 1779668"/>
              <a:gd name="connsiteY46" fmla="*/ 423081 h 587592"/>
              <a:gd name="connsiteX47" fmla="*/ 1542197 w 1779668"/>
              <a:gd name="connsiteY47" fmla="*/ 532263 h 587592"/>
              <a:gd name="connsiteX48" fmla="*/ 1555845 w 1779668"/>
              <a:gd name="connsiteY48" fmla="*/ 573206 h 587592"/>
              <a:gd name="connsiteX49" fmla="*/ 1542197 w 1779668"/>
              <a:gd name="connsiteY49" fmla="*/ 504968 h 587592"/>
              <a:gd name="connsiteX50" fmla="*/ 1555845 w 1779668"/>
              <a:gd name="connsiteY50" fmla="*/ 177421 h 587592"/>
              <a:gd name="connsiteX51" fmla="*/ 1583140 w 1779668"/>
              <a:gd name="connsiteY51" fmla="*/ 0 h 587592"/>
              <a:gd name="connsiteX52" fmla="*/ 1610436 w 1779668"/>
              <a:gd name="connsiteY52" fmla="*/ 245660 h 587592"/>
              <a:gd name="connsiteX53" fmla="*/ 1651379 w 1779668"/>
              <a:gd name="connsiteY53" fmla="*/ 272956 h 587592"/>
              <a:gd name="connsiteX54" fmla="*/ 1692322 w 1779668"/>
              <a:gd name="connsiteY54" fmla="*/ 259308 h 587592"/>
              <a:gd name="connsiteX55" fmla="*/ 1774209 w 1779668"/>
              <a:gd name="connsiteY55" fmla="*/ 245660 h 587592"/>
              <a:gd name="connsiteX56" fmla="*/ 1774209 w 1779668"/>
              <a:gd name="connsiteY56" fmla="*/ 218365 h 587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779668" h="587592">
                <a:moveTo>
                  <a:pt x="0" y="204717"/>
                </a:moveTo>
                <a:cubicBezTo>
                  <a:pt x="22746" y="200168"/>
                  <a:pt x="46519" y="199214"/>
                  <a:pt x="68239" y="191069"/>
                </a:cubicBezTo>
                <a:cubicBezTo>
                  <a:pt x="83597" y="185310"/>
                  <a:pt x="92906" y="165809"/>
                  <a:pt x="109182" y="163774"/>
                </a:cubicBezTo>
                <a:cubicBezTo>
                  <a:pt x="132200" y="160897"/>
                  <a:pt x="155042" y="171318"/>
                  <a:pt x="177421" y="177421"/>
                </a:cubicBezTo>
                <a:cubicBezTo>
                  <a:pt x="205179" y="184991"/>
                  <a:pt x="259308" y="204717"/>
                  <a:pt x="259308" y="204717"/>
                </a:cubicBezTo>
                <a:cubicBezTo>
                  <a:pt x="268406" y="218365"/>
                  <a:pt x="270201" y="245660"/>
                  <a:pt x="286603" y="245660"/>
                </a:cubicBezTo>
                <a:cubicBezTo>
                  <a:pt x="312593" y="245660"/>
                  <a:pt x="339404" y="176124"/>
                  <a:pt x="354842" y="163774"/>
                </a:cubicBezTo>
                <a:cubicBezTo>
                  <a:pt x="366076" y="154787"/>
                  <a:pt x="382137" y="154675"/>
                  <a:pt x="395785" y="150126"/>
                </a:cubicBezTo>
                <a:cubicBezTo>
                  <a:pt x="494715" y="216079"/>
                  <a:pt x="391181" y="166075"/>
                  <a:pt x="450376" y="136478"/>
                </a:cubicBezTo>
                <a:cubicBezTo>
                  <a:pt x="463243" y="130045"/>
                  <a:pt x="477671" y="145577"/>
                  <a:pt x="491319" y="150126"/>
                </a:cubicBezTo>
                <a:cubicBezTo>
                  <a:pt x="495868" y="163774"/>
                  <a:pt x="492997" y="199049"/>
                  <a:pt x="504967" y="191069"/>
                </a:cubicBezTo>
                <a:cubicBezTo>
                  <a:pt x="525351" y="177480"/>
                  <a:pt x="524516" y="146071"/>
                  <a:pt x="532263" y="122830"/>
                </a:cubicBezTo>
                <a:cubicBezTo>
                  <a:pt x="569429" y="11334"/>
                  <a:pt x="517366" y="125330"/>
                  <a:pt x="573206" y="13648"/>
                </a:cubicBezTo>
                <a:cubicBezTo>
                  <a:pt x="585474" y="62720"/>
                  <a:pt x="591839" y="84502"/>
                  <a:pt x="600502" y="136478"/>
                </a:cubicBezTo>
                <a:cubicBezTo>
                  <a:pt x="605790" y="168208"/>
                  <a:pt x="609600" y="200167"/>
                  <a:pt x="614149" y="232012"/>
                </a:cubicBezTo>
                <a:cubicBezTo>
                  <a:pt x="618698" y="313899"/>
                  <a:pt x="610613" y="397480"/>
                  <a:pt x="627797" y="477672"/>
                </a:cubicBezTo>
                <a:cubicBezTo>
                  <a:pt x="632060" y="497565"/>
                  <a:pt x="650518" y="442905"/>
                  <a:pt x="655093" y="423081"/>
                </a:cubicBezTo>
                <a:cubicBezTo>
                  <a:pt x="664356" y="382941"/>
                  <a:pt x="663927" y="341164"/>
                  <a:pt x="668740" y="300251"/>
                </a:cubicBezTo>
                <a:cubicBezTo>
                  <a:pt x="673025" y="263825"/>
                  <a:pt x="676358" y="227247"/>
                  <a:pt x="682388" y="191069"/>
                </a:cubicBezTo>
                <a:cubicBezTo>
                  <a:pt x="685472" y="172567"/>
                  <a:pt x="692681" y="154932"/>
                  <a:pt x="696036" y="136478"/>
                </a:cubicBezTo>
                <a:cubicBezTo>
                  <a:pt x="701790" y="104829"/>
                  <a:pt x="705135" y="72789"/>
                  <a:pt x="709684" y="40944"/>
                </a:cubicBezTo>
                <a:cubicBezTo>
                  <a:pt x="723332" y="50042"/>
                  <a:pt x="739826" y="55895"/>
                  <a:pt x="750627" y="68239"/>
                </a:cubicBezTo>
                <a:cubicBezTo>
                  <a:pt x="772229" y="92927"/>
                  <a:pt x="805218" y="150126"/>
                  <a:pt x="805218" y="150126"/>
                </a:cubicBezTo>
                <a:cubicBezTo>
                  <a:pt x="809767" y="168323"/>
                  <a:pt x="813713" y="186682"/>
                  <a:pt x="818866" y="204717"/>
                </a:cubicBezTo>
                <a:cubicBezTo>
                  <a:pt x="822818" y="218549"/>
                  <a:pt x="818128" y="245660"/>
                  <a:pt x="832514" y="245660"/>
                </a:cubicBezTo>
                <a:cubicBezTo>
                  <a:pt x="848916" y="245660"/>
                  <a:pt x="850711" y="218365"/>
                  <a:pt x="859809" y="204717"/>
                </a:cubicBezTo>
                <a:cubicBezTo>
                  <a:pt x="873457" y="209266"/>
                  <a:pt x="887104" y="222914"/>
                  <a:pt x="900752" y="218365"/>
                </a:cubicBezTo>
                <a:cubicBezTo>
                  <a:pt x="919063" y="212261"/>
                  <a:pt x="925145" y="167491"/>
                  <a:pt x="941696" y="177421"/>
                </a:cubicBezTo>
                <a:cubicBezTo>
                  <a:pt x="966368" y="192224"/>
                  <a:pt x="945051" y="243348"/>
                  <a:pt x="968991" y="259308"/>
                </a:cubicBezTo>
                <a:lnTo>
                  <a:pt x="1009934" y="286603"/>
                </a:lnTo>
                <a:cubicBezTo>
                  <a:pt x="1090837" y="232670"/>
                  <a:pt x="1034796" y="285124"/>
                  <a:pt x="1064525" y="136478"/>
                </a:cubicBezTo>
                <a:cubicBezTo>
                  <a:pt x="1070168" y="108265"/>
                  <a:pt x="1084843" y="82505"/>
                  <a:pt x="1091821" y="54592"/>
                </a:cubicBezTo>
                <a:lnTo>
                  <a:pt x="1105469" y="0"/>
                </a:lnTo>
                <a:cubicBezTo>
                  <a:pt x="1119117" y="18197"/>
                  <a:pt x="1137964" y="33472"/>
                  <a:pt x="1146412" y="54592"/>
                </a:cubicBezTo>
                <a:cubicBezTo>
                  <a:pt x="1156689" y="80285"/>
                  <a:pt x="1155110" y="109253"/>
                  <a:pt x="1160060" y="136478"/>
                </a:cubicBezTo>
                <a:cubicBezTo>
                  <a:pt x="1164210" y="159301"/>
                  <a:pt x="1167605" y="182338"/>
                  <a:pt x="1173708" y="204717"/>
                </a:cubicBezTo>
                <a:cubicBezTo>
                  <a:pt x="1181278" y="232475"/>
                  <a:pt x="1201003" y="286603"/>
                  <a:pt x="1201003" y="286603"/>
                </a:cubicBezTo>
                <a:cubicBezTo>
                  <a:pt x="1205552" y="272955"/>
                  <a:pt x="1210866" y="259539"/>
                  <a:pt x="1214651" y="245660"/>
                </a:cubicBezTo>
                <a:cubicBezTo>
                  <a:pt x="1224522" y="209468"/>
                  <a:pt x="1206357" y="148341"/>
                  <a:pt x="1241946" y="136478"/>
                </a:cubicBezTo>
                <a:cubicBezTo>
                  <a:pt x="1273068" y="126104"/>
                  <a:pt x="1281866" y="189023"/>
                  <a:pt x="1296537" y="218365"/>
                </a:cubicBezTo>
                <a:cubicBezTo>
                  <a:pt x="1330267" y="285823"/>
                  <a:pt x="1304532" y="266523"/>
                  <a:pt x="1364776" y="286603"/>
                </a:cubicBezTo>
                <a:cubicBezTo>
                  <a:pt x="1369325" y="236561"/>
                  <a:pt x="1371318" y="186221"/>
                  <a:pt x="1378424" y="136478"/>
                </a:cubicBezTo>
                <a:cubicBezTo>
                  <a:pt x="1380459" y="122237"/>
                  <a:pt x="1379205" y="101968"/>
                  <a:pt x="1392072" y="95535"/>
                </a:cubicBezTo>
                <a:cubicBezTo>
                  <a:pt x="1404939" y="89102"/>
                  <a:pt x="1419367" y="104634"/>
                  <a:pt x="1433015" y="109183"/>
                </a:cubicBezTo>
                <a:cubicBezTo>
                  <a:pt x="1442114" y="122831"/>
                  <a:pt x="1454552" y="134768"/>
                  <a:pt x="1460311" y="150126"/>
                </a:cubicBezTo>
                <a:cubicBezTo>
                  <a:pt x="1472832" y="183515"/>
                  <a:pt x="1484234" y="307316"/>
                  <a:pt x="1487606" y="327547"/>
                </a:cubicBezTo>
                <a:cubicBezTo>
                  <a:pt x="1497349" y="386004"/>
                  <a:pt x="1500993" y="372083"/>
                  <a:pt x="1514902" y="423081"/>
                </a:cubicBezTo>
                <a:cubicBezTo>
                  <a:pt x="1524773" y="459273"/>
                  <a:pt x="1530334" y="496674"/>
                  <a:pt x="1542197" y="532263"/>
                </a:cubicBezTo>
                <a:cubicBezTo>
                  <a:pt x="1546746" y="545911"/>
                  <a:pt x="1555845" y="587592"/>
                  <a:pt x="1555845" y="573206"/>
                </a:cubicBezTo>
                <a:cubicBezTo>
                  <a:pt x="1555845" y="550010"/>
                  <a:pt x="1546746" y="527714"/>
                  <a:pt x="1542197" y="504968"/>
                </a:cubicBezTo>
                <a:cubicBezTo>
                  <a:pt x="1546746" y="395786"/>
                  <a:pt x="1549028" y="286485"/>
                  <a:pt x="1555845" y="177421"/>
                </a:cubicBezTo>
                <a:cubicBezTo>
                  <a:pt x="1560351" y="105319"/>
                  <a:pt x="1569902" y="66195"/>
                  <a:pt x="1583140" y="0"/>
                </a:cubicBezTo>
                <a:cubicBezTo>
                  <a:pt x="1592239" y="81887"/>
                  <a:pt x="1590453" y="165729"/>
                  <a:pt x="1610436" y="245660"/>
                </a:cubicBezTo>
                <a:cubicBezTo>
                  <a:pt x="1614414" y="261573"/>
                  <a:pt x="1635200" y="270259"/>
                  <a:pt x="1651379" y="272956"/>
                </a:cubicBezTo>
                <a:cubicBezTo>
                  <a:pt x="1665569" y="275321"/>
                  <a:pt x="1678674" y="263857"/>
                  <a:pt x="1692322" y="259308"/>
                </a:cubicBezTo>
                <a:cubicBezTo>
                  <a:pt x="1730264" y="271955"/>
                  <a:pt x="1742461" y="287991"/>
                  <a:pt x="1774209" y="245660"/>
                </a:cubicBezTo>
                <a:cubicBezTo>
                  <a:pt x="1779668" y="238381"/>
                  <a:pt x="1774209" y="227463"/>
                  <a:pt x="1774209" y="218365"/>
                </a:cubicBezTo>
              </a:path>
            </a:pathLst>
          </a:custGeom>
          <a:solidFill>
            <a:srgbClr val="7030A0"/>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2"/>
              </a:solidFill>
              <a:effectLst/>
              <a:latin typeface="FrutigerNext LT Regular" pitchFamily="34" charset="0"/>
              <a:ea typeface="MS PGothic" pitchFamily="34" charset="-128"/>
            </a:endParaRPr>
          </a:p>
        </p:txBody>
      </p:sp>
      <p:grpSp>
        <p:nvGrpSpPr>
          <p:cNvPr id="126" name="Group 352"/>
          <p:cNvGrpSpPr/>
          <p:nvPr/>
        </p:nvGrpSpPr>
        <p:grpSpPr>
          <a:xfrm>
            <a:off x="685611" y="4467991"/>
            <a:ext cx="362139" cy="316734"/>
            <a:chOff x="5124261" y="1718441"/>
            <a:chExt cx="1077363" cy="744101"/>
          </a:xfrm>
        </p:grpSpPr>
        <p:sp>
          <p:nvSpPr>
            <p:cNvPr id="127" name="Rectangle 126"/>
            <p:cNvSpPr/>
            <p:nvPr/>
          </p:nvSpPr>
          <p:spPr bwMode="auto">
            <a:xfrm>
              <a:off x="5124261" y="1718441"/>
              <a:ext cx="1077363" cy="74410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2"/>
                </a:solidFill>
                <a:effectLst/>
                <a:latin typeface="FrutigerNext LT Regular" pitchFamily="34" charset="0"/>
                <a:ea typeface="MS PGothic" pitchFamily="34" charset="-128"/>
              </a:endParaRPr>
            </a:p>
          </p:txBody>
        </p:sp>
        <p:pic>
          <p:nvPicPr>
            <p:cNvPr id="128" name="Picture 2"/>
            <p:cNvPicPr>
              <a:picLocks noChangeAspect="1" noChangeArrowheads="1"/>
            </p:cNvPicPr>
            <p:nvPr/>
          </p:nvPicPr>
          <p:blipFill>
            <a:blip r:embed="rId8" cstate="print"/>
            <a:srcRect l="35381" t="20905" r="36750" b="29526"/>
            <a:stretch>
              <a:fillRect/>
            </a:stretch>
          </p:blipFill>
          <p:spPr bwMode="auto">
            <a:xfrm>
              <a:off x="5372253" y="1765948"/>
              <a:ext cx="696591" cy="696594"/>
            </a:xfrm>
            <a:prstGeom prst="rect">
              <a:avLst/>
            </a:prstGeom>
            <a:noFill/>
            <a:ln w="9525">
              <a:noFill/>
              <a:miter lim="800000"/>
              <a:headEnd/>
              <a:tailEnd/>
            </a:ln>
          </p:spPr>
        </p:pic>
      </p:grpSp>
      <p:sp>
        <p:nvSpPr>
          <p:cNvPr id="130" name="Rectangle 129"/>
          <p:cNvSpPr/>
          <p:nvPr/>
        </p:nvSpPr>
        <p:spPr bwMode="auto">
          <a:xfrm>
            <a:off x="444191" y="3728715"/>
            <a:ext cx="139970" cy="29952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2"/>
              </a:solidFill>
              <a:effectLst/>
              <a:latin typeface="FrutigerNext LT Regular" pitchFamily="34" charset="0"/>
              <a:ea typeface="MS PGothic" pitchFamily="34" charset="-128"/>
            </a:endParaRPr>
          </a:p>
        </p:txBody>
      </p:sp>
      <p:grpSp>
        <p:nvGrpSpPr>
          <p:cNvPr id="131" name="Group 130"/>
          <p:cNvGrpSpPr/>
          <p:nvPr/>
        </p:nvGrpSpPr>
        <p:grpSpPr>
          <a:xfrm rot="21092651">
            <a:off x="6196225" y="1328322"/>
            <a:ext cx="4467838" cy="614085"/>
            <a:chOff x="1125371" y="1825785"/>
            <a:chExt cx="3968515" cy="614085"/>
          </a:xfrm>
          <a:solidFill>
            <a:srgbClr val="FF0000"/>
          </a:solidFill>
        </p:grpSpPr>
        <p:sp>
          <p:nvSpPr>
            <p:cNvPr id="132" name="Freeform 131"/>
            <p:cNvSpPr/>
            <p:nvPr/>
          </p:nvSpPr>
          <p:spPr bwMode="auto">
            <a:xfrm>
              <a:off x="1125371" y="1825785"/>
              <a:ext cx="2139716" cy="587809"/>
            </a:xfrm>
            <a:custGeom>
              <a:avLst/>
              <a:gdLst>
                <a:gd name="connsiteX0" fmla="*/ 0 w 1779668"/>
                <a:gd name="connsiteY0" fmla="*/ 204717 h 587592"/>
                <a:gd name="connsiteX1" fmla="*/ 68239 w 1779668"/>
                <a:gd name="connsiteY1" fmla="*/ 191069 h 587592"/>
                <a:gd name="connsiteX2" fmla="*/ 109182 w 1779668"/>
                <a:gd name="connsiteY2" fmla="*/ 163774 h 587592"/>
                <a:gd name="connsiteX3" fmla="*/ 177421 w 1779668"/>
                <a:gd name="connsiteY3" fmla="*/ 177421 h 587592"/>
                <a:gd name="connsiteX4" fmla="*/ 259308 w 1779668"/>
                <a:gd name="connsiteY4" fmla="*/ 204717 h 587592"/>
                <a:gd name="connsiteX5" fmla="*/ 286603 w 1779668"/>
                <a:gd name="connsiteY5" fmla="*/ 245660 h 587592"/>
                <a:gd name="connsiteX6" fmla="*/ 354842 w 1779668"/>
                <a:gd name="connsiteY6" fmla="*/ 163774 h 587592"/>
                <a:gd name="connsiteX7" fmla="*/ 395785 w 1779668"/>
                <a:gd name="connsiteY7" fmla="*/ 150126 h 587592"/>
                <a:gd name="connsiteX8" fmla="*/ 450376 w 1779668"/>
                <a:gd name="connsiteY8" fmla="*/ 136478 h 587592"/>
                <a:gd name="connsiteX9" fmla="*/ 491319 w 1779668"/>
                <a:gd name="connsiteY9" fmla="*/ 150126 h 587592"/>
                <a:gd name="connsiteX10" fmla="*/ 504967 w 1779668"/>
                <a:gd name="connsiteY10" fmla="*/ 191069 h 587592"/>
                <a:gd name="connsiteX11" fmla="*/ 532263 w 1779668"/>
                <a:gd name="connsiteY11" fmla="*/ 122830 h 587592"/>
                <a:gd name="connsiteX12" fmla="*/ 573206 w 1779668"/>
                <a:gd name="connsiteY12" fmla="*/ 13648 h 587592"/>
                <a:gd name="connsiteX13" fmla="*/ 600502 w 1779668"/>
                <a:gd name="connsiteY13" fmla="*/ 136478 h 587592"/>
                <a:gd name="connsiteX14" fmla="*/ 614149 w 1779668"/>
                <a:gd name="connsiteY14" fmla="*/ 232012 h 587592"/>
                <a:gd name="connsiteX15" fmla="*/ 627797 w 1779668"/>
                <a:gd name="connsiteY15" fmla="*/ 477672 h 587592"/>
                <a:gd name="connsiteX16" fmla="*/ 655093 w 1779668"/>
                <a:gd name="connsiteY16" fmla="*/ 423081 h 587592"/>
                <a:gd name="connsiteX17" fmla="*/ 668740 w 1779668"/>
                <a:gd name="connsiteY17" fmla="*/ 300251 h 587592"/>
                <a:gd name="connsiteX18" fmla="*/ 682388 w 1779668"/>
                <a:gd name="connsiteY18" fmla="*/ 191069 h 587592"/>
                <a:gd name="connsiteX19" fmla="*/ 696036 w 1779668"/>
                <a:gd name="connsiteY19" fmla="*/ 136478 h 587592"/>
                <a:gd name="connsiteX20" fmla="*/ 709684 w 1779668"/>
                <a:gd name="connsiteY20" fmla="*/ 40944 h 587592"/>
                <a:gd name="connsiteX21" fmla="*/ 750627 w 1779668"/>
                <a:gd name="connsiteY21" fmla="*/ 68239 h 587592"/>
                <a:gd name="connsiteX22" fmla="*/ 805218 w 1779668"/>
                <a:gd name="connsiteY22" fmla="*/ 150126 h 587592"/>
                <a:gd name="connsiteX23" fmla="*/ 818866 w 1779668"/>
                <a:gd name="connsiteY23" fmla="*/ 204717 h 587592"/>
                <a:gd name="connsiteX24" fmla="*/ 832514 w 1779668"/>
                <a:gd name="connsiteY24" fmla="*/ 245660 h 587592"/>
                <a:gd name="connsiteX25" fmla="*/ 859809 w 1779668"/>
                <a:gd name="connsiteY25" fmla="*/ 204717 h 587592"/>
                <a:gd name="connsiteX26" fmla="*/ 900752 w 1779668"/>
                <a:gd name="connsiteY26" fmla="*/ 218365 h 587592"/>
                <a:gd name="connsiteX27" fmla="*/ 941696 w 1779668"/>
                <a:gd name="connsiteY27" fmla="*/ 177421 h 587592"/>
                <a:gd name="connsiteX28" fmla="*/ 968991 w 1779668"/>
                <a:gd name="connsiteY28" fmla="*/ 259308 h 587592"/>
                <a:gd name="connsiteX29" fmla="*/ 1009934 w 1779668"/>
                <a:gd name="connsiteY29" fmla="*/ 286603 h 587592"/>
                <a:gd name="connsiteX30" fmla="*/ 1064525 w 1779668"/>
                <a:gd name="connsiteY30" fmla="*/ 136478 h 587592"/>
                <a:gd name="connsiteX31" fmla="*/ 1091821 w 1779668"/>
                <a:gd name="connsiteY31" fmla="*/ 54592 h 587592"/>
                <a:gd name="connsiteX32" fmla="*/ 1105469 w 1779668"/>
                <a:gd name="connsiteY32" fmla="*/ 0 h 587592"/>
                <a:gd name="connsiteX33" fmla="*/ 1146412 w 1779668"/>
                <a:gd name="connsiteY33" fmla="*/ 54592 h 587592"/>
                <a:gd name="connsiteX34" fmla="*/ 1160060 w 1779668"/>
                <a:gd name="connsiteY34" fmla="*/ 136478 h 587592"/>
                <a:gd name="connsiteX35" fmla="*/ 1173708 w 1779668"/>
                <a:gd name="connsiteY35" fmla="*/ 204717 h 587592"/>
                <a:gd name="connsiteX36" fmla="*/ 1201003 w 1779668"/>
                <a:gd name="connsiteY36" fmla="*/ 286603 h 587592"/>
                <a:gd name="connsiteX37" fmla="*/ 1214651 w 1779668"/>
                <a:gd name="connsiteY37" fmla="*/ 245660 h 587592"/>
                <a:gd name="connsiteX38" fmla="*/ 1241946 w 1779668"/>
                <a:gd name="connsiteY38" fmla="*/ 136478 h 587592"/>
                <a:gd name="connsiteX39" fmla="*/ 1296537 w 1779668"/>
                <a:gd name="connsiteY39" fmla="*/ 218365 h 587592"/>
                <a:gd name="connsiteX40" fmla="*/ 1364776 w 1779668"/>
                <a:gd name="connsiteY40" fmla="*/ 286603 h 587592"/>
                <a:gd name="connsiteX41" fmla="*/ 1378424 w 1779668"/>
                <a:gd name="connsiteY41" fmla="*/ 136478 h 587592"/>
                <a:gd name="connsiteX42" fmla="*/ 1392072 w 1779668"/>
                <a:gd name="connsiteY42" fmla="*/ 95535 h 587592"/>
                <a:gd name="connsiteX43" fmla="*/ 1433015 w 1779668"/>
                <a:gd name="connsiteY43" fmla="*/ 109183 h 587592"/>
                <a:gd name="connsiteX44" fmla="*/ 1460311 w 1779668"/>
                <a:gd name="connsiteY44" fmla="*/ 150126 h 587592"/>
                <a:gd name="connsiteX45" fmla="*/ 1487606 w 1779668"/>
                <a:gd name="connsiteY45" fmla="*/ 327547 h 587592"/>
                <a:gd name="connsiteX46" fmla="*/ 1514902 w 1779668"/>
                <a:gd name="connsiteY46" fmla="*/ 423081 h 587592"/>
                <a:gd name="connsiteX47" fmla="*/ 1542197 w 1779668"/>
                <a:gd name="connsiteY47" fmla="*/ 532263 h 587592"/>
                <a:gd name="connsiteX48" fmla="*/ 1555845 w 1779668"/>
                <a:gd name="connsiteY48" fmla="*/ 573206 h 587592"/>
                <a:gd name="connsiteX49" fmla="*/ 1542197 w 1779668"/>
                <a:gd name="connsiteY49" fmla="*/ 504968 h 587592"/>
                <a:gd name="connsiteX50" fmla="*/ 1555845 w 1779668"/>
                <a:gd name="connsiteY50" fmla="*/ 177421 h 587592"/>
                <a:gd name="connsiteX51" fmla="*/ 1583140 w 1779668"/>
                <a:gd name="connsiteY51" fmla="*/ 0 h 587592"/>
                <a:gd name="connsiteX52" fmla="*/ 1610436 w 1779668"/>
                <a:gd name="connsiteY52" fmla="*/ 245660 h 587592"/>
                <a:gd name="connsiteX53" fmla="*/ 1651379 w 1779668"/>
                <a:gd name="connsiteY53" fmla="*/ 272956 h 587592"/>
                <a:gd name="connsiteX54" fmla="*/ 1692322 w 1779668"/>
                <a:gd name="connsiteY54" fmla="*/ 259308 h 587592"/>
                <a:gd name="connsiteX55" fmla="*/ 1774209 w 1779668"/>
                <a:gd name="connsiteY55" fmla="*/ 245660 h 587592"/>
                <a:gd name="connsiteX56" fmla="*/ 1774209 w 1779668"/>
                <a:gd name="connsiteY56" fmla="*/ 218365 h 587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779668" h="587592">
                  <a:moveTo>
                    <a:pt x="0" y="204717"/>
                  </a:moveTo>
                  <a:cubicBezTo>
                    <a:pt x="22746" y="200168"/>
                    <a:pt x="46519" y="199214"/>
                    <a:pt x="68239" y="191069"/>
                  </a:cubicBezTo>
                  <a:cubicBezTo>
                    <a:pt x="83597" y="185310"/>
                    <a:pt x="92906" y="165809"/>
                    <a:pt x="109182" y="163774"/>
                  </a:cubicBezTo>
                  <a:cubicBezTo>
                    <a:pt x="132200" y="160897"/>
                    <a:pt x="155042" y="171318"/>
                    <a:pt x="177421" y="177421"/>
                  </a:cubicBezTo>
                  <a:cubicBezTo>
                    <a:pt x="205179" y="184991"/>
                    <a:pt x="259308" y="204717"/>
                    <a:pt x="259308" y="204717"/>
                  </a:cubicBezTo>
                  <a:cubicBezTo>
                    <a:pt x="268406" y="218365"/>
                    <a:pt x="270201" y="245660"/>
                    <a:pt x="286603" y="245660"/>
                  </a:cubicBezTo>
                  <a:cubicBezTo>
                    <a:pt x="312593" y="245660"/>
                    <a:pt x="339404" y="176124"/>
                    <a:pt x="354842" y="163774"/>
                  </a:cubicBezTo>
                  <a:cubicBezTo>
                    <a:pt x="366076" y="154787"/>
                    <a:pt x="382137" y="154675"/>
                    <a:pt x="395785" y="150126"/>
                  </a:cubicBezTo>
                  <a:cubicBezTo>
                    <a:pt x="494715" y="216079"/>
                    <a:pt x="391181" y="166075"/>
                    <a:pt x="450376" y="136478"/>
                  </a:cubicBezTo>
                  <a:cubicBezTo>
                    <a:pt x="463243" y="130045"/>
                    <a:pt x="477671" y="145577"/>
                    <a:pt x="491319" y="150126"/>
                  </a:cubicBezTo>
                  <a:cubicBezTo>
                    <a:pt x="495868" y="163774"/>
                    <a:pt x="492997" y="199049"/>
                    <a:pt x="504967" y="191069"/>
                  </a:cubicBezTo>
                  <a:cubicBezTo>
                    <a:pt x="525351" y="177480"/>
                    <a:pt x="524516" y="146071"/>
                    <a:pt x="532263" y="122830"/>
                  </a:cubicBezTo>
                  <a:cubicBezTo>
                    <a:pt x="569429" y="11334"/>
                    <a:pt x="517366" y="125330"/>
                    <a:pt x="573206" y="13648"/>
                  </a:cubicBezTo>
                  <a:cubicBezTo>
                    <a:pt x="585474" y="62720"/>
                    <a:pt x="591839" y="84502"/>
                    <a:pt x="600502" y="136478"/>
                  </a:cubicBezTo>
                  <a:cubicBezTo>
                    <a:pt x="605790" y="168208"/>
                    <a:pt x="609600" y="200167"/>
                    <a:pt x="614149" y="232012"/>
                  </a:cubicBezTo>
                  <a:cubicBezTo>
                    <a:pt x="618698" y="313899"/>
                    <a:pt x="610613" y="397480"/>
                    <a:pt x="627797" y="477672"/>
                  </a:cubicBezTo>
                  <a:cubicBezTo>
                    <a:pt x="632060" y="497565"/>
                    <a:pt x="650518" y="442905"/>
                    <a:pt x="655093" y="423081"/>
                  </a:cubicBezTo>
                  <a:cubicBezTo>
                    <a:pt x="664356" y="382941"/>
                    <a:pt x="663927" y="341164"/>
                    <a:pt x="668740" y="300251"/>
                  </a:cubicBezTo>
                  <a:cubicBezTo>
                    <a:pt x="673025" y="263825"/>
                    <a:pt x="676358" y="227247"/>
                    <a:pt x="682388" y="191069"/>
                  </a:cubicBezTo>
                  <a:cubicBezTo>
                    <a:pt x="685472" y="172567"/>
                    <a:pt x="692681" y="154932"/>
                    <a:pt x="696036" y="136478"/>
                  </a:cubicBezTo>
                  <a:cubicBezTo>
                    <a:pt x="701790" y="104829"/>
                    <a:pt x="705135" y="72789"/>
                    <a:pt x="709684" y="40944"/>
                  </a:cubicBezTo>
                  <a:cubicBezTo>
                    <a:pt x="723332" y="50042"/>
                    <a:pt x="739826" y="55895"/>
                    <a:pt x="750627" y="68239"/>
                  </a:cubicBezTo>
                  <a:cubicBezTo>
                    <a:pt x="772229" y="92927"/>
                    <a:pt x="805218" y="150126"/>
                    <a:pt x="805218" y="150126"/>
                  </a:cubicBezTo>
                  <a:cubicBezTo>
                    <a:pt x="809767" y="168323"/>
                    <a:pt x="813713" y="186682"/>
                    <a:pt x="818866" y="204717"/>
                  </a:cubicBezTo>
                  <a:cubicBezTo>
                    <a:pt x="822818" y="218549"/>
                    <a:pt x="818128" y="245660"/>
                    <a:pt x="832514" y="245660"/>
                  </a:cubicBezTo>
                  <a:cubicBezTo>
                    <a:pt x="848916" y="245660"/>
                    <a:pt x="850711" y="218365"/>
                    <a:pt x="859809" y="204717"/>
                  </a:cubicBezTo>
                  <a:cubicBezTo>
                    <a:pt x="873457" y="209266"/>
                    <a:pt x="887104" y="222914"/>
                    <a:pt x="900752" y="218365"/>
                  </a:cubicBezTo>
                  <a:cubicBezTo>
                    <a:pt x="919063" y="212261"/>
                    <a:pt x="925145" y="167491"/>
                    <a:pt x="941696" y="177421"/>
                  </a:cubicBezTo>
                  <a:cubicBezTo>
                    <a:pt x="966368" y="192224"/>
                    <a:pt x="945051" y="243348"/>
                    <a:pt x="968991" y="259308"/>
                  </a:cubicBezTo>
                  <a:lnTo>
                    <a:pt x="1009934" y="286603"/>
                  </a:lnTo>
                  <a:cubicBezTo>
                    <a:pt x="1090837" y="232670"/>
                    <a:pt x="1034796" y="285124"/>
                    <a:pt x="1064525" y="136478"/>
                  </a:cubicBezTo>
                  <a:cubicBezTo>
                    <a:pt x="1070168" y="108265"/>
                    <a:pt x="1084843" y="82505"/>
                    <a:pt x="1091821" y="54592"/>
                  </a:cubicBezTo>
                  <a:lnTo>
                    <a:pt x="1105469" y="0"/>
                  </a:lnTo>
                  <a:cubicBezTo>
                    <a:pt x="1119117" y="18197"/>
                    <a:pt x="1137964" y="33472"/>
                    <a:pt x="1146412" y="54592"/>
                  </a:cubicBezTo>
                  <a:cubicBezTo>
                    <a:pt x="1156689" y="80285"/>
                    <a:pt x="1155110" y="109253"/>
                    <a:pt x="1160060" y="136478"/>
                  </a:cubicBezTo>
                  <a:cubicBezTo>
                    <a:pt x="1164210" y="159301"/>
                    <a:pt x="1167605" y="182338"/>
                    <a:pt x="1173708" y="204717"/>
                  </a:cubicBezTo>
                  <a:cubicBezTo>
                    <a:pt x="1181278" y="232475"/>
                    <a:pt x="1201003" y="286603"/>
                    <a:pt x="1201003" y="286603"/>
                  </a:cubicBezTo>
                  <a:cubicBezTo>
                    <a:pt x="1205552" y="272955"/>
                    <a:pt x="1210866" y="259539"/>
                    <a:pt x="1214651" y="245660"/>
                  </a:cubicBezTo>
                  <a:cubicBezTo>
                    <a:pt x="1224522" y="209468"/>
                    <a:pt x="1206357" y="148341"/>
                    <a:pt x="1241946" y="136478"/>
                  </a:cubicBezTo>
                  <a:cubicBezTo>
                    <a:pt x="1273068" y="126104"/>
                    <a:pt x="1281866" y="189023"/>
                    <a:pt x="1296537" y="218365"/>
                  </a:cubicBezTo>
                  <a:cubicBezTo>
                    <a:pt x="1330267" y="285823"/>
                    <a:pt x="1304532" y="266523"/>
                    <a:pt x="1364776" y="286603"/>
                  </a:cubicBezTo>
                  <a:cubicBezTo>
                    <a:pt x="1369325" y="236561"/>
                    <a:pt x="1371318" y="186221"/>
                    <a:pt x="1378424" y="136478"/>
                  </a:cubicBezTo>
                  <a:cubicBezTo>
                    <a:pt x="1380459" y="122237"/>
                    <a:pt x="1379205" y="101968"/>
                    <a:pt x="1392072" y="95535"/>
                  </a:cubicBezTo>
                  <a:cubicBezTo>
                    <a:pt x="1404939" y="89102"/>
                    <a:pt x="1419367" y="104634"/>
                    <a:pt x="1433015" y="109183"/>
                  </a:cubicBezTo>
                  <a:cubicBezTo>
                    <a:pt x="1442114" y="122831"/>
                    <a:pt x="1454552" y="134768"/>
                    <a:pt x="1460311" y="150126"/>
                  </a:cubicBezTo>
                  <a:cubicBezTo>
                    <a:pt x="1472832" y="183515"/>
                    <a:pt x="1484234" y="307316"/>
                    <a:pt x="1487606" y="327547"/>
                  </a:cubicBezTo>
                  <a:cubicBezTo>
                    <a:pt x="1497349" y="386004"/>
                    <a:pt x="1500993" y="372083"/>
                    <a:pt x="1514902" y="423081"/>
                  </a:cubicBezTo>
                  <a:cubicBezTo>
                    <a:pt x="1524773" y="459273"/>
                    <a:pt x="1530334" y="496674"/>
                    <a:pt x="1542197" y="532263"/>
                  </a:cubicBezTo>
                  <a:cubicBezTo>
                    <a:pt x="1546746" y="545911"/>
                    <a:pt x="1555845" y="587592"/>
                    <a:pt x="1555845" y="573206"/>
                  </a:cubicBezTo>
                  <a:cubicBezTo>
                    <a:pt x="1555845" y="550010"/>
                    <a:pt x="1546746" y="527714"/>
                    <a:pt x="1542197" y="504968"/>
                  </a:cubicBezTo>
                  <a:cubicBezTo>
                    <a:pt x="1546746" y="395786"/>
                    <a:pt x="1549028" y="286485"/>
                    <a:pt x="1555845" y="177421"/>
                  </a:cubicBezTo>
                  <a:cubicBezTo>
                    <a:pt x="1560351" y="105319"/>
                    <a:pt x="1569902" y="66195"/>
                    <a:pt x="1583140" y="0"/>
                  </a:cubicBezTo>
                  <a:cubicBezTo>
                    <a:pt x="1592239" y="81887"/>
                    <a:pt x="1590453" y="165729"/>
                    <a:pt x="1610436" y="245660"/>
                  </a:cubicBezTo>
                  <a:cubicBezTo>
                    <a:pt x="1614414" y="261573"/>
                    <a:pt x="1635200" y="270259"/>
                    <a:pt x="1651379" y="272956"/>
                  </a:cubicBezTo>
                  <a:cubicBezTo>
                    <a:pt x="1665569" y="275321"/>
                    <a:pt x="1678674" y="263857"/>
                    <a:pt x="1692322" y="259308"/>
                  </a:cubicBezTo>
                  <a:cubicBezTo>
                    <a:pt x="1730264" y="271955"/>
                    <a:pt x="1742461" y="287991"/>
                    <a:pt x="1774209" y="245660"/>
                  </a:cubicBezTo>
                  <a:cubicBezTo>
                    <a:pt x="1779668" y="238381"/>
                    <a:pt x="1774209" y="227463"/>
                    <a:pt x="1774209" y="218365"/>
                  </a:cubicBezTo>
                </a:path>
              </a:pathLst>
            </a:cu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33" name="Freeform 132"/>
            <p:cNvSpPr/>
            <p:nvPr/>
          </p:nvSpPr>
          <p:spPr bwMode="auto">
            <a:xfrm>
              <a:off x="3264225" y="1852061"/>
              <a:ext cx="1829661" cy="587809"/>
            </a:xfrm>
            <a:custGeom>
              <a:avLst/>
              <a:gdLst>
                <a:gd name="connsiteX0" fmla="*/ 0 w 1779668"/>
                <a:gd name="connsiteY0" fmla="*/ 204717 h 587592"/>
                <a:gd name="connsiteX1" fmla="*/ 68239 w 1779668"/>
                <a:gd name="connsiteY1" fmla="*/ 191069 h 587592"/>
                <a:gd name="connsiteX2" fmla="*/ 109182 w 1779668"/>
                <a:gd name="connsiteY2" fmla="*/ 163774 h 587592"/>
                <a:gd name="connsiteX3" fmla="*/ 177421 w 1779668"/>
                <a:gd name="connsiteY3" fmla="*/ 177421 h 587592"/>
                <a:gd name="connsiteX4" fmla="*/ 259308 w 1779668"/>
                <a:gd name="connsiteY4" fmla="*/ 204717 h 587592"/>
                <a:gd name="connsiteX5" fmla="*/ 286603 w 1779668"/>
                <a:gd name="connsiteY5" fmla="*/ 245660 h 587592"/>
                <a:gd name="connsiteX6" fmla="*/ 354842 w 1779668"/>
                <a:gd name="connsiteY6" fmla="*/ 163774 h 587592"/>
                <a:gd name="connsiteX7" fmla="*/ 395785 w 1779668"/>
                <a:gd name="connsiteY7" fmla="*/ 150126 h 587592"/>
                <a:gd name="connsiteX8" fmla="*/ 450376 w 1779668"/>
                <a:gd name="connsiteY8" fmla="*/ 136478 h 587592"/>
                <a:gd name="connsiteX9" fmla="*/ 491319 w 1779668"/>
                <a:gd name="connsiteY9" fmla="*/ 150126 h 587592"/>
                <a:gd name="connsiteX10" fmla="*/ 504967 w 1779668"/>
                <a:gd name="connsiteY10" fmla="*/ 191069 h 587592"/>
                <a:gd name="connsiteX11" fmla="*/ 532263 w 1779668"/>
                <a:gd name="connsiteY11" fmla="*/ 122830 h 587592"/>
                <a:gd name="connsiteX12" fmla="*/ 573206 w 1779668"/>
                <a:gd name="connsiteY12" fmla="*/ 13648 h 587592"/>
                <a:gd name="connsiteX13" fmla="*/ 600502 w 1779668"/>
                <a:gd name="connsiteY13" fmla="*/ 136478 h 587592"/>
                <a:gd name="connsiteX14" fmla="*/ 614149 w 1779668"/>
                <a:gd name="connsiteY14" fmla="*/ 232012 h 587592"/>
                <a:gd name="connsiteX15" fmla="*/ 627797 w 1779668"/>
                <a:gd name="connsiteY15" fmla="*/ 477672 h 587592"/>
                <a:gd name="connsiteX16" fmla="*/ 655093 w 1779668"/>
                <a:gd name="connsiteY16" fmla="*/ 423081 h 587592"/>
                <a:gd name="connsiteX17" fmla="*/ 668740 w 1779668"/>
                <a:gd name="connsiteY17" fmla="*/ 300251 h 587592"/>
                <a:gd name="connsiteX18" fmla="*/ 682388 w 1779668"/>
                <a:gd name="connsiteY18" fmla="*/ 191069 h 587592"/>
                <a:gd name="connsiteX19" fmla="*/ 696036 w 1779668"/>
                <a:gd name="connsiteY19" fmla="*/ 136478 h 587592"/>
                <a:gd name="connsiteX20" fmla="*/ 709684 w 1779668"/>
                <a:gd name="connsiteY20" fmla="*/ 40944 h 587592"/>
                <a:gd name="connsiteX21" fmla="*/ 750627 w 1779668"/>
                <a:gd name="connsiteY21" fmla="*/ 68239 h 587592"/>
                <a:gd name="connsiteX22" fmla="*/ 805218 w 1779668"/>
                <a:gd name="connsiteY22" fmla="*/ 150126 h 587592"/>
                <a:gd name="connsiteX23" fmla="*/ 818866 w 1779668"/>
                <a:gd name="connsiteY23" fmla="*/ 204717 h 587592"/>
                <a:gd name="connsiteX24" fmla="*/ 832514 w 1779668"/>
                <a:gd name="connsiteY24" fmla="*/ 245660 h 587592"/>
                <a:gd name="connsiteX25" fmla="*/ 859809 w 1779668"/>
                <a:gd name="connsiteY25" fmla="*/ 204717 h 587592"/>
                <a:gd name="connsiteX26" fmla="*/ 900752 w 1779668"/>
                <a:gd name="connsiteY26" fmla="*/ 218365 h 587592"/>
                <a:gd name="connsiteX27" fmla="*/ 941696 w 1779668"/>
                <a:gd name="connsiteY27" fmla="*/ 177421 h 587592"/>
                <a:gd name="connsiteX28" fmla="*/ 968991 w 1779668"/>
                <a:gd name="connsiteY28" fmla="*/ 259308 h 587592"/>
                <a:gd name="connsiteX29" fmla="*/ 1009934 w 1779668"/>
                <a:gd name="connsiteY29" fmla="*/ 286603 h 587592"/>
                <a:gd name="connsiteX30" fmla="*/ 1064525 w 1779668"/>
                <a:gd name="connsiteY30" fmla="*/ 136478 h 587592"/>
                <a:gd name="connsiteX31" fmla="*/ 1091821 w 1779668"/>
                <a:gd name="connsiteY31" fmla="*/ 54592 h 587592"/>
                <a:gd name="connsiteX32" fmla="*/ 1105469 w 1779668"/>
                <a:gd name="connsiteY32" fmla="*/ 0 h 587592"/>
                <a:gd name="connsiteX33" fmla="*/ 1146412 w 1779668"/>
                <a:gd name="connsiteY33" fmla="*/ 54592 h 587592"/>
                <a:gd name="connsiteX34" fmla="*/ 1160060 w 1779668"/>
                <a:gd name="connsiteY34" fmla="*/ 136478 h 587592"/>
                <a:gd name="connsiteX35" fmla="*/ 1173708 w 1779668"/>
                <a:gd name="connsiteY35" fmla="*/ 204717 h 587592"/>
                <a:gd name="connsiteX36" fmla="*/ 1201003 w 1779668"/>
                <a:gd name="connsiteY36" fmla="*/ 286603 h 587592"/>
                <a:gd name="connsiteX37" fmla="*/ 1214651 w 1779668"/>
                <a:gd name="connsiteY37" fmla="*/ 245660 h 587592"/>
                <a:gd name="connsiteX38" fmla="*/ 1241946 w 1779668"/>
                <a:gd name="connsiteY38" fmla="*/ 136478 h 587592"/>
                <a:gd name="connsiteX39" fmla="*/ 1296537 w 1779668"/>
                <a:gd name="connsiteY39" fmla="*/ 218365 h 587592"/>
                <a:gd name="connsiteX40" fmla="*/ 1364776 w 1779668"/>
                <a:gd name="connsiteY40" fmla="*/ 286603 h 587592"/>
                <a:gd name="connsiteX41" fmla="*/ 1378424 w 1779668"/>
                <a:gd name="connsiteY41" fmla="*/ 136478 h 587592"/>
                <a:gd name="connsiteX42" fmla="*/ 1392072 w 1779668"/>
                <a:gd name="connsiteY42" fmla="*/ 95535 h 587592"/>
                <a:gd name="connsiteX43" fmla="*/ 1433015 w 1779668"/>
                <a:gd name="connsiteY43" fmla="*/ 109183 h 587592"/>
                <a:gd name="connsiteX44" fmla="*/ 1460311 w 1779668"/>
                <a:gd name="connsiteY44" fmla="*/ 150126 h 587592"/>
                <a:gd name="connsiteX45" fmla="*/ 1487606 w 1779668"/>
                <a:gd name="connsiteY45" fmla="*/ 327547 h 587592"/>
                <a:gd name="connsiteX46" fmla="*/ 1514902 w 1779668"/>
                <a:gd name="connsiteY46" fmla="*/ 423081 h 587592"/>
                <a:gd name="connsiteX47" fmla="*/ 1542197 w 1779668"/>
                <a:gd name="connsiteY47" fmla="*/ 532263 h 587592"/>
                <a:gd name="connsiteX48" fmla="*/ 1555845 w 1779668"/>
                <a:gd name="connsiteY48" fmla="*/ 573206 h 587592"/>
                <a:gd name="connsiteX49" fmla="*/ 1542197 w 1779668"/>
                <a:gd name="connsiteY49" fmla="*/ 504968 h 587592"/>
                <a:gd name="connsiteX50" fmla="*/ 1555845 w 1779668"/>
                <a:gd name="connsiteY50" fmla="*/ 177421 h 587592"/>
                <a:gd name="connsiteX51" fmla="*/ 1583140 w 1779668"/>
                <a:gd name="connsiteY51" fmla="*/ 0 h 587592"/>
                <a:gd name="connsiteX52" fmla="*/ 1610436 w 1779668"/>
                <a:gd name="connsiteY52" fmla="*/ 245660 h 587592"/>
                <a:gd name="connsiteX53" fmla="*/ 1651379 w 1779668"/>
                <a:gd name="connsiteY53" fmla="*/ 272956 h 587592"/>
                <a:gd name="connsiteX54" fmla="*/ 1692322 w 1779668"/>
                <a:gd name="connsiteY54" fmla="*/ 259308 h 587592"/>
                <a:gd name="connsiteX55" fmla="*/ 1774209 w 1779668"/>
                <a:gd name="connsiteY55" fmla="*/ 245660 h 587592"/>
                <a:gd name="connsiteX56" fmla="*/ 1774209 w 1779668"/>
                <a:gd name="connsiteY56" fmla="*/ 218365 h 587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779668" h="587592">
                  <a:moveTo>
                    <a:pt x="0" y="204717"/>
                  </a:moveTo>
                  <a:cubicBezTo>
                    <a:pt x="22746" y="200168"/>
                    <a:pt x="46519" y="199214"/>
                    <a:pt x="68239" y="191069"/>
                  </a:cubicBezTo>
                  <a:cubicBezTo>
                    <a:pt x="83597" y="185310"/>
                    <a:pt x="92906" y="165809"/>
                    <a:pt x="109182" y="163774"/>
                  </a:cubicBezTo>
                  <a:cubicBezTo>
                    <a:pt x="132200" y="160897"/>
                    <a:pt x="155042" y="171318"/>
                    <a:pt x="177421" y="177421"/>
                  </a:cubicBezTo>
                  <a:cubicBezTo>
                    <a:pt x="205179" y="184991"/>
                    <a:pt x="259308" y="204717"/>
                    <a:pt x="259308" y="204717"/>
                  </a:cubicBezTo>
                  <a:cubicBezTo>
                    <a:pt x="268406" y="218365"/>
                    <a:pt x="270201" y="245660"/>
                    <a:pt x="286603" y="245660"/>
                  </a:cubicBezTo>
                  <a:cubicBezTo>
                    <a:pt x="312593" y="245660"/>
                    <a:pt x="339404" y="176124"/>
                    <a:pt x="354842" y="163774"/>
                  </a:cubicBezTo>
                  <a:cubicBezTo>
                    <a:pt x="366076" y="154787"/>
                    <a:pt x="382137" y="154675"/>
                    <a:pt x="395785" y="150126"/>
                  </a:cubicBezTo>
                  <a:cubicBezTo>
                    <a:pt x="494715" y="216079"/>
                    <a:pt x="391181" y="166075"/>
                    <a:pt x="450376" y="136478"/>
                  </a:cubicBezTo>
                  <a:cubicBezTo>
                    <a:pt x="463243" y="130045"/>
                    <a:pt x="477671" y="145577"/>
                    <a:pt x="491319" y="150126"/>
                  </a:cubicBezTo>
                  <a:cubicBezTo>
                    <a:pt x="495868" y="163774"/>
                    <a:pt x="492997" y="199049"/>
                    <a:pt x="504967" y="191069"/>
                  </a:cubicBezTo>
                  <a:cubicBezTo>
                    <a:pt x="525351" y="177480"/>
                    <a:pt x="524516" y="146071"/>
                    <a:pt x="532263" y="122830"/>
                  </a:cubicBezTo>
                  <a:cubicBezTo>
                    <a:pt x="569429" y="11334"/>
                    <a:pt x="517366" y="125330"/>
                    <a:pt x="573206" y="13648"/>
                  </a:cubicBezTo>
                  <a:cubicBezTo>
                    <a:pt x="585474" y="62720"/>
                    <a:pt x="591839" y="84502"/>
                    <a:pt x="600502" y="136478"/>
                  </a:cubicBezTo>
                  <a:cubicBezTo>
                    <a:pt x="605790" y="168208"/>
                    <a:pt x="609600" y="200167"/>
                    <a:pt x="614149" y="232012"/>
                  </a:cubicBezTo>
                  <a:cubicBezTo>
                    <a:pt x="618698" y="313899"/>
                    <a:pt x="610613" y="397480"/>
                    <a:pt x="627797" y="477672"/>
                  </a:cubicBezTo>
                  <a:cubicBezTo>
                    <a:pt x="632060" y="497565"/>
                    <a:pt x="650518" y="442905"/>
                    <a:pt x="655093" y="423081"/>
                  </a:cubicBezTo>
                  <a:cubicBezTo>
                    <a:pt x="664356" y="382941"/>
                    <a:pt x="663927" y="341164"/>
                    <a:pt x="668740" y="300251"/>
                  </a:cubicBezTo>
                  <a:cubicBezTo>
                    <a:pt x="673025" y="263825"/>
                    <a:pt x="676358" y="227247"/>
                    <a:pt x="682388" y="191069"/>
                  </a:cubicBezTo>
                  <a:cubicBezTo>
                    <a:pt x="685472" y="172567"/>
                    <a:pt x="692681" y="154932"/>
                    <a:pt x="696036" y="136478"/>
                  </a:cubicBezTo>
                  <a:cubicBezTo>
                    <a:pt x="701790" y="104829"/>
                    <a:pt x="705135" y="72789"/>
                    <a:pt x="709684" y="40944"/>
                  </a:cubicBezTo>
                  <a:cubicBezTo>
                    <a:pt x="723332" y="50042"/>
                    <a:pt x="739826" y="55895"/>
                    <a:pt x="750627" y="68239"/>
                  </a:cubicBezTo>
                  <a:cubicBezTo>
                    <a:pt x="772229" y="92927"/>
                    <a:pt x="805218" y="150126"/>
                    <a:pt x="805218" y="150126"/>
                  </a:cubicBezTo>
                  <a:cubicBezTo>
                    <a:pt x="809767" y="168323"/>
                    <a:pt x="813713" y="186682"/>
                    <a:pt x="818866" y="204717"/>
                  </a:cubicBezTo>
                  <a:cubicBezTo>
                    <a:pt x="822818" y="218549"/>
                    <a:pt x="818128" y="245660"/>
                    <a:pt x="832514" y="245660"/>
                  </a:cubicBezTo>
                  <a:cubicBezTo>
                    <a:pt x="848916" y="245660"/>
                    <a:pt x="850711" y="218365"/>
                    <a:pt x="859809" y="204717"/>
                  </a:cubicBezTo>
                  <a:cubicBezTo>
                    <a:pt x="873457" y="209266"/>
                    <a:pt x="887104" y="222914"/>
                    <a:pt x="900752" y="218365"/>
                  </a:cubicBezTo>
                  <a:cubicBezTo>
                    <a:pt x="919063" y="212261"/>
                    <a:pt x="925145" y="167491"/>
                    <a:pt x="941696" y="177421"/>
                  </a:cubicBezTo>
                  <a:cubicBezTo>
                    <a:pt x="966368" y="192224"/>
                    <a:pt x="945051" y="243348"/>
                    <a:pt x="968991" y="259308"/>
                  </a:cubicBezTo>
                  <a:lnTo>
                    <a:pt x="1009934" y="286603"/>
                  </a:lnTo>
                  <a:cubicBezTo>
                    <a:pt x="1090837" y="232670"/>
                    <a:pt x="1034796" y="285124"/>
                    <a:pt x="1064525" y="136478"/>
                  </a:cubicBezTo>
                  <a:cubicBezTo>
                    <a:pt x="1070168" y="108265"/>
                    <a:pt x="1084843" y="82505"/>
                    <a:pt x="1091821" y="54592"/>
                  </a:cubicBezTo>
                  <a:lnTo>
                    <a:pt x="1105469" y="0"/>
                  </a:lnTo>
                  <a:cubicBezTo>
                    <a:pt x="1119117" y="18197"/>
                    <a:pt x="1137964" y="33472"/>
                    <a:pt x="1146412" y="54592"/>
                  </a:cubicBezTo>
                  <a:cubicBezTo>
                    <a:pt x="1156689" y="80285"/>
                    <a:pt x="1155110" y="109253"/>
                    <a:pt x="1160060" y="136478"/>
                  </a:cubicBezTo>
                  <a:cubicBezTo>
                    <a:pt x="1164210" y="159301"/>
                    <a:pt x="1167605" y="182338"/>
                    <a:pt x="1173708" y="204717"/>
                  </a:cubicBezTo>
                  <a:cubicBezTo>
                    <a:pt x="1181278" y="232475"/>
                    <a:pt x="1201003" y="286603"/>
                    <a:pt x="1201003" y="286603"/>
                  </a:cubicBezTo>
                  <a:cubicBezTo>
                    <a:pt x="1205552" y="272955"/>
                    <a:pt x="1210866" y="259539"/>
                    <a:pt x="1214651" y="245660"/>
                  </a:cubicBezTo>
                  <a:cubicBezTo>
                    <a:pt x="1224522" y="209468"/>
                    <a:pt x="1206357" y="148341"/>
                    <a:pt x="1241946" y="136478"/>
                  </a:cubicBezTo>
                  <a:cubicBezTo>
                    <a:pt x="1273068" y="126104"/>
                    <a:pt x="1281866" y="189023"/>
                    <a:pt x="1296537" y="218365"/>
                  </a:cubicBezTo>
                  <a:cubicBezTo>
                    <a:pt x="1330267" y="285823"/>
                    <a:pt x="1304532" y="266523"/>
                    <a:pt x="1364776" y="286603"/>
                  </a:cubicBezTo>
                  <a:cubicBezTo>
                    <a:pt x="1369325" y="236561"/>
                    <a:pt x="1371318" y="186221"/>
                    <a:pt x="1378424" y="136478"/>
                  </a:cubicBezTo>
                  <a:cubicBezTo>
                    <a:pt x="1380459" y="122237"/>
                    <a:pt x="1379205" y="101968"/>
                    <a:pt x="1392072" y="95535"/>
                  </a:cubicBezTo>
                  <a:cubicBezTo>
                    <a:pt x="1404939" y="89102"/>
                    <a:pt x="1419367" y="104634"/>
                    <a:pt x="1433015" y="109183"/>
                  </a:cubicBezTo>
                  <a:cubicBezTo>
                    <a:pt x="1442114" y="122831"/>
                    <a:pt x="1454552" y="134768"/>
                    <a:pt x="1460311" y="150126"/>
                  </a:cubicBezTo>
                  <a:cubicBezTo>
                    <a:pt x="1472832" y="183515"/>
                    <a:pt x="1484234" y="307316"/>
                    <a:pt x="1487606" y="327547"/>
                  </a:cubicBezTo>
                  <a:cubicBezTo>
                    <a:pt x="1497349" y="386004"/>
                    <a:pt x="1500993" y="372083"/>
                    <a:pt x="1514902" y="423081"/>
                  </a:cubicBezTo>
                  <a:cubicBezTo>
                    <a:pt x="1524773" y="459273"/>
                    <a:pt x="1530334" y="496674"/>
                    <a:pt x="1542197" y="532263"/>
                  </a:cubicBezTo>
                  <a:cubicBezTo>
                    <a:pt x="1546746" y="545911"/>
                    <a:pt x="1555845" y="587592"/>
                    <a:pt x="1555845" y="573206"/>
                  </a:cubicBezTo>
                  <a:cubicBezTo>
                    <a:pt x="1555845" y="550010"/>
                    <a:pt x="1546746" y="527714"/>
                    <a:pt x="1542197" y="504968"/>
                  </a:cubicBezTo>
                  <a:cubicBezTo>
                    <a:pt x="1546746" y="395786"/>
                    <a:pt x="1549028" y="286485"/>
                    <a:pt x="1555845" y="177421"/>
                  </a:cubicBezTo>
                  <a:cubicBezTo>
                    <a:pt x="1560351" y="105319"/>
                    <a:pt x="1569902" y="66195"/>
                    <a:pt x="1583140" y="0"/>
                  </a:cubicBezTo>
                  <a:cubicBezTo>
                    <a:pt x="1592239" y="81887"/>
                    <a:pt x="1590453" y="165729"/>
                    <a:pt x="1610436" y="245660"/>
                  </a:cubicBezTo>
                  <a:cubicBezTo>
                    <a:pt x="1614414" y="261573"/>
                    <a:pt x="1635200" y="270259"/>
                    <a:pt x="1651379" y="272956"/>
                  </a:cubicBezTo>
                  <a:cubicBezTo>
                    <a:pt x="1665569" y="275321"/>
                    <a:pt x="1678674" y="263857"/>
                    <a:pt x="1692322" y="259308"/>
                  </a:cubicBezTo>
                  <a:cubicBezTo>
                    <a:pt x="1730264" y="271955"/>
                    <a:pt x="1742461" y="287991"/>
                    <a:pt x="1774209" y="245660"/>
                  </a:cubicBezTo>
                  <a:cubicBezTo>
                    <a:pt x="1779668" y="238381"/>
                    <a:pt x="1774209" y="227463"/>
                    <a:pt x="1774209" y="218365"/>
                  </a:cubicBezTo>
                </a:path>
              </a:pathLst>
            </a:cu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2"/>
                </a:solidFill>
                <a:effectLst/>
                <a:latin typeface="FrutigerNext LT Regular" pitchFamily="34" charset="0"/>
                <a:ea typeface="MS PGothic" pitchFamily="34" charset="-128"/>
              </a:endParaRPr>
            </a:p>
          </p:txBody>
        </p:sp>
      </p:grpSp>
      <p:grpSp>
        <p:nvGrpSpPr>
          <p:cNvPr id="141" name="Group 140"/>
          <p:cNvGrpSpPr/>
          <p:nvPr/>
        </p:nvGrpSpPr>
        <p:grpSpPr>
          <a:xfrm flipH="1">
            <a:off x="10469563" y="410640"/>
            <a:ext cx="1600200" cy="983185"/>
            <a:chOff x="9971026" y="1706040"/>
            <a:chExt cx="1744724" cy="983185"/>
          </a:xfrm>
        </p:grpSpPr>
        <p:sp>
          <p:nvSpPr>
            <p:cNvPr id="134" name="Isosceles Triangle 133"/>
            <p:cNvSpPr/>
            <p:nvPr/>
          </p:nvSpPr>
          <p:spPr bwMode="auto">
            <a:xfrm>
              <a:off x="10898308" y="1923449"/>
              <a:ext cx="166504" cy="756745"/>
            </a:xfrm>
            <a:prstGeom prst="triangle">
              <a:avLst/>
            </a:prstGeom>
            <a:solidFill>
              <a:schemeClr val="accent4">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35" name="TextBox 134"/>
            <p:cNvSpPr txBox="1"/>
            <p:nvPr/>
          </p:nvSpPr>
          <p:spPr>
            <a:xfrm rot="8933607">
              <a:off x="9971026" y="1925689"/>
              <a:ext cx="1025360" cy="523220"/>
            </a:xfrm>
            <a:prstGeom prst="rect">
              <a:avLst/>
            </a:prstGeom>
            <a:noFill/>
          </p:spPr>
          <p:txBody>
            <a:bodyPr wrap="square" rtlCol="0">
              <a:spAutoFit/>
            </a:bodyPr>
            <a:lstStyle/>
            <a:p>
              <a:r>
                <a:rPr lang="en-US" sz="2800" b="1" dirty="0" smtClean="0">
                  <a:solidFill>
                    <a:schemeClr val="bg2"/>
                  </a:solidFill>
                </a:rPr>
                <a:t>))))</a:t>
              </a:r>
              <a:endParaRPr lang="en-US" sz="2800" b="1" dirty="0">
                <a:solidFill>
                  <a:schemeClr val="bg2"/>
                </a:solidFill>
              </a:endParaRPr>
            </a:p>
          </p:txBody>
        </p:sp>
        <p:sp>
          <p:nvSpPr>
            <p:cNvPr id="136" name="Freeform 135"/>
            <p:cNvSpPr/>
            <p:nvPr/>
          </p:nvSpPr>
          <p:spPr bwMode="auto">
            <a:xfrm rot="16200000">
              <a:off x="10866850" y="1928555"/>
              <a:ext cx="922855" cy="477826"/>
            </a:xfrm>
            <a:custGeom>
              <a:avLst/>
              <a:gdLst>
                <a:gd name="connsiteX0" fmla="*/ 0 w 1779668"/>
                <a:gd name="connsiteY0" fmla="*/ 204717 h 587592"/>
                <a:gd name="connsiteX1" fmla="*/ 68239 w 1779668"/>
                <a:gd name="connsiteY1" fmla="*/ 191069 h 587592"/>
                <a:gd name="connsiteX2" fmla="*/ 109182 w 1779668"/>
                <a:gd name="connsiteY2" fmla="*/ 163774 h 587592"/>
                <a:gd name="connsiteX3" fmla="*/ 177421 w 1779668"/>
                <a:gd name="connsiteY3" fmla="*/ 177421 h 587592"/>
                <a:gd name="connsiteX4" fmla="*/ 259308 w 1779668"/>
                <a:gd name="connsiteY4" fmla="*/ 204717 h 587592"/>
                <a:gd name="connsiteX5" fmla="*/ 286603 w 1779668"/>
                <a:gd name="connsiteY5" fmla="*/ 245660 h 587592"/>
                <a:gd name="connsiteX6" fmla="*/ 354842 w 1779668"/>
                <a:gd name="connsiteY6" fmla="*/ 163774 h 587592"/>
                <a:gd name="connsiteX7" fmla="*/ 395785 w 1779668"/>
                <a:gd name="connsiteY7" fmla="*/ 150126 h 587592"/>
                <a:gd name="connsiteX8" fmla="*/ 450376 w 1779668"/>
                <a:gd name="connsiteY8" fmla="*/ 136478 h 587592"/>
                <a:gd name="connsiteX9" fmla="*/ 491319 w 1779668"/>
                <a:gd name="connsiteY9" fmla="*/ 150126 h 587592"/>
                <a:gd name="connsiteX10" fmla="*/ 504967 w 1779668"/>
                <a:gd name="connsiteY10" fmla="*/ 191069 h 587592"/>
                <a:gd name="connsiteX11" fmla="*/ 532263 w 1779668"/>
                <a:gd name="connsiteY11" fmla="*/ 122830 h 587592"/>
                <a:gd name="connsiteX12" fmla="*/ 573206 w 1779668"/>
                <a:gd name="connsiteY12" fmla="*/ 13648 h 587592"/>
                <a:gd name="connsiteX13" fmla="*/ 600502 w 1779668"/>
                <a:gd name="connsiteY13" fmla="*/ 136478 h 587592"/>
                <a:gd name="connsiteX14" fmla="*/ 614149 w 1779668"/>
                <a:gd name="connsiteY14" fmla="*/ 232012 h 587592"/>
                <a:gd name="connsiteX15" fmla="*/ 627797 w 1779668"/>
                <a:gd name="connsiteY15" fmla="*/ 477672 h 587592"/>
                <a:gd name="connsiteX16" fmla="*/ 655093 w 1779668"/>
                <a:gd name="connsiteY16" fmla="*/ 423081 h 587592"/>
                <a:gd name="connsiteX17" fmla="*/ 668740 w 1779668"/>
                <a:gd name="connsiteY17" fmla="*/ 300251 h 587592"/>
                <a:gd name="connsiteX18" fmla="*/ 682388 w 1779668"/>
                <a:gd name="connsiteY18" fmla="*/ 191069 h 587592"/>
                <a:gd name="connsiteX19" fmla="*/ 696036 w 1779668"/>
                <a:gd name="connsiteY19" fmla="*/ 136478 h 587592"/>
                <a:gd name="connsiteX20" fmla="*/ 709684 w 1779668"/>
                <a:gd name="connsiteY20" fmla="*/ 40944 h 587592"/>
                <a:gd name="connsiteX21" fmla="*/ 750627 w 1779668"/>
                <a:gd name="connsiteY21" fmla="*/ 68239 h 587592"/>
                <a:gd name="connsiteX22" fmla="*/ 805218 w 1779668"/>
                <a:gd name="connsiteY22" fmla="*/ 150126 h 587592"/>
                <a:gd name="connsiteX23" fmla="*/ 818866 w 1779668"/>
                <a:gd name="connsiteY23" fmla="*/ 204717 h 587592"/>
                <a:gd name="connsiteX24" fmla="*/ 832514 w 1779668"/>
                <a:gd name="connsiteY24" fmla="*/ 245660 h 587592"/>
                <a:gd name="connsiteX25" fmla="*/ 859809 w 1779668"/>
                <a:gd name="connsiteY25" fmla="*/ 204717 h 587592"/>
                <a:gd name="connsiteX26" fmla="*/ 900752 w 1779668"/>
                <a:gd name="connsiteY26" fmla="*/ 218365 h 587592"/>
                <a:gd name="connsiteX27" fmla="*/ 941696 w 1779668"/>
                <a:gd name="connsiteY27" fmla="*/ 177421 h 587592"/>
                <a:gd name="connsiteX28" fmla="*/ 968991 w 1779668"/>
                <a:gd name="connsiteY28" fmla="*/ 259308 h 587592"/>
                <a:gd name="connsiteX29" fmla="*/ 1009934 w 1779668"/>
                <a:gd name="connsiteY29" fmla="*/ 286603 h 587592"/>
                <a:gd name="connsiteX30" fmla="*/ 1064525 w 1779668"/>
                <a:gd name="connsiteY30" fmla="*/ 136478 h 587592"/>
                <a:gd name="connsiteX31" fmla="*/ 1091821 w 1779668"/>
                <a:gd name="connsiteY31" fmla="*/ 54592 h 587592"/>
                <a:gd name="connsiteX32" fmla="*/ 1105469 w 1779668"/>
                <a:gd name="connsiteY32" fmla="*/ 0 h 587592"/>
                <a:gd name="connsiteX33" fmla="*/ 1146412 w 1779668"/>
                <a:gd name="connsiteY33" fmla="*/ 54592 h 587592"/>
                <a:gd name="connsiteX34" fmla="*/ 1160060 w 1779668"/>
                <a:gd name="connsiteY34" fmla="*/ 136478 h 587592"/>
                <a:gd name="connsiteX35" fmla="*/ 1173708 w 1779668"/>
                <a:gd name="connsiteY35" fmla="*/ 204717 h 587592"/>
                <a:gd name="connsiteX36" fmla="*/ 1201003 w 1779668"/>
                <a:gd name="connsiteY36" fmla="*/ 286603 h 587592"/>
                <a:gd name="connsiteX37" fmla="*/ 1214651 w 1779668"/>
                <a:gd name="connsiteY37" fmla="*/ 245660 h 587592"/>
                <a:gd name="connsiteX38" fmla="*/ 1241946 w 1779668"/>
                <a:gd name="connsiteY38" fmla="*/ 136478 h 587592"/>
                <a:gd name="connsiteX39" fmla="*/ 1296537 w 1779668"/>
                <a:gd name="connsiteY39" fmla="*/ 218365 h 587592"/>
                <a:gd name="connsiteX40" fmla="*/ 1364776 w 1779668"/>
                <a:gd name="connsiteY40" fmla="*/ 286603 h 587592"/>
                <a:gd name="connsiteX41" fmla="*/ 1378424 w 1779668"/>
                <a:gd name="connsiteY41" fmla="*/ 136478 h 587592"/>
                <a:gd name="connsiteX42" fmla="*/ 1392072 w 1779668"/>
                <a:gd name="connsiteY42" fmla="*/ 95535 h 587592"/>
                <a:gd name="connsiteX43" fmla="*/ 1433015 w 1779668"/>
                <a:gd name="connsiteY43" fmla="*/ 109183 h 587592"/>
                <a:gd name="connsiteX44" fmla="*/ 1460311 w 1779668"/>
                <a:gd name="connsiteY44" fmla="*/ 150126 h 587592"/>
                <a:gd name="connsiteX45" fmla="*/ 1487606 w 1779668"/>
                <a:gd name="connsiteY45" fmla="*/ 327547 h 587592"/>
                <a:gd name="connsiteX46" fmla="*/ 1514902 w 1779668"/>
                <a:gd name="connsiteY46" fmla="*/ 423081 h 587592"/>
                <a:gd name="connsiteX47" fmla="*/ 1542197 w 1779668"/>
                <a:gd name="connsiteY47" fmla="*/ 532263 h 587592"/>
                <a:gd name="connsiteX48" fmla="*/ 1555845 w 1779668"/>
                <a:gd name="connsiteY48" fmla="*/ 573206 h 587592"/>
                <a:gd name="connsiteX49" fmla="*/ 1542197 w 1779668"/>
                <a:gd name="connsiteY49" fmla="*/ 504968 h 587592"/>
                <a:gd name="connsiteX50" fmla="*/ 1555845 w 1779668"/>
                <a:gd name="connsiteY50" fmla="*/ 177421 h 587592"/>
                <a:gd name="connsiteX51" fmla="*/ 1583140 w 1779668"/>
                <a:gd name="connsiteY51" fmla="*/ 0 h 587592"/>
                <a:gd name="connsiteX52" fmla="*/ 1610436 w 1779668"/>
                <a:gd name="connsiteY52" fmla="*/ 245660 h 587592"/>
                <a:gd name="connsiteX53" fmla="*/ 1651379 w 1779668"/>
                <a:gd name="connsiteY53" fmla="*/ 272956 h 587592"/>
                <a:gd name="connsiteX54" fmla="*/ 1692322 w 1779668"/>
                <a:gd name="connsiteY54" fmla="*/ 259308 h 587592"/>
                <a:gd name="connsiteX55" fmla="*/ 1774209 w 1779668"/>
                <a:gd name="connsiteY55" fmla="*/ 245660 h 587592"/>
                <a:gd name="connsiteX56" fmla="*/ 1774209 w 1779668"/>
                <a:gd name="connsiteY56" fmla="*/ 218365 h 587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779668" h="587592">
                  <a:moveTo>
                    <a:pt x="0" y="204717"/>
                  </a:moveTo>
                  <a:cubicBezTo>
                    <a:pt x="22746" y="200168"/>
                    <a:pt x="46519" y="199214"/>
                    <a:pt x="68239" y="191069"/>
                  </a:cubicBezTo>
                  <a:cubicBezTo>
                    <a:pt x="83597" y="185310"/>
                    <a:pt x="92906" y="165809"/>
                    <a:pt x="109182" y="163774"/>
                  </a:cubicBezTo>
                  <a:cubicBezTo>
                    <a:pt x="132200" y="160897"/>
                    <a:pt x="155042" y="171318"/>
                    <a:pt x="177421" y="177421"/>
                  </a:cubicBezTo>
                  <a:cubicBezTo>
                    <a:pt x="205179" y="184991"/>
                    <a:pt x="259308" y="204717"/>
                    <a:pt x="259308" y="204717"/>
                  </a:cubicBezTo>
                  <a:cubicBezTo>
                    <a:pt x="268406" y="218365"/>
                    <a:pt x="270201" y="245660"/>
                    <a:pt x="286603" y="245660"/>
                  </a:cubicBezTo>
                  <a:cubicBezTo>
                    <a:pt x="312593" y="245660"/>
                    <a:pt x="339404" y="176124"/>
                    <a:pt x="354842" y="163774"/>
                  </a:cubicBezTo>
                  <a:cubicBezTo>
                    <a:pt x="366076" y="154787"/>
                    <a:pt x="382137" y="154675"/>
                    <a:pt x="395785" y="150126"/>
                  </a:cubicBezTo>
                  <a:cubicBezTo>
                    <a:pt x="494715" y="216079"/>
                    <a:pt x="391181" y="166075"/>
                    <a:pt x="450376" y="136478"/>
                  </a:cubicBezTo>
                  <a:cubicBezTo>
                    <a:pt x="463243" y="130045"/>
                    <a:pt x="477671" y="145577"/>
                    <a:pt x="491319" y="150126"/>
                  </a:cubicBezTo>
                  <a:cubicBezTo>
                    <a:pt x="495868" y="163774"/>
                    <a:pt x="492997" y="199049"/>
                    <a:pt x="504967" y="191069"/>
                  </a:cubicBezTo>
                  <a:cubicBezTo>
                    <a:pt x="525351" y="177480"/>
                    <a:pt x="524516" y="146071"/>
                    <a:pt x="532263" y="122830"/>
                  </a:cubicBezTo>
                  <a:cubicBezTo>
                    <a:pt x="569429" y="11334"/>
                    <a:pt x="517366" y="125330"/>
                    <a:pt x="573206" y="13648"/>
                  </a:cubicBezTo>
                  <a:cubicBezTo>
                    <a:pt x="585474" y="62720"/>
                    <a:pt x="591839" y="84502"/>
                    <a:pt x="600502" y="136478"/>
                  </a:cubicBezTo>
                  <a:cubicBezTo>
                    <a:pt x="605790" y="168208"/>
                    <a:pt x="609600" y="200167"/>
                    <a:pt x="614149" y="232012"/>
                  </a:cubicBezTo>
                  <a:cubicBezTo>
                    <a:pt x="618698" y="313899"/>
                    <a:pt x="610613" y="397480"/>
                    <a:pt x="627797" y="477672"/>
                  </a:cubicBezTo>
                  <a:cubicBezTo>
                    <a:pt x="632060" y="497565"/>
                    <a:pt x="650518" y="442905"/>
                    <a:pt x="655093" y="423081"/>
                  </a:cubicBezTo>
                  <a:cubicBezTo>
                    <a:pt x="664356" y="382941"/>
                    <a:pt x="663927" y="341164"/>
                    <a:pt x="668740" y="300251"/>
                  </a:cubicBezTo>
                  <a:cubicBezTo>
                    <a:pt x="673025" y="263825"/>
                    <a:pt x="676358" y="227247"/>
                    <a:pt x="682388" y="191069"/>
                  </a:cubicBezTo>
                  <a:cubicBezTo>
                    <a:pt x="685472" y="172567"/>
                    <a:pt x="692681" y="154932"/>
                    <a:pt x="696036" y="136478"/>
                  </a:cubicBezTo>
                  <a:cubicBezTo>
                    <a:pt x="701790" y="104829"/>
                    <a:pt x="705135" y="72789"/>
                    <a:pt x="709684" y="40944"/>
                  </a:cubicBezTo>
                  <a:cubicBezTo>
                    <a:pt x="723332" y="50042"/>
                    <a:pt x="739826" y="55895"/>
                    <a:pt x="750627" y="68239"/>
                  </a:cubicBezTo>
                  <a:cubicBezTo>
                    <a:pt x="772229" y="92927"/>
                    <a:pt x="805218" y="150126"/>
                    <a:pt x="805218" y="150126"/>
                  </a:cubicBezTo>
                  <a:cubicBezTo>
                    <a:pt x="809767" y="168323"/>
                    <a:pt x="813713" y="186682"/>
                    <a:pt x="818866" y="204717"/>
                  </a:cubicBezTo>
                  <a:cubicBezTo>
                    <a:pt x="822818" y="218549"/>
                    <a:pt x="818128" y="245660"/>
                    <a:pt x="832514" y="245660"/>
                  </a:cubicBezTo>
                  <a:cubicBezTo>
                    <a:pt x="848916" y="245660"/>
                    <a:pt x="850711" y="218365"/>
                    <a:pt x="859809" y="204717"/>
                  </a:cubicBezTo>
                  <a:cubicBezTo>
                    <a:pt x="873457" y="209266"/>
                    <a:pt x="887104" y="222914"/>
                    <a:pt x="900752" y="218365"/>
                  </a:cubicBezTo>
                  <a:cubicBezTo>
                    <a:pt x="919063" y="212261"/>
                    <a:pt x="925145" y="167491"/>
                    <a:pt x="941696" y="177421"/>
                  </a:cubicBezTo>
                  <a:cubicBezTo>
                    <a:pt x="966368" y="192224"/>
                    <a:pt x="945051" y="243348"/>
                    <a:pt x="968991" y="259308"/>
                  </a:cubicBezTo>
                  <a:lnTo>
                    <a:pt x="1009934" y="286603"/>
                  </a:lnTo>
                  <a:cubicBezTo>
                    <a:pt x="1090837" y="232670"/>
                    <a:pt x="1034796" y="285124"/>
                    <a:pt x="1064525" y="136478"/>
                  </a:cubicBezTo>
                  <a:cubicBezTo>
                    <a:pt x="1070168" y="108265"/>
                    <a:pt x="1084843" y="82505"/>
                    <a:pt x="1091821" y="54592"/>
                  </a:cubicBezTo>
                  <a:lnTo>
                    <a:pt x="1105469" y="0"/>
                  </a:lnTo>
                  <a:cubicBezTo>
                    <a:pt x="1119117" y="18197"/>
                    <a:pt x="1137964" y="33472"/>
                    <a:pt x="1146412" y="54592"/>
                  </a:cubicBezTo>
                  <a:cubicBezTo>
                    <a:pt x="1156689" y="80285"/>
                    <a:pt x="1155110" y="109253"/>
                    <a:pt x="1160060" y="136478"/>
                  </a:cubicBezTo>
                  <a:cubicBezTo>
                    <a:pt x="1164210" y="159301"/>
                    <a:pt x="1167605" y="182338"/>
                    <a:pt x="1173708" y="204717"/>
                  </a:cubicBezTo>
                  <a:cubicBezTo>
                    <a:pt x="1181278" y="232475"/>
                    <a:pt x="1201003" y="286603"/>
                    <a:pt x="1201003" y="286603"/>
                  </a:cubicBezTo>
                  <a:cubicBezTo>
                    <a:pt x="1205552" y="272955"/>
                    <a:pt x="1210866" y="259539"/>
                    <a:pt x="1214651" y="245660"/>
                  </a:cubicBezTo>
                  <a:cubicBezTo>
                    <a:pt x="1224522" y="209468"/>
                    <a:pt x="1206357" y="148341"/>
                    <a:pt x="1241946" y="136478"/>
                  </a:cubicBezTo>
                  <a:cubicBezTo>
                    <a:pt x="1273068" y="126104"/>
                    <a:pt x="1281866" y="189023"/>
                    <a:pt x="1296537" y="218365"/>
                  </a:cubicBezTo>
                  <a:cubicBezTo>
                    <a:pt x="1330267" y="285823"/>
                    <a:pt x="1304532" y="266523"/>
                    <a:pt x="1364776" y="286603"/>
                  </a:cubicBezTo>
                  <a:cubicBezTo>
                    <a:pt x="1369325" y="236561"/>
                    <a:pt x="1371318" y="186221"/>
                    <a:pt x="1378424" y="136478"/>
                  </a:cubicBezTo>
                  <a:cubicBezTo>
                    <a:pt x="1380459" y="122237"/>
                    <a:pt x="1379205" y="101968"/>
                    <a:pt x="1392072" y="95535"/>
                  </a:cubicBezTo>
                  <a:cubicBezTo>
                    <a:pt x="1404939" y="89102"/>
                    <a:pt x="1419367" y="104634"/>
                    <a:pt x="1433015" y="109183"/>
                  </a:cubicBezTo>
                  <a:cubicBezTo>
                    <a:pt x="1442114" y="122831"/>
                    <a:pt x="1454552" y="134768"/>
                    <a:pt x="1460311" y="150126"/>
                  </a:cubicBezTo>
                  <a:cubicBezTo>
                    <a:pt x="1472832" y="183515"/>
                    <a:pt x="1484234" y="307316"/>
                    <a:pt x="1487606" y="327547"/>
                  </a:cubicBezTo>
                  <a:cubicBezTo>
                    <a:pt x="1497349" y="386004"/>
                    <a:pt x="1500993" y="372083"/>
                    <a:pt x="1514902" y="423081"/>
                  </a:cubicBezTo>
                  <a:cubicBezTo>
                    <a:pt x="1524773" y="459273"/>
                    <a:pt x="1530334" y="496674"/>
                    <a:pt x="1542197" y="532263"/>
                  </a:cubicBezTo>
                  <a:cubicBezTo>
                    <a:pt x="1546746" y="545911"/>
                    <a:pt x="1555845" y="587592"/>
                    <a:pt x="1555845" y="573206"/>
                  </a:cubicBezTo>
                  <a:cubicBezTo>
                    <a:pt x="1555845" y="550010"/>
                    <a:pt x="1546746" y="527714"/>
                    <a:pt x="1542197" y="504968"/>
                  </a:cubicBezTo>
                  <a:cubicBezTo>
                    <a:pt x="1546746" y="395786"/>
                    <a:pt x="1549028" y="286485"/>
                    <a:pt x="1555845" y="177421"/>
                  </a:cubicBezTo>
                  <a:cubicBezTo>
                    <a:pt x="1560351" y="105319"/>
                    <a:pt x="1569902" y="66195"/>
                    <a:pt x="1583140" y="0"/>
                  </a:cubicBezTo>
                  <a:cubicBezTo>
                    <a:pt x="1592239" y="81887"/>
                    <a:pt x="1590453" y="165729"/>
                    <a:pt x="1610436" y="245660"/>
                  </a:cubicBezTo>
                  <a:cubicBezTo>
                    <a:pt x="1614414" y="261573"/>
                    <a:pt x="1635200" y="270259"/>
                    <a:pt x="1651379" y="272956"/>
                  </a:cubicBezTo>
                  <a:cubicBezTo>
                    <a:pt x="1665569" y="275321"/>
                    <a:pt x="1678674" y="263857"/>
                    <a:pt x="1692322" y="259308"/>
                  </a:cubicBezTo>
                  <a:cubicBezTo>
                    <a:pt x="1730264" y="271955"/>
                    <a:pt x="1742461" y="287991"/>
                    <a:pt x="1774209" y="245660"/>
                  </a:cubicBezTo>
                  <a:cubicBezTo>
                    <a:pt x="1779668" y="238381"/>
                    <a:pt x="1774209" y="227463"/>
                    <a:pt x="1774209" y="218365"/>
                  </a:cubicBezTo>
                </a:path>
              </a:pathLst>
            </a:cu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2"/>
                </a:solidFill>
                <a:effectLst/>
                <a:latin typeface="FrutigerNext LT Regular" pitchFamily="34" charset="0"/>
                <a:ea typeface="MS PGothic" pitchFamily="34" charset="-128"/>
              </a:endParaRPr>
            </a:p>
          </p:txBody>
        </p:sp>
        <p:grpSp>
          <p:nvGrpSpPr>
            <p:cNvPr id="137" name="Group 352"/>
            <p:cNvGrpSpPr/>
            <p:nvPr/>
          </p:nvGrpSpPr>
          <p:grpSpPr>
            <a:xfrm>
              <a:off x="11353611" y="2372491"/>
              <a:ext cx="362139" cy="316734"/>
              <a:chOff x="5124261" y="1718441"/>
              <a:chExt cx="1077363" cy="744101"/>
            </a:xfrm>
          </p:grpSpPr>
          <p:sp>
            <p:nvSpPr>
              <p:cNvPr id="138" name="Rectangle 137"/>
              <p:cNvSpPr/>
              <p:nvPr/>
            </p:nvSpPr>
            <p:spPr bwMode="auto">
              <a:xfrm>
                <a:off x="5124261" y="1718441"/>
                <a:ext cx="1077363" cy="74410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2"/>
                  </a:solidFill>
                  <a:effectLst/>
                  <a:latin typeface="FrutigerNext LT Regular" pitchFamily="34" charset="0"/>
                  <a:ea typeface="MS PGothic" pitchFamily="34" charset="-128"/>
                </a:endParaRPr>
              </a:p>
            </p:txBody>
          </p:sp>
          <p:pic>
            <p:nvPicPr>
              <p:cNvPr id="139" name="Picture 2"/>
              <p:cNvPicPr>
                <a:picLocks noChangeAspect="1" noChangeArrowheads="1"/>
              </p:cNvPicPr>
              <p:nvPr/>
            </p:nvPicPr>
            <p:blipFill>
              <a:blip r:embed="rId8" cstate="print"/>
              <a:srcRect l="35381" t="20905" r="36750" b="29526"/>
              <a:stretch>
                <a:fillRect/>
              </a:stretch>
            </p:blipFill>
            <p:spPr bwMode="auto">
              <a:xfrm>
                <a:off x="5372253" y="1765948"/>
                <a:ext cx="696591" cy="696594"/>
              </a:xfrm>
              <a:prstGeom prst="rect">
                <a:avLst/>
              </a:prstGeom>
              <a:noFill/>
              <a:ln w="9525">
                <a:noFill/>
                <a:miter lim="800000"/>
                <a:headEnd/>
                <a:tailEnd/>
              </a:ln>
            </p:spPr>
          </p:pic>
        </p:grpSp>
        <p:sp>
          <p:nvSpPr>
            <p:cNvPr id="140" name="Rectangle 139"/>
            <p:cNvSpPr/>
            <p:nvPr/>
          </p:nvSpPr>
          <p:spPr bwMode="auto">
            <a:xfrm>
              <a:off x="10921691" y="1747515"/>
              <a:ext cx="139970" cy="29952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2"/>
                </a:solidFill>
                <a:effectLst/>
                <a:latin typeface="FrutigerNext LT Regular" pitchFamily="34" charset="0"/>
                <a:ea typeface="MS PGothic" pitchFamily="34" charset="-128"/>
              </a:endParaRPr>
            </a:p>
          </p:txBody>
        </p:sp>
      </p:grpSp>
      <p:grpSp>
        <p:nvGrpSpPr>
          <p:cNvPr id="142" name="Group 141"/>
          <p:cNvGrpSpPr/>
          <p:nvPr/>
        </p:nvGrpSpPr>
        <p:grpSpPr>
          <a:xfrm>
            <a:off x="6272425" y="2395122"/>
            <a:ext cx="3157325" cy="614085"/>
            <a:chOff x="1125371" y="1825785"/>
            <a:chExt cx="3968515" cy="614085"/>
          </a:xfrm>
          <a:solidFill>
            <a:srgbClr val="FF0000"/>
          </a:solidFill>
        </p:grpSpPr>
        <p:sp>
          <p:nvSpPr>
            <p:cNvPr id="143" name="Freeform 142"/>
            <p:cNvSpPr/>
            <p:nvPr/>
          </p:nvSpPr>
          <p:spPr bwMode="auto">
            <a:xfrm>
              <a:off x="1125371" y="1825785"/>
              <a:ext cx="2139716" cy="587809"/>
            </a:xfrm>
            <a:custGeom>
              <a:avLst/>
              <a:gdLst>
                <a:gd name="connsiteX0" fmla="*/ 0 w 1779668"/>
                <a:gd name="connsiteY0" fmla="*/ 204717 h 587592"/>
                <a:gd name="connsiteX1" fmla="*/ 68239 w 1779668"/>
                <a:gd name="connsiteY1" fmla="*/ 191069 h 587592"/>
                <a:gd name="connsiteX2" fmla="*/ 109182 w 1779668"/>
                <a:gd name="connsiteY2" fmla="*/ 163774 h 587592"/>
                <a:gd name="connsiteX3" fmla="*/ 177421 w 1779668"/>
                <a:gd name="connsiteY3" fmla="*/ 177421 h 587592"/>
                <a:gd name="connsiteX4" fmla="*/ 259308 w 1779668"/>
                <a:gd name="connsiteY4" fmla="*/ 204717 h 587592"/>
                <a:gd name="connsiteX5" fmla="*/ 286603 w 1779668"/>
                <a:gd name="connsiteY5" fmla="*/ 245660 h 587592"/>
                <a:gd name="connsiteX6" fmla="*/ 354842 w 1779668"/>
                <a:gd name="connsiteY6" fmla="*/ 163774 h 587592"/>
                <a:gd name="connsiteX7" fmla="*/ 395785 w 1779668"/>
                <a:gd name="connsiteY7" fmla="*/ 150126 h 587592"/>
                <a:gd name="connsiteX8" fmla="*/ 450376 w 1779668"/>
                <a:gd name="connsiteY8" fmla="*/ 136478 h 587592"/>
                <a:gd name="connsiteX9" fmla="*/ 491319 w 1779668"/>
                <a:gd name="connsiteY9" fmla="*/ 150126 h 587592"/>
                <a:gd name="connsiteX10" fmla="*/ 504967 w 1779668"/>
                <a:gd name="connsiteY10" fmla="*/ 191069 h 587592"/>
                <a:gd name="connsiteX11" fmla="*/ 532263 w 1779668"/>
                <a:gd name="connsiteY11" fmla="*/ 122830 h 587592"/>
                <a:gd name="connsiteX12" fmla="*/ 573206 w 1779668"/>
                <a:gd name="connsiteY12" fmla="*/ 13648 h 587592"/>
                <a:gd name="connsiteX13" fmla="*/ 600502 w 1779668"/>
                <a:gd name="connsiteY13" fmla="*/ 136478 h 587592"/>
                <a:gd name="connsiteX14" fmla="*/ 614149 w 1779668"/>
                <a:gd name="connsiteY14" fmla="*/ 232012 h 587592"/>
                <a:gd name="connsiteX15" fmla="*/ 627797 w 1779668"/>
                <a:gd name="connsiteY15" fmla="*/ 477672 h 587592"/>
                <a:gd name="connsiteX16" fmla="*/ 655093 w 1779668"/>
                <a:gd name="connsiteY16" fmla="*/ 423081 h 587592"/>
                <a:gd name="connsiteX17" fmla="*/ 668740 w 1779668"/>
                <a:gd name="connsiteY17" fmla="*/ 300251 h 587592"/>
                <a:gd name="connsiteX18" fmla="*/ 682388 w 1779668"/>
                <a:gd name="connsiteY18" fmla="*/ 191069 h 587592"/>
                <a:gd name="connsiteX19" fmla="*/ 696036 w 1779668"/>
                <a:gd name="connsiteY19" fmla="*/ 136478 h 587592"/>
                <a:gd name="connsiteX20" fmla="*/ 709684 w 1779668"/>
                <a:gd name="connsiteY20" fmla="*/ 40944 h 587592"/>
                <a:gd name="connsiteX21" fmla="*/ 750627 w 1779668"/>
                <a:gd name="connsiteY21" fmla="*/ 68239 h 587592"/>
                <a:gd name="connsiteX22" fmla="*/ 805218 w 1779668"/>
                <a:gd name="connsiteY22" fmla="*/ 150126 h 587592"/>
                <a:gd name="connsiteX23" fmla="*/ 818866 w 1779668"/>
                <a:gd name="connsiteY23" fmla="*/ 204717 h 587592"/>
                <a:gd name="connsiteX24" fmla="*/ 832514 w 1779668"/>
                <a:gd name="connsiteY24" fmla="*/ 245660 h 587592"/>
                <a:gd name="connsiteX25" fmla="*/ 859809 w 1779668"/>
                <a:gd name="connsiteY25" fmla="*/ 204717 h 587592"/>
                <a:gd name="connsiteX26" fmla="*/ 900752 w 1779668"/>
                <a:gd name="connsiteY26" fmla="*/ 218365 h 587592"/>
                <a:gd name="connsiteX27" fmla="*/ 941696 w 1779668"/>
                <a:gd name="connsiteY27" fmla="*/ 177421 h 587592"/>
                <a:gd name="connsiteX28" fmla="*/ 968991 w 1779668"/>
                <a:gd name="connsiteY28" fmla="*/ 259308 h 587592"/>
                <a:gd name="connsiteX29" fmla="*/ 1009934 w 1779668"/>
                <a:gd name="connsiteY29" fmla="*/ 286603 h 587592"/>
                <a:gd name="connsiteX30" fmla="*/ 1064525 w 1779668"/>
                <a:gd name="connsiteY30" fmla="*/ 136478 h 587592"/>
                <a:gd name="connsiteX31" fmla="*/ 1091821 w 1779668"/>
                <a:gd name="connsiteY31" fmla="*/ 54592 h 587592"/>
                <a:gd name="connsiteX32" fmla="*/ 1105469 w 1779668"/>
                <a:gd name="connsiteY32" fmla="*/ 0 h 587592"/>
                <a:gd name="connsiteX33" fmla="*/ 1146412 w 1779668"/>
                <a:gd name="connsiteY33" fmla="*/ 54592 h 587592"/>
                <a:gd name="connsiteX34" fmla="*/ 1160060 w 1779668"/>
                <a:gd name="connsiteY34" fmla="*/ 136478 h 587592"/>
                <a:gd name="connsiteX35" fmla="*/ 1173708 w 1779668"/>
                <a:gd name="connsiteY35" fmla="*/ 204717 h 587592"/>
                <a:gd name="connsiteX36" fmla="*/ 1201003 w 1779668"/>
                <a:gd name="connsiteY36" fmla="*/ 286603 h 587592"/>
                <a:gd name="connsiteX37" fmla="*/ 1214651 w 1779668"/>
                <a:gd name="connsiteY37" fmla="*/ 245660 h 587592"/>
                <a:gd name="connsiteX38" fmla="*/ 1241946 w 1779668"/>
                <a:gd name="connsiteY38" fmla="*/ 136478 h 587592"/>
                <a:gd name="connsiteX39" fmla="*/ 1296537 w 1779668"/>
                <a:gd name="connsiteY39" fmla="*/ 218365 h 587592"/>
                <a:gd name="connsiteX40" fmla="*/ 1364776 w 1779668"/>
                <a:gd name="connsiteY40" fmla="*/ 286603 h 587592"/>
                <a:gd name="connsiteX41" fmla="*/ 1378424 w 1779668"/>
                <a:gd name="connsiteY41" fmla="*/ 136478 h 587592"/>
                <a:gd name="connsiteX42" fmla="*/ 1392072 w 1779668"/>
                <a:gd name="connsiteY42" fmla="*/ 95535 h 587592"/>
                <a:gd name="connsiteX43" fmla="*/ 1433015 w 1779668"/>
                <a:gd name="connsiteY43" fmla="*/ 109183 h 587592"/>
                <a:gd name="connsiteX44" fmla="*/ 1460311 w 1779668"/>
                <a:gd name="connsiteY44" fmla="*/ 150126 h 587592"/>
                <a:gd name="connsiteX45" fmla="*/ 1487606 w 1779668"/>
                <a:gd name="connsiteY45" fmla="*/ 327547 h 587592"/>
                <a:gd name="connsiteX46" fmla="*/ 1514902 w 1779668"/>
                <a:gd name="connsiteY46" fmla="*/ 423081 h 587592"/>
                <a:gd name="connsiteX47" fmla="*/ 1542197 w 1779668"/>
                <a:gd name="connsiteY47" fmla="*/ 532263 h 587592"/>
                <a:gd name="connsiteX48" fmla="*/ 1555845 w 1779668"/>
                <a:gd name="connsiteY48" fmla="*/ 573206 h 587592"/>
                <a:gd name="connsiteX49" fmla="*/ 1542197 w 1779668"/>
                <a:gd name="connsiteY49" fmla="*/ 504968 h 587592"/>
                <a:gd name="connsiteX50" fmla="*/ 1555845 w 1779668"/>
                <a:gd name="connsiteY50" fmla="*/ 177421 h 587592"/>
                <a:gd name="connsiteX51" fmla="*/ 1583140 w 1779668"/>
                <a:gd name="connsiteY51" fmla="*/ 0 h 587592"/>
                <a:gd name="connsiteX52" fmla="*/ 1610436 w 1779668"/>
                <a:gd name="connsiteY52" fmla="*/ 245660 h 587592"/>
                <a:gd name="connsiteX53" fmla="*/ 1651379 w 1779668"/>
                <a:gd name="connsiteY53" fmla="*/ 272956 h 587592"/>
                <a:gd name="connsiteX54" fmla="*/ 1692322 w 1779668"/>
                <a:gd name="connsiteY54" fmla="*/ 259308 h 587592"/>
                <a:gd name="connsiteX55" fmla="*/ 1774209 w 1779668"/>
                <a:gd name="connsiteY55" fmla="*/ 245660 h 587592"/>
                <a:gd name="connsiteX56" fmla="*/ 1774209 w 1779668"/>
                <a:gd name="connsiteY56" fmla="*/ 218365 h 587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779668" h="587592">
                  <a:moveTo>
                    <a:pt x="0" y="204717"/>
                  </a:moveTo>
                  <a:cubicBezTo>
                    <a:pt x="22746" y="200168"/>
                    <a:pt x="46519" y="199214"/>
                    <a:pt x="68239" y="191069"/>
                  </a:cubicBezTo>
                  <a:cubicBezTo>
                    <a:pt x="83597" y="185310"/>
                    <a:pt x="92906" y="165809"/>
                    <a:pt x="109182" y="163774"/>
                  </a:cubicBezTo>
                  <a:cubicBezTo>
                    <a:pt x="132200" y="160897"/>
                    <a:pt x="155042" y="171318"/>
                    <a:pt x="177421" y="177421"/>
                  </a:cubicBezTo>
                  <a:cubicBezTo>
                    <a:pt x="205179" y="184991"/>
                    <a:pt x="259308" y="204717"/>
                    <a:pt x="259308" y="204717"/>
                  </a:cubicBezTo>
                  <a:cubicBezTo>
                    <a:pt x="268406" y="218365"/>
                    <a:pt x="270201" y="245660"/>
                    <a:pt x="286603" y="245660"/>
                  </a:cubicBezTo>
                  <a:cubicBezTo>
                    <a:pt x="312593" y="245660"/>
                    <a:pt x="339404" y="176124"/>
                    <a:pt x="354842" y="163774"/>
                  </a:cubicBezTo>
                  <a:cubicBezTo>
                    <a:pt x="366076" y="154787"/>
                    <a:pt x="382137" y="154675"/>
                    <a:pt x="395785" y="150126"/>
                  </a:cubicBezTo>
                  <a:cubicBezTo>
                    <a:pt x="494715" y="216079"/>
                    <a:pt x="391181" y="166075"/>
                    <a:pt x="450376" y="136478"/>
                  </a:cubicBezTo>
                  <a:cubicBezTo>
                    <a:pt x="463243" y="130045"/>
                    <a:pt x="477671" y="145577"/>
                    <a:pt x="491319" y="150126"/>
                  </a:cubicBezTo>
                  <a:cubicBezTo>
                    <a:pt x="495868" y="163774"/>
                    <a:pt x="492997" y="199049"/>
                    <a:pt x="504967" y="191069"/>
                  </a:cubicBezTo>
                  <a:cubicBezTo>
                    <a:pt x="525351" y="177480"/>
                    <a:pt x="524516" y="146071"/>
                    <a:pt x="532263" y="122830"/>
                  </a:cubicBezTo>
                  <a:cubicBezTo>
                    <a:pt x="569429" y="11334"/>
                    <a:pt x="517366" y="125330"/>
                    <a:pt x="573206" y="13648"/>
                  </a:cubicBezTo>
                  <a:cubicBezTo>
                    <a:pt x="585474" y="62720"/>
                    <a:pt x="591839" y="84502"/>
                    <a:pt x="600502" y="136478"/>
                  </a:cubicBezTo>
                  <a:cubicBezTo>
                    <a:pt x="605790" y="168208"/>
                    <a:pt x="609600" y="200167"/>
                    <a:pt x="614149" y="232012"/>
                  </a:cubicBezTo>
                  <a:cubicBezTo>
                    <a:pt x="618698" y="313899"/>
                    <a:pt x="610613" y="397480"/>
                    <a:pt x="627797" y="477672"/>
                  </a:cubicBezTo>
                  <a:cubicBezTo>
                    <a:pt x="632060" y="497565"/>
                    <a:pt x="650518" y="442905"/>
                    <a:pt x="655093" y="423081"/>
                  </a:cubicBezTo>
                  <a:cubicBezTo>
                    <a:pt x="664356" y="382941"/>
                    <a:pt x="663927" y="341164"/>
                    <a:pt x="668740" y="300251"/>
                  </a:cubicBezTo>
                  <a:cubicBezTo>
                    <a:pt x="673025" y="263825"/>
                    <a:pt x="676358" y="227247"/>
                    <a:pt x="682388" y="191069"/>
                  </a:cubicBezTo>
                  <a:cubicBezTo>
                    <a:pt x="685472" y="172567"/>
                    <a:pt x="692681" y="154932"/>
                    <a:pt x="696036" y="136478"/>
                  </a:cubicBezTo>
                  <a:cubicBezTo>
                    <a:pt x="701790" y="104829"/>
                    <a:pt x="705135" y="72789"/>
                    <a:pt x="709684" y="40944"/>
                  </a:cubicBezTo>
                  <a:cubicBezTo>
                    <a:pt x="723332" y="50042"/>
                    <a:pt x="739826" y="55895"/>
                    <a:pt x="750627" y="68239"/>
                  </a:cubicBezTo>
                  <a:cubicBezTo>
                    <a:pt x="772229" y="92927"/>
                    <a:pt x="805218" y="150126"/>
                    <a:pt x="805218" y="150126"/>
                  </a:cubicBezTo>
                  <a:cubicBezTo>
                    <a:pt x="809767" y="168323"/>
                    <a:pt x="813713" y="186682"/>
                    <a:pt x="818866" y="204717"/>
                  </a:cubicBezTo>
                  <a:cubicBezTo>
                    <a:pt x="822818" y="218549"/>
                    <a:pt x="818128" y="245660"/>
                    <a:pt x="832514" y="245660"/>
                  </a:cubicBezTo>
                  <a:cubicBezTo>
                    <a:pt x="848916" y="245660"/>
                    <a:pt x="850711" y="218365"/>
                    <a:pt x="859809" y="204717"/>
                  </a:cubicBezTo>
                  <a:cubicBezTo>
                    <a:pt x="873457" y="209266"/>
                    <a:pt x="887104" y="222914"/>
                    <a:pt x="900752" y="218365"/>
                  </a:cubicBezTo>
                  <a:cubicBezTo>
                    <a:pt x="919063" y="212261"/>
                    <a:pt x="925145" y="167491"/>
                    <a:pt x="941696" y="177421"/>
                  </a:cubicBezTo>
                  <a:cubicBezTo>
                    <a:pt x="966368" y="192224"/>
                    <a:pt x="945051" y="243348"/>
                    <a:pt x="968991" y="259308"/>
                  </a:cubicBezTo>
                  <a:lnTo>
                    <a:pt x="1009934" y="286603"/>
                  </a:lnTo>
                  <a:cubicBezTo>
                    <a:pt x="1090837" y="232670"/>
                    <a:pt x="1034796" y="285124"/>
                    <a:pt x="1064525" y="136478"/>
                  </a:cubicBezTo>
                  <a:cubicBezTo>
                    <a:pt x="1070168" y="108265"/>
                    <a:pt x="1084843" y="82505"/>
                    <a:pt x="1091821" y="54592"/>
                  </a:cubicBezTo>
                  <a:lnTo>
                    <a:pt x="1105469" y="0"/>
                  </a:lnTo>
                  <a:cubicBezTo>
                    <a:pt x="1119117" y="18197"/>
                    <a:pt x="1137964" y="33472"/>
                    <a:pt x="1146412" y="54592"/>
                  </a:cubicBezTo>
                  <a:cubicBezTo>
                    <a:pt x="1156689" y="80285"/>
                    <a:pt x="1155110" y="109253"/>
                    <a:pt x="1160060" y="136478"/>
                  </a:cubicBezTo>
                  <a:cubicBezTo>
                    <a:pt x="1164210" y="159301"/>
                    <a:pt x="1167605" y="182338"/>
                    <a:pt x="1173708" y="204717"/>
                  </a:cubicBezTo>
                  <a:cubicBezTo>
                    <a:pt x="1181278" y="232475"/>
                    <a:pt x="1201003" y="286603"/>
                    <a:pt x="1201003" y="286603"/>
                  </a:cubicBezTo>
                  <a:cubicBezTo>
                    <a:pt x="1205552" y="272955"/>
                    <a:pt x="1210866" y="259539"/>
                    <a:pt x="1214651" y="245660"/>
                  </a:cubicBezTo>
                  <a:cubicBezTo>
                    <a:pt x="1224522" y="209468"/>
                    <a:pt x="1206357" y="148341"/>
                    <a:pt x="1241946" y="136478"/>
                  </a:cubicBezTo>
                  <a:cubicBezTo>
                    <a:pt x="1273068" y="126104"/>
                    <a:pt x="1281866" y="189023"/>
                    <a:pt x="1296537" y="218365"/>
                  </a:cubicBezTo>
                  <a:cubicBezTo>
                    <a:pt x="1330267" y="285823"/>
                    <a:pt x="1304532" y="266523"/>
                    <a:pt x="1364776" y="286603"/>
                  </a:cubicBezTo>
                  <a:cubicBezTo>
                    <a:pt x="1369325" y="236561"/>
                    <a:pt x="1371318" y="186221"/>
                    <a:pt x="1378424" y="136478"/>
                  </a:cubicBezTo>
                  <a:cubicBezTo>
                    <a:pt x="1380459" y="122237"/>
                    <a:pt x="1379205" y="101968"/>
                    <a:pt x="1392072" y="95535"/>
                  </a:cubicBezTo>
                  <a:cubicBezTo>
                    <a:pt x="1404939" y="89102"/>
                    <a:pt x="1419367" y="104634"/>
                    <a:pt x="1433015" y="109183"/>
                  </a:cubicBezTo>
                  <a:cubicBezTo>
                    <a:pt x="1442114" y="122831"/>
                    <a:pt x="1454552" y="134768"/>
                    <a:pt x="1460311" y="150126"/>
                  </a:cubicBezTo>
                  <a:cubicBezTo>
                    <a:pt x="1472832" y="183515"/>
                    <a:pt x="1484234" y="307316"/>
                    <a:pt x="1487606" y="327547"/>
                  </a:cubicBezTo>
                  <a:cubicBezTo>
                    <a:pt x="1497349" y="386004"/>
                    <a:pt x="1500993" y="372083"/>
                    <a:pt x="1514902" y="423081"/>
                  </a:cubicBezTo>
                  <a:cubicBezTo>
                    <a:pt x="1524773" y="459273"/>
                    <a:pt x="1530334" y="496674"/>
                    <a:pt x="1542197" y="532263"/>
                  </a:cubicBezTo>
                  <a:cubicBezTo>
                    <a:pt x="1546746" y="545911"/>
                    <a:pt x="1555845" y="587592"/>
                    <a:pt x="1555845" y="573206"/>
                  </a:cubicBezTo>
                  <a:cubicBezTo>
                    <a:pt x="1555845" y="550010"/>
                    <a:pt x="1546746" y="527714"/>
                    <a:pt x="1542197" y="504968"/>
                  </a:cubicBezTo>
                  <a:cubicBezTo>
                    <a:pt x="1546746" y="395786"/>
                    <a:pt x="1549028" y="286485"/>
                    <a:pt x="1555845" y="177421"/>
                  </a:cubicBezTo>
                  <a:cubicBezTo>
                    <a:pt x="1560351" y="105319"/>
                    <a:pt x="1569902" y="66195"/>
                    <a:pt x="1583140" y="0"/>
                  </a:cubicBezTo>
                  <a:cubicBezTo>
                    <a:pt x="1592239" y="81887"/>
                    <a:pt x="1590453" y="165729"/>
                    <a:pt x="1610436" y="245660"/>
                  </a:cubicBezTo>
                  <a:cubicBezTo>
                    <a:pt x="1614414" y="261573"/>
                    <a:pt x="1635200" y="270259"/>
                    <a:pt x="1651379" y="272956"/>
                  </a:cubicBezTo>
                  <a:cubicBezTo>
                    <a:pt x="1665569" y="275321"/>
                    <a:pt x="1678674" y="263857"/>
                    <a:pt x="1692322" y="259308"/>
                  </a:cubicBezTo>
                  <a:cubicBezTo>
                    <a:pt x="1730264" y="271955"/>
                    <a:pt x="1742461" y="287991"/>
                    <a:pt x="1774209" y="245660"/>
                  </a:cubicBezTo>
                  <a:cubicBezTo>
                    <a:pt x="1779668" y="238381"/>
                    <a:pt x="1774209" y="227463"/>
                    <a:pt x="1774209" y="218365"/>
                  </a:cubicBezTo>
                </a:path>
              </a:pathLst>
            </a:cu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44" name="Freeform 143"/>
            <p:cNvSpPr/>
            <p:nvPr/>
          </p:nvSpPr>
          <p:spPr bwMode="auto">
            <a:xfrm>
              <a:off x="3264225" y="1852061"/>
              <a:ext cx="1829661" cy="587809"/>
            </a:xfrm>
            <a:custGeom>
              <a:avLst/>
              <a:gdLst>
                <a:gd name="connsiteX0" fmla="*/ 0 w 1779668"/>
                <a:gd name="connsiteY0" fmla="*/ 204717 h 587592"/>
                <a:gd name="connsiteX1" fmla="*/ 68239 w 1779668"/>
                <a:gd name="connsiteY1" fmla="*/ 191069 h 587592"/>
                <a:gd name="connsiteX2" fmla="*/ 109182 w 1779668"/>
                <a:gd name="connsiteY2" fmla="*/ 163774 h 587592"/>
                <a:gd name="connsiteX3" fmla="*/ 177421 w 1779668"/>
                <a:gd name="connsiteY3" fmla="*/ 177421 h 587592"/>
                <a:gd name="connsiteX4" fmla="*/ 259308 w 1779668"/>
                <a:gd name="connsiteY4" fmla="*/ 204717 h 587592"/>
                <a:gd name="connsiteX5" fmla="*/ 286603 w 1779668"/>
                <a:gd name="connsiteY5" fmla="*/ 245660 h 587592"/>
                <a:gd name="connsiteX6" fmla="*/ 354842 w 1779668"/>
                <a:gd name="connsiteY6" fmla="*/ 163774 h 587592"/>
                <a:gd name="connsiteX7" fmla="*/ 395785 w 1779668"/>
                <a:gd name="connsiteY7" fmla="*/ 150126 h 587592"/>
                <a:gd name="connsiteX8" fmla="*/ 450376 w 1779668"/>
                <a:gd name="connsiteY8" fmla="*/ 136478 h 587592"/>
                <a:gd name="connsiteX9" fmla="*/ 491319 w 1779668"/>
                <a:gd name="connsiteY9" fmla="*/ 150126 h 587592"/>
                <a:gd name="connsiteX10" fmla="*/ 504967 w 1779668"/>
                <a:gd name="connsiteY10" fmla="*/ 191069 h 587592"/>
                <a:gd name="connsiteX11" fmla="*/ 532263 w 1779668"/>
                <a:gd name="connsiteY11" fmla="*/ 122830 h 587592"/>
                <a:gd name="connsiteX12" fmla="*/ 573206 w 1779668"/>
                <a:gd name="connsiteY12" fmla="*/ 13648 h 587592"/>
                <a:gd name="connsiteX13" fmla="*/ 600502 w 1779668"/>
                <a:gd name="connsiteY13" fmla="*/ 136478 h 587592"/>
                <a:gd name="connsiteX14" fmla="*/ 614149 w 1779668"/>
                <a:gd name="connsiteY14" fmla="*/ 232012 h 587592"/>
                <a:gd name="connsiteX15" fmla="*/ 627797 w 1779668"/>
                <a:gd name="connsiteY15" fmla="*/ 477672 h 587592"/>
                <a:gd name="connsiteX16" fmla="*/ 655093 w 1779668"/>
                <a:gd name="connsiteY16" fmla="*/ 423081 h 587592"/>
                <a:gd name="connsiteX17" fmla="*/ 668740 w 1779668"/>
                <a:gd name="connsiteY17" fmla="*/ 300251 h 587592"/>
                <a:gd name="connsiteX18" fmla="*/ 682388 w 1779668"/>
                <a:gd name="connsiteY18" fmla="*/ 191069 h 587592"/>
                <a:gd name="connsiteX19" fmla="*/ 696036 w 1779668"/>
                <a:gd name="connsiteY19" fmla="*/ 136478 h 587592"/>
                <a:gd name="connsiteX20" fmla="*/ 709684 w 1779668"/>
                <a:gd name="connsiteY20" fmla="*/ 40944 h 587592"/>
                <a:gd name="connsiteX21" fmla="*/ 750627 w 1779668"/>
                <a:gd name="connsiteY21" fmla="*/ 68239 h 587592"/>
                <a:gd name="connsiteX22" fmla="*/ 805218 w 1779668"/>
                <a:gd name="connsiteY22" fmla="*/ 150126 h 587592"/>
                <a:gd name="connsiteX23" fmla="*/ 818866 w 1779668"/>
                <a:gd name="connsiteY23" fmla="*/ 204717 h 587592"/>
                <a:gd name="connsiteX24" fmla="*/ 832514 w 1779668"/>
                <a:gd name="connsiteY24" fmla="*/ 245660 h 587592"/>
                <a:gd name="connsiteX25" fmla="*/ 859809 w 1779668"/>
                <a:gd name="connsiteY25" fmla="*/ 204717 h 587592"/>
                <a:gd name="connsiteX26" fmla="*/ 900752 w 1779668"/>
                <a:gd name="connsiteY26" fmla="*/ 218365 h 587592"/>
                <a:gd name="connsiteX27" fmla="*/ 941696 w 1779668"/>
                <a:gd name="connsiteY27" fmla="*/ 177421 h 587592"/>
                <a:gd name="connsiteX28" fmla="*/ 968991 w 1779668"/>
                <a:gd name="connsiteY28" fmla="*/ 259308 h 587592"/>
                <a:gd name="connsiteX29" fmla="*/ 1009934 w 1779668"/>
                <a:gd name="connsiteY29" fmla="*/ 286603 h 587592"/>
                <a:gd name="connsiteX30" fmla="*/ 1064525 w 1779668"/>
                <a:gd name="connsiteY30" fmla="*/ 136478 h 587592"/>
                <a:gd name="connsiteX31" fmla="*/ 1091821 w 1779668"/>
                <a:gd name="connsiteY31" fmla="*/ 54592 h 587592"/>
                <a:gd name="connsiteX32" fmla="*/ 1105469 w 1779668"/>
                <a:gd name="connsiteY32" fmla="*/ 0 h 587592"/>
                <a:gd name="connsiteX33" fmla="*/ 1146412 w 1779668"/>
                <a:gd name="connsiteY33" fmla="*/ 54592 h 587592"/>
                <a:gd name="connsiteX34" fmla="*/ 1160060 w 1779668"/>
                <a:gd name="connsiteY34" fmla="*/ 136478 h 587592"/>
                <a:gd name="connsiteX35" fmla="*/ 1173708 w 1779668"/>
                <a:gd name="connsiteY35" fmla="*/ 204717 h 587592"/>
                <a:gd name="connsiteX36" fmla="*/ 1201003 w 1779668"/>
                <a:gd name="connsiteY36" fmla="*/ 286603 h 587592"/>
                <a:gd name="connsiteX37" fmla="*/ 1214651 w 1779668"/>
                <a:gd name="connsiteY37" fmla="*/ 245660 h 587592"/>
                <a:gd name="connsiteX38" fmla="*/ 1241946 w 1779668"/>
                <a:gd name="connsiteY38" fmla="*/ 136478 h 587592"/>
                <a:gd name="connsiteX39" fmla="*/ 1296537 w 1779668"/>
                <a:gd name="connsiteY39" fmla="*/ 218365 h 587592"/>
                <a:gd name="connsiteX40" fmla="*/ 1364776 w 1779668"/>
                <a:gd name="connsiteY40" fmla="*/ 286603 h 587592"/>
                <a:gd name="connsiteX41" fmla="*/ 1378424 w 1779668"/>
                <a:gd name="connsiteY41" fmla="*/ 136478 h 587592"/>
                <a:gd name="connsiteX42" fmla="*/ 1392072 w 1779668"/>
                <a:gd name="connsiteY42" fmla="*/ 95535 h 587592"/>
                <a:gd name="connsiteX43" fmla="*/ 1433015 w 1779668"/>
                <a:gd name="connsiteY43" fmla="*/ 109183 h 587592"/>
                <a:gd name="connsiteX44" fmla="*/ 1460311 w 1779668"/>
                <a:gd name="connsiteY44" fmla="*/ 150126 h 587592"/>
                <a:gd name="connsiteX45" fmla="*/ 1487606 w 1779668"/>
                <a:gd name="connsiteY45" fmla="*/ 327547 h 587592"/>
                <a:gd name="connsiteX46" fmla="*/ 1514902 w 1779668"/>
                <a:gd name="connsiteY46" fmla="*/ 423081 h 587592"/>
                <a:gd name="connsiteX47" fmla="*/ 1542197 w 1779668"/>
                <a:gd name="connsiteY47" fmla="*/ 532263 h 587592"/>
                <a:gd name="connsiteX48" fmla="*/ 1555845 w 1779668"/>
                <a:gd name="connsiteY48" fmla="*/ 573206 h 587592"/>
                <a:gd name="connsiteX49" fmla="*/ 1542197 w 1779668"/>
                <a:gd name="connsiteY49" fmla="*/ 504968 h 587592"/>
                <a:gd name="connsiteX50" fmla="*/ 1555845 w 1779668"/>
                <a:gd name="connsiteY50" fmla="*/ 177421 h 587592"/>
                <a:gd name="connsiteX51" fmla="*/ 1583140 w 1779668"/>
                <a:gd name="connsiteY51" fmla="*/ 0 h 587592"/>
                <a:gd name="connsiteX52" fmla="*/ 1610436 w 1779668"/>
                <a:gd name="connsiteY52" fmla="*/ 245660 h 587592"/>
                <a:gd name="connsiteX53" fmla="*/ 1651379 w 1779668"/>
                <a:gd name="connsiteY53" fmla="*/ 272956 h 587592"/>
                <a:gd name="connsiteX54" fmla="*/ 1692322 w 1779668"/>
                <a:gd name="connsiteY54" fmla="*/ 259308 h 587592"/>
                <a:gd name="connsiteX55" fmla="*/ 1774209 w 1779668"/>
                <a:gd name="connsiteY55" fmla="*/ 245660 h 587592"/>
                <a:gd name="connsiteX56" fmla="*/ 1774209 w 1779668"/>
                <a:gd name="connsiteY56" fmla="*/ 218365 h 587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779668" h="587592">
                  <a:moveTo>
                    <a:pt x="0" y="204717"/>
                  </a:moveTo>
                  <a:cubicBezTo>
                    <a:pt x="22746" y="200168"/>
                    <a:pt x="46519" y="199214"/>
                    <a:pt x="68239" y="191069"/>
                  </a:cubicBezTo>
                  <a:cubicBezTo>
                    <a:pt x="83597" y="185310"/>
                    <a:pt x="92906" y="165809"/>
                    <a:pt x="109182" y="163774"/>
                  </a:cubicBezTo>
                  <a:cubicBezTo>
                    <a:pt x="132200" y="160897"/>
                    <a:pt x="155042" y="171318"/>
                    <a:pt x="177421" y="177421"/>
                  </a:cubicBezTo>
                  <a:cubicBezTo>
                    <a:pt x="205179" y="184991"/>
                    <a:pt x="259308" y="204717"/>
                    <a:pt x="259308" y="204717"/>
                  </a:cubicBezTo>
                  <a:cubicBezTo>
                    <a:pt x="268406" y="218365"/>
                    <a:pt x="270201" y="245660"/>
                    <a:pt x="286603" y="245660"/>
                  </a:cubicBezTo>
                  <a:cubicBezTo>
                    <a:pt x="312593" y="245660"/>
                    <a:pt x="339404" y="176124"/>
                    <a:pt x="354842" y="163774"/>
                  </a:cubicBezTo>
                  <a:cubicBezTo>
                    <a:pt x="366076" y="154787"/>
                    <a:pt x="382137" y="154675"/>
                    <a:pt x="395785" y="150126"/>
                  </a:cubicBezTo>
                  <a:cubicBezTo>
                    <a:pt x="494715" y="216079"/>
                    <a:pt x="391181" y="166075"/>
                    <a:pt x="450376" y="136478"/>
                  </a:cubicBezTo>
                  <a:cubicBezTo>
                    <a:pt x="463243" y="130045"/>
                    <a:pt x="477671" y="145577"/>
                    <a:pt x="491319" y="150126"/>
                  </a:cubicBezTo>
                  <a:cubicBezTo>
                    <a:pt x="495868" y="163774"/>
                    <a:pt x="492997" y="199049"/>
                    <a:pt x="504967" y="191069"/>
                  </a:cubicBezTo>
                  <a:cubicBezTo>
                    <a:pt x="525351" y="177480"/>
                    <a:pt x="524516" y="146071"/>
                    <a:pt x="532263" y="122830"/>
                  </a:cubicBezTo>
                  <a:cubicBezTo>
                    <a:pt x="569429" y="11334"/>
                    <a:pt x="517366" y="125330"/>
                    <a:pt x="573206" y="13648"/>
                  </a:cubicBezTo>
                  <a:cubicBezTo>
                    <a:pt x="585474" y="62720"/>
                    <a:pt x="591839" y="84502"/>
                    <a:pt x="600502" y="136478"/>
                  </a:cubicBezTo>
                  <a:cubicBezTo>
                    <a:pt x="605790" y="168208"/>
                    <a:pt x="609600" y="200167"/>
                    <a:pt x="614149" y="232012"/>
                  </a:cubicBezTo>
                  <a:cubicBezTo>
                    <a:pt x="618698" y="313899"/>
                    <a:pt x="610613" y="397480"/>
                    <a:pt x="627797" y="477672"/>
                  </a:cubicBezTo>
                  <a:cubicBezTo>
                    <a:pt x="632060" y="497565"/>
                    <a:pt x="650518" y="442905"/>
                    <a:pt x="655093" y="423081"/>
                  </a:cubicBezTo>
                  <a:cubicBezTo>
                    <a:pt x="664356" y="382941"/>
                    <a:pt x="663927" y="341164"/>
                    <a:pt x="668740" y="300251"/>
                  </a:cubicBezTo>
                  <a:cubicBezTo>
                    <a:pt x="673025" y="263825"/>
                    <a:pt x="676358" y="227247"/>
                    <a:pt x="682388" y="191069"/>
                  </a:cubicBezTo>
                  <a:cubicBezTo>
                    <a:pt x="685472" y="172567"/>
                    <a:pt x="692681" y="154932"/>
                    <a:pt x="696036" y="136478"/>
                  </a:cubicBezTo>
                  <a:cubicBezTo>
                    <a:pt x="701790" y="104829"/>
                    <a:pt x="705135" y="72789"/>
                    <a:pt x="709684" y="40944"/>
                  </a:cubicBezTo>
                  <a:cubicBezTo>
                    <a:pt x="723332" y="50042"/>
                    <a:pt x="739826" y="55895"/>
                    <a:pt x="750627" y="68239"/>
                  </a:cubicBezTo>
                  <a:cubicBezTo>
                    <a:pt x="772229" y="92927"/>
                    <a:pt x="805218" y="150126"/>
                    <a:pt x="805218" y="150126"/>
                  </a:cubicBezTo>
                  <a:cubicBezTo>
                    <a:pt x="809767" y="168323"/>
                    <a:pt x="813713" y="186682"/>
                    <a:pt x="818866" y="204717"/>
                  </a:cubicBezTo>
                  <a:cubicBezTo>
                    <a:pt x="822818" y="218549"/>
                    <a:pt x="818128" y="245660"/>
                    <a:pt x="832514" y="245660"/>
                  </a:cubicBezTo>
                  <a:cubicBezTo>
                    <a:pt x="848916" y="245660"/>
                    <a:pt x="850711" y="218365"/>
                    <a:pt x="859809" y="204717"/>
                  </a:cubicBezTo>
                  <a:cubicBezTo>
                    <a:pt x="873457" y="209266"/>
                    <a:pt x="887104" y="222914"/>
                    <a:pt x="900752" y="218365"/>
                  </a:cubicBezTo>
                  <a:cubicBezTo>
                    <a:pt x="919063" y="212261"/>
                    <a:pt x="925145" y="167491"/>
                    <a:pt x="941696" y="177421"/>
                  </a:cubicBezTo>
                  <a:cubicBezTo>
                    <a:pt x="966368" y="192224"/>
                    <a:pt x="945051" y="243348"/>
                    <a:pt x="968991" y="259308"/>
                  </a:cubicBezTo>
                  <a:lnTo>
                    <a:pt x="1009934" y="286603"/>
                  </a:lnTo>
                  <a:cubicBezTo>
                    <a:pt x="1090837" y="232670"/>
                    <a:pt x="1034796" y="285124"/>
                    <a:pt x="1064525" y="136478"/>
                  </a:cubicBezTo>
                  <a:cubicBezTo>
                    <a:pt x="1070168" y="108265"/>
                    <a:pt x="1084843" y="82505"/>
                    <a:pt x="1091821" y="54592"/>
                  </a:cubicBezTo>
                  <a:lnTo>
                    <a:pt x="1105469" y="0"/>
                  </a:lnTo>
                  <a:cubicBezTo>
                    <a:pt x="1119117" y="18197"/>
                    <a:pt x="1137964" y="33472"/>
                    <a:pt x="1146412" y="54592"/>
                  </a:cubicBezTo>
                  <a:cubicBezTo>
                    <a:pt x="1156689" y="80285"/>
                    <a:pt x="1155110" y="109253"/>
                    <a:pt x="1160060" y="136478"/>
                  </a:cubicBezTo>
                  <a:cubicBezTo>
                    <a:pt x="1164210" y="159301"/>
                    <a:pt x="1167605" y="182338"/>
                    <a:pt x="1173708" y="204717"/>
                  </a:cubicBezTo>
                  <a:cubicBezTo>
                    <a:pt x="1181278" y="232475"/>
                    <a:pt x="1201003" y="286603"/>
                    <a:pt x="1201003" y="286603"/>
                  </a:cubicBezTo>
                  <a:cubicBezTo>
                    <a:pt x="1205552" y="272955"/>
                    <a:pt x="1210866" y="259539"/>
                    <a:pt x="1214651" y="245660"/>
                  </a:cubicBezTo>
                  <a:cubicBezTo>
                    <a:pt x="1224522" y="209468"/>
                    <a:pt x="1206357" y="148341"/>
                    <a:pt x="1241946" y="136478"/>
                  </a:cubicBezTo>
                  <a:cubicBezTo>
                    <a:pt x="1273068" y="126104"/>
                    <a:pt x="1281866" y="189023"/>
                    <a:pt x="1296537" y="218365"/>
                  </a:cubicBezTo>
                  <a:cubicBezTo>
                    <a:pt x="1330267" y="285823"/>
                    <a:pt x="1304532" y="266523"/>
                    <a:pt x="1364776" y="286603"/>
                  </a:cubicBezTo>
                  <a:cubicBezTo>
                    <a:pt x="1369325" y="236561"/>
                    <a:pt x="1371318" y="186221"/>
                    <a:pt x="1378424" y="136478"/>
                  </a:cubicBezTo>
                  <a:cubicBezTo>
                    <a:pt x="1380459" y="122237"/>
                    <a:pt x="1379205" y="101968"/>
                    <a:pt x="1392072" y="95535"/>
                  </a:cubicBezTo>
                  <a:cubicBezTo>
                    <a:pt x="1404939" y="89102"/>
                    <a:pt x="1419367" y="104634"/>
                    <a:pt x="1433015" y="109183"/>
                  </a:cubicBezTo>
                  <a:cubicBezTo>
                    <a:pt x="1442114" y="122831"/>
                    <a:pt x="1454552" y="134768"/>
                    <a:pt x="1460311" y="150126"/>
                  </a:cubicBezTo>
                  <a:cubicBezTo>
                    <a:pt x="1472832" y="183515"/>
                    <a:pt x="1484234" y="307316"/>
                    <a:pt x="1487606" y="327547"/>
                  </a:cubicBezTo>
                  <a:cubicBezTo>
                    <a:pt x="1497349" y="386004"/>
                    <a:pt x="1500993" y="372083"/>
                    <a:pt x="1514902" y="423081"/>
                  </a:cubicBezTo>
                  <a:cubicBezTo>
                    <a:pt x="1524773" y="459273"/>
                    <a:pt x="1530334" y="496674"/>
                    <a:pt x="1542197" y="532263"/>
                  </a:cubicBezTo>
                  <a:cubicBezTo>
                    <a:pt x="1546746" y="545911"/>
                    <a:pt x="1555845" y="587592"/>
                    <a:pt x="1555845" y="573206"/>
                  </a:cubicBezTo>
                  <a:cubicBezTo>
                    <a:pt x="1555845" y="550010"/>
                    <a:pt x="1546746" y="527714"/>
                    <a:pt x="1542197" y="504968"/>
                  </a:cubicBezTo>
                  <a:cubicBezTo>
                    <a:pt x="1546746" y="395786"/>
                    <a:pt x="1549028" y="286485"/>
                    <a:pt x="1555845" y="177421"/>
                  </a:cubicBezTo>
                  <a:cubicBezTo>
                    <a:pt x="1560351" y="105319"/>
                    <a:pt x="1569902" y="66195"/>
                    <a:pt x="1583140" y="0"/>
                  </a:cubicBezTo>
                  <a:cubicBezTo>
                    <a:pt x="1592239" y="81887"/>
                    <a:pt x="1590453" y="165729"/>
                    <a:pt x="1610436" y="245660"/>
                  </a:cubicBezTo>
                  <a:cubicBezTo>
                    <a:pt x="1614414" y="261573"/>
                    <a:pt x="1635200" y="270259"/>
                    <a:pt x="1651379" y="272956"/>
                  </a:cubicBezTo>
                  <a:cubicBezTo>
                    <a:pt x="1665569" y="275321"/>
                    <a:pt x="1678674" y="263857"/>
                    <a:pt x="1692322" y="259308"/>
                  </a:cubicBezTo>
                  <a:cubicBezTo>
                    <a:pt x="1730264" y="271955"/>
                    <a:pt x="1742461" y="287991"/>
                    <a:pt x="1774209" y="245660"/>
                  </a:cubicBezTo>
                  <a:cubicBezTo>
                    <a:pt x="1779668" y="238381"/>
                    <a:pt x="1774209" y="227463"/>
                    <a:pt x="1774209" y="218365"/>
                  </a:cubicBezTo>
                </a:path>
              </a:pathLst>
            </a:cu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2"/>
                </a:solidFill>
                <a:effectLst/>
                <a:latin typeface="FrutigerNext LT Regular" pitchFamily="34" charset="0"/>
                <a:ea typeface="MS PGothic" pitchFamily="34" charset="-128"/>
              </a:endParaRPr>
            </a:p>
          </p:txBody>
        </p:sp>
      </p:grpSp>
      <p:grpSp>
        <p:nvGrpSpPr>
          <p:cNvPr id="145" name="Group 144"/>
          <p:cNvGrpSpPr/>
          <p:nvPr/>
        </p:nvGrpSpPr>
        <p:grpSpPr>
          <a:xfrm flipH="1">
            <a:off x="9478963" y="1877490"/>
            <a:ext cx="1600200" cy="983185"/>
            <a:chOff x="9971026" y="1706040"/>
            <a:chExt cx="1744724" cy="983185"/>
          </a:xfrm>
        </p:grpSpPr>
        <p:sp>
          <p:nvSpPr>
            <p:cNvPr id="146" name="Isosceles Triangle 145"/>
            <p:cNvSpPr/>
            <p:nvPr/>
          </p:nvSpPr>
          <p:spPr bwMode="auto">
            <a:xfrm>
              <a:off x="10898308" y="1923449"/>
              <a:ext cx="166504" cy="756745"/>
            </a:xfrm>
            <a:prstGeom prst="triangle">
              <a:avLst/>
            </a:prstGeom>
            <a:solidFill>
              <a:schemeClr val="accent4">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47" name="TextBox 146"/>
            <p:cNvSpPr txBox="1"/>
            <p:nvPr/>
          </p:nvSpPr>
          <p:spPr>
            <a:xfrm rot="8933607">
              <a:off x="9971026" y="1925689"/>
              <a:ext cx="1025360" cy="523220"/>
            </a:xfrm>
            <a:prstGeom prst="rect">
              <a:avLst/>
            </a:prstGeom>
            <a:noFill/>
          </p:spPr>
          <p:txBody>
            <a:bodyPr wrap="square" rtlCol="0">
              <a:spAutoFit/>
            </a:bodyPr>
            <a:lstStyle/>
            <a:p>
              <a:r>
                <a:rPr lang="en-US" sz="2800" b="1" dirty="0" smtClean="0">
                  <a:solidFill>
                    <a:schemeClr val="bg2"/>
                  </a:solidFill>
                </a:rPr>
                <a:t>))))</a:t>
              </a:r>
              <a:endParaRPr lang="en-US" sz="2800" b="1" dirty="0">
                <a:solidFill>
                  <a:schemeClr val="bg2"/>
                </a:solidFill>
              </a:endParaRPr>
            </a:p>
          </p:txBody>
        </p:sp>
        <p:sp>
          <p:nvSpPr>
            <p:cNvPr id="148" name="Freeform 147"/>
            <p:cNvSpPr/>
            <p:nvPr/>
          </p:nvSpPr>
          <p:spPr bwMode="auto">
            <a:xfrm rot="16200000">
              <a:off x="10866850" y="1928555"/>
              <a:ext cx="922855" cy="477826"/>
            </a:xfrm>
            <a:custGeom>
              <a:avLst/>
              <a:gdLst>
                <a:gd name="connsiteX0" fmla="*/ 0 w 1779668"/>
                <a:gd name="connsiteY0" fmla="*/ 204717 h 587592"/>
                <a:gd name="connsiteX1" fmla="*/ 68239 w 1779668"/>
                <a:gd name="connsiteY1" fmla="*/ 191069 h 587592"/>
                <a:gd name="connsiteX2" fmla="*/ 109182 w 1779668"/>
                <a:gd name="connsiteY2" fmla="*/ 163774 h 587592"/>
                <a:gd name="connsiteX3" fmla="*/ 177421 w 1779668"/>
                <a:gd name="connsiteY3" fmla="*/ 177421 h 587592"/>
                <a:gd name="connsiteX4" fmla="*/ 259308 w 1779668"/>
                <a:gd name="connsiteY4" fmla="*/ 204717 h 587592"/>
                <a:gd name="connsiteX5" fmla="*/ 286603 w 1779668"/>
                <a:gd name="connsiteY5" fmla="*/ 245660 h 587592"/>
                <a:gd name="connsiteX6" fmla="*/ 354842 w 1779668"/>
                <a:gd name="connsiteY6" fmla="*/ 163774 h 587592"/>
                <a:gd name="connsiteX7" fmla="*/ 395785 w 1779668"/>
                <a:gd name="connsiteY7" fmla="*/ 150126 h 587592"/>
                <a:gd name="connsiteX8" fmla="*/ 450376 w 1779668"/>
                <a:gd name="connsiteY8" fmla="*/ 136478 h 587592"/>
                <a:gd name="connsiteX9" fmla="*/ 491319 w 1779668"/>
                <a:gd name="connsiteY9" fmla="*/ 150126 h 587592"/>
                <a:gd name="connsiteX10" fmla="*/ 504967 w 1779668"/>
                <a:gd name="connsiteY10" fmla="*/ 191069 h 587592"/>
                <a:gd name="connsiteX11" fmla="*/ 532263 w 1779668"/>
                <a:gd name="connsiteY11" fmla="*/ 122830 h 587592"/>
                <a:gd name="connsiteX12" fmla="*/ 573206 w 1779668"/>
                <a:gd name="connsiteY12" fmla="*/ 13648 h 587592"/>
                <a:gd name="connsiteX13" fmla="*/ 600502 w 1779668"/>
                <a:gd name="connsiteY13" fmla="*/ 136478 h 587592"/>
                <a:gd name="connsiteX14" fmla="*/ 614149 w 1779668"/>
                <a:gd name="connsiteY14" fmla="*/ 232012 h 587592"/>
                <a:gd name="connsiteX15" fmla="*/ 627797 w 1779668"/>
                <a:gd name="connsiteY15" fmla="*/ 477672 h 587592"/>
                <a:gd name="connsiteX16" fmla="*/ 655093 w 1779668"/>
                <a:gd name="connsiteY16" fmla="*/ 423081 h 587592"/>
                <a:gd name="connsiteX17" fmla="*/ 668740 w 1779668"/>
                <a:gd name="connsiteY17" fmla="*/ 300251 h 587592"/>
                <a:gd name="connsiteX18" fmla="*/ 682388 w 1779668"/>
                <a:gd name="connsiteY18" fmla="*/ 191069 h 587592"/>
                <a:gd name="connsiteX19" fmla="*/ 696036 w 1779668"/>
                <a:gd name="connsiteY19" fmla="*/ 136478 h 587592"/>
                <a:gd name="connsiteX20" fmla="*/ 709684 w 1779668"/>
                <a:gd name="connsiteY20" fmla="*/ 40944 h 587592"/>
                <a:gd name="connsiteX21" fmla="*/ 750627 w 1779668"/>
                <a:gd name="connsiteY21" fmla="*/ 68239 h 587592"/>
                <a:gd name="connsiteX22" fmla="*/ 805218 w 1779668"/>
                <a:gd name="connsiteY22" fmla="*/ 150126 h 587592"/>
                <a:gd name="connsiteX23" fmla="*/ 818866 w 1779668"/>
                <a:gd name="connsiteY23" fmla="*/ 204717 h 587592"/>
                <a:gd name="connsiteX24" fmla="*/ 832514 w 1779668"/>
                <a:gd name="connsiteY24" fmla="*/ 245660 h 587592"/>
                <a:gd name="connsiteX25" fmla="*/ 859809 w 1779668"/>
                <a:gd name="connsiteY25" fmla="*/ 204717 h 587592"/>
                <a:gd name="connsiteX26" fmla="*/ 900752 w 1779668"/>
                <a:gd name="connsiteY26" fmla="*/ 218365 h 587592"/>
                <a:gd name="connsiteX27" fmla="*/ 941696 w 1779668"/>
                <a:gd name="connsiteY27" fmla="*/ 177421 h 587592"/>
                <a:gd name="connsiteX28" fmla="*/ 968991 w 1779668"/>
                <a:gd name="connsiteY28" fmla="*/ 259308 h 587592"/>
                <a:gd name="connsiteX29" fmla="*/ 1009934 w 1779668"/>
                <a:gd name="connsiteY29" fmla="*/ 286603 h 587592"/>
                <a:gd name="connsiteX30" fmla="*/ 1064525 w 1779668"/>
                <a:gd name="connsiteY30" fmla="*/ 136478 h 587592"/>
                <a:gd name="connsiteX31" fmla="*/ 1091821 w 1779668"/>
                <a:gd name="connsiteY31" fmla="*/ 54592 h 587592"/>
                <a:gd name="connsiteX32" fmla="*/ 1105469 w 1779668"/>
                <a:gd name="connsiteY32" fmla="*/ 0 h 587592"/>
                <a:gd name="connsiteX33" fmla="*/ 1146412 w 1779668"/>
                <a:gd name="connsiteY33" fmla="*/ 54592 h 587592"/>
                <a:gd name="connsiteX34" fmla="*/ 1160060 w 1779668"/>
                <a:gd name="connsiteY34" fmla="*/ 136478 h 587592"/>
                <a:gd name="connsiteX35" fmla="*/ 1173708 w 1779668"/>
                <a:gd name="connsiteY35" fmla="*/ 204717 h 587592"/>
                <a:gd name="connsiteX36" fmla="*/ 1201003 w 1779668"/>
                <a:gd name="connsiteY36" fmla="*/ 286603 h 587592"/>
                <a:gd name="connsiteX37" fmla="*/ 1214651 w 1779668"/>
                <a:gd name="connsiteY37" fmla="*/ 245660 h 587592"/>
                <a:gd name="connsiteX38" fmla="*/ 1241946 w 1779668"/>
                <a:gd name="connsiteY38" fmla="*/ 136478 h 587592"/>
                <a:gd name="connsiteX39" fmla="*/ 1296537 w 1779668"/>
                <a:gd name="connsiteY39" fmla="*/ 218365 h 587592"/>
                <a:gd name="connsiteX40" fmla="*/ 1364776 w 1779668"/>
                <a:gd name="connsiteY40" fmla="*/ 286603 h 587592"/>
                <a:gd name="connsiteX41" fmla="*/ 1378424 w 1779668"/>
                <a:gd name="connsiteY41" fmla="*/ 136478 h 587592"/>
                <a:gd name="connsiteX42" fmla="*/ 1392072 w 1779668"/>
                <a:gd name="connsiteY42" fmla="*/ 95535 h 587592"/>
                <a:gd name="connsiteX43" fmla="*/ 1433015 w 1779668"/>
                <a:gd name="connsiteY43" fmla="*/ 109183 h 587592"/>
                <a:gd name="connsiteX44" fmla="*/ 1460311 w 1779668"/>
                <a:gd name="connsiteY44" fmla="*/ 150126 h 587592"/>
                <a:gd name="connsiteX45" fmla="*/ 1487606 w 1779668"/>
                <a:gd name="connsiteY45" fmla="*/ 327547 h 587592"/>
                <a:gd name="connsiteX46" fmla="*/ 1514902 w 1779668"/>
                <a:gd name="connsiteY46" fmla="*/ 423081 h 587592"/>
                <a:gd name="connsiteX47" fmla="*/ 1542197 w 1779668"/>
                <a:gd name="connsiteY47" fmla="*/ 532263 h 587592"/>
                <a:gd name="connsiteX48" fmla="*/ 1555845 w 1779668"/>
                <a:gd name="connsiteY48" fmla="*/ 573206 h 587592"/>
                <a:gd name="connsiteX49" fmla="*/ 1542197 w 1779668"/>
                <a:gd name="connsiteY49" fmla="*/ 504968 h 587592"/>
                <a:gd name="connsiteX50" fmla="*/ 1555845 w 1779668"/>
                <a:gd name="connsiteY50" fmla="*/ 177421 h 587592"/>
                <a:gd name="connsiteX51" fmla="*/ 1583140 w 1779668"/>
                <a:gd name="connsiteY51" fmla="*/ 0 h 587592"/>
                <a:gd name="connsiteX52" fmla="*/ 1610436 w 1779668"/>
                <a:gd name="connsiteY52" fmla="*/ 245660 h 587592"/>
                <a:gd name="connsiteX53" fmla="*/ 1651379 w 1779668"/>
                <a:gd name="connsiteY53" fmla="*/ 272956 h 587592"/>
                <a:gd name="connsiteX54" fmla="*/ 1692322 w 1779668"/>
                <a:gd name="connsiteY54" fmla="*/ 259308 h 587592"/>
                <a:gd name="connsiteX55" fmla="*/ 1774209 w 1779668"/>
                <a:gd name="connsiteY55" fmla="*/ 245660 h 587592"/>
                <a:gd name="connsiteX56" fmla="*/ 1774209 w 1779668"/>
                <a:gd name="connsiteY56" fmla="*/ 218365 h 587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779668" h="587592">
                  <a:moveTo>
                    <a:pt x="0" y="204717"/>
                  </a:moveTo>
                  <a:cubicBezTo>
                    <a:pt x="22746" y="200168"/>
                    <a:pt x="46519" y="199214"/>
                    <a:pt x="68239" y="191069"/>
                  </a:cubicBezTo>
                  <a:cubicBezTo>
                    <a:pt x="83597" y="185310"/>
                    <a:pt x="92906" y="165809"/>
                    <a:pt x="109182" y="163774"/>
                  </a:cubicBezTo>
                  <a:cubicBezTo>
                    <a:pt x="132200" y="160897"/>
                    <a:pt x="155042" y="171318"/>
                    <a:pt x="177421" y="177421"/>
                  </a:cubicBezTo>
                  <a:cubicBezTo>
                    <a:pt x="205179" y="184991"/>
                    <a:pt x="259308" y="204717"/>
                    <a:pt x="259308" y="204717"/>
                  </a:cubicBezTo>
                  <a:cubicBezTo>
                    <a:pt x="268406" y="218365"/>
                    <a:pt x="270201" y="245660"/>
                    <a:pt x="286603" y="245660"/>
                  </a:cubicBezTo>
                  <a:cubicBezTo>
                    <a:pt x="312593" y="245660"/>
                    <a:pt x="339404" y="176124"/>
                    <a:pt x="354842" y="163774"/>
                  </a:cubicBezTo>
                  <a:cubicBezTo>
                    <a:pt x="366076" y="154787"/>
                    <a:pt x="382137" y="154675"/>
                    <a:pt x="395785" y="150126"/>
                  </a:cubicBezTo>
                  <a:cubicBezTo>
                    <a:pt x="494715" y="216079"/>
                    <a:pt x="391181" y="166075"/>
                    <a:pt x="450376" y="136478"/>
                  </a:cubicBezTo>
                  <a:cubicBezTo>
                    <a:pt x="463243" y="130045"/>
                    <a:pt x="477671" y="145577"/>
                    <a:pt x="491319" y="150126"/>
                  </a:cubicBezTo>
                  <a:cubicBezTo>
                    <a:pt x="495868" y="163774"/>
                    <a:pt x="492997" y="199049"/>
                    <a:pt x="504967" y="191069"/>
                  </a:cubicBezTo>
                  <a:cubicBezTo>
                    <a:pt x="525351" y="177480"/>
                    <a:pt x="524516" y="146071"/>
                    <a:pt x="532263" y="122830"/>
                  </a:cubicBezTo>
                  <a:cubicBezTo>
                    <a:pt x="569429" y="11334"/>
                    <a:pt x="517366" y="125330"/>
                    <a:pt x="573206" y="13648"/>
                  </a:cubicBezTo>
                  <a:cubicBezTo>
                    <a:pt x="585474" y="62720"/>
                    <a:pt x="591839" y="84502"/>
                    <a:pt x="600502" y="136478"/>
                  </a:cubicBezTo>
                  <a:cubicBezTo>
                    <a:pt x="605790" y="168208"/>
                    <a:pt x="609600" y="200167"/>
                    <a:pt x="614149" y="232012"/>
                  </a:cubicBezTo>
                  <a:cubicBezTo>
                    <a:pt x="618698" y="313899"/>
                    <a:pt x="610613" y="397480"/>
                    <a:pt x="627797" y="477672"/>
                  </a:cubicBezTo>
                  <a:cubicBezTo>
                    <a:pt x="632060" y="497565"/>
                    <a:pt x="650518" y="442905"/>
                    <a:pt x="655093" y="423081"/>
                  </a:cubicBezTo>
                  <a:cubicBezTo>
                    <a:pt x="664356" y="382941"/>
                    <a:pt x="663927" y="341164"/>
                    <a:pt x="668740" y="300251"/>
                  </a:cubicBezTo>
                  <a:cubicBezTo>
                    <a:pt x="673025" y="263825"/>
                    <a:pt x="676358" y="227247"/>
                    <a:pt x="682388" y="191069"/>
                  </a:cubicBezTo>
                  <a:cubicBezTo>
                    <a:pt x="685472" y="172567"/>
                    <a:pt x="692681" y="154932"/>
                    <a:pt x="696036" y="136478"/>
                  </a:cubicBezTo>
                  <a:cubicBezTo>
                    <a:pt x="701790" y="104829"/>
                    <a:pt x="705135" y="72789"/>
                    <a:pt x="709684" y="40944"/>
                  </a:cubicBezTo>
                  <a:cubicBezTo>
                    <a:pt x="723332" y="50042"/>
                    <a:pt x="739826" y="55895"/>
                    <a:pt x="750627" y="68239"/>
                  </a:cubicBezTo>
                  <a:cubicBezTo>
                    <a:pt x="772229" y="92927"/>
                    <a:pt x="805218" y="150126"/>
                    <a:pt x="805218" y="150126"/>
                  </a:cubicBezTo>
                  <a:cubicBezTo>
                    <a:pt x="809767" y="168323"/>
                    <a:pt x="813713" y="186682"/>
                    <a:pt x="818866" y="204717"/>
                  </a:cubicBezTo>
                  <a:cubicBezTo>
                    <a:pt x="822818" y="218549"/>
                    <a:pt x="818128" y="245660"/>
                    <a:pt x="832514" y="245660"/>
                  </a:cubicBezTo>
                  <a:cubicBezTo>
                    <a:pt x="848916" y="245660"/>
                    <a:pt x="850711" y="218365"/>
                    <a:pt x="859809" y="204717"/>
                  </a:cubicBezTo>
                  <a:cubicBezTo>
                    <a:pt x="873457" y="209266"/>
                    <a:pt x="887104" y="222914"/>
                    <a:pt x="900752" y="218365"/>
                  </a:cubicBezTo>
                  <a:cubicBezTo>
                    <a:pt x="919063" y="212261"/>
                    <a:pt x="925145" y="167491"/>
                    <a:pt x="941696" y="177421"/>
                  </a:cubicBezTo>
                  <a:cubicBezTo>
                    <a:pt x="966368" y="192224"/>
                    <a:pt x="945051" y="243348"/>
                    <a:pt x="968991" y="259308"/>
                  </a:cubicBezTo>
                  <a:lnTo>
                    <a:pt x="1009934" y="286603"/>
                  </a:lnTo>
                  <a:cubicBezTo>
                    <a:pt x="1090837" y="232670"/>
                    <a:pt x="1034796" y="285124"/>
                    <a:pt x="1064525" y="136478"/>
                  </a:cubicBezTo>
                  <a:cubicBezTo>
                    <a:pt x="1070168" y="108265"/>
                    <a:pt x="1084843" y="82505"/>
                    <a:pt x="1091821" y="54592"/>
                  </a:cubicBezTo>
                  <a:lnTo>
                    <a:pt x="1105469" y="0"/>
                  </a:lnTo>
                  <a:cubicBezTo>
                    <a:pt x="1119117" y="18197"/>
                    <a:pt x="1137964" y="33472"/>
                    <a:pt x="1146412" y="54592"/>
                  </a:cubicBezTo>
                  <a:cubicBezTo>
                    <a:pt x="1156689" y="80285"/>
                    <a:pt x="1155110" y="109253"/>
                    <a:pt x="1160060" y="136478"/>
                  </a:cubicBezTo>
                  <a:cubicBezTo>
                    <a:pt x="1164210" y="159301"/>
                    <a:pt x="1167605" y="182338"/>
                    <a:pt x="1173708" y="204717"/>
                  </a:cubicBezTo>
                  <a:cubicBezTo>
                    <a:pt x="1181278" y="232475"/>
                    <a:pt x="1201003" y="286603"/>
                    <a:pt x="1201003" y="286603"/>
                  </a:cubicBezTo>
                  <a:cubicBezTo>
                    <a:pt x="1205552" y="272955"/>
                    <a:pt x="1210866" y="259539"/>
                    <a:pt x="1214651" y="245660"/>
                  </a:cubicBezTo>
                  <a:cubicBezTo>
                    <a:pt x="1224522" y="209468"/>
                    <a:pt x="1206357" y="148341"/>
                    <a:pt x="1241946" y="136478"/>
                  </a:cubicBezTo>
                  <a:cubicBezTo>
                    <a:pt x="1273068" y="126104"/>
                    <a:pt x="1281866" y="189023"/>
                    <a:pt x="1296537" y="218365"/>
                  </a:cubicBezTo>
                  <a:cubicBezTo>
                    <a:pt x="1330267" y="285823"/>
                    <a:pt x="1304532" y="266523"/>
                    <a:pt x="1364776" y="286603"/>
                  </a:cubicBezTo>
                  <a:cubicBezTo>
                    <a:pt x="1369325" y="236561"/>
                    <a:pt x="1371318" y="186221"/>
                    <a:pt x="1378424" y="136478"/>
                  </a:cubicBezTo>
                  <a:cubicBezTo>
                    <a:pt x="1380459" y="122237"/>
                    <a:pt x="1379205" y="101968"/>
                    <a:pt x="1392072" y="95535"/>
                  </a:cubicBezTo>
                  <a:cubicBezTo>
                    <a:pt x="1404939" y="89102"/>
                    <a:pt x="1419367" y="104634"/>
                    <a:pt x="1433015" y="109183"/>
                  </a:cubicBezTo>
                  <a:cubicBezTo>
                    <a:pt x="1442114" y="122831"/>
                    <a:pt x="1454552" y="134768"/>
                    <a:pt x="1460311" y="150126"/>
                  </a:cubicBezTo>
                  <a:cubicBezTo>
                    <a:pt x="1472832" y="183515"/>
                    <a:pt x="1484234" y="307316"/>
                    <a:pt x="1487606" y="327547"/>
                  </a:cubicBezTo>
                  <a:cubicBezTo>
                    <a:pt x="1497349" y="386004"/>
                    <a:pt x="1500993" y="372083"/>
                    <a:pt x="1514902" y="423081"/>
                  </a:cubicBezTo>
                  <a:cubicBezTo>
                    <a:pt x="1524773" y="459273"/>
                    <a:pt x="1530334" y="496674"/>
                    <a:pt x="1542197" y="532263"/>
                  </a:cubicBezTo>
                  <a:cubicBezTo>
                    <a:pt x="1546746" y="545911"/>
                    <a:pt x="1555845" y="587592"/>
                    <a:pt x="1555845" y="573206"/>
                  </a:cubicBezTo>
                  <a:cubicBezTo>
                    <a:pt x="1555845" y="550010"/>
                    <a:pt x="1546746" y="527714"/>
                    <a:pt x="1542197" y="504968"/>
                  </a:cubicBezTo>
                  <a:cubicBezTo>
                    <a:pt x="1546746" y="395786"/>
                    <a:pt x="1549028" y="286485"/>
                    <a:pt x="1555845" y="177421"/>
                  </a:cubicBezTo>
                  <a:cubicBezTo>
                    <a:pt x="1560351" y="105319"/>
                    <a:pt x="1569902" y="66195"/>
                    <a:pt x="1583140" y="0"/>
                  </a:cubicBezTo>
                  <a:cubicBezTo>
                    <a:pt x="1592239" y="81887"/>
                    <a:pt x="1590453" y="165729"/>
                    <a:pt x="1610436" y="245660"/>
                  </a:cubicBezTo>
                  <a:cubicBezTo>
                    <a:pt x="1614414" y="261573"/>
                    <a:pt x="1635200" y="270259"/>
                    <a:pt x="1651379" y="272956"/>
                  </a:cubicBezTo>
                  <a:cubicBezTo>
                    <a:pt x="1665569" y="275321"/>
                    <a:pt x="1678674" y="263857"/>
                    <a:pt x="1692322" y="259308"/>
                  </a:cubicBezTo>
                  <a:cubicBezTo>
                    <a:pt x="1730264" y="271955"/>
                    <a:pt x="1742461" y="287991"/>
                    <a:pt x="1774209" y="245660"/>
                  </a:cubicBezTo>
                  <a:cubicBezTo>
                    <a:pt x="1779668" y="238381"/>
                    <a:pt x="1774209" y="227463"/>
                    <a:pt x="1774209" y="218365"/>
                  </a:cubicBezTo>
                </a:path>
              </a:pathLst>
            </a:cu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2"/>
                </a:solidFill>
                <a:effectLst/>
                <a:latin typeface="FrutigerNext LT Regular" pitchFamily="34" charset="0"/>
                <a:ea typeface="MS PGothic" pitchFamily="34" charset="-128"/>
              </a:endParaRPr>
            </a:p>
          </p:txBody>
        </p:sp>
        <p:grpSp>
          <p:nvGrpSpPr>
            <p:cNvPr id="149" name="Group 352"/>
            <p:cNvGrpSpPr/>
            <p:nvPr/>
          </p:nvGrpSpPr>
          <p:grpSpPr>
            <a:xfrm>
              <a:off x="11353611" y="2372491"/>
              <a:ext cx="362139" cy="316734"/>
              <a:chOff x="5124261" y="1718441"/>
              <a:chExt cx="1077363" cy="744101"/>
            </a:xfrm>
          </p:grpSpPr>
          <p:sp>
            <p:nvSpPr>
              <p:cNvPr id="151" name="Rectangle 150"/>
              <p:cNvSpPr/>
              <p:nvPr/>
            </p:nvSpPr>
            <p:spPr bwMode="auto">
              <a:xfrm>
                <a:off x="5124261" y="1718441"/>
                <a:ext cx="1077363" cy="74410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2"/>
                  </a:solidFill>
                  <a:effectLst/>
                  <a:latin typeface="FrutigerNext LT Regular" pitchFamily="34" charset="0"/>
                  <a:ea typeface="MS PGothic" pitchFamily="34" charset="-128"/>
                </a:endParaRPr>
              </a:p>
            </p:txBody>
          </p:sp>
          <p:pic>
            <p:nvPicPr>
              <p:cNvPr id="152" name="Picture 2"/>
              <p:cNvPicPr>
                <a:picLocks noChangeAspect="1" noChangeArrowheads="1"/>
              </p:cNvPicPr>
              <p:nvPr/>
            </p:nvPicPr>
            <p:blipFill>
              <a:blip r:embed="rId8" cstate="print"/>
              <a:srcRect l="35381" t="20905" r="36750" b="29526"/>
              <a:stretch>
                <a:fillRect/>
              </a:stretch>
            </p:blipFill>
            <p:spPr bwMode="auto">
              <a:xfrm>
                <a:off x="5372253" y="1765948"/>
                <a:ext cx="696591" cy="696594"/>
              </a:xfrm>
              <a:prstGeom prst="rect">
                <a:avLst/>
              </a:prstGeom>
              <a:noFill/>
              <a:ln w="9525">
                <a:noFill/>
                <a:miter lim="800000"/>
                <a:headEnd/>
                <a:tailEnd/>
              </a:ln>
            </p:spPr>
          </p:pic>
        </p:grpSp>
        <p:sp>
          <p:nvSpPr>
            <p:cNvPr id="150" name="Rectangle 149"/>
            <p:cNvSpPr/>
            <p:nvPr/>
          </p:nvSpPr>
          <p:spPr bwMode="auto">
            <a:xfrm>
              <a:off x="10921691" y="1747515"/>
              <a:ext cx="139970" cy="29952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2"/>
                </a:solidFill>
                <a:effectLst/>
                <a:latin typeface="FrutigerNext LT Regular" pitchFamily="34" charset="0"/>
                <a:ea typeface="MS PGothic" pitchFamily="34" charset="-128"/>
              </a:endParaRPr>
            </a:p>
          </p:txBody>
        </p:sp>
      </p:grpSp>
      <p:grpSp>
        <p:nvGrpSpPr>
          <p:cNvPr id="155" name="Group 154"/>
          <p:cNvGrpSpPr/>
          <p:nvPr/>
        </p:nvGrpSpPr>
        <p:grpSpPr>
          <a:xfrm>
            <a:off x="133350" y="1763161"/>
            <a:ext cx="563617" cy="1056239"/>
            <a:chOff x="331076" y="1968769"/>
            <a:chExt cx="1166648" cy="2075291"/>
          </a:xfrm>
        </p:grpSpPr>
        <p:sp>
          <p:nvSpPr>
            <p:cNvPr id="156" name="Rounded Rectangle 155"/>
            <p:cNvSpPr/>
            <p:nvPr/>
          </p:nvSpPr>
          <p:spPr bwMode="auto">
            <a:xfrm>
              <a:off x="331076" y="1968769"/>
              <a:ext cx="1166648" cy="2075291"/>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2"/>
                </a:solidFill>
                <a:effectLst/>
                <a:latin typeface="FrutigerNext LT Regular" pitchFamily="34" charset="0"/>
                <a:ea typeface="MS PGothic" pitchFamily="34" charset="-128"/>
              </a:endParaRPr>
            </a:p>
          </p:txBody>
        </p:sp>
        <p:grpSp>
          <p:nvGrpSpPr>
            <p:cNvPr id="157" name="Group 116"/>
            <p:cNvGrpSpPr/>
            <p:nvPr/>
          </p:nvGrpSpPr>
          <p:grpSpPr>
            <a:xfrm>
              <a:off x="414153" y="2406182"/>
              <a:ext cx="961697" cy="1329559"/>
              <a:chOff x="3484179" y="2044262"/>
              <a:chExt cx="1250731" cy="1560786"/>
            </a:xfrm>
          </p:grpSpPr>
          <p:grpSp>
            <p:nvGrpSpPr>
              <p:cNvPr id="164" name="Group 105"/>
              <p:cNvGrpSpPr/>
              <p:nvPr/>
            </p:nvGrpSpPr>
            <p:grpSpPr>
              <a:xfrm>
                <a:off x="3484179" y="2044262"/>
                <a:ext cx="362607" cy="1560786"/>
                <a:chOff x="3484179" y="1970689"/>
                <a:chExt cx="362607" cy="1560786"/>
              </a:xfrm>
            </p:grpSpPr>
            <p:sp>
              <p:nvSpPr>
                <p:cNvPr id="176" name="Rectangle 175"/>
                <p:cNvSpPr/>
                <p:nvPr/>
              </p:nvSpPr>
              <p:spPr bwMode="auto">
                <a:xfrm>
                  <a:off x="3484179" y="1970689"/>
                  <a:ext cx="362607" cy="33107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77" name="Rectangle 176"/>
                <p:cNvSpPr/>
                <p:nvPr/>
              </p:nvSpPr>
              <p:spPr bwMode="auto">
                <a:xfrm>
                  <a:off x="3484179" y="2380592"/>
                  <a:ext cx="362607" cy="331076"/>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78" name="Rectangle 177"/>
                <p:cNvSpPr/>
                <p:nvPr/>
              </p:nvSpPr>
              <p:spPr bwMode="auto">
                <a:xfrm>
                  <a:off x="3484179" y="2790496"/>
                  <a:ext cx="362607" cy="33107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79" name="Rectangle 178"/>
                <p:cNvSpPr/>
                <p:nvPr/>
              </p:nvSpPr>
              <p:spPr bwMode="auto">
                <a:xfrm>
                  <a:off x="3484179" y="3200399"/>
                  <a:ext cx="362607" cy="331076"/>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2"/>
                    </a:solidFill>
                    <a:effectLst/>
                    <a:latin typeface="FrutigerNext LT Regular" pitchFamily="34" charset="0"/>
                    <a:ea typeface="MS PGothic" pitchFamily="34" charset="-128"/>
                  </a:endParaRPr>
                </a:p>
              </p:txBody>
            </p:sp>
          </p:grpSp>
          <p:grpSp>
            <p:nvGrpSpPr>
              <p:cNvPr id="165" name="Group 106"/>
              <p:cNvGrpSpPr/>
              <p:nvPr/>
            </p:nvGrpSpPr>
            <p:grpSpPr>
              <a:xfrm>
                <a:off x="3928241" y="2044262"/>
                <a:ext cx="362607" cy="1560786"/>
                <a:chOff x="3484179" y="1970689"/>
                <a:chExt cx="362607" cy="1560786"/>
              </a:xfrm>
            </p:grpSpPr>
            <p:sp>
              <p:nvSpPr>
                <p:cNvPr id="171" name="Rectangle 170"/>
                <p:cNvSpPr/>
                <p:nvPr/>
              </p:nvSpPr>
              <p:spPr bwMode="auto">
                <a:xfrm>
                  <a:off x="3484179" y="1970689"/>
                  <a:ext cx="362607" cy="331076"/>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72" name="Rectangle 171"/>
                <p:cNvSpPr/>
                <p:nvPr/>
              </p:nvSpPr>
              <p:spPr bwMode="auto">
                <a:xfrm>
                  <a:off x="3484179" y="2380592"/>
                  <a:ext cx="362607" cy="33107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73" name="Rectangle 172"/>
                <p:cNvSpPr/>
                <p:nvPr/>
              </p:nvSpPr>
              <p:spPr bwMode="auto">
                <a:xfrm>
                  <a:off x="3484179" y="2790496"/>
                  <a:ext cx="362607" cy="331076"/>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74" name="Rectangle 173"/>
                <p:cNvSpPr/>
                <p:nvPr/>
              </p:nvSpPr>
              <p:spPr bwMode="auto">
                <a:xfrm>
                  <a:off x="3484179" y="3200399"/>
                  <a:ext cx="362607" cy="33107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2"/>
                    </a:solidFill>
                    <a:effectLst/>
                    <a:latin typeface="FrutigerNext LT Regular" pitchFamily="34" charset="0"/>
                    <a:ea typeface="MS PGothic" pitchFamily="34" charset="-128"/>
                  </a:endParaRPr>
                </a:p>
              </p:txBody>
            </p:sp>
          </p:grpSp>
          <p:grpSp>
            <p:nvGrpSpPr>
              <p:cNvPr id="166" name="Group 111"/>
              <p:cNvGrpSpPr/>
              <p:nvPr/>
            </p:nvGrpSpPr>
            <p:grpSpPr>
              <a:xfrm>
                <a:off x="4372303" y="2044262"/>
                <a:ext cx="362607" cy="1560786"/>
                <a:chOff x="3484179" y="1970689"/>
                <a:chExt cx="362607" cy="1560786"/>
              </a:xfrm>
            </p:grpSpPr>
            <p:sp>
              <p:nvSpPr>
                <p:cNvPr id="167" name="Rectangle 166"/>
                <p:cNvSpPr/>
                <p:nvPr/>
              </p:nvSpPr>
              <p:spPr bwMode="auto">
                <a:xfrm>
                  <a:off x="3484179" y="1970689"/>
                  <a:ext cx="362607" cy="33107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68" name="Rectangle 167"/>
                <p:cNvSpPr/>
                <p:nvPr/>
              </p:nvSpPr>
              <p:spPr bwMode="auto">
                <a:xfrm>
                  <a:off x="3484179" y="2380592"/>
                  <a:ext cx="362607" cy="331076"/>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69" name="Rectangle 168"/>
                <p:cNvSpPr/>
                <p:nvPr/>
              </p:nvSpPr>
              <p:spPr bwMode="auto">
                <a:xfrm>
                  <a:off x="3484179" y="2790496"/>
                  <a:ext cx="362607" cy="33107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70" name="Rectangle 169"/>
                <p:cNvSpPr/>
                <p:nvPr/>
              </p:nvSpPr>
              <p:spPr bwMode="auto">
                <a:xfrm>
                  <a:off x="3484179" y="3200399"/>
                  <a:ext cx="362607" cy="331076"/>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2"/>
                    </a:solidFill>
                    <a:effectLst/>
                    <a:latin typeface="FrutigerNext LT Regular" pitchFamily="34" charset="0"/>
                    <a:ea typeface="MS PGothic" pitchFamily="34" charset="-128"/>
                  </a:endParaRPr>
                </a:p>
              </p:txBody>
            </p:sp>
          </p:grpSp>
        </p:grpSp>
        <p:sp>
          <p:nvSpPr>
            <p:cNvPr id="159" name="Rounded Rectangle 158"/>
            <p:cNvSpPr/>
            <p:nvPr/>
          </p:nvSpPr>
          <p:spPr bwMode="auto">
            <a:xfrm>
              <a:off x="934414" y="2111892"/>
              <a:ext cx="488732" cy="14189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60" name="Rounded Rectangle 159"/>
            <p:cNvSpPr/>
            <p:nvPr/>
          </p:nvSpPr>
          <p:spPr bwMode="auto">
            <a:xfrm>
              <a:off x="393130" y="2114590"/>
              <a:ext cx="525519" cy="132475"/>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61" name="Oval 160"/>
            <p:cNvSpPr/>
            <p:nvPr/>
          </p:nvSpPr>
          <p:spPr bwMode="auto">
            <a:xfrm>
              <a:off x="814186" y="3813472"/>
              <a:ext cx="174929" cy="190831"/>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62" name="Rectangle 161"/>
            <p:cNvSpPr/>
            <p:nvPr/>
          </p:nvSpPr>
          <p:spPr bwMode="auto">
            <a:xfrm>
              <a:off x="1076579" y="3861179"/>
              <a:ext cx="190831" cy="7951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63" name="Rectangle 162"/>
            <p:cNvSpPr/>
            <p:nvPr/>
          </p:nvSpPr>
          <p:spPr bwMode="auto">
            <a:xfrm>
              <a:off x="497459" y="3862504"/>
              <a:ext cx="190831" cy="7951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2"/>
                </a:solidFill>
                <a:effectLst/>
                <a:latin typeface="FrutigerNext LT Regular" pitchFamily="34" charset="0"/>
                <a:ea typeface="MS PGothic" pitchFamily="34" charset="-128"/>
              </a:endParaRPr>
            </a:p>
          </p:txBody>
        </p:sp>
      </p:grpSp>
      <p:sp>
        <p:nvSpPr>
          <p:cNvPr id="180" name="TextBox 179"/>
          <p:cNvSpPr txBox="1"/>
          <p:nvPr/>
        </p:nvSpPr>
        <p:spPr>
          <a:xfrm>
            <a:off x="2362201" y="4088269"/>
            <a:ext cx="10591800" cy="3046988"/>
          </a:xfrm>
          <a:prstGeom prst="rect">
            <a:avLst/>
          </a:prstGeom>
          <a:noFill/>
        </p:spPr>
        <p:txBody>
          <a:bodyPr wrap="square" rtlCol="0">
            <a:spAutoFit/>
          </a:bodyPr>
          <a:lstStyle/>
          <a:p>
            <a:pPr marL="457200" indent="-457200">
              <a:buFont typeface="Arial" pitchFamily="34" charset="0"/>
              <a:buChar char="•"/>
            </a:pPr>
            <a:r>
              <a:rPr lang="en-US" sz="2400" b="1" dirty="0" smtClean="0">
                <a:solidFill>
                  <a:schemeClr val="bg2"/>
                </a:solidFill>
              </a:rPr>
              <a:t>Place expensive equipment in small DC/CLOUD  &lt; 20km</a:t>
            </a:r>
          </a:p>
          <a:p>
            <a:pPr marL="457200" indent="-457200">
              <a:buFont typeface="Arial" pitchFamily="34" charset="0"/>
              <a:buChar char="•"/>
            </a:pPr>
            <a:r>
              <a:rPr lang="en-US" sz="2400" b="1" dirty="0" smtClean="0">
                <a:solidFill>
                  <a:schemeClr val="bg2"/>
                </a:solidFill>
              </a:rPr>
              <a:t>Place extremely cheap equipment at antenna site.</a:t>
            </a:r>
          </a:p>
          <a:p>
            <a:pPr marL="457200" indent="-457200">
              <a:buFont typeface="Arial" pitchFamily="34" charset="0"/>
              <a:buChar char="•"/>
            </a:pPr>
            <a:r>
              <a:rPr lang="en-US" sz="2400" b="1" dirty="0" smtClean="0">
                <a:solidFill>
                  <a:schemeClr val="bg2"/>
                </a:solidFill>
              </a:rPr>
              <a:t>Statistical gain from sharing expensive equipment.</a:t>
            </a:r>
          </a:p>
          <a:p>
            <a:pPr marL="457200" indent="-457200">
              <a:buFont typeface="Arial" pitchFamily="34" charset="0"/>
              <a:buChar char="•"/>
            </a:pPr>
            <a:r>
              <a:rPr lang="en-US" sz="2400" b="1" dirty="0" smtClean="0">
                <a:solidFill>
                  <a:schemeClr val="bg2"/>
                </a:solidFill>
              </a:rPr>
              <a:t>Power/cooling at antenna sites decreases (40%).</a:t>
            </a:r>
          </a:p>
          <a:p>
            <a:pPr marL="457200" indent="-457200">
              <a:buFont typeface="Arial" pitchFamily="34" charset="0"/>
              <a:buChar char="•"/>
            </a:pPr>
            <a:r>
              <a:rPr lang="en-US" sz="2400" b="1" dirty="0" smtClean="0">
                <a:solidFill>
                  <a:schemeClr val="bg2"/>
                </a:solidFill>
              </a:rPr>
              <a:t>Operations costs of antenna sites decreases.</a:t>
            </a:r>
          </a:p>
          <a:p>
            <a:pPr marL="457200" indent="-457200">
              <a:buFont typeface="Arial" pitchFamily="34" charset="0"/>
              <a:buChar char="•"/>
            </a:pPr>
            <a:r>
              <a:rPr lang="en-US" sz="2400" b="1" dirty="0" smtClean="0">
                <a:solidFill>
                  <a:schemeClr val="bg2"/>
                </a:solidFill>
              </a:rPr>
              <a:t>Upgrades / differences mostly at CRAN site.</a:t>
            </a:r>
          </a:p>
          <a:p>
            <a:pPr marL="457200" indent="-457200">
              <a:buFont typeface="Arial" pitchFamily="34" charset="0"/>
              <a:buChar char="•"/>
            </a:pPr>
            <a:r>
              <a:rPr lang="en-US" sz="2400" b="1" dirty="0" smtClean="0">
                <a:solidFill>
                  <a:schemeClr val="bg2"/>
                </a:solidFill>
              </a:rPr>
              <a:t>Can more easily coordinate multiple antennas (50% gain).</a:t>
            </a:r>
          </a:p>
          <a:p>
            <a:pPr marL="457200" indent="-457200">
              <a:buFont typeface="Arial" pitchFamily="34" charset="0"/>
              <a:buChar char="•"/>
            </a:pPr>
            <a:endParaRPr lang="en-US" sz="2400" b="1" dirty="0">
              <a:solidFill>
                <a:schemeClr val="bg2"/>
              </a:solidFill>
            </a:endParaRPr>
          </a:p>
        </p:txBody>
      </p:sp>
      <p:pic>
        <p:nvPicPr>
          <p:cNvPr id="85" name="图片 6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364164" y="6060325"/>
            <a:ext cx="705599" cy="705600"/>
          </a:xfrm>
          <a:prstGeom prst="rect">
            <a:avLst/>
          </a:prstGeom>
        </p:spPr>
      </p:pic>
      <p:grpSp>
        <p:nvGrpSpPr>
          <p:cNvPr id="86" name="Group 85"/>
          <p:cNvGrpSpPr/>
          <p:nvPr/>
        </p:nvGrpSpPr>
        <p:grpSpPr>
          <a:xfrm>
            <a:off x="6555867" y="3089565"/>
            <a:ext cx="1410862" cy="859809"/>
            <a:chOff x="10481480" y="1323833"/>
            <a:chExt cx="1410862" cy="859809"/>
          </a:xfrm>
        </p:grpSpPr>
        <p:sp>
          <p:nvSpPr>
            <p:cNvPr id="87" name="Rounded Rectangular Callout 86"/>
            <p:cNvSpPr/>
            <p:nvPr/>
          </p:nvSpPr>
          <p:spPr bwMode="auto">
            <a:xfrm>
              <a:off x="10481480" y="1323833"/>
              <a:ext cx="1410862" cy="859809"/>
            </a:xfrm>
            <a:prstGeom prst="wedgeRoundRectCallout">
              <a:avLst>
                <a:gd name="adj1" fmla="val -76705"/>
                <a:gd name="adj2" fmla="val -75020"/>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2"/>
                </a:solidFill>
                <a:effectLst/>
                <a:latin typeface="FrutigerNext LT Regular" pitchFamily="34" charset="0"/>
                <a:ea typeface="MS PGothic" pitchFamily="34" charset="-128"/>
              </a:endParaRPr>
            </a:p>
          </p:txBody>
        </p:sp>
        <p:pic>
          <p:nvPicPr>
            <p:cNvPr id="88" name="Picture 5"/>
            <p:cNvPicPr>
              <a:picLocks noChangeAspect="1" noChangeArrowheads="1"/>
            </p:cNvPicPr>
            <p:nvPr/>
          </p:nvPicPr>
          <p:blipFill>
            <a:blip r:embed="rId10" cstate="print"/>
            <a:srcRect l="9336" t="12500" r="77343" b="76679"/>
            <a:stretch>
              <a:fillRect/>
            </a:stretch>
          </p:blipFill>
          <p:spPr bwMode="auto">
            <a:xfrm>
              <a:off x="10541214" y="1446665"/>
              <a:ext cx="1351128" cy="617051"/>
            </a:xfrm>
            <a:prstGeom prst="rect">
              <a:avLst/>
            </a:prstGeom>
            <a:noFill/>
            <a:ln w="9525">
              <a:noFill/>
              <a:miter lim="800000"/>
              <a:headEnd/>
              <a:tailEnd/>
            </a:ln>
          </p:spPr>
        </p:pic>
      </p:grpSp>
      <p:grpSp>
        <p:nvGrpSpPr>
          <p:cNvPr id="89" name="Group 88"/>
          <p:cNvGrpSpPr/>
          <p:nvPr/>
        </p:nvGrpSpPr>
        <p:grpSpPr>
          <a:xfrm>
            <a:off x="11227019" y="1537189"/>
            <a:ext cx="563617" cy="1056239"/>
            <a:chOff x="331076" y="1968769"/>
            <a:chExt cx="1166648" cy="2075291"/>
          </a:xfrm>
        </p:grpSpPr>
        <p:sp>
          <p:nvSpPr>
            <p:cNvPr id="90" name="Rounded Rectangle 89"/>
            <p:cNvSpPr/>
            <p:nvPr/>
          </p:nvSpPr>
          <p:spPr bwMode="auto">
            <a:xfrm>
              <a:off x="331076" y="1968769"/>
              <a:ext cx="1166648" cy="2075291"/>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2"/>
                </a:solidFill>
                <a:effectLst/>
                <a:latin typeface="FrutigerNext LT Regular" pitchFamily="34" charset="0"/>
                <a:ea typeface="MS PGothic" pitchFamily="34" charset="-128"/>
              </a:endParaRPr>
            </a:p>
          </p:txBody>
        </p:sp>
        <p:grpSp>
          <p:nvGrpSpPr>
            <p:cNvPr id="91" name="Group 116"/>
            <p:cNvGrpSpPr/>
            <p:nvPr/>
          </p:nvGrpSpPr>
          <p:grpSpPr>
            <a:xfrm>
              <a:off x="414153" y="2406182"/>
              <a:ext cx="961697" cy="1329559"/>
              <a:chOff x="3484179" y="2044262"/>
              <a:chExt cx="1250731" cy="1560786"/>
            </a:xfrm>
          </p:grpSpPr>
          <p:grpSp>
            <p:nvGrpSpPr>
              <p:cNvPr id="97" name="Group 105"/>
              <p:cNvGrpSpPr/>
              <p:nvPr/>
            </p:nvGrpSpPr>
            <p:grpSpPr>
              <a:xfrm>
                <a:off x="3484179" y="2044262"/>
                <a:ext cx="362607" cy="1560786"/>
                <a:chOff x="3484179" y="1970689"/>
                <a:chExt cx="362607" cy="1560786"/>
              </a:xfrm>
            </p:grpSpPr>
            <p:sp>
              <p:nvSpPr>
                <p:cNvPr id="120" name="Rectangle 119"/>
                <p:cNvSpPr/>
                <p:nvPr/>
              </p:nvSpPr>
              <p:spPr bwMode="auto">
                <a:xfrm>
                  <a:off x="3484179" y="1970689"/>
                  <a:ext cx="362607" cy="33107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21" name="Rectangle 120"/>
                <p:cNvSpPr/>
                <p:nvPr/>
              </p:nvSpPr>
              <p:spPr bwMode="auto">
                <a:xfrm>
                  <a:off x="3484179" y="2380592"/>
                  <a:ext cx="362607" cy="331076"/>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22" name="Rectangle 121"/>
                <p:cNvSpPr/>
                <p:nvPr/>
              </p:nvSpPr>
              <p:spPr bwMode="auto">
                <a:xfrm>
                  <a:off x="3484179" y="2790496"/>
                  <a:ext cx="362607" cy="33107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54" name="Rectangle 153"/>
                <p:cNvSpPr/>
                <p:nvPr/>
              </p:nvSpPr>
              <p:spPr bwMode="auto">
                <a:xfrm>
                  <a:off x="3484179" y="3200399"/>
                  <a:ext cx="362607" cy="331076"/>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2"/>
                    </a:solidFill>
                    <a:effectLst/>
                    <a:latin typeface="FrutigerNext LT Regular" pitchFamily="34" charset="0"/>
                    <a:ea typeface="MS PGothic" pitchFamily="34" charset="-128"/>
                  </a:endParaRPr>
                </a:p>
              </p:txBody>
            </p:sp>
          </p:grpSp>
          <p:grpSp>
            <p:nvGrpSpPr>
              <p:cNvPr id="109" name="Group 106"/>
              <p:cNvGrpSpPr/>
              <p:nvPr/>
            </p:nvGrpSpPr>
            <p:grpSpPr>
              <a:xfrm>
                <a:off x="3928241" y="2044262"/>
                <a:ext cx="362607" cy="1560786"/>
                <a:chOff x="3484179" y="1970689"/>
                <a:chExt cx="362607" cy="1560786"/>
              </a:xfrm>
            </p:grpSpPr>
            <p:sp>
              <p:nvSpPr>
                <p:cNvPr id="116" name="Rectangle 115"/>
                <p:cNvSpPr/>
                <p:nvPr/>
              </p:nvSpPr>
              <p:spPr bwMode="auto">
                <a:xfrm>
                  <a:off x="3484179" y="1970689"/>
                  <a:ext cx="362607" cy="331076"/>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17" name="Rectangle 116"/>
                <p:cNvSpPr/>
                <p:nvPr/>
              </p:nvSpPr>
              <p:spPr bwMode="auto">
                <a:xfrm>
                  <a:off x="3484179" y="2380592"/>
                  <a:ext cx="362607" cy="33107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18" name="Rectangle 117"/>
                <p:cNvSpPr/>
                <p:nvPr/>
              </p:nvSpPr>
              <p:spPr bwMode="auto">
                <a:xfrm>
                  <a:off x="3484179" y="2790496"/>
                  <a:ext cx="362607" cy="331076"/>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19" name="Rectangle 118"/>
                <p:cNvSpPr/>
                <p:nvPr/>
              </p:nvSpPr>
              <p:spPr bwMode="auto">
                <a:xfrm>
                  <a:off x="3484179" y="3200399"/>
                  <a:ext cx="362607" cy="33107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2"/>
                    </a:solidFill>
                    <a:effectLst/>
                    <a:latin typeface="FrutigerNext LT Regular" pitchFamily="34" charset="0"/>
                    <a:ea typeface="MS PGothic" pitchFamily="34" charset="-128"/>
                  </a:endParaRPr>
                </a:p>
              </p:txBody>
            </p:sp>
          </p:grpSp>
          <p:grpSp>
            <p:nvGrpSpPr>
              <p:cNvPr id="110" name="Group 111"/>
              <p:cNvGrpSpPr/>
              <p:nvPr/>
            </p:nvGrpSpPr>
            <p:grpSpPr>
              <a:xfrm>
                <a:off x="4372303" y="2044262"/>
                <a:ext cx="362607" cy="1560786"/>
                <a:chOff x="3484179" y="1970689"/>
                <a:chExt cx="362607" cy="1560786"/>
              </a:xfrm>
            </p:grpSpPr>
            <p:sp>
              <p:nvSpPr>
                <p:cNvPr id="111" name="Rectangle 110"/>
                <p:cNvSpPr/>
                <p:nvPr/>
              </p:nvSpPr>
              <p:spPr bwMode="auto">
                <a:xfrm>
                  <a:off x="3484179" y="1970689"/>
                  <a:ext cx="362607" cy="33107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12" name="Rectangle 111"/>
                <p:cNvSpPr/>
                <p:nvPr/>
              </p:nvSpPr>
              <p:spPr bwMode="auto">
                <a:xfrm>
                  <a:off x="3484179" y="2380592"/>
                  <a:ext cx="362607" cy="331076"/>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13" name="Rectangle 112"/>
                <p:cNvSpPr/>
                <p:nvPr/>
              </p:nvSpPr>
              <p:spPr bwMode="auto">
                <a:xfrm>
                  <a:off x="3484179" y="2790496"/>
                  <a:ext cx="362607" cy="33107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14" name="Rectangle 113"/>
                <p:cNvSpPr/>
                <p:nvPr/>
              </p:nvSpPr>
              <p:spPr bwMode="auto">
                <a:xfrm>
                  <a:off x="3484179" y="3200399"/>
                  <a:ext cx="362607" cy="331076"/>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2"/>
                    </a:solidFill>
                    <a:effectLst/>
                    <a:latin typeface="FrutigerNext LT Regular" pitchFamily="34" charset="0"/>
                    <a:ea typeface="MS PGothic" pitchFamily="34" charset="-128"/>
                  </a:endParaRPr>
                </a:p>
              </p:txBody>
            </p:sp>
          </p:grpSp>
        </p:grpSp>
        <p:sp>
          <p:nvSpPr>
            <p:cNvPr id="92" name="Rounded Rectangle 91"/>
            <p:cNvSpPr/>
            <p:nvPr/>
          </p:nvSpPr>
          <p:spPr bwMode="auto">
            <a:xfrm>
              <a:off x="934414" y="2111892"/>
              <a:ext cx="488732" cy="14189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93" name="Rounded Rectangle 92"/>
            <p:cNvSpPr/>
            <p:nvPr/>
          </p:nvSpPr>
          <p:spPr bwMode="auto">
            <a:xfrm>
              <a:off x="393130" y="2114590"/>
              <a:ext cx="525519" cy="132475"/>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94" name="Oval 93"/>
            <p:cNvSpPr/>
            <p:nvPr/>
          </p:nvSpPr>
          <p:spPr bwMode="auto">
            <a:xfrm>
              <a:off x="814186" y="3813472"/>
              <a:ext cx="174929" cy="190831"/>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95" name="Rectangle 94"/>
            <p:cNvSpPr/>
            <p:nvPr/>
          </p:nvSpPr>
          <p:spPr bwMode="auto">
            <a:xfrm>
              <a:off x="1076579" y="3861179"/>
              <a:ext cx="190831" cy="7951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96" name="Rectangle 95"/>
            <p:cNvSpPr/>
            <p:nvPr/>
          </p:nvSpPr>
          <p:spPr bwMode="auto">
            <a:xfrm>
              <a:off x="497459" y="3862504"/>
              <a:ext cx="190831" cy="7951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2"/>
                </a:solidFill>
                <a:effectLst/>
                <a:latin typeface="FrutigerNext LT Regular" pitchFamily="34" charset="0"/>
                <a:ea typeface="MS PGothic" pitchFamily="34" charset="-128"/>
              </a:endParaRPr>
            </a:p>
          </p:txBody>
        </p:sp>
      </p:gr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8015" y="232013"/>
            <a:ext cx="11801748" cy="574096"/>
          </a:xfrm>
        </p:spPr>
        <p:txBody>
          <a:bodyPr/>
          <a:lstStyle/>
          <a:p>
            <a:r>
              <a:rPr lang="en-US" dirty="0" smtClean="0">
                <a:solidFill>
                  <a:schemeClr val="bg2"/>
                </a:solidFill>
              </a:rPr>
              <a:t>5G - how much kit at antenna </a:t>
            </a:r>
            <a:r>
              <a:rPr lang="en-US" dirty="0" err="1" smtClean="0">
                <a:solidFill>
                  <a:schemeClr val="bg2"/>
                </a:solidFill>
              </a:rPr>
              <a:t>vs</a:t>
            </a:r>
            <a:r>
              <a:rPr lang="en-US" dirty="0" smtClean="0">
                <a:solidFill>
                  <a:schemeClr val="bg2"/>
                </a:solidFill>
              </a:rPr>
              <a:t> CRAN? “the split” </a:t>
            </a:r>
            <a:endParaRPr lang="en-US" dirty="0">
              <a:solidFill>
                <a:schemeClr val="bg2"/>
              </a:solidFill>
            </a:endParaRPr>
          </a:p>
        </p:txBody>
      </p:sp>
      <p:sp>
        <p:nvSpPr>
          <p:cNvPr id="394" name="Rounded Rectangle 393"/>
          <p:cNvSpPr/>
          <p:nvPr/>
        </p:nvSpPr>
        <p:spPr bwMode="auto">
          <a:xfrm>
            <a:off x="1" y="1148686"/>
            <a:ext cx="12069762" cy="1392073"/>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15" name="Isosceles Triangle 114"/>
          <p:cNvSpPr/>
          <p:nvPr/>
        </p:nvSpPr>
        <p:spPr bwMode="auto">
          <a:xfrm>
            <a:off x="706558" y="1409099"/>
            <a:ext cx="166504" cy="756745"/>
          </a:xfrm>
          <a:prstGeom prst="triangle">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29" name="TextBox 128"/>
          <p:cNvSpPr txBox="1"/>
          <p:nvPr/>
        </p:nvSpPr>
        <p:spPr>
          <a:xfrm rot="8933607">
            <a:off x="-220724" y="1411339"/>
            <a:ext cx="1025360" cy="523220"/>
          </a:xfrm>
          <a:prstGeom prst="rect">
            <a:avLst/>
          </a:prstGeom>
          <a:noFill/>
        </p:spPr>
        <p:txBody>
          <a:bodyPr wrap="square" rtlCol="0">
            <a:spAutoFit/>
          </a:bodyPr>
          <a:lstStyle/>
          <a:p>
            <a:r>
              <a:rPr lang="en-US" sz="2800" b="1" dirty="0" smtClean="0">
                <a:solidFill>
                  <a:schemeClr val="bg2"/>
                </a:solidFill>
              </a:rPr>
              <a:t>))))</a:t>
            </a:r>
            <a:endParaRPr lang="en-US" sz="2800" b="1" dirty="0">
              <a:solidFill>
                <a:schemeClr val="bg2"/>
              </a:solidFill>
            </a:endParaRPr>
          </a:p>
        </p:txBody>
      </p:sp>
      <p:sp>
        <p:nvSpPr>
          <p:cNvPr id="158" name="Freeform 157"/>
          <p:cNvSpPr/>
          <p:nvPr/>
        </p:nvSpPr>
        <p:spPr bwMode="auto">
          <a:xfrm>
            <a:off x="1125371" y="1825785"/>
            <a:ext cx="2139716" cy="587809"/>
          </a:xfrm>
          <a:custGeom>
            <a:avLst/>
            <a:gdLst>
              <a:gd name="connsiteX0" fmla="*/ 0 w 1779668"/>
              <a:gd name="connsiteY0" fmla="*/ 204717 h 587592"/>
              <a:gd name="connsiteX1" fmla="*/ 68239 w 1779668"/>
              <a:gd name="connsiteY1" fmla="*/ 191069 h 587592"/>
              <a:gd name="connsiteX2" fmla="*/ 109182 w 1779668"/>
              <a:gd name="connsiteY2" fmla="*/ 163774 h 587592"/>
              <a:gd name="connsiteX3" fmla="*/ 177421 w 1779668"/>
              <a:gd name="connsiteY3" fmla="*/ 177421 h 587592"/>
              <a:gd name="connsiteX4" fmla="*/ 259308 w 1779668"/>
              <a:gd name="connsiteY4" fmla="*/ 204717 h 587592"/>
              <a:gd name="connsiteX5" fmla="*/ 286603 w 1779668"/>
              <a:gd name="connsiteY5" fmla="*/ 245660 h 587592"/>
              <a:gd name="connsiteX6" fmla="*/ 354842 w 1779668"/>
              <a:gd name="connsiteY6" fmla="*/ 163774 h 587592"/>
              <a:gd name="connsiteX7" fmla="*/ 395785 w 1779668"/>
              <a:gd name="connsiteY7" fmla="*/ 150126 h 587592"/>
              <a:gd name="connsiteX8" fmla="*/ 450376 w 1779668"/>
              <a:gd name="connsiteY8" fmla="*/ 136478 h 587592"/>
              <a:gd name="connsiteX9" fmla="*/ 491319 w 1779668"/>
              <a:gd name="connsiteY9" fmla="*/ 150126 h 587592"/>
              <a:gd name="connsiteX10" fmla="*/ 504967 w 1779668"/>
              <a:gd name="connsiteY10" fmla="*/ 191069 h 587592"/>
              <a:gd name="connsiteX11" fmla="*/ 532263 w 1779668"/>
              <a:gd name="connsiteY11" fmla="*/ 122830 h 587592"/>
              <a:gd name="connsiteX12" fmla="*/ 573206 w 1779668"/>
              <a:gd name="connsiteY12" fmla="*/ 13648 h 587592"/>
              <a:gd name="connsiteX13" fmla="*/ 600502 w 1779668"/>
              <a:gd name="connsiteY13" fmla="*/ 136478 h 587592"/>
              <a:gd name="connsiteX14" fmla="*/ 614149 w 1779668"/>
              <a:gd name="connsiteY14" fmla="*/ 232012 h 587592"/>
              <a:gd name="connsiteX15" fmla="*/ 627797 w 1779668"/>
              <a:gd name="connsiteY15" fmla="*/ 477672 h 587592"/>
              <a:gd name="connsiteX16" fmla="*/ 655093 w 1779668"/>
              <a:gd name="connsiteY16" fmla="*/ 423081 h 587592"/>
              <a:gd name="connsiteX17" fmla="*/ 668740 w 1779668"/>
              <a:gd name="connsiteY17" fmla="*/ 300251 h 587592"/>
              <a:gd name="connsiteX18" fmla="*/ 682388 w 1779668"/>
              <a:gd name="connsiteY18" fmla="*/ 191069 h 587592"/>
              <a:gd name="connsiteX19" fmla="*/ 696036 w 1779668"/>
              <a:gd name="connsiteY19" fmla="*/ 136478 h 587592"/>
              <a:gd name="connsiteX20" fmla="*/ 709684 w 1779668"/>
              <a:gd name="connsiteY20" fmla="*/ 40944 h 587592"/>
              <a:gd name="connsiteX21" fmla="*/ 750627 w 1779668"/>
              <a:gd name="connsiteY21" fmla="*/ 68239 h 587592"/>
              <a:gd name="connsiteX22" fmla="*/ 805218 w 1779668"/>
              <a:gd name="connsiteY22" fmla="*/ 150126 h 587592"/>
              <a:gd name="connsiteX23" fmla="*/ 818866 w 1779668"/>
              <a:gd name="connsiteY23" fmla="*/ 204717 h 587592"/>
              <a:gd name="connsiteX24" fmla="*/ 832514 w 1779668"/>
              <a:gd name="connsiteY24" fmla="*/ 245660 h 587592"/>
              <a:gd name="connsiteX25" fmla="*/ 859809 w 1779668"/>
              <a:gd name="connsiteY25" fmla="*/ 204717 h 587592"/>
              <a:gd name="connsiteX26" fmla="*/ 900752 w 1779668"/>
              <a:gd name="connsiteY26" fmla="*/ 218365 h 587592"/>
              <a:gd name="connsiteX27" fmla="*/ 941696 w 1779668"/>
              <a:gd name="connsiteY27" fmla="*/ 177421 h 587592"/>
              <a:gd name="connsiteX28" fmla="*/ 968991 w 1779668"/>
              <a:gd name="connsiteY28" fmla="*/ 259308 h 587592"/>
              <a:gd name="connsiteX29" fmla="*/ 1009934 w 1779668"/>
              <a:gd name="connsiteY29" fmla="*/ 286603 h 587592"/>
              <a:gd name="connsiteX30" fmla="*/ 1064525 w 1779668"/>
              <a:gd name="connsiteY30" fmla="*/ 136478 h 587592"/>
              <a:gd name="connsiteX31" fmla="*/ 1091821 w 1779668"/>
              <a:gd name="connsiteY31" fmla="*/ 54592 h 587592"/>
              <a:gd name="connsiteX32" fmla="*/ 1105469 w 1779668"/>
              <a:gd name="connsiteY32" fmla="*/ 0 h 587592"/>
              <a:gd name="connsiteX33" fmla="*/ 1146412 w 1779668"/>
              <a:gd name="connsiteY33" fmla="*/ 54592 h 587592"/>
              <a:gd name="connsiteX34" fmla="*/ 1160060 w 1779668"/>
              <a:gd name="connsiteY34" fmla="*/ 136478 h 587592"/>
              <a:gd name="connsiteX35" fmla="*/ 1173708 w 1779668"/>
              <a:gd name="connsiteY35" fmla="*/ 204717 h 587592"/>
              <a:gd name="connsiteX36" fmla="*/ 1201003 w 1779668"/>
              <a:gd name="connsiteY36" fmla="*/ 286603 h 587592"/>
              <a:gd name="connsiteX37" fmla="*/ 1214651 w 1779668"/>
              <a:gd name="connsiteY37" fmla="*/ 245660 h 587592"/>
              <a:gd name="connsiteX38" fmla="*/ 1241946 w 1779668"/>
              <a:gd name="connsiteY38" fmla="*/ 136478 h 587592"/>
              <a:gd name="connsiteX39" fmla="*/ 1296537 w 1779668"/>
              <a:gd name="connsiteY39" fmla="*/ 218365 h 587592"/>
              <a:gd name="connsiteX40" fmla="*/ 1364776 w 1779668"/>
              <a:gd name="connsiteY40" fmla="*/ 286603 h 587592"/>
              <a:gd name="connsiteX41" fmla="*/ 1378424 w 1779668"/>
              <a:gd name="connsiteY41" fmla="*/ 136478 h 587592"/>
              <a:gd name="connsiteX42" fmla="*/ 1392072 w 1779668"/>
              <a:gd name="connsiteY42" fmla="*/ 95535 h 587592"/>
              <a:gd name="connsiteX43" fmla="*/ 1433015 w 1779668"/>
              <a:gd name="connsiteY43" fmla="*/ 109183 h 587592"/>
              <a:gd name="connsiteX44" fmla="*/ 1460311 w 1779668"/>
              <a:gd name="connsiteY44" fmla="*/ 150126 h 587592"/>
              <a:gd name="connsiteX45" fmla="*/ 1487606 w 1779668"/>
              <a:gd name="connsiteY45" fmla="*/ 327547 h 587592"/>
              <a:gd name="connsiteX46" fmla="*/ 1514902 w 1779668"/>
              <a:gd name="connsiteY46" fmla="*/ 423081 h 587592"/>
              <a:gd name="connsiteX47" fmla="*/ 1542197 w 1779668"/>
              <a:gd name="connsiteY47" fmla="*/ 532263 h 587592"/>
              <a:gd name="connsiteX48" fmla="*/ 1555845 w 1779668"/>
              <a:gd name="connsiteY48" fmla="*/ 573206 h 587592"/>
              <a:gd name="connsiteX49" fmla="*/ 1542197 w 1779668"/>
              <a:gd name="connsiteY49" fmla="*/ 504968 h 587592"/>
              <a:gd name="connsiteX50" fmla="*/ 1555845 w 1779668"/>
              <a:gd name="connsiteY50" fmla="*/ 177421 h 587592"/>
              <a:gd name="connsiteX51" fmla="*/ 1583140 w 1779668"/>
              <a:gd name="connsiteY51" fmla="*/ 0 h 587592"/>
              <a:gd name="connsiteX52" fmla="*/ 1610436 w 1779668"/>
              <a:gd name="connsiteY52" fmla="*/ 245660 h 587592"/>
              <a:gd name="connsiteX53" fmla="*/ 1651379 w 1779668"/>
              <a:gd name="connsiteY53" fmla="*/ 272956 h 587592"/>
              <a:gd name="connsiteX54" fmla="*/ 1692322 w 1779668"/>
              <a:gd name="connsiteY54" fmla="*/ 259308 h 587592"/>
              <a:gd name="connsiteX55" fmla="*/ 1774209 w 1779668"/>
              <a:gd name="connsiteY55" fmla="*/ 245660 h 587592"/>
              <a:gd name="connsiteX56" fmla="*/ 1774209 w 1779668"/>
              <a:gd name="connsiteY56" fmla="*/ 218365 h 587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779668" h="587592">
                <a:moveTo>
                  <a:pt x="0" y="204717"/>
                </a:moveTo>
                <a:cubicBezTo>
                  <a:pt x="22746" y="200168"/>
                  <a:pt x="46519" y="199214"/>
                  <a:pt x="68239" y="191069"/>
                </a:cubicBezTo>
                <a:cubicBezTo>
                  <a:pt x="83597" y="185310"/>
                  <a:pt x="92906" y="165809"/>
                  <a:pt x="109182" y="163774"/>
                </a:cubicBezTo>
                <a:cubicBezTo>
                  <a:pt x="132200" y="160897"/>
                  <a:pt x="155042" y="171318"/>
                  <a:pt x="177421" y="177421"/>
                </a:cubicBezTo>
                <a:cubicBezTo>
                  <a:pt x="205179" y="184991"/>
                  <a:pt x="259308" y="204717"/>
                  <a:pt x="259308" y="204717"/>
                </a:cubicBezTo>
                <a:cubicBezTo>
                  <a:pt x="268406" y="218365"/>
                  <a:pt x="270201" y="245660"/>
                  <a:pt x="286603" y="245660"/>
                </a:cubicBezTo>
                <a:cubicBezTo>
                  <a:pt x="312593" y="245660"/>
                  <a:pt x="339404" y="176124"/>
                  <a:pt x="354842" y="163774"/>
                </a:cubicBezTo>
                <a:cubicBezTo>
                  <a:pt x="366076" y="154787"/>
                  <a:pt x="382137" y="154675"/>
                  <a:pt x="395785" y="150126"/>
                </a:cubicBezTo>
                <a:cubicBezTo>
                  <a:pt x="494715" y="216079"/>
                  <a:pt x="391181" y="166075"/>
                  <a:pt x="450376" y="136478"/>
                </a:cubicBezTo>
                <a:cubicBezTo>
                  <a:pt x="463243" y="130045"/>
                  <a:pt x="477671" y="145577"/>
                  <a:pt x="491319" y="150126"/>
                </a:cubicBezTo>
                <a:cubicBezTo>
                  <a:pt x="495868" y="163774"/>
                  <a:pt x="492997" y="199049"/>
                  <a:pt x="504967" y="191069"/>
                </a:cubicBezTo>
                <a:cubicBezTo>
                  <a:pt x="525351" y="177480"/>
                  <a:pt x="524516" y="146071"/>
                  <a:pt x="532263" y="122830"/>
                </a:cubicBezTo>
                <a:cubicBezTo>
                  <a:pt x="569429" y="11334"/>
                  <a:pt x="517366" y="125330"/>
                  <a:pt x="573206" y="13648"/>
                </a:cubicBezTo>
                <a:cubicBezTo>
                  <a:pt x="585474" y="62720"/>
                  <a:pt x="591839" y="84502"/>
                  <a:pt x="600502" y="136478"/>
                </a:cubicBezTo>
                <a:cubicBezTo>
                  <a:pt x="605790" y="168208"/>
                  <a:pt x="609600" y="200167"/>
                  <a:pt x="614149" y="232012"/>
                </a:cubicBezTo>
                <a:cubicBezTo>
                  <a:pt x="618698" y="313899"/>
                  <a:pt x="610613" y="397480"/>
                  <a:pt x="627797" y="477672"/>
                </a:cubicBezTo>
                <a:cubicBezTo>
                  <a:pt x="632060" y="497565"/>
                  <a:pt x="650518" y="442905"/>
                  <a:pt x="655093" y="423081"/>
                </a:cubicBezTo>
                <a:cubicBezTo>
                  <a:pt x="664356" y="382941"/>
                  <a:pt x="663927" y="341164"/>
                  <a:pt x="668740" y="300251"/>
                </a:cubicBezTo>
                <a:cubicBezTo>
                  <a:pt x="673025" y="263825"/>
                  <a:pt x="676358" y="227247"/>
                  <a:pt x="682388" y="191069"/>
                </a:cubicBezTo>
                <a:cubicBezTo>
                  <a:pt x="685472" y="172567"/>
                  <a:pt x="692681" y="154932"/>
                  <a:pt x="696036" y="136478"/>
                </a:cubicBezTo>
                <a:cubicBezTo>
                  <a:pt x="701790" y="104829"/>
                  <a:pt x="705135" y="72789"/>
                  <a:pt x="709684" y="40944"/>
                </a:cubicBezTo>
                <a:cubicBezTo>
                  <a:pt x="723332" y="50042"/>
                  <a:pt x="739826" y="55895"/>
                  <a:pt x="750627" y="68239"/>
                </a:cubicBezTo>
                <a:cubicBezTo>
                  <a:pt x="772229" y="92927"/>
                  <a:pt x="805218" y="150126"/>
                  <a:pt x="805218" y="150126"/>
                </a:cubicBezTo>
                <a:cubicBezTo>
                  <a:pt x="809767" y="168323"/>
                  <a:pt x="813713" y="186682"/>
                  <a:pt x="818866" y="204717"/>
                </a:cubicBezTo>
                <a:cubicBezTo>
                  <a:pt x="822818" y="218549"/>
                  <a:pt x="818128" y="245660"/>
                  <a:pt x="832514" y="245660"/>
                </a:cubicBezTo>
                <a:cubicBezTo>
                  <a:pt x="848916" y="245660"/>
                  <a:pt x="850711" y="218365"/>
                  <a:pt x="859809" y="204717"/>
                </a:cubicBezTo>
                <a:cubicBezTo>
                  <a:pt x="873457" y="209266"/>
                  <a:pt x="887104" y="222914"/>
                  <a:pt x="900752" y="218365"/>
                </a:cubicBezTo>
                <a:cubicBezTo>
                  <a:pt x="919063" y="212261"/>
                  <a:pt x="925145" y="167491"/>
                  <a:pt x="941696" y="177421"/>
                </a:cubicBezTo>
                <a:cubicBezTo>
                  <a:pt x="966368" y="192224"/>
                  <a:pt x="945051" y="243348"/>
                  <a:pt x="968991" y="259308"/>
                </a:cubicBezTo>
                <a:lnTo>
                  <a:pt x="1009934" y="286603"/>
                </a:lnTo>
                <a:cubicBezTo>
                  <a:pt x="1090837" y="232670"/>
                  <a:pt x="1034796" y="285124"/>
                  <a:pt x="1064525" y="136478"/>
                </a:cubicBezTo>
                <a:cubicBezTo>
                  <a:pt x="1070168" y="108265"/>
                  <a:pt x="1084843" y="82505"/>
                  <a:pt x="1091821" y="54592"/>
                </a:cubicBezTo>
                <a:lnTo>
                  <a:pt x="1105469" y="0"/>
                </a:lnTo>
                <a:cubicBezTo>
                  <a:pt x="1119117" y="18197"/>
                  <a:pt x="1137964" y="33472"/>
                  <a:pt x="1146412" y="54592"/>
                </a:cubicBezTo>
                <a:cubicBezTo>
                  <a:pt x="1156689" y="80285"/>
                  <a:pt x="1155110" y="109253"/>
                  <a:pt x="1160060" y="136478"/>
                </a:cubicBezTo>
                <a:cubicBezTo>
                  <a:pt x="1164210" y="159301"/>
                  <a:pt x="1167605" y="182338"/>
                  <a:pt x="1173708" y="204717"/>
                </a:cubicBezTo>
                <a:cubicBezTo>
                  <a:pt x="1181278" y="232475"/>
                  <a:pt x="1201003" y="286603"/>
                  <a:pt x="1201003" y="286603"/>
                </a:cubicBezTo>
                <a:cubicBezTo>
                  <a:pt x="1205552" y="272955"/>
                  <a:pt x="1210866" y="259539"/>
                  <a:pt x="1214651" y="245660"/>
                </a:cubicBezTo>
                <a:cubicBezTo>
                  <a:pt x="1224522" y="209468"/>
                  <a:pt x="1206357" y="148341"/>
                  <a:pt x="1241946" y="136478"/>
                </a:cubicBezTo>
                <a:cubicBezTo>
                  <a:pt x="1273068" y="126104"/>
                  <a:pt x="1281866" y="189023"/>
                  <a:pt x="1296537" y="218365"/>
                </a:cubicBezTo>
                <a:cubicBezTo>
                  <a:pt x="1330267" y="285823"/>
                  <a:pt x="1304532" y="266523"/>
                  <a:pt x="1364776" y="286603"/>
                </a:cubicBezTo>
                <a:cubicBezTo>
                  <a:pt x="1369325" y="236561"/>
                  <a:pt x="1371318" y="186221"/>
                  <a:pt x="1378424" y="136478"/>
                </a:cubicBezTo>
                <a:cubicBezTo>
                  <a:pt x="1380459" y="122237"/>
                  <a:pt x="1379205" y="101968"/>
                  <a:pt x="1392072" y="95535"/>
                </a:cubicBezTo>
                <a:cubicBezTo>
                  <a:pt x="1404939" y="89102"/>
                  <a:pt x="1419367" y="104634"/>
                  <a:pt x="1433015" y="109183"/>
                </a:cubicBezTo>
                <a:cubicBezTo>
                  <a:pt x="1442114" y="122831"/>
                  <a:pt x="1454552" y="134768"/>
                  <a:pt x="1460311" y="150126"/>
                </a:cubicBezTo>
                <a:cubicBezTo>
                  <a:pt x="1472832" y="183515"/>
                  <a:pt x="1484234" y="307316"/>
                  <a:pt x="1487606" y="327547"/>
                </a:cubicBezTo>
                <a:cubicBezTo>
                  <a:pt x="1497349" y="386004"/>
                  <a:pt x="1500993" y="372083"/>
                  <a:pt x="1514902" y="423081"/>
                </a:cubicBezTo>
                <a:cubicBezTo>
                  <a:pt x="1524773" y="459273"/>
                  <a:pt x="1530334" y="496674"/>
                  <a:pt x="1542197" y="532263"/>
                </a:cubicBezTo>
                <a:cubicBezTo>
                  <a:pt x="1546746" y="545911"/>
                  <a:pt x="1555845" y="587592"/>
                  <a:pt x="1555845" y="573206"/>
                </a:cubicBezTo>
                <a:cubicBezTo>
                  <a:pt x="1555845" y="550010"/>
                  <a:pt x="1546746" y="527714"/>
                  <a:pt x="1542197" y="504968"/>
                </a:cubicBezTo>
                <a:cubicBezTo>
                  <a:pt x="1546746" y="395786"/>
                  <a:pt x="1549028" y="286485"/>
                  <a:pt x="1555845" y="177421"/>
                </a:cubicBezTo>
                <a:cubicBezTo>
                  <a:pt x="1560351" y="105319"/>
                  <a:pt x="1569902" y="66195"/>
                  <a:pt x="1583140" y="0"/>
                </a:cubicBezTo>
                <a:cubicBezTo>
                  <a:pt x="1592239" y="81887"/>
                  <a:pt x="1590453" y="165729"/>
                  <a:pt x="1610436" y="245660"/>
                </a:cubicBezTo>
                <a:cubicBezTo>
                  <a:pt x="1614414" y="261573"/>
                  <a:pt x="1635200" y="270259"/>
                  <a:pt x="1651379" y="272956"/>
                </a:cubicBezTo>
                <a:cubicBezTo>
                  <a:pt x="1665569" y="275321"/>
                  <a:pt x="1678674" y="263857"/>
                  <a:pt x="1692322" y="259308"/>
                </a:cubicBezTo>
                <a:cubicBezTo>
                  <a:pt x="1730264" y="271955"/>
                  <a:pt x="1742461" y="287991"/>
                  <a:pt x="1774209" y="245660"/>
                </a:cubicBezTo>
                <a:cubicBezTo>
                  <a:pt x="1779668" y="238381"/>
                  <a:pt x="1774209" y="227463"/>
                  <a:pt x="1774209" y="218365"/>
                </a:cubicBezTo>
              </a:path>
            </a:pathLst>
          </a:cu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75" name="Freeform 174"/>
          <p:cNvSpPr/>
          <p:nvPr/>
        </p:nvSpPr>
        <p:spPr bwMode="auto">
          <a:xfrm rot="16200000">
            <a:off x="675100" y="1414205"/>
            <a:ext cx="922855" cy="477826"/>
          </a:xfrm>
          <a:custGeom>
            <a:avLst/>
            <a:gdLst>
              <a:gd name="connsiteX0" fmla="*/ 0 w 1779668"/>
              <a:gd name="connsiteY0" fmla="*/ 204717 h 587592"/>
              <a:gd name="connsiteX1" fmla="*/ 68239 w 1779668"/>
              <a:gd name="connsiteY1" fmla="*/ 191069 h 587592"/>
              <a:gd name="connsiteX2" fmla="*/ 109182 w 1779668"/>
              <a:gd name="connsiteY2" fmla="*/ 163774 h 587592"/>
              <a:gd name="connsiteX3" fmla="*/ 177421 w 1779668"/>
              <a:gd name="connsiteY3" fmla="*/ 177421 h 587592"/>
              <a:gd name="connsiteX4" fmla="*/ 259308 w 1779668"/>
              <a:gd name="connsiteY4" fmla="*/ 204717 h 587592"/>
              <a:gd name="connsiteX5" fmla="*/ 286603 w 1779668"/>
              <a:gd name="connsiteY5" fmla="*/ 245660 h 587592"/>
              <a:gd name="connsiteX6" fmla="*/ 354842 w 1779668"/>
              <a:gd name="connsiteY6" fmla="*/ 163774 h 587592"/>
              <a:gd name="connsiteX7" fmla="*/ 395785 w 1779668"/>
              <a:gd name="connsiteY7" fmla="*/ 150126 h 587592"/>
              <a:gd name="connsiteX8" fmla="*/ 450376 w 1779668"/>
              <a:gd name="connsiteY8" fmla="*/ 136478 h 587592"/>
              <a:gd name="connsiteX9" fmla="*/ 491319 w 1779668"/>
              <a:gd name="connsiteY9" fmla="*/ 150126 h 587592"/>
              <a:gd name="connsiteX10" fmla="*/ 504967 w 1779668"/>
              <a:gd name="connsiteY10" fmla="*/ 191069 h 587592"/>
              <a:gd name="connsiteX11" fmla="*/ 532263 w 1779668"/>
              <a:gd name="connsiteY11" fmla="*/ 122830 h 587592"/>
              <a:gd name="connsiteX12" fmla="*/ 573206 w 1779668"/>
              <a:gd name="connsiteY12" fmla="*/ 13648 h 587592"/>
              <a:gd name="connsiteX13" fmla="*/ 600502 w 1779668"/>
              <a:gd name="connsiteY13" fmla="*/ 136478 h 587592"/>
              <a:gd name="connsiteX14" fmla="*/ 614149 w 1779668"/>
              <a:gd name="connsiteY14" fmla="*/ 232012 h 587592"/>
              <a:gd name="connsiteX15" fmla="*/ 627797 w 1779668"/>
              <a:gd name="connsiteY15" fmla="*/ 477672 h 587592"/>
              <a:gd name="connsiteX16" fmla="*/ 655093 w 1779668"/>
              <a:gd name="connsiteY16" fmla="*/ 423081 h 587592"/>
              <a:gd name="connsiteX17" fmla="*/ 668740 w 1779668"/>
              <a:gd name="connsiteY17" fmla="*/ 300251 h 587592"/>
              <a:gd name="connsiteX18" fmla="*/ 682388 w 1779668"/>
              <a:gd name="connsiteY18" fmla="*/ 191069 h 587592"/>
              <a:gd name="connsiteX19" fmla="*/ 696036 w 1779668"/>
              <a:gd name="connsiteY19" fmla="*/ 136478 h 587592"/>
              <a:gd name="connsiteX20" fmla="*/ 709684 w 1779668"/>
              <a:gd name="connsiteY20" fmla="*/ 40944 h 587592"/>
              <a:gd name="connsiteX21" fmla="*/ 750627 w 1779668"/>
              <a:gd name="connsiteY21" fmla="*/ 68239 h 587592"/>
              <a:gd name="connsiteX22" fmla="*/ 805218 w 1779668"/>
              <a:gd name="connsiteY22" fmla="*/ 150126 h 587592"/>
              <a:gd name="connsiteX23" fmla="*/ 818866 w 1779668"/>
              <a:gd name="connsiteY23" fmla="*/ 204717 h 587592"/>
              <a:gd name="connsiteX24" fmla="*/ 832514 w 1779668"/>
              <a:gd name="connsiteY24" fmla="*/ 245660 h 587592"/>
              <a:gd name="connsiteX25" fmla="*/ 859809 w 1779668"/>
              <a:gd name="connsiteY25" fmla="*/ 204717 h 587592"/>
              <a:gd name="connsiteX26" fmla="*/ 900752 w 1779668"/>
              <a:gd name="connsiteY26" fmla="*/ 218365 h 587592"/>
              <a:gd name="connsiteX27" fmla="*/ 941696 w 1779668"/>
              <a:gd name="connsiteY27" fmla="*/ 177421 h 587592"/>
              <a:gd name="connsiteX28" fmla="*/ 968991 w 1779668"/>
              <a:gd name="connsiteY28" fmla="*/ 259308 h 587592"/>
              <a:gd name="connsiteX29" fmla="*/ 1009934 w 1779668"/>
              <a:gd name="connsiteY29" fmla="*/ 286603 h 587592"/>
              <a:gd name="connsiteX30" fmla="*/ 1064525 w 1779668"/>
              <a:gd name="connsiteY30" fmla="*/ 136478 h 587592"/>
              <a:gd name="connsiteX31" fmla="*/ 1091821 w 1779668"/>
              <a:gd name="connsiteY31" fmla="*/ 54592 h 587592"/>
              <a:gd name="connsiteX32" fmla="*/ 1105469 w 1779668"/>
              <a:gd name="connsiteY32" fmla="*/ 0 h 587592"/>
              <a:gd name="connsiteX33" fmla="*/ 1146412 w 1779668"/>
              <a:gd name="connsiteY33" fmla="*/ 54592 h 587592"/>
              <a:gd name="connsiteX34" fmla="*/ 1160060 w 1779668"/>
              <a:gd name="connsiteY34" fmla="*/ 136478 h 587592"/>
              <a:gd name="connsiteX35" fmla="*/ 1173708 w 1779668"/>
              <a:gd name="connsiteY35" fmla="*/ 204717 h 587592"/>
              <a:gd name="connsiteX36" fmla="*/ 1201003 w 1779668"/>
              <a:gd name="connsiteY36" fmla="*/ 286603 h 587592"/>
              <a:gd name="connsiteX37" fmla="*/ 1214651 w 1779668"/>
              <a:gd name="connsiteY37" fmla="*/ 245660 h 587592"/>
              <a:gd name="connsiteX38" fmla="*/ 1241946 w 1779668"/>
              <a:gd name="connsiteY38" fmla="*/ 136478 h 587592"/>
              <a:gd name="connsiteX39" fmla="*/ 1296537 w 1779668"/>
              <a:gd name="connsiteY39" fmla="*/ 218365 h 587592"/>
              <a:gd name="connsiteX40" fmla="*/ 1364776 w 1779668"/>
              <a:gd name="connsiteY40" fmla="*/ 286603 h 587592"/>
              <a:gd name="connsiteX41" fmla="*/ 1378424 w 1779668"/>
              <a:gd name="connsiteY41" fmla="*/ 136478 h 587592"/>
              <a:gd name="connsiteX42" fmla="*/ 1392072 w 1779668"/>
              <a:gd name="connsiteY42" fmla="*/ 95535 h 587592"/>
              <a:gd name="connsiteX43" fmla="*/ 1433015 w 1779668"/>
              <a:gd name="connsiteY43" fmla="*/ 109183 h 587592"/>
              <a:gd name="connsiteX44" fmla="*/ 1460311 w 1779668"/>
              <a:gd name="connsiteY44" fmla="*/ 150126 h 587592"/>
              <a:gd name="connsiteX45" fmla="*/ 1487606 w 1779668"/>
              <a:gd name="connsiteY45" fmla="*/ 327547 h 587592"/>
              <a:gd name="connsiteX46" fmla="*/ 1514902 w 1779668"/>
              <a:gd name="connsiteY46" fmla="*/ 423081 h 587592"/>
              <a:gd name="connsiteX47" fmla="*/ 1542197 w 1779668"/>
              <a:gd name="connsiteY47" fmla="*/ 532263 h 587592"/>
              <a:gd name="connsiteX48" fmla="*/ 1555845 w 1779668"/>
              <a:gd name="connsiteY48" fmla="*/ 573206 h 587592"/>
              <a:gd name="connsiteX49" fmla="*/ 1542197 w 1779668"/>
              <a:gd name="connsiteY49" fmla="*/ 504968 h 587592"/>
              <a:gd name="connsiteX50" fmla="*/ 1555845 w 1779668"/>
              <a:gd name="connsiteY50" fmla="*/ 177421 h 587592"/>
              <a:gd name="connsiteX51" fmla="*/ 1583140 w 1779668"/>
              <a:gd name="connsiteY51" fmla="*/ 0 h 587592"/>
              <a:gd name="connsiteX52" fmla="*/ 1610436 w 1779668"/>
              <a:gd name="connsiteY52" fmla="*/ 245660 h 587592"/>
              <a:gd name="connsiteX53" fmla="*/ 1651379 w 1779668"/>
              <a:gd name="connsiteY53" fmla="*/ 272956 h 587592"/>
              <a:gd name="connsiteX54" fmla="*/ 1692322 w 1779668"/>
              <a:gd name="connsiteY54" fmla="*/ 259308 h 587592"/>
              <a:gd name="connsiteX55" fmla="*/ 1774209 w 1779668"/>
              <a:gd name="connsiteY55" fmla="*/ 245660 h 587592"/>
              <a:gd name="connsiteX56" fmla="*/ 1774209 w 1779668"/>
              <a:gd name="connsiteY56" fmla="*/ 218365 h 587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779668" h="587592">
                <a:moveTo>
                  <a:pt x="0" y="204717"/>
                </a:moveTo>
                <a:cubicBezTo>
                  <a:pt x="22746" y="200168"/>
                  <a:pt x="46519" y="199214"/>
                  <a:pt x="68239" y="191069"/>
                </a:cubicBezTo>
                <a:cubicBezTo>
                  <a:pt x="83597" y="185310"/>
                  <a:pt x="92906" y="165809"/>
                  <a:pt x="109182" y="163774"/>
                </a:cubicBezTo>
                <a:cubicBezTo>
                  <a:pt x="132200" y="160897"/>
                  <a:pt x="155042" y="171318"/>
                  <a:pt x="177421" y="177421"/>
                </a:cubicBezTo>
                <a:cubicBezTo>
                  <a:pt x="205179" y="184991"/>
                  <a:pt x="259308" y="204717"/>
                  <a:pt x="259308" y="204717"/>
                </a:cubicBezTo>
                <a:cubicBezTo>
                  <a:pt x="268406" y="218365"/>
                  <a:pt x="270201" y="245660"/>
                  <a:pt x="286603" y="245660"/>
                </a:cubicBezTo>
                <a:cubicBezTo>
                  <a:pt x="312593" y="245660"/>
                  <a:pt x="339404" y="176124"/>
                  <a:pt x="354842" y="163774"/>
                </a:cubicBezTo>
                <a:cubicBezTo>
                  <a:pt x="366076" y="154787"/>
                  <a:pt x="382137" y="154675"/>
                  <a:pt x="395785" y="150126"/>
                </a:cubicBezTo>
                <a:cubicBezTo>
                  <a:pt x="494715" y="216079"/>
                  <a:pt x="391181" y="166075"/>
                  <a:pt x="450376" y="136478"/>
                </a:cubicBezTo>
                <a:cubicBezTo>
                  <a:pt x="463243" y="130045"/>
                  <a:pt x="477671" y="145577"/>
                  <a:pt x="491319" y="150126"/>
                </a:cubicBezTo>
                <a:cubicBezTo>
                  <a:pt x="495868" y="163774"/>
                  <a:pt x="492997" y="199049"/>
                  <a:pt x="504967" y="191069"/>
                </a:cubicBezTo>
                <a:cubicBezTo>
                  <a:pt x="525351" y="177480"/>
                  <a:pt x="524516" y="146071"/>
                  <a:pt x="532263" y="122830"/>
                </a:cubicBezTo>
                <a:cubicBezTo>
                  <a:pt x="569429" y="11334"/>
                  <a:pt x="517366" y="125330"/>
                  <a:pt x="573206" y="13648"/>
                </a:cubicBezTo>
                <a:cubicBezTo>
                  <a:pt x="585474" y="62720"/>
                  <a:pt x="591839" y="84502"/>
                  <a:pt x="600502" y="136478"/>
                </a:cubicBezTo>
                <a:cubicBezTo>
                  <a:pt x="605790" y="168208"/>
                  <a:pt x="609600" y="200167"/>
                  <a:pt x="614149" y="232012"/>
                </a:cubicBezTo>
                <a:cubicBezTo>
                  <a:pt x="618698" y="313899"/>
                  <a:pt x="610613" y="397480"/>
                  <a:pt x="627797" y="477672"/>
                </a:cubicBezTo>
                <a:cubicBezTo>
                  <a:pt x="632060" y="497565"/>
                  <a:pt x="650518" y="442905"/>
                  <a:pt x="655093" y="423081"/>
                </a:cubicBezTo>
                <a:cubicBezTo>
                  <a:pt x="664356" y="382941"/>
                  <a:pt x="663927" y="341164"/>
                  <a:pt x="668740" y="300251"/>
                </a:cubicBezTo>
                <a:cubicBezTo>
                  <a:pt x="673025" y="263825"/>
                  <a:pt x="676358" y="227247"/>
                  <a:pt x="682388" y="191069"/>
                </a:cubicBezTo>
                <a:cubicBezTo>
                  <a:pt x="685472" y="172567"/>
                  <a:pt x="692681" y="154932"/>
                  <a:pt x="696036" y="136478"/>
                </a:cubicBezTo>
                <a:cubicBezTo>
                  <a:pt x="701790" y="104829"/>
                  <a:pt x="705135" y="72789"/>
                  <a:pt x="709684" y="40944"/>
                </a:cubicBezTo>
                <a:cubicBezTo>
                  <a:pt x="723332" y="50042"/>
                  <a:pt x="739826" y="55895"/>
                  <a:pt x="750627" y="68239"/>
                </a:cubicBezTo>
                <a:cubicBezTo>
                  <a:pt x="772229" y="92927"/>
                  <a:pt x="805218" y="150126"/>
                  <a:pt x="805218" y="150126"/>
                </a:cubicBezTo>
                <a:cubicBezTo>
                  <a:pt x="809767" y="168323"/>
                  <a:pt x="813713" y="186682"/>
                  <a:pt x="818866" y="204717"/>
                </a:cubicBezTo>
                <a:cubicBezTo>
                  <a:pt x="822818" y="218549"/>
                  <a:pt x="818128" y="245660"/>
                  <a:pt x="832514" y="245660"/>
                </a:cubicBezTo>
                <a:cubicBezTo>
                  <a:pt x="848916" y="245660"/>
                  <a:pt x="850711" y="218365"/>
                  <a:pt x="859809" y="204717"/>
                </a:cubicBezTo>
                <a:cubicBezTo>
                  <a:pt x="873457" y="209266"/>
                  <a:pt x="887104" y="222914"/>
                  <a:pt x="900752" y="218365"/>
                </a:cubicBezTo>
                <a:cubicBezTo>
                  <a:pt x="919063" y="212261"/>
                  <a:pt x="925145" y="167491"/>
                  <a:pt x="941696" y="177421"/>
                </a:cubicBezTo>
                <a:cubicBezTo>
                  <a:pt x="966368" y="192224"/>
                  <a:pt x="945051" y="243348"/>
                  <a:pt x="968991" y="259308"/>
                </a:cubicBezTo>
                <a:lnTo>
                  <a:pt x="1009934" y="286603"/>
                </a:lnTo>
                <a:cubicBezTo>
                  <a:pt x="1090837" y="232670"/>
                  <a:pt x="1034796" y="285124"/>
                  <a:pt x="1064525" y="136478"/>
                </a:cubicBezTo>
                <a:cubicBezTo>
                  <a:pt x="1070168" y="108265"/>
                  <a:pt x="1084843" y="82505"/>
                  <a:pt x="1091821" y="54592"/>
                </a:cubicBezTo>
                <a:lnTo>
                  <a:pt x="1105469" y="0"/>
                </a:lnTo>
                <a:cubicBezTo>
                  <a:pt x="1119117" y="18197"/>
                  <a:pt x="1137964" y="33472"/>
                  <a:pt x="1146412" y="54592"/>
                </a:cubicBezTo>
                <a:cubicBezTo>
                  <a:pt x="1156689" y="80285"/>
                  <a:pt x="1155110" y="109253"/>
                  <a:pt x="1160060" y="136478"/>
                </a:cubicBezTo>
                <a:cubicBezTo>
                  <a:pt x="1164210" y="159301"/>
                  <a:pt x="1167605" y="182338"/>
                  <a:pt x="1173708" y="204717"/>
                </a:cubicBezTo>
                <a:cubicBezTo>
                  <a:pt x="1181278" y="232475"/>
                  <a:pt x="1201003" y="286603"/>
                  <a:pt x="1201003" y="286603"/>
                </a:cubicBezTo>
                <a:cubicBezTo>
                  <a:pt x="1205552" y="272955"/>
                  <a:pt x="1210866" y="259539"/>
                  <a:pt x="1214651" y="245660"/>
                </a:cubicBezTo>
                <a:cubicBezTo>
                  <a:pt x="1224522" y="209468"/>
                  <a:pt x="1206357" y="148341"/>
                  <a:pt x="1241946" y="136478"/>
                </a:cubicBezTo>
                <a:cubicBezTo>
                  <a:pt x="1273068" y="126104"/>
                  <a:pt x="1281866" y="189023"/>
                  <a:pt x="1296537" y="218365"/>
                </a:cubicBezTo>
                <a:cubicBezTo>
                  <a:pt x="1330267" y="285823"/>
                  <a:pt x="1304532" y="266523"/>
                  <a:pt x="1364776" y="286603"/>
                </a:cubicBezTo>
                <a:cubicBezTo>
                  <a:pt x="1369325" y="236561"/>
                  <a:pt x="1371318" y="186221"/>
                  <a:pt x="1378424" y="136478"/>
                </a:cubicBezTo>
                <a:cubicBezTo>
                  <a:pt x="1380459" y="122237"/>
                  <a:pt x="1379205" y="101968"/>
                  <a:pt x="1392072" y="95535"/>
                </a:cubicBezTo>
                <a:cubicBezTo>
                  <a:pt x="1404939" y="89102"/>
                  <a:pt x="1419367" y="104634"/>
                  <a:pt x="1433015" y="109183"/>
                </a:cubicBezTo>
                <a:cubicBezTo>
                  <a:pt x="1442114" y="122831"/>
                  <a:pt x="1454552" y="134768"/>
                  <a:pt x="1460311" y="150126"/>
                </a:cubicBezTo>
                <a:cubicBezTo>
                  <a:pt x="1472832" y="183515"/>
                  <a:pt x="1484234" y="307316"/>
                  <a:pt x="1487606" y="327547"/>
                </a:cubicBezTo>
                <a:cubicBezTo>
                  <a:pt x="1497349" y="386004"/>
                  <a:pt x="1500993" y="372083"/>
                  <a:pt x="1514902" y="423081"/>
                </a:cubicBezTo>
                <a:cubicBezTo>
                  <a:pt x="1524773" y="459273"/>
                  <a:pt x="1530334" y="496674"/>
                  <a:pt x="1542197" y="532263"/>
                </a:cubicBezTo>
                <a:cubicBezTo>
                  <a:pt x="1546746" y="545911"/>
                  <a:pt x="1555845" y="587592"/>
                  <a:pt x="1555845" y="573206"/>
                </a:cubicBezTo>
                <a:cubicBezTo>
                  <a:pt x="1555845" y="550010"/>
                  <a:pt x="1546746" y="527714"/>
                  <a:pt x="1542197" y="504968"/>
                </a:cubicBezTo>
                <a:cubicBezTo>
                  <a:pt x="1546746" y="395786"/>
                  <a:pt x="1549028" y="286485"/>
                  <a:pt x="1555845" y="177421"/>
                </a:cubicBezTo>
                <a:cubicBezTo>
                  <a:pt x="1560351" y="105319"/>
                  <a:pt x="1569902" y="66195"/>
                  <a:pt x="1583140" y="0"/>
                </a:cubicBezTo>
                <a:cubicBezTo>
                  <a:pt x="1592239" y="81887"/>
                  <a:pt x="1590453" y="165729"/>
                  <a:pt x="1610436" y="245660"/>
                </a:cubicBezTo>
                <a:cubicBezTo>
                  <a:pt x="1614414" y="261573"/>
                  <a:pt x="1635200" y="270259"/>
                  <a:pt x="1651379" y="272956"/>
                </a:cubicBezTo>
                <a:cubicBezTo>
                  <a:pt x="1665569" y="275321"/>
                  <a:pt x="1678674" y="263857"/>
                  <a:pt x="1692322" y="259308"/>
                </a:cubicBezTo>
                <a:cubicBezTo>
                  <a:pt x="1730264" y="271955"/>
                  <a:pt x="1742461" y="287991"/>
                  <a:pt x="1774209" y="245660"/>
                </a:cubicBezTo>
                <a:cubicBezTo>
                  <a:pt x="1779668" y="238381"/>
                  <a:pt x="1774209" y="227463"/>
                  <a:pt x="1774209" y="218365"/>
                </a:cubicBezTo>
              </a:path>
            </a:pathLst>
          </a:cu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93" name="Freeform 192"/>
          <p:cNvSpPr/>
          <p:nvPr/>
        </p:nvSpPr>
        <p:spPr bwMode="auto">
          <a:xfrm>
            <a:off x="3264225" y="1852061"/>
            <a:ext cx="1829661" cy="587809"/>
          </a:xfrm>
          <a:custGeom>
            <a:avLst/>
            <a:gdLst>
              <a:gd name="connsiteX0" fmla="*/ 0 w 1779668"/>
              <a:gd name="connsiteY0" fmla="*/ 204717 h 587592"/>
              <a:gd name="connsiteX1" fmla="*/ 68239 w 1779668"/>
              <a:gd name="connsiteY1" fmla="*/ 191069 h 587592"/>
              <a:gd name="connsiteX2" fmla="*/ 109182 w 1779668"/>
              <a:gd name="connsiteY2" fmla="*/ 163774 h 587592"/>
              <a:gd name="connsiteX3" fmla="*/ 177421 w 1779668"/>
              <a:gd name="connsiteY3" fmla="*/ 177421 h 587592"/>
              <a:gd name="connsiteX4" fmla="*/ 259308 w 1779668"/>
              <a:gd name="connsiteY4" fmla="*/ 204717 h 587592"/>
              <a:gd name="connsiteX5" fmla="*/ 286603 w 1779668"/>
              <a:gd name="connsiteY5" fmla="*/ 245660 h 587592"/>
              <a:gd name="connsiteX6" fmla="*/ 354842 w 1779668"/>
              <a:gd name="connsiteY6" fmla="*/ 163774 h 587592"/>
              <a:gd name="connsiteX7" fmla="*/ 395785 w 1779668"/>
              <a:gd name="connsiteY7" fmla="*/ 150126 h 587592"/>
              <a:gd name="connsiteX8" fmla="*/ 450376 w 1779668"/>
              <a:gd name="connsiteY8" fmla="*/ 136478 h 587592"/>
              <a:gd name="connsiteX9" fmla="*/ 491319 w 1779668"/>
              <a:gd name="connsiteY9" fmla="*/ 150126 h 587592"/>
              <a:gd name="connsiteX10" fmla="*/ 504967 w 1779668"/>
              <a:gd name="connsiteY10" fmla="*/ 191069 h 587592"/>
              <a:gd name="connsiteX11" fmla="*/ 532263 w 1779668"/>
              <a:gd name="connsiteY11" fmla="*/ 122830 h 587592"/>
              <a:gd name="connsiteX12" fmla="*/ 573206 w 1779668"/>
              <a:gd name="connsiteY12" fmla="*/ 13648 h 587592"/>
              <a:gd name="connsiteX13" fmla="*/ 600502 w 1779668"/>
              <a:gd name="connsiteY13" fmla="*/ 136478 h 587592"/>
              <a:gd name="connsiteX14" fmla="*/ 614149 w 1779668"/>
              <a:gd name="connsiteY14" fmla="*/ 232012 h 587592"/>
              <a:gd name="connsiteX15" fmla="*/ 627797 w 1779668"/>
              <a:gd name="connsiteY15" fmla="*/ 477672 h 587592"/>
              <a:gd name="connsiteX16" fmla="*/ 655093 w 1779668"/>
              <a:gd name="connsiteY16" fmla="*/ 423081 h 587592"/>
              <a:gd name="connsiteX17" fmla="*/ 668740 w 1779668"/>
              <a:gd name="connsiteY17" fmla="*/ 300251 h 587592"/>
              <a:gd name="connsiteX18" fmla="*/ 682388 w 1779668"/>
              <a:gd name="connsiteY18" fmla="*/ 191069 h 587592"/>
              <a:gd name="connsiteX19" fmla="*/ 696036 w 1779668"/>
              <a:gd name="connsiteY19" fmla="*/ 136478 h 587592"/>
              <a:gd name="connsiteX20" fmla="*/ 709684 w 1779668"/>
              <a:gd name="connsiteY20" fmla="*/ 40944 h 587592"/>
              <a:gd name="connsiteX21" fmla="*/ 750627 w 1779668"/>
              <a:gd name="connsiteY21" fmla="*/ 68239 h 587592"/>
              <a:gd name="connsiteX22" fmla="*/ 805218 w 1779668"/>
              <a:gd name="connsiteY22" fmla="*/ 150126 h 587592"/>
              <a:gd name="connsiteX23" fmla="*/ 818866 w 1779668"/>
              <a:gd name="connsiteY23" fmla="*/ 204717 h 587592"/>
              <a:gd name="connsiteX24" fmla="*/ 832514 w 1779668"/>
              <a:gd name="connsiteY24" fmla="*/ 245660 h 587592"/>
              <a:gd name="connsiteX25" fmla="*/ 859809 w 1779668"/>
              <a:gd name="connsiteY25" fmla="*/ 204717 h 587592"/>
              <a:gd name="connsiteX26" fmla="*/ 900752 w 1779668"/>
              <a:gd name="connsiteY26" fmla="*/ 218365 h 587592"/>
              <a:gd name="connsiteX27" fmla="*/ 941696 w 1779668"/>
              <a:gd name="connsiteY27" fmla="*/ 177421 h 587592"/>
              <a:gd name="connsiteX28" fmla="*/ 968991 w 1779668"/>
              <a:gd name="connsiteY28" fmla="*/ 259308 h 587592"/>
              <a:gd name="connsiteX29" fmla="*/ 1009934 w 1779668"/>
              <a:gd name="connsiteY29" fmla="*/ 286603 h 587592"/>
              <a:gd name="connsiteX30" fmla="*/ 1064525 w 1779668"/>
              <a:gd name="connsiteY30" fmla="*/ 136478 h 587592"/>
              <a:gd name="connsiteX31" fmla="*/ 1091821 w 1779668"/>
              <a:gd name="connsiteY31" fmla="*/ 54592 h 587592"/>
              <a:gd name="connsiteX32" fmla="*/ 1105469 w 1779668"/>
              <a:gd name="connsiteY32" fmla="*/ 0 h 587592"/>
              <a:gd name="connsiteX33" fmla="*/ 1146412 w 1779668"/>
              <a:gd name="connsiteY33" fmla="*/ 54592 h 587592"/>
              <a:gd name="connsiteX34" fmla="*/ 1160060 w 1779668"/>
              <a:gd name="connsiteY34" fmla="*/ 136478 h 587592"/>
              <a:gd name="connsiteX35" fmla="*/ 1173708 w 1779668"/>
              <a:gd name="connsiteY35" fmla="*/ 204717 h 587592"/>
              <a:gd name="connsiteX36" fmla="*/ 1201003 w 1779668"/>
              <a:gd name="connsiteY36" fmla="*/ 286603 h 587592"/>
              <a:gd name="connsiteX37" fmla="*/ 1214651 w 1779668"/>
              <a:gd name="connsiteY37" fmla="*/ 245660 h 587592"/>
              <a:gd name="connsiteX38" fmla="*/ 1241946 w 1779668"/>
              <a:gd name="connsiteY38" fmla="*/ 136478 h 587592"/>
              <a:gd name="connsiteX39" fmla="*/ 1296537 w 1779668"/>
              <a:gd name="connsiteY39" fmla="*/ 218365 h 587592"/>
              <a:gd name="connsiteX40" fmla="*/ 1364776 w 1779668"/>
              <a:gd name="connsiteY40" fmla="*/ 286603 h 587592"/>
              <a:gd name="connsiteX41" fmla="*/ 1378424 w 1779668"/>
              <a:gd name="connsiteY41" fmla="*/ 136478 h 587592"/>
              <a:gd name="connsiteX42" fmla="*/ 1392072 w 1779668"/>
              <a:gd name="connsiteY42" fmla="*/ 95535 h 587592"/>
              <a:gd name="connsiteX43" fmla="*/ 1433015 w 1779668"/>
              <a:gd name="connsiteY43" fmla="*/ 109183 h 587592"/>
              <a:gd name="connsiteX44" fmla="*/ 1460311 w 1779668"/>
              <a:gd name="connsiteY44" fmla="*/ 150126 h 587592"/>
              <a:gd name="connsiteX45" fmla="*/ 1487606 w 1779668"/>
              <a:gd name="connsiteY45" fmla="*/ 327547 h 587592"/>
              <a:gd name="connsiteX46" fmla="*/ 1514902 w 1779668"/>
              <a:gd name="connsiteY46" fmla="*/ 423081 h 587592"/>
              <a:gd name="connsiteX47" fmla="*/ 1542197 w 1779668"/>
              <a:gd name="connsiteY47" fmla="*/ 532263 h 587592"/>
              <a:gd name="connsiteX48" fmla="*/ 1555845 w 1779668"/>
              <a:gd name="connsiteY48" fmla="*/ 573206 h 587592"/>
              <a:gd name="connsiteX49" fmla="*/ 1542197 w 1779668"/>
              <a:gd name="connsiteY49" fmla="*/ 504968 h 587592"/>
              <a:gd name="connsiteX50" fmla="*/ 1555845 w 1779668"/>
              <a:gd name="connsiteY50" fmla="*/ 177421 h 587592"/>
              <a:gd name="connsiteX51" fmla="*/ 1583140 w 1779668"/>
              <a:gd name="connsiteY51" fmla="*/ 0 h 587592"/>
              <a:gd name="connsiteX52" fmla="*/ 1610436 w 1779668"/>
              <a:gd name="connsiteY52" fmla="*/ 245660 h 587592"/>
              <a:gd name="connsiteX53" fmla="*/ 1651379 w 1779668"/>
              <a:gd name="connsiteY53" fmla="*/ 272956 h 587592"/>
              <a:gd name="connsiteX54" fmla="*/ 1692322 w 1779668"/>
              <a:gd name="connsiteY54" fmla="*/ 259308 h 587592"/>
              <a:gd name="connsiteX55" fmla="*/ 1774209 w 1779668"/>
              <a:gd name="connsiteY55" fmla="*/ 245660 h 587592"/>
              <a:gd name="connsiteX56" fmla="*/ 1774209 w 1779668"/>
              <a:gd name="connsiteY56" fmla="*/ 218365 h 587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779668" h="587592">
                <a:moveTo>
                  <a:pt x="0" y="204717"/>
                </a:moveTo>
                <a:cubicBezTo>
                  <a:pt x="22746" y="200168"/>
                  <a:pt x="46519" y="199214"/>
                  <a:pt x="68239" y="191069"/>
                </a:cubicBezTo>
                <a:cubicBezTo>
                  <a:pt x="83597" y="185310"/>
                  <a:pt x="92906" y="165809"/>
                  <a:pt x="109182" y="163774"/>
                </a:cubicBezTo>
                <a:cubicBezTo>
                  <a:pt x="132200" y="160897"/>
                  <a:pt x="155042" y="171318"/>
                  <a:pt x="177421" y="177421"/>
                </a:cubicBezTo>
                <a:cubicBezTo>
                  <a:pt x="205179" y="184991"/>
                  <a:pt x="259308" y="204717"/>
                  <a:pt x="259308" y="204717"/>
                </a:cubicBezTo>
                <a:cubicBezTo>
                  <a:pt x="268406" y="218365"/>
                  <a:pt x="270201" y="245660"/>
                  <a:pt x="286603" y="245660"/>
                </a:cubicBezTo>
                <a:cubicBezTo>
                  <a:pt x="312593" y="245660"/>
                  <a:pt x="339404" y="176124"/>
                  <a:pt x="354842" y="163774"/>
                </a:cubicBezTo>
                <a:cubicBezTo>
                  <a:pt x="366076" y="154787"/>
                  <a:pt x="382137" y="154675"/>
                  <a:pt x="395785" y="150126"/>
                </a:cubicBezTo>
                <a:cubicBezTo>
                  <a:pt x="494715" y="216079"/>
                  <a:pt x="391181" y="166075"/>
                  <a:pt x="450376" y="136478"/>
                </a:cubicBezTo>
                <a:cubicBezTo>
                  <a:pt x="463243" y="130045"/>
                  <a:pt x="477671" y="145577"/>
                  <a:pt x="491319" y="150126"/>
                </a:cubicBezTo>
                <a:cubicBezTo>
                  <a:pt x="495868" y="163774"/>
                  <a:pt x="492997" y="199049"/>
                  <a:pt x="504967" y="191069"/>
                </a:cubicBezTo>
                <a:cubicBezTo>
                  <a:pt x="525351" y="177480"/>
                  <a:pt x="524516" y="146071"/>
                  <a:pt x="532263" y="122830"/>
                </a:cubicBezTo>
                <a:cubicBezTo>
                  <a:pt x="569429" y="11334"/>
                  <a:pt x="517366" y="125330"/>
                  <a:pt x="573206" y="13648"/>
                </a:cubicBezTo>
                <a:cubicBezTo>
                  <a:pt x="585474" y="62720"/>
                  <a:pt x="591839" y="84502"/>
                  <a:pt x="600502" y="136478"/>
                </a:cubicBezTo>
                <a:cubicBezTo>
                  <a:pt x="605790" y="168208"/>
                  <a:pt x="609600" y="200167"/>
                  <a:pt x="614149" y="232012"/>
                </a:cubicBezTo>
                <a:cubicBezTo>
                  <a:pt x="618698" y="313899"/>
                  <a:pt x="610613" y="397480"/>
                  <a:pt x="627797" y="477672"/>
                </a:cubicBezTo>
                <a:cubicBezTo>
                  <a:pt x="632060" y="497565"/>
                  <a:pt x="650518" y="442905"/>
                  <a:pt x="655093" y="423081"/>
                </a:cubicBezTo>
                <a:cubicBezTo>
                  <a:pt x="664356" y="382941"/>
                  <a:pt x="663927" y="341164"/>
                  <a:pt x="668740" y="300251"/>
                </a:cubicBezTo>
                <a:cubicBezTo>
                  <a:pt x="673025" y="263825"/>
                  <a:pt x="676358" y="227247"/>
                  <a:pt x="682388" y="191069"/>
                </a:cubicBezTo>
                <a:cubicBezTo>
                  <a:pt x="685472" y="172567"/>
                  <a:pt x="692681" y="154932"/>
                  <a:pt x="696036" y="136478"/>
                </a:cubicBezTo>
                <a:cubicBezTo>
                  <a:pt x="701790" y="104829"/>
                  <a:pt x="705135" y="72789"/>
                  <a:pt x="709684" y="40944"/>
                </a:cubicBezTo>
                <a:cubicBezTo>
                  <a:pt x="723332" y="50042"/>
                  <a:pt x="739826" y="55895"/>
                  <a:pt x="750627" y="68239"/>
                </a:cubicBezTo>
                <a:cubicBezTo>
                  <a:pt x="772229" y="92927"/>
                  <a:pt x="805218" y="150126"/>
                  <a:pt x="805218" y="150126"/>
                </a:cubicBezTo>
                <a:cubicBezTo>
                  <a:pt x="809767" y="168323"/>
                  <a:pt x="813713" y="186682"/>
                  <a:pt x="818866" y="204717"/>
                </a:cubicBezTo>
                <a:cubicBezTo>
                  <a:pt x="822818" y="218549"/>
                  <a:pt x="818128" y="245660"/>
                  <a:pt x="832514" y="245660"/>
                </a:cubicBezTo>
                <a:cubicBezTo>
                  <a:pt x="848916" y="245660"/>
                  <a:pt x="850711" y="218365"/>
                  <a:pt x="859809" y="204717"/>
                </a:cubicBezTo>
                <a:cubicBezTo>
                  <a:pt x="873457" y="209266"/>
                  <a:pt x="887104" y="222914"/>
                  <a:pt x="900752" y="218365"/>
                </a:cubicBezTo>
                <a:cubicBezTo>
                  <a:pt x="919063" y="212261"/>
                  <a:pt x="925145" y="167491"/>
                  <a:pt x="941696" y="177421"/>
                </a:cubicBezTo>
                <a:cubicBezTo>
                  <a:pt x="966368" y="192224"/>
                  <a:pt x="945051" y="243348"/>
                  <a:pt x="968991" y="259308"/>
                </a:cubicBezTo>
                <a:lnTo>
                  <a:pt x="1009934" y="286603"/>
                </a:lnTo>
                <a:cubicBezTo>
                  <a:pt x="1090837" y="232670"/>
                  <a:pt x="1034796" y="285124"/>
                  <a:pt x="1064525" y="136478"/>
                </a:cubicBezTo>
                <a:cubicBezTo>
                  <a:pt x="1070168" y="108265"/>
                  <a:pt x="1084843" y="82505"/>
                  <a:pt x="1091821" y="54592"/>
                </a:cubicBezTo>
                <a:lnTo>
                  <a:pt x="1105469" y="0"/>
                </a:lnTo>
                <a:cubicBezTo>
                  <a:pt x="1119117" y="18197"/>
                  <a:pt x="1137964" y="33472"/>
                  <a:pt x="1146412" y="54592"/>
                </a:cubicBezTo>
                <a:cubicBezTo>
                  <a:pt x="1156689" y="80285"/>
                  <a:pt x="1155110" y="109253"/>
                  <a:pt x="1160060" y="136478"/>
                </a:cubicBezTo>
                <a:cubicBezTo>
                  <a:pt x="1164210" y="159301"/>
                  <a:pt x="1167605" y="182338"/>
                  <a:pt x="1173708" y="204717"/>
                </a:cubicBezTo>
                <a:cubicBezTo>
                  <a:pt x="1181278" y="232475"/>
                  <a:pt x="1201003" y="286603"/>
                  <a:pt x="1201003" y="286603"/>
                </a:cubicBezTo>
                <a:cubicBezTo>
                  <a:pt x="1205552" y="272955"/>
                  <a:pt x="1210866" y="259539"/>
                  <a:pt x="1214651" y="245660"/>
                </a:cubicBezTo>
                <a:cubicBezTo>
                  <a:pt x="1224522" y="209468"/>
                  <a:pt x="1206357" y="148341"/>
                  <a:pt x="1241946" y="136478"/>
                </a:cubicBezTo>
                <a:cubicBezTo>
                  <a:pt x="1273068" y="126104"/>
                  <a:pt x="1281866" y="189023"/>
                  <a:pt x="1296537" y="218365"/>
                </a:cubicBezTo>
                <a:cubicBezTo>
                  <a:pt x="1330267" y="285823"/>
                  <a:pt x="1304532" y="266523"/>
                  <a:pt x="1364776" y="286603"/>
                </a:cubicBezTo>
                <a:cubicBezTo>
                  <a:pt x="1369325" y="236561"/>
                  <a:pt x="1371318" y="186221"/>
                  <a:pt x="1378424" y="136478"/>
                </a:cubicBezTo>
                <a:cubicBezTo>
                  <a:pt x="1380459" y="122237"/>
                  <a:pt x="1379205" y="101968"/>
                  <a:pt x="1392072" y="95535"/>
                </a:cubicBezTo>
                <a:cubicBezTo>
                  <a:pt x="1404939" y="89102"/>
                  <a:pt x="1419367" y="104634"/>
                  <a:pt x="1433015" y="109183"/>
                </a:cubicBezTo>
                <a:cubicBezTo>
                  <a:pt x="1442114" y="122831"/>
                  <a:pt x="1454552" y="134768"/>
                  <a:pt x="1460311" y="150126"/>
                </a:cubicBezTo>
                <a:cubicBezTo>
                  <a:pt x="1472832" y="183515"/>
                  <a:pt x="1484234" y="307316"/>
                  <a:pt x="1487606" y="327547"/>
                </a:cubicBezTo>
                <a:cubicBezTo>
                  <a:pt x="1497349" y="386004"/>
                  <a:pt x="1500993" y="372083"/>
                  <a:pt x="1514902" y="423081"/>
                </a:cubicBezTo>
                <a:cubicBezTo>
                  <a:pt x="1524773" y="459273"/>
                  <a:pt x="1530334" y="496674"/>
                  <a:pt x="1542197" y="532263"/>
                </a:cubicBezTo>
                <a:cubicBezTo>
                  <a:pt x="1546746" y="545911"/>
                  <a:pt x="1555845" y="587592"/>
                  <a:pt x="1555845" y="573206"/>
                </a:cubicBezTo>
                <a:cubicBezTo>
                  <a:pt x="1555845" y="550010"/>
                  <a:pt x="1546746" y="527714"/>
                  <a:pt x="1542197" y="504968"/>
                </a:cubicBezTo>
                <a:cubicBezTo>
                  <a:pt x="1546746" y="395786"/>
                  <a:pt x="1549028" y="286485"/>
                  <a:pt x="1555845" y="177421"/>
                </a:cubicBezTo>
                <a:cubicBezTo>
                  <a:pt x="1560351" y="105319"/>
                  <a:pt x="1569902" y="66195"/>
                  <a:pt x="1583140" y="0"/>
                </a:cubicBezTo>
                <a:cubicBezTo>
                  <a:pt x="1592239" y="81887"/>
                  <a:pt x="1590453" y="165729"/>
                  <a:pt x="1610436" y="245660"/>
                </a:cubicBezTo>
                <a:cubicBezTo>
                  <a:pt x="1614414" y="261573"/>
                  <a:pt x="1635200" y="270259"/>
                  <a:pt x="1651379" y="272956"/>
                </a:cubicBezTo>
                <a:cubicBezTo>
                  <a:pt x="1665569" y="275321"/>
                  <a:pt x="1678674" y="263857"/>
                  <a:pt x="1692322" y="259308"/>
                </a:cubicBezTo>
                <a:cubicBezTo>
                  <a:pt x="1730264" y="271955"/>
                  <a:pt x="1742461" y="287991"/>
                  <a:pt x="1774209" y="245660"/>
                </a:cubicBezTo>
                <a:cubicBezTo>
                  <a:pt x="1779668" y="238381"/>
                  <a:pt x="1774209" y="227463"/>
                  <a:pt x="1774209" y="218365"/>
                </a:cubicBezTo>
              </a:path>
            </a:pathLst>
          </a:cu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22" name="TextBox 321"/>
          <p:cNvSpPr txBox="1"/>
          <p:nvPr/>
        </p:nvSpPr>
        <p:spPr>
          <a:xfrm>
            <a:off x="2301773" y="1405102"/>
            <a:ext cx="2082621" cy="369332"/>
          </a:xfrm>
          <a:prstGeom prst="rect">
            <a:avLst/>
          </a:prstGeom>
          <a:noFill/>
        </p:spPr>
        <p:txBody>
          <a:bodyPr wrap="none" rtlCol="0">
            <a:spAutoFit/>
          </a:bodyPr>
          <a:lstStyle/>
          <a:p>
            <a:r>
              <a:rPr lang="en-US" b="1" dirty="0" smtClean="0">
                <a:solidFill>
                  <a:schemeClr val="bg2"/>
                </a:solidFill>
              </a:rPr>
              <a:t>Analog over fiber</a:t>
            </a:r>
            <a:endParaRPr lang="en-US" b="1" dirty="0">
              <a:solidFill>
                <a:schemeClr val="bg2"/>
              </a:solidFill>
            </a:endParaRPr>
          </a:p>
        </p:txBody>
      </p:sp>
      <p:grpSp>
        <p:nvGrpSpPr>
          <p:cNvPr id="335" name="Group 334"/>
          <p:cNvGrpSpPr/>
          <p:nvPr/>
        </p:nvGrpSpPr>
        <p:grpSpPr>
          <a:xfrm>
            <a:off x="5124261" y="1546991"/>
            <a:ext cx="1077363" cy="744101"/>
            <a:chOff x="5124261" y="1718441"/>
            <a:chExt cx="1077363" cy="744101"/>
          </a:xfrm>
        </p:grpSpPr>
        <p:sp>
          <p:nvSpPr>
            <p:cNvPr id="317" name="Rectangle 316"/>
            <p:cNvSpPr/>
            <p:nvPr/>
          </p:nvSpPr>
          <p:spPr bwMode="auto">
            <a:xfrm>
              <a:off x="5124261" y="1718441"/>
              <a:ext cx="1077363" cy="74410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2"/>
                </a:solidFill>
                <a:effectLst/>
                <a:latin typeface="FrutigerNext LT Regular" pitchFamily="34" charset="0"/>
                <a:ea typeface="MS PGothic" pitchFamily="34" charset="-128"/>
              </a:endParaRPr>
            </a:p>
          </p:txBody>
        </p:sp>
        <p:pic>
          <p:nvPicPr>
            <p:cNvPr id="331" name="Picture 2"/>
            <p:cNvPicPr>
              <a:picLocks noChangeAspect="1" noChangeArrowheads="1"/>
            </p:cNvPicPr>
            <p:nvPr/>
          </p:nvPicPr>
          <p:blipFill>
            <a:blip r:embed="rId3" cstate="print"/>
            <a:srcRect l="35381" t="20905" r="36750" b="29526"/>
            <a:stretch>
              <a:fillRect/>
            </a:stretch>
          </p:blipFill>
          <p:spPr bwMode="auto">
            <a:xfrm>
              <a:off x="5557943" y="1765948"/>
              <a:ext cx="273268" cy="273268"/>
            </a:xfrm>
            <a:prstGeom prst="rect">
              <a:avLst/>
            </a:prstGeom>
            <a:noFill/>
            <a:ln w="9525">
              <a:noFill/>
              <a:miter lim="800000"/>
              <a:headEnd/>
              <a:tailEnd/>
            </a:ln>
          </p:spPr>
        </p:pic>
        <p:pic>
          <p:nvPicPr>
            <p:cNvPr id="332" name="Picture 2"/>
            <p:cNvPicPr>
              <a:picLocks noChangeAspect="1" noChangeArrowheads="1"/>
            </p:cNvPicPr>
            <p:nvPr/>
          </p:nvPicPr>
          <p:blipFill>
            <a:blip r:embed="rId4" cstate="print"/>
            <a:srcRect l="35381" t="20905" r="36750" b="29526"/>
            <a:stretch>
              <a:fillRect/>
            </a:stretch>
          </p:blipFill>
          <p:spPr bwMode="auto">
            <a:xfrm>
              <a:off x="5832253" y="1782078"/>
              <a:ext cx="357352" cy="357352"/>
            </a:xfrm>
            <a:prstGeom prst="rect">
              <a:avLst/>
            </a:prstGeom>
            <a:noFill/>
            <a:ln w="9525">
              <a:noFill/>
              <a:miter lim="800000"/>
              <a:headEnd/>
              <a:tailEnd/>
            </a:ln>
          </p:spPr>
        </p:pic>
        <p:pic>
          <p:nvPicPr>
            <p:cNvPr id="333" name="Picture 2"/>
            <p:cNvPicPr>
              <a:picLocks noChangeAspect="1" noChangeArrowheads="1"/>
            </p:cNvPicPr>
            <p:nvPr/>
          </p:nvPicPr>
          <p:blipFill>
            <a:blip r:embed="rId5" cstate="print"/>
            <a:srcRect l="35381" t="20905" r="36750" b="29526"/>
            <a:stretch>
              <a:fillRect/>
            </a:stretch>
          </p:blipFill>
          <p:spPr bwMode="auto">
            <a:xfrm>
              <a:off x="5486400" y="2116328"/>
              <a:ext cx="315362" cy="315362"/>
            </a:xfrm>
            <a:prstGeom prst="rect">
              <a:avLst/>
            </a:prstGeom>
            <a:noFill/>
            <a:ln w="9525">
              <a:noFill/>
              <a:miter lim="800000"/>
              <a:headEnd/>
              <a:tailEnd/>
            </a:ln>
          </p:spPr>
        </p:pic>
        <p:pic>
          <p:nvPicPr>
            <p:cNvPr id="334" name="Picture 2"/>
            <p:cNvPicPr>
              <a:picLocks noChangeAspect="1" noChangeArrowheads="1"/>
            </p:cNvPicPr>
            <p:nvPr/>
          </p:nvPicPr>
          <p:blipFill>
            <a:blip r:embed="rId6" cstate="print"/>
            <a:srcRect l="35381" t="20905" r="36750" b="29526"/>
            <a:stretch>
              <a:fillRect/>
            </a:stretch>
          </p:blipFill>
          <p:spPr bwMode="auto">
            <a:xfrm>
              <a:off x="5728450" y="2017937"/>
              <a:ext cx="142722" cy="142722"/>
            </a:xfrm>
            <a:prstGeom prst="rect">
              <a:avLst/>
            </a:prstGeom>
            <a:noFill/>
            <a:ln w="9525">
              <a:noFill/>
              <a:miter lim="800000"/>
              <a:headEnd/>
              <a:tailEnd/>
            </a:ln>
          </p:spPr>
        </p:pic>
        <p:pic>
          <p:nvPicPr>
            <p:cNvPr id="1026" name="Picture 2"/>
            <p:cNvPicPr>
              <a:picLocks noChangeAspect="1" noChangeArrowheads="1"/>
            </p:cNvPicPr>
            <p:nvPr/>
          </p:nvPicPr>
          <p:blipFill>
            <a:blip r:embed="rId7" cstate="print"/>
            <a:srcRect l="35381" t="20905" r="36750" b="29526"/>
            <a:stretch>
              <a:fillRect/>
            </a:stretch>
          </p:blipFill>
          <p:spPr bwMode="auto">
            <a:xfrm>
              <a:off x="5155324" y="1749973"/>
              <a:ext cx="425669" cy="425669"/>
            </a:xfrm>
            <a:prstGeom prst="rect">
              <a:avLst/>
            </a:prstGeom>
            <a:noFill/>
            <a:ln w="9525">
              <a:noFill/>
              <a:miter lim="800000"/>
              <a:headEnd/>
              <a:tailEnd/>
            </a:ln>
          </p:spPr>
        </p:pic>
      </p:grpSp>
      <p:grpSp>
        <p:nvGrpSpPr>
          <p:cNvPr id="353" name="Group 352"/>
          <p:cNvGrpSpPr/>
          <p:nvPr/>
        </p:nvGrpSpPr>
        <p:grpSpPr>
          <a:xfrm>
            <a:off x="1161861" y="1858141"/>
            <a:ext cx="362139" cy="316734"/>
            <a:chOff x="5124261" y="1718441"/>
            <a:chExt cx="1077363" cy="744101"/>
          </a:xfrm>
        </p:grpSpPr>
        <p:sp>
          <p:nvSpPr>
            <p:cNvPr id="354" name="Rectangle 353"/>
            <p:cNvSpPr/>
            <p:nvPr/>
          </p:nvSpPr>
          <p:spPr bwMode="auto">
            <a:xfrm>
              <a:off x="5124261" y="1718441"/>
              <a:ext cx="1077363" cy="74410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2"/>
                </a:solidFill>
                <a:effectLst/>
                <a:latin typeface="FrutigerNext LT Regular" pitchFamily="34" charset="0"/>
                <a:ea typeface="MS PGothic" pitchFamily="34" charset="-128"/>
              </a:endParaRPr>
            </a:p>
          </p:txBody>
        </p:sp>
        <p:pic>
          <p:nvPicPr>
            <p:cNvPr id="355" name="Picture 2"/>
            <p:cNvPicPr>
              <a:picLocks noChangeAspect="1" noChangeArrowheads="1"/>
            </p:cNvPicPr>
            <p:nvPr/>
          </p:nvPicPr>
          <p:blipFill>
            <a:blip r:embed="rId8" cstate="print"/>
            <a:srcRect l="35381" t="20905" r="36750" b="29526"/>
            <a:stretch>
              <a:fillRect/>
            </a:stretch>
          </p:blipFill>
          <p:spPr bwMode="auto">
            <a:xfrm>
              <a:off x="5372253" y="1765948"/>
              <a:ext cx="696591" cy="696594"/>
            </a:xfrm>
            <a:prstGeom prst="rect">
              <a:avLst/>
            </a:prstGeom>
            <a:noFill/>
            <a:ln w="9525">
              <a:noFill/>
              <a:miter lim="800000"/>
              <a:headEnd/>
              <a:tailEnd/>
            </a:ln>
          </p:spPr>
        </p:pic>
      </p:grpSp>
      <p:sp>
        <p:nvSpPr>
          <p:cNvPr id="382" name="TextBox 381"/>
          <p:cNvSpPr txBox="1"/>
          <p:nvPr/>
        </p:nvSpPr>
        <p:spPr>
          <a:xfrm>
            <a:off x="6300716" y="1917511"/>
            <a:ext cx="610360" cy="307777"/>
          </a:xfrm>
          <a:prstGeom prst="rect">
            <a:avLst/>
          </a:prstGeom>
          <a:solidFill>
            <a:schemeClr val="tx1"/>
          </a:solidFill>
        </p:spPr>
        <p:txBody>
          <a:bodyPr wrap="none" rtlCol="0">
            <a:spAutoFit/>
          </a:bodyPr>
          <a:lstStyle/>
          <a:p>
            <a:r>
              <a:rPr lang="en-US" sz="1400" b="1" dirty="0" smtClean="0">
                <a:solidFill>
                  <a:schemeClr val="bg2"/>
                </a:solidFill>
              </a:rPr>
              <a:t>X,Y,Z</a:t>
            </a:r>
            <a:endParaRPr lang="en-US" sz="1400" b="1" dirty="0">
              <a:solidFill>
                <a:schemeClr val="bg2"/>
              </a:solidFill>
            </a:endParaRPr>
          </a:p>
        </p:txBody>
      </p:sp>
      <p:sp>
        <p:nvSpPr>
          <p:cNvPr id="395" name="Rectangle 394"/>
          <p:cNvSpPr/>
          <p:nvPr/>
        </p:nvSpPr>
        <p:spPr bwMode="auto">
          <a:xfrm>
            <a:off x="729941" y="1233165"/>
            <a:ext cx="139970" cy="299522"/>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2"/>
              </a:solidFill>
              <a:effectLst/>
              <a:latin typeface="FrutigerNext LT Regular" pitchFamily="34" charset="0"/>
              <a:ea typeface="MS PGothic" pitchFamily="34" charset="-128"/>
            </a:endParaRPr>
          </a:p>
        </p:txBody>
      </p:sp>
      <p:grpSp>
        <p:nvGrpSpPr>
          <p:cNvPr id="404" name="Group 403"/>
          <p:cNvGrpSpPr/>
          <p:nvPr/>
        </p:nvGrpSpPr>
        <p:grpSpPr>
          <a:xfrm>
            <a:off x="-300575" y="2608239"/>
            <a:ext cx="12370338" cy="1392072"/>
            <a:chOff x="-300575" y="2565779"/>
            <a:chExt cx="12370338" cy="1392072"/>
          </a:xfrm>
          <a:noFill/>
        </p:grpSpPr>
        <p:sp>
          <p:nvSpPr>
            <p:cNvPr id="82" name="Rounded Rectangle 81"/>
            <p:cNvSpPr/>
            <p:nvPr/>
          </p:nvSpPr>
          <p:spPr bwMode="auto">
            <a:xfrm>
              <a:off x="0" y="2565779"/>
              <a:ext cx="12069763" cy="1392072"/>
            </a:xfrm>
            <a:prstGeom prst="round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276" name="Isosceles Triangle 275"/>
            <p:cNvSpPr/>
            <p:nvPr/>
          </p:nvSpPr>
          <p:spPr bwMode="auto">
            <a:xfrm>
              <a:off x="656123" y="3022300"/>
              <a:ext cx="166504" cy="756745"/>
            </a:xfrm>
            <a:prstGeom prst="triangle">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277" name="Rectangle 276"/>
            <p:cNvSpPr/>
            <p:nvPr/>
          </p:nvSpPr>
          <p:spPr bwMode="auto">
            <a:xfrm>
              <a:off x="659427" y="2868621"/>
              <a:ext cx="139970" cy="299522"/>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278" name="TextBox 277"/>
            <p:cNvSpPr txBox="1"/>
            <p:nvPr/>
          </p:nvSpPr>
          <p:spPr>
            <a:xfrm rot="8933607">
              <a:off x="-300575" y="2939359"/>
              <a:ext cx="1025360" cy="523220"/>
            </a:xfrm>
            <a:prstGeom prst="rect">
              <a:avLst/>
            </a:prstGeom>
            <a:grpFill/>
            <a:ln>
              <a:noFill/>
            </a:ln>
          </p:spPr>
          <p:txBody>
            <a:bodyPr wrap="square" rtlCol="0">
              <a:spAutoFit/>
            </a:bodyPr>
            <a:lstStyle/>
            <a:p>
              <a:r>
                <a:rPr lang="en-US" sz="2800" b="1" dirty="0" smtClean="0">
                  <a:solidFill>
                    <a:schemeClr val="bg2"/>
                  </a:solidFill>
                </a:rPr>
                <a:t>))))</a:t>
              </a:r>
              <a:endParaRPr lang="en-US" sz="2800" b="1" dirty="0">
                <a:solidFill>
                  <a:schemeClr val="bg2"/>
                </a:solidFill>
              </a:endParaRPr>
            </a:p>
          </p:txBody>
        </p:sp>
        <p:sp>
          <p:nvSpPr>
            <p:cNvPr id="279" name="Freeform 278"/>
            <p:cNvSpPr/>
            <p:nvPr/>
          </p:nvSpPr>
          <p:spPr bwMode="auto">
            <a:xfrm rot="16200000">
              <a:off x="638312" y="2986463"/>
              <a:ext cx="922855" cy="477826"/>
            </a:xfrm>
            <a:custGeom>
              <a:avLst/>
              <a:gdLst>
                <a:gd name="connsiteX0" fmla="*/ 0 w 1779668"/>
                <a:gd name="connsiteY0" fmla="*/ 204717 h 587592"/>
                <a:gd name="connsiteX1" fmla="*/ 68239 w 1779668"/>
                <a:gd name="connsiteY1" fmla="*/ 191069 h 587592"/>
                <a:gd name="connsiteX2" fmla="*/ 109182 w 1779668"/>
                <a:gd name="connsiteY2" fmla="*/ 163774 h 587592"/>
                <a:gd name="connsiteX3" fmla="*/ 177421 w 1779668"/>
                <a:gd name="connsiteY3" fmla="*/ 177421 h 587592"/>
                <a:gd name="connsiteX4" fmla="*/ 259308 w 1779668"/>
                <a:gd name="connsiteY4" fmla="*/ 204717 h 587592"/>
                <a:gd name="connsiteX5" fmla="*/ 286603 w 1779668"/>
                <a:gd name="connsiteY5" fmla="*/ 245660 h 587592"/>
                <a:gd name="connsiteX6" fmla="*/ 354842 w 1779668"/>
                <a:gd name="connsiteY6" fmla="*/ 163774 h 587592"/>
                <a:gd name="connsiteX7" fmla="*/ 395785 w 1779668"/>
                <a:gd name="connsiteY7" fmla="*/ 150126 h 587592"/>
                <a:gd name="connsiteX8" fmla="*/ 450376 w 1779668"/>
                <a:gd name="connsiteY8" fmla="*/ 136478 h 587592"/>
                <a:gd name="connsiteX9" fmla="*/ 491319 w 1779668"/>
                <a:gd name="connsiteY9" fmla="*/ 150126 h 587592"/>
                <a:gd name="connsiteX10" fmla="*/ 504967 w 1779668"/>
                <a:gd name="connsiteY10" fmla="*/ 191069 h 587592"/>
                <a:gd name="connsiteX11" fmla="*/ 532263 w 1779668"/>
                <a:gd name="connsiteY11" fmla="*/ 122830 h 587592"/>
                <a:gd name="connsiteX12" fmla="*/ 573206 w 1779668"/>
                <a:gd name="connsiteY12" fmla="*/ 13648 h 587592"/>
                <a:gd name="connsiteX13" fmla="*/ 600502 w 1779668"/>
                <a:gd name="connsiteY13" fmla="*/ 136478 h 587592"/>
                <a:gd name="connsiteX14" fmla="*/ 614149 w 1779668"/>
                <a:gd name="connsiteY14" fmla="*/ 232012 h 587592"/>
                <a:gd name="connsiteX15" fmla="*/ 627797 w 1779668"/>
                <a:gd name="connsiteY15" fmla="*/ 477672 h 587592"/>
                <a:gd name="connsiteX16" fmla="*/ 655093 w 1779668"/>
                <a:gd name="connsiteY16" fmla="*/ 423081 h 587592"/>
                <a:gd name="connsiteX17" fmla="*/ 668740 w 1779668"/>
                <a:gd name="connsiteY17" fmla="*/ 300251 h 587592"/>
                <a:gd name="connsiteX18" fmla="*/ 682388 w 1779668"/>
                <a:gd name="connsiteY18" fmla="*/ 191069 h 587592"/>
                <a:gd name="connsiteX19" fmla="*/ 696036 w 1779668"/>
                <a:gd name="connsiteY19" fmla="*/ 136478 h 587592"/>
                <a:gd name="connsiteX20" fmla="*/ 709684 w 1779668"/>
                <a:gd name="connsiteY20" fmla="*/ 40944 h 587592"/>
                <a:gd name="connsiteX21" fmla="*/ 750627 w 1779668"/>
                <a:gd name="connsiteY21" fmla="*/ 68239 h 587592"/>
                <a:gd name="connsiteX22" fmla="*/ 805218 w 1779668"/>
                <a:gd name="connsiteY22" fmla="*/ 150126 h 587592"/>
                <a:gd name="connsiteX23" fmla="*/ 818866 w 1779668"/>
                <a:gd name="connsiteY23" fmla="*/ 204717 h 587592"/>
                <a:gd name="connsiteX24" fmla="*/ 832514 w 1779668"/>
                <a:gd name="connsiteY24" fmla="*/ 245660 h 587592"/>
                <a:gd name="connsiteX25" fmla="*/ 859809 w 1779668"/>
                <a:gd name="connsiteY25" fmla="*/ 204717 h 587592"/>
                <a:gd name="connsiteX26" fmla="*/ 900752 w 1779668"/>
                <a:gd name="connsiteY26" fmla="*/ 218365 h 587592"/>
                <a:gd name="connsiteX27" fmla="*/ 941696 w 1779668"/>
                <a:gd name="connsiteY27" fmla="*/ 177421 h 587592"/>
                <a:gd name="connsiteX28" fmla="*/ 968991 w 1779668"/>
                <a:gd name="connsiteY28" fmla="*/ 259308 h 587592"/>
                <a:gd name="connsiteX29" fmla="*/ 1009934 w 1779668"/>
                <a:gd name="connsiteY29" fmla="*/ 286603 h 587592"/>
                <a:gd name="connsiteX30" fmla="*/ 1064525 w 1779668"/>
                <a:gd name="connsiteY30" fmla="*/ 136478 h 587592"/>
                <a:gd name="connsiteX31" fmla="*/ 1091821 w 1779668"/>
                <a:gd name="connsiteY31" fmla="*/ 54592 h 587592"/>
                <a:gd name="connsiteX32" fmla="*/ 1105469 w 1779668"/>
                <a:gd name="connsiteY32" fmla="*/ 0 h 587592"/>
                <a:gd name="connsiteX33" fmla="*/ 1146412 w 1779668"/>
                <a:gd name="connsiteY33" fmla="*/ 54592 h 587592"/>
                <a:gd name="connsiteX34" fmla="*/ 1160060 w 1779668"/>
                <a:gd name="connsiteY34" fmla="*/ 136478 h 587592"/>
                <a:gd name="connsiteX35" fmla="*/ 1173708 w 1779668"/>
                <a:gd name="connsiteY35" fmla="*/ 204717 h 587592"/>
                <a:gd name="connsiteX36" fmla="*/ 1201003 w 1779668"/>
                <a:gd name="connsiteY36" fmla="*/ 286603 h 587592"/>
                <a:gd name="connsiteX37" fmla="*/ 1214651 w 1779668"/>
                <a:gd name="connsiteY37" fmla="*/ 245660 h 587592"/>
                <a:gd name="connsiteX38" fmla="*/ 1241946 w 1779668"/>
                <a:gd name="connsiteY38" fmla="*/ 136478 h 587592"/>
                <a:gd name="connsiteX39" fmla="*/ 1296537 w 1779668"/>
                <a:gd name="connsiteY39" fmla="*/ 218365 h 587592"/>
                <a:gd name="connsiteX40" fmla="*/ 1364776 w 1779668"/>
                <a:gd name="connsiteY40" fmla="*/ 286603 h 587592"/>
                <a:gd name="connsiteX41" fmla="*/ 1378424 w 1779668"/>
                <a:gd name="connsiteY41" fmla="*/ 136478 h 587592"/>
                <a:gd name="connsiteX42" fmla="*/ 1392072 w 1779668"/>
                <a:gd name="connsiteY42" fmla="*/ 95535 h 587592"/>
                <a:gd name="connsiteX43" fmla="*/ 1433015 w 1779668"/>
                <a:gd name="connsiteY43" fmla="*/ 109183 h 587592"/>
                <a:gd name="connsiteX44" fmla="*/ 1460311 w 1779668"/>
                <a:gd name="connsiteY44" fmla="*/ 150126 h 587592"/>
                <a:gd name="connsiteX45" fmla="*/ 1487606 w 1779668"/>
                <a:gd name="connsiteY45" fmla="*/ 327547 h 587592"/>
                <a:gd name="connsiteX46" fmla="*/ 1514902 w 1779668"/>
                <a:gd name="connsiteY46" fmla="*/ 423081 h 587592"/>
                <a:gd name="connsiteX47" fmla="*/ 1542197 w 1779668"/>
                <a:gd name="connsiteY47" fmla="*/ 532263 h 587592"/>
                <a:gd name="connsiteX48" fmla="*/ 1555845 w 1779668"/>
                <a:gd name="connsiteY48" fmla="*/ 573206 h 587592"/>
                <a:gd name="connsiteX49" fmla="*/ 1542197 w 1779668"/>
                <a:gd name="connsiteY49" fmla="*/ 504968 h 587592"/>
                <a:gd name="connsiteX50" fmla="*/ 1555845 w 1779668"/>
                <a:gd name="connsiteY50" fmla="*/ 177421 h 587592"/>
                <a:gd name="connsiteX51" fmla="*/ 1583140 w 1779668"/>
                <a:gd name="connsiteY51" fmla="*/ 0 h 587592"/>
                <a:gd name="connsiteX52" fmla="*/ 1610436 w 1779668"/>
                <a:gd name="connsiteY52" fmla="*/ 245660 h 587592"/>
                <a:gd name="connsiteX53" fmla="*/ 1651379 w 1779668"/>
                <a:gd name="connsiteY53" fmla="*/ 272956 h 587592"/>
                <a:gd name="connsiteX54" fmla="*/ 1692322 w 1779668"/>
                <a:gd name="connsiteY54" fmla="*/ 259308 h 587592"/>
                <a:gd name="connsiteX55" fmla="*/ 1774209 w 1779668"/>
                <a:gd name="connsiteY55" fmla="*/ 245660 h 587592"/>
                <a:gd name="connsiteX56" fmla="*/ 1774209 w 1779668"/>
                <a:gd name="connsiteY56" fmla="*/ 218365 h 587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779668" h="587592">
                  <a:moveTo>
                    <a:pt x="0" y="204717"/>
                  </a:moveTo>
                  <a:cubicBezTo>
                    <a:pt x="22746" y="200168"/>
                    <a:pt x="46519" y="199214"/>
                    <a:pt x="68239" y="191069"/>
                  </a:cubicBezTo>
                  <a:cubicBezTo>
                    <a:pt x="83597" y="185310"/>
                    <a:pt x="92906" y="165809"/>
                    <a:pt x="109182" y="163774"/>
                  </a:cubicBezTo>
                  <a:cubicBezTo>
                    <a:pt x="132200" y="160897"/>
                    <a:pt x="155042" y="171318"/>
                    <a:pt x="177421" y="177421"/>
                  </a:cubicBezTo>
                  <a:cubicBezTo>
                    <a:pt x="205179" y="184991"/>
                    <a:pt x="259308" y="204717"/>
                    <a:pt x="259308" y="204717"/>
                  </a:cubicBezTo>
                  <a:cubicBezTo>
                    <a:pt x="268406" y="218365"/>
                    <a:pt x="270201" y="245660"/>
                    <a:pt x="286603" y="245660"/>
                  </a:cubicBezTo>
                  <a:cubicBezTo>
                    <a:pt x="312593" y="245660"/>
                    <a:pt x="339404" y="176124"/>
                    <a:pt x="354842" y="163774"/>
                  </a:cubicBezTo>
                  <a:cubicBezTo>
                    <a:pt x="366076" y="154787"/>
                    <a:pt x="382137" y="154675"/>
                    <a:pt x="395785" y="150126"/>
                  </a:cubicBezTo>
                  <a:cubicBezTo>
                    <a:pt x="494715" y="216079"/>
                    <a:pt x="391181" y="166075"/>
                    <a:pt x="450376" y="136478"/>
                  </a:cubicBezTo>
                  <a:cubicBezTo>
                    <a:pt x="463243" y="130045"/>
                    <a:pt x="477671" y="145577"/>
                    <a:pt x="491319" y="150126"/>
                  </a:cubicBezTo>
                  <a:cubicBezTo>
                    <a:pt x="495868" y="163774"/>
                    <a:pt x="492997" y="199049"/>
                    <a:pt x="504967" y="191069"/>
                  </a:cubicBezTo>
                  <a:cubicBezTo>
                    <a:pt x="525351" y="177480"/>
                    <a:pt x="524516" y="146071"/>
                    <a:pt x="532263" y="122830"/>
                  </a:cubicBezTo>
                  <a:cubicBezTo>
                    <a:pt x="569429" y="11334"/>
                    <a:pt x="517366" y="125330"/>
                    <a:pt x="573206" y="13648"/>
                  </a:cubicBezTo>
                  <a:cubicBezTo>
                    <a:pt x="585474" y="62720"/>
                    <a:pt x="591839" y="84502"/>
                    <a:pt x="600502" y="136478"/>
                  </a:cubicBezTo>
                  <a:cubicBezTo>
                    <a:pt x="605790" y="168208"/>
                    <a:pt x="609600" y="200167"/>
                    <a:pt x="614149" y="232012"/>
                  </a:cubicBezTo>
                  <a:cubicBezTo>
                    <a:pt x="618698" y="313899"/>
                    <a:pt x="610613" y="397480"/>
                    <a:pt x="627797" y="477672"/>
                  </a:cubicBezTo>
                  <a:cubicBezTo>
                    <a:pt x="632060" y="497565"/>
                    <a:pt x="650518" y="442905"/>
                    <a:pt x="655093" y="423081"/>
                  </a:cubicBezTo>
                  <a:cubicBezTo>
                    <a:pt x="664356" y="382941"/>
                    <a:pt x="663927" y="341164"/>
                    <a:pt x="668740" y="300251"/>
                  </a:cubicBezTo>
                  <a:cubicBezTo>
                    <a:pt x="673025" y="263825"/>
                    <a:pt x="676358" y="227247"/>
                    <a:pt x="682388" y="191069"/>
                  </a:cubicBezTo>
                  <a:cubicBezTo>
                    <a:pt x="685472" y="172567"/>
                    <a:pt x="692681" y="154932"/>
                    <a:pt x="696036" y="136478"/>
                  </a:cubicBezTo>
                  <a:cubicBezTo>
                    <a:pt x="701790" y="104829"/>
                    <a:pt x="705135" y="72789"/>
                    <a:pt x="709684" y="40944"/>
                  </a:cubicBezTo>
                  <a:cubicBezTo>
                    <a:pt x="723332" y="50042"/>
                    <a:pt x="739826" y="55895"/>
                    <a:pt x="750627" y="68239"/>
                  </a:cubicBezTo>
                  <a:cubicBezTo>
                    <a:pt x="772229" y="92927"/>
                    <a:pt x="805218" y="150126"/>
                    <a:pt x="805218" y="150126"/>
                  </a:cubicBezTo>
                  <a:cubicBezTo>
                    <a:pt x="809767" y="168323"/>
                    <a:pt x="813713" y="186682"/>
                    <a:pt x="818866" y="204717"/>
                  </a:cubicBezTo>
                  <a:cubicBezTo>
                    <a:pt x="822818" y="218549"/>
                    <a:pt x="818128" y="245660"/>
                    <a:pt x="832514" y="245660"/>
                  </a:cubicBezTo>
                  <a:cubicBezTo>
                    <a:pt x="848916" y="245660"/>
                    <a:pt x="850711" y="218365"/>
                    <a:pt x="859809" y="204717"/>
                  </a:cubicBezTo>
                  <a:cubicBezTo>
                    <a:pt x="873457" y="209266"/>
                    <a:pt x="887104" y="222914"/>
                    <a:pt x="900752" y="218365"/>
                  </a:cubicBezTo>
                  <a:cubicBezTo>
                    <a:pt x="919063" y="212261"/>
                    <a:pt x="925145" y="167491"/>
                    <a:pt x="941696" y="177421"/>
                  </a:cubicBezTo>
                  <a:cubicBezTo>
                    <a:pt x="966368" y="192224"/>
                    <a:pt x="945051" y="243348"/>
                    <a:pt x="968991" y="259308"/>
                  </a:cubicBezTo>
                  <a:lnTo>
                    <a:pt x="1009934" y="286603"/>
                  </a:lnTo>
                  <a:cubicBezTo>
                    <a:pt x="1090837" y="232670"/>
                    <a:pt x="1034796" y="285124"/>
                    <a:pt x="1064525" y="136478"/>
                  </a:cubicBezTo>
                  <a:cubicBezTo>
                    <a:pt x="1070168" y="108265"/>
                    <a:pt x="1084843" y="82505"/>
                    <a:pt x="1091821" y="54592"/>
                  </a:cubicBezTo>
                  <a:lnTo>
                    <a:pt x="1105469" y="0"/>
                  </a:lnTo>
                  <a:cubicBezTo>
                    <a:pt x="1119117" y="18197"/>
                    <a:pt x="1137964" y="33472"/>
                    <a:pt x="1146412" y="54592"/>
                  </a:cubicBezTo>
                  <a:cubicBezTo>
                    <a:pt x="1156689" y="80285"/>
                    <a:pt x="1155110" y="109253"/>
                    <a:pt x="1160060" y="136478"/>
                  </a:cubicBezTo>
                  <a:cubicBezTo>
                    <a:pt x="1164210" y="159301"/>
                    <a:pt x="1167605" y="182338"/>
                    <a:pt x="1173708" y="204717"/>
                  </a:cubicBezTo>
                  <a:cubicBezTo>
                    <a:pt x="1181278" y="232475"/>
                    <a:pt x="1201003" y="286603"/>
                    <a:pt x="1201003" y="286603"/>
                  </a:cubicBezTo>
                  <a:cubicBezTo>
                    <a:pt x="1205552" y="272955"/>
                    <a:pt x="1210866" y="259539"/>
                    <a:pt x="1214651" y="245660"/>
                  </a:cubicBezTo>
                  <a:cubicBezTo>
                    <a:pt x="1224522" y="209468"/>
                    <a:pt x="1206357" y="148341"/>
                    <a:pt x="1241946" y="136478"/>
                  </a:cubicBezTo>
                  <a:cubicBezTo>
                    <a:pt x="1273068" y="126104"/>
                    <a:pt x="1281866" y="189023"/>
                    <a:pt x="1296537" y="218365"/>
                  </a:cubicBezTo>
                  <a:cubicBezTo>
                    <a:pt x="1330267" y="285823"/>
                    <a:pt x="1304532" y="266523"/>
                    <a:pt x="1364776" y="286603"/>
                  </a:cubicBezTo>
                  <a:cubicBezTo>
                    <a:pt x="1369325" y="236561"/>
                    <a:pt x="1371318" y="186221"/>
                    <a:pt x="1378424" y="136478"/>
                  </a:cubicBezTo>
                  <a:cubicBezTo>
                    <a:pt x="1380459" y="122237"/>
                    <a:pt x="1379205" y="101968"/>
                    <a:pt x="1392072" y="95535"/>
                  </a:cubicBezTo>
                  <a:cubicBezTo>
                    <a:pt x="1404939" y="89102"/>
                    <a:pt x="1419367" y="104634"/>
                    <a:pt x="1433015" y="109183"/>
                  </a:cubicBezTo>
                  <a:cubicBezTo>
                    <a:pt x="1442114" y="122831"/>
                    <a:pt x="1454552" y="134768"/>
                    <a:pt x="1460311" y="150126"/>
                  </a:cubicBezTo>
                  <a:cubicBezTo>
                    <a:pt x="1472832" y="183515"/>
                    <a:pt x="1484234" y="307316"/>
                    <a:pt x="1487606" y="327547"/>
                  </a:cubicBezTo>
                  <a:cubicBezTo>
                    <a:pt x="1497349" y="386004"/>
                    <a:pt x="1500993" y="372083"/>
                    <a:pt x="1514902" y="423081"/>
                  </a:cubicBezTo>
                  <a:cubicBezTo>
                    <a:pt x="1524773" y="459273"/>
                    <a:pt x="1530334" y="496674"/>
                    <a:pt x="1542197" y="532263"/>
                  </a:cubicBezTo>
                  <a:cubicBezTo>
                    <a:pt x="1546746" y="545911"/>
                    <a:pt x="1555845" y="587592"/>
                    <a:pt x="1555845" y="573206"/>
                  </a:cubicBezTo>
                  <a:cubicBezTo>
                    <a:pt x="1555845" y="550010"/>
                    <a:pt x="1546746" y="527714"/>
                    <a:pt x="1542197" y="504968"/>
                  </a:cubicBezTo>
                  <a:cubicBezTo>
                    <a:pt x="1546746" y="395786"/>
                    <a:pt x="1549028" y="286485"/>
                    <a:pt x="1555845" y="177421"/>
                  </a:cubicBezTo>
                  <a:cubicBezTo>
                    <a:pt x="1560351" y="105319"/>
                    <a:pt x="1569902" y="66195"/>
                    <a:pt x="1583140" y="0"/>
                  </a:cubicBezTo>
                  <a:cubicBezTo>
                    <a:pt x="1592239" y="81887"/>
                    <a:pt x="1590453" y="165729"/>
                    <a:pt x="1610436" y="245660"/>
                  </a:cubicBezTo>
                  <a:cubicBezTo>
                    <a:pt x="1614414" y="261573"/>
                    <a:pt x="1635200" y="270259"/>
                    <a:pt x="1651379" y="272956"/>
                  </a:cubicBezTo>
                  <a:cubicBezTo>
                    <a:pt x="1665569" y="275321"/>
                    <a:pt x="1678674" y="263857"/>
                    <a:pt x="1692322" y="259308"/>
                  </a:cubicBezTo>
                  <a:cubicBezTo>
                    <a:pt x="1730264" y="271955"/>
                    <a:pt x="1742461" y="287991"/>
                    <a:pt x="1774209" y="245660"/>
                  </a:cubicBezTo>
                  <a:cubicBezTo>
                    <a:pt x="1779668" y="238381"/>
                    <a:pt x="1774209" y="227463"/>
                    <a:pt x="1774209" y="218365"/>
                  </a:cubicBezTo>
                </a:path>
              </a:pathLst>
            </a:cu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13" name="TextBox 312"/>
            <p:cNvSpPr txBox="1"/>
            <p:nvPr/>
          </p:nvSpPr>
          <p:spPr>
            <a:xfrm>
              <a:off x="1749973" y="3468414"/>
              <a:ext cx="3389585" cy="307777"/>
            </a:xfrm>
            <a:prstGeom prst="rect">
              <a:avLst/>
            </a:prstGeom>
            <a:grpFill/>
          </p:spPr>
          <p:txBody>
            <a:bodyPr wrap="square" rtlCol="0">
              <a:spAutoFit/>
            </a:bodyPr>
            <a:lstStyle/>
            <a:p>
              <a:r>
                <a:rPr lang="en-US" sz="1400" b="1" dirty="0" smtClean="0">
                  <a:solidFill>
                    <a:schemeClr val="bg2"/>
                  </a:solidFill>
                </a:rPr>
                <a:t>011011,1001010,101010,1010110,1011</a:t>
              </a:r>
              <a:endParaRPr lang="en-US" sz="1400" b="1" dirty="0">
                <a:solidFill>
                  <a:schemeClr val="bg2"/>
                </a:solidFill>
              </a:endParaRPr>
            </a:p>
          </p:txBody>
        </p:sp>
        <p:sp>
          <p:nvSpPr>
            <p:cNvPr id="323" name="TextBox 322"/>
            <p:cNvSpPr txBox="1"/>
            <p:nvPr/>
          </p:nvSpPr>
          <p:spPr>
            <a:xfrm>
              <a:off x="2301773" y="3116318"/>
              <a:ext cx="2689582" cy="369332"/>
            </a:xfrm>
            <a:prstGeom prst="rect">
              <a:avLst/>
            </a:prstGeom>
            <a:grpFill/>
          </p:spPr>
          <p:txBody>
            <a:bodyPr wrap="none" rtlCol="0">
              <a:spAutoFit/>
            </a:bodyPr>
            <a:lstStyle/>
            <a:p>
              <a:r>
                <a:rPr lang="en-US" b="1" dirty="0" smtClean="0">
                  <a:solidFill>
                    <a:schemeClr val="bg2"/>
                  </a:solidFill>
                </a:rPr>
                <a:t>Digitized Analog(CPRI)</a:t>
              </a:r>
              <a:endParaRPr lang="en-US" b="1" dirty="0">
                <a:solidFill>
                  <a:schemeClr val="bg2"/>
                </a:solidFill>
              </a:endParaRPr>
            </a:p>
          </p:txBody>
        </p:sp>
        <p:grpSp>
          <p:nvGrpSpPr>
            <p:cNvPr id="336" name="Group 335"/>
            <p:cNvGrpSpPr/>
            <p:nvPr/>
          </p:nvGrpSpPr>
          <p:grpSpPr>
            <a:xfrm>
              <a:off x="5105211" y="3261492"/>
              <a:ext cx="872508" cy="669064"/>
              <a:chOff x="5124261" y="1718441"/>
              <a:chExt cx="1077363" cy="744101"/>
            </a:xfrm>
            <a:grpFill/>
          </p:grpSpPr>
          <p:sp>
            <p:nvSpPr>
              <p:cNvPr id="337" name="Rectangle 336"/>
              <p:cNvSpPr/>
              <p:nvPr/>
            </p:nvSpPr>
            <p:spPr bwMode="auto">
              <a:xfrm>
                <a:off x="5124261" y="1718441"/>
                <a:ext cx="1077363" cy="74410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2"/>
                  </a:solidFill>
                  <a:effectLst/>
                  <a:latin typeface="FrutigerNext LT Regular" pitchFamily="34" charset="0"/>
                  <a:ea typeface="MS PGothic" pitchFamily="34" charset="-128"/>
                </a:endParaRPr>
              </a:p>
            </p:txBody>
          </p:sp>
          <p:pic>
            <p:nvPicPr>
              <p:cNvPr id="338" name="Picture 2"/>
              <p:cNvPicPr>
                <a:picLocks noChangeAspect="1" noChangeArrowheads="1"/>
              </p:cNvPicPr>
              <p:nvPr/>
            </p:nvPicPr>
            <p:blipFill>
              <a:blip r:embed="rId9" cstate="print"/>
              <a:srcRect l="35381" t="20905" r="36750" b="29526"/>
              <a:stretch>
                <a:fillRect/>
              </a:stretch>
            </p:blipFill>
            <p:spPr bwMode="auto">
              <a:xfrm>
                <a:off x="5557943" y="1765948"/>
                <a:ext cx="273268" cy="273268"/>
              </a:xfrm>
              <a:prstGeom prst="rect">
                <a:avLst/>
              </a:prstGeom>
              <a:grpFill/>
              <a:ln w="9525">
                <a:noFill/>
                <a:miter lim="800000"/>
                <a:headEnd/>
                <a:tailEnd/>
              </a:ln>
            </p:spPr>
          </p:pic>
          <p:pic>
            <p:nvPicPr>
              <p:cNvPr id="339" name="Picture 2"/>
              <p:cNvPicPr>
                <a:picLocks noChangeAspect="1" noChangeArrowheads="1"/>
              </p:cNvPicPr>
              <p:nvPr/>
            </p:nvPicPr>
            <p:blipFill>
              <a:blip r:embed="rId10" cstate="print"/>
              <a:srcRect l="35381" t="20905" r="36750" b="29526"/>
              <a:stretch>
                <a:fillRect/>
              </a:stretch>
            </p:blipFill>
            <p:spPr bwMode="auto">
              <a:xfrm>
                <a:off x="5832253" y="1782078"/>
                <a:ext cx="357352" cy="357352"/>
              </a:xfrm>
              <a:prstGeom prst="rect">
                <a:avLst/>
              </a:prstGeom>
              <a:grpFill/>
              <a:ln w="9525">
                <a:noFill/>
                <a:miter lim="800000"/>
                <a:headEnd/>
                <a:tailEnd/>
              </a:ln>
            </p:spPr>
          </p:pic>
          <p:pic>
            <p:nvPicPr>
              <p:cNvPr id="341" name="Picture 2"/>
              <p:cNvPicPr>
                <a:picLocks noChangeAspect="1" noChangeArrowheads="1"/>
              </p:cNvPicPr>
              <p:nvPr/>
            </p:nvPicPr>
            <p:blipFill>
              <a:blip r:embed="rId11" cstate="print"/>
              <a:srcRect l="35381" t="20905" r="36750" b="29526"/>
              <a:stretch>
                <a:fillRect/>
              </a:stretch>
            </p:blipFill>
            <p:spPr bwMode="auto">
              <a:xfrm>
                <a:off x="5728450" y="2017937"/>
                <a:ext cx="142722" cy="142722"/>
              </a:xfrm>
              <a:prstGeom prst="rect">
                <a:avLst/>
              </a:prstGeom>
              <a:grpFill/>
              <a:ln w="9525">
                <a:noFill/>
                <a:miter lim="800000"/>
                <a:headEnd/>
                <a:tailEnd/>
              </a:ln>
            </p:spPr>
          </p:pic>
          <p:pic>
            <p:nvPicPr>
              <p:cNvPr id="342" name="Picture 2"/>
              <p:cNvPicPr>
                <a:picLocks noChangeAspect="1" noChangeArrowheads="1"/>
              </p:cNvPicPr>
              <p:nvPr/>
            </p:nvPicPr>
            <p:blipFill>
              <a:blip r:embed="rId12" cstate="print"/>
              <a:srcRect l="35381" t="20905" r="36750" b="29526"/>
              <a:stretch>
                <a:fillRect/>
              </a:stretch>
            </p:blipFill>
            <p:spPr bwMode="auto">
              <a:xfrm>
                <a:off x="5155324" y="1749973"/>
                <a:ext cx="425669" cy="425669"/>
              </a:xfrm>
              <a:prstGeom prst="rect">
                <a:avLst/>
              </a:prstGeom>
              <a:grpFill/>
              <a:ln w="9525">
                <a:noFill/>
                <a:miter lim="800000"/>
                <a:headEnd/>
                <a:tailEnd/>
              </a:ln>
            </p:spPr>
          </p:pic>
        </p:grpSp>
        <p:grpSp>
          <p:nvGrpSpPr>
            <p:cNvPr id="356" name="Group 355"/>
            <p:cNvGrpSpPr/>
            <p:nvPr/>
          </p:nvGrpSpPr>
          <p:grpSpPr>
            <a:xfrm>
              <a:off x="1141439" y="3365428"/>
              <a:ext cx="552639" cy="504313"/>
              <a:chOff x="5124261" y="1718441"/>
              <a:chExt cx="1077363" cy="744101"/>
            </a:xfrm>
            <a:grpFill/>
          </p:grpSpPr>
          <p:sp>
            <p:nvSpPr>
              <p:cNvPr id="357" name="Rectangle 356"/>
              <p:cNvSpPr/>
              <p:nvPr/>
            </p:nvSpPr>
            <p:spPr bwMode="auto">
              <a:xfrm>
                <a:off x="5124261" y="1718441"/>
                <a:ext cx="1077363" cy="74410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2"/>
                  </a:solidFill>
                  <a:effectLst/>
                  <a:latin typeface="FrutigerNext LT Regular" pitchFamily="34" charset="0"/>
                  <a:ea typeface="MS PGothic" pitchFamily="34" charset="-128"/>
                </a:endParaRPr>
              </a:p>
            </p:txBody>
          </p:sp>
          <p:pic>
            <p:nvPicPr>
              <p:cNvPr id="358" name="Picture 2"/>
              <p:cNvPicPr>
                <a:picLocks noChangeAspect="1" noChangeArrowheads="1"/>
              </p:cNvPicPr>
              <p:nvPr/>
            </p:nvPicPr>
            <p:blipFill>
              <a:blip r:embed="rId13" cstate="print"/>
              <a:srcRect l="35381" t="20905" r="36750" b="29526"/>
              <a:stretch>
                <a:fillRect/>
              </a:stretch>
            </p:blipFill>
            <p:spPr bwMode="auto">
              <a:xfrm>
                <a:off x="5757595" y="2011790"/>
                <a:ext cx="273268" cy="273268"/>
              </a:xfrm>
              <a:prstGeom prst="rect">
                <a:avLst/>
              </a:prstGeom>
              <a:grpFill/>
              <a:ln w="9525">
                <a:noFill/>
                <a:miter lim="800000"/>
                <a:headEnd/>
                <a:tailEnd/>
              </a:ln>
            </p:spPr>
          </p:pic>
          <p:pic>
            <p:nvPicPr>
              <p:cNvPr id="359" name="Picture 2"/>
              <p:cNvPicPr>
                <a:picLocks noChangeAspect="1" noChangeArrowheads="1"/>
              </p:cNvPicPr>
              <p:nvPr/>
            </p:nvPicPr>
            <p:blipFill>
              <a:blip r:embed="rId14" cstate="print"/>
              <a:srcRect l="35381" t="20905" r="36750" b="29526"/>
              <a:stretch>
                <a:fillRect/>
              </a:stretch>
            </p:blipFill>
            <p:spPr bwMode="auto">
              <a:xfrm>
                <a:off x="5226629" y="1782354"/>
                <a:ext cx="425669" cy="425669"/>
              </a:xfrm>
              <a:prstGeom prst="rect">
                <a:avLst/>
              </a:prstGeom>
              <a:grpFill/>
              <a:ln w="9525">
                <a:noFill/>
                <a:miter lim="800000"/>
                <a:headEnd/>
                <a:tailEnd/>
              </a:ln>
            </p:spPr>
          </p:pic>
        </p:grpSp>
        <p:sp>
          <p:nvSpPr>
            <p:cNvPr id="383" name="TextBox 382"/>
            <p:cNvSpPr txBox="1"/>
            <p:nvPr/>
          </p:nvSpPr>
          <p:spPr>
            <a:xfrm>
              <a:off x="6070978" y="3502926"/>
              <a:ext cx="610360" cy="307777"/>
            </a:xfrm>
            <a:prstGeom prst="rect">
              <a:avLst/>
            </a:prstGeom>
            <a:grpFill/>
          </p:spPr>
          <p:txBody>
            <a:bodyPr wrap="none" rtlCol="0">
              <a:spAutoFit/>
            </a:bodyPr>
            <a:lstStyle/>
            <a:p>
              <a:r>
                <a:rPr lang="en-US" sz="1400" b="1" dirty="0" smtClean="0">
                  <a:solidFill>
                    <a:schemeClr val="bg2"/>
                  </a:solidFill>
                </a:rPr>
                <a:t>X,Y,Z</a:t>
              </a:r>
              <a:endParaRPr lang="en-US" sz="1400" b="1" dirty="0">
                <a:solidFill>
                  <a:schemeClr val="bg2"/>
                </a:solidFill>
              </a:endParaRPr>
            </a:p>
          </p:txBody>
        </p:sp>
      </p:grpSp>
      <p:grpSp>
        <p:nvGrpSpPr>
          <p:cNvPr id="403" name="Group 402"/>
          <p:cNvGrpSpPr/>
          <p:nvPr/>
        </p:nvGrpSpPr>
        <p:grpSpPr>
          <a:xfrm>
            <a:off x="-299554" y="4067791"/>
            <a:ext cx="12369317" cy="1392073"/>
            <a:chOff x="-299554" y="3998793"/>
            <a:chExt cx="12369317" cy="1392073"/>
          </a:xfrm>
          <a:noFill/>
        </p:grpSpPr>
        <p:sp>
          <p:nvSpPr>
            <p:cNvPr id="393" name="Rounded Rectangle 392"/>
            <p:cNvSpPr/>
            <p:nvPr/>
          </p:nvSpPr>
          <p:spPr bwMode="auto">
            <a:xfrm>
              <a:off x="0" y="3998793"/>
              <a:ext cx="12069763" cy="1392073"/>
            </a:xfrm>
            <a:prstGeom prst="round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235" name="Isosceles Triangle 234"/>
            <p:cNvSpPr/>
            <p:nvPr/>
          </p:nvSpPr>
          <p:spPr bwMode="auto">
            <a:xfrm>
              <a:off x="684437" y="4371865"/>
              <a:ext cx="166504" cy="756745"/>
            </a:xfrm>
            <a:prstGeom prst="triangle">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236" name="Rectangle 235"/>
            <p:cNvSpPr/>
            <p:nvPr/>
          </p:nvSpPr>
          <p:spPr bwMode="auto">
            <a:xfrm>
              <a:off x="691977" y="4114564"/>
              <a:ext cx="139970" cy="299522"/>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237" name="TextBox 236"/>
            <p:cNvSpPr txBox="1"/>
            <p:nvPr/>
          </p:nvSpPr>
          <p:spPr>
            <a:xfrm rot="8933607">
              <a:off x="-299554" y="4220682"/>
              <a:ext cx="1025360" cy="523220"/>
            </a:xfrm>
            <a:prstGeom prst="rect">
              <a:avLst/>
            </a:prstGeom>
            <a:grpFill/>
          </p:spPr>
          <p:txBody>
            <a:bodyPr wrap="square" rtlCol="0">
              <a:spAutoFit/>
            </a:bodyPr>
            <a:lstStyle/>
            <a:p>
              <a:r>
                <a:rPr lang="en-US" sz="2800" b="1" dirty="0" smtClean="0">
                  <a:solidFill>
                    <a:schemeClr val="bg2"/>
                  </a:solidFill>
                </a:rPr>
                <a:t>))))</a:t>
              </a:r>
              <a:endParaRPr lang="en-US" sz="2800" b="1" dirty="0">
                <a:solidFill>
                  <a:schemeClr val="bg2"/>
                </a:solidFill>
              </a:endParaRPr>
            </a:p>
          </p:txBody>
        </p:sp>
        <p:sp>
          <p:nvSpPr>
            <p:cNvPr id="238" name="Freeform 237"/>
            <p:cNvSpPr/>
            <p:nvPr/>
          </p:nvSpPr>
          <p:spPr bwMode="auto">
            <a:xfrm rot="16200000">
              <a:off x="612036" y="4363323"/>
              <a:ext cx="922855" cy="477826"/>
            </a:xfrm>
            <a:custGeom>
              <a:avLst/>
              <a:gdLst>
                <a:gd name="connsiteX0" fmla="*/ 0 w 1779668"/>
                <a:gd name="connsiteY0" fmla="*/ 204717 h 587592"/>
                <a:gd name="connsiteX1" fmla="*/ 68239 w 1779668"/>
                <a:gd name="connsiteY1" fmla="*/ 191069 h 587592"/>
                <a:gd name="connsiteX2" fmla="*/ 109182 w 1779668"/>
                <a:gd name="connsiteY2" fmla="*/ 163774 h 587592"/>
                <a:gd name="connsiteX3" fmla="*/ 177421 w 1779668"/>
                <a:gd name="connsiteY3" fmla="*/ 177421 h 587592"/>
                <a:gd name="connsiteX4" fmla="*/ 259308 w 1779668"/>
                <a:gd name="connsiteY4" fmla="*/ 204717 h 587592"/>
                <a:gd name="connsiteX5" fmla="*/ 286603 w 1779668"/>
                <a:gd name="connsiteY5" fmla="*/ 245660 h 587592"/>
                <a:gd name="connsiteX6" fmla="*/ 354842 w 1779668"/>
                <a:gd name="connsiteY6" fmla="*/ 163774 h 587592"/>
                <a:gd name="connsiteX7" fmla="*/ 395785 w 1779668"/>
                <a:gd name="connsiteY7" fmla="*/ 150126 h 587592"/>
                <a:gd name="connsiteX8" fmla="*/ 450376 w 1779668"/>
                <a:gd name="connsiteY8" fmla="*/ 136478 h 587592"/>
                <a:gd name="connsiteX9" fmla="*/ 491319 w 1779668"/>
                <a:gd name="connsiteY9" fmla="*/ 150126 h 587592"/>
                <a:gd name="connsiteX10" fmla="*/ 504967 w 1779668"/>
                <a:gd name="connsiteY10" fmla="*/ 191069 h 587592"/>
                <a:gd name="connsiteX11" fmla="*/ 532263 w 1779668"/>
                <a:gd name="connsiteY11" fmla="*/ 122830 h 587592"/>
                <a:gd name="connsiteX12" fmla="*/ 573206 w 1779668"/>
                <a:gd name="connsiteY12" fmla="*/ 13648 h 587592"/>
                <a:gd name="connsiteX13" fmla="*/ 600502 w 1779668"/>
                <a:gd name="connsiteY13" fmla="*/ 136478 h 587592"/>
                <a:gd name="connsiteX14" fmla="*/ 614149 w 1779668"/>
                <a:gd name="connsiteY14" fmla="*/ 232012 h 587592"/>
                <a:gd name="connsiteX15" fmla="*/ 627797 w 1779668"/>
                <a:gd name="connsiteY15" fmla="*/ 477672 h 587592"/>
                <a:gd name="connsiteX16" fmla="*/ 655093 w 1779668"/>
                <a:gd name="connsiteY16" fmla="*/ 423081 h 587592"/>
                <a:gd name="connsiteX17" fmla="*/ 668740 w 1779668"/>
                <a:gd name="connsiteY17" fmla="*/ 300251 h 587592"/>
                <a:gd name="connsiteX18" fmla="*/ 682388 w 1779668"/>
                <a:gd name="connsiteY18" fmla="*/ 191069 h 587592"/>
                <a:gd name="connsiteX19" fmla="*/ 696036 w 1779668"/>
                <a:gd name="connsiteY19" fmla="*/ 136478 h 587592"/>
                <a:gd name="connsiteX20" fmla="*/ 709684 w 1779668"/>
                <a:gd name="connsiteY20" fmla="*/ 40944 h 587592"/>
                <a:gd name="connsiteX21" fmla="*/ 750627 w 1779668"/>
                <a:gd name="connsiteY21" fmla="*/ 68239 h 587592"/>
                <a:gd name="connsiteX22" fmla="*/ 805218 w 1779668"/>
                <a:gd name="connsiteY22" fmla="*/ 150126 h 587592"/>
                <a:gd name="connsiteX23" fmla="*/ 818866 w 1779668"/>
                <a:gd name="connsiteY23" fmla="*/ 204717 h 587592"/>
                <a:gd name="connsiteX24" fmla="*/ 832514 w 1779668"/>
                <a:gd name="connsiteY24" fmla="*/ 245660 h 587592"/>
                <a:gd name="connsiteX25" fmla="*/ 859809 w 1779668"/>
                <a:gd name="connsiteY25" fmla="*/ 204717 h 587592"/>
                <a:gd name="connsiteX26" fmla="*/ 900752 w 1779668"/>
                <a:gd name="connsiteY26" fmla="*/ 218365 h 587592"/>
                <a:gd name="connsiteX27" fmla="*/ 941696 w 1779668"/>
                <a:gd name="connsiteY27" fmla="*/ 177421 h 587592"/>
                <a:gd name="connsiteX28" fmla="*/ 968991 w 1779668"/>
                <a:gd name="connsiteY28" fmla="*/ 259308 h 587592"/>
                <a:gd name="connsiteX29" fmla="*/ 1009934 w 1779668"/>
                <a:gd name="connsiteY29" fmla="*/ 286603 h 587592"/>
                <a:gd name="connsiteX30" fmla="*/ 1064525 w 1779668"/>
                <a:gd name="connsiteY30" fmla="*/ 136478 h 587592"/>
                <a:gd name="connsiteX31" fmla="*/ 1091821 w 1779668"/>
                <a:gd name="connsiteY31" fmla="*/ 54592 h 587592"/>
                <a:gd name="connsiteX32" fmla="*/ 1105469 w 1779668"/>
                <a:gd name="connsiteY32" fmla="*/ 0 h 587592"/>
                <a:gd name="connsiteX33" fmla="*/ 1146412 w 1779668"/>
                <a:gd name="connsiteY33" fmla="*/ 54592 h 587592"/>
                <a:gd name="connsiteX34" fmla="*/ 1160060 w 1779668"/>
                <a:gd name="connsiteY34" fmla="*/ 136478 h 587592"/>
                <a:gd name="connsiteX35" fmla="*/ 1173708 w 1779668"/>
                <a:gd name="connsiteY35" fmla="*/ 204717 h 587592"/>
                <a:gd name="connsiteX36" fmla="*/ 1201003 w 1779668"/>
                <a:gd name="connsiteY36" fmla="*/ 286603 h 587592"/>
                <a:gd name="connsiteX37" fmla="*/ 1214651 w 1779668"/>
                <a:gd name="connsiteY37" fmla="*/ 245660 h 587592"/>
                <a:gd name="connsiteX38" fmla="*/ 1241946 w 1779668"/>
                <a:gd name="connsiteY38" fmla="*/ 136478 h 587592"/>
                <a:gd name="connsiteX39" fmla="*/ 1296537 w 1779668"/>
                <a:gd name="connsiteY39" fmla="*/ 218365 h 587592"/>
                <a:gd name="connsiteX40" fmla="*/ 1364776 w 1779668"/>
                <a:gd name="connsiteY40" fmla="*/ 286603 h 587592"/>
                <a:gd name="connsiteX41" fmla="*/ 1378424 w 1779668"/>
                <a:gd name="connsiteY41" fmla="*/ 136478 h 587592"/>
                <a:gd name="connsiteX42" fmla="*/ 1392072 w 1779668"/>
                <a:gd name="connsiteY42" fmla="*/ 95535 h 587592"/>
                <a:gd name="connsiteX43" fmla="*/ 1433015 w 1779668"/>
                <a:gd name="connsiteY43" fmla="*/ 109183 h 587592"/>
                <a:gd name="connsiteX44" fmla="*/ 1460311 w 1779668"/>
                <a:gd name="connsiteY44" fmla="*/ 150126 h 587592"/>
                <a:gd name="connsiteX45" fmla="*/ 1487606 w 1779668"/>
                <a:gd name="connsiteY45" fmla="*/ 327547 h 587592"/>
                <a:gd name="connsiteX46" fmla="*/ 1514902 w 1779668"/>
                <a:gd name="connsiteY46" fmla="*/ 423081 h 587592"/>
                <a:gd name="connsiteX47" fmla="*/ 1542197 w 1779668"/>
                <a:gd name="connsiteY47" fmla="*/ 532263 h 587592"/>
                <a:gd name="connsiteX48" fmla="*/ 1555845 w 1779668"/>
                <a:gd name="connsiteY48" fmla="*/ 573206 h 587592"/>
                <a:gd name="connsiteX49" fmla="*/ 1542197 w 1779668"/>
                <a:gd name="connsiteY49" fmla="*/ 504968 h 587592"/>
                <a:gd name="connsiteX50" fmla="*/ 1555845 w 1779668"/>
                <a:gd name="connsiteY50" fmla="*/ 177421 h 587592"/>
                <a:gd name="connsiteX51" fmla="*/ 1583140 w 1779668"/>
                <a:gd name="connsiteY51" fmla="*/ 0 h 587592"/>
                <a:gd name="connsiteX52" fmla="*/ 1610436 w 1779668"/>
                <a:gd name="connsiteY52" fmla="*/ 245660 h 587592"/>
                <a:gd name="connsiteX53" fmla="*/ 1651379 w 1779668"/>
                <a:gd name="connsiteY53" fmla="*/ 272956 h 587592"/>
                <a:gd name="connsiteX54" fmla="*/ 1692322 w 1779668"/>
                <a:gd name="connsiteY54" fmla="*/ 259308 h 587592"/>
                <a:gd name="connsiteX55" fmla="*/ 1774209 w 1779668"/>
                <a:gd name="connsiteY55" fmla="*/ 245660 h 587592"/>
                <a:gd name="connsiteX56" fmla="*/ 1774209 w 1779668"/>
                <a:gd name="connsiteY56" fmla="*/ 218365 h 587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779668" h="587592">
                  <a:moveTo>
                    <a:pt x="0" y="204717"/>
                  </a:moveTo>
                  <a:cubicBezTo>
                    <a:pt x="22746" y="200168"/>
                    <a:pt x="46519" y="199214"/>
                    <a:pt x="68239" y="191069"/>
                  </a:cubicBezTo>
                  <a:cubicBezTo>
                    <a:pt x="83597" y="185310"/>
                    <a:pt x="92906" y="165809"/>
                    <a:pt x="109182" y="163774"/>
                  </a:cubicBezTo>
                  <a:cubicBezTo>
                    <a:pt x="132200" y="160897"/>
                    <a:pt x="155042" y="171318"/>
                    <a:pt x="177421" y="177421"/>
                  </a:cubicBezTo>
                  <a:cubicBezTo>
                    <a:pt x="205179" y="184991"/>
                    <a:pt x="259308" y="204717"/>
                    <a:pt x="259308" y="204717"/>
                  </a:cubicBezTo>
                  <a:cubicBezTo>
                    <a:pt x="268406" y="218365"/>
                    <a:pt x="270201" y="245660"/>
                    <a:pt x="286603" y="245660"/>
                  </a:cubicBezTo>
                  <a:cubicBezTo>
                    <a:pt x="312593" y="245660"/>
                    <a:pt x="339404" y="176124"/>
                    <a:pt x="354842" y="163774"/>
                  </a:cubicBezTo>
                  <a:cubicBezTo>
                    <a:pt x="366076" y="154787"/>
                    <a:pt x="382137" y="154675"/>
                    <a:pt x="395785" y="150126"/>
                  </a:cubicBezTo>
                  <a:cubicBezTo>
                    <a:pt x="494715" y="216079"/>
                    <a:pt x="391181" y="166075"/>
                    <a:pt x="450376" y="136478"/>
                  </a:cubicBezTo>
                  <a:cubicBezTo>
                    <a:pt x="463243" y="130045"/>
                    <a:pt x="477671" y="145577"/>
                    <a:pt x="491319" y="150126"/>
                  </a:cubicBezTo>
                  <a:cubicBezTo>
                    <a:pt x="495868" y="163774"/>
                    <a:pt x="492997" y="199049"/>
                    <a:pt x="504967" y="191069"/>
                  </a:cubicBezTo>
                  <a:cubicBezTo>
                    <a:pt x="525351" y="177480"/>
                    <a:pt x="524516" y="146071"/>
                    <a:pt x="532263" y="122830"/>
                  </a:cubicBezTo>
                  <a:cubicBezTo>
                    <a:pt x="569429" y="11334"/>
                    <a:pt x="517366" y="125330"/>
                    <a:pt x="573206" y="13648"/>
                  </a:cubicBezTo>
                  <a:cubicBezTo>
                    <a:pt x="585474" y="62720"/>
                    <a:pt x="591839" y="84502"/>
                    <a:pt x="600502" y="136478"/>
                  </a:cubicBezTo>
                  <a:cubicBezTo>
                    <a:pt x="605790" y="168208"/>
                    <a:pt x="609600" y="200167"/>
                    <a:pt x="614149" y="232012"/>
                  </a:cubicBezTo>
                  <a:cubicBezTo>
                    <a:pt x="618698" y="313899"/>
                    <a:pt x="610613" y="397480"/>
                    <a:pt x="627797" y="477672"/>
                  </a:cubicBezTo>
                  <a:cubicBezTo>
                    <a:pt x="632060" y="497565"/>
                    <a:pt x="650518" y="442905"/>
                    <a:pt x="655093" y="423081"/>
                  </a:cubicBezTo>
                  <a:cubicBezTo>
                    <a:pt x="664356" y="382941"/>
                    <a:pt x="663927" y="341164"/>
                    <a:pt x="668740" y="300251"/>
                  </a:cubicBezTo>
                  <a:cubicBezTo>
                    <a:pt x="673025" y="263825"/>
                    <a:pt x="676358" y="227247"/>
                    <a:pt x="682388" y="191069"/>
                  </a:cubicBezTo>
                  <a:cubicBezTo>
                    <a:pt x="685472" y="172567"/>
                    <a:pt x="692681" y="154932"/>
                    <a:pt x="696036" y="136478"/>
                  </a:cubicBezTo>
                  <a:cubicBezTo>
                    <a:pt x="701790" y="104829"/>
                    <a:pt x="705135" y="72789"/>
                    <a:pt x="709684" y="40944"/>
                  </a:cubicBezTo>
                  <a:cubicBezTo>
                    <a:pt x="723332" y="50042"/>
                    <a:pt x="739826" y="55895"/>
                    <a:pt x="750627" y="68239"/>
                  </a:cubicBezTo>
                  <a:cubicBezTo>
                    <a:pt x="772229" y="92927"/>
                    <a:pt x="805218" y="150126"/>
                    <a:pt x="805218" y="150126"/>
                  </a:cubicBezTo>
                  <a:cubicBezTo>
                    <a:pt x="809767" y="168323"/>
                    <a:pt x="813713" y="186682"/>
                    <a:pt x="818866" y="204717"/>
                  </a:cubicBezTo>
                  <a:cubicBezTo>
                    <a:pt x="822818" y="218549"/>
                    <a:pt x="818128" y="245660"/>
                    <a:pt x="832514" y="245660"/>
                  </a:cubicBezTo>
                  <a:cubicBezTo>
                    <a:pt x="848916" y="245660"/>
                    <a:pt x="850711" y="218365"/>
                    <a:pt x="859809" y="204717"/>
                  </a:cubicBezTo>
                  <a:cubicBezTo>
                    <a:pt x="873457" y="209266"/>
                    <a:pt x="887104" y="222914"/>
                    <a:pt x="900752" y="218365"/>
                  </a:cubicBezTo>
                  <a:cubicBezTo>
                    <a:pt x="919063" y="212261"/>
                    <a:pt x="925145" y="167491"/>
                    <a:pt x="941696" y="177421"/>
                  </a:cubicBezTo>
                  <a:cubicBezTo>
                    <a:pt x="966368" y="192224"/>
                    <a:pt x="945051" y="243348"/>
                    <a:pt x="968991" y="259308"/>
                  </a:cubicBezTo>
                  <a:lnTo>
                    <a:pt x="1009934" y="286603"/>
                  </a:lnTo>
                  <a:cubicBezTo>
                    <a:pt x="1090837" y="232670"/>
                    <a:pt x="1034796" y="285124"/>
                    <a:pt x="1064525" y="136478"/>
                  </a:cubicBezTo>
                  <a:cubicBezTo>
                    <a:pt x="1070168" y="108265"/>
                    <a:pt x="1084843" y="82505"/>
                    <a:pt x="1091821" y="54592"/>
                  </a:cubicBezTo>
                  <a:lnTo>
                    <a:pt x="1105469" y="0"/>
                  </a:lnTo>
                  <a:cubicBezTo>
                    <a:pt x="1119117" y="18197"/>
                    <a:pt x="1137964" y="33472"/>
                    <a:pt x="1146412" y="54592"/>
                  </a:cubicBezTo>
                  <a:cubicBezTo>
                    <a:pt x="1156689" y="80285"/>
                    <a:pt x="1155110" y="109253"/>
                    <a:pt x="1160060" y="136478"/>
                  </a:cubicBezTo>
                  <a:cubicBezTo>
                    <a:pt x="1164210" y="159301"/>
                    <a:pt x="1167605" y="182338"/>
                    <a:pt x="1173708" y="204717"/>
                  </a:cubicBezTo>
                  <a:cubicBezTo>
                    <a:pt x="1181278" y="232475"/>
                    <a:pt x="1201003" y="286603"/>
                    <a:pt x="1201003" y="286603"/>
                  </a:cubicBezTo>
                  <a:cubicBezTo>
                    <a:pt x="1205552" y="272955"/>
                    <a:pt x="1210866" y="259539"/>
                    <a:pt x="1214651" y="245660"/>
                  </a:cubicBezTo>
                  <a:cubicBezTo>
                    <a:pt x="1224522" y="209468"/>
                    <a:pt x="1206357" y="148341"/>
                    <a:pt x="1241946" y="136478"/>
                  </a:cubicBezTo>
                  <a:cubicBezTo>
                    <a:pt x="1273068" y="126104"/>
                    <a:pt x="1281866" y="189023"/>
                    <a:pt x="1296537" y="218365"/>
                  </a:cubicBezTo>
                  <a:cubicBezTo>
                    <a:pt x="1330267" y="285823"/>
                    <a:pt x="1304532" y="266523"/>
                    <a:pt x="1364776" y="286603"/>
                  </a:cubicBezTo>
                  <a:cubicBezTo>
                    <a:pt x="1369325" y="236561"/>
                    <a:pt x="1371318" y="186221"/>
                    <a:pt x="1378424" y="136478"/>
                  </a:cubicBezTo>
                  <a:cubicBezTo>
                    <a:pt x="1380459" y="122237"/>
                    <a:pt x="1379205" y="101968"/>
                    <a:pt x="1392072" y="95535"/>
                  </a:cubicBezTo>
                  <a:cubicBezTo>
                    <a:pt x="1404939" y="89102"/>
                    <a:pt x="1419367" y="104634"/>
                    <a:pt x="1433015" y="109183"/>
                  </a:cubicBezTo>
                  <a:cubicBezTo>
                    <a:pt x="1442114" y="122831"/>
                    <a:pt x="1454552" y="134768"/>
                    <a:pt x="1460311" y="150126"/>
                  </a:cubicBezTo>
                  <a:cubicBezTo>
                    <a:pt x="1472832" y="183515"/>
                    <a:pt x="1484234" y="307316"/>
                    <a:pt x="1487606" y="327547"/>
                  </a:cubicBezTo>
                  <a:cubicBezTo>
                    <a:pt x="1497349" y="386004"/>
                    <a:pt x="1500993" y="372083"/>
                    <a:pt x="1514902" y="423081"/>
                  </a:cubicBezTo>
                  <a:cubicBezTo>
                    <a:pt x="1524773" y="459273"/>
                    <a:pt x="1530334" y="496674"/>
                    <a:pt x="1542197" y="532263"/>
                  </a:cubicBezTo>
                  <a:cubicBezTo>
                    <a:pt x="1546746" y="545911"/>
                    <a:pt x="1555845" y="587592"/>
                    <a:pt x="1555845" y="573206"/>
                  </a:cubicBezTo>
                  <a:cubicBezTo>
                    <a:pt x="1555845" y="550010"/>
                    <a:pt x="1546746" y="527714"/>
                    <a:pt x="1542197" y="504968"/>
                  </a:cubicBezTo>
                  <a:cubicBezTo>
                    <a:pt x="1546746" y="395786"/>
                    <a:pt x="1549028" y="286485"/>
                    <a:pt x="1555845" y="177421"/>
                  </a:cubicBezTo>
                  <a:cubicBezTo>
                    <a:pt x="1560351" y="105319"/>
                    <a:pt x="1569902" y="66195"/>
                    <a:pt x="1583140" y="0"/>
                  </a:cubicBezTo>
                  <a:cubicBezTo>
                    <a:pt x="1592239" y="81887"/>
                    <a:pt x="1590453" y="165729"/>
                    <a:pt x="1610436" y="245660"/>
                  </a:cubicBezTo>
                  <a:cubicBezTo>
                    <a:pt x="1614414" y="261573"/>
                    <a:pt x="1635200" y="270259"/>
                    <a:pt x="1651379" y="272956"/>
                  </a:cubicBezTo>
                  <a:cubicBezTo>
                    <a:pt x="1665569" y="275321"/>
                    <a:pt x="1678674" y="263857"/>
                    <a:pt x="1692322" y="259308"/>
                  </a:cubicBezTo>
                  <a:cubicBezTo>
                    <a:pt x="1730264" y="271955"/>
                    <a:pt x="1742461" y="287991"/>
                    <a:pt x="1774209" y="245660"/>
                  </a:cubicBezTo>
                  <a:cubicBezTo>
                    <a:pt x="1779668" y="238381"/>
                    <a:pt x="1774209" y="227463"/>
                    <a:pt x="1774209" y="218365"/>
                  </a:cubicBezTo>
                </a:path>
              </a:pathLst>
            </a:cu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24" name="TextBox 323"/>
            <p:cNvSpPr txBox="1"/>
            <p:nvPr/>
          </p:nvSpPr>
          <p:spPr>
            <a:xfrm>
              <a:off x="2207177" y="4498428"/>
              <a:ext cx="2997359" cy="369332"/>
            </a:xfrm>
            <a:prstGeom prst="rect">
              <a:avLst/>
            </a:prstGeom>
            <a:grpFill/>
          </p:spPr>
          <p:txBody>
            <a:bodyPr wrap="none" rtlCol="0">
              <a:spAutoFit/>
            </a:bodyPr>
            <a:lstStyle/>
            <a:p>
              <a:r>
                <a:rPr lang="en-US" b="1" dirty="0" smtClean="0">
                  <a:solidFill>
                    <a:schemeClr val="bg2"/>
                  </a:solidFill>
                </a:rPr>
                <a:t>Packetized  Analog (ROE)</a:t>
              </a:r>
              <a:endParaRPr lang="en-US" b="1" dirty="0">
                <a:solidFill>
                  <a:schemeClr val="bg2"/>
                </a:solidFill>
              </a:endParaRPr>
            </a:p>
          </p:txBody>
        </p:sp>
        <p:grpSp>
          <p:nvGrpSpPr>
            <p:cNvPr id="360" name="Group 359"/>
            <p:cNvGrpSpPr/>
            <p:nvPr/>
          </p:nvGrpSpPr>
          <p:grpSpPr>
            <a:xfrm>
              <a:off x="1123761" y="4614041"/>
              <a:ext cx="838389" cy="700909"/>
              <a:chOff x="5124261" y="1718441"/>
              <a:chExt cx="1077363" cy="744101"/>
            </a:xfrm>
            <a:grpFill/>
          </p:grpSpPr>
          <p:sp>
            <p:nvSpPr>
              <p:cNvPr id="361" name="Rectangle 360"/>
              <p:cNvSpPr/>
              <p:nvPr/>
            </p:nvSpPr>
            <p:spPr bwMode="auto">
              <a:xfrm>
                <a:off x="5124261" y="1718441"/>
                <a:ext cx="1077363" cy="744101"/>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2"/>
                  </a:solidFill>
                  <a:effectLst/>
                  <a:latin typeface="FrutigerNext LT Regular" pitchFamily="34" charset="0"/>
                  <a:ea typeface="MS PGothic" pitchFamily="34" charset="-128"/>
                </a:endParaRPr>
              </a:p>
            </p:txBody>
          </p:sp>
          <p:pic>
            <p:nvPicPr>
              <p:cNvPr id="362" name="Picture 2"/>
              <p:cNvPicPr>
                <a:picLocks noChangeAspect="1" noChangeArrowheads="1"/>
              </p:cNvPicPr>
              <p:nvPr/>
            </p:nvPicPr>
            <p:blipFill>
              <a:blip r:embed="rId9" cstate="print"/>
              <a:srcRect l="35381" t="20905" r="36750" b="29526"/>
              <a:stretch>
                <a:fillRect/>
              </a:stretch>
            </p:blipFill>
            <p:spPr bwMode="auto">
              <a:xfrm>
                <a:off x="5557943" y="1765948"/>
                <a:ext cx="273268" cy="273268"/>
              </a:xfrm>
              <a:prstGeom prst="rect">
                <a:avLst/>
              </a:prstGeom>
              <a:grpFill/>
              <a:ln w="9525">
                <a:noFill/>
                <a:miter lim="800000"/>
                <a:headEnd/>
                <a:tailEnd/>
              </a:ln>
            </p:spPr>
          </p:pic>
          <p:pic>
            <p:nvPicPr>
              <p:cNvPr id="363" name="Picture 2"/>
              <p:cNvPicPr>
                <a:picLocks noChangeAspect="1" noChangeArrowheads="1"/>
              </p:cNvPicPr>
              <p:nvPr/>
            </p:nvPicPr>
            <p:blipFill>
              <a:blip r:embed="rId10" cstate="print"/>
              <a:srcRect l="35381" t="20905" r="36750" b="29526"/>
              <a:stretch>
                <a:fillRect/>
              </a:stretch>
            </p:blipFill>
            <p:spPr bwMode="auto">
              <a:xfrm>
                <a:off x="5832253" y="1782078"/>
                <a:ext cx="357352" cy="357352"/>
              </a:xfrm>
              <a:prstGeom prst="rect">
                <a:avLst/>
              </a:prstGeom>
              <a:grpFill/>
              <a:ln w="9525">
                <a:noFill/>
                <a:miter lim="800000"/>
                <a:headEnd/>
                <a:tailEnd/>
              </a:ln>
            </p:spPr>
          </p:pic>
          <p:pic>
            <p:nvPicPr>
              <p:cNvPr id="364" name="Picture 2"/>
              <p:cNvPicPr>
                <a:picLocks noChangeAspect="1" noChangeArrowheads="1"/>
              </p:cNvPicPr>
              <p:nvPr/>
            </p:nvPicPr>
            <p:blipFill>
              <a:blip r:embed="rId11" cstate="print"/>
              <a:srcRect l="35381" t="20905" r="36750" b="29526"/>
              <a:stretch>
                <a:fillRect/>
              </a:stretch>
            </p:blipFill>
            <p:spPr bwMode="auto">
              <a:xfrm>
                <a:off x="5728450" y="2017937"/>
                <a:ext cx="142722" cy="142722"/>
              </a:xfrm>
              <a:prstGeom prst="rect">
                <a:avLst/>
              </a:prstGeom>
              <a:grpFill/>
              <a:ln w="9525">
                <a:noFill/>
                <a:miter lim="800000"/>
                <a:headEnd/>
                <a:tailEnd/>
              </a:ln>
            </p:spPr>
          </p:pic>
          <p:pic>
            <p:nvPicPr>
              <p:cNvPr id="365" name="Picture 2"/>
              <p:cNvPicPr>
                <a:picLocks noChangeAspect="1" noChangeArrowheads="1"/>
              </p:cNvPicPr>
              <p:nvPr/>
            </p:nvPicPr>
            <p:blipFill>
              <a:blip r:embed="rId12" cstate="print"/>
              <a:srcRect l="35381" t="20905" r="36750" b="29526"/>
              <a:stretch>
                <a:fillRect/>
              </a:stretch>
            </p:blipFill>
            <p:spPr bwMode="auto">
              <a:xfrm>
                <a:off x="5155324" y="1749973"/>
                <a:ext cx="425669" cy="425669"/>
              </a:xfrm>
              <a:prstGeom prst="rect">
                <a:avLst/>
              </a:prstGeom>
              <a:grpFill/>
              <a:ln w="9525">
                <a:noFill/>
                <a:miter lim="800000"/>
                <a:headEnd/>
                <a:tailEnd/>
              </a:ln>
            </p:spPr>
          </p:pic>
        </p:grpSp>
        <p:grpSp>
          <p:nvGrpSpPr>
            <p:cNvPr id="373" name="Group 372"/>
            <p:cNvGrpSpPr/>
            <p:nvPr/>
          </p:nvGrpSpPr>
          <p:grpSpPr>
            <a:xfrm>
              <a:off x="5127004" y="4724836"/>
              <a:ext cx="552639" cy="504313"/>
              <a:chOff x="5124261" y="1718441"/>
              <a:chExt cx="1077363" cy="744101"/>
            </a:xfrm>
            <a:grpFill/>
          </p:grpSpPr>
          <p:sp>
            <p:nvSpPr>
              <p:cNvPr id="374" name="Rectangle 373"/>
              <p:cNvSpPr/>
              <p:nvPr/>
            </p:nvSpPr>
            <p:spPr bwMode="auto">
              <a:xfrm>
                <a:off x="5124261" y="1718441"/>
                <a:ext cx="1077363" cy="74410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2"/>
                  </a:solidFill>
                  <a:effectLst/>
                  <a:latin typeface="FrutigerNext LT Regular" pitchFamily="34" charset="0"/>
                  <a:ea typeface="MS PGothic" pitchFamily="34" charset="-128"/>
                </a:endParaRPr>
              </a:p>
            </p:txBody>
          </p:sp>
          <p:pic>
            <p:nvPicPr>
              <p:cNvPr id="375" name="Picture 2"/>
              <p:cNvPicPr>
                <a:picLocks noChangeAspect="1" noChangeArrowheads="1"/>
              </p:cNvPicPr>
              <p:nvPr/>
            </p:nvPicPr>
            <p:blipFill>
              <a:blip r:embed="rId13" cstate="print"/>
              <a:srcRect l="35381" t="20905" r="36750" b="29526"/>
              <a:stretch>
                <a:fillRect/>
              </a:stretch>
            </p:blipFill>
            <p:spPr bwMode="auto">
              <a:xfrm>
                <a:off x="5757595" y="2011790"/>
                <a:ext cx="273268" cy="273268"/>
              </a:xfrm>
              <a:prstGeom prst="rect">
                <a:avLst/>
              </a:prstGeom>
              <a:grpFill/>
              <a:ln w="9525">
                <a:noFill/>
                <a:miter lim="800000"/>
                <a:headEnd/>
                <a:tailEnd/>
              </a:ln>
            </p:spPr>
          </p:pic>
          <p:pic>
            <p:nvPicPr>
              <p:cNvPr id="376" name="Picture 2"/>
              <p:cNvPicPr>
                <a:picLocks noChangeAspect="1" noChangeArrowheads="1"/>
              </p:cNvPicPr>
              <p:nvPr/>
            </p:nvPicPr>
            <p:blipFill>
              <a:blip r:embed="rId14" cstate="print"/>
              <a:srcRect l="35381" t="20905" r="36750" b="29526"/>
              <a:stretch>
                <a:fillRect/>
              </a:stretch>
            </p:blipFill>
            <p:spPr bwMode="auto">
              <a:xfrm>
                <a:off x="5226629" y="1782354"/>
                <a:ext cx="425669" cy="425669"/>
              </a:xfrm>
              <a:prstGeom prst="rect">
                <a:avLst/>
              </a:prstGeom>
              <a:grpFill/>
              <a:ln w="9525">
                <a:noFill/>
                <a:miter lim="800000"/>
                <a:headEnd/>
                <a:tailEnd/>
              </a:ln>
            </p:spPr>
          </p:pic>
        </p:grpSp>
        <p:sp>
          <p:nvSpPr>
            <p:cNvPr id="378" name="TextBox 377"/>
            <p:cNvSpPr txBox="1"/>
            <p:nvPr/>
          </p:nvSpPr>
          <p:spPr>
            <a:xfrm>
              <a:off x="2047164" y="4849505"/>
              <a:ext cx="668260" cy="307777"/>
            </a:xfrm>
            <a:prstGeom prst="rect">
              <a:avLst/>
            </a:prstGeom>
            <a:grpFill/>
          </p:spPr>
          <p:txBody>
            <a:bodyPr wrap="none" rtlCol="0">
              <a:spAutoFit/>
            </a:bodyPr>
            <a:lstStyle/>
            <a:p>
              <a:r>
                <a:rPr lang="en-US" sz="1400" b="1" dirty="0" smtClean="0">
                  <a:solidFill>
                    <a:schemeClr val="bg2"/>
                  </a:solidFill>
                </a:rPr>
                <a:t>10110</a:t>
              </a:r>
              <a:endParaRPr lang="en-US" sz="1400" b="1" dirty="0">
                <a:solidFill>
                  <a:schemeClr val="bg2"/>
                </a:solidFill>
              </a:endParaRPr>
            </a:p>
          </p:txBody>
        </p:sp>
        <p:sp>
          <p:nvSpPr>
            <p:cNvPr id="379" name="TextBox 378"/>
            <p:cNvSpPr txBox="1"/>
            <p:nvPr/>
          </p:nvSpPr>
          <p:spPr>
            <a:xfrm>
              <a:off x="2813713" y="4849505"/>
              <a:ext cx="668260" cy="307777"/>
            </a:xfrm>
            <a:prstGeom prst="rect">
              <a:avLst/>
            </a:prstGeom>
            <a:grpFill/>
          </p:spPr>
          <p:txBody>
            <a:bodyPr wrap="none" rtlCol="0">
              <a:spAutoFit/>
            </a:bodyPr>
            <a:lstStyle/>
            <a:p>
              <a:r>
                <a:rPr lang="en-US" sz="1400" b="1" dirty="0" smtClean="0">
                  <a:solidFill>
                    <a:schemeClr val="bg2"/>
                  </a:solidFill>
                </a:rPr>
                <a:t>10110</a:t>
              </a:r>
              <a:endParaRPr lang="en-US" sz="1400" b="1" dirty="0">
                <a:solidFill>
                  <a:schemeClr val="bg2"/>
                </a:solidFill>
              </a:endParaRPr>
            </a:p>
          </p:txBody>
        </p:sp>
        <p:sp>
          <p:nvSpPr>
            <p:cNvPr id="380" name="TextBox 379"/>
            <p:cNvSpPr txBox="1"/>
            <p:nvPr/>
          </p:nvSpPr>
          <p:spPr>
            <a:xfrm>
              <a:off x="3566614" y="4849505"/>
              <a:ext cx="668260" cy="307777"/>
            </a:xfrm>
            <a:prstGeom prst="rect">
              <a:avLst/>
            </a:prstGeom>
            <a:grpFill/>
          </p:spPr>
          <p:txBody>
            <a:bodyPr wrap="none" rtlCol="0">
              <a:spAutoFit/>
            </a:bodyPr>
            <a:lstStyle/>
            <a:p>
              <a:r>
                <a:rPr lang="en-US" sz="1400" b="1" dirty="0" smtClean="0">
                  <a:solidFill>
                    <a:schemeClr val="bg2"/>
                  </a:solidFill>
                </a:rPr>
                <a:t>10110</a:t>
              </a:r>
              <a:endParaRPr lang="en-US" sz="1400" b="1" dirty="0">
                <a:solidFill>
                  <a:schemeClr val="bg2"/>
                </a:solidFill>
              </a:endParaRPr>
            </a:p>
          </p:txBody>
        </p:sp>
        <p:sp>
          <p:nvSpPr>
            <p:cNvPr id="381" name="TextBox 380"/>
            <p:cNvSpPr txBox="1"/>
            <p:nvPr/>
          </p:nvSpPr>
          <p:spPr>
            <a:xfrm>
              <a:off x="4360459" y="4849505"/>
              <a:ext cx="668260" cy="307777"/>
            </a:xfrm>
            <a:prstGeom prst="rect">
              <a:avLst/>
            </a:prstGeom>
            <a:grpFill/>
          </p:spPr>
          <p:txBody>
            <a:bodyPr wrap="none" rtlCol="0">
              <a:spAutoFit/>
            </a:bodyPr>
            <a:lstStyle/>
            <a:p>
              <a:r>
                <a:rPr lang="en-US" sz="1400" b="1" dirty="0" smtClean="0">
                  <a:solidFill>
                    <a:schemeClr val="bg2"/>
                  </a:solidFill>
                </a:rPr>
                <a:t>10110</a:t>
              </a:r>
              <a:endParaRPr lang="en-US" sz="1400" b="1" dirty="0">
                <a:solidFill>
                  <a:schemeClr val="bg2"/>
                </a:solidFill>
              </a:endParaRPr>
            </a:p>
          </p:txBody>
        </p:sp>
        <p:sp>
          <p:nvSpPr>
            <p:cNvPr id="384" name="TextBox 383"/>
            <p:cNvSpPr txBox="1"/>
            <p:nvPr/>
          </p:nvSpPr>
          <p:spPr>
            <a:xfrm>
              <a:off x="5759354" y="4842681"/>
              <a:ext cx="610360" cy="307777"/>
            </a:xfrm>
            <a:prstGeom prst="rect">
              <a:avLst/>
            </a:prstGeom>
            <a:grpFill/>
          </p:spPr>
          <p:txBody>
            <a:bodyPr wrap="none" rtlCol="0">
              <a:spAutoFit/>
            </a:bodyPr>
            <a:lstStyle/>
            <a:p>
              <a:r>
                <a:rPr lang="en-US" sz="1400" b="1" dirty="0" smtClean="0">
                  <a:solidFill>
                    <a:schemeClr val="bg2"/>
                  </a:solidFill>
                </a:rPr>
                <a:t>X,Y,Z</a:t>
              </a:r>
              <a:endParaRPr lang="en-US" sz="1400" b="1" dirty="0">
                <a:solidFill>
                  <a:schemeClr val="bg2"/>
                </a:solidFill>
              </a:endParaRPr>
            </a:p>
          </p:txBody>
        </p:sp>
      </p:grpSp>
      <p:grpSp>
        <p:nvGrpSpPr>
          <p:cNvPr id="402" name="Group 401"/>
          <p:cNvGrpSpPr/>
          <p:nvPr/>
        </p:nvGrpSpPr>
        <p:grpSpPr>
          <a:xfrm>
            <a:off x="-331086" y="5527343"/>
            <a:ext cx="12400849" cy="1306822"/>
            <a:chOff x="-331086" y="5527343"/>
            <a:chExt cx="12400849" cy="1306822"/>
          </a:xfrm>
          <a:noFill/>
        </p:grpSpPr>
        <p:sp>
          <p:nvSpPr>
            <p:cNvPr id="392" name="Rounded Rectangle 391"/>
            <p:cNvSpPr/>
            <p:nvPr/>
          </p:nvSpPr>
          <p:spPr bwMode="auto">
            <a:xfrm>
              <a:off x="1" y="5527343"/>
              <a:ext cx="12069762" cy="1306822"/>
            </a:xfrm>
            <a:prstGeom prst="round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94" name="Isosceles Triangle 193"/>
            <p:cNvSpPr/>
            <p:nvPr/>
          </p:nvSpPr>
          <p:spPr bwMode="auto">
            <a:xfrm>
              <a:off x="657142" y="6009180"/>
              <a:ext cx="166504" cy="756745"/>
            </a:xfrm>
            <a:prstGeom prst="triangle">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95" name="Rectangle 194"/>
            <p:cNvSpPr/>
            <p:nvPr/>
          </p:nvSpPr>
          <p:spPr bwMode="auto">
            <a:xfrm>
              <a:off x="655093" y="5704764"/>
              <a:ext cx="155827" cy="268157"/>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96" name="TextBox 195"/>
            <p:cNvSpPr txBox="1"/>
            <p:nvPr/>
          </p:nvSpPr>
          <p:spPr>
            <a:xfrm rot="8933607">
              <a:off x="-331086" y="6015455"/>
              <a:ext cx="1025360" cy="523220"/>
            </a:xfrm>
            <a:prstGeom prst="rect">
              <a:avLst/>
            </a:prstGeom>
            <a:grpFill/>
          </p:spPr>
          <p:txBody>
            <a:bodyPr wrap="square" rtlCol="0">
              <a:spAutoFit/>
            </a:bodyPr>
            <a:lstStyle/>
            <a:p>
              <a:r>
                <a:rPr lang="en-US" sz="2800" b="1" dirty="0" smtClean="0">
                  <a:solidFill>
                    <a:schemeClr val="bg2"/>
                  </a:solidFill>
                </a:rPr>
                <a:t>))))</a:t>
              </a:r>
              <a:endParaRPr lang="en-US" sz="2800" b="1" dirty="0">
                <a:solidFill>
                  <a:schemeClr val="bg2"/>
                </a:solidFill>
              </a:endParaRPr>
            </a:p>
          </p:txBody>
        </p:sp>
        <p:sp>
          <p:nvSpPr>
            <p:cNvPr id="198" name="Freeform 197"/>
            <p:cNvSpPr/>
            <p:nvPr/>
          </p:nvSpPr>
          <p:spPr bwMode="auto">
            <a:xfrm rot="16200000">
              <a:off x="612036" y="5945218"/>
              <a:ext cx="922855" cy="477826"/>
            </a:xfrm>
            <a:custGeom>
              <a:avLst/>
              <a:gdLst>
                <a:gd name="connsiteX0" fmla="*/ 0 w 1779668"/>
                <a:gd name="connsiteY0" fmla="*/ 204717 h 587592"/>
                <a:gd name="connsiteX1" fmla="*/ 68239 w 1779668"/>
                <a:gd name="connsiteY1" fmla="*/ 191069 h 587592"/>
                <a:gd name="connsiteX2" fmla="*/ 109182 w 1779668"/>
                <a:gd name="connsiteY2" fmla="*/ 163774 h 587592"/>
                <a:gd name="connsiteX3" fmla="*/ 177421 w 1779668"/>
                <a:gd name="connsiteY3" fmla="*/ 177421 h 587592"/>
                <a:gd name="connsiteX4" fmla="*/ 259308 w 1779668"/>
                <a:gd name="connsiteY4" fmla="*/ 204717 h 587592"/>
                <a:gd name="connsiteX5" fmla="*/ 286603 w 1779668"/>
                <a:gd name="connsiteY5" fmla="*/ 245660 h 587592"/>
                <a:gd name="connsiteX6" fmla="*/ 354842 w 1779668"/>
                <a:gd name="connsiteY6" fmla="*/ 163774 h 587592"/>
                <a:gd name="connsiteX7" fmla="*/ 395785 w 1779668"/>
                <a:gd name="connsiteY7" fmla="*/ 150126 h 587592"/>
                <a:gd name="connsiteX8" fmla="*/ 450376 w 1779668"/>
                <a:gd name="connsiteY8" fmla="*/ 136478 h 587592"/>
                <a:gd name="connsiteX9" fmla="*/ 491319 w 1779668"/>
                <a:gd name="connsiteY9" fmla="*/ 150126 h 587592"/>
                <a:gd name="connsiteX10" fmla="*/ 504967 w 1779668"/>
                <a:gd name="connsiteY10" fmla="*/ 191069 h 587592"/>
                <a:gd name="connsiteX11" fmla="*/ 532263 w 1779668"/>
                <a:gd name="connsiteY11" fmla="*/ 122830 h 587592"/>
                <a:gd name="connsiteX12" fmla="*/ 573206 w 1779668"/>
                <a:gd name="connsiteY12" fmla="*/ 13648 h 587592"/>
                <a:gd name="connsiteX13" fmla="*/ 600502 w 1779668"/>
                <a:gd name="connsiteY13" fmla="*/ 136478 h 587592"/>
                <a:gd name="connsiteX14" fmla="*/ 614149 w 1779668"/>
                <a:gd name="connsiteY14" fmla="*/ 232012 h 587592"/>
                <a:gd name="connsiteX15" fmla="*/ 627797 w 1779668"/>
                <a:gd name="connsiteY15" fmla="*/ 477672 h 587592"/>
                <a:gd name="connsiteX16" fmla="*/ 655093 w 1779668"/>
                <a:gd name="connsiteY16" fmla="*/ 423081 h 587592"/>
                <a:gd name="connsiteX17" fmla="*/ 668740 w 1779668"/>
                <a:gd name="connsiteY17" fmla="*/ 300251 h 587592"/>
                <a:gd name="connsiteX18" fmla="*/ 682388 w 1779668"/>
                <a:gd name="connsiteY18" fmla="*/ 191069 h 587592"/>
                <a:gd name="connsiteX19" fmla="*/ 696036 w 1779668"/>
                <a:gd name="connsiteY19" fmla="*/ 136478 h 587592"/>
                <a:gd name="connsiteX20" fmla="*/ 709684 w 1779668"/>
                <a:gd name="connsiteY20" fmla="*/ 40944 h 587592"/>
                <a:gd name="connsiteX21" fmla="*/ 750627 w 1779668"/>
                <a:gd name="connsiteY21" fmla="*/ 68239 h 587592"/>
                <a:gd name="connsiteX22" fmla="*/ 805218 w 1779668"/>
                <a:gd name="connsiteY22" fmla="*/ 150126 h 587592"/>
                <a:gd name="connsiteX23" fmla="*/ 818866 w 1779668"/>
                <a:gd name="connsiteY23" fmla="*/ 204717 h 587592"/>
                <a:gd name="connsiteX24" fmla="*/ 832514 w 1779668"/>
                <a:gd name="connsiteY24" fmla="*/ 245660 h 587592"/>
                <a:gd name="connsiteX25" fmla="*/ 859809 w 1779668"/>
                <a:gd name="connsiteY25" fmla="*/ 204717 h 587592"/>
                <a:gd name="connsiteX26" fmla="*/ 900752 w 1779668"/>
                <a:gd name="connsiteY26" fmla="*/ 218365 h 587592"/>
                <a:gd name="connsiteX27" fmla="*/ 941696 w 1779668"/>
                <a:gd name="connsiteY27" fmla="*/ 177421 h 587592"/>
                <a:gd name="connsiteX28" fmla="*/ 968991 w 1779668"/>
                <a:gd name="connsiteY28" fmla="*/ 259308 h 587592"/>
                <a:gd name="connsiteX29" fmla="*/ 1009934 w 1779668"/>
                <a:gd name="connsiteY29" fmla="*/ 286603 h 587592"/>
                <a:gd name="connsiteX30" fmla="*/ 1064525 w 1779668"/>
                <a:gd name="connsiteY30" fmla="*/ 136478 h 587592"/>
                <a:gd name="connsiteX31" fmla="*/ 1091821 w 1779668"/>
                <a:gd name="connsiteY31" fmla="*/ 54592 h 587592"/>
                <a:gd name="connsiteX32" fmla="*/ 1105469 w 1779668"/>
                <a:gd name="connsiteY32" fmla="*/ 0 h 587592"/>
                <a:gd name="connsiteX33" fmla="*/ 1146412 w 1779668"/>
                <a:gd name="connsiteY33" fmla="*/ 54592 h 587592"/>
                <a:gd name="connsiteX34" fmla="*/ 1160060 w 1779668"/>
                <a:gd name="connsiteY34" fmla="*/ 136478 h 587592"/>
                <a:gd name="connsiteX35" fmla="*/ 1173708 w 1779668"/>
                <a:gd name="connsiteY35" fmla="*/ 204717 h 587592"/>
                <a:gd name="connsiteX36" fmla="*/ 1201003 w 1779668"/>
                <a:gd name="connsiteY36" fmla="*/ 286603 h 587592"/>
                <a:gd name="connsiteX37" fmla="*/ 1214651 w 1779668"/>
                <a:gd name="connsiteY37" fmla="*/ 245660 h 587592"/>
                <a:gd name="connsiteX38" fmla="*/ 1241946 w 1779668"/>
                <a:gd name="connsiteY38" fmla="*/ 136478 h 587592"/>
                <a:gd name="connsiteX39" fmla="*/ 1296537 w 1779668"/>
                <a:gd name="connsiteY39" fmla="*/ 218365 h 587592"/>
                <a:gd name="connsiteX40" fmla="*/ 1364776 w 1779668"/>
                <a:gd name="connsiteY40" fmla="*/ 286603 h 587592"/>
                <a:gd name="connsiteX41" fmla="*/ 1378424 w 1779668"/>
                <a:gd name="connsiteY41" fmla="*/ 136478 h 587592"/>
                <a:gd name="connsiteX42" fmla="*/ 1392072 w 1779668"/>
                <a:gd name="connsiteY42" fmla="*/ 95535 h 587592"/>
                <a:gd name="connsiteX43" fmla="*/ 1433015 w 1779668"/>
                <a:gd name="connsiteY43" fmla="*/ 109183 h 587592"/>
                <a:gd name="connsiteX44" fmla="*/ 1460311 w 1779668"/>
                <a:gd name="connsiteY44" fmla="*/ 150126 h 587592"/>
                <a:gd name="connsiteX45" fmla="*/ 1487606 w 1779668"/>
                <a:gd name="connsiteY45" fmla="*/ 327547 h 587592"/>
                <a:gd name="connsiteX46" fmla="*/ 1514902 w 1779668"/>
                <a:gd name="connsiteY46" fmla="*/ 423081 h 587592"/>
                <a:gd name="connsiteX47" fmla="*/ 1542197 w 1779668"/>
                <a:gd name="connsiteY47" fmla="*/ 532263 h 587592"/>
                <a:gd name="connsiteX48" fmla="*/ 1555845 w 1779668"/>
                <a:gd name="connsiteY48" fmla="*/ 573206 h 587592"/>
                <a:gd name="connsiteX49" fmla="*/ 1542197 w 1779668"/>
                <a:gd name="connsiteY49" fmla="*/ 504968 h 587592"/>
                <a:gd name="connsiteX50" fmla="*/ 1555845 w 1779668"/>
                <a:gd name="connsiteY50" fmla="*/ 177421 h 587592"/>
                <a:gd name="connsiteX51" fmla="*/ 1583140 w 1779668"/>
                <a:gd name="connsiteY51" fmla="*/ 0 h 587592"/>
                <a:gd name="connsiteX52" fmla="*/ 1610436 w 1779668"/>
                <a:gd name="connsiteY52" fmla="*/ 245660 h 587592"/>
                <a:gd name="connsiteX53" fmla="*/ 1651379 w 1779668"/>
                <a:gd name="connsiteY53" fmla="*/ 272956 h 587592"/>
                <a:gd name="connsiteX54" fmla="*/ 1692322 w 1779668"/>
                <a:gd name="connsiteY54" fmla="*/ 259308 h 587592"/>
                <a:gd name="connsiteX55" fmla="*/ 1774209 w 1779668"/>
                <a:gd name="connsiteY55" fmla="*/ 245660 h 587592"/>
                <a:gd name="connsiteX56" fmla="*/ 1774209 w 1779668"/>
                <a:gd name="connsiteY56" fmla="*/ 218365 h 587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779668" h="587592">
                  <a:moveTo>
                    <a:pt x="0" y="204717"/>
                  </a:moveTo>
                  <a:cubicBezTo>
                    <a:pt x="22746" y="200168"/>
                    <a:pt x="46519" y="199214"/>
                    <a:pt x="68239" y="191069"/>
                  </a:cubicBezTo>
                  <a:cubicBezTo>
                    <a:pt x="83597" y="185310"/>
                    <a:pt x="92906" y="165809"/>
                    <a:pt x="109182" y="163774"/>
                  </a:cubicBezTo>
                  <a:cubicBezTo>
                    <a:pt x="132200" y="160897"/>
                    <a:pt x="155042" y="171318"/>
                    <a:pt x="177421" y="177421"/>
                  </a:cubicBezTo>
                  <a:cubicBezTo>
                    <a:pt x="205179" y="184991"/>
                    <a:pt x="259308" y="204717"/>
                    <a:pt x="259308" y="204717"/>
                  </a:cubicBezTo>
                  <a:cubicBezTo>
                    <a:pt x="268406" y="218365"/>
                    <a:pt x="270201" y="245660"/>
                    <a:pt x="286603" y="245660"/>
                  </a:cubicBezTo>
                  <a:cubicBezTo>
                    <a:pt x="312593" y="245660"/>
                    <a:pt x="339404" y="176124"/>
                    <a:pt x="354842" y="163774"/>
                  </a:cubicBezTo>
                  <a:cubicBezTo>
                    <a:pt x="366076" y="154787"/>
                    <a:pt x="382137" y="154675"/>
                    <a:pt x="395785" y="150126"/>
                  </a:cubicBezTo>
                  <a:cubicBezTo>
                    <a:pt x="494715" y="216079"/>
                    <a:pt x="391181" y="166075"/>
                    <a:pt x="450376" y="136478"/>
                  </a:cubicBezTo>
                  <a:cubicBezTo>
                    <a:pt x="463243" y="130045"/>
                    <a:pt x="477671" y="145577"/>
                    <a:pt x="491319" y="150126"/>
                  </a:cubicBezTo>
                  <a:cubicBezTo>
                    <a:pt x="495868" y="163774"/>
                    <a:pt x="492997" y="199049"/>
                    <a:pt x="504967" y="191069"/>
                  </a:cubicBezTo>
                  <a:cubicBezTo>
                    <a:pt x="525351" y="177480"/>
                    <a:pt x="524516" y="146071"/>
                    <a:pt x="532263" y="122830"/>
                  </a:cubicBezTo>
                  <a:cubicBezTo>
                    <a:pt x="569429" y="11334"/>
                    <a:pt x="517366" y="125330"/>
                    <a:pt x="573206" y="13648"/>
                  </a:cubicBezTo>
                  <a:cubicBezTo>
                    <a:pt x="585474" y="62720"/>
                    <a:pt x="591839" y="84502"/>
                    <a:pt x="600502" y="136478"/>
                  </a:cubicBezTo>
                  <a:cubicBezTo>
                    <a:pt x="605790" y="168208"/>
                    <a:pt x="609600" y="200167"/>
                    <a:pt x="614149" y="232012"/>
                  </a:cubicBezTo>
                  <a:cubicBezTo>
                    <a:pt x="618698" y="313899"/>
                    <a:pt x="610613" y="397480"/>
                    <a:pt x="627797" y="477672"/>
                  </a:cubicBezTo>
                  <a:cubicBezTo>
                    <a:pt x="632060" y="497565"/>
                    <a:pt x="650518" y="442905"/>
                    <a:pt x="655093" y="423081"/>
                  </a:cubicBezTo>
                  <a:cubicBezTo>
                    <a:pt x="664356" y="382941"/>
                    <a:pt x="663927" y="341164"/>
                    <a:pt x="668740" y="300251"/>
                  </a:cubicBezTo>
                  <a:cubicBezTo>
                    <a:pt x="673025" y="263825"/>
                    <a:pt x="676358" y="227247"/>
                    <a:pt x="682388" y="191069"/>
                  </a:cubicBezTo>
                  <a:cubicBezTo>
                    <a:pt x="685472" y="172567"/>
                    <a:pt x="692681" y="154932"/>
                    <a:pt x="696036" y="136478"/>
                  </a:cubicBezTo>
                  <a:cubicBezTo>
                    <a:pt x="701790" y="104829"/>
                    <a:pt x="705135" y="72789"/>
                    <a:pt x="709684" y="40944"/>
                  </a:cubicBezTo>
                  <a:cubicBezTo>
                    <a:pt x="723332" y="50042"/>
                    <a:pt x="739826" y="55895"/>
                    <a:pt x="750627" y="68239"/>
                  </a:cubicBezTo>
                  <a:cubicBezTo>
                    <a:pt x="772229" y="92927"/>
                    <a:pt x="805218" y="150126"/>
                    <a:pt x="805218" y="150126"/>
                  </a:cubicBezTo>
                  <a:cubicBezTo>
                    <a:pt x="809767" y="168323"/>
                    <a:pt x="813713" y="186682"/>
                    <a:pt x="818866" y="204717"/>
                  </a:cubicBezTo>
                  <a:cubicBezTo>
                    <a:pt x="822818" y="218549"/>
                    <a:pt x="818128" y="245660"/>
                    <a:pt x="832514" y="245660"/>
                  </a:cubicBezTo>
                  <a:cubicBezTo>
                    <a:pt x="848916" y="245660"/>
                    <a:pt x="850711" y="218365"/>
                    <a:pt x="859809" y="204717"/>
                  </a:cubicBezTo>
                  <a:cubicBezTo>
                    <a:pt x="873457" y="209266"/>
                    <a:pt x="887104" y="222914"/>
                    <a:pt x="900752" y="218365"/>
                  </a:cubicBezTo>
                  <a:cubicBezTo>
                    <a:pt x="919063" y="212261"/>
                    <a:pt x="925145" y="167491"/>
                    <a:pt x="941696" y="177421"/>
                  </a:cubicBezTo>
                  <a:cubicBezTo>
                    <a:pt x="966368" y="192224"/>
                    <a:pt x="945051" y="243348"/>
                    <a:pt x="968991" y="259308"/>
                  </a:cubicBezTo>
                  <a:lnTo>
                    <a:pt x="1009934" y="286603"/>
                  </a:lnTo>
                  <a:cubicBezTo>
                    <a:pt x="1090837" y="232670"/>
                    <a:pt x="1034796" y="285124"/>
                    <a:pt x="1064525" y="136478"/>
                  </a:cubicBezTo>
                  <a:cubicBezTo>
                    <a:pt x="1070168" y="108265"/>
                    <a:pt x="1084843" y="82505"/>
                    <a:pt x="1091821" y="54592"/>
                  </a:cubicBezTo>
                  <a:lnTo>
                    <a:pt x="1105469" y="0"/>
                  </a:lnTo>
                  <a:cubicBezTo>
                    <a:pt x="1119117" y="18197"/>
                    <a:pt x="1137964" y="33472"/>
                    <a:pt x="1146412" y="54592"/>
                  </a:cubicBezTo>
                  <a:cubicBezTo>
                    <a:pt x="1156689" y="80285"/>
                    <a:pt x="1155110" y="109253"/>
                    <a:pt x="1160060" y="136478"/>
                  </a:cubicBezTo>
                  <a:cubicBezTo>
                    <a:pt x="1164210" y="159301"/>
                    <a:pt x="1167605" y="182338"/>
                    <a:pt x="1173708" y="204717"/>
                  </a:cubicBezTo>
                  <a:cubicBezTo>
                    <a:pt x="1181278" y="232475"/>
                    <a:pt x="1201003" y="286603"/>
                    <a:pt x="1201003" y="286603"/>
                  </a:cubicBezTo>
                  <a:cubicBezTo>
                    <a:pt x="1205552" y="272955"/>
                    <a:pt x="1210866" y="259539"/>
                    <a:pt x="1214651" y="245660"/>
                  </a:cubicBezTo>
                  <a:cubicBezTo>
                    <a:pt x="1224522" y="209468"/>
                    <a:pt x="1206357" y="148341"/>
                    <a:pt x="1241946" y="136478"/>
                  </a:cubicBezTo>
                  <a:cubicBezTo>
                    <a:pt x="1273068" y="126104"/>
                    <a:pt x="1281866" y="189023"/>
                    <a:pt x="1296537" y="218365"/>
                  </a:cubicBezTo>
                  <a:cubicBezTo>
                    <a:pt x="1330267" y="285823"/>
                    <a:pt x="1304532" y="266523"/>
                    <a:pt x="1364776" y="286603"/>
                  </a:cubicBezTo>
                  <a:cubicBezTo>
                    <a:pt x="1369325" y="236561"/>
                    <a:pt x="1371318" y="186221"/>
                    <a:pt x="1378424" y="136478"/>
                  </a:cubicBezTo>
                  <a:cubicBezTo>
                    <a:pt x="1380459" y="122237"/>
                    <a:pt x="1379205" y="101968"/>
                    <a:pt x="1392072" y="95535"/>
                  </a:cubicBezTo>
                  <a:cubicBezTo>
                    <a:pt x="1404939" y="89102"/>
                    <a:pt x="1419367" y="104634"/>
                    <a:pt x="1433015" y="109183"/>
                  </a:cubicBezTo>
                  <a:cubicBezTo>
                    <a:pt x="1442114" y="122831"/>
                    <a:pt x="1454552" y="134768"/>
                    <a:pt x="1460311" y="150126"/>
                  </a:cubicBezTo>
                  <a:cubicBezTo>
                    <a:pt x="1472832" y="183515"/>
                    <a:pt x="1484234" y="307316"/>
                    <a:pt x="1487606" y="327547"/>
                  </a:cubicBezTo>
                  <a:cubicBezTo>
                    <a:pt x="1497349" y="386004"/>
                    <a:pt x="1500993" y="372083"/>
                    <a:pt x="1514902" y="423081"/>
                  </a:cubicBezTo>
                  <a:cubicBezTo>
                    <a:pt x="1524773" y="459273"/>
                    <a:pt x="1530334" y="496674"/>
                    <a:pt x="1542197" y="532263"/>
                  </a:cubicBezTo>
                  <a:cubicBezTo>
                    <a:pt x="1546746" y="545911"/>
                    <a:pt x="1555845" y="587592"/>
                    <a:pt x="1555845" y="573206"/>
                  </a:cubicBezTo>
                  <a:cubicBezTo>
                    <a:pt x="1555845" y="550010"/>
                    <a:pt x="1546746" y="527714"/>
                    <a:pt x="1542197" y="504968"/>
                  </a:cubicBezTo>
                  <a:cubicBezTo>
                    <a:pt x="1546746" y="395786"/>
                    <a:pt x="1549028" y="286485"/>
                    <a:pt x="1555845" y="177421"/>
                  </a:cubicBezTo>
                  <a:cubicBezTo>
                    <a:pt x="1560351" y="105319"/>
                    <a:pt x="1569902" y="66195"/>
                    <a:pt x="1583140" y="0"/>
                  </a:cubicBezTo>
                  <a:cubicBezTo>
                    <a:pt x="1592239" y="81887"/>
                    <a:pt x="1590453" y="165729"/>
                    <a:pt x="1610436" y="245660"/>
                  </a:cubicBezTo>
                  <a:cubicBezTo>
                    <a:pt x="1614414" y="261573"/>
                    <a:pt x="1635200" y="270259"/>
                    <a:pt x="1651379" y="272956"/>
                  </a:cubicBezTo>
                  <a:cubicBezTo>
                    <a:pt x="1665569" y="275321"/>
                    <a:pt x="1678674" y="263857"/>
                    <a:pt x="1692322" y="259308"/>
                  </a:cubicBezTo>
                  <a:cubicBezTo>
                    <a:pt x="1730264" y="271955"/>
                    <a:pt x="1742461" y="287991"/>
                    <a:pt x="1774209" y="245660"/>
                  </a:cubicBezTo>
                  <a:cubicBezTo>
                    <a:pt x="1779668" y="238381"/>
                    <a:pt x="1774209" y="227463"/>
                    <a:pt x="1774209" y="218365"/>
                  </a:cubicBezTo>
                </a:path>
              </a:pathLst>
            </a:cu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25" name="TextBox 324"/>
            <p:cNvSpPr txBox="1"/>
            <p:nvPr/>
          </p:nvSpPr>
          <p:spPr>
            <a:xfrm>
              <a:off x="2301773" y="6085489"/>
              <a:ext cx="1441420" cy="369332"/>
            </a:xfrm>
            <a:prstGeom prst="rect">
              <a:avLst/>
            </a:prstGeom>
            <a:grpFill/>
          </p:spPr>
          <p:txBody>
            <a:bodyPr wrap="none" rtlCol="0">
              <a:spAutoFit/>
            </a:bodyPr>
            <a:lstStyle/>
            <a:p>
              <a:r>
                <a:rPr lang="en-US" b="1" dirty="0" smtClean="0">
                  <a:solidFill>
                    <a:schemeClr val="bg2"/>
                  </a:solidFill>
                </a:rPr>
                <a:t>Packetized </a:t>
              </a:r>
              <a:endParaRPr lang="en-US" b="1" dirty="0">
                <a:solidFill>
                  <a:schemeClr val="bg2"/>
                </a:solidFill>
              </a:endParaRPr>
            </a:p>
          </p:txBody>
        </p:sp>
        <p:grpSp>
          <p:nvGrpSpPr>
            <p:cNvPr id="349" name="Group 348"/>
            <p:cNvGrpSpPr/>
            <p:nvPr/>
          </p:nvGrpSpPr>
          <p:grpSpPr>
            <a:xfrm>
              <a:off x="5181411" y="6449191"/>
              <a:ext cx="362139" cy="316734"/>
              <a:chOff x="5124261" y="1718441"/>
              <a:chExt cx="1077363" cy="744101"/>
            </a:xfrm>
            <a:grpFill/>
          </p:grpSpPr>
          <p:sp>
            <p:nvSpPr>
              <p:cNvPr id="350" name="Rectangle 349"/>
              <p:cNvSpPr/>
              <p:nvPr/>
            </p:nvSpPr>
            <p:spPr bwMode="auto">
              <a:xfrm>
                <a:off x="5124261" y="1718441"/>
                <a:ext cx="1077363" cy="744101"/>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2"/>
                  </a:solidFill>
                  <a:effectLst/>
                  <a:latin typeface="FrutigerNext LT Regular" pitchFamily="34" charset="0"/>
                  <a:ea typeface="MS PGothic" pitchFamily="34" charset="-128"/>
                </a:endParaRPr>
              </a:p>
            </p:txBody>
          </p:sp>
          <p:pic>
            <p:nvPicPr>
              <p:cNvPr id="351" name="Picture 2"/>
              <p:cNvPicPr>
                <a:picLocks noChangeAspect="1" noChangeArrowheads="1"/>
              </p:cNvPicPr>
              <p:nvPr/>
            </p:nvPicPr>
            <p:blipFill>
              <a:blip r:embed="rId8" cstate="print"/>
              <a:srcRect l="35381" t="20905" r="36750" b="29526"/>
              <a:stretch>
                <a:fillRect/>
              </a:stretch>
            </p:blipFill>
            <p:spPr bwMode="auto">
              <a:xfrm>
                <a:off x="5372253" y="1765948"/>
                <a:ext cx="696591" cy="696594"/>
              </a:xfrm>
              <a:prstGeom prst="rect">
                <a:avLst/>
              </a:prstGeom>
              <a:solidFill>
                <a:schemeClr val="bg1"/>
              </a:solidFill>
              <a:ln w="9525">
                <a:noFill/>
                <a:miter lim="800000"/>
                <a:headEnd/>
                <a:tailEnd/>
              </a:ln>
            </p:spPr>
          </p:pic>
        </p:grpSp>
        <p:grpSp>
          <p:nvGrpSpPr>
            <p:cNvPr id="366" name="Group 365"/>
            <p:cNvGrpSpPr/>
            <p:nvPr/>
          </p:nvGrpSpPr>
          <p:grpSpPr>
            <a:xfrm>
              <a:off x="1104711" y="6021824"/>
              <a:ext cx="1077363" cy="744101"/>
              <a:chOff x="5124261" y="1718441"/>
              <a:chExt cx="1077363" cy="744101"/>
            </a:xfrm>
            <a:grpFill/>
          </p:grpSpPr>
          <p:sp>
            <p:nvSpPr>
              <p:cNvPr id="367" name="Rectangle 366"/>
              <p:cNvSpPr/>
              <p:nvPr/>
            </p:nvSpPr>
            <p:spPr bwMode="auto">
              <a:xfrm>
                <a:off x="5124261" y="1718441"/>
                <a:ext cx="1077363" cy="74410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2"/>
                  </a:solidFill>
                  <a:effectLst/>
                  <a:latin typeface="FrutigerNext LT Regular" pitchFamily="34" charset="0"/>
                  <a:ea typeface="MS PGothic" pitchFamily="34" charset="-128"/>
                </a:endParaRPr>
              </a:p>
            </p:txBody>
          </p:sp>
          <p:pic>
            <p:nvPicPr>
              <p:cNvPr id="368" name="Picture 2"/>
              <p:cNvPicPr>
                <a:picLocks noChangeAspect="1" noChangeArrowheads="1"/>
              </p:cNvPicPr>
              <p:nvPr/>
            </p:nvPicPr>
            <p:blipFill>
              <a:blip r:embed="rId3" cstate="print"/>
              <a:srcRect l="35381" t="20905" r="36750" b="29526"/>
              <a:stretch>
                <a:fillRect/>
              </a:stretch>
            </p:blipFill>
            <p:spPr bwMode="auto">
              <a:xfrm>
                <a:off x="5557943" y="1765948"/>
                <a:ext cx="273268" cy="273268"/>
              </a:xfrm>
              <a:prstGeom prst="rect">
                <a:avLst/>
              </a:prstGeom>
              <a:grpFill/>
              <a:ln w="9525">
                <a:noFill/>
                <a:miter lim="800000"/>
                <a:headEnd/>
                <a:tailEnd/>
              </a:ln>
            </p:spPr>
          </p:pic>
          <p:pic>
            <p:nvPicPr>
              <p:cNvPr id="369" name="Picture 2"/>
              <p:cNvPicPr>
                <a:picLocks noChangeAspect="1" noChangeArrowheads="1"/>
              </p:cNvPicPr>
              <p:nvPr/>
            </p:nvPicPr>
            <p:blipFill>
              <a:blip r:embed="rId4" cstate="print"/>
              <a:srcRect l="35381" t="20905" r="36750" b="29526"/>
              <a:stretch>
                <a:fillRect/>
              </a:stretch>
            </p:blipFill>
            <p:spPr bwMode="auto">
              <a:xfrm>
                <a:off x="5832253" y="1782078"/>
                <a:ext cx="357352" cy="357352"/>
              </a:xfrm>
              <a:prstGeom prst="rect">
                <a:avLst/>
              </a:prstGeom>
              <a:grpFill/>
              <a:ln w="9525">
                <a:noFill/>
                <a:miter lim="800000"/>
                <a:headEnd/>
                <a:tailEnd/>
              </a:ln>
            </p:spPr>
          </p:pic>
          <p:pic>
            <p:nvPicPr>
              <p:cNvPr id="370" name="Picture 2"/>
              <p:cNvPicPr>
                <a:picLocks noChangeAspect="1" noChangeArrowheads="1"/>
              </p:cNvPicPr>
              <p:nvPr/>
            </p:nvPicPr>
            <p:blipFill>
              <a:blip r:embed="rId5" cstate="print"/>
              <a:srcRect l="35381" t="20905" r="36750" b="29526"/>
              <a:stretch>
                <a:fillRect/>
              </a:stretch>
            </p:blipFill>
            <p:spPr bwMode="auto">
              <a:xfrm>
                <a:off x="5486400" y="2116328"/>
                <a:ext cx="315362" cy="315362"/>
              </a:xfrm>
              <a:prstGeom prst="rect">
                <a:avLst/>
              </a:prstGeom>
              <a:grpFill/>
              <a:ln w="9525">
                <a:noFill/>
                <a:miter lim="800000"/>
                <a:headEnd/>
                <a:tailEnd/>
              </a:ln>
            </p:spPr>
          </p:pic>
          <p:pic>
            <p:nvPicPr>
              <p:cNvPr id="371" name="Picture 2"/>
              <p:cNvPicPr>
                <a:picLocks noChangeAspect="1" noChangeArrowheads="1"/>
              </p:cNvPicPr>
              <p:nvPr/>
            </p:nvPicPr>
            <p:blipFill>
              <a:blip r:embed="rId6" cstate="print"/>
              <a:srcRect l="35381" t="20905" r="36750" b="29526"/>
              <a:stretch>
                <a:fillRect/>
              </a:stretch>
            </p:blipFill>
            <p:spPr bwMode="auto">
              <a:xfrm>
                <a:off x="5728450" y="2017937"/>
                <a:ext cx="142722" cy="142722"/>
              </a:xfrm>
              <a:prstGeom prst="rect">
                <a:avLst/>
              </a:prstGeom>
              <a:grpFill/>
              <a:ln w="9525">
                <a:noFill/>
                <a:miter lim="800000"/>
                <a:headEnd/>
                <a:tailEnd/>
              </a:ln>
            </p:spPr>
          </p:pic>
          <p:pic>
            <p:nvPicPr>
              <p:cNvPr id="372" name="Picture 2"/>
              <p:cNvPicPr>
                <a:picLocks noChangeAspect="1" noChangeArrowheads="1"/>
              </p:cNvPicPr>
              <p:nvPr/>
            </p:nvPicPr>
            <p:blipFill>
              <a:blip r:embed="rId7" cstate="print"/>
              <a:srcRect l="35381" t="20905" r="36750" b="29526"/>
              <a:stretch>
                <a:fillRect/>
              </a:stretch>
            </p:blipFill>
            <p:spPr bwMode="auto">
              <a:xfrm>
                <a:off x="5155324" y="1749973"/>
                <a:ext cx="425669" cy="425669"/>
              </a:xfrm>
              <a:prstGeom prst="rect">
                <a:avLst/>
              </a:prstGeom>
              <a:grpFill/>
              <a:ln w="9525">
                <a:noFill/>
                <a:miter lim="800000"/>
                <a:headEnd/>
                <a:tailEnd/>
              </a:ln>
            </p:spPr>
          </p:pic>
        </p:grpSp>
        <p:sp>
          <p:nvSpPr>
            <p:cNvPr id="385" name="TextBox 384"/>
            <p:cNvSpPr txBox="1"/>
            <p:nvPr/>
          </p:nvSpPr>
          <p:spPr>
            <a:xfrm>
              <a:off x="5674841" y="6458148"/>
              <a:ext cx="610360" cy="307777"/>
            </a:xfrm>
            <a:prstGeom prst="rect">
              <a:avLst/>
            </a:prstGeom>
            <a:grpFill/>
          </p:spPr>
          <p:txBody>
            <a:bodyPr wrap="none" rtlCol="0">
              <a:spAutoFit/>
            </a:bodyPr>
            <a:lstStyle/>
            <a:p>
              <a:r>
                <a:rPr lang="en-US" sz="1400" b="1" dirty="0" smtClean="0">
                  <a:solidFill>
                    <a:schemeClr val="bg2"/>
                  </a:solidFill>
                </a:rPr>
                <a:t>X,Y,Z</a:t>
              </a:r>
              <a:endParaRPr lang="en-US" sz="1400" b="1" dirty="0">
                <a:solidFill>
                  <a:schemeClr val="bg2"/>
                </a:solidFill>
              </a:endParaRPr>
            </a:p>
          </p:txBody>
        </p:sp>
        <p:sp>
          <p:nvSpPr>
            <p:cNvPr id="386" name="TextBox 385"/>
            <p:cNvSpPr txBox="1"/>
            <p:nvPr/>
          </p:nvSpPr>
          <p:spPr>
            <a:xfrm>
              <a:off x="2401652" y="6458148"/>
              <a:ext cx="304892" cy="307777"/>
            </a:xfrm>
            <a:prstGeom prst="rect">
              <a:avLst/>
            </a:prstGeom>
            <a:grpFill/>
          </p:spPr>
          <p:txBody>
            <a:bodyPr wrap="none" rtlCol="0">
              <a:spAutoFit/>
            </a:bodyPr>
            <a:lstStyle/>
            <a:p>
              <a:r>
                <a:rPr lang="en-US" sz="1400" b="1" dirty="0" smtClean="0">
                  <a:solidFill>
                    <a:schemeClr val="bg2"/>
                  </a:solidFill>
                </a:rPr>
                <a:t>X</a:t>
              </a:r>
              <a:endParaRPr lang="en-US" sz="1400" b="1" dirty="0">
                <a:solidFill>
                  <a:schemeClr val="bg2"/>
                </a:solidFill>
              </a:endParaRPr>
            </a:p>
          </p:txBody>
        </p:sp>
        <p:sp>
          <p:nvSpPr>
            <p:cNvPr id="387" name="TextBox 386"/>
            <p:cNvSpPr txBox="1"/>
            <p:nvPr/>
          </p:nvSpPr>
          <p:spPr>
            <a:xfrm>
              <a:off x="2813360" y="6458148"/>
              <a:ext cx="304892" cy="307777"/>
            </a:xfrm>
            <a:prstGeom prst="rect">
              <a:avLst/>
            </a:prstGeom>
            <a:grpFill/>
          </p:spPr>
          <p:txBody>
            <a:bodyPr wrap="none" rtlCol="0">
              <a:spAutoFit/>
            </a:bodyPr>
            <a:lstStyle/>
            <a:p>
              <a:r>
                <a:rPr lang="en-US" sz="1400" b="1" dirty="0" smtClean="0">
                  <a:solidFill>
                    <a:schemeClr val="bg2"/>
                  </a:solidFill>
                </a:rPr>
                <a:t>Y</a:t>
              </a:r>
              <a:endParaRPr lang="en-US" sz="1400" b="1" dirty="0">
                <a:solidFill>
                  <a:schemeClr val="bg2"/>
                </a:solidFill>
              </a:endParaRPr>
            </a:p>
          </p:txBody>
        </p:sp>
        <p:sp>
          <p:nvSpPr>
            <p:cNvPr id="388" name="TextBox 387"/>
            <p:cNvSpPr txBox="1"/>
            <p:nvPr/>
          </p:nvSpPr>
          <p:spPr>
            <a:xfrm>
              <a:off x="3209144" y="6458148"/>
              <a:ext cx="293670" cy="307777"/>
            </a:xfrm>
            <a:prstGeom prst="rect">
              <a:avLst/>
            </a:prstGeom>
            <a:grpFill/>
          </p:spPr>
          <p:txBody>
            <a:bodyPr wrap="none" rtlCol="0">
              <a:spAutoFit/>
            </a:bodyPr>
            <a:lstStyle/>
            <a:p>
              <a:r>
                <a:rPr lang="en-US" sz="1400" b="1" dirty="0" smtClean="0">
                  <a:solidFill>
                    <a:schemeClr val="bg2"/>
                  </a:solidFill>
                </a:rPr>
                <a:t>Z</a:t>
              </a:r>
              <a:endParaRPr lang="en-US" sz="1400" b="1" dirty="0">
                <a:solidFill>
                  <a:schemeClr val="bg2"/>
                </a:solidFill>
              </a:endParaRPr>
            </a:p>
          </p:txBody>
        </p:sp>
        <p:sp>
          <p:nvSpPr>
            <p:cNvPr id="389" name="TextBox 388"/>
            <p:cNvSpPr txBox="1"/>
            <p:nvPr/>
          </p:nvSpPr>
          <p:spPr>
            <a:xfrm>
              <a:off x="3798273" y="6458148"/>
              <a:ext cx="293670" cy="307777"/>
            </a:xfrm>
            <a:prstGeom prst="rect">
              <a:avLst/>
            </a:prstGeom>
            <a:grpFill/>
          </p:spPr>
          <p:txBody>
            <a:bodyPr wrap="none" rtlCol="0">
              <a:spAutoFit/>
            </a:bodyPr>
            <a:lstStyle/>
            <a:p>
              <a:r>
                <a:rPr lang="en-US" sz="1400" b="1" dirty="0" smtClean="0">
                  <a:solidFill>
                    <a:schemeClr val="bg2"/>
                  </a:solidFill>
                </a:rPr>
                <a:t>#</a:t>
              </a:r>
              <a:endParaRPr lang="en-US" sz="1400" b="1" dirty="0">
                <a:solidFill>
                  <a:schemeClr val="bg2"/>
                </a:solidFill>
              </a:endParaRPr>
            </a:p>
          </p:txBody>
        </p:sp>
        <p:sp>
          <p:nvSpPr>
            <p:cNvPr id="390" name="TextBox 389"/>
            <p:cNvSpPr txBox="1"/>
            <p:nvPr/>
          </p:nvSpPr>
          <p:spPr>
            <a:xfrm>
              <a:off x="4291867" y="6458148"/>
              <a:ext cx="293670" cy="307777"/>
            </a:xfrm>
            <a:prstGeom prst="rect">
              <a:avLst/>
            </a:prstGeom>
            <a:grpFill/>
          </p:spPr>
          <p:txBody>
            <a:bodyPr wrap="none" rtlCol="0">
              <a:spAutoFit/>
            </a:bodyPr>
            <a:lstStyle/>
            <a:p>
              <a:r>
                <a:rPr lang="en-US" sz="1400" b="1" dirty="0" smtClean="0">
                  <a:solidFill>
                    <a:schemeClr val="bg2"/>
                  </a:solidFill>
                </a:rPr>
                <a:t>#</a:t>
              </a:r>
              <a:endParaRPr lang="en-US" sz="1400" b="1" dirty="0">
                <a:solidFill>
                  <a:schemeClr val="bg2"/>
                </a:solidFill>
              </a:endParaRPr>
            </a:p>
          </p:txBody>
        </p:sp>
        <p:sp>
          <p:nvSpPr>
            <p:cNvPr id="391" name="TextBox 390"/>
            <p:cNvSpPr txBox="1"/>
            <p:nvPr/>
          </p:nvSpPr>
          <p:spPr>
            <a:xfrm>
              <a:off x="4717223" y="6458148"/>
              <a:ext cx="293670" cy="307777"/>
            </a:xfrm>
            <a:prstGeom prst="rect">
              <a:avLst/>
            </a:prstGeom>
            <a:grpFill/>
          </p:spPr>
          <p:txBody>
            <a:bodyPr wrap="none" rtlCol="0">
              <a:spAutoFit/>
            </a:bodyPr>
            <a:lstStyle/>
            <a:p>
              <a:r>
                <a:rPr lang="en-US" sz="1400" b="1" dirty="0" smtClean="0">
                  <a:solidFill>
                    <a:schemeClr val="bg2"/>
                  </a:solidFill>
                </a:rPr>
                <a:t>#</a:t>
              </a:r>
              <a:endParaRPr lang="en-US" sz="1400" b="1" dirty="0">
                <a:solidFill>
                  <a:schemeClr val="bg2"/>
                </a:solidFill>
              </a:endParaRPr>
            </a:p>
          </p:txBody>
        </p:sp>
      </p:grpSp>
      <p:sp>
        <p:nvSpPr>
          <p:cNvPr id="420" name="TextBox 419"/>
          <p:cNvSpPr txBox="1"/>
          <p:nvPr/>
        </p:nvSpPr>
        <p:spPr>
          <a:xfrm>
            <a:off x="7447985" y="1201003"/>
            <a:ext cx="4621778" cy="2031325"/>
          </a:xfrm>
          <a:prstGeom prst="rect">
            <a:avLst/>
          </a:prstGeom>
          <a:noFill/>
        </p:spPr>
        <p:txBody>
          <a:bodyPr wrap="square" rtlCol="0">
            <a:spAutoFit/>
          </a:bodyPr>
          <a:lstStyle/>
          <a:p>
            <a:pPr>
              <a:buFont typeface="Arial" pitchFamily="34" charset="0"/>
              <a:buChar char="•"/>
            </a:pPr>
            <a:r>
              <a:rPr lang="en-US" b="1" dirty="0" smtClean="0">
                <a:solidFill>
                  <a:schemeClr val="bg2"/>
                </a:solidFill>
              </a:rPr>
              <a:t>Moderate F/H Bandwidth usage</a:t>
            </a:r>
          </a:p>
          <a:p>
            <a:pPr>
              <a:buFont typeface="Arial" pitchFamily="34" charset="0"/>
              <a:buChar char="•"/>
            </a:pPr>
            <a:r>
              <a:rPr lang="en-US" b="1" dirty="0" smtClean="0">
                <a:solidFill>
                  <a:schemeClr val="bg2"/>
                </a:solidFill>
              </a:rPr>
              <a:t>Extremely flexible, all RAT in CRAN</a:t>
            </a:r>
          </a:p>
          <a:p>
            <a:pPr>
              <a:buFont typeface="Arial" pitchFamily="34" charset="0"/>
              <a:buChar char="•"/>
            </a:pPr>
            <a:r>
              <a:rPr lang="en-US" b="1" dirty="0" smtClean="0">
                <a:solidFill>
                  <a:schemeClr val="bg2"/>
                </a:solidFill>
              </a:rPr>
              <a:t>Low OPEX , most equipment in CRAN</a:t>
            </a:r>
          </a:p>
          <a:p>
            <a:pPr>
              <a:buFont typeface="Arial" pitchFamily="34" charset="0"/>
              <a:buChar char="•"/>
            </a:pPr>
            <a:r>
              <a:rPr lang="en-US" b="1" dirty="0" smtClean="0">
                <a:solidFill>
                  <a:schemeClr val="bg2"/>
                </a:solidFill>
              </a:rPr>
              <a:t>Migration  3G,4G,5G from same CRAN</a:t>
            </a:r>
          </a:p>
          <a:p>
            <a:pPr>
              <a:buFont typeface="Arial" pitchFamily="34" charset="0"/>
              <a:buChar char="•"/>
            </a:pPr>
            <a:endParaRPr lang="en-US" b="1" dirty="0" smtClean="0">
              <a:solidFill>
                <a:schemeClr val="bg2"/>
              </a:solidFill>
            </a:endParaRPr>
          </a:p>
          <a:p>
            <a:pPr>
              <a:buFont typeface="Arial" pitchFamily="34" charset="0"/>
              <a:buChar char="•"/>
            </a:pPr>
            <a:endParaRPr lang="en-US" b="1" dirty="0" smtClean="0">
              <a:solidFill>
                <a:schemeClr val="bg2"/>
              </a:solidFill>
            </a:endParaRPr>
          </a:p>
          <a:p>
            <a:pPr>
              <a:buFont typeface="Arial" pitchFamily="34" charset="0"/>
              <a:buChar char="•"/>
            </a:pPr>
            <a:endParaRPr lang="en-US" b="1" dirty="0">
              <a:solidFill>
                <a:schemeClr val="bg2"/>
              </a:solidFill>
            </a:endParaRPr>
          </a:p>
        </p:txBody>
      </p:sp>
      <p:sp>
        <p:nvSpPr>
          <p:cNvPr id="421" name="TextBox 420"/>
          <p:cNvSpPr txBox="1"/>
          <p:nvPr/>
        </p:nvSpPr>
        <p:spPr>
          <a:xfrm>
            <a:off x="7447985" y="2677238"/>
            <a:ext cx="4621778" cy="2031325"/>
          </a:xfrm>
          <a:prstGeom prst="rect">
            <a:avLst/>
          </a:prstGeom>
          <a:noFill/>
        </p:spPr>
        <p:txBody>
          <a:bodyPr wrap="square" rtlCol="0">
            <a:spAutoFit/>
          </a:bodyPr>
          <a:lstStyle/>
          <a:p>
            <a:pPr>
              <a:buFont typeface="Arial" pitchFamily="34" charset="0"/>
              <a:buChar char="•"/>
            </a:pPr>
            <a:r>
              <a:rPr lang="en-US" b="1" dirty="0" smtClean="0">
                <a:solidFill>
                  <a:schemeClr val="bg2"/>
                </a:solidFill>
              </a:rPr>
              <a:t>High F/H </a:t>
            </a:r>
            <a:r>
              <a:rPr lang="en-US" b="1" dirty="0" err="1" smtClean="0">
                <a:solidFill>
                  <a:schemeClr val="bg2"/>
                </a:solidFill>
              </a:rPr>
              <a:t>Bandwdith</a:t>
            </a:r>
            <a:r>
              <a:rPr lang="en-US" b="1" dirty="0" smtClean="0">
                <a:solidFill>
                  <a:schemeClr val="bg2"/>
                </a:solidFill>
              </a:rPr>
              <a:t> usage</a:t>
            </a:r>
          </a:p>
          <a:p>
            <a:pPr>
              <a:buFont typeface="Arial" pitchFamily="34" charset="0"/>
              <a:buChar char="•"/>
            </a:pPr>
            <a:r>
              <a:rPr lang="en-US" b="1" dirty="0" smtClean="0">
                <a:solidFill>
                  <a:schemeClr val="bg2"/>
                </a:solidFill>
              </a:rPr>
              <a:t>Extremely flexible, all RAT in CRAN</a:t>
            </a:r>
          </a:p>
          <a:p>
            <a:pPr>
              <a:buFont typeface="Arial" pitchFamily="34" charset="0"/>
              <a:buChar char="•"/>
            </a:pPr>
            <a:r>
              <a:rPr lang="en-US" b="1" dirty="0" smtClean="0">
                <a:solidFill>
                  <a:schemeClr val="bg2"/>
                </a:solidFill>
              </a:rPr>
              <a:t>Low OPEX, most equipment in CRAN</a:t>
            </a:r>
          </a:p>
          <a:p>
            <a:pPr>
              <a:buFont typeface="Arial" pitchFamily="34" charset="0"/>
              <a:buChar char="•"/>
            </a:pPr>
            <a:r>
              <a:rPr lang="en-US" b="1" dirty="0" smtClean="0">
                <a:solidFill>
                  <a:schemeClr val="bg2"/>
                </a:solidFill>
              </a:rPr>
              <a:t>Migration T.B.D</a:t>
            </a:r>
          </a:p>
          <a:p>
            <a:pPr>
              <a:buFont typeface="Arial" pitchFamily="34" charset="0"/>
              <a:buChar char="•"/>
            </a:pPr>
            <a:endParaRPr lang="en-US" b="1" dirty="0" smtClean="0">
              <a:solidFill>
                <a:schemeClr val="bg2"/>
              </a:solidFill>
            </a:endParaRPr>
          </a:p>
          <a:p>
            <a:pPr>
              <a:buFont typeface="Arial" pitchFamily="34" charset="0"/>
              <a:buChar char="•"/>
            </a:pPr>
            <a:endParaRPr lang="en-US" b="1" dirty="0" smtClean="0">
              <a:solidFill>
                <a:schemeClr val="bg2"/>
              </a:solidFill>
            </a:endParaRPr>
          </a:p>
          <a:p>
            <a:pPr>
              <a:buFont typeface="Arial" pitchFamily="34" charset="0"/>
              <a:buChar char="•"/>
            </a:pPr>
            <a:endParaRPr lang="en-US" b="1" dirty="0">
              <a:solidFill>
                <a:schemeClr val="bg2"/>
              </a:solidFill>
            </a:endParaRPr>
          </a:p>
        </p:txBody>
      </p:sp>
      <p:sp>
        <p:nvSpPr>
          <p:cNvPr id="422" name="TextBox 421"/>
          <p:cNvSpPr txBox="1"/>
          <p:nvPr/>
        </p:nvSpPr>
        <p:spPr>
          <a:xfrm>
            <a:off x="7447985" y="4139824"/>
            <a:ext cx="4621778" cy="2031325"/>
          </a:xfrm>
          <a:prstGeom prst="rect">
            <a:avLst/>
          </a:prstGeom>
          <a:noFill/>
        </p:spPr>
        <p:txBody>
          <a:bodyPr wrap="square" rtlCol="0">
            <a:spAutoFit/>
          </a:bodyPr>
          <a:lstStyle/>
          <a:p>
            <a:pPr>
              <a:buFont typeface="Arial" pitchFamily="34" charset="0"/>
              <a:buChar char="•"/>
            </a:pPr>
            <a:r>
              <a:rPr lang="en-US" b="1" dirty="0" smtClean="0">
                <a:solidFill>
                  <a:schemeClr val="bg2"/>
                </a:solidFill>
              </a:rPr>
              <a:t>Very High F/H Bandwidth usage</a:t>
            </a:r>
          </a:p>
          <a:p>
            <a:pPr>
              <a:buFont typeface="Arial" pitchFamily="34" charset="0"/>
              <a:buChar char="•"/>
            </a:pPr>
            <a:r>
              <a:rPr lang="en-US" b="1" dirty="0" smtClean="0">
                <a:solidFill>
                  <a:schemeClr val="bg2"/>
                </a:solidFill>
              </a:rPr>
              <a:t>Extremely flexible, all RAT in CRAN</a:t>
            </a:r>
          </a:p>
          <a:p>
            <a:pPr>
              <a:buFont typeface="Arial" pitchFamily="34" charset="0"/>
              <a:buChar char="•"/>
            </a:pPr>
            <a:r>
              <a:rPr lang="en-US" b="1" dirty="0" smtClean="0">
                <a:solidFill>
                  <a:schemeClr val="bg2"/>
                </a:solidFill>
              </a:rPr>
              <a:t>OPEX higher, need time of day clocking</a:t>
            </a:r>
          </a:p>
          <a:p>
            <a:pPr>
              <a:buFont typeface="Arial" pitchFamily="34" charset="0"/>
              <a:buChar char="•"/>
            </a:pPr>
            <a:r>
              <a:rPr lang="en-US" b="1" dirty="0" smtClean="0">
                <a:solidFill>
                  <a:schemeClr val="bg2"/>
                </a:solidFill>
              </a:rPr>
              <a:t>Easily switched</a:t>
            </a:r>
          </a:p>
          <a:p>
            <a:pPr>
              <a:buFont typeface="Arial" pitchFamily="34" charset="0"/>
              <a:buChar char="•"/>
            </a:pPr>
            <a:endParaRPr lang="en-US" b="1" dirty="0" smtClean="0">
              <a:solidFill>
                <a:schemeClr val="bg2"/>
              </a:solidFill>
            </a:endParaRPr>
          </a:p>
          <a:p>
            <a:pPr>
              <a:buFont typeface="Arial" pitchFamily="34" charset="0"/>
              <a:buChar char="•"/>
            </a:pPr>
            <a:endParaRPr lang="en-US" b="1" dirty="0" smtClean="0">
              <a:solidFill>
                <a:schemeClr val="bg2"/>
              </a:solidFill>
            </a:endParaRPr>
          </a:p>
          <a:p>
            <a:pPr>
              <a:buFont typeface="Arial" pitchFamily="34" charset="0"/>
              <a:buChar char="•"/>
            </a:pPr>
            <a:endParaRPr lang="en-US" b="1" dirty="0">
              <a:solidFill>
                <a:schemeClr val="bg2"/>
              </a:solidFill>
            </a:endParaRPr>
          </a:p>
        </p:txBody>
      </p:sp>
      <p:sp>
        <p:nvSpPr>
          <p:cNvPr id="423" name="TextBox 422"/>
          <p:cNvSpPr txBox="1"/>
          <p:nvPr/>
        </p:nvSpPr>
        <p:spPr>
          <a:xfrm>
            <a:off x="7447985" y="5622876"/>
            <a:ext cx="4621778" cy="2031325"/>
          </a:xfrm>
          <a:prstGeom prst="rect">
            <a:avLst/>
          </a:prstGeom>
          <a:noFill/>
        </p:spPr>
        <p:txBody>
          <a:bodyPr wrap="square" rtlCol="0">
            <a:spAutoFit/>
          </a:bodyPr>
          <a:lstStyle/>
          <a:p>
            <a:pPr>
              <a:buFont typeface="Arial" pitchFamily="34" charset="0"/>
              <a:buChar char="•"/>
            </a:pPr>
            <a:r>
              <a:rPr lang="en-US" b="1" dirty="0" smtClean="0">
                <a:solidFill>
                  <a:schemeClr val="bg2"/>
                </a:solidFill>
              </a:rPr>
              <a:t>Lowest F/H bandwidth usage</a:t>
            </a:r>
          </a:p>
          <a:p>
            <a:pPr>
              <a:buFont typeface="Arial" pitchFamily="34" charset="0"/>
              <a:buChar char="•"/>
            </a:pPr>
            <a:r>
              <a:rPr lang="en-US" b="1" dirty="0" smtClean="0">
                <a:solidFill>
                  <a:schemeClr val="bg2"/>
                </a:solidFill>
              </a:rPr>
              <a:t>Inflexible RAT processing at antenna</a:t>
            </a:r>
          </a:p>
          <a:p>
            <a:pPr>
              <a:buFont typeface="Arial" pitchFamily="34" charset="0"/>
              <a:buChar char="•"/>
            </a:pPr>
            <a:r>
              <a:rPr lang="en-US" b="1" dirty="0" smtClean="0">
                <a:solidFill>
                  <a:schemeClr val="bg2"/>
                </a:solidFill>
              </a:rPr>
              <a:t>OPEX higher, truck rolls</a:t>
            </a:r>
          </a:p>
          <a:p>
            <a:pPr>
              <a:buFont typeface="Arial" pitchFamily="34" charset="0"/>
              <a:buChar char="•"/>
            </a:pPr>
            <a:r>
              <a:rPr lang="en-US" b="1" dirty="0" smtClean="0">
                <a:solidFill>
                  <a:schemeClr val="bg2"/>
                </a:solidFill>
              </a:rPr>
              <a:t>Easily switched</a:t>
            </a:r>
          </a:p>
          <a:p>
            <a:pPr>
              <a:buFont typeface="Arial" pitchFamily="34" charset="0"/>
              <a:buChar char="•"/>
            </a:pPr>
            <a:endParaRPr lang="en-US" b="1" dirty="0" smtClean="0">
              <a:solidFill>
                <a:schemeClr val="bg2"/>
              </a:solidFill>
            </a:endParaRPr>
          </a:p>
          <a:p>
            <a:pPr>
              <a:buFont typeface="Arial" pitchFamily="34" charset="0"/>
              <a:buChar char="•"/>
            </a:pPr>
            <a:endParaRPr lang="en-US" b="1" dirty="0" smtClean="0">
              <a:solidFill>
                <a:schemeClr val="bg2"/>
              </a:solidFill>
            </a:endParaRPr>
          </a:p>
          <a:p>
            <a:pPr>
              <a:buFont typeface="Arial" pitchFamily="34" charset="0"/>
              <a:buChar char="•"/>
            </a:pPr>
            <a:endParaRPr lang="en-US" b="1" dirty="0">
              <a:solidFill>
                <a:schemeClr val="bg2"/>
              </a:solidFill>
            </a:endParaRPr>
          </a:p>
        </p:txBody>
      </p:sp>
      <p:sp>
        <p:nvSpPr>
          <p:cNvPr id="117" name="Down Arrow 116"/>
          <p:cNvSpPr/>
          <p:nvPr/>
        </p:nvSpPr>
        <p:spPr bwMode="auto">
          <a:xfrm>
            <a:off x="5097438" y="1282889"/>
            <a:ext cx="470849" cy="389723"/>
          </a:xfrm>
          <a:prstGeom prst="downArrow">
            <a:avLst/>
          </a:prstGeom>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18" name="Down Arrow 117"/>
          <p:cNvSpPr/>
          <p:nvPr/>
        </p:nvSpPr>
        <p:spPr bwMode="auto">
          <a:xfrm>
            <a:off x="3571163" y="2731825"/>
            <a:ext cx="470849" cy="389723"/>
          </a:xfrm>
          <a:prstGeom prst="downArrow">
            <a:avLst/>
          </a:prstGeom>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19" name="Down Arrow 118"/>
          <p:cNvSpPr/>
          <p:nvPr/>
        </p:nvSpPr>
        <p:spPr bwMode="auto">
          <a:xfrm>
            <a:off x="2386083" y="4153468"/>
            <a:ext cx="470849" cy="389723"/>
          </a:xfrm>
          <a:prstGeom prst="downArrow">
            <a:avLst/>
          </a:prstGeom>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20" name="Down Arrow 119"/>
          <p:cNvSpPr/>
          <p:nvPr/>
        </p:nvSpPr>
        <p:spPr bwMode="auto">
          <a:xfrm>
            <a:off x="1132764" y="5670644"/>
            <a:ext cx="470849" cy="389723"/>
          </a:xfrm>
          <a:prstGeom prst="downArrow">
            <a:avLst/>
          </a:prstGeom>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21" name="Down Arrow 120"/>
          <p:cNvSpPr/>
          <p:nvPr/>
        </p:nvSpPr>
        <p:spPr bwMode="auto">
          <a:xfrm>
            <a:off x="11052411" y="177420"/>
            <a:ext cx="698311" cy="639931"/>
          </a:xfrm>
          <a:prstGeom prst="downArrow">
            <a:avLst/>
          </a:prstGeom>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2"/>
              </a:solidFill>
              <a:effectLst/>
              <a:latin typeface="FrutigerNext LT Regular" pitchFamily="34" charset="0"/>
              <a:ea typeface="MS PGothic" pitchFamily="34" charset="-128"/>
            </a:endParaRPr>
          </a:p>
        </p:txBody>
      </p:sp>
      <p:pic>
        <p:nvPicPr>
          <p:cNvPr id="122" name="图片 6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318984" y="6051853"/>
            <a:ext cx="705599" cy="705600"/>
          </a:xfrm>
          <a:prstGeom prst="rect">
            <a:avLst/>
          </a:prstGeom>
        </p:spPr>
      </p:pic>
      <p:grpSp>
        <p:nvGrpSpPr>
          <p:cNvPr id="98" name="Group 97"/>
          <p:cNvGrpSpPr/>
          <p:nvPr/>
        </p:nvGrpSpPr>
        <p:grpSpPr>
          <a:xfrm>
            <a:off x="6272087" y="1166174"/>
            <a:ext cx="869692" cy="631096"/>
            <a:chOff x="10481480" y="1323833"/>
            <a:chExt cx="1410862" cy="859809"/>
          </a:xfrm>
        </p:grpSpPr>
        <p:sp>
          <p:nvSpPr>
            <p:cNvPr id="99" name="Rounded Rectangular Callout 98"/>
            <p:cNvSpPr/>
            <p:nvPr/>
          </p:nvSpPr>
          <p:spPr bwMode="auto">
            <a:xfrm>
              <a:off x="10481480" y="1323833"/>
              <a:ext cx="1410862" cy="859809"/>
            </a:xfrm>
            <a:prstGeom prst="wedgeRoundRectCallout">
              <a:avLst>
                <a:gd name="adj1" fmla="val -62178"/>
                <a:gd name="adj2" fmla="val 34996"/>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2"/>
                </a:solidFill>
                <a:effectLst/>
                <a:latin typeface="FrutigerNext LT Regular" pitchFamily="34" charset="0"/>
                <a:ea typeface="MS PGothic" pitchFamily="34" charset="-128"/>
              </a:endParaRPr>
            </a:p>
          </p:txBody>
        </p:sp>
        <p:pic>
          <p:nvPicPr>
            <p:cNvPr id="100" name="Picture 5"/>
            <p:cNvPicPr>
              <a:picLocks noChangeAspect="1" noChangeArrowheads="1"/>
            </p:cNvPicPr>
            <p:nvPr/>
          </p:nvPicPr>
          <p:blipFill>
            <a:blip r:embed="rId16" cstate="print"/>
            <a:srcRect l="9336" t="12500" r="77343" b="76679"/>
            <a:stretch>
              <a:fillRect/>
            </a:stretch>
          </p:blipFill>
          <p:spPr bwMode="auto">
            <a:xfrm>
              <a:off x="10541214" y="1446665"/>
              <a:ext cx="1351128" cy="617051"/>
            </a:xfrm>
            <a:prstGeom prst="rect">
              <a:avLst/>
            </a:prstGeom>
            <a:noFill/>
            <a:ln w="9525">
              <a:noFill/>
              <a:miter lim="800000"/>
              <a:headEnd/>
              <a:tailEnd/>
            </a:ln>
          </p:spPr>
        </p:pic>
      </p:grpSp>
      <p:grpSp>
        <p:nvGrpSpPr>
          <p:cNvPr id="101" name="Group 100"/>
          <p:cNvGrpSpPr/>
          <p:nvPr/>
        </p:nvGrpSpPr>
        <p:grpSpPr>
          <a:xfrm>
            <a:off x="6014584" y="2769002"/>
            <a:ext cx="869692" cy="631096"/>
            <a:chOff x="10481480" y="1323833"/>
            <a:chExt cx="1410862" cy="859809"/>
          </a:xfrm>
        </p:grpSpPr>
        <p:sp>
          <p:nvSpPr>
            <p:cNvPr id="102" name="Rounded Rectangular Callout 101"/>
            <p:cNvSpPr/>
            <p:nvPr/>
          </p:nvSpPr>
          <p:spPr bwMode="auto">
            <a:xfrm>
              <a:off x="10481480" y="1323833"/>
              <a:ext cx="1410862" cy="859809"/>
            </a:xfrm>
            <a:prstGeom prst="wedgeRoundRectCallout">
              <a:avLst>
                <a:gd name="adj1" fmla="val -62178"/>
                <a:gd name="adj2" fmla="val 34996"/>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2"/>
                </a:solidFill>
                <a:effectLst/>
                <a:latin typeface="FrutigerNext LT Regular" pitchFamily="34" charset="0"/>
                <a:ea typeface="MS PGothic" pitchFamily="34" charset="-128"/>
              </a:endParaRPr>
            </a:p>
          </p:txBody>
        </p:sp>
        <p:pic>
          <p:nvPicPr>
            <p:cNvPr id="103" name="Picture 5"/>
            <p:cNvPicPr>
              <a:picLocks noChangeAspect="1" noChangeArrowheads="1"/>
            </p:cNvPicPr>
            <p:nvPr/>
          </p:nvPicPr>
          <p:blipFill>
            <a:blip r:embed="rId16" cstate="print"/>
            <a:srcRect l="9336" t="12500" r="77343" b="76679"/>
            <a:stretch>
              <a:fillRect/>
            </a:stretch>
          </p:blipFill>
          <p:spPr bwMode="auto">
            <a:xfrm>
              <a:off x="10541214" y="1446665"/>
              <a:ext cx="1351128" cy="617051"/>
            </a:xfrm>
            <a:prstGeom prst="rect">
              <a:avLst/>
            </a:prstGeom>
            <a:noFill/>
            <a:ln w="9525">
              <a:noFill/>
              <a:miter lim="800000"/>
              <a:headEnd/>
              <a:tailEnd/>
            </a:ln>
          </p:spPr>
        </p:pic>
      </p:grpSp>
      <p:grpSp>
        <p:nvGrpSpPr>
          <p:cNvPr id="104" name="Group 103"/>
          <p:cNvGrpSpPr/>
          <p:nvPr/>
        </p:nvGrpSpPr>
        <p:grpSpPr>
          <a:xfrm>
            <a:off x="5694018" y="4135347"/>
            <a:ext cx="869692" cy="631096"/>
            <a:chOff x="10481480" y="1323833"/>
            <a:chExt cx="1410862" cy="859809"/>
          </a:xfrm>
        </p:grpSpPr>
        <p:sp>
          <p:nvSpPr>
            <p:cNvPr id="105" name="Rounded Rectangular Callout 104"/>
            <p:cNvSpPr/>
            <p:nvPr/>
          </p:nvSpPr>
          <p:spPr bwMode="auto">
            <a:xfrm>
              <a:off x="10481480" y="1323833"/>
              <a:ext cx="1410862" cy="859809"/>
            </a:xfrm>
            <a:prstGeom prst="wedgeRoundRectCallout">
              <a:avLst>
                <a:gd name="adj1" fmla="val -62178"/>
                <a:gd name="adj2" fmla="val 34996"/>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2"/>
                </a:solidFill>
                <a:effectLst/>
                <a:latin typeface="FrutigerNext LT Regular" pitchFamily="34" charset="0"/>
                <a:ea typeface="MS PGothic" pitchFamily="34" charset="-128"/>
              </a:endParaRPr>
            </a:p>
          </p:txBody>
        </p:sp>
        <p:pic>
          <p:nvPicPr>
            <p:cNvPr id="106" name="Picture 5"/>
            <p:cNvPicPr>
              <a:picLocks noChangeAspect="1" noChangeArrowheads="1"/>
            </p:cNvPicPr>
            <p:nvPr/>
          </p:nvPicPr>
          <p:blipFill>
            <a:blip r:embed="rId16" cstate="print"/>
            <a:srcRect l="9336" t="12500" r="77343" b="76679"/>
            <a:stretch>
              <a:fillRect/>
            </a:stretch>
          </p:blipFill>
          <p:spPr bwMode="auto">
            <a:xfrm>
              <a:off x="10541214" y="1446665"/>
              <a:ext cx="1351128" cy="617051"/>
            </a:xfrm>
            <a:prstGeom prst="rect">
              <a:avLst/>
            </a:prstGeom>
            <a:noFill/>
            <a:ln w="9525">
              <a:noFill/>
              <a:miter lim="800000"/>
              <a:headEnd/>
              <a:tailEnd/>
            </a:ln>
          </p:spPr>
        </p:pic>
      </p:grpSp>
      <p:grpSp>
        <p:nvGrpSpPr>
          <p:cNvPr id="107" name="Group 106"/>
          <p:cNvGrpSpPr/>
          <p:nvPr/>
        </p:nvGrpSpPr>
        <p:grpSpPr>
          <a:xfrm>
            <a:off x="2173052" y="5501692"/>
            <a:ext cx="869692" cy="631096"/>
            <a:chOff x="10481480" y="1323833"/>
            <a:chExt cx="1410862" cy="859809"/>
          </a:xfrm>
        </p:grpSpPr>
        <p:sp>
          <p:nvSpPr>
            <p:cNvPr id="108" name="Rounded Rectangular Callout 107"/>
            <p:cNvSpPr/>
            <p:nvPr/>
          </p:nvSpPr>
          <p:spPr bwMode="auto">
            <a:xfrm>
              <a:off x="10481480" y="1323833"/>
              <a:ext cx="1410862" cy="859809"/>
            </a:xfrm>
            <a:prstGeom prst="wedgeRoundRectCallout">
              <a:avLst>
                <a:gd name="adj1" fmla="val -62178"/>
                <a:gd name="adj2" fmla="val 34996"/>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2"/>
                </a:solidFill>
                <a:effectLst/>
                <a:latin typeface="FrutigerNext LT Regular" pitchFamily="34" charset="0"/>
                <a:ea typeface="MS PGothic" pitchFamily="34" charset="-128"/>
              </a:endParaRPr>
            </a:p>
          </p:txBody>
        </p:sp>
        <p:pic>
          <p:nvPicPr>
            <p:cNvPr id="109" name="Picture 5"/>
            <p:cNvPicPr>
              <a:picLocks noChangeAspect="1" noChangeArrowheads="1"/>
            </p:cNvPicPr>
            <p:nvPr/>
          </p:nvPicPr>
          <p:blipFill>
            <a:blip r:embed="rId16" cstate="print"/>
            <a:srcRect l="9336" t="12500" r="77343" b="76679"/>
            <a:stretch>
              <a:fillRect/>
            </a:stretch>
          </p:blipFill>
          <p:spPr bwMode="auto">
            <a:xfrm>
              <a:off x="10541214" y="1446665"/>
              <a:ext cx="1351128" cy="617051"/>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59228" y="136477"/>
            <a:ext cx="8540115" cy="574096"/>
          </a:xfrm>
        </p:spPr>
        <p:txBody>
          <a:bodyPr/>
          <a:lstStyle/>
          <a:p>
            <a:r>
              <a:rPr lang="en-US" dirty="0" smtClean="0">
                <a:solidFill>
                  <a:schemeClr val="bg2"/>
                </a:solidFill>
              </a:rPr>
              <a:t>5G concept of an end to end “Slice”</a:t>
            </a:r>
            <a:endParaRPr lang="en-US" dirty="0">
              <a:solidFill>
                <a:schemeClr val="bg2"/>
              </a:solidFill>
            </a:endParaRPr>
          </a:p>
        </p:txBody>
      </p:sp>
      <p:sp>
        <p:nvSpPr>
          <p:cNvPr id="69" name="Rounded Rectangle 68"/>
          <p:cNvSpPr/>
          <p:nvPr/>
        </p:nvSpPr>
        <p:spPr bwMode="auto">
          <a:xfrm>
            <a:off x="54592" y="915104"/>
            <a:ext cx="12069763" cy="2224585"/>
          </a:xfrm>
          <a:prstGeom prst="roundRect">
            <a:avLst/>
          </a:prstGeom>
          <a:solidFill>
            <a:schemeClr val="tx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1"/>
              </a:solidFill>
              <a:effectLst/>
              <a:latin typeface="FrutigerNext LT Regular" pitchFamily="34" charset="0"/>
              <a:ea typeface="MS PGothic" pitchFamily="34" charset="-128"/>
            </a:endParaRPr>
          </a:p>
        </p:txBody>
      </p:sp>
      <p:grpSp>
        <p:nvGrpSpPr>
          <p:cNvPr id="270" name="Group 269"/>
          <p:cNvGrpSpPr/>
          <p:nvPr/>
        </p:nvGrpSpPr>
        <p:grpSpPr>
          <a:xfrm>
            <a:off x="109184" y="865955"/>
            <a:ext cx="11960579" cy="2082666"/>
            <a:chOff x="109184" y="680775"/>
            <a:chExt cx="12439895" cy="2286942"/>
          </a:xfrm>
        </p:grpSpPr>
        <p:grpSp>
          <p:nvGrpSpPr>
            <p:cNvPr id="189" name="Group 188"/>
            <p:cNvGrpSpPr/>
            <p:nvPr/>
          </p:nvGrpSpPr>
          <p:grpSpPr>
            <a:xfrm>
              <a:off x="1105478" y="1437568"/>
              <a:ext cx="359391" cy="987588"/>
              <a:chOff x="1323844" y="1560397"/>
              <a:chExt cx="359391" cy="987588"/>
            </a:xfrm>
          </p:grpSpPr>
          <p:sp>
            <p:nvSpPr>
              <p:cNvPr id="71" name="Isosceles Triangle 70"/>
              <p:cNvSpPr/>
              <p:nvPr/>
            </p:nvSpPr>
            <p:spPr bwMode="auto">
              <a:xfrm>
                <a:off x="1429899" y="1791240"/>
                <a:ext cx="166504" cy="756745"/>
              </a:xfrm>
              <a:prstGeom prst="triangle">
                <a:avLst/>
              </a:prstGeom>
              <a:solidFill>
                <a:schemeClr val="accent4">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98" name="Rectangle 97"/>
              <p:cNvSpPr/>
              <p:nvPr/>
            </p:nvSpPr>
            <p:spPr bwMode="auto">
              <a:xfrm>
                <a:off x="1323844" y="1651383"/>
                <a:ext cx="163772" cy="24565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13" name="Rectangle 112"/>
              <p:cNvSpPr/>
              <p:nvPr/>
            </p:nvSpPr>
            <p:spPr bwMode="auto">
              <a:xfrm>
                <a:off x="1435301" y="1803783"/>
                <a:ext cx="163772" cy="24565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14" name="Rectangle 113"/>
              <p:cNvSpPr/>
              <p:nvPr/>
            </p:nvSpPr>
            <p:spPr bwMode="auto">
              <a:xfrm>
                <a:off x="1519463" y="1560397"/>
                <a:ext cx="163772" cy="24565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1"/>
                  </a:solidFill>
                  <a:effectLst/>
                  <a:latin typeface="FrutigerNext LT Regular" pitchFamily="34" charset="0"/>
                  <a:ea typeface="MS PGothic" pitchFamily="34" charset="-128"/>
                </a:endParaRPr>
              </a:p>
            </p:txBody>
          </p:sp>
        </p:grpSp>
        <p:sp>
          <p:nvSpPr>
            <p:cNvPr id="123" name="Left Brace 122"/>
            <p:cNvSpPr/>
            <p:nvPr/>
          </p:nvSpPr>
          <p:spPr bwMode="auto">
            <a:xfrm>
              <a:off x="846169" y="1322699"/>
              <a:ext cx="218364" cy="1596788"/>
            </a:xfrm>
            <a:prstGeom prst="leftBrac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dirty="0" smtClean="0">
                <a:ln>
                  <a:noFill/>
                </a:ln>
                <a:solidFill>
                  <a:schemeClr val="bg1"/>
                </a:solidFill>
                <a:effectLst/>
                <a:latin typeface="FrutigerNext LT Regular" pitchFamily="34" charset="0"/>
                <a:ea typeface="MS PGothic" pitchFamily="34" charset="-128"/>
              </a:endParaRPr>
            </a:p>
          </p:txBody>
        </p:sp>
        <p:sp>
          <p:nvSpPr>
            <p:cNvPr id="124" name="Left Brace 123"/>
            <p:cNvSpPr/>
            <p:nvPr/>
          </p:nvSpPr>
          <p:spPr bwMode="auto">
            <a:xfrm flipH="1">
              <a:off x="2144971" y="1322699"/>
              <a:ext cx="243385" cy="1596788"/>
            </a:xfrm>
            <a:prstGeom prst="leftBrac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dirty="0" smtClean="0">
                <a:ln>
                  <a:noFill/>
                </a:ln>
                <a:solidFill>
                  <a:schemeClr val="bg1"/>
                </a:solidFill>
                <a:effectLst/>
                <a:latin typeface="FrutigerNext LT Regular" pitchFamily="34" charset="0"/>
                <a:ea typeface="MS PGothic" pitchFamily="34" charset="-128"/>
              </a:endParaRPr>
            </a:p>
          </p:txBody>
        </p:sp>
        <p:grpSp>
          <p:nvGrpSpPr>
            <p:cNvPr id="200" name="Group 199"/>
            <p:cNvGrpSpPr/>
            <p:nvPr/>
          </p:nvGrpSpPr>
          <p:grpSpPr>
            <a:xfrm>
              <a:off x="2877068" y="1449269"/>
              <a:ext cx="930658" cy="1518448"/>
              <a:chOff x="2877067" y="1449269"/>
              <a:chExt cx="1466877" cy="1518448"/>
            </a:xfrm>
          </p:grpSpPr>
          <p:sp>
            <p:nvSpPr>
              <p:cNvPr id="125" name="Freeform 124"/>
              <p:cNvSpPr/>
              <p:nvPr/>
            </p:nvSpPr>
            <p:spPr bwMode="auto">
              <a:xfrm>
                <a:off x="2877067" y="1449269"/>
                <a:ext cx="1421385" cy="599499"/>
              </a:xfrm>
              <a:custGeom>
                <a:avLst/>
                <a:gdLst>
                  <a:gd name="connsiteX0" fmla="*/ 0 w 1779668"/>
                  <a:gd name="connsiteY0" fmla="*/ 204717 h 587592"/>
                  <a:gd name="connsiteX1" fmla="*/ 68239 w 1779668"/>
                  <a:gd name="connsiteY1" fmla="*/ 191069 h 587592"/>
                  <a:gd name="connsiteX2" fmla="*/ 109182 w 1779668"/>
                  <a:gd name="connsiteY2" fmla="*/ 163774 h 587592"/>
                  <a:gd name="connsiteX3" fmla="*/ 177421 w 1779668"/>
                  <a:gd name="connsiteY3" fmla="*/ 177421 h 587592"/>
                  <a:gd name="connsiteX4" fmla="*/ 259308 w 1779668"/>
                  <a:gd name="connsiteY4" fmla="*/ 204717 h 587592"/>
                  <a:gd name="connsiteX5" fmla="*/ 286603 w 1779668"/>
                  <a:gd name="connsiteY5" fmla="*/ 245660 h 587592"/>
                  <a:gd name="connsiteX6" fmla="*/ 354842 w 1779668"/>
                  <a:gd name="connsiteY6" fmla="*/ 163774 h 587592"/>
                  <a:gd name="connsiteX7" fmla="*/ 395785 w 1779668"/>
                  <a:gd name="connsiteY7" fmla="*/ 150126 h 587592"/>
                  <a:gd name="connsiteX8" fmla="*/ 450376 w 1779668"/>
                  <a:gd name="connsiteY8" fmla="*/ 136478 h 587592"/>
                  <a:gd name="connsiteX9" fmla="*/ 491319 w 1779668"/>
                  <a:gd name="connsiteY9" fmla="*/ 150126 h 587592"/>
                  <a:gd name="connsiteX10" fmla="*/ 504967 w 1779668"/>
                  <a:gd name="connsiteY10" fmla="*/ 191069 h 587592"/>
                  <a:gd name="connsiteX11" fmla="*/ 532263 w 1779668"/>
                  <a:gd name="connsiteY11" fmla="*/ 122830 h 587592"/>
                  <a:gd name="connsiteX12" fmla="*/ 573206 w 1779668"/>
                  <a:gd name="connsiteY12" fmla="*/ 13648 h 587592"/>
                  <a:gd name="connsiteX13" fmla="*/ 600502 w 1779668"/>
                  <a:gd name="connsiteY13" fmla="*/ 136478 h 587592"/>
                  <a:gd name="connsiteX14" fmla="*/ 614149 w 1779668"/>
                  <a:gd name="connsiteY14" fmla="*/ 232012 h 587592"/>
                  <a:gd name="connsiteX15" fmla="*/ 627797 w 1779668"/>
                  <a:gd name="connsiteY15" fmla="*/ 477672 h 587592"/>
                  <a:gd name="connsiteX16" fmla="*/ 655093 w 1779668"/>
                  <a:gd name="connsiteY16" fmla="*/ 423081 h 587592"/>
                  <a:gd name="connsiteX17" fmla="*/ 668740 w 1779668"/>
                  <a:gd name="connsiteY17" fmla="*/ 300251 h 587592"/>
                  <a:gd name="connsiteX18" fmla="*/ 682388 w 1779668"/>
                  <a:gd name="connsiteY18" fmla="*/ 191069 h 587592"/>
                  <a:gd name="connsiteX19" fmla="*/ 696036 w 1779668"/>
                  <a:gd name="connsiteY19" fmla="*/ 136478 h 587592"/>
                  <a:gd name="connsiteX20" fmla="*/ 709684 w 1779668"/>
                  <a:gd name="connsiteY20" fmla="*/ 40944 h 587592"/>
                  <a:gd name="connsiteX21" fmla="*/ 750627 w 1779668"/>
                  <a:gd name="connsiteY21" fmla="*/ 68239 h 587592"/>
                  <a:gd name="connsiteX22" fmla="*/ 805218 w 1779668"/>
                  <a:gd name="connsiteY22" fmla="*/ 150126 h 587592"/>
                  <a:gd name="connsiteX23" fmla="*/ 818866 w 1779668"/>
                  <a:gd name="connsiteY23" fmla="*/ 204717 h 587592"/>
                  <a:gd name="connsiteX24" fmla="*/ 832514 w 1779668"/>
                  <a:gd name="connsiteY24" fmla="*/ 245660 h 587592"/>
                  <a:gd name="connsiteX25" fmla="*/ 859809 w 1779668"/>
                  <a:gd name="connsiteY25" fmla="*/ 204717 h 587592"/>
                  <a:gd name="connsiteX26" fmla="*/ 900752 w 1779668"/>
                  <a:gd name="connsiteY26" fmla="*/ 218365 h 587592"/>
                  <a:gd name="connsiteX27" fmla="*/ 941696 w 1779668"/>
                  <a:gd name="connsiteY27" fmla="*/ 177421 h 587592"/>
                  <a:gd name="connsiteX28" fmla="*/ 968991 w 1779668"/>
                  <a:gd name="connsiteY28" fmla="*/ 259308 h 587592"/>
                  <a:gd name="connsiteX29" fmla="*/ 1009934 w 1779668"/>
                  <a:gd name="connsiteY29" fmla="*/ 286603 h 587592"/>
                  <a:gd name="connsiteX30" fmla="*/ 1064525 w 1779668"/>
                  <a:gd name="connsiteY30" fmla="*/ 136478 h 587592"/>
                  <a:gd name="connsiteX31" fmla="*/ 1091821 w 1779668"/>
                  <a:gd name="connsiteY31" fmla="*/ 54592 h 587592"/>
                  <a:gd name="connsiteX32" fmla="*/ 1105469 w 1779668"/>
                  <a:gd name="connsiteY32" fmla="*/ 0 h 587592"/>
                  <a:gd name="connsiteX33" fmla="*/ 1146412 w 1779668"/>
                  <a:gd name="connsiteY33" fmla="*/ 54592 h 587592"/>
                  <a:gd name="connsiteX34" fmla="*/ 1160060 w 1779668"/>
                  <a:gd name="connsiteY34" fmla="*/ 136478 h 587592"/>
                  <a:gd name="connsiteX35" fmla="*/ 1173708 w 1779668"/>
                  <a:gd name="connsiteY35" fmla="*/ 204717 h 587592"/>
                  <a:gd name="connsiteX36" fmla="*/ 1201003 w 1779668"/>
                  <a:gd name="connsiteY36" fmla="*/ 286603 h 587592"/>
                  <a:gd name="connsiteX37" fmla="*/ 1214651 w 1779668"/>
                  <a:gd name="connsiteY37" fmla="*/ 245660 h 587592"/>
                  <a:gd name="connsiteX38" fmla="*/ 1241946 w 1779668"/>
                  <a:gd name="connsiteY38" fmla="*/ 136478 h 587592"/>
                  <a:gd name="connsiteX39" fmla="*/ 1296537 w 1779668"/>
                  <a:gd name="connsiteY39" fmla="*/ 218365 h 587592"/>
                  <a:gd name="connsiteX40" fmla="*/ 1364776 w 1779668"/>
                  <a:gd name="connsiteY40" fmla="*/ 286603 h 587592"/>
                  <a:gd name="connsiteX41" fmla="*/ 1378424 w 1779668"/>
                  <a:gd name="connsiteY41" fmla="*/ 136478 h 587592"/>
                  <a:gd name="connsiteX42" fmla="*/ 1392072 w 1779668"/>
                  <a:gd name="connsiteY42" fmla="*/ 95535 h 587592"/>
                  <a:gd name="connsiteX43" fmla="*/ 1433015 w 1779668"/>
                  <a:gd name="connsiteY43" fmla="*/ 109183 h 587592"/>
                  <a:gd name="connsiteX44" fmla="*/ 1460311 w 1779668"/>
                  <a:gd name="connsiteY44" fmla="*/ 150126 h 587592"/>
                  <a:gd name="connsiteX45" fmla="*/ 1487606 w 1779668"/>
                  <a:gd name="connsiteY45" fmla="*/ 327547 h 587592"/>
                  <a:gd name="connsiteX46" fmla="*/ 1514902 w 1779668"/>
                  <a:gd name="connsiteY46" fmla="*/ 423081 h 587592"/>
                  <a:gd name="connsiteX47" fmla="*/ 1542197 w 1779668"/>
                  <a:gd name="connsiteY47" fmla="*/ 532263 h 587592"/>
                  <a:gd name="connsiteX48" fmla="*/ 1555845 w 1779668"/>
                  <a:gd name="connsiteY48" fmla="*/ 573206 h 587592"/>
                  <a:gd name="connsiteX49" fmla="*/ 1542197 w 1779668"/>
                  <a:gd name="connsiteY49" fmla="*/ 504968 h 587592"/>
                  <a:gd name="connsiteX50" fmla="*/ 1555845 w 1779668"/>
                  <a:gd name="connsiteY50" fmla="*/ 177421 h 587592"/>
                  <a:gd name="connsiteX51" fmla="*/ 1583140 w 1779668"/>
                  <a:gd name="connsiteY51" fmla="*/ 0 h 587592"/>
                  <a:gd name="connsiteX52" fmla="*/ 1610436 w 1779668"/>
                  <a:gd name="connsiteY52" fmla="*/ 245660 h 587592"/>
                  <a:gd name="connsiteX53" fmla="*/ 1651379 w 1779668"/>
                  <a:gd name="connsiteY53" fmla="*/ 272956 h 587592"/>
                  <a:gd name="connsiteX54" fmla="*/ 1692322 w 1779668"/>
                  <a:gd name="connsiteY54" fmla="*/ 259308 h 587592"/>
                  <a:gd name="connsiteX55" fmla="*/ 1774209 w 1779668"/>
                  <a:gd name="connsiteY55" fmla="*/ 245660 h 587592"/>
                  <a:gd name="connsiteX56" fmla="*/ 1774209 w 1779668"/>
                  <a:gd name="connsiteY56" fmla="*/ 218365 h 587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779668" h="587592">
                    <a:moveTo>
                      <a:pt x="0" y="204717"/>
                    </a:moveTo>
                    <a:cubicBezTo>
                      <a:pt x="22746" y="200168"/>
                      <a:pt x="46519" y="199214"/>
                      <a:pt x="68239" y="191069"/>
                    </a:cubicBezTo>
                    <a:cubicBezTo>
                      <a:pt x="83597" y="185310"/>
                      <a:pt x="92906" y="165809"/>
                      <a:pt x="109182" y="163774"/>
                    </a:cubicBezTo>
                    <a:cubicBezTo>
                      <a:pt x="132200" y="160897"/>
                      <a:pt x="155042" y="171318"/>
                      <a:pt x="177421" y="177421"/>
                    </a:cubicBezTo>
                    <a:cubicBezTo>
                      <a:pt x="205179" y="184991"/>
                      <a:pt x="259308" y="204717"/>
                      <a:pt x="259308" y="204717"/>
                    </a:cubicBezTo>
                    <a:cubicBezTo>
                      <a:pt x="268406" y="218365"/>
                      <a:pt x="270201" y="245660"/>
                      <a:pt x="286603" y="245660"/>
                    </a:cubicBezTo>
                    <a:cubicBezTo>
                      <a:pt x="312593" y="245660"/>
                      <a:pt x="339404" y="176124"/>
                      <a:pt x="354842" y="163774"/>
                    </a:cubicBezTo>
                    <a:cubicBezTo>
                      <a:pt x="366076" y="154787"/>
                      <a:pt x="382137" y="154675"/>
                      <a:pt x="395785" y="150126"/>
                    </a:cubicBezTo>
                    <a:cubicBezTo>
                      <a:pt x="494715" y="216079"/>
                      <a:pt x="391181" y="166075"/>
                      <a:pt x="450376" y="136478"/>
                    </a:cubicBezTo>
                    <a:cubicBezTo>
                      <a:pt x="463243" y="130045"/>
                      <a:pt x="477671" y="145577"/>
                      <a:pt x="491319" y="150126"/>
                    </a:cubicBezTo>
                    <a:cubicBezTo>
                      <a:pt x="495868" y="163774"/>
                      <a:pt x="492997" y="199049"/>
                      <a:pt x="504967" y="191069"/>
                    </a:cubicBezTo>
                    <a:cubicBezTo>
                      <a:pt x="525351" y="177480"/>
                      <a:pt x="524516" y="146071"/>
                      <a:pt x="532263" y="122830"/>
                    </a:cubicBezTo>
                    <a:cubicBezTo>
                      <a:pt x="569429" y="11334"/>
                      <a:pt x="517366" y="125330"/>
                      <a:pt x="573206" y="13648"/>
                    </a:cubicBezTo>
                    <a:cubicBezTo>
                      <a:pt x="585474" y="62720"/>
                      <a:pt x="591839" y="84502"/>
                      <a:pt x="600502" y="136478"/>
                    </a:cubicBezTo>
                    <a:cubicBezTo>
                      <a:pt x="605790" y="168208"/>
                      <a:pt x="609600" y="200167"/>
                      <a:pt x="614149" y="232012"/>
                    </a:cubicBezTo>
                    <a:cubicBezTo>
                      <a:pt x="618698" y="313899"/>
                      <a:pt x="610613" y="397480"/>
                      <a:pt x="627797" y="477672"/>
                    </a:cubicBezTo>
                    <a:cubicBezTo>
                      <a:pt x="632060" y="497565"/>
                      <a:pt x="650518" y="442905"/>
                      <a:pt x="655093" y="423081"/>
                    </a:cubicBezTo>
                    <a:cubicBezTo>
                      <a:pt x="664356" y="382941"/>
                      <a:pt x="663927" y="341164"/>
                      <a:pt x="668740" y="300251"/>
                    </a:cubicBezTo>
                    <a:cubicBezTo>
                      <a:pt x="673025" y="263825"/>
                      <a:pt x="676358" y="227247"/>
                      <a:pt x="682388" y="191069"/>
                    </a:cubicBezTo>
                    <a:cubicBezTo>
                      <a:pt x="685472" y="172567"/>
                      <a:pt x="692681" y="154932"/>
                      <a:pt x="696036" y="136478"/>
                    </a:cubicBezTo>
                    <a:cubicBezTo>
                      <a:pt x="701790" y="104829"/>
                      <a:pt x="705135" y="72789"/>
                      <a:pt x="709684" y="40944"/>
                    </a:cubicBezTo>
                    <a:cubicBezTo>
                      <a:pt x="723332" y="50042"/>
                      <a:pt x="739826" y="55895"/>
                      <a:pt x="750627" y="68239"/>
                    </a:cubicBezTo>
                    <a:cubicBezTo>
                      <a:pt x="772229" y="92927"/>
                      <a:pt x="805218" y="150126"/>
                      <a:pt x="805218" y="150126"/>
                    </a:cubicBezTo>
                    <a:cubicBezTo>
                      <a:pt x="809767" y="168323"/>
                      <a:pt x="813713" y="186682"/>
                      <a:pt x="818866" y="204717"/>
                    </a:cubicBezTo>
                    <a:cubicBezTo>
                      <a:pt x="822818" y="218549"/>
                      <a:pt x="818128" y="245660"/>
                      <a:pt x="832514" y="245660"/>
                    </a:cubicBezTo>
                    <a:cubicBezTo>
                      <a:pt x="848916" y="245660"/>
                      <a:pt x="850711" y="218365"/>
                      <a:pt x="859809" y="204717"/>
                    </a:cubicBezTo>
                    <a:cubicBezTo>
                      <a:pt x="873457" y="209266"/>
                      <a:pt x="887104" y="222914"/>
                      <a:pt x="900752" y="218365"/>
                    </a:cubicBezTo>
                    <a:cubicBezTo>
                      <a:pt x="919063" y="212261"/>
                      <a:pt x="925145" y="167491"/>
                      <a:pt x="941696" y="177421"/>
                    </a:cubicBezTo>
                    <a:cubicBezTo>
                      <a:pt x="966368" y="192224"/>
                      <a:pt x="945051" y="243348"/>
                      <a:pt x="968991" y="259308"/>
                    </a:cubicBezTo>
                    <a:lnTo>
                      <a:pt x="1009934" y="286603"/>
                    </a:lnTo>
                    <a:cubicBezTo>
                      <a:pt x="1090837" y="232670"/>
                      <a:pt x="1034796" y="285124"/>
                      <a:pt x="1064525" y="136478"/>
                    </a:cubicBezTo>
                    <a:cubicBezTo>
                      <a:pt x="1070168" y="108265"/>
                      <a:pt x="1084843" y="82505"/>
                      <a:pt x="1091821" y="54592"/>
                    </a:cubicBezTo>
                    <a:lnTo>
                      <a:pt x="1105469" y="0"/>
                    </a:lnTo>
                    <a:cubicBezTo>
                      <a:pt x="1119117" y="18197"/>
                      <a:pt x="1137964" y="33472"/>
                      <a:pt x="1146412" y="54592"/>
                    </a:cubicBezTo>
                    <a:cubicBezTo>
                      <a:pt x="1156689" y="80285"/>
                      <a:pt x="1155110" y="109253"/>
                      <a:pt x="1160060" y="136478"/>
                    </a:cubicBezTo>
                    <a:cubicBezTo>
                      <a:pt x="1164210" y="159301"/>
                      <a:pt x="1167605" y="182338"/>
                      <a:pt x="1173708" y="204717"/>
                    </a:cubicBezTo>
                    <a:cubicBezTo>
                      <a:pt x="1181278" y="232475"/>
                      <a:pt x="1201003" y="286603"/>
                      <a:pt x="1201003" y="286603"/>
                    </a:cubicBezTo>
                    <a:cubicBezTo>
                      <a:pt x="1205552" y="272955"/>
                      <a:pt x="1210866" y="259539"/>
                      <a:pt x="1214651" y="245660"/>
                    </a:cubicBezTo>
                    <a:cubicBezTo>
                      <a:pt x="1224522" y="209468"/>
                      <a:pt x="1206357" y="148341"/>
                      <a:pt x="1241946" y="136478"/>
                    </a:cubicBezTo>
                    <a:cubicBezTo>
                      <a:pt x="1273068" y="126104"/>
                      <a:pt x="1281866" y="189023"/>
                      <a:pt x="1296537" y="218365"/>
                    </a:cubicBezTo>
                    <a:cubicBezTo>
                      <a:pt x="1330267" y="285823"/>
                      <a:pt x="1304532" y="266523"/>
                      <a:pt x="1364776" y="286603"/>
                    </a:cubicBezTo>
                    <a:cubicBezTo>
                      <a:pt x="1369325" y="236561"/>
                      <a:pt x="1371318" y="186221"/>
                      <a:pt x="1378424" y="136478"/>
                    </a:cubicBezTo>
                    <a:cubicBezTo>
                      <a:pt x="1380459" y="122237"/>
                      <a:pt x="1379205" y="101968"/>
                      <a:pt x="1392072" y="95535"/>
                    </a:cubicBezTo>
                    <a:cubicBezTo>
                      <a:pt x="1404939" y="89102"/>
                      <a:pt x="1419367" y="104634"/>
                      <a:pt x="1433015" y="109183"/>
                    </a:cubicBezTo>
                    <a:cubicBezTo>
                      <a:pt x="1442114" y="122831"/>
                      <a:pt x="1454552" y="134768"/>
                      <a:pt x="1460311" y="150126"/>
                    </a:cubicBezTo>
                    <a:cubicBezTo>
                      <a:pt x="1472832" y="183515"/>
                      <a:pt x="1484234" y="307316"/>
                      <a:pt x="1487606" y="327547"/>
                    </a:cubicBezTo>
                    <a:cubicBezTo>
                      <a:pt x="1497349" y="386004"/>
                      <a:pt x="1500993" y="372083"/>
                      <a:pt x="1514902" y="423081"/>
                    </a:cubicBezTo>
                    <a:cubicBezTo>
                      <a:pt x="1524773" y="459273"/>
                      <a:pt x="1530334" y="496674"/>
                      <a:pt x="1542197" y="532263"/>
                    </a:cubicBezTo>
                    <a:cubicBezTo>
                      <a:pt x="1546746" y="545911"/>
                      <a:pt x="1555845" y="587592"/>
                      <a:pt x="1555845" y="573206"/>
                    </a:cubicBezTo>
                    <a:cubicBezTo>
                      <a:pt x="1555845" y="550010"/>
                      <a:pt x="1546746" y="527714"/>
                      <a:pt x="1542197" y="504968"/>
                    </a:cubicBezTo>
                    <a:cubicBezTo>
                      <a:pt x="1546746" y="395786"/>
                      <a:pt x="1549028" y="286485"/>
                      <a:pt x="1555845" y="177421"/>
                    </a:cubicBezTo>
                    <a:cubicBezTo>
                      <a:pt x="1560351" y="105319"/>
                      <a:pt x="1569902" y="66195"/>
                      <a:pt x="1583140" y="0"/>
                    </a:cubicBezTo>
                    <a:cubicBezTo>
                      <a:pt x="1592239" y="81887"/>
                      <a:pt x="1590453" y="165729"/>
                      <a:pt x="1610436" y="245660"/>
                    </a:cubicBezTo>
                    <a:cubicBezTo>
                      <a:pt x="1614414" y="261573"/>
                      <a:pt x="1635200" y="270259"/>
                      <a:pt x="1651379" y="272956"/>
                    </a:cubicBezTo>
                    <a:cubicBezTo>
                      <a:pt x="1665569" y="275321"/>
                      <a:pt x="1678674" y="263857"/>
                      <a:pt x="1692322" y="259308"/>
                    </a:cubicBezTo>
                    <a:cubicBezTo>
                      <a:pt x="1730264" y="271955"/>
                      <a:pt x="1742461" y="287991"/>
                      <a:pt x="1774209" y="245660"/>
                    </a:cubicBezTo>
                    <a:cubicBezTo>
                      <a:pt x="1779668" y="238381"/>
                      <a:pt x="1774209" y="227463"/>
                      <a:pt x="1774209" y="218365"/>
                    </a:cubicBezTo>
                  </a:path>
                </a:pathLst>
              </a:cu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26" name="Freeform 125"/>
              <p:cNvSpPr/>
              <p:nvPr/>
            </p:nvSpPr>
            <p:spPr bwMode="auto">
              <a:xfrm>
                <a:off x="2879342" y="1942863"/>
                <a:ext cx="1421385" cy="599499"/>
              </a:xfrm>
              <a:custGeom>
                <a:avLst/>
                <a:gdLst>
                  <a:gd name="connsiteX0" fmla="*/ 0 w 1779668"/>
                  <a:gd name="connsiteY0" fmla="*/ 204717 h 587592"/>
                  <a:gd name="connsiteX1" fmla="*/ 68239 w 1779668"/>
                  <a:gd name="connsiteY1" fmla="*/ 191069 h 587592"/>
                  <a:gd name="connsiteX2" fmla="*/ 109182 w 1779668"/>
                  <a:gd name="connsiteY2" fmla="*/ 163774 h 587592"/>
                  <a:gd name="connsiteX3" fmla="*/ 177421 w 1779668"/>
                  <a:gd name="connsiteY3" fmla="*/ 177421 h 587592"/>
                  <a:gd name="connsiteX4" fmla="*/ 259308 w 1779668"/>
                  <a:gd name="connsiteY4" fmla="*/ 204717 h 587592"/>
                  <a:gd name="connsiteX5" fmla="*/ 286603 w 1779668"/>
                  <a:gd name="connsiteY5" fmla="*/ 245660 h 587592"/>
                  <a:gd name="connsiteX6" fmla="*/ 354842 w 1779668"/>
                  <a:gd name="connsiteY6" fmla="*/ 163774 h 587592"/>
                  <a:gd name="connsiteX7" fmla="*/ 395785 w 1779668"/>
                  <a:gd name="connsiteY7" fmla="*/ 150126 h 587592"/>
                  <a:gd name="connsiteX8" fmla="*/ 450376 w 1779668"/>
                  <a:gd name="connsiteY8" fmla="*/ 136478 h 587592"/>
                  <a:gd name="connsiteX9" fmla="*/ 491319 w 1779668"/>
                  <a:gd name="connsiteY9" fmla="*/ 150126 h 587592"/>
                  <a:gd name="connsiteX10" fmla="*/ 504967 w 1779668"/>
                  <a:gd name="connsiteY10" fmla="*/ 191069 h 587592"/>
                  <a:gd name="connsiteX11" fmla="*/ 532263 w 1779668"/>
                  <a:gd name="connsiteY11" fmla="*/ 122830 h 587592"/>
                  <a:gd name="connsiteX12" fmla="*/ 573206 w 1779668"/>
                  <a:gd name="connsiteY12" fmla="*/ 13648 h 587592"/>
                  <a:gd name="connsiteX13" fmla="*/ 600502 w 1779668"/>
                  <a:gd name="connsiteY13" fmla="*/ 136478 h 587592"/>
                  <a:gd name="connsiteX14" fmla="*/ 614149 w 1779668"/>
                  <a:gd name="connsiteY14" fmla="*/ 232012 h 587592"/>
                  <a:gd name="connsiteX15" fmla="*/ 627797 w 1779668"/>
                  <a:gd name="connsiteY15" fmla="*/ 477672 h 587592"/>
                  <a:gd name="connsiteX16" fmla="*/ 655093 w 1779668"/>
                  <a:gd name="connsiteY16" fmla="*/ 423081 h 587592"/>
                  <a:gd name="connsiteX17" fmla="*/ 668740 w 1779668"/>
                  <a:gd name="connsiteY17" fmla="*/ 300251 h 587592"/>
                  <a:gd name="connsiteX18" fmla="*/ 682388 w 1779668"/>
                  <a:gd name="connsiteY18" fmla="*/ 191069 h 587592"/>
                  <a:gd name="connsiteX19" fmla="*/ 696036 w 1779668"/>
                  <a:gd name="connsiteY19" fmla="*/ 136478 h 587592"/>
                  <a:gd name="connsiteX20" fmla="*/ 709684 w 1779668"/>
                  <a:gd name="connsiteY20" fmla="*/ 40944 h 587592"/>
                  <a:gd name="connsiteX21" fmla="*/ 750627 w 1779668"/>
                  <a:gd name="connsiteY21" fmla="*/ 68239 h 587592"/>
                  <a:gd name="connsiteX22" fmla="*/ 805218 w 1779668"/>
                  <a:gd name="connsiteY22" fmla="*/ 150126 h 587592"/>
                  <a:gd name="connsiteX23" fmla="*/ 818866 w 1779668"/>
                  <a:gd name="connsiteY23" fmla="*/ 204717 h 587592"/>
                  <a:gd name="connsiteX24" fmla="*/ 832514 w 1779668"/>
                  <a:gd name="connsiteY24" fmla="*/ 245660 h 587592"/>
                  <a:gd name="connsiteX25" fmla="*/ 859809 w 1779668"/>
                  <a:gd name="connsiteY25" fmla="*/ 204717 h 587592"/>
                  <a:gd name="connsiteX26" fmla="*/ 900752 w 1779668"/>
                  <a:gd name="connsiteY26" fmla="*/ 218365 h 587592"/>
                  <a:gd name="connsiteX27" fmla="*/ 941696 w 1779668"/>
                  <a:gd name="connsiteY27" fmla="*/ 177421 h 587592"/>
                  <a:gd name="connsiteX28" fmla="*/ 968991 w 1779668"/>
                  <a:gd name="connsiteY28" fmla="*/ 259308 h 587592"/>
                  <a:gd name="connsiteX29" fmla="*/ 1009934 w 1779668"/>
                  <a:gd name="connsiteY29" fmla="*/ 286603 h 587592"/>
                  <a:gd name="connsiteX30" fmla="*/ 1064525 w 1779668"/>
                  <a:gd name="connsiteY30" fmla="*/ 136478 h 587592"/>
                  <a:gd name="connsiteX31" fmla="*/ 1091821 w 1779668"/>
                  <a:gd name="connsiteY31" fmla="*/ 54592 h 587592"/>
                  <a:gd name="connsiteX32" fmla="*/ 1105469 w 1779668"/>
                  <a:gd name="connsiteY32" fmla="*/ 0 h 587592"/>
                  <a:gd name="connsiteX33" fmla="*/ 1146412 w 1779668"/>
                  <a:gd name="connsiteY33" fmla="*/ 54592 h 587592"/>
                  <a:gd name="connsiteX34" fmla="*/ 1160060 w 1779668"/>
                  <a:gd name="connsiteY34" fmla="*/ 136478 h 587592"/>
                  <a:gd name="connsiteX35" fmla="*/ 1173708 w 1779668"/>
                  <a:gd name="connsiteY35" fmla="*/ 204717 h 587592"/>
                  <a:gd name="connsiteX36" fmla="*/ 1201003 w 1779668"/>
                  <a:gd name="connsiteY36" fmla="*/ 286603 h 587592"/>
                  <a:gd name="connsiteX37" fmla="*/ 1214651 w 1779668"/>
                  <a:gd name="connsiteY37" fmla="*/ 245660 h 587592"/>
                  <a:gd name="connsiteX38" fmla="*/ 1241946 w 1779668"/>
                  <a:gd name="connsiteY38" fmla="*/ 136478 h 587592"/>
                  <a:gd name="connsiteX39" fmla="*/ 1296537 w 1779668"/>
                  <a:gd name="connsiteY39" fmla="*/ 218365 h 587592"/>
                  <a:gd name="connsiteX40" fmla="*/ 1364776 w 1779668"/>
                  <a:gd name="connsiteY40" fmla="*/ 286603 h 587592"/>
                  <a:gd name="connsiteX41" fmla="*/ 1378424 w 1779668"/>
                  <a:gd name="connsiteY41" fmla="*/ 136478 h 587592"/>
                  <a:gd name="connsiteX42" fmla="*/ 1392072 w 1779668"/>
                  <a:gd name="connsiteY42" fmla="*/ 95535 h 587592"/>
                  <a:gd name="connsiteX43" fmla="*/ 1433015 w 1779668"/>
                  <a:gd name="connsiteY43" fmla="*/ 109183 h 587592"/>
                  <a:gd name="connsiteX44" fmla="*/ 1460311 w 1779668"/>
                  <a:gd name="connsiteY44" fmla="*/ 150126 h 587592"/>
                  <a:gd name="connsiteX45" fmla="*/ 1487606 w 1779668"/>
                  <a:gd name="connsiteY45" fmla="*/ 327547 h 587592"/>
                  <a:gd name="connsiteX46" fmla="*/ 1514902 w 1779668"/>
                  <a:gd name="connsiteY46" fmla="*/ 423081 h 587592"/>
                  <a:gd name="connsiteX47" fmla="*/ 1542197 w 1779668"/>
                  <a:gd name="connsiteY47" fmla="*/ 532263 h 587592"/>
                  <a:gd name="connsiteX48" fmla="*/ 1555845 w 1779668"/>
                  <a:gd name="connsiteY48" fmla="*/ 573206 h 587592"/>
                  <a:gd name="connsiteX49" fmla="*/ 1542197 w 1779668"/>
                  <a:gd name="connsiteY49" fmla="*/ 504968 h 587592"/>
                  <a:gd name="connsiteX50" fmla="*/ 1555845 w 1779668"/>
                  <a:gd name="connsiteY50" fmla="*/ 177421 h 587592"/>
                  <a:gd name="connsiteX51" fmla="*/ 1583140 w 1779668"/>
                  <a:gd name="connsiteY51" fmla="*/ 0 h 587592"/>
                  <a:gd name="connsiteX52" fmla="*/ 1610436 w 1779668"/>
                  <a:gd name="connsiteY52" fmla="*/ 245660 h 587592"/>
                  <a:gd name="connsiteX53" fmla="*/ 1651379 w 1779668"/>
                  <a:gd name="connsiteY53" fmla="*/ 272956 h 587592"/>
                  <a:gd name="connsiteX54" fmla="*/ 1692322 w 1779668"/>
                  <a:gd name="connsiteY54" fmla="*/ 259308 h 587592"/>
                  <a:gd name="connsiteX55" fmla="*/ 1774209 w 1779668"/>
                  <a:gd name="connsiteY55" fmla="*/ 245660 h 587592"/>
                  <a:gd name="connsiteX56" fmla="*/ 1774209 w 1779668"/>
                  <a:gd name="connsiteY56" fmla="*/ 218365 h 587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779668" h="587592">
                    <a:moveTo>
                      <a:pt x="0" y="204717"/>
                    </a:moveTo>
                    <a:cubicBezTo>
                      <a:pt x="22746" y="200168"/>
                      <a:pt x="46519" y="199214"/>
                      <a:pt x="68239" y="191069"/>
                    </a:cubicBezTo>
                    <a:cubicBezTo>
                      <a:pt x="83597" y="185310"/>
                      <a:pt x="92906" y="165809"/>
                      <a:pt x="109182" y="163774"/>
                    </a:cubicBezTo>
                    <a:cubicBezTo>
                      <a:pt x="132200" y="160897"/>
                      <a:pt x="155042" y="171318"/>
                      <a:pt x="177421" y="177421"/>
                    </a:cubicBezTo>
                    <a:cubicBezTo>
                      <a:pt x="205179" y="184991"/>
                      <a:pt x="259308" y="204717"/>
                      <a:pt x="259308" y="204717"/>
                    </a:cubicBezTo>
                    <a:cubicBezTo>
                      <a:pt x="268406" y="218365"/>
                      <a:pt x="270201" y="245660"/>
                      <a:pt x="286603" y="245660"/>
                    </a:cubicBezTo>
                    <a:cubicBezTo>
                      <a:pt x="312593" y="245660"/>
                      <a:pt x="339404" y="176124"/>
                      <a:pt x="354842" y="163774"/>
                    </a:cubicBezTo>
                    <a:cubicBezTo>
                      <a:pt x="366076" y="154787"/>
                      <a:pt x="382137" y="154675"/>
                      <a:pt x="395785" y="150126"/>
                    </a:cubicBezTo>
                    <a:cubicBezTo>
                      <a:pt x="494715" y="216079"/>
                      <a:pt x="391181" y="166075"/>
                      <a:pt x="450376" y="136478"/>
                    </a:cubicBezTo>
                    <a:cubicBezTo>
                      <a:pt x="463243" y="130045"/>
                      <a:pt x="477671" y="145577"/>
                      <a:pt x="491319" y="150126"/>
                    </a:cubicBezTo>
                    <a:cubicBezTo>
                      <a:pt x="495868" y="163774"/>
                      <a:pt x="492997" y="199049"/>
                      <a:pt x="504967" y="191069"/>
                    </a:cubicBezTo>
                    <a:cubicBezTo>
                      <a:pt x="525351" y="177480"/>
                      <a:pt x="524516" y="146071"/>
                      <a:pt x="532263" y="122830"/>
                    </a:cubicBezTo>
                    <a:cubicBezTo>
                      <a:pt x="569429" y="11334"/>
                      <a:pt x="517366" y="125330"/>
                      <a:pt x="573206" y="13648"/>
                    </a:cubicBezTo>
                    <a:cubicBezTo>
                      <a:pt x="585474" y="62720"/>
                      <a:pt x="591839" y="84502"/>
                      <a:pt x="600502" y="136478"/>
                    </a:cubicBezTo>
                    <a:cubicBezTo>
                      <a:pt x="605790" y="168208"/>
                      <a:pt x="609600" y="200167"/>
                      <a:pt x="614149" y="232012"/>
                    </a:cubicBezTo>
                    <a:cubicBezTo>
                      <a:pt x="618698" y="313899"/>
                      <a:pt x="610613" y="397480"/>
                      <a:pt x="627797" y="477672"/>
                    </a:cubicBezTo>
                    <a:cubicBezTo>
                      <a:pt x="632060" y="497565"/>
                      <a:pt x="650518" y="442905"/>
                      <a:pt x="655093" y="423081"/>
                    </a:cubicBezTo>
                    <a:cubicBezTo>
                      <a:pt x="664356" y="382941"/>
                      <a:pt x="663927" y="341164"/>
                      <a:pt x="668740" y="300251"/>
                    </a:cubicBezTo>
                    <a:cubicBezTo>
                      <a:pt x="673025" y="263825"/>
                      <a:pt x="676358" y="227247"/>
                      <a:pt x="682388" y="191069"/>
                    </a:cubicBezTo>
                    <a:cubicBezTo>
                      <a:pt x="685472" y="172567"/>
                      <a:pt x="692681" y="154932"/>
                      <a:pt x="696036" y="136478"/>
                    </a:cubicBezTo>
                    <a:cubicBezTo>
                      <a:pt x="701790" y="104829"/>
                      <a:pt x="705135" y="72789"/>
                      <a:pt x="709684" y="40944"/>
                    </a:cubicBezTo>
                    <a:cubicBezTo>
                      <a:pt x="723332" y="50042"/>
                      <a:pt x="739826" y="55895"/>
                      <a:pt x="750627" y="68239"/>
                    </a:cubicBezTo>
                    <a:cubicBezTo>
                      <a:pt x="772229" y="92927"/>
                      <a:pt x="805218" y="150126"/>
                      <a:pt x="805218" y="150126"/>
                    </a:cubicBezTo>
                    <a:cubicBezTo>
                      <a:pt x="809767" y="168323"/>
                      <a:pt x="813713" y="186682"/>
                      <a:pt x="818866" y="204717"/>
                    </a:cubicBezTo>
                    <a:cubicBezTo>
                      <a:pt x="822818" y="218549"/>
                      <a:pt x="818128" y="245660"/>
                      <a:pt x="832514" y="245660"/>
                    </a:cubicBezTo>
                    <a:cubicBezTo>
                      <a:pt x="848916" y="245660"/>
                      <a:pt x="850711" y="218365"/>
                      <a:pt x="859809" y="204717"/>
                    </a:cubicBezTo>
                    <a:cubicBezTo>
                      <a:pt x="873457" y="209266"/>
                      <a:pt x="887104" y="222914"/>
                      <a:pt x="900752" y="218365"/>
                    </a:cubicBezTo>
                    <a:cubicBezTo>
                      <a:pt x="919063" y="212261"/>
                      <a:pt x="925145" y="167491"/>
                      <a:pt x="941696" y="177421"/>
                    </a:cubicBezTo>
                    <a:cubicBezTo>
                      <a:pt x="966368" y="192224"/>
                      <a:pt x="945051" y="243348"/>
                      <a:pt x="968991" y="259308"/>
                    </a:cubicBezTo>
                    <a:lnTo>
                      <a:pt x="1009934" y="286603"/>
                    </a:lnTo>
                    <a:cubicBezTo>
                      <a:pt x="1090837" y="232670"/>
                      <a:pt x="1034796" y="285124"/>
                      <a:pt x="1064525" y="136478"/>
                    </a:cubicBezTo>
                    <a:cubicBezTo>
                      <a:pt x="1070168" y="108265"/>
                      <a:pt x="1084843" y="82505"/>
                      <a:pt x="1091821" y="54592"/>
                    </a:cubicBezTo>
                    <a:lnTo>
                      <a:pt x="1105469" y="0"/>
                    </a:lnTo>
                    <a:cubicBezTo>
                      <a:pt x="1119117" y="18197"/>
                      <a:pt x="1137964" y="33472"/>
                      <a:pt x="1146412" y="54592"/>
                    </a:cubicBezTo>
                    <a:cubicBezTo>
                      <a:pt x="1156689" y="80285"/>
                      <a:pt x="1155110" y="109253"/>
                      <a:pt x="1160060" y="136478"/>
                    </a:cubicBezTo>
                    <a:cubicBezTo>
                      <a:pt x="1164210" y="159301"/>
                      <a:pt x="1167605" y="182338"/>
                      <a:pt x="1173708" y="204717"/>
                    </a:cubicBezTo>
                    <a:cubicBezTo>
                      <a:pt x="1181278" y="232475"/>
                      <a:pt x="1201003" y="286603"/>
                      <a:pt x="1201003" y="286603"/>
                    </a:cubicBezTo>
                    <a:cubicBezTo>
                      <a:pt x="1205552" y="272955"/>
                      <a:pt x="1210866" y="259539"/>
                      <a:pt x="1214651" y="245660"/>
                    </a:cubicBezTo>
                    <a:cubicBezTo>
                      <a:pt x="1224522" y="209468"/>
                      <a:pt x="1206357" y="148341"/>
                      <a:pt x="1241946" y="136478"/>
                    </a:cubicBezTo>
                    <a:cubicBezTo>
                      <a:pt x="1273068" y="126104"/>
                      <a:pt x="1281866" y="189023"/>
                      <a:pt x="1296537" y="218365"/>
                    </a:cubicBezTo>
                    <a:cubicBezTo>
                      <a:pt x="1330267" y="285823"/>
                      <a:pt x="1304532" y="266523"/>
                      <a:pt x="1364776" y="286603"/>
                    </a:cubicBezTo>
                    <a:cubicBezTo>
                      <a:pt x="1369325" y="236561"/>
                      <a:pt x="1371318" y="186221"/>
                      <a:pt x="1378424" y="136478"/>
                    </a:cubicBezTo>
                    <a:cubicBezTo>
                      <a:pt x="1380459" y="122237"/>
                      <a:pt x="1379205" y="101968"/>
                      <a:pt x="1392072" y="95535"/>
                    </a:cubicBezTo>
                    <a:cubicBezTo>
                      <a:pt x="1404939" y="89102"/>
                      <a:pt x="1419367" y="104634"/>
                      <a:pt x="1433015" y="109183"/>
                    </a:cubicBezTo>
                    <a:cubicBezTo>
                      <a:pt x="1442114" y="122831"/>
                      <a:pt x="1454552" y="134768"/>
                      <a:pt x="1460311" y="150126"/>
                    </a:cubicBezTo>
                    <a:cubicBezTo>
                      <a:pt x="1472832" y="183515"/>
                      <a:pt x="1484234" y="307316"/>
                      <a:pt x="1487606" y="327547"/>
                    </a:cubicBezTo>
                    <a:cubicBezTo>
                      <a:pt x="1497349" y="386004"/>
                      <a:pt x="1500993" y="372083"/>
                      <a:pt x="1514902" y="423081"/>
                    </a:cubicBezTo>
                    <a:cubicBezTo>
                      <a:pt x="1524773" y="459273"/>
                      <a:pt x="1530334" y="496674"/>
                      <a:pt x="1542197" y="532263"/>
                    </a:cubicBezTo>
                    <a:cubicBezTo>
                      <a:pt x="1546746" y="545911"/>
                      <a:pt x="1555845" y="587592"/>
                      <a:pt x="1555845" y="573206"/>
                    </a:cubicBezTo>
                    <a:cubicBezTo>
                      <a:pt x="1555845" y="550010"/>
                      <a:pt x="1546746" y="527714"/>
                      <a:pt x="1542197" y="504968"/>
                    </a:cubicBezTo>
                    <a:cubicBezTo>
                      <a:pt x="1546746" y="395786"/>
                      <a:pt x="1549028" y="286485"/>
                      <a:pt x="1555845" y="177421"/>
                    </a:cubicBezTo>
                    <a:cubicBezTo>
                      <a:pt x="1560351" y="105319"/>
                      <a:pt x="1569902" y="66195"/>
                      <a:pt x="1583140" y="0"/>
                    </a:cubicBezTo>
                    <a:cubicBezTo>
                      <a:pt x="1592239" y="81887"/>
                      <a:pt x="1590453" y="165729"/>
                      <a:pt x="1610436" y="245660"/>
                    </a:cubicBezTo>
                    <a:cubicBezTo>
                      <a:pt x="1614414" y="261573"/>
                      <a:pt x="1635200" y="270259"/>
                      <a:pt x="1651379" y="272956"/>
                    </a:cubicBezTo>
                    <a:cubicBezTo>
                      <a:pt x="1665569" y="275321"/>
                      <a:pt x="1678674" y="263857"/>
                      <a:pt x="1692322" y="259308"/>
                    </a:cubicBezTo>
                    <a:cubicBezTo>
                      <a:pt x="1730264" y="271955"/>
                      <a:pt x="1742461" y="287991"/>
                      <a:pt x="1774209" y="245660"/>
                    </a:cubicBezTo>
                    <a:cubicBezTo>
                      <a:pt x="1779668" y="238381"/>
                      <a:pt x="1774209" y="227463"/>
                      <a:pt x="1774209" y="218365"/>
                    </a:cubicBezTo>
                  </a:path>
                </a:pathLst>
              </a:cu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27" name="Freeform 126"/>
              <p:cNvSpPr/>
              <p:nvPr/>
            </p:nvSpPr>
            <p:spPr bwMode="auto">
              <a:xfrm>
                <a:off x="2922559" y="2368218"/>
                <a:ext cx="1421385" cy="599499"/>
              </a:xfrm>
              <a:custGeom>
                <a:avLst/>
                <a:gdLst>
                  <a:gd name="connsiteX0" fmla="*/ 0 w 1779668"/>
                  <a:gd name="connsiteY0" fmla="*/ 204717 h 587592"/>
                  <a:gd name="connsiteX1" fmla="*/ 68239 w 1779668"/>
                  <a:gd name="connsiteY1" fmla="*/ 191069 h 587592"/>
                  <a:gd name="connsiteX2" fmla="*/ 109182 w 1779668"/>
                  <a:gd name="connsiteY2" fmla="*/ 163774 h 587592"/>
                  <a:gd name="connsiteX3" fmla="*/ 177421 w 1779668"/>
                  <a:gd name="connsiteY3" fmla="*/ 177421 h 587592"/>
                  <a:gd name="connsiteX4" fmla="*/ 259308 w 1779668"/>
                  <a:gd name="connsiteY4" fmla="*/ 204717 h 587592"/>
                  <a:gd name="connsiteX5" fmla="*/ 286603 w 1779668"/>
                  <a:gd name="connsiteY5" fmla="*/ 245660 h 587592"/>
                  <a:gd name="connsiteX6" fmla="*/ 354842 w 1779668"/>
                  <a:gd name="connsiteY6" fmla="*/ 163774 h 587592"/>
                  <a:gd name="connsiteX7" fmla="*/ 395785 w 1779668"/>
                  <a:gd name="connsiteY7" fmla="*/ 150126 h 587592"/>
                  <a:gd name="connsiteX8" fmla="*/ 450376 w 1779668"/>
                  <a:gd name="connsiteY8" fmla="*/ 136478 h 587592"/>
                  <a:gd name="connsiteX9" fmla="*/ 491319 w 1779668"/>
                  <a:gd name="connsiteY9" fmla="*/ 150126 h 587592"/>
                  <a:gd name="connsiteX10" fmla="*/ 504967 w 1779668"/>
                  <a:gd name="connsiteY10" fmla="*/ 191069 h 587592"/>
                  <a:gd name="connsiteX11" fmla="*/ 532263 w 1779668"/>
                  <a:gd name="connsiteY11" fmla="*/ 122830 h 587592"/>
                  <a:gd name="connsiteX12" fmla="*/ 573206 w 1779668"/>
                  <a:gd name="connsiteY12" fmla="*/ 13648 h 587592"/>
                  <a:gd name="connsiteX13" fmla="*/ 600502 w 1779668"/>
                  <a:gd name="connsiteY13" fmla="*/ 136478 h 587592"/>
                  <a:gd name="connsiteX14" fmla="*/ 614149 w 1779668"/>
                  <a:gd name="connsiteY14" fmla="*/ 232012 h 587592"/>
                  <a:gd name="connsiteX15" fmla="*/ 627797 w 1779668"/>
                  <a:gd name="connsiteY15" fmla="*/ 477672 h 587592"/>
                  <a:gd name="connsiteX16" fmla="*/ 655093 w 1779668"/>
                  <a:gd name="connsiteY16" fmla="*/ 423081 h 587592"/>
                  <a:gd name="connsiteX17" fmla="*/ 668740 w 1779668"/>
                  <a:gd name="connsiteY17" fmla="*/ 300251 h 587592"/>
                  <a:gd name="connsiteX18" fmla="*/ 682388 w 1779668"/>
                  <a:gd name="connsiteY18" fmla="*/ 191069 h 587592"/>
                  <a:gd name="connsiteX19" fmla="*/ 696036 w 1779668"/>
                  <a:gd name="connsiteY19" fmla="*/ 136478 h 587592"/>
                  <a:gd name="connsiteX20" fmla="*/ 709684 w 1779668"/>
                  <a:gd name="connsiteY20" fmla="*/ 40944 h 587592"/>
                  <a:gd name="connsiteX21" fmla="*/ 750627 w 1779668"/>
                  <a:gd name="connsiteY21" fmla="*/ 68239 h 587592"/>
                  <a:gd name="connsiteX22" fmla="*/ 805218 w 1779668"/>
                  <a:gd name="connsiteY22" fmla="*/ 150126 h 587592"/>
                  <a:gd name="connsiteX23" fmla="*/ 818866 w 1779668"/>
                  <a:gd name="connsiteY23" fmla="*/ 204717 h 587592"/>
                  <a:gd name="connsiteX24" fmla="*/ 832514 w 1779668"/>
                  <a:gd name="connsiteY24" fmla="*/ 245660 h 587592"/>
                  <a:gd name="connsiteX25" fmla="*/ 859809 w 1779668"/>
                  <a:gd name="connsiteY25" fmla="*/ 204717 h 587592"/>
                  <a:gd name="connsiteX26" fmla="*/ 900752 w 1779668"/>
                  <a:gd name="connsiteY26" fmla="*/ 218365 h 587592"/>
                  <a:gd name="connsiteX27" fmla="*/ 941696 w 1779668"/>
                  <a:gd name="connsiteY27" fmla="*/ 177421 h 587592"/>
                  <a:gd name="connsiteX28" fmla="*/ 968991 w 1779668"/>
                  <a:gd name="connsiteY28" fmla="*/ 259308 h 587592"/>
                  <a:gd name="connsiteX29" fmla="*/ 1009934 w 1779668"/>
                  <a:gd name="connsiteY29" fmla="*/ 286603 h 587592"/>
                  <a:gd name="connsiteX30" fmla="*/ 1064525 w 1779668"/>
                  <a:gd name="connsiteY30" fmla="*/ 136478 h 587592"/>
                  <a:gd name="connsiteX31" fmla="*/ 1091821 w 1779668"/>
                  <a:gd name="connsiteY31" fmla="*/ 54592 h 587592"/>
                  <a:gd name="connsiteX32" fmla="*/ 1105469 w 1779668"/>
                  <a:gd name="connsiteY32" fmla="*/ 0 h 587592"/>
                  <a:gd name="connsiteX33" fmla="*/ 1146412 w 1779668"/>
                  <a:gd name="connsiteY33" fmla="*/ 54592 h 587592"/>
                  <a:gd name="connsiteX34" fmla="*/ 1160060 w 1779668"/>
                  <a:gd name="connsiteY34" fmla="*/ 136478 h 587592"/>
                  <a:gd name="connsiteX35" fmla="*/ 1173708 w 1779668"/>
                  <a:gd name="connsiteY35" fmla="*/ 204717 h 587592"/>
                  <a:gd name="connsiteX36" fmla="*/ 1201003 w 1779668"/>
                  <a:gd name="connsiteY36" fmla="*/ 286603 h 587592"/>
                  <a:gd name="connsiteX37" fmla="*/ 1214651 w 1779668"/>
                  <a:gd name="connsiteY37" fmla="*/ 245660 h 587592"/>
                  <a:gd name="connsiteX38" fmla="*/ 1241946 w 1779668"/>
                  <a:gd name="connsiteY38" fmla="*/ 136478 h 587592"/>
                  <a:gd name="connsiteX39" fmla="*/ 1296537 w 1779668"/>
                  <a:gd name="connsiteY39" fmla="*/ 218365 h 587592"/>
                  <a:gd name="connsiteX40" fmla="*/ 1364776 w 1779668"/>
                  <a:gd name="connsiteY40" fmla="*/ 286603 h 587592"/>
                  <a:gd name="connsiteX41" fmla="*/ 1378424 w 1779668"/>
                  <a:gd name="connsiteY41" fmla="*/ 136478 h 587592"/>
                  <a:gd name="connsiteX42" fmla="*/ 1392072 w 1779668"/>
                  <a:gd name="connsiteY42" fmla="*/ 95535 h 587592"/>
                  <a:gd name="connsiteX43" fmla="*/ 1433015 w 1779668"/>
                  <a:gd name="connsiteY43" fmla="*/ 109183 h 587592"/>
                  <a:gd name="connsiteX44" fmla="*/ 1460311 w 1779668"/>
                  <a:gd name="connsiteY44" fmla="*/ 150126 h 587592"/>
                  <a:gd name="connsiteX45" fmla="*/ 1487606 w 1779668"/>
                  <a:gd name="connsiteY45" fmla="*/ 327547 h 587592"/>
                  <a:gd name="connsiteX46" fmla="*/ 1514902 w 1779668"/>
                  <a:gd name="connsiteY46" fmla="*/ 423081 h 587592"/>
                  <a:gd name="connsiteX47" fmla="*/ 1542197 w 1779668"/>
                  <a:gd name="connsiteY47" fmla="*/ 532263 h 587592"/>
                  <a:gd name="connsiteX48" fmla="*/ 1555845 w 1779668"/>
                  <a:gd name="connsiteY48" fmla="*/ 573206 h 587592"/>
                  <a:gd name="connsiteX49" fmla="*/ 1542197 w 1779668"/>
                  <a:gd name="connsiteY49" fmla="*/ 504968 h 587592"/>
                  <a:gd name="connsiteX50" fmla="*/ 1555845 w 1779668"/>
                  <a:gd name="connsiteY50" fmla="*/ 177421 h 587592"/>
                  <a:gd name="connsiteX51" fmla="*/ 1583140 w 1779668"/>
                  <a:gd name="connsiteY51" fmla="*/ 0 h 587592"/>
                  <a:gd name="connsiteX52" fmla="*/ 1610436 w 1779668"/>
                  <a:gd name="connsiteY52" fmla="*/ 245660 h 587592"/>
                  <a:gd name="connsiteX53" fmla="*/ 1651379 w 1779668"/>
                  <a:gd name="connsiteY53" fmla="*/ 272956 h 587592"/>
                  <a:gd name="connsiteX54" fmla="*/ 1692322 w 1779668"/>
                  <a:gd name="connsiteY54" fmla="*/ 259308 h 587592"/>
                  <a:gd name="connsiteX55" fmla="*/ 1774209 w 1779668"/>
                  <a:gd name="connsiteY55" fmla="*/ 245660 h 587592"/>
                  <a:gd name="connsiteX56" fmla="*/ 1774209 w 1779668"/>
                  <a:gd name="connsiteY56" fmla="*/ 218365 h 587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779668" h="587592">
                    <a:moveTo>
                      <a:pt x="0" y="204717"/>
                    </a:moveTo>
                    <a:cubicBezTo>
                      <a:pt x="22746" y="200168"/>
                      <a:pt x="46519" y="199214"/>
                      <a:pt x="68239" y="191069"/>
                    </a:cubicBezTo>
                    <a:cubicBezTo>
                      <a:pt x="83597" y="185310"/>
                      <a:pt x="92906" y="165809"/>
                      <a:pt x="109182" y="163774"/>
                    </a:cubicBezTo>
                    <a:cubicBezTo>
                      <a:pt x="132200" y="160897"/>
                      <a:pt x="155042" y="171318"/>
                      <a:pt x="177421" y="177421"/>
                    </a:cubicBezTo>
                    <a:cubicBezTo>
                      <a:pt x="205179" y="184991"/>
                      <a:pt x="259308" y="204717"/>
                      <a:pt x="259308" y="204717"/>
                    </a:cubicBezTo>
                    <a:cubicBezTo>
                      <a:pt x="268406" y="218365"/>
                      <a:pt x="270201" y="245660"/>
                      <a:pt x="286603" y="245660"/>
                    </a:cubicBezTo>
                    <a:cubicBezTo>
                      <a:pt x="312593" y="245660"/>
                      <a:pt x="339404" y="176124"/>
                      <a:pt x="354842" y="163774"/>
                    </a:cubicBezTo>
                    <a:cubicBezTo>
                      <a:pt x="366076" y="154787"/>
                      <a:pt x="382137" y="154675"/>
                      <a:pt x="395785" y="150126"/>
                    </a:cubicBezTo>
                    <a:cubicBezTo>
                      <a:pt x="494715" y="216079"/>
                      <a:pt x="391181" y="166075"/>
                      <a:pt x="450376" y="136478"/>
                    </a:cubicBezTo>
                    <a:cubicBezTo>
                      <a:pt x="463243" y="130045"/>
                      <a:pt x="477671" y="145577"/>
                      <a:pt x="491319" y="150126"/>
                    </a:cubicBezTo>
                    <a:cubicBezTo>
                      <a:pt x="495868" y="163774"/>
                      <a:pt x="492997" y="199049"/>
                      <a:pt x="504967" y="191069"/>
                    </a:cubicBezTo>
                    <a:cubicBezTo>
                      <a:pt x="525351" y="177480"/>
                      <a:pt x="524516" y="146071"/>
                      <a:pt x="532263" y="122830"/>
                    </a:cubicBezTo>
                    <a:cubicBezTo>
                      <a:pt x="569429" y="11334"/>
                      <a:pt x="517366" y="125330"/>
                      <a:pt x="573206" y="13648"/>
                    </a:cubicBezTo>
                    <a:cubicBezTo>
                      <a:pt x="585474" y="62720"/>
                      <a:pt x="591839" y="84502"/>
                      <a:pt x="600502" y="136478"/>
                    </a:cubicBezTo>
                    <a:cubicBezTo>
                      <a:pt x="605790" y="168208"/>
                      <a:pt x="609600" y="200167"/>
                      <a:pt x="614149" y="232012"/>
                    </a:cubicBezTo>
                    <a:cubicBezTo>
                      <a:pt x="618698" y="313899"/>
                      <a:pt x="610613" y="397480"/>
                      <a:pt x="627797" y="477672"/>
                    </a:cubicBezTo>
                    <a:cubicBezTo>
                      <a:pt x="632060" y="497565"/>
                      <a:pt x="650518" y="442905"/>
                      <a:pt x="655093" y="423081"/>
                    </a:cubicBezTo>
                    <a:cubicBezTo>
                      <a:pt x="664356" y="382941"/>
                      <a:pt x="663927" y="341164"/>
                      <a:pt x="668740" y="300251"/>
                    </a:cubicBezTo>
                    <a:cubicBezTo>
                      <a:pt x="673025" y="263825"/>
                      <a:pt x="676358" y="227247"/>
                      <a:pt x="682388" y="191069"/>
                    </a:cubicBezTo>
                    <a:cubicBezTo>
                      <a:pt x="685472" y="172567"/>
                      <a:pt x="692681" y="154932"/>
                      <a:pt x="696036" y="136478"/>
                    </a:cubicBezTo>
                    <a:cubicBezTo>
                      <a:pt x="701790" y="104829"/>
                      <a:pt x="705135" y="72789"/>
                      <a:pt x="709684" y="40944"/>
                    </a:cubicBezTo>
                    <a:cubicBezTo>
                      <a:pt x="723332" y="50042"/>
                      <a:pt x="739826" y="55895"/>
                      <a:pt x="750627" y="68239"/>
                    </a:cubicBezTo>
                    <a:cubicBezTo>
                      <a:pt x="772229" y="92927"/>
                      <a:pt x="805218" y="150126"/>
                      <a:pt x="805218" y="150126"/>
                    </a:cubicBezTo>
                    <a:cubicBezTo>
                      <a:pt x="809767" y="168323"/>
                      <a:pt x="813713" y="186682"/>
                      <a:pt x="818866" y="204717"/>
                    </a:cubicBezTo>
                    <a:cubicBezTo>
                      <a:pt x="822818" y="218549"/>
                      <a:pt x="818128" y="245660"/>
                      <a:pt x="832514" y="245660"/>
                    </a:cubicBezTo>
                    <a:cubicBezTo>
                      <a:pt x="848916" y="245660"/>
                      <a:pt x="850711" y="218365"/>
                      <a:pt x="859809" y="204717"/>
                    </a:cubicBezTo>
                    <a:cubicBezTo>
                      <a:pt x="873457" y="209266"/>
                      <a:pt x="887104" y="222914"/>
                      <a:pt x="900752" y="218365"/>
                    </a:cubicBezTo>
                    <a:cubicBezTo>
                      <a:pt x="919063" y="212261"/>
                      <a:pt x="925145" y="167491"/>
                      <a:pt x="941696" y="177421"/>
                    </a:cubicBezTo>
                    <a:cubicBezTo>
                      <a:pt x="966368" y="192224"/>
                      <a:pt x="945051" y="243348"/>
                      <a:pt x="968991" y="259308"/>
                    </a:cubicBezTo>
                    <a:lnTo>
                      <a:pt x="1009934" y="286603"/>
                    </a:lnTo>
                    <a:cubicBezTo>
                      <a:pt x="1090837" y="232670"/>
                      <a:pt x="1034796" y="285124"/>
                      <a:pt x="1064525" y="136478"/>
                    </a:cubicBezTo>
                    <a:cubicBezTo>
                      <a:pt x="1070168" y="108265"/>
                      <a:pt x="1084843" y="82505"/>
                      <a:pt x="1091821" y="54592"/>
                    </a:cubicBezTo>
                    <a:lnTo>
                      <a:pt x="1105469" y="0"/>
                    </a:lnTo>
                    <a:cubicBezTo>
                      <a:pt x="1119117" y="18197"/>
                      <a:pt x="1137964" y="33472"/>
                      <a:pt x="1146412" y="54592"/>
                    </a:cubicBezTo>
                    <a:cubicBezTo>
                      <a:pt x="1156689" y="80285"/>
                      <a:pt x="1155110" y="109253"/>
                      <a:pt x="1160060" y="136478"/>
                    </a:cubicBezTo>
                    <a:cubicBezTo>
                      <a:pt x="1164210" y="159301"/>
                      <a:pt x="1167605" y="182338"/>
                      <a:pt x="1173708" y="204717"/>
                    </a:cubicBezTo>
                    <a:cubicBezTo>
                      <a:pt x="1181278" y="232475"/>
                      <a:pt x="1201003" y="286603"/>
                      <a:pt x="1201003" y="286603"/>
                    </a:cubicBezTo>
                    <a:cubicBezTo>
                      <a:pt x="1205552" y="272955"/>
                      <a:pt x="1210866" y="259539"/>
                      <a:pt x="1214651" y="245660"/>
                    </a:cubicBezTo>
                    <a:cubicBezTo>
                      <a:pt x="1224522" y="209468"/>
                      <a:pt x="1206357" y="148341"/>
                      <a:pt x="1241946" y="136478"/>
                    </a:cubicBezTo>
                    <a:cubicBezTo>
                      <a:pt x="1273068" y="126104"/>
                      <a:pt x="1281866" y="189023"/>
                      <a:pt x="1296537" y="218365"/>
                    </a:cubicBezTo>
                    <a:cubicBezTo>
                      <a:pt x="1330267" y="285823"/>
                      <a:pt x="1304532" y="266523"/>
                      <a:pt x="1364776" y="286603"/>
                    </a:cubicBezTo>
                    <a:cubicBezTo>
                      <a:pt x="1369325" y="236561"/>
                      <a:pt x="1371318" y="186221"/>
                      <a:pt x="1378424" y="136478"/>
                    </a:cubicBezTo>
                    <a:cubicBezTo>
                      <a:pt x="1380459" y="122237"/>
                      <a:pt x="1379205" y="101968"/>
                      <a:pt x="1392072" y="95535"/>
                    </a:cubicBezTo>
                    <a:cubicBezTo>
                      <a:pt x="1404939" y="89102"/>
                      <a:pt x="1419367" y="104634"/>
                      <a:pt x="1433015" y="109183"/>
                    </a:cubicBezTo>
                    <a:cubicBezTo>
                      <a:pt x="1442114" y="122831"/>
                      <a:pt x="1454552" y="134768"/>
                      <a:pt x="1460311" y="150126"/>
                    </a:cubicBezTo>
                    <a:cubicBezTo>
                      <a:pt x="1472832" y="183515"/>
                      <a:pt x="1484234" y="307316"/>
                      <a:pt x="1487606" y="327547"/>
                    </a:cubicBezTo>
                    <a:cubicBezTo>
                      <a:pt x="1497349" y="386004"/>
                      <a:pt x="1500993" y="372083"/>
                      <a:pt x="1514902" y="423081"/>
                    </a:cubicBezTo>
                    <a:cubicBezTo>
                      <a:pt x="1524773" y="459273"/>
                      <a:pt x="1530334" y="496674"/>
                      <a:pt x="1542197" y="532263"/>
                    </a:cubicBezTo>
                    <a:cubicBezTo>
                      <a:pt x="1546746" y="545911"/>
                      <a:pt x="1555845" y="587592"/>
                      <a:pt x="1555845" y="573206"/>
                    </a:cubicBezTo>
                    <a:cubicBezTo>
                      <a:pt x="1555845" y="550010"/>
                      <a:pt x="1546746" y="527714"/>
                      <a:pt x="1542197" y="504968"/>
                    </a:cubicBezTo>
                    <a:cubicBezTo>
                      <a:pt x="1546746" y="395786"/>
                      <a:pt x="1549028" y="286485"/>
                      <a:pt x="1555845" y="177421"/>
                    </a:cubicBezTo>
                    <a:cubicBezTo>
                      <a:pt x="1560351" y="105319"/>
                      <a:pt x="1569902" y="66195"/>
                      <a:pt x="1583140" y="0"/>
                    </a:cubicBezTo>
                    <a:cubicBezTo>
                      <a:pt x="1592239" y="81887"/>
                      <a:pt x="1590453" y="165729"/>
                      <a:pt x="1610436" y="245660"/>
                    </a:cubicBezTo>
                    <a:cubicBezTo>
                      <a:pt x="1614414" y="261573"/>
                      <a:pt x="1635200" y="270259"/>
                      <a:pt x="1651379" y="272956"/>
                    </a:cubicBezTo>
                    <a:cubicBezTo>
                      <a:pt x="1665569" y="275321"/>
                      <a:pt x="1678674" y="263857"/>
                      <a:pt x="1692322" y="259308"/>
                    </a:cubicBezTo>
                    <a:cubicBezTo>
                      <a:pt x="1730264" y="271955"/>
                      <a:pt x="1742461" y="287991"/>
                      <a:pt x="1774209" y="245660"/>
                    </a:cubicBezTo>
                    <a:cubicBezTo>
                      <a:pt x="1779668" y="238381"/>
                      <a:pt x="1774209" y="227463"/>
                      <a:pt x="1774209" y="218365"/>
                    </a:cubicBezTo>
                  </a:path>
                </a:pathLst>
              </a:cu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1"/>
                  </a:solidFill>
                  <a:effectLst/>
                  <a:latin typeface="FrutigerNext LT Regular" pitchFamily="34" charset="0"/>
                  <a:ea typeface="MS PGothic" pitchFamily="34" charset="-128"/>
                </a:endParaRPr>
              </a:p>
            </p:txBody>
          </p:sp>
        </p:grpSp>
        <p:sp>
          <p:nvSpPr>
            <p:cNvPr id="128" name="Left Brace 127"/>
            <p:cNvSpPr/>
            <p:nvPr/>
          </p:nvSpPr>
          <p:spPr bwMode="auto">
            <a:xfrm>
              <a:off x="2690883" y="1322699"/>
              <a:ext cx="218364" cy="1596788"/>
            </a:xfrm>
            <a:prstGeom prst="leftBrac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dirty="0" smtClean="0">
                <a:ln>
                  <a:noFill/>
                </a:ln>
                <a:solidFill>
                  <a:schemeClr val="bg1"/>
                </a:solidFill>
                <a:effectLst/>
                <a:latin typeface="FrutigerNext LT Regular" pitchFamily="34" charset="0"/>
                <a:ea typeface="MS PGothic" pitchFamily="34" charset="-128"/>
              </a:endParaRPr>
            </a:p>
          </p:txBody>
        </p:sp>
        <p:sp>
          <p:nvSpPr>
            <p:cNvPr id="129" name="Left Brace 128"/>
            <p:cNvSpPr/>
            <p:nvPr/>
          </p:nvSpPr>
          <p:spPr bwMode="auto">
            <a:xfrm flipH="1">
              <a:off x="3757669" y="1322699"/>
              <a:ext cx="243385" cy="1596788"/>
            </a:xfrm>
            <a:prstGeom prst="leftBrac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dirty="0" smtClean="0">
                <a:ln>
                  <a:noFill/>
                </a:ln>
                <a:solidFill>
                  <a:schemeClr val="bg1"/>
                </a:solidFill>
                <a:effectLst/>
                <a:latin typeface="FrutigerNext LT Regular" pitchFamily="34" charset="0"/>
                <a:ea typeface="MS PGothic" pitchFamily="34" charset="-128"/>
              </a:endParaRPr>
            </a:p>
          </p:txBody>
        </p:sp>
        <p:sp>
          <p:nvSpPr>
            <p:cNvPr id="130" name="TextBox 129"/>
            <p:cNvSpPr txBox="1"/>
            <p:nvPr/>
          </p:nvSpPr>
          <p:spPr>
            <a:xfrm>
              <a:off x="2347414" y="1857208"/>
              <a:ext cx="410476" cy="574539"/>
            </a:xfrm>
            <a:prstGeom prst="rect">
              <a:avLst/>
            </a:prstGeom>
            <a:noFill/>
          </p:spPr>
          <p:txBody>
            <a:bodyPr wrap="none" rtlCol="0">
              <a:spAutoFit/>
            </a:bodyPr>
            <a:lstStyle/>
            <a:p>
              <a:r>
                <a:rPr lang="en-US" sz="2800" b="1" dirty="0" smtClean="0">
                  <a:solidFill>
                    <a:schemeClr val="bg1"/>
                  </a:solidFill>
                </a:rPr>
                <a:t>+</a:t>
              </a:r>
              <a:endParaRPr lang="en-US" sz="2800" b="1" dirty="0">
                <a:solidFill>
                  <a:schemeClr val="bg1"/>
                </a:solidFill>
              </a:endParaRPr>
            </a:p>
          </p:txBody>
        </p:sp>
        <p:sp>
          <p:nvSpPr>
            <p:cNvPr id="131" name="TextBox 130"/>
            <p:cNvSpPr txBox="1"/>
            <p:nvPr/>
          </p:nvSpPr>
          <p:spPr>
            <a:xfrm>
              <a:off x="3960111" y="1870856"/>
              <a:ext cx="410476" cy="574539"/>
            </a:xfrm>
            <a:prstGeom prst="rect">
              <a:avLst/>
            </a:prstGeom>
            <a:noFill/>
          </p:spPr>
          <p:txBody>
            <a:bodyPr wrap="none" rtlCol="0">
              <a:spAutoFit/>
            </a:bodyPr>
            <a:lstStyle/>
            <a:p>
              <a:r>
                <a:rPr lang="en-US" sz="2800" b="1" dirty="0" smtClean="0">
                  <a:solidFill>
                    <a:schemeClr val="bg1"/>
                  </a:solidFill>
                </a:rPr>
                <a:t>+</a:t>
              </a:r>
              <a:endParaRPr lang="en-US" sz="2800" b="1" dirty="0">
                <a:solidFill>
                  <a:schemeClr val="bg1"/>
                </a:solidFill>
              </a:endParaRPr>
            </a:p>
          </p:txBody>
        </p:sp>
        <p:sp>
          <p:nvSpPr>
            <p:cNvPr id="132" name="TextBox 131"/>
            <p:cNvSpPr txBox="1"/>
            <p:nvPr/>
          </p:nvSpPr>
          <p:spPr>
            <a:xfrm>
              <a:off x="109184" y="1857208"/>
              <a:ext cx="887307" cy="574539"/>
            </a:xfrm>
            <a:prstGeom prst="rect">
              <a:avLst/>
            </a:prstGeom>
            <a:noFill/>
          </p:spPr>
          <p:txBody>
            <a:bodyPr wrap="none" rtlCol="0">
              <a:spAutoFit/>
            </a:bodyPr>
            <a:lstStyle/>
            <a:p>
              <a:r>
                <a:rPr lang="en-US" sz="2800" b="1" dirty="0" smtClean="0">
                  <a:solidFill>
                    <a:schemeClr val="bg1"/>
                  </a:solidFill>
                </a:rPr>
                <a:t>U = </a:t>
              </a:r>
              <a:endParaRPr lang="en-US" sz="2800" b="1" dirty="0">
                <a:solidFill>
                  <a:schemeClr val="bg1"/>
                </a:solidFill>
              </a:endParaRPr>
            </a:p>
          </p:txBody>
        </p:sp>
        <p:sp>
          <p:nvSpPr>
            <p:cNvPr id="136" name="Left Brace 135"/>
            <p:cNvSpPr/>
            <p:nvPr/>
          </p:nvSpPr>
          <p:spPr bwMode="auto">
            <a:xfrm>
              <a:off x="4317229" y="1322699"/>
              <a:ext cx="218364" cy="1596788"/>
            </a:xfrm>
            <a:prstGeom prst="leftBrac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dirty="0" smtClean="0">
                <a:ln>
                  <a:noFill/>
                </a:ln>
                <a:solidFill>
                  <a:schemeClr val="bg1"/>
                </a:solidFill>
                <a:effectLst/>
                <a:latin typeface="FrutigerNext LT Regular" pitchFamily="34" charset="0"/>
                <a:ea typeface="MS PGothic" pitchFamily="34" charset="-128"/>
              </a:endParaRPr>
            </a:p>
          </p:txBody>
        </p:sp>
        <p:sp>
          <p:nvSpPr>
            <p:cNvPr id="137" name="Left Brace 136"/>
            <p:cNvSpPr/>
            <p:nvPr/>
          </p:nvSpPr>
          <p:spPr bwMode="auto">
            <a:xfrm flipH="1">
              <a:off x="5438607" y="1322699"/>
              <a:ext cx="243385" cy="1596788"/>
            </a:xfrm>
            <a:prstGeom prst="leftBrac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dirty="0" smtClean="0">
                <a:ln>
                  <a:noFill/>
                </a:ln>
                <a:solidFill>
                  <a:schemeClr val="bg1"/>
                </a:solidFill>
                <a:effectLst/>
                <a:latin typeface="FrutigerNext LT Regular" pitchFamily="34" charset="0"/>
                <a:ea typeface="MS PGothic" pitchFamily="34" charset="-128"/>
              </a:endParaRPr>
            </a:p>
          </p:txBody>
        </p:sp>
        <p:sp>
          <p:nvSpPr>
            <p:cNvPr id="138" name="TextBox 137"/>
            <p:cNvSpPr txBox="1"/>
            <p:nvPr/>
          </p:nvSpPr>
          <p:spPr>
            <a:xfrm>
              <a:off x="5641049" y="1859484"/>
              <a:ext cx="410476" cy="574539"/>
            </a:xfrm>
            <a:prstGeom prst="rect">
              <a:avLst/>
            </a:prstGeom>
            <a:noFill/>
          </p:spPr>
          <p:txBody>
            <a:bodyPr wrap="none" rtlCol="0">
              <a:spAutoFit/>
            </a:bodyPr>
            <a:lstStyle/>
            <a:p>
              <a:r>
                <a:rPr lang="en-US" sz="2800" b="1" dirty="0" smtClean="0">
                  <a:solidFill>
                    <a:schemeClr val="bg1"/>
                  </a:solidFill>
                </a:rPr>
                <a:t>+</a:t>
              </a:r>
              <a:endParaRPr lang="en-US" sz="2800" b="1" dirty="0">
                <a:solidFill>
                  <a:schemeClr val="bg1"/>
                </a:solidFill>
              </a:endParaRPr>
            </a:p>
          </p:txBody>
        </p:sp>
        <p:sp>
          <p:nvSpPr>
            <p:cNvPr id="142" name="Left Brace 141"/>
            <p:cNvSpPr/>
            <p:nvPr/>
          </p:nvSpPr>
          <p:spPr bwMode="auto">
            <a:xfrm>
              <a:off x="6023188" y="1322699"/>
              <a:ext cx="218364" cy="1596788"/>
            </a:xfrm>
            <a:prstGeom prst="leftBrac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dirty="0" smtClean="0">
                <a:ln>
                  <a:noFill/>
                </a:ln>
                <a:solidFill>
                  <a:schemeClr val="bg1"/>
                </a:solidFill>
                <a:effectLst/>
                <a:latin typeface="FrutigerNext LT Regular" pitchFamily="34" charset="0"/>
                <a:ea typeface="MS PGothic" pitchFamily="34" charset="-128"/>
              </a:endParaRPr>
            </a:p>
          </p:txBody>
        </p:sp>
        <p:sp>
          <p:nvSpPr>
            <p:cNvPr id="143" name="Left Brace 142"/>
            <p:cNvSpPr/>
            <p:nvPr/>
          </p:nvSpPr>
          <p:spPr bwMode="auto">
            <a:xfrm flipH="1">
              <a:off x="7089974" y="1322699"/>
              <a:ext cx="243385" cy="1596788"/>
            </a:xfrm>
            <a:prstGeom prst="leftBrac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dirty="0" smtClean="0">
                <a:ln>
                  <a:noFill/>
                </a:ln>
                <a:solidFill>
                  <a:schemeClr val="bg1"/>
                </a:solidFill>
                <a:effectLst/>
                <a:latin typeface="FrutigerNext LT Regular" pitchFamily="34" charset="0"/>
                <a:ea typeface="MS PGothic" pitchFamily="34" charset="-128"/>
              </a:endParaRPr>
            </a:p>
          </p:txBody>
        </p:sp>
        <p:sp>
          <p:nvSpPr>
            <p:cNvPr id="144" name="TextBox 143"/>
            <p:cNvSpPr txBox="1"/>
            <p:nvPr/>
          </p:nvSpPr>
          <p:spPr>
            <a:xfrm>
              <a:off x="7265120" y="1873130"/>
              <a:ext cx="410476" cy="574539"/>
            </a:xfrm>
            <a:prstGeom prst="rect">
              <a:avLst/>
            </a:prstGeom>
            <a:noFill/>
          </p:spPr>
          <p:txBody>
            <a:bodyPr wrap="none" rtlCol="0">
              <a:spAutoFit/>
            </a:bodyPr>
            <a:lstStyle/>
            <a:p>
              <a:r>
                <a:rPr lang="en-US" sz="2800" b="1" dirty="0" smtClean="0">
                  <a:solidFill>
                    <a:schemeClr val="bg1"/>
                  </a:solidFill>
                </a:rPr>
                <a:t>+</a:t>
              </a:r>
              <a:endParaRPr lang="en-US" sz="2800" b="1" dirty="0">
                <a:solidFill>
                  <a:schemeClr val="bg1"/>
                </a:solidFill>
              </a:endParaRPr>
            </a:p>
          </p:txBody>
        </p:sp>
        <p:sp>
          <p:nvSpPr>
            <p:cNvPr id="145" name="TextBox 144"/>
            <p:cNvSpPr txBox="1"/>
            <p:nvPr/>
          </p:nvSpPr>
          <p:spPr>
            <a:xfrm>
              <a:off x="1050872" y="926996"/>
              <a:ext cx="1162402" cy="371761"/>
            </a:xfrm>
            <a:prstGeom prst="rect">
              <a:avLst/>
            </a:prstGeom>
            <a:noFill/>
          </p:spPr>
          <p:txBody>
            <a:bodyPr wrap="none" rtlCol="0">
              <a:spAutoFit/>
            </a:bodyPr>
            <a:lstStyle/>
            <a:p>
              <a:r>
                <a:rPr lang="en-US" sz="1600" b="1" dirty="0" smtClean="0">
                  <a:solidFill>
                    <a:schemeClr val="bg1"/>
                  </a:solidFill>
                </a:rPr>
                <a:t>Antennas</a:t>
              </a:r>
              <a:endParaRPr lang="en-US" sz="1600" b="1" dirty="0">
                <a:solidFill>
                  <a:schemeClr val="bg1"/>
                </a:solidFill>
              </a:endParaRPr>
            </a:p>
          </p:txBody>
        </p:sp>
        <p:sp>
          <p:nvSpPr>
            <p:cNvPr id="146" name="TextBox 145"/>
            <p:cNvSpPr txBox="1"/>
            <p:nvPr/>
          </p:nvSpPr>
          <p:spPr>
            <a:xfrm>
              <a:off x="2759113" y="926996"/>
              <a:ext cx="1175740" cy="371761"/>
            </a:xfrm>
            <a:prstGeom prst="rect">
              <a:avLst/>
            </a:prstGeom>
            <a:noFill/>
          </p:spPr>
          <p:txBody>
            <a:bodyPr wrap="none" rtlCol="0">
              <a:spAutoFit/>
            </a:bodyPr>
            <a:lstStyle/>
            <a:p>
              <a:r>
                <a:rPr lang="en-US" sz="1600" b="1" dirty="0" smtClean="0">
                  <a:solidFill>
                    <a:schemeClr val="bg1"/>
                  </a:solidFill>
                </a:rPr>
                <a:t>Fronthaul</a:t>
              </a:r>
              <a:endParaRPr lang="en-US" sz="1600" b="1" dirty="0">
                <a:solidFill>
                  <a:schemeClr val="bg1"/>
                </a:solidFill>
              </a:endParaRPr>
            </a:p>
          </p:txBody>
        </p:sp>
        <p:sp>
          <p:nvSpPr>
            <p:cNvPr id="147" name="TextBox 146"/>
            <p:cNvSpPr txBox="1"/>
            <p:nvPr/>
          </p:nvSpPr>
          <p:spPr>
            <a:xfrm>
              <a:off x="4603822" y="680775"/>
              <a:ext cx="865632" cy="642132"/>
            </a:xfrm>
            <a:prstGeom prst="rect">
              <a:avLst/>
            </a:prstGeom>
            <a:noFill/>
          </p:spPr>
          <p:txBody>
            <a:bodyPr wrap="none" rtlCol="0">
              <a:spAutoFit/>
            </a:bodyPr>
            <a:lstStyle/>
            <a:p>
              <a:r>
                <a:rPr lang="en-US" sz="1600" b="1" dirty="0" smtClean="0">
                  <a:solidFill>
                    <a:schemeClr val="bg1"/>
                  </a:solidFill>
                </a:rPr>
                <a:t>CRAN </a:t>
              </a:r>
              <a:br>
                <a:rPr lang="en-US" sz="1600" b="1" dirty="0" smtClean="0">
                  <a:solidFill>
                    <a:schemeClr val="bg1"/>
                  </a:solidFill>
                </a:rPr>
              </a:br>
              <a:r>
                <a:rPr lang="en-US" sz="1600" b="1" dirty="0" smtClean="0">
                  <a:solidFill>
                    <a:schemeClr val="bg1"/>
                  </a:solidFill>
                </a:rPr>
                <a:t>fabric</a:t>
              </a:r>
              <a:endParaRPr lang="en-US" sz="1600" b="1" dirty="0">
                <a:solidFill>
                  <a:schemeClr val="bg1"/>
                </a:solidFill>
              </a:endParaRPr>
            </a:p>
          </p:txBody>
        </p:sp>
        <p:grpSp>
          <p:nvGrpSpPr>
            <p:cNvPr id="148" name="Group 177"/>
            <p:cNvGrpSpPr/>
            <p:nvPr/>
          </p:nvGrpSpPr>
          <p:grpSpPr>
            <a:xfrm rot="16200000">
              <a:off x="4210390" y="1726521"/>
              <a:ext cx="1471654" cy="698183"/>
              <a:chOff x="6944248" y="6119031"/>
              <a:chExt cx="1156692" cy="375039"/>
            </a:xfrm>
          </p:grpSpPr>
          <p:sp>
            <p:nvSpPr>
              <p:cNvPr id="149" name="Cube 148"/>
              <p:cNvSpPr/>
              <p:nvPr/>
            </p:nvSpPr>
            <p:spPr bwMode="auto">
              <a:xfrm>
                <a:off x="6944248" y="6358643"/>
                <a:ext cx="203083" cy="135427"/>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50" name="Cube 149"/>
              <p:cNvSpPr/>
              <p:nvPr/>
            </p:nvSpPr>
            <p:spPr bwMode="auto">
              <a:xfrm>
                <a:off x="7222384" y="6358643"/>
                <a:ext cx="203083" cy="135427"/>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51" name="Cube 150"/>
              <p:cNvSpPr/>
              <p:nvPr/>
            </p:nvSpPr>
            <p:spPr bwMode="auto">
              <a:xfrm>
                <a:off x="7540253" y="6358643"/>
                <a:ext cx="203083" cy="135427"/>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52" name="Cube 151"/>
              <p:cNvSpPr/>
              <p:nvPr/>
            </p:nvSpPr>
            <p:spPr bwMode="auto">
              <a:xfrm>
                <a:off x="7897857" y="6358643"/>
                <a:ext cx="203083" cy="135427"/>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1"/>
                  </a:solidFill>
                  <a:effectLst/>
                  <a:latin typeface="FrutigerNext LT Regular" pitchFamily="34" charset="0"/>
                  <a:ea typeface="MS PGothic" pitchFamily="34" charset="-128"/>
                </a:endParaRPr>
              </a:p>
            </p:txBody>
          </p:sp>
          <p:cxnSp>
            <p:nvCxnSpPr>
              <p:cNvPr id="154" name="Straight Connector 153"/>
              <p:cNvCxnSpPr>
                <a:stCxn id="152" idx="1"/>
                <a:endCxn id="156" idx="4"/>
              </p:cNvCxnSpPr>
              <p:nvPr/>
            </p:nvCxnSpPr>
            <p:spPr bwMode="auto">
              <a:xfrm flipH="1" flipV="1">
                <a:off x="7758759" y="6203673"/>
                <a:ext cx="223711" cy="188827"/>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155" name="Cube 154"/>
              <p:cNvSpPr/>
              <p:nvPr/>
            </p:nvSpPr>
            <p:spPr bwMode="auto">
              <a:xfrm>
                <a:off x="7162284" y="6125198"/>
                <a:ext cx="203083" cy="135427"/>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56" name="Cube 155"/>
              <p:cNvSpPr/>
              <p:nvPr/>
            </p:nvSpPr>
            <p:spPr bwMode="auto">
              <a:xfrm>
                <a:off x="7589533" y="6119031"/>
                <a:ext cx="203083" cy="135427"/>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1"/>
                  </a:solidFill>
                  <a:effectLst/>
                  <a:latin typeface="FrutigerNext LT Regular" pitchFamily="34" charset="0"/>
                  <a:ea typeface="MS PGothic" pitchFamily="34" charset="-128"/>
                </a:endParaRPr>
              </a:p>
            </p:txBody>
          </p:sp>
          <p:cxnSp>
            <p:nvCxnSpPr>
              <p:cNvPr id="157" name="Straight Connector 156"/>
              <p:cNvCxnSpPr>
                <a:stCxn id="152" idx="1"/>
                <a:endCxn id="155" idx="4"/>
              </p:cNvCxnSpPr>
              <p:nvPr/>
            </p:nvCxnSpPr>
            <p:spPr bwMode="auto">
              <a:xfrm flipH="1" flipV="1">
                <a:off x="7331510" y="6209840"/>
                <a:ext cx="650960" cy="18266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58" name="Straight Connector 157"/>
              <p:cNvCxnSpPr>
                <a:stCxn id="151" idx="0"/>
                <a:endCxn id="156" idx="3"/>
              </p:cNvCxnSpPr>
              <p:nvPr/>
            </p:nvCxnSpPr>
            <p:spPr bwMode="auto">
              <a:xfrm flipV="1">
                <a:off x="7658723" y="6254458"/>
                <a:ext cx="15423" cy="104185"/>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59" name="Straight Connector 158"/>
              <p:cNvCxnSpPr>
                <a:stCxn id="151" idx="0"/>
                <a:endCxn id="155" idx="4"/>
              </p:cNvCxnSpPr>
              <p:nvPr/>
            </p:nvCxnSpPr>
            <p:spPr bwMode="auto">
              <a:xfrm flipH="1" flipV="1">
                <a:off x="7331510" y="6209840"/>
                <a:ext cx="327213" cy="148803"/>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60" name="Straight Connector 159"/>
              <p:cNvCxnSpPr>
                <a:stCxn id="150" idx="0"/>
                <a:endCxn id="156" idx="3"/>
              </p:cNvCxnSpPr>
              <p:nvPr/>
            </p:nvCxnSpPr>
            <p:spPr bwMode="auto">
              <a:xfrm flipV="1">
                <a:off x="7340854" y="6254458"/>
                <a:ext cx="333292" cy="104185"/>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61" name="Straight Connector 160"/>
              <p:cNvCxnSpPr>
                <a:stCxn id="150" idx="0"/>
                <a:endCxn id="155" idx="3"/>
              </p:cNvCxnSpPr>
              <p:nvPr/>
            </p:nvCxnSpPr>
            <p:spPr bwMode="auto">
              <a:xfrm flipH="1" flipV="1">
                <a:off x="7246897" y="6260625"/>
                <a:ext cx="93957" cy="98018"/>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62" name="Straight Connector 161"/>
              <p:cNvCxnSpPr>
                <a:stCxn id="149" idx="0"/>
                <a:endCxn id="155" idx="3"/>
              </p:cNvCxnSpPr>
              <p:nvPr/>
            </p:nvCxnSpPr>
            <p:spPr bwMode="auto">
              <a:xfrm flipV="1">
                <a:off x="7062718" y="6260625"/>
                <a:ext cx="184179" cy="98018"/>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63" name="Straight Connector 162"/>
              <p:cNvCxnSpPr>
                <a:stCxn id="149" idx="0"/>
                <a:endCxn id="156" idx="3"/>
              </p:cNvCxnSpPr>
              <p:nvPr/>
            </p:nvCxnSpPr>
            <p:spPr bwMode="auto">
              <a:xfrm flipV="1">
                <a:off x="7062718" y="6254458"/>
                <a:ext cx="611428" cy="104185"/>
              </a:xfrm>
              <a:prstGeom prst="line">
                <a:avLst/>
              </a:prstGeom>
              <a:solidFill>
                <a:schemeClr val="accent1"/>
              </a:solidFill>
              <a:ln w="9525" cap="flat" cmpd="sng" algn="ctr">
                <a:solidFill>
                  <a:schemeClr val="bg1"/>
                </a:solidFill>
                <a:prstDash val="solid"/>
                <a:round/>
                <a:headEnd type="none" w="med" len="med"/>
                <a:tailEnd type="none" w="med" len="med"/>
              </a:ln>
              <a:effectLst/>
            </p:spPr>
          </p:cxnSp>
        </p:grpSp>
        <p:sp>
          <p:nvSpPr>
            <p:cNvPr id="164" name="TextBox 163"/>
            <p:cNvSpPr txBox="1"/>
            <p:nvPr/>
          </p:nvSpPr>
          <p:spPr>
            <a:xfrm>
              <a:off x="6066405" y="680775"/>
              <a:ext cx="1104049" cy="642132"/>
            </a:xfrm>
            <a:prstGeom prst="rect">
              <a:avLst/>
            </a:prstGeom>
            <a:noFill/>
          </p:spPr>
          <p:txBody>
            <a:bodyPr wrap="none" rtlCol="0">
              <a:spAutoFit/>
            </a:bodyPr>
            <a:lstStyle/>
            <a:p>
              <a:r>
                <a:rPr lang="en-US" sz="1600" b="1" dirty="0" smtClean="0">
                  <a:solidFill>
                    <a:schemeClr val="bg1"/>
                  </a:solidFill>
                </a:rPr>
                <a:t>CRAN</a:t>
              </a:r>
              <a:br>
                <a:rPr lang="en-US" sz="1600" b="1" dirty="0" smtClean="0">
                  <a:solidFill>
                    <a:schemeClr val="bg1"/>
                  </a:solidFill>
                </a:rPr>
              </a:br>
              <a:r>
                <a:rPr lang="en-US" sz="1600" b="1" dirty="0" smtClean="0">
                  <a:solidFill>
                    <a:schemeClr val="bg1"/>
                  </a:solidFill>
                </a:rPr>
                <a:t>CPU/S/W</a:t>
              </a:r>
              <a:endParaRPr lang="en-US" sz="1600" b="1" dirty="0">
                <a:solidFill>
                  <a:schemeClr val="bg1"/>
                </a:solidFill>
              </a:endParaRPr>
            </a:p>
          </p:txBody>
        </p:sp>
        <p:grpSp>
          <p:nvGrpSpPr>
            <p:cNvPr id="168" name="Group 167"/>
            <p:cNvGrpSpPr/>
            <p:nvPr/>
          </p:nvGrpSpPr>
          <p:grpSpPr>
            <a:xfrm>
              <a:off x="6198337" y="1364777"/>
              <a:ext cx="557282" cy="464024"/>
              <a:chOff x="5898109" y="3985146"/>
              <a:chExt cx="1662751" cy="1228299"/>
            </a:xfrm>
          </p:grpSpPr>
          <p:sp>
            <p:nvSpPr>
              <p:cNvPr id="165" name="Oval 164"/>
              <p:cNvSpPr/>
              <p:nvPr/>
            </p:nvSpPr>
            <p:spPr bwMode="auto">
              <a:xfrm>
                <a:off x="6100549" y="3985146"/>
                <a:ext cx="1282890" cy="1228299"/>
              </a:xfrm>
              <a:prstGeom prst="ellipse">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66" name="Down Arrow 165"/>
              <p:cNvSpPr/>
              <p:nvPr/>
            </p:nvSpPr>
            <p:spPr bwMode="auto">
              <a:xfrm>
                <a:off x="7110484" y="4380931"/>
                <a:ext cx="450376" cy="600502"/>
              </a:xfrm>
              <a:prstGeom prst="down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67" name="Down Arrow 166"/>
              <p:cNvSpPr/>
              <p:nvPr/>
            </p:nvSpPr>
            <p:spPr bwMode="auto">
              <a:xfrm rot="10800000">
                <a:off x="5898109" y="4287671"/>
                <a:ext cx="450376" cy="600502"/>
              </a:xfrm>
              <a:prstGeom prst="down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1"/>
                  </a:solidFill>
                  <a:effectLst/>
                  <a:latin typeface="FrutigerNext LT Regular" pitchFamily="34" charset="0"/>
                  <a:ea typeface="MS PGothic" pitchFamily="34" charset="-128"/>
                </a:endParaRPr>
              </a:p>
            </p:txBody>
          </p:sp>
        </p:grpSp>
        <p:grpSp>
          <p:nvGrpSpPr>
            <p:cNvPr id="169" name="Group 168"/>
            <p:cNvGrpSpPr/>
            <p:nvPr/>
          </p:nvGrpSpPr>
          <p:grpSpPr>
            <a:xfrm>
              <a:off x="6350737" y="1517177"/>
              <a:ext cx="557282" cy="464024"/>
              <a:chOff x="5898109" y="3985146"/>
              <a:chExt cx="1662751" cy="1228299"/>
            </a:xfrm>
          </p:grpSpPr>
          <p:sp>
            <p:nvSpPr>
              <p:cNvPr id="170" name="Oval 169"/>
              <p:cNvSpPr/>
              <p:nvPr/>
            </p:nvSpPr>
            <p:spPr bwMode="auto">
              <a:xfrm>
                <a:off x="6100549" y="3985146"/>
                <a:ext cx="1282890" cy="1228299"/>
              </a:xfrm>
              <a:prstGeom prst="ellipse">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71" name="Down Arrow 170"/>
              <p:cNvSpPr/>
              <p:nvPr/>
            </p:nvSpPr>
            <p:spPr bwMode="auto">
              <a:xfrm>
                <a:off x="7110484" y="4380931"/>
                <a:ext cx="450376" cy="600502"/>
              </a:xfrm>
              <a:prstGeom prst="down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72" name="Down Arrow 171"/>
              <p:cNvSpPr/>
              <p:nvPr/>
            </p:nvSpPr>
            <p:spPr bwMode="auto">
              <a:xfrm rot="10800000">
                <a:off x="5898109" y="4287671"/>
                <a:ext cx="450376" cy="600502"/>
              </a:xfrm>
              <a:prstGeom prst="down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1"/>
                  </a:solidFill>
                  <a:effectLst/>
                  <a:latin typeface="FrutigerNext LT Regular" pitchFamily="34" charset="0"/>
                  <a:ea typeface="MS PGothic" pitchFamily="34" charset="-128"/>
                </a:endParaRPr>
              </a:p>
            </p:txBody>
          </p:sp>
        </p:grpSp>
        <p:grpSp>
          <p:nvGrpSpPr>
            <p:cNvPr id="173" name="Group 172"/>
            <p:cNvGrpSpPr/>
            <p:nvPr/>
          </p:nvGrpSpPr>
          <p:grpSpPr>
            <a:xfrm>
              <a:off x="6625966" y="1614986"/>
              <a:ext cx="557282" cy="464024"/>
              <a:chOff x="5898109" y="3985146"/>
              <a:chExt cx="1662751" cy="1228299"/>
            </a:xfrm>
          </p:grpSpPr>
          <p:sp>
            <p:nvSpPr>
              <p:cNvPr id="174" name="Oval 173"/>
              <p:cNvSpPr/>
              <p:nvPr/>
            </p:nvSpPr>
            <p:spPr bwMode="auto">
              <a:xfrm>
                <a:off x="6100549" y="3985146"/>
                <a:ext cx="1282890" cy="1228299"/>
              </a:xfrm>
              <a:prstGeom prst="ellipse">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75" name="Down Arrow 174"/>
              <p:cNvSpPr/>
              <p:nvPr/>
            </p:nvSpPr>
            <p:spPr bwMode="auto">
              <a:xfrm>
                <a:off x="7110484" y="4380931"/>
                <a:ext cx="450376" cy="600502"/>
              </a:xfrm>
              <a:prstGeom prst="down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76" name="Down Arrow 175"/>
              <p:cNvSpPr/>
              <p:nvPr/>
            </p:nvSpPr>
            <p:spPr bwMode="auto">
              <a:xfrm rot="10800000">
                <a:off x="5898109" y="4287671"/>
                <a:ext cx="450376" cy="600502"/>
              </a:xfrm>
              <a:prstGeom prst="down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1"/>
                  </a:solidFill>
                  <a:effectLst/>
                  <a:latin typeface="FrutigerNext LT Regular" pitchFamily="34" charset="0"/>
                  <a:ea typeface="MS PGothic" pitchFamily="34" charset="-128"/>
                </a:endParaRPr>
              </a:p>
            </p:txBody>
          </p:sp>
        </p:grpSp>
        <p:grpSp>
          <p:nvGrpSpPr>
            <p:cNvPr id="177" name="Group 176"/>
            <p:cNvGrpSpPr/>
            <p:nvPr/>
          </p:nvGrpSpPr>
          <p:grpSpPr>
            <a:xfrm>
              <a:off x="6136922" y="1972102"/>
              <a:ext cx="557282" cy="464024"/>
              <a:chOff x="5898109" y="3985146"/>
              <a:chExt cx="1662751" cy="1228299"/>
            </a:xfrm>
          </p:grpSpPr>
          <p:sp>
            <p:nvSpPr>
              <p:cNvPr id="178" name="Oval 177"/>
              <p:cNvSpPr/>
              <p:nvPr/>
            </p:nvSpPr>
            <p:spPr bwMode="auto">
              <a:xfrm>
                <a:off x="6100549" y="3985146"/>
                <a:ext cx="1282890" cy="1228299"/>
              </a:xfrm>
              <a:prstGeom prst="ellipse">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79" name="Down Arrow 178"/>
              <p:cNvSpPr/>
              <p:nvPr/>
            </p:nvSpPr>
            <p:spPr bwMode="auto">
              <a:xfrm>
                <a:off x="7110484" y="4380931"/>
                <a:ext cx="450376" cy="600502"/>
              </a:xfrm>
              <a:prstGeom prst="down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80" name="Down Arrow 179"/>
              <p:cNvSpPr/>
              <p:nvPr/>
            </p:nvSpPr>
            <p:spPr bwMode="auto">
              <a:xfrm rot="10800000">
                <a:off x="5898109" y="4287671"/>
                <a:ext cx="450376" cy="600502"/>
              </a:xfrm>
              <a:prstGeom prst="down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1"/>
                  </a:solidFill>
                  <a:effectLst/>
                  <a:latin typeface="FrutigerNext LT Regular" pitchFamily="34" charset="0"/>
                  <a:ea typeface="MS PGothic" pitchFamily="34" charset="-128"/>
                </a:endParaRPr>
              </a:p>
            </p:txBody>
          </p:sp>
        </p:grpSp>
        <p:grpSp>
          <p:nvGrpSpPr>
            <p:cNvPr id="181" name="Group 180"/>
            <p:cNvGrpSpPr/>
            <p:nvPr/>
          </p:nvGrpSpPr>
          <p:grpSpPr>
            <a:xfrm>
              <a:off x="6384856" y="2151798"/>
              <a:ext cx="557282" cy="464024"/>
              <a:chOff x="5898109" y="3985146"/>
              <a:chExt cx="1662751" cy="1228299"/>
            </a:xfrm>
          </p:grpSpPr>
          <p:sp>
            <p:nvSpPr>
              <p:cNvPr id="182" name="Oval 181"/>
              <p:cNvSpPr/>
              <p:nvPr/>
            </p:nvSpPr>
            <p:spPr bwMode="auto">
              <a:xfrm>
                <a:off x="6100549" y="3985146"/>
                <a:ext cx="1282890" cy="1228299"/>
              </a:xfrm>
              <a:prstGeom prst="ellipse">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83" name="Down Arrow 182"/>
              <p:cNvSpPr/>
              <p:nvPr/>
            </p:nvSpPr>
            <p:spPr bwMode="auto">
              <a:xfrm>
                <a:off x="7110484" y="4380931"/>
                <a:ext cx="450376" cy="600502"/>
              </a:xfrm>
              <a:prstGeom prst="down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84" name="Down Arrow 183"/>
              <p:cNvSpPr/>
              <p:nvPr/>
            </p:nvSpPr>
            <p:spPr bwMode="auto">
              <a:xfrm rot="10800000">
                <a:off x="5898109" y="4287671"/>
                <a:ext cx="450376" cy="600502"/>
              </a:xfrm>
              <a:prstGeom prst="down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1"/>
                  </a:solidFill>
                  <a:effectLst/>
                  <a:latin typeface="FrutigerNext LT Regular" pitchFamily="34" charset="0"/>
                  <a:ea typeface="MS PGothic" pitchFamily="34" charset="-128"/>
                </a:endParaRPr>
              </a:p>
            </p:txBody>
          </p:sp>
        </p:grpSp>
        <p:grpSp>
          <p:nvGrpSpPr>
            <p:cNvPr id="185" name="Group 184"/>
            <p:cNvGrpSpPr/>
            <p:nvPr/>
          </p:nvGrpSpPr>
          <p:grpSpPr>
            <a:xfrm>
              <a:off x="6223358" y="2427027"/>
              <a:ext cx="557282" cy="464024"/>
              <a:chOff x="5898109" y="3985146"/>
              <a:chExt cx="1662751" cy="1228299"/>
            </a:xfrm>
          </p:grpSpPr>
          <p:sp>
            <p:nvSpPr>
              <p:cNvPr id="186" name="Oval 185"/>
              <p:cNvSpPr/>
              <p:nvPr/>
            </p:nvSpPr>
            <p:spPr bwMode="auto">
              <a:xfrm>
                <a:off x="6100549" y="3985146"/>
                <a:ext cx="1282890" cy="1228299"/>
              </a:xfrm>
              <a:prstGeom prst="ellipse">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87" name="Down Arrow 186"/>
              <p:cNvSpPr/>
              <p:nvPr/>
            </p:nvSpPr>
            <p:spPr bwMode="auto">
              <a:xfrm>
                <a:off x="7110484" y="4380931"/>
                <a:ext cx="450376" cy="600502"/>
              </a:xfrm>
              <a:prstGeom prst="down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88" name="Down Arrow 187"/>
              <p:cNvSpPr/>
              <p:nvPr/>
            </p:nvSpPr>
            <p:spPr bwMode="auto">
              <a:xfrm rot="10800000">
                <a:off x="5898109" y="4287671"/>
                <a:ext cx="450376" cy="600502"/>
              </a:xfrm>
              <a:prstGeom prst="down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1"/>
                  </a:solidFill>
                  <a:effectLst/>
                  <a:latin typeface="FrutigerNext LT Regular" pitchFamily="34" charset="0"/>
                  <a:ea typeface="MS PGothic" pitchFamily="34" charset="-128"/>
                </a:endParaRPr>
              </a:p>
            </p:txBody>
          </p:sp>
        </p:grpSp>
        <p:grpSp>
          <p:nvGrpSpPr>
            <p:cNvPr id="190" name="Group 189"/>
            <p:cNvGrpSpPr/>
            <p:nvPr/>
          </p:nvGrpSpPr>
          <p:grpSpPr>
            <a:xfrm>
              <a:off x="1435299" y="1835628"/>
              <a:ext cx="359391" cy="987588"/>
              <a:chOff x="1323844" y="1560397"/>
              <a:chExt cx="359391" cy="987588"/>
            </a:xfrm>
          </p:grpSpPr>
          <p:sp>
            <p:nvSpPr>
              <p:cNvPr id="191" name="Isosceles Triangle 190"/>
              <p:cNvSpPr/>
              <p:nvPr/>
            </p:nvSpPr>
            <p:spPr bwMode="auto">
              <a:xfrm>
                <a:off x="1429899" y="1791240"/>
                <a:ext cx="166504" cy="756745"/>
              </a:xfrm>
              <a:prstGeom prst="triangle">
                <a:avLst/>
              </a:prstGeom>
              <a:solidFill>
                <a:schemeClr val="accent4">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92" name="Rectangle 191"/>
              <p:cNvSpPr/>
              <p:nvPr/>
            </p:nvSpPr>
            <p:spPr bwMode="auto">
              <a:xfrm>
                <a:off x="1323844" y="1651383"/>
                <a:ext cx="163772" cy="24565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93" name="Rectangle 192"/>
              <p:cNvSpPr/>
              <p:nvPr/>
            </p:nvSpPr>
            <p:spPr bwMode="auto">
              <a:xfrm>
                <a:off x="1435301" y="1803783"/>
                <a:ext cx="163772" cy="24565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94" name="Rectangle 193"/>
              <p:cNvSpPr/>
              <p:nvPr/>
            </p:nvSpPr>
            <p:spPr bwMode="auto">
              <a:xfrm>
                <a:off x="1519463" y="1560397"/>
                <a:ext cx="163772" cy="24565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1"/>
                  </a:solidFill>
                  <a:effectLst/>
                  <a:latin typeface="FrutigerNext LT Regular" pitchFamily="34" charset="0"/>
                  <a:ea typeface="MS PGothic" pitchFamily="34" charset="-128"/>
                </a:endParaRPr>
              </a:p>
            </p:txBody>
          </p:sp>
        </p:grpSp>
        <p:grpSp>
          <p:nvGrpSpPr>
            <p:cNvPr id="195" name="Group 194"/>
            <p:cNvGrpSpPr/>
            <p:nvPr/>
          </p:nvGrpSpPr>
          <p:grpSpPr>
            <a:xfrm>
              <a:off x="1724176" y="1387527"/>
              <a:ext cx="359391" cy="987588"/>
              <a:chOff x="1323844" y="1560397"/>
              <a:chExt cx="359391" cy="987588"/>
            </a:xfrm>
          </p:grpSpPr>
          <p:sp>
            <p:nvSpPr>
              <p:cNvPr id="196" name="Isosceles Triangle 195"/>
              <p:cNvSpPr/>
              <p:nvPr/>
            </p:nvSpPr>
            <p:spPr bwMode="auto">
              <a:xfrm>
                <a:off x="1429899" y="1791240"/>
                <a:ext cx="166504" cy="756745"/>
              </a:xfrm>
              <a:prstGeom prst="triangle">
                <a:avLst/>
              </a:prstGeom>
              <a:solidFill>
                <a:schemeClr val="accent4">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97" name="Rectangle 196"/>
              <p:cNvSpPr/>
              <p:nvPr/>
            </p:nvSpPr>
            <p:spPr bwMode="auto">
              <a:xfrm>
                <a:off x="1323844" y="1651383"/>
                <a:ext cx="163772" cy="24565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98" name="Rectangle 197"/>
              <p:cNvSpPr/>
              <p:nvPr/>
            </p:nvSpPr>
            <p:spPr bwMode="auto">
              <a:xfrm>
                <a:off x="1435301" y="1803783"/>
                <a:ext cx="163772" cy="24565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99" name="Rectangle 198"/>
              <p:cNvSpPr/>
              <p:nvPr/>
            </p:nvSpPr>
            <p:spPr bwMode="auto">
              <a:xfrm>
                <a:off x="1519463" y="1560397"/>
                <a:ext cx="163772" cy="24565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1"/>
                  </a:solidFill>
                  <a:effectLst/>
                  <a:latin typeface="FrutigerNext LT Regular" pitchFamily="34" charset="0"/>
                  <a:ea typeface="MS PGothic" pitchFamily="34" charset="-128"/>
                </a:endParaRPr>
              </a:p>
            </p:txBody>
          </p:sp>
        </p:grpSp>
        <p:grpSp>
          <p:nvGrpSpPr>
            <p:cNvPr id="219" name="Group 218"/>
            <p:cNvGrpSpPr/>
            <p:nvPr/>
          </p:nvGrpSpPr>
          <p:grpSpPr>
            <a:xfrm>
              <a:off x="7755034" y="1446663"/>
              <a:ext cx="1279783" cy="1323832"/>
              <a:chOff x="8737673" y="1705970"/>
              <a:chExt cx="1934877" cy="2032197"/>
            </a:xfrm>
          </p:grpSpPr>
          <p:sp>
            <p:nvSpPr>
              <p:cNvPr id="201" name="Left-Right Arrow 200"/>
              <p:cNvSpPr/>
              <p:nvPr/>
            </p:nvSpPr>
            <p:spPr bwMode="auto">
              <a:xfrm rot="18875707">
                <a:off x="8773899" y="3172735"/>
                <a:ext cx="882037" cy="248828"/>
              </a:xfrm>
              <a:prstGeom prst="leftRightArrow">
                <a:avLst/>
              </a:prstGeom>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202" name="Left-Right Arrow 201"/>
              <p:cNvSpPr/>
              <p:nvPr/>
            </p:nvSpPr>
            <p:spPr bwMode="auto">
              <a:xfrm>
                <a:off x="9656672" y="2881282"/>
                <a:ext cx="1015878" cy="244055"/>
              </a:xfrm>
              <a:prstGeom prst="leftRightArrow">
                <a:avLst/>
              </a:prstGeom>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bg1"/>
                  </a:solidFill>
                  <a:effectLst/>
                  <a:latin typeface="FrutigerNext LT Regular" pitchFamily="34" charset="0"/>
                  <a:ea typeface="MS PGothic" pitchFamily="34" charset="-128"/>
                </a:endParaRPr>
              </a:p>
            </p:txBody>
          </p:sp>
          <p:cxnSp>
            <p:nvCxnSpPr>
              <p:cNvPr id="204" name="Straight Connector 203"/>
              <p:cNvCxnSpPr/>
              <p:nvPr/>
            </p:nvCxnSpPr>
            <p:spPr bwMode="auto">
              <a:xfrm flipH="1" flipV="1">
                <a:off x="10378691" y="2060049"/>
                <a:ext cx="13648" cy="859810"/>
              </a:xfrm>
              <a:prstGeom prst="line">
                <a:avLst/>
              </a:prstGeom>
              <a:solidFill>
                <a:schemeClr val="accent1"/>
              </a:solidFill>
              <a:ln w="38100" cap="flat" cmpd="sng" algn="ctr">
                <a:solidFill>
                  <a:schemeClr val="bg1"/>
                </a:solidFill>
                <a:prstDash val="dash"/>
                <a:round/>
                <a:headEnd type="none" w="med" len="med"/>
                <a:tailEnd type="none" w="med" len="med"/>
              </a:ln>
              <a:effectLst/>
            </p:spPr>
          </p:cxnSp>
          <p:cxnSp>
            <p:nvCxnSpPr>
              <p:cNvPr id="205" name="Straight Connector 204"/>
              <p:cNvCxnSpPr/>
              <p:nvPr/>
            </p:nvCxnSpPr>
            <p:spPr bwMode="auto">
              <a:xfrm flipH="1" flipV="1">
                <a:off x="9695539" y="1994542"/>
                <a:ext cx="636423" cy="7314"/>
              </a:xfrm>
              <a:prstGeom prst="line">
                <a:avLst/>
              </a:prstGeom>
              <a:solidFill>
                <a:schemeClr val="accent1"/>
              </a:solidFill>
              <a:ln w="38100" cap="flat" cmpd="sng" algn="ctr">
                <a:solidFill>
                  <a:schemeClr val="bg1"/>
                </a:solidFill>
                <a:prstDash val="dash"/>
                <a:round/>
                <a:headEnd type="none" w="med" len="med"/>
                <a:tailEnd type="none" w="med" len="med"/>
              </a:ln>
              <a:effectLst/>
            </p:spPr>
          </p:cxnSp>
          <p:cxnSp>
            <p:nvCxnSpPr>
              <p:cNvPr id="206" name="Straight Connector 205"/>
              <p:cNvCxnSpPr/>
              <p:nvPr/>
            </p:nvCxnSpPr>
            <p:spPr bwMode="auto">
              <a:xfrm flipH="1">
                <a:off x="9922310" y="2038432"/>
                <a:ext cx="431597" cy="351130"/>
              </a:xfrm>
              <a:prstGeom prst="line">
                <a:avLst/>
              </a:prstGeom>
              <a:solidFill>
                <a:schemeClr val="accent1"/>
              </a:solidFill>
              <a:ln w="38100" cap="flat" cmpd="sng" algn="ctr">
                <a:solidFill>
                  <a:schemeClr val="bg1"/>
                </a:solidFill>
                <a:prstDash val="dash"/>
                <a:round/>
                <a:headEnd type="none" w="med" len="med"/>
                <a:tailEnd type="none" w="med" len="med"/>
              </a:ln>
              <a:effectLst/>
            </p:spPr>
          </p:cxnSp>
          <p:sp>
            <p:nvSpPr>
              <p:cNvPr id="207" name="Oval 206"/>
              <p:cNvSpPr/>
              <p:nvPr/>
            </p:nvSpPr>
            <p:spPr bwMode="auto">
              <a:xfrm>
                <a:off x="9805267" y="2323724"/>
                <a:ext cx="175565" cy="168250"/>
              </a:xfrm>
              <a:prstGeom prst="ellipse">
                <a:avLst/>
              </a:prstGeom>
              <a:solidFill>
                <a:srgbClr val="FF0000"/>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1"/>
                  </a:solidFill>
                  <a:effectLst/>
                  <a:latin typeface="FrutigerNext LT Regular" pitchFamily="34" charset="0"/>
                  <a:ea typeface="MS PGothic" pitchFamily="34" charset="-128"/>
                </a:endParaRPr>
              </a:p>
            </p:txBody>
          </p:sp>
          <p:cxnSp>
            <p:nvCxnSpPr>
              <p:cNvPr id="208" name="Straight Connector 207"/>
              <p:cNvCxnSpPr/>
              <p:nvPr/>
            </p:nvCxnSpPr>
            <p:spPr bwMode="auto">
              <a:xfrm flipH="1">
                <a:off x="10046669" y="3075971"/>
                <a:ext cx="313334" cy="315773"/>
              </a:xfrm>
              <a:prstGeom prst="line">
                <a:avLst/>
              </a:prstGeom>
              <a:solidFill>
                <a:schemeClr val="accent1"/>
              </a:solidFill>
              <a:ln w="38100" cap="flat" cmpd="sng" algn="ctr">
                <a:solidFill>
                  <a:schemeClr val="bg1"/>
                </a:solidFill>
                <a:prstDash val="dash"/>
                <a:round/>
                <a:headEnd type="none" w="med" len="med"/>
                <a:tailEnd type="none" w="med" len="med"/>
              </a:ln>
              <a:effectLst/>
            </p:spPr>
          </p:cxnSp>
          <p:sp>
            <p:nvSpPr>
              <p:cNvPr id="209" name="Oval 208"/>
              <p:cNvSpPr/>
              <p:nvPr/>
            </p:nvSpPr>
            <p:spPr bwMode="auto">
              <a:xfrm>
                <a:off x="9921092" y="2776048"/>
                <a:ext cx="175565" cy="168250"/>
              </a:xfrm>
              <a:prstGeom prst="ellipse">
                <a:avLst/>
              </a:prstGeom>
              <a:solidFill>
                <a:srgbClr val="FFFF00"/>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1"/>
                  </a:solidFill>
                  <a:effectLst/>
                  <a:latin typeface="FrutigerNext LT Regular" pitchFamily="34" charset="0"/>
                  <a:ea typeface="MS PGothic" pitchFamily="34" charset="-128"/>
                </a:endParaRPr>
              </a:p>
            </p:txBody>
          </p:sp>
          <p:cxnSp>
            <p:nvCxnSpPr>
              <p:cNvPr id="210" name="Straight Connector 209"/>
              <p:cNvCxnSpPr/>
              <p:nvPr/>
            </p:nvCxnSpPr>
            <p:spPr bwMode="auto">
              <a:xfrm flipH="1" flipV="1">
                <a:off x="10023506" y="2915038"/>
                <a:ext cx="1218" cy="491336"/>
              </a:xfrm>
              <a:prstGeom prst="line">
                <a:avLst/>
              </a:prstGeom>
              <a:solidFill>
                <a:schemeClr val="accent1"/>
              </a:solidFill>
              <a:ln w="38100" cap="flat" cmpd="sng" algn="ctr">
                <a:solidFill>
                  <a:schemeClr val="bg1"/>
                </a:solidFill>
                <a:prstDash val="dash"/>
                <a:round/>
                <a:headEnd type="none" w="med" len="med"/>
                <a:tailEnd type="none" w="med" len="med"/>
              </a:ln>
              <a:effectLst/>
            </p:spPr>
          </p:cxnSp>
          <p:cxnSp>
            <p:nvCxnSpPr>
              <p:cNvPr id="211" name="Straight Connector 210"/>
              <p:cNvCxnSpPr/>
              <p:nvPr/>
            </p:nvCxnSpPr>
            <p:spPr bwMode="auto">
              <a:xfrm>
                <a:off x="9307835" y="3413690"/>
                <a:ext cx="651053" cy="0"/>
              </a:xfrm>
              <a:prstGeom prst="line">
                <a:avLst/>
              </a:prstGeom>
              <a:solidFill>
                <a:schemeClr val="accent1"/>
              </a:solidFill>
              <a:ln w="38100" cap="flat" cmpd="sng" algn="ctr">
                <a:solidFill>
                  <a:schemeClr val="bg1"/>
                </a:solidFill>
                <a:prstDash val="dash"/>
                <a:round/>
                <a:headEnd type="none" w="med" len="med"/>
                <a:tailEnd type="none" w="med" len="med"/>
              </a:ln>
              <a:effectLst/>
            </p:spPr>
          </p:cxnSp>
          <p:cxnSp>
            <p:nvCxnSpPr>
              <p:cNvPr id="215" name="Straight Connector 214"/>
              <p:cNvCxnSpPr/>
              <p:nvPr/>
            </p:nvCxnSpPr>
            <p:spPr bwMode="auto">
              <a:xfrm flipH="1" flipV="1">
                <a:off x="8804287" y="2330621"/>
                <a:ext cx="13648" cy="859810"/>
              </a:xfrm>
              <a:prstGeom prst="line">
                <a:avLst/>
              </a:prstGeom>
              <a:solidFill>
                <a:schemeClr val="accent1"/>
              </a:solidFill>
              <a:ln w="38100" cap="flat" cmpd="sng" algn="ctr">
                <a:solidFill>
                  <a:schemeClr val="bg1"/>
                </a:solidFill>
                <a:prstDash val="dash"/>
                <a:round/>
                <a:headEnd type="none" w="med" len="med"/>
                <a:tailEnd type="none" w="med" len="med"/>
              </a:ln>
              <a:effectLst/>
            </p:spPr>
          </p:cxnSp>
          <p:cxnSp>
            <p:nvCxnSpPr>
              <p:cNvPr id="216" name="Straight Connector 215"/>
              <p:cNvCxnSpPr/>
              <p:nvPr/>
            </p:nvCxnSpPr>
            <p:spPr bwMode="auto">
              <a:xfrm flipV="1">
                <a:off x="8807450" y="3238500"/>
                <a:ext cx="374650" cy="6350"/>
              </a:xfrm>
              <a:prstGeom prst="line">
                <a:avLst/>
              </a:prstGeom>
              <a:solidFill>
                <a:schemeClr val="accent1"/>
              </a:solidFill>
              <a:ln w="38100" cap="flat" cmpd="sng" algn="ctr">
                <a:solidFill>
                  <a:schemeClr val="bg1"/>
                </a:solidFill>
                <a:prstDash val="dash"/>
                <a:round/>
                <a:headEnd type="none" w="med" len="med"/>
                <a:tailEnd type="none" w="med" len="med"/>
              </a:ln>
              <a:effectLst/>
            </p:spPr>
          </p:cxnSp>
          <p:sp>
            <p:nvSpPr>
              <p:cNvPr id="217" name="Oval 216"/>
              <p:cNvSpPr/>
              <p:nvPr/>
            </p:nvSpPr>
            <p:spPr bwMode="auto">
              <a:xfrm>
                <a:off x="8737673" y="2244635"/>
                <a:ext cx="175565" cy="168250"/>
              </a:xfrm>
              <a:prstGeom prst="ellipse">
                <a:avLst/>
              </a:prstGeom>
              <a:solidFill>
                <a:srgbClr val="00B0F0"/>
              </a:solidFill>
              <a:ln w="127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1"/>
                  </a:solidFill>
                  <a:effectLst/>
                  <a:latin typeface="FrutigerNext LT Regular" pitchFamily="34" charset="0"/>
                  <a:ea typeface="MS PGothic" pitchFamily="34" charset="-128"/>
                </a:endParaRPr>
              </a:p>
            </p:txBody>
          </p:sp>
          <p:cxnSp>
            <p:nvCxnSpPr>
              <p:cNvPr id="218" name="Straight Connector 217"/>
              <p:cNvCxnSpPr/>
              <p:nvPr/>
            </p:nvCxnSpPr>
            <p:spPr bwMode="auto">
              <a:xfrm flipV="1">
                <a:off x="8984155" y="1802351"/>
                <a:ext cx="540688" cy="389614"/>
              </a:xfrm>
              <a:prstGeom prst="line">
                <a:avLst/>
              </a:prstGeom>
              <a:solidFill>
                <a:schemeClr val="accent1"/>
              </a:solidFill>
              <a:ln w="38100" cap="flat" cmpd="sng" algn="ctr">
                <a:solidFill>
                  <a:schemeClr val="bg1"/>
                </a:solidFill>
                <a:prstDash val="dash"/>
                <a:round/>
                <a:headEnd type="none" w="med" len="med"/>
                <a:tailEnd type="none" w="med" len="med"/>
              </a:ln>
              <a:effectLst/>
            </p:spPr>
          </p:cxnSp>
          <p:sp>
            <p:nvSpPr>
              <p:cNvPr id="203" name="Left-Right Arrow 202"/>
              <p:cNvSpPr/>
              <p:nvPr/>
            </p:nvSpPr>
            <p:spPr bwMode="auto">
              <a:xfrm rot="5400000">
                <a:off x="8894564" y="2244056"/>
                <a:ext cx="1360727" cy="284555"/>
              </a:xfrm>
              <a:prstGeom prst="leftRightArrow">
                <a:avLst/>
              </a:prstGeom>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bg1"/>
                  </a:solidFill>
                  <a:effectLst/>
                  <a:latin typeface="FrutigerNext LT Regular" pitchFamily="34" charset="0"/>
                  <a:ea typeface="MS PGothic" pitchFamily="34" charset="-128"/>
                </a:endParaRPr>
              </a:p>
            </p:txBody>
          </p:sp>
        </p:grpSp>
        <p:sp>
          <p:nvSpPr>
            <p:cNvPr id="220" name="Left Brace 219"/>
            <p:cNvSpPr/>
            <p:nvPr/>
          </p:nvSpPr>
          <p:spPr bwMode="auto">
            <a:xfrm flipH="1">
              <a:off x="8893751" y="1322699"/>
              <a:ext cx="243385" cy="1596788"/>
            </a:xfrm>
            <a:prstGeom prst="leftBrac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dirty="0" smtClean="0">
                <a:ln>
                  <a:noFill/>
                </a:ln>
                <a:solidFill>
                  <a:schemeClr val="bg1"/>
                </a:solidFill>
                <a:effectLst/>
                <a:latin typeface="FrutigerNext LT Regular" pitchFamily="34" charset="0"/>
                <a:ea typeface="MS PGothic" pitchFamily="34" charset="-128"/>
              </a:endParaRPr>
            </a:p>
          </p:txBody>
        </p:sp>
        <p:sp>
          <p:nvSpPr>
            <p:cNvPr id="221" name="Left Brace 220"/>
            <p:cNvSpPr/>
            <p:nvPr/>
          </p:nvSpPr>
          <p:spPr bwMode="auto">
            <a:xfrm>
              <a:off x="7594953" y="1322699"/>
              <a:ext cx="218364" cy="1596788"/>
            </a:xfrm>
            <a:prstGeom prst="leftBrac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dirty="0" smtClean="0">
                <a:ln>
                  <a:noFill/>
                </a:ln>
                <a:solidFill>
                  <a:schemeClr val="bg1"/>
                </a:solidFill>
                <a:effectLst/>
                <a:latin typeface="FrutigerNext LT Regular" pitchFamily="34" charset="0"/>
                <a:ea typeface="MS PGothic" pitchFamily="34" charset="-128"/>
              </a:endParaRPr>
            </a:p>
          </p:txBody>
        </p:sp>
        <p:sp>
          <p:nvSpPr>
            <p:cNvPr id="222" name="TextBox 221"/>
            <p:cNvSpPr txBox="1"/>
            <p:nvPr/>
          </p:nvSpPr>
          <p:spPr>
            <a:xfrm>
              <a:off x="7651819" y="680775"/>
              <a:ext cx="1435829" cy="642132"/>
            </a:xfrm>
            <a:prstGeom prst="rect">
              <a:avLst/>
            </a:prstGeom>
            <a:noFill/>
          </p:spPr>
          <p:txBody>
            <a:bodyPr wrap="none" rtlCol="0">
              <a:spAutoFit/>
            </a:bodyPr>
            <a:lstStyle/>
            <a:p>
              <a:r>
                <a:rPr lang="en-US" sz="1600" b="1" dirty="0" smtClean="0">
                  <a:solidFill>
                    <a:schemeClr val="bg1"/>
                  </a:solidFill>
                </a:rPr>
                <a:t>RAT </a:t>
              </a:r>
              <a:br>
                <a:rPr lang="en-US" sz="1600" b="1" dirty="0" smtClean="0">
                  <a:solidFill>
                    <a:schemeClr val="bg1"/>
                  </a:solidFill>
                </a:rPr>
              </a:br>
              <a:r>
                <a:rPr lang="en-US" sz="1600" b="1" dirty="0" smtClean="0">
                  <a:solidFill>
                    <a:schemeClr val="bg1"/>
                  </a:solidFill>
                </a:rPr>
                <a:t>Numerology</a:t>
              </a:r>
              <a:endParaRPr lang="en-US" sz="1600" b="1" dirty="0">
                <a:solidFill>
                  <a:schemeClr val="bg1"/>
                </a:solidFill>
              </a:endParaRPr>
            </a:p>
          </p:txBody>
        </p:sp>
        <p:sp>
          <p:nvSpPr>
            <p:cNvPr id="223" name="TextBox 222"/>
            <p:cNvSpPr txBox="1"/>
            <p:nvPr/>
          </p:nvSpPr>
          <p:spPr>
            <a:xfrm>
              <a:off x="9175831" y="1859484"/>
              <a:ext cx="410476" cy="574539"/>
            </a:xfrm>
            <a:prstGeom prst="rect">
              <a:avLst/>
            </a:prstGeom>
            <a:noFill/>
          </p:spPr>
          <p:txBody>
            <a:bodyPr wrap="none" rtlCol="0">
              <a:spAutoFit/>
            </a:bodyPr>
            <a:lstStyle/>
            <a:p>
              <a:r>
                <a:rPr lang="en-US" sz="2800" b="1" dirty="0" smtClean="0">
                  <a:solidFill>
                    <a:schemeClr val="bg1"/>
                  </a:solidFill>
                </a:rPr>
                <a:t>+</a:t>
              </a:r>
              <a:endParaRPr lang="en-US" sz="2800" b="1" dirty="0">
                <a:solidFill>
                  <a:schemeClr val="bg1"/>
                </a:solidFill>
              </a:endParaRPr>
            </a:p>
          </p:txBody>
        </p:sp>
        <p:sp>
          <p:nvSpPr>
            <p:cNvPr id="224" name="Left Brace 223"/>
            <p:cNvSpPr/>
            <p:nvPr/>
          </p:nvSpPr>
          <p:spPr bwMode="auto">
            <a:xfrm>
              <a:off x="9532949" y="1322699"/>
              <a:ext cx="218364" cy="1596788"/>
            </a:xfrm>
            <a:prstGeom prst="leftBrac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dirty="0" smtClean="0">
                <a:ln>
                  <a:noFill/>
                </a:ln>
                <a:solidFill>
                  <a:schemeClr val="bg1"/>
                </a:solidFill>
                <a:effectLst/>
                <a:latin typeface="FrutigerNext LT Regular" pitchFamily="34" charset="0"/>
                <a:ea typeface="MS PGothic" pitchFamily="34" charset="-128"/>
              </a:endParaRPr>
            </a:p>
          </p:txBody>
        </p:sp>
        <p:sp>
          <p:nvSpPr>
            <p:cNvPr id="225" name="Left Brace 224"/>
            <p:cNvSpPr/>
            <p:nvPr/>
          </p:nvSpPr>
          <p:spPr bwMode="auto">
            <a:xfrm flipH="1">
              <a:off x="10654327" y="1322699"/>
              <a:ext cx="243385" cy="1596788"/>
            </a:xfrm>
            <a:prstGeom prst="leftBrac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dirty="0" smtClean="0">
                <a:ln>
                  <a:noFill/>
                </a:ln>
                <a:solidFill>
                  <a:schemeClr val="bg1"/>
                </a:solidFill>
                <a:effectLst/>
                <a:latin typeface="FrutigerNext LT Regular" pitchFamily="34" charset="0"/>
                <a:ea typeface="MS PGothic" pitchFamily="34" charset="-128"/>
              </a:endParaRPr>
            </a:p>
          </p:txBody>
        </p:sp>
        <p:sp>
          <p:nvSpPr>
            <p:cNvPr id="226" name="TextBox 225"/>
            <p:cNvSpPr txBox="1"/>
            <p:nvPr/>
          </p:nvSpPr>
          <p:spPr>
            <a:xfrm>
              <a:off x="10856769" y="1848111"/>
              <a:ext cx="410476" cy="574539"/>
            </a:xfrm>
            <a:prstGeom prst="rect">
              <a:avLst/>
            </a:prstGeom>
            <a:noFill/>
          </p:spPr>
          <p:txBody>
            <a:bodyPr wrap="none" rtlCol="0">
              <a:spAutoFit/>
            </a:bodyPr>
            <a:lstStyle/>
            <a:p>
              <a:r>
                <a:rPr lang="en-US" sz="2800" b="1" dirty="0" smtClean="0">
                  <a:solidFill>
                    <a:schemeClr val="bg1"/>
                  </a:solidFill>
                </a:rPr>
                <a:t>+</a:t>
              </a:r>
              <a:endParaRPr lang="en-US" sz="2800" b="1" dirty="0">
                <a:solidFill>
                  <a:schemeClr val="bg1"/>
                </a:solidFill>
              </a:endParaRPr>
            </a:p>
          </p:txBody>
        </p:sp>
        <p:sp>
          <p:nvSpPr>
            <p:cNvPr id="227" name="Left Brace 226"/>
            <p:cNvSpPr/>
            <p:nvPr/>
          </p:nvSpPr>
          <p:spPr bwMode="auto">
            <a:xfrm>
              <a:off x="11238908" y="1322699"/>
              <a:ext cx="218364" cy="1596788"/>
            </a:xfrm>
            <a:prstGeom prst="leftBrac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dirty="0" smtClean="0">
                <a:ln>
                  <a:noFill/>
                </a:ln>
                <a:solidFill>
                  <a:schemeClr val="bg1"/>
                </a:solidFill>
                <a:effectLst/>
                <a:latin typeface="FrutigerNext LT Regular" pitchFamily="34" charset="0"/>
                <a:ea typeface="MS PGothic" pitchFamily="34" charset="-128"/>
              </a:endParaRPr>
            </a:p>
          </p:txBody>
        </p:sp>
        <p:sp>
          <p:nvSpPr>
            <p:cNvPr id="228" name="Left Brace 227"/>
            <p:cNvSpPr/>
            <p:nvPr/>
          </p:nvSpPr>
          <p:spPr bwMode="auto">
            <a:xfrm flipH="1">
              <a:off x="12305694" y="1322699"/>
              <a:ext cx="243385" cy="1596788"/>
            </a:xfrm>
            <a:prstGeom prst="leftBrac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dirty="0" smtClean="0">
                <a:ln>
                  <a:noFill/>
                </a:ln>
                <a:solidFill>
                  <a:schemeClr val="bg1"/>
                </a:solidFill>
                <a:effectLst/>
                <a:latin typeface="FrutigerNext LT Regular" pitchFamily="34" charset="0"/>
                <a:ea typeface="MS PGothic" pitchFamily="34" charset="-128"/>
              </a:endParaRPr>
            </a:p>
          </p:txBody>
        </p:sp>
        <p:sp>
          <p:nvSpPr>
            <p:cNvPr id="229" name="TextBox 228"/>
            <p:cNvSpPr txBox="1"/>
            <p:nvPr/>
          </p:nvSpPr>
          <p:spPr>
            <a:xfrm>
              <a:off x="9819542" y="680775"/>
              <a:ext cx="700576" cy="642132"/>
            </a:xfrm>
            <a:prstGeom prst="rect">
              <a:avLst/>
            </a:prstGeom>
            <a:noFill/>
          </p:spPr>
          <p:txBody>
            <a:bodyPr wrap="none" rtlCol="0">
              <a:spAutoFit/>
            </a:bodyPr>
            <a:lstStyle/>
            <a:p>
              <a:r>
                <a:rPr lang="en-US" sz="1600" b="1" dirty="0" smtClean="0">
                  <a:solidFill>
                    <a:schemeClr val="bg1"/>
                  </a:solidFill>
                </a:rPr>
                <a:t>Back</a:t>
              </a:r>
              <a:br>
                <a:rPr lang="en-US" sz="1600" b="1" dirty="0" smtClean="0">
                  <a:solidFill>
                    <a:schemeClr val="bg1"/>
                  </a:solidFill>
                </a:rPr>
              </a:br>
              <a:r>
                <a:rPr lang="en-US" sz="1600" b="1" dirty="0" smtClean="0">
                  <a:solidFill>
                    <a:schemeClr val="bg1"/>
                  </a:solidFill>
                </a:rPr>
                <a:t>Haul</a:t>
              </a:r>
              <a:endParaRPr lang="en-US" sz="1600" b="1" dirty="0">
                <a:solidFill>
                  <a:schemeClr val="bg1"/>
                </a:solidFill>
              </a:endParaRPr>
            </a:p>
          </p:txBody>
        </p:sp>
        <p:grpSp>
          <p:nvGrpSpPr>
            <p:cNvPr id="230" name="Group 177"/>
            <p:cNvGrpSpPr/>
            <p:nvPr/>
          </p:nvGrpSpPr>
          <p:grpSpPr>
            <a:xfrm rot="16200000">
              <a:off x="9426110" y="1715149"/>
              <a:ext cx="1471654" cy="698183"/>
              <a:chOff x="6944248" y="6119031"/>
              <a:chExt cx="1156692" cy="375039"/>
            </a:xfrm>
          </p:grpSpPr>
          <p:sp>
            <p:nvSpPr>
              <p:cNvPr id="231" name="Cube 230"/>
              <p:cNvSpPr/>
              <p:nvPr/>
            </p:nvSpPr>
            <p:spPr bwMode="auto">
              <a:xfrm>
                <a:off x="6944248" y="6358643"/>
                <a:ext cx="203083" cy="135427"/>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232" name="Cube 231"/>
              <p:cNvSpPr/>
              <p:nvPr/>
            </p:nvSpPr>
            <p:spPr bwMode="auto">
              <a:xfrm>
                <a:off x="7222384" y="6358643"/>
                <a:ext cx="203083" cy="135427"/>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233" name="Cube 232"/>
              <p:cNvSpPr/>
              <p:nvPr/>
            </p:nvSpPr>
            <p:spPr bwMode="auto">
              <a:xfrm>
                <a:off x="7540253" y="6358643"/>
                <a:ext cx="203083" cy="135427"/>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234" name="Cube 233"/>
              <p:cNvSpPr/>
              <p:nvPr/>
            </p:nvSpPr>
            <p:spPr bwMode="auto">
              <a:xfrm>
                <a:off x="7897857" y="6358643"/>
                <a:ext cx="203083" cy="135427"/>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1"/>
                  </a:solidFill>
                  <a:effectLst/>
                  <a:latin typeface="FrutigerNext LT Regular" pitchFamily="34" charset="0"/>
                  <a:ea typeface="MS PGothic" pitchFamily="34" charset="-128"/>
                </a:endParaRPr>
              </a:p>
            </p:txBody>
          </p:sp>
          <p:cxnSp>
            <p:nvCxnSpPr>
              <p:cNvPr id="235" name="Straight Connector 234"/>
              <p:cNvCxnSpPr>
                <a:stCxn id="234" idx="1"/>
                <a:endCxn id="237" idx="4"/>
              </p:cNvCxnSpPr>
              <p:nvPr/>
            </p:nvCxnSpPr>
            <p:spPr bwMode="auto">
              <a:xfrm flipH="1" flipV="1">
                <a:off x="7758759" y="6203673"/>
                <a:ext cx="223711" cy="188827"/>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236" name="Cube 235"/>
              <p:cNvSpPr/>
              <p:nvPr/>
            </p:nvSpPr>
            <p:spPr bwMode="auto">
              <a:xfrm>
                <a:off x="7162284" y="6125198"/>
                <a:ext cx="203083" cy="135427"/>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237" name="Cube 236"/>
              <p:cNvSpPr/>
              <p:nvPr/>
            </p:nvSpPr>
            <p:spPr bwMode="auto">
              <a:xfrm>
                <a:off x="7589533" y="6119031"/>
                <a:ext cx="203083" cy="135427"/>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1"/>
                  </a:solidFill>
                  <a:effectLst/>
                  <a:latin typeface="FrutigerNext LT Regular" pitchFamily="34" charset="0"/>
                  <a:ea typeface="MS PGothic" pitchFamily="34" charset="-128"/>
                </a:endParaRPr>
              </a:p>
            </p:txBody>
          </p:sp>
          <p:cxnSp>
            <p:nvCxnSpPr>
              <p:cNvPr id="238" name="Straight Connector 237"/>
              <p:cNvCxnSpPr>
                <a:stCxn id="234" idx="1"/>
                <a:endCxn id="236" idx="4"/>
              </p:cNvCxnSpPr>
              <p:nvPr/>
            </p:nvCxnSpPr>
            <p:spPr bwMode="auto">
              <a:xfrm flipH="1" flipV="1">
                <a:off x="7331510" y="6209840"/>
                <a:ext cx="650960" cy="18266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239" name="Straight Connector 238"/>
              <p:cNvCxnSpPr>
                <a:stCxn id="233" idx="0"/>
                <a:endCxn id="237" idx="3"/>
              </p:cNvCxnSpPr>
              <p:nvPr/>
            </p:nvCxnSpPr>
            <p:spPr bwMode="auto">
              <a:xfrm flipV="1">
                <a:off x="7658723" y="6254458"/>
                <a:ext cx="15423" cy="104185"/>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240" name="Straight Connector 239"/>
              <p:cNvCxnSpPr>
                <a:stCxn id="233" idx="0"/>
                <a:endCxn id="236" idx="4"/>
              </p:cNvCxnSpPr>
              <p:nvPr/>
            </p:nvCxnSpPr>
            <p:spPr bwMode="auto">
              <a:xfrm flipH="1" flipV="1">
                <a:off x="7331510" y="6209840"/>
                <a:ext cx="327213" cy="148803"/>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241" name="Straight Connector 240"/>
              <p:cNvCxnSpPr>
                <a:stCxn id="232" idx="0"/>
                <a:endCxn id="237" idx="3"/>
              </p:cNvCxnSpPr>
              <p:nvPr/>
            </p:nvCxnSpPr>
            <p:spPr bwMode="auto">
              <a:xfrm flipV="1">
                <a:off x="7340854" y="6254458"/>
                <a:ext cx="333292" cy="104185"/>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242" name="Straight Connector 241"/>
              <p:cNvCxnSpPr>
                <a:stCxn id="232" idx="0"/>
                <a:endCxn id="236" idx="3"/>
              </p:cNvCxnSpPr>
              <p:nvPr/>
            </p:nvCxnSpPr>
            <p:spPr bwMode="auto">
              <a:xfrm flipH="1" flipV="1">
                <a:off x="7246897" y="6260625"/>
                <a:ext cx="93957" cy="98018"/>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243" name="Straight Connector 242"/>
              <p:cNvCxnSpPr>
                <a:stCxn id="231" idx="0"/>
                <a:endCxn id="236" idx="3"/>
              </p:cNvCxnSpPr>
              <p:nvPr/>
            </p:nvCxnSpPr>
            <p:spPr bwMode="auto">
              <a:xfrm flipV="1">
                <a:off x="7062718" y="6260625"/>
                <a:ext cx="184179" cy="98018"/>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244" name="Straight Connector 243"/>
              <p:cNvCxnSpPr>
                <a:stCxn id="231" idx="0"/>
                <a:endCxn id="237" idx="3"/>
              </p:cNvCxnSpPr>
              <p:nvPr/>
            </p:nvCxnSpPr>
            <p:spPr bwMode="auto">
              <a:xfrm flipV="1">
                <a:off x="7062718" y="6254458"/>
                <a:ext cx="611428" cy="104185"/>
              </a:xfrm>
              <a:prstGeom prst="line">
                <a:avLst/>
              </a:prstGeom>
              <a:solidFill>
                <a:schemeClr val="accent1"/>
              </a:solidFill>
              <a:ln w="9525" cap="flat" cmpd="sng" algn="ctr">
                <a:solidFill>
                  <a:schemeClr val="bg1"/>
                </a:solidFill>
                <a:prstDash val="solid"/>
                <a:round/>
                <a:headEnd type="none" w="med" len="med"/>
                <a:tailEnd type="none" w="med" len="med"/>
              </a:ln>
              <a:effectLst/>
            </p:spPr>
          </p:cxnSp>
        </p:grpSp>
        <p:sp>
          <p:nvSpPr>
            <p:cNvPr id="245" name="TextBox 244"/>
            <p:cNvSpPr txBox="1"/>
            <p:nvPr/>
          </p:nvSpPr>
          <p:spPr>
            <a:xfrm>
              <a:off x="11282125" y="680775"/>
              <a:ext cx="1104049" cy="642132"/>
            </a:xfrm>
            <a:prstGeom prst="rect">
              <a:avLst/>
            </a:prstGeom>
            <a:noFill/>
          </p:spPr>
          <p:txBody>
            <a:bodyPr wrap="none" rtlCol="0">
              <a:spAutoFit/>
            </a:bodyPr>
            <a:lstStyle/>
            <a:p>
              <a:r>
                <a:rPr lang="en-US" sz="1600" b="1" dirty="0" smtClean="0">
                  <a:solidFill>
                    <a:schemeClr val="bg1"/>
                  </a:solidFill>
                </a:rPr>
                <a:t>Core</a:t>
              </a:r>
              <a:br>
                <a:rPr lang="en-US" sz="1600" b="1" dirty="0" smtClean="0">
                  <a:solidFill>
                    <a:schemeClr val="bg1"/>
                  </a:solidFill>
                </a:rPr>
              </a:br>
              <a:r>
                <a:rPr lang="en-US" sz="1600" b="1" dirty="0" smtClean="0">
                  <a:solidFill>
                    <a:schemeClr val="bg1"/>
                  </a:solidFill>
                </a:rPr>
                <a:t>CPU/S/W</a:t>
              </a:r>
              <a:endParaRPr lang="en-US" sz="1600" b="1" dirty="0">
                <a:solidFill>
                  <a:schemeClr val="bg1"/>
                </a:solidFill>
              </a:endParaRPr>
            </a:p>
          </p:txBody>
        </p:sp>
        <p:grpSp>
          <p:nvGrpSpPr>
            <p:cNvPr id="246" name="Group 245"/>
            <p:cNvGrpSpPr/>
            <p:nvPr/>
          </p:nvGrpSpPr>
          <p:grpSpPr>
            <a:xfrm>
              <a:off x="11414057" y="1353405"/>
              <a:ext cx="557282" cy="464024"/>
              <a:chOff x="5898109" y="3985146"/>
              <a:chExt cx="1662751" cy="1228299"/>
            </a:xfrm>
          </p:grpSpPr>
          <p:sp>
            <p:nvSpPr>
              <p:cNvPr id="247" name="Oval 246"/>
              <p:cNvSpPr/>
              <p:nvPr/>
            </p:nvSpPr>
            <p:spPr bwMode="auto">
              <a:xfrm>
                <a:off x="6100549" y="3985146"/>
                <a:ext cx="1282890" cy="1228299"/>
              </a:xfrm>
              <a:prstGeom prst="ellipse">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248" name="Down Arrow 247"/>
              <p:cNvSpPr/>
              <p:nvPr/>
            </p:nvSpPr>
            <p:spPr bwMode="auto">
              <a:xfrm>
                <a:off x="7110484" y="4380931"/>
                <a:ext cx="450376" cy="600502"/>
              </a:xfrm>
              <a:prstGeom prst="down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249" name="Down Arrow 248"/>
              <p:cNvSpPr/>
              <p:nvPr/>
            </p:nvSpPr>
            <p:spPr bwMode="auto">
              <a:xfrm rot="10800000">
                <a:off x="5898109" y="4287671"/>
                <a:ext cx="450376" cy="600502"/>
              </a:xfrm>
              <a:prstGeom prst="down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1"/>
                  </a:solidFill>
                  <a:effectLst/>
                  <a:latin typeface="FrutigerNext LT Regular" pitchFamily="34" charset="0"/>
                  <a:ea typeface="MS PGothic" pitchFamily="34" charset="-128"/>
                </a:endParaRPr>
              </a:p>
            </p:txBody>
          </p:sp>
        </p:grpSp>
        <p:grpSp>
          <p:nvGrpSpPr>
            <p:cNvPr id="250" name="Group 249"/>
            <p:cNvGrpSpPr/>
            <p:nvPr/>
          </p:nvGrpSpPr>
          <p:grpSpPr>
            <a:xfrm>
              <a:off x="11566457" y="1505805"/>
              <a:ext cx="557282" cy="464024"/>
              <a:chOff x="5898109" y="3985146"/>
              <a:chExt cx="1662751" cy="1228299"/>
            </a:xfrm>
          </p:grpSpPr>
          <p:sp>
            <p:nvSpPr>
              <p:cNvPr id="251" name="Oval 250"/>
              <p:cNvSpPr/>
              <p:nvPr/>
            </p:nvSpPr>
            <p:spPr bwMode="auto">
              <a:xfrm>
                <a:off x="6100549" y="3985146"/>
                <a:ext cx="1282890" cy="1228299"/>
              </a:xfrm>
              <a:prstGeom prst="ellipse">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252" name="Down Arrow 251"/>
              <p:cNvSpPr/>
              <p:nvPr/>
            </p:nvSpPr>
            <p:spPr bwMode="auto">
              <a:xfrm>
                <a:off x="7110484" y="4380931"/>
                <a:ext cx="450376" cy="600502"/>
              </a:xfrm>
              <a:prstGeom prst="down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253" name="Down Arrow 252"/>
              <p:cNvSpPr/>
              <p:nvPr/>
            </p:nvSpPr>
            <p:spPr bwMode="auto">
              <a:xfrm rot="10800000">
                <a:off x="5898109" y="4287671"/>
                <a:ext cx="450376" cy="600502"/>
              </a:xfrm>
              <a:prstGeom prst="down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1"/>
                  </a:solidFill>
                  <a:effectLst/>
                  <a:latin typeface="FrutigerNext LT Regular" pitchFamily="34" charset="0"/>
                  <a:ea typeface="MS PGothic" pitchFamily="34" charset="-128"/>
                </a:endParaRPr>
              </a:p>
            </p:txBody>
          </p:sp>
        </p:grpSp>
        <p:grpSp>
          <p:nvGrpSpPr>
            <p:cNvPr id="254" name="Group 253"/>
            <p:cNvGrpSpPr/>
            <p:nvPr/>
          </p:nvGrpSpPr>
          <p:grpSpPr>
            <a:xfrm>
              <a:off x="11841686" y="1603614"/>
              <a:ext cx="557282" cy="464024"/>
              <a:chOff x="5898109" y="3985146"/>
              <a:chExt cx="1662751" cy="1228299"/>
            </a:xfrm>
          </p:grpSpPr>
          <p:sp>
            <p:nvSpPr>
              <p:cNvPr id="255" name="Oval 254"/>
              <p:cNvSpPr/>
              <p:nvPr/>
            </p:nvSpPr>
            <p:spPr bwMode="auto">
              <a:xfrm>
                <a:off x="6100549" y="3985146"/>
                <a:ext cx="1282890" cy="1228299"/>
              </a:xfrm>
              <a:prstGeom prst="ellipse">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256" name="Down Arrow 255"/>
              <p:cNvSpPr/>
              <p:nvPr/>
            </p:nvSpPr>
            <p:spPr bwMode="auto">
              <a:xfrm>
                <a:off x="7110484" y="4380931"/>
                <a:ext cx="450376" cy="600502"/>
              </a:xfrm>
              <a:prstGeom prst="down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257" name="Down Arrow 256"/>
              <p:cNvSpPr/>
              <p:nvPr/>
            </p:nvSpPr>
            <p:spPr bwMode="auto">
              <a:xfrm rot="10800000">
                <a:off x="5898109" y="4287671"/>
                <a:ext cx="450376" cy="600502"/>
              </a:xfrm>
              <a:prstGeom prst="down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1"/>
                  </a:solidFill>
                  <a:effectLst/>
                  <a:latin typeface="FrutigerNext LT Regular" pitchFamily="34" charset="0"/>
                  <a:ea typeface="MS PGothic" pitchFamily="34" charset="-128"/>
                </a:endParaRPr>
              </a:p>
            </p:txBody>
          </p:sp>
        </p:grpSp>
      </p:grpSp>
      <p:sp>
        <p:nvSpPr>
          <p:cNvPr id="272" name="Rounded Rectangle 271"/>
          <p:cNvSpPr/>
          <p:nvPr/>
        </p:nvSpPr>
        <p:spPr bwMode="auto">
          <a:xfrm>
            <a:off x="27296" y="4487628"/>
            <a:ext cx="12069763" cy="2224585"/>
          </a:xfrm>
          <a:prstGeom prst="roundRect">
            <a:avLst/>
          </a:prstGeom>
          <a:solidFill>
            <a:schemeClr val="tx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1"/>
              </a:solidFill>
              <a:effectLst/>
              <a:latin typeface="FrutigerNext LT Regular" pitchFamily="34" charset="0"/>
              <a:ea typeface="MS PGothic" pitchFamily="34" charset="-128"/>
            </a:endParaRPr>
          </a:p>
        </p:txBody>
      </p:sp>
      <p:grpSp>
        <p:nvGrpSpPr>
          <p:cNvPr id="273" name="Group 272"/>
          <p:cNvGrpSpPr/>
          <p:nvPr/>
        </p:nvGrpSpPr>
        <p:grpSpPr>
          <a:xfrm>
            <a:off x="81888" y="4438479"/>
            <a:ext cx="11960579" cy="2038744"/>
            <a:chOff x="109184" y="680775"/>
            <a:chExt cx="12439895" cy="2238712"/>
          </a:xfrm>
        </p:grpSpPr>
        <p:grpSp>
          <p:nvGrpSpPr>
            <p:cNvPr id="274" name="Group 188"/>
            <p:cNvGrpSpPr/>
            <p:nvPr/>
          </p:nvGrpSpPr>
          <p:grpSpPr>
            <a:xfrm>
              <a:off x="1105478" y="1528554"/>
              <a:ext cx="275229" cy="398059"/>
              <a:chOff x="1323844" y="1651383"/>
              <a:chExt cx="275229" cy="398059"/>
            </a:xfrm>
          </p:grpSpPr>
          <p:sp>
            <p:nvSpPr>
              <p:cNvPr id="412" name="Rectangle 411"/>
              <p:cNvSpPr/>
              <p:nvPr/>
            </p:nvSpPr>
            <p:spPr bwMode="auto">
              <a:xfrm>
                <a:off x="1323844" y="1651383"/>
                <a:ext cx="163772" cy="24565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413" name="Rectangle 412"/>
              <p:cNvSpPr/>
              <p:nvPr/>
            </p:nvSpPr>
            <p:spPr bwMode="auto">
              <a:xfrm>
                <a:off x="1435301" y="1803783"/>
                <a:ext cx="163772" cy="24565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1"/>
                  </a:solidFill>
                  <a:effectLst/>
                  <a:latin typeface="FrutigerNext LT Regular" pitchFamily="34" charset="0"/>
                  <a:ea typeface="MS PGothic" pitchFamily="34" charset="-128"/>
                </a:endParaRPr>
              </a:p>
            </p:txBody>
          </p:sp>
        </p:grpSp>
        <p:sp>
          <p:nvSpPr>
            <p:cNvPr id="275" name="Left Brace 274"/>
            <p:cNvSpPr/>
            <p:nvPr/>
          </p:nvSpPr>
          <p:spPr bwMode="auto">
            <a:xfrm>
              <a:off x="846169" y="1322699"/>
              <a:ext cx="218364" cy="1596788"/>
            </a:xfrm>
            <a:prstGeom prst="leftBrac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dirty="0" smtClean="0">
                <a:ln>
                  <a:noFill/>
                </a:ln>
                <a:solidFill>
                  <a:schemeClr val="bg1"/>
                </a:solidFill>
                <a:effectLst/>
                <a:latin typeface="FrutigerNext LT Regular" pitchFamily="34" charset="0"/>
                <a:ea typeface="MS PGothic" pitchFamily="34" charset="-128"/>
              </a:endParaRPr>
            </a:p>
          </p:txBody>
        </p:sp>
        <p:sp>
          <p:nvSpPr>
            <p:cNvPr id="276" name="Left Brace 275"/>
            <p:cNvSpPr/>
            <p:nvPr/>
          </p:nvSpPr>
          <p:spPr bwMode="auto">
            <a:xfrm flipH="1">
              <a:off x="2144971" y="1322699"/>
              <a:ext cx="243385" cy="1596788"/>
            </a:xfrm>
            <a:prstGeom prst="leftBrac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dirty="0" smtClean="0">
                <a:ln>
                  <a:noFill/>
                </a:ln>
                <a:solidFill>
                  <a:schemeClr val="bg1"/>
                </a:solidFill>
                <a:effectLst/>
                <a:latin typeface="FrutigerNext LT Regular" pitchFamily="34" charset="0"/>
                <a:ea typeface="MS PGothic" pitchFamily="34" charset="-128"/>
              </a:endParaRPr>
            </a:p>
          </p:txBody>
        </p:sp>
        <p:sp>
          <p:nvSpPr>
            <p:cNvPr id="408" name="Freeform 407"/>
            <p:cNvSpPr/>
            <p:nvPr/>
          </p:nvSpPr>
          <p:spPr bwMode="auto">
            <a:xfrm>
              <a:off x="2877068" y="1449269"/>
              <a:ext cx="901796" cy="599499"/>
            </a:xfrm>
            <a:custGeom>
              <a:avLst/>
              <a:gdLst>
                <a:gd name="connsiteX0" fmla="*/ 0 w 1779668"/>
                <a:gd name="connsiteY0" fmla="*/ 204717 h 587592"/>
                <a:gd name="connsiteX1" fmla="*/ 68239 w 1779668"/>
                <a:gd name="connsiteY1" fmla="*/ 191069 h 587592"/>
                <a:gd name="connsiteX2" fmla="*/ 109182 w 1779668"/>
                <a:gd name="connsiteY2" fmla="*/ 163774 h 587592"/>
                <a:gd name="connsiteX3" fmla="*/ 177421 w 1779668"/>
                <a:gd name="connsiteY3" fmla="*/ 177421 h 587592"/>
                <a:gd name="connsiteX4" fmla="*/ 259308 w 1779668"/>
                <a:gd name="connsiteY4" fmla="*/ 204717 h 587592"/>
                <a:gd name="connsiteX5" fmla="*/ 286603 w 1779668"/>
                <a:gd name="connsiteY5" fmla="*/ 245660 h 587592"/>
                <a:gd name="connsiteX6" fmla="*/ 354842 w 1779668"/>
                <a:gd name="connsiteY6" fmla="*/ 163774 h 587592"/>
                <a:gd name="connsiteX7" fmla="*/ 395785 w 1779668"/>
                <a:gd name="connsiteY7" fmla="*/ 150126 h 587592"/>
                <a:gd name="connsiteX8" fmla="*/ 450376 w 1779668"/>
                <a:gd name="connsiteY8" fmla="*/ 136478 h 587592"/>
                <a:gd name="connsiteX9" fmla="*/ 491319 w 1779668"/>
                <a:gd name="connsiteY9" fmla="*/ 150126 h 587592"/>
                <a:gd name="connsiteX10" fmla="*/ 504967 w 1779668"/>
                <a:gd name="connsiteY10" fmla="*/ 191069 h 587592"/>
                <a:gd name="connsiteX11" fmla="*/ 532263 w 1779668"/>
                <a:gd name="connsiteY11" fmla="*/ 122830 h 587592"/>
                <a:gd name="connsiteX12" fmla="*/ 573206 w 1779668"/>
                <a:gd name="connsiteY12" fmla="*/ 13648 h 587592"/>
                <a:gd name="connsiteX13" fmla="*/ 600502 w 1779668"/>
                <a:gd name="connsiteY13" fmla="*/ 136478 h 587592"/>
                <a:gd name="connsiteX14" fmla="*/ 614149 w 1779668"/>
                <a:gd name="connsiteY14" fmla="*/ 232012 h 587592"/>
                <a:gd name="connsiteX15" fmla="*/ 627797 w 1779668"/>
                <a:gd name="connsiteY15" fmla="*/ 477672 h 587592"/>
                <a:gd name="connsiteX16" fmla="*/ 655093 w 1779668"/>
                <a:gd name="connsiteY16" fmla="*/ 423081 h 587592"/>
                <a:gd name="connsiteX17" fmla="*/ 668740 w 1779668"/>
                <a:gd name="connsiteY17" fmla="*/ 300251 h 587592"/>
                <a:gd name="connsiteX18" fmla="*/ 682388 w 1779668"/>
                <a:gd name="connsiteY18" fmla="*/ 191069 h 587592"/>
                <a:gd name="connsiteX19" fmla="*/ 696036 w 1779668"/>
                <a:gd name="connsiteY19" fmla="*/ 136478 h 587592"/>
                <a:gd name="connsiteX20" fmla="*/ 709684 w 1779668"/>
                <a:gd name="connsiteY20" fmla="*/ 40944 h 587592"/>
                <a:gd name="connsiteX21" fmla="*/ 750627 w 1779668"/>
                <a:gd name="connsiteY21" fmla="*/ 68239 h 587592"/>
                <a:gd name="connsiteX22" fmla="*/ 805218 w 1779668"/>
                <a:gd name="connsiteY22" fmla="*/ 150126 h 587592"/>
                <a:gd name="connsiteX23" fmla="*/ 818866 w 1779668"/>
                <a:gd name="connsiteY23" fmla="*/ 204717 h 587592"/>
                <a:gd name="connsiteX24" fmla="*/ 832514 w 1779668"/>
                <a:gd name="connsiteY24" fmla="*/ 245660 h 587592"/>
                <a:gd name="connsiteX25" fmla="*/ 859809 w 1779668"/>
                <a:gd name="connsiteY25" fmla="*/ 204717 h 587592"/>
                <a:gd name="connsiteX26" fmla="*/ 900752 w 1779668"/>
                <a:gd name="connsiteY26" fmla="*/ 218365 h 587592"/>
                <a:gd name="connsiteX27" fmla="*/ 941696 w 1779668"/>
                <a:gd name="connsiteY27" fmla="*/ 177421 h 587592"/>
                <a:gd name="connsiteX28" fmla="*/ 968991 w 1779668"/>
                <a:gd name="connsiteY28" fmla="*/ 259308 h 587592"/>
                <a:gd name="connsiteX29" fmla="*/ 1009934 w 1779668"/>
                <a:gd name="connsiteY29" fmla="*/ 286603 h 587592"/>
                <a:gd name="connsiteX30" fmla="*/ 1064525 w 1779668"/>
                <a:gd name="connsiteY30" fmla="*/ 136478 h 587592"/>
                <a:gd name="connsiteX31" fmla="*/ 1091821 w 1779668"/>
                <a:gd name="connsiteY31" fmla="*/ 54592 h 587592"/>
                <a:gd name="connsiteX32" fmla="*/ 1105469 w 1779668"/>
                <a:gd name="connsiteY32" fmla="*/ 0 h 587592"/>
                <a:gd name="connsiteX33" fmla="*/ 1146412 w 1779668"/>
                <a:gd name="connsiteY33" fmla="*/ 54592 h 587592"/>
                <a:gd name="connsiteX34" fmla="*/ 1160060 w 1779668"/>
                <a:gd name="connsiteY34" fmla="*/ 136478 h 587592"/>
                <a:gd name="connsiteX35" fmla="*/ 1173708 w 1779668"/>
                <a:gd name="connsiteY35" fmla="*/ 204717 h 587592"/>
                <a:gd name="connsiteX36" fmla="*/ 1201003 w 1779668"/>
                <a:gd name="connsiteY36" fmla="*/ 286603 h 587592"/>
                <a:gd name="connsiteX37" fmla="*/ 1214651 w 1779668"/>
                <a:gd name="connsiteY37" fmla="*/ 245660 h 587592"/>
                <a:gd name="connsiteX38" fmla="*/ 1241946 w 1779668"/>
                <a:gd name="connsiteY38" fmla="*/ 136478 h 587592"/>
                <a:gd name="connsiteX39" fmla="*/ 1296537 w 1779668"/>
                <a:gd name="connsiteY39" fmla="*/ 218365 h 587592"/>
                <a:gd name="connsiteX40" fmla="*/ 1364776 w 1779668"/>
                <a:gd name="connsiteY40" fmla="*/ 286603 h 587592"/>
                <a:gd name="connsiteX41" fmla="*/ 1378424 w 1779668"/>
                <a:gd name="connsiteY41" fmla="*/ 136478 h 587592"/>
                <a:gd name="connsiteX42" fmla="*/ 1392072 w 1779668"/>
                <a:gd name="connsiteY42" fmla="*/ 95535 h 587592"/>
                <a:gd name="connsiteX43" fmla="*/ 1433015 w 1779668"/>
                <a:gd name="connsiteY43" fmla="*/ 109183 h 587592"/>
                <a:gd name="connsiteX44" fmla="*/ 1460311 w 1779668"/>
                <a:gd name="connsiteY44" fmla="*/ 150126 h 587592"/>
                <a:gd name="connsiteX45" fmla="*/ 1487606 w 1779668"/>
                <a:gd name="connsiteY45" fmla="*/ 327547 h 587592"/>
                <a:gd name="connsiteX46" fmla="*/ 1514902 w 1779668"/>
                <a:gd name="connsiteY46" fmla="*/ 423081 h 587592"/>
                <a:gd name="connsiteX47" fmla="*/ 1542197 w 1779668"/>
                <a:gd name="connsiteY47" fmla="*/ 532263 h 587592"/>
                <a:gd name="connsiteX48" fmla="*/ 1555845 w 1779668"/>
                <a:gd name="connsiteY48" fmla="*/ 573206 h 587592"/>
                <a:gd name="connsiteX49" fmla="*/ 1542197 w 1779668"/>
                <a:gd name="connsiteY49" fmla="*/ 504968 h 587592"/>
                <a:gd name="connsiteX50" fmla="*/ 1555845 w 1779668"/>
                <a:gd name="connsiteY50" fmla="*/ 177421 h 587592"/>
                <a:gd name="connsiteX51" fmla="*/ 1583140 w 1779668"/>
                <a:gd name="connsiteY51" fmla="*/ 0 h 587592"/>
                <a:gd name="connsiteX52" fmla="*/ 1610436 w 1779668"/>
                <a:gd name="connsiteY52" fmla="*/ 245660 h 587592"/>
                <a:gd name="connsiteX53" fmla="*/ 1651379 w 1779668"/>
                <a:gd name="connsiteY53" fmla="*/ 272956 h 587592"/>
                <a:gd name="connsiteX54" fmla="*/ 1692322 w 1779668"/>
                <a:gd name="connsiteY54" fmla="*/ 259308 h 587592"/>
                <a:gd name="connsiteX55" fmla="*/ 1774209 w 1779668"/>
                <a:gd name="connsiteY55" fmla="*/ 245660 h 587592"/>
                <a:gd name="connsiteX56" fmla="*/ 1774209 w 1779668"/>
                <a:gd name="connsiteY56" fmla="*/ 218365 h 587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779668" h="587592">
                  <a:moveTo>
                    <a:pt x="0" y="204717"/>
                  </a:moveTo>
                  <a:cubicBezTo>
                    <a:pt x="22746" y="200168"/>
                    <a:pt x="46519" y="199214"/>
                    <a:pt x="68239" y="191069"/>
                  </a:cubicBezTo>
                  <a:cubicBezTo>
                    <a:pt x="83597" y="185310"/>
                    <a:pt x="92906" y="165809"/>
                    <a:pt x="109182" y="163774"/>
                  </a:cubicBezTo>
                  <a:cubicBezTo>
                    <a:pt x="132200" y="160897"/>
                    <a:pt x="155042" y="171318"/>
                    <a:pt x="177421" y="177421"/>
                  </a:cubicBezTo>
                  <a:cubicBezTo>
                    <a:pt x="205179" y="184991"/>
                    <a:pt x="259308" y="204717"/>
                    <a:pt x="259308" y="204717"/>
                  </a:cubicBezTo>
                  <a:cubicBezTo>
                    <a:pt x="268406" y="218365"/>
                    <a:pt x="270201" y="245660"/>
                    <a:pt x="286603" y="245660"/>
                  </a:cubicBezTo>
                  <a:cubicBezTo>
                    <a:pt x="312593" y="245660"/>
                    <a:pt x="339404" y="176124"/>
                    <a:pt x="354842" y="163774"/>
                  </a:cubicBezTo>
                  <a:cubicBezTo>
                    <a:pt x="366076" y="154787"/>
                    <a:pt x="382137" y="154675"/>
                    <a:pt x="395785" y="150126"/>
                  </a:cubicBezTo>
                  <a:cubicBezTo>
                    <a:pt x="494715" y="216079"/>
                    <a:pt x="391181" y="166075"/>
                    <a:pt x="450376" y="136478"/>
                  </a:cubicBezTo>
                  <a:cubicBezTo>
                    <a:pt x="463243" y="130045"/>
                    <a:pt x="477671" y="145577"/>
                    <a:pt x="491319" y="150126"/>
                  </a:cubicBezTo>
                  <a:cubicBezTo>
                    <a:pt x="495868" y="163774"/>
                    <a:pt x="492997" y="199049"/>
                    <a:pt x="504967" y="191069"/>
                  </a:cubicBezTo>
                  <a:cubicBezTo>
                    <a:pt x="525351" y="177480"/>
                    <a:pt x="524516" y="146071"/>
                    <a:pt x="532263" y="122830"/>
                  </a:cubicBezTo>
                  <a:cubicBezTo>
                    <a:pt x="569429" y="11334"/>
                    <a:pt x="517366" y="125330"/>
                    <a:pt x="573206" y="13648"/>
                  </a:cubicBezTo>
                  <a:cubicBezTo>
                    <a:pt x="585474" y="62720"/>
                    <a:pt x="591839" y="84502"/>
                    <a:pt x="600502" y="136478"/>
                  </a:cubicBezTo>
                  <a:cubicBezTo>
                    <a:pt x="605790" y="168208"/>
                    <a:pt x="609600" y="200167"/>
                    <a:pt x="614149" y="232012"/>
                  </a:cubicBezTo>
                  <a:cubicBezTo>
                    <a:pt x="618698" y="313899"/>
                    <a:pt x="610613" y="397480"/>
                    <a:pt x="627797" y="477672"/>
                  </a:cubicBezTo>
                  <a:cubicBezTo>
                    <a:pt x="632060" y="497565"/>
                    <a:pt x="650518" y="442905"/>
                    <a:pt x="655093" y="423081"/>
                  </a:cubicBezTo>
                  <a:cubicBezTo>
                    <a:pt x="664356" y="382941"/>
                    <a:pt x="663927" y="341164"/>
                    <a:pt x="668740" y="300251"/>
                  </a:cubicBezTo>
                  <a:cubicBezTo>
                    <a:pt x="673025" y="263825"/>
                    <a:pt x="676358" y="227247"/>
                    <a:pt x="682388" y="191069"/>
                  </a:cubicBezTo>
                  <a:cubicBezTo>
                    <a:pt x="685472" y="172567"/>
                    <a:pt x="692681" y="154932"/>
                    <a:pt x="696036" y="136478"/>
                  </a:cubicBezTo>
                  <a:cubicBezTo>
                    <a:pt x="701790" y="104829"/>
                    <a:pt x="705135" y="72789"/>
                    <a:pt x="709684" y="40944"/>
                  </a:cubicBezTo>
                  <a:cubicBezTo>
                    <a:pt x="723332" y="50042"/>
                    <a:pt x="739826" y="55895"/>
                    <a:pt x="750627" y="68239"/>
                  </a:cubicBezTo>
                  <a:cubicBezTo>
                    <a:pt x="772229" y="92927"/>
                    <a:pt x="805218" y="150126"/>
                    <a:pt x="805218" y="150126"/>
                  </a:cubicBezTo>
                  <a:cubicBezTo>
                    <a:pt x="809767" y="168323"/>
                    <a:pt x="813713" y="186682"/>
                    <a:pt x="818866" y="204717"/>
                  </a:cubicBezTo>
                  <a:cubicBezTo>
                    <a:pt x="822818" y="218549"/>
                    <a:pt x="818128" y="245660"/>
                    <a:pt x="832514" y="245660"/>
                  </a:cubicBezTo>
                  <a:cubicBezTo>
                    <a:pt x="848916" y="245660"/>
                    <a:pt x="850711" y="218365"/>
                    <a:pt x="859809" y="204717"/>
                  </a:cubicBezTo>
                  <a:cubicBezTo>
                    <a:pt x="873457" y="209266"/>
                    <a:pt x="887104" y="222914"/>
                    <a:pt x="900752" y="218365"/>
                  </a:cubicBezTo>
                  <a:cubicBezTo>
                    <a:pt x="919063" y="212261"/>
                    <a:pt x="925145" y="167491"/>
                    <a:pt x="941696" y="177421"/>
                  </a:cubicBezTo>
                  <a:cubicBezTo>
                    <a:pt x="966368" y="192224"/>
                    <a:pt x="945051" y="243348"/>
                    <a:pt x="968991" y="259308"/>
                  </a:cubicBezTo>
                  <a:lnTo>
                    <a:pt x="1009934" y="286603"/>
                  </a:lnTo>
                  <a:cubicBezTo>
                    <a:pt x="1090837" y="232670"/>
                    <a:pt x="1034796" y="285124"/>
                    <a:pt x="1064525" y="136478"/>
                  </a:cubicBezTo>
                  <a:cubicBezTo>
                    <a:pt x="1070168" y="108265"/>
                    <a:pt x="1084843" y="82505"/>
                    <a:pt x="1091821" y="54592"/>
                  </a:cubicBezTo>
                  <a:lnTo>
                    <a:pt x="1105469" y="0"/>
                  </a:lnTo>
                  <a:cubicBezTo>
                    <a:pt x="1119117" y="18197"/>
                    <a:pt x="1137964" y="33472"/>
                    <a:pt x="1146412" y="54592"/>
                  </a:cubicBezTo>
                  <a:cubicBezTo>
                    <a:pt x="1156689" y="80285"/>
                    <a:pt x="1155110" y="109253"/>
                    <a:pt x="1160060" y="136478"/>
                  </a:cubicBezTo>
                  <a:cubicBezTo>
                    <a:pt x="1164210" y="159301"/>
                    <a:pt x="1167605" y="182338"/>
                    <a:pt x="1173708" y="204717"/>
                  </a:cubicBezTo>
                  <a:cubicBezTo>
                    <a:pt x="1181278" y="232475"/>
                    <a:pt x="1201003" y="286603"/>
                    <a:pt x="1201003" y="286603"/>
                  </a:cubicBezTo>
                  <a:cubicBezTo>
                    <a:pt x="1205552" y="272955"/>
                    <a:pt x="1210866" y="259539"/>
                    <a:pt x="1214651" y="245660"/>
                  </a:cubicBezTo>
                  <a:cubicBezTo>
                    <a:pt x="1224522" y="209468"/>
                    <a:pt x="1206357" y="148341"/>
                    <a:pt x="1241946" y="136478"/>
                  </a:cubicBezTo>
                  <a:cubicBezTo>
                    <a:pt x="1273068" y="126104"/>
                    <a:pt x="1281866" y="189023"/>
                    <a:pt x="1296537" y="218365"/>
                  </a:cubicBezTo>
                  <a:cubicBezTo>
                    <a:pt x="1330267" y="285823"/>
                    <a:pt x="1304532" y="266523"/>
                    <a:pt x="1364776" y="286603"/>
                  </a:cubicBezTo>
                  <a:cubicBezTo>
                    <a:pt x="1369325" y="236561"/>
                    <a:pt x="1371318" y="186221"/>
                    <a:pt x="1378424" y="136478"/>
                  </a:cubicBezTo>
                  <a:cubicBezTo>
                    <a:pt x="1380459" y="122237"/>
                    <a:pt x="1379205" y="101968"/>
                    <a:pt x="1392072" y="95535"/>
                  </a:cubicBezTo>
                  <a:cubicBezTo>
                    <a:pt x="1404939" y="89102"/>
                    <a:pt x="1419367" y="104634"/>
                    <a:pt x="1433015" y="109183"/>
                  </a:cubicBezTo>
                  <a:cubicBezTo>
                    <a:pt x="1442114" y="122831"/>
                    <a:pt x="1454552" y="134768"/>
                    <a:pt x="1460311" y="150126"/>
                  </a:cubicBezTo>
                  <a:cubicBezTo>
                    <a:pt x="1472832" y="183515"/>
                    <a:pt x="1484234" y="307316"/>
                    <a:pt x="1487606" y="327547"/>
                  </a:cubicBezTo>
                  <a:cubicBezTo>
                    <a:pt x="1497349" y="386004"/>
                    <a:pt x="1500993" y="372083"/>
                    <a:pt x="1514902" y="423081"/>
                  </a:cubicBezTo>
                  <a:cubicBezTo>
                    <a:pt x="1524773" y="459273"/>
                    <a:pt x="1530334" y="496674"/>
                    <a:pt x="1542197" y="532263"/>
                  </a:cubicBezTo>
                  <a:cubicBezTo>
                    <a:pt x="1546746" y="545911"/>
                    <a:pt x="1555845" y="587592"/>
                    <a:pt x="1555845" y="573206"/>
                  </a:cubicBezTo>
                  <a:cubicBezTo>
                    <a:pt x="1555845" y="550010"/>
                    <a:pt x="1546746" y="527714"/>
                    <a:pt x="1542197" y="504968"/>
                  </a:cubicBezTo>
                  <a:cubicBezTo>
                    <a:pt x="1546746" y="395786"/>
                    <a:pt x="1549028" y="286485"/>
                    <a:pt x="1555845" y="177421"/>
                  </a:cubicBezTo>
                  <a:cubicBezTo>
                    <a:pt x="1560351" y="105319"/>
                    <a:pt x="1569902" y="66195"/>
                    <a:pt x="1583140" y="0"/>
                  </a:cubicBezTo>
                  <a:cubicBezTo>
                    <a:pt x="1592239" y="81887"/>
                    <a:pt x="1590453" y="165729"/>
                    <a:pt x="1610436" y="245660"/>
                  </a:cubicBezTo>
                  <a:cubicBezTo>
                    <a:pt x="1614414" y="261573"/>
                    <a:pt x="1635200" y="270259"/>
                    <a:pt x="1651379" y="272956"/>
                  </a:cubicBezTo>
                  <a:cubicBezTo>
                    <a:pt x="1665569" y="275321"/>
                    <a:pt x="1678674" y="263857"/>
                    <a:pt x="1692322" y="259308"/>
                  </a:cubicBezTo>
                  <a:cubicBezTo>
                    <a:pt x="1730264" y="271955"/>
                    <a:pt x="1742461" y="287991"/>
                    <a:pt x="1774209" y="245660"/>
                  </a:cubicBezTo>
                  <a:cubicBezTo>
                    <a:pt x="1779668" y="238381"/>
                    <a:pt x="1774209" y="227463"/>
                    <a:pt x="1774209" y="218365"/>
                  </a:cubicBezTo>
                </a:path>
              </a:pathLst>
            </a:cu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278" name="Left Brace 277"/>
            <p:cNvSpPr/>
            <p:nvPr/>
          </p:nvSpPr>
          <p:spPr bwMode="auto">
            <a:xfrm>
              <a:off x="2690883" y="1322699"/>
              <a:ext cx="218364" cy="1596788"/>
            </a:xfrm>
            <a:prstGeom prst="leftBrac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dirty="0" smtClean="0">
                <a:ln>
                  <a:noFill/>
                </a:ln>
                <a:solidFill>
                  <a:schemeClr val="bg1"/>
                </a:solidFill>
                <a:effectLst/>
                <a:latin typeface="FrutigerNext LT Regular" pitchFamily="34" charset="0"/>
                <a:ea typeface="MS PGothic" pitchFamily="34" charset="-128"/>
              </a:endParaRPr>
            </a:p>
          </p:txBody>
        </p:sp>
        <p:sp>
          <p:nvSpPr>
            <p:cNvPr id="279" name="Left Brace 278"/>
            <p:cNvSpPr/>
            <p:nvPr/>
          </p:nvSpPr>
          <p:spPr bwMode="auto">
            <a:xfrm flipH="1">
              <a:off x="3757669" y="1322699"/>
              <a:ext cx="243385" cy="1596788"/>
            </a:xfrm>
            <a:prstGeom prst="leftBrac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dirty="0" smtClean="0">
                <a:ln>
                  <a:noFill/>
                </a:ln>
                <a:solidFill>
                  <a:schemeClr val="bg1"/>
                </a:solidFill>
                <a:effectLst/>
                <a:latin typeface="FrutigerNext LT Regular" pitchFamily="34" charset="0"/>
                <a:ea typeface="MS PGothic" pitchFamily="34" charset="-128"/>
              </a:endParaRPr>
            </a:p>
          </p:txBody>
        </p:sp>
        <p:sp>
          <p:nvSpPr>
            <p:cNvPr id="280" name="TextBox 279"/>
            <p:cNvSpPr txBox="1"/>
            <p:nvPr/>
          </p:nvSpPr>
          <p:spPr>
            <a:xfrm>
              <a:off x="2347414" y="1857208"/>
              <a:ext cx="410476" cy="574539"/>
            </a:xfrm>
            <a:prstGeom prst="rect">
              <a:avLst/>
            </a:prstGeom>
            <a:noFill/>
          </p:spPr>
          <p:txBody>
            <a:bodyPr wrap="none" rtlCol="0">
              <a:spAutoFit/>
            </a:bodyPr>
            <a:lstStyle/>
            <a:p>
              <a:r>
                <a:rPr lang="en-US" sz="2800" b="1" dirty="0" smtClean="0">
                  <a:solidFill>
                    <a:schemeClr val="bg1"/>
                  </a:solidFill>
                </a:rPr>
                <a:t>+</a:t>
              </a:r>
              <a:endParaRPr lang="en-US" sz="2800" b="1" dirty="0">
                <a:solidFill>
                  <a:schemeClr val="bg1"/>
                </a:solidFill>
              </a:endParaRPr>
            </a:p>
          </p:txBody>
        </p:sp>
        <p:sp>
          <p:nvSpPr>
            <p:cNvPr id="281" name="TextBox 280"/>
            <p:cNvSpPr txBox="1"/>
            <p:nvPr/>
          </p:nvSpPr>
          <p:spPr>
            <a:xfrm>
              <a:off x="3960111" y="1870856"/>
              <a:ext cx="410476" cy="574539"/>
            </a:xfrm>
            <a:prstGeom prst="rect">
              <a:avLst/>
            </a:prstGeom>
            <a:noFill/>
          </p:spPr>
          <p:txBody>
            <a:bodyPr wrap="none" rtlCol="0">
              <a:spAutoFit/>
            </a:bodyPr>
            <a:lstStyle/>
            <a:p>
              <a:r>
                <a:rPr lang="en-US" sz="2800" b="1" dirty="0" smtClean="0">
                  <a:solidFill>
                    <a:schemeClr val="bg1"/>
                  </a:solidFill>
                </a:rPr>
                <a:t>+</a:t>
              </a:r>
              <a:endParaRPr lang="en-US" sz="2800" b="1" dirty="0">
                <a:solidFill>
                  <a:schemeClr val="bg1"/>
                </a:solidFill>
              </a:endParaRPr>
            </a:p>
          </p:txBody>
        </p:sp>
        <p:sp>
          <p:nvSpPr>
            <p:cNvPr id="282" name="TextBox 281"/>
            <p:cNvSpPr txBox="1"/>
            <p:nvPr/>
          </p:nvSpPr>
          <p:spPr>
            <a:xfrm>
              <a:off x="109184" y="1857208"/>
              <a:ext cx="948994" cy="574539"/>
            </a:xfrm>
            <a:prstGeom prst="rect">
              <a:avLst/>
            </a:prstGeom>
            <a:noFill/>
          </p:spPr>
          <p:txBody>
            <a:bodyPr wrap="none" rtlCol="0">
              <a:spAutoFit/>
            </a:bodyPr>
            <a:lstStyle/>
            <a:p>
              <a:r>
                <a:rPr lang="en-US" sz="2800" b="1" dirty="0" smtClean="0">
                  <a:solidFill>
                    <a:schemeClr val="bg1"/>
                  </a:solidFill>
                </a:rPr>
                <a:t>S</a:t>
              </a:r>
              <a:r>
                <a:rPr lang="en-US" sz="2800" b="1" baseline="-28000" dirty="0" smtClean="0">
                  <a:solidFill>
                    <a:schemeClr val="bg1"/>
                  </a:solidFill>
                </a:rPr>
                <a:t>i</a:t>
              </a:r>
              <a:r>
                <a:rPr lang="en-US" sz="2800" b="1" dirty="0" smtClean="0">
                  <a:solidFill>
                    <a:schemeClr val="bg1"/>
                  </a:solidFill>
                </a:rPr>
                <a:t> = </a:t>
              </a:r>
              <a:endParaRPr lang="en-US" sz="2800" b="1" dirty="0">
                <a:solidFill>
                  <a:schemeClr val="bg1"/>
                </a:solidFill>
              </a:endParaRPr>
            </a:p>
          </p:txBody>
        </p:sp>
        <p:sp>
          <p:nvSpPr>
            <p:cNvPr id="283" name="Left Brace 282"/>
            <p:cNvSpPr/>
            <p:nvPr/>
          </p:nvSpPr>
          <p:spPr bwMode="auto">
            <a:xfrm>
              <a:off x="4317229" y="1322699"/>
              <a:ext cx="218364" cy="1596788"/>
            </a:xfrm>
            <a:prstGeom prst="leftBrac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dirty="0" smtClean="0">
                <a:ln>
                  <a:noFill/>
                </a:ln>
                <a:solidFill>
                  <a:schemeClr val="bg1"/>
                </a:solidFill>
                <a:effectLst/>
                <a:latin typeface="FrutigerNext LT Regular" pitchFamily="34" charset="0"/>
                <a:ea typeface="MS PGothic" pitchFamily="34" charset="-128"/>
              </a:endParaRPr>
            </a:p>
          </p:txBody>
        </p:sp>
        <p:sp>
          <p:nvSpPr>
            <p:cNvPr id="284" name="Left Brace 283"/>
            <p:cNvSpPr/>
            <p:nvPr/>
          </p:nvSpPr>
          <p:spPr bwMode="auto">
            <a:xfrm flipH="1">
              <a:off x="5438607" y="1322699"/>
              <a:ext cx="243385" cy="1596788"/>
            </a:xfrm>
            <a:prstGeom prst="leftBrac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dirty="0" smtClean="0">
                <a:ln>
                  <a:noFill/>
                </a:ln>
                <a:solidFill>
                  <a:schemeClr val="bg1"/>
                </a:solidFill>
                <a:effectLst/>
                <a:latin typeface="FrutigerNext LT Regular" pitchFamily="34" charset="0"/>
                <a:ea typeface="MS PGothic" pitchFamily="34" charset="-128"/>
              </a:endParaRPr>
            </a:p>
          </p:txBody>
        </p:sp>
        <p:sp>
          <p:nvSpPr>
            <p:cNvPr id="285" name="TextBox 284"/>
            <p:cNvSpPr txBox="1"/>
            <p:nvPr/>
          </p:nvSpPr>
          <p:spPr>
            <a:xfrm>
              <a:off x="5641049" y="1859484"/>
              <a:ext cx="410476" cy="574539"/>
            </a:xfrm>
            <a:prstGeom prst="rect">
              <a:avLst/>
            </a:prstGeom>
            <a:noFill/>
          </p:spPr>
          <p:txBody>
            <a:bodyPr wrap="none" rtlCol="0">
              <a:spAutoFit/>
            </a:bodyPr>
            <a:lstStyle/>
            <a:p>
              <a:r>
                <a:rPr lang="en-US" sz="2800" b="1" dirty="0" smtClean="0">
                  <a:solidFill>
                    <a:schemeClr val="bg1"/>
                  </a:solidFill>
                </a:rPr>
                <a:t>+</a:t>
              </a:r>
              <a:endParaRPr lang="en-US" sz="2800" b="1" dirty="0">
                <a:solidFill>
                  <a:schemeClr val="bg1"/>
                </a:solidFill>
              </a:endParaRPr>
            </a:p>
          </p:txBody>
        </p:sp>
        <p:sp>
          <p:nvSpPr>
            <p:cNvPr id="286" name="Left Brace 285"/>
            <p:cNvSpPr/>
            <p:nvPr/>
          </p:nvSpPr>
          <p:spPr bwMode="auto">
            <a:xfrm>
              <a:off x="6023188" y="1322699"/>
              <a:ext cx="218364" cy="1596788"/>
            </a:xfrm>
            <a:prstGeom prst="leftBrac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dirty="0" smtClean="0">
                <a:ln>
                  <a:noFill/>
                </a:ln>
                <a:solidFill>
                  <a:schemeClr val="bg1"/>
                </a:solidFill>
                <a:effectLst/>
                <a:latin typeface="FrutigerNext LT Regular" pitchFamily="34" charset="0"/>
                <a:ea typeface="MS PGothic" pitchFamily="34" charset="-128"/>
              </a:endParaRPr>
            </a:p>
          </p:txBody>
        </p:sp>
        <p:sp>
          <p:nvSpPr>
            <p:cNvPr id="287" name="Left Brace 286"/>
            <p:cNvSpPr/>
            <p:nvPr/>
          </p:nvSpPr>
          <p:spPr bwMode="auto">
            <a:xfrm flipH="1">
              <a:off x="7089974" y="1322699"/>
              <a:ext cx="243385" cy="1596788"/>
            </a:xfrm>
            <a:prstGeom prst="leftBrac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dirty="0" smtClean="0">
                <a:ln>
                  <a:noFill/>
                </a:ln>
                <a:solidFill>
                  <a:schemeClr val="bg1"/>
                </a:solidFill>
                <a:effectLst/>
                <a:latin typeface="FrutigerNext LT Regular" pitchFamily="34" charset="0"/>
                <a:ea typeface="MS PGothic" pitchFamily="34" charset="-128"/>
              </a:endParaRPr>
            </a:p>
          </p:txBody>
        </p:sp>
        <p:sp>
          <p:nvSpPr>
            <p:cNvPr id="288" name="TextBox 287"/>
            <p:cNvSpPr txBox="1"/>
            <p:nvPr/>
          </p:nvSpPr>
          <p:spPr>
            <a:xfrm>
              <a:off x="7265120" y="1873131"/>
              <a:ext cx="410476" cy="574539"/>
            </a:xfrm>
            <a:prstGeom prst="rect">
              <a:avLst/>
            </a:prstGeom>
            <a:noFill/>
          </p:spPr>
          <p:txBody>
            <a:bodyPr wrap="none" rtlCol="0">
              <a:spAutoFit/>
            </a:bodyPr>
            <a:lstStyle/>
            <a:p>
              <a:r>
                <a:rPr lang="en-US" sz="2800" b="1" dirty="0" smtClean="0">
                  <a:solidFill>
                    <a:schemeClr val="bg1"/>
                  </a:solidFill>
                </a:rPr>
                <a:t>+</a:t>
              </a:r>
              <a:endParaRPr lang="en-US" sz="2800" b="1" dirty="0">
                <a:solidFill>
                  <a:schemeClr val="bg1"/>
                </a:solidFill>
              </a:endParaRPr>
            </a:p>
          </p:txBody>
        </p:sp>
        <p:sp>
          <p:nvSpPr>
            <p:cNvPr id="289" name="TextBox 288"/>
            <p:cNvSpPr txBox="1"/>
            <p:nvPr/>
          </p:nvSpPr>
          <p:spPr>
            <a:xfrm>
              <a:off x="1050872" y="926996"/>
              <a:ext cx="1162402" cy="371761"/>
            </a:xfrm>
            <a:prstGeom prst="rect">
              <a:avLst/>
            </a:prstGeom>
            <a:noFill/>
          </p:spPr>
          <p:txBody>
            <a:bodyPr wrap="none" rtlCol="0">
              <a:spAutoFit/>
            </a:bodyPr>
            <a:lstStyle/>
            <a:p>
              <a:r>
                <a:rPr lang="en-US" sz="1600" b="1" dirty="0" smtClean="0">
                  <a:solidFill>
                    <a:schemeClr val="bg1"/>
                  </a:solidFill>
                </a:rPr>
                <a:t>Antennas</a:t>
              </a:r>
              <a:endParaRPr lang="en-US" sz="1600" b="1" dirty="0">
                <a:solidFill>
                  <a:schemeClr val="bg1"/>
                </a:solidFill>
              </a:endParaRPr>
            </a:p>
          </p:txBody>
        </p:sp>
        <p:sp>
          <p:nvSpPr>
            <p:cNvPr id="290" name="TextBox 289"/>
            <p:cNvSpPr txBox="1"/>
            <p:nvPr/>
          </p:nvSpPr>
          <p:spPr>
            <a:xfrm>
              <a:off x="2759113" y="926996"/>
              <a:ext cx="1175740" cy="371761"/>
            </a:xfrm>
            <a:prstGeom prst="rect">
              <a:avLst/>
            </a:prstGeom>
            <a:noFill/>
          </p:spPr>
          <p:txBody>
            <a:bodyPr wrap="none" rtlCol="0">
              <a:spAutoFit/>
            </a:bodyPr>
            <a:lstStyle/>
            <a:p>
              <a:r>
                <a:rPr lang="en-US" sz="1600" b="1" dirty="0" smtClean="0">
                  <a:solidFill>
                    <a:schemeClr val="bg1"/>
                  </a:solidFill>
                </a:rPr>
                <a:t>Fronthaul</a:t>
              </a:r>
              <a:endParaRPr lang="en-US" sz="1600" b="1" dirty="0">
                <a:solidFill>
                  <a:schemeClr val="bg1"/>
                </a:solidFill>
              </a:endParaRPr>
            </a:p>
          </p:txBody>
        </p:sp>
        <p:sp>
          <p:nvSpPr>
            <p:cNvPr id="291" name="TextBox 290"/>
            <p:cNvSpPr txBox="1"/>
            <p:nvPr/>
          </p:nvSpPr>
          <p:spPr>
            <a:xfrm>
              <a:off x="4603822" y="680775"/>
              <a:ext cx="865632" cy="642132"/>
            </a:xfrm>
            <a:prstGeom prst="rect">
              <a:avLst/>
            </a:prstGeom>
            <a:noFill/>
          </p:spPr>
          <p:txBody>
            <a:bodyPr wrap="none" rtlCol="0">
              <a:spAutoFit/>
            </a:bodyPr>
            <a:lstStyle/>
            <a:p>
              <a:r>
                <a:rPr lang="en-US" sz="1600" b="1" dirty="0" smtClean="0">
                  <a:solidFill>
                    <a:schemeClr val="bg1"/>
                  </a:solidFill>
                </a:rPr>
                <a:t>CRAN </a:t>
              </a:r>
              <a:br>
                <a:rPr lang="en-US" sz="1600" b="1" dirty="0" smtClean="0">
                  <a:solidFill>
                    <a:schemeClr val="bg1"/>
                  </a:solidFill>
                </a:rPr>
              </a:br>
              <a:r>
                <a:rPr lang="en-US" sz="1600" b="1" dirty="0" smtClean="0">
                  <a:solidFill>
                    <a:schemeClr val="bg1"/>
                  </a:solidFill>
                </a:rPr>
                <a:t>fabric</a:t>
              </a:r>
              <a:endParaRPr lang="en-US" sz="1600" b="1" dirty="0">
                <a:solidFill>
                  <a:schemeClr val="bg1"/>
                </a:solidFill>
              </a:endParaRPr>
            </a:p>
          </p:txBody>
        </p:sp>
        <p:grpSp>
          <p:nvGrpSpPr>
            <p:cNvPr id="292" name="Group 177"/>
            <p:cNvGrpSpPr/>
            <p:nvPr/>
          </p:nvGrpSpPr>
          <p:grpSpPr>
            <a:xfrm rot="16200000">
              <a:off x="4216124" y="1732262"/>
              <a:ext cx="1471654" cy="686702"/>
              <a:chOff x="6944248" y="6125198"/>
              <a:chExt cx="1156692" cy="368872"/>
            </a:xfrm>
          </p:grpSpPr>
          <p:sp>
            <p:nvSpPr>
              <p:cNvPr id="394" name="Cube 393"/>
              <p:cNvSpPr/>
              <p:nvPr/>
            </p:nvSpPr>
            <p:spPr bwMode="auto">
              <a:xfrm>
                <a:off x="6944248" y="6358643"/>
                <a:ext cx="203083" cy="135427"/>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395" name="Cube 394"/>
              <p:cNvSpPr/>
              <p:nvPr/>
            </p:nvSpPr>
            <p:spPr bwMode="auto">
              <a:xfrm>
                <a:off x="7222384" y="6358643"/>
                <a:ext cx="203083" cy="135427"/>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396" name="Cube 395"/>
              <p:cNvSpPr/>
              <p:nvPr/>
            </p:nvSpPr>
            <p:spPr bwMode="auto">
              <a:xfrm>
                <a:off x="7540253" y="6358643"/>
                <a:ext cx="203083" cy="135427"/>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397" name="Cube 396"/>
              <p:cNvSpPr/>
              <p:nvPr/>
            </p:nvSpPr>
            <p:spPr bwMode="auto">
              <a:xfrm>
                <a:off x="7897857" y="6358643"/>
                <a:ext cx="203083" cy="135427"/>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399" name="Cube 398"/>
              <p:cNvSpPr/>
              <p:nvPr/>
            </p:nvSpPr>
            <p:spPr bwMode="auto">
              <a:xfrm>
                <a:off x="7162284" y="6125198"/>
                <a:ext cx="203083" cy="135427"/>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1"/>
                  </a:solidFill>
                  <a:effectLst/>
                  <a:latin typeface="FrutigerNext LT Regular" pitchFamily="34" charset="0"/>
                  <a:ea typeface="MS PGothic" pitchFamily="34" charset="-128"/>
                </a:endParaRPr>
              </a:p>
            </p:txBody>
          </p:sp>
          <p:cxnSp>
            <p:nvCxnSpPr>
              <p:cNvPr id="401" name="Straight Connector 400"/>
              <p:cNvCxnSpPr>
                <a:stCxn id="397" idx="1"/>
                <a:endCxn id="399" idx="4"/>
              </p:cNvCxnSpPr>
              <p:nvPr/>
            </p:nvCxnSpPr>
            <p:spPr bwMode="auto">
              <a:xfrm flipH="1" flipV="1">
                <a:off x="7331510" y="6209840"/>
                <a:ext cx="650960" cy="18266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403" name="Straight Connector 402"/>
              <p:cNvCxnSpPr>
                <a:stCxn id="396" idx="0"/>
                <a:endCxn id="399" idx="4"/>
              </p:cNvCxnSpPr>
              <p:nvPr/>
            </p:nvCxnSpPr>
            <p:spPr bwMode="auto">
              <a:xfrm flipH="1" flipV="1">
                <a:off x="7331510" y="6209840"/>
                <a:ext cx="327213" cy="148803"/>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405" name="Straight Connector 404"/>
              <p:cNvCxnSpPr>
                <a:stCxn id="395" idx="0"/>
                <a:endCxn id="399" idx="3"/>
              </p:cNvCxnSpPr>
              <p:nvPr/>
            </p:nvCxnSpPr>
            <p:spPr bwMode="auto">
              <a:xfrm flipH="1" flipV="1">
                <a:off x="7246897" y="6260625"/>
                <a:ext cx="93957" cy="98018"/>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406" name="Straight Connector 405"/>
              <p:cNvCxnSpPr>
                <a:stCxn id="394" idx="0"/>
                <a:endCxn id="399" idx="3"/>
              </p:cNvCxnSpPr>
              <p:nvPr/>
            </p:nvCxnSpPr>
            <p:spPr bwMode="auto">
              <a:xfrm flipV="1">
                <a:off x="7062718" y="6260625"/>
                <a:ext cx="184179" cy="98018"/>
              </a:xfrm>
              <a:prstGeom prst="line">
                <a:avLst/>
              </a:prstGeom>
              <a:solidFill>
                <a:schemeClr val="accent1"/>
              </a:solidFill>
              <a:ln w="9525" cap="flat" cmpd="sng" algn="ctr">
                <a:solidFill>
                  <a:schemeClr val="bg1"/>
                </a:solidFill>
                <a:prstDash val="solid"/>
                <a:round/>
                <a:headEnd type="none" w="med" len="med"/>
                <a:tailEnd type="none" w="med" len="med"/>
              </a:ln>
              <a:effectLst/>
            </p:spPr>
          </p:cxnSp>
        </p:grpSp>
        <p:sp>
          <p:nvSpPr>
            <p:cNvPr id="293" name="TextBox 292"/>
            <p:cNvSpPr txBox="1"/>
            <p:nvPr/>
          </p:nvSpPr>
          <p:spPr>
            <a:xfrm>
              <a:off x="6066405" y="680775"/>
              <a:ext cx="1199081" cy="642132"/>
            </a:xfrm>
            <a:prstGeom prst="rect">
              <a:avLst/>
            </a:prstGeom>
            <a:noFill/>
          </p:spPr>
          <p:txBody>
            <a:bodyPr wrap="none" rtlCol="0">
              <a:spAutoFit/>
            </a:bodyPr>
            <a:lstStyle/>
            <a:p>
              <a:r>
                <a:rPr lang="en-US" sz="1600" b="1" dirty="0" smtClean="0">
                  <a:solidFill>
                    <a:schemeClr val="bg1"/>
                  </a:solidFill>
                </a:rPr>
                <a:t>CRAN</a:t>
              </a:r>
              <a:br>
                <a:rPr lang="en-US" sz="1600" b="1" dirty="0" smtClean="0">
                  <a:solidFill>
                    <a:schemeClr val="bg1"/>
                  </a:solidFill>
                </a:rPr>
              </a:br>
              <a:r>
                <a:rPr lang="en-US" sz="1600" b="1" dirty="0" smtClean="0">
                  <a:solidFill>
                    <a:schemeClr val="bg1"/>
                  </a:solidFill>
                </a:rPr>
                <a:t>CPU/MEM</a:t>
              </a:r>
              <a:endParaRPr lang="en-US" sz="1600" b="1" dirty="0">
                <a:solidFill>
                  <a:schemeClr val="bg1"/>
                </a:solidFill>
              </a:endParaRPr>
            </a:p>
          </p:txBody>
        </p:sp>
        <p:grpSp>
          <p:nvGrpSpPr>
            <p:cNvPr id="294" name="Group 167"/>
            <p:cNvGrpSpPr/>
            <p:nvPr/>
          </p:nvGrpSpPr>
          <p:grpSpPr>
            <a:xfrm>
              <a:off x="6198337" y="1364777"/>
              <a:ext cx="557282" cy="464024"/>
              <a:chOff x="5898109" y="3985146"/>
              <a:chExt cx="1662751" cy="1228299"/>
            </a:xfrm>
          </p:grpSpPr>
          <p:sp>
            <p:nvSpPr>
              <p:cNvPr id="391" name="Oval 390"/>
              <p:cNvSpPr/>
              <p:nvPr/>
            </p:nvSpPr>
            <p:spPr bwMode="auto">
              <a:xfrm>
                <a:off x="6100549" y="3985146"/>
                <a:ext cx="1282890" cy="1228299"/>
              </a:xfrm>
              <a:prstGeom prst="ellipse">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392" name="Down Arrow 391"/>
              <p:cNvSpPr/>
              <p:nvPr/>
            </p:nvSpPr>
            <p:spPr bwMode="auto">
              <a:xfrm>
                <a:off x="7110484" y="4380931"/>
                <a:ext cx="450376" cy="600502"/>
              </a:xfrm>
              <a:prstGeom prst="down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393" name="Down Arrow 392"/>
              <p:cNvSpPr/>
              <p:nvPr/>
            </p:nvSpPr>
            <p:spPr bwMode="auto">
              <a:xfrm rot="10800000">
                <a:off x="5898109" y="4287671"/>
                <a:ext cx="450376" cy="600502"/>
              </a:xfrm>
              <a:prstGeom prst="down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1"/>
                  </a:solidFill>
                  <a:effectLst/>
                  <a:latin typeface="FrutigerNext LT Regular" pitchFamily="34" charset="0"/>
                  <a:ea typeface="MS PGothic" pitchFamily="34" charset="-128"/>
                </a:endParaRPr>
              </a:p>
            </p:txBody>
          </p:sp>
        </p:grpSp>
        <p:grpSp>
          <p:nvGrpSpPr>
            <p:cNvPr id="295" name="Group 168"/>
            <p:cNvGrpSpPr/>
            <p:nvPr/>
          </p:nvGrpSpPr>
          <p:grpSpPr>
            <a:xfrm>
              <a:off x="6350737" y="1517177"/>
              <a:ext cx="557282" cy="464024"/>
              <a:chOff x="5898109" y="3985146"/>
              <a:chExt cx="1662751" cy="1228299"/>
            </a:xfrm>
          </p:grpSpPr>
          <p:sp>
            <p:nvSpPr>
              <p:cNvPr id="388" name="Oval 387"/>
              <p:cNvSpPr/>
              <p:nvPr/>
            </p:nvSpPr>
            <p:spPr bwMode="auto">
              <a:xfrm>
                <a:off x="6100549" y="3985146"/>
                <a:ext cx="1282890" cy="1228299"/>
              </a:xfrm>
              <a:prstGeom prst="ellipse">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389" name="Down Arrow 388"/>
              <p:cNvSpPr/>
              <p:nvPr/>
            </p:nvSpPr>
            <p:spPr bwMode="auto">
              <a:xfrm>
                <a:off x="7110484" y="4380931"/>
                <a:ext cx="450376" cy="600502"/>
              </a:xfrm>
              <a:prstGeom prst="down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390" name="Down Arrow 389"/>
              <p:cNvSpPr/>
              <p:nvPr/>
            </p:nvSpPr>
            <p:spPr bwMode="auto">
              <a:xfrm rot="10800000">
                <a:off x="5898109" y="4287671"/>
                <a:ext cx="450376" cy="600502"/>
              </a:xfrm>
              <a:prstGeom prst="down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1"/>
                  </a:solidFill>
                  <a:effectLst/>
                  <a:latin typeface="FrutigerNext LT Regular" pitchFamily="34" charset="0"/>
                  <a:ea typeface="MS PGothic" pitchFamily="34" charset="-128"/>
                </a:endParaRPr>
              </a:p>
            </p:txBody>
          </p:sp>
        </p:grpSp>
        <p:grpSp>
          <p:nvGrpSpPr>
            <p:cNvPr id="299" name="Group 184"/>
            <p:cNvGrpSpPr/>
            <p:nvPr/>
          </p:nvGrpSpPr>
          <p:grpSpPr>
            <a:xfrm>
              <a:off x="6223358" y="2427027"/>
              <a:ext cx="557282" cy="464024"/>
              <a:chOff x="5898109" y="3985146"/>
              <a:chExt cx="1662751" cy="1228299"/>
            </a:xfrm>
          </p:grpSpPr>
          <p:sp>
            <p:nvSpPr>
              <p:cNvPr id="376" name="Oval 375"/>
              <p:cNvSpPr/>
              <p:nvPr/>
            </p:nvSpPr>
            <p:spPr bwMode="auto">
              <a:xfrm>
                <a:off x="6100549" y="3985146"/>
                <a:ext cx="1282890" cy="1228299"/>
              </a:xfrm>
              <a:prstGeom prst="ellipse">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377" name="Down Arrow 376"/>
              <p:cNvSpPr/>
              <p:nvPr/>
            </p:nvSpPr>
            <p:spPr bwMode="auto">
              <a:xfrm>
                <a:off x="7110484" y="4380931"/>
                <a:ext cx="450376" cy="600502"/>
              </a:xfrm>
              <a:prstGeom prst="down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378" name="Down Arrow 377"/>
              <p:cNvSpPr/>
              <p:nvPr/>
            </p:nvSpPr>
            <p:spPr bwMode="auto">
              <a:xfrm rot="10800000">
                <a:off x="5898109" y="4287671"/>
                <a:ext cx="450376" cy="600502"/>
              </a:xfrm>
              <a:prstGeom prst="down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1"/>
                  </a:solidFill>
                  <a:effectLst/>
                  <a:latin typeface="FrutigerNext LT Regular" pitchFamily="34" charset="0"/>
                  <a:ea typeface="MS PGothic" pitchFamily="34" charset="-128"/>
                </a:endParaRPr>
              </a:p>
            </p:txBody>
          </p:sp>
        </p:grpSp>
        <p:sp>
          <p:nvSpPr>
            <p:cNvPr id="375" name="Rectangle 374"/>
            <p:cNvSpPr/>
            <p:nvPr/>
          </p:nvSpPr>
          <p:spPr bwMode="auto">
            <a:xfrm>
              <a:off x="1630917" y="1835628"/>
              <a:ext cx="163772" cy="24565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1"/>
                </a:solidFill>
                <a:effectLst/>
                <a:latin typeface="FrutigerNext LT Regular" pitchFamily="34" charset="0"/>
                <a:ea typeface="MS PGothic" pitchFamily="34" charset="-128"/>
              </a:endParaRPr>
            </a:p>
          </p:txBody>
        </p:sp>
        <p:grpSp>
          <p:nvGrpSpPr>
            <p:cNvPr id="301" name="Group 194"/>
            <p:cNvGrpSpPr/>
            <p:nvPr/>
          </p:nvGrpSpPr>
          <p:grpSpPr>
            <a:xfrm>
              <a:off x="1835633" y="1387527"/>
              <a:ext cx="247934" cy="489045"/>
              <a:chOff x="1435301" y="1560397"/>
              <a:chExt cx="247934" cy="489045"/>
            </a:xfrm>
          </p:grpSpPr>
          <p:sp>
            <p:nvSpPr>
              <p:cNvPr id="370" name="Rectangle 369"/>
              <p:cNvSpPr/>
              <p:nvPr/>
            </p:nvSpPr>
            <p:spPr bwMode="auto">
              <a:xfrm>
                <a:off x="1435301" y="1803783"/>
                <a:ext cx="163772" cy="24565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371" name="Rectangle 370"/>
              <p:cNvSpPr/>
              <p:nvPr/>
            </p:nvSpPr>
            <p:spPr bwMode="auto">
              <a:xfrm>
                <a:off x="1519463" y="1560397"/>
                <a:ext cx="163772" cy="24565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1"/>
                  </a:solidFill>
                  <a:effectLst/>
                  <a:latin typeface="FrutigerNext LT Regular" pitchFamily="34" charset="0"/>
                  <a:ea typeface="MS PGothic" pitchFamily="34" charset="-128"/>
                </a:endParaRPr>
              </a:p>
            </p:txBody>
          </p:sp>
        </p:grpSp>
        <p:grpSp>
          <p:nvGrpSpPr>
            <p:cNvPr id="302" name="Group 218"/>
            <p:cNvGrpSpPr/>
            <p:nvPr/>
          </p:nvGrpSpPr>
          <p:grpSpPr>
            <a:xfrm>
              <a:off x="7988410" y="1446663"/>
              <a:ext cx="1046411" cy="1323832"/>
              <a:chOff x="9090504" y="1705970"/>
              <a:chExt cx="1582046" cy="2032197"/>
            </a:xfrm>
          </p:grpSpPr>
          <p:sp>
            <p:nvSpPr>
              <p:cNvPr id="353" name="Left-Right Arrow 352"/>
              <p:cNvSpPr/>
              <p:nvPr/>
            </p:nvSpPr>
            <p:spPr bwMode="auto">
              <a:xfrm rot="18875707">
                <a:off x="8773899" y="3172735"/>
                <a:ext cx="882037" cy="248828"/>
              </a:xfrm>
              <a:prstGeom prst="leftRightArrow">
                <a:avLst/>
              </a:prstGeom>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354" name="Left-Right Arrow 353"/>
              <p:cNvSpPr/>
              <p:nvPr/>
            </p:nvSpPr>
            <p:spPr bwMode="auto">
              <a:xfrm>
                <a:off x="9656672" y="2881282"/>
                <a:ext cx="1015878" cy="244055"/>
              </a:xfrm>
              <a:prstGeom prst="leftRightArrow">
                <a:avLst/>
              </a:prstGeom>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bg1"/>
                  </a:solidFill>
                  <a:effectLst/>
                  <a:latin typeface="FrutigerNext LT Regular" pitchFamily="34" charset="0"/>
                  <a:ea typeface="MS PGothic" pitchFamily="34" charset="-128"/>
                </a:endParaRPr>
              </a:p>
            </p:txBody>
          </p:sp>
          <p:cxnSp>
            <p:nvCxnSpPr>
              <p:cNvPr id="356" name="Straight Connector 355"/>
              <p:cNvCxnSpPr/>
              <p:nvPr/>
            </p:nvCxnSpPr>
            <p:spPr bwMode="auto">
              <a:xfrm flipH="1" flipV="1">
                <a:off x="9695539" y="1994542"/>
                <a:ext cx="636423" cy="7314"/>
              </a:xfrm>
              <a:prstGeom prst="line">
                <a:avLst/>
              </a:prstGeom>
              <a:solidFill>
                <a:schemeClr val="accent1"/>
              </a:solidFill>
              <a:ln w="38100" cap="flat" cmpd="sng" algn="ctr">
                <a:solidFill>
                  <a:schemeClr val="bg1"/>
                </a:solidFill>
                <a:prstDash val="dash"/>
                <a:round/>
                <a:headEnd type="none" w="med" len="med"/>
                <a:tailEnd type="none" w="med" len="med"/>
              </a:ln>
              <a:effectLst/>
            </p:spPr>
          </p:cxnSp>
          <p:cxnSp>
            <p:nvCxnSpPr>
              <p:cNvPr id="357" name="Straight Connector 356"/>
              <p:cNvCxnSpPr/>
              <p:nvPr/>
            </p:nvCxnSpPr>
            <p:spPr bwMode="auto">
              <a:xfrm flipH="1">
                <a:off x="9922310" y="2038432"/>
                <a:ext cx="431597" cy="351130"/>
              </a:xfrm>
              <a:prstGeom prst="line">
                <a:avLst/>
              </a:prstGeom>
              <a:solidFill>
                <a:schemeClr val="accent1"/>
              </a:solidFill>
              <a:ln w="38100" cap="flat" cmpd="sng" algn="ctr">
                <a:solidFill>
                  <a:schemeClr val="bg1"/>
                </a:solidFill>
                <a:prstDash val="dash"/>
                <a:round/>
                <a:headEnd type="none" w="med" len="med"/>
                <a:tailEnd type="none" w="med" len="med"/>
              </a:ln>
              <a:effectLst/>
            </p:spPr>
          </p:cxnSp>
          <p:sp>
            <p:nvSpPr>
              <p:cNvPr id="358" name="Oval 357"/>
              <p:cNvSpPr/>
              <p:nvPr/>
            </p:nvSpPr>
            <p:spPr bwMode="auto">
              <a:xfrm>
                <a:off x="9805267" y="2323724"/>
                <a:ext cx="175565" cy="168250"/>
              </a:xfrm>
              <a:prstGeom prst="ellipse">
                <a:avLst/>
              </a:prstGeom>
              <a:solidFill>
                <a:srgbClr val="FF0000"/>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367" name="Left-Right Arrow 366"/>
              <p:cNvSpPr/>
              <p:nvPr/>
            </p:nvSpPr>
            <p:spPr bwMode="auto">
              <a:xfrm rot="5400000">
                <a:off x="8894564" y="2244056"/>
                <a:ext cx="1360727" cy="284555"/>
              </a:xfrm>
              <a:prstGeom prst="leftRightArrow">
                <a:avLst/>
              </a:prstGeom>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bg1"/>
                  </a:solidFill>
                  <a:effectLst/>
                  <a:latin typeface="FrutigerNext LT Regular" pitchFamily="34" charset="0"/>
                  <a:ea typeface="MS PGothic" pitchFamily="34" charset="-128"/>
                </a:endParaRPr>
              </a:p>
            </p:txBody>
          </p:sp>
        </p:grpSp>
        <p:sp>
          <p:nvSpPr>
            <p:cNvPr id="303" name="Left Brace 302"/>
            <p:cNvSpPr/>
            <p:nvPr/>
          </p:nvSpPr>
          <p:spPr bwMode="auto">
            <a:xfrm flipH="1">
              <a:off x="8893751" y="1322699"/>
              <a:ext cx="243385" cy="1596788"/>
            </a:xfrm>
            <a:prstGeom prst="leftBrac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dirty="0" smtClean="0">
                <a:ln>
                  <a:noFill/>
                </a:ln>
                <a:solidFill>
                  <a:schemeClr val="bg1"/>
                </a:solidFill>
                <a:effectLst/>
                <a:latin typeface="FrutigerNext LT Regular" pitchFamily="34" charset="0"/>
                <a:ea typeface="MS PGothic" pitchFamily="34" charset="-128"/>
              </a:endParaRPr>
            </a:p>
          </p:txBody>
        </p:sp>
        <p:sp>
          <p:nvSpPr>
            <p:cNvPr id="304" name="Left Brace 303"/>
            <p:cNvSpPr/>
            <p:nvPr/>
          </p:nvSpPr>
          <p:spPr bwMode="auto">
            <a:xfrm>
              <a:off x="7594953" y="1322699"/>
              <a:ext cx="218364" cy="1596788"/>
            </a:xfrm>
            <a:prstGeom prst="leftBrac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dirty="0" smtClean="0">
                <a:ln>
                  <a:noFill/>
                </a:ln>
                <a:solidFill>
                  <a:schemeClr val="bg1"/>
                </a:solidFill>
                <a:effectLst/>
                <a:latin typeface="FrutigerNext LT Regular" pitchFamily="34" charset="0"/>
                <a:ea typeface="MS PGothic" pitchFamily="34" charset="-128"/>
              </a:endParaRPr>
            </a:p>
          </p:txBody>
        </p:sp>
        <p:sp>
          <p:nvSpPr>
            <p:cNvPr id="305" name="TextBox 304"/>
            <p:cNvSpPr txBox="1"/>
            <p:nvPr/>
          </p:nvSpPr>
          <p:spPr>
            <a:xfrm>
              <a:off x="7651819" y="680775"/>
              <a:ext cx="1435829" cy="642132"/>
            </a:xfrm>
            <a:prstGeom prst="rect">
              <a:avLst/>
            </a:prstGeom>
            <a:noFill/>
          </p:spPr>
          <p:txBody>
            <a:bodyPr wrap="none" rtlCol="0">
              <a:spAutoFit/>
            </a:bodyPr>
            <a:lstStyle/>
            <a:p>
              <a:r>
                <a:rPr lang="en-US" sz="1600" b="1" dirty="0" smtClean="0">
                  <a:solidFill>
                    <a:schemeClr val="bg1"/>
                  </a:solidFill>
                </a:rPr>
                <a:t>RAT </a:t>
              </a:r>
              <a:br>
                <a:rPr lang="en-US" sz="1600" b="1" dirty="0" smtClean="0">
                  <a:solidFill>
                    <a:schemeClr val="bg1"/>
                  </a:solidFill>
                </a:rPr>
              </a:br>
              <a:r>
                <a:rPr lang="en-US" sz="1600" b="1" dirty="0" smtClean="0">
                  <a:solidFill>
                    <a:schemeClr val="bg1"/>
                  </a:solidFill>
                </a:rPr>
                <a:t>Numerology</a:t>
              </a:r>
              <a:endParaRPr lang="en-US" sz="1600" b="1" dirty="0">
                <a:solidFill>
                  <a:schemeClr val="bg1"/>
                </a:solidFill>
              </a:endParaRPr>
            </a:p>
          </p:txBody>
        </p:sp>
        <p:sp>
          <p:nvSpPr>
            <p:cNvPr id="306" name="TextBox 305"/>
            <p:cNvSpPr txBox="1"/>
            <p:nvPr/>
          </p:nvSpPr>
          <p:spPr>
            <a:xfrm>
              <a:off x="9175831" y="1859484"/>
              <a:ext cx="410476" cy="574539"/>
            </a:xfrm>
            <a:prstGeom prst="rect">
              <a:avLst/>
            </a:prstGeom>
            <a:noFill/>
          </p:spPr>
          <p:txBody>
            <a:bodyPr wrap="none" rtlCol="0">
              <a:spAutoFit/>
            </a:bodyPr>
            <a:lstStyle/>
            <a:p>
              <a:r>
                <a:rPr lang="en-US" sz="2800" b="1" dirty="0" smtClean="0">
                  <a:solidFill>
                    <a:schemeClr val="bg1"/>
                  </a:solidFill>
                </a:rPr>
                <a:t>+</a:t>
              </a:r>
              <a:endParaRPr lang="en-US" sz="2800" b="1" dirty="0">
                <a:solidFill>
                  <a:schemeClr val="bg1"/>
                </a:solidFill>
              </a:endParaRPr>
            </a:p>
          </p:txBody>
        </p:sp>
        <p:sp>
          <p:nvSpPr>
            <p:cNvPr id="307" name="Left Brace 306"/>
            <p:cNvSpPr/>
            <p:nvPr/>
          </p:nvSpPr>
          <p:spPr bwMode="auto">
            <a:xfrm>
              <a:off x="9532949" y="1322699"/>
              <a:ext cx="218364" cy="1596788"/>
            </a:xfrm>
            <a:prstGeom prst="leftBrac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dirty="0" smtClean="0">
                <a:ln>
                  <a:noFill/>
                </a:ln>
                <a:solidFill>
                  <a:schemeClr val="bg1"/>
                </a:solidFill>
                <a:effectLst/>
                <a:latin typeface="FrutigerNext LT Regular" pitchFamily="34" charset="0"/>
                <a:ea typeface="MS PGothic" pitchFamily="34" charset="-128"/>
              </a:endParaRPr>
            </a:p>
          </p:txBody>
        </p:sp>
        <p:sp>
          <p:nvSpPr>
            <p:cNvPr id="308" name="Left Brace 307"/>
            <p:cNvSpPr/>
            <p:nvPr/>
          </p:nvSpPr>
          <p:spPr bwMode="auto">
            <a:xfrm flipH="1">
              <a:off x="10654327" y="1322699"/>
              <a:ext cx="243385" cy="1596788"/>
            </a:xfrm>
            <a:prstGeom prst="leftBrac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dirty="0" smtClean="0">
                <a:ln>
                  <a:noFill/>
                </a:ln>
                <a:solidFill>
                  <a:schemeClr val="bg1"/>
                </a:solidFill>
                <a:effectLst/>
                <a:latin typeface="FrutigerNext LT Regular" pitchFamily="34" charset="0"/>
                <a:ea typeface="MS PGothic" pitchFamily="34" charset="-128"/>
              </a:endParaRPr>
            </a:p>
          </p:txBody>
        </p:sp>
        <p:sp>
          <p:nvSpPr>
            <p:cNvPr id="309" name="TextBox 308"/>
            <p:cNvSpPr txBox="1"/>
            <p:nvPr/>
          </p:nvSpPr>
          <p:spPr>
            <a:xfrm>
              <a:off x="10856769" y="1848111"/>
              <a:ext cx="410476" cy="574539"/>
            </a:xfrm>
            <a:prstGeom prst="rect">
              <a:avLst/>
            </a:prstGeom>
            <a:noFill/>
          </p:spPr>
          <p:txBody>
            <a:bodyPr wrap="none" rtlCol="0">
              <a:spAutoFit/>
            </a:bodyPr>
            <a:lstStyle/>
            <a:p>
              <a:r>
                <a:rPr lang="en-US" sz="2800" b="1" dirty="0" smtClean="0">
                  <a:solidFill>
                    <a:schemeClr val="bg1"/>
                  </a:solidFill>
                </a:rPr>
                <a:t>+</a:t>
              </a:r>
              <a:endParaRPr lang="en-US" sz="2800" b="1" dirty="0">
                <a:solidFill>
                  <a:schemeClr val="bg1"/>
                </a:solidFill>
              </a:endParaRPr>
            </a:p>
          </p:txBody>
        </p:sp>
        <p:sp>
          <p:nvSpPr>
            <p:cNvPr id="310" name="Left Brace 309"/>
            <p:cNvSpPr/>
            <p:nvPr/>
          </p:nvSpPr>
          <p:spPr bwMode="auto">
            <a:xfrm>
              <a:off x="11238908" y="1322699"/>
              <a:ext cx="218364" cy="1596788"/>
            </a:xfrm>
            <a:prstGeom prst="leftBrac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dirty="0" smtClean="0">
                <a:ln>
                  <a:noFill/>
                </a:ln>
                <a:solidFill>
                  <a:schemeClr val="bg1"/>
                </a:solidFill>
                <a:effectLst/>
                <a:latin typeface="FrutigerNext LT Regular" pitchFamily="34" charset="0"/>
                <a:ea typeface="MS PGothic" pitchFamily="34" charset="-128"/>
              </a:endParaRPr>
            </a:p>
          </p:txBody>
        </p:sp>
        <p:sp>
          <p:nvSpPr>
            <p:cNvPr id="311" name="Left Brace 310"/>
            <p:cNvSpPr/>
            <p:nvPr/>
          </p:nvSpPr>
          <p:spPr bwMode="auto">
            <a:xfrm flipH="1">
              <a:off x="12305694" y="1322699"/>
              <a:ext cx="243385" cy="1596788"/>
            </a:xfrm>
            <a:prstGeom prst="leftBrac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dirty="0" smtClean="0">
                <a:ln>
                  <a:noFill/>
                </a:ln>
                <a:solidFill>
                  <a:schemeClr val="bg1"/>
                </a:solidFill>
                <a:effectLst/>
                <a:latin typeface="FrutigerNext LT Regular" pitchFamily="34" charset="0"/>
                <a:ea typeface="MS PGothic" pitchFamily="34" charset="-128"/>
              </a:endParaRPr>
            </a:p>
          </p:txBody>
        </p:sp>
        <p:sp>
          <p:nvSpPr>
            <p:cNvPr id="312" name="TextBox 311"/>
            <p:cNvSpPr txBox="1"/>
            <p:nvPr/>
          </p:nvSpPr>
          <p:spPr>
            <a:xfrm>
              <a:off x="9819542" y="680775"/>
              <a:ext cx="700576" cy="642132"/>
            </a:xfrm>
            <a:prstGeom prst="rect">
              <a:avLst/>
            </a:prstGeom>
            <a:noFill/>
          </p:spPr>
          <p:txBody>
            <a:bodyPr wrap="none" rtlCol="0">
              <a:spAutoFit/>
            </a:bodyPr>
            <a:lstStyle/>
            <a:p>
              <a:r>
                <a:rPr lang="en-US" sz="1600" b="1" dirty="0" smtClean="0">
                  <a:solidFill>
                    <a:schemeClr val="bg1"/>
                  </a:solidFill>
                </a:rPr>
                <a:t>Back</a:t>
              </a:r>
              <a:br>
                <a:rPr lang="en-US" sz="1600" b="1" dirty="0" smtClean="0">
                  <a:solidFill>
                    <a:schemeClr val="bg1"/>
                  </a:solidFill>
                </a:rPr>
              </a:br>
              <a:r>
                <a:rPr lang="en-US" sz="1600" b="1" dirty="0" smtClean="0">
                  <a:solidFill>
                    <a:schemeClr val="bg1"/>
                  </a:solidFill>
                </a:rPr>
                <a:t>Haul</a:t>
              </a:r>
              <a:endParaRPr lang="en-US" sz="1600" b="1" dirty="0">
                <a:solidFill>
                  <a:schemeClr val="bg1"/>
                </a:solidFill>
              </a:endParaRPr>
            </a:p>
          </p:txBody>
        </p:sp>
        <p:grpSp>
          <p:nvGrpSpPr>
            <p:cNvPr id="313" name="Group 177"/>
            <p:cNvGrpSpPr/>
            <p:nvPr/>
          </p:nvGrpSpPr>
          <p:grpSpPr>
            <a:xfrm rot="16200000">
              <a:off x="9805258" y="1336010"/>
              <a:ext cx="713359" cy="698183"/>
              <a:chOff x="7540253" y="6119031"/>
              <a:chExt cx="560687" cy="375039"/>
            </a:xfrm>
          </p:grpSpPr>
          <p:sp>
            <p:nvSpPr>
              <p:cNvPr id="341" name="Cube 340"/>
              <p:cNvSpPr/>
              <p:nvPr/>
            </p:nvSpPr>
            <p:spPr bwMode="auto">
              <a:xfrm>
                <a:off x="7540253" y="6358643"/>
                <a:ext cx="203083" cy="135427"/>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342" name="Cube 341"/>
              <p:cNvSpPr/>
              <p:nvPr/>
            </p:nvSpPr>
            <p:spPr bwMode="auto">
              <a:xfrm>
                <a:off x="7897857" y="6358643"/>
                <a:ext cx="203083" cy="135427"/>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1"/>
                  </a:solidFill>
                  <a:effectLst/>
                  <a:latin typeface="FrutigerNext LT Regular" pitchFamily="34" charset="0"/>
                  <a:ea typeface="MS PGothic" pitchFamily="34" charset="-128"/>
                </a:endParaRPr>
              </a:p>
            </p:txBody>
          </p:sp>
          <p:cxnSp>
            <p:nvCxnSpPr>
              <p:cNvPr id="343" name="Straight Connector 342"/>
              <p:cNvCxnSpPr>
                <a:stCxn id="342" idx="1"/>
                <a:endCxn id="345" idx="4"/>
              </p:cNvCxnSpPr>
              <p:nvPr/>
            </p:nvCxnSpPr>
            <p:spPr bwMode="auto">
              <a:xfrm flipH="1" flipV="1">
                <a:off x="7758759" y="6203673"/>
                <a:ext cx="223711" cy="188827"/>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345" name="Cube 344"/>
              <p:cNvSpPr/>
              <p:nvPr/>
            </p:nvSpPr>
            <p:spPr bwMode="auto">
              <a:xfrm>
                <a:off x="7589533" y="6119031"/>
                <a:ext cx="203083" cy="135427"/>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1"/>
                  </a:solidFill>
                  <a:effectLst/>
                  <a:latin typeface="FrutigerNext LT Regular" pitchFamily="34" charset="0"/>
                  <a:ea typeface="MS PGothic" pitchFamily="34" charset="-128"/>
                </a:endParaRPr>
              </a:p>
            </p:txBody>
          </p:sp>
          <p:cxnSp>
            <p:nvCxnSpPr>
              <p:cNvPr id="347" name="Straight Connector 346"/>
              <p:cNvCxnSpPr>
                <a:stCxn id="341" idx="0"/>
                <a:endCxn id="345" idx="3"/>
              </p:cNvCxnSpPr>
              <p:nvPr/>
            </p:nvCxnSpPr>
            <p:spPr bwMode="auto">
              <a:xfrm flipV="1">
                <a:off x="7658723" y="6254458"/>
                <a:ext cx="15423" cy="104185"/>
              </a:xfrm>
              <a:prstGeom prst="line">
                <a:avLst/>
              </a:prstGeom>
              <a:solidFill>
                <a:schemeClr val="accent1"/>
              </a:solidFill>
              <a:ln w="9525" cap="flat" cmpd="sng" algn="ctr">
                <a:solidFill>
                  <a:schemeClr val="bg1"/>
                </a:solidFill>
                <a:prstDash val="solid"/>
                <a:round/>
                <a:headEnd type="none" w="med" len="med"/>
                <a:tailEnd type="none" w="med" len="med"/>
              </a:ln>
              <a:effectLst/>
            </p:spPr>
          </p:cxnSp>
        </p:grpSp>
        <p:sp>
          <p:nvSpPr>
            <p:cNvPr id="314" name="TextBox 313"/>
            <p:cNvSpPr txBox="1"/>
            <p:nvPr/>
          </p:nvSpPr>
          <p:spPr>
            <a:xfrm>
              <a:off x="11282125" y="680775"/>
              <a:ext cx="1199081" cy="642132"/>
            </a:xfrm>
            <a:prstGeom prst="rect">
              <a:avLst/>
            </a:prstGeom>
            <a:noFill/>
          </p:spPr>
          <p:txBody>
            <a:bodyPr wrap="none" rtlCol="0">
              <a:spAutoFit/>
            </a:bodyPr>
            <a:lstStyle/>
            <a:p>
              <a:r>
                <a:rPr lang="en-US" sz="1600" b="1" dirty="0" smtClean="0">
                  <a:solidFill>
                    <a:schemeClr val="bg1"/>
                  </a:solidFill>
                </a:rPr>
                <a:t>Core</a:t>
              </a:r>
              <a:br>
                <a:rPr lang="en-US" sz="1600" b="1" dirty="0" smtClean="0">
                  <a:solidFill>
                    <a:schemeClr val="bg1"/>
                  </a:solidFill>
                </a:rPr>
              </a:br>
              <a:r>
                <a:rPr lang="en-US" sz="1600" b="1" dirty="0" smtClean="0">
                  <a:solidFill>
                    <a:schemeClr val="bg1"/>
                  </a:solidFill>
                </a:rPr>
                <a:t>CPU/MEM</a:t>
              </a:r>
              <a:endParaRPr lang="en-US" sz="1600" b="1" dirty="0">
                <a:solidFill>
                  <a:schemeClr val="bg1"/>
                </a:solidFill>
              </a:endParaRPr>
            </a:p>
          </p:txBody>
        </p:sp>
        <p:grpSp>
          <p:nvGrpSpPr>
            <p:cNvPr id="315" name="Group 245"/>
            <p:cNvGrpSpPr/>
            <p:nvPr/>
          </p:nvGrpSpPr>
          <p:grpSpPr>
            <a:xfrm>
              <a:off x="11414057" y="1353405"/>
              <a:ext cx="557282" cy="464024"/>
              <a:chOff x="5898109" y="3985146"/>
              <a:chExt cx="1662751" cy="1228299"/>
            </a:xfrm>
          </p:grpSpPr>
          <p:sp>
            <p:nvSpPr>
              <p:cNvPr id="336" name="Oval 335"/>
              <p:cNvSpPr/>
              <p:nvPr/>
            </p:nvSpPr>
            <p:spPr bwMode="auto">
              <a:xfrm>
                <a:off x="6100549" y="3985146"/>
                <a:ext cx="1282890" cy="1228299"/>
              </a:xfrm>
              <a:prstGeom prst="ellipse">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337" name="Down Arrow 336"/>
              <p:cNvSpPr/>
              <p:nvPr/>
            </p:nvSpPr>
            <p:spPr bwMode="auto">
              <a:xfrm>
                <a:off x="7110484" y="4380931"/>
                <a:ext cx="450376" cy="600502"/>
              </a:xfrm>
              <a:prstGeom prst="down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338" name="Down Arrow 337"/>
              <p:cNvSpPr/>
              <p:nvPr/>
            </p:nvSpPr>
            <p:spPr bwMode="auto">
              <a:xfrm rot="10800000">
                <a:off x="5898109" y="4287671"/>
                <a:ext cx="450376" cy="600502"/>
              </a:xfrm>
              <a:prstGeom prst="down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1"/>
                  </a:solidFill>
                  <a:effectLst/>
                  <a:latin typeface="FrutigerNext LT Regular" pitchFamily="34" charset="0"/>
                  <a:ea typeface="MS PGothic" pitchFamily="34" charset="-128"/>
                </a:endParaRPr>
              </a:p>
            </p:txBody>
          </p:sp>
        </p:grpSp>
        <p:grpSp>
          <p:nvGrpSpPr>
            <p:cNvPr id="318" name="Group 257"/>
            <p:cNvGrpSpPr/>
            <p:nvPr/>
          </p:nvGrpSpPr>
          <p:grpSpPr>
            <a:xfrm>
              <a:off x="11758979" y="1960730"/>
              <a:ext cx="525318" cy="464024"/>
              <a:chOff x="7110484" y="3985146"/>
              <a:chExt cx="1567376" cy="1228299"/>
            </a:xfrm>
          </p:grpSpPr>
          <p:sp>
            <p:nvSpPr>
              <p:cNvPr id="327" name="Oval 326"/>
              <p:cNvSpPr/>
              <p:nvPr/>
            </p:nvSpPr>
            <p:spPr bwMode="auto">
              <a:xfrm>
                <a:off x="7244081" y="3985146"/>
                <a:ext cx="1282887" cy="1228299"/>
              </a:xfrm>
              <a:prstGeom prst="ellipse">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328" name="Down Arrow 327"/>
              <p:cNvSpPr/>
              <p:nvPr/>
            </p:nvSpPr>
            <p:spPr bwMode="auto">
              <a:xfrm>
                <a:off x="7110484" y="4380931"/>
                <a:ext cx="450376" cy="600502"/>
              </a:xfrm>
              <a:prstGeom prst="down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329" name="Down Arrow 328"/>
              <p:cNvSpPr/>
              <p:nvPr/>
            </p:nvSpPr>
            <p:spPr bwMode="auto">
              <a:xfrm rot="10800000">
                <a:off x="8227483" y="4327339"/>
                <a:ext cx="450377" cy="600503"/>
              </a:xfrm>
              <a:prstGeom prst="down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1"/>
                  </a:solidFill>
                  <a:effectLst/>
                  <a:latin typeface="FrutigerNext LT Regular" pitchFamily="34" charset="0"/>
                  <a:ea typeface="MS PGothic" pitchFamily="34" charset="-128"/>
                </a:endParaRPr>
              </a:p>
            </p:txBody>
          </p:sp>
        </p:grpSp>
      </p:grpSp>
      <p:sp>
        <p:nvSpPr>
          <p:cNvPr id="298" name="Vertical Scroll 297"/>
          <p:cNvSpPr/>
          <p:nvPr/>
        </p:nvSpPr>
        <p:spPr bwMode="auto">
          <a:xfrm>
            <a:off x="11005237" y="2175247"/>
            <a:ext cx="368489" cy="464024"/>
          </a:xfrm>
          <a:prstGeom prst="verticalScroll">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297" name="Vertical Scroll 296"/>
          <p:cNvSpPr/>
          <p:nvPr/>
        </p:nvSpPr>
        <p:spPr bwMode="auto">
          <a:xfrm>
            <a:off x="11193440" y="2323097"/>
            <a:ext cx="368489" cy="464024"/>
          </a:xfrm>
          <a:prstGeom prst="verticalScroll">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300" name="Vertical Scroll 299"/>
          <p:cNvSpPr/>
          <p:nvPr/>
        </p:nvSpPr>
        <p:spPr bwMode="auto">
          <a:xfrm>
            <a:off x="11414079" y="2407259"/>
            <a:ext cx="368489" cy="464024"/>
          </a:xfrm>
          <a:prstGeom prst="verticalScroll">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317" name="Vertical Scroll 316"/>
          <p:cNvSpPr/>
          <p:nvPr/>
        </p:nvSpPr>
        <p:spPr bwMode="auto">
          <a:xfrm>
            <a:off x="7800288" y="2491422"/>
            <a:ext cx="368489" cy="464024"/>
          </a:xfrm>
          <a:prstGeom prst="verticalScroll">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319" name="Vertical Scroll 318"/>
          <p:cNvSpPr/>
          <p:nvPr/>
        </p:nvSpPr>
        <p:spPr bwMode="auto">
          <a:xfrm>
            <a:off x="7988491" y="2557384"/>
            <a:ext cx="368489" cy="464024"/>
          </a:xfrm>
          <a:prstGeom prst="verticalScroll">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320" name="Vertical Scroll 319"/>
          <p:cNvSpPr/>
          <p:nvPr/>
        </p:nvSpPr>
        <p:spPr bwMode="auto">
          <a:xfrm>
            <a:off x="8209130" y="2600602"/>
            <a:ext cx="368489" cy="464024"/>
          </a:xfrm>
          <a:prstGeom prst="verticalScroll">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321" name="Vertical Scroll 320"/>
          <p:cNvSpPr/>
          <p:nvPr/>
        </p:nvSpPr>
        <p:spPr bwMode="auto">
          <a:xfrm>
            <a:off x="7908879" y="6061648"/>
            <a:ext cx="368489" cy="464024"/>
          </a:xfrm>
          <a:prstGeom prst="verticalScroll">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1" i="0" u="none" strike="noStrike" cap="none" normalizeH="0" baseline="0" dirty="0" smtClean="0">
              <a:ln>
                <a:noFill/>
              </a:ln>
              <a:solidFill>
                <a:schemeClr val="bg1"/>
              </a:solidFill>
              <a:effectLst/>
              <a:latin typeface="FrutigerNext LT Regular" pitchFamily="34" charset="0"/>
              <a:ea typeface="MS PGothic" pitchFamily="34" charset="-128"/>
            </a:endParaRPr>
          </a:p>
        </p:txBody>
      </p:sp>
      <p:sp>
        <p:nvSpPr>
          <p:cNvPr id="323" name="Vertical Scroll 322"/>
          <p:cNvSpPr/>
          <p:nvPr/>
        </p:nvSpPr>
        <p:spPr bwMode="auto">
          <a:xfrm>
            <a:off x="11172970" y="6053640"/>
            <a:ext cx="368489" cy="464024"/>
          </a:xfrm>
          <a:prstGeom prst="verticalScroll">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r>
              <a:rPr kumimoji="0" lang="en-US" sz="600" b="1" i="0" u="none" strike="noStrike" cap="none" normalizeH="0" baseline="0" dirty="0" smtClean="0">
                <a:ln>
                  <a:noFill/>
                </a:ln>
                <a:solidFill>
                  <a:schemeClr val="bg1"/>
                </a:solidFill>
                <a:effectLst/>
                <a:latin typeface="FrutigerNext LT Regular" pitchFamily="34" charset="0"/>
                <a:ea typeface="MS PGothic" pitchFamily="34" charset="-128"/>
              </a:rPr>
              <a:t>1010101</a:t>
            </a:r>
          </a:p>
        </p:txBody>
      </p:sp>
      <p:pic>
        <p:nvPicPr>
          <p:cNvPr id="324" name="图片 6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81241" y="142298"/>
            <a:ext cx="705599" cy="705600"/>
          </a:xfrm>
          <a:prstGeom prst="rect">
            <a:avLst/>
          </a:prstGeom>
        </p:spPr>
      </p:pic>
      <p:sp>
        <p:nvSpPr>
          <p:cNvPr id="325" name="Down Arrow 324"/>
          <p:cNvSpPr/>
          <p:nvPr/>
        </p:nvSpPr>
        <p:spPr bwMode="auto">
          <a:xfrm>
            <a:off x="928048" y="3261814"/>
            <a:ext cx="1160060" cy="1105469"/>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26" name="TextBox 325"/>
          <p:cNvSpPr txBox="1"/>
          <p:nvPr/>
        </p:nvSpPr>
        <p:spPr>
          <a:xfrm>
            <a:off x="2051159" y="3274224"/>
            <a:ext cx="10396821" cy="1200329"/>
          </a:xfrm>
          <a:prstGeom prst="rect">
            <a:avLst/>
          </a:prstGeom>
          <a:noFill/>
        </p:spPr>
        <p:txBody>
          <a:bodyPr wrap="none" rtlCol="0">
            <a:spAutoFit/>
          </a:bodyPr>
          <a:lstStyle/>
          <a:p>
            <a:r>
              <a:rPr lang="en-US" b="1" dirty="0" smtClean="0">
                <a:solidFill>
                  <a:schemeClr val="bg2"/>
                </a:solidFill>
              </a:rPr>
              <a:t>If   </a:t>
            </a:r>
            <a:r>
              <a:rPr lang="en-US" sz="2400" b="1" dirty="0" smtClean="0">
                <a:solidFill>
                  <a:schemeClr val="bg2"/>
                </a:solidFill>
              </a:rPr>
              <a:t>U </a:t>
            </a:r>
            <a:r>
              <a:rPr lang="en-US" b="1" dirty="0" smtClean="0">
                <a:solidFill>
                  <a:schemeClr val="bg2"/>
                </a:solidFill>
              </a:rPr>
              <a:t> is the set of all resource sets { Antennas, Fronthaul , ..}  then </a:t>
            </a:r>
          </a:p>
          <a:p>
            <a:r>
              <a:rPr lang="en-US" b="1" dirty="0" smtClean="0">
                <a:solidFill>
                  <a:schemeClr val="bg2"/>
                </a:solidFill>
              </a:rPr>
              <a:t>Slice  </a:t>
            </a:r>
            <a:r>
              <a:rPr lang="en-US" sz="2400" b="1" dirty="0" smtClean="0">
                <a:solidFill>
                  <a:schemeClr val="bg2"/>
                </a:solidFill>
              </a:rPr>
              <a:t>S</a:t>
            </a:r>
            <a:r>
              <a:rPr lang="en-US" sz="2400" b="1" baseline="-25000" dirty="0" smtClean="0">
                <a:solidFill>
                  <a:schemeClr val="bg2"/>
                </a:solidFill>
              </a:rPr>
              <a:t>i </a:t>
            </a:r>
            <a:r>
              <a:rPr lang="en-US" b="1" dirty="0" smtClean="0">
                <a:solidFill>
                  <a:schemeClr val="bg2"/>
                </a:solidFill>
              </a:rPr>
              <a:t> is a set of resource </a:t>
            </a:r>
            <a:r>
              <a:rPr lang="en-US" b="1" u="sng" dirty="0" smtClean="0">
                <a:solidFill>
                  <a:schemeClr val="bg2"/>
                </a:solidFill>
              </a:rPr>
              <a:t>subsets</a:t>
            </a:r>
            <a:r>
              <a:rPr lang="en-US" b="1" dirty="0" smtClean="0">
                <a:solidFill>
                  <a:schemeClr val="bg2"/>
                </a:solidFill>
              </a:rPr>
              <a:t>         taken from resource sets { Antenna, Fronthaul  }</a:t>
            </a:r>
          </a:p>
          <a:p>
            <a:r>
              <a:rPr lang="en-US" b="1" dirty="0" smtClean="0">
                <a:solidFill>
                  <a:schemeClr val="bg2"/>
                </a:solidFill>
              </a:rPr>
              <a:t>There are a nearly infinite number of possible slices  </a:t>
            </a:r>
            <a:r>
              <a:rPr lang="en-US" sz="2400" b="1" dirty="0" smtClean="0">
                <a:solidFill>
                  <a:schemeClr val="bg2"/>
                </a:solidFill>
              </a:rPr>
              <a:t>| S</a:t>
            </a:r>
            <a:r>
              <a:rPr lang="en-US" sz="2400" b="1" baseline="-25000" dirty="0" smtClean="0">
                <a:solidFill>
                  <a:schemeClr val="bg2"/>
                </a:solidFill>
              </a:rPr>
              <a:t>*</a:t>
            </a:r>
            <a:r>
              <a:rPr lang="en-US" sz="2400" b="1" dirty="0" smtClean="0">
                <a:solidFill>
                  <a:schemeClr val="bg2"/>
                </a:solidFill>
              </a:rPr>
              <a:t> |</a:t>
            </a:r>
            <a:endParaRPr lang="en-US" b="1" dirty="0">
              <a:solidFill>
                <a:schemeClr val="bg2"/>
              </a:solidFill>
            </a:endParaRPr>
          </a:p>
        </p:txBody>
      </p:sp>
      <p:grpSp>
        <p:nvGrpSpPr>
          <p:cNvPr id="258" name="Group 257"/>
          <p:cNvGrpSpPr/>
          <p:nvPr/>
        </p:nvGrpSpPr>
        <p:grpSpPr>
          <a:xfrm rot="5400000">
            <a:off x="1214770" y="3410873"/>
            <a:ext cx="538930" cy="646331"/>
            <a:chOff x="1214770" y="3410873"/>
            <a:chExt cx="538930" cy="646331"/>
          </a:xfrm>
        </p:grpSpPr>
        <p:sp>
          <p:nvSpPr>
            <p:cNvPr id="330" name="TextBox 329"/>
            <p:cNvSpPr txBox="1"/>
            <p:nvPr/>
          </p:nvSpPr>
          <p:spPr>
            <a:xfrm>
              <a:off x="1214770" y="3410873"/>
              <a:ext cx="538930" cy="646331"/>
            </a:xfrm>
            <a:prstGeom prst="rect">
              <a:avLst/>
            </a:prstGeom>
            <a:noFill/>
          </p:spPr>
          <p:txBody>
            <a:bodyPr wrap="square" rtlCol="0">
              <a:spAutoFit/>
            </a:bodyPr>
            <a:lstStyle/>
            <a:p>
              <a:r>
                <a:rPr lang="en-US" sz="3600" b="1" dirty="0" smtClean="0">
                  <a:solidFill>
                    <a:schemeClr val="bg2"/>
                  </a:solidFill>
                </a:rPr>
                <a:t>U </a:t>
              </a:r>
              <a:endParaRPr lang="en-US" sz="3600" b="1" dirty="0">
                <a:solidFill>
                  <a:schemeClr val="bg2"/>
                </a:solidFill>
              </a:endParaRPr>
            </a:p>
          </p:txBody>
        </p:sp>
        <p:cxnSp>
          <p:nvCxnSpPr>
            <p:cNvPr id="332" name="Straight Connector 331"/>
            <p:cNvCxnSpPr/>
            <p:nvPr/>
          </p:nvCxnSpPr>
          <p:spPr bwMode="auto">
            <a:xfrm>
              <a:off x="1645920" y="3578086"/>
              <a:ext cx="1" cy="326004"/>
            </a:xfrm>
            <a:prstGeom prst="line">
              <a:avLst/>
            </a:prstGeom>
            <a:solidFill>
              <a:schemeClr val="accent1"/>
            </a:solidFill>
            <a:ln w="38100" cap="flat" cmpd="sng" algn="ctr">
              <a:solidFill>
                <a:schemeClr val="bg2"/>
              </a:solidFill>
              <a:prstDash val="solid"/>
              <a:round/>
              <a:headEnd type="none" w="med" len="med"/>
              <a:tailEnd type="none" w="med" len="med"/>
            </a:ln>
            <a:effectLst/>
          </p:spPr>
        </p:cxnSp>
      </p:grpSp>
      <p:grpSp>
        <p:nvGrpSpPr>
          <p:cNvPr id="259" name="Group 258"/>
          <p:cNvGrpSpPr/>
          <p:nvPr/>
        </p:nvGrpSpPr>
        <p:grpSpPr>
          <a:xfrm rot="5400000">
            <a:off x="6151352" y="3601374"/>
            <a:ext cx="538930" cy="646331"/>
            <a:chOff x="1214770" y="3332043"/>
            <a:chExt cx="538930" cy="646331"/>
          </a:xfrm>
        </p:grpSpPr>
        <p:sp>
          <p:nvSpPr>
            <p:cNvPr id="260" name="TextBox 259"/>
            <p:cNvSpPr txBox="1"/>
            <p:nvPr/>
          </p:nvSpPr>
          <p:spPr>
            <a:xfrm>
              <a:off x="1214770" y="3332043"/>
              <a:ext cx="538930" cy="646331"/>
            </a:xfrm>
            <a:prstGeom prst="rect">
              <a:avLst/>
            </a:prstGeom>
            <a:noFill/>
          </p:spPr>
          <p:txBody>
            <a:bodyPr wrap="square" rtlCol="0">
              <a:spAutoFit/>
            </a:bodyPr>
            <a:lstStyle/>
            <a:p>
              <a:r>
                <a:rPr lang="en-US" sz="3600" b="1" dirty="0" smtClean="0">
                  <a:solidFill>
                    <a:schemeClr val="bg2"/>
                  </a:solidFill>
                </a:rPr>
                <a:t>U </a:t>
              </a:r>
              <a:endParaRPr lang="en-US" sz="3600" b="1" dirty="0">
                <a:solidFill>
                  <a:schemeClr val="bg2"/>
                </a:solidFill>
              </a:endParaRPr>
            </a:p>
          </p:txBody>
        </p:sp>
        <p:cxnSp>
          <p:nvCxnSpPr>
            <p:cNvPr id="261" name="Straight Connector 260"/>
            <p:cNvCxnSpPr/>
            <p:nvPr/>
          </p:nvCxnSpPr>
          <p:spPr bwMode="auto">
            <a:xfrm>
              <a:off x="1661686" y="3467724"/>
              <a:ext cx="1" cy="326004"/>
            </a:xfrm>
            <a:prstGeom prst="line">
              <a:avLst/>
            </a:prstGeom>
            <a:solidFill>
              <a:schemeClr val="accent1"/>
            </a:solidFill>
            <a:ln w="38100" cap="flat" cmpd="sng" algn="ctr">
              <a:solidFill>
                <a:schemeClr val="bg2"/>
              </a:solidFill>
              <a:prstDash val="solid"/>
              <a:round/>
              <a:headEnd type="none" w="med" len="med"/>
              <a:tailEnd type="none" w="med" len="med"/>
            </a:ln>
            <a:effectLst/>
          </p:spPr>
        </p:cxnSp>
      </p:grpSp>
      <p:sp>
        <p:nvSpPr>
          <p:cNvPr id="265" name="TextBox 264"/>
          <p:cNvSpPr txBox="1"/>
          <p:nvPr/>
        </p:nvSpPr>
        <p:spPr>
          <a:xfrm>
            <a:off x="8243248" y="2670754"/>
            <a:ext cx="313898" cy="369332"/>
          </a:xfrm>
          <a:prstGeom prst="rect">
            <a:avLst/>
          </a:prstGeom>
          <a:noFill/>
        </p:spPr>
        <p:txBody>
          <a:bodyPr wrap="square" rtlCol="0">
            <a:spAutoFit/>
          </a:bodyPr>
          <a:lstStyle/>
          <a:p>
            <a:r>
              <a:rPr lang="en-US" b="1" dirty="0" smtClean="0">
                <a:solidFill>
                  <a:schemeClr val="bg1"/>
                </a:solidFill>
                <a:latin typeface="Symbol" pitchFamily="18" charset="2"/>
              </a:rPr>
              <a:t>S</a:t>
            </a:r>
            <a:endParaRPr lang="en-US" b="1" dirty="0">
              <a:solidFill>
                <a:schemeClr val="bg1"/>
              </a:solidFill>
              <a:latin typeface="Symbol" pitchFamily="18" charset="2"/>
            </a:endParaRPr>
          </a:p>
        </p:txBody>
      </p:sp>
      <p:sp>
        <p:nvSpPr>
          <p:cNvPr id="266" name="TextBox 265"/>
          <p:cNvSpPr txBox="1"/>
          <p:nvPr/>
        </p:nvSpPr>
        <p:spPr>
          <a:xfrm>
            <a:off x="7945272" y="6180503"/>
            <a:ext cx="313898" cy="369332"/>
          </a:xfrm>
          <a:prstGeom prst="rect">
            <a:avLst/>
          </a:prstGeom>
          <a:noFill/>
        </p:spPr>
        <p:txBody>
          <a:bodyPr wrap="square" rtlCol="0">
            <a:spAutoFit/>
          </a:bodyPr>
          <a:lstStyle/>
          <a:p>
            <a:r>
              <a:rPr lang="en-US" b="1" dirty="0" smtClean="0">
                <a:solidFill>
                  <a:schemeClr val="bg1"/>
                </a:solidFill>
                <a:latin typeface="Symbol" pitchFamily="18" charset="2"/>
              </a:rPr>
              <a:t>S</a:t>
            </a:r>
            <a:endParaRPr lang="en-US" b="1" dirty="0">
              <a:solidFill>
                <a:schemeClr val="bg1"/>
              </a:solidFill>
              <a:latin typeface="Symbol" pitchFamily="18" charset="2"/>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6728" y="112727"/>
            <a:ext cx="8540115" cy="574096"/>
          </a:xfrm>
        </p:spPr>
        <p:txBody>
          <a:bodyPr/>
          <a:lstStyle/>
          <a:p>
            <a:r>
              <a:rPr lang="en-US" dirty="0" smtClean="0">
                <a:solidFill>
                  <a:schemeClr val="bg2"/>
                </a:solidFill>
              </a:rPr>
              <a:t>Resource Movement Slice to Slice</a:t>
            </a:r>
            <a:endParaRPr lang="en-US" dirty="0">
              <a:solidFill>
                <a:schemeClr val="bg2"/>
              </a:solidFill>
            </a:endParaRPr>
          </a:p>
        </p:txBody>
      </p:sp>
      <p:sp>
        <p:nvSpPr>
          <p:cNvPr id="272" name="Rounded Rectangle 271"/>
          <p:cNvSpPr/>
          <p:nvPr/>
        </p:nvSpPr>
        <p:spPr bwMode="auto">
          <a:xfrm>
            <a:off x="27296" y="3875976"/>
            <a:ext cx="12069763" cy="1890831"/>
          </a:xfrm>
          <a:prstGeom prst="roundRect">
            <a:avLst/>
          </a:prstGeom>
          <a:solidFill>
            <a:schemeClr val="tx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grpSp>
        <p:nvGrpSpPr>
          <p:cNvPr id="20" name="Group 272"/>
          <p:cNvGrpSpPr/>
          <p:nvPr/>
        </p:nvGrpSpPr>
        <p:grpSpPr>
          <a:xfrm>
            <a:off x="81888" y="4077658"/>
            <a:ext cx="11960579" cy="1454158"/>
            <a:chOff x="109184" y="1322699"/>
            <a:chExt cx="12439895" cy="1596788"/>
          </a:xfrm>
        </p:grpSpPr>
        <p:grpSp>
          <p:nvGrpSpPr>
            <p:cNvPr id="21" name="Group 188"/>
            <p:cNvGrpSpPr/>
            <p:nvPr/>
          </p:nvGrpSpPr>
          <p:grpSpPr>
            <a:xfrm>
              <a:off x="1365150" y="1802398"/>
              <a:ext cx="225232" cy="567580"/>
              <a:chOff x="1583516" y="1925227"/>
              <a:chExt cx="225232" cy="567580"/>
            </a:xfrm>
          </p:grpSpPr>
          <p:sp>
            <p:nvSpPr>
              <p:cNvPr id="412" name="Rectangle 411"/>
              <p:cNvSpPr/>
              <p:nvPr/>
            </p:nvSpPr>
            <p:spPr bwMode="auto">
              <a:xfrm>
                <a:off x="1644976" y="1925227"/>
                <a:ext cx="163772" cy="24565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413" name="Rectangle 412"/>
              <p:cNvSpPr/>
              <p:nvPr/>
            </p:nvSpPr>
            <p:spPr bwMode="auto">
              <a:xfrm>
                <a:off x="1583516" y="2247148"/>
                <a:ext cx="163772" cy="24565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grpSp>
        <p:sp>
          <p:nvSpPr>
            <p:cNvPr id="275" name="Left Brace 274"/>
            <p:cNvSpPr/>
            <p:nvPr/>
          </p:nvSpPr>
          <p:spPr bwMode="auto">
            <a:xfrm>
              <a:off x="846169" y="1322699"/>
              <a:ext cx="218364" cy="1596788"/>
            </a:xfrm>
            <a:prstGeom prst="leftBrac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chemeClr val="bg1"/>
                </a:solidFill>
                <a:effectLst/>
                <a:latin typeface="FrutigerNext LT Regular" pitchFamily="34" charset="0"/>
                <a:ea typeface="MS PGothic" pitchFamily="34" charset="-128"/>
              </a:endParaRPr>
            </a:p>
          </p:txBody>
        </p:sp>
        <p:sp>
          <p:nvSpPr>
            <p:cNvPr id="276" name="Left Brace 275"/>
            <p:cNvSpPr/>
            <p:nvPr/>
          </p:nvSpPr>
          <p:spPr bwMode="auto">
            <a:xfrm flipH="1">
              <a:off x="2144971" y="1322699"/>
              <a:ext cx="243385" cy="1596788"/>
            </a:xfrm>
            <a:prstGeom prst="leftBrac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chemeClr val="bg1"/>
                </a:solidFill>
                <a:effectLst/>
                <a:latin typeface="FrutigerNext LT Regular" pitchFamily="34" charset="0"/>
                <a:ea typeface="MS PGothic" pitchFamily="34" charset="-128"/>
              </a:endParaRPr>
            </a:p>
          </p:txBody>
        </p:sp>
        <p:sp>
          <p:nvSpPr>
            <p:cNvPr id="408" name="Freeform 407"/>
            <p:cNvSpPr/>
            <p:nvPr/>
          </p:nvSpPr>
          <p:spPr bwMode="auto">
            <a:xfrm>
              <a:off x="2877068" y="1449269"/>
              <a:ext cx="901796" cy="599499"/>
            </a:xfrm>
            <a:custGeom>
              <a:avLst/>
              <a:gdLst>
                <a:gd name="connsiteX0" fmla="*/ 0 w 1779668"/>
                <a:gd name="connsiteY0" fmla="*/ 204717 h 587592"/>
                <a:gd name="connsiteX1" fmla="*/ 68239 w 1779668"/>
                <a:gd name="connsiteY1" fmla="*/ 191069 h 587592"/>
                <a:gd name="connsiteX2" fmla="*/ 109182 w 1779668"/>
                <a:gd name="connsiteY2" fmla="*/ 163774 h 587592"/>
                <a:gd name="connsiteX3" fmla="*/ 177421 w 1779668"/>
                <a:gd name="connsiteY3" fmla="*/ 177421 h 587592"/>
                <a:gd name="connsiteX4" fmla="*/ 259308 w 1779668"/>
                <a:gd name="connsiteY4" fmla="*/ 204717 h 587592"/>
                <a:gd name="connsiteX5" fmla="*/ 286603 w 1779668"/>
                <a:gd name="connsiteY5" fmla="*/ 245660 h 587592"/>
                <a:gd name="connsiteX6" fmla="*/ 354842 w 1779668"/>
                <a:gd name="connsiteY6" fmla="*/ 163774 h 587592"/>
                <a:gd name="connsiteX7" fmla="*/ 395785 w 1779668"/>
                <a:gd name="connsiteY7" fmla="*/ 150126 h 587592"/>
                <a:gd name="connsiteX8" fmla="*/ 450376 w 1779668"/>
                <a:gd name="connsiteY8" fmla="*/ 136478 h 587592"/>
                <a:gd name="connsiteX9" fmla="*/ 491319 w 1779668"/>
                <a:gd name="connsiteY9" fmla="*/ 150126 h 587592"/>
                <a:gd name="connsiteX10" fmla="*/ 504967 w 1779668"/>
                <a:gd name="connsiteY10" fmla="*/ 191069 h 587592"/>
                <a:gd name="connsiteX11" fmla="*/ 532263 w 1779668"/>
                <a:gd name="connsiteY11" fmla="*/ 122830 h 587592"/>
                <a:gd name="connsiteX12" fmla="*/ 573206 w 1779668"/>
                <a:gd name="connsiteY12" fmla="*/ 13648 h 587592"/>
                <a:gd name="connsiteX13" fmla="*/ 600502 w 1779668"/>
                <a:gd name="connsiteY13" fmla="*/ 136478 h 587592"/>
                <a:gd name="connsiteX14" fmla="*/ 614149 w 1779668"/>
                <a:gd name="connsiteY14" fmla="*/ 232012 h 587592"/>
                <a:gd name="connsiteX15" fmla="*/ 627797 w 1779668"/>
                <a:gd name="connsiteY15" fmla="*/ 477672 h 587592"/>
                <a:gd name="connsiteX16" fmla="*/ 655093 w 1779668"/>
                <a:gd name="connsiteY16" fmla="*/ 423081 h 587592"/>
                <a:gd name="connsiteX17" fmla="*/ 668740 w 1779668"/>
                <a:gd name="connsiteY17" fmla="*/ 300251 h 587592"/>
                <a:gd name="connsiteX18" fmla="*/ 682388 w 1779668"/>
                <a:gd name="connsiteY18" fmla="*/ 191069 h 587592"/>
                <a:gd name="connsiteX19" fmla="*/ 696036 w 1779668"/>
                <a:gd name="connsiteY19" fmla="*/ 136478 h 587592"/>
                <a:gd name="connsiteX20" fmla="*/ 709684 w 1779668"/>
                <a:gd name="connsiteY20" fmla="*/ 40944 h 587592"/>
                <a:gd name="connsiteX21" fmla="*/ 750627 w 1779668"/>
                <a:gd name="connsiteY21" fmla="*/ 68239 h 587592"/>
                <a:gd name="connsiteX22" fmla="*/ 805218 w 1779668"/>
                <a:gd name="connsiteY22" fmla="*/ 150126 h 587592"/>
                <a:gd name="connsiteX23" fmla="*/ 818866 w 1779668"/>
                <a:gd name="connsiteY23" fmla="*/ 204717 h 587592"/>
                <a:gd name="connsiteX24" fmla="*/ 832514 w 1779668"/>
                <a:gd name="connsiteY24" fmla="*/ 245660 h 587592"/>
                <a:gd name="connsiteX25" fmla="*/ 859809 w 1779668"/>
                <a:gd name="connsiteY25" fmla="*/ 204717 h 587592"/>
                <a:gd name="connsiteX26" fmla="*/ 900752 w 1779668"/>
                <a:gd name="connsiteY26" fmla="*/ 218365 h 587592"/>
                <a:gd name="connsiteX27" fmla="*/ 941696 w 1779668"/>
                <a:gd name="connsiteY27" fmla="*/ 177421 h 587592"/>
                <a:gd name="connsiteX28" fmla="*/ 968991 w 1779668"/>
                <a:gd name="connsiteY28" fmla="*/ 259308 h 587592"/>
                <a:gd name="connsiteX29" fmla="*/ 1009934 w 1779668"/>
                <a:gd name="connsiteY29" fmla="*/ 286603 h 587592"/>
                <a:gd name="connsiteX30" fmla="*/ 1064525 w 1779668"/>
                <a:gd name="connsiteY30" fmla="*/ 136478 h 587592"/>
                <a:gd name="connsiteX31" fmla="*/ 1091821 w 1779668"/>
                <a:gd name="connsiteY31" fmla="*/ 54592 h 587592"/>
                <a:gd name="connsiteX32" fmla="*/ 1105469 w 1779668"/>
                <a:gd name="connsiteY32" fmla="*/ 0 h 587592"/>
                <a:gd name="connsiteX33" fmla="*/ 1146412 w 1779668"/>
                <a:gd name="connsiteY33" fmla="*/ 54592 h 587592"/>
                <a:gd name="connsiteX34" fmla="*/ 1160060 w 1779668"/>
                <a:gd name="connsiteY34" fmla="*/ 136478 h 587592"/>
                <a:gd name="connsiteX35" fmla="*/ 1173708 w 1779668"/>
                <a:gd name="connsiteY35" fmla="*/ 204717 h 587592"/>
                <a:gd name="connsiteX36" fmla="*/ 1201003 w 1779668"/>
                <a:gd name="connsiteY36" fmla="*/ 286603 h 587592"/>
                <a:gd name="connsiteX37" fmla="*/ 1214651 w 1779668"/>
                <a:gd name="connsiteY37" fmla="*/ 245660 h 587592"/>
                <a:gd name="connsiteX38" fmla="*/ 1241946 w 1779668"/>
                <a:gd name="connsiteY38" fmla="*/ 136478 h 587592"/>
                <a:gd name="connsiteX39" fmla="*/ 1296537 w 1779668"/>
                <a:gd name="connsiteY39" fmla="*/ 218365 h 587592"/>
                <a:gd name="connsiteX40" fmla="*/ 1364776 w 1779668"/>
                <a:gd name="connsiteY40" fmla="*/ 286603 h 587592"/>
                <a:gd name="connsiteX41" fmla="*/ 1378424 w 1779668"/>
                <a:gd name="connsiteY41" fmla="*/ 136478 h 587592"/>
                <a:gd name="connsiteX42" fmla="*/ 1392072 w 1779668"/>
                <a:gd name="connsiteY42" fmla="*/ 95535 h 587592"/>
                <a:gd name="connsiteX43" fmla="*/ 1433015 w 1779668"/>
                <a:gd name="connsiteY43" fmla="*/ 109183 h 587592"/>
                <a:gd name="connsiteX44" fmla="*/ 1460311 w 1779668"/>
                <a:gd name="connsiteY44" fmla="*/ 150126 h 587592"/>
                <a:gd name="connsiteX45" fmla="*/ 1487606 w 1779668"/>
                <a:gd name="connsiteY45" fmla="*/ 327547 h 587592"/>
                <a:gd name="connsiteX46" fmla="*/ 1514902 w 1779668"/>
                <a:gd name="connsiteY46" fmla="*/ 423081 h 587592"/>
                <a:gd name="connsiteX47" fmla="*/ 1542197 w 1779668"/>
                <a:gd name="connsiteY47" fmla="*/ 532263 h 587592"/>
                <a:gd name="connsiteX48" fmla="*/ 1555845 w 1779668"/>
                <a:gd name="connsiteY48" fmla="*/ 573206 h 587592"/>
                <a:gd name="connsiteX49" fmla="*/ 1542197 w 1779668"/>
                <a:gd name="connsiteY49" fmla="*/ 504968 h 587592"/>
                <a:gd name="connsiteX50" fmla="*/ 1555845 w 1779668"/>
                <a:gd name="connsiteY50" fmla="*/ 177421 h 587592"/>
                <a:gd name="connsiteX51" fmla="*/ 1583140 w 1779668"/>
                <a:gd name="connsiteY51" fmla="*/ 0 h 587592"/>
                <a:gd name="connsiteX52" fmla="*/ 1610436 w 1779668"/>
                <a:gd name="connsiteY52" fmla="*/ 245660 h 587592"/>
                <a:gd name="connsiteX53" fmla="*/ 1651379 w 1779668"/>
                <a:gd name="connsiteY53" fmla="*/ 272956 h 587592"/>
                <a:gd name="connsiteX54" fmla="*/ 1692322 w 1779668"/>
                <a:gd name="connsiteY54" fmla="*/ 259308 h 587592"/>
                <a:gd name="connsiteX55" fmla="*/ 1774209 w 1779668"/>
                <a:gd name="connsiteY55" fmla="*/ 245660 h 587592"/>
                <a:gd name="connsiteX56" fmla="*/ 1774209 w 1779668"/>
                <a:gd name="connsiteY56" fmla="*/ 218365 h 587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779668" h="587592">
                  <a:moveTo>
                    <a:pt x="0" y="204717"/>
                  </a:moveTo>
                  <a:cubicBezTo>
                    <a:pt x="22746" y="200168"/>
                    <a:pt x="46519" y="199214"/>
                    <a:pt x="68239" y="191069"/>
                  </a:cubicBezTo>
                  <a:cubicBezTo>
                    <a:pt x="83597" y="185310"/>
                    <a:pt x="92906" y="165809"/>
                    <a:pt x="109182" y="163774"/>
                  </a:cubicBezTo>
                  <a:cubicBezTo>
                    <a:pt x="132200" y="160897"/>
                    <a:pt x="155042" y="171318"/>
                    <a:pt x="177421" y="177421"/>
                  </a:cubicBezTo>
                  <a:cubicBezTo>
                    <a:pt x="205179" y="184991"/>
                    <a:pt x="259308" y="204717"/>
                    <a:pt x="259308" y="204717"/>
                  </a:cubicBezTo>
                  <a:cubicBezTo>
                    <a:pt x="268406" y="218365"/>
                    <a:pt x="270201" y="245660"/>
                    <a:pt x="286603" y="245660"/>
                  </a:cubicBezTo>
                  <a:cubicBezTo>
                    <a:pt x="312593" y="245660"/>
                    <a:pt x="339404" y="176124"/>
                    <a:pt x="354842" y="163774"/>
                  </a:cubicBezTo>
                  <a:cubicBezTo>
                    <a:pt x="366076" y="154787"/>
                    <a:pt x="382137" y="154675"/>
                    <a:pt x="395785" y="150126"/>
                  </a:cubicBezTo>
                  <a:cubicBezTo>
                    <a:pt x="494715" y="216079"/>
                    <a:pt x="391181" y="166075"/>
                    <a:pt x="450376" y="136478"/>
                  </a:cubicBezTo>
                  <a:cubicBezTo>
                    <a:pt x="463243" y="130045"/>
                    <a:pt x="477671" y="145577"/>
                    <a:pt x="491319" y="150126"/>
                  </a:cubicBezTo>
                  <a:cubicBezTo>
                    <a:pt x="495868" y="163774"/>
                    <a:pt x="492997" y="199049"/>
                    <a:pt x="504967" y="191069"/>
                  </a:cubicBezTo>
                  <a:cubicBezTo>
                    <a:pt x="525351" y="177480"/>
                    <a:pt x="524516" y="146071"/>
                    <a:pt x="532263" y="122830"/>
                  </a:cubicBezTo>
                  <a:cubicBezTo>
                    <a:pt x="569429" y="11334"/>
                    <a:pt x="517366" y="125330"/>
                    <a:pt x="573206" y="13648"/>
                  </a:cubicBezTo>
                  <a:cubicBezTo>
                    <a:pt x="585474" y="62720"/>
                    <a:pt x="591839" y="84502"/>
                    <a:pt x="600502" y="136478"/>
                  </a:cubicBezTo>
                  <a:cubicBezTo>
                    <a:pt x="605790" y="168208"/>
                    <a:pt x="609600" y="200167"/>
                    <a:pt x="614149" y="232012"/>
                  </a:cubicBezTo>
                  <a:cubicBezTo>
                    <a:pt x="618698" y="313899"/>
                    <a:pt x="610613" y="397480"/>
                    <a:pt x="627797" y="477672"/>
                  </a:cubicBezTo>
                  <a:cubicBezTo>
                    <a:pt x="632060" y="497565"/>
                    <a:pt x="650518" y="442905"/>
                    <a:pt x="655093" y="423081"/>
                  </a:cubicBezTo>
                  <a:cubicBezTo>
                    <a:pt x="664356" y="382941"/>
                    <a:pt x="663927" y="341164"/>
                    <a:pt x="668740" y="300251"/>
                  </a:cubicBezTo>
                  <a:cubicBezTo>
                    <a:pt x="673025" y="263825"/>
                    <a:pt x="676358" y="227247"/>
                    <a:pt x="682388" y="191069"/>
                  </a:cubicBezTo>
                  <a:cubicBezTo>
                    <a:pt x="685472" y="172567"/>
                    <a:pt x="692681" y="154932"/>
                    <a:pt x="696036" y="136478"/>
                  </a:cubicBezTo>
                  <a:cubicBezTo>
                    <a:pt x="701790" y="104829"/>
                    <a:pt x="705135" y="72789"/>
                    <a:pt x="709684" y="40944"/>
                  </a:cubicBezTo>
                  <a:cubicBezTo>
                    <a:pt x="723332" y="50042"/>
                    <a:pt x="739826" y="55895"/>
                    <a:pt x="750627" y="68239"/>
                  </a:cubicBezTo>
                  <a:cubicBezTo>
                    <a:pt x="772229" y="92927"/>
                    <a:pt x="805218" y="150126"/>
                    <a:pt x="805218" y="150126"/>
                  </a:cubicBezTo>
                  <a:cubicBezTo>
                    <a:pt x="809767" y="168323"/>
                    <a:pt x="813713" y="186682"/>
                    <a:pt x="818866" y="204717"/>
                  </a:cubicBezTo>
                  <a:cubicBezTo>
                    <a:pt x="822818" y="218549"/>
                    <a:pt x="818128" y="245660"/>
                    <a:pt x="832514" y="245660"/>
                  </a:cubicBezTo>
                  <a:cubicBezTo>
                    <a:pt x="848916" y="245660"/>
                    <a:pt x="850711" y="218365"/>
                    <a:pt x="859809" y="204717"/>
                  </a:cubicBezTo>
                  <a:cubicBezTo>
                    <a:pt x="873457" y="209266"/>
                    <a:pt x="887104" y="222914"/>
                    <a:pt x="900752" y="218365"/>
                  </a:cubicBezTo>
                  <a:cubicBezTo>
                    <a:pt x="919063" y="212261"/>
                    <a:pt x="925145" y="167491"/>
                    <a:pt x="941696" y="177421"/>
                  </a:cubicBezTo>
                  <a:cubicBezTo>
                    <a:pt x="966368" y="192224"/>
                    <a:pt x="945051" y="243348"/>
                    <a:pt x="968991" y="259308"/>
                  </a:cubicBezTo>
                  <a:lnTo>
                    <a:pt x="1009934" y="286603"/>
                  </a:lnTo>
                  <a:cubicBezTo>
                    <a:pt x="1090837" y="232670"/>
                    <a:pt x="1034796" y="285124"/>
                    <a:pt x="1064525" y="136478"/>
                  </a:cubicBezTo>
                  <a:cubicBezTo>
                    <a:pt x="1070168" y="108265"/>
                    <a:pt x="1084843" y="82505"/>
                    <a:pt x="1091821" y="54592"/>
                  </a:cubicBezTo>
                  <a:lnTo>
                    <a:pt x="1105469" y="0"/>
                  </a:lnTo>
                  <a:cubicBezTo>
                    <a:pt x="1119117" y="18197"/>
                    <a:pt x="1137964" y="33472"/>
                    <a:pt x="1146412" y="54592"/>
                  </a:cubicBezTo>
                  <a:cubicBezTo>
                    <a:pt x="1156689" y="80285"/>
                    <a:pt x="1155110" y="109253"/>
                    <a:pt x="1160060" y="136478"/>
                  </a:cubicBezTo>
                  <a:cubicBezTo>
                    <a:pt x="1164210" y="159301"/>
                    <a:pt x="1167605" y="182338"/>
                    <a:pt x="1173708" y="204717"/>
                  </a:cubicBezTo>
                  <a:cubicBezTo>
                    <a:pt x="1181278" y="232475"/>
                    <a:pt x="1201003" y="286603"/>
                    <a:pt x="1201003" y="286603"/>
                  </a:cubicBezTo>
                  <a:cubicBezTo>
                    <a:pt x="1205552" y="272955"/>
                    <a:pt x="1210866" y="259539"/>
                    <a:pt x="1214651" y="245660"/>
                  </a:cubicBezTo>
                  <a:cubicBezTo>
                    <a:pt x="1224522" y="209468"/>
                    <a:pt x="1206357" y="148341"/>
                    <a:pt x="1241946" y="136478"/>
                  </a:cubicBezTo>
                  <a:cubicBezTo>
                    <a:pt x="1273068" y="126104"/>
                    <a:pt x="1281866" y="189023"/>
                    <a:pt x="1296537" y="218365"/>
                  </a:cubicBezTo>
                  <a:cubicBezTo>
                    <a:pt x="1330267" y="285823"/>
                    <a:pt x="1304532" y="266523"/>
                    <a:pt x="1364776" y="286603"/>
                  </a:cubicBezTo>
                  <a:cubicBezTo>
                    <a:pt x="1369325" y="236561"/>
                    <a:pt x="1371318" y="186221"/>
                    <a:pt x="1378424" y="136478"/>
                  </a:cubicBezTo>
                  <a:cubicBezTo>
                    <a:pt x="1380459" y="122237"/>
                    <a:pt x="1379205" y="101968"/>
                    <a:pt x="1392072" y="95535"/>
                  </a:cubicBezTo>
                  <a:cubicBezTo>
                    <a:pt x="1404939" y="89102"/>
                    <a:pt x="1419367" y="104634"/>
                    <a:pt x="1433015" y="109183"/>
                  </a:cubicBezTo>
                  <a:cubicBezTo>
                    <a:pt x="1442114" y="122831"/>
                    <a:pt x="1454552" y="134768"/>
                    <a:pt x="1460311" y="150126"/>
                  </a:cubicBezTo>
                  <a:cubicBezTo>
                    <a:pt x="1472832" y="183515"/>
                    <a:pt x="1484234" y="307316"/>
                    <a:pt x="1487606" y="327547"/>
                  </a:cubicBezTo>
                  <a:cubicBezTo>
                    <a:pt x="1497349" y="386004"/>
                    <a:pt x="1500993" y="372083"/>
                    <a:pt x="1514902" y="423081"/>
                  </a:cubicBezTo>
                  <a:cubicBezTo>
                    <a:pt x="1524773" y="459273"/>
                    <a:pt x="1530334" y="496674"/>
                    <a:pt x="1542197" y="532263"/>
                  </a:cubicBezTo>
                  <a:cubicBezTo>
                    <a:pt x="1546746" y="545911"/>
                    <a:pt x="1555845" y="587592"/>
                    <a:pt x="1555845" y="573206"/>
                  </a:cubicBezTo>
                  <a:cubicBezTo>
                    <a:pt x="1555845" y="550010"/>
                    <a:pt x="1546746" y="527714"/>
                    <a:pt x="1542197" y="504968"/>
                  </a:cubicBezTo>
                  <a:cubicBezTo>
                    <a:pt x="1546746" y="395786"/>
                    <a:pt x="1549028" y="286485"/>
                    <a:pt x="1555845" y="177421"/>
                  </a:cubicBezTo>
                  <a:cubicBezTo>
                    <a:pt x="1560351" y="105319"/>
                    <a:pt x="1569902" y="66195"/>
                    <a:pt x="1583140" y="0"/>
                  </a:cubicBezTo>
                  <a:cubicBezTo>
                    <a:pt x="1592239" y="81887"/>
                    <a:pt x="1590453" y="165729"/>
                    <a:pt x="1610436" y="245660"/>
                  </a:cubicBezTo>
                  <a:cubicBezTo>
                    <a:pt x="1614414" y="261573"/>
                    <a:pt x="1635200" y="270259"/>
                    <a:pt x="1651379" y="272956"/>
                  </a:cubicBezTo>
                  <a:cubicBezTo>
                    <a:pt x="1665569" y="275321"/>
                    <a:pt x="1678674" y="263857"/>
                    <a:pt x="1692322" y="259308"/>
                  </a:cubicBezTo>
                  <a:cubicBezTo>
                    <a:pt x="1730264" y="271955"/>
                    <a:pt x="1742461" y="287991"/>
                    <a:pt x="1774209" y="245660"/>
                  </a:cubicBezTo>
                  <a:cubicBezTo>
                    <a:pt x="1779668" y="238381"/>
                    <a:pt x="1774209" y="227463"/>
                    <a:pt x="1774209" y="218365"/>
                  </a:cubicBezTo>
                </a:path>
              </a:pathLst>
            </a:cu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278" name="Left Brace 277"/>
            <p:cNvSpPr/>
            <p:nvPr/>
          </p:nvSpPr>
          <p:spPr bwMode="auto">
            <a:xfrm>
              <a:off x="2690883" y="1322699"/>
              <a:ext cx="218364" cy="1596788"/>
            </a:xfrm>
            <a:prstGeom prst="leftBrac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chemeClr val="bg1"/>
                </a:solidFill>
                <a:effectLst/>
                <a:latin typeface="FrutigerNext LT Regular" pitchFamily="34" charset="0"/>
                <a:ea typeface="MS PGothic" pitchFamily="34" charset="-128"/>
              </a:endParaRPr>
            </a:p>
          </p:txBody>
        </p:sp>
        <p:sp>
          <p:nvSpPr>
            <p:cNvPr id="279" name="Left Brace 278"/>
            <p:cNvSpPr/>
            <p:nvPr/>
          </p:nvSpPr>
          <p:spPr bwMode="auto">
            <a:xfrm flipH="1">
              <a:off x="3757669" y="1322699"/>
              <a:ext cx="243385" cy="1596788"/>
            </a:xfrm>
            <a:prstGeom prst="leftBrac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chemeClr val="bg1"/>
                </a:solidFill>
                <a:effectLst/>
                <a:latin typeface="FrutigerNext LT Regular" pitchFamily="34" charset="0"/>
                <a:ea typeface="MS PGothic" pitchFamily="34" charset="-128"/>
              </a:endParaRPr>
            </a:p>
          </p:txBody>
        </p:sp>
        <p:sp>
          <p:nvSpPr>
            <p:cNvPr id="280" name="TextBox 279"/>
            <p:cNvSpPr txBox="1"/>
            <p:nvPr/>
          </p:nvSpPr>
          <p:spPr>
            <a:xfrm>
              <a:off x="2347414" y="1857208"/>
              <a:ext cx="410476" cy="574540"/>
            </a:xfrm>
            <a:prstGeom prst="rect">
              <a:avLst/>
            </a:prstGeom>
            <a:noFill/>
          </p:spPr>
          <p:txBody>
            <a:bodyPr wrap="none" rtlCol="0">
              <a:spAutoFit/>
            </a:bodyPr>
            <a:lstStyle/>
            <a:p>
              <a:r>
                <a:rPr lang="en-US" sz="2800" dirty="0" smtClean="0">
                  <a:solidFill>
                    <a:schemeClr val="bg1"/>
                  </a:solidFill>
                </a:rPr>
                <a:t>+</a:t>
              </a:r>
              <a:endParaRPr lang="en-US" sz="2800" dirty="0">
                <a:solidFill>
                  <a:schemeClr val="bg1"/>
                </a:solidFill>
              </a:endParaRPr>
            </a:p>
          </p:txBody>
        </p:sp>
        <p:sp>
          <p:nvSpPr>
            <p:cNvPr id="281" name="TextBox 280"/>
            <p:cNvSpPr txBox="1"/>
            <p:nvPr/>
          </p:nvSpPr>
          <p:spPr>
            <a:xfrm>
              <a:off x="3960111" y="1870856"/>
              <a:ext cx="410476" cy="574540"/>
            </a:xfrm>
            <a:prstGeom prst="rect">
              <a:avLst/>
            </a:prstGeom>
            <a:noFill/>
          </p:spPr>
          <p:txBody>
            <a:bodyPr wrap="none" rtlCol="0">
              <a:spAutoFit/>
            </a:bodyPr>
            <a:lstStyle/>
            <a:p>
              <a:r>
                <a:rPr lang="en-US" sz="2800" dirty="0" smtClean="0">
                  <a:solidFill>
                    <a:schemeClr val="bg1"/>
                  </a:solidFill>
                </a:rPr>
                <a:t>+</a:t>
              </a:r>
              <a:endParaRPr lang="en-US" sz="2800" dirty="0">
                <a:solidFill>
                  <a:schemeClr val="bg1"/>
                </a:solidFill>
              </a:endParaRPr>
            </a:p>
          </p:txBody>
        </p:sp>
        <p:sp>
          <p:nvSpPr>
            <p:cNvPr id="282" name="TextBox 281"/>
            <p:cNvSpPr txBox="1"/>
            <p:nvPr/>
          </p:nvSpPr>
          <p:spPr>
            <a:xfrm>
              <a:off x="109184" y="1857208"/>
              <a:ext cx="920652" cy="574539"/>
            </a:xfrm>
            <a:prstGeom prst="rect">
              <a:avLst/>
            </a:prstGeom>
            <a:noFill/>
          </p:spPr>
          <p:txBody>
            <a:bodyPr wrap="none" rtlCol="0">
              <a:spAutoFit/>
            </a:bodyPr>
            <a:lstStyle/>
            <a:p>
              <a:r>
                <a:rPr lang="en-US" sz="2800" dirty="0" err="1" smtClean="0">
                  <a:solidFill>
                    <a:schemeClr val="bg1"/>
                  </a:solidFill>
                </a:rPr>
                <a:t>S</a:t>
              </a:r>
              <a:r>
                <a:rPr lang="en-US" sz="2800" baseline="-28000" dirty="0" err="1" smtClean="0">
                  <a:solidFill>
                    <a:schemeClr val="bg1"/>
                  </a:solidFill>
                </a:rPr>
                <a:t>j</a:t>
              </a:r>
              <a:r>
                <a:rPr lang="en-US" sz="2800" dirty="0" smtClean="0">
                  <a:solidFill>
                    <a:schemeClr val="bg1"/>
                  </a:solidFill>
                </a:rPr>
                <a:t> = </a:t>
              </a:r>
              <a:endParaRPr lang="en-US" sz="2800" dirty="0">
                <a:solidFill>
                  <a:schemeClr val="bg1"/>
                </a:solidFill>
              </a:endParaRPr>
            </a:p>
          </p:txBody>
        </p:sp>
        <p:sp>
          <p:nvSpPr>
            <p:cNvPr id="283" name="Left Brace 282"/>
            <p:cNvSpPr/>
            <p:nvPr/>
          </p:nvSpPr>
          <p:spPr bwMode="auto">
            <a:xfrm>
              <a:off x="4317229" y="1322699"/>
              <a:ext cx="218364" cy="1596788"/>
            </a:xfrm>
            <a:prstGeom prst="leftBrac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chemeClr val="bg1"/>
                </a:solidFill>
                <a:effectLst/>
                <a:latin typeface="FrutigerNext LT Regular" pitchFamily="34" charset="0"/>
                <a:ea typeface="MS PGothic" pitchFamily="34" charset="-128"/>
              </a:endParaRPr>
            </a:p>
          </p:txBody>
        </p:sp>
        <p:sp>
          <p:nvSpPr>
            <p:cNvPr id="284" name="Left Brace 283"/>
            <p:cNvSpPr/>
            <p:nvPr/>
          </p:nvSpPr>
          <p:spPr bwMode="auto">
            <a:xfrm flipH="1">
              <a:off x="5438607" y="1322699"/>
              <a:ext cx="243385" cy="1596788"/>
            </a:xfrm>
            <a:prstGeom prst="leftBrac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chemeClr val="bg1"/>
                </a:solidFill>
                <a:effectLst/>
                <a:latin typeface="FrutigerNext LT Regular" pitchFamily="34" charset="0"/>
                <a:ea typeface="MS PGothic" pitchFamily="34" charset="-128"/>
              </a:endParaRPr>
            </a:p>
          </p:txBody>
        </p:sp>
        <p:sp>
          <p:nvSpPr>
            <p:cNvPr id="285" name="TextBox 284"/>
            <p:cNvSpPr txBox="1"/>
            <p:nvPr/>
          </p:nvSpPr>
          <p:spPr>
            <a:xfrm>
              <a:off x="5641049" y="1859483"/>
              <a:ext cx="410476" cy="574540"/>
            </a:xfrm>
            <a:prstGeom prst="rect">
              <a:avLst/>
            </a:prstGeom>
            <a:noFill/>
          </p:spPr>
          <p:txBody>
            <a:bodyPr wrap="none" rtlCol="0">
              <a:spAutoFit/>
            </a:bodyPr>
            <a:lstStyle/>
            <a:p>
              <a:r>
                <a:rPr lang="en-US" sz="2800" dirty="0" smtClean="0">
                  <a:solidFill>
                    <a:schemeClr val="bg1"/>
                  </a:solidFill>
                </a:rPr>
                <a:t>+</a:t>
              </a:r>
              <a:endParaRPr lang="en-US" sz="2800" dirty="0">
                <a:solidFill>
                  <a:schemeClr val="bg1"/>
                </a:solidFill>
              </a:endParaRPr>
            </a:p>
          </p:txBody>
        </p:sp>
        <p:sp>
          <p:nvSpPr>
            <p:cNvPr id="286" name="Left Brace 285"/>
            <p:cNvSpPr/>
            <p:nvPr/>
          </p:nvSpPr>
          <p:spPr bwMode="auto">
            <a:xfrm>
              <a:off x="6023188" y="1322699"/>
              <a:ext cx="218364" cy="1596788"/>
            </a:xfrm>
            <a:prstGeom prst="leftBrac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chemeClr val="bg1"/>
                </a:solidFill>
                <a:effectLst/>
                <a:latin typeface="FrutigerNext LT Regular" pitchFamily="34" charset="0"/>
                <a:ea typeface="MS PGothic" pitchFamily="34" charset="-128"/>
              </a:endParaRPr>
            </a:p>
          </p:txBody>
        </p:sp>
        <p:sp>
          <p:nvSpPr>
            <p:cNvPr id="287" name="Left Brace 286"/>
            <p:cNvSpPr/>
            <p:nvPr/>
          </p:nvSpPr>
          <p:spPr bwMode="auto">
            <a:xfrm flipH="1">
              <a:off x="7089974" y="1322699"/>
              <a:ext cx="243385" cy="1596788"/>
            </a:xfrm>
            <a:prstGeom prst="leftBrac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chemeClr val="bg1"/>
                </a:solidFill>
                <a:effectLst/>
                <a:latin typeface="FrutigerNext LT Regular" pitchFamily="34" charset="0"/>
                <a:ea typeface="MS PGothic" pitchFamily="34" charset="-128"/>
              </a:endParaRPr>
            </a:p>
          </p:txBody>
        </p:sp>
        <p:sp>
          <p:nvSpPr>
            <p:cNvPr id="288" name="TextBox 287"/>
            <p:cNvSpPr txBox="1"/>
            <p:nvPr/>
          </p:nvSpPr>
          <p:spPr>
            <a:xfrm>
              <a:off x="7265120" y="1873131"/>
              <a:ext cx="410476" cy="574540"/>
            </a:xfrm>
            <a:prstGeom prst="rect">
              <a:avLst/>
            </a:prstGeom>
            <a:noFill/>
          </p:spPr>
          <p:txBody>
            <a:bodyPr wrap="none" rtlCol="0">
              <a:spAutoFit/>
            </a:bodyPr>
            <a:lstStyle/>
            <a:p>
              <a:r>
                <a:rPr lang="en-US" sz="2800" dirty="0" smtClean="0">
                  <a:solidFill>
                    <a:schemeClr val="bg1"/>
                  </a:solidFill>
                </a:rPr>
                <a:t>+</a:t>
              </a:r>
              <a:endParaRPr lang="en-US" sz="2800" dirty="0">
                <a:solidFill>
                  <a:schemeClr val="bg1"/>
                </a:solidFill>
              </a:endParaRPr>
            </a:p>
          </p:txBody>
        </p:sp>
        <p:grpSp>
          <p:nvGrpSpPr>
            <p:cNvPr id="22" name="Group 177"/>
            <p:cNvGrpSpPr/>
            <p:nvPr/>
          </p:nvGrpSpPr>
          <p:grpSpPr>
            <a:xfrm rot="16200000">
              <a:off x="4197600" y="1713735"/>
              <a:ext cx="1471654" cy="723756"/>
              <a:chOff x="6944248" y="6105294"/>
              <a:chExt cx="1156692" cy="388776"/>
            </a:xfrm>
          </p:grpSpPr>
          <p:sp>
            <p:nvSpPr>
              <p:cNvPr id="394" name="Cube 393"/>
              <p:cNvSpPr/>
              <p:nvPr/>
            </p:nvSpPr>
            <p:spPr bwMode="auto">
              <a:xfrm>
                <a:off x="6944248" y="6358643"/>
                <a:ext cx="203083" cy="135427"/>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395" name="Cube 394"/>
              <p:cNvSpPr/>
              <p:nvPr/>
            </p:nvSpPr>
            <p:spPr bwMode="auto">
              <a:xfrm>
                <a:off x="7222384" y="6358643"/>
                <a:ext cx="203083" cy="135427"/>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396" name="Cube 395"/>
              <p:cNvSpPr/>
              <p:nvPr/>
            </p:nvSpPr>
            <p:spPr bwMode="auto">
              <a:xfrm>
                <a:off x="7540253" y="6358643"/>
                <a:ext cx="203083" cy="135427"/>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397" name="Cube 396"/>
              <p:cNvSpPr/>
              <p:nvPr/>
            </p:nvSpPr>
            <p:spPr bwMode="auto">
              <a:xfrm>
                <a:off x="7897857" y="6358643"/>
                <a:ext cx="203083" cy="135427"/>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399" name="Cube 398"/>
              <p:cNvSpPr/>
              <p:nvPr/>
            </p:nvSpPr>
            <p:spPr bwMode="auto">
              <a:xfrm>
                <a:off x="7684997" y="6105294"/>
                <a:ext cx="203083" cy="135427"/>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cxnSp>
            <p:nvCxnSpPr>
              <p:cNvPr id="401" name="Straight Connector 400"/>
              <p:cNvCxnSpPr>
                <a:stCxn id="397" idx="1"/>
                <a:endCxn id="399" idx="4"/>
              </p:cNvCxnSpPr>
              <p:nvPr/>
            </p:nvCxnSpPr>
            <p:spPr bwMode="auto">
              <a:xfrm rot="5400000" flipH="1">
                <a:off x="7804628" y="6222121"/>
                <a:ext cx="202068" cy="136704"/>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403" name="Straight Connector 402"/>
              <p:cNvCxnSpPr>
                <a:stCxn id="396" idx="0"/>
                <a:endCxn id="399" idx="4"/>
              </p:cNvCxnSpPr>
              <p:nvPr/>
            </p:nvCxnSpPr>
            <p:spPr bwMode="auto">
              <a:xfrm rot="5400000" flipH="1" flipV="1">
                <a:off x="7667644" y="6188976"/>
                <a:ext cx="169202" cy="17013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405" name="Straight Connector 404"/>
              <p:cNvCxnSpPr>
                <a:stCxn id="395" idx="0"/>
                <a:endCxn id="399" idx="3"/>
              </p:cNvCxnSpPr>
              <p:nvPr/>
            </p:nvCxnSpPr>
            <p:spPr bwMode="auto">
              <a:xfrm rot="5400000" flipH="1" flipV="1">
                <a:off x="7496271" y="6093760"/>
                <a:ext cx="117922" cy="411842"/>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406" name="Straight Connector 405"/>
              <p:cNvCxnSpPr>
                <a:stCxn id="394" idx="0"/>
                <a:endCxn id="399" idx="3"/>
              </p:cNvCxnSpPr>
              <p:nvPr/>
            </p:nvCxnSpPr>
            <p:spPr bwMode="auto">
              <a:xfrm rot="5400000" flipH="1" flipV="1">
                <a:off x="7357203" y="5954692"/>
                <a:ext cx="117922" cy="689978"/>
              </a:xfrm>
              <a:prstGeom prst="line">
                <a:avLst/>
              </a:prstGeom>
              <a:solidFill>
                <a:schemeClr val="accent1"/>
              </a:solidFill>
              <a:ln w="9525" cap="flat" cmpd="sng" algn="ctr">
                <a:solidFill>
                  <a:schemeClr val="bg1"/>
                </a:solidFill>
                <a:prstDash val="solid"/>
                <a:round/>
                <a:headEnd type="none" w="med" len="med"/>
                <a:tailEnd type="none" w="med" len="med"/>
              </a:ln>
              <a:effectLst/>
            </p:spPr>
          </p:cxnSp>
        </p:grpSp>
        <p:grpSp>
          <p:nvGrpSpPr>
            <p:cNvPr id="23" name="Group 167"/>
            <p:cNvGrpSpPr/>
            <p:nvPr/>
          </p:nvGrpSpPr>
          <p:grpSpPr>
            <a:xfrm>
              <a:off x="6198337" y="1364777"/>
              <a:ext cx="557282" cy="464024"/>
              <a:chOff x="5898109" y="3985146"/>
              <a:chExt cx="1662751" cy="1228299"/>
            </a:xfrm>
          </p:grpSpPr>
          <p:sp>
            <p:nvSpPr>
              <p:cNvPr id="391" name="Oval 390"/>
              <p:cNvSpPr/>
              <p:nvPr/>
            </p:nvSpPr>
            <p:spPr bwMode="auto">
              <a:xfrm>
                <a:off x="6100549" y="3985146"/>
                <a:ext cx="1282890" cy="1228299"/>
              </a:xfrm>
              <a:prstGeom prst="ellipse">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392" name="Down Arrow 391"/>
              <p:cNvSpPr/>
              <p:nvPr/>
            </p:nvSpPr>
            <p:spPr bwMode="auto">
              <a:xfrm>
                <a:off x="7110484" y="4380931"/>
                <a:ext cx="450376" cy="600502"/>
              </a:xfrm>
              <a:prstGeom prst="down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393" name="Down Arrow 392"/>
              <p:cNvSpPr/>
              <p:nvPr/>
            </p:nvSpPr>
            <p:spPr bwMode="auto">
              <a:xfrm rot="10800000">
                <a:off x="5898109" y="4287671"/>
                <a:ext cx="450376" cy="600502"/>
              </a:xfrm>
              <a:prstGeom prst="down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grpSp>
        <p:grpSp>
          <p:nvGrpSpPr>
            <p:cNvPr id="24" name="Group 168"/>
            <p:cNvGrpSpPr/>
            <p:nvPr/>
          </p:nvGrpSpPr>
          <p:grpSpPr>
            <a:xfrm>
              <a:off x="6350737" y="1517177"/>
              <a:ext cx="557282" cy="464024"/>
              <a:chOff x="5898109" y="3985146"/>
              <a:chExt cx="1662751" cy="1228299"/>
            </a:xfrm>
          </p:grpSpPr>
          <p:sp>
            <p:nvSpPr>
              <p:cNvPr id="388" name="Oval 387"/>
              <p:cNvSpPr/>
              <p:nvPr/>
            </p:nvSpPr>
            <p:spPr bwMode="auto">
              <a:xfrm>
                <a:off x="6100549" y="3985146"/>
                <a:ext cx="1282890" cy="1228299"/>
              </a:xfrm>
              <a:prstGeom prst="ellipse">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389" name="Down Arrow 388"/>
              <p:cNvSpPr/>
              <p:nvPr/>
            </p:nvSpPr>
            <p:spPr bwMode="auto">
              <a:xfrm>
                <a:off x="7110484" y="4380931"/>
                <a:ext cx="450376" cy="600502"/>
              </a:xfrm>
              <a:prstGeom prst="down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390" name="Down Arrow 389"/>
              <p:cNvSpPr/>
              <p:nvPr/>
            </p:nvSpPr>
            <p:spPr bwMode="auto">
              <a:xfrm rot="10800000">
                <a:off x="5898109" y="4287671"/>
                <a:ext cx="450376" cy="600502"/>
              </a:xfrm>
              <a:prstGeom prst="down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grpSp>
        <p:grpSp>
          <p:nvGrpSpPr>
            <p:cNvPr id="25" name="Group 184"/>
            <p:cNvGrpSpPr/>
            <p:nvPr/>
          </p:nvGrpSpPr>
          <p:grpSpPr>
            <a:xfrm>
              <a:off x="6223358" y="2427027"/>
              <a:ext cx="557282" cy="464024"/>
              <a:chOff x="5898109" y="3985146"/>
              <a:chExt cx="1662751" cy="1228299"/>
            </a:xfrm>
          </p:grpSpPr>
          <p:sp>
            <p:nvSpPr>
              <p:cNvPr id="376" name="Oval 375"/>
              <p:cNvSpPr/>
              <p:nvPr/>
            </p:nvSpPr>
            <p:spPr bwMode="auto">
              <a:xfrm>
                <a:off x="6100549" y="3985146"/>
                <a:ext cx="1282890" cy="1228299"/>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377" name="Down Arrow 376"/>
              <p:cNvSpPr/>
              <p:nvPr/>
            </p:nvSpPr>
            <p:spPr bwMode="auto">
              <a:xfrm>
                <a:off x="7110484" y="4380931"/>
                <a:ext cx="450376" cy="600502"/>
              </a:xfrm>
              <a:prstGeom prst="down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378" name="Down Arrow 377"/>
              <p:cNvSpPr/>
              <p:nvPr/>
            </p:nvSpPr>
            <p:spPr bwMode="auto">
              <a:xfrm rot="10800000">
                <a:off x="5898109" y="4287671"/>
                <a:ext cx="450376" cy="600502"/>
              </a:xfrm>
              <a:prstGeom prst="down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grpSp>
        <p:sp>
          <p:nvSpPr>
            <p:cNvPr id="375" name="Rectangle 374"/>
            <p:cNvSpPr/>
            <p:nvPr/>
          </p:nvSpPr>
          <p:spPr bwMode="auto">
            <a:xfrm>
              <a:off x="1766781" y="2239872"/>
              <a:ext cx="163772" cy="24565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grpSp>
          <p:nvGrpSpPr>
            <p:cNvPr id="26" name="Group 194"/>
            <p:cNvGrpSpPr/>
            <p:nvPr/>
          </p:nvGrpSpPr>
          <p:grpSpPr>
            <a:xfrm>
              <a:off x="1452743" y="1396190"/>
              <a:ext cx="396148" cy="419555"/>
              <a:chOff x="1052411" y="1569060"/>
              <a:chExt cx="396148" cy="419555"/>
            </a:xfrm>
          </p:grpSpPr>
          <p:sp>
            <p:nvSpPr>
              <p:cNvPr id="370" name="Rectangle 369"/>
              <p:cNvSpPr/>
              <p:nvPr/>
            </p:nvSpPr>
            <p:spPr bwMode="auto">
              <a:xfrm>
                <a:off x="1052411" y="1569060"/>
                <a:ext cx="163772" cy="245659"/>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371" name="Rectangle 370"/>
              <p:cNvSpPr/>
              <p:nvPr/>
            </p:nvSpPr>
            <p:spPr bwMode="auto">
              <a:xfrm>
                <a:off x="1284787" y="1742956"/>
                <a:ext cx="163772" cy="245659"/>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grpSp>
        <p:grpSp>
          <p:nvGrpSpPr>
            <p:cNvPr id="27" name="Group 218"/>
            <p:cNvGrpSpPr/>
            <p:nvPr/>
          </p:nvGrpSpPr>
          <p:grpSpPr>
            <a:xfrm>
              <a:off x="7988410" y="1446663"/>
              <a:ext cx="1046411" cy="1323832"/>
              <a:chOff x="9090504" y="1705970"/>
              <a:chExt cx="1582046" cy="2032197"/>
            </a:xfrm>
          </p:grpSpPr>
          <p:sp>
            <p:nvSpPr>
              <p:cNvPr id="353" name="Left-Right Arrow 352"/>
              <p:cNvSpPr/>
              <p:nvPr/>
            </p:nvSpPr>
            <p:spPr bwMode="auto">
              <a:xfrm rot="18875707">
                <a:off x="8773899" y="3172735"/>
                <a:ext cx="882037" cy="248828"/>
              </a:xfrm>
              <a:prstGeom prst="leftRightArrow">
                <a:avLst/>
              </a:prstGeom>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354" name="Left-Right Arrow 353"/>
              <p:cNvSpPr/>
              <p:nvPr/>
            </p:nvSpPr>
            <p:spPr bwMode="auto">
              <a:xfrm>
                <a:off x="9656672" y="2881282"/>
                <a:ext cx="1015878" cy="244055"/>
              </a:xfrm>
              <a:prstGeom prst="leftRightArrow">
                <a:avLst/>
              </a:prstGeom>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bg1"/>
                  </a:solidFill>
                  <a:effectLst/>
                  <a:latin typeface="FrutigerNext LT Regular" pitchFamily="34" charset="0"/>
                  <a:ea typeface="MS PGothic" pitchFamily="34" charset="-128"/>
                </a:endParaRPr>
              </a:p>
            </p:txBody>
          </p:sp>
          <p:cxnSp>
            <p:nvCxnSpPr>
              <p:cNvPr id="356" name="Straight Connector 355"/>
              <p:cNvCxnSpPr/>
              <p:nvPr/>
            </p:nvCxnSpPr>
            <p:spPr bwMode="auto">
              <a:xfrm flipH="1" flipV="1">
                <a:off x="9695539" y="1994542"/>
                <a:ext cx="636423" cy="7314"/>
              </a:xfrm>
              <a:prstGeom prst="line">
                <a:avLst/>
              </a:prstGeom>
              <a:solidFill>
                <a:schemeClr val="accent1"/>
              </a:solidFill>
              <a:ln w="38100" cap="flat" cmpd="sng" algn="ctr">
                <a:solidFill>
                  <a:schemeClr val="bg1"/>
                </a:solidFill>
                <a:prstDash val="dash"/>
                <a:round/>
                <a:headEnd type="none" w="med" len="med"/>
                <a:tailEnd type="none" w="med" len="med"/>
              </a:ln>
              <a:effectLst/>
            </p:spPr>
          </p:cxnSp>
          <p:cxnSp>
            <p:nvCxnSpPr>
              <p:cNvPr id="357" name="Straight Connector 356"/>
              <p:cNvCxnSpPr/>
              <p:nvPr/>
            </p:nvCxnSpPr>
            <p:spPr bwMode="auto">
              <a:xfrm flipH="1">
                <a:off x="9922310" y="2038432"/>
                <a:ext cx="431597" cy="351130"/>
              </a:xfrm>
              <a:prstGeom prst="line">
                <a:avLst/>
              </a:prstGeom>
              <a:solidFill>
                <a:schemeClr val="accent1"/>
              </a:solidFill>
              <a:ln w="38100" cap="flat" cmpd="sng" algn="ctr">
                <a:solidFill>
                  <a:schemeClr val="bg1"/>
                </a:solidFill>
                <a:prstDash val="dash"/>
                <a:round/>
                <a:headEnd type="none" w="med" len="med"/>
                <a:tailEnd type="none" w="med" len="med"/>
              </a:ln>
              <a:effectLst/>
            </p:spPr>
          </p:cxnSp>
          <p:sp>
            <p:nvSpPr>
              <p:cNvPr id="358" name="Oval 357"/>
              <p:cNvSpPr/>
              <p:nvPr/>
            </p:nvSpPr>
            <p:spPr bwMode="auto">
              <a:xfrm>
                <a:off x="9805267" y="2323724"/>
                <a:ext cx="175565" cy="168250"/>
              </a:xfrm>
              <a:prstGeom prst="ellipse">
                <a:avLst/>
              </a:prstGeom>
              <a:solidFill>
                <a:srgbClr val="FF0000"/>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367" name="Left-Right Arrow 366"/>
              <p:cNvSpPr/>
              <p:nvPr/>
            </p:nvSpPr>
            <p:spPr bwMode="auto">
              <a:xfrm rot="5400000">
                <a:off x="8894564" y="2244056"/>
                <a:ext cx="1360727" cy="284555"/>
              </a:xfrm>
              <a:prstGeom prst="leftRightArrow">
                <a:avLst/>
              </a:prstGeom>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bg1"/>
                  </a:solidFill>
                  <a:effectLst/>
                  <a:latin typeface="FrutigerNext LT Regular" pitchFamily="34" charset="0"/>
                  <a:ea typeface="MS PGothic" pitchFamily="34" charset="-128"/>
                </a:endParaRPr>
              </a:p>
            </p:txBody>
          </p:sp>
        </p:grpSp>
        <p:sp>
          <p:nvSpPr>
            <p:cNvPr id="303" name="Left Brace 302"/>
            <p:cNvSpPr/>
            <p:nvPr/>
          </p:nvSpPr>
          <p:spPr bwMode="auto">
            <a:xfrm flipH="1">
              <a:off x="8893751" y="1322699"/>
              <a:ext cx="243385" cy="1596788"/>
            </a:xfrm>
            <a:prstGeom prst="leftBrac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chemeClr val="bg1"/>
                </a:solidFill>
                <a:effectLst/>
                <a:latin typeface="FrutigerNext LT Regular" pitchFamily="34" charset="0"/>
                <a:ea typeface="MS PGothic" pitchFamily="34" charset="-128"/>
              </a:endParaRPr>
            </a:p>
          </p:txBody>
        </p:sp>
        <p:sp>
          <p:nvSpPr>
            <p:cNvPr id="304" name="Left Brace 303"/>
            <p:cNvSpPr/>
            <p:nvPr/>
          </p:nvSpPr>
          <p:spPr bwMode="auto">
            <a:xfrm>
              <a:off x="7594953" y="1322699"/>
              <a:ext cx="218364" cy="1596788"/>
            </a:xfrm>
            <a:prstGeom prst="leftBrac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chemeClr val="bg1"/>
                </a:solidFill>
                <a:effectLst/>
                <a:latin typeface="FrutigerNext LT Regular" pitchFamily="34" charset="0"/>
                <a:ea typeface="MS PGothic" pitchFamily="34" charset="-128"/>
              </a:endParaRPr>
            </a:p>
          </p:txBody>
        </p:sp>
        <p:sp>
          <p:nvSpPr>
            <p:cNvPr id="306" name="TextBox 305"/>
            <p:cNvSpPr txBox="1"/>
            <p:nvPr/>
          </p:nvSpPr>
          <p:spPr>
            <a:xfrm>
              <a:off x="9175831" y="1859484"/>
              <a:ext cx="410476" cy="574540"/>
            </a:xfrm>
            <a:prstGeom prst="rect">
              <a:avLst/>
            </a:prstGeom>
            <a:noFill/>
          </p:spPr>
          <p:txBody>
            <a:bodyPr wrap="none" rtlCol="0">
              <a:spAutoFit/>
            </a:bodyPr>
            <a:lstStyle/>
            <a:p>
              <a:r>
                <a:rPr lang="en-US" sz="2800" dirty="0" smtClean="0">
                  <a:solidFill>
                    <a:schemeClr val="bg1"/>
                  </a:solidFill>
                </a:rPr>
                <a:t>+</a:t>
              </a:r>
              <a:endParaRPr lang="en-US" sz="2800" dirty="0">
                <a:solidFill>
                  <a:schemeClr val="bg1"/>
                </a:solidFill>
              </a:endParaRPr>
            </a:p>
          </p:txBody>
        </p:sp>
        <p:sp>
          <p:nvSpPr>
            <p:cNvPr id="307" name="Left Brace 306"/>
            <p:cNvSpPr/>
            <p:nvPr/>
          </p:nvSpPr>
          <p:spPr bwMode="auto">
            <a:xfrm>
              <a:off x="9532949" y="1322699"/>
              <a:ext cx="218364" cy="1596788"/>
            </a:xfrm>
            <a:prstGeom prst="leftBrac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chemeClr val="bg1"/>
                </a:solidFill>
                <a:effectLst/>
                <a:latin typeface="FrutigerNext LT Regular" pitchFamily="34" charset="0"/>
                <a:ea typeface="MS PGothic" pitchFamily="34" charset="-128"/>
              </a:endParaRPr>
            </a:p>
          </p:txBody>
        </p:sp>
        <p:sp>
          <p:nvSpPr>
            <p:cNvPr id="308" name="Left Brace 307"/>
            <p:cNvSpPr/>
            <p:nvPr/>
          </p:nvSpPr>
          <p:spPr bwMode="auto">
            <a:xfrm flipH="1">
              <a:off x="10654327" y="1322699"/>
              <a:ext cx="243385" cy="1596788"/>
            </a:xfrm>
            <a:prstGeom prst="leftBrac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chemeClr val="bg1"/>
                </a:solidFill>
                <a:effectLst/>
                <a:latin typeface="FrutigerNext LT Regular" pitchFamily="34" charset="0"/>
                <a:ea typeface="MS PGothic" pitchFamily="34" charset="-128"/>
              </a:endParaRPr>
            </a:p>
          </p:txBody>
        </p:sp>
        <p:sp>
          <p:nvSpPr>
            <p:cNvPr id="309" name="TextBox 308"/>
            <p:cNvSpPr txBox="1"/>
            <p:nvPr/>
          </p:nvSpPr>
          <p:spPr>
            <a:xfrm>
              <a:off x="10856769" y="1848111"/>
              <a:ext cx="410476" cy="574540"/>
            </a:xfrm>
            <a:prstGeom prst="rect">
              <a:avLst/>
            </a:prstGeom>
            <a:noFill/>
          </p:spPr>
          <p:txBody>
            <a:bodyPr wrap="none" rtlCol="0">
              <a:spAutoFit/>
            </a:bodyPr>
            <a:lstStyle/>
            <a:p>
              <a:r>
                <a:rPr lang="en-US" sz="2800" dirty="0" smtClean="0">
                  <a:solidFill>
                    <a:schemeClr val="bg1"/>
                  </a:solidFill>
                </a:rPr>
                <a:t>+</a:t>
              </a:r>
              <a:endParaRPr lang="en-US" sz="2800" dirty="0">
                <a:solidFill>
                  <a:schemeClr val="bg1"/>
                </a:solidFill>
              </a:endParaRPr>
            </a:p>
          </p:txBody>
        </p:sp>
        <p:sp>
          <p:nvSpPr>
            <p:cNvPr id="310" name="Left Brace 309"/>
            <p:cNvSpPr/>
            <p:nvPr/>
          </p:nvSpPr>
          <p:spPr bwMode="auto">
            <a:xfrm>
              <a:off x="11238908" y="1322699"/>
              <a:ext cx="218364" cy="1596788"/>
            </a:xfrm>
            <a:prstGeom prst="leftBrac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chemeClr val="bg1"/>
                </a:solidFill>
                <a:effectLst/>
                <a:latin typeface="FrutigerNext LT Regular" pitchFamily="34" charset="0"/>
                <a:ea typeface="MS PGothic" pitchFamily="34" charset="-128"/>
              </a:endParaRPr>
            </a:p>
          </p:txBody>
        </p:sp>
        <p:sp>
          <p:nvSpPr>
            <p:cNvPr id="311" name="Left Brace 310"/>
            <p:cNvSpPr/>
            <p:nvPr/>
          </p:nvSpPr>
          <p:spPr bwMode="auto">
            <a:xfrm flipH="1">
              <a:off x="12305694" y="1322699"/>
              <a:ext cx="243385" cy="1596788"/>
            </a:xfrm>
            <a:prstGeom prst="leftBrac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chemeClr val="bg1"/>
                </a:solidFill>
                <a:effectLst/>
                <a:latin typeface="FrutigerNext LT Regular" pitchFamily="34" charset="0"/>
                <a:ea typeface="MS PGothic" pitchFamily="34" charset="-128"/>
              </a:endParaRPr>
            </a:p>
          </p:txBody>
        </p:sp>
        <p:grpSp>
          <p:nvGrpSpPr>
            <p:cNvPr id="28" name="Group 177"/>
            <p:cNvGrpSpPr/>
            <p:nvPr/>
          </p:nvGrpSpPr>
          <p:grpSpPr>
            <a:xfrm rot="16200000">
              <a:off x="9623449" y="1517822"/>
              <a:ext cx="1147965" cy="769158"/>
              <a:chOff x="7198661" y="6119031"/>
              <a:chExt cx="902279" cy="413164"/>
            </a:xfrm>
          </p:grpSpPr>
          <p:sp>
            <p:nvSpPr>
              <p:cNvPr id="341" name="Cube 340"/>
              <p:cNvSpPr/>
              <p:nvPr/>
            </p:nvSpPr>
            <p:spPr bwMode="auto">
              <a:xfrm>
                <a:off x="7198661" y="6396768"/>
                <a:ext cx="203083" cy="135427"/>
              </a:xfrm>
              <a:prstGeom prst="cub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342" name="Cube 341"/>
              <p:cNvSpPr/>
              <p:nvPr/>
            </p:nvSpPr>
            <p:spPr bwMode="auto">
              <a:xfrm>
                <a:off x="7897857" y="6358643"/>
                <a:ext cx="203083" cy="135427"/>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cxnSp>
            <p:nvCxnSpPr>
              <p:cNvPr id="343" name="Straight Connector 342"/>
              <p:cNvCxnSpPr>
                <a:stCxn id="342" idx="1"/>
                <a:endCxn id="345" idx="4"/>
              </p:cNvCxnSpPr>
              <p:nvPr/>
            </p:nvCxnSpPr>
            <p:spPr bwMode="auto">
              <a:xfrm flipH="1" flipV="1">
                <a:off x="7758759" y="6203673"/>
                <a:ext cx="223711" cy="188827"/>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345" name="Cube 344"/>
              <p:cNvSpPr/>
              <p:nvPr/>
            </p:nvSpPr>
            <p:spPr bwMode="auto">
              <a:xfrm>
                <a:off x="7589533" y="6119031"/>
                <a:ext cx="203083" cy="135427"/>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cxnSp>
            <p:nvCxnSpPr>
              <p:cNvPr id="347" name="Straight Connector 346"/>
              <p:cNvCxnSpPr>
                <a:stCxn id="341" idx="0"/>
                <a:endCxn id="345" idx="3"/>
              </p:cNvCxnSpPr>
              <p:nvPr/>
            </p:nvCxnSpPr>
            <p:spPr bwMode="auto">
              <a:xfrm rot="5400000" flipH="1" flipV="1">
                <a:off x="7424480" y="6155560"/>
                <a:ext cx="142310" cy="340101"/>
              </a:xfrm>
              <a:prstGeom prst="line">
                <a:avLst/>
              </a:prstGeom>
              <a:solidFill>
                <a:schemeClr val="accent1"/>
              </a:solidFill>
              <a:ln w="9525" cap="flat" cmpd="sng" algn="ctr">
                <a:solidFill>
                  <a:srgbClr val="FF0000"/>
                </a:solidFill>
                <a:prstDash val="solid"/>
                <a:round/>
                <a:headEnd type="none" w="med" len="med"/>
                <a:tailEnd type="none" w="med" len="med"/>
              </a:ln>
              <a:effectLst/>
            </p:spPr>
          </p:cxnSp>
        </p:grpSp>
        <p:grpSp>
          <p:nvGrpSpPr>
            <p:cNvPr id="29" name="Group 245"/>
            <p:cNvGrpSpPr/>
            <p:nvPr/>
          </p:nvGrpSpPr>
          <p:grpSpPr>
            <a:xfrm>
              <a:off x="11414057" y="1353405"/>
              <a:ext cx="557282" cy="464024"/>
              <a:chOff x="5898109" y="3985146"/>
              <a:chExt cx="1662751" cy="1228299"/>
            </a:xfrm>
          </p:grpSpPr>
          <p:sp>
            <p:nvSpPr>
              <p:cNvPr id="336" name="Oval 335"/>
              <p:cNvSpPr/>
              <p:nvPr/>
            </p:nvSpPr>
            <p:spPr bwMode="auto">
              <a:xfrm>
                <a:off x="6100549" y="3985146"/>
                <a:ext cx="1282890" cy="1228299"/>
              </a:xfrm>
              <a:prstGeom prst="ellipse">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337" name="Down Arrow 336"/>
              <p:cNvSpPr/>
              <p:nvPr/>
            </p:nvSpPr>
            <p:spPr bwMode="auto">
              <a:xfrm>
                <a:off x="7110484" y="4380931"/>
                <a:ext cx="450376" cy="600502"/>
              </a:xfrm>
              <a:prstGeom prst="down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338" name="Down Arrow 337"/>
              <p:cNvSpPr/>
              <p:nvPr/>
            </p:nvSpPr>
            <p:spPr bwMode="auto">
              <a:xfrm rot="10800000">
                <a:off x="5898109" y="4287671"/>
                <a:ext cx="450376" cy="600502"/>
              </a:xfrm>
              <a:prstGeom prst="down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grpSp>
        <p:grpSp>
          <p:nvGrpSpPr>
            <p:cNvPr id="30" name="Group 257"/>
            <p:cNvGrpSpPr/>
            <p:nvPr/>
          </p:nvGrpSpPr>
          <p:grpSpPr>
            <a:xfrm>
              <a:off x="11736441" y="1960730"/>
              <a:ext cx="547864" cy="464024"/>
              <a:chOff x="7043218" y="3985146"/>
              <a:chExt cx="1634642" cy="1228299"/>
            </a:xfrm>
          </p:grpSpPr>
          <p:sp>
            <p:nvSpPr>
              <p:cNvPr id="327" name="Oval 326"/>
              <p:cNvSpPr/>
              <p:nvPr/>
            </p:nvSpPr>
            <p:spPr bwMode="auto">
              <a:xfrm>
                <a:off x="7244081" y="3985146"/>
                <a:ext cx="1282887" cy="1228299"/>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328" name="Down Arrow 327"/>
              <p:cNvSpPr/>
              <p:nvPr/>
            </p:nvSpPr>
            <p:spPr bwMode="auto">
              <a:xfrm>
                <a:off x="7043218" y="4380930"/>
                <a:ext cx="450376" cy="600503"/>
              </a:xfrm>
              <a:prstGeom prst="down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329" name="Down Arrow 328"/>
              <p:cNvSpPr/>
              <p:nvPr/>
            </p:nvSpPr>
            <p:spPr bwMode="auto">
              <a:xfrm rot="10800000">
                <a:off x="8227483" y="4327339"/>
                <a:ext cx="450377" cy="600503"/>
              </a:xfrm>
              <a:prstGeom prst="down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grpSp>
      </p:grpSp>
      <p:sp>
        <p:nvSpPr>
          <p:cNvPr id="321" name="Vertical Scroll 320"/>
          <p:cNvSpPr/>
          <p:nvPr/>
        </p:nvSpPr>
        <p:spPr bwMode="auto">
          <a:xfrm>
            <a:off x="7908879" y="5116242"/>
            <a:ext cx="368489" cy="464024"/>
          </a:xfrm>
          <a:prstGeom prst="verticalScroll">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dirty="0" smtClean="0">
              <a:ln>
                <a:noFill/>
              </a:ln>
              <a:solidFill>
                <a:schemeClr val="bg1"/>
              </a:solidFill>
              <a:effectLst/>
              <a:latin typeface="FrutigerNext LT Regular" pitchFamily="34" charset="0"/>
              <a:ea typeface="MS PGothic" pitchFamily="34" charset="-128"/>
            </a:endParaRPr>
          </a:p>
        </p:txBody>
      </p:sp>
      <p:sp>
        <p:nvSpPr>
          <p:cNvPr id="323" name="Vertical Scroll 322"/>
          <p:cNvSpPr/>
          <p:nvPr/>
        </p:nvSpPr>
        <p:spPr bwMode="auto">
          <a:xfrm>
            <a:off x="11172970" y="5108234"/>
            <a:ext cx="368489" cy="464024"/>
          </a:xfrm>
          <a:prstGeom prst="verticalScroll">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dirty="0" smtClean="0">
                <a:ln>
                  <a:noFill/>
                </a:ln>
                <a:solidFill>
                  <a:schemeClr val="bg1"/>
                </a:solidFill>
                <a:effectLst/>
                <a:latin typeface="FrutigerNext LT Regular" pitchFamily="34" charset="0"/>
                <a:ea typeface="MS PGothic" pitchFamily="34" charset="-128"/>
              </a:rPr>
              <a:t>1010101</a:t>
            </a:r>
          </a:p>
        </p:txBody>
      </p:sp>
      <p:pic>
        <p:nvPicPr>
          <p:cNvPr id="324" name="图片 6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01100" y="5997261"/>
            <a:ext cx="705599" cy="705600"/>
          </a:xfrm>
          <a:prstGeom prst="rect">
            <a:avLst/>
          </a:prstGeom>
        </p:spPr>
      </p:pic>
      <p:sp>
        <p:nvSpPr>
          <p:cNvPr id="326" name="TextBox 325"/>
          <p:cNvSpPr txBox="1"/>
          <p:nvPr/>
        </p:nvSpPr>
        <p:spPr>
          <a:xfrm>
            <a:off x="344386" y="6002235"/>
            <a:ext cx="11079678" cy="646331"/>
          </a:xfrm>
          <a:prstGeom prst="rect">
            <a:avLst/>
          </a:prstGeom>
          <a:noFill/>
        </p:spPr>
        <p:txBody>
          <a:bodyPr wrap="square" rtlCol="0">
            <a:spAutoFit/>
          </a:bodyPr>
          <a:lstStyle/>
          <a:p>
            <a:r>
              <a:rPr lang="en-US" b="1" dirty="0" smtClean="0">
                <a:solidFill>
                  <a:schemeClr val="bg2"/>
                </a:solidFill>
              </a:rPr>
              <a:t>Resources can be moved from a resource set in one slice S</a:t>
            </a:r>
            <a:r>
              <a:rPr lang="en-US" b="1" baseline="-25000" dirty="0" smtClean="0">
                <a:solidFill>
                  <a:schemeClr val="bg2"/>
                </a:solidFill>
              </a:rPr>
              <a:t>i</a:t>
            </a:r>
            <a:r>
              <a:rPr lang="en-US" b="1" dirty="0" smtClean="0">
                <a:solidFill>
                  <a:schemeClr val="bg2"/>
                </a:solidFill>
              </a:rPr>
              <a:t> to the corresponding resource</a:t>
            </a:r>
            <a:br>
              <a:rPr lang="en-US" b="1" dirty="0" smtClean="0">
                <a:solidFill>
                  <a:schemeClr val="bg2"/>
                </a:solidFill>
              </a:rPr>
            </a:br>
            <a:r>
              <a:rPr lang="en-US" b="1" dirty="0" smtClean="0">
                <a:solidFill>
                  <a:schemeClr val="bg2"/>
                </a:solidFill>
              </a:rPr>
              <a:t> set in slice </a:t>
            </a:r>
            <a:r>
              <a:rPr lang="en-US" b="1" dirty="0" err="1" smtClean="0">
                <a:solidFill>
                  <a:schemeClr val="bg2"/>
                </a:solidFill>
              </a:rPr>
              <a:t>S</a:t>
            </a:r>
            <a:r>
              <a:rPr lang="en-US" b="1" baseline="-25000" dirty="0" err="1" smtClean="0">
                <a:solidFill>
                  <a:schemeClr val="bg2"/>
                </a:solidFill>
              </a:rPr>
              <a:t>j</a:t>
            </a:r>
            <a:r>
              <a:rPr lang="en-US" b="1" dirty="0" smtClean="0">
                <a:solidFill>
                  <a:schemeClr val="bg2"/>
                </a:solidFill>
              </a:rPr>
              <a:t>. This should be hit-less. </a:t>
            </a:r>
            <a:endParaRPr lang="en-US" b="1" dirty="0">
              <a:solidFill>
                <a:schemeClr val="bg2"/>
              </a:solidFill>
            </a:endParaRPr>
          </a:p>
        </p:txBody>
      </p:sp>
      <p:sp>
        <p:nvSpPr>
          <p:cNvPr id="230" name="Rounded Rectangle 229"/>
          <p:cNvSpPr/>
          <p:nvPr/>
        </p:nvSpPr>
        <p:spPr bwMode="auto">
          <a:xfrm>
            <a:off x="35625" y="1466197"/>
            <a:ext cx="12069763" cy="1923532"/>
          </a:xfrm>
          <a:prstGeom prst="roundRect">
            <a:avLst/>
          </a:prstGeom>
          <a:solidFill>
            <a:schemeClr val="tx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grpSp>
        <p:nvGrpSpPr>
          <p:cNvPr id="250" name="Group 188"/>
          <p:cNvGrpSpPr/>
          <p:nvPr/>
        </p:nvGrpSpPr>
        <p:grpSpPr>
          <a:xfrm>
            <a:off x="1048123" y="1888048"/>
            <a:ext cx="264624" cy="362503"/>
            <a:chOff x="1323844" y="1651383"/>
            <a:chExt cx="275229" cy="398059"/>
          </a:xfrm>
        </p:grpSpPr>
        <p:sp>
          <p:nvSpPr>
            <p:cNvPr id="416" name="Rectangle 415"/>
            <p:cNvSpPr/>
            <p:nvPr/>
          </p:nvSpPr>
          <p:spPr bwMode="auto">
            <a:xfrm>
              <a:off x="1323844" y="1651383"/>
              <a:ext cx="163772" cy="24565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417" name="Rectangle 416"/>
            <p:cNvSpPr/>
            <p:nvPr/>
          </p:nvSpPr>
          <p:spPr bwMode="auto">
            <a:xfrm>
              <a:off x="1435301" y="1803783"/>
              <a:ext cx="163772" cy="24565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grpSp>
      <p:sp>
        <p:nvSpPr>
          <p:cNvPr id="254" name="Left Brace 253"/>
          <p:cNvSpPr/>
          <p:nvPr/>
        </p:nvSpPr>
        <p:spPr bwMode="auto">
          <a:xfrm>
            <a:off x="798806" y="1700581"/>
            <a:ext cx="209950" cy="1454158"/>
          </a:xfrm>
          <a:prstGeom prst="leftBrac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chemeClr val="bg1"/>
              </a:solidFill>
              <a:effectLst/>
              <a:latin typeface="FrutigerNext LT Regular" pitchFamily="34" charset="0"/>
              <a:ea typeface="MS PGothic" pitchFamily="34" charset="-128"/>
            </a:endParaRPr>
          </a:p>
        </p:txBody>
      </p:sp>
      <p:sp>
        <p:nvSpPr>
          <p:cNvPr id="258" name="Left Brace 257"/>
          <p:cNvSpPr/>
          <p:nvPr/>
        </p:nvSpPr>
        <p:spPr bwMode="auto">
          <a:xfrm flipH="1">
            <a:off x="2047564" y="1700581"/>
            <a:ext cx="234007" cy="1454158"/>
          </a:xfrm>
          <a:prstGeom prst="leftBrac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chemeClr val="bg1"/>
              </a:solidFill>
              <a:effectLst/>
              <a:latin typeface="FrutigerNext LT Regular" pitchFamily="34" charset="0"/>
              <a:ea typeface="MS PGothic" pitchFamily="34" charset="-128"/>
            </a:endParaRPr>
          </a:p>
        </p:txBody>
      </p:sp>
      <p:sp>
        <p:nvSpPr>
          <p:cNvPr id="259" name="Freeform 258"/>
          <p:cNvSpPr/>
          <p:nvPr/>
        </p:nvSpPr>
        <p:spPr bwMode="auto">
          <a:xfrm>
            <a:off x="2751453" y="1815845"/>
            <a:ext cx="867049" cy="545950"/>
          </a:xfrm>
          <a:custGeom>
            <a:avLst/>
            <a:gdLst>
              <a:gd name="connsiteX0" fmla="*/ 0 w 1779668"/>
              <a:gd name="connsiteY0" fmla="*/ 204717 h 587592"/>
              <a:gd name="connsiteX1" fmla="*/ 68239 w 1779668"/>
              <a:gd name="connsiteY1" fmla="*/ 191069 h 587592"/>
              <a:gd name="connsiteX2" fmla="*/ 109182 w 1779668"/>
              <a:gd name="connsiteY2" fmla="*/ 163774 h 587592"/>
              <a:gd name="connsiteX3" fmla="*/ 177421 w 1779668"/>
              <a:gd name="connsiteY3" fmla="*/ 177421 h 587592"/>
              <a:gd name="connsiteX4" fmla="*/ 259308 w 1779668"/>
              <a:gd name="connsiteY4" fmla="*/ 204717 h 587592"/>
              <a:gd name="connsiteX5" fmla="*/ 286603 w 1779668"/>
              <a:gd name="connsiteY5" fmla="*/ 245660 h 587592"/>
              <a:gd name="connsiteX6" fmla="*/ 354842 w 1779668"/>
              <a:gd name="connsiteY6" fmla="*/ 163774 h 587592"/>
              <a:gd name="connsiteX7" fmla="*/ 395785 w 1779668"/>
              <a:gd name="connsiteY7" fmla="*/ 150126 h 587592"/>
              <a:gd name="connsiteX8" fmla="*/ 450376 w 1779668"/>
              <a:gd name="connsiteY8" fmla="*/ 136478 h 587592"/>
              <a:gd name="connsiteX9" fmla="*/ 491319 w 1779668"/>
              <a:gd name="connsiteY9" fmla="*/ 150126 h 587592"/>
              <a:gd name="connsiteX10" fmla="*/ 504967 w 1779668"/>
              <a:gd name="connsiteY10" fmla="*/ 191069 h 587592"/>
              <a:gd name="connsiteX11" fmla="*/ 532263 w 1779668"/>
              <a:gd name="connsiteY11" fmla="*/ 122830 h 587592"/>
              <a:gd name="connsiteX12" fmla="*/ 573206 w 1779668"/>
              <a:gd name="connsiteY12" fmla="*/ 13648 h 587592"/>
              <a:gd name="connsiteX13" fmla="*/ 600502 w 1779668"/>
              <a:gd name="connsiteY13" fmla="*/ 136478 h 587592"/>
              <a:gd name="connsiteX14" fmla="*/ 614149 w 1779668"/>
              <a:gd name="connsiteY14" fmla="*/ 232012 h 587592"/>
              <a:gd name="connsiteX15" fmla="*/ 627797 w 1779668"/>
              <a:gd name="connsiteY15" fmla="*/ 477672 h 587592"/>
              <a:gd name="connsiteX16" fmla="*/ 655093 w 1779668"/>
              <a:gd name="connsiteY16" fmla="*/ 423081 h 587592"/>
              <a:gd name="connsiteX17" fmla="*/ 668740 w 1779668"/>
              <a:gd name="connsiteY17" fmla="*/ 300251 h 587592"/>
              <a:gd name="connsiteX18" fmla="*/ 682388 w 1779668"/>
              <a:gd name="connsiteY18" fmla="*/ 191069 h 587592"/>
              <a:gd name="connsiteX19" fmla="*/ 696036 w 1779668"/>
              <a:gd name="connsiteY19" fmla="*/ 136478 h 587592"/>
              <a:gd name="connsiteX20" fmla="*/ 709684 w 1779668"/>
              <a:gd name="connsiteY20" fmla="*/ 40944 h 587592"/>
              <a:gd name="connsiteX21" fmla="*/ 750627 w 1779668"/>
              <a:gd name="connsiteY21" fmla="*/ 68239 h 587592"/>
              <a:gd name="connsiteX22" fmla="*/ 805218 w 1779668"/>
              <a:gd name="connsiteY22" fmla="*/ 150126 h 587592"/>
              <a:gd name="connsiteX23" fmla="*/ 818866 w 1779668"/>
              <a:gd name="connsiteY23" fmla="*/ 204717 h 587592"/>
              <a:gd name="connsiteX24" fmla="*/ 832514 w 1779668"/>
              <a:gd name="connsiteY24" fmla="*/ 245660 h 587592"/>
              <a:gd name="connsiteX25" fmla="*/ 859809 w 1779668"/>
              <a:gd name="connsiteY25" fmla="*/ 204717 h 587592"/>
              <a:gd name="connsiteX26" fmla="*/ 900752 w 1779668"/>
              <a:gd name="connsiteY26" fmla="*/ 218365 h 587592"/>
              <a:gd name="connsiteX27" fmla="*/ 941696 w 1779668"/>
              <a:gd name="connsiteY27" fmla="*/ 177421 h 587592"/>
              <a:gd name="connsiteX28" fmla="*/ 968991 w 1779668"/>
              <a:gd name="connsiteY28" fmla="*/ 259308 h 587592"/>
              <a:gd name="connsiteX29" fmla="*/ 1009934 w 1779668"/>
              <a:gd name="connsiteY29" fmla="*/ 286603 h 587592"/>
              <a:gd name="connsiteX30" fmla="*/ 1064525 w 1779668"/>
              <a:gd name="connsiteY30" fmla="*/ 136478 h 587592"/>
              <a:gd name="connsiteX31" fmla="*/ 1091821 w 1779668"/>
              <a:gd name="connsiteY31" fmla="*/ 54592 h 587592"/>
              <a:gd name="connsiteX32" fmla="*/ 1105469 w 1779668"/>
              <a:gd name="connsiteY32" fmla="*/ 0 h 587592"/>
              <a:gd name="connsiteX33" fmla="*/ 1146412 w 1779668"/>
              <a:gd name="connsiteY33" fmla="*/ 54592 h 587592"/>
              <a:gd name="connsiteX34" fmla="*/ 1160060 w 1779668"/>
              <a:gd name="connsiteY34" fmla="*/ 136478 h 587592"/>
              <a:gd name="connsiteX35" fmla="*/ 1173708 w 1779668"/>
              <a:gd name="connsiteY35" fmla="*/ 204717 h 587592"/>
              <a:gd name="connsiteX36" fmla="*/ 1201003 w 1779668"/>
              <a:gd name="connsiteY36" fmla="*/ 286603 h 587592"/>
              <a:gd name="connsiteX37" fmla="*/ 1214651 w 1779668"/>
              <a:gd name="connsiteY37" fmla="*/ 245660 h 587592"/>
              <a:gd name="connsiteX38" fmla="*/ 1241946 w 1779668"/>
              <a:gd name="connsiteY38" fmla="*/ 136478 h 587592"/>
              <a:gd name="connsiteX39" fmla="*/ 1296537 w 1779668"/>
              <a:gd name="connsiteY39" fmla="*/ 218365 h 587592"/>
              <a:gd name="connsiteX40" fmla="*/ 1364776 w 1779668"/>
              <a:gd name="connsiteY40" fmla="*/ 286603 h 587592"/>
              <a:gd name="connsiteX41" fmla="*/ 1378424 w 1779668"/>
              <a:gd name="connsiteY41" fmla="*/ 136478 h 587592"/>
              <a:gd name="connsiteX42" fmla="*/ 1392072 w 1779668"/>
              <a:gd name="connsiteY42" fmla="*/ 95535 h 587592"/>
              <a:gd name="connsiteX43" fmla="*/ 1433015 w 1779668"/>
              <a:gd name="connsiteY43" fmla="*/ 109183 h 587592"/>
              <a:gd name="connsiteX44" fmla="*/ 1460311 w 1779668"/>
              <a:gd name="connsiteY44" fmla="*/ 150126 h 587592"/>
              <a:gd name="connsiteX45" fmla="*/ 1487606 w 1779668"/>
              <a:gd name="connsiteY45" fmla="*/ 327547 h 587592"/>
              <a:gd name="connsiteX46" fmla="*/ 1514902 w 1779668"/>
              <a:gd name="connsiteY46" fmla="*/ 423081 h 587592"/>
              <a:gd name="connsiteX47" fmla="*/ 1542197 w 1779668"/>
              <a:gd name="connsiteY47" fmla="*/ 532263 h 587592"/>
              <a:gd name="connsiteX48" fmla="*/ 1555845 w 1779668"/>
              <a:gd name="connsiteY48" fmla="*/ 573206 h 587592"/>
              <a:gd name="connsiteX49" fmla="*/ 1542197 w 1779668"/>
              <a:gd name="connsiteY49" fmla="*/ 504968 h 587592"/>
              <a:gd name="connsiteX50" fmla="*/ 1555845 w 1779668"/>
              <a:gd name="connsiteY50" fmla="*/ 177421 h 587592"/>
              <a:gd name="connsiteX51" fmla="*/ 1583140 w 1779668"/>
              <a:gd name="connsiteY51" fmla="*/ 0 h 587592"/>
              <a:gd name="connsiteX52" fmla="*/ 1610436 w 1779668"/>
              <a:gd name="connsiteY52" fmla="*/ 245660 h 587592"/>
              <a:gd name="connsiteX53" fmla="*/ 1651379 w 1779668"/>
              <a:gd name="connsiteY53" fmla="*/ 272956 h 587592"/>
              <a:gd name="connsiteX54" fmla="*/ 1692322 w 1779668"/>
              <a:gd name="connsiteY54" fmla="*/ 259308 h 587592"/>
              <a:gd name="connsiteX55" fmla="*/ 1774209 w 1779668"/>
              <a:gd name="connsiteY55" fmla="*/ 245660 h 587592"/>
              <a:gd name="connsiteX56" fmla="*/ 1774209 w 1779668"/>
              <a:gd name="connsiteY56" fmla="*/ 218365 h 587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779668" h="587592">
                <a:moveTo>
                  <a:pt x="0" y="204717"/>
                </a:moveTo>
                <a:cubicBezTo>
                  <a:pt x="22746" y="200168"/>
                  <a:pt x="46519" y="199214"/>
                  <a:pt x="68239" y="191069"/>
                </a:cubicBezTo>
                <a:cubicBezTo>
                  <a:pt x="83597" y="185310"/>
                  <a:pt x="92906" y="165809"/>
                  <a:pt x="109182" y="163774"/>
                </a:cubicBezTo>
                <a:cubicBezTo>
                  <a:pt x="132200" y="160897"/>
                  <a:pt x="155042" y="171318"/>
                  <a:pt x="177421" y="177421"/>
                </a:cubicBezTo>
                <a:cubicBezTo>
                  <a:pt x="205179" y="184991"/>
                  <a:pt x="259308" y="204717"/>
                  <a:pt x="259308" y="204717"/>
                </a:cubicBezTo>
                <a:cubicBezTo>
                  <a:pt x="268406" y="218365"/>
                  <a:pt x="270201" y="245660"/>
                  <a:pt x="286603" y="245660"/>
                </a:cubicBezTo>
                <a:cubicBezTo>
                  <a:pt x="312593" y="245660"/>
                  <a:pt x="339404" y="176124"/>
                  <a:pt x="354842" y="163774"/>
                </a:cubicBezTo>
                <a:cubicBezTo>
                  <a:pt x="366076" y="154787"/>
                  <a:pt x="382137" y="154675"/>
                  <a:pt x="395785" y="150126"/>
                </a:cubicBezTo>
                <a:cubicBezTo>
                  <a:pt x="494715" y="216079"/>
                  <a:pt x="391181" y="166075"/>
                  <a:pt x="450376" y="136478"/>
                </a:cubicBezTo>
                <a:cubicBezTo>
                  <a:pt x="463243" y="130045"/>
                  <a:pt x="477671" y="145577"/>
                  <a:pt x="491319" y="150126"/>
                </a:cubicBezTo>
                <a:cubicBezTo>
                  <a:pt x="495868" y="163774"/>
                  <a:pt x="492997" y="199049"/>
                  <a:pt x="504967" y="191069"/>
                </a:cubicBezTo>
                <a:cubicBezTo>
                  <a:pt x="525351" y="177480"/>
                  <a:pt x="524516" y="146071"/>
                  <a:pt x="532263" y="122830"/>
                </a:cubicBezTo>
                <a:cubicBezTo>
                  <a:pt x="569429" y="11334"/>
                  <a:pt x="517366" y="125330"/>
                  <a:pt x="573206" y="13648"/>
                </a:cubicBezTo>
                <a:cubicBezTo>
                  <a:pt x="585474" y="62720"/>
                  <a:pt x="591839" y="84502"/>
                  <a:pt x="600502" y="136478"/>
                </a:cubicBezTo>
                <a:cubicBezTo>
                  <a:pt x="605790" y="168208"/>
                  <a:pt x="609600" y="200167"/>
                  <a:pt x="614149" y="232012"/>
                </a:cubicBezTo>
                <a:cubicBezTo>
                  <a:pt x="618698" y="313899"/>
                  <a:pt x="610613" y="397480"/>
                  <a:pt x="627797" y="477672"/>
                </a:cubicBezTo>
                <a:cubicBezTo>
                  <a:pt x="632060" y="497565"/>
                  <a:pt x="650518" y="442905"/>
                  <a:pt x="655093" y="423081"/>
                </a:cubicBezTo>
                <a:cubicBezTo>
                  <a:pt x="664356" y="382941"/>
                  <a:pt x="663927" y="341164"/>
                  <a:pt x="668740" y="300251"/>
                </a:cubicBezTo>
                <a:cubicBezTo>
                  <a:pt x="673025" y="263825"/>
                  <a:pt x="676358" y="227247"/>
                  <a:pt x="682388" y="191069"/>
                </a:cubicBezTo>
                <a:cubicBezTo>
                  <a:pt x="685472" y="172567"/>
                  <a:pt x="692681" y="154932"/>
                  <a:pt x="696036" y="136478"/>
                </a:cubicBezTo>
                <a:cubicBezTo>
                  <a:pt x="701790" y="104829"/>
                  <a:pt x="705135" y="72789"/>
                  <a:pt x="709684" y="40944"/>
                </a:cubicBezTo>
                <a:cubicBezTo>
                  <a:pt x="723332" y="50042"/>
                  <a:pt x="739826" y="55895"/>
                  <a:pt x="750627" y="68239"/>
                </a:cubicBezTo>
                <a:cubicBezTo>
                  <a:pt x="772229" y="92927"/>
                  <a:pt x="805218" y="150126"/>
                  <a:pt x="805218" y="150126"/>
                </a:cubicBezTo>
                <a:cubicBezTo>
                  <a:pt x="809767" y="168323"/>
                  <a:pt x="813713" y="186682"/>
                  <a:pt x="818866" y="204717"/>
                </a:cubicBezTo>
                <a:cubicBezTo>
                  <a:pt x="822818" y="218549"/>
                  <a:pt x="818128" y="245660"/>
                  <a:pt x="832514" y="245660"/>
                </a:cubicBezTo>
                <a:cubicBezTo>
                  <a:pt x="848916" y="245660"/>
                  <a:pt x="850711" y="218365"/>
                  <a:pt x="859809" y="204717"/>
                </a:cubicBezTo>
                <a:cubicBezTo>
                  <a:pt x="873457" y="209266"/>
                  <a:pt x="887104" y="222914"/>
                  <a:pt x="900752" y="218365"/>
                </a:cubicBezTo>
                <a:cubicBezTo>
                  <a:pt x="919063" y="212261"/>
                  <a:pt x="925145" y="167491"/>
                  <a:pt x="941696" y="177421"/>
                </a:cubicBezTo>
                <a:cubicBezTo>
                  <a:pt x="966368" y="192224"/>
                  <a:pt x="945051" y="243348"/>
                  <a:pt x="968991" y="259308"/>
                </a:cubicBezTo>
                <a:lnTo>
                  <a:pt x="1009934" y="286603"/>
                </a:lnTo>
                <a:cubicBezTo>
                  <a:pt x="1090837" y="232670"/>
                  <a:pt x="1034796" y="285124"/>
                  <a:pt x="1064525" y="136478"/>
                </a:cubicBezTo>
                <a:cubicBezTo>
                  <a:pt x="1070168" y="108265"/>
                  <a:pt x="1084843" y="82505"/>
                  <a:pt x="1091821" y="54592"/>
                </a:cubicBezTo>
                <a:lnTo>
                  <a:pt x="1105469" y="0"/>
                </a:lnTo>
                <a:cubicBezTo>
                  <a:pt x="1119117" y="18197"/>
                  <a:pt x="1137964" y="33472"/>
                  <a:pt x="1146412" y="54592"/>
                </a:cubicBezTo>
                <a:cubicBezTo>
                  <a:pt x="1156689" y="80285"/>
                  <a:pt x="1155110" y="109253"/>
                  <a:pt x="1160060" y="136478"/>
                </a:cubicBezTo>
                <a:cubicBezTo>
                  <a:pt x="1164210" y="159301"/>
                  <a:pt x="1167605" y="182338"/>
                  <a:pt x="1173708" y="204717"/>
                </a:cubicBezTo>
                <a:cubicBezTo>
                  <a:pt x="1181278" y="232475"/>
                  <a:pt x="1201003" y="286603"/>
                  <a:pt x="1201003" y="286603"/>
                </a:cubicBezTo>
                <a:cubicBezTo>
                  <a:pt x="1205552" y="272955"/>
                  <a:pt x="1210866" y="259539"/>
                  <a:pt x="1214651" y="245660"/>
                </a:cubicBezTo>
                <a:cubicBezTo>
                  <a:pt x="1224522" y="209468"/>
                  <a:pt x="1206357" y="148341"/>
                  <a:pt x="1241946" y="136478"/>
                </a:cubicBezTo>
                <a:cubicBezTo>
                  <a:pt x="1273068" y="126104"/>
                  <a:pt x="1281866" y="189023"/>
                  <a:pt x="1296537" y="218365"/>
                </a:cubicBezTo>
                <a:cubicBezTo>
                  <a:pt x="1330267" y="285823"/>
                  <a:pt x="1304532" y="266523"/>
                  <a:pt x="1364776" y="286603"/>
                </a:cubicBezTo>
                <a:cubicBezTo>
                  <a:pt x="1369325" y="236561"/>
                  <a:pt x="1371318" y="186221"/>
                  <a:pt x="1378424" y="136478"/>
                </a:cubicBezTo>
                <a:cubicBezTo>
                  <a:pt x="1380459" y="122237"/>
                  <a:pt x="1379205" y="101968"/>
                  <a:pt x="1392072" y="95535"/>
                </a:cubicBezTo>
                <a:cubicBezTo>
                  <a:pt x="1404939" y="89102"/>
                  <a:pt x="1419367" y="104634"/>
                  <a:pt x="1433015" y="109183"/>
                </a:cubicBezTo>
                <a:cubicBezTo>
                  <a:pt x="1442114" y="122831"/>
                  <a:pt x="1454552" y="134768"/>
                  <a:pt x="1460311" y="150126"/>
                </a:cubicBezTo>
                <a:cubicBezTo>
                  <a:pt x="1472832" y="183515"/>
                  <a:pt x="1484234" y="307316"/>
                  <a:pt x="1487606" y="327547"/>
                </a:cubicBezTo>
                <a:cubicBezTo>
                  <a:pt x="1497349" y="386004"/>
                  <a:pt x="1500993" y="372083"/>
                  <a:pt x="1514902" y="423081"/>
                </a:cubicBezTo>
                <a:cubicBezTo>
                  <a:pt x="1524773" y="459273"/>
                  <a:pt x="1530334" y="496674"/>
                  <a:pt x="1542197" y="532263"/>
                </a:cubicBezTo>
                <a:cubicBezTo>
                  <a:pt x="1546746" y="545911"/>
                  <a:pt x="1555845" y="587592"/>
                  <a:pt x="1555845" y="573206"/>
                </a:cubicBezTo>
                <a:cubicBezTo>
                  <a:pt x="1555845" y="550010"/>
                  <a:pt x="1546746" y="527714"/>
                  <a:pt x="1542197" y="504968"/>
                </a:cubicBezTo>
                <a:cubicBezTo>
                  <a:pt x="1546746" y="395786"/>
                  <a:pt x="1549028" y="286485"/>
                  <a:pt x="1555845" y="177421"/>
                </a:cubicBezTo>
                <a:cubicBezTo>
                  <a:pt x="1560351" y="105319"/>
                  <a:pt x="1569902" y="66195"/>
                  <a:pt x="1583140" y="0"/>
                </a:cubicBezTo>
                <a:cubicBezTo>
                  <a:pt x="1592239" y="81887"/>
                  <a:pt x="1590453" y="165729"/>
                  <a:pt x="1610436" y="245660"/>
                </a:cubicBezTo>
                <a:cubicBezTo>
                  <a:pt x="1614414" y="261573"/>
                  <a:pt x="1635200" y="270259"/>
                  <a:pt x="1651379" y="272956"/>
                </a:cubicBezTo>
                <a:cubicBezTo>
                  <a:pt x="1665569" y="275321"/>
                  <a:pt x="1678674" y="263857"/>
                  <a:pt x="1692322" y="259308"/>
                </a:cubicBezTo>
                <a:cubicBezTo>
                  <a:pt x="1730264" y="271955"/>
                  <a:pt x="1742461" y="287991"/>
                  <a:pt x="1774209" y="245660"/>
                </a:cubicBezTo>
                <a:cubicBezTo>
                  <a:pt x="1779668" y="238381"/>
                  <a:pt x="1774209" y="227463"/>
                  <a:pt x="1774209" y="218365"/>
                </a:cubicBezTo>
              </a:path>
            </a:pathLst>
          </a:cu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260" name="Left Brace 259"/>
          <p:cNvSpPr/>
          <p:nvPr/>
        </p:nvSpPr>
        <p:spPr bwMode="auto">
          <a:xfrm>
            <a:off x="2572442" y="1700581"/>
            <a:ext cx="209950" cy="1454158"/>
          </a:xfrm>
          <a:prstGeom prst="leftBrac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chemeClr val="bg1"/>
              </a:solidFill>
              <a:effectLst/>
              <a:latin typeface="FrutigerNext LT Regular" pitchFamily="34" charset="0"/>
              <a:ea typeface="MS PGothic" pitchFamily="34" charset="-128"/>
            </a:endParaRPr>
          </a:p>
        </p:txBody>
      </p:sp>
      <p:sp>
        <p:nvSpPr>
          <p:cNvPr id="261" name="Left Brace 260"/>
          <p:cNvSpPr/>
          <p:nvPr/>
        </p:nvSpPr>
        <p:spPr bwMode="auto">
          <a:xfrm flipH="1">
            <a:off x="3598124" y="1700581"/>
            <a:ext cx="234007" cy="1454158"/>
          </a:xfrm>
          <a:prstGeom prst="leftBrac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chemeClr val="bg1"/>
              </a:solidFill>
              <a:effectLst/>
              <a:latin typeface="FrutigerNext LT Regular" pitchFamily="34" charset="0"/>
              <a:ea typeface="MS PGothic" pitchFamily="34" charset="-128"/>
            </a:endParaRPr>
          </a:p>
        </p:txBody>
      </p:sp>
      <p:sp>
        <p:nvSpPr>
          <p:cNvPr id="262" name="TextBox 261"/>
          <p:cNvSpPr txBox="1"/>
          <p:nvPr/>
        </p:nvSpPr>
        <p:spPr>
          <a:xfrm>
            <a:off x="2242207" y="2187346"/>
            <a:ext cx="394660" cy="523220"/>
          </a:xfrm>
          <a:prstGeom prst="rect">
            <a:avLst/>
          </a:prstGeom>
          <a:noFill/>
        </p:spPr>
        <p:txBody>
          <a:bodyPr wrap="none" rtlCol="0">
            <a:spAutoFit/>
          </a:bodyPr>
          <a:lstStyle/>
          <a:p>
            <a:r>
              <a:rPr lang="en-US" sz="2800" dirty="0" smtClean="0">
                <a:solidFill>
                  <a:schemeClr val="bg1"/>
                </a:solidFill>
              </a:rPr>
              <a:t>+</a:t>
            </a:r>
            <a:endParaRPr lang="en-US" sz="2800" dirty="0">
              <a:solidFill>
                <a:schemeClr val="bg1"/>
              </a:solidFill>
            </a:endParaRPr>
          </a:p>
        </p:txBody>
      </p:sp>
      <p:sp>
        <p:nvSpPr>
          <p:cNvPr id="263" name="TextBox 262"/>
          <p:cNvSpPr txBox="1"/>
          <p:nvPr/>
        </p:nvSpPr>
        <p:spPr>
          <a:xfrm>
            <a:off x="3792766" y="2199775"/>
            <a:ext cx="394660" cy="523220"/>
          </a:xfrm>
          <a:prstGeom prst="rect">
            <a:avLst/>
          </a:prstGeom>
          <a:noFill/>
        </p:spPr>
        <p:txBody>
          <a:bodyPr wrap="none" rtlCol="0">
            <a:spAutoFit/>
          </a:bodyPr>
          <a:lstStyle/>
          <a:p>
            <a:r>
              <a:rPr lang="en-US" sz="2800" dirty="0" smtClean="0">
                <a:solidFill>
                  <a:schemeClr val="bg1"/>
                </a:solidFill>
              </a:rPr>
              <a:t>+</a:t>
            </a:r>
            <a:endParaRPr lang="en-US" sz="2800" dirty="0">
              <a:solidFill>
                <a:schemeClr val="bg1"/>
              </a:solidFill>
            </a:endParaRPr>
          </a:p>
        </p:txBody>
      </p:sp>
      <p:sp>
        <p:nvSpPr>
          <p:cNvPr id="264" name="TextBox 263"/>
          <p:cNvSpPr txBox="1"/>
          <p:nvPr/>
        </p:nvSpPr>
        <p:spPr>
          <a:xfrm>
            <a:off x="90217" y="2187346"/>
            <a:ext cx="912429" cy="523220"/>
          </a:xfrm>
          <a:prstGeom prst="rect">
            <a:avLst/>
          </a:prstGeom>
          <a:noFill/>
        </p:spPr>
        <p:txBody>
          <a:bodyPr wrap="none" rtlCol="0">
            <a:spAutoFit/>
          </a:bodyPr>
          <a:lstStyle/>
          <a:p>
            <a:r>
              <a:rPr lang="en-US" sz="2800" dirty="0" smtClean="0">
                <a:solidFill>
                  <a:schemeClr val="bg1"/>
                </a:solidFill>
              </a:rPr>
              <a:t>S</a:t>
            </a:r>
            <a:r>
              <a:rPr lang="en-US" sz="2800" baseline="-28000" dirty="0" smtClean="0">
                <a:solidFill>
                  <a:schemeClr val="bg1"/>
                </a:solidFill>
              </a:rPr>
              <a:t>i</a:t>
            </a:r>
            <a:r>
              <a:rPr lang="en-US" sz="2800" dirty="0" smtClean="0">
                <a:solidFill>
                  <a:schemeClr val="bg1"/>
                </a:solidFill>
              </a:rPr>
              <a:t> = </a:t>
            </a:r>
            <a:endParaRPr lang="en-US" sz="2800" dirty="0">
              <a:solidFill>
                <a:schemeClr val="bg1"/>
              </a:solidFill>
            </a:endParaRPr>
          </a:p>
        </p:txBody>
      </p:sp>
      <p:sp>
        <p:nvSpPr>
          <p:cNvPr id="265" name="Left Brace 264"/>
          <p:cNvSpPr/>
          <p:nvPr/>
        </p:nvSpPr>
        <p:spPr bwMode="auto">
          <a:xfrm>
            <a:off x="4136124" y="1700581"/>
            <a:ext cx="209950" cy="1454158"/>
          </a:xfrm>
          <a:prstGeom prst="leftBrac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chemeClr val="bg1"/>
              </a:solidFill>
              <a:effectLst/>
              <a:latin typeface="FrutigerNext LT Regular" pitchFamily="34" charset="0"/>
              <a:ea typeface="MS PGothic" pitchFamily="34" charset="-128"/>
            </a:endParaRPr>
          </a:p>
        </p:txBody>
      </p:sp>
      <p:sp>
        <p:nvSpPr>
          <p:cNvPr id="266" name="Left Brace 265"/>
          <p:cNvSpPr/>
          <p:nvPr/>
        </p:nvSpPr>
        <p:spPr bwMode="auto">
          <a:xfrm flipH="1">
            <a:off x="5214294" y="1700581"/>
            <a:ext cx="234007" cy="1454158"/>
          </a:xfrm>
          <a:prstGeom prst="leftBrac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chemeClr val="bg1"/>
              </a:solidFill>
              <a:effectLst/>
              <a:latin typeface="FrutigerNext LT Regular" pitchFamily="34" charset="0"/>
              <a:ea typeface="MS PGothic" pitchFamily="34" charset="-128"/>
            </a:endParaRPr>
          </a:p>
        </p:txBody>
      </p:sp>
      <p:sp>
        <p:nvSpPr>
          <p:cNvPr id="267" name="TextBox 266"/>
          <p:cNvSpPr txBox="1"/>
          <p:nvPr/>
        </p:nvSpPr>
        <p:spPr>
          <a:xfrm>
            <a:off x="5408936" y="2189418"/>
            <a:ext cx="394660" cy="523220"/>
          </a:xfrm>
          <a:prstGeom prst="rect">
            <a:avLst/>
          </a:prstGeom>
          <a:noFill/>
        </p:spPr>
        <p:txBody>
          <a:bodyPr wrap="none" rtlCol="0">
            <a:spAutoFit/>
          </a:bodyPr>
          <a:lstStyle/>
          <a:p>
            <a:r>
              <a:rPr lang="en-US" sz="2800" dirty="0" smtClean="0">
                <a:solidFill>
                  <a:schemeClr val="bg1"/>
                </a:solidFill>
              </a:rPr>
              <a:t>+</a:t>
            </a:r>
            <a:endParaRPr lang="en-US" sz="2800" dirty="0">
              <a:solidFill>
                <a:schemeClr val="bg1"/>
              </a:solidFill>
            </a:endParaRPr>
          </a:p>
        </p:txBody>
      </p:sp>
      <p:sp>
        <p:nvSpPr>
          <p:cNvPr id="268" name="Left Brace 267"/>
          <p:cNvSpPr/>
          <p:nvPr/>
        </p:nvSpPr>
        <p:spPr bwMode="auto">
          <a:xfrm>
            <a:off x="5776351" y="1700581"/>
            <a:ext cx="209950" cy="1454158"/>
          </a:xfrm>
          <a:prstGeom prst="leftBrac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chemeClr val="bg1"/>
              </a:solidFill>
              <a:effectLst/>
              <a:latin typeface="FrutigerNext LT Regular" pitchFamily="34" charset="0"/>
              <a:ea typeface="MS PGothic" pitchFamily="34" charset="-128"/>
            </a:endParaRPr>
          </a:p>
        </p:txBody>
      </p:sp>
      <p:sp>
        <p:nvSpPr>
          <p:cNvPr id="269" name="Left Brace 268"/>
          <p:cNvSpPr/>
          <p:nvPr/>
        </p:nvSpPr>
        <p:spPr bwMode="auto">
          <a:xfrm flipH="1">
            <a:off x="6802033" y="1700581"/>
            <a:ext cx="234007" cy="1454158"/>
          </a:xfrm>
          <a:prstGeom prst="leftBrac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chemeClr val="bg1"/>
              </a:solidFill>
              <a:effectLst/>
              <a:latin typeface="FrutigerNext LT Regular" pitchFamily="34" charset="0"/>
              <a:ea typeface="MS PGothic" pitchFamily="34" charset="-128"/>
            </a:endParaRPr>
          </a:p>
        </p:txBody>
      </p:sp>
      <p:sp>
        <p:nvSpPr>
          <p:cNvPr id="270" name="TextBox 269"/>
          <p:cNvSpPr txBox="1"/>
          <p:nvPr/>
        </p:nvSpPr>
        <p:spPr>
          <a:xfrm>
            <a:off x="6970431" y="2201846"/>
            <a:ext cx="394660" cy="523220"/>
          </a:xfrm>
          <a:prstGeom prst="rect">
            <a:avLst/>
          </a:prstGeom>
          <a:noFill/>
        </p:spPr>
        <p:txBody>
          <a:bodyPr wrap="none" rtlCol="0">
            <a:spAutoFit/>
          </a:bodyPr>
          <a:lstStyle/>
          <a:p>
            <a:r>
              <a:rPr lang="en-US" sz="2800" dirty="0" smtClean="0">
                <a:solidFill>
                  <a:schemeClr val="bg1"/>
                </a:solidFill>
              </a:rPr>
              <a:t>+</a:t>
            </a:r>
            <a:endParaRPr lang="en-US" sz="2800" dirty="0">
              <a:solidFill>
                <a:schemeClr val="bg1"/>
              </a:solidFill>
            </a:endParaRPr>
          </a:p>
        </p:txBody>
      </p:sp>
      <p:sp>
        <p:nvSpPr>
          <p:cNvPr id="271" name="TextBox 270"/>
          <p:cNvSpPr txBox="1"/>
          <p:nvPr/>
        </p:nvSpPr>
        <p:spPr>
          <a:xfrm>
            <a:off x="979855" y="1009137"/>
            <a:ext cx="1117614" cy="338554"/>
          </a:xfrm>
          <a:prstGeom prst="rect">
            <a:avLst/>
          </a:prstGeom>
          <a:noFill/>
        </p:spPr>
        <p:txBody>
          <a:bodyPr wrap="none" rtlCol="0">
            <a:spAutoFit/>
          </a:bodyPr>
          <a:lstStyle/>
          <a:p>
            <a:r>
              <a:rPr lang="en-US" sz="1600" b="1" dirty="0" smtClean="0">
                <a:solidFill>
                  <a:schemeClr val="bg2"/>
                </a:solidFill>
              </a:rPr>
              <a:t>Antennas</a:t>
            </a:r>
            <a:endParaRPr lang="en-US" sz="1600" b="1" dirty="0">
              <a:solidFill>
                <a:schemeClr val="bg2"/>
              </a:solidFill>
            </a:endParaRPr>
          </a:p>
        </p:txBody>
      </p:sp>
      <p:sp>
        <p:nvSpPr>
          <p:cNvPr id="273" name="TextBox 272"/>
          <p:cNvSpPr txBox="1"/>
          <p:nvPr/>
        </p:nvSpPr>
        <p:spPr>
          <a:xfrm>
            <a:off x="2622277" y="1009137"/>
            <a:ext cx="1130438" cy="338554"/>
          </a:xfrm>
          <a:prstGeom prst="rect">
            <a:avLst/>
          </a:prstGeom>
          <a:noFill/>
        </p:spPr>
        <p:txBody>
          <a:bodyPr wrap="none" rtlCol="0">
            <a:spAutoFit/>
          </a:bodyPr>
          <a:lstStyle/>
          <a:p>
            <a:r>
              <a:rPr lang="en-US" sz="1600" b="1" dirty="0" smtClean="0">
                <a:solidFill>
                  <a:schemeClr val="bg2"/>
                </a:solidFill>
              </a:rPr>
              <a:t>Fronthaul</a:t>
            </a:r>
            <a:endParaRPr lang="en-US" sz="1600" b="1" dirty="0">
              <a:solidFill>
                <a:schemeClr val="bg2"/>
              </a:solidFill>
            </a:endParaRPr>
          </a:p>
        </p:txBody>
      </p:sp>
      <p:sp>
        <p:nvSpPr>
          <p:cNvPr id="274" name="TextBox 273"/>
          <p:cNvSpPr txBox="1"/>
          <p:nvPr/>
        </p:nvSpPr>
        <p:spPr>
          <a:xfrm>
            <a:off x="4395908" y="784909"/>
            <a:ext cx="832279" cy="584775"/>
          </a:xfrm>
          <a:prstGeom prst="rect">
            <a:avLst/>
          </a:prstGeom>
          <a:noFill/>
        </p:spPr>
        <p:txBody>
          <a:bodyPr wrap="none" rtlCol="0">
            <a:spAutoFit/>
          </a:bodyPr>
          <a:lstStyle/>
          <a:p>
            <a:r>
              <a:rPr lang="en-US" sz="1600" b="1" dirty="0" smtClean="0">
                <a:solidFill>
                  <a:schemeClr val="bg2"/>
                </a:solidFill>
              </a:rPr>
              <a:t>CRAN </a:t>
            </a:r>
            <a:br>
              <a:rPr lang="en-US" sz="1600" b="1" dirty="0" smtClean="0">
                <a:solidFill>
                  <a:schemeClr val="bg2"/>
                </a:solidFill>
              </a:rPr>
            </a:br>
            <a:r>
              <a:rPr lang="en-US" sz="1600" b="1" dirty="0" smtClean="0">
                <a:solidFill>
                  <a:schemeClr val="bg2"/>
                </a:solidFill>
              </a:rPr>
              <a:t>fabric</a:t>
            </a:r>
            <a:endParaRPr lang="en-US" sz="1600" b="1" dirty="0">
              <a:solidFill>
                <a:schemeClr val="bg2"/>
              </a:solidFill>
            </a:endParaRPr>
          </a:p>
        </p:txBody>
      </p:sp>
      <p:grpSp>
        <p:nvGrpSpPr>
          <p:cNvPr id="277" name="Group 177"/>
          <p:cNvGrpSpPr/>
          <p:nvPr/>
        </p:nvGrpSpPr>
        <p:grpSpPr>
          <a:xfrm rot="16200000">
            <a:off x="4076289" y="2056121"/>
            <a:ext cx="1340202" cy="660243"/>
            <a:chOff x="6944248" y="6125198"/>
            <a:chExt cx="1156692" cy="368872"/>
          </a:xfrm>
        </p:grpSpPr>
        <p:sp>
          <p:nvSpPr>
            <p:cNvPr id="400" name="Cube 399"/>
            <p:cNvSpPr/>
            <p:nvPr/>
          </p:nvSpPr>
          <p:spPr bwMode="auto">
            <a:xfrm>
              <a:off x="6944248" y="6358643"/>
              <a:ext cx="203083" cy="135427"/>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402" name="Cube 401"/>
            <p:cNvSpPr/>
            <p:nvPr/>
          </p:nvSpPr>
          <p:spPr bwMode="auto">
            <a:xfrm>
              <a:off x="7222384" y="6358643"/>
              <a:ext cx="203083" cy="135427"/>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404" name="Cube 403"/>
            <p:cNvSpPr/>
            <p:nvPr/>
          </p:nvSpPr>
          <p:spPr bwMode="auto">
            <a:xfrm>
              <a:off x="7540253" y="6358643"/>
              <a:ext cx="203083" cy="135427"/>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407" name="Cube 406"/>
            <p:cNvSpPr/>
            <p:nvPr/>
          </p:nvSpPr>
          <p:spPr bwMode="auto">
            <a:xfrm>
              <a:off x="7897857" y="6358643"/>
              <a:ext cx="203083" cy="135427"/>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409" name="Cube 408"/>
            <p:cNvSpPr/>
            <p:nvPr/>
          </p:nvSpPr>
          <p:spPr bwMode="auto">
            <a:xfrm>
              <a:off x="7162284" y="6125198"/>
              <a:ext cx="203083" cy="135427"/>
            </a:xfrm>
            <a:prstGeom prst="cub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cxnSp>
          <p:nvCxnSpPr>
            <p:cNvPr id="410" name="Straight Connector 409"/>
            <p:cNvCxnSpPr>
              <a:stCxn id="407" idx="1"/>
              <a:endCxn id="409" idx="4"/>
            </p:cNvCxnSpPr>
            <p:nvPr/>
          </p:nvCxnSpPr>
          <p:spPr bwMode="auto">
            <a:xfrm flipH="1" flipV="1">
              <a:off x="7331510" y="6209840"/>
              <a:ext cx="650960" cy="18266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411" name="Straight Connector 410"/>
            <p:cNvCxnSpPr>
              <a:stCxn id="404" idx="0"/>
              <a:endCxn id="409" idx="4"/>
            </p:cNvCxnSpPr>
            <p:nvPr/>
          </p:nvCxnSpPr>
          <p:spPr bwMode="auto">
            <a:xfrm flipH="1" flipV="1">
              <a:off x="7331510" y="6209840"/>
              <a:ext cx="327213" cy="148803"/>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414" name="Straight Connector 413"/>
            <p:cNvCxnSpPr>
              <a:stCxn id="402" idx="0"/>
              <a:endCxn id="409" idx="3"/>
            </p:cNvCxnSpPr>
            <p:nvPr/>
          </p:nvCxnSpPr>
          <p:spPr bwMode="auto">
            <a:xfrm flipH="1" flipV="1">
              <a:off x="7246897" y="6260625"/>
              <a:ext cx="93957" cy="98018"/>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415" name="Straight Connector 414"/>
            <p:cNvCxnSpPr>
              <a:stCxn id="400" idx="0"/>
              <a:endCxn id="409" idx="3"/>
            </p:cNvCxnSpPr>
            <p:nvPr/>
          </p:nvCxnSpPr>
          <p:spPr bwMode="auto">
            <a:xfrm flipV="1">
              <a:off x="7062718" y="6260625"/>
              <a:ext cx="184179" cy="98018"/>
            </a:xfrm>
            <a:prstGeom prst="line">
              <a:avLst/>
            </a:prstGeom>
            <a:solidFill>
              <a:schemeClr val="accent1"/>
            </a:solidFill>
            <a:ln w="9525" cap="flat" cmpd="sng" algn="ctr">
              <a:solidFill>
                <a:schemeClr val="bg1"/>
              </a:solidFill>
              <a:prstDash val="solid"/>
              <a:round/>
              <a:headEnd type="none" w="med" len="med"/>
              <a:tailEnd type="none" w="med" len="med"/>
            </a:ln>
            <a:effectLst/>
          </p:spPr>
        </p:cxnSp>
      </p:grpSp>
      <p:sp>
        <p:nvSpPr>
          <p:cNvPr id="292" name="TextBox 291"/>
          <p:cNvSpPr txBox="1"/>
          <p:nvPr/>
        </p:nvSpPr>
        <p:spPr>
          <a:xfrm>
            <a:off x="5802137" y="784909"/>
            <a:ext cx="1152880" cy="584775"/>
          </a:xfrm>
          <a:prstGeom prst="rect">
            <a:avLst/>
          </a:prstGeom>
          <a:noFill/>
        </p:spPr>
        <p:txBody>
          <a:bodyPr wrap="none" rtlCol="0">
            <a:spAutoFit/>
          </a:bodyPr>
          <a:lstStyle/>
          <a:p>
            <a:r>
              <a:rPr lang="en-US" sz="1600" b="1" dirty="0" smtClean="0">
                <a:solidFill>
                  <a:schemeClr val="bg2"/>
                </a:solidFill>
              </a:rPr>
              <a:t>CRAN</a:t>
            </a:r>
            <a:br>
              <a:rPr lang="en-US" sz="1600" b="1" dirty="0" smtClean="0">
                <a:solidFill>
                  <a:schemeClr val="bg2"/>
                </a:solidFill>
              </a:rPr>
            </a:br>
            <a:r>
              <a:rPr lang="en-US" sz="1600" b="1" dirty="0" smtClean="0">
                <a:solidFill>
                  <a:schemeClr val="bg2"/>
                </a:solidFill>
              </a:rPr>
              <a:t>CPU/MEM</a:t>
            </a:r>
            <a:endParaRPr lang="en-US" sz="1600" b="1" dirty="0">
              <a:solidFill>
                <a:schemeClr val="bg2"/>
              </a:solidFill>
            </a:endParaRPr>
          </a:p>
        </p:txBody>
      </p:sp>
      <p:grpSp>
        <p:nvGrpSpPr>
          <p:cNvPr id="294" name="Group 167"/>
          <p:cNvGrpSpPr/>
          <p:nvPr/>
        </p:nvGrpSpPr>
        <p:grpSpPr>
          <a:xfrm>
            <a:off x="5944752" y="1738900"/>
            <a:ext cx="535810" cy="422576"/>
            <a:chOff x="5898109" y="3985146"/>
            <a:chExt cx="1662751" cy="1228299"/>
          </a:xfrm>
        </p:grpSpPr>
        <p:sp>
          <p:nvSpPr>
            <p:cNvPr id="386" name="Oval 385"/>
            <p:cNvSpPr/>
            <p:nvPr/>
          </p:nvSpPr>
          <p:spPr bwMode="auto">
            <a:xfrm>
              <a:off x="6100549" y="3985146"/>
              <a:ext cx="1282890" cy="1228299"/>
            </a:xfrm>
            <a:prstGeom prst="ellipse">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387" name="Down Arrow 386"/>
            <p:cNvSpPr/>
            <p:nvPr/>
          </p:nvSpPr>
          <p:spPr bwMode="auto">
            <a:xfrm>
              <a:off x="7110484" y="4380931"/>
              <a:ext cx="450376" cy="600502"/>
            </a:xfrm>
            <a:prstGeom prst="down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398" name="Down Arrow 397"/>
            <p:cNvSpPr/>
            <p:nvPr/>
          </p:nvSpPr>
          <p:spPr bwMode="auto">
            <a:xfrm rot="10800000">
              <a:off x="5898109" y="4287671"/>
              <a:ext cx="450376" cy="600502"/>
            </a:xfrm>
            <a:prstGeom prst="down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grpSp>
      <p:grpSp>
        <p:nvGrpSpPr>
          <p:cNvPr id="295" name="Group 168"/>
          <p:cNvGrpSpPr/>
          <p:nvPr/>
        </p:nvGrpSpPr>
        <p:grpSpPr>
          <a:xfrm>
            <a:off x="6091280" y="1877687"/>
            <a:ext cx="535810" cy="422576"/>
            <a:chOff x="5898109" y="3985146"/>
            <a:chExt cx="1662751" cy="1228299"/>
          </a:xfrm>
        </p:grpSpPr>
        <p:sp>
          <p:nvSpPr>
            <p:cNvPr id="383" name="Oval 382"/>
            <p:cNvSpPr/>
            <p:nvPr/>
          </p:nvSpPr>
          <p:spPr bwMode="auto">
            <a:xfrm>
              <a:off x="6100549" y="3985146"/>
              <a:ext cx="1282890" cy="1228299"/>
            </a:xfrm>
            <a:prstGeom prst="ellipse">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384" name="Down Arrow 383"/>
            <p:cNvSpPr/>
            <p:nvPr/>
          </p:nvSpPr>
          <p:spPr bwMode="auto">
            <a:xfrm>
              <a:off x="7110484" y="4380931"/>
              <a:ext cx="450376" cy="600502"/>
            </a:xfrm>
            <a:prstGeom prst="down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385" name="Down Arrow 384"/>
            <p:cNvSpPr/>
            <p:nvPr/>
          </p:nvSpPr>
          <p:spPr bwMode="auto">
            <a:xfrm rot="10800000">
              <a:off x="5898109" y="4287671"/>
              <a:ext cx="450376" cy="600502"/>
            </a:xfrm>
            <a:prstGeom prst="down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grpSp>
      <p:grpSp>
        <p:nvGrpSpPr>
          <p:cNvPr id="296" name="Group 184"/>
          <p:cNvGrpSpPr/>
          <p:nvPr/>
        </p:nvGrpSpPr>
        <p:grpSpPr>
          <a:xfrm>
            <a:off x="5968809" y="2706267"/>
            <a:ext cx="535810" cy="422576"/>
            <a:chOff x="5898109" y="3985146"/>
            <a:chExt cx="1662751" cy="1228299"/>
          </a:xfrm>
        </p:grpSpPr>
        <p:sp>
          <p:nvSpPr>
            <p:cNvPr id="380" name="Oval 379"/>
            <p:cNvSpPr/>
            <p:nvPr/>
          </p:nvSpPr>
          <p:spPr bwMode="auto">
            <a:xfrm>
              <a:off x="6100549" y="3985146"/>
              <a:ext cx="1282890" cy="1228299"/>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381" name="Down Arrow 380"/>
            <p:cNvSpPr/>
            <p:nvPr/>
          </p:nvSpPr>
          <p:spPr bwMode="auto">
            <a:xfrm>
              <a:off x="7110484" y="4380931"/>
              <a:ext cx="450376" cy="600502"/>
            </a:xfrm>
            <a:prstGeom prst="down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382" name="Down Arrow 381"/>
            <p:cNvSpPr/>
            <p:nvPr/>
          </p:nvSpPr>
          <p:spPr bwMode="auto">
            <a:xfrm rot="10800000">
              <a:off x="5898109" y="4287671"/>
              <a:ext cx="450376" cy="600502"/>
            </a:xfrm>
            <a:prstGeom prst="down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grpSp>
      <p:sp>
        <p:nvSpPr>
          <p:cNvPr id="299" name="Rectangle 298"/>
          <p:cNvSpPr/>
          <p:nvPr/>
        </p:nvSpPr>
        <p:spPr bwMode="auto">
          <a:xfrm>
            <a:off x="1553317" y="2167693"/>
            <a:ext cx="157462" cy="223716"/>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grpSp>
        <p:nvGrpSpPr>
          <p:cNvPr id="301" name="Group 194"/>
          <p:cNvGrpSpPr/>
          <p:nvPr/>
        </p:nvGrpSpPr>
        <p:grpSpPr>
          <a:xfrm>
            <a:off x="1536389" y="2567140"/>
            <a:ext cx="238381" cy="445362"/>
            <a:chOff x="1212979" y="2447124"/>
            <a:chExt cx="247934" cy="489045"/>
          </a:xfrm>
        </p:grpSpPr>
        <p:sp>
          <p:nvSpPr>
            <p:cNvPr id="374" name="Rectangle 373"/>
            <p:cNvSpPr/>
            <p:nvPr/>
          </p:nvSpPr>
          <p:spPr bwMode="auto">
            <a:xfrm>
              <a:off x="1212979" y="2690510"/>
              <a:ext cx="163772" cy="245659"/>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379" name="Rectangle 378"/>
            <p:cNvSpPr/>
            <p:nvPr/>
          </p:nvSpPr>
          <p:spPr bwMode="auto">
            <a:xfrm>
              <a:off x="1297141" y="2447124"/>
              <a:ext cx="163772" cy="245659"/>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grpSp>
      <p:grpSp>
        <p:nvGrpSpPr>
          <p:cNvPr id="302" name="Group 218"/>
          <p:cNvGrpSpPr/>
          <p:nvPr/>
        </p:nvGrpSpPr>
        <p:grpSpPr>
          <a:xfrm>
            <a:off x="7665852" y="1813472"/>
            <a:ext cx="1006092" cy="1205584"/>
            <a:chOff x="9090504" y="1705970"/>
            <a:chExt cx="1582046" cy="2032197"/>
          </a:xfrm>
        </p:grpSpPr>
        <p:sp>
          <p:nvSpPr>
            <p:cNvPr id="365" name="Left-Right Arrow 364"/>
            <p:cNvSpPr/>
            <p:nvPr/>
          </p:nvSpPr>
          <p:spPr bwMode="auto">
            <a:xfrm rot="18875707">
              <a:off x="8773899" y="3172735"/>
              <a:ext cx="882037" cy="248828"/>
            </a:xfrm>
            <a:prstGeom prst="leftRightArrow">
              <a:avLst/>
            </a:prstGeom>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366" name="Left-Right Arrow 365"/>
            <p:cNvSpPr/>
            <p:nvPr/>
          </p:nvSpPr>
          <p:spPr bwMode="auto">
            <a:xfrm>
              <a:off x="9656672" y="2881282"/>
              <a:ext cx="1015878" cy="244055"/>
            </a:xfrm>
            <a:prstGeom prst="leftRightArrow">
              <a:avLst/>
            </a:prstGeom>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bg1"/>
                </a:solidFill>
                <a:effectLst/>
                <a:latin typeface="FrutigerNext LT Regular" pitchFamily="34" charset="0"/>
                <a:ea typeface="MS PGothic" pitchFamily="34" charset="-128"/>
              </a:endParaRPr>
            </a:p>
          </p:txBody>
        </p:sp>
        <p:cxnSp>
          <p:nvCxnSpPr>
            <p:cNvPr id="368" name="Straight Connector 367"/>
            <p:cNvCxnSpPr/>
            <p:nvPr/>
          </p:nvCxnSpPr>
          <p:spPr bwMode="auto">
            <a:xfrm flipH="1" flipV="1">
              <a:off x="9695539" y="1994542"/>
              <a:ext cx="636423" cy="7314"/>
            </a:xfrm>
            <a:prstGeom prst="line">
              <a:avLst/>
            </a:prstGeom>
            <a:solidFill>
              <a:schemeClr val="accent1"/>
            </a:solidFill>
            <a:ln w="38100" cap="flat" cmpd="sng" algn="ctr">
              <a:solidFill>
                <a:schemeClr val="bg1"/>
              </a:solidFill>
              <a:prstDash val="dash"/>
              <a:round/>
              <a:headEnd type="none" w="med" len="med"/>
              <a:tailEnd type="none" w="med" len="med"/>
            </a:ln>
            <a:effectLst/>
          </p:spPr>
        </p:cxnSp>
        <p:cxnSp>
          <p:nvCxnSpPr>
            <p:cNvPr id="369" name="Straight Connector 368"/>
            <p:cNvCxnSpPr/>
            <p:nvPr/>
          </p:nvCxnSpPr>
          <p:spPr bwMode="auto">
            <a:xfrm flipH="1">
              <a:off x="9922310" y="2038432"/>
              <a:ext cx="431597" cy="351130"/>
            </a:xfrm>
            <a:prstGeom prst="line">
              <a:avLst/>
            </a:prstGeom>
            <a:solidFill>
              <a:schemeClr val="accent1"/>
            </a:solidFill>
            <a:ln w="38100" cap="flat" cmpd="sng" algn="ctr">
              <a:solidFill>
                <a:schemeClr val="bg1"/>
              </a:solidFill>
              <a:prstDash val="dash"/>
              <a:round/>
              <a:headEnd type="none" w="med" len="med"/>
              <a:tailEnd type="none" w="med" len="med"/>
            </a:ln>
            <a:effectLst/>
          </p:spPr>
        </p:cxnSp>
        <p:sp>
          <p:nvSpPr>
            <p:cNvPr id="372" name="Oval 371"/>
            <p:cNvSpPr/>
            <p:nvPr/>
          </p:nvSpPr>
          <p:spPr bwMode="auto">
            <a:xfrm>
              <a:off x="9805267" y="2323724"/>
              <a:ext cx="175565" cy="168250"/>
            </a:xfrm>
            <a:prstGeom prst="ellipse">
              <a:avLst/>
            </a:prstGeom>
            <a:solidFill>
              <a:srgbClr val="FF0000"/>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373" name="Left-Right Arrow 372"/>
            <p:cNvSpPr/>
            <p:nvPr/>
          </p:nvSpPr>
          <p:spPr bwMode="auto">
            <a:xfrm rot="5400000">
              <a:off x="8894564" y="2244056"/>
              <a:ext cx="1360727" cy="284555"/>
            </a:xfrm>
            <a:prstGeom prst="leftRightArrow">
              <a:avLst/>
            </a:prstGeom>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bg1"/>
                </a:solidFill>
                <a:effectLst/>
                <a:latin typeface="FrutigerNext LT Regular" pitchFamily="34" charset="0"/>
                <a:ea typeface="MS PGothic" pitchFamily="34" charset="-128"/>
              </a:endParaRPr>
            </a:p>
          </p:txBody>
        </p:sp>
      </p:grpSp>
      <p:sp>
        <p:nvSpPr>
          <p:cNvPr id="313" name="Left Brace 312"/>
          <p:cNvSpPr/>
          <p:nvPr/>
        </p:nvSpPr>
        <p:spPr bwMode="auto">
          <a:xfrm flipH="1">
            <a:off x="8536310" y="1700581"/>
            <a:ext cx="234007" cy="1454158"/>
          </a:xfrm>
          <a:prstGeom prst="leftBrac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chemeClr val="bg1"/>
              </a:solidFill>
              <a:effectLst/>
              <a:latin typeface="FrutigerNext LT Regular" pitchFamily="34" charset="0"/>
              <a:ea typeface="MS PGothic" pitchFamily="34" charset="-128"/>
            </a:endParaRPr>
          </a:p>
        </p:txBody>
      </p:sp>
      <p:sp>
        <p:nvSpPr>
          <p:cNvPr id="315" name="Left Brace 314"/>
          <p:cNvSpPr/>
          <p:nvPr/>
        </p:nvSpPr>
        <p:spPr bwMode="auto">
          <a:xfrm>
            <a:off x="7287555" y="1700581"/>
            <a:ext cx="209950" cy="1454158"/>
          </a:xfrm>
          <a:prstGeom prst="leftBrac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chemeClr val="bg1"/>
              </a:solidFill>
              <a:effectLst/>
              <a:latin typeface="FrutigerNext LT Regular" pitchFamily="34" charset="0"/>
              <a:ea typeface="MS PGothic" pitchFamily="34" charset="-128"/>
            </a:endParaRPr>
          </a:p>
        </p:txBody>
      </p:sp>
      <p:sp>
        <p:nvSpPr>
          <p:cNvPr id="316" name="TextBox 315"/>
          <p:cNvSpPr txBox="1"/>
          <p:nvPr/>
        </p:nvSpPr>
        <p:spPr>
          <a:xfrm>
            <a:off x="7326464" y="784909"/>
            <a:ext cx="1380506" cy="584775"/>
          </a:xfrm>
          <a:prstGeom prst="rect">
            <a:avLst/>
          </a:prstGeom>
          <a:noFill/>
        </p:spPr>
        <p:txBody>
          <a:bodyPr wrap="none" rtlCol="0">
            <a:spAutoFit/>
          </a:bodyPr>
          <a:lstStyle/>
          <a:p>
            <a:r>
              <a:rPr lang="en-US" sz="1600" b="1" dirty="0" smtClean="0">
                <a:solidFill>
                  <a:schemeClr val="bg2"/>
                </a:solidFill>
              </a:rPr>
              <a:t>RAT </a:t>
            </a:r>
            <a:br>
              <a:rPr lang="en-US" sz="1600" b="1" dirty="0" smtClean="0">
                <a:solidFill>
                  <a:schemeClr val="bg2"/>
                </a:solidFill>
              </a:rPr>
            </a:br>
            <a:r>
              <a:rPr lang="en-US" sz="1600" b="1" dirty="0" smtClean="0">
                <a:solidFill>
                  <a:schemeClr val="bg2"/>
                </a:solidFill>
              </a:rPr>
              <a:t>Numerology</a:t>
            </a:r>
            <a:endParaRPr lang="en-US" sz="1600" b="1" dirty="0">
              <a:solidFill>
                <a:schemeClr val="bg2"/>
              </a:solidFill>
            </a:endParaRPr>
          </a:p>
        </p:txBody>
      </p:sp>
      <p:sp>
        <p:nvSpPr>
          <p:cNvPr id="318" name="TextBox 317"/>
          <p:cNvSpPr txBox="1"/>
          <p:nvPr/>
        </p:nvSpPr>
        <p:spPr>
          <a:xfrm>
            <a:off x="8807521" y="2189418"/>
            <a:ext cx="394660" cy="523220"/>
          </a:xfrm>
          <a:prstGeom prst="rect">
            <a:avLst/>
          </a:prstGeom>
          <a:noFill/>
        </p:spPr>
        <p:txBody>
          <a:bodyPr wrap="none" rtlCol="0">
            <a:spAutoFit/>
          </a:bodyPr>
          <a:lstStyle/>
          <a:p>
            <a:r>
              <a:rPr lang="en-US" sz="2800" dirty="0" smtClean="0">
                <a:solidFill>
                  <a:schemeClr val="bg1"/>
                </a:solidFill>
              </a:rPr>
              <a:t>+</a:t>
            </a:r>
            <a:endParaRPr lang="en-US" sz="2800" dirty="0">
              <a:solidFill>
                <a:schemeClr val="bg1"/>
              </a:solidFill>
            </a:endParaRPr>
          </a:p>
        </p:txBody>
      </p:sp>
      <p:sp>
        <p:nvSpPr>
          <p:cNvPr id="322" name="Left Brace 321"/>
          <p:cNvSpPr/>
          <p:nvPr/>
        </p:nvSpPr>
        <p:spPr bwMode="auto">
          <a:xfrm>
            <a:off x="9150879" y="1700581"/>
            <a:ext cx="209950" cy="1454158"/>
          </a:xfrm>
          <a:prstGeom prst="leftBrac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chemeClr val="bg1"/>
              </a:solidFill>
              <a:effectLst/>
              <a:latin typeface="FrutigerNext LT Regular" pitchFamily="34" charset="0"/>
              <a:ea typeface="MS PGothic" pitchFamily="34" charset="-128"/>
            </a:endParaRPr>
          </a:p>
        </p:txBody>
      </p:sp>
      <p:sp>
        <p:nvSpPr>
          <p:cNvPr id="331" name="Left Brace 330"/>
          <p:cNvSpPr/>
          <p:nvPr/>
        </p:nvSpPr>
        <p:spPr bwMode="auto">
          <a:xfrm flipH="1">
            <a:off x="10229050" y="1700581"/>
            <a:ext cx="234007" cy="1454158"/>
          </a:xfrm>
          <a:prstGeom prst="leftBrac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chemeClr val="bg1"/>
              </a:solidFill>
              <a:effectLst/>
              <a:latin typeface="FrutigerNext LT Regular" pitchFamily="34" charset="0"/>
              <a:ea typeface="MS PGothic" pitchFamily="34" charset="-128"/>
            </a:endParaRPr>
          </a:p>
        </p:txBody>
      </p:sp>
      <p:sp>
        <p:nvSpPr>
          <p:cNvPr id="333" name="TextBox 332"/>
          <p:cNvSpPr txBox="1"/>
          <p:nvPr/>
        </p:nvSpPr>
        <p:spPr>
          <a:xfrm>
            <a:off x="10423692" y="2179061"/>
            <a:ext cx="394660" cy="523220"/>
          </a:xfrm>
          <a:prstGeom prst="rect">
            <a:avLst/>
          </a:prstGeom>
          <a:noFill/>
        </p:spPr>
        <p:txBody>
          <a:bodyPr wrap="none" rtlCol="0">
            <a:spAutoFit/>
          </a:bodyPr>
          <a:lstStyle/>
          <a:p>
            <a:r>
              <a:rPr lang="en-US" sz="2800" dirty="0" smtClean="0">
                <a:solidFill>
                  <a:schemeClr val="bg1"/>
                </a:solidFill>
              </a:rPr>
              <a:t>+</a:t>
            </a:r>
            <a:endParaRPr lang="en-US" sz="2800" dirty="0">
              <a:solidFill>
                <a:schemeClr val="bg1"/>
              </a:solidFill>
            </a:endParaRPr>
          </a:p>
        </p:txBody>
      </p:sp>
      <p:sp>
        <p:nvSpPr>
          <p:cNvPr id="334" name="Left Brace 333"/>
          <p:cNvSpPr/>
          <p:nvPr/>
        </p:nvSpPr>
        <p:spPr bwMode="auto">
          <a:xfrm>
            <a:off x="10791107" y="1700581"/>
            <a:ext cx="209950" cy="1454158"/>
          </a:xfrm>
          <a:prstGeom prst="leftBrac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chemeClr val="bg1"/>
              </a:solidFill>
              <a:effectLst/>
              <a:latin typeface="FrutigerNext LT Regular" pitchFamily="34" charset="0"/>
              <a:ea typeface="MS PGothic" pitchFamily="34" charset="-128"/>
            </a:endParaRPr>
          </a:p>
        </p:txBody>
      </p:sp>
      <p:sp>
        <p:nvSpPr>
          <p:cNvPr id="335" name="Left Brace 334"/>
          <p:cNvSpPr/>
          <p:nvPr/>
        </p:nvSpPr>
        <p:spPr bwMode="auto">
          <a:xfrm flipH="1">
            <a:off x="11816789" y="1700581"/>
            <a:ext cx="234007" cy="1454158"/>
          </a:xfrm>
          <a:prstGeom prst="leftBrac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chemeClr val="bg1"/>
              </a:solidFill>
              <a:effectLst/>
              <a:latin typeface="FrutigerNext LT Regular" pitchFamily="34" charset="0"/>
              <a:ea typeface="MS PGothic" pitchFamily="34" charset="-128"/>
            </a:endParaRPr>
          </a:p>
        </p:txBody>
      </p:sp>
      <p:sp>
        <p:nvSpPr>
          <p:cNvPr id="339" name="TextBox 338"/>
          <p:cNvSpPr txBox="1"/>
          <p:nvPr/>
        </p:nvSpPr>
        <p:spPr>
          <a:xfrm>
            <a:off x="9410664" y="784909"/>
            <a:ext cx="673582" cy="584775"/>
          </a:xfrm>
          <a:prstGeom prst="rect">
            <a:avLst/>
          </a:prstGeom>
          <a:noFill/>
        </p:spPr>
        <p:txBody>
          <a:bodyPr wrap="none" rtlCol="0">
            <a:spAutoFit/>
          </a:bodyPr>
          <a:lstStyle/>
          <a:p>
            <a:r>
              <a:rPr lang="en-US" sz="1600" b="1" dirty="0" smtClean="0">
                <a:solidFill>
                  <a:schemeClr val="bg2"/>
                </a:solidFill>
              </a:rPr>
              <a:t>Back</a:t>
            </a:r>
            <a:br>
              <a:rPr lang="en-US" sz="1600" b="1" dirty="0" smtClean="0">
                <a:solidFill>
                  <a:schemeClr val="bg2"/>
                </a:solidFill>
              </a:rPr>
            </a:br>
            <a:r>
              <a:rPr lang="en-US" sz="1600" b="1" dirty="0" smtClean="0">
                <a:solidFill>
                  <a:schemeClr val="bg2"/>
                </a:solidFill>
              </a:rPr>
              <a:t>Haul</a:t>
            </a:r>
            <a:endParaRPr lang="en-US" sz="1600" b="1" dirty="0">
              <a:solidFill>
                <a:schemeClr val="bg2"/>
              </a:solidFill>
            </a:endParaRPr>
          </a:p>
        </p:txBody>
      </p:sp>
      <p:grpSp>
        <p:nvGrpSpPr>
          <p:cNvPr id="340" name="Group 177"/>
          <p:cNvGrpSpPr/>
          <p:nvPr/>
        </p:nvGrpSpPr>
        <p:grpSpPr>
          <a:xfrm rot="16200000">
            <a:off x="9430812" y="1694971"/>
            <a:ext cx="649640" cy="671282"/>
            <a:chOff x="7540253" y="6119031"/>
            <a:chExt cx="560687" cy="375039"/>
          </a:xfrm>
        </p:grpSpPr>
        <p:sp>
          <p:nvSpPr>
            <p:cNvPr id="360" name="Cube 359"/>
            <p:cNvSpPr/>
            <p:nvPr/>
          </p:nvSpPr>
          <p:spPr bwMode="auto">
            <a:xfrm>
              <a:off x="7540253" y="6358643"/>
              <a:ext cx="203083" cy="135427"/>
            </a:xfrm>
            <a:prstGeom prst="cub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361" name="Cube 360"/>
            <p:cNvSpPr/>
            <p:nvPr/>
          </p:nvSpPr>
          <p:spPr bwMode="auto">
            <a:xfrm>
              <a:off x="7897857" y="6358643"/>
              <a:ext cx="203083" cy="135427"/>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cxnSp>
          <p:nvCxnSpPr>
            <p:cNvPr id="362" name="Straight Connector 361"/>
            <p:cNvCxnSpPr>
              <a:stCxn id="361" idx="1"/>
              <a:endCxn id="363" idx="4"/>
            </p:cNvCxnSpPr>
            <p:nvPr/>
          </p:nvCxnSpPr>
          <p:spPr bwMode="auto">
            <a:xfrm flipH="1" flipV="1">
              <a:off x="7758759" y="6203673"/>
              <a:ext cx="223711" cy="188827"/>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363" name="Cube 362"/>
            <p:cNvSpPr/>
            <p:nvPr/>
          </p:nvSpPr>
          <p:spPr bwMode="auto">
            <a:xfrm>
              <a:off x="7589533" y="6119031"/>
              <a:ext cx="203083" cy="135427"/>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cxnSp>
          <p:nvCxnSpPr>
            <p:cNvPr id="364" name="Straight Connector 363"/>
            <p:cNvCxnSpPr>
              <a:stCxn id="360" idx="0"/>
              <a:endCxn id="363" idx="3"/>
            </p:cNvCxnSpPr>
            <p:nvPr/>
          </p:nvCxnSpPr>
          <p:spPr bwMode="auto">
            <a:xfrm flipV="1">
              <a:off x="7658723" y="6254458"/>
              <a:ext cx="15423" cy="104185"/>
            </a:xfrm>
            <a:prstGeom prst="line">
              <a:avLst/>
            </a:prstGeom>
            <a:solidFill>
              <a:schemeClr val="accent1"/>
            </a:solidFill>
            <a:ln w="9525" cap="flat" cmpd="sng" algn="ctr">
              <a:solidFill>
                <a:srgbClr val="FF0000"/>
              </a:solidFill>
              <a:prstDash val="solid"/>
              <a:round/>
              <a:headEnd type="none" w="med" len="med"/>
              <a:tailEnd type="none" w="med" len="med"/>
            </a:ln>
            <a:effectLst/>
          </p:spPr>
        </p:cxnSp>
      </p:grpSp>
      <p:sp>
        <p:nvSpPr>
          <p:cNvPr id="344" name="TextBox 343"/>
          <p:cNvSpPr txBox="1"/>
          <p:nvPr/>
        </p:nvSpPr>
        <p:spPr>
          <a:xfrm>
            <a:off x="10816892" y="784909"/>
            <a:ext cx="1152880" cy="584775"/>
          </a:xfrm>
          <a:prstGeom prst="rect">
            <a:avLst/>
          </a:prstGeom>
          <a:noFill/>
        </p:spPr>
        <p:txBody>
          <a:bodyPr wrap="none" rtlCol="0">
            <a:spAutoFit/>
          </a:bodyPr>
          <a:lstStyle/>
          <a:p>
            <a:r>
              <a:rPr lang="en-US" sz="1600" b="1" dirty="0" smtClean="0">
                <a:solidFill>
                  <a:schemeClr val="bg2"/>
                </a:solidFill>
              </a:rPr>
              <a:t>Core</a:t>
            </a:r>
            <a:br>
              <a:rPr lang="en-US" sz="1600" b="1" dirty="0" smtClean="0">
                <a:solidFill>
                  <a:schemeClr val="bg2"/>
                </a:solidFill>
              </a:rPr>
            </a:br>
            <a:r>
              <a:rPr lang="en-US" sz="1600" b="1" dirty="0" smtClean="0">
                <a:solidFill>
                  <a:schemeClr val="bg2"/>
                </a:solidFill>
              </a:rPr>
              <a:t>CPU/MEM</a:t>
            </a:r>
            <a:endParaRPr lang="en-US" sz="1600" b="1" dirty="0">
              <a:solidFill>
                <a:schemeClr val="bg2"/>
              </a:solidFill>
            </a:endParaRPr>
          </a:p>
        </p:txBody>
      </p:sp>
      <p:grpSp>
        <p:nvGrpSpPr>
          <p:cNvPr id="346" name="Group 245"/>
          <p:cNvGrpSpPr/>
          <p:nvPr/>
        </p:nvGrpSpPr>
        <p:grpSpPr>
          <a:xfrm>
            <a:off x="10959507" y="1728544"/>
            <a:ext cx="535810" cy="422576"/>
            <a:chOff x="5898109" y="3985146"/>
            <a:chExt cx="1662751" cy="1228299"/>
          </a:xfrm>
        </p:grpSpPr>
        <p:sp>
          <p:nvSpPr>
            <p:cNvPr id="352" name="Oval 351"/>
            <p:cNvSpPr/>
            <p:nvPr/>
          </p:nvSpPr>
          <p:spPr bwMode="auto">
            <a:xfrm>
              <a:off x="6100549" y="3985146"/>
              <a:ext cx="1282890" cy="1228299"/>
            </a:xfrm>
            <a:prstGeom prst="ellipse">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355" name="Down Arrow 354"/>
            <p:cNvSpPr/>
            <p:nvPr/>
          </p:nvSpPr>
          <p:spPr bwMode="auto">
            <a:xfrm>
              <a:off x="7110484" y="4380931"/>
              <a:ext cx="450376" cy="600502"/>
            </a:xfrm>
            <a:prstGeom prst="down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359" name="Down Arrow 358"/>
            <p:cNvSpPr/>
            <p:nvPr/>
          </p:nvSpPr>
          <p:spPr bwMode="auto">
            <a:xfrm rot="10800000">
              <a:off x="5898109" y="4287671"/>
              <a:ext cx="450376" cy="600502"/>
            </a:xfrm>
            <a:prstGeom prst="down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grpSp>
      <p:grpSp>
        <p:nvGrpSpPr>
          <p:cNvPr id="348" name="Group 257"/>
          <p:cNvGrpSpPr/>
          <p:nvPr/>
        </p:nvGrpSpPr>
        <p:grpSpPr>
          <a:xfrm>
            <a:off x="11291139" y="2281621"/>
            <a:ext cx="505077" cy="422576"/>
            <a:chOff x="7110484" y="3985146"/>
            <a:chExt cx="1567376" cy="1228299"/>
          </a:xfrm>
        </p:grpSpPr>
        <p:sp>
          <p:nvSpPr>
            <p:cNvPr id="349" name="Oval 348"/>
            <p:cNvSpPr/>
            <p:nvPr/>
          </p:nvSpPr>
          <p:spPr bwMode="auto">
            <a:xfrm>
              <a:off x="7244081" y="3985146"/>
              <a:ext cx="1282887" cy="1228299"/>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350" name="Down Arrow 349"/>
            <p:cNvSpPr/>
            <p:nvPr/>
          </p:nvSpPr>
          <p:spPr bwMode="auto">
            <a:xfrm>
              <a:off x="7110484" y="4380931"/>
              <a:ext cx="450376" cy="600502"/>
            </a:xfrm>
            <a:prstGeom prst="down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351" name="Down Arrow 350"/>
            <p:cNvSpPr/>
            <p:nvPr/>
          </p:nvSpPr>
          <p:spPr bwMode="auto">
            <a:xfrm rot="10800000">
              <a:off x="8227483" y="4327339"/>
              <a:ext cx="450377" cy="600503"/>
            </a:xfrm>
            <a:prstGeom prst="down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grpSp>
      <p:sp>
        <p:nvSpPr>
          <p:cNvPr id="418" name="Vertical Scroll 417"/>
          <p:cNvSpPr/>
          <p:nvPr/>
        </p:nvSpPr>
        <p:spPr bwMode="auto">
          <a:xfrm>
            <a:off x="7917208" y="2739164"/>
            <a:ext cx="368489" cy="464024"/>
          </a:xfrm>
          <a:prstGeom prst="verticalScroll">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dirty="0" smtClean="0">
              <a:ln>
                <a:noFill/>
              </a:ln>
              <a:solidFill>
                <a:schemeClr val="bg1"/>
              </a:solidFill>
              <a:effectLst/>
              <a:latin typeface="FrutigerNext LT Regular" pitchFamily="34" charset="0"/>
              <a:ea typeface="MS PGothic" pitchFamily="34" charset="-128"/>
            </a:endParaRPr>
          </a:p>
        </p:txBody>
      </p:sp>
      <p:sp>
        <p:nvSpPr>
          <p:cNvPr id="419" name="Vertical Scroll 418"/>
          <p:cNvSpPr/>
          <p:nvPr/>
        </p:nvSpPr>
        <p:spPr bwMode="auto">
          <a:xfrm>
            <a:off x="11181299" y="2731156"/>
            <a:ext cx="368489" cy="464024"/>
          </a:xfrm>
          <a:prstGeom prst="verticalScroll">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dirty="0" smtClean="0">
                <a:ln>
                  <a:noFill/>
                </a:ln>
                <a:solidFill>
                  <a:schemeClr val="bg1"/>
                </a:solidFill>
                <a:effectLst/>
                <a:latin typeface="FrutigerNext LT Regular" pitchFamily="34" charset="0"/>
                <a:ea typeface="MS PGothic" pitchFamily="34" charset="-128"/>
              </a:rPr>
              <a:t>1010101</a:t>
            </a:r>
          </a:p>
        </p:txBody>
      </p:sp>
      <p:sp>
        <p:nvSpPr>
          <p:cNvPr id="181" name="Cube 180"/>
          <p:cNvSpPr/>
          <p:nvPr/>
        </p:nvSpPr>
        <p:spPr bwMode="auto">
          <a:xfrm rot="16200000">
            <a:off x="4370337" y="4949826"/>
            <a:ext cx="235302" cy="242400"/>
          </a:xfrm>
          <a:prstGeom prst="cub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cxnSp>
        <p:nvCxnSpPr>
          <p:cNvPr id="182" name="Straight Connector 181"/>
          <p:cNvCxnSpPr>
            <a:stCxn id="394" idx="0"/>
            <a:endCxn id="181" idx="3"/>
          </p:cNvCxnSpPr>
          <p:nvPr/>
        </p:nvCxnSpPr>
        <p:spPr bwMode="auto">
          <a:xfrm flipH="1" flipV="1">
            <a:off x="4609188" y="5100439"/>
            <a:ext cx="216597" cy="185917"/>
          </a:xfrm>
          <a:prstGeom prst="line">
            <a:avLst/>
          </a:prstGeom>
          <a:solidFill>
            <a:schemeClr val="accent1"/>
          </a:solidFill>
          <a:ln w="9525" cap="flat" cmpd="sng" algn="ctr">
            <a:solidFill>
              <a:srgbClr val="FF0000"/>
            </a:solidFill>
            <a:prstDash val="solid"/>
            <a:round/>
            <a:headEnd type="none" w="med" len="med"/>
            <a:tailEnd type="none" w="med" len="med"/>
          </a:ln>
          <a:effectLst/>
        </p:spPr>
      </p:cxnSp>
      <p:sp>
        <p:nvSpPr>
          <p:cNvPr id="171" name="Freeform 170"/>
          <p:cNvSpPr/>
          <p:nvPr/>
        </p:nvSpPr>
        <p:spPr bwMode="auto">
          <a:xfrm>
            <a:off x="1734207" y="2963917"/>
            <a:ext cx="257503" cy="1261242"/>
          </a:xfrm>
          <a:custGeom>
            <a:avLst/>
            <a:gdLst>
              <a:gd name="connsiteX0" fmla="*/ 94593 w 257503"/>
              <a:gd name="connsiteY0" fmla="*/ 0 h 1261242"/>
              <a:gd name="connsiteX1" fmla="*/ 252248 w 257503"/>
              <a:gd name="connsiteY1" fmla="*/ 394138 h 1261242"/>
              <a:gd name="connsiteX2" fmla="*/ 126124 w 257503"/>
              <a:gd name="connsiteY2" fmla="*/ 1119352 h 1261242"/>
              <a:gd name="connsiteX3" fmla="*/ 0 w 257503"/>
              <a:gd name="connsiteY3" fmla="*/ 1245476 h 1261242"/>
            </a:gdLst>
            <a:ahLst/>
            <a:cxnLst>
              <a:cxn ang="0">
                <a:pos x="connsiteX0" y="connsiteY0"/>
              </a:cxn>
              <a:cxn ang="0">
                <a:pos x="connsiteX1" y="connsiteY1"/>
              </a:cxn>
              <a:cxn ang="0">
                <a:pos x="connsiteX2" y="connsiteY2"/>
              </a:cxn>
              <a:cxn ang="0">
                <a:pos x="connsiteX3" y="connsiteY3"/>
              </a:cxn>
            </a:cxnLst>
            <a:rect l="l" t="t" r="r" b="b"/>
            <a:pathLst>
              <a:path w="257503" h="1261242">
                <a:moveTo>
                  <a:pt x="94593" y="0"/>
                </a:moveTo>
                <a:cubicBezTo>
                  <a:pt x="170793" y="103789"/>
                  <a:pt x="246993" y="207579"/>
                  <a:pt x="252248" y="394138"/>
                </a:cubicBezTo>
                <a:cubicBezTo>
                  <a:pt x="257503" y="580697"/>
                  <a:pt x="168165" y="977462"/>
                  <a:pt x="126124" y="1119352"/>
                </a:cubicBezTo>
                <a:cubicBezTo>
                  <a:pt x="84083" y="1261242"/>
                  <a:pt x="18393" y="1219200"/>
                  <a:pt x="0" y="1245476"/>
                </a:cubicBezTo>
              </a:path>
            </a:pathLst>
          </a:custGeom>
          <a:noFill/>
          <a:ln w="5715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chemeClr val="bg2"/>
              </a:solidFill>
              <a:effectLst/>
              <a:latin typeface="FrutigerNext LT Regular" pitchFamily="34" charset="0"/>
              <a:ea typeface="MS PGothic" pitchFamily="34" charset="-128"/>
            </a:endParaRPr>
          </a:p>
        </p:txBody>
      </p:sp>
      <p:sp>
        <p:nvSpPr>
          <p:cNvPr id="172" name="Freeform 171"/>
          <p:cNvSpPr/>
          <p:nvPr/>
        </p:nvSpPr>
        <p:spPr bwMode="auto">
          <a:xfrm flipH="1">
            <a:off x="3988676" y="2958661"/>
            <a:ext cx="515007" cy="1849821"/>
          </a:xfrm>
          <a:custGeom>
            <a:avLst/>
            <a:gdLst>
              <a:gd name="connsiteX0" fmla="*/ 94593 w 257503"/>
              <a:gd name="connsiteY0" fmla="*/ 0 h 1261242"/>
              <a:gd name="connsiteX1" fmla="*/ 252248 w 257503"/>
              <a:gd name="connsiteY1" fmla="*/ 394138 h 1261242"/>
              <a:gd name="connsiteX2" fmla="*/ 126124 w 257503"/>
              <a:gd name="connsiteY2" fmla="*/ 1119352 h 1261242"/>
              <a:gd name="connsiteX3" fmla="*/ 0 w 257503"/>
              <a:gd name="connsiteY3" fmla="*/ 1245476 h 1261242"/>
            </a:gdLst>
            <a:ahLst/>
            <a:cxnLst>
              <a:cxn ang="0">
                <a:pos x="connsiteX0" y="connsiteY0"/>
              </a:cxn>
              <a:cxn ang="0">
                <a:pos x="connsiteX1" y="connsiteY1"/>
              </a:cxn>
              <a:cxn ang="0">
                <a:pos x="connsiteX2" y="connsiteY2"/>
              </a:cxn>
              <a:cxn ang="0">
                <a:pos x="connsiteX3" y="connsiteY3"/>
              </a:cxn>
            </a:cxnLst>
            <a:rect l="l" t="t" r="r" b="b"/>
            <a:pathLst>
              <a:path w="257503" h="1261242">
                <a:moveTo>
                  <a:pt x="94593" y="0"/>
                </a:moveTo>
                <a:cubicBezTo>
                  <a:pt x="170793" y="103789"/>
                  <a:pt x="246993" y="207579"/>
                  <a:pt x="252248" y="394138"/>
                </a:cubicBezTo>
                <a:cubicBezTo>
                  <a:pt x="257503" y="580697"/>
                  <a:pt x="168165" y="977462"/>
                  <a:pt x="126124" y="1119352"/>
                </a:cubicBezTo>
                <a:cubicBezTo>
                  <a:pt x="84083" y="1261242"/>
                  <a:pt x="18393" y="1219200"/>
                  <a:pt x="0" y="1245476"/>
                </a:cubicBezTo>
              </a:path>
            </a:pathLst>
          </a:custGeom>
          <a:noFill/>
          <a:ln w="5715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chemeClr val="bg2"/>
              </a:solidFill>
              <a:effectLst/>
              <a:latin typeface="FrutigerNext LT Regular" pitchFamily="34" charset="0"/>
              <a:ea typeface="MS PGothic" pitchFamily="34" charset="-128"/>
            </a:endParaRPr>
          </a:p>
        </p:txBody>
      </p:sp>
      <p:sp>
        <p:nvSpPr>
          <p:cNvPr id="173" name="Freeform 172"/>
          <p:cNvSpPr/>
          <p:nvPr/>
        </p:nvSpPr>
        <p:spPr bwMode="auto">
          <a:xfrm flipH="1">
            <a:off x="5544206" y="3032233"/>
            <a:ext cx="515007" cy="2154622"/>
          </a:xfrm>
          <a:custGeom>
            <a:avLst/>
            <a:gdLst>
              <a:gd name="connsiteX0" fmla="*/ 94593 w 257503"/>
              <a:gd name="connsiteY0" fmla="*/ 0 h 1261242"/>
              <a:gd name="connsiteX1" fmla="*/ 252248 w 257503"/>
              <a:gd name="connsiteY1" fmla="*/ 394138 h 1261242"/>
              <a:gd name="connsiteX2" fmla="*/ 126124 w 257503"/>
              <a:gd name="connsiteY2" fmla="*/ 1119352 h 1261242"/>
              <a:gd name="connsiteX3" fmla="*/ 0 w 257503"/>
              <a:gd name="connsiteY3" fmla="*/ 1245476 h 1261242"/>
            </a:gdLst>
            <a:ahLst/>
            <a:cxnLst>
              <a:cxn ang="0">
                <a:pos x="connsiteX0" y="connsiteY0"/>
              </a:cxn>
              <a:cxn ang="0">
                <a:pos x="connsiteX1" y="connsiteY1"/>
              </a:cxn>
              <a:cxn ang="0">
                <a:pos x="connsiteX2" y="connsiteY2"/>
              </a:cxn>
              <a:cxn ang="0">
                <a:pos x="connsiteX3" y="connsiteY3"/>
              </a:cxn>
            </a:cxnLst>
            <a:rect l="l" t="t" r="r" b="b"/>
            <a:pathLst>
              <a:path w="257503" h="1261242">
                <a:moveTo>
                  <a:pt x="94593" y="0"/>
                </a:moveTo>
                <a:cubicBezTo>
                  <a:pt x="170793" y="103789"/>
                  <a:pt x="246993" y="207579"/>
                  <a:pt x="252248" y="394138"/>
                </a:cubicBezTo>
                <a:cubicBezTo>
                  <a:pt x="257503" y="580697"/>
                  <a:pt x="168165" y="977462"/>
                  <a:pt x="126124" y="1119352"/>
                </a:cubicBezTo>
                <a:cubicBezTo>
                  <a:pt x="84083" y="1261242"/>
                  <a:pt x="18393" y="1219200"/>
                  <a:pt x="0" y="1245476"/>
                </a:cubicBezTo>
              </a:path>
            </a:pathLst>
          </a:custGeom>
          <a:noFill/>
          <a:ln w="5715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chemeClr val="bg2"/>
              </a:solidFill>
              <a:effectLst/>
              <a:latin typeface="FrutigerNext LT Regular" pitchFamily="34" charset="0"/>
              <a:ea typeface="MS PGothic" pitchFamily="34" charset="-128"/>
            </a:endParaRPr>
          </a:p>
        </p:txBody>
      </p:sp>
      <p:sp>
        <p:nvSpPr>
          <p:cNvPr id="174" name="Freeform 173"/>
          <p:cNvSpPr/>
          <p:nvPr/>
        </p:nvSpPr>
        <p:spPr bwMode="auto">
          <a:xfrm flipH="1">
            <a:off x="9433031" y="2380592"/>
            <a:ext cx="515007" cy="2554015"/>
          </a:xfrm>
          <a:custGeom>
            <a:avLst/>
            <a:gdLst>
              <a:gd name="connsiteX0" fmla="*/ 94593 w 257503"/>
              <a:gd name="connsiteY0" fmla="*/ 0 h 1261242"/>
              <a:gd name="connsiteX1" fmla="*/ 252248 w 257503"/>
              <a:gd name="connsiteY1" fmla="*/ 394138 h 1261242"/>
              <a:gd name="connsiteX2" fmla="*/ 126124 w 257503"/>
              <a:gd name="connsiteY2" fmla="*/ 1119352 h 1261242"/>
              <a:gd name="connsiteX3" fmla="*/ 0 w 257503"/>
              <a:gd name="connsiteY3" fmla="*/ 1245476 h 1261242"/>
            </a:gdLst>
            <a:ahLst/>
            <a:cxnLst>
              <a:cxn ang="0">
                <a:pos x="connsiteX0" y="connsiteY0"/>
              </a:cxn>
              <a:cxn ang="0">
                <a:pos x="connsiteX1" y="connsiteY1"/>
              </a:cxn>
              <a:cxn ang="0">
                <a:pos x="connsiteX2" y="connsiteY2"/>
              </a:cxn>
              <a:cxn ang="0">
                <a:pos x="connsiteX3" y="connsiteY3"/>
              </a:cxn>
            </a:cxnLst>
            <a:rect l="l" t="t" r="r" b="b"/>
            <a:pathLst>
              <a:path w="257503" h="1261242">
                <a:moveTo>
                  <a:pt x="94593" y="0"/>
                </a:moveTo>
                <a:cubicBezTo>
                  <a:pt x="170793" y="103789"/>
                  <a:pt x="246993" y="207579"/>
                  <a:pt x="252248" y="394138"/>
                </a:cubicBezTo>
                <a:cubicBezTo>
                  <a:pt x="257503" y="580697"/>
                  <a:pt x="168165" y="977462"/>
                  <a:pt x="126124" y="1119352"/>
                </a:cubicBezTo>
                <a:cubicBezTo>
                  <a:pt x="84083" y="1261242"/>
                  <a:pt x="18393" y="1219200"/>
                  <a:pt x="0" y="1245476"/>
                </a:cubicBezTo>
              </a:path>
            </a:pathLst>
          </a:custGeom>
          <a:noFill/>
          <a:ln w="5715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chemeClr val="bg2"/>
              </a:solidFill>
              <a:effectLst/>
              <a:latin typeface="FrutigerNext LT Regular" pitchFamily="34" charset="0"/>
              <a:ea typeface="MS PGothic" pitchFamily="34" charset="-128"/>
            </a:endParaRPr>
          </a:p>
        </p:txBody>
      </p:sp>
      <p:sp>
        <p:nvSpPr>
          <p:cNvPr id="175" name="Freeform 174"/>
          <p:cNvSpPr/>
          <p:nvPr/>
        </p:nvSpPr>
        <p:spPr bwMode="auto">
          <a:xfrm flipH="1">
            <a:off x="10767844" y="2564523"/>
            <a:ext cx="515007" cy="2511974"/>
          </a:xfrm>
          <a:custGeom>
            <a:avLst/>
            <a:gdLst>
              <a:gd name="connsiteX0" fmla="*/ 94593 w 257503"/>
              <a:gd name="connsiteY0" fmla="*/ 0 h 1261242"/>
              <a:gd name="connsiteX1" fmla="*/ 252248 w 257503"/>
              <a:gd name="connsiteY1" fmla="*/ 394138 h 1261242"/>
              <a:gd name="connsiteX2" fmla="*/ 126124 w 257503"/>
              <a:gd name="connsiteY2" fmla="*/ 1119352 h 1261242"/>
              <a:gd name="connsiteX3" fmla="*/ 0 w 257503"/>
              <a:gd name="connsiteY3" fmla="*/ 1245476 h 1261242"/>
            </a:gdLst>
            <a:ahLst/>
            <a:cxnLst>
              <a:cxn ang="0">
                <a:pos x="connsiteX0" y="connsiteY0"/>
              </a:cxn>
              <a:cxn ang="0">
                <a:pos x="connsiteX1" y="connsiteY1"/>
              </a:cxn>
              <a:cxn ang="0">
                <a:pos x="connsiteX2" y="connsiteY2"/>
              </a:cxn>
              <a:cxn ang="0">
                <a:pos x="connsiteX3" y="connsiteY3"/>
              </a:cxn>
            </a:cxnLst>
            <a:rect l="l" t="t" r="r" b="b"/>
            <a:pathLst>
              <a:path w="257503" h="1261242">
                <a:moveTo>
                  <a:pt x="94593" y="0"/>
                </a:moveTo>
                <a:cubicBezTo>
                  <a:pt x="170793" y="103789"/>
                  <a:pt x="246993" y="207579"/>
                  <a:pt x="252248" y="394138"/>
                </a:cubicBezTo>
                <a:cubicBezTo>
                  <a:pt x="257503" y="580697"/>
                  <a:pt x="168165" y="977462"/>
                  <a:pt x="126124" y="1119352"/>
                </a:cubicBezTo>
                <a:cubicBezTo>
                  <a:pt x="84083" y="1261242"/>
                  <a:pt x="18393" y="1219200"/>
                  <a:pt x="0" y="1245476"/>
                </a:cubicBezTo>
              </a:path>
            </a:pathLst>
          </a:custGeom>
          <a:noFill/>
          <a:ln w="5715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chemeClr val="bg2"/>
              </a:solidFill>
              <a:effectLst/>
              <a:latin typeface="FrutigerNext LT Regular" pitchFamily="34" charset="0"/>
              <a:ea typeface="MS PGothic" pitchFamily="34" charset="-128"/>
            </a:endParaRPr>
          </a:p>
        </p:txBody>
      </p:sp>
      <p:sp>
        <p:nvSpPr>
          <p:cNvPr id="176" name="TextBox 175"/>
          <p:cNvSpPr txBox="1"/>
          <p:nvPr/>
        </p:nvSpPr>
        <p:spPr>
          <a:xfrm>
            <a:off x="7915701" y="2793584"/>
            <a:ext cx="313898" cy="369332"/>
          </a:xfrm>
          <a:prstGeom prst="rect">
            <a:avLst/>
          </a:prstGeom>
          <a:noFill/>
        </p:spPr>
        <p:txBody>
          <a:bodyPr wrap="square" rtlCol="0">
            <a:spAutoFit/>
          </a:bodyPr>
          <a:lstStyle/>
          <a:p>
            <a:r>
              <a:rPr lang="en-US" dirty="0" smtClean="0">
                <a:solidFill>
                  <a:schemeClr val="bg1"/>
                </a:solidFill>
                <a:latin typeface="Symbol" pitchFamily="18" charset="2"/>
              </a:rPr>
              <a:t>S</a:t>
            </a:r>
            <a:endParaRPr lang="en-US" dirty="0">
              <a:solidFill>
                <a:schemeClr val="bg1"/>
              </a:solidFill>
              <a:latin typeface="Symbol" pitchFamily="18" charset="2"/>
            </a:endParaRPr>
          </a:p>
        </p:txBody>
      </p:sp>
      <p:sp>
        <p:nvSpPr>
          <p:cNvPr id="177" name="TextBox 176"/>
          <p:cNvSpPr txBox="1"/>
          <p:nvPr/>
        </p:nvSpPr>
        <p:spPr>
          <a:xfrm>
            <a:off x="7929349" y="5168294"/>
            <a:ext cx="313898" cy="369332"/>
          </a:xfrm>
          <a:prstGeom prst="rect">
            <a:avLst/>
          </a:prstGeom>
          <a:noFill/>
        </p:spPr>
        <p:txBody>
          <a:bodyPr wrap="square" rtlCol="0">
            <a:spAutoFit/>
          </a:bodyPr>
          <a:lstStyle/>
          <a:p>
            <a:r>
              <a:rPr lang="en-US" dirty="0" smtClean="0">
                <a:solidFill>
                  <a:schemeClr val="bg1"/>
                </a:solidFill>
                <a:latin typeface="Symbol" pitchFamily="18" charset="2"/>
              </a:rPr>
              <a:t>S</a:t>
            </a:r>
            <a:endParaRPr lang="en-US" dirty="0">
              <a:solidFill>
                <a:schemeClr val="bg1"/>
              </a:solidFill>
              <a:latin typeface="Symbol" pitchFamily="18" charset="2"/>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 name="Cloud 568"/>
          <p:cNvSpPr/>
          <p:nvPr/>
        </p:nvSpPr>
        <p:spPr bwMode="auto">
          <a:xfrm rot="301404">
            <a:off x="6744936" y="5378684"/>
            <a:ext cx="4256690" cy="1554020"/>
          </a:xfrm>
          <a:prstGeom prst="cloud">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568" name="Cloud 567"/>
          <p:cNvSpPr/>
          <p:nvPr/>
        </p:nvSpPr>
        <p:spPr bwMode="auto">
          <a:xfrm rot="301404">
            <a:off x="2241253" y="5289350"/>
            <a:ext cx="4256690" cy="1554020"/>
          </a:xfrm>
          <a:prstGeom prst="cloud">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567" name="Cloud 566"/>
          <p:cNvSpPr/>
          <p:nvPr/>
        </p:nvSpPr>
        <p:spPr bwMode="auto">
          <a:xfrm rot="301404">
            <a:off x="6127532" y="877614"/>
            <a:ext cx="4256690" cy="1876097"/>
          </a:xfrm>
          <a:prstGeom prst="cloud">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566" name="Cloud 565"/>
          <p:cNvSpPr/>
          <p:nvPr/>
        </p:nvSpPr>
        <p:spPr bwMode="auto">
          <a:xfrm rot="301404">
            <a:off x="1986455" y="945931"/>
            <a:ext cx="4256690" cy="1876097"/>
          </a:xfrm>
          <a:prstGeom prst="cloud">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2" name="Title 1"/>
          <p:cNvSpPr>
            <a:spLocks noGrp="1"/>
          </p:cNvSpPr>
          <p:nvPr>
            <p:ph type="ctrTitle"/>
          </p:nvPr>
        </p:nvSpPr>
        <p:spPr>
          <a:xfrm>
            <a:off x="1559228" y="232013"/>
            <a:ext cx="8540115" cy="574096"/>
          </a:xfrm>
        </p:spPr>
        <p:txBody>
          <a:bodyPr/>
          <a:lstStyle/>
          <a:p>
            <a:r>
              <a:rPr lang="en-US" dirty="0" smtClean="0">
                <a:solidFill>
                  <a:schemeClr val="bg2"/>
                </a:solidFill>
              </a:rPr>
              <a:t>5G will support software defined Front / Back haul.</a:t>
            </a:r>
            <a:endParaRPr lang="en-US" dirty="0">
              <a:solidFill>
                <a:schemeClr val="bg2"/>
              </a:solidFill>
            </a:endParaRPr>
          </a:p>
        </p:txBody>
      </p:sp>
      <p:grpSp>
        <p:nvGrpSpPr>
          <p:cNvPr id="547" name="Group 546"/>
          <p:cNvGrpSpPr/>
          <p:nvPr/>
        </p:nvGrpSpPr>
        <p:grpSpPr>
          <a:xfrm>
            <a:off x="2600991" y="5665006"/>
            <a:ext cx="3202675" cy="1100919"/>
            <a:chOff x="3751879" y="5462491"/>
            <a:chExt cx="3202675" cy="1100919"/>
          </a:xfrm>
        </p:grpSpPr>
        <p:grpSp>
          <p:nvGrpSpPr>
            <p:cNvPr id="329" name="Group 328"/>
            <p:cNvGrpSpPr/>
            <p:nvPr/>
          </p:nvGrpSpPr>
          <p:grpSpPr>
            <a:xfrm>
              <a:off x="3751879" y="5462491"/>
              <a:ext cx="2593075" cy="491319"/>
              <a:chOff x="6673755" y="2524836"/>
              <a:chExt cx="2593075" cy="491319"/>
            </a:xfrm>
          </p:grpSpPr>
          <p:sp>
            <p:nvSpPr>
              <p:cNvPr id="330" name="Rectangle 329"/>
              <p:cNvSpPr/>
              <p:nvPr/>
            </p:nvSpPr>
            <p:spPr bwMode="auto">
              <a:xfrm>
                <a:off x="6673755" y="2524836"/>
                <a:ext cx="2593075" cy="491319"/>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331" name="Rectangle 330"/>
              <p:cNvSpPr/>
              <p:nvPr/>
            </p:nvSpPr>
            <p:spPr bwMode="auto">
              <a:xfrm>
                <a:off x="6796584" y="274320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332" name="Rectangle 331"/>
              <p:cNvSpPr/>
              <p:nvPr/>
            </p:nvSpPr>
            <p:spPr bwMode="auto">
              <a:xfrm>
                <a:off x="7697337"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333" name="Rectangle 332"/>
              <p:cNvSpPr/>
              <p:nvPr/>
            </p:nvSpPr>
            <p:spPr bwMode="auto">
              <a:xfrm>
                <a:off x="7817608"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334" name="Rectangle 333"/>
              <p:cNvSpPr/>
              <p:nvPr/>
            </p:nvSpPr>
            <p:spPr bwMode="auto">
              <a:xfrm>
                <a:off x="7937879"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335" name="Rectangle 334"/>
              <p:cNvSpPr/>
              <p:nvPr/>
            </p:nvSpPr>
            <p:spPr bwMode="auto">
              <a:xfrm>
                <a:off x="8418963"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336" name="Rectangle 335"/>
              <p:cNvSpPr/>
              <p:nvPr/>
            </p:nvSpPr>
            <p:spPr bwMode="auto">
              <a:xfrm>
                <a:off x="853923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337" name="Rectangle 336"/>
              <p:cNvSpPr/>
              <p:nvPr/>
            </p:nvSpPr>
            <p:spPr bwMode="auto">
              <a:xfrm>
                <a:off x="865950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cxnSp>
            <p:nvCxnSpPr>
              <p:cNvPr id="338" name="Straight Connector 337"/>
              <p:cNvCxnSpPr/>
              <p:nvPr/>
            </p:nvCxnSpPr>
            <p:spPr bwMode="auto">
              <a:xfrm>
                <a:off x="6810233" y="2647666"/>
                <a:ext cx="777922" cy="0"/>
              </a:xfrm>
              <a:prstGeom prst="line">
                <a:avLst/>
              </a:prstGeom>
              <a:solidFill>
                <a:schemeClr val="accent1"/>
              </a:solidFill>
              <a:ln w="57150" cap="flat" cmpd="sng" algn="ctr">
                <a:solidFill>
                  <a:srgbClr val="1DFF83"/>
                </a:solidFill>
                <a:prstDash val="sysDot"/>
                <a:round/>
                <a:headEnd type="none" w="med" len="med"/>
                <a:tailEnd type="none" w="med" len="med"/>
              </a:ln>
              <a:effectLst/>
            </p:spPr>
          </p:cxnSp>
          <p:cxnSp>
            <p:nvCxnSpPr>
              <p:cNvPr id="339" name="Straight Connector 338"/>
              <p:cNvCxnSpPr/>
              <p:nvPr/>
            </p:nvCxnSpPr>
            <p:spPr bwMode="auto">
              <a:xfrm flipV="1">
                <a:off x="8823278" y="2813712"/>
                <a:ext cx="377588" cy="4548"/>
              </a:xfrm>
              <a:prstGeom prst="line">
                <a:avLst/>
              </a:prstGeom>
              <a:solidFill>
                <a:schemeClr val="accent1"/>
              </a:solidFill>
              <a:ln w="57150" cap="flat" cmpd="sng" algn="ctr">
                <a:solidFill>
                  <a:srgbClr val="FF2929"/>
                </a:solidFill>
                <a:prstDash val="sysDot"/>
                <a:round/>
                <a:headEnd type="none" w="med" len="med"/>
                <a:tailEnd type="none" w="med" len="med"/>
              </a:ln>
              <a:effectLst/>
            </p:spPr>
          </p:cxnSp>
          <p:cxnSp>
            <p:nvCxnSpPr>
              <p:cNvPr id="340" name="Straight Connector 339"/>
              <p:cNvCxnSpPr/>
              <p:nvPr/>
            </p:nvCxnSpPr>
            <p:spPr bwMode="auto">
              <a:xfrm flipV="1">
                <a:off x="8818729" y="2699983"/>
                <a:ext cx="377588" cy="4548"/>
              </a:xfrm>
              <a:prstGeom prst="line">
                <a:avLst/>
              </a:prstGeom>
              <a:solidFill>
                <a:schemeClr val="accent1"/>
              </a:solidFill>
              <a:ln w="57150" cap="flat" cmpd="sng" algn="ctr">
                <a:solidFill>
                  <a:srgbClr val="1DFF83"/>
                </a:solidFill>
                <a:prstDash val="sysDot"/>
                <a:round/>
                <a:headEnd type="none" w="med" len="med"/>
                <a:tailEnd type="none" w="med" len="med"/>
              </a:ln>
              <a:effectLst/>
            </p:spPr>
          </p:cxnSp>
          <p:sp>
            <p:nvSpPr>
              <p:cNvPr id="341" name="Rectangle 340"/>
              <p:cNvSpPr/>
              <p:nvPr/>
            </p:nvSpPr>
            <p:spPr bwMode="auto">
              <a:xfrm>
                <a:off x="8058150"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342" name="Rectangle 341"/>
              <p:cNvSpPr/>
              <p:nvPr/>
            </p:nvSpPr>
            <p:spPr bwMode="auto">
              <a:xfrm>
                <a:off x="8178421"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343" name="Rectangle 342"/>
              <p:cNvSpPr/>
              <p:nvPr/>
            </p:nvSpPr>
            <p:spPr bwMode="auto">
              <a:xfrm>
                <a:off x="8298692"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344" name="Rectangle 343"/>
              <p:cNvSpPr/>
              <p:nvPr/>
            </p:nvSpPr>
            <p:spPr bwMode="auto">
              <a:xfrm>
                <a:off x="7194643" y="273865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grpSp>
        <p:grpSp>
          <p:nvGrpSpPr>
            <p:cNvPr id="345" name="Group 344"/>
            <p:cNvGrpSpPr/>
            <p:nvPr/>
          </p:nvGrpSpPr>
          <p:grpSpPr>
            <a:xfrm>
              <a:off x="3904279" y="5614891"/>
              <a:ext cx="2593075" cy="491319"/>
              <a:chOff x="6673755" y="2524836"/>
              <a:chExt cx="2593075" cy="491319"/>
            </a:xfrm>
          </p:grpSpPr>
          <p:sp>
            <p:nvSpPr>
              <p:cNvPr id="346" name="Rectangle 345"/>
              <p:cNvSpPr/>
              <p:nvPr/>
            </p:nvSpPr>
            <p:spPr bwMode="auto">
              <a:xfrm>
                <a:off x="6673755" y="2524836"/>
                <a:ext cx="2593075" cy="491319"/>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347" name="Rectangle 346"/>
              <p:cNvSpPr/>
              <p:nvPr/>
            </p:nvSpPr>
            <p:spPr bwMode="auto">
              <a:xfrm>
                <a:off x="6796584" y="274320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348" name="Rectangle 347"/>
              <p:cNvSpPr/>
              <p:nvPr/>
            </p:nvSpPr>
            <p:spPr bwMode="auto">
              <a:xfrm>
                <a:off x="7697337"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349" name="Rectangle 348"/>
              <p:cNvSpPr/>
              <p:nvPr/>
            </p:nvSpPr>
            <p:spPr bwMode="auto">
              <a:xfrm>
                <a:off x="7817608"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350" name="Rectangle 349"/>
              <p:cNvSpPr/>
              <p:nvPr/>
            </p:nvSpPr>
            <p:spPr bwMode="auto">
              <a:xfrm>
                <a:off x="7937879"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351" name="Rectangle 350"/>
              <p:cNvSpPr/>
              <p:nvPr/>
            </p:nvSpPr>
            <p:spPr bwMode="auto">
              <a:xfrm>
                <a:off x="8418963"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352" name="Rectangle 351"/>
              <p:cNvSpPr/>
              <p:nvPr/>
            </p:nvSpPr>
            <p:spPr bwMode="auto">
              <a:xfrm>
                <a:off x="853923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353" name="Rectangle 352"/>
              <p:cNvSpPr/>
              <p:nvPr/>
            </p:nvSpPr>
            <p:spPr bwMode="auto">
              <a:xfrm>
                <a:off x="865950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cxnSp>
            <p:nvCxnSpPr>
              <p:cNvPr id="354" name="Straight Connector 353"/>
              <p:cNvCxnSpPr/>
              <p:nvPr/>
            </p:nvCxnSpPr>
            <p:spPr bwMode="auto">
              <a:xfrm>
                <a:off x="6810233" y="2647666"/>
                <a:ext cx="777922" cy="0"/>
              </a:xfrm>
              <a:prstGeom prst="line">
                <a:avLst/>
              </a:prstGeom>
              <a:solidFill>
                <a:schemeClr val="accent1"/>
              </a:solidFill>
              <a:ln w="57150" cap="flat" cmpd="sng" algn="ctr">
                <a:solidFill>
                  <a:srgbClr val="1DFF83"/>
                </a:solidFill>
                <a:prstDash val="sysDot"/>
                <a:round/>
                <a:headEnd type="none" w="med" len="med"/>
                <a:tailEnd type="none" w="med" len="med"/>
              </a:ln>
              <a:effectLst/>
            </p:spPr>
          </p:cxnSp>
          <p:cxnSp>
            <p:nvCxnSpPr>
              <p:cNvPr id="355" name="Straight Connector 354"/>
              <p:cNvCxnSpPr/>
              <p:nvPr/>
            </p:nvCxnSpPr>
            <p:spPr bwMode="auto">
              <a:xfrm flipV="1">
                <a:off x="8823278" y="2813712"/>
                <a:ext cx="377588" cy="4548"/>
              </a:xfrm>
              <a:prstGeom prst="line">
                <a:avLst/>
              </a:prstGeom>
              <a:solidFill>
                <a:schemeClr val="accent1"/>
              </a:solidFill>
              <a:ln w="57150" cap="flat" cmpd="sng" algn="ctr">
                <a:solidFill>
                  <a:srgbClr val="FF2929"/>
                </a:solidFill>
                <a:prstDash val="sysDot"/>
                <a:round/>
                <a:headEnd type="none" w="med" len="med"/>
                <a:tailEnd type="none" w="med" len="med"/>
              </a:ln>
              <a:effectLst/>
            </p:spPr>
          </p:cxnSp>
          <p:cxnSp>
            <p:nvCxnSpPr>
              <p:cNvPr id="356" name="Straight Connector 355"/>
              <p:cNvCxnSpPr/>
              <p:nvPr/>
            </p:nvCxnSpPr>
            <p:spPr bwMode="auto">
              <a:xfrm flipV="1">
                <a:off x="8818729" y="2699983"/>
                <a:ext cx="377588" cy="4548"/>
              </a:xfrm>
              <a:prstGeom prst="line">
                <a:avLst/>
              </a:prstGeom>
              <a:solidFill>
                <a:schemeClr val="accent1"/>
              </a:solidFill>
              <a:ln w="57150" cap="flat" cmpd="sng" algn="ctr">
                <a:solidFill>
                  <a:srgbClr val="1DFF83"/>
                </a:solidFill>
                <a:prstDash val="sysDot"/>
                <a:round/>
                <a:headEnd type="none" w="med" len="med"/>
                <a:tailEnd type="none" w="med" len="med"/>
              </a:ln>
              <a:effectLst/>
            </p:spPr>
          </p:cxnSp>
          <p:sp>
            <p:nvSpPr>
              <p:cNvPr id="357" name="Rectangle 356"/>
              <p:cNvSpPr/>
              <p:nvPr/>
            </p:nvSpPr>
            <p:spPr bwMode="auto">
              <a:xfrm>
                <a:off x="8058150"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358" name="Rectangle 357"/>
              <p:cNvSpPr/>
              <p:nvPr/>
            </p:nvSpPr>
            <p:spPr bwMode="auto">
              <a:xfrm>
                <a:off x="8178421"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359" name="Rectangle 358"/>
              <p:cNvSpPr/>
              <p:nvPr/>
            </p:nvSpPr>
            <p:spPr bwMode="auto">
              <a:xfrm>
                <a:off x="8298692"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360" name="Rectangle 359"/>
              <p:cNvSpPr/>
              <p:nvPr/>
            </p:nvSpPr>
            <p:spPr bwMode="auto">
              <a:xfrm>
                <a:off x="7194643" y="273865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grpSp>
        <p:grpSp>
          <p:nvGrpSpPr>
            <p:cNvPr id="361" name="Group 360"/>
            <p:cNvGrpSpPr/>
            <p:nvPr/>
          </p:nvGrpSpPr>
          <p:grpSpPr>
            <a:xfrm>
              <a:off x="4056679" y="5767291"/>
              <a:ext cx="2593075" cy="491319"/>
              <a:chOff x="6673755" y="2524836"/>
              <a:chExt cx="2593075" cy="491319"/>
            </a:xfrm>
          </p:grpSpPr>
          <p:sp>
            <p:nvSpPr>
              <p:cNvPr id="362" name="Rectangle 361"/>
              <p:cNvSpPr/>
              <p:nvPr/>
            </p:nvSpPr>
            <p:spPr bwMode="auto">
              <a:xfrm>
                <a:off x="6673755" y="2524836"/>
                <a:ext cx="2593075" cy="491319"/>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363" name="Rectangle 362"/>
              <p:cNvSpPr/>
              <p:nvPr/>
            </p:nvSpPr>
            <p:spPr bwMode="auto">
              <a:xfrm>
                <a:off x="6796584" y="274320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364" name="Rectangle 363"/>
              <p:cNvSpPr/>
              <p:nvPr/>
            </p:nvSpPr>
            <p:spPr bwMode="auto">
              <a:xfrm>
                <a:off x="7697337"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365" name="Rectangle 364"/>
              <p:cNvSpPr/>
              <p:nvPr/>
            </p:nvSpPr>
            <p:spPr bwMode="auto">
              <a:xfrm>
                <a:off x="7817608"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366" name="Rectangle 365"/>
              <p:cNvSpPr/>
              <p:nvPr/>
            </p:nvSpPr>
            <p:spPr bwMode="auto">
              <a:xfrm>
                <a:off x="7937879"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367" name="Rectangle 366"/>
              <p:cNvSpPr/>
              <p:nvPr/>
            </p:nvSpPr>
            <p:spPr bwMode="auto">
              <a:xfrm>
                <a:off x="8418963"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368" name="Rectangle 367"/>
              <p:cNvSpPr/>
              <p:nvPr/>
            </p:nvSpPr>
            <p:spPr bwMode="auto">
              <a:xfrm>
                <a:off x="853923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369" name="Rectangle 368"/>
              <p:cNvSpPr/>
              <p:nvPr/>
            </p:nvSpPr>
            <p:spPr bwMode="auto">
              <a:xfrm>
                <a:off x="865950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cxnSp>
            <p:nvCxnSpPr>
              <p:cNvPr id="370" name="Straight Connector 369"/>
              <p:cNvCxnSpPr/>
              <p:nvPr/>
            </p:nvCxnSpPr>
            <p:spPr bwMode="auto">
              <a:xfrm>
                <a:off x="6810233" y="2647666"/>
                <a:ext cx="777922" cy="0"/>
              </a:xfrm>
              <a:prstGeom prst="line">
                <a:avLst/>
              </a:prstGeom>
              <a:solidFill>
                <a:schemeClr val="accent1"/>
              </a:solidFill>
              <a:ln w="57150" cap="flat" cmpd="sng" algn="ctr">
                <a:solidFill>
                  <a:srgbClr val="1DFF83"/>
                </a:solidFill>
                <a:prstDash val="sysDot"/>
                <a:round/>
                <a:headEnd type="none" w="med" len="med"/>
                <a:tailEnd type="none" w="med" len="med"/>
              </a:ln>
              <a:effectLst/>
            </p:spPr>
          </p:cxnSp>
          <p:cxnSp>
            <p:nvCxnSpPr>
              <p:cNvPr id="371" name="Straight Connector 370"/>
              <p:cNvCxnSpPr/>
              <p:nvPr/>
            </p:nvCxnSpPr>
            <p:spPr bwMode="auto">
              <a:xfrm flipV="1">
                <a:off x="8823278" y="2813712"/>
                <a:ext cx="377588" cy="4548"/>
              </a:xfrm>
              <a:prstGeom prst="line">
                <a:avLst/>
              </a:prstGeom>
              <a:solidFill>
                <a:schemeClr val="accent1"/>
              </a:solidFill>
              <a:ln w="57150" cap="flat" cmpd="sng" algn="ctr">
                <a:solidFill>
                  <a:srgbClr val="FF2929"/>
                </a:solidFill>
                <a:prstDash val="sysDot"/>
                <a:round/>
                <a:headEnd type="none" w="med" len="med"/>
                <a:tailEnd type="none" w="med" len="med"/>
              </a:ln>
              <a:effectLst/>
            </p:spPr>
          </p:cxnSp>
          <p:cxnSp>
            <p:nvCxnSpPr>
              <p:cNvPr id="372" name="Straight Connector 371"/>
              <p:cNvCxnSpPr/>
              <p:nvPr/>
            </p:nvCxnSpPr>
            <p:spPr bwMode="auto">
              <a:xfrm flipV="1">
                <a:off x="8818729" y="2699983"/>
                <a:ext cx="377588" cy="4548"/>
              </a:xfrm>
              <a:prstGeom prst="line">
                <a:avLst/>
              </a:prstGeom>
              <a:solidFill>
                <a:schemeClr val="accent1"/>
              </a:solidFill>
              <a:ln w="57150" cap="flat" cmpd="sng" algn="ctr">
                <a:solidFill>
                  <a:srgbClr val="1DFF83"/>
                </a:solidFill>
                <a:prstDash val="sysDot"/>
                <a:round/>
                <a:headEnd type="none" w="med" len="med"/>
                <a:tailEnd type="none" w="med" len="med"/>
              </a:ln>
              <a:effectLst/>
            </p:spPr>
          </p:cxnSp>
          <p:sp>
            <p:nvSpPr>
              <p:cNvPr id="373" name="Rectangle 372"/>
              <p:cNvSpPr/>
              <p:nvPr/>
            </p:nvSpPr>
            <p:spPr bwMode="auto">
              <a:xfrm>
                <a:off x="8058150"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374" name="Rectangle 373"/>
              <p:cNvSpPr/>
              <p:nvPr/>
            </p:nvSpPr>
            <p:spPr bwMode="auto">
              <a:xfrm>
                <a:off x="8178421"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375" name="Rectangle 374"/>
              <p:cNvSpPr/>
              <p:nvPr/>
            </p:nvSpPr>
            <p:spPr bwMode="auto">
              <a:xfrm>
                <a:off x="8298692"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376" name="Rectangle 375"/>
              <p:cNvSpPr/>
              <p:nvPr/>
            </p:nvSpPr>
            <p:spPr bwMode="auto">
              <a:xfrm>
                <a:off x="7194643" y="273865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grpSp>
        <p:grpSp>
          <p:nvGrpSpPr>
            <p:cNvPr id="377" name="Group 376"/>
            <p:cNvGrpSpPr/>
            <p:nvPr/>
          </p:nvGrpSpPr>
          <p:grpSpPr>
            <a:xfrm>
              <a:off x="4209079" y="5919691"/>
              <a:ext cx="2593075" cy="491319"/>
              <a:chOff x="6673755" y="2524836"/>
              <a:chExt cx="2593075" cy="491319"/>
            </a:xfrm>
          </p:grpSpPr>
          <p:sp>
            <p:nvSpPr>
              <p:cNvPr id="378" name="Rectangle 377"/>
              <p:cNvSpPr/>
              <p:nvPr/>
            </p:nvSpPr>
            <p:spPr bwMode="auto">
              <a:xfrm>
                <a:off x="6673755" y="2524836"/>
                <a:ext cx="2593075" cy="491319"/>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379" name="Rectangle 378"/>
              <p:cNvSpPr/>
              <p:nvPr/>
            </p:nvSpPr>
            <p:spPr bwMode="auto">
              <a:xfrm>
                <a:off x="6796584" y="274320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380" name="Rectangle 379"/>
              <p:cNvSpPr/>
              <p:nvPr/>
            </p:nvSpPr>
            <p:spPr bwMode="auto">
              <a:xfrm>
                <a:off x="7697337"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381" name="Rectangle 380"/>
              <p:cNvSpPr/>
              <p:nvPr/>
            </p:nvSpPr>
            <p:spPr bwMode="auto">
              <a:xfrm>
                <a:off x="7817608"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382" name="Rectangle 381"/>
              <p:cNvSpPr/>
              <p:nvPr/>
            </p:nvSpPr>
            <p:spPr bwMode="auto">
              <a:xfrm>
                <a:off x="7937879"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383" name="Rectangle 382"/>
              <p:cNvSpPr/>
              <p:nvPr/>
            </p:nvSpPr>
            <p:spPr bwMode="auto">
              <a:xfrm>
                <a:off x="8418963"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384" name="Rectangle 383"/>
              <p:cNvSpPr/>
              <p:nvPr/>
            </p:nvSpPr>
            <p:spPr bwMode="auto">
              <a:xfrm>
                <a:off x="853923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385" name="Rectangle 384"/>
              <p:cNvSpPr/>
              <p:nvPr/>
            </p:nvSpPr>
            <p:spPr bwMode="auto">
              <a:xfrm>
                <a:off x="865950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cxnSp>
            <p:nvCxnSpPr>
              <p:cNvPr id="386" name="Straight Connector 385"/>
              <p:cNvCxnSpPr/>
              <p:nvPr/>
            </p:nvCxnSpPr>
            <p:spPr bwMode="auto">
              <a:xfrm>
                <a:off x="6810233" y="2647666"/>
                <a:ext cx="777922" cy="0"/>
              </a:xfrm>
              <a:prstGeom prst="line">
                <a:avLst/>
              </a:prstGeom>
              <a:solidFill>
                <a:schemeClr val="accent1"/>
              </a:solidFill>
              <a:ln w="57150" cap="flat" cmpd="sng" algn="ctr">
                <a:solidFill>
                  <a:srgbClr val="1DFF83"/>
                </a:solidFill>
                <a:prstDash val="sysDot"/>
                <a:round/>
                <a:headEnd type="none" w="med" len="med"/>
                <a:tailEnd type="none" w="med" len="med"/>
              </a:ln>
              <a:effectLst/>
            </p:spPr>
          </p:cxnSp>
          <p:cxnSp>
            <p:nvCxnSpPr>
              <p:cNvPr id="387" name="Straight Connector 386"/>
              <p:cNvCxnSpPr/>
              <p:nvPr/>
            </p:nvCxnSpPr>
            <p:spPr bwMode="auto">
              <a:xfrm flipV="1">
                <a:off x="8823278" y="2813712"/>
                <a:ext cx="377588" cy="4548"/>
              </a:xfrm>
              <a:prstGeom prst="line">
                <a:avLst/>
              </a:prstGeom>
              <a:solidFill>
                <a:schemeClr val="accent1"/>
              </a:solidFill>
              <a:ln w="57150" cap="flat" cmpd="sng" algn="ctr">
                <a:solidFill>
                  <a:srgbClr val="FF2929"/>
                </a:solidFill>
                <a:prstDash val="sysDot"/>
                <a:round/>
                <a:headEnd type="none" w="med" len="med"/>
                <a:tailEnd type="none" w="med" len="med"/>
              </a:ln>
              <a:effectLst/>
            </p:spPr>
          </p:cxnSp>
          <p:cxnSp>
            <p:nvCxnSpPr>
              <p:cNvPr id="388" name="Straight Connector 387"/>
              <p:cNvCxnSpPr/>
              <p:nvPr/>
            </p:nvCxnSpPr>
            <p:spPr bwMode="auto">
              <a:xfrm flipV="1">
                <a:off x="8818729" y="2699983"/>
                <a:ext cx="377588" cy="4548"/>
              </a:xfrm>
              <a:prstGeom prst="line">
                <a:avLst/>
              </a:prstGeom>
              <a:solidFill>
                <a:schemeClr val="accent1"/>
              </a:solidFill>
              <a:ln w="57150" cap="flat" cmpd="sng" algn="ctr">
                <a:solidFill>
                  <a:srgbClr val="1DFF83"/>
                </a:solidFill>
                <a:prstDash val="sysDot"/>
                <a:round/>
                <a:headEnd type="none" w="med" len="med"/>
                <a:tailEnd type="none" w="med" len="med"/>
              </a:ln>
              <a:effectLst/>
            </p:spPr>
          </p:cxnSp>
          <p:sp>
            <p:nvSpPr>
              <p:cNvPr id="389" name="Rectangle 388"/>
              <p:cNvSpPr/>
              <p:nvPr/>
            </p:nvSpPr>
            <p:spPr bwMode="auto">
              <a:xfrm>
                <a:off x="8058150"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390" name="Rectangle 389"/>
              <p:cNvSpPr/>
              <p:nvPr/>
            </p:nvSpPr>
            <p:spPr bwMode="auto">
              <a:xfrm>
                <a:off x="8178421"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391" name="Rectangle 390"/>
              <p:cNvSpPr/>
              <p:nvPr/>
            </p:nvSpPr>
            <p:spPr bwMode="auto">
              <a:xfrm>
                <a:off x="8298692"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392" name="Rectangle 391"/>
              <p:cNvSpPr/>
              <p:nvPr/>
            </p:nvSpPr>
            <p:spPr bwMode="auto">
              <a:xfrm>
                <a:off x="7194643" y="273865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grpSp>
        <p:grpSp>
          <p:nvGrpSpPr>
            <p:cNvPr id="393" name="Group 392"/>
            <p:cNvGrpSpPr/>
            <p:nvPr/>
          </p:nvGrpSpPr>
          <p:grpSpPr>
            <a:xfrm>
              <a:off x="4361479" y="6072091"/>
              <a:ext cx="2593075" cy="491319"/>
              <a:chOff x="6673755" y="2524836"/>
              <a:chExt cx="2593075" cy="491319"/>
            </a:xfrm>
          </p:grpSpPr>
          <p:sp>
            <p:nvSpPr>
              <p:cNvPr id="394" name="Rectangle 393"/>
              <p:cNvSpPr/>
              <p:nvPr/>
            </p:nvSpPr>
            <p:spPr bwMode="auto">
              <a:xfrm>
                <a:off x="6673755" y="2524836"/>
                <a:ext cx="2593075" cy="491319"/>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395" name="Rectangle 394"/>
              <p:cNvSpPr/>
              <p:nvPr/>
            </p:nvSpPr>
            <p:spPr bwMode="auto">
              <a:xfrm>
                <a:off x="6796584" y="274320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396" name="Rectangle 395"/>
              <p:cNvSpPr/>
              <p:nvPr/>
            </p:nvSpPr>
            <p:spPr bwMode="auto">
              <a:xfrm>
                <a:off x="7697337"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397" name="Rectangle 396"/>
              <p:cNvSpPr/>
              <p:nvPr/>
            </p:nvSpPr>
            <p:spPr bwMode="auto">
              <a:xfrm>
                <a:off x="7817608"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398" name="Rectangle 397"/>
              <p:cNvSpPr/>
              <p:nvPr/>
            </p:nvSpPr>
            <p:spPr bwMode="auto">
              <a:xfrm>
                <a:off x="7937879"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399" name="Rectangle 398"/>
              <p:cNvSpPr/>
              <p:nvPr/>
            </p:nvSpPr>
            <p:spPr bwMode="auto">
              <a:xfrm>
                <a:off x="8418963"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400" name="Rectangle 399"/>
              <p:cNvSpPr/>
              <p:nvPr/>
            </p:nvSpPr>
            <p:spPr bwMode="auto">
              <a:xfrm>
                <a:off x="853923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401" name="Rectangle 400"/>
              <p:cNvSpPr/>
              <p:nvPr/>
            </p:nvSpPr>
            <p:spPr bwMode="auto">
              <a:xfrm>
                <a:off x="865950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cxnSp>
            <p:nvCxnSpPr>
              <p:cNvPr id="402" name="Straight Connector 401"/>
              <p:cNvCxnSpPr/>
              <p:nvPr/>
            </p:nvCxnSpPr>
            <p:spPr bwMode="auto">
              <a:xfrm>
                <a:off x="6810233" y="2647666"/>
                <a:ext cx="777922" cy="0"/>
              </a:xfrm>
              <a:prstGeom prst="line">
                <a:avLst/>
              </a:prstGeom>
              <a:solidFill>
                <a:schemeClr val="accent1"/>
              </a:solidFill>
              <a:ln w="57150" cap="flat" cmpd="sng" algn="ctr">
                <a:solidFill>
                  <a:srgbClr val="1DFF83"/>
                </a:solidFill>
                <a:prstDash val="sysDot"/>
                <a:round/>
                <a:headEnd type="none" w="med" len="med"/>
                <a:tailEnd type="none" w="med" len="med"/>
              </a:ln>
              <a:effectLst/>
            </p:spPr>
          </p:cxnSp>
          <p:cxnSp>
            <p:nvCxnSpPr>
              <p:cNvPr id="403" name="Straight Connector 402"/>
              <p:cNvCxnSpPr/>
              <p:nvPr/>
            </p:nvCxnSpPr>
            <p:spPr bwMode="auto">
              <a:xfrm flipV="1">
                <a:off x="8823278" y="2813712"/>
                <a:ext cx="377588" cy="4548"/>
              </a:xfrm>
              <a:prstGeom prst="line">
                <a:avLst/>
              </a:prstGeom>
              <a:solidFill>
                <a:schemeClr val="accent1"/>
              </a:solidFill>
              <a:ln w="57150" cap="flat" cmpd="sng" algn="ctr">
                <a:solidFill>
                  <a:srgbClr val="FF2929"/>
                </a:solidFill>
                <a:prstDash val="sysDot"/>
                <a:round/>
                <a:headEnd type="none" w="med" len="med"/>
                <a:tailEnd type="none" w="med" len="med"/>
              </a:ln>
              <a:effectLst/>
            </p:spPr>
          </p:cxnSp>
          <p:cxnSp>
            <p:nvCxnSpPr>
              <p:cNvPr id="404" name="Straight Connector 403"/>
              <p:cNvCxnSpPr/>
              <p:nvPr/>
            </p:nvCxnSpPr>
            <p:spPr bwMode="auto">
              <a:xfrm flipV="1">
                <a:off x="8818729" y="2699983"/>
                <a:ext cx="377588" cy="4548"/>
              </a:xfrm>
              <a:prstGeom prst="line">
                <a:avLst/>
              </a:prstGeom>
              <a:solidFill>
                <a:schemeClr val="accent1"/>
              </a:solidFill>
              <a:ln w="57150" cap="flat" cmpd="sng" algn="ctr">
                <a:solidFill>
                  <a:srgbClr val="1DFF83"/>
                </a:solidFill>
                <a:prstDash val="sysDot"/>
                <a:round/>
                <a:headEnd type="none" w="med" len="med"/>
                <a:tailEnd type="none" w="med" len="med"/>
              </a:ln>
              <a:effectLst/>
            </p:spPr>
          </p:cxnSp>
          <p:sp>
            <p:nvSpPr>
              <p:cNvPr id="405" name="Rectangle 404"/>
              <p:cNvSpPr/>
              <p:nvPr/>
            </p:nvSpPr>
            <p:spPr bwMode="auto">
              <a:xfrm>
                <a:off x="8058150"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406" name="Rectangle 405"/>
              <p:cNvSpPr/>
              <p:nvPr/>
            </p:nvSpPr>
            <p:spPr bwMode="auto">
              <a:xfrm>
                <a:off x="8178421"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407" name="Rectangle 406"/>
              <p:cNvSpPr/>
              <p:nvPr/>
            </p:nvSpPr>
            <p:spPr bwMode="auto">
              <a:xfrm>
                <a:off x="8298692"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408" name="Rectangle 407"/>
              <p:cNvSpPr/>
              <p:nvPr/>
            </p:nvSpPr>
            <p:spPr bwMode="auto">
              <a:xfrm>
                <a:off x="7194643" y="273865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grpSp>
      </p:grpSp>
      <p:grpSp>
        <p:nvGrpSpPr>
          <p:cNvPr id="546" name="Group 545"/>
          <p:cNvGrpSpPr/>
          <p:nvPr/>
        </p:nvGrpSpPr>
        <p:grpSpPr>
          <a:xfrm>
            <a:off x="7167733" y="5665006"/>
            <a:ext cx="3202675" cy="1100919"/>
            <a:chOff x="7861424" y="4240773"/>
            <a:chExt cx="3202675" cy="1100919"/>
          </a:xfrm>
        </p:grpSpPr>
        <p:grpSp>
          <p:nvGrpSpPr>
            <p:cNvPr id="409" name="Group 408"/>
            <p:cNvGrpSpPr/>
            <p:nvPr/>
          </p:nvGrpSpPr>
          <p:grpSpPr>
            <a:xfrm>
              <a:off x="7861424" y="4240773"/>
              <a:ext cx="2593075" cy="491319"/>
              <a:chOff x="6673755" y="2524836"/>
              <a:chExt cx="2593075" cy="491319"/>
            </a:xfrm>
          </p:grpSpPr>
          <p:sp>
            <p:nvSpPr>
              <p:cNvPr id="410" name="Rectangle 409"/>
              <p:cNvSpPr/>
              <p:nvPr/>
            </p:nvSpPr>
            <p:spPr bwMode="auto">
              <a:xfrm>
                <a:off x="6673755" y="2524836"/>
                <a:ext cx="2593075" cy="491319"/>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411" name="Rectangle 410"/>
              <p:cNvSpPr/>
              <p:nvPr/>
            </p:nvSpPr>
            <p:spPr bwMode="auto">
              <a:xfrm>
                <a:off x="6796584" y="274320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412" name="Rectangle 411"/>
              <p:cNvSpPr/>
              <p:nvPr/>
            </p:nvSpPr>
            <p:spPr bwMode="auto">
              <a:xfrm>
                <a:off x="7697337"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413" name="Rectangle 412"/>
              <p:cNvSpPr/>
              <p:nvPr/>
            </p:nvSpPr>
            <p:spPr bwMode="auto">
              <a:xfrm>
                <a:off x="7817608"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414" name="Rectangle 413"/>
              <p:cNvSpPr/>
              <p:nvPr/>
            </p:nvSpPr>
            <p:spPr bwMode="auto">
              <a:xfrm>
                <a:off x="7937879"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415" name="Rectangle 414"/>
              <p:cNvSpPr/>
              <p:nvPr/>
            </p:nvSpPr>
            <p:spPr bwMode="auto">
              <a:xfrm>
                <a:off x="8418963"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416" name="Rectangle 415"/>
              <p:cNvSpPr/>
              <p:nvPr/>
            </p:nvSpPr>
            <p:spPr bwMode="auto">
              <a:xfrm>
                <a:off x="853923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417" name="Rectangle 416"/>
              <p:cNvSpPr/>
              <p:nvPr/>
            </p:nvSpPr>
            <p:spPr bwMode="auto">
              <a:xfrm>
                <a:off x="865950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cxnSp>
            <p:nvCxnSpPr>
              <p:cNvPr id="418" name="Straight Connector 417"/>
              <p:cNvCxnSpPr/>
              <p:nvPr/>
            </p:nvCxnSpPr>
            <p:spPr bwMode="auto">
              <a:xfrm>
                <a:off x="6810233" y="2647666"/>
                <a:ext cx="777922" cy="0"/>
              </a:xfrm>
              <a:prstGeom prst="line">
                <a:avLst/>
              </a:prstGeom>
              <a:solidFill>
                <a:schemeClr val="accent1"/>
              </a:solidFill>
              <a:ln w="57150" cap="flat" cmpd="sng" algn="ctr">
                <a:solidFill>
                  <a:srgbClr val="1DFF83"/>
                </a:solidFill>
                <a:prstDash val="sysDot"/>
                <a:round/>
                <a:headEnd type="none" w="med" len="med"/>
                <a:tailEnd type="none" w="med" len="med"/>
              </a:ln>
              <a:effectLst/>
            </p:spPr>
          </p:cxnSp>
          <p:cxnSp>
            <p:nvCxnSpPr>
              <p:cNvPr id="419" name="Straight Connector 418"/>
              <p:cNvCxnSpPr/>
              <p:nvPr/>
            </p:nvCxnSpPr>
            <p:spPr bwMode="auto">
              <a:xfrm flipV="1">
                <a:off x="8823278" y="2813712"/>
                <a:ext cx="377588" cy="4548"/>
              </a:xfrm>
              <a:prstGeom prst="line">
                <a:avLst/>
              </a:prstGeom>
              <a:solidFill>
                <a:schemeClr val="accent1"/>
              </a:solidFill>
              <a:ln w="57150" cap="flat" cmpd="sng" algn="ctr">
                <a:solidFill>
                  <a:srgbClr val="FF2929"/>
                </a:solidFill>
                <a:prstDash val="sysDot"/>
                <a:round/>
                <a:headEnd type="none" w="med" len="med"/>
                <a:tailEnd type="none" w="med" len="med"/>
              </a:ln>
              <a:effectLst/>
            </p:spPr>
          </p:cxnSp>
          <p:cxnSp>
            <p:nvCxnSpPr>
              <p:cNvPr id="420" name="Straight Connector 419"/>
              <p:cNvCxnSpPr/>
              <p:nvPr/>
            </p:nvCxnSpPr>
            <p:spPr bwMode="auto">
              <a:xfrm flipV="1">
                <a:off x="8818729" y="2699983"/>
                <a:ext cx="377588" cy="4548"/>
              </a:xfrm>
              <a:prstGeom prst="line">
                <a:avLst/>
              </a:prstGeom>
              <a:solidFill>
                <a:schemeClr val="accent1"/>
              </a:solidFill>
              <a:ln w="57150" cap="flat" cmpd="sng" algn="ctr">
                <a:solidFill>
                  <a:srgbClr val="1DFF83"/>
                </a:solidFill>
                <a:prstDash val="sysDot"/>
                <a:round/>
                <a:headEnd type="none" w="med" len="med"/>
                <a:tailEnd type="none" w="med" len="med"/>
              </a:ln>
              <a:effectLst/>
            </p:spPr>
          </p:cxnSp>
          <p:sp>
            <p:nvSpPr>
              <p:cNvPr id="421" name="Rectangle 420"/>
              <p:cNvSpPr/>
              <p:nvPr/>
            </p:nvSpPr>
            <p:spPr bwMode="auto">
              <a:xfrm>
                <a:off x="8058150"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422" name="Rectangle 421"/>
              <p:cNvSpPr/>
              <p:nvPr/>
            </p:nvSpPr>
            <p:spPr bwMode="auto">
              <a:xfrm>
                <a:off x="8178421"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423" name="Rectangle 422"/>
              <p:cNvSpPr/>
              <p:nvPr/>
            </p:nvSpPr>
            <p:spPr bwMode="auto">
              <a:xfrm>
                <a:off x="8298692"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424" name="Rectangle 423"/>
              <p:cNvSpPr/>
              <p:nvPr/>
            </p:nvSpPr>
            <p:spPr bwMode="auto">
              <a:xfrm>
                <a:off x="7194643" y="273865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grpSp>
        <p:grpSp>
          <p:nvGrpSpPr>
            <p:cNvPr id="425" name="Group 424"/>
            <p:cNvGrpSpPr/>
            <p:nvPr/>
          </p:nvGrpSpPr>
          <p:grpSpPr>
            <a:xfrm>
              <a:off x="8013824" y="4393173"/>
              <a:ext cx="2593075" cy="491319"/>
              <a:chOff x="6673755" y="2524836"/>
              <a:chExt cx="2593075" cy="491319"/>
            </a:xfrm>
          </p:grpSpPr>
          <p:sp>
            <p:nvSpPr>
              <p:cNvPr id="426" name="Rectangle 425"/>
              <p:cNvSpPr/>
              <p:nvPr/>
            </p:nvSpPr>
            <p:spPr bwMode="auto">
              <a:xfrm>
                <a:off x="6673755" y="2524836"/>
                <a:ext cx="2593075" cy="491319"/>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427" name="Rectangle 426"/>
              <p:cNvSpPr/>
              <p:nvPr/>
            </p:nvSpPr>
            <p:spPr bwMode="auto">
              <a:xfrm>
                <a:off x="6796584" y="274320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428" name="Rectangle 427"/>
              <p:cNvSpPr/>
              <p:nvPr/>
            </p:nvSpPr>
            <p:spPr bwMode="auto">
              <a:xfrm>
                <a:off x="7697337"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429" name="Rectangle 428"/>
              <p:cNvSpPr/>
              <p:nvPr/>
            </p:nvSpPr>
            <p:spPr bwMode="auto">
              <a:xfrm>
                <a:off x="7817608"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430" name="Rectangle 429"/>
              <p:cNvSpPr/>
              <p:nvPr/>
            </p:nvSpPr>
            <p:spPr bwMode="auto">
              <a:xfrm>
                <a:off x="7937879"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431" name="Rectangle 430"/>
              <p:cNvSpPr/>
              <p:nvPr/>
            </p:nvSpPr>
            <p:spPr bwMode="auto">
              <a:xfrm>
                <a:off x="8418963"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432" name="Rectangle 431"/>
              <p:cNvSpPr/>
              <p:nvPr/>
            </p:nvSpPr>
            <p:spPr bwMode="auto">
              <a:xfrm>
                <a:off x="853923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433" name="Rectangle 432"/>
              <p:cNvSpPr/>
              <p:nvPr/>
            </p:nvSpPr>
            <p:spPr bwMode="auto">
              <a:xfrm>
                <a:off x="865950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cxnSp>
            <p:nvCxnSpPr>
              <p:cNvPr id="434" name="Straight Connector 433"/>
              <p:cNvCxnSpPr/>
              <p:nvPr/>
            </p:nvCxnSpPr>
            <p:spPr bwMode="auto">
              <a:xfrm>
                <a:off x="6810233" y="2647666"/>
                <a:ext cx="777922" cy="0"/>
              </a:xfrm>
              <a:prstGeom prst="line">
                <a:avLst/>
              </a:prstGeom>
              <a:solidFill>
                <a:schemeClr val="accent1"/>
              </a:solidFill>
              <a:ln w="57150" cap="flat" cmpd="sng" algn="ctr">
                <a:solidFill>
                  <a:srgbClr val="1DFF83"/>
                </a:solidFill>
                <a:prstDash val="sysDot"/>
                <a:round/>
                <a:headEnd type="none" w="med" len="med"/>
                <a:tailEnd type="none" w="med" len="med"/>
              </a:ln>
              <a:effectLst/>
            </p:spPr>
          </p:cxnSp>
          <p:cxnSp>
            <p:nvCxnSpPr>
              <p:cNvPr id="435" name="Straight Connector 434"/>
              <p:cNvCxnSpPr/>
              <p:nvPr/>
            </p:nvCxnSpPr>
            <p:spPr bwMode="auto">
              <a:xfrm flipV="1">
                <a:off x="8823278" y="2813712"/>
                <a:ext cx="377588" cy="4548"/>
              </a:xfrm>
              <a:prstGeom prst="line">
                <a:avLst/>
              </a:prstGeom>
              <a:solidFill>
                <a:schemeClr val="accent1"/>
              </a:solidFill>
              <a:ln w="57150" cap="flat" cmpd="sng" algn="ctr">
                <a:solidFill>
                  <a:srgbClr val="FF2929"/>
                </a:solidFill>
                <a:prstDash val="sysDot"/>
                <a:round/>
                <a:headEnd type="none" w="med" len="med"/>
                <a:tailEnd type="none" w="med" len="med"/>
              </a:ln>
              <a:effectLst/>
            </p:spPr>
          </p:cxnSp>
          <p:cxnSp>
            <p:nvCxnSpPr>
              <p:cNvPr id="436" name="Straight Connector 435"/>
              <p:cNvCxnSpPr/>
              <p:nvPr/>
            </p:nvCxnSpPr>
            <p:spPr bwMode="auto">
              <a:xfrm flipV="1">
                <a:off x="8818729" y="2699983"/>
                <a:ext cx="377588" cy="4548"/>
              </a:xfrm>
              <a:prstGeom prst="line">
                <a:avLst/>
              </a:prstGeom>
              <a:solidFill>
                <a:schemeClr val="accent1"/>
              </a:solidFill>
              <a:ln w="57150" cap="flat" cmpd="sng" algn="ctr">
                <a:solidFill>
                  <a:srgbClr val="1DFF83"/>
                </a:solidFill>
                <a:prstDash val="sysDot"/>
                <a:round/>
                <a:headEnd type="none" w="med" len="med"/>
                <a:tailEnd type="none" w="med" len="med"/>
              </a:ln>
              <a:effectLst/>
            </p:spPr>
          </p:cxnSp>
          <p:sp>
            <p:nvSpPr>
              <p:cNvPr id="437" name="Rectangle 436"/>
              <p:cNvSpPr/>
              <p:nvPr/>
            </p:nvSpPr>
            <p:spPr bwMode="auto">
              <a:xfrm>
                <a:off x="8058150"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438" name="Rectangle 437"/>
              <p:cNvSpPr/>
              <p:nvPr/>
            </p:nvSpPr>
            <p:spPr bwMode="auto">
              <a:xfrm>
                <a:off x="8178421"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439" name="Rectangle 438"/>
              <p:cNvSpPr/>
              <p:nvPr/>
            </p:nvSpPr>
            <p:spPr bwMode="auto">
              <a:xfrm>
                <a:off x="8298692"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440" name="Rectangle 439"/>
              <p:cNvSpPr/>
              <p:nvPr/>
            </p:nvSpPr>
            <p:spPr bwMode="auto">
              <a:xfrm>
                <a:off x="7194643" y="273865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grpSp>
        <p:grpSp>
          <p:nvGrpSpPr>
            <p:cNvPr id="441" name="Group 440"/>
            <p:cNvGrpSpPr/>
            <p:nvPr/>
          </p:nvGrpSpPr>
          <p:grpSpPr>
            <a:xfrm>
              <a:off x="8166224" y="4545573"/>
              <a:ext cx="2593075" cy="491319"/>
              <a:chOff x="6673755" y="2524836"/>
              <a:chExt cx="2593075" cy="491319"/>
            </a:xfrm>
          </p:grpSpPr>
          <p:sp>
            <p:nvSpPr>
              <p:cNvPr id="442" name="Rectangle 441"/>
              <p:cNvSpPr/>
              <p:nvPr/>
            </p:nvSpPr>
            <p:spPr bwMode="auto">
              <a:xfrm>
                <a:off x="6673755" y="2524836"/>
                <a:ext cx="2593075" cy="491319"/>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443" name="Rectangle 442"/>
              <p:cNvSpPr/>
              <p:nvPr/>
            </p:nvSpPr>
            <p:spPr bwMode="auto">
              <a:xfrm>
                <a:off x="6796584" y="274320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444" name="Rectangle 443"/>
              <p:cNvSpPr/>
              <p:nvPr/>
            </p:nvSpPr>
            <p:spPr bwMode="auto">
              <a:xfrm>
                <a:off x="7697337"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445" name="Rectangle 444"/>
              <p:cNvSpPr/>
              <p:nvPr/>
            </p:nvSpPr>
            <p:spPr bwMode="auto">
              <a:xfrm>
                <a:off x="7817608"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446" name="Rectangle 445"/>
              <p:cNvSpPr/>
              <p:nvPr/>
            </p:nvSpPr>
            <p:spPr bwMode="auto">
              <a:xfrm>
                <a:off x="7937879"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447" name="Rectangle 446"/>
              <p:cNvSpPr/>
              <p:nvPr/>
            </p:nvSpPr>
            <p:spPr bwMode="auto">
              <a:xfrm>
                <a:off x="8418963"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448" name="Rectangle 447"/>
              <p:cNvSpPr/>
              <p:nvPr/>
            </p:nvSpPr>
            <p:spPr bwMode="auto">
              <a:xfrm>
                <a:off x="853923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449" name="Rectangle 448"/>
              <p:cNvSpPr/>
              <p:nvPr/>
            </p:nvSpPr>
            <p:spPr bwMode="auto">
              <a:xfrm>
                <a:off x="865950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cxnSp>
            <p:nvCxnSpPr>
              <p:cNvPr id="450" name="Straight Connector 449"/>
              <p:cNvCxnSpPr/>
              <p:nvPr/>
            </p:nvCxnSpPr>
            <p:spPr bwMode="auto">
              <a:xfrm>
                <a:off x="6810233" y="2647666"/>
                <a:ext cx="777922" cy="0"/>
              </a:xfrm>
              <a:prstGeom prst="line">
                <a:avLst/>
              </a:prstGeom>
              <a:solidFill>
                <a:schemeClr val="accent1"/>
              </a:solidFill>
              <a:ln w="57150" cap="flat" cmpd="sng" algn="ctr">
                <a:solidFill>
                  <a:srgbClr val="1DFF83"/>
                </a:solidFill>
                <a:prstDash val="sysDot"/>
                <a:round/>
                <a:headEnd type="none" w="med" len="med"/>
                <a:tailEnd type="none" w="med" len="med"/>
              </a:ln>
              <a:effectLst/>
            </p:spPr>
          </p:cxnSp>
          <p:cxnSp>
            <p:nvCxnSpPr>
              <p:cNvPr id="451" name="Straight Connector 450"/>
              <p:cNvCxnSpPr/>
              <p:nvPr/>
            </p:nvCxnSpPr>
            <p:spPr bwMode="auto">
              <a:xfrm flipV="1">
                <a:off x="8823278" y="2813712"/>
                <a:ext cx="377588" cy="4548"/>
              </a:xfrm>
              <a:prstGeom prst="line">
                <a:avLst/>
              </a:prstGeom>
              <a:solidFill>
                <a:schemeClr val="accent1"/>
              </a:solidFill>
              <a:ln w="57150" cap="flat" cmpd="sng" algn="ctr">
                <a:solidFill>
                  <a:srgbClr val="FF2929"/>
                </a:solidFill>
                <a:prstDash val="sysDot"/>
                <a:round/>
                <a:headEnd type="none" w="med" len="med"/>
                <a:tailEnd type="none" w="med" len="med"/>
              </a:ln>
              <a:effectLst/>
            </p:spPr>
          </p:cxnSp>
          <p:cxnSp>
            <p:nvCxnSpPr>
              <p:cNvPr id="452" name="Straight Connector 451"/>
              <p:cNvCxnSpPr/>
              <p:nvPr/>
            </p:nvCxnSpPr>
            <p:spPr bwMode="auto">
              <a:xfrm flipV="1">
                <a:off x="8818729" y="2699983"/>
                <a:ext cx="377588" cy="4548"/>
              </a:xfrm>
              <a:prstGeom prst="line">
                <a:avLst/>
              </a:prstGeom>
              <a:solidFill>
                <a:schemeClr val="accent1"/>
              </a:solidFill>
              <a:ln w="57150" cap="flat" cmpd="sng" algn="ctr">
                <a:solidFill>
                  <a:srgbClr val="1DFF83"/>
                </a:solidFill>
                <a:prstDash val="sysDot"/>
                <a:round/>
                <a:headEnd type="none" w="med" len="med"/>
                <a:tailEnd type="none" w="med" len="med"/>
              </a:ln>
              <a:effectLst/>
            </p:spPr>
          </p:cxnSp>
          <p:sp>
            <p:nvSpPr>
              <p:cNvPr id="453" name="Rectangle 452"/>
              <p:cNvSpPr/>
              <p:nvPr/>
            </p:nvSpPr>
            <p:spPr bwMode="auto">
              <a:xfrm>
                <a:off x="8058150"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454" name="Rectangle 453"/>
              <p:cNvSpPr/>
              <p:nvPr/>
            </p:nvSpPr>
            <p:spPr bwMode="auto">
              <a:xfrm>
                <a:off x="8178421"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455" name="Rectangle 454"/>
              <p:cNvSpPr/>
              <p:nvPr/>
            </p:nvSpPr>
            <p:spPr bwMode="auto">
              <a:xfrm>
                <a:off x="8298692"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456" name="Rectangle 455"/>
              <p:cNvSpPr/>
              <p:nvPr/>
            </p:nvSpPr>
            <p:spPr bwMode="auto">
              <a:xfrm>
                <a:off x="7194643" y="273865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grpSp>
        <p:grpSp>
          <p:nvGrpSpPr>
            <p:cNvPr id="457" name="Group 456"/>
            <p:cNvGrpSpPr/>
            <p:nvPr/>
          </p:nvGrpSpPr>
          <p:grpSpPr>
            <a:xfrm>
              <a:off x="8318624" y="4697973"/>
              <a:ext cx="2593075" cy="491319"/>
              <a:chOff x="6673755" y="2524836"/>
              <a:chExt cx="2593075" cy="491319"/>
            </a:xfrm>
          </p:grpSpPr>
          <p:sp>
            <p:nvSpPr>
              <p:cNvPr id="458" name="Rectangle 457"/>
              <p:cNvSpPr/>
              <p:nvPr/>
            </p:nvSpPr>
            <p:spPr bwMode="auto">
              <a:xfrm>
                <a:off x="6673755" y="2524836"/>
                <a:ext cx="2593075" cy="491319"/>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459" name="Rectangle 458"/>
              <p:cNvSpPr/>
              <p:nvPr/>
            </p:nvSpPr>
            <p:spPr bwMode="auto">
              <a:xfrm>
                <a:off x="6796584" y="274320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460" name="Rectangle 459"/>
              <p:cNvSpPr/>
              <p:nvPr/>
            </p:nvSpPr>
            <p:spPr bwMode="auto">
              <a:xfrm>
                <a:off x="7697337"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461" name="Rectangle 460"/>
              <p:cNvSpPr/>
              <p:nvPr/>
            </p:nvSpPr>
            <p:spPr bwMode="auto">
              <a:xfrm>
                <a:off x="7817608"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462" name="Rectangle 461"/>
              <p:cNvSpPr/>
              <p:nvPr/>
            </p:nvSpPr>
            <p:spPr bwMode="auto">
              <a:xfrm>
                <a:off x="7937879"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463" name="Rectangle 462"/>
              <p:cNvSpPr/>
              <p:nvPr/>
            </p:nvSpPr>
            <p:spPr bwMode="auto">
              <a:xfrm>
                <a:off x="8418963"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464" name="Rectangle 463"/>
              <p:cNvSpPr/>
              <p:nvPr/>
            </p:nvSpPr>
            <p:spPr bwMode="auto">
              <a:xfrm>
                <a:off x="853923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465" name="Rectangle 464"/>
              <p:cNvSpPr/>
              <p:nvPr/>
            </p:nvSpPr>
            <p:spPr bwMode="auto">
              <a:xfrm>
                <a:off x="865950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cxnSp>
            <p:nvCxnSpPr>
              <p:cNvPr id="466" name="Straight Connector 465"/>
              <p:cNvCxnSpPr/>
              <p:nvPr/>
            </p:nvCxnSpPr>
            <p:spPr bwMode="auto">
              <a:xfrm>
                <a:off x="6810233" y="2647666"/>
                <a:ext cx="777922" cy="0"/>
              </a:xfrm>
              <a:prstGeom prst="line">
                <a:avLst/>
              </a:prstGeom>
              <a:solidFill>
                <a:schemeClr val="accent1"/>
              </a:solidFill>
              <a:ln w="57150" cap="flat" cmpd="sng" algn="ctr">
                <a:solidFill>
                  <a:srgbClr val="1DFF83"/>
                </a:solidFill>
                <a:prstDash val="sysDot"/>
                <a:round/>
                <a:headEnd type="none" w="med" len="med"/>
                <a:tailEnd type="none" w="med" len="med"/>
              </a:ln>
              <a:effectLst/>
            </p:spPr>
          </p:cxnSp>
          <p:cxnSp>
            <p:nvCxnSpPr>
              <p:cNvPr id="467" name="Straight Connector 466"/>
              <p:cNvCxnSpPr/>
              <p:nvPr/>
            </p:nvCxnSpPr>
            <p:spPr bwMode="auto">
              <a:xfrm flipV="1">
                <a:off x="8823278" y="2813712"/>
                <a:ext cx="377588" cy="4548"/>
              </a:xfrm>
              <a:prstGeom prst="line">
                <a:avLst/>
              </a:prstGeom>
              <a:solidFill>
                <a:schemeClr val="accent1"/>
              </a:solidFill>
              <a:ln w="57150" cap="flat" cmpd="sng" algn="ctr">
                <a:solidFill>
                  <a:srgbClr val="FF2929"/>
                </a:solidFill>
                <a:prstDash val="sysDot"/>
                <a:round/>
                <a:headEnd type="none" w="med" len="med"/>
                <a:tailEnd type="none" w="med" len="med"/>
              </a:ln>
              <a:effectLst/>
            </p:spPr>
          </p:cxnSp>
          <p:cxnSp>
            <p:nvCxnSpPr>
              <p:cNvPr id="468" name="Straight Connector 467"/>
              <p:cNvCxnSpPr/>
              <p:nvPr/>
            </p:nvCxnSpPr>
            <p:spPr bwMode="auto">
              <a:xfrm flipV="1">
                <a:off x="8818729" y="2699983"/>
                <a:ext cx="377588" cy="4548"/>
              </a:xfrm>
              <a:prstGeom prst="line">
                <a:avLst/>
              </a:prstGeom>
              <a:solidFill>
                <a:schemeClr val="accent1"/>
              </a:solidFill>
              <a:ln w="57150" cap="flat" cmpd="sng" algn="ctr">
                <a:solidFill>
                  <a:srgbClr val="1DFF83"/>
                </a:solidFill>
                <a:prstDash val="sysDot"/>
                <a:round/>
                <a:headEnd type="none" w="med" len="med"/>
                <a:tailEnd type="none" w="med" len="med"/>
              </a:ln>
              <a:effectLst/>
            </p:spPr>
          </p:cxnSp>
          <p:sp>
            <p:nvSpPr>
              <p:cNvPr id="469" name="Rectangle 468"/>
              <p:cNvSpPr/>
              <p:nvPr/>
            </p:nvSpPr>
            <p:spPr bwMode="auto">
              <a:xfrm>
                <a:off x="8058150"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470" name="Rectangle 469"/>
              <p:cNvSpPr/>
              <p:nvPr/>
            </p:nvSpPr>
            <p:spPr bwMode="auto">
              <a:xfrm>
                <a:off x="8178421"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471" name="Rectangle 470"/>
              <p:cNvSpPr/>
              <p:nvPr/>
            </p:nvSpPr>
            <p:spPr bwMode="auto">
              <a:xfrm>
                <a:off x="8298692"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472" name="Rectangle 471"/>
              <p:cNvSpPr/>
              <p:nvPr/>
            </p:nvSpPr>
            <p:spPr bwMode="auto">
              <a:xfrm>
                <a:off x="7194643" y="273865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grpSp>
        <p:grpSp>
          <p:nvGrpSpPr>
            <p:cNvPr id="473" name="Group 472"/>
            <p:cNvGrpSpPr/>
            <p:nvPr/>
          </p:nvGrpSpPr>
          <p:grpSpPr>
            <a:xfrm>
              <a:off x="8471024" y="4850373"/>
              <a:ext cx="2593075" cy="491319"/>
              <a:chOff x="6673755" y="2524836"/>
              <a:chExt cx="2593075" cy="491319"/>
            </a:xfrm>
          </p:grpSpPr>
          <p:sp>
            <p:nvSpPr>
              <p:cNvPr id="474" name="Rectangle 473"/>
              <p:cNvSpPr/>
              <p:nvPr/>
            </p:nvSpPr>
            <p:spPr bwMode="auto">
              <a:xfrm>
                <a:off x="6673755" y="2524836"/>
                <a:ext cx="2593075" cy="491319"/>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475" name="Rectangle 474"/>
              <p:cNvSpPr/>
              <p:nvPr/>
            </p:nvSpPr>
            <p:spPr bwMode="auto">
              <a:xfrm>
                <a:off x="6796584" y="274320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476" name="Rectangle 475"/>
              <p:cNvSpPr/>
              <p:nvPr/>
            </p:nvSpPr>
            <p:spPr bwMode="auto">
              <a:xfrm>
                <a:off x="7697337"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477" name="Rectangle 476"/>
              <p:cNvSpPr/>
              <p:nvPr/>
            </p:nvSpPr>
            <p:spPr bwMode="auto">
              <a:xfrm>
                <a:off x="7817608"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478" name="Rectangle 477"/>
              <p:cNvSpPr/>
              <p:nvPr/>
            </p:nvSpPr>
            <p:spPr bwMode="auto">
              <a:xfrm>
                <a:off x="7937879"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479" name="Rectangle 478"/>
              <p:cNvSpPr/>
              <p:nvPr/>
            </p:nvSpPr>
            <p:spPr bwMode="auto">
              <a:xfrm>
                <a:off x="8418963"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480" name="Rectangle 479"/>
              <p:cNvSpPr/>
              <p:nvPr/>
            </p:nvSpPr>
            <p:spPr bwMode="auto">
              <a:xfrm>
                <a:off x="853923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481" name="Rectangle 480"/>
              <p:cNvSpPr/>
              <p:nvPr/>
            </p:nvSpPr>
            <p:spPr bwMode="auto">
              <a:xfrm>
                <a:off x="865950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cxnSp>
            <p:nvCxnSpPr>
              <p:cNvPr id="482" name="Straight Connector 481"/>
              <p:cNvCxnSpPr/>
              <p:nvPr/>
            </p:nvCxnSpPr>
            <p:spPr bwMode="auto">
              <a:xfrm>
                <a:off x="6810233" y="2647666"/>
                <a:ext cx="777922" cy="0"/>
              </a:xfrm>
              <a:prstGeom prst="line">
                <a:avLst/>
              </a:prstGeom>
              <a:solidFill>
                <a:schemeClr val="accent1"/>
              </a:solidFill>
              <a:ln w="57150" cap="flat" cmpd="sng" algn="ctr">
                <a:solidFill>
                  <a:srgbClr val="1DFF83"/>
                </a:solidFill>
                <a:prstDash val="sysDot"/>
                <a:round/>
                <a:headEnd type="none" w="med" len="med"/>
                <a:tailEnd type="none" w="med" len="med"/>
              </a:ln>
              <a:effectLst/>
            </p:spPr>
          </p:cxnSp>
          <p:cxnSp>
            <p:nvCxnSpPr>
              <p:cNvPr id="483" name="Straight Connector 482"/>
              <p:cNvCxnSpPr/>
              <p:nvPr/>
            </p:nvCxnSpPr>
            <p:spPr bwMode="auto">
              <a:xfrm flipV="1">
                <a:off x="8823278" y="2813712"/>
                <a:ext cx="377588" cy="4548"/>
              </a:xfrm>
              <a:prstGeom prst="line">
                <a:avLst/>
              </a:prstGeom>
              <a:solidFill>
                <a:schemeClr val="accent1"/>
              </a:solidFill>
              <a:ln w="57150" cap="flat" cmpd="sng" algn="ctr">
                <a:solidFill>
                  <a:srgbClr val="FF2929"/>
                </a:solidFill>
                <a:prstDash val="sysDot"/>
                <a:round/>
                <a:headEnd type="none" w="med" len="med"/>
                <a:tailEnd type="none" w="med" len="med"/>
              </a:ln>
              <a:effectLst/>
            </p:spPr>
          </p:cxnSp>
          <p:cxnSp>
            <p:nvCxnSpPr>
              <p:cNvPr id="484" name="Straight Connector 483"/>
              <p:cNvCxnSpPr/>
              <p:nvPr/>
            </p:nvCxnSpPr>
            <p:spPr bwMode="auto">
              <a:xfrm flipV="1">
                <a:off x="8818729" y="2699983"/>
                <a:ext cx="377588" cy="4548"/>
              </a:xfrm>
              <a:prstGeom prst="line">
                <a:avLst/>
              </a:prstGeom>
              <a:solidFill>
                <a:schemeClr val="accent1"/>
              </a:solidFill>
              <a:ln w="57150" cap="flat" cmpd="sng" algn="ctr">
                <a:solidFill>
                  <a:srgbClr val="1DFF83"/>
                </a:solidFill>
                <a:prstDash val="sysDot"/>
                <a:round/>
                <a:headEnd type="none" w="med" len="med"/>
                <a:tailEnd type="none" w="med" len="med"/>
              </a:ln>
              <a:effectLst/>
            </p:spPr>
          </p:cxnSp>
          <p:sp>
            <p:nvSpPr>
              <p:cNvPr id="485" name="Rectangle 484"/>
              <p:cNvSpPr/>
              <p:nvPr/>
            </p:nvSpPr>
            <p:spPr bwMode="auto">
              <a:xfrm>
                <a:off x="8058150"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486" name="Rectangle 485"/>
              <p:cNvSpPr/>
              <p:nvPr/>
            </p:nvSpPr>
            <p:spPr bwMode="auto">
              <a:xfrm>
                <a:off x="8178421"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487" name="Rectangle 486"/>
              <p:cNvSpPr/>
              <p:nvPr/>
            </p:nvSpPr>
            <p:spPr bwMode="auto">
              <a:xfrm>
                <a:off x="8298692"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488" name="Rectangle 487"/>
              <p:cNvSpPr/>
              <p:nvPr/>
            </p:nvSpPr>
            <p:spPr bwMode="auto">
              <a:xfrm>
                <a:off x="7194643" y="273865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grpSp>
      </p:grpSp>
      <p:grpSp>
        <p:nvGrpSpPr>
          <p:cNvPr id="545" name="Group 544"/>
          <p:cNvGrpSpPr/>
          <p:nvPr/>
        </p:nvGrpSpPr>
        <p:grpSpPr>
          <a:xfrm>
            <a:off x="374061" y="4062152"/>
            <a:ext cx="1458896" cy="1986876"/>
            <a:chOff x="484425" y="3652249"/>
            <a:chExt cx="1458896" cy="1986876"/>
          </a:xfrm>
        </p:grpSpPr>
        <p:grpSp>
          <p:nvGrpSpPr>
            <p:cNvPr id="73" name="Group 72"/>
            <p:cNvGrpSpPr/>
            <p:nvPr/>
          </p:nvGrpSpPr>
          <p:grpSpPr>
            <a:xfrm>
              <a:off x="484425" y="3652249"/>
              <a:ext cx="1001696" cy="1583141"/>
              <a:chOff x="1765039" y="1125138"/>
              <a:chExt cx="1001696" cy="1583141"/>
            </a:xfrm>
          </p:grpSpPr>
          <p:sp>
            <p:nvSpPr>
              <p:cNvPr id="74" name="Isosceles Triangle 73"/>
              <p:cNvSpPr/>
              <p:nvPr/>
            </p:nvSpPr>
            <p:spPr bwMode="auto">
              <a:xfrm>
                <a:off x="2418883" y="1639614"/>
                <a:ext cx="261253" cy="1015200"/>
              </a:xfrm>
              <a:prstGeom prst="triangle">
                <a:avLst/>
              </a:prstGeom>
              <a:solidFill>
                <a:schemeClr val="accent4">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79" name="Rectangle 78"/>
              <p:cNvSpPr/>
              <p:nvPr/>
            </p:nvSpPr>
            <p:spPr bwMode="auto">
              <a:xfrm>
                <a:off x="2657553" y="1125138"/>
                <a:ext cx="109182" cy="504967"/>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cxnSp>
            <p:nvCxnSpPr>
              <p:cNvPr id="92" name="Straight Connector 91"/>
              <p:cNvCxnSpPr>
                <a:stCxn id="79" idx="2"/>
              </p:cNvCxnSpPr>
              <p:nvPr/>
            </p:nvCxnSpPr>
            <p:spPr bwMode="auto">
              <a:xfrm>
                <a:off x="2712144" y="1630105"/>
                <a:ext cx="1" cy="1078174"/>
              </a:xfrm>
              <a:prstGeom prst="line">
                <a:avLst/>
              </a:prstGeom>
              <a:solidFill>
                <a:schemeClr val="accent1"/>
              </a:solidFill>
              <a:ln w="9525" cap="flat" cmpd="sng" algn="ctr">
                <a:solidFill>
                  <a:srgbClr val="FF0000"/>
                </a:solidFill>
                <a:prstDash val="solid"/>
                <a:round/>
                <a:headEnd type="none" w="med" len="med"/>
                <a:tailEnd type="none" w="med" len="med"/>
              </a:ln>
              <a:effectLst/>
            </p:spPr>
          </p:cxnSp>
          <p:sp>
            <p:nvSpPr>
              <p:cNvPr id="95" name="TextBox 94"/>
              <p:cNvSpPr txBox="1"/>
              <p:nvPr/>
            </p:nvSpPr>
            <p:spPr>
              <a:xfrm rot="9713445">
                <a:off x="1765039" y="1316442"/>
                <a:ext cx="665567" cy="523220"/>
              </a:xfrm>
              <a:prstGeom prst="rect">
                <a:avLst/>
              </a:prstGeom>
              <a:noFill/>
            </p:spPr>
            <p:txBody>
              <a:bodyPr wrap="none" rtlCol="0">
                <a:spAutoFit/>
              </a:bodyPr>
              <a:lstStyle/>
              <a:p>
                <a:r>
                  <a:rPr lang="en-US" sz="2800" dirty="0" smtClean="0">
                    <a:solidFill>
                      <a:srgbClr val="FF0000"/>
                    </a:solidFill>
                  </a:rPr>
                  <a:t>))))</a:t>
                </a:r>
                <a:endParaRPr lang="en-US" sz="2800" dirty="0">
                  <a:solidFill>
                    <a:srgbClr val="FF0000"/>
                  </a:solidFill>
                </a:endParaRPr>
              </a:p>
            </p:txBody>
          </p:sp>
        </p:grpSp>
        <p:grpSp>
          <p:nvGrpSpPr>
            <p:cNvPr id="489" name="Group 488"/>
            <p:cNvGrpSpPr/>
            <p:nvPr/>
          </p:nvGrpSpPr>
          <p:grpSpPr>
            <a:xfrm>
              <a:off x="636825" y="3804649"/>
              <a:ext cx="1001696" cy="1583141"/>
              <a:chOff x="1765039" y="1125138"/>
              <a:chExt cx="1001696" cy="1583141"/>
            </a:xfrm>
          </p:grpSpPr>
          <p:sp>
            <p:nvSpPr>
              <p:cNvPr id="490" name="Isosceles Triangle 489"/>
              <p:cNvSpPr/>
              <p:nvPr/>
            </p:nvSpPr>
            <p:spPr bwMode="auto">
              <a:xfrm>
                <a:off x="2418883" y="1639614"/>
                <a:ext cx="261253" cy="1015200"/>
              </a:xfrm>
              <a:prstGeom prst="triangle">
                <a:avLst/>
              </a:prstGeom>
              <a:solidFill>
                <a:schemeClr val="accent4">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491" name="Rectangle 490"/>
              <p:cNvSpPr/>
              <p:nvPr/>
            </p:nvSpPr>
            <p:spPr bwMode="auto">
              <a:xfrm>
                <a:off x="2657553" y="1125138"/>
                <a:ext cx="109182" cy="504967"/>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cxnSp>
            <p:nvCxnSpPr>
              <p:cNvPr id="492" name="Straight Connector 491"/>
              <p:cNvCxnSpPr>
                <a:stCxn id="491" idx="2"/>
              </p:cNvCxnSpPr>
              <p:nvPr/>
            </p:nvCxnSpPr>
            <p:spPr bwMode="auto">
              <a:xfrm>
                <a:off x="2712144" y="1630105"/>
                <a:ext cx="1" cy="1078174"/>
              </a:xfrm>
              <a:prstGeom prst="line">
                <a:avLst/>
              </a:prstGeom>
              <a:solidFill>
                <a:schemeClr val="accent1"/>
              </a:solidFill>
              <a:ln w="9525" cap="flat" cmpd="sng" algn="ctr">
                <a:solidFill>
                  <a:srgbClr val="FF0000"/>
                </a:solidFill>
                <a:prstDash val="solid"/>
                <a:round/>
                <a:headEnd type="none" w="med" len="med"/>
                <a:tailEnd type="none" w="med" len="med"/>
              </a:ln>
              <a:effectLst/>
            </p:spPr>
          </p:cxnSp>
          <p:sp>
            <p:nvSpPr>
              <p:cNvPr id="493" name="TextBox 492"/>
              <p:cNvSpPr txBox="1"/>
              <p:nvPr/>
            </p:nvSpPr>
            <p:spPr>
              <a:xfrm rot="9713445">
                <a:off x="1765039" y="1316442"/>
                <a:ext cx="665567" cy="523220"/>
              </a:xfrm>
              <a:prstGeom prst="rect">
                <a:avLst/>
              </a:prstGeom>
              <a:noFill/>
            </p:spPr>
            <p:txBody>
              <a:bodyPr wrap="none" rtlCol="0">
                <a:spAutoFit/>
              </a:bodyPr>
              <a:lstStyle/>
              <a:p>
                <a:r>
                  <a:rPr lang="en-US" sz="2800" dirty="0" smtClean="0">
                    <a:solidFill>
                      <a:srgbClr val="FF0000"/>
                    </a:solidFill>
                  </a:rPr>
                  <a:t>))))</a:t>
                </a:r>
                <a:endParaRPr lang="en-US" sz="2800" dirty="0">
                  <a:solidFill>
                    <a:srgbClr val="FF0000"/>
                  </a:solidFill>
                </a:endParaRPr>
              </a:p>
            </p:txBody>
          </p:sp>
        </p:grpSp>
        <p:grpSp>
          <p:nvGrpSpPr>
            <p:cNvPr id="494" name="Group 493"/>
            <p:cNvGrpSpPr/>
            <p:nvPr/>
          </p:nvGrpSpPr>
          <p:grpSpPr>
            <a:xfrm>
              <a:off x="789225" y="3957049"/>
              <a:ext cx="1001696" cy="1583141"/>
              <a:chOff x="1765039" y="1125138"/>
              <a:chExt cx="1001696" cy="1583141"/>
            </a:xfrm>
          </p:grpSpPr>
          <p:sp>
            <p:nvSpPr>
              <p:cNvPr id="495" name="Isosceles Triangle 494"/>
              <p:cNvSpPr/>
              <p:nvPr/>
            </p:nvSpPr>
            <p:spPr bwMode="auto">
              <a:xfrm>
                <a:off x="2418883" y="1639614"/>
                <a:ext cx="261253" cy="1015200"/>
              </a:xfrm>
              <a:prstGeom prst="triangle">
                <a:avLst/>
              </a:prstGeom>
              <a:solidFill>
                <a:schemeClr val="accent4">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496" name="Rectangle 495"/>
              <p:cNvSpPr/>
              <p:nvPr/>
            </p:nvSpPr>
            <p:spPr bwMode="auto">
              <a:xfrm>
                <a:off x="2657553" y="1125138"/>
                <a:ext cx="109182" cy="504967"/>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cxnSp>
            <p:nvCxnSpPr>
              <p:cNvPr id="497" name="Straight Connector 496"/>
              <p:cNvCxnSpPr>
                <a:stCxn id="496" idx="2"/>
              </p:cNvCxnSpPr>
              <p:nvPr/>
            </p:nvCxnSpPr>
            <p:spPr bwMode="auto">
              <a:xfrm>
                <a:off x="2712144" y="1630105"/>
                <a:ext cx="1" cy="1078174"/>
              </a:xfrm>
              <a:prstGeom prst="line">
                <a:avLst/>
              </a:prstGeom>
              <a:solidFill>
                <a:schemeClr val="accent1"/>
              </a:solidFill>
              <a:ln w="9525" cap="flat" cmpd="sng" algn="ctr">
                <a:solidFill>
                  <a:srgbClr val="FF0000"/>
                </a:solidFill>
                <a:prstDash val="solid"/>
                <a:round/>
                <a:headEnd type="none" w="med" len="med"/>
                <a:tailEnd type="none" w="med" len="med"/>
              </a:ln>
              <a:effectLst/>
            </p:spPr>
          </p:cxnSp>
          <p:sp>
            <p:nvSpPr>
              <p:cNvPr id="498" name="TextBox 497"/>
              <p:cNvSpPr txBox="1"/>
              <p:nvPr/>
            </p:nvSpPr>
            <p:spPr>
              <a:xfrm rot="9713445">
                <a:off x="1765039" y="1316442"/>
                <a:ext cx="665567" cy="523220"/>
              </a:xfrm>
              <a:prstGeom prst="rect">
                <a:avLst/>
              </a:prstGeom>
              <a:noFill/>
            </p:spPr>
            <p:txBody>
              <a:bodyPr wrap="none" rtlCol="0">
                <a:spAutoFit/>
              </a:bodyPr>
              <a:lstStyle/>
              <a:p>
                <a:r>
                  <a:rPr lang="en-US" sz="2800" dirty="0" smtClean="0">
                    <a:solidFill>
                      <a:srgbClr val="FF0000"/>
                    </a:solidFill>
                  </a:rPr>
                  <a:t>))))</a:t>
                </a:r>
                <a:endParaRPr lang="en-US" sz="2800" dirty="0">
                  <a:solidFill>
                    <a:srgbClr val="FF0000"/>
                  </a:solidFill>
                </a:endParaRPr>
              </a:p>
            </p:txBody>
          </p:sp>
        </p:grpSp>
        <p:grpSp>
          <p:nvGrpSpPr>
            <p:cNvPr id="499" name="Group 498"/>
            <p:cNvGrpSpPr/>
            <p:nvPr/>
          </p:nvGrpSpPr>
          <p:grpSpPr>
            <a:xfrm>
              <a:off x="941625" y="4109449"/>
              <a:ext cx="1001696" cy="1529676"/>
              <a:chOff x="1765039" y="1125138"/>
              <a:chExt cx="1001696" cy="1529676"/>
            </a:xfrm>
          </p:grpSpPr>
          <p:sp>
            <p:nvSpPr>
              <p:cNvPr id="500" name="Isosceles Triangle 499"/>
              <p:cNvSpPr/>
              <p:nvPr/>
            </p:nvSpPr>
            <p:spPr bwMode="auto">
              <a:xfrm>
                <a:off x="2418883" y="1639614"/>
                <a:ext cx="261253" cy="1015200"/>
              </a:xfrm>
              <a:prstGeom prst="triangle">
                <a:avLst/>
              </a:prstGeom>
              <a:solidFill>
                <a:schemeClr val="accent4">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501" name="Rectangle 500"/>
              <p:cNvSpPr/>
              <p:nvPr/>
            </p:nvSpPr>
            <p:spPr bwMode="auto">
              <a:xfrm>
                <a:off x="2657553" y="1125138"/>
                <a:ext cx="109182" cy="504967"/>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cxnSp>
            <p:nvCxnSpPr>
              <p:cNvPr id="502" name="Straight Connector 501"/>
              <p:cNvCxnSpPr>
                <a:stCxn id="501" idx="2"/>
              </p:cNvCxnSpPr>
              <p:nvPr/>
            </p:nvCxnSpPr>
            <p:spPr bwMode="auto">
              <a:xfrm>
                <a:off x="2712144" y="1630105"/>
                <a:ext cx="3137" cy="509378"/>
              </a:xfrm>
              <a:prstGeom prst="line">
                <a:avLst/>
              </a:prstGeom>
              <a:solidFill>
                <a:schemeClr val="accent1"/>
              </a:solidFill>
              <a:ln w="9525" cap="flat" cmpd="sng" algn="ctr">
                <a:solidFill>
                  <a:srgbClr val="FF0000"/>
                </a:solidFill>
                <a:prstDash val="solid"/>
                <a:round/>
                <a:headEnd type="none" w="med" len="med"/>
                <a:tailEnd type="none" w="med" len="med"/>
              </a:ln>
              <a:effectLst/>
            </p:spPr>
          </p:cxnSp>
          <p:sp>
            <p:nvSpPr>
              <p:cNvPr id="503" name="TextBox 502"/>
              <p:cNvSpPr txBox="1"/>
              <p:nvPr/>
            </p:nvSpPr>
            <p:spPr>
              <a:xfrm rot="9713445">
                <a:off x="1765039" y="1316442"/>
                <a:ext cx="665567" cy="523220"/>
              </a:xfrm>
              <a:prstGeom prst="rect">
                <a:avLst/>
              </a:prstGeom>
              <a:noFill/>
            </p:spPr>
            <p:txBody>
              <a:bodyPr wrap="none" rtlCol="0">
                <a:spAutoFit/>
              </a:bodyPr>
              <a:lstStyle/>
              <a:p>
                <a:r>
                  <a:rPr lang="en-US" sz="2800" dirty="0" smtClean="0">
                    <a:solidFill>
                      <a:srgbClr val="FF0000"/>
                    </a:solidFill>
                  </a:rPr>
                  <a:t>))))</a:t>
                </a:r>
                <a:endParaRPr lang="en-US" sz="2800" dirty="0">
                  <a:solidFill>
                    <a:srgbClr val="FF0000"/>
                  </a:solidFill>
                </a:endParaRPr>
              </a:p>
            </p:txBody>
          </p:sp>
        </p:grpSp>
      </p:grpSp>
      <p:grpSp>
        <p:nvGrpSpPr>
          <p:cNvPr id="544" name="Group 543"/>
          <p:cNvGrpSpPr/>
          <p:nvPr/>
        </p:nvGrpSpPr>
        <p:grpSpPr>
          <a:xfrm>
            <a:off x="63769" y="1761405"/>
            <a:ext cx="1306496" cy="1887941"/>
            <a:chOff x="536741" y="1698344"/>
            <a:chExt cx="1306496" cy="1887941"/>
          </a:xfrm>
        </p:grpSpPr>
        <p:grpSp>
          <p:nvGrpSpPr>
            <p:cNvPr id="67" name="Group 66"/>
            <p:cNvGrpSpPr/>
            <p:nvPr/>
          </p:nvGrpSpPr>
          <p:grpSpPr>
            <a:xfrm>
              <a:off x="536741" y="1698344"/>
              <a:ext cx="1001696" cy="1583141"/>
              <a:chOff x="1765039" y="1125138"/>
              <a:chExt cx="1001696" cy="1583141"/>
            </a:xfrm>
          </p:grpSpPr>
          <p:sp>
            <p:nvSpPr>
              <p:cNvPr id="68" name="Isosceles Triangle 67"/>
              <p:cNvSpPr/>
              <p:nvPr/>
            </p:nvSpPr>
            <p:spPr bwMode="auto">
              <a:xfrm>
                <a:off x="2418883" y="1639614"/>
                <a:ext cx="261253" cy="1015200"/>
              </a:xfrm>
              <a:prstGeom prst="triangle">
                <a:avLst/>
              </a:prstGeom>
              <a:solidFill>
                <a:schemeClr val="accent4">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69" name="Rectangle 68"/>
              <p:cNvSpPr/>
              <p:nvPr/>
            </p:nvSpPr>
            <p:spPr bwMode="auto">
              <a:xfrm>
                <a:off x="2657553" y="1125138"/>
                <a:ext cx="109182" cy="504967"/>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cxnSp>
            <p:nvCxnSpPr>
              <p:cNvPr id="71" name="Straight Connector 70"/>
              <p:cNvCxnSpPr>
                <a:stCxn id="69" idx="2"/>
              </p:cNvCxnSpPr>
              <p:nvPr/>
            </p:nvCxnSpPr>
            <p:spPr bwMode="auto">
              <a:xfrm>
                <a:off x="2712144" y="1630105"/>
                <a:ext cx="1" cy="1078174"/>
              </a:xfrm>
              <a:prstGeom prst="line">
                <a:avLst/>
              </a:prstGeom>
              <a:solidFill>
                <a:schemeClr val="accent1"/>
              </a:solidFill>
              <a:ln w="9525" cap="flat" cmpd="sng" algn="ctr">
                <a:solidFill>
                  <a:srgbClr val="FF0000"/>
                </a:solidFill>
                <a:prstDash val="solid"/>
                <a:round/>
                <a:headEnd type="none" w="med" len="med"/>
                <a:tailEnd type="none" w="med" len="med"/>
              </a:ln>
              <a:effectLst/>
            </p:spPr>
          </p:cxnSp>
          <p:sp>
            <p:nvSpPr>
              <p:cNvPr id="72" name="TextBox 71"/>
              <p:cNvSpPr txBox="1"/>
              <p:nvPr/>
            </p:nvSpPr>
            <p:spPr>
              <a:xfrm rot="9713445">
                <a:off x="1765039" y="1316442"/>
                <a:ext cx="665567" cy="523220"/>
              </a:xfrm>
              <a:prstGeom prst="rect">
                <a:avLst/>
              </a:prstGeom>
              <a:noFill/>
            </p:spPr>
            <p:txBody>
              <a:bodyPr wrap="none" rtlCol="0">
                <a:spAutoFit/>
              </a:bodyPr>
              <a:lstStyle/>
              <a:p>
                <a:r>
                  <a:rPr lang="en-US" sz="2800" dirty="0" smtClean="0">
                    <a:solidFill>
                      <a:srgbClr val="FF0000"/>
                    </a:solidFill>
                  </a:rPr>
                  <a:t>))))</a:t>
                </a:r>
                <a:endParaRPr lang="en-US" sz="2800" dirty="0">
                  <a:solidFill>
                    <a:srgbClr val="FF0000"/>
                  </a:solidFill>
                </a:endParaRPr>
              </a:p>
            </p:txBody>
          </p:sp>
        </p:grpSp>
        <p:grpSp>
          <p:nvGrpSpPr>
            <p:cNvPr id="504" name="Group 503"/>
            <p:cNvGrpSpPr/>
            <p:nvPr/>
          </p:nvGrpSpPr>
          <p:grpSpPr>
            <a:xfrm>
              <a:off x="689141" y="1850744"/>
              <a:ext cx="1001696" cy="1583141"/>
              <a:chOff x="1765039" y="1125138"/>
              <a:chExt cx="1001696" cy="1583141"/>
            </a:xfrm>
          </p:grpSpPr>
          <p:sp>
            <p:nvSpPr>
              <p:cNvPr id="505" name="Isosceles Triangle 504"/>
              <p:cNvSpPr/>
              <p:nvPr/>
            </p:nvSpPr>
            <p:spPr bwMode="auto">
              <a:xfrm>
                <a:off x="2418883" y="1639614"/>
                <a:ext cx="261253" cy="1015200"/>
              </a:xfrm>
              <a:prstGeom prst="triangle">
                <a:avLst/>
              </a:prstGeom>
              <a:solidFill>
                <a:schemeClr val="accent4">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506" name="Rectangle 505"/>
              <p:cNvSpPr/>
              <p:nvPr/>
            </p:nvSpPr>
            <p:spPr bwMode="auto">
              <a:xfrm>
                <a:off x="2657553" y="1125138"/>
                <a:ext cx="109182" cy="504967"/>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cxnSp>
            <p:nvCxnSpPr>
              <p:cNvPr id="507" name="Straight Connector 506"/>
              <p:cNvCxnSpPr>
                <a:stCxn id="506" idx="2"/>
              </p:cNvCxnSpPr>
              <p:nvPr/>
            </p:nvCxnSpPr>
            <p:spPr bwMode="auto">
              <a:xfrm>
                <a:off x="2712144" y="1630105"/>
                <a:ext cx="1" cy="1078174"/>
              </a:xfrm>
              <a:prstGeom prst="line">
                <a:avLst/>
              </a:prstGeom>
              <a:solidFill>
                <a:schemeClr val="accent1"/>
              </a:solidFill>
              <a:ln w="9525" cap="flat" cmpd="sng" algn="ctr">
                <a:solidFill>
                  <a:srgbClr val="FF0000"/>
                </a:solidFill>
                <a:prstDash val="solid"/>
                <a:round/>
                <a:headEnd type="none" w="med" len="med"/>
                <a:tailEnd type="none" w="med" len="med"/>
              </a:ln>
              <a:effectLst/>
            </p:spPr>
          </p:cxnSp>
          <p:sp>
            <p:nvSpPr>
              <p:cNvPr id="508" name="TextBox 507"/>
              <p:cNvSpPr txBox="1"/>
              <p:nvPr/>
            </p:nvSpPr>
            <p:spPr>
              <a:xfrm rot="9713445">
                <a:off x="1765039" y="1316442"/>
                <a:ext cx="665567" cy="523220"/>
              </a:xfrm>
              <a:prstGeom prst="rect">
                <a:avLst/>
              </a:prstGeom>
              <a:noFill/>
            </p:spPr>
            <p:txBody>
              <a:bodyPr wrap="none" rtlCol="0">
                <a:spAutoFit/>
              </a:bodyPr>
              <a:lstStyle/>
              <a:p>
                <a:r>
                  <a:rPr lang="en-US" sz="2800" dirty="0" smtClean="0">
                    <a:solidFill>
                      <a:srgbClr val="FF0000"/>
                    </a:solidFill>
                  </a:rPr>
                  <a:t>))))</a:t>
                </a:r>
                <a:endParaRPr lang="en-US" sz="2800" dirty="0">
                  <a:solidFill>
                    <a:srgbClr val="FF0000"/>
                  </a:solidFill>
                </a:endParaRPr>
              </a:p>
            </p:txBody>
          </p:sp>
        </p:grpSp>
        <p:grpSp>
          <p:nvGrpSpPr>
            <p:cNvPr id="509" name="Group 508"/>
            <p:cNvGrpSpPr/>
            <p:nvPr/>
          </p:nvGrpSpPr>
          <p:grpSpPr>
            <a:xfrm>
              <a:off x="841541" y="2003144"/>
              <a:ext cx="1001696" cy="1583141"/>
              <a:chOff x="1765039" y="1125138"/>
              <a:chExt cx="1001696" cy="1583141"/>
            </a:xfrm>
          </p:grpSpPr>
          <p:sp>
            <p:nvSpPr>
              <p:cNvPr id="510" name="Isosceles Triangle 509"/>
              <p:cNvSpPr/>
              <p:nvPr/>
            </p:nvSpPr>
            <p:spPr bwMode="auto">
              <a:xfrm>
                <a:off x="2418883" y="1639614"/>
                <a:ext cx="261253" cy="1015200"/>
              </a:xfrm>
              <a:prstGeom prst="triangle">
                <a:avLst/>
              </a:prstGeom>
              <a:solidFill>
                <a:schemeClr val="accent4">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511" name="Rectangle 510"/>
              <p:cNvSpPr/>
              <p:nvPr/>
            </p:nvSpPr>
            <p:spPr bwMode="auto">
              <a:xfrm>
                <a:off x="2657553" y="1125138"/>
                <a:ext cx="109182" cy="504967"/>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cxnSp>
            <p:nvCxnSpPr>
              <p:cNvPr id="512" name="Straight Connector 511"/>
              <p:cNvCxnSpPr>
                <a:stCxn id="511" idx="2"/>
              </p:cNvCxnSpPr>
              <p:nvPr/>
            </p:nvCxnSpPr>
            <p:spPr bwMode="auto">
              <a:xfrm>
                <a:off x="2712144" y="1630105"/>
                <a:ext cx="1" cy="1078174"/>
              </a:xfrm>
              <a:prstGeom prst="line">
                <a:avLst/>
              </a:prstGeom>
              <a:solidFill>
                <a:schemeClr val="accent1"/>
              </a:solidFill>
              <a:ln w="9525" cap="flat" cmpd="sng" algn="ctr">
                <a:solidFill>
                  <a:srgbClr val="FF0000"/>
                </a:solidFill>
                <a:prstDash val="solid"/>
                <a:round/>
                <a:headEnd type="none" w="med" len="med"/>
                <a:tailEnd type="none" w="med" len="med"/>
              </a:ln>
              <a:effectLst/>
            </p:spPr>
          </p:cxnSp>
          <p:sp>
            <p:nvSpPr>
              <p:cNvPr id="513" name="TextBox 512"/>
              <p:cNvSpPr txBox="1"/>
              <p:nvPr/>
            </p:nvSpPr>
            <p:spPr>
              <a:xfrm rot="9713445">
                <a:off x="1765039" y="1316442"/>
                <a:ext cx="665567" cy="523220"/>
              </a:xfrm>
              <a:prstGeom prst="rect">
                <a:avLst/>
              </a:prstGeom>
              <a:noFill/>
            </p:spPr>
            <p:txBody>
              <a:bodyPr wrap="none" rtlCol="0">
                <a:spAutoFit/>
              </a:bodyPr>
              <a:lstStyle/>
              <a:p>
                <a:r>
                  <a:rPr lang="en-US" sz="2800" dirty="0" smtClean="0">
                    <a:solidFill>
                      <a:srgbClr val="FF0000"/>
                    </a:solidFill>
                  </a:rPr>
                  <a:t>))))</a:t>
                </a:r>
                <a:endParaRPr lang="en-US" sz="2800" dirty="0">
                  <a:solidFill>
                    <a:srgbClr val="FF0000"/>
                  </a:solidFill>
                </a:endParaRPr>
              </a:p>
            </p:txBody>
          </p:sp>
        </p:grpSp>
      </p:grpSp>
      <p:grpSp>
        <p:nvGrpSpPr>
          <p:cNvPr id="807" name="Group 806"/>
          <p:cNvGrpSpPr/>
          <p:nvPr/>
        </p:nvGrpSpPr>
        <p:grpSpPr>
          <a:xfrm flipH="1">
            <a:off x="10474749" y="3574445"/>
            <a:ext cx="1595014" cy="2192741"/>
            <a:chOff x="10090644" y="3527144"/>
            <a:chExt cx="1611296" cy="2192741"/>
          </a:xfrm>
        </p:grpSpPr>
        <p:grpSp>
          <p:nvGrpSpPr>
            <p:cNvPr id="514" name="Group 513"/>
            <p:cNvGrpSpPr/>
            <p:nvPr/>
          </p:nvGrpSpPr>
          <p:grpSpPr>
            <a:xfrm>
              <a:off x="10090644" y="3527144"/>
              <a:ext cx="1001696" cy="1583141"/>
              <a:chOff x="1765039" y="1125138"/>
              <a:chExt cx="1001696" cy="1583141"/>
            </a:xfrm>
          </p:grpSpPr>
          <p:sp>
            <p:nvSpPr>
              <p:cNvPr id="515" name="Isosceles Triangle 514"/>
              <p:cNvSpPr/>
              <p:nvPr/>
            </p:nvSpPr>
            <p:spPr bwMode="auto">
              <a:xfrm>
                <a:off x="2418883" y="1639614"/>
                <a:ext cx="261253" cy="1015200"/>
              </a:xfrm>
              <a:prstGeom prst="triangle">
                <a:avLst/>
              </a:prstGeom>
              <a:solidFill>
                <a:schemeClr val="accent4">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516" name="Rectangle 515"/>
              <p:cNvSpPr/>
              <p:nvPr/>
            </p:nvSpPr>
            <p:spPr bwMode="auto">
              <a:xfrm>
                <a:off x="2657553" y="1125138"/>
                <a:ext cx="109182" cy="504967"/>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cxnSp>
            <p:nvCxnSpPr>
              <p:cNvPr id="517" name="Straight Connector 516"/>
              <p:cNvCxnSpPr>
                <a:stCxn id="516" idx="2"/>
              </p:cNvCxnSpPr>
              <p:nvPr/>
            </p:nvCxnSpPr>
            <p:spPr bwMode="auto">
              <a:xfrm>
                <a:off x="2712144" y="1630105"/>
                <a:ext cx="1" cy="1078174"/>
              </a:xfrm>
              <a:prstGeom prst="line">
                <a:avLst/>
              </a:prstGeom>
              <a:solidFill>
                <a:schemeClr val="accent1"/>
              </a:solidFill>
              <a:ln w="9525" cap="flat" cmpd="sng" algn="ctr">
                <a:solidFill>
                  <a:srgbClr val="FF0000"/>
                </a:solidFill>
                <a:prstDash val="solid"/>
                <a:round/>
                <a:headEnd type="none" w="med" len="med"/>
                <a:tailEnd type="none" w="med" len="med"/>
              </a:ln>
              <a:effectLst/>
            </p:spPr>
          </p:cxnSp>
          <p:sp>
            <p:nvSpPr>
              <p:cNvPr id="518" name="TextBox 517"/>
              <p:cNvSpPr txBox="1"/>
              <p:nvPr/>
            </p:nvSpPr>
            <p:spPr>
              <a:xfrm rot="9713445">
                <a:off x="1765039" y="1316442"/>
                <a:ext cx="665567" cy="523220"/>
              </a:xfrm>
              <a:prstGeom prst="rect">
                <a:avLst/>
              </a:prstGeom>
              <a:noFill/>
            </p:spPr>
            <p:txBody>
              <a:bodyPr wrap="none" rtlCol="0">
                <a:spAutoFit/>
              </a:bodyPr>
              <a:lstStyle/>
              <a:p>
                <a:r>
                  <a:rPr lang="en-US" sz="2800" dirty="0" smtClean="0">
                    <a:solidFill>
                      <a:srgbClr val="FF0000"/>
                    </a:solidFill>
                  </a:rPr>
                  <a:t>))))</a:t>
                </a:r>
                <a:endParaRPr lang="en-US" sz="2800" dirty="0">
                  <a:solidFill>
                    <a:srgbClr val="FF0000"/>
                  </a:solidFill>
                </a:endParaRPr>
              </a:p>
            </p:txBody>
          </p:sp>
        </p:grpSp>
        <p:grpSp>
          <p:nvGrpSpPr>
            <p:cNvPr id="519" name="Group 518"/>
            <p:cNvGrpSpPr/>
            <p:nvPr/>
          </p:nvGrpSpPr>
          <p:grpSpPr>
            <a:xfrm>
              <a:off x="10243044" y="3679544"/>
              <a:ext cx="1001696" cy="1583141"/>
              <a:chOff x="1765039" y="1125138"/>
              <a:chExt cx="1001696" cy="1583141"/>
            </a:xfrm>
          </p:grpSpPr>
          <p:sp>
            <p:nvSpPr>
              <p:cNvPr id="520" name="Isosceles Triangle 519"/>
              <p:cNvSpPr/>
              <p:nvPr/>
            </p:nvSpPr>
            <p:spPr bwMode="auto">
              <a:xfrm>
                <a:off x="2418883" y="1639614"/>
                <a:ext cx="261253" cy="1015200"/>
              </a:xfrm>
              <a:prstGeom prst="triangle">
                <a:avLst/>
              </a:prstGeom>
              <a:solidFill>
                <a:schemeClr val="accent4">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521" name="Rectangle 520"/>
              <p:cNvSpPr/>
              <p:nvPr/>
            </p:nvSpPr>
            <p:spPr bwMode="auto">
              <a:xfrm>
                <a:off x="2657553" y="1125138"/>
                <a:ext cx="109182" cy="504967"/>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cxnSp>
            <p:nvCxnSpPr>
              <p:cNvPr id="522" name="Straight Connector 521"/>
              <p:cNvCxnSpPr>
                <a:stCxn id="521" idx="2"/>
              </p:cNvCxnSpPr>
              <p:nvPr/>
            </p:nvCxnSpPr>
            <p:spPr bwMode="auto">
              <a:xfrm>
                <a:off x="2712144" y="1630105"/>
                <a:ext cx="1" cy="1078174"/>
              </a:xfrm>
              <a:prstGeom prst="line">
                <a:avLst/>
              </a:prstGeom>
              <a:solidFill>
                <a:schemeClr val="accent1"/>
              </a:solidFill>
              <a:ln w="9525" cap="flat" cmpd="sng" algn="ctr">
                <a:solidFill>
                  <a:srgbClr val="FF0000"/>
                </a:solidFill>
                <a:prstDash val="solid"/>
                <a:round/>
                <a:headEnd type="none" w="med" len="med"/>
                <a:tailEnd type="none" w="med" len="med"/>
              </a:ln>
              <a:effectLst/>
            </p:spPr>
          </p:cxnSp>
          <p:sp>
            <p:nvSpPr>
              <p:cNvPr id="523" name="TextBox 522"/>
              <p:cNvSpPr txBox="1"/>
              <p:nvPr/>
            </p:nvSpPr>
            <p:spPr>
              <a:xfrm rot="9713445">
                <a:off x="1765039" y="1316442"/>
                <a:ext cx="665567" cy="523220"/>
              </a:xfrm>
              <a:prstGeom prst="rect">
                <a:avLst/>
              </a:prstGeom>
              <a:noFill/>
            </p:spPr>
            <p:txBody>
              <a:bodyPr wrap="none" rtlCol="0">
                <a:spAutoFit/>
              </a:bodyPr>
              <a:lstStyle/>
              <a:p>
                <a:r>
                  <a:rPr lang="en-US" sz="2800" dirty="0" smtClean="0">
                    <a:solidFill>
                      <a:srgbClr val="FF0000"/>
                    </a:solidFill>
                  </a:rPr>
                  <a:t>))))</a:t>
                </a:r>
                <a:endParaRPr lang="en-US" sz="2800" dirty="0">
                  <a:solidFill>
                    <a:srgbClr val="FF0000"/>
                  </a:solidFill>
                </a:endParaRPr>
              </a:p>
            </p:txBody>
          </p:sp>
        </p:grpSp>
        <p:grpSp>
          <p:nvGrpSpPr>
            <p:cNvPr id="524" name="Group 523"/>
            <p:cNvGrpSpPr/>
            <p:nvPr/>
          </p:nvGrpSpPr>
          <p:grpSpPr>
            <a:xfrm>
              <a:off x="10395444" y="3831944"/>
              <a:ext cx="1001696" cy="1583141"/>
              <a:chOff x="1765039" y="1125138"/>
              <a:chExt cx="1001696" cy="1583141"/>
            </a:xfrm>
          </p:grpSpPr>
          <p:sp>
            <p:nvSpPr>
              <p:cNvPr id="525" name="Isosceles Triangle 524"/>
              <p:cNvSpPr/>
              <p:nvPr/>
            </p:nvSpPr>
            <p:spPr bwMode="auto">
              <a:xfrm>
                <a:off x="2418883" y="1639614"/>
                <a:ext cx="261253" cy="1015200"/>
              </a:xfrm>
              <a:prstGeom prst="triangle">
                <a:avLst/>
              </a:prstGeom>
              <a:solidFill>
                <a:schemeClr val="accent4">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526" name="Rectangle 525"/>
              <p:cNvSpPr/>
              <p:nvPr/>
            </p:nvSpPr>
            <p:spPr bwMode="auto">
              <a:xfrm>
                <a:off x="2657553" y="1125138"/>
                <a:ext cx="109182" cy="504967"/>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cxnSp>
            <p:nvCxnSpPr>
              <p:cNvPr id="527" name="Straight Connector 526"/>
              <p:cNvCxnSpPr>
                <a:stCxn id="526" idx="2"/>
              </p:cNvCxnSpPr>
              <p:nvPr/>
            </p:nvCxnSpPr>
            <p:spPr bwMode="auto">
              <a:xfrm>
                <a:off x="2712144" y="1630105"/>
                <a:ext cx="1" cy="1078174"/>
              </a:xfrm>
              <a:prstGeom prst="line">
                <a:avLst/>
              </a:prstGeom>
              <a:solidFill>
                <a:schemeClr val="accent1"/>
              </a:solidFill>
              <a:ln w="9525" cap="flat" cmpd="sng" algn="ctr">
                <a:solidFill>
                  <a:srgbClr val="FF0000"/>
                </a:solidFill>
                <a:prstDash val="solid"/>
                <a:round/>
                <a:headEnd type="none" w="med" len="med"/>
                <a:tailEnd type="none" w="med" len="med"/>
              </a:ln>
              <a:effectLst/>
            </p:spPr>
          </p:cxnSp>
          <p:sp>
            <p:nvSpPr>
              <p:cNvPr id="528" name="TextBox 527"/>
              <p:cNvSpPr txBox="1"/>
              <p:nvPr/>
            </p:nvSpPr>
            <p:spPr>
              <a:xfrm rot="9713445">
                <a:off x="1765039" y="1316442"/>
                <a:ext cx="665567" cy="523220"/>
              </a:xfrm>
              <a:prstGeom prst="rect">
                <a:avLst/>
              </a:prstGeom>
              <a:noFill/>
            </p:spPr>
            <p:txBody>
              <a:bodyPr wrap="none" rtlCol="0">
                <a:spAutoFit/>
              </a:bodyPr>
              <a:lstStyle/>
              <a:p>
                <a:r>
                  <a:rPr lang="en-US" sz="2800" dirty="0" smtClean="0">
                    <a:solidFill>
                      <a:srgbClr val="FF0000"/>
                    </a:solidFill>
                  </a:rPr>
                  <a:t>))))</a:t>
                </a:r>
                <a:endParaRPr lang="en-US" sz="2800" dirty="0">
                  <a:solidFill>
                    <a:srgbClr val="FF0000"/>
                  </a:solidFill>
                </a:endParaRPr>
              </a:p>
            </p:txBody>
          </p:sp>
        </p:grpSp>
        <p:grpSp>
          <p:nvGrpSpPr>
            <p:cNvPr id="529" name="Group 528"/>
            <p:cNvGrpSpPr/>
            <p:nvPr/>
          </p:nvGrpSpPr>
          <p:grpSpPr>
            <a:xfrm>
              <a:off x="10547844" y="3984344"/>
              <a:ext cx="1001696" cy="1583141"/>
              <a:chOff x="1765039" y="1125138"/>
              <a:chExt cx="1001696" cy="1583141"/>
            </a:xfrm>
          </p:grpSpPr>
          <p:sp>
            <p:nvSpPr>
              <p:cNvPr id="530" name="Isosceles Triangle 529"/>
              <p:cNvSpPr/>
              <p:nvPr/>
            </p:nvSpPr>
            <p:spPr bwMode="auto">
              <a:xfrm>
                <a:off x="2418883" y="1639614"/>
                <a:ext cx="261253" cy="1015200"/>
              </a:xfrm>
              <a:prstGeom prst="triangle">
                <a:avLst/>
              </a:prstGeom>
              <a:solidFill>
                <a:schemeClr val="accent4">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531" name="Rectangle 530"/>
              <p:cNvSpPr/>
              <p:nvPr/>
            </p:nvSpPr>
            <p:spPr bwMode="auto">
              <a:xfrm>
                <a:off x="2657553" y="1125138"/>
                <a:ext cx="109182" cy="504967"/>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cxnSp>
            <p:nvCxnSpPr>
              <p:cNvPr id="532" name="Straight Connector 531"/>
              <p:cNvCxnSpPr>
                <a:stCxn id="531" idx="2"/>
              </p:cNvCxnSpPr>
              <p:nvPr/>
            </p:nvCxnSpPr>
            <p:spPr bwMode="auto">
              <a:xfrm>
                <a:off x="2712144" y="1630105"/>
                <a:ext cx="1" cy="1078174"/>
              </a:xfrm>
              <a:prstGeom prst="line">
                <a:avLst/>
              </a:prstGeom>
              <a:solidFill>
                <a:schemeClr val="accent1"/>
              </a:solidFill>
              <a:ln w="9525" cap="flat" cmpd="sng" algn="ctr">
                <a:solidFill>
                  <a:srgbClr val="FF0000"/>
                </a:solidFill>
                <a:prstDash val="solid"/>
                <a:round/>
                <a:headEnd type="none" w="med" len="med"/>
                <a:tailEnd type="none" w="med" len="med"/>
              </a:ln>
              <a:effectLst/>
            </p:spPr>
          </p:cxnSp>
          <p:sp>
            <p:nvSpPr>
              <p:cNvPr id="533" name="TextBox 532"/>
              <p:cNvSpPr txBox="1"/>
              <p:nvPr/>
            </p:nvSpPr>
            <p:spPr>
              <a:xfrm rot="9713445">
                <a:off x="1765039" y="1316442"/>
                <a:ext cx="665567" cy="523220"/>
              </a:xfrm>
              <a:prstGeom prst="rect">
                <a:avLst/>
              </a:prstGeom>
              <a:noFill/>
            </p:spPr>
            <p:txBody>
              <a:bodyPr wrap="none" rtlCol="0">
                <a:spAutoFit/>
              </a:bodyPr>
              <a:lstStyle/>
              <a:p>
                <a:r>
                  <a:rPr lang="en-US" sz="2800" dirty="0" smtClean="0">
                    <a:solidFill>
                      <a:srgbClr val="FF0000"/>
                    </a:solidFill>
                  </a:rPr>
                  <a:t>))))</a:t>
                </a:r>
                <a:endParaRPr lang="en-US" sz="2800" dirty="0">
                  <a:solidFill>
                    <a:srgbClr val="FF0000"/>
                  </a:solidFill>
                </a:endParaRPr>
              </a:p>
            </p:txBody>
          </p:sp>
        </p:grpSp>
        <p:grpSp>
          <p:nvGrpSpPr>
            <p:cNvPr id="534" name="Group 533"/>
            <p:cNvGrpSpPr/>
            <p:nvPr/>
          </p:nvGrpSpPr>
          <p:grpSpPr>
            <a:xfrm>
              <a:off x="10700244" y="4136744"/>
              <a:ext cx="1001696" cy="1583141"/>
              <a:chOff x="1765039" y="1125138"/>
              <a:chExt cx="1001696" cy="1583141"/>
            </a:xfrm>
          </p:grpSpPr>
          <p:sp>
            <p:nvSpPr>
              <p:cNvPr id="535" name="Isosceles Triangle 534"/>
              <p:cNvSpPr/>
              <p:nvPr/>
            </p:nvSpPr>
            <p:spPr bwMode="auto">
              <a:xfrm>
                <a:off x="2418883" y="1639614"/>
                <a:ext cx="261253" cy="1015200"/>
              </a:xfrm>
              <a:prstGeom prst="triangle">
                <a:avLst/>
              </a:prstGeom>
              <a:solidFill>
                <a:schemeClr val="accent4">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536" name="Rectangle 535"/>
              <p:cNvSpPr/>
              <p:nvPr/>
            </p:nvSpPr>
            <p:spPr bwMode="auto">
              <a:xfrm>
                <a:off x="2657553" y="1125138"/>
                <a:ext cx="109182" cy="504967"/>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cxnSp>
            <p:nvCxnSpPr>
              <p:cNvPr id="537" name="Straight Connector 536"/>
              <p:cNvCxnSpPr>
                <a:stCxn id="536" idx="2"/>
              </p:cNvCxnSpPr>
              <p:nvPr/>
            </p:nvCxnSpPr>
            <p:spPr bwMode="auto">
              <a:xfrm>
                <a:off x="2712144" y="1630105"/>
                <a:ext cx="1" cy="1078174"/>
              </a:xfrm>
              <a:prstGeom prst="line">
                <a:avLst/>
              </a:prstGeom>
              <a:solidFill>
                <a:schemeClr val="accent1"/>
              </a:solidFill>
              <a:ln w="9525" cap="flat" cmpd="sng" algn="ctr">
                <a:solidFill>
                  <a:srgbClr val="FF0000"/>
                </a:solidFill>
                <a:prstDash val="solid"/>
                <a:round/>
                <a:headEnd type="none" w="med" len="med"/>
                <a:tailEnd type="none" w="med" len="med"/>
              </a:ln>
              <a:effectLst/>
            </p:spPr>
          </p:cxnSp>
          <p:sp>
            <p:nvSpPr>
              <p:cNvPr id="538" name="TextBox 537"/>
              <p:cNvSpPr txBox="1"/>
              <p:nvPr/>
            </p:nvSpPr>
            <p:spPr>
              <a:xfrm rot="9713445">
                <a:off x="1765039" y="1316442"/>
                <a:ext cx="665567" cy="523220"/>
              </a:xfrm>
              <a:prstGeom prst="rect">
                <a:avLst/>
              </a:prstGeom>
              <a:noFill/>
            </p:spPr>
            <p:txBody>
              <a:bodyPr wrap="none" rtlCol="0">
                <a:spAutoFit/>
              </a:bodyPr>
              <a:lstStyle/>
              <a:p>
                <a:r>
                  <a:rPr lang="en-US" sz="2800" dirty="0" smtClean="0">
                    <a:solidFill>
                      <a:srgbClr val="FF0000"/>
                    </a:solidFill>
                  </a:rPr>
                  <a:t>))))</a:t>
                </a:r>
                <a:endParaRPr lang="en-US" sz="2800" dirty="0">
                  <a:solidFill>
                    <a:srgbClr val="FF0000"/>
                  </a:solidFill>
                </a:endParaRPr>
              </a:p>
            </p:txBody>
          </p:sp>
        </p:grpSp>
      </p:grpSp>
      <p:grpSp>
        <p:nvGrpSpPr>
          <p:cNvPr id="548" name="Group 547"/>
          <p:cNvGrpSpPr/>
          <p:nvPr/>
        </p:nvGrpSpPr>
        <p:grpSpPr>
          <a:xfrm flipH="1">
            <a:off x="10581221" y="1314715"/>
            <a:ext cx="1236294" cy="1887941"/>
            <a:chOff x="536741" y="1698344"/>
            <a:chExt cx="1306496" cy="1887941"/>
          </a:xfrm>
        </p:grpSpPr>
        <p:grpSp>
          <p:nvGrpSpPr>
            <p:cNvPr id="549" name="Group 66"/>
            <p:cNvGrpSpPr/>
            <p:nvPr/>
          </p:nvGrpSpPr>
          <p:grpSpPr>
            <a:xfrm>
              <a:off x="536741" y="1698344"/>
              <a:ext cx="1001696" cy="1583141"/>
              <a:chOff x="1765039" y="1125138"/>
              <a:chExt cx="1001696" cy="1583141"/>
            </a:xfrm>
          </p:grpSpPr>
          <p:sp>
            <p:nvSpPr>
              <p:cNvPr id="560" name="Isosceles Triangle 559"/>
              <p:cNvSpPr/>
              <p:nvPr/>
            </p:nvSpPr>
            <p:spPr bwMode="auto">
              <a:xfrm>
                <a:off x="2418883" y="1639614"/>
                <a:ext cx="261253" cy="1015200"/>
              </a:xfrm>
              <a:prstGeom prst="triangle">
                <a:avLst/>
              </a:prstGeom>
              <a:solidFill>
                <a:schemeClr val="accent4">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561" name="Rectangle 560"/>
              <p:cNvSpPr/>
              <p:nvPr/>
            </p:nvSpPr>
            <p:spPr bwMode="auto">
              <a:xfrm>
                <a:off x="2657553" y="1125138"/>
                <a:ext cx="109182" cy="504967"/>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cxnSp>
            <p:nvCxnSpPr>
              <p:cNvPr id="562" name="Straight Connector 561"/>
              <p:cNvCxnSpPr>
                <a:stCxn id="561" idx="2"/>
              </p:cNvCxnSpPr>
              <p:nvPr/>
            </p:nvCxnSpPr>
            <p:spPr bwMode="auto">
              <a:xfrm>
                <a:off x="2712144" y="1630105"/>
                <a:ext cx="1" cy="1078174"/>
              </a:xfrm>
              <a:prstGeom prst="line">
                <a:avLst/>
              </a:prstGeom>
              <a:solidFill>
                <a:schemeClr val="accent1"/>
              </a:solidFill>
              <a:ln w="9525" cap="flat" cmpd="sng" algn="ctr">
                <a:solidFill>
                  <a:srgbClr val="FF0000"/>
                </a:solidFill>
                <a:prstDash val="solid"/>
                <a:round/>
                <a:headEnd type="none" w="med" len="med"/>
                <a:tailEnd type="none" w="med" len="med"/>
              </a:ln>
              <a:effectLst/>
            </p:spPr>
          </p:cxnSp>
          <p:sp>
            <p:nvSpPr>
              <p:cNvPr id="563" name="TextBox 562"/>
              <p:cNvSpPr txBox="1"/>
              <p:nvPr/>
            </p:nvSpPr>
            <p:spPr>
              <a:xfrm rot="9713445">
                <a:off x="1765039" y="1316442"/>
                <a:ext cx="665567" cy="523220"/>
              </a:xfrm>
              <a:prstGeom prst="rect">
                <a:avLst/>
              </a:prstGeom>
              <a:noFill/>
            </p:spPr>
            <p:txBody>
              <a:bodyPr wrap="none" rtlCol="0">
                <a:spAutoFit/>
              </a:bodyPr>
              <a:lstStyle/>
              <a:p>
                <a:r>
                  <a:rPr lang="en-US" sz="2800" dirty="0" smtClean="0">
                    <a:solidFill>
                      <a:srgbClr val="FF0000"/>
                    </a:solidFill>
                  </a:rPr>
                  <a:t>))))</a:t>
                </a:r>
                <a:endParaRPr lang="en-US" sz="2800" dirty="0">
                  <a:solidFill>
                    <a:srgbClr val="FF0000"/>
                  </a:solidFill>
                </a:endParaRPr>
              </a:p>
            </p:txBody>
          </p:sp>
        </p:grpSp>
        <p:grpSp>
          <p:nvGrpSpPr>
            <p:cNvPr id="550" name="Group 503"/>
            <p:cNvGrpSpPr/>
            <p:nvPr/>
          </p:nvGrpSpPr>
          <p:grpSpPr>
            <a:xfrm>
              <a:off x="689141" y="1850744"/>
              <a:ext cx="1001696" cy="1583141"/>
              <a:chOff x="1765039" y="1125138"/>
              <a:chExt cx="1001696" cy="1583141"/>
            </a:xfrm>
          </p:grpSpPr>
          <p:sp>
            <p:nvSpPr>
              <p:cNvPr id="556" name="Isosceles Triangle 555"/>
              <p:cNvSpPr/>
              <p:nvPr/>
            </p:nvSpPr>
            <p:spPr bwMode="auto">
              <a:xfrm>
                <a:off x="2418883" y="1639614"/>
                <a:ext cx="261253" cy="1015200"/>
              </a:xfrm>
              <a:prstGeom prst="triangle">
                <a:avLst/>
              </a:prstGeom>
              <a:solidFill>
                <a:schemeClr val="accent4">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557" name="Rectangle 556"/>
              <p:cNvSpPr/>
              <p:nvPr/>
            </p:nvSpPr>
            <p:spPr bwMode="auto">
              <a:xfrm>
                <a:off x="2657553" y="1125138"/>
                <a:ext cx="109182" cy="504967"/>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cxnSp>
            <p:nvCxnSpPr>
              <p:cNvPr id="558" name="Straight Connector 557"/>
              <p:cNvCxnSpPr>
                <a:stCxn id="557" idx="2"/>
              </p:cNvCxnSpPr>
              <p:nvPr/>
            </p:nvCxnSpPr>
            <p:spPr bwMode="auto">
              <a:xfrm>
                <a:off x="2712144" y="1630105"/>
                <a:ext cx="1" cy="1078174"/>
              </a:xfrm>
              <a:prstGeom prst="line">
                <a:avLst/>
              </a:prstGeom>
              <a:solidFill>
                <a:schemeClr val="accent1"/>
              </a:solidFill>
              <a:ln w="9525" cap="flat" cmpd="sng" algn="ctr">
                <a:solidFill>
                  <a:srgbClr val="FF0000"/>
                </a:solidFill>
                <a:prstDash val="solid"/>
                <a:round/>
                <a:headEnd type="none" w="med" len="med"/>
                <a:tailEnd type="none" w="med" len="med"/>
              </a:ln>
              <a:effectLst/>
            </p:spPr>
          </p:cxnSp>
          <p:sp>
            <p:nvSpPr>
              <p:cNvPr id="559" name="TextBox 558"/>
              <p:cNvSpPr txBox="1"/>
              <p:nvPr/>
            </p:nvSpPr>
            <p:spPr>
              <a:xfrm rot="9713445">
                <a:off x="1765039" y="1316442"/>
                <a:ext cx="665567" cy="523220"/>
              </a:xfrm>
              <a:prstGeom prst="rect">
                <a:avLst/>
              </a:prstGeom>
              <a:noFill/>
            </p:spPr>
            <p:txBody>
              <a:bodyPr wrap="none" rtlCol="0">
                <a:spAutoFit/>
              </a:bodyPr>
              <a:lstStyle/>
              <a:p>
                <a:r>
                  <a:rPr lang="en-US" sz="2800" dirty="0" smtClean="0">
                    <a:solidFill>
                      <a:srgbClr val="FF0000"/>
                    </a:solidFill>
                  </a:rPr>
                  <a:t>))))</a:t>
                </a:r>
                <a:endParaRPr lang="en-US" sz="2800" dirty="0">
                  <a:solidFill>
                    <a:srgbClr val="FF0000"/>
                  </a:solidFill>
                </a:endParaRPr>
              </a:p>
            </p:txBody>
          </p:sp>
        </p:grpSp>
        <p:grpSp>
          <p:nvGrpSpPr>
            <p:cNvPr id="551" name="Group 508"/>
            <p:cNvGrpSpPr/>
            <p:nvPr/>
          </p:nvGrpSpPr>
          <p:grpSpPr>
            <a:xfrm>
              <a:off x="841541" y="2003144"/>
              <a:ext cx="1001696" cy="1583141"/>
              <a:chOff x="1765039" y="1125138"/>
              <a:chExt cx="1001696" cy="1583141"/>
            </a:xfrm>
          </p:grpSpPr>
          <p:sp>
            <p:nvSpPr>
              <p:cNvPr id="552" name="Isosceles Triangle 551"/>
              <p:cNvSpPr/>
              <p:nvPr/>
            </p:nvSpPr>
            <p:spPr bwMode="auto">
              <a:xfrm>
                <a:off x="2418883" y="1639614"/>
                <a:ext cx="261253" cy="1015200"/>
              </a:xfrm>
              <a:prstGeom prst="triangle">
                <a:avLst/>
              </a:prstGeom>
              <a:solidFill>
                <a:schemeClr val="accent4">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553" name="Rectangle 552"/>
              <p:cNvSpPr/>
              <p:nvPr/>
            </p:nvSpPr>
            <p:spPr bwMode="auto">
              <a:xfrm>
                <a:off x="2657553" y="1125138"/>
                <a:ext cx="109182" cy="504967"/>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cxnSp>
            <p:nvCxnSpPr>
              <p:cNvPr id="554" name="Straight Connector 553"/>
              <p:cNvCxnSpPr>
                <a:stCxn id="553" idx="2"/>
              </p:cNvCxnSpPr>
              <p:nvPr/>
            </p:nvCxnSpPr>
            <p:spPr bwMode="auto">
              <a:xfrm>
                <a:off x="2712144" y="1630105"/>
                <a:ext cx="1" cy="1078174"/>
              </a:xfrm>
              <a:prstGeom prst="line">
                <a:avLst/>
              </a:prstGeom>
              <a:solidFill>
                <a:schemeClr val="accent1"/>
              </a:solidFill>
              <a:ln w="9525" cap="flat" cmpd="sng" algn="ctr">
                <a:solidFill>
                  <a:srgbClr val="FF0000"/>
                </a:solidFill>
                <a:prstDash val="solid"/>
                <a:round/>
                <a:headEnd type="none" w="med" len="med"/>
                <a:tailEnd type="none" w="med" len="med"/>
              </a:ln>
              <a:effectLst/>
            </p:spPr>
          </p:cxnSp>
          <p:sp>
            <p:nvSpPr>
              <p:cNvPr id="555" name="TextBox 554"/>
              <p:cNvSpPr txBox="1"/>
              <p:nvPr/>
            </p:nvSpPr>
            <p:spPr>
              <a:xfrm rot="9713445">
                <a:off x="1765039" y="1316442"/>
                <a:ext cx="665567" cy="523220"/>
              </a:xfrm>
              <a:prstGeom prst="rect">
                <a:avLst/>
              </a:prstGeom>
              <a:noFill/>
            </p:spPr>
            <p:txBody>
              <a:bodyPr wrap="none" rtlCol="0">
                <a:spAutoFit/>
              </a:bodyPr>
              <a:lstStyle/>
              <a:p>
                <a:r>
                  <a:rPr lang="en-US" sz="2800" dirty="0" smtClean="0">
                    <a:solidFill>
                      <a:srgbClr val="FF0000"/>
                    </a:solidFill>
                  </a:rPr>
                  <a:t>))))</a:t>
                </a:r>
                <a:endParaRPr lang="en-US" sz="2800" dirty="0">
                  <a:solidFill>
                    <a:srgbClr val="FF0000"/>
                  </a:solidFill>
                </a:endParaRPr>
              </a:p>
            </p:txBody>
          </p:sp>
        </p:grpSp>
      </p:grpSp>
      <p:grpSp>
        <p:nvGrpSpPr>
          <p:cNvPr id="645" name="Group 644"/>
          <p:cNvGrpSpPr/>
          <p:nvPr/>
        </p:nvGrpSpPr>
        <p:grpSpPr>
          <a:xfrm>
            <a:off x="2480123" y="1261171"/>
            <a:ext cx="3202675" cy="1100919"/>
            <a:chOff x="7861424" y="4240773"/>
            <a:chExt cx="3202675" cy="1100919"/>
          </a:xfrm>
        </p:grpSpPr>
        <p:grpSp>
          <p:nvGrpSpPr>
            <p:cNvPr id="646" name="Group 408"/>
            <p:cNvGrpSpPr/>
            <p:nvPr/>
          </p:nvGrpSpPr>
          <p:grpSpPr>
            <a:xfrm>
              <a:off x="7861424" y="4240773"/>
              <a:ext cx="2593075" cy="491319"/>
              <a:chOff x="6673755" y="2524836"/>
              <a:chExt cx="2593075" cy="491319"/>
            </a:xfrm>
          </p:grpSpPr>
          <p:sp>
            <p:nvSpPr>
              <p:cNvPr id="711" name="Rectangle 710"/>
              <p:cNvSpPr/>
              <p:nvPr/>
            </p:nvSpPr>
            <p:spPr bwMode="auto">
              <a:xfrm>
                <a:off x="6673755" y="2524836"/>
                <a:ext cx="2593075" cy="491319"/>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712" name="Rectangle 711"/>
              <p:cNvSpPr/>
              <p:nvPr/>
            </p:nvSpPr>
            <p:spPr bwMode="auto">
              <a:xfrm>
                <a:off x="6796584" y="274320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713" name="Rectangle 712"/>
              <p:cNvSpPr/>
              <p:nvPr/>
            </p:nvSpPr>
            <p:spPr bwMode="auto">
              <a:xfrm>
                <a:off x="7697337"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714" name="Rectangle 713"/>
              <p:cNvSpPr/>
              <p:nvPr/>
            </p:nvSpPr>
            <p:spPr bwMode="auto">
              <a:xfrm>
                <a:off x="7817608"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715" name="Rectangle 714"/>
              <p:cNvSpPr/>
              <p:nvPr/>
            </p:nvSpPr>
            <p:spPr bwMode="auto">
              <a:xfrm>
                <a:off x="7937879"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716" name="Rectangle 715"/>
              <p:cNvSpPr/>
              <p:nvPr/>
            </p:nvSpPr>
            <p:spPr bwMode="auto">
              <a:xfrm>
                <a:off x="8418963"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717" name="Rectangle 716"/>
              <p:cNvSpPr/>
              <p:nvPr/>
            </p:nvSpPr>
            <p:spPr bwMode="auto">
              <a:xfrm>
                <a:off x="853923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718" name="Rectangle 717"/>
              <p:cNvSpPr/>
              <p:nvPr/>
            </p:nvSpPr>
            <p:spPr bwMode="auto">
              <a:xfrm>
                <a:off x="865950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cxnSp>
            <p:nvCxnSpPr>
              <p:cNvPr id="719" name="Straight Connector 718"/>
              <p:cNvCxnSpPr/>
              <p:nvPr/>
            </p:nvCxnSpPr>
            <p:spPr bwMode="auto">
              <a:xfrm>
                <a:off x="6810233" y="2647666"/>
                <a:ext cx="777922" cy="0"/>
              </a:xfrm>
              <a:prstGeom prst="line">
                <a:avLst/>
              </a:prstGeom>
              <a:solidFill>
                <a:schemeClr val="accent1"/>
              </a:solidFill>
              <a:ln w="57150" cap="flat" cmpd="sng" algn="ctr">
                <a:solidFill>
                  <a:srgbClr val="1DFF83"/>
                </a:solidFill>
                <a:prstDash val="sysDot"/>
                <a:round/>
                <a:headEnd type="none" w="med" len="med"/>
                <a:tailEnd type="none" w="med" len="med"/>
              </a:ln>
              <a:effectLst/>
            </p:spPr>
          </p:cxnSp>
          <p:cxnSp>
            <p:nvCxnSpPr>
              <p:cNvPr id="720" name="Straight Connector 719"/>
              <p:cNvCxnSpPr/>
              <p:nvPr/>
            </p:nvCxnSpPr>
            <p:spPr bwMode="auto">
              <a:xfrm flipV="1">
                <a:off x="8823278" y="2813712"/>
                <a:ext cx="377588" cy="4548"/>
              </a:xfrm>
              <a:prstGeom prst="line">
                <a:avLst/>
              </a:prstGeom>
              <a:solidFill>
                <a:schemeClr val="accent1"/>
              </a:solidFill>
              <a:ln w="57150" cap="flat" cmpd="sng" algn="ctr">
                <a:solidFill>
                  <a:srgbClr val="FF2929"/>
                </a:solidFill>
                <a:prstDash val="sysDot"/>
                <a:round/>
                <a:headEnd type="none" w="med" len="med"/>
                <a:tailEnd type="none" w="med" len="med"/>
              </a:ln>
              <a:effectLst/>
            </p:spPr>
          </p:cxnSp>
          <p:cxnSp>
            <p:nvCxnSpPr>
              <p:cNvPr id="721" name="Straight Connector 720"/>
              <p:cNvCxnSpPr/>
              <p:nvPr/>
            </p:nvCxnSpPr>
            <p:spPr bwMode="auto">
              <a:xfrm flipV="1">
                <a:off x="8818729" y="2699983"/>
                <a:ext cx="377588" cy="4548"/>
              </a:xfrm>
              <a:prstGeom prst="line">
                <a:avLst/>
              </a:prstGeom>
              <a:solidFill>
                <a:schemeClr val="accent1"/>
              </a:solidFill>
              <a:ln w="57150" cap="flat" cmpd="sng" algn="ctr">
                <a:solidFill>
                  <a:srgbClr val="1DFF83"/>
                </a:solidFill>
                <a:prstDash val="sysDot"/>
                <a:round/>
                <a:headEnd type="none" w="med" len="med"/>
                <a:tailEnd type="none" w="med" len="med"/>
              </a:ln>
              <a:effectLst/>
            </p:spPr>
          </p:cxnSp>
          <p:sp>
            <p:nvSpPr>
              <p:cNvPr id="722" name="Rectangle 721"/>
              <p:cNvSpPr/>
              <p:nvPr/>
            </p:nvSpPr>
            <p:spPr bwMode="auto">
              <a:xfrm>
                <a:off x="8058150"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723" name="Rectangle 722"/>
              <p:cNvSpPr/>
              <p:nvPr/>
            </p:nvSpPr>
            <p:spPr bwMode="auto">
              <a:xfrm>
                <a:off x="8178421"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724" name="Rectangle 723"/>
              <p:cNvSpPr/>
              <p:nvPr/>
            </p:nvSpPr>
            <p:spPr bwMode="auto">
              <a:xfrm>
                <a:off x="8298692"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725" name="Rectangle 724"/>
              <p:cNvSpPr/>
              <p:nvPr/>
            </p:nvSpPr>
            <p:spPr bwMode="auto">
              <a:xfrm>
                <a:off x="7194643" y="273865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grpSp>
        <p:grpSp>
          <p:nvGrpSpPr>
            <p:cNvPr id="647" name="Group 424"/>
            <p:cNvGrpSpPr/>
            <p:nvPr/>
          </p:nvGrpSpPr>
          <p:grpSpPr>
            <a:xfrm>
              <a:off x="8013824" y="4393173"/>
              <a:ext cx="2593075" cy="491319"/>
              <a:chOff x="6673755" y="2524836"/>
              <a:chExt cx="2593075" cy="491319"/>
            </a:xfrm>
          </p:grpSpPr>
          <p:sp>
            <p:nvSpPr>
              <p:cNvPr id="696" name="Rectangle 695"/>
              <p:cNvSpPr/>
              <p:nvPr/>
            </p:nvSpPr>
            <p:spPr bwMode="auto">
              <a:xfrm>
                <a:off x="6673755" y="2524836"/>
                <a:ext cx="2593075" cy="491319"/>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697" name="Rectangle 696"/>
              <p:cNvSpPr/>
              <p:nvPr/>
            </p:nvSpPr>
            <p:spPr bwMode="auto">
              <a:xfrm>
                <a:off x="6796584" y="274320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698" name="Rectangle 697"/>
              <p:cNvSpPr/>
              <p:nvPr/>
            </p:nvSpPr>
            <p:spPr bwMode="auto">
              <a:xfrm>
                <a:off x="7697337"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699" name="Rectangle 698"/>
              <p:cNvSpPr/>
              <p:nvPr/>
            </p:nvSpPr>
            <p:spPr bwMode="auto">
              <a:xfrm>
                <a:off x="7817608"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700" name="Rectangle 699"/>
              <p:cNvSpPr/>
              <p:nvPr/>
            </p:nvSpPr>
            <p:spPr bwMode="auto">
              <a:xfrm>
                <a:off x="7937879"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701" name="Rectangle 700"/>
              <p:cNvSpPr/>
              <p:nvPr/>
            </p:nvSpPr>
            <p:spPr bwMode="auto">
              <a:xfrm>
                <a:off x="8418963"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702" name="Rectangle 701"/>
              <p:cNvSpPr/>
              <p:nvPr/>
            </p:nvSpPr>
            <p:spPr bwMode="auto">
              <a:xfrm>
                <a:off x="853923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703" name="Rectangle 702"/>
              <p:cNvSpPr/>
              <p:nvPr/>
            </p:nvSpPr>
            <p:spPr bwMode="auto">
              <a:xfrm>
                <a:off x="865950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cxnSp>
            <p:nvCxnSpPr>
              <p:cNvPr id="704" name="Straight Connector 703"/>
              <p:cNvCxnSpPr/>
              <p:nvPr/>
            </p:nvCxnSpPr>
            <p:spPr bwMode="auto">
              <a:xfrm>
                <a:off x="6810233" y="2647666"/>
                <a:ext cx="777922" cy="0"/>
              </a:xfrm>
              <a:prstGeom prst="line">
                <a:avLst/>
              </a:prstGeom>
              <a:solidFill>
                <a:schemeClr val="accent1"/>
              </a:solidFill>
              <a:ln w="57150" cap="flat" cmpd="sng" algn="ctr">
                <a:solidFill>
                  <a:srgbClr val="1DFF83"/>
                </a:solidFill>
                <a:prstDash val="sysDot"/>
                <a:round/>
                <a:headEnd type="none" w="med" len="med"/>
                <a:tailEnd type="none" w="med" len="med"/>
              </a:ln>
              <a:effectLst/>
            </p:spPr>
          </p:cxnSp>
          <p:cxnSp>
            <p:nvCxnSpPr>
              <p:cNvPr id="705" name="Straight Connector 704"/>
              <p:cNvCxnSpPr/>
              <p:nvPr/>
            </p:nvCxnSpPr>
            <p:spPr bwMode="auto">
              <a:xfrm flipV="1">
                <a:off x="8823278" y="2813712"/>
                <a:ext cx="377588" cy="4548"/>
              </a:xfrm>
              <a:prstGeom prst="line">
                <a:avLst/>
              </a:prstGeom>
              <a:solidFill>
                <a:schemeClr val="accent1"/>
              </a:solidFill>
              <a:ln w="57150" cap="flat" cmpd="sng" algn="ctr">
                <a:solidFill>
                  <a:srgbClr val="FF2929"/>
                </a:solidFill>
                <a:prstDash val="sysDot"/>
                <a:round/>
                <a:headEnd type="none" w="med" len="med"/>
                <a:tailEnd type="none" w="med" len="med"/>
              </a:ln>
              <a:effectLst/>
            </p:spPr>
          </p:cxnSp>
          <p:cxnSp>
            <p:nvCxnSpPr>
              <p:cNvPr id="706" name="Straight Connector 705"/>
              <p:cNvCxnSpPr/>
              <p:nvPr/>
            </p:nvCxnSpPr>
            <p:spPr bwMode="auto">
              <a:xfrm flipV="1">
                <a:off x="8818729" y="2699983"/>
                <a:ext cx="377588" cy="4548"/>
              </a:xfrm>
              <a:prstGeom prst="line">
                <a:avLst/>
              </a:prstGeom>
              <a:solidFill>
                <a:schemeClr val="accent1"/>
              </a:solidFill>
              <a:ln w="57150" cap="flat" cmpd="sng" algn="ctr">
                <a:solidFill>
                  <a:srgbClr val="1DFF83"/>
                </a:solidFill>
                <a:prstDash val="sysDot"/>
                <a:round/>
                <a:headEnd type="none" w="med" len="med"/>
                <a:tailEnd type="none" w="med" len="med"/>
              </a:ln>
              <a:effectLst/>
            </p:spPr>
          </p:cxnSp>
          <p:sp>
            <p:nvSpPr>
              <p:cNvPr id="707" name="Rectangle 706"/>
              <p:cNvSpPr/>
              <p:nvPr/>
            </p:nvSpPr>
            <p:spPr bwMode="auto">
              <a:xfrm>
                <a:off x="8058150"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708" name="Rectangle 707"/>
              <p:cNvSpPr/>
              <p:nvPr/>
            </p:nvSpPr>
            <p:spPr bwMode="auto">
              <a:xfrm>
                <a:off x="8178421"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709" name="Rectangle 708"/>
              <p:cNvSpPr/>
              <p:nvPr/>
            </p:nvSpPr>
            <p:spPr bwMode="auto">
              <a:xfrm>
                <a:off x="8298692"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710" name="Rectangle 709"/>
              <p:cNvSpPr/>
              <p:nvPr/>
            </p:nvSpPr>
            <p:spPr bwMode="auto">
              <a:xfrm>
                <a:off x="7194643" y="273865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grpSp>
        <p:grpSp>
          <p:nvGrpSpPr>
            <p:cNvPr id="648" name="Group 440"/>
            <p:cNvGrpSpPr/>
            <p:nvPr/>
          </p:nvGrpSpPr>
          <p:grpSpPr>
            <a:xfrm>
              <a:off x="8166224" y="4545573"/>
              <a:ext cx="2593075" cy="491319"/>
              <a:chOff x="6673755" y="2524836"/>
              <a:chExt cx="2593075" cy="491319"/>
            </a:xfrm>
          </p:grpSpPr>
          <p:sp>
            <p:nvSpPr>
              <p:cNvPr id="681" name="Rectangle 680"/>
              <p:cNvSpPr/>
              <p:nvPr/>
            </p:nvSpPr>
            <p:spPr bwMode="auto">
              <a:xfrm>
                <a:off x="6673755" y="2524836"/>
                <a:ext cx="2593075" cy="491319"/>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682" name="Rectangle 681"/>
              <p:cNvSpPr/>
              <p:nvPr/>
            </p:nvSpPr>
            <p:spPr bwMode="auto">
              <a:xfrm>
                <a:off x="6796584" y="274320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683" name="Rectangle 682"/>
              <p:cNvSpPr/>
              <p:nvPr/>
            </p:nvSpPr>
            <p:spPr bwMode="auto">
              <a:xfrm>
                <a:off x="7697337"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684" name="Rectangle 683"/>
              <p:cNvSpPr/>
              <p:nvPr/>
            </p:nvSpPr>
            <p:spPr bwMode="auto">
              <a:xfrm>
                <a:off x="7817608"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685" name="Rectangle 684"/>
              <p:cNvSpPr/>
              <p:nvPr/>
            </p:nvSpPr>
            <p:spPr bwMode="auto">
              <a:xfrm>
                <a:off x="7937879"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686" name="Rectangle 685"/>
              <p:cNvSpPr/>
              <p:nvPr/>
            </p:nvSpPr>
            <p:spPr bwMode="auto">
              <a:xfrm>
                <a:off x="8418963"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687" name="Rectangle 686"/>
              <p:cNvSpPr/>
              <p:nvPr/>
            </p:nvSpPr>
            <p:spPr bwMode="auto">
              <a:xfrm>
                <a:off x="853923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688" name="Rectangle 687"/>
              <p:cNvSpPr/>
              <p:nvPr/>
            </p:nvSpPr>
            <p:spPr bwMode="auto">
              <a:xfrm>
                <a:off x="865950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cxnSp>
            <p:nvCxnSpPr>
              <p:cNvPr id="689" name="Straight Connector 688"/>
              <p:cNvCxnSpPr/>
              <p:nvPr/>
            </p:nvCxnSpPr>
            <p:spPr bwMode="auto">
              <a:xfrm>
                <a:off x="6810233" y="2647666"/>
                <a:ext cx="777922" cy="0"/>
              </a:xfrm>
              <a:prstGeom prst="line">
                <a:avLst/>
              </a:prstGeom>
              <a:solidFill>
                <a:schemeClr val="accent1"/>
              </a:solidFill>
              <a:ln w="57150" cap="flat" cmpd="sng" algn="ctr">
                <a:solidFill>
                  <a:srgbClr val="1DFF83"/>
                </a:solidFill>
                <a:prstDash val="sysDot"/>
                <a:round/>
                <a:headEnd type="none" w="med" len="med"/>
                <a:tailEnd type="none" w="med" len="med"/>
              </a:ln>
              <a:effectLst/>
            </p:spPr>
          </p:cxnSp>
          <p:cxnSp>
            <p:nvCxnSpPr>
              <p:cNvPr id="690" name="Straight Connector 689"/>
              <p:cNvCxnSpPr/>
              <p:nvPr/>
            </p:nvCxnSpPr>
            <p:spPr bwMode="auto">
              <a:xfrm flipV="1">
                <a:off x="8823278" y="2813712"/>
                <a:ext cx="377588" cy="4548"/>
              </a:xfrm>
              <a:prstGeom prst="line">
                <a:avLst/>
              </a:prstGeom>
              <a:solidFill>
                <a:schemeClr val="accent1"/>
              </a:solidFill>
              <a:ln w="57150" cap="flat" cmpd="sng" algn="ctr">
                <a:solidFill>
                  <a:srgbClr val="FF2929"/>
                </a:solidFill>
                <a:prstDash val="sysDot"/>
                <a:round/>
                <a:headEnd type="none" w="med" len="med"/>
                <a:tailEnd type="none" w="med" len="med"/>
              </a:ln>
              <a:effectLst/>
            </p:spPr>
          </p:cxnSp>
          <p:cxnSp>
            <p:nvCxnSpPr>
              <p:cNvPr id="691" name="Straight Connector 690"/>
              <p:cNvCxnSpPr/>
              <p:nvPr/>
            </p:nvCxnSpPr>
            <p:spPr bwMode="auto">
              <a:xfrm flipV="1">
                <a:off x="8818729" y="2699983"/>
                <a:ext cx="377588" cy="4548"/>
              </a:xfrm>
              <a:prstGeom prst="line">
                <a:avLst/>
              </a:prstGeom>
              <a:solidFill>
                <a:schemeClr val="accent1"/>
              </a:solidFill>
              <a:ln w="57150" cap="flat" cmpd="sng" algn="ctr">
                <a:solidFill>
                  <a:srgbClr val="1DFF83"/>
                </a:solidFill>
                <a:prstDash val="sysDot"/>
                <a:round/>
                <a:headEnd type="none" w="med" len="med"/>
                <a:tailEnd type="none" w="med" len="med"/>
              </a:ln>
              <a:effectLst/>
            </p:spPr>
          </p:cxnSp>
          <p:sp>
            <p:nvSpPr>
              <p:cNvPr id="692" name="Rectangle 691"/>
              <p:cNvSpPr/>
              <p:nvPr/>
            </p:nvSpPr>
            <p:spPr bwMode="auto">
              <a:xfrm>
                <a:off x="8058150"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693" name="Rectangle 692"/>
              <p:cNvSpPr/>
              <p:nvPr/>
            </p:nvSpPr>
            <p:spPr bwMode="auto">
              <a:xfrm>
                <a:off x="8178421"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694" name="Rectangle 693"/>
              <p:cNvSpPr/>
              <p:nvPr/>
            </p:nvSpPr>
            <p:spPr bwMode="auto">
              <a:xfrm>
                <a:off x="8298692"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695" name="Rectangle 694"/>
              <p:cNvSpPr/>
              <p:nvPr/>
            </p:nvSpPr>
            <p:spPr bwMode="auto">
              <a:xfrm>
                <a:off x="7194643" y="273865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grpSp>
        <p:grpSp>
          <p:nvGrpSpPr>
            <p:cNvPr id="649" name="Group 456"/>
            <p:cNvGrpSpPr/>
            <p:nvPr/>
          </p:nvGrpSpPr>
          <p:grpSpPr>
            <a:xfrm>
              <a:off x="8318624" y="4697973"/>
              <a:ext cx="2593075" cy="491319"/>
              <a:chOff x="6673755" y="2524836"/>
              <a:chExt cx="2593075" cy="491319"/>
            </a:xfrm>
          </p:grpSpPr>
          <p:sp>
            <p:nvSpPr>
              <p:cNvPr id="666" name="Rectangle 665"/>
              <p:cNvSpPr/>
              <p:nvPr/>
            </p:nvSpPr>
            <p:spPr bwMode="auto">
              <a:xfrm>
                <a:off x="6673755" y="2524836"/>
                <a:ext cx="2593075" cy="491319"/>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667" name="Rectangle 666"/>
              <p:cNvSpPr/>
              <p:nvPr/>
            </p:nvSpPr>
            <p:spPr bwMode="auto">
              <a:xfrm>
                <a:off x="6796584" y="274320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668" name="Rectangle 667"/>
              <p:cNvSpPr/>
              <p:nvPr/>
            </p:nvSpPr>
            <p:spPr bwMode="auto">
              <a:xfrm>
                <a:off x="7697337"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669" name="Rectangle 668"/>
              <p:cNvSpPr/>
              <p:nvPr/>
            </p:nvSpPr>
            <p:spPr bwMode="auto">
              <a:xfrm>
                <a:off x="7817608"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670" name="Rectangle 669"/>
              <p:cNvSpPr/>
              <p:nvPr/>
            </p:nvSpPr>
            <p:spPr bwMode="auto">
              <a:xfrm>
                <a:off x="7937879"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671" name="Rectangle 670"/>
              <p:cNvSpPr/>
              <p:nvPr/>
            </p:nvSpPr>
            <p:spPr bwMode="auto">
              <a:xfrm>
                <a:off x="8418963"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672" name="Rectangle 671"/>
              <p:cNvSpPr/>
              <p:nvPr/>
            </p:nvSpPr>
            <p:spPr bwMode="auto">
              <a:xfrm>
                <a:off x="853923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673" name="Rectangle 672"/>
              <p:cNvSpPr/>
              <p:nvPr/>
            </p:nvSpPr>
            <p:spPr bwMode="auto">
              <a:xfrm>
                <a:off x="865950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cxnSp>
            <p:nvCxnSpPr>
              <p:cNvPr id="674" name="Straight Connector 673"/>
              <p:cNvCxnSpPr/>
              <p:nvPr/>
            </p:nvCxnSpPr>
            <p:spPr bwMode="auto">
              <a:xfrm>
                <a:off x="6810233" y="2647666"/>
                <a:ext cx="777922" cy="0"/>
              </a:xfrm>
              <a:prstGeom prst="line">
                <a:avLst/>
              </a:prstGeom>
              <a:solidFill>
                <a:schemeClr val="accent1"/>
              </a:solidFill>
              <a:ln w="57150" cap="flat" cmpd="sng" algn="ctr">
                <a:solidFill>
                  <a:srgbClr val="1DFF83"/>
                </a:solidFill>
                <a:prstDash val="sysDot"/>
                <a:round/>
                <a:headEnd type="none" w="med" len="med"/>
                <a:tailEnd type="none" w="med" len="med"/>
              </a:ln>
              <a:effectLst/>
            </p:spPr>
          </p:cxnSp>
          <p:cxnSp>
            <p:nvCxnSpPr>
              <p:cNvPr id="675" name="Straight Connector 674"/>
              <p:cNvCxnSpPr/>
              <p:nvPr/>
            </p:nvCxnSpPr>
            <p:spPr bwMode="auto">
              <a:xfrm flipV="1">
                <a:off x="8823278" y="2813712"/>
                <a:ext cx="377588" cy="4548"/>
              </a:xfrm>
              <a:prstGeom prst="line">
                <a:avLst/>
              </a:prstGeom>
              <a:solidFill>
                <a:schemeClr val="accent1"/>
              </a:solidFill>
              <a:ln w="57150" cap="flat" cmpd="sng" algn="ctr">
                <a:solidFill>
                  <a:srgbClr val="FF2929"/>
                </a:solidFill>
                <a:prstDash val="sysDot"/>
                <a:round/>
                <a:headEnd type="none" w="med" len="med"/>
                <a:tailEnd type="none" w="med" len="med"/>
              </a:ln>
              <a:effectLst/>
            </p:spPr>
          </p:cxnSp>
          <p:cxnSp>
            <p:nvCxnSpPr>
              <p:cNvPr id="676" name="Straight Connector 675"/>
              <p:cNvCxnSpPr/>
              <p:nvPr/>
            </p:nvCxnSpPr>
            <p:spPr bwMode="auto">
              <a:xfrm flipV="1">
                <a:off x="8818729" y="2699983"/>
                <a:ext cx="377588" cy="4548"/>
              </a:xfrm>
              <a:prstGeom prst="line">
                <a:avLst/>
              </a:prstGeom>
              <a:solidFill>
                <a:schemeClr val="accent1"/>
              </a:solidFill>
              <a:ln w="57150" cap="flat" cmpd="sng" algn="ctr">
                <a:solidFill>
                  <a:srgbClr val="1DFF83"/>
                </a:solidFill>
                <a:prstDash val="sysDot"/>
                <a:round/>
                <a:headEnd type="none" w="med" len="med"/>
                <a:tailEnd type="none" w="med" len="med"/>
              </a:ln>
              <a:effectLst/>
            </p:spPr>
          </p:cxnSp>
          <p:sp>
            <p:nvSpPr>
              <p:cNvPr id="677" name="Rectangle 676"/>
              <p:cNvSpPr/>
              <p:nvPr/>
            </p:nvSpPr>
            <p:spPr bwMode="auto">
              <a:xfrm>
                <a:off x="8058150"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678" name="Rectangle 677"/>
              <p:cNvSpPr/>
              <p:nvPr/>
            </p:nvSpPr>
            <p:spPr bwMode="auto">
              <a:xfrm>
                <a:off x="8178421"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679" name="Rectangle 678"/>
              <p:cNvSpPr/>
              <p:nvPr/>
            </p:nvSpPr>
            <p:spPr bwMode="auto">
              <a:xfrm>
                <a:off x="8298692"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680" name="Rectangle 679"/>
              <p:cNvSpPr/>
              <p:nvPr/>
            </p:nvSpPr>
            <p:spPr bwMode="auto">
              <a:xfrm>
                <a:off x="7194643" y="273865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grpSp>
        <p:grpSp>
          <p:nvGrpSpPr>
            <p:cNvPr id="650" name="Group 472"/>
            <p:cNvGrpSpPr/>
            <p:nvPr/>
          </p:nvGrpSpPr>
          <p:grpSpPr>
            <a:xfrm>
              <a:off x="8471024" y="4850373"/>
              <a:ext cx="2593075" cy="491319"/>
              <a:chOff x="6673755" y="2524836"/>
              <a:chExt cx="2593075" cy="491319"/>
            </a:xfrm>
          </p:grpSpPr>
          <p:sp>
            <p:nvSpPr>
              <p:cNvPr id="651" name="Rectangle 650"/>
              <p:cNvSpPr/>
              <p:nvPr/>
            </p:nvSpPr>
            <p:spPr bwMode="auto">
              <a:xfrm>
                <a:off x="6673755" y="2524836"/>
                <a:ext cx="2593075" cy="491319"/>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652" name="Rectangle 651"/>
              <p:cNvSpPr/>
              <p:nvPr/>
            </p:nvSpPr>
            <p:spPr bwMode="auto">
              <a:xfrm>
                <a:off x="6796584" y="274320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653" name="Rectangle 652"/>
              <p:cNvSpPr/>
              <p:nvPr/>
            </p:nvSpPr>
            <p:spPr bwMode="auto">
              <a:xfrm>
                <a:off x="7697337"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654" name="Rectangle 653"/>
              <p:cNvSpPr/>
              <p:nvPr/>
            </p:nvSpPr>
            <p:spPr bwMode="auto">
              <a:xfrm>
                <a:off x="7817608"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655" name="Rectangle 654"/>
              <p:cNvSpPr/>
              <p:nvPr/>
            </p:nvSpPr>
            <p:spPr bwMode="auto">
              <a:xfrm>
                <a:off x="7937879"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656" name="Rectangle 655"/>
              <p:cNvSpPr/>
              <p:nvPr/>
            </p:nvSpPr>
            <p:spPr bwMode="auto">
              <a:xfrm>
                <a:off x="8418963"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657" name="Rectangle 656"/>
              <p:cNvSpPr/>
              <p:nvPr/>
            </p:nvSpPr>
            <p:spPr bwMode="auto">
              <a:xfrm>
                <a:off x="853923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658" name="Rectangle 657"/>
              <p:cNvSpPr/>
              <p:nvPr/>
            </p:nvSpPr>
            <p:spPr bwMode="auto">
              <a:xfrm>
                <a:off x="865950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cxnSp>
            <p:nvCxnSpPr>
              <p:cNvPr id="659" name="Straight Connector 658"/>
              <p:cNvCxnSpPr/>
              <p:nvPr/>
            </p:nvCxnSpPr>
            <p:spPr bwMode="auto">
              <a:xfrm>
                <a:off x="6810233" y="2647666"/>
                <a:ext cx="777922" cy="0"/>
              </a:xfrm>
              <a:prstGeom prst="line">
                <a:avLst/>
              </a:prstGeom>
              <a:solidFill>
                <a:schemeClr val="accent1"/>
              </a:solidFill>
              <a:ln w="57150" cap="flat" cmpd="sng" algn="ctr">
                <a:solidFill>
                  <a:srgbClr val="1DFF83"/>
                </a:solidFill>
                <a:prstDash val="sysDot"/>
                <a:round/>
                <a:headEnd type="none" w="med" len="med"/>
                <a:tailEnd type="none" w="med" len="med"/>
              </a:ln>
              <a:effectLst/>
            </p:spPr>
          </p:cxnSp>
          <p:cxnSp>
            <p:nvCxnSpPr>
              <p:cNvPr id="660" name="Straight Connector 659"/>
              <p:cNvCxnSpPr/>
              <p:nvPr/>
            </p:nvCxnSpPr>
            <p:spPr bwMode="auto">
              <a:xfrm flipV="1">
                <a:off x="8823278" y="2813712"/>
                <a:ext cx="377588" cy="4548"/>
              </a:xfrm>
              <a:prstGeom prst="line">
                <a:avLst/>
              </a:prstGeom>
              <a:solidFill>
                <a:schemeClr val="accent1"/>
              </a:solidFill>
              <a:ln w="57150" cap="flat" cmpd="sng" algn="ctr">
                <a:solidFill>
                  <a:srgbClr val="FF2929"/>
                </a:solidFill>
                <a:prstDash val="sysDot"/>
                <a:round/>
                <a:headEnd type="none" w="med" len="med"/>
                <a:tailEnd type="none" w="med" len="med"/>
              </a:ln>
              <a:effectLst/>
            </p:spPr>
          </p:cxnSp>
          <p:cxnSp>
            <p:nvCxnSpPr>
              <p:cNvPr id="661" name="Straight Connector 660"/>
              <p:cNvCxnSpPr/>
              <p:nvPr/>
            </p:nvCxnSpPr>
            <p:spPr bwMode="auto">
              <a:xfrm flipV="1">
                <a:off x="8818729" y="2699983"/>
                <a:ext cx="377588" cy="4548"/>
              </a:xfrm>
              <a:prstGeom prst="line">
                <a:avLst/>
              </a:prstGeom>
              <a:solidFill>
                <a:schemeClr val="accent1"/>
              </a:solidFill>
              <a:ln w="57150" cap="flat" cmpd="sng" algn="ctr">
                <a:solidFill>
                  <a:srgbClr val="1DFF83"/>
                </a:solidFill>
                <a:prstDash val="sysDot"/>
                <a:round/>
                <a:headEnd type="none" w="med" len="med"/>
                <a:tailEnd type="none" w="med" len="med"/>
              </a:ln>
              <a:effectLst/>
            </p:spPr>
          </p:cxnSp>
          <p:sp>
            <p:nvSpPr>
              <p:cNvPr id="662" name="Rectangle 661"/>
              <p:cNvSpPr/>
              <p:nvPr/>
            </p:nvSpPr>
            <p:spPr bwMode="auto">
              <a:xfrm>
                <a:off x="8058150"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663" name="Rectangle 662"/>
              <p:cNvSpPr/>
              <p:nvPr/>
            </p:nvSpPr>
            <p:spPr bwMode="auto">
              <a:xfrm>
                <a:off x="8178421"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664" name="Rectangle 663"/>
              <p:cNvSpPr/>
              <p:nvPr/>
            </p:nvSpPr>
            <p:spPr bwMode="auto">
              <a:xfrm>
                <a:off x="8298692"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665" name="Rectangle 664"/>
              <p:cNvSpPr/>
              <p:nvPr/>
            </p:nvSpPr>
            <p:spPr bwMode="auto">
              <a:xfrm>
                <a:off x="7194643" y="273865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grpSp>
      </p:grpSp>
      <p:grpSp>
        <p:nvGrpSpPr>
          <p:cNvPr id="727" name="Group 408"/>
          <p:cNvGrpSpPr/>
          <p:nvPr/>
        </p:nvGrpSpPr>
        <p:grpSpPr>
          <a:xfrm>
            <a:off x="6589673" y="1271682"/>
            <a:ext cx="2593075" cy="491319"/>
            <a:chOff x="6673755" y="2524836"/>
            <a:chExt cx="2593075" cy="491319"/>
          </a:xfrm>
        </p:grpSpPr>
        <p:sp>
          <p:nvSpPr>
            <p:cNvPr id="792" name="Rectangle 791"/>
            <p:cNvSpPr/>
            <p:nvPr/>
          </p:nvSpPr>
          <p:spPr bwMode="auto">
            <a:xfrm>
              <a:off x="6673755" y="2524836"/>
              <a:ext cx="2593075" cy="491319"/>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793" name="Rectangle 792"/>
            <p:cNvSpPr/>
            <p:nvPr/>
          </p:nvSpPr>
          <p:spPr bwMode="auto">
            <a:xfrm>
              <a:off x="6796584" y="274320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794" name="Rectangle 793"/>
            <p:cNvSpPr/>
            <p:nvPr/>
          </p:nvSpPr>
          <p:spPr bwMode="auto">
            <a:xfrm>
              <a:off x="7697337"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795" name="Rectangle 794"/>
            <p:cNvSpPr/>
            <p:nvPr/>
          </p:nvSpPr>
          <p:spPr bwMode="auto">
            <a:xfrm>
              <a:off x="7817608"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796" name="Rectangle 795"/>
            <p:cNvSpPr/>
            <p:nvPr/>
          </p:nvSpPr>
          <p:spPr bwMode="auto">
            <a:xfrm>
              <a:off x="7937879"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797" name="Rectangle 796"/>
            <p:cNvSpPr/>
            <p:nvPr/>
          </p:nvSpPr>
          <p:spPr bwMode="auto">
            <a:xfrm>
              <a:off x="8418963"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798" name="Rectangle 797"/>
            <p:cNvSpPr/>
            <p:nvPr/>
          </p:nvSpPr>
          <p:spPr bwMode="auto">
            <a:xfrm>
              <a:off x="853923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799" name="Rectangle 798"/>
            <p:cNvSpPr/>
            <p:nvPr/>
          </p:nvSpPr>
          <p:spPr bwMode="auto">
            <a:xfrm>
              <a:off x="865950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cxnSp>
          <p:nvCxnSpPr>
            <p:cNvPr id="800" name="Straight Connector 799"/>
            <p:cNvCxnSpPr/>
            <p:nvPr/>
          </p:nvCxnSpPr>
          <p:spPr bwMode="auto">
            <a:xfrm>
              <a:off x="6810233" y="2647666"/>
              <a:ext cx="777922" cy="0"/>
            </a:xfrm>
            <a:prstGeom prst="line">
              <a:avLst/>
            </a:prstGeom>
            <a:solidFill>
              <a:schemeClr val="accent1"/>
            </a:solidFill>
            <a:ln w="57150" cap="flat" cmpd="sng" algn="ctr">
              <a:solidFill>
                <a:srgbClr val="1DFF83"/>
              </a:solidFill>
              <a:prstDash val="sysDot"/>
              <a:round/>
              <a:headEnd type="none" w="med" len="med"/>
              <a:tailEnd type="none" w="med" len="med"/>
            </a:ln>
            <a:effectLst/>
          </p:spPr>
        </p:cxnSp>
        <p:cxnSp>
          <p:nvCxnSpPr>
            <p:cNvPr id="801" name="Straight Connector 800"/>
            <p:cNvCxnSpPr/>
            <p:nvPr/>
          </p:nvCxnSpPr>
          <p:spPr bwMode="auto">
            <a:xfrm flipV="1">
              <a:off x="8823278" y="2813712"/>
              <a:ext cx="377588" cy="4548"/>
            </a:xfrm>
            <a:prstGeom prst="line">
              <a:avLst/>
            </a:prstGeom>
            <a:solidFill>
              <a:schemeClr val="accent1"/>
            </a:solidFill>
            <a:ln w="57150" cap="flat" cmpd="sng" algn="ctr">
              <a:solidFill>
                <a:srgbClr val="FF2929"/>
              </a:solidFill>
              <a:prstDash val="sysDot"/>
              <a:round/>
              <a:headEnd type="none" w="med" len="med"/>
              <a:tailEnd type="none" w="med" len="med"/>
            </a:ln>
            <a:effectLst/>
          </p:spPr>
        </p:cxnSp>
        <p:cxnSp>
          <p:nvCxnSpPr>
            <p:cNvPr id="802" name="Straight Connector 801"/>
            <p:cNvCxnSpPr/>
            <p:nvPr/>
          </p:nvCxnSpPr>
          <p:spPr bwMode="auto">
            <a:xfrm flipV="1">
              <a:off x="8818729" y="2699983"/>
              <a:ext cx="377588" cy="4548"/>
            </a:xfrm>
            <a:prstGeom prst="line">
              <a:avLst/>
            </a:prstGeom>
            <a:solidFill>
              <a:schemeClr val="accent1"/>
            </a:solidFill>
            <a:ln w="57150" cap="flat" cmpd="sng" algn="ctr">
              <a:solidFill>
                <a:srgbClr val="1DFF83"/>
              </a:solidFill>
              <a:prstDash val="sysDot"/>
              <a:round/>
              <a:headEnd type="none" w="med" len="med"/>
              <a:tailEnd type="none" w="med" len="med"/>
            </a:ln>
            <a:effectLst/>
          </p:spPr>
        </p:cxnSp>
        <p:sp>
          <p:nvSpPr>
            <p:cNvPr id="803" name="Rectangle 802"/>
            <p:cNvSpPr/>
            <p:nvPr/>
          </p:nvSpPr>
          <p:spPr bwMode="auto">
            <a:xfrm>
              <a:off x="8058150"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804" name="Rectangle 803"/>
            <p:cNvSpPr/>
            <p:nvPr/>
          </p:nvSpPr>
          <p:spPr bwMode="auto">
            <a:xfrm>
              <a:off x="8178421"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805" name="Rectangle 804"/>
            <p:cNvSpPr/>
            <p:nvPr/>
          </p:nvSpPr>
          <p:spPr bwMode="auto">
            <a:xfrm>
              <a:off x="8298692"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806" name="Rectangle 805"/>
            <p:cNvSpPr/>
            <p:nvPr/>
          </p:nvSpPr>
          <p:spPr bwMode="auto">
            <a:xfrm>
              <a:off x="7194643" y="273865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grpSp>
      <p:grpSp>
        <p:nvGrpSpPr>
          <p:cNvPr id="728" name="Group 424"/>
          <p:cNvGrpSpPr/>
          <p:nvPr/>
        </p:nvGrpSpPr>
        <p:grpSpPr>
          <a:xfrm>
            <a:off x="6742073" y="1424082"/>
            <a:ext cx="2593075" cy="491319"/>
            <a:chOff x="6673755" y="2524836"/>
            <a:chExt cx="2593075" cy="491319"/>
          </a:xfrm>
        </p:grpSpPr>
        <p:sp>
          <p:nvSpPr>
            <p:cNvPr id="777" name="Rectangle 776"/>
            <p:cNvSpPr/>
            <p:nvPr/>
          </p:nvSpPr>
          <p:spPr bwMode="auto">
            <a:xfrm>
              <a:off x="6673755" y="2524836"/>
              <a:ext cx="2593075" cy="491319"/>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778" name="Rectangle 777"/>
            <p:cNvSpPr/>
            <p:nvPr/>
          </p:nvSpPr>
          <p:spPr bwMode="auto">
            <a:xfrm>
              <a:off x="6796584" y="274320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779" name="Rectangle 778"/>
            <p:cNvSpPr/>
            <p:nvPr/>
          </p:nvSpPr>
          <p:spPr bwMode="auto">
            <a:xfrm>
              <a:off x="7697337"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780" name="Rectangle 779"/>
            <p:cNvSpPr/>
            <p:nvPr/>
          </p:nvSpPr>
          <p:spPr bwMode="auto">
            <a:xfrm>
              <a:off x="7817608"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781" name="Rectangle 780"/>
            <p:cNvSpPr/>
            <p:nvPr/>
          </p:nvSpPr>
          <p:spPr bwMode="auto">
            <a:xfrm>
              <a:off x="7937879"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782" name="Rectangle 781"/>
            <p:cNvSpPr/>
            <p:nvPr/>
          </p:nvSpPr>
          <p:spPr bwMode="auto">
            <a:xfrm>
              <a:off x="8418963"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783" name="Rectangle 782"/>
            <p:cNvSpPr/>
            <p:nvPr/>
          </p:nvSpPr>
          <p:spPr bwMode="auto">
            <a:xfrm>
              <a:off x="853923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784" name="Rectangle 783"/>
            <p:cNvSpPr/>
            <p:nvPr/>
          </p:nvSpPr>
          <p:spPr bwMode="auto">
            <a:xfrm>
              <a:off x="865950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cxnSp>
          <p:nvCxnSpPr>
            <p:cNvPr id="785" name="Straight Connector 784"/>
            <p:cNvCxnSpPr/>
            <p:nvPr/>
          </p:nvCxnSpPr>
          <p:spPr bwMode="auto">
            <a:xfrm>
              <a:off x="6810233" y="2647666"/>
              <a:ext cx="777922" cy="0"/>
            </a:xfrm>
            <a:prstGeom prst="line">
              <a:avLst/>
            </a:prstGeom>
            <a:solidFill>
              <a:schemeClr val="accent1"/>
            </a:solidFill>
            <a:ln w="57150" cap="flat" cmpd="sng" algn="ctr">
              <a:solidFill>
                <a:srgbClr val="1DFF83"/>
              </a:solidFill>
              <a:prstDash val="sysDot"/>
              <a:round/>
              <a:headEnd type="none" w="med" len="med"/>
              <a:tailEnd type="none" w="med" len="med"/>
            </a:ln>
            <a:effectLst/>
          </p:spPr>
        </p:cxnSp>
        <p:cxnSp>
          <p:nvCxnSpPr>
            <p:cNvPr id="786" name="Straight Connector 785"/>
            <p:cNvCxnSpPr/>
            <p:nvPr/>
          </p:nvCxnSpPr>
          <p:spPr bwMode="auto">
            <a:xfrm flipV="1">
              <a:off x="8823278" y="2813712"/>
              <a:ext cx="377588" cy="4548"/>
            </a:xfrm>
            <a:prstGeom prst="line">
              <a:avLst/>
            </a:prstGeom>
            <a:solidFill>
              <a:schemeClr val="accent1"/>
            </a:solidFill>
            <a:ln w="57150" cap="flat" cmpd="sng" algn="ctr">
              <a:solidFill>
                <a:srgbClr val="FF2929"/>
              </a:solidFill>
              <a:prstDash val="sysDot"/>
              <a:round/>
              <a:headEnd type="none" w="med" len="med"/>
              <a:tailEnd type="none" w="med" len="med"/>
            </a:ln>
            <a:effectLst/>
          </p:spPr>
        </p:cxnSp>
        <p:cxnSp>
          <p:nvCxnSpPr>
            <p:cNvPr id="787" name="Straight Connector 786"/>
            <p:cNvCxnSpPr/>
            <p:nvPr/>
          </p:nvCxnSpPr>
          <p:spPr bwMode="auto">
            <a:xfrm flipV="1">
              <a:off x="8818729" y="2699983"/>
              <a:ext cx="377588" cy="4548"/>
            </a:xfrm>
            <a:prstGeom prst="line">
              <a:avLst/>
            </a:prstGeom>
            <a:solidFill>
              <a:schemeClr val="accent1"/>
            </a:solidFill>
            <a:ln w="57150" cap="flat" cmpd="sng" algn="ctr">
              <a:solidFill>
                <a:srgbClr val="1DFF83"/>
              </a:solidFill>
              <a:prstDash val="sysDot"/>
              <a:round/>
              <a:headEnd type="none" w="med" len="med"/>
              <a:tailEnd type="none" w="med" len="med"/>
            </a:ln>
            <a:effectLst/>
          </p:spPr>
        </p:cxnSp>
        <p:sp>
          <p:nvSpPr>
            <p:cNvPr id="788" name="Rectangle 787"/>
            <p:cNvSpPr/>
            <p:nvPr/>
          </p:nvSpPr>
          <p:spPr bwMode="auto">
            <a:xfrm>
              <a:off x="8058150"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789" name="Rectangle 788"/>
            <p:cNvSpPr/>
            <p:nvPr/>
          </p:nvSpPr>
          <p:spPr bwMode="auto">
            <a:xfrm>
              <a:off x="8178421"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790" name="Rectangle 789"/>
            <p:cNvSpPr/>
            <p:nvPr/>
          </p:nvSpPr>
          <p:spPr bwMode="auto">
            <a:xfrm>
              <a:off x="8298692"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791" name="Rectangle 790"/>
            <p:cNvSpPr/>
            <p:nvPr/>
          </p:nvSpPr>
          <p:spPr bwMode="auto">
            <a:xfrm>
              <a:off x="7194643" y="273865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grpSp>
      <p:grpSp>
        <p:nvGrpSpPr>
          <p:cNvPr id="729" name="Group 440"/>
          <p:cNvGrpSpPr/>
          <p:nvPr/>
        </p:nvGrpSpPr>
        <p:grpSpPr>
          <a:xfrm>
            <a:off x="6894473" y="1576482"/>
            <a:ext cx="2593075" cy="491319"/>
            <a:chOff x="6673755" y="2524836"/>
            <a:chExt cx="2593075" cy="491319"/>
          </a:xfrm>
        </p:grpSpPr>
        <p:sp>
          <p:nvSpPr>
            <p:cNvPr id="762" name="Rectangle 761"/>
            <p:cNvSpPr/>
            <p:nvPr/>
          </p:nvSpPr>
          <p:spPr bwMode="auto">
            <a:xfrm>
              <a:off x="6673755" y="2524836"/>
              <a:ext cx="2593075" cy="491319"/>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763" name="Rectangle 762"/>
            <p:cNvSpPr/>
            <p:nvPr/>
          </p:nvSpPr>
          <p:spPr bwMode="auto">
            <a:xfrm>
              <a:off x="6796584" y="274320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764" name="Rectangle 763"/>
            <p:cNvSpPr/>
            <p:nvPr/>
          </p:nvSpPr>
          <p:spPr bwMode="auto">
            <a:xfrm>
              <a:off x="7697337"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765" name="Rectangle 764"/>
            <p:cNvSpPr/>
            <p:nvPr/>
          </p:nvSpPr>
          <p:spPr bwMode="auto">
            <a:xfrm>
              <a:off x="7817608"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766" name="Rectangle 765"/>
            <p:cNvSpPr/>
            <p:nvPr/>
          </p:nvSpPr>
          <p:spPr bwMode="auto">
            <a:xfrm>
              <a:off x="7937879"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767" name="Rectangle 766"/>
            <p:cNvSpPr/>
            <p:nvPr/>
          </p:nvSpPr>
          <p:spPr bwMode="auto">
            <a:xfrm>
              <a:off x="8418963"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768" name="Rectangle 767"/>
            <p:cNvSpPr/>
            <p:nvPr/>
          </p:nvSpPr>
          <p:spPr bwMode="auto">
            <a:xfrm>
              <a:off x="853923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769" name="Rectangle 768"/>
            <p:cNvSpPr/>
            <p:nvPr/>
          </p:nvSpPr>
          <p:spPr bwMode="auto">
            <a:xfrm>
              <a:off x="865950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cxnSp>
          <p:nvCxnSpPr>
            <p:cNvPr id="770" name="Straight Connector 769"/>
            <p:cNvCxnSpPr/>
            <p:nvPr/>
          </p:nvCxnSpPr>
          <p:spPr bwMode="auto">
            <a:xfrm>
              <a:off x="6810233" y="2647666"/>
              <a:ext cx="777922" cy="0"/>
            </a:xfrm>
            <a:prstGeom prst="line">
              <a:avLst/>
            </a:prstGeom>
            <a:solidFill>
              <a:schemeClr val="accent1"/>
            </a:solidFill>
            <a:ln w="57150" cap="flat" cmpd="sng" algn="ctr">
              <a:solidFill>
                <a:srgbClr val="1DFF83"/>
              </a:solidFill>
              <a:prstDash val="sysDot"/>
              <a:round/>
              <a:headEnd type="none" w="med" len="med"/>
              <a:tailEnd type="none" w="med" len="med"/>
            </a:ln>
            <a:effectLst/>
          </p:spPr>
        </p:cxnSp>
        <p:cxnSp>
          <p:nvCxnSpPr>
            <p:cNvPr id="771" name="Straight Connector 770"/>
            <p:cNvCxnSpPr/>
            <p:nvPr/>
          </p:nvCxnSpPr>
          <p:spPr bwMode="auto">
            <a:xfrm flipV="1">
              <a:off x="8823278" y="2813712"/>
              <a:ext cx="377588" cy="4548"/>
            </a:xfrm>
            <a:prstGeom prst="line">
              <a:avLst/>
            </a:prstGeom>
            <a:solidFill>
              <a:schemeClr val="accent1"/>
            </a:solidFill>
            <a:ln w="57150" cap="flat" cmpd="sng" algn="ctr">
              <a:solidFill>
                <a:srgbClr val="FF2929"/>
              </a:solidFill>
              <a:prstDash val="sysDot"/>
              <a:round/>
              <a:headEnd type="none" w="med" len="med"/>
              <a:tailEnd type="none" w="med" len="med"/>
            </a:ln>
            <a:effectLst/>
          </p:spPr>
        </p:cxnSp>
        <p:cxnSp>
          <p:nvCxnSpPr>
            <p:cNvPr id="772" name="Straight Connector 771"/>
            <p:cNvCxnSpPr/>
            <p:nvPr/>
          </p:nvCxnSpPr>
          <p:spPr bwMode="auto">
            <a:xfrm flipV="1">
              <a:off x="8818729" y="2699983"/>
              <a:ext cx="377588" cy="4548"/>
            </a:xfrm>
            <a:prstGeom prst="line">
              <a:avLst/>
            </a:prstGeom>
            <a:solidFill>
              <a:schemeClr val="accent1"/>
            </a:solidFill>
            <a:ln w="57150" cap="flat" cmpd="sng" algn="ctr">
              <a:solidFill>
                <a:srgbClr val="1DFF83"/>
              </a:solidFill>
              <a:prstDash val="sysDot"/>
              <a:round/>
              <a:headEnd type="none" w="med" len="med"/>
              <a:tailEnd type="none" w="med" len="med"/>
            </a:ln>
            <a:effectLst/>
          </p:spPr>
        </p:cxnSp>
        <p:sp>
          <p:nvSpPr>
            <p:cNvPr id="773" name="Rectangle 772"/>
            <p:cNvSpPr/>
            <p:nvPr/>
          </p:nvSpPr>
          <p:spPr bwMode="auto">
            <a:xfrm>
              <a:off x="8058150"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774" name="Rectangle 773"/>
            <p:cNvSpPr/>
            <p:nvPr/>
          </p:nvSpPr>
          <p:spPr bwMode="auto">
            <a:xfrm>
              <a:off x="8178421"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775" name="Rectangle 774"/>
            <p:cNvSpPr/>
            <p:nvPr/>
          </p:nvSpPr>
          <p:spPr bwMode="auto">
            <a:xfrm>
              <a:off x="8298692"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776" name="Rectangle 775"/>
            <p:cNvSpPr/>
            <p:nvPr/>
          </p:nvSpPr>
          <p:spPr bwMode="auto">
            <a:xfrm>
              <a:off x="7194643" y="273865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grpSp>
      <p:grpSp>
        <p:nvGrpSpPr>
          <p:cNvPr id="730" name="Group 456"/>
          <p:cNvGrpSpPr/>
          <p:nvPr/>
        </p:nvGrpSpPr>
        <p:grpSpPr>
          <a:xfrm>
            <a:off x="7046873" y="1728882"/>
            <a:ext cx="2593075" cy="491319"/>
            <a:chOff x="6673755" y="2524836"/>
            <a:chExt cx="2593075" cy="491319"/>
          </a:xfrm>
        </p:grpSpPr>
        <p:sp>
          <p:nvSpPr>
            <p:cNvPr id="747" name="Rectangle 746"/>
            <p:cNvSpPr/>
            <p:nvPr/>
          </p:nvSpPr>
          <p:spPr bwMode="auto">
            <a:xfrm>
              <a:off x="6673755" y="2524836"/>
              <a:ext cx="2593075" cy="491319"/>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748" name="Rectangle 747"/>
            <p:cNvSpPr/>
            <p:nvPr/>
          </p:nvSpPr>
          <p:spPr bwMode="auto">
            <a:xfrm>
              <a:off x="6796584" y="274320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749" name="Rectangle 748"/>
            <p:cNvSpPr/>
            <p:nvPr/>
          </p:nvSpPr>
          <p:spPr bwMode="auto">
            <a:xfrm>
              <a:off x="7697337"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750" name="Rectangle 749"/>
            <p:cNvSpPr/>
            <p:nvPr/>
          </p:nvSpPr>
          <p:spPr bwMode="auto">
            <a:xfrm>
              <a:off x="7817608"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751" name="Rectangle 750"/>
            <p:cNvSpPr/>
            <p:nvPr/>
          </p:nvSpPr>
          <p:spPr bwMode="auto">
            <a:xfrm>
              <a:off x="7937879"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752" name="Rectangle 751"/>
            <p:cNvSpPr/>
            <p:nvPr/>
          </p:nvSpPr>
          <p:spPr bwMode="auto">
            <a:xfrm>
              <a:off x="8418963"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753" name="Rectangle 752"/>
            <p:cNvSpPr/>
            <p:nvPr/>
          </p:nvSpPr>
          <p:spPr bwMode="auto">
            <a:xfrm>
              <a:off x="853923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754" name="Rectangle 753"/>
            <p:cNvSpPr/>
            <p:nvPr/>
          </p:nvSpPr>
          <p:spPr bwMode="auto">
            <a:xfrm>
              <a:off x="865950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cxnSp>
          <p:nvCxnSpPr>
            <p:cNvPr id="755" name="Straight Connector 754"/>
            <p:cNvCxnSpPr/>
            <p:nvPr/>
          </p:nvCxnSpPr>
          <p:spPr bwMode="auto">
            <a:xfrm>
              <a:off x="6810233" y="2647666"/>
              <a:ext cx="777922" cy="0"/>
            </a:xfrm>
            <a:prstGeom prst="line">
              <a:avLst/>
            </a:prstGeom>
            <a:solidFill>
              <a:schemeClr val="accent1"/>
            </a:solidFill>
            <a:ln w="57150" cap="flat" cmpd="sng" algn="ctr">
              <a:solidFill>
                <a:srgbClr val="1DFF83"/>
              </a:solidFill>
              <a:prstDash val="sysDot"/>
              <a:round/>
              <a:headEnd type="none" w="med" len="med"/>
              <a:tailEnd type="none" w="med" len="med"/>
            </a:ln>
            <a:effectLst/>
          </p:spPr>
        </p:cxnSp>
        <p:cxnSp>
          <p:nvCxnSpPr>
            <p:cNvPr id="756" name="Straight Connector 755"/>
            <p:cNvCxnSpPr/>
            <p:nvPr/>
          </p:nvCxnSpPr>
          <p:spPr bwMode="auto">
            <a:xfrm flipV="1">
              <a:off x="8823278" y="2813712"/>
              <a:ext cx="377588" cy="4548"/>
            </a:xfrm>
            <a:prstGeom prst="line">
              <a:avLst/>
            </a:prstGeom>
            <a:solidFill>
              <a:schemeClr val="accent1"/>
            </a:solidFill>
            <a:ln w="57150" cap="flat" cmpd="sng" algn="ctr">
              <a:solidFill>
                <a:srgbClr val="FF2929"/>
              </a:solidFill>
              <a:prstDash val="sysDot"/>
              <a:round/>
              <a:headEnd type="none" w="med" len="med"/>
              <a:tailEnd type="none" w="med" len="med"/>
            </a:ln>
            <a:effectLst/>
          </p:spPr>
        </p:cxnSp>
        <p:cxnSp>
          <p:nvCxnSpPr>
            <p:cNvPr id="757" name="Straight Connector 756"/>
            <p:cNvCxnSpPr/>
            <p:nvPr/>
          </p:nvCxnSpPr>
          <p:spPr bwMode="auto">
            <a:xfrm flipV="1">
              <a:off x="8818729" y="2699983"/>
              <a:ext cx="377588" cy="4548"/>
            </a:xfrm>
            <a:prstGeom prst="line">
              <a:avLst/>
            </a:prstGeom>
            <a:solidFill>
              <a:schemeClr val="accent1"/>
            </a:solidFill>
            <a:ln w="57150" cap="flat" cmpd="sng" algn="ctr">
              <a:solidFill>
                <a:srgbClr val="1DFF83"/>
              </a:solidFill>
              <a:prstDash val="sysDot"/>
              <a:round/>
              <a:headEnd type="none" w="med" len="med"/>
              <a:tailEnd type="none" w="med" len="med"/>
            </a:ln>
            <a:effectLst/>
          </p:spPr>
        </p:cxnSp>
        <p:sp>
          <p:nvSpPr>
            <p:cNvPr id="758" name="Rectangle 757"/>
            <p:cNvSpPr/>
            <p:nvPr/>
          </p:nvSpPr>
          <p:spPr bwMode="auto">
            <a:xfrm>
              <a:off x="8058150"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759" name="Rectangle 758"/>
            <p:cNvSpPr/>
            <p:nvPr/>
          </p:nvSpPr>
          <p:spPr bwMode="auto">
            <a:xfrm>
              <a:off x="8178421"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760" name="Rectangle 759"/>
            <p:cNvSpPr/>
            <p:nvPr/>
          </p:nvSpPr>
          <p:spPr bwMode="auto">
            <a:xfrm>
              <a:off x="8298692"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761" name="Rectangle 760"/>
            <p:cNvSpPr/>
            <p:nvPr/>
          </p:nvSpPr>
          <p:spPr bwMode="auto">
            <a:xfrm>
              <a:off x="7194643" y="273865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grpSp>
      <p:grpSp>
        <p:nvGrpSpPr>
          <p:cNvPr id="731" name="Group 472"/>
          <p:cNvGrpSpPr/>
          <p:nvPr/>
        </p:nvGrpSpPr>
        <p:grpSpPr>
          <a:xfrm>
            <a:off x="7199273" y="1881282"/>
            <a:ext cx="2593075" cy="491319"/>
            <a:chOff x="6673755" y="2524836"/>
            <a:chExt cx="2593075" cy="491319"/>
          </a:xfrm>
        </p:grpSpPr>
        <p:sp>
          <p:nvSpPr>
            <p:cNvPr id="732" name="Rectangle 731"/>
            <p:cNvSpPr/>
            <p:nvPr/>
          </p:nvSpPr>
          <p:spPr bwMode="auto">
            <a:xfrm>
              <a:off x="6673755" y="2524836"/>
              <a:ext cx="2593075" cy="491319"/>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733" name="Rectangle 732"/>
            <p:cNvSpPr/>
            <p:nvPr/>
          </p:nvSpPr>
          <p:spPr bwMode="auto">
            <a:xfrm>
              <a:off x="6796584" y="274320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734" name="Rectangle 733"/>
            <p:cNvSpPr/>
            <p:nvPr/>
          </p:nvSpPr>
          <p:spPr bwMode="auto">
            <a:xfrm>
              <a:off x="7697337"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735" name="Rectangle 734"/>
            <p:cNvSpPr/>
            <p:nvPr/>
          </p:nvSpPr>
          <p:spPr bwMode="auto">
            <a:xfrm>
              <a:off x="7817608"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736" name="Rectangle 735"/>
            <p:cNvSpPr/>
            <p:nvPr/>
          </p:nvSpPr>
          <p:spPr bwMode="auto">
            <a:xfrm>
              <a:off x="7937879"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737" name="Rectangle 736"/>
            <p:cNvSpPr/>
            <p:nvPr/>
          </p:nvSpPr>
          <p:spPr bwMode="auto">
            <a:xfrm>
              <a:off x="8418963"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738" name="Rectangle 737"/>
            <p:cNvSpPr/>
            <p:nvPr/>
          </p:nvSpPr>
          <p:spPr bwMode="auto">
            <a:xfrm>
              <a:off x="853923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739" name="Rectangle 738"/>
            <p:cNvSpPr/>
            <p:nvPr/>
          </p:nvSpPr>
          <p:spPr bwMode="auto">
            <a:xfrm>
              <a:off x="865950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cxnSp>
          <p:nvCxnSpPr>
            <p:cNvPr id="740" name="Straight Connector 739"/>
            <p:cNvCxnSpPr/>
            <p:nvPr/>
          </p:nvCxnSpPr>
          <p:spPr bwMode="auto">
            <a:xfrm>
              <a:off x="6810233" y="2647666"/>
              <a:ext cx="777922" cy="0"/>
            </a:xfrm>
            <a:prstGeom prst="line">
              <a:avLst/>
            </a:prstGeom>
            <a:solidFill>
              <a:schemeClr val="accent1"/>
            </a:solidFill>
            <a:ln w="57150" cap="flat" cmpd="sng" algn="ctr">
              <a:solidFill>
                <a:srgbClr val="1DFF83"/>
              </a:solidFill>
              <a:prstDash val="sysDot"/>
              <a:round/>
              <a:headEnd type="none" w="med" len="med"/>
              <a:tailEnd type="none" w="med" len="med"/>
            </a:ln>
            <a:effectLst/>
          </p:spPr>
        </p:cxnSp>
        <p:cxnSp>
          <p:nvCxnSpPr>
            <p:cNvPr id="741" name="Straight Connector 740"/>
            <p:cNvCxnSpPr/>
            <p:nvPr/>
          </p:nvCxnSpPr>
          <p:spPr bwMode="auto">
            <a:xfrm flipV="1">
              <a:off x="8823278" y="2813712"/>
              <a:ext cx="377588" cy="4548"/>
            </a:xfrm>
            <a:prstGeom prst="line">
              <a:avLst/>
            </a:prstGeom>
            <a:solidFill>
              <a:schemeClr val="accent1"/>
            </a:solidFill>
            <a:ln w="57150" cap="flat" cmpd="sng" algn="ctr">
              <a:solidFill>
                <a:srgbClr val="FF2929"/>
              </a:solidFill>
              <a:prstDash val="sysDot"/>
              <a:round/>
              <a:headEnd type="none" w="med" len="med"/>
              <a:tailEnd type="none" w="med" len="med"/>
            </a:ln>
            <a:effectLst/>
          </p:spPr>
        </p:cxnSp>
        <p:cxnSp>
          <p:nvCxnSpPr>
            <p:cNvPr id="742" name="Straight Connector 741"/>
            <p:cNvCxnSpPr/>
            <p:nvPr/>
          </p:nvCxnSpPr>
          <p:spPr bwMode="auto">
            <a:xfrm flipV="1">
              <a:off x="8818729" y="2699983"/>
              <a:ext cx="377588" cy="4548"/>
            </a:xfrm>
            <a:prstGeom prst="line">
              <a:avLst/>
            </a:prstGeom>
            <a:solidFill>
              <a:schemeClr val="accent1"/>
            </a:solidFill>
            <a:ln w="57150" cap="flat" cmpd="sng" algn="ctr">
              <a:solidFill>
                <a:srgbClr val="1DFF83"/>
              </a:solidFill>
              <a:prstDash val="sysDot"/>
              <a:round/>
              <a:headEnd type="none" w="med" len="med"/>
              <a:tailEnd type="none" w="med" len="med"/>
            </a:ln>
            <a:effectLst/>
          </p:spPr>
        </p:cxnSp>
        <p:sp>
          <p:nvSpPr>
            <p:cNvPr id="743" name="Rectangle 742"/>
            <p:cNvSpPr/>
            <p:nvPr/>
          </p:nvSpPr>
          <p:spPr bwMode="auto">
            <a:xfrm>
              <a:off x="8058150"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744" name="Rectangle 743"/>
            <p:cNvSpPr/>
            <p:nvPr/>
          </p:nvSpPr>
          <p:spPr bwMode="auto">
            <a:xfrm>
              <a:off x="8178421"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745" name="Rectangle 744"/>
            <p:cNvSpPr/>
            <p:nvPr/>
          </p:nvSpPr>
          <p:spPr bwMode="auto">
            <a:xfrm>
              <a:off x="8298692"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746" name="Rectangle 745"/>
            <p:cNvSpPr/>
            <p:nvPr/>
          </p:nvSpPr>
          <p:spPr bwMode="auto">
            <a:xfrm>
              <a:off x="7194643" y="273865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grpSp>
      <p:cxnSp>
        <p:nvCxnSpPr>
          <p:cNvPr id="811" name="Straight Connector 810"/>
          <p:cNvCxnSpPr/>
          <p:nvPr/>
        </p:nvCxnSpPr>
        <p:spPr bwMode="auto">
          <a:xfrm flipV="1">
            <a:off x="1734206" y="3494690"/>
            <a:ext cx="909145" cy="5255"/>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813" name="Straight Connector 812"/>
          <p:cNvCxnSpPr/>
          <p:nvPr/>
        </p:nvCxnSpPr>
        <p:spPr bwMode="auto">
          <a:xfrm flipV="1">
            <a:off x="1813035" y="3342290"/>
            <a:ext cx="898634" cy="15767"/>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814" name="Straight Connector 813"/>
          <p:cNvCxnSpPr/>
          <p:nvPr/>
        </p:nvCxnSpPr>
        <p:spPr bwMode="auto">
          <a:xfrm flipV="1">
            <a:off x="2017986" y="4666593"/>
            <a:ext cx="677917" cy="409906"/>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817" name="Straight Connector 816"/>
          <p:cNvCxnSpPr/>
          <p:nvPr/>
        </p:nvCxnSpPr>
        <p:spPr bwMode="auto">
          <a:xfrm>
            <a:off x="9501352" y="3368566"/>
            <a:ext cx="1124607" cy="21020"/>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818" name="Straight Connector 817"/>
          <p:cNvCxnSpPr>
            <a:endCxn id="552" idx="4"/>
          </p:cNvCxnSpPr>
          <p:nvPr/>
        </p:nvCxnSpPr>
        <p:spPr bwMode="auto">
          <a:xfrm flipV="1">
            <a:off x="9480333" y="3149191"/>
            <a:ext cx="1182834" cy="40699"/>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819" name="Straight Connector 818"/>
          <p:cNvCxnSpPr/>
          <p:nvPr/>
        </p:nvCxnSpPr>
        <p:spPr bwMode="auto">
          <a:xfrm>
            <a:off x="9601200" y="4918841"/>
            <a:ext cx="756745" cy="378373"/>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820" name="Straight Connector 819"/>
          <p:cNvCxnSpPr>
            <a:endCxn id="535" idx="4"/>
          </p:cNvCxnSpPr>
          <p:nvPr/>
        </p:nvCxnSpPr>
        <p:spPr bwMode="auto">
          <a:xfrm>
            <a:off x="9443545" y="5108028"/>
            <a:ext cx="1116928" cy="605693"/>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821" name="Straight Connector 820"/>
          <p:cNvCxnSpPr/>
          <p:nvPr/>
        </p:nvCxnSpPr>
        <p:spPr bwMode="auto">
          <a:xfrm flipV="1">
            <a:off x="3389586" y="2380594"/>
            <a:ext cx="0" cy="677916"/>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824" name="Straight Connector 823"/>
          <p:cNvCxnSpPr/>
          <p:nvPr/>
        </p:nvCxnSpPr>
        <p:spPr bwMode="auto">
          <a:xfrm flipV="1">
            <a:off x="3620813" y="2359573"/>
            <a:ext cx="0" cy="677916"/>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825" name="Straight Connector 824"/>
          <p:cNvCxnSpPr/>
          <p:nvPr/>
        </p:nvCxnSpPr>
        <p:spPr bwMode="auto">
          <a:xfrm flipV="1">
            <a:off x="3804742" y="2401615"/>
            <a:ext cx="0" cy="677916"/>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826" name="Straight Connector 825"/>
          <p:cNvCxnSpPr/>
          <p:nvPr/>
        </p:nvCxnSpPr>
        <p:spPr bwMode="auto">
          <a:xfrm flipV="1">
            <a:off x="8208579" y="2391104"/>
            <a:ext cx="0" cy="677916"/>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827" name="Straight Connector 826"/>
          <p:cNvCxnSpPr/>
          <p:nvPr/>
        </p:nvCxnSpPr>
        <p:spPr bwMode="auto">
          <a:xfrm flipV="1">
            <a:off x="8424041" y="2417381"/>
            <a:ext cx="0" cy="677916"/>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828" name="Straight Connector 827"/>
          <p:cNvCxnSpPr/>
          <p:nvPr/>
        </p:nvCxnSpPr>
        <p:spPr bwMode="auto">
          <a:xfrm flipV="1">
            <a:off x="8702562" y="2412126"/>
            <a:ext cx="0" cy="677916"/>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829" name="Straight Connector 828"/>
          <p:cNvCxnSpPr/>
          <p:nvPr/>
        </p:nvCxnSpPr>
        <p:spPr bwMode="auto">
          <a:xfrm flipV="1">
            <a:off x="3993931" y="4861036"/>
            <a:ext cx="0" cy="677916"/>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830" name="Straight Connector 829"/>
          <p:cNvCxnSpPr/>
          <p:nvPr/>
        </p:nvCxnSpPr>
        <p:spPr bwMode="auto">
          <a:xfrm flipV="1">
            <a:off x="4240924" y="4855781"/>
            <a:ext cx="0" cy="677916"/>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831" name="Straight Connector 830"/>
          <p:cNvCxnSpPr/>
          <p:nvPr/>
        </p:nvCxnSpPr>
        <p:spPr bwMode="auto">
          <a:xfrm flipV="1">
            <a:off x="4487914" y="4866292"/>
            <a:ext cx="0" cy="677916"/>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832" name="Straight Connector 831"/>
          <p:cNvCxnSpPr/>
          <p:nvPr/>
        </p:nvCxnSpPr>
        <p:spPr bwMode="auto">
          <a:xfrm flipV="1">
            <a:off x="7677806" y="4887312"/>
            <a:ext cx="0" cy="677916"/>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833" name="Straight Connector 832"/>
          <p:cNvCxnSpPr/>
          <p:nvPr/>
        </p:nvCxnSpPr>
        <p:spPr bwMode="auto">
          <a:xfrm flipV="1">
            <a:off x="7924799" y="4882057"/>
            <a:ext cx="0" cy="677916"/>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834" name="Straight Connector 833"/>
          <p:cNvCxnSpPr/>
          <p:nvPr/>
        </p:nvCxnSpPr>
        <p:spPr bwMode="auto">
          <a:xfrm flipV="1">
            <a:off x="8171789" y="4892568"/>
            <a:ext cx="0" cy="677916"/>
          </a:xfrm>
          <a:prstGeom prst="line">
            <a:avLst/>
          </a:prstGeom>
          <a:solidFill>
            <a:schemeClr val="accent1"/>
          </a:solidFill>
          <a:ln w="9525" cap="flat" cmpd="sng" algn="ctr">
            <a:solidFill>
              <a:srgbClr val="FF0000"/>
            </a:solidFill>
            <a:prstDash val="solid"/>
            <a:round/>
            <a:headEnd type="none" w="med" len="med"/>
            <a:tailEnd type="none" w="med" len="med"/>
          </a:ln>
          <a:effectLst/>
        </p:spPr>
      </p:cxnSp>
      <p:sp>
        <p:nvSpPr>
          <p:cNvPr id="839" name="Rounded Rectangle 838"/>
          <p:cNvSpPr/>
          <p:nvPr/>
        </p:nvSpPr>
        <p:spPr bwMode="auto">
          <a:xfrm>
            <a:off x="2680138" y="3026978"/>
            <a:ext cx="6921062" cy="2128345"/>
          </a:xfrm>
          <a:prstGeom prst="roundRect">
            <a:avLst/>
          </a:prstGeom>
          <a:solidFill>
            <a:schemeClr val="bg2">
              <a:lumMod val="50000"/>
            </a:schemeClr>
          </a:solid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lang="en-US" sz="1500" dirty="0" smtClean="0">
              <a:solidFill>
                <a:schemeClr val="bg1"/>
              </a:solidFill>
              <a:latin typeface="FrutigerNext LT Regular" pitchFamily="34" charset="0"/>
              <a:ea typeface="MS PGothic" pitchFamily="34" charset="-128"/>
            </a:endParaRPr>
          </a:p>
          <a:p>
            <a:pPr marL="0" marR="0" indent="0" algn="ctr" defTabSz="877888"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FrutigerNext LT Regular" pitchFamily="34" charset="0"/>
                <a:ea typeface="MS PGothic" pitchFamily="34" charset="-128"/>
              </a:rPr>
              <a:t>TSDN CONTROLLED Packet/Optical</a:t>
            </a:r>
          </a:p>
          <a:p>
            <a:pPr marL="0" marR="0" indent="0" algn="ctr" defTabSz="877888" rtl="0" eaLnBrk="0" fontAlgn="base" latinLnBrk="0" hangingPunct="0">
              <a:lnSpc>
                <a:spcPct val="100000"/>
              </a:lnSpc>
              <a:spcBef>
                <a:spcPct val="0"/>
              </a:spcBef>
              <a:spcAft>
                <a:spcPct val="0"/>
              </a:spcAft>
              <a:buClrTx/>
              <a:buSzTx/>
              <a:buFontTx/>
              <a:buNone/>
              <a:tabLst/>
            </a:pPr>
            <a:r>
              <a:rPr lang="en-US" sz="2000" dirty="0" smtClean="0">
                <a:solidFill>
                  <a:schemeClr val="bg1"/>
                </a:solidFill>
                <a:latin typeface="FrutigerNext LT Regular" pitchFamily="34" charset="0"/>
                <a:ea typeface="MS PGothic" pitchFamily="34" charset="-128"/>
              </a:rPr>
              <a:t>PATH, B/W, QOS, Wavelengths, </a:t>
            </a:r>
          </a:p>
          <a:p>
            <a:pPr marL="0" marR="0" indent="0" algn="ctr" defTabSz="877888" rtl="0" eaLnBrk="0" fontAlgn="base" latinLnBrk="0" hangingPunct="0">
              <a:lnSpc>
                <a:spcPct val="100000"/>
              </a:lnSpc>
              <a:spcBef>
                <a:spcPct val="0"/>
              </a:spcBef>
              <a:spcAft>
                <a:spcPct val="0"/>
              </a:spcAft>
              <a:buClrTx/>
              <a:buSzTx/>
              <a:buFontTx/>
              <a:buNone/>
              <a:tabLst/>
            </a:pPr>
            <a:r>
              <a:rPr lang="en-US" sz="2000" dirty="0" smtClean="0">
                <a:solidFill>
                  <a:schemeClr val="bg1"/>
                </a:solidFill>
                <a:latin typeface="FrutigerNext LT Regular" pitchFamily="34" charset="0"/>
                <a:ea typeface="MS PGothic" pitchFamily="34" charset="-128"/>
              </a:rPr>
              <a:t>Time Slots, Labels, </a:t>
            </a:r>
          </a:p>
          <a:p>
            <a:pPr marL="0" marR="0" indent="0" algn="ctr" defTabSz="877888"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FrutigerNext LT Regular" pitchFamily="34" charset="0"/>
                <a:ea typeface="MS PGothic" pitchFamily="34" charset="-128"/>
              </a:rPr>
              <a:t>Protection, etc.</a:t>
            </a:r>
          </a:p>
          <a:p>
            <a:pPr marL="0" marR="0" indent="0" algn="ctr" defTabSz="877888" rtl="0" eaLnBrk="0" fontAlgn="base" latinLnBrk="0" hangingPunct="0">
              <a:lnSpc>
                <a:spcPct val="100000"/>
              </a:lnSpc>
              <a:spcBef>
                <a:spcPct val="0"/>
              </a:spcBef>
              <a:spcAft>
                <a:spcPct val="0"/>
              </a:spcAft>
              <a:buClrTx/>
              <a:buSzTx/>
              <a:buFontTx/>
              <a:buNone/>
              <a:tabLst/>
            </a:pPr>
            <a:r>
              <a:rPr lang="en-US" sz="2000" dirty="0" smtClean="0">
                <a:solidFill>
                  <a:schemeClr val="bg1"/>
                </a:solidFill>
                <a:latin typeface="FrutigerNext LT Regular" pitchFamily="34" charset="0"/>
                <a:ea typeface="MS PGothic" pitchFamily="34" charset="-128"/>
              </a:rPr>
              <a:t>Mm-wave/</a:t>
            </a:r>
            <a:r>
              <a:rPr lang="en-US" sz="2000" dirty="0" err="1" smtClean="0">
                <a:solidFill>
                  <a:schemeClr val="bg1"/>
                </a:solidFill>
                <a:latin typeface="FrutigerNext LT Regular" pitchFamily="34" charset="0"/>
                <a:ea typeface="MS PGothic" pitchFamily="34" charset="-128"/>
              </a:rPr>
              <a:t>uWave</a:t>
            </a:r>
            <a:r>
              <a:rPr lang="en-US" sz="2000" dirty="0" smtClean="0">
                <a:solidFill>
                  <a:schemeClr val="bg1"/>
                </a:solidFill>
                <a:latin typeface="FrutigerNext LT Regular" pitchFamily="34" charset="0"/>
                <a:ea typeface="MS PGothic" pitchFamily="34" charset="-128"/>
              </a:rPr>
              <a:t> </a:t>
            </a:r>
            <a:endParaRPr kumimoji="0" lang="en-US" sz="2000" b="0" i="0" u="none" strike="noStrike" cap="none" normalizeH="0" baseline="0" dirty="0" smtClean="0">
              <a:ln>
                <a:noFill/>
              </a:ln>
              <a:solidFill>
                <a:schemeClr val="bg1"/>
              </a:solidFill>
              <a:effectLst/>
              <a:latin typeface="FrutigerNext LT Regular" pitchFamily="34" charset="0"/>
              <a:ea typeface="MS PGothic" pitchFamily="34" charset="-128"/>
            </a:endParaRPr>
          </a:p>
        </p:txBody>
      </p:sp>
      <p:cxnSp>
        <p:nvCxnSpPr>
          <p:cNvPr id="540" name="Elbow Connector 539"/>
          <p:cNvCxnSpPr/>
          <p:nvPr/>
        </p:nvCxnSpPr>
        <p:spPr bwMode="auto">
          <a:xfrm rot="5400000">
            <a:off x="7551683" y="3783725"/>
            <a:ext cx="1749973" cy="520262"/>
          </a:xfrm>
          <a:prstGeom prst="bentConnector3">
            <a:avLst>
              <a:gd name="adj1" fmla="val 50000"/>
            </a:avLst>
          </a:prstGeom>
          <a:solidFill>
            <a:schemeClr val="accent1"/>
          </a:solidFill>
          <a:ln w="76200" cap="flat" cmpd="sng" algn="ctr">
            <a:solidFill>
              <a:srgbClr val="00B0F0"/>
            </a:solidFill>
            <a:prstDash val="solid"/>
            <a:round/>
            <a:headEnd type="oval" w="med" len="med"/>
            <a:tailEnd type="oval" w="med" len="med"/>
          </a:ln>
          <a:effectLst/>
        </p:spPr>
      </p:cxnSp>
      <p:cxnSp>
        <p:nvCxnSpPr>
          <p:cNvPr id="541" name="Elbow Connector 540"/>
          <p:cNvCxnSpPr/>
          <p:nvPr/>
        </p:nvCxnSpPr>
        <p:spPr bwMode="auto">
          <a:xfrm rot="5400000">
            <a:off x="2501464" y="3610302"/>
            <a:ext cx="1629103" cy="641134"/>
          </a:xfrm>
          <a:prstGeom prst="bentConnector3">
            <a:avLst>
              <a:gd name="adj1" fmla="val 50000"/>
            </a:avLst>
          </a:prstGeom>
          <a:solidFill>
            <a:schemeClr val="accent1"/>
          </a:solidFill>
          <a:ln w="76200" cap="flat" cmpd="sng" algn="ctr">
            <a:solidFill>
              <a:srgbClr val="FFFF00"/>
            </a:solidFill>
            <a:prstDash val="solid"/>
            <a:round/>
            <a:headEnd type="oval" w="med" len="med"/>
            <a:tailEnd type="oval" w="med" len="med"/>
          </a:ln>
          <a:effectLst/>
        </p:spPr>
      </p:cxnSp>
      <p:cxnSp>
        <p:nvCxnSpPr>
          <p:cNvPr id="816" name="Straight Connector 815"/>
          <p:cNvCxnSpPr/>
          <p:nvPr/>
        </p:nvCxnSpPr>
        <p:spPr bwMode="auto">
          <a:xfrm flipV="1">
            <a:off x="1891862" y="4729656"/>
            <a:ext cx="1103586" cy="756744"/>
          </a:xfrm>
          <a:prstGeom prst="line">
            <a:avLst/>
          </a:prstGeom>
          <a:solidFill>
            <a:schemeClr val="accent1"/>
          </a:solidFill>
          <a:ln w="9525" cap="flat" cmpd="sng" algn="ctr">
            <a:solidFill>
              <a:srgbClr val="FF0000"/>
            </a:solidFill>
            <a:prstDash val="solid"/>
            <a:round/>
            <a:headEnd type="none" w="med" len="med"/>
            <a:tailEnd type="none" w="med" len="med"/>
          </a:ln>
          <a:effectLst/>
        </p:spPr>
      </p:cxnSp>
      <p:sp>
        <p:nvSpPr>
          <p:cNvPr id="539" name="TextBox 538"/>
          <p:cNvSpPr txBox="1"/>
          <p:nvPr/>
        </p:nvSpPr>
        <p:spPr>
          <a:xfrm>
            <a:off x="3011213" y="5324537"/>
            <a:ext cx="851515" cy="369332"/>
          </a:xfrm>
          <a:prstGeom prst="rect">
            <a:avLst/>
          </a:prstGeom>
          <a:noFill/>
        </p:spPr>
        <p:txBody>
          <a:bodyPr wrap="none" rtlCol="0">
            <a:spAutoFit/>
          </a:bodyPr>
          <a:lstStyle/>
          <a:p>
            <a:r>
              <a:rPr lang="en-US" b="1" dirty="0" smtClean="0">
                <a:solidFill>
                  <a:schemeClr val="bg1"/>
                </a:solidFill>
              </a:rPr>
              <a:t>CRAN</a:t>
            </a:r>
            <a:endParaRPr lang="en-US" b="1" dirty="0">
              <a:solidFill>
                <a:schemeClr val="bg1"/>
              </a:solidFill>
            </a:endParaRPr>
          </a:p>
        </p:txBody>
      </p:sp>
      <p:sp>
        <p:nvSpPr>
          <p:cNvPr id="542" name="TextBox 541"/>
          <p:cNvSpPr txBox="1"/>
          <p:nvPr/>
        </p:nvSpPr>
        <p:spPr>
          <a:xfrm>
            <a:off x="8571186" y="5303517"/>
            <a:ext cx="851515" cy="369332"/>
          </a:xfrm>
          <a:prstGeom prst="rect">
            <a:avLst/>
          </a:prstGeom>
          <a:noFill/>
        </p:spPr>
        <p:txBody>
          <a:bodyPr wrap="none" rtlCol="0">
            <a:spAutoFit/>
          </a:bodyPr>
          <a:lstStyle/>
          <a:p>
            <a:r>
              <a:rPr lang="en-US" b="1" dirty="0" smtClean="0">
                <a:solidFill>
                  <a:schemeClr val="bg1"/>
                </a:solidFill>
              </a:rPr>
              <a:t>CRAN</a:t>
            </a:r>
            <a:endParaRPr lang="en-US" b="1" dirty="0">
              <a:solidFill>
                <a:schemeClr val="bg1"/>
              </a:solidFill>
            </a:endParaRPr>
          </a:p>
        </p:txBody>
      </p:sp>
      <p:sp>
        <p:nvSpPr>
          <p:cNvPr id="543" name="TextBox 542"/>
          <p:cNvSpPr txBox="1"/>
          <p:nvPr/>
        </p:nvSpPr>
        <p:spPr>
          <a:xfrm>
            <a:off x="7225862" y="2365876"/>
            <a:ext cx="851515" cy="369332"/>
          </a:xfrm>
          <a:prstGeom prst="rect">
            <a:avLst/>
          </a:prstGeom>
          <a:noFill/>
        </p:spPr>
        <p:txBody>
          <a:bodyPr wrap="none" rtlCol="0">
            <a:spAutoFit/>
          </a:bodyPr>
          <a:lstStyle/>
          <a:p>
            <a:r>
              <a:rPr lang="en-US" b="1" dirty="0" smtClean="0">
                <a:solidFill>
                  <a:schemeClr val="bg1"/>
                </a:solidFill>
              </a:rPr>
              <a:t>CRAN</a:t>
            </a:r>
            <a:endParaRPr lang="en-US" b="1" dirty="0">
              <a:solidFill>
                <a:schemeClr val="bg1"/>
              </a:solidFill>
            </a:endParaRPr>
          </a:p>
        </p:txBody>
      </p:sp>
      <p:sp>
        <p:nvSpPr>
          <p:cNvPr id="564" name="TextBox 563"/>
          <p:cNvSpPr txBox="1"/>
          <p:nvPr/>
        </p:nvSpPr>
        <p:spPr>
          <a:xfrm>
            <a:off x="4619297" y="2344855"/>
            <a:ext cx="851515" cy="369332"/>
          </a:xfrm>
          <a:prstGeom prst="rect">
            <a:avLst/>
          </a:prstGeom>
          <a:noFill/>
        </p:spPr>
        <p:txBody>
          <a:bodyPr wrap="none" rtlCol="0">
            <a:spAutoFit/>
          </a:bodyPr>
          <a:lstStyle/>
          <a:p>
            <a:r>
              <a:rPr lang="en-US" b="1" dirty="0" smtClean="0">
                <a:solidFill>
                  <a:schemeClr val="bg1"/>
                </a:solidFill>
              </a:rPr>
              <a:t>CRAN</a:t>
            </a:r>
            <a:endParaRPr lang="en-US" b="1" dirty="0">
              <a:solidFill>
                <a:schemeClr val="bg1"/>
              </a:solidFill>
            </a:endParaRPr>
          </a:p>
        </p:txBody>
      </p:sp>
      <p:cxnSp>
        <p:nvCxnSpPr>
          <p:cNvPr id="579" name="Elbow Connector 578"/>
          <p:cNvCxnSpPr/>
          <p:nvPr/>
        </p:nvCxnSpPr>
        <p:spPr bwMode="auto">
          <a:xfrm>
            <a:off x="2790497" y="3436886"/>
            <a:ext cx="1671144" cy="1592314"/>
          </a:xfrm>
          <a:prstGeom prst="bentConnector3">
            <a:avLst>
              <a:gd name="adj1" fmla="val 68868"/>
            </a:avLst>
          </a:prstGeom>
          <a:solidFill>
            <a:schemeClr val="accent1"/>
          </a:solidFill>
          <a:ln w="76200" cap="flat" cmpd="sng" algn="ctr">
            <a:solidFill>
              <a:srgbClr val="FF0000"/>
            </a:solidFill>
            <a:prstDash val="solid"/>
            <a:round/>
            <a:headEnd type="oval" w="med" len="med"/>
            <a:tailEnd type="oval" w="med" len="med"/>
          </a:ln>
          <a:effectLst/>
        </p:spPr>
      </p:cxnSp>
      <p:cxnSp>
        <p:nvCxnSpPr>
          <p:cNvPr id="584" name="Elbow Connector 583"/>
          <p:cNvCxnSpPr/>
          <p:nvPr/>
        </p:nvCxnSpPr>
        <p:spPr bwMode="auto">
          <a:xfrm rot="16200000" flipV="1">
            <a:off x="7993118" y="3673366"/>
            <a:ext cx="1844565" cy="993228"/>
          </a:xfrm>
          <a:prstGeom prst="bentConnector3">
            <a:avLst>
              <a:gd name="adj1" fmla="val 50000"/>
            </a:avLst>
          </a:prstGeom>
          <a:solidFill>
            <a:schemeClr val="accent1"/>
          </a:solidFill>
          <a:ln w="76200" cap="flat" cmpd="sng" algn="ctr">
            <a:solidFill>
              <a:srgbClr val="00B050"/>
            </a:solidFill>
            <a:prstDash val="solid"/>
            <a:round/>
            <a:headEnd type="oval" w="med" len="med"/>
            <a:tailEnd type="oval" w="med" len="med"/>
          </a:ln>
          <a:effectLst/>
        </p:spPr>
      </p:cxnSp>
      <p:pic>
        <p:nvPicPr>
          <p:cNvPr id="565" name="图片 6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16866" y="6013027"/>
            <a:ext cx="705599" cy="705600"/>
          </a:xfrm>
          <a:prstGeom prst="rect">
            <a:avLst/>
          </a:prstGeom>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30678" y="574913"/>
            <a:ext cx="8540115" cy="574096"/>
          </a:xfrm>
        </p:spPr>
        <p:txBody>
          <a:bodyPr/>
          <a:lstStyle/>
          <a:p>
            <a:r>
              <a:rPr lang="en-US" dirty="0" smtClean="0">
                <a:solidFill>
                  <a:schemeClr val="bg2"/>
                </a:solidFill>
              </a:rPr>
              <a:t>5G will likely use SDN controlled fabrics within the C-RAN/DC</a:t>
            </a:r>
            <a:endParaRPr lang="en-US" dirty="0">
              <a:solidFill>
                <a:schemeClr val="bg2"/>
              </a:solidFill>
            </a:endParaRPr>
          </a:p>
        </p:txBody>
      </p:sp>
      <p:grpSp>
        <p:nvGrpSpPr>
          <p:cNvPr id="1564" name="Group 1563"/>
          <p:cNvGrpSpPr/>
          <p:nvPr/>
        </p:nvGrpSpPr>
        <p:grpSpPr>
          <a:xfrm>
            <a:off x="4151273" y="2876550"/>
            <a:ext cx="7640677" cy="3703693"/>
            <a:chOff x="646073" y="2238704"/>
            <a:chExt cx="9426912" cy="4322489"/>
          </a:xfrm>
        </p:grpSpPr>
        <p:grpSp>
          <p:nvGrpSpPr>
            <p:cNvPr id="1350" name="Group 1349"/>
            <p:cNvGrpSpPr/>
            <p:nvPr/>
          </p:nvGrpSpPr>
          <p:grpSpPr>
            <a:xfrm>
              <a:off x="646073" y="4004441"/>
              <a:ext cx="2595188" cy="2556752"/>
              <a:chOff x="646073" y="3242372"/>
              <a:chExt cx="2595188" cy="3295063"/>
            </a:xfrm>
          </p:grpSpPr>
          <p:grpSp>
            <p:nvGrpSpPr>
              <p:cNvPr id="1131" name="Group 1130"/>
              <p:cNvGrpSpPr/>
              <p:nvPr/>
            </p:nvGrpSpPr>
            <p:grpSpPr>
              <a:xfrm>
                <a:off x="646073" y="4054406"/>
                <a:ext cx="2593075" cy="2483029"/>
                <a:chOff x="1213626" y="3833688"/>
                <a:chExt cx="2593075" cy="2483029"/>
              </a:xfrm>
            </p:grpSpPr>
            <p:grpSp>
              <p:nvGrpSpPr>
                <p:cNvPr id="441" name="Group 440"/>
                <p:cNvGrpSpPr/>
                <p:nvPr/>
              </p:nvGrpSpPr>
              <p:grpSpPr>
                <a:xfrm>
                  <a:off x="1213626" y="3833688"/>
                  <a:ext cx="2593075" cy="1227043"/>
                  <a:chOff x="945611" y="3739095"/>
                  <a:chExt cx="2593075" cy="2751043"/>
                </a:xfrm>
              </p:grpSpPr>
              <p:grpSp>
                <p:nvGrpSpPr>
                  <p:cNvPr id="4" name="Group 328"/>
                  <p:cNvGrpSpPr/>
                  <p:nvPr/>
                </p:nvGrpSpPr>
                <p:grpSpPr>
                  <a:xfrm>
                    <a:off x="945611" y="3739095"/>
                    <a:ext cx="2593075" cy="491319"/>
                    <a:chOff x="6673755" y="2524836"/>
                    <a:chExt cx="2593075" cy="491319"/>
                  </a:xfrm>
                </p:grpSpPr>
                <p:sp>
                  <p:nvSpPr>
                    <p:cNvPr id="330" name="Rectangle 329"/>
                    <p:cNvSpPr/>
                    <p:nvPr/>
                  </p:nvSpPr>
                  <p:spPr bwMode="auto">
                    <a:xfrm>
                      <a:off x="6673755" y="2524836"/>
                      <a:ext cx="2593075" cy="491319"/>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331" name="Rectangle 330"/>
                    <p:cNvSpPr/>
                    <p:nvPr/>
                  </p:nvSpPr>
                  <p:spPr bwMode="auto">
                    <a:xfrm>
                      <a:off x="6796584" y="274320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332" name="Rectangle 331"/>
                    <p:cNvSpPr/>
                    <p:nvPr/>
                  </p:nvSpPr>
                  <p:spPr bwMode="auto">
                    <a:xfrm>
                      <a:off x="7697337"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333" name="Rectangle 332"/>
                    <p:cNvSpPr/>
                    <p:nvPr/>
                  </p:nvSpPr>
                  <p:spPr bwMode="auto">
                    <a:xfrm>
                      <a:off x="7817608"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334" name="Rectangle 333"/>
                    <p:cNvSpPr/>
                    <p:nvPr/>
                  </p:nvSpPr>
                  <p:spPr bwMode="auto">
                    <a:xfrm>
                      <a:off x="7937879"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335" name="Rectangle 334"/>
                    <p:cNvSpPr/>
                    <p:nvPr/>
                  </p:nvSpPr>
                  <p:spPr bwMode="auto">
                    <a:xfrm>
                      <a:off x="8418963"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336" name="Rectangle 335"/>
                    <p:cNvSpPr/>
                    <p:nvPr/>
                  </p:nvSpPr>
                  <p:spPr bwMode="auto">
                    <a:xfrm>
                      <a:off x="853923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337" name="Rectangle 336"/>
                    <p:cNvSpPr/>
                    <p:nvPr/>
                  </p:nvSpPr>
                  <p:spPr bwMode="auto">
                    <a:xfrm>
                      <a:off x="865950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cxnSp>
                  <p:nvCxnSpPr>
                    <p:cNvPr id="338" name="Straight Connector 337"/>
                    <p:cNvCxnSpPr/>
                    <p:nvPr/>
                  </p:nvCxnSpPr>
                  <p:spPr bwMode="auto">
                    <a:xfrm>
                      <a:off x="6810233" y="2647666"/>
                      <a:ext cx="777922" cy="0"/>
                    </a:xfrm>
                    <a:prstGeom prst="line">
                      <a:avLst/>
                    </a:prstGeom>
                    <a:solidFill>
                      <a:schemeClr val="accent1"/>
                    </a:solidFill>
                    <a:ln w="57150" cap="flat" cmpd="sng" algn="ctr">
                      <a:solidFill>
                        <a:srgbClr val="1DFF83"/>
                      </a:solidFill>
                      <a:prstDash val="sysDot"/>
                      <a:round/>
                      <a:headEnd type="none" w="med" len="med"/>
                      <a:tailEnd type="none" w="med" len="med"/>
                    </a:ln>
                    <a:effectLst/>
                  </p:spPr>
                </p:cxnSp>
                <p:cxnSp>
                  <p:nvCxnSpPr>
                    <p:cNvPr id="339" name="Straight Connector 338"/>
                    <p:cNvCxnSpPr/>
                    <p:nvPr/>
                  </p:nvCxnSpPr>
                  <p:spPr bwMode="auto">
                    <a:xfrm flipV="1">
                      <a:off x="8823278" y="2813712"/>
                      <a:ext cx="377588" cy="4548"/>
                    </a:xfrm>
                    <a:prstGeom prst="line">
                      <a:avLst/>
                    </a:prstGeom>
                    <a:solidFill>
                      <a:schemeClr val="accent1"/>
                    </a:solidFill>
                    <a:ln w="57150" cap="flat" cmpd="sng" algn="ctr">
                      <a:solidFill>
                        <a:srgbClr val="FF2929"/>
                      </a:solidFill>
                      <a:prstDash val="sysDot"/>
                      <a:round/>
                      <a:headEnd type="none" w="med" len="med"/>
                      <a:tailEnd type="none" w="med" len="med"/>
                    </a:ln>
                    <a:effectLst/>
                  </p:spPr>
                </p:cxnSp>
                <p:cxnSp>
                  <p:nvCxnSpPr>
                    <p:cNvPr id="340" name="Straight Connector 339"/>
                    <p:cNvCxnSpPr/>
                    <p:nvPr/>
                  </p:nvCxnSpPr>
                  <p:spPr bwMode="auto">
                    <a:xfrm flipV="1">
                      <a:off x="8818729" y="2699983"/>
                      <a:ext cx="377588" cy="4548"/>
                    </a:xfrm>
                    <a:prstGeom prst="line">
                      <a:avLst/>
                    </a:prstGeom>
                    <a:solidFill>
                      <a:schemeClr val="accent1"/>
                    </a:solidFill>
                    <a:ln w="57150" cap="flat" cmpd="sng" algn="ctr">
                      <a:solidFill>
                        <a:srgbClr val="1DFF83"/>
                      </a:solidFill>
                      <a:prstDash val="sysDot"/>
                      <a:round/>
                      <a:headEnd type="none" w="med" len="med"/>
                      <a:tailEnd type="none" w="med" len="med"/>
                    </a:ln>
                    <a:effectLst/>
                  </p:spPr>
                </p:cxnSp>
                <p:sp>
                  <p:nvSpPr>
                    <p:cNvPr id="341" name="Rectangle 340"/>
                    <p:cNvSpPr/>
                    <p:nvPr/>
                  </p:nvSpPr>
                  <p:spPr bwMode="auto">
                    <a:xfrm>
                      <a:off x="8058150"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342" name="Rectangle 341"/>
                    <p:cNvSpPr/>
                    <p:nvPr/>
                  </p:nvSpPr>
                  <p:spPr bwMode="auto">
                    <a:xfrm>
                      <a:off x="8178421"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343" name="Rectangle 342"/>
                    <p:cNvSpPr/>
                    <p:nvPr/>
                  </p:nvSpPr>
                  <p:spPr bwMode="auto">
                    <a:xfrm>
                      <a:off x="8298692"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344" name="Rectangle 343"/>
                    <p:cNvSpPr/>
                    <p:nvPr/>
                  </p:nvSpPr>
                  <p:spPr bwMode="auto">
                    <a:xfrm>
                      <a:off x="7194643" y="273865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grpSp>
              <p:grpSp>
                <p:nvGrpSpPr>
                  <p:cNvPr id="5" name="Group 344"/>
                  <p:cNvGrpSpPr/>
                  <p:nvPr/>
                </p:nvGrpSpPr>
                <p:grpSpPr>
                  <a:xfrm>
                    <a:off x="945611" y="4304026"/>
                    <a:ext cx="2593075" cy="491319"/>
                    <a:chOff x="6673755" y="2524836"/>
                    <a:chExt cx="2593075" cy="491319"/>
                  </a:xfrm>
                </p:grpSpPr>
                <p:sp>
                  <p:nvSpPr>
                    <p:cNvPr id="346" name="Rectangle 345"/>
                    <p:cNvSpPr/>
                    <p:nvPr/>
                  </p:nvSpPr>
                  <p:spPr bwMode="auto">
                    <a:xfrm>
                      <a:off x="6673755" y="2524836"/>
                      <a:ext cx="2593075" cy="491319"/>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347" name="Rectangle 346"/>
                    <p:cNvSpPr/>
                    <p:nvPr/>
                  </p:nvSpPr>
                  <p:spPr bwMode="auto">
                    <a:xfrm>
                      <a:off x="6796584" y="274320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348" name="Rectangle 347"/>
                    <p:cNvSpPr/>
                    <p:nvPr/>
                  </p:nvSpPr>
                  <p:spPr bwMode="auto">
                    <a:xfrm>
                      <a:off x="7697337"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349" name="Rectangle 348"/>
                    <p:cNvSpPr/>
                    <p:nvPr/>
                  </p:nvSpPr>
                  <p:spPr bwMode="auto">
                    <a:xfrm>
                      <a:off x="7817608"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350" name="Rectangle 349"/>
                    <p:cNvSpPr/>
                    <p:nvPr/>
                  </p:nvSpPr>
                  <p:spPr bwMode="auto">
                    <a:xfrm>
                      <a:off x="7937879"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351" name="Rectangle 350"/>
                    <p:cNvSpPr/>
                    <p:nvPr/>
                  </p:nvSpPr>
                  <p:spPr bwMode="auto">
                    <a:xfrm>
                      <a:off x="8418963"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352" name="Rectangle 351"/>
                    <p:cNvSpPr/>
                    <p:nvPr/>
                  </p:nvSpPr>
                  <p:spPr bwMode="auto">
                    <a:xfrm>
                      <a:off x="853923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353" name="Rectangle 352"/>
                    <p:cNvSpPr/>
                    <p:nvPr/>
                  </p:nvSpPr>
                  <p:spPr bwMode="auto">
                    <a:xfrm>
                      <a:off x="865950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cxnSp>
                  <p:nvCxnSpPr>
                    <p:cNvPr id="354" name="Straight Connector 353"/>
                    <p:cNvCxnSpPr/>
                    <p:nvPr/>
                  </p:nvCxnSpPr>
                  <p:spPr bwMode="auto">
                    <a:xfrm>
                      <a:off x="6810233" y="2647666"/>
                      <a:ext cx="777922" cy="0"/>
                    </a:xfrm>
                    <a:prstGeom prst="line">
                      <a:avLst/>
                    </a:prstGeom>
                    <a:solidFill>
                      <a:schemeClr val="accent1"/>
                    </a:solidFill>
                    <a:ln w="57150" cap="flat" cmpd="sng" algn="ctr">
                      <a:solidFill>
                        <a:srgbClr val="1DFF83"/>
                      </a:solidFill>
                      <a:prstDash val="sysDot"/>
                      <a:round/>
                      <a:headEnd type="none" w="med" len="med"/>
                      <a:tailEnd type="none" w="med" len="med"/>
                    </a:ln>
                    <a:effectLst/>
                  </p:spPr>
                </p:cxnSp>
                <p:cxnSp>
                  <p:nvCxnSpPr>
                    <p:cNvPr id="355" name="Straight Connector 354"/>
                    <p:cNvCxnSpPr/>
                    <p:nvPr/>
                  </p:nvCxnSpPr>
                  <p:spPr bwMode="auto">
                    <a:xfrm flipV="1">
                      <a:off x="8823278" y="2813712"/>
                      <a:ext cx="377588" cy="4548"/>
                    </a:xfrm>
                    <a:prstGeom prst="line">
                      <a:avLst/>
                    </a:prstGeom>
                    <a:solidFill>
                      <a:schemeClr val="accent1"/>
                    </a:solidFill>
                    <a:ln w="57150" cap="flat" cmpd="sng" algn="ctr">
                      <a:solidFill>
                        <a:srgbClr val="FF2929"/>
                      </a:solidFill>
                      <a:prstDash val="sysDot"/>
                      <a:round/>
                      <a:headEnd type="none" w="med" len="med"/>
                      <a:tailEnd type="none" w="med" len="med"/>
                    </a:ln>
                    <a:effectLst/>
                  </p:spPr>
                </p:cxnSp>
                <p:cxnSp>
                  <p:nvCxnSpPr>
                    <p:cNvPr id="356" name="Straight Connector 355"/>
                    <p:cNvCxnSpPr/>
                    <p:nvPr/>
                  </p:nvCxnSpPr>
                  <p:spPr bwMode="auto">
                    <a:xfrm flipV="1">
                      <a:off x="8818729" y="2699983"/>
                      <a:ext cx="377588" cy="4548"/>
                    </a:xfrm>
                    <a:prstGeom prst="line">
                      <a:avLst/>
                    </a:prstGeom>
                    <a:solidFill>
                      <a:schemeClr val="accent1"/>
                    </a:solidFill>
                    <a:ln w="57150" cap="flat" cmpd="sng" algn="ctr">
                      <a:solidFill>
                        <a:srgbClr val="1DFF83"/>
                      </a:solidFill>
                      <a:prstDash val="sysDot"/>
                      <a:round/>
                      <a:headEnd type="none" w="med" len="med"/>
                      <a:tailEnd type="none" w="med" len="med"/>
                    </a:ln>
                    <a:effectLst/>
                  </p:spPr>
                </p:cxnSp>
                <p:sp>
                  <p:nvSpPr>
                    <p:cNvPr id="357" name="Rectangle 356"/>
                    <p:cNvSpPr/>
                    <p:nvPr/>
                  </p:nvSpPr>
                  <p:spPr bwMode="auto">
                    <a:xfrm>
                      <a:off x="8058150"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358" name="Rectangle 357"/>
                    <p:cNvSpPr/>
                    <p:nvPr/>
                  </p:nvSpPr>
                  <p:spPr bwMode="auto">
                    <a:xfrm>
                      <a:off x="8178421"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359" name="Rectangle 358"/>
                    <p:cNvSpPr/>
                    <p:nvPr/>
                  </p:nvSpPr>
                  <p:spPr bwMode="auto">
                    <a:xfrm>
                      <a:off x="8298692"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360" name="Rectangle 359"/>
                    <p:cNvSpPr/>
                    <p:nvPr/>
                  </p:nvSpPr>
                  <p:spPr bwMode="auto">
                    <a:xfrm>
                      <a:off x="7194643" y="273865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grpSp>
              <p:grpSp>
                <p:nvGrpSpPr>
                  <p:cNvPr id="6" name="Group 360"/>
                  <p:cNvGrpSpPr/>
                  <p:nvPr/>
                </p:nvGrpSpPr>
                <p:grpSpPr>
                  <a:xfrm>
                    <a:off x="945611" y="5998819"/>
                    <a:ext cx="2593075" cy="491319"/>
                    <a:chOff x="6673755" y="2524836"/>
                    <a:chExt cx="2593075" cy="491319"/>
                  </a:xfrm>
                </p:grpSpPr>
                <p:sp>
                  <p:nvSpPr>
                    <p:cNvPr id="362" name="Rectangle 361"/>
                    <p:cNvSpPr/>
                    <p:nvPr/>
                  </p:nvSpPr>
                  <p:spPr bwMode="auto">
                    <a:xfrm>
                      <a:off x="6673755" y="2524836"/>
                      <a:ext cx="2593075" cy="491319"/>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363" name="Rectangle 362"/>
                    <p:cNvSpPr/>
                    <p:nvPr/>
                  </p:nvSpPr>
                  <p:spPr bwMode="auto">
                    <a:xfrm>
                      <a:off x="6796584" y="274320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364" name="Rectangle 363"/>
                    <p:cNvSpPr/>
                    <p:nvPr/>
                  </p:nvSpPr>
                  <p:spPr bwMode="auto">
                    <a:xfrm>
                      <a:off x="7697337"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365" name="Rectangle 364"/>
                    <p:cNvSpPr/>
                    <p:nvPr/>
                  </p:nvSpPr>
                  <p:spPr bwMode="auto">
                    <a:xfrm>
                      <a:off x="7817608"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366" name="Rectangle 365"/>
                    <p:cNvSpPr/>
                    <p:nvPr/>
                  </p:nvSpPr>
                  <p:spPr bwMode="auto">
                    <a:xfrm>
                      <a:off x="7937879"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367" name="Rectangle 366"/>
                    <p:cNvSpPr/>
                    <p:nvPr/>
                  </p:nvSpPr>
                  <p:spPr bwMode="auto">
                    <a:xfrm>
                      <a:off x="8418963"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368" name="Rectangle 367"/>
                    <p:cNvSpPr/>
                    <p:nvPr/>
                  </p:nvSpPr>
                  <p:spPr bwMode="auto">
                    <a:xfrm>
                      <a:off x="853923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369" name="Rectangle 368"/>
                    <p:cNvSpPr/>
                    <p:nvPr/>
                  </p:nvSpPr>
                  <p:spPr bwMode="auto">
                    <a:xfrm>
                      <a:off x="865950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cxnSp>
                  <p:nvCxnSpPr>
                    <p:cNvPr id="370" name="Straight Connector 369"/>
                    <p:cNvCxnSpPr/>
                    <p:nvPr/>
                  </p:nvCxnSpPr>
                  <p:spPr bwMode="auto">
                    <a:xfrm>
                      <a:off x="6810233" y="2647666"/>
                      <a:ext cx="777922" cy="0"/>
                    </a:xfrm>
                    <a:prstGeom prst="line">
                      <a:avLst/>
                    </a:prstGeom>
                    <a:solidFill>
                      <a:schemeClr val="accent1"/>
                    </a:solidFill>
                    <a:ln w="57150" cap="flat" cmpd="sng" algn="ctr">
                      <a:solidFill>
                        <a:srgbClr val="1DFF83"/>
                      </a:solidFill>
                      <a:prstDash val="sysDot"/>
                      <a:round/>
                      <a:headEnd type="none" w="med" len="med"/>
                      <a:tailEnd type="none" w="med" len="med"/>
                    </a:ln>
                    <a:effectLst/>
                  </p:spPr>
                </p:cxnSp>
                <p:cxnSp>
                  <p:nvCxnSpPr>
                    <p:cNvPr id="371" name="Straight Connector 370"/>
                    <p:cNvCxnSpPr/>
                    <p:nvPr/>
                  </p:nvCxnSpPr>
                  <p:spPr bwMode="auto">
                    <a:xfrm flipV="1">
                      <a:off x="8823278" y="2813712"/>
                      <a:ext cx="377588" cy="4548"/>
                    </a:xfrm>
                    <a:prstGeom prst="line">
                      <a:avLst/>
                    </a:prstGeom>
                    <a:solidFill>
                      <a:schemeClr val="accent1"/>
                    </a:solidFill>
                    <a:ln w="57150" cap="flat" cmpd="sng" algn="ctr">
                      <a:solidFill>
                        <a:srgbClr val="FF2929"/>
                      </a:solidFill>
                      <a:prstDash val="sysDot"/>
                      <a:round/>
                      <a:headEnd type="none" w="med" len="med"/>
                      <a:tailEnd type="none" w="med" len="med"/>
                    </a:ln>
                    <a:effectLst/>
                  </p:spPr>
                </p:cxnSp>
                <p:cxnSp>
                  <p:nvCxnSpPr>
                    <p:cNvPr id="372" name="Straight Connector 371"/>
                    <p:cNvCxnSpPr/>
                    <p:nvPr/>
                  </p:nvCxnSpPr>
                  <p:spPr bwMode="auto">
                    <a:xfrm flipV="1">
                      <a:off x="8818729" y="2699983"/>
                      <a:ext cx="377588" cy="4548"/>
                    </a:xfrm>
                    <a:prstGeom prst="line">
                      <a:avLst/>
                    </a:prstGeom>
                    <a:solidFill>
                      <a:schemeClr val="accent1"/>
                    </a:solidFill>
                    <a:ln w="57150" cap="flat" cmpd="sng" algn="ctr">
                      <a:solidFill>
                        <a:srgbClr val="1DFF83"/>
                      </a:solidFill>
                      <a:prstDash val="sysDot"/>
                      <a:round/>
                      <a:headEnd type="none" w="med" len="med"/>
                      <a:tailEnd type="none" w="med" len="med"/>
                    </a:ln>
                    <a:effectLst/>
                  </p:spPr>
                </p:cxnSp>
                <p:sp>
                  <p:nvSpPr>
                    <p:cNvPr id="373" name="Rectangle 372"/>
                    <p:cNvSpPr/>
                    <p:nvPr/>
                  </p:nvSpPr>
                  <p:spPr bwMode="auto">
                    <a:xfrm>
                      <a:off x="8058150"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374" name="Rectangle 373"/>
                    <p:cNvSpPr/>
                    <p:nvPr/>
                  </p:nvSpPr>
                  <p:spPr bwMode="auto">
                    <a:xfrm>
                      <a:off x="8178421"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375" name="Rectangle 374"/>
                    <p:cNvSpPr/>
                    <p:nvPr/>
                  </p:nvSpPr>
                  <p:spPr bwMode="auto">
                    <a:xfrm>
                      <a:off x="8298692"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376" name="Rectangle 375"/>
                    <p:cNvSpPr/>
                    <p:nvPr/>
                  </p:nvSpPr>
                  <p:spPr bwMode="auto">
                    <a:xfrm>
                      <a:off x="7194643" y="273865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grpSp>
              <p:grpSp>
                <p:nvGrpSpPr>
                  <p:cNvPr id="7" name="Group 376"/>
                  <p:cNvGrpSpPr/>
                  <p:nvPr/>
                </p:nvGrpSpPr>
                <p:grpSpPr>
                  <a:xfrm>
                    <a:off x="945611" y="4868957"/>
                    <a:ext cx="2593075" cy="491319"/>
                    <a:chOff x="6673755" y="2524836"/>
                    <a:chExt cx="2593075" cy="491319"/>
                  </a:xfrm>
                </p:grpSpPr>
                <p:sp>
                  <p:nvSpPr>
                    <p:cNvPr id="378" name="Rectangle 377"/>
                    <p:cNvSpPr/>
                    <p:nvPr/>
                  </p:nvSpPr>
                  <p:spPr bwMode="auto">
                    <a:xfrm>
                      <a:off x="6673755" y="2524836"/>
                      <a:ext cx="2593075" cy="491319"/>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379" name="Rectangle 378"/>
                    <p:cNvSpPr/>
                    <p:nvPr/>
                  </p:nvSpPr>
                  <p:spPr bwMode="auto">
                    <a:xfrm>
                      <a:off x="6796584" y="274320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380" name="Rectangle 379"/>
                    <p:cNvSpPr/>
                    <p:nvPr/>
                  </p:nvSpPr>
                  <p:spPr bwMode="auto">
                    <a:xfrm>
                      <a:off x="7697337"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381" name="Rectangle 380"/>
                    <p:cNvSpPr/>
                    <p:nvPr/>
                  </p:nvSpPr>
                  <p:spPr bwMode="auto">
                    <a:xfrm>
                      <a:off x="7817608"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382" name="Rectangle 381"/>
                    <p:cNvSpPr/>
                    <p:nvPr/>
                  </p:nvSpPr>
                  <p:spPr bwMode="auto">
                    <a:xfrm>
                      <a:off x="7937879"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383" name="Rectangle 382"/>
                    <p:cNvSpPr/>
                    <p:nvPr/>
                  </p:nvSpPr>
                  <p:spPr bwMode="auto">
                    <a:xfrm>
                      <a:off x="8418963"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384" name="Rectangle 383"/>
                    <p:cNvSpPr/>
                    <p:nvPr/>
                  </p:nvSpPr>
                  <p:spPr bwMode="auto">
                    <a:xfrm>
                      <a:off x="853923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385" name="Rectangle 384"/>
                    <p:cNvSpPr/>
                    <p:nvPr/>
                  </p:nvSpPr>
                  <p:spPr bwMode="auto">
                    <a:xfrm>
                      <a:off x="865950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cxnSp>
                  <p:nvCxnSpPr>
                    <p:cNvPr id="386" name="Straight Connector 385"/>
                    <p:cNvCxnSpPr/>
                    <p:nvPr/>
                  </p:nvCxnSpPr>
                  <p:spPr bwMode="auto">
                    <a:xfrm>
                      <a:off x="6810233" y="2647666"/>
                      <a:ext cx="777922" cy="0"/>
                    </a:xfrm>
                    <a:prstGeom prst="line">
                      <a:avLst/>
                    </a:prstGeom>
                    <a:solidFill>
                      <a:schemeClr val="accent1"/>
                    </a:solidFill>
                    <a:ln w="57150" cap="flat" cmpd="sng" algn="ctr">
                      <a:solidFill>
                        <a:srgbClr val="1DFF83"/>
                      </a:solidFill>
                      <a:prstDash val="sysDot"/>
                      <a:round/>
                      <a:headEnd type="none" w="med" len="med"/>
                      <a:tailEnd type="none" w="med" len="med"/>
                    </a:ln>
                    <a:effectLst/>
                  </p:spPr>
                </p:cxnSp>
                <p:cxnSp>
                  <p:nvCxnSpPr>
                    <p:cNvPr id="387" name="Straight Connector 386"/>
                    <p:cNvCxnSpPr/>
                    <p:nvPr/>
                  </p:nvCxnSpPr>
                  <p:spPr bwMode="auto">
                    <a:xfrm flipV="1">
                      <a:off x="8823278" y="2813712"/>
                      <a:ext cx="377588" cy="4548"/>
                    </a:xfrm>
                    <a:prstGeom prst="line">
                      <a:avLst/>
                    </a:prstGeom>
                    <a:solidFill>
                      <a:schemeClr val="accent1"/>
                    </a:solidFill>
                    <a:ln w="57150" cap="flat" cmpd="sng" algn="ctr">
                      <a:solidFill>
                        <a:srgbClr val="FF2929"/>
                      </a:solidFill>
                      <a:prstDash val="sysDot"/>
                      <a:round/>
                      <a:headEnd type="none" w="med" len="med"/>
                      <a:tailEnd type="none" w="med" len="med"/>
                    </a:ln>
                    <a:effectLst/>
                  </p:spPr>
                </p:cxnSp>
                <p:cxnSp>
                  <p:nvCxnSpPr>
                    <p:cNvPr id="388" name="Straight Connector 387"/>
                    <p:cNvCxnSpPr/>
                    <p:nvPr/>
                  </p:nvCxnSpPr>
                  <p:spPr bwMode="auto">
                    <a:xfrm flipV="1">
                      <a:off x="8818729" y="2699983"/>
                      <a:ext cx="377588" cy="4548"/>
                    </a:xfrm>
                    <a:prstGeom prst="line">
                      <a:avLst/>
                    </a:prstGeom>
                    <a:solidFill>
                      <a:schemeClr val="accent1"/>
                    </a:solidFill>
                    <a:ln w="57150" cap="flat" cmpd="sng" algn="ctr">
                      <a:solidFill>
                        <a:srgbClr val="1DFF83"/>
                      </a:solidFill>
                      <a:prstDash val="sysDot"/>
                      <a:round/>
                      <a:headEnd type="none" w="med" len="med"/>
                      <a:tailEnd type="none" w="med" len="med"/>
                    </a:ln>
                    <a:effectLst/>
                  </p:spPr>
                </p:cxnSp>
                <p:sp>
                  <p:nvSpPr>
                    <p:cNvPr id="389" name="Rectangle 388"/>
                    <p:cNvSpPr/>
                    <p:nvPr/>
                  </p:nvSpPr>
                  <p:spPr bwMode="auto">
                    <a:xfrm>
                      <a:off x="8058150"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390" name="Rectangle 389"/>
                    <p:cNvSpPr/>
                    <p:nvPr/>
                  </p:nvSpPr>
                  <p:spPr bwMode="auto">
                    <a:xfrm>
                      <a:off x="8178421"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391" name="Rectangle 390"/>
                    <p:cNvSpPr/>
                    <p:nvPr/>
                  </p:nvSpPr>
                  <p:spPr bwMode="auto">
                    <a:xfrm>
                      <a:off x="8298692"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392" name="Rectangle 391"/>
                    <p:cNvSpPr/>
                    <p:nvPr/>
                  </p:nvSpPr>
                  <p:spPr bwMode="auto">
                    <a:xfrm>
                      <a:off x="7194643" y="273865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grpSp>
              <p:grpSp>
                <p:nvGrpSpPr>
                  <p:cNvPr id="8" name="Group 392"/>
                  <p:cNvGrpSpPr/>
                  <p:nvPr/>
                </p:nvGrpSpPr>
                <p:grpSpPr>
                  <a:xfrm>
                    <a:off x="945611" y="5433888"/>
                    <a:ext cx="2593075" cy="491319"/>
                    <a:chOff x="6673755" y="2524836"/>
                    <a:chExt cx="2593075" cy="491319"/>
                  </a:xfrm>
                </p:grpSpPr>
                <p:sp>
                  <p:nvSpPr>
                    <p:cNvPr id="394" name="Rectangle 393"/>
                    <p:cNvSpPr/>
                    <p:nvPr/>
                  </p:nvSpPr>
                  <p:spPr bwMode="auto">
                    <a:xfrm>
                      <a:off x="6673755" y="2524836"/>
                      <a:ext cx="2593075" cy="491319"/>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395" name="Rectangle 394"/>
                    <p:cNvSpPr/>
                    <p:nvPr/>
                  </p:nvSpPr>
                  <p:spPr bwMode="auto">
                    <a:xfrm>
                      <a:off x="6796584" y="274320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396" name="Rectangle 395"/>
                    <p:cNvSpPr/>
                    <p:nvPr/>
                  </p:nvSpPr>
                  <p:spPr bwMode="auto">
                    <a:xfrm>
                      <a:off x="7697337"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397" name="Rectangle 396"/>
                    <p:cNvSpPr/>
                    <p:nvPr/>
                  </p:nvSpPr>
                  <p:spPr bwMode="auto">
                    <a:xfrm>
                      <a:off x="7817608"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398" name="Rectangle 397"/>
                    <p:cNvSpPr/>
                    <p:nvPr/>
                  </p:nvSpPr>
                  <p:spPr bwMode="auto">
                    <a:xfrm>
                      <a:off x="7937879"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399" name="Rectangle 398"/>
                    <p:cNvSpPr/>
                    <p:nvPr/>
                  </p:nvSpPr>
                  <p:spPr bwMode="auto">
                    <a:xfrm>
                      <a:off x="8418963"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400" name="Rectangle 399"/>
                    <p:cNvSpPr/>
                    <p:nvPr/>
                  </p:nvSpPr>
                  <p:spPr bwMode="auto">
                    <a:xfrm>
                      <a:off x="853923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401" name="Rectangle 400"/>
                    <p:cNvSpPr/>
                    <p:nvPr/>
                  </p:nvSpPr>
                  <p:spPr bwMode="auto">
                    <a:xfrm>
                      <a:off x="865950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cxnSp>
                  <p:nvCxnSpPr>
                    <p:cNvPr id="402" name="Straight Connector 401"/>
                    <p:cNvCxnSpPr/>
                    <p:nvPr/>
                  </p:nvCxnSpPr>
                  <p:spPr bwMode="auto">
                    <a:xfrm>
                      <a:off x="6810233" y="2647666"/>
                      <a:ext cx="777922" cy="0"/>
                    </a:xfrm>
                    <a:prstGeom prst="line">
                      <a:avLst/>
                    </a:prstGeom>
                    <a:solidFill>
                      <a:schemeClr val="accent1"/>
                    </a:solidFill>
                    <a:ln w="57150" cap="flat" cmpd="sng" algn="ctr">
                      <a:solidFill>
                        <a:srgbClr val="1DFF83"/>
                      </a:solidFill>
                      <a:prstDash val="sysDot"/>
                      <a:round/>
                      <a:headEnd type="none" w="med" len="med"/>
                      <a:tailEnd type="none" w="med" len="med"/>
                    </a:ln>
                    <a:effectLst/>
                  </p:spPr>
                </p:cxnSp>
                <p:cxnSp>
                  <p:nvCxnSpPr>
                    <p:cNvPr id="403" name="Straight Connector 402"/>
                    <p:cNvCxnSpPr/>
                    <p:nvPr/>
                  </p:nvCxnSpPr>
                  <p:spPr bwMode="auto">
                    <a:xfrm flipV="1">
                      <a:off x="8823278" y="2813712"/>
                      <a:ext cx="377588" cy="4548"/>
                    </a:xfrm>
                    <a:prstGeom prst="line">
                      <a:avLst/>
                    </a:prstGeom>
                    <a:solidFill>
                      <a:schemeClr val="accent1"/>
                    </a:solidFill>
                    <a:ln w="57150" cap="flat" cmpd="sng" algn="ctr">
                      <a:solidFill>
                        <a:srgbClr val="FF2929"/>
                      </a:solidFill>
                      <a:prstDash val="sysDot"/>
                      <a:round/>
                      <a:headEnd type="none" w="med" len="med"/>
                      <a:tailEnd type="none" w="med" len="med"/>
                    </a:ln>
                    <a:effectLst/>
                  </p:spPr>
                </p:cxnSp>
                <p:cxnSp>
                  <p:nvCxnSpPr>
                    <p:cNvPr id="404" name="Straight Connector 403"/>
                    <p:cNvCxnSpPr/>
                    <p:nvPr/>
                  </p:nvCxnSpPr>
                  <p:spPr bwMode="auto">
                    <a:xfrm flipV="1">
                      <a:off x="8818729" y="2699983"/>
                      <a:ext cx="377588" cy="4548"/>
                    </a:xfrm>
                    <a:prstGeom prst="line">
                      <a:avLst/>
                    </a:prstGeom>
                    <a:solidFill>
                      <a:schemeClr val="accent1"/>
                    </a:solidFill>
                    <a:ln w="57150" cap="flat" cmpd="sng" algn="ctr">
                      <a:solidFill>
                        <a:srgbClr val="1DFF83"/>
                      </a:solidFill>
                      <a:prstDash val="sysDot"/>
                      <a:round/>
                      <a:headEnd type="none" w="med" len="med"/>
                      <a:tailEnd type="none" w="med" len="med"/>
                    </a:ln>
                    <a:effectLst/>
                  </p:spPr>
                </p:cxnSp>
                <p:sp>
                  <p:nvSpPr>
                    <p:cNvPr id="405" name="Rectangle 404"/>
                    <p:cNvSpPr/>
                    <p:nvPr/>
                  </p:nvSpPr>
                  <p:spPr bwMode="auto">
                    <a:xfrm>
                      <a:off x="8058150"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406" name="Rectangle 405"/>
                    <p:cNvSpPr/>
                    <p:nvPr/>
                  </p:nvSpPr>
                  <p:spPr bwMode="auto">
                    <a:xfrm>
                      <a:off x="8178421"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407" name="Rectangle 406"/>
                    <p:cNvSpPr/>
                    <p:nvPr/>
                  </p:nvSpPr>
                  <p:spPr bwMode="auto">
                    <a:xfrm>
                      <a:off x="8298692"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408" name="Rectangle 407"/>
                    <p:cNvSpPr/>
                    <p:nvPr/>
                  </p:nvSpPr>
                  <p:spPr bwMode="auto">
                    <a:xfrm>
                      <a:off x="7194643" y="273865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grpSp>
            </p:grpSp>
            <p:grpSp>
              <p:nvGrpSpPr>
                <p:cNvPr id="457" name="Group 456"/>
                <p:cNvGrpSpPr/>
                <p:nvPr/>
              </p:nvGrpSpPr>
              <p:grpSpPr>
                <a:xfrm>
                  <a:off x="1213626" y="5089674"/>
                  <a:ext cx="2593075" cy="1227043"/>
                  <a:chOff x="945611" y="3739095"/>
                  <a:chExt cx="2593075" cy="2751043"/>
                </a:xfrm>
              </p:grpSpPr>
              <p:grpSp>
                <p:nvGrpSpPr>
                  <p:cNvPr id="473" name="Group 328"/>
                  <p:cNvGrpSpPr/>
                  <p:nvPr/>
                </p:nvGrpSpPr>
                <p:grpSpPr>
                  <a:xfrm>
                    <a:off x="945611" y="3739095"/>
                    <a:ext cx="2593075" cy="491319"/>
                    <a:chOff x="6673755" y="2524836"/>
                    <a:chExt cx="2593075" cy="491319"/>
                  </a:xfrm>
                </p:grpSpPr>
                <p:sp>
                  <p:nvSpPr>
                    <p:cNvPr id="613" name="Rectangle 612"/>
                    <p:cNvSpPr/>
                    <p:nvPr/>
                  </p:nvSpPr>
                  <p:spPr bwMode="auto">
                    <a:xfrm>
                      <a:off x="6673755" y="2524836"/>
                      <a:ext cx="2593075" cy="491319"/>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614" name="Rectangle 613"/>
                    <p:cNvSpPr/>
                    <p:nvPr/>
                  </p:nvSpPr>
                  <p:spPr bwMode="auto">
                    <a:xfrm>
                      <a:off x="6796584" y="274320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615" name="Rectangle 614"/>
                    <p:cNvSpPr/>
                    <p:nvPr/>
                  </p:nvSpPr>
                  <p:spPr bwMode="auto">
                    <a:xfrm>
                      <a:off x="7697337"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616" name="Rectangle 615"/>
                    <p:cNvSpPr/>
                    <p:nvPr/>
                  </p:nvSpPr>
                  <p:spPr bwMode="auto">
                    <a:xfrm>
                      <a:off x="7817608"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617" name="Rectangle 616"/>
                    <p:cNvSpPr/>
                    <p:nvPr/>
                  </p:nvSpPr>
                  <p:spPr bwMode="auto">
                    <a:xfrm>
                      <a:off x="7937879"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618" name="Rectangle 617"/>
                    <p:cNvSpPr/>
                    <p:nvPr/>
                  </p:nvSpPr>
                  <p:spPr bwMode="auto">
                    <a:xfrm>
                      <a:off x="8418963"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619" name="Rectangle 618"/>
                    <p:cNvSpPr/>
                    <p:nvPr/>
                  </p:nvSpPr>
                  <p:spPr bwMode="auto">
                    <a:xfrm>
                      <a:off x="853923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620" name="Rectangle 619"/>
                    <p:cNvSpPr/>
                    <p:nvPr/>
                  </p:nvSpPr>
                  <p:spPr bwMode="auto">
                    <a:xfrm>
                      <a:off x="865950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cxnSp>
                  <p:nvCxnSpPr>
                    <p:cNvPr id="621" name="Straight Connector 620"/>
                    <p:cNvCxnSpPr/>
                    <p:nvPr/>
                  </p:nvCxnSpPr>
                  <p:spPr bwMode="auto">
                    <a:xfrm>
                      <a:off x="6810233" y="2647666"/>
                      <a:ext cx="777922" cy="0"/>
                    </a:xfrm>
                    <a:prstGeom prst="line">
                      <a:avLst/>
                    </a:prstGeom>
                    <a:solidFill>
                      <a:schemeClr val="accent1"/>
                    </a:solidFill>
                    <a:ln w="57150" cap="flat" cmpd="sng" algn="ctr">
                      <a:solidFill>
                        <a:srgbClr val="1DFF83"/>
                      </a:solidFill>
                      <a:prstDash val="sysDot"/>
                      <a:round/>
                      <a:headEnd type="none" w="med" len="med"/>
                      <a:tailEnd type="none" w="med" len="med"/>
                    </a:ln>
                    <a:effectLst/>
                  </p:spPr>
                </p:cxnSp>
                <p:cxnSp>
                  <p:nvCxnSpPr>
                    <p:cNvPr id="622" name="Straight Connector 621"/>
                    <p:cNvCxnSpPr/>
                    <p:nvPr/>
                  </p:nvCxnSpPr>
                  <p:spPr bwMode="auto">
                    <a:xfrm flipV="1">
                      <a:off x="8823278" y="2813712"/>
                      <a:ext cx="377588" cy="4548"/>
                    </a:xfrm>
                    <a:prstGeom prst="line">
                      <a:avLst/>
                    </a:prstGeom>
                    <a:solidFill>
                      <a:schemeClr val="accent1"/>
                    </a:solidFill>
                    <a:ln w="57150" cap="flat" cmpd="sng" algn="ctr">
                      <a:solidFill>
                        <a:srgbClr val="FF2929"/>
                      </a:solidFill>
                      <a:prstDash val="sysDot"/>
                      <a:round/>
                      <a:headEnd type="none" w="med" len="med"/>
                      <a:tailEnd type="none" w="med" len="med"/>
                    </a:ln>
                    <a:effectLst/>
                  </p:spPr>
                </p:cxnSp>
                <p:cxnSp>
                  <p:nvCxnSpPr>
                    <p:cNvPr id="623" name="Straight Connector 622"/>
                    <p:cNvCxnSpPr/>
                    <p:nvPr/>
                  </p:nvCxnSpPr>
                  <p:spPr bwMode="auto">
                    <a:xfrm flipV="1">
                      <a:off x="8818729" y="2699983"/>
                      <a:ext cx="377588" cy="4548"/>
                    </a:xfrm>
                    <a:prstGeom prst="line">
                      <a:avLst/>
                    </a:prstGeom>
                    <a:solidFill>
                      <a:schemeClr val="accent1"/>
                    </a:solidFill>
                    <a:ln w="57150" cap="flat" cmpd="sng" algn="ctr">
                      <a:solidFill>
                        <a:srgbClr val="1DFF83"/>
                      </a:solidFill>
                      <a:prstDash val="sysDot"/>
                      <a:round/>
                      <a:headEnd type="none" w="med" len="med"/>
                      <a:tailEnd type="none" w="med" len="med"/>
                    </a:ln>
                    <a:effectLst/>
                  </p:spPr>
                </p:cxnSp>
                <p:sp>
                  <p:nvSpPr>
                    <p:cNvPr id="624" name="Rectangle 623"/>
                    <p:cNvSpPr/>
                    <p:nvPr/>
                  </p:nvSpPr>
                  <p:spPr bwMode="auto">
                    <a:xfrm>
                      <a:off x="8058150"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625" name="Rectangle 624"/>
                    <p:cNvSpPr/>
                    <p:nvPr/>
                  </p:nvSpPr>
                  <p:spPr bwMode="auto">
                    <a:xfrm>
                      <a:off x="8178421"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626" name="Rectangle 625"/>
                    <p:cNvSpPr/>
                    <p:nvPr/>
                  </p:nvSpPr>
                  <p:spPr bwMode="auto">
                    <a:xfrm>
                      <a:off x="8298692"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627" name="Rectangle 626"/>
                    <p:cNvSpPr/>
                    <p:nvPr/>
                  </p:nvSpPr>
                  <p:spPr bwMode="auto">
                    <a:xfrm>
                      <a:off x="7194643" y="273865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grpSp>
              <p:grpSp>
                <p:nvGrpSpPr>
                  <p:cNvPr id="489" name="Group 344"/>
                  <p:cNvGrpSpPr/>
                  <p:nvPr/>
                </p:nvGrpSpPr>
                <p:grpSpPr>
                  <a:xfrm>
                    <a:off x="945611" y="4304026"/>
                    <a:ext cx="2593075" cy="491319"/>
                    <a:chOff x="6673755" y="2524836"/>
                    <a:chExt cx="2593075" cy="491319"/>
                  </a:xfrm>
                </p:grpSpPr>
                <p:sp>
                  <p:nvSpPr>
                    <p:cNvPr id="598" name="Rectangle 597"/>
                    <p:cNvSpPr/>
                    <p:nvPr/>
                  </p:nvSpPr>
                  <p:spPr bwMode="auto">
                    <a:xfrm>
                      <a:off x="6673755" y="2524836"/>
                      <a:ext cx="2593075" cy="491319"/>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599" name="Rectangle 598"/>
                    <p:cNvSpPr/>
                    <p:nvPr/>
                  </p:nvSpPr>
                  <p:spPr bwMode="auto">
                    <a:xfrm>
                      <a:off x="6796584" y="274320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600" name="Rectangle 599"/>
                    <p:cNvSpPr/>
                    <p:nvPr/>
                  </p:nvSpPr>
                  <p:spPr bwMode="auto">
                    <a:xfrm>
                      <a:off x="7697337"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601" name="Rectangle 600"/>
                    <p:cNvSpPr/>
                    <p:nvPr/>
                  </p:nvSpPr>
                  <p:spPr bwMode="auto">
                    <a:xfrm>
                      <a:off x="7817608"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602" name="Rectangle 601"/>
                    <p:cNvSpPr/>
                    <p:nvPr/>
                  </p:nvSpPr>
                  <p:spPr bwMode="auto">
                    <a:xfrm>
                      <a:off x="7937879"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603" name="Rectangle 602"/>
                    <p:cNvSpPr/>
                    <p:nvPr/>
                  </p:nvSpPr>
                  <p:spPr bwMode="auto">
                    <a:xfrm>
                      <a:off x="8418963"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604" name="Rectangle 603"/>
                    <p:cNvSpPr/>
                    <p:nvPr/>
                  </p:nvSpPr>
                  <p:spPr bwMode="auto">
                    <a:xfrm>
                      <a:off x="853923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605" name="Rectangle 604"/>
                    <p:cNvSpPr/>
                    <p:nvPr/>
                  </p:nvSpPr>
                  <p:spPr bwMode="auto">
                    <a:xfrm>
                      <a:off x="865950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cxnSp>
                  <p:nvCxnSpPr>
                    <p:cNvPr id="606" name="Straight Connector 605"/>
                    <p:cNvCxnSpPr/>
                    <p:nvPr/>
                  </p:nvCxnSpPr>
                  <p:spPr bwMode="auto">
                    <a:xfrm>
                      <a:off x="6810233" y="2647666"/>
                      <a:ext cx="777922" cy="0"/>
                    </a:xfrm>
                    <a:prstGeom prst="line">
                      <a:avLst/>
                    </a:prstGeom>
                    <a:solidFill>
                      <a:schemeClr val="accent1"/>
                    </a:solidFill>
                    <a:ln w="57150" cap="flat" cmpd="sng" algn="ctr">
                      <a:solidFill>
                        <a:srgbClr val="1DFF83"/>
                      </a:solidFill>
                      <a:prstDash val="sysDot"/>
                      <a:round/>
                      <a:headEnd type="none" w="med" len="med"/>
                      <a:tailEnd type="none" w="med" len="med"/>
                    </a:ln>
                    <a:effectLst/>
                  </p:spPr>
                </p:cxnSp>
                <p:cxnSp>
                  <p:nvCxnSpPr>
                    <p:cNvPr id="607" name="Straight Connector 606"/>
                    <p:cNvCxnSpPr/>
                    <p:nvPr/>
                  </p:nvCxnSpPr>
                  <p:spPr bwMode="auto">
                    <a:xfrm flipV="1">
                      <a:off x="8823278" y="2813712"/>
                      <a:ext cx="377588" cy="4548"/>
                    </a:xfrm>
                    <a:prstGeom prst="line">
                      <a:avLst/>
                    </a:prstGeom>
                    <a:solidFill>
                      <a:schemeClr val="accent1"/>
                    </a:solidFill>
                    <a:ln w="57150" cap="flat" cmpd="sng" algn="ctr">
                      <a:solidFill>
                        <a:srgbClr val="FF2929"/>
                      </a:solidFill>
                      <a:prstDash val="sysDot"/>
                      <a:round/>
                      <a:headEnd type="none" w="med" len="med"/>
                      <a:tailEnd type="none" w="med" len="med"/>
                    </a:ln>
                    <a:effectLst/>
                  </p:spPr>
                </p:cxnSp>
                <p:cxnSp>
                  <p:nvCxnSpPr>
                    <p:cNvPr id="608" name="Straight Connector 607"/>
                    <p:cNvCxnSpPr/>
                    <p:nvPr/>
                  </p:nvCxnSpPr>
                  <p:spPr bwMode="auto">
                    <a:xfrm flipV="1">
                      <a:off x="8818729" y="2699983"/>
                      <a:ext cx="377588" cy="4548"/>
                    </a:xfrm>
                    <a:prstGeom prst="line">
                      <a:avLst/>
                    </a:prstGeom>
                    <a:solidFill>
                      <a:schemeClr val="accent1"/>
                    </a:solidFill>
                    <a:ln w="57150" cap="flat" cmpd="sng" algn="ctr">
                      <a:solidFill>
                        <a:srgbClr val="1DFF83"/>
                      </a:solidFill>
                      <a:prstDash val="sysDot"/>
                      <a:round/>
                      <a:headEnd type="none" w="med" len="med"/>
                      <a:tailEnd type="none" w="med" len="med"/>
                    </a:ln>
                    <a:effectLst/>
                  </p:spPr>
                </p:cxnSp>
                <p:sp>
                  <p:nvSpPr>
                    <p:cNvPr id="609" name="Rectangle 608"/>
                    <p:cNvSpPr/>
                    <p:nvPr/>
                  </p:nvSpPr>
                  <p:spPr bwMode="auto">
                    <a:xfrm>
                      <a:off x="8058150"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610" name="Rectangle 609"/>
                    <p:cNvSpPr/>
                    <p:nvPr/>
                  </p:nvSpPr>
                  <p:spPr bwMode="auto">
                    <a:xfrm>
                      <a:off x="8178421"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611" name="Rectangle 610"/>
                    <p:cNvSpPr/>
                    <p:nvPr/>
                  </p:nvSpPr>
                  <p:spPr bwMode="auto">
                    <a:xfrm>
                      <a:off x="8298692"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612" name="Rectangle 611"/>
                    <p:cNvSpPr/>
                    <p:nvPr/>
                  </p:nvSpPr>
                  <p:spPr bwMode="auto">
                    <a:xfrm>
                      <a:off x="7194643" y="273865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grpSp>
              <p:grpSp>
                <p:nvGrpSpPr>
                  <p:cNvPr id="494" name="Group 360"/>
                  <p:cNvGrpSpPr/>
                  <p:nvPr/>
                </p:nvGrpSpPr>
                <p:grpSpPr>
                  <a:xfrm>
                    <a:off x="945611" y="5998819"/>
                    <a:ext cx="2593075" cy="491319"/>
                    <a:chOff x="6673755" y="2524836"/>
                    <a:chExt cx="2593075" cy="491319"/>
                  </a:xfrm>
                </p:grpSpPr>
                <p:sp>
                  <p:nvSpPr>
                    <p:cNvPr id="582" name="Rectangle 581"/>
                    <p:cNvSpPr/>
                    <p:nvPr/>
                  </p:nvSpPr>
                  <p:spPr bwMode="auto">
                    <a:xfrm>
                      <a:off x="6673755" y="2524836"/>
                      <a:ext cx="2593075" cy="491319"/>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583" name="Rectangle 582"/>
                    <p:cNvSpPr/>
                    <p:nvPr/>
                  </p:nvSpPr>
                  <p:spPr bwMode="auto">
                    <a:xfrm>
                      <a:off x="6796584" y="274320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585" name="Rectangle 584"/>
                    <p:cNvSpPr/>
                    <p:nvPr/>
                  </p:nvSpPr>
                  <p:spPr bwMode="auto">
                    <a:xfrm>
                      <a:off x="7697337"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586" name="Rectangle 585"/>
                    <p:cNvSpPr/>
                    <p:nvPr/>
                  </p:nvSpPr>
                  <p:spPr bwMode="auto">
                    <a:xfrm>
                      <a:off x="7817608"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587" name="Rectangle 586"/>
                    <p:cNvSpPr/>
                    <p:nvPr/>
                  </p:nvSpPr>
                  <p:spPr bwMode="auto">
                    <a:xfrm>
                      <a:off x="7937879"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588" name="Rectangle 587"/>
                    <p:cNvSpPr/>
                    <p:nvPr/>
                  </p:nvSpPr>
                  <p:spPr bwMode="auto">
                    <a:xfrm>
                      <a:off x="8418963"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589" name="Rectangle 588"/>
                    <p:cNvSpPr/>
                    <p:nvPr/>
                  </p:nvSpPr>
                  <p:spPr bwMode="auto">
                    <a:xfrm>
                      <a:off x="853923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590" name="Rectangle 589"/>
                    <p:cNvSpPr/>
                    <p:nvPr/>
                  </p:nvSpPr>
                  <p:spPr bwMode="auto">
                    <a:xfrm>
                      <a:off x="865950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cxnSp>
                  <p:nvCxnSpPr>
                    <p:cNvPr id="591" name="Straight Connector 590"/>
                    <p:cNvCxnSpPr/>
                    <p:nvPr/>
                  </p:nvCxnSpPr>
                  <p:spPr bwMode="auto">
                    <a:xfrm>
                      <a:off x="6810233" y="2647666"/>
                      <a:ext cx="777922" cy="0"/>
                    </a:xfrm>
                    <a:prstGeom prst="line">
                      <a:avLst/>
                    </a:prstGeom>
                    <a:solidFill>
                      <a:schemeClr val="accent1"/>
                    </a:solidFill>
                    <a:ln w="57150" cap="flat" cmpd="sng" algn="ctr">
                      <a:solidFill>
                        <a:srgbClr val="1DFF83"/>
                      </a:solidFill>
                      <a:prstDash val="sysDot"/>
                      <a:round/>
                      <a:headEnd type="none" w="med" len="med"/>
                      <a:tailEnd type="none" w="med" len="med"/>
                    </a:ln>
                    <a:effectLst/>
                  </p:spPr>
                </p:cxnSp>
                <p:cxnSp>
                  <p:nvCxnSpPr>
                    <p:cNvPr id="592" name="Straight Connector 591"/>
                    <p:cNvCxnSpPr/>
                    <p:nvPr/>
                  </p:nvCxnSpPr>
                  <p:spPr bwMode="auto">
                    <a:xfrm flipV="1">
                      <a:off x="8823278" y="2813712"/>
                      <a:ext cx="377588" cy="4548"/>
                    </a:xfrm>
                    <a:prstGeom prst="line">
                      <a:avLst/>
                    </a:prstGeom>
                    <a:solidFill>
                      <a:schemeClr val="accent1"/>
                    </a:solidFill>
                    <a:ln w="57150" cap="flat" cmpd="sng" algn="ctr">
                      <a:solidFill>
                        <a:srgbClr val="FF2929"/>
                      </a:solidFill>
                      <a:prstDash val="sysDot"/>
                      <a:round/>
                      <a:headEnd type="none" w="med" len="med"/>
                      <a:tailEnd type="none" w="med" len="med"/>
                    </a:ln>
                    <a:effectLst/>
                  </p:spPr>
                </p:cxnSp>
                <p:cxnSp>
                  <p:nvCxnSpPr>
                    <p:cNvPr id="593" name="Straight Connector 592"/>
                    <p:cNvCxnSpPr/>
                    <p:nvPr/>
                  </p:nvCxnSpPr>
                  <p:spPr bwMode="auto">
                    <a:xfrm flipV="1">
                      <a:off x="8818729" y="2699983"/>
                      <a:ext cx="377588" cy="4548"/>
                    </a:xfrm>
                    <a:prstGeom prst="line">
                      <a:avLst/>
                    </a:prstGeom>
                    <a:solidFill>
                      <a:schemeClr val="accent1"/>
                    </a:solidFill>
                    <a:ln w="57150" cap="flat" cmpd="sng" algn="ctr">
                      <a:solidFill>
                        <a:srgbClr val="1DFF83"/>
                      </a:solidFill>
                      <a:prstDash val="sysDot"/>
                      <a:round/>
                      <a:headEnd type="none" w="med" len="med"/>
                      <a:tailEnd type="none" w="med" len="med"/>
                    </a:ln>
                    <a:effectLst/>
                  </p:spPr>
                </p:cxnSp>
                <p:sp>
                  <p:nvSpPr>
                    <p:cNvPr id="594" name="Rectangle 593"/>
                    <p:cNvSpPr/>
                    <p:nvPr/>
                  </p:nvSpPr>
                  <p:spPr bwMode="auto">
                    <a:xfrm>
                      <a:off x="8058150"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595" name="Rectangle 594"/>
                    <p:cNvSpPr/>
                    <p:nvPr/>
                  </p:nvSpPr>
                  <p:spPr bwMode="auto">
                    <a:xfrm>
                      <a:off x="8178421"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596" name="Rectangle 595"/>
                    <p:cNvSpPr/>
                    <p:nvPr/>
                  </p:nvSpPr>
                  <p:spPr bwMode="auto">
                    <a:xfrm>
                      <a:off x="8298692"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597" name="Rectangle 596"/>
                    <p:cNvSpPr/>
                    <p:nvPr/>
                  </p:nvSpPr>
                  <p:spPr bwMode="auto">
                    <a:xfrm>
                      <a:off x="7194643" y="273865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grpSp>
              <p:grpSp>
                <p:nvGrpSpPr>
                  <p:cNvPr id="499" name="Group 376"/>
                  <p:cNvGrpSpPr/>
                  <p:nvPr/>
                </p:nvGrpSpPr>
                <p:grpSpPr>
                  <a:xfrm>
                    <a:off x="945611" y="4868957"/>
                    <a:ext cx="2593075" cy="491319"/>
                    <a:chOff x="6673755" y="2524836"/>
                    <a:chExt cx="2593075" cy="491319"/>
                  </a:xfrm>
                </p:grpSpPr>
                <p:sp>
                  <p:nvSpPr>
                    <p:cNvPr id="566" name="Rectangle 565"/>
                    <p:cNvSpPr/>
                    <p:nvPr/>
                  </p:nvSpPr>
                  <p:spPr bwMode="auto">
                    <a:xfrm>
                      <a:off x="6673755" y="2524836"/>
                      <a:ext cx="2593075" cy="491319"/>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567" name="Rectangle 566"/>
                    <p:cNvSpPr/>
                    <p:nvPr/>
                  </p:nvSpPr>
                  <p:spPr bwMode="auto">
                    <a:xfrm>
                      <a:off x="6796584" y="274320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568" name="Rectangle 567"/>
                    <p:cNvSpPr/>
                    <p:nvPr/>
                  </p:nvSpPr>
                  <p:spPr bwMode="auto">
                    <a:xfrm>
                      <a:off x="7697337"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569" name="Rectangle 568"/>
                    <p:cNvSpPr/>
                    <p:nvPr/>
                  </p:nvSpPr>
                  <p:spPr bwMode="auto">
                    <a:xfrm>
                      <a:off x="7817608"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570" name="Rectangle 569"/>
                    <p:cNvSpPr/>
                    <p:nvPr/>
                  </p:nvSpPr>
                  <p:spPr bwMode="auto">
                    <a:xfrm>
                      <a:off x="7937879"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571" name="Rectangle 570"/>
                    <p:cNvSpPr/>
                    <p:nvPr/>
                  </p:nvSpPr>
                  <p:spPr bwMode="auto">
                    <a:xfrm>
                      <a:off x="8418963"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572" name="Rectangle 571"/>
                    <p:cNvSpPr/>
                    <p:nvPr/>
                  </p:nvSpPr>
                  <p:spPr bwMode="auto">
                    <a:xfrm>
                      <a:off x="853923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573" name="Rectangle 572"/>
                    <p:cNvSpPr/>
                    <p:nvPr/>
                  </p:nvSpPr>
                  <p:spPr bwMode="auto">
                    <a:xfrm>
                      <a:off x="865950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cxnSp>
                  <p:nvCxnSpPr>
                    <p:cNvPr id="574" name="Straight Connector 573"/>
                    <p:cNvCxnSpPr/>
                    <p:nvPr/>
                  </p:nvCxnSpPr>
                  <p:spPr bwMode="auto">
                    <a:xfrm>
                      <a:off x="6810233" y="2647666"/>
                      <a:ext cx="777922" cy="0"/>
                    </a:xfrm>
                    <a:prstGeom prst="line">
                      <a:avLst/>
                    </a:prstGeom>
                    <a:solidFill>
                      <a:schemeClr val="accent1"/>
                    </a:solidFill>
                    <a:ln w="57150" cap="flat" cmpd="sng" algn="ctr">
                      <a:solidFill>
                        <a:srgbClr val="1DFF83"/>
                      </a:solidFill>
                      <a:prstDash val="sysDot"/>
                      <a:round/>
                      <a:headEnd type="none" w="med" len="med"/>
                      <a:tailEnd type="none" w="med" len="med"/>
                    </a:ln>
                    <a:effectLst/>
                  </p:spPr>
                </p:cxnSp>
                <p:cxnSp>
                  <p:nvCxnSpPr>
                    <p:cNvPr id="575" name="Straight Connector 574"/>
                    <p:cNvCxnSpPr/>
                    <p:nvPr/>
                  </p:nvCxnSpPr>
                  <p:spPr bwMode="auto">
                    <a:xfrm flipV="1">
                      <a:off x="8823278" y="2813712"/>
                      <a:ext cx="377588" cy="4548"/>
                    </a:xfrm>
                    <a:prstGeom prst="line">
                      <a:avLst/>
                    </a:prstGeom>
                    <a:solidFill>
                      <a:schemeClr val="accent1"/>
                    </a:solidFill>
                    <a:ln w="57150" cap="flat" cmpd="sng" algn="ctr">
                      <a:solidFill>
                        <a:srgbClr val="FF2929"/>
                      </a:solidFill>
                      <a:prstDash val="sysDot"/>
                      <a:round/>
                      <a:headEnd type="none" w="med" len="med"/>
                      <a:tailEnd type="none" w="med" len="med"/>
                    </a:ln>
                    <a:effectLst/>
                  </p:spPr>
                </p:cxnSp>
                <p:cxnSp>
                  <p:nvCxnSpPr>
                    <p:cNvPr id="576" name="Straight Connector 575"/>
                    <p:cNvCxnSpPr/>
                    <p:nvPr/>
                  </p:nvCxnSpPr>
                  <p:spPr bwMode="auto">
                    <a:xfrm flipV="1">
                      <a:off x="8818729" y="2699983"/>
                      <a:ext cx="377588" cy="4548"/>
                    </a:xfrm>
                    <a:prstGeom prst="line">
                      <a:avLst/>
                    </a:prstGeom>
                    <a:solidFill>
                      <a:schemeClr val="accent1"/>
                    </a:solidFill>
                    <a:ln w="57150" cap="flat" cmpd="sng" algn="ctr">
                      <a:solidFill>
                        <a:srgbClr val="1DFF83"/>
                      </a:solidFill>
                      <a:prstDash val="sysDot"/>
                      <a:round/>
                      <a:headEnd type="none" w="med" len="med"/>
                      <a:tailEnd type="none" w="med" len="med"/>
                    </a:ln>
                    <a:effectLst/>
                  </p:spPr>
                </p:cxnSp>
                <p:sp>
                  <p:nvSpPr>
                    <p:cNvPr id="577" name="Rectangle 576"/>
                    <p:cNvSpPr/>
                    <p:nvPr/>
                  </p:nvSpPr>
                  <p:spPr bwMode="auto">
                    <a:xfrm>
                      <a:off x="8058150"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578" name="Rectangle 577"/>
                    <p:cNvSpPr/>
                    <p:nvPr/>
                  </p:nvSpPr>
                  <p:spPr bwMode="auto">
                    <a:xfrm>
                      <a:off x="8178421"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580" name="Rectangle 579"/>
                    <p:cNvSpPr/>
                    <p:nvPr/>
                  </p:nvSpPr>
                  <p:spPr bwMode="auto">
                    <a:xfrm>
                      <a:off x="8298692"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581" name="Rectangle 580"/>
                    <p:cNvSpPr/>
                    <p:nvPr/>
                  </p:nvSpPr>
                  <p:spPr bwMode="auto">
                    <a:xfrm>
                      <a:off x="7194643" y="273865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grpSp>
              <p:grpSp>
                <p:nvGrpSpPr>
                  <p:cNvPr id="504" name="Group 392"/>
                  <p:cNvGrpSpPr/>
                  <p:nvPr/>
                </p:nvGrpSpPr>
                <p:grpSpPr>
                  <a:xfrm>
                    <a:off x="945611" y="5433888"/>
                    <a:ext cx="2593075" cy="491319"/>
                    <a:chOff x="6673755" y="2524836"/>
                    <a:chExt cx="2593075" cy="491319"/>
                  </a:xfrm>
                </p:grpSpPr>
                <p:sp>
                  <p:nvSpPr>
                    <p:cNvPr id="509" name="Rectangle 508"/>
                    <p:cNvSpPr/>
                    <p:nvPr/>
                  </p:nvSpPr>
                  <p:spPr bwMode="auto">
                    <a:xfrm>
                      <a:off x="6673755" y="2524836"/>
                      <a:ext cx="2593075" cy="491319"/>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514" name="Rectangle 513"/>
                    <p:cNvSpPr/>
                    <p:nvPr/>
                  </p:nvSpPr>
                  <p:spPr bwMode="auto">
                    <a:xfrm>
                      <a:off x="6796584" y="274320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519" name="Rectangle 518"/>
                    <p:cNvSpPr/>
                    <p:nvPr/>
                  </p:nvSpPr>
                  <p:spPr bwMode="auto">
                    <a:xfrm>
                      <a:off x="7697337"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524" name="Rectangle 523"/>
                    <p:cNvSpPr/>
                    <p:nvPr/>
                  </p:nvSpPr>
                  <p:spPr bwMode="auto">
                    <a:xfrm>
                      <a:off x="7817608"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529" name="Rectangle 528"/>
                    <p:cNvSpPr/>
                    <p:nvPr/>
                  </p:nvSpPr>
                  <p:spPr bwMode="auto">
                    <a:xfrm>
                      <a:off x="7937879"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534" name="Rectangle 533"/>
                    <p:cNvSpPr/>
                    <p:nvPr/>
                  </p:nvSpPr>
                  <p:spPr bwMode="auto">
                    <a:xfrm>
                      <a:off x="8418963"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544" name="Rectangle 543"/>
                    <p:cNvSpPr/>
                    <p:nvPr/>
                  </p:nvSpPr>
                  <p:spPr bwMode="auto">
                    <a:xfrm>
                      <a:off x="853923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545" name="Rectangle 544"/>
                    <p:cNvSpPr/>
                    <p:nvPr/>
                  </p:nvSpPr>
                  <p:spPr bwMode="auto">
                    <a:xfrm>
                      <a:off x="865950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cxnSp>
                  <p:nvCxnSpPr>
                    <p:cNvPr id="546" name="Straight Connector 545"/>
                    <p:cNvCxnSpPr/>
                    <p:nvPr/>
                  </p:nvCxnSpPr>
                  <p:spPr bwMode="auto">
                    <a:xfrm>
                      <a:off x="6810233" y="2647666"/>
                      <a:ext cx="777922" cy="0"/>
                    </a:xfrm>
                    <a:prstGeom prst="line">
                      <a:avLst/>
                    </a:prstGeom>
                    <a:solidFill>
                      <a:schemeClr val="accent1"/>
                    </a:solidFill>
                    <a:ln w="57150" cap="flat" cmpd="sng" algn="ctr">
                      <a:solidFill>
                        <a:srgbClr val="1DFF83"/>
                      </a:solidFill>
                      <a:prstDash val="sysDot"/>
                      <a:round/>
                      <a:headEnd type="none" w="med" len="med"/>
                      <a:tailEnd type="none" w="med" len="med"/>
                    </a:ln>
                    <a:effectLst/>
                  </p:spPr>
                </p:cxnSp>
                <p:cxnSp>
                  <p:nvCxnSpPr>
                    <p:cNvPr id="547" name="Straight Connector 546"/>
                    <p:cNvCxnSpPr/>
                    <p:nvPr/>
                  </p:nvCxnSpPr>
                  <p:spPr bwMode="auto">
                    <a:xfrm flipV="1">
                      <a:off x="8823278" y="2813712"/>
                      <a:ext cx="377588" cy="4548"/>
                    </a:xfrm>
                    <a:prstGeom prst="line">
                      <a:avLst/>
                    </a:prstGeom>
                    <a:solidFill>
                      <a:schemeClr val="accent1"/>
                    </a:solidFill>
                    <a:ln w="57150" cap="flat" cmpd="sng" algn="ctr">
                      <a:solidFill>
                        <a:srgbClr val="FF2929"/>
                      </a:solidFill>
                      <a:prstDash val="sysDot"/>
                      <a:round/>
                      <a:headEnd type="none" w="med" len="med"/>
                      <a:tailEnd type="none" w="med" len="med"/>
                    </a:ln>
                    <a:effectLst/>
                  </p:spPr>
                </p:cxnSp>
                <p:cxnSp>
                  <p:nvCxnSpPr>
                    <p:cNvPr id="548" name="Straight Connector 547"/>
                    <p:cNvCxnSpPr/>
                    <p:nvPr/>
                  </p:nvCxnSpPr>
                  <p:spPr bwMode="auto">
                    <a:xfrm flipV="1">
                      <a:off x="8818729" y="2699983"/>
                      <a:ext cx="377588" cy="4548"/>
                    </a:xfrm>
                    <a:prstGeom prst="line">
                      <a:avLst/>
                    </a:prstGeom>
                    <a:solidFill>
                      <a:schemeClr val="accent1"/>
                    </a:solidFill>
                    <a:ln w="57150" cap="flat" cmpd="sng" algn="ctr">
                      <a:solidFill>
                        <a:srgbClr val="1DFF83"/>
                      </a:solidFill>
                      <a:prstDash val="sysDot"/>
                      <a:round/>
                      <a:headEnd type="none" w="med" len="med"/>
                      <a:tailEnd type="none" w="med" len="med"/>
                    </a:ln>
                    <a:effectLst/>
                  </p:spPr>
                </p:cxnSp>
                <p:sp>
                  <p:nvSpPr>
                    <p:cNvPr id="549" name="Rectangle 548"/>
                    <p:cNvSpPr/>
                    <p:nvPr/>
                  </p:nvSpPr>
                  <p:spPr bwMode="auto">
                    <a:xfrm>
                      <a:off x="8058150"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550" name="Rectangle 549"/>
                    <p:cNvSpPr/>
                    <p:nvPr/>
                  </p:nvSpPr>
                  <p:spPr bwMode="auto">
                    <a:xfrm>
                      <a:off x="8178421"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551" name="Rectangle 550"/>
                    <p:cNvSpPr/>
                    <p:nvPr/>
                  </p:nvSpPr>
                  <p:spPr bwMode="auto">
                    <a:xfrm>
                      <a:off x="8298692"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565" name="Rectangle 564"/>
                    <p:cNvSpPr/>
                    <p:nvPr/>
                  </p:nvSpPr>
                  <p:spPr bwMode="auto">
                    <a:xfrm>
                      <a:off x="7194643" y="273865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grpSp>
            </p:grpSp>
          </p:grpSp>
          <p:sp>
            <p:nvSpPr>
              <p:cNvPr id="1134" name="Rectangle 1133"/>
              <p:cNvSpPr/>
              <p:nvPr/>
            </p:nvSpPr>
            <p:spPr bwMode="auto">
              <a:xfrm>
                <a:off x="648186" y="3242372"/>
                <a:ext cx="2593075" cy="491319"/>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cxnSp>
            <p:nvCxnSpPr>
              <p:cNvPr id="1138" name="Straight Connector 1137"/>
              <p:cNvCxnSpPr/>
              <p:nvPr/>
            </p:nvCxnSpPr>
            <p:spPr bwMode="auto">
              <a:xfrm>
                <a:off x="893928" y="3487003"/>
                <a:ext cx="6824" cy="682388"/>
              </a:xfrm>
              <a:prstGeom prst="line">
                <a:avLst/>
              </a:prstGeom>
              <a:solidFill>
                <a:schemeClr val="accent1"/>
              </a:solidFill>
              <a:ln w="38100" cap="flat" cmpd="sng" algn="ctr">
                <a:solidFill>
                  <a:srgbClr val="0000FF"/>
                </a:solidFill>
                <a:prstDash val="solid"/>
                <a:round/>
                <a:headEnd type="oval" w="med" len="med"/>
                <a:tailEnd type="oval" w="med" len="med"/>
              </a:ln>
              <a:effectLst/>
            </p:spPr>
          </p:cxnSp>
          <p:cxnSp>
            <p:nvCxnSpPr>
              <p:cNvPr id="1144" name="Straight Connector 1143"/>
              <p:cNvCxnSpPr/>
              <p:nvPr/>
            </p:nvCxnSpPr>
            <p:spPr bwMode="auto">
              <a:xfrm>
                <a:off x="996223" y="3487003"/>
                <a:ext cx="9098" cy="889379"/>
              </a:xfrm>
              <a:prstGeom prst="line">
                <a:avLst/>
              </a:prstGeom>
              <a:solidFill>
                <a:schemeClr val="accent1"/>
              </a:solidFill>
              <a:ln w="38100" cap="flat" cmpd="sng" algn="ctr">
                <a:solidFill>
                  <a:srgbClr val="0000FF"/>
                </a:solidFill>
                <a:prstDash val="solid"/>
                <a:round/>
                <a:headEnd type="oval" w="med" len="med"/>
                <a:tailEnd type="oval" w="med" len="med"/>
              </a:ln>
              <a:effectLst/>
            </p:spPr>
          </p:cxnSp>
          <p:cxnSp>
            <p:nvCxnSpPr>
              <p:cNvPr id="1147" name="Straight Connector 1146"/>
              <p:cNvCxnSpPr/>
              <p:nvPr/>
            </p:nvCxnSpPr>
            <p:spPr bwMode="auto">
              <a:xfrm>
                <a:off x="1100792" y="3487003"/>
                <a:ext cx="6902" cy="1194946"/>
              </a:xfrm>
              <a:prstGeom prst="line">
                <a:avLst/>
              </a:prstGeom>
              <a:solidFill>
                <a:schemeClr val="accent1"/>
              </a:solidFill>
              <a:ln w="38100" cap="flat" cmpd="sng" algn="ctr">
                <a:solidFill>
                  <a:schemeClr val="bg1"/>
                </a:solidFill>
                <a:prstDash val="solid"/>
                <a:round/>
                <a:headEnd type="oval" w="med" len="med"/>
                <a:tailEnd type="oval" w="med" len="med"/>
              </a:ln>
              <a:effectLst/>
            </p:spPr>
          </p:cxnSp>
          <p:cxnSp>
            <p:nvCxnSpPr>
              <p:cNvPr id="1150" name="Straight Connector 1149"/>
              <p:cNvCxnSpPr/>
              <p:nvPr/>
            </p:nvCxnSpPr>
            <p:spPr bwMode="auto">
              <a:xfrm>
                <a:off x="1203165" y="3487003"/>
                <a:ext cx="16001" cy="1415584"/>
              </a:xfrm>
              <a:prstGeom prst="line">
                <a:avLst/>
              </a:prstGeom>
              <a:solidFill>
                <a:schemeClr val="accent1"/>
              </a:solidFill>
              <a:ln w="38100" cap="flat" cmpd="sng" algn="ctr">
                <a:solidFill>
                  <a:schemeClr val="bg1"/>
                </a:solidFill>
                <a:prstDash val="solid"/>
                <a:round/>
                <a:headEnd type="oval" w="med" len="med"/>
                <a:tailEnd type="oval" w="med" len="med"/>
              </a:ln>
              <a:effectLst/>
            </p:spPr>
          </p:cxnSp>
          <p:cxnSp>
            <p:nvCxnSpPr>
              <p:cNvPr id="1153" name="Straight Connector 1152"/>
              <p:cNvCxnSpPr/>
              <p:nvPr/>
            </p:nvCxnSpPr>
            <p:spPr bwMode="auto">
              <a:xfrm>
                <a:off x="1314637" y="3487003"/>
                <a:ext cx="6824" cy="1665027"/>
              </a:xfrm>
              <a:prstGeom prst="line">
                <a:avLst/>
              </a:prstGeom>
              <a:solidFill>
                <a:schemeClr val="accent1"/>
              </a:solidFill>
              <a:ln w="38100" cap="flat" cmpd="sng" algn="ctr">
                <a:solidFill>
                  <a:srgbClr val="FFFF00"/>
                </a:solidFill>
                <a:prstDash val="solid"/>
                <a:round/>
                <a:headEnd type="oval" w="med" len="med"/>
                <a:tailEnd type="oval" w="med" len="med"/>
              </a:ln>
              <a:effectLst/>
            </p:spPr>
          </p:cxnSp>
          <p:cxnSp>
            <p:nvCxnSpPr>
              <p:cNvPr id="1155" name="Straight Connector 1154"/>
              <p:cNvCxnSpPr/>
              <p:nvPr/>
            </p:nvCxnSpPr>
            <p:spPr bwMode="auto">
              <a:xfrm>
                <a:off x="1416932" y="3487003"/>
                <a:ext cx="13725" cy="1926511"/>
              </a:xfrm>
              <a:prstGeom prst="line">
                <a:avLst/>
              </a:prstGeom>
              <a:solidFill>
                <a:schemeClr val="accent1"/>
              </a:solidFill>
              <a:ln w="38100" cap="flat" cmpd="sng" algn="ctr">
                <a:solidFill>
                  <a:srgbClr val="FFFF00"/>
                </a:solidFill>
                <a:prstDash val="solid"/>
                <a:round/>
                <a:headEnd type="oval" w="med" len="med"/>
                <a:tailEnd type="oval" w="med" len="med"/>
              </a:ln>
              <a:effectLst/>
            </p:spPr>
          </p:cxnSp>
          <p:cxnSp>
            <p:nvCxnSpPr>
              <p:cNvPr id="1157" name="Straight Connector 1156"/>
              <p:cNvCxnSpPr/>
              <p:nvPr/>
            </p:nvCxnSpPr>
            <p:spPr bwMode="auto">
              <a:xfrm flipH="1">
                <a:off x="1526128" y="3487003"/>
                <a:ext cx="6824" cy="2142699"/>
              </a:xfrm>
              <a:prstGeom prst="line">
                <a:avLst/>
              </a:prstGeom>
              <a:solidFill>
                <a:schemeClr val="accent1"/>
              </a:solidFill>
              <a:ln w="38100" cap="flat" cmpd="sng" algn="ctr">
                <a:solidFill>
                  <a:schemeClr val="bg1"/>
                </a:solidFill>
                <a:prstDash val="solid"/>
                <a:round/>
                <a:headEnd type="oval" w="med" len="med"/>
                <a:tailEnd type="oval" w="med" len="med"/>
              </a:ln>
              <a:effectLst/>
            </p:spPr>
          </p:cxnSp>
          <p:cxnSp>
            <p:nvCxnSpPr>
              <p:cNvPr id="1159" name="Straight Connector 1158"/>
              <p:cNvCxnSpPr/>
              <p:nvPr/>
            </p:nvCxnSpPr>
            <p:spPr bwMode="auto">
              <a:xfrm flipH="1">
                <a:off x="1628423" y="3487003"/>
                <a:ext cx="36316" cy="2374481"/>
              </a:xfrm>
              <a:prstGeom prst="line">
                <a:avLst/>
              </a:prstGeom>
              <a:solidFill>
                <a:schemeClr val="accent1"/>
              </a:solidFill>
              <a:ln w="38100" cap="flat" cmpd="sng" algn="ctr">
                <a:solidFill>
                  <a:schemeClr val="bg1"/>
                </a:solidFill>
                <a:prstDash val="solid"/>
                <a:round/>
                <a:headEnd type="oval" w="med" len="med"/>
                <a:tailEnd type="oval" w="med" len="med"/>
              </a:ln>
              <a:effectLst/>
            </p:spPr>
          </p:cxnSp>
          <p:cxnSp>
            <p:nvCxnSpPr>
              <p:cNvPr id="1161" name="Straight Connector 1160"/>
              <p:cNvCxnSpPr/>
              <p:nvPr/>
            </p:nvCxnSpPr>
            <p:spPr bwMode="auto">
              <a:xfrm flipH="1">
                <a:off x="1760210" y="3487003"/>
                <a:ext cx="38874" cy="2626457"/>
              </a:xfrm>
              <a:prstGeom prst="line">
                <a:avLst/>
              </a:prstGeom>
              <a:solidFill>
                <a:schemeClr val="accent1"/>
              </a:solidFill>
              <a:ln w="38100" cap="flat" cmpd="sng" algn="ctr">
                <a:solidFill>
                  <a:srgbClr val="FF0000"/>
                </a:solidFill>
                <a:prstDash val="solid"/>
                <a:round/>
                <a:headEnd type="oval" w="med" len="med"/>
                <a:tailEnd type="oval" w="med" len="med"/>
              </a:ln>
              <a:effectLst/>
            </p:spPr>
          </p:cxnSp>
          <p:cxnSp>
            <p:nvCxnSpPr>
              <p:cNvPr id="1171" name="Straight Connector 1170"/>
              <p:cNvCxnSpPr/>
              <p:nvPr/>
            </p:nvCxnSpPr>
            <p:spPr bwMode="auto">
              <a:xfrm flipH="1">
                <a:off x="1894559" y="3487003"/>
                <a:ext cx="29775" cy="2847096"/>
              </a:xfrm>
              <a:prstGeom prst="line">
                <a:avLst/>
              </a:prstGeom>
              <a:solidFill>
                <a:schemeClr val="accent1"/>
              </a:solidFill>
              <a:ln w="38100" cap="flat" cmpd="sng" algn="ctr">
                <a:solidFill>
                  <a:srgbClr val="FF0000"/>
                </a:solidFill>
                <a:prstDash val="solid"/>
                <a:round/>
                <a:headEnd type="oval" w="med" len="med"/>
                <a:tailEnd type="oval" w="med" len="med"/>
              </a:ln>
              <a:effectLst/>
            </p:spPr>
          </p:cxnSp>
        </p:grpSp>
        <p:grpSp>
          <p:nvGrpSpPr>
            <p:cNvPr id="1349" name="Group 1348"/>
            <p:cNvGrpSpPr/>
            <p:nvPr/>
          </p:nvGrpSpPr>
          <p:grpSpPr>
            <a:xfrm>
              <a:off x="4061935" y="4004441"/>
              <a:ext cx="2595188" cy="2556752"/>
              <a:chOff x="4235356" y="3266130"/>
              <a:chExt cx="2595188" cy="3295063"/>
            </a:xfrm>
          </p:grpSpPr>
          <p:grpSp>
            <p:nvGrpSpPr>
              <p:cNvPr id="1175" name="Group 1174"/>
              <p:cNvGrpSpPr/>
              <p:nvPr/>
            </p:nvGrpSpPr>
            <p:grpSpPr>
              <a:xfrm>
                <a:off x="4235356" y="4078164"/>
                <a:ext cx="2593075" cy="2483029"/>
                <a:chOff x="1213626" y="3833688"/>
                <a:chExt cx="2593075" cy="2483029"/>
              </a:xfrm>
            </p:grpSpPr>
            <p:grpSp>
              <p:nvGrpSpPr>
                <p:cNvPr id="1176" name="Group 440"/>
                <p:cNvGrpSpPr/>
                <p:nvPr/>
              </p:nvGrpSpPr>
              <p:grpSpPr>
                <a:xfrm>
                  <a:off x="1213626" y="3833688"/>
                  <a:ext cx="2593075" cy="1227043"/>
                  <a:chOff x="945611" y="3739095"/>
                  <a:chExt cx="2593075" cy="2751043"/>
                </a:xfrm>
              </p:grpSpPr>
              <p:grpSp>
                <p:nvGrpSpPr>
                  <p:cNvPr id="1258" name="Group 328"/>
                  <p:cNvGrpSpPr/>
                  <p:nvPr/>
                </p:nvGrpSpPr>
                <p:grpSpPr>
                  <a:xfrm>
                    <a:off x="945611" y="3739095"/>
                    <a:ext cx="2593075" cy="491319"/>
                    <a:chOff x="6673755" y="2524836"/>
                    <a:chExt cx="2593075" cy="491319"/>
                  </a:xfrm>
                </p:grpSpPr>
                <p:sp>
                  <p:nvSpPr>
                    <p:cNvPr id="1323" name="Rectangle 1322"/>
                    <p:cNvSpPr/>
                    <p:nvPr/>
                  </p:nvSpPr>
                  <p:spPr bwMode="auto">
                    <a:xfrm>
                      <a:off x="6673755" y="2524836"/>
                      <a:ext cx="2593075" cy="491319"/>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324" name="Rectangle 1323"/>
                    <p:cNvSpPr/>
                    <p:nvPr/>
                  </p:nvSpPr>
                  <p:spPr bwMode="auto">
                    <a:xfrm>
                      <a:off x="6796584" y="274320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325" name="Rectangle 1324"/>
                    <p:cNvSpPr/>
                    <p:nvPr/>
                  </p:nvSpPr>
                  <p:spPr bwMode="auto">
                    <a:xfrm>
                      <a:off x="7697337"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326" name="Rectangle 1325"/>
                    <p:cNvSpPr/>
                    <p:nvPr/>
                  </p:nvSpPr>
                  <p:spPr bwMode="auto">
                    <a:xfrm>
                      <a:off x="7817608"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327" name="Rectangle 1326"/>
                    <p:cNvSpPr/>
                    <p:nvPr/>
                  </p:nvSpPr>
                  <p:spPr bwMode="auto">
                    <a:xfrm>
                      <a:off x="7937879"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328" name="Rectangle 1327"/>
                    <p:cNvSpPr/>
                    <p:nvPr/>
                  </p:nvSpPr>
                  <p:spPr bwMode="auto">
                    <a:xfrm>
                      <a:off x="8418963"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329" name="Rectangle 1328"/>
                    <p:cNvSpPr/>
                    <p:nvPr/>
                  </p:nvSpPr>
                  <p:spPr bwMode="auto">
                    <a:xfrm>
                      <a:off x="853923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330" name="Rectangle 1329"/>
                    <p:cNvSpPr/>
                    <p:nvPr/>
                  </p:nvSpPr>
                  <p:spPr bwMode="auto">
                    <a:xfrm>
                      <a:off x="865950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cxnSp>
                  <p:nvCxnSpPr>
                    <p:cNvPr id="1331" name="Straight Connector 1330"/>
                    <p:cNvCxnSpPr/>
                    <p:nvPr/>
                  </p:nvCxnSpPr>
                  <p:spPr bwMode="auto">
                    <a:xfrm>
                      <a:off x="6810233" y="2647666"/>
                      <a:ext cx="777922" cy="0"/>
                    </a:xfrm>
                    <a:prstGeom prst="line">
                      <a:avLst/>
                    </a:prstGeom>
                    <a:solidFill>
                      <a:schemeClr val="accent1"/>
                    </a:solidFill>
                    <a:ln w="57150" cap="flat" cmpd="sng" algn="ctr">
                      <a:solidFill>
                        <a:srgbClr val="1DFF83"/>
                      </a:solidFill>
                      <a:prstDash val="sysDot"/>
                      <a:round/>
                      <a:headEnd type="none" w="med" len="med"/>
                      <a:tailEnd type="none" w="med" len="med"/>
                    </a:ln>
                    <a:effectLst/>
                  </p:spPr>
                </p:cxnSp>
                <p:cxnSp>
                  <p:nvCxnSpPr>
                    <p:cNvPr id="1332" name="Straight Connector 1331"/>
                    <p:cNvCxnSpPr/>
                    <p:nvPr/>
                  </p:nvCxnSpPr>
                  <p:spPr bwMode="auto">
                    <a:xfrm flipV="1">
                      <a:off x="8823278" y="2813712"/>
                      <a:ext cx="377588" cy="4548"/>
                    </a:xfrm>
                    <a:prstGeom prst="line">
                      <a:avLst/>
                    </a:prstGeom>
                    <a:solidFill>
                      <a:schemeClr val="accent1"/>
                    </a:solidFill>
                    <a:ln w="57150" cap="flat" cmpd="sng" algn="ctr">
                      <a:solidFill>
                        <a:srgbClr val="FF2929"/>
                      </a:solidFill>
                      <a:prstDash val="sysDot"/>
                      <a:round/>
                      <a:headEnd type="none" w="med" len="med"/>
                      <a:tailEnd type="none" w="med" len="med"/>
                    </a:ln>
                    <a:effectLst/>
                  </p:spPr>
                </p:cxnSp>
                <p:cxnSp>
                  <p:nvCxnSpPr>
                    <p:cNvPr id="1333" name="Straight Connector 1332"/>
                    <p:cNvCxnSpPr/>
                    <p:nvPr/>
                  </p:nvCxnSpPr>
                  <p:spPr bwMode="auto">
                    <a:xfrm flipV="1">
                      <a:off x="8818729" y="2699983"/>
                      <a:ext cx="377588" cy="4548"/>
                    </a:xfrm>
                    <a:prstGeom prst="line">
                      <a:avLst/>
                    </a:prstGeom>
                    <a:solidFill>
                      <a:schemeClr val="accent1"/>
                    </a:solidFill>
                    <a:ln w="57150" cap="flat" cmpd="sng" algn="ctr">
                      <a:solidFill>
                        <a:srgbClr val="1DFF83"/>
                      </a:solidFill>
                      <a:prstDash val="sysDot"/>
                      <a:round/>
                      <a:headEnd type="none" w="med" len="med"/>
                      <a:tailEnd type="none" w="med" len="med"/>
                    </a:ln>
                    <a:effectLst/>
                  </p:spPr>
                </p:cxnSp>
                <p:sp>
                  <p:nvSpPr>
                    <p:cNvPr id="1334" name="Rectangle 1333"/>
                    <p:cNvSpPr/>
                    <p:nvPr/>
                  </p:nvSpPr>
                  <p:spPr bwMode="auto">
                    <a:xfrm>
                      <a:off x="8058150"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335" name="Rectangle 1334"/>
                    <p:cNvSpPr/>
                    <p:nvPr/>
                  </p:nvSpPr>
                  <p:spPr bwMode="auto">
                    <a:xfrm>
                      <a:off x="8178421"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336" name="Rectangle 1335"/>
                    <p:cNvSpPr/>
                    <p:nvPr/>
                  </p:nvSpPr>
                  <p:spPr bwMode="auto">
                    <a:xfrm>
                      <a:off x="8298692"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337" name="Rectangle 1336"/>
                    <p:cNvSpPr/>
                    <p:nvPr/>
                  </p:nvSpPr>
                  <p:spPr bwMode="auto">
                    <a:xfrm>
                      <a:off x="7194643" y="273865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grpSp>
              <p:grpSp>
                <p:nvGrpSpPr>
                  <p:cNvPr id="1259" name="Group 344"/>
                  <p:cNvGrpSpPr/>
                  <p:nvPr/>
                </p:nvGrpSpPr>
                <p:grpSpPr>
                  <a:xfrm>
                    <a:off x="945611" y="4304026"/>
                    <a:ext cx="2593075" cy="491319"/>
                    <a:chOff x="6673755" y="2524836"/>
                    <a:chExt cx="2593075" cy="491319"/>
                  </a:xfrm>
                </p:grpSpPr>
                <p:sp>
                  <p:nvSpPr>
                    <p:cNvPr id="1308" name="Rectangle 1307"/>
                    <p:cNvSpPr/>
                    <p:nvPr/>
                  </p:nvSpPr>
                  <p:spPr bwMode="auto">
                    <a:xfrm>
                      <a:off x="6673755" y="2524836"/>
                      <a:ext cx="2593075" cy="491319"/>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309" name="Rectangle 1308"/>
                    <p:cNvSpPr/>
                    <p:nvPr/>
                  </p:nvSpPr>
                  <p:spPr bwMode="auto">
                    <a:xfrm>
                      <a:off x="6796584" y="274320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310" name="Rectangle 1309"/>
                    <p:cNvSpPr/>
                    <p:nvPr/>
                  </p:nvSpPr>
                  <p:spPr bwMode="auto">
                    <a:xfrm>
                      <a:off x="7697337"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311" name="Rectangle 1310"/>
                    <p:cNvSpPr/>
                    <p:nvPr/>
                  </p:nvSpPr>
                  <p:spPr bwMode="auto">
                    <a:xfrm>
                      <a:off x="7817608"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312" name="Rectangle 1311"/>
                    <p:cNvSpPr/>
                    <p:nvPr/>
                  </p:nvSpPr>
                  <p:spPr bwMode="auto">
                    <a:xfrm>
                      <a:off x="7937879"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313" name="Rectangle 1312"/>
                    <p:cNvSpPr/>
                    <p:nvPr/>
                  </p:nvSpPr>
                  <p:spPr bwMode="auto">
                    <a:xfrm>
                      <a:off x="8418963"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314" name="Rectangle 1313"/>
                    <p:cNvSpPr/>
                    <p:nvPr/>
                  </p:nvSpPr>
                  <p:spPr bwMode="auto">
                    <a:xfrm>
                      <a:off x="853923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315" name="Rectangle 1314"/>
                    <p:cNvSpPr/>
                    <p:nvPr/>
                  </p:nvSpPr>
                  <p:spPr bwMode="auto">
                    <a:xfrm>
                      <a:off x="865950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cxnSp>
                  <p:nvCxnSpPr>
                    <p:cNvPr id="1316" name="Straight Connector 1315"/>
                    <p:cNvCxnSpPr/>
                    <p:nvPr/>
                  </p:nvCxnSpPr>
                  <p:spPr bwMode="auto">
                    <a:xfrm>
                      <a:off x="6810233" y="2647666"/>
                      <a:ext cx="777922" cy="0"/>
                    </a:xfrm>
                    <a:prstGeom prst="line">
                      <a:avLst/>
                    </a:prstGeom>
                    <a:solidFill>
                      <a:schemeClr val="accent1"/>
                    </a:solidFill>
                    <a:ln w="57150" cap="flat" cmpd="sng" algn="ctr">
                      <a:solidFill>
                        <a:srgbClr val="1DFF83"/>
                      </a:solidFill>
                      <a:prstDash val="sysDot"/>
                      <a:round/>
                      <a:headEnd type="none" w="med" len="med"/>
                      <a:tailEnd type="none" w="med" len="med"/>
                    </a:ln>
                    <a:effectLst/>
                  </p:spPr>
                </p:cxnSp>
                <p:cxnSp>
                  <p:nvCxnSpPr>
                    <p:cNvPr id="1317" name="Straight Connector 1316"/>
                    <p:cNvCxnSpPr/>
                    <p:nvPr/>
                  </p:nvCxnSpPr>
                  <p:spPr bwMode="auto">
                    <a:xfrm flipV="1">
                      <a:off x="8823278" y="2813712"/>
                      <a:ext cx="377588" cy="4548"/>
                    </a:xfrm>
                    <a:prstGeom prst="line">
                      <a:avLst/>
                    </a:prstGeom>
                    <a:solidFill>
                      <a:schemeClr val="accent1"/>
                    </a:solidFill>
                    <a:ln w="57150" cap="flat" cmpd="sng" algn="ctr">
                      <a:solidFill>
                        <a:srgbClr val="FF2929"/>
                      </a:solidFill>
                      <a:prstDash val="sysDot"/>
                      <a:round/>
                      <a:headEnd type="none" w="med" len="med"/>
                      <a:tailEnd type="none" w="med" len="med"/>
                    </a:ln>
                    <a:effectLst/>
                  </p:spPr>
                </p:cxnSp>
                <p:cxnSp>
                  <p:nvCxnSpPr>
                    <p:cNvPr id="1318" name="Straight Connector 1317"/>
                    <p:cNvCxnSpPr/>
                    <p:nvPr/>
                  </p:nvCxnSpPr>
                  <p:spPr bwMode="auto">
                    <a:xfrm flipV="1">
                      <a:off x="8818729" y="2699983"/>
                      <a:ext cx="377588" cy="4548"/>
                    </a:xfrm>
                    <a:prstGeom prst="line">
                      <a:avLst/>
                    </a:prstGeom>
                    <a:solidFill>
                      <a:schemeClr val="accent1"/>
                    </a:solidFill>
                    <a:ln w="57150" cap="flat" cmpd="sng" algn="ctr">
                      <a:solidFill>
                        <a:srgbClr val="1DFF83"/>
                      </a:solidFill>
                      <a:prstDash val="sysDot"/>
                      <a:round/>
                      <a:headEnd type="none" w="med" len="med"/>
                      <a:tailEnd type="none" w="med" len="med"/>
                    </a:ln>
                    <a:effectLst/>
                  </p:spPr>
                </p:cxnSp>
                <p:sp>
                  <p:nvSpPr>
                    <p:cNvPr id="1319" name="Rectangle 1318"/>
                    <p:cNvSpPr/>
                    <p:nvPr/>
                  </p:nvSpPr>
                  <p:spPr bwMode="auto">
                    <a:xfrm>
                      <a:off x="8058150"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320" name="Rectangle 1319"/>
                    <p:cNvSpPr/>
                    <p:nvPr/>
                  </p:nvSpPr>
                  <p:spPr bwMode="auto">
                    <a:xfrm>
                      <a:off x="8178421"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321" name="Rectangle 1320"/>
                    <p:cNvSpPr/>
                    <p:nvPr/>
                  </p:nvSpPr>
                  <p:spPr bwMode="auto">
                    <a:xfrm>
                      <a:off x="8298692"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322" name="Rectangle 1321"/>
                    <p:cNvSpPr/>
                    <p:nvPr/>
                  </p:nvSpPr>
                  <p:spPr bwMode="auto">
                    <a:xfrm>
                      <a:off x="7194643" y="273865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grpSp>
              <p:grpSp>
                <p:nvGrpSpPr>
                  <p:cNvPr id="1260" name="Group 360"/>
                  <p:cNvGrpSpPr/>
                  <p:nvPr/>
                </p:nvGrpSpPr>
                <p:grpSpPr>
                  <a:xfrm>
                    <a:off x="945611" y="5998819"/>
                    <a:ext cx="2593075" cy="491319"/>
                    <a:chOff x="6673755" y="2524836"/>
                    <a:chExt cx="2593075" cy="491319"/>
                  </a:xfrm>
                </p:grpSpPr>
                <p:sp>
                  <p:nvSpPr>
                    <p:cNvPr id="1293" name="Rectangle 1292"/>
                    <p:cNvSpPr/>
                    <p:nvPr/>
                  </p:nvSpPr>
                  <p:spPr bwMode="auto">
                    <a:xfrm>
                      <a:off x="6673755" y="2524836"/>
                      <a:ext cx="2593075" cy="491319"/>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294" name="Rectangle 1293"/>
                    <p:cNvSpPr/>
                    <p:nvPr/>
                  </p:nvSpPr>
                  <p:spPr bwMode="auto">
                    <a:xfrm>
                      <a:off x="6796584" y="274320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295" name="Rectangle 1294"/>
                    <p:cNvSpPr/>
                    <p:nvPr/>
                  </p:nvSpPr>
                  <p:spPr bwMode="auto">
                    <a:xfrm>
                      <a:off x="7697337"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296" name="Rectangle 1295"/>
                    <p:cNvSpPr/>
                    <p:nvPr/>
                  </p:nvSpPr>
                  <p:spPr bwMode="auto">
                    <a:xfrm>
                      <a:off x="7817608"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297" name="Rectangle 1296"/>
                    <p:cNvSpPr/>
                    <p:nvPr/>
                  </p:nvSpPr>
                  <p:spPr bwMode="auto">
                    <a:xfrm>
                      <a:off x="7937879"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298" name="Rectangle 1297"/>
                    <p:cNvSpPr/>
                    <p:nvPr/>
                  </p:nvSpPr>
                  <p:spPr bwMode="auto">
                    <a:xfrm>
                      <a:off x="8418963"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299" name="Rectangle 1298"/>
                    <p:cNvSpPr/>
                    <p:nvPr/>
                  </p:nvSpPr>
                  <p:spPr bwMode="auto">
                    <a:xfrm>
                      <a:off x="853923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300" name="Rectangle 1299"/>
                    <p:cNvSpPr/>
                    <p:nvPr/>
                  </p:nvSpPr>
                  <p:spPr bwMode="auto">
                    <a:xfrm>
                      <a:off x="865950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cxnSp>
                  <p:nvCxnSpPr>
                    <p:cNvPr id="1301" name="Straight Connector 1300"/>
                    <p:cNvCxnSpPr/>
                    <p:nvPr/>
                  </p:nvCxnSpPr>
                  <p:spPr bwMode="auto">
                    <a:xfrm>
                      <a:off x="6810233" y="2647666"/>
                      <a:ext cx="777922" cy="0"/>
                    </a:xfrm>
                    <a:prstGeom prst="line">
                      <a:avLst/>
                    </a:prstGeom>
                    <a:solidFill>
                      <a:schemeClr val="accent1"/>
                    </a:solidFill>
                    <a:ln w="57150" cap="flat" cmpd="sng" algn="ctr">
                      <a:solidFill>
                        <a:srgbClr val="1DFF83"/>
                      </a:solidFill>
                      <a:prstDash val="sysDot"/>
                      <a:round/>
                      <a:headEnd type="none" w="med" len="med"/>
                      <a:tailEnd type="none" w="med" len="med"/>
                    </a:ln>
                    <a:effectLst/>
                  </p:spPr>
                </p:cxnSp>
                <p:cxnSp>
                  <p:nvCxnSpPr>
                    <p:cNvPr id="1302" name="Straight Connector 1301"/>
                    <p:cNvCxnSpPr/>
                    <p:nvPr/>
                  </p:nvCxnSpPr>
                  <p:spPr bwMode="auto">
                    <a:xfrm flipV="1">
                      <a:off x="8823278" y="2813712"/>
                      <a:ext cx="377588" cy="4548"/>
                    </a:xfrm>
                    <a:prstGeom prst="line">
                      <a:avLst/>
                    </a:prstGeom>
                    <a:solidFill>
                      <a:schemeClr val="accent1"/>
                    </a:solidFill>
                    <a:ln w="57150" cap="flat" cmpd="sng" algn="ctr">
                      <a:solidFill>
                        <a:srgbClr val="FF2929"/>
                      </a:solidFill>
                      <a:prstDash val="sysDot"/>
                      <a:round/>
                      <a:headEnd type="none" w="med" len="med"/>
                      <a:tailEnd type="none" w="med" len="med"/>
                    </a:ln>
                    <a:effectLst/>
                  </p:spPr>
                </p:cxnSp>
                <p:cxnSp>
                  <p:nvCxnSpPr>
                    <p:cNvPr id="1303" name="Straight Connector 1302"/>
                    <p:cNvCxnSpPr/>
                    <p:nvPr/>
                  </p:nvCxnSpPr>
                  <p:spPr bwMode="auto">
                    <a:xfrm flipV="1">
                      <a:off x="8818729" y="2699983"/>
                      <a:ext cx="377588" cy="4548"/>
                    </a:xfrm>
                    <a:prstGeom prst="line">
                      <a:avLst/>
                    </a:prstGeom>
                    <a:solidFill>
                      <a:schemeClr val="accent1"/>
                    </a:solidFill>
                    <a:ln w="57150" cap="flat" cmpd="sng" algn="ctr">
                      <a:solidFill>
                        <a:srgbClr val="1DFF83"/>
                      </a:solidFill>
                      <a:prstDash val="sysDot"/>
                      <a:round/>
                      <a:headEnd type="none" w="med" len="med"/>
                      <a:tailEnd type="none" w="med" len="med"/>
                    </a:ln>
                    <a:effectLst/>
                  </p:spPr>
                </p:cxnSp>
                <p:sp>
                  <p:nvSpPr>
                    <p:cNvPr id="1304" name="Rectangle 1303"/>
                    <p:cNvSpPr/>
                    <p:nvPr/>
                  </p:nvSpPr>
                  <p:spPr bwMode="auto">
                    <a:xfrm>
                      <a:off x="8058150"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305" name="Rectangle 1304"/>
                    <p:cNvSpPr/>
                    <p:nvPr/>
                  </p:nvSpPr>
                  <p:spPr bwMode="auto">
                    <a:xfrm>
                      <a:off x="8178421"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306" name="Rectangle 1305"/>
                    <p:cNvSpPr/>
                    <p:nvPr/>
                  </p:nvSpPr>
                  <p:spPr bwMode="auto">
                    <a:xfrm>
                      <a:off x="8298692"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307" name="Rectangle 1306"/>
                    <p:cNvSpPr/>
                    <p:nvPr/>
                  </p:nvSpPr>
                  <p:spPr bwMode="auto">
                    <a:xfrm>
                      <a:off x="7194643" y="273865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grpSp>
              <p:grpSp>
                <p:nvGrpSpPr>
                  <p:cNvPr id="1261" name="Group 376"/>
                  <p:cNvGrpSpPr/>
                  <p:nvPr/>
                </p:nvGrpSpPr>
                <p:grpSpPr>
                  <a:xfrm>
                    <a:off x="945611" y="4868957"/>
                    <a:ext cx="2593075" cy="491319"/>
                    <a:chOff x="6673755" y="2524836"/>
                    <a:chExt cx="2593075" cy="491319"/>
                  </a:xfrm>
                </p:grpSpPr>
                <p:sp>
                  <p:nvSpPr>
                    <p:cNvPr id="1278" name="Rectangle 1277"/>
                    <p:cNvSpPr/>
                    <p:nvPr/>
                  </p:nvSpPr>
                  <p:spPr bwMode="auto">
                    <a:xfrm>
                      <a:off x="6673755" y="2524836"/>
                      <a:ext cx="2593075" cy="491319"/>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279" name="Rectangle 1278"/>
                    <p:cNvSpPr/>
                    <p:nvPr/>
                  </p:nvSpPr>
                  <p:spPr bwMode="auto">
                    <a:xfrm>
                      <a:off x="6796584" y="274320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280" name="Rectangle 1279"/>
                    <p:cNvSpPr/>
                    <p:nvPr/>
                  </p:nvSpPr>
                  <p:spPr bwMode="auto">
                    <a:xfrm>
                      <a:off x="7697337"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281" name="Rectangle 1280"/>
                    <p:cNvSpPr/>
                    <p:nvPr/>
                  </p:nvSpPr>
                  <p:spPr bwMode="auto">
                    <a:xfrm>
                      <a:off x="7817608"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282" name="Rectangle 1281"/>
                    <p:cNvSpPr/>
                    <p:nvPr/>
                  </p:nvSpPr>
                  <p:spPr bwMode="auto">
                    <a:xfrm>
                      <a:off x="7937879"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283" name="Rectangle 1282"/>
                    <p:cNvSpPr/>
                    <p:nvPr/>
                  </p:nvSpPr>
                  <p:spPr bwMode="auto">
                    <a:xfrm>
                      <a:off x="8418963"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284" name="Rectangle 1283"/>
                    <p:cNvSpPr/>
                    <p:nvPr/>
                  </p:nvSpPr>
                  <p:spPr bwMode="auto">
                    <a:xfrm>
                      <a:off x="853923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285" name="Rectangle 1284"/>
                    <p:cNvSpPr/>
                    <p:nvPr/>
                  </p:nvSpPr>
                  <p:spPr bwMode="auto">
                    <a:xfrm>
                      <a:off x="865950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cxnSp>
                  <p:nvCxnSpPr>
                    <p:cNvPr id="1286" name="Straight Connector 1285"/>
                    <p:cNvCxnSpPr/>
                    <p:nvPr/>
                  </p:nvCxnSpPr>
                  <p:spPr bwMode="auto">
                    <a:xfrm>
                      <a:off x="6810233" y="2647666"/>
                      <a:ext cx="777922" cy="0"/>
                    </a:xfrm>
                    <a:prstGeom prst="line">
                      <a:avLst/>
                    </a:prstGeom>
                    <a:solidFill>
                      <a:schemeClr val="accent1"/>
                    </a:solidFill>
                    <a:ln w="57150" cap="flat" cmpd="sng" algn="ctr">
                      <a:solidFill>
                        <a:srgbClr val="1DFF83"/>
                      </a:solidFill>
                      <a:prstDash val="sysDot"/>
                      <a:round/>
                      <a:headEnd type="none" w="med" len="med"/>
                      <a:tailEnd type="none" w="med" len="med"/>
                    </a:ln>
                    <a:effectLst/>
                  </p:spPr>
                </p:cxnSp>
                <p:cxnSp>
                  <p:nvCxnSpPr>
                    <p:cNvPr id="1287" name="Straight Connector 1286"/>
                    <p:cNvCxnSpPr/>
                    <p:nvPr/>
                  </p:nvCxnSpPr>
                  <p:spPr bwMode="auto">
                    <a:xfrm flipV="1">
                      <a:off x="8823278" y="2813712"/>
                      <a:ext cx="377588" cy="4548"/>
                    </a:xfrm>
                    <a:prstGeom prst="line">
                      <a:avLst/>
                    </a:prstGeom>
                    <a:solidFill>
                      <a:schemeClr val="accent1"/>
                    </a:solidFill>
                    <a:ln w="57150" cap="flat" cmpd="sng" algn="ctr">
                      <a:solidFill>
                        <a:srgbClr val="FF2929"/>
                      </a:solidFill>
                      <a:prstDash val="sysDot"/>
                      <a:round/>
                      <a:headEnd type="none" w="med" len="med"/>
                      <a:tailEnd type="none" w="med" len="med"/>
                    </a:ln>
                    <a:effectLst/>
                  </p:spPr>
                </p:cxnSp>
                <p:cxnSp>
                  <p:nvCxnSpPr>
                    <p:cNvPr id="1288" name="Straight Connector 1287"/>
                    <p:cNvCxnSpPr/>
                    <p:nvPr/>
                  </p:nvCxnSpPr>
                  <p:spPr bwMode="auto">
                    <a:xfrm flipV="1">
                      <a:off x="8818729" y="2699983"/>
                      <a:ext cx="377588" cy="4548"/>
                    </a:xfrm>
                    <a:prstGeom prst="line">
                      <a:avLst/>
                    </a:prstGeom>
                    <a:solidFill>
                      <a:schemeClr val="accent1"/>
                    </a:solidFill>
                    <a:ln w="57150" cap="flat" cmpd="sng" algn="ctr">
                      <a:solidFill>
                        <a:srgbClr val="1DFF83"/>
                      </a:solidFill>
                      <a:prstDash val="sysDot"/>
                      <a:round/>
                      <a:headEnd type="none" w="med" len="med"/>
                      <a:tailEnd type="none" w="med" len="med"/>
                    </a:ln>
                    <a:effectLst/>
                  </p:spPr>
                </p:cxnSp>
                <p:sp>
                  <p:nvSpPr>
                    <p:cNvPr id="1289" name="Rectangle 1288"/>
                    <p:cNvSpPr/>
                    <p:nvPr/>
                  </p:nvSpPr>
                  <p:spPr bwMode="auto">
                    <a:xfrm>
                      <a:off x="8058150"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290" name="Rectangle 1289"/>
                    <p:cNvSpPr/>
                    <p:nvPr/>
                  </p:nvSpPr>
                  <p:spPr bwMode="auto">
                    <a:xfrm>
                      <a:off x="8178421"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291" name="Rectangle 1290"/>
                    <p:cNvSpPr/>
                    <p:nvPr/>
                  </p:nvSpPr>
                  <p:spPr bwMode="auto">
                    <a:xfrm>
                      <a:off x="8298692"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292" name="Rectangle 1291"/>
                    <p:cNvSpPr/>
                    <p:nvPr/>
                  </p:nvSpPr>
                  <p:spPr bwMode="auto">
                    <a:xfrm>
                      <a:off x="7194643" y="273865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grpSp>
              <p:grpSp>
                <p:nvGrpSpPr>
                  <p:cNvPr id="1262" name="Group 392"/>
                  <p:cNvGrpSpPr/>
                  <p:nvPr/>
                </p:nvGrpSpPr>
                <p:grpSpPr>
                  <a:xfrm>
                    <a:off x="945611" y="5433888"/>
                    <a:ext cx="2593075" cy="491319"/>
                    <a:chOff x="6673755" y="2524836"/>
                    <a:chExt cx="2593075" cy="491319"/>
                  </a:xfrm>
                </p:grpSpPr>
                <p:sp>
                  <p:nvSpPr>
                    <p:cNvPr id="1263" name="Rectangle 1262"/>
                    <p:cNvSpPr/>
                    <p:nvPr/>
                  </p:nvSpPr>
                  <p:spPr bwMode="auto">
                    <a:xfrm>
                      <a:off x="6673755" y="2524836"/>
                      <a:ext cx="2593075" cy="491319"/>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264" name="Rectangle 1263"/>
                    <p:cNvSpPr/>
                    <p:nvPr/>
                  </p:nvSpPr>
                  <p:spPr bwMode="auto">
                    <a:xfrm>
                      <a:off x="6796584" y="274320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265" name="Rectangle 1264"/>
                    <p:cNvSpPr/>
                    <p:nvPr/>
                  </p:nvSpPr>
                  <p:spPr bwMode="auto">
                    <a:xfrm>
                      <a:off x="7697337"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266" name="Rectangle 1265"/>
                    <p:cNvSpPr/>
                    <p:nvPr/>
                  </p:nvSpPr>
                  <p:spPr bwMode="auto">
                    <a:xfrm>
                      <a:off x="7817608"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267" name="Rectangle 1266"/>
                    <p:cNvSpPr/>
                    <p:nvPr/>
                  </p:nvSpPr>
                  <p:spPr bwMode="auto">
                    <a:xfrm>
                      <a:off x="7937879"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268" name="Rectangle 1267"/>
                    <p:cNvSpPr/>
                    <p:nvPr/>
                  </p:nvSpPr>
                  <p:spPr bwMode="auto">
                    <a:xfrm>
                      <a:off x="8418963"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269" name="Rectangle 1268"/>
                    <p:cNvSpPr/>
                    <p:nvPr/>
                  </p:nvSpPr>
                  <p:spPr bwMode="auto">
                    <a:xfrm>
                      <a:off x="853923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270" name="Rectangle 1269"/>
                    <p:cNvSpPr/>
                    <p:nvPr/>
                  </p:nvSpPr>
                  <p:spPr bwMode="auto">
                    <a:xfrm>
                      <a:off x="865950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cxnSp>
                  <p:nvCxnSpPr>
                    <p:cNvPr id="1271" name="Straight Connector 1270"/>
                    <p:cNvCxnSpPr/>
                    <p:nvPr/>
                  </p:nvCxnSpPr>
                  <p:spPr bwMode="auto">
                    <a:xfrm>
                      <a:off x="6810233" y="2647666"/>
                      <a:ext cx="777922" cy="0"/>
                    </a:xfrm>
                    <a:prstGeom prst="line">
                      <a:avLst/>
                    </a:prstGeom>
                    <a:solidFill>
                      <a:schemeClr val="accent1"/>
                    </a:solidFill>
                    <a:ln w="57150" cap="flat" cmpd="sng" algn="ctr">
                      <a:solidFill>
                        <a:srgbClr val="1DFF83"/>
                      </a:solidFill>
                      <a:prstDash val="sysDot"/>
                      <a:round/>
                      <a:headEnd type="none" w="med" len="med"/>
                      <a:tailEnd type="none" w="med" len="med"/>
                    </a:ln>
                    <a:effectLst/>
                  </p:spPr>
                </p:cxnSp>
                <p:cxnSp>
                  <p:nvCxnSpPr>
                    <p:cNvPr id="1272" name="Straight Connector 1271"/>
                    <p:cNvCxnSpPr/>
                    <p:nvPr/>
                  </p:nvCxnSpPr>
                  <p:spPr bwMode="auto">
                    <a:xfrm flipV="1">
                      <a:off x="8823278" y="2813712"/>
                      <a:ext cx="377588" cy="4548"/>
                    </a:xfrm>
                    <a:prstGeom prst="line">
                      <a:avLst/>
                    </a:prstGeom>
                    <a:solidFill>
                      <a:schemeClr val="accent1"/>
                    </a:solidFill>
                    <a:ln w="57150" cap="flat" cmpd="sng" algn="ctr">
                      <a:solidFill>
                        <a:srgbClr val="FF2929"/>
                      </a:solidFill>
                      <a:prstDash val="sysDot"/>
                      <a:round/>
                      <a:headEnd type="none" w="med" len="med"/>
                      <a:tailEnd type="none" w="med" len="med"/>
                    </a:ln>
                    <a:effectLst/>
                  </p:spPr>
                </p:cxnSp>
                <p:cxnSp>
                  <p:nvCxnSpPr>
                    <p:cNvPr id="1273" name="Straight Connector 1272"/>
                    <p:cNvCxnSpPr/>
                    <p:nvPr/>
                  </p:nvCxnSpPr>
                  <p:spPr bwMode="auto">
                    <a:xfrm flipV="1">
                      <a:off x="8818729" y="2699983"/>
                      <a:ext cx="377588" cy="4548"/>
                    </a:xfrm>
                    <a:prstGeom prst="line">
                      <a:avLst/>
                    </a:prstGeom>
                    <a:solidFill>
                      <a:schemeClr val="accent1"/>
                    </a:solidFill>
                    <a:ln w="57150" cap="flat" cmpd="sng" algn="ctr">
                      <a:solidFill>
                        <a:srgbClr val="1DFF83"/>
                      </a:solidFill>
                      <a:prstDash val="sysDot"/>
                      <a:round/>
                      <a:headEnd type="none" w="med" len="med"/>
                      <a:tailEnd type="none" w="med" len="med"/>
                    </a:ln>
                    <a:effectLst/>
                  </p:spPr>
                </p:cxnSp>
                <p:sp>
                  <p:nvSpPr>
                    <p:cNvPr id="1274" name="Rectangle 1273"/>
                    <p:cNvSpPr/>
                    <p:nvPr/>
                  </p:nvSpPr>
                  <p:spPr bwMode="auto">
                    <a:xfrm>
                      <a:off x="8058150"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275" name="Rectangle 1274"/>
                    <p:cNvSpPr/>
                    <p:nvPr/>
                  </p:nvSpPr>
                  <p:spPr bwMode="auto">
                    <a:xfrm>
                      <a:off x="8178421"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276" name="Rectangle 1275"/>
                    <p:cNvSpPr/>
                    <p:nvPr/>
                  </p:nvSpPr>
                  <p:spPr bwMode="auto">
                    <a:xfrm>
                      <a:off x="8298692"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277" name="Rectangle 1276"/>
                    <p:cNvSpPr/>
                    <p:nvPr/>
                  </p:nvSpPr>
                  <p:spPr bwMode="auto">
                    <a:xfrm>
                      <a:off x="7194643" y="273865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grpSp>
            </p:grpSp>
            <p:grpSp>
              <p:nvGrpSpPr>
                <p:cNvPr id="1177" name="Group 456"/>
                <p:cNvGrpSpPr/>
                <p:nvPr/>
              </p:nvGrpSpPr>
              <p:grpSpPr>
                <a:xfrm>
                  <a:off x="1213626" y="5089674"/>
                  <a:ext cx="2593075" cy="1227043"/>
                  <a:chOff x="945611" y="3739095"/>
                  <a:chExt cx="2593075" cy="2751043"/>
                </a:xfrm>
              </p:grpSpPr>
              <p:grpSp>
                <p:nvGrpSpPr>
                  <p:cNvPr id="1178" name="Group 328"/>
                  <p:cNvGrpSpPr/>
                  <p:nvPr/>
                </p:nvGrpSpPr>
                <p:grpSpPr>
                  <a:xfrm>
                    <a:off x="945611" y="3739095"/>
                    <a:ext cx="2593075" cy="491319"/>
                    <a:chOff x="6673755" y="2524836"/>
                    <a:chExt cx="2593075" cy="491319"/>
                  </a:xfrm>
                </p:grpSpPr>
                <p:sp>
                  <p:nvSpPr>
                    <p:cNvPr id="1243" name="Rectangle 1242"/>
                    <p:cNvSpPr/>
                    <p:nvPr/>
                  </p:nvSpPr>
                  <p:spPr bwMode="auto">
                    <a:xfrm>
                      <a:off x="6673755" y="2524836"/>
                      <a:ext cx="2593075" cy="491319"/>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244" name="Rectangle 1243"/>
                    <p:cNvSpPr/>
                    <p:nvPr/>
                  </p:nvSpPr>
                  <p:spPr bwMode="auto">
                    <a:xfrm>
                      <a:off x="6796584" y="274320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245" name="Rectangle 1244"/>
                    <p:cNvSpPr/>
                    <p:nvPr/>
                  </p:nvSpPr>
                  <p:spPr bwMode="auto">
                    <a:xfrm>
                      <a:off x="7697337"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246" name="Rectangle 1245"/>
                    <p:cNvSpPr/>
                    <p:nvPr/>
                  </p:nvSpPr>
                  <p:spPr bwMode="auto">
                    <a:xfrm>
                      <a:off x="7817608"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247" name="Rectangle 1246"/>
                    <p:cNvSpPr/>
                    <p:nvPr/>
                  </p:nvSpPr>
                  <p:spPr bwMode="auto">
                    <a:xfrm>
                      <a:off x="7937879"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248" name="Rectangle 1247"/>
                    <p:cNvSpPr/>
                    <p:nvPr/>
                  </p:nvSpPr>
                  <p:spPr bwMode="auto">
                    <a:xfrm>
                      <a:off x="8418963"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249" name="Rectangle 1248"/>
                    <p:cNvSpPr/>
                    <p:nvPr/>
                  </p:nvSpPr>
                  <p:spPr bwMode="auto">
                    <a:xfrm>
                      <a:off x="853923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250" name="Rectangle 1249"/>
                    <p:cNvSpPr/>
                    <p:nvPr/>
                  </p:nvSpPr>
                  <p:spPr bwMode="auto">
                    <a:xfrm>
                      <a:off x="865950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cxnSp>
                  <p:nvCxnSpPr>
                    <p:cNvPr id="1251" name="Straight Connector 1250"/>
                    <p:cNvCxnSpPr/>
                    <p:nvPr/>
                  </p:nvCxnSpPr>
                  <p:spPr bwMode="auto">
                    <a:xfrm>
                      <a:off x="6810233" y="2647666"/>
                      <a:ext cx="777922" cy="0"/>
                    </a:xfrm>
                    <a:prstGeom prst="line">
                      <a:avLst/>
                    </a:prstGeom>
                    <a:solidFill>
                      <a:schemeClr val="accent1"/>
                    </a:solidFill>
                    <a:ln w="57150" cap="flat" cmpd="sng" algn="ctr">
                      <a:solidFill>
                        <a:srgbClr val="1DFF83"/>
                      </a:solidFill>
                      <a:prstDash val="sysDot"/>
                      <a:round/>
                      <a:headEnd type="none" w="med" len="med"/>
                      <a:tailEnd type="none" w="med" len="med"/>
                    </a:ln>
                    <a:effectLst/>
                  </p:spPr>
                </p:cxnSp>
                <p:cxnSp>
                  <p:nvCxnSpPr>
                    <p:cNvPr id="1252" name="Straight Connector 1251"/>
                    <p:cNvCxnSpPr/>
                    <p:nvPr/>
                  </p:nvCxnSpPr>
                  <p:spPr bwMode="auto">
                    <a:xfrm flipV="1">
                      <a:off x="8823278" y="2813712"/>
                      <a:ext cx="377588" cy="4548"/>
                    </a:xfrm>
                    <a:prstGeom prst="line">
                      <a:avLst/>
                    </a:prstGeom>
                    <a:solidFill>
                      <a:schemeClr val="accent1"/>
                    </a:solidFill>
                    <a:ln w="57150" cap="flat" cmpd="sng" algn="ctr">
                      <a:solidFill>
                        <a:srgbClr val="FF2929"/>
                      </a:solidFill>
                      <a:prstDash val="sysDot"/>
                      <a:round/>
                      <a:headEnd type="none" w="med" len="med"/>
                      <a:tailEnd type="none" w="med" len="med"/>
                    </a:ln>
                    <a:effectLst/>
                  </p:spPr>
                </p:cxnSp>
                <p:cxnSp>
                  <p:nvCxnSpPr>
                    <p:cNvPr id="1253" name="Straight Connector 1252"/>
                    <p:cNvCxnSpPr/>
                    <p:nvPr/>
                  </p:nvCxnSpPr>
                  <p:spPr bwMode="auto">
                    <a:xfrm flipV="1">
                      <a:off x="8818729" y="2699983"/>
                      <a:ext cx="377588" cy="4548"/>
                    </a:xfrm>
                    <a:prstGeom prst="line">
                      <a:avLst/>
                    </a:prstGeom>
                    <a:solidFill>
                      <a:schemeClr val="accent1"/>
                    </a:solidFill>
                    <a:ln w="57150" cap="flat" cmpd="sng" algn="ctr">
                      <a:solidFill>
                        <a:srgbClr val="1DFF83"/>
                      </a:solidFill>
                      <a:prstDash val="sysDot"/>
                      <a:round/>
                      <a:headEnd type="none" w="med" len="med"/>
                      <a:tailEnd type="none" w="med" len="med"/>
                    </a:ln>
                    <a:effectLst/>
                  </p:spPr>
                </p:cxnSp>
                <p:sp>
                  <p:nvSpPr>
                    <p:cNvPr id="1254" name="Rectangle 1253"/>
                    <p:cNvSpPr/>
                    <p:nvPr/>
                  </p:nvSpPr>
                  <p:spPr bwMode="auto">
                    <a:xfrm>
                      <a:off x="8058150"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255" name="Rectangle 1254"/>
                    <p:cNvSpPr/>
                    <p:nvPr/>
                  </p:nvSpPr>
                  <p:spPr bwMode="auto">
                    <a:xfrm>
                      <a:off x="8178421"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256" name="Rectangle 1255"/>
                    <p:cNvSpPr/>
                    <p:nvPr/>
                  </p:nvSpPr>
                  <p:spPr bwMode="auto">
                    <a:xfrm>
                      <a:off x="8298692"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257" name="Rectangle 1256"/>
                    <p:cNvSpPr/>
                    <p:nvPr/>
                  </p:nvSpPr>
                  <p:spPr bwMode="auto">
                    <a:xfrm>
                      <a:off x="7194643" y="273865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grpSp>
              <p:grpSp>
                <p:nvGrpSpPr>
                  <p:cNvPr id="1179" name="Group 344"/>
                  <p:cNvGrpSpPr/>
                  <p:nvPr/>
                </p:nvGrpSpPr>
                <p:grpSpPr>
                  <a:xfrm>
                    <a:off x="945611" y="4304026"/>
                    <a:ext cx="2593075" cy="491319"/>
                    <a:chOff x="6673755" y="2524836"/>
                    <a:chExt cx="2593075" cy="491319"/>
                  </a:xfrm>
                </p:grpSpPr>
                <p:sp>
                  <p:nvSpPr>
                    <p:cNvPr id="1228" name="Rectangle 1227"/>
                    <p:cNvSpPr/>
                    <p:nvPr/>
                  </p:nvSpPr>
                  <p:spPr bwMode="auto">
                    <a:xfrm>
                      <a:off x="6673755" y="2524836"/>
                      <a:ext cx="2593075" cy="491319"/>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229" name="Rectangle 1228"/>
                    <p:cNvSpPr/>
                    <p:nvPr/>
                  </p:nvSpPr>
                  <p:spPr bwMode="auto">
                    <a:xfrm>
                      <a:off x="6796584" y="274320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230" name="Rectangle 1229"/>
                    <p:cNvSpPr/>
                    <p:nvPr/>
                  </p:nvSpPr>
                  <p:spPr bwMode="auto">
                    <a:xfrm>
                      <a:off x="7697337"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231" name="Rectangle 1230"/>
                    <p:cNvSpPr/>
                    <p:nvPr/>
                  </p:nvSpPr>
                  <p:spPr bwMode="auto">
                    <a:xfrm>
                      <a:off x="7817608"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232" name="Rectangle 1231"/>
                    <p:cNvSpPr/>
                    <p:nvPr/>
                  </p:nvSpPr>
                  <p:spPr bwMode="auto">
                    <a:xfrm>
                      <a:off x="7937879"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233" name="Rectangle 1232"/>
                    <p:cNvSpPr/>
                    <p:nvPr/>
                  </p:nvSpPr>
                  <p:spPr bwMode="auto">
                    <a:xfrm>
                      <a:off x="8418963"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234" name="Rectangle 1233"/>
                    <p:cNvSpPr/>
                    <p:nvPr/>
                  </p:nvSpPr>
                  <p:spPr bwMode="auto">
                    <a:xfrm>
                      <a:off x="853923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235" name="Rectangle 1234"/>
                    <p:cNvSpPr/>
                    <p:nvPr/>
                  </p:nvSpPr>
                  <p:spPr bwMode="auto">
                    <a:xfrm>
                      <a:off x="865950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cxnSp>
                  <p:nvCxnSpPr>
                    <p:cNvPr id="1236" name="Straight Connector 1235"/>
                    <p:cNvCxnSpPr/>
                    <p:nvPr/>
                  </p:nvCxnSpPr>
                  <p:spPr bwMode="auto">
                    <a:xfrm>
                      <a:off x="6810233" y="2647666"/>
                      <a:ext cx="777922" cy="0"/>
                    </a:xfrm>
                    <a:prstGeom prst="line">
                      <a:avLst/>
                    </a:prstGeom>
                    <a:solidFill>
                      <a:schemeClr val="accent1"/>
                    </a:solidFill>
                    <a:ln w="57150" cap="flat" cmpd="sng" algn="ctr">
                      <a:solidFill>
                        <a:srgbClr val="1DFF83"/>
                      </a:solidFill>
                      <a:prstDash val="sysDot"/>
                      <a:round/>
                      <a:headEnd type="none" w="med" len="med"/>
                      <a:tailEnd type="none" w="med" len="med"/>
                    </a:ln>
                    <a:effectLst/>
                  </p:spPr>
                </p:cxnSp>
                <p:cxnSp>
                  <p:nvCxnSpPr>
                    <p:cNvPr id="1237" name="Straight Connector 1236"/>
                    <p:cNvCxnSpPr/>
                    <p:nvPr/>
                  </p:nvCxnSpPr>
                  <p:spPr bwMode="auto">
                    <a:xfrm flipV="1">
                      <a:off x="8823278" y="2813712"/>
                      <a:ext cx="377588" cy="4548"/>
                    </a:xfrm>
                    <a:prstGeom prst="line">
                      <a:avLst/>
                    </a:prstGeom>
                    <a:solidFill>
                      <a:schemeClr val="accent1"/>
                    </a:solidFill>
                    <a:ln w="57150" cap="flat" cmpd="sng" algn="ctr">
                      <a:solidFill>
                        <a:srgbClr val="FF2929"/>
                      </a:solidFill>
                      <a:prstDash val="sysDot"/>
                      <a:round/>
                      <a:headEnd type="none" w="med" len="med"/>
                      <a:tailEnd type="none" w="med" len="med"/>
                    </a:ln>
                    <a:effectLst/>
                  </p:spPr>
                </p:cxnSp>
                <p:cxnSp>
                  <p:nvCxnSpPr>
                    <p:cNvPr id="1238" name="Straight Connector 1237"/>
                    <p:cNvCxnSpPr/>
                    <p:nvPr/>
                  </p:nvCxnSpPr>
                  <p:spPr bwMode="auto">
                    <a:xfrm flipV="1">
                      <a:off x="8818729" y="2699983"/>
                      <a:ext cx="377588" cy="4548"/>
                    </a:xfrm>
                    <a:prstGeom prst="line">
                      <a:avLst/>
                    </a:prstGeom>
                    <a:solidFill>
                      <a:schemeClr val="accent1"/>
                    </a:solidFill>
                    <a:ln w="57150" cap="flat" cmpd="sng" algn="ctr">
                      <a:solidFill>
                        <a:srgbClr val="1DFF83"/>
                      </a:solidFill>
                      <a:prstDash val="sysDot"/>
                      <a:round/>
                      <a:headEnd type="none" w="med" len="med"/>
                      <a:tailEnd type="none" w="med" len="med"/>
                    </a:ln>
                    <a:effectLst/>
                  </p:spPr>
                </p:cxnSp>
                <p:sp>
                  <p:nvSpPr>
                    <p:cNvPr id="1239" name="Rectangle 1238"/>
                    <p:cNvSpPr/>
                    <p:nvPr/>
                  </p:nvSpPr>
                  <p:spPr bwMode="auto">
                    <a:xfrm>
                      <a:off x="8058150"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240" name="Rectangle 1239"/>
                    <p:cNvSpPr/>
                    <p:nvPr/>
                  </p:nvSpPr>
                  <p:spPr bwMode="auto">
                    <a:xfrm>
                      <a:off x="8178421"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241" name="Rectangle 1240"/>
                    <p:cNvSpPr/>
                    <p:nvPr/>
                  </p:nvSpPr>
                  <p:spPr bwMode="auto">
                    <a:xfrm>
                      <a:off x="8298692"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242" name="Rectangle 1241"/>
                    <p:cNvSpPr/>
                    <p:nvPr/>
                  </p:nvSpPr>
                  <p:spPr bwMode="auto">
                    <a:xfrm>
                      <a:off x="7194643" y="273865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grpSp>
              <p:grpSp>
                <p:nvGrpSpPr>
                  <p:cNvPr id="1180" name="Group 360"/>
                  <p:cNvGrpSpPr/>
                  <p:nvPr/>
                </p:nvGrpSpPr>
                <p:grpSpPr>
                  <a:xfrm>
                    <a:off x="945611" y="5998819"/>
                    <a:ext cx="2593075" cy="491319"/>
                    <a:chOff x="6673755" y="2524836"/>
                    <a:chExt cx="2593075" cy="491319"/>
                  </a:xfrm>
                </p:grpSpPr>
                <p:sp>
                  <p:nvSpPr>
                    <p:cNvPr id="1213" name="Rectangle 1212"/>
                    <p:cNvSpPr/>
                    <p:nvPr/>
                  </p:nvSpPr>
                  <p:spPr bwMode="auto">
                    <a:xfrm>
                      <a:off x="6673755" y="2524836"/>
                      <a:ext cx="2593075" cy="491319"/>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214" name="Rectangle 1213"/>
                    <p:cNvSpPr/>
                    <p:nvPr/>
                  </p:nvSpPr>
                  <p:spPr bwMode="auto">
                    <a:xfrm>
                      <a:off x="6796584" y="274320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215" name="Rectangle 1214"/>
                    <p:cNvSpPr/>
                    <p:nvPr/>
                  </p:nvSpPr>
                  <p:spPr bwMode="auto">
                    <a:xfrm>
                      <a:off x="7697337"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216" name="Rectangle 1215"/>
                    <p:cNvSpPr/>
                    <p:nvPr/>
                  </p:nvSpPr>
                  <p:spPr bwMode="auto">
                    <a:xfrm>
                      <a:off x="7817608"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217" name="Rectangle 1216"/>
                    <p:cNvSpPr/>
                    <p:nvPr/>
                  </p:nvSpPr>
                  <p:spPr bwMode="auto">
                    <a:xfrm>
                      <a:off x="7937879"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218" name="Rectangle 1217"/>
                    <p:cNvSpPr/>
                    <p:nvPr/>
                  </p:nvSpPr>
                  <p:spPr bwMode="auto">
                    <a:xfrm>
                      <a:off x="8418963"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219" name="Rectangle 1218"/>
                    <p:cNvSpPr/>
                    <p:nvPr/>
                  </p:nvSpPr>
                  <p:spPr bwMode="auto">
                    <a:xfrm>
                      <a:off x="853923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220" name="Rectangle 1219"/>
                    <p:cNvSpPr/>
                    <p:nvPr/>
                  </p:nvSpPr>
                  <p:spPr bwMode="auto">
                    <a:xfrm>
                      <a:off x="865950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cxnSp>
                  <p:nvCxnSpPr>
                    <p:cNvPr id="1221" name="Straight Connector 1220"/>
                    <p:cNvCxnSpPr/>
                    <p:nvPr/>
                  </p:nvCxnSpPr>
                  <p:spPr bwMode="auto">
                    <a:xfrm>
                      <a:off x="6810233" y="2647666"/>
                      <a:ext cx="777922" cy="0"/>
                    </a:xfrm>
                    <a:prstGeom prst="line">
                      <a:avLst/>
                    </a:prstGeom>
                    <a:solidFill>
                      <a:schemeClr val="accent1"/>
                    </a:solidFill>
                    <a:ln w="57150" cap="flat" cmpd="sng" algn="ctr">
                      <a:solidFill>
                        <a:srgbClr val="1DFF83"/>
                      </a:solidFill>
                      <a:prstDash val="sysDot"/>
                      <a:round/>
                      <a:headEnd type="none" w="med" len="med"/>
                      <a:tailEnd type="none" w="med" len="med"/>
                    </a:ln>
                    <a:effectLst/>
                  </p:spPr>
                </p:cxnSp>
                <p:cxnSp>
                  <p:nvCxnSpPr>
                    <p:cNvPr id="1222" name="Straight Connector 1221"/>
                    <p:cNvCxnSpPr/>
                    <p:nvPr/>
                  </p:nvCxnSpPr>
                  <p:spPr bwMode="auto">
                    <a:xfrm flipV="1">
                      <a:off x="8823278" y="2813712"/>
                      <a:ext cx="377588" cy="4548"/>
                    </a:xfrm>
                    <a:prstGeom prst="line">
                      <a:avLst/>
                    </a:prstGeom>
                    <a:solidFill>
                      <a:schemeClr val="accent1"/>
                    </a:solidFill>
                    <a:ln w="57150" cap="flat" cmpd="sng" algn="ctr">
                      <a:solidFill>
                        <a:srgbClr val="FF2929"/>
                      </a:solidFill>
                      <a:prstDash val="sysDot"/>
                      <a:round/>
                      <a:headEnd type="none" w="med" len="med"/>
                      <a:tailEnd type="none" w="med" len="med"/>
                    </a:ln>
                    <a:effectLst/>
                  </p:spPr>
                </p:cxnSp>
                <p:cxnSp>
                  <p:nvCxnSpPr>
                    <p:cNvPr id="1223" name="Straight Connector 1222"/>
                    <p:cNvCxnSpPr/>
                    <p:nvPr/>
                  </p:nvCxnSpPr>
                  <p:spPr bwMode="auto">
                    <a:xfrm flipV="1">
                      <a:off x="8818729" y="2699983"/>
                      <a:ext cx="377588" cy="4548"/>
                    </a:xfrm>
                    <a:prstGeom prst="line">
                      <a:avLst/>
                    </a:prstGeom>
                    <a:solidFill>
                      <a:schemeClr val="accent1"/>
                    </a:solidFill>
                    <a:ln w="57150" cap="flat" cmpd="sng" algn="ctr">
                      <a:solidFill>
                        <a:srgbClr val="1DFF83"/>
                      </a:solidFill>
                      <a:prstDash val="sysDot"/>
                      <a:round/>
                      <a:headEnd type="none" w="med" len="med"/>
                      <a:tailEnd type="none" w="med" len="med"/>
                    </a:ln>
                    <a:effectLst/>
                  </p:spPr>
                </p:cxnSp>
                <p:sp>
                  <p:nvSpPr>
                    <p:cNvPr id="1224" name="Rectangle 1223"/>
                    <p:cNvSpPr/>
                    <p:nvPr/>
                  </p:nvSpPr>
                  <p:spPr bwMode="auto">
                    <a:xfrm>
                      <a:off x="8058150"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225" name="Rectangle 1224"/>
                    <p:cNvSpPr/>
                    <p:nvPr/>
                  </p:nvSpPr>
                  <p:spPr bwMode="auto">
                    <a:xfrm>
                      <a:off x="8178421"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226" name="Rectangle 1225"/>
                    <p:cNvSpPr/>
                    <p:nvPr/>
                  </p:nvSpPr>
                  <p:spPr bwMode="auto">
                    <a:xfrm>
                      <a:off x="8298692"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227" name="Rectangle 1226"/>
                    <p:cNvSpPr/>
                    <p:nvPr/>
                  </p:nvSpPr>
                  <p:spPr bwMode="auto">
                    <a:xfrm>
                      <a:off x="7194643" y="273865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grpSp>
              <p:grpSp>
                <p:nvGrpSpPr>
                  <p:cNvPr id="1181" name="Group 376"/>
                  <p:cNvGrpSpPr/>
                  <p:nvPr/>
                </p:nvGrpSpPr>
                <p:grpSpPr>
                  <a:xfrm>
                    <a:off x="945611" y="4868957"/>
                    <a:ext cx="2593075" cy="491319"/>
                    <a:chOff x="6673755" y="2524836"/>
                    <a:chExt cx="2593075" cy="491319"/>
                  </a:xfrm>
                </p:grpSpPr>
                <p:sp>
                  <p:nvSpPr>
                    <p:cNvPr id="1198" name="Rectangle 1197"/>
                    <p:cNvSpPr/>
                    <p:nvPr/>
                  </p:nvSpPr>
                  <p:spPr bwMode="auto">
                    <a:xfrm>
                      <a:off x="6673755" y="2524836"/>
                      <a:ext cx="2593075" cy="491319"/>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199" name="Rectangle 1198"/>
                    <p:cNvSpPr/>
                    <p:nvPr/>
                  </p:nvSpPr>
                  <p:spPr bwMode="auto">
                    <a:xfrm>
                      <a:off x="6796584" y="274320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200" name="Rectangle 1199"/>
                    <p:cNvSpPr/>
                    <p:nvPr/>
                  </p:nvSpPr>
                  <p:spPr bwMode="auto">
                    <a:xfrm>
                      <a:off x="7697337"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201" name="Rectangle 1200"/>
                    <p:cNvSpPr/>
                    <p:nvPr/>
                  </p:nvSpPr>
                  <p:spPr bwMode="auto">
                    <a:xfrm>
                      <a:off x="7817608"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202" name="Rectangle 1201"/>
                    <p:cNvSpPr/>
                    <p:nvPr/>
                  </p:nvSpPr>
                  <p:spPr bwMode="auto">
                    <a:xfrm>
                      <a:off x="7937879"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203" name="Rectangle 1202"/>
                    <p:cNvSpPr/>
                    <p:nvPr/>
                  </p:nvSpPr>
                  <p:spPr bwMode="auto">
                    <a:xfrm>
                      <a:off x="8418963"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204" name="Rectangle 1203"/>
                    <p:cNvSpPr/>
                    <p:nvPr/>
                  </p:nvSpPr>
                  <p:spPr bwMode="auto">
                    <a:xfrm>
                      <a:off x="853923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205" name="Rectangle 1204"/>
                    <p:cNvSpPr/>
                    <p:nvPr/>
                  </p:nvSpPr>
                  <p:spPr bwMode="auto">
                    <a:xfrm>
                      <a:off x="865950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cxnSp>
                  <p:nvCxnSpPr>
                    <p:cNvPr id="1206" name="Straight Connector 1205"/>
                    <p:cNvCxnSpPr/>
                    <p:nvPr/>
                  </p:nvCxnSpPr>
                  <p:spPr bwMode="auto">
                    <a:xfrm>
                      <a:off x="6810233" y="2647666"/>
                      <a:ext cx="777922" cy="0"/>
                    </a:xfrm>
                    <a:prstGeom prst="line">
                      <a:avLst/>
                    </a:prstGeom>
                    <a:solidFill>
                      <a:schemeClr val="accent1"/>
                    </a:solidFill>
                    <a:ln w="57150" cap="flat" cmpd="sng" algn="ctr">
                      <a:solidFill>
                        <a:srgbClr val="1DFF83"/>
                      </a:solidFill>
                      <a:prstDash val="sysDot"/>
                      <a:round/>
                      <a:headEnd type="none" w="med" len="med"/>
                      <a:tailEnd type="none" w="med" len="med"/>
                    </a:ln>
                    <a:effectLst/>
                  </p:spPr>
                </p:cxnSp>
                <p:cxnSp>
                  <p:nvCxnSpPr>
                    <p:cNvPr id="1207" name="Straight Connector 1206"/>
                    <p:cNvCxnSpPr/>
                    <p:nvPr/>
                  </p:nvCxnSpPr>
                  <p:spPr bwMode="auto">
                    <a:xfrm flipV="1">
                      <a:off x="8823278" y="2813712"/>
                      <a:ext cx="377588" cy="4548"/>
                    </a:xfrm>
                    <a:prstGeom prst="line">
                      <a:avLst/>
                    </a:prstGeom>
                    <a:solidFill>
                      <a:schemeClr val="accent1"/>
                    </a:solidFill>
                    <a:ln w="57150" cap="flat" cmpd="sng" algn="ctr">
                      <a:solidFill>
                        <a:srgbClr val="FF2929"/>
                      </a:solidFill>
                      <a:prstDash val="sysDot"/>
                      <a:round/>
                      <a:headEnd type="none" w="med" len="med"/>
                      <a:tailEnd type="none" w="med" len="med"/>
                    </a:ln>
                    <a:effectLst/>
                  </p:spPr>
                </p:cxnSp>
                <p:cxnSp>
                  <p:nvCxnSpPr>
                    <p:cNvPr id="1208" name="Straight Connector 1207"/>
                    <p:cNvCxnSpPr/>
                    <p:nvPr/>
                  </p:nvCxnSpPr>
                  <p:spPr bwMode="auto">
                    <a:xfrm flipV="1">
                      <a:off x="8818729" y="2699983"/>
                      <a:ext cx="377588" cy="4548"/>
                    </a:xfrm>
                    <a:prstGeom prst="line">
                      <a:avLst/>
                    </a:prstGeom>
                    <a:solidFill>
                      <a:schemeClr val="accent1"/>
                    </a:solidFill>
                    <a:ln w="57150" cap="flat" cmpd="sng" algn="ctr">
                      <a:solidFill>
                        <a:srgbClr val="1DFF83"/>
                      </a:solidFill>
                      <a:prstDash val="sysDot"/>
                      <a:round/>
                      <a:headEnd type="none" w="med" len="med"/>
                      <a:tailEnd type="none" w="med" len="med"/>
                    </a:ln>
                    <a:effectLst/>
                  </p:spPr>
                </p:cxnSp>
                <p:sp>
                  <p:nvSpPr>
                    <p:cNvPr id="1209" name="Rectangle 1208"/>
                    <p:cNvSpPr/>
                    <p:nvPr/>
                  </p:nvSpPr>
                  <p:spPr bwMode="auto">
                    <a:xfrm>
                      <a:off x="8058150"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210" name="Rectangle 1209"/>
                    <p:cNvSpPr/>
                    <p:nvPr/>
                  </p:nvSpPr>
                  <p:spPr bwMode="auto">
                    <a:xfrm>
                      <a:off x="8178421"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211" name="Rectangle 1210"/>
                    <p:cNvSpPr/>
                    <p:nvPr/>
                  </p:nvSpPr>
                  <p:spPr bwMode="auto">
                    <a:xfrm>
                      <a:off x="8298692"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212" name="Rectangle 1211"/>
                    <p:cNvSpPr/>
                    <p:nvPr/>
                  </p:nvSpPr>
                  <p:spPr bwMode="auto">
                    <a:xfrm>
                      <a:off x="7194643" y="273865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grpSp>
              <p:grpSp>
                <p:nvGrpSpPr>
                  <p:cNvPr id="1182" name="Group 392"/>
                  <p:cNvGrpSpPr/>
                  <p:nvPr/>
                </p:nvGrpSpPr>
                <p:grpSpPr>
                  <a:xfrm>
                    <a:off x="945611" y="5433888"/>
                    <a:ext cx="2593075" cy="491319"/>
                    <a:chOff x="6673755" y="2524836"/>
                    <a:chExt cx="2593075" cy="491319"/>
                  </a:xfrm>
                </p:grpSpPr>
                <p:sp>
                  <p:nvSpPr>
                    <p:cNvPr id="1183" name="Rectangle 1182"/>
                    <p:cNvSpPr/>
                    <p:nvPr/>
                  </p:nvSpPr>
                  <p:spPr bwMode="auto">
                    <a:xfrm>
                      <a:off x="6673755" y="2524836"/>
                      <a:ext cx="2593075" cy="491319"/>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184" name="Rectangle 1183"/>
                    <p:cNvSpPr/>
                    <p:nvPr/>
                  </p:nvSpPr>
                  <p:spPr bwMode="auto">
                    <a:xfrm>
                      <a:off x="6796584" y="274320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185" name="Rectangle 1184"/>
                    <p:cNvSpPr/>
                    <p:nvPr/>
                  </p:nvSpPr>
                  <p:spPr bwMode="auto">
                    <a:xfrm>
                      <a:off x="7697337"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186" name="Rectangle 1185"/>
                    <p:cNvSpPr/>
                    <p:nvPr/>
                  </p:nvSpPr>
                  <p:spPr bwMode="auto">
                    <a:xfrm>
                      <a:off x="7817608"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187" name="Rectangle 1186"/>
                    <p:cNvSpPr/>
                    <p:nvPr/>
                  </p:nvSpPr>
                  <p:spPr bwMode="auto">
                    <a:xfrm>
                      <a:off x="7937879"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188" name="Rectangle 1187"/>
                    <p:cNvSpPr/>
                    <p:nvPr/>
                  </p:nvSpPr>
                  <p:spPr bwMode="auto">
                    <a:xfrm>
                      <a:off x="8418963"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189" name="Rectangle 1188"/>
                    <p:cNvSpPr/>
                    <p:nvPr/>
                  </p:nvSpPr>
                  <p:spPr bwMode="auto">
                    <a:xfrm>
                      <a:off x="853923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190" name="Rectangle 1189"/>
                    <p:cNvSpPr/>
                    <p:nvPr/>
                  </p:nvSpPr>
                  <p:spPr bwMode="auto">
                    <a:xfrm>
                      <a:off x="865950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cxnSp>
                  <p:nvCxnSpPr>
                    <p:cNvPr id="1191" name="Straight Connector 1190"/>
                    <p:cNvCxnSpPr/>
                    <p:nvPr/>
                  </p:nvCxnSpPr>
                  <p:spPr bwMode="auto">
                    <a:xfrm>
                      <a:off x="6810233" y="2647666"/>
                      <a:ext cx="777922" cy="0"/>
                    </a:xfrm>
                    <a:prstGeom prst="line">
                      <a:avLst/>
                    </a:prstGeom>
                    <a:solidFill>
                      <a:schemeClr val="accent1"/>
                    </a:solidFill>
                    <a:ln w="57150" cap="flat" cmpd="sng" algn="ctr">
                      <a:solidFill>
                        <a:srgbClr val="1DFF83"/>
                      </a:solidFill>
                      <a:prstDash val="sysDot"/>
                      <a:round/>
                      <a:headEnd type="none" w="med" len="med"/>
                      <a:tailEnd type="none" w="med" len="med"/>
                    </a:ln>
                    <a:effectLst/>
                  </p:spPr>
                </p:cxnSp>
                <p:cxnSp>
                  <p:nvCxnSpPr>
                    <p:cNvPr id="1192" name="Straight Connector 1191"/>
                    <p:cNvCxnSpPr/>
                    <p:nvPr/>
                  </p:nvCxnSpPr>
                  <p:spPr bwMode="auto">
                    <a:xfrm flipV="1">
                      <a:off x="8823278" y="2813712"/>
                      <a:ext cx="377588" cy="4548"/>
                    </a:xfrm>
                    <a:prstGeom prst="line">
                      <a:avLst/>
                    </a:prstGeom>
                    <a:solidFill>
                      <a:schemeClr val="accent1"/>
                    </a:solidFill>
                    <a:ln w="57150" cap="flat" cmpd="sng" algn="ctr">
                      <a:solidFill>
                        <a:srgbClr val="FF2929"/>
                      </a:solidFill>
                      <a:prstDash val="sysDot"/>
                      <a:round/>
                      <a:headEnd type="none" w="med" len="med"/>
                      <a:tailEnd type="none" w="med" len="med"/>
                    </a:ln>
                    <a:effectLst/>
                  </p:spPr>
                </p:cxnSp>
                <p:cxnSp>
                  <p:nvCxnSpPr>
                    <p:cNvPr id="1193" name="Straight Connector 1192"/>
                    <p:cNvCxnSpPr/>
                    <p:nvPr/>
                  </p:nvCxnSpPr>
                  <p:spPr bwMode="auto">
                    <a:xfrm flipV="1">
                      <a:off x="8818729" y="2699983"/>
                      <a:ext cx="377588" cy="4548"/>
                    </a:xfrm>
                    <a:prstGeom prst="line">
                      <a:avLst/>
                    </a:prstGeom>
                    <a:solidFill>
                      <a:schemeClr val="accent1"/>
                    </a:solidFill>
                    <a:ln w="57150" cap="flat" cmpd="sng" algn="ctr">
                      <a:solidFill>
                        <a:srgbClr val="1DFF83"/>
                      </a:solidFill>
                      <a:prstDash val="sysDot"/>
                      <a:round/>
                      <a:headEnd type="none" w="med" len="med"/>
                      <a:tailEnd type="none" w="med" len="med"/>
                    </a:ln>
                    <a:effectLst/>
                  </p:spPr>
                </p:cxnSp>
                <p:sp>
                  <p:nvSpPr>
                    <p:cNvPr id="1194" name="Rectangle 1193"/>
                    <p:cNvSpPr/>
                    <p:nvPr/>
                  </p:nvSpPr>
                  <p:spPr bwMode="auto">
                    <a:xfrm>
                      <a:off x="8058150"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195" name="Rectangle 1194"/>
                    <p:cNvSpPr/>
                    <p:nvPr/>
                  </p:nvSpPr>
                  <p:spPr bwMode="auto">
                    <a:xfrm>
                      <a:off x="8178421"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196" name="Rectangle 1195"/>
                    <p:cNvSpPr/>
                    <p:nvPr/>
                  </p:nvSpPr>
                  <p:spPr bwMode="auto">
                    <a:xfrm>
                      <a:off x="8298692"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197" name="Rectangle 1196"/>
                    <p:cNvSpPr/>
                    <p:nvPr/>
                  </p:nvSpPr>
                  <p:spPr bwMode="auto">
                    <a:xfrm>
                      <a:off x="7194643" y="273865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grpSp>
            </p:grpSp>
          </p:grpSp>
          <p:sp>
            <p:nvSpPr>
              <p:cNvPr id="1338" name="Rectangle 1337"/>
              <p:cNvSpPr/>
              <p:nvPr/>
            </p:nvSpPr>
            <p:spPr bwMode="auto">
              <a:xfrm>
                <a:off x="4237469" y="3266130"/>
                <a:ext cx="2593075" cy="491319"/>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cxnSp>
            <p:nvCxnSpPr>
              <p:cNvPr id="1339" name="Straight Connector 1338"/>
              <p:cNvCxnSpPr/>
              <p:nvPr/>
            </p:nvCxnSpPr>
            <p:spPr bwMode="auto">
              <a:xfrm>
                <a:off x="4483211" y="3510761"/>
                <a:ext cx="6824" cy="682388"/>
              </a:xfrm>
              <a:prstGeom prst="line">
                <a:avLst/>
              </a:prstGeom>
              <a:solidFill>
                <a:schemeClr val="accent1"/>
              </a:solidFill>
              <a:ln w="38100" cap="flat" cmpd="sng" algn="ctr">
                <a:solidFill>
                  <a:schemeClr val="bg1"/>
                </a:solidFill>
                <a:prstDash val="solid"/>
                <a:round/>
                <a:headEnd type="oval" w="med" len="med"/>
                <a:tailEnd type="oval" w="med" len="med"/>
              </a:ln>
              <a:effectLst/>
            </p:spPr>
          </p:cxnSp>
          <p:cxnSp>
            <p:nvCxnSpPr>
              <p:cNvPr id="1340" name="Straight Connector 1339"/>
              <p:cNvCxnSpPr/>
              <p:nvPr/>
            </p:nvCxnSpPr>
            <p:spPr bwMode="auto">
              <a:xfrm>
                <a:off x="4585506" y="3510761"/>
                <a:ext cx="9098" cy="889379"/>
              </a:xfrm>
              <a:prstGeom prst="line">
                <a:avLst/>
              </a:prstGeom>
              <a:solidFill>
                <a:schemeClr val="accent1"/>
              </a:solidFill>
              <a:ln w="38100" cap="flat" cmpd="sng" algn="ctr">
                <a:solidFill>
                  <a:schemeClr val="bg1"/>
                </a:solidFill>
                <a:prstDash val="solid"/>
                <a:round/>
                <a:headEnd type="oval" w="med" len="med"/>
                <a:tailEnd type="oval" w="med" len="med"/>
              </a:ln>
              <a:effectLst/>
            </p:spPr>
          </p:cxnSp>
          <p:cxnSp>
            <p:nvCxnSpPr>
              <p:cNvPr id="1341" name="Straight Connector 1340"/>
              <p:cNvCxnSpPr/>
              <p:nvPr/>
            </p:nvCxnSpPr>
            <p:spPr bwMode="auto">
              <a:xfrm>
                <a:off x="4690075" y="3510761"/>
                <a:ext cx="6902" cy="1194946"/>
              </a:xfrm>
              <a:prstGeom prst="line">
                <a:avLst/>
              </a:prstGeom>
              <a:solidFill>
                <a:schemeClr val="accent1"/>
              </a:solidFill>
              <a:ln w="38100" cap="flat" cmpd="sng" algn="ctr">
                <a:solidFill>
                  <a:schemeClr val="bg1"/>
                </a:solidFill>
                <a:prstDash val="solid"/>
                <a:round/>
                <a:headEnd type="oval" w="med" len="med"/>
                <a:tailEnd type="oval" w="med" len="med"/>
              </a:ln>
              <a:effectLst/>
            </p:spPr>
          </p:cxnSp>
          <p:cxnSp>
            <p:nvCxnSpPr>
              <p:cNvPr id="1342" name="Straight Connector 1341"/>
              <p:cNvCxnSpPr/>
              <p:nvPr/>
            </p:nvCxnSpPr>
            <p:spPr bwMode="auto">
              <a:xfrm>
                <a:off x="4792448" y="3510761"/>
                <a:ext cx="16001" cy="1415584"/>
              </a:xfrm>
              <a:prstGeom prst="line">
                <a:avLst/>
              </a:prstGeom>
              <a:solidFill>
                <a:schemeClr val="accent1"/>
              </a:solidFill>
              <a:ln w="38100" cap="flat" cmpd="sng" algn="ctr">
                <a:solidFill>
                  <a:schemeClr val="bg1"/>
                </a:solidFill>
                <a:prstDash val="solid"/>
                <a:round/>
                <a:headEnd type="oval" w="med" len="med"/>
                <a:tailEnd type="oval" w="med" len="med"/>
              </a:ln>
              <a:effectLst/>
            </p:spPr>
          </p:cxnSp>
          <p:cxnSp>
            <p:nvCxnSpPr>
              <p:cNvPr id="1343" name="Straight Connector 1342"/>
              <p:cNvCxnSpPr/>
              <p:nvPr/>
            </p:nvCxnSpPr>
            <p:spPr bwMode="auto">
              <a:xfrm>
                <a:off x="4903920" y="3510761"/>
                <a:ext cx="6824" cy="1665027"/>
              </a:xfrm>
              <a:prstGeom prst="line">
                <a:avLst/>
              </a:prstGeom>
              <a:solidFill>
                <a:schemeClr val="accent1"/>
              </a:solidFill>
              <a:ln w="38100" cap="flat" cmpd="sng" algn="ctr">
                <a:solidFill>
                  <a:schemeClr val="bg1"/>
                </a:solidFill>
                <a:prstDash val="solid"/>
                <a:round/>
                <a:headEnd type="oval" w="med" len="med"/>
                <a:tailEnd type="oval" w="med" len="med"/>
              </a:ln>
              <a:effectLst/>
            </p:spPr>
          </p:cxnSp>
          <p:cxnSp>
            <p:nvCxnSpPr>
              <p:cNvPr id="1344" name="Straight Connector 1343"/>
              <p:cNvCxnSpPr/>
              <p:nvPr/>
            </p:nvCxnSpPr>
            <p:spPr bwMode="auto">
              <a:xfrm>
                <a:off x="5006215" y="3510761"/>
                <a:ext cx="13725" cy="1926511"/>
              </a:xfrm>
              <a:prstGeom prst="line">
                <a:avLst/>
              </a:prstGeom>
              <a:solidFill>
                <a:schemeClr val="accent1"/>
              </a:solidFill>
              <a:ln w="38100" cap="flat" cmpd="sng" algn="ctr">
                <a:solidFill>
                  <a:srgbClr val="FFFF00"/>
                </a:solidFill>
                <a:prstDash val="solid"/>
                <a:round/>
                <a:headEnd type="oval" w="med" len="med"/>
                <a:tailEnd type="oval" w="med" len="med"/>
              </a:ln>
              <a:effectLst/>
            </p:spPr>
          </p:cxnSp>
          <p:cxnSp>
            <p:nvCxnSpPr>
              <p:cNvPr id="1345" name="Straight Connector 1344"/>
              <p:cNvCxnSpPr/>
              <p:nvPr/>
            </p:nvCxnSpPr>
            <p:spPr bwMode="auto">
              <a:xfrm flipH="1">
                <a:off x="5115411" y="3510761"/>
                <a:ext cx="6824" cy="2142699"/>
              </a:xfrm>
              <a:prstGeom prst="line">
                <a:avLst/>
              </a:prstGeom>
              <a:solidFill>
                <a:schemeClr val="accent1"/>
              </a:solidFill>
              <a:ln w="38100" cap="flat" cmpd="sng" algn="ctr">
                <a:solidFill>
                  <a:srgbClr val="FFFF00"/>
                </a:solidFill>
                <a:prstDash val="solid"/>
                <a:round/>
                <a:headEnd type="oval" w="med" len="med"/>
                <a:tailEnd type="oval" w="med" len="med"/>
              </a:ln>
              <a:effectLst/>
            </p:spPr>
          </p:cxnSp>
          <p:cxnSp>
            <p:nvCxnSpPr>
              <p:cNvPr id="1346" name="Straight Connector 1345"/>
              <p:cNvCxnSpPr/>
              <p:nvPr/>
            </p:nvCxnSpPr>
            <p:spPr bwMode="auto">
              <a:xfrm flipH="1">
                <a:off x="5217706" y="3510761"/>
                <a:ext cx="36316" cy="2374481"/>
              </a:xfrm>
              <a:prstGeom prst="line">
                <a:avLst/>
              </a:prstGeom>
              <a:solidFill>
                <a:schemeClr val="accent1"/>
              </a:solidFill>
              <a:ln w="38100" cap="flat" cmpd="sng" algn="ctr">
                <a:solidFill>
                  <a:schemeClr val="bg1"/>
                </a:solidFill>
                <a:prstDash val="solid"/>
                <a:round/>
                <a:headEnd type="oval" w="med" len="med"/>
                <a:tailEnd type="oval" w="med" len="med"/>
              </a:ln>
              <a:effectLst/>
            </p:spPr>
          </p:cxnSp>
          <p:cxnSp>
            <p:nvCxnSpPr>
              <p:cNvPr id="1347" name="Straight Connector 1346"/>
              <p:cNvCxnSpPr/>
              <p:nvPr/>
            </p:nvCxnSpPr>
            <p:spPr bwMode="auto">
              <a:xfrm flipH="1">
                <a:off x="5349493" y="3510761"/>
                <a:ext cx="38874" cy="2626457"/>
              </a:xfrm>
              <a:prstGeom prst="line">
                <a:avLst/>
              </a:prstGeom>
              <a:solidFill>
                <a:schemeClr val="accent1"/>
              </a:solidFill>
              <a:ln w="38100" cap="flat" cmpd="sng" algn="ctr">
                <a:solidFill>
                  <a:schemeClr val="bg1"/>
                </a:solidFill>
                <a:prstDash val="solid"/>
                <a:round/>
                <a:headEnd type="oval" w="med" len="med"/>
                <a:tailEnd type="oval" w="med" len="med"/>
              </a:ln>
              <a:effectLst/>
            </p:spPr>
          </p:cxnSp>
          <p:cxnSp>
            <p:nvCxnSpPr>
              <p:cNvPr id="1348" name="Straight Connector 1347"/>
              <p:cNvCxnSpPr/>
              <p:nvPr/>
            </p:nvCxnSpPr>
            <p:spPr bwMode="auto">
              <a:xfrm flipH="1">
                <a:off x="5483842" y="3510761"/>
                <a:ext cx="29775" cy="2847096"/>
              </a:xfrm>
              <a:prstGeom prst="line">
                <a:avLst/>
              </a:prstGeom>
              <a:solidFill>
                <a:schemeClr val="accent1"/>
              </a:solidFill>
              <a:ln w="38100" cap="flat" cmpd="sng" algn="ctr">
                <a:solidFill>
                  <a:schemeClr val="bg1"/>
                </a:solidFill>
                <a:prstDash val="solid"/>
                <a:round/>
                <a:headEnd type="oval" w="med" len="med"/>
                <a:tailEnd type="oval" w="med" len="med"/>
              </a:ln>
              <a:effectLst/>
            </p:spPr>
          </p:cxnSp>
        </p:grpSp>
        <p:grpSp>
          <p:nvGrpSpPr>
            <p:cNvPr id="1351" name="Group 1350"/>
            <p:cNvGrpSpPr/>
            <p:nvPr/>
          </p:nvGrpSpPr>
          <p:grpSpPr>
            <a:xfrm>
              <a:off x="7477797" y="3957144"/>
              <a:ext cx="2595188" cy="2556752"/>
              <a:chOff x="4235356" y="3266130"/>
              <a:chExt cx="2595188" cy="3295063"/>
            </a:xfrm>
          </p:grpSpPr>
          <p:grpSp>
            <p:nvGrpSpPr>
              <p:cNvPr id="1352" name="Group 1174"/>
              <p:cNvGrpSpPr/>
              <p:nvPr/>
            </p:nvGrpSpPr>
            <p:grpSpPr>
              <a:xfrm>
                <a:off x="4235356" y="4078164"/>
                <a:ext cx="2593075" cy="2483029"/>
                <a:chOff x="1213626" y="3833688"/>
                <a:chExt cx="2593075" cy="2483029"/>
              </a:xfrm>
            </p:grpSpPr>
            <p:grpSp>
              <p:nvGrpSpPr>
                <p:cNvPr id="1364" name="Group 440"/>
                <p:cNvGrpSpPr/>
                <p:nvPr/>
              </p:nvGrpSpPr>
              <p:grpSpPr>
                <a:xfrm>
                  <a:off x="1213626" y="3833688"/>
                  <a:ext cx="2593075" cy="1227043"/>
                  <a:chOff x="945611" y="3739095"/>
                  <a:chExt cx="2593075" cy="2751043"/>
                </a:xfrm>
              </p:grpSpPr>
              <p:grpSp>
                <p:nvGrpSpPr>
                  <p:cNvPr id="1446" name="Group 328"/>
                  <p:cNvGrpSpPr/>
                  <p:nvPr/>
                </p:nvGrpSpPr>
                <p:grpSpPr>
                  <a:xfrm>
                    <a:off x="945611" y="3739095"/>
                    <a:ext cx="2593075" cy="491319"/>
                    <a:chOff x="6673755" y="2524836"/>
                    <a:chExt cx="2593075" cy="491319"/>
                  </a:xfrm>
                </p:grpSpPr>
                <p:sp>
                  <p:nvSpPr>
                    <p:cNvPr id="1511" name="Rectangle 1510"/>
                    <p:cNvSpPr/>
                    <p:nvPr/>
                  </p:nvSpPr>
                  <p:spPr bwMode="auto">
                    <a:xfrm>
                      <a:off x="6673755" y="2524836"/>
                      <a:ext cx="2593075" cy="491319"/>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512" name="Rectangle 1511"/>
                    <p:cNvSpPr/>
                    <p:nvPr/>
                  </p:nvSpPr>
                  <p:spPr bwMode="auto">
                    <a:xfrm>
                      <a:off x="6796584" y="274320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513" name="Rectangle 1512"/>
                    <p:cNvSpPr/>
                    <p:nvPr/>
                  </p:nvSpPr>
                  <p:spPr bwMode="auto">
                    <a:xfrm>
                      <a:off x="7697337"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514" name="Rectangle 1513"/>
                    <p:cNvSpPr/>
                    <p:nvPr/>
                  </p:nvSpPr>
                  <p:spPr bwMode="auto">
                    <a:xfrm>
                      <a:off x="7817608"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515" name="Rectangle 1514"/>
                    <p:cNvSpPr/>
                    <p:nvPr/>
                  </p:nvSpPr>
                  <p:spPr bwMode="auto">
                    <a:xfrm>
                      <a:off x="7937879"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516" name="Rectangle 1515"/>
                    <p:cNvSpPr/>
                    <p:nvPr/>
                  </p:nvSpPr>
                  <p:spPr bwMode="auto">
                    <a:xfrm>
                      <a:off x="8418963"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517" name="Rectangle 1516"/>
                    <p:cNvSpPr/>
                    <p:nvPr/>
                  </p:nvSpPr>
                  <p:spPr bwMode="auto">
                    <a:xfrm>
                      <a:off x="853923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518" name="Rectangle 1517"/>
                    <p:cNvSpPr/>
                    <p:nvPr/>
                  </p:nvSpPr>
                  <p:spPr bwMode="auto">
                    <a:xfrm>
                      <a:off x="865950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cxnSp>
                  <p:nvCxnSpPr>
                    <p:cNvPr id="1519" name="Straight Connector 1518"/>
                    <p:cNvCxnSpPr/>
                    <p:nvPr/>
                  </p:nvCxnSpPr>
                  <p:spPr bwMode="auto">
                    <a:xfrm>
                      <a:off x="6810233" y="2647666"/>
                      <a:ext cx="777922" cy="0"/>
                    </a:xfrm>
                    <a:prstGeom prst="line">
                      <a:avLst/>
                    </a:prstGeom>
                    <a:solidFill>
                      <a:schemeClr val="accent1"/>
                    </a:solidFill>
                    <a:ln w="57150" cap="flat" cmpd="sng" algn="ctr">
                      <a:solidFill>
                        <a:srgbClr val="1DFF83"/>
                      </a:solidFill>
                      <a:prstDash val="sysDot"/>
                      <a:round/>
                      <a:headEnd type="none" w="med" len="med"/>
                      <a:tailEnd type="none" w="med" len="med"/>
                    </a:ln>
                    <a:effectLst/>
                  </p:spPr>
                </p:cxnSp>
                <p:cxnSp>
                  <p:nvCxnSpPr>
                    <p:cNvPr id="1520" name="Straight Connector 1519"/>
                    <p:cNvCxnSpPr/>
                    <p:nvPr/>
                  </p:nvCxnSpPr>
                  <p:spPr bwMode="auto">
                    <a:xfrm flipV="1">
                      <a:off x="8823278" y="2813712"/>
                      <a:ext cx="377588" cy="4548"/>
                    </a:xfrm>
                    <a:prstGeom prst="line">
                      <a:avLst/>
                    </a:prstGeom>
                    <a:solidFill>
                      <a:schemeClr val="accent1"/>
                    </a:solidFill>
                    <a:ln w="57150" cap="flat" cmpd="sng" algn="ctr">
                      <a:solidFill>
                        <a:srgbClr val="FF2929"/>
                      </a:solidFill>
                      <a:prstDash val="sysDot"/>
                      <a:round/>
                      <a:headEnd type="none" w="med" len="med"/>
                      <a:tailEnd type="none" w="med" len="med"/>
                    </a:ln>
                    <a:effectLst/>
                  </p:spPr>
                </p:cxnSp>
                <p:cxnSp>
                  <p:nvCxnSpPr>
                    <p:cNvPr id="1521" name="Straight Connector 1520"/>
                    <p:cNvCxnSpPr/>
                    <p:nvPr/>
                  </p:nvCxnSpPr>
                  <p:spPr bwMode="auto">
                    <a:xfrm flipV="1">
                      <a:off x="8818729" y="2699983"/>
                      <a:ext cx="377588" cy="4548"/>
                    </a:xfrm>
                    <a:prstGeom prst="line">
                      <a:avLst/>
                    </a:prstGeom>
                    <a:solidFill>
                      <a:schemeClr val="accent1"/>
                    </a:solidFill>
                    <a:ln w="57150" cap="flat" cmpd="sng" algn="ctr">
                      <a:solidFill>
                        <a:srgbClr val="1DFF83"/>
                      </a:solidFill>
                      <a:prstDash val="sysDot"/>
                      <a:round/>
                      <a:headEnd type="none" w="med" len="med"/>
                      <a:tailEnd type="none" w="med" len="med"/>
                    </a:ln>
                    <a:effectLst/>
                  </p:spPr>
                </p:cxnSp>
                <p:sp>
                  <p:nvSpPr>
                    <p:cNvPr id="1522" name="Rectangle 1521"/>
                    <p:cNvSpPr/>
                    <p:nvPr/>
                  </p:nvSpPr>
                  <p:spPr bwMode="auto">
                    <a:xfrm>
                      <a:off x="8058150"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523" name="Rectangle 1522"/>
                    <p:cNvSpPr/>
                    <p:nvPr/>
                  </p:nvSpPr>
                  <p:spPr bwMode="auto">
                    <a:xfrm>
                      <a:off x="8178421"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524" name="Rectangle 1523"/>
                    <p:cNvSpPr/>
                    <p:nvPr/>
                  </p:nvSpPr>
                  <p:spPr bwMode="auto">
                    <a:xfrm>
                      <a:off x="8298692"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525" name="Rectangle 1524"/>
                    <p:cNvSpPr/>
                    <p:nvPr/>
                  </p:nvSpPr>
                  <p:spPr bwMode="auto">
                    <a:xfrm>
                      <a:off x="7194643" y="273865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grpSp>
              <p:grpSp>
                <p:nvGrpSpPr>
                  <p:cNvPr id="1447" name="Group 344"/>
                  <p:cNvGrpSpPr/>
                  <p:nvPr/>
                </p:nvGrpSpPr>
                <p:grpSpPr>
                  <a:xfrm>
                    <a:off x="945611" y="4304026"/>
                    <a:ext cx="2593075" cy="491319"/>
                    <a:chOff x="6673755" y="2524836"/>
                    <a:chExt cx="2593075" cy="491319"/>
                  </a:xfrm>
                </p:grpSpPr>
                <p:sp>
                  <p:nvSpPr>
                    <p:cNvPr id="1496" name="Rectangle 1495"/>
                    <p:cNvSpPr/>
                    <p:nvPr/>
                  </p:nvSpPr>
                  <p:spPr bwMode="auto">
                    <a:xfrm>
                      <a:off x="6673755" y="2524836"/>
                      <a:ext cx="2593075" cy="491319"/>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497" name="Rectangle 1496"/>
                    <p:cNvSpPr/>
                    <p:nvPr/>
                  </p:nvSpPr>
                  <p:spPr bwMode="auto">
                    <a:xfrm>
                      <a:off x="6796584" y="274320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498" name="Rectangle 1497"/>
                    <p:cNvSpPr/>
                    <p:nvPr/>
                  </p:nvSpPr>
                  <p:spPr bwMode="auto">
                    <a:xfrm>
                      <a:off x="7697337"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499" name="Rectangle 1498"/>
                    <p:cNvSpPr/>
                    <p:nvPr/>
                  </p:nvSpPr>
                  <p:spPr bwMode="auto">
                    <a:xfrm>
                      <a:off x="7817608"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500" name="Rectangle 1499"/>
                    <p:cNvSpPr/>
                    <p:nvPr/>
                  </p:nvSpPr>
                  <p:spPr bwMode="auto">
                    <a:xfrm>
                      <a:off x="7937879"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501" name="Rectangle 1500"/>
                    <p:cNvSpPr/>
                    <p:nvPr/>
                  </p:nvSpPr>
                  <p:spPr bwMode="auto">
                    <a:xfrm>
                      <a:off x="8418963"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502" name="Rectangle 1501"/>
                    <p:cNvSpPr/>
                    <p:nvPr/>
                  </p:nvSpPr>
                  <p:spPr bwMode="auto">
                    <a:xfrm>
                      <a:off x="853923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503" name="Rectangle 1502"/>
                    <p:cNvSpPr/>
                    <p:nvPr/>
                  </p:nvSpPr>
                  <p:spPr bwMode="auto">
                    <a:xfrm>
                      <a:off x="865950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cxnSp>
                  <p:nvCxnSpPr>
                    <p:cNvPr id="1504" name="Straight Connector 1503"/>
                    <p:cNvCxnSpPr/>
                    <p:nvPr/>
                  </p:nvCxnSpPr>
                  <p:spPr bwMode="auto">
                    <a:xfrm>
                      <a:off x="6810233" y="2647666"/>
                      <a:ext cx="777922" cy="0"/>
                    </a:xfrm>
                    <a:prstGeom prst="line">
                      <a:avLst/>
                    </a:prstGeom>
                    <a:solidFill>
                      <a:schemeClr val="accent1"/>
                    </a:solidFill>
                    <a:ln w="57150" cap="flat" cmpd="sng" algn="ctr">
                      <a:solidFill>
                        <a:srgbClr val="1DFF83"/>
                      </a:solidFill>
                      <a:prstDash val="sysDot"/>
                      <a:round/>
                      <a:headEnd type="none" w="med" len="med"/>
                      <a:tailEnd type="none" w="med" len="med"/>
                    </a:ln>
                    <a:effectLst/>
                  </p:spPr>
                </p:cxnSp>
                <p:cxnSp>
                  <p:nvCxnSpPr>
                    <p:cNvPr id="1505" name="Straight Connector 1504"/>
                    <p:cNvCxnSpPr/>
                    <p:nvPr/>
                  </p:nvCxnSpPr>
                  <p:spPr bwMode="auto">
                    <a:xfrm flipV="1">
                      <a:off x="8823278" y="2813712"/>
                      <a:ext cx="377588" cy="4548"/>
                    </a:xfrm>
                    <a:prstGeom prst="line">
                      <a:avLst/>
                    </a:prstGeom>
                    <a:solidFill>
                      <a:schemeClr val="accent1"/>
                    </a:solidFill>
                    <a:ln w="57150" cap="flat" cmpd="sng" algn="ctr">
                      <a:solidFill>
                        <a:srgbClr val="FF2929"/>
                      </a:solidFill>
                      <a:prstDash val="sysDot"/>
                      <a:round/>
                      <a:headEnd type="none" w="med" len="med"/>
                      <a:tailEnd type="none" w="med" len="med"/>
                    </a:ln>
                    <a:effectLst/>
                  </p:spPr>
                </p:cxnSp>
                <p:cxnSp>
                  <p:nvCxnSpPr>
                    <p:cNvPr id="1506" name="Straight Connector 1505"/>
                    <p:cNvCxnSpPr/>
                    <p:nvPr/>
                  </p:nvCxnSpPr>
                  <p:spPr bwMode="auto">
                    <a:xfrm flipV="1">
                      <a:off x="8818729" y="2699983"/>
                      <a:ext cx="377588" cy="4548"/>
                    </a:xfrm>
                    <a:prstGeom prst="line">
                      <a:avLst/>
                    </a:prstGeom>
                    <a:solidFill>
                      <a:schemeClr val="accent1"/>
                    </a:solidFill>
                    <a:ln w="57150" cap="flat" cmpd="sng" algn="ctr">
                      <a:solidFill>
                        <a:srgbClr val="1DFF83"/>
                      </a:solidFill>
                      <a:prstDash val="sysDot"/>
                      <a:round/>
                      <a:headEnd type="none" w="med" len="med"/>
                      <a:tailEnd type="none" w="med" len="med"/>
                    </a:ln>
                    <a:effectLst/>
                  </p:spPr>
                </p:cxnSp>
                <p:sp>
                  <p:nvSpPr>
                    <p:cNvPr id="1507" name="Rectangle 1506"/>
                    <p:cNvSpPr/>
                    <p:nvPr/>
                  </p:nvSpPr>
                  <p:spPr bwMode="auto">
                    <a:xfrm>
                      <a:off x="8058150"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508" name="Rectangle 1507"/>
                    <p:cNvSpPr/>
                    <p:nvPr/>
                  </p:nvSpPr>
                  <p:spPr bwMode="auto">
                    <a:xfrm>
                      <a:off x="8178421"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509" name="Rectangle 1508"/>
                    <p:cNvSpPr/>
                    <p:nvPr/>
                  </p:nvSpPr>
                  <p:spPr bwMode="auto">
                    <a:xfrm>
                      <a:off x="8298692"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510" name="Rectangle 1509"/>
                    <p:cNvSpPr/>
                    <p:nvPr/>
                  </p:nvSpPr>
                  <p:spPr bwMode="auto">
                    <a:xfrm>
                      <a:off x="7194643" y="273865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grpSp>
              <p:grpSp>
                <p:nvGrpSpPr>
                  <p:cNvPr id="1448" name="Group 360"/>
                  <p:cNvGrpSpPr/>
                  <p:nvPr/>
                </p:nvGrpSpPr>
                <p:grpSpPr>
                  <a:xfrm>
                    <a:off x="945611" y="5998819"/>
                    <a:ext cx="2593075" cy="491319"/>
                    <a:chOff x="6673755" y="2524836"/>
                    <a:chExt cx="2593075" cy="491319"/>
                  </a:xfrm>
                </p:grpSpPr>
                <p:sp>
                  <p:nvSpPr>
                    <p:cNvPr id="1481" name="Rectangle 1480"/>
                    <p:cNvSpPr/>
                    <p:nvPr/>
                  </p:nvSpPr>
                  <p:spPr bwMode="auto">
                    <a:xfrm>
                      <a:off x="6673755" y="2524836"/>
                      <a:ext cx="2593075" cy="491319"/>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482" name="Rectangle 1481"/>
                    <p:cNvSpPr/>
                    <p:nvPr/>
                  </p:nvSpPr>
                  <p:spPr bwMode="auto">
                    <a:xfrm>
                      <a:off x="6796584" y="274320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483" name="Rectangle 1482"/>
                    <p:cNvSpPr/>
                    <p:nvPr/>
                  </p:nvSpPr>
                  <p:spPr bwMode="auto">
                    <a:xfrm>
                      <a:off x="7697337"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484" name="Rectangle 1483"/>
                    <p:cNvSpPr/>
                    <p:nvPr/>
                  </p:nvSpPr>
                  <p:spPr bwMode="auto">
                    <a:xfrm>
                      <a:off x="7817608"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485" name="Rectangle 1484"/>
                    <p:cNvSpPr/>
                    <p:nvPr/>
                  </p:nvSpPr>
                  <p:spPr bwMode="auto">
                    <a:xfrm>
                      <a:off x="7937879"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486" name="Rectangle 1485"/>
                    <p:cNvSpPr/>
                    <p:nvPr/>
                  </p:nvSpPr>
                  <p:spPr bwMode="auto">
                    <a:xfrm>
                      <a:off x="8418963"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487" name="Rectangle 1486"/>
                    <p:cNvSpPr/>
                    <p:nvPr/>
                  </p:nvSpPr>
                  <p:spPr bwMode="auto">
                    <a:xfrm>
                      <a:off x="853923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488" name="Rectangle 1487"/>
                    <p:cNvSpPr/>
                    <p:nvPr/>
                  </p:nvSpPr>
                  <p:spPr bwMode="auto">
                    <a:xfrm>
                      <a:off x="865950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cxnSp>
                  <p:nvCxnSpPr>
                    <p:cNvPr id="1489" name="Straight Connector 1488"/>
                    <p:cNvCxnSpPr/>
                    <p:nvPr/>
                  </p:nvCxnSpPr>
                  <p:spPr bwMode="auto">
                    <a:xfrm>
                      <a:off x="6810233" y="2647666"/>
                      <a:ext cx="777922" cy="0"/>
                    </a:xfrm>
                    <a:prstGeom prst="line">
                      <a:avLst/>
                    </a:prstGeom>
                    <a:solidFill>
                      <a:schemeClr val="accent1"/>
                    </a:solidFill>
                    <a:ln w="57150" cap="flat" cmpd="sng" algn="ctr">
                      <a:solidFill>
                        <a:srgbClr val="1DFF83"/>
                      </a:solidFill>
                      <a:prstDash val="sysDot"/>
                      <a:round/>
                      <a:headEnd type="none" w="med" len="med"/>
                      <a:tailEnd type="none" w="med" len="med"/>
                    </a:ln>
                    <a:effectLst/>
                  </p:spPr>
                </p:cxnSp>
                <p:cxnSp>
                  <p:nvCxnSpPr>
                    <p:cNvPr id="1490" name="Straight Connector 1489"/>
                    <p:cNvCxnSpPr/>
                    <p:nvPr/>
                  </p:nvCxnSpPr>
                  <p:spPr bwMode="auto">
                    <a:xfrm flipV="1">
                      <a:off x="8823278" y="2813712"/>
                      <a:ext cx="377588" cy="4548"/>
                    </a:xfrm>
                    <a:prstGeom prst="line">
                      <a:avLst/>
                    </a:prstGeom>
                    <a:solidFill>
                      <a:schemeClr val="accent1"/>
                    </a:solidFill>
                    <a:ln w="57150" cap="flat" cmpd="sng" algn="ctr">
                      <a:solidFill>
                        <a:srgbClr val="FF2929"/>
                      </a:solidFill>
                      <a:prstDash val="sysDot"/>
                      <a:round/>
                      <a:headEnd type="none" w="med" len="med"/>
                      <a:tailEnd type="none" w="med" len="med"/>
                    </a:ln>
                    <a:effectLst/>
                  </p:spPr>
                </p:cxnSp>
                <p:cxnSp>
                  <p:nvCxnSpPr>
                    <p:cNvPr id="1491" name="Straight Connector 1490"/>
                    <p:cNvCxnSpPr/>
                    <p:nvPr/>
                  </p:nvCxnSpPr>
                  <p:spPr bwMode="auto">
                    <a:xfrm flipV="1">
                      <a:off x="8818729" y="2699983"/>
                      <a:ext cx="377588" cy="4548"/>
                    </a:xfrm>
                    <a:prstGeom prst="line">
                      <a:avLst/>
                    </a:prstGeom>
                    <a:solidFill>
                      <a:schemeClr val="accent1"/>
                    </a:solidFill>
                    <a:ln w="57150" cap="flat" cmpd="sng" algn="ctr">
                      <a:solidFill>
                        <a:srgbClr val="1DFF83"/>
                      </a:solidFill>
                      <a:prstDash val="sysDot"/>
                      <a:round/>
                      <a:headEnd type="none" w="med" len="med"/>
                      <a:tailEnd type="none" w="med" len="med"/>
                    </a:ln>
                    <a:effectLst/>
                  </p:spPr>
                </p:cxnSp>
                <p:sp>
                  <p:nvSpPr>
                    <p:cNvPr id="1492" name="Rectangle 1491"/>
                    <p:cNvSpPr/>
                    <p:nvPr/>
                  </p:nvSpPr>
                  <p:spPr bwMode="auto">
                    <a:xfrm>
                      <a:off x="8058150"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493" name="Rectangle 1492"/>
                    <p:cNvSpPr/>
                    <p:nvPr/>
                  </p:nvSpPr>
                  <p:spPr bwMode="auto">
                    <a:xfrm>
                      <a:off x="8178421"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494" name="Rectangle 1493"/>
                    <p:cNvSpPr/>
                    <p:nvPr/>
                  </p:nvSpPr>
                  <p:spPr bwMode="auto">
                    <a:xfrm>
                      <a:off x="8298692"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495" name="Rectangle 1494"/>
                    <p:cNvSpPr/>
                    <p:nvPr/>
                  </p:nvSpPr>
                  <p:spPr bwMode="auto">
                    <a:xfrm>
                      <a:off x="7194643" y="273865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grpSp>
              <p:grpSp>
                <p:nvGrpSpPr>
                  <p:cNvPr id="1449" name="Group 376"/>
                  <p:cNvGrpSpPr/>
                  <p:nvPr/>
                </p:nvGrpSpPr>
                <p:grpSpPr>
                  <a:xfrm>
                    <a:off x="945611" y="4868957"/>
                    <a:ext cx="2593075" cy="491319"/>
                    <a:chOff x="6673755" y="2524836"/>
                    <a:chExt cx="2593075" cy="491319"/>
                  </a:xfrm>
                </p:grpSpPr>
                <p:sp>
                  <p:nvSpPr>
                    <p:cNvPr id="1466" name="Rectangle 1465"/>
                    <p:cNvSpPr/>
                    <p:nvPr/>
                  </p:nvSpPr>
                  <p:spPr bwMode="auto">
                    <a:xfrm>
                      <a:off x="6673755" y="2524836"/>
                      <a:ext cx="2593075" cy="491319"/>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467" name="Rectangle 1466"/>
                    <p:cNvSpPr/>
                    <p:nvPr/>
                  </p:nvSpPr>
                  <p:spPr bwMode="auto">
                    <a:xfrm>
                      <a:off x="6796584" y="274320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468" name="Rectangle 1467"/>
                    <p:cNvSpPr/>
                    <p:nvPr/>
                  </p:nvSpPr>
                  <p:spPr bwMode="auto">
                    <a:xfrm>
                      <a:off x="7697337"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469" name="Rectangle 1468"/>
                    <p:cNvSpPr/>
                    <p:nvPr/>
                  </p:nvSpPr>
                  <p:spPr bwMode="auto">
                    <a:xfrm>
                      <a:off x="7817608"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470" name="Rectangle 1469"/>
                    <p:cNvSpPr/>
                    <p:nvPr/>
                  </p:nvSpPr>
                  <p:spPr bwMode="auto">
                    <a:xfrm>
                      <a:off x="7937879"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471" name="Rectangle 1470"/>
                    <p:cNvSpPr/>
                    <p:nvPr/>
                  </p:nvSpPr>
                  <p:spPr bwMode="auto">
                    <a:xfrm>
                      <a:off x="8418963"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472" name="Rectangle 1471"/>
                    <p:cNvSpPr/>
                    <p:nvPr/>
                  </p:nvSpPr>
                  <p:spPr bwMode="auto">
                    <a:xfrm>
                      <a:off x="853923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473" name="Rectangle 1472"/>
                    <p:cNvSpPr/>
                    <p:nvPr/>
                  </p:nvSpPr>
                  <p:spPr bwMode="auto">
                    <a:xfrm>
                      <a:off x="865950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cxnSp>
                  <p:nvCxnSpPr>
                    <p:cNvPr id="1474" name="Straight Connector 1473"/>
                    <p:cNvCxnSpPr/>
                    <p:nvPr/>
                  </p:nvCxnSpPr>
                  <p:spPr bwMode="auto">
                    <a:xfrm>
                      <a:off x="6810233" y="2647666"/>
                      <a:ext cx="777922" cy="0"/>
                    </a:xfrm>
                    <a:prstGeom prst="line">
                      <a:avLst/>
                    </a:prstGeom>
                    <a:solidFill>
                      <a:schemeClr val="accent1"/>
                    </a:solidFill>
                    <a:ln w="57150" cap="flat" cmpd="sng" algn="ctr">
                      <a:solidFill>
                        <a:srgbClr val="1DFF83"/>
                      </a:solidFill>
                      <a:prstDash val="sysDot"/>
                      <a:round/>
                      <a:headEnd type="none" w="med" len="med"/>
                      <a:tailEnd type="none" w="med" len="med"/>
                    </a:ln>
                    <a:effectLst/>
                  </p:spPr>
                </p:cxnSp>
                <p:cxnSp>
                  <p:nvCxnSpPr>
                    <p:cNvPr id="1475" name="Straight Connector 1474"/>
                    <p:cNvCxnSpPr/>
                    <p:nvPr/>
                  </p:nvCxnSpPr>
                  <p:spPr bwMode="auto">
                    <a:xfrm flipV="1">
                      <a:off x="8823278" y="2813712"/>
                      <a:ext cx="377588" cy="4548"/>
                    </a:xfrm>
                    <a:prstGeom prst="line">
                      <a:avLst/>
                    </a:prstGeom>
                    <a:solidFill>
                      <a:schemeClr val="accent1"/>
                    </a:solidFill>
                    <a:ln w="57150" cap="flat" cmpd="sng" algn="ctr">
                      <a:solidFill>
                        <a:srgbClr val="FF2929"/>
                      </a:solidFill>
                      <a:prstDash val="sysDot"/>
                      <a:round/>
                      <a:headEnd type="none" w="med" len="med"/>
                      <a:tailEnd type="none" w="med" len="med"/>
                    </a:ln>
                    <a:effectLst/>
                  </p:spPr>
                </p:cxnSp>
                <p:cxnSp>
                  <p:nvCxnSpPr>
                    <p:cNvPr id="1476" name="Straight Connector 1475"/>
                    <p:cNvCxnSpPr/>
                    <p:nvPr/>
                  </p:nvCxnSpPr>
                  <p:spPr bwMode="auto">
                    <a:xfrm flipV="1">
                      <a:off x="8818729" y="2699983"/>
                      <a:ext cx="377588" cy="4548"/>
                    </a:xfrm>
                    <a:prstGeom prst="line">
                      <a:avLst/>
                    </a:prstGeom>
                    <a:solidFill>
                      <a:schemeClr val="accent1"/>
                    </a:solidFill>
                    <a:ln w="57150" cap="flat" cmpd="sng" algn="ctr">
                      <a:solidFill>
                        <a:srgbClr val="1DFF83"/>
                      </a:solidFill>
                      <a:prstDash val="sysDot"/>
                      <a:round/>
                      <a:headEnd type="none" w="med" len="med"/>
                      <a:tailEnd type="none" w="med" len="med"/>
                    </a:ln>
                    <a:effectLst/>
                  </p:spPr>
                </p:cxnSp>
                <p:sp>
                  <p:nvSpPr>
                    <p:cNvPr id="1477" name="Rectangle 1476"/>
                    <p:cNvSpPr/>
                    <p:nvPr/>
                  </p:nvSpPr>
                  <p:spPr bwMode="auto">
                    <a:xfrm>
                      <a:off x="8058150"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478" name="Rectangle 1477"/>
                    <p:cNvSpPr/>
                    <p:nvPr/>
                  </p:nvSpPr>
                  <p:spPr bwMode="auto">
                    <a:xfrm>
                      <a:off x="8178421"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479" name="Rectangle 1478"/>
                    <p:cNvSpPr/>
                    <p:nvPr/>
                  </p:nvSpPr>
                  <p:spPr bwMode="auto">
                    <a:xfrm>
                      <a:off x="8298692"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480" name="Rectangle 1479"/>
                    <p:cNvSpPr/>
                    <p:nvPr/>
                  </p:nvSpPr>
                  <p:spPr bwMode="auto">
                    <a:xfrm>
                      <a:off x="7194643" y="273865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grpSp>
              <p:grpSp>
                <p:nvGrpSpPr>
                  <p:cNvPr id="1450" name="Group 392"/>
                  <p:cNvGrpSpPr/>
                  <p:nvPr/>
                </p:nvGrpSpPr>
                <p:grpSpPr>
                  <a:xfrm>
                    <a:off x="945611" y="5433888"/>
                    <a:ext cx="2593075" cy="491319"/>
                    <a:chOff x="6673755" y="2524836"/>
                    <a:chExt cx="2593075" cy="491319"/>
                  </a:xfrm>
                </p:grpSpPr>
                <p:sp>
                  <p:nvSpPr>
                    <p:cNvPr id="1451" name="Rectangle 1450"/>
                    <p:cNvSpPr/>
                    <p:nvPr/>
                  </p:nvSpPr>
                  <p:spPr bwMode="auto">
                    <a:xfrm>
                      <a:off x="6673755" y="2524836"/>
                      <a:ext cx="2593075" cy="491319"/>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452" name="Rectangle 1451"/>
                    <p:cNvSpPr/>
                    <p:nvPr/>
                  </p:nvSpPr>
                  <p:spPr bwMode="auto">
                    <a:xfrm>
                      <a:off x="6796584" y="274320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453" name="Rectangle 1452"/>
                    <p:cNvSpPr/>
                    <p:nvPr/>
                  </p:nvSpPr>
                  <p:spPr bwMode="auto">
                    <a:xfrm>
                      <a:off x="7697337"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454" name="Rectangle 1453"/>
                    <p:cNvSpPr/>
                    <p:nvPr/>
                  </p:nvSpPr>
                  <p:spPr bwMode="auto">
                    <a:xfrm>
                      <a:off x="7817608"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455" name="Rectangle 1454"/>
                    <p:cNvSpPr/>
                    <p:nvPr/>
                  </p:nvSpPr>
                  <p:spPr bwMode="auto">
                    <a:xfrm>
                      <a:off x="7937879"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456" name="Rectangle 1455"/>
                    <p:cNvSpPr/>
                    <p:nvPr/>
                  </p:nvSpPr>
                  <p:spPr bwMode="auto">
                    <a:xfrm>
                      <a:off x="8418963"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457" name="Rectangle 1456"/>
                    <p:cNvSpPr/>
                    <p:nvPr/>
                  </p:nvSpPr>
                  <p:spPr bwMode="auto">
                    <a:xfrm>
                      <a:off x="853923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458" name="Rectangle 1457"/>
                    <p:cNvSpPr/>
                    <p:nvPr/>
                  </p:nvSpPr>
                  <p:spPr bwMode="auto">
                    <a:xfrm>
                      <a:off x="865950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cxnSp>
                  <p:nvCxnSpPr>
                    <p:cNvPr id="1459" name="Straight Connector 1458"/>
                    <p:cNvCxnSpPr/>
                    <p:nvPr/>
                  </p:nvCxnSpPr>
                  <p:spPr bwMode="auto">
                    <a:xfrm>
                      <a:off x="6810233" y="2647666"/>
                      <a:ext cx="777922" cy="0"/>
                    </a:xfrm>
                    <a:prstGeom prst="line">
                      <a:avLst/>
                    </a:prstGeom>
                    <a:solidFill>
                      <a:schemeClr val="accent1"/>
                    </a:solidFill>
                    <a:ln w="57150" cap="flat" cmpd="sng" algn="ctr">
                      <a:solidFill>
                        <a:srgbClr val="1DFF83"/>
                      </a:solidFill>
                      <a:prstDash val="sysDot"/>
                      <a:round/>
                      <a:headEnd type="none" w="med" len="med"/>
                      <a:tailEnd type="none" w="med" len="med"/>
                    </a:ln>
                    <a:effectLst/>
                  </p:spPr>
                </p:cxnSp>
                <p:cxnSp>
                  <p:nvCxnSpPr>
                    <p:cNvPr id="1460" name="Straight Connector 1459"/>
                    <p:cNvCxnSpPr/>
                    <p:nvPr/>
                  </p:nvCxnSpPr>
                  <p:spPr bwMode="auto">
                    <a:xfrm flipV="1">
                      <a:off x="8823278" y="2813712"/>
                      <a:ext cx="377588" cy="4548"/>
                    </a:xfrm>
                    <a:prstGeom prst="line">
                      <a:avLst/>
                    </a:prstGeom>
                    <a:solidFill>
                      <a:schemeClr val="accent1"/>
                    </a:solidFill>
                    <a:ln w="57150" cap="flat" cmpd="sng" algn="ctr">
                      <a:solidFill>
                        <a:srgbClr val="FF2929"/>
                      </a:solidFill>
                      <a:prstDash val="sysDot"/>
                      <a:round/>
                      <a:headEnd type="none" w="med" len="med"/>
                      <a:tailEnd type="none" w="med" len="med"/>
                    </a:ln>
                    <a:effectLst/>
                  </p:spPr>
                </p:cxnSp>
                <p:cxnSp>
                  <p:nvCxnSpPr>
                    <p:cNvPr id="1461" name="Straight Connector 1460"/>
                    <p:cNvCxnSpPr/>
                    <p:nvPr/>
                  </p:nvCxnSpPr>
                  <p:spPr bwMode="auto">
                    <a:xfrm flipV="1">
                      <a:off x="8818729" y="2699983"/>
                      <a:ext cx="377588" cy="4548"/>
                    </a:xfrm>
                    <a:prstGeom prst="line">
                      <a:avLst/>
                    </a:prstGeom>
                    <a:solidFill>
                      <a:schemeClr val="accent1"/>
                    </a:solidFill>
                    <a:ln w="57150" cap="flat" cmpd="sng" algn="ctr">
                      <a:solidFill>
                        <a:srgbClr val="1DFF83"/>
                      </a:solidFill>
                      <a:prstDash val="sysDot"/>
                      <a:round/>
                      <a:headEnd type="none" w="med" len="med"/>
                      <a:tailEnd type="none" w="med" len="med"/>
                    </a:ln>
                    <a:effectLst/>
                  </p:spPr>
                </p:cxnSp>
                <p:sp>
                  <p:nvSpPr>
                    <p:cNvPr id="1462" name="Rectangle 1461"/>
                    <p:cNvSpPr/>
                    <p:nvPr/>
                  </p:nvSpPr>
                  <p:spPr bwMode="auto">
                    <a:xfrm>
                      <a:off x="8058150"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463" name="Rectangle 1462"/>
                    <p:cNvSpPr/>
                    <p:nvPr/>
                  </p:nvSpPr>
                  <p:spPr bwMode="auto">
                    <a:xfrm>
                      <a:off x="8178421"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464" name="Rectangle 1463"/>
                    <p:cNvSpPr/>
                    <p:nvPr/>
                  </p:nvSpPr>
                  <p:spPr bwMode="auto">
                    <a:xfrm>
                      <a:off x="8298692"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465" name="Rectangle 1464"/>
                    <p:cNvSpPr/>
                    <p:nvPr/>
                  </p:nvSpPr>
                  <p:spPr bwMode="auto">
                    <a:xfrm>
                      <a:off x="7194643" y="273865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grpSp>
            </p:grpSp>
            <p:grpSp>
              <p:nvGrpSpPr>
                <p:cNvPr id="1365" name="Group 456"/>
                <p:cNvGrpSpPr/>
                <p:nvPr/>
              </p:nvGrpSpPr>
              <p:grpSpPr>
                <a:xfrm>
                  <a:off x="1213626" y="5089674"/>
                  <a:ext cx="2593075" cy="1227043"/>
                  <a:chOff x="945611" y="3739095"/>
                  <a:chExt cx="2593075" cy="2751043"/>
                </a:xfrm>
              </p:grpSpPr>
              <p:grpSp>
                <p:nvGrpSpPr>
                  <p:cNvPr id="1366" name="Group 328"/>
                  <p:cNvGrpSpPr/>
                  <p:nvPr/>
                </p:nvGrpSpPr>
                <p:grpSpPr>
                  <a:xfrm>
                    <a:off x="945611" y="3739095"/>
                    <a:ext cx="2593075" cy="491319"/>
                    <a:chOff x="6673755" y="2524836"/>
                    <a:chExt cx="2593075" cy="491319"/>
                  </a:xfrm>
                </p:grpSpPr>
                <p:sp>
                  <p:nvSpPr>
                    <p:cNvPr id="1431" name="Rectangle 1430"/>
                    <p:cNvSpPr/>
                    <p:nvPr/>
                  </p:nvSpPr>
                  <p:spPr bwMode="auto">
                    <a:xfrm>
                      <a:off x="6673755" y="2524836"/>
                      <a:ext cx="2593075" cy="491319"/>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432" name="Rectangle 1431"/>
                    <p:cNvSpPr/>
                    <p:nvPr/>
                  </p:nvSpPr>
                  <p:spPr bwMode="auto">
                    <a:xfrm>
                      <a:off x="6796584" y="274320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433" name="Rectangle 1432"/>
                    <p:cNvSpPr/>
                    <p:nvPr/>
                  </p:nvSpPr>
                  <p:spPr bwMode="auto">
                    <a:xfrm>
                      <a:off x="7697337"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434" name="Rectangle 1433"/>
                    <p:cNvSpPr/>
                    <p:nvPr/>
                  </p:nvSpPr>
                  <p:spPr bwMode="auto">
                    <a:xfrm>
                      <a:off x="7817608"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435" name="Rectangle 1434"/>
                    <p:cNvSpPr/>
                    <p:nvPr/>
                  </p:nvSpPr>
                  <p:spPr bwMode="auto">
                    <a:xfrm>
                      <a:off x="7937879"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436" name="Rectangle 1435"/>
                    <p:cNvSpPr/>
                    <p:nvPr/>
                  </p:nvSpPr>
                  <p:spPr bwMode="auto">
                    <a:xfrm>
                      <a:off x="8418963"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437" name="Rectangle 1436"/>
                    <p:cNvSpPr/>
                    <p:nvPr/>
                  </p:nvSpPr>
                  <p:spPr bwMode="auto">
                    <a:xfrm>
                      <a:off x="853923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438" name="Rectangle 1437"/>
                    <p:cNvSpPr/>
                    <p:nvPr/>
                  </p:nvSpPr>
                  <p:spPr bwMode="auto">
                    <a:xfrm>
                      <a:off x="865950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cxnSp>
                  <p:nvCxnSpPr>
                    <p:cNvPr id="1439" name="Straight Connector 1438"/>
                    <p:cNvCxnSpPr/>
                    <p:nvPr/>
                  </p:nvCxnSpPr>
                  <p:spPr bwMode="auto">
                    <a:xfrm>
                      <a:off x="6810233" y="2647666"/>
                      <a:ext cx="777922" cy="0"/>
                    </a:xfrm>
                    <a:prstGeom prst="line">
                      <a:avLst/>
                    </a:prstGeom>
                    <a:solidFill>
                      <a:schemeClr val="accent1"/>
                    </a:solidFill>
                    <a:ln w="57150" cap="flat" cmpd="sng" algn="ctr">
                      <a:solidFill>
                        <a:srgbClr val="1DFF83"/>
                      </a:solidFill>
                      <a:prstDash val="sysDot"/>
                      <a:round/>
                      <a:headEnd type="none" w="med" len="med"/>
                      <a:tailEnd type="none" w="med" len="med"/>
                    </a:ln>
                    <a:effectLst/>
                  </p:spPr>
                </p:cxnSp>
                <p:cxnSp>
                  <p:nvCxnSpPr>
                    <p:cNvPr id="1440" name="Straight Connector 1439"/>
                    <p:cNvCxnSpPr/>
                    <p:nvPr/>
                  </p:nvCxnSpPr>
                  <p:spPr bwMode="auto">
                    <a:xfrm flipV="1">
                      <a:off x="8823278" y="2813712"/>
                      <a:ext cx="377588" cy="4548"/>
                    </a:xfrm>
                    <a:prstGeom prst="line">
                      <a:avLst/>
                    </a:prstGeom>
                    <a:solidFill>
                      <a:schemeClr val="accent1"/>
                    </a:solidFill>
                    <a:ln w="57150" cap="flat" cmpd="sng" algn="ctr">
                      <a:solidFill>
                        <a:srgbClr val="FF2929"/>
                      </a:solidFill>
                      <a:prstDash val="sysDot"/>
                      <a:round/>
                      <a:headEnd type="none" w="med" len="med"/>
                      <a:tailEnd type="none" w="med" len="med"/>
                    </a:ln>
                    <a:effectLst/>
                  </p:spPr>
                </p:cxnSp>
                <p:cxnSp>
                  <p:nvCxnSpPr>
                    <p:cNvPr id="1441" name="Straight Connector 1440"/>
                    <p:cNvCxnSpPr/>
                    <p:nvPr/>
                  </p:nvCxnSpPr>
                  <p:spPr bwMode="auto">
                    <a:xfrm flipV="1">
                      <a:off x="8818729" y="2699983"/>
                      <a:ext cx="377588" cy="4548"/>
                    </a:xfrm>
                    <a:prstGeom prst="line">
                      <a:avLst/>
                    </a:prstGeom>
                    <a:solidFill>
                      <a:schemeClr val="accent1"/>
                    </a:solidFill>
                    <a:ln w="57150" cap="flat" cmpd="sng" algn="ctr">
                      <a:solidFill>
                        <a:srgbClr val="1DFF83"/>
                      </a:solidFill>
                      <a:prstDash val="sysDot"/>
                      <a:round/>
                      <a:headEnd type="none" w="med" len="med"/>
                      <a:tailEnd type="none" w="med" len="med"/>
                    </a:ln>
                    <a:effectLst/>
                  </p:spPr>
                </p:cxnSp>
                <p:sp>
                  <p:nvSpPr>
                    <p:cNvPr id="1442" name="Rectangle 1441"/>
                    <p:cNvSpPr/>
                    <p:nvPr/>
                  </p:nvSpPr>
                  <p:spPr bwMode="auto">
                    <a:xfrm>
                      <a:off x="8058150"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443" name="Rectangle 1442"/>
                    <p:cNvSpPr/>
                    <p:nvPr/>
                  </p:nvSpPr>
                  <p:spPr bwMode="auto">
                    <a:xfrm>
                      <a:off x="8178421"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444" name="Rectangle 1443"/>
                    <p:cNvSpPr/>
                    <p:nvPr/>
                  </p:nvSpPr>
                  <p:spPr bwMode="auto">
                    <a:xfrm>
                      <a:off x="8298692"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445" name="Rectangle 1444"/>
                    <p:cNvSpPr/>
                    <p:nvPr/>
                  </p:nvSpPr>
                  <p:spPr bwMode="auto">
                    <a:xfrm>
                      <a:off x="7194643" y="273865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grpSp>
              <p:grpSp>
                <p:nvGrpSpPr>
                  <p:cNvPr id="1367" name="Group 344"/>
                  <p:cNvGrpSpPr/>
                  <p:nvPr/>
                </p:nvGrpSpPr>
                <p:grpSpPr>
                  <a:xfrm>
                    <a:off x="945611" y="4304026"/>
                    <a:ext cx="2593075" cy="491319"/>
                    <a:chOff x="6673755" y="2524836"/>
                    <a:chExt cx="2593075" cy="491319"/>
                  </a:xfrm>
                </p:grpSpPr>
                <p:sp>
                  <p:nvSpPr>
                    <p:cNvPr id="1416" name="Rectangle 1415"/>
                    <p:cNvSpPr/>
                    <p:nvPr/>
                  </p:nvSpPr>
                  <p:spPr bwMode="auto">
                    <a:xfrm>
                      <a:off x="6673755" y="2524836"/>
                      <a:ext cx="2593075" cy="491319"/>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417" name="Rectangle 1416"/>
                    <p:cNvSpPr/>
                    <p:nvPr/>
                  </p:nvSpPr>
                  <p:spPr bwMode="auto">
                    <a:xfrm>
                      <a:off x="6796584" y="274320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418" name="Rectangle 1417"/>
                    <p:cNvSpPr/>
                    <p:nvPr/>
                  </p:nvSpPr>
                  <p:spPr bwMode="auto">
                    <a:xfrm>
                      <a:off x="7697337"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419" name="Rectangle 1418"/>
                    <p:cNvSpPr/>
                    <p:nvPr/>
                  </p:nvSpPr>
                  <p:spPr bwMode="auto">
                    <a:xfrm>
                      <a:off x="7817608"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420" name="Rectangle 1419"/>
                    <p:cNvSpPr/>
                    <p:nvPr/>
                  </p:nvSpPr>
                  <p:spPr bwMode="auto">
                    <a:xfrm>
                      <a:off x="7937879"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421" name="Rectangle 1420"/>
                    <p:cNvSpPr/>
                    <p:nvPr/>
                  </p:nvSpPr>
                  <p:spPr bwMode="auto">
                    <a:xfrm>
                      <a:off x="8418963"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422" name="Rectangle 1421"/>
                    <p:cNvSpPr/>
                    <p:nvPr/>
                  </p:nvSpPr>
                  <p:spPr bwMode="auto">
                    <a:xfrm>
                      <a:off x="853923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423" name="Rectangle 1422"/>
                    <p:cNvSpPr/>
                    <p:nvPr/>
                  </p:nvSpPr>
                  <p:spPr bwMode="auto">
                    <a:xfrm>
                      <a:off x="865950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cxnSp>
                  <p:nvCxnSpPr>
                    <p:cNvPr id="1424" name="Straight Connector 1423"/>
                    <p:cNvCxnSpPr/>
                    <p:nvPr/>
                  </p:nvCxnSpPr>
                  <p:spPr bwMode="auto">
                    <a:xfrm>
                      <a:off x="6810233" y="2647666"/>
                      <a:ext cx="777922" cy="0"/>
                    </a:xfrm>
                    <a:prstGeom prst="line">
                      <a:avLst/>
                    </a:prstGeom>
                    <a:solidFill>
                      <a:schemeClr val="accent1"/>
                    </a:solidFill>
                    <a:ln w="57150" cap="flat" cmpd="sng" algn="ctr">
                      <a:solidFill>
                        <a:srgbClr val="1DFF83"/>
                      </a:solidFill>
                      <a:prstDash val="sysDot"/>
                      <a:round/>
                      <a:headEnd type="none" w="med" len="med"/>
                      <a:tailEnd type="none" w="med" len="med"/>
                    </a:ln>
                    <a:effectLst/>
                  </p:spPr>
                </p:cxnSp>
                <p:cxnSp>
                  <p:nvCxnSpPr>
                    <p:cNvPr id="1425" name="Straight Connector 1424"/>
                    <p:cNvCxnSpPr/>
                    <p:nvPr/>
                  </p:nvCxnSpPr>
                  <p:spPr bwMode="auto">
                    <a:xfrm flipV="1">
                      <a:off x="8823278" y="2813712"/>
                      <a:ext cx="377588" cy="4548"/>
                    </a:xfrm>
                    <a:prstGeom prst="line">
                      <a:avLst/>
                    </a:prstGeom>
                    <a:solidFill>
                      <a:schemeClr val="accent1"/>
                    </a:solidFill>
                    <a:ln w="57150" cap="flat" cmpd="sng" algn="ctr">
                      <a:solidFill>
                        <a:srgbClr val="FF2929"/>
                      </a:solidFill>
                      <a:prstDash val="sysDot"/>
                      <a:round/>
                      <a:headEnd type="none" w="med" len="med"/>
                      <a:tailEnd type="none" w="med" len="med"/>
                    </a:ln>
                    <a:effectLst/>
                  </p:spPr>
                </p:cxnSp>
                <p:cxnSp>
                  <p:nvCxnSpPr>
                    <p:cNvPr id="1426" name="Straight Connector 1425"/>
                    <p:cNvCxnSpPr/>
                    <p:nvPr/>
                  </p:nvCxnSpPr>
                  <p:spPr bwMode="auto">
                    <a:xfrm flipV="1">
                      <a:off x="8818729" y="2699983"/>
                      <a:ext cx="377588" cy="4548"/>
                    </a:xfrm>
                    <a:prstGeom prst="line">
                      <a:avLst/>
                    </a:prstGeom>
                    <a:solidFill>
                      <a:schemeClr val="accent1"/>
                    </a:solidFill>
                    <a:ln w="57150" cap="flat" cmpd="sng" algn="ctr">
                      <a:solidFill>
                        <a:srgbClr val="1DFF83"/>
                      </a:solidFill>
                      <a:prstDash val="sysDot"/>
                      <a:round/>
                      <a:headEnd type="none" w="med" len="med"/>
                      <a:tailEnd type="none" w="med" len="med"/>
                    </a:ln>
                    <a:effectLst/>
                  </p:spPr>
                </p:cxnSp>
                <p:sp>
                  <p:nvSpPr>
                    <p:cNvPr id="1427" name="Rectangle 1426"/>
                    <p:cNvSpPr/>
                    <p:nvPr/>
                  </p:nvSpPr>
                  <p:spPr bwMode="auto">
                    <a:xfrm>
                      <a:off x="8058150"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428" name="Rectangle 1427"/>
                    <p:cNvSpPr/>
                    <p:nvPr/>
                  </p:nvSpPr>
                  <p:spPr bwMode="auto">
                    <a:xfrm>
                      <a:off x="8178421"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429" name="Rectangle 1428"/>
                    <p:cNvSpPr/>
                    <p:nvPr/>
                  </p:nvSpPr>
                  <p:spPr bwMode="auto">
                    <a:xfrm>
                      <a:off x="8298692"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430" name="Rectangle 1429"/>
                    <p:cNvSpPr/>
                    <p:nvPr/>
                  </p:nvSpPr>
                  <p:spPr bwMode="auto">
                    <a:xfrm>
                      <a:off x="7194643" y="273865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grpSp>
              <p:grpSp>
                <p:nvGrpSpPr>
                  <p:cNvPr id="1368" name="Group 360"/>
                  <p:cNvGrpSpPr/>
                  <p:nvPr/>
                </p:nvGrpSpPr>
                <p:grpSpPr>
                  <a:xfrm>
                    <a:off x="945611" y="5998819"/>
                    <a:ext cx="2593075" cy="491319"/>
                    <a:chOff x="6673755" y="2524836"/>
                    <a:chExt cx="2593075" cy="491319"/>
                  </a:xfrm>
                </p:grpSpPr>
                <p:sp>
                  <p:nvSpPr>
                    <p:cNvPr id="1401" name="Rectangle 1400"/>
                    <p:cNvSpPr/>
                    <p:nvPr/>
                  </p:nvSpPr>
                  <p:spPr bwMode="auto">
                    <a:xfrm>
                      <a:off x="6673755" y="2524836"/>
                      <a:ext cx="2593075" cy="491319"/>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402" name="Rectangle 1401"/>
                    <p:cNvSpPr/>
                    <p:nvPr/>
                  </p:nvSpPr>
                  <p:spPr bwMode="auto">
                    <a:xfrm>
                      <a:off x="6796584" y="274320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403" name="Rectangle 1402"/>
                    <p:cNvSpPr/>
                    <p:nvPr/>
                  </p:nvSpPr>
                  <p:spPr bwMode="auto">
                    <a:xfrm>
                      <a:off x="7697337"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404" name="Rectangle 1403"/>
                    <p:cNvSpPr/>
                    <p:nvPr/>
                  </p:nvSpPr>
                  <p:spPr bwMode="auto">
                    <a:xfrm>
                      <a:off x="7817608"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405" name="Rectangle 1404"/>
                    <p:cNvSpPr/>
                    <p:nvPr/>
                  </p:nvSpPr>
                  <p:spPr bwMode="auto">
                    <a:xfrm>
                      <a:off x="7937879"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406" name="Rectangle 1405"/>
                    <p:cNvSpPr/>
                    <p:nvPr/>
                  </p:nvSpPr>
                  <p:spPr bwMode="auto">
                    <a:xfrm>
                      <a:off x="8418963"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407" name="Rectangle 1406"/>
                    <p:cNvSpPr/>
                    <p:nvPr/>
                  </p:nvSpPr>
                  <p:spPr bwMode="auto">
                    <a:xfrm>
                      <a:off x="853923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408" name="Rectangle 1407"/>
                    <p:cNvSpPr/>
                    <p:nvPr/>
                  </p:nvSpPr>
                  <p:spPr bwMode="auto">
                    <a:xfrm>
                      <a:off x="865950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cxnSp>
                  <p:nvCxnSpPr>
                    <p:cNvPr id="1409" name="Straight Connector 1408"/>
                    <p:cNvCxnSpPr/>
                    <p:nvPr/>
                  </p:nvCxnSpPr>
                  <p:spPr bwMode="auto">
                    <a:xfrm>
                      <a:off x="6810233" y="2647666"/>
                      <a:ext cx="777922" cy="0"/>
                    </a:xfrm>
                    <a:prstGeom prst="line">
                      <a:avLst/>
                    </a:prstGeom>
                    <a:solidFill>
                      <a:schemeClr val="accent1"/>
                    </a:solidFill>
                    <a:ln w="57150" cap="flat" cmpd="sng" algn="ctr">
                      <a:solidFill>
                        <a:srgbClr val="1DFF83"/>
                      </a:solidFill>
                      <a:prstDash val="sysDot"/>
                      <a:round/>
                      <a:headEnd type="none" w="med" len="med"/>
                      <a:tailEnd type="none" w="med" len="med"/>
                    </a:ln>
                    <a:effectLst/>
                  </p:spPr>
                </p:cxnSp>
                <p:cxnSp>
                  <p:nvCxnSpPr>
                    <p:cNvPr id="1410" name="Straight Connector 1409"/>
                    <p:cNvCxnSpPr/>
                    <p:nvPr/>
                  </p:nvCxnSpPr>
                  <p:spPr bwMode="auto">
                    <a:xfrm flipV="1">
                      <a:off x="8823278" y="2813712"/>
                      <a:ext cx="377588" cy="4548"/>
                    </a:xfrm>
                    <a:prstGeom prst="line">
                      <a:avLst/>
                    </a:prstGeom>
                    <a:solidFill>
                      <a:schemeClr val="accent1"/>
                    </a:solidFill>
                    <a:ln w="57150" cap="flat" cmpd="sng" algn="ctr">
                      <a:solidFill>
                        <a:srgbClr val="FF2929"/>
                      </a:solidFill>
                      <a:prstDash val="sysDot"/>
                      <a:round/>
                      <a:headEnd type="none" w="med" len="med"/>
                      <a:tailEnd type="none" w="med" len="med"/>
                    </a:ln>
                    <a:effectLst/>
                  </p:spPr>
                </p:cxnSp>
                <p:cxnSp>
                  <p:nvCxnSpPr>
                    <p:cNvPr id="1411" name="Straight Connector 1410"/>
                    <p:cNvCxnSpPr/>
                    <p:nvPr/>
                  </p:nvCxnSpPr>
                  <p:spPr bwMode="auto">
                    <a:xfrm flipV="1">
                      <a:off x="8818729" y="2699983"/>
                      <a:ext cx="377588" cy="4548"/>
                    </a:xfrm>
                    <a:prstGeom prst="line">
                      <a:avLst/>
                    </a:prstGeom>
                    <a:solidFill>
                      <a:schemeClr val="accent1"/>
                    </a:solidFill>
                    <a:ln w="57150" cap="flat" cmpd="sng" algn="ctr">
                      <a:solidFill>
                        <a:srgbClr val="1DFF83"/>
                      </a:solidFill>
                      <a:prstDash val="sysDot"/>
                      <a:round/>
                      <a:headEnd type="none" w="med" len="med"/>
                      <a:tailEnd type="none" w="med" len="med"/>
                    </a:ln>
                    <a:effectLst/>
                  </p:spPr>
                </p:cxnSp>
                <p:sp>
                  <p:nvSpPr>
                    <p:cNvPr id="1412" name="Rectangle 1411"/>
                    <p:cNvSpPr/>
                    <p:nvPr/>
                  </p:nvSpPr>
                  <p:spPr bwMode="auto">
                    <a:xfrm>
                      <a:off x="8058150"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413" name="Rectangle 1412"/>
                    <p:cNvSpPr/>
                    <p:nvPr/>
                  </p:nvSpPr>
                  <p:spPr bwMode="auto">
                    <a:xfrm>
                      <a:off x="8178421"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414" name="Rectangle 1413"/>
                    <p:cNvSpPr/>
                    <p:nvPr/>
                  </p:nvSpPr>
                  <p:spPr bwMode="auto">
                    <a:xfrm>
                      <a:off x="8298692"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415" name="Rectangle 1414"/>
                    <p:cNvSpPr/>
                    <p:nvPr/>
                  </p:nvSpPr>
                  <p:spPr bwMode="auto">
                    <a:xfrm>
                      <a:off x="7194643" y="273865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grpSp>
              <p:grpSp>
                <p:nvGrpSpPr>
                  <p:cNvPr id="1369" name="Group 376"/>
                  <p:cNvGrpSpPr/>
                  <p:nvPr/>
                </p:nvGrpSpPr>
                <p:grpSpPr>
                  <a:xfrm>
                    <a:off x="945611" y="4868957"/>
                    <a:ext cx="2593075" cy="491319"/>
                    <a:chOff x="6673755" y="2524836"/>
                    <a:chExt cx="2593075" cy="491319"/>
                  </a:xfrm>
                </p:grpSpPr>
                <p:sp>
                  <p:nvSpPr>
                    <p:cNvPr id="1386" name="Rectangle 1385"/>
                    <p:cNvSpPr/>
                    <p:nvPr/>
                  </p:nvSpPr>
                  <p:spPr bwMode="auto">
                    <a:xfrm>
                      <a:off x="6673755" y="2524836"/>
                      <a:ext cx="2593075" cy="491319"/>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387" name="Rectangle 1386"/>
                    <p:cNvSpPr/>
                    <p:nvPr/>
                  </p:nvSpPr>
                  <p:spPr bwMode="auto">
                    <a:xfrm>
                      <a:off x="6796584" y="274320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388" name="Rectangle 1387"/>
                    <p:cNvSpPr/>
                    <p:nvPr/>
                  </p:nvSpPr>
                  <p:spPr bwMode="auto">
                    <a:xfrm>
                      <a:off x="7697337"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389" name="Rectangle 1388"/>
                    <p:cNvSpPr/>
                    <p:nvPr/>
                  </p:nvSpPr>
                  <p:spPr bwMode="auto">
                    <a:xfrm>
                      <a:off x="7817608"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390" name="Rectangle 1389"/>
                    <p:cNvSpPr/>
                    <p:nvPr/>
                  </p:nvSpPr>
                  <p:spPr bwMode="auto">
                    <a:xfrm>
                      <a:off x="7937879"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391" name="Rectangle 1390"/>
                    <p:cNvSpPr/>
                    <p:nvPr/>
                  </p:nvSpPr>
                  <p:spPr bwMode="auto">
                    <a:xfrm>
                      <a:off x="8418963"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392" name="Rectangle 1391"/>
                    <p:cNvSpPr/>
                    <p:nvPr/>
                  </p:nvSpPr>
                  <p:spPr bwMode="auto">
                    <a:xfrm>
                      <a:off x="853923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393" name="Rectangle 1392"/>
                    <p:cNvSpPr/>
                    <p:nvPr/>
                  </p:nvSpPr>
                  <p:spPr bwMode="auto">
                    <a:xfrm>
                      <a:off x="865950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cxnSp>
                  <p:nvCxnSpPr>
                    <p:cNvPr id="1394" name="Straight Connector 1393"/>
                    <p:cNvCxnSpPr/>
                    <p:nvPr/>
                  </p:nvCxnSpPr>
                  <p:spPr bwMode="auto">
                    <a:xfrm>
                      <a:off x="6810233" y="2647666"/>
                      <a:ext cx="777922" cy="0"/>
                    </a:xfrm>
                    <a:prstGeom prst="line">
                      <a:avLst/>
                    </a:prstGeom>
                    <a:solidFill>
                      <a:schemeClr val="accent1"/>
                    </a:solidFill>
                    <a:ln w="57150" cap="flat" cmpd="sng" algn="ctr">
                      <a:solidFill>
                        <a:srgbClr val="1DFF83"/>
                      </a:solidFill>
                      <a:prstDash val="sysDot"/>
                      <a:round/>
                      <a:headEnd type="none" w="med" len="med"/>
                      <a:tailEnd type="none" w="med" len="med"/>
                    </a:ln>
                    <a:effectLst/>
                  </p:spPr>
                </p:cxnSp>
                <p:cxnSp>
                  <p:nvCxnSpPr>
                    <p:cNvPr id="1395" name="Straight Connector 1394"/>
                    <p:cNvCxnSpPr/>
                    <p:nvPr/>
                  </p:nvCxnSpPr>
                  <p:spPr bwMode="auto">
                    <a:xfrm flipV="1">
                      <a:off x="8823278" y="2813712"/>
                      <a:ext cx="377588" cy="4548"/>
                    </a:xfrm>
                    <a:prstGeom prst="line">
                      <a:avLst/>
                    </a:prstGeom>
                    <a:solidFill>
                      <a:schemeClr val="accent1"/>
                    </a:solidFill>
                    <a:ln w="57150" cap="flat" cmpd="sng" algn="ctr">
                      <a:solidFill>
                        <a:srgbClr val="FF2929"/>
                      </a:solidFill>
                      <a:prstDash val="sysDot"/>
                      <a:round/>
                      <a:headEnd type="none" w="med" len="med"/>
                      <a:tailEnd type="none" w="med" len="med"/>
                    </a:ln>
                    <a:effectLst/>
                  </p:spPr>
                </p:cxnSp>
                <p:cxnSp>
                  <p:nvCxnSpPr>
                    <p:cNvPr id="1396" name="Straight Connector 1395"/>
                    <p:cNvCxnSpPr/>
                    <p:nvPr/>
                  </p:nvCxnSpPr>
                  <p:spPr bwMode="auto">
                    <a:xfrm flipV="1">
                      <a:off x="8818729" y="2699983"/>
                      <a:ext cx="377588" cy="4548"/>
                    </a:xfrm>
                    <a:prstGeom prst="line">
                      <a:avLst/>
                    </a:prstGeom>
                    <a:solidFill>
                      <a:schemeClr val="accent1"/>
                    </a:solidFill>
                    <a:ln w="57150" cap="flat" cmpd="sng" algn="ctr">
                      <a:solidFill>
                        <a:srgbClr val="1DFF83"/>
                      </a:solidFill>
                      <a:prstDash val="sysDot"/>
                      <a:round/>
                      <a:headEnd type="none" w="med" len="med"/>
                      <a:tailEnd type="none" w="med" len="med"/>
                    </a:ln>
                    <a:effectLst/>
                  </p:spPr>
                </p:cxnSp>
                <p:sp>
                  <p:nvSpPr>
                    <p:cNvPr id="1397" name="Rectangle 1396"/>
                    <p:cNvSpPr/>
                    <p:nvPr/>
                  </p:nvSpPr>
                  <p:spPr bwMode="auto">
                    <a:xfrm>
                      <a:off x="8058150"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398" name="Rectangle 1397"/>
                    <p:cNvSpPr/>
                    <p:nvPr/>
                  </p:nvSpPr>
                  <p:spPr bwMode="auto">
                    <a:xfrm>
                      <a:off x="8178421"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399" name="Rectangle 1398"/>
                    <p:cNvSpPr/>
                    <p:nvPr/>
                  </p:nvSpPr>
                  <p:spPr bwMode="auto">
                    <a:xfrm>
                      <a:off x="8298692"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400" name="Rectangle 1399"/>
                    <p:cNvSpPr/>
                    <p:nvPr/>
                  </p:nvSpPr>
                  <p:spPr bwMode="auto">
                    <a:xfrm>
                      <a:off x="7194643" y="273865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grpSp>
              <p:grpSp>
                <p:nvGrpSpPr>
                  <p:cNvPr id="1370" name="Group 392"/>
                  <p:cNvGrpSpPr/>
                  <p:nvPr/>
                </p:nvGrpSpPr>
                <p:grpSpPr>
                  <a:xfrm>
                    <a:off x="945611" y="5433888"/>
                    <a:ext cx="2593075" cy="491319"/>
                    <a:chOff x="6673755" y="2524836"/>
                    <a:chExt cx="2593075" cy="491319"/>
                  </a:xfrm>
                </p:grpSpPr>
                <p:sp>
                  <p:nvSpPr>
                    <p:cNvPr id="1371" name="Rectangle 1370"/>
                    <p:cNvSpPr/>
                    <p:nvPr/>
                  </p:nvSpPr>
                  <p:spPr bwMode="auto">
                    <a:xfrm>
                      <a:off x="6673755" y="2524836"/>
                      <a:ext cx="2593075" cy="491319"/>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372" name="Rectangle 1371"/>
                    <p:cNvSpPr/>
                    <p:nvPr/>
                  </p:nvSpPr>
                  <p:spPr bwMode="auto">
                    <a:xfrm>
                      <a:off x="6796584" y="274320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373" name="Rectangle 1372"/>
                    <p:cNvSpPr/>
                    <p:nvPr/>
                  </p:nvSpPr>
                  <p:spPr bwMode="auto">
                    <a:xfrm>
                      <a:off x="7697337"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374" name="Rectangle 1373"/>
                    <p:cNvSpPr/>
                    <p:nvPr/>
                  </p:nvSpPr>
                  <p:spPr bwMode="auto">
                    <a:xfrm>
                      <a:off x="7817608"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375" name="Rectangle 1374"/>
                    <p:cNvSpPr/>
                    <p:nvPr/>
                  </p:nvSpPr>
                  <p:spPr bwMode="auto">
                    <a:xfrm>
                      <a:off x="7937879"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376" name="Rectangle 1375"/>
                    <p:cNvSpPr/>
                    <p:nvPr/>
                  </p:nvSpPr>
                  <p:spPr bwMode="auto">
                    <a:xfrm>
                      <a:off x="8418963"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377" name="Rectangle 1376"/>
                    <p:cNvSpPr/>
                    <p:nvPr/>
                  </p:nvSpPr>
                  <p:spPr bwMode="auto">
                    <a:xfrm>
                      <a:off x="853923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378" name="Rectangle 1377"/>
                    <p:cNvSpPr/>
                    <p:nvPr/>
                  </p:nvSpPr>
                  <p:spPr bwMode="auto">
                    <a:xfrm>
                      <a:off x="865950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cxnSp>
                  <p:nvCxnSpPr>
                    <p:cNvPr id="1379" name="Straight Connector 1378"/>
                    <p:cNvCxnSpPr/>
                    <p:nvPr/>
                  </p:nvCxnSpPr>
                  <p:spPr bwMode="auto">
                    <a:xfrm>
                      <a:off x="6810233" y="2647666"/>
                      <a:ext cx="777922" cy="0"/>
                    </a:xfrm>
                    <a:prstGeom prst="line">
                      <a:avLst/>
                    </a:prstGeom>
                    <a:solidFill>
                      <a:schemeClr val="accent1"/>
                    </a:solidFill>
                    <a:ln w="57150" cap="flat" cmpd="sng" algn="ctr">
                      <a:solidFill>
                        <a:srgbClr val="1DFF83"/>
                      </a:solidFill>
                      <a:prstDash val="sysDot"/>
                      <a:round/>
                      <a:headEnd type="none" w="med" len="med"/>
                      <a:tailEnd type="none" w="med" len="med"/>
                    </a:ln>
                    <a:effectLst/>
                  </p:spPr>
                </p:cxnSp>
                <p:cxnSp>
                  <p:nvCxnSpPr>
                    <p:cNvPr id="1380" name="Straight Connector 1379"/>
                    <p:cNvCxnSpPr/>
                    <p:nvPr/>
                  </p:nvCxnSpPr>
                  <p:spPr bwMode="auto">
                    <a:xfrm flipV="1">
                      <a:off x="8823278" y="2813712"/>
                      <a:ext cx="377588" cy="4548"/>
                    </a:xfrm>
                    <a:prstGeom prst="line">
                      <a:avLst/>
                    </a:prstGeom>
                    <a:solidFill>
                      <a:schemeClr val="accent1"/>
                    </a:solidFill>
                    <a:ln w="57150" cap="flat" cmpd="sng" algn="ctr">
                      <a:solidFill>
                        <a:srgbClr val="FF2929"/>
                      </a:solidFill>
                      <a:prstDash val="sysDot"/>
                      <a:round/>
                      <a:headEnd type="none" w="med" len="med"/>
                      <a:tailEnd type="none" w="med" len="med"/>
                    </a:ln>
                    <a:effectLst/>
                  </p:spPr>
                </p:cxnSp>
                <p:cxnSp>
                  <p:nvCxnSpPr>
                    <p:cNvPr id="1381" name="Straight Connector 1380"/>
                    <p:cNvCxnSpPr/>
                    <p:nvPr/>
                  </p:nvCxnSpPr>
                  <p:spPr bwMode="auto">
                    <a:xfrm flipV="1">
                      <a:off x="8818729" y="2699983"/>
                      <a:ext cx="377588" cy="4548"/>
                    </a:xfrm>
                    <a:prstGeom prst="line">
                      <a:avLst/>
                    </a:prstGeom>
                    <a:solidFill>
                      <a:schemeClr val="accent1"/>
                    </a:solidFill>
                    <a:ln w="57150" cap="flat" cmpd="sng" algn="ctr">
                      <a:solidFill>
                        <a:srgbClr val="1DFF83"/>
                      </a:solidFill>
                      <a:prstDash val="sysDot"/>
                      <a:round/>
                      <a:headEnd type="none" w="med" len="med"/>
                      <a:tailEnd type="none" w="med" len="med"/>
                    </a:ln>
                    <a:effectLst/>
                  </p:spPr>
                </p:cxnSp>
                <p:sp>
                  <p:nvSpPr>
                    <p:cNvPr id="1382" name="Rectangle 1381"/>
                    <p:cNvSpPr/>
                    <p:nvPr/>
                  </p:nvSpPr>
                  <p:spPr bwMode="auto">
                    <a:xfrm>
                      <a:off x="8058150"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383" name="Rectangle 1382"/>
                    <p:cNvSpPr/>
                    <p:nvPr/>
                  </p:nvSpPr>
                  <p:spPr bwMode="auto">
                    <a:xfrm>
                      <a:off x="8178421"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384" name="Rectangle 1383"/>
                    <p:cNvSpPr/>
                    <p:nvPr/>
                  </p:nvSpPr>
                  <p:spPr bwMode="auto">
                    <a:xfrm>
                      <a:off x="8298692"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sp>
                  <p:nvSpPr>
                    <p:cNvPr id="1385" name="Rectangle 1384"/>
                    <p:cNvSpPr/>
                    <p:nvPr/>
                  </p:nvSpPr>
                  <p:spPr bwMode="auto">
                    <a:xfrm>
                      <a:off x="7194643" y="273865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grpSp>
            </p:grpSp>
          </p:grpSp>
          <p:sp>
            <p:nvSpPr>
              <p:cNvPr id="1353" name="Rectangle 1352"/>
              <p:cNvSpPr/>
              <p:nvPr/>
            </p:nvSpPr>
            <p:spPr bwMode="auto">
              <a:xfrm>
                <a:off x="4237469" y="3266130"/>
                <a:ext cx="2593075" cy="491319"/>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cxnSp>
            <p:nvCxnSpPr>
              <p:cNvPr id="1354" name="Straight Connector 1353"/>
              <p:cNvCxnSpPr/>
              <p:nvPr/>
            </p:nvCxnSpPr>
            <p:spPr bwMode="auto">
              <a:xfrm>
                <a:off x="4483211" y="3510761"/>
                <a:ext cx="6824" cy="682388"/>
              </a:xfrm>
              <a:prstGeom prst="line">
                <a:avLst/>
              </a:prstGeom>
              <a:solidFill>
                <a:schemeClr val="accent1"/>
              </a:solidFill>
              <a:ln w="38100" cap="flat" cmpd="sng" algn="ctr">
                <a:solidFill>
                  <a:schemeClr val="bg1"/>
                </a:solidFill>
                <a:prstDash val="solid"/>
                <a:round/>
                <a:headEnd type="oval" w="med" len="med"/>
                <a:tailEnd type="oval" w="med" len="med"/>
              </a:ln>
              <a:effectLst/>
            </p:spPr>
          </p:cxnSp>
          <p:cxnSp>
            <p:nvCxnSpPr>
              <p:cNvPr id="1355" name="Straight Connector 1354"/>
              <p:cNvCxnSpPr/>
              <p:nvPr/>
            </p:nvCxnSpPr>
            <p:spPr bwMode="auto">
              <a:xfrm>
                <a:off x="4585506" y="3510761"/>
                <a:ext cx="9098" cy="889379"/>
              </a:xfrm>
              <a:prstGeom prst="line">
                <a:avLst/>
              </a:prstGeom>
              <a:solidFill>
                <a:schemeClr val="accent1"/>
              </a:solidFill>
              <a:ln w="38100" cap="flat" cmpd="sng" algn="ctr">
                <a:solidFill>
                  <a:schemeClr val="bg1"/>
                </a:solidFill>
                <a:prstDash val="solid"/>
                <a:round/>
                <a:headEnd type="oval" w="med" len="med"/>
                <a:tailEnd type="oval" w="med" len="med"/>
              </a:ln>
              <a:effectLst/>
            </p:spPr>
          </p:cxnSp>
          <p:cxnSp>
            <p:nvCxnSpPr>
              <p:cNvPr id="1356" name="Straight Connector 1355"/>
              <p:cNvCxnSpPr/>
              <p:nvPr/>
            </p:nvCxnSpPr>
            <p:spPr bwMode="auto">
              <a:xfrm>
                <a:off x="4690075" y="3510761"/>
                <a:ext cx="6902" cy="1194946"/>
              </a:xfrm>
              <a:prstGeom prst="line">
                <a:avLst/>
              </a:prstGeom>
              <a:solidFill>
                <a:schemeClr val="accent1"/>
              </a:solidFill>
              <a:ln w="38100" cap="flat" cmpd="sng" algn="ctr">
                <a:solidFill>
                  <a:schemeClr val="bg1"/>
                </a:solidFill>
                <a:prstDash val="solid"/>
                <a:round/>
                <a:headEnd type="oval" w="med" len="med"/>
                <a:tailEnd type="oval" w="med" len="med"/>
              </a:ln>
              <a:effectLst/>
            </p:spPr>
          </p:cxnSp>
          <p:cxnSp>
            <p:nvCxnSpPr>
              <p:cNvPr id="1357" name="Straight Connector 1356"/>
              <p:cNvCxnSpPr/>
              <p:nvPr/>
            </p:nvCxnSpPr>
            <p:spPr bwMode="auto">
              <a:xfrm>
                <a:off x="4792448" y="3510761"/>
                <a:ext cx="16001" cy="1415584"/>
              </a:xfrm>
              <a:prstGeom prst="line">
                <a:avLst/>
              </a:prstGeom>
              <a:solidFill>
                <a:schemeClr val="accent1"/>
              </a:solidFill>
              <a:ln w="38100" cap="flat" cmpd="sng" algn="ctr">
                <a:solidFill>
                  <a:schemeClr val="bg1"/>
                </a:solidFill>
                <a:prstDash val="solid"/>
                <a:round/>
                <a:headEnd type="oval" w="med" len="med"/>
                <a:tailEnd type="oval" w="med" len="med"/>
              </a:ln>
              <a:effectLst/>
            </p:spPr>
          </p:cxnSp>
          <p:cxnSp>
            <p:nvCxnSpPr>
              <p:cNvPr id="1358" name="Straight Connector 1357"/>
              <p:cNvCxnSpPr/>
              <p:nvPr/>
            </p:nvCxnSpPr>
            <p:spPr bwMode="auto">
              <a:xfrm>
                <a:off x="4903920" y="3510761"/>
                <a:ext cx="6824" cy="1665027"/>
              </a:xfrm>
              <a:prstGeom prst="line">
                <a:avLst/>
              </a:prstGeom>
              <a:solidFill>
                <a:schemeClr val="accent1"/>
              </a:solidFill>
              <a:ln w="38100" cap="flat" cmpd="sng" algn="ctr">
                <a:solidFill>
                  <a:srgbClr val="FFFF00"/>
                </a:solidFill>
                <a:prstDash val="solid"/>
                <a:round/>
                <a:headEnd type="oval" w="med" len="med"/>
                <a:tailEnd type="oval" w="med" len="med"/>
              </a:ln>
              <a:effectLst/>
            </p:spPr>
          </p:cxnSp>
          <p:cxnSp>
            <p:nvCxnSpPr>
              <p:cNvPr id="1359" name="Straight Connector 1358"/>
              <p:cNvCxnSpPr/>
              <p:nvPr/>
            </p:nvCxnSpPr>
            <p:spPr bwMode="auto">
              <a:xfrm>
                <a:off x="5006215" y="3510761"/>
                <a:ext cx="13725" cy="1926511"/>
              </a:xfrm>
              <a:prstGeom prst="line">
                <a:avLst/>
              </a:prstGeom>
              <a:solidFill>
                <a:schemeClr val="accent1"/>
              </a:solidFill>
              <a:ln w="38100" cap="flat" cmpd="sng" algn="ctr">
                <a:solidFill>
                  <a:srgbClr val="FFFF00"/>
                </a:solidFill>
                <a:prstDash val="solid"/>
                <a:round/>
                <a:headEnd type="oval" w="med" len="med"/>
                <a:tailEnd type="oval" w="med" len="med"/>
              </a:ln>
              <a:effectLst/>
            </p:spPr>
          </p:cxnSp>
          <p:cxnSp>
            <p:nvCxnSpPr>
              <p:cNvPr id="1360" name="Straight Connector 1359"/>
              <p:cNvCxnSpPr/>
              <p:nvPr/>
            </p:nvCxnSpPr>
            <p:spPr bwMode="auto">
              <a:xfrm flipH="1">
                <a:off x="5115411" y="3510761"/>
                <a:ext cx="6824" cy="2142699"/>
              </a:xfrm>
              <a:prstGeom prst="line">
                <a:avLst/>
              </a:prstGeom>
              <a:solidFill>
                <a:schemeClr val="accent1"/>
              </a:solidFill>
              <a:ln w="38100" cap="flat" cmpd="sng" algn="ctr">
                <a:solidFill>
                  <a:srgbClr val="0000FF"/>
                </a:solidFill>
                <a:prstDash val="solid"/>
                <a:round/>
                <a:headEnd type="oval" w="med" len="med"/>
                <a:tailEnd type="oval" w="med" len="med"/>
              </a:ln>
              <a:effectLst/>
            </p:spPr>
          </p:cxnSp>
          <p:cxnSp>
            <p:nvCxnSpPr>
              <p:cNvPr id="1361" name="Straight Connector 1360"/>
              <p:cNvCxnSpPr/>
              <p:nvPr/>
            </p:nvCxnSpPr>
            <p:spPr bwMode="auto">
              <a:xfrm flipH="1">
                <a:off x="5217706" y="3510761"/>
                <a:ext cx="36316" cy="2374481"/>
              </a:xfrm>
              <a:prstGeom prst="line">
                <a:avLst/>
              </a:prstGeom>
              <a:solidFill>
                <a:schemeClr val="accent1"/>
              </a:solidFill>
              <a:ln w="38100" cap="flat" cmpd="sng" algn="ctr">
                <a:solidFill>
                  <a:srgbClr val="0000FF"/>
                </a:solidFill>
                <a:prstDash val="solid"/>
                <a:round/>
                <a:headEnd type="oval" w="med" len="med"/>
                <a:tailEnd type="oval" w="med" len="med"/>
              </a:ln>
              <a:effectLst/>
            </p:spPr>
          </p:cxnSp>
          <p:cxnSp>
            <p:nvCxnSpPr>
              <p:cNvPr id="1362" name="Straight Connector 1361"/>
              <p:cNvCxnSpPr/>
              <p:nvPr/>
            </p:nvCxnSpPr>
            <p:spPr bwMode="auto">
              <a:xfrm flipH="1">
                <a:off x="5349493" y="3510761"/>
                <a:ext cx="38874" cy="2626457"/>
              </a:xfrm>
              <a:prstGeom prst="line">
                <a:avLst/>
              </a:prstGeom>
              <a:solidFill>
                <a:schemeClr val="accent1"/>
              </a:solidFill>
              <a:ln w="38100" cap="flat" cmpd="sng" algn="ctr">
                <a:solidFill>
                  <a:srgbClr val="FF0000"/>
                </a:solidFill>
                <a:prstDash val="solid"/>
                <a:round/>
                <a:headEnd type="oval" w="med" len="med"/>
                <a:tailEnd type="oval" w="med" len="med"/>
              </a:ln>
              <a:effectLst/>
            </p:spPr>
          </p:cxnSp>
          <p:cxnSp>
            <p:nvCxnSpPr>
              <p:cNvPr id="1363" name="Straight Connector 1362"/>
              <p:cNvCxnSpPr/>
              <p:nvPr/>
            </p:nvCxnSpPr>
            <p:spPr bwMode="auto">
              <a:xfrm flipH="1">
                <a:off x="5483842" y="3510761"/>
                <a:ext cx="29775" cy="2847096"/>
              </a:xfrm>
              <a:prstGeom prst="line">
                <a:avLst/>
              </a:prstGeom>
              <a:solidFill>
                <a:schemeClr val="accent1"/>
              </a:solidFill>
              <a:ln w="38100" cap="flat" cmpd="sng" algn="ctr">
                <a:solidFill>
                  <a:srgbClr val="FF0000"/>
                </a:solidFill>
                <a:prstDash val="solid"/>
                <a:round/>
                <a:headEnd type="oval" w="med" len="med"/>
                <a:tailEnd type="oval" w="med" len="med"/>
              </a:ln>
              <a:effectLst/>
            </p:spPr>
          </p:cxnSp>
        </p:grpSp>
        <p:sp>
          <p:nvSpPr>
            <p:cNvPr id="1526" name="Rectangle 1525"/>
            <p:cNvSpPr/>
            <p:nvPr/>
          </p:nvSpPr>
          <p:spPr bwMode="auto">
            <a:xfrm>
              <a:off x="942477" y="2238704"/>
              <a:ext cx="2068738" cy="1148485"/>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r>
                <a:rPr lang="en-US" sz="1500" dirty="0" smtClean="0">
                  <a:solidFill>
                    <a:schemeClr val="bg1"/>
                  </a:solidFill>
                  <a:latin typeface="FrutigerNext LT Regular" pitchFamily="34" charset="0"/>
                  <a:ea typeface="MS PGothic" pitchFamily="34" charset="-128"/>
                </a:rPr>
                <a:t>Switch</a:t>
              </a:r>
              <a:endParaRPr kumimoji="0" lang="en-US" sz="1500" b="0" i="0" u="none" strike="noStrike" cap="none" normalizeH="0" baseline="0" dirty="0" smtClean="0">
                <a:ln>
                  <a:noFill/>
                </a:ln>
                <a:solidFill>
                  <a:schemeClr val="bg1"/>
                </a:solidFill>
                <a:effectLst/>
                <a:latin typeface="FrutigerNext LT Regular" pitchFamily="34" charset="0"/>
                <a:ea typeface="MS PGothic" pitchFamily="34" charset="-128"/>
              </a:endParaRPr>
            </a:p>
          </p:txBody>
        </p:sp>
        <p:sp>
          <p:nvSpPr>
            <p:cNvPr id="1527" name="Rectangle 1526"/>
            <p:cNvSpPr/>
            <p:nvPr/>
          </p:nvSpPr>
          <p:spPr bwMode="auto">
            <a:xfrm>
              <a:off x="4342574" y="2249214"/>
              <a:ext cx="2068738" cy="1148485"/>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r>
                <a:rPr lang="en-US" sz="1500" dirty="0" smtClean="0">
                  <a:solidFill>
                    <a:schemeClr val="bg1"/>
                  </a:solidFill>
                  <a:latin typeface="FrutigerNext LT Regular" pitchFamily="34" charset="0"/>
                  <a:ea typeface="MS PGothic" pitchFamily="34" charset="-128"/>
                </a:rPr>
                <a:t>Switch</a:t>
              </a:r>
              <a:endParaRPr kumimoji="0" lang="en-US" sz="1500" b="0" i="0" u="none" strike="noStrike" cap="none" normalizeH="0" baseline="0" dirty="0" smtClean="0">
                <a:ln>
                  <a:noFill/>
                </a:ln>
                <a:solidFill>
                  <a:schemeClr val="bg1"/>
                </a:solidFill>
                <a:effectLst/>
                <a:latin typeface="FrutigerNext LT Regular" pitchFamily="34" charset="0"/>
                <a:ea typeface="MS PGothic" pitchFamily="34" charset="-128"/>
              </a:endParaRPr>
            </a:p>
          </p:txBody>
        </p:sp>
        <p:sp>
          <p:nvSpPr>
            <p:cNvPr id="1528" name="Rectangle 1527"/>
            <p:cNvSpPr/>
            <p:nvPr/>
          </p:nvSpPr>
          <p:spPr bwMode="auto">
            <a:xfrm>
              <a:off x="7632311" y="2303737"/>
              <a:ext cx="2068738" cy="1148485"/>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bg1"/>
                  </a:solidFill>
                  <a:effectLst/>
                  <a:latin typeface="FrutigerNext LT Regular" pitchFamily="34" charset="0"/>
                  <a:ea typeface="MS PGothic" pitchFamily="34" charset="-128"/>
                </a:rPr>
                <a:t>Switch</a:t>
              </a:r>
            </a:p>
          </p:txBody>
        </p:sp>
        <p:cxnSp>
          <p:nvCxnSpPr>
            <p:cNvPr id="1529" name="Straight Connector 1528"/>
            <p:cNvCxnSpPr/>
            <p:nvPr/>
          </p:nvCxnSpPr>
          <p:spPr bwMode="auto">
            <a:xfrm flipH="1">
              <a:off x="2218548" y="3163736"/>
              <a:ext cx="2557" cy="1037888"/>
            </a:xfrm>
            <a:prstGeom prst="line">
              <a:avLst/>
            </a:prstGeom>
            <a:solidFill>
              <a:schemeClr val="accent1"/>
            </a:solidFill>
            <a:ln w="38100" cap="flat" cmpd="sng" algn="ctr">
              <a:solidFill>
                <a:srgbClr val="FFFF00"/>
              </a:solidFill>
              <a:prstDash val="solid"/>
              <a:round/>
              <a:headEnd type="oval" w="med" len="med"/>
              <a:tailEnd type="oval" w="med" len="med"/>
            </a:ln>
            <a:effectLst/>
          </p:spPr>
        </p:cxnSp>
        <p:cxnSp>
          <p:nvCxnSpPr>
            <p:cNvPr id="1532" name="Straight Connector 1531"/>
            <p:cNvCxnSpPr/>
            <p:nvPr/>
          </p:nvCxnSpPr>
          <p:spPr bwMode="auto">
            <a:xfrm flipH="1">
              <a:off x="2590311" y="2881423"/>
              <a:ext cx="2470787" cy="1306705"/>
            </a:xfrm>
            <a:prstGeom prst="line">
              <a:avLst/>
            </a:prstGeom>
            <a:solidFill>
              <a:schemeClr val="accent1"/>
            </a:solidFill>
            <a:ln w="38100" cap="flat" cmpd="sng" algn="ctr">
              <a:solidFill>
                <a:srgbClr val="FF0000"/>
              </a:solidFill>
              <a:prstDash val="solid"/>
              <a:round/>
              <a:headEnd type="oval" w="med" len="med"/>
              <a:tailEnd type="oval" w="med" len="med"/>
            </a:ln>
            <a:effectLst/>
          </p:spPr>
        </p:cxnSp>
        <p:cxnSp>
          <p:nvCxnSpPr>
            <p:cNvPr id="1535" name="Straight Connector 1534"/>
            <p:cNvCxnSpPr/>
            <p:nvPr/>
          </p:nvCxnSpPr>
          <p:spPr bwMode="auto">
            <a:xfrm flipH="1">
              <a:off x="3058512" y="2817628"/>
              <a:ext cx="5575125" cy="1376000"/>
            </a:xfrm>
            <a:prstGeom prst="line">
              <a:avLst/>
            </a:prstGeom>
            <a:solidFill>
              <a:schemeClr val="accent1"/>
            </a:solidFill>
            <a:ln w="38100" cap="flat" cmpd="sng" algn="ctr">
              <a:solidFill>
                <a:schemeClr val="accent2"/>
              </a:solidFill>
              <a:prstDash val="solid"/>
              <a:round/>
              <a:headEnd type="oval" w="med" len="med"/>
              <a:tailEnd type="oval" w="med" len="med"/>
            </a:ln>
            <a:effectLst/>
          </p:spPr>
        </p:cxnSp>
        <p:cxnSp>
          <p:nvCxnSpPr>
            <p:cNvPr id="1539" name="Straight Connector 1538"/>
            <p:cNvCxnSpPr/>
            <p:nvPr/>
          </p:nvCxnSpPr>
          <p:spPr bwMode="auto">
            <a:xfrm>
              <a:off x="2601310" y="3168869"/>
              <a:ext cx="3279228" cy="1008993"/>
            </a:xfrm>
            <a:prstGeom prst="line">
              <a:avLst/>
            </a:prstGeom>
            <a:solidFill>
              <a:schemeClr val="accent1"/>
            </a:solidFill>
            <a:ln w="38100" cap="flat" cmpd="sng" algn="ctr">
              <a:solidFill>
                <a:schemeClr val="bg1"/>
              </a:solidFill>
              <a:prstDash val="solid"/>
              <a:round/>
              <a:headEnd type="oval" w="med" len="med"/>
              <a:tailEnd type="oval" w="med" len="med"/>
            </a:ln>
            <a:effectLst/>
          </p:spPr>
        </p:cxnSp>
        <p:cxnSp>
          <p:nvCxnSpPr>
            <p:cNvPr id="1542" name="Straight Connector 1541"/>
            <p:cNvCxnSpPr/>
            <p:nvPr/>
          </p:nvCxnSpPr>
          <p:spPr bwMode="auto">
            <a:xfrm>
              <a:off x="2604977" y="2923953"/>
              <a:ext cx="6549533" cy="1154061"/>
            </a:xfrm>
            <a:prstGeom prst="line">
              <a:avLst/>
            </a:prstGeom>
            <a:solidFill>
              <a:schemeClr val="accent1"/>
            </a:solidFill>
            <a:ln w="38100" cap="flat" cmpd="sng" algn="ctr">
              <a:solidFill>
                <a:srgbClr val="FFFF00"/>
              </a:solidFill>
              <a:prstDash val="solid"/>
              <a:round/>
              <a:headEnd type="oval" w="med" len="med"/>
              <a:tailEnd type="oval" w="med" len="med"/>
            </a:ln>
            <a:effectLst/>
          </p:spPr>
        </p:cxnSp>
        <p:cxnSp>
          <p:nvCxnSpPr>
            <p:cNvPr id="1544" name="Straight Connector 1543"/>
            <p:cNvCxnSpPr/>
            <p:nvPr/>
          </p:nvCxnSpPr>
          <p:spPr bwMode="auto">
            <a:xfrm>
              <a:off x="5082363" y="3168502"/>
              <a:ext cx="1040157" cy="1010460"/>
            </a:xfrm>
            <a:prstGeom prst="line">
              <a:avLst/>
            </a:prstGeom>
            <a:solidFill>
              <a:schemeClr val="accent1"/>
            </a:solidFill>
            <a:ln w="38100" cap="flat" cmpd="sng" algn="ctr">
              <a:solidFill>
                <a:srgbClr val="FFFF00"/>
              </a:solidFill>
              <a:prstDash val="solid"/>
              <a:round/>
              <a:headEnd type="oval" w="med" len="med"/>
              <a:tailEnd type="oval" w="med" len="med"/>
            </a:ln>
            <a:effectLst/>
          </p:spPr>
        </p:cxnSp>
        <p:cxnSp>
          <p:nvCxnSpPr>
            <p:cNvPr id="1547" name="Straight Connector 1546"/>
            <p:cNvCxnSpPr/>
            <p:nvPr/>
          </p:nvCxnSpPr>
          <p:spPr bwMode="auto">
            <a:xfrm flipH="1">
              <a:off x="6353504" y="3051544"/>
              <a:ext cx="2290766" cy="1157849"/>
            </a:xfrm>
            <a:prstGeom prst="line">
              <a:avLst/>
            </a:prstGeom>
            <a:solidFill>
              <a:schemeClr val="accent1"/>
            </a:solidFill>
            <a:ln w="38100" cap="flat" cmpd="sng" algn="ctr">
              <a:solidFill>
                <a:schemeClr val="bg1"/>
              </a:solidFill>
              <a:prstDash val="solid"/>
              <a:round/>
              <a:headEnd type="oval" w="med" len="med"/>
              <a:tailEnd type="oval" w="med" len="med"/>
            </a:ln>
            <a:effectLst/>
          </p:spPr>
        </p:cxnSp>
        <p:cxnSp>
          <p:nvCxnSpPr>
            <p:cNvPr id="1550" name="Straight Connector 1549"/>
            <p:cNvCxnSpPr/>
            <p:nvPr/>
          </p:nvCxnSpPr>
          <p:spPr bwMode="auto">
            <a:xfrm>
              <a:off x="5901070" y="2881423"/>
              <a:ext cx="3723595" cy="1206978"/>
            </a:xfrm>
            <a:prstGeom prst="line">
              <a:avLst/>
            </a:prstGeom>
            <a:solidFill>
              <a:schemeClr val="accent1"/>
            </a:solidFill>
            <a:ln w="38100" cap="flat" cmpd="sng" algn="ctr">
              <a:solidFill>
                <a:srgbClr val="FF0000"/>
              </a:solidFill>
              <a:prstDash val="solid"/>
              <a:round/>
              <a:headEnd type="oval" w="med" len="med"/>
              <a:tailEnd type="oval" w="med" len="med"/>
            </a:ln>
            <a:effectLst/>
          </p:spPr>
        </p:cxnSp>
        <p:cxnSp>
          <p:nvCxnSpPr>
            <p:cNvPr id="1553" name="Straight Connector 1552"/>
            <p:cNvCxnSpPr/>
            <p:nvPr/>
          </p:nvCxnSpPr>
          <p:spPr bwMode="auto">
            <a:xfrm>
              <a:off x="8970579" y="3058510"/>
              <a:ext cx="914400" cy="1024759"/>
            </a:xfrm>
            <a:prstGeom prst="line">
              <a:avLst/>
            </a:prstGeom>
            <a:solidFill>
              <a:schemeClr val="accent1"/>
            </a:solidFill>
            <a:ln w="38100" cap="flat" cmpd="sng" algn="ctr">
              <a:solidFill>
                <a:schemeClr val="accent2"/>
              </a:solidFill>
              <a:prstDash val="solid"/>
              <a:round/>
              <a:headEnd type="oval" w="med" len="med"/>
              <a:tailEnd type="oval" w="med" len="med"/>
            </a:ln>
            <a:effectLst/>
          </p:spPr>
        </p:cxnSp>
      </p:grpSp>
      <p:sp>
        <p:nvSpPr>
          <p:cNvPr id="1580" name="Rounded Rectangle 1579"/>
          <p:cNvSpPr/>
          <p:nvPr/>
        </p:nvSpPr>
        <p:spPr bwMode="auto">
          <a:xfrm>
            <a:off x="7168001" y="1331529"/>
            <a:ext cx="4281049" cy="802071"/>
          </a:xfrm>
          <a:prstGeom prst="roundRect">
            <a:avLst/>
          </a:prstGeom>
          <a:solidFill>
            <a:schemeClr val="bg2">
              <a:lumMod val="50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r>
              <a:rPr lang="en-US" sz="2000" dirty="0" smtClean="0">
                <a:solidFill>
                  <a:schemeClr val="bg1"/>
                </a:solidFill>
                <a:latin typeface="FrutigerNext LT Regular" pitchFamily="34" charset="0"/>
                <a:ea typeface="MS PGothic" pitchFamily="34" charset="-128"/>
              </a:rPr>
              <a:t>TSDN CONTROLLED </a:t>
            </a:r>
            <a:br>
              <a:rPr lang="en-US" sz="2000" dirty="0" smtClean="0">
                <a:solidFill>
                  <a:schemeClr val="bg1"/>
                </a:solidFill>
                <a:latin typeface="FrutigerNext LT Regular" pitchFamily="34" charset="0"/>
                <a:ea typeface="MS PGothic" pitchFamily="34" charset="-128"/>
              </a:rPr>
            </a:br>
            <a:r>
              <a:rPr lang="en-US" sz="2000" dirty="0" smtClean="0">
                <a:solidFill>
                  <a:schemeClr val="bg1"/>
                </a:solidFill>
                <a:latin typeface="FrutigerNext LT Regular" pitchFamily="34" charset="0"/>
                <a:ea typeface="MS PGothic" pitchFamily="34" charset="-128"/>
              </a:rPr>
              <a:t>XHAUL </a:t>
            </a:r>
            <a:endParaRPr kumimoji="0" lang="en-US" sz="2000" b="0" i="0" u="none" strike="noStrike" cap="none" normalizeH="0" baseline="0" dirty="0" smtClean="0">
              <a:ln>
                <a:noFill/>
              </a:ln>
              <a:solidFill>
                <a:schemeClr val="bg1"/>
              </a:solidFill>
              <a:effectLst/>
              <a:latin typeface="FrutigerNext LT Regular" pitchFamily="34" charset="0"/>
              <a:ea typeface="MS PGothic" pitchFamily="34" charset="-128"/>
            </a:endParaRPr>
          </a:p>
        </p:txBody>
      </p:sp>
      <p:cxnSp>
        <p:nvCxnSpPr>
          <p:cNvPr id="1565" name="Straight Connector 1564"/>
          <p:cNvCxnSpPr/>
          <p:nvPr/>
        </p:nvCxnSpPr>
        <p:spPr bwMode="auto">
          <a:xfrm>
            <a:off x="8515350" y="2000250"/>
            <a:ext cx="0" cy="1104900"/>
          </a:xfrm>
          <a:prstGeom prst="line">
            <a:avLst/>
          </a:prstGeom>
          <a:solidFill>
            <a:schemeClr val="accent1"/>
          </a:solidFill>
          <a:ln w="38100" cap="flat" cmpd="sng" algn="ctr">
            <a:solidFill>
              <a:schemeClr val="bg1"/>
            </a:solidFill>
            <a:prstDash val="solid"/>
            <a:round/>
            <a:headEnd type="oval" w="med" len="med"/>
            <a:tailEnd type="oval" w="med" len="med"/>
          </a:ln>
          <a:effectLst/>
        </p:spPr>
      </p:cxnSp>
      <p:cxnSp>
        <p:nvCxnSpPr>
          <p:cNvPr id="1568" name="Straight Connector 1567"/>
          <p:cNvCxnSpPr/>
          <p:nvPr/>
        </p:nvCxnSpPr>
        <p:spPr bwMode="auto">
          <a:xfrm>
            <a:off x="10096500" y="1981200"/>
            <a:ext cx="38100" cy="1200150"/>
          </a:xfrm>
          <a:prstGeom prst="line">
            <a:avLst/>
          </a:prstGeom>
          <a:solidFill>
            <a:schemeClr val="accent1"/>
          </a:solidFill>
          <a:ln w="38100" cap="flat" cmpd="sng" algn="ctr">
            <a:solidFill>
              <a:schemeClr val="bg1"/>
            </a:solidFill>
            <a:prstDash val="solid"/>
            <a:round/>
            <a:headEnd type="oval" w="med" len="med"/>
            <a:tailEnd type="oval" w="med" len="med"/>
          </a:ln>
          <a:effectLst/>
        </p:spPr>
      </p:cxnSp>
      <p:sp>
        <p:nvSpPr>
          <p:cNvPr id="1584" name="Rounded Rectangle 1583"/>
          <p:cNvSpPr/>
          <p:nvPr/>
        </p:nvSpPr>
        <p:spPr bwMode="auto">
          <a:xfrm>
            <a:off x="0" y="3541329"/>
            <a:ext cx="3448050" cy="2287971"/>
          </a:xfrm>
          <a:prstGeom prst="roundRect">
            <a:avLst/>
          </a:prstGeom>
          <a:solidFill>
            <a:schemeClr val="bg2">
              <a:lumMod val="50000"/>
            </a:schemeClr>
          </a:solid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r>
              <a:rPr lang="en-US" sz="2000" dirty="0" smtClean="0">
                <a:solidFill>
                  <a:schemeClr val="bg1"/>
                </a:solidFill>
                <a:latin typeface="FrutigerNext LT Regular" pitchFamily="34" charset="0"/>
                <a:ea typeface="MS PGothic" pitchFamily="34" charset="-128"/>
              </a:rPr>
              <a:t>SDN CONTROLLED</a:t>
            </a:r>
            <a:br>
              <a:rPr lang="en-US" sz="2000" dirty="0" smtClean="0">
                <a:solidFill>
                  <a:schemeClr val="bg1"/>
                </a:solidFill>
                <a:latin typeface="FrutigerNext LT Regular" pitchFamily="34" charset="0"/>
                <a:ea typeface="MS PGothic" pitchFamily="34" charset="-128"/>
              </a:rPr>
            </a:br>
            <a:r>
              <a:rPr lang="en-US" sz="2000" dirty="0" smtClean="0">
                <a:solidFill>
                  <a:schemeClr val="bg1"/>
                </a:solidFill>
                <a:latin typeface="FrutigerNext LT Regular" pitchFamily="34" charset="0"/>
                <a:ea typeface="MS PGothic" pitchFamily="34" charset="-128"/>
              </a:rPr>
              <a:t> FABRIC – CONNECTIVITY</a:t>
            </a:r>
            <a:br>
              <a:rPr lang="en-US" sz="2000" dirty="0" smtClean="0">
                <a:solidFill>
                  <a:schemeClr val="bg1"/>
                </a:solidFill>
                <a:latin typeface="FrutigerNext LT Regular" pitchFamily="34" charset="0"/>
                <a:ea typeface="MS PGothic" pitchFamily="34" charset="-128"/>
              </a:rPr>
            </a:br>
            <a:r>
              <a:rPr lang="en-US" sz="2000" dirty="0" smtClean="0">
                <a:solidFill>
                  <a:schemeClr val="bg1"/>
                </a:solidFill>
                <a:latin typeface="FrutigerNext LT Regular" pitchFamily="34" charset="0"/>
                <a:ea typeface="MS PGothic" pitchFamily="34" charset="-128"/>
              </a:rPr>
              <a:t>QOS, PATHS, REDUNDENCY</a:t>
            </a:r>
            <a:br>
              <a:rPr lang="en-US" sz="2000" dirty="0" smtClean="0">
                <a:solidFill>
                  <a:schemeClr val="bg1"/>
                </a:solidFill>
                <a:latin typeface="FrutigerNext LT Regular" pitchFamily="34" charset="0"/>
                <a:ea typeface="MS PGothic" pitchFamily="34" charset="-128"/>
              </a:rPr>
            </a:br>
            <a:r>
              <a:rPr lang="en-US" sz="2000" dirty="0" smtClean="0">
                <a:solidFill>
                  <a:schemeClr val="bg1"/>
                </a:solidFill>
                <a:latin typeface="FrutigerNext LT Regular" pitchFamily="34" charset="0"/>
                <a:ea typeface="MS PGothic" pitchFamily="34" charset="-128"/>
              </a:rPr>
              <a:t>CHAINING, ENCAPSULATIONS</a:t>
            </a:r>
            <a:endParaRPr kumimoji="0" lang="en-US" sz="2000" b="0" i="0" u="none" strike="noStrike" cap="none" normalizeH="0" baseline="0" dirty="0" smtClean="0">
              <a:ln>
                <a:noFill/>
              </a:ln>
              <a:solidFill>
                <a:schemeClr val="bg1"/>
              </a:solidFill>
              <a:effectLst/>
              <a:latin typeface="FrutigerNext LT Regular" pitchFamily="34" charset="0"/>
              <a:ea typeface="MS PGothic" pitchFamily="34" charset="-128"/>
            </a:endParaRPr>
          </a:p>
        </p:txBody>
      </p:sp>
      <p:sp>
        <p:nvSpPr>
          <p:cNvPr id="1585" name="Left Brace 1584"/>
          <p:cNvSpPr/>
          <p:nvPr/>
        </p:nvSpPr>
        <p:spPr bwMode="auto">
          <a:xfrm>
            <a:off x="3600450" y="3390900"/>
            <a:ext cx="609600" cy="2533650"/>
          </a:xfrm>
          <a:prstGeom prst="leftBrace">
            <a:avLst/>
          </a:prstGeom>
          <a:no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1"/>
              </a:solidFill>
              <a:effectLst/>
              <a:latin typeface="FrutigerNext LT Regular" pitchFamily="34" charset="0"/>
              <a:ea typeface="MS PGothic" pitchFamily="34" charset="-128"/>
            </a:endParaRPr>
          </a:p>
        </p:txBody>
      </p:sp>
      <p:pic>
        <p:nvPicPr>
          <p:cNvPr id="552" name="图片 6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175" y="6013027"/>
            <a:ext cx="705599" cy="705600"/>
          </a:xfrm>
          <a:prstGeom prst="rect">
            <a:avLst/>
          </a:prstGeom>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87828" y="327263"/>
            <a:ext cx="8540115" cy="574096"/>
          </a:xfrm>
        </p:spPr>
        <p:txBody>
          <a:bodyPr/>
          <a:lstStyle/>
          <a:p>
            <a:r>
              <a:rPr lang="en-US" dirty="0" smtClean="0">
                <a:solidFill>
                  <a:schemeClr val="bg2"/>
                </a:solidFill>
              </a:rPr>
              <a:t>5G will likely use Orchestrated NFV for processing within C-RAN/DC etc.</a:t>
            </a:r>
            <a:endParaRPr lang="en-US" dirty="0">
              <a:solidFill>
                <a:schemeClr val="bg2"/>
              </a:solidFill>
            </a:endParaRPr>
          </a:p>
        </p:txBody>
      </p:sp>
      <p:grpSp>
        <p:nvGrpSpPr>
          <p:cNvPr id="3" name="Group 1563"/>
          <p:cNvGrpSpPr/>
          <p:nvPr/>
        </p:nvGrpSpPr>
        <p:grpSpPr>
          <a:xfrm>
            <a:off x="4151273" y="2876550"/>
            <a:ext cx="7640677" cy="3703693"/>
            <a:chOff x="646073" y="2238704"/>
            <a:chExt cx="9426912" cy="4322489"/>
          </a:xfrm>
        </p:grpSpPr>
        <p:grpSp>
          <p:nvGrpSpPr>
            <p:cNvPr id="4" name="Group 1349"/>
            <p:cNvGrpSpPr/>
            <p:nvPr/>
          </p:nvGrpSpPr>
          <p:grpSpPr>
            <a:xfrm>
              <a:off x="646073" y="4004441"/>
              <a:ext cx="2595188" cy="2556752"/>
              <a:chOff x="646073" y="3242372"/>
              <a:chExt cx="2595188" cy="3295063"/>
            </a:xfrm>
          </p:grpSpPr>
          <p:grpSp>
            <p:nvGrpSpPr>
              <p:cNvPr id="5" name="Group 1130"/>
              <p:cNvGrpSpPr/>
              <p:nvPr/>
            </p:nvGrpSpPr>
            <p:grpSpPr>
              <a:xfrm>
                <a:off x="646073" y="4054406"/>
                <a:ext cx="2593075" cy="2483029"/>
                <a:chOff x="1213626" y="3833688"/>
                <a:chExt cx="2593075" cy="2483029"/>
              </a:xfrm>
            </p:grpSpPr>
            <p:grpSp>
              <p:nvGrpSpPr>
                <p:cNvPr id="6" name="Group 440"/>
                <p:cNvGrpSpPr/>
                <p:nvPr/>
              </p:nvGrpSpPr>
              <p:grpSpPr>
                <a:xfrm>
                  <a:off x="1213626" y="3833688"/>
                  <a:ext cx="2593075" cy="1227043"/>
                  <a:chOff x="945611" y="3739095"/>
                  <a:chExt cx="2593075" cy="2751043"/>
                </a:xfrm>
              </p:grpSpPr>
              <p:grpSp>
                <p:nvGrpSpPr>
                  <p:cNvPr id="7" name="Group 328"/>
                  <p:cNvGrpSpPr/>
                  <p:nvPr/>
                </p:nvGrpSpPr>
                <p:grpSpPr>
                  <a:xfrm>
                    <a:off x="945611" y="3739095"/>
                    <a:ext cx="2593075" cy="491319"/>
                    <a:chOff x="6673755" y="2524836"/>
                    <a:chExt cx="2593075" cy="491319"/>
                  </a:xfrm>
                </p:grpSpPr>
                <p:sp>
                  <p:nvSpPr>
                    <p:cNvPr id="330" name="Rectangle 329"/>
                    <p:cNvSpPr/>
                    <p:nvPr/>
                  </p:nvSpPr>
                  <p:spPr bwMode="auto">
                    <a:xfrm>
                      <a:off x="6673755" y="2524836"/>
                      <a:ext cx="2593075" cy="491319"/>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31" name="Rectangle 330"/>
                    <p:cNvSpPr/>
                    <p:nvPr/>
                  </p:nvSpPr>
                  <p:spPr bwMode="auto">
                    <a:xfrm>
                      <a:off x="6796584" y="274320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32" name="Rectangle 331"/>
                    <p:cNvSpPr/>
                    <p:nvPr/>
                  </p:nvSpPr>
                  <p:spPr bwMode="auto">
                    <a:xfrm>
                      <a:off x="7697337"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33" name="Rectangle 332"/>
                    <p:cNvSpPr/>
                    <p:nvPr/>
                  </p:nvSpPr>
                  <p:spPr bwMode="auto">
                    <a:xfrm>
                      <a:off x="7817608"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34" name="Rectangle 333"/>
                    <p:cNvSpPr/>
                    <p:nvPr/>
                  </p:nvSpPr>
                  <p:spPr bwMode="auto">
                    <a:xfrm>
                      <a:off x="7937879"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35" name="Rectangle 334"/>
                    <p:cNvSpPr/>
                    <p:nvPr/>
                  </p:nvSpPr>
                  <p:spPr bwMode="auto">
                    <a:xfrm>
                      <a:off x="8418963"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36" name="Rectangle 335"/>
                    <p:cNvSpPr/>
                    <p:nvPr/>
                  </p:nvSpPr>
                  <p:spPr bwMode="auto">
                    <a:xfrm>
                      <a:off x="853923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37" name="Rectangle 336"/>
                    <p:cNvSpPr/>
                    <p:nvPr/>
                  </p:nvSpPr>
                  <p:spPr bwMode="auto">
                    <a:xfrm>
                      <a:off x="865950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cxnSp>
                  <p:nvCxnSpPr>
                    <p:cNvPr id="338" name="Straight Connector 337"/>
                    <p:cNvCxnSpPr/>
                    <p:nvPr/>
                  </p:nvCxnSpPr>
                  <p:spPr bwMode="auto">
                    <a:xfrm>
                      <a:off x="6810233" y="2647666"/>
                      <a:ext cx="777922" cy="0"/>
                    </a:xfrm>
                    <a:prstGeom prst="line">
                      <a:avLst/>
                    </a:prstGeom>
                    <a:solidFill>
                      <a:schemeClr val="accent1"/>
                    </a:solidFill>
                    <a:ln w="57150" cap="flat" cmpd="sng" algn="ctr">
                      <a:solidFill>
                        <a:srgbClr val="1DFF83"/>
                      </a:solidFill>
                      <a:prstDash val="sysDot"/>
                      <a:round/>
                      <a:headEnd type="none" w="med" len="med"/>
                      <a:tailEnd type="none" w="med" len="med"/>
                    </a:ln>
                    <a:effectLst/>
                  </p:spPr>
                </p:cxnSp>
                <p:cxnSp>
                  <p:nvCxnSpPr>
                    <p:cNvPr id="339" name="Straight Connector 338"/>
                    <p:cNvCxnSpPr/>
                    <p:nvPr/>
                  </p:nvCxnSpPr>
                  <p:spPr bwMode="auto">
                    <a:xfrm flipV="1">
                      <a:off x="8823278" y="2813712"/>
                      <a:ext cx="377588" cy="4548"/>
                    </a:xfrm>
                    <a:prstGeom prst="line">
                      <a:avLst/>
                    </a:prstGeom>
                    <a:solidFill>
                      <a:schemeClr val="accent1"/>
                    </a:solidFill>
                    <a:ln w="57150" cap="flat" cmpd="sng" algn="ctr">
                      <a:solidFill>
                        <a:srgbClr val="FF2929"/>
                      </a:solidFill>
                      <a:prstDash val="sysDot"/>
                      <a:round/>
                      <a:headEnd type="none" w="med" len="med"/>
                      <a:tailEnd type="none" w="med" len="med"/>
                    </a:ln>
                    <a:effectLst/>
                  </p:spPr>
                </p:cxnSp>
                <p:cxnSp>
                  <p:nvCxnSpPr>
                    <p:cNvPr id="340" name="Straight Connector 339"/>
                    <p:cNvCxnSpPr/>
                    <p:nvPr/>
                  </p:nvCxnSpPr>
                  <p:spPr bwMode="auto">
                    <a:xfrm flipV="1">
                      <a:off x="8818729" y="2699983"/>
                      <a:ext cx="377588" cy="4548"/>
                    </a:xfrm>
                    <a:prstGeom prst="line">
                      <a:avLst/>
                    </a:prstGeom>
                    <a:solidFill>
                      <a:schemeClr val="accent1"/>
                    </a:solidFill>
                    <a:ln w="57150" cap="flat" cmpd="sng" algn="ctr">
                      <a:solidFill>
                        <a:srgbClr val="1DFF83"/>
                      </a:solidFill>
                      <a:prstDash val="sysDot"/>
                      <a:round/>
                      <a:headEnd type="none" w="med" len="med"/>
                      <a:tailEnd type="none" w="med" len="med"/>
                    </a:ln>
                    <a:effectLst/>
                  </p:spPr>
                </p:cxnSp>
                <p:sp>
                  <p:nvSpPr>
                    <p:cNvPr id="341" name="Rectangle 340"/>
                    <p:cNvSpPr/>
                    <p:nvPr/>
                  </p:nvSpPr>
                  <p:spPr bwMode="auto">
                    <a:xfrm>
                      <a:off x="8058150"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42" name="Rectangle 341"/>
                    <p:cNvSpPr/>
                    <p:nvPr/>
                  </p:nvSpPr>
                  <p:spPr bwMode="auto">
                    <a:xfrm>
                      <a:off x="8178421"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43" name="Rectangle 342"/>
                    <p:cNvSpPr/>
                    <p:nvPr/>
                  </p:nvSpPr>
                  <p:spPr bwMode="auto">
                    <a:xfrm>
                      <a:off x="8298692"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44" name="Rectangle 343"/>
                    <p:cNvSpPr/>
                    <p:nvPr/>
                  </p:nvSpPr>
                  <p:spPr bwMode="auto">
                    <a:xfrm>
                      <a:off x="7194643" y="273865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grpSp>
              <p:grpSp>
                <p:nvGrpSpPr>
                  <p:cNvPr id="8" name="Group 344"/>
                  <p:cNvGrpSpPr/>
                  <p:nvPr/>
                </p:nvGrpSpPr>
                <p:grpSpPr>
                  <a:xfrm>
                    <a:off x="945611" y="4304026"/>
                    <a:ext cx="2593075" cy="491319"/>
                    <a:chOff x="6673755" y="2524836"/>
                    <a:chExt cx="2593075" cy="491319"/>
                  </a:xfrm>
                </p:grpSpPr>
                <p:sp>
                  <p:nvSpPr>
                    <p:cNvPr id="346" name="Rectangle 345"/>
                    <p:cNvSpPr/>
                    <p:nvPr/>
                  </p:nvSpPr>
                  <p:spPr bwMode="auto">
                    <a:xfrm>
                      <a:off x="6673755" y="2524836"/>
                      <a:ext cx="2593075" cy="491319"/>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47" name="Rectangle 346"/>
                    <p:cNvSpPr/>
                    <p:nvPr/>
                  </p:nvSpPr>
                  <p:spPr bwMode="auto">
                    <a:xfrm>
                      <a:off x="6796584" y="274320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48" name="Rectangle 347"/>
                    <p:cNvSpPr/>
                    <p:nvPr/>
                  </p:nvSpPr>
                  <p:spPr bwMode="auto">
                    <a:xfrm>
                      <a:off x="7697337"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49" name="Rectangle 348"/>
                    <p:cNvSpPr/>
                    <p:nvPr/>
                  </p:nvSpPr>
                  <p:spPr bwMode="auto">
                    <a:xfrm>
                      <a:off x="7817608"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50" name="Rectangle 349"/>
                    <p:cNvSpPr/>
                    <p:nvPr/>
                  </p:nvSpPr>
                  <p:spPr bwMode="auto">
                    <a:xfrm>
                      <a:off x="7937879"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51" name="Rectangle 350"/>
                    <p:cNvSpPr/>
                    <p:nvPr/>
                  </p:nvSpPr>
                  <p:spPr bwMode="auto">
                    <a:xfrm>
                      <a:off x="8418963"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52" name="Rectangle 351"/>
                    <p:cNvSpPr/>
                    <p:nvPr/>
                  </p:nvSpPr>
                  <p:spPr bwMode="auto">
                    <a:xfrm>
                      <a:off x="853923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53" name="Rectangle 352"/>
                    <p:cNvSpPr/>
                    <p:nvPr/>
                  </p:nvSpPr>
                  <p:spPr bwMode="auto">
                    <a:xfrm>
                      <a:off x="865950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cxnSp>
                  <p:nvCxnSpPr>
                    <p:cNvPr id="354" name="Straight Connector 353"/>
                    <p:cNvCxnSpPr/>
                    <p:nvPr/>
                  </p:nvCxnSpPr>
                  <p:spPr bwMode="auto">
                    <a:xfrm>
                      <a:off x="6810233" y="2647666"/>
                      <a:ext cx="777922" cy="0"/>
                    </a:xfrm>
                    <a:prstGeom prst="line">
                      <a:avLst/>
                    </a:prstGeom>
                    <a:solidFill>
                      <a:schemeClr val="accent1"/>
                    </a:solidFill>
                    <a:ln w="57150" cap="flat" cmpd="sng" algn="ctr">
                      <a:solidFill>
                        <a:srgbClr val="1DFF83"/>
                      </a:solidFill>
                      <a:prstDash val="sysDot"/>
                      <a:round/>
                      <a:headEnd type="none" w="med" len="med"/>
                      <a:tailEnd type="none" w="med" len="med"/>
                    </a:ln>
                    <a:effectLst/>
                  </p:spPr>
                </p:cxnSp>
                <p:cxnSp>
                  <p:nvCxnSpPr>
                    <p:cNvPr id="355" name="Straight Connector 354"/>
                    <p:cNvCxnSpPr/>
                    <p:nvPr/>
                  </p:nvCxnSpPr>
                  <p:spPr bwMode="auto">
                    <a:xfrm flipV="1">
                      <a:off x="8823278" y="2813712"/>
                      <a:ext cx="377588" cy="4548"/>
                    </a:xfrm>
                    <a:prstGeom prst="line">
                      <a:avLst/>
                    </a:prstGeom>
                    <a:solidFill>
                      <a:schemeClr val="accent1"/>
                    </a:solidFill>
                    <a:ln w="57150" cap="flat" cmpd="sng" algn="ctr">
                      <a:solidFill>
                        <a:srgbClr val="FF2929"/>
                      </a:solidFill>
                      <a:prstDash val="sysDot"/>
                      <a:round/>
                      <a:headEnd type="none" w="med" len="med"/>
                      <a:tailEnd type="none" w="med" len="med"/>
                    </a:ln>
                    <a:effectLst/>
                  </p:spPr>
                </p:cxnSp>
                <p:cxnSp>
                  <p:nvCxnSpPr>
                    <p:cNvPr id="356" name="Straight Connector 355"/>
                    <p:cNvCxnSpPr/>
                    <p:nvPr/>
                  </p:nvCxnSpPr>
                  <p:spPr bwMode="auto">
                    <a:xfrm flipV="1">
                      <a:off x="8818729" y="2699983"/>
                      <a:ext cx="377588" cy="4548"/>
                    </a:xfrm>
                    <a:prstGeom prst="line">
                      <a:avLst/>
                    </a:prstGeom>
                    <a:solidFill>
                      <a:schemeClr val="accent1"/>
                    </a:solidFill>
                    <a:ln w="57150" cap="flat" cmpd="sng" algn="ctr">
                      <a:solidFill>
                        <a:srgbClr val="1DFF83"/>
                      </a:solidFill>
                      <a:prstDash val="sysDot"/>
                      <a:round/>
                      <a:headEnd type="none" w="med" len="med"/>
                      <a:tailEnd type="none" w="med" len="med"/>
                    </a:ln>
                    <a:effectLst/>
                  </p:spPr>
                </p:cxnSp>
                <p:sp>
                  <p:nvSpPr>
                    <p:cNvPr id="357" name="Rectangle 356"/>
                    <p:cNvSpPr/>
                    <p:nvPr/>
                  </p:nvSpPr>
                  <p:spPr bwMode="auto">
                    <a:xfrm>
                      <a:off x="8058150"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58" name="Rectangle 357"/>
                    <p:cNvSpPr/>
                    <p:nvPr/>
                  </p:nvSpPr>
                  <p:spPr bwMode="auto">
                    <a:xfrm>
                      <a:off x="8178421"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59" name="Rectangle 358"/>
                    <p:cNvSpPr/>
                    <p:nvPr/>
                  </p:nvSpPr>
                  <p:spPr bwMode="auto">
                    <a:xfrm>
                      <a:off x="8298692"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60" name="Rectangle 359"/>
                    <p:cNvSpPr/>
                    <p:nvPr/>
                  </p:nvSpPr>
                  <p:spPr bwMode="auto">
                    <a:xfrm>
                      <a:off x="7194643" y="273865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grpSp>
              <p:grpSp>
                <p:nvGrpSpPr>
                  <p:cNvPr id="9" name="Group 360"/>
                  <p:cNvGrpSpPr/>
                  <p:nvPr/>
                </p:nvGrpSpPr>
                <p:grpSpPr>
                  <a:xfrm>
                    <a:off x="945611" y="5998819"/>
                    <a:ext cx="2593075" cy="491319"/>
                    <a:chOff x="6673755" y="2524836"/>
                    <a:chExt cx="2593075" cy="491319"/>
                  </a:xfrm>
                </p:grpSpPr>
                <p:sp>
                  <p:nvSpPr>
                    <p:cNvPr id="362" name="Rectangle 361"/>
                    <p:cNvSpPr/>
                    <p:nvPr/>
                  </p:nvSpPr>
                  <p:spPr bwMode="auto">
                    <a:xfrm>
                      <a:off x="6673755" y="2524836"/>
                      <a:ext cx="2593075" cy="491319"/>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63" name="Rectangle 362"/>
                    <p:cNvSpPr/>
                    <p:nvPr/>
                  </p:nvSpPr>
                  <p:spPr bwMode="auto">
                    <a:xfrm>
                      <a:off x="6796584" y="274320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64" name="Rectangle 363"/>
                    <p:cNvSpPr/>
                    <p:nvPr/>
                  </p:nvSpPr>
                  <p:spPr bwMode="auto">
                    <a:xfrm>
                      <a:off x="7697337"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65" name="Rectangle 364"/>
                    <p:cNvSpPr/>
                    <p:nvPr/>
                  </p:nvSpPr>
                  <p:spPr bwMode="auto">
                    <a:xfrm>
                      <a:off x="7817608"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66" name="Rectangle 365"/>
                    <p:cNvSpPr/>
                    <p:nvPr/>
                  </p:nvSpPr>
                  <p:spPr bwMode="auto">
                    <a:xfrm>
                      <a:off x="7937879"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67" name="Rectangle 366"/>
                    <p:cNvSpPr/>
                    <p:nvPr/>
                  </p:nvSpPr>
                  <p:spPr bwMode="auto">
                    <a:xfrm>
                      <a:off x="8418963"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68" name="Rectangle 367"/>
                    <p:cNvSpPr/>
                    <p:nvPr/>
                  </p:nvSpPr>
                  <p:spPr bwMode="auto">
                    <a:xfrm>
                      <a:off x="853923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69" name="Rectangle 368"/>
                    <p:cNvSpPr/>
                    <p:nvPr/>
                  </p:nvSpPr>
                  <p:spPr bwMode="auto">
                    <a:xfrm>
                      <a:off x="865950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cxnSp>
                  <p:nvCxnSpPr>
                    <p:cNvPr id="370" name="Straight Connector 369"/>
                    <p:cNvCxnSpPr/>
                    <p:nvPr/>
                  </p:nvCxnSpPr>
                  <p:spPr bwMode="auto">
                    <a:xfrm>
                      <a:off x="6810233" y="2647666"/>
                      <a:ext cx="777922" cy="0"/>
                    </a:xfrm>
                    <a:prstGeom prst="line">
                      <a:avLst/>
                    </a:prstGeom>
                    <a:solidFill>
                      <a:schemeClr val="accent1"/>
                    </a:solidFill>
                    <a:ln w="57150" cap="flat" cmpd="sng" algn="ctr">
                      <a:solidFill>
                        <a:srgbClr val="1DFF83"/>
                      </a:solidFill>
                      <a:prstDash val="sysDot"/>
                      <a:round/>
                      <a:headEnd type="none" w="med" len="med"/>
                      <a:tailEnd type="none" w="med" len="med"/>
                    </a:ln>
                    <a:effectLst/>
                  </p:spPr>
                </p:cxnSp>
                <p:cxnSp>
                  <p:nvCxnSpPr>
                    <p:cNvPr id="371" name="Straight Connector 370"/>
                    <p:cNvCxnSpPr/>
                    <p:nvPr/>
                  </p:nvCxnSpPr>
                  <p:spPr bwMode="auto">
                    <a:xfrm flipV="1">
                      <a:off x="8823278" y="2813712"/>
                      <a:ext cx="377588" cy="4548"/>
                    </a:xfrm>
                    <a:prstGeom prst="line">
                      <a:avLst/>
                    </a:prstGeom>
                    <a:solidFill>
                      <a:schemeClr val="accent1"/>
                    </a:solidFill>
                    <a:ln w="57150" cap="flat" cmpd="sng" algn="ctr">
                      <a:solidFill>
                        <a:srgbClr val="FF2929"/>
                      </a:solidFill>
                      <a:prstDash val="sysDot"/>
                      <a:round/>
                      <a:headEnd type="none" w="med" len="med"/>
                      <a:tailEnd type="none" w="med" len="med"/>
                    </a:ln>
                    <a:effectLst/>
                  </p:spPr>
                </p:cxnSp>
                <p:cxnSp>
                  <p:nvCxnSpPr>
                    <p:cNvPr id="372" name="Straight Connector 371"/>
                    <p:cNvCxnSpPr/>
                    <p:nvPr/>
                  </p:nvCxnSpPr>
                  <p:spPr bwMode="auto">
                    <a:xfrm flipV="1">
                      <a:off x="8818729" y="2699983"/>
                      <a:ext cx="377588" cy="4548"/>
                    </a:xfrm>
                    <a:prstGeom prst="line">
                      <a:avLst/>
                    </a:prstGeom>
                    <a:solidFill>
                      <a:schemeClr val="accent1"/>
                    </a:solidFill>
                    <a:ln w="57150" cap="flat" cmpd="sng" algn="ctr">
                      <a:solidFill>
                        <a:srgbClr val="1DFF83"/>
                      </a:solidFill>
                      <a:prstDash val="sysDot"/>
                      <a:round/>
                      <a:headEnd type="none" w="med" len="med"/>
                      <a:tailEnd type="none" w="med" len="med"/>
                    </a:ln>
                    <a:effectLst/>
                  </p:spPr>
                </p:cxnSp>
                <p:sp>
                  <p:nvSpPr>
                    <p:cNvPr id="373" name="Rectangle 372"/>
                    <p:cNvSpPr/>
                    <p:nvPr/>
                  </p:nvSpPr>
                  <p:spPr bwMode="auto">
                    <a:xfrm>
                      <a:off x="8058150"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74" name="Rectangle 373"/>
                    <p:cNvSpPr/>
                    <p:nvPr/>
                  </p:nvSpPr>
                  <p:spPr bwMode="auto">
                    <a:xfrm>
                      <a:off x="8178421"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75" name="Rectangle 374"/>
                    <p:cNvSpPr/>
                    <p:nvPr/>
                  </p:nvSpPr>
                  <p:spPr bwMode="auto">
                    <a:xfrm>
                      <a:off x="8298692"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76" name="Rectangle 375"/>
                    <p:cNvSpPr/>
                    <p:nvPr/>
                  </p:nvSpPr>
                  <p:spPr bwMode="auto">
                    <a:xfrm>
                      <a:off x="7194643" y="273865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grpSp>
              <p:grpSp>
                <p:nvGrpSpPr>
                  <p:cNvPr id="10" name="Group 376"/>
                  <p:cNvGrpSpPr/>
                  <p:nvPr/>
                </p:nvGrpSpPr>
                <p:grpSpPr>
                  <a:xfrm>
                    <a:off x="945611" y="4868957"/>
                    <a:ext cx="2593075" cy="491319"/>
                    <a:chOff x="6673755" y="2524836"/>
                    <a:chExt cx="2593075" cy="491319"/>
                  </a:xfrm>
                </p:grpSpPr>
                <p:sp>
                  <p:nvSpPr>
                    <p:cNvPr id="378" name="Rectangle 377"/>
                    <p:cNvSpPr/>
                    <p:nvPr/>
                  </p:nvSpPr>
                  <p:spPr bwMode="auto">
                    <a:xfrm>
                      <a:off x="6673755" y="2524836"/>
                      <a:ext cx="2593075" cy="491319"/>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79" name="Rectangle 378"/>
                    <p:cNvSpPr/>
                    <p:nvPr/>
                  </p:nvSpPr>
                  <p:spPr bwMode="auto">
                    <a:xfrm>
                      <a:off x="6796584" y="274320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80" name="Rectangle 379"/>
                    <p:cNvSpPr/>
                    <p:nvPr/>
                  </p:nvSpPr>
                  <p:spPr bwMode="auto">
                    <a:xfrm>
                      <a:off x="7697337"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81" name="Rectangle 380"/>
                    <p:cNvSpPr/>
                    <p:nvPr/>
                  </p:nvSpPr>
                  <p:spPr bwMode="auto">
                    <a:xfrm>
                      <a:off x="7817608"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82" name="Rectangle 381"/>
                    <p:cNvSpPr/>
                    <p:nvPr/>
                  </p:nvSpPr>
                  <p:spPr bwMode="auto">
                    <a:xfrm>
                      <a:off x="7937879"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83" name="Rectangle 382"/>
                    <p:cNvSpPr/>
                    <p:nvPr/>
                  </p:nvSpPr>
                  <p:spPr bwMode="auto">
                    <a:xfrm>
                      <a:off x="8418963"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84" name="Rectangle 383"/>
                    <p:cNvSpPr/>
                    <p:nvPr/>
                  </p:nvSpPr>
                  <p:spPr bwMode="auto">
                    <a:xfrm>
                      <a:off x="853923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85" name="Rectangle 384"/>
                    <p:cNvSpPr/>
                    <p:nvPr/>
                  </p:nvSpPr>
                  <p:spPr bwMode="auto">
                    <a:xfrm>
                      <a:off x="865950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cxnSp>
                  <p:nvCxnSpPr>
                    <p:cNvPr id="386" name="Straight Connector 385"/>
                    <p:cNvCxnSpPr/>
                    <p:nvPr/>
                  </p:nvCxnSpPr>
                  <p:spPr bwMode="auto">
                    <a:xfrm>
                      <a:off x="6810233" y="2647666"/>
                      <a:ext cx="777922" cy="0"/>
                    </a:xfrm>
                    <a:prstGeom prst="line">
                      <a:avLst/>
                    </a:prstGeom>
                    <a:solidFill>
                      <a:schemeClr val="accent1"/>
                    </a:solidFill>
                    <a:ln w="57150" cap="flat" cmpd="sng" algn="ctr">
                      <a:solidFill>
                        <a:srgbClr val="1DFF83"/>
                      </a:solidFill>
                      <a:prstDash val="sysDot"/>
                      <a:round/>
                      <a:headEnd type="none" w="med" len="med"/>
                      <a:tailEnd type="none" w="med" len="med"/>
                    </a:ln>
                    <a:effectLst/>
                  </p:spPr>
                </p:cxnSp>
                <p:cxnSp>
                  <p:nvCxnSpPr>
                    <p:cNvPr id="387" name="Straight Connector 386"/>
                    <p:cNvCxnSpPr/>
                    <p:nvPr/>
                  </p:nvCxnSpPr>
                  <p:spPr bwMode="auto">
                    <a:xfrm flipV="1">
                      <a:off x="8823278" y="2813712"/>
                      <a:ext cx="377588" cy="4548"/>
                    </a:xfrm>
                    <a:prstGeom prst="line">
                      <a:avLst/>
                    </a:prstGeom>
                    <a:solidFill>
                      <a:schemeClr val="accent1"/>
                    </a:solidFill>
                    <a:ln w="57150" cap="flat" cmpd="sng" algn="ctr">
                      <a:solidFill>
                        <a:srgbClr val="FF2929"/>
                      </a:solidFill>
                      <a:prstDash val="sysDot"/>
                      <a:round/>
                      <a:headEnd type="none" w="med" len="med"/>
                      <a:tailEnd type="none" w="med" len="med"/>
                    </a:ln>
                    <a:effectLst/>
                  </p:spPr>
                </p:cxnSp>
                <p:cxnSp>
                  <p:nvCxnSpPr>
                    <p:cNvPr id="388" name="Straight Connector 387"/>
                    <p:cNvCxnSpPr/>
                    <p:nvPr/>
                  </p:nvCxnSpPr>
                  <p:spPr bwMode="auto">
                    <a:xfrm flipV="1">
                      <a:off x="8818729" y="2699983"/>
                      <a:ext cx="377588" cy="4548"/>
                    </a:xfrm>
                    <a:prstGeom prst="line">
                      <a:avLst/>
                    </a:prstGeom>
                    <a:solidFill>
                      <a:schemeClr val="accent1"/>
                    </a:solidFill>
                    <a:ln w="57150" cap="flat" cmpd="sng" algn="ctr">
                      <a:solidFill>
                        <a:srgbClr val="1DFF83"/>
                      </a:solidFill>
                      <a:prstDash val="sysDot"/>
                      <a:round/>
                      <a:headEnd type="none" w="med" len="med"/>
                      <a:tailEnd type="none" w="med" len="med"/>
                    </a:ln>
                    <a:effectLst/>
                  </p:spPr>
                </p:cxnSp>
                <p:sp>
                  <p:nvSpPr>
                    <p:cNvPr id="389" name="Rectangle 388"/>
                    <p:cNvSpPr/>
                    <p:nvPr/>
                  </p:nvSpPr>
                  <p:spPr bwMode="auto">
                    <a:xfrm>
                      <a:off x="8058150"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90" name="Rectangle 389"/>
                    <p:cNvSpPr/>
                    <p:nvPr/>
                  </p:nvSpPr>
                  <p:spPr bwMode="auto">
                    <a:xfrm>
                      <a:off x="8178421"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91" name="Rectangle 390"/>
                    <p:cNvSpPr/>
                    <p:nvPr/>
                  </p:nvSpPr>
                  <p:spPr bwMode="auto">
                    <a:xfrm>
                      <a:off x="8298692"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92" name="Rectangle 391"/>
                    <p:cNvSpPr/>
                    <p:nvPr/>
                  </p:nvSpPr>
                  <p:spPr bwMode="auto">
                    <a:xfrm>
                      <a:off x="7194643" y="273865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grpSp>
              <p:grpSp>
                <p:nvGrpSpPr>
                  <p:cNvPr id="11" name="Group 392"/>
                  <p:cNvGrpSpPr/>
                  <p:nvPr/>
                </p:nvGrpSpPr>
                <p:grpSpPr>
                  <a:xfrm>
                    <a:off x="945611" y="5433888"/>
                    <a:ext cx="2593075" cy="491319"/>
                    <a:chOff x="6673755" y="2524836"/>
                    <a:chExt cx="2593075" cy="491319"/>
                  </a:xfrm>
                </p:grpSpPr>
                <p:sp>
                  <p:nvSpPr>
                    <p:cNvPr id="394" name="Rectangle 393"/>
                    <p:cNvSpPr/>
                    <p:nvPr/>
                  </p:nvSpPr>
                  <p:spPr bwMode="auto">
                    <a:xfrm>
                      <a:off x="6673755" y="2524836"/>
                      <a:ext cx="2593075" cy="491319"/>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95" name="Rectangle 394"/>
                    <p:cNvSpPr/>
                    <p:nvPr/>
                  </p:nvSpPr>
                  <p:spPr bwMode="auto">
                    <a:xfrm>
                      <a:off x="6796584" y="274320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96" name="Rectangle 395"/>
                    <p:cNvSpPr/>
                    <p:nvPr/>
                  </p:nvSpPr>
                  <p:spPr bwMode="auto">
                    <a:xfrm>
                      <a:off x="7697337"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97" name="Rectangle 396"/>
                    <p:cNvSpPr/>
                    <p:nvPr/>
                  </p:nvSpPr>
                  <p:spPr bwMode="auto">
                    <a:xfrm>
                      <a:off x="7817608"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98" name="Rectangle 397"/>
                    <p:cNvSpPr/>
                    <p:nvPr/>
                  </p:nvSpPr>
                  <p:spPr bwMode="auto">
                    <a:xfrm>
                      <a:off x="7937879"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99" name="Rectangle 398"/>
                    <p:cNvSpPr/>
                    <p:nvPr/>
                  </p:nvSpPr>
                  <p:spPr bwMode="auto">
                    <a:xfrm>
                      <a:off x="8418963"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400" name="Rectangle 399"/>
                    <p:cNvSpPr/>
                    <p:nvPr/>
                  </p:nvSpPr>
                  <p:spPr bwMode="auto">
                    <a:xfrm>
                      <a:off x="853923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401" name="Rectangle 400"/>
                    <p:cNvSpPr/>
                    <p:nvPr/>
                  </p:nvSpPr>
                  <p:spPr bwMode="auto">
                    <a:xfrm>
                      <a:off x="865950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cxnSp>
                  <p:nvCxnSpPr>
                    <p:cNvPr id="402" name="Straight Connector 401"/>
                    <p:cNvCxnSpPr/>
                    <p:nvPr/>
                  </p:nvCxnSpPr>
                  <p:spPr bwMode="auto">
                    <a:xfrm>
                      <a:off x="6810233" y="2647666"/>
                      <a:ext cx="777922" cy="0"/>
                    </a:xfrm>
                    <a:prstGeom prst="line">
                      <a:avLst/>
                    </a:prstGeom>
                    <a:solidFill>
                      <a:schemeClr val="accent1"/>
                    </a:solidFill>
                    <a:ln w="57150" cap="flat" cmpd="sng" algn="ctr">
                      <a:solidFill>
                        <a:srgbClr val="1DFF83"/>
                      </a:solidFill>
                      <a:prstDash val="sysDot"/>
                      <a:round/>
                      <a:headEnd type="none" w="med" len="med"/>
                      <a:tailEnd type="none" w="med" len="med"/>
                    </a:ln>
                    <a:effectLst/>
                  </p:spPr>
                </p:cxnSp>
                <p:cxnSp>
                  <p:nvCxnSpPr>
                    <p:cNvPr id="403" name="Straight Connector 402"/>
                    <p:cNvCxnSpPr/>
                    <p:nvPr/>
                  </p:nvCxnSpPr>
                  <p:spPr bwMode="auto">
                    <a:xfrm flipV="1">
                      <a:off x="8823278" y="2813712"/>
                      <a:ext cx="377588" cy="4548"/>
                    </a:xfrm>
                    <a:prstGeom prst="line">
                      <a:avLst/>
                    </a:prstGeom>
                    <a:solidFill>
                      <a:schemeClr val="accent1"/>
                    </a:solidFill>
                    <a:ln w="57150" cap="flat" cmpd="sng" algn="ctr">
                      <a:solidFill>
                        <a:srgbClr val="FF2929"/>
                      </a:solidFill>
                      <a:prstDash val="sysDot"/>
                      <a:round/>
                      <a:headEnd type="none" w="med" len="med"/>
                      <a:tailEnd type="none" w="med" len="med"/>
                    </a:ln>
                    <a:effectLst/>
                  </p:spPr>
                </p:cxnSp>
                <p:cxnSp>
                  <p:nvCxnSpPr>
                    <p:cNvPr id="404" name="Straight Connector 403"/>
                    <p:cNvCxnSpPr/>
                    <p:nvPr/>
                  </p:nvCxnSpPr>
                  <p:spPr bwMode="auto">
                    <a:xfrm flipV="1">
                      <a:off x="8818729" y="2699983"/>
                      <a:ext cx="377588" cy="4548"/>
                    </a:xfrm>
                    <a:prstGeom prst="line">
                      <a:avLst/>
                    </a:prstGeom>
                    <a:solidFill>
                      <a:schemeClr val="accent1"/>
                    </a:solidFill>
                    <a:ln w="57150" cap="flat" cmpd="sng" algn="ctr">
                      <a:solidFill>
                        <a:srgbClr val="1DFF83"/>
                      </a:solidFill>
                      <a:prstDash val="sysDot"/>
                      <a:round/>
                      <a:headEnd type="none" w="med" len="med"/>
                      <a:tailEnd type="none" w="med" len="med"/>
                    </a:ln>
                    <a:effectLst/>
                  </p:spPr>
                </p:cxnSp>
                <p:sp>
                  <p:nvSpPr>
                    <p:cNvPr id="405" name="Rectangle 404"/>
                    <p:cNvSpPr/>
                    <p:nvPr/>
                  </p:nvSpPr>
                  <p:spPr bwMode="auto">
                    <a:xfrm>
                      <a:off x="8058150"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406" name="Rectangle 405"/>
                    <p:cNvSpPr/>
                    <p:nvPr/>
                  </p:nvSpPr>
                  <p:spPr bwMode="auto">
                    <a:xfrm>
                      <a:off x="8178421"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407" name="Rectangle 406"/>
                    <p:cNvSpPr/>
                    <p:nvPr/>
                  </p:nvSpPr>
                  <p:spPr bwMode="auto">
                    <a:xfrm>
                      <a:off x="8298692"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408" name="Rectangle 407"/>
                    <p:cNvSpPr/>
                    <p:nvPr/>
                  </p:nvSpPr>
                  <p:spPr bwMode="auto">
                    <a:xfrm>
                      <a:off x="7194643" y="273865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grpSp>
            </p:grpSp>
            <p:grpSp>
              <p:nvGrpSpPr>
                <p:cNvPr id="12" name="Group 456"/>
                <p:cNvGrpSpPr/>
                <p:nvPr/>
              </p:nvGrpSpPr>
              <p:grpSpPr>
                <a:xfrm>
                  <a:off x="1213626" y="5089674"/>
                  <a:ext cx="2593075" cy="1227043"/>
                  <a:chOff x="945611" y="3739095"/>
                  <a:chExt cx="2593075" cy="2751043"/>
                </a:xfrm>
              </p:grpSpPr>
              <p:grpSp>
                <p:nvGrpSpPr>
                  <p:cNvPr id="13" name="Group 328"/>
                  <p:cNvGrpSpPr/>
                  <p:nvPr/>
                </p:nvGrpSpPr>
                <p:grpSpPr>
                  <a:xfrm>
                    <a:off x="945611" y="3739095"/>
                    <a:ext cx="2593075" cy="491319"/>
                    <a:chOff x="6673755" y="2524836"/>
                    <a:chExt cx="2593075" cy="491319"/>
                  </a:xfrm>
                </p:grpSpPr>
                <p:sp>
                  <p:nvSpPr>
                    <p:cNvPr id="613" name="Rectangle 612"/>
                    <p:cNvSpPr/>
                    <p:nvPr/>
                  </p:nvSpPr>
                  <p:spPr bwMode="auto">
                    <a:xfrm>
                      <a:off x="6673755" y="2524836"/>
                      <a:ext cx="2593075" cy="491319"/>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614" name="Rectangle 613"/>
                    <p:cNvSpPr/>
                    <p:nvPr/>
                  </p:nvSpPr>
                  <p:spPr bwMode="auto">
                    <a:xfrm>
                      <a:off x="6796584" y="274320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615" name="Rectangle 614"/>
                    <p:cNvSpPr/>
                    <p:nvPr/>
                  </p:nvSpPr>
                  <p:spPr bwMode="auto">
                    <a:xfrm>
                      <a:off x="7697337"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616" name="Rectangle 615"/>
                    <p:cNvSpPr/>
                    <p:nvPr/>
                  </p:nvSpPr>
                  <p:spPr bwMode="auto">
                    <a:xfrm>
                      <a:off x="7817608"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617" name="Rectangle 616"/>
                    <p:cNvSpPr/>
                    <p:nvPr/>
                  </p:nvSpPr>
                  <p:spPr bwMode="auto">
                    <a:xfrm>
                      <a:off x="7937879"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618" name="Rectangle 617"/>
                    <p:cNvSpPr/>
                    <p:nvPr/>
                  </p:nvSpPr>
                  <p:spPr bwMode="auto">
                    <a:xfrm>
                      <a:off x="8418963"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619" name="Rectangle 618"/>
                    <p:cNvSpPr/>
                    <p:nvPr/>
                  </p:nvSpPr>
                  <p:spPr bwMode="auto">
                    <a:xfrm>
                      <a:off x="853923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620" name="Rectangle 619"/>
                    <p:cNvSpPr/>
                    <p:nvPr/>
                  </p:nvSpPr>
                  <p:spPr bwMode="auto">
                    <a:xfrm>
                      <a:off x="865950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cxnSp>
                  <p:nvCxnSpPr>
                    <p:cNvPr id="621" name="Straight Connector 620"/>
                    <p:cNvCxnSpPr/>
                    <p:nvPr/>
                  </p:nvCxnSpPr>
                  <p:spPr bwMode="auto">
                    <a:xfrm>
                      <a:off x="6810233" y="2647666"/>
                      <a:ext cx="777922" cy="0"/>
                    </a:xfrm>
                    <a:prstGeom prst="line">
                      <a:avLst/>
                    </a:prstGeom>
                    <a:solidFill>
                      <a:schemeClr val="accent1"/>
                    </a:solidFill>
                    <a:ln w="57150" cap="flat" cmpd="sng" algn="ctr">
                      <a:solidFill>
                        <a:srgbClr val="1DFF83"/>
                      </a:solidFill>
                      <a:prstDash val="sysDot"/>
                      <a:round/>
                      <a:headEnd type="none" w="med" len="med"/>
                      <a:tailEnd type="none" w="med" len="med"/>
                    </a:ln>
                    <a:effectLst/>
                  </p:spPr>
                </p:cxnSp>
                <p:cxnSp>
                  <p:nvCxnSpPr>
                    <p:cNvPr id="622" name="Straight Connector 621"/>
                    <p:cNvCxnSpPr/>
                    <p:nvPr/>
                  </p:nvCxnSpPr>
                  <p:spPr bwMode="auto">
                    <a:xfrm flipV="1">
                      <a:off x="8823278" y="2813712"/>
                      <a:ext cx="377588" cy="4548"/>
                    </a:xfrm>
                    <a:prstGeom prst="line">
                      <a:avLst/>
                    </a:prstGeom>
                    <a:solidFill>
                      <a:schemeClr val="accent1"/>
                    </a:solidFill>
                    <a:ln w="57150" cap="flat" cmpd="sng" algn="ctr">
                      <a:solidFill>
                        <a:srgbClr val="FF2929"/>
                      </a:solidFill>
                      <a:prstDash val="sysDot"/>
                      <a:round/>
                      <a:headEnd type="none" w="med" len="med"/>
                      <a:tailEnd type="none" w="med" len="med"/>
                    </a:ln>
                    <a:effectLst/>
                  </p:spPr>
                </p:cxnSp>
                <p:cxnSp>
                  <p:nvCxnSpPr>
                    <p:cNvPr id="623" name="Straight Connector 622"/>
                    <p:cNvCxnSpPr/>
                    <p:nvPr/>
                  </p:nvCxnSpPr>
                  <p:spPr bwMode="auto">
                    <a:xfrm flipV="1">
                      <a:off x="8818729" y="2699983"/>
                      <a:ext cx="377588" cy="4548"/>
                    </a:xfrm>
                    <a:prstGeom prst="line">
                      <a:avLst/>
                    </a:prstGeom>
                    <a:solidFill>
                      <a:schemeClr val="accent1"/>
                    </a:solidFill>
                    <a:ln w="57150" cap="flat" cmpd="sng" algn="ctr">
                      <a:solidFill>
                        <a:srgbClr val="1DFF83"/>
                      </a:solidFill>
                      <a:prstDash val="sysDot"/>
                      <a:round/>
                      <a:headEnd type="none" w="med" len="med"/>
                      <a:tailEnd type="none" w="med" len="med"/>
                    </a:ln>
                    <a:effectLst/>
                  </p:spPr>
                </p:cxnSp>
                <p:sp>
                  <p:nvSpPr>
                    <p:cNvPr id="624" name="Rectangle 623"/>
                    <p:cNvSpPr/>
                    <p:nvPr/>
                  </p:nvSpPr>
                  <p:spPr bwMode="auto">
                    <a:xfrm>
                      <a:off x="8058150"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625" name="Rectangle 624"/>
                    <p:cNvSpPr/>
                    <p:nvPr/>
                  </p:nvSpPr>
                  <p:spPr bwMode="auto">
                    <a:xfrm>
                      <a:off x="8178421"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626" name="Rectangle 625"/>
                    <p:cNvSpPr/>
                    <p:nvPr/>
                  </p:nvSpPr>
                  <p:spPr bwMode="auto">
                    <a:xfrm>
                      <a:off x="8298692"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627" name="Rectangle 626"/>
                    <p:cNvSpPr/>
                    <p:nvPr/>
                  </p:nvSpPr>
                  <p:spPr bwMode="auto">
                    <a:xfrm>
                      <a:off x="7194643" y="273865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grpSp>
              <p:grpSp>
                <p:nvGrpSpPr>
                  <p:cNvPr id="14" name="Group 344"/>
                  <p:cNvGrpSpPr/>
                  <p:nvPr/>
                </p:nvGrpSpPr>
                <p:grpSpPr>
                  <a:xfrm>
                    <a:off x="945611" y="4304026"/>
                    <a:ext cx="2593075" cy="491319"/>
                    <a:chOff x="6673755" y="2524836"/>
                    <a:chExt cx="2593075" cy="491319"/>
                  </a:xfrm>
                </p:grpSpPr>
                <p:sp>
                  <p:nvSpPr>
                    <p:cNvPr id="598" name="Rectangle 597"/>
                    <p:cNvSpPr/>
                    <p:nvPr/>
                  </p:nvSpPr>
                  <p:spPr bwMode="auto">
                    <a:xfrm>
                      <a:off x="6673755" y="2524836"/>
                      <a:ext cx="2593075" cy="491319"/>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599" name="Rectangle 598"/>
                    <p:cNvSpPr/>
                    <p:nvPr/>
                  </p:nvSpPr>
                  <p:spPr bwMode="auto">
                    <a:xfrm>
                      <a:off x="6796584" y="274320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600" name="Rectangle 599"/>
                    <p:cNvSpPr/>
                    <p:nvPr/>
                  </p:nvSpPr>
                  <p:spPr bwMode="auto">
                    <a:xfrm>
                      <a:off x="7697337"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601" name="Rectangle 600"/>
                    <p:cNvSpPr/>
                    <p:nvPr/>
                  </p:nvSpPr>
                  <p:spPr bwMode="auto">
                    <a:xfrm>
                      <a:off x="7817608"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602" name="Rectangle 601"/>
                    <p:cNvSpPr/>
                    <p:nvPr/>
                  </p:nvSpPr>
                  <p:spPr bwMode="auto">
                    <a:xfrm>
                      <a:off x="7937879"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603" name="Rectangle 602"/>
                    <p:cNvSpPr/>
                    <p:nvPr/>
                  </p:nvSpPr>
                  <p:spPr bwMode="auto">
                    <a:xfrm>
                      <a:off x="8418963"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604" name="Rectangle 603"/>
                    <p:cNvSpPr/>
                    <p:nvPr/>
                  </p:nvSpPr>
                  <p:spPr bwMode="auto">
                    <a:xfrm>
                      <a:off x="853923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605" name="Rectangle 604"/>
                    <p:cNvSpPr/>
                    <p:nvPr/>
                  </p:nvSpPr>
                  <p:spPr bwMode="auto">
                    <a:xfrm>
                      <a:off x="865950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cxnSp>
                  <p:nvCxnSpPr>
                    <p:cNvPr id="606" name="Straight Connector 605"/>
                    <p:cNvCxnSpPr/>
                    <p:nvPr/>
                  </p:nvCxnSpPr>
                  <p:spPr bwMode="auto">
                    <a:xfrm>
                      <a:off x="6810233" y="2647666"/>
                      <a:ext cx="777922" cy="0"/>
                    </a:xfrm>
                    <a:prstGeom prst="line">
                      <a:avLst/>
                    </a:prstGeom>
                    <a:solidFill>
                      <a:schemeClr val="accent1"/>
                    </a:solidFill>
                    <a:ln w="57150" cap="flat" cmpd="sng" algn="ctr">
                      <a:solidFill>
                        <a:srgbClr val="1DFF83"/>
                      </a:solidFill>
                      <a:prstDash val="sysDot"/>
                      <a:round/>
                      <a:headEnd type="none" w="med" len="med"/>
                      <a:tailEnd type="none" w="med" len="med"/>
                    </a:ln>
                    <a:effectLst/>
                  </p:spPr>
                </p:cxnSp>
                <p:cxnSp>
                  <p:nvCxnSpPr>
                    <p:cNvPr id="607" name="Straight Connector 606"/>
                    <p:cNvCxnSpPr/>
                    <p:nvPr/>
                  </p:nvCxnSpPr>
                  <p:spPr bwMode="auto">
                    <a:xfrm flipV="1">
                      <a:off x="8823278" y="2813712"/>
                      <a:ext cx="377588" cy="4548"/>
                    </a:xfrm>
                    <a:prstGeom prst="line">
                      <a:avLst/>
                    </a:prstGeom>
                    <a:solidFill>
                      <a:schemeClr val="accent1"/>
                    </a:solidFill>
                    <a:ln w="57150" cap="flat" cmpd="sng" algn="ctr">
                      <a:solidFill>
                        <a:srgbClr val="FF2929"/>
                      </a:solidFill>
                      <a:prstDash val="sysDot"/>
                      <a:round/>
                      <a:headEnd type="none" w="med" len="med"/>
                      <a:tailEnd type="none" w="med" len="med"/>
                    </a:ln>
                    <a:effectLst/>
                  </p:spPr>
                </p:cxnSp>
                <p:cxnSp>
                  <p:nvCxnSpPr>
                    <p:cNvPr id="608" name="Straight Connector 607"/>
                    <p:cNvCxnSpPr/>
                    <p:nvPr/>
                  </p:nvCxnSpPr>
                  <p:spPr bwMode="auto">
                    <a:xfrm flipV="1">
                      <a:off x="8818729" y="2699983"/>
                      <a:ext cx="377588" cy="4548"/>
                    </a:xfrm>
                    <a:prstGeom prst="line">
                      <a:avLst/>
                    </a:prstGeom>
                    <a:solidFill>
                      <a:schemeClr val="accent1"/>
                    </a:solidFill>
                    <a:ln w="57150" cap="flat" cmpd="sng" algn="ctr">
                      <a:solidFill>
                        <a:srgbClr val="1DFF83"/>
                      </a:solidFill>
                      <a:prstDash val="sysDot"/>
                      <a:round/>
                      <a:headEnd type="none" w="med" len="med"/>
                      <a:tailEnd type="none" w="med" len="med"/>
                    </a:ln>
                    <a:effectLst/>
                  </p:spPr>
                </p:cxnSp>
                <p:sp>
                  <p:nvSpPr>
                    <p:cNvPr id="609" name="Rectangle 608"/>
                    <p:cNvSpPr/>
                    <p:nvPr/>
                  </p:nvSpPr>
                  <p:spPr bwMode="auto">
                    <a:xfrm>
                      <a:off x="8058150"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610" name="Rectangle 609"/>
                    <p:cNvSpPr/>
                    <p:nvPr/>
                  </p:nvSpPr>
                  <p:spPr bwMode="auto">
                    <a:xfrm>
                      <a:off x="8178421"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611" name="Rectangle 610"/>
                    <p:cNvSpPr/>
                    <p:nvPr/>
                  </p:nvSpPr>
                  <p:spPr bwMode="auto">
                    <a:xfrm>
                      <a:off x="8298692"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612" name="Rectangle 611"/>
                    <p:cNvSpPr/>
                    <p:nvPr/>
                  </p:nvSpPr>
                  <p:spPr bwMode="auto">
                    <a:xfrm>
                      <a:off x="7194643" y="273865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grpSp>
              <p:grpSp>
                <p:nvGrpSpPr>
                  <p:cNvPr id="15" name="Group 360"/>
                  <p:cNvGrpSpPr/>
                  <p:nvPr/>
                </p:nvGrpSpPr>
                <p:grpSpPr>
                  <a:xfrm>
                    <a:off x="945611" y="5998819"/>
                    <a:ext cx="2593075" cy="491319"/>
                    <a:chOff x="6673755" y="2524836"/>
                    <a:chExt cx="2593075" cy="491319"/>
                  </a:xfrm>
                </p:grpSpPr>
                <p:sp>
                  <p:nvSpPr>
                    <p:cNvPr id="582" name="Rectangle 581"/>
                    <p:cNvSpPr/>
                    <p:nvPr/>
                  </p:nvSpPr>
                  <p:spPr bwMode="auto">
                    <a:xfrm>
                      <a:off x="6673755" y="2524836"/>
                      <a:ext cx="2593075" cy="491319"/>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583" name="Rectangle 582"/>
                    <p:cNvSpPr/>
                    <p:nvPr/>
                  </p:nvSpPr>
                  <p:spPr bwMode="auto">
                    <a:xfrm>
                      <a:off x="6796584" y="274320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585" name="Rectangle 584"/>
                    <p:cNvSpPr/>
                    <p:nvPr/>
                  </p:nvSpPr>
                  <p:spPr bwMode="auto">
                    <a:xfrm>
                      <a:off x="7697337"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586" name="Rectangle 585"/>
                    <p:cNvSpPr/>
                    <p:nvPr/>
                  </p:nvSpPr>
                  <p:spPr bwMode="auto">
                    <a:xfrm>
                      <a:off x="7817608"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587" name="Rectangle 586"/>
                    <p:cNvSpPr/>
                    <p:nvPr/>
                  </p:nvSpPr>
                  <p:spPr bwMode="auto">
                    <a:xfrm>
                      <a:off x="7937879"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588" name="Rectangle 587"/>
                    <p:cNvSpPr/>
                    <p:nvPr/>
                  </p:nvSpPr>
                  <p:spPr bwMode="auto">
                    <a:xfrm>
                      <a:off x="8418963"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589" name="Rectangle 588"/>
                    <p:cNvSpPr/>
                    <p:nvPr/>
                  </p:nvSpPr>
                  <p:spPr bwMode="auto">
                    <a:xfrm>
                      <a:off x="853923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590" name="Rectangle 589"/>
                    <p:cNvSpPr/>
                    <p:nvPr/>
                  </p:nvSpPr>
                  <p:spPr bwMode="auto">
                    <a:xfrm>
                      <a:off x="865950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cxnSp>
                  <p:nvCxnSpPr>
                    <p:cNvPr id="591" name="Straight Connector 590"/>
                    <p:cNvCxnSpPr/>
                    <p:nvPr/>
                  </p:nvCxnSpPr>
                  <p:spPr bwMode="auto">
                    <a:xfrm>
                      <a:off x="6810233" y="2647666"/>
                      <a:ext cx="777922" cy="0"/>
                    </a:xfrm>
                    <a:prstGeom prst="line">
                      <a:avLst/>
                    </a:prstGeom>
                    <a:solidFill>
                      <a:schemeClr val="accent1"/>
                    </a:solidFill>
                    <a:ln w="57150" cap="flat" cmpd="sng" algn="ctr">
                      <a:solidFill>
                        <a:srgbClr val="1DFF83"/>
                      </a:solidFill>
                      <a:prstDash val="sysDot"/>
                      <a:round/>
                      <a:headEnd type="none" w="med" len="med"/>
                      <a:tailEnd type="none" w="med" len="med"/>
                    </a:ln>
                    <a:effectLst/>
                  </p:spPr>
                </p:cxnSp>
                <p:cxnSp>
                  <p:nvCxnSpPr>
                    <p:cNvPr id="592" name="Straight Connector 591"/>
                    <p:cNvCxnSpPr/>
                    <p:nvPr/>
                  </p:nvCxnSpPr>
                  <p:spPr bwMode="auto">
                    <a:xfrm flipV="1">
                      <a:off x="8823278" y="2813712"/>
                      <a:ext cx="377588" cy="4548"/>
                    </a:xfrm>
                    <a:prstGeom prst="line">
                      <a:avLst/>
                    </a:prstGeom>
                    <a:solidFill>
                      <a:schemeClr val="accent1"/>
                    </a:solidFill>
                    <a:ln w="57150" cap="flat" cmpd="sng" algn="ctr">
                      <a:solidFill>
                        <a:srgbClr val="FF2929"/>
                      </a:solidFill>
                      <a:prstDash val="sysDot"/>
                      <a:round/>
                      <a:headEnd type="none" w="med" len="med"/>
                      <a:tailEnd type="none" w="med" len="med"/>
                    </a:ln>
                    <a:effectLst/>
                  </p:spPr>
                </p:cxnSp>
                <p:cxnSp>
                  <p:nvCxnSpPr>
                    <p:cNvPr id="593" name="Straight Connector 592"/>
                    <p:cNvCxnSpPr/>
                    <p:nvPr/>
                  </p:nvCxnSpPr>
                  <p:spPr bwMode="auto">
                    <a:xfrm flipV="1">
                      <a:off x="8818729" y="2699983"/>
                      <a:ext cx="377588" cy="4548"/>
                    </a:xfrm>
                    <a:prstGeom prst="line">
                      <a:avLst/>
                    </a:prstGeom>
                    <a:solidFill>
                      <a:schemeClr val="accent1"/>
                    </a:solidFill>
                    <a:ln w="57150" cap="flat" cmpd="sng" algn="ctr">
                      <a:solidFill>
                        <a:srgbClr val="1DFF83"/>
                      </a:solidFill>
                      <a:prstDash val="sysDot"/>
                      <a:round/>
                      <a:headEnd type="none" w="med" len="med"/>
                      <a:tailEnd type="none" w="med" len="med"/>
                    </a:ln>
                    <a:effectLst/>
                  </p:spPr>
                </p:cxnSp>
                <p:sp>
                  <p:nvSpPr>
                    <p:cNvPr id="594" name="Rectangle 593"/>
                    <p:cNvSpPr/>
                    <p:nvPr/>
                  </p:nvSpPr>
                  <p:spPr bwMode="auto">
                    <a:xfrm>
                      <a:off x="8058150"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595" name="Rectangle 594"/>
                    <p:cNvSpPr/>
                    <p:nvPr/>
                  </p:nvSpPr>
                  <p:spPr bwMode="auto">
                    <a:xfrm>
                      <a:off x="8178421"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596" name="Rectangle 595"/>
                    <p:cNvSpPr/>
                    <p:nvPr/>
                  </p:nvSpPr>
                  <p:spPr bwMode="auto">
                    <a:xfrm>
                      <a:off x="8298692"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597" name="Rectangle 596"/>
                    <p:cNvSpPr/>
                    <p:nvPr/>
                  </p:nvSpPr>
                  <p:spPr bwMode="auto">
                    <a:xfrm>
                      <a:off x="7194643" y="273865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grpSp>
              <p:grpSp>
                <p:nvGrpSpPr>
                  <p:cNvPr id="16" name="Group 376"/>
                  <p:cNvGrpSpPr/>
                  <p:nvPr/>
                </p:nvGrpSpPr>
                <p:grpSpPr>
                  <a:xfrm>
                    <a:off x="945611" y="4868957"/>
                    <a:ext cx="2593075" cy="491319"/>
                    <a:chOff x="6673755" y="2524836"/>
                    <a:chExt cx="2593075" cy="491319"/>
                  </a:xfrm>
                </p:grpSpPr>
                <p:sp>
                  <p:nvSpPr>
                    <p:cNvPr id="566" name="Rectangle 565"/>
                    <p:cNvSpPr/>
                    <p:nvPr/>
                  </p:nvSpPr>
                  <p:spPr bwMode="auto">
                    <a:xfrm>
                      <a:off x="6673755" y="2524836"/>
                      <a:ext cx="2593075" cy="491319"/>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567" name="Rectangle 566"/>
                    <p:cNvSpPr/>
                    <p:nvPr/>
                  </p:nvSpPr>
                  <p:spPr bwMode="auto">
                    <a:xfrm>
                      <a:off x="6796584" y="274320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568" name="Rectangle 567"/>
                    <p:cNvSpPr/>
                    <p:nvPr/>
                  </p:nvSpPr>
                  <p:spPr bwMode="auto">
                    <a:xfrm>
                      <a:off x="7697337"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569" name="Rectangle 568"/>
                    <p:cNvSpPr/>
                    <p:nvPr/>
                  </p:nvSpPr>
                  <p:spPr bwMode="auto">
                    <a:xfrm>
                      <a:off x="7817608"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570" name="Rectangle 569"/>
                    <p:cNvSpPr/>
                    <p:nvPr/>
                  </p:nvSpPr>
                  <p:spPr bwMode="auto">
                    <a:xfrm>
                      <a:off x="7937879"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571" name="Rectangle 570"/>
                    <p:cNvSpPr/>
                    <p:nvPr/>
                  </p:nvSpPr>
                  <p:spPr bwMode="auto">
                    <a:xfrm>
                      <a:off x="8418963"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572" name="Rectangle 571"/>
                    <p:cNvSpPr/>
                    <p:nvPr/>
                  </p:nvSpPr>
                  <p:spPr bwMode="auto">
                    <a:xfrm>
                      <a:off x="853923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573" name="Rectangle 572"/>
                    <p:cNvSpPr/>
                    <p:nvPr/>
                  </p:nvSpPr>
                  <p:spPr bwMode="auto">
                    <a:xfrm>
                      <a:off x="865950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cxnSp>
                  <p:nvCxnSpPr>
                    <p:cNvPr id="574" name="Straight Connector 573"/>
                    <p:cNvCxnSpPr/>
                    <p:nvPr/>
                  </p:nvCxnSpPr>
                  <p:spPr bwMode="auto">
                    <a:xfrm>
                      <a:off x="6810233" y="2647666"/>
                      <a:ext cx="777922" cy="0"/>
                    </a:xfrm>
                    <a:prstGeom prst="line">
                      <a:avLst/>
                    </a:prstGeom>
                    <a:solidFill>
                      <a:schemeClr val="accent1"/>
                    </a:solidFill>
                    <a:ln w="57150" cap="flat" cmpd="sng" algn="ctr">
                      <a:solidFill>
                        <a:srgbClr val="1DFF83"/>
                      </a:solidFill>
                      <a:prstDash val="sysDot"/>
                      <a:round/>
                      <a:headEnd type="none" w="med" len="med"/>
                      <a:tailEnd type="none" w="med" len="med"/>
                    </a:ln>
                    <a:effectLst/>
                  </p:spPr>
                </p:cxnSp>
                <p:cxnSp>
                  <p:nvCxnSpPr>
                    <p:cNvPr id="575" name="Straight Connector 574"/>
                    <p:cNvCxnSpPr/>
                    <p:nvPr/>
                  </p:nvCxnSpPr>
                  <p:spPr bwMode="auto">
                    <a:xfrm flipV="1">
                      <a:off x="8823278" y="2813712"/>
                      <a:ext cx="377588" cy="4548"/>
                    </a:xfrm>
                    <a:prstGeom prst="line">
                      <a:avLst/>
                    </a:prstGeom>
                    <a:solidFill>
                      <a:schemeClr val="accent1"/>
                    </a:solidFill>
                    <a:ln w="57150" cap="flat" cmpd="sng" algn="ctr">
                      <a:solidFill>
                        <a:srgbClr val="FF2929"/>
                      </a:solidFill>
                      <a:prstDash val="sysDot"/>
                      <a:round/>
                      <a:headEnd type="none" w="med" len="med"/>
                      <a:tailEnd type="none" w="med" len="med"/>
                    </a:ln>
                    <a:effectLst/>
                  </p:spPr>
                </p:cxnSp>
                <p:cxnSp>
                  <p:nvCxnSpPr>
                    <p:cNvPr id="576" name="Straight Connector 575"/>
                    <p:cNvCxnSpPr/>
                    <p:nvPr/>
                  </p:nvCxnSpPr>
                  <p:spPr bwMode="auto">
                    <a:xfrm flipV="1">
                      <a:off x="8818729" y="2699983"/>
                      <a:ext cx="377588" cy="4548"/>
                    </a:xfrm>
                    <a:prstGeom prst="line">
                      <a:avLst/>
                    </a:prstGeom>
                    <a:solidFill>
                      <a:schemeClr val="accent1"/>
                    </a:solidFill>
                    <a:ln w="57150" cap="flat" cmpd="sng" algn="ctr">
                      <a:solidFill>
                        <a:srgbClr val="1DFF83"/>
                      </a:solidFill>
                      <a:prstDash val="sysDot"/>
                      <a:round/>
                      <a:headEnd type="none" w="med" len="med"/>
                      <a:tailEnd type="none" w="med" len="med"/>
                    </a:ln>
                    <a:effectLst/>
                  </p:spPr>
                </p:cxnSp>
                <p:sp>
                  <p:nvSpPr>
                    <p:cNvPr id="577" name="Rectangle 576"/>
                    <p:cNvSpPr/>
                    <p:nvPr/>
                  </p:nvSpPr>
                  <p:spPr bwMode="auto">
                    <a:xfrm>
                      <a:off x="8058150"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578" name="Rectangle 577"/>
                    <p:cNvSpPr/>
                    <p:nvPr/>
                  </p:nvSpPr>
                  <p:spPr bwMode="auto">
                    <a:xfrm>
                      <a:off x="8178421"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580" name="Rectangle 579"/>
                    <p:cNvSpPr/>
                    <p:nvPr/>
                  </p:nvSpPr>
                  <p:spPr bwMode="auto">
                    <a:xfrm>
                      <a:off x="8298692"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581" name="Rectangle 580"/>
                    <p:cNvSpPr/>
                    <p:nvPr/>
                  </p:nvSpPr>
                  <p:spPr bwMode="auto">
                    <a:xfrm>
                      <a:off x="7194643" y="273865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grpSp>
              <p:grpSp>
                <p:nvGrpSpPr>
                  <p:cNvPr id="17" name="Group 392"/>
                  <p:cNvGrpSpPr/>
                  <p:nvPr/>
                </p:nvGrpSpPr>
                <p:grpSpPr>
                  <a:xfrm>
                    <a:off x="945611" y="5433888"/>
                    <a:ext cx="2593075" cy="491319"/>
                    <a:chOff x="6673755" y="2524836"/>
                    <a:chExt cx="2593075" cy="491319"/>
                  </a:xfrm>
                </p:grpSpPr>
                <p:sp>
                  <p:nvSpPr>
                    <p:cNvPr id="509" name="Rectangle 508"/>
                    <p:cNvSpPr/>
                    <p:nvPr/>
                  </p:nvSpPr>
                  <p:spPr bwMode="auto">
                    <a:xfrm>
                      <a:off x="6673755" y="2524836"/>
                      <a:ext cx="2593075" cy="491319"/>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514" name="Rectangle 513"/>
                    <p:cNvSpPr/>
                    <p:nvPr/>
                  </p:nvSpPr>
                  <p:spPr bwMode="auto">
                    <a:xfrm>
                      <a:off x="6796584" y="274320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519" name="Rectangle 518"/>
                    <p:cNvSpPr/>
                    <p:nvPr/>
                  </p:nvSpPr>
                  <p:spPr bwMode="auto">
                    <a:xfrm>
                      <a:off x="7697337"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524" name="Rectangle 523"/>
                    <p:cNvSpPr/>
                    <p:nvPr/>
                  </p:nvSpPr>
                  <p:spPr bwMode="auto">
                    <a:xfrm>
                      <a:off x="7817608"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529" name="Rectangle 528"/>
                    <p:cNvSpPr/>
                    <p:nvPr/>
                  </p:nvSpPr>
                  <p:spPr bwMode="auto">
                    <a:xfrm>
                      <a:off x="7937879"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534" name="Rectangle 533"/>
                    <p:cNvSpPr/>
                    <p:nvPr/>
                  </p:nvSpPr>
                  <p:spPr bwMode="auto">
                    <a:xfrm>
                      <a:off x="8418963"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544" name="Rectangle 543"/>
                    <p:cNvSpPr/>
                    <p:nvPr/>
                  </p:nvSpPr>
                  <p:spPr bwMode="auto">
                    <a:xfrm>
                      <a:off x="853923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545" name="Rectangle 544"/>
                    <p:cNvSpPr/>
                    <p:nvPr/>
                  </p:nvSpPr>
                  <p:spPr bwMode="auto">
                    <a:xfrm>
                      <a:off x="865950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cxnSp>
                  <p:nvCxnSpPr>
                    <p:cNvPr id="546" name="Straight Connector 545"/>
                    <p:cNvCxnSpPr/>
                    <p:nvPr/>
                  </p:nvCxnSpPr>
                  <p:spPr bwMode="auto">
                    <a:xfrm>
                      <a:off x="6810233" y="2647666"/>
                      <a:ext cx="777922" cy="0"/>
                    </a:xfrm>
                    <a:prstGeom prst="line">
                      <a:avLst/>
                    </a:prstGeom>
                    <a:solidFill>
                      <a:schemeClr val="accent1"/>
                    </a:solidFill>
                    <a:ln w="57150" cap="flat" cmpd="sng" algn="ctr">
                      <a:solidFill>
                        <a:srgbClr val="1DFF83"/>
                      </a:solidFill>
                      <a:prstDash val="sysDot"/>
                      <a:round/>
                      <a:headEnd type="none" w="med" len="med"/>
                      <a:tailEnd type="none" w="med" len="med"/>
                    </a:ln>
                    <a:effectLst/>
                  </p:spPr>
                </p:cxnSp>
                <p:cxnSp>
                  <p:nvCxnSpPr>
                    <p:cNvPr id="547" name="Straight Connector 546"/>
                    <p:cNvCxnSpPr/>
                    <p:nvPr/>
                  </p:nvCxnSpPr>
                  <p:spPr bwMode="auto">
                    <a:xfrm flipV="1">
                      <a:off x="8823278" y="2813712"/>
                      <a:ext cx="377588" cy="4548"/>
                    </a:xfrm>
                    <a:prstGeom prst="line">
                      <a:avLst/>
                    </a:prstGeom>
                    <a:solidFill>
                      <a:schemeClr val="accent1"/>
                    </a:solidFill>
                    <a:ln w="57150" cap="flat" cmpd="sng" algn="ctr">
                      <a:solidFill>
                        <a:srgbClr val="FF2929"/>
                      </a:solidFill>
                      <a:prstDash val="sysDot"/>
                      <a:round/>
                      <a:headEnd type="none" w="med" len="med"/>
                      <a:tailEnd type="none" w="med" len="med"/>
                    </a:ln>
                    <a:effectLst/>
                  </p:spPr>
                </p:cxnSp>
                <p:cxnSp>
                  <p:nvCxnSpPr>
                    <p:cNvPr id="548" name="Straight Connector 547"/>
                    <p:cNvCxnSpPr/>
                    <p:nvPr/>
                  </p:nvCxnSpPr>
                  <p:spPr bwMode="auto">
                    <a:xfrm flipV="1">
                      <a:off x="8818729" y="2699983"/>
                      <a:ext cx="377588" cy="4548"/>
                    </a:xfrm>
                    <a:prstGeom prst="line">
                      <a:avLst/>
                    </a:prstGeom>
                    <a:solidFill>
                      <a:schemeClr val="accent1"/>
                    </a:solidFill>
                    <a:ln w="57150" cap="flat" cmpd="sng" algn="ctr">
                      <a:solidFill>
                        <a:srgbClr val="1DFF83"/>
                      </a:solidFill>
                      <a:prstDash val="sysDot"/>
                      <a:round/>
                      <a:headEnd type="none" w="med" len="med"/>
                      <a:tailEnd type="none" w="med" len="med"/>
                    </a:ln>
                    <a:effectLst/>
                  </p:spPr>
                </p:cxnSp>
                <p:sp>
                  <p:nvSpPr>
                    <p:cNvPr id="549" name="Rectangle 548"/>
                    <p:cNvSpPr/>
                    <p:nvPr/>
                  </p:nvSpPr>
                  <p:spPr bwMode="auto">
                    <a:xfrm>
                      <a:off x="8058150"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550" name="Rectangle 549"/>
                    <p:cNvSpPr/>
                    <p:nvPr/>
                  </p:nvSpPr>
                  <p:spPr bwMode="auto">
                    <a:xfrm>
                      <a:off x="8178421"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551" name="Rectangle 550"/>
                    <p:cNvSpPr/>
                    <p:nvPr/>
                  </p:nvSpPr>
                  <p:spPr bwMode="auto">
                    <a:xfrm>
                      <a:off x="8298692"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565" name="Rectangle 564"/>
                    <p:cNvSpPr/>
                    <p:nvPr/>
                  </p:nvSpPr>
                  <p:spPr bwMode="auto">
                    <a:xfrm>
                      <a:off x="7194643" y="273865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grpSp>
            </p:grpSp>
          </p:grpSp>
          <p:sp>
            <p:nvSpPr>
              <p:cNvPr id="1134" name="Rectangle 1133"/>
              <p:cNvSpPr/>
              <p:nvPr/>
            </p:nvSpPr>
            <p:spPr bwMode="auto">
              <a:xfrm>
                <a:off x="648186" y="3242372"/>
                <a:ext cx="2593075" cy="491319"/>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cxnSp>
            <p:nvCxnSpPr>
              <p:cNvPr id="1138" name="Straight Connector 1137"/>
              <p:cNvCxnSpPr/>
              <p:nvPr/>
            </p:nvCxnSpPr>
            <p:spPr bwMode="auto">
              <a:xfrm>
                <a:off x="893928" y="3487003"/>
                <a:ext cx="6824" cy="682388"/>
              </a:xfrm>
              <a:prstGeom prst="line">
                <a:avLst/>
              </a:prstGeom>
              <a:solidFill>
                <a:schemeClr val="accent1"/>
              </a:solidFill>
              <a:ln w="38100" cap="flat" cmpd="sng" algn="ctr">
                <a:solidFill>
                  <a:schemeClr val="bg1"/>
                </a:solidFill>
                <a:prstDash val="solid"/>
                <a:round/>
                <a:headEnd type="oval" w="med" len="med"/>
                <a:tailEnd type="oval" w="med" len="med"/>
              </a:ln>
              <a:effectLst/>
            </p:spPr>
          </p:cxnSp>
          <p:cxnSp>
            <p:nvCxnSpPr>
              <p:cNvPr id="1144" name="Straight Connector 1143"/>
              <p:cNvCxnSpPr/>
              <p:nvPr/>
            </p:nvCxnSpPr>
            <p:spPr bwMode="auto">
              <a:xfrm>
                <a:off x="996223" y="3487003"/>
                <a:ext cx="9098" cy="889379"/>
              </a:xfrm>
              <a:prstGeom prst="line">
                <a:avLst/>
              </a:prstGeom>
              <a:solidFill>
                <a:schemeClr val="accent1"/>
              </a:solidFill>
              <a:ln w="38100" cap="flat" cmpd="sng" algn="ctr">
                <a:solidFill>
                  <a:schemeClr val="bg1"/>
                </a:solidFill>
                <a:prstDash val="solid"/>
                <a:round/>
                <a:headEnd type="oval" w="med" len="med"/>
                <a:tailEnd type="oval" w="med" len="med"/>
              </a:ln>
              <a:effectLst/>
            </p:spPr>
          </p:cxnSp>
          <p:cxnSp>
            <p:nvCxnSpPr>
              <p:cNvPr id="1147" name="Straight Connector 1146"/>
              <p:cNvCxnSpPr/>
              <p:nvPr/>
            </p:nvCxnSpPr>
            <p:spPr bwMode="auto">
              <a:xfrm>
                <a:off x="1100792" y="3487003"/>
                <a:ext cx="6902" cy="1194946"/>
              </a:xfrm>
              <a:prstGeom prst="line">
                <a:avLst/>
              </a:prstGeom>
              <a:solidFill>
                <a:schemeClr val="accent1"/>
              </a:solidFill>
              <a:ln w="38100" cap="flat" cmpd="sng" algn="ctr">
                <a:solidFill>
                  <a:schemeClr val="bg1"/>
                </a:solidFill>
                <a:prstDash val="solid"/>
                <a:round/>
                <a:headEnd type="oval" w="med" len="med"/>
                <a:tailEnd type="oval" w="med" len="med"/>
              </a:ln>
              <a:effectLst/>
            </p:spPr>
          </p:cxnSp>
          <p:cxnSp>
            <p:nvCxnSpPr>
              <p:cNvPr id="1150" name="Straight Connector 1149"/>
              <p:cNvCxnSpPr/>
              <p:nvPr/>
            </p:nvCxnSpPr>
            <p:spPr bwMode="auto">
              <a:xfrm>
                <a:off x="1203165" y="3487003"/>
                <a:ext cx="16001" cy="1415584"/>
              </a:xfrm>
              <a:prstGeom prst="line">
                <a:avLst/>
              </a:prstGeom>
              <a:solidFill>
                <a:schemeClr val="accent1"/>
              </a:solidFill>
              <a:ln w="38100" cap="flat" cmpd="sng" algn="ctr">
                <a:solidFill>
                  <a:schemeClr val="bg1"/>
                </a:solidFill>
                <a:prstDash val="solid"/>
                <a:round/>
                <a:headEnd type="oval" w="med" len="med"/>
                <a:tailEnd type="oval" w="med" len="med"/>
              </a:ln>
              <a:effectLst/>
            </p:spPr>
          </p:cxnSp>
          <p:cxnSp>
            <p:nvCxnSpPr>
              <p:cNvPr id="1153" name="Straight Connector 1152"/>
              <p:cNvCxnSpPr/>
              <p:nvPr/>
            </p:nvCxnSpPr>
            <p:spPr bwMode="auto">
              <a:xfrm>
                <a:off x="1314637" y="3487003"/>
                <a:ext cx="6824" cy="1665027"/>
              </a:xfrm>
              <a:prstGeom prst="line">
                <a:avLst/>
              </a:prstGeom>
              <a:solidFill>
                <a:schemeClr val="accent1"/>
              </a:solidFill>
              <a:ln w="38100" cap="flat" cmpd="sng" algn="ctr">
                <a:solidFill>
                  <a:schemeClr val="bg1"/>
                </a:solidFill>
                <a:prstDash val="solid"/>
                <a:round/>
                <a:headEnd type="oval" w="med" len="med"/>
                <a:tailEnd type="oval" w="med" len="med"/>
              </a:ln>
              <a:effectLst/>
            </p:spPr>
          </p:cxnSp>
          <p:cxnSp>
            <p:nvCxnSpPr>
              <p:cNvPr id="1155" name="Straight Connector 1154"/>
              <p:cNvCxnSpPr/>
              <p:nvPr/>
            </p:nvCxnSpPr>
            <p:spPr bwMode="auto">
              <a:xfrm>
                <a:off x="1416932" y="3487003"/>
                <a:ext cx="13725" cy="1926511"/>
              </a:xfrm>
              <a:prstGeom prst="line">
                <a:avLst/>
              </a:prstGeom>
              <a:solidFill>
                <a:schemeClr val="accent1"/>
              </a:solidFill>
              <a:ln w="38100" cap="flat" cmpd="sng" algn="ctr">
                <a:solidFill>
                  <a:schemeClr val="bg1"/>
                </a:solidFill>
                <a:prstDash val="solid"/>
                <a:round/>
                <a:headEnd type="oval" w="med" len="med"/>
                <a:tailEnd type="oval" w="med" len="med"/>
              </a:ln>
              <a:effectLst/>
            </p:spPr>
          </p:cxnSp>
          <p:cxnSp>
            <p:nvCxnSpPr>
              <p:cNvPr id="1157" name="Straight Connector 1156"/>
              <p:cNvCxnSpPr/>
              <p:nvPr/>
            </p:nvCxnSpPr>
            <p:spPr bwMode="auto">
              <a:xfrm flipH="1">
                <a:off x="1526128" y="3487003"/>
                <a:ext cx="6824" cy="2142699"/>
              </a:xfrm>
              <a:prstGeom prst="line">
                <a:avLst/>
              </a:prstGeom>
              <a:solidFill>
                <a:schemeClr val="accent1"/>
              </a:solidFill>
              <a:ln w="38100" cap="flat" cmpd="sng" algn="ctr">
                <a:solidFill>
                  <a:schemeClr val="bg1"/>
                </a:solidFill>
                <a:prstDash val="solid"/>
                <a:round/>
                <a:headEnd type="oval" w="med" len="med"/>
                <a:tailEnd type="oval" w="med" len="med"/>
              </a:ln>
              <a:effectLst/>
            </p:spPr>
          </p:cxnSp>
          <p:cxnSp>
            <p:nvCxnSpPr>
              <p:cNvPr id="1159" name="Straight Connector 1158"/>
              <p:cNvCxnSpPr/>
              <p:nvPr/>
            </p:nvCxnSpPr>
            <p:spPr bwMode="auto">
              <a:xfrm flipH="1">
                <a:off x="1628423" y="3487003"/>
                <a:ext cx="36316" cy="2374481"/>
              </a:xfrm>
              <a:prstGeom prst="line">
                <a:avLst/>
              </a:prstGeom>
              <a:solidFill>
                <a:schemeClr val="accent1"/>
              </a:solidFill>
              <a:ln w="38100" cap="flat" cmpd="sng" algn="ctr">
                <a:solidFill>
                  <a:schemeClr val="bg1"/>
                </a:solidFill>
                <a:prstDash val="solid"/>
                <a:round/>
                <a:headEnd type="oval" w="med" len="med"/>
                <a:tailEnd type="oval" w="med" len="med"/>
              </a:ln>
              <a:effectLst/>
            </p:spPr>
          </p:cxnSp>
          <p:cxnSp>
            <p:nvCxnSpPr>
              <p:cNvPr id="1161" name="Straight Connector 1160"/>
              <p:cNvCxnSpPr/>
              <p:nvPr/>
            </p:nvCxnSpPr>
            <p:spPr bwMode="auto">
              <a:xfrm flipH="1">
                <a:off x="1760210" y="3487003"/>
                <a:ext cx="38874" cy="2626457"/>
              </a:xfrm>
              <a:prstGeom prst="line">
                <a:avLst/>
              </a:prstGeom>
              <a:solidFill>
                <a:schemeClr val="accent1"/>
              </a:solidFill>
              <a:ln w="38100" cap="flat" cmpd="sng" algn="ctr">
                <a:solidFill>
                  <a:schemeClr val="bg1"/>
                </a:solidFill>
                <a:prstDash val="solid"/>
                <a:round/>
                <a:headEnd type="oval" w="med" len="med"/>
                <a:tailEnd type="oval" w="med" len="med"/>
              </a:ln>
              <a:effectLst/>
            </p:spPr>
          </p:cxnSp>
          <p:cxnSp>
            <p:nvCxnSpPr>
              <p:cNvPr id="1171" name="Straight Connector 1170"/>
              <p:cNvCxnSpPr/>
              <p:nvPr/>
            </p:nvCxnSpPr>
            <p:spPr bwMode="auto">
              <a:xfrm flipH="1">
                <a:off x="1894559" y="3487003"/>
                <a:ext cx="29775" cy="2847096"/>
              </a:xfrm>
              <a:prstGeom prst="line">
                <a:avLst/>
              </a:prstGeom>
              <a:solidFill>
                <a:schemeClr val="accent1"/>
              </a:solidFill>
              <a:ln w="38100" cap="flat" cmpd="sng" algn="ctr">
                <a:solidFill>
                  <a:schemeClr val="bg1"/>
                </a:solidFill>
                <a:prstDash val="solid"/>
                <a:round/>
                <a:headEnd type="oval" w="med" len="med"/>
                <a:tailEnd type="oval" w="med" len="med"/>
              </a:ln>
              <a:effectLst/>
            </p:spPr>
          </p:cxnSp>
        </p:grpSp>
        <p:grpSp>
          <p:nvGrpSpPr>
            <p:cNvPr id="18" name="Group 1348"/>
            <p:cNvGrpSpPr/>
            <p:nvPr/>
          </p:nvGrpSpPr>
          <p:grpSpPr>
            <a:xfrm>
              <a:off x="4061935" y="4004441"/>
              <a:ext cx="2595188" cy="2556752"/>
              <a:chOff x="4235356" y="3266130"/>
              <a:chExt cx="2595188" cy="3295063"/>
            </a:xfrm>
          </p:grpSpPr>
          <p:grpSp>
            <p:nvGrpSpPr>
              <p:cNvPr id="19" name="Group 1174"/>
              <p:cNvGrpSpPr/>
              <p:nvPr/>
            </p:nvGrpSpPr>
            <p:grpSpPr>
              <a:xfrm>
                <a:off x="4235356" y="4078164"/>
                <a:ext cx="2593075" cy="2483029"/>
                <a:chOff x="1213626" y="3833688"/>
                <a:chExt cx="2593075" cy="2483029"/>
              </a:xfrm>
            </p:grpSpPr>
            <p:grpSp>
              <p:nvGrpSpPr>
                <p:cNvPr id="20" name="Group 440"/>
                <p:cNvGrpSpPr/>
                <p:nvPr/>
              </p:nvGrpSpPr>
              <p:grpSpPr>
                <a:xfrm>
                  <a:off x="1213626" y="3833688"/>
                  <a:ext cx="2593075" cy="1227043"/>
                  <a:chOff x="945611" y="3739095"/>
                  <a:chExt cx="2593075" cy="2751043"/>
                </a:xfrm>
              </p:grpSpPr>
              <p:grpSp>
                <p:nvGrpSpPr>
                  <p:cNvPr id="21" name="Group 328"/>
                  <p:cNvGrpSpPr/>
                  <p:nvPr/>
                </p:nvGrpSpPr>
                <p:grpSpPr>
                  <a:xfrm>
                    <a:off x="945611" y="3739095"/>
                    <a:ext cx="2593075" cy="491319"/>
                    <a:chOff x="6673755" y="2524836"/>
                    <a:chExt cx="2593075" cy="491319"/>
                  </a:xfrm>
                </p:grpSpPr>
                <p:sp>
                  <p:nvSpPr>
                    <p:cNvPr id="1323" name="Rectangle 1322"/>
                    <p:cNvSpPr/>
                    <p:nvPr/>
                  </p:nvSpPr>
                  <p:spPr bwMode="auto">
                    <a:xfrm>
                      <a:off x="6673755" y="2524836"/>
                      <a:ext cx="2593075" cy="491319"/>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324" name="Rectangle 1323"/>
                    <p:cNvSpPr/>
                    <p:nvPr/>
                  </p:nvSpPr>
                  <p:spPr bwMode="auto">
                    <a:xfrm>
                      <a:off x="6796584" y="274320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325" name="Rectangle 1324"/>
                    <p:cNvSpPr/>
                    <p:nvPr/>
                  </p:nvSpPr>
                  <p:spPr bwMode="auto">
                    <a:xfrm>
                      <a:off x="7697337"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326" name="Rectangle 1325"/>
                    <p:cNvSpPr/>
                    <p:nvPr/>
                  </p:nvSpPr>
                  <p:spPr bwMode="auto">
                    <a:xfrm>
                      <a:off x="7817608"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327" name="Rectangle 1326"/>
                    <p:cNvSpPr/>
                    <p:nvPr/>
                  </p:nvSpPr>
                  <p:spPr bwMode="auto">
                    <a:xfrm>
                      <a:off x="7937879"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328" name="Rectangle 1327"/>
                    <p:cNvSpPr/>
                    <p:nvPr/>
                  </p:nvSpPr>
                  <p:spPr bwMode="auto">
                    <a:xfrm>
                      <a:off x="8418963"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329" name="Rectangle 1328"/>
                    <p:cNvSpPr/>
                    <p:nvPr/>
                  </p:nvSpPr>
                  <p:spPr bwMode="auto">
                    <a:xfrm>
                      <a:off x="853923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330" name="Rectangle 1329"/>
                    <p:cNvSpPr/>
                    <p:nvPr/>
                  </p:nvSpPr>
                  <p:spPr bwMode="auto">
                    <a:xfrm>
                      <a:off x="865950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cxnSp>
                  <p:nvCxnSpPr>
                    <p:cNvPr id="1331" name="Straight Connector 1330"/>
                    <p:cNvCxnSpPr/>
                    <p:nvPr/>
                  </p:nvCxnSpPr>
                  <p:spPr bwMode="auto">
                    <a:xfrm>
                      <a:off x="6810233" y="2647666"/>
                      <a:ext cx="777922" cy="0"/>
                    </a:xfrm>
                    <a:prstGeom prst="line">
                      <a:avLst/>
                    </a:prstGeom>
                    <a:solidFill>
                      <a:schemeClr val="accent1"/>
                    </a:solidFill>
                    <a:ln w="57150" cap="flat" cmpd="sng" algn="ctr">
                      <a:solidFill>
                        <a:srgbClr val="1DFF83"/>
                      </a:solidFill>
                      <a:prstDash val="sysDot"/>
                      <a:round/>
                      <a:headEnd type="none" w="med" len="med"/>
                      <a:tailEnd type="none" w="med" len="med"/>
                    </a:ln>
                    <a:effectLst/>
                  </p:spPr>
                </p:cxnSp>
                <p:cxnSp>
                  <p:nvCxnSpPr>
                    <p:cNvPr id="1332" name="Straight Connector 1331"/>
                    <p:cNvCxnSpPr/>
                    <p:nvPr/>
                  </p:nvCxnSpPr>
                  <p:spPr bwMode="auto">
                    <a:xfrm flipV="1">
                      <a:off x="8823278" y="2813712"/>
                      <a:ext cx="377588" cy="4548"/>
                    </a:xfrm>
                    <a:prstGeom prst="line">
                      <a:avLst/>
                    </a:prstGeom>
                    <a:solidFill>
                      <a:schemeClr val="accent1"/>
                    </a:solidFill>
                    <a:ln w="57150" cap="flat" cmpd="sng" algn="ctr">
                      <a:solidFill>
                        <a:srgbClr val="FF2929"/>
                      </a:solidFill>
                      <a:prstDash val="sysDot"/>
                      <a:round/>
                      <a:headEnd type="none" w="med" len="med"/>
                      <a:tailEnd type="none" w="med" len="med"/>
                    </a:ln>
                    <a:effectLst/>
                  </p:spPr>
                </p:cxnSp>
                <p:cxnSp>
                  <p:nvCxnSpPr>
                    <p:cNvPr id="1333" name="Straight Connector 1332"/>
                    <p:cNvCxnSpPr/>
                    <p:nvPr/>
                  </p:nvCxnSpPr>
                  <p:spPr bwMode="auto">
                    <a:xfrm flipV="1">
                      <a:off x="8818729" y="2699983"/>
                      <a:ext cx="377588" cy="4548"/>
                    </a:xfrm>
                    <a:prstGeom prst="line">
                      <a:avLst/>
                    </a:prstGeom>
                    <a:solidFill>
                      <a:schemeClr val="accent1"/>
                    </a:solidFill>
                    <a:ln w="57150" cap="flat" cmpd="sng" algn="ctr">
                      <a:solidFill>
                        <a:srgbClr val="1DFF83"/>
                      </a:solidFill>
                      <a:prstDash val="sysDot"/>
                      <a:round/>
                      <a:headEnd type="none" w="med" len="med"/>
                      <a:tailEnd type="none" w="med" len="med"/>
                    </a:ln>
                    <a:effectLst/>
                  </p:spPr>
                </p:cxnSp>
                <p:sp>
                  <p:nvSpPr>
                    <p:cNvPr id="1334" name="Rectangle 1333"/>
                    <p:cNvSpPr/>
                    <p:nvPr/>
                  </p:nvSpPr>
                  <p:spPr bwMode="auto">
                    <a:xfrm>
                      <a:off x="8058150"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335" name="Rectangle 1334"/>
                    <p:cNvSpPr/>
                    <p:nvPr/>
                  </p:nvSpPr>
                  <p:spPr bwMode="auto">
                    <a:xfrm>
                      <a:off x="8178421"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336" name="Rectangle 1335"/>
                    <p:cNvSpPr/>
                    <p:nvPr/>
                  </p:nvSpPr>
                  <p:spPr bwMode="auto">
                    <a:xfrm>
                      <a:off x="8298692"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337" name="Rectangle 1336"/>
                    <p:cNvSpPr/>
                    <p:nvPr/>
                  </p:nvSpPr>
                  <p:spPr bwMode="auto">
                    <a:xfrm>
                      <a:off x="7194643" y="273865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grpSp>
              <p:grpSp>
                <p:nvGrpSpPr>
                  <p:cNvPr id="22" name="Group 344"/>
                  <p:cNvGrpSpPr/>
                  <p:nvPr/>
                </p:nvGrpSpPr>
                <p:grpSpPr>
                  <a:xfrm>
                    <a:off x="945611" y="4304026"/>
                    <a:ext cx="2593075" cy="491319"/>
                    <a:chOff x="6673755" y="2524836"/>
                    <a:chExt cx="2593075" cy="491319"/>
                  </a:xfrm>
                </p:grpSpPr>
                <p:sp>
                  <p:nvSpPr>
                    <p:cNvPr id="1308" name="Rectangle 1307"/>
                    <p:cNvSpPr/>
                    <p:nvPr/>
                  </p:nvSpPr>
                  <p:spPr bwMode="auto">
                    <a:xfrm>
                      <a:off x="6673755" y="2524836"/>
                      <a:ext cx="2593075" cy="491319"/>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309" name="Rectangle 1308"/>
                    <p:cNvSpPr/>
                    <p:nvPr/>
                  </p:nvSpPr>
                  <p:spPr bwMode="auto">
                    <a:xfrm>
                      <a:off x="6796584" y="274320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310" name="Rectangle 1309"/>
                    <p:cNvSpPr/>
                    <p:nvPr/>
                  </p:nvSpPr>
                  <p:spPr bwMode="auto">
                    <a:xfrm>
                      <a:off x="7697337"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311" name="Rectangle 1310"/>
                    <p:cNvSpPr/>
                    <p:nvPr/>
                  </p:nvSpPr>
                  <p:spPr bwMode="auto">
                    <a:xfrm>
                      <a:off x="7817608"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312" name="Rectangle 1311"/>
                    <p:cNvSpPr/>
                    <p:nvPr/>
                  </p:nvSpPr>
                  <p:spPr bwMode="auto">
                    <a:xfrm>
                      <a:off x="7937879"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313" name="Rectangle 1312"/>
                    <p:cNvSpPr/>
                    <p:nvPr/>
                  </p:nvSpPr>
                  <p:spPr bwMode="auto">
                    <a:xfrm>
                      <a:off x="8418963"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314" name="Rectangle 1313"/>
                    <p:cNvSpPr/>
                    <p:nvPr/>
                  </p:nvSpPr>
                  <p:spPr bwMode="auto">
                    <a:xfrm>
                      <a:off x="853923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315" name="Rectangle 1314"/>
                    <p:cNvSpPr/>
                    <p:nvPr/>
                  </p:nvSpPr>
                  <p:spPr bwMode="auto">
                    <a:xfrm>
                      <a:off x="865950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cxnSp>
                  <p:nvCxnSpPr>
                    <p:cNvPr id="1316" name="Straight Connector 1315"/>
                    <p:cNvCxnSpPr/>
                    <p:nvPr/>
                  </p:nvCxnSpPr>
                  <p:spPr bwMode="auto">
                    <a:xfrm>
                      <a:off x="6810233" y="2647666"/>
                      <a:ext cx="777922" cy="0"/>
                    </a:xfrm>
                    <a:prstGeom prst="line">
                      <a:avLst/>
                    </a:prstGeom>
                    <a:solidFill>
                      <a:schemeClr val="accent1"/>
                    </a:solidFill>
                    <a:ln w="57150" cap="flat" cmpd="sng" algn="ctr">
                      <a:solidFill>
                        <a:srgbClr val="1DFF83"/>
                      </a:solidFill>
                      <a:prstDash val="sysDot"/>
                      <a:round/>
                      <a:headEnd type="none" w="med" len="med"/>
                      <a:tailEnd type="none" w="med" len="med"/>
                    </a:ln>
                    <a:effectLst/>
                  </p:spPr>
                </p:cxnSp>
                <p:cxnSp>
                  <p:nvCxnSpPr>
                    <p:cNvPr id="1317" name="Straight Connector 1316"/>
                    <p:cNvCxnSpPr/>
                    <p:nvPr/>
                  </p:nvCxnSpPr>
                  <p:spPr bwMode="auto">
                    <a:xfrm flipV="1">
                      <a:off x="8823278" y="2813712"/>
                      <a:ext cx="377588" cy="4548"/>
                    </a:xfrm>
                    <a:prstGeom prst="line">
                      <a:avLst/>
                    </a:prstGeom>
                    <a:solidFill>
                      <a:schemeClr val="accent1"/>
                    </a:solidFill>
                    <a:ln w="57150" cap="flat" cmpd="sng" algn="ctr">
                      <a:solidFill>
                        <a:srgbClr val="FF2929"/>
                      </a:solidFill>
                      <a:prstDash val="sysDot"/>
                      <a:round/>
                      <a:headEnd type="none" w="med" len="med"/>
                      <a:tailEnd type="none" w="med" len="med"/>
                    </a:ln>
                    <a:effectLst/>
                  </p:spPr>
                </p:cxnSp>
                <p:cxnSp>
                  <p:nvCxnSpPr>
                    <p:cNvPr id="1318" name="Straight Connector 1317"/>
                    <p:cNvCxnSpPr/>
                    <p:nvPr/>
                  </p:nvCxnSpPr>
                  <p:spPr bwMode="auto">
                    <a:xfrm flipV="1">
                      <a:off x="8818729" y="2699983"/>
                      <a:ext cx="377588" cy="4548"/>
                    </a:xfrm>
                    <a:prstGeom prst="line">
                      <a:avLst/>
                    </a:prstGeom>
                    <a:solidFill>
                      <a:schemeClr val="accent1"/>
                    </a:solidFill>
                    <a:ln w="57150" cap="flat" cmpd="sng" algn="ctr">
                      <a:solidFill>
                        <a:srgbClr val="1DFF83"/>
                      </a:solidFill>
                      <a:prstDash val="sysDot"/>
                      <a:round/>
                      <a:headEnd type="none" w="med" len="med"/>
                      <a:tailEnd type="none" w="med" len="med"/>
                    </a:ln>
                    <a:effectLst/>
                  </p:spPr>
                </p:cxnSp>
                <p:sp>
                  <p:nvSpPr>
                    <p:cNvPr id="1319" name="Rectangle 1318"/>
                    <p:cNvSpPr/>
                    <p:nvPr/>
                  </p:nvSpPr>
                  <p:spPr bwMode="auto">
                    <a:xfrm>
                      <a:off x="8058150"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320" name="Rectangle 1319"/>
                    <p:cNvSpPr/>
                    <p:nvPr/>
                  </p:nvSpPr>
                  <p:spPr bwMode="auto">
                    <a:xfrm>
                      <a:off x="8178421"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321" name="Rectangle 1320"/>
                    <p:cNvSpPr/>
                    <p:nvPr/>
                  </p:nvSpPr>
                  <p:spPr bwMode="auto">
                    <a:xfrm>
                      <a:off x="8298692"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322" name="Rectangle 1321"/>
                    <p:cNvSpPr/>
                    <p:nvPr/>
                  </p:nvSpPr>
                  <p:spPr bwMode="auto">
                    <a:xfrm>
                      <a:off x="7194643" y="273865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grpSp>
              <p:grpSp>
                <p:nvGrpSpPr>
                  <p:cNvPr id="23" name="Group 360"/>
                  <p:cNvGrpSpPr/>
                  <p:nvPr/>
                </p:nvGrpSpPr>
                <p:grpSpPr>
                  <a:xfrm>
                    <a:off x="945611" y="5998819"/>
                    <a:ext cx="2593075" cy="491319"/>
                    <a:chOff x="6673755" y="2524836"/>
                    <a:chExt cx="2593075" cy="491319"/>
                  </a:xfrm>
                </p:grpSpPr>
                <p:sp>
                  <p:nvSpPr>
                    <p:cNvPr id="1293" name="Rectangle 1292"/>
                    <p:cNvSpPr/>
                    <p:nvPr/>
                  </p:nvSpPr>
                  <p:spPr bwMode="auto">
                    <a:xfrm>
                      <a:off x="6673755" y="2524836"/>
                      <a:ext cx="2593075" cy="491319"/>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294" name="Rectangle 1293"/>
                    <p:cNvSpPr/>
                    <p:nvPr/>
                  </p:nvSpPr>
                  <p:spPr bwMode="auto">
                    <a:xfrm>
                      <a:off x="6796584" y="274320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295" name="Rectangle 1294"/>
                    <p:cNvSpPr/>
                    <p:nvPr/>
                  </p:nvSpPr>
                  <p:spPr bwMode="auto">
                    <a:xfrm>
                      <a:off x="7697337"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296" name="Rectangle 1295"/>
                    <p:cNvSpPr/>
                    <p:nvPr/>
                  </p:nvSpPr>
                  <p:spPr bwMode="auto">
                    <a:xfrm>
                      <a:off x="7817608"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297" name="Rectangle 1296"/>
                    <p:cNvSpPr/>
                    <p:nvPr/>
                  </p:nvSpPr>
                  <p:spPr bwMode="auto">
                    <a:xfrm>
                      <a:off x="7937879"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298" name="Rectangle 1297"/>
                    <p:cNvSpPr/>
                    <p:nvPr/>
                  </p:nvSpPr>
                  <p:spPr bwMode="auto">
                    <a:xfrm>
                      <a:off x="8418963"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299" name="Rectangle 1298"/>
                    <p:cNvSpPr/>
                    <p:nvPr/>
                  </p:nvSpPr>
                  <p:spPr bwMode="auto">
                    <a:xfrm>
                      <a:off x="853923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300" name="Rectangle 1299"/>
                    <p:cNvSpPr/>
                    <p:nvPr/>
                  </p:nvSpPr>
                  <p:spPr bwMode="auto">
                    <a:xfrm>
                      <a:off x="865950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cxnSp>
                  <p:nvCxnSpPr>
                    <p:cNvPr id="1301" name="Straight Connector 1300"/>
                    <p:cNvCxnSpPr/>
                    <p:nvPr/>
                  </p:nvCxnSpPr>
                  <p:spPr bwMode="auto">
                    <a:xfrm>
                      <a:off x="6810233" y="2647666"/>
                      <a:ext cx="777922" cy="0"/>
                    </a:xfrm>
                    <a:prstGeom prst="line">
                      <a:avLst/>
                    </a:prstGeom>
                    <a:solidFill>
                      <a:schemeClr val="accent1"/>
                    </a:solidFill>
                    <a:ln w="57150" cap="flat" cmpd="sng" algn="ctr">
                      <a:solidFill>
                        <a:srgbClr val="1DFF83"/>
                      </a:solidFill>
                      <a:prstDash val="sysDot"/>
                      <a:round/>
                      <a:headEnd type="none" w="med" len="med"/>
                      <a:tailEnd type="none" w="med" len="med"/>
                    </a:ln>
                    <a:effectLst/>
                  </p:spPr>
                </p:cxnSp>
                <p:cxnSp>
                  <p:nvCxnSpPr>
                    <p:cNvPr id="1302" name="Straight Connector 1301"/>
                    <p:cNvCxnSpPr/>
                    <p:nvPr/>
                  </p:nvCxnSpPr>
                  <p:spPr bwMode="auto">
                    <a:xfrm flipV="1">
                      <a:off x="8823278" y="2813712"/>
                      <a:ext cx="377588" cy="4548"/>
                    </a:xfrm>
                    <a:prstGeom prst="line">
                      <a:avLst/>
                    </a:prstGeom>
                    <a:solidFill>
                      <a:schemeClr val="accent1"/>
                    </a:solidFill>
                    <a:ln w="57150" cap="flat" cmpd="sng" algn="ctr">
                      <a:solidFill>
                        <a:srgbClr val="FF2929"/>
                      </a:solidFill>
                      <a:prstDash val="sysDot"/>
                      <a:round/>
                      <a:headEnd type="none" w="med" len="med"/>
                      <a:tailEnd type="none" w="med" len="med"/>
                    </a:ln>
                    <a:effectLst/>
                  </p:spPr>
                </p:cxnSp>
                <p:cxnSp>
                  <p:nvCxnSpPr>
                    <p:cNvPr id="1303" name="Straight Connector 1302"/>
                    <p:cNvCxnSpPr/>
                    <p:nvPr/>
                  </p:nvCxnSpPr>
                  <p:spPr bwMode="auto">
                    <a:xfrm flipV="1">
                      <a:off x="8818729" y="2699983"/>
                      <a:ext cx="377588" cy="4548"/>
                    </a:xfrm>
                    <a:prstGeom prst="line">
                      <a:avLst/>
                    </a:prstGeom>
                    <a:solidFill>
                      <a:schemeClr val="accent1"/>
                    </a:solidFill>
                    <a:ln w="57150" cap="flat" cmpd="sng" algn="ctr">
                      <a:solidFill>
                        <a:srgbClr val="1DFF83"/>
                      </a:solidFill>
                      <a:prstDash val="sysDot"/>
                      <a:round/>
                      <a:headEnd type="none" w="med" len="med"/>
                      <a:tailEnd type="none" w="med" len="med"/>
                    </a:ln>
                    <a:effectLst/>
                  </p:spPr>
                </p:cxnSp>
                <p:sp>
                  <p:nvSpPr>
                    <p:cNvPr id="1304" name="Rectangle 1303"/>
                    <p:cNvSpPr/>
                    <p:nvPr/>
                  </p:nvSpPr>
                  <p:spPr bwMode="auto">
                    <a:xfrm>
                      <a:off x="8058150"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305" name="Rectangle 1304"/>
                    <p:cNvSpPr/>
                    <p:nvPr/>
                  </p:nvSpPr>
                  <p:spPr bwMode="auto">
                    <a:xfrm>
                      <a:off x="8178421"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306" name="Rectangle 1305"/>
                    <p:cNvSpPr/>
                    <p:nvPr/>
                  </p:nvSpPr>
                  <p:spPr bwMode="auto">
                    <a:xfrm>
                      <a:off x="8298692"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307" name="Rectangle 1306"/>
                    <p:cNvSpPr/>
                    <p:nvPr/>
                  </p:nvSpPr>
                  <p:spPr bwMode="auto">
                    <a:xfrm>
                      <a:off x="7194643" y="273865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grpSp>
              <p:grpSp>
                <p:nvGrpSpPr>
                  <p:cNvPr id="24" name="Group 376"/>
                  <p:cNvGrpSpPr/>
                  <p:nvPr/>
                </p:nvGrpSpPr>
                <p:grpSpPr>
                  <a:xfrm>
                    <a:off x="945611" y="4868957"/>
                    <a:ext cx="2593075" cy="491319"/>
                    <a:chOff x="6673755" y="2524836"/>
                    <a:chExt cx="2593075" cy="491319"/>
                  </a:xfrm>
                </p:grpSpPr>
                <p:sp>
                  <p:nvSpPr>
                    <p:cNvPr id="1278" name="Rectangle 1277"/>
                    <p:cNvSpPr/>
                    <p:nvPr/>
                  </p:nvSpPr>
                  <p:spPr bwMode="auto">
                    <a:xfrm>
                      <a:off x="6673755" y="2524836"/>
                      <a:ext cx="2593075" cy="491319"/>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279" name="Rectangle 1278"/>
                    <p:cNvSpPr/>
                    <p:nvPr/>
                  </p:nvSpPr>
                  <p:spPr bwMode="auto">
                    <a:xfrm>
                      <a:off x="6796584" y="274320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280" name="Rectangle 1279"/>
                    <p:cNvSpPr/>
                    <p:nvPr/>
                  </p:nvSpPr>
                  <p:spPr bwMode="auto">
                    <a:xfrm>
                      <a:off x="7697337"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281" name="Rectangle 1280"/>
                    <p:cNvSpPr/>
                    <p:nvPr/>
                  </p:nvSpPr>
                  <p:spPr bwMode="auto">
                    <a:xfrm>
                      <a:off x="7817608"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282" name="Rectangle 1281"/>
                    <p:cNvSpPr/>
                    <p:nvPr/>
                  </p:nvSpPr>
                  <p:spPr bwMode="auto">
                    <a:xfrm>
                      <a:off x="7937879"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283" name="Rectangle 1282"/>
                    <p:cNvSpPr/>
                    <p:nvPr/>
                  </p:nvSpPr>
                  <p:spPr bwMode="auto">
                    <a:xfrm>
                      <a:off x="8418963"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284" name="Rectangle 1283"/>
                    <p:cNvSpPr/>
                    <p:nvPr/>
                  </p:nvSpPr>
                  <p:spPr bwMode="auto">
                    <a:xfrm>
                      <a:off x="853923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285" name="Rectangle 1284"/>
                    <p:cNvSpPr/>
                    <p:nvPr/>
                  </p:nvSpPr>
                  <p:spPr bwMode="auto">
                    <a:xfrm>
                      <a:off x="865950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cxnSp>
                  <p:nvCxnSpPr>
                    <p:cNvPr id="1286" name="Straight Connector 1285"/>
                    <p:cNvCxnSpPr/>
                    <p:nvPr/>
                  </p:nvCxnSpPr>
                  <p:spPr bwMode="auto">
                    <a:xfrm>
                      <a:off x="6810233" y="2647666"/>
                      <a:ext cx="777922" cy="0"/>
                    </a:xfrm>
                    <a:prstGeom prst="line">
                      <a:avLst/>
                    </a:prstGeom>
                    <a:solidFill>
                      <a:schemeClr val="accent1"/>
                    </a:solidFill>
                    <a:ln w="57150" cap="flat" cmpd="sng" algn="ctr">
                      <a:solidFill>
                        <a:srgbClr val="1DFF83"/>
                      </a:solidFill>
                      <a:prstDash val="sysDot"/>
                      <a:round/>
                      <a:headEnd type="none" w="med" len="med"/>
                      <a:tailEnd type="none" w="med" len="med"/>
                    </a:ln>
                    <a:effectLst/>
                  </p:spPr>
                </p:cxnSp>
                <p:cxnSp>
                  <p:nvCxnSpPr>
                    <p:cNvPr id="1287" name="Straight Connector 1286"/>
                    <p:cNvCxnSpPr/>
                    <p:nvPr/>
                  </p:nvCxnSpPr>
                  <p:spPr bwMode="auto">
                    <a:xfrm flipV="1">
                      <a:off x="8823278" y="2813712"/>
                      <a:ext cx="377588" cy="4548"/>
                    </a:xfrm>
                    <a:prstGeom prst="line">
                      <a:avLst/>
                    </a:prstGeom>
                    <a:solidFill>
                      <a:schemeClr val="accent1"/>
                    </a:solidFill>
                    <a:ln w="57150" cap="flat" cmpd="sng" algn="ctr">
                      <a:solidFill>
                        <a:srgbClr val="FF2929"/>
                      </a:solidFill>
                      <a:prstDash val="sysDot"/>
                      <a:round/>
                      <a:headEnd type="none" w="med" len="med"/>
                      <a:tailEnd type="none" w="med" len="med"/>
                    </a:ln>
                    <a:effectLst/>
                  </p:spPr>
                </p:cxnSp>
                <p:cxnSp>
                  <p:nvCxnSpPr>
                    <p:cNvPr id="1288" name="Straight Connector 1287"/>
                    <p:cNvCxnSpPr/>
                    <p:nvPr/>
                  </p:nvCxnSpPr>
                  <p:spPr bwMode="auto">
                    <a:xfrm flipV="1">
                      <a:off x="8818729" y="2699983"/>
                      <a:ext cx="377588" cy="4548"/>
                    </a:xfrm>
                    <a:prstGeom prst="line">
                      <a:avLst/>
                    </a:prstGeom>
                    <a:solidFill>
                      <a:schemeClr val="accent1"/>
                    </a:solidFill>
                    <a:ln w="57150" cap="flat" cmpd="sng" algn="ctr">
                      <a:solidFill>
                        <a:srgbClr val="1DFF83"/>
                      </a:solidFill>
                      <a:prstDash val="sysDot"/>
                      <a:round/>
                      <a:headEnd type="none" w="med" len="med"/>
                      <a:tailEnd type="none" w="med" len="med"/>
                    </a:ln>
                    <a:effectLst/>
                  </p:spPr>
                </p:cxnSp>
                <p:sp>
                  <p:nvSpPr>
                    <p:cNvPr id="1289" name="Rectangle 1288"/>
                    <p:cNvSpPr/>
                    <p:nvPr/>
                  </p:nvSpPr>
                  <p:spPr bwMode="auto">
                    <a:xfrm>
                      <a:off x="8058150"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290" name="Rectangle 1289"/>
                    <p:cNvSpPr/>
                    <p:nvPr/>
                  </p:nvSpPr>
                  <p:spPr bwMode="auto">
                    <a:xfrm>
                      <a:off x="8178421"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291" name="Rectangle 1290"/>
                    <p:cNvSpPr/>
                    <p:nvPr/>
                  </p:nvSpPr>
                  <p:spPr bwMode="auto">
                    <a:xfrm>
                      <a:off x="8298692"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292" name="Rectangle 1291"/>
                    <p:cNvSpPr/>
                    <p:nvPr/>
                  </p:nvSpPr>
                  <p:spPr bwMode="auto">
                    <a:xfrm>
                      <a:off x="7194643" y="273865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grpSp>
              <p:grpSp>
                <p:nvGrpSpPr>
                  <p:cNvPr id="25" name="Group 392"/>
                  <p:cNvGrpSpPr/>
                  <p:nvPr/>
                </p:nvGrpSpPr>
                <p:grpSpPr>
                  <a:xfrm>
                    <a:off x="945611" y="5433888"/>
                    <a:ext cx="2593075" cy="491319"/>
                    <a:chOff x="6673755" y="2524836"/>
                    <a:chExt cx="2593075" cy="491319"/>
                  </a:xfrm>
                </p:grpSpPr>
                <p:sp>
                  <p:nvSpPr>
                    <p:cNvPr id="1263" name="Rectangle 1262"/>
                    <p:cNvSpPr/>
                    <p:nvPr/>
                  </p:nvSpPr>
                  <p:spPr bwMode="auto">
                    <a:xfrm>
                      <a:off x="6673755" y="2524836"/>
                      <a:ext cx="2593075" cy="491319"/>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264" name="Rectangle 1263"/>
                    <p:cNvSpPr/>
                    <p:nvPr/>
                  </p:nvSpPr>
                  <p:spPr bwMode="auto">
                    <a:xfrm>
                      <a:off x="6796584" y="274320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265" name="Rectangle 1264"/>
                    <p:cNvSpPr/>
                    <p:nvPr/>
                  </p:nvSpPr>
                  <p:spPr bwMode="auto">
                    <a:xfrm>
                      <a:off x="7697337"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266" name="Rectangle 1265"/>
                    <p:cNvSpPr/>
                    <p:nvPr/>
                  </p:nvSpPr>
                  <p:spPr bwMode="auto">
                    <a:xfrm>
                      <a:off x="7817608"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267" name="Rectangle 1266"/>
                    <p:cNvSpPr/>
                    <p:nvPr/>
                  </p:nvSpPr>
                  <p:spPr bwMode="auto">
                    <a:xfrm>
                      <a:off x="7937879"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268" name="Rectangle 1267"/>
                    <p:cNvSpPr/>
                    <p:nvPr/>
                  </p:nvSpPr>
                  <p:spPr bwMode="auto">
                    <a:xfrm>
                      <a:off x="8418963"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269" name="Rectangle 1268"/>
                    <p:cNvSpPr/>
                    <p:nvPr/>
                  </p:nvSpPr>
                  <p:spPr bwMode="auto">
                    <a:xfrm>
                      <a:off x="853923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270" name="Rectangle 1269"/>
                    <p:cNvSpPr/>
                    <p:nvPr/>
                  </p:nvSpPr>
                  <p:spPr bwMode="auto">
                    <a:xfrm>
                      <a:off x="865950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cxnSp>
                  <p:nvCxnSpPr>
                    <p:cNvPr id="1271" name="Straight Connector 1270"/>
                    <p:cNvCxnSpPr/>
                    <p:nvPr/>
                  </p:nvCxnSpPr>
                  <p:spPr bwMode="auto">
                    <a:xfrm>
                      <a:off x="6810233" y="2647666"/>
                      <a:ext cx="777922" cy="0"/>
                    </a:xfrm>
                    <a:prstGeom prst="line">
                      <a:avLst/>
                    </a:prstGeom>
                    <a:solidFill>
                      <a:schemeClr val="accent1"/>
                    </a:solidFill>
                    <a:ln w="57150" cap="flat" cmpd="sng" algn="ctr">
                      <a:solidFill>
                        <a:srgbClr val="1DFF83"/>
                      </a:solidFill>
                      <a:prstDash val="sysDot"/>
                      <a:round/>
                      <a:headEnd type="none" w="med" len="med"/>
                      <a:tailEnd type="none" w="med" len="med"/>
                    </a:ln>
                    <a:effectLst/>
                  </p:spPr>
                </p:cxnSp>
                <p:cxnSp>
                  <p:nvCxnSpPr>
                    <p:cNvPr id="1272" name="Straight Connector 1271"/>
                    <p:cNvCxnSpPr/>
                    <p:nvPr/>
                  </p:nvCxnSpPr>
                  <p:spPr bwMode="auto">
                    <a:xfrm flipV="1">
                      <a:off x="8823278" y="2813712"/>
                      <a:ext cx="377588" cy="4548"/>
                    </a:xfrm>
                    <a:prstGeom prst="line">
                      <a:avLst/>
                    </a:prstGeom>
                    <a:solidFill>
                      <a:schemeClr val="accent1"/>
                    </a:solidFill>
                    <a:ln w="57150" cap="flat" cmpd="sng" algn="ctr">
                      <a:solidFill>
                        <a:srgbClr val="FF2929"/>
                      </a:solidFill>
                      <a:prstDash val="sysDot"/>
                      <a:round/>
                      <a:headEnd type="none" w="med" len="med"/>
                      <a:tailEnd type="none" w="med" len="med"/>
                    </a:ln>
                    <a:effectLst/>
                  </p:spPr>
                </p:cxnSp>
                <p:cxnSp>
                  <p:nvCxnSpPr>
                    <p:cNvPr id="1273" name="Straight Connector 1272"/>
                    <p:cNvCxnSpPr/>
                    <p:nvPr/>
                  </p:nvCxnSpPr>
                  <p:spPr bwMode="auto">
                    <a:xfrm flipV="1">
                      <a:off x="8818729" y="2699983"/>
                      <a:ext cx="377588" cy="4548"/>
                    </a:xfrm>
                    <a:prstGeom prst="line">
                      <a:avLst/>
                    </a:prstGeom>
                    <a:solidFill>
                      <a:schemeClr val="accent1"/>
                    </a:solidFill>
                    <a:ln w="57150" cap="flat" cmpd="sng" algn="ctr">
                      <a:solidFill>
                        <a:srgbClr val="1DFF83"/>
                      </a:solidFill>
                      <a:prstDash val="sysDot"/>
                      <a:round/>
                      <a:headEnd type="none" w="med" len="med"/>
                      <a:tailEnd type="none" w="med" len="med"/>
                    </a:ln>
                    <a:effectLst/>
                  </p:spPr>
                </p:cxnSp>
                <p:sp>
                  <p:nvSpPr>
                    <p:cNvPr id="1274" name="Rectangle 1273"/>
                    <p:cNvSpPr/>
                    <p:nvPr/>
                  </p:nvSpPr>
                  <p:spPr bwMode="auto">
                    <a:xfrm>
                      <a:off x="8058150"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275" name="Rectangle 1274"/>
                    <p:cNvSpPr/>
                    <p:nvPr/>
                  </p:nvSpPr>
                  <p:spPr bwMode="auto">
                    <a:xfrm>
                      <a:off x="8178421"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276" name="Rectangle 1275"/>
                    <p:cNvSpPr/>
                    <p:nvPr/>
                  </p:nvSpPr>
                  <p:spPr bwMode="auto">
                    <a:xfrm>
                      <a:off x="8298692"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277" name="Rectangle 1276"/>
                    <p:cNvSpPr/>
                    <p:nvPr/>
                  </p:nvSpPr>
                  <p:spPr bwMode="auto">
                    <a:xfrm>
                      <a:off x="7194643" y="273865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grpSp>
            </p:grpSp>
            <p:grpSp>
              <p:nvGrpSpPr>
                <p:cNvPr id="26" name="Group 456"/>
                <p:cNvGrpSpPr/>
                <p:nvPr/>
              </p:nvGrpSpPr>
              <p:grpSpPr>
                <a:xfrm>
                  <a:off x="1213626" y="5089674"/>
                  <a:ext cx="2593075" cy="1227043"/>
                  <a:chOff x="945611" y="3739095"/>
                  <a:chExt cx="2593075" cy="2751043"/>
                </a:xfrm>
              </p:grpSpPr>
              <p:grpSp>
                <p:nvGrpSpPr>
                  <p:cNvPr id="27" name="Group 328"/>
                  <p:cNvGrpSpPr/>
                  <p:nvPr/>
                </p:nvGrpSpPr>
                <p:grpSpPr>
                  <a:xfrm>
                    <a:off x="945611" y="3739095"/>
                    <a:ext cx="2593075" cy="491319"/>
                    <a:chOff x="6673755" y="2524836"/>
                    <a:chExt cx="2593075" cy="491319"/>
                  </a:xfrm>
                </p:grpSpPr>
                <p:sp>
                  <p:nvSpPr>
                    <p:cNvPr id="1243" name="Rectangle 1242"/>
                    <p:cNvSpPr/>
                    <p:nvPr/>
                  </p:nvSpPr>
                  <p:spPr bwMode="auto">
                    <a:xfrm>
                      <a:off x="6673755" y="2524836"/>
                      <a:ext cx="2593075" cy="491319"/>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244" name="Rectangle 1243"/>
                    <p:cNvSpPr/>
                    <p:nvPr/>
                  </p:nvSpPr>
                  <p:spPr bwMode="auto">
                    <a:xfrm>
                      <a:off x="6796584" y="274320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245" name="Rectangle 1244"/>
                    <p:cNvSpPr/>
                    <p:nvPr/>
                  </p:nvSpPr>
                  <p:spPr bwMode="auto">
                    <a:xfrm>
                      <a:off x="7697337"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246" name="Rectangle 1245"/>
                    <p:cNvSpPr/>
                    <p:nvPr/>
                  </p:nvSpPr>
                  <p:spPr bwMode="auto">
                    <a:xfrm>
                      <a:off x="7817608"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247" name="Rectangle 1246"/>
                    <p:cNvSpPr/>
                    <p:nvPr/>
                  </p:nvSpPr>
                  <p:spPr bwMode="auto">
                    <a:xfrm>
                      <a:off x="7937879"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248" name="Rectangle 1247"/>
                    <p:cNvSpPr/>
                    <p:nvPr/>
                  </p:nvSpPr>
                  <p:spPr bwMode="auto">
                    <a:xfrm>
                      <a:off x="8418963"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249" name="Rectangle 1248"/>
                    <p:cNvSpPr/>
                    <p:nvPr/>
                  </p:nvSpPr>
                  <p:spPr bwMode="auto">
                    <a:xfrm>
                      <a:off x="853923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250" name="Rectangle 1249"/>
                    <p:cNvSpPr/>
                    <p:nvPr/>
                  </p:nvSpPr>
                  <p:spPr bwMode="auto">
                    <a:xfrm>
                      <a:off x="865950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cxnSp>
                  <p:nvCxnSpPr>
                    <p:cNvPr id="1251" name="Straight Connector 1250"/>
                    <p:cNvCxnSpPr/>
                    <p:nvPr/>
                  </p:nvCxnSpPr>
                  <p:spPr bwMode="auto">
                    <a:xfrm>
                      <a:off x="6810233" y="2647666"/>
                      <a:ext cx="777922" cy="0"/>
                    </a:xfrm>
                    <a:prstGeom prst="line">
                      <a:avLst/>
                    </a:prstGeom>
                    <a:solidFill>
                      <a:schemeClr val="accent1"/>
                    </a:solidFill>
                    <a:ln w="57150" cap="flat" cmpd="sng" algn="ctr">
                      <a:solidFill>
                        <a:srgbClr val="1DFF83"/>
                      </a:solidFill>
                      <a:prstDash val="sysDot"/>
                      <a:round/>
                      <a:headEnd type="none" w="med" len="med"/>
                      <a:tailEnd type="none" w="med" len="med"/>
                    </a:ln>
                    <a:effectLst/>
                  </p:spPr>
                </p:cxnSp>
                <p:cxnSp>
                  <p:nvCxnSpPr>
                    <p:cNvPr id="1252" name="Straight Connector 1251"/>
                    <p:cNvCxnSpPr/>
                    <p:nvPr/>
                  </p:nvCxnSpPr>
                  <p:spPr bwMode="auto">
                    <a:xfrm flipV="1">
                      <a:off x="8823278" y="2813712"/>
                      <a:ext cx="377588" cy="4548"/>
                    </a:xfrm>
                    <a:prstGeom prst="line">
                      <a:avLst/>
                    </a:prstGeom>
                    <a:solidFill>
                      <a:schemeClr val="accent1"/>
                    </a:solidFill>
                    <a:ln w="57150" cap="flat" cmpd="sng" algn="ctr">
                      <a:solidFill>
                        <a:srgbClr val="FF2929"/>
                      </a:solidFill>
                      <a:prstDash val="sysDot"/>
                      <a:round/>
                      <a:headEnd type="none" w="med" len="med"/>
                      <a:tailEnd type="none" w="med" len="med"/>
                    </a:ln>
                    <a:effectLst/>
                  </p:spPr>
                </p:cxnSp>
                <p:cxnSp>
                  <p:nvCxnSpPr>
                    <p:cNvPr id="1253" name="Straight Connector 1252"/>
                    <p:cNvCxnSpPr/>
                    <p:nvPr/>
                  </p:nvCxnSpPr>
                  <p:spPr bwMode="auto">
                    <a:xfrm flipV="1">
                      <a:off x="8818729" y="2699983"/>
                      <a:ext cx="377588" cy="4548"/>
                    </a:xfrm>
                    <a:prstGeom prst="line">
                      <a:avLst/>
                    </a:prstGeom>
                    <a:solidFill>
                      <a:schemeClr val="accent1"/>
                    </a:solidFill>
                    <a:ln w="57150" cap="flat" cmpd="sng" algn="ctr">
                      <a:solidFill>
                        <a:srgbClr val="1DFF83"/>
                      </a:solidFill>
                      <a:prstDash val="sysDot"/>
                      <a:round/>
                      <a:headEnd type="none" w="med" len="med"/>
                      <a:tailEnd type="none" w="med" len="med"/>
                    </a:ln>
                    <a:effectLst/>
                  </p:spPr>
                </p:cxnSp>
                <p:sp>
                  <p:nvSpPr>
                    <p:cNvPr id="1254" name="Rectangle 1253"/>
                    <p:cNvSpPr/>
                    <p:nvPr/>
                  </p:nvSpPr>
                  <p:spPr bwMode="auto">
                    <a:xfrm>
                      <a:off x="8058150"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255" name="Rectangle 1254"/>
                    <p:cNvSpPr/>
                    <p:nvPr/>
                  </p:nvSpPr>
                  <p:spPr bwMode="auto">
                    <a:xfrm>
                      <a:off x="8178421"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256" name="Rectangle 1255"/>
                    <p:cNvSpPr/>
                    <p:nvPr/>
                  </p:nvSpPr>
                  <p:spPr bwMode="auto">
                    <a:xfrm>
                      <a:off x="8298692"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257" name="Rectangle 1256"/>
                    <p:cNvSpPr/>
                    <p:nvPr/>
                  </p:nvSpPr>
                  <p:spPr bwMode="auto">
                    <a:xfrm>
                      <a:off x="7194643" y="273865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grpSp>
              <p:grpSp>
                <p:nvGrpSpPr>
                  <p:cNvPr id="28" name="Group 344"/>
                  <p:cNvGrpSpPr/>
                  <p:nvPr/>
                </p:nvGrpSpPr>
                <p:grpSpPr>
                  <a:xfrm>
                    <a:off x="945611" y="4304026"/>
                    <a:ext cx="2593075" cy="491319"/>
                    <a:chOff x="6673755" y="2524836"/>
                    <a:chExt cx="2593075" cy="491319"/>
                  </a:xfrm>
                </p:grpSpPr>
                <p:sp>
                  <p:nvSpPr>
                    <p:cNvPr id="1228" name="Rectangle 1227"/>
                    <p:cNvSpPr/>
                    <p:nvPr/>
                  </p:nvSpPr>
                  <p:spPr bwMode="auto">
                    <a:xfrm>
                      <a:off x="6673755" y="2524836"/>
                      <a:ext cx="2593075" cy="491319"/>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229" name="Rectangle 1228"/>
                    <p:cNvSpPr/>
                    <p:nvPr/>
                  </p:nvSpPr>
                  <p:spPr bwMode="auto">
                    <a:xfrm>
                      <a:off x="6796584" y="274320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230" name="Rectangle 1229"/>
                    <p:cNvSpPr/>
                    <p:nvPr/>
                  </p:nvSpPr>
                  <p:spPr bwMode="auto">
                    <a:xfrm>
                      <a:off x="7697337"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231" name="Rectangle 1230"/>
                    <p:cNvSpPr/>
                    <p:nvPr/>
                  </p:nvSpPr>
                  <p:spPr bwMode="auto">
                    <a:xfrm>
                      <a:off x="7817608"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232" name="Rectangle 1231"/>
                    <p:cNvSpPr/>
                    <p:nvPr/>
                  </p:nvSpPr>
                  <p:spPr bwMode="auto">
                    <a:xfrm>
                      <a:off x="7937879"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233" name="Rectangle 1232"/>
                    <p:cNvSpPr/>
                    <p:nvPr/>
                  </p:nvSpPr>
                  <p:spPr bwMode="auto">
                    <a:xfrm>
                      <a:off x="8418963"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234" name="Rectangle 1233"/>
                    <p:cNvSpPr/>
                    <p:nvPr/>
                  </p:nvSpPr>
                  <p:spPr bwMode="auto">
                    <a:xfrm>
                      <a:off x="853923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235" name="Rectangle 1234"/>
                    <p:cNvSpPr/>
                    <p:nvPr/>
                  </p:nvSpPr>
                  <p:spPr bwMode="auto">
                    <a:xfrm>
                      <a:off x="865950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cxnSp>
                  <p:nvCxnSpPr>
                    <p:cNvPr id="1236" name="Straight Connector 1235"/>
                    <p:cNvCxnSpPr/>
                    <p:nvPr/>
                  </p:nvCxnSpPr>
                  <p:spPr bwMode="auto">
                    <a:xfrm>
                      <a:off x="6810233" y="2647666"/>
                      <a:ext cx="777922" cy="0"/>
                    </a:xfrm>
                    <a:prstGeom prst="line">
                      <a:avLst/>
                    </a:prstGeom>
                    <a:solidFill>
                      <a:schemeClr val="accent1"/>
                    </a:solidFill>
                    <a:ln w="57150" cap="flat" cmpd="sng" algn="ctr">
                      <a:solidFill>
                        <a:srgbClr val="1DFF83"/>
                      </a:solidFill>
                      <a:prstDash val="sysDot"/>
                      <a:round/>
                      <a:headEnd type="none" w="med" len="med"/>
                      <a:tailEnd type="none" w="med" len="med"/>
                    </a:ln>
                    <a:effectLst/>
                  </p:spPr>
                </p:cxnSp>
                <p:cxnSp>
                  <p:nvCxnSpPr>
                    <p:cNvPr id="1237" name="Straight Connector 1236"/>
                    <p:cNvCxnSpPr/>
                    <p:nvPr/>
                  </p:nvCxnSpPr>
                  <p:spPr bwMode="auto">
                    <a:xfrm flipV="1">
                      <a:off x="8823278" y="2813712"/>
                      <a:ext cx="377588" cy="4548"/>
                    </a:xfrm>
                    <a:prstGeom prst="line">
                      <a:avLst/>
                    </a:prstGeom>
                    <a:solidFill>
                      <a:schemeClr val="accent1"/>
                    </a:solidFill>
                    <a:ln w="57150" cap="flat" cmpd="sng" algn="ctr">
                      <a:solidFill>
                        <a:srgbClr val="FF2929"/>
                      </a:solidFill>
                      <a:prstDash val="sysDot"/>
                      <a:round/>
                      <a:headEnd type="none" w="med" len="med"/>
                      <a:tailEnd type="none" w="med" len="med"/>
                    </a:ln>
                    <a:effectLst/>
                  </p:spPr>
                </p:cxnSp>
                <p:cxnSp>
                  <p:nvCxnSpPr>
                    <p:cNvPr id="1238" name="Straight Connector 1237"/>
                    <p:cNvCxnSpPr/>
                    <p:nvPr/>
                  </p:nvCxnSpPr>
                  <p:spPr bwMode="auto">
                    <a:xfrm flipV="1">
                      <a:off x="8818729" y="2699983"/>
                      <a:ext cx="377588" cy="4548"/>
                    </a:xfrm>
                    <a:prstGeom prst="line">
                      <a:avLst/>
                    </a:prstGeom>
                    <a:solidFill>
                      <a:schemeClr val="accent1"/>
                    </a:solidFill>
                    <a:ln w="57150" cap="flat" cmpd="sng" algn="ctr">
                      <a:solidFill>
                        <a:srgbClr val="1DFF83"/>
                      </a:solidFill>
                      <a:prstDash val="sysDot"/>
                      <a:round/>
                      <a:headEnd type="none" w="med" len="med"/>
                      <a:tailEnd type="none" w="med" len="med"/>
                    </a:ln>
                    <a:effectLst/>
                  </p:spPr>
                </p:cxnSp>
                <p:sp>
                  <p:nvSpPr>
                    <p:cNvPr id="1239" name="Rectangle 1238"/>
                    <p:cNvSpPr/>
                    <p:nvPr/>
                  </p:nvSpPr>
                  <p:spPr bwMode="auto">
                    <a:xfrm>
                      <a:off x="8058150"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240" name="Rectangle 1239"/>
                    <p:cNvSpPr/>
                    <p:nvPr/>
                  </p:nvSpPr>
                  <p:spPr bwMode="auto">
                    <a:xfrm>
                      <a:off x="8178421"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241" name="Rectangle 1240"/>
                    <p:cNvSpPr/>
                    <p:nvPr/>
                  </p:nvSpPr>
                  <p:spPr bwMode="auto">
                    <a:xfrm>
                      <a:off x="8298692"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242" name="Rectangle 1241"/>
                    <p:cNvSpPr/>
                    <p:nvPr/>
                  </p:nvSpPr>
                  <p:spPr bwMode="auto">
                    <a:xfrm>
                      <a:off x="7194643" y="273865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grpSp>
              <p:grpSp>
                <p:nvGrpSpPr>
                  <p:cNvPr id="29" name="Group 360"/>
                  <p:cNvGrpSpPr/>
                  <p:nvPr/>
                </p:nvGrpSpPr>
                <p:grpSpPr>
                  <a:xfrm>
                    <a:off x="945611" y="5998819"/>
                    <a:ext cx="2593075" cy="491319"/>
                    <a:chOff x="6673755" y="2524836"/>
                    <a:chExt cx="2593075" cy="491319"/>
                  </a:xfrm>
                </p:grpSpPr>
                <p:sp>
                  <p:nvSpPr>
                    <p:cNvPr id="1213" name="Rectangle 1212"/>
                    <p:cNvSpPr/>
                    <p:nvPr/>
                  </p:nvSpPr>
                  <p:spPr bwMode="auto">
                    <a:xfrm>
                      <a:off x="6673755" y="2524836"/>
                      <a:ext cx="2593075" cy="491319"/>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214" name="Rectangle 1213"/>
                    <p:cNvSpPr/>
                    <p:nvPr/>
                  </p:nvSpPr>
                  <p:spPr bwMode="auto">
                    <a:xfrm>
                      <a:off x="6796584" y="274320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215" name="Rectangle 1214"/>
                    <p:cNvSpPr/>
                    <p:nvPr/>
                  </p:nvSpPr>
                  <p:spPr bwMode="auto">
                    <a:xfrm>
                      <a:off x="7697337"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216" name="Rectangle 1215"/>
                    <p:cNvSpPr/>
                    <p:nvPr/>
                  </p:nvSpPr>
                  <p:spPr bwMode="auto">
                    <a:xfrm>
                      <a:off x="7817608"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217" name="Rectangle 1216"/>
                    <p:cNvSpPr/>
                    <p:nvPr/>
                  </p:nvSpPr>
                  <p:spPr bwMode="auto">
                    <a:xfrm>
                      <a:off x="7937879"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218" name="Rectangle 1217"/>
                    <p:cNvSpPr/>
                    <p:nvPr/>
                  </p:nvSpPr>
                  <p:spPr bwMode="auto">
                    <a:xfrm>
                      <a:off x="8418963"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219" name="Rectangle 1218"/>
                    <p:cNvSpPr/>
                    <p:nvPr/>
                  </p:nvSpPr>
                  <p:spPr bwMode="auto">
                    <a:xfrm>
                      <a:off x="853923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220" name="Rectangle 1219"/>
                    <p:cNvSpPr/>
                    <p:nvPr/>
                  </p:nvSpPr>
                  <p:spPr bwMode="auto">
                    <a:xfrm>
                      <a:off x="865950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cxnSp>
                  <p:nvCxnSpPr>
                    <p:cNvPr id="1221" name="Straight Connector 1220"/>
                    <p:cNvCxnSpPr/>
                    <p:nvPr/>
                  </p:nvCxnSpPr>
                  <p:spPr bwMode="auto">
                    <a:xfrm>
                      <a:off x="6810233" y="2647666"/>
                      <a:ext cx="777922" cy="0"/>
                    </a:xfrm>
                    <a:prstGeom prst="line">
                      <a:avLst/>
                    </a:prstGeom>
                    <a:solidFill>
                      <a:schemeClr val="accent1"/>
                    </a:solidFill>
                    <a:ln w="57150" cap="flat" cmpd="sng" algn="ctr">
                      <a:solidFill>
                        <a:srgbClr val="1DFF83"/>
                      </a:solidFill>
                      <a:prstDash val="sysDot"/>
                      <a:round/>
                      <a:headEnd type="none" w="med" len="med"/>
                      <a:tailEnd type="none" w="med" len="med"/>
                    </a:ln>
                    <a:effectLst/>
                  </p:spPr>
                </p:cxnSp>
                <p:cxnSp>
                  <p:nvCxnSpPr>
                    <p:cNvPr id="1222" name="Straight Connector 1221"/>
                    <p:cNvCxnSpPr/>
                    <p:nvPr/>
                  </p:nvCxnSpPr>
                  <p:spPr bwMode="auto">
                    <a:xfrm flipV="1">
                      <a:off x="8823278" y="2813712"/>
                      <a:ext cx="377588" cy="4548"/>
                    </a:xfrm>
                    <a:prstGeom prst="line">
                      <a:avLst/>
                    </a:prstGeom>
                    <a:solidFill>
                      <a:schemeClr val="accent1"/>
                    </a:solidFill>
                    <a:ln w="57150" cap="flat" cmpd="sng" algn="ctr">
                      <a:solidFill>
                        <a:srgbClr val="FF2929"/>
                      </a:solidFill>
                      <a:prstDash val="sysDot"/>
                      <a:round/>
                      <a:headEnd type="none" w="med" len="med"/>
                      <a:tailEnd type="none" w="med" len="med"/>
                    </a:ln>
                    <a:effectLst/>
                  </p:spPr>
                </p:cxnSp>
                <p:cxnSp>
                  <p:nvCxnSpPr>
                    <p:cNvPr id="1223" name="Straight Connector 1222"/>
                    <p:cNvCxnSpPr/>
                    <p:nvPr/>
                  </p:nvCxnSpPr>
                  <p:spPr bwMode="auto">
                    <a:xfrm flipV="1">
                      <a:off x="8818729" y="2699983"/>
                      <a:ext cx="377588" cy="4548"/>
                    </a:xfrm>
                    <a:prstGeom prst="line">
                      <a:avLst/>
                    </a:prstGeom>
                    <a:solidFill>
                      <a:schemeClr val="accent1"/>
                    </a:solidFill>
                    <a:ln w="57150" cap="flat" cmpd="sng" algn="ctr">
                      <a:solidFill>
                        <a:srgbClr val="1DFF83"/>
                      </a:solidFill>
                      <a:prstDash val="sysDot"/>
                      <a:round/>
                      <a:headEnd type="none" w="med" len="med"/>
                      <a:tailEnd type="none" w="med" len="med"/>
                    </a:ln>
                    <a:effectLst/>
                  </p:spPr>
                </p:cxnSp>
                <p:sp>
                  <p:nvSpPr>
                    <p:cNvPr id="1224" name="Rectangle 1223"/>
                    <p:cNvSpPr/>
                    <p:nvPr/>
                  </p:nvSpPr>
                  <p:spPr bwMode="auto">
                    <a:xfrm>
                      <a:off x="8058150"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225" name="Rectangle 1224"/>
                    <p:cNvSpPr/>
                    <p:nvPr/>
                  </p:nvSpPr>
                  <p:spPr bwMode="auto">
                    <a:xfrm>
                      <a:off x="8178421"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226" name="Rectangle 1225"/>
                    <p:cNvSpPr/>
                    <p:nvPr/>
                  </p:nvSpPr>
                  <p:spPr bwMode="auto">
                    <a:xfrm>
                      <a:off x="8298692"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227" name="Rectangle 1226"/>
                    <p:cNvSpPr/>
                    <p:nvPr/>
                  </p:nvSpPr>
                  <p:spPr bwMode="auto">
                    <a:xfrm>
                      <a:off x="7194643" y="273865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grpSp>
              <p:grpSp>
                <p:nvGrpSpPr>
                  <p:cNvPr id="30" name="Group 376"/>
                  <p:cNvGrpSpPr/>
                  <p:nvPr/>
                </p:nvGrpSpPr>
                <p:grpSpPr>
                  <a:xfrm>
                    <a:off x="945611" y="4868957"/>
                    <a:ext cx="2593075" cy="491319"/>
                    <a:chOff x="6673755" y="2524836"/>
                    <a:chExt cx="2593075" cy="491319"/>
                  </a:xfrm>
                </p:grpSpPr>
                <p:sp>
                  <p:nvSpPr>
                    <p:cNvPr id="1198" name="Rectangle 1197"/>
                    <p:cNvSpPr/>
                    <p:nvPr/>
                  </p:nvSpPr>
                  <p:spPr bwMode="auto">
                    <a:xfrm>
                      <a:off x="6673755" y="2524836"/>
                      <a:ext cx="2593075" cy="491319"/>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199" name="Rectangle 1198"/>
                    <p:cNvSpPr/>
                    <p:nvPr/>
                  </p:nvSpPr>
                  <p:spPr bwMode="auto">
                    <a:xfrm>
                      <a:off x="6796584" y="274320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200" name="Rectangle 1199"/>
                    <p:cNvSpPr/>
                    <p:nvPr/>
                  </p:nvSpPr>
                  <p:spPr bwMode="auto">
                    <a:xfrm>
                      <a:off x="7697337"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201" name="Rectangle 1200"/>
                    <p:cNvSpPr/>
                    <p:nvPr/>
                  </p:nvSpPr>
                  <p:spPr bwMode="auto">
                    <a:xfrm>
                      <a:off x="7817608"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202" name="Rectangle 1201"/>
                    <p:cNvSpPr/>
                    <p:nvPr/>
                  </p:nvSpPr>
                  <p:spPr bwMode="auto">
                    <a:xfrm>
                      <a:off x="7937879"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203" name="Rectangle 1202"/>
                    <p:cNvSpPr/>
                    <p:nvPr/>
                  </p:nvSpPr>
                  <p:spPr bwMode="auto">
                    <a:xfrm>
                      <a:off x="8418963"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204" name="Rectangle 1203"/>
                    <p:cNvSpPr/>
                    <p:nvPr/>
                  </p:nvSpPr>
                  <p:spPr bwMode="auto">
                    <a:xfrm>
                      <a:off x="853923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205" name="Rectangle 1204"/>
                    <p:cNvSpPr/>
                    <p:nvPr/>
                  </p:nvSpPr>
                  <p:spPr bwMode="auto">
                    <a:xfrm>
                      <a:off x="865950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cxnSp>
                  <p:nvCxnSpPr>
                    <p:cNvPr id="1206" name="Straight Connector 1205"/>
                    <p:cNvCxnSpPr/>
                    <p:nvPr/>
                  </p:nvCxnSpPr>
                  <p:spPr bwMode="auto">
                    <a:xfrm>
                      <a:off x="6810233" y="2647666"/>
                      <a:ext cx="777922" cy="0"/>
                    </a:xfrm>
                    <a:prstGeom prst="line">
                      <a:avLst/>
                    </a:prstGeom>
                    <a:solidFill>
                      <a:schemeClr val="accent1"/>
                    </a:solidFill>
                    <a:ln w="57150" cap="flat" cmpd="sng" algn="ctr">
                      <a:solidFill>
                        <a:srgbClr val="1DFF83"/>
                      </a:solidFill>
                      <a:prstDash val="sysDot"/>
                      <a:round/>
                      <a:headEnd type="none" w="med" len="med"/>
                      <a:tailEnd type="none" w="med" len="med"/>
                    </a:ln>
                    <a:effectLst/>
                  </p:spPr>
                </p:cxnSp>
                <p:cxnSp>
                  <p:nvCxnSpPr>
                    <p:cNvPr id="1207" name="Straight Connector 1206"/>
                    <p:cNvCxnSpPr/>
                    <p:nvPr/>
                  </p:nvCxnSpPr>
                  <p:spPr bwMode="auto">
                    <a:xfrm flipV="1">
                      <a:off x="8823278" y="2813712"/>
                      <a:ext cx="377588" cy="4548"/>
                    </a:xfrm>
                    <a:prstGeom prst="line">
                      <a:avLst/>
                    </a:prstGeom>
                    <a:solidFill>
                      <a:schemeClr val="accent1"/>
                    </a:solidFill>
                    <a:ln w="57150" cap="flat" cmpd="sng" algn="ctr">
                      <a:solidFill>
                        <a:srgbClr val="FF2929"/>
                      </a:solidFill>
                      <a:prstDash val="sysDot"/>
                      <a:round/>
                      <a:headEnd type="none" w="med" len="med"/>
                      <a:tailEnd type="none" w="med" len="med"/>
                    </a:ln>
                    <a:effectLst/>
                  </p:spPr>
                </p:cxnSp>
                <p:cxnSp>
                  <p:nvCxnSpPr>
                    <p:cNvPr id="1208" name="Straight Connector 1207"/>
                    <p:cNvCxnSpPr/>
                    <p:nvPr/>
                  </p:nvCxnSpPr>
                  <p:spPr bwMode="auto">
                    <a:xfrm flipV="1">
                      <a:off x="8818729" y="2699983"/>
                      <a:ext cx="377588" cy="4548"/>
                    </a:xfrm>
                    <a:prstGeom prst="line">
                      <a:avLst/>
                    </a:prstGeom>
                    <a:solidFill>
                      <a:schemeClr val="accent1"/>
                    </a:solidFill>
                    <a:ln w="57150" cap="flat" cmpd="sng" algn="ctr">
                      <a:solidFill>
                        <a:srgbClr val="1DFF83"/>
                      </a:solidFill>
                      <a:prstDash val="sysDot"/>
                      <a:round/>
                      <a:headEnd type="none" w="med" len="med"/>
                      <a:tailEnd type="none" w="med" len="med"/>
                    </a:ln>
                    <a:effectLst/>
                  </p:spPr>
                </p:cxnSp>
                <p:sp>
                  <p:nvSpPr>
                    <p:cNvPr id="1209" name="Rectangle 1208"/>
                    <p:cNvSpPr/>
                    <p:nvPr/>
                  </p:nvSpPr>
                  <p:spPr bwMode="auto">
                    <a:xfrm>
                      <a:off x="8058150"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210" name="Rectangle 1209"/>
                    <p:cNvSpPr/>
                    <p:nvPr/>
                  </p:nvSpPr>
                  <p:spPr bwMode="auto">
                    <a:xfrm>
                      <a:off x="8178421"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211" name="Rectangle 1210"/>
                    <p:cNvSpPr/>
                    <p:nvPr/>
                  </p:nvSpPr>
                  <p:spPr bwMode="auto">
                    <a:xfrm>
                      <a:off x="8298692"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212" name="Rectangle 1211"/>
                    <p:cNvSpPr/>
                    <p:nvPr/>
                  </p:nvSpPr>
                  <p:spPr bwMode="auto">
                    <a:xfrm>
                      <a:off x="7194643" y="273865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grpSp>
              <p:grpSp>
                <p:nvGrpSpPr>
                  <p:cNvPr id="31" name="Group 392"/>
                  <p:cNvGrpSpPr/>
                  <p:nvPr/>
                </p:nvGrpSpPr>
                <p:grpSpPr>
                  <a:xfrm>
                    <a:off x="945611" y="5433888"/>
                    <a:ext cx="2593075" cy="491319"/>
                    <a:chOff x="6673755" y="2524836"/>
                    <a:chExt cx="2593075" cy="491319"/>
                  </a:xfrm>
                </p:grpSpPr>
                <p:sp>
                  <p:nvSpPr>
                    <p:cNvPr id="1183" name="Rectangle 1182"/>
                    <p:cNvSpPr/>
                    <p:nvPr/>
                  </p:nvSpPr>
                  <p:spPr bwMode="auto">
                    <a:xfrm>
                      <a:off x="6673755" y="2524836"/>
                      <a:ext cx="2593075" cy="491319"/>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184" name="Rectangle 1183"/>
                    <p:cNvSpPr/>
                    <p:nvPr/>
                  </p:nvSpPr>
                  <p:spPr bwMode="auto">
                    <a:xfrm>
                      <a:off x="6796584" y="274320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185" name="Rectangle 1184"/>
                    <p:cNvSpPr/>
                    <p:nvPr/>
                  </p:nvSpPr>
                  <p:spPr bwMode="auto">
                    <a:xfrm>
                      <a:off x="7697337"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186" name="Rectangle 1185"/>
                    <p:cNvSpPr/>
                    <p:nvPr/>
                  </p:nvSpPr>
                  <p:spPr bwMode="auto">
                    <a:xfrm>
                      <a:off x="7817608"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187" name="Rectangle 1186"/>
                    <p:cNvSpPr/>
                    <p:nvPr/>
                  </p:nvSpPr>
                  <p:spPr bwMode="auto">
                    <a:xfrm>
                      <a:off x="7937879"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188" name="Rectangle 1187"/>
                    <p:cNvSpPr/>
                    <p:nvPr/>
                  </p:nvSpPr>
                  <p:spPr bwMode="auto">
                    <a:xfrm>
                      <a:off x="8418963"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189" name="Rectangle 1188"/>
                    <p:cNvSpPr/>
                    <p:nvPr/>
                  </p:nvSpPr>
                  <p:spPr bwMode="auto">
                    <a:xfrm>
                      <a:off x="853923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190" name="Rectangle 1189"/>
                    <p:cNvSpPr/>
                    <p:nvPr/>
                  </p:nvSpPr>
                  <p:spPr bwMode="auto">
                    <a:xfrm>
                      <a:off x="865950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cxnSp>
                  <p:nvCxnSpPr>
                    <p:cNvPr id="1191" name="Straight Connector 1190"/>
                    <p:cNvCxnSpPr/>
                    <p:nvPr/>
                  </p:nvCxnSpPr>
                  <p:spPr bwMode="auto">
                    <a:xfrm>
                      <a:off x="6810233" y="2647666"/>
                      <a:ext cx="777922" cy="0"/>
                    </a:xfrm>
                    <a:prstGeom prst="line">
                      <a:avLst/>
                    </a:prstGeom>
                    <a:solidFill>
                      <a:schemeClr val="accent1"/>
                    </a:solidFill>
                    <a:ln w="57150" cap="flat" cmpd="sng" algn="ctr">
                      <a:solidFill>
                        <a:srgbClr val="1DFF83"/>
                      </a:solidFill>
                      <a:prstDash val="sysDot"/>
                      <a:round/>
                      <a:headEnd type="none" w="med" len="med"/>
                      <a:tailEnd type="none" w="med" len="med"/>
                    </a:ln>
                    <a:effectLst/>
                  </p:spPr>
                </p:cxnSp>
                <p:cxnSp>
                  <p:nvCxnSpPr>
                    <p:cNvPr id="1192" name="Straight Connector 1191"/>
                    <p:cNvCxnSpPr/>
                    <p:nvPr/>
                  </p:nvCxnSpPr>
                  <p:spPr bwMode="auto">
                    <a:xfrm flipV="1">
                      <a:off x="8823278" y="2813712"/>
                      <a:ext cx="377588" cy="4548"/>
                    </a:xfrm>
                    <a:prstGeom prst="line">
                      <a:avLst/>
                    </a:prstGeom>
                    <a:solidFill>
                      <a:schemeClr val="accent1"/>
                    </a:solidFill>
                    <a:ln w="57150" cap="flat" cmpd="sng" algn="ctr">
                      <a:solidFill>
                        <a:srgbClr val="FF2929"/>
                      </a:solidFill>
                      <a:prstDash val="sysDot"/>
                      <a:round/>
                      <a:headEnd type="none" w="med" len="med"/>
                      <a:tailEnd type="none" w="med" len="med"/>
                    </a:ln>
                    <a:effectLst/>
                  </p:spPr>
                </p:cxnSp>
                <p:cxnSp>
                  <p:nvCxnSpPr>
                    <p:cNvPr id="1193" name="Straight Connector 1192"/>
                    <p:cNvCxnSpPr/>
                    <p:nvPr/>
                  </p:nvCxnSpPr>
                  <p:spPr bwMode="auto">
                    <a:xfrm flipV="1">
                      <a:off x="8818729" y="2699983"/>
                      <a:ext cx="377588" cy="4548"/>
                    </a:xfrm>
                    <a:prstGeom prst="line">
                      <a:avLst/>
                    </a:prstGeom>
                    <a:solidFill>
                      <a:schemeClr val="accent1"/>
                    </a:solidFill>
                    <a:ln w="57150" cap="flat" cmpd="sng" algn="ctr">
                      <a:solidFill>
                        <a:srgbClr val="1DFF83"/>
                      </a:solidFill>
                      <a:prstDash val="sysDot"/>
                      <a:round/>
                      <a:headEnd type="none" w="med" len="med"/>
                      <a:tailEnd type="none" w="med" len="med"/>
                    </a:ln>
                    <a:effectLst/>
                  </p:spPr>
                </p:cxnSp>
                <p:sp>
                  <p:nvSpPr>
                    <p:cNvPr id="1194" name="Rectangle 1193"/>
                    <p:cNvSpPr/>
                    <p:nvPr/>
                  </p:nvSpPr>
                  <p:spPr bwMode="auto">
                    <a:xfrm>
                      <a:off x="8058150"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195" name="Rectangle 1194"/>
                    <p:cNvSpPr/>
                    <p:nvPr/>
                  </p:nvSpPr>
                  <p:spPr bwMode="auto">
                    <a:xfrm>
                      <a:off x="8178421"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196" name="Rectangle 1195"/>
                    <p:cNvSpPr/>
                    <p:nvPr/>
                  </p:nvSpPr>
                  <p:spPr bwMode="auto">
                    <a:xfrm>
                      <a:off x="8298692"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197" name="Rectangle 1196"/>
                    <p:cNvSpPr/>
                    <p:nvPr/>
                  </p:nvSpPr>
                  <p:spPr bwMode="auto">
                    <a:xfrm>
                      <a:off x="7194643" y="273865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grpSp>
            </p:grpSp>
          </p:grpSp>
          <p:sp>
            <p:nvSpPr>
              <p:cNvPr id="1338" name="Rectangle 1337"/>
              <p:cNvSpPr/>
              <p:nvPr/>
            </p:nvSpPr>
            <p:spPr bwMode="auto">
              <a:xfrm>
                <a:off x="4237469" y="3266130"/>
                <a:ext cx="2593075" cy="491319"/>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cxnSp>
            <p:nvCxnSpPr>
              <p:cNvPr id="1339" name="Straight Connector 1338"/>
              <p:cNvCxnSpPr/>
              <p:nvPr/>
            </p:nvCxnSpPr>
            <p:spPr bwMode="auto">
              <a:xfrm>
                <a:off x="4483211" y="3510761"/>
                <a:ext cx="6824" cy="682388"/>
              </a:xfrm>
              <a:prstGeom prst="line">
                <a:avLst/>
              </a:prstGeom>
              <a:solidFill>
                <a:schemeClr val="accent1"/>
              </a:solidFill>
              <a:ln w="38100" cap="flat" cmpd="sng" algn="ctr">
                <a:solidFill>
                  <a:schemeClr val="bg1"/>
                </a:solidFill>
                <a:prstDash val="solid"/>
                <a:round/>
                <a:headEnd type="oval" w="med" len="med"/>
                <a:tailEnd type="oval" w="med" len="med"/>
              </a:ln>
              <a:effectLst/>
            </p:spPr>
          </p:cxnSp>
          <p:cxnSp>
            <p:nvCxnSpPr>
              <p:cNvPr id="1340" name="Straight Connector 1339"/>
              <p:cNvCxnSpPr/>
              <p:nvPr/>
            </p:nvCxnSpPr>
            <p:spPr bwMode="auto">
              <a:xfrm>
                <a:off x="4585506" y="3510761"/>
                <a:ext cx="9098" cy="889379"/>
              </a:xfrm>
              <a:prstGeom prst="line">
                <a:avLst/>
              </a:prstGeom>
              <a:solidFill>
                <a:schemeClr val="accent1"/>
              </a:solidFill>
              <a:ln w="38100" cap="flat" cmpd="sng" algn="ctr">
                <a:solidFill>
                  <a:schemeClr val="bg1"/>
                </a:solidFill>
                <a:prstDash val="solid"/>
                <a:round/>
                <a:headEnd type="oval" w="med" len="med"/>
                <a:tailEnd type="oval" w="med" len="med"/>
              </a:ln>
              <a:effectLst/>
            </p:spPr>
          </p:cxnSp>
          <p:cxnSp>
            <p:nvCxnSpPr>
              <p:cNvPr id="1341" name="Straight Connector 1340"/>
              <p:cNvCxnSpPr/>
              <p:nvPr/>
            </p:nvCxnSpPr>
            <p:spPr bwMode="auto">
              <a:xfrm>
                <a:off x="4690075" y="3510761"/>
                <a:ext cx="6902" cy="1194946"/>
              </a:xfrm>
              <a:prstGeom prst="line">
                <a:avLst/>
              </a:prstGeom>
              <a:solidFill>
                <a:schemeClr val="accent1"/>
              </a:solidFill>
              <a:ln w="38100" cap="flat" cmpd="sng" algn="ctr">
                <a:solidFill>
                  <a:schemeClr val="bg1"/>
                </a:solidFill>
                <a:prstDash val="solid"/>
                <a:round/>
                <a:headEnd type="oval" w="med" len="med"/>
                <a:tailEnd type="oval" w="med" len="med"/>
              </a:ln>
              <a:effectLst/>
            </p:spPr>
          </p:cxnSp>
          <p:cxnSp>
            <p:nvCxnSpPr>
              <p:cNvPr id="1342" name="Straight Connector 1341"/>
              <p:cNvCxnSpPr/>
              <p:nvPr/>
            </p:nvCxnSpPr>
            <p:spPr bwMode="auto">
              <a:xfrm>
                <a:off x="4792448" y="3510761"/>
                <a:ext cx="16001" cy="1415584"/>
              </a:xfrm>
              <a:prstGeom prst="line">
                <a:avLst/>
              </a:prstGeom>
              <a:solidFill>
                <a:schemeClr val="accent1"/>
              </a:solidFill>
              <a:ln w="38100" cap="flat" cmpd="sng" algn="ctr">
                <a:solidFill>
                  <a:schemeClr val="bg1"/>
                </a:solidFill>
                <a:prstDash val="solid"/>
                <a:round/>
                <a:headEnd type="oval" w="med" len="med"/>
                <a:tailEnd type="oval" w="med" len="med"/>
              </a:ln>
              <a:effectLst/>
            </p:spPr>
          </p:cxnSp>
          <p:cxnSp>
            <p:nvCxnSpPr>
              <p:cNvPr id="1343" name="Straight Connector 1342"/>
              <p:cNvCxnSpPr/>
              <p:nvPr/>
            </p:nvCxnSpPr>
            <p:spPr bwMode="auto">
              <a:xfrm>
                <a:off x="4903920" y="3510761"/>
                <a:ext cx="6824" cy="1665027"/>
              </a:xfrm>
              <a:prstGeom prst="line">
                <a:avLst/>
              </a:prstGeom>
              <a:solidFill>
                <a:schemeClr val="accent1"/>
              </a:solidFill>
              <a:ln w="38100" cap="flat" cmpd="sng" algn="ctr">
                <a:solidFill>
                  <a:schemeClr val="bg1"/>
                </a:solidFill>
                <a:prstDash val="solid"/>
                <a:round/>
                <a:headEnd type="oval" w="med" len="med"/>
                <a:tailEnd type="oval" w="med" len="med"/>
              </a:ln>
              <a:effectLst/>
            </p:spPr>
          </p:cxnSp>
          <p:cxnSp>
            <p:nvCxnSpPr>
              <p:cNvPr id="1344" name="Straight Connector 1343"/>
              <p:cNvCxnSpPr/>
              <p:nvPr/>
            </p:nvCxnSpPr>
            <p:spPr bwMode="auto">
              <a:xfrm>
                <a:off x="5006215" y="3510761"/>
                <a:ext cx="13725" cy="1926511"/>
              </a:xfrm>
              <a:prstGeom prst="line">
                <a:avLst/>
              </a:prstGeom>
              <a:solidFill>
                <a:schemeClr val="accent1"/>
              </a:solidFill>
              <a:ln w="38100" cap="flat" cmpd="sng" algn="ctr">
                <a:solidFill>
                  <a:schemeClr val="bg1"/>
                </a:solidFill>
                <a:prstDash val="solid"/>
                <a:round/>
                <a:headEnd type="oval" w="med" len="med"/>
                <a:tailEnd type="oval" w="med" len="med"/>
              </a:ln>
              <a:effectLst/>
            </p:spPr>
          </p:cxnSp>
          <p:cxnSp>
            <p:nvCxnSpPr>
              <p:cNvPr id="1345" name="Straight Connector 1344"/>
              <p:cNvCxnSpPr/>
              <p:nvPr/>
            </p:nvCxnSpPr>
            <p:spPr bwMode="auto">
              <a:xfrm flipH="1">
                <a:off x="5115411" y="3510761"/>
                <a:ext cx="6824" cy="2142699"/>
              </a:xfrm>
              <a:prstGeom prst="line">
                <a:avLst/>
              </a:prstGeom>
              <a:solidFill>
                <a:schemeClr val="accent1"/>
              </a:solidFill>
              <a:ln w="38100" cap="flat" cmpd="sng" algn="ctr">
                <a:solidFill>
                  <a:schemeClr val="bg1"/>
                </a:solidFill>
                <a:prstDash val="solid"/>
                <a:round/>
                <a:headEnd type="oval" w="med" len="med"/>
                <a:tailEnd type="oval" w="med" len="med"/>
              </a:ln>
              <a:effectLst/>
            </p:spPr>
          </p:cxnSp>
          <p:cxnSp>
            <p:nvCxnSpPr>
              <p:cNvPr id="1346" name="Straight Connector 1345"/>
              <p:cNvCxnSpPr/>
              <p:nvPr/>
            </p:nvCxnSpPr>
            <p:spPr bwMode="auto">
              <a:xfrm flipH="1">
                <a:off x="5217706" y="3510761"/>
                <a:ext cx="36316" cy="2374481"/>
              </a:xfrm>
              <a:prstGeom prst="line">
                <a:avLst/>
              </a:prstGeom>
              <a:solidFill>
                <a:schemeClr val="accent1"/>
              </a:solidFill>
              <a:ln w="38100" cap="flat" cmpd="sng" algn="ctr">
                <a:solidFill>
                  <a:schemeClr val="bg1"/>
                </a:solidFill>
                <a:prstDash val="solid"/>
                <a:round/>
                <a:headEnd type="oval" w="med" len="med"/>
                <a:tailEnd type="oval" w="med" len="med"/>
              </a:ln>
              <a:effectLst/>
            </p:spPr>
          </p:cxnSp>
          <p:cxnSp>
            <p:nvCxnSpPr>
              <p:cNvPr id="1347" name="Straight Connector 1346"/>
              <p:cNvCxnSpPr/>
              <p:nvPr/>
            </p:nvCxnSpPr>
            <p:spPr bwMode="auto">
              <a:xfrm flipH="1">
                <a:off x="5349493" y="3510761"/>
                <a:ext cx="38874" cy="2626457"/>
              </a:xfrm>
              <a:prstGeom prst="line">
                <a:avLst/>
              </a:prstGeom>
              <a:solidFill>
                <a:schemeClr val="accent1"/>
              </a:solidFill>
              <a:ln w="38100" cap="flat" cmpd="sng" algn="ctr">
                <a:solidFill>
                  <a:schemeClr val="bg1"/>
                </a:solidFill>
                <a:prstDash val="solid"/>
                <a:round/>
                <a:headEnd type="oval" w="med" len="med"/>
                <a:tailEnd type="oval" w="med" len="med"/>
              </a:ln>
              <a:effectLst/>
            </p:spPr>
          </p:cxnSp>
          <p:cxnSp>
            <p:nvCxnSpPr>
              <p:cNvPr id="1348" name="Straight Connector 1347"/>
              <p:cNvCxnSpPr/>
              <p:nvPr/>
            </p:nvCxnSpPr>
            <p:spPr bwMode="auto">
              <a:xfrm flipH="1">
                <a:off x="5483842" y="3510761"/>
                <a:ext cx="29775" cy="2847096"/>
              </a:xfrm>
              <a:prstGeom prst="line">
                <a:avLst/>
              </a:prstGeom>
              <a:solidFill>
                <a:schemeClr val="accent1"/>
              </a:solidFill>
              <a:ln w="38100" cap="flat" cmpd="sng" algn="ctr">
                <a:solidFill>
                  <a:schemeClr val="bg1"/>
                </a:solidFill>
                <a:prstDash val="solid"/>
                <a:round/>
                <a:headEnd type="oval" w="med" len="med"/>
                <a:tailEnd type="oval" w="med" len="med"/>
              </a:ln>
              <a:effectLst/>
            </p:spPr>
          </p:cxnSp>
        </p:grpSp>
        <p:grpSp>
          <p:nvGrpSpPr>
            <p:cNvPr id="1530" name="Group 1350"/>
            <p:cNvGrpSpPr/>
            <p:nvPr/>
          </p:nvGrpSpPr>
          <p:grpSpPr>
            <a:xfrm>
              <a:off x="7477797" y="3957144"/>
              <a:ext cx="2595188" cy="2556752"/>
              <a:chOff x="4235356" y="3266130"/>
              <a:chExt cx="2595188" cy="3295063"/>
            </a:xfrm>
          </p:grpSpPr>
          <p:grpSp>
            <p:nvGrpSpPr>
              <p:cNvPr id="1531" name="Group 1174"/>
              <p:cNvGrpSpPr/>
              <p:nvPr/>
            </p:nvGrpSpPr>
            <p:grpSpPr>
              <a:xfrm>
                <a:off x="4235356" y="4078164"/>
                <a:ext cx="2593075" cy="2483029"/>
                <a:chOff x="1213626" y="3833688"/>
                <a:chExt cx="2593075" cy="2483029"/>
              </a:xfrm>
            </p:grpSpPr>
            <p:grpSp>
              <p:nvGrpSpPr>
                <p:cNvPr id="1533" name="Group 440"/>
                <p:cNvGrpSpPr/>
                <p:nvPr/>
              </p:nvGrpSpPr>
              <p:grpSpPr>
                <a:xfrm>
                  <a:off x="1213626" y="3833688"/>
                  <a:ext cx="2593075" cy="1227043"/>
                  <a:chOff x="945611" y="3739095"/>
                  <a:chExt cx="2593075" cy="2751043"/>
                </a:xfrm>
              </p:grpSpPr>
              <p:grpSp>
                <p:nvGrpSpPr>
                  <p:cNvPr id="1534" name="Group 328"/>
                  <p:cNvGrpSpPr/>
                  <p:nvPr/>
                </p:nvGrpSpPr>
                <p:grpSpPr>
                  <a:xfrm>
                    <a:off x="945611" y="3739095"/>
                    <a:ext cx="2593075" cy="491319"/>
                    <a:chOff x="6673755" y="2524836"/>
                    <a:chExt cx="2593075" cy="491319"/>
                  </a:xfrm>
                </p:grpSpPr>
                <p:sp>
                  <p:nvSpPr>
                    <p:cNvPr id="1511" name="Rectangle 1510"/>
                    <p:cNvSpPr/>
                    <p:nvPr/>
                  </p:nvSpPr>
                  <p:spPr bwMode="auto">
                    <a:xfrm>
                      <a:off x="6673755" y="2524836"/>
                      <a:ext cx="2593075" cy="491319"/>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512" name="Rectangle 1511"/>
                    <p:cNvSpPr/>
                    <p:nvPr/>
                  </p:nvSpPr>
                  <p:spPr bwMode="auto">
                    <a:xfrm>
                      <a:off x="6796584" y="274320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513" name="Rectangle 1512"/>
                    <p:cNvSpPr/>
                    <p:nvPr/>
                  </p:nvSpPr>
                  <p:spPr bwMode="auto">
                    <a:xfrm>
                      <a:off x="7697337"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514" name="Rectangle 1513"/>
                    <p:cNvSpPr/>
                    <p:nvPr/>
                  </p:nvSpPr>
                  <p:spPr bwMode="auto">
                    <a:xfrm>
                      <a:off x="7817608"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515" name="Rectangle 1514"/>
                    <p:cNvSpPr/>
                    <p:nvPr/>
                  </p:nvSpPr>
                  <p:spPr bwMode="auto">
                    <a:xfrm>
                      <a:off x="7937879"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516" name="Rectangle 1515"/>
                    <p:cNvSpPr/>
                    <p:nvPr/>
                  </p:nvSpPr>
                  <p:spPr bwMode="auto">
                    <a:xfrm>
                      <a:off x="8418963"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517" name="Rectangle 1516"/>
                    <p:cNvSpPr/>
                    <p:nvPr/>
                  </p:nvSpPr>
                  <p:spPr bwMode="auto">
                    <a:xfrm>
                      <a:off x="853923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518" name="Rectangle 1517"/>
                    <p:cNvSpPr/>
                    <p:nvPr/>
                  </p:nvSpPr>
                  <p:spPr bwMode="auto">
                    <a:xfrm>
                      <a:off x="865950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cxnSp>
                  <p:nvCxnSpPr>
                    <p:cNvPr id="1519" name="Straight Connector 1518"/>
                    <p:cNvCxnSpPr/>
                    <p:nvPr/>
                  </p:nvCxnSpPr>
                  <p:spPr bwMode="auto">
                    <a:xfrm>
                      <a:off x="6810233" y="2647666"/>
                      <a:ext cx="777922" cy="0"/>
                    </a:xfrm>
                    <a:prstGeom prst="line">
                      <a:avLst/>
                    </a:prstGeom>
                    <a:solidFill>
                      <a:schemeClr val="accent1"/>
                    </a:solidFill>
                    <a:ln w="57150" cap="flat" cmpd="sng" algn="ctr">
                      <a:solidFill>
                        <a:srgbClr val="1DFF83"/>
                      </a:solidFill>
                      <a:prstDash val="sysDot"/>
                      <a:round/>
                      <a:headEnd type="none" w="med" len="med"/>
                      <a:tailEnd type="none" w="med" len="med"/>
                    </a:ln>
                    <a:effectLst/>
                  </p:spPr>
                </p:cxnSp>
                <p:cxnSp>
                  <p:nvCxnSpPr>
                    <p:cNvPr id="1520" name="Straight Connector 1519"/>
                    <p:cNvCxnSpPr/>
                    <p:nvPr/>
                  </p:nvCxnSpPr>
                  <p:spPr bwMode="auto">
                    <a:xfrm flipV="1">
                      <a:off x="8823278" y="2813712"/>
                      <a:ext cx="377588" cy="4548"/>
                    </a:xfrm>
                    <a:prstGeom prst="line">
                      <a:avLst/>
                    </a:prstGeom>
                    <a:solidFill>
                      <a:schemeClr val="accent1"/>
                    </a:solidFill>
                    <a:ln w="57150" cap="flat" cmpd="sng" algn="ctr">
                      <a:solidFill>
                        <a:srgbClr val="FF2929"/>
                      </a:solidFill>
                      <a:prstDash val="sysDot"/>
                      <a:round/>
                      <a:headEnd type="none" w="med" len="med"/>
                      <a:tailEnd type="none" w="med" len="med"/>
                    </a:ln>
                    <a:effectLst/>
                  </p:spPr>
                </p:cxnSp>
                <p:cxnSp>
                  <p:nvCxnSpPr>
                    <p:cNvPr id="1521" name="Straight Connector 1520"/>
                    <p:cNvCxnSpPr/>
                    <p:nvPr/>
                  </p:nvCxnSpPr>
                  <p:spPr bwMode="auto">
                    <a:xfrm flipV="1">
                      <a:off x="8818729" y="2699983"/>
                      <a:ext cx="377588" cy="4548"/>
                    </a:xfrm>
                    <a:prstGeom prst="line">
                      <a:avLst/>
                    </a:prstGeom>
                    <a:solidFill>
                      <a:schemeClr val="accent1"/>
                    </a:solidFill>
                    <a:ln w="57150" cap="flat" cmpd="sng" algn="ctr">
                      <a:solidFill>
                        <a:srgbClr val="1DFF83"/>
                      </a:solidFill>
                      <a:prstDash val="sysDot"/>
                      <a:round/>
                      <a:headEnd type="none" w="med" len="med"/>
                      <a:tailEnd type="none" w="med" len="med"/>
                    </a:ln>
                    <a:effectLst/>
                  </p:spPr>
                </p:cxnSp>
                <p:sp>
                  <p:nvSpPr>
                    <p:cNvPr id="1522" name="Rectangle 1521"/>
                    <p:cNvSpPr/>
                    <p:nvPr/>
                  </p:nvSpPr>
                  <p:spPr bwMode="auto">
                    <a:xfrm>
                      <a:off x="8058150"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523" name="Rectangle 1522"/>
                    <p:cNvSpPr/>
                    <p:nvPr/>
                  </p:nvSpPr>
                  <p:spPr bwMode="auto">
                    <a:xfrm>
                      <a:off x="8178421"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524" name="Rectangle 1523"/>
                    <p:cNvSpPr/>
                    <p:nvPr/>
                  </p:nvSpPr>
                  <p:spPr bwMode="auto">
                    <a:xfrm>
                      <a:off x="8298692"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525" name="Rectangle 1524"/>
                    <p:cNvSpPr/>
                    <p:nvPr/>
                  </p:nvSpPr>
                  <p:spPr bwMode="auto">
                    <a:xfrm>
                      <a:off x="7194643" y="273865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grpSp>
              <p:grpSp>
                <p:nvGrpSpPr>
                  <p:cNvPr id="1536" name="Group 344"/>
                  <p:cNvGrpSpPr/>
                  <p:nvPr/>
                </p:nvGrpSpPr>
                <p:grpSpPr>
                  <a:xfrm>
                    <a:off x="945611" y="4304026"/>
                    <a:ext cx="2593075" cy="491319"/>
                    <a:chOff x="6673755" y="2524836"/>
                    <a:chExt cx="2593075" cy="491319"/>
                  </a:xfrm>
                </p:grpSpPr>
                <p:sp>
                  <p:nvSpPr>
                    <p:cNvPr id="1496" name="Rectangle 1495"/>
                    <p:cNvSpPr/>
                    <p:nvPr/>
                  </p:nvSpPr>
                  <p:spPr bwMode="auto">
                    <a:xfrm>
                      <a:off x="6673755" y="2524836"/>
                      <a:ext cx="2593075" cy="491319"/>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497" name="Rectangle 1496"/>
                    <p:cNvSpPr/>
                    <p:nvPr/>
                  </p:nvSpPr>
                  <p:spPr bwMode="auto">
                    <a:xfrm>
                      <a:off x="6796584" y="274320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498" name="Rectangle 1497"/>
                    <p:cNvSpPr/>
                    <p:nvPr/>
                  </p:nvSpPr>
                  <p:spPr bwMode="auto">
                    <a:xfrm>
                      <a:off x="7697337"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499" name="Rectangle 1498"/>
                    <p:cNvSpPr/>
                    <p:nvPr/>
                  </p:nvSpPr>
                  <p:spPr bwMode="auto">
                    <a:xfrm>
                      <a:off x="7817608"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500" name="Rectangle 1499"/>
                    <p:cNvSpPr/>
                    <p:nvPr/>
                  </p:nvSpPr>
                  <p:spPr bwMode="auto">
                    <a:xfrm>
                      <a:off x="7937879"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501" name="Rectangle 1500"/>
                    <p:cNvSpPr/>
                    <p:nvPr/>
                  </p:nvSpPr>
                  <p:spPr bwMode="auto">
                    <a:xfrm>
                      <a:off x="8418963"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502" name="Rectangle 1501"/>
                    <p:cNvSpPr/>
                    <p:nvPr/>
                  </p:nvSpPr>
                  <p:spPr bwMode="auto">
                    <a:xfrm>
                      <a:off x="853923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503" name="Rectangle 1502"/>
                    <p:cNvSpPr/>
                    <p:nvPr/>
                  </p:nvSpPr>
                  <p:spPr bwMode="auto">
                    <a:xfrm>
                      <a:off x="865950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cxnSp>
                  <p:nvCxnSpPr>
                    <p:cNvPr id="1504" name="Straight Connector 1503"/>
                    <p:cNvCxnSpPr/>
                    <p:nvPr/>
                  </p:nvCxnSpPr>
                  <p:spPr bwMode="auto">
                    <a:xfrm>
                      <a:off x="6810233" y="2647666"/>
                      <a:ext cx="777922" cy="0"/>
                    </a:xfrm>
                    <a:prstGeom prst="line">
                      <a:avLst/>
                    </a:prstGeom>
                    <a:solidFill>
                      <a:schemeClr val="accent1"/>
                    </a:solidFill>
                    <a:ln w="57150" cap="flat" cmpd="sng" algn="ctr">
                      <a:solidFill>
                        <a:srgbClr val="1DFF83"/>
                      </a:solidFill>
                      <a:prstDash val="sysDot"/>
                      <a:round/>
                      <a:headEnd type="none" w="med" len="med"/>
                      <a:tailEnd type="none" w="med" len="med"/>
                    </a:ln>
                    <a:effectLst/>
                  </p:spPr>
                </p:cxnSp>
                <p:cxnSp>
                  <p:nvCxnSpPr>
                    <p:cNvPr id="1505" name="Straight Connector 1504"/>
                    <p:cNvCxnSpPr/>
                    <p:nvPr/>
                  </p:nvCxnSpPr>
                  <p:spPr bwMode="auto">
                    <a:xfrm flipV="1">
                      <a:off x="8823278" y="2813712"/>
                      <a:ext cx="377588" cy="4548"/>
                    </a:xfrm>
                    <a:prstGeom prst="line">
                      <a:avLst/>
                    </a:prstGeom>
                    <a:solidFill>
                      <a:schemeClr val="accent1"/>
                    </a:solidFill>
                    <a:ln w="57150" cap="flat" cmpd="sng" algn="ctr">
                      <a:solidFill>
                        <a:srgbClr val="FF2929"/>
                      </a:solidFill>
                      <a:prstDash val="sysDot"/>
                      <a:round/>
                      <a:headEnd type="none" w="med" len="med"/>
                      <a:tailEnd type="none" w="med" len="med"/>
                    </a:ln>
                    <a:effectLst/>
                  </p:spPr>
                </p:cxnSp>
                <p:cxnSp>
                  <p:nvCxnSpPr>
                    <p:cNvPr id="1506" name="Straight Connector 1505"/>
                    <p:cNvCxnSpPr/>
                    <p:nvPr/>
                  </p:nvCxnSpPr>
                  <p:spPr bwMode="auto">
                    <a:xfrm flipV="1">
                      <a:off x="8818729" y="2699983"/>
                      <a:ext cx="377588" cy="4548"/>
                    </a:xfrm>
                    <a:prstGeom prst="line">
                      <a:avLst/>
                    </a:prstGeom>
                    <a:solidFill>
                      <a:schemeClr val="accent1"/>
                    </a:solidFill>
                    <a:ln w="57150" cap="flat" cmpd="sng" algn="ctr">
                      <a:solidFill>
                        <a:srgbClr val="1DFF83"/>
                      </a:solidFill>
                      <a:prstDash val="sysDot"/>
                      <a:round/>
                      <a:headEnd type="none" w="med" len="med"/>
                      <a:tailEnd type="none" w="med" len="med"/>
                    </a:ln>
                    <a:effectLst/>
                  </p:spPr>
                </p:cxnSp>
                <p:sp>
                  <p:nvSpPr>
                    <p:cNvPr id="1507" name="Rectangle 1506"/>
                    <p:cNvSpPr/>
                    <p:nvPr/>
                  </p:nvSpPr>
                  <p:spPr bwMode="auto">
                    <a:xfrm>
                      <a:off x="8058150"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508" name="Rectangle 1507"/>
                    <p:cNvSpPr/>
                    <p:nvPr/>
                  </p:nvSpPr>
                  <p:spPr bwMode="auto">
                    <a:xfrm>
                      <a:off x="8178421"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509" name="Rectangle 1508"/>
                    <p:cNvSpPr/>
                    <p:nvPr/>
                  </p:nvSpPr>
                  <p:spPr bwMode="auto">
                    <a:xfrm>
                      <a:off x="8298692"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510" name="Rectangle 1509"/>
                    <p:cNvSpPr/>
                    <p:nvPr/>
                  </p:nvSpPr>
                  <p:spPr bwMode="auto">
                    <a:xfrm>
                      <a:off x="7194643" y="273865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grpSp>
              <p:grpSp>
                <p:nvGrpSpPr>
                  <p:cNvPr id="1537" name="Group 360"/>
                  <p:cNvGrpSpPr/>
                  <p:nvPr/>
                </p:nvGrpSpPr>
                <p:grpSpPr>
                  <a:xfrm>
                    <a:off x="945611" y="5998819"/>
                    <a:ext cx="2593075" cy="491319"/>
                    <a:chOff x="6673755" y="2524836"/>
                    <a:chExt cx="2593075" cy="491319"/>
                  </a:xfrm>
                </p:grpSpPr>
                <p:sp>
                  <p:nvSpPr>
                    <p:cNvPr id="1481" name="Rectangle 1480"/>
                    <p:cNvSpPr/>
                    <p:nvPr/>
                  </p:nvSpPr>
                  <p:spPr bwMode="auto">
                    <a:xfrm>
                      <a:off x="6673755" y="2524836"/>
                      <a:ext cx="2593075" cy="491319"/>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482" name="Rectangle 1481"/>
                    <p:cNvSpPr/>
                    <p:nvPr/>
                  </p:nvSpPr>
                  <p:spPr bwMode="auto">
                    <a:xfrm>
                      <a:off x="6796584" y="274320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483" name="Rectangle 1482"/>
                    <p:cNvSpPr/>
                    <p:nvPr/>
                  </p:nvSpPr>
                  <p:spPr bwMode="auto">
                    <a:xfrm>
                      <a:off x="7697337"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484" name="Rectangle 1483"/>
                    <p:cNvSpPr/>
                    <p:nvPr/>
                  </p:nvSpPr>
                  <p:spPr bwMode="auto">
                    <a:xfrm>
                      <a:off x="7817608"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485" name="Rectangle 1484"/>
                    <p:cNvSpPr/>
                    <p:nvPr/>
                  </p:nvSpPr>
                  <p:spPr bwMode="auto">
                    <a:xfrm>
                      <a:off x="7937879"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486" name="Rectangle 1485"/>
                    <p:cNvSpPr/>
                    <p:nvPr/>
                  </p:nvSpPr>
                  <p:spPr bwMode="auto">
                    <a:xfrm>
                      <a:off x="8418963"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487" name="Rectangle 1486"/>
                    <p:cNvSpPr/>
                    <p:nvPr/>
                  </p:nvSpPr>
                  <p:spPr bwMode="auto">
                    <a:xfrm>
                      <a:off x="853923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488" name="Rectangle 1487"/>
                    <p:cNvSpPr/>
                    <p:nvPr/>
                  </p:nvSpPr>
                  <p:spPr bwMode="auto">
                    <a:xfrm>
                      <a:off x="865950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cxnSp>
                  <p:nvCxnSpPr>
                    <p:cNvPr id="1489" name="Straight Connector 1488"/>
                    <p:cNvCxnSpPr/>
                    <p:nvPr/>
                  </p:nvCxnSpPr>
                  <p:spPr bwMode="auto">
                    <a:xfrm>
                      <a:off x="6810233" y="2647666"/>
                      <a:ext cx="777922" cy="0"/>
                    </a:xfrm>
                    <a:prstGeom prst="line">
                      <a:avLst/>
                    </a:prstGeom>
                    <a:solidFill>
                      <a:schemeClr val="accent1"/>
                    </a:solidFill>
                    <a:ln w="57150" cap="flat" cmpd="sng" algn="ctr">
                      <a:solidFill>
                        <a:srgbClr val="1DFF83"/>
                      </a:solidFill>
                      <a:prstDash val="sysDot"/>
                      <a:round/>
                      <a:headEnd type="none" w="med" len="med"/>
                      <a:tailEnd type="none" w="med" len="med"/>
                    </a:ln>
                    <a:effectLst/>
                  </p:spPr>
                </p:cxnSp>
                <p:cxnSp>
                  <p:nvCxnSpPr>
                    <p:cNvPr id="1490" name="Straight Connector 1489"/>
                    <p:cNvCxnSpPr/>
                    <p:nvPr/>
                  </p:nvCxnSpPr>
                  <p:spPr bwMode="auto">
                    <a:xfrm flipV="1">
                      <a:off x="8823278" y="2813712"/>
                      <a:ext cx="377588" cy="4548"/>
                    </a:xfrm>
                    <a:prstGeom prst="line">
                      <a:avLst/>
                    </a:prstGeom>
                    <a:solidFill>
                      <a:schemeClr val="accent1"/>
                    </a:solidFill>
                    <a:ln w="57150" cap="flat" cmpd="sng" algn="ctr">
                      <a:solidFill>
                        <a:srgbClr val="FF2929"/>
                      </a:solidFill>
                      <a:prstDash val="sysDot"/>
                      <a:round/>
                      <a:headEnd type="none" w="med" len="med"/>
                      <a:tailEnd type="none" w="med" len="med"/>
                    </a:ln>
                    <a:effectLst/>
                  </p:spPr>
                </p:cxnSp>
                <p:cxnSp>
                  <p:nvCxnSpPr>
                    <p:cNvPr id="1491" name="Straight Connector 1490"/>
                    <p:cNvCxnSpPr/>
                    <p:nvPr/>
                  </p:nvCxnSpPr>
                  <p:spPr bwMode="auto">
                    <a:xfrm flipV="1">
                      <a:off x="8818729" y="2699983"/>
                      <a:ext cx="377588" cy="4548"/>
                    </a:xfrm>
                    <a:prstGeom prst="line">
                      <a:avLst/>
                    </a:prstGeom>
                    <a:solidFill>
                      <a:schemeClr val="accent1"/>
                    </a:solidFill>
                    <a:ln w="57150" cap="flat" cmpd="sng" algn="ctr">
                      <a:solidFill>
                        <a:srgbClr val="1DFF83"/>
                      </a:solidFill>
                      <a:prstDash val="sysDot"/>
                      <a:round/>
                      <a:headEnd type="none" w="med" len="med"/>
                      <a:tailEnd type="none" w="med" len="med"/>
                    </a:ln>
                    <a:effectLst/>
                  </p:spPr>
                </p:cxnSp>
                <p:sp>
                  <p:nvSpPr>
                    <p:cNvPr id="1492" name="Rectangle 1491"/>
                    <p:cNvSpPr/>
                    <p:nvPr/>
                  </p:nvSpPr>
                  <p:spPr bwMode="auto">
                    <a:xfrm>
                      <a:off x="8058150"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493" name="Rectangle 1492"/>
                    <p:cNvSpPr/>
                    <p:nvPr/>
                  </p:nvSpPr>
                  <p:spPr bwMode="auto">
                    <a:xfrm>
                      <a:off x="8178421"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494" name="Rectangle 1493"/>
                    <p:cNvSpPr/>
                    <p:nvPr/>
                  </p:nvSpPr>
                  <p:spPr bwMode="auto">
                    <a:xfrm>
                      <a:off x="8298692"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495" name="Rectangle 1494"/>
                    <p:cNvSpPr/>
                    <p:nvPr/>
                  </p:nvSpPr>
                  <p:spPr bwMode="auto">
                    <a:xfrm>
                      <a:off x="7194643" y="273865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grpSp>
              <p:grpSp>
                <p:nvGrpSpPr>
                  <p:cNvPr id="1538" name="Group 376"/>
                  <p:cNvGrpSpPr/>
                  <p:nvPr/>
                </p:nvGrpSpPr>
                <p:grpSpPr>
                  <a:xfrm>
                    <a:off x="945611" y="4868957"/>
                    <a:ext cx="2593075" cy="491319"/>
                    <a:chOff x="6673755" y="2524836"/>
                    <a:chExt cx="2593075" cy="491319"/>
                  </a:xfrm>
                </p:grpSpPr>
                <p:sp>
                  <p:nvSpPr>
                    <p:cNvPr id="1466" name="Rectangle 1465"/>
                    <p:cNvSpPr/>
                    <p:nvPr/>
                  </p:nvSpPr>
                  <p:spPr bwMode="auto">
                    <a:xfrm>
                      <a:off x="6673755" y="2524836"/>
                      <a:ext cx="2593075" cy="491319"/>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467" name="Rectangle 1466"/>
                    <p:cNvSpPr/>
                    <p:nvPr/>
                  </p:nvSpPr>
                  <p:spPr bwMode="auto">
                    <a:xfrm>
                      <a:off x="6796584" y="274320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468" name="Rectangle 1467"/>
                    <p:cNvSpPr/>
                    <p:nvPr/>
                  </p:nvSpPr>
                  <p:spPr bwMode="auto">
                    <a:xfrm>
                      <a:off x="7697337"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469" name="Rectangle 1468"/>
                    <p:cNvSpPr/>
                    <p:nvPr/>
                  </p:nvSpPr>
                  <p:spPr bwMode="auto">
                    <a:xfrm>
                      <a:off x="7817608"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470" name="Rectangle 1469"/>
                    <p:cNvSpPr/>
                    <p:nvPr/>
                  </p:nvSpPr>
                  <p:spPr bwMode="auto">
                    <a:xfrm>
                      <a:off x="7937879"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471" name="Rectangle 1470"/>
                    <p:cNvSpPr/>
                    <p:nvPr/>
                  </p:nvSpPr>
                  <p:spPr bwMode="auto">
                    <a:xfrm>
                      <a:off x="8418963"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472" name="Rectangle 1471"/>
                    <p:cNvSpPr/>
                    <p:nvPr/>
                  </p:nvSpPr>
                  <p:spPr bwMode="auto">
                    <a:xfrm>
                      <a:off x="853923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473" name="Rectangle 1472"/>
                    <p:cNvSpPr/>
                    <p:nvPr/>
                  </p:nvSpPr>
                  <p:spPr bwMode="auto">
                    <a:xfrm>
                      <a:off x="865950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cxnSp>
                  <p:nvCxnSpPr>
                    <p:cNvPr id="1474" name="Straight Connector 1473"/>
                    <p:cNvCxnSpPr/>
                    <p:nvPr/>
                  </p:nvCxnSpPr>
                  <p:spPr bwMode="auto">
                    <a:xfrm>
                      <a:off x="6810233" y="2647666"/>
                      <a:ext cx="777922" cy="0"/>
                    </a:xfrm>
                    <a:prstGeom prst="line">
                      <a:avLst/>
                    </a:prstGeom>
                    <a:solidFill>
                      <a:schemeClr val="accent1"/>
                    </a:solidFill>
                    <a:ln w="57150" cap="flat" cmpd="sng" algn="ctr">
                      <a:solidFill>
                        <a:srgbClr val="1DFF83"/>
                      </a:solidFill>
                      <a:prstDash val="sysDot"/>
                      <a:round/>
                      <a:headEnd type="none" w="med" len="med"/>
                      <a:tailEnd type="none" w="med" len="med"/>
                    </a:ln>
                    <a:effectLst/>
                  </p:spPr>
                </p:cxnSp>
                <p:cxnSp>
                  <p:nvCxnSpPr>
                    <p:cNvPr id="1475" name="Straight Connector 1474"/>
                    <p:cNvCxnSpPr/>
                    <p:nvPr/>
                  </p:nvCxnSpPr>
                  <p:spPr bwMode="auto">
                    <a:xfrm flipV="1">
                      <a:off x="8823278" y="2813712"/>
                      <a:ext cx="377588" cy="4548"/>
                    </a:xfrm>
                    <a:prstGeom prst="line">
                      <a:avLst/>
                    </a:prstGeom>
                    <a:solidFill>
                      <a:schemeClr val="accent1"/>
                    </a:solidFill>
                    <a:ln w="57150" cap="flat" cmpd="sng" algn="ctr">
                      <a:solidFill>
                        <a:srgbClr val="FF2929"/>
                      </a:solidFill>
                      <a:prstDash val="sysDot"/>
                      <a:round/>
                      <a:headEnd type="none" w="med" len="med"/>
                      <a:tailEnd type="none" w="med" len="med"/>
                    </a:ln>
                    <a:effectLst/>
                  </p:spPr>
                </p:cxnSp>
                <p:cxnSp>
                  <p:nvCxnSpPr>
                    <p:cNvPr id="1476" name="Straight Connector 1475"/>
                    <p:cNvCxnSpPr/>
                    <p:nvPr/>
                  </p:nvCxnSpPr>
                  <p:spPr bwMode="auto">
                    <a:xfrm flipV="1">
                      <a:off x="8818729" y="2699983"/>
                      <a:ext cx="377588" cy="4548"/>
                    </a:xfrm>
                    <a:prstGeom prst="line">
                      <a:avLst/>
                    </a:prstGeom>
                    <a:solidFill>
                      <a:schemeClr val="accent1"/>
                    </a:solidFill>
                    <a:ln w="57150" cap="flat" cmpd="sng" algn="ctr">
                      <a:solidFill>
                        <a:srgbClr val="1DFF83"/>
                      </a:solidFill>
                      <a:prstDash val="sysDot"/>
                      <a:round/>
                      <a:headEnd type="none" w="med" len="med"/>
                      <a:tailEnd type="none" w="med" len="med"/>
                    </a:ln>
                    <a:effectLst/>
                  </p:spPr>
                </p:cxnSp>
                <p:sp>
                  <p:nvSpPr>
                    <p:cNvPr id="1477" name="Rectangle 1476"/>
                    <p:cNvSpPr/>
                    <p:nvPr/>
                  </p:nvSpPr>
                  <p:spPr bwMode="auto">
                    <a:xfrm>
                      <a:off x="8058150"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478" name="Rectangle 1477"/>
                    <p:cNvSpPr/>
                    <p:nvPr/>
                  </p:nvSpPr>
                  <p:spPr bwMode="auto">
                    <a:xfrm>
                      <a:off x="8178421"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479" name="Rectangle 1478"/>
                    <p:cNvSpPr/>
                    <p:nvPr/>
                  </p:nvSpPr>
                  <p:spPr bwMode="auto">
                    <a:xfrm>
                      <a:off x="8298692"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480" name="Rectangle 1479"/>
                    <p:cNvSpPr/>
                    <p:nvPr/>
                  </p:nvSpPr>
                  <p:spPr bwMode="auto">
                    <a:xfrm>
                      <a:off x="7194643" y="273865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grpSp>
              <p:grpSp>
                <p:nvGrpSpPr>
                  <p:cNvPr id="1540" name="Group 392"/>
                  <p:cNvGrpSpPr/>
                  <p:nvPr/>
                </p:nvGrpSpPr>
                <p:grpSpPr>
                  <a:xfrm>
                    <a:off x="945611" y="5433888"/>
                    <a:ext cx="2593075" cy="491319"/>
                    <a:chOff x="6673755" y="2524836"/>
                    <a:chExt cx="2593075" cy="491319"/>
                  </a:xfrm>
                </p:grpSpPr>
                <p:sp>
                  <p:nvSpPr>
                    <p:cNvPr id="1451" name="Rectangle 1450"/>
                    <p:cNvSpPr/>
                    <p:nvPr/>
                  </p:nvSpPr>
                  <p:spPr bwMode="auto">
                    <a:xfrm>
                      <a:off x="6673755" y="2524836"/>
                      <a:ext cx="2593075" cy="491319"/>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452" name="Rectangle 1451"/>
                    <p:cNvSpPr/>
                    <p:nvPr/>
                  </p:nvSpPr>
                  <p:spPr bwMode="auto">
                    <a:xfrm>
                      <a:off x="6796584" y="274320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453" name="Rectangle 1452"/>
                    <p:cNvSpPr/>
                    <p:nvPr/>
                  </p:nvSpPr>
                  <p:spPr bwMode="auto">
                    <a:xfrm>
                      <a:off x="7697337"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454" name="Rectangle 1453"/>
                    <p:cNvSpPr/>
                    <p:nvPr/>
                  </p:nvSpPr>
                  <p:spPr bwMode="auto">
                    <a:xfrm>
                      <a:off x="7817608"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455" name="Rectangle 1454"/>
                    <p:cNvSpPr/>
                    <p:nvPr/>
                  </p:nvSpPr>
                  <p:spPr bwMode="auto">
                    <a:xfrm>
                      <a:off x="7937879"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456" name="Rectangle 1455"/>
                    <p:cNvSpPr/>
                    <p:nvPr/>
                  </p:nvSpPr>
                  <p:spPr bwMode="auto">
                    <a:xfrm>
                      <a:off x="8418963"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457" name="Rectangle 1456"/>
                    <p:cNvSpPr/>
                    <p:nvPr/>
                  </p:nvSpPr>
                  <p:spPr bwMode="auto">
                    <a:xfrm>
                      <a:off x="853923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458" name="Rectangle 1457"/>
                    <p:cNvSpPr/>
                    <p:nvPr/>
                  </p:nvSpPr>
                  <p:spPr bwMode="auto">
                    <a:xfrm>
                      <a:off x="865950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cxnSp>
                  <p:nvCxnSpPr>
                    <p:cNvPr id="1459" name="Straight Connector 1458"/>
                    <p:cNvCxnSpPr/>
                    <p:nvPr/>
                  </p:nvCxnSpPr>
                  <p:spPr bwMode="auto">
                    <a:xfrm>
                      <a:off x="6810233" y="2647666"/>
                      <a:ext cx="777922" cy="0"/>
                    </a:xfrm>
                    <a:prstGeom prst="line">
                      <a:avLst/>
                    </a:prstGeom>
                    <a:solidFill>
                      <a:schemeClr val="accent1"/>
                    </a:solidFill>
                    <a:ln w="57150" cap="flat" cmpd="sng" algn="ctr">
                      <a:solidFill>
                        <a:srgbClr val="1DFF83"/>
                      </a:solidFill>
                      <a:prstDash val="sysDot"/>
                      <a:round/>
                      <a:headEnd type="none" w="med" len="med"/>
                      <a:tailEnd type="none" w="med" len="med"/>
                    </a:ln>
                    <a:effectLst/>
                  </p:spPr>
                </p:cxnSp>
                <p:cxnSp>
                  <p:nvCxnSpPr>
                    <p:cNvPr id="1460" name="Straight Connector 1459"/>
                    <p:cNvCxnSpPr/>
                    <p:nvPr/>
                  </p:nvCxnSpPr>
                  <p:spPr bwMode="auto">
                    <a:xfrm flipV="1">
                      <a:off x="8823278" y="2813712"/>
                      <a:ext cx="377588" cy="4548"/>
                    </a:xfrm>
                    <a:prstGeom prst="line">
                      <a:avLst/>
                    </a:prstGeom>
                    <a:solidFill>
                      <a:schemeClr val="accent1"/>
                    </a:solidFill>
                    <a:ln w="57150" cap="flat" cmpd="sng" algn="ctr">
                      <a:solidFill>
                        <a:srgbClr val="FF2929"/>
                      </a:solidFill>
                      <a:prstDash val="sysDot"/>
                      <a:round/>
                      <a:headEnd type="none" w="med" len="med"/>
                      <a:tailEnd type="none" w="med" len="med"/>
                    </a:ln>
                    <a:effectLst/>
                  </p:spPr>
                </p:cxnSp>
                <p:cxnSp>
                  <p:nvCxnSpPr>
                    <p:cNvPr id="1461" name="Straight Connector 1460"/>
                    <p:cNvCxnSpPr/>
                    <p:nvPr/>
                  </p:nvCxnSpPr>
                  <p:spPr bwMode="auto">
                    <a:xfrm flipV="1">
                      <a:off x="8818729" y="2699983"/>
                      <a:ext cx="377588" cy="4548"/>
                    </a:xfrm>
                    <a:prstGeom prst="line">
                      <a:avLst/>
                    </a:prstGeom>
                    <a:solidFill>
                      <a:schemeClr val="accent1"/>
                    </a:solidFill>
                    <a:ln w="57150" cap="flat" cmpd="sng" algn="ctr">
                      <a:solidFill>
                        <a:srgbClr val="1DFF83"/>
                      </a:solidFill>
                      <a:prstDash val="sysDot"/>
                      <a:round/>
                      <a:headEnd type="none" w="med" len="med"/>
                      <a:tailEnd type="none" w="med" len="med"/>
                    </a:ln>
                    <a:effectLst/>
                  </p:spPr>
                </p:cxnSp>
                <p:sp>
                  <p:nvSpPr>
                    <p:cNvPr id="1462" name="Rectangle 1461"/>
                    <p:cNvSpPr/>
                    <p:nvPr/>
                  </p:nvSpPr>
                  <p:spPr bwMode="auto">
                    <a:xfrm>
                      <a:off x="8058150"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463" name="Rectangle 1462"/>
                    <p:cNvSpPr/>
                    <p:nvPr/>
                  </p:nvSpPr>
                  <p:spPr bwMode="auto">
                    <a:xfrm>
                      <a:off x="8178421"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464" name="Rectangle 1463"/>
                    <p:cNvSpPr/>
                    <p:nvPr/>
                  </p:nvSpPr>
                  <p:spPr bwMode="auto">
                    <a:xfrm>
                      <a:off x="8298692"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465" name="Rectangle 1464"/>
                    <p:cNvSpPr/>
                    <p:nvPr/>
                  </p:nvSpPr>
                  <p:spPr bwMode="auto">
                    <a:xfrm>
                      <a:off x="7194643" y="273865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grpSp>
            </p:grpSp>
            <p:grpSp>
              <p:nvGrpSpPr>
                <p:cNvPr id="1541" name="Group 456"/>
                <p:cNvGrpSpPr/>
                <p:nvPr/>
              </p:nvGrpSpPr>
              <p:grpSpPr>
                <a:xfrm>
                  <a:off x="1213626" y="5089674"/>
                  <a:ext cx="2593075" cy="1227043"/>
                  <a:chOff x="945611" y="3739095"/>
                  <a:chExt cx="2593075" cy="2751043"/>
                </a:xfrm>
              </p:grpSpPr>
              <p:grpSp>
                <p:nvGrpSpPr>
                  <p:cNvPr id="1543" name="Group 328"/>
                  <p:cNvGrpSpPr/>
                  <p:nvPr/>
                </p:nvGrpSpPr>
                <p:grpSpPr>
                  <a:xfrm>
                    <a:off x="945611" y="3739095"/>
                    <a:ext cx="2593075" cy="491319"/>
                    <a:chOff x="6673755" y="2524836"/>
                    <a:chExt cx="2593075" cy="491319"/>
                  </a:xfrm>
                </p:grpSpPr>
                <p:sp>
                  <p:nvSpPr>
                    <p:cNvPr id="1431" name="Rectangle 1430"/>
                    <p:cNvSpPr/>
                    <p:nvPr/>
                  </p:nvSpPr>
                  <p:spPr bwMode="auto">
                    <a:xfrm>
                      <a:off x="6673755" y="2524836"/>
                      <a:ext cx="2593075" cy="491319"/>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432" name="Rectangle 1431"/>
                    <p:cNvSpPr/>
                    <p:nvPr/>
                  </p:nvSpPr>
                  <p:spPr bwMode="auto">
                    <a:xfrm>
                      <a:off x="6796584" y="274320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433" name="Rectangle 1432"/>
                    <p:cNvSpPr/>
                    <p:nvPr/>
                  </p:nvSpPr>
                  <p:spPr bwMode="auto">
                    <a:xfrm>
                      <a:off x="7697337"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434" name="Rectangle 1433"/>
                    <p:cNvSpPr/>
                    <p:nvPr/>
                  </p:nvSpPr>
                  <p:spPr bwMode="auto">
                    <a:xfrm>
                      <a:off x="7817608"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435" name="Rectangle 1434"/>
                    <p:cNvSpPr/>
                    <p:nvPr/>
                  </p:nvSpPr>
                  <p:spPr bwMode="auto">
                    <a:xfrm>
                      <a:off x="7937879"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436" name="Rectangle 1435"/>
                    <p:cNvSpPr/>
                    <p:nvPr/>
                  </p:nvSpPr>
                  <p:spPr bwMode="auto">
                    <a:xfrm>
                      <a:off x="8418963"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437" name="Rectangle 1436"/>
                    <p:cNvSpPr/>
                    <p:nvPr/>
                  </p:nvSpPr>
                  <p:spPr bwMode="auto">
                    <a:xfrm>
                      <a:off x="853923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438" name="Rectangle 1437"/>
                    <p:cNvSpPr/>
                    <p:nvPr/>
                  </p:nvSpPr>
                  <p:spPr bwMode="auto">
                    <a:xfrm>
                      <a:off x="865950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cxnSp>
                  <p:nvCxnSpPr>
                    <p:cNvPr id="1439" name="Straight Connector 1438"/>
                    <p:cNvCxnSpPr/>
                    <p:nvPr/>
                  </p:nvCxnSpPr>
                  <p:spPr bwMode="auto">
                    <a:xfrm>
                      <a:off x="6810233" y="2647666"/>
                      <a:ext cx="777922" cy="0"/>
                    </a:xfrm>
                    <a:prstGeom prst="line">
                      <a:avLst/>
                    </a:prstGeom>
                    <a:solidFill>
                      <a:schemeClr val="accent1"/>
                    </a:solidFill>
                    <a:ln w="57150" cap="flat" cmpd="sng" algn="ctr">
                      <a:solidFill>
                        <a:srgbClr val="1DFF83"/>
                      </a:solidFill>
                      <a:prstDash val="sysDot"/>
                      <a:round/>
                      <a:headEnd type="none" w="med" len="med"/>
                      <a:tailEnd type="none" w="med" len="med"/>
                    </a:ln>
                    <a:effectLst/>
                  </p:spPr>
                </p:cxnSp>
                <p:cxnSp>
                  <p:nvCxnSpPr>
                    <p:cNvPr id="1440" name="Straight Connector 1439"/>
                    <p:cNvCxnSpPr/>
                    <p:nvPr/>
                  </p:nvCxnSpPr>
                  <p:spPr bwMode="auto">
                    <a:xfrm flipV="1">
                      <a:off x="8823278" y="2813712"/>
                      <a:ext cx="377588" cy="4548"/>
                    </a:xfrm>
                    <a:prstGeom prst="line">
                      <a:avLst/>
                    </a:prstGeom>
                    <a:solidFill>
                      <a:schemeClr val="accent1"/>
                    </a:solidFill>
                    <a:ln w="57150" cap="flat" cmpd="sng" algn="ctr">
                      <a:solidFill>
                        <a:srgbClr val="FF2929"/>
                      </a:solidFill>
                      <a:prstDash val="sysDot"/>
                      <a:round/>
                      <a:headEnd type="none" w="med" len="med"/>
                      <a:tailEnd type="none" w="med" len="med"/>
                    </a:ln>
                    <a:effectLst/>
                  </p:spPr>
                </p:cxnSp>
                <p:cxnSp>
                  <p:nvCxnSpPr>
                    <p:cNvPr id="1441" name="Straight Connector 1440"/>
                    <p:cNvCxnSpPr/>
                    <p:nvPr/>
                  </p:nvCxnSpPr>
                  <p:spPr bwMode="auto">
                    <a:xfrm flipV="1">
                      <a:off x="8818729" y="2699983"/>
                      <a:ext cx="377588" cy="4548"/>
                    </a:xfrm>
                    <a:prstGeom prst="line">
                      <a:avLst/>
                    </a:prstGeom>
                    <a:solidFill>
                      <a:schemeClr val="accent1"/>
                    </a:solidFill>
                    <a:ln w="57150" cap="flat" cmpd="sng" algn="ctr">
                      <a:solidFill>
                        <a:srgbClr val="1DFF83"/>
                      </a:solidFill>
                      <a:prstDash val="sysDot"/>
                      <a:round/>
                      <a:headEnd type="none" w="med" len="med"/>
                      <a:tailEnd type="none" w="med" len="med"/>
                    </a:ln>
                    <a:effectLst/>
                  </p:spPr>
                </p:cxnSp>
                <p:sp>
                  <p:nvSpPr>
                    <p:cNvPr id="1442" name="Rectangle 1441"/>
                    <p:cNvSpPr/>
                    <p:nvPr/>
                  </p:nvSpPr>
                  <p:spPr bwMode="auto">
                    <a:xfrm>
                      <a:off x="8058150"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443" name="Rectangle 1442"/>
                    <p:cNvSpPr/>
                    <p:nvPr/>
                  </p:nvSpPr>
                  <p:spPr bwMode="auto">
                    <a:xfrm>
                      <a:off x="8178421"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444" name="Rectangle 1443"/>
                    <p:cNvSpPr/>
                    <p:nvPr/>
                  </p:nvSpPr>
                  <p:spPr bwMode="auto">
                    <a:xfrm>
                      <a:off x="8298692"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445" name="Rectangle 1444"/>
                    <p:cNvSpPr/>
                    <p:nvPr/>
                  </p:nvSpPr>
                  <p:spPr bwMode="auto">
                    <a:xfrm>
                      <a:off x="7194643" y="273865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grpSp>
              <p:grpSp>
                <p:nvGrpSpPr>
                  <p:cNvPr id="1545" name="Group 344"/>
                  <p:cNvGrpSpPr/>
                  <p:nvPr/>
                </p:nvGrpSpPr>
                <p:grpSpPr>
                  <a:xfrm>
                    <a:off x="945611" y="4304026"/>
                    <a:ext cx="2593075" cy="491319"/>
                    <a:chOff x="6673755" y="2524836"/>
                    <a:chExt cx="2593075" cy="491319"/>
                  </a:xfrm>
                </p:grpSpPr>
                <p:sp>
                  <p:nvSpPr>
                    <p:cNvPr id="1416" name="Rectangle 1415"/>
                    <p:cNvSpPr/>
                    <p:nvPr/>
                  </p:nvSpPr>
                  <p:spPr bwMode="auto">
                    <a:xfrm>
                      <a:off x="6673755" y="2524836"/>
                      <a:ext cx="2593075" cy="491319"/>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417" name="Rectangle 1416"/>
                    <p:cNvSpPr/>
                    <p:nvPr/>
                  </p:nvSpPr>
                  <p:spPr bwMode="auto">
                    <a:xfrm>
                      <a:off x="6796584" y="274320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418" name="Rectangle 1417"/>
                    <p:cNvSpPr/>
                    <p:nvPr/>
                  </p:nvSpPr>
                  <p:spPr bwMode="auto">
                    <a:xfrm>
                      <a:off x="7697337"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419" name="Rectangle 1418"/>
                    <p:cNvSpPr/>
                    <p:nvPr/>
                  </p:nvSpPr>
                  <p:spPr bwMode="auto">
                    <a:xfrm>
                      <a:off x="7817608"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420" name="Rectangle 1419"/>
                    <p:cNvSpPr/>
                    <p:nvPr/>
                  </p:nvSpPr>
                  <p:spPr bwMode="auto">
                    <a:xfrm>
                      <a:off x="7937879"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421" name="Rectangle 1420"/>
                    <p:cNvSpPr/>
                    <p:nvPr/>
                  </p:nvSpPr>
                  <p:spPr bwMode="auto">
                    <a:xfrm>
                      <a:off x="8418963"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422" name="Rectangle 1421"/>
                    <p:cNvSpPr/>
                    <p:nvPr/>
                  </p:nvSpPr>
                  <p:spPr bwMode="auto">
                    <a:xfrm>
                      <a:off x="853923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423" name="Rectangle 1422"/>
                    <p:cNvSpPr/>
                    <p:nvPr/>
                  </p:nvSpPr>
                  <p:spPr bwMode="auto">
                    <a:xfrm>
                      <a:off x="865950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cxnSp>
                  <p:nvCxnSpPr>
                    <p:cNvPr id="1424" name="Straight Connector 1423"/>
                    <p:cNvCxnSpPr/>
                    <p:nvPr/>
                  </p:nvCxnSpPr>
                  <p:spPr bwMode="auto">
                    <a:xfrm>
                      <a:off x="6810233" y="2647666"/>
                      <a:ext cx="777922" cy="0"/>
                    </a:xfrm>
                    <a:prstGeom prst="line">
                      <a:avLst/>
                    </a:prstGeom>
                    <a:solidFill>
                      <a:schemeClr val="accent1"/>
                    </a:solidFill>
                    <a:ln w="57150" cap="flat" cmpd="sng" algn="ctr">
                      <a:solidFill>
                        <a:srgbClr val="1DFF83"/>
                      </a:solidFill>
                      <a:prstDash val="sysDot"/>
                      <a:round/>
                      <a:headEnd type="none" w="med" len="med"/>
                      <a:tailEnd type="none" w="med" len="med"/>
                    </a:ln>
                    <a:effectLst/>
                  </p:spPr>
                </p:cxnSp>
                <p:cxnSp>
                  <p:nvCxnSpPr>
                    <p:cNvPr id="1425" name="Straight Connector 1424"/>
                    <p:cNvCxnSpPr/>
                    <p:nvPr/>
                  </p:nvCxnSpPr>
                  <p:spPr bwMode="auto">
                    <a:xfrm flipV="1">
                      <a:off x="8823278" y="2813712"/>
                      <a:ext cx="377588" cy="4548"/>
                    </a:xfrm>
                    <a:prstGeom prst="line">
                      <a:avLst/>
                    </a:prstGeom>
                    <a:solidFill>
                      <a:schemeClr val="accent1"/>
                    </a:solidFill>
                    <a:ln w="57150" cap="flat" cmpd="sng" algn="ctr">
                      <a:solidFill>
                        <a:srgbClr val="FF2929"/>
                      </a:solidFill>
                      <a:prstDash val="sysDot"/>
                      <a:round/>
                      <a:headEnd type="none" w="med" len="med"/>
                      <a:tailEnd type="none" w="med" len="med"/>
                    </a:ln>
                    <a:effectLst/>
                  </p:spPr>
                </p:cxnSp>
                <p:cxnSp>
                  <p:nvCxnSpPr>
                    <p:cNvPr id="1426" name="Straight Connector 1425"/>
                    <p:cNvCxnSpPr/>
                    <p:nvPr/>
                  </p:nvCxnSpPr>
                  <p:spPr bwMode="auto">
                    <a:xfrm flipV="1">
                      <a:off x="8818729" y="2699983"/>
                      <a:ext cx="377588" cy="4548"/>
                    </a:xfrm>
                    <a:prstGeom prst="line">
                      <a:avLst/>
                    </a:prstGeom>
                    <a:solidFill>
                      <a:schemeClr val="accent1"/>
                    </a:solidFill>
                    <a:ln w="57150" cap="flat" cmpd="sng" algn="ctr">
                      <a:solidFill>
                        <a:srgbClr val="1DFF83"/>
                      </a:solidFill>
                      <a:prstDash val="sysDot"/>
                      <a:round/>
                      <a:headEnd type="none" w="med" len="med"/>
                      <a:tailEnd type="none" w="med" len="med"/>
                    </a:ln>
                    <a:effectLst/>
                  </p:spPr>
                </p:cxnSp>
                <p:sp>
                  <p:nvSpPr>
                    <p:cNvPr id="1427" name="Rectangle 1426"/>
                    <p:cNvSpPr/>
                    <p:nvPr/>
                  </p:nvSpPr>
                  <p:spPr bwMode="auto">
                    <a:xfrm>
                      <a:off x="8058150"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428" name="Rectangle 1427"/>
                    <p:cNvSpPr/>
                    <p:nvPr/>
                  </p:nvSpPr>
                  <p:spPr bwMode="auto">
                    <a:xfrm>
                      <a:off x="8178421"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429" name="Rectangle 1428"/>
                    <p:cNvSpPr/>
                    <p:nvPr/>
                  </p:nvSpPr>
                  <p:spPr bwMode="auto">
                    <a:xfrm>
                      <a:off x="8298692"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430" name="Rectangle 1429"/>
                    <p:cNvSpPr/>
                    <p:nvPr/>
                  </p:nvSpPr>
                  <p:spPr bwMode="auto">
                    <a:xfrm>
                      <a:off x="7194643" y="273865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grpSp>
              <p:grpSp>
                <p:nvGrpSpPr>
                  <p:cNvPr id="1546" name="Group 360"/>
                  <p:cNvGrpSpPr/>
                  <p:nvPr/>
                </p:nvGrpSpPr>
                <p:grpSpPr>
                  <a:xfrm>
                    <a:off x="945611" y="5998819"/>
                    <a:ext cx="2593075" cy="491319"/>
                    <a:chOff x="6673755" y="2524836"/>
                    <a:chExt cx="2593075" cy="491319"/>
                  </a:xfrm>
                </p:grpSpPr>
                <p:sp>
                  <p:nvSpPr>
                    <p:cNvPr id="1401" name="Rectangle 1400"/>
                    <p:cNvSpPr/>
                    <p:nvPr/>
                  </p:nvSpPr>
                  <p:spPr bwMode="auto">
                    <a:xfrm>
                      <a:off x="6673755" y="2524836"/>
                      <a:ext cx="2593075" cy="491319"/>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402" name="Rectangle 1401"/>
                    <p:cNvSpPr/>
                    <p:nvPr/>
                  </p:nvSpPr>
                  <p:spPr bwMode="auto">
                    <a:xfrm>
                      <a:off x="6796584" y="274320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403" name="Rectangle 1402"/>
                    <p:cNvSpPr/>
                    <p:nvPr/>
                  </p:nvSpPr>
                  <p:spPr bwMode="auto">
                    <a:xfrm>
                      <a:off x="7697337"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404" name="Rectangle 1403"/>
                    <p:cNvSpPr/>
                    <p:nvPr/>
                  </p:nvSpPr>
                  <p:spPr bwMode="auto">
                    <a:xfrm>
                      <a:off x="7817608"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405" name="Rectangle 1404"/>
                    <p:cNvSpPr/>
                    <p:nvPr/>
                  </p:nvSpPr>
                  <p:spPr bwMode="auto">
                    <a:xfrm>
                      <a:off x="7937879"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406" name="Rectangle 1405"/>
                    <p:cNvSpPr/>
                    <p:nvPr/>
                  </p:nvSpPr>
                  <p:spPr bwMode="auto">
                    <a:xfrm>
                      <a:off x="8418963"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407" name="Rectangle 1406"/>
                    <p:cNvSpPr/>
                    <p:nvPr/>
                  </p:nvSpPr>
                  <p:spPr bwMode="auto">
                    <a:xfrm>
                      <a:off x="853923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408" name="Rectangle 1407"/>
                    <p:cNvSpPr/>
                    <p:nvPr/>
                  </p:nvSpPr>
                  <p:spPr bwMode="auto">
                    <a:xfrm>
                      <a:off x="865950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cxnSp>
                  <p:nvCxnSpPr>
                    <p:cNvPr id="1409" name="Straight Connector 1408"/>
                    <p:cNvCxnSpPr/>
                    <p:nvPr/>
                  </p:nvCxnSpPr>
                  <p:spPr bwMode="auto">
                    <a:xfrm>
                      <a:off x="6810233" y="2647666"/>
                      <a:ext cx="777922" cy="0"/>
                    </a:xfrm>
                    <a:prstGeom prst="line">
                      <a:avLst/>
                    </a:prstGeom>
                    <a:solidFill>
                      <a:schemeClr val="accent1"/>
                    </a:solidFill>
                    <a:ln w="57150" cap="flat" cmpd="sng" algn="ctr">
                      <a:solidFill>
                        <a:srgbClr val="1DFF83"/>
                      </a:solidFill>
                      <a:prstDash val="sysDot"/>
                      <a:round/>
                      <a:headEnd type="none" w="med" len="med"/>
                      <a:tailEnd type="none" w="med" len="med"/>
                    </a:ln>
                    <a:effectLst/>
                  </p:spPr>
                </p:cxnSp>
                <p:cxnSp>
                  <p:nvCxnSpPr>
                    <p:cNvPr id="1410" name="Straight Connector 1409"/>
                    <p:cNvCxnSpPr/>
                    <p:nvPr/>
                  </p:nvCxnSpPr>
                  <p:spPr bwMode="auto">
                    <a:xfrm flipV="1">
                      <a:off x="8823278" y="2813712"/>
                      <a:ext cx="377588" cy="4548"/>
                    </a:xfrm>
                    <a:prstGeom prst="line">
                      <a:avLst/>
                    </a:prstGeom>
                    <a:solidFill>
                      <a:schemeClr val="accent1"/>
                    </a:solidFill>
                    <a:ln w="57150" cap="flat" cmpd="sng" algn="ctr">
                      <a:solidFill>
                        <a:srgbClr val="FF2929"/>
                      </a:solidFill>
                      <a:prstDash val="sysDot"/>
                      <a:round/>
                      <a:headEnd type="none" w="med" len="med"/>
                      <a:tailEnd type="none" w="med" len="med"/>
                    </a:ln>
                    <a:effectLst/>
                  </p:spPr>
                </p:cxnSp>
                <p:cxnSp>
                  <p:nvCxnSpPr>
                    <p:cNvPr id="1411" name="Straight Connector 1410"/>
                    <p:cNvCxnSpPr/>
                    <p:nvPr/>
                  </p:nvCxnSpPr>
                  <p:spPr bwMode="auto">
                    <a:xfrm flipV="1">
                      <a:off x="8818729" y="2699983"/>
                      <a:ext cx="377588" cy="4548"/>
                    </a:xfrm>
                    <a:prstGeom prst="line">
                      <a:avLst/>
                    </a:prstGeom>
                    <a:solidFill>
                      <a:schemeClr val="accent1"/>
                    </a:solidFill>
                    <a:ln w="57150" cap="flat" cmpd="sng" algn="ctr">
                      <a:solidFill>
                        <a:srgbClr val="1DFF83"/>
                      </a:solidFill>
                      <a:prstDash val="sysDot"/>
                      <a:round/>
                      <a:headEnd type="none" w="med" len="med"/>
                      <a:tailEnd type="none" w="med" len="med"/>
                    </a:ln>
                    <a:effectLst/>
                  </p:spPr>
                </p:cxnSp>
                <p:sp>
                  <p:nvSpPr>
                    <p:cNvPr id="1412" name="Rectangle 1411"/>
                    <p:cNvSpPr/>
                    <p:nvPr/>
                  </p:nvSpPr>
                  <p:spPr bwMode="auto">
                    <a:xfrm>
                      <a:off x="8058150"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413" name="Rectangle 1412"/>
                    <p:cNvSpPr/>
                    <p:nvPr/>
                  </p:nvSpPr>
                  <p:spPr bwMode="auto">
                    <a:xfrm>
                      <a:off x="8178421"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414" name="Rectangle 1413"/>
                    <p:cNvSpPr/>
                    <p:nvPr/>
                  </p:nvSpPr>
                  <p:spPr bwMode="auto">
                    <a:xfrm>
                      <a:off x="8298692"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415" name="Rectangle 1414"/>
                    <p:cNvSpPr/>
                    <p:nvPr/>
                  </p:nvSpPr>
                  <p:spPr bwMode="auto">
                    <a:xfrm>
                      <a:off x="7194643" y="273865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grpSp>
              <p:grpSp>
                <p:nvGrpSpPr>
                  <p:cNvPr id="1548" name="Group 376"/>
                  <p:cNvGrpSpPr/>
                  <p:nvPr/>
                </p:nvGrpSpPr>
                <p:grpSpPr>
                  <a:xfrm>
                    <a:off x="945611" y="4868957"/>
                    <a:ext cx="2593075" cy="491319"/>
                    <a:chOff x="6673755" y="2524836"/>
                    <a:chExt cx="2593075" cy="491319"/>
                  </a:xfrm>
                </p:grpSpPr>
                <p:sp>
                  <p:nvSpPr>
                    <p:cNvPr id="1386" name="Rectangle 1385"/>
                    <p:cNvSpPr/>
                    <p:nvPr/>
                  </p:nvSpPr>
                  <p:spPr bwMode="auto">
                    <a:xfrm>
                      <a:off x="6673755" y="2524836"/>
                      <a:ext cx="2593075" cy="491319"/>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387" name="Rectangle 1386"/>
                    <p:cNvSpPr/>
                    <p:nvPr/>
                  </p:nvSpPr>
                  <p:spPr bwMode="auto">
                    <a:xfrm>
                      <a:off x="6796584" y="274320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388" name="Rectangle 1387"/>
                    <p:cNvSpPr/>
                    <p:nvPr/>
                  </p:nvSpPr>
                  <p:spPr bwMode="auto">
                    <a:xfrm>
                      <a:off x="7697337"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389" name="Rectangle 1388"/>
                    <p:cNvSpPr/>
                    <p:nvPr/>
                  </p:nvSpPr>
                  <p:spPr bwMode="auto">
                    <a:xfrm>
                      <a:off x="7817608"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390" name="Rectangle 1389"/>
                    <p:cNvSpPr/>
                    <p:nvPr/>
                  </p:nvSpPr>
                  <p:spPr bwMode="auto">
                    <a:xfrm>
                      <a:off x="7937879"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391" name="Rectangle 1390"/>
                    <p:cNvSpPr/>
                    <p:nvPr/>
                  </p:nvSpPr>
                  <p:spPr bwMode="auto">
                    <a:xfrm>
                      <a:off x="8418963"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392" name="Rectangle 1391"/>
                    <p:cNvSpPr/>
                    <p:nvPr/>
                  </p:nvSpPr>
                  <p:spPr bwMode="auto">
                    <a:xfrm>
                      <a:off x="853923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393" name="Rectangle 1392"/>
                    <p:cNvSpPr/>
                    <p:nvPr/>
                  </p:nvSpPr>
                  <p:spPr bwMode="auto">
                    <a:xfrm>
                      <a:off x="865950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cxnSp>
                  <p:nvCxnSpPr>
                    <p:cNvPr id="1394" name="Straight Connector 1393"/>
                    <p:cNvCxnSpPr/>
                    <p:nvPr/>
                  </p:nvCxnSpPr>
                  <p:spPr bwMode="auto">
                    <a:xfrm>
                      <a:off x="6810233" y="2647666"/>
                      <a:ext cx="777922" cy="0"/>
                    </a:xfrm>
                    <a:prstGeom prst="line">
                      <a:avLst/>
                    </a:prstGeom>
                    <a:solidFill>
                      <a:schemeClr val="accent1"/>
                    </a:solidFill>
                    <a:ln w="57150" cap="flat" cmpd="sng" algn="ctr">
                      <a:solidFill>
                        <a:srgbClr val="1DFF83"/>
                      </a:solidFill>
                      <a:prstDash val="sysDot"/>
                      <a:round/>
                      <a:headEnd type="none" w="med" len="med"/>
                      <a:tailEnd type="none" w="med" len="med"/>
                    </a:ln>
                    <a:effectLst/>
                  </p:spPr>
                </p:cxnSp>
                <p:cxnSp>
                  <p:nvCxnSpPr>
                    <p:cNvPr id="1395" name="Straight Connector 1394"/>
                    <p:cNvCxnSpPr/>
                    <p:nvPr/>
                  </p:nvCxnSpPr>
                  <p:spPr bwMode="auto">
                    <a:xfrm flipV="1">
                      <a:off x="8823278" y="2813712"/>
                      <a:ext cx="377588" cy="4548"/>
                    </a:xfrm>
                    <a:prstGeom prst="line">
                      <a:avLst/>
                    </a:prstGeom>
                    <a:solidFill>
                      <a:schemeClr val="accent1"/>
                    </a:solidFill>
                    <a:ln w="57150" cap="flat" cmpd="sng" algn="ctr">
                      <a:solidFill>
                        <a:srgbClr val="FF2929"/>
                      </a:solidFill>
                      <a:prstDash val="sysDot"/>
                      <a:round/>
                      <a:headEnd type="none" w="med" len="med"/>
                      <a:tailEnd type="none" w="med" len="med"/>
                    </a:ln>
                    <a:effectLst/>
                  </p:spPr>
                </p:cxnSp>
                <p:cxnSp>
                  <p:nvCxnSpPr>
                    <p:cNvPr id="1396" name="Straight Connector 1395"/>
                    <p:cNvCxnSpPr/>
                    <p:nvPr/>
                  </p:nvCxnSpPr>
                  <p:spPr bwMode="auto">
                    <a:xfrm flipV="1">
                      <a:off x="8818729" y="2699983"/>
                      <a:ext cx="377588" cy="4548"/>
                    </a:xfrm>
                    <a:prstGeom prst="line">
                      <a:avLst/>
                    </a:prstGeom>
                    <a:solidFill>
                      <a:schemeClr val="accent1"/>
                    </a:solidFill>
                    <a:ln w="57150" cap="flat" cmpd="sng" algn="ctr">
                      <a:solidFill>
                        <a:srgbClr val="1DFF83"/>
                      </a:solidFill>
                      <a:prstDash val="sysDot"/>
                      <a:round/>
                      <a:headEnd type="none" w="med" len="med"/>
                      <a:tailEnd type="none" w="med" len="med"/>
                    </a:ln>
                    <a:effectLst/>
                  </p:spPr>
                </p:cxnSp>
                <p:sp>
                  <p:nvSpPr>
                    <p:cNvPr id="1397" name="Rectangle 1396"/>
                    <p:cNvSpPr/>
                    <p:nvPr/>
                  </p:nvSpPr>
                  <p:spPr bwMode="auto">
                    <a:xfrm>
                      <a:off x="8058150"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398" name="Rectangle 1397"/>
                    <p:cNvSpPr/>
                    <p:nvPr/>
                  </p:nvSpPr>
                  <p:spPr bwMode="auto">
                    <a:xfrm>
                      <a:off x="8178421"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399" name="Rectangle 1398"/>
                    <p:cNvSpPr/>
                    <p:nvPr/>
                  </p:nvSpPr>
                  <p:spPr bwMode="auto">
                    <a:xfrm>
                      <a:off x="8298692"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400" name="Rectangle 1399"/>
                    <p:cNvSpPr/>
                    <p:nvPr/>
                  </p:nvSpPr>
                  <p:spPr bwMode="auto">
                    <a:xfrm>
                      <a:off x="7194643" y="273865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grpSp>
              <p:grpSp>
                <p:nvGrpSpPr>
                  <p:cNvPr id="1549" name="Group 392"/>
                  <p:cNvGrpSpPr/>
                  <p:nvPr/>
                </p:nvGrpSpPr>
                <p:grpSpPr>
                  <a:xfrm>
                    <a:off x="945611" y="5433888"/>
                    <a:ext cx="2593075" cy="491319"/>
                    <a:chOff x="6673755" y="2524836"/>
                    <a:chExt cx="2593075" cy="491319"/>
                  </a:xfrm>
                </p:grpSpPr>
                <p:sp>
                  <p:nvSpPr>
                    <p:cNvPr id="1371" name="Rectangle 1370"/>
                    <p:cNvSpPr/>
                    <p:nvPr/>
                  </p:nvSpPr>
                  <p:spPr bwMode="auto">
                    <a:xfrm>
                      <a:off x="6673755" y="2524836"/>
                      <a:ext cx="2593075" cy="491319"/>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372" name="Rectangle 1371"/>
                    <p:cNvSpPr/>
                    <p:nvPr/>
                  </p:nvSpPr>
                  <p:spPr bwMode="auto">
                    <a:xfrm>
                      <a:off x="6796584" y="274320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373" name="Rectangle 1372"/>
                    <p:cNvSpPr/>
                    <p:nvPr/>
                  </p:nvSpPr>
                  <p:spPr bwMode="auto">
                    <a:xfrm>
                      <a:off x="7697337"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374" name="Rectangle 1373"/>
                    <p:cNvSpPr/>
                    <p:nvPr/>
                  </p:nvSpPr>
                  <p:spPr bwMode="auto">
                    <a:xfrm>
                      <a:off x="7817608"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375" name="Rectangle 1374"/>
                    <p:cNvSpPr/>
                    <p:nvPr/>
                  </p:nvSpPr>
                  <p:spPr bwMode="auto">
                    <a:xfrm>
                      <a:off x="7937879"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376" name="Rectangle 1375"/>
                    <p:cNvSpPr/>
                    <p:nvPr/>
                  </p:nvSpPr>
                  <p:spPr bwMode="auto">
                    <a:xfrm>
                      <a:off x="8418963"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377" name="Rectangle 1376"/>
                    <p:cNvSpPr/>
                    <p:nvPr/>
                  </p:nvSpPr>
                  <p:spPr bwMode="auto">
                    <a:xfrm>
                      <a:off x="853923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378" name="Rectangle 1377"/>
                    <p:cNvSpPr/>
                    <p:nvPr/>
                  </p:nvSpPr>
                  <p:spPr bwMode="auto">
                    <a:xfrm>
                      <a:off x="865950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cxnSp>
                  <p:nvCxnSpPr>
                    <p:cNvPr id="1379" name="Straight Connector 1378"/>
                    <p:cNvCxnSpPr/>
                    <p:nvPr/>
                  </p:nvCxnSpPr>
                  <p:spPr bwMode="auto">
                    <a:xfrm>
                      <a:off x="6810233" y="2647666"/>
                      <a:ext cx="777922" cy="0"/>
                    </a:xfrm>
                    <a:prstGeom prst="line">
                      <a:avLst/>
                    </a:prstGeom>
                    <a:solidFill>
                      <a:schemeClr val="accent1"/>
                    </a:solidFill>
                    <a:ln w="57150" cap="flat" cmpd="sng" algn="ctr">
                      <a:solidFill>
                        <a:srgbClr val="1DFF83"/>
                      </a:solidFill>
                      <a:prstDash val="sysDot"/>
                      <a:round/>
                      <a:headEnd type="none" w="med" len="med"/>
                      <a:tailEnd type="none" w="med" len="med"/>
                    </a:ln>
                    <a:effectLst/>
                  </p:spPr>
                </p:cxnSp>
                <p:cxnSp>
                  <p:nvCxnSpPr>
                    <p:cNvPr id="1380" name="Straight Connector 1379"/>
                    <p:cNvCxnSpPr/>
                    <p:nvPr/>
                  </p:nvCxnSpPr>
                  <p:spPr bwMode="auto">
                    <a:xfrm flipV="1">
                      <a:off x="8823278" y="2813712"/>
                      <a:ext cx="377588" cy="4548"/>
                    </a:xfrm>
                    <a:prstGeom prst="line">
                      <a:avLst/>
                    </a:prstGeom>
                    <a:solidFill>
                      <a:schemeClr val="accent1"/>
                    </a:solidFill>
                    <a:ln w="57150" cap="flat" cmpd="sng" algn="ctr">
                      <a:solidFill>
                        <a:srgbClr val="FF2929"/>
                      </a:solidFill>
                      <a:prstDash val="sysDot"/>
                      <a:round/>
                      <a:headEnd type="none" w="med" len="med"/>
                      <a:tailEnd type="none" w="med" len="med"/>
                    </a:ln>
                    <a:effectLst/>
                  </p:spPr>
                </p:cxnSp>
                <p:cxnSp>
                  <p:nvCxnSpPr>
                    <p:cNvPr id="1381" name="Straight Connector 1380"/>
                    <p:cNvCxnSpPr/>
                    <p:nvPr/>
                  </p:nvCxnSpPr>
                  <p:spPr bwMode="auto">
                    <a:xfrm flipV="1">
                      <a:off x="8818729" y="2699983"/>
                      <a:ext cx="377588" cy="4548"/>
                    </a:xfrm>
                    <a:prstGeom prst="line">
                      <a:avLst/>
                    </a:prstGeom>
                    <a:solidFill>
                      <a:schemeClr val="accent1"/>
                    </a:solidFill>
                    <a:ln w="57150" cap="flat" cmpd="sng" algn="ctr">
                      <a:solidFill>
                        <a:srgbClr val="1DFF83"/>
                      </a:solidFill>
                      <a:prstDash val="sysDot"/>
                      <a:round/>
                      <a:headEnd type="none" w="med" len="med"/>
                      <a:tailEnd type="none" w="med" len="med"/>
                    </a:ln>
                    <a:effectLst/>
                  </p:spPr>
                </p:cxnSp>
                <p:sp>
                  <p:nvSpPr>
                    <p:cNvPr id="1382" name="Rectangle 1381"/>
                    <p:cNvSpPr/>
                    <p:nvPr/>
                  </p:nvSpPr>
                  <p:spPr bwMode="auto">
                    <a:xfrm>
                      <a:off x="8058150"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383" name="Rectangle 1382"/>
                    <p:cNvSpPr/>
                    <p:nvPr/>
                  </p:nvSpPr>
                  <p:spPr bwMode="auto">
                    <a:xfrm>
                      <a:off x="8178421"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384" name="Rectangle 1383"/>
                    <p:cNvSpPr/>
                    <p:nvPr/>
                  </p:nvSpPr>
                  <p:spPr bwMode="auto">
                    <a:xfrm>
                      <a:off x="8298692"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385" name="Rectangle 1384"/>
                    <p:cNvSpPr/>
                    <p:nvPr/>
                  </p:nvSpPr>
                  <p:spPr bwMode="auto">
                    <a:xfrm>
                      <a:off x="7194643" y="273865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grpSp>
            </p:grpSp>
          </p:grpSp>
          <p:sp>
            <p:nvSpPr>
              <p:cNvPr id="1353" name="Rectangle 1352"/>
              <p:cNvSpPr/>
              <p:nvPr/>
            </p:nvSpPr>
            <p:spPr bwMode="auto">
              <a:xfrm>
                <a:off x="4237469" y="3266130"/>
                <a:ext cx="2593075" cy="491319"/>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cxnSp>
            <p:nvCxnSpPr>
              <p:cNvPr id="1354" name="Straight Connector 1353"/>
              <p:cNvCxnSpPr/>
              <p:nvPr/>
            </p:nvCxnSpPr>
            <p:spPr bwMode="auto">
              <a:xfrm>
                <a:off x="4483211" y="3510761"/>
                <a:ext cx="6824" cy="682388"/>
              </a:xfrm>
              <a:prstGeom prst="line">
                <a:avLst/>
              </a:prstGeom>
              <a:solidFill>
                <a:schemeClr val="accent1"/>
              </a:solidFill>
              <a:ln w="38100" cap="flat" cmpd="sng" algn="ctr">
                <a:solidFill>
                  <a:schemeClr val="bg1"/>
                </a:solidFill>
                <a:prstDash val="solid"/>
                <a:round/>
                <a:headEnd type="oval" w="med" len="med"/>
                <a:tailEnd type="oval" w="med" len="med"/>
              </a:ln>
              <a:effectLst/>
            </p:spPr>
          </p:cxnSp>
          <p:cxnSp>
            <p:nvCxnSpPr>
              <p:cNvPr id="1355" name="Straight Connector 1354"/>
              <p:cNvCxnSpPr/>
              <p:nvPr/>
            </p:nvCxnSpPr>
            <p:spPr bwMode="auto">
              <a:xfrm>
                <a:off x="4585506" y="3510761"/>
                <a:ext cx="9098" cy="889379"/>
              </a:xfrm>
              <a:prstGeom prst="line">
                <a:avLst/>
              </a:prstGeom>
              <a:solidFill>
                <a:schemeClr val="accent1"/>
              </a:solidFill>
              <a:ln w="38100" cap="flat" cmpd="sng" algn="ctr">
                <a:solidFill>
                  <a:schemeClr val="bg1"/>
                </a:solidFill>
                <a:prstDash val="solid"/>
                <a:round/>
                <a:headEnd type="oval" w="med" len="med"/>
                <a:tailEnd type="oval" w="med" len="med"/>
              </a:ln>
              <a:effectLst/>
            </p:spPr>
          </p:cxnSp>
          <p:cxnSp>
            <p:nvCxnSpPr>
              <p:cNvPr id="1356" name="Straight Connector 1355"/>
              <p:cNvCxnSpPr/>
              <p:nvPr/>
            </p:nvCxnSpPr>
            <p:spPr bwMode="auto">
              <a:xfrm>
                <a:off x="4690075" y="3510761"/>
                <a:ext cx="6902" cy="1194946"/>
              </a:xfrm>
              <a:prstGeom prst="line">
                <a:avLst/>
              </a:prstGeom>
              <a:solidFill>
                <a:schemeClr val="accent1"/>
              </a:solidFill>
              <a:ln w="38100" cap="flat" cmpd="sng" algn="ctr">
                <a:solidFill>
                  <a:schemeClr val="bg1"/>
                </a:solidFill>
                <a:prstDash val="solid"/>
                <a:round/>
                <a:headEnd type="oval" w="med" len="med"/>
                <a:tailEnd type="oval" w="med" len="med"/>
              </a:ln>
              <a:effectLst/>
            </p:spPr>
          </p:cxnSp>
          <p:cxnSp>
            <p:nvCxnSpPr>
              <p:cNvPr id="1357" name="Straight Connector 1356"/>
              <p:cNvCxnSpPr/>
              <p:nvPr/>
            </p:nvCxnSpPr>
            <p:spPr bwMode="auto">
              <a:xfrm>
                <a:off x="4792448" y="3510761"/>
                <a:ext cx="16001" cy="1415584"/>
              </a:xfrm>
              <a:prstGeom prst="line">
                <a:avLst/>
              </a:prstGeom>
              <a:solidFill>
                <a:schemeClr val="accent1"/>
              </a:solidFill>
              <a:ln w="38100" cap="flat" cmpd="sng" algn="ctr">
                <a:solidFill>
                  <a:schemeClr val="bg1"/>
                </a:solidFill>
                <a:prstDash val="solid"/>
                <a:round/>
                <a:headEnd type="oval" w="med" len="med"/>
                <a:tailEnd type="oval" w="med" len="med"/>
              </a:ln>
              <a:effectLst/>
            </p:spPr>
          </p:cxnSp>
          <p:cxnSp>
            <p:nvCxnSpPr>
              <p:cNvPr id="1358" name="Straight Connector 1357"/>
              <p:cNvCxnSpPr/>
              <p:nvPr/>
            </p:nvCxnSpPr>
            <p:spPr bwMode="auto">
              <a:xfrm>
                <a:off x="4903920" y="3510761"/>
                <a:ext cx="6824" cy="1665027"/>
              </a:xfrm>
              <a:prstGeom prst="line">
                <a:avLst/>
              </a:prstGeom>
              <a:solidFill>
                <a:schemeClr val="accent1"/>
              </a:solidFill>
              <a:ln w="38100" cap="flat" cmpd="sng" algn="ctr">
                <a:solidFill>
                  <a:schemeClr val="bg1"/>
                </a:solidFill>
                <a:prstDash val="solid"/>
                <a:round/>
                <a:headEnd type="oval" w="med" len="med"/>
                <a:tailEnd type="oval" w="med" len="med"/>
              </a:ln>
              <a:effectLst/>
            </p:spPr>
          </p:cxnSp>
          <p:cxnSp>
            <p:nvCxnSpPr>
              <p:cNvPr id="1359" name="Straight Connector 1358"/>
              <p:cNvCxnSpPr/>
              <p:nvPr/>
            </p:nvCxnSpPr>
            <p:spPr bwMode="auto">
              <a:xfrm>
                <a:off x="5006215" y="3510761"/>
                <a:ext cx="13725" cy="1926511"/>
              </a:xfrm>
              <a:prstGeom prst="line">
                <a:avLst/>
              </a:prstGeom>
              <a:solidFill>
                <a:schemeClr val="accent1"/>
              </a:solidFill>
              <a:ln w="38100" cap="flat" cmpd="sng" algn="ctr">
                <a:solidFill>
                  <a:schemeClr val="bg1"/>
                </a:solidFill>
                <a:prstDash val="solid"/>
                <a:round/>
                <a:headEnd type="oval" w="med" len="med"/>
                <a:tailEnd type="oval" w="med" len="med"/>
              </a:ln>
              <a:effectLst/>
            </p:spPr>
          </p:cxnSp>
          <p:cxnSp>
            <p:nvCxnSpPr>
              <p:cNvPr id="1360" name="Straight Connector 1359"/>
              <p:cNvCxnSpPr/>
              <p:nvPr/>
            </p:nvCxnSpPr>
            <p:spPr bwMode="auto">
              <a:xfrm flipH="1">
                <a:off x="5115411" y="3510761"/>
                <a:ext cx="6824" cy="2142699"/>
              </a:xfrm>
              <a:prstGeom prst="line">
                <a:avLst/>
              </a:prstGeom>
              <a:solidFill>
                <a:schemeClr val="accent1"/>
              </a:solidFill>
              <a:ln w="38100" cap="flat" cmpd="sng" algn="ctr">
                <a:solidFill>
                  <a:schemeClr val="bg1"/>
                </a:solidFill>
                <a:prstDash val="solid"/>
                <a:round/>
                <a:headEnd type="oval" w="med" len="med"/>
                <a:tailEnd type="oval" w="med" len="med"/>
              </a:ln>
              <a:effectLst/>
            </p:spPr>
          </p:cxnSp>
          <p:cxnSp>
            <p:nvCxnSpPr>
              <p:cNvPr id="1361" name="Straight Connector 1360"/>
              <p:cNvCxnSpPr/>
              <p:nvPr/>
            </p:nvCxnSpPr>
            <p:spPr bwMode="auto">
              <a:xfrm flipH="1">
                <a:off x="5217706" y="3510761"/>
                <a:ext cx="36316" cy="2374481"/>
              </a:xfrm>
              <a:prstGeom prst="line">
                <a:avLst/>
              </a:prstGeom>
              <a:solidFill>
                <a:schemeClr val="accent1"/>
              </a:solidFill>
              <a:ln w="38100" cap="flat" cmpd="sng" algn="ctr">
                <a:solidFill>
                  <a:schemeClr val="bg1"/>
                </a:solidFill>
                <a:prstDash val="solid"/>
                <a:round/>
                <a:headEnd type="oval" w="med" len="med"/>
                <a:tailEnd type="oval" w="med" len="med"/>
              </a:ln>
              <a:effectLst/>
            </p:spPr>
          </p:cxnSp>
          <p:cxnSp>
            <p:nvCxnSpPr>
              <p:cNvPr id="1362" name="Straight Connector 1361"/>
              <p:cNvCxnSpPr/>
              <p:nvPr/>
            </p:nvCxnSpPr>
            <p:spPr bwMode="auto">
              <a:xfrm flipH="1">
                <a:off x="5349493" y="3510761"/>
                <a:ext cx="38874" cy="2626457"/>
              </a:xfrm>
              <a:prstGeom prst="line">
                <a:avLst/>
              </a:prstGeom>
              <a:solidFill>
                <a:schemeClr val="accent1"/>
              </a:solidFill>
              <a:ln w="38100" cap="flat" cmpd="sng" algn="ctr">
                <a:solidFill>
                  <a:schemeClr val="bg1"/>
                </a:solidFill>
                <a:prstDash val="solid"/>
                <a:round/>
                <a:headEnd type="oval" w="med" len="med"/>
                <a:tailEnd type="oval" w="med" len="med"/>
              </a:ln>
              <a:effectLst/>
            </p:spPr>
          </p:cxnSp>
          <p:cxnSp>
            <p:nvCxnSpPr>
              <p:cNvPr id="1363" name="Straight Connector 1362"/>
              <p:cNvCxnSpPr/>
              <p:nvPr/>
            </p:nvCxnSpPr>
            <p:spPr bwMode="auto">
              <a:xfrm flipH="1">
                <a:off x="5483842" y="3510761"/>
                <a:ext cx="29775" cy="2847096"/>
              </a:xfrm>
              <a:prstGeom prst="line">
                <a:avLst/>
              </a:prstGeom>
              <a:solidFill>
                <a:schemeClr val="accent1"/>
              </a:solidFill>
              <a:ln w="38100" cap="flat" cmpd="sng" algn="ctr">
                <a:solidFill>
                  <a:schemeClr val="bg1"/>
                </a:solidFill>
                <a:prstDash val="solid"/>
                <a:round/>
                <a:headEnd type="oval" w="med" len="med"/>
                <a:tailEnd type="oval" w="med" len="med"/>
              </a:ln>
              <a:effectLst/>
            </p:spPr>
          </p:cxnSp>
        </p:grpSp>
        <p:sp>
          <p:nvSpPr>
            <p:cNvPr id="1526" name="Rectangle 1525"/>
            <p:cNvSpPr/>
            <p:nvPr/>
          </p:nvSpPr>
          <p:spPr bwMode="auto">
            <a:xfrm>
              <a:off x="942477" y="2238704"/>
              <a:ext cx="2068738" cy="1148485"/>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r>
                <a:rPr lang="en-US" sz="1500" dirty="0" smtClean="0">
                  <a:solidFill>
                    <a:schemeClr val="bg2"/>
                  </a:solidFill>
                  <a:latin typeface="FrutigerNext LT Regular" pitchFamily="34" charset="0"/>
                  <a:ea typeface="MS PGothic" pitchFamily="34" charset="-128"/>
                </a:rPr>
                <a:t>Switch</a:t>
              </a:r>
              <a:endParaRPr kumimoji="0" lang="en-US" sz="1500" b="0" i="0" u="none" strike="noStrike" cap="none" normalizeH="0" baseline="0" dirty="0" smtClean="0">
                <a:ln>
                  <a:noFill/>
                </a:ln>
                <a:solidFill>
                  <a:schemeClr val="bg2"/>
                </a:solidFill>
                <a:effectLst/>
                <a:latin typeface="FrutigerNext LT Regular" pitchFamily="34" charset="0"/>
                <a:ea typeface="MS PGothic" pitchFamily="34" charset="-128"/>
              </a:endParaRPr>
            </a:p>
          </p:txBody>
        </p:sp>
        <p:sp>
          <p:nvSpPr>
            <p:cNvPr id="1527" name="Rectangle 1526"/>
            <p:cNvSpPr/>
            <p:nvPr/>
          </p:nvSpPr>
          <p:spPr bwMode="auto">
            <a:xfrm>
              <a:off x="4342574" y="2249214"/>
              <a:ext cx="2068738" cy="1148485"/>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r>
                <a:rPr lang="en-US" sz="1500" dirty="0" smtClean="0">
                  <a:solidFill>
                    <a:schemeClr val="bg2"/>
                  </a:solidFill>
                  <a:latin typeface="FrutigerNext LT Regular" pitchFamily="34" charset="0"/>
                  <a:ea typeface="MS PGothic" pitchFamily="34" charset="-128"/>
                </a:rPr>
                <a:t>Switch</a:t>
              </a:r>
              <a:endParaRPr kumimoji="0" lang="en-US" sz="1500" b="0" i="0" u="none" strike="noStrike" cap="none" normalizeH="0" baseline="0" dirty="0" smtClean="0">
                <a:ln>
                  <a:noFill/>
                </a:ln>
                <a:solidFill>
                  <a:schemeClr val="bg2"/>
                </a:solidFill>
                <a:effectLst/>
                <a:latin typeface="FrutigerNext LT Regular" pitchFamily="34" charset="0"/>
                <a:ea typeface="MS PGothic" pitchFamily="34" charset="-128"/>
              </a:endParaRPr>
            </a:p>
          </p:txBody>
        </p:sp>
        <p:sp>
          <p:nvSpPr>
            <p:cNvPr id="1528" name="Rectangle 1527"/>
            <p:cNvSpPr/>
            <p:nvPr/>
          </p:nvSpPr>
          <p:spPr bwMode="auto">
            <a:xfrm>
              <a:off x="7632311" y="2303737"/>
              <a:ext cx="2068738" cy="1148485"/>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bg2"/>
                  </a:solidFill>
                  <a:effectLst/>
                  <a:latin typeface="FrutigerNext LT Regular" pitchFamily="34" charset="0"/>
                  <a:ea typeface="MS PGothic" pitchFamily="34" charset="-128"/>
                </a:rPr>
                <a:t>Switch</a:t>
              </a:r>
            </a:p>
          </p:txBody>
        </p:sp>
        <p:cxnSp>
          <p:nvCxnSpPr>
            <p:cNvPr id="1529" name="Straight Connector 1528"/>
            <p:cNvCxnSpPr/>
            <p:nvPr/>
          </p:nvCxnSpPr>
          <p:spPr bwMode="auto">
            <a:xfrm flipH="1">
              <a:off x="2218548" y="3163736"/>
              <a:ext cx="2557" cy="1037888"/>
            </a:xfrm>
            <a:prstGeom prst="line">
              <a:avLst/>
            </a:prstGeom>
            <a:solidFill>
              <a:schemeClr val="accent1"/>
            </a:solidFill>
            <a:ln w="38100" cap="flat" cmpd="sng" algn="ctr">
              <a:solidFill>
                <a:schemeClr val="bg1"/>
              </a:solidFill>
              <a:prstDash val="solid"/>
              <a:round/>
              <a:headEnd type="oval" w="med" len="med"/>
              <a:tailEnd type="oval" w="med" len="med"/>
            </a:ln>
            <a:effectLst/>
          </p:spPr>
        </p:cxnSp>
        <p:cxnSp>
          <p:nvCxnSpPr>
            <p:cNvPr id="1532" name="Straight Connector 1531"/>
            <p:cNvCxnSpPr/>
            <p:nvPr/>
          </p:nvCxnSpPr>
          <p:spPr bwMode="auto">
            <a:xfrm flipH="1">
              <a:off x="2590311" y="2881423"/>
              <a:ext cx="2470787" cy="1306705"/>
            </a:xfrm>
            <a:prstGeom prst="line">
              <a:avLst/>
            </a:prstGeom>
            <a:solidFill>
              <a:schemeClr val="accent1"/>
            </a:solidFill>
            <a:ln w="38100" cap="flat" cmpd="sng" algn="ctr">
              <a:solidFill>
                <a:schemeClr val="bg1"/>
              </a:solidFill>
              <a:prstDash val="solid"/>
              <a:round/>
              <a:headEnd type="oval" w="med" len="med"/>
              <a:tailEnd type="oval" w="med" len="med"/>
            </a:ln>
            <a:effectLst/>
          </p:spPr>
        </p:cxnSp>
        <p:cxnSp>
          <p:nvCxnSpPr>
            <p:cNvPr id="1535" name="Straight Connector 1534"/>
            <p:cNvCxnSpPr/>
            <p:nvPr/>
          </p:nvCxnSpPr>
          <p:spPr bwMode="auto">
            <a:xfrm flipH="1">
              <a:off x="3058512" y="2817628"/>
              <a:ext cx="5575125" cy="1376000"/>
            </a:xfrm>
            <a:prstGeom prst="line">
              <a:avLst/>
            </a:prstGeom>
            <a:solidFill>
              <a:schemeClr val="accent1"/>
            </a:solidFill>
            <a:ln w="38100" cap="flat" cmpd="sng" algn="ctr">
              <a:solidFill>
                <a:schemeClr val="bg1"/>
              </a:solidFill>
              <a:prstDash val="solid"/>
              <a:round/>
              <a:headEnd type="oval" w="med" len="med"/>
              <a:tailEnd type="oval" w="med" len="med"/>
            </a:ln>
            <a:effectLst/>
          </p:spPr>
        </p:cxnSp>
        <p:cxnSp>
          <p:nvCxnSpPr>
            <p:cNvPr id="1539" name="Straight Connector 1538"/>
            <p:cNvCxnSpPr/>
            <p:nvPr/>
          </p:nvCxnSpPr>
          <p:spPr bwMode="auto">
            <a:xfrm>
              <a:off x="2601310" y="3168869"/>
              <a:ext cx="3279228" cy="1008993"/>
            </a:xfrm>
            <a:prstGeom prst="line">
              <a:avLst/>
            </a:prstGeom>
            <a:solidFill>
              <a:schemeClr val="accent1"/>
            </a:solidFill>
            <a:ln w="38100" cap="flat" cmpd="sng" algn="ctr">
              <a:solidFill>
                <a:schemeClr val="bg1"/>
              </a:solidFill>
              <a:prstDash val="solid"/>
              <a:round/>
              <a:headEnd type="oval" w="med" len="med"/>
              <a:tailEnd type="oval" w="med" len="med"/>
            </a:ln>
            <a:effectLst/>
          </p:spPr>
        </p:cxnSp>
        <p:cxnSp>
          <p:nvCxnSpPr>
            <p:cNvPr id="1542" name="Straight Connector 1541"/>
            <p:cNvCxnSpPr/>
            <p:nvPr/>
          </p:nvCxnSpPr>
          <p:spPr bwMode="auto">
            <a:xfrm>
              <a:off x="2604977" y="2923953"/>
              <a:ext cx="6549533" cy="1154061"/>
            </a:xfrm>
            <a:prstGeom prst="line">
              <a:avLst/>
            </a:prstGeom>
            <a:solidFill>
              <a:schemeClr val="accent1"/>
            </a:solidFill>
            <a:ln w="38100" cap="flat" cmpd="sng" algn="ctr">
              <a:solidFill>
                <a:schemeClr val="bg1"/>
              </a:solidFill>
              <a:prstDash val="solid"/>
              <a:round/>
              <a:headEnd type="oval" w="med" len="med"/>
              <a:tailEnd type="oval" w="med" len="med"/>
            </a:ln>
            <a:effectLst/>
          </p:spPr>
        </p:cxnSp>
        <p:cxnSp>
          <p:nvCxnSpPr>
            <p:cNvPr id="1544" name="Straight Connector 1543"/>
            <p:cNvCxnSpPr/>
            <p:nvPr/>
          </p:nvCxnSpPr>
          <p:spPr bwMode="auto">
            <a:xfrm>
              <a:off x="5082363" y="3168502"/>
              <a:ext cx="1040157" cy="1010460"/>
            </a:xfrm>
            <a:prstGeom prst="line">
              <a:avLst/>
            </a:prstGeom>
            <a:solidFill>
              <a:schemeClr val="accent1"/>
            </a:solidFill>
            <a:ln w="38100" cap="flat" cmpd="sng" algn="ctr">
              <a:solidFill>
                <a:schemeClr val="bg1"/>
              </a:solidFill>
              <a:prstDash val="solid"/>
              <a:round/>
              <a:headEnd type="oval" w="med" len="med"/>
              <a:tailEnd type="oval" w="med" len="med"/>
            </a:ln>
            <a:effectLst/>
          </p:spPr>
        </p:cxnSp>
        <p:cxnSp>
          <p:nvCxnSpPr>
            <p:cNvPr id="1547" name="Straight Connector 1546"/>
            <p:cNvCxnSpPr/>
            <p:nvPr/>
          </p:nvCxnSpPr>
          <p:spPr bwMode="auto">
            <a:xfrm flipH="1">
              <a:off x="6353504" y="3051544"/>
              <a:ext cx="2290766" cy="1157849"/>
            </a:xfrm>
            <a:prstGeom prst="line">
              <a:avLst/>
            </a:prstGeom>
            <a:solidFill>
              <a:schemeClr val="accent1"/>
            </a:solidFill>
            <a:ln w="38100" cap="flat" cmpd="sng" algn="ctr">
              <a:solidFill>
                <a:schemeClr val="bg1"/>
              </a:solidFill>
              <a:prstDash val="solid"/>
              <a:round/>
              <a:headEnd type="oval" w="med" len="med"/>
              <a:tailEnd type="oval" w="med" len="med"/>
            </a:ln>
            <a:effectLst/>
          </p:spPr>
        </p:cxnSp>
        <p:cxnSp>
          <p:nvCxnSpPr>
            <p:cNvPr id="1550" name="Straight Connector 1549"/>
            <p:cNvCxnSpPr/>
            <p:nvPr/>
          </p:nvCxnSpPr>
          <p:spPr bwMode="auto">
            <a:xfrm>
              <a:off x="5901070" y="2881423"/>
              <a:ext cx="3723595" cy="1206978"/>
            </a:xfrm>
            <a:prstGeom prst="line">
              <a:avLst/>
            </a:prstGeom>
            <a:solidFill>
              <a:schemeClr val="accent1"/>
            </a:solidFill>
            <a:ln w="38100" cap="flat" cmpd="sng" algn="ctr">
              <a:solidFill>
                <a:schemeClr val="bg1"/>
              </a:solidFill>
              <a:prstDash val="solid"/>
              <a:round/>
              <a:headEnd type="oval" w="med" len="med"/>
              <a:tailEnd type="oval" w="med" len="med"/>
            </a:ln>
            <a:effectLst/>
          </p:spPr>
        </p:cxnSp>
        <p:cxnSp>
          <p:nvCxnSpPr>
            <p:cNvPr id="1553" name="Straight Connector 1552"/>
            <p:cNvCxnSpPr/>
            <p:nvPr/>
          </p:nvCxnSpPr>
          <p:spPr bwMode="auto">
            <a:xfrm>
              <a:off x="8970579" y="3058510"/>
              <a:ext cx="914400" cy="1024759"/>
            </a:xfrm>
            <a:prstGeom prst="line">
              <a:avLst/>
            </a:prstGeom>
            <a:solidFill>
              <a:schemeClr val="accent1"/>
            </a:solidFill>
            <a:ln w="38100" cap="flat" cmpd="sng" algn="ctr">
              <a:solidFill>
                <a:schemeClr val="bg1"/>
              </a:solidFill>
              <a:prstDash val="solid"/>
              <a:round/>
              <a:headEnd type="oval" w="med" len="med"/>
              <a:tailEnd type="oval" w="med" len="med"/>
            </a:ln>
            <a:effectLst/>
          </p:spPr>
        </p:cxnSp>
      </p:grpSp>
      <p:sp>
        <p:nvSpPr>
          <p:cNvPr id="1580" name="Rounded Rectangle 1579"/>
          <p:cNvSpPr/>
          <p:nvPr/>
        </p:nvSpPr>
        <p:spPr bwMode="auto">
          <a:xfrm>
            <a:off x="7168001" y="1331529"/>
            <a:ext cx="4281049" cy="802071"/>
          </a:xfrm>
          <a:prstGeom prst="roundRect">
            <a:avLst/>
          </a:prstGeom>
          <a:solidFill>
            <a:schemeClr val="bg2">
              <a:lumMod val="50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r>
              <a:rPr lang="en-US" sz="2000" dirty="0" smtClean="0">
                <a:solidFill>
                  <a:schemeClr val="bg1"/>
                </a:solidFill>
                <a:latin typeface="FrutigerNext LT Regular" pitchFamily="34" charset="0"/>
                <a:ea typeface="MS PGothic" pitchFamily="34" charset="-128"/>
              </a:rPr>
              <a:t>TSDN CONTROLLED </a:t>
            </a:r>
            <a:br>
              <a:rPr lang="en-US" sz="2000" dirty="0" smtClean="0">
                <a:solidFill>
                  <a:schemeClr val="bg1"/>
                </a:solidFill>
                <a:latin typeface="FrutigerNext LT Regular" pitchFamily="34" charset="0"/>
                <a:ea typeface="MS PGothic" pitchFamily="34" charset="-128"/>
              </a:rPr>
            </a:br>
            <a:r>
              <a:rPr lang="en-US" sz="2000" dirty="0" smtClean="0">
                <a:solidFill>
                  <a:schemeClr val="bg1"/>
                </a:solidFill>
                <a:latin typeface="FrutigerNext LT Regular" pitchFamily="34" charset="0"/>
                <a:ea typeface="MS PGothic" pitchFamily="34" charset="-128"/>
              </a:rPr>
              <a:t>XHAUL </a:t>
            </a:r>
            <a:endParaRPr kumimoji="0" lang="en-US" sz="2000" b="0" i="0" u="none" strike="noStrike" cap="none" normalizeH="0" baseline="0" dirty="0" smtClean="0">
              <a:ln>
                <a:noFill/>
              </a:ln>
              <a:solidFill>
                <a:schemeClr val="bg1"/>
              </a:solidFill>
              <a:effectLst/>
              <a:latin typeface="FrutigerNext LT Regular" pitchFamily="34" charset="0"/>
              <a:ea typeface="MS PGothic" pitchFamily="34" charset="-128"/>
            </a:endParaRPr>
          </a:p>
        </p:txBody>
      </p:sp>
      <p:cxnSp>
        <p:nvCxnSpPr>
          <p:cNvPr id="1565" name="Straight Connector 1564"/>
          <p:cNvCxnSpPr/>
          <p:nvPr/>
        </p:nvCxnSpPr>
        <p:spPr bwMode="auto">
          <a:xfrm>
            <a:off x="8515350" y="2000250"/>
            <a:ext cx="0" cy="1104900"/>
          </a:xfrm>
          <a:prstGeom prst="line">
            <a:avLst/>
          </a:prstGeom>
          <a:solidFill>
            <a:schemeClr val="accent1"/>
          </a:solidFill>
          <a:ln w="38100" cap="flat" cmpd="sng" algn="ctr">
            <a:solidFill>
              <a:schemeClr val="bg1"/>
            </a:solidFill>
            <a:prstDash val="solid"/>
            <a:round/>
            <a:headEnd type="oval" w="med" len="med"/>
            <a:tailEnd type="oval" w="med" len="med"/>
          </a:ln>
          <a:effectLst/>
        </p:spPr>
      </p:cxnSp>
      <p:cxnSp>
        <p:nvCxnSpPr>
          <p:cNvPr id="1568" name="Straight Connector 1567"/>
          <p:cNvCxnSpPr/>
          <p:nvPr/>
        </p:nvCxnSpPr>
        <p:spPr bwMode="auto">
          <a:xfrm>
            <a:off x="10096500" y="1981200"/>
            <a:ext cx="38100" cy="1200150"/>
          </a:xfrm>
          <a:prstGeom prst="line">
            <a:avLst/>
          </a:prstGeom>
          <a:solidFill>
            <a:schemeClr val="accent1"/>
          </a:solidFill>
          <a:ln w="38100" cap="flat" cmpd="sng" algn="ctr">
            <a:solidFill>
              <a:schemeClr val="bg1"/>
            </a:solidFill>
            <a:prstDash val="solid"/>
            <a:round/>
            <a:headEnd type="oval" w="med" len="med"/>
            <a:tailEnd type="oval" w="med" len="med"/>
          </a:ln>
          <a:effectLst/>
        </p:spPr>
      </p:cxnSp>
      <p:sp>
        <p:nvSpPr>
          <p:cNvPr id="1584" name="Rounded Rectangle 1583"/>
          <p:cNvSpPr/>
          <p:nvPr/>
        </p:nvSpPr>
        <p:spPr bwMode="auto">
          <a:xfrm>
            <a:off x="202233" y="1466850"/>
            <a:ext cx="3722067" cy="3105151"/>
          </a:xfrm>
          <a:prstGeom prst="roundRect">
            <a:avLst/>
          </a:prstGeom>
          <a:solidFill>
            <a:schemeClr val="bg2">
              <a:lumMod val="50000"/>
            </a:schemeClr>
          </a:solid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r>
              <a:rPr lang="en-US" sz="2400" b="1" dirty="0" smtClean="0">
                <a:solidFill>
                  <a:schemeClr val="bg1"/>
                </a:solidFill>
                <a:latin typeface="FrutigerNext LT Regular" pitchFamily="34" charset="0"/>
                <a:ea typeface="MS PGothic" pitchFamily="34" charset="-128"/>
              </a:rPr>
              <a:t>ORCHESTRATION SOFTWARE TO ALLOCATE VMs, CPUs, Memory, FPGAs Containers/Processes, Grouping, Affinity, Scheduling, Recovery..</a:t>
            </a:r>
            <a:endParaRPr kumimoji="0" lang="en-US" sz="2400" b="1" i="0" u="none" strike="noStrike" cap="none" normalizeH="0" baseline="0" dirty="0" smtClean="0">
              <a:ln>
                <a:noFill/>
              </a:ln>
              <a:solidFill>
                <a:schemeClr val="bg1"/>
              </a:solidFill>
              <a:effectLst/>
              <a:latin typeface="FrutigerNext LT Regular" pitchFamily="34" charset="0"/>
              <a:ea typeface="MS PGothic" pitchFamily="34" charset="-128"/>
            </a:endParaRPr>
          </a:p>
        </p:txBody>
      </p:sp>
      <p:sp>
        <p:nvSpPr>
          <p:cNvPr id="553" name="Rounded Rectangle 552"/>
          <p:cNvSpPr/>
          <p:nvPr/>
        </p:nvSpPr>
        <p:spPr bwMode="auto">
          <a:xfrm>
            <a:off x="10744200" y="4933950"/>
            <a:ext cx="990600" cy="47625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effectLst/>
                <a:latin typeface="FrutigerNext LT Regular" pitchFamily="34" charset="0"/>
                <a:ea typeface="MS PGothic" pitchFamily="34" charset="-128"/>
              </a:rPr>
              <a:t>VM</a:t>
            </a:r>
          </a:p>
        </p:txBody>
      </p:sp>
      <p:sp>
        <p:nvSpPr>
          <p:cNvPr id="554" name="Rounded Rectangle 553"/>
          <p:cNvSpPr/>
          <p:nvPr/>
        </p:nvSpPr>
        <p:spPr bwMode="auto">
          <a:xfrm>
            <a:off x="9829800" y="5372100"/>
            <a:ext cx="1638300" cy="476250"/>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FrutigerNext LT Regular" pitchFamily="34" charset="0"/>
                <a:ea typeface="MS PGothic" pitchFamily="34" charset="-128"/>
              </a:rPr>
              <a:t>CONTAINER</a:t>
            </a:r>
          </a:p>
        </p:txBody>
      </p:sp>
      <p:sp>
        <p:nvSpPr>
          <p:cNvPr id="555" name="Rounded Rectangle 554"/>
          <p:cNvSpPr/>
          <p:nvPr/>
        </p:nvSpPr>
        <p:spPr bwMode="auto">
          <a:xfrm>
            <a:off x="7810500" y="5734050"/>
            <a:ext cx="990600" cy="47625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effectLst/>
                <a:latin typeface="FrutigerNext LT Regular" pitchFamily="34" charset="0"/>
                <a:ea typeface="MS PGothic" pitchFamily="34" charset="-128"/>
              </a:rPr>
              <a:t>VM</a:t>
            </a:r>
          </a:p>
        </p:txBody>
      </p:sp>
      <p:sp>
        <p:nvSpPr>
          <p:cNvPr id="556" name="Rounded Rectangle 555"/>
          <p:cNvSpPr/>
          <p:nvPr/>
        </p:nvSpPr>
        <p:spPr bwMode="auto">
          <a:xfrm>
            <a:off x="7143750" y="6019800"/>
            <a:ext cx="990600" cy="476250"/>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FrutigerNext LT Regular" pitchFamily="34" charset="0"/>
                <a:ea typeface="MS PGothic" pitchFamily="34" charset="-128"/>
              </a:rPr>
              <a:t>VM</a:t>
            </a:r>
          </a:p>
        </p:txBody>
      </p:sp>
      <p:sp>
        <p:nvSpPr>
          <p:cNvPr id="557" name="Rounded Rectangle 556"/>
          <p:cNvSpPr/>
          <p:nvPr/>
        </p:nvSpPr>
        <p:spPr bwMode="auto">
          <a:xfrm>
            <a:off x="4552950" y="5086350"/>
            <a:ext cx="1638300" cy="476250"/>
          </a:xfrm>
          <a:prstGeom prst="roundRect">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FrutigerNext LT Regular" pitchFamily="34" charset="0"/>
                <a:ea typeface="MS PGothic" pitchFamily="34" charset="-128"/>
              </a:rPr>
              <a:t>CONTAINER</a:t>
            </a:r>
          </a:p>
        </p:txBody>
      </p:sp>
      <p:sp>
        <p:nvSpPr>
          <p:cNvPr id="558" name="Rounded Rectangle 557"/>
          <p:cNvSpPr/>
          <p:nvPr/>
        </p:nvSpPr>
        <p:spPr bwMode="auto">
          <a:xfrm>
            <a:off x="4419600" y="5638800"/>
            <a:ext cx="1847850" cy="476250"/>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FrutigerNext LT Regular" pitchFamily="34" charset="0"/>
                <a:ea typeface="MS PGothic" pitchFamily="34" charset="-128"/>
              </a:rPr>
              <a:t>CORE/METAL</a:t>
            </a:r>
          </a:p>
        </p:txBody>
      </p:sp>
      <p:sp>
        <p:nvSpPr>
          <p:cNvPr id="559" name="Rounded Rectangle 558"/>
          <p:cNvSpPr/>
          <p:nvPr/>
        </p:nvSpPr>
        <p:spPr bwMode="auto">
          <a:xfrm>
            <a:off x="7067550" y="5334000"/>
            <a:ext cx="1638300" cy="476250"/>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FrutigerNext LT Regular" pitchFamily="34" charset="0"/>
                <a:ea typeface="MS PGothic" pitchFamily="34" charset="-128"/>
              </a:rPr>
              <a:t>CONTAINER</a:t>
            </a:r>
          </a:p>
        </p:txBody>
      </p:sp>
      <p:sp>
        <p:nvSpPr>
          <p:cNvPr id="560" name="Rounded Rectangle 559"/>
          <p:cNvSpPr/>
          <p:nvPr/>
        </p:nvSpPr>
        <p:spPr bwMode="auto">
          <a:xfrm>
            <a:off x="7124700" y="4953000"/>
            <a:ext cx="1847850" cy="476250"/>
          </a:xfrm>
          <a:prstGeom prst="roundRect">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FrutigerNext LT Regular" pitchFamily="34" charset="0"/>
                <a:ea typeface="MS PGothic" pitchFamily="34" charset="-128"/>
              </a:rPr>
              <a:t>CORE/METAL</a:t>
            </a:r>
          </a:p>
        </p:txBody>
      </p:sp>
      <p:cxnSp>
        <p:nvCxnSpPr>
          <p:cNvPr id="562" name="Straight Connector 561"/>
          <p:cNvCxnSpPr>
            <a:stCxn id="1584" idx="2"/>
            <a:endCxn id="558" idx="1"/>
          </p:cNvCxnSpPr>
          <p:nvPr/>
        </p:nvCxnSpPr>
        <p:spPr bwMode="auto">
          <a:xfrm>
            <a:off x="2063267" y="4572001"/>
            <a:ext cx="2356333" cy="1304924"/>
          </a:xfrm>
          <a:prstGeom prst="line">
            <a:avLst/>
          </a:prstGeom>
          <a:solidFill>
            <a:schemeClr val="accent1"/>
          </a:solidFill>
          <a:ln w="57150" cap="flat" cmpd="sng" algn="ctr">
            <a:solidFill>
              <a:srgbClr val="FF0000"/>
            </a:solidFill>
            <a:prstDash val="solid"/>
            <a:round/>
            <a:headEnd type="oval" w="med" len="med"/>
            <a:tailEnd type="oval" w="med" len="med"/>
          </a:ln>
          <a:effectLst/>
        </p:spPr>
      </p:cxnSp>
      <p:cxnSp>
        <p:nvCxnSpPr>
          <p:cNvPr id="563" name="Straight Connector 562"/>
          <p:cNvCxnSpPr/>
          <p:nvPr/>
        </p:nvCxnSpPr>
        <p:spPr bwMode="auto">
          <a:xfrm>
            <a:off x="3105150" y="4572000"/>
            <a:ext cx="1447800" cy="714375"/>
          </a:xfrm>
          <a:prstGeom prst="line">
            <a:avLst/>
          </a:prstGeom>
          <a:solidFill>
            <a:schemeClr val="accent1"/>
          </a:solidFill>
          <a:ln w="57150" cap="flat" cmpd="sng" algn="ctr">
            <a:solidFill>
              <a:srgbClr val="FF0000"/>
            </a:solidFill>
            <a:prstDash val="solid"/>
            <a:round/>
            <a:headEnd type="oval" w="med" len="med"/>
            <a:tailEnd type="oval" w="med" len="med"/>
          </a:ln>
          <a:effectLst/>
        </p:spPr>
      </p:cxnSp>
      <p:cxnSp>
        <p:nvCxnSpPr>
          <p:cNvPr id="628" name="Straight Connector 627"/>
          <p:cNvCxnSpPr>
            <a:endCxn id="560" idx="1"/>
          </p:cNvCxnSpPr>
          <p:nvPr/>
        </p:nvCxnSpPr>
        <p:spPr bwMode="auto">
          <a:xfrm>
            <a:off x="3914775" y="4076700"/>
            <a:ext cx="3209925" cy="1114425"/>
          </a:xfrm>
          <a:prstGeom prst="line">
            <a:avLst/>
          </a:prstGeom>
          <a:solidFill>
            <a:schemeClr val="accent1"/>
          </a:solidFill>
          <a:ln w="57150" cap="flat" cmpd="sng" algn="ctr">
            <a:solidFill>
              <a:srgbClr val="FF0000"/>
            </a:solidFill>
            <a:prstDash val="solid"/>
            <a:round/>
            <a:headEnd type="oval" w="med" len="med"/>
            <a:tailEnd type="oval" w="med" len="med"/>
          </a:ln>
          <a:effectLst/>
        </p:spPr>
      </p:cxnSp>
      <p:sp>
        <p:nvSpPr>
          <p:cNvPr id="630" name="Rounded Rectangle 629"/>
          <p:cNvSpPr/>
          <p:nvPr/>
        </p:nvSpPr>
        <p:spPr bwMode="auto">
          <a:xfrm>
            <a:off x="4248150" y="6213475"/>
            <a:ext cx="1847850" cy="47625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r>
              <a:rPr lang="en-US" sz="2000" dirty="0" smtClean="0">
                <a:latin typeface="FrutigerNext LT Regular" pitchFamily="34" charset="0"/>
                <a:ea typeface="MS PGothic" pitchFamily="34" charset="-128"/>
              </a:rPr>
              <a:t>FPGA/Custom</a:t>
            </a:r>
            <a:endParaRPr kumimoji="0" lang="en-US" sz="2000" b="0" i="0" u="none" strike="noStrike" cap="none" normalizeH="0" baseline="0" dirty="0" smtClean="0">
              <a:ln>
                <a:noFill/>
              </a:ln>
              <a:effectLst/>
              <a:latin typeface="FrutigerNext LT Regular" pitchFamily="34" charset="0"/>
              <a:ea typeface="MS PGothic" pitchFamily="34" charset="-128"/>
            </a:endParaRPr>
          </a:p>
        </p:txBody>
      </p:sp>
      <p:cxnSp>
        <p:nvCxnSpPr>
          <p:cNvPr id="631" name="Straight Connector 630"/>
          <p:cNvCxnSpPr/>
          <p:nvPr/>
        </p:nvCxnSpPr>
        <p:spPr bwMode="auto">
          <a:xfrm>
            <a:off x="1409700" y="4552950"/>
            <a:ext cx="2838450" cy="1666875"/>
          </a:xfrm>
          <a:prstGeom prst="line">
            <a:avLst/>
          </a:prstGeom>
          <a:solidFill>
            <a:schemeClr val="accent1"/>
          </a:solidFill>
          <a:ln w="57150" cap="flat" cmpd="sng" algn="ctr">
            <a:solidFill>
              <a:srgbClr val="FF0000"/>
            </a:solidFill>
            <a:prstDash val="solid"/>
            <a:round/>
            <a:headEnd type="oval" w="med" len="med"/>
            <a:tailEnd type="oval" w="med" len="med"/>
          </a:ln>
          <a:effectLst/>
        </p:spPr>
      </p:cxnSp>
      <p:pic>
        <p:nvPicPr>
          <p:cNvPr id="561" name="图片 6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353" y="6013027"/>
            <a:ext cx="705599" cy="705600"/>
          </a:xfrm>
          <a:prstGeom prst="rect">
            <a:avLst/>
          </a:prstGeom>
        </p:spPr>
      </p:pic>
      <p:sp>
        <p:nvSpPr>
          <p:cNvPr id="564" name="TextBox 563"/>
          <p:cNvSpPr txBox="1"/>
          <p:nvPr/>
        </p:nvSpPr>
        <p:spPr>
          <a:xfrm>
            <a:off x="1066800" y="6018510"/>
            <a:ext cx="2549096" cy="461665"/>
          </a:xfrm>
          <a:prstGeom prst="rect">
            <a:avLst/>
          </a:prstGeom>
          <a:noFill/>
        </p:spPr>
        <p:txBody>
          <a:bodyPr wrap="none" rtlCol="0">
            <a:spAutoFit/>
          </a:bodyPr>
          <a:lstStyle/>
          <a:p>
            <a:r>
              <a:rPr lang="en-US" sz="2400" dirty="0" smtClean="0">
                <a:solidFill>
                  <a:schemeClr val="bg2"/>
                </a:solidFill>
              </a:rPr>
              <a:t>Lockable Caches</a:t>
            </a:r>
            <a:endParaRPr lang="en-US" sz="2400" dirty="0">
              <a:solidFill>
                <a:schemeClr val="bg2"/>
              </a:solidFill>
            </a:endParaRPr>
          </a:p>
        </p:txBody>
      </p:sp>
      <p:cxnSp>
        <p:nvCxnSpPr>
          <p:cNvPr id="584" name="Straight Arrow Connector 583"/>
          <p:cNvCxnSpPr>
            <a:stCxn id="564" idx="3"/>
          </p:cNvCxnSpPr>
          <p:nvPr/>
        </p:nvCxnSpPr>
        <p:spPr bwMode="auto">
          <a:xfrm>
            <a:off x="3615896" y="6249343"/>
            <a:ext cx="441754" cy="151457"/>
          </a:xfrm>
          <a:prstGeom prst="straightConnector1">
            <a:avLst/>
          </a:prstGeom>
          <a:solidFill>
            <a:schemeClr val="accent1"/>
          </a:solidFill>
          <a:ln w="9525" cap="flat" cmpd="sng" algn="ctr">
            <a:solidFill>
              <a:schemeClr val="bg1"/>
            </a:solidFill>
            <a:prstDash val="solid"/>
            <a:round/>
            <a:headEnd type="none" w="med" len="med"/>
            <a:tailEnd type="arrow"/>
          </a:ln>
          <a:effectLst/>
        </p:spPr>
      </p:cxn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38100" y="1085850"/>
            <a:ext cx="12069763" cy="933450"/>
          </a:xfrm>
          <a:prstGeom prst="roundRect">
            <a:avLst/>
          </a:prstGeom>
          <a:solidFill>
            <a:schemeClr val="accent3">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2" name="Title 1"/>
          <p:cNvSpPr>
            <a:spLocks noGrp="1"/>
          </p:cNvSpPr>
          <p:nvPr>
            <p:ph type="ctrTitle"/>
          </p:nvPr>
        </p:nvSpPr>
        <p:spPr>
          <a:xfrm>
            <a:off x="4750815" y="0"/>
            <a:ext cx="2335785" cy="1041823"/>
          </a:xfrm>
        </p:spPr>
        <p:txBody>
          <a:bodyPr/>
          <a:lstStyle/>
          <a:p>
            <a:r>
              <a:rPr lang="en-US" dirty="0" smtClean="0">
                <a:solidFill>
                  <a:schemeClr val="bg2"/>
                </a:solidFill>
              </a:rPr>
              <a:t>Agenda</a:t>
            </a:r>
            <a:endParaRPr lang="en-US" dirty="0">
              <a:solidFill>
                <a:schemeClr val="bg2"/>
              </a:solidFill>
            </a:endParaRPr>
          </a:p>
        </p:txBody>
      </p:sp>
      <p:sp>
        <p:nvSpPr>
          <p:cNvPr id="3" name="Subtitle 2"/>
          <p:cNvSpPr>
            <a:spLocks noGrp="1"/>
          </p:cNvSpPr>
          <p:nvPr>
            <p:ph type="subTitle" idx="1"/>
          </p:nvPr>
        </p:nvSpPr>
        <p:spPr>
          <a:xfrm>
            <a:off x="559815" y="1271155"/>
            <a:ext cx="11228879" cy="4253346"/>
          </a:xfrm>
        </p:spPr>
        <p:txBody>
          <a:bodyPr>
            <a:noAutofit/>
          </a:bodyPr>
          <a:lstStyle/>
          <a:p>
            <a:pPr marL="457200" indent="-457200">
              <a:buFont typeface="+mj-lt"/>
              <a:buAutoNum type="arabicPeriod"/>
            </a:pPr>
            <a:r>
              <a:rPr lang="en-US" b="1" dirty="0" smtClean="0">
                <a:solidFill>
                  <a:schemeClr val="bg2"/>
                </a:solidFill>
              </a:rPr>
              <a:t>Some wireless 4G basics</a:t>
            </a:r>
          </a:p>
          <a:p>
            <a:pPr marL="457200" indent="-457200">
              <a:buFont typeface="+mj-lt"/>
              <a:buAutoNum type="arabicPeriod"/>
            </a:pPr>
            <a:endParaRPr lang="en-US" b="1" dirty="0" smtClean="0">
              <a:solidFill>
                <a:schemeClr val="bg2"/>
              </a:solidFill>
            </a:endParaRPr>
          </a:p>
          <a:p>
            <a:pPr marL="457200" indent="-457200">
              <a:buFont typeface="+mj-lt"/>
              <a:buAutoNum type="arabicPeriod"/>
            </a:pPr>
            <a:r>
              <a:rPr lang="en-US" b="1" dirty="0" smtClean="0">
                <a:solidFill>
                  <a:schemeClr val="bg2"/>
                </a:solidFill>
              </a:rPr>
              <a:t>5G goals</a:t>
            </a:r>
          </a:p>
          <a:p>
            <a:pPr marL="457200" indent="-457200">
              <a:buFont typeface="+mj-lt"/>
              <a:buAutoNum type="arabicPeriod"/>
            </a:pPr>
            <a:endParaRPr lang="en-US" b="1" dirty="0" smtClean="0">
              <a:solidFill>
                <a:schemeClr val="bg2"/>
              </a:solidFill>
            </a:endParaRPr>
          </a:p>
          <a:p>
            <a:pPr marL="457200" indent="-457200">
              <a:buFont typeface="+mj-lt"/>
              <a:buAutoNum type="arabicPeriod"/>
            </a:pPr>
            <a:r>
              <a:rPr lang="en-US" b="1" dirty="0" smtClean="0">
                <a:solidFill>
                  <a:schemeClr val="bg2"/>
                </a:solidFill>
              </a:rPr>
              <a:t>What is 5G slicing</a:t>
            </a:r>
          </a:p>
          <a:p>
            <a:pPr marL="457200" indent="-457200">
              <a:buFont typeface="+mj-lt"/>
              <a:buAutoNum type="arabicPeriod"/>
            </a:pPr>
            <a:endParaRPr lang="en-US" b="1" dirty="0" smtClean="0">
              <a:solidFill>
                <a:schemeClr val="bg2"/>
              </a:solidFill>
            </a:endParaRPr>
          </a:p>
          <a:p>
            <a:pPr marL="457200" indent="-457200">
              <a:buFont typeface="+mj-lt"/>
              <a:buAutoNum type="arabicPeriod"/>
            </a:pPr>
            <a:r>
              <a:rPr lang="en-US" b="1" dirty="0" smtClean="0">
                <a:solidFill>
                  <a:schemeClr val="bg2"/>
                </a:solidFill>
              </a:rPr>
              <a:t>Potential 5G architecture incorporating multiple cloud concepts</a:t>
            </a:r>
          </a:p>
          <a:p>
            <a:pPr marL="457200" indent="-457200">
              <a:buFont typeface="+mj-lt"/>
              <a:buAutoNum type="arabicPeriod"/>
            </a:pPr>
            <a:endParaRPr lang="en-US" b="1" dirty="0" smtClean="0">
              <a:solidFill>
                <a:schemeClr val="bg2"/>
              </a:solidFill>
            </a:endParaRPr>
          </a:p>
          <a:p>
            <a:pPr marL="457200" indent="-457200">
              <a:buFont typeface="+mj-lt"/>
              <a:buAutoNum type="arabicPeriod"/>
            </a:pPr>
            <a:r>
              <a:rPr lang="en-US" b="1" dirty="0" smtClean="0">
                <a:solidFill>
                  <a:schemeClr val="bg2"/>
                </a:solidFill>
              </a:rPr>
              <a:t>Challenges and futures/ITU-T FG</a:t>
            </a:r>
          </a:p>
          <a:p>
            <a:pPr marL="457200" indent="-457200">
              <a:buFont typeface="+mj-lt"/>
              <a:buAutoNum type="arabicPeriod"/>
            </a:pPr>
            <a:endParaRPr lang="en-US" b="1" dirty="0" smtClean="0">
              <a:solidFill>
                <a:schemeClr val="bg2"/>
              </a:solidFill>
            </a:endParaRPr>
          </a:p>
          <a:p>
            <a:pPr marL="457200" indent="-457200">
              <a:buFont typeface="+mj-lt"/>
              <a:buAutoNum type="arabicPeriod"/>
            </a:pPr>
            <a:endParaRPr lang="en-US" b="1" dirty="0">
              <a:solidFill>
                <a:schemeClr val="bg2"/>
              </a:solidFill>
            </a:endParaRPr>
          </a:p>
        </p:txBody>
      </p:sp>
      <p:pic>
        <p:nvPicPr>
          <p:cNvPr id="4" name="图片 6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64164" y="6060325"/>
            <a:ext cx="705599" cy="705600"/>
          </a:xfrm>
          <a:prstGeom prst="rect">
            <a:avLst/>
          </a:prstGeom>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 name="Rounded Rectangle 628"/>
          <p:cNvSpPr/>
          <p:nvPr/>
        </p:nvSpPr>
        <p:spPr bwMode="auto">
          <a:xfrm>
            <a:off x="9553905" y="1"/>
            <a:ext cx="2578922" cy="4035972"/>
          </a:xfrm>
          <a:prstGeom prst="round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2" name="Title 1"/>
          <p:cNvSpPr>
            <a:spLocks noGrp="1"/>
          </p:cNvSpPr>
          <p:nvPr>
            <p:ph type="ctrTitle"/>
          </p:nvPr>
        </p:nvSpPr>
        <p:spPr>
          <a:xfrm>
            <a:off x="747304" y="295732"/>
            <a:ext cx="8540115" cy="574096"/>
          </a:xfrm>
        </p:spPr>
        <p:txBody>
          <a:bodyPr/>
          <a:lstStyle/>
          <a:p>
            <a:r>
              <a:rPr lang="en-US" b="0" dirty="0" smtClean="0">
                <a:solidFill>
                  <a:schemeClr val="bg2"/>
                </a:solidFill>
              </a:rPr>
              <a:t>All the packet processing functions </a:t>
            </a:r>
            <a:r>
              <a:rPr lang="en-US" b="0" dirty="0" err="1" smtClean="0">
                <a:solidFill>
                  <a:schemeClr val="bg2"/>
                </a:solidFill>
              </a:rPr>
              <a:t>vCore</a:t>
            </a:r>
            <a:r>
              <a:rPr lang="en-US" b="0" dirty="0" smtClean="0">
                <a:solidFill>
                  <a:schemeClr val="bg2"/>
                </a:solidFill>
              </a:rPr>
              <a:t> are software controllable.</a:t>
            </a:r>
            <a:endParaRPr lang="en-US" b="0" dirty="0">
              <a:solidFill>
                <a:schemeClr val="bg2"/>
              </a:solidFill>
            </a:endParaRPr>
          </a:p>
        </p:txBody>
      </p:sp>
      <p:grpSp>
        <p:nvGrpSpPr>
          <p:cNvPr id="4" name="Group 1349"/>
          <p:cNvGrpSpPr/>
          <p:nvPr/>
        </p:nvGrpSpPr>
        <p:grpSpPr>
          <a:xfrm>
            <a:off x="4151273" y="4389509"/>
            <a:ext cx="2103445" cy="2190734"/>
            <a:chOff x="646073" y="3242372"/>
            <a:chExt cx="2595188" cy="3295063"/>
          </a:xfrm>
        </p:grpSpPr>
        <p:grpSp>
          <p:nvGrpSpPr>
            <p:cNvPr id="5" name="Group 1130"/>
            <p:cNvGrpSpPr/>
            <p:nvPr/>
          </p:nvGrpSpPr>
          <p:grpSpPr>
            <a:xfrm>
              <a:off x="646073" y="4054406"/>
              <a:ext cx="2593075" cy="2483029"/>
              <a:chOff x="1213626" y="3833688"/>
              <a:chExt cx="2593075" cy="2483029"/>
            </a:xfrm>
          </p:grpSpPr>
          <p:grpSp>
            <p:nvGrpSpPr>
              <p:cNvPr id="6" name="Group 440"/>
              <p:cNvGrpSpPr/>
              <p:nvPr/>
            </p:nvGrpSpPr>
            <p:grpSpPr>
              <a:xfrm>
                <a:off x="1213626" y="3833688"/>
                <a:ext cx="2593075" cy="1227043"/>
                <a:chOff x="945611" y="3739095"/>
                <a:chExt cx="2593075" cy="2751043"/>
              </a:xfrm>
            </p:grpSpPr>
            <p:grpSp>
              <p:nvGrpSpPr>
                <p:cNvPr id="7" name="Group 328"/>
                <p:cNvGrpSpPr/>
                <p:nvPr/>
              </p:nvGrpSpPr>
              <p:grpSpPr>
                <a:xfrm>
                  <a:off x="945611" y="3739095"/>
                  <a:ext cx="2593075" cy="491319"/>
                  <a:chOff x="6673755" y="2524836"/>
                  <a:chExt cx="2593075" cy="491319"/>
                </a:xfrm>
              </p:grpSpPr>
              <p:sp>
                <p:nvSpPr>
                  <p:cNvPr id="330" name="Rectangle 329"/>
                  <p:cNvSpPr/>
                  <p:nvPr/>
                </p:nvSpPr>
                <p:spPr bwMode="auto">
                  <a:xfrm>
                    <a:off x="6673755" y="2524836"/>
                    <a:ext cx="2593075" cy="491319"/>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331" name="Rectangle 330"/>
                  <p:cNvSpPr/>
                  <p:nvPr/>
                </p:nvSpPr>
                <p:spPr bwMode="auto">
                  <a:xfrm>
                    <a:off x="6796584" y="274320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332" name="Rectangle 331"/>
                  <p:cNvSpPr/>
                  <p:nvPr/>
                </p:nvSpPr>
                <p:spPr bwMode="auto">
                  <a:xfrm>
                    <a:off x="7697337"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333" name="Rectangle 332"/>
                  <p:cNvSpPr/>
                  <p:nvPr/>
                </p:nvSpPr>
                <p:spPr bwMode="auto">
                  <a:xfrm>
                    <a:off x="7817608"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334" name="Rectangle 333"/>
                  <p:cNvSpPr/>
                  <p:nvPr/>
                </p:nvSpPr>
                <p:spPr bwMode="auto">
                  <a:xfrm>
                    <a:off x="7937879"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335" name="Rectangle 334"/>
                  <p:cNvSpPr/>
                  <p:nvPr/>
                </p:nvSpPr>
                <p:spPr bwMode="auto">
                  <a:xfrm>
                    <a:off x="8418963"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336" name="Rectangle 335"/>
                  <p:cNvSpPr/>
                  <p:nvPr/>
                </p:nvSpPr>
                <p:spPr bwMode="auto">
                  <a:xfrm>
                    <a:off x="853923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337" name="Rectangle 336"/>
                  <p:cNvSpPr/>
                  <p:nvPr/>
                </p:nvSpPr>
                <p:spPr bwMode="auto">
                  <a:xfrm>
                    <a:off x="865950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cxnSp>
                <p:nvCxnSpPr>
                  <p:cNvPr id="338" name="Straight Connector 337"/>
                  <p:cNvCxnSpPr/>
                  <p:nvPr/>
                </p:nvCxnSpPr>
                <p:spPr bwMode="auto">
                  <a:xfrm>
                    <a:off x="6810233" y="2647666"/>
                    <a:ext cx="777922" cy="0"/>
                  </a:xfrm>
                  <a:prstGeom prst="line">
                    <a:avLst/>
                  </a:prstGeom>
                  <a:solidFill>
                    <a:schemeClr val="accent1"/>
                  </a:solidFill>
                  <a:ln w="57150" cap="flat" cmpd="sng" algn="ctr">
                    <a:solidFill>
                      <a:srgbClr val="1DFF83"/>
                    </a:solidFill>
                    <a:prstDash val="sysDot"/>
                    <a:round/>
                    <a:headEnd type="none" w="med" len="med"/>
                    <a:tailEnd type="none" w="med" len="med"/>
                  </a:ln>
                  <a:effectLst/>
                </p:spPr>
              </p:cxnSp>
              <p:cxnSp>
                <p:nvCxnSpPr>
                  <p:cNvPr id="339" name="Straight Connector 338"/>
                  <p:cNvCxnSpPr/>
                  <p:nvPr/>
                </p:nvCxnSpPr>
                <p:spPr bwMode="auto">
                  <a:xfrm flipV="1">
                    <a:off x="8823278" y="2813712"/>
                    <a:ext cx="377588" cy="4548"/>
                  </a:xfrm>
                  <a:prstGeom prst="line">
                    <a:avLst/>
                  </a:prstGeom>
                  <a:solidFill>
                    <a:schemeClr val="accent1"/>
                  </a:solidFill>
                  <a:ln w="57150" cap="flat" cmpd="sng" algn="ctr">
                    <a:solidFill>
                      <a:srgbClr val="FF2929"/>
                    </a:solidFill>
                    <a:prstDash val="sysDot"/>
                    <a:round/>
                    <a:headEnd type="none" w="med" len="med"/>
                    <a:tailEnd type="none" w="med" len="med"/>
                  </a:ln>
                  <a:effectLst/>
                </p:spPr>
              </p:cxnSp>
              <p:cxnSp>
                <p:nvCxnSpPr>
                  <p:cNvPr id="340" name="Straight Connector 339"/>
                  <p:cNvCxnSpPr/>
                  <p:nvPr/>
                </p:nvCxnSpPr>
                <p:spPr bwMode="auto">
                  <a:xfrm flipV="1">
                    <a:off x="8818729" y="2699983"/>
                    <a:ext cx="377588" cy="4548"/>
                  </a:xfrm>
                  <a:prstGeom prst="line">
                    <a:avLst/>
                  </a:prstGeom>
                  <a:solidFill>
                    <a:schemeClr val="accent1"/>
                  </a:solidFill>
                  <a:ln w="57150" cap="flat" cmpd="sng" algn="ctr">
                    <a:solidFill>
                      <a:srgbClr val="1DFF83"/>
                    </a:solidFill>
                    <a:prstDash val="sysDot"/>
                    <a:round/>
                    <a:headEnd type="none" w="med" len="med"/>
                    <a:tailEnd type="none" w="med" len="med"/>
                  </a:ln>
                  <a:effectLst/>
                </p:spPr>
              </p:cxnSp>
              <p:sp>
                <p:nvSpPr>
                  <p:cNvPr id="341" name="Rectangle 340"/>
                  <p:cNvSpPr/>
                  <p:nvPr/>
                </p:nvSpPr>
                <p:spPr bwMode="auto">
                  <a:xfrm>
                    <a:off x="8058150"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342" name="Rectangle 341"/>
                  <p:cNvSpPr/>
                  <p:nvPr/>
                </p:nvSpPr>
                <p:spPr bwMode="auto">
                  <a:xfrm>
                    <a:off x="8178421"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343" name="Rectangle 342"/>
                  <p:cNvSpPr/>
                  <p:nvPr/>
                </p:nvSpPr>
                <p:spPr bwMode="auto">
                  <a:xfrm>
                    <a:off x="8298692"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344" name="Rectangle 343"/>
                  <p:cNvSpPr/>
                  <p:nvPr/>
                </p:nvSpPr>
                <p:spPr bwMode="auto">
                  <a:xfrm>
                    <a:off x="7194643" y="273865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grpSp>
            <p:grpSp>
              <p:nvGrpSpPr>
                <p:cNvPr id="8" name="Group 344"/>
                <p:cNvGrpSpPr/>
                <p:nvPr/>
              </p:nvGrpSpPr>
              <p:grpSpPr>
                <a:xfrm>
                  <a:off x="945611" y="4304026"/>
                  <a:ext cx="2593075" cy="491319"/>
                  <a:chOff x="6673755" y="2524836"/>
                  <a:chExt cx="2593075" cy="491319"/>
                </a:xfrm>
              </p:grpSpPr>
              <p:sp>
                <p:nvSpPr>
                  <p:cNvPr id="346" name="Rectangle 345"/>
                  <p:cNvSpPr/>
                  <p:nvPr/>
                </p:nvSpPr>
                <p:spPr bwMode="auto">
                  <a:xfrm>
                    <a:off x="6673755" y="2524836"/>
                    <a:ext cx="2593075" cy="491319"/>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347" name="Rectangle 346"/>
                  <p:cNvSpPr/>
                  <p:nvPr/>
                </p:nvSpPr>
                <p:spPr bwMode="auto">
                  <a:xfrm>
                    <a:off x="6796584" y="274320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348" name="Rectangle 347"/>
                  <p:cNvSpPr/>
                  <p:nvPr/>
                </p:nvSpPr>
                <p:spPr bwMode="auto">
                  <a:xfrm>
                    <a:off x="7697337"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349" name="Rectangle 348"/>
                  <p:cNvSpPr/>
                  <p:nvPr/>
                </p:nvSpPr>
                <p:spPr bwMode="auto">
                  <a:xfrm>
                    <a:off x="7817608"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350" name="Rectangle 349"/>
                  <p:cNvSpPr/>
                  <p:nvPr/>
                </p:nvSpPr>
                <p:spPr bwMode="auto">
                  <a:xfrm>
                    <a:off x="7937879"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351" name="Rectangle 350"/>
                  <p:cNvSpPr/>
                  <p:nvPr/>
                </p:nvSpPr>
                <p:spPr bwMode="auto">
                  <a:xfrm>
                    <a:off x="8418963"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352" name="Rectangle 351"/>
                  <p:cNvSpPr/>
                  <p:nvPr/>
                </p:nvSpPr>
                <p:spPr bwMode="auto">
                  <a:xfrm>
                    <a:off x="853923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353" name="Rectangle 352"/>
                  <p:cNvSpPr/>
                  <p:nvPr/>
                </p:nvSpPr>
                <p:spPr bwMode="auto">
                  <a:xfrm>
                    <a:off x="865950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cxnSp>
                <p:nvCxnSpPr>
                  <p:cNvPr id="354" name="Straight Connector 353"/>
                  <p:cNvCxnSpPr/>
                  <p:nvPr/>
                </p:nvCxnSpPr>
                <p:spPr bwMode="auto">
                  <a:xfrm>
                    <a:off x="6810233" y="2647666"/>
                    <a:ext cx="777922" cy="0"/>
                  </a:xfrm>
                  <a:prstGeom prst="line">
                    <a:avLst/>
                  </a:prstGeom>
                  <a:solidFill>
                    <a:schemeClr val="accent1"/>
                  </a:solidFill>
                  <a:ln w="57150" cap="flat" cmpd="sng" algn="ctr">
                    <a:solidFill>
                      <a:srgbClr val="1DFF83"/>
                    </a:solidFill>
                    <a:prstDash val="sysDot"/>
                    <a:round/>
                    <a:headEnd type="none" w="med" len="med"/>
                    <a:tailEnd type="none" w="med" len="med"/>
                  </a:ln>
                  <a:effectLst/>
                </p:spPr>
              </p:cxnSp>
              <p:cxnSp>
                <p:nvCxnSpPr>
                  <p:cNvPr id="355" name="Straight Connector 354"/>
                  <p:cNvCxnSpPr/>
                  <p:nvPr/>
                </p:nvCxnSpPr>
                <p:spPr bwMode="auto">
                  <a:xfrm flipV="1">
                    <a:off x="8823278" y="2813712"/>
                    <a:ext cx="377588" cy="4548"/>
                  </a:xfrm>
                  <a:prstGeom prst="line">
                    <a:avLst/>
                  </a:prstGeom>
                  <a:solidFill>
                    <a:schemeClr val="accent1"/>
                  </a:solidFill>
                  <a:ln w="57150" cap="flat" cmpd="sng" algn="ctr">
                    <a:solidFill>
                      <a:srgbClr val="FF2929"/>
                    </a:solidFill>
                    <a:prstDash val="sysDot"/>
                    <a:round/>
                    <a:headEnd type="none" w="med" len="med"/>
                    <a:tailEnd type="none" w="med" len="med"/>
                  </a:ln>
                  <a:effectLst/>
                </p:spPr>
              </p:cxnSp>
              <p:cxnSp>
                <p:nvCxnSpPr>
                  <p:cNvPr id="356" name="Straight Connector 355"/>
                  <p:cNvCxnSpPr/>
                  <p:nvPr/>
                </p:nvCxnSpPr>
                <p:spPr bwMode="auto">
                  <a:xfrm flipV="1">
                    <a:off x="8818729" y="2699983"/>
                    <a:ext cx="377588" cy="4548"/>
                  </a:xfrm>
                  <a:prstGeom prst="line">
                    <a:avLst/>
                  </a:prstGeom>
                  <a:solidFill>
                    <a:schemeClr val="accent1"/>
                  </a:solidFill>
                  <a:ln w="57150" cap="flat" cmpd="sng" algn="ctr">
                    <a:solidFill>
                      <a:srgbClr val="1DFF83"/>
                    </a:solidFill>
                    <a:prstDash val="sysDot"/>
                    <a:round/>
                    <a:headEnd type="none" w="med" len="med"/>
                    <a:tailEnd type="none" w="med" len="med"/>
                  </a:ln>
                  <a:effectLst/>
                </p:spPr>
              </p:cxnSp>
              <p:sp>
                <p:nvSpPr>
                  <p:cNvPr id="357" name="Rectangle 356"/>
                  <p:cNvSpPr/>
                  <p:nvPr/>
                </p:nvSpPr>
                <p:spPr bwMode="auto">
                  <a:xfrm>
                    <a:off x="8058150"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358" name="Rectangle 357"/>
                  <p:cNvSpPr/>
                  <p:nvPr/>
                </p:nvSpPr>
                <p:spPr bwMode="auto">
                  <a:xfrm>
                    <a:off x="8178421"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359" name="Rectangle 358"/>
                  <p:cNvSpPr/>
                  <p:nvPr/>
                </p:nvSpPr>
                <p:spPr bwMode="auto">
                  <a:xfrm>
                    <a:off x="8298692"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360" name="Rectangle 359"/>
                  <p:cNvSpPr/>
                  <p:nvPr/>
                </p:nvSpPr>
                <p:spPr bwMode="auto">
                  <a:xfrm>
                    <a:off x="7194643" y="273865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grpSp>
            <p:grpSp>
              <p:nvGrpSpPr>
                <p:cNvPr id="9" name="Group 360"/>
                <p:cNvGrpSpPr/>
                <p:nvPr/>
              </p:nvGrpSpPr>
              <p:grpSpPr>
                <a:xfrm>
                  <a:off x="945611" y="5998819"/>
                  <a:ext cx="2593075" cy="491319"/>
                  <a:chOff x="6673755" y="2524836"/>
                  <a:chExt cx="2593075" cy="491319"/>
                </a:xfrm>
              </p:grpSpPr>
              <p:sp>
                <p:nvSpPr>
                  <p:cNvPr id="362" name="Rectangle 361"/>
                  <p:cNvSpPr/>
                  <p:nvPr/>
                </p:nvSpPr>
                <p:spPr bwMode="auto">
                  <a:xfrm>
                    <a:off x="6673755" y="2524836"/>
                    <a:ext cx="2593075" cy="491319"/>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363" name="Rectangle 362"/>
                  <p:cNvSpPr/>
                  <p:nvPr/>
                </p:nvSpPr>
                <p:spPr bwMode="auto">
                  <a:xfrm>
                    <a:off x="6796584" y="274320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364" name="Rectangle 363"/>
                  <p:cNvSpPr/>
                  <p:nvPr/>
                </p:nvSpPr>
                <p:spPr bwMode="auto">
                  <a:xfrm>
                    <a:off x="7697337"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365" name="Rectangle 364"/>
                  <p:cNvSpPr/>
                  <p:nvPr/>
                </p:nvSpPr>
                <p:spPr bwMode="auto">
                  <a:xfrm>
                    <a:off x="7817608"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366" name="Rectangle 365"/>
                  <p:cNvSpPr/>
                  <p:nvPr/>
                </p:nvSpPr>
                <p:spPr bwMode="auto">
                  <a:xfrm>
                    <a:off x="7937879"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367" name="Rectangle 366"/>
                  <p:cNvSpPr/>
                  <p:nvPr/>
                </p:nvSpPr>
                <p:spPr bwMode="auto">
                  <a:xfrm>
                    <a:off x="8418963"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368" name="Rectangle 367"/>
                  <p:cNvSpPr/>
                  <p:nvPr/>
                </p:nvSpPr>
                <p:spPr bwMode="auto">
                  <a:xfrm>
                    <a:off x="853923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369" name="Rectangle 368"/>
                  <p:cNvSpPr/>
                  <p:nvPr/>
                </p:nvSpPr>
                <p:spPr bwMode="auto">
                  <a:xfrm>
                    <a:off x="865950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cxnSp>
                <p:nvCxnSpPr>
                  <p:cNvPr id="370" name="Straight Connector 369"/>
                  <p:cNvCxnSpPr/>
                  <p:nvPr/>
                </p:nvCxnSpPr>
                <p:spPr bwMode="auto">
                  <a:xfrm>
                    <a:off x="6810233" y="2647666"/>
                    <a:ext cx="777922" cy="0"/>
                  </a:xfrm>
                  <a:prstGeom prst="line">
                    <a:avLst/>
                  </a:prstGeom>
                  <a:solidFill>
                    <a:schemeClr val="accent1"/>
                  </a:solidFill>
                  <a:ln w="57150" cap="flat" cmpd="sng" algn="ctr">
                    <a:solidFill>
                      <a:srgbClr val="1DFF83"/>
                    </a:solidFill>
                    <a:prstDash val="sysDot"/>
                    <a:round/>
                    <a:headEnd type="none" w="med" len="med"/>
                    <a:tailEnd type="none" w="med" len="med"/>
                  </a:ln>
                  <a:effectLst/>
                </p:spPr>
              </p:cxnSp>
              <p:cxnSp>
                <p:nvCxnSpPr>
                  <p:cNvPr id="371" name="Straight Connector 370"/>
                  <p:cNvCxnSpPr/>
                  <p:nvPr/>
                </p:nvCxnSpPr>
                <p:spPr bwMode="auto">
                  <a:xfrm flipV="1">
                    <a:off x="8823278" y="2813712"/>
                    <a:ext cx="377588" cy="4548"/>
                  </a:xfrm>
                  <a:prstGeom prst="line">
                    <a:avLst/>
                  </a:prstGeom>
                  <a:solidFill>
                    <a:schemeClr val="accent1"/>
                  </a:solidFill>
                  <a:ln w="57150" cap="flat" cmpd="sng" algn="ctr">
                    <a:solidFill>
                      <a:srgbClr val="FF2929"/>
                    </a:solidFill>
                    <a:prstDash val="sysDot"/>
                    <a:round/>
                    <a:headEnd type="none" w="med" len="med"/>
                    <a:tailEnd type="none" w="med" len="med"/>
                  </a:ln>
                  <a:effectLst/>
                </p:spPr>
              </p:cxnSp>
              <p:cxnSp>
                <p:nvCxnSpPr>
                  <p:cNvPr id="372" name="Straight Connector 371"/>
                  <p:cNvCxnSpPr/>
                  <p:nvPr/>
                </p:nvCxnSpPr>
                <p:spPr bwMode="auto">
                  <a:xfrm flipV="1">
                    <a:off x="8818729" y="2699983"/>
                    <a:ext cx="377588" cy="4548"/>
                  </a:xfrm>
                  <a:prstGeom prst="line">
                    <a:avLst/>
                  </a:prstGeom>
                  <a:solidFill>
                    <a:schemeClr val="accent1"/>
                  </a:solidFill>
                  <a:ln w="57150" cap="flat" cmpd="sng" algn="ctr">
                    <a:solidFill>
                      <a:srgbClr val="1DFF83"/>
                    </a:solidFill>
                    <a:prstDash val="sysDot"/>
                    <a:round/>
                    <a:headEnd type="none" w="med" len="med"/>
                    <a:tailEnd type="none" w="med" len="med"/>
                  </a:ln>
                  <a:effectLst/>
                </p:spPr>
              </p:cxnSp>
              <p:sp>
                <p:nvSpPr>
                  <p:cNvPr id="373" name="Rectangle 372"/>
                  <p:cNvSpPr/>
                  <p:nvPr/>
                </p:nvSpPr>
                <p:spPr bwMode="auto">
                  <a:xfrm>
                    <a:off x="8058150"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374" name="Rectangle 373"/>
                  <p:cNvSpPr/>
                  <p:nvPr/>
                </p:nvSpPr>
                <p:spPr bwMode="auto">
                  <a:xfrm>
                    <a:off x="8178421"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375" name="Rectangle 374"/>
                  <p:cNvSpPr/>
                  <p:nvPr/>
                </p:nvSpPr>
                <p:spPr bwMode="auto">
                  <a:xfrm>
                    <a:off x="8298692"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376" name="Rectangle 375"/>
                  <p:cNvSpPr/>
                  <p:nvPr/>
                </p:nvSpPr>
                <p:spPr bwMode="auto">
                  <a:xfrm>
                    <a:off x="7194643" y="273865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grpSp>
            <p:grpSp>
              <p:nvGrpSpPr>
                <p:cNvPr id="10" name="Group 376"/>
                <p:cNvGrpSpPr/>
                <p:nvPr/>
              </p:nvGrpSpPr>
              <p:grpSpPr>
                <a:xfrm>
                  <a:off x="945611" y="4868957"/>
                  <a:ext cx="2593075" cy="491319"/>
                  <a:chOff x="6673755" y="2524836"/>
                  <a:chExt cx="2593075" cy="491319"/>
                </a:xfrm>
              </p:grpSpPr>
              <p:sp>
                <p:nvSpPr>
                  <p:cNvPr id="378" name="Rectangle 377"/>
                  <p:cNvSpPr/>
                  <p:nvPr/>
                </p:nvSpPr>
                <p:spPr bwMode="auto">
                  <a:xfrm>
                    <a:off x="6673755" y="2524836"/>
                    <a:ext cx="2593075" cy="491319"/>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379" name="Rectangle 378"/>
                  <p:cNvSpPr/>
                  <p:nvPr/>
                </p:nvSpPr>
                <p:spPr bwMode="auto">
                  <a:xfrm>
                    <a:off x="6796584" y="274320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380" name="Rectangle 379"/>
                  <p:cNvSpPr/>
                  <p:nvPr/>
                </p:nvSpPr>
                <p:spPr bwMode="auto">
                  <a:xfrm>
                    <a:off x="7697337"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381" name="Rectangle 380"/>
                  <p:cNvSpPr/>
                  <p:nvPr/>
                </p:nvSpPr>
                <p:spPr bwMode="auto">
                  <a:xfrm>
                    <a:off x="7817608"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382" name="Rectangle 381"/>
                  <p:cNvSpPr/>
                  <p:nvPr/>
                </p:nvSpPr>
                <p:spPr bwMode="auto">
                  <a:xfrm>
                    <a:off x="7937879"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383" name="Rectangle 382"/>
                  <p:cNvSpPr/>
                  <p:nvPr/>
                </p:nvSpPr>
                <p:spPr bwMode="auto">
                  <a:xfrm>
                    <a:off x="8418963"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384" name="Rectangle 383"/>
                  <p:cNvSpPr/>
                  <p:nvPr/>
                </p:nvSpPr>
                <p:spPr bwMode="auto">
                  <a:xfrm>
                    <a:off x="853923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385" name="Rectangle 384"/>
                  <p:cNvSpPr/>
                  <p:nvPr/>
                </p:nvSpPr>
                <p:spPr bwMode="auto">
                  <a:xfrm>
                    <a:off x="865950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cxnSp>
                <p:nvCxnSpPr>
                  <p:cNvPr id="386" name="Straight Connector 385"/>
                  <p:cNvCxnSpPr/>
                  <p:nvPr/>
                </p:nvCxnSpPr>
                <p:spPr bwMode="auto">
                  <a:xfrm>
                    <a:off x="6810233" y="2647666"/>
                    <a:ext cx="777922" cy="0"/>
                  </a:xfrm>
                  <a:prstGeom prst="line">
                    <a:avLst/>
                  </a:prstGeom>
                  <a:solidFill>
                    <a:schemeClr val="accent1"/>
                  </a:solidFill>
                  <a:ln w="57150" cap="flat" cmpd="sng" algn="ctr">
                    <a:solidFill>
                      <a:srgbClr val="1DFF83"/>
                    </a:solidFill>
                    <a:prstDash val="sysDot"/>
                    <a:round/>
                    <a:headEnd type="none" w="med" len="med"/>
                    <a:tailEnd type="none" w="med" len="med"/>
                  </a:ln>
                  <a:effectLst/>
                </p:spPr>
              </p:cxnSp>
              <p:cxnSp>
                <p:nvCxnSpPr>
                  <p:cNvPr id="387" name="Straight Connector 386"/>
                  <p:cNvCxnSpPr/>
                  <p:nvPr/>
                </p:nvCxnSpPr>
                <p:spPr bwMode="auto">
                  <a:xfrm flipV="1">
                    <a:off x="8823278" y="2813712"/>
                    <a:ext cx="377588" cy="4548"/>
                  </a:xfrm>
                  <a:prstGeom prst="line">
                    <a:avLst/>
                  </a:prstGeom>
                  <a:solidFill>
                    <a:schemeClr val="accent1"/>
                  </a:solidFill>
                  <a:ln w="57150" cap="flat" cmpd="sng" algn="ctr">
                    <a:solidFill>
                      <a:srgbClr val="FF2929"/>
                    </a:solidFill>
                    <a:prstDash val="sysDot"/>
                    <a:round/>
                    <a:headEnd type="none" w="med" len="med"/>
                    <a:tailEnd type="none" w="med" len="med"/>
                  </a:ln>
                  <a:effectLst/>
                </p:spPr>
              </p:cxnSp>
              <p:cxnSp>
                <p:nvCxnSpPr>
                  <p:cNvPr id="388" name="Straight Connector 387"/>
                  <p:cNvCxnSpPr/>
                  <p:nvPr/>
                </p:nvCxnSpPr>
                <p:spPr bwMode="auto">
                  <a:xfrm flipV="1">
                    <a:off x="8818729" y="2699983"/>
                    <a:ext cx="377588" cy="4548"/>
                  </a:xfrm>
                  <a:prstGeom prst="line">
                    <a:avLst/>
                  </a:prstGeom>
                  <a:solidFill>
                    <a:schemeClr val="accent1"/>
                  </a:solidFill>
                  <a:ln w="57150" cap="flat" cmpd="sng" algn="ctr">
                    <a:solidFill>
                      <a:srgbClr val="1DFF83"/>
                    </a:solidFill>
                    <a:prstDash val="sysDot"/>
                    <a:round/>
                    <a:headEnd type="none" w="med" len="med"/>
                    <a:tailEnd type="none" w="med" len="med"/>
                  </a:ln>
                  <a:effectLst/>
                </p:spPr>
              </p:cxnSp>
              <p:sp>
                <p:nvSpPr>
                  <p:cNvPr id="389" name="Rectangle 388"/>
                  <p:cNvSpPr/>
                  <p:nvPr/>
                </p:nvSpPr>
                <p:spPr bwMode="auto">
                  <a:xfrm>
                    <a:off x="8058150"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390" name="Rectangle 389"/>
                  <p:cNvSpPr/>
                  <p:nvPr/>
                </p:nvSpPr>
                <p:spPr bwMode="auto">
                  <a:xfrm>
                    <a:off x="8178421"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391" name="Rectangle 390"/>
                  <p:cNvSpPr/>
                  <p:nvPr/>
                </p:nvSpPr>
                <p:spPr bwMode="auto">
                  <a:xfrm>
                    <a:off x="8298692"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392" name="Rectangle 391"/>
                  <p:cNvSpPr/>
                  <p:nvPr/>
                </p:nvSpPr>
                <p:spPr bwMode="auto">
                  <a:xfrm>
                    <a:off x="7194643" y="273865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grpSp>
            <p:grpSp>
              <p:nvGrpSpPr>
                <p:cNvPr id="11" name="Group 392"/>
                <p:cNvGrpSpPr/>
                <p:nvPr/>
              </p:nvGrpSpPr>
              <p:grpSpPr>
                <a:xfrm>
                  <a:off x="945611" y="5433888"/>
                  <a:ext cx="2593075" cy="491319"/>
                  <a:chOff x="6673755" y="2524836"/>
                  <a:chExt cx="2593075" cy="491319"/>
                </a:xfrm>
              </p:grpSpPr>
              <p:sp>
                <p:nvSpPr>
                  <p:cNvPr id="394" name="Rectangle 393"/>
                  <p:cNvSpPr/>
                  <p:nvPr/>
                </p:nvSpPr>
                <p:spPr bwMode="auto">
                  <a:xfrm>
                    <a:off x="6673755" y="2524836"/>
                    <a:ext cx="2593075" cy="491319"/>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395" name="Rectangle 394"/>
                  <p:cNvSpPr/>
                  <p:nvPr/>
                </p:nvSpPr>
                <p:spPr bwMode="auto">
                  <a:xfrm>
                    <a:off x="6796584" y="274320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396" name="Rectangle 395"/>
                  <p:cNvSpPr/>
                  <p:nvPr/>
                </p:nvSpPr>
                <p:spPr bwMode="auto">
                  <a:xfrm>
                    <a:off x="7697337"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397" name="Rectangle 396"/>
                  <p:cNvSpPr/>
                  <p:nvPr/>
                </p:nvSpPr>
                <p:spPr bwMode="auto">
                  <a:xfrm>
                    <a:off x="7817608"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398" name="Rectangle 397"/>
                  <p:cNvSpPr/>
                  <p:nvPr/>
                </p:nvSpPr>
                <p:spPr bwMode="auto">
                  <a:xfrm>
                    <a:off x="7937879"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399" name="Rectangle 398"/>
                  <p:cNvSpPr/>
                  <p:nvPr/>
                </p:nvSpPr>
                <p:spPr bwMode="auto">
                  <a:xfrm>
                    <a:off x="8418963"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400" name="Rectangle 399"/>
                  <p:cNvSpPr/>
                  <p:nvPr/>
                </p:nvSpPr>
                <p:spPr bwMode="auto">
                  <a:xfrm>
                    <a:off x="853923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401" name="Rectangle 400"/>
                  <p:cNvSpPr/>
                  <p:nvPr/>
                </p:nvSpPr>
                <p:spPr bwMode="auto">
                  <a:xfrm>
                    <a:off x="865950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cxnSp>
                <p:nvCxnSpPr>
                  <p:cNvPr id="402" name="Straight Connector 401"/>
                  <p:cNvCxnSpPr/>
                  <p:nvPr/>
                </p:nvCxnSpPr>
                <p:spPr bwMode="auto">
                  <a:xfrm>
                    <a:off x="6810233" y="2647666"/>
                    <a:ext cx="777922" cy="0"/>
                  </a:xfrm>
                  <a:prstGeom prst="line">
                    <a:avLst/>
                  </a:prstGeom>
                  <a:solidFill>
                    <a:schemeClr val="accent1"/>
                  </a:solidFill>
                  <a:ln w="57150" cap="flat" cmpd="sng" algn="ctr">
                    <a:solidFill>
                      <a:srgbClr val="1DFF83"/>
                    </a:solidFill>
                    <a:prstDash val="sysDot"/>
                    <a:round/>
                    <a:headEnd type="none" w="med" len="med"/>
                    <a:tailEnd type="none" w="med" len="med"/>
                  </a:ln>
                  <a:effectLst/>
                </p:spPr>
              </p:cxnSp>
              <p:cxnSp>
                <p:nvCxnSpPr>
                  <p:cNvPr id="403" name="Straight Connector 402"/>
                  <p:cNvCxnSpPr/>
                  <p:nvPr/>
                </p:nvCxnSpPr>
                <p:spPr bwMode="auto">
                  <a:xfrm flipV="1">
                    <a:off x="8823278" y="2813712"/>
                    <a:ext cx="377588" cy="4548"/>
                  </a:xfrm>
                  <a:prstGeom prst="line">
                    <a:avLst/>
                  </a:prstGeom>
                  <a:solidFill>
                    <a:schemeClr val="accent1"/>
                  </a:solidFill>
                  <a:ln w="57150" cap="flat" cmpd="sng" algn="ctr">
                    <a:solidFill>
                      <a:srgbClr val="FF2929"/>
                    </a:solidFill>
                    <a:prstDash val="sysDot"/>
                    <a:round/>
                    <a:headEnd type="none" w="med" len="med"/>
                    <a:tailEnd type="none" w="med" len="med"/>
                  </a:ln>
                  <a:effectLst/>
                </p:spPr>
              </p:cxnSp>
              <p:cxnSp>
                <p:nvCxnSpPr>
                  <p:cNvPr id="404" name="Straight Connector 403"/>
                  <p:cNvCxnSpPr/>
                  <p:nvPr/>
                </p:nvCxnSpPr>
                <p:spPr bwMode="auto">
                  <a:xfrm flipV="1">
                    <a:off x="8818729" y="2699983"/>
                    <a:ext cx="377588" cy="4548"/>
                  </a:xfrm>
                  <a:prstGeom prst="line">
                    <a:avLst/>
                  </a:prstGeom>
                  <a:solidFill>
                    <a:schemeClr val="accent1"/>
                  </a:solidFill>
                  <a:ln w="57150" cap="flat" cmpd="sng" algn="ctr">
                    <a:solidFill>
                      <a:srgbClr val="1DFF83"/>
                    </a:solidFill>
                    <a:prstDash val="sysDot"/>
                    <a:round/>
                    <a:headEnd type="none" w="med" len="med"/>
                    <a:tailEnd type="none" w="med" len="med"/>
                  </a:ln>
                  <a:effectLst/>
                </p:spPr>
              </p:cxnSp>
              <p:sp>
                <p:nvSpPr>
                  <p:cNvPr id="405" name="Rectangle 404"/>
                  <p:cNvSpPr/>
                  <p:nvPr/>
                </p:nvSpPr>
                <p:spPr bwMode="auto">
                  <a:xfrm>
                    <a:off x="8058150"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406" name="Rectangle 405"/>
                  <p:cNvSpPr/>
                  <p:nvPr/>
                </p:nvSpPr>
                <p:spPr bwMode="auto">
                  <a:xfrm>
                    <a:off x="8178421"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407" name="Rectangle 406"/>
                  <p:cNvSpPr/>
                  <p:nvPr/>
                </p:nvSpPr>
                <p:spPr bwMode="auto">
                  <a:xfrm>
                    <a:off x="8298692"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408" name="Rectangle 407"/>
                  <p:cNvSpPr/>
                  <p:nvPr/>
                </p:nvSpPr>
                <p:spPr bwMode="auto">
                  <a:xfrm>
                    <a:off x="7194643" y="273865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grpSp>
          </p:grpSp>
          <p:grpSp>
            <p:nvGrpSpPr>
              <p:cNvPr id="12" name="Group 456"/>
              <p:cNvGrpSpPr/>
              <p:nvPr/>
            </p:nvGrpSpPr>
            <p:grpSpPr>
              <a:xfrm>
                <a:off x="1213626" y="5089674"/>
                <a:ext cx="2593075" cy="1227043"/>
                <a:chOff x="945611" y="3739095"/>
                <a:chExt cx="2593075" cy="2751043"/>
              </a:xfrm>
            </p:grpSpPr>
            <p:grpSp>
              <p:nvGrpSpPr>
                <p:cNvPr id="13" name="Group 328"/>
                <p:cNvGrpSpPr/>
                <p:nvPr/>
              </p:nvGrpSpPr>
              <p:grpSpPr>
                <a:xfrm>
                  <a:off x="945611" y="3739095"/>
                  <a:ext cx="2593075" cy="491319"/>
                  <a:chOff x="6673755" y="2524836"/>
                  <a:chExt cx="2593075" cy="491319"/>
                </a:xfrm>
              </p:grpSpPr>
              <p:sp>
                <p:nvSpPr>
                  <p:cNvPr id="613" name="Rectangle 612"/>
                  <p:cNvSpPr/>
                  <p:nvPr/>
                </p:nvSpPr>
                <p:spPr bwMode="auto">
                  <a:xfrm>
                    <a:off x="6673755" y="2524836"/>
                    <a:ext cx="2593075" cy="491319"/>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614" name="Rectangle 613"/>
                  <p:cNvSpPr/>
                  <p:nvPr/>
                </p:nvSpPr>
                <p:spPr bwMode="auto">
                  <a:xfrm>
                    <a:off x="6796584" y="274320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615" name="Rectangle 614"/>
                  <p:cNvSpPr/>
                  <p:nvPr/>
                </p:nvSpPr>
                <p:spPr bwMode="auto">
                  <a:xfrm>
                    <a:off x="7697337"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616" name="Rectangle 615"/>
                  <p:cNvSpPr/>
                  <p:nvPr/>
                </p:nvSpPr>
                <p:spPr bwMode="auto">
                  <a:xfrm>
                    <a:off x="7817608"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617" name="Rectangle 616"/>
                  <p:cNvSpPr/>
                  <p:nvPr/>
                </p:nvSpPr>
                <p:spPr bwMode="auto">
                  <a:xfrm>
                    <a:off x="7937879"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618" name="Rectangle 617"/>
                  <p:cNvSpPr/>
                  <p:nvPr/>
                </p:nvSpPr>
                <p:spPr bwMode="auto">
                  <a:xfrm>
                    <a:off x="8418963"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619" name="Rectangle 618"/>
                  <p:cNvSpPr/>
                  <p:nvPr/>
                </p:nvSpPr>
                <p:spPr bwMode="auto">
                  <a:xfrm>
                    <a:off x="853923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620" name="Rectangle 619"/>
                  <p:cNvSpPr/>
                  <p:nvPr/>
                </p:nvSpPr>
                <p:spPr bwMode="auto">
                  <a:xfrm>
                    <a:off x="865950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cxnSp>
                <p:nvCxnSpPr>
                  <p:cNvPr id="621" name="Straight Connector 620"/>
                  <p:cNvCxnSpPr/>
                  <p:nvPr/>
                </p:nvCxnSpPr>
                <p:spPr bwMode="auto">
                  <a:xfrm>
                    <a:off x="6810233" y="2647666"/>
                    <a:ext cx="777922" cy="0"/>
                  </a:xfrm>
                  <a:prstGeom prst="line">
                    <a:avLst/>
                  </a:prstGeom>
                  <a:solidFill>
                    <a:schemeClr val="accent1"/>
                  </a:solidFill>
                  <a:ln w="57150" cap="flat" cmpd="sng" algn="ctr">
                    <a:solidFill>
                      <a:srgbClr val="1DFF83"/>
                    </a:solidFill>
                    <a:prstDash val="sysDot"/>
                    <a:round/>
                    <a:headEnd type="none" w="med" len="med"/>
                    <a:tailEnd type="none" w="med" len="med"/>
                  </a:ln>
                  <a:effectLst/>
                </p:spPr>
              </p:cxnSp>
              <p:cxnSp>
                <p:nvCxnSpPr>
                  <p:cNvPr id="622" name="Straight Connector 621"/>
                  <p:cNvCxnSpPr/>
                  <p:nvPr/>
                </p:nvCxnSpPr>
                <p:spPr bwMode="auto">
                  <a:xfrm flipV="1">
                    <a:off x="8823278" y="2813712"/>
                    <a:ext cx="377588" cy="4548"/>
                  </a:xfrm>
                  <a:prstGeom prst="line">
                    <a:avLst/>
                  </a:prstGeom>
                  <a:solidFill>
                    <a:schemeClr val="accent1"/>
                  </a:solidFill>
                  <a:ln w="57150" cap="flat" cmpd="sng" algn="ctr">
                    <a:solidFill>
                      <a:srgbClr val="FF2929"/>
                    </a:solidFill>
                    <a:prstDash val="sysDot"/>
                    <a:round/>
                    <a:headEnd type="none" w="med" len="med"/>
                    <a:tailEnd type="none" w="med" len="med"/>
                  </a:ln>
                  <a:effectLst/>
                </p:spPr>
              </p:cxnSp>
              <p:cxnSp>
                <p:nvCxnSpPr>
                  <p:cNvPr id="623" name="Straight Connector 622"/>
                  <p:cNvCxnSpPr/>
                  <p:nvPr/>
                </p:nvCxnSpPr>
                <p:spPr bwMode="auto">
                  <a:xfrm flipV="1">
                    <a:off x="8818729" y="2699983"/>
                    <a:ext cx="377588" cy="4548"/>
                  </a:xfrm>
                  <a:prstGeom prst="line">
                    <a:avLst/>
                  </a:prstGeom>
                  <a:solidFill>
                    <a:schemeClr val="accent1"/>
                  </a:solidFill>
                  <a:ln w="57150" cap="flat" cmpd="sng" algn="ctr">
                    <a:solidFill>
                      <a:srgbClr val="1DFF83"/>
                    </a:solidFill>
                    <a:prstDash val="sysDot"/>
                    <a:round/>
                    <a:headEnd type="none" w="med" len="med"/>
                    <a:tailEnd type="none" w="med" len="med"/>
                  </a:ln>
                  <a:effectLst/>
                </p:spPr>
              </p:cxnSp>
              <p:sp>
                <p:nvSpPr>
                  <p:cNvPr id="624" name="Rectangle 623"/>
                  <p:cNvSpPr/>
                  <p:nvPr/>
                </p:nvSpPr>
                <p:spPr bwMode="auto">
                  <a:xfrm>
                    <a:off x="8058150"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625" name="Rectangle 624"/>
                  <p:cNvSpPr/>
                  <p:nvPr/>
                </p:nvSpPr>
                <p:spPr bwMode="auto">
                  <a:xfrm>
                    <a:off x="8178421"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626" name="Rectangle 625"/>
                  <p:cNvSpPr/>
                  <p:nvPr/>
                </p:nvSpPr>
                <p:spPr bwMode="auto">
                  <a:xfrm>
                    <a:off x="8298692"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627" name="Rectangle 626"/>
                  <p:cNvSpPr/>
                  <p:nvPr/>
                </p:nvSpPr>
                <p:spPr bwMode="auto">
                  <a:xfrm>
                    <a:off x="7194643" y="273865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grpSp>
            <p:grpSp>
              <p:nvGrpSpPr>
                <p:cNvPr id="14" name="Group 344"/>
                <p:cNvGrpSpPr/>
                <p:nvPr/>
              </p:nvGrpSpPr>
              <p:grpSpPr>
                <a:xfrm>
                  <a:off x="945611" y="4304026"/>
                  <a:ext cx="2593075" cy="491319"/>
                  <a:chOff x="6673755" y="2524836"/>
                  <a:chExt cx="2593075" cy="491319"/>
                </a:xfrm>
              </p:grpSpPr>
              <p:sp>
                <p:nvSpPr>
                  <p:cNvPr id="598" name="Rectangle 597"/>
                  <p:cNvSpPr/>
                  <p:nvPr/>
                </p:nvSpPr>
                <p:spPr bwMode="auto">
                  <a:xfrm>
                    <a:off x="6673755" y="2524836"/>
                    <a:ext cx="2593075" cy="491319"/>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599" name="Rectangle 598"/>
                  <p:cNvSpPr/>
                  <p:nvPr/>
                </p:nvSpPr>
                <p:spPr bwMode="auto">
                  <a:xfrm>
                    <a:off x="6796584" y="274320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600" name="Rectangle 599"/>
                  <p:cNvSpPr/>
                  <p:nvPr/>
                </p:nvSpPr>
                <p:spPr bwMode="auto">
                  <a:xfrm>
                    <a:off x="7697337"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601" name="Rectangle 600"/>
                  <p:cNvSpPr/>
                  <p:nvPr/>
                </p:nvSpPr>
                <p:spPr bwMode="auto">
                  <a:xfrm>
                    <a:off x="7817608"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602" name="Rectangle 601"/>
                  <p:cNvSpPr/>
                  <p:nvPr/>
                </p:nvSpPr>
                <p:spPr bwMode="auto">
                  <a:xfrm>
                    <a:off x="7937879"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603" name="Rectangle 602"/>
                  <p:cNvSpPr/>
                  <p:nvPr/>
                </p:nvSpPr>
                <p:spPr bwMode="auto">
                  <a:xfrm>
                    <a:off x="8418963"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604" name="Rectangle 603"/>
                  <p:cNvSpPr/>
                  <p:nvPr/>
                </p:nvSpPr>
                <p:spPr bwMode="auto">
                  <a:xfrm>
                    <a:off x="853923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605" name="Rectangle 604"/>
                  <p:cNvSpPr/>
                  <p:nvPr/>
                </p:nvSpPr>
                <p:spPr bwMode="auto">
                  <a:xfrm>
                    <a:off x="865950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cxnSp>
                <p:nvCxnSpPr>
                  <p:cNvPr id="606" name="Straight Connector 605"/>
                  <p:cNvCxnSpPr/>
                  <p:nvPr/>
                </p:nvCxnSpPr>
                <p:spPr bwMode="auto">
                  <a:xfrm>
                    <a:off x="6810233" y="2647666"/>
                    <a:ext cx="777922" cy="0"/>
                  </a:xfrm>
                  <a:prstGeom prst="line">
                    <a:avLst/>
                  </a:prstGeom>
                  <a:solidFill>
                    <a:schemeClr val="accent1"/>
                  </a:solidFill>
                  <a:ln w="57150" cap="flat" cmpd="sng" algn="ctr">
                    <a:solidFill>
                      <a:srgbClr val="1DFF83"/>
                    </a:solidFill>
                    <a:prstDash val="sysDot"/>
                    <a:round/>
                    <a:headEnd type="none" w="med" len="med"/>
                    <a:tailEnd type="none" w="med" len="med"/>
                  </a:ln>
                  <a:effectLst/>
                </p:spPr>
              </p:cxnSp>
              <p:cxnSp>
                <p:nvCxnSpPr>
                  <p:cNvPr id="607" name="Straight Connector 606"/>
                  <p:cNvCxnSpPr/>
                  <p:nvPr/>
                </p:nvCxnSpPr>
                <p:spPr bwMode="auto">
                  <a:xfrm flipV="1">
                    <a:off x="8823278" y="2813712"/>
                    <a:ext cx="377588" cy="4548"/>
                  </a:xfrm>
                  <a:prstGeom prst="line">
                    <a:avLst/>
                  </a:prstGeom>
                  <a:solidFill>
                    <a:schemeClr val="accent1"/>
                  </a:solidFill>
                  <a:ln w="57150" cap="flat" cmpd="sng" algn="ctr">
                    <a:solidFill>
                      <a:srgbClr val="FF2929"/>
                    </a:solidFill>
                    <a:prstDash val="sysDot"/>
                    <a:round/>
                    <a:headEnd type="none" w="med" len="med"/>
                    <a:tailEnd type="none" w="med" len="med"/>
                  </a:ln>
                  <a:effectLst/>
                </p:spPr>
              </p:cxnSp>
              <p:cxnSp>
                <p:nvCxnSpPr>
                  <p:cNvPr id="608" name="Straight Connector 607"/>
                  <p:cNvCxnSpPr/>
                  <p:nvPr/>
                </p:nvCxnSpPr>
                <p:spPr bwMode="auto">
                  <a:xfrm flipV="1">
                    <a:off x="8818729" y="2699983"/>
                    <a:ext cx="377588" cy="4548"/>
                  </a:xfrm>
                  <a:prstGeom prst="line">
                    <a:avLst/>
                  </a:prstGeom>
                  <a:solidFill>
                    <a:schemeClr val="accent1"/>
                  </a:solidFill>
                  <a:ln w="57150" cap="flat" cmpd="sng" algn="ctr">
                    <a:solidFill>
                      <a:srgbClr val="1DFF83"/>
                    </a:solidFill>
                    <a:prstDash val="sysDot"/>
                    <a:round/>
                    <a:headEnd type="none" w="med" len="med"/>
                    <a:tailEnd type="none" w="med" len="med"/>
                  </a:ln>
                  <a:effectLst/>
                </p:spPr>
              </p:cxnSp>
              <p:sp>
                <p:nvSpPr>
                  <p:cNvPr id="609" name="Rectangle 608"/>
                  <p:cNvSpPr/>
                  <p:nvPr/>
                </p:nvSpPr>
                <p:spPr bwMode="auto">
                  <a:xfrm>
                    <a:off x="8058150"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610" name="Rectangle 609"/>
                  <p:cNvSpPr/>
                  <p:nvPr/>
                </p:nvSpPr>
                <p:spPr bwMode="auto">
                  <a:xfrm>
                    <a:off x="8178421"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611" name="Rectangle 610"/>
                  <p:cNvSpPr/>
                  <p:nvPr/>
                </p:nvSpPr>
                <p:spPr bwMode="auto">
                  <a:xfrm>
                    <a:off x="8298692"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612" name="Rectangle 611"/>
                  <p:cNvSpPr/>
                  <p:nvPr/>
                </p:nvSpPr>
                <p:spPr bwMode="auto">
                  <a:xfrm>
                    <a:off x="7194643" y="273865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grpSp>
            <p:grpSp>
              <p:nvGrpSpPr>
                <p:cNvPr id="15" name="Group 360"/>
                <p:cNvGrpSpPr/>
                <p:nvPr/>
              </p:nvGrpSpPr>
              <p:grpSpPr>
                <a:xfrm>
                  <a:off x="945611" y="5998819"/>
                  <a:ext cx="2593075" cy="491319"/>
                  <a:chOff x="6673755" y="2524836"/>
                  <a:chExt cx="2593075" cy="491319"/>
                </a:xfrm>
              </p:grpSpPr>
              <p:sp>
                <p:nvSpPr>
                  <p:cNvPr id="582" name="Rectangle 581"/>
                  <p:cNvSpPr/>
                  <p:nvPr/>
                </p:nvSpPr>
                <p:spPr bwMode="auto">
                  <a:xfrm>
                    <a:off x="6673755" y="2524836"/>
                    <a:ext cx="2593075" cy="491319"/>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583" name="Rectangle 582"/>
                  <p:cNvSpPr/>
                  <p:nvPr/>
                </p:nvSpPr>
                <p:spPr bwMode="auto">
                  <a:xfrm>
                    <a:off x="6796584" y="274320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585" name="Rectangle 584"/>
                  <p:cNvSpPr/>
                  <p:nvPr/>
                </p:nvSpPr>
                <p:spPr bwMode="auto">
                  <a:xfrm>
                    <a:off x="7697337"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586" name="Rectangle 585"/>
                  <p:cNvSpPr/>
                  <p:nvPr/>
                </p:nvSpPr>
                <p:spPr bwMode="auto">
                  <a:xfrm>
                    <a:off x="7817608"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587" name="Rectangle 586"/>
                  <p:cNvSpPr/>
                  <p:nvPr/>
                </p:nvSpPr>
                <p:spPr bwMode="auto">
                  <a:xfrm>
                    <a:off x="7937879"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588" name="Rectangle 587"/>
                  <p:cNvSpPr/>
                  <p:nvPr/>
                </p:nvSpPr>
                <p:spPr bwMode="auto">
                  <a:xfrm>
                    <a:off x="8418963"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589" name="Rectangle 588"/>
                  <p:cNvSpPr/>
                  <p:nvPr/>
                </p:nvSpPr>
                <p:spPr bwMode="auto">
                  <a:xfrm>
                    <a:off x="853923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590" name="Rectangle 589"/>
                  <p:cNvSpPr/>
                  <p:nvPr/>
                </p:nvSpPr>
                <p:spPr bwMode="auto">
                  <a:xfrm>
                    <a:off x="865950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cxnSp>
                <p:nvCxnSpPr>
                  <p:cNvPr id="591" name="Straight Connector 590"/>
                  <p:cNvCxnSpPr/>
                  <p:nvPr/>
                </p:nvCxnSpPr>
                <p:spPr bwMode="auto">
                  <a:xfrm>
                    <a:off x="6810233" y="2647666"/>
                    <a:ext cx="777922" cy="0"/>
                  </a:xfrm>
                  <a:prstGeom prst="line">
                    <a:avLst/>
                  </a:prstGeom>
                  <a:solidFill>
                    <a:schemeClr val="accent1"/>
                  </a:solidFill>
                  <a:ln w="57150" cap="flat" cmpd="sng" algn="ctr">
                    <a:solidFill>
                      <a:srgbClr val="1DFF83"/>
                    </a:solidFill>
                    <a:prstDash val="sysDot"/>
                    <a:round/>
                    <a:headEnd type="none" w="med" len="med"/>
                    <a:tailEnd type="none" w="med" len="med"/>
                  </a:ln>
                  <a:effectLst/>
                </p:spPr>
              </p:cxnSp>
              <p:cxnSp>
                <p:nvCxnSpPr>
                  <p:cNvPr id="592" name="Straight Connector 591"/>
                  <p:cNvCxnSpPr/>
                  <p:nvPr/>
                </p:nvCxnSpPr>
                <p:spPr bwMode="auto">
                  <a:xfrm flipV="1">
                    <a:off x="8823278" y="2813712"/>
                    <a:ext cx="377588" cy="4548"/>
                  </a:xfrm>
                  <a:prstGeom prst="line">
                    <a:avLst/>
                  </a:prstGeom>
                  <a:solidFill>
                    <a:schemeClr val="accent1"/>
                  </a:solidFill>
                  <a:ln w="57150" cap="flat" cmpd="sng" algn="ctr">
                    <a:solidFill>
                      <a:srgbClr val="FF2929"/>
                    </a:solidFill>
                    <a:prstDash val="sysDot"/>
                    <a:round/>
                    <a:headEnd type="none" w="med" len="med"/>
                    <a:tailEnd type="none" w="med" len="med"/>
                  </a:ln>
                  <a:effectLst/>
                </p:spPr>
              </p:cxnSp>
              <p:cxnSp>
                <p:nvCxnSpPr>
                  <p:cNvPr id="593" name="Straight Connector 592"/>
                  <p:cNvCxnSpPr/>
                  <p:nvPr/>
                </p:nvCxnSpPr>
                <p:spPr bwMode="auto">
                  <a:xfrm flipV="1">
                    <a:off x="8818729" y="2699983"/>
                    <a:ext cx="377588" cy="4548"/>
                  </a:xfrm>
                  <a:prstGeom prst="line">
                    <a:avLst/>
                  </a:prstGeom>
                  <a:solidFill>
                    <a:schemeClr val="accent1"/>
                  </a:solidFill>
                  <a:ln w="57150" cap="flat" cmpd="sng" algn="ctr">
                    <a:solidFill>
                      <a:srgbClr val="1DFF83"/>
                    </a:solidFill>
                    <a:prstDash val="sysDot"/>
                    <a:round/>
                    <a:headEnd type="none" w="med" len="med"/>
                    <a:tailEnd type="none" w="med" len="med"/>
                  </a:ln>
                  <a:effectLst/>
                </p:spPr>
              </p:cxnSp>
              <p:sp>
                <p:nvSpPr>
                  <p:cNvPr id="594" name="Rectangle 593"/>
                  <p:cNvSpPr/>
                  <p:nvPr/>
                </p:nvSpPr>
                <p:spPr bwMode="auto">
                  <a:xfrm>
                    <a:off x="8058150"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595" name="Rectangle 594"/>
                  <p:cNvSpPr/>
                  <p:nvPr/>
                </p:nvSpPr>
                <p:spPr bwMode="auto">
                  <a:xfrm>
                    <a:off x="8178421"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596" name="Rectangle 595"/>
                  <p:cNvSpPr/>
                  <p:nvPr/>
                </p:nvSpPr>
                <p:spPr bwMode="auto">
                  <a:xfrm>
                    <a:off x="8298692"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597" name="Rectangle 596"/>
                  <p:cNvSpPr/>
                  <p:nvPr/>
                </p:nvSpPr>
                <p:spPr bwMode="auto">
                  <a:xfrm>
                    <a:off x="7194643" y="273865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grpSp>
            <p:grpSp>
              <p:nvGrpSpPr>
                <p:cNvPr id="16" name="Group 376"/>
                <p:cNvGrpSpPr/>
                <p:nvPr/>
              </p:nvGrpSpPr>
              <p:grpSpPr>
                <a:xfrm>
                  <a:off x="945611" y="4868957"/>
                  <a:ext cx="2593075" cy="491319"/>
                  <a:chOff x="6673755" y="2524836"/>
                  <a:chExt cx="2593075" cy="491319"/>
                </a:xfrm>
              </p:grpSpPr>
              <p:sp>
                <p:nvSpPr>
                  <p:cNvPr id="566" name="Rectangle 565"/>
                  <p:cNvSpPr/>
                  <p:nvPr/>
                </p:nvSpPr>
                <p:spPr bwMode="auto">
                  <a:xfrm>
                    <a:off x="6673755" y="2524836"/>
                    <a:ext cx="2593075" cy="491319"/>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567" name="Rectangle 566"/>
                  <p:cNvSpPr/>
                  <p:nvPr/>
                </p:nvSpPr>
                <p:spPr bwMode="auto">
                  <a:xfrm>
                    <a:off x="6796584" y="274320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568" name="Rectangle 567"/>
                  <p:cNvSpPr/>
                  <p:nvPr/>
                </p:nvSpPr>
                <p:spPr bwMode="auto">
                  <a:xfrm>
                    <a:off x="7697337"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569" name="Rectangle 568"/>
                  <p:cNvSpPr/>
                  <p:nvPr/>
                </p:nvSpPr>
                <p:spPr bwMode="auto">
                  <a:xfrm>
                    <a:off x="7817608"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570" name="Rectangle 569"/>
                  <p:cNvSpPr/>
                  <p:nvPr/>
                </p:nvSpPr>
                <p:spPr bwMode="auto">
                  <a:xfrm>
                    <a:off x="7937879"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571" name="Rectangle 570"/>
                  <p:cNvSpPr/>
                  <p:nvPr/>
                </p:nvSpPr>
                <p:spPr bwMode="auto">
                  <a:xfrm>
                    <a:off x="8418963"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572" name="Rectangle 571"/>
                  <p:cNvSpPr/>
                  <p:nvPr/>
                </p:nvSpPr>
                <p:spPr bwMode="auto">
                  <a:xfrm>
                    <a:off x="853923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573" name="Rectangle 572"/>
                  <p:cNvSpPr/>
                  <p:nvPr/>
                </p:nvSpPr>
                <p:spPr bwMode="auto">
                  <a:xfrm>
                    <a:off x="865950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cxnSp>
                <p:nvCxnSpPr>
                  <p:cNvPr id="574" name="Straight Connector 573"/>
                  <p:cNvCxnSpPr/>
                  <p:nvPr/>
                </p:nvCxnSpPr>
                <p:spPr bwMode="auto">
                  <a:xfrm>
                    <a:off x="6810233" y="2647666"/>
                    <a:ext cx="777922" cy="0"/>
                  </a:xfrm>
                  <a:prstGeom prst="line">
                    <a:avLst/>
                  </a:prstGeom>
                  <a:solidFill>
                    <a:schemeClr val="accent1"/>
                  </a:solidFill>
                  <a:ln w="57150" cap="flat" cmpd="sng" algn="ctr">
                    <a:solidFill>
                      <a:srgbClr val="1DFF83"/>
                    </a:solidFill>
                    <a:prstDash val="sysDot"/>
                    <a:round/>
                    <a:headEnd type="none" w="med" len="med"/>
                    <a:tailEnd type="none" w="med" len="med"/>
                  </a:ln>
                  <a:effectLst/>
                </p:spPr>
              </p:cxnSp>
              <p:cxnSp>
                <p:nvCxnSpPr>
                  <p:cNvPr id="575" name="Straight Connector 574"/>
                  <p:cNvCxnSpPr/>
                  <p:nvPr/>
                </p:nvCxnSpPr>
                <p:spPr bwMode="auto">
                  <a:xfrm flipV="1">
                    <a:off x="8823278" y="2813712"/>
                    <a:ext cx="377588" cy="4548"/>
                  </a:xfrm>
                  <a:prstGeom prst="line">
                    <a:avLst/>
                  </a:prstGeom>
                  <a:solidFill>
                    <a:schemeClr val="accent1"/>
                  </a:solidFill>
                  <a:ln w="57150" cap="flat" cmpd="sng" algn="ctr">
                    <a:solidFill>
                      <a:srgbClr val="FF2929"/>
                    </a:solidFill>
                    <a:prstDash val="sysDot"/>
                    <a:round/>
                    <a:headEnd type="none" w="med" len="med"/>
                    <a:tailEnd type="none" w="med" len="med"/>
                  </a:ln>
                  <a:effectLst/>
                </p:spPr>
              </p:cxnSp>
              <p:cxnSp>
                <p:nvCxnSpPr>
                  <p:cNvPr id="576" name="Straight Connector 575"/>
                  <p:cNvCxnSpPr/>
                  <p:nvPr/>
                </p:nvCxnSpPr>
                <p:spPr bwMode="auto">
                  <a:xfrm flipV="1">
                    <a:off x="8818729" y="2699983"/>
                    <a:ext cx="377588" cy="4548"/>
                  </a:xfrm>
                  <a:prstGeom prst="line">
                    <a:avLst/>
                  </a:prstGeom>
                  <a:solidFill>
                    <a:schemeClr val="accent1"/>
                  </a:solidFill>
                  <a:ln w="57150" cap="flat" cmpd="sng" algn="ctr">
                    <a:solidFill>
                      <a:srgbClr val="1DFF83"/>
                    </a:solidFill>
                    <a:prstDash val="sysDot"/>
                    <a:round/>
                    <a:headEnd type="none" w="med" len="med"/>
                    <a:tailEnd type="none" w="med" len="med"/>
                  </a:ln>
                  <a:effectLst/>
                </p:spPr>
              </p:cxnSp>
              <p:sp>
                <p:nvSpPr>
                  <p:cNvPr id="577" name="Rectangle 576"/>
                  <p:cNvSpPr/>
                  <p:nvPr/>
                </p:nvSpPr>
                <p:spPr bwMode="auto">
                  <a:xfrm>
                    <a:off x="8058150"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578" name="Rectangle 577"/>
                  <p:cNvSpPr/>
                  <p:nvPr/>
                </p:nvSpPr>
                <p:spPr bwMode="auto">
                  <a:xfrm>
                    <a:off x="8178421"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580" name="Rectangle 579"/>
                  <p:cNvSpPr/>
                  <p:nvPr/>
                </p:nvSpPr>
                <p:spPr bwMode="auto">
                  <a:xfrm>
                    <a:off x="8298692"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581" name="Rectangle 580"/>
                  <p:cNvSpPr/>
                  <p:nvPr/>
                </p:nvSpPr>
                <p:spPr bwMode="auto">
                  <a:xfrm>
                    <a:off x="7194643" y="273865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grpSp>
            <p:grpSp>
              <p:nvGrpSpPr>
                <p:cNvPr id="17" name="Group 392"/>
                <p:cNvGrpSpPr/>
                <p:nvPr/>
              </p:nvGrpSpPr>
              <p:grpSpPr>
                <a:xfrm>
                  <a:off x="945611" y="5433888"/>
                  <a:ext cx="2593075" cy="491319"/>
                  <a:chOff x="6673755" y="2524836"/>
                  <a:chExt cx="2593075" cy="491319"/>
                </a:xfrm>
              </p:grpSpPr>
              <p:sp>
                <p:nvSpPr>
                  <p:cNvPr id="509" name="Rectangle 508"/>
                  <p:cNvSpPr/>
                  <p:nvPr/>
                </p:nvSpPr>
                <p:spPr bwMode="auto">
                  <a:xfrm>
                    <a:off x="6673755" y="2524836"/>
                    <a:ext cx="2593075" cy="491319"/>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514" name="Rectangle 513"/>
                  <p:cNvSpPr/>
                  <p:nvPr/>
                </p:nvSpPr>
                <p:spPr bwMode="auto">
                  <a:xfrm>
                    <a:off x="6796584" y="274320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519" name="Rectangle 518"/>
                  <p:cNvSpPr/>
                  <p:nvPr/>
                </p:nvSpPr>
                <p:spPr bwMode="auto">
                  <a:xfrm>
                    <a:off x="7697337"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524" name="Rectangle 523"/>
                  <p:cNvSpPr/>
                  <p:nvPr/>
                </p:nvSpPr>
                <p:spPr bwMode="auto">
                  <a:xfrm>
                    <a:off x="7817608"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529" name="Rectangle 528"/>
                  <p:cNvSpPr/>
                  <p:nvPr/>
                </p:nvSpPr>
                <p:spPr bwMode="auto">
                  <a:xfrm>
                    <a:off x="7937879"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534" name="Rectangle 533"/>
                  <p:cNvSpPr/>
                  <p:nvPr/>
                </p:nvSpPr>
                <p:spPr bwMode="auto">
                  <a:xfrm>
                    <a:off x="8418963"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544" name="Rectangle 543"/>
                  <p:cNvSpPr/>
                  <p:nvPr/>
                </p:nvSpPr>
                <p:spPr bwMode="auto">
                  <a:xfrm>
                    <a:off x="853923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545" name="Rectangle 544"/>
                  <p:cNvSpPr/>
                  <p:nvPr/>
                </p:nvSpPr>
                <p:spPr bwMode="auto">
                  <a:xfrm>
                    <a:off x="865950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cxnSp>
                <p:nvCxnSpPr>
                  <p:cNvPr id="546" name="Straight Connector 545"/>
                  <p:cNvCxnSpPr/>
                  <p:nvPr/>
                </p:nvCxnSpPr>
                <p:spPr bwMode="auto">
                  <a:xfrm>
                    <a:off x="6810233" y="2647666"/>
                    <a:ext cx="777922" cy="0"/>
                  </a:xfrm>
                  <a:prstGeom prst="line">
                    <a:avLst/>
                  </a:prstGeom>
                  <a:solidFill>
                    <a:schemeClr val="accent1"/>
                  </a:solidFill>
                  <a:ln w="57150" cap="flat" cmpd="sng" algn="ctr">
                    <a:solidFill>
                      <a:srgbClr val="1DFF83"/>
                    </a:solidFill>
                    <a:prstDash val="sysDot"/>
                    <a:round/>
                    <a:headEnd type="none" w="med" len="med"/>
                    <a:tailEnd type="none" w="med" len="med"/>
                  </a:ln>
                  <a:effectLst/>
                </p:spPr>
              </p:cxnSp>
              <p:cxnSp>
                <p:nvCxnSpPr>
                  <p:cNvPr id="547" name="Straight Connector 546"/>
                  <p:cNvCxnSpPr/>
                  <p:nvPr/>
                </p:nvCxnSpPr>
                <p:spPr bwMode="auto">
                  <a:xfrm flipV="1">
                    <a:off x="8823278" y="2813712"/>
                    <a:ext cx="377588" cy="4548"/>
                  </a:xfrm>
                  <a:prstGeom prst="line">
                    <a:avLst/>
                  </a:prstGeom>
                  <a:solidFill>
                    <a:schemeClr val="accent1"/>
                  </a:solidFill>
                  <a:ln w="57150" cap="flat" cmpd="sng" algn="ctr">
                    <a:solidFill>
                      <a:srgbClr val="FF2929"/>
                    </a:solidFill>
                    <a:prstDash val="sysDot"/>
                    <a:round/>
                    <a:headEnd type="none" w="med" len="med"/>
                    <a:tailEnd type="none" w="med" len="med"/>
                  </a:ln>
                  <a:effectLst/>
                </p:spPr>
              </p:cxnSp>
              <p:cxnSp>
                <p:nvCxnSpPr>
                  <p:cNvPr id="548" name="Straight Connector 547"/>
                  <p:cNvCxnSpPr/>
                  <p:nvPr/>
                </p:nvCxnSpPr>
                <p:spPr bwMode="auto">
                  <a:xfrm flipV="1">
                    <a:off x="8818729" y="2699983"/>
                    <a:ext cx="377588" cy="4548"/>
                  </a:xfrm>
                  <a:prstGeom prst="line">
                    <a:avLst/>
                  </a:prstGeom>
                  <a:solidFill>
                    <a:schemeClr val="accent1"/>
                  </a:solidFill>
                  <a:ln w="57150" cap="flat" cmpd="sng" algn="ctr">
                    <a:solidFill>
                      <a:srgbClr val="1DFF83"/>
                    </a:solidFill>
                    <a:prstDash val="sysDot"/>
                    <a:round/>
                    <a:headEnd type="none" w="med" len="med"/>
                    <a:tailEnd type="none" w="med" len="med"/>
                  </a:ln>
                  <a:effectLst/>
                </p:spPr>
              </p:cxnSp>
              <p:sp>
                <p:nvSpPr>
                  <p:cNvPr id="549" name="Rectangle 548"/>
                  <p:cNvSpPr/>
                  <p:nvPr/>
                </p:nvSpPr>
                <p:spPr bwMode="auto">
                  <a:xfrm>
                    <a:off x="8058150"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550" name="Rectangle 549"/>
                  <p:cNvSpPr/>
                  <p:nvPr/>
                </p:nvSpPr>
                <p:spPr bwMode="auto">
                  <a:xfrm>
                    <a:off x="8178421"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551" name="Rectangle 550"/>
                  <p:cNvSpPr/>
                  <p:nvPr/>
                </p:nvSpPr>
                <p:spPr bwMode="auto">
                  <a:xfrm>
                    <a:off x="8298692"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565" name="Rectangle 564"/>
                  <p:cNvSpPr/>
                  <p:nvPr/>
                </p:nvSpPr>
                <p:spPr bwMode="auto">
                  <a:xfrm>
                    <a:off x="7194643" y="273865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grpSp>
          </p:grpSp>
        </p:grpSp>
        <p:sp>
          <p:nvSpPr>
            <p:cNvPr id="1134" name="Rectangle 1133"/>
            <p:cNvSpPr/>
            <p:nvPr/>
          </p:nvSpPr>
          <p:spPr bwMode="auto">
            <a:xfrm>
              <a:off x="648186" y="3242372"/>
              <a:ext cx="2593075" cy="491319"/>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cxnSp>
          <p:nvCxnSpPr>
            <p:cNvPr id="1138" name="Straight Connector 1137"/>
            <p:cNvCxnSpPr/>
            <p:nvPr/>
          </p:nvCxnSpPr>
          <p:spPr bwMode="auto">
            <a:xfrm>
              <a:off x="893928" y="3487003"/>
              <a:ext cx="6824" cy="682388"/>
            </a:xfrm>
            <a:prstGeom prst="line">
              <a:avLst/>
            </a:prstGeom>
            <a:solidFill>
              <a:schemeClr val="accent1"/>
            </a:solidFill>
            <a:ln w="38100" cap="flat" cmpd="sng" algn="ctr">
              <a:solidFill>
                <a:schemeClr val="bg1"/>
              </a:solidFill>
              <a:prstDash val="solid"/>
              <a:round/>
              <a:headEnd type="oval" w="med" len="med"/>
              <a:tailEnd type="oval" w="med" len="med"/>
            </a:ln>
            <a:effectLst/>
          </p:spPr>
        </p:cxnSp>
        <p:cxnSp>
          <p:nvCxnSpPr>
            <p:cNvPr id="1144" name="Straight Connector 1143"/>
            <p:cNvCxnSpPr/>
            <p:nvPr/>
          </p:nvCxnSpPr>
          <p:spPr bwMode="auto">
            <a:xfrm>
              <a:off x="996223" y="3487003"/>
              <a:ext cx="9098" cy="889379"/>
            </a:xfrm>
            <a:prstGeom prst="line">
              <a:avLst/>
            </a:prstGeom>
            <a:solidFill>
              <a:schemeClr val="accent1"/>
            </a:solidFill>
            <a:ln w="38100" cap="flat" cmpd="sng" algn="ctr">
              <a:solidFill>
                <a:schemeClr val="bg1"/>
              </a:solidFill>
              <a:prstDash val="solid"/>
              <a:round/>
              <a:headEnd type="oval" w="med" len="med"/>
              <a:tailEnd type="oval" w="med" len="med"/>
            </a:ln>
            <a:effectLst/>
          </p:spPr>
        </p:cxnSp>
        <p:cxnSp>
          <p:nvCxnSpPr>
            <p:cNvPr id="1147" name="Straight Connector 1146"/>
            <p:cNvCxnSpPr/>
            <p:nvPr/>
          </p:nvCxnSpPr>
          <p:spPr bwMode="auto">
            <a:xfrm>
              <a:off x="1100792" y="3487003"/>
              <a:ext cx="6902" cy="1194946"/>
            </a:xfrm>
            <a:prstGeom prst="line">
              <a:avLst/>
            </a:prstGeom>
            <a:solidFill>
              <a:schemeClr val="accent1"/>
            </a:solidFill>
            <a:ln w="38100" cap="flat" cmpd="sng" algn="ctr">
              <a:solidFill>
                <a:schemeClr val="bg1"/>
              </a:solidFill>
              <a:prstDash val="solid"/>
              <a:round/>
              <a:headEnd type="oval" w="med" len="med"/>
              <a:tailEnd type="oval" w="med" len="med"/>
            </a:ln>
            <a:effectLst/>
          </p:spPr>
        </p:cxnSp>
        <p:cxnSp>
          <p:nvCxnSpPr>
            <p:cNvPr id="1150" name="Straight Connector 1149"/>
            <p:cNvCxnSpPr/>
            <p:nvPr/>
          </p:nvCxnSpPr>
          <p:spPr bwMode="auto">
            <a:xfrm>
              <a:off x="1203165" y="3487003"/>
              <a:ext cx="16001" cy="1415584"/>
            </a:xfrm>
            <a:prstGeom prst="line">
              <a:avLst/>
            </a:prstGeom>
            <a:solidFill>
              <a:schemeClr val="accent1"/>
            </a:solidFill>
            <a:ln w="38100" cap="flat" cmpd="sng" algn="ctr">
              <a:solidFill>
                <a:schemeClr val="bg1"/>
              </a:solidFill>
              <a:prstDash val="solid"/>
              <a:round/>
              <a:headEnd type="oval" w="med" len="med"/>
              <a:tailEnd type="oval" w="med" len="med"/>
            </a:ln>
            <a:effectLst/>
          </p:spPr>
        </p:cxnSp>
        <p:cxnSp>
          <p:nvCxnSpPr>
            <p:cNvPr id="1153" name="Straight Connector 1152"/>
            <p:cNvCxnSpPr/>
            <p:nvPr/>
          </p:nvCxnSpPr>
          <p:spPr bwMode="auto">
            <a:xfrm>
              <a:off x="1314637" y="3487003"/>
              <a:ext cx="6824" cy="1665027"/>
            </a:xfrm>
            <a:prstGeom prst="line">
              <a:avLst/>
            </a:prstGeom>
            <a:solidFill>
              <a:schemeClr val="accent1"/>
            </a:solidFill>
            <a:ln w="38100" cap="flat" cmpd="sng" algn="ctr">
              <a:solidFill>
                <a:schemeClr val="bg1"/>
              </a:solidFill>
              <a:prstDash val="solid"/>
              <a:round/>
              <a:headEnd type="oval" w="med" len="med"/>
              <a:tailEnd type="oval" w="med" len="med"/>
            </a:ln>
            <a:effectLst/>
          </p:spPr>
        </p:cxnSp>
        <p:cxnSp>
          <p:nvCxnSpPr>
            <p:cNvPr id="1155" name="Straight Connector 1154"/>
            <p:cNvCxnSpPr/>
            <p:nvPr/>
          </p:nvCxnSpPr>
          <p:spPr bwMode="auto">
            <a:xfrm>
              <a:off x="1416932" y="3487003"/>
              <a:ext cx="13725" cy="1926511"/>
            </a:xfrm>
            <a:prstGeom prst="line">
              <a:avLst/>
            </a:prstGeom>
            <a:solidFill>
              <a:schemeClr val="accent1"/>
            </a:solidFill>
            <a:ln w="38100" cap="flat" cmpd="sng" algn="ctr">
              <a:solidFill>
                <a:schemeClr val="bg1"/>
              </a:solidFill>
              <a:prstDash val="solid"/>
              <a:round/>
              <a:headEnd type="oval" w="med" len="med"/>
              <a:tailEnd type="oval" w="med" len="med"/>
            </a:ln>
            <a:effectLst/>
          </p:spPr>
        </p:cxnSp>
        <p:cxnSp>
          <p:nvCxnSpPr>
            <p:cNvPr id="1157" name="Straight Connector 1156"/>
            <p:cNvCxnSpPr/>
            <p:nvPr/>
          </p:nvCxnSpPr>
          <p:spPr bwMode="auto">
            <a:xfrm flipH="1">
              <a:off x="1526128" y="3487003"/>
              <a:ext cx="6824" cy="2142699"/>
            </a:xfrm>
            <a:prstGeom prst="line">
              <a:avLst/>
            </a:prstGeom>
            <a:solidFill>
              <a:schemeClr val="accent1"/>
            </a:solidFill>
            <a:ln w="38100" cap="flat" cmpd="sng" algn="ctr">
              <a:solidFill>
                <a:schemeClr val="bg1"/>
              </a:solidFill>
              <a:prstDash val="solid"/>
              <a:round/>
              <a:headEnd type="oval" w="med" len="med"/>
              <a:tailEnd type="oval" w="med" len="med"/>
            </a:ln>
            <a:effectLst/>
          </p:spPr>
        </p:cxnSp>
        <p:cxnSp>
          <p:nvCxnSpPr>
            <p:cNvPr id="1159" name="Straight Connector 1158"/>
            <p:cNvCxnSpPr/>
            <p:nvPr/>
          </p:nvCxnSpPr>
          <p:spPr bwMode="auto">
            <a:xfrm flipH="1">
              <a:off x="1628423" y="3487003"/>
              <a:ext cx="36316" cy="2374481"/>
            </a:xfrm>
            <a:prstGeom prst="line">
              <a:avLst/>
            </a:prstGeom>
            <a:solidFill>
              <a:schemeClr val="accent1"/>
            </a:solidFill>
            <a:ln w="38100" cap="flat" cmpd="sng" algn="ctr">
              <a:solidFill>
                <a:schemeClr val="bg1"/>
              </a:solidFill>
              <a:prstDash val="solid"/>
              <a:round/>
              <a:headEnd type="oval" w="med" len="med"/>
              <a:tailEnd type="oval" w="med" len="med"/>
            </a:ln>
            <a:effectLst/>
          </p:spPr>
        </p:cxnSp>
        <p:cxnSp>
          <p:nvCxnSpPr>
            <p:cNvPr id="1161" name="Straight Connector 1160"/>
            <p:cNvCxnSpPr/>
            <p:nvPr/>
          </p:nvCxnSpPr>
          <p:spPr bwMode="auto">
            <a:xfrm flipH="1">
              <a:off x="1760210" y="3487003"/>
              <a:ext cx="38874" cy="2626457"/>
            </a:xfrm>
            <a:prstGeom prst="line">
              <a:avLst/>
            </a:prstGeom>
            <a:solidFill>
              <a:schemeClr val="accent1"/>
            </a:solidFill>
            <a:ln w="38100" cap="flat" cmpd="sng" algn="ctr">
              <a:solidFill>
                <a:schemeClr val="bg1"/>
              </a:solidFill>
              <a:prstDash val="solid"/>
              <a:round/>
              <a:headEnd type="oval" w="med" len="med"/>
              <a:tailEnd type="oval" w="med" len="med"/>
            </a:ln>
            <a:effectLst/>
          </p:spPr>
        </p:cxnSp>
        <p:cxnSp>
          <p:nvCxnSpPr>
            <p:cNvPr id="1171" name="Straight Connector 1170"/>
            <p:cNvCxnSpPr/>
            <p:nvPr/>
          </p:nvCxnSpPr>
          <p:spPr bwMode="auto">
            <a:xfrm flipH="1">
              <a:off x="1894559" y="3487003"/>
              <a:ext cx="29775" cy="2847096"/>
            </a:xfrm>
            <a:prstGeom prst="line">
              <a:avLst/>
            </a:prstGeom>
            <a:solidFill>
              <a:schemeClr val="accent1"/>
            </a:solidFill>
            <a:ln w="38100" cap="flat" cmpd="sng" algn="ctr">
              <a:solidFill>
                <a:schemeClr val="bg1"/>
              </a:solidFill>
              <a:prstDash val="solid"/>
              <a:round/>
              <a:headEnd type="oval" w="med" len="med"/>
              <a:tailEnd type="oval" w="med" len="med"/>
            </a:ln>
            <a:effectLst/>
          </p:spPr>
        </p:cxnSp>
      </p:grpSp>
      <p:grpSp>
        <p:nvGrpSpPr>
          <p:cNvPr id="18" name="Group 1348"/>
          <p:cNvGrpSpPr/>
          <p:nvPr/>
        </p:nvGrpSpPr>
        <p:grpSpPr>
          <a:xfrm>
            <a:off x="6919889" y="4389509"/>
            <a:ext cx="2103445" cy="2190734"/>
            <a:chOff x="4235356" y="3266130"/>
            <a:chExt cx="2595188" cy="3295063"/>
          </a:xfrm>
        </p:grpSpPr>
        <p:grpSp>
          <p:nvGrpSpPr>
            <p:cNvPr id="19" name="Group 1174"/>
            <p:cNvGrpSpPr/>
            <p:nvPr/>
          </p:nvGrpSpPr>
          <p:grpSpPr>
            <a:xfrm>
              <a:off x="4235356" y="4078164"/>
              <a:ext cx="2593075" cy="2483029"/>
              <a:chOff x="1213626" y="3833688"/>
              <a:chExt cx="2593075" cy="2483029"/>
            </a:xfrm>
          </p:grpSpPr>
          <p:grpSp>
            <p:nvGrpSpPr>
              <p:cNvPr id="20" name="Group 440"/>
              <p:cNvGrpSpPr/>
              <p:nvPr/>
            </p:nvGrpSpPr>
            <p:grpSpPr>
              <a:xfrm>
                <a:off x="1213626" y="3833688"/>
                <a:ext cx="2593075" cy="1227043"/>
                <a:chOff x="945611" y="3739095"/>
                <a:chExt cx="2593075" cy="2751043"/>
              </a:xfrm>
            </p:grpSpPr>
            <p:grpSp>
              <p:nvGrpSpPr>
                <p:cNvPr id="21" name="Group 328"/>
                <p:cNvGrpSpPr/>
                <p:nvPr/>
              </p:nvGrpSpPr>
              <p:grpSpPr>
                <a:xfrm>
                  <a:off x="945611" y="3739095"/>
                  <a:ext cx="2593075" cy="491319"/>
                  <a:chOff x="6673755" y="2524836"/>
                  <a:chExt cx="2593075" cy="491319"/>
                </a:xfrm>
              </p:grpSpPr>
              <p:sp>
                <p:nvSpPr>
                  <p:cNvPr id="1323" name="Rectangle 1322"/>
                  <p:cNvSpPr/>
                  <p:nvPr/>
                </p:nvSpPr>
                <p:spPr bwMode="auto">
                  <a:xfrm>
                    <a:off x="6673755" y="2524836"/>
                    <a:ext cx="2593075" cy="491319"/>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324" name="Rectangle 1323"/>
                  <p:cNvSpPr/>
                  <p:nvPr/>
                </p:nvSpPr>
                <p:spPr bwMode="auto">
                  <a:xfrm>
                    <a:off x="6796584" y="274320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325" name="Rectangle 1324"/>
                  <p:cNvSpPr/>
                  <p:nvPr/>
                </p:nvSpPr>
                <p:spPr bwMode="auto">
                  <a:xfrm>
                    <a:off x="7697337"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326" name="Rectangle 1325"/>
                  <p:cNvSpPr/>
                  <p:nvPr/>
                </p:nvSpPr>
                <p:spPr bwMode="auto">
                  <a:xfrm>
                    <a:off x="7817608"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327" name="Rectangle 1326"/>
                  <p:cNvSpPr/>
                  <p:nvPr/>
                </p:nvSpPr>
                <p:spPr bwMode="auto">
                  <a:xfrm>
                    <a:off x="7937879"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328" name="Rectangle 1327"/>
                  <p:cNvSpPr/>
                  <p:nvPr/>
                </p:nvSpPr>
                <p:spPr bwMode="auto">
                  <a:xfrm>
                    <a:off x="8418963"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329" name="Rectangle 1328"/>
                  <p:cNvSpPr/>
                  <p:nvPr/>
                </p:nvSpPr>
                <p:spPr bwMode="auto">
                  <a:xfrm>
                    <a:off x="853923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330" name="Rectangle 1329"/>
                  <p:cNvSpPr/>
                  <p:nvPr/>
                </p:nvSpPr>
                <p:spPr bwMode="auto">
                  <a:xfrm>
                    <a:off x="865950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cxnSp>
                <p:nvCxnSpPr>
                  <p:cNvPr id="1331" name="Straight Connector 1330"/>
                  <p:cNvCxnSpPr/>
                  <p:nvPr/>
                </p:nvCxnSpPr>
                <p:spPr bwMode="auto">
                  <a:xfrm>
                    <a:off x="6810233" y="2647666"/>
                    <a:ext cx="777922" cy="0"/>
                  </a:xfrm>
                  <a:prstGeom prst="line">
                    <a:avLst/>
                  </a:prstGeom>
                  <a:solidFill>
                    <a:schemeClr val="accent1"/>
                  </a:solidFill>
                  <a:ln w="57150" cap="flat" cmpd="sng" algn="ctr">
                    <a:solidFill>
                      <a:srgbClr val="1DFF83"/>
                    </a:solidFill>
                    <a:prstDash val="sysDot"/>
                    <a:round/>
                    <a:headEnd type="none" w="med" len="med"/>
                    <a:tailEnd type="none" w="med" len="med"/>
                  </a:ln>
                  <a:effectLst/>
                </p:spPr>
              </p:cxnSp>
              <p:cxnSp>
                <p:nvCxnSpPr>
                  <p:cNvPr id="1332" name="Straight Connector 1331"/>
                  <p:cNvCxnSpPr/>
                  <p:nvPr/>
                </p:nvCxnSpPr>
                <p:spPr bwMode="auto">
                  <a:xfrm flipV="1">
                    <a:off x="8823278" y="2813712"/>
                    <a:ext cx="377588" cy="4548"/>
                  </a:xfrm>
                  <a:prstGeom prst="line">
                    <a:avLst/>
                  </a:prstGeom>
                  <a:solidFill>
                    <a:schemeClr val="accent1"/>
                  </a:solidFill>
                  <a:ln w="57150" cap="flat" cmpd="sng" algn="ctr">
                    <a:solidFill>
                      <a:srgbClr val="FF2929"/>
                    </a:solidFill>
                    <a:prstDash val="sysDot"/>
                    <a:round/>
                    <a:headEnd type="none" w="med" len="med"/>
                    <a:tailEnd type="none" w="med" len="med"/>
                  </a:ln>
                  <a:effectLst/>
                </p:spPr>
              </p:cxnSp>
              <p:cxnSp>
                <p:nvCxnSpPr>
                  <p:cNvPr id="1333" name="Straight Connector 1332"/>
                  <p:cNvCxnSpPr/>
                  <p:nvPr/>
                </p:nvCxnSpPr>
                <p:spPr bwMode="auto">
                  <a:xfrm flipV="1">
                    <a:off x="8818729" y="2699983"/>
                    <a:ext cx="377588" cy="4548"/>
                  </a:xfrm>
                  <a:prstGeom prst="line">
                    <a:avLst/>
                  </a:prstGeom>
                  <a:solidFill>
                    <a:schemeClr val="accent1"/>
                  </a:solidFill>
                  <a:ln w="57150" cap="flat" cmpd="sng" algn="ctr">
                    <a:solidFill>
                      <a:srgbClr val="1DFF83"/>
                    </a:solidFill>
                    <a:prstDash val="sysDot"/>
                    <a:round/>
                    <a:headEnd type="none" w="med" len="med"/>
                    <a:tailEnd type="none" w="med" len="med"/>
                  </a:ln>
                  <a:effectLst/>
                </p:spPr>
              </p:cxnSp>
              <p:sp>
                <p:nvSpPr>
                  <p:cNvPr id="1334" name="Rectangle 1333"/>
                  <p:cNvSpPr/>
                  <p:nvPr/>
                </p:nvSpPr>
                <p:spPr bwMode="auto">
                  <a:xfrm>
                    <a:off x="8058150"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335" name="Rectangle 1334"/>
                  <p:cNvSpPr/>
                  <p:nvPr/>
                </p:nvSpPr>
                <p:spPr bwMode="auto">
                  <a:xfrm>
                    <a:off x="8178421"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336" name="Rectangle 1335"/>
                  <p:cNvSpPr/>
                  <p:nvPr/>
                </p:nvSpPr>
                <p:spPr bwMode="auto">
                  <a:xfrm>
                    <a:off x="8298692"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337" name="Rectangle 1336"/>
                  <p:cNvSpPr/>
                  <p:nvPr/>
                </p:nvSpPr>
                <p:spPr bwMode="auto">
                  <a:xfrm>
                    <a:off x="7194643" y="273865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grpSp>
            <p:grpSp>
              <p:nvGrpSpPr>
                <p:cNvPr id="22" name="Group 344"/>
                <p:cNvGrpSpPr/>
                <p:nvPr/>
              </p:nvGrpSpPr>
              <p:grpSpPr>
                <a:xfrm>
                  <a:off x="945611" y="4304026"/>
                  <a:ext cx="2593075" cy="491319"/>
                  <a:chOff x="6673755" y="2524836"/>
                  <a:chExt cx="2593075" cy="491319"/>
                </a:xfrm>
              </p:grpSpPr>
              <p:sp>
                <p:nvSpPr>
                  <p:cNvPr id="1308" name="Rectangle 1307"/>
                  <p:cNvSpPr/>
                  <p:nvPr/>
                </p:nvSpPr>
                <p:spPr bwMode="auto">
                  <a:xfrm>
                    <a:off x="6673755" y="2524836"/>
                    <a:ext cx="2593075" cy="491319"/>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309" name="Rectangle 1308"/>
                  <p:cNvSpPr/>
                  <p:nvPr/>
                </p:nvSpPr>
                <p:spPr bwMode="auto">
                  <a:xfrm>
                    <a:off x="6796584" y="274320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310" name="Rectangle 1309"/>
                  <p:cNvSpPr/>
                  <p:nvPr/>
                </p:nvSpPr>
                <p:spPr bwMode="auto">
                  <a:xfrm>
                    <a:off x="7697337"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311" name="Rectangle 1310"/>
                  <p:cNvSpPr/>
                  <p:nvPr/>
                </p:nvSpPr>
                <p:spPr bwMode="auto">
                  <a:xfrm>
                    <a:off x="7817608"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312" name="Rectangle 1311"/>
                  <p:cNvSpPr/>
                  <p:nvPr/>
                </p:nvSpPr>
                <p:spPr bwMode="auto">
                  <a:xfrm>
                    <a:off x="7937879"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313" name="Rectangle 1312"/>
                  <p:cNvSpPr/>
                  <p:nvPr/>
                </p:nvSpPr>
                <p:spPr bwMode="auto">
                  <a:xfrm>
                    <a:off x="8418963"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314" name="Rectangle 1313"/>
                  <p:cNvSpPr/>
                  <p:nvPr/>
                </p:nvSpPr>
                <p:spPr bwMode="auto">
                  <a:xfrm>
                    <a:off x="853923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315" name="Rectangle 1314"/>
                  <p:cNvSpPr/>
                  <p:nvPr/>
                </p:nvSpPr>
                <p:spPr bwMode="auto">
                  <a:xfrm>
                    <a:off x="865950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cxnSp>
                <p:nvCxnSpPr>
                  <p:cNvPr id="1316" name="Straight Connector 1315"/>
                  <p:cNvCxnSpPr/>
                  <p:nvPr/>
                </p:nvCxnSpPr>
                <p:spPr bwMode="auto">
                  <a:xfrm>
                    <a:off x="6810233" y="2647666"/>
                    <a:ext cx="777922" cy="0"/>
                  </a:xfrm>
                  <a:prstGeom prst="line">
                    <a:avLst/>
                  </a:prstGeom>
                  <a:solidFill>
                    <a:schemeClr val="accent1"/>
                  </a:solidFill>
                  <a:ln w="57150" cap="flat" cmpd="sng" algn="ctr">
                    <a:solidFill>
                      <a:srgbClr val="1DFF83"/>
                    </a:solidFill>
                    <a:prstDash val="sysDot"/>
                    <a:round/>
                    <a:headEnd type="none" w="med" len="med"/>
                    <a:tailEnd type="none" w="med" len="med"/>
                  </a:ln>
                  <a:effectLst/>
                </p:spPr>
              </p:cxnSp>
              <p:cxnSp>
                <p:nvCxnSpPr>
                  <p:cNvPr id="1317" name="Straight Connector 1316"/>
                  <p:cNvCxnSpPr/>
                  <p:nvPr/>
                </p:nvCxnSpPr>
                <p:spPr bwMode="auto">
                  <a:xfrm flipV="1">
                    <a:off x="8823278" y="2813712"/>
                    <a:ext cx="377588" cy="4548"/>
                  </a:xfrm>
                  <a:prstGeom prst="line">
                    <a:avLst/>
                  </a:prstGeom>
                  <a:solidFill>
                    <a:schemeClr val="accent1"/>
                  </a:solidFill>
                  <a:ln w="57150" cap="flat" cmpd="sng" algn="ctr">
                    <a:solidFill>
                      <a:srgbClr val="FF2929"/>
                    </a:solidFill>
                    <a:prstDash val="sysDot"/>
                    <a:round/>
                    <a:headEnd type="none" w="med" len="med"/>
                    <a:tailEnd type="none" w="med" len="med"/>
                  </a:ln>
                  <a:effectLst/>
                </p:spPr>
              </p:cxnSp>
              <p:cxnSp>
                <p:nvCxnSpPr>
                  <p:cNvPr id="1318" name="Straight Connector 1317"/>
                  <p:cNvCxnSpPr/>
                  <p:nvPr/>
                </p:nvCxnSpPr>
                <p:spPr bwMode="auto">
                  <a:xfrm flipV="1">
                    <a:off x="8818729" y="2699983"/>
                    <a:ext cx="377588" cy="4548"/>
                  </a:xfrm>
                  <a:prstGeom prst="line">
                    <a:avLst/>
                  </a:prstGeom>
                  <a:solidFill>
                    <a:schemeClr val="accent1"/>
                  </a:solidFill>
                  <a:ln w="57150" cap="flat" cmpd="sng" algn="ctr">
                    <a:solidFill>
                      <a:srgbClr val="1DFF83"/>
                    </a:solidFill>
                    <a:prstDash val="sysDot"/>
                    <a:round/>
                    <a:headEnd type="none" w="med" len="med"/>
                    <a:tailEnd type="none" w="med" len="med"/>
                  </a:ln>
                  <a:effectLst/>
                </p:spPr>
              </p:cxnSp>
              <p:sp>
                <p:nvSpPr>
                  <p:cNvPr id="1319" name="Rectangle 1318"/>
                  <p:cNvSpPr/>
                  <p:nvPr/>
                </p:nvSpPr>
                <p:spPr bwMode="auto">
                  <a:xfrm>
                    <a:off x="8058150"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320" name="Rectangle 1319"/>
                  <p:cNvSpPr/>
                  <p:nvPr/>
                </p:nvSpPr>
                <p:spPr bwMode="auto">
                  <a:xfrm>
                    <a:off x="8178421"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321" name="Rectangle 1320"/>
                  <p:cNvSpPr/>
                  <p:nvPr/>
                </p:nvSpPr>
                <p:spPr bwMode="auto">
                  <a:xfrm>
                    <a:off x="8298692"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322" name="Rectangle 1321"/>
                  <p:cNvSpPr/>
                  <p:nvPr/>
                </p:nvSpPr>
                <p:spPr bwMode="auto">
                  <a:xfrm>
                    <a:off x="7194643" y="273865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grpSp>
            <p:grpSp>
              <p:nvGrpSpPr>
                <p:cNvPr id="23" name="Group 360"/>
                <p:cNvGrpSpPr/>
                <p:nvPr/>
              </p:nvGrpSpPr>
              <p:grpSpPr>
                <a:xfrm>
                  <a:off x="945611" y="5998819"/>
                  <a:ext cx="2593075" cy="491319"/>
                  <a:chOff x="6673755" y="2524836"/>
                  <a:chExt cx="2593075" cy="491319"/>
                </a:xfrm>
              </p:grpSpPr>
              <p:sp>
                <p:nvSpPr>
                  <p:cNvPr id="1293" name="Rectangle 1292"/>
                  <p:cNvSpPr/>
                  <p:nvPr/>
                </p:nvSpPr>
                <p:spPr bwMode="auto">
                  <a:xfrm>
                    <a:off x="6673755" y="2524836"/>
                    <a:ext cx="2593075" cy="491319"/>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294" name="Rectangle 1293"/>
                  <p:cNvSpPr/>
                  <p:nvPr/>
                </p:nvSpPr>
                <p:spPr bwMode="auto">
                  <a:xfrm>
                    <a:off x="6796584" y="274320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295" name="Rectangle 1294"/>
                  <p:cNvSpPr/>
                  <p:nvPr/>
                </p:nvSpPr>
                <p:spPr bwMode="auto">
                  <a:xfrm>
                    <a:off x="7697337"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296" name="Rectangle 1295"/>
                  <p:cNvSpPr/>
                  <p:nvPr/>
                </p:nvSpPr>
                <p:spPr bwMode="auto">
                  <a:xfrm>
                    <a:off x="7817608"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297" name="Rectangle 1296"/>
                  <p:cNvSpPr/>
                  <p:nvPr/>
                </p:nvSpPr>
                <p:spPr bwMode="auto">
                  <a:xfrm>
                    <a:off x="7937879"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298" name="Rectangle 1297"/>
                  <p:cNvSpPr/>
                  <p:nvPr/>
                </p:nvSpPr>
                <p:spPr bwMode="auto">
                  <a:xfrm>
                    <a:off x="8418963"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299" name="Rectangle 1298"/>
                  <p:cNvSpPr/>
                  <p:nvPr/>
                </p:nvSpPr>
                <p:spPr bwMode="auto">
                  <a:xfrm>
                    <a:off x="853923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300" name="Rectangle 1299"/>
                  <p:cNvSpPr/>
                  <p:nvPr/>
                </p:nvSpPr>
                <p:spPr bwMode="auto">
                  <a:xfrm>
                    <a:off x="865950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cxnSp>
                <p:nvCxnSpPr>
                  <p:cNvPr id="1301" name="Straight Connector 1300"/>
                  <p:cNvCxnSpPr/>
                  <p:nvPr/>
                </p:nvCxnSpPr>
                <p:spPr bwMode="auto">
                  <a:xfrm>
                    <a:off x="6810233" y="2647666"/>
                    <a:ext cx="777922" cy="0"/>
                  </a:xfrm>
                  <a:prstGeom prst="line">
                    <a:avLst/>
                  </a:prstGeom>
                  <a:solidFill>
                    <a:schemeClr val="accent1"/>
                  </a:solidFill>
                  <a:ln w="57150" cap="flat" cmpd="sng" algn="ctr">
                    <a:solidFill>
                      <a:srgbClr val="1DFF83"/>
                    </a:solidFill>
                    <a:prstDash val="sysDot"/>
                    <a:round/>
                    <a:headEnd type="none" w="med" len="med"/>
                    <a:tailEnd type="none" w="med" len="med"/>
                  </a:ln>
                  <a:effectLst/>
                </p:spPr>
              </p:cxnSp>
              <p:cxnSp>
                <p:nvCxnSpPr>
                  <p:cNvPr id="1302" name="Straight Connector 1301"/>
                  <p:cNvCxnSpPr/>
                  <p:nvPr/>
                </p:nvCxnSpPr>
                <p:spPr bwMode="auto">
                  <a:xfrm flipV="1">
                    <a:off x="8823278" y="2813712"/>
                    <a:ext cx="377588" cy="4548"/>
                  </a:xfrm>
                  <a:prstGeom prst="line">
                    <a:avLst/>
                  </a:prstGeom>
                  <a:solidFill>
                    <a:schemeClr val="accent1"/>
                  </a:solidFill>
                  <a:ln w="57150" cap="flat" cmpd="sng" algn="ctr">
                    <a:solidFill>
                      <a:srgbClr val="FF2929"/>
                    </a:solidFill>
                    <a:prstDash val="sysDot"/>
                    <a:round/>
                    <a:headEnd type="none" w="med" len="med"/>
                    <a:tailEnd type="none" w="med" len="med"/>
                  </a:ln>
                  <a:effectLst/>
                </p:spPr>
              </p:cxnSp>
              <p:cxnSp>
                <p:nvCxnSpPr>
                  <p:cNvPr id="1303" name="Straight Connector 1302"/>
                  <p:cNvCxnSpPr/>
                  <p:nvPr/>
                </p:nvCxnSpPr>
                <p:spPr bwMode="auto">
                  <a:xfrm flipV="1">
                    <a:off x="8818729" y="2699983"/>
                    <a:ext cx="377588" cy="4548"/>
                  </a:xfrm>
                  <a:prstGeom prst="line">
                    <a:avLst/>
                  </a:prstGeom>
                  <a:solidFill>
                    <a:schemeClr val="accent1"/>
                  </a:solidFill>
                  <a:ln w="57150" cap="flat" cmpd="sng" algn="ctr">
                    <a:solidFill>
                      <a:srgbClr val="1DFF83"/>
                    </a:solidFill>
                    <a:prstDash val="sysDot"/>
                    <a:round/>
                    <a:headEnd type="none" w="med" len="med"/>
                    <a:tailEnd type="none" w="med" len="med"/>
                  </a:ln>
                  <a:effectLst/>
                </p:spPr>
              </p:cxnSp>
              <p:sp>
                <p:nvSpPr>
                  <p:cNvPr id="1304" name="Rectangle 1303"/>
                  <p:cNvSpPr/>
                  <p:nvPr/>
                </p:nvSpPr>
                <p:spPr bwMode="auto">
                  <a:xfrm>
                    <a:off x="8058150"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305" name="Rectangle 1304"/>
                  <p:cNvSpPr/>
                  <p:nvPr/>
                </p:nvSpPr>
                <p:spPr bwMode="auto">
                  <a:xfrm>
                    <a:off x="8178421"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306" name="Rectangle 1305"/>
                  <p:cNvSpPr/>
                  <p:nvPr/>
                </p:nvSpPr>
                <p:spPr bwMode="auto">
                  <a:xfrm>
                    <a:off x="8298692"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307" name="Rectangle 1306"/>
                  <p:cNvSpPr/>
                  <p:nvPr/>
                </p:nvSpPr>
                <p:spPr bwMode="auto">
                  <a:xfrm>
                    <a:off x="7194643" y="273865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grpSp>
            <p:grpSp>
              <p:nvGrpSpPr>
                <p:cNvPr id="24" name="Group 376"/>
                <p:cNvGrpSpPr/>
                <p:nvPr/>
              </p:nvGrpSpPr>
              <p:grpSpPr>
                <a:xfrm>
                  <a:off x="945611" y="4868957"/>
                  <a:ext cx="2593075" cy="491319"/>
                  <a:chOff x="6673755" y="2524836"/>
                  <a:chExt cx="2593075" cy="491319"/>
                </a:xfrm>
              </p:grpSpPr>
              <p:sp>
                <p:nvSpPr>
                  <p:cNvPr id="1278" name="Rectangle 1277"/>
                  <p:cNvSpPr/>
                  <p:nvPr/>
                </p:nvSpPr>
                <p:spPr bwMode="auto">
                  <a:xfrm>
                    <a:off x="6673755" y="2524836"/>
                    <a:ext cx="2593075" cy="491319"/>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279" name="Rectangle 1278"/>
                  <p:cNvSpPr/>
                  <p:nvPr/>
                </p:nvSpPr>
                <p:spPr bwMode="auto">
                  <a:xfrm>
                    <a:off x="6796584" y="274320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280" name="Rectangle 1279"/>
                  <p:cNvSpPr/>
                  <p:nvPr/>
                </p:nvSpPr>
                <p:spPr bwMode="auto">
                  <a:xfrm>
                    <a:off x="7697337"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281" name="Rectangle 1280"/>
                  <p:cNvSpPr/>
                  <p:nvPr/>
                </p:nvSpPr>
                <p:spPr bwMode="auto">
                  <a:xfrm>
                    <a:off x="7817608"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282" name="Rectangle 1281"/>
                  <p:cNvSpPr/>
                  <p:nvPr/>
                </p:nvSpPr>
                <p:spPr bwMode="auto">
                  <a:xfrm>
                    <a:off x="7937879"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283" name="Rectangle 1282"/>
                  <p:cNvSpPr/>
                  <p:nvPr/>
                </p:nvSpPr>
                <p:spPr bwMode="auto">
                  <a:xfrm>
                    <a:off x="8418963"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284" name="Rectangle 1283"/>
                  <p:cNvSpPr/>
                  <p:nvPr/>
                </p:nvSpPr>
                <p:spPr bwMode="auto">
                  <a:xfrm>
                    <a:off x="853923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285" name="Rectangle 1284"/>
                  <p:cNvSpPr/>
                  <p:nvPr/>
                </p:nvSpPr>
                <p:spPr bwMode="auto">
                  <a:xfrm>
                    <a:off x="865950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cxnSp>
                <p:nvCxnSpPr>
                  <p:cNvPr id="1286" name="Straight Connector 1285"/>
                  <p:cNvCxnSpPr/>
                  <p:nvPr/>
                </p:nvCxnSpPr>
                <p:spPr bwMode="auto">
                  <a:xfrm>
                    <a:off x="6810233" y="2647666"/>
                    <a:ext cx="777922" cy="0"/>
                  </a:xfrm>
                  <a:prstGeom prst="line">
                    <a:avLst/>
                  </a:prstGeom>
                  <a:solidFill>
                    <a:schemeClr val="accent1"/>
                  </a:solidFill>
                  <a:ln w="57150" cap="flat" cmpd="sng" algn="ctr">
                    <a:solidFill>
                      <a:srgbClr val="1DFF83"/>
                    </a:solidFill>
                    <a:prstDash val="sysDot"/>
                    <a:round/>
                    <a:headEnd type="none" w="med" len="med"/>
                    <a:tailEnd type="none" w="med" len="med"/>
                  </a:ln>
                  <a:effectLst/>
                </p:spPr>
              </p:cxnSp>
              <p:cxnSp>
                <p:nvCxnSpPr>
                  <p:cNvPr id="1287" name="Straight Connector 1286"/>
                  <p:cNvCxnSpPr/>
                  <p:nvPr/>
                </p:nvCxnSpPr>
                <p:spPr bwMode="auto">
                  <a:xfrm flipV="1">
                    <a:off x="8823278" y="2813712"/>
                    <a:ext cx="377588" cy="4548"/>
                  </a:xfrm>
                  <a:prstGeom prst="line">
                    <a:avLst/>
                  </a:prstGeom>
                  <a:solidFill>
                    <a:schemeClr val="accent1"/>
                  </a:solidFill>
                  <a:ln w="57150" cap="flat" cmpd="sng" algn="ctr">
                    <a:solidFill>
                      <a:srgbClr val="FF2929"/>
                    </a:solidFill>
                    <a:prstDash val="sysDot"/>
                    <a:round/>
                    <a:headEnd type="none" w="med" len="med"/>
                    <a:tailEnd type="none" w="med" len="med"/>
                  </a:ln>
                  <a:effectLst/>
                </p:spPr>
              </p:cxnSp>
              <p:cxnSp>
                <p:nvCxnSpPr>
                  <p:cNvPr id="1288" name="Straight Connector 1287"/>
                  <p:cNvCxnSpPr/>
                  <p:nvPr/>
                </p:nvCxnSpPr>
                <p:spPr bwMode="auto">
                  <a:xfrm flipV="1">
                    <a:off x="8818729" y="2699983"/>
                    <a:ext cx="377588" cy="4548"/>
                  </a:xfrm>
                  <a:prstGeom prst="line">
                    <a:avLst/>
                  </a:prstGeom>
                  <a:solidFill>
                    <a:schemeClr val="accent1"/>
                  </a:solidFill>
                  <a:ln w="57150" cap="flat" cmpd="sng" algn="ctr">
                    <a:solidFill>
                      <a:srgbClr val="1DFF83"/>
                    </a:solidFill>
                    <a:prstDash val="sysDot"/>
                    <a:round/>
                    <a:headEnd type="none" w="med" len="med"/>
                    <a:tailEnd type="none" w="med" len="med"/>
                  </a:ln>
                  <a:effectLst/>
                </p:spPr>
              </p:cxnSp>
              <p:sp>
                <p:nvSpPr>
                  <p:cNvPr id="1289" name="Rectangle 1288"/>
                  <p:cNvSpPr/>
                  <p:nvPr/>
                </p:nvSpPr>
                <p:spPr bwMode="auto">
                  <a:xfrm>
                    <a:off x="8058150"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290" name="Rectangle 1289"/>
                  <p:cNvSpPr/>
                  <p:nvPr/>
                </p:nvSpPr>
                <p:spPr bwMode="auto">
                  <a:xfrm>
                    <a:off x="8178421"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291" name="Rectangle 1290"/>
                  <p:cNvSpPr/>
                  <p:nvPr/>
                </p:nvSpPr>
                <p:spPr bwMode="auto">
                  <a:xfrm>
                    <a:off x="8298692"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292" name="Rectangle 1291"/>
                  <p:cNvSpPr/>
                  <p:nvPr/>
                </p:nvSpPr>
                <p:spPr bwMode="auto">
                  <a:xfrm>
                    <a:off x="7194643" y="273865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grpSp>
            <p:grpSp>
              <p:nvGrpSpPr>
                <p:cNvPr id="25" name="Group 392"/>
                <p:cNvGrpSpPr/>
                <p:nvPr/>
              </p:nvGrpSpPr>
              <p:grpSpPr>
                <a:xfrm>
                  <a:off x="945611" y="5433888"/>
                  <a:ext cx="2593075" cy="491319"/>
                  <a:chOff x="6673755" y="2524836"/>
                  <a:chExt cx="2593075" cy="491319"/>
                </a:xfrm>
              </p:grpSpPr>
              <p:sp>
                <p:nvSpPr>
                  <p:cNvPr id="1263" name="Rectangle 1262"/>
                  <p:cNvSpPr/>
                  <p:nvPr/>
                </p:nvSpPr>
                <p:spPr bwMode="auto">
                  <a:xfrm>
                    <a:off x="6673755" y="2524836"/>
                    <a:ext cx="2593075" cy="491319"/>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264" name="Rectangle 1263"/>
                  <p:cNvSpPr/>
                  <p:nvPr/>
                </p:nvSpPr>
                <p:spPr bwMode="auto">
                  <a:xfrm>
                    <a:off x="6796584" y="274320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265" name="Rectangle 1264"/>
                  <p:cNvSpPr/>
                  <p:nvPr/>
                </p:nvSpPr>
                <p:spPr bwMode="auto">
                  <a:xfrm>
                    <a:off x="7697337"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266" name="Rectangle 1265"/>
                  <p:cNvSpPr/>
                  <p:nvPr/>
                </p:nvSpPr>
                <p:spPr bwMode="auto">
                  <a:xfrm>
                    <a:off x="7817608"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267" name="Rectangle 1266"/>
                  <p:cNvSpPr/>
                  <p:nvPr/>
                </p:nvSpPr>
                <p:spPr bwMode="auto">
                  <a:xfrm>
                    <a:off x="7937879"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268" name="Rectangle 1267"/>
                  <p:cNvSpPr/>
                  <p:nvPr/>
                </p:nvSpPr>
                <p:spPr bwMode="auto">
                  <a:xfrm>
                    <a:off x="8418963"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269" name="Rectangle 1268"/>
                  <p:cNvSpPr/>
                  <p:nvPr/>
                </p:nvSpPr>
                <p:spPr bwMode="auto">
                  <a:xfrm>
                    <a:off x="853923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270" name="Rectangle 1269"/>
                  <p:cNvSpPr/>
                  <p:nvPr/>
                </p:nvSpPr>
                <p:spPr bwMode="auto">
                  <a:xfrm>
                    <a:off x="865950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cxnSp>
                <p:nvCxnSpPr>
                  <p:cNvPr id="1271" name="Straight Connector 1270"/>
                  <p:cNvCxnSpPr/>
                  <p:nvPr/>
                </p:nvCxnSpPr>
                <p:spPr bwMode="auto">
                  <a:xfrm>
                    <a:off x="6810233" y="2647666"/>
                    <a:ext cx="777922" cy="0"/>
                  </a:xfrm>
                  <a:prstGeom prst="line">
                    <a:avLst/>
                  </a:prstGeom>
                  <a:solidFill>
                    <a:schemeClr val="accent1"/>
                  </a:solidFill>
                  <a:ln w="57150" cap="flat" cmpd="sng" algn="ctr">
                    <a:solidFill>
                      <a:srgbClr val="1DFF83"/>
                    </a:solidFill>
                    <a:prstDash val="sysDot"/>
                    <a:round/>
                    <a:headEnd type="none" w="med" len="med"/>
                    <a:tailEnd type="none" w="med" len="med"/>
                  </a:ln>
                  <a:effectLst/>
                </p:spPr>
              </p:cxnSp>
              <p:cxnSp>
                <p:nvCxnSpPr>
                  <p:cNvPr id="1272" name="Straight Connector 1271"/>
                  <p:cNvCxnSpPr/>
                  <p:nvPr/>
                </p:nvCxnSpPr>
                <p:spPr bwMode="auto">
                  <a:xfrm flipV="1">
                    <a:off x="8823278" y="2813712"/>
                    <a:ext cx="377588" cy="4548"/>
                  </a:xfrm>
                  <a:prstGeom prst="line">
                    <a:avLst/>
                  </a:prstGeom>
                  <a:solidFill>
                    <a:schemeClr val="accent1"/>
                  </a:solidFill>
                  <a:ln w="57150" cap="flat" cmpd="sng" algn="ctr">
                    <a:solidFill>
                      <a:srgbClr val="FF2929"/>
                    </a:solidFill>
                    <a:prstDash val="sysDot"/>
                    <a:round/>
                    <a:headEnd type="none" w="med" len="med"/>
                    <a:tailEnd type="none" w="med" len="med"/>
                  </a:ln>
                  <a:effectLst/>
                </p:spPr>
              </p:cxnSp>
              <p:cxnSp>
                <p:nvCxnSpPr>
                  <p:cNvPr id="1273" name="Straight Connector 1272"/>
                  <p:cNvCxnSpPr/>
                  <p:nvPr/>
                </p:nvCxnSpPr>
                <p:spPr bwMode="auto">
                  <a:xfrm flipV="1">
                    <a:off x="8818729" y="2699983"/>
                    <a:ext cx="377588" cy="4548"/>
                  </a:xfrm>
                  <a:prstGeom prst="line">
                    <a:avLst/>
                  </a:prstGeom>
                  <a:solidFill>
                    <a:schemeClr val="accent1"/>
                  </a:solidFill>
                  <a:ln w="57150" cap="flat" cmpd="sng" algn="ctr">
                    <a:solidFill>
                      <a:srgbClr val="1DFF83"/>
                    </a:solidFill>
                    <a:prstDash val="sysDot"/>
                    <a:round/>
                    <a:headEnd type="none" w="med" len="med"/>
                    <a:tailEnd type="none" w="med" len="med"/>
                  </a:ln>
                  <a:effectLst/>
                </p:spPr>
              </p:cxnSp>
              <p:sp>
                <p:nvSpPr>
                  <p:cNvPr id="1274" name="Rectangle 1273"/>
                  <p:cNvSpPr/>
                  <p:nvPr/>
                </p:nvSpPr>
                <p:spPr bwMode="auto">
                  <a:xfrm>
                    <a:off x="8058150"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275" name="Rectangle 1274"/>
                  <p:cNvSpPr/>
                  <p:nvPr/>
                </p:nvSpPr>
                <p:spPr bwMode="auto">
                  <a:xfrm>
                    <a:off x="8178421"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276" name="Rectangle 1275"/>
                  <p:cNvSpPr/>
                  <p:nvPr/>
                </p:nvSpPr>
                <p:spPr bwMode="auto">
                  <a:xfrm>
                    <a:off x="8298692"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277" name="Rectangle 1276"/>
                  <p:cNvSpPr/>
                  <p:nvPr/>
                </p:nvSpPr>
                <p:spPr bwMode="auto">
                  <a:xfrm>
                    <a:off x="7194643" y="273865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grpSp>
          </p:grpSp>
          <p:grpSp>
            <p:nvGrpSpPr>
              <p:cNvPr id="26" name="Group 456"/>
              <p:cNvGrpSpPr/>
              <p:nvPr/>
            </p:nvGrpSpPr>
            <p:grpSpPr>
              <a:xfrm>
                <a:off x="1213626" y="5089674"/>
                <a:ext cx="2593075" cy="1227043"/>
                <a:chOff x="945611" y="3739095"/>
                <a:chExt cx="2593075" cy="2751043"/>
              </a:xfrm>
            </p:grpSpPr>
            <p:grpSp>
              <p:nvGrpSpPr>
                <p:cNvPr id="27" name="Group 328"/>
                <p:cNvGrpSpPr/>
                <p:nvPr/>
              </p:nvGrpSpPr>
              <p:grpSpPr>
                <a:xfrm>
                  <a:off x="945611" y="3739095"/>
                  <a:ext cx="2593075" cy="491319"/>
                  <a:chOff x="6673755" y="2524836"/>
                  <a:chExt cx="2593075" cy="491319"/>
                </a:xfrm>
              </p:grpSpPr>
              <p:sp>
                <p:nvSpPr>
                  <p:cNvPr id="1243" name="Rectangle 1242"/>
                  <p:cNvSpPr/>
                  <p:nvPr/>
                </p:nvSpPr>
                <p:spPr bwMode="auto">
                  <a:xfrm>
                    <a:off x="6673755" y="2524836"/>
                    <a:ext cx="2593075" cy="491319"/>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244" name="Rectangle 1243"/>
                  <p:cNvSpPr/>
                  <p:nvPr/>
                </p:nvSpPr>
                <p:spPr bwMode="auto">
                  <a:xfrm>
                    <a:off x="6796584" y="274320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245" name="Rectangle 1244"/>
                  <p:cNvSpPr/>
                  <p:nvPr/>
                </p:nvSpPr>
                <p:spPr bwMode="auto">
                  <a:xfrm>
                    <a:off x="7697337"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246" name="Rectangle 1245"/>
                  <p:cNvSpPr/>
                  <p:nvPr/>
                </p:nvSpPr>
                <p:spPr bwMode="auto">
                  <a:xfrm>
                    <a:off x="7817608"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247" name="Rectangle 1246"/>
                  <p:cNvSpPr/>
                  <p:nvPr/>
                </p:nvSpPr>
                <p:spPr bwMode="auto">
                  <a:xfrm>
                    <a:off x="7937879"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248" name="Rectangle 1247"/>
                  <p:cNvSpPr/>
                  <p:nvPr/>
                </p:nvSpPr>
                <p:spPr bwMode="auto">
                  <a:xfrm>
                    <a:off x="8418963"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249" name="Rectangle 1248"/>
                  <p:cNvSpPr/>
                  <p:nvPr/>
                </p:nvSpPr>
                <p:spPr bwMode="auto">
                  <a:xfrm>
                    <a:off x="853923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250" name="Rectangle 1249"/>
                  <p:cNvSpPr/>
                  <p:nvPr/>
                </p:nvSpPr>
                <p:spPr bwMode="auto">
                  <a:xfrm>
                    <a:off x="865950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cxnSp>
                <p:nvCxnSpPr>
                  <p:cNvPr id="1251" name="Straight Connector 1250"/>
                  <p:cNvCxnSpPr/>
                  <p:nvPr/>
                </p:nvCxnSpPr>
                <p:spPr bwMode="auto">
                  <a:xfrm>
                    <a:off x="6810233" y="2647666"/>
                    <a:ext cx="777922" cy="0"/>
                  </a:xfrm>
                  <a:prstGeom prst="line">
                    <a:avLst/>
                  </a:prstGeom>
                  <a:solidFill>
                    <a:schemeClr val="accent1"/>
                  </a:solidFill>
                  <a:ln w="57150" cap="flat" cmpd="sng" algn="ctr">
                    <a:solidFill>
                      <a:srgbClr val="1DFF83"/>
                    </a:solidFill>
                    <a:prstDash val="sysDot"/>
                    <a:round/>
                    <a:headEnd type="none" w="med" len="med"/>
                    <a:tailEnd type="none" w="med" len="med"/>
                  </a:ln>
                  <a:effectLst/>
                </p:spPr>
              </p:cxnSp>
              <p:cxnSp>
                <p:nvCxnSpPr>
                  <p:cNvPr id="1252" name="Straight Connector 1251"/>
                  <p:cNvCxnSpPr/>
                  <p:nvPr/>
                </p:nvCxnSpPr>
                <p:spPr bwMode="auto">
                  <a:xfrm flipV="1">
                    <a:off x="8823278" y="2813712"/>
                    <a:ext cx="377588" cy="4548"/>
                  </a:xfrm>
                  <a:prstGeom prst="line">
                    <a:avLst/>
                  </a:prstGeom>
                  <a:solidFill>
                    <a:schemeClr val="accent1"/>
                  </a:solidFill>
                  <a:ln w="57150" cap="flat" cmpd="sng" algn="ctr">
                    <a:solidFill>
                      <a:srgbClr val="FF2929"/>
                    </a:solidFill>
                    <a:prstDash val="sysDot"/>
                    <a:round/>
                    <a:headEnd type="none" w="med" len="med"/>
                    <a:tailEnd type="none" w="med" len="med"/>
                  </a:ln>
                  <a:effectLst/>
                </p:spPr>
              </p:cxnSp>
              <p:cxnSp>
                <p:nvCxnSpPr>
                  <p:cNvPr id="1253" name="Straight Connector 1252"/>
                  <p:cNvCxnSpPr/>
                  <p:nvPr/>
                </p:nvCxnSpPr>
                <p:spPr bwMode="auto">
                  <a:xfrm flipV="1">
                    <a:off x="8818729" y="2699983"/>
                    <a:ext cx="377588" cy="4548"/>
                  </a:xfrm>
                  <a:prstGeom prst="line">
                    <a:avLst/>
                  </a:prstGeom>
                  <a:solidFill>
                    <a:schemeClr val="accent1"/>
                  </a:solidFill>
                  <a:ln w="57150" cap="flat" cmpd="sng" algn="ctr">
                    <a:solidFill>
                      <a:srgbClr val="1DFF83"/>
                    </a:solidFill>
                    <a:prstDash val="sysDot"/>
                    <a:round/>
                    <a:headEnd type="none" w="med" len="med"/>
                    <a:tailEnd type="none" w="med" len="med"/>
                  </a:ln>
                  <a:effectLst/>
                </p:spPr>
              </p:cxnSp>
              <p:sp>
                <p:nvSpPr>
                  <p:cNvPr id="1254" name="Rectangle 1253"/>
                  <p:cNvSpPr/>
                  <p:nvPr/>
                </p:nvSpPr>
                <p:spPr bwMode="auto">
                  <a:xfrm>
                    <a:off x="8058150"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255" name="Rectangle 1254"/>
                  <p:cNvSpPr/>
                  <p:nvPr/>
                </p:nvSpPr>
                <p:spPr bwMode="auto">
                  <a:xfrm>
                    <a:off x="8178421"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256" name="Rectangle 1255"/>
                  <p:cNvSpPr/>
                  <p:nvPr/>
                </p:nvSpPr>
                <p:spPr bwMode="auto">
                  <a:xfrm>
                    <a:off x="8298692"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257" name="Rectangle 1256"/>
                  <p:cNvSpPr/>
                  <p:nvPr/>
                </p:nvSpPr>
                <p:spPr bwMode="auto">
                  <a:xfrm>
                    <a:off x="7194643" y="273865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grpSp>
            <p:grpSp>
              <p:nvGrpSpPr>
                <p:cNvPr id="28" name="Group 344"/>
                <p:cNvGrpSpPr/>
                <p:nvPr/>
              </p:nvGrpSpPr>
              <p:grpSpPr>
                <a:xfrm>
                  <a:off x="945611" y="4304026"/>
                  <a:ext cx="2593075" cy="491319"/>
                  <a:chOff x="6673755" y="2524836"/>
                  <a:chExt cx="2593075" cy="491319"/>
                </a:xfrm>
              </p:grpSpPr>
              <p:sp>
                <p:nvSpPr>
                  <p:cNvPr id="1228" name="Rectangle 1227"/>
                  <p:cNvSpPr/>
                  <p:nvPr/>
                </p:nvSpPr>
                <p:spPr bwMode="auto">
                  <a:xfrm>
                    <a:off x="6673755" y="2524836"/>
                    <a:ext cx="2593075" cy="491319"/>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229" name="Rectangle 1228"/>
                  <p:cNvSpPr/>
                  <p:nvPr/>
                </p:nvSpPr>
                <p:spPr bwMode="auto">
                  <a:xfrm>
                    <a:off x="6796584" y="274320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230" name="Rectangle 1229"/>
                  <p:cNvSpPr/>
                  <p:nvPr/>
                </p:nvSpPr>
                <p:spPr bwMode="auto">
                  <a:xfrm>
                    <a:off x="7697337"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231" name="Rectangle 1230"/>
                  <p:cNvSpPr/>
                  <p:nvPr/>
                </p:nvSpPr>
                <p:spPr bwMode="auto">
                  <a:xfrm>
                    <a:off x="7817608"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232" name="Rectangle 1231"/>
                  <p:cNvSpPr/>
                  <p:nvPr/>
                </p:nvSpPr>
                <p:spPr bwMode="auto">
                  <a:xfrm>
                    <a:off x="7937879"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233" name="Rectangle 1232"/>
                  <p:cNvSpPr/>
                  <p:nvPr/>
                </p:nvSpPr>
                <p:spPr bwMode="auto">
                  <a:xfrm>
                    <a:off x="8418963"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234" name="Rectangle 1233"/>
                  <p:cNvSpPr/>
                  <p:nvPr/>
                </p:nvSpPr>
                <p:spPr bwMode="auto">
                  <a:xfrm>
                    <a:off x="853923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235" name="Rectangle 1234"/>
                  <p:cNvSpPr/>
                  <p:nvPr/>
                </p:nvSpPr>
                <p:spPr bwMode="auto">
                  <a:xfrm>
                    <a:off x="865950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cxnSp>
                <p:nvCxnSpPr>
                  <p:cNvPr id="1236" name="Straight Connector 1235"/>
                  <p:cNvCxnSpPr/>
                  <p:nvPr/>
                </p:nvCxnSpPr>
                <p:spPr bwMode="auto">
                  <a:xfrm>
                    <a:off x="6810233" y="2647666"/>
                    <a:ext cx="777922" cy="0"/>
                  </a:xfrm>
                  <a:prstGeom prst="line">
                    <a:avLst/>
                  </a:prstGeom>
                  <a:solidFill>
                    <a:schemeClr val="accent1"/>
                  </a:solidFill>
                  <a:ln w="57150" cap="flat" cmpd="sng" algn="ctr">
                    <a:solidFill>
                      <a:srgbClr val="1DFF83"/>
                    </a:solidFill>
                    <a:prstDash val="sysDot"/>
                    <a:round/>
                    <a:headEnd type="none" w="med" len="med"/>
                    <a:tailEnd type="none" w="med" len="med"/>
                  </a:ln>
                  <a:effectLst/>
                </p:spPr>
              </p:cxnSp>
              <p:cxnSp>
                <p:nvCxnSpPr>
                  <p:cNvPr id="1237" name="Straight Connector 1236"/>
                  <p:cNvCxnSpPr/>
                  <p:nvPr/>
                </p:nvCxnSpPr>
                <p:spPr bwMode="auto">
                  <a:xfrm flipV="1">
                    <a:off x="8823278" y="2813712"/>
                    <a:ext cx="377588" cy="4548"/>
                  </a:xfrm>
                  <a:prstGeom prst="line">
                    <a:avLst/>
                  </a:prstGeom>
                  <a:solidFill>
                    <a:schemeClr val="accent1"/>
                  </a:solidFill>
                  <a:ln w="57150" cap="flat" cmpd="sng" algn="ctr">
                    <a:solidFill>
                      <a:srgbClr val="FF2929"/>
                    </a:solidFill>
                    <a:prstDash val="sysDot"/>
                    <a:round/>
                    <a:headEnd type="none" w="med" len="med"/>
                    <a:tailEnd type="none" w="med" len="med"/>
                  </a:ln>
                  <a:effectLst/>
                </p:spPr>
              </p:cxnSp>
              <p:cxnSp>
                <p:nvCxnSpPr>
                  <p:cNvPr id="1238" name="Straight Connector 1237"/>
                  <p:cNvCxnSpPr/>
                  <p:nvPr/>
                </p:nvCxnSpPr>
                <p:spPr bwMode="auto">
                  <a:xfrm flipV="1">
                    <a:off x="8818729" y="2699983"/>
                    <a:ext cx="377588" cy="4548"/>
                  </a:xfrm>
                  <a:prstGeom prst="line">
                    <a:avLst/>
                  </a:prstGeom>
                  <a:solidFill>
                    <a:schemeClr val="accent1"/>
                  </a:solidFill>
                  <a:ln w="57150" cap="flat" cmpd="sng" algn="ctr">
                    <a:solidFill>
                      <a:srgbClr val="1DFF83"/>
                    </a:solidFill>
                    <a:prstDash val="sysDot"/>
                    <a:round/>
                    <a:headEnd type="none" w="med" len="med"/>
                    <a:tailEnd type="none" w="med" len="med"/>
                  </a:ln>
                  <a:effectLst/>
                </p:spPr>
              </p:cxnSp>
              <p:sp>
                <p:nvSpPr>
                  <p:cNvPr id="1239" name="Rectangle 1238"/>
                  <p:cNvSpPr/>
                  <p:nvPr/>
                </p:nvSpPr>
                <p:spPr bwMode="auto">
                  <a:xfrm>
                    <a:off x="8058150"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240" name="Rectangle 1239"/>
                  <p:cNvSpPr/>
                  <p:nvPr/>
                </p:nvSpPr>
                <p:spPr bwMode="auto">
                  <a:xfrm>
                    <a:off x="8178421"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241" name="Rectangle 1240"/>
                  <p:cNvSpPr/>
                  <p:nvPr/>
                </p:nvSpPr>
                <p:spPr bwMode="auto">
                  <a:xfrm>
                    <a:off x="8298692"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242" name="Rectangle 1241"/>
                  <p:cNvSpPr/>
                  <p:nvPr/>
                </p:nvSpPr>
                <p:spPr bwMode="auto">
                  <a:xfrm>
                    <a:off x="7194643" y="273865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grpSp>
            <p:grpSp>
              <p:nvGrpSpPr>
                <p:cNvPr id="29" name="Group 360"/>
                <p:cNvGrpSpPr/>
                <p:nvPr/>
              </p:nvGrpSpPr>
              <p:grpSpPr>
                <a:xfrm>
                  <a:off x="945611" y="5998819"/>
                  <a:ext cx="2593075" cy="491319"/>
                  <a:chOff x="6673755" y="2524836"/>
                  <a:chExt cx="2593075" cy="491319"/>
                </a:xfrm>
              </p:grpSpPr>
              <p:sp>
                <p:nvSpPr>
                  <p:cNvPr id="1213" name="Rectangle 1212"/>
                  <p:cNvSpPr/>
                  <p:nvPr/>
                </p:nvSpPr>
                <p:spPr bwMode="auto">
                  <a:xfrm>
                    <a:off x="6673755" y="2524836"/>
                    <a:ext cx="2593075" cy="491319"/>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214" name="Rectangle 1213"/>
                  <p:cNvSpPr/>
                  <p:nvPr/>
                </p:nvSpPr>
                <p:spPr bwMode="auto">
                  <a:xfrm>
                    <a:off x="6796584" y="274320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215" name="Rectangle 1214"/>
                  <p:cNvSpPr/>
                  <p:nvPr/>
                </p:nvSpPr>
                <p:spPr bwMode="auto">
                  <a:xfrm>
                    <a:off x="7697337"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216" name="Rectangle 1215"/>
                  <p:cNvSpPr/>
                  <p:nvPr/>
                </p:nvSpPr>
                <p:spPr bwMode="auto">
                  <a:xfrm>
                    <a:off x="7817608"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217" name="Rectangle 1216"/>
                  <p:cNvSpPr/>
                  <p:nvPr/>
                </p:nvSpPr>
                <p:spPr bwMode="auto">
                  <a:xfrm>
                    <a:off x="7937879"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218" name="Rectangle 1217"/>
                  <p:cNvSpPr/>
                  <p:nvPr/>
                </p:nvSpPr>
                <p:spPr bwMode="auto">
                  <a:xfrm>
                    <a:off x="8418963"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219" name="Rectangle 1218"/>
                  <p:cNvSpPr/>
                  <p:nvPr/>
                </p:nvSpPr>
                <p:spPr bwMode="auto">
                  <a:xfrm>
                    <a:off x="853923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220" name="Rectangle 1219"/>
                  <p:cNvSpPr/>
                  <p:nvPr/>
                </p:nvSpPr>
                <p:spPr bwMode="auto">
                  <a:xfrm>
                    <a:off x="865950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cxnSp>
                <p:nvCxnSpPr>
                  <p:cNvPr id="1221" name="Straight Connector 1220"/>
                  <p:cNvCxnSpPr/>
                  <p:nvPr/>
                </p:nvCxnSpPr>
                <p:spPr bwMode="auto">
                  <a:xfrm>
                    <a:off x="6810233" y="2647666"/>
                    <a:ext cx="777922" cy="0"/>
                  </a:xfrm>
                  <a:prstGeom prst="line">
                    <a:avLst/>
                  </a:prstGeom>
                  <a:solidFill>
                    <a:schemeClr val="accent1"/>
                  </a:solidFill>
                  <a:ln w="57150" cap="flat" cmpd="sng" algn="ctr">
                    <a:solidFill>
                      <a:srgbClr val="1DFF83"/>
                    </a:solidFill>
                    <a:prstDash val="sysDot"/>
                    <a:round/>
                    <a:headEnd type="none" w="med" len="med"/>
                    <a:tailEnd type="none" w="med" len="med"/>
                  </a:ln>
                  <a:effectLst/>
                </p:spPr>
              </p:cxnSp>
              <p:cxnSp>
                <p:nvCxnSpPr>
                  <p:cNvPr id="1222" name="Straight Connector 1221"/>
                  <p:cNvCxnSpPr/>
                  <p:nvPr/>
                </p:nvCxnSpPr>
                <p:spPr bwMode="auto">
                  <a:xfrm flipV="1">
                    <a:off x="8823278" y="2813712"/>
                    <a:ext cx="377588" cy="4548"/>
                  </a:xfrm>
                  <a:prstGeom prst="line">
                    <a:avLst/>
                  </a:prstGeom>
                  <a:solidFill>
                    <a:schemeClr val="accent1"/>
                  </a:solidFill>
                  <a:ln w="57150" cap="flat" cmpd="sng" algn="ctr">
                    <a:solidFill>
                      <a:srgbClr val="FF2929"/>
                    </a:solidFill>
                    <a:prstDash val="sysDot"/>
                    <a:round/>
                    <a:headEnd type="none" w="med" len="med"/>
                    <a:tailEnd type="none" w="med" len="med"/>
                  </a:ln>
                  <a:effectLst/>
                </p:spPr>
              </p:cxnSp>
              <p:cxnSp>
                <p:nvCxnSpPr>
                  <p:cNvPr id="1223" name="Straight Connector 1222"/>
                  <p:cNvCxnSpPr/>
                  <p:nvPr/>
                </p:nvCxnSpPr>
                <p:spPr bwMode="auto">
                  <a:xfrm flipV="1">
                    <a:off x="8818729" y="2699983"/>
                    <a:ext cx="377588" cy="4548"/>
                  </a:xfrm>
                  <a:prstGeom prst="line">
                    <a:avLst/>
                  </a:prstGeom>
                  <a:solidFill>
                    <a:schemeClr val="accent1"/>
                  </a:solidFill>
                  <a:ln w="57150" cap="flat" cmpd="sng" algn="ctr">
                    <a:solidFill>
                      <a:srgbClr val="1DFF83"/>
                    </a:solidFill>
                    <a:prstDash val="sysDot"/>
                    <a:round/>
                    <a:headEnd type="none" w="med" len="med"/>
                    <a:tailEnd type="none" w="med" len="med"/>
                  </a:ln>
                  <a:effectLst/>
                </p:spPr>
              </p:cxnSp>
              <p:sp>
                <p:nvSpPr>
                  <p:cNvPr id="1224" name="Rectangle 1223"/>
                  <p:cNvSpPr/>
                  <p:nvPr/>
                </p:nvSpPr>
                <p:spPr bwMode="auto">
                  <a:xfrm>
                    <a:off x="8058150"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225" name="Rectangle 1224"/>
                  <p:cNvSpPr/>
                  <p:nvPr/>
                </p:nvSpPr>
                <p:spPr bwMode="auto">
                  <a:xfrm>
                    <a:off x="8178421"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226" name="Rectangle 1225"/>
                  <p:cNvSpPr/>
                  <p:nvPr/>
                </p:nvSpPr>
                <p:spPr bwMode="auto">
                  <a:xfrm>
                    <a:off x="8298692"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227" name="Rectangle 1226"/>
                  <p:cNvSpPr/>
                  <p:nvPr/>
                </p:nvSpPr>
                <p:spPr bwMode="auto">
                  <a:xfrm>
                    <a:off x="7194643" y="273865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grpSp>
            <p:grpSp>
              <p:nvGrpSpPr>
                <p:cNvPr id="30" name="Group 376"/>
                <p:cNvGrpSpPr/>
                <p:nvPr/>
              </p:nvGrpSpPr>
              <p:grpSpPr>
                <a:xfrm>
                  <a:off x="945611" y="4868957"/>
                  <a:ext cx="2593075" cy="491319"/>
                  <a:chOff x="6673755" y="2524836"/>
                  <a:chExt cx="2593075" cy="491319"/>
                </a:xfrm>
              </p:grpSpPr>
              <p:sp>
                <p:nvSpPr>
                  <p:cNvPr id="1198" name="Rectangle 1197"/>
                  <p:cNvSpPr/>
                  <p:nvPr/>
                </p:nvSpPr>
                <p:spPr bwMode="auto">
                  <a:xfrm>
                    <a:off x="6673755" y="2524836"/>
                    <a:ext cx="2593075" cy="491319"/>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199" name="Rectangle 1198"/>
                  <p:cNvSpPr/>
                  <p:nvPr/>
                </p:nvSpPr>
                <p:spPr bwMode="auto">
                  <a:xfrm>
                    <a:off x="6796584" y="274320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200" name="Rectangle 1199"/>
                  <p:cNvSpPr/>
                  <p:nvPr/>
                </p:nvSpPr>
                <p:spPr bwMode="auto">
                  <a:xfrm>
                    <a:off x="7697337"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201" name="Rectangle 1200"/>
                  <p:cNvSpPr/>
                  <p:nvPr/>
                </p:nvSpPr>
                <p:spPr bwMode="auto">
                  <a:xfrm>
                    <a:off x="7817608"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202" name="Rectangle 1201"/>
                  <p:cNvSpPr/>
                  <p:nvPr/>
                </p:nvSpPr>
                <p:spPr bwMode="auto">
                  <a:xfrm>
                    <a:off x="7937879"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203" name="Rectangle 1202"/>
                  <p:cNvSpPr/>
                  <p:nvPr/>
                </p:nvSpPr>
                <p:spPr bwMode="auto">
                  <a:xfrm>
                    <a:off x="8418963"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204" name="Rectangle 1203"/>
                  <p:cNvSpPr/>
                  <p:nvPr/>
                </p:nvSpPr>
                <p:spPr bwMode="auto">
                  <a:xfrm>
                    <a:off x="853923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205" name="Rectangle 1204"/>
                  <p:cNvSpPr/>
                  <p:nvPr/>
                </p:nvSpPr>
                <p:spPr bwMode="auto">
                  <a:xfrm>
                    <a:off x="865950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cxnSp>
                <p:nvCxnSpPr>
                  <p:cNvPr id="1206" name="Straight Connector 1205"/>
                  <p:cNvCxnSpPr/>
                  <p:nvPr/>
                </p:nvCxnSpPr>
                <p:spPr bwMode="auto">
                  <a:xfrm>
                    <a:off x="6810233" y="2647666"/>
                    <a:ext cx="777922" cy="0"/>
                  </a:xfrm>
                  <a:prstGeom prst="line">
                    <a:avLst/>
                  </a:prstGeom>
                  <a:solidFill>
                    <a:schemeClr val="accent1"/>
                  </a:solidFill>
                  <a:ln w="57150" cap="flat" cmpd="sng" algn="ctr">
                    <a:solidFill>
                      <a:srgbClr val="1DFF83"/>
                    </a:solidFill>
                    <a:prstDash val="sysDot"/>
                    <a:round/>
                    <a:headEnd type="none" w="med" len="med"/>
                    <a:tailEnd type="none" w="med" len="med"/>
                  </a:ln>
                  <a:effectLst/>
                </p:spPr>
              </p:cxnSp>
              <p:cxnSp>
                <p:nvCxnSpPr>
                  <p:cNvPr id="1207" name="Straight Connector 1206"/>
                  <p:cNvCxnSpPr/>
                  <p:nvPr/>
                </p:nvCxnSpPr>
                <p:spPr bwMode="auto">
                  <a:xfrm flipV="1">
                    <a:off x="8823278" y="2813712"/>
                    <a:ext cx="377588" cy="4548"/>
                  </a:xfrm>
                  <a:prstGeom prst="line">
                    <a:avLst/>
                  </a:prstGeom>
                  <a:solidFill>
                    <a:schemeClr val="accent1"/>
                  </a:solidFill>
                  <a:ln w="57150" cap="flat" cmpd="sng" algn="ctr">
                    <a:solidFill>
                      <a:srgbClr val="FF2929"/>
                    </a:solidFill>
                    <a:prstDash val="sysDot"/>
                    <a:round/>
                    <a:headEnd type="none" w="med" len="med"/>
                    <a:tailEnd type="none" w="med" len="med"/>
                  </a:ln>
                  <a:effectLst/>
                </p:spPr>
              </p:cxnSp>
              <p:cxnSp>
                <p:nvCxnSpPr>
                  <p:cNvPr id="1208" name="Straight Connector 1207"/>
                  <p:cNvCxnSpPr/>
                  <p:nvPr/>
                </p:nvCxnSpPr>
                <p:spPr bwMode="auto">
                  <a:xfrm flipV="1">
                    <a:off x="8818729" y="2699983"/>
                    <a:ext cx="377588" cy="4548"/>
                  </a:xfrm>
                  <a:prstGeom prst="line">
                    <a:avLst/>
                  </a:prstGeom>
                  <a:solidFill>
                    <a:schemeClr val="accent1"/>
                  </a:solidFill>
                  <a:ln w="57150" cap="flat" cmpd="sng" algn="ctr">
                    <a:solidFill>
                      <a:srgbClr val="1DFF83"/>
                    </a:solidFill>
                    <a:prstDash val="sysDot"/>
                    <a:round/>
                    <a:headEnd type="none" w="med" len="med"/>
                    <a:tailEnd type="none" w="med" len="med"/>
                  </a:ln>
                  <a:effectLst/>
                </p:spPr>
              </p:cxnSp>
              <p:sp>
                <p:nvSpPr>
                  <p:cNvPr id="1209" name="Rectangle 1208"/>
                  <p:cNvSpPr/>
                  <p:nvPr/>
                </p:nvSpPr>
                <p:spPr bwMode="auto">
                  <a:xfrm>
                    <a:off x="8058150"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210" name="Rectangle 1209"/>
                  <p:cNvSpPr/>
                  <p:nvPr/>
                </p:nvSpPr>
                <p:spPr bwMode="auto">
                  <a:xfrm>
                    <a:off x="8178421"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211" name="Rectangle 1210"/>
                  <p:cNvSpPr/>
                  <p:nvPr/>
                </p:nvSpPr>
                <p:spPr bwMode="auto">
                  <a:xfrm>
                    <a:off x="8298692"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212" name="Rectangle 1211"/>
                  <p:cNvSpPr/>
                  <p:nvPr/>
                </p:nvSpPr>
                <p:spPr bwMode="auto">
                  <a:xfrm>
                    <a:off x="7194643" y="273865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grpSp>
            <p:grpSp>
              <p:nvGrpSpPr>
                <p:cNvPr id="31" name="Group 392"/>
                <p:cNvGrpSpPr/>
                <p:nvPr/>
              </p:nvGrpSpPr>
              <p:grpSpPr>
                <a:xfrm>
                  <a:off x="945611" y="5433888"/>
                  <a:ext cx="2593075" cy="491319"/>
                  <a:chOff x="6673755" y="2524836"/>
                  <a:chExt cx="2593075" cy="491319"/>
                </a:xfrm>
              </p:grpSpPr>
              <p:sp>
                <p:nvSpPr>
                  <p:cNvPr id="1183" name="Rectangle 1182"/>
                  <p:cNvSpPr/>
                  <p:nvPr/>
                </p:nvSpPr>
                <p:spPr bwMode="auto">
                  <a:xfrm>
                    <a:off x="6673755" y="2524836"/>
                    <a:ext cx="2593075" cy="491319"/>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184" name="Rectangle 1183"/>
                  <p:cNvSpPr/>
                  <p:nvPr/>
                </p:nvSpPr>
                <p:spPr bwMode="auto">
                  <a:xfrm>
                    <a:off x="6796584" y="274320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185" name="Rectangle 1184"/>
                  <p:cNvSpPr/>
                  <p:nvPr/>
                </p:nvSpPr>
                <p:spPr bwMode="auto">
                  <a:xfrm>
                    <a:off x="7697337"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186" name="Rectangle 1185"/>
                  <p:cNvSpPr/>
                  <p:nvPr/>
                </p:nvSpPr>
                <p:spPr bwMode="auto">
                  <a:xfrm>
                    <a:off x="7817608"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187" name="Rectangle 1186"/>
                  <p:cNvSpPr/>
                  <p:nvPr/>
                </p:nvSpPr>
                <p:spPr bwMode="auto">
                  <a:xfrm>
                    <a:off x="7937879"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188" name="Rectangle 1187"/>
                  <p:cNvSpPr/>
                  <p:nvPr/>
                </p:nvSpPr>
                <p:spPr bwMode="auto">
                  <a:xfrm>
                    <a:off x="8418963"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189" name="Rectangle 1188"/>
                  <p:cNvSpPr/>
                  <p:nvPr/>
                </p:nvSpPr>
                <p:spPr bwMode="auto">
                  <a:xfrm>
                    <a:off x="853923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190" name="Rectangle 1189"/>
                  <p:cNvSpPr/>
                  <p:nvPr/>
                </p:nvSpPr>
                <p:spPr bwMode="auto">
                  <a:xfrm>
                    <a:off x="865950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cxnSp>
                <p:nvCxnSpPr>
                  <p:cNvPr id="1191" name="Straight Connector 1190"/>
                  <p:cNvCxnSpPr/>
                  <p:nvPr/>
                </p:nvCxnSpPr>
                <p:spPr bwMode="auto">
                  <a:xfrm>
                    <a:off x="6810233" y="2647666"/>
                    <a:ext cx="777922" cy="0"/>
                  </a:xfrm>
                  <a:prstGeom prst="line">
                    <a:avLst/>
                  </a:prstGeom>
                  <a:solidFill>
                    <a:schemeClr val="accent1"/>
                  </a:solidFill>
                  <a:ln w="57150" cap="flat" cmpd="sng" algn="ctr">
                    <a:solidFill>
                      <a:srgbClr val="1DFF83"/>
                    </a:solidFill>
                    <a:prstDash val="sysDot"/>
                    <a:round/>
                    <a:headEnd type="none" w="med" len="med"/>
                    <a:tailEnd type="none" w="med" len="med"/>
                  </a:ln>
                  <a:effectLst/>
                </p:spPr>
              </p:cxnSp>
              <p:cxnSp>
                <p:nvCxnSpPr>
                  <p:cNvPr id="1192" name="Straight Connector 1191"/>
                  <p:cNvCxnSpPr/>
                  <p:nvPr/>
                </p:nvCxnSpPr>
                <p:spPr bwMode="auto">
                  <a:xfrm flipV="1">
                    <a:off x="8823278" y="2813712"/>
                    <a:ext cx="377588" cy="4548"/>
                  </a:xfrm>
                  <a:prstGeom prst="line">
                    <a:avLst/>
                  </a:prstGeom>
                  <a:solidFill>
                    <a:schemeClr val="accent1"/>
                  </a:solidFill>
                  <a:ln w="57150" cap="flat" cmpd="sng" algn="ctr">
                    <a:solidFill>
                      <a:srgbClr val="FF2929"/>
                    </a:solidFill>
                    <a:prstDash val="sysDot"/>
                    <a:round/>
                    <a:headEnd type="none" w="med" len="med"/>
                    <a:tailEnd type="none" w="med" len="med"/>
                  </a:ln>
                  <a:effectLst/>
                </p:spPr>
              </p:cxnSp>
              <p:cxnSp>
                <p:nvCxnSpPr>
                  <p:cNvPr id="1193" name="Straight Connector 1192"/>
                  <p:cNvCxnSpPr/>
                  <p:nvPr/>
                </p:nvCxnSpPr>
                <p:spPr bwMode="auto">
                  <a:xfrm flipV="1">
                    <a:off x="8818729" y="2699983"/>
                    <a:ext cx="377588" cy="4548"/>
                  </a:xfrm>
                  <a:prstGeom prst="line">
                    <a:avLst/>
                  </a:prstGeom>
                  <a:solidFill>
                    <a:schemeClr val="accent1"/>
                  </a:solidFill>
                  <a:ln w="57150" cap="flat" cmpd="sng" algn="ctr">
                    <a:solidFill>
                      <a:srgbClr val="1DFF83"/>
                    </a:solidFill>
                    <a:prstDash val="sysDot"/>
                    <a:round/>
                    <a:headEnd type="none" w="med" len="med"/>
                    <a:tailEnd type="none" w="med" len="med"/>
                  </a:ln>
                  <a:effectLst/>
                </p:spPr>
              </p:cxnSp>
              <p:sp>
                <p:nvSpPr>
                  <p:cNvPr id="1194" name="Rectangle 1193"/>
                  <p:cNvSpPr/>
                  <p:nvPr/>
                </p:nvSpPr>
                <p:spPr bwMode="auto">
                  <a:xfrm>
                    <a:off x="8058150"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195" name="Rectangle 1194"/>
                  <p:cNvSpPr/>
                  <p:nvPr/>
                </p:nvSpPr>
                <p:spPr bwMode="auto">
                  <a:xfrm>
                    <a:off x="8178421"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196" name="Rectangle 1195"/>
                  <p:cNvSpPr/>
                  <p:nvPr/>
                </p:nvSpPr>
                <p:spPr bwMode="auto">
                  <a:xfrm>
                    <a:off x="8298692"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197" name="Rectangle 1196"/>
                  <p:cNvSpPr/>
                  <p:nvPr/>
                </p:nvSpPr>
                <p:spPr bwMode="auto">
                  <a:xfrm>
                    <a:off x="7194643" y="273865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grpSp>
          </p:grpSp>
        </p:grpSp>
        <p:sp>
          <p:nvSpPr>
            <p:cNvPr id="1338" name="Rectangle 1337"/>
            <p:cNvSpPr/>
            <p:nvPr/>
          </p:nvSpPr>
          <p:spPr bwMode="auto">
            <a:xfrm>
              <a:off x="4237469" y="3266130"/>
              <a:ext cx="2593075" cy="491319"/>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cxnSp>
          <p:nvCxnSpPr>
            <p:cNvPr id="1339" name="Straight Connector 1338"/>
            <p:cNvCxnSpPr/>
            <p:nvPr/>
          </p:nvCxnSpPr>
          <p:spPr bwMode="auto">
            <a:xfrm>
              <a:off x="4483211" y="3510761"/>
              <a:ext cx="6824" cy="682388"/>
            </a:xfrm>
            <a:prstGeom prst="line">
              <a:avLst/>
            </a:prstGeom>
            <a:solidFill>
              <a:schemeClr val="accent1"/>
            </a:solidFill>
            <a:ln w="38100" cap="flat" cmpd="sng" algn="ctr">
              <a:solidFill>
                <a:schemeClr val="bg1"/>
              </a:solidFill>
              <a:prstDash val="solid"/>
              <a:round/>
              <a:headEnd type="oval" w="med" len="med"/>
              <a:tailEnd type="oval" w="med" len="med"/>
            </a:ln>
            <a:effectLst/>
          </p:spPr>
        </p:cxnSp>
        <p:cxnSp>
          <p:nvCxnSpPr>
            <p:cNvPr id="1340" name="Straight Connector 1339"/>
            <p:cNvCxnSpPr/>
            <p:nvPr/>
          </p:nvCxnSpPr>
          <p:spPr bwMode="auto">
            <a:xfrm>
              <a:off x="4585506" y="3510761"/>
              <a:ext cx="9098" cy="889379"/>
            </a:xfrm>
            <a:prstGeom prst="line">
              <a:avLst/>
            </a:prstGeom>
            <a:solidFill>
              <a:schemeClr val="accent1"/>
            </a:solidFill>
            <a:ln w="38100" cap="flat" cmpd="sng" algn="ctr">
              <a:solidFill>
                <a:schemeClr val="bg1"/>
              </a:solidFill>
              <a:prstDash val="solid"/>
              <a:round/>
              <a:headEnd type="oval" w="med" len="med"/>
              <a:tailEnd type="oval" w="med" len="med"/>
            </a:ln>
            <a:effectLst/>
          </p:spPr>
        </p:cxnSp>
        <p:cxnSp>
          <p:nvCxnSpPr>
            <p:cNvPr id="1341" name="Straight Connector 1340"/>
            <p:cNvCxnSpPr/>
            <p:nvPr/>
          </p:nvCxnSpPr>
          <p:spPr bwMode="auto">
            <a:xfrm>
              <a:off x="4690075" y="3510761"/>
              <a:ext cx="6902" cy="1194946"/>
            </a:xfrm>
            <a:prstGeom prst="line">
              <a:avLst/>
            </a:prstGeom>
            <a:solidFill>
              <a:schemeClr val="accent1"/>
            </a:solidFill>
            <a:ln w="38100" cap="flat" cmpd="sng" algn="ctr">
              <a:solidFill>
                <a:schemeClr val="bg1"/>
              </a:solidFill>
              <a:prstDash val="solid"/>
              <a:round/>
              <a:headEnd type="oval" w="med" len="med"/>
              <a:tailEnd type="oval" w="med" len="med"/>
            </a:ln>
            <a:effectLst/>
          </p:spPr>
        </p:cxnSp>
        <p:cxnSp>
          <p:nvCxnSpPr>
            <p:cNvPr id="1342" name="Straight Connector 1341"/>
            <p:cNvCxnSpPr/>
            <p:nvPr/>
          </p:nvCxnSpPr>
          <p:spPr bwMode="auto">
            <a:xfrm>
              <a:off x="4792448" y="3510761"/>
              <a:ext cx="16001" cy="1415584"/>
            </a:xfrm>
            <a:prstGeom prst="line">
              <a:avLst/>
            </a:prstGeom>
            <a:solidFill>
              <a:schemeClr val="accent1"/>
            </a:solidFill>
            <a:ln w="38100" cap="flat" cmpd="sng" algn="ctr">
              <a:solidFill>
                <a:schemeClr val="bg1"/>
              </a:solidFill>
              <a:prstDash val="solid"/>
              <a:round/>
              <a:headEnd type="oval" w="med" len="med"/>
              <a:tailEnd type="oval" w="med" len="med"/>
            </a:ln>
            <a:effectLst/>
          </p:spPr>
        </p:cxnSp>
        <p:cxnSp>
          <p:nvCxnSpPr>
            <p:cNvPr id="1343" name="Straight Connector 1342"/>
            <p:cNvCxnSpPr/>
            <p:nvPr/>
          </p:nvCxnSpPr>
          <p:spPr bwMode="auto">
            <a:xfrm>
              <a:off x="4903920" y="3510761"/>
              <a:ext cx="6824" cy="1665027"/>
            </a:xfrm>
            <a:prstGeom prst="line">
              <a:avLst/>
            </a:prstGeom>
            <a:solidFill>
              <a:schemeClr val="accent1"/>
            </a:solidFill>
            <a:ln w="38100" cap="flat" cmpd="sng" algn="ctr">
              <a:solidFill>
                <a:schemeClr val="bg1"/>
              </a:solidFill>
              <a:prstDash val="solid"/>
              <a:round/>
              <a:headEnd type="oval" w="med" len="med"/>
              <a:tailEnd type="oval" w="med" len="med"/>
            </a:ln>
            <a:effectLst/>
          </p:spPr>
        </p:cxnSp>
        <p:cxnSp>
          <p:nvCxnSpPr>
            <p:cNvPr id="1344" name="Straight Connector 1343"/>
            <p:cNvCxnSpPr/>
            <p:nvPr/>
          </p:nvCxnSpPr>
          <p:spPr bwMode="auto">
            <a:xfrm>
              <a:off x="5006215" y="3510761"/>
              <a:ext cx="13725" cy="1926511"/>
            </a:xfrm>
            <a:prstGeom prst="line">
              <a:avLst/>
            </a:prstGeom>
            <a:solidFill>
              <a:schemeClr val="accent1"/>
            </a:solidFill>
            <a:ln w="38100" cap="flat" cmpd="sng" algn="ctr">
              <a:solidFill>
                <a:schemeClr val="bg1"/>
              </a:solidFill>
              <a:prstDash val="solid"/>
              <a:round/>
              <a:headEnd type="oval" w="med" len="med"/>
              <a:tailEnd type="oval" w="med" len="med"/>
            </a:ln>
            <a:effectLst/>
          </p:spPr>
        </p:cxnSp>
        <p:cxnSp>
          <p:nvCxnSpPr>
            <p:cNvPr id="1345" name="Straight Connector 1344"/>
            <p:cNvCxnSpPr/>
            <p:nvPr/>
          </p:nvCxnSpPr>
          <p:spPr bwMode="auto">
            <a:xfrm flipH="1">
              <a:off x="5115411" y="3510761"/>
              <a:ext cx="6824" cy="2142699"/>
            </a:xfrm>
            <a:prstGeom prst="line">
              <a:avLst/>
            </a:prstGeom>
            <a:solidFill>
              <a:schemeClr val="accent1"/>
            </a:solidFill>
            <a:ln w="38100" cap="flat" cmpd="sng" algn="ctr">
              <a:solidFill>
                <a:schemeClr val="bg1"/>
              </a:solidFill>
              <a:prstDash val="solid"/>
              <a:round/>
              <a:headEnd type="oval" w="med" len="med"/>
              <a:tailEnd type="oval" w="med" len="med"/>
            </a:ln>
            <a:effectLst/>
          </p:spPr>
        </p:cxnSp>
        <p:cxnSp>
          <p:nvCxnSpPr>
            <p:cNvPr id="1346" name="Straight Connector 1345"/>
            <p:cNvCxnSpPr/>
            <p:nvPr/>
          </p:nvCxnSpPr>
          <p:spPr bwMode="auto">
            <a:xfrm flipH="1">
              <a:off x="5217706" y="3510761"/>
              <a:ext cx="36316" cy="2374481"/>
            </a:xfrm>
            <a:prstGeom prst="line">
              <a:avLst/>
            </a:prstGeom>
            <a:solidFill>
              <a:schemeClr val="accent1"/>
            </a:solidFill>
            <a:ln w="38100" cap="flat" cmpd="sng" algn="ctr">
              <a:solidFill>
                <a:schemeClr val="bg1"/>
              </a:solidFill>
              <a:prstDash val="solid"/>
              <a:round/>
              <a:headEnd type="oval" w="med" len="med"/>
              <a:tailEnd type="oval" w="med" len="med"/>
            </a:ln>
            <a:effectLst/>
          </p:spPr>
        </p:cxnSp>
        <p:cxnSp>
          <p:nvCxnSpPr>
            <p:cNvPr id="1347" name="Straight Connector 1346"/>
            <p:cNvCxnSpPr/>
            <p:nvPr/>
          </p:nvCxnSpPr>
          <p:spPr bwMode="auto">
            <a:xfrm flipH="1">
              <a:off x="5349493" y="3510761"/>
              <a:ext cx="38874" cy="2626457"/>
            </a:xfrm>
            <a:prstGeom prst="line">
              <a:avLst/>
            </a:prstGeom>
            <a:solidFill>
              <a:schemeClr val="accent1"/>
            </a:solidFill>
            <a:ln w="38100" cap="flat" cmpd="sng" algn="ctr">
              <a:solidFill>
                <a:schemeClr val="bg1"/>
              </a:solidFill>
              <a:prstDash val="solid"/>
              <a:round/>
              <a:headEnd type="oval" w="med" len="med"/>
              <a:tailEnd type="oval" w="med" len="med"/>
            </a:ln>
            <a:effectLst/>
          </p:spPr>
        </p:cxnSp>
        <p:cxnSp>
          <p:nvCxnSpPr>
            <p:cNvPr id="1348" name="Straight Connector 1347"/>
            <p:cNvCxnSpPr/>
            <p:nvPr/>
          </p:nvCxnSpPr>
          <p:spPr bwMode="auto">
            <a:xfrm flipH="1">
              <a:off x="5483842" y="3510761"/>
              <a:ext cx="29775" cy="2847096"/>
            </a:xfrm>
            <a:prstGeom prst="line">
              <a:avLst/>
            </a:prstGeom>
            <a:solidFill>
              <a:schemeClr val="accent1"/>
            </a:solidFill>
            <a:ln w="38100" cap="flat" cmpd="sng" algn="ctr">
              <a:solidFill>
                <a:schemeClr val="bg1"/>
              </a:solidFill>
              <a:prstDash val="solid"/>
              <a:round/>
              <a:headEnd type="oval" w="med" len="med"/>
              <a:tailEnd type="oval" w="med" len="med"/>
            </a:ln>
            <a:effectLst/>
          </p:spPr>
        </p:cxnSp>
      </p:grpSp>
      <p:grpSp>
        <p:nvGrpSpPr>
          <p:cNvPr id="1530" name="Group 1350"/>
          <p:cNvGrpSpPr/>
          <p:nvPr/>
        </p:nvGrpSpPr>
        <p:grpSpPr>
          <a:xfrm>
            <a:off x="9966318" y="1668845"/>
            <a:ext cx="2103445" cy="2190734"/>
            <a:chOff x="4235356" y="3266130"/>
            <a:chExt cx="2595188" cy="3295063"/>
          </a:xfrm>
        </p:grpSpPr>
        <p:grpSp>
          <p:nvGrpSpPr>
            <p:cNvPr id="1531" name="Group 1174"/>
            <p:cNvGrpSpPr/>
            <p:nvPr/>
          </p:nvGrpSpPr>
          <p:grpSpPr>
            <a:xfrm>
              <a:off x="4235356" y="4078164"/>
              <a:ext cx="2593075" cy="2483029"/>
              <a:chOff x="1213626" y="3833688"/>
              <a:chExt cx="2593075" cy="2483029"/>
            </a:xfrm>
          </p:grpSpPr>
          <p:grpSp>
            <p:nvGrpSpPr>
              <p:cNvPr id="1533" name="Group 440"/>
              <p:cNvGrpSpPr/>
              <p:nvPr/>
            </p:nvGrpSpPr>
            <p:grpSpPr>
              <a:xfrm>
                <a:off x="1213626" y="3833688"/>
                <a:ext cx="2593075" cy="1227043"/>
                <a:chOff x="945611" y="3739095"/>
                <a:chExt cx="2593075" cy="2751043"/>
              </a:xfrm>
            </p:grpSpPr>
            <p:grpSp>
              <p:nvGrpSpPr>
                <p:cNvPr id="1534" name="Group 328"/>
                <p:cNvGrpSpPr/>
                <p:nvPr/>
              </p:nvGrpSpPr>
              <p:grpSpPr>
                <a:xfrm>
                  <a:off x="945611" y="3739095"/>
                  <a:ext cx="2593075" cy="491319"/>
                  <a:chOff x="6673755" y="2524836"/>
                  <a:chExt cx="2593075" cy="491319"/>
                </a:xfrm>
              </p:grpSpPr>
              <p:sp>
                <p:nvSpPr>
                  <p:cNvPr id="1511" name="Rectangle 1510"/>
                  <p:cNvSpPr/>
                  <p:nvPr/>
                </p:nvSpPr>
                <p:spPr bwMode="auto">
                  <a:xfrm>
                    <a:off x="6673755" y="2524836"/>
                    <a:ext cx="2593075" cy="491319"/>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512" name="Rectangle 1511"/>
                  <p:cNvSpPr/>
                  <p:nvPr/>
                </p:nvSpPr>
                <p:spPr bwMode="auto">
                  <a:xfrm>
                    <a:off x="6796584" y="274320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513" name="Rectangle 1512"/>
                  <p:cNvSpPr/>
                  <p:nvPr/>
                </p:nvSpPr>
                <p:spPr bwMode="auto">
                  <a:xfrm>
                    <a:off x="7697337"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514" name="Rectangle 1513"/>
                  <p:cNvSpPr/>
                  <p:nvPr/>
                </p:nvSpPr>
                <p:spPr bwMode="auto">
                  <a:xfrm>
                    <a:off x="7817608"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515" name="Rectangle 1514"/>
                  <p:cNvSpPr/>
                  <p:nvPr/>
                </p:nvSpPr>
                <p:spPr bwMode="auto">
                  <a:xfrm>
                    <a:off x="7937879"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516" name="Rectangle 1515"/>
                  <p:cNvSpPr/>
                  <p:nvPr/>
                </p:nvSpPr>
                <p:spPr bwMode="auto">
                  <a:xfrm>
                    <a:off x="8418963"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517" name="Rectangle 1516"/>
                  <p:cNvSpPr/>
                  <p:nvPr/>
                </p:nvSpPr>
                <p:spPr bwMode="auto">
                  <a:xfrm>
                    <a:off x="853923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518" name="Rectangle 1517"/>
                  <p:cNvSpPr/>
                  <p:nvPr/>
                </p:nvSpPr>
                <p:spPr bwMode="auto">
                  <a:xfrm>
                    <a:off x="865950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cxnSp>
                <p:nvCxnSpPr>
                  <p:cNvPr id="1519" name="Straight Connector 1518"/>
                  <p:cNvCxnSpPr/>
                  <p:nvPr/>
                </p:nvCxnSpPr>
                <p:spPr bwMode="auto">
                  <a:xfrm>
                    <a:off x="6810233" y="2647666"/>
                    <a:ext cx="777922" cy="0"/>
                  </a:xfrm>
                  <a:prstGeom prst="line">
                    <a:avLst/>
                  </a:prstGeom>
                  <a:solidFill>
                    <a:schemeClr val="accent1"/>
                  </a:solidFill>
                  <a:ln w="57150" cap="flat" cmpd="sng" algn="ctr">
                    <a:solidFill>
                      <a:srgbClr val="1DFF83"/>
                    </a:solidFill>
                    <a:prstDash val="sysDot"/>
                    <a:round/>
                    <a:headEnd type="none" w="med" len="med"/>
                    <a:tailEnd type="none" w="med" len="med"/>
                  </a:ln>
                  <a:effectLst/>
                </p:spPr>
              </p:cxnSp>
              <p:cxnSp>
                <p:nvCxnSpPr>
                  <p:cNvPr id="1520" name="Straight Connector 1519"/>
                  <p:cNvCxnSpPr/>
                  <p:nvPr/>
                </p:nvCxnSpPr>
                <p:spPr bwMode="auto">
                  <a:xfrm flipV="1">
                    <a:off x="8823278" y="2813712"/>
                    <a:ext cx="377588" cy="4548"/>
                  </a:xfrm>
                  <a:prstGeom prst="line">
                    <a:avLst/>
                  </a:prstGeom>
                  <a:solidFill>
                    <a:schemeClr val="accent1"/>
                  </a:solidFill>
                  <a:ln w="57150" cap="flat" cmpd="sng" algn="ctr">
                    <a:solidFill>
                      <a:srgbClr val="FF2929"/>
                    </a:solidFill>
                    <a:prstDash val="sysDot"/>
                    <a:round/>
                    <a:headEnd type="none" w="med" len="med"/>
                    <a:tailEnd type="none" w="med" len="med"/>
                  </a:ln>
                  <a:effectLst/>
                </p:spPr>
              </p:cxnSp>
              <p:cxnSp>
                <p:nvCxnSpPr>
                  <p:cNvPr id="1521" name="Straight Connector 1520"/>
                  <p:cNvCxnSpPr/>
                  <p:nvPr/>
                </p:nvCxnSpPr>
                <p:spPr bwMode="auto">
                  <a:xfrm flipV="1">
                    <a:off x="8818729" y="2699983"/>
                    <a:ext cx="377588" cy="4548"/>
                  </a:xfrm>
                  <a:prstGeom prst="line">
                    <a:avLst/>
                  </a:prstGeom>
                  <a:solidFill>
                    <a:schemeClr val="accent1"/>
                  </a:solidFill>
                  <a:ln w="57150" cap="flat" cmpd="sng" algn="ctr">
                    <a:solidFill>
                      <a:srgbClr val="1DFF83"/>
                    </a:solidFill>
                    <a:prstDash val="sysDot"/>
                    <a:round/>
                    <a:headEnd type="none" w="med" len="med"/>
                    <a:tailEnd type="none" w="med" len="med"/>
                  </a:ln>
                  <a:effectLst/>
                </p:spPr>
              </p:cxnSp>
              <p:sp>
                <p:nvSpPr>
                  <p:cNvPr id="1522" name="Rectangle 1521"/>
                  <p:cNvSpPr/>
                  <p:nvPr/>
                </p:nvSpPr>
                <p:spPr bwMode="auto">
                  <a:xfrm>
                    <a:off x="8058150"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523" name="Rectangle 1522"/>
                  <p:cNvSpPr/>
                  <p:nvPr/>
                </p:nvSpPr>
                <p:spPr bwMode="auto">
                  <a:xfrm>
                    <a:off x="8178421"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524" name="Rectangle 1523"/>
                  <p:cNvSpPr/>
                  <p:nvPr/>
                </p:nvSpPr>
                <p:spPr bwMode="auto">
                  <a:xfrm>
                    <a:off x="8298692"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525" name="Rectangle 1524"/>
                  <p:cNvSpPr/>
                  <p:nvPr/>
                </p:nvSpPr>
                <p:spPr bwMode="auto">
                  <a:xfrm>
                    <a:off x="7194643" y="273865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grpSp>
            <p:grpSp>
              <p:nvGrpSpPr>
                <p:cNvPr id="1536" name="Group 344"/>
                <p:cNvGrpSpPr/>
                <p:nvPr/>
              </p:nvGrpSpPr>
              <p:grpSpPr>
                <a:xfrm>
                  <a:off x="945611" y="4304026"/>
                  <a:ext cx="2593075" cy="491319"/>
                  <a:chOff x="6673755" y="2524836"/>
                  <a:chExt cx="2593075" cy="491319"/>
                </a:xfrm>
              </p:grpSpPr>
              <p:sp>
                <p:nvSpPr>
                  <p:cNvPr id="1496" name="Rectangle 1495"/>
                  <p:cNvSpPr/>
                  <p:nvPr/>
                </p:nvSpPr>
                <p:spPr bwMode="auto">
                  <a:xfrm>
                    <a:off x="6673755" y="2524836"/>
                    <a:ext cx="2593075" cy="491319"/>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497" name="Rectangle 1496"/>
                  <p:cNvSpPr/>
                  <p:nvPr/>
                </p:nvSpPr>
                <p:spPr bwMode="auto">
                  <a:xfrm>
                    <a:off x="6796584" y="274320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498" name="Rectangle 1497"/>
                  <p:cNvSpPr/>
                  <p:nvPr/>
                </p:nvSpPr>
                <p:spPr bwMode="auto">
                  <a:xfrm>
                    <a:off x="7697337"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499" name="Rectangle 1498"/>
                  <p:cNvSpPr/>
                  <p:nvPr/>
                </p:nvSpPr>
                <p:spPr bwMode="auto">
                  <a:xfrm>
                    <a:off x="7817608"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500" name="Rectangle 1499"/>
                  <p:cNvSpPr/>
                  <p:nvPr/>
                </p:nvSpPr>
                <p:spPr bwMode="auto">
                  <a:xfrm>
                    <a:off x="7937879"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501" name="Rectangle 1500"/>
                  <p:cNvSpPr/>
                  <p:nvPr/>
                </p:nvSpPr>
                <p:spPr bwMode="auto">
                  <a:xfrm>
                    <a:off x="8418963"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502" name="Rectangle 1501"/>
                  <p:cNvSpPr/>
                  <p:nvPr/>
                </p:nvSpPr>
                <p:spPr bwMode="auto">
                  <a:xfrm>
                    <a:off x="853923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503" name="Rectangle 1502"/>
                  <p:cNvSpPr/>
                  <p:nvPr/>
                </p:nvSpPr>
                <p:spPr bwMode="auto">
                  <a:xfrm>
                    <a:off x="865950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cxnSp>
                <p:nvCxnSpPr>
                  <p:cNvPr id="1504" name="Straight Connector 1503"/>
                  <p:cNvCxnSpPr/>
                  <p:nvPr/>
                </p:nvCxnSpPr>
                <p:spPr bwMode="auto">
                  <a:xfrm>
                    <a:off x="6810233" y="2647666"/>
                    <a:ext cx="777922" cy="0"/>
                  </a:xfrm>
                  <a:prstGeom prst="line">
                    <a:avLst/>
                  </a:prstGeom>
                  <a:solidFill>
                    <a:schemeClr val="accent1"/>
                  </a:solidFill>
                  <a:ln w="57150" cap="flat" cmpd="sng" algn="ctr">
                    <a:solidFill>
                      <a:srgbClr val="1DFF83"/>
                    </a:solidFill>
                    <a:prstDash val="sysDot"/>
                    <a:round/>
                    <a:headEnd type="none" w="med" len="med"/>
                    <a:tailEnd type="none" w="med" len="med"/>
                  </a:ln>
                  <a:effectLst/>
                </p:spPr>
              </p:cxnSp>
              <p:cxnSp>
                <p:nvCxnSpPr>
                  <p:cNvPr id="1505" name="Straight Connector 1504"/>
                  <p:cNvCxnSpPr/>
                  <p:nvPr/>
                </p:nvCxnSpPr>
                <p:spPr bwMode="auto">
                  <a:xfrm flipV="1">
                    <a:off x="8823278" y="2813712"/>
                    <a:ext cx="377588" cy="4548"/>
                  </a:xfrm>
                  <a:prstGeom prst="line">
                    <a:avLst/>
                  </a:prstGeom>
                  <a:solidFill>
                    <a:schemeClr val="accent1"/>
                  </a:solidFill>
                  <a:ln w="57150" cap="flat" cmpd="sng" algn="ctr">
                    <a:solidFill>
                      <a:srgbClr val="FF2929"/>
                    </a:solidFill>
                    <a:prstDash val="sysDot"/>
                    <a:round/>
                    <a:headEnd type="none" w="med" len="med"/>
                    <a:tailEnd type="none" w="med" len="med"/>
                  </a:ln>
                  <a:effectLst/>
                </p:spPr>
              </p:cxnSp>
              <p:cxnSp>
                <p:nvCxnSpPr>
                  <p:cNvPr id="1506" name="Straight Connector 1505"/>
                  <p:cNvCxnSpPr/>
                  <p:nvPr/>
                </p:nvCxnSpPr>
                <p:spPr bwMode="auto">
                  <a:xfrm flipV="1">
                    <a:off x="8818729" y="2699983"/>
                    <a:ext cx="377588" cy="4548"/>
                  </a:xfrm>
                  <a:prstGeom prst="line">
                    <a:avLst/>
                  </a:prstGeom>
                  <a:solidFill>
                    <a:schemeClr val="accent1"/>
                  </a:solidFill>
                  <a:ln w="57150" cap="flat" cmpd="sng" algn="ctr">
                    <a:solidFill>
                      <a:srgbClr val="1DFF83"/>
                    </a:solidFill>
                    <a:prstDash val="sysDot"/>
                    <a:round/>
                    <a:headEnd type="none" w="med" len="med"/>
                    <a:tailEnd type="none" w="med" len="med"/>
                  </a:ln>
                  <a:effectLst/>
                </p:spPr>
              </p:cxnSp>
              <p:sp>
                <p:nvSpPr>
                  <p:cNvPr id="1507" name="Rectangle 1506"/>
                  <p:cNvSpPr/>
                  <p:nvPr/>
                </p:nvSpPr>
                <p:spPr bwMode="auto">
                  <a:xfrm>
                    <a:off x="8058150"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508" name="Rectangle 1507"/>
                  <p:cNvSpPr/>
                  <p:nvPr/>
                </p:nvSpPr>
                <p:spPr bwMode="auto">
                  <a:xfrm>
                    <a:off x="8178421"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509" name="Rectangle 1508"/>
                  <p:cNvSpPr/>
                  <p:nvPr/>
                </p:nvSpPr>
                <p:spPr bwMode="auto">
                  <a:xfrm>
                    <a:off x="8298692"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510" name="Rectangle 1509"/>
                  <p:cNvSpPr/>
                  <p:nvPr/>
                </p:nvSpPr>
                <p:spPr bwMode="auto">
                  <a:xfrm>
                    <a:off x="7194643" y="273865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grpSp>
            <p:grpSp>
              <p:nvGrpSpPr>
                <p:cNvPr id="1537" name="Group 360"/>
                <p:cNvGrpSpPr/>
                <p:nvPr/>
              </p:nvGrpSpPr>
              <p:grpSpPr>
                <a:xfrm>
                  <a:off x="945611" y="5998819"/>
                  <a:ext cx="2593075" cy="491319"/>
                  <a:chOff x="6673755" y="2524836"/>
                  <a:chExt cx="2593075" cy="491319"/>
                </a:xfrm>
              </p:grpSpPr>
              <p:sp>
                <p:nvSpPr>
                  <p:cNvPr id="1481" name="Rectangle 1480"/>
                  <p:cNvSpPr/>
                  <p:nvPr/>
                </p:nvSpPr>
                <p:spPr bwMode="auto">
                  <a:xfrm>
                    <a:off x="6673755" y="2524836"/>
                    <a:ext cx="2593075" cy="491319"/>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482" name="Rectangle 1481"/>
                  <p:cNvSpPr/>
                  <p:nvPr/>
                </p:nvSpPr>
                <p:spPr bwMode="auto">
                  <a:xfrm>
                    <a:off x="6796584" y="274320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483" name="Rectangle 1482"/>
                  <p:cNvSpPr/>
                  <p:nvPr/>
                </p:nvSpPr>
                <p:spPr bwMode="auto">
                  <a:xfrm>
                    <a:off x="7697337"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484" name="Rectangle 1483"/>
                  <p:cNvSpPr/>
                  <p:nvPr/>
                </p:nvSpPr>
                <p:spPr bwMode="auto">
                  <a:xfrm>
                    <a:off x="7817608"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485" name="Rectangle 1484"/>
                  <p:cNvSpPr/>
                  <p:nvPr/>
                </p:nvSpPr>
                <p:spPr bwMode="auto">
                  <a:xfrm>
                    <a:off x="7937879"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486" name="Rectangle 1485"/>
                  <p:cNvSpPr/>
                  <p:nvPr/>
                </p:nvSpPr>
                <p:spPr bwMode="auto">
                  <a:xfrm>
                    <a:off x="8418963"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487" name="Rectangle 1486"/>
                  <p:cNvSpPr/>
                  <p:nvPr/>
                </p:nvSpPr>
                <p:spPr bwMode="auto">
                  <a:xfrm>
                    <a:off x="853923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488" name="Rectangle 1487"/>
                  <p:cNvSpPr/>
                  <p:nvPr/>
                </p:nvSpPr>
                <p:spPr bwMode="auto">
                  <a:xfrm>
                    <a:off x="865950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cxnSp>
                <p:nvCxnSpPr>
                  <p:cNvPr id="1489" name="Straight Connector 1488"/>
                  <p:cNvCxnSpPr/>
                  <p:nvPr/>
                </p:nvCxnSpPr>
                <p:spPr bwMode="auto">
                  <a:xfrm>
                    <a:off x="6810233" y="2647666"/>
                    <a:ext cx="777922" cy="0"/>
                  </a:xfrm>
                  <a:prstGeom prst="line">
                    <a:avLst/>
                  </a:prstGeom>
                  <a:solidFill>
                    <a:schemeClr val="accent1"/>
                  </a:solidFill>
                  <a:ln w="57150" cap="flat" cmpd="sng" algn="ctr">
                    <a:solidFill>
                      <a:srgbClr val="1DFF83"/>
                    </a:solidFill>
                    <a:prstDash val="sysDot"/>
                    <a:round/>
                    <a:headEnd type="none" w="med" len="med"/>
                    <a:tailEnd type="none" w="med" len="med"/>
                  </a:ln>
                  <a:effectLst/>
                </p:spPr>
              </p:cxnSp>
              <p:cxnSp>
                <p:nvCxnSpPr>
                  <p:cNvPr id="1490" name="Straight Connector 1489"/>
                  <p:cNvCxnSpPr/>
                  <p:nvPr/>
                </p:nvCxnSpPr>
                <p:spPr bwMode="auto">
                  <a:xfrm flipV="1">
                    <a:off x="8823278" y="2813712"/>
                    <a:ext cx="377588" cy="4548"/>
                  </a:xfrm>
                  <a:prstGeom prst="line">
                    <a:avLst/>
                  </a:prstGeom>
                  <a:solidFill>
                    <a:schemeClr val="accent1"/>
                  </a:solidFill>
                  <a:ln w="57150" cap="flat" cmpd="sng" algn="ctr">
                    <a:solidFill>
                      <a:srgbClr val="FF2929"/>
                    </a:solidFill>
                    <a:prstDash val="sysDot"/>
                    <a:round/>
                    <a:headEnd type="none" w="med" len="med"/>
                    <a:tailEnd type="none" w="med" len="med"/>
                  </a:ln>
                  <a:effectLst/>
                </p:spPr>
              </p:cxnSp>
              <p:cxnSp>
                <p:nvCxnSpPr>
                  <p:cNvPr id="1491" name="Straight Connector 1490"/>
                  <p:cNvCxnSpPr/>
                  <p:nvPr/>
                </p:nvCxnSpPr>
                <p:spPr bwMode="auto">
                  <a:xfrm flipV="1">
                    <a:off x="8818729" y="2699983"/>
                    <a:ext cx="377588" cy="4548"/>
                  </a:xfrm>
                  <a:prstGeom prst="line">
                    <a:avLst/>
                  </a:prstGeom>
                  <a:solidFill>
                    <a:schemeClr val="accent1"/>
                  </a:solidFill>
                  <a:ln w="57150" cap="flat" cmpd="sng" algn="ctr">
                    <a:solidFill>
                      <a:srgbClr val="1DFF83"/>
                    </a:solidFill>
                    <a:prstDash val="sysDot"/>
                    <a:round/>
                    <a:headEnd type="none" w="med" len="med"/>
                    <a:tailEnd type="none" w="med" len="med"/>
                  </a:ln>
                  <a:effectLst/>
                </p:spPr>
              </p:cxnSp>
              <p:sp>
                <p:nvSpPr>
                  <p:cNvPr id="1492" name="Rectangle 1491"/>
                  <p:cNvSpPr/>
                  <p:nvPr/>
                </p:nvSpPr>
                <p:spPr bwMode="auto">
                  <a:xfrm>
                    <a:off x="8058150"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493" name="Rectangle 1492"/>
                  <p:cNvSpPr/>
                  <p:nvPr/>
                </p:nvSpPr>
                <p:spPr bwMode="auto">
                  <a:xfrm>
                    <a:off x="8178421"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494" name="Rectangle 1493"/>
                  <p:cNvSpPr/>
                  <p:nvPr/>
                </p:nvSpPr>
                <p:spPr bwMode="auto">
                  <a:xfrm>
                    <a:off x="8298692"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495" name="Rectangle 1494"/>
                  <p:cNvSpPr/>
                  <p:nvPr/>
                </p:nvSpPr>
                <p:spPr bwMode="auto">
                  <a:xfrm>
                    <a:off x="7194643" y="273865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grpSp>
            <p:grpSp>
              <p:nvGrpSpPr>
                <p:cNvPr id="1538" name="Group 376"/>
                <p:cNvGrpSpPr/>
                <p:nvPr/>
              </p:nvGrpSpPr>
              <p:grpSpPr>
                <a:xfrm>
                  <a:off x="945611" y="4868957"/>
                  <a:ext cx="2593075" cy="491319"/>
                  <a:chOff x="6673755" y="2524836"/>
                  <a:chExt cx="2593075" cy="491319"/>
                </a:xfrm>
              </p:grpSpPr>
              <p:sp>
                <p:nvSpPr>
                  <p:cNvPr id="1466" name="Rectangle 1465"/>
                  <p:cNvSpPr/>
                  <p:nvPr/>
                </p:nvSpPr>
                <p:spPr bwMode="auto">
                  <a:xfrm>
                    <a:off x="6673755" y="2524836"/>
                    <a:ext cx="2593075" cy="491319"/>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467" name="Rectangle 1466"/>
                  <p:cNvSpPr/>
                  <p:nvPr/>
                </p:nvSpPr>
                <p:spPr bwMode="auto">
                  <a:xfrm>
                    <a:off x="6796584" y="274320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468" name="Rectangle 1467"/>
                  <p:cNvSpPr/>
                  <p:nvPr/>
                </p:nvSpPr>
                <p:spPr bwMode="auto">
                  <a:xfrm>
                    <a:off x="7697337"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469" name="Rectangle 1468"/>
                  <p:cNvSpPr/>
                  <p:nvPr/>
                </p:nvSpPr>
                <p:spPr bwMode="auto">
                  <a:xfrm>
                    <a:off x="7817608"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470" name="Rectangle 1469"/>
                  <p:cNvSpPr/>
                  <p:nvPr/>
                </p:nvSpPr>
                <p:spPr bwMode="auto">
                  <a:xfrm>
                    <a:off x="7937879"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471" name="Rectangle 1470"/>
                  <p:cNvSpPr/>
                  <p:nvPr/>
                </p:nvSpPr>
                <p:spPr bwMode="auto">
                  <a:xfrm>
                    <a:off x="8418963"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472" name="Rectangle 1471"/>
                  <p:cNvSpPr/>
                  <p:nvPr/>
                </p:nvSpPr>
                <p:spPr bwMode="auto">
                  <a:xfrm>
                    <a:off x="853923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473" name="Rectangle 1472"/>
                  <p:cNvSpPr/>
                  <p:nvPr/>
                </p:nvSpPr>
                <p:spPr bwMode="auto">
                  <a:xfrm>
                    <a:off x="865950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cxnSp>
                <p:nvCxnSpPr>
                  <p:cNvPr id="1474" name="Straight Connector 1473"/>
                  <p:cNvCxnSpPr/>
                  <p:nvPr/>
                </p:nvCxnSpPr>
                <p:spPr bwMode="auto">
                  <a:xfrm>
                    <a:off x="6810233" y="2647666"/>
                    <a:ext cx="777922" cy="0"/>
                  </a:xfrm>
                  <a:prstGeom prst="line">
                    <a:avLst/>
                  </a:prstGeom>
                  <a:solidFill>
                    <a:schemeClr val="accent1"/>
                  </a:solidFill>
                  <a:ln w="57150" cap="flat" cmpd="sng" algn="ctr">
                    <a:solidFill>
                      <a:srgbClr val="1DFF83"/>
                    </a:solidFill>
                    <a:prstDash val="sysDot"/>
                    <a:round/>
                    <a:headEnd type="none" w="med" len="med"/>
                    <a:tailEnd type="none" w="med" len="med"/>
                  </a:ln>
                  <a:effectLst/>
                </p:spPr>
              </p:cxnSp>
              <p:cxnSp>
                <p:nvCxnSpPr>
                  <p:cNvPr id="1475" name="Straight Connector 1474"/>
                  <p:cNvCxnSpPr/>
                  <p:nvPr/>
                </p:nvCxnSpPr>
                <p:spPr bwMode="auto">
                  <a:xfrm flipV="1">
                    <a:off x="8823278" y="2813712"/>
                    <a:ext cx="377588" cy="4548"/>
                  </a:xfrm>
                  <a:prstGeom prst="line">
                    <a:avLst/>
                  </a:prstGeom>
                  <a:solidFill>
                    <a:schemeClr val="accent1"/>
                  </a:solidFill>
                  <a:ln w="57150" cap="flat" cmpd="sng" algn="ctr">
                    <a:solidFill>
                      <a:srgbClr val="FF2929"/>
                    </a:solidFill>
                    <a:prstDash val="sysDot"/>
                    <a:round/>
                    <a:headEnd type="none" w="med" len="med"/>
                    <a:tailEnd type="none" w="med" len="med"/>
                  </a:ln>
                  <a:effectLst/>
                </p:spPr>
              </p:cxnSp>
              <p:cxnSp>
                <p:nvCxnSpPr>
                  <p:cNvPr id="1476" name="Straight Connector 1475"/>
                  <p:cNvCxnSpPr/>
                  <p:nvPr/>
                </p:nvCxnSpPr>
                <p:spPr bwMode="auto">
                  <a:xfrm flipV="1">
                    <a:off x="8818729" y="2699983"/>
                    <a:ext cx="377588" cy="4548"/>
                  </a:xfrm>
                  <a:prstGeom prst="line">
                    <a:avLst/>
                  </a:prstGeom>
                  <a:solidFill>
                    <a:schemeClr val="accent1"/>
                  </a:solidFill>
                  <a:ln w="57150" cap="flat" cmpd="sng" algn="ctr">
                    <a:solidFill>
                      <a:srgbClr val="1DFF83"/>
                    </a:solidFill>
                    <a:prstDash val="sysDot"/>
                    <a:round/>
                    <a:headEnd type="none" w="med" len="med"/>
                    <a:tailEnd type="none" w="med" len="med"/>
                  </a:ln>
                  <a:effectLst/>
                </p:spPr>
              </p:cxnSp>
              <p:sp>
                <p:nvSpPr>
                  <p:cNvPr id="1477" name="Rectangle 1476"/>
                  <p:cNvSpPr/>
                  <p:nvPr/>
                </p:nvSpPr>
                <p:spPr bwMode="auto">
                  <a:xfrm>
                    <a:off x="8058150"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478" name="Rectangle 1477"/>
                  <p:cNvSpPr/>
                  <p:nvPr/>
                </p:nvSpPr>
                <p:spPr bwMode="auto">
                  <a:xfrm>
                    <a:off x="8178421"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479" name="Rectangle 1478"/>
                  <p:cNvSpPr/>
                  <p:nvPr/>
                </p:nvSpPr>
                <p:spPr bwMode="auto">
                  <a:xfrm>
                    <a:off x="8298692"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480" name="Rectangle 1479"/>
                  <p:cNvSpPr/>
                  <p:nvPr/>
                </p:nvSpPr>
                <p:spPr bwMode="auto">
                  <a:xfrm>
                    <a:off x="7194643" y="273865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grpSp>
            <p:grpSp>
              <p:nvGrpSpPr>
                <p:cNvPr id="1540" name="Group 392"/>
                <p:cNvGrpSpPr/>
                <p:nvPr/>
              </p:nvGrpSpPr>
              <p:grpSpPr>
                <a:xfrm>
                  <a:off x="945611" y="5433888"/>
                  <a:ext cx="2593075" cy="491319"/>
                  <a:chOff x="6673755" y="2524836"/>
                  <a:chExt cx="2593075" cy="491319"/>
                </a:xfrm>
              </p:grpSpPr>
              <p:sp>
                <p:nvSpPr>
                  <p:cNvPr id="1451" name="Rectangle 1450"/>
                  <p:cNvSpPr/>
                  <p:nvPr/>
                </p:nvSpPr>
                <p:spPr bwMode="auto">
                  <a:xfrm>
                    <a:off x="6673755" y="2524836"/>
                    <a:ext cx="2593075" cy="491319"/>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452" name="Rectangle 1451"/>
                  <p:cNvSpPr/>
                  <p:nvPr/>
                </p:nvSpPr>
                <p:spPr bwMode="auto">
                  <a:xfrm>
                    <a:off x="6796584" y="274320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453" name="Rectangle 1452"/>
                  <p:cNvSpPr/>
                  <p:nvPr/>
                </p:nvSpPr>
                <p:spPr bwMode="auto">
                  <a:xfrm>
                    <a:off x="7697337"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454" name="Rectangle 1453"/>
                  <p:cNvSpPr/>
                  <p:nvPr/>
                </p:nvSpPr>
                <p:spPr bwMode="auto">
                  <a:xfrm>
                    <a:off x="7817608"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455" name="Rectangle 1454"/>
                  <p:cNvSpPr/>
                  <p:nvPr/>
                </p:nvSpPr>
                <p:spPr bwMode="auto">
                  <a:xfrm>
                    <a:off x="7937879"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456" name="Rectangle 1455"/>
                  <p:cNvSpPr/>
                  <p:nvPr/>
                </p:nvSpPr>
                <p:spPr bwMode="auto">
                  <a:xfrm>
                    <a:off x="8418963"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457" name="Rectangle 1456"/>
                  <p:cNvSpPr/>
                  <p:nvPr/>
                </p:nvSpPr>
                <p:spPr bwMode="auto">
                  <a:xfrm>
                    <a:off x="853923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458" name="Rectangle 1457"/>
                  <p:cNvSpPr/>
                  <p:nvPr/>
                </p:nvSpPr>
                <p:spPr bwMode="auto">
                  <a:xfrm>
                    <a:off x="865950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cxnSp>
                <p:nvCxnSpPr>
                  <p:cNvPr id="1459" name="Straight Connector 1458"/>
                  <p:cNvCxnSpPr/>
                  <p:nvPr/>
                </p:nvCxnSpPr>
                <p:spPr bwMode="auto">
                  <a:xfrm>
                    <a:off x="6810233" y="2647666"/>
                    <a:ext cx="777922" cy="0"/>
                  </a:xfrm>
                  <a:prstGeom prst="line">
                    <a:avLst/>
                  </a:prstGeom>
                  <a:solidFill>
                    <a:schemeClr val="accent1"/>
                  </a:solidFill>
                  <a:ln w="57150" cap="flat" cmpd="sng" algn="ctr">
                    <a:solidFill>
                      <a:srgbClr val="1DFF83"/>
                    </a:solidFill>
                    <a:prstDash val="sysDot"/>
                    <a:round/>
                    <a:headEnd type="none" w="med" len="med"/>
                    <a:tailEnd type="none" w="med" len="med"/>
                  </a:ln>
                  <a:effectLst/>
                </p:spPr>
              </p:cxnSp>
              <p:cxnSp>
                <p:nvCxnSpPr>
                  <p:cNvPr id="1460" name="Straight Connector 1459"/>
                  <p:cNvCxnSpPr/>
                  <p:nvPr/>
                </p:nvCxnSpPr>
                <p:spPr bwMode="auto">
                  <a:xfrm flipV="1">
                    <a:off x="8823278" y="2813712"/>
                    <a:ext cx="377588" cy="4548"/>
                  </a:xfrm>
                  <a:prstGeom prst="line">
                    <a:avLst/>
                  </a:prstGeom>
                  <a:solidFill>
                    <a:schemeClr val="accent1"/>
                  </a:solidFill>
                  <a:ln w="57150" cap="flat" cmpd="sng" algn="ctr">
                    <a:solidFill>
                      <a:srgbClr val="FF2929"/>
                    </a:solidFill>
                    <a:prstDash val="sysDot"/>
                    <a:round/>
                    <a:headEnd type="none" w="med" len="med"/>
                    <a:tailEnd type="none" w="med" len="med"/>
                  </a:ln>
                  <a:effectLst/>
                </p:spPr>
              </p:cxnSp>
              <p:cxnSp>
                <p:nvCxnSpPr>
                  <p:cNvPr id="1461" name="Straight Connector 1460"/>
                  <p:cNvCxnSpPr/>
                  <p:nvPr/>
                </p:nvCxnSpPr>
                <p:spPr bwMode="auto">
                  <a:xfrm flipV="1">
                    <a:off x="8818729" y="2699983"/>
                    <a:ext cx="377588" cy="4548"/>
                  </a:xfrm>
                  <a:prstGeom prst="line">
                    <a:avLst/>
                  </a:prstGeom>
                  <a:solidFill>
                    <a:schemeClr val="accent1"/>
                  </a:solidFill>
                  <a:ln w="57150" cap="flat" cmpd="sng" algn="ctr">
                    <a:solidFill>
                      <a:srgbClr val="1DFF83"/>
                    </a:solidFill>
                    <a:prstDash val="sysDot"/>
                    <a:round/>
                    <a:headEnd type="none" w="med" len="med"/>
                    <a:tailEnd type="none" w="med" len="med"/>
                  </a:ln>
                  <a:effectLst/>
                </p:spPr>
              </p:cxnSp>
              <p:sp>
                <p:nvSpPr>
                  <p:cNvPr id="1462" name="Rectangle 1461"/>
                  <p:cNvSpPr/>
                  <p:nvPr/>
                </p:nvSpPr>
                <p:spPr bwMode="auto">
                  <a:xfrm>
                    <a:off x="8058150"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463" name="Rectangle 1462"/>
                  <p:cNvSpPr/>
                  <p:nvPr/>
                </p:nvSpPr>
                <p:spPr bwMode="auto">
                  <a:xfrm>
                    <a:off x="8178421"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464" name="Rectangle 1463"/>
                  <p:cNvSpPr/>
                  <p:nvPr/>
                </p:nvSpPr>
                <p:spPr bwMode="auto">
                  <a:xfrm>
                    <a:off x="8298692"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465" name="Rectangle 1464"/>
                  <p:cNvSpPr/>
                  <p:nvPr/>
                </p:nvSpPr>
                <p:spPr bwMode="auto">
                  <a:xfrm>
                    <a:off x="7194643" y="273865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grpSp>
          </p:grpSp>
          <p:grpSp>
            <p:nvGrpSpPr>
              <p:cNvPr id="1541" name="Group 456"/>
              <p:cNvGrpSpPr/>
              <p:nvPr/>
            </p:nvGrpSpPr>
            <p:grpSpPr>
              <a:xfrm>
                <a:off x="1213626" y="5089674"/>
                <a:ext cx="2593075" cy="1227043"/>
                <a:chOff x="945611" y="3739095"/>
                <a:chExt cx="2593075" cy="2751043"/>
              </a:xfrm>
            </p:grpSpPr>
            <p:grpSp>
              <p:nvGrpSpPr>
                <p:cNvPr id="1543" name="Group 328"/>
                <p:cNvGrpSpPr/>
                <p:nvPr/>
              </p:nvGrpSpPr>
              <p:grpSpPr>
                <a:xfrm>
                  <a:off x="945611" y="3739095"/>
                  <a:ext cx="2593075" cy="491319"/>
                  <a:chOff x="6673755" y="2524836"/>
                  <a:chExt cx="2593075" cy="491319"/>
                </a:xfrm>
              </p:grpSpPr>
              <p:sp>
                <p:nvSpPr>
                  <p:cNvPr id="1431" name="Rectangle 1430"/>
                  <p:cNvSpPr/>
                  <p:nvPr/>
                </p:nvSpPr>
                <p:spPr bwMode="auto">
                  <a:xfrm>
                    <a:off x="6673755" y="2524836"/>
                    <a:ext cx="2593075" cy="491319"/>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432" name="Rectangle 1431"/>
                  <p:cNvSpPr/>
                  <p:nvPr/>
                </p:nvSpPr>
                <p:spPr bwMode="auto">
                  <a:xfrm>
                    <a:off x="6796584" y="274320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433" name="Rectangle 1432"/>
                  <p:cNvSpPr/>
                  <p:nvPr/>
                </p:nvSpPr>
                <p:spPr bwMode="auto">
                  <a:xfrm>
                    <a:off x="7697337"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434" name="Rectangle 1433"/>
                  <p:cNvSpPr/>
                  <p:nvPr/>
                </p:nvSpPr>
                <p:spPr bwMode="auto">
                  <a:xfrm>
                    <a:off x="7817608"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435" name="Rectangle 1434"/>
                  <p:cNvSpPr/>
                  <p:nvPr/>
                </p:nvSpPr>
                <p:spPr bwMode="auto">
                  <a:xfrm>
                    <a:off x="7937879"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436" name="Rectangle 1435"/>
                  <p:cNvSpPr/>
                  <p:nvPr/>
                </p:nvSpPr>
                <p:spPr bwMode="auto">
                  <a:xfrm>
                    <a:off x="8418963"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437" name="Rectangle 1436"/>
                  <p:cNvSpPr/>
                  <p:nvPr/>
                </p:nvSpPr>
                <p:spPr bwMode="auto">
                  <a:xfrm>
                    <a:off x="853923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438" name="Rectangle 1437"/>
                  <p:cNvSpPr/>
                  <p:nvPr/>
                </p:nvSpPr>
                <p:spPr bwMode="auto">
                  <a:xfrm>
                    <a:off x="865950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cxnSp>
                <p:nvCxnSpPr>
                  <p:cNvPr id="1439" name="Straight Connector 1438"/>
                  <p:cNvCxnSpPr/>
                  <p:nvPr/>
                </p:nvCxnSpPr>
                <p:spPr bwMode="auto">
                  <a:xfrm>
                    <a:off x="6810233" y="2647666"/>
                    <a:ext cx="777922" cy="0"/>
                  </a:xfrm>
                  <a:prstGeom prst="line">
                    <a:avLst/>
                  </a:prstGeom>
                  <a:solidFill>
                    <a:schemeClr val="accent1"/>
                  </a:solidFill>
                  <a:ln w="57150" cap="flat" cmpd="sng" algn="ctr">
                    <a:solidFill>
                      <a:srgbClr val="1DFF83"/>
                    </a:solidFill>
                    <a:prstDash val="sysDot"/>
                    <a:round/>
                    <a:headEnd type="none" w="med" len="med"/>
                    <a:tailEnd type="none" w="med" len="med"/>
                  </a:ln>
                  <a:effectLst/>
                </p:spPr>
              </p:cxnSp>
              <p:cxnSp>
                <p:nvCxnSpPr>
                  <p:cNvPr id="1440" name="Straight Connector 1439"/>
                  <p:cNvCxnSpPr/>
                  <p:nvPr/>
                </p:nvCxnSpPr>
                <p:spPr bwMode="auto">
                  <a:xfrm flipV="1">
                    <a:off x="8823278" y="2813712"/>
                    <a:ext cx="377588" cy="4548"/>
                  </a:xfrm>
                  <a:prstGeom prst="line">
                    <a:avLst/>
                  </a:prstGeom>
                  <a:solidFill>
                    <a:schemeClr val="accent1"/>
                  </a:solidFill>
                  <a:ln w="57150" cap="flat" cmpd="sng" algn="ctr">
                    <a:solidFill>
                      <a:srgbClr val="FF2929"/>
                    </a:solidFill>
                    <a:prstDash val="sysDot"/>
                    <a:round/>
                    <a:headEnd type="none" w="med" len="med"/>
                    <a:tailEnd type="none" w="med" len="med"/>
                  </a:ln>
                  <a:effectLst/>
                </p:spPr>
              </p:cxnSp>
              <p:cxnSp>
                <p:nvCxnSpPr>
                  <p:cNvPr id="1441" name="Straight Connector 1440"/>
                  <p:cNvCxnSpPr/>
                  <p:nvPr/>
                </p:nvCxnSpPr>
                <p:spPr bwMode="auto">
                  <a:xfrm flipV="1">
                    <a:off x="8818729" y="2699983"/>
                    <a:ext cx="377588" cy="4548"/>
                  </a:xfrm>
                  <a:prstGeom prst="line">
                    <a:avLst/>
                  </a:prstGeom>
                  <a:solidFill>
                    <a:schemeClr val="accent1"/>
                  </a:solidFill>
                  <a:ln w="57150" cap="flat" cmpd="sng" algn="ctr">
                    <a:solidFill>
                      <a:srgbClr val="1DFF83"/>
                    </a:solidFill>
                    <a:prstDash val="sysDot"/>
                    <a:round/>
                    <a:headEnd type="none" w="med" len="med"/>
                    <a:tailEnd type="none" w="med" len="med"/>
                  </a:ln>
                  <a:effectLst/>
                </p:spPr>
              </p:cxnSp>
              <p:sp>
                <p:nvSpPr>
                  <p:cNvPr id="1442" name="Rectangle 1441"/>
                  <p:cNvSpPr/>
                  <p:nvPr/>
                </p:nvSpPr>
                <p:spPr bwMode="auto">
                  <a:xfrm>
                    <a:off x="8058150"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443" name="Rectangle 1442"/>
                  <p:cNvSpPr/>
                  <p:nvPr/>
                </p:nvSpPr>
                <p:spPr bwMode="auto">
                  <a:xfrm>
                    <a:off x="8178421"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444" name="Rectangle 1443"/>
                  <p:cNvSpPr/>
                  <p:nvPr/>
                </p:nvSpPr>
                <p:spPr bwMode="auto">
                  <a:xfrm>
                    <a:off x="8298692"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445" name="Rectangle 1444"/>
                  <p:cNvSpPr/>
                  <p:nvPr/>
                </p:nvSpPr>
                <p:spPr bwMode="auto">
                  <a:xfrm>
                    <a:off x="7194643" y="273865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grpSp>
            <p:grpSp>
              <p:nvGrpSpPr>
                <p:cNvPr id="1545" name="Group 344"/>
                <p:cNvGrpSpPr/>
                <p:nvPr/>
              </p:nvGrpSpPr>
              <p:grpSpPr>
                <a:xfrm>
                  <a:off x="945611" y="4304026"/>
                  <a:ext cx="2593075" cy="491319"/>
                  <a:chOff x="6673755" y="2524836"/>
                  <a:chExt cx="2593075" cy="491319"/>
                </a:xfrm>
              </p:grpSpPr>
              <p:sp>
                <p:nvSpPr>
                  <p:cNvPr id="1416" name="Rectangle 1415"/>
                  <p:cNvSpPr/>
                  <p:nvPr/>
                </p:nvSpPr>
                <p:spPr bwMode="auto">
                  <a:xfrm>
                    <a:off x="6673755" y="2524836"/>
                    <a:ext cx="2593075" cy="491319"/>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417" name="Rectangle 1416"/>
                  <p:cNvSpPr/>
                  <p:nvPr/>
                </p:nvSpPr>
                <p:spPr bwMode="auto">
                  <a:xfrm>
                    <a:off x="6796584" y="274320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418" name="Rectangle 1417"/>
                  <p:cNvSpPr/>
                  <p:nvPr/>
                </p:nvSpPr>
                <p:spPr bwMode="auto">
                  <a:xfrm>
                    <a:off x="7697337"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419" name="Rectangle 1418"/>
                  <p:cNvSpPr/>
                  <p:nvPr/>
                </p:nvSpPr>
                <p:spPr bwMode="auto">
                  <a:xfrm>
                    <a:off x="7817608"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420" name="Rectangle 1419"/>
                  <p:cNvSpPr/>
                  <p:nvPr/>
                </p:nvSpPr>
                <p:spPr bwMode="auto">
                  <a:xfrm>
                    <a:off x="7937879"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421" name="Rectangle 1420"/>
                  <p:cNvSpPr/>
                  <p:nvPr/>
                </p:nvSpPr>
                <p:spPr bwMode="auto">
                  <a:xfrm>
                    <a:off x="8418963"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422" name="Rectangle 1421"/>
                  <p:cNvSpPr/>
                  <p:nvPr/>
                </p:nvSpPr>
                <p:spPr bwMode="auto">
                  <a:xfrm>
                    <a:off x="853923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423" name="Rectangle 1422"/>
                  <p:cNvSpPr/>
                  <p:nvPr/>
                </p:nvSpPr>
                <p:spPr bwMode="auto">
                  <a:xfrm>
                    <a:off x="865950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cxnSp>
                <p:nvCxnSpPr>
                  <p:cNvPr id="1424" name="Straight Connector 1423"/>
                  <p:cNvCxnSpPr/>
                  <p:nvPr/>
                </p:nvCxnSpPr>
                <p:spPr bwMode="auto">
                  <a:xfrm>
                    <a:off x="6810233" y="2647666"/>
                    <a:ext cx="777922" cy="0"/>
                  </a:xfrm>
                  <a:prstGeom prst="line">
                    <a:avLst/>
                  </a:prstGeom>
                  <a:solidFill>
                    <a:schemeClr val="accent1"/>
                  </a:solidFill>
                  <a:ln w="57150" cap="flat" cmpd="sng" algn="ctr">
                    <a:solidFill>
                      <a:srgbClr val="1DFF83"/>
                    </a:solidFill>
                    <a:prstDash val="sysDot"/>
                    <a:round/>
                    <a:headEnd type="none" w="med" len="med"/>
                    <a:tailEnd type="none" w="med" len="med"/>
                  </a:ln>
                  <a:effectLst/>
                </p:spPr>
              </p:cxnSp>
              <p:cxnSp>
                <p:nvCxnSpPr>
                  <p:cNvPr id="1425" name="Straight Connector 1424"/>
                  <p:cNvCxnSpPr/>
                  <p:nvPr/>
                </p:nvCxnSpPr>
                <p:spPr bwMode="auto">
                  <a:xfrm flipV="1">
                    <a:off x="8823278" y="2813712"/>
                    <a:ext cx="377588" cy="4548"/>
                  </a:xfrm>
                  <a:prstGeom prst="line">
                    <a:avLst/>
                  </a:prstGeom>
                  <a:solidFill>
                    <a:schemeClr val="accent1"/>
                  </a:solidFill>
                  <a:ln w="57150" cap="flat" cmpd="sng" algn="ctr">
                    <a:solidFill>
                      <a:srgbClr val="FF2929"/>
                    </a:solidFill>
                    <a:prstDash val="sysDot"/>
                    <a:round/>
                    <a:headEnd type="none" w="med" len="med"/>
                    <a:tailEnd type="none" w="med" len="med"/>
                  </a:ln>
                  <a:effectLst/>
                </p:spPr>
              </p:cxnSp>
              <p:cxnSp>
                <p:nvCxnSpPr>
                  <p:cNvPr id="1426" name="Straight Connector 1425"/>
                  <p:cNvCxnSpPr/>
                  <p:nvPr/>
                </p:nvCxnSpPr>
                <p:spPr bwMode="auto">
                  <a:xfrm flipV="1">
                    <a:off x="8818729" y="2699983"/>
                    <a:ext cx="377588" cy="4548"/>
                  </a:xfrm>
                  <a:prstGeom prst="line">
                    <a:avLst/>
                  </a:prstGeom>
                  <a:solidFill>
                    <a:schemeClr val="accent1"/>
                  </a:solidFill>
                  <a:ln w="57150" cap="flat" cmpd="sng" algn="ctr">
                    <a:solidFill>
                      <a:srgbClr val="1DFF83"/>
                    </a:solidFill>
                    <a:prstDash val="sysDot"/>
                    <a:round/>
                    <a:headEnd type="none" w="med" len="med"/>
                    <a:tailEnd type="none" w="med" len="med"/>
                  </a:ln>
                  <a:effectLst/>
                </p:spPr>
              </p:cxnSp>
              <p:sp>
                <p:nvSpPr>
                  <p:cNvPr id="1427" name="Rectangle 1426"/>
                  <p:cNvSpPr/>
                  <p:nvPr/>
                </p:nvSpPr>
                <p:spPr bwMode="auto">
                  <a:xfrm>
                    <a:off x="8058150"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428" name="Rectangle 1427"/>
                  <p:cNvSpPr/>
                  <p:nvPr/>
                </p:nvSpPr>
                <p:spPr bwMode="auto">
                  <a:xfrm>
                    <a:off x="8178421"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429" name="Rectangle 1428"/>
                  <p:cNvSpPr/>
                  <p:nvPr/>
                </p:nvSpPr>
                <p:spPr bwMode="auto">
                  <a:xfrm>
                    <a:off x="8298692"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430" name="Rectangle 1429"/>
                  <p:cNvSpPr/>
                  <p:nvPr/>
                </p:nvSpPr>
                <p:spPr bwMode="auto">
                  <a:xfrm>
                    <a:off x="7194643" y="273865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grpSp>
            <p:grpSp>
              <p:nvGrpSpPr>
                <p:cNvPr id="1546" name="Group 360"/>
                <p:cNvGrpSpPr/>
                <p:nvPr/>
              </p:nvGrpSpPr>
              <p:grpSpPr>
                <a:xfrm>
                  <a:off x="945611" y="5998819"/>
                  <a:ext cx="2593075" cy="491319"/>
                  <a:chOff x="6673755" y="2524836"/>
                  <a:chExt cx="2593075" cy="491319"/>
                </a:xfrm>
              </p:grpSpPr>
              <p:sp>
                <p:nvSpPr>
                  <p:cNvPr id="1401" name="Rectangle 1400"/>
                  <p:cNvSpPr/>
                  <p:nvPr/>
                </p:nvSpPr>
                <p:spPr bwMode="auto">
                  <a:xfrm>
                    <a:off x="6673755" y="2524836"/>
                    <a:ext cx="2593075" cy="491319"/>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402" name="Rectangle 1401"/>
                  <p:cNvSpPr/>
                  <p:nvPr/>
                </p:nvSpPr>
                <p:spPr bwMode="auto">
                  <a:xfrm>
                    <a:off x="6796584" y="274320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403" name="Rectangle 1402"/>
                  <p:cNvSpPr/>
                  <p:nvPr/>
                </p:nvSpPr>
                <p:spPr bwMode="auto">
                  <a:xfrm>
                    <a:off x="7697337"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404" name="Rectangle 1403"/>
                  <p:cNvSpPr/>
                  <p:nvPr/>
                </p:nvSpPr>
                <p:spPr bwMode="auto">
                  <a:xfrm>
                    <a:off x="7817608"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405" name="Rectangle 1404"/>
                  <p:cNvSpPr/>
                  <p:nvPr/>
                </p:nvSpPr>
                <p:spPr bwMode="auto">
                  <a:xfrm>
                    <a:off x="7937879"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406" name="Rectangle 1405"/>
                  <p:cNvSpPr/>
                  <p:nvPr/>
                </p:nvSpPr>
                <p:spPr bwMode="auto">
                  <a:xfrm>
                    <a:off x="8418963"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407" name="Rectangle 1406"/>
                  <p:cNvSpPr/>
                  <p:nvPr/>
                </p:nvSpPr>
                <p:spPr bwMode="auto">
                  <a:xfrm>
                    <a:off x="853923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408" name="Rectangle 1407"/>
                  <p:cNvSpPr/>
                  <p:nvPr/>
                </p:nvSpPr>
                <p:spPr bwMode="auto">
                  <a:xfrm>
                    <a:off x="865950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cxnSp>
                <p:nvCxnSpPr>
                  <p:cNvPr id="1409" name="Straight Connector 1408"/>
                  <p:cNvCxnSpPr/>
                  <p:nvPr/>
                </p:nvCxnSpPr>
                <p:spPr bwMode="auto">
                  <a:xfrm>
                    <a:off x="6810233" y="2647666"/>
                    <a:ext cx="777922" cy="0"/>
                  </a:xfrm>
                  <a:prstGeom prst="line">
                    <a:avLst/>
                  </a:prstGeom>
                  <a:solidFill>
                    <a:schemeClr val="accent1"/>
                  </a:solidFill>
                  <a:ln w="57150" cap="flat" cmpd="sng" algn="ctr">
                    <a:solidFill>
                      <a:srgbClr val="1DFF83"/>
                    </a:solidFill>
                    <a:prstDash val="sysDot"/>
                    <a:round/>
                    <a:headEnd type="none" w="med" len="med"/>
                    <a:tailEnd type="none" w="med" len="med"/>
                  </a:ln>
                  <a:effectLst/>
                </p:spPr>
              </p:cxnSp>
              <p:cxnSp>
                <p:nvCxnSpPr>
                  <p:cNvPr id="1410" name="Straight Connector 1409"/>
                  <p:cNvCxnSpPr/>
                  <p:nvPr/>
                </p:nvCxnSpPr>
                <p:spPr bwMode="auto">
                  <a:xfrm flipV="1">
                    <a:off x="8823278" y="2813712"/>
                    <a:ext cx="377588" cy="4548"/>
                  </a:xfrm>
                  <a:prstGeom prst="line">
                    <a:avLst/>
                  </a:prstGeom>
                  <a:solidFill>
                    <a:schemeClr val="accent1"/>
                  </a:solidFill>
                  <a:ln w="57150" cap="flat" cmpd="sng" algn="ctr">
                    <a:solidFill>
                      <a:srgbClr val="FF2929"/>
                    </a:solidFill>
                    <a:prstDash val="sysDot"/>
                    <a:round/>
                    <a:headEnd type="none" w="med" len="med"/>
                    <a:tailEnd type="none" w="med" len="med"/>
                  </a:ln>
                  <a:effectLst/>
                </p:spPr>
              </p:cxnSp>
              <p:cxnSp>
                <p:nvCxnSpPr>
                  <p:cNvPr id="1411" name="Straight Connector 1410"/>
                  <p:cNvCxnSpPr/>
                  <p:nvPr/>
                </p:nvCxnSpPr>
                <p:spPr bwMode="auto">
                  <a:xfrm flipV="1">
                    <a:off x="8818729" y="2699983"/>
                    <a:ext cx="377588" cy="4548"/>
                  </a:xfrm>
                  <a:prstGeom prst="line">
                    <a:avLst/>
                  </a:prstGeom>
                  <a:solidFill>
                    <a:schemeClr val="accent1"/>
                  </a:solidFill>
                  <a:ln w="57150" cap="flat" cmpd="sng" algn="ctr">
                    <a:solidFill>
                      <a:srgbClr val="1DFF83"/>
                    </a:solidFill>
                    <a:prstDash val="sysDot"/>
                    <a:round/>
                    <a:headEnd type="none" w="med" len="med"/>
                    <a:tailEnd type="none" w="med" len="med"/>
                  </a:ln>
                  <a:effectLst/>
                </p:spPr>
              </p:cxnSp>
              <p:sp>
                <p:nvSpPr>
                  <p:cNvPr id="1412" name="Rectangle 1411"/>
                  <p:cNvSpPr/>
                  <p:nvPr/>
                </p:nvSpPr>
                <p:spPr bwMode="auto">
                  <a:xfrm>
                    <a:off x="8058150"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413" name="Rectangle 1412"/>
                  <p:cNvSpPr/>
                  <p:nvPr/>
                </p:nvSpPr>
                <p:spPr bwMode="auto">
                  <a:xfrm>
                    <a:off x="8178421"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414" name="Rectangle 1413"/>
                  <p:cNvSpPr/>
                  <p:nvPr/>
                </p:nvSpPr>
                <p:spPr bwMode="auto">
                  <a:xfrm>
                    <a:off x="8298692"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415" name="Rectangle 1414"/>
                  <p:cNvSpPr/>
                  <p:nvPr/>
                </p:nvSpPr>
                <p:spPr bwMode="auto">
                  <a:xfrm>
                    <a:off x="7194643" y="273865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grpSp>
            <p:grpSp>
              <p:nvGrpSpPr>
                <p:cNvPr id="1548" name="Group 376"/>
                <p:cNvGrpSpPr/>
                <p:nvPr/>
              </p:nvGrpSpPr>
              <p:grpSpPr>
                <a:xfrm>
                  <a:off x="945611" y="4868957"/>
                  <a:ext cx="2593075" cy="491319"/>
                  <a:chOff x="6673755" y="2524836"/>
                  <a:chExt cx="2593075" cy="491319"/>
                </a:xfrm>
              </p:grpSpPr>
              <p:sp>
                <p:nvSpPr>
                  <p:cNvPr id="1386" name="Rectangle 1385"/>
                  <p:cNvSpPr/>
                  <p:nvPr/>
                </p:nvSpPr>
                <p:spPr bwMode="auto">
                  <a:xfrm>
                    <a:off x="6673755" y="2524836"/>
                    <a:ext cx="2593075" cy="491319"/>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387" name="Rectangle 1386"/>
                  <p:cNvSpPr/>
                  <p:nvPr/>
                </p:nvSpPr>
                <p:spPr bwMode="auto">
                  <a:xfrm>
                    <a:off x="6796584" y="274320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388" name="Rectangle 1387"/>
                  <p:cNvSpPr/>
                  <p:nvPr/>
                </p:nvSpPr>
                <p:spPr bwMode="auto">
                  <a:xfrm>
                    <a:off x="7697337"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389" name="Rectangle 1388"/>
                  <p:cNvSpPr/>
                  <p:nvPr/>
                </p:nvSpPr>
                <p:spPr bwMode="auto">
                  <a:xfrm>
                    <a:off x="7817608"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390" name="Rectangle 1389"/>
                  <p:cNvSpPr/>
                  <p:nvPr/>
                </p:nvSpPr>
                <p:spPr bwMode="auto">
                  <a:xfrm>
                    <a:off x="7937879"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391" name="Rectangle 1390"/>
                  <p:cNvSpPr/>
                  <p:nvPr/>
                </p:nvSpPr>
                <p:spPr bwMode="auto">
                  <a:xfrm>
                    <a:off x="8418963"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392" name="Rectangle 1391"/>
                  <p:cNvSpPr/>
                  <p:nvPr/>
                </p:nvSpPr>
                <p:spPr bwMode="auto">
                  <a:xfrm>
                    <a:off x="853923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393" name="Rectangle 1392"/>
                  <p:cNvSpPr/>
                  <p:nvPr/>
                </p:nvSpPr>
                <p:spPr bwMode="auto">
                  <a:xfrm>
                    <a:off x="865950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cxnSp>
                <p:nvCxnSpPr>
                  <p:cNvPr id="1394" name="Straight Connector 1393"/>
                  <p:cNvCxnSpPr/>
                  <p:nvPr/>
                </p:nvCxnSpPr>
                <p:spPr bwMode="auto">
                  <a:xfrm>
                    <a:off x="6810233" y="2647666"/>
                    <a:ext cx="777922" cy="0"/>
                  </a:xfrm>
                  <a:prstGeom prst="line">
                    <a:avLst/>
                  </a:prstGeom>
                  <a:solidFill>
                    <a:schemeClr val="accent1"/>
                  </a:solidFill>
                  <a:ln w="57150" cap="flat" cmpd="sng" algn="ctr">
                    <a:solidFill>
                      <a:srgbClr val="1DFF83"/>
                    </a:solidFill>
                    <a:prstDash val="sysDot"/>
                    <a:round/>
                    <a:headEnd type="none" w="med" len="med"/>
                    <a:tailEnd type="none" w="med" len="med"/>
                  </a:ln>
                  <a:effectLst/>
                </p:spPr>
              </p:cxnSp>
              <p:cxnSp>
                <p:nvCxnSpPr>
                  <p:cNvPr id="1395" name="Straight Connector 1394"/>
                  <p:cNvCxnSpPr/>
                  <p:nvPr/>
                </p:nvCxnSpPr>
                <p:spPr bwMode="auto">
                  <a:xfrm flipV="1">
                    <a:off x="8823278" y="2813712"/>
                    <a:ext cx="377588" cy="4548"/>
                  </a:xfrm>
                  <a:prstGeom prst="line">
                    <a:avLst/>
                  </a:prstGeom>
                  <a:solidFill>
                    <a:schemeClr val="accent1"/>
                  </a:solidFill>
                  <a:ln w="57150" cap="flat" cmpd="sng" algn="ctr">
                    <a:solidFill>
                      <a:srgbClr val="FF2929"/>
                    </a:solidFill>
                    <a:prstDash val="sysDot"/>
                    <a:round/>
                    <a:headEnd type="none" w="med" len="med"/>
                    <a:tailEnd type="none" w="med" len="med"/>
                  </a:ln>
                  <a:effectLst/>
                </p:spPr>
              </p:cxnSp>
              <p:cxnSp>
                <p:nvCxnSpPr>
                  <p:cNvPr id="1396" name="Straight Connector 1395"/>
                  <p:cNvCxnSpPr/>
                  <p:nvPr/>
                </p:nvCxnSpPr>
                <p:spPr bwMode="auto">
                  <a:xfrm flipV="1">
                    <a:off x="8818729" y="2699983"/>
                    <a:ext cx="377588" cy="4548"/>
                  </a:xfrm>
                  <a:prstGeom prst="line">
                    <a:avLst/>
                  </a:prstGeom>
                  <a:solidFill>
                    <a:schemeClr val="accent1"/>
                  </a:solidFill>
                  <a:ln w="57150" cap="flat" cmpd="sng" algn="ctr">
                    <a:solidFill>
                      <a:srgbClr val="1DFF83"/>
                    </a:solidFill>
                    <a:prstDash val="sysDot"/>
                    <a:round/>
                    <a:headEnd type="none" w="med" len="med"/>
                    <a:tailEnd type="none" w="med" len="med"/>
                  </a:ln>
                  <a:effectLst/>
                </p:spPr>
              </p:cxnSp>
              <p:sp>
                <p:nvSpPr>
                  <p:cNvPr id="1397" name="Rectangle 1396"/>
                  <p:cNvSpPr/>
                  <p:nvPr/>
                </p:nvSpPr>
                <p:spPr bwMode="auto">
                  <a:xfrm>
                    <a:off x="8058150"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398" name="Rectangle 1397"/>
                  <p:cNvSpPr/>
                  <p:nvPr/>
                </p:nvSpPr>
                <p:spPr bwMode="auto">
                  <a:xfrm>
                    <a:off x="8178421"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399" name="Rectangle 1398"/>
                  <p:cNvSpPr/>
                  <p:nvPr/>
                </p:nvSpPr>
                <p:spPr bwMode="auto">
                  <a:xfrm>
                    <a:off x="8298692"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400" name="Rectangle 1399"/>
                  <p:cNvSpPr/>
                  <p:nvPr/>
                </p:nvSpPr>
                <p:spPr bwMode="auto">
                  <a:xfrm>
                    <a:off x="7194643" y="273865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grpSp>
            <p:grpSp>
              <p:nvGrpSpPr>
                <p:cNvPr id="1549" name="Group 392"/>
                <p:cNvGrpSpPr/>
                <p:nvPr/>
              </p:nvGrpSpPr>
              <p:grpSpPr>
                <a:xfrm>
                  <a:off x="945611" y="5433888"/>
                  <a:ext cx="2593075" cy="491319"/>
                  <a:chOff x="6673755" y="2524836"/>
                  <a:chExt cx="2593075" cy="491319"/>
                </a:xfrm>
              </p:grpSpPr>
              <p:sp>
                <p:nvSpPr>
                  <p:cNvPr id="1371" name="Rectangle 1370"/>
                  <p:cNvSpPr/>
                  <p:nvPr/>
                </p:nvSpPr>
                <p:spPr bwMode="auto">
                  <a:xfrm>
                    <a:off x="6673755" y="2524836"/>
                    <a:ext cx="2593075" cy="491319"/>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372" name="Rectangle 1371"/>
                  <p:cNvSpPr/>
                  <p:nvPr/>
                </p:nvSpPr>
                <p:spPr bwMode="auto">
                  <a:xfrm>
                    <a:off x="6796584" y="274320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373" name="Rectangle 1372"/>
                  <p:cNvSpPr/>
                  <p:nvPr/>
                </p:nvSpPr>
                <p:spPr bwMode="auto">
                  <a:xfrm>
                    <a:off x="7697337"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374" name="Rectangle 1373"/>
                  <p:cNvSpPr/>
                  <p:nvPr/>
                </p:nvSpPr>
                <p:spPr bwMode="auto">
                  <a:xfrm>
                    <a:off x="7817608"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375" name="Rectangle 1374"/>
                  <p:cNvSpPr/>
                  <p:nvPr/>
                </p:nvSpPr>
                <p:spPr bwMode="auto">
                  <a:xfrm>
                    <a:off x="7937879"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376" name="Rectangle 1375"/>
                  <p:cNvSpPr/>
                  <p:nvPr/>
                </p:nvSpPr>
                <p:spPr bwMode="auto">
                  <a:xfrm>
                    <a:off x="8418963"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377" name="Rectangle 1376"/>
                  <p:cNvSpPr/>
                  <p:nvPr/>
                </p:nvSpPr>
                <p:spPr bwMode="auto">
                  <a:xfrm>
                    <a:off x="853923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378" name="Rectangle 1377"/>
                  <p:cNvSpPr/>
                  <p:nvPr/>
                </p:nvSpPr>
                <p:spPr bwMode="auto">
                  <a:xfrm>
                    <a:off x="8659504"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cxnSp>
                <p:nvCxnSpPr>
                  <p:cNvPr id="1379" name="Straight Connector 1378"/>
                  <p:cNvCxnSpPr/>
                  <p:nvPr/>
                </p:nvCxnSpPr>
                <p:spPr bwMode="auto">
                  <a:xfrm>
                    <a:off x="6810233" y="2647666"/>
                    <a:ext cx="777922" cy="0"/>
                  </a:xfrm>
                  <a:prstGeom prst="line">
                    <a:avLst/>
                  </a:prstGeom>
                  <a:solidFill>
                    <a:schemeClr val="accent1"/>
                  </a:solidFill>
                  <a:ln w="57150" cap="flat" cmpd="sng" algn="ctr">
                    <a:solidFill>
                      <a:srgbClr val="1DFF83"/>
                    </a:solidFill>
                    <a:prstDash val="sysDot"/>
                    <a:round/>
                    <a:headEnd type="none" w="med" len="med"/>
                    <a:tailEnd type="none" w="med" len="med"/>
                  </a:ln>
                  <a:effectLst/>
                </p:spPr>
              </p:cxnSp>
              <p:cxnSp>
                <p:nvCxnSpPr>
                  <p:cNvPr id="1380" name="Straight Connector 1379"/>
                  <p:cNvCxnSpPr/>
                  <p:nvPr/>
                </p:nvCxnSpPr>
                <p:spPr bwMode="auto">
                  <a:xfrm flipV="1">
                    <a:off x="8823278" y="2813712"/>
                    <a:ext cx="377588" cy="4548"/>
                  </a:xfrm>
                  <a:prstGeom prst="line">
                    <a:avLst/>
                  </a:prstGeom>
                  <a:solidFill>
                    <a:schemeClr val="accent1"/>
                  </a:solidFill>
                  <a:ln w="57150" cap="flat" cmpd="sng" algn="ctr">
                    <a:solidFill>
                      <a:srgbClr val="FF2929"/>
                    </a:solidFill>
                    <a:prstDash val="sysDot"/>
                    <a:round/>
                    <a:headEnd type="none" w="med" len="med"/>
                    <a:tailEnd type="none" w="med" len="med"/>
                  </a:ln>
                  <a:effectLst/>
                </p:spPr>
              </p:cxnSp>
              <p:cxnSp>
                <p:nvCxnSpPr>
                  <p:cNvPr id="1381" name="Straight Connector 1380"/>
                  <p:cNvCxnSpPr/>
                  <p:nvPr/>
                </p:nvCxnSpPr>
                <p:spPr bwMode="auto">
                  <a:xfrm flipV="1">
                    <a:off x="8818729" y="2699983"/>
                    <a:ext cx="377588" cy="4548"/>
                  </a:xfrm>
                  <a:prstGeom prst="line">
                    <a:avLst/>
                  </a:prstGeom>
                  <a:solidFill>
                    <a:schemeClr val="accent1"/>
                  </a:solidFill>
                  <a:ln w="57150" cap="flat" cmpd="sng" algn="ctr">
                    <a:solidFill>
                      <a:srgbClr val="1DFF83"/>
                    </a:solidFill>
                    <a:prstDash val="sysDot"/>
                    <a:round/>
                    <a:headEnd type="none" w="med" len="med"/>
                    <a:tailEnd type="none" w="med" len="med"/>
                  </a:ln>
                  <a:effectLst/>
                </p:spPr>
              </p:cxnSp>
              <p:sp>
                <p:nvSpPr>
                  <p:cNvPr id="1382" name="Rectangle 1381"/>
                  <p:cNvSpPr/>
                  <p:nvPr/>
                </p:nvSpPr>
                <p:spPr bwMode="auto">
                  <a:xfrm>
                    <a:off x="8058150"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383" name="Rectangle 1382"/>
                  <p:cNvSpPr/>
                  <p:nvPr/>
                </p:nvSpPr>
                <p:spPr bwMode="auto">
                  <a:xfrm>
                    <a:off x="8178421"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384" name="Rectangle 1383"/>
                  <p:cNvSpPr/>
                  <p:nvPr/>
                </p:nvSpPr>
                <p:spPr bwMode="auto">
                  <a:xfrm>
                    <a:off x="8298692" y="2604447"/>
                    <a:ext cx="81887" cy="3275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1385" name="Rectangle 1384"/>
                  <p:cNvSpPr/>
                  <p:nvPr/>
                </p:nvSpPr>
                <p:spPr bwMode="auto">
                  <a:xfrm>
                    <a:off x="7194643" y="2738650"/>
                    <a:ext cx="327546" cy="218364"/>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grpSp>
          </p:grpSp>
        </p:grpSp>
        <p:sp>
          <p:nvSpPr>
            <p:cNvPr id="1353" name="Rectangle 1352"/>
            <p:cNvSpPr/>
            <p:nvPr/>
          </p:nvSpPr>
          <p:spPr bwMode="auto">
            <a:xfrm>
              <a:off x="4237469" y="3266130"/>
              <a:ext cx="2593075" cy="491319"/>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cxnSp>
          <p:nvCxnSpPr>
            <p:cNvPr id="1354" name="Straight Connector 1353"/>
            <p:cNvCxnSpPr/>
            <p:nvPr/>
          </p:nvCxnSpPr>
          <p:spPr bwMode="auto">
            <a:xfrm>
              <a:off x="4483211" y="3510761"/>
              <a:ext cx="6824" cy="682388"/>
            </a:xfrm>
            <a:prstGeom prst="line">
              <a:avLst/>
            </a:prstGeom>
            <a:solidFill>
              <a:schemeClr val="accent1"/>
            </a:solidFill>
            <a:ln w="38100" cap="flat" cmpd="sng" algn="ctr">
              <a:solidFill>
                <a:schemeClr val="bg1"/>
              </a:solidFill>
              <a:prstDash val="solid"/>
              <a:round/>
              <a:headEnd type="oval" w="med" len="med"/>
              <a:tailEnd type="oval" w="med" len="med"/>
            </a:ln>
            <a:effectLst/>
          </p:spPr>
        </p:cxnSp>
        <p:cxnSp>
          <p:nvCxnSpPr>
            <p:cNvPr id="1355" name="Straight Connector 1354"/>
            <p:cNvCxnSpPr/>
            <p:nvPr/>
          </p:nvCxnSpPr>
          <p:spPr bwMode="auto">
            <a:xfrm>
              <a:off x="4585506" y="3510761"/>
              <a:ext cx="9098" cy="889379"/>
            </a:xfrm>
            <a:prstGeom prst="line">
              <a:avLst/>
            </a:prstGeom>
            <a:solidFill>
              <a:schemeClr val="accent1"/>
            </a:solidFill>
            <a:ln w="38100" cap="flat" cmpd="sng" algn="ctr">
              <a:solidFill>
                <a:schemeClr val="bg1"/>
              </a:solidFill>
              <a:prstDash val="solid"/>
              <a:round/>
              <a:headEnd type="oval" w="med" len="med"/>
              <a:tailEnd type="oval" w="med" len="med"/>
            </a:ln>
            <a:effectLst/>
          </p:spPr>
        </p:cxnSp>
        <p:cxnSp>
          <p:nvCxnSpPr>
            <p:cNvPr id="1356" name="Straight Connector 1355"/>
            <p:cNvCxnSpPr/>
            <p:nvPr/>
          </p:nvCxnSpPr>
          <p:spPr bwMode="auto">
            <a:xfrm>
              <a:off x="4690075" y="3510761"/>
              <a:ext cx="6902" cy="1194946"/>
            </a:xfrm>
            <a:prstGeom prst="line">
              <a:avLst/>
            </a:prstGeom>
            <a:solidFill>
              <a:schemeClr val="accent1"/>
            </a:solidFill>
            <a:ln w="38100" cap="flat" cmpd="sng" algn="ctr">
              <a:solidFill>
                <a:schemeClr val="bg1"/>
              </a:solidFill>
              <a:prstDash val="solid"/>
              <a:round/>
              <a:headEnd type="oval" w="med" len="med"/>
              <a:tailEnd type="oval" w="med" len="med"/>
            </a:ln>
            <a:effectLst/>
          </p:spPr>
        </p:cxnSp>
        <p:cxnSp>
          <p:nvCxnSpPr>
            <p:cNvPr id="1357" name="Straight Connector 1356"/>
            <p:cNvCxnSpPr/>
            <p:nvPr/>
          </p:nvCxnSpPr>
          <p:spPr bwMode="auto">
            <a:xfrm>
              <a:off x="4792448" y="3510761"/>
              <a:ext cx="16001" cy="1415584"/>
            </a:xfrm>
            <a:prstGeom prst="line">
              <a:avLst/>
            </a:prstGeom>
            <a:solidFill>
              <a:schemeClr val="accent1"/>
            </a:solidFill>
            <a:ln w="38100" cap="flat" cmpd="sng" algn="ctr">
              <a:solidFill>
                <a:schemeClr val="bg1"/>
              </a:solidFill>
              <a:prstDash val="solid"/>
              <a:round/>
              <a:headEnd type="oval" w="med" len="med"/>
              <a:tailEnd type="oval" w="med" len="med"/>
            </a:ln>
            <a:effectLst/>
          </p:spPr>
        </p:cxnSp>
        <p:cxnSp>
          <p:nvCxnSpPr>
            <p:cNvPr id="1358" name="Straight Connector 1357"/>
            <p:cNvCxnSpPr/>
            <p:nvPr/>
          </p:nvCxnSpPr>
          <p:spPr bwMode="auto">
            <a:xfrm>
              <a:off x="4903920" y="3510761"/>
              <a:ext cx="6824" cy="1665027"/>
            </a:xfrm>
            <a:prstGeom prst="line">
              <a:avLst/>
            </a:prstGeom>
            <a:solidFill>
              <a:schemeClr val="accent1"/>
            </a:solidFill>
            <a:ln w="38100" cap="flat" cmpd="sng" algn="ctr">
              <a:solidFill>
                <a:schemeClr val="bg1"/>
              </a:solidFill>
              <a:prstDash val="solid"/>
              <a:round/>
              <a:headEnd type="oval" w="med" len="med"/>
              <a:tailEnd type="oval" w="med" len="med"/>
            </a:ln>
            <a:effectLst/>
          </p:spPr>
        </p:cxnSp>
        <p:cxnSp>
          <p:nvCxnSpPr>
            <p:cNvPr id="1359" name="Straight Connector 1358"/>
            <p:cNvCxnSpPr/>
            <p:nvPr/>
          </p:nvCxnSpPr>
          <p:spPr bwMode="auto">
            <a:xfrm>
              <a:off x="5006215" y="3510761"/>
              <a:ext cx="13725" cy="1926511"/>
            </a:xfrm>
            <a:prstGeom prst="line">
              <a:avLst/>
            </a:prstGeom>
            <a:solidFill>
              <a:schemeClr val="accent1"/>
            </a:solidFill>
            <a:ln w="38100" cap="flat" cmpd="sng" algn="ctr">
              <a:solidFill>
                <a:schemeClr val="bg1"/>
              </a:solidFill>
              <a:prstDash val="solid"/>
              <a:round/>
              <a:headEnd type="oval" w="med" len="med"/>
              <a:tailEnd type="oval" w="med" len="med"/>
            </a:ln>
            <a:effectLst/>
          </p:spPr>
        </p:cxnSp>
        <p:cxnSp>
          <p:nvCxnSpPr>
            <p:cNvPr id="1360" name="Straight Connector 1359"/>
            <p:cNvCxnSpPr/>
            <p:nvPr/>
          </p:nvCxnSpPr>
          <p:spPr bwMode="auto">
            <a:xfrm flipH="1">
              <a:off x="5115411" y="3510761"/>
              <a:ext cx="6824" cy="2142699"/>
            </a:xfrm>
            <a:prstGeom prst="line">
              <a:avLst/>
            </a:prstGeom>
            <a:solidFill>
              <a:schemeClr val="accent1"/>
            </a:solidFill>
            <a:ln w="38100" cap="flat" cmpd="sng" algn="ctr">
              <a:solidFill>
                <a:schemeClr val="bg1"/>
              </a:solidFill>
              <a:prstDash val="solid"/>
              <a:round/>
              <a:headEnd type="oval" w="med" len="med"/>
              <a:tailEnd type="oval" w="med" len="med"/>
            </a:ln>
            <a:effectLst/>
          </p:spPr>
        </p:cxnSp>
        <p:cxnSp>
          <p:nvCxnSpPr>
            <p:cNvPr id="1361" name="Straight Connector 1360"/>
            <p:cNvCxnSpPr/>
            <p:nvPr/>
          </p:nvCxnSpPr>
          <p:spPr bwMode="auto">
            <a:xfrm flipH="1">
              <a:off x="5217706" y="3510761"/>
              <a:ext cx="36316" cy="2374481"/>
            </a:xfrm>
            <a:prstGeom prst="line">
              <a:avLst/>
            </a:prstGeom>
            <a:solidFill>
              <a:schemeClr val="accent1"/>
            </a:solidFill>
            <a:ln w="38100" cap="flat" cmpd="sng" algn="ctr">
              <a:solidFill>
                <a:schemeClr val="bg1"/>
              </a:solidFill>
              <a:prstDash val="solid"/>
              <a:round/>
              <a:headEnd type="oval" w="med" len="med"/>
              <a:tailEnd type="oval" w="med" len="med"/>
            </a:ln>
            <a:effectLst/>
          </p:spPr>
        </p:cxnSp>
        <p:cxnSp>
          <p:nvCxnSpPr>
            <p:cNvPr id="1362" name="Straight Connector 1361"/>
            <p:cNvCxnSpPr/>
            <p:nvPr/>
          </p:nvCxnSpPr>
          <p:spPr bwMode="auto">
            <a:xfrm flipH="1">
              <a:off x="5349493" y="3510761"/>
              <a:ext cx="38874" cy="2626457"/>
            </a:xfrm>
            <a:prstGeom prst="line">
              <a:avLst/>
            </a:prstGeom>
            <a:solidFill>
              <a:schemeClr val="accent1"/>
            </a:solidFill>
            <a:ln w="38100" cap="flat" cmpd="sng" algn="ctr">
              <a:solidFill>
                <a:schemeClr val="bg1"/>
              </a:solidFill>
              <a:prstDash val="solid"/>
              <a:round/>
              <a:headEnd type="oval" w="med" len="med"/>
              <a:tailEnd type="oval" w="med" len="med"/>
            </a:ln>
            <a:effectLst/>
          </p:spPr>
        </p:cxnSp>
        <p:cxnSp>
          <p:nvCxnSpPr>
            <p:cNvPr id="1363" name="Straight Connector 1362"/>
            <p:cNvCxnSpPr/>
            <p:nvPr/>
          </p:nvCxnSpPr>
          <p:spPr bwMode="auto">
            <a:xfrm flipH="1">
              <a:off x="5483842" y="3510761"/>
              <a:ext cx="29775" cy="2847096"/>
            </a:xfrm>
            <a:prstGeom prst="line">
              <a:avLst/>
            </a:prstGeom>
            <a:solidFill>
              <a:schemeClr val="accent1"/>
            </a:solidFill>
            <a:ln w="38100" cap="flat" cmpd="sng" algn="ctr">
              <a:solidFill>
                <a:schemeClr val="bg1"/>
              </a:solidFill>
              <a:prstDash val="solid"/>
              <a:round/>
              <a:headEnd type="oval" w="med" len="med"/>
              <a:tailEnd type="oval" w="med" len="med"/>
            </a:ln>
            <a:effectLst/>
          </p:spPr>
        </p:cxnSp>
      </p:grpSp>
      <p:sp>
        <p:nvSpPr>
          <p:cNvPr id="1526" name="Rectangle 1525"/>
          <p:cNvSpPr/>
          <p:nvPr/>
        </p:nvSpPr>
        <p:spPr bwMode="auto">
          <a:xfrm>
            <a:off x="4391514" y="2876550"/>
            <a:ext cx="1676748" cy="984071"/>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r>
              <a:rPr lang="en-US" sz="1500" dirty="0" smtClean="0">
                <a:latin typeface="FrutigerNext LT Regular" pitchFamily="34" charset="0"/>
                <a:ea typeface="MS PGothic" pitchFamily="34" charset="-128"/>
              </a:rPr>
              <a:t>Switch</a:t>
            </a:r>
            <a:endParaRPr kumimoji="0" lang="en-US" sz="1500" b="0" i="0" u="none" strike="noStrike" cap="none" normalizeH="0" baseline="0" dirty="0" smtClean="0">
              <a:ln>
                <a:noFill/>
              </a:ln>
              <a:solidFill>
                <a:schemeClr val="tx1"/>
              </a:solidFill>
              <a:effectLst/>
              <a:latin typeface="FrutigerNext LT Regular" pitchFamily="34" charset="0"/>
              <a:ea typeface="MS PGothic" pitchFamily="34" charset="-128"/>
            </a:endParaRPr>
          </a:p>
        </p:txBody>
      </p:sp>
      <p:sp>
        <p:nvSpPr>
          <p:cNvPr id="1527" name="Rectangle 1526"/>
          <p:cNvSpPr/>
          <p:nvPr/>
        </p:nvSpPr>
        <p:spPr bwMode="auto">
          <a:xfrm>
            <a:off x="7147352" y="2885555"/>
            <a:ext cx="1676748" cy="984071"/>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r>
              <a:rPr lang="en-US" sz="1500" dirty="0" smtClean="0">
                <a:latin typeface="FrutigerNext LT Regular" pitchFamily="34" charset="0"/>
                <a:ea typeface="MS PGothic" pitchFamily="34" charset="-128"/>
              </a:rPr>
              <a:t>Switch</a:t>
            </a:r>
            <a:endParaRPr kumimoji="0" lang="en-US" sz="1500" b="0" i="0" u="none" strike="noStrike" cap="none" normalizeH="0" baseline="0" dirty="0" smtClean="0">
              <a:ln>
                <a:noFill/>
              </a:ln>
              <a:solidFill>
                <a:schemeClr val="tx1"/>
              </a:solidFill>
              <a:effectLst/>
              <a:latin typeface="FrutigerNext LT Regular" pitchFamily="34" charset="0"/>
              <a:ea typeface="MS PGothic" pitchFamily="34" charset="-128"/>
            </a:endParaRPr>
          </a:p>
        </p:txBody>
      </p:sp>
      <p:sp>
        <p:nvSpPr>
          <p:cNvPr id="1528" name="Rectangle 1527"/>
          <p:cNvSpPr/>
          <p:nvPr/>
        </p:nvSpPr>
        <p:spPr bwMode="auto">
          <a:xfrm>
            <a:off x="10091554" y="252135"/>
            <a:ext cx="1676748" cy="984071"/>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FrutigerNext LT Regular" pitchFamily="34" charset="0"/>
                <a:ea typeface="MS PGothic" pitchFamily="34" charset="-128"/>
              </a:rPr>
              <a:t>Switch</a:t>
            </a:r>
          </a:p>
        </p:txBody>
      </p:sp>
      <p:cxnSp>
        <p:nvCxnSpPr>
          <p:cNvPr id="1529" name="Straight Connector 1528"/>
          <p:cNvCxnSpPr/>
          <p:nvPr/>
        </p:nvCxnSpPr>
        <p:spPr bwMode="auto">
          <a:xfrm flipH="1">
            <a:off x="5425791" y="3669157"/>
            <a:ext cx="2072" cy="889307"/>
          </a:xfrm>
          <a:prstGeom prst="line">
            <a:avLst/>
          </a:prstGeom>
          <a:solidFill>
            <a:schemeClr val="accent1"/>
          </a:solidFill>
          <a:ln w="38100" cap="flat" cmpd="sng" algn="ctr">
            <a:solidFill>
              <a:schemeClr val="bg1"/>
            </a:solidFill>
            <a:prstDash val="solid"/>
            <a:round/>
            <a:headEnd type="oval" w="med" len="med"/>
            <a:tailEnd type="oval" w="med" len="med"/>
          </a:ln>
          <a:effectLst/>
        </p:spPr>
      </p:cxnSp>
      <p:cxnSp>
        <p:nvCxnSpPr>
          <p:cNvPr id="1532" name="Straight Connector 1531"/>
          <p:cNvCxnSpPr/>
          <p:nvPr/>
        </p:nvCxnSpPr>
        <p:spPr bwMode="auto">
          <a:xfrm flipH="1">
            <a:off x="5727112" y="3427259"/>
            <a:ext cx="2002616" cy="1119641"/>
          </a:xfrm>
          <a:prstGeom prst="line">
            <a:avLst/>
          </a:prstGeom>
          <a:solidFill>
            <a:schemeClr val="accent1"/>
          </a:solidFill>
          <a:ln w="38100" cap="flat" cmpd="sng" algn="ctr">
            <a:solidFill>
              <a:schemeClr val="bg1"/>
            </a:solidFill>
            <a:prstDash val="solid"/>
            <a:round/>
            <a:headEnd type="oval" w="med" len="med"/>
            <a:tailEnd type="oval" w="med" len="med"/>
          </a:ln>
          <a:effectLst/>
        </p:spPr>
      </p:cxnSp>
      <p:cxnSp>
        <p:nvCxnSpPr>
          <p:cNvPr id="1539" name="Straight Connector 1538"/>
          <p:cNvCxnSpPr/>
          <p:nvPr/>
        </p:nvCxnSpPr>
        <p:spPr bwMode="auto">
          <a:xfrm>
            <a:off x="5736027" y="3673555"/>
            <a:ext cx="2657872" cy="864548"/>
          </a:xfrm>
          <a:prstGeom prst="line">
            <a:avLst/>
          </a:prstGeom>
          <a:solidFill>
            <a:schemeClr val="accent1"/>
          </a:solidFill>
          <a:ln w="38100" cap="flat" cmpd="sng" algn="ctr">
            <a:solidFill>
              <a:schemeClr val="bg1"/>
            </a:solidFill>
            <a:prstDash val="solid"/>
            <a:round/>
            <a:headEnd type="oval" w="med" len="med"/>
            <a:tailEnd type="oval" w="med" len="med"/>
          </a:ln>
          <a:effectLst/>
        </p:spPr>
      </p:cxnSp>
      <p:cxnSp>
        <p:nvCxnSpPr>
          <p:cNvPr id="1542" name="Straight Connector 1541"/>
          <p:cNvCxnSpPr/>
          <p:nvPr/>
        </p:nvCxnSpPr>
        <p:spPr bwMode="auto">
          <a:xfrm flipV="1">
            <a:off x="5738999" y="425669"/>
            <a:ext cx="4445525" cy="3038032"/>
          </a:xfrm>
          <a:prstGeom prst="line">
            <a:avLst/>
          </a:prstGeom>
          <a:solidFill>
            <a:schemeClr val="accent1"/>
          </a:solidFill>
          <a:ln w="149225" cap="flat" cmpd="sng" algn="ct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prstDash val="solid"/>
            <a:round/>
            <a:headEnd type="oval" w="med" len="med"/>
            <a:tailEnd type="oval" w="med" len="med"/>
          </a:ln>
          <a:effectLst/>
        </p:spPr>
      </p:cxnSp>
      <p:cxnSp>
        <p:nvCxnSpPr>
          <p:cNvPr id="1544" name="Straight Connector 1543"/>
          <p:cNvCxnSpPr/>
          <p:nvPr/>
        </p:nvCxnSpPr>
        <p:spPr bwMode="auto">
          <a:xfrm>
            <a:off x="7746964" y="3673241"/>
            <a:ext cx="843065" cy="865805"/>
          </a:xfrm>
          <a:prstGeom prst="line">
            <a:avLst/>
          </a:prstGeom>
          <a:solidFill>
            <a:schemeClr val="accent1"/>
          </a:solidFill>
          <a:ln w="38100" cap="flat" cmpd="sng" algn="ctr">
            <a:solidFill>
              <a:schemeClr val="bg1"/>
            </a:solidFill>
            <a:prstDash val="solid"/>
            <a:round/>
            <a:headEnd type="oval" w="med" len="med"/>
            <a:tailEnd type="oval" w="med" len="med"/>
          </a:ln>
          <a:effectLst/>
        </p:spPr>
      </p:cxnSp>
      <p:cxnSp>
        <p:nvCxnSpPr>
          <p:cNvPr id="1550" name="Straight Connector 1549"/>
          <p:cNvCxnSpPr/>
          <p:nvPr/>
        </p:nvCxnSpPr>
        <p:spPr bwMode="auto">
          <a:xfrm flipV="1">
            <a:off x="8410540" y="567559"/>
            <a:ext cx="1900108" cy="2859700"/>
          </a:xfrm>
          <a:prstGeom prst="line">
            <a:avLst/>
          </a:prstGeom>
          <a:solidFill>
            <a:schemeClr val="accent1"/>
          </a:solidFill>
          <a:ln w="149225" cap="flat" cmpd="sng" algn="ct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prstDash val="solid"/>
            <a:round/>
            <a:headEnd type="oval" w="med" len="med"/>
            <a:tailEnd type="oval" w="med" len="med"/>
          </a:ln>
          <a:effectLst/>
        </p:spPr>
      </p:cxnSp>
      <p:cxnSp>
        <p:nvCxnSpPr>
          <p:cNvPr id="1553" name="Straight Connector 1552"/>
          <p:cNvCxnSpPr/>
          <p:nvPr/>
        </p:nvCxnSpPr>
        <p:spPr bwMode="auto">
          <a:xfrm>
            <a:off x="11176244" y="898857"/>
            <a:ext cx="741137" cy="878057"/>
          </a:xfrm>
          <a:prstGeom prst="line">
            <a:avLst/>
          </a:prstGeom>
          <a:solidFill>
            <a:schemeClr val="accent1"/>
          </a:solidFill>
          <a:ln w="38100" cap="flat" cmpd="sng" algn="ctr">
            <a:solidFill>
              <a:schemeClr val="bg1"/>
            </a:solidFill>
            <a:prstDash val="solid"/>
            <a:round/>
            <a:headEnd type="oval" w="med" len="med"/>
            <a:tailEnd type="oval" w="med" len="med"/>
          </a:ln>
          <a:effectLst/>
        </p:spPr>
      </p:cxnSp>
      <p:sp>
        <p:nvSpPr>
          <p:cNvPr id="1584" name="Rounded Rectangle 1583"/>
          <p:cNvSpPr/>
          <p:nvPr/>
        </p:nvSpPr>
        <p:spPr bwMode="auto">
          <a:xfrm>
            <a:off x="44573" y="1356487"/>
            <a:ext cx="3722067" cy="5409438"/>
          </a:xfrm>
          <a:prstGeom prst="roundRect">
            <a:avLst/>
          </a:prstGeom>
          <a:solidFill>
            <a:schemeClr val="bg2">
              <a:lumMod val="50000"/>
            </a:schemeClr>
          </a:solid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r>
              <a:rPr lang="en-US" sz="2400" b="1" dirty="0" smtClean="0">
                <a:solidFill>
                  <a:schemeClr val="bg1"/>
                </a:solidFill>
                <a:latin typeface="FrutigerNext LT Regular" pitchFamily="34" charset="0"/>
                <a:ea typeface="MS PGothic" pitchFamily="34" charset="-128"/>
              </a:rPr>
              <a:t>Packet Processing functions can be split between DC/C-RANs and re-arranged as needed. Different slices can have different configurations and</a:t>
            </a:r>
            <a:br>
              <a:rPr lang="en-US" sz="2400" b="1" dirty="0" smtClean="0">
                <a:solidFill>
                  <a:schemeClr val="bg1"/>
                </a:solidFill>
                <a:latin typeface="FrutigerNext LT Regular" pitchFamily="34" charset="0"/>
                <a:ea typeface="MS PGothic" pitchFamily="34" charset="-128"/>
              </a:rPr>
            </a:br>
            <a:r>
              <a:rPr lang="en-US" sz="2400" b="1" dirty="0" smtClean="0">
                <a:solidFill>
                  <a:schemeClr val="bg1"/>
                </a:solidFill>
                <a:latin typeface="FrutigerNext LT Regular" pitchFamily="34" charset="0"/>
                <a:ea typeface="MS PGothic" pitchFamily="34" charset="-128"/>
              </a:rPr>
              <a:t>totally different processing:</a:t>
            </a:r>
          </a:p>
          <a:p>
            <a:pPr marL="0" marR="0" indent="0" algn="ctr" defTabSz="877888" rtl="0" eaLnBrk="0" fontAlgn="base" latinLnBrk="0" hangingPunct="0">
              <a:lnSpc>
                <a:spcPct val="100000"/>
              </a:lnSpc>
              <a:spcBef>
                <a:spcPct val="0"/>
              </a:spcBef>
              <a:spcAft>
                <a:spcPct val="0"/>
              </a:spcAft>
              <a:buClrTx/>
              <a:buSzTx/>
              <a:buFontTx/>
              <a:buNone/>
              <a:tabLst/>
            </a:pPr>
            <a:endParaRPr lang="en-US" sz="2400" b="1" dirty="0" smtClean="0">
              <a:solidFill>
                <a:schemeClr val="bg1"/>
              </a:solidFill>
              <a:latin typeface="FrutigerNext LT Regular" pitchFamily="34" charset="0"/>
              <a:ea typeface="MS PGothic" pitchFamily="34" charset="-128"/>
            </a:endParaRPr>
          </a:p>
          <a:p>
            <a:pPr marL="0" marR="0" indent="0" algn="ctr" defTabSz="877888" rtl="0" eaLnBrk="0" fontAlgn="base" latinLnBrk="0" hangingPunct="0">
              <a:lnSpc>
                <a:spcPct val="100000"/>
              </a:lnSpc>
              <a:spcBef>
                <a:spcPct val="0"/>
              </a:spcBef>
              <a:spcAft>
                <a:spcPct val="0"/>
              </a:spcAft>
              <a:buClrTx/>
              <a:buSzTx/>
              <a:buFontTx/>
              <a:buNone/>
              <a:tabLst/>
            </a:pPr>
            <a:r>
              <a:rPr lang="en-US" sz="2400" b="1" dirty="0" smtClean="0">
                <a:solidFill>
                  <a:srgbClr val="0000FF"/>
                </a:solidFill>
                <a:latin typeface="FrutigerNext LT Regular" pitchFamily="34" charset="0"/>
                <a:ea typeface="MS PGothic" pitchFamily="34" charset="-128"/>
              </a:rPr>
              <a:t>F1-&gt;F4-&gt;F5</a:t>
            </a:r>
          </a:p>
          <a:p>
            <a:pPr marL="0" marR="0" indent="0" algn="ctr" defTabSz="877888" rtl="0" eaLnBrk="0" fontAlgn="base" latinLnBrk="0" hangingPunct="0">
              <a:lnSpc>
                <a:spcPct val="100000"/>
              </a:lnSpc>
              <a:spcBef>
                <a:spcPct val="0"/>
              </a:spcBef>
              <a:spcAft>
                <a:spcPct val="0"/>
              </a:spcAft>
              <a:buClrTx/>
              <a:buSzTx/>
              <a:buFontTx/>
              <a:buNone/>
              <a:tabLst/>
            </a:pPr>
            <a:r>
              <a:rPr lang="en-US" sz="2400" b="1" dirty="0" smtClean="0">
                <a:solidFill>
                  <a:srgbClr val="FFFF00"/>
                </a:solidFill>
                <a:latin typeface="FrutigerNext LT Regular" pitchFamily="34" charset="0"/>
                <a:ea typeface="MS PGothic" pitchFamily="34" charset="-128"/>
              </a:rPr>
              <a:t>F2-&gt;F6</a:t>
            </a:r>
          </a:p>
          <a:p>
            <a:pPr marL="0" marR="0" indent="0" algn="ctr" defTabSz="877888" rtl="0" eaLnBrk="0" fontAlgn="base" latinLnBrk="0" hangingPunct="0">
              <a:lnSpc>
                <a:spcPct val="100000"/>
              </a:lnSpc>
              <a:spcBef>
                <a:spcPct val="0"/>
              </a:spcBef>
              <a:spcAft>
                <a:spcPct val="0"/>
              </a:spcAft>
              <a:buClrTx/>
              <a:buSzTx/>
              <a:buFontTx/>
              <a:buNone/>
              <a:tabLst/>
            </a:pPr>
            <a:r>
              <a:rPr lang="en-US" sz="2400" b="1" dirty="0" smtClean="0">
                <a:solidFill>
                  <a:srgbClr val="FF0000"/>
                </a:solidFill>
                <a:latin typeface="FrutigerNext LT Regular" pitchFamily="34" charset="0"/>
                <a:ea typeface="MS PGothic" pitchFamily="34" charset="-128"/>
              </a:rPr>
              <a:t>F3-&gt;F7-&gt;F8-&gt;F9</a:t>
            </a:r>
          </a:p>
          <a:p>
            <a:pPr marL="0" marR="0" indent="0" algn="ctr" defTabSz="877888" rtl="0" eaLnBrk="0" fontAlgn="base" latinLnBrk="0" hangingPunct="0">
              <a:lnSpc>
                <a:spcPct val="100000"/>
              </a:lnSpc>
              <a:spcBef>
                <a:spcPct val="0"/>
              </a:spcBef>
              <a:spcAft>
                <a:spcPct val="0"/>
              </a:spcAft>
              <a:buClrTx/>
              <a:buSzTx/>
              <a:buFontTx/>
              <a:buNone/>
              <a:tabLst/>
            </a:pPr>
            <a:endParaRPr lang="en-US" sz="2400" b="1" dirty="0" smtClean="0">
              <a:solidFill>
                <a:schemeClr val="bg1"/>
              </a:solidFill>
              <a:latin typeface="FrutigerNext LT Regular" pitchFamily="34" charset="0"/>
              <a:ea typeface="MS PGothic" pitchFamily="34" charset="-128"/>
            </a:endParaRPr>
          </a:p>
          <a:p>
            <a:pPr marL="0" marR="0" indent="0" algn="ctr" defTabSz="877888"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bg1"/>
              </a:solidFill>
              <a:effectLst/>
              <a:latin typeface="FrutigerNext LT Regular" pitchFamily="34" charset="0"/>
              <a:ea typeface="MS PGothic" pitchFamily="34" charset="-128"/>
            </a:endParaRPr>
          </a:p>
        </p:txBody>
      </p:sp>
      <p:sp>
        <p:nvSpPr>
          <p:cNvPr id="553" name="Rounded Rectangle 552"/>
          <p:cNvSpPr/>
          <p:nvPr/>
        </p:nvSpPr>
        <p:spPr bwMode="auto">
          <a:xfrm>
            <a:off x="11022013" y="2253812"/>
            <a:ext cx="990600" cy="476250"/>
          </a:xfrm>
          <a:prstGeom prst="roundRec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FrutigerNext LT Regular" pitchFamily="34" charset="0"/>
                <a:ea typeface="MS PGothic" pitchFamily="34" charset="-128"/>
              </a:rPr>
              <a:t>F5</a:t>
            </a:r>
          </a:p>
        </p:txBody>
      </p:sp>
      <p:sp>
        <p:nvSpPr>
          <p:cNvPr id="554" name="Rounded Rectangle 553"/>
          <p:cNvSpPr/>
          <p:nvPr/>
        </p:nvSpPr>
        <p:spPr bwMode="auto">
          <a:xfrm>
            <a:off x="10069513" y="2851584"/>
            <a:ext cx="1638300" cy="47625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effectLst/>
                <a:latin typeface="FrutigerNext LT Regular" pitchFamily="34" charset="0"/>
                <a:ea typeface="MS PGothic" pitchFamily="34" charset="-128"/>
              </a:rPr>
              <a:t>F6</a:t>
            </a:r>
          </a:p>
        </p:txBody>
      </p:sp>
      <p:sp>
        <p:nvSpPr>
          <p:cNvPr id="558" name="Rounded Rectangle 557"/>
          <p:cNvSpPr/>
          <p:nvPr/>
        </p:nvSpPr>
        <p:spPr bwMode="auto">
          <a:xfrm>
            <a:off x="7083972" y="5496911"/>
            <a:ext cx="1847850" cy="47625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effectLst/>
                <a:latin typeface="FrutigerNext LT Regular" pitchFamily="34" charset="0"/>
                <a:ea typeface="MS PGothic" pitchFamily="34" charset="-128"/>
              </a:rPr>
              <a:t>F2</a:t>
            </a:r>
          </a:p>
        </p:txBody>
      </p:sp>
      <p:pic>
        <p:nvPicPr>
          <p:cNvPr id="556" name="图片 6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32632" y="5981495"/>
            <a:ext cx="705599" cy="705600"/>
          </a:xfrm>
          <a:prstGeom prst="rect">
            <a:avLst/>
          </a:prstGeom>
        </p:spPr>
      </p:pic>
      <p:sp>
        <p:nvSpPr>
          <p:cNvPr id="632" name="Rounded Rectangle 631"/>
          <p:cNvSpPr/>
          <p:nvPr/>
        </p:nvSpPr>
        <p:spPr bwMode="auto">
          <a:xfrm>
            <a:off x="4014954" y="2430408"/>
            <a:ext cx="5333998" cy="4335517"/>
          </a:xfrm>
          <a:prstGeom prst="round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633" name="TextBox 632"/>
          <p:cNvSpPr txBox="1"/>
          <p:nvPr/>
        </p:nvSpPr>
        <p:spPr>
          <a:xfrm>
            <a:off x="10342180" y="4146332"/>
            <a:ext cx="1082348" cy="369332"/>
          </a:xfrm>
          <a:prstGeom prst="rect">
            <a:avLst/>
          </a:prstGeom>
          <a:noFill/>
        </p:spPr>
        <p:txBody>
          <a:bodyPr wrap="none" rtlCol="0">
            <a:spAutoFit/>
          </a:bodyPr>
          <a:lstStyle/>
          <a:p>
            <a:r>
              <a:rPr lang="en-US" dirty="0" smtClean="0">
                <a:solidFill>
                  <a:schemeClr val="bg1"/>
                </a:solidFill>
              </a:rPr>
              <a:t>DC POD</a:t>
            </a:r>
            <a:endParaRPr lang="en-US" dirty="0">
              <a:solidFill>
                <a:schemeClr val="bg1"/>
              </a:solidFill>
            </a:endParaRPr>
          </a:p>
        </p:txBody>
      </p:sp>
      <p:sp>
        <p:nvSpPr>
          <p:cNvPr id="634" name="TextBox 633"/>
          <p:cNvSpPr txBox="1"/>
          <p:nvPr/>
        </p:nvSpPr>
        <p:spPr>
          <a:xfrm>
            <a:off x="5512676" y="2028497"/>
            <a:ext cx="1633781" cy="369332"/>
          </a:xfrm>
          <a:prstGeom prst="rect">
            <a:avLst/>
          </a:prstGeom>
          <a:noFill/>
        </p:spPr>
        <p:txBody>
          <a:bodyPr wrap="none" rtlCol="0">
            <a:spAutoFit/>
          </a:bodyPr>
          <a:lstStyle/>
          <a:p>
            <a:r>
              <a:rPr lang="en-US" dirty="0" smtClean="0">
                <a:solidFill>
                  <a:schemeClr val="bg2"/>
                </a:solidFill>
              </a:rPr>
              <a:t>C-RAN PODS</a:t>
            </a:r>
            <a:endParaRPr lang="en-US" dirty="0">
              <a:solidFill>
                <a:schemeClr val="bg2"/>
              </a:solidFill>
            </a:endParaRPr>
          </a:p>
        </p:txBody>
      </p:sp>
      <p:sp>
        <p:nvSpPr>
          <p:cNvPr id="638" name="Rounded Rectangle 637"/>
          <p:cNvSpPr/>
          <p:nvPr/>
        </p:nvSpPr>
        <p:spPr bwMode="auto">
          <a:xfrm>
            <a:off x="11161220" y="3388926"/>
            <a:ext cx="908543" cy="476250"/>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r>
              <a:rPr lang="en-US" sz="2000" dirty="0" smtClean="0">
                <a:solidFill>
                  <a:schemeClr val="bg1"/>
                </a:solidFill>
                <a:latin typeface="FrutigerNext LT Regular" pitchFamily="34" charset="0"/>
                <a:ea typeface="MS PGothic" pitchFamily="34" charset="-128"/>
              </a:rPr>
              <a:t>F9</a:t>
            </a:r>
            <a:endParaRPr kumimoji="0" lang="en-US" sz="2000" b="0" i="0" u="none" strike="noStrike" cap="none" normalizeH="0" baseline="0" dirty="0" smtClean="0">
              <a:ln>
                <a:noFill/>
              </a:ln>
              <a:solidFill>
                <a:schemeClr val="bg1"/>
              </a:solidFill>
              <a:effectLst/>
              <a:latin typeface="FrutigerNext LT Regular" pitchFamily="34" charset="0"/>
              <a:ea typeface="MS PGothic" pitchFamily="34" charset="-128"/>
            </a:endParaRPr>
          </a:p>
        </p:txBody>
      </p:sp>
      <p:sp>
        <p:nvSpPr>
          <p:cNvPr id="639" name="Freeform 638"/>
          <p:cNvSpPr/>
          <p:nvPr/>
        </p:nvSpPr>
        <p:spPr bwMode="auto">
          <a:xfrm>
            <a:off x="6002639" y="2406871"/>
            <a:ext cx="5127816" cy="2929759"/>
          </a:xfrm>
          <a:custGeom>
            <a:avLst/>
            <a:gdLst>
              <a:gd name="connsiteX0" fmla="*/ 0 w 5044965"/>
              <a:gd name="connsiteY0" fmla="*/ 2827283 h 2929759"/>
              <a:gd name="connsiteX1" fmla="*/ 788276 w 5044965"/>
              <a:gd name="connsiteY1" fmla="*/ 2764221 h 2929759"/>
              <a:gd name="connsiteX2" fmla="*/ 1213944 w 5044965"/>
              <a:gd name="connsiteY2" fmla="*/ 2795752 h 2929759"/>
              <a:gd name="connsiteX3" fmla="*/ 2459420 w 5044965"/>
              <a:gd name="connsiteY3" fmla="*/ 2827283 h 2929759"/>
              <a:gd name="connsiteX4" fmla="*/ 3452648 w 5044965"/>
              <a:gd name="connsiteY4" fmla="*/ 2180896 h 2929759"/>
              <a:gd name="connsiteX5" fmla="*/ 3610303 w 5044965"/>
              <a:gd name="connsiteY5" fmla="*/ 352096 h 2929759"/>
              <a:gd name="connsiteX6" fmla="*/ 5044965 w 5044965"/>
              <a:gd name="connsiteY6" fmla="*/ 68317 h 2929759"/>
              <a:gd name="connsiteX0" fmla="*/ 131379 w 5176344"/>
              <a:gd name="connsiteY0" fmla="*/ 2827283 h 2929759"/>
              <a:gd name="connsiteX1" fmla="*/ 131379 w 5176344"/>
              <a:gd name="connsiteY1" fmla="*/ 2748453 h 2929759"/>
              <a:gd name="connsiteX2" fmla="*/ 919655 w 5176344"/>
              <a:gd name="connsiteY2" fmla="*/ 2764221 h 2929759"/>
              <a:gd name="connsiteX3" fmla="*/ 1345323 w 5176344"/>
              <a:gd name="connsiteY3" fmla="*/ 2795752 h 2929759"/>
              <a:gd name="connsiteX4" fmla="*/ 2590799 w 5176344"/>
              <a:gd name="connsiteY4" fmla="*/ 2827283 h 2929759"/>
              <a:gd name="connsiteX5" fmla="*/ 3584027 w 5176344"/>
              <a:gd name="connsiteY5" fmla="*/ 2180896 h 2929759"/>
              <a:gd name="connsiteX6" fmla="*/ 3741682 w 5176344"/>
              <a:gd name="connsiteY6" fmla="*/ 352096 h 2929759"/>
              <a:gd name="connsiteX7" fmla="*/ 5176344 w 5176344"/>
              <a:gd name="connsiteY7" fmla="*/ 68317 h 292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76344" h="2929759">
                <a:moveTo>
                  <a:pt x="131379" y="2827283"/>
                </a:moveTo>
                <a:cubicBezTo>
                  <a:pt x="134031" y="2827283"/>
                  <a:pt x="0" y="2758963"/>
                  <a:pt x="131379" y="2748453"/>
                </a:cubicBezTo>
                <a:cubicBezTo>
                  <a:pt x="262758" y="2737943"/>
                  <a:pt x="717331" y="2756338"/>
                  <a:pt x="919655" y="2764221"/>
                </a:cubicBezTo>
                <a:cubicBezTo>
                  <a:pt x="1121979" y="2772104"/>
                  <a:pt x="1066799" y="2785242"/>
                  <a:pt x="1345323" y="2795752"/>
                </a:cubicBezTo>
                <a:cubicBezTo>
                  <a:pt x="1623847" y="2806262"/>
                  <a:pt x="2217682" y="2929759"/>
                  <a:pt x="2590799" y="2827283"/>
                </a:cubicBezTo>
                <a:cubicBezTo>
                  <a:pt x="2963916" y="2724807"/>
                  <a:pt x="3392213" y="2593427"/>
                  <a:pt x="3584027" y="2180896"/>
                </a:cubicBezTo>
                <a:cubicBezTo>
                  <a:pt x="3775841" y="1768365"/>
                  <a:pt x="3476296" y="704192"/>
                  <a:pt x="3741682" y="352096"/>
                </a:cubicBezTo>
                <a:cubicBezTo>
                  <a:pt x="4007068" y="0"/>
                  <a:pt x="4591706" y="34158"/>
                  <a:pt x="5176344" y="68317"/>
                </a:cubicBezTo>
              </a:path>
            </a:pathLst>
          </a:custGeom>
          <a:noFill/>
          <a:ln w="76200" cap="flat" cmpd="sng" algn="ctr">
            <a:solidFill>
              <a:srgbClr val="0070C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640" name="Freeform 639"/>
          <p:cNvSpPr/>
          <p:nvPr/>
        </p:nvSpPr>
        <p:spPr bwMode="auto">
          <a:xfrm>
            <a:off x="8318938" y="2969173"/>
            <a:ext cx="2243959" cy="2929759"/>
          </a:xfrm>
          <a:custGeom>
            <a:avLst/>
            <a:gdLst>
              <a:gd name="connsiteX0" fmla="*/ 0 w 5044965"/>
              <a:gd name="connsiteY0" fmla="*/ 2827283 h 2929759"/>
              <a:gd name="connsiteX1" fmla="*/ 788276 w 5044965"/>
              <a:gd name="connsiteY1" fmla="*/ 2764221 h 2929759"/>
              <a:gd name="connsiteX2" fmla="*/ 1213944 w 5044965"/>
              <a:gd name="connsiteY2" fmla="*/ 2795752 h 2929759"/>
              <a:gd name="connsiteX3" fmla="*/ 2459420 w 5044965"/>
              <a:gd name="connsiteY3" fmla="*/ 2827283 h 2929759"/>
              <a:gd name="connsiteX4" fmla="*/ 3452648 w 5044965"/>
              <a:gd name="connsiteY4" fmla="*/ 2180896 h 2929759"/>
              <a:gd name="connsiteX5" fmla="*/ 3610303 w 5044965"/>
              <a:gd name="connsiteY5" fmla="*/ 352096 h 2929759"/>
              <a:gd name="connsiteX6" fmla="*/ 5044965 w 5044965"/>
              <a:gd name="connsiteY6" fmla="*/ 68317 h 292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4965" h="2929759">
                <a:moveTo>
                  <a:pt x="0" y="2827283"/>
                </a:moveTo>
                <a:cubicBezTo>
                  <a:pt x="292976" y="2798379"/>
                  <a:pt x="585952" y="2769476"/>
                  <a:pt x="788276" y="2764221"/>
                </a:cubicBezTo>
                <a:cubicBezTo>
                  <a:pt x="990600" y="2758966"/>
                  <a:pt x="935420" y="2785242"/>
                  <a:pt x="1213944" y="2795752"/>
                </a:cubicBezTo>
                <a:cubicBezTo>
                  <a:pt x="1492468" y="2806262"/>
                  <a:pt x="2086303" y="2929759"/>
                  <a:pt x="2459420" y="2827283"/>
                </a:cubicBezTo>
                <a:cubicBezTo>
                  <a:pt x="2832537" y="2724807"/>
                  <a:pt x="3260834" y="2593427"/>
                  <a:pt x="3452648" y="2180896"/>
                </a:cubicBezTo>
                <a:cubicBezTo>
                  <a:pt x="3644462" y="1768365"/>
                  <a:pt x="3344917" y="704192"/>
                  <a:pt x="3610303" y="352096"/>
                </a:cubicBezTo>
                <a:cubicBezTo>
                  <a:pt x="3875689" y="0"/>
                  <a:pt x="4460327" y="34158"/>
                  <a:pt x="5044965" y="68317"/>
                </a:cubicBezTo>
              </a:path>
            </a:pathLst>
          </a:custGeom>
          <a:noFill/>
          <a:ln w="76200" cap="flat" cmpd="sng" algn="ctr">
            <a:solidFill>
              <a:srgbClr val="FFFF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641" name="Freeform 640"/>
          <p:cNvSpPr/>
          <p:nvPr/>
        </p:nvSpPr>
        <p:spPr bwMode="auto">
          <a:xfrm>
            <a:off x="5817477" y="3413235"/>
            <a:ext cx="5470634" cy="3053255"/>
          </a:xfrm>
          <a:custGeom>
            <a:avLst/>
            <a:gdLst>
              <a:gd name="connsiteX0" fmla="*/ 0 w 5044965"/>
              <a:gd name="connsiteY0" fmla="*/ 2827283 h 2929759"/>
              <a:gd name="connsiteX1" fmla="*/ 788276 w 5044965"/>
              <a:gd name="connsiteY1" fmla="*/ 2764221 h 2929759"/>
              <a:gd name="connsiteX2" fmla="*/ 1213944 w 5044965"/>
              <a:gd name="connsiteY2" fmla="*/ 2795752 h 2929759"/>
              <a:gd name="connsiteX3" fmla="*/ 2459420 w 5044965"/>
              <a:gd name="connsiteY3" fmla="*/ 2827283 h 2929759"/>
              <a:gd name="connsiteX4" fmla="*/ 3452648 w 5044965"/>
              <a:gd name="connsiteY4" fmla="*/ 2180896 h 2929759"/>
              <a:gd name="connsiteX5" fmla="*/ 3610303 w 5044965"/>
              <a:gd name="connsiteY5" fmla="*/ 352096 h 2929759"/>
              <a:gd name="connsiteX6" fmla="*/ 5044965 w 5044965"/>
              <a:gd name="connsiteY6" fmla="*/ 68317 h 2929759"/>
              <a:gd name="connsiteX0" fmla="*/ 0 w 5044965"/>
              <a:gd name="connsiteY0" fmla="*/ 2898228 h 3090041"/>
              <a:gd name="connsiteX1" fmla="*/ 788276 w 5044965"/>
              <a:gd name="connsiteY1" fmla="*/ 2835166 h 3090041"/>
              <a:gd name="connsiteX2" fmla="*/ 1213944 w 5044965"/>
              <a:gd name="connsiteY2" fmla="*/ 2866697 h 3090041"/>
              <a:gd name="connsiteX3" fmla="*/ 2459420 w 5044965"/>
              <a:gd name="connsiteY3" fmla="*/ 2898228 h 3090041"/>
              <a:gd name="connsiteX4" fmla="*/ 3685269 w 5044965"/>
              <a:gd name="connsiteY4" fmla="*/ 2677510 h 3090041"/>
              <a:gd name="connsiteX5" fmla="*/ 3610303 w 5044965"/>
              <a:gd name="connsiteY5" fmla="*/ 423041 h 3090041"/>
              <a:gd name="connsiteX6" fmla="*/ 5044965 w 5044965"/>
              <a:gd name="connsiteY6" fmla="*/ 139262 h 3090041"/>
              <a:gd name="connsiteX0" fmla="*/ 0 w 5044965"/>
              <a:gd name="connsiteY0" fmla="*/ 2898228 h 3090041"/>
              <a:gd name="connsiteX1" fmla="*/ 788276 w 5044965"/>
              <a:gd name="connsiteY1" fmla="*/ 2835166 h 3090041"/>
              <a:gd name="connsiteX2" fmla="*/ 1213944 w 5044965"/>
              <a:gd name="connsiteY2" fmla="*/ 2866697 h 3090041"/>
              <a:gd name="connsiteX3" fmla="*/ 2459420 w 5044965"/>
              <a:gd name="connsiteY3" fmla="*/ 2898228 h 3090041"/>
              <a:gd name="connsiteX4" fmla="*/ 3685269 w 5044965"/>
              <a:gd name="connsiteY4" fmla="*/ 2677510 h 3090041"/>
              <a:gd name="connsiteX5" fmla="*/ 3959235 w 5044965"/>
              <a:gd name="connsiteY5" fmla="*/ 423041 h 3090041"/>
              <a:gd name="connsiteX6" fmla="*/ 5044965 w 5044965"/>
              <a:gd name="connsiteY6" fmla="*/ 139262 h 3090041"/>
              <a:gd name="connsiteX0" fmla="*/ 0 w 5044965"/>
              <a:gd name="connsiteY0" fmla="*/ 2866697 h 3053255"/>
              <a:gd name="connsiteX1" fmla="*/ 788276 w 5044965"/>
              <a:gd name="connsiteY1" fmla="*/ 2803635 h 3053255"/>
              <a:gd name="connsiteX2" fmla="*/ 1213944 w 5044965"/>
              <a:gd name="connsiteY2" fmla="*/ 2835166 h 3053255"/>
              <a:gd name="connsiteX3" fmla="*/ 2459420 w 5044965"/>
              <a:gd name="connsiteY3" fmla="*/ 2866697 h 3053255"/>
              <a:gd name="connsiteX4" fmla="*/ 3685269 w 5044965"/>
              <a:gd name="connsiteY4" fmla="*/ 2645979 h 3053255"/>
              <a:gd name="connsiteX5" fmla="*/ 4177317 w 5044965"/>
              <a:gd name="connsiteY5" fmla="*/ 423041 h 3053255"/>
              <a:gd name="connsiteX6" fmla="*/ 5044965 w 5044965"/>
              <a:gd name="connsiteY6" fmla="*/ 107731 h 3053255"/>
              <a:gd name="connsiteX0" fmla="*/ 0 w 5044965"/>
              <a:gd name="connsiteY0" fmla="*/ 2866697 h 3053255"/>
              <a:gd name="connsiteX1" fmla="*/ 788276 w 5044965"/>
              <a:gd name="connsiteY1" fmla="*/ 2803635 h 3053255"/>
              <a:gd name="connsiteX2" fmla="*/ 1213944 w 5044965"/>
              <a:gd name="connsiteY2" fmla="*/ 2835166 h 3053255"/>
              <a:gd name="connsiteX3" fmla="*/ 2459420 w 5044965"/>
              <a:gd name="connsiteY3" fmla="*/ 2866697 h 3053255"/>
              <a:gd name="connsiteX4" fmla="*/ 3961507 w 5044965"/>
              <a:gd name="connsiteY4" fmla="*/ 2645979 h 3053255"/>
              <a:gd name="connsiteX5" fmla="*/ 4177317 w 5044965"/>
              <a:gd name="connsiteY5" fmla="*/ 423041 h 3053255"/>
              <a:gd name="connsiteX6" fmla="*/ 5044965 w 5044965"/>
              <a:gd name="connsiteY6" fmla="*/ 107731 h 3053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4965" h="3053255">
                <a:moveTo>
                  <a:pt x="0" y="2866697"/>
                </a:moveTo>
                <a:cubicBezTo>
                  <a:pt x="292976" y="2837793"/>
                  <a:pt x="585952" y="2808890"/>
                  <a:pt x="788276" y="2803635"/>
                </a:cubicBezTo>
                <a:cubicBezTo>
                  <a:pt x="990600" y="2798380"/>
                  <a:pt x="935420" y="2824656"/>
                  <a:pt x="1213944" y="2835166"/>
                </a:cubicBezTo>
                <a:cubicBezTo>
                  <a:pt x="1492468" y="2845676"/>
                  <a:pt x="2001493" y="2898228"/>
                  <a:pt x="2459420" y="2866697"/>
                </a:cubicBezTo>
                <a:cubicBezTo>
                  <a:pt x="2917347" y="2835166"/>
                  <a:pt x="3675191" y="3053255"/>
                  <a:pt x="3961507" y="2645979"/>
                </a:cubicBezTo>
                <a:cubicBezTo>
                  <a:pt x="4247823" y="2238703"/>
                  <a:pt x="3996741" y="846082"/>
                  <a:pt x="4177317" y="423041"/>
                </a:cubicBezTo>
                <a:cubicBezTo>
                  <a:pt x="4357893" y="0"/>
                  <a:pt x="4460327" y="73572"/>
                  <a:pt x="5044965" y="107731"/>
                </a:cubicBezTo>
              </a:path>
            </a:pathLst>
          </a:custGeom>
          <a:noFill/>
          <a:ln w="7620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557" name="Rounded Rectangle 556"/>
          <p:cNvSpPr/>
          <p:nvPr/>
        </p:nvSpPr>
        <p:spPr bwMode="auto">
          <a:xfrm>
            <a:off x="4552950" y="4944461"/>
            <a:ext cx="1638300" cy="476250"/>
          </a:xfrm>
          <a:prstGeom prst="roundRec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FrutigerNext LT Regular" pitchFamily="34" charset="0"/>
                <a:ea typeface="MS PGothic" pitchFamily="34" charset="-128"/>
              </a:rPr>
              <a:t>F1</a:t>
            </a:r>
          </a:p>
        </p:txBody>
      </p:sp>
      <p:sp>
        <p:nvSpPr>
          <p:cNvPr id="560" name="Rounded Rectangle 559"/>
          <p:cNvSpPr/>
          <p:nvPr/>
        </p:nvSpPr>
        <p:spPr bwMode="auto">
          <a:xfrm>
            <a:off x="7124700" y="4953000"/>
            <a:ext cx="1847850" cy="476250"/>
          </a:xfrm>
          <a:prstGeom prst="roundRec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FrutigerNext LT Regular" pitchFamily="34" charset="0"/>
                <a:ea typeface="MS PGothic" pitchFamily="34" charset="-128"/>
              </a:rPr>
              <a:t>F4</a:t>
            </a:r>
          </a:p>
        </p:txBody>
      </p:sp>
      <p:sp>
        <p:nvSpPr>
          <p:cNvPr id="630" name="Rounded Rectangle 629"/>
          <p:cNvSpPr/>
          <p:nvPr/>
        </p:nvSpPr>
        <p:spPr bwMode="auto">
          <a:xfrm>
            <a:off x="4484634" y="6150411"/>
            <a:ext cx="1301311" cy="376513"/>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r>
              <a:rPr lang="en-US" sz="2000" dirty="0" smtClean="0">
                <a:solidFill>
                  <a:schemeClr val="bg1"/>
                </a:solidFill>
                <a:latin typeface="FrutigerNext LT Regular" pitchFamily="34" charset="0"/>
                <a:ea typeface="MS PGothic" pitchFamily="34" charset="-128"/>
              </a:rPr>
              <a:t>F3</a:t>
            </a:r>
            <a:endParaRPr kumimoji="0" lang="en-US" sz="2000" b="0" i="0" u="none" strike="noStrike" cap="none" normalizeH="0" baseline="0" dirty="0" smtClean="0">
              <a:ln>
                <a:noFill/>
              </a:ln>
              <a:solidFill>
                <a:schemeClr val="bg1"/>
              </a:solidFill>
              <a:effectLst/>
              <a:latin typeface="FrutigerNext LT Regular" pitchFamily="34" charset="0"/>
              <a:ea typeface="MS PGothic" pitchFamily="34" charset="-128"/>
            </a:endParaRPr>
          </a:p>
        </p:txBody>
      </p:sp>
      <p:sp>
        <p:nvSpPr>
          <p:cNvPr id="635" name="Rounded Rectangle 634"/>
          <p:cNvSpPr/>
          <p:nvPr/>
        </p:nvSpPr>
        <p:spPr bwMode="auto">
          <a:xfrm>
            <a:off x="6926916" y="6048043"/>
            <a:ext cx="908543" cy="476250"/>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r>
              <a:rPr lang="en-US" sz="2000" dirty="0" smtClean="0">
                <a:solidFill>
                  <a:schemeClr val="bg1"/>
                </a:solidFill>
                <a:latin typeface="FrutigerNext LT Regular" pitchFamily="34" charset="0"/>
                <a:ea typeface="MS PGothic" pitchFamily="34" charset="-128"/>
              </a:rPr>
              <a:t>F7</a:t>
            </a:r>
            <a:endParaRPr kumimoji="0" lang="en-US" sz="2000" b="0" i="0" u="none" strike="noStrike" cap="none" normalizeH="0" baseline="0" dirty="0" smtClean="0">
              <a:ln>
                <a:noFill/>
              </a:ln>
              <a:solidFill>
                <a:schemeClr val="bg1"/>
              </a:solidFill>
              <a:effectLst/>
              <a:latin typeface="FrutigerNext LT Regular" pitchFamily="34" charset="0"/>
              <a:ea typeface="MS PGothic" pitchFamily="34" charset="-128"/>
            </a:endParaRPr>
          </a:p>
        </p:txBody>
      </p:sp>
      <p:sp>
        <p:nvSpPr>
          <p:cNvPr id="637" name="Rounded Rectangle 636"/>
          <p:cNvSpPr/>
          <p:nvPr/>
        </p:nvSpPr>
        <p:spPr bwMode="auto">
          <a:xfrm>
            <a:off x="8088314" y="6058555"/>
            <a:ext cx="908543" cy="476250"/>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r>
              <a:rPr lang="en-US" sz="2000" dirty="0" smtClean="0">
                <a:solidFill>
                  <a:schemeClr val="bg1"/>
                </a:solidFill>
                <a:latin typeface="FrutigerNext LT Regular" pitchFamily="34" charset="0"/>
                <a:ea typeface="MS PGothic" pitchFamily="34" charset="-128"/>
              </a:rPr>
              <a:t>F8</a:t>
            </a:r>
            <a:endParaRPr kumimoji="0" lang="en-US" sz="2000" b="0" i="0" u="none" strike="noStrike" cap="none" normalizeH="0" baseline="0" dirty="0" smtClean="0">
              <a:ln>
                <a:noFill/>
              </a:ln>
              <a:solidFill>
                <a:schemeClr val="bg1"/>
              </a:solidFill>
              <a:effectLst/>
              <a:latin typeface="FrutigerNext LT Regular" pitchFamily="34" charset="0"/>
              <a:ea typeface="MS PGothic" pitchFamily="34" charset="-128"/>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7650" y="266700"/>
            <a:ext cx="8782050" cy="574096"/>
          </a:xfrm>
        </p:spPr>
        <p:txBody>
          <a:bodyPr/>
          <a:lstStyle/>
          <a:p>
            <a:r>
              <a:rPr lang="en-US" dirty="0" smtClean="0">
                <a:solidFill>
                  <a:schemeClr val="bg2"/>
                </a:solidFill>
              </a:rPr>
              <a:t>Slicing – Software control of all attributes</a:t>
            </a:r>
            <a:br>
              <a:rPr lang="en-US" dirty="0" smtClean="0">
                <a:solidFill>
                  <a:schemeClr val="bg2"/>
                </a:solidFill>
              </a:rPr>
            </a:br>
            <a:r>
              <a:rPr lang="en-US" dirty="0" smtClean="0">
                <a:solidFill>
                  <a:schemeClr val="bg2"/>
                </a:solidFill>
              </a:rPr>
              <a:t>including UE </a:t>
            </a:r>
            <a:endParaRPr lang="en-US" dirty="0">
              <a:solidFill>
                <a:schemeClr val="bg2"/>
              </a:solidFill>
            </a:endParaRPr>
          </a:p>
        </p:txBody>
      </p:sp>
      <p:grpSp>
        <p:nvGrpSpPr>
          <p:cNvPr id="358" name="Group 357"/>
          <p:cNvGrpSpPr/>
          <p:nvPr/>
        </p:nvGrpSpPr>
        <p:grpSpPr>
          <a:xfrm>
            <a:off x="693683" y="1401211"/>
            <a:ext cx="788276" cy="1546940"/>
            <a:chOff x="331076" y="1968769"/>
            <a:chExt cx="1166648" cy="2075291"/>
          </a:xfrm>
        </p:grpSpPr>
        <p:sp>
          <p:nvSpPr>
            <p:cNvPr id="79" name="Rounded Rectangle 78"/>
            <p:cNvSpPr/>
            <p:nvPr/>
          </p:nvSpPr>
          <p:spPr bwMode="auto">
            <a:xfrm>
              <a:off x="331076" y="1968769"/>
              <a:ext cx="1166648" cy="2075291"/>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grpSp>
          <p:nvGrpSpPr>
            <p:cNvPr id="117" name="Group 116"/>
            <p:cNvGrpSpPr/>
            <p:nvPr/>
          </p:nvGrpSpPr>
          <p:grpSpPr>
            <a:xfrm>
              <a:off x="414153" y="2406182"/>
              <a:ext cx="961697" cy="1329559"/>
              <a:chOff x="3484179" y="2044262"/>
              <a:chExt cx="1250731" cy="1560786"/>
            </a:xfrm>
          </p:grpSpPr>
          <p:grpSp>
            <p:nvGrpSpPr>
              <p:cNvPr id="106" name="Group 105"/>
              <p:cNvGrpSpPr/>
              <p:nvPr/>
            </p:nvGrpSpPr>
            <p:grpSpPr>
              <a:xfrm>
                <a:off x="3484179" y="2044262"/>
                <a:ext cx="362607" cy="1560786"/>
                <a:chOff x="3484179" y="1970689"/>
                <a:chExt cx="362607" cy="1560786"/>
              </a:xfrm>
            </p:grpSpPr>
            <p:sp>
              <p:nvSpPr>
                <p:cNvPr id="80" name="Rectangle 79"/>
                <p:cNvSpPr/>
                <p:nvPr/>
              </p:nvSpPr>
              <p:spPr bwMode="auto">
                <a:xfrm>
                  <a:off x="3484179" y="1970689"/>
                  <a:ext cx="362607" cy="33107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88" name="Rectangle 87"/>
                <p:cNvSpPr/>
                <p:nvPr/>
              </p:nvSpPr>
              <p:spPr bwMode="auto">
                <a:xfrm>
                  <a:off x="3484179" y="2380592"/>
                  <a:ext cx="362607" cy="331076"/>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90" name="Rectangle 89"/>
                <p:cNvSpPr/>
                <p:nvPr/>
              </p:nvSpPr>
              <p:spPr bwMode="auto">
                <a:xfrm>
                  <a:off x="3484179" y="2790496"/>
                  <a:ext cx="362607" cy="33107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02" name="Rectangle 101"/>
                <p:cNvSpPr/>
                <p:nvPr/>
              </p:nvSpPr>
              <p:spPr bwMode="auto">
                <a:xfrm>
                  <a:off x="3484179" y="3200399"/>
                  <a:ext cx="362607" cy="331076"/>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grpSp>
          <p:grpSp>
            <p:nvGrpSpPr>
              <p:cNvPr id="107" name="Group 106"/>
              <p:cNvGrpSpPr/>
              <p:nvPr/>
            </p:nvGrpSpPr>
            <p:grpSpPr>
              <a:xfrm>
                <a:off x="3928241" y="2044262"/>
                <a:ext cx="362607" cy="1560786"/>
                <a:chOff x="3484179" y="1970689"/>
                <a:chExt cx="362607" cy="1560786"/>
              </a:xfrm>
            </p:grpSpPr>
            <p:sp>
              <p:nvSpPr>
                <p:cNvPr id="108" name="Rectangle 107"/>
                <p:cNvSpPr/>
                <p:nvPr/>
              </p:nvSpPr>
              <p:spPr bwMode="auto">
                <a:xfrm>
                  <a:off x="3484179" y="1970689"/>
                  <a:ext cx="362607" cy="331076"/>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09" name="Rectangle 108"/>
                <p:cNvSpPr/>
                <p:nvPr/>
              </p:nvSpPr>
              <p:spPr bwMode="auto">
                <a:xfrm>
                  <a:off x="3484179" y="2380592"/>
                  <a:ext cx="362607" cy="33107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10" name="Rectangle 109"/>
                <p:cNvSpPr/>
                <p:nvPr/>
              </p:nvSpPr>
              <p:spPr bwMode="auto">
                <a:xfrm>
                  <a:off x="3484179" y="2790496"/>
                  <a:ext cx="362607" cy="331076"/>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11" name="Rectangle 110"/>
                <p:cNvSpPr/>
                <p:nvPr/>
              </p:nvSpPr>
              <p:spPr bwMode="auto">
                <a:xfrm>
                  <a:off x="3484179" y="3200399"/>
                  <a:ext cx="362607" cy="33107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grpSp>
          <p:grpSp>
            <p:nvGrpSpPr>
              <p:cNvPr id="112" name="Group 111"/>
              <p:cNvGrpSpPr/>
              <p:nvPr/>
            </p:nvGrpSpPr>
            <p:grpSpPr>
              <a:xfrm>
                <a:off x="4372303" y="2044262"/>
                <a:ext cx="362607" cy="1560786"/>
                <a:chOff x="3484179" y="1970689"/>
                <a:chExt cx="362607" cy="1560786"/>
              </a:xfrm>
            </p:grpSpPr>
            <p:sp>
              <p:nvSpPr>
                <p:cNvPr id="113" name="Rectangle 112"/>
                <p:cNvSpPr/>
                <p:nvPr/>
              </p:nvSpPr>
              <p:spPr bwMode="auto">
                <a:xfrm>
                  <a:off x="3484179" y="1970689"/>
                  <a:ext cx="362607" cy="33107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14" name="Rectangle 113"/>
                <p:cNvSpPr/>
                <p:nvPr/>
              </p:nvSpPr>
              <p:spPr bwMode="auto">
                <a:xfrm>
                  <a:off x="3484179" y="2380592"/>
                  <a:ext cx="362607" cy="331076"/>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15" name="Rectangle 114"/>
                <p:cNvSpPr/>
                <p:nvPr/>
              </p:nvSpPr>
              <p:spPr bwMode="auto">
                <a:xfrm>
                  <a:off x="3484179" y="2790496"/>
                  <a:ext cx="362607" cy="33107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16" name="Rectangle 115"/>
                <p:cNvSpPr/>
                <p:nvPr/>
              </p:nvSpPr>
              <p:spPr bwMode="auto">
                <a:xfrm>
                  <a:off x="3484179" y="3200399"/>
                  <a:ext cx="362607" cy="331076"/>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grpSp>
        </p:grpSp>
        <p:sp>
          <p:nvSpPr>
            <p:cNvPr id="118" name="Rounded Rectangle 117"/>
            <p:cNvSpPr/>
            <p:nvPr/>
          </p:nvSpPr>
          <p:spPr bwMode="auto">
            <a:xfrm>
              <a:off x="934414" y="2111892"/>
              <a:ext cx="488732" cy="14189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19" name="Rounded Rectangle 118"/>
            <p:cNvSpPr/>
            <p:nvPr/>
          </p:nvSpPr>
          <p:spPr bwMode="auto">
            <a:xfrm>
              <a:off x="393130" y="2114590"/>
              <a:ext cx="525519" cy="132475"/>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20" name="Oval 119"/>
            <p:cNvSpPr/>
            <p:nvPr/>
          </p:nvSpPr>
          <p:spPr bwMode="auto">
            <a:xfrm>
              <a:off x="814186" y="3813472"/>
              <a:ext cx="174929" cy="190831"/>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21" name="Rectangle 120"/>
            <p:cNvSpPr/>
            <p:nvPr/>
          </p:nvSpPr>
          <p:spPr bwMode="auto">
            <a:xfrm>
              <a:off x="1076579" y="3861179"/>
              <a:ext cx="190831" cy="7951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22" name="Rectangle 121"/>
            <p:cNvSpPr/>
            <p:nvPr/>
          </p:nvSpPr>
          <p:spPr bwMode="auto">
            <a:xfrm>
              <a:off x="497459" y="3862504"/>
              <a:ext cx="190831" cy="7951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grpSp>
      <p:cxnSp>
        <p:nvCxnSpPr>
          <p:cNvPr id="129" name="Straight Connector 128"/>
          <p:cNvCxnSpPr/>
          <p:nvPr/>
        </p:nvCxnSpPr>
        <p:spPr bwMode="auto">
          <a:xfrm>
            <a:off x="2712145" y="2708279"/>
            <a:ext cx="191068" cy="13647"/>
          </a:xfrm>
          <a:prstGeom prst="line">
            <a:avLst/>
          </a:prstGeom>
          <a:solidFill>
            <a:schemeClr val="accent1"/>
          </a:solidFill>
          <a:ln w="9525" cap="flat" cmpd="sng" algn="ctr">
            <a:solidFill>
              <a:srgbClr val="FF0000"/>
            </a:solidFill>
            <a:prstDash val="solid"/>
            <a:round/>
            <a:headEnd type="none" w="med" len="med"/>
            <a:tailEnd type="none" w="med" len="med"/>
          </a:ln>
          <a:effectLst/>
        </p:spPr>
      </p:cxnSp>
      <p:sp>
        <p:nvSpPr>
          <p:cNvPr id="130" name="Rectangle 129"/>
          <p:cNvSpPr/>
          <p:nvPr/>
        </p:nvSpPr>
        <p:spPr bwMode="auto">
          <a:xfrm>
            <a:off x="2916861" y="2565779"/>
            <a:ext cx="955343" cy="30025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bg2"/>
                </a:solidFill>
                <a:effectLst/>
                <a:latin typeface="FrutigerNext LT Regular" pitchFamily="34" charset="0"/>
                <a:ea typeface="MS PGothic" pitchFamily="34" charset="-128"/>
              </a:rPr>
              <a:t>DWDM</a:t>
            </a:r>
          </a:p>
        </p:txBody>
      </p:sp>
      <p:sp>
        <p:nvSpPr>
          <p:cNvPr id="136" name="Isosceles Triangle 135"/>
          <p:cNvSpPr/>
          <p:nvPr/>
        </p:nvSpPr>
        <p:spPr bwMode="auto">
          <a:xfrm>
            <a:off x="2324448" y="4051738"/>
            <a:ext cx="198035" cy="1273134"/>
          </a:xfrm>
          <a:prstGeom prst="triangle">
            <a:avLst/>
          </a:prstGeom>
          <a:solidFill>
            <a:schemeClr val="accent4">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37" name="Rectangle 136"/>
          <p:cNvSpPr/>
          <p:nvPr/>
        </p:nvSpPr>
        <p:spPr bwMode="auto">
          <a:xfrm>
            <a:off x="2673476" y="3447532"/>
            <a:ext cx="109182" cy="504967"/>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cxnSp>
        <p:nvCxnSpPr>
          <p:cNvPr id="138" name="Straight Connector 137"/>
          <p:cNvCxnSpPr>
            <a:stCxn id="137" idx="2"/>
          </p:cNvCxnSpPr>
          <p:nvPr/>
        </p:nvCxnSpPr>
        <p:spPr bwMode="auto">
          <a:xfrm>
            <a:off x="2728067" y="3952499"/>
            <a:ext cx="1" cy="1078174"/>
          </a:xfrm>
          <a:prstGeom prst="line">
            <a:avLst/>
          </a:prstGeom>
          <a:solidFill>
            <a:schemeClr val="accent1"/>
          </a:solidFill>
          <a:ln w="9525" cap="flat" cmpd="sng" algn="ctr">
            <a:solidFill>
              <a:srgbClr val="FFFF00"/>
            </a:solidFill>
            <a:prstDash val="solid"/>
            <a:round/>
            <a:headEnd type="none" w="med" len="med"/>
            <a:tailEnd type="none" w="med" len="med"/>
          </a:ln>
          <a:effectLst/>
        </p:spPr>
      </p:cxnSp>
      <p:cxnSp>
        <p:nvCxnSpPr>
          <p:cNvPr id="139" name="Straight Connector 138"/>
          <p:cNvCxnSpPr/>
          <p:nvPr/>
        </p:nvCxnSpPr>
        <p:spPr bwMode="auto">
          <a:xfrm>
            <a:off x="2728068" y="5030673"/>
            <a:ext cx="191068" cy="13647"/>
          </a:xfrm>
          <a:prstGeom prst="line">
            <a:avLst/>
          </a:prstGeom>
          <a:solidFill>
            <a:schemeClr val="accent1"/>
          </a:solidFill>
          <a:ln w="9525" cap="flat" cmpd="sng" algn="ctr">
            <a:solidFill>
              <a:srgbClr val="FFFF00"/>
            </a:solidFill>
            <a:prstDash val="solid"/>
            <a:round/>
            <a:headEnd type="none" w="med" len="med"/>
            <a:tailEnd type="none" w="med" len="med"/>
          </a:ln>
          <a:effectLst/>
        </p:spPr>
      </p:cxnSp>
      <p:sp>
        <p:nvSpPr>
          <p:cNvPr id="140" name="Rectangle 139"/>
          <p:cNvSpPr/>
          <p:nvPr/>
        </p:nvSpPr>
        <p:spPr bwMode="auto">
          <a:xfrm>
            <a:off x="2932784" y="4771366"/>
            <a:ext cx="955343" cy="48302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bg2"/>
                </a:solidFill>
                <a:effectLst/>
                <a:latin typeface="FrutigerNext LT Regular" pitchFamily="34" charset="0"/>
                <a:ea typeface="MS PGothic" pitchFamily="34" charset="-128"/>
              </a:rPr>
              <a:t>DWDM</a:t>
            </a:r>
          </a:p>
        </p:txBody>
      </p:sp>
      <p:sp>
        <p:nvSpPr>
          <p:cNvPr id="170" name="TextBox 169"/>
          <p:cNvSpPr txBox="1"/>
          <p:nvPr/>
        </p:nvSpPr>
        <p:spPr>
          <a:xfrm>
            <a:off x="2907763" y="1798428"/>
            <a:ext cx="1556836" cy="369332"/>
          </a:xfrm>
          <a:prstGeom prst="rect">
            <a:avLst/>
          </a:prstGeom>
          <a:noFill/>
        </p:spPr>
        <p:txBody>
          <a:bodyPr wrap="none" rtlCol="0">
            <a:spAutoFit/>
          </a:bodyPr>
          <a:lstStyle/>
          <a:p>
            <a:r>
              <a:rPr lang="en-US" dirty="0" smtClean="0">
                <a:solidFill>
                  <a:schemeClr val="bg2"/>
                </a:solidFill>
              </a:rPr>
              <a:t>Digital  Radio</a:t>
            </a:r>
            <a:endParaRPr lang="en-US" dirty="0">
              <a:solidFill>
                <a:schemeClr val="bg2"/>
              </a:solidFill>
            </a:endParaRPr>
          </a:p>
        </p:txBody>
      </p:sp>
      <p:grpSp>
        <p:nvGrpSpPr>
          <p:cNvPr id="162" name="Group 161"/>
          <p:cNvGrpSpPr/>
          <p:nvPr/>
        </p:nvGrpSpPr>
        <p:grpSpPr>
          <a:xfrm>
            <a:off x="1765039" y="1125138"/>
            <a:ext cx="1001696" cy="1583141"/>
            <a:chOff x="1765039" y="1125138"/>
            <a:chExt cx="1001696" cy="1583141"/>
          </a:xfrm>
        </p:grpSpPr>
        <p:sp>
          <p:nvSpPr>
            <p:cNvPr id="126" name="Isosceles Triangle 125"/>
            <p:cNvSpPr/>
            <p:nvPr/>
          </p:nvSpPr>
          <p:spPr bwMode="auto">
            <a:xfrm>
              <a:off x="2418883" y="1639614"/>
              <a:ext cx="261253" cy="1015200"/>
            </a:xfrm>
            <a:prstGeom prst="triangle">
              <a:avLst/>
            </a:prstGeom>
            <a:solidFill>
              <a:schemeClr val="accent4">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27" name="Rectangle 126"/>
            <p:cNvSpPr/>
            <p:nvPr/>
          </p:nvSpPr>
          <p:spPr bwMode="auto">
            <a:xfrm>
              <a:off x="2657553" y="1125138"/>
              <a:ext cx="109182" cy="504967"/>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cxnSp>
          <p:nvCxnSpPr>
            <p:cNvPr id="128" name="Straight Connector 127"/>
            <p:cNvCxnSpPr>
              <a:stCxn id="127" idx="2"/>
            </p:cNvCxnSpPr>
            <p:nvPr/>
          </p:nvCxnSpPr>
          <p:spPr bwMode="auto">
            <a:xfrm>
              <a:off x="2712144" y="1630105"/>
              <a:ext cx="1" cy="1078174"/>
            </a:xfrm>
            <a:prstGeom prst="line">
              <a:avLst/>
            </a:prstGeom>
            <a:solidFill>
              <a:schemeClr val="accent1"/>
            </a:solidFill>
            <a:ln w="9525" cap="flat" cmpd="sng" algn="ctr">
              <a:solidFill>
                <a:srgbClr val="FF0000"/>
              </a:solidFill>
              <a:prstDash val="solid"/>
              <a:round/>
              <a:headEnd type="none" w="med" len="med"/>
              <a:tailEnd type="none" w="med" len="med"/>
            </a:ln>
            <a:effectLst/>
          </p:spPr>
        </p:cxnSp>
        <p:sp>
          <p:nvSpPr>
            <p:cNvPr id="175" name="TextBox 174"/>
            <p:cNvSpPr txBox="1"/>
            <p:nvPr/>
          </p:nvSpPr>
          <p:spPr>
            <a:xfrm rot="9713445">
              <a:off x="1765039" y="1316442"/>
              <a:ext cx="665567" cy="523220"/>
            </a:xfrm>
            <a:prstGeom prst="rect">
              <a:avLst/>
            </a:prstGeom>
            <a:noFill/>
          </p:spPr>
          <p:txBody>
            <a:bodyPr wrap="none" rtlCol="0">
              <a:spAutoFit/>
            </a:bodyPr>
            <a:lstStyle/>
            <a:p>
              <a:r>
                <a:rPr lang="en-US" sz="2800" dirty="0" smtClean="0">
                  <a:solidFill>
                    <a:schemeClr val="bg2"/>
                  </a:solidFill>
                </a:rPr>
                <a:t>))))</a:t>
              </a:r>
              <a:endParaRPr lang="en-US" sz="2800" dirty="0">
                <a:solidFill>
                  <a:schemeClr val="bg2"/>
                </a:solidFill>
              </a:endParaRPr>
            </a:p>
          </p:txBody>
        </p:sp>
      </p:grpSp>
      <p:sp>
        <p:nvSpPr>
          <p:cNvPr id="176" name="TextBox 175"/>
          <p:cNvSpPr txBox="1"/>
          <p:nvPr/>
        </p:nvSpPr>
        <p:spPr>
          <a:xfrm rot="11789746">
            <a:off x="1732722" y="3437885"/>
            <a:ext cx="665567" cy="523220"/>
          </a:xfrm>
          <a:prstGeom prst="rect">
            <a:avLst/>
          </a:prstGeom>
          <a:noFill/>
        </p:spPr>
        <p:txBody>
          <a:bodyPr wrap="none" rtlCol="0">
            <a:spAutoFit/>
          </a:bodyPr>
          <a:lstStyle/>
          <a:p>
            <a:r>
              <a:rPr lang="en-US" sz="2800" dirty="0" smtClean="0">
                <a:solidFill>
                  <a:schemeClr val="bg2"/>
                </a:solidFill>
              </a:rPr>
              <a:t>))))</a:t>
            </a:r>
            <a:endParaRPr lang="en-US" sz="2800" dirty="0">
              <a:solidFill>
                <a:schemeClr val="bg2"/>
              </a:solidFill>
            </a:endParaRPr>
          </a:p>
        </p:txBody>
      </p:sp>
      <p:cxnSp>
        <p:nvCxnSpPr>
          <p:cNvPr id="178" name="Straight Arrow Connector 177"/>
          <p:cNvCxnSpPr/>
          <p:nvPr/>
        </p:nvCxnSpPr>
        <p:spPr bwMode="auto">
          <a:xfrm flipH="1">
            <a:off x="2722444" y="1969448"/>
            <a:ext cx="239912" cy="950"/>
          </a:xfrm>
          <a:prstGeom prst="straightConnector1">
            <a:avLst/>
          </a:prstGeom>
          <a:solidFill>
            <a:schemeClr val="accent1"/>
          </a:solidFill>
          <a:ln w="9525" cap="flat" cmpd="sng" algn="ctr">
            <a:solidFill>
              <a:schemeClr val="bg1"/>
            </a:solidFill>
            <a:prstDash val="dash"/>
            <a:round/>
            <a:headEnd type="none" w="med" len="med"/>
            <a:tailEnd type="arrow"/>
          </a:ln>
          <a:effectLst/>
        </p:spPr>
      </p:cxnSp>
      <p:sp>
        <p:nvSpPr>
          <p:cNvPr id="204" name="Rectangle 203"/>
          <p:cNvSpPr/>
          <p:nvPr/>
        </p:nvSpPr>
        <p:spPr bwMode="auto">
          <a:xfrm>
            <a:off x="2501174" y="3133909"/>
            <a:ext cx="109182" cy="504967"/>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205" name="TextBox 204"/>
          <p:cNvSpPr txBox="1"/>
          <p:nvPr/>
        </p:nvSpPr>
        <p:spPr>
          <a:xfrm rot="8933607">
            <a:off x="1493883" y="3032506"/>
            <a:ext cx="1025360" cy="523220"/>
          </a:xfrm>
          <a:prstGeom prst="rect">
            <a:avLst/>
          </a:prstGeom>
          <a:noFill/>
        </p:spPr>
        <p:txBody>
          <a:bodyPr wrap="square" rtlCol="0">
            <a:spAutoFit/>
          </a:bodyPr>
          <a:lstStyle/>
          <a:p>
            <a:r>
              <a:rPr lang="en-US" sz="2800" dirty="0" smtClean="0">
                <a:solidFill>
                  <a:schemeClr val="bg2"/>
                </a:solidFill>
              </a:rPr>
              <a:t>))))</a:t>
            </a:r>
            <a:endParaRPr lang="en-US" sz="2800" dirty="0">
              <a:solidFill>
                <a:schemeClr val="bg2"/>
              </a:solidFill>
            </a:endParaRPr>
          </a:p>
        </p:txBody>
      </p:sp>
      <p:cxnSp>
        <p:nvCxnSpPr>
          <p:cNvPr id="206" name="Straight Connector 205"/>
          <p:cNvCxnSpPr>
            <a:stCxn id="204" idx="2"/>
          </p:cNvCxnSpPr>
          <p:nvPr/>
        </p:nvCxnSpPr>
        <p:spPr bwMode="auto">
          <a:xfrm>
            <a:off x="2555765" y="3638876"/>
            <a:ext cx="9217" cy="1458918"/>
          </a:xfrm>
          <a:prstGeom prst="line">
            <a:avLst/>
          </a:prstGeom>
          <a:solidFill>
            <a:schemeClr val="accent1"/>
          </a:solidFill>
          <a:ln w="9525" cap="flat" cmpd="sng" algn="ctr">
            <a:solidFill>
              <a:srgbClr val="0000FF"/>
            </a:solidFill>
            <a:prstDash val="solid"/>
            <a:round/>
            <a:headEnd type="none" w="med" len="med"/>
            <a:tailEnd type="none" w="med" len="med"/>
          </a:ln>
          <a:effectLst/>
        </p:spPr>
      </p:cxnSp>
      <p:cxnSp>
        <p:nvCxnSpPr>
          <p:cNvPr id="207" name="Straight Connector 206"/>
          <p:cNvCxnSpPr/>
          <p:nvPr/>
        </p:nvCxnSpPr>
        <p:spPr bwMode="auto">
          <a:xfrm>
            <a:off x="2562416" y="5111510"/>
            <a:ext cx="368326" cy="33991"/>
          </a:xfrm>
          <a:prstGeom prst="line">
            <a:avLst/>
          </a:prstGeom>
          <a:solidFill>
            <a:schemeClr val="accent1"/>
          </a:solidFill>
          <a:ln w="9525" cap="flat" cmpd="sng" algn="ctr">
            <a:solidFill>
              <a:srgbClr val="0000FF"/>
            </a:solidFill>
            <a:prstDash val="solid"/>
            <a:round/>
            <a:headEnd type="none" w="med" len="med"/>
            <a:tailEnd type="none" w="med" len="med"/>
          </a:ln>
          <a:effectLst/>
        </p:spPr>
      </p:cxnSp>
      <p:sp>
        <p:nvSpPr>
          <p:cNvPr id="330" name="Cloud 329"/>
          <p:cNvSpPr/>
          <p:nvPr/>
        </p:nvSpPr>
        <p:spPr bwMode="auto">
          <a:xfrm>
            <a:off x="4353704" y="1387365"/>
            <a:ext cx="1116929" cy="4412934"/>
          </a:xfrm>
          <a:prstGeom prst="cloud">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69" name="TextBox 168"/>
          <p:cNvSpPr txBox="1"/>
          <p:nvPr/>
        </p:nvSpPr>
        <p:spPr>
          <a:xfrm>
            <a:off x="4039736" y="5842595"/>
            <a:ext cx="2129051" cy="923330"/>
          </a:xfrm>
          <a:prstGeom prst="rect">
            <a:avLst/>
          </a:prstGeom>
          <a:noFill/>
        </p:spPr>
        <p:txBody>
          <a:bodyPr wrap="square" rtlCol="0">
            <a:spAutoFit/>
          </a:bodyPr>
          <a:lstStyle/>
          <a:p>
            <a:r>
              <a:rPr lang="en-US" dirty="0" smtClean="0">
                <a:solidFill>
                  <a:schemeClr val="bg2"/>
                </a:solidFill>
              </a:rPr>
              <a:t>TSDN Hybrid Slice Front Haul IDC Backhaul o DWDM</a:t>
            </a:r>
            <a:endParaRPr lang="en-US" dirty="0">
              <a:solidFill>
                <a:schemeClr val="bg2"/>
              </a:solidFill>
            </a:endParaRPr>
          </a:p>
        </p:txBody>
      </p:sp>
      <p:sp>
        <p:nvSpPr>
          <p:cNvPr id="331" name="Cloud 330"/>
          <p:cNvSpPr/>
          <p:nvPr/>
        </p:nvSpPr>
        <p:spPr bwMode="auto">
          <a:xfrm rot="788343">
            <a:off x="6316296" y="2301658"/>
            <a:ext cx="3054350" cy="3040689"/>
          </a:xfrm>
          <a:prstGeom prst="cloud">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chemeClr val="bg2"/>
              </a:solidFill>
              <a:effectLst/>
              <a:latin typeface="FrutigerNext LT Regular" pitchFamily="34" charset="0"/>
              <a:ea typeface="MS PGothic" pitchFamily="34" charset="-128"/>
            </a:endParaRPr>
          </a:p>
        </p:txBody>
      </p:sp>
      <p:grpSp>
        <p:nvGrpSpPr>
          <p:cNvPr id="333" name="Group 177"/>
          <p:cNvGrpSpPr/>
          <p:nvPr/>
        </p:nvGrpSpPr>
        <p:grpSpPr>
          <a:xfrm rot="16200000">
            <a:off x="6167342" y="3149081"/>
            <a:ext cx="1978091" cy="1242528"/>
            <a:chOff x="6944248" y="6119031"/>
            <a:chExt cx="1236704" cy="744078"/>
          </a:xfrm>
        </p:grpSpPr>
        <p:sp>
          <p:nvSpPr>
            <p:cNvPr id="334" name="Cube 333"/>
            <p:cNvSpPr/>
            <p:nvPr/>
          </p:nvSpPr>
          <p:spPr bwMode="auto">
            <a:xfrm>
              <a:off x="6944248" y="6358643"/>
              <a:ext cx="203083" cy="135427"/>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35" name="Cube 334"/>
            <p:cNvSpPr/>
            <p:nvPr/>
          </p:nvSpPr>
          <p:spPr bwMode="auto">
            <a:xfrm>
              <a:off x="7222384" y="6358643"/>
              <a:ext cx="203083" cy="135427"/>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36" name="Cube 335"/>
            <p:cNvSpPr/>
            <p:nvPr/>
          </p:nvSpPr>
          <p:spPr bwMode="auto">
            <a:xfrm>
              <a:off x="7540253" y="6358643"/>
              <a:ext cx="203083" cy="135427"/>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37" name="Cube 336"/>
            <p:cNvSpPr/>
            <p:nvPr/>
          </p:nvSpPr>
          <p:spPr bwMode="auto">
            <a:xfrm>
              <a:off x="7897857" y="6358643"/>
              <a:ext cx="203083" cy="135427"/>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cxnSp>
          <p:nvCxnSpPr>
            <p:cNvPr id="340" name="Straight Connector 339"/>
            <p:cNvCxnSpPr>
              <a:stCxn id="386" idx="1"/>
              <a:endCxn id="336" idx="3"/>
            </p:cNvCxnSpPr>
            <p:nvPr/>
          </p:nvCxnSpPr>
          <p:spPr bwMode="auto">
            <a:xfrm rot="5400000" flipH="1">
              <a:off x="7718017" y="6400174"/>
              <a:ext cx="369039" cy="556831"/>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46" name="Straight Connector 345"/>
            <p:cNvCxnSpPr>
              <a:stCxn id="337" idx="1"/>
              <a:endCxn id="348" idx="4"/>
            </p:cNvCxnSpPr>
            <p:nvPr/>
          </p:nvCxnSpPr>
          <p:spPr bwMode="auto">
            <a:xfrm flipH="1" flipV="1">
              <a:off x="7758759" y="6203673"/>
              <a:ext cx="223711" cy="188827"/>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347" name="Cube 346"/>
            <p:cNvSpPr/>
            <p:nvPr/>
          </p:nvSpPr>
          <p:spPr bwMode="auto">
            <a:xfrm>
              <a:off x="7162284" y="6125198"/>
              <a:ext cx="203083" cy="135427"/>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48" name="Cube 347"/>
            <p:cNvSpPr/>
            <p:nvPr/>
          </p:nvSpPr>
          <p:spPr bwMode="auto">
            <a:xfrm>
              <a:off x="7589533" y="6119031"/>
              <a:ext cx="203083" cy="135427"/>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cxnSp>
          <p:nvCxnSpPr>
            <p:cNvPr id="349" name="Straight Connector 348"/>
            <p:cNvCxnSpPr>
              <a:stCxn id="337" idx="1"/>
              <a:endCxn id="347" idx="4"/>
            </p:cNvCxnSpPr>
            <p:nvPr/>
          </p:nvCxnSpPr>
          <p:spPr bwMode="auto">
            <a:xfrm flipH="1" flipV="1">
              <a:off x="7331510" y="6209840"/>
              <a:ext cx="650960" cy="18266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50" name="Straight Connector 349"/>
            <p:cNvCxnSpPr>
              <a:stCxn id="336" idx="0"/>
              <a:endCxn id="348" idx="3"/>
            </p:cNvCxnSpPr>
            <p:nvPr/>
          </p:nvCxnSpPr>
          <p:spPr bwMode="auto">
            <a:xfrm flipV="1">
              <a:off x="7658723" y="6254458"/>
              <a:ext cx="15423" cy="104185"/>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51" name="Straight Connector 350"/>
            <p:cNvCxnSpPr>
              <a:stCxn id="336" idx="0"/>
              <a:endCxn id="347" idx="4"/>
            </p:cNvCxnSpPr>
            <p:nvPr/>
          </p:nvCxnSpPr>
          <p:spPr bwMode="auto">
            <a:xfrm flipH="1" flipV="1">
              <a:off x="7331510" y="6209840"/>
              <a:ext cx="327213" cy="148803"/>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52" name="Straight Connector 351"/>
            <p:cNvCxnSpPr>
              <a:stCxn id="335" idx="0"/>
              <a:endCxn id="348" idx="3"/>
            </p:cNvCxnSpPr>
            <p:nvPr/>
          </p:nvCxnSpPr>
          <p:spPr bwMode="auto">
            <a:xfrm flipV="1">
              <a:off x="7340854" y="6254458"/>
              <a:ext cx="333292" cy="104185"/>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53" name="Straight Connector 352"/>
            <p:cNvCxnSpPr>
              <a:stCxn id="335" idx="0"/>
              <a:endCxn id="347" idx="3"/>
            </p:cNvCxnSpPr>
            <p:nvPr/>
          </p:nvCxnSpPr>
          <p:spPr bwMode="auto">
            <a:xfrm flipH="1" flipV="1">
              <a:off x="7246897" y="6260625"/>
              <a:ext cx="93957" cy="98018"/>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54" name="Straight Connector 353"/>
            <p:cNvCxnSpPr>
              <a:stCxn id="334" idx="0"/>
              <a:endCxn id="347" idx="3"/>
            </p:cNvCxnSpPr>
            <p:nvPr/>
          </p:nvCxnSpPr>
          <p:spPr bwMode="auto">
            <a:xfrm flipV="1">
              <a:off x="7062718" y="6260625"/>
              <a:ext cx="184179" cy="98018"/>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55" name="Straight Connector 354"/>
            <p:cNvCxnSpPr>
              <a:stCxn id="334" idx="0"/>
              <a:endCxn id="348" idx="3"/>
            </p:cNvCxnSpPr>
            <p:nvPr/>
          </p:nvCxnSpPr>
          <p:spPr bwMode="auto">
            <a:xfrm flipV="1">
              <a:off x="7062718" y="6254458"/>
              <a:ext cx="611428" cy="104185"/>
            </a:xfrm>
            <a:prstGeom prst="line">
              <a:avLst/>
            </a:prstGeom>
            <a:solidFill>
              <a:schemeClr val="accent1"/>
            </a:solidFill>
            <a:ln w="9525" cap="flat" cmpd="sng" algn="ctr">
              <a:solidFill>
                <a:schemeClr val="bg1"/>
              </a:solidFill>
              <a:prstDash val="solid"/>
              <a:round/>
              <a:headEnd type="none" w="med" len="med"/>
              <a:tailEnd type="none" w="med" len="med"/>
            </a:ln>
            <a:effectLst/>
          </p:spPr>
        </p:cxnSp>
      </p:grpSp>
      <p:grpSp>
        <p:nvGrpSpPr>
          <p:cNvPr id="359" name="Group 358"/>
          <p:cNvGrpSpPr/>
          <p:nvPr/>
        </p:nvGrpSpPr>
        <p:grpSpPr>
          <a:xfrm>
            <a:off x="199698" y="3319350"/>
            <a:ext cx="788276" cy="1546940"/>
            <a:chOff x="331076" y="1968769"/>
            <a:chExt cx="1166648" cy="2075291"/>
          </a:xfrm>
        </p:grpSpPr>
        <p:sp>
          <p:nvSpPr>
            <p:cNvPr id="360" name="Rounded Rectangle 359"/>
            <p:cNvSpPr/>
            <p:nvPr/>
          </p:nvSpPr>
          <p:spPr bwMode="auto">
            <a:xfrm>
              <a:off x="331076" y="1968769"/>
              <a:ext cx="1166648" cy="2075291"/>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grpSp>
          <p:nvGrpSpPr>
            <p:cNvPr id="361" name="Group 116"/>
            <p:cNvGrpSpPr/>
            <p:nvPr/>
          </p:nvGrpSpPr>
          <p:grpSpPr>
            <a:xfrm>
              <a:off x="414153" y="2406182"/>
              <a:ext cx="961697" cy="1329559"/>
              <a:chOff x="3484179" y="2044262"/>
              <a:chExt cx="1250731" cy="1560786"/>
            </a:xfrm>
          </p:grpSpPr>
          <p:grpSp>
            <p:nvGrpSpPr>
              <p:cNvPr id="367" name="Group 105"/>
              <p:cNvGrpSpPr/>
              <p:nvPr/>
            </p:nvGrpSpPr>
            <p:grpSpPr>
              <a:xfrm>
                <a:off x="3484179" y="2044262"/>
                <a:ext cx="362607" cy="1560786"/>
                <a:chOff x="3484179" y="1970689"/>
                <a:chExt cx="362607" cy="1560786"/>
              </a:xfrm>
            </p:grpSpPr>
            <p:sp>
              <p:nvSpPr>
                <p:cNvPr id="378" name="Rectangle 377"/>
                <p:cNvSpPr/>
                <p:nvPr/>
              </p:nvSpPr>
              <p:spPr bwMode="auto">
                <a:xfrm>
                  <a:off x="3484179" y="1970689"/>
                  <a:ext cx="362607" cy="33107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79" name="Rectangle 378"/>
                <p:cNvSpPr/>
                <p:nvPr/>
              </p:nvSpPr>
              <p:spPr bwMode="auto">
                <a:xfrm>
                  <a:off x="3484179" y="2380592"/>
                  <a:ext cx="362607" cy="331076"/>
                </a:xfrm>
                <a:prstGeom prst="rect">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80" name="Rectangle 379"/>
                <p:cNvSpPr/>
                <p:nvPr/>
              </p:nvSpPr>
              <p:spPr bwMode="auto">
                <a:xfrm>
                  <a:off x="3484179" y="2790496"/>
                  <a:ext cx="362607" cy="33107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81" name="Rectangle 380"/>
                <p:cNvSpPr/>
                <p:nvPr/>
              </p:nvSpPr>
              <p:spPr bwMode="auto">
                <a:xfrm>
                  <a:off x="3484179" y="3200399"/>
                  <a:ext cx="362607" cy="33107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grpSp>
          <p:grpSp>
            <p:nvGrpSpPr>
              <p:cNvPr id="368" name="Group 106"/>
              <p:cNvGrpSpPr/>
              <p:nvPr/>
            </p:nvGrpSpPr>
            <p:grpSpPr>
              <a:xfrm>
                <a:off x="3928241" y="2044262"/>
                <a:ext cx="362607" cy="1560786"/>
                <a:chOff x="3484179" y="1970689"/>
                <a:chExt cx="362607" cy="1560786"/>
              </a:xfrm>
            </p:grpSpPr>
            <p:sp>
              <p:nvSpPr>
                <p:cNvPr id="374" name="Rectangle 373"/>
                <p:cNvSpPr/>
                <p:nvPr/>
              </p:nvSpPr>
              <p:spPr bwMode="auto">
                <a:xfrm>
                  <a:off x="3484179" y="1970689"/>
                  <a:ext cx="362607" cy="33107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75" name="Rectangle 374"/>
                <p:cNvSpPr/>
                <p:nvPr/>
              </p:nvSpPr>
              <p:spPr bwMode="auto">
                <a:xfrm>
                  <a:off x="3484179" y="2380592"/>
                  <a:ext cx="362607" cy="33107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76" name="Rectangle 375"/>
                <p:cNvSpPr/>
                <p:nvPr/>
              </p:nvSpPr>
              <p:spPr bwMode="auto">
                <a:xfrm>
                  <a:off x="3484179" y="2790496"/>
                  <a:ext cx="362607" cy="331076"/>
                </a:xfrm>
                <a:prstGeom prst="rect">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77" name="Rectangle 376"/>
                <p:cNvSpPr/>
                <p:nvPr/>
              </p:nvSpPr>
              <p:spPr bwMode="auto">
                <a:xfrm>
                  <a:off x="3484179" y="3200399"/>
                  <a:ext cx="362607" cy="33107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grpSp>
          <p:grpSp>
            <p:nvGrpSpPr>
              <p:cNvPr id="369" name="Group 111"/>
              <p:cNvGrpSpPr/>
              <p:nvPr/>
            </p:nvGrpSpPr>
            <p:grpSpPr>
              <a:xfrm>
                <a:off x="4372303" y="2044262"/>
                <a:ext cx="362607" cy="1560786"/>
                <a:chOff x="3484179" y="1970689"/>
                <a:chExt cx="362607" cy="1560786"/>
              </a:xfrm>
            </p:grpSpPr>
            <p:sp>
              <p:nvSpPr>
                <p:cNvPr id="370" name="Rectangle 369"/>
                <p:cNvSpPr/>
                <p:nvPr/>
              </p:nvSpPr>
              <p:spPr bwMode="auto">
                <a:xfrm>
                  <a:off x="3484179" y="1970689"/>
                  <a:ext cx="362607" cy="33107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71" name="Rectangle 370"/>
                <p:cNvSpPr/>
                <p:nvPr/>
              </p:nvSpPr>
              <p:spPr bwMode="auto">
                <a:xfrm>
                  <a:off x="3484179" y="2380592"/>
                  <a:ext cx="362607" cy="331076"/>
                </a:xfrm>
                <a:prstGeom prst="rect">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72" name="Rectangle 371"/>
                <p:cNvSpPr/>
                <p:nvPr/>
              </p:nvSpPr>
              <p:spPr bwMode="auto">
                <a:xfrm>
                  <a:off x="3484179" y="2790496"/>
                  <a:ext cx="362607" cy="33107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73" name="Rectangle 372"/>
                <p:cNvSpPr/>
                <p:nvPr/>
              </p:nvSpPr>
              <p:spPr bwMode="auto">
                <a:xfrm>
                  <a:off x="3484179" y="3200399"/>
                  <a:ext cx="362607" cy="33107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grpSp>
        </p:grpSp>
        <p:sp>
          <p:nvSpPr>
            <p:cNvPr id="362" name="Rounded Rectangle 361"/>
            <p:cNvSpPr/>
            <p:nvPr/>
          </p:nvSpPr>
          <p:spPr bwMode="auto">
            <a:xfrm>
              <a:off x="934414" y="2111892"/>
              <a:ext cx="488732" cy="14189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63" name="Rounded Rectangle 362"/>
            <p:cNvSpPr/>
            <p:nvPr/>
          </p:nvSpPr>
          <p:spPr bwMode="auto">
            <a:xfrm>
              <a:off x="393130" y="2114590"/>
              <a:ext cx="525519" cy="132475"/>
            </a:xfrm>
            <a:prstGeom prst="roundRect">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64" name="Oval 363"/>
            <p:cNvSpPr/>
            <p:nvPr/>
          </p:nvSpPr>
          <p:spPr bwMode="auto">
            <a:xfrm>
              <a:off x="814186" y="3813472"/>
              <a:ext cx="174929" cy="190831"/>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65" name="Rectangle 364"/>
            <p:cNvSpPr/>
            <p:nvPr/>
          </p:nvSpPr>
          <p:spPr bwMode="auto">
            <a:xfrm>
              <a:off x="1076579" y="3861179"/>
              <a:ext cx="190831" cy="7951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66" name="Rectangle 365"/>
            <p:cNvSpPr/>
            <p:nvPr/>
          </p:nvSpPr>
          <p:spPr bwMode="auto">
            <a:xfrm>
              <a:off x="497459" y="3862504"/>
              <a:ext cx="190831" cy="7951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grpSp>
      <p:sp>
        <p:nvSpPr>
          <p:cNvPr id="386" name="Rectangle 385"/>
          <p:cNvSpPr/>
          <p:nvPr/>
        </p:nvSpPr>
        <p:spPr bwMode="auto">
          <a:xfrm>
            <a:off x="7777656" y="2678824"/>
            <a:ext cx="1150883" cy="204952"/>
          </a:xfrm>
          <a:prstGeom prst="rect">
            <a:avLst/>
          </a:prstGeom>
          <a:solidFill>
            <a:srgbClr val="FF0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87" name="Rectangle 386"/>
          <p:cNvSpPr/>
          <p:nvPr/>
        </p:nvSpPr>
        <p:spPr bwMode="auto">
          <a:xfrm>
            <a:off x="7777656" y="2957348"/>
            <a:ext cx="1150883" cy="204952"/>
          </a:xfrm>
          <a:prstGeom prst="rect">
            <a:avLst/>
          </a:prstGeom>
          <a:solidFill>
            <a:srgbClr val="FF0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89" name="Rectangle 388"/>
          <p:cNvSpPr/>
          <p:nvPr/>
        </p:nvSpPr>
        <p:spPr bwMode="auto">
          <a:xfrm>
            <a:off x="7777656" y="3229303"/>
            <a:ext cx="1150883" cy="204952"/>
          </a:xfrm>
          <a:prstGeom prst="rect">
            <a:avLst/>
          </a:prstGeom>
          <a:solidFill>
            <a:srgbClr val="FF0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chemeClr val="bg2"/>
              </a:solidFill>
              <a:effectLst/>
              <a:latin typeface="FrutigerNext LT Regular" pitchFamily="34" charset="0"/>
              <a:ea typeface="MS PGothic" pitchFamily="34" charset="-128"/>
            </a:endParaRPr>
          </a:p>
        </p:txBody>
      </p:sp>
      <p:sp>
        <p:nvSpPr>
          <p:cNvPr id="390" name="Rectangle 389"/>
          <p:cNvSpPr/>
          <p:nvPr/>
        </p:nvSpPr>
        <p:spPr bwMode="auto">
          <a:xfrm>
            <a:off x="7777656" y="3507827"/>
            <a:ext cx="1150883" cy="204952"/>
          </a:xfrm>
          <a:prstGeom prst="rect">
            <a:avLst/>
          </a:prstGeom>
          <a:solidFill>
            <a:srgbClr val="FFFF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92" name="Rectangle 391"/>
          <p:cNvSpPr/>
          <p:nvPr/>
        </p:nvSpPr>
        <p:spPr bwMode="auto">
          <a:xfrm>
            <a:off x="7777656" y="3779782"/>
            <a:ext cx="1150883" cy="204952"/>
          </a:xfrm>
          <a:prstGeom prst="rect">
            <a:avLst/>
          </a:prstGeom>
          <a:solidFill>
            <a:srgbClr val="FFFF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93" name="Rectangle 392"/>
          <p:cNvSpPr/>
          <p:nvPr/>
        </p:nvSpPr>
        <p:spPr bwMode="auto">
          <a:xfrm>
            <a:off x="7777656" y="4058306"/>
            <a:ext cx="1150883" cy="204952"/>
          </a:xfrm>
          <a:prstGeom prst="rect">
            <a:avLst/>
          </a:prstGeom>
          <a:solidFill>
            <a:srgbClr val="0000FF"/>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95" name="Rectangle 394"/>
          <p:cNvSpPr/>
          <p:nvPr/>
        </p:nvSpPr>
        <p:spPr bwMode="auto">
          <a:xfrm>
            <a:off x="7777656" y="4330262"/>
            <a:ext cx="1150883" cy="204952"/>
          </a:xfrm>
          <a:prstGeom prst="rect">
            <a:avLst/>
          </a:prstGeom>
          <a:solidFill>
            <a:srgbClr val="0000FF"/>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96" name="Rectangle 395"/>
          <p:cNvSpPr/>
          <p:nvPr/>
        </p:nvSpPr>
        <p:spPr bwMode="auto">
          <a:xfrm>
            <a:off x="7777656" y="4608786"/>
            <a:ext cx="1150883" cy="204952"/>
          </a:xfrm>
          <a:prstGeom prst="rect">
            <a:avLst/>
          </a:prstGeom>
          <a:solidFill>
            <a:schemeClr val="tx1">
              <a:lumMod val="75000"/>
              <a:lumOff val="2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31" name="Freeform 130"/>
          <p:cNvSpPr/>
          <p:nvPr/>
        </p:nvSpPr>
        <p:spPr bwMode="auto">
          <a:xfrm rot="973628">
            <a:off x="3775625" y="3062526"/>
            <a:ext cx="2758475" cy="599499"/>
          </a:xfrm>
          <a:custGeom>
            <a:avLst/>
            <a:gdLst>
              <a:gd name="connsiteX0" fmla="*/ 0 w 1779668"/>
              <a:gd name="connsiteY0" fmla="*/ 204717 h 587592"/>
              <a:gd name="connsiteX1" fmla="*/ 68239 w 1779668"/>
              <a:gd name="connsiteY1" fmla="*/ 191069 h 587592"/>
              <a:gd name="connsiteX2" fmla="*/ 109182 w 1779668"/>
              <a:gd name="connsiteY2" fmla="*/ 163774 h 587592"/>
              <a:gd name="connsiteX3" fmla="*/ 177421 w 1779668"/>
              <a:gd name="connsiteY3" fmla="*/ 177421 h 587592"/>
              <a:gd name="connsiteX4" fmla="*/ 259308 w 1779668"/>
              <a:gd name="connsiteY4" fmla="*/ 204717 h 587592"/>
              <a:gd name="connsiteX5" fmla="*/ 286603 w 1779668"/>
              <a:gd name="connsiteY5" fmla="*/ 245660 h 587592"/>
              <a:gd name="connsiteX6" fmla="*/ 354842 w 1779668"/>
              <a:gd name="connsiteY6" fmla="*/ 163774 h 587592"/>
              <a:gd name="connsiteX7" fmla="*/ 395785 w 1779668"/>
              <a:gd name="connsiteY7" fmla="*/ 150126 h 587592"/>
              <a:gd name="connsiteX8" fmla="*/ 450376 w 1779668"/>
              <a:gd name="connsiteY8" fmla="*/ 136478 h 587592"/>
              <a:gd name="connsiteX9" fmla="*/ 491319 w 1779668"/>
              <a:gd name="connsiteY9" fmla="*/ 150126 h 587592"/>
              <a:gd name="connsiteX10" fmla="*/ 504967 w 1779668"/>
              <a:gd name="connsiteY10" fmla="*/ 191069 h 587592"/>
              <a:gd name="connsiteX11" fmla="*/ 532263 w 1779668"/>
              <a:gd name="connsiteY11" fmla="*/ 122830 h 587592"/>
              <a:gd name="connsiteX12" fmla="*/ 573206 w 1779668"/>
              <a:gd name="connsiteY12" fmla="*/ 13648 h 587592"/>
              <a:gd name="connsiteX13" fmla="*/ 600502 w 1779668"/>
              <a:gd name="connsiteY13" fmla="*/ 136478 h 587592"/>
              <a:gd name="connsiteX14" fmla="*/ 614149 w 1779668"/>
              <a:gd name="connsiteY14" fmla="*/ 232012 h 587592"/>
              <a:gd name="connsiteX15" fmla="*/ 627797 w 1779668"/>
              <a:gd name="connsiteY15" fmla="*/ 477672 h 587592"/>
              <a:gd name="connsiteX16" fmla="*/ 655093 w 1779668"/>
              <a:gd name="connsiteY16" fmla="*/ 423081 h 587592"/>
              <a:gd name="connsiteX17" fmla="*/ 668740 w 1779668"/>
              <a:gd name="connsiteY17" fmla="*/ 300251 h 587592"/>
              <a:gd name="connsiteX18" fmla="*/ 682388 w 1779668"/>
              <a:gd name="connsiteY18" fmla="*/ 191069 h 587592"/>
              <a:gd name="connsiteX19" fmla="*/ 696036 w 1779668"/>
              <a:gd name="connsiteY19" fmla="*/ 136478 h 587592"/>
              <a:gd name="connsiteX20" fmla="*/ 709684 w 1779668"/>
              <a:gd name="connsiteY20" fmla="*/ 40944 h 587592"/>
              <a:gd name="connsiteX21" fmla="*/ 750627 w 1779668"/>
              <a:gd name="connsiteY21" fmla="*/ 68239 h 587592"/>
              <a:gd name="connsiteX22" fmla="*/ 805218 w 1779668"/>
              <a:gd name="connsiteY22" fmla="*/ 150126 h 587592"/>
              <a:gd name="connsiteX23" fmla="*/ 818866 w 1779668"/>
              <a:gd name="connsiteY23" fmla="*/ 204717 h 587592"/>
              <a:gd name="connsiteX24" fmla="*/ 832514 w 1779668"/>
              <a:gd name="connsiteY24" fmla="*/ 245660 h 587592"/>
              <a:gd name="connsiteX25" fmla="*/ 859809 w 1779668"/>
              <a:gd name="connsiteY25" fmla="*/ 204717 h 587592"/>
              <a:gd name="connsiteX26" fmla="*/ 900752 w 1779668"/>
              <a:gd name="connsiteY26" fmla="*/ 218365 h 587592"/>
              <a:gd name="connsiteX27" fmla="*/ 941696 w 1779668"/>
              <a:gd name="connsiteY27" fmla="*/ 177421 h 587592"/>
              <a:gd name="connsiteX28" fmla="*/ 968991 w 1779668"/>
              <a:gd name="connsiteY28" fmla="*/ 259308 h 587592"/>
              <a:gd name="connsiteX29" fmla="*/ 1009934 w 1779668"/>
              <a:gd name="connsiteY29" fmla="*/ 286603 h 587592"/>
              <a:gd name="connsiteX30" fmla="*/ 1064525 w 1779668"/>
              <a:gd name="connsiteY30" fmla="*/ 136478 h 587592"/>
              <a:gd name="connsiteX31" fmla="*/ 1091821 w 1779668"/>
              <a:gd name="connsiteY31" fmla="*/ 54592 h 587592"/>
              <a:gd name="connsiteX32" fmla="*/ 1105469 w 1779668"/>
              <a:gd name="connsiteY32" fmla="*/ 0 h 587592"/>
              <a:gd name="connsiteX33" fmla="*/ 1146412 w 1779668"/>
              <a:gd name="connsiteY33" fmla="*/ 54592 h 587592"/>
              <a:gd name="connsiteX34" fmla="*/ 1160060 w 1779668"/>
              <a:gd name="connsiteY34" fmla="*/ 136478 h 587592"/>
              <a:gd name="connsiteX35" fmla="*/ 1173708 w 1779668"/>
              <a:gd name="connsiteY35" fmla="*/ 204717 h 587592"/>
              <a:gd name="connsiteX36" fmla="*/ 1201003 w 1779668"/>
              <a:gd name="connsiteY36" fmla="*/ 286603 h 587592"/>
              <a:gd name="connsiteX37" fmla="*/ 1214651 w 1779668"/>
              <a:gd name="connsiteY37" fmla="*/ 245660 h 587592"/>
              <a:gd name="connsiteX38" fmla="*/ 1241946 w 1779668"/>
              <a:gd name="connsiteY38" fmla="*/ 136478 h 587592"/>
              <a:gd name="connsiteX39" fmla="*/ 1296537 w 1779668"/>
              <a:gd name="connsiteY39" fmla="*/ 218365 h 587592"/>
              <a:gd name="connsiteX40" fmla="*/ 1364776 w 1779668"/>
              <a:gd name="connsiteY40" fmla="*/ 286603 h 587592"/>
              <a:gd name="connsiteX41" fmla="*/ 1378424 w 1779668"/>
              <a:gd name="connsiteY41" fmla="*/ 136478 h 587592"/>
              <a:gd name="connsiteX42" fmla="*/ 1392072 w 1779668"/>
              <a:gd name="connsiteY42" fmla="*/ 95535 h 587592"/>
              <a:gd name="connsiteX43" fmla="*/ 1433015 w 1779668"/>
              <a:gd name="connsiteY43" fmla="*/ 109183 h 587592"/>
              <a:gd name="connsiteX44" fmla="*/ 1460311 w 1779668"/>
              <a:gd name="connsiteY44" fmla="*/ 150126 h 587592"/>
              <a:gd name="connsiteX45" fmla="*/ 1487606 w 1779668"/>
              <a:gd name="connsiteY45" fmla="*/ 327547 h 587592"/>
              <a:gd name="connsiteX46" fmla="*/ 1514902 w 1779668"/>
              <a:gd name="connsiteY46" fmla="*/ 423081 h 587592"/>
              <a:gd name="connsiteX47" fmla="*/ 1542197 w 1779668"/>
              <a:gd name="connsiteY47" fmla="*/ 532263 h 587592"/>
              <a:gd name="connsiteX48" fmla="*/ 1555845 w 1779668"/>
              <a:gd name="connsiteY48" fmla="*/ 573206 h 587592"/>
              <a:gd name="connsiteX49" fmla="*/ 1542197 w 1779668"/>
              <a:gd name="connsiteY49" fmla="*/ 504968 h 587592"/>
              <a:gd name="connsiteX50" fmla="*/ 1555845 w 1779668"/>
              <a:gd name="connsiteY50" fmla="*/ 177421 h 587592"/>
              <a:gd name="connsiteX51" fmla="*/ 1583140 w 1779668"/>
              <a:gd name="connsiteY51" fmla="*/ 0 h 587592"/>
              <a:gd name="connsiteX52" fmla="*/ 1610436 w 1779668"/>
              <a:gd name="connsiteY52" fmla="*/ 245660 h 587592"/>
              <a:gd name="connsiteX53" fmla="*/ 1651379 w 1779668"/>
              <a:gd name="connsiteY53" fmla="*/ 272956 h 587592"/>
              <a:gd name="connsiteX54" fmla="*/ 1692322 w 1779668"/>
              <a:gd name="connsiteY54" fmla="*/ 259308 h 587592"/>
              <a:gd name="connsiteX55" fmla="*/ 1774209 w 1779668"/>
              <a:gd name="connsiteY55" fmla="*/ 245660 h 587592"/>
              <a:gd name="connsiteX56" fmla="*/ 1774209 w 1779668"/>
              <a:gd name="connsiteY56" fmla="*/ 218365 h 587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779668" h="587592">
                <a:moveTo>
                  <a:pt x="0" y="204717"/>
                </a:moveTo>
                <a:cubicBezTo>
                  <a:pt x="22746" y="200168"/>
                  <a:pt x="46519" y="199214"/>
                  <a:pt x="68239" y="191069"/>
                </a:cubicBezTo>
                <a:cubicBezTo>
                  <a:pt x="83597" y="185310"/>
                  <a:pt x="92906" y="165809"/>
                  <a:pt x="109182" y="163774"/>
                </a:cubicBezTo>
                <a:cubicBezTo>
                  <a:pt x="132200" y="160897"/>
                  <a:pt x="155042" y="171318"/>
                  <a:pt x="177421" y="177421"/>
                </a:cubicBezTo>
                <a:cubicBezTo>
                  <a:pt x="205179" y="184991"/>
                  <a:pt x="259308" y="204717"/>
                  <a:pt x="259308" y="204717"/>
                </a:cubicBezTo>
                <a:cubicBezTo>
                  <a:pt x="268406" y="218365"/>
                  <a:pt x="270201" y="245660"/>
                  <a:pt x="286603" y="245660"/>
                </a:cubicBezTo>
                <a:cubicBezTo>
                  <a:pt x="312593" y="245660"/>
                  <a:pt x="339404" y="176124"/>
                  <a:pt x="354842" y="163774"/>
                </a:cubicBezTo>
                <a:cubicBezTo>
                  <a:pt x="366076" y="154787"/>
                  <a:pt x="382137" y="154675"/>
                  <a:pt x="395785" y="150126"/>
                </a:cubicBezTo>
                <a:cubicBezTo>
                  <a:pt x="494715" y="216079"/>
                  <a:pt x="391181" y="166075"/>
                  <a:pt x="450376" y="136478"/>
                </a:cubicBezTo>
                <a:cubicBezTo>
                  <a:pt x="463243" y="130045"/>
                  <a:pt x="477671" y="145577"/>
                  <a:pt x="491319" y="150126"/>
                </a:cubicBezTo>
                <a:cubicBezTo>
                  <a:pt x="495868" y="163774"/>
                  <a:pt x="492997" y="199049"/>
                  <a:pt x="504967" y="191069"/>
                </a:cubicBezTo>
                <a:cubicBezTo>
                  <a:pt x="525351" y="177480"/>
                  <a:pt x="524516" y="146071"/>
                  <a:pt x="532263" y="122830"/>
                </a:cubicBezTo>
                <a:cubicBezTo>
                  <a:pt x="569429" y="11334"/>
                  <a:pt x="517366" y="125330"/>
                  <a:pt x="573206" y="13648"/>
                </a:cubicBezTo>
                <a:cubicBezTo>
                  <a:pt x="585474" y="62720"/>
                  <a:pt x="591839" y="84502"/>
                  <a:pt x="600502" y="136478"/>
                </a:cubicBezTo>
                <a:cubicBezTo>
                  <a:pt x="605790" y="168208"/>
                  <a:pt x="609600" y="200167"/>
                  <a:pt x="614149" y="232012"/>
                </a:cubicBezTo>
                <a:cubicBezTo>
                  <a:pt x="618698" y="313899"/>
                  <a:pt x="610613" y="397480"/>
                  <a:pt x="627797" y="477672"/>
                </a:cubicBezTo>
                <a:cubicBezTo>
                  <a:pt x="632060" y="497565"/>
                  <a:pt x="650518" y="442905"/>
                  <a:pt x="655093" y="423081"/>
                </a:cubicBezTo>
                <a:cubicBezTo>
                  <a:pt x="664356" y="382941"/>
                  <a:pt x="663927" y="341164"/>
                  <a:pt x="668740" y="300251"/>
                </a:cubicBezTo>
                <a:cubicBezTo>
                  <a:pt x="673025" y="263825"/>
                  <a:pt x="676358" y="227247"/>
                  <a:pt x="682388" y="191069"/>
                </a:cubicBezTo>
                <a:cubicBezTo>
                  <a:pt x="685472" y="172567"/>
                  <a:pt x="692681" y="154932"/>
                  <a:pt x="696036" y="136478"/>
                </a:cubicBezTo>
                <a:cubicBezTo>
                  <a:pt x="701790" y="104829"/>
                  <a:pt x="705135" y="72789"/>
                  <a:pt x="709684" y="40944"/>
                </a:cubicBezTo>
                <a:cubicBezTo>
                  <a:pt x="723332" y="50042"/>
                  <a:pt x="739826" y="55895"/>
                  <a:pt x="750627" y="68239"/>
                </a:cubicBezTo>
                <a:cubicBezTo>
                  <a:pt x="772229" y="92927"/>
                  <a:pt x="805218" y="150126"/>
                  <a:pt x="805218" y="150126"/>
                </a:cubicBezTo>
                <a:cubicBezTo>
                  <a:pt x="809767" y="168323"/>
                  <a:pt x="813713" y="186682"/>
                  <a:pt x="818866" y="204717"/>
                </a:cubicBezTo>
                <a:cubicBezTo>
                  <a:pt x="822818" y="218549"/>
                  <a:pt x="818128" y="245660"/>
                  <a:pt x="832514" y="245660"/>
                </a:cubicBezTo>
                <a:cubicBezTo>
                  <a:pt x="848916" y="245660"/>
                  <a:pt x="850711" y="218365"/>
                  <a:pt x="859809" y="204717"/>
                </a:cubicBezTo>
                <a:cubicBezTo>
                  <a:pt x="873457" y="209266"/>
                  <a:pt x="887104" y="222914"/>
                  <a:pt x="900752" y="218365"/>
                </a:cubicBezTo>
                <a:cubicBezTo>
                  <a:pt x="919063" y="212261"/>
                  <a:pt x="925145" y="167491"/>
                  <a:pt x="941696" y="177421"/>
                </a:cubicBezTo>
                <a:cubicBezTo>
                  <a:pt x="966368" y="192224"/>
                  <a:pt x="945051" y="243348"/>
                  <a:pt x="968991" y="259308"/>
                </a:cubicBezTo>
                <a:lnTo>
                  <a:pt x="1009934" y="286603"/>
                </a:lnTo>
                <a:cubicBezTo>
                  <a:pt x="1090837" y="232670"/>
                  <a:pt x="1034796" y="285124"/>
                  <a:pt x="1064525" y="136478"/>
                </a:cubicBezTo>
                <a:cubicBezTo>
                  <a:pt x="1070168" y="108265"/>
                  <a:pt x="1084843" y="82505"/>
                  <a:pt x="1091821" y="54592"/>
                </a:cubicBezTo>
                <a:lnTo>
                  <a:pt x="1105469" y="0"/>
                </a:lnTo>
                <a:cubicBezTo>
                  <a:pt x="1119117" y="18197"/>
                  <a:pt x="1137964" y="33472"/>
                  <a:pt x="1146412" y="54592"/>
                </a:cubicBezTo>
                <a:cubicBezTo>
                  <a:pt x="1156689" y="80285"/>
                  <a:pt x="1155110" y="109253"/>
                  <a:pt x="1160060" y="136478"/>
                </a:cubicBezTo>
                <a:cubicBezTo>
                  <a:pt x="1164210" y="159301"/>
                  <a:pt x="1167605" y="182338"/>
                  <a:pt x="1173708" y="204717"/>
                </a:cubicBezTo>
                <a:cubicBezTo>
                  <a:pt x="1181278" y="232475"/>
                  <a:pt x="1201003" y="286603"/>
                  <a:pt x="1201003" y="286603"/>
                </a:cubicBezTo>
                <a:cubicBezTo>
                  <a:pt x="1205552" y="272955"/>
                  <a:pt x="1210866" y="259539"/>
                  <a:pt x="1214651" y="245660"/>
                </a:cubicBezTo>
                <a:cubicBezTo>
                  <a:pt x="1224522" y="209468"/>
                  <a:pt x="1206357" y="148341"/>
                  <a:pt x="1241946" y="136478"/>
                </a:cubicBezTo>
                <a:cubicBezTo>
                  <a:pt x="1273068" y="126104"/>
                  <a:pt x="1281866" y="189023"/>
                  <a:pt x="1296537" y="218365"/>
                </a:cubicBezTo>
                <a:cubicBezTo>
                  <a:pt x="1330267" y="285823"/>
                  <a:pt x="1304532" y="266523"/>
                  <a:pt x="1364776" y="286603"/>
                </a:cubicBezTo>
                <a:cubicBezTo>
                  <a:pt x="1369325" y="236561"/>
                  <a:pt x="1371318" y="186221"/>
                  <a:pt x="1378424" y="136478"/>
                </a:cubicBezTo>
                <a:cubicBezTo>
                  <a:pt x="1380459" y="122237"/>
                  <a:pt x="1379205" y="101968"/>
                  <a:pt x="1392072" y="95535"/>
                </a:cubicBezTo>
                <a:cubicBezTo>
                  <a:pt x="1404939" y="89102"/>
                  <a:pt x="1419367" y="104634"/>
                  <a:pt x="1433015" y="109183"/>
                </a:cubicBezTo>
                <a:cubicBezTo>
                  <a:pt x="1442114" y="122831"/>
                  <a:pt x="1454552" y="134768"/>
                  <a:pt x="1460311" y="150126"/>
                </a:cubicBezTo>
                <a:cubicBezTo>
                  <a:pt x="1472832" y="183515"/>
                  <a:pt x="1484234" y="307316"/>
                  <a:pt x="1487606" y="327547"/>
                </a:cubicBezTo>
                <a:cubicBezTo>
                  <a:pt x="1497349" y="386004"/>
                  <a:pt x="1500993" y="372083"/>
                  <a:pt x="1514902" y="423081"/>
                </a:cubicBezTo>
                <a:cubicBezTo>
                  <a:pt x="1524773" y="459273"/>
                  <a:pt x="1530334" y="496674"/>
                  <a:pt x="1542197" y="532263"/>
                </a:cubicBezTo>
                <a:cubicBezTo>
                  <a:pt x="1546746" y="545911"/>
                  <a:pt x="1555845" y="587592"/>
                  <a:pt x="1555845" y="573206"/>
                </a:cubicBezTo>
                <a:cubicBezTo>
                  <a:pt x="1555845" y="550010"/>
                  <a:pt x="1546746" y="527714"/>
                  <a:pt x="1542197" y="504968"/>
                </a:cubicBezTo>
                <a:cubicBezTo>
                  <a:pt x="1546746" y="395786"/>
                  <a:pt x="1549028" y="286485"/>
                  <a:pt x="1555845" y="177421"/>
                </a:cubicBezTo>
                <a:cubicBezTo>
                  <a:pt x="1560351" y="105319"/>
                  <a:pt x="1569902" y="66195"/>
                  <a:pt x="1583140" y="0"/>
                </a:cubicBezTo>
                <a:cubicBezTo>
                  <a:pt x="1592239" y="81887"/>
                  <a:pt x="1590453" y="165729"/>
                  <a:pt x="1610436" y="245660"/>
                </a:cubicBezTo>
                <a:cubicBezTo>
                  <a:pt x="1614414" y="261573"/>
                  <a:pt x="1635200" y="270259"/>
                  <a:pt x="1651379" y="272956"/>
                </a:cubicBezTo>
                <a:cubicBezTo>
                  <a:pt x="1665569" y="275321"/>
                  <a:pt x="1678674" y="263857"/>
                  <a:pt x="1692322" y="259308"/>
                </a:cubicBezTo>
                <a:cubicBezTo>
                  <a:pt x="1730264" y="271955"/>
                  <a:pt x="1742461" y="287991"/>
                  <a:pt x="1774209" y="245660"/>
                </a:cubicBezTo>
                <a:cubicBezTo>
                  <a:pt x="1779668" y="238381"/>
                  <a:pt x="1774209" y="227463"/>
                  <a:pt x="1774209" y="218365"/>
                </a:cubicBezTo>
              </a:path>
            </a:pathLst>
          </a:cu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42" name="Freeform 141"/>
          <p:cNvSpPr/>
          <p:nvPr/>
        </p:nvSpPr>
        <p:spPr bwMode="auto">
          <a:xfrm rot="20644925">
            <a:off x="3877585" y="4368688"/>
            <a:ext cx="2624406" cy="599499"/>
          </a:xfrm>
          <a:custGeom>
            <a:avLst/>
            <a:gdLst>
              <a:gd name="connsiteX0" fmla="*/ 0 w 1779668"/>
              <a:gd name="connsiteY0" fmla="*/ 204717 h 587592"/>
              <a:gd name="connsiteX1" fmla="*/ 68239 w 1779668"/>
              <a:gd name="connsiteY1" fmla="*/ 191069 h 587592"/>
              <a:gd name="connsiteX2" fmla="*/ 109182 w 1779668"/>
              <a:gd name="connsiteY2" fmla="*/ 163774 h 587592"/>
              <a:gd name="connsiteX3" fmla="*/ 177421 w 1779668"/>
              <a:gd name="connsiteY3" fmla="*/ 177421 h 587592"/>
              <a:gd name="connsiteX4" fmla="*/ 259308 w 1779668"/>
              <a:gd name="connsiteY4" fmla="*/ 204717 h 587592"/>
              <a:gd name="connsiteX5" fmla="*/ 286603 w 1779668"/>
              <a:gd name="connsiteY5" fmla="*/ 245660 h 587592"/>
              <a:gd name="connsiteX6" fmla="*/ 354842 w 1779668"/>
              <a:gd name="connsiteY6" fmla="*/ 163774 h 587592"/>
              <a:gd name="connsiteX7" fmla="*/ 395785 w 1779668"/>
              <a:gd name="connsiteY7" fmla="*/ 150126 h 587592"/>
              <a:gd name="connsiteX8" fmla="*/ 450376 w 1779668"/>
              <a:gd name="connsiteY8" fmla="*/ 136478 h 587592"/>
              <a:gd name="connsiteX9" fmla="*/ 491319 w 1779668"/>
              <a:gd name="connsiteY9" fmla="*/ 150126 h 587592"/>
              <a:gd name="connsiteX10" fmla="*/ 504967 w 1779668"/>
              <a:gd name="connsiteY10" fmla="*/ 191069 h 587592"/>
              <a:gd name="connsiteX11" fmla="*/ 532263 w 1779668"/>
              <a:gd name="connsiteY11" fmla="*/ 122830 h 587592"/>
              <a:gd name="connsiteX12" fmla="*/ 573206 w 1779668"/>
              <a:gd name="connsiteY12" fmla="*/ 13648 h 587592"/>
              <a:gd name="connsiteX13" fmla="*/ 600502 w 1779668"/>
              <a:gd name="connsiteY13" fmla="*/ 136478 h 587592"/>
              <a:gd name="connsiteX14" fmla="*/ 614149 w 1779668"/>
              <a:gd name="connsiteY14" fmla="*/ 232012 h 587592"/>
              <a:gd name="connsiteX15" fmla="*/ 627797 w 1779668"/>
              <a:gd name="connsiteY15" fmla="*/ 477672 h 587592"/>
              <a:gd name="connsiteX16" fmla="*/ 655093 w 1779668"/>
              <a:gd name="connsiteY16" fmla="*/ 423081 h 587592"/>
              <a:gd name="connsiteX17" fmla="*/ 668740 w 1779668"/>
              <a:gd name="connsiteY17" fmla="*/ 300251 h 587592"/>
              <a:gd name="connsiteX18" fmla="*/ 682388 w 1779668"/>
              <a:gd name="connsiteY18" fmla="*/ 191069 h 587592"/>
              <a:gd name="connsiteX19" fmla="*/ 696036 w 1779668"/>
              <a:gd name="connsiteY19" fmla="*/ 136478 h 587592"/>
              <a:gd name="connsiteX20" fmla="*/ 709684 w 1779668"/>
              <a:gd name="connsiteY20" fmla="*/ 40944 h 587592"/>
              <a:gd name="connsiteX21" fmla="*/ 750627 w 1779668"/>
              <a:gd name="connsiteY21" fmla="*/ 68239 h 587592"/>
              <a:gd name="connsiteX22" fmla="*/ 805218 w 1779668"/>
              <a:gd name="connsiteY22" fmla="*/ 150126 h 587592"/>
              <a:gd name="connsiteX23" fmla="*/ 818866 w 1779668"/>
              <a:gd name="connsiteY23" fmla="*/ 204717 h 587592"/>
              <a:gd name="connsiteX24" fmla="*/ 832514 w 1779668"/>
              <a:gd name="connsiteY24" fmla="*/ 245660 h 587592"/>
              <a:gd name="connsiteX25" fmla="*/ 859809 w 1779668"/>
              <a:gd name="connsiteY25" fmla="*/ 204717 h 587592"/>
              <a:gd name="connsiteX26" fmla="*/ 900752 w 1779668"/>
              <a:gd name="connsiteY26" fmla="*/ 218365 h 587592"/>
              <a:gd name="connsiteX27" fmla="*/ 941696 w 1779668"/>
              <a:gd name="connsiteY27" fmla="*/ 177421 h 587592"/>
              <a:gd name="connsiteX28" fmla="*/ 968991 w 1779668"/>
              <a:gd name="connsiteY28" fmla="*/ 259308 h 587592"/>
              <a:gd name="connsiteX29" fmla="*/ 1009934 w 1779668"/>
              <a:gd name="connsiteY29" fmla="*/ 286603 h 587592"/>
              <a:gd name="connsiteX30" fmla="*/ 1064525 w 1779668"/>
              <a:gd name="connsiteY30" fmla="*/ 136478 h 587592"/>
              <a:gd name="connsiteX31" fmla="*/ 1091821 w 1779668"/>
              <a:gd name="connsiteY31" fmla="*/ 54592 h 587592"/>
              <a:gd name="connsiteX32" fmla="*/ 1105469 w 1779668"/>
              <a:gd name="connsiteY32" fmla="*/ 0 h 587592"/>
              <a:gd name="connsiteX33" fmla="*/ 1146412 w 1779668"/>
              <a:gd name="connsiteY33" fmla="*/ 54592 h 587592"/>
              <a:gd name="connsiteX34" fmla="*/ 1160060 w 1779668"/>
              <a:gd name="connsiteY34" fmla="*/ 136478 h 587592"/>
              <a:gd name="connsiteX35" fmla="*/ 1173708 w 1779668"/>
              <a:gd name="connsiteY35" fmla="*/ 204717 h 587592"/>
              <a:gd name="connsiteX36" fmla="*/ 1201003 w 1779668"/>
              <a:gd name="connsiteY36" fmla="*/ 286603 h 587592"/>
              <a:gd name="connsiteX37" fmla="*/ 1214651 w 1779668"/>
              <a:gd name="connsiteY37" fmla="*/ 245660 h 587592"/>
              <a:gd name="connsiteX38" fmla="*/ 1241946 w 1779668"/>
              <a:gd name="connsiteY38" fmla="*/ 136478 h 587592"/>
              <a:gd name="connsiteX39" fmla="*/ 1296537 w 1779668"/>
              <a:gd name="connsiteY39" fmla="*/ 218365 h 587592"/>
              <a:gd name="connsiteX40" fmla="*/ 1364776 w 1779668"/>
              <a:gd name="connsiteY40" fmla="*/ 286603 h 587592"/>
              <a:gd name="connsiteX41" fmla="*/ 1378424 w 1779668"/>
              <a:gd name="connsiteY41" fmla="*/ 136478 h 587592"/>
              <a:gd name="connsiteX42" fmla="*/ 1392072 w 1779668"/>
              <a:gd name="connsiteY42" fmla="*/ 95535 h 587592"/>
              <a:gd name="connsiteX43" fmla="*/ 1433015 w 1779668"/>
              <a:gd name="connsiteY43" fmla="*/ 109183 h 587592"/>
              <a:gd name="connsiteX44" fmla="*/ 1460311 w 1779668"/>
              <a:gd name="connsiteY44" fmla="*/ 150126 h 587592"/>
              <a:gd name="connsiteX45" fmla="*/ 1487606 w 1779668"/>
              <a:gd name="connsiteY45" fmla="*/ 327547 h 587592"/>
              <a:gd name="connsiteX46" fmla="*/ 1514902 w 1779668"/>
              <a:gd name="connsiteY46" fmla="*/ 423081 h 587592"/>
              <a:gd name="connsiteX47" fmla="*/ 1542197 w 1779668"/>
              <a:gd name="connsiteY47" fmla="*/ 532263 h 587592"/>
              <a:gd name="connsiteX48" fmla="*/ 1555845 w 1779668"/>
              <a:gd name="connsiteY48" fmla="*/ 573206 h 587592"/>
              <a:gd name="connsiteX49" fmla="*/ 1542197 w 1779668"/>
              <a:gd name="connsiteY49" fmla="*/ 504968 h 587592"/>
              <a:gd name="connsiteX50" fmla="*/ 1555845 w 1779668"/>
              <a:gd name="connsiteY50" fmla="*/ 177421 h 587592"/>
              <a:gd name="connsiteX51" fmla="*/ 1583140 w 1779668"/>
              <a:gd name="connsiteY51" fmla="*/ 0 h 587592"/>
              <a:gd name="connsiteX52" fmla="*/ 1610436 w 1779668"/>
              <a:gd name="connsiteY52" fmla="*/ 245660 h 587592"/>
              <a:gd name="connsiteX53" fmla="*/ 1651379 w 1779668"/>
              <a:gd name="connsiteY53" fmla="*/ 272956 h 587592"/>
              <a:gd name="connsiteX54" fmla="*/ 1692322 w 1779668"/>
              <a:gd name="connsiteY54" fmla="*/ 259308 h 587592"/>
              <a:gd name="connsiteX55" fmla="*/ 1774209 w 1779668"/>
              <a:gd name="connsiteY55" fmla="*/ 245660 h 587592"/>
              <a:gd name="connsiteX56" fmla="*/ 1774209 w 1779668"/>
              <a:gd name="connsiteY56" fmla="*/ 218365 h 587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779668" h="587592">
                <a:moveTo>
                  <a:pt x="0" y="204717"/>
                </a:moveTo>
                <a:cubicBezTo>
                  <a:pt x="22746" y="200168"/>
                  <a:pt x="46519" y="199214"/>
                  <a:pt x="68239" y="191069"/>
                </a:cubicBezTo>
                <a:cubicBezTo>
                  <a:pt x="83597" y="185310"/>
                  <a:pt x="92906" y="165809"/>
                  <a:pt x="109182" y="163774"/>
                </a:cubicBezTo>
                <a:cubicBezTo>
                  <a:pt x="132200" y="160897"/>
                  <a:pt x="155042" y="171318"/>
                  <a:pt x="177421" y="177421"/>
                </a:cubicBezTo>
                <a:cubicBezTo>
                  <a:pt x="205179" y="184991"/>
                  <a:pt x="259308" y="204717"/>
                  <a:pt x="259308" y="204717"/>
                </a:cubicBezTo>
                <a:cubicBezTo>
                  <a:pt x="268406" y="218365"/>
                  <a:pt x="270201" y="245660"/>
                  <a:pt x="286603" y="245660"/>
                </a:cubicBezTo>
                <a:cubicBezTo>
                  <a:pt x="312593" y="245660"/>
                  <a:pt x="339404" y="176124"/>
                  <a:pt x="354842" y="163774"/>
                </a:cubicBezTo>
                <a:cubicBezTo>
                  <a:pt x="366076" y="154787"/>
                  <a:pt x="382137" y="154675"/>
                  <a:pt x="395785" y="150126"/>
                </a:cubicBezTo>
                <a:cubicBezTo>
                  <a:pt x="494715" y="216079"/>
                  <a:pt x="391181" y="166075"/>
                  <a:pt x="450376" y="136478"/>
                </a:cubicBezTo>
                <a:cubicBezTo>
                  <a:pt x="463243" y="130045"/>
                  <a:pt x="477671" y="145577"/>
                  <a:pt x="491319" y="150126"/>
                </a:cubicBezTo>
                <a:cubicBezTo>
                  <a:pt x="495868" y="163774"/>
                  <a:pt x="492997" y="199049"/>
                  <a:pt x="504967" y="191069"/>
                </a:cubicBezTo>
                <a:cubicBezTo>
                  <a:pt x="525351" y="177480"/>
                  <a:pt x="524516" y="146071"/>
                  <a:pt x="532263" y="122830"/>
                </a:cubicBezTo>
                <a:cubicBezTo>
                  <a:pt x="569429" y="11334"/>
                  <a:pt x="517366" y="125330"/>
                  <a:pt x="573206" y="13648"/>
                </a:cubicBezTo>
                <a:cubicBezTo>
                  <a:pt x="585474" y="62720"/>
                  <a:pt x="591839" y="84502"/>
                  <a:pt x="600502" y="136478"/>
                </a:cubicBezTo>
                <a:cubicBezTo>
                  <a:pt x="605790" y="168208"/>
                  <a:pt x="609600" y="200167"/>
                  <a:pt x="614149" y="232012"/>
                </a:cubicBezTo>
                <a:cubicBezTo>
                  <a:pt x="618698" y="313899"/>
                  <a:pt x="610613" y="397480"/>
                  <a:pt x="627797" y="477672"/>
                </a:cubicBezTo>
                <a:cubicBezTo>
                  <a:pt x="632060" y="497565"/>
                  <a:pt x="650518" y="442905"/>
                  <a:pt x="655093" y="423081"/>
                </a:cubicBezTo>
                <a:cubicBezTo>
                  <a:pt x="664356" y="382941"/>
                  <a:pt x="663927" y="341164"/>
                  <a:pt x="668740" y="300251"/>
                </a:cubicBezTo>
                <a:cubicBezTo>
                  <a:pt x="673025" y="263825"/>
                  <a:pt x="676358" y="227247"/>
                  <a:pt x="682388" y="191069"/>
                </a:cubicBezTo>
                <a:cubicBezTo>
                  <a:pt x="685472" y="172567"/>
                  <a:pt x="692681" y="154932"/>
                  <a:pt x="696036" y="136478"/>
                </a:cubicBezTo>
                <a:cubicBezTo>
                  <a:pt x="701790" y="104829"/>
                  <a:pt x="705135" y="72789"/>
                  <a:pt x="709684" y="40944"/>
                </a:cubicBezTo>
                <a:cubicBezTo>
                  <a:pt x="723332" y="50042"/>
                  <a:pt x="739826" y="55895"/>
                  <a:pt x="750627" y="68239"/>
                </a:cubicBezTo>
                <a:cubicBezTo>
                  <a:pt x="772229" y="92927"/>
                  <a:pt x="805218" y="150126"/>
                  <a:pt x="805218" y="150126"/>
                </a:cubicBezTo>
                <a:cubicBezTo>
                  <a:pt x="809767" y="168323"/>
                  <a:pt x="813713" y="186682"/>
                  <a:pt x="818866" y="204717"/>
                </a:cubicBezTo>
                <a:cubicBezTo>
                  <a:pt x="822818" y="218549"/>
                  <a:pt x="818128" y="245660"/>
                  <a:pt x="832514" y="245660"/>
                </a:cubicBezTo>
                <a:cubicBezTo>
                  <a:pt x="848916" y="245660"/>
                  <a:pt x="850711" y="218365"/>
                  <a:pt x="859809" y="204717"/>
                </a:cubicBezTo>
                <a:cubicBezTo>
                  <a:pt x="873457" y="209266"/>
                  <a:pt x="887104" y="222914"/>
                  <a:pt x="900752" y="218365"/>
                </a:cubicBezTo>
                <a:cubicBezTo>
                  <a:pt x="919063" y="212261"/>
                  <a:pt x="925145" y="167491"/>
                  <a:pt x="941696" y="177421"/>
                </a:cubicBezTo>
                <a:cubicBezTo>
                  <a:pt x="966368" y="192224"/>
                  <a:pt x="945051" y="243348"/>
                  <a:pt x="968991" y="259308"/>
                </a:cubicBezTo>
                <a:lnTo>
                  <a:pt x="1009934" y="286603"/>
                </a:lnTo>
                <a:cubicBezTo>
                  <a:pt x="1090837" y="232670"/>
                  <a:pt x="1034796" y="285124"/>
                  <a:pt x="1064525" y="136478"/>
                </a:cubicBezTo>
                <a:cubicBezTo>
                  <a:pt x="1070168" y="108265"/>
                  <a:pt x="1084843" y="82505"/>
                  <a:pt x="1091821" y="54592"/>
                </a:cubicBezTo>
                <a:lnTo>
                  <a:pt x="1105469" y="0"/>
                </a:lnTo>
                <a:cubicBezTo>
                  <a:pt x="1119117" y="18197"/>
                  <a:pt x="1137964" y="33472"/>
                  <a:pt x="1146412" y="54592"/>
                </a:cubicBezTo>
                <a:cubicBezTo>
                  <a:pt x="1156689" y="80285"/>
                  <a:pt x="1155110" y="109253"/>
                  <a:pt x="1160060" y="136478"/>
                </a:cubicBezTo>
                <a:cubicBezTo>
                  <a:pt x="1164210" y="159301"/>
                  <a:pt x="1167605" y="182338"/>
                  <a:pt x="1173708" y="204717"/>
                </a:cubicBezTo>
                <a:cubicBezTo>
                  <a:pt x="1181278" y="232475"/>
                  <a:pt x="1201003" y="286603"/>
                  <a:pt x="1201003" y="286603"/>
                </a:cubicBezTo>
                <a:cubicBezTo>
                  <a:pt x="1205552" y="272955"/>
                  <a:pt x="1210866" y="259539"/>
                  <a:pt x="1214651" y="245660"/>
                </a:cubicBezTo>
                <a:cubicBezTo>
                  <a:pt x="1224522" y="209468"/>
                  <a:pt x="1206357" y="148341"/>
                  <a:pt x="1241946" y="136478"/>
                </a:cubicBezTo>
                <a:cubicBezTo>
                  <a:pt x="1273068" y="126104"/>
                  <a:pt x="1281866" y="189023"/>
                  <a:pt x="1296537" y="218365"/>
                </a:cubicBezTo>
                <a:cubicBezTo>
                  <a:pt x="1330267" y="285823"/>
                  <a:pt x="1304532" y="266523"/>
                  <a:pt x="1364776" y="286603"/>
                </a:cubicBezTo>
                <a:cubicBezTo>
                  <a:pt x="1369325" y="236561"/>
                  <a:pt x="1371318" y="186221"/>
                  <a:pt x="1378424" y="136478"/>
                </a:cubicBezTo>
                <a:cubicBezTo>
                  <a:pt x="1380459" y="122237"/>
                  <a:pt x="1379205" y="101968"/>
                  <a:pt x="1392072" y="95535"/>
                </a:cubicBezTo>
                <a:cubicBezTo>
                  <a:pt x="1404939" y="89102"/>
                  <a:pt x="1419367" y="104634"/>
                  <a:pt x="1433015" y="109183"/>
                </a:cubicBezTo>
                <a:cubicBezTo>
                  <a:pt x="1442114" y="122831"/>
                  <a:pt x="1454552" y="134768"/>
                  <a:pt x="1460311" y="150126"/>
                </a:cubicBezTo>
                <a:cubicBezTo>
                  <a:pt x="1472832" y="183515"/>
                  <a:pt x="1484234" y="307316"/>
                  <a:pt x="1487606" y="327547"/>
                </a:cubicBezTo>
                <a:cubicBezTo>
                  <a:pt x="1497349" y="386004"/>
                  <a:pt x="1500993" y="372083"/>
                  <a:pt x="1514902" y="423081"/>
                </a:cubicBezTo>
                <a:cubicBezTo>
                  <a:pt x="1524773" y="459273"/>
                  <a:pt x="1530334" y="496674"/>
                  <a:pt x="1542197" y="532263"/>
                </a:cubicBezTo>
                <a:cubicBezTo>
                  <a:pt x="1546746" y="545911"/>
                  <a:pt x="1555845" y="587592"/>
                  <a:pt x="1555845" y="573206"/>
                </a:cubicBezTo>
                <a:cubicBezTo>
                  <a:pt x="1555845" y="550010"/>
                  <a:pt x="1546746" y="527714"/>
                  <a:pt x="1542197" y="504968"/>
                </a:cubicBezTo>
                <a:cubicBezTo>
                  <a:pt x="1546746" y="395786"/>
                  <a:pt x="1549028" y="286485"/>
                  <a:pt x="1555845" y="177421"/>
                </a:cubicBezTo>
                <a:cubicBezTo>
                  <a:pt x="1560351" y="105319"/>
                  <a:pt x="1569902" y="66195"/>
                  <a:pt x="1583140" y="0"/>
                </a:cubicBezTo>
                <a:cubicBezTo>
                  <a:pt x="1592239" y="81887"/>
                  <a:pt x="1590453" y="165729"/>
                  <a:pt x="1610436" y="245660"/>
                </a:cubicBezTo>
                <a:cubicBezTo>
                  <a:pt x="1614414" y="261573"/>
                  <a:pt x="1635200" y="270259"/>
                  <a:pt x="1651379" y="272956"/>
                </a:cubicBezTo>
                <a:cubicBezTo>
                  <a:pt x="1665569" y="275321"/>
                  <a:pt x="1678674" y="263857"/>
                  <a:pt x="1692322" y="259308"/>
                </a:cubicBezTo>
                <a:cubicBezTo>
                  <a:pt x="1730264" y="271955"/>
                  <a:pt x="1742461" y="287991"/>
                  <a:pt x="1774209" y="245660"/>
                </a:cubicBezTo>
                <a:cubicBezTo>
                  <a:pt x="1779668" y="238381"/>
                  <a:pt x="1774209" y="227463"/>
                  <a:pt x="1774209" y="218365"/>
                </a:cubicBezTo>
              </a:path>
            </a:pathLst>
          </a:cu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203" name="Freeform 202"/>
          <p:cNvSpPr/>
          <p:nvPr/>
        </p:nvSpPr>
        <p:spPr bwMode="auto">
          <a:xfrm rot="20623675">
            <a:off x="3848964" y="4661609"/>
            <a:ext cx="2696821" cy="587809"/>
          </a:xfrm>
          <a:custGeom>
            <a:avLst/>
            <a:gdLst>
              <a:gd name="connsiteX0" fmla="*/ 0 w 1779668"/>
              <a:gd name="connsiteY0" fmla="*/ 204717 h 587592"/>
              <a:gd name="connsiteX1" fmla="*/ 68239 w 1779668"/>
              <a:gd name="connsiteY1" fmla="*/ 191069 h 587592"/>
              <a:gd name="connsiteX2" fmla="*/ 109182 w 1779668"/>
              <a:gd name="connsiteY2" fmla="*/ 163774 h 587592"/>
              <a:gd name="connsiteX3" fmla="*/ 177421 w 1779668"/>
              <a:gd name="connsiteY3" fmla="*/ 177421 h 587592"/>
              <a:gd name="connsiteX4" fmla="*/ 259308 w 1779668"/>
              <a:gd name="connsiteY4" fmla="*/ 204717 h 587592"/>
              <a:gd name="connsiteX5" fmla="*/ 286603 w 1779668"/>
              <a:gd name="connsiteY5" fmla="*/ 245660 h 587592"/>
              <a:gd name="connsiteX6" fmla="*/ 354842 w 1779668"/>
              <a:gd name="connsiteY6" fmla="*/ 163774 h 587592"/>
              <a:gd name="connsiteX7" fmla="*/ 395785 w 1779668"/>
              <a:gd name="connsiteY7" fmla="*/ 150126 h 587592"/>
              <a:gd name="connsiteX8" fmla="*/ 450376 w 1779668"/>
              <a:gd name="connsiteY8" fmla="*/ 136478 h 587592"/>
              <a:gd name="connsiteX9" fmla="*/ 491319 w 1779668"/>
              <a:gd name="connsiteY9" fmla="*/ 150126 h 587592"/>
              <a:gd name="connsiteX10" fmla="*/ 504967 w 1779668"/>
              <a:gd name="connsiteY10" fmla="*/ 191069 h 587592"/>
              <a:gd name="connsiteX11" fmla="*/ 532263 w 1779668"/>
              <a:gd name="connsiteY11" fmla="*/ 122830 h 587592"/>
              <a:gd name="connsiteX12" fmla="*/ 573206 w 1779668"/>
              <a:gd name="connsiteY12" fmla="*/ 13648 h 587592"/>
              <a:gd name="connsiteX13" fmla="*/ 600502 w 1779668"/>
              <a:gd name="connsiteY13" fmla="*/ 136478 h 587592"/>
              <a:gd name="connsiteX14" fmla="*/ 614149 w 1779668"/>
              <a:gd name="connsiteY14" fmla="*/ 232012 h 587592"/>
              <a:gd name="connsiteX15" fmla="*/ 627797 w 1779668"/>
              <a:gd name="connsiteY15" fmla="*/ 477672 h 587592"/>
              <a:gd name="connsiteX16" fmla="*/ 655093 w 1779668"/>
              <a:gd name="connsiteY16" fmla="*/ 423081 h 587592"/>
              <a:gd name="connsiteX17" fmla="*/ 668740 w 1779668"/>
              <a:gd name="connsiteY17" fmla="*/ 300251 h 587592"/>
              <a:gd name="connsiteX18" fmla="*/ 682388 w 1779668"/>
              <a:gd name="connsiteY18" fmla="*/ 191069 h 587592"/>
              <a:gd name="connsiteX19" fmla="*/ 696036 w 1779668"/>
              <a:gd name="connsiteY19" fmla="*/ 136478 h 587592"/>
              <a:gd name="connsiteX20" fmla="*/ 709684 w 1779668"/>
              <a:gd name="connsiteY20" fmla="*/ 40944 h 587592"/>
              <a:gd name="connsiteX21" fmla="*/ 750627 w 1779668"/>
              <a:gd name="connsiteY21" fmla="*/ 68239 h 587592"/>
              <a:gd name="connsiteX22" fmla="*/ 805218 w 1779668"/>
              <a:gd name="connsiteY22" fmla="*/ 150126 h 587592"/>
              <a:gd name="connsiteX23" fmla="*/ 818866 w 1779668"/>
              <a:gd name="connsiteY23" fmla="*/ 204717 h 587592"/>
              <a:gd name="connsiteX24" fmla="*/ 832514 w 1779668"/>
              <a:gd name="connsiteY24" fmla="*/ 245660 h 587592"/>
              <a:gd name="connsiteX25" fmla="*/ 859809 w 1779668"/>
              <a:gd name="connsiteY25" fmla="*/ 204717 h 587592"/>
              <a:gd name="connsiteX26" fmla="*/ 900752 w 1779668"/>
              <a:gd name="connsiteY26" fmla="*/ 218365 h 587592"/>
              <a:gd name="connsiteX27" fmla="*/ 941696 w 1779668"/>
              <a:gd name="connsiteY27" fmla="*/ 177421 h 587592"/>
              <a:gd name="connsiteX28" fmla="*/ 968991 w 1779668"/>
              <a:gd name="connsiteY28" fmla="*/ 259308 h 587592"/>
              <a:gd name="connsiteX29" fmla="*/ 1009934 w 1779668"/>
              <a:gd name="connsiteY29" fmla="*/ 286603 h 587592"/>
              <a:gd name="connsiteX30" fmla="*/ 1064525 w 1779668"/>
              <a:gd name="connsiteY30" fmla="*/ 136478 h 587592"/>
              <a:gd name="connsiteX31" fmla="*/ 1091821 w 1779668"/>
              <a:gd name="connsiteY31" fmla="*/ 54592 h 587592"/>
              <a:gd name="connsiteX32" fmla="*/ 1105469 w 1779668"/>
              <a:gd name="connsiteY32" fmla="*/ 0 h 587592"/>
              <a:gd name="connsiteX33" fmla="*/ 1146412 w 1779668"/>
              <a:gd name="connsiteY33" fmla="*/ 54592 h 587592"/>
              <a:gd name="connsiteX34" fmla="*/ 1160060 w 1779668"/>
              <a:gd name="connsiteY34" fmla="*/ 136478 h 587592"/>
              <a:gd name="connsiteX35" fmla="*/ 1173708 w 1779668"/>
              <a:gd name="connsiteY35" fmla="*/ 204717 h 587592"/>
              <a:gd name="connsiteX36" fmla="*/ 1201003 w 1779668"/>
              <a:gd name="connsiteY36" fmla="*/ 286603 h 587592"/>
              <a:gd name="connsiteX37" fmla="*/ 1214651 w 1779668"/>
              <a:gd name="connsiteY37" fmla="*/ 245660 h 587592"/>
              <a:gd name="connsiteX38" fmla="*/ 1241946 w 1779668"/>
              <a:gd name="connsiteY38" fmla="*/ 136478 h 587592"/>
              <a:gd name="connsiteX39" fmla="*/ 1296537 w 1779668"/>
              <a:gd name="connsiteY39" fmla="*/ 218365 h 587592"/>
              <a:gd name="connsiteX40" fmla="*/ 1364776 w 1779668"/>
              <a:gd name="connsiteY40" fmla="*/ 286603 h 587592"/>
              <a:gd name="connsiteX41" fmla="*/ 1378424 w 1779668"/>
              <a:gd name="connsiteY41" fmla="*/ 136478 h 587592"/>
              <a:gd name="connsiteX42" fmla="*/ 1392072 w 1779668"/>
              <a:gd name="connsiteY42" fmla="*/ 95535 h 587592"/>
              <a:gd name="connsiteX43" fmla="*/ 1433015 w 1779668"/>
              <a:gd name="connsiteY43" fmla="*/ 109183 h 587592"/>
              <a:gd name="connsiteX44" fmla="*/ 1460311 w 1779668"/>
              <a:gd name="connsiteY44" fmla="*/ 150126 h 587592"/>
              <a:gd name="connsiteX45" fmla="*/ 1487606 w 1779668"/>
              <a:gd name="connsiteY45" fmla="*/ 327547 h 587592"/>
              <a:gd name="connsiteX46" fmla="*/ 1514902 w 1779668"/>
              <a:gd name="connsiteY46" fmla="*/ 423081 h 587592"/>
              <a:gd name="connsiteX47" fmla="*/ 1542197 w 1779668"/>
              <a:gd name="connsiteY47" fmla="*/ 532263 h 587592"/>
              <a:gd name="connsiteX48" fmla="*/ 1555845 w 1779668"/>
              <a:gd name="connsiteY48" fmla="*/ 573206 h 587592"/>
              <a:gd name="connsiteX49" fmla="*/ 1542197 w 1779668"/>
              <a:gd name="connsiteY49" fmla="*/ 504968 h 587592"/>
              <a:gd name="connsiteX50" fmla="*/ 1555845 w 1779668"/>
              <a:gd name="connsiteY50" fmla="*/ 177421 h 587592"/>
              <a:gd name="connsiteX51" fmla="*/ 1583140 w 1779668"/>
              <a:gd name="connsiteY51" fmla="*/ 0 h 587592"/>
              <a:gd name="connsiteX52" fmla="*/ 1610436 w 1779668"/>
              <a:gd name="connsiteY52" fmla="*/ 245660 h 587592"/>
              <a:gd name="connsiteX53" fmla="*/ 1651379 w 1779668"/>
              <a:gd name="connsiteY53" fmla="*/ 272956 h 587592"/>
              <a:gd name="connsiteX54" fmla="*/ 1692322 w 1779668"/>
              <a:gd name="connsiteY54" fmla="*/ 259308 h 587592"/>
              <a:gd name="connsiteX55" fmla="*/ 1774209 w 1779668"/>
              <a:gd name="connsiteY55" fmla="*/ 245660 h 587592"/>
              <a:gd name="connsiteX56" fmla="*/ 1774209 w 1779668"/>
              <a:gd name="connsiteY56" fmla="*/ 218365 h 587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779668" h="587592">
                <a:moveTo>
                  <a:pt x="0" y="204717"/>
                </a:moveTo>
                <a:cubicBezTo>
                  <a:pt x="22746" y="200168"/>
                  <a:pt x="46519" y="199214"/>
                  <a:pt x="68239" y="191069"/>
                </a:cubicBezTo>
                <a:cubicBezTo>
                  <a:pt x="83597" y="185310"/>
                  <a:pt x="92906" y="165809"/>
                  <a:pt x="109182" y="163774"/>
                </a:cubicBezTo>
                <a:cubicBezTo>
                  <a:pt x="132200" y="160897"/>
                  <a:pt x="155042" y="171318"/>
                  <a:pt x="177421" y="177421"/>
                </a:cubicBezTo>
                <a:cubicBezTo>
                  <a:pt x="205179" y="184991"/>
                  <a:pt x="259308" y="204717"/>
                  <a:pt x="259308" y="204717"/>
                </a:cubicBezTo>
                <a:cubicBezTo>
                  <a:pt x="268406" y="218365"/>
                  <a:pt x="270201" y="245660"/>
                  <a:pt x="286603" y="245660"/>
                </a:cubicBezTo>
                <a:cubicBezTo>
                  <a:pt x="312593" y="245660"/>
                  <a:pt x="339404" y="176124"/>
                  <a:pt x="354842" y="163774"/>
                </a:cubicBezTo>
                <a:cubicBezTo>
                  <a:pt x="366076" y="154787"/>
                  <a:pt x="382137" y="154675"/>
                  <a:pt x="395785" y="150126"/>
                </a:cubicBezTo>
                <a:cubicBezTo>
                  <a:pt x="494715" y="216079"/>
                  <a:pt x="391181" y="166075"/>
                  <a:pt x="450376" y="136478"/>
                </a:cubicBezTo>
                <a:cubicBezTo>
                  <a:pt x="463243" y="130045"/>
                  <a:pt x="477671" y="145577"/>
                  <a:pt x="491319" y="150126"/>
                </a:cubicBezTo>
                <a:cubicBezTo>
                  <a:pt x="495868" y="163774"/>
                  <a:pt x="492997" y="199049"/>
                  <a:pt x="504967" y="191069"/>
                </a:cubicBezTo>
                <a:cubicBezTo>
                  <a:pt x="525351" y="177480"/>
                  <a:pt x="524516" y="146071"/>
                  <a:pt x="532263" y="122830"/>
                </a:cubicBezTo>
                <a:cubicBezTo>
                  <a:pt x="569429" y="11334"/>
                  <a:pt x="517366" y="125330"/>
                  <a:pt x="573206" y="13648"/>
                </a:cubicBezTo>
                <a:cubicBezTo>
                  <a:pt x="585474" y="62720"/>
                  <a:pt x="591839" y="84502"/>
                  <a:pt x="600502" y="136478"/>
                </a:cubicBezTo>
                <a:cubicBezTo>
                  <a:pt x="605790" y="168208"/>
                  <a:pt x="609600" y="200167"/>
                  <a:pt x="614149" y="232012"/>
                </a:cubicBezTo>
                <a:cubicBezTo>
                  <a:pt x="618698" y="313899"/>
                  <a:pt x="610613" y="397480"/>
                  <a:pt x="627797" y="477672"/>
                </a:cubicBezTo>
                <a:cubicBezTo>
                  <a:pt x="632060" y="497565"/>
                  <a:pt x="650518" y="442905"/>
                  <a:pt x="655093" y="423081"/>
                </a:cubicBezTo>
                <a:cubicBezTo>
                  <a:pt x="664356" y="382941"/>
                  <a:pt x="663927" y="341164"/>
                  <a:pt x="668740" y="300251"/>
                </a:cubicBezTo>
                <a:cubicBezTo>
                  <a:pt x="673025" y="263825"/>
                  <a:pt x="676358" y="227247"/>
                  <a:pt x="682388" y="191069"/>
                </a:cubicBezTo>
                <a:cubicBezTo>
                  <a:pt x="685472" y="172567"/>
                  <a:pt x="692681" y="154932"/>
                  <a:pt x="696036" y="136478"/>
                </a:cubicBezTo>
                <a:cubicBezTo>
                  <a:pt x="701790" y="104829"/>
                  <a:pt x="705135" y="72789"/>
                  <a:pt x="709684" y="40944"/>
                </a:cubicBezTo>
                <a:cubicBezTo>
                  <a:pt x="723332" y="50042"/>
                  <a:pt x="739826" y="55895"/>
                  <a:pt x="750627" y="68239"/>
                </a:cubicBezTo>
                <a:cubicBezTo>
                  <a:pt x="772229" y="92927"/>
                  <a:pt x="805218" y="150126"/>
                  <a:pt x="805218" y="150126"/>
                </a:cubicBezTo>
                <a:cubicBezTo>
                  <a:pt x="809767" y="168323"/>
                  <a:pt x="813713" y="186682"/>
                  <a:pt x="818866" y="204717"/>
                </a:cubicBezTo>
                <a:cubicBezTo>
                  <a:pt x="822818" y="218549"/>
                  <a:pt x="818128" y="245660"/>
                  <a:pt x="832514" y="245660"/>
                </a:cubicBezTo>
                <a:cubicBezTo>
                  <a:pt x="848916" y="245660"/>
                  <a:pt x="850711" y="218365"/>
                  <a:pt x="859809" y="204717"/>
                </a:cubicBezTo>
                <a:cubicBezTo>
                  <a:pt x="873457" y="209266"/>
                  <a:pt x="887104" y="222914"/>
                  <a:pt x="900752" y="218365"/>
                </a:cubicBezTo>
                <a:cubicBezTo>
                  <a:pt x="919063" y="212261"/>
                  <a:pt x="925145" y="167491"/>
                  <a:pt x="941696" y="177421"/>
                </a:cubicBezTo>
                <a:cubicBezTo>
                  <a:pt x="966368" y="192224"/>
                  <a:pt x="945051" y="243348"/>
                  <a:pt x="968991" y="259308"/>
                </a:cubicBezTo>
                <a:lnTo>
                  <a:pt x="1009934" y="286603"/>
                </a:lnTo>
                <a:cubicBezTo>
                  <a:pt x="1090837" y="232670"/>
                  <a:pt x="1034796" y="285124"/>
                  <a:pt x="1064525" y="136478"/>
                </a:cubicBezTo>
                <a:cubicBezTo>
                  <a:pt x="1070168" y="108265"/>
                  <a:pt x="1084843" y="82505"/>
                  <a:pt x="1091821" y="54592"/>
                </a:cubicBezTo>
                <a:lnTo>
                  <a:pt x="1105469" y="0"/>
                </a:lnTo>
                <a:cubicBezTo>
                  <a:pt x="1119117" y="18197"/>
                  <a:pt x="1137964" y="33472"/>
                  <a:pt x="1146412" y="54592"/>
                </a:cubicBezTo>
                <a:cubicBezTo>
                  <a:pt x="1156689" y="80285"/>
                  <a:pt x="1155110" y="109253"/>
                  <a:pt x="1160060" y="136478"/>
                </a:cubicBezTo>
                <a:cubicBezTo>
                  <a:pt x="1164210" y="159301"/>
                  <a:pt x="1167605" y="182338"/>
                  <a:pt x="1173708" y="204717"/>
                </a:cubicBezTo>
                <a:cubicBezTo>
                  <a:pt x="1181278" y="232475"/>
                  <a:pt x="1201003" y="286603"/>
                  <a:pt x="1201003" y="286603"/>
                </a:cubicBezTo>
                <a:cubicBezTo>
                  <a:pt x="1205552" y="272955"/>
                  <a:pt x="1210866" y="259539"/>
                  <a:pt x="1214651" y="245660"/>
                </a:cubicBezTo>
                <a:cubicBezTo>
                  <a:pt x="1224522" y="209468"/>
                  <a:pt x="1206357" y="148341"/>
                  <a:pt x="1241946" y="136478"/>
                </a:cubicBezTo>
                <a:cubicBezTo>
                  <a:pt x="1273068" y="126104"/>
                  <a:pt x="1281866" y="189023"/>
                  <a:pt x="1296537" y="218365"/>
                </a:cubicBezTo>
                <a:cubicBezTo>
                  <a:pt x="1330267" y="285823"/>
                  <a:pt x="1304532" y="266523"/>
                  <a:pt x="1364776" y="286603"/>
                </a:cubicBezTo>
                <a:cubicBezTo>
                  <a:pt x="1369325" y="236561"/>
                  <a:pt x="1371318" y="186221"/>
                  <a:pt x="1378424" y="136478"/>
                </a:cubicBezTo>
                <a:cubicBezTo>
                  <a:pt x="1380459" y="122237"/>
                  <a:pt x="1379205" y="101968"/>
                  <a:pt x="1392072" y="95535"/>
                </a:cubicBezTo>
                <a:cubicBezTo>
                  <a:pt x="1404939" y="89102"/>
                  <a:pt x="1419367" y="104634"/>
                  <a:pt x="1433015" y="109183"/>
                </a:cubicBezTo>
                <a:cubicBezTo>
                  <a:pt x="1442114" y="122831"/>
                  <a:pt x="1454552" y="134768"/>
                  <a:pt x="1460311" y="150126"/>
                </a:cubicBezTo>
                <a:cubicBezTo>
                  <a:pt x="1472832" y="183515"/>
                  <a:pt x="1484234" y="307316"/>
                  <a:pt x="1487606" y="327547"/>
                </a:cubicBezTo>
                <a:cubicBezTo>
                  <a:pt x="1497349" y="386004"/>
                  <a:pt x="1500993" y="372083"/>
                  <a:pt x="1514902" y="423081"/>
                </a:cubicBezTo>
                <a:cubicBezTo>
                  <a:pt x="1524773" y="459273"/>
                  <a:pt x="1530334" y="496674"/>
                  <a:pt x="1542197" y="532263"/>
                </a:cubicBezTo>
                <a:cubicBezTo>
                  <a:pt x="1546746" y="545911"/>
                  <a:pt x="1555845" y="587592"/>
                  <a:pt x="1555845" y="573206"/>
                </a:cubicBezTo>
                <a:cubicBezTo>
                  <a:pt x="1555845" y="550010"/>
                  <a:pt x="1546746" y="527714"/>
                  <a:pt x="1542197" y="504968"/>
                </a:cubicBezTo>
                <a:cubicBezTo>
                  <a:pt x="1546746" y="395786"/>
                  <a:pt x="1549028" y="286485"/>
                  <a:pt x="1555845" y="177421"/>
                </a:cubicBezTo>
                <a:cubicBezTo>
                  <a:pt x="1560351" y="105319"/>
                  <a:pt x="1569902" y="66195"/>
                  <a:pt x="1583140" y="0"/>
                </a:cubicBezTo>
                <a:cubicBezTo>
                  <a:pt x="1592239" y="81887"/>
                  <a:pt x="1590453" y="165729"/>
                  <a:pt x="1610436" y="245660"/>
                </a:cubicBezTo>
                <a:cubicBezTo>
                  <a:pt x="1614414" y="261573"/>
                  <a:pt x="1635200" y="270259"/>
                  <a:pt x="1651379" y="272956"/>
                </a:cubicBezTo>
                <a:cubicBezTo>
                  <a:pt x="1665569" y="275321"/>
                  <a:pt x="1678674" y="263857"/>
                  <a:pt x="1692322" y="259308"/>
                </a:cubicBezTo>
                <a:cubicBezTo>
                  <a:pt x="1730264" y="271955"/>
                  <a:pt x="1742461" y="287991"/>
                  <a:pt x="1774209" y="245660"/>
                </a:cubicBezTo>
                <a:cubicBezTo>
                  <a:pt x="1779668" y="238381"/>
                  <a:pt x="1774209" y="227463"/>
                  <a:pt x="1774209" y="218365"/>
                </a:cubicBezTo>
              </a:path>
            </a:pathLst>
          </a:cu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cxnSp>
        <p:nvCxnSpPr>
          <p:cNvPr id="398" name="Straight Connector 397"/>
          <p:cNvCxnSpPr>
            <a:stCxn id="386" idx="1"/>
            <a:endCxn id="337" idx="3"/>
          </p:cNvCxnSpPr>
          <p:nvPr/>
        </p:nvCxnSpPr>
        <p:spPr bwMode="auto">
          <a:xfrm flipH="1">
            <a:off x="7161401" y="2781300"/>
            <a:ext cx="616255" cy="318661"/>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401" name="Straight Connector 400"/>
          <p:cNvCxnSpPr>
            <a:stCxn id="387" idx="1"/>
            <a:endCxn id="337" idx="3"/>
          </p:cNvCxnSpPr>
          <p:nvPr/>
        </p:nvCxnSpPr>
        <p:spPr bwMode="auto">
          <a:xfrm flipH="1">
            <a:off x="7161401" y="3059824"/>
            <a:ext cx="616255" cy="40137"/>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404" name="Straight Connector 403"/>
          <p:cNvCxnSpPr>
            <a:stCxn id="387" idx="1"/>
            <a:endCxn id="336" idx="3"/>
          </p:cNvCxnSpPr>
          <p:nvPr/>
        </p:nvCxnSpPr>
        <p:spPr bwMode="auto">
          <a:xfrm flipH="1">
            <a:off x="7161401" y="3059824"/>
            <a:ext cx="616255" cy="612119"/>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408" name="Straight Connector 407"/>
          <p:cNvCxnSpPr>
            <a:stCxn id="389" idx="1"/>
            <a:endCxn id="336" idx="3"/>
          </p:cNvCxnSpPr>
          <p:nvPr/>
        </p:nvCxnSpPr>
        <p:spPr bwMode="auto">
          <a:xfrm flipH="1">
            <a:off x="7161401" y="3331779"/>
            <a:ext cx="616255" cy="340164"/>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411" name="Straight Connector 410"/>
          <p:cNvCxnSpPr>
            <a:stCxn id="389" idx="1"/>
            <a:endCxn id="335" idx="3"/>
          </p:cNvCxnSpPr>
          <p:nvPr/>
        </p:nvCxnSpPr>
        <p:spPr bwMode="auto">
          <a:xfrm flipH="1">
            <a:off x="7161401" y="3331779"/>
            <a:ext cx="616255" cy="848591"/>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414" name="Straight Connector 413"/>
          <p:cNvCxnSpPr>
            <a:stCxn id="390" idx="1"/>
            <a:endCxn id="336" idx="3"/>
          </p:cNvCxnSpPr>
          <p:nvPr/>
        </p:nvCxnSpPr>
        <p:spPr bwMode="auto">
          <a:xfrm flipH="1">
            <a:off x="7161401" y="3610303"/>
            <a:ext cx="616255" cy="6164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417" name="Straight Connector 416"/>
          <p:cNvCxnSpPr>
            <a:stCxn id="390" idx="1"/>
            <a:endCxn id="335" idx="3"/>
          </p:cNvCxnSpPr>
          <p:nvPr/>
        </p:nvCxnSpPr>
        <p:spPr bwMode="auto">
          <a:xfrm flipH="1">
            <a:off x="7161401" y="3610303"/>
            <a:ext cx="616255" cy="570067"/>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420" name="Straight Connector 419"/>
          <p:cNvCxnSpPr>
            <a:stCxn id="392" idx="1"/>
            <a:endCxn id="335" idx="3"/>
          </p:cNvCxnSpPr>
          <p:nvPr/>
        </p:nvCxnSpPr>
        <p:spPr bwMode="auto">
          <a:xfrm flipH="1">
            <a:off x="7161401" y="3882258"/>
            <a:ext cx="616255" cy="298112"/>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424" name="Straight Connector 423"/>
          <p:cNvCxnSpPr>
            <a:stCxn id="392" idx="1"/>
            <a:endCxn id="334" idx="3"/>
          </p:cNvCxnSpPr>
          <p:nvPr/>
        </p:nvCxnSpPr>
        <p:spPr bwMode="auto">
          <a:xfrm flipH="1">
            <a:off x="7161401" y="3882258"/>
            <a:ext cx="616255" cy="742987"/>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427" name="Straight Connector 426"/>
          <p:cNvCxnSpPr>
            <a:stCxn id="393" idx="1"/>
            <a:endCxn id="335" idx="3"/>
          </p:cNvCxnSpPr>
          <p:nvPr/>
        </p:nvCxnSpPr>
        <p:spPr bwMode="auto">
          <a:xfrm flipH="1">
            <a:off x="7161401" y="4160782"/>
            <a:ext cx="616255" cy="19588"/>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431" name="Straight Connector 430"/>
          <p:cNvCxnSpPr>
            <a:stCxn id="393" idx="1"/>
            <a:endCxn id="334" idx="3"/>
          </p:cNvCxnSpPr>
          <p:nvPr/>
        </p:nvCxnSpPr>
        <p:spPr bwMode="auto">
          <a:xfrm flipH="1">
            <a:off x="7161401" y="4160782"/>
            <a:ext cx="616255" cy="464463"/>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434" name="Straight Connector 433"/>
          <p:cNvCxnSpPr>
            <a:stCxn id="395" idx="1"/>
            <a:endCxn id="334" idx="3"/>
          </p:cNvCxnSpPr>
          <p:nvPr/>
        </p:nvCxnSpPr>
        <p:spPr bwMode="auto">
          <a:xfrm flipH="1">
            <a:off x="7161401" y="4432738"/>
            <a:ext cx="616255" cy="192507"/>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437" name="Straight Connector 436"/>
          <p:cNvCxnSpPr>
            <a:endCxn id="334" idx="3"/>
          </p:cNvCxnSpPr>
          <p:nvPr/>
        </p:nvCxnSpPr>
        <p:spPr bwMode="auto">
          <a:xfrm flipH="1" flipV="1">
            <a:off x="7161401" y="4625245"/>
            <a:ext cx="592711" cy="85744"/>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440" name="Straight Connector 439"/>
          <p:cNvCxnSpPr>
            <a:endCxn id="335" idx="3"/>
          </p:cNvCxnSpPr>
          <p:nvPr/>
        </p:nvCxnSpPr>
        <p:spPr bwMode="auto">
          <a:xfrm flipH="1" flipV="1">
            <a:off x="7161401" y="4180370"/>
            <a:ext cx="585397" cy="245326"/>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443" name="Straight Connector 442"/>
          <p:cNvCxnSpPr/>
          <p:nvPr/>
        </p:nvCxnSpPr>
        <p:spPr bwMode="auto">
          <a:xfrm flipH="1" flipV="1">
            <a:off x="7183526" y="3686861"/>
            <a:ext cx="613260" cy="210921"/>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445" name="Straight Connector 444"/>
          <p:cNvCxnSpPr/>
          <p:nvPr/>
        </p:nvCxnSpPr>
        <p:spPr bwMode="auto">
          <a:xfrm flipH="1" flipV="1">
            <a:off x="7145731" y="3129686"/>
            <a:ext cx="613260" cy="210921"/>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446" name="Rectangle 445"/>
          <p:cNvSpPr/>
          <p:nvPr/>
        </p:nvSpPr>
        <p:spPr bwMode="auto">
          <a:xfrm>
            <a:off x="8701873" y="3499188"/>
            <a:ext cx="219496" cy="218702"/>
          </a:xfrm>
          <a:prstGeom prst="rect">
            <a:avLst/>
          </a:prstGeom>
          <a:solidFill>
            <a:srgbClr val="FF0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447" name="Rectangle 446"/>
          <p:cNvSpPr/>
          <p:nvPr/>
        </p:nvSpPr>
        <p:spPr bwMode="auto">
          <a:xfrm>
            <a:off x="7772400" y="3783651"/>
            <a:ext cx="193172" cy="204952"/>
          </a:xfrm>
          <a:prstGeom prst="rect">
            <a:avLst/>
          </a:prstGeom>
          <a:solidFill>
            <a:srgbClr val="0000FF"/>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25" name="Rectangle 124"/>
          <p:cNvSpPr/>
          <p:nvPr/>
        </p:nvSpPr>
        <p:spPr bwMode="auto">
          <a:xfrm rot="1259860">
            <a:off x="4768877" y="3009157"/>
            <a:ext cx="1768745" cy="131186"/>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chemeClr val="bg2"/>
              </a:solidFill>
              <a:effectLst/>
              <a:latin typeface="FrutigerNext LT Regular" pitchFamily="34" charset="0"/>
              <a:ea typeface="MS PGothic" pitchFamily="34" charset="-128"/>
            </a:endParaRPr>
          </a:p>
        </p:txBody>
      </p:sp>
      <p:sp>
        <p:nvSpPr>
          <p:cNvPr id="132" name="Rectangle 131"/>
          <p:cNvSpPr/>
          <p:nvPr/>
        </p:nvSpPr>
        <p:spPr bwMode="auto">
          <a:xfrm rot="5400000">
            <a:off x="3993622" y="1868295"/>
            <a:ext cx="1777934" cy="143097"/>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33" name="Rectangle 132"/>
          <p:cNvSpPr/>
          <p:nvPr/>
        </p:nvSpPr>
        <p:spPr bwMode="auto">
          <a:xfrm rot="1288346">
            <a:off x="4987133" y="2839526"/>
            <a:ext cx="1801750" cy="138261"/>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34" name="Rectangle 133"/>
          <p:cNvSpPr/>
          <p:nvPr/>
        </p:nvSpPr>
        <p:spPr bwMode="auto">
          <a:xfrm rot="5400000">
            <a:off x="4327579" y="1754979"/>
            <a:ext cx="1549019" cy="140824"/>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35" name="TextBox 134"/>
          <p:cNvSpPr txBox="1"/>
          <p:nvPr/>
        </p:nvSpPr>
        <p:spPr>
          <a:xfrm>
            <a:off x="6605515" y="1542195"/>
            <a:ext cx="4143057" cy="646331"/>
          </a:xfrm>
          <a:prstGeom prst="rect">
            <a:avLst/>
          </a:prstGeom>
          <a:noFill/>
        </p:spPr>
        <p:txBody>
          <a:bodyPr wrap="none" rtlCol="0">
            <a:spAutoFit/>
          </a:bodyPr>
          <a:lstStyle/>
          <a:p>
            <a:r>
              <a:rPr lang="en-US" b="1" dirty="0" smtClean="0">
                <a:solidFill>
                  <a:schemeClr val="bg2"/>
                </a:solidFill>
              </a:rPr>
              <a:t>CRANs – runs RAT, CORE and, MEC</a:t>
            </a:r>
          </a:p>
          <a:p>
            <a:r>
              <a:rPr lang="en-US" b="1" dirty="0" smtClean="0">
                <a:solidFill>
                  <a:schemeClr val="bg2"/>
                </a:solidFill>
              </a:rPr>
              <a:t>Any server/core, any function!</a:t>
            </a:r>
            <a:endParaRPr lang="en-US" b="1" dirty="0">
              <a:solidFill>
                <a:schemeClr val="bg2"/>
              </a:solidFill>
            </a:endParaRPr>
          </a:p>
        </p:txBody>
      </p:sp>
      <p:cxnSp>
        <p:nvCxnSpPr>
          <p:cNvPr id="143" name="Straight Arrow Connector 142"/>
          <p:cNvCxnSpPr>
            <a:stCxn id="169" idx="0"/>
          </p:cNvCxnSpPr>
          <p:nvPr/>
        </p:nvCxnSpPr>
        <p:spPr bwMode="auto">
          <a:xfrm flipH="1" flipV="1">
            <a:off x="4995081" y="5254388"/>
            <a:ext cx="109181" cy="588207"/>
          </a:xfrm>
          <a:prstGeom prst="straightConnector1">
            <a:avLst/>
          </a:prstGeom>
          <a:solidFill>
            <a:schemeClr val="accent1"/>
          </a:solidFill>
          <a:ln w="9525" cap="flat" cmpd="sng" algn="ctr">
            <a:solidFill>
              <a:schemeClr val="bg1"/>
            </a:solidFill>
            <a:prstDash val="dash"/>
            <a:round/>
            <a:headEnd type="none" w="med" len="med"/>
            <a:tailEnd type="arrow"/>
          </a:ln>
          <a:effectLst/>
        </p:spPr>
      </p:cxnSp>
      <p:sp>
        <p:nvSpPr>
          <p:cNvPr id="147" name="TextBox 146"/>
          <p:cNvSpPr txBox="1"/>
          <p:nvPr/>
        </p:nvSpPr>
        <p:spPr>
          <a:xfrm>
            <a:off x="9485192" y="2429301"/>
            <a:ext cx="2775183" cy="923330"/>
          </a:xfrm>
          <a:prstGeom prst="rect">
            <a:avLst/>
          </a:prstGeom>
          <a:noFill/>
        </p:spPr>
        <p:txBody>
          <a:bodyPr wrap="none" rtlCol="0">
            <a:spAutoFit/>
          </a:bodyPr>
          <a:lstStyle/>
          <a:p>
            <a:r>
              <a:rPr lang="en-US" b="1" dirty="0" smtClean="0">
                <a:solidFill>
                  <a:schemeClr val="tx2">
                    <a:lumMod val="60000"/>
                    <a:lumOff val="40000"/>
                  </a:schemeClr>
                </a:solidFill>
              </a:rPr>
              <a:t>Red Slice – Ultra</a:t>
            </a:r>
          </a:p>
          <a:p>
            <a:r>
              <a:rPr lang="en-US" b="1" dirty="0" smtClean="0">
                <a:solidFill>
                  <a:schemeClr val="tx2">
                    <a:lumMod val="60000"/>
                    <a:lumOff val="40000"/>
                  </a:schemeClr>
                </a:solidFill>
              </a:rPr>
              <a:t>Reliable, Low B/W, long</a:t>
            </a:r>
            <a:br>
              <a:rPr lang="en-US" b="1" dirty="0" smtClean="0">
                <a:solidFill>
                  <a:schemeClr val="tx2">
                    <a:lumMod val="60000"/>
                    <a:lumOff val="40000"/>
                  </a:schemeClr>
                </a:solidFill>
              </a:rPr>
            </a:br>
            <a:r>
              <a:rPr lang="en-US" b="1" dirty="0" smtClean="0">
                <a:solidFill>
                  <a:schemeClr val="tx2">
                    <a:lumMod val="60000"/>
                    <a:lumOff val="40000"/>
                  </a:schemeClr>
                </a:solidFill>
              </a:rPr>
              <a:t>range, 400km/hr </a:t>
            </a:r>
            <a:endParaRPr lang="en-US" b="1" dirty="0">
              <a:solidFill>
                <a:schemeClr val="tx2">
                  <a:lumMod val="60000"/>
                  <a:lumOff val="40000"/>
                </a:schemeClr>
              </a:solidFill>
            </a:endParaRPr>
          </a:p>
        </p:txBody>
      </p:sp>
      <p:sp>
        <p:nvSpPr>
          <p:cNvPr id="148" name="TextBox 147"/>
          <p:cNvSpPr txBox="1"/>
          <p:nvPr/>
        </p:nvSpPr>
        <p:spPr>
          <a:xfrm>
            <a:off x="9473453" y="3359623"/>
            <a:ext cx="2608471" cy="646331"/>
          </a:xfrm>
          <a:prstGeom prst="rect">
            <a:avLst/>
          </a:prstGeom>
          <a:noFill/>
        </p:spPr>
        <p:txBody>
          <a:bodyPr wrap="none" rtlCol="0">
            <a:spAutoFit/>
          </a:bodyPr>
          <a:lstStyle/>
          <a:p>
            <a:r>
              <a:rPr lang="en-US" b="1" dirty="0" smtClean="0">
                <a:solidFill>
                  <a:srgbClr val="FFC000"/>
                </a:solidFill>
              </a:rPr>
              <a:t>Yellow Slice – Highest</a:t>
            </a:r>
            <a:br>
              <a:rPr lang="en-US" b="1" dirty="0" smtClean="0">
                <a:solidFill>
                  <a:srgbClr val="FFC000"/>
                </a:solidFill>
              </a:rPr>
            </a:br>
            <a:r>
              <a:rPr lang="en-US" b="1" dirty="0" smtClean="0">
                <a:solidFill>
                  <a:srgbClr val="FFC000"/>
                </a:solidFill>
              </a:rPr>
              <a:t>B/W, short range</a:t>
            </a:r>
            <a:endParaRPr lang="en-US" b="1" dirty="0">
              <a:solidFill>
                <a:srgbClr val="FFC000"/>
              </a:solidFill>
            </a:endParaRPr>
          </a:p>
        </p:txBody>
      </p:sp>
      <p:sp>
        <p:nvSpPr>
          <p:cNvPr id="150" name="TextBox 149"/>
          <p:cNvSpPr txBox="1"/>
          <p:nvPr/>
        </p:nvSpPr>
        <p:spPr>
          <a:xfrm>
            <a:off x="3728110" y="694104"/>
            <a:ext cx="3865161" cy="369332"/>
          </a:xfrm>
          <a:prstGeom prst="rect">
            <a:avLst/>
          </a:prstGeom>
          <a:noFill/>
        </p:spPr>
        <p:txBody>
          <a:bodyPr wrap="none" rtlCol="0">
            <a:spAutoFit/>
          </a:bodyPr>
          <a:lstStyle/>
          <a:p>
            <a:r>
              <a:rPr lang="en-US" dirty="0" smtClean="0">
                <a:solidFill>
                  <a:schemeClr val="bg2"/>
                </a:solidFill>
              </a:rPr>
              <a:t>INTER C-RAN/DC (to CORE/</a:t>
            </a:r>
            <a:r>
              <a:rPr lang="en-US" dirty="0" err="1" smtClean="0">
                <a:solidFill>
                  <a:schemeClr val="bg2"/>
                </a:solidFill>
              </a:rPr>
              <a:t>vEPC</a:t>
            </a:r>
            <a:r>
              <a:rPr lang="en-US" dirty="0" smtClean="0">
                <a:solidFill>
                  <a:schemeClr val="bg2"/>
                </a:solidFill>
              </a:rPr>
              <a:t>)</a:t>
            </a:r>
            <a:endParaRPr lang="en-US" dirty="0">
              <a:solidFill>
                <a:schemeClr val="bg2"/>
              </a:solidFill>
            </a:endParaRPr>
          </a:p>
        </p:txBody>
      </p:sp>
      <p:sp>
        <p:nvSpPr>
          <p:cNvPr id="151" name="TextBox 150"/>
          <p:cNvSpPr txBox="1"/>
          <p:nvPr/>
        </p:nvSpPr>
        <p:spPr>
          <a:xfrm>
            <a:off x="9461292" y="4003340"/>
            <a:ext cx="2514343" cy="646331"/>
          </a:xfrm>
          <a:prstGeom prst="rect">
            <a:avLst/>
          </a:prstGeom>
          <a:noFill/>
        </p:spPr>
        <p:txBody>
          <a:bodyPr wrap="none" rtlCol="0">
            <a:spAutoFit/>
          </a:bodyPr>
          <a:lstStyle/>
          <a:p>
            <a:r>
              <a:rPr lang="en-US" b="1" dirty="0" smtClean="0">
                <a:solidFill>
                  <a:schemeClr val="accent1">
                    <a:lumMod val="25000"/>
                  </a:schemeClr>
                </a:solidFill>
              </a:rPr>
              <a:t>Blue Slice – Lowest</a:t>
            </a:r>
            <a:br>
              <a:rPr lang="en-US" b="1" dirty="0" smtClean="0">
                <a:solidFill>
                  <a:schemeClr val="accent1">
                    <a:lumMod val="25000"/>
                  </a:schemeClr>
                </a:solidFill>
              </a:rPr>
            </a:br>
            <a:r>
              <a:rPr lang="en-US" b="1" dirty="0" smtClean="0">
                <a:solidFill>
                  <a:schemeClr val="accent1">
                    <a:lumMod val="25000"/>
                  </a:schemeClr>
                </a:solidFill>
              </a:rPr>
              <a:t>Delay, Low signaling</a:t>
            </a:r>
            <a:endParaRPr lang="en-US" b="1" dirty="0">
              <a:solidFill>
                <a:schemeClr val="accent1">
                  <a:lumMod val="25000"/>
                </a:schemeClr>
              </a:solidFill>
            </a:endParaRPr>
          </a:p>
        </p:txBody>
      </p:sp>
      <p:sp>
        <p:nvSpPr>
          <p:cNvPr id="152" name="TextBox 151"/>
          <p:cNvSpPr txBox="1"/>
          <p:nvPr/>
        </p:nvSpPr>
        <p:spPr>
          <a:xfrm>
            <a:off x="7733136" y="2599899"/>
            <a:ext cx="1294857" cy="369332"/>
          </a:xfrm>
          <a:prstGeom prst="rect">
            <a:avLst/>
          </a:prstGeom>
          <a:noFill/>
        </p:spPr>
        <p:txBody>
          <a:bodyPr wrap="square" rtlCol="0">
            <a:spAutoFit/>
          </a:bodyPr>
          <a:lstStyle/>
          <a:p>
            <a:r>
              <a:rPr lang="en-US" dirty="0" smtClean="0">
                <a:solidFill>
                  <a:schemeClr val="bg2"/>
                </a:solidFill>
              </a:rPr>
              <a:t>RAT / CN  </a:t>
            </a:r>
            <a:endParaRPr lang="en-US" dirty="0">
              <a:solidFill>
                <a:schemeClr val="bg2"/>
              </a:solidFill>
            </a:endParaRPr>
          </a:p>
        </p:txBody>
      </p:sp>
      <p:sp>
        <p:nvSpPr>
          <p:cNvPr id="153" name="TextBox 152"/>
          <p:cNvSpPr txBox="1"/>
          <p:nvPr/>
        </p:nvSpPr>
        <p:spPr>
          <a:xfrm>
            <a:off x="7735411" y="2875127"/>
            <a:ext cx="1190225" cy="369332"/>
          </a:xfrm>
          <a:prstGeom prst="rect">
            <a:avLst/>
          </a:prstGeom>
          <a:noFill/>
        </p:spPr>
        <p:txBody>
          <a:bodyPr wrap="square" rtlCol="0">
            <a:spAutoFit/>
          </a:bodyPr>
          <a:lstStyle/>
          <a:p>
            <a:r>
              <a:rPr lang="en-US" dirty="0" smtClean="0">
                <a:solidFill>
                  <a:schemeClr val="bg2"/>
                </a:solidFill>
              </a:rPr>
              <a:t>RAT/ CN  </a:t>
            </a:r>
            <a:endParaRPr lang="en-US" dirty="0">
              <a:solidFill>
                <a:schemeClr val="bg2"/>
              </a:solidFill>
            </a:endParaRPr>
          </a:p>
        </p:txBody>
      </p:sp>
      <p:sp>
        <p:nvSpPr>
          <p:cNvPr id="154" name="TextBox 153"/>
          <p:cNvSpPr txBox="1"/>
          <p:nvPr/>
        </p:nvSpPr>
        <p:spPr>
          <a:xfrm>
            <a:off x="7730863" y="3430136"/>
            <a:ext cx="629211" cy="369332"/>
          </a:xfrm>
          <a:prstGeom prst="rect">
            <a:avLst/>
          </a:prstGeom>
          <a:noFill/>
        </p:spPr>
        <p:txBody>
          <a:bodyPr wrap="square" rtlCol="0">
            <a:spAutoFit/>
          </a:bodyPr>
          <a:lstStyle/>
          <a:p>
            <a:r>
              <a:rPr lang="en-US" dirty="0" smtClean="0">
                <a:solidFill>
                  <a:schemeClr val="bg2"/>
                </a:solidFill>
              </a:rPr>
              <a:t>RAT </a:t>
            </a:r>
            <a:endParaRPr lang="en-US" dirty="0">
              <a:solidFill>
                <a:schemeClr val="bg2"/>
              </a:solidFill>
            </a:endParaRPr>
          </a:p>
        </p:txBody>
      </p:sp>
      <p:sp>
        <p:nvSpPr>
          <p:cNvPr id="155" name="TextBox 154"/>
          <p:cNvSpPr txBox="1"/>
          <p:nvPr/>
        </p:nvSpPr>
        <p:spPr>
          <a:xfrm>
            <a:off x="7749060" y="3987420"/>
            <a:ext cx="1149280" cy="369332"/>
          </a:xfrm>
          <a:prstGeom prst="rect">
            <a:avLst/>
          </a:prstGeom>
          <a:noFill/>
        </p:spPr>
        <p:txBody>
          <a:bodyPr wrap="square" rtlCol="0">
            <a:spAutoFit/>
          </a:bodyPr>
          <a:lstStyle/>
          <a:p>
            <a:r>
              <a:rPr lang="en-US" dirty="0" smtClean="0">
                <a:solidFill>
                  <a:schemeClr val="bg2"/>
                </a:solidFill>
              </a:rPr>
              <a:t>RAT/ CN  </a:t>
            </a:r>
            <a:endParaRPr lang="en-US" dirty="0">
              <a:solidFill>
                <a:schemeClr val="bg2"/>
              </a:solidFill>
            </a:endParaRPr>
          </a:p>
        </p:txBody>
      </p:sp>
      <p:sp>
        <p:nvSpPr>
          <p:cNvPr id="156" name="TextBox 155"/>
          <p:cNvSpPr txBox="1"/>
          <p:nvPr/>
        </p:nvSpPr>
        <p:spPr>
          <a:xfrm>
            <a:off x="7751333" y="4249002"/>
            <a:ext cx="1454082" cy="369332"/>
          </a:xfrm>
          <a:prstGeom prst="rect">
            <a:avLst/>
          </a:prstGeom>
          <a:noFill/>
        </p:spPr>
        <p:txBody>
          <a:bodyPr wrap="square" rtlCol="0">
            <a:spAutoFit/>
          </a:bodyPr>
          <a:lstStyle/>
          <a:p>
            <a:r>
              <a:rPr lang="en-US" dirty="0" smtClean="0">
                <a:solidFill>
                  <a:schemeClr val="bg2"/>
                </a:solidFill>
              </a:rPr>
              <a:t>RAT/MEC  </a:t>
            </a:r>
            <a:endParaRPr lang="en-US" dirty="0">
              <a:solidFill>
                <a:schemeClr val="bg2"/>
              </a:solidFill>
            </a:endParaRPr>
          </a:p>
        </p:txBody>
      </p:sp>
      <p:sp>
        <p:nvSpPr>
          <p:cNvPr id="157" name="TextBox 156"/>
          <p:cNvSpPr txBox="1"/>
          <p:nvPr/>
        </p:nvSpPr>
        <p:spPr>
          <a:xfrm>
            <a:off x="7744509" y="3150357"/>
            <a:ext cx="1297133" cy="369332"/>
          </a:xfrm>
          <a:prstGeom prst="rect">
            <a:avLst/>
          </a:prstGeom>
          <a:noFill/>
        </p:spPr>
        <p:txBody>
          <a:bodyPr wrap="square" rtlCol="0">
            <a:spAutoFit/>
          </a:bodyPr>
          <a:lstStyle/>
          <a:p>
            <a:r>
              <a:rPr lang="en-US" dirty="0" smtClean="0">
                <a:solidFill>
                  <a:schemeClr val="bg2"/>
                </a:solidFill>
              </a:rPr>
              <a:t>CN / MEC</a:t>
            </a:r>
            <a:endParaRPr lang="en-US" dirty="0">
              <a:solidFill>
                <a:schemeClr val="bg2"/>
              </a:solidFill>
            </a:endParaRPr>
          </a:p>
        </p:txBody>
      </p:sp>
      <p:sp>
        <p:nvSpPr>
          <p:cNvPr id="158" name="TextBox 157"/>
          <p:cNvSpPr txBox="1"/>
          <p:nvPr/>
        </p:nvSpPr>
        <p:spPr>
          <a:xfrm>
            <a:off x="7876437" y="3698542"/>
            <a:ext cx="1281209" cy="369332"/>
          </a:xfrm>
          <a:prstGeom prst="rect">
            <a:avLst/>
          </a:prstGeom>
          <a:noFill/>
        </p:spPr>
        <p:txBody>
          <a:bodyPr wrap="square" rtlCol="0">
            <a:spAutoFit/>
          </a:bodyPr>
          <a:lstStyle/>
          <a:p>
            <a:r>
              <a:rPr lang="en-US" dirty="0" smtClean="0">
                <a:solidFill>
                  <a:schemeClr val="bg2"/>
                </a:solidFill>
              </a:rPr>
              <a:t>CN/MEC </a:t>
            </a:r>
            <a:endParaRPr lang="en-US" dirty="0">
              <a:solidFill>
                <a:schemeClr val="bg2"/>
              </a:solidFill>
            </a:endParaRPr>
          </a:p>
        </p:txBody>
      </p:sp>
      <p:sp>
        <p:nvSpPr>
          <p:cNvPr id="159" name="TextBox 158"/>
          <p:cNvSpPr txBox="1"/>
          <p:nvPr/>
        </p:nvSpPr>
        <p:spPr>
          <a:xfrm>
            <a:off x="7755882" y="4519684"/>
            <a:ext cx="1294857" cy="369332"/>
          </a:xfrm>
          <a:prstGeom prst="rect">
            <a:avLst/>
          </a:prstGeom>
          <a:noFill/>
        </p:spPr>
        <p:txBody>
          <a:bodyPr wrap="square" rtlCol="0">
            <a:spAutoFit/>
          </a:bodyPr>
          <a:lstStyle/>
          <a:p>
            <a:r>
              <a:rPr lang="en-US" dirty="0" smtClean="0">
                <a:solidFill>
                  <a:schemeClr val="bg2"/>
                </a:solidFill>
              </a:rPr>
              <a:t>Idle/off</a:t>
            </a:r>
            <a:endParaRPr lang="en-US" dirty="0">
              <a:solidFill>
                <a:schemeClr val="bg2"/>
              </a:solidFill>
            </a:endParaRPr>
          </a:p>
        </p:txBody>
      </p:sp>
      <p:cxnSp>
        <p:nvCxnSpPr>
          <p:cNvPr id="160" name="Straight Connector 159"/>
          <p:cNvCxnSpPr>
            <a:stCxn id="159" idx="1"/>
          </p:cNvCxnSpPr>
          <p:nvPr/>
        </p:nvCxnSpPr>
        <p:spPr bwMode="auto">
          <a:xfrm flipH="1" flipV="1">
            <a:off x="7206018" y="4196687"/>
            <a:ext cx="549864" cy="507663"/>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164" name="TextBox 163"/>
          <p:cNvSpPr txBox="1"/>
          <p:nvPr/>
        </p:nvSpPr>
        <p:spPr>
          <a:xfrm>
            <a:off x="6365335" y="5213442"/>
            <a:ext cx="5186035" cy="1754326"/>
          </a:xfrm>
          <a:prstGeom prst="rect">
            <a:avLst/>
          </a:prstGeom>
          <a:noFill/>
        </p:spPr>
        <p:txBody>
          <a:bodyPr wrap="none" rtlCol="0">
            <a:spAutoFit/>
          </a:bodyPr>
          <a:lstStyle/>
          <a:p>
            <a:r>
              <a:rPr lang="en-US" dirty="0" smtClean="0">
                <a:solidFill>
                  <a:schemeClr val="bg2"/>
                </a:solidFill>
              </a:rPr>
              <a:t>Idle resources can be moved from Slice to Slice.</a:t>
            </a:r>
          </a:p>
          <a:p>
            <a:r>
              <a:rPr lang="en-US" dirty="0" smtClean="0">
                <a:solidFill>
                  <a:schemeClr val="bg2"/>
                </a:solidFill>
              </a:rPr>
              <a:t>Any resource can be part of any slice.</a:t>
            </a:r>
          </a:p>
          <a:p>
            <a:r>
              <a:rPr lang="en-US" dirty="0" smtClean="0">
                <a:solidFill>
                  <a:schemeClr val="bg2"/>
                </a:solidFill>
              </a:rPr>
              <a:t>Dynamic adjustment. Resources include servers,</a:t>
            </a:r>
            <a:br>
              <a:rPr lang="en-US" dirty="0" smtClean="0">
                <a:solidFill>
                  <a:schemeClr val="bg2"/>
                </a:solidFill>
              </a:rPr>
            </a:br>
            <a:r>
              <a:rPr lang="en-US" dirty="0" smtClean="0">
                <a:solidFill>
                  <a:schemeClr val="bg2"/>
                </a:solidFill>
              </a:rPr>
              <a:t>intra/inter C-RAN B/W, C-RAN to Antenna B/W</a:t>
            </a:r>
          </a:p>
          <a:p>
            <a:r>
              <a:rPr lang="en-US" dirty="0" smtClean="0">
                <a:solidFill>
                  <a:schemeClr val="bg2"/>
                </a:solidFill>
              </a:rPr>
              <a:t>And UE device antennas/radio components.</a:t>
            </a:r>
          </a:p>
          <a:p>
            <a:endParaRPr lang="en-US" dirty="0">
              <a:solidFill>
                <a:schemeClr val="bg2"/>
              </a:solidFill>
            </a:endParaRPr>
          </a:p>
        </p:txBody>
      </p:sp>
      <p:cxnSp>
        <p:nvCxnSpPr>
          <p:cNvPr id="166" name="Straight Arrow Connector 165"/>
          <p:cNvCxnSpPr/>
          <p:nvPr/>
        </p:nvCxnSpPr>
        <p:spPr bwMode="auto">
          <a:xfrm flipH="1" flipV="1">
            <a:off x="8775510" y="4940490"/>
            <a:ext cx="13648" cy="450376"/>
          </a:xfrm>
          <a:prstGeom prst="straightConnector1">
            <a:avLst/>
          </a:prstGeom>
          <a:solidFill>
            <a:schemeClr val="accent1"/>
          </a:solidFill>
          <a:ln w="9525" cap="flat" cmpd="sng" algn="ctr">
            <a:solidFill>
              <a:schemeClr val="bg1"/>
            </a:solidFill>
            <a:prstDash val="dash"/>
            <a:round/>
            <a:headEnd type="none" w="med" len="med"/>
            <a:tailEnd type="arrow"/>
          </a:ln>
          <a:effectLst/>
        </p:spPr>
      </p:cxnSp>
      <p:sp>
        <p:nvSpPr>
          <p:cNvPr id="167" name="TextBox 166"/>
          <p:cNvSpPr txBox="1"/>
          <p:nvPr/>
        </p:nvSpPr>
        <p:spPr>
          <a:xfrm>
            <a:off x="1912962" y="5842595"/>
            <a:ext cx="1621809" cy="923330"/>
          </a:xfrm>
          <a:prstGeom prst="rect">
            <a:avLst/>
          </a:prstGeom>
          <a:noFill/>
        </p:spPr>
        <p:txBody>
          <a:bodyPr wrap="square" rtlCol="0">
            <a:spAutoFit/>
          </a:bodyPr>
          <a:lstStyle/>
          <a:p>
            <a:r>
              <a:rPr lang="en-US" dirty="0" smtClean="0">
                <a:solidFill>
                  <a:schemeClr val="bg2"/>
                </a:solidFill>
              </a:rPr>
              <a:t>Any antenna,</a:t>
            </a:r>
            <a:br>
              <a:rPr lang="en-US" dirty="0" smtClean="0">
                <a:solidFill>
                  <a:schemeClr val="bg2"/>
                </a:solidFill>
              </a:rPr>
            </a:br>
            <a:r>
              <a:rPr lang="en-US" dirty="0" smtClean="0">
                <a:solidFill>
                  <a:schemeClr val="bg2"/>
                </a:solidFill>
              </a:rPr>
              <a:t>any server  </a:t>
            </a:r>
            <a:br>
              <a:rPr lang="en-US" dirty="0" smtClean="0">
                <a:solidFill>
                  <a:schemeClr val="bg2"/>
                </a:solidFill>
              </a:rPr>
            </a:br>
            <a:r>
              <a:rPr lang="en-US" dirty="0" smtClean="0">
                <a:solidFill>
                  <a:schemeClr val="bg2"/>
                </a:solidFill>
              </a:rPr>
              <a:t>(within delay). </a:t>
            </a:r>
            <a:endParaRPr lang="en-US" dirty="0">
              <a:solidFill>
                <a:schemeClr val="bg2"/>
              </a:solidFill>
            </a:endParaRPr>
          </a:p>
        </p:txBody>
      </p:sp>
      <p:cxnSp>
        <p:nvCxnSpPr>
          <p:cNvPr id="168" name="Straight Arrow Connector 167"/>
          <p:cNvCxnSpPr>
            <a:stCxn id="167" idx="0"/>
          </p:cNvCxnSpPr>
          <p:nvPr/>
        </p:nvCxnSpPr>
        <p:spPr bwMode="auto">
          <a:xfrm flipH="1" flipV="1">
            <a:off x="2702257" y="5295331"/>
            <a:ext cx="21610" cy="547264"/>
          </a:xfrm>
          <a:prstGeom prst="straightConnector1">
            <a:avLst/>
          </a:prstGeom>
          <a:solidFill>
            <a:schemeClr val="accent1"/>
          </a:solidFill>
          <a:ln w="9525" cap="flat" cmpd="sng" algn="ctr">
            <a:solidFill>
              <a:schemeClr val="bg1"/>
            </a:solidFill>
            <a:prstDash val="dash"/>
            <a:round/>
            <a:headEnd type="none" w="med" len="med"/>
            <a:tailEnd type="arrow"/>
          </a:ln>
          <a:effectLst/>
        </p:spPr>
      </p:cxnSp>
      <p:sp>
        <p:nvSpPr>
          <p:cNvPr id="179" name="Rectangle 178"/>
          <p:cNvSpPr/>
          <p:nvPr/>
        </p:nvSpPr>
        <p:spPr bwMode="auto">
          <a:xfrm rot="1288346">
            <a:off x="5245007" y="2688050"/>
            <a:ext cx="1664721" cy="109943"/>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80" name="Rectangle 179"/>
          <p:cNvSpPr/>
          <p:nvPr/>
        </p:nvSpPr>
        <p:spPr bwMode="auto">
          <a:xfrm rot="5400000">
            <a:off x="4641478" y="1702664"/>
            <a:ext cx="1421641" cy="145372"/>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91" name="TextBox 190"/>
          <p:cNvSpPr txBox="1"/>
          <p:nvPr/>
        </p:nvSpPr>
        <p:spPr>
          <a:xfrm>
            <a:off x="68240" y="5511004"/>
            <a:ext cx="1556836" cy="1200329"/>
          </a:xfrm>
          <a:prstGeom prst="rect">
            <a:avLst/>
          </a:prstGeom>
          <a:noFill/>
        </p:spPr>
        <p:txBody>
          <a:bodyPr wrap="none" rtlCol="0">
            <a:spAutoFit/>
          </a:bodyPr>
          <a:lstStyle/>
          <a:p>
            <a:r>
              <a:rPr lang="en-US" dirty="0" smtClean="0">
                <a:solidFill>
                  <a:schemeClr val="bg2"/>
                </a:solidFill>
              </a:rPr>
              <a:t>Slice UE</a:t>
            </a:r>
          </a:p>
          <a:p>
            <a:r>
              <a:rPr lang="en-US" dirty="0" smtClean="0">
                <a:solidFill>
                  <a:schemeClr val="bg2"/>
                </a:solidFill>
              </a:rPr>
              <a:t>Resources</a:t>
            </a:r>
            <a:br>
              <a:rPr lang="en-US" dirty="0" smtClean="0">
                <a:solidFill>
                  <a:schemeClr val="bg2"/>
                </a:solidFill>
              </a:rPr>
            </a:br>
            <a:r>
              <a:rPr lang="en-US" dirty="0" smtClean="0">
                <a:solidFill>
                  <a:schemeClr val="bg2"/>
                </a:solidFill>
              </a:rPr>
              <a:t>OS/Antennas</a:t>
            </a:r>
            <a:br>
              <a:rPr lang="en-US" dirty="0" smtClean="0">
                <a:solidFill>
                  <a:schemeClr val="bg2"/>
                </a:solidFill>
              </a:rPr>
            </a:br>
            <a:r>
              <a:rPr lang="en-US" dirty="0" smtClean="0">
                <a:solidFill>
                  <a:schemeClr val="bg2"/>
                </a:solidFill>
              </a:rPr>
              <a:t>etc. </a:t>
            </a:r>
            <a:endParaRPr lang="en-US" dirty="0">
              <a:solidFill>
                <a:schemeClr val="bg2"/>
              </a:solidFill>
            </a:endParaRPr>
          </a:p>
        </p:txBody>
      </p:sp>
      <p:cxnSp>
        <p:nvCxnSpPr>
          <p:cNvPr id="192" name="Straight Arrow Connector 191"/>
          <p:cNvCxnSpPr/>
          <p:nvPr/>
        </p:nvCxnSpPr>
        <p:spPr bwMode="auto">
          <a:xfrm flipH="1" flipV="1">
            <a:off x="573205" y="4967785"/>
            <a:ext cx="3145" cy="504965"/>
          </a:xfrm>
          <a:prstGeom prst="straightConnector1">
            <a:avLst/>
          </a:prstGeom>
          <a:solidFill>
            <a:schemeClr val="accent1"/>
          </a:solidFill>
          <a:ln w="9525" cap="flat" cmpd="sng" algn="ctr">
            <a:solidFill>
              <a:schemeClr val="bg1"/>
            </a:solidFill>
            <a:prstDash val="dash"/>
            <a:round/>
            <a:headEnd type="none" w="med" len="med"/>
            <a:tailEnd type="arrow"/>
          </a:ln>
          <a:effectLst/>
        </p:spPr>
      </p:cxnSp>
      <p:sp>
        <p:nvSpPr>
          <p:cNvPr id="196" name="TextBox 195"/>
          <p:cNvSpPr txBox="1"/>
          <p:nvPr/>
        </p:nvSpPr>
        <p:spPr>
          <a:xfrm>
            <a:off x="2964629" y="3315604"/>
            <a:ext cx="1556836" cy="923330"/>
          </a:xfrm>
          <a:prstGeom prst="rect">
            <a:avLst/>
          </a:prstGeom>
          <a:noFill/>
        </p:spPr>
        <p:txBody>
          <a:bodyPr wrap="none" rtlCol="0">
            <a:spAutoFit/>
          </a:bodyPr>
          <a:lstStyle/>
          <a:p>
            <a:r>
              <a:rPr lang="en-US" dirty="0" smtClean="0">
                <a:solidFill>
                  <a:schemeClr val="bg2"/>
                </a:solidFill>
              </a:rPr>
              <a:t>Analog or</a:t>
            </a:r>
            <a:br>
              <a:rPr lang="en-US" dirty="0" smtClean="0">
                <a:solidFill>
                  <a:schemeClr val="bg2"/>
                </a:solidFill>
              </a:rPr>
            </a:br>
            <a:r>
              <a:rPr lang="en-US" dirty="0" smtClean="0">
                <a:solidFill>
                  <a:schemeClr val="bg2"/>
                </a:solidFill>
              </a:rPr>
              <a:t>Digital  or</a:t>
            </a:r>
          </a:p>
          <a:p>
            <a:r>
              <a:rPr lang="en-US" dirty="0" smtClean="0">
                <a:solidFill>
                  <a:schemeClr val="bg2"/>
                </a:solidFill>
              </a:rPr>
              <a:t>Packet Radio</a:t>
            </a:r>
            <a:endParaRPr lang="en-US" dirty="0">
              <a:solidFill>
                <a:schemeClr val="bg2"/>
              </a:solidFill>
            </a:endParaRPr>
          </a:p>
        </p:txBody>
      </p:sp>
      <p:cxnSp>
        <p:nvCxnSpPr>
          <p:cNvPr id="197" name="Straight Arrow Connector 196"/>
          <p:cNvCxnSpPr>
            <a:endCxn id="131" idx="2"/>
          </p:cNvCxnSpPr>
          <p:nvPr/>
        </p:nvCxnSpPr>
        <p:spPr bwMode="auto">
          <a:xfrm flipV="1">
            <a:off x="3903260" y="2896773"/>
            <a:ext cx="126871" cy="446928"/>
          </a:xfrm>
          <a:prstGeom prst="straightConnector1">
            <a:avLst/>
          </a:prstGeom>
          <a:solidFill>
            <a:schemeClr val="accent1"/>
          </a:solidFill>
          <a:ln w="9525" cap="flat" cmpd="sng" algn="ctr">
            <a:solidFill>
              <a:schemeClr val="bg1"/>
            </a:solidFill>
            <a:prstDash val="dash"/>
            <a:round/>
            <a:headEnd type="none" w="med" len="med"/>
            <a:tailEnd type="arrow"/>
          </a:ln>
          <a:effectLst/>
        </p:spPr>
      </p:cxnSp>
      <p:sp>
        <p:nvSpPr>
          <p:cNvPr id="199" name="Cloud 198"/>
          <p:cNvSpPr/>
          <p:nvPr/>
        </p:nvSpPr>
        <p:spPr bwMode="auto">
          <a:xfrm rot="788343">
            <a:off x="4430016" y="3504679"/>
            <a:ext cx="478127" cy="500919"/>
          </a:xfrm>
          <a:prstGeom prst="cloud">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chemeClr val="bg2"/>
              </a:solidFill>
              <a:effectLst/>
              <a:latin typeface="FrutigerNext LT Regular" pitchFamily="34" charset="0"/>
              <a:ea typeface="MS PGothic" pitchFamily="34" charset="-128"/>
            </a:endParaRPr>
          </a:p>
        </p:txBody>
      </p:sp>
      <p:sp>
        <p:nvSpPr>
          <p:cNvPr id="200" name="Cloud 199"/>
          <p:cNvSpPr/>
          <p:nvPr/>
        </p:nvSpPr>
        <p:spPr bwMode="auto">
          <a:xfrm rot="788343">
            <a:off x="4732544" y="3547900"/>
            <a:ext cx="478127" cy="500919"/>
          </a:xfrm>
          <a:prstGeom prst="cloud">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chemeClr val="bg2"/>
              </a:solidFill>
              <a:effectLst/>
              <a:latin typeface="FrutigerNext LT Regular" pitchFamily="34" charset="0"/>
              <a:ea typeface="MS PGothic" pitchFamily="34" charset="-128"/>
            </a:endParaRPr>
          </a:p>
        </p:txBody>
      </p:sp>
      <p:sp>
        <p:nvSpPr>
          <p:cNvPr id="201" name="Cloud 200"/>
          <p:cNvSpPr/>
          <p:nvPr/>
        </p:nvSpPr>
        <p:spPr bwMode="auto">
          <a:xfrm rot="788343">
            <a:off x="4584694" y="3809481"/>
            <a:ext cx="478127" cy="500919"/>
          </a:xfrm>
          <a:prstGeom prst="cloud">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chemeClr val="bg2"/>
              </a:solidFill>
              <a:effectLst/>
              <a:latin typeface="FrutigerNext LT Regular" pitchFamily="34" charset="0"/>
              <a:ea typeface="MS PGothic" pitchFamily="34" charset="-128"/>
            </a:endParaRPr>
          </a:p>
        </p:txBody>
      </p:sp>
      <p:sp>
        <p:nvSpPr>
          <p:cNvPr id="202" name="TextBox 201"/>
          <p:cNvSpPr txBox="1"/>
          <p:nvPr/>
        </p:nvSpPr>
        <p:spPr>
          <a:xfrm rot="1255156">
            <a:off x="5677468" y="2388358"/>
            <a:ext cx="966931" cy="369332"/>
          </a:xfrm>
          <a:prstGeom prst="rect">
            <a:avLst/>
          </a:prstGeom>
          <a:noFill/>
        </p:spPr>
        <p:txBody>
          <a:bodyPr wrap="none" rtlCol="0">
            <a:spAutoFit/>
          </a:bodyPr>
          <a:lstStyle/>
          <a:p>
            <a:r>
              <a:rPr lang="en-US" dirty="0" smtClean="0">
                <a:solidFill>
                  <a:schemeClr val="bg2"/>
                </a:solidFill>
              </a:rPr>
              <a:t>400 GE</a:t>
            </a:r>
            <a:endParaRPr lang="en-US" dirty="0">
              <a:solidFill>
                <a:schemeClr val="bg2"/>
              </a:solidFill>
            </a:endParaRPr>
          </a:p>
        </p:txBody>
      </p:sp>
      <p:cxnSp>
        <p:nvCxnSpPr>
          <p:cNvPr id="208" name="Straight Arrow Connector 207"/>
          <p:cNvCxnSpPr/>
          <p:nvPr/>
        </p:nvCxnSpPr>
        <p:spPr bwMode="auto">
          <a:xfrm>
            <a:off x="7246961" y="2169994"/>
            <a:ext cx="13648" cy="450376"/>
          </a:xfrm>
          <a:prstGeom prst="straightConnector1">
            <a:avLst/>
          </a:prstGeom>
          <a:solidFill>
            <a:schemeClr val="accent1"/>
          </a:solidFill>
          <a:ln w="9525" cap="flat" cmpd="sng" algn="ctr">
            <a:solidFill>
              <a:schemeClr val="bg1"/>
            </a:solidFill>
            <a:prstDash val="dash"/>
            <a:round/>
            <a:headEnd type="none" w="med" len="med"/>
            <a:tailEnd type="arrow"/>
          </a:ln>
          <a:effectLst/>
        </p:spPr>
      </p:cxnSp>
      <p:sp>
        <p:nvSpPr>
          <p:cNvPr id="149" name="Cloud 148"/>
          <p:cNvSpPr/>
          <p:nvPr/>
        </p:nvSpPr>
        <p:spPr bwMode="auto">
          <a:xfrm rot="788343">
            <a:off x="9094054" y="424160"/>
            <a:ext cx="2401135" cy="963785"/>
          </a:xfrm>
          <a:prstGeom prst="cloud">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chemeClr val="tx1"/>
              </a:solidFill>
              <a:effectLst/>
              <a:latin typeface="FrutigerNext LT Regular" pitchFamily="34" charset="0"/>
              <a:ea typeface="MS PGothic" pitchFamily="34" charset="-128"/>
            </a:endParaRPr>
          </a:p>
        </p:txBody>
      </p:sp>
      <p:sp>
        <p:nvSpPr>
          <p:cNvPr id="161" name="TextBox 160"/>
          <p:cNvSpPr txBox="1"/>
          <p:nvPr/>
        </p:nvSpPr>
        <p:spPr>
          <a:xfrm>
            <a:off x="9416956" y="641446"/>
            <a:ext cx="1915909" cy="369332"/>
          </a:xfrm>
          <a:prstGeom prst="rect">
            <a:avLst/>
          </a:prstGeom>
          <a:noFill/>
        </p:spPr>
        <p:txBody>
          <a:bodyPr wrap="none" rtlCol="0">
            <a:spAutoFit/>
          </a:bodyPr>
          <a:lstStyle/>
          <a:p>
            <a:r>
              <a:rPr lang="en-US" dirty="0" smtClean="0">
                <a:solidFill>
                  <a:schemeClr val="bg2"/>
                </a:solidFill>
              </a:rPr>
              <a:t>CONTROLLERS</a:t>
            </a:r>
            <a:endParaRPr lang="en-US" dirty="0">
              <a:solidFill>
                <a:schemeClr val="bg2"/>
              </a:solidFill>
            </a:endParaRPr>
          </a:p>
        </p:txBody>
      </p:sp>
      <p:cxnSp>
        <p:nvCxnSpPr>
          <p:cNvPr id="163" name="Straight Connector 162"/>
          <p:cNvCxnSpPr/>
          <p:nvPr/>
        </p:nvCxnSpPr>
        <p:spPr bwMode="auto">
          <a:xfrm flipH="1">
            <a:off x="8297839" y="682388"/>
            <a:ext cx="1037230" cy="24566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65" name="Straight Connector 164"/>
          <p:cNvCxnSpPr/>
          <p:nvPr/>
        </p:nvCxnSpPr>
        <p:spPr bwMode="auto">
          <a:xfrm flipH="1">
            <a:off x="8652680" y="928048"/>
            <a:ext cx="859809" cy="409433"/>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74" name="Straight Connector 173"/>
          <p:cNvCxnSpPr/>
          <p:nvPr/>
        </p:nvCxnSpPr>
        <p:spPr bwMode="auto">
          <a:xfrm flipH="1">
            <a:off x="9225887" y="1080448"/>
            <a:ext cx="589129" cy="379862"/>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81" name="Straight Connector 180"/>
          <p:cNvCxnSpPr/>
          <p:nvPr/>
        </p:nvCxnSpPr>
        <p:spPr bwMode="auto">
          <a:xfrm flipH="1">
            <a:off x="9867331" y="1132764"/>
            <a:ext cx="204717" cy="341194"/>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84" name="Straight Connector 183"/>
          <p:cNvCxnSpPr/>
          <p:nvPr/>
        </p:nvCxnSpPr>
        <p:spPr bwMode="auto">
          <a:xfrm flipH="1">
            <a:off x="10440537" y="1326107"/>
            <a:ext cx="56867" cy="257033"/>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86" name="Straight Connector 185"/>
          <p:cNvCxnSpPr/>
          <p:nvPr/>
        </p:nvCxnSpPr>
        <p:spPr bwMode="auto">
          <a:xfrm>
            <a:off x="10813578" y="1314733"/>
            <a:ext cx="50040" cy="254760"/>
          </a:xfrm>
          <a:prstGeom prst="line">
            <a:avLst/>
          </a:prstGeom>
          <a:solidFill>
            <a:schemeClr val="accent1"/>
          </a:solidFill>
          <a:ln w="9525" cap="flat" cmpd="sng" algn="ctr">
            <a:solidFill>
              <a:schemeClr val="bg1"/>
            </a:solidFill>
            <a:prstDash val="solid"/>
            <a:round/>
            <a:headEnd type="none" w="med" len="med"/>
            <a:tailEnd type="none" w="med" len="med"/>
          </a:ln>
          <a:effectLst/>
        </p:spPr>
      </p:cxnSp>
      <p:pic>
        <p:nvPicPr>
          <p:cNvPr id="171" name="图片 6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16866" y="6013027"/>
            <a:ext cx="705599" cy="705600"/>
          </a:xfrm>
          <a:prstGeom prst="rect">
            <a:avLst/>
          </a:prstGeom>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68522" y="99188"/>
            <a:ext cx="6906610" cy="574096"/>
          </a:xfrm>
        </p:spPr>
        <p:txBody>
          <a:bodyPr/>
          <a:lstStyle/>
          <a:p>
            <a:r>
              <a:rPr lang="en-US" dirty="0" smtClean="0">
                <a:solidFill>
                  <a:schemeClr val="bg2"/>
                </a:solidFill>
              </a:rPr>
              <a:t>Slicing – Controller Hierarchy</a:t>
            </a:r>
            <a:endParaRPr lang="en-US" dirty="0">
              <a:solidFill>
                <a:schemeClr val="bg2"/>
              </a:solidFill>
            </a:endParaRPr>
          </a:p>
        </p:txBody>
      </p:sp>
      <p:sp>
        <p:nvSpPr>
          <p:cNvPr id="220" name="TextBox 219"/>
          <p:cNvSpPr txBox="1"/>
          <p:nvPr/>
        </p:nvSpPr>
        <p:spPr>
          <a:xfrm>
            <a:off x="2370161" y="1812817"/>
            <a:ext cx="1980029" cy="523220"/>
          </a:xfrm>
          <a:prstGeom prst="rect">
            <a:avLst/>
          </a:prstGeom>
          <a:noFill/>
          <a:ln>
            <a:solidFill>
              <a:schemeClr val="bg2"/>
            </a:solidFill>
          </a:ln>
        </p:spPr>
        <p:txBody>
          <a:bodyPr wrap="none" rtlCol="0">
            <a:spAutoFit/>
          </a:bodyPr>
          <a:lstStyle/>
          <a:p>
            <a:r>
              <a:rPr lang="en-US" sz="1400" dirty="0" smtClean="0">
                <a:solidFill>
                  <a:schemeClr val="bg2"/>
                </a:solidFill>
              </a:rPr>
              <a:t>C-RAN INSTANCE</a:t>
            </a:r>
            <a:br>
              <a:rPr lang="en-US" sz="1400" dirty="0" smtClean="0">
                <a:solidFill>
                  <a:schemeClr val="bg2"/>
                </a:solidFill>
              </a:rPr>
            </a:br>
            <a:r>
              <a:rPr lang="en-US" sz="1400" dirty="0" smtClean="0">
                <a:solidFill>
                  <a:schemeClr val="bg2"/>
                </a:solidFill>
              </a:rPr>
              <a:t>SLICE CONTROLLER</a:t>
            </a:r>
            <a:endParaRPr lang="en-US" sz="1400" dirty="0">
              <a:solidFill>
                <a:schemeClr val="bg2"/>
              </a:solidFill>
            </a:endParaRPr>
          </a:p>
        </p:txBody>
      </p:sp>
      <p:grpSp>
        <p:nvGrpSpPr>
          <p:cNvPr id="254" name="Group 253"/>
          <p:cNvGrpSpPr/>
          <p:nvPr/>
        </p:nvGrpSpPr>
        <p:grpSpPr>
          <a:xfrm>
            <a:off x="382137" y="2336037"/>
            <a:ext cx="5304398" cy="3832751"/>
            <a:chOff x="245660" y="2058400"/>
            <a:chExt cx="6483234" cy="4301457"/>
          </a:xfrm>
        </p:grpSpPr>
        <p:grpSp>
          <p:nvGrpSpPr>
            <p:cNvPr id="172" name="Group 171"/>
            <p:cNvGrpSpPr/>
            <p:nvPr/>
          </p:nvGrpSpPr>
          <p:grpSpPr>
            <a:xfrm>
              <a:off x="281587" y="3433273"/>
              <a:ext cx="5122927" cy="2926584"/>
              <a:chOff x="499950" y="1310184"/>
              <a:chExt cx="9170948" cy="4749422"/>
            </a:xfrm>
          </p:grpSpPr>
          <p:grpSp>
            <p:nvGrpSpPr>
              <p:cNvPr id="3" name="Group 357"/>
              <p:cNvGrpSpPr/>
              <p:nvPr/>
            </p:nvGrpSpPr>
            <p:grpSpPr>
              <a:xfrm>
                <a:off x="993935" y="1660518"/>
                <a:ext cx="788276" cy="1546940"/>
                <a:chOff x="331076" y="1968769"/>
                <a:chExt cx="1166648" cy="2075291"/>
              </a:xfrm>
            </p:grpSpPr>
            <p:sp>
              <p:nvSpPr>
                <p:cNvPr id="79" name="Rounded Rectangle 78"/>
                <p:cNvSpPr/>
                <p:nvPr/>
              </p:nvSpPr>
              <p:spPr bwMode="auto">
                <a:xfrm>
                  <a:off x="331076" y="1968769"/>
                  <a:ext cx="1166648" cy="2075291"/>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grpSp>
              <p:nvGrpSpPr>
                <p:cNvPr id="4" name="Group 116"/>
                <p:cNvGrpSpPr/>
                <p:nvPr/>
              </p:nvGrpSpPr>
              <p:grpSpPr>
                <a:xfrm>
                  <a:off x="414153" y="2406182"/>
                  <a:ext cx="961697" cy="1329559"/>
                  <a:chOff x="3484179" y="2044262"/>
                  <a:chExt cx="1250731" cy="1560786"/>
                </a:xfrm>
              </p:grpSpPr>
              <p:grpSp>
                <p:nvGrpSpPr>
                  <p:cNvPr id="5" name="Group 105"/>
                  <p:cNvGrpSpPr/>
                  <p:nvPr/>
                </p:nvGrpSpPr>
                <p:grpSpPr>
                  <a:xfrm>
                    <a:off x="3484179" y="2044262"/>
                    <a:ext cx="362607" cy="1560786"/>
                    <a:chOff x="3484179" y="1970689"/>
                    <a:chExt cx="362607" cy="1560786"/>
                  </a:xfrm>
                </p:grpSpPr>
                <p:sp>
                  <p:nvSpPr>
                    <p:cNvPr id="80" name="Rectangle 79"/>
                    <p:cNvSpPr/>
                    <p:nvPr/>
                  </p:nvSpPr>
                  <p:spPr bwMode="auto">
                    <a:xfrm>
                      <a:off x="3484179" y="1970689"/>
                      <a:ext cx="362607" cy="33107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88" name="Rectangle 87"/>
                    <p:cNvSpPr/>
                    <p:nvPr/>
                  </p:nvSpPr>
                  <p:spPr bwMode="auto">
                    <a:xfrm>
                      <a:off x="3484179" y="2380592"/>
                      <a:ext cx="362607" cy="331076"/>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90" name="Rectangle 89"/>
                    <p:cNvSpPr/>
                    <p:nvPr/>
                  </p:nvSpPr>
                  <p:spPr bwMode="auto">
                    <a:xfrm>
                      <a:off x="3484179" y="2790496"/>
                      <a:ext cx="362607" cy="33107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02" name="Rectangle 101"/>
                    <p:cNvSpPr/>
                    <p:nvPr/>
                  </p:nvSpPr>
                  <p:spPr bwMode="auto">
                    <a:xfrm>
                      <a:off x="3484179" y="3200399"/>
                      <a:ext cx="362607" cy="331076"/>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grpSp>
              <p:grpSp>
                <p:nvGrpSpPr>
                  <p:cNvPr id="6" name="Group 106"/>
                  <p:cNvGrpSpPr/>
                  <p:nvPr/>
                </p:nvGrpSpPr>
                <p:grpSpPr>
                  <a:xfrm>
                    <a:off x="3928241" y="2044262"/>
                    <a:ext cx="362607" cy="1560786"/>
                    <a:chOff x="3484179" y="1970689"/>
                    <a:chExt cx="362607" cy="1560786"/>
                  </a:xfrm>
                </p:grpSpPr>
                <p:sp>
                  <p:nvSpPr>
                    <p:cNvPr id="108" name="Rectangle 107"/>
                    <p:cNvSpPr/>
                    <p:nvPr/>
                  </p:nvSpPr>
                  <p:spPr bwMode="auto">
                    <a:xfrm>
                      <a:off x="3484179" y="1970689"/>
                      <a:ext cx="362607" cy="331076"/>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09" name="Rectangle 108"/>
                    <p:cNvSpPr/>
                    <p:nvPr/>
                  </p:nvSpPr>
                  <p:spPr bwMode="auto">
                    <a:xfrm>
                      <a:off x="3484179" y="2380592"/>
                      <a:ext cx="362607" cy="33107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10" name="Rectangle 109"/>
                    <p:cNvSpPr/>
                    <p:nvPr/>
                  </p:nvSpPr>
                  <p:spPr bwMode="auto">
                    <a:xfrm>
                      <a:off x="3484179" y="2790496"/>
                      <a:ext cx="362607" cy="331076"/>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11" name="Rectangle 110"/>
                    <p:cNvSpPr/>
                    <p:nvPr/>
                  </p:nvSpPr>
                  <p:spPr bwMode="auto">
                    <a:xfrm>
                      <a:off x="3484179" y="3200399"/>
                      <a:ext cx="362607" cy="33107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grpSp>
              <p:grpSp>
                <p:nvGrpSpPr>
                  <p:cNvPr id="7" name="Group 111"/>
                  <p:cNvGrpSpPr/>
                  <p:nvPr/>
                </p:nvGrpSpPr>
                <p:grpSpPr>
                  <a:xfrm>
                    <a:off x="4372303" y="2044262"/>
                    <a:ext cx="362607" cy="1560786"/>
                    <a:chOff x="3484179" y="1970689"/>
                    <a:chExt cx="362607" cy="1560786"/>
                  </a:xfrm>
                </p:grpSpPr>
                <p:sp>
                  <p:nvSpPr>
                    <p:cNvPr id="113" name="Rectangle 112"/>
                    <p:cNvSpPr/>
                    <p:nvPr/>
                  </p:nvSpPr>
                  <p:spPr bwMode="auto">
                    <a:xfrm>
                      <a:off x="3484179" y="1970689"/>
                      <a:ext cx="362607" cy="33107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14" name="Rectangle 113"/>
                    <p:cNvSpPr/>
                    <p:nvPr/>
                  </p:nvSpPr>
                  <p:spPr bwMode="auto">
                    <a:xfrm>
                      <a:off x="3484179" y="2380592"/>
                      <a:ext cx="362607" cy="331076"/>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15" name="Rectangle 114"/>
                    <p:cNvSpPr/>
                    <p:nvPr/>
                  </p:nvSpPr>
                  <p:spPr bwMode="auto">
                    <a:xfrm>
                      <a:off x="3484179" y="2790496"/>
                      <a:ext cx="362607" cy="33107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16" name="Rectangle 115"/>
                    <p:cNvSpPr/>
                    <p:nvPr/>
                  </p:nvSpPr>
                  <p:spPr bwMode="auto">
                    <a:xfrm>
                      <a:off x="3484179" y="3200399"/>
                      <a:ext cx="362607" cy="331076"/>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grpSp>
            </p:grpSp>
            <p:sp>
              <p:nvSpPr>
                <p:cNvPr id="118" name="Rounded Rectangle 117"/>
                <p:cNvSpPr/>
                <p:nvPr/>
              </p:nvSpPr>
              <p:spPr bwMode="auto">
                <a:xfrm>
                  <a:off x="934414" y="2111892"/>
                  <a:ext cx="488732" cy="14189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19" name="Rounded Rectangle 118"/>
                <p:cNvSpPr/>
                <p:nvPr/>
              </p:nvSpPr>
              <p:spPr bwMode="auto">
                <a:xfrm>
                  <a:off x="393130" y="2114590"/>
                  <a:ext cx="525519" cy="132475"/>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20" name="Oval 119"/>
                <p:cNvSpPr/>
                <p:nvPr/>
              </p:nvSpPr>
              <p:spPr bwMode="auto">
                <a:xfrm>
                  <a:off x="814186" y="3813472"/>
                  <a:ext cx="174929" cy="190831"/>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21" name="Rectangle 120"/>
                <p:cNvSpPr/>
                <p:nvPr/>
              </p:nvSpPr>
              <p:spPr bwMode="auto">
                <a:xfrm>
                  <a:off x="1076579" y="3861179"/>
                  <a:ext cx="190831" cy="7951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22" name="Rectangle 121"/>
                <p:cNvSpPr/>
                <p:nvPr/>
              </p:nvSpPr>
              <p:spPr bwMode="auto">
                <a:xfrm>
                  <a:off x="497459" y="3862504"/>
                  <a:ext cx="190831" cy="7951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grpSp>
          <p:cxnSp>
            <p:nvCxnSpPr>
              <p:cNvPr id="129" name="Straight Connector 128"/>
              <p:cNvCxnSpPr/>
              <p:nvPr/>
            </p:nvCxnSpPr>
            <p:spPr bwMode="auto">
              <a:xfrm>
                <a:off x="3012397" y="2967586"/>
                <a:ext cx="191068" cy="13647"/>
              </a:xfrm>
              <a:prstGeom prst="line">
                <a:avLst/>
              </a:prstGeom>
              <a:solidFill>
                <a:schemeClr val="accent1"/>
              </a:solidFill>
              <a:ln w="9525" cap="flat" cmpd="sng" algn="ctr">
                <a:solidFill>
                  <a:srgbClr val="FF0000"/>
                </a:solidFill>
                <a:prstDash val="solid"/>
                <a:round/>
                <a:headEnd type="none" w="med" len="med"/>
                <a:tailEnd type="none" w="med" len="med"/>
              </a:ln>
              <a:effectLst/>
            </p:spPr>
          </p:cxnSp>
          <p:sp>
            <p:nvSpPr>
              <p:cNvPr id="130" name="Rectangle 129"/>
              <p:cNvSpPr/>
              <p:nvPr/>
            </p:nvSpPr>
            <p:spPr bwMode="auto">
              <a:xfrm>
                <a:off x="3217113" y="2825086"/>
                <a:ext cx="955343" cy="30025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dirty="0" smtClean="0">
                    <a:ln>
                      <a:noFill/>
                    </a:ln>
                    <a:solidFill>
                      <a:schemeClr val="bg2"/>
                    </a:solidFill>
                    <a:effectLst/>
                    <a:latin typeface="FrutigerNext LT Regular" pitchFamily="34" charset="0"/>
                    <a:ea typeface="MS PGothic" pitchFamily="34" charset="-128"/>
                  </a:rPr>
                  <a:t>DWDM</a:t>
                </a:r>
              </a:p>
            </p:txBody>
          </p:sp>
          <p:sp>
            <p:nvSpPr>
              <p:cNvPr id="136" name="Isosceles Triangle 135"/>
              <p:cNvSpPr/>
              <p:nvPr/>
            </p:nvSpPr>
            <p:spPr bwMode="auto">
              <a:xfrm>
                <a:off x="2624700" y="4311045"/>
                <a:ext cx="198035" cy="1273134"/>
              </a:xfrm>
              <a:prstGeom prst="triangle">
                <a:avLst/>
              </a:prstGeom>
              <a:solidFill>
                <a:schemeClr val="accent4">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37" name="Rectangle 136"/>
              <p:cNvSpPr/>
              <p:nvPr/>
            </p:nvSpPr>
            <p:spPr bwMode="auto">
              <a:xfrm>
                <a:off x="2973728" y="3706839"/>
                <a:ext cx="109182" cy="504967"/>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cxnSp>
            <p:nvCxnSpPr>
              <p:cNvPr id="138" name="Straight Connector 137"/>
              <p:cNvCxnSpPr>
                <a:stCxn id="137" idx="2"/>
              </p:cNvCxnSpPr>
              <p:nvPr/>
            </p:nvCxnSpPr>
            <p:spPr bwMode="auto">
              <a:xfrm>
                <a:off x="3028319" y="4211806"/>
                <a:ext cx="1" cy="1078174"/>
              </a:xfrm>
              <a:prstGeom prst="line">
                <a:avLst/>
              </a:prstGeom>
              <a:solidFill>
                <a:schemeClr val="accent1"/>
              </a:solidFill>
              <a:ln w="9525" cap="flat" cmpd="sng" algn="ctr">
                <a:solidFill>
                  <a:srgbClr val="FFFF00"/>
                </a:solidFill>
                <a:prstDash val="solid"/>
                <a:round/>
                <a:headEnd type="none" w="med" len="med"/>
                <a:tailEnd type="none" w="med" len="med"/>
              </a:ln>
              <a:effectLst/>
            </p:spPr>
          </p:cxnSp>
          <p:cxnSp>
            <p:nvCxnSpPr>
              <p:cNvPr id="139" name="Straight Connector 138"/>
              <p:cNvCxnSpPr/>
              <p:nvPr/>
            </p:nvCxnSpPr>
            <p:spPr bwMode="auto">
              <a:xfrm>
                <a:off x="3028320" y="5289980"/>
                <a:ext cx="191068" cy="13647"/>
              </a:xfrm>
              <a:prstGeom prst="line">
                <a:avLst/>
              </a:prstGeom>
              <a:solidFill>
                <a:schemeClr val="accent1"/>
              </a:solidFill>
              <a:ln w="9525" cap="flat" cmpd="sng" algn="ctr">
                <a:solidFill>
                  <a:srgbClr val="FFFF00"/>
                </a:solidFill>
                <a:prstDash val="solid"/>
                <a:round/>
                <a:headEnd type="none" w="med" len="med"/>
                <a:tailEnd type="none" w="med" len="med"/>
              </a:ln>
              <a:effectLst/>
            </p:spPr>
          </p:cxnSp>
          <p:sp>
            <p:nvSpPr>
              <p:cNvPr id="140" name="Rectangle 139"/>
              <p:cNvSpPr/>
              <p:nvPr/>
            </p:nvSpPr>
            <p:spPr bwMode="auto">
              <a:xfrm>
                <a:off x="3233036" y="5030673"/>
                <a:ext cx="955343" cy="48302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dirty="0" smtClean="0">
                    <a:ln>
                      <a:noFill/>
                    </a:ln>
                    <a:solidFill>
                      <a:schemeClr val="bg2"/>
                    </a:solidFill>
                    <a:effectLst/>
                    <a:latin typeface="FrutigerNext LT Regular" pitchFamily="34" charset="0"/>
                    <a:ea typeface="MS PGothic" pitchFamily="34" charset="-128"/>
                  </a:rPr>
                  <a:t>DWDM</a:t>
                </a:r>
              </a:p>
            </p:txBody>
          </p:sp>
          <p:grpSp>
            <p:nvGrpSpPr>
              <p:cNvPr id="8" name="Group 161"/>
              <p:cNvGrpSpPr/>
              <p:nvPr/>
            </p:nvGrpSpPr>
            <p:grpSpPr>
              <a:xfrm>
                <a:off x="2006648" y="1384445"/>
                <a:ext cx="1060339" cy="1583141"/>
                <a:chOff x="1706396" y="1125138"/>
                <a:chExt cx="1060339" cy="1583141"/>
              </a:xfrm>
            </p:grpSpPr>
            <p:sp>
              <p:nvSpPr>
                <p:cNvPr id="126" name="Isosceles Triangle 125"/>
                <p:cNvSpPr/>
                <p:nvPr/>
              </p:nvSpPr>
              <p:spPr bwMode="auto">
                <a:xfrm>
                  <a:off x="2418883" y="1639614"/>
                  <a:ext cx="261253" cy="1015200"/>
                </a:xfrm>
                <a:prstGeom prst="triangle">
                  <a:avLst/>
                </a:prstGeom>
                <a:solidFill>
                  <a:schemeClr val="accent4">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27" name="Rectangle 126"/>
                <p:cNvSpPr/>
                <p:nvPr/>
              </p:nvSpPr>
              <p:spPr bwMode="auto">
                <a:xfrm>
                  <a:off x="2657553" y="1125138"/>
                  <a:ext cx="109182" cy="504967"/>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cxnSp>
              <p:nvCxnSpPr>
                <p:cNvPr id="128" name="Straight Connector 127"/>
                <p:cNvCxnSpPr>
                  <a:stCxn id="127" idx="2"/>
                </p:cNvCxnSpPr>
                <p:nvPr/>
              </p:nvCxnSpPr>
              <p:spPr bwMode="auto">
                <a:xfrm>
                  <a:off x="2712144" y="1630105"/>
                  <a:ext cx="1" cy="1078174"/>
                </a:xfrm>
                <a:prstGeom prst="line">
                  <a:avLst/>
                </a:prstGeom>
                <a:solidFill>
                  <a:schemeClr val="accent1"/>
                </a:solidFill>
                <a:ln w="9525" cap="flat" cmpd="sng" algn="ctr">
                  <a:solidFill>
                    <a:srgbClr val="FF0000"/>
                  </a:solidFill>
                  <a:prstDash val="solid"/>
                  <a:round/>
                  <a:headEnd type="none" w="med" len="med"/>
                  <a:tailEnd type="none" w="med" len="med"/>
                </a:ln>
                <a:effectLst/>
              </p:spPr>
            </p:cxnSp>
            <p:sp>
              <p:nvSpPr>
                <p:cNvPr id="175" name="TextBox 174"/>
                <p:cNvSpPr txBox="1"/>
                <p:nvPr/>
              </p:nvSpPr>
              <p:spPr>
                <a:xfrm rot="9713445">
                  <a:off x="1706396" y="1353826"/>
                  <a:ext cx="782852" cy="448446"/>
                </a:xfrm>
                <a:prstGeom prst="rect">
                  <a:avLst/>
                </a:prstGeom>
                <a:noFill/>
              </p:spPr>
              <p:txBody>
                <a:bodyPr wrap="none" rtlCol="0">
                  <a:spAutoFit/>
                </a:bodyPr>
                <a:lstStyle/>
                <a:p>
                  <a:r>
                    <a:rPr lang="en-US" sz="1000" dirty="0" smtClean="0">
                      <a:solidFill>
                        <a:schemeClr val="bg2"/>
                      </a:solidFill>
                    </a:rPr>
                    <a:t>))))</a:t>
                  </a:r>
                  <a:endParaRPr lang="en-US" sz="1000" dirty="0">
                    <a:solidFill>
                      <a:schemeClr val="bg2"/>
                    </a:solidFill>
                  </a:endParaRPr>
                </a:p>
              </p:txBody>
            </p:sp>
          </p:grpSp>
          <p:sp>
            <p:nvSpPr>
              <p:cNvPr id="176" name="TextBox 175"/>
              <p:cNvSpPr txBox="1"/>
              <p:nvPr/>
            </p:nvSpPr>
            <p:spPr>
              <a:xfrm rot="11789746">
                <a:off x="1974336" y="3734579"/>
                <a:ext cx="782852" cy="448446"/>
              </a:xfrm>
              <a:prstGeom prst="rect">
                <a:avLst/>
              </a:prstGeom>
              <a:noFill/>
            </p:spPr>
            <p:txBody>
              <a:bodyPr wrap="none" rtlCol="0">
                <a:spAutoFit/>
              </a:bodyPr>
              <a:lstStyle/>
              <a:p>
                <a:r>
                  <a:rPr lang="en-US" sz="1000" dirty="0" smtClean="0">
                    <a:solidFill>
                      <a:schemeClr val="bg2"/>
                    </a:solidFill>
                  </a:rPr>
                  <a:t>))))</a:t>
                </a:r>
                <a:endParaRPr lang="en-US" sz="1000" dirty="0">
                  <a:solidFill>
                    <a:schemeClr val="bg2"/>
                  </a:solidFill>
                </a:endParaRPr>
              </a:p>
            </p:txBody>
          </p:sp>
          <p:cxnSp>
            <p:nvCxnSpPr>
              <p:cNvPr id="178" name="Straight Arrow Connector 177"/>
              <p:cNvCxnSpPr/>
              <p:nvPr/>
            </p:nvCxnSpPr>
            <p:spPr bwMode="auto">
              <a:xfrm flipH="1">
                <a:off x="3022696" y="2228755"/>
                <a:ext cx="239912" cy="950"/>
              </a:xfrm>
              <a:prstGeom prst="straightConnector1">
                <a:avLst/>
              </a:prstGeom>
              <a:solidFill>
                <a:schemeClr val="accent1"/>
              </a:solidFill>
              <a:ln w="9525" cap="flat" cmpd="sng" algn="ctr">
                <a:solidFill>
                  <a:schemeClr val="bg1"/>
                </a:solidFill>
                <a:prstDash val="dash"/>
                <a:round/>
                <a:headEnd type="none" w="med" len="med"/>
                <a:tailEnd type="arrow"/>
              </a:ln>
              <a:effectLst/>
            </p:spPr>
          </p:cxnSp>
          <p:sp>
            <p:nvSpPr>
              <p:cNvPr id="204" name="Rectangle 203"/>
              <p:cNvSpPr/>
              <p:nvPr/>
            </p:nvSpPr>
            <p:spPr bwMode="auto">
              <a:xfrm>
                <a:off x="2801426" y="3393216"/>
                <a:ext cx="109182" cy="504967"/>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205" name="TextBox 204"/>
              <p:cNvSpPr txBox="1"/>
              <p:nvPr/>
            </p:nvSpPr>
            <p:spPr>
              <a:xfrm rot="8933607">
                <a:off x="1794134" y="3329198"/>
                <a:ext cx="1025362" cy="448446"/>
              </a:xfrm>
              <a:prstGeom prst="rect">
                <a:avLst/>
              </a:prstGeom>
              <a:noFill/>
            </p:spPr>
            <p:txBody>
              <a:bodyPr wrap="square" rtlCol="0">
                <a:spAutoFit/>
              </a:bodyPr>
              <a:lstStyle/>
              <a:p>
                <a:r>
                  <a:rPr lang="en-US" sz="1000" dirty="0" smtClean="0">
                    <a:solidFill>
                      <a:schemeClr val="bg2"/>
                    </a:solidFill>
                  </a:rPr>
                  <a:t>))))</a:t>
                </a:r>
                <a:endParaRPr lang="en-US" sz="1000" dirty="0">
                  <a:solidFill>
                    <a:schemeClr val="bg2"/>
                  </a:solidFill>
                </a:endParaRPr>
              </a:p>
            </p:txBody>
          </p:sp>
          <p:cxnSp>
            <p:nvCxnSpPr>
              <p:cNvPr id="206" name="Straight Connector 205"/>
              <p:cNvCxnSpPr>
                <a:stCxn id="204" idx="2"/>
              </p:cNvCxnSpPr>
              <p:nvPr/>
            </p:nvCxnSpPr>
            <p:spPr bwMode="auto">
              <a:xfrm>
                <a:off x="2856017" y="3898183"/>
                <a:ext cx="9217" cy="1458918"/>
              </a:xfrm>
              <a:prstGeom prst="line">
                <a:avLst/>
              </a:prstGeom>
              <a:solidFill>
                <a:schemeClr val="accent1"/>
              </a:solidFill>
              <a:ln w="9525" cap="flat" cmpd="sng" algn="ctr">
                <a:solidFill>
                  <a:srgbClr val="0000FF"/>
                </a:solidFill>
                <a:prstDash val="solid"/>
                <a:round/>
                <a:headEnd type="none" w="med" len="med"/>
                <a:tailEnd type="none" w="med" len="med"/>
              </a:ln>
              <a:effectLst/>
            </p:spPr>
          </p:cxnSp>
          <p:cxnSp>
            <p:nvCxnSpPr>
              <p:cNvPr id="207" name="Straight Connector 206"/>
              <p:cNvCxnSpPr/>
              <p:nvPr/>
            </p:nvCxnSpPr>
            <p:spPr bwMode="auto">
              <a:xfrm>
                <a:off x="2862668" y="5370817"/>
                <a:ext cx="368326" cy="33991"/>
              </a:xfrm>
              <a:prstGeom prst="line">
                <a:avLst/>
              </a:prstGeom>
              <a:solidFill>
                <a:schemeClr val="accent1"/>
              </a:solidFill>
              <a:ln w="9525" cap="flat" cmpd="sng" algn="ctr">
                <a:solidFill>
                  <a:srgbClr val="0000FF"/>
                </a:solidFill>
                <a:prstDash val="solid"/>
                <a:round/>
                <a:headEnd type="none" w="med" len="med"/>
                <a:tailEnd type="none" w="med" len="med"/>
              </a:ln>
              <a:effectLst/>
            </p:spPr>
          </p:cxnSp>
          <p:sp>
            <p:nvSpPr>
              <p:cNvPr id="330" name="Cloud 329"/>
              <p:cNvSpPr/>
              <p:nvPr/>
            </p:nvSpPr>
            <p:spPr bwMode="auto">
              <a:xfrm>
                <a:off x="4653956" y="1646672"/>
                <a:ext cx="1116929" cy="4412934"/>
              </a:xfrm>
              <a:prstGeom prst="cloud">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31" name="Cloud 330"/>
              <p:cNvSpPr/>
              <p:nvPr/>
            </p:nvSpPr>
            <p:spPr bwMode="auto">
              <a:xfrm rot="788343">
                <a:off x="6616548" y="2560965"/>
                <a:ext cx="3054350" cy="3040689"/>
              </a:xfrm>
              <a:prstGeom prst="cloud">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dirty="0" smtClean="0">
                  <a:ln>
                    <a:noFill/>
                  </a:ln>
                  <a:solidFill>
                    <a:schemeClr val="bg2"/>
                  </a:solidFill>
                  <a:effectLst/>
                  <a:latin typeface="FrutigerNext LT Regular" pitchFamily="34" charset="0"/>
                  <a:ea typeface="MS PGothic" pitchFamily="34" charset="-128"/>
                </a:endParaRPr>
              </a:p>
            </p:txBody>
          </p:sp>
          <p:grpSp>
            <p:nvGrpSpPr>
              <p:cNvPr id="9" name="Group 177"/>
              <p:cNvGrpSpPr/>
              <p:nvPr/>
            </p:nvGrpSpPr>
            <p:grpSpPr>
              <a:xfrm rot="16200000">
                <a:off x="6467596" y="3408386"/>
                <a:ext cx="1978091" cy="1242533"/>
                <a:chOff x="6944248" y="6119031"/>
                <a:chExt cx="1236704" cy="744081"/>
              </a:xfrm>
            </p:grpSpPr>
            <p:sp>
              <p:nvSpPr>
                <p:cNvPr id="334" name="Cube 333"/>
                <p:cNvSpPr/>
                <p:nvPr/>
              </p:nvSpPr>
              <p:spPr bwMode="auto">
                <a:xfrm>
                  <a:off x="6944248" y="6358643"/>
                  <a:ext cx="203083" cy="135427"/>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35" name="Cube 334"/>
                <p:cNvSpPr/>
                <p:nvPr/>
              </p:nvSpPr>
              <p:spPr bwMode="auto">
                <a:xfrm>
                  <a:off x="7222384" y="6358643"/>
                  <a:ext cx="203083" cy="135427"/>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36" name="Cube 335"/>
                <p:cNvSpPr/>
                <p:nvPr/>
              </p:nvSpPr>
              <p:spPr bwMode="auto">
                <a:xfrm>
                  <a:off x="7540253" y="6358643"/>
                  <a:ext cx="203083" cy="135427"/>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37" name="Cube 336"/>
                <p:cNvSpPr/>
                <p:nvPr/>
              </p:nvSpPr>
              <p:spPr bwMode="auto">
                <a:xfrm>
                  <a:off x="7897857" y="6358643"/>
                  <a:ext cx="203083" cy="135427"/>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cxnSp>
              <p:nvCxnSpPr>
                <p:cNvPr id="340" name="Straight Connector 339"/>
                <p:cNvCxnSpPr>
                  <a:stCxn id="386" idx="1"/>
                  <a:endCxn id="336" idx="3"/>
                </p:cNvCxnSpPr>
                <p:nvPr/>
              </p:nvCxnSpPr>
              <p:spPr bwMode="auto">
                <a:xfrm rot="5400000" flipH="1">
                  <a:off x="7718016" y="6400176"/>
                  <a:ext cx="369042" cy="55683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46" name="Straight Connector 345"/>
                <p:cNvCxnSpPr>
                  <a:stCxn id="337" idx="1"/>
                  <a:endCxn id="348" idx="4"/>
                </p:cNvCxnSpPr>
                <p:nvPr/>
              </p:nvCxnSpPr>
              <p:spPr bwMode="auto">
                <a:xfrm flipH="1" flipV="1">
                  <a:off x="7758759" y="6203673"/>
                  <a:ext cx="223711" cy="188827"/>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347" name="Cube 346"/>
                <p:cNvSpPr/>
                <p:nvPr/>
              </p:nvSpPr>
              <p:spPr bwMode="auto">
                <a:xfrm>
                  <a:off x="7162284" y="6125198"/>
                  <a:ext cx="203083" cy="135427"/>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48" name="Cube 347"/>
                <p:cNvSpPr/>
                <p:nvPr/>
              </p:nvSpPr>
              <p:spPr bwMode="auto">
                <a:xfrm>
                  <a:off x="7589533" y="6119031"/>
                  <a:ext cx="203083" cy="135427"/>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cxnSp>
              <p:nvCxnSpPr>
                <p:cNvPr id="349" name="Straight Connector 348"/>
                <p:cNvCxnSpPr>
                  <a:stCxn id="337" idx="1"/>
                  <a:endCxn id="347" idx="4"/>
                </p:cNvCxnSpPr>
                <p:nvPr/>
              </p:nvCxnSpPr>
              <p:spPr bwMode="auto">
                <a:xfrm flipH="1" flipV="1">
                  <a:off x="7331510" y="6209840"/>
                  <a:ext cx="650960" cy="18266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50" name="Straight Connector 349"/>
                <p:cNvCxnSpPr>
                  <a:stCxn id="336" idx="0"/>
                  <a:endCxn id="348" idx="3"/>
                </p:cNvCxnSpPr>
                <p:nvPr/>
              </p:nvCxnSpPr>
              <p:spPr bwMode="auto">
                <a:xfrm flipV="1">
                  <a:off x="7658723" y="6254458"/>
                  <a:ext cx="15423" cy="104185"/>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51" name="Straight Connector 350"/>
                <p:cNvCxnSpPr>
                  <a:stCxn id="336" idx="0"/>
                  <a:endCxn id="347" idx="4"/>
                </p:cNvCxnSpPr>
                <p:nvPr/>
              </p:nvCxnSpPr>
              <p:spPr bwMode="auto">
                <a:xfrm flipH="1" flipV="1">
                  <a:off x="7331510" y="6209840"/>
                  <a:ext cx="327213" cy="148803"/>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52" name="Straight Connector 351"/>
                <p:cNvCxnSpPr>
                  <a:stCxn id="335" idx="0"/>
                  <a:endCxn id="348" idx="3"/>
                </p:cNvCxnSpPr>
                <p:nvPr/>
              </p:nvCxnSpPr>
              <p:spPr bwMode="auto">
                <a:xfrm flipV="1">
                  <a:off x="7340854" y="6254458"/>
                  <a:ext cx="333292" cy="104185"/>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53" name="Straight Connector 352"/>
                <p:cNvCxnSpPr>
                  <a:stCxn id="335" idx="0"/>
                  <a:endCxn id="347" idx="3"/>
                </p:cNvCxnSpPr>
                <p:nvPr/>
              </p:nvCxnSpPr>
              <p:spPr bwMode="auto">
                <a:xfrm flipH="1" flipV="1">
                  <a:off x="7246897" y="6260625"/>
                  <a:ext cx="93957" cy="98018"/>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54" name="Straight Connector 353"/>
                <p:cNvCxnSpPr>
                  <a:stCxn id="334" idx="0"/>
                  <a:endCxn id="347" idx="3"/>
                </p:cNvCxnSpPr>
                <p:nvPr/>
              </p:nvCxnSpPr>
              <p:spPr bwMode="auto">
                <a:xfrm flipV="1">
                  <a:off x="7062718" y="6260625"/>
                  <a:ext cx="184179" cy="98018"/>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55" name="Straight Connector 354"/>
                <p:cNvCxnSpPr>
                  <a:stCxn id="334" idx="0"/>
                  <a:endCxn id="348" idx="3"/>
                </p:cNvCxnSpPr>
                <p:nvPr/>
              </p:nvCxnSpPr>
              <p:spPr bwMode="auto">
                <a:xfrm flipV="1">
                  <a:off x="7062718" y="6254458"/>
                  <a:ext cx="611428" cy="104185"/>
                </a:xfrm>
                <a:prstGeom prst="line">
                  <a:avLst/>
                </a:prstGeom>
                <a:solidFill>
                  <a:schemeClr val="accent1"/>
                </a:solidFill>
                <a:ln w="9525" cap="flat" cmpd="sng" algn="ctr">
                  <a:solidFill>
                    <a:schemeClr val="bg1"/>
                  </a:solidFill>
                  <a:prstDash val="solid"/>
                  <a:round/>
                  <a:headEnd type="none" w="med" len="med"/>
                  <a:tailEnd type="none" w="med" len="med"/>
                </a:ln>
                <a:effectLst/>
              </p:spPr>
            </p:cxnSp>
          </p:grpSp>
          <p:grpSp>
            <p:nvGrpSpPr>
              <p:cNvPr id="10" name="Group 358"/>
              <p:cNvGrpSpPr/>
              <p:nvPr/>
            </p:nvGrpSpPr>
            <p:grpSpPr>
              <a:xfrm>
                <a:off x="499950" y="3578657"/>
                <a:ext cx="788276" cy="1546940"/>
                <a:chOff x="331076" y="1968769"/>
                <a:chExt cx="1166648" cy="2075291"/>
              </a:xfrm>
            </p:grpSpPr>
            <p:sp>
              <p:nvSpPr>
                <p:cNvPr id="360" name="Rounded Rectangle 359"/>
                <p:cNvSpPr/>
                <p:nvPr/>
              </p:nvSpPr>
              <p:spPr bwMode="auto">
                <a:xfrm>
                  <a:off x="331076" y="1968769"/>
                  <a:ext cx="1166648" cy="2075291"/>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grpSp>
              <p:nvGrpSpPr>
                <p:cNvPr id="11" name="Group 116"/>
                <p:cNvGrpSpPr/>
                <p:nvPr/>
              </p:nvGrpSpPr>
              <p:grpSpPr>
                <a:xfrm>
                  <a:off x="414153" y="2406182"/>
                  <a:ext cx="961697" cy="1329559"/>
                  <a:chOff x="3484179" y="2044262"/>
                  <a:chExt cx="1250731" cy="1560786"/>
                </a:xfrm>
              </p:grpSpPr>
              <p:grpSp>
                <p:nvGrpSpPr>
                  <p:cNvPr id="12" name="Group 105"/>
                  <p:cNvGrpSpPr/>
                  <p:nvPr/>
                </p:nvGrpSpPr>
                <p:grpSpPr>
                  <a:xfrm>
                    <a:off x="3484179" y="2044262"/>
                    <a:ext cx="362607" cy="1560786"/>
                    <a:chOff x="3484179" y="1970689"/>
                    <a:chExt cx="362607" cy="1560786"/>
                  </a:xfrm>
                </p:grpSpPr>
                <p:sp>
                  <p:nvSpPr>
                    <p:cNvPr id="378" name="Rectangle 377"/>
                    <p:cNvSpPr/>
                    <p:nvPr/>
                  </p:nvSpPr>
                  <p:spPr bwMode="auto">
                    <a:xfrm>
                      <a:off x="3484179" y="1970689"/>
                      <a:ext cx="362607" cy="33107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79" name="Rectangle 378"/>
                    <p:cNvSpPr/>
                    <p:nvPr/>
                  </p:nvSpPr>
                  <p:spPr bwMode="auto">
                    <a:xfrm>
                      <a:off x="3484179" y="2380592"/>
                      <a:ext cx="362607" cy="331076"/>
                    </a:xfrm>
                    <a:prstGeom prst="rect">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80" name="Rectangle 379"/>
                    <p:cNvSpPr/>
                    <p:nvPr/>
                  </p:nvSpPr>
                  <p:spPr bwMode="auto">
                    <a:xfrm>
                      <a:off x="3484179" y="2790496"/>
                      <a:ext cx="362607" cy="33107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81" name="Rectangle 380"/>
                    <p:cNvSpPr/>
                    <p:nvPr/>
                  </p:nvSpPr>
                  <p:spPr bwMode="auto">
                    <a:xfrm>
                      <a:off x="3484179" y="3200399"/>
                      <a:ext cx="362607" cy="33107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grpSp>
              <p:grpSp>
                <p:nvGrpSpPr>
                  <p:cNvPr id="13" name="Group 106"/>
                  <p:cNvGrpSpPr/>
                  <p:nvPr/>
                </p:nvGrpSpPr>
                <p:grpSpPr>
                  <a:xfrm>
                    <a:off x="3928241" y="2044262"/>
                    <a:ext cx="362607" cy="1560786"/>
                    <a:chOff x="3484179" y="1970689"/>
                    <a:chExt cx="362607" cy="1560786"/>
                  </a:xfrm>
                </p:grpSpPr>
                <p:sp>
                  <p:nvSpPr>
                    <p:cNvPr id="374" name="Rectangle 373"/>
                    <p:cNvSpPr/>
                    <p:nvPr/>
                  </p:nvSpPr>
                  <p:spPr bwMode="auto">
                    <a:xfrm>
                      <a:off x="3484179" y="1970689"/>
                      <a:ext cx="362607" cy="33107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75" name="Rectangle 374"/>
                    <p:cNvSpPr/>
                    <p:nvPr/>
                  </p:nvSpPr>
                  <p:spPr bwMode="auto">
                    <a:xfrm>
                      <a:off x="3484179" y="2380592"/>
                      <a:ext cx="362607" cy="33107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76" name="Rectangle 375"/>
                    <p:cNvSpPr/>
                    <p:nvPr/>
                  </p:nvSpPr>
                  <p:spPr bwMode="auto">
                    <a:xfrm>
                      <a:off x="3484179" y="2790496"/>
                      <a:ext cx="362607" cy="331076"/>
                    </a:xfrm>
                    <a:prstGeom prst="rect">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77" name="Rectangle 376"/>
                    <p:cNvSpPr/>
                    <p:nvPr/>
                  </p:nvSpPr>
                  <p:spPr bwMode="auto">
                    <a:xfrm>
                      <a:off x="3484179" y="3200399"/>
                      <a:ext cx="362607" cy="33107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grpSp>
              <p:grpSp>
                <p:nvGrpSpPr>
                  <p:cNvPr id="14" name="Group 111"/>
                  <p:cNvGrpSpPr/>
                  <p:nvPr/>
                </p:nvGrpSpPr>
                <p:grpSpPr>
                  <a:xfrm>
                    <a:off x="4372303" y="2044262"/>
                    <a:ext cx="362607" cy="1560786"/>
                    <a:chOff x="3484179" y="1970689"/>
                    <a:chExt cx="362607" cy="1560786"/>
                  </a:xfrm>
                </p:grpSpPr>
                <p:sp>
                  <p:nvSpPr>
                    <p:cNvPr id="370" name="Rectangle 369"/>
                    <p:cNvSpPr/>
                    <p:nvPr/>
                  </p:nvSpPr>
                  <p:spPr bwMode="auto">
                    <a:xfrm>
                      <a:off x="3484179" y="1970689"/>
                      <a:ext cx="362607" cy="33107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71" name="Rectangle 370"/>
                    <p:cNvSpPr/>
                    <p:nvPr/>
                  </p:nvSpPr>
                  <p:spPr bwMode="auto">
                    <a:xfrm>
                      <a:off x="3484179" y="2380592"/>
                      <a:ext cx="362607" cy="331076"/>
                    </a:xfrm>
                    <a:prstGeom prst="rect">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72" name="Rectangle 371"/>
                    <p:cNvSpPr/>
                    <p:nvPr/>
                  </p:nvSpPr>
                  <p:spPr bwMode="auto">
                    <a:xfrm>
                      <a:off x="3484179" y="2790496"/>
                      <a:ext cx="362607" cy="33107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73" name="Rectangle 372"/>
                    <p:cNvSpPr/>
                    <p:nvPr/>
                  </p:nvSpPr>
                  <p:spPr bwMode="auto">
                    <a:xfrm>
                      <a:off x="3484179" y="3200399"/>
                      <a:ext cx="362607" cy="33107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grpSp>
            </p:grpSp>
            <p:sp>
              <p:nvSpPr>
                <p:cNvPr id="362" name="Rounded Rectangle 361"/>
                <p:cNvSpPr/>
                <p:nvPr/>
              </p:nvSpPr>
              <p:spPr bwMode="auto">
                <a:xfrm>
                  <a:off x="934414" y="2111892"/>
                  <a:ext cx="488732" cy="14189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63" name="Rounded Rectangle 362"/>
                <p:cNvSpPr/>
                <p:nvPr/>
              </p:nvSpPr>
              <p:spPr bwMode="auto">
                <a:xfrm>
                  <a:off x="393130" y="2114590"/>
                  <a:ext cx="525519" cy="132475"/>
                </a:xfrm>
                <a:prstGeom prst="roundRect">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64" name="Oval 363"/>
                <p:cNvSpPr/>
                <p:nvPr/>
              </p:nvSpPr>
              <p:spPr bwMode="auto">
                <a:xfrm>
                  <a:off x="814186" y="3813472"/>
                  <a:ext cx="174929" cy="190831"/>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65" name="Rectangle 364"/>
                <p:cNvSpPr/>
                <p:nvPr/>
              </p:nvSpPr>
              <p:spPr bwMode="auto">
                <a:xfrm>
                  <a:off x="1076579" y="3861179"/>
                  <a:ext cx="190831" cy="7951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66" name="Rectangle 365"/>
                <p:cNvSpPr/>
                <p:nvPr/>
              </p:nvSpPr>
              <p:spPr bwMode="auto">
                <a:xfrm>
                  <a:off x="497459" y="3862504"/>
                  <a:ext cx="190831" cy="7951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grpSp>
          <p:sp>
            <p:nvSpPr>
              <p:cNvPr id="386" name="Rectangle 385"/>
              <p:cNvSpPr/>
              <p:nvPr/>
            </p:nvSpPr>
            <p:spPr bwMode="auto">
              <a:xfrm>
                <a:off x="8077908" y="2938131"/>
                <a:ext cx="1150883" cy="204952"/>
              </a:xfrm>
              <a:prstGeom prst="rect">
                <a:avLst/>
              </a:prstGeom>
              <a:solidFill>
                <a:srgbClr val="FF0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87" name="Rectangle 386"/>
              <p:cNvSpPr/>
              <p:nvPr/>
            </p:nvSpPr>
            <p:spPr bwMode="auto">
              <a:xfrm>
                <a:off x="8077908" y="3216655"/>
                <a:ext cx="1150883" cy="204952"/>
              </a:xfrm>
              <a:prstGeom prst="rect">
                <a:avLst/>
              </a:prstGeom>
              <a:solidFill>
                <a:srgbClr val="FF0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89" name="Rectangle 388"/>
              <p:cNvSpPr/>
              <p:nvPr/>
            </p:nvSpPr>
            <p:spPr bwMode="auto">
              <a:xfrm>
                <a:off x="8077908" y="3488610"/>
                <a:ext cx="1150883" cy="204952"/>
              </a:xfrm>
              <a:prstGeom prst="rect">
                <a:avLst/>
              </a:prstGeom>
              <a:solidFill>
                <a:srgbClr val="FF0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dirty="0" smtClean="0">
                  <a:ln>
                    <a:noFill/>
                  </a:ln>
                  <a:solidFill>
                    <a:schemeClr val="bg2"/>
                  </a:solidFill>
                  <a:effectLst/>
                  <a:latin typeface="FrutigerNext LT Regular" pitchFamily="34" charset="0"/>
                  <a:ea typeface="MS PGothic" pitchFamily="34" charset="-128"/>
                </a:endParaRPr>
              </a:p>
            </p:txBody>
          </p:sp>
          <p:sp>
            <p:nvSpPr>
              <p:cNvPr id="390" name="Rectangle 389"/>
              <p:cNvSpPr/>
              <p:nvPr/>
            </p:nvSpPr>
            <p:spPr bwMode="auto">
              <a:xfrm>
                <a:off x="8077908" y="3767134"/>
                <a:ext cx="1150883" cy="204952"/>
              </a:xfrm>
              <a:prstGeom prst="rect">
                <a:avLst/>
              </a:prstGeom>
              <a:solidFill>
                <a:srgbClr val="FFFF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92" name="Rectangle 391"/>
              <p:cNvSpPr/>
              <p:nvPr/>
            </p:nvSpPr>
            <p:spPr bwMode="auto">
              <a:xfrm>
                <a:off x="8077908" y="4039089"/>
                <a:ext cx="1150883" cy="204952"/>
              </a:xfrm>
              <a:prstGeom prst="rect">
                <a:avLst/>
              </a:prstGeom>
              <a:solidFill>
                <a:srgbClr val="FFFF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93" name="Rectangle 392"/>
              <p:cNvSpPr/>
              <p:nvPr/>
            </p:nvSpPr>
            <p:spPr bwMode="auto">
              <a:xfrm>
                <a:off x="8077908" y="4317613"/>
                <a:ext cx="1150883" cy="204952"/>
              </a:xfrm>
              <a:prstGeom prst="rect">
                <a:avLst/>
              </a:prstGeom>
              <a:solidFill>
                <a:srgbClr val="0000FF"/>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95" name="Rectangle 394"/>
              <p:cNvSpPr/>
              <p:nvPr/>
            </p:nvSpPr>
            <p:spPr bwMode="auto">
              <a:xfrm>
                <a:off x="8077908" y="4589569"/>
                <a:ext cx="1150883" cy="204952"/>
              </a:xfrm>
              <a:prstGeom prst="rect">
                <a:avLst/>
              </a:prstGeom>
              <a:solidFill>
                <a:srgbClr val="0000FF"/>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96" name="Rectangle 395"/>
              <p:cNvSpPr/>
              <p:nvPr/>
            </p:nvSpPr>
            <p:spPr bwMode="auto">
              <a:xfrm>
                <a:off x="8077908" y="4868093"/>
                <a:ext cx="1150883" cy="204952"/>
              </a:xfrm>
              <a:prstGeom prst="rect">
                <a:avLst/>
              </a:prstGeom>
              <a:solidFill>
                <a:schemeClr val="tx1">
                  <a:lumMod val="75000"/>
                  <a:lumOff val="2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31" name="Freeform 130"/>
              <p:cNvSpPr/>
              <p:nvPr/>
            </p:nvSpPr>
            <p:spPr bwMode="auto">
              <a:xfrm rot="973628">
                <a:off x="4075877" y="3321833"/>
                <a:ext cx="2758475" cy="599499"/>
              </a:xfrm>
              <a:custGeom>
                <a:avLst/>
                <a:gdLst>
                  <a:gd name="connsiteX0" fmla="*/ 0 w 1779668"/>
                  <a:gd name="connsiteY0" fmla="*/ 204717 h 587592"/>
                  <a:gd name="connsiteX1" fmla="*/ 68239 w 1779668"/>
                  <a:gd name="connsiteY1" fmla="*/ 191069 h 587592"/>
                  <a:gd name="connsiteX2" fmla="*/ 109182 w 1779668"/>
                  <a:gd name="connsiteY2" fmla="*/ 163774 h 587592"/>
                  <a:gd name="connsiteX3" fmla="*/ 177421 w 1779668"/>
                  <a:gd name="connsiteY3" fmla="*/ 177421 h 587592"/>
                  <a:gd name="connsiteX4" fmla="*/ 259308 w 1779668"/>
                  <a:gd name="connsiteY4" fmla="*/ 204717 h 587592"/>
                  <a:gd name="connsiteX5" fmla="*/ 286603 w 1779668"/>
                  <a:gd name="connsiteY5" fmla="*/ 245660 h 587592"/>
                  <a:gd name="connsiteX6" fmla="*/ 354842 w 1779668"/>
                  <a:gd name="connsiteY6" fmla="*/ 163774 h 587592"/>
                  <a:gd name="connsiteX7" fmla="*/ 395785 w 1779668"/>
                  <a:gd name="connsiteY7" fmla="*/ 150126 h 587592"/>
                  <a:gd name="connsiteX8" fmla="*/ 450376 w 1779668"/>
                  <a:gd name="connsiteY8" fmla="*/ 136478 h 587592"/>
                  <a:gd name="connsiteX9" fmla="*/ 491319 w 1779668"/>
                  <a:gd name="connsiteY9" fmla="*/ 150126 h 587592"/>
                  <a:gd name="connsiteX10" fmla="*/ 504967 w 1779668"/>
                  <a:gd name="connsiteY10" fmla="*/ 191069 h 587592"/>
                  <a:gd name="connsiteX11" fmla="*/ 532263 w 1779668"/>
                  <a:gd name="connsiteY11" fmla="*/ 122830 h 587592"/>
                  <a:gd name="connsiteX12" fmla="*/ 573206 w 1779668"/>
                  <a:gd name="connsiteY12" fmla="*/ 13648 h 587592"/>
                  <a:gd name="connsiteX13" fmla="*/ 600502 w 1779668"/>
                  <a:gd name="connsiteY13" fmla="*/ 136478 h 587592"/>
                  <a:gd name="connsiteX14" fmla="*/ 614149 w 1779668"/>
                  <a:gd name="connsiteY14" fmla="*/ 232012 h 587592"/>
                  <a:gd name="connsiteX15" fmla="*/ 627797 w 1779668"/>
                  <a:gd name="connsiteY15" fmla="*/ 477672 h 587592"/>
                  <a:gd name="connsiteX16" fmla="*/ 655093 w 1779668"/>
                  <a:gd name="connsiteY16" fmla="*/ 423081 h 587592"/>
                  <a:gd name="connsiteX17" fmla="*/ 668740 w 1779668"/>
                  <a:gd name="connsiteY17" fmla="*/ 300251 h 587592"/>
                  <a:gd name="connsiteX18" fmla="*/ 682388 w 1779668"/>
                  <a:gd name="connsiteY18" fmla="*/ 191069 h 587592"/>
                  <a:gd name="connsiteX19" fmla="*/ 696036 w 1779668"/>
                  <a:gd name="connsiteY19" fmla="*/ 136478 h 587592"/>
                  <a:gd name="connsiteX20" fmla="*/ 709684 w 1779668"/>
                  <a:gd name="connsiteY20" fmla="*/ 40944 h 587592"/>
                  <a:gd name="connsiteX21" fmla="*/ 750627 w 1779668"/>
                  <a:gd name="connsiteY21" fmla="*/ 68239 h 587592"/>
                  <a:gd name="connsiteX22" fmla="*/ 805218 w 1779668"/>
                  <a:gd name="connsiteY22" fmla="*/ 150126 h 587592"/>
                  <a:gd name="connsiteX23" fmla="*/ 818866 w 1779668"/>
                  <a:gd name="connsiteY23" fmla="*/ 204717 h 587592"/>
                  <a:gd name="connsiteX24" fmla="*/ 832514 w 1779668"/>
                  <a:gd name="connsiteY24" fmla="*/ 245660 h 587592"/>
                  <a:gd name="connsiteX25" fmla="*/ 859809 w 1779668"/>
                  <a:gd name="connsiteY25" fmla="*/ 204717 h 587592"/>
                  <a:gd name="connsiteX26" fmla="*/ 900752 w 1779668"/>
                  <a:gd name="connsiteY26" fmla="*/ 218365 h 587592"/>
                  <a:gd name="connsiteX27" fmla="*/ 941696 w 1779668"/>
                  <a:gd name="connsiteY27" fmla="*/ 177421 h 587592"/>
                  <a:gd name="connsiteX28" fmla="*/ 968991 w 1779668"/>
                  <a:gd name="connsiteY28" fmla="*/ 259308 h 587592"/>
                  <a:gd name="connsiteX29" fmla="*/ 1009934 w 1779668"/>
                  <a:gd name="connsiteY29" fmla="*/ 286603 h 587592"/>
                  <a:gd name="connsiteX30" fmla="*/ 1064525 w 1779668"/>
                  <a:gd name="connsiteY30" fmla="*/ 136478 h 587592"/>
                  <a:gd name="connsiteX31" fmla="*/ 1091821 w 1779668"/>
                  <a:gd name="connsiteY31" fmla="*/ 54592 h 587592"/>
                  <a:gd name="connsiteX32" fmla="*/ 1105469 w 1779668"/>
                  <a:gd name="connsiteY32" fmla="*/ 0 h 587592"/>
                  <a:gd name="connsiteX33" fmla="*/ 1146412 w 1779668"/>
                  <a:gd name="connsiteY33" fmla="*/ 54592 h 587592"/>
                  <a:gd name="connsiteX34" fmla="*/ 1160060 w 1779668"/>
                  <a:gd name="connsiteY34" fmla="*/ 136478 h 587592"/>
                  <a:gd name="connsiteX35" fmla="*/ 1173708 w 1779668"/>
                  <a:gd name="connsiteY35" fmla="*/ 204717 h 587592"/>
                  <a:gd name="connsiteX36" fmla="*/ 1201003 w 1779668"/>
                  <a:gd name="connsiteY36" fmla="*/ 286603 h 587592"/>
                  <a:gd name="connsiteX37" fmla="*/ 1214651 w 1779668"/>
                  <a:gd name="connsiteY37" fmla="*/ 245660 h 587592"/>
                  <a:gd name="connsiteX38" fmla="*/ 1241946 w 1779668"/>
                  <a:gd name="connsiteY38" fmla="*/ 136478 h 587592"/>
                  <a:gd name="connsiteX39" fmla="*/ 1296537 w 1779668"/>
                  <a:gd name="connsiteY39" fmla="*/ 218365 h 587592"/>
                  <a:gd name="connsiteX40" fmla="*/ 1364776 w 1779668"/>
                  <a:gd name="connsiteY40" fmla="*/ 286603 h 587592"/>
                  <a:gd name="connsiteX41" fmla="*/ 1378424 w 1779668"/>
                  <a:gd name="connsiteY41" fmla="*/ 136478 h 587592"/>
                  <a:gd name="connsiteX42" fmla="*/ 1392072 w 1779668"/>
                  <a:gd name="connsiteY42" fmla="*/ 95535 h 587592"/>
                  <a:gd name="connsiteX43" fmla="*/ 1433015 w 1779668"/>
                  <a:gd name="connsiteY43" fmla="*/ 109183 h 587592"/>
                  <a:gd name="connsiteX44" fmla="*/ 1460311 w 1779668"/>
                  <a:gd name="connsiteY44" fmla="*/ 150126 h 587592"/>
                  <a:gd name="connsiteX45" fmla="*/ 1487606 w 1779668"/>
                  <a:gd name="connsiteY45" fmla="*/ 327547 h 587592"/>
                  <a:gd name="connsiteX46" fmla="*/ 1514902 w 1779668"/>
                  <a:gd name="connsiteY46" fmla="*/ 423081 h 587592"/>
                  <a:gd name="connsiteX47" fmla="*/ 1542197 w 1779668"/>
                  <a:gd name="connsiteY47" fmla="*/ 532263 h 587592"/>
                  <a:gd name="connsiteX48" fmla="*/ 1555845 w 1779668"/>
                  <a:gd name="connsiteY48" fmla="*/ 573206 h 587592"/>
                  <a:gd name="connsiteX49" fmla="*/ 1542197 w 1779668"/>
                  <a:gd name="connsiteY49" fmla="*/ 504968 h 587592"/>
                  <a:gd name="connsiteX50" fmla="*/ 1555845 w 1779668"/>
                  <a:gd name="connsiteY50" fmla="*/ 177421 h 587592"/>
                  <a:gd name="connsiteX51" fmla="*/ 1583140 w 1779668"/>
                  <a:gd name="connsiteY51" fmla="*/ 0 h 587592"/>
                  <a:gd name="connsiteX52" fmla="*/ 1610436 w 1779668"/>
                  <a:gd name="connsiteY52" fmla="*/ 245660 h 587592"/>
                  <a:gd name="connsiteX53" fmla="*/ 1651379 w 1779668"/>
                  <a:gd name="connsiteY53" fmla="*/ 272956 h 587592"/>
                  <a:gd name="connsiteX54" fmla="*/ 1692322 w 1779668"/>
                  <a:gd name="connsiteY54" fmla="*/ 259308 h 587592"/>
                  <a:gd name="connsiteX55" fmla="*/ 1774209 w 1779668"/>
                  <a:gd name="connsiteY55" fmla="*/ 245660 h 587592"/>
                  <a:gd name="connsiteX56" fmla="*/ 1774209 w 1779668"/>
                  <a:gd name="connsiteY56" fmla="*/ 218365 h 587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779668" h="587592">
                    <a:moveTo>
                      <a:pt x="0" y="204717"/>
                    </a:moveTo>
                    <a:cubicBezTo>
                      <a:pt x="22746" y="200168"/>
                      <a:pt x="46519" y="199214"/>
                      <a:pt x="68239" y="191069"/>
                    </a:cubicBezTo>
                    <a:cubicBezTo>
                      <a:pt x="83597" y="185310"/>
                      <a:pt x="92906" y="165809"/>
                      <a:pt x="109182" y="163774"/>
                    </a:cubicBezTo>
                    <a:cubicBezTo>
                      <a:pt x="132200" y="160897"/>
                      <a:pt x="155042" y="171318"/>
                      <a:pt x="177421" y="177421"/>
                    </a:cubicBezTo>
                    <a:cubicBezTo>
                      <a:pt x="205179" y="184991"/>
                      <a:pt x="259308" y="204717"/>
                      <a:pt x="259308" y="204717"/>
                    </a:cubicBezTo>
                    <a:cubicBezTo>
                      <a:pt x="268406" y="218365"/>
                      <a:pt x="270201" y="245660"/>
                      <a:pt x="286603" y="245660"/>
                    </a:cubicBezTo>
                    <a:cubicBezTo>
                      <a:pt x="312593" y="245660"/>
                      <a:pt x="339404" y="176124"/>
                      <a:pt x="354842" y="163774"/>
                    </a:cubicBezTo>
                    <a:cubicBezTo>
                      <a:pt x="366076" y="154787"/>
                      <a:pt x="382137" y="154675"/>
                      <a:pt x="395785" y="150126"/>
                    </a:cubicBezTo>
                    <a:cubicBezTo>
                      <a:pt x="494715" y="216079"/>
                      <a:pt x="391181" y="166075"/>
                      <a:pt x="450376" y="136478"/>
                    </a:cubicBezTo>
                    <a:cubicBezTo>
                      <a:pt x="463243" y="130045"/>
                      <a:pt x="477671" y="145577"/>
                      <a:pt x="491319" y="150126"/>
                    </a:cubicBezTo>
                    <a:cubicBezTo>
                      <a:pt x="495868" y="163774"/>
                      <a:pt x="492997" y="199049"/>
                      <a:pt x="504967" y="191069"/>
                    </a:cubicBezTo>
                    <a:cubicBezTo>
                      <a:pt x="525351" y="177480"/>
                      <a:pt x="524516" y="146071"/>
                      <a:pt x="532263" y="122830"/>
                    </a:cubicBezTo>
                    <a:cubicBezTo>
                      <a:pt x="569429" y="11334"/>
                      <a:pt x="517366" y="125330"/>
                      <a:pt x="573206" y="13648"/>
                    </a:cubicBezTo>
                    <a:cubicBezTo>
                      <a:pt x="585474" y="62720"/>
                      <a:pt x="591839" y="84502"/>
                      <a:pt x="600502" y="136478"/>
                    </a:cubicBezTo>
                    <a:cubicBezTo>
                      <a:pt x="605790" y="168208"/>
                      <a:pt x="609600" y="200167"/>
                      <a:pt x="614149" y="232012"/>
                    </a:cubicBezTo>
                    <a:cubicBezTo>
                      <a:pt x="618698" y="313899"/>
                      <a:pt x="610613" y="397480"/>
                      <a:pt x="627797" y="477672"/>
                    </a:cubicBezTo>
                    <a:cubicBezTo>
                      <a:pt x="632060" y="497565"/>
                      <a:pt x="650518" y="442905"/>
                      <a:pt x="655093" y="423081"/>
                    </a:cubicBezTo>
                    <a:cubicBezTo>
                      <a:pt x="664356" y="382941"/>
                      <a:pt x="663927" y="341164"/>
                      <a:pt x="668740" y="300251"/>
                    </a:cubicBezTo>
                    <a:cubicBezTo>
                      <a:pt x="673025" y="263825"/>
                      <a:pt x="676358" y="227247"/>
                      <a:pt x="682388" y="191069"/>
                    </a:cubicBezTo>
                    <a:cubicBezTo>
                      <a:pt x="685472" y="172567"/>
                      <a:pt x="692681" y="154932"/>
                      <a:pt x="696036" y="136478"/>
                    </a:cubicBezTo>
                    <a:cubicBezTo>
                      <a:pt x="701790" y="104829"/>
                      <a:pt x="705135" y="72789"/>
                      <a:pt x="709684" y="40944"/>
                    </a:cubicBezTo>
                    <a:cubicBezTo>
                      <a:pt x="723332" y="50042"/>
                      <a:pt x="739826" y="55895"/>
                      <a:pt x="750627" y="68239"/>
                    </a:cubicBezTo>
                    <a:cubicBezTo>
                      <a:pt x="772229" y="92927"/>
                      <a:pt x="805218" y="150126"/>
                      <a:pt x="805218" y="150126"/>
                    </a:cubicBezTo>
                    <a:cubicBezTo>
                      <a:pt x="809767" y="168323"/>
                      <a:pt x="813713" y="186682"/>
                      <a:pt x="818866" y="204717"/>
                    </a:cubicBezTo>
                    <a:cubicBezTo>
                      <a:pt x="822818" y="218549"/>
                      <a:pt x="818128" y="245660"/>
                      <a:pt x="832514" y="245660"/>
                    </a:cubicBezTo>
                    <a:cubicBezTo>
                      <a:pt x="848916" y="245660"/>
                      <a:pt x="850711" y="218365"/>
                      <a:pt x="859809" y="204717"/>
                    </a:cubicBezTo>
                    <a:cubicBezTo>
                      <a:pt x="873457" y="209266"/>
                      <a:pt x="887104" y="222914"/>
                      <a:pt x="900752" y="218365"/>
                    </a:cubicBezTo>
                    <a:cubicBezTo>
                      <a:pt x="919063" y="212261"/>
                      <a:pt x="925145" y="167491"/>
                      <a:pt x="941696" y="177421"/>
                    </a:cubicBezTo>
                    <a:cubicBezTo>
                      <a:pt x="966368" y="192224"/>
                      <a:pt x="945051" y="243348"/>
                      <a:pt x="968991" y="259308"/>
                    </a:cubicBezTo>
                    <a:lnTo>
                      <a:pt x="1009934" y="286603"/>
                    </a:lnTo>
                    <a:cubicBezTo>
                      <a:pt x="1090837" y="232670"/>
                      <a:pt x="1034796" y="285124"/>
                      <a:pt x="1064525" y="136478"/>
                    </a:cubicBezTo>
                    <a:cubicBezTo>
                      <a:pt x="1070168" y="108265"/>
                      <a:pt x="1084843" y="82505"/>
                      <a:pt x="1091821" y="54592"/>
                    </a:cubicBezTo>
                    <a:lnTo>
                      <a:pt x="1105469" y="0"/>
                    </a:lnTo>
                    <a:cubicBezTo>
                      <a:pt x="1119117" y="18197"/>
                      <a:pt x="1137964" y="33472"/>
                      <a:pt x="1146412" y="54592"/>
                    </a:cubicBezTo>
                    <a:cubicBezTo>
                      <a:pt x="1156689" y="80285"/>
                      <a:pt x="1155110" y="109253"/>
                      <a:pt x="1160060" y="136478"/>
                    </a:cubicBezTo>
                    <a:cubicBezTo>
                      <a:pt x="1164210" y="159301"/>
                      <a:pt x="1167605" y="182338"/>
                      <a:pt x="1173708" y="204717"/>
                    </a:cubicBezTo>
                    <a:cubicBezTo>
                      <a:pt x="1181278" y="232475"/>
                      <a:pt x="1201003" y="286603"/>
                      <a:pt x="1201003" y="286603"/>
                    </a:cubicBezTo>
                    <a:cubicBezTo>
                      <a:pt x="1205552" y="272955"/>
                      <a:pt x="1210866" y="259539"/>
                      <a:pt x="1214651" y="245660"/>
                    </a:cubicBezTo>
                    <a:cubicBezTo>
                      <a:pt x="1224522" y="209468"/>
                      <a:pt x="1206357" y="148341"/>
                      <a:pt x="1241946" y="136478"/>
                    </a:cubicBezTo>
                    <a:cubicBezTo>
                      <a:pt x="1273068" y="126104"/>
                      <a:pt x="1281866" y="189023"/>
                      <a:pt x="1296537" y="218365"/>
                    </a:cubicBezTo>
                    <a:cubicBezTo>
                      <a:pt x="1330267" y="285823"/>
                      <a:pt x="1304532" y="266523"/>
                      <a:pt x="1364776" y="286603"/>
                    </a:cubicBezTo>
                    <a:cubicBezTo>
                      <a:pt x="1369325" y="236561"/>
                      <a:pt x="1371318" y="186221"/>
                      <a:pt x="1378424" y="136478"/>
                    </a:cubicBezTo>
                    <a:cubicBezTo>
                      <a:pt x="1380459" y="122237"/>
                      <a:pt x="1379205" y="101968"/>
                      <a:pt x="1392072" y="95535"/>
                    </a:cubicBezTo>
                    <a:cubicBezTo>
                      <a:pt x="1404939" y="89102"/>
                      <a:pt x="1419367" y="104634"/>
                      <a:pt x="1433015" y="109183"/>
                    </a:cubicBezTo>
                    <a:cubicBezTo>
                      <a:pt x="1442114" y="122831"/>
                      <a:pt x="1454552" y="134768"/>
                      <a:pt x="1460311" y="150126"/>
                    </a:cubicBezTo>
                    <a:cubicBezTo>
                      <a:pt x="1472832" y="183515"/>
                      <a:pt x="1484234" y="307316"/>
                      <a:pt x="1487606" y="327547"/>
                    </a:cubicBezTo>
                    <a:cubicBezTo>
                      <a:pt x="1497349" y="386004"/>
                      <a:pt x="1500993" y="372083"/>
                      <a:pt x="1514902" y="423081"/>
                    </a:cubicBezTo>
                    <a:cubicBezTo>
                      <a:pt x="1524773" y="459273"/>
                      <a:pt x="1530334" y="496674"/>
                      <a:pt x="1542197" y="532263"/>
                    </a:cubicBezTo>
                    <a:cubicBezTo>
                      <a:pt x="1546746" y="545911"/>
                      <a:pt x="1555845" y="587592"/>
                      <a:pt x="1555845" y="573206"/>
                    </a:cubicBezTo>
                    <a:cubicBezTo>
                      <a:pt x="1555845" y="550010"/>
                      <a:pt x="1546746" y="527714"/>
                      <a:pt x="1542197" y="504968"/>
                    </a:cubicBezTo>
                    <a:cubicBezTo>
                      <a:pt x="1546746" y="395786"/>
                      <a:pt x="1549028" y="286485"/>
                      <a:pt x="1555845" y="177421"/>
                    </a:cubicBezTo>
                    <a:cubicBezTo>
                      <a:pt x="1560351" y="105319"/>
                      <a:pt x="1569902" y="66195"/>
                      <a:pt x="1583140" y="0"/>
                    </a:cubicBezTo>
                    <a:cubicBezTo>
                      <a:pt x="1592239" y="81887"/>
                      <a:pt x="1590453" y="165729"/>
                      <a:pt x="1610436" y="245660"/>
                    </a:cubicBezTo>
                    <a:cubicBezTo>
                      <a:pt x="1614414" y="261573"/>
                      <a:pt x="1635200" y="270259"/>
                      <a:pt x="1651379" y="272956"/>
                    </a:cubicBezTo>
                    <a:cubicBezTo>
                      <a:pt x="1665569" y="275321"/>
                      <a:pt x="1678674" y="263857"/>
                      <a:pt x="1692322" y="259308"/>
                    </a:cubicBezTo>
                    <a:cubicBezTo>
                      <a:pt x="1730264" y="271955"/>
                      <a:pt x="1742461" y="287991"/>
                      <a:pt x="1774209" y="245660"/>
                    </a:cubicBezTo>
                    <a:cubicBezTo>
                      <a:pt x="1779668" y="238381"/>
                      <a:pt x="1774209" y="227463"/>
                      <a:pt x="1774209" y="218365"/>
                    </a:cubicBezTo>
                  </a:path>
                </a:pathLst>
              </a:cu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42" name="Freeform 141"/>
              <p:cNvSpPr/>
              <p:nvPr/>
            </p:nvSpPr>
            <p:spPr bwMode="auto">
              <a:xfrm rot="20644925">
                <a:off x="4177837" y="4627995"/>
                <a:ext cx="2624406" cy="599499"/>
              </a:xfrm>
              <a:custGeom>
                <a:avLst/>
                <a:gdLst>
                  <a:gd name="connsiteX0" fmla="*/ 0 w 1779668"/>
                  <a:gd name="connsiteY0" fmla="*/ 204717 h 587592"/>
                  <a:gd name="connsiteX1" fmla="*/ 68239 w 1779668"/>
                  <a:gd name="connsiteY1" fmla="*/ 191069 h 587592"/>
                  <a:gd name="connsiteX2" fmla="*/ 109182 w 1779668"/>
                  <a:gd name="connsiteY2" fmla="*/ 163774 h 587592"/>
                  <a:gd name="connsiteX3" fmla="*/ 177421 w 1779668"/>
                  <a:gd name="connsiteY3" fmla="*/ 177421 h 587592"/>
                  <a:gd name="connsiteX4" fmla="*/ 259308 w 1779668"/>
                  <a:gd name="connsiteY4" fmla="*/ 204717 h 587592"/>
                  <a:gd name="connsiteX5" fmla="*/ 286603 w 1779668"/>
                  <a:gd name="connsiteY5" fmla="*/ 245660 h 587592"/>
                  <a:gd name="connsiteX6" fmla="*/ 354842 w 1779668"/>
                  <a:gd name="connsiteY6" fmla="*/ 163774 h 587592"/>
                  <a:gd name="connsiteX7" fmla="*/ 395785 w 1779668"/>
                  <a:gd name="connsiteY7" fmla="*/ 150126 h 587592"/>
                  <a:gd name="connsiteX8" fmla="*/ 450376 w 1779668"/>
                  <a:gd name="connsiteY8" fmla="*/ 136478 h 587592"/>
                  <a:gd name="connsiteX9" fmla="*/ 491319 w 1779668"/>
                  <a:gd name="connsiteY9" fmla="*/ 150126 h 587592"/>
                  <a:gd name="connsiteX10" fmla="*/ 504967 w 1779668"/>
                  <a:gd name="connsiteY10" fmla="*/ 191069 h 587592"/>
                  <a:gd name="connsiteX11" fmla="*/ 532263 w 1779668"/>
                  <a:gd name="connsiteY11" fmla="*/ 122830 h 587592"/>
                  <a:gd name="connsiteX12" fmla="*/ 573206 w 1779668"/>
                  <a:gd name="connsiteY12" fmla="*/ 13648 h 587592"/>
                  <a:gd name="connsiteX13" fmla="*/ 600502 w 1779668"/>
                  <a:gd name="connsiteY13" fmla="*/ 136478 h 587592"/>
                  <a:gd name="connsiteX14" fmla="*/ 614149 w 1779668"/>
                  <a:gd name="connsiteY14" fmla="*/ 232012 h 587592"/>
                  <a:gd name="connsiteX15" fmla="*/ 627797 w 1779668"/>
                  <a:gd name="connsiteY15" fmla="*/ 477672 h 587592"/>
                  <a:gd name="connsiteX16" fmla="*/ 655093 w 1779668"/>
                  <a:gd name="connsiteY16" fmla="*/ 423081 h 587592"/>
                  <a:gd name="connsiteX17" fmla="*/ 668740 w 1779668"/>
                  <a:gd name="connsiteY17" fmla="*/ 300251 h 587592"/>
                  <a:gd name="connsiteX18" fmla="*/ 682388 w 1779668"/>
                  <a:gd name="connsiteY18" fmla="*/ 191069 h 587592"/>
                  <a:gd name="connsiteX19" fmla="*/ 696036 w 1779668"/>
                  <a:gd name="connsiteY19" fmla="*/ 136478 h 587592"/>
                  <a:gd name="connsiteX20" fmla="*/ 709684 w 1779668"/>
                  <a:gd name="connsiteY20" fmla="*/ 40944 h 587592"/>
                  <a:gd name="connsiteX21" fmla="*/ 750627 w 1779668"/>
                  <a:gd name="connsiteY21" fmla="*/ 68239 h 587592"/>
                  <a:gd name="connsiteX22" fmla="*/ 805218 w 1779668"/>
                  <a:gd name="connsiteY22" fmla="*/ 150126 h 587592"/>
                  <a:gd name="connsiteX23" fmla="*/ 818866 w 1779668"/>
                  <a:gd name="connsiteY23" fmla="*/ 204717 h 587592"/>
                  <a:gd name="connsiteX24" fmla="*/ 832514 w 1779668"/>
                  <a:gd name="connsiteY24" fmla="*/ 245660 h 587592"/>
                  <a:gd name="connsiteX25" fmla="*/ 859809 w 1779668"/>
                  <a:gd name="connsiteY25" fmla="*/ 204717 h 587592"/>
                  <a:gd name="connsiteX26" fmla="*/ 900752 w 1779668"/>
                  <a:gd name="connsiteY26" fmla="*/ 218365 h 587592"/>
                  <a:gd name="connsiteX27" fmla="*/ 941696 w 1779668"/>
                  <a:gd name="connsiteY27" fmla="*/ 177421 h 587592"/>
                  <a:gd name="connsiteX28" fmla="*/ 968991 w 1779668"/>
                  <a:gd name="connsiteY28" fmla="*/ 259308 h 587592"/>
                  <a:gd name="connsiteX29" fmla="*/ 1009934 w 1779668"/>
                  <a:gd name="connsiteY29" fmla="*/ 286603 h 587592"/>
                  <a:gd name="connsiteX30" fmla="*/ 1064525 w 1779668"/>
                  <a:gd name="connsiteY30" fmla="*/ 136478 h 587592"/>
                  <a:gd name="connsiteX31" fmla="*/ 1091821 w 1779668"/>
                  <a:gd name="connsiteY31" fmla="*/ 54592 h 587592"/>
                  <a:gd name="connsiteX32" fmla="*/ 1105469 w 1779668"/>
                  <a:gd name="connsiteY32" fmla="*/ 0 h 587592"/>
                  <a:gd name="connsiteX33" fmla="*/ 1146412 w 1779668"/>
                  <a:gd name="connsiteY33" fmla="*/ 54592 h 587592"/>
                  <a:gd name="connsiteX34" fmla="*/ 1160060 w 1779668"/>
                  <a:gd name="connsiteY34" fmla="*/ 136478 h 587592"/>
                  <a:gd name="connsiteX35" fmla="*/ 1173708 w 1779668"/>
                  <a:gd name="connsiteY35" fmla="*/ 204717 h 587592"/>
                  <a:gd name="connsiteX36" fmla="*/ 1201003 w 1779668"/>
                  <a:gd name="connsiteY36" fmla="*/ 286603 h 587592"/>
                  <a:gd name="connsiteX37" fmla="*/ 1214651 w 1779668"/>
                  <a:gd name="connsiteY37" fmla="*/ 245660 h 587592"/>
                  <a:gd name="connsiteX38" fmla="*/ 1241946 w 1779668"/>
                  <a:gd name="connsiteY38" fmla="*/ 136478 h 587592"/>
                  <a:gd name="connsiteX39" fmla="*/ 1296537 w 1779668"/>
                  <a:gd name="connsiteY39" fmla="*/ 218365 h 587592"/>
                  <a:gd name="connsiteX40" fmla="*/ 1364776 w 1779668"/>
                  <a:gd name="connsiteY40" fmla="*/ 286603 h 587592"/>
                  <a:gd name="connsiteX41" fmla="*/ 1378424 w 1779668"/>
                  <a:gd name="connsiteY41" fmla="*/ 136478 h 587592"/>
                  <a:gd name="connsiteX42" fmla="*/ 1392072 w 1779668"/>
                  <a:gd name="connsiteY42" fmla="*/ 95535 h 587592"/>
                  <a:gd name="connsiteX43" fmla="*/ 1433015 w 1779668"/>
                  <a:gd name="connsiteY43" fmla="*/ 109183 h 587592"/>
                  <a:gd name="connsiteX44" fmla="*/ 1460311 w 1779668"/>
                  <a:gd name="connsiteY44" fmla="*/ 150126 h 587592"/>
                  <a:gd name="connsiteX45" fmla="*/ 1487606 w 1779668"/>
                  <a:gd name="connsiteY45" fmla="*/ 327547 h 587592"/>
                  <a:gd name="connsiteX46" fmla="*/ 1514902 w 1779668"/>
                  <a:gd name="connsiteY46" fmla="*/ 423081 h 587592"/>
                  <a:gd name="connsiteX47" fmla="*/ 1542197 w 1779668"/>
                  <a:gd name="connsiteY47" fmla="*/ 532263 h 587592"/>
                  <a:gd name="connsiteX48" fmla="*/ 1555845 w 1779668"/>
                  <a:gd name="connsiteY48" fmla="*/ 573206 h 587592"/>
                  <a:gd name="connsiteX49" fmla="*/ 1542197 w 1779668"/>
                  <a:gd name="connsiteY49" fmla="*/ 504968 h 587592"/>
                  <a:gd name="connsiteX50" fmla="*/ 1555845 w 1779668"/>
                  <a:gd name="connsiteY50" fmla="*/ 177421 h 587592"/>
                  <a:gd name="connsiteX51" fmla="*/ 1583140 w 1779668"/>
                  <a:gd name="connsiteY51" fmla="*/ 0 h 587592"/>
                  <a:gd name="connsiteX52" fmla="*/ 1610436 w 1779668"/>
                  <a:gd name="connsiteY52" fmla="*/ 245660 h 587592"/>
                  <a:gd name="connsiteX53" fmla="*/ 1651379 w 1779668"/>
                  <a:gd name="connsiteY53" fmla="*/ 272956 h 587592"/>
                  <a:gd name="connsiteX54" fmla="*/ 1692322 w 1779668"/>
                  <a:gd name="connsiteY54" fmla="*/ 259308 h 587592"/>
                  <a:gd name="connsiteX55" fmla="*/ 1774209 w 1779668"/>
                  <a:gd name="connsiteY55" fmla="*/ 245660 h 587592"/>
                  <a:gd name="connsiteX56" fmla="*/ 1774209 w 1779668"/>
                  <a:gd name="connsiteY56" fmla="*/ 218365 h 587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779668" h="587592">
                    <a:moveTo>
                      <a:pt x="0" y="204717"/>
                    </a:moveTo>
                    <a:cubicBezTo>
                      <a:pt x="22746" y="200168"/>
                      <a:pt x="46519" y="199214"/>
                      <a:pt x="68239" y="191069"/>
                    </a:cubicBezTo>
                    <a:cubicBezTo>
                      <a:pt x="83597" y="185310"/>
                      <a:pt x="92906" y="165809"/>
                      <a:pt x="109182" y="163774"/>
                    </a:cubicBezTo>
                    <a:cubicBezTo>
                      <a:pt x="132200" y="160897"/>
                      <a:pt x="155042" y="171318"/>
                      <a:pt x="177421" y="177421"/>
                    </a:cubicBezTo>
                    <a:cubicBezTo>
                      <a:pt x="205179" y="184991"/>
                      <a:pt x="259308" y="204717"/>
                      <a:pt x="259308" y="204717"/>
                    </a:cubicBezTo>
                    <a:cubicBezTo>
                      <a:pt x="268406" y="218365"/>
                      <a:pt x="270201" y="245660"/>
                      <a:pt x="286603" y="245660"/>
                    </a:cubicBezTo>
                    <a:cubicBezTo>
                      <a:pt x="312593" y="245660"/>
                      <a:pt x="339404" y="176124"/>
                      <a:pt x="354842" y="163774"/>
                    </a:cubicBezTo>
                    <a:cubicBezTo>
                      <a:pt x="366076" y="154787"/>
                      <a:pt x="382137" y="154675"/>
                      <a:pt x="395785" y="150126"/>
                    </a:cubicBezTo>
                    <a:cubicBezTo>
                      <a:pt x="494715" y="216079"/>
                      <a:pt x="391181" y="166075"/>
                      <a:pt x="450376" y="136478"/>
                    </a:cubicBezTo>
                    <a:cubicBezTo>
                      <a:pt x="463243" y="130045"/>
                      <a:pt x="477671" y="145577"/>
                      <a:pt x="491319" y="150126"/>
                    </a:cubicBezTo>
                    <a:cubicBezTo>
                      <a:pt x="495868" y="163774"/>
                      <a:pt x="492997" y="199049"/>
                      <a:pt x="504967" y="191069"/>
                    </a:cubicBezTo>
                    <a:cubicBezTo>
                      <a:pt x="525351" y="177480"/>
                      <a:pt x="524516" y="146071"/>
                      <a:pt x="532263" y="122830"/>
                    </a:cubicBezTo>
                    <a:cubicBezTo>
                      <a:pt x="569429" y="11334"/>
                      <a:pt x="517366" y="125330"/>
                      <a:pt x="573206" y="13648"/>
                    </a:cubicBezTo>
                    <a:cubicBezTo>
                      <a:pt x="585474" y="62720"/>
                      <a:pt x="591839" y="84502"/>
                      <a:pt x="600502" y="136478"/>
                    </a:cubicBezTo>
                    <a:cubicBezTo>
                      <a:pt x="605790" y="168208"/>
                      <a:pt x="609600" y="200167"/>
                      <a:pt x="614149" y="232012"/>
                    </a:cubicBezTo>
                    <a:cubicBezTo>
                      <a:pt x="618698" y="313899"/>
                      <a:pt x="610613" y="397480"/>
                      <a:pt x="627797" y="477672"/>
                    </a:cubicBezTo>
                    <a:cubicBezTo>
                      <a:pt x="632060" y="497565"/>
                      <a:pt x="650518" y="442905"/>
                      <a:pt x="655093" y="423081"/>
                    </a:cubicBezTo>
                    <a:cubicBezTo>
                      <a:pt x="664356" y="382941"/>
                      <a:pt x="663927" y="341164"/>
                      <a:pt x="668740" y="300251"/>
                    </a:cubicBezTo>
                    <a:cubicBezTo>
                      <a:pt x="673025" y="263825"/>
                      <a:pt x="676358" y="227247"/>
                      <a:pt x="682388" y="191069"/>
                    </a:cubicBezTo>
                    <a:cubicBezTo>
                      <a:pt x="685472" y="172567"/>
                      <a:pt x="692681" y="154932"/>
                      <a:pt x="696036" y="136478"/>
                    </a:cubicBezTo>
                    <a:cubicBezTo>
                      <a:pt x="701790" y="104829"/>
                      <a:pt x="705135" y="72789"/>
                      <a:pt x="709684" y="40944"/>
                    </a:cubicBezTo>
                    <a:cubicBezTo>
                      <a:pt x="723332" y="50042"/>
                      <a:pt x="739826" y="55895"/>
                      <a:pt x="750627" y="68239"/>
                    </a:cubicBezTo>
                    <a:cubicBezTo>
                      <a:pt x="772229" y="92927"/>
                      <a:pt x="805218" y="150126"/>
                      <a:pt x="805218" y="150126"/>
                    </a:cubicBezTo>
                    <a:cubicBezTo>
                      <a:pt x="809767" y="168323"/>
                      <a:pt x="813713" y="186682"/>
                      <a:pt x="818866" y="204717"/>
                    </a:cubicBezTo>
                    <a:cubicBezTo>
                      <a:pt x="822818" y="218549"/>
                      <a:pt x="818128" y="245660"/>
                      <a:pt x="832514" y="245660"/>
                    </a:cubicBezTo>
                    <a:cubicBezTo>
                      <a:pt x="848916" y="245660"/>
                      <a:pt x="850711" y="218365"/>
                      <a:pt x="859809" y="204717"/>
                    </a:cubicBezTo>
                    <a:cubicBezTo>
                      <a:pt x="873457" y="209266"/>
                      <a:pt x="887104" y="222914"/>
                      <a:pt x="900752" y="218365"/>
                    </a:cubicBezTo>
                    <a:cubicBezTo>
                      <a:pt x="919063" y="212261"/>
                      <a:pt x="925145" y="167491"/>
                      <a:pt x="941696" y="177421"/>
                    </a:cubicBezTo>
                    <a:cubicBezTo>
                      <a:pt x="966368" y="192224"/>
                      <a:pt x="945051" y="243348"/>
                      <a:pt x="968991" y="259308"/>
                    </a:cubicBezTo>
                    <a:lnTo>
                      <a:pt x="1009934" y="286603"/>
                    </a:lnTo>
                    <a:cubicBezTo>
                      <a:pt x="1090837" y="232670"/>
                      <a:pt x="1034796" y="285124"/>
                      <a:pt x="1064525" y="136478"/>
                    </a:cubicBezTo>
                    <a:cubicBezTo>
                      <a:pt x="1070168" y="108265"/>
                      <a:pt x="1084843" y="82505"/>
                      <a:pt x="1091821" y="54592"/>
                    </a:cubicBezTo>
                    <a:lnTo>
                      <a:pt x="1105469" y="0"/>
                    </a:lnTo>
                    <a:cubicBezTo>
                      <a:pt x="1119117" y="18197"/>
                      <a:pt x="1137964" y="33472"/>
                      <a:pt x="1146412" y="54592"/>
                    </a:cubicBezTo>
                    <a:cubicBezTo>
                      <a:pt x="1156689" y="80285"/>
                      <a:pt x="1155110" y="109253"/>
                      <a:pt x="1160060" y="136478"/>
                    </a:cubicBezTo>
                    <a:cubicBezTo>
                      <a:pt x="1164210" y="159301"/>
                      <a:pt x="1167605" y="182338"/>
                      <a:pt x="1173708" y="204717"/>
                    </a:cubicBezTo>
                    <a:cubicBezTo>
                      <a:pt x="1181278" y="232475"/>
                      <a:pt x="1201003" y="286603"/>
                      <a:pt x="1201003" y="286603"/>
                    </a:cubicBezTo>
                    <a:cubicBezTo>
                      <a:pt x="1205552" y="272955"/>
                      <a:pt x="1210866" y="259539"/>
                      <a:pt x="1214651" y="245660"/>
                    </a:cubicBezTo>
                    <a:cubicBezTo>
                      <a:pt x="1224522" y="209468"/>
                      <a:pt x="1206357" y="148341"/>
                      <a:pt x="1241946" y="136478"/>
                    </a:cubicBezTo>
                    <a:cubicBezTo>
                      <a:pt x="1273068" y="126104"/>
                      <a:pt x="1281866" y="189023"/>
                      <a:pt x="1296537" y="218365"/>
                    </a:cubicBezTo>
                    <a:cubicBezTo>
                      <a:pt x="1330267" y="285823"/>
                      <a:pt x="1304532" y="266523"/>
                      <a:pt x="1364776" y="286603"/>
                    </a:cubicBezTo>
                    <a:cubicBezTo>
                      <a:pt x="1369325" y="236561"/>
                      <a:pt x="1371318" y="186221"/>
                      <a:pt x="1378424" y="136478"/>
                    </a:cubicBezTo>
                    <a:cubicBezTo>
                      <a:pt x="1380459" y="122237"/>
                      <a:pt x="1379205" y="101968"/>
                      <a:pt x="1392072" y="95535"/>
                    </a:cubicBezTo>
                    <a:cubicBezTo>
                      <a:pt x="1404939" y="89102"/>
                      <a:pt x="1419367" y="104634"/>
                      <a:pt x="1433015" y="109183"/>
                    </a:cubicBezTo>
                    <a:cubicBezTo>
                      <a:pt x="1442114" y="122831"/>
                      <a:pt x="1454552" y="134768"/>
                      <a:pt x="1460311" y="150126"/>
                    </a:cubicBezTo>
                    <a:cubicBezTo>
                      <a:pt x="1472832" y="183515"/>
                      <a:pt x="1484234" y="307316"/>
                      <a:pt x="1487606" y="327547"/>
                    </a:cubicBezTo>
                    <a:cubicBezTo>
                      <a:pt x="1497349" y="386004"/>
                      <a:pt x="1500993" y="372083"/>
                      <a:pt x="1514902" y="423081"/>
                    </a:cubicBezTo>
                    <a:cubicBezTo>
                      <a:pt x="1524773" y="459273"/>
                      <a:pt x="1530334" y="496674"/>
                      <a:pt x="1542197" y="532263"/>
                    </a:cubicBezTo>
                    <a:cubicBezTo>
                      <a:pt x="1546746" y="545911"/>
                      <a:pt x="1555845" y="587592"/>
                      <a:pt x="1555845" y="573206"/>
                    </a:cubicBezTo>
                    <a:cubicBezTo>
                      <a:pt x="1555845" y="550010"/>
                      <a:pt x="1546746" y="527714"/>
                      <a:pt x="1542197" y="504968"/>
                    </a:cubicBezTo>
                    <a:cubicBezTo>
                      <a:pt x="1546746" y="395786"/>
                      <a:pt x="1549028" y="286485"/>
                      <a:pt x="1555845" y="177421"/>
                    </a:cubicBezTo>
                    <a:cubicBezTo>
                      <a:pt x="1560351" y="105319"/>
                      <a:pt x="1569902" y="66195"/>
                      <a:pt x="1583140" y="0"/>
                    </a:cubicBezTo>
                    <a:cubicBezTo>
                      <a:pt x="1592239" y="81887"/>
                      <a:pt x="1590453" y="165729"/>
                      <a:pt x="1610436" y="245660"/>
                    </a:cubicBezTo>
                    <a:cubicBezTo>
                      <a:pt x="1614414" y="261573"/>
                      <a:pt x="1635200" y="270259"/>
                      <a:pt x="1651379" y="272956"/>
                    </a:cubicBezTo>
                    <a:cubicBezTo>
                      <a:pt x="1665569" y="275321"/>
                      <a:pt x="1678674" y="263857"/>
                      <a:pt x="1692322" y="259308"/>
                    </a:cubicBezTo>
                    <a:cubicBezTo>
                      <a:pt x="1730264" y="271955"/>
                      <a:pt x="1742461" y="287991"/>
                      <a:pt x="1774209" y="245660"/>
                    </a:cubicBezTo>
                    <a:cubicBezTo>
                      <a:pt x="1779668" y="238381"/>
                      <a:pt x="1774209" y="227463"/>
                      <a:pt x="1774209" y="218365"/>
                    </a:cubicBezTo>
                  </a:path>
                </a:pathLst>
              </a:cu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203" name="Freeform 202"/>
              <p:cNvSpPr/>
              <p:nvPr/>
            </p:nvSpPr>
            <p:spPr bwMode="auto">
              <a:xfrm rot="20623675">
                <a:off x="4149216" y="4920916"/>
                <a:ext cx="2696821" cy="587809"/>
              </a:xfrm>
              <a:custGeom>
                <a:avLst/>
                <a:gdLst>
                  <a:gd name="connsiteX0" fmla="*/ 0 w 1779668"/>
                  <a:gd name="connsiteY0" fmla="*/ 204717 h 587592"/>
                  <a:gd name="connsiteX1" fmla="*/ 68239 w 1779668"/>
                  <a:gd name="connsiteY1" fmla="*/ 191069 h 587592"/>
                  <a:gd name="connsiteX2" fmla="*/ 109182 w 1779668"/>
                  <a:gd name="connsiteY2" fmla="*/ 163774 h 587592"/>
                  <a:gd name="connsiteX3" fmla="*/ 177421 w 1779668"/>
                  <a:gd name="connsiteY3" fmla="*/ 177421 h 587592"/>
                  <a:gd name="connsiteX4" fmla="*/ 259308 w 1779668"/>
                  <a:gd name="connsiteY4" fmla="*/ 204717 h 587592"/>
                  <a:gd name="connsiteX5" fmla="*/ 286603 w 1779668"/>
                  <a:gd name="connsiteY5" fmla="*/ 245660 h 587592"/>
                  <a:gd name="connsiteX6" fmla="*/ 354842 w 1779668"/>
                  <a:gd name="connsiteY6" fmla="*/ 163774 h 587592"/>
                  <a:gd name="connsiteX7" fmla="*/ 395785 w 1779668"/>
                  <a:gd name="connsiteY7" fmla="*/ 150126 h 587592"/>
                  <a:gd name="connsiteX8" fmla="*/ 450376 w 1779668"/>
                  <a:gd name="connsiteY8" fmla="*/ 136478 h 587592"/>
                  <a:gd name="connsiteX9" fmla="*/ 491319 w 1779668"/>
                  <a:gd name="connsiteY9" fmla="*/ 150126 h 587592"/>
                  <a:gd name="connsiteX10" fmla="*/ 504967 w 1779668"/>
                  <a:gd name="connsiteY10" fmla="*/ 191069 h 587592"/>
                  <a:gd name="connsiteX11" fmla="*/ 532263 w 1779668"/>
                  <a:gd name="connsiteY11" fmla="*/ 122830 h 587592"/>
                  <a:gd name="connsiteX12" fmla="*/ 573206 w 1779668"/>
                  <a:gd name="connsiteY12" fmla="*/ 13648 h 587592"/>
                  <a:gd name="connsiteX13" fmla="*/ 600502 w 1779668"/>
                  <a:gd name="connsiteY13" fmla="*/ 136478 h 587592"/>
                  <a:gd name="connsiteX14" fmla="*/ 614149 w 1779668"/>
                  <a:gd name="connsiteY14" fmla="*/ 232012 h 587592"/>
                  <a:gd name="connsiteX15" fmla="*/ 627797 w 1779668"/>
                  <a:gd name="connsiteY15" fmla="*/ 477672 h 587592"/>
                  <a:gd name="connsiteX16" fmla="*/ 655093 w 1779668"/>
                  <a:gd name="connsiteY16" fmla="*/ 423081 h 587592"/>
                  <a:gd name="connsiteX17" fmla="*/ 668740 w 1779668"/>
                  <a:gd name="connsiteY17" fmla="*/ 300251 h 587592"/>
                  <a:gd name="connsiteX18" fmla="*/ 682388 w 1779668"/>
                  <a:gd name="connsiteY18" fmla="*/ 191069 h 587592"/>
                  <a:gd name="connsiteX19" fmla="*/ 696036 w 1779668"/>
                  <a:gd name="connsiteY19" fmla="*/ 136478 h 587592"/>
                  <a:gd name="connsiteX20" fmla="*/ 709684 w 1779668"/>
                  <a:gd name="connsiteY20" fmla="*/ 40944 h 587592"/>
                  <a:gd name="connsiteX21" fmla="*/ 750627 w 1779668"/>
                  <a:gd name="connsiteY21" fmla="*/ 68239 h 587592"/>
                  <a:gd name="connsiteX22" fmla="*/ 805218 w 1779668"/>
                  <a:gd name="connsiteY22" fmla="*/ 150126 h 587592"/>
                  <a:gd name="connsiteX23" fmla="*/ 818866 w 1779668"/>
                  <a:gd name="connsiteY23" fmla="*/ 204717 h 587592"/>
                  <a:gd name="connsiteX24" fmla="*/ 832514 w 1779668"/>
                  <a:gd name="connsiteY24" fmla="*/ 245660 h 587592"/>
                  <a:gd name="connsiteX25" fmla="*/ 859809 w 1779668"/>
                  <a:gd name="connsiteY25" fmla="*/ 204717 h 587592"/>
                  <a:gd name="connsiteX26" fmla="*/ 900752 w 1779668"/>
                  <a:gd name="connsiteY26" fmla="*/ 218365 h 587592"/>
                  <a:gd name="connsiteX27" fmla="*/ 941696 w 1779668"/>
                  <a:gd name="connsiteY27" fmla="*/ 177421 h 587592"/>
                  <a:gd name="connsiteX28" fmla="*/ 968991 w 1779668"/>
                  <a:gd name="connsiteY28" fmla="*/ 259308 h 587592"/>
                  <a:gd name="connsiteX29" fmla="*/ 1009934 w 1779668"/>
                  <a:gd name="connsiteY29" fmla="*/ 286603 h 587592"/>
                  <a:gd name="connsiteX30" fmla="*/ 1064525 w 1779668"/>
                  <a:gd name="connsiteY30" fmla="*/ 136478 h 587592"/>
                  <a:gd name="connsiteX31" fmla="*/ 1091821 w 1779668"/>
                  <a:gd name="connsiteY31" fmla="*/ 54592 h 587592"/>
                  <a:gd name="connsiteX32" fmla="*/ 1105469 w 1779668"/>
                  <a:gd name="connsiteY32" fmla="*/ 0 h 587592"/>
                  <a:gd name="connsiteX33" fmla="*/ 1146412 w 1779668"/>
                  <a:gd name="connsiteY33" fmla="*/ 54592 h 587592"/>
                  <a:gd name="connsiteX34" fmla="*/ 1160060 w 1779668"/>
                  <a:gd name="connsiteY34" fmla="*/ 136478 h 587592"/>
                  <a:gd name="connsiteX35" fmla="*/ 1173708 w 1779668"/>
                  <a:gd name="connsiteY35" fmla="*/ 204717 h 587592"/>
                  <a:gd name="connsiteX36" fmla="*/ 1201003 w 1779668"/>
                  <a:gd name="connsiteY36" fmla="*/ 286603 h 587592"/>
                  <a:gd name="connsiteX37" fmla="*/ 1214651 w 1779668"/>
                  <a:gd name="connsiteY37" fmla="*/ 245660 h 587592"/>
                  <a:gd name="connsiteX38" fmla="*/ 1241946 w 1779668"/>
                  <a:gd name="connsiteY38" fmla="*/ 136478 h 587592"/>
                  <a:gd name="connsiteX39" fmla="*/ 1296537 w 1779668"/>
                  <a:gd name="connsiteY39" fmla="*/ 218365 h 587592"/>
                  <a:gd name="connsiteX40" fmla="*/ 1364776 w 1779668"/>
                  <a:gd name="connsiteY40" fmla="*/ 286603 h 587592"/>
                  <a:gd name="connsiteX41" fmla="*/ 1378424 w 1779668"/>
                  <a:gd name="connsiteY41" fmla="*/ 136478 h 587592"/>
                  <a:gd name="connsiteX42" fmla="*/ 1392072 w 1779668"/>
                  <a:gd name="connsiteY42" fmla="*/ 95535 h 587592"/>
                  <a:gd name="connsiteX43" fmla="*/ 1433015 w 1779668"/>
                  <a:gd name="connsiteY43" fmla="*/ 109183 h 587592"/>
                  <a:gd name="connsiteX44" fmla="*/ 1460311 w 1779668"/>
                  <a:gd name="connsiteY44" fmla="*/ 150126 h 587592"/>
                  <a:gd name="connsiteX45" fmla="*/ 1487606 w 1779668"/>
                  <a:gd name="connsiteY45" fmla="*/ 327547 h 587592"/>
                  <a:gd name="connsiteX46" fmla="*/ 1514902 w 1779668"/>
                  <a:gd name="connsiteY46" fmla="*/ 423081 h 587592"/>
                  <a:gd name="connsiteX47" fmla="*/ 1542197 w 1779668"/>
                  <a:gd name="connsiteY47" fmla="*/ 532263 h 587592"/>
                  <a:gd name="connsiteX48" fmla="*/ 1555845 w 1779668"/>
                  <a:gd name="connsiteY48" fmla="*/ 573206 h 587592"/>
                  <a:gd name="connsiteX49" fmla="*/ 1542197 w 1779668"/>
                  <a:gd name="connsiteY49" fmla="*/ 504968 h 587592"/>
                  <a:gd name="connsiteX50" fmla="*/ 1555845 w 1779668"/>
                  <a:gd name="connsiteY50" fmla="*/ 177421 h 587592"/>
                  <a:gd name="connsiteX51" fmla="*/ 1583140 w 1779668"/>
                  <a:gd name="connsiteY51" fmla="*/ 0 h 587592"/>
                  <a:gd name="connsiteX52" fmla="*/ 1610436 w 1779668"/>
                  <a:gd name="connsiteY52" fmla="*/ 245660 h 587592"/>
                  <a:gd name="connsiteX53" fmla="*/ 1651379 w 1779668"/>
                  <a:gd name="connsiteY53" fmla="*/ 272956 h 587592"/>
                  <a:gd name="connsiteX54" fmla="*/ 1692322 w 1779668"/>
                  <a:gd name="connsiteY54" fmla="*/ 259308 h 587592"/>
                  <a:gd name="connsiteX55" fmla="*/ 1774209 w 1779668"/>
                  <a:gd name="connsiteY55" fmla="*/ 245660 h 587592"/>
                  <a:gd name="connsiteX56" fmla="*/ 1774209 w 1779668"/>
                  <a:gd name="connsiteY56" fmla="*/ 218365 h 587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779668" h="587592">
                    <a:moveTo>
                      <a:pt x="0" y="204717"/>
                    </a:moveTo>
                    <a:cubicBezTo>
                      <a:pt x="22746" y="200168"/>
                      <a:pt x="46519" y="199214"/>
                      <a:pt x="68239" y="191069"/>
                    </a:cubicBezTo>
                    <a:cubicBezTo>
                      <a:pt x="83597" y="185310"/>
                      <a:pt x="92906" y="165809"/>
                      <a:pt x="109182" y="163774"/>
                    </a:cubicBezTo>
                    <a:cubicBezTo>
                      <a:pt x="132200" y="160897"/>
                      <a:pt x="155042" y="171318"/>
                      <a:pt x="177421" y="177421"/>
                    </a:cubicBezTo>
                    <a:cubicBezTo>
                      <a:pt x="205179" y="184991"/>
                      <a:pt x="259308" y="204717"/>
                      <a:pt x="259308" y="204717"/>
                    </a:cubicBezTo>
                    <a:cubicBezTo>
                      <a:pt x="268406" y="218365"/>
                      <a:pt x="270201" y="245660"/>
                      <a:pt x="286603" y="245660"/>
                    </a:cubicBezTo>
                    <a:cubicBezTo>
                      <a:pt x="312593" y="245660"/>
                      <a:pt x="339404" y="176124"/>
                      <a:pt x="354842" y="163774"/>
                    </a:cubicBezTo>
                    <a:cubicBezTo>
                      <a:pt x="366076" y="154787"/>
                      <a:pt x="382137" y="154675"/>
                      <a:pt x="395785" y="150126"/>
                    </a:cubicBezTo>
                    <a:cubicBezTo>
                      <a:pt x="494715" y="216079"/>
                      <a:pt x="391181" y="166075"/>
                      <a:pt x="450376" y="136478"/>
                    </a:cubicBezTo>
                    <a:cubicBezTo>
                      <a:pt x="463243" y="130045"/>
                      <a:pt x="477671" y="145577"/>
                      <a:pt x="491319" y="150126"/>
                    </a:cubicBezTo>
                    <a:cubicBezTo>
                      <a:pt x="495868" y="163774"/>
                      <a:pt x="492997" y="199049"/>
                      <a:pt x="504967" y="191069"/>
                    </a:cubicBezTo>
                    <a:cubicBezTo>
                      <a:pt x="525351" y="177480"/>
                      <a:pt x="524516" y="146071"/>
                      <a:pt x="532263" y="122830"/>
                    </a:cubicBezTo>
                    <a:cubicBezTo>
                      <a:pt x="569429" y="11334"/>
                      <a:pt x="517366" y="125330"/>
                      <a:pt x="573206" y="13648"/>
                    </a:cubicBezTo>
                    <a:cubicBezTo>
                      <a:pt x="585474" y="62720"/>
                      <a:pt x="591839" y="84502"/>
                      <a:pt x="600502" y="136478"/>
                    </a:cubicBezTo>
                    <a:cubicBezTo>
                      <a:pt x="605790" y="168208"/>
                      <a:pt x="609600" y="200167"/>
                      <a:pt x="614149" y="232012"/>
                    </a:cubicBezTo>
                    <a:cubicBezTo>
                      <a:pt x="618698" y="313899"/>
                      <a:pt x="610613" y="397480"/>
                      <a:pt x="627797" y="477672"/>
                    </a:cubicBezTo>
                    <a:cubicBezTo>
                      <a:pt x="632060" y="497565"/>
                      <a:pt x="650518" y="442905"/>
                      <a:pt x="655093" y="423081"/>
                    </a:cubicBezTo>
                    <a:cubicBezTo>
                      <a:pt x="664356" y="382941"/>
                      <a:pt x="663927" y="341164"/>
                      <a:pt x="668740" y="300251"/>
                    </a:cubicBezTo>
                    <a:cubicBezTo>
                      <a:pt x="673025" y="263825"/>
                      <a:pt x="676358" y="227247"/>
                      <a:pt x="682388" y="191069"/>
                    </a:cubicBezTo>
                    <a:cubicBezTo>
                      <a:pt x="685472" y="172567"/>
                      <a:pt x="692681" y="154932"/>
                      <a:pt x="696036" y="136478"/>
                    </a:cubicBezTo>
                    <a:cubicBezTo>
                      <a:pt x="701790" y="104829"/>
                      <a:pt x="705135" y="72789"/>
                      <a:pt x="709684" y="40944"/>
                    </a:cubicBezTo>
                    <a:cubicBezTo>
                      <a:pt x="723332" y="50042"/>
                      <a:pt x="739826" y="55895"/>
                      <a:pt x="750627" y="68239"/>
                    </a:cubicBezTo>
                    <a:cubicBezTo>
                      <a:pt x="772229" y="92927"/>
                      <a:pt x="805218" y="150126"/>
                      <a:pt x="805218" y="150126"/>
                    </a:cubicBezTo>
                    <a:cubicBezTo>
                      <a:pt x="809767" y="168323"/>
                      <a:pt x="813713" y="186682"/>
                      <a:pt x="818866" y="204717"/>
                    </a:cubicBezTo>
                    <a:cubicBezTo>
                      <a:pt x="822818" y="218549"/>
                      <a:pt x="818128" y="245660"/>
                      <a:pt x="832514" y="245660"/>
                    </a:cubicBezTo>
                    <a:cubicBezTo>
                      <a:pt x="848916" y="245660"/>
                      <a:pt x="850711" y="218365"/>
                      <a:pt x="859809" y="204717"/>
                    </a:cubicBezTo>
                    <a:cubicBezTo>
                      <a:pt x="873457" y="209266"/>
                      <a:pt x="887104" y="222914"/>
                      <a:pt x="900752" y="218365"/>
                    </a:cubicBezTo>
                    <a:cubicBezTo>
                      <a:pt x="919063" y="212261"/>
                      <a:pt x="925145" y="167491"/>
                      <a:pt x="941696" y="177421"/>
                    </a:cubicBezTo>
                    <a:cubicBezTo>
                      <a:pt x="966368" y="192224"/>
                      <a:pt x="945051" y="243348"/>
                      <a:pt x="968991" y="259308"/>
                    </a:cubicBezTo>
                    <a:lnTo>
                      <a:pt x="1009934" y="286603"/>
                    </a:lnTo>
                    <a:cubicBezTo>
                      <a:pt x="1090837" y="232670"/>
                      <a:pt x="1034796" y="285124"/>
                      <a:pt x="1064525" y="136478"/>
                    </a:cubicBezTo>
                    <a:cubicBezTo>
                      <a:pt x="1070168" y="108265"/>
                      <a:pt x="1084843" y="82505"/>
                      <a:pt x="1091821" y="54592"/>
                    </a:cubicBezTo>
                    <a:lnTo>
                      <a:pt x="1105469" y="0"/>
                    </a:lnTo>
                    <a:cubicBezTo>
                      <a:pt x="1119117" y="18197"/>
                      <a:pt x="1137964" y="33472"/>
                      <a:pt x="1146412" y="54592"/>
                    </a:cubicBezTo>
                    <a:cubicBezTo>
                      <a:pt x="1156689" y="80285"/>
                      <a:pt x="1155110" y="109253"/>
                      <a:pt x="1160060" y="136478"/>
                    </a:cubicBezTo>
                    <a:cubicBezTo>
                      <a:pt x="1164210" y="159301"/>
                      <a:pt x="1167605" y="182338"/>
                      <a:pt x="1173708" y="204717"/>
                    </a:cubicBezTo>
                    <a:cubicBezTo>
                      <a:pt x="1181278" y="232475"/>
                      <a:pt x="1201003" y="286603"/>
                      <a:pt x="1201003" y="286603"/>
                    </a:cubicBezTo>
                    <a:cubicBezTo>
                      <a:pt x="1205552" y="272955"/>
                      <a:pt x="1210866" y="259539"/>
                      <a:pt x="1214651" y="245660"/>
                    </a:cubicBezTo>
                    <a:cubicBezTo>
                      <a:pt x="1224522" y="209468"/>
                      <a:pt x="1206357" y="148341"/>
                      <a:pt x="1241946" y="136478"/>
                    </a:cubicBezTo>
                    <a:cubicBezTo>
                      <a:pt x="1273068" y="126104"/>
                      <a:pt x="1281866" y="189023"/>
                      <a:pt x="1296537" y="218365"/>
                    </a:cubicBezTo>
                    <a:cubicBezTo>
                      <a:pt x="1330267" y="285823"/>
                      <a:pt x="1304532" y="266523"/>
                      <a:pt x="1364776" y="286603"/>
                    </a:cubicBezTo>
                    <a:cubicBezTo>
                      <a:pt x="1369325" y="236561"/>
                      <a:pt x="1371318" y="186221"/>
                      <a:pt x="1378424" y="136478"/>
                    </a:cubicBezTo>
                    <a:cubicBezTo>
                      <a:pt x="1380459" y="122237"/>
                      <a:pt x="1379205" y="101968"/>
                      <a:pt x="1392072" y="95535"/>
                    </a:cubicBezTo>
                    <a:cubicBezTo>
                      <a:pt x="1404939" y="89102"/>
                      <a:pt x="1419367" y="104634"/>
                      <a:pt x="1433015" y="109183"/>
                    </a:cubicBezTo>
                    <a:cubicBezTo>
                      <a:pt x="1442114" y="122831"/>
                      <a:pt x="1454552" y="134768"/>
                      <a:pt x="1460311" y="150126"/>
                    </a:cubicBezTo>
                    <a:cubicBezTo>
                      <a:pt x="1472832" y="183515"/>
                      <a:pt x="1484234" y="307316"/>
                      <a:pt x="1487606" y="327547"/>
                    </a:cubicBezTo>
                    <a:cubicBezTo>
                      <a:pt x="1497349" y="386004"/>
                      <a:pt x="1500993" y="372083"/>
                      <a:pt x="1514902" y="423081"/>
                    </a:cubicBezTo>
                    <a:cubicBezTo>
                      <a:pt x="1524773" y="459273"/>
                      <a:pt x="1530334" y="496674"/>
                      <a:pt x="1542197" y="532263"/>
                    </a:cubicBezTo>
                    <a:cubicBezTo>
                      <a:pt x="1546746" y="545911"/>
                      <a:pt x="1555845" y="587592"/>
                      <a:pt x="1555845" y="573206"/>
                    </a:cubicBezTo>
                    <a:cubicBezTo>
                      <a:pt x="1555845" y="550010"/>
                      <a:pt x="1546746" y="527714"/>
                      <a:pt x="1542197" y="504968"/>
                    </a:cubicBezTo>
                    <a:cubicBezTo>
                      <a:pt x="1546746" y="395786"/>
                      <a:pt x="1549028" y="286485"/>
                      <a:pt x="1555845" y="177421"/>
                    </a:cubicBezTo>
                    <a:cubicBezTo>
                      <a:pt x="1560351" y="105319"/>
                      <a:pt x="1569902" y="66195"/>
                      <a:pt x="1583140" y="0"/>
                    </a:cubicBezTo>
                    <a:cubicBezTo>
                      <a:pt x="1592239" y="81887"/>
                      <a:pt x="1590453" y="165729"/>
                      <a:pt x="1610436" y="245660"/>
                    </a:cubicBezTo>
                    <a:cubicBezTo>
                      <a:pt x="1614414" y="261573"/>
                      <a:pt x="1635200" y="270259"/>
                      <a:pt x="1651379" y="272956"/>
                    </a:cubicBezTo>
                    <a:cubicBezTo>
                      <a:pt x="1665569" y="275321"/>
                      <a:pt x="1678674" y="263857"/>
                      <a:pt x="1692322" y="259308"/>
                    </a:cubicBezTo>
                    <a:cubicBezTo>
                      <a:pt x="1730264" y="271955"/>
                      <a:pt x="1742461" y="287991"/>
                      <a:pt x="1774209" y="245660"/>
                    </a:cubicBezTo>
                    <a:cubicBezTo>
                      <a:pt x="1779668" y="238381"/>
                      <a:pt x="1774209" y="227463"/>
                      <a:pt x="1774209" y="218365"/>
                    </a:cubicBezTo>
                  </a:path>
                </a:pathLst>
              </a:cu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cxnSp>
            <p:nvCxnSpPr>
              <p:cNvPr id="398" name="Straight Connector 397"/>
              <p:cNvCxnSpPr>
                <a:stCxn id="386" idx="1"/>
                <a:endCxn id="337" idx="3"/>
              </p:cNvCxnSpPr>
              <p:nvPr/>
            </p:nvCxnSpPr>
            <p:spPr bwMode="auto">
              <a:xfrm flipH="1">
                <a:off x="7461653" y="3040607"/>
                <a:ext cx="616255" cy="318661"/>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401" name="Straight Connector 400"/>
              <p:cNvCxnSpPr>
                <a:stCxn id="387" idx="1"/>
                <a:endCxn id="337" idx="3"/>
              </p:cNvCxnSpPr>
              <p:nvPr/>
            </p:nvCxnSpPr>
            <p:spPr bwMode="auto">
              <a:xfrm flipH="1">
                <a:off x="7461653" y="3319131"/>
                <a:ext cx="616255" cy="40137"/>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404" name="Straight Connector 403"/>
              <p:cNvCxnSpPr>
                <a:stCxn id="387" idx="1"/>
                <a:endCxn id="336" idx="3"/>
              </p:cNvCxnSpPr>
              <p:nvPr/>
            </p:nvCxnSpPr>
            <p:spPr bwMode="auto">
              <a:xfrm flipH="1">
                <a:off x="7461653" y="3319131"/>
                <a:ext cx="616255" cy="612119"/>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408" name="Straight Connector 407"/>
              <p:cNvCxnSpPr>
                <a:stCxn id="389" idx="1"/>
                <a:endCxn id="336" idx="3"/>
              </p:cNvCxnSpPr>
              <p:nvPr/>
            </p:nvCxnSpPr>
            <p:spPr bwMode="auto">
              <a:xfrm flipH="1">
                <a:off x="7461653" y="3591086"/>
                <a:ext cx="616255" cy="340164"/>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411" name="Straight Connector 410"/>
              <p:cNvCxnSpPr>
                <a:stCxn id="389" idx="1"/>
                <a:endCxn id="335" idx="3"/>
              </p:cNvCxnSpPr>
              <p:nvPr/>
            </p:nvCxnSpPr>
            <p:spPr bwMode="auto">
              <a:xfrm flipH="1">
                <a:off x="7461653" y="3591086"/>
                <a:ext cx="616255" cy="848591"/>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414" name="Straight Connector 413"/>
              <p:cNvCxnSpPr>
                <a:stCxn id="390" idx="1"/>
                <a:endCxn id="336" idx="3"/>
              </p:cNvCxnSpPr>
              <p:nvPr/>
            </p:nvCxnSpPr>
            <p:spPr bwMode="auto">
              <a:xfrm flipH="1">
                <a:off x="7461653" y="3869610"/>
                <a:ext cx="616255" cy="6164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417" name="Straight Connector 416"/>
              <p:cNvCxnSpPr>
                <a:stCxn id="390" idx="1"/>
                <a:endCxn id="335" idx="3"/>
              </p:cNvCxnSpPr>
              <p:nvPr/>
            </p:nvCxnSpPr>
            <p:spPr bwMode="auto">
              <a:xfrm flipH="1">
                <a:off x="7461653" y="3869610"/>
                <a:ext cx="616255" cy="570067"/>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420" name="Straight Connector 419"/>
              <p:cNvCxnSpPr>
                <a:stCxn id="392" idx="1"/>
                <a:endCxn id="335" idx="3"/>
              </p:cNvCxnSpPr>
              <p:nvPr/>
            </p:nvCxnSpPr>
            <p:spPr bwMode="auto">
              <a:xfrm flipH="1">
                <a:off x="7461653" y="4141565"/>
                <a:ext cx="616255" cy="298112"/>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424" name="Straight Connector 423"/>
              <p:cNvCxnSpPr>
                <a:stCxn id="392" idx="1"/>
                <a:endCxn id="334" idx="3"/>
              </p:cNvCxnSpPr>
              <p:nvPr/>
            </p:nvCxnSpPr>
            <p:spPr bwMode="auto">
              <a:xfrm flipH="1">
                <a:off x="7461653" y="4141565"/>
                <a:ext cx="616255" cy="742987"/>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427" name="Straight Connector 426"/>
              <p:cNvCxnSpPr>
                <a:stCxn id="393" idx="1"/>
                <a:endCxn id="335" idx="3"/>
              </p:cNvCxnSpPr>
              <p:nvPr/>
            </p:nvCxnSpPr>
            <p:spPr bwMode="auto">
              <a:xfrm flipH="1">
                <a:off x="7461653" y="4420089"/>
                <a:ext cx="616255" cy="19588"/>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431" name="Straight Connector 430"/>
              <p:cNvCxnSpPr>
                <a:stCxn id="393" idx="1"/>
                <a:endCxn id="334" idx="3"/>
              </p:cNvCxnSpPr>
              <p:nvPr/>
            </p:nvCxnSpPr>
            <p:spPr bwMode="auto">
              <a:xfrm flipH="1">
                <a:off x="7461653" y="4420089"/>
                <a:ext cx="616255" cy="464463"/>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434" name="Straight Connector 433"/>
              <p:cNvCxnSpPr>
                <a:stCxn id="395" idx="1"/>
                <a:endCxn id="334" idx="3"/>
              </p:cNvCxnSpPr>
              <p:nvPr/>
            </p:nvCxnSpPr>
            <p:spPr bwMode="auto">
              <a:xfrm flipH="1">
                <a:off x="7461653" y="4692045"/>
                <a:ext cx="616255" cy="192507"/>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437" name="Straight Connector 436"/>
              <p:cNvCxnSpPr>
                <a:endCxn id="334" idx="3"/>
              </p:cNvCxnSpPr>
              <p:nvPr/>
            </p:nvCxnSpPr>
            <p:spPr bwMode="auto">
              <a:xfrm flipH="1" flipV="1">
                <a:off x="7461653" y="4884552"/>
                <a:ext cx="592711" cy="85744"/>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440" name="Straight Connector 439"/>
              <p:cNvCxnSpPr>
                <a:endCxn id="335" idx="3"/>
              </p:cNvCxnSpPr>
              <p:nvPr/>
            </p:nvCxnSpPr>
            <p:spPr bwMode="auto">
              <a:xfrm flipH="1" flipV="1">
                <a:off x="7461653" y="4439677"/>
                <a:ext cx="585397" cy="245326"/>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443" name="Straight Connector 442"/>
              <p:cNvCxnSpPr/>
              <p:nvPr/>
            </p:nvCxnSpPr>
            <p:spPr bwMode="auto">
              <a:xfrm flipH="1" flipV="1">
                <a:off x="7483778" y="3946168"/>
                <a:ext cx="613260" cy="210921"/>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445" name="Straight Connector 444"/>
              <p:cNvCxnSpPr/>
              <p:nvPr/>
            </p:nvCxnSpPr>
            <p:spPr bwMode="auto">
              <a:xfrm flipH="1" flipV="1">
                <a:off x="7445983" y="3388993"/>
                <a:ext cx="613260" cy="210921"/>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446" name="Rectangle 445"/>
              <p:cNvSpPr/>
              <p:nvPr/>
            </p:nvSpPr>
            <p:spPr bwMode="auto">
              <a:xfrm>
                <a:off x="9002125" y="3758495"/>
                <a:ext cx="219496" cy="218702"/>
              </a:xfrm>
              <a:prstGeom prst="rect">
                <a:avLst/>
              </a:prstGeom>
              <a:solidFill>
                <a:srgbClr val="FF0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447" name="Rectangle 446"/>
              <p:cNvSpPr/>
              <p:nvPr/>
            </p:nvSpPr>
            <p:spPr bwMode="auto">
              <a:xfrm>
                <a:off x="8072652" y="4042958"/>
                <a:ext cx="193172" cy="204952"/>
              </a:xfrm>
              <a:prstGeom prst="rect">
                <a:avLst/>
              </a:prstGeom>
              <a:solidFill>
                <a:srgbClr val="0000FF"/>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25" name="Rectangle 124"/>
              <p:cNvSpPr/>
              <p:nvPr/>
            </p:nvSpPr>
            <p:spPr bwMode="auto">
              <a:xfrm rot="1259860">
                <a:off x="5069129" y="3268464"/>
                <a:ext cx="1768745" cy="131186"/>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dirty="0" smtClean="0">
                  <a:ln>
                    <a:noFill/>
                  </a:ln>
                  <a:solidFill>
                    <a:schemeClr val="bg2"/>
                  </a:solidFill>
                  <a:effectLst/>
                  <a:latin typeface="FrutigerNext LT Regular" pitchFamily="34" charset="0"/>
                  <a:ea typeface="MS PGothic" pitchFamily="34" charset="-128"/>
                </a:endParaRPr>
              </a:p>
            </p:txBody>
          </p:sp>
          <p:sp>
            <p:nvSpPr>
              <p:cNvPr id="132" name="Rectangle 131"/>
              <p:cNvSpPr/>
              <p:nvPr/>
            </p:nvSpPr>
            <p:spPr bwMode="auto">
              <a:xfrm rot="5400000">
                <a:off x="4293874" y="2127602"/>
                <a:ext cx="1777934" cy="143097"/>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33" name="Rectangle 132"/>
              <p:cNvSpPr/>
              <p:nvPr/>
            </p:nvSpPr>
            <p:spPr bwMode="auto">
              <a:xfrm rot="1288346">
                <a:off x="5287385" y="3098833"/>
                <a:ext cx="1801750" cy="138261"/>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34" name="Rectangle 133"/>
              <p:cNvSpPr/>
              <p:nvPr/>
            </p:nvSpPr>
            <p:spPr bwMode="auto">
              <a:xfrm rot="5400000">
                <a:off x="4627831" y="2014286"/>
                <a:ext cx="1549019" cy="140824"/>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52" name="TextBox 151"/>
              <p:cNvSpPr txBox="1"/>
              <p:nvPr/>
            </p:nvSpPr>
            <p:spPr>
              <a:xfrm>
                <a:off x="8033391" y="2859204"/>
                <a:ext cx="1294858" cy="364363"/>
              </a:xfrm>
              <a:prstGeom prst="rect">
                <a:avLst/>
              </a:prstGeom>
              <a:noFill/>
            </p:spPr>
            <p:txBody>
              <a:bodyPr wrap="square" rtlCol="0">
                <a:spAutoFit/>
              </a:bodyPr>
              <a:lstStyle/>
              <a:p>
                <a:r>
                  <a:rPr lang="en-US" sz="700" dirty="0" smtClean="0">
                    <a:solidFill>
                      <a:schemeClr val="bg2"/>
                    </a:solidFill>
                  </a:rPr>
                  <a:t>RAT / CN  </a:t>
                </a:r>
                <a:endParaRPr lang="en-US" sz="700" dirty="0">
                  <a:solidFill>
                    <a:schemeClr val="bg2"/>
                  </a:solidFill>
                </a:endParaRPr>
              </a:p>
            </p:txBody>
          </p:sp>
          <p:sp>
            <p:nvSpPr>
              <p:cNvPr id="153" name="TextBox 152"/>
              <p:cNvSpPr txBox="1"/>
              <p:nvPr/>
            </p:nvSpPr>
            <p:spPr>
              <a:xfrm>
                <a:off x="8035667" y="3134436"/>
                <a:ext cx="1190225" cy="364363"/>
              </a:xfrm>
              <a:prstGeom prst="rect">
                <a:avLst/>
              </a:prstGeom>
              <a:noFill/>
            </p:spPr>
            <p:txBody>
              <a:bodyPr wrap="square" rtlCol="0">
                <a:spAutoFit/>
              </a:bodyPr>
              <a:lstStyle/>
              <a:p>
                <a:r>
                  <a:rPr lang="en-US" sz="700" dirty="0" smtClean="0">
                    <a:solidFill>
                      <a:schemeClr val="bg2"/>
                    </a:solidFill>
                  </a:rPr>
                  <a:t>RAT/ CN  </a:t>
                </a:r>
                <a:endParaRPr lang="en-US" sz="700" dirty="0">
                  <a:solidFill>
                    <a:schemeClr val="bg2"/>
                  </a:solidFill>
                </a:endParaRPr>
              </a:p>
            </p:txBody>
          </p:sp>
          <p:sp>
            <p:nvSpPr>
              <p:cNvPr id="154" name="TextBox 153"/>
              <p:cNvSpPr txBox="1"/>
              <p:nvPr/>
            </p:nvSpPr>
            <p:spPr>
              <a:xfrm>
                <a:off x="8031115" y="3689441"/>
                <a:ext cx="629212" cy="756752"/>
              </a:xfrm>
              <a:prstGeom prst="rect">
                <a:avLst/>
              </a:prstGeom>
              <a:noFill/>
            </p:spPr>
            <p:txBody>
              <a:bodyPr wrap="square" rtlCol="0">
                <a:spAutoFit/>
              </a:bodyPr>
              <a:lstStyle/>
              <a:p>
                <a:r>
                  <a:rPr lang="en-US" sz="700" dirty="0" smtClean="0">
                    <a:solidFill>
                      <a:schemeClr val="bg2"/>
                    </a:solidFill>
                  </a:rPr>
                  <a:t>RAT </a:t>
                </a:r>
                <a:endParaRPr lang="en-US" sz="700" dirty="0">
                  <a:solidFill>
                    <a:schemeClr val="bg2"/>
                  </a:solidFill>
                </a:endParaRPr>
              </a:p>
            </p:txBody>
          </p:sp>
          <p:sp>
            <p:nvSpPr>
              <p:cNvPr id="155" name="TextBox 154"/>
              <p:cNvSpPr txBox="1"/>
              <p:nvPr/>
            </p:nvSpPr>
            <p:spPr>
              <a:xfrm>
                <a:off x="8049313" y="4246727"/>
                <a:ext cx="1149280" cy="560559"/>
              </a:xfrm>
              <a:prstGeom prst="rect">
                <a:avLst/>
              </a:prstGeom>
              <a:noFill/>
            </p:spPr>
            <p:txBody>
              <a:bodyPr wrap="square" rtlCol="0">
                <a:spAutoFit/>
              </a:bodyPr>
              <a:lstStyle/>
              <a:p>
                <a:r>
                  <a:rPr lang="en-US" sz="700" dirty="0" smtClean="0">
                    <a:solidFill>
                      <a:schemeClr val="bg2"/>
                    </a:solidFill>
                  </a:rPr>
                  <a:t>RAT/ CN  </a:t>
                </a:r>
                <a:endParaRPr lang="en-US" sz="700" dirty="0">
                  <a:solidFill>
                    <a:schemeClr val="bg2"/>
                  </a:solidFill>
                </a:endParaRPr>
              </a:p>
            </p:txBody>
          </p:sp>
          <p:sp>
            <p:nvSpPr>
              <p:cNvPr id="156" name="TextBox 155"/>
              <p:cNvSpPr txBox="1"/>
              <p:nvPr/>
            </p:nvSpPr>
            <p:spPr>
              <a:xfrm>
                <a:off x="8051587" y="4508311"/>
                <a:ext cx="1454083" cy="364363"/>
              </a:xfrm>
              <a:prstGeom prst="rect">
                <a:avLst/>
              </a:prstGeom>
              <a:noFill/>
            </p:spPr>
            <p:txBody>
              <a:bodyPr wrap="square" rtlCol="0">
                <a:spAutoFit/>
              </a:bodyPr>
              <a:lstStyle/>
              <a:p>
                <a:r>
                  <a:rPr lang="en-US" sz="700" dirty="0" smtClean="0">
                    <a:solidFill>
                      <a:schemeClr val="bg2"/>
                    </a:solidFill>
                  </a:rPr>
                  <a:t>RAT/MEC  </a:t>
                </a:r>
                <a:endParaRPr lang="en-US" sz="700" dirty="0">
                  <a:solidFill>
                    <a:schemeClr val="bg2"/>
                  </a:solidFill>
                </a:endParaRPr>
              </a:p>
            </p:txBody>
          </p:sp>
          <p:sp>
            <p:nvSpPr>
              <p:cNvPr id="157" name="TextBox 156"/>
              <p:cNvSpPr txBox="1"/>
              <p:nvPr/>
            </p:nvSpPr>
            <p:spPr>
              <a:xfrm>
                <a:off x="8044764" y="3409664"/>
                <a:ext cx="1297134" cy="364363"/>
              </a:xfrm>
              <a:prstGeom prst="rect">
                <a:avLst/>
              </a:prstGeom>
              <a:noFill/>
            </p:spPr>
            <p:txBody>
              <a:bodyPr wrap="square" rtlCol="0">
                <a:spAutoFit/>
              </a:bodyPr>
              <a:lstStyle/>
              <a:p>
                <a:r>
                  <a:rPr lang="en-US" sz="700" dirty="0" smtClean="0">
                    <a:solidFill>
                      <a:schemeClr val="bg2"/>
                    </a:solidFill>
                  </a:rPr>
                  <a:t>CN / MEC</a:t>
                </a:r>
                <a:endParaRPr lang="en-US" sz="700" dirty="0">
                  <a:solidFill>
                    <a:schemeClr val="bg2"/>
                  </a:solidFill>
                </a:endParaRPr>
              </a:p>
            </p:txBody>
          </p:sp>
          <p:sp>
            <p:nvSpPr>
              <p:cNvPr id="158" name="TextBox 157"/>
              <p:cNvSpPr txBox="1"/>
              <p:nvPr/>
            </p:nvSpPr>
            <p:spPr>
              <a:xfrm>
                <a:off x="8176689" y="3957848"/>
                <a:ext cx="1281209" cy="364363"/>
              </a:xfrm>
              <a:prstGeom prst="rect">
                <a:avLst/>
              </a:prstGeom>
              <a:noFill/>
            </p:spPr>
            <p:txBody>
              <a:bodyPr wrap="square" rtlCol="0">
                <a:spAutoFit/>
              </a:bodyPr>
              <a:lstStyle/>
              <a:p>
                <a:r>
                  <a:rPr lang="en-US" sz="700" dirty="0" smtClean="0">
                    <a:solidFill>
                      <a:schemeClr val="bg2"/>
                    </a:solidFill>
                  </a:rPr>
                  <a:t>CN/MEC </a:t>
                </a:r>
                <a:endParaRPr lang="en-US" sz="700" dirty="0">
                  <a:solidFill>
                    <a:schemeClr val="bg2"/>
                  </a:solidFill>
                </a:endParaRPr>
              </a:p>
            </p:txBody>
          </p:sp>
          <p:sp>
            <p:nvSpPr>
              <p:cNvPr id="159" name="TextBox 158"/>
              <p:cNvSpPr txBox="1"/>
              <p:nvPr/>
            </p:nvSpPr>
            <p:spPr>
              <a:xfrm>
                <a:off x="8056138" y="4778993"/>
                <a:ext cx="1294858" cy="364363"/>
              </a:xfrm>
              <a:prstGeom prst="rect">
                <a:avLst/>
              </a:prstGeom>
              <a:noFill/>
            </p:spPr>
            <p:txBody>
              <a:bodyPr wrap="square" rtlCol="0">
                <a:spAutoFit/>
              </a:bodyPr>
              <a:lstStyle/>
              <a:p>
                <a:r>
                  <a:rPr lang="en-US" sz="700" dirty="0" smtClean="0">
                    <a:solidFill>
                      <a:schemeClr val="bg2"/>
                    </a:solidFill>
                  </a:rPr>
                  <a:t>Idle/off</a:t>
                </a:r>
                <a:endParaRPr lang="en-US" sz="700" dirty="0">
                  <a:solidFill>
                    <a:schemeClr val="bg2"/>
                  </a:solidFill>
                </a:endParaRPr>
              </a:p>
            </p:txBody>
          </p:sp>
          <p:cxnSp>
            <p:nvCxnSpPr>
              <p:cNvPr id="160" name="Straight Connector 159"/>
              <p:cNvCxnSpPr>
                <a:stCxn id="159" idx="1"/>
              </p:cNvCxnSpPr>
              <p:nvPr/>
            </p:nvCxnSpPr>
            <p:spPr bwMode="auto">
              <a:xfrm flipH="1" flipV="1">
                <a:off x="7506275" y="4455999"/>
                <a:ext cx="549863" cy="505176"/>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179" name="Rectangle 178"/>
              <p:cNvSpPr/>
              <p:nvPr/>
            </p:nvSpPr>
            <p:spPr bwMode="auto">
              <a:xfrm rot="1288346">
                <a:off x="5545259" y="2947357"/>
                <a:ext cx="1664721" cy="109943"/>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80" name="Rectangle 179"/>
              <p:cNvSpPr/>
              <p:nvPr/>
            </p:nvSpPr>
            <p:spPr bwMode="auto">
              <a:xfrm rot="5400000">
                <a:off x="4941730" y="1961971"/>
                <a:ext cx="1421641" cy="145372"/>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99" name="Cloud 198"/>
              <p:cNvSpPr/>
              <p:nvPr/>
            </p:nvSpPr>
            <p:spPr bwMode="auto">
              <a:xfrm rot="788343">
                <a:off x="4730268" y="3763986"/>
                <a:ext cx="478127" cy="500919"/>
              </a:xfrm>
              <a:prstGeom prst="cloud">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dirty="0" smtClean="0">
                  <a:ln>
                    <a:noFill/>
                  </a:ln>
                  <a:solidFill>
                    <a:schemeClr val="bg2"/>
                  </a:solidFill>
                  <a:effectLst/>
                  <a:latin typeface="FrutigerNext LT Regular" pitchFamily="34" charset="0"/>
                  <a:ea typeface="MS PGothic" pitchFamily="34" charset="-128"/>
                </a:endParaRPr>
              </a:p>
            </p:txBody>
          </p:sp>
          <p:sp>
            <p:nvSpPr>
              <p:cNvPr id="200" name="Cloud 199"/>
              <p:cNvSpPr/>
              <p:nvPr/>
            </p:nvSpPr>
            <p:spPr bwMode="auto">
              <a:xfrm rot="788343">
                <a:off x="5032796" y="3807207"/>
                <a:ext cx="478127" cy="500919"/>
              </a:xfrm>
              <a:prstGeom prst="cloud">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dirty="0" smtClean="0">
                  <a:ln>
                    <a:noFill/>
                  </a:ln>
                  <a:solidFill>
                    <a:schemeClr val="bg2"/>
                  </a:solidFill>
                  <a:effectLst/>
                  <a:latin typeface="FrutigerNext LT Regular" pitchFamily="34" charset="0"/>
                  <a:ea typeface="MS PGothic" pitchFamily="34" charset="-128"/>
                </a:endParaRPr>
              </a:p>
            </p:txBody>
          </p:sp>
          <p:sp>
            <p:nvSpPr>
              <p:cNvPr id="201" name="Cloud 200"/>
              <p:cNvSpPr/>
              <p:nvPr/>
            </p:nvSpPr>
            <p:spPr bwMode="auto">
              <a:xfrm rot="788343">
                <a:off x="4884946" y="4068788"/>
                <a:ext cx="478127" cy="500919"/>
              </a:xfrm>
              <a:prstGeom prst="cloud">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dirty="0" smtClean="0">
                  <a:ln>
                    <a:noFill/>
                  </a:ln>
                  <a:solidFill>
                    <a:schemeClr val="bg2"/>
                  </a:solidFill>
                  <a:effectLst/>
                  <a:latin typeface="FrutigerNext LT Regular" pitchFamily="34" charset="0"/>
                  <a:ea typeface="MS PGothic" pitchFamily="34" charset="-128"/>
                </a:endParaRPr>
              </a:p>
            </p:txBody>
          </p:sp>
          <p:sp>
            <p:nvSpPr>
              <p:cNvPr id="202" name="TextBox 201"/>
              <p:cNvSpPr txBox="1"/>
              <p:nvPr/>
            </p:nvSpPr>
            <p:spPr>
              <a:xfrm rot="1255156">
                <a:off x="5925958" y="2650150"/>
                <a:ext cx="1070459" cy="364363"/>
              </a:xfrm>
              <a:prstGeom prst="rect">
                <a:avLst/>
              </a:prstGeom>
              <a:noFill/>
            </p:spPr>
            <p:txBody>
              <a:bodyPr wrap="none" rtlCol="0">
                <a:spAutoFit/>
              </a:bodyPr>
              <a:lstStyle/>
              <a:p>
                <a:r>
                  <a:rPr lang="en-US" sz="700" dirty="0" smtClean="0">
                    <a:solidFill>
                      <a:schemeClr val="bg2"/>
                    </a:solidFill>
                  </a:rPr>
                  <a:t>400 GE</a:t>
                </a:r>
                <a:endParaRPr lang="en-US" sz="700" dirty="0">
                  <a:solidFill>
                    <a:schemeClr val="bg2"/>
                  </a:solidFill>
                </a:endParaRPr>
              </a:p>
            </p:txBody>
          </p:sp>
        </p:grpSp>
        <p:sp>
          <p:nvSpPr>
            <p:cNvPr id="173" name="TextBox 172"/>
            <p:cNvSpPr txBox="1"/>
            <p:nvPr/>
          </p:nvSpPr>
          <p:spPr>
            <a:xfrm>
              <a:off x="245660" y="2643055"/>
              <a:ext cx="1093654" cy="518122"/>
            </a:xfrm>
            <a:prstGeom prst="rect">
              <a:avLst/>
            </a:prstGeom>
            <a:noFill/>
            <a:ln>
              <a:solidFill>
                <a:schemeClr val="bg2"/>
              </a:solidFill>
            </a:ln>
          </p:spPr>
          <p:txBody>
            <a:bodyPr wrap="none" rtlCol="0">
              <a:spAutoFit/>
            </a:bodyPr>
            <a:lstStyle/>
            <a:p>
              <a:r>
                <a:rPr lang="en-US" sz="1200" b="1" dirty="0" smtClean="0">
                  <a:solidFill>
                    <a:schemeClr val="bg2"/>
                  </a:solidFill>
                </a:rPr>
                <a:t>UE SLICE</a:t>
              </a:r>
              <a:br>
                <a:rPr lang="en-US" sz="1200" b="1" dirty="0" smtClean="0">
                  <a:solidFill>
                    <a:schemeClr val="bg2"/>
                  </a:solidFill>
                </a:rPr>
              </a:br>
              <a:r>
                <a:rPr lang="en-US" sz="1200" b="1" dirty="0" smtClean="0">
                  <a:solidFill>
                    <a:schemeClr val="bg2"/>
                  </a:solidFill>
                </a:rPr>
                <a:t>CTRL</a:t>
              </a:r>
              <a:endParaRPr lang="en-US" sz="1200" b="1" dirty="0">
                <a:solidFill>
                  <a:schemeClr val="bg2"/>
                </a:solidFill>
              </a:endParaRPr>
            </a:p>
          </p:txBody>
        </p:sp>
        <p:cxnSp>
          <p:nvCxnSpPr>
            <p:cNvPr id="182" name="Straight Arrow Connector 181"/>
            <p:cNvCxnSpPr/>
            <p:nvPr/>
          </p:nvCxnSpPr>
          <p:spPr bwMode="auto">
            <a:xfrm>
              <a:off x="832514" y="3166275"/>
              <a:ext cx="0" cy="464024"/>
            </a:xfrm>
            <a:prstGeom prst="straightConnector1">
              <a:avLst/>
            </a:prstGeom>
            <a:solidFill>
              <a:schemeClr val="accent1"/>
            </a:solidFill>
            <a:ln w="9525" cap="flat" cmpd="sng" algn="ctr">
              <a:solidFill>
                <a:schemeClr val="bg2"/>
              </a:solidFill>
              <a:prstDash val="solid"/>
              <a:round/>
              <a:headEnd type="none" w="med" len="med"/>
              <a:tailEnd type="arrow"/>
            </a:ln>
            <a:effectLst/>
          </p:spPr>
        </p:cxnSp>
        <p:cxnSp>
          <p:nvCxnSpPr>
            <p:cNvPr id="187" name="Straight Arrow Connector 186"/>
            <p:cNvCxnSpPr/>
            <p:nvPr/>
          </p:nvCxnSpPr>
          <p:spPr bwMode="auto">
            <a:xfrm flipH="1">
              <a:off x="450376" y="3032078"/>
              <a:ext cx="29570" cy="1676400"/>
            </a:xfrm>
            <a:prstGeom prst="straightConnector1">
              <a:avLst/>
            </a:prstGeom>
            <a:solidFill>
              <a:schemeClr val="accent1"/>
            </a:solidFill>
            <a:ln w="9525" cap="flat" cmpd="sng" algn="ctr">
              <a:solidFill>
                <a:schemeClr val="bg2"/>
              </a:solidFill>
              <a:prstDash val="solid"/>
              <a:round/>
              <a:headEnd type="none" w="med" len="med"/>
              <a:tailEnd type="arrow"/>
            </a:ln>
            <a:effectLst/>
          </p:spPr>
        </p:cxnSp>
        <p:sp>
          <p:nvSpPr>
            <p:cNvPr id="189" name="TextBox 188"/>
            <p:cNvSpPr txBox="1"/>
            <p:nvPr/>
          </p:nvSpPr>
          <p:spPr>
            <a:xfrm>
              <a:off x="2827362" y="2643055"/>
              <a:ext cx="1156350" cy="518122"/>
            </a:xfrm>
            <a:prstGeom prst="rect">
              <a:avLst/>
            </a:prstGeom>
            <a:noFill/>
            <a:ln>
              <a:solidFill>
                <a:schemeClr val="bg2"/>
              </a:solidFill>
            </a:ln>
          </p:spPr>
          <p:txBody>
            <a:bodyPr wrap="none" rtlCol="0">
              <a:spAutoFit/>
            </a:bodyPr>
            <a:lstStyle/>
            <a:p>
              <a:r>
                <a:rPr lang="en-US" sz="1200" b="1" dirty="0" smtClean="0">
                  <a:solidFill>
                    <a:schemeClr val="bg2"/>
                  </a:solidFill>
                </a:rPr>
                <a:t>IDC SLICE</a:t>
              </a:r>
              <a:br>
                <a:rPr lang="en-US" sz="1200" b="1" dirty="0" smtClean="0">
                  <a:solidFill>
                    <a:schemeClr val="bg2"/>
                  </a:solidFill>
                </a:rPr>
              </a:br>
              <a:r>
                <a:rPr lang="en-US" sz="1200" b="1" dirty="0" smtClean="0">
                  <a:solidFill>
                    <a:schemeClr val="bg2"/>
                  </a:solidFill>
                </a:rPr>
                <a:t>CTRL</a:t>
              </a:r>
              <a:endParaRPr lang="en-US" sz="1200" b="1" dirty="0">
                <a:solidFill>
                  <a:schemeClr val="bg2"/>
                </a:solidFill>
              </a:endParaRPr>
            </a:p>
          </p:txBody>
        </p:sp>
        <p:sp>
          <p:nvSpPr>
            <p:cNvPr id="190" name="TextBox 189"/>
            <p:cNvSpPr txBox="1"/>
            <p:nvPr/>
          </p:nvSpPr>
          <p:spPr>
            <a:xfrm>
              <a:off x="1574043" y="2643055"/>
              <a:ext cx="1083857" cy="518122"/>
            </a:xfrm>
            <a:prstGeom prst="rect">
              <a:avLst/>
            </a:prstGeom>
            <a:noFill/>
            <a:ln>
              <a:solidFill>
                <a:schemeClr val="bg2"/>
              </a:solidFill>
            </a:ln>
          </p:spPr>
          <p:txBody>
            <a:bodyPr wrap="none" rtlCol="0">
              <a:spAutoFit/>
            </a:bodyPr>
            <a:lstStyle/>
            <a:p>
              <a:r>
                <a:rPr lang="en-US" sz="1200" b="1" dirty="0" smtClean="0">
                  <a:solidFill>
                    <a:schemeClr val="bg2"/>
                  </a:solidFill>
                </a:rPr>
                <a:t>FH SLICE</a:t>
              </a:r>
              <a:br>
                <a:rPr lang="en-US" sz="1200" b="1" dirty="0" smtClean="0">
                  <a:solidFill>
                    <a:schemeClr val="bg2"/>
                  </a:solidFill>
                </a:rPr>
              </a:br>
              <a:r>
                <a:rPr lang="en-US" sz="1200" b="1" dirty="0" smtClean="0">
                  <a:solidFill>
                    <a:schemeClr val="bg2"/>
                  </a:solidFill>
                </a:rPr>
                <a:t>CTRL</a:t>
              </a:r>
              <a:endParaRPr lang="en-US" sz="1200" b="1" dirty="0">
                <a:solidFill>
                  <a:schemeClr val="bg2"/>
                </a:solidFill>
              </a:endParaRPr>
            </a:p>
          </p:txBody>
        </p:sp>
        <p:cxnSp>
          <p:nvCxnSpPr>
            <p:cNvPr id="193" name="Straight Arrow Connector 192"/>
            <p:cNvCxnSpPr>
              <a:stCxn id="190" idx="2"/>
            </p:cNvCxnSpPr>
            <p:nvPr/>
          </p:nvCxnSpPr>
          <p:spPr bwMode="auto">
            <a:xfrm>
              <a:off x="2115972" y="3161176"/>
              <a:ext cx="545342" cy="755725"/>
            </a:xfrm>
            <a:prstGeom prst="straightConnector1">
              <a:avLst/>
            </a:prstGeom>
            <a:solidFill>
              <a:schemeClr val="accent1"/>
            </a:solidFill>
            <a:ln w="9525" cap="flat" cmpd="sng" algn="ctr">
              <a:solidFill>
                <a:schemeClr val="bg2"/>
              </a:solidFill>
              <a:prstDash val="solid"/>
              <a:round/>
              <a:headEnd type="none" w="med" len="med"/>
              <a:tailEnd type="arrow"/>
            </a:ln>
            <a:effectLst/>
          </p:spPr>
        </p:cxnSp>
        <p:cxnSp>
          <p:nvCxnSpPr>
            <p:cNvPr id="195" name="Straight Arrow Connector 194"/>
            <p:cNvCxnSpPr>
              <a:stCxn id="189" idx="2"/>
            </p:cNvCxnSpPr>
            <p:nvPr/>
          </p:nvCxnSpPr>
          <p:spPr bwMode="auto">
            <a:xfrm flipH="1">
              <a:off x="3220876" y="3161176"/>
              <a:ext cx="184662" cy="551015"/>
            </a:xfrm>
            <a:prstGeom prst="straightConnector1">
              <a:avLst/>
            </a:prstGeom>
            <a:solidFill>
              <a:schemeClr val="accent1"/>
            </a:solidFill>
            <a:ln w="9525" cap="flat" cmpd="sng" algn="ctr">
              <a:solidFill>
                <a:schemeClr val="bg2"/>
              </a:solidFill>
              <a:prstDash val="solid"/>
              <a:round/>
              <a:headEnd type="none" w="med" len="med"/>
              <a:tailEnd type="arrow"/>
            </a:ln>
            <a:effectLst/>
          </p:spPr>
        </p:cxnSp>
        <p:sp>
          <p:nvSpPr>
            <p:cNvPr id="209" name="TextBox 208"/>
            <p:cNvSpPr txBox="1"/>
            <p:nvPr/>
          </p:nvSpPr>
          <p:spPr>
            <a:xfrm>
              <a:off x="4071583" y="2643055"/>
              <a:ext cx="1247886" cy="518122"/>
            </a:xfrm>
            <a:prstGeom prst="rect">
              <a:avLst/>
            </a:prstGeom>
            <a:noFill/>
            <a:ln>
              <a:solidFill>
                <a:schemeClr val="bg2"/>
              </a:solidFill>
            </a:ln>
          </p:spPr>
          <p:txBody>
            <a:bodyPr wrap="none" rtlCol="0">
              <a:spAutoFit/>
            </a:bodyPr>
            <a:lstStyle/>
            <a:p>
              <a:r>
                <a:rPr lang="en-US" sz="1200" b="1" dirty="0" smtClean="0">
                  <a:solidFill>
                    <a:schemeClr val="bg2"/>
                  </a:solidFill>
                </a:rPr>
                <a:t>DC FABRIC</a:t>
              </a:r>
              <a:br>
                <a:rPr lang="en-US" sz="1200" b="1" dirty="0" smtClean="0">
                  <a:solidFill>
                    <a:schemeClr val="bg2"/>
                  </a:solidFill>
                </a:rPr>
              </a:br>
              <a:r>
                <a:rPr lang="en-US" sz="1200" b="1" dirty="0" smtClean="0">
                  <a:solidFill>
                    <a:schemeClr val="bg2"/>
                  </a:solidFill>
                </a:rPr>
                <a:t>CTRL</a:t>
              </a:r>
              <a:endParaRPr lang="en-US" sz="1200" b="1" dirty="0">
                <a:solidFill>
                  <a:schemeClr val="bg2"/>
                </a:solidFill>
              </a:endParaRPr>
            </a:p>
          </p:txBody>
        </p:sp>
        <p:cxnSp>
          <p:nvCxnSpPr>
            <p:cNvPr id="210" name="Straight Arrow Connector 209"/>
            <p:cNvCxnSpPr>
              <a:stCxn id="209" idx="2"/>
            </p:cNvCxnSpPr>
            <p:nvPr/>
          </p:nvCxnSpPr>
          <p:spPr bwMode="auto">
            <a:xfrm flipH="1">
              <a:off x="4271753" y="3161176"/>
              <a:ext cx="423774" cy="1356233"/>
            </a:xfrm>
            <a:prstGeom prst="straightConnector1">
              <a:avLst/>
            </a:prstGeom>
            <a:solidFill>
              <a:schemeClr val="accent1"/>
            </a:solidFill>
            <a:ln w="9525" cap="flat" cmpd="sng" algn="ctr">
              <a:solidFill>
                <a:schemeClr val="bg2"/>
              </a:solidFill>
              <a:prstDash val="solid"/>
              <a:round/>
              <a:headEnd type="none" w="med" len="med"/>
              <a:tailEnd type="arrow"/>
            </a:ln>
            <a:effectLst/>
          </p:spPr>
        </p:cxnSp>
        <p:sp>
          <p:nvSpPr>
            <p:cNvPr id="212" name="TextBox 211"/>
            <p:cNvSpPr txBox="1"/>
            <p:nvPr/>
          </p:nvSpPr>
          <p:spPr>
            <a:xfrm>
              <a:off x="5411338" y="2643055"/>
              <a:ext cx="1317556" cy="518122"/>
            </a:xfrm>
            <a:prstGeom prst="rect">
              <a:avLst/>
            </a:prstGeom>
            <a:noFill/>
            <a:ln>
              <a:solidFill>
                <a:schemeClr val="bg2"/>
              </a:solidFill>
            </a:ln>
          </p:spPr>
          <p:txBody>
            <a:bodyPr wrap="none" rtlCol="0">
              <a:spAutoFit/>
            </a:bodyPr>
            <a:lstStyle/>
            <a:p>
              <a:r>
                <a:rPr lang="en-US" sz="1200" b="1" dirty="0" smtClean="0">
                  <a:solidFill>
                    <a:schemeClr val="bg2"/>
                  </a:solidFill>
                </a:rPr>
                <a:t>DC SERVER</a:t>
              </a:r>
              <a:br>
                <a:rPr lang="en-US" sz="1200" b="1" dirty="0" smtClean="0">
                  <a:solidFill>
                    <a:schemeClr val="bg2"/>
                  </a:solidFill>
                </a:rPr>
              </a:br>
              <a:r>
                <a:rPr lang="en-US" sz="1200" b="1" dirty="0" smtClean="0">
                  <a:solidFill>
                    <a:schemeClr val="bg2"/>
                  </a:solidFill>
                </a:rPr>
                <a:t>CTRL</a:t>
              </a:r>
              <a:endParaRPr lang="en-US" sz="1200" b="1" dirty="0">
                <a:solidFill>
                  <a:schemeClr val="bg2"/>
                </a:solidFill>
              </a:endParaRPr>
            </a:p>
          </p:txBody>
        </p:sp>
        <p:cxnSp>
          <p:nvCxnSpPr>
            <p:cNvPr id="213" name="Straight Arrow Connector 212"/>
            <p:cNvCxnSpPr>
              <a:stCxn id="212" idx="2"/>
              <a:endCxn id="152" idx="0"/>
            </p:cNvCxnSpPr>
            <p:nvPr/>
          </p:nvCxnSpPr>
          <p:spPr bwMode="auto">
            <a:xfrm flipH="1">
              <a:off x="4851452" y="3161176"/>
              <a:ext cx="1218665" cy="1226600"/>
            </a:xfrm>
            <a:prstGeom prst="straightConnector1">
              <a:avLst/>
            </a:prstGeom>
            <a:solidFill>
              <a:schemeClr val="accent1"/>
            </a:solidFill>
            <a:ln w="9525" cap="flat" cmpd="sng" algn="ctr">
              <a:solidFill>
                <a:schemeClr val="bg2"/>
              </a:solidFill>
              <a:prstDash val="solid"/>
              <a:round/>
              <a:headEnd type="none" w="med" len="med"/>
              <a:tailEnd type="arrow"/>
            </a:ln>
            <a:effectLst/>
          </p:spPr>
        </p:cxnSp>
        <p:cxnSp>
          <p:nvCxnSpPr>
            <p:cNvPr id="221" name="Straight Arrow Connector 220"/>
            <p:cNvCxnSpPr>
              <a:stCxn id="220" idx="2"/>
              <a:endCxn id="173" idx="0"/>
            </p:cNvCxnSpPr>
            <p:nvPr/>
          </p:nvCxnSpPr>
          <p:spPr bwMode="auto">
            <a:xfrm flipH="1">
              <a:off x="792488" y="2058400"/>
              <a:ext cx="3093043" cy="584655"/>
            </a:xfrm>
            <a:prstGeom prst="straightConnector1">
              <a:avLst/>
            </a:prstGeom>
            <a:solidFill>
              <a:schemeClr val="accent1"/>
            </a:solidFill>
            <a:ln w="9525" cap="flat" cmpd="sng" algn="ctr">
              <a:solidFill>
                <a:schemeClr val="bg2"/>
              </a:solidFill>
              <a:prstDash val="solid"/>
              <a:round/>
              <a:headEnd type="none" w="med" len="med"/>
              <a:tailEnd type="arrow"/>
            </a:ln>
            <a:effectLst/>
          </p:spPr>
        </p:cxnSp>
        <p:cxnSp>
          <p:nvCxnSpPr>
            <p:cNvPr id="223" name="Straight Arrow Connector 222"/>
            <p:cNvCxnSpPr>
              <a:stCxn id="220" idx="2"/>
              <a:endCxn id="190" idx="0"/>
            </p:cNvCxnSpPr>
            <p:nvPr/>
          </p:nvCxnSpPr>
          <p:spPr bwMode="auto">
            <a:xfrm flipH="1">
              <a:off x="2115972" y="2058400"/>
              <a:ext cx="1769559" cy="584655"/>
            </a:xfrm>
            <a:prstGeom prst="straightConnector1">
              <a:avLst/>
            </a:prstGeom>
            <a:solidFill>
              <a:schemeClr val="accent1"/>
            </a:solidFill>
            <a:ln w="9525" cap="flat" cmpd="sng" algn="ctr">
              <a:solidFill>
                <a:schemeClr val="bg2"/>
              </a:solidFill>
              <a:prstDash val="solid"/>
              <a:round/>
              <a:headEnd type="none" w="med" len="med"/>
              <a:tailEnd type="arrow"/>
            </a:ln>
            <a:effectLst/>
          </p:spPr>
        </p:cxnSp>
        <p:cxnSp>
          <p:nvCxnSpPr>
            <p:cNvPr id="226" name="Straight Arrow Connector 225"/>
            <p:cNvCxnSpPr>
              <a:stCxn id="220" idx="2"/>
              <a:endCxn id="189" idx="0"/>
            </p:cNvCxnSpPr>
            <p:nvPr/>
          </p:nvCxnSpPr>
          <p:spPr bwMode="auto">
            <a:xfrm flipH="1">
              <a:off x="3405537" y="2058400"/>
              <a:ext cx="479993" cy="584655"/>
            </a:xfrm>
            <a:prstGeom prst="straightConnector1">
              <a:avLst/>
            </a:prstGeom>
            <a:solidFill>
              <a:schemeClr val="accent1"/>
            </a:solidFill>
            <a:ln w="9525" cap="flat" cmpd="sng" algn="ctr">
              <a:solidFill>
                <a:schemeClr val="bg2"/>
              </a:solidFill>
              <a:prstDash val="solid"/>
              <a:round/>
              <a:headEnd type="none" w="med" len="med"/>
              <a:tailEnd type="arrow"/>
            </a:ln>
            <a:effectLst/>
          </p:spPr>
        </p:cxnSp>
        <p:cxnSp>
          <p:nvCxnSpPr>
            <p:cNvPr id="229" name="Straight Arrow Connector 228"/>
            <p:cNvCxnSpPr>
              <a:stCxn id="220" idx="2"/>
              <a:endCxn id="209" idx="0"/>
            </p:cNvCxnSpPr>
            <p:nvPr/>
          </p:nvCxnSpPr>
          <p:spPr bwMode="auto">
            <a:xfrm>
              <a:off x="3885531" y="2058400"/>
              <a:ext cx="809996" cy="584655"/>
            </a:xfrm>
            <a:prstGeom prst="straightConnector1">
              <a:avLst/>
            </a:prstGeom>
            <a:solidFill>
              <a:schemeClr val="accent1"/>
            </a:solidFill>
            <a:ln w="9525" cap="flat" cmpd="sng" algn="ctr">
              <a:solidFill>
                <a:schemeClr val="bg2"/>
              </a:solidFill>
              <a:prstDash val="solid"/>
              <a:round/>
              <a:headEnd type="none" w="med" len="med"/>
              <a:tailEnd type="arrow"/>
            </a:ln>
            <a:effectLst/>
          </p:spPr>
        </p:cxnSp>
        <p:cxnSp>
          <p:nvCxnSpPr>
            <p:cNvPr id="232" name="Straight Arrow Connector 231"/>
            <p:cNvCxnSpPr>
              <a:stCxn id="220" idx="2"/>
              <a:endCxn id="212" idx="0"/>
            </p:cNvCxnSpPr>
            <p:nvPr/>
          </p:nvCxnSpPr>
          <p:spPr bwMode="auto">
            <a:xfrm>
              <a:off x="3885531" y="2058400"/>
              <a:ext cx="2184586" cy="584655"/>
            </a:xfrm>
            <a:prstGeom prst="straightConnector1">
              <a:avLst/>
            </a:prstGeom>
            <a:solidFill>
              <a:schemeClr val="accent1"/>
            </a:solidFill>
            <a:ln w="9525" cap="flat" cmpd="sng" algn="ctr">
              <a:solidFill>
                <a:schemeClr val="bg2"/>
              </a:solidFill>
              <a:prstDash val="solid"/>
              <a:round/>
              <a:headEnd type="none" w="med" len="med"/>
              <a:tailEnd type="arrow"/>
            </a:ln>
            <a:effectLst/>
          </p:spPr>
        </p:cxnSp>
      </p:grpSp>
      <p:sp>
        <p:nvSpPr>
          <p:cNvPr id="234" name="TextBox 233"/>
          <p:cNvSpPr txBox="1"/>
          <p:nvPr/>
        </p:nvSpPr>
        <p:spPr>
          <a:xfrm>
            <a:off x="5101977" y="927989"/>
            <a:ext cx="1980029" cy="523220"/>
          </a:xfrm>
          <a:prstGeom prst="rect">
            <a:avLst/>
          </a:prstGeom>
          <a:noFill/>
          <a:ln>
            <a:solidFill>
              <a:schemeClr val="bg2"/>
            </a:solidFill>
          </a:ln>
        </p:spPr>
        <p:txBody>
          <a:bodyPr wrap="none" rtlCol="0">
            <a:spAutoFit/>
          </a:bodyPr>
          <a:lstStyle/>
          <a:p>
            <a:r>
              <a:rPr lang="en-US" sz="1400" dirty="0" smtClean="0">
                <a:solidFill>
                  <a:schemeClr val="bg2"/>
                </a:solidFill>
              </a:rPr>
              <a:t>MASTER</a:t>
            </a:r>
            <a:br>
              <a:rPr lang="en-US" sz="1400" dirty="0" smtClean="0">
                <a:solidFill>
                  <a:schemeClr val="bg2"/>
                </a:solidFill>
              </a:rPr>
            </a:br>
            <a:r>
              <a:rPr lang="en-US" sz="1400" dirty="0" smtClean="0">
                <a:solidFill>
                  <a:schemeClr val="bg2"/>
                </a:solidFill>
              </a:rPr>
              <a:t>SLICE CONTROLLER</a:t>
            </a:r>
            <a:endParaRPr lang="en-US" sz="1400" dirty="0">
              <a:solidFill>
                <a:schemeClr val="bg2"/>
              </a:solidFill>
            </a:endParaRPr>
          </a:p>
        </p:txBody>
      </p:sp>
      <p:cxnSp>
        <p:nvCxnSpPr>
          <p:cNvPr id="235" name="Straight Arrow Connector 234"/>
          <p:cNvCxnSpPr>
            <a:stCxn id="234" idx="2"/>
            <a:endCxn id="220" idx="0"/>
          </p:cNvCxnSpPr>
          <p:nvPr/>
        </p:nvCxnSpPr>
        <p:spPr bwMode="auto">
          <a:xfrm flipH="1">
            <a:off x="3360176" y="1451209"/>
            <a:ext cx="2731816" cy="361608"/>
          </a:xfrm>
          <a:prstGeom prst="straightConnector1">
            <a:avLst/>
          </a:prstGeom>
          <a:solidFill>
            <a:schemeClr val="accent1"/>
          </a:solidFill>
          <a:ln w="9525" cap="flat" cmpd="sng" algn="ctr">
            <a:solidFill>
              <a:schemeClr val="bg2"/>
            </a:solidFill>
            <a:prstDash val="solid"/>
            <a:round/>
            <a:headEnd type="none" w="med" len="med"/>
            <a:tailEnd type="arrow"/>
          </a:ln>
          <a:effectLst/>
        </p:spPr>
      </p:cxnSp>
      <p:cxnSp>
        <p:nvCxnSpPr>
          <p:cNvPr id="239" name="Straight Arrow Connector 238"/>
          <p:cNvCxnSpPr>
            <a:stCxn id="234" idx="2"/>
            <a:endCxn id="241" idx="0"/>
          </p:cNvCxnSpPr>
          <p:nvPr/>
        </p:nvCxnSpPr>
        <p:spPr bwMode="auto">
          <a:xfrm>
            <a:off x="6091992" y="1451209"/>
            <a:ext cx="3152647" cy="388904"/>
          </a:xfrm>
          <a:prstGeom prst="straightConnector1">
            <a:avLst/>
          </a:prstGeom>
          <a:solidFill>
            <a:schemeClr val="accent1"/>
          </a:solidFill>
          <a:ln w="9525" cap="flat" cmpd="sng" algn="ctr">
            <a:solidFill>
              <a:schemeClr val="bg2"/>
            </a:solidFill>
            <a:prstDash val="solid"/>
            <a:round/>
            <a:headEnd type="none" w="med" len="med"/>
            <a:tailEnd type="arrow"/>
          </a:ln>
          <a:effectLst/>
        </p:spPr>
      </p:cxnSp>
      <p:sp>
        <p:nvSpPr>
          <p:cNvPr id="241" name="TextBox 240"/>
          <p:cNvSpPr txBox="1"/>
          <p:nvPr/>
        </p:nvSpPr>
        <p:spPr>
          <a:xfrm>
            <a:off x="8254624" y="1840113"/>
            <a:ext cx="1980029" cy="523220"/>
          </a:xfrm>
          <a:prstGeom prst="rect">
            <a:avLst/>
          </a:prstGeom>
          <a:noFill/>
          <a:ln>
            <a:solidFill>
              <a:schemeClr val="bg2"/>
            </a:solidFill>
          </a:ln>
        </p:spPr>
        <p:txBody>
          <a:bodyPr wrap="none" rtlCol="0">
            <a:spAutoFit/>
          </a:bodyPr>
          <a:lstStyle/>
          <a:p>
            <a:r>
              <a:rPr lang="en-US" sz="1400" dirty="0" smtClean="0">
                <a:solidFill>
                  <a:schemeClr val="bg2"/>
                </a:solidFill>
              </a:rPr>
              <a:t>C-RAN INSTANCE</a:t>
            </a:r>
            <a:br>
              <a:rPr lang="en-US" sz="1400" dirty="0" smtClean="0">
                <a:solidFill>
                  <a:schemeClr val="bg2"/>
                </a:solidFill>
              </a:rPr>
            </a:br>
            <a:r>
              <a:rPr lang="en-US" sz="1400" dirty="0" smtClean="0">
                <a:solidFill>
                  <a:schemeClr val="bg2"/>
                </a:solidFill>
              </a:rPr>
              <a:t>SLICE CONTROLLER</a:t>
            </a:r>
            <a:endParaRPr lang="en-US" sz="1400" dirty="0">
              <a:solidFill>
                <a:schemeClr val="bg2"/>
              </a:solidFill>
            </a:endParaRPr>
          </a:p>
        </p:txBody>
      </p:sp>
      <p:sp>
        <p:nvSpPr>
          <p:cNvPr id="242" name="TextBox 241"/>
          <p:cNvSpPr txBox="1"/>
          <p:nvPr/>
        </p:nvSpPr>
        <p:spPr>
          <a:xfrm>
            <a:off x="10089734" y="297915"/>
            <a:ext cx="1980029" cy="523220"/>
          </a:xfrm>
          <a:prstGeom prst="rect">
            <a:avLst/>
          </a:prstGeom>
          <a:noFill/>
          <a:ln>
            <a:solidFill>
              <a:schemeClr val="bg2"/>
            </a:solidFill>
          </a:ln>
        </p:spPr>
        <p:txBody>
          <a:bodyPr wrap="none" rtlCol="0">
            <a:spAutoFit/>
          </a:bodyPr>
          <a:lstStyle/>
          <a:p>
            <a:r>
              <a:rPr lang="en-US" sz="1400" dirty="0" smtClean="0">
                <a:solidFill>
                  <a:schemeClr val="bg2"/>
                </a:solidFill>
              </a:rPr>
              <a:t>C-RAN INSTANCE</a:t>
            </a:r>
            <a:br>
              <a:rPr lang="en-US" sz="1400" dirty="0" smtClean="0">
                <a:solidFill>
                  <a:schemeClr val="bg2"/>
                </a:solidFill>
              </a:rPr>
            </a:br>
            <a:r>
              <a:rPr lang="en-US" sz="1400" dirty="0" smtClean="0">
                <a:solidFill>
                  <a:schemeClr val="bg2"/>
                </a:solidFill>
              </a:rPr>
              <a:t>SLICE CONTROLLER</a:t>
            </a:r>
            <a:endParaRPr lang="en-US" sz="1400" dirty="0">
              <a:solidFill>
                <a:schemeClr val="bg2"/>
              </a:solidFill>
            </a:endParaRPr>
          </a:p>
        </p:txBody>
      </p:sp>
      <p:cxnSp>
        <p:nvCxnSpPr>
          <p:cNvPr id="244" name="Straight Arrow Connector 243"/>
          <p:cNvCxnSpPr>
            <a:stCxn id="234" idx="3"/>
            <a:endCxn id="242" idx="1"/>
          </p:cNvCxnSpPr>
          <p:nvPr/>
        </p:nvCxnSpPr>
        <p:spPr bwMode="auto">
          <a:xfrm flipV="1">
            <a:off x="7082006" y="559525"/>
            <a:ext cx="3007728" cy="630074"/>
          </a:xfrm>
          <a:prstGeom prst="straightConnector1">
            <a:avLst/>
          </a:prstGeom>
          <a:solidFill>
            <a:schemeClr val="accent1"/>
          </a:solidFill>
          <a:ln w="9525" cap="flat" cmpd="sng" algn="ctr">
            <a:solidFill>
              <a:schemeClr val="bg2"/>
            </a:solidFill>
            <a:prstDash val="solid"/>
            <a:round/>
            <a:headEnd type="none" w="med" len="med"/>
            <a:tailEnd type="arrow"/>
          </a:ln>
          <a:effectLst/>
        </p:spPr>
      </p:cxnSp>
      <p:grpSp>
        <p:nvGrpSpPr>
          <p:cNvPr id="255" name="Group 254"/>
          <p:cNvGrpSpPr/>
          <p:nvPr/>
        </p:nvGrpSpPr>
        <p:grpSpPr>
          <a:xfrm flipH="1">
            <a:off x="6496332" y="2415656"/>
            <a:ext cx="5540131" cy="4053385"/>
            <a:chOff x="281587" y="2240502"/>
            <a:chExt cx="6272756" cy="4119355"/>
          </a:xfrm>
        </p:grpSpPr>
        <p:grpSp>
          <p:nvGrpSpPr>
            <p:cNvPr id="256" name="Group 171"/>
            <p:cNvGrpSpPr/>
            <p:nvPr/>
          </p:nvGrpSpPr>
          <p:grpSpPr>
            <a:xfrm>
              <a:off x="281587" y="3433273"/>
              <a:ext cx="5122927" cy="2926584"/>
              <a:chOff x="499950" y="1310184"/>
              <a:chExt cx="9170948" cy="4749422"/>
            </a:xfrm>
          </p:grpSpPr>
          <p:grpSp>
            <p:nvGrpSpPr>
              <p:cNvPr id="273" name="Group 357"/>
              <p:cNvGrpSpPr/>
              <p:nvPr/>
            </p:nvGrpSpPr>
            <p:grpSpPr>
              <a:xfrm>
                <a:off x="993935" y="1660518"/>
                <a:ext cx="788276" cy="1546940"/>
                <a:chOff x="331076" y="1968769"/>
                <a:chExt cx="1166648" cy="2075291"/>
              </a:xfrm>
            </p:grpSpPr>
            <p:sp>
              <p:nvSpPr>
                <p:cNvPr id="436" name="Rounded Rectangle 435"/>
                <p:cNvSpPr/>
                <p:nvPr/>
              </p:nvSpPr>
              <p:spPr bwMode="auto">
                <a:xfrm>
                  <a:off x="331076" y="1968769"/>
                  <a:ext cx="1166648" cy="2075291"/>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grpSp>
              <p:nvGrpSpPr>
                <p:cNvPr id="438" name="Group 116"/>
                <p:cNvGrpSpPr/>
                <p:nvPr/>
              </p:nvGrpSpPr>
              <p:grpSpPr>
                <a:xfrm>
                  <a:off x="414153" y="2406182"/>
                  <a:ext cx="961697" cy="1329559"/>
                  <a:chOff x="3484179" y="2044262"/>
                  <a:chExt cx="1250731" cy="1560786"/>
                </a:xfrm>
              </p:grpSpPr>
              <p:grpSp>
                <p:nvGrpSpPr>
                  <p:cNvPr id="449" name="Group 105"/>
                  <p:cNvGrpSpPr/>
                  <p:nvPr/>
                </p:nvGrpSpPr>
                <p:grpSpPr>
                  <a:xfrm>
                    <a:off x="3484179" y="2044262"/>
                    <a:ext cx="362607" cy="1560786"/>
                    <a:chOff x="3484179" y="1970689"/>
                    <a:chExt cx="362607" cy="1560786"/>
                  </a:xfrm>
                </p:grpSpPr>
                <p:sp>
                  <p:nvSpPr>
                    <p:cNvPr id="460" name="Rectangle 459"/>
                    <p:cNvSpPr/>
                    <p:nvPr/>
                  </p:nvSpPr>
                  <p:spPr bwMode="auto">
                    <a:xfrm>
                      <a:off x="3484179" y="1970689"/>
                      <a:ext cx="362607" cy="33107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461" name="Rectangle 87"/>
                    <p:cNvSpPr/>
                    <p:nvPr/>
                  </p:nvSpPr>
                  <p:spPr bwMode="auto">
                    <a:xfrm>
                      <a:off x="3484179" y="2380592"/>
                      <a:ext cx="362607" cy="331076"/>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462" name="Rectangle 461"/>
                    <p:cNvSpPr/>
                    <p:nvPr/>
                  </p:nvSpPr>
                  <p:spPr bwMode="auto">
                    <a:xfrm>
                      <a:off x="3484179" y="2790496"/>
                      <a:ext cx="362607" cy="33107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463" name="Rectangle 462"/>
                    <p:cNvSpPr/>
                    <p:nvPr/>
                  </p:nvSpPr>
                  <p:spPr bwMode="auto">
                    <a:xfrm>
                      <a:off x="3484179" y="3200399"/>
                      <a:ext cx="362607" cy="331076"/>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grpSp>
              <p:grpSp>
                <p:nvGrpSpPr>
                  <p:cNvPr id="450" name="Group 106"/>
                  <p:cNvGrpSpPr/>
                  <p:nvPr/>
                </p:nvGrpSpPr>
                <p:grpSpPr>
                  <a:xfrm>
                    <a:off x="3928241" y="2044262"/>
                    <a:ext cx="362607" cy="1560786"/>
                    <a:chOff x="3484179" y="1970689"/>
                    <a:chExt cx="362607" cy="1560786"/>
                  </a:xfrm>
                </p:grpSpPr>
                <p:sp>
                  <p:nvSpPr>
                    <p:cNvPr id="456" name="Rectangle 455"/>
                    <p:cNvSpPr/>
                    <p:nvPr/>
                  </p:nvSpPr>
                  <p:spPr bwMode="auto">
                    <a:xfrm>
                      <a:off x="3484179" y="1970689"/>
                      <a:ext cx="362607" cy="331076"/>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457" name="Rectangle 456"/>
                    <p:cNvSpPr/>
                    <p:nvPr/>
                  </p:nvSpPr>
                  <p:spPr bwMode="auto">
                    <a:xfrm>
                      <a:off x="3484179" y="2380592"/>
                      <a:ext cx="362607" cy="33107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458" name="Rectangle 457"/>
                    <p:cNvSpPr/>
                    <p:nvPr/>
                  </p:nvSpPr>
                  <p:spPr bwMode="auto">
                    <a:xfrm>
                      <a:off x="3484179" y="2790496"/>
                      <a:ext cx="362607" cy="331076"/>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459" name="Rectangle 458"/>
                    <p:cNvSpPr/>
                    <p:nvPr/>
                  </p:nvSpPr>
                  <p:spPr bwMode="auto">
                    <a:xfrm>
                      <a:off x="3484179" y="3200399"/>
                      <a:ext cx="362607" cy="33107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grpSp>
              <p:grpSp>
                <p:nvGrpSpPr>
                  <p:cNvPr id="451" name="Group 111"/>
                  <p:cNvGrpSpPr/>
                  <p:nvPr/>
                </p:nvGrpSpPr>
                <p:grpSpPr>
                  <a:xfrm>
                    <a:off x="4372303" y="2044262"/>
                    <a:ext cx="362607" cy="1560786"/>
                    <a:chOff x="3484179" y="1970689"/>
                    <a:chExt cx="362607" cy="1560786"/>
                  </a:xfrm>
                </p:grpSpPr>
                <p:sp>
                  <p:nvSpPr>
                    <p:cNvPr id="452" name="Rectangle 451"/>
                    <p:cNvSpPr/>
                    <p:nvPr/>
                  </p:nvSpPr>
                  <p:spPr bwMode="auto">
                    <a:xfrm>
                      <a:off x="3484179" y="1970689"/>
                      <a:ext cx="362607" cy="33107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453" name="Rectangle 452"/>
                    <p:cNvSpPr/>
                    <p:nvPr/>
                  </p:nvSpPr>
                  <p:spPr bwMode="auto">
                    <a:xfrm>
                      <a:off x="3484179" y="2380592"/>
                      <a:ext cx="362607" cy="331076"/>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454" name="Rectangle 453"/>
                    <p:cNvSpPr/>
                    <p:nvPr/>
                  </p:nvSpPr>
                  <p:spPr bwMode="auto">
                    <a:xfrm>
                      <a:off x="3484179" y="2790496"/>
                      <a:ext cx="362607" cy="33107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455" name="Rectangle 454"/>
                    <p:cNvSpPr/>
                    <p:nvPr/>
                  </p:nvSpPr>
                  <p:spPr bwMode="auto">
                    <a:xfrm>
                      <a:off x="3484179" y="3200399"/>
                      <a:ext cx="362607" cy="331076"/>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grpSp>
            </p:grpSp>
            <p:sp>
              <p:nvSpPr>
                <p:cNvPr id="439" name="Rounded Rectangle 438"/>
                <p:cNvSpPr/>
                <p:nvPr/>
              </p:nvSpPr>
              <p:spPr bwMode="auto">
                <a:xfrm>
                  <a:off x="934414" y="2111892"/>
                  <a:ext cx="488732" cy="14189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441" name="Rounded Rectangle 440"/>
                <p:cNvSpPr/>
                <p:nvPr/>
              </p:nvSpPr>
              <p:spPr bwMode="auto">
                <a:xfrm>
                  <a:off x="393130" y="2114590"/>
                  <a:ext cx="525519" cy="132475"/>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442" name="Oval 441"/>
                <p:cNvSpPr/>
                <p:nvPr/>
              </p:nvSpPr>
              <p:spPr bwMode="auto">
                <a:xfrm>
                  <a:off x="814186" y="3813472"/>
                  <a:ext cx="174929" cy="190831"/>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444" name="Rectangle 443"/>
                <p:cNvSpPr/>
                <p:nvPr/>
              </p:nvSpPr>
              <p:spPr bwMode="auto">
                <a:xfrm>
                  <a:off x="1076579" y="3861179"/>
                  <a:ext cx="190831" cy="7951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448" name="Rectangle 447"/>
                <p:cNvSpPr/>
                <p:nvPr/>
              </p:nvSpPr>
              <p:spPr bwMode="auto">
                <a:xfrm>
                  <a:off x="497459" y="3862504"/>
                  <a:ext cx="190831" cy="7951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grpSp>
          <p:cxnSp>
            <p:nvCxnSpPr>
              <p:cNvPr id="274" name="Straight Connector 273"/>
              <p:cNvCxnSpPr/>
              <p:nvPr/>
            </p:nvCxnSpPr>
            <p:spPr bwMode="auto">
              <a:xfrm>
                <a:off x="3012397" y="2967586"/>
                <a:ext cx="191068" cy="13647"/>
              </a:xfrm>
              <a:prstGeom prst="line">
                <a:avLst/>
              </a:prstGeom>
              <a:solidFill>
                <a:schemeClr val="accent1"/>
              </a:solidFill>
              <a:ln w="9525" cap="flat" cmpd="sng" algn="ctr">
                <a:solidFill>
                  <a:srgbClr val="FF0000"/>
                </a:solidFill>
                <a:prstDash val="solid"/>
                <a:round/>
                <a:headEnd type="none" w="med" len="med"/>
                <a:tailEnd type="none" w="med" len="med"/>
              </a:ln>
              <a:effectLst/>
            </p:spPr>
          </p:cxnSp>
          <p:sp>
            <p:nvSpPr>
              <p:cNvPr id="275" name="Rectangle 274"/>
              <p:cNvSpPr/>
              <p:nvPr/>
            </p:nvSpPr>
            <p:spPr bwMode="auto">
              <a:xfrm>
                <a:off x="3217113" y="2825086"/>
                <a:ext cx="955343" cy="30025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r>
                  <a:rPr kumimoji="0" lang="en-US" sz="500" b="0" i="0" u="none" strike="noStrike" cap="none" normalizeH="0" baseline="0" dirty="0" smtClean="0">
                    <a:ln>
                      <a:noFill/>
                    </a:ln>
                    <a:solidFill>
                      <a:schemeClr val="bg2"/>
                    </a:solidFill>
                    <a:effectLst/>
                    <a:latin typeface="FrutigerNext LT Regular" pitchFamily="34" charset="0"/>
                    <a:ea typeface="MS PGothic" pitchFamily="34" charset="-128"/>
                  </a:rPr>
                  <a:t>DWDM</a:t>
                </a:r>
              </a:p>
            </p:txBody>
          </p:sp>
          <p:sp>
            <p:nvSpPr>
              <p:cNvPr id="276" name="Isosceles Triangle 275"/>
              <p:cNvSpPr/>
              <p:nvPr/>
            </p:nvSpPr>
            <p:spPr bwMode="auto">
              <a:xfrm>
                <a:off x="2624700" y="4311045"/>
                <a:ext cx="198035" cy="1273134"/>
              </a:xfrm>
              <a:prstGeom prst="triangle">
                <a:avLst/>
              </a:prstGeom>
              <a:solidFill>
                <a:schemeClr val="accent4">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277" name="Rectangle 276"/>
              <p:cNvSpPr/>
              <p:nvPr/>
            </p:nvSpPr>
            <p:spPr bwMode="auto">
              <a:xfrm>
                <a:off x="2973728" y="3706839"/>
                <a:ext cx="109182" cy="504967"/>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cxnSp>
            <p:nvCxnSpPr>
              <p:cNvPr id="278" name="Straight Connector 277"/>
              <p:cNvCxnSpPr>
                <a:stCxn id="277" idx="2"/>
              </p:cNvCxnSpPr>
              <p:nvPr/>
            </p:nvCxnSpPr>
            <p:spPr bwMode="auto">
              <a:xfrm>
                <a:off x="3028319" y="4211806"/>
                <a:ext cx="1" cy="1078174"/>
              </a:xfrm>
              <a:prstGeom prst="line">
                <a:avLst/>
              </a:prstGeom>
              <a:solidFill>
                <a:schemeClr val="accent1"/>
              </a:solidFill>
              <a:ln w="9525" cap="flat" cmpd="sng" algn="ctr">
                <a:solidFill>
                  <a:srgbClr val="FFFF00"/>
                </a:solidFill>
                <a:prstDash val="solid"/>
                <a:round/>
                <a:headEnd type="none" w="med" len="med"/>
                <a:tailEnd type="none" w="med" len="med"/>
              </a:ln>
              <a:effectLst/>
            </p:spPr>
          </p:cxnSp>
          <p:cxnSp>
            <p:nvCxnSpPr>
              <p:cNvPr id="279" name="Straight Connector 278"/>
              <p:cNvCxnSpPr/>
              <p:nvPr/>
            </p:nvCxnSpPr>
            <p:spPr bwMode="auto">
              <a:xfrm>
                <a:off x="3028320" y="5289980"/>
                <a:ext cx="191068" cy="13647"/>
              </a:xfrm>
              <a:prstGeom prst="line">
                <a:avLst/>
              </a:prstGeom>
              <a:solidFill>
                <a:schemeClr val="accent1"/>
              </a:solidFill>
              <a:ln w="9525" cap="flat" cmpd="sng" algn="ctr">
                <a:solidFill>
                  <a:srgbClr val="FFFF00"/>
                </a:solidFill>
                <a:prstDash val="solid"/>
                <a:round/>
                <a:headEnd type="none" w="med" len="med"/>
                <a:tailEnd type="none" w="med" len="med"/>
              </a:ln>
              <a:effectLst/>
            </p:spPr>
          </p:cxnSp>
          <p:sp>
            <p:nvSpPr>
              <p:cNvPr id="280" name="Rectangle 279"/>
              <p:cNvSpPr/>
              <p:nvPr/>
            </p:nvSpPr>
            <p:spPr bwMode="auto">
              <a:xfrm>
                <a:off x="3233036" y="5030673"/>
                <a:ext cx="955343" cy="48302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r>
                  <a:rPr kumimoji="0" lang="en-US" sz="500" b="0" i="0" u="none" strike="noStrike" cap="none" normalizeH="0" baseline="0" dirty="0" smtClean="0">
                    <a:ln>
                      <a:noFill/>
                    </a:ln>
                    <a:solidFill>
                      <a:schemeClr val="bg2"/>
                    </a:solidFill>
                    <a:effectLst/>
                    <a:latin typeface="FrutigerNext LT Regular" pitchFamily="34" charset="0"/>
                    <a:ea typeface="MS PGothic" pitchFamily="34" charset="-128"/>
                  </a:rPr>
                  <a:t>DWDM</a:t>
                </a:r>
              </a:p>
            </p:txBody>
          </p:sp>
          <p:grpSp>
            <p:nvGrpSpPr>
              <p:cNvPr id="281" name="Group 161"/>
              <p:cNvGrpSpPr/>
              <p:nvPr/>
            </p:nvGrpSpPr>
            <p:grpSpPr>
              <a:xfrm>
                <a:off x="2054966" y="1384445"/>
                <a:ext cx="1012021" cy="1583141"/>
                <a:chOff x="1754714" y="1125138"/>
                <a:chExt cx="1012021" cy="1583141"/>
              </a:xfrm>
            </p:grpSpPr>
            <p:sp>
              <p:nvSpPr>
                <p:cNvPr id="430" name="Isosceles Triangle 429"/>
                <p:cNvSpPr/>
                <p:nvPr/>
              </p:nvSpPr>
              <p:spPr bwMode="auto">
                <a:xfrm>
                  <a:off x="2418883" y="1639614"/>
                  <a:ext cx="261253" cy="1015200"/>
                </a:xfrm>
                <a:prstGeom prst="triangle">
                  <a:avLst/>
                </a:prstGeom>
                <a:solidFill>
                  <a:schemeClr val="accent4">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432" name="Rectangle 431"/>
                <p:cNvSpPr/>
                <p:nvPr/>
              </p:nvSpPr>
              <p:spPr bwMode="auto">
                <a:xfrm>
                  <a:off x="2657553" y="1125138"/>
                  <a:ext cx="109182" cy="504967"/>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cxnSp>
              <p:nvCxnSpPr>
                <p:cNvPr id="433" name="Straight Connector 432"/>
                <p:cNvCxnSpPr>
                  <a:stCxn id="432" idx="2"/>
                </p:cNvCxnSpPr>
                <p:nvPr/>
              </p:nvCxnSpPr>
              <p:spPr bwMode="auto">
                <a:xfrm>
                  <a:off x="2712144" y="1630105"/>
                  <a:ext cx="1" cy="1078174"/>
                </a:xfrm>
                <a:prstGeom prst="line">
                  <a:avLst/>
                </a:prstGeom>
                <a:solidFill>
                  <a:schemeClr val="accent1"/>
                </a:solidFill>
                <a:ln w="9525" cap="flat" cmpd="sng" algn="ctr">
                  <a:solidFill>
                    <a:srgbClr val="FF0000"/>
                  </a:solidFill>
                  <a:prstDash val="solid"/>
                  <a:round/>
                  <a:headEnd type="none" w="med" len="med"/>
                  <a:tailEnd type="none" w="med" len="med"/>
                </a:ln>
                <a:effectLst/>
              </p:spPr>
            </p:cxnSp>
            <p:sp>
              <p:nvSpPr>
                <p:cNvPr id="435" name="TextBox 434"/>
                <p:cNvSpPr txBox="1"/>
                <p:nvPr/>
              </p:nvSpPr>
              <p:spPr>
                <a:xfrm rot="9713445">
                  <a:off x="1754714" y="1387698"/>
                  <a:ext cx="686219" cy="380704"/>
                </a:xfrm>
                <a:prstGeom prst="rect">
                  <a:avLst/>
                </a:prstGeom>
                <a:noFill/>
              </p:spPr>
              <p:txBody>
                <a:bodyPr wrap="none" rtlCol="0">
                  <a:spAutoFit/>
                </a:bodyPr>
                <a:lstStyle/>
                <a:p>
                  <a:r>
                    <a:rPr lang="en-US" sz="900" dirty="0" smtClean="0">
                      <a:solidFill>
                        <a:schemeClr val="bg2"/>
                      </a:solidFill>
                    </a:rPr>
                    <a:t>))))</a:t>
                  </a:r>
                  <a:endParaRPr lang="en-US" sz="900" dirty="0">
                    <a:solidFill>
                      <a:schemeClr val="bg2"/>
                    </a:solidFill>
                  </a:endParaRPr>
                </a:p>
              </p:txBody>
            </p:sp>
          </p:grpSp>
          <p:sp>
            <p:nvSpPr>
              <p:cNvPr id="282" name="TextBox 281"/>
              <p:cNvSpPr txBox="1"/>
              <p:nvPr/>
            </p:nvSpPr>
            <p:spPr>
              <a:xfrm rot="11789746">
                <a:off x="2022648" y="3768447"/>
                <a:ext cx="686218" cy="380704"/>
              </a:xfrm>
              <a:prstGeom prst="rect">
                <a:avLst/>
              </a:prstGeom>
              <a:noFill/>
            </p:spPr>
            <p:txBody>
              <a:bodyPr wrap="none" rtlCol="0">
                <a:spAutoFit/>
              </a:bodyPr>
              <a:lstStyle/>
              <a:p>
                <a:r>
                  <a:rPr lang="en-US" sz="900" dirty="0" smtClean="0">
                    <a:solidFill>
                      <a:schemeClr val="bg2"/>
                    </a:solidFill>
                  </a:rPr>
                  <a:t>))))</a:t>
                </a:r>
                <a:endParaRPr lang="en-US" sz="900" dirty="0">
                  <a:solidFill>
                    <a:schemeClr val="bg2"/>
                  </a:solidFill>
                </a:endParaRPr>
              </a:p>
            </p:txBody>
          </p:sp>
          <p:cxnSp>
            <p:nvCxnSpPr>
              <p:cNvPr id="283" name="Straight Arrow Connector 282"/>
              <p:cNvCxnSpPr/>
              <p:nvPr/>
            </p:nvCxnSpPr>
            <p:spPr bwMode="auto">
              <a:xfrm flipH="1">
                <a:off x="3022696" y="2228755"/>
                <a:ext cx="239912" cy="950"/>
              </a:xfrm>
              <a:prstGeom prst="straightConnector1">
                <a:avLst/>
              </a:prstGeom>
              <a:solidFill>
                <a:schemeClr val="accent1"/>
              </a:solidFill>
              <a:ln w="9525" cap="flat" cmpd="sng" algn="ctr">
                <a:solidFill>
                  <a:schemeClr val="bg1"/>
                </a:solidFill>
                <a:prstDash val="dash"/>
                <a:round/>
                <a:headEnd type="none" w="med" len="med"/>
                <a:tailEnd type="arrow"/>
              </a:ln>
              <a:effectLst/>
            </p:spPr>
          </p:cxnSp>
          <p:sp>
            <p:nvSpPr>
              <p:cNvPr id="284" name="Rectangle 283"/>
              <p:cNvSpPr/>
              <p:nvPr/>
            </p:nvSpPr>
            <p:spPr bwMode="auto">
              <a:xfrm>
                <a:off x="2801426" y="3393216"/>
                <a:ext cx="109182" cy="504967"/>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285" name="TextBox 284"/>
              <p:cNvSpPr txBox="1"/>
              <p:nvPr/>
            </p:nvSpPr>
            <p:spPr>
              <a:xfrm rot="8933607">
                <a:off x="1794134" y="3363068"/>
                <a:ext cx="1025361" cy="380704"/>
              </a:xfrm>
              <a:prstGeom prst="rect">
                <a:avLst/>
              </a:prstGeom>
              <a:noFill/>
            </p:spPr>
            <p:txBody>
              <a:bodyPr wrap="square" rtlCol="0">
                <a:spAutoFit/>
              </a:bodyPr>
              <a:lstStyle/>
              <a:p>
                <a:r>
                  <a:rPr lang="en-US" sz="900" dirty="0" smtClean="0">
                    <a:solidFill>
                      <a:schemeClr val="bg2"/>
                    </a:solidFill>
                  </a:rPr>
                  <a:t>))))</a:t>
                </a:r>
                <a:endParaRPr lang="en-US" sz="900" dirty="0">
                  <a:solidFill>
                    <a:schemeClr val="bg2"/>
                  </a:solidFill>
                </a:endParaRPr>
              </a:p>
            </p:txBody>
          </p:sp>
          <p:cxnSp>
            <p:nvCxnSpPr>
              <p:cNvPr id="286" name="Straight Connector 285"/>
              <p:cNvCxnSpPr>
                <a:stCxn id="284" idx="2"/>
              </p:cNvCxnSpPr>
              <p:nvPr/>
            </p:nvCxnSpPr>
            <p:spPr bwMode="auto">
              <a:xfrm>
                <a:off x="2856017" y="3898183"/>
                <a:ext cx="9217" cy="1458918"/>
              </a:xfrm>
              <a:prstGeom prst="line">
                <a:avLst/>
              </a:prstGeom>
              <a:solidFill>
                <a:schemeClr val="accent1"/>
              </a:solidFill>
              <a:ln w="9525" cap="flat" cmpd="sng" algn="ctr">
                <a:solidFill>
                  <a:srgbClr val="0000FF"/>
                </a:solidFill>
                <a:prstDash val="solid"/>
                <a:round/>
                <a:headEnd type="none" w="med" len="med"/>
                <a:tailEnd type="none" w="med" len="med"/>
              </a:ln>
              <a:effectLst/>
            </p:spPr>
          </p:cxnSp>
          <p:cxnSp>
            <p:nvCxnSpPr>
              <p:cNvPr id="287" name="Straight Connector 286"/>
              <p:cNvCxnSpPr/>
              <p:nvPr/>
            </p:nvCxnSpPr>
            <p:spPr bwMode="auto">
              <a:xfrm>
                <a:off x="2862668" y="5370817"/>
                <a:ext cx="368326" cy="33991"/>
              </a:xfrm>
              <a:prstGeom prst="line">
                <a:avLst/>
              </a:prstGeom>
              <a:solidFill>
                <a:schemeClr val="accent1"/>
              </a:solidFill>
              <a:ln w="9525" cap="flat" cmpd="sng" algn="ctr">
                <a:solidFill>
                  <a:srgbClr val="0000FF"/>
                </a:solidFill>
                <a:prstDash val="solid"/>
                <a:round/>
                <a:headEnd type="none" w="med" len="med"/>
                <a:tailEnd type="none" w="med" len="med"/>
              </a:ln>
              <a:effectLst/>
            </p:spPr>
          </p:cxnSp>
          <p:sp>
            <p:nvSpPr>
              <p:cNvPr id="288" name="Cloud 287"/>
              <p:cNvSpPr/>
              <p:nvPr/>
            </p:nvSpPr>
            <p:spPr bwMode="auto">
              <a:xfrm>
                <a:off x="4653956" y="1646672"/>
                <a:ext cx="1116929" cy="4412934"/>
              </a:xfrm>
              <a:prstGeom prst="cloud">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289" name="Cloud 288"/>
              <p:cNvSpPr/>
              <p:nvPr/>
            </p:nvSpPr>
            <p:spPr bwMode="auto">
              <a:xfrm rot="788343">
                <a:off x="6616548" y="2560965"/>
                <a:ext cx="3054350" cy="3040689"/>
              </a:xfrm>
              <a:prstGeom prst="cloud">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dirty="0" smtClean="0">
                  <a:ln>
                    <a:noFill/>
                  </a:ln>
                  <a:solidFill>
                    <a:schemeClr val="bg2"/>
                  </a:solidFill>
                  <a:effectLst/>
                  <a:latin typeface="FrutigerNext LT Regular" pitchFamily="34" charset="0"/>
                  <a:ea typeface="MS PGothic" pitchFamily="34" charset="-128"/>
                </a:endParaRPr>
              </a:p>
            </p:txBody>
          </p:sp>
          <p:grpSp>
            <p:nvGrpSpPr>
              <p:cNvPr id="290" name="Group 177"/>
              <p:cNvGrpSpPr/>
              <p:nvPr/>
            </p:nvGrpSpPr>
            <p:grpSpPr>
              <a:xfrm rot="16200000">
                <a:off x="6467596" y="3408386"/>
                <a:ext cx="1978091" cy="1242533"/>
                <a:chOff x="6944248" y="6119031"/>
                <a:chExt cx="1236704" cy="744081"/>
              </a:xfrm>
            </p:grpSpPr>
            <p:sp>
              <p:nvSpPr>
                <p:cNvPr id="409" name="Cube 408"/>
                <p:cNvSpPr/>
                <p:nvPr/>
              </p:nvSpPr>
              <p:spPr bwMode="auto">
                <a:xfrm>
                  <a:off x="6944248" y="6358643"/>
                  <a:ext cx="203083" cy="135427"/>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410" name="Cube 409"/>
                <p:cNvSpPr/>
                <p:nvPr/>
              </p:nvSpPr>
              <p:spPr bwMode="auto">
                <a:xfrm>
                  <a:off x="7222384" y="6358643"/>
                  <a:ext cx="203083" cy="135427"/>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412" name="Cube 411"/>
                <p:cNvSpPr/>
                <p:nvPr/>
              </p:nvSpPr>
              <p:spPr bwMode="auto">
                <a:xfrm>
                  <a:off x="7540253" y="6358643"/>
                  <a:ext cx="203083" cy="135427"/>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413" name="Cube 412"/>
                <p:cNvSpPr/>
                <p:nvPr/>
              </p:nvSpPr>
              <p:spPr bwMode="auto">
                <a:xfrm>
                  <a:off x="7897857" y="6358643"/>
                  <a:ext cx="203083" cy="135427"/>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cxnSp>
              <p:nvCxnSpPr>
                <p:cNvPr id="415" name="Straight Connector 414"/>
                <p:cNvCxnSpPr>
                  <a:stCxn id="292" idx="1"/>
                  <a:endCxn id="412" idx="3"/>
                </p:cNvCxnSpPr>
                <p:nvPr/>
              </p:nvCxnSpPr>
              <p:spPr bwMode="auto">
                <a:xfrm rot="5400000" flipH="1">
                  <a:off x="7718016" y="6400176"/>
                  <a:ext cx="369042" cy="55683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416" name="Straight Connector 415"/>
                <p:cNvCxnSpPr>
                  <a:stCxn id="413" idx="1"/>
                  <a:endCxn id="419" idx="4"/>
                </p:cNvCxnSpPr>
                <p:nvPr/>
              </p:nvCxnSpPr>
              <p:spPr bwMode="auto">
                <a:xfrm flipH="1" flipV="1">
                  <a:off x="7758759" y="6203673"/>
                  <a:ext cx="223711" cy="188827"/>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418" name="Cube 417"/>
                <p:cNvSpPr/>
                <p:nvPr/>
              </p:nvSpPr>
              <p:spPr bwMode="auto">
                <a:xfrm>
                  <a:off x="7162284" y="6125198"/>
                  <a:ext cx="203083" cy="135427"/>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419" name="Cube 418"/>
                <p:cNvSpPr/>
                <p:nvPr/>
              </p:nvSpPr>
              <p:spPr bwMode="auto">
                <a:xfrm>
                  <a:off x="7589533" y="6119031"/>
                  <a:ext cx="203083" cy="135427"/>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cxnSp>
              <p:nvCxnSpPr>
                <p:cNvPr id="421" name="Straight Connector 420"/>
                <p:cNvCxnSpPr>
                  <a:stCxn id="413" idx="1"/>
                  <a:endCxn id="418" idx="4"/>
                </p:cNvCxnSpPr>
                <p:nvPr/>
              </p:nvCxnSpPr>
              <p:spPr bwMode="auto">
                <a:xfrm flipH="1" flipV="1">
                  <a:off x="7331510" y="6209840"/>
                  <a:ext cx="650960" cy="18266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422" name="Straight Connector 421"/>
                <p:cNvCxnSpPr>
                  <a:stCxn id="412" idx="0"/>
                  <a:endCxn id="419" idx="3"/>
                </p:cNvCxnSpPr>
                <p:nvPr/>
              </p:nvCxnSpPr>
              <p:spPr bwMode="auto">
                <a:xfrm flipV="1">
                  <a:off x="7658723" y="6254458"/>
                  <a:ext cx="15423" cy="104185"/>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423" name="Straight Connector 422"/>
                <p:cNvCxnSpPr>
                  <a:stCxn id="412" idx="0"/>
                  <a:endCxn id="418" idx="4"/>
                </p:cNvCxnSpPr>
                <p:nvPr/>
              </p:nvCxnSpPr>
              <p:spPr bwMode="auto">
                <a:xfrm flipH="1" flipV="1">
                  <a:off x="7331510" y="6209840"/>
                  <a:ext cx="327213" cy="148803"/>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425" name="Straight Connector 424"/>
                <p:cNvCxnSpPr>
                  <a:stCxn id="410" idx="0"/>
                  <a:endCxn id="419" idx="3"/>
                </p:cNvCxnSpPr>
                <p:nvPr/>
              </p:nvCxnSpPr>
              <p:spPr bwMode="auto">
                <a:xfrm flipV="1">
                  <a:off x="7340854" y="6254458"/>
                  <a:ext cx="333292" cy="104185"/>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426" name="Straight Connector 425"/>
                <p:cNvCxnSpPr>
                  <a:stCxn id="410" idx="0"/>
                  <a:endCxn id="418" idx="3"/>
                </p:cNvCxnSpPr>
                <p:nvPr/>
              </p:nvCxnSpPr>
              <p:spPr bwMode="auto">
                <a:xfrm flipH="1" flipV="1">
                  <a:off x="7246897" y="6260625"/>
                  <a:ext cx="93957" cy="98018"/>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428" name="Straight Connector 427"/>
                <p:cNvCxnSpPr>
                  <a:stCxn id="409" idx="0"/>
                  <a:endCxn id="418" idx="3"/>
                </p:cNvCxnSpPr>
                <p:nvPr/>
              </p:nvCxnSpPr>
              <p:spPr bwMode="auto">
                <a:xfrm flipV="1">
                  <a:off x="7062718" y="6260625"/>
                  <a:ext cx="184179" cy="98018"/>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429" name="Straight Connector 428"/>
                <p:cNvCxnSpPr>
                  <a:stCxn id="409" idx="0"/>
                  <a:endCxn id="419" idx="3"/>
                </p:cNvCxnSpPr>
                <p:nvPr/>
              </p:nvCxnSpPr>
              <p:spPr bwMode="auto">
                <a:xfrm flipV="1">
                  <a:off x="7062718" y="6254458"/>
                  <a:ext cx="611428" cy="104185"/>
                </a:xfrm>
                <a:prstGeom prst="line">
                  <a:avLst/>
                </a:prstGeom>
                <a:solidFill>
                  <a:schemeClr val="accent1"/>
                </a:solidFill>
                <a:ln w="9525" cap="flat" cmpd="sng" algn="ctr">
                  <a:solidFill>
                    <a:schemeClr val="bg1"/>
                  </a:solidFill>
                  <a:prstDash val="solid"/>
                  <a:round/>
                  <a:headEnd type="none" w="med" len="med"/>
                  <a:tailEnd type="none" w="med" len="med"/>
                </a:ln>
                <a:effectLst/>
              </p:spPr>
            </p:cxnSp>
          </p:grpSp>
          <p:grpSp>
            <p:nvGrpSpPr>
              <p:cNvPr id="291" name="Group 358"/>
              <p:cNvGrpSpPr/>
              <p:nvPr/>
            </p:nvGrpSpPr>
            <p:grpSpPr>
              <a:xfrm>
                <a:off x="499950" y="3578657"/>
                <a:ext cx="788276" cy="1546940"/>
                <a:chOff x="331076" y="1968769"/>
                <a:chExt cx="1166648" cy="2075291"/>
              </a:xfrm>
            </p:grpSpPr>
            <p:sp>
              <p:nvSpPr>
                <p:cNvPr id="357" name="Rounded Rectangle 356"/>
                <p:cNvSpPr/>
                <p:nvPr/>
              </p:nvSpPr>
              <p:spPr bwMode="auto">
                <a:xfrm>
                  <a:off x="331076" y="1968769"/>
                  <a:ext cx="1166648" cy="2075291"/>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grpSp>
              <p:nvGrpSpPr>
                <p:cNvPr id="358" name="Group 116"/>
                <p:cNvGrpSpPr/>
                <p:nvPr/>
              </p:nvGrpSpPr>
              <p:grpSpPr>
                <a:xfrm>
                  <a:off x="414153" y="2406182"/>
                  <a:ext cx="961697" cy="1329559"/>
                  <a:chOff x="3484179" y="2044262"/>
                  <a:chExt cx="1250731" cy="1560786"/>
                </a:xfrm>
              </p:grpSpPr>
              <p:grpSp>
                <p:nvGrpSpPr>
                  <p:cNvPr id="382" name="Group 105"/>
                  <p:cNvGrpSpPr/>
                  <p:nvPr/>
                </p:nvGrpSpPr>
                <p:grpSpPr>
                  <a:xfrm>
                    <a:off x="3484179" y="2044262"/>
                    <a:ext cx="362607" cy="1560786"/>
                    <a:chOff x="3484179" y="1970689"/>
                    <a:chExt cx="362607" cy="1560786"/>
                  </a:xfrm>
                </p:grpSpPr>
                <p:sp>
                  <p:nvSpPr>
                    <p:cNvPr id="403" name="Rectangle 402"/>
                    <p:cNvSpPr/>
                    <p:nvPr/>
                  </p:nvSpPr>
                  <p:spPr bwMode="auto">
                    <a:xfrm>
                      <a:off x="3484179" y="1970689"/>
                      <a:ext cx="362607" cy="33107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405" name="Rectangle 404"/>
                    <p:cNvSpPr/>
                    <p:nvPr/>
                  </p:nvSpPr>
                  <p:spPr bwMode="auto">
                    <a:xfrm>
                      <a:off x="3484179" y="2380592"/>
                      <a:ext cx="362607" cy="331076"/>
                    </a:xfrm>
                    <a:prstGeom prst="rect">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406" name="Rectangle 405"/>
                    <p:cNvSpPr/>
                    <p:nvPr/>
                  </p:nvSpPr>
                  <p:spPr bwMode="auto">
                    <a:xfrm>
                      <a:off x="3484179" y="2790496"/>
                      <a:ext cx="362607" cy="33107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407" name="Rectangle 406"/>
                    <p:cNvSpPr/>
                    <p:nvPr/>
                  </p:nvSpPr>
                  <p:spPr bwMode="auto">
                    <a:xfrm>
                      <a:off x="3484179" y="3200399"/>
                      <a:ext cx="362607" cy="33107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grpSp>
              <p:grpSp>
                <p:nvGrpSpPr>
                  <p:cNvPr id="383" name="Group 106"/>
                  <p:cNvGrpSpPr/>
                  <p:nvPr/>
                </p:nvGrpSpPr>
                <p:grpSpPr>
                  <a:xfrm>
                    <a:off x="3928241" y="2044262"/>
                    <a:ext cx="362607" cy="1560786"/>
                    <a:chOff x="3484179" y="1970689"/>
                    <a:chExt cx="362607" cy="1560786"/>
                  </a:xfrm>
                </p:grpSpPr>
                <p:sp>
                  <p:nvSpPr>
                    <p:cNvPr id="397" name="Rectangle 396"/>
                    <p:cNvSpPr/>
                    <p:nvPr/>
                  </p:nvSpPr>
                  <p:spPr bwMode="auto">
                    <a:xfrm>
                      <a:off x="3484179" y="1970689"/>
                      <a:ext cx="362607" cy="33107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99" name="Rectangle 398"/>
                    <p:cNvSpPr/>
                    <p:nvPr/>
                  </p:nvSpPr>
                  <p:spPr bwMode="auto">
                    <a:xfrm>
                      <a:off x="3484179" y="2380592"/>
                      <a:ext cx="362607" cy="33107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400" name="Rectangle 399"/>
                    <p:cNvSpPr/>
                    <p:nvPr/>
                  </p:nvSpPr>
                  <p:spPr bwMode="auto">
                    <a:xfrm>
                      <a:off x="3484179" y="2790496"/>
                      <a:ext cx="362607" cy="331076"/>
                    </a:xfrm>
                    <a:prstGeom prst="rect">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402" name="Rectangle 401"/>
                    <p:cNvSpPr/>
                    <p:nvPr/>
                  </p:nvSpPr>
                  <p:spPr bwMode="auto">
                    <a:xfrm>
                      <a:off x="3484179" y="3200399"/>
                      <a:ext cx="362607" cy="33107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grpSp>
              <p:grpSp>
                <p:nvGrpSpPr>
                  <p:cNvPr id="384" name="Group 111"/>
                  <p:cNvGrpSpPr/>
                  <p:nvPr/>
                </p:nvGrpSpPr>
                <p:grpSpPr>
                  <a:xfrm>
                    <a:off x="4372303" y="2044262"/>
                    <a:ext cx="362607" cy="1560786"/>
                    <a:chOff x="3484179" y="1970689"/>
                    <a:chExt cx="362607" cy="1560786"/>
                  </a:xfrm>
                </p:grpSpPr>
                <p:sp>
                  <p:nvSpPr>
                    <p:cNvPr id="385" name="Rectangle 384"/>
                    <p:cNvSpPr/>
                    <p:nvPr/>
                  </p:nvSpPr>
                  <p:spPr bwMode="auto">
                    <a:xfrm>
                      <a:off x="3484179" y="1970689"/>
                      <a:ext cx="362607" cy="33107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88" name="Rectangle 387"/>
                    <p:cNvSpPr/>
                    <p:nvPr/>
                  </p:nvSpPr>
                  <p:spPr bwMode="auto">
                    <a:xfrm>
                      <a:off x="3484179" y="2380592"/>
                      <a:ext cx="362607" cy="331076"/>
                    </a:xfrm>
                    <a:prstGeom prst="rect">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91" name="Rectangle 390"/>
                    <p:cNvSpPr/>
                    <p:nvPr/>
                  </p:nvSpPr>
                  <p:spPr bwMode="auto">
                    <a:xfrm>
                      <a:off x="3484179" y="2790496"/>
                      <a:ext cx="362607" cy="33107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94" name="Rectangle 393"/>
                    <p:cNvSpPr/>
                    <p:nvPr/>
                  </p:nvSpPr>
                  <p:spPr bwMode="auto">
                    <a:xfrm>
                      <a:off x="3484179" y="3200399"/>
                      <a:ext cx="362607" cy="33107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grpSp>
            </p:grpSp>
            <p:sp>
              <p:nvSpPr>
                <p:cNvPr id="359" name="Rounded Rectangle 358"/>
                <p:cNvSpPr/>
                <p:nvPr/>
              </p:nvSpPr>
              <p:spPr bwMode="auto">
                <a:xfrm>
                  <a:off x="934414" y="2111892"/>
                  <a:ext cx="488732" cy="14189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61" name="Rounded Rectangle 360"/>
                <p:cNvSpPr/>
                <p:nvPr/>
              </p:nvSpPr>
              <p:spPr bwMode="auto">
                <a:xfrm>
                  <a:off x="393130" y="2114590"/>
                  <a:ext cx="525519" cy="132475"/>
                </a:xfrm>
                <a:prstGeom prst="roundRect">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67" name="Oval 366"/>
                <p:cNvSpPr/>
                <p:nvPr/>
              </p:nvSpPr>
              <p:spPr bwMode="auto">
                <a:xfrm>
                  <a:off x="814186" y="3813472"/>
                  <a:ext cx="174929" cy="190831"/>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68" name="Rectangle 367"/>
                <p:cNvSpPr/>
                <p:nvPr/>
              </p:nvSpPr>
              <p:spPr bwMode="auto">
                <a:xfrm>
                  <a:off x="1076579" y="3861179"/>
                  <a:ext cx="190831" cy="7951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69" name="Rectangle 368"/>
                <p:cNvSpPr/>
                <p:nvPr/>
              </p:nvSpPr>
              <p:spPr bwMode="auto">
                <a:xfrm>
                  <a:off x="497459" y="3862504"/>
                  <a:ext cx="190831" cy="7951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grpSp>
          <p:sp>
            <p:nvSpPr>
              <p:cNvPr id="292" name="Rectangle 291"/>
              <p:cNvSpPr/>
              <p:nvPr/>
            </p:nvSpPr>
            <p:spPr bwMode="auto">
              <a:xfrm>
                <a:off x="8077908" y="2938131"/>
                <a:ext cx="1150883" cy="204952"/>
              </a:xfrm>
              <a:prstGeom prst="rect">
                <a:avLst/>
              </a:prstGeom>
              <a:solidFill>
                <a:srgbClr val="FF0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293" name="Rectangle 292"/>
              <p:cNvSpPr/>
              <p:nvPr/>
            </p:nvSpPr>
            <p:spPr bwMode="auto">
              <a:xfrm>
                <a:off x="8077908" y="3216655"/>
                <a:ext cx="1150883" cy="204952"/>
              </a:xfrm>
              <a:prstGeom prst="rect">
                <a:avLst/>
              </a:prstGeom>
              <a:solidFill>
                <a:srgbClr val="FF0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294" name="Rectangle 293"/>
              <p:cNvSpPr/>
              <p:nvPr/>
            </p:nvSpPr>
            <p:spPr bwMode="auto">
              <a:xfrm>
                <a:off x="8077908" y="3488610"/>
                <a:ext cx="1150883" cy="204952"/>
              </a:xfrm>
              <a:prstGeom prst="rect">
                <a:avLst/>
              </a:prstGeom>
              <a:solidFill>
                <a:srgbClr val="FF0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dirty="0" smtClean="0">
                  <a:ln>
                    <a:noFill/>
                  </a:ln>
                  <a:solidFill>
                    <a:schemeClr val="bg2"/>
                  </a:solidFill>
                  <a:effectLst/>
                  <a:latin typeface="FrutigerNext LT Regular" pitchFamily="34" charset="0"/>
                  <a:ea typeface="MS PGothic" pitchFamily="34" charset="-128"/>
                </a:endParaRPr>
              </a:p>
            </p:txBody>
          </p:sp>
          <p:sp>
            <p:nvSpPr>
              <p:cNvPr id="295" name="Rectangle 294"/>
              <p:cNvSpPr/>
              <p:nvPr/>
            </p:nvSpPr>
            <p:spPr bwMode="auto">
              <a:xfrm>
                <a:off x="8077908" y="3767134"/>
                <a:ext cx="1150883" cy="204952"/>
              </a:xfrm>
              <a:prstGeom prst="rect">
                <a:avLst/>
              </a:prstGeom>
              <a:solidFill>
                <a:srgbClr val="FFFF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296" name="Rectangle 295"/>
              <p:cNvSpPr/>
              <p:nvPr/>
            </p:nvSpPr>
            <p:spPr bwMode="auto">
              <a:xfrm>
                <a:off x="8077908" y="4039089"/>
                <a:ext cx="1150883" cy="204952"/>
              </a:xfrm>
              <a:prstGeom prst="rect">
                <a:avLst/>
              </a:prstGeom>
              <a:solidFill>
                <a:srgbClr val="FFFF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297" name="Rectangle 296"/>
              <p:cNvSpPr/>
              <p:nvPr/>
            </p:nvSpPr>
            <p:spPr bwMode="auto">
              <a:xfrm>
                <a:off x="8077908" y="4317613"/>
                <a:ext cx="1150883" cy="204952"/>
              </a:xfrm>
              <a:prstGeom prst="rect">
                <a:avLst/>
              </a:prstGeom>
              <a:solidFill>
                <a:srgbClr val="0000FF"/>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298" name="Rectangle 297"/>
              <p:cNvSpPr/>
              <p:nvPr/>
            </p:nvSpPr>
            <p:spPr bwMode="auto">
              <a:xfrm>
                <a:off x="8077908" y="4589569"/>
                <a:ext cx="1150883" cy="204952"/>
              </a:xfrm>
              <a:prstGeom prst="rect">
                <a:avLst/>
              </a:prstGeom>
              <a:solidFill>
                <a:srgbClr val="0000FF"/>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299" name="Rectangle 298"/>
              <p:cNvSpPr/>
              <p:nvPr/>
            </p:nvSpPr>
            <p:spPr bwMode="auto">
              <a:xfrm>
                <a:off x="8077908" y="4868093"/>
                <a:ext cx="1150883" cy="204952"/>
              </a:xfrm>
              <a:prstGeom prst="rect">
                <a:avLst/>
              </a:prstGeom>
              <a:solidFill>
                <a:schemeClr val="tx1">
                  <a:lumMod val="75000"/>
                  <a:lumOff val="2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00" name="Freeform 299"/>
              <p:cNvSpPr/>
              <p:nvPr/>
            </p:nvSpPr>
            <p:spPr bwMode="auto">
              <a:xfrm rot="973628">
                <a:off x="4075877" y="3321833"/>
                <a:ext cx="2758475" cy="599499"/>
              </a:xfrm>
              <a:custGeom>
                <a:avLst/>
                <a:gdLst>
                  <a:gd name="connsiteX0" fmla="*/ 0 w 1779668"/>
                  <a:gd name="connsiteY0" fmla="*/ 204717 h 587592"/>
                  <a:gd name="connsiteX1" fmla="*/ 68239 w 1779668"/>
                  <a:gd name="connsiteY1" fmla="*/ 191069 h 587592"/>
                  <a:gd name="connsiteX2" fmla="*/ 109182 w 1779668"/>
                  <a:gd name="connsiteY2" fmla="*/ 163774 h 587592"/>
                  <a:gd name="connsiteX3" fmla="*/ 177421 w 1779668"/>
                  <a:gd name="connsiteY3" fmla="*/ 177421 h 587592"/>
                  <a:gd name="connsiteX4" fmla="*/ 259308 w 1779668"/>
                  <a:gd name="connsiteY4" fmla="*/ 204717 h 587592"/>
                  <a:gd name="connsiteX5" fmla="*/ 286603 w 1779668"/>
                  <a:gd name="connsiteY5" fmla="*/ 245660 h 587592"/>
                  <a:gd name="connsiteX6" fmla="*/ 354842 w 1779668"/>
                  <a:gd name="connsiteY6" fmla="*/ 163774 h 587592"/>
                  <a:gd name="connsiteX7" fmla="*/ 395785 w 1779668"/>
                  <a:gd name="connsiteY7" fmla="*/ 150126 h 587592"/>
                  <a:gd name="connsiteX8" fmla="*/ 450376 w 1779668"/>
                  <a:gd name="connsiteY8" fmla="*/ 136478 h 587592"/>
                  <a:gd name="connsiteX9" fmla="*/ 491319 w 1779668"/>
                  <a:gd name="connsiteY9" fmla="*/ 150126 h 587592"/>
                  <a:gd name="connsiteX10" fmla="*/ 504967 w 1779668"/>
                  <a:gd name="connsiteY10" fmla="*/ 191069 h 587592"/>
                  <a:gd name="connsiteX11" fmla="*/ 532263 w 1779668"/>
                  <a:gd name="connsiteY11" fmla="*/ 122830 h 587592"/>
                  <a:gd name="connsiteX12" fmla="*/ 573206 w 1779668"/>
                  <a:gd name="connsiteY12" fmla="*/ 13648 h 587592"/>
                  <a:gd name="connsiteX13" fmla="*/ 600502 w 1779668"/>
                  <a:gd name="connsiteY13" fmla="*/ 136478 h 587592"/>
                  <a:gd name="connsiteX14" fmla="*/ 614149 w 1779668"/>
                  <a:gd name="connsiteY14" fmla="*/ 232012 h 587592"/>
                  <a:gd name="connsiteX15" fmla="*/ 627797 w 1779668"/>
                  <a:gd name="connsiteY15" fmla="*/ 477672 h 587592"/>
                  <a:gd name="connsiteX16" fmla="*/ 655093 w 1779668"/>
                  <a:gd name="connsiteY16" fmla="*/ 423081 h 587592"/>
                  <a:gd name="connsiteX17" fmla="*/ 668740 w 1779668"/>
                  <a:gd name="connsiteY17" fmla="*/ 300251 h 587592"/>
                  <a:gd name="connsiteX18" fmla="*/ 682388 w 1779668"/>
                  <a:gd name="connsiteY18" fmla="*/ 191069 h 587592"/>
                  <a:gd name="connsiteX19" fmla="*/ 696036 w 1779668"/>
                  <a:gd name="connsiteY19" fmla="*/ 136478 h 587592"/>
                  <a:gd name="connsiteX20" fmla="*/ 709684 w 1779668"/>
                  <a:gd name="connsiteY20" fmla="*/ 40944 h 587592"/>
                  <a:gd name="connsiteX21" fmla="*/ 750627 w 1779668"/>
                  <a:gd name="connsiteY21" fmla="*/ 68239 h 587592"/>
                  <a:gd name="connsiteX22" fmla="*/ 805218 w 1779668"/>
                  <a:gd name="connsiteY22" fmla="*/ 150126 h 587592"/>
                  <a:gd name="connsiteX23" fmla="*/ 818866 w 1779668"/>
                  <a:gd name="connsiteY23" fmla="*/ 204717 h 587592"/>
                  <a:gd name="connsiteX24" fmla="*/ 832514 w 1779668"/>
                  <a:gd name="connsiteY24" fmla="*/ 245660 h 587592"/>
                  <a:gd name="connsiteX25" fmla="*/ 859809 w 1779668"/>
                  <a:gd name="connsiteY25" fmla="*/ 204717 h 587592"/>
                  <a:gd name="connsiteX26" fmla="*/ 900752 w 1779668"/>
                  <a:gd name="connsiteY26" fmla="*/ 218365 h 587592"/>
                  <a:gd name="connsiteX27" fmla="*/ 941696 w 1779668"/>
                  <a:gd name="connsiteY27" fmla="*/ 177421 h 587592"/>
                  <a:gd name="connsiteX28" fmla="*/ 968991 w 1779668"/>
                  <a:gd name="connsiteY28" fmla="*/ 259308 h 587592"/>
                  <a:gd name="connsiteX29" fmla="*/ 1009934 w 1779668"/>
                  <a:gd name="connsiteY29" fmla="*/ 286603 h 587592"/>
                  <a:gd name="connsiteX30" fmla="*/ 1064525 w 1779668"/>
                  <a:gd name="connsiteY30" fmla="*/ 136478 h 587592"/>
                  <a:gd name="connsiteX31" fmla="*/ 1091821 w 1779668"/>
                  <a:gd name="connsiteY31" fmla="*/ 54592 h 587592"/>
                  <a:gd name="connsiteX32" fmla="*/ 1105469 w 1779668"/>
                  <a:gd name="connsiteY32" fmla="*/ 0 h 587592"/>
                  <a:gd name="connsiteX33" fmla="*/ 1146412 w 1779668"/>
                  <a:gd name="connsiteY33" fmla="*/ 54592 h 587592"/>
                  <a:gd name="connsiteX34" fmla="*/ 1160060 w 1779668"/>
                  <a:gd name="connsiteY34" fmla="*/ 136478 h 587592"/>
                  <a:gd name="connsiteX35" fmla="*/ 1173708 w 1779668"/>
                  <a:gd name="connsiteY35" fmla="*/ 204717 h 587592"/>
                  <a:gd name="connsiteX36" fmla="*/ 1201003 w 1779668"/>
                  <a:gd name="connsiteY36" fmla="*/ 286603 h 587592"/>
                  <a:gd name="connsiteX37" fmla="*/ 1214651 w 1779668"/>
                  <a:gd name="connsiteY37" fmla="*/ 245660 h 587592"/>
                  <a:gd name="connsiteX38" fmla="*/ 1241946 w 1779668"/>
                  <a:gd name="connsiteY38" fmla="*/ 136478 h 587592"/>
                  <a:gd name="connsiteX39" fmla="*/ 1296537 w 1779668"/>
                  <a:gd name="connsiteY39" fmla="*/ 218365 h 587592"/>
                  <a:gd name="connsiteX40" fmla="*/ 1364776 w 1779668"/>
                  <a:gd name="connsiteY40" fmla="*/ 286603 h 587592"/>
                  <a:gd name="connsiteX41" fmla="*/ 1378424 w 1779668"/>
                  <a:gd name="connsiteY41" fmla="*/ 136478 h 587592"/>
                  <a:gd name="connsiteX42" fmla="*/ 1392072 w 1779668"/>
                  <a:gd name="connsiteY42" fmla="*/ 95535 h 587592"/>
                  <a:gd name="connsiteX43" fmla="*/ 1433015 w 1779668"/>
                  <a:gd name="connsiteY43" fmla="*/ 109183 h 587592"/>
                  <a:gd name="connsiteX44" fmla="*/ 1460311 w 1779668"/>
                  <a:gd name="connsiteY44" fmla="*/ 150126 h 587592"/>
                  <a:gd name="connsiteX45" fmla="*/ 1487606 w 1779668"/>
                  <a:gd name="connsiteY45" fmla="*/ 327547 h 587592"/>
                  <a:gd name="connsiteX46" fmla="*/ 1514902 w 1779668"/>
                  <a:gd name="connsiteY46" fmla="*/ 423081 h 587592"/>
                  <a:gd name="connsiteX47" fmla="*/ 1542197 w 1779668"/>
                  <a:gd name="connsiteY47" fmla="*/ 532263 h 587592"/>
                  <a:gd name="connsiteX48" fmla="*/ 1555845 w 1779668"/>
                  <a:gd name="connsiteY48" fmla="*/ 573206 h 587592"/>
                  <a:gd name="connsiteX49" fmla="*/ 1542197 w 1779668"/>
                  <a:gd name="connsiteY49" fmla="*/ 504968 h 587592"/>
                  <a:gd name="connsiteX50" fmla="*/ 1555845 w 1779668"/>
                  <a:gd name="connsiteY50" fmla="*/ 177421 h 587592"/>
                  <a:gd name="connsiteX51" fmla="*/ 1583140 w 1779668"/>
                  <a:gd name="connsiteY51" fmla="*/ 0 h 587592"/>
                  <a:gd name="connsiteX52" fmla="*/ 1610436 w 1779668"/>
                  <a:gd name="connsiteY52" fmla="*/ 245660 h 587592"/>
                  <a:gd name="connsiteX53" fmla="*/ 1651379 w 1779668"/>
                  <a:gd name="connsiteY53" fmla="*/ 272956 h 587592"/>
                  <a:gd name="connsiteX54" fmla="*/ 1692322 w 1779668"/>
                  <a:gd name="connsiteY54" fmla="*/ 259308 h 587592"/>
                  <a:gd name="connsiteX55" fmla="*/ 1774209 w 1779668"/>
                  <a:gd name="connsiteY55" fmla="*/ 245660 h 587592"/>
                  <a:gd name="connsiteX56" fmla="*/ 1774209 w 1779668"/>
                  <a:gd name="connsiteY56" fmla="*/ 218365 h 587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779668" h="587592">
                    <a:moveTo>
                      <a:pt x="0" y="204717"/>
                    </a:moveTo>
                    <a:cubicBezTo>
                      <a:pt x="22746" y="200168"/>
                      <a:pt x="46519" y="199214"/>
                      <a:pt x="68239" y="191069"/>
                    </a:cubicBezTo>
                    <a:cubicBezTo>
                      <a:pt x="83597" y="185310"/>
                      <a:pt x="92906" y="165809"/>
                      <a:pt x="109182" y="163774"/>
                    </a:cubicBezTo>
                    <a:cubicBezTo>
                      <a:pt x="132200" y="160897"/>
                      <a:pt x="155042" y="171318"/>
                      <a:pt x="177421" y="177421"/>
                    </a:cubicBezTo>
                    <a:cubicBezTo>
                      <a:pt x="205179" y="184991"/>
                      <a:pt x="259308" y="204717"/>
                      <a:pt x="259308" y="204717"/>
                    </a:cubicBezTo>
                    <a:cubicBezTo>
                      <a:pt x="268406" y="218365"/>
                      <a:pt x="270201" y="245660"/>
                      <a:pt x="286603" y="245660"/>
                    </a:cubicBezTo>
                    <a:cubicBezTo>
                      <a:pt x="312593" y="245660"/>
                      <a:pt x="339404" y="176124"/>
                      <a:pt x="354842" y="163774"/>
                    </a:cubicBezTo>
                    <a:cubicBezTo>
                      <a:pt x="366076" y="154787"/>
                      <a:pt x="382137" y="154675"/>
                      <a:pt x="395785" y="150126"/>
                    </a:cubicBezTo>
                    <a:cubicBezTo>
                      <a:pt x="494715" y="216079"/>
                      <a:pt x="391181" y="166075"/>
                      <a:pt x="450376" y="136478"/>
                    </a:cubicBezTo>
                    <a:cubicBezTo>
                      <a:pt x="463243" y="130045"/>
                      <a:pt x="477671" y="145577"/>
                      <a:pt x="491319" y="150126"/>
                    </a:cubicBezTo>
                    <a:cubicBezTo>
                      <a:pt x="495868" y="163774"/>
                      <a:pt x="492997" y="199049"/>
                      <a:pt x="504967" y="191069"/>
                    </a:cubicBezTo>
                    <a:cubicBezTo>
                      <a:pt x="525351" y="177480"/>
                      <a:pt x="524516" y="146071"/>
                      <a:pt x="532263" y="122830"/>
                    </a:cubicBezTo>
                    <a:cubicBezTo>
                      <a:pt x="569429" y="11334"/>
                      <a:pt x="517366" y="125330"/>
                      <a:pt x="573206" y="13648"/>
                    </a:cubicBezTo>
                    <a:cubicBezTo>
                      <a:pt x="585474" y="62720"/>
                      <a:pt x="591839" y="84502"/>
                      <a:pt x="600502" y="136478"/>
                    </a:cubicBezTo>
                    <a:cubicBezTo>
                      <a:pt x="605790" y="168208"/>
                      <a:pt x="609600" y="200167"/>
                      <a:pt x="614149" y="232012"/>
                    </a:cubicBezTo>
                    <a:cubicBezTo>
                      <a:pt x="618698" y="313899"/>
                      <a:pt x="610613" y="397480"/>
                      <a:pt x="627797" y="477672"/>
                    </a:cubicBezTo>
                    <a:cubicBezTo>
                      <a:pt x="632060" y="497565"/>
                      <a:pt x="650518" y="442905"/>
                      <a:pt x="655093" y="423081"/>
                    </a:cubicBezTo>
                    <a:cubicBezTo>
                      <a:pt x="664356" y="382941"/>
                      <a:pt x="663927" y="341164"/>
                      <a:pt x="668740" y="300251"/>
                    </a:cubicBezTo>
                    <a:cubicBezTo>
                      <a:pt x="673025" y="263825"/>
                      <a:pt x="676358" y="227247"/>
                      <a:pt x="682388" y="191069"/>
                    </a:cubicBezTo>
                    <a:cubicBezTo>
                      <a:pt x="685472" y="172567"/>
                      <a:pt x="692681" y="154932"/>
                      <a:pt x="696036" y="136478"/>
                    </a:cubicBezTo>
                    <a:cubicBezTo>
                      <a:pt x="701790" y="104829"/>
                      <a:pt x="705135" y="72789"/>
                      <a:pt x="709684" y="40944"/>
                    </a:cubicBezTo>
                    <a:cubicBezTo>
                      <a:pt x="723332" y="50042"/>
                      <a:pt x="739826" y="55895"/>
                      <a:pt x="750627" y="68239"/>
                    </a:cubicBezTo>
                    <a:cubicBezTo>
                      <a:pt x="772229" y="92927"/>
                      <a:pt x="805218" y="150126"/>
                      <a:pt x="805218" y="150126"/>
                    </a:cubicBezTo>
                    <a:cubicBezTo>
                      <a:pt x="809767" y="168323"/>
                      <a:pt x="813713" y="186682"/>
                      <a:pt x="818866" y="204717"/>
                    </a:cubicBezTo>
                    <a:cubicBezTo>
                      <a:pt x="822818" y="218549"/>
                      <a:pt x="818128" y="245660"/>
                      <a:pt x="832514" y="245660"/>
                    </a:cubicBezTo>
                    <a:cubicBezTo>
                      <a:pt x="848916" y="245660"/>
                      <a:pt x="850711" y="218365"/>
                      <a:pt x="859809" y="204717"/>
                    </a:cubicBezTo>
                    <a:cubicBezTo>
                      <a:pt x="873457" y="209266"/>
                      <a:pt x="887104" y="222914"/>
                      <a:pt x="900752" y="218365"/>
                    </a:cubicBezTo>
                    <a:cubicBezTo>
                      <a:pt x="919063" y="212261"/>
                      <a:pt x="925145" y="167491"/>
                      <a:pt x="941696" y="177421"/>
                    </a:cubicBezTo>
                    <a:cubicBezTo>
                      <a:pt x="966368" y="192224"/>
                      <a:pt x="945051" y="243348"/>
                      <a:pt x="968991" y="259308"/>
                    </a:cubicBezTo>
                    <a:lnTo>
                      <a:pt x="1009934" y="286603"/>
                    </a:lnTo>
                    <a:cubicBezTo>
                      <a:pt x="1090837" y="232670"/>
                      <a:pt x="1034796" y="285124"/>
                      <a:pt x="1064525" y="136478"/>
                    </a:cubicBezTo>
                    <a:cubicBezTo>
                      <a:pt x="1070168" y="108265"/>
                      <a:pt x="1084843" y="82505"/>
                      <a:pt x="1091821" y="54592"/>
                    </a:cubicBezTo>
                    <a:lnTo>
                      <a:pt x="1105469" y="0"/>
                    </a:lnTo>
                    <a:cubicBezTo>
                      <a:pt x="1119117" y="18197"/>
                      <a:pt x="1137964" y="33472"/>
                      <a:pt x="1146412" y="54592"/>
                    </a:cubicBezTo>
                    <a:cubicBezTo>
                      <a:pt x="1156689" y="80285"/>
                      <a:pt x="1155110" y="109253"/>
                      <a:pt x="1160060" y="136478"/>
                    </a:cubicBezTo>
                    <a:cubicBezTo>
                      <a:pt x="1164210" y="159301"/>
                      <a:pt x="1167605" y="182338"/>
                      <a:pt x="1173708" y="204717"/>
                    </a:cubicBezTo>
                    <a:cubicBezTo>
                      <a:pt x="1181278" y="232475"/>
                      <a:pt x="1201003" y="286603"/>
                      <a:pt x="1201003" y="286603"/>
                    </a:cubicBezTo>
                    <a:cubicBezTo>
                      <a:pt x="1205552" y="272955"/>
                      <a:pt x="1210866" y="259539"/>
                      <a:pt x="1214651" y="245660"/>
                    </a:cubicBezTo>
                    <a:cubicBezTo>
                      <a:pt x="1224522" y="209468"/>
                      <a:pt x="1206357" y="148341"/>
                      <a:pt x="1241946" y="136478"/>
                    </a:cubicBezTo>
                    <a:cubicBezTo>
                      <a:pt x="1273068" y="126104"/>
                      <a:pt x="1281866" y="189023"/>
                      <a:pt x="1296537" y="218365"/>
                    </a:cubicBezTo>
                    <a:cubicBezTo>
                      <a:pt x="1330267" y="285823"/>
                      <a:pt x="1304532" y="266523"/>
                      <a:pt x="1364776" y="286603"/>
                    </a:cubicBezTo>
                    <a:cubicBezTo>
                      <a:pt x="1369325" y="236561"/>
                      <a:pt x="1371318" y="186221"/>
                      <a:pt x="1378424" y="136478"/>
                    </a:cubicBezTo>
                    <a:cubicBezTo>
                      <a:pt x="1380459" y="122237"/>
                      <a:pt x="1379205" y="101968"/>
                      <a:pt x="1392072" y="95535"/>
                    </a:cubicBezTo>
                    <a:cubicBezTo>
                      <a:pt x="1404939" y="89102"/>
                      <a:pt x="1419367" y="104634"/>
                      <a:pt x="1433015" y="109183"/>
                    </a:cubicBezTo>
                    <a:cubicBezTo>
                      <a:pt x="1442114" y="122831"/>
                      <a:pt x="1454552" y="134768"/>
                      <a:pt x="1460311" y="150126"/>
                    </a:cubicBezTo>
                    <a:cubicBezTo>
                      <a:pt x="1472832" y="183515"/>
                      <a:pt x="1484234" y="307316"/>
                      <a:pt x="1487606" y="327547"/>
                    </a:cubicBezTo>
                    <a:cubicBezTo>
                      <a:pt x="1497349" y="386004"/>
                      <a:pt x="1500993" y="372083"/>
                      <a:pt x="1514902" y="423081"/>
                    </a:cubicBezTo>
                    <a:cubicBezTo>
                      <a:pt x="1524773" y="459273"/>
                      <a:pt x="1530334" y="496674"/>
                      <a:pt x="1542197" y="532263"/>
                    </a:cubicBezTo>
                    <a:cubicBezTo>
                      <a:pt x="1546746" y="545911"/>
                      <a:pt x="1555845" y="587592"/>
                      <a:pt x="1555845" y="573206"/>
                    </a:cubicBezTo>
                    <a:cubicBezTo>
                      <a:pt x="1555845" y="550010"/>
                      <a:pt x="1546746" y="527714"/>
                      <a:pt x="1542197" y="504968"/>
                    </a:cubicBezTo>
                    <a:cubicBezTo>
                      <a:pt x="1546746" y="395786"/>
                      <a:pt x="1549028" y="286485"/>
                      <a:pt x="1555845" y="177421"/>
                    </a:cubicBezTo>
                    <a:cubicBezTo>
                      <a:pt x="1560351" y="105319"/>
                      <a:pt x="1569902" y="66195"/>
                      <a:pt x="1583140" y="0"/>
                    </a:cubicBezTo>
                    <a:cubicBezTo>
                      <a:pt x="1592239" y="81887"/>
                      <a:pt x="1590453" y="165729"/>
                      <a:pt x="1610436" y="245660"/>
                    </a:cubicBezTo>
                    <a:cubicBezTo>
                      <a:pt x="1614414" y="261573"/>
                      <a:pt x="1635200" y="270259"/>
                      <a:pt x="1651379" y="272956"/>
                    </a:cubicBezTo>
                    <a:cubicBezTo>
                      <a:pt x="1665569" y="275321"/>
                      <a:pt x="1678674" y="263857"/>
                      <a:pt x="1692322" y="259308"/>
                    </a:cubicBezTo>
                    <a:cubicBezTo>
                      <a:pt x="1730264" y="271955"/>
                      <a:pt x="1742461" y="287991"/>
                      <a:pt x="1774209" y="245660"/>
                    </a:cubicBezTo>
                    <a:cubicBezTo>
                      <a:pt x="1779668" y="238381"/>
                      <a:pt x="1774209" y="227463"/>
                      <a:pt x="1774209" y="218365"/>
                    </a:cubicBezTo>
                  </a:path>
                </a:pathLst>
              </a:cu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01" name="Freeform 300"/>
              <p:cNvSpPr/>
              <p:nvPr/>
            </p:nvSpPr>
            <p:spPr bwMode="auto">
              <a:xfrm rot="20644925">
                <a:off x="4177837" y="4627995"/>
                <a:ext cx="2624406" cy="599499"/>
              </a:xfrm>
              <a:custGeom>
                <a:avLst/>
                <a:gdLst>
                  <a:gd name="connsiteX0" fmla="*/ 0 w 1779668"/>
                  <a:gd name="connsiteY0" fmla="*/ 204717 h 587592"/>
                  <a:gd name="connsiteX1" fmla="*/ 68239 w 1779668"/>
                  <a:gd name="connsiteY1" fmla="*/ 191069 h 587592"/>
                  <a:gd name="connsiteX2" fmla="*/ 109182 w 1779668"/>
                  <a:gd name="connsiteY2" fmla="*/ 163774 h 587592"/>
                  <a:gd name="connsiteX3" fmla="*/ 177421 w 1779668"/>
                  <a:gd name="connsiteY3" fmla="*/ 177421 h 587592"/>
                  <a:gd name="connsiteX4" fmla="*/ 259308 w 1779668"/>
                  <a:gd name="connsiteY4" fmla="*/ 204717 h 587592"/>
                  <a:gd name="connsiteX5" fmla="*/ 286603 w 1779668"/>
                  <a:gd name="connsiteY5" fmla="*/ 245660 h 587592"/>
                  <a:gd name="connsiteX6" fmla="*/ 354842 w 1779668"/>
                  <a:gd name="connsiteY6" fmla="*/ 163774 h 587592"/>
                  <a:gd name="connsiteX7" fmla="*/ 395785 w 1779668"/>
                  <a:gd name="connsiteY7" fmla="*/ 150126 h 587592"/>
                  <a:gd name="connsiteX8" fmla="*/ 450376 w 1779668"/>
                  <a:gd name="connsiteY8" fmla="*/ 136478 h 587592"/>
                  <a:gd name="connsiteX9" fmla="*/ 491319 w 1779668"/>
                  <a:gd name="connsiteY9" fmla="*/ 150126 h 587592"/>
                  <a:gd name="connsiteX10" fmla="*/ 504967 w 1779668"/>
                  <a:gd name="connsiteY10" fmla="*/ 191069 h 587592"/>
                  <a:gd name="connsiteX11" fmla="*/ 532263 w 1779668"/>
                  <a:gd name="connsiteY11" fmla="*/ 122830 h 587592"/>
                  <a:gd name="connsiteX12" fmla="*/ 573206 w 1779668"/>
                  <a:gd name="connsiteY12" fmla="*/ 13648 h 587592"/>
                  <a:gd name="connsiteX13" fmla="*/ 600502 w 1779668"/>
                  <a:gd name="connsiteY13" fmla="*/ 136478 h 587592"/>
                  <a:gd name="connsiteX14" fmla="*/ 614149 w 1779668"/>
                  <a:gd name="connsiteY14" fmla="*/ 232012 h 587592"/>
                  <a:gd name="connsiteX15" fmla="*/ 627797 w 1779668"/>
                  <a:gd name="connsiteY15" fmla="*/ 477672 h 587592"/>
                  <a:gd name="connsiteX16" fmla="*/ 655093 w 1779668"/>
                  <a:gd name="connsiteY16" fmla="*/ 423081 h 587592"/>
                  <a:gd name="connsiteX17" fmla="*/ 668740 w 1779668"/>
                  <a:gd name="connsiteY17" fmla="*/ 300251 h 587592"/>
                  <a:gd name="connsiteX18" fmla="*/ 682388 w 1779668"/>
                  <a:gd name="connsiteY18" fmla="*/ 191069 h 587592"/>
                  <a:gd name="connsiteX19" fmla="*/ 696036 w 1779668"/>
                  <a:gd name="connsiteY19" fmla="*/ 136478 h 587592"/>
                  <a:gd name="connsiteX20" fmla="*/ 709684 w 1779668"/>
                  <a:gd name="connsiteY20" fmla="*/ 40944 h 587592"/>
                  <a:gd name="connsiteX21" fmla="*/ 750627 w 1779668"/>
                  <a:gd name="connsiteY21" fmla="*/ 68239 h 587592"/>
                  <a:gd name="connsiteX22" fmla="*/ 805218 w 1779668"/>
                  <a:gd name="connsiteY22" fmla="*/ 150126 h 587592"/>
                  <a:gd name="connsiteX23" fmla="*/ 818866 w 1779668"/>
                  <a:gd name="connsiteY23" fmla="*/ 204717 h 587592"/>
                  <a:gd name="connsiteX24" fmla="*/ 832514 w 1779668"/>
                  <a:gd name="connsiteY24" fmla="*/ 245660 h 587592"/>
                  <a:gd name="connsiteX25" fmla="*/ 859809 w 1779668"/>
                  <a:gd name="connsiteY25" fmla="*/ 204717 h 587592"/>
                  <a:gd name="connsiteX26" fmla="*/ 900752 w 1779668"/>
                  <a:gd name="connsiteY26" fmla="*/ 218365 h 587592"/>
                  <a:gd name="connsiteX27" fmla="*/ 941696 w 1779668"/>
                  <a:gd name="connsiteY27" fmla="*/ 177421 h 587592"/>
                  <a:gd name="connsiteX28" fmla="*/ 968991 w 1779668"/>
                  <a:gd name="connsiteY28" fmla="*/ 259308 h 587592"/>
                  <a:gd name="connsiteX29" fmla="*/ 1009934 w 1779668"/>
                  <a:gd name="connsiteY29" fmla="*/ 286603 h 587592"/>
                  <a:gd name="connsiteX30" fmla="*/ 1064525 w 1779668"/>
                  <a:gd name="connsiteY30" fmla="*/ 136478 h 587592"/>
                  <a:gd name="connsiteX31" fmla="*/ 1091821 w 1779668"/>
                  <a:gd name="connsiteY31" fmla="*/ 54592 h 587592"/>
                  <a:gd name="connsiteX32" fmla="*/ 1105469 w 1779668"/>
                  <a:gd name="connsiteY32" fmla="*/ 0 h 587592"/>
                  <a:gd name="connsiteX33" fmla="*/ 1146412 w 1779668"/>
                  <a:gd name="connsiteY33" fmla="*/ 54592 h 587592"/>
                  <a:gd name="connsiteX34" fmla="*/ 1160060 w 1779668"/>
                  <a:gd name="connsiteY34" fmla="*/ 136478 h 587592"/>
                  <a:gd name="connsiteX35" fmla="*/ 1173708 w 1779668"/>
                  <a:gd name="connsiteY35" fmla="*/ 204717 h 587592"/>
                  <a:gd name="connsiteX36" fmla="*/ 1201003 w 1779668"/>
                  <a:gd name="connsiteY36" fmla="*/ 286603 h 587592"/>
                  <a:gd name="connsiteX37" fmla="*/ 1214651 w 1779668"/>
                  <a:gd name="connsiteY37" fmla="*/ 245660 h 587592"/>
                  <a:gd name="connsiteX38" fmla="*/ 1241946 w 1779668"/>
                  <a:gd name="connsiteY38" fmla="*/ 136478 h 587592"/>
                  <a:gd name="connsiteX39" fmla="*/ 1296537 w 1779668"/>
                  <a:gd name="connsiteY39" fmla="*/ 218365 h 587592"/>
                  <a:gd name="connsiteX40" fmla="*/ 1364776 w 1779668"/>
                  <a:gd name="connsiteY40" fmla="*/ 286603 h 587592"/>
                  <a:gd name="connsiteX41" fmla="*/ 1378424 w 1779668"/>
                  <a:gd name="connsiteY41" fmla="*/ 136478 h 587592"/>
                  <a:gd name="connsiteX42" fmla="*/ 1392072 w 1779668"/>
                  <a:gd name="connsiteY42" fmla="*/ 95535 h 587592"/>
                  <a:gd name="connsiteX43" fmla="*/ 1433015 w 1779668"/>
                  <a:gd name="connsiteY43" fmla="*/ 109183 h 587592"/>
                  <a:gd name="connsiteX44" fmla="*/ 1460311 w 1779668"/>
                  <a:gd name="connsiteY44" fmla="*/ 150126 h 587592"/>
                  <a:gd name="connsiteX45" fmla="*/ 1487606 w 1779668"/>
                  <a:gd name="connsiteY45" fmla="*/ 327547 h 587592"/>
                  <a:gd name="connsiteX46" fmla="*/ 1514902 w 1779668"/>
                  <a:gd name="connsiteY46" fmla="*/ 423081 h 587592"/>
                  <a:gd name="connsiteX47" fmla="*/ 1542197 w 1779668"/>
                  <a:gd name="connsiteY47" fmla="*/ 532263 h 587592"/>
                  <a:gd name="connsiteX48" fmla="*/ 1555845 w 1779668"/>
                  <a:gd name="connsiteY48" fmla="*/ 573206 h 587592"/>
                  <a:gd name="connsiteX49" fmla="*/ 1542197 w 1779668"/>
                  <a:gd name="connsiteY49" fmla="*/ 504968 h 587592"/>
                  <a:gd name="connsiteX50" fmla="*/ 1555845 w 1779668"/>
                  <a:gd name="connsiteY50" fmla="*/ 177421 h 587592"/>
                  <a:gd name="connsiteX51" fmla="*/ 1583140 w 1779668"/>
                  <a:gd name="connsiteY51" fmla="*/ 0 h 587592"/>
                  <a:gd name="connsiteX52" fmla="*/ 1610436 w 1779668"/>
                  <a:gd name="connsiteY52" fmla="*/ 245660 h 587592"/>
                  <a:gd name="connsiteX53" fmla="*/ 1651379 w 1779668"/>
                  <a:gd name="connsiteY53" fmla="*/ 272956 h 587592"/>
                  <a:gd name="connsiteX54" fmla="*/ 1692322 w 1779668"/>
                  <a:gd name="connsiteY54" fmla="*/ 259308 h 587592"/>
                  <a:gd name="connsiteX55" fmla="*/ 1774209 w 1779668"/>
                  <a:gd name="connsiteY55" fmla="*/ 245660 h 587592"/>
                  <a:gd name="connsiteX56" fmla="*/ 1774209 w 1779668"/>
                  <a:gd name="connsiteY56" fmla="*/ 218365 h 587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779668" h="587592">
                    <a:moveTo>
                      <a:pt x="0" y="204717"/>
                    </a:moveTo>
                    <a:cubicBezTo>
                      <a:pt x="22746" y="200168"/>
                      <a:pt x="46519" y="199214"/>
                      <a:pt x="68239" y="191069"/>
                    </a:cubicBezTo>
                    <a:cubicBezTo>
                      <a:pt x="83597" y="185310"/>
                      <a:pt x="92906" y="165809"/>
                      <a:pt x="109182" y="163774"/>
                    </a:cubicBezTo>
                    <a:cubicBezTo>
                      <a:pt x="132200" y="160897"/>
                      <a:pt x="155042" y="171318"/>
                      <a:pt x="177421" y="177421"/>
                    </a:cubicBezTo>
                    <a:cubicBezTo>
                      <a:pt x="205179" y="184991"/>
                      <a:pt x="259308" y="204717"/>
                      <a:pt x="259308" y="204717"/>
                    </a:cubicBezTo>
                    <a:cubicBezTo>
                      <a:pt x="268406" y="218365"/>
                      <a:pt x="270201" y="245660"/>
                      <a:pt x="286603" y="245660"/>
                    </a:cubicBezTo>
                    <a:cubicBezTo>
                      <a:pt x="312593" y="245660"/>
                      <a:pt x="339404" y="176124"/>
                      <a:pt x="354842" y="163774"/>
                    </a:cubicBezTo>
                    <a:cubicBezTo>
                      <a:pt x="366076" y="154787"/>
                      <a:pt x="382137" y="154675"/>
                      <a:pt x="395785" y="150126"/>
                    </a:cubicBezTo>
                    <a:cubicBezTo>
                      <a:pt x="494715" y="216079"/>
                      <a:pt x="391181" y="166075"/>
                      <a:pt x="450376" y="136478"/>
                    </a:cubicBezTo>
                    <a:cubicBezTo>
                      <a:pt x="463243" y="130045"/>
                      <a:pt x="477671" y="145577"/>
                      <a:pt x="491319" y="150126"/>
                    </a:cubicBezTo>
                    <a:cubicBezTo>
                      <a:pt x="495868" y="163774"/>
                      <a:pt x="492997" y="199049"/>
                      <a:pt x="504967" y="191069"/>
                    </a:cubicBezTo>
                    <a:cubicBezTo>
                      <a:pt x="525351" y="177480"/>
                      <a:pt x="524516" y="146071"/>
                      <a:pt x="532263" y="122830"/>
                    </a:cubicBezTo>
                    <a:cubicBezTo>
                      <a:pt x="569429" y="11334"/>
                      <a:pt x="517366" y="125330"/>
                      <a:pt x="573206" y="13648"/>
                    </a:cubicBezTo>
                    <a:cubicBezTo>
                      <a:pt x="585474" y="62720"/>
                      <a:pt x="591839" y="84502"/>
                      <a:pt x="600502" y="136478"/>
                    </a:cubicBezTo>
                    <a:cubicBezTo>
                      <a:pt x="605790" y="168208"/>
                      <a:pt x="609600" y="200167"/>
                      <a:pt x="614149" y="232012"/>
                    </a:cubicBezTo>
                    <a:cubicBezTo>
                      <a:pt x="618698" y="313899"/>
                      <a:pt x="610613" y="397480"/>
                      <a:pt x="627797" y="477672"/>
                    </a:cubicBezTo>
                    <a:cubicBezTo>
                      <a:pt x="632060" y="497565"/>
                      <a:pt x="650518" y="442905"/>
                      <a:pt x="655093" y="423081"/>
                    </a:cubicBezTo>
                    <a:cubicBezTo>
                      <a:pt x="664356" y="382941"/>
                      <a:pt x="663927" y="341164"/>
                      <a:pt x="668740" y="300251"/>
                    </a:cubicBezTo>
                    <a:cubicBezTo>
                      <a:pt x="673025" y="263825"/>
                      <a:pt x="676358" y="227247"/>
                      <a:pt x="682388" y="191069"/>
                    </a:cubicBezTo>
                    <a:cubicBezTo>
                      <a:pt x="685472" y="172567"/>
                      <a:pt x="692681" y="154932"/>
                      <a:pt x="696036" y="136478"/>
                    </a:cubicBezTo>
                    <a:cubicBezTo>
                      <a:pt x="701790" y="104829"/>
                      <a:pt x="705135" y="72789"/>
                      <a:pt x="709684" y="40944"/>
                    </a:cubicBezTo>
                    <a:cubicBezTo>
                      <a:pt x="723332" y="50042"/>
                      <a:pt x="739826" y="55895"/>
                      <a:pt x="750627" y="68239"/>
                    </a:cubicBezTo>
                    <a:cubicBezTo>
                      <a:pt x="772229" y="92927"/>
                      <a:pt x="805218" y="150126"/>
                      <a:pt x="805218" y="150126"/>
                    </a:cubicBezTo>
                    <a:cubicBezTo>
                      <a:pt x="809767" y="168323"/>
                      <a:pt x="813713" y="186682"/>
                      <a:pt x="818866" y="204717"/>
                    </a:cubicBezTo>
                    <a:cubicBezTo>
                      <a:pt x="822818" y="218549"/>
                      <a:pt x="818128" y="245660"/>
                      <a:pt x="832514" y="245660"/>
                    </a:cubicBezTo>
                    <a:cubicBezTo>
                      <a:pt x="848916" y="245660"/>
                      <a:pt x="850711" y="218365"/>
                      <a:pt x="859809" y="204717"/>
                    </a:cubicBezTo>
                    <a:cubicBezTo>
                      <a:pt x="873457" y="209266"/>
                      <a:pt x="887104" y="222914"/>
                      <a:pt x="900752" y="218365"/>
                    </a:cubicBezTo>
                    <a:cubicBezTo>
                      <a:pt x="919063" y="212261"/>
                      <a:pt x="925145" y="167491"/>
                      <a:pt x="941696" y="177421"/>
                    </a:cubicBezTo>
                    <a:cubicBezTo>
                      <a:pt x="966368" y="192224"/>
                      <a:pt x="945051" y="243348"/>
                      <a:pt x="968991" y="259308"/>
                    </a:cubicBezTo>
                    <a:lnTo>
                      <a:pt x="1009934" y="286603"/>
                    </a:lnTo>
                    <a:cubicBezTo>
                      <a:pt x="1090837" y="232670"/>
                      <a:pt x="1034796" y="285124"/>
                      <a:pt x="1064525" y="136478"/>
                    </a:cubicBezTo>
                    <a:cubicBezTo>
                      <a:pt x="1070168" y="108265"/>
                      <a:pt x="1084843" y="82505"/>
                      <a:pt x="1091821" y="54592"/>
                    </a:cubicBezTo>
                    <a:lnTo>
                      <a:pt x="1105469" y="0"/>
                    </a:lnTo>
                    <a:cubicBezTo>
                      <a:pt x="1119117" y="18197"/>
                      <a:pt x="1137964" y="33472"/>
                      <a:pt x="1146412" y="54592"/>
                    </a:cubicBezTo>
                    <a:cubicBezTo>
                      <a:pt x="1156689" y="80285"/>
                      <a:pt x="1155110" y="109253"/>
                      <a:pt x="1160060" y="136478"/>
                    </a:cubicBezTo>
                    <a:cubicBezTo>
                      <a:pt x="1164210" y="159301"/>
                      <a:pt x="1167605" y="182338"/>
                      <a:pt x="1173708" y="204717"/>
                    </a:cubicBezTo>
                    <a:cubicBezTo>
                      <a:pt x="1181278" y="232475"/>
                      <a:pt x="1201003" y="286603"/>
                      <a:pt x="1201003" y="286603"/>
                    </a:cubicBezTo>
                    <a:cubicBezTo>
                      <a:pt x="1205552" y="272955"/>
                      <a:pt x="1210866" y="259539"/>
                      <a:pt x="1214651" y="245660"/>
                    </a:cubicBezTo>
                    <a:cubicBezTo>
                      <a:pt x="1224522" y="209468"/>
                      <a:pt x="1206357" y="148341"/>
                      <a:pt x="1241946" y="136478"/>
                    </a:cubicBezTo>
                    <a:cubicBezTo>
                      <a:pt x="1273068" y="126104"/>
                      <a:pt x="1281866" y="189023"/>
                      <a:pt x="1296537" y="218365"/>
                    </a:cubicBezTo>
                    <a:cubicBezTo>
                      <a:pt x="1330267" y="285823"/>
                      <a:pt x="1304532" y="266523"/>
                      <a:pt x="1364776" y="286603"/>
                    </a:cubicBezTo>
                    <a:cubicBezTo>
                      <a:pt x="1369325" y="236561"/>
                      <a:pt x="1371318" y="186221"/>
                      <a:pt x="1378424" y="136478"/>
                    </a:cubicBezTo>
                    <a:cubicBezTo>
                      <a:pt x="1380459" y="122237"/>
                      <a:pt x="1379205" y="101968"/>
                      <a:pt x="1392072" y="95535"/>
                    </a:cubicBezTo>
                    <a:cubicBezTo>
                      <a:pt x="1404939" y="89102"/>
                      <a:pt x="1419367" y="104634"/>
                      <a:pt x="1433015" y="109183"/>
                    </a:cubicBezTo>
                    <a:cubicBezTo>
                      <a:pt x="1442114" y="122831"/>
                      <a:pt x="1454552" y="134768"/>
                      <a:pt x="1460311" y="150126"/>
                    </a:cubicBezTo>
                    <a:cubicBezTo>
                      <a:pt x="1472832" y="183515"/>
                      <a:pt x="1484234" y="307316"/>
                      <a:pt x="1487606" y="327547"/>
                    </a:cubicBezTo>
                    <a:cubicBezTo>
                      <a:pt x="1497349" y="386004"/>
                      <a:pt x="1500993" y="372083"/>
                      <a:pt x="1514902" y="423081"/>
                    </a:cubicBezTo>
                    <a:cubicBezTo>
                      <a:pt x="1524773" y="459273"/>
                      <a:pt x="1530334" y="496674"/>
                      <a:pt x="1542197" y="532263"/>
                    </a:cubicBezTo>
                    <a:cubicBezTo>
                      <a:pt x="1546746" y="545911"/>
                      <a:pt x="1555845" y="587592"/>
                      <a:pt x="1555845" y="573206"/>
                    </a:cubicBezTo>
                    <a:cubicBezTo>
                      <a:pt x="1555845" y="550010"/>
                      <a:pt x="1546746" y="527714"/>
                      <a:pt x="1542197" y="504968"/>
                    </a:cubicBezTo>
                    <a:cubicBezTo>
                      <a:pt x="1546746" y="395786"/>
                      <a:pt x="1549028" y="286485"/>
                      <a:pt x="1555845" y="177421"/>
                    </a:cubicBezTo>
                    <a:cubicBezTo>
                      <a:pt x="1560351" y="105319"/>
                      <a:pt x="1569902" y="66195"/>
                      <a:pt x="1583140" y="0"/>
                    </a:cubicBezTo>
                    <a:cubicBezTo>
                      <a:pt x="1592239" y="81887"/>
                      <a:pt x="1590453" y="165729"/>
                      <a:pt x="1610436" y="245660"/>
                    </a:cubicBezTo>
                    <a:cubicBezTo>
                      <a:pt x="1614414" y="261573"/>
                      <a:pt x="1635200" y="270259"/>
                      <a:pt x="1651379" y="272956"/>
                    </a:cubicBezTo>
                    <a:cubicBezTo>
                      <a:pt x="1665569" y="275321"/>
                      <a:pt x="1678674" y="263857"/>
                      <a:pt x="1692322" y="259308"/>
                    </a:cubicBezTo>
                    <a:cubicBezTo>
                      <a:pt x="1730264" y="271955"/>
                      <a:pt x="1742461" y="287991"/>
                      <a:pt x="1774209" y="245660"/>
                    </a:cubicBezTo>
                    <a:cubicBezTo>
                      <a:pt x="1779668" y="238381"/>
                      <a:pt x="1774209" y="227463"/>
                      <a:pt x="1774209" y="218365"/>
                    </a:cubicBezTo>
                  </a:path>
                </a:pathLst>
              </a:cu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02" name="Freeform 301"/>
              <p:cNvSpPr/>
              <p:nvPr/>
            </p:nvSpPr>
            <p:spPr bwMode="auto">
              <a:xfrm rot="20623675">
                <a:off x="4149216" y="4920916"/>
                <a:ext cx="2696821" cy="587809"/>
              </a:xfrm>
              <a:custGeom>
                <a:avLst/>
                <a:gdLst>
                  <a:gd name="connsiteX0" fmla="*/ 0 w 1779668"/>
                  <a:gd name="connsiteY0" fmla="*/ 204717 h 587592"/>
                  <a:gd name="connsiteX1" fmla="*/ 68239 w 1779668"/>
                  <a:gd name="connsiteY1" fmla="*/ 191069 h 587592"/>
                  <a:gd name="connsiteX2" fmla="*/ 109182 w 1779668"/>
                  <a:gd name="connsiteY2" fmla="*/ 163774 h 587592"/>
                  <a:gd name="connsiteX3" fmla="*/ 177421 w 1779668"/>
                  <a:gd name="connsiteY3" fmla="*/ 177421 h 587592"/>
                  <a:gd name="connsiteX4" fmla="*/ 259308 w 1779668"/>
                  <a:gd name="connsiteY4" fmla="*/ 204717 h 587592"/>
                  <a:gd name="connsiteX5" fmla="*/ 286603 w 1779668"/>
                  <a:gd name="connsiteY5" fmla="*/ 245660 h 587592"/>
                  <a:gd name="connsiteX6" fmla="*/ 354842 w 1779668"/>
                  <a:gd name="connsiteY6" fmla="*/ 163774 h 587592"/>
                  <a:gd name="connsiteX7" fmla="*/ 395785 w 1779668"/>
                  <a:gd name="connsiteY7" fmla="*/ 150126 h 587592"/>
                  <a:gd name="connsiteX8" fmla="*/ 450376 w 1779668"/>
                  <a:gd name="connsiteY8" fmla="*/ 136478 h 587592"/>
                  <a:gd name="connsiteX9" fmla="*/ 491319 w 1779668"/>
                  <a:gd name="connsiteY9" fmla="*/ 150126 h 587592"/>
                  <a:gd name="connsiteX10" fmla="*/ 504967 w 1779668"/>
                  <a:gd name="connsiteY10" fmla="*/ 191069 h 587592"/>
                  <a:gd name="connsiteX11" fmla="*/ 532263 w 1779668"/>
                  <a:gd name="connsiteY11" fmla="*/ 122830 h 587592"/>
                  <a:gd name="connsiteX12" fmla="*/ 573206 w 1779668"/>
                  <a:gd name="connsiteY12" fmla="*/ 13648 h 587592"/>
                  <a:gd name="connsiteX13" fmla="*/ 600502 w 1779668"/>
                  <a:gd name="connsiteY13" fmla="*/ 136478 h 587592"/>
                  <a:gd name="connsiteX14" fmla="*/ 614149 w 1779668"/>
                  <a:gd name="connsiteY14" fmla="*/ 232012 h 587592"/>
                  <a:gd name="connsiteX15" fmla="*/ 627797 w 1779668"/>
                  <a:gd name="connsiteY15" fmla="*/ 477672 h 587592"/>
                  <a:gd name="connsiteX16" fmla="*/ 655093 w 1779668"/>
                  <a:gd name="connsiteY16" fmla="*/ 423081 h 587592"/>
                  <a:gd name="connsiteX17" fmla="*/ 668740 w 1779668"/>
                  <a:gd name="connsiteY17" fmla="*/ 300251 h 587592"/>
                  <a:gd name="connsiteX18" fmla="*/ 682388 w 1779668"/>
                  <a:gd name="connsiteY18" fmla="*/ 191069 h 587592"/>
                  <a:gd name="connsiteX19" fmla="*/ 696036 w 1779668"/>
                  <a:gd name="connsiteY19" fmla="*/ 136478 h 587592"/>
                  <a:gd name="connsiteX20" fmla="*/ 709684 w 1779668"/>
                  <a:gd name="connsiteY20" fmla="*/ 40944 h 587592"/>
                  <a:gd name="connsiteX21" fmla="*/ 750627 w 1779668"/>
                  <a:gd name="connsiteY21" fmla="*/ 68239 h 587592"/>
                  <a:gd name="connsiteX22" fmla="*/ 805218 w 1779668"/>
                  <a:gd name="connsiteY22" fmla="*/ 150126 h 587592"/>
                  <a:gd name="connsiteX23" fmla="*/ 818866 w 1779668"/>
                  <a:gd name="connsiteY23" fmla="*/ 204717 h 587592"/>
                  <a:gd name="connsiteX24" fmla="*/ 832514 w 1779668"/>
                  <a:gd name="connsiteY24" fmla="*/ 245660 h 587592"/>
                  <a:gd name="connsiteX25" fmla="*/ 859809 w 1779668"/>
                  <a:gd name="connsiteY25" fmla="*/ 204717 h 587592"/>
                  <a:gd name="connsiteX26" fmla="*/ 900752 w 1779668"/>
                  <a:gd name="connsiteY26" fmla="*/ 218365 h 587592"/>
                  <a:gd name="connsiteX27" fmla="*/ 941696 w 1779668"/>
                  <a:gd name="connsiteY27" fmla="*/ 177421 h 587592"/>
                  <a:gd name="connsiteX28" fmla="*/ 968991 w 1779668"/>
                  <a:gd name="connsiteY28" fmla="*/ 259308 h 587592"/>
                  <a:gd name="connsiteX29" fmla="*/ 1009934 w 1779668"/>
                  <a:gd name="connsiteY29" fmla="*/ 286603 h 587592"/>
                  <a:gd name="connsiteX30" fmla="*/ 1064525 w 1779668"/>
                  <a:gd name="connsiteY30" fmla="*/ 136478 h 587592"/>
                  <a:gd name="connsiteX31" fmla="*/ 1091821 w 1779668"/>
                  <a:gd name="connsiteY31" fmla="*/ 54592 h 587592"/>
                  <a:gd name="connsiteX32" fmla="*/ 1105469 w 1779668"/>
                  <a:gd name="connsiteY32" fmla="*/ 0 h 587592"/>
                  <a:gd name="connsiteX33" fmla="*/ 1146412 w 1779668"/>
                  <a:gd name="connsiteY33" fmla="*/ 54592 h 587592"/>
                  <a:gd name="connsiteX34" fmla="*/ 1160060 w 1779668"/>
                  <a:gd name="connsiteY34" fmla="*/ 136478 h 587592"/>
                  <a:gd name="connsiteX35" fmla="*/ 1173708 w 1779668"/>
                  <a:gd name="connsiteY35" fmla="*/ 204717 h 587592"/>
                  <a:gd name="connsiteX36" fmla="*/ 1201003 w 1779668"/>
                  <a:gd name="connsiteY36" fmla="*/ 286603 h 587592"/>
                  <a:gd name="connsiteX37" fmla="*/ 1214651 w 1779668"/>
                  <a:gd name="connsiteY37" fmla="*/ 245660 h 587592"/>
                  <a:gd name="connsiteX38" fmla="*/ 1241946 w 1779668"/>
                  <a:gd name="connsiteY38" fmla="*/ 136478 h 587592"/>
                  <a:gd name="connsiteX39" fmla="*/ 1296537 w 1779668"/>
                  <a:gd name="connsiteY39" fmla="*/ 218365 h 587592"/>
                  <a:gd name="connsiteX40" fmla="*/ 1364776 w 1779668"/>
                  <a:gd name="connsiteY40" fmla="*/ 286603 h 587592"/>
                  <a:gd name="connsiteX41" fmla="*/ 1378424 w 1779668"/>
                  <a:gd name="connsiteY41" fmla="*/ 136478 h 587592"/>
                  <a:gd name="connsiteX42" fmla="*/ 1392072 w 1779668"/>
                  <a:gd name="connsiteY42" fmla="*/ 95535 h 587592"/>
                  <a:gd name="connsiteX43" fmla="*/ 1433015 w 1779668"/>
                  <a:gd name="connsiteY43" fmla="*/ 109183 h 587592"/>
                  <a:gd name="connsiteX44" fmla="*/ 1460311 w 1779668"/>
                  <a:gd name="connsiteY44" fmla="*/ 150126 h 587592"/>
                  <a:gd name="connsiteX45" fmla="*/ 1487606 w 1779668"/>
                  <a:gd name="connsiteY45" fmla="*/ 327547 h 587592"/>
                  <a:gd name="connsiteX46" fmla="*/ 1514902 w 1779668"/>
                  <a:gd name="connsiteY46" fmla="*/ 423081 h 587592"/>
                  <a:gd name="connsiteX47" fmla="*/ 1542197 w 1779668"/>
                  <a:gd name="connsiteY47" fmla="*/ 532263 h 587592"/>
                  <a:gd name="connsiteX48" fmla="*/ 1555845 w 1779668"/>
                  <a:gd name="connsiteY48" fmla="*/ 573206 h 587592"/>
                  <a:gd name="connsiteX49" fmla="*/ 1542197 w 1779668"/>
                  <a:gd name="connsiteY49" fmla="*/ 504968 h 587592"/>
                  <a:gd name="connsiteX50" fmla="*/ 1555845 w 1779668"/>
                  <a:gd name="connsiteY50" fmla="*/ 177421 h 587592"/>
                  <a:gd name="connsiteX51" fmla="*/ 1583140 w 1779668"/>
                  <a:gd name="connsiteY51" fmla="*/ 0 h 587592"/>
                  <a:gd name="connsiteX52" fmla="*/ 1610436 w 1779668"/>
                  <a:gd name="connsiteY52" fmla="*/ 245660 h 587592"/>
                  <a:gd name="connsiteX53" fmla="*/ 1651379 w 1779668"/>
                  <a:gd name="connsiteY53" fmla="*/ 272956 h 587592"/>
                  <a:gd name="connsiteX54" fmla="*/ 1692322 w 1779668"/>
                  <a:gd name="connsiteY54" fmla="*/ 259308 h 587592"/>
                  <a:gd name="connsiteX55" fmla="*/ 1774209 w 1779668"/>
                  <a:gd name="connsiteY55" fmla="*/ 245660 h 587592"/>
                  <a:gd name="connsiteX56" fmla="*/ 1774209 w 1779668"/>
                  <a:gd name="connsiteY56" fmla="*/ 218365 h 587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779668" h="587592">
                    <a:moveTo>
                      <a:pt x="0" y="204717"/>
                    </a:moveTo>
                    <a:cubicBezTo>
                      <a:pt x="22746" y="200168"/>
                      <a:pt x="46519" y="199214"/>
                      <a:pt x="68239" y="191069"/>
                    </a:cubicBezTo>
                    <a:cubicBezTo>
                      <a:pt x="83597" y="185310"/>
                      <a:pt x="92906" y="165809"/>
                      <a:pt x="109182" y="163774"/>
                    </a:cubicBezTo>
                    <a:cubicBezTo>
                      <a:pt x="132200" y="160897"/>
                      <a:pt x="155042" y="171318"/>
                      <a:pt x="177421" y="177421"/>
                    </a:cubicBezTo>
                    <a:cubicBezTo>
                      <a:pt x="205179" y="184991"/>
                      <a:pt x="259308" y="204717"/>
                      <a:pt x="259308" y="204717"/>
                    </a:cubicBezTo>
                    <a:cubicBezTo>
                      <a:pt x="268406" y="218365"/>
                      <a:pt x="270201" y="245660"/>
                      <a:pt x="286603" y="245660"/>
                    </a:cubicBezTo>
                    <a:cubicBezTo>
                      <a:pt x="312593" y="245660"/>
                      <a:pt x="339404" y="176124"/>
                      <a:pt x="354842" y="163774"/>
                    </a:cubicBezTo>
                    <a:cubicBezTo>
                      <a:pt x="366076" y="154787"/>
                      <a:pt x="382137" y="154675"/>
                      <a:pt x="395785" y="150126"/>
                    </a:cubicBezTo>
                    <a:cubicBezTo>
                      <a:pt x="494715" y="216079"/>
                      <a:pt x="391181" y="166075"/>
                      <a:pt x="450376" y="136478"/>
                    </a:cubicBezTo>
                    <a:cubicBezTo>
                      <a:pt x="463243" y="130045"/>
                      <a:pt x="477671" y="145577"/>
                      <a:pt x="491319" y="150126"/>
                    </a:cubicBezTo>
                    <a:cubicBezTo>
                      <a:pt x="495868" y="163774"/>
                      <a:pt x="492997" y="199049"/>
                      <a:pt x="504967" y="191069"/>
                    </a:cubicBezTo>
                    <a:cubicBezTo>
                      <a:pt x="525351" y="177480"/>
                      <a:pt x="524516" y="146071"/>
                      <a:pt x="532263" y="122830"/>
                    </a:cubicBezTo>
                    <a:cubicBezTo>
                      <a:pt x="569429" y="11334"/>
                      <a:pt x="517366" y="125330"/>
                      <a:pt x="573206" y="13648"/>
                    </a:cubicBezTo>
                    <a:cubicBezTo>
                      <a:pt x="585474" y="62720"/>
                      <a:pt x="591839" y="84502"/>
                      <a:pt x="600502" y="136478"/>
                    </a:cubicBezTo>
                    <a:cubicBezTo>
                      <a:pt x="605790" y="168208"/>
                      <a:pt x="609600" y="200167"/>
                      <a:pt x="614149" y="232012"/>
                    </a:cubicBezTo>
                    <a:cubicBezTo>
                      <a:pt x="618698" y="313899"/>
                      <a:pt x="610613" y="397480"/>
                      <a:pt x="627797" y="477672"/>
                    </a:cubicBezTo>
                    <a:cubicBezTo>
                      <a:pt x="632060" y="497565"/>
                      <a:pt x="650518" y="442905"/>
                      <a:pt x="655093" y="423081"/>
                    </a:cubicBezTo>
                    <a:cubicBezTo>
                      <a:pt x="664356" y="382941"/>
                      <a:pt x="663927" y="341164"/>
                      <a:pt x="668740" y="300251"/>
                    </a:cubicBezTo>
                    <a:cubicBezTo>
                      <a:pt x="673025" y="263825"/>
                      <a:pt x="676358" y="227247"/>
                      <a:pt x="682388" y="191069"/>
                    </a:cubicBezTo>
                    <a:cubicBezTo>
                      <a:pt x="685472" y="172567"/>
                      <a:pt x="692681" y="154932"/>
                      <a:pt x="696036" y="136478"/>
                    </a:cubicBezTo>
                    <a:cubicBezTo>
                      <a:pt x="701790" y="104829"/>
                      <a:pt x="705135" y="72789"/>
                      <a:pt x="709684" y="40944"/>
                    </a:cubicBezTo>
                    <a:cubicBezTo>
                      <a:pt x="723332" y="50042"/>
                      <a:pt x="739826" y="55895"/>
                      <a:pt x="750627" y="68239"/>
                    </a:cubicBezTo>
                    <a:cubicBezTo>
                      <a:pt x="772229" y="92927"/>
                      <a:pt x="805218" y="150126"/>
                      <a:pt x="805218" y="150126"/>
                    </a:cubicBezTo>
                    <a:cubicBezTo>
                      <a:pt x="809767" y="168323"/>
                      <a:pt x="813713" y="186682"/>
                      <a:pt x="818866" y="204717"/>
                    </a:cubicBezTo>
                    <a:cubicBezTo>
                      <a:pt x="822818" y="218549"/>
                      <a:pt x="818128" y="245660"/>
                      <a:pt x="832514" y="245660"/>
                    </a:cubicBezTo>
                    <a:cubicBezTo>
                      <a:pt x="848916" y="245660"/>
                      <a:pt x="850711" y="218365"/>
                      <a:pt x="859809" y="204717"/>
                    </a:cubicBezTo>
                    <a:cubicBezTo>
                      <a:pt x="873457" y="209266"/>
                      <a:pt x="887104" y="222914"/>
                      <a:pt x="900752" y="218365"/>
                    </a:cubicBezTo>
                    <a:cubicBezTo>
                      <a:pt x="919063" y="212261"/>
                      <a:pt x="925145" y="167491"/>
                      <a:pt x="941696" y="177421"/>
                    </a:cubicBezTo>
                    <a:cubicBezTo>
                      <a:pt x="966368" y="192224"/>
                      <a:pt x="945051" y="243348"/>
                      <a:pt x="968991" y="259308"/>
                    </a:cubicBezTo>
                    <a:lnTo>
                      <a:pt x="1009934" y="286603"/>
                    </a:lnTo>
                    <a:cubicBezTo>
                      <a:pt x="1090837" y="232670"/>
                      <a:pt x="1034796" y="285124"/>
                      <a:pt x="1064525" y="136478"/>
                    </a:cubicBezTo>
                    <a:cubicBezTo>
                      <a:pt x="1070168" y="108265"/>
                      <a:pt x="1084843" y="82505"/>
                      <a:pt x="1091821" y="54592"/>
                    </a:cubicBezTo>
                    <a:lnTo>
                      <a:pt x="1105469" y="0"/>
                    </a:lnTo>
                    <a:cubicBezTo>
                      <a:pt x="1119117" y="18197"/>
                      <a:pt x="1137964" y="33472"/>
                      <a:pt x="1146412" y="54592"/>
                    </a:cubicBezTo>
                    <a:cubicBezTo>
                      <a:pt x="1156689" y="80285"/>
                      <a:pt x="1155110" y="109253"/>
                      <a:pt x="1160060" y="136478"/>
                    </a:cubicBezTo>
                    <a:cubicBezTo>
                      <a:pt x="1164210" y="159301"/>
                      <a:pt x="1167605" y="182338"/>
                      <a:pt x="1173708" y="204717"/>
                    </a:cubicBezTo>
                    <a:cubicBezTo>
                      <a:pt x="1181278" y="232475"/>
                      <a:pt x="1201003" y="286603"/>
                      <a:pt x="1201003" y="286603"/>
                    </a:cubicBezTo>
                    <a:cubicBezTo>
                      <a:pt x="1205552" y="272955"/>
                      <a:pt x="1210866" y="259539"/>
                      <a:pt x="1214651" y="245660"/>
                    </a:cubicBezTo>
                    <a:cubicBezTo>
                      <a:pt x="1224522" y="209468"/>
                      <a:pt x="1206357" y="148341"/>
                      <a:pt x="1241946" y="136478"/>
                    </a:cubicBezTo>
                    <a:cubicBezTo>
                      <a:pt x="1273068" y="126104"/>
                      <a:pt x="1281866" y="189023"/>
                      <a:pt x="1296537" y="218365"/>
                    </a:cubicBezTo>
                    <a:cubicBezTo>
                      <a:pt x="1330267" y="285823"/>
                      <a:pt x="1304532" y="266523"/>
                      <a:pt x="1364776" y="286603"/>
                    </a:cubicBezTo>
                    <a:cubicBezTo>
                      <a:pt x="1369325" y="236561"/>
                      <a:pt x="1371318" y="186221"/>
                      <a:pt x="1378424" y="136478"/>
                    </a:cubicBezTo>
                    <a:cubicBezTo>
                      <a:pt x="1380459" y="122237"/>
                      <a:pt x="1379205" y="101968"/>
                      <a:pt x="1392072" y="95535"/>
                    </a:cubicBezTo>
                    <a:cubicBezTo>
                      <a:pt x="1404939" y="89102"/>
                      <a:pt x="1419367" y="104634"/>
                      <a:pt x="1433015" y="109183"/>
                    </a:cubicBezTo>
                    <a:cubicBezTo>
                      <a:pt x="1442114" y="122831"/>
                      <a:pt x="1454552" y="134768"/>
                      <a:pt x="1460311" y="150126"/>
                    </a:cubicBezTo>
                    <a:cubicBezTo>
                      <a:pt x="1472832" y="183515"/>
                      <a:pt x="1484234" y="307316"/>
                      <a:pt x="1487606" y="327547"/>
                    </a:cubicBezTo>
                    <a:cubicBezTo>
                      <a:pt x="1497349" y="386004"/>
                      <a:pt x="1500993" y="372083"/>
                      <a:pt x="1514902" y="423081"/>
                    </a:cubicBezTo>
                    <a:cubicBezTo>
                      <a:pt x="1524773" y="459273"/>
                      <a:pt x="1530334" y="496674"/>
                      <a:pt x="1542197" y="532263"/>
                    </a:cubicBezTo>
                    <a:cubicBezTo>
                      <a:pt x="1546746" y="545911"/>
                      <a:pt x="1555845" y="587592"/>
                      <a:pt x="1555845" y="573206"/>
                    </a:cubicBezTo>
                    <a:cubicBezTo>
                      <a:pt x="1555845" y="550010"/>
                      <a:pt x="1546746" y="527714"/>
                      <a:pt x="1542197" y="504968"/>
                    </a:cubicBezTo>
                    <a:cubicBezTo>
                      <a:pt x="1546746" y="395786"/>
                      <a:pt x="1549028" y="286485"/>
                      <a:pt x="1555845" y="177421"/>
                    </a:cubicBezTo>
                    <a:cubicBezTo>
                      <a:pt x="1560351" y="105319"/>
                      <a:pt x="1569902" y="66195"/>
                      <a:pt x="1583140" y="0"/>
                    </a:cubicBezTo>
                    <a:cubicBezTo>
                      <a:pt x="1592239" y="81887"/>
                      <a:pt x="1590453" y="165729"/>
                      <a:pt x="1610436" y="245660"/>
                    </a:cubicBezTo>
                    <a:cubicBezTo>
                      <a:pt x="1614414" y="261573"/>
                      <a:pt x="1635200" y="270259"/>
                      <a:pt x="1651379" y="272956"/>
                    </a:cubicBezTo>
                    <a:cubicBezTo>
                      <a:pt x="1665569" y="275321"/>
                      <a:pt x="1678674" y="263857"/>
                      <a:pt x="1692322" y="259308"/>
                    </a:cubicBezTo>
                    <a:cubicBezTo>
                      <a:pt x="1730264" y="271955"/>
                      <a:pt x="1742461" y="287991"/>
                      <a:pt x="1774209" y="245660"/>
                    </a:cubicBezTo>
                    <a:cubicBezTo>
                      <a:pt x="1779668" y="238381"/>
                      <a:pt x="1774209" y="227463"/>
                      <a:pt x="1774209" y="218365"/>
                    </a:cubicBezTo>
                  </a:path>
                </a:pathLst>
              </a:cu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cxnSp>
            <p:nvCxnSpPr>
              <p:cNvPr id="303" name="Straight Connector 302"/>
              <p:cNvCxnSpPr>
                <a:stCxn id="292" idx="1"/>
                <a:endCxn id="413" idx="3"/>
              </p:cNvCxnSpPr>
              <p:nvPr/>
            </p:nvCxnSpPr>
            <p:spPr bwMode="auto">
              <a:xfrm flipH="1">
                <a:off x="7461653" y="3040607"/>
                <a:ext cx="616255" cy="318661"/>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04" name="Straight Connector 303"/>
              <p:cNvCxnSpPr>
                <a:stCxn id="293" idx="1"/>
                <a:endCxn id="413" idx="3"/>
              </p:cNvCxnSpPr>
              <p:nvPr/>
            </p:nvCxnSpPr>
            <p:spPr bwMode="auto">
              <a:xfrm flipH="1">
                <a:off x="7461653" y="3319131"/>
                <a:ext cx="616255" cy="40137"/>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05" name="Straight Connector 304"/>
              <p:cNvCxnSpPr>
                <a:stCxn id="293" idx="1"/>
                <a:endCxn id="412" idx="3"/>
              </p:cNvCxnSpPr>
              <p:nvPr/>
            </p:nvCxnSpPr>
            <p:spPr bwMode="auto">
              <a:xfrm flipH="1">
                <a:off x="7461653" y="3319131"/>
                <a:ext cx="616255" cy="612119"/>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06" name="Straight Connector 305"/>
              <p:cNvCxnSpPr>
                <a:stCxn id="294" idx="1"/>
                <a:endCxn id="412" idx="3"/>
              </p:cNvCxnSpPr>
              <p:nvPr/>
            </p:nvCxnSpPr>
            <p:spPr bwMode="auto">
              <a:xfrm flipH="1">
                <a:off x="7461653" y="3591086"/>
                <a:ext cx="616255" cy="340164"/>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07" name="Straight Connector 306"/>
              <p:cNvCxnSpPr>
                <a:stCxn id="294" idx="1"/>
                <a:endCxn id="410" idx="3"/>
              </p:cNvCxnSpPr>
              <p:nvPr/>
            </p:nvCxnSpPr>
            <p:spPr bwMode="auto">
              <a:xfrm flipH="1">
                <a:off x="7461653" y="3591086"/>
                <a:ext cx="616255" cy="848591"/>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08" name="Straight Connector 307"/>
              <p:cNvCxnSpPr>
                <a:stCxn id="295" idx="1"/>
                <a:endCxn id="412" idx="3"/>
              </p:cNvCxnSpPr>
              <p:nvPr/>
            </p:nvCxnSpPr>
            <p:spPr bwMode="auto">
              <a:xfrm flipH="1">
                <a:off x="7461653" y="3869610"/>
                <a:ext cx="616255" cy="6164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09" name="Straight Connector 308"/>
              <p:cNvCxnSpPr>
                <a:stCxn id="295" idx="1"/>
                <a:endCxn id="410" idx="3"/>
              </p:cNvCxnSpPr>
              <p:nvPr/>
            </p:nvCxnSpPr>
            <p:spPr bwMode="auto">
              <a:xfrm flipH="1">
                <a:off x="7461653" y="3869610"/>
                <a:ext cx="616255" cy="570067"/>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10" name="Straight Connector 309"/>
              <p:cNvCxnSpPr>
                <a:stCxn id="296" idx="1"/>
                <a:endCxn id="410" idx="3"/>
              </p:cNvCxnSpPr>
              <p:nvPr/>
            </p:nvCxnSpPr>
            <p:spPr bwMode="auto">
              <a:xfrm flipH="1">
                <a:off x="7461653" y="4141565"/>
                <a:ext cx="616255" cy="298112"/>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11" name="Straight Connector 310"/>
              <p:cNvCxnSpPr>
                <a:stCxn id="296" idx="1"/>
                <a:endCxn id="409" idx="3"/>
              </p:cNvCxnSpPr>
              <p:nvPr/>
            </p:nvCxnSpPr>
            <p:spPr bwMode="auto">
              <a:xfrm flipH="1">
                <a:off x="7461653" y="4141565"/>
                <a:ext cx="616255" cy="742987"/>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12" name="Straight Connector 311"/>
              <p:cNvCxnSpPr>
                <a:stCxn id="297" idx="1"/>
                <a:endCxn id="410" idx="3"/>
              </p:cNvCxnSpPr>
              <p:nvPr/>
            </p:nvCxnSpPr>
            <p:spPr bwMode="auto">
              <a:xfrm flipH="1">
                <a:off x="7461653" y="4420089"/>
                <a:ext cx="616255" cy="19588"/>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13" name="Straight Connector 312"/>
              <p:cNvCxnSpPr>
                <a:stCxn id="297" idx="1"/>
                <a:endCxn id="409" idx="3"/>
              </p:cNvCxnSpPr>
              <p:nvPr/>
            </p:nvCxnSpPr>
            <p:spPr bwMode="auto">
              <a:xfrm flipH="1">
                <a:off x="7461653" y="4420089"/>
                <a:ext cx="616255" cy="464463"/>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14" name="Straight Connector 313"/>
              <p:cNvCxnSpPr>
                <a:stCxn id="298" idx="1"/>
                <a:endCxn id="409" idx="3"/>
              </p:cNvCxnSpPr>
              <p:nvPr/>
            </p:nvCxnSpPr>
            <p:spPr bwMode="auto">
              <a:xfrm flipH="1">
                <a:off x="7461653" y="4692045"/>
                <a:ext cx="616255" cy="192507"/>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15" name="Straight Connector 314"/>
              <p:cNvCxnSpPr>
                <a:endCxn id="409" idx="3"/>
              </p:cNvCxnSpPr>
              <p:nvPr/>
            </p:nvCxnSpPr>
            <p:spPr bwMode="auto">
              <a:xfrm flipH="1" flipV="1">
                <a:off x="7461653" y="4884552"/>
                <a:ext cx="592711" cy="85744"/>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16" name="Straight Connector 315"/>
              <p:cNvCxnSpPr>
                <a:endCxn id="410" idx="3"/>
              </p:cNvCxnSpPr>
              <p:nvPr/>
            </p:nvCxnSpPr>
            <p:spPr bwMode="auto">
              <a:xfrm flipH="1" flipV="1">
                <a:off x="7461653" y="4439677"/>
                <a:ext cx="585397" cy="245326"/>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17" name="Straight Connector 316"/>
              <p:cNvCxnSpPr/>
              <p:nvPr/>
            </p:nvCxnSpPr>
            <p:spPr bwMode="auto">
              <a:xfrm flipH="1" flipV="1">
                <a:off x="7483778" y="3946168"/>
                <a:ext cx="613260" cy="210921"/>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18" name="Straight Connector 317"/>
              <p:cNvCxnSpPr/>
              <p:nvPr/>
            </p:nvCxnSpPr>
            <p:spPr bwMode="auto">
              <a:xfrm flipH="1" flipV="1">
                <a:off x="7445983" y="3388993"/>
                <a:ext cx="613260" cy="210921"/>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319" name="Rectangle 318"/>
              <p:cNvSpPr/>
              <p:nvPr/>
            </p:nvSpPr>
            <p:spPr bwMode="auto">
              <a:xfrm>
                <a:off x="9002125" y="3758495"/>
                <a:ext cx="219496" cy="218702"/>
              </a:xfrm>
              <a:prstGeom prst="rect">
                <a:avLst/>
              </a:prstGeom>
              <a:solidFill>
                <a:srgbClr val="FF0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20" name="Rectangle 319"/>
              <p:cNvSpPr/>
              <p:nvPr/>
            </p:nvSpPr>
            <p:spPr bwMode="auto">
              <a:xfrm>
                <a:off x="8072652" y="4042958"/>
                <a:ext cx="193172" cy="204952"/>
              </a:xfrm>
              <a:prstGeom prst="rect">
                <a:avLst/>
              </a:prstGeom>
              <a:solidFill>
                <a:srgbClr val="0000FF"/>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21" name="Rectangle 320"/>
              <p:cNvSpPr/>
              <p:nvPr/>
            </p:nvSpPr>
            <p:spPr bwMode="auto">
              <a:xfrm rot="1259860">
                <a:off x="5069129" y="3268464"/>
                <a:ext cx="1768745" cy="131186"/>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dirty="0" smtClean="0">
                  <a:ln>
                    <a:noFill/>
                  </a:ln>
                  <a:solidFill>
                    <a:schemeClr val="bg2"/>
                  </a:solidFill>
                  <a:effectLst/>
                  <a:latin typeface="FrutigerNext LT Regular" pitchFamily="34" charset="0"/>
                  <a:ea typeface="MS PGothic" pitchFamily="34" charset="-128"/>
                </a:endParaRPr>
              </a:p>
            </p:txBody>
          </p:sp>
          <p:sp>
            <p:nvSpPr>
              <p:cNvPr id="322" name="Rectangle 321"/>
              <p:cNvSpPr/>
              <p:nvPr/>
            </p:nvSpPr>
            <p:spPr bwMode="auto">
              <a:xfrm rot="5400000">
                <a:off x="4293874" y="2127602"/>
                <a:ext cx="1777934" cy="143097"/>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23" name="Rectangle 322"/>
              <p:cNvSpPr/>
              <p:nvPr/>
            </p:nvSpPr>
            <p:spPr bwMode="auto">
              <a:xfrm rot="1288346">
                <a:off x="5287385" y="3098833"/>
                <a:ext cx="1801750" cy="138261"/>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24" name="Rectangle 323"/>
              <p:cNvSpPr/>
              <p:nvPr/>
            </p:nvSpPr>
            <p:spPr bwMode="auto">
              <a:xfrm rot="5400000">
                <a:off x="4627831" y="2014286"/>
                <a:ext cx="1549019" cy="140824"/>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25" name="TextBox 324"/>
              <p:cNvSpPr txBox="1"/>
              <p:nvPr/>
            </p:nvSpPr>
            <p:spPr>
              <a:xfrm>
                <a:off x="8033388" y="2859207"/>
                <a:ext cx="1294857" cy="304564"/>
              </a:xfrm>
              <a:prstGeom prst="rect">
                <a:avLst/>
              </a:prstGeom>
              <a:noFill/>
            </p:spPr>
            <p:txBody>
              <a:bodyPr wrap="square" rtlCol="0">
                <a:spAutoFit/>
              </a:bodyPr>
              <a:lstStyle/>
              <a:p>
                <a:r>
                  <a:rPr lang="en-US" sz="600" dirty="0" smtClean="0">
                    <a:solidFill>
                      <a:schemeClr val="bg2"/>
                    </a:solidFill>
                  </a:rPr>
                  <a:t>RAT / CN  </a:t>
                </a:r>
                <a:endParaRPr lang="en-US" sz="600" dirty="0">
                  <a:solidFill>
                    <a:schemeClr val="bg2"/>
                  </a:solidFill>
                </a:endParaRPr>
              </a:p>
            </p:txBody>
          </p:sp>
          <p:sp>
            <p:nvSpPr>
              <p:cNvPr id="326" name="TextBox 325"/>
              <p:cNvSpPr txBox="1"/>
              <p:nvPr/>
            </p:nvSpPr>
            <p:spPr>
              <a:xfrm>
                <a:off x="8035664" y="3134434"/>
                <a:ext cx="1190226" cy="304564"/>
              </a:xfrm>
              <a:prstGeom prst="rect">
                <a:avLst/>
              </a:prstGeom>
              <a:noFill/>
            </p:spPr>
            <p:txBody>
              <a:bodyPr wrap="square" rtlCol="0">
                <a:spAutoFit/>
              </a:bodyPr>
              <a:lstStyle/>
              <a:p>
                <a:r>
                  <a:rPr lang="en-US" sz="600" dirty="0" smtClean="0">
                    <a:solidFill>
                      <a:schemeClr val="bg2"/>
                    </a:solidFill>
                  </a:rPr>
                  <a:t>RAT/ CN  </a:t>
                </a:r>
                <a:endParaRPr lang="en-US" sz="600" dirty="0">
                  <a:solidFill>
                    <a:schemeClr val="bg2"/>
                  </a:solidFill>
                </a:endParaRPr>
              </a:p>
            </p:txBody>
          </p:sp>
          <p:sp>
            <p:nvSpPr>
              <p:cNvPr id="327" name="TextBox 326"/>
              <p:cNvSpPr txBox="1"/>
              <p:nvPr/>
            </p:nvSpPr>
            <p:spPr>
              <a:xfrm>
                <a:off x="8031116" y="3689444"/>
                <a:ext cx="629212" cy="456845"/>
              </a:xfrm>
              <a:prstGeom prst="rect">
                <a:avLst/>
              </a:prstGeom>
              <a:noFill/>
            </p:spPr>
            <p:txBody>
              <a:bodyPr wrap="square" rtlCol="0">
                <a:spAutoFit/>
              </a:bodyPr>
              <a:lstStyle/>
              <a:p>
                <a:r>
                  <a:rPr lang="en-US" sz="600" dirty="0" smtClean="0">
                    <a:solidFill>
                      <a:schemeClr val="bg2"/>
                    </a:solidFill>
                  </a:rPr>
                  <a:t>RAT </a:t>
                </a:r>
                <a:endParaRPr lang="en-US" sz="600" dirty="0">
                  <a:solidFill>
                    <a:schemeClr val="bg2"/>
                  </a:solidFill>
                </a:endParaRPr>
              </a:p>
            </p:txBody>
          </p:sp>
          <p:sp>
            <p:nvSpPr>
              <p:cNvPr id="328" name="TextBox 327"/>
              <p:cNvSpPr txBox="1"/>
              <p:nvPr/>
            </p:nvSpPr>
            <p:spPr>
              <a:xfrm>
                <a:off x="8049311" y="4246726"/>
                <a:ext cx="1149280" cy="304564"/>
              </a:xfrm>
              <a:prstGeom prst="rect">
                <a:avLst/>
              </a:prstGeom>
              <a:noFill/>
            </p:spPr>
            <p:txBody>
              <a:bodyPr wrap="square" rtlCol="0">
                <a:spAutoFit/>
              </a:bodyPr>
              <a:lstStyle/>
              <a:p>
                <a:r>
                  <a:rPr lang="en-US" sz="600" dirty="0" smtClean="0">
                    <a:solidFill>
                      <a:schemeClr val="bg2"/>
                    </a:solidFill>
                  </a:rPr>
                  <a:t>RAT/ CN  </a:t>
                </a:r>
                <a:endParaRPr lang="en-US" sz="600" dirty="0">
                  <a:solidFill>
                    <a:schemeClr val="bg2"/>
                  </a:solidFill>
                </a:endParaRPr>
              </a:p>
            </p:txBody>
          </p:sp>
          <p:sp>
            <p:nvSpPr>
              <p:cNvPr id="329" name="TextBox 328"/>
              <p:cNvSpPr txBox="1"/>
              <p:nvPr/>
            </p:nvSpPr>
            <p:spPr>
              <a:xfrm>
                <a:off x="8051586" y="4508312"/>
                <a:ext cx="1454081" cy="304564"/>
              </a:xfrm>
              <a:prstGeom prst="rect">
                <a:avLst/>
              </a:prstGeom>
              <a:noFill/>
            </p:spPr>
            <p:txBody>
              <a:bodyPr wrap="square" rtlCol="0">
                <a:spAutoFit/>
              </a:bodyPr>
              <a:lstStyle/>
              <a:p>
                <a:r>
                  <a:rPr lang="en-US" sz="600" dirty="0" smtClean="0">
                    <a:solidFill>
                      <a:schemeClr val="bg2"/>
                    </a:solidFill>
                  </a:rPr>
                  <a:t>RAT/MEC  </a:t>
                </a:r>
                <a:endParaRPr lang="en-US" sz="600" dirty="0">
                  <a:solidFill>
                    <a:schemeClr val="bg2"/>
                  </a:solidFill>
                </a:endParaRPr>
              </a:p>
            </p:txBody>
          </p:sp>
          <p:sp>
            <p:nvSpPr>
              <p:cNvPr id="332" name="TextBox 331"/>
              <p:cNvSpPr txBox="1"/>
              <p:nvPr/>
            </p:nvSpPr>
            <p:spPr>
              <a:xfrm>
                <a:off x="8044761" y="3409664"/>
                <a:ext cx="1297135" cy="304564"/>
              </a:xfrm>
              <a:prstGeom prst="rect">
                <a:avLst/>
              </a:prstGeom>
              <a:noFill/>
            </p:spPr>
            <p:txBody>
              <a:bodyPr wrap="square" rtlCol="0">
                <a:spAutoFit/>
              </a:bodyPr>
              <a:lstStyle/>
              <a:p>
                <a:r>
                  <a:rPr lang="en-US" sz="600" dirty="0" smtClean="0">
                    <a:solidFill>
                      <a:schemeClr val="bg2"/>
                    </a:solidFill>
                  </a:rPr>
                  <a:t>CN / MEC</a:t>
                </a:r>
                <a:endParaRPr lang="en-US" sz="600" dirty="0">
                  <a:solidFill>
                    <a:schemeClr val="bg2"/>
                  </a:solidFill>
                </a:endParaRPr>
              </a:p>
            </p:txBody>
          </p:sp>
          <p:sp>
            <p:nvSpPr>
              <p:cNvPr id="333" name="TextBox 332"/>
              <p:cNvSpPr txBox="1"/>
              <p:nvPr/>
            </p:nvSpPr>
            <p:spPr>
              <a:xfrm>
                <a:off x="8176686" y="3957847"/>
                <a:ext cx="1281210" cy="304564"/>
              </a:xfrm>
              <a:prstGeom prst="rect">
                <a:avLst/>
              </a:prstGeom>
              <a:noFill/>
            </p:spPr>
            <p:txBody>
              <a:bodyPr wrap="square" rtlCol="0">
                <a:spAutoFit/>
              </a:bodyPr>
              <a:lstStyle/>
              <a:p>
                <a:r>
                  <a:rPr lang="en-US" sz="600" dirty="0" smtClean="0">
                    <a:solidFill>
                      <a:schemeClr val="bg2"/>
                    </a:solidFill>
                  </a:rPr>
                  <a:t>CN/MEC </a:t>
                </a:r>
                <a:endParaRPr lang="en-US" sz="600" dirty="0">
                  <a:solidFill>
                    <a:schemeClr val="bg2"/>
                  </a:solidFill>
                </a:endParaRPr>
              </a:p>
            </p:txBody>
          </p:sp>
          <p:sp>
            <p:nvSpPr>
              <p:cNvPr id="338" name="TextBox 337"/>
              <p:cNvSpPr txBox="1"/>
              <p:nvPr/>
            </p:nvSpPr>
            <p:spPr>
              <a:xfrm>
                <a:off x="8056134" y="4778993"/>
                <a:ext cx="1294857" cy="304564"/>
              </a:xfrm>
              <a:prstGeom prst="rect">
                <a:avLst/>
              </a:prstGeom>
              <a:noFill/>
            </p:spPr>
            <p:txBody>
              <a:bodyPr wrap="square" rtlCol="0">
                <a:spAutoFit/>
              </a:bodyPr>
              <a:lstStyle/>
              <a:p>
                <a:r>
                  <a:rPr lang="en-US" sz="600" dirty="0" smtClean="0">
                    <a:solidFill>
                      <a:schemeClr val="bg2"/>
                    </a:solidFill>
                  </a:rPr>
                  <a:t>Idle/off</a:t>
                </a:r>
                <a:endParaRPr lang="en-US" sz="600" dirty="0">
                  <a:solidFill>
                    <a:schemeClr val="bg2"/>
                  </a:solidFill>
                </a:endParaRPr>
              </a:p>
            </p:txBody>
          </p:sp>
          <p:cxnSp>
            <p:nvCxnSpPr>
              <p:cNvPr id="339" name="Straight Connector 338"/>
              <p:cNvCxnSpPr>
                <a:stCxn id="338" idx="1"/>
              </p:cNvCxnSpPr>
              <p:nvPr/>
            </p:nvCxnSpPr>
            <p:spPr bwMode="auto">
              <a:xfrm flipH="1" flipV="1">
                <a:off x="7506270" y="4456000"/>
                <a:ext cx="549864" cy="475274"/>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341" name="Rectangle 340"/>
              <p:cNvSpPr/>
              <p:nvPr/>
            </p:nvSpPr>
            <p:spPr bwMode="auto">
              <a:xfrm rot="1288346">
                <a:off x="5545259" y="2947357"/>
                <a:ext cx="1664721" cy="109943"/>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42" name="Rectangle 341"/>
              <p:cNvSpPr/>
              <p:nvPr/>
            </p:nvSpPr>
            <p:spPr bwMode="auto">
              <a:xfrm rot="5400000">
                <a:off x="4941730" y="1961971"/>
                <a:ext cx="1421641" cy="145372"/>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43" name="Cloud 342"/>
              <p:cNvSpPr/>
              <p:nvPr/>
            </p:nvSpPr>
            <p:spPr bwMode="auto">
              <a:xfrm rot="788343">
                <a:off x="4730268" y="3763986"/>
                <a:ext cx="478127" cy="500919"/>
              </a:xfrm>
              <a:prstGeom prst="cloud">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dirty="0" smtClean="0">
                  <a:ln>
                    <a:noFill/>
                  </a:ln>
                  <a:solidFill>
                    <a:schemeClr val="bg2"/>
                  </a:solidFill>
                  <a:effectLst/>
                  <a:latin typeface="FrutigerNext LT Regular" pitchFamily="34" charset="0"/>
                  <a:ea typeface="MS PGothic" pitchFamily="34" charset="-128"/>
                </a:endParaRPr>
              </a:p>
            </p:txBody>
          </p:sp>
          <p:sp>
            <p:nvSpPr>
              <p:cNvPr id="344" name="Cloud 343"/>
              <p:cNvSpPr/>
              <p:nvPr/>
            </p:nvSpPr>
            <p:spPr bwMode="auto">
              <a:xfrm rot="788343">
                <a:off x="5032796" y="3807207"/>
                <a:ext cx="478127" cy="500919"/>
              </a:xfrm>
              <a:prstGeom prst="cloud">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dirty="0" smtClean="0">
                  <a:ln>
                    <a:noFill/>
                  </a:ln>
                  <a:solidFill>
                    <a:schemeClr val="bg2"/>
                  </a:solidFill>
                  <a:effectLst/>
                  <a:latin typeface="FrutigerNext LT Regular" pitchFamily="34" charset="0"/>
                  <a:ea typeface="MS PGothic" pitchFamily="34" charset="-128"/>
                </a:endParaRPr>
              </a:p>
            </p:txBody>
          </p:sp>
          <p:sp>
            <p:nvSpPr>
              <p:cNvPr id="345" name="Cloud 344"/>
              <p:cNvSpPr/>
              <p:nvPr/>
            </p:nvSpPr>
            <p:spPr bwMode="auto">
              <a:xfrm rot="788343">
                <a:off x="4884946" y="4068788"/>
                <a:ext cx="478127" cy="500919"/>
              </a:xfrm>
              <a:prstGeom prst="cloud">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dirty="0" smtClean="0">
                  <a:ln>
                    <a:noFill/>
                  </a:ln>
                  <a:solidFill>
                    <a:schemeClr val="bg2"/>
                  </a:solidFill>
                  <a:effectLst/>
                  <a:latin typeface="FrutigerNext LT Regular" pitchFamily="34" charset="0"/>
                  <a:ea typeface="MS PGothic" pitchFamily="34" charset="-128"/>
                </a:endParaRPr>
              </a:p>
            </p:txBody>
          </p:sp>
          <p:sp>
            <p:nvSpPr>
              <p:cNvPr id="356" name="TextBox 355"/>
              <p:cNvSpPr txBox="1"/>
              <p:nvPr/>
            </p:nvSpPr>
            <p:spPr>
              <a:xfrm rot="1255156">
                <a:off x="6009233" y="2680047"/>
                <a:ext cx="903913" cy="304564"/>
              </a:xfrm>
              <a:prstGeom prst="rect">
                <a:avLst/>
              </a:prstGeom>
              <a:noFill/>
            </p:spPr>
            <p:txBody>
              <a:bodyPr wrap="none" rtlCol="0">
                <a:spAutoFit/>
              </a:bodyPr>
              <a:lstStyle/>
              <a:p>
                <a:r>
                  <a:rPr lang="en-US" sz="600" dirty="0" smtClean="0">
                    <a:solidFill>
                      <a:schemeClr val="bg2"/>
                    </a:solidFill>
                  </a:rPr>
                  <a:t>400 GE</a:t>
                </a:r>
                <a:endParaRPr lang="en-US" sz="600" dirty="0">
                  <a:solidFill>
                    <a:schemeClr val="bg2"/>
                  </a:solidFill>
                </a:endParaRPr>
              </a:p>
            </p:txBody>
          </p:sp>
        </p:grpSp>
        <p:sp>
          <p:nvSpPr>
            <p:cNvPr id="257" name="TextBox 256"/>
            <p:cNvSpPr txBox="1"/>
            <p:nvPr/>
          </p:nvSpPr>
          <p:spPr>
            <a:xfrm>
              <a:off x="301675" y="2643056"/>
              <a:ext cx="947785" cy="437900"/>
            </a:xfrm>
            <a:prstGeom prst="rect">
              <a:avLst/>
            </a:prstGeom>
            <a:noFill/>
            <a:ln>
              <a:solidFill>
                <a:schemeClr val="bg2"/>
              </a:solidFill>
            </a:ln>
          </p:spPr>
          <p:txBody>
            <a:bodyPr wrap="none" rtlCol="0">
              <a:spAutoFit/>
            </a:bodyPr>
            <a:lstStyle/>
            <a:p>
              <a:r>
                <a:rPr lang="en-US" sz="1100" b="1" dirty="0" smtClean="0">
                  <a:solidFill>
                    <a:schemeClr val="bg2"/>
                  </a:solidFill>
                </a:rPr>
                <a:t>UE SLICE</a:t>
              </a:r>
              <a:br>
                <a:rPr lang="en-US" sz="1100" b="1" dirty="0" smtClean="0">
                  <a:solidFill>
                    <a:schemeClr val="bg2"/>
                  </a:solidFill>
                </a:rPr>
              </a:br>
              <a:r>
                <a:rPr lang="en-US" sz="1100" b="1" dirty="0" smtClean="0">
                  <a:solidFill>
                    <a:schemeClr val="bg2"/>
                  </a:solidFill>
                </a:rPr>
                <a:t>CTRL</a:t>
              </a:r>
              <a:endParaRPr lang="en-US" sz="1100" b="1" dirty="0">
                <a:solidFill>
                  <a:schemeClr val="bg2"/>
                </a:solidFill>
              </a:endParaRPr>
            </a:p>
          </p:txBody>
        </p:sp>
        <p:cxnSp>
          <p:nvCxnSpPr>
            <p:cNvPr id="258" name="Straight Arrow Connector 257"/>
            <p:cNvCxnSpPr/>
            <p:nvPr/>
          </p:nvCxnSpPr>
          <p:spPr bwMode="auto">
            <a:xfrm>
              <a:off x="832514" y="3166275"/>
              <a:ext cx="0" cy="464024"/>
            </a:xfrm>
            <a:prstGeom prst="straightConnector1">
              <a:avLst/>
            </a:prstGeom>
            <a:solidFill>
              <a:schemeClr val="accent1"/>
            </a:solidFill>
            <a:ln w="9525" cap="flat" cmpd="sng" algn="ctr">
              <a:solidFill>
                <a:schemeClr val="bg2"/>
              </a:solidFill>
              <a:prstDash val="solid"/>
              <a:round/>
              <a:headEnd type="none" w="med" len="med"/>
              <a:tailEnd type="arrow"/>
            </a:ln>
            <a:effectLst/>
          </p:spPr>
        </p:cxnSp>
        <p:cxnSp>
          <p:nvCxnSpPr>
            <p:cNvPr id="259" name="Straight Arrow Connector 258"/>
            <p:cNvCxnSpPr/>
            <p:nvPr/>
          </p:nvCxnSpPr>
          <p:spPr bwMode="auto">
            <a:xfrm flipH="1">
              <a:off x="450376" y="3032078"/>
              <a:ext cx="29570" cy="1676400"/>
            </a:xfrm>
            <a:prstGeom prst="straightConnector1">
              <a:avLst/>
            </a:prstGeom>
            <a:solidFill>
              <a:schemeClr val="accent1"/>
            </a:solidFill>
            <a:ln w="9525" cap="flat" cmpd="sng" algn="ctr">
              <a:solidFill>
                <a:schemeClr val="bg2"/>
              </a:solidFill>
              <a:prstDash val="solid"/>
              <a:round/>
              <a:headEnd type="none" w="med" len="med"/>
              <a:tailEnd type="arrow"/>
            </a:ln>
            <a:effectLst/>
          </p:spPr>
        </p:cxnSp>
        <p:sp>
          <p:nvSpPr>
            <p:cNvPr id="260" name="TextBox 259"/>
            <p:cNvSpPr txBox="1"/>
            <p:nvPr/>
          </p:nvSpPr>
          <p:spPr>
            <a:xfrm>
              <a:off x="2890055" y="2643056"/>
              <a:ext cx="1000419" cy="437900"/>
            </a:xfrm>
            <a:prstGeom prst="rect">
              <a:avLst/>
            </a:prstGeom>
            <a:noFill/>
            <a:ln>
              <a:solidFill>
                <a:schemeClr val="bg2"/>
              </a:solidFill>
            </a:ln>
          </p:spPr>
          <p:txBody>
            <a:bodyPr wrap="none" rtlCol="0">
              <a:spAutoFit/>
            </a:bodyPr>
            <a:lstStyle/>
            <a:p>
              <a:r>
                <a:rPr lang="en-US" sz="1100" b="1" dirty="0" smtClean="0">
                  <a:solidFill>
                    <a:schemeClr val="bg2"/>
                  </a:solidFill>
                </a:rPr>
                <a:t>IDC SLICE</a:t>
              </a:r>
              <a:br>
                <a:rPr lang="en-US" sz="1100" b="1" dirty="0" smtClean="0">
                  <a:solidFill>
                    <a:schemeClr val="bg2"/>
                  </a:solidFill>
                </a:rPr>
              </a:br>
              <a:r>
                <a:rPr lang="en-US" sz="1100" b="1" dirty="0" smtClean="0">
                  <a:solidFill>
                    <a:schemeClr val="bg2"/>
                  </a:solidFill>
                </a:rPr>
                <a:t>CTRL</a:t>
              </a:r>
              <a:endParaRPr lang="en-US" sz="1100" b="1" dirty="0">
                <a:solidFill>
                  <a:schemeClr val="bg2"/>
                </a:solidFill>
              </a:endParaRPr>
            </a:p>
          </p:txBody>
        </p:sp>
        <p:sp>
          <p:nvSpPr>
            <p:cNvPr id="261" name="TextBox 260"/>
            <p:cNvSpPr txBox="1"/>
            <p:nvPr/>
          </p:nvSpPr>
          <p:spPr>
            <a:xfrm>
              <a:off x="1627912" y="2643056"/>
              <a:ext cx="938709" cy="437900"/>
            </a:xfrm>
            <a:prstGeom prst="rect">
              <a:avLst/>
            </a:prstGeom>
            <a:noFill/>
            <a:ln>
              <a:solidFill>
                <a:schemeClr val="bg2"/>
              </a:solidFill>
            </a:ln>
          </p:spPr>
          <p:txBody>
            <a:bodyPr wrap="none" rtlCol="0">
              <a:spAutoFit/>
            </a:bodyPr>
            <a:lstStyle/>
            <a:p>
              <a:r>
                <a:rPr lang="en-US" sz="1100" b="1" dirty="0" smtClean="0">
                  <a:solidFill>
                    <a:schemeClr val="bg2"/>
                  </a:solidFill>
                </a:rPr>
                <a:t>FH SLICE</a:t>
              </a:r>
              <a:br>
                <a:rPr lang="en-US" sz="1100" b="1" dirty="0" smtClean="0">
                  <a:solidFill>
                    <a:schemeClr val="bg2"/>
                  </a:solidFill>
                </a:rPr>
              </a:br>
              <a:r>
                <a:rPr lang="en-US" sz="1100" b="1" dirty="0" smtClean="0">
                  <a:solidFill>
                    <a:schemeClr val="bg2"/>
                  </a:solidFill>
                </a:rPr>
                <a:t>CTRL</a:t>
              </a:r>
              <a:endParaRPr lang="en-US" sz="1100" b="1" dirty="0">
                <a:solidFill>
                  <a:schemeClr val="bg2"/>
                </a:solidFill>
              </a:endParaRPr>
            </a:p>
          </p:txBody>
        </p:sp>
        <p:cxnSp>
          <p:nvCxnSpPr>
            <p:cNvPr id="262" name="Straight Arrow Connector 261"/>
            <p:cNvCxnSpPr>
              <a:stCxn id="261" idx="2"/>
            </p:cNvCxnSpPr>
            <p:nvPr/>
          </p:nvCxnSpPr>
          <p:spPr bwMode="auto">
            <a:xfrm>
              <a:off x="2097267" y="3080956"/>
              <a:ext cx="564041" cy="835945"/>
            </a:xfrm>
            <a:prstGeom prst="straightConnector1">
              <a:avLst/>
            </a:prstGeom>
            <a:solidFill>
              <a:schemeClr val="accent1"/>
            </a:solidFill>
            <a:ln w="9525" cap="flat" cmpd="sng" algn="ctr">
              <a:solidFill>
                <a:schemeClr val="bg2"/>
              </a:solidFill>
              <a:prstDash val="solid"/>
              <a:round/>
              <a:headEnd type="none" w="med" len="med"/>
              <a:tailEnd type="arrow"/>
            </a:ln>
            <a:effectLst/>
          </p:spPr>
        </p:cxnSp>
        <p:cxnSp>
          <p:nvCxnSpPr>
            <p:cNvPr id="263" name="Straight Arrow Connector 262"/>
            <p:cNvCxnSpPr>
              <a:stCxn id="260" idx="2"/>
            </p:cNvCxnSpPr>
            <p:nvPr/>
          </p:nvCxnSpPr>
          <p:spPr bwMode="auto">
            <a:xfrm flipH="1">
              <a:off x="3220873" y="3080956"/>
              <a:ext cx="169392" cy="631237"/>
            </a:xfrm>
            <a:prstGeom prst="straightConnector1">
              <a:avLst/>
            </a:prstGeom>
            <a:solidFill>
              <a:schemeClr val="accent1"/>
            </a:solidFill>
            <a:ln w="9525" cap="flat" cmpd="sng" algn="ctr">
              <a:solidFill>
                <a:schemeClr val="bg2"/>
              </a:solidFill>
              <a:prstDash val="solid"/>
              <a:round/>
              <a:headEnd type="none" w="med" len="med"/>
              <a:tailEnd type="arrow"/>
            </a:ln>
            <a:effectLst/>
          </p:spPr>
        </p:cxnSp>
        <p:sp>
          <p:nvSpPr>
            <p:cNvPr id="264" name="TextBox 263"/>
            <p:cNvSpPr txBox="1"/>
            <p:nvPr/>
          </p:nvSpPr>
          <p:spPr>
            <a:xfrm>
              <a:off x="4123419" y="2643056"/>
              <a:ext cx="1091168" cy="437900"/>
            </a:xfrm>
            <a:prstGeom prst="rect">
              <a:avLst/>
            </a:prstGeom>
            <a:noFill/>
            <a:ln>
              <a:solidFill>
                <a:schemeClr val="bg2"/>
              </a:solidFill>
            </a:ln>
          </p:spPr>
          <p:txBody>
            <a:bodyPr wrap="none" rtlCol="0">
              <a:spAutoFit/>
            </a:bodyPr>
            <a:lstStyle/>
            <a:p>
              <a:r>
                <a:rPr lang="en-US" sz="1100" b="1" dirty="0" smtClean="0">
                  <a:solidFill>
                    <a:schemeClr val="bg2"/>
                  </a:solidFill>
                </a:rPr>
                <a:t>DC FABRIC</a:t>
              </a:r>
              <a:br>
                <a:rPr lang="en-US" sz="1100" b="1" dirty="0" smtClean="0">
                  <a:solidFill>
                    <a:schemeClr val="bg2"/>
                  </a:solidFill>
                </a:rPr>
              </a:br>
              <a:r>
                <a:rPr lang="en-US" sz="1100" b="1" dirty="0" smtClean="0">
                  <a:solidFill>
                    <a:schemeClr val="bg2"/>
                  </a:solidFill>
                </a:rPr>
                <a:t>CTRL</a:t>
              </a:r>
              <a:endParaRPr lang="en-US" sz="1100" b="1" dirty="0">
                <a:solidFill>
                  <a:schemeClr val="bg2"/>
                </a:solidFill>
              </a:endParaRPr>
            </a:p>
          </p:txBody>
        </p:sp>
        <p:cxnSp>
          <p:nvCxnSpPr>
            <p:cNvPr id="265" name="Straight Arrow Connector 264"/>
            <p:cNvCxnSpPr>
              <a:stCxn id="264" idx="2"/>
            </p:cNvCxnSpPr>
            <p:nvPr/>
          </p:nvCxnSpPr>
          <p:spPr bwMode="auto">
            <a:xfrm flipH="1">
              <a:off x="4271748" y="3080956"/>
              <a:ext cx="397255" cy="1436454"/>
            </a:xfrm>
            <a:prstGeom prst="straightConnector1">
              <a:avLst/>
            </a:prstGeom>
            <a:solidFill>
              <a:schemeClr val="accent1"/>
            </a:solidFill>
            <a:ln w="9525" cap="flat" cmpd="sng" algn="ctr">
              <a:solidFill>
                <a:schemeClr val="bg2"/>
              </a:solidFill>
              <a:prstDash val="solid"/>
              <a:round/>
              <a:headEnd type="none" w="med" len="med"/>
              <a:tailEnd type="arrow"/>
            </a:ln>
            <a:effectLst/>
          </p:spPr>
        </p:cxnSp>
        <p:sp>
          <p:nvSpPr>
            <p:cNvPr id="266" name="TextBox 265"/>
            <p:cNvSpPr txBox="1"/>
            <p:nvPr/>
          </p:nvSpPr>
          <p:spPr>
            <a:xfrm>
              <a:off x="5408726" y="2643056"/>
              <a:ext cx="1145617" cy="437900"/>
            </a:xfrm>
            <a:prstGeom prst="rect">
              <a:avLst/>
            </a:prstGeom>
            <a:noFill/>
            <a:ln>
              <a:solidFill>
                <a:schemeClr val="bg2"/>
              </a:solidFill>
            </a:ln>
          </p:spPr>
          <p:txBody>
            <a:bodyPr wrap="none" rtlCol="0">
              <a:spAutoFit/>
            </a:bodyPr>
            <a:lstStyle/>
            <a:p>
              <a:r>
                <a:rPr lang="en-US" sz="1100" b="1" dirty="0" smtClean="0">
                  <a:solidFill>
                    <a:schemeClr val="bg2"/>
                  </a:solidFill>
                </a:rPr>
                <a:t>DC SERVER</a:t>
              </a:r>
            </a:p>
            <a:p>
              <a:r>
                <a:rPr lang="en-US" sz="1100" b="1" dirty="0" smtClean="0">
                  <a:solidFill>
                    <a:schemeClr val="bg2"/>
                  </a:solidFill>
                </a:rPr>
                <a:t>CTRL</a:t>
              </a:r>
              <a:endParaRPr lang="en-US" sz="1100" b="1" dirty="0">
                <a:solidFill>
                  <a:schemeClr val="bg2"/>
                </a:solidFill>
              </a:endParaRPr>
            </a:p>
          </p:txBody>
        </p:sp>
        <p:cxnSp>
          <p:nvCxnSpPr>
            <p:cNvPr id="267" name="Straight Arrow Connector 266"/>
            <p:cNvCxnSpPr>
              <a:stCxn id="266" idx="2"/>
              <a:endCxn id="325" idx="0"/>
            </p:cNvCxnSpPr>
            <p:nvPr/>
          </p:nvCxnSpPr>
          <p:spPr bwMode="auto">
            <a:xfrm flipH="1">
              <a:off x="4851451" y="3080956"/>
              <a:ext cx="1130084" cy="1306822"/>
            </a:xfrm>
            <a:prstGeom prst="straightConnector1">
              <a:avLst/>
            </a:prstGeom>
            <a:solidFill>
              <a:schemeClr val="accent1"/>
            </a:solidFill>
            <a:ln w="9525" cap="flat" cmpd="sng" algn="ctr">
              <a:solidFill>
                <a:schemeClr val="bg2"/>
              </a:solidFill>
              <a:prstDash val="solid"/>
              <a:round/>
              <a:headEnd type="none" w="med" len="med"/>
              <a:tailEnd type="arrow"/>
            </a:ln>
            <a:effectLst/>
          </p:spPr>
        </p:cxnSp>
        <p:cxnSp>
          <p:nvCxnSpPr>
            <p:cNvPr id="268" name="Straight Arrow Connector 267"/>
            <p:cNvCxnSpPr/>
            <p:nvPr/>
          </p:nvCxnSpPr>
          <p:spPr bwMode="auto">
            <a:xfrm flipH="1">
              <a:off x="711960" y="2240502"/>
              <a:ext cx="2661864" cy="382137"/>
            </a:xfrm>
            <a:prstGeom prst="straightConnector1">
              <a:avLst/>
            </a:prstGeom>
            <a:solidFill>
              <a:schemeClr val="accent1"/>
            </a:solidFill>
            <a:ln w="9525" cap="flat" cmpd="sng" algn="ctr">
              <a:solidFill>
                <a:schemeClr val="bg2"/>
              </a:solidFill>
              <a:prstDash val="solid"/>
              <a:round/>
              <a:headEnd type="none" w="med" len="med"/>
              <a:tailEnd type="arrow"/>
            </a:ln>
            <a:effectLst/>
          </p:spPr>
        </p:cxnSp>
        <p:cxnSp>
          <p:nvCxnSpPr>
            <p:cNvPr id="269" name="Straight Arrow Connector 268"/>
            <p:cNvCxnSpPr>
              <a:endCxn id="261" idx="0"/>
            </p:cNvCxnSpPr>
            <p:nvPr/>
          </p:nvCxnSpPr>
          <p:spPr bwMode="auto">
            <a:xfrm flipH="1">
              <a:off x="2097267" y="2240502"/>
              <a:ext cx="1276558" cy="402554"/>
            </a:xfrm>
            <a:prstGeom prst="straightConnector1">
              <a:avLst/>
            </a:prstGeom>
            <a:solidFill>
              <a:schemeClr val="accent1"/>
            </a:solidFill>
            <a:ln w="9525" cap="flat" cmpd="sng" algn="ctr">
              <a:solidFill>
                <a:schemeClr val="bg2"/>
              </a:solidFill>
              <a:prstDash val="solid"/>
              <a:round/>
              <a:headEnd type="none" w="med" len="med"/>
              <a:tailEnd type="arrow"/>
            </a:ln>
            <a:effectLst/>
          </p:spPr>
        </p:cxnSp>
        <p:cxnSp>
          <p:nvCxnSpPr>
            <p:cNvPr id="270" name="Straight Arrow Connector 269"/>
            <p:cNvCxnSpPr>
              <a:endCxn id="260" idx="0"/>
            </p:cNvCxnSpPr>
            <p:nvPr/>
          </p:nvCxnSpPr>
          <p:spPr bwMode="auto">
            <a:xfrm>
              <a:off x="3373824" y="2240502"/>
              <a:ext cx="16441" cy="402554"/>
            </a:xfrm>
            <a:prstGeom prst="straightConnector1">
              <a:avLst/>
            </a:prstGeom>
            <a:solidFill>
              <a:schemeClr val="accent1"/>
            </a:solidFill>
            <a:ln w="9525" cap="flat" cmpd="sng" algn="ctr">
              <a:solidFill>
                <a:schemeClr val="bg2"/>
              </a:solidFill>
              <a:prstDash val="solid"/>
              <a:round/>
              <a:headEnd type="none" w="med" len="med"/>
              <a:tailEnd type="arrow"/>
            </a:ln>
            <a:effectLst/>
          </p:spPr>
        </p:cxnSp>
        <p:cxnSp>
          <p:nvCxnSpPr>
            <p:cNvPr id="271" name="Straight Arrow Connector 270"/>
            <p:cNvCxnSpPr>
              <a:endCxn id="264" idx="0"/>
            </p:cNvCxnSpPr>
            <p:nvPr/>
          </p:nvCxnSpPr>
          <p:spPr bwMode="auto">
            <a:xfrm>
              <a:off x="3373821" y="2240502"/>
              <a:ext cx="1295183" cy="402554"/>
            </a:xfrm>
            <a:prstGeom prst="straightConnector1">
              <a:avLst/>
            </a:prstGeom>
            <a:solidFill>
              <a:schemeClr val="accent1"/>
            </a:solidFill>
            <a:ln w="9525" cap="flat" cmpd="sng" algn="ctr">
              <a:solidFill>
                <a:schemeClr val="bg2"/>
              </a:solidFill>
              <a:prstDash val="solid"/>
              <a:round/>
              <a:headEnd type="none" w="med" len="med"/>
              <a:tailEnd type="arrow"/>
            </a:ln>
            <a:effectLst/>
          </p:spPr>
        </p:cxnSp>
        <p:cxnSp>
          <p:nvCxnSpPr>
            <p:cNvPr id="272" name="Straight Arrow Connector 271"/>
            <p:cNvCxnSpPr/>
            <p:nvPr/>
          </p:nvCxnSpPr>
          <p:spPr bwMode="auto">
            <a:xfrm>
              <a:off x="3373824" y="2240502"/>
              <a:ext cx="2622665" cy="391180"/>
            </a:xfrm>
            <a:prstGeom prst="straightConnector1">
              <a:avLst/>
            </a:prstGeom>
            <a:solidFill>
              <a:schemeClr val="accent1"/>
            </a:solidFill>
            <a:ln w="9525" cap="flat" cmpd="sng" algn="ctr">
              <a:solidFill>
                <a:schemeClr val="bg2"/>
              </a:solidFill>
              <a:prstDash val="solid"/>
              <a:round/>
              <a:headEnd type="none" w="med" len="med"/>
              <a:tailEnd type="arrow"/>
            </a:ln>
            <a:effectLst/>
          </p:spPr>
        </p:cxnSp>
      </p:grpSp>
      <p:grpSp>
        <p:nvGrpSpPr>
          <p:cNvPr id="484" name="Group 483"/>
          <p:cNvGrpSpPr/>
          <p:nvPr/>
        </p:nvGrpSpPr>
        <p:grpSpPr>
          <a:xfrm rot="19226409">
            <a:off x="10395045" y="1494430"/>
            <a:ext cx="1351129" cy="177421"/>
            <a:chOff x="10504227" y="1821976"/>
            <a:chExt cx="1351129" cy="177421"/>
          </a:xfrm>
        </p:grpSpPr>
        <p:sp>
          <p:nvSpPr>
            <p:cNvPr id="481" name="Oval 480"/>
            <p:cNvSpPr/>
            <p:nvPr/>
          </p:nvSpPr>
          <p:spPr bwMode="auto">
            <a:xfrm>
              <a:off x="10504227" y="1821976"/>
              <a:ext cx="191069" cy="177421"/>
            </a:xfrm>
            <a:prstGeom prst="ellipse">
              <a:avLst/>
            </a:prstGeom>
            <a:solidFill>
              <a:schemeClr val="accent1"/>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482" name="Oval 481"/>
            <p:cNvSpPr/>
            <p:nvPr/>
          </p:nvSpPr>
          <p:spPr bwMode="auto">
            <a:xfrm>
              <a:off x="11084257" y="1821976"/>
              <a:ext cx="191069" cy="177421"/>
            </a:xfrm>
            <a:prstGeom prst="ellipse">
              <a:avLst/>
            </a:prstGeom>
            <a:solidFill>
              <a:schemeClr val="accent1"/>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483" name="Oval 482"/>
            <p:cNvSpPr/>
            <p:nvPr/>
          </p:nvSpPr>
          <p:spPr bwMode="auto">
            <a:xfrm>
              <a:off x="11664287" y="1821976"/>
              <a:ext cx="191069" cy="177421"/>
            </a:xfrm>
            <a:prstGeom prst="ellipse">
              <a:avLst/>
            </a:prstGeom>
            <a:solidFill>
              <a:schemeClr val="accent1"/>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grpSp>
      <p:sp>
        <p:nvSpPr>
          <p:cNvPr id="486" name="TextBox 485"/>
          <p:cNvSpPr txBox="1"/>
          <p:nvPr/>
        </p:nvSpPr>
        <p:spPr>
          <a:xfrm>
            <a:off x="570857" y="1056290"/>
            <a:ext cx="1410964" cy="523220"/>
          </a:xfrm>
          <a:prstGeom prst="rect">
            <a:avLst/>
          </a:prstGeom>
          <a:noFill/>
          <a:ln>
            <a:solidFill>
              <a:schemeClr val="bg2"/>
            </a:solidFill>
          </a:ln>
        </p:spPr>
        <p:txBody>
          <a:bodyPr wrap="square" rtlCol="0">
            <a:spAutoFit/>
          </a:bodyPr>
          <a:lstStyle/>
          <a:p>
            <a:r>
              <a:rPr lang="en-US" sz="1400" dirty="0" smtClean="0">
                <a:solidFill>
                  <a:schemeClr val="bg2"/>
                </a:solidFill>
              </a:rPr>
              <a:t>METRO N/W</a:t>
            </a:r>
            <a:br>
              <a:rPr lang="en-US" sz="1400" dirty="0" smtClean="0">
                <a:solidFill>
                  <a:schemeClr val="bg2"/>
                </a:solidFill>
              </a:rPr>
            </a:br>
            <a:r>
              <a:rPr lang="en-US" sz="1400" dirty="0" smtClean="0">
                <a:solidFill>
                  <a:schemeClr val="bg2"/>
                </a:solidFill>
              </a:rPr>
              <a:t>CONTROLLER</a:t>
            </a:r>
            <a:endParaRPr lang="en-US" sz="1400" dirty="0">
              <a:solidFill>
                <a:schemeClr val="bg2"/>
              </a:solidFill>
            </a:endParaRPr>
          </a:p>
        </p:txBody>
      </p:sp>
      <p:cxnSp>
        <p:nvCxnSpPr>
          <p:cNvPr id="487" name="Straight Arrow Connector 486"/>
          <p:cNvCxnSpPr>
            <a:stCxn id="234" idx="1"/>
            <a:endCxn id="486" idx="3"/>
          </p:cNvCxnSpPr>
          <p:nvPr/>
        </p:nvCxnSpPr>
        <p:spPr bwMode="auto">
          <a:xfrm flipH="1">
            <a:off x="1981821" y="1189599"/>
            <a:ext cx="3120156" cy="128301"/>
          </a:xfrm>
          <a:prstGeom prst="straightConnector1">
            <a:avLst/>
          </a:prstGeom>
          <a:solidFill>
            <a:schemeClr val="accent1"/>
          </a:solidFill>
          <a:ln w="9525" cap="flat" cmpd="sng" algn="ctr">
            <a:solidFill>
              <a:schemeClr val="bg2"/>
            </a:solidFill>
            <a:prstDash val="solid"/>
            <a:round/>
            <a:headEnd type="none" w="med" len="med"/>
            <a:tailEnd type="arrow"/>
          </a:ln>
          <a:effectLst/>
        </p:spPr>
      </p:cxnSp>
      <p:cxnSp>
        <p:nvCxnSpPr>
          <p:cNvPr id="492" name="Straight Arrow Connector 491"/>
          <p:cNvCxnSpPr/>
          <p:nvPr/>
        </p:nvCxnSpPr>
        <p:spPr bwMode="auto">
          <a:xfrm>
            <a:off x="3371850" y="6038850"/>
            <a:ext cx="5429250" cy="19050"/>
          </a:xfrm>
          <a:prstGeom prst="straightConnector1">
            <a:avLst/>
          </a:prstGeom>
          <a:solidFill>
            <a:schemeClr val="accent1"/>
          </a:solidFill>
          <a:ln w="9525" cap="flat" cmpd="sng" algn="ctr">
            <a:solidFill>
              <a:schemeClr val="bg2"/>
            </a:solidFill>
            <a:prstDash val="solid"/>
            <a:round/>
            <a:headEnd type="triangle" w="med" len="med"/>
            <a:tailEnd type="triangle" w="med" len="med"/>
          </a:ln>
          <a:effectLst/>
        </p:spPr>
      </p:cxnSp>
      <p:sp>
        <p:nvSpPr>
          <p:cNvPr id="493" name="TextBox 492"/>
          <p:cNvSpPr txBox="1"/>
          <p:nvPr/>
        </p:nvSpPr>
        <p:spPr>
          <a:xfrm>
            <a:off x="4889282" y="6071507"/>
            <a:ext cx="2775119" cy="646331"/>
          </a:xfrm>
          <a:prstGeom prst="rect">
            <a:avLst/>
          </a:prstGeom>
          <a:noFill/>
        </p:spPr>
        <p:txBody>
          <a:bodyPr wrap="none" rtlCol="0">
            <a:spAutoFit/>
          </a:bodyPr>
          <a:lstStyle/>
          <a:p>
            <a:r>
              <a:rPr lang="en-US" dirty="0" smtClean="0">
                <a:solidFill>
                  <a:schemeClr val="bg2"/>
                </a:solidFill>
              </a:rPr>
              <a:t>Segment Routing (SR) or</a:t>
            </a:r>
            <a:br>
              <a:rPr lang="en-US" dirty="0" smtClean="0">
                <a:solidFill>
                  <a:schemeClr val="bg2"/>
                </a:solidFill>
              </a:rPr>
            </a:br>
            <a:r>
              <a:rPr lang="en-US" dirty="0" smtClean="0">
                <a:solidFill>
                  <a:schemeClr val="bg2"/>
                </a:solidFill>
              </a:rPr>
              <a:t>Custom via POF/PIF</a:t>
            </a:r>
            <a:endParaRPr lang="en-US" dirty="0">
              <a:solidFill>
                <a:schemeClr val="bg2"/>
              </a:solidFill>
            </a:endParaRPr>
          </a:p>
        </p:txBody>
      </p:sp>
      <p:sp>
        <p:nvSpPr>
          <p:cNvPr id="498" name="TextBox 497"/>
          <p:cNvSpPr txBox="1"/>
          <p:nvPr/>
        </p:nvSpPr>
        <p:spPr>
          <a:xfrm>
            <a:off x="5051599" y="5685837"/>
            <a:ext cx="1680909" cy="369332"/>
          </a:xfrm>
          <a:prstGeom prst="rect">
            <a:avLst/>
          </a:prstGeom>
          <a:noFill/>
        </p:spPr>
        <p:txBody>
          <a:bodyPr wrap="none" rtlCol="0">
            <a:spAutoFit/>
          </a:bodyPr>
          <a:lstStyle/>
          <a:p>
            <a:r>
              <a:rPr lang="en-US" dirty="0" smtClean="0">
                <a:solidFill>
                  <a:schemeClr val="bg2"/>
                </a:solidFill>
              </a:rPr>
              <a:t>VX-LAN o IP o</a:t>
            </a:r>
            <a:endParaRPr lang="en-US" dirty="0">
              <a:solidFill>
                <a:schemeClr val="bg2"/>
              </a:solidFill>
            </a:endParaRPr>
          </a:p>
        </p:txBody>
      </p:sp>
      <p:cxnSp>
        <p:nvCxnSpPr>
          <p:cNvPr id="501" name="Straight Arrow Connector 500"/>
          <p:cNvCxnSpPr/>
          <p:nvPr/>
        </p:nvCxnSpPr>
        <p:spPr bwMode="auto">
          <a:xfrm>
            <a:off x="835572" y="6306211"/>
            <a:ext cx="2574378" cy="47296"/>
          </a:xfrm>
          <a:prstGeom prst="straightConnector1">
            <a:avLst/>
          </a:prstGeom>
          <a:solidFill>
            <a:schemeClr val="accent1"/>
          </a:solidFill>
          <a:ln w="9525" cap="flat" cmpd="sng" algn="ctr">
            <a:solidFill>
              <a:schemeClr val="bg2"/>
            </a:solidFill>
            <a:prstDash val="solid"/>
            <a:round/>
            <a:headEnd type="triangle" w="med" len="med"/>
            <a:tailEnd type="triangle" w="med" len="med"/>
          </a:ln>
          <a:effectLst/>
        </p:spPr>
      </p:cxnSp>
      <p:sp>
        <p:nvSpPr>
          <p:cNvPr id="504" name="TextBox 503"/>
          <p:cNvSpPr txBox="1"/>
          <p:nvPr/>
        </p:nvSpPr>
        <p:spPr>
          <a:xfrm>
            <a:off x="1513490" y="6349295"/>
            <a:ext cx="902811" cy="369332"/>
          </a:xfrm>
          <a:prstGeom prst="rect">
            <a:avLst/>
          </a:prstGeom>
          <a:noFill/>
        </p:spPr>
        <p:txBody>
          <a:bodyPr wrap="none" rtlCol="0">
            <a:spAutoFit/>
          </a:bodyPr>
          <a:lstStyle/>
          <a:p>
            <a:r>
              <a:rPr lang="en-US" dirty="0" smtClean="0">
                <a:solidFill>
                  <a:schemeClr val="bg2"/>
                </a:solidFill>
              </a:rPr>
              <a:t>Analog</a:t>
            </a:r>
            <a:endParaRPr lang="en-US" dirty="0">
              <a:solidFill>
                <a:schemeClr val="bg2"/>
              </a:solidFill>
            </a:endParaRPr>
          </a:p>
        </p:txBody>
      </p:sp>
      <p:cxnSp>
        <p:nvCxnSpPr>
          <p:cNvPr id="505" name="Straight Arrow Connector 504"/>
          <p:cNvCxnSpPr/>
          <p:nvPr/>
        </p:nvCxnSpPr>
        <p:spPr bwMode="auto">
          <a:xfrm>
            <a:off x="8854965" y="6353509"/>
            <a:ext cx="2574378" cy="47296"/>
          </a:xfrm>
          <a:prstGeom prst="straightConnector1">
            <a:avLst/>
          </a:prstGeom>
          <a:solidFill>
            <a:schemeClr val="accent1"/>
          </a:solidFill>
          <a:ln w="9525" cap="flat" cmpd="sng" algn="ctr">
            <a:solidFill>
              <a:schemeClr val="bg2"/>
            </a:solidFill>
            <a:prstDash val="solid"/>
            <a:round/>
            <a:headEnd type="triangle" w="med" len="med"/>
            <a:tailEnd type="triangle" w="med" len="med"/>
          </a:ln>
          <a:effectLst/>
        </p:spPr>
      </p:cxnSp>
      <p:sp>
        <p:nvSpPr>
          <p:cNvPr id="506" name="TextBox 505"/>
          <p:cNvSpPr txBox="1"/>
          <p:nvPr/>
        </p:nvSpPr>
        <p:spPr>
          <a:xfrm>
            <a:off x="9532883" y="6396593"/>
            <a:ext cx="902811" cy="369332"/>
          </a:xfrm>
          <a:prstGeom prst="rect">
            <a:avLst/>
          </a:prstGeom>
          <a:noFill/>
        </p:spPr>
        <p:txBody>
          <a:bodyPr wrap="none" rtlCol="0">
            <a:spAutoFit/>
          </a:bodyPr>
          <a:lstStyle/>
          <a:p>
            <a:r>
              <a:rPr lang="en-US" dirty="0" smtClean="0">
                <a:solidFill>
                  <a:schemeClr val="bg2"/>
                </a:solidFill>
              </a:rPr>
              <a:t>Analog</a:t>
            </a:r>
            <a:endParaRPr lang="en-US" dirty="0">
              <a:solidFill>
                <a:schemeClr val="bg2"/>
              </a:solidFill>
            </a:endParaRPr>
          </a:p>
        </p:txBody>
      </p:sp>
      <p:pic>
        <p:nvPicPr>
          <p:cNvPr id="464" name="图片 6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347" y="126128"/>
            <a:ext cx="705599" cy="705600"/>
          </a:xfrm>
          <a:prstGeom prst="rect">
            <a:avLst/>
          </a:prstGeom>
        </p:spPr>
      </p:pic>
      <p:sp>
        <p:nvSpPr>
          <p:cNvPr id="473" name="TextBox 472"/>
          <p:cNvSpPr txBox="1"/>
          <p:nvPr/>
        </p:nvSpPr>
        <p:spPr>
          <a:xfrm>
            <a:off x="5276850" y="3409945"/>
            <a:ext cx="1619250" cy="584775"/>
          </a:xfrm>
          <a:prstGeom prst="rect">
            <a:avLst/>
          </a:prstGeom>
          <a:noFill/>
          <a:ln>
            <a:solidFill>
              <a:schemeClr val="bg2"/>
            </a:solidFill>
          </a:ln>
        </p:spPr>
        <p:txBody>
          <a:bodyPr wrap="square" rtlCol="0">
            <a:spAutoFit/>
          </a:bodyPr>
          <a:lstStyle/>
          <a:p>
            <a:r>
              <a:rPr lang="en-US" sz="1600" b="1" dirty="0" smtClean="0">
                <a:solidFill>
                  <a:schemeClr val="bg2"/>
                </a:solidFill>
              </a:rPr>
              <a:t>DC</a:t>
            </a:r>
            <a:br>
              <a:rPr lang="en-US" sz="1600" b="1" dirty="0" smtClean="0">
                <a:solidFill>
                  <a:schemeClr val="bg2"/>
                </a:solidFill>
              </a:rPr>
            </a:br>
            <a:r>
              <a:rPr lang="en-US" sz="1600" b="1" dirty="0" smtClean="0">
                <a:solidFill>
                  <a:schemeClr val="bg2"/>
                </a:solidFill>
              </a:rPr>
              <a:t>CONTROLLER</a:t>
            </a:r>
            <a:endParaRPr lang="en-US" sz="1600" b="1" dirty="0">
              <a:solidFill>
                <a:schemeClr val="bg2"/>
              </a:solidFill>
            </a:endParaRPr>
          </a:p>
        </p:txBody>
      </p:sp>
      <p:cxnSp>
        <p:nvCxnSpPr>
          <p:cNvPr id="474" name="Straight Arrow Connector 473"/>
          <p:cNvCxnSpPr>
            <a:stCxn id="234" idx="2"/>
            <a:endCxn id="473" idx="0"/>
          </p:cNvCxnSpPr>
          <p:nvPr/>
        </p:nvCxnSpPr>
        <p:spPr bwMode="auto">
          <a:xfrm flipH="1">
            <a:off x="6086475" y="1451209"/>
            <a:ext cx="5517" cy="1958736"/>
          </a:xfrm>
          <a:prstGeom prst="straightConnector1">
            <a:avLst/>
          </a:prstGeom>
          <a:solidFill>
            <a:schemeClr val="accent1"/>
          </a:solidFill>
          <a:ln w="9525" cap="flat" cmpd="sng" algn="ctr">
            <a:solidFill>
              <a:schemeClr val="bg2"/>
            </a:solidFill>
            <a:prstDash val="solid"/>
            <a:round/>
            <a:headEnd type="none" w="med" len="med"/>
            <a:tailEnd type="arrow"/>
          </a:ln>
          <a:effectLst/>
        </p:spPr>
      </p:cxnSp>
      <p:grpSp>
        <p:nvGrpSpPr>
          <p:cNvPr id="545" name="Group 544"/>
          <p:cNvGrpSpPr/>
          <p:nvPr/>
        </p:nvGrpSpPr>
        <p:grpSpPr>
          <a:xfrm>
            <a:off x="5704112" y="3992693"/>
            <a:ext cx="1545021" cy="1559274"/>
            <a:chOff x="6839231" y="5253949"/>
            <a:chExt cx="1545021" cy="1559274"/>
          </a:xfrm>
        </p:grpSpPr>
        <p:sp>
          <p:nvSpPr>
            <p:cNvPr id="546" name="Rounded Rectangle 545"/>
            <p:cNvSpPr/>
            <p:nvPr/>
          </p:nvSpPr>
          <p:spPr bwMode="auto">
            <a:xfrm>
              <a:off x="6839231" y="5253949"/>
              <a:ext cx="1545021" cy="1493956"/>
            </a:xfrm>
            <a:prstGeom prst="roundRect">
              <a:avLst/>
            </a:prstGeom>
            <a:solidFill>
              <a:schemeClr val="tx1">
                <a:lumMod val="85000"/>
                <a:lumOff val="1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chemeClr val="bg2"/>
                </a:solidFill>
                <a:effectLst/>
                <a:latin typeface="FrutigerNext LT Regular" pitchFamily="34" charset="0"/>
                <a:ea typeface="MS PGothic" pitchFamily="34" charset="-128"/>
              </a:endParaRPr>
            </a:p>
          </p:txBody>
        </p:sp>
        <p:grpSp>
          <p:nvGrpSpPr>
            <p:cNvPr id="547" name="Group 594"/>
            <p:cNvGrpSpPr/>
            <p:nvPr/>
          </p:nvGrpSpPr>
          <p:grpSpPr>
            <a:xfrm rot="5400000">
              <a:off x="7019441" y="5359266"/>
              <a:ext cx="1220414" cy="1254124"/>
              <a:chOff x="6912084" y="4430188"/>
              <a:chExt cx="1220414" cy="1254124"/>
            </a:xfrm>
          </p:grpSpPr>
          <p:grpSp>
            <p:nvGrpSpPr>
              <p:cNvPr id="549" name="Group 177"/>
              <p:cNvGrpSpPr/>
              <p:nvPr/>
            </p:nvGrpSpPr>
            <p:grpSpPr>
              <a:xfrm rot="16200000">
                <a:off x="6652984" y="4780803"/>
                <a:ext cx="1086080" cy="567880"/>
                <a:chOff x="6944248" y="6119031"/>
                <a:chExt cx="1236702" cy="744075"/>
              </a:xfrm>
            </p:grpSpPr>
            <p:sp>
              <p:nvSpPr>
                <p:cNvPr id="585" name="Cube 584"/>
                <p:cNvSpPr/>
                <p:nvPr/>
              </p:nvSpPr>
              <p:spPr bwMode="auto">
                <a:xfrm>
                  <a:off x="6944248" y="6358643"/>
                  <a:ext cx="203083" cy="135427"/>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586" name="Cube 585"/>
                <p:cNvSpPr/>
                <p:nvPr/>
              </p:nvSpPr>
              <p:spPr bwMode="auto">
                <a:xfrm>
                  <a:off x="7222384" y="6358643"/>
                  <a:ext cx="203083" cy="135427"/>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587" name="Cube 586"/>
                <p:cNvSpPr/>
                <p:nvPr/>
              </p:nvSpPr>
              <p:spPr bwMode="auto">
                <a:xfrm>
                  <a:off x="7540253" y="6358643"/>
                  <a:ext cx="203083" cy="135427"/>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588" name="Cube 587"/>
                <p:cNvSpPr/>
                <p:nvPr/>
              </p:nvSpPr>
              <p:spPr bwMode="auto">
                <a:xfrm>
                  <a:off x="7897857" y="6358643"/>
                  <a:ext cx="203083" cy="135427"/>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cxnSp>
              <p:nvCxnSpPr>
                <p:cNvPr id="589" name="Straight Connector 588"/>
                <p:cNvCxnSpPr>
                  <a:stCxn id="550" idx="1"/>
                  <a:endCxn id="587" idx="3"/>
                </p:cNvCxnSpPr>
                <p:nvPr/>
              </p:nvCxnSpPr>
              <p:spPr bwMode="auto">
                <a:xfrm rot="5400000" flipH="1">
                  <a:off x="7719496" y="6401656"/>
                  <a:ext cx="369043" cy="55387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590" name="Straight Connector 589"/>
                <p:cNvCxnSpPr>
                  <a:stCxn id="588" idx="1"/>
                  <a:endCxn id="592" idx="4"/>
                </p:cNvCxnSpPr>
                <p:nvPr/>
              </p:nvCxnSpPr>
              <p:spPr bwMode="auto">
                <a:xfrm flipH="1" flipV="1">
                  <a:off x="7758759" y="6203673"/>
                  <a:ext cx="223711" cy="188827"/>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591" name="Cube 590"/>
                <p:cNvSpPr/>
                <p:nvPr/>
              </p:nvSpPr>
              <p:spPr bwMode="auto">
                <a:xfrm>
                  <a:off x="7162284" y="6125198"/>
                  <a:ext cx="203083" cy="135427"/>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592" name="Cube 591"/>
                <p:cNvSpPr/>
                <p:nvPr/>
              </p:nvSpPr>
              <p:spPr bwMode="auto">
                <a:xfrm>
                  <a:off x="7589533" y="6119031"/>
                  <a:ext cx="203083" cy="135427"/>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cxnSp>
              <p:nvCxnSpPr>
                <p:cNvPr id="593" name="Straight Connector 592"/>
                <p:cNvCxnSpPr>
                  <a:stCxn id="588" idx="1"/>
                  <a:endCxn id="591" idx="4"/>
                </p:cNvCxnSpPr>
                <p:nvPr/>
              </p:nvCxnSpPr>
              <p:spPr bwMode="auto">
                <a:xfrm flipH="1" flipV="1">
                  <a:off x="7331510" y="6209840"/>
                  <a:ext cx="650960" cy="18266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594" name="Straight Connector 593"/>
                <p:cNvCxnSpPr>
                  <a:stCxn id="587" idx="0"/>
                  <a:endCxn id="592" idx="3"/>
                </p:cNvCxnSpPr>
                <p:nvPr/>
              </p:nvCxnSpPr>
              <p:spPr bwMode="auto">
                <a:xfrm flipV="1">
                  <a:off x="7658723" y="6254458"/>
                  <a:ext cx="15423" cy="104185"/>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595" name="Straight Connector 594"/>
                <p:cNvCxnSpPr>
                  <a:stCxn id="587" idx="0"/>
                  <a:endCxn id="591" idx="4"/>
                </p:cNvCxnSpPr>
                <p:nvPr/>
              </p:nvCxnSpPr>
              <p:spPr bwMode="auto">
                <a:xfrm flipH="1" flipV="1">
                  <a:off x="7331510" y="6209840"/>
                  <a:ext cx="327213" cy="148803"/>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596" name="Straight Connector 595"/>
                <p:cNvCxnSpPr>
                  <a:stCxn id="586" idx="0"/>
                  <a:endCxn id="592" idx="3"/>
                </p:cNvCxnSpPr>
                <p:nvPr/>
              </p:nvCxnSpPr>
              <p:spPr bwMode="auto">
                <a:xfrm flipV="1">
                  <a:off x="7340854" y="6254458"/>
                  <a:ext cx="333292" cy="104185"/>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597" name="Straight Connector 596"/>
                <p:cNvCxnSpPr>
                  <a:stCxn id="586" idx="0"/>
                  <a:endCxn id="591" idx="3"/>
                </p:cNvCxnSpPr>
                <p:nvPr/>
              </p:nvCxnSpPr>
              <p:spPr bwMode="auto">
                <a:xfrm flipH="1" flipV="1">
                  <a:off x="7246897" y="6260625"/>
                  <a:ext cx="93957" cy="98018"/>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598" name="Straight Connector 597"/>
                <p:cNvCxnSpPr>
                  <a:stCxn id="585" idx="0"/>
                  <a:endCxn id="591" idx="3"/>
                </p:cNvCxnSpPr>
                <p:nvPr/>
              </p:nvCxnSpPr>
              <p:spPr bwMode="auto">
                <a:xfrm flipV="1">
                  <a:off x="7062718" y="6260625"/>
                  <a:ext cx="184179" cy="98018"/>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599" name="Straight Connector 598"/>
                <p:cNvCxnSpPr>
                  <a:stCxn id="585" idx="0"/>
                  <a:endCxn id="592" idx="3"/>
                </p:cNvCxnSpPr>
                <p:nvPr/>
              </p:nvCxnSpPr>
              <p:spPr bwMode="auto">
                <a:xfrm flipV="1">
                  <a:off x="7062718" y="6254458"/>
                  <a:ext cx="611428" cy="104185"/>
                </a:xfrm>
                <a:prstGeom prst="line">
                  <a:avLst/>
                </a:prstGeom>
                <a:solidFill>
                  <a:schemeClr val="accent1"/>
                </a:solidFill>
                <a:ln w="9525" cap="flat" cmpd="sng" algn="ctr">
                  <a:solidFill>
                    <a:schemeClr val="bg1"/>
                  </a:solidFill>
                  <a:prstDash val="solid"/>
                  <a:round/>
                  <a:headEnd type="none" w="med" len="med"/>
                  <a:tailEnd type="none" w="med" len="med"/>
                </a:ln>
                <a:effectLst/>
              </p:spPr>
            </p:cxnSp>
          </p:grpSp>
          <p:sp>
            <p:nvSpPr>
              <p:cNvPr id="550" name="Rectangle 549"/>
              <p:cNvSpPr/>
              <p:nvPr/>
            </p:nvSpPr>
            <p:spPr bwMode="auto">
              <a:xfrm>
                <a:off x="7479964" y="4465439"/>
                <a:ext cx="525993" cy="112530"/>
              </a:xfrm>
              <a:prstGeom prst="rect">
                <a:avLst/>
              </a:prstGeom>
              <a:solidFill>
                <a:srgbClr val="FF0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551" name="Rectangle 550"/>
              <p:cNvSpPr/>
              <p:nvPr/>
            </p:nvSpPr>
            <p:spPr bwMode="auto">
              <a:xfrm>
                <a:off x="7479964" y="4618364"/>
                <a:ext cx="525993" cy="112530"/>
              </a:xfrm>
              <a:prstGeom prst="rect">
                <a:avLst/>
              </a:prstGeom>
              <a:solidFill>
                <a:srgbClr val="FF0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552" name="Rectangle 551"/>
              <p:cNvSpPr/>
              <p:nvPr/>
            </p:nvSpPr>
            <p:spPr bwMode="auto">
              <a:xfrm>
                <a:off x="7479964" y="4767682"/>
                <a:ext cx="525993" cy="112530"/>
              </a:xfrm>
              <a:prstGeom prst="rect">
                <a:avLst/>
              </a:prstGeom>
              <a:solidFill>
                <a:srgbClr val="FF0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dirty="0" smtClean="0">
                  <a:ln>
                    <a:noFill/>
                  </a:ln>
                  <a:solidFill>
                    <a:schemeClr val="bg2"/>
                  </a:solidFill>
                  <a:effectLst/>
                  <a:latin typeface="FrutigerNext LT Regular" pitchFamily="34" charset="0"/>
                  <a:ea typeface="MS PGothic" pitchFamily="34" charset="-128"/>
                </a:endParaRPr>
              </a:p>
            </p:txBody>
          </p:sp>
          <p:sp>
            <p:nvSpPr>
              <p:cNvPr id="553" name="Rectangle 552"/>
              <p:cNvSpPr/>
              <p:nvPr/>
            </p:nvSpPr>
            <p:spPr bwMode="auto">
              <a:xfrm>
                <a:off x="7479964" y="4920607"/>
                <a:ext cx="525993" cy="112530"/>
              </a:xfrm>
              <a:prstGeom prst="rect">
                <a:avLst/>
              </a:prstGeom>
              <a:solidFill>
                <a:srgbClr val="FFFF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554" name="Rectangle 553"/>
              <p:cNvSpPr/>
              <p:nvPr/>
            </p:nvSpPr>
            <p:spPr bwMode="auto">
              <a:xfrm>
                <a:off x="7479964" y="5069925"/>
                <a:ext cx="525993" cy="112530"/>
              </a:xfrm>
              <a:prstGeom prst="rect">
                <a:avLst/>
              </a:prstGeom>
              <a:solidFill>
                <a:srgbClr val="FFFF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555" name="Rectangle 554"/>
              <p:cNvSpPr/>
              <p:nvPr/>
            </p:nvSpPr>
            <p:spPr bwMode="auto">
              <a:xfrm>
                <a:off x="7479964" y="5222849"/>
                <a:ext cx="525993" cy="112530"/>
              </a:xfrm>
              <a:prstGeom prst="rect">
                <a:avLst/>
              </a:prstGeom>
              <a:solidFill>
                <a:srgbClr val="0000FF"/>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556" name="Rectangle 555"/>
              <p:cNvSpPr/>
              <p:nvPr/>
            </p:nvSpPr>
            <p:spPr bwMode="auto">
              <a:xfrm>
                <a:off x="7479964" y="5372168"/>
                <a:ext cx="525993" cy="112530"/>
              </a:xfrm>
              <a:prstGeom prst="rect">
                <a:avLst/>
              </a:prstGeom>
              <a:solidFill>
                <a:srgbClr val="0000FF"/>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557" name="Rectangle 556"/>
              <p:cNvSpPr/>
              <p:nvPr/>
            </p:nvSpPr>
            <p:spPr bwMode="auto">
              <a:xfrm>
                <a:off x="7479964" y="5525093"/>
                <a:ext cx="525993" cy="112530"/>
              </a:xfrm>
              <a:prstGeom prst="rect">
                <a:avLst/>
              </a:prstGeom>
              <a:solidFill>
                <a:schemeClr val="tx1">
                  <a:lumMod val="75000"/>
                  <a:lumOff val="2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cxnSp>
            <p:nvCxnSpPr>
              <p:cNvPr id="558" name="Straight Connector 557"/>
              <p:cNvCxnSpPr>
                <a:stCxn id="550" idx="1"/>
                <a:endCxn id="588" idx="3"/>
              </p:cNvCxnSpPr>
              <p:nvPr/>
            </p:nvCxnSpPr>
            <p:spPr bwMode="auto">
              <a:xfrm flipH="1">
                <a:off x="7198314" y="4521704"/>
                <a:ext cx="281649" cy="174962"/>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559" name="Straight Connector 558"/>
              <p:cNvCxnSpPr>
                <a:stCxn id="551" idx="1"/>
                <a:endCxn id="588" idx="3"/>
              </p:cNvCxnSpPr>
              <p:nvPr/>
            </p:nvCxnSpPr>
            <p:spPr bwMode="auto">
              <a:xfrm flipH="1">
                <a:off x="7198314" y="4674629"/>
                <a:ext cx="281649" cy="22037"/>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560" name="Straight Connector 559"/>
              <p:cNvCxnSpPr>
                <a:stCxn id="551" idx="1"/>
                <a:endCxn id="587" idx="3"/>
              </p:cNvCxnSpPr>
              <p:nvPr/>
            </p:nvCxnSpPr>
            <p:spPr bwMode="auto">
              <a:xfrm flipH="1">
                <a:off x="7198314" y="4674629"/>
                <a:ext cx="281649" cy="336086"/>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561" name="Straight Connector 560"/>
              <p:cNvCxnSpPr>
                <a:stCxn id="552" idx="1"/>
                <a:endCxn id="587" idx="3"/>
              </p:cNvCxnSpPr>
              <p:nvPr/>
            </p:nvCxnSpPr>
            <p:spPr bwMode="auto">
              <a:xfrm flipH="1">
                <a:off x="7198314" y="4823947"/>
                <a:ext cx="281649" cy="186768"/>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562" name="Straight Connector 561"/>
              <p:cNvCxnSpPr>
                <a:stCxn id="552" idx="1"/>
                <a:endCxn id="586" idx="3"/>
              </p:cNvCxnSpPr>
              <p:nvPr/>
            </p:nvCxnSpPr>
            <p:spPr bwMode="auto">
              <a:xfrm flipH="1">
                <a:off x="7198314" y="4823947"/>
                <a:ext cx="281649" cy="465922"/>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563" name="Straight Connector 562"/>
              <p:cNvCxnSpPr>
                <a:stCxn id="553" idx="1"/>
                <a:endCxn id="587" idx="3"/>
              </p:cNvCxnSpPr>
              <p:nvPr/>
            </p:nvCxnSpPr>
            <p:spPr bwMode="auto">
              <a:xfrm flipH="1">
                <a:off x="7198314" y="4976872"/>
                <a:ext cx="281649" cy="33844"/>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564" name="Straight Connector 563"/>
              <p:cNvCxnSpPr>
                <a:stCxn id="553" idx="1"/>
                <a:endCxn id="586" idx="3"/>
              </p:cNvCxnSpPr>
              <p:nvPr/>
            </p:nvCxnSpPr>
            <p:spPr bwMode="auto">
              <a:xfrm flipH="1">
                <a:off x="7198314" y="4976872"/>
                <a:ext cx="281649" cy="312998"/>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565" name="Straight Connector 564"/>
              <p:cNvCxnSpPr>
                <a:stCxn id="554" idx="1"/>
                <a:endCxn id="586" idx="3"/>
              </p:cNvCxnSpPr>
              <p:nvPr/>
            </p:nvCxnSpPr>
            <p:spPr bwMode="auto">
              <a:xfrm flipH="1">
                <a:off x="7198314" y="5126190"/>
                <a:ext cx="281649" cy="16368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566" name="Straight Connector 565"/>
              <p:cNvCxnSpPr>
                <a:stCxn id="554" idx="1"/>
                <a:endCxn id="585" idx="3"/>
              </p:cNvCxnSpPr>
              <p:nvPr/>
            </p:nvCxnSpPr>
            <p:spPr bwMode="auto">
              <a:xfrm flipH="1">
                <a:off x="7198314" y="5126190"/>
                <a:ext cx="281649" cy="40794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567" name="Straight Connector 566"/>
              <p:cNvCxnSpPr>
                <a:stCxn id="555" idx="1"/>
                <a:endCxn id="586" idx="3"/>
              </p:cNvCxnSpPr>
              <p:nvPr/>
            </p:nvCxnSpPr>
            <p:spPr bwMode="auto">
              <a:xfrm flipH="1">
                <a:off x="7198314" y="5279114"/>
                <a:ext cx="281649" cy="10755"/>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568" name="Straight Connector 567"/>
              <p:cNvCxnSpPr>
                <a:stCxn id="555" idx="1"/>
                <a:endCxn id="585" idx="3"/>
              </p:cNvCxnSpPr>
              <p:nvPr/>
            </p:nvCxnSpPr>
            <p:spPr bwMode="auto">
              <a:xfrm flipH="1">
                <a:off x="7198314" y="5279114"/>
                <a:ext cx="281649" cy="255015"/>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569" name="Straight Connector 568"/>
              <p:cNvCxnSpPr>
                <a:stCxn id="556" idx="1"/>
                <a:endCxn id="585" idx="3"/>
              </p:cNvCxnSpPr>
              <p:nvPr/>
            </p:nvCxnSpPr>
            <p:spPr bwMode="auto">
              <a:xfrm flipH="1">
                <a:off x="7198314" y="5428433"/>
                <a:ext cx="281649" cy="105697"/>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570" name="Straight Connector 569"/>
              <p:cNvCxnSpPr>
                <a:endCxn id="585" idx="3"/>
              </p:cNvCxnSpPr>
              <p:nvPr/>
            </p:nvCxnSpPr>
            <p:spPr bwMode="auto">
              <a:xfrm flipH="1" flipV="1">
                <a:off x="7198314" y="5534130"/>
                <a:ext cx="270889" cy="47078"/>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571" name="Straight Connector 570"/>
              <p:cNvCxnSpPr>
                <a:endCxn id="586" idx="3"/>
              </p:cNvCxnSpPr>
              <p:nvPr/>
            </p:nvCxnSpPr>
            <p:spPr bwMode="auto">
              <a:xfrm flipH="1" flipV="1">
                <a:off x="7198314" y="5289869"/>
                <a:ext cx="267546" cy="134697"/>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572" name="Straight Connector 571"/>
              <p:cNvCxnSpPr/>
              <p:nvPr/>
            </p:nvCxnSpPr>
            <p:spPr bwMode="auto">
              <a:xfrm flipH="1" flipV="1">
                <a:off x="7208426" y="5018906"/>
                <a:ext cx="280281" cy="115807"/>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573" name="Straight Connector 572"/>
              <p:cNvCxnSpPr/>
              <p:nvPr/>
            </p:nvCxnSpPr>
            <p:spPr bwMode="auto">
              <a:xfrm flipH="1" flipV="1">
                <a:off x="7191152" y="4712987"/>
                <a:ext cx="280281" cy="115807"/>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574" name="Rectangle 573"/>
              <p:cNvSpPr/>
              <p:nvPr/>
            </p:nvSpPr>
            <p:spPr bwMode="auto">
              <a:xfrm>
                <a:off x="7902362" y="4924188"/>
                <a:ext cx="107160" cy="111754"/>
              </a:xfrm>
              <a:prstGeom prst="rect">
                <a:avLst/>
              </a:prstGeom>
              <a:solidFill>
                <a:srgbClr val="FF0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575" name="Rectangle 574"/>
              <p:cNvSpPr/>
              <p:nvPr/>
            </p:nvSpPr>
            <p:spPr bwMode="auto">
              <a:xfrm>
                <a:off x="7477561" y="5072049"/>
                <a:ext cx="88286" cy="112530"/>
              </a:xfrm>
              <a:prstGeom prst="rect">
                <a:avLst/>
              </a:prstGeom>
              <a:solidFill>
                <a:srgbClr val="0000FF"/>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576" name="TextBox 575"/>
              <p:cNvSpPr txBox="1"/>
              <p:nvPr/>
            </p:nvSpPr>
            <p:spPr>
              <a:xfrm>
                <a:off x="7459617" y="4430188"/>
                <a:ext cx="591794" cy="200055"/>
              </a:xfrm>
              <a:prstGeom prst="rect">
                <a:avLst/>
              </a:prstGeom>
              <a:noFill/>
            </p:spPr>
            <p:txBody>
              <a:bodyPr wrap="square" rtlCol="0">
                <a:spAutoFit/>
              </a:bodyPr>
              <a:lstStyle/>
              <a:p>
                <a:r>
                  <a:rPr lang="en-US" sz="700" dirty="0" smtClean="0">
                    <a:solidFill>
                      <a:schemeClr val="bg2"/>
                    </a:solidFill>
                  </a:rPr>
                  <a:t>CN  </a:t>
                </a:r>
                <a:endParaRPr lang="en-US" sz="700" dirty="0">
                  <a:solidFill>
                    <a:schemeClr val="bg2"/>
                  </a:solidFill>
                </a:endParaRPr>
              </a:p>
            </p:txBody>
          </p:sp>
          <p:sp>
            <p:nvSpPr>
              <p:cNvPr id="577" name="TextBox 576"/>
              <p:cNvSpPr txBox="1"/>
              <p:nvPr/>
            </p:nvSpPr>
            <p:spPr>
              <a:xfrm>
                <a:off x="7460658" y="4581305"/>
                <a:ext cx="543974" cy="200055"/>
              </a:xfrm>
              <a:prstGeom prst="rect">
                <a:avLst/>
              </a:prstGeom>
              <a:noFill/>
            </p:spPr>
            <p:txBody>
              <a:bodyPr wrap="square" rtlCol="0">
                <a:spAutoFit/>
              </a:bodyPr>
              <a:lstStyle/>
              <a:p>
                <a:r>
                  <a:rPr lang="en-US" sz="700" dirty="0" smtClean="0">
                    <a:solidFill>
                      <a:schemeClr val="bg2"/>
                    </a:solidFill>
                  </a:rPr>
                  <a:t>CN  </a:t>
                </a:r>
                <a:endParaRPr lang="en-US" sz="700" dirty="0">
                  <a:solidFill>
                    <a:schemeClr val="bg2"/>
                  </a:solidFill>
                </a:endParaRPr>
              </a:p>
            </p:txBody>
          </p:sp>
          <p:sp>
            <p:nvSpPr>
              <p:cNvPr id="578" name="TextBox 577"/>
              <p:cNvSpPr txBox="1"/>
              <p:nvPr/>
            </p:nvSpPr>
            <p:spPr>
              <a:xfrm>
                <a:off x="7458577" y="4885841"/>
                <a:ext cx="391926" cy="200055"/>
              </a:xfrm>
              <a:prstGeom prst="rect">
                <a:avLst/>
              </a:prstGeom>
              <a:noFill/>
            </p:spPr>
            <p:txBody>
              <a:bodyPr wrap="square" rtlCol="0">
                <a:spAutoFit/>
              </a:bodyPr>
              <a:lstStyle/>
              <a:p>
                <a:r>
                  <a:rPr lang="en-US" sz="700" dirty="0" smtClean="0">
                    <a:solidFill>
                      <a:schemeClr val="bg2"/>
                    </a:solidFill>
                  </a:rPr>
                  <a:t>CN </a:t>
                </a:r>
                <a:endParaRPr lang="en-US" sz="700" dirty="0">
                  <a:solidFill>
                    <a:schemeClr val="bg2"/>
                  </a:solidFill>
                </a:endParaRPr>
              </a:p>
            </p:txBody>
          </p:sp>
          <p:sp>
            <p:nvSpPr>
              <p:cNvPr id="579" name="TextBox 578"/>
              <p:cNvSpPr txBox="1"/>
              <p:nvPr/>
            </p:nvSpPr>
            <p:spPr>
              <a:xfrm>
                <a:off x="7466894" y="5192014"/>
                <a:ext cx="525260" cy="200055"/>
              </a:xfrm>
              <a:prstGeom prst="rect">
                <a:avLst/>
              </a:prstGeom>
              <a:noFill/>
            </p:spPr>
            <p:txBody>
              <a:bodyPr wrap="square" rtlCol="0">
                <a:spAutoFit/>
              </a:bodyPr>
              <a:lstStyle/>
              <a:p>
                <a:r>
                  <a:rPr lang="en-US" sz="700" dirty="0" smtClean="0">
                    <a:solidFill>
                      <a:schemeClr val="bg2"/>
                    </a:solidFill>
                  </a:rPr>
                  <a:t>CN  </a:t>
                </a:r>
                <a:endParaRPr lang="en-US" sz="700" dirty="0">
                  <a:solidFill>
                    <a:schemeClr val="bg2"/>
                  </a:solidFill>
                </a:endParaRPr>
              </a:p>
            </p:txBody>
          </p:sp>
          <p:sp>
            <p:nvSpPr>
              <p:cNvPr id="580" name="TextBox 579"/>
              <p:cNvSpPr txBox="1"/>
              <p:nvPr/>
            </p:nvSpPr>
            <p:spPr>
              <a:xfrm>
                <a:off x="7467933" y="5335638"/>
                <a:ext cx="664565" cy="200055"/>
              </a:xfrm>
              <a:prstGeom prst="rect">
                <a:avLst/>
              </a:prstGeom>
              <a:noFill/>
            </p:spPr>
            <p:txBody>
              <a:bodyPr wrap="square" rtlCol="0">
                <a:spAutoFit/>
              </a:bodyPr>
              <a:lstStyle/>
              <a:p>
                <a:endParaRPr lang="en-US" sz="700" dirty="0">
                  <a:solidFill>
                    <a:schemeClr val="bg2"/>
                  </a:solidFill>
                </a:endParaRPr>
              </a:p>
            </p:txBody>
          </p:sp>
          <p:sp>
            <p:nvSpPr>
              <p:cNvPr id="581" name="TextBox 580"/>
              <p:cNvSpPr txBox="1"/>
              <p:nvPr/>
            </p:nvSpPr>
            <p:spPr>
              <a:xfrm>
                <a:off x="7464816" y="4732420"/>
                <a:ext cx="592834" cy="200055"/>
              </a:xfrm>
              <a:prstGeom prst="rect">
                <a:avLst/>
              </a:prstGeom>
              <a:noFill/>
            </p:spPr>
            <p:txBody>
              <a:bodyPr wrap="square" rtlCol="0">
                <a:spAutoFit/>
              </a:bodyPr>
              <a:lstStyle/>
              <a:p>
                <a:r>
                  <a:rPr lang="en-US" sz="700" dirty="0" smtClean="0">
                    <a:solidFill>
                      <a:schemeClr val="bg2"/>
                    </a:solidFill>
                  </a:rPr>
                  <a:t>CN</a:t>
                </a:r>
                <a:endParaRPr lang="en-US" sz="700" dirty="0">
                  <a:solidFill>
                    <a:schemeClr val="bg2"/>
                  </a:solidFill>
                </a:endParaRPr>
              </a:p>
            </p:txBody>
          </p:sp>
          <p:sp>
            <p:nvSpPr>
              <p:cNvPr id="582" name="TextBox 581"/>
              <p:cNvSpPr txBox="1"/>
              <p:nvPr/>
            </p:nvSpPr>
            <p:spPr>
              <a:xfrm>
                <a:off x="7525109" y="5033404"/>
                <a:ext cx="585556" cy="200055"/>
              </a:xfrm>
              <a:prstGeom prst="rect">
                <a:avLst/>
              </a:prstGeom>
              <a:noFill/>
            </p:spPr>
            <p:txBody>
              <a:bodyPr wrap="square" rtlCol="0">
                <a:spAutoFit/>
              </a:bodyPr>
              <a:lstStyle/>
              <a:p>
                <a:r>
                  <a:rPr lang="en-US" sz="700" dirty="0" smtClean="0">
                    <a:solidFill>
                      <a:schemeClr val="bg2"/>
                    </a:solidFill>
                  </a:rPr>
                  <a:t>CN</a:t>
                </a:r>
                <a:endParaRPr lang="en-US" sz="700" dirty="0">
                  <a:solidFill>
                    <a:schemeClr val="bg2"/>
                  </a:solidFill>
                </a:endParaRPr>
              </a:p>
            </p:txBody>
          </p:sp>
          <p:sp>
            <p:nvSpPr>
              <p:cNvPr id="583" name="TextBox 582"/>
              <p:cNvSpPr txBox="1"/>
              <p:nvPr/>
            </p:nvSpPr>
            <p:spPr>
              <a:xfrm>
                <a:off x="7470013" y="5484257"/>
                <a:ext cx="591794" cy="200055"/>
              </a:xfrm>
              <a:prstGeom prst="rect">
                <a:avLst/>
              </a:prstGeom>
              <a:noFill/>
            </p:spPr>
            <p:txBody>
              <a:bodyPr wrap="square" rtlCol="0">
                <a:spAutoFit/>
              </a:bodyPr>
              <a:lstStyle/>
              <a:p>
                <a:r>
                  <a:rPr lang="en-US" sz="700" dirty="0" smtClean="0">
                    <a:solidFill>
                      <a:schemeClr val="bg2"/>
                    </a:solidFill>
                  </a:rPr>
                  <a:t>Idle/off</a:t>
                </a:r>
                <a:endParaRPr lang="en-US" sz="700" dirty="0">
                  <a:solidFill>
                    <a:schemeClr val="bg2"/>
                  </a:solidFill>
                </a:endParaRPr>
              </a:p>
            </p:txBody>
          </p:sp>
          <p:cxnSp>
            <p:nvCxnSpPr>
              <p:cNvPr id="584" name="Straight Connector 583"/>
              <p:cNvCxnSpPr>
                <a:stCxn id="583" idx="1"/>
              </p:cNvCxnSpPr>
              <p:nvPr/>
            </p:nvCxnSpPr>
            <p:spPr bwMode="auto">
              <a:xfrm rot="16200000" flipV="1">
                <a:off x="7201634" y="5315904"/>
                <a:ext cx="285454" cy="251306"/>
              </a:xfrm>
              <a:prstGeom prst="line">
                <a:avLst/>
              </a:prstGeom>
              <a:solidFill>
                <a:schemeClr val="accent1"/>
              </a:solidFill>
              <a:ln w="9525" cap="flat" cmpd="sng" algn="ctr">
                <a:solidFill>
                  <a:schemeClr val="bg1"/>
                </a:solidFill>
                <a:prstDash val="solid"/>
                <a:round/>
                <a:headEnd type="none" w="med" len="med"/>
                <a:tailEnd type="none" w="med" len="med"/>
              </a:ln>
              <a:effectLst/>
            </p:spPr>
          </p:cxnSp>
        </p:grpSp>
        <p:sp>
          <p:nvSpPr>
            <p:cNvPr id="548" name="TextBox 547"/>
            <p:cNvSpPr txBox="1"/>
            <p:nvPr/>
          </p:nvSpPr>
          <p:spPr>
            <a:xfrm>
              <a:off x="7100274" y="6443891"/>
              <a:ext cx="1082348" cy="369332"/>
            </a:xfrm>
            <a:prstGeom prst="rect">
              <a:avLst/>
            </a:prstGeom>
            <a:noFill/>
          </p:spPr>
          <p:txBody>
            <a:bodyPr wrap="none" rtlCol="0">
              <a:spAutoFit/>
            </a:bodyPr>
            <a:lstStyle/>
            <a:p>
              <a:r>
                <a:rPr lang="en-US" dirty="0" smtClean="0">
                  <a:solidFill>
                    <a:schemeClr val="bg2"/>
                  </a:solidFill>
                </a:rPr>
                <a:t>DC POD</a:t>
              </a:r>
              <a:endParaRPr lang="en-US" dirty="0">
                <a:solidFill>
                  <a:schemeClr val="bg2"/>
                </a:solidFill>
              </a:endParaRPr>
            </a:p>
          </p:txBody>
        </p:sp>
      </p:grpSp>
      <p:grpSp>
        <p:nvGrpSpPr>
          <p:cNvPr id="601" name="Group 600"/>
          <p:cNvGrpSpPr/>
          <p:nvPr/>
        </p:nvGrpSpPr>
        <p:grpSpPr>
          <a:xfrm>
            <a:off x="5052471" y="4097796"/>
            <a:ext cx="1545021" cy="1559274"/>
            <a:chOff x="6839231" y="5253949"/>
            <a:chExt cx="1545021" cy="1559274"/>
          </a:xfrm>
        </p:grpSpPr>
        <p:sp>
          <p:nvSpPr>
            <p:cNvPr id="602" name="Rounded Rectangle 601"/>
            <p:cNvSpPr/>
            <p:nvPr/>
          </p:nvSpPr>
          <p:spPr bwMode="auto">
            <a:xfrm>
              <a:off x="6839231" y="5253949"/>
              <a:ext cx="1545021" cy="1493956"/>
            </a:xfrm>
            <a:prstGeom prst="roundRect">
              <a:avLst/>
            </a:prstGeom>
            <a:solidFill>
              <a:schemeClr val="tx1">
                <a:lumMod val="85000"/>
                <a:lumOff val="1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chemeClr val="bg2"/>
                </a:solidFill>
                <a:effectLst/>
                <a:latin typeface="FrutigerNext LT Regular" pitchFamily="34" charset="0"/>
                <a:ea typeface="MS PGothic" pitchFamily="34" charset="-128"/>
              </a:endParaRPr>
            </a:p>
          </p:txBody>
        </p:sp>
        <p:grpSp>
          <p:nvGrpSpPr>
            <p:cNvPr id="603" name="Group 594"/>
            <p:cNvGrpSpPr/>
            <p:nvPr/>
          </p:nvGrpSpPr>
          <p:grpSpPr>
            <a:xfrm rot="5400000">
              <a:off x="7019441" y="5359266"/>
              <a:ext cx="1220414" cy="1254124"/>
              <a:chOff x="6912084" y="4430188"/>
              <a:chExt cx="1220414" cy="1254124"/>
            </a:xfrm>
          </p:grpSpPr>
          <p:grpSp>
            <p:nvGrpSpPr>
              <p:cNvPr id="605" name="Group 177"/>
              <p:cNvGrpSpPr/>
              <p:nvPr/>
            </p:nvGrpSpPr>
            <p:grpSpPr>
              <a:xfrm rot="16200000">
                <a:off x="6652984" y="4780803"/>
                <a:ext cx="1086080" cy="567880"/>
                <a:chOff x="6944248" y="6119031"/>
                <a:chExt cx="1236702" cy="744075"/>
              </a:xfrm>
            </p:grpSpPr>
            <p:sp>
              <p:nvSpPr>
                <p:cNvPr id="641" name="Cube 640"/>
                <p:cNvSpPr/>
                <p:nvPr/>
              </p:nvSpPr>
              <p:spPr bwMode="auto">
                <a:xfrm>
                  <a:off x="6944248" y="6358643"/>
                  <a:ext cx="203083" cy="135427"/>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642" name="Cube 641"/>
                <p:cNvSpPr/>
                <p:nvPr/>
              </p:nvSpPr>
              <p:spPr bwMode="auto">
                <a:xfrm>
                  <a:off x="7222384" y="6358643"/>
                  <a:ext cx="203083" cy="135427"/>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643" name="Cube 642"/>
                <p:cNvSpPr/>
                <p:nvPr/>
              </p:nvSpPr>
              <p:spPr bwMode="auto">
                <a:xfrm>
                  <a:off x="7540253" y="6358643"/>
                  <a:ext cx="203083" cy="135427"/>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644" name="Cube 643"/>
                <p:cNvSpPr/>
                <p:nvPr/>
              </p:nvSpPr>
              <p:spPr bwMode="auto">
                <a:xfrm>
                  <a:off x="7897857" y="6358643"/>
                  <a:ext cx="203083" cy="135427"/>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cxnSp>
              <p:nvCxnSpPr>
                <p:cNvPr id="645" name="Straight Connector 644"/>
                <p:cNvCxnSpPr>
                  <a:stCxn id="606" idx="1"/>
                  <a:endCxn id="643" idx="3"/>
                </p:cNvCxnSpPr>
                <p:nvPr/>
              </p:nvCxnSpPr>
              <p:spPr bwMode="auto">
                <a:xfrm rot="5400000" flipH="1">
                  <a:off x="7719496" y="6401656"/>
                  <a:ext cx="369043" cy="55387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646" name="Straight Connector 645"/>
                <p:cNvCxnSpPr>
                  <a:stCxn id="644" idx="1"/>
                  <a:endCxn id="648" idx="4"/>
                </p:cNvCxnSpPr>
                <p:nvPr/>
              </p:nvCxnSpPr>
              <p:spPr bwMode="auto">
                <a:xfrm flipH="1" flipV="1">
                  <a:off x="7758759" y="6203673"/>
                  <a:ext cx="223711" cy="188827"/>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647" name="Cube 646"/>
                <p:cNvSpPr/>
                <p:nvPr/>
              </p:nvSpPr>
              <p:spPr bwMode="auto">
                <a:xfrm>
                  <a:off x="7162284" y="6125198"/>
                  <a:ext cx="203083" cy="135427"/>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648" name="Cube 647"/>
                <p:cNvSpPr/>
                <p:nvPr/>
              </p:nvSpPr>
              <p:spPr bwMode="auto">
                <a:xfrm>
                  <a:off x="7589533" y="6119031"/>
                  <a:ext cx="203083" cy="135427"/>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cxnSp>
              <p:nvCxnSpPr>
                <p:cNvPr id="649" name="Straight Connector 648"/>
                <p:cNvCxnSpPr>
                  <a:stCxn id="644" idx="1"/>
                  <a:endCxn id="647" idx="4"/>
                </p:cNvCxnSpPr>
                <p:nvPr/>
              </p:nvCxnSpPr>
              <p:spPr bwMode="auto">
                <a:xfrm flipH="1" flipV="1">
                  <a:off x="7331510" y="6209840"/>
                  <a:ext cx="650960" cy="18266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650" name="Straight Connector 649"/>
                <p:cNvCxnSpPr>
                  <a:stCxn id="643" idx="0"/>
                  <a:endCxn id="648" idx="3"/>
                </p:cNvCxnSpPr>
                <p:nvPr/>
              </p:nvCxnSpPr>
              <p:spPr bwMode="auto">
                <a:xfrm flipV="1">
                  <a:off x="7658723" y="6254458"/>
                  <a:ext cx="15423" cy="104185"/>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651" name="Straight Connector 650"/>
                <p:cNvCxnSpPr>
                  <a:stCxn id="643" idx="0"/>
                  <a:endCxn id="647" idx="4"/>
                </p:cNvCxnSpPr>
                <p:nvPr/>
              </p:nvCxnSpPr>
              <p:spPr bwMode="auto">
                <a:xfrm flipH="1" flipV="1">
                  <a:off x="7331510" y="6209840"/>
                  <a:ext cx="327213" cy="148803"/>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652" name="Straight Connector 651"/>
                <p:cNvCxnSpPr>
                  <a:stCxn id="642" idx="0"/>
                  <a:endCxn id="648" idx="3"/>
                </p:cNvCxnSpPr>
                <p:nvPr/>
              </p:nvCxnSpPr>
              <p:spPr bwMode="auto">
                <a:xfrm flipV="1">
                  <a:off x="7340854" y="6254458"/>
                  <a:ext cx="333292" cy="104185"/>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653" name="Straight Connector 652"/>
                <p:cNvCxnSpPr>
                  <a:stCxn id="642" idx="0"/>
                  <a:endCxn id="647" idx="3"/>
                </p:cNvCxnSpPr>
                <p:nvPr/>
              </p:nvCxnSpPr>
              <p:spPr bwMode="auto">
                <a:xfrm flipH="1" flipV="1">
                  <a:off x="7246897" y="6260625"/>
                  <a:ext cx="93957" cy="98018"/>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654" name="Straight Connector 653"/>
                <p:cNvCxnSpPr>
                  <a:stCxn id="641" idx="0"/>
                  <a:endCxn id="647" idx="3"/>
                </p:cNvCxnSpPr>
                <p:nvPr/>
              </p:nvCxnSpPr>
              <p:spPr bwMode="auto">
                <a:xfrm flipV="1">
                  <a:off x="7062718" y="6260625"/>
                  <a:ext cx="184179" cy="98018"/>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655" name="Straight Connector 654"/>
                <p:cNvCxnSpPr>
                  <a:stCxn id="641" idx="0"/>
                  <a:endCxn id="648" idx="3"/>
                </p:cNvCxnSpPr>
                <p:nvPr/>
              </p:nvCxnSpPr>
              <p:spPr bwMode="auto">
                <a:xfrm flipV="1">
                  <a:off x="7062718" y="6254458"/>
                  <a:ext cx="611428" cy="104185"/>
                </a:xfrm>
                <a:prstGeom prst="line">
                  <a:avLst/>
                </a:prstGeom>
                <a:solidFill>
                  <a:schemeClr val="accent1"/>
                </a:solidFill>
                <a:ln w="9525" cap="flat" cmpd="sng" algn="ctr">
                  <a:solidFill>
                    <a:schemeClr val="bg1"/>
                  </a:solidFill>
                  <a:prstDash val="solid"/>
                  <a:round/>
                  <a:headEnd type="none" w="med" len="med"/>
                  <a:tailEnd type="none" w="med" len="med"/>
                </a:ln>
                <a:effectLst/>
              </p:spPr>
            </p:cxnSp>
          </p:grpSp>
          <p:sp>
            <p:nvSpPr>
              <p:cNvPr id="606" name="Rectangle 605"/>
              <p:cNvSpPr/>
              <p:nvPr/>
            </p:nvSpPr>
            <p:spPr bwMode="auto">
              <a:xfrm>
                <a:off x="7479964" y="4465439"/>
                <a:ext cx="525993" cy="112530"/>
              </a:xfrm>
              <a:prstGeom prst="rect">
                <a:avLst/>
              </a:prstGeom>
              <a:solidFill>
                <a:srgbClr val="FF0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607" name="Rectangle 606"/>
              <p:cNvSpPr/>
              <p:nvPr/>
            </p:nvSpPr>
            <p:spPr bwMode="auto">
              <a:xfrm>
                <a:off x="7479964" y="4618364"/>
                <a:ext cx="525993" cy="112530"/>
              </a:xfrm>
              <a:prstGeom prst="rect">
                <a:avLst/>
              </a:prstGeom>
              <a:solidFill>
                <a:srgbClr val="FF0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608" name="Rectangle 607"/>
              <p:cNvSpPr/>
              <p:nvPr/>
            </p:nvSpPr>
            <p:spPr bwMode="auto">
              <a:xfrm>
                <a:off x="7479964" y="4767682"/>
                <a:ext cx="525993" cy="112530"/>
              </a:xfrm>
              <a:prstGeom prst="rect">
                <a:avLst/>
              </a:prstGeom>
              <a:solidFill>
                <a:srgbClr val="FF0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dirty="0" smtClean="0">
                  <a:ln>
                    <a:noFill/>
                  </a:ln>
                  <a:solidFill>
                    <a:schemeClr val="bg2"/>
                  </a:solidFill>
                  <a:effectLst/>
                  <a:latin typeface="FrutigerNext LT Regular" pitchFamily="34" charset="0"/>
                  <a:ea typeface="MS PGothic" pitchFamily="34" charset="-128"/>
                </a:endParaRPr>
              </a:p>
            </p:txBody>
          </p:sp>
          <p:sp>
            <p:nvSpPr>
              <p:cNvPr id="609" name="Rectangle 608"/>
              <p:cNvSpPr/>
              <p:nvPr/>
            </p:nvSpPr>
            <p:spPr bwMode="auto">
              <a:xfrm>
                <a:off x="7479964" y="4920607"/>
                <a:ext cx="525993" cy="112530"/>
              </a:xfrm>
              <a:prstGeom prst="rect">
                <a:avLst/>
              </a:prstGeom>
              <a:solidFill>
                <a:srgbClr val="FFFF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610" name="Rectangle 609"/>
              <p:cNvSpPr/>
              <p:nvPr/>
            </p:nvSpPr>
            <p:spPr bwMode="auto">
              <a:xfrm>
                <a:off x="7479964" y="5069925"/>
                <a:ext cx="525993" cy="112530"/>
              </a:xfrm>
              <a:prstGeom prst="rect">
                <a:avLst/>
              </a:prstGeom>
              <a:solidFill>
                <a:srgbClr val="FFFF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611" name="Rectangle 610"/>
              <p:cNvSpPr/>
              <p:nvPr/>
            </p:nvSpPr>
            <p:spPr bwMode="auto">
              <a:xfrm>
                <a:off x="7479964" y="5222849"/>
                <a:ext cx="525993" cy="112530"/>
              </a:xfrm>
              <a:prstGeom prst="rect">
                <a:avLst/>
              </a:prstGeom>
              <a:solidFill>
                <a:srgbClr val="0000FF"/>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612" name="Rectangle 611"/>
              <p:cNvSpPr/>
              <p:nvPr/>
            </p:nvSpPr>
            <p:spPr bwMode="auto">
              <a:xfrm>
                <a:off x="7479964" y="5372168"/>
                <a:ext cx="525993" cy="112530"/>
              </a:xfrm>
              <a:prstGeom prst="rect">
                <a:avLst/>
              </a:prstGeom>
              <a:solidFill>
                <a:srgbClr val="0000FF"/>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613" name="Rectangle 612"/>
              <p:cNvSpPr/>
              <p:nvPr/>
            </p:nvSpPr>
            <p:spPr bwMode="auto">
              <a:xfrm>
                <a:off x="7479964" y="5525093"/>
                <a:ext cx="525993" cy="112530"/>
              </a:xfrm>
              <a:prstGeom prst="rect">
                <a:avLst/>
              </a:prstGeom>
              <a:solidFill>
                <a:schemeClr val="tx1">
                  <a:lumMod val="75000"/>
                  <a:lumOff val="2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cxnSp>
            <p:nvCxnSpPr>
              <p:cNvPr id="614" name="Straight Connector 613"/>
              <p:cNvCxnSpPr>
                <a:stCxn id="606" idx="1"/>
                <a:endCxn id="644" idx="3"/>
              </p:cNvCxnSpPr>
              <p:nvPr/>
            </p:nvCxnSpPr>
            <p:spPr bwMode="auto">
              <a:xfrm flipH="1">
                <a:off x="7198314" y="4521704"/>
                <a:ext cx="281649" cy="174962"/>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615" name="Straight Connector 614"/>
              <p:cNvCxnSpPr>
                <a:stCxn id="607" idx="1"/>
                <a:endCxn id="644" idx="3"/>
              </p:cNvCxnSpPr>
              <p:nvPr/>
            </p:nvCxnSpPr>
            <p:spPr bwMode="auto">
              <a:xfrm flipH="1">
                <a:off x="7198314" y="4674629"/>
                <a:ext cx="281649" cy="22037"/>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616" name="Straight Connector 615"/>
              <p:cNvCxnSpPr>
                <a:stCxn id="607" idx="1"/>
                <a:endCxn id="643" idx="3"/>
              </p:cNvCxnSpPr>
              <p:nvPr/>
            </p:nvCxnSpPr>
            <p:spPr bwMode="auto">
              <a:xfrm flipH="1">
                <a:off x="7198314" y="4674629"/>
                <a:ext cx="281649" cy="336086"/>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617" name="Straight Connector 616"/>
              <p:cNvCxnSpPr>
                <a:stCxn id="608" idx="1"/>
                <a:endCxn id="643" idx="3"/>
              </p:cNvCxnSpPr>
              <p:nvPr/>
            </p:nvCxnSpPr>
            <p:spPr bwMode="auto">
              <a:xfrm flipH="1">
                <a:off x="7198314" y="4823947"/>
                <a:ext cx="281649" cy="186768"/>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618" name="Straight Connector 617"/>
              <p:cNvCxnSpPr>
                <a:stCxn id="608" idx="1"/>
                <a:endCxn id="642" idx="3"/>
              </p:cNvCxnSpPr>
              <p:nvPr/>
            </p:nvCxnSpPr>
            <p:spPr bwMode="auto">
              <a:xfrm flipH="1">
                <a:off x="7198314" y="4823947"/>
                <a:ext cx="281649" cy="465922"/>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619" name="Straight Connector 618"/>
              <p:cNvCxnSpPr>
                <a:stCxn id="609" idx="1"/>
                <a:endCxn id="643" idx="3"/>
              </p:cNvCxnSpPr>
              <p:nvPr/>
            </p:nvCxnSpPr>
            <p:spPr bwMode="auto">
              <a:xfrm flipH="1">
                <a:off x="7198314" y="4976872"/>
                <a:ext cx="281649" cy="33844"/>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620" name="Straight Connector 619"/>
              <p:cNvCxnSpPr>
                <a:stCxn id="609" idx="1"/>
                <a:endCxn id="642" idx="3"/>
              </p:cNvCxnSpPr>
              <p:nvPr/>
            </p:nvCxnSpPr>
            <p:spPr bwMode="auto">
              <a:xfrm flipH="1">
                <a:off x="7198314" y="4976872"/>
                <a:ext cx="281649" cy="312998"/>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621" name="Straight Connector 620"/>
              <p:cNvCxnSpPr>
                <a:stCxn id="610" idx="1"/>
                <a:endCxn id="642" idx="3"/>
              </p:cNvCxnSpPr>
              <p:nvPr/>
            </p:nvCxnSpPr>
            <p:spPr bwMode="auto">
              <a:xfrm flipH="1">
                <a:off x="7198314" y="5126190"/>
                <a:ext cx="281649" cy="16368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622" name="Straight Connector 621"/>
              <p:cNvCxnSpPr>
                <a:stCxn id="610" idx="1"/>
                <a:endCxn id="641" idx="3"/>
              </p:cNvCxnSpPr>
              <p:nvPr/>
            </p:nvCxnSpPr>
            <p:spPr bwMode="auto">
              <a:xfrm flipH="1">
                <a:off x="7198314" y="5126190"/>
                <a:ext cx="281649" cy="40794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623" name="Straight Connector 622"/>
              <p:cNvCxnSpPr>
                <a:stCxn id="611" idx="1"/>
                <a:endCxn id="642" idx="3"/>
              </p:cNvCxnSpPr>
              <p:nvPr/>
            </p:nvCxnSpPr>
            <p:spPr bwMode="auto">
              <a:xfrm flipH="1">
                <a:off x="7198314" y="5279114"/>
                <a:ext cx="281649" cy="10755"/>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624" name="Straight Connector 623"/>
              <p:cNvCxnSpPr>
                <a:stCxn id="611" idx="1"/>
                <a:endCxn id="641" idx="3"/>
              </p:cNvCxnSpPr>
              <p:nvPr/>
            </p:nvCxnSpPr>
            <p:spPr bwMode="auto">
              <a:xfrm flipH="1">
                <a:off x="7198314" y="5279114"/>
                <a:ext cx="281649" cy="255015"/>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625" name="Straight Connector 624"/>
              <p:cNvCxnSpPr>
                <a:stCxn id="612" idx="1"/>
                <a:endCxn id="641" idx="3"/>
              </p:cNvCxnSpPr>
              <p:nvPr/>
            </p:nvCxnSpPr>
            <p:spPr bwMode="auto">
              <a:xfrm flipH="1">
                <a:off x="7198314" y="5428433"/>
                <a:ext cx="281649" cy="105697"/>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626" name="Straight Connector 625"/>
              <p:cNvCxnSpPr>
                <a:endCxn id="641" idx="3"/>
              </p:cNvCxnSpPr>
              <p:nvPr/>
            </p:nvCxnSpPr>
            <p:spPr bwMode="auto">
              <a:xfrm flipH="1" flipV="1">
                <a:off x="7198314" y="5534130"/>
                <a:ext cx="270889" cy="47078"/>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627" name="Straight Connector 626"/>
              <p:cNvCxnSpPr>
                <a:endCxn id="642" idx="3"/>
              </p:cNvCxnSpPr>
              <p:nvPr/>
            </p:nvCxnSpPr>
            <p:spPr bwMode="auto">
              <a:xfrm flipH="1" flipV="1">
                <a:off x="7198314" y="5289869"/>
                <a:ext cx="267546" cy="134697"/>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628" name="Straight Connector 627"/>
              <p:cNvCxnSpPr/>
              <p:nvPr/>
            </p:nvCxnSpPr>
            <p:spPr bwMode="auto">
              <a:xfrm flipH="1" flipV="1">
                <a:off x="7208426" y="5018906"/>
                <a:ext cx="280281" cy="115807"/>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629" name="Straight Connector 628"/>
              <p:cNvCxnSpPr/>
              <p:nvPr/>
            </p:nvCxnSpPr>
            <p:spPr bwMode="auto">
              <a:xfrm flipH="1" flipV="1">
                <a:off x="7191152" y="4712987"/>
                <a:ext cx="280281" cy="115807"/>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630" name="Rectangle 629"/>
              <p:cNvSpPr/>
              <p:nvPr/>
            </p:nvSpPr>
            <p:spPr bwMode="auto">
              <a:xfrm>
                <a:off x="7902362" y="4924188"/>
                <a:ext cx="107160" cy="111754"/>
              </a:xfrm>
              <a:prstGeom prst="rect">
                <a:avLst/>
              </a:prstGeom>
              <a:solidFill>
                <a:srgbClr val="FF0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631" name="Rectangle 630"/>
              <p:cNvSpPr/>
              <p:nvPr/>
            </p:nvSpPr>
            <p:spPr bwMode="auto">
              <a:xfrm>
                <a:off x="7477561" y="5072049"/>
                <a:ext cx="88286" cy="112530"/>
              </a:xfrm>
              <a:prstGeom prst="rect">
                <a:avLst/>
              </a:prstGeom>
              <a:solidFill>
                <a:srgbClr val="0000FF"/>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632" name="TextBox 631"/>
              <p:cNvSpPr txBox="1"/>
              <p:nvPr/>
            </p:nvSpPr>
            <p:spPr>
              <a:xfrm>
                <a:off x="7459617" y="4430188"/>
                <a:ext cx="591794" cy="200055"/>
              </a:xfrm>
              <a:prstGeom prst="rect">
                <a:avLst/>
              </a:prstGeom>
              <a:noFill/>
            </p:spPr>
            <p:txBody>
              <a:bodyPr wrap="square" rtlCol="0">
                <a:spAutoFit/>
              </a:bodyPr>
              <a:lstStyle/>
              <a:p>
                <a:r>
                  <a:rPr lang="en-US" sz="700" dirty="0" smtClean="0">
                    <a:solidFill>
                      <a:schemeClr val="bg2"/>
                    </a:solidFill>
                  </a:rPr>
                  <a:t>CN  </a:t>
                </a:r>
                <a:endParaRPr lang="en-US" sz="700" dirty="0">
                  <a:solidFill>
                    <a:schemeClr val="bg2"/>
                  </a:solidFill>
                </a:endParaRPr>
              </a:p>
            </p:txBody>
          </p:sp>
          <p:sp>
            <p:nvSpPr>
              <p:cNvPr id="633" name="TextBox 632"/>
              <p:cNvSpPr txBox="1"/>
              <p:nvPr/>
            </p:nvSpPr>
            <p:spPr>
              <a:xfrm>
                <a:off x="7460658" y="4581305"/>
                <a:ext cx="543974" cy="200055"/>
              </a:xfrm>
              <a:prstGeom prst="rect">
                <a:avLst/>
              </a:prstGeom>
              <a:noFill/>
            </p:spPr>
            <p:txBody>
              <a:bodyPr wrap="square" rtlCol="0">
                <a:spAutoFit/>
              </a:bodyPr>
              <a:lstStyle/>
              <a:p>
                <a:r>
                  <a:rPr lang="en-US" sz="700" dirty="0" smtClean="0">
                    <a:solidFill>
                      <a:schemeClr val="bg2"/>
                    </a:solidFill>
                  </a:rPr>
                  <a:t>CN  </a:t>
                </a:r>
                <a:endParaRPr lang="en-US" sz="700" dirty="0">
                  <a:solidFill>
                    <a:schemeClr val="bg2"/>
                  </a:solidFill>
                </a:endParaRPr>
              </a:p>
            </p:txBody>
          </p:sp>
          <p:sp>
            <p:nvSpPr>
              <p:cNvPr id="634" name="TextBox 633"/>
              <p:cNvSpPr txBox="1"/>
              <p:nvPr/>
            </p:nvSpPr>
            <p:spPr>
              <a:xfrm>
                <a:off x="7458577" y="4885841"/>
                <a:ext cx="391926" cy="200055"/>
              </a:xfrm>
              <a:prstGeom prst="rect">
                <a:avLst/>
              </a:prstGeom>
              <a:noFill/>
            </p:spPr>
            <p:txBody>
              <a:bodyPr wrap="square" rtlCol="0">
                <a:spAutoFit/>
              </a:bodyPr>
              <a:lstStyle/>
              <a:p>
                <a:r>
                  <a:rPr lang="en-US" sz="700" dirty="0" smtClean="0">
                    <a:solidFill>
                      <a:schemeClr val="bg2"/>
                    </a:solidFill>
                  </a:rPr>
                  <a:t>CN </a:t>
                </a:r>
                <a:endParaRPr lang="en-US" sz="700" dirty="0">
                  <a:solidFill>
                    <a:schemeClr val="bg2"/>
                  </a:solidFill>
                </a:endParaRPr>
              </a:p>
            </p:txBody>
          </p:sp>
          <p:sp>
            <p:nvSpPr>
              <p:cNvPr id="635" name="TextBox 634"/>
              <p:cNvSpPr txBox="1"/>
              <p:nvPr/>
            </p:nvSpPr>
            <p:spPr>
              <a:xfrm>
                <a:off x="7466894" y="5192014"/>
                <a:ext cx="525260" cy="200055"/>
              </a:xfrm>
              <a:prstGeom prst="rect">
                <a:avLst/>
              </a:prstGeom>
              <a:noFill/>
            </p:spPr>
            <p:txBody>
              <a:bodyPr wrap="square" rtlCol="0">
                <a:spAutoFit/>
              </a:bodyPr>
              <a:lstStyle/>
              <a:p>
                <a:r>
                  <a:rPr lang="en-US" sz="700" dirty="0" smtClean="0">
                    <a:solidFill>
                      <a:schemeClr val="bg2"/>
                    </a:solidFill>
                  </a:rPr>
                  <a:t>CN  </a:t>
                </a:r>
                <a:endParaRPr lang="en-US" sz="700" dirty="0">
                  <a:solidFill>
                    <a:schemeClr val="bg2"/>
                  </a:solidFill>
                </a:endParaRPr>
              </a:p>
            </p:txBody>
          </p:sp>
          <p:sp>
            <p:nvSpPr>
              <p:cNvPr id="636" name="TextBox 635"/>
              <p:cNvSpPr txBox="1"/>
              <p:nvPr/>
            </p:nvSpPr>
            <p:spPr>
              <a:xfrm>
                <a:off x="7467933" y="5335638"/>
                <a:ext cx="664565" cy="200055"/>
              </a:xfrm>
              <a:prstGeom prst="rect">
                <a:avLst/>
              </a:prstGeom>
              <a:noFill/>
            </p:spPr>
            <p:txBody>
              <a:bodyPr wrap="square" rtlCol="0">
                <a:spAutoFit/>
              </a:bodyPr>
              <a:lstStyle/>
              <a:p>
                <a:endParaRPr lang="en-US" sz="700" dirty="0">
                  <a:solidFill>
                    <a:schemeClr val="bg2"/>
                  </a:solidFill>
                </a:endParaRPr>
              </a:p>
            </p:txBody>
          </p:sp>
          <p:sp>
            <p:nvSpPr>
              <p:cNvPr id="637" name="TextBox 636"/>
              <p:cNvSpPr txBox="1"/>
              <p:nvPr/>
            </p:nvSpPr>
            <p:spPr>
              <a:xfrm>
                <a:off x="7464816" y="4732420"/>
                <a:ext cx="592834" cy="200055"/>
              </a:xfrm>
              <a:prstGeom prst="rect">
                <a:avLst/>
              </a:prstGeom>
              <a:noFill/>
            </p:spPr>
            <p:txBody>
              <a:bodyPr wrap="square" rtlCol="0">
                <a:spAutoFit/>
              </a:bodyPr>
              <a:lstStyle/>
              <a:p>
                <a:r>
                  <a:rPr lang="en-US" sz="700" dirty="0" smtClean="0">
                    <a:solidFill>
                      <a:schemeClr val="bg2"/>
                    </a:solidFill>
                  </a:rPr>
                  <a:t>CN</a:t>
                </a:r>
                <a:endParaRPr lang="en-US" sz="700" dirty="0">
                  <a:solidFill>
                    <a:schemeClr val="bg2"/>
                  </a:solidFill>
                </a:endParaRPr>
              </a:p>
            </p:txBody>
          </p:sp>
          <p:sp>
            <p:nvSpPr>
              <p:cNvPr id="638" name="TextBox 637"/>
              <p:cNvSpPr txBox="1"/>
              <p:nvPr/>
            </p:nvSpPr>
            <p:spPr>
              <a:xfrm>
                <a:off x="7525109" y="5033404"/>
                <a:ext cx="585556" cy="200055"/>
              </a:xfrm>
              <a:prstGeom prst="rect">
                <a:avLst/>
              </a:prstGeom>
              <a:noFill/>
            </p:spPr>
            <p:txBody>
              <a:bodyPr wrap="square" rtlCol="0">
                <a:spAutoFit/>
              </a:bodyPr>
              <a:lstStyle/>
              <a:p>
                <a:r>
                  <a:rPr lang="en-US" sz="700" dirty="0" smtClean="0">
                    <a:solidFill>
                      <a:schemeClr val="bg2"/>
                    </a:solidFill>
                  </a:rPr>
                  <a:t>CN</a:t>
                </a:r>
                <a:endParaRPr lang="en-US" sz="700" dirty="0">
                  <a:solidFill>
                    <a:schemeClr val="bg2"/>
                  </a:solidFill>
                </a:endParaRPr>
              </a:p>
            </p:txBody>
          </p:sp>
          <p:sp>
            <p:nvSpPr>
              <p:cNvPr id="639" name="TextBox 638"/>
              <p:cNvSpPr txBox="1"/>
              <p:nvPr/>
            </p:nvSpPr>
            <p:spPr>
              <a:xfrm>
                <a:off x="7470014" y="5484257"/>
                <a:ext cx="591794" cy="200055"/>
              </a:xfrm>
              <a:prstGeom prst="rect">
                <a:avLst/>
              </a:prstGeom>
              <a:noFill/>
            </p:spPr>
            <p:txBody>
              <a:bodyPr wrap="square" rtlCol="0">
                <a:spAutoFit/>
              </a:bodyPr>
              <a:lstStyle/>
              <a:p>
                <a:r>
                  <a:rPr lang="en-US" sz="700" dirty="0" smtClean="0">
                    <a:solidFill>
                      <a:schemeClr val="bg2"/>
                    </a:solidFill>
                  </a:rPr>
                  <a:t>Idle/off</a:t>
                </a:r>
                <a:endParaRPr lang="en-US" sz="700" dirty="0">
                  <a:solidFill>
                    <a:schemeClr val="bg2"/>
                  </a:solidFill>
                </a:endParaRPr>
              </a:p>
            </p:txBody>
          </p:sp>
          <p:cxnSp>
            <p:nvCxnSpPr>
              <p:cNvPr id="640" name="Straight Connector 639"/>
              <p:cNvCxnSpPr>
                <a:stCxn id="639" idx="1"/>
              </p:cNvCxnSpPr>
              <p:nvPr/>
            </p:nvCxnSpPr>
            <p:spPr bwMode="auto">
              <a:xfrm rot="16200000" flipV="1">
                <a:off x="7201634" y="5315904"/>
                <a:ext cx="285454" cy="251306"/>
              </a:xfrm>
              <a:prstGeom prst="line">
                <a:avLst/>
              </a:prstGeom>
              <a:solidFill>
                <a:schemeClr val="accent1"/>
              </a:solidFill>
              <a:ln w="9525" cap="flat" cmpd="sng" algn="ctr">
                <a:solidFill>
                  <a:schemeClr val="bg1"/>
                </a:solidFill>
                <a:prstDash val="solid"/>
                <a:round/>
                <a:headEnd type="none" w="med" len="med"/>
                <a:tailEnd type="none" w="med" len="med"/>
              </a:ln>
              <a:effectLst/>
            </p:spPr>
          </p:cxnSp>
        </p:grpSp>
        <p:sp>
          <p:nvSpPr>
            <p:cNvPr id="604" name="TextBox 603"/>
            <p:cNvSpPr txBox="1"/>
            <p:nvPr/>
          </p:nvSpPr>
          <p:spPr>
            <a:xfrm>
              <a:off x="7100274" y="6443891"/>
              <a:ext cx="1082348" cy="369332"/>
            </a:xfrm>
            <a:prstGeom prst="rect">
              <a:avLst/>
            </a:prstGeom>
            <a:noFill/>
          </p:spPr>
          <p:txBody>
            <a:bodyPr wrap="none" rtlCol="0">
              <a:spAutoFit/>
            </a:bodyPr>
            <a:lstStyle/>
            <a:p>
              <a:r>
                <a:rPr lang="en-US" dirty="0" smtClean="0">
                  <a:solidFill>
                    <a:schemeClr val="bg2"/>
                  </a:solidFill>
                </a:rPr>
                <a:t>DC POD</a:t>
              </a:r>
              <a:endParaRPr lang="en-US" dirty="0">
                <a:solidFill>
                  <a:schemeClr val="bg2"/>
                </a:solidFill>
              </a:endParaRPr>
            </a:p>
          </p:txBody>
        </p:sp>
      </p:grpSp>
      <p:cxnSp>
        <p:nvCxnSpPr>
          <p:cNvPr id="656" name="Straight Arrow Connector 655"/>
          <p:cNvCxnSpPr>
            <a:stCxn id="473" idx="2"/>
          </p:cNvCxnSpPr>
          <p:nvPr/>
        </p:nvCxnSpPr>
        <p:spPr bwMode="auto">
          <a:xfrm flipH="1">
            <a:off x="5887099" y="3994720"/>
            <a:ext cx="199376" cy="166716"/>
          </a:xfrm>
          <a:prstGeom prst="straightConnector1">
            <a:avLst/>
          </a:prstGeom>
          <a:solidFill>
            <a:schemeClr val="accent1"/>
          </a:solidFill>
          <a:ln w="9525" cap="flat" cmpd="sng" algn="ctr">
            <a:solidFill>
              <a:schemeClr val="bg1"/>
            </a:solidFill>
            <a:prstDash val="solid"/>
            <a:round/>
            <a:headEnd type="none" w="med" len="med"/>
            <a:tailEnd type="arrow"/>
          </a:ln>
          <a:effectLst/>
        </p:spPr>
      </p:cxnSp>
      <p:cxnSp>
        <p:nvCxnSpPr>
          <p:cNvPr id="658" name="Straight Arrow Connector 657"/>
          <p:cNvCxnSpPr>
            <a:stCxn id="473" idx="2"/>
          </p:cNvCxnSpPr>
          <p:nvPr/>
        </p:nvCxnSpPr>
        <p:spPr bwMode="auto">
          <a:xfrm>
            <a:off x="6086475" y="3994720"/>
            <a:ext cx="805027" cy="129934"/>
          </a:xfrm>
          <a:prstGeom prst="straightConnector1">
            <a:avLst/>
          </a:prstGeom>
          <a:solidFill>
            <a:schemeClr val="accent1"/>
          </a:solidFill>
          <a:ln w="9525" cap="flat" cmpd="sng" algn="ctr">
            <a:solidFill>
              <a:schemeClr val="bg1"/>
            </a:solidFill>
            <a:prstDash val="solid"/>
            <a:round/>
            <a:headEnd type="none" w="med" len="med"/>
            <a:tailEnd type="arrow"/>
          </a:ln>
          <a:effectLst/>
        </p:spPr>
      </p:cxnSp>
      <p:sp>
        <p:nvSpPr>
          <p:cNvPr id="665" name="Rectangle 664"/>
          <p:cNvSpPr/>
          <p:nvPr/>
        </p:nvSpPr>
        <p:spPr bwMode="auto">
          <a:xfrm rot="10800000">
            <a:off x="684000" y="1997005"/>
            <a:ext cx="780558" cy="66440"/>
          </a:xfrm>
          <a:prstGeom prst="rect">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666" name="Rectangle 665"/>
          <p:cNvSpPr/>
          <p:nvPr/>
        </p:nvSpPr>
        <p:spPr bwMode="auto">
          <a:xfrm>
            <a:off x="678745" y="2149404"/>
            <a:ext cx="780558" cy="6644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667" name="Rectangle 666"/>
          <p:cNvSpPr/>
          <p:nvPr/>
        </p:nvSpPr>
        <p:spPr bwMode="auto">
          <a:xfrm rot="10800000">
            <a:off x="678744" y="1849860"/>
            <a:ext cx="780558" cy="66440"/>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68522" y="99188"/>
            <a:ext cx="6906610" cy="574096"/>
          </a:xfrm>
        </p:spPr>
        <p:txBody>
          <a:bodyPr/>
          <a:lstStyle/>
          <a:p>
            <a:r>
              <a:rPr lang="en-US" dirty="0" smtClean="0">
                <a:solidFill>
                  <a:schemeClr val="accent1">
                    <a:lumMod val="25000"/>
                  </a:schemeClr>
                </a:solidFill>
              </a:rPr>
              <a:t>Mobile Edge Computing</a:t>
            </a:r>
            <a:endParaRPr lang="en-US" dirty="0">
              <a:solidFill>
                <a:schemeClr val="accent1">
                  <a:lumMod val="25000"/>
                </a:schemeClr>
              </a:solidFill>
            </a:endParaRPr>
          </a:p>
        </p:txBody>
      </p:sp>
      <p:grpSp>
        <p:nvGrpSpPr>
          <p:cNvPr id="3" name="Group 253"/>
          <p:cNvGrpSpPr/>
          <p:nvPr/>
        </p:nvGrpSpPr>
        <p:grpSpPr>
          <a:xfrm>
            <a:off x="382137" y="901331"/>
            <a:ext cx="5304398" cy="3832751"/>
            <a:chOff x="245660" y="2058400"/>
            <a:chExt cx="6483234" cy="4301457"/>
          </a:xfrm>
        </p:grpSpPr>
        <p:grpSp>
          <p:nvGrpSpPr>
            <p:cNvPr id="4" name="Group 171"/>
            <p:cNvGrpSpPr/>
            <p:nvPr/>
          </p:nvGrpSpPr>
          <p:grpSpPr>
            <a:xfrm>
              <a:off x="281587" y="3433273"/>
              <a:ext cx="5122927" cy="2926584"/>
              <a:chOff x="499950" y="1310184"/>
              <a:chExt cx="9170948" cy="4749422"/>
            </a:xfrm>
          </p:grpSpPr>
          <p:grpSp>
            <p:nvGrpSpPr>
              <p:cNvPr id="5" name="Group 357"/>
              <p:cNvGrpSpPr/>
              <p:nvPr/>
            </p:nvGrpSpPr>
            <p:grpSpPr>
              <a:xfrm>
                <a:off x="993935" y="1660518"/>
                <a:ext cx="788276" cy="1546940"/>
                <a:chOff x="331076" y="1968769"/>
                <a:chExt cx="1166648" cy="2075291"/>
              </a:xfrm>
            </p:grpSpPr>
            <p:sp>
              <p:nvSpPr>
                <p:cNvPr id="79" name="Rounded Rectangle 78"/>
                <p:cNvSpPr/>
                <p:nvPr/>
              </p:nvSpPr>
              <p:spPr bwMode="auto">
                <a:xfrm>
                  <a:off x="331076" y="1968769"/>
                  <a:ext cx="1166648" cy="2075291"/>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grpSp>
              <p:nvGrpSpPr>
                <p:cNvPr id="6" name="Group 116"/>
                <p:cNvGrpSpPr/>
                <p:nvPr/>
              </p:nvGrpSpPr>
              <p:grpSpPr>
                <a:xfrm>
                  <a:off x="414153" y="2406182"/>
                  <a:ext cx="961697" cy="1329559"/>
                  <a:chOff x="3484179" y="2044262"/>
                  <a:chExt cx="1250731" cy="1560786"/>
                </a:xfrm>
              </p:grpSpPr>
              <p:grpSp>
                <p:nvGrpSpPr>
                  <p:cNvPr id="7" name="Group 105"/>
                  <p:cNvGrpSpPr/>
                  <p:nvPr/>
                </p:nvGrpSpPr>
                <p:grpSpPr>
                  <a:xfrm>
                    <a:off x="3484179" y="2044262"/>
                    <a:ext cx="362607" cy="1560786"/>
                    <a:chOff x="3484179" y="1970689"/>
                    <a:chExt cx="362607" cy="1560786"/>
                  </a:xfrm>
                </p:grpSpPr>
                <p:sp>
                  <p:nvSpPr>
                    <p:cNvPr id="80" name="Rectangle 79"/>
                    <p:cNvSpPr/>
                    <p:nvPr/>
                  </p:nvSpPr>
                  <p:spPr bwMode="auto">
                    <a:xfrm>
                      <a:off x="3484179" y="1970689"/>
                      <a:ext cx="362607" cy="33107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sp>
                  <p:nvSpPr>
                    <p:cNvPr id="88" name="Rectangle 87"/>
                    <p:cNvSpPr/>
                    <p:nvPr/>
                  </p:nvSpPr>
                  <p:spPr bwMode="auto">
                    <a:xfrm>
                      <a:off x="3484179" y="2380592"/>
                      <a:ext cx="362607" cy="331076"/>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sp>
                  <p:nvSpPr>
                    <p:cNvPr id="90" name="Rectangle 89"/>
                    <p:cNvSpPr/>
                    <p:nvPr/>
                  </p:nvSpPr>
                  <p:spPr bwMode="auto">
                    <a:xfrm>
                      <a:off x="3484179" y="2790496"/>
                      <a:ext cx="362607" cy="33107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sp>
                  <p:nvSpPr>
                    <p:cNvPr id="102" name="Rectangle 101"/>
                    <p:cNvSpPr/>
                    <p:nvPr/>
                  </p:nvSpPr>
                  <p:spPr bwMode="auto">
                    <a:xfrm>
                      <a:off x="3484179" y="3200399"/>
                      <a:ext cx="362607" cy="331076"/>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grpSp>
              <p:grpSp>
                <p:nvGrpSpPr>
                  <p:cNvPr id="8" name="Group 106"/>
                  <p:cNvGrpSpPr/>
                  <p:nvPr/>
                </p:nvGrpSpPr>
                <p:grpSpPr>
                  <a:xfrm>
                    <a:off x="3928241" y="2044262"/>
                    <a:ext cx="362607" cy="1560786"/>
                    <a:chOff x="3484179" y="1970689"/>
                    <a:chExt cx="362607" cy="1560786"/>
                  </a:xfrm>
                </p:grpSpPr>
                <p:sp>
                  <p:nvSpPr>
                    <p:cNvPr id="108" name="Rectangle 107"/>
                    <p:cNvSpPr/>
                    <p:nvPr/>
                  </p:nvSpPr>
                  <p:spPr bwMode="auto">
                    <a:xfrm>
                      <a:off x="3484179" y="1970689"/>
                      <a:ext cx="362607" cy="331076"/>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sp>
                  <p:nvSpPr>
                    <p:cNvPr id="109" name="Rectangle 108"/>
                    <p:cNvSpPr/>
                    <p:nvPr/>
                  </p:nvSpPr>
                  <p:spPr bwMode="auto">
                    <a:xfrm>
                      <a:off x="3484179" y="2380592"/>
                      <a:ext cx="362607" cy="33107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sp>
                  <p:nvSpPr>
                    <p:cNvPr id="110" name="Rectangle 109"/>
                    <p:cNvSpPr/>
                    <p:nvPr/>
                  </p:nvSpPr>
                  <p:spPr bwMode="auto">
                    <a:xfrm>
                      <a:off x="3484179" y="2790496"/>
                      <a:ext cx="362607" cy="331076"/>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sp>
                  <p:nvSpPr>
                    <p:cNvPr id="111" name="Rectangle 110"/>
                    <p:cNvSpPr/>
                    <p:nvPr/>
                  </p:nvSpPr>
                  <p:spPr bwMode="auto">
                    <a:xfrm>
                      <a:off x="3484179" y="3200399"/>
                      <a:ext cx="362607" cy="33107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grpSp>
              <p:grpSp>
                <p:nvGrpSpPr>
                  <p:cNvPr id="9" name="Group 111"/>
                  <p:cNvGrpSpPr/>
                  <p:nvPr/>
                </p:nvGrpSpPr>
                <p:grpSpPr>
                  <a:xfrm>
                    <a:off x="4372303" y="2044262"/>
                    <a:ext cx="362607" cy="1560786"/>
                    <a:chOff x="3484179" y="1970689"/>
                    <a:chExt cx="362607" cy="1560786"/>
                  </a:xfrm>
                </p:grpSpPr>
                <p:sp>
                  <p:nvSpPr>
                    <p:cNvPr id="113" name="Rectangle 112"/>
                    <p:cNvSpPr/>
                    <p:nvPr/>
                  </p:nvSpPr>
                  <p:spPr bwMode="auto">
                    <a:xfrm>
                      <a:off x="3484179" y="1970689"/>
                      <a:ext cx="362607" cy="33107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sp>
                  <p:nvSpPr>
                    <p:cNvPr id="114" name="Rectangle 113"/>
                    <p:cNvSpPr/>
                    <p:nvPr/>
                  </p:nvSpPr>
                  <p:spPr bwMode="auto">
                    <a:xfrm>
                      <a:off x="3484179" y="2380592"/>
                      <a:ext cx="362607" cy="331076"/>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sp>
                  <p:nvSpPr>
                    <p:cNvPr id="115" name="Rectangle 114"/>
                    <p:cNvSpPr/>
                    <p:nvPr/>
                  </p:nvSpPr>
                  <p:spPr bwMode="auto">
                    <a:xfrm>
                      <a:off x="3484179" y="2790496"/>
                      <a:ext cx="362607" cy="33107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sp>
                  <p:nvSpPr>
                    <p:cNvPr id="116" name="Rectangle 115"/>
                    <p:cNvSpPr/>
                    <p:nvPr/>
                  </p:nvSpPr>
                  <p:spPr bwMode="auto">
                    <a:xfrm>
                      <a:off x="3484179" y="3200399"/>
                      <a:ext cx="362607" cy="331076"/>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grpSp>
            </p:grpSp>
            <p:sp>
              <p:nvSpPr>
                <p:cNvPr id="118" name="Rounded Rectangle 117"/>
                <p:cNvSpPr/>
                <p:nvPr/>
              </p:nvSpPr>
              <p:spPr bwMode="auto">
                <a:xfrm>
                  <a:off x="934414" y="2111892"/>
                  <a:ext cx="488732" cy="14189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sp>
              <p:nvSpPr>
                <p:cNvPr id="119" name="Rounded Rectangle 118"/>
                <p:cNvSpPr/>
                <p:nvPr/>
              </p:nvSpPr>
              <p:spPr bwMode="auto">
                <a:xfrm>
                  <a:off x="393130" y="2114590"/>
                  <a:ext cx="525519" cy="132475"/>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sp>
              <p:nvSpPr>
                <p:cNvPr id="120" name="Oval 119"/>
                <p:cNvSpPr/>
                <p:nvPr/>
              </p:nvSpPr>
              <p:spPr bwMode="auto">
                <a:xfrm>
                  <a:off x="814186" y="3813472"/>
                  <a:ext cx="174929" cy="190831"/>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sp>
              <p:nvSpPr>
                <p:cNvPr id="121" name="Rectangle 120"/>
                <p:cNvSpPr/>
                <p:nvPr/>
              </p:nvSpPr>
              <p:spPr bwMode="auto">
                <a:xfrm>
                  <a:off x="1076579" y="3861179"/>
                  <a:ext cx="190831" cy="7951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sp>
              <p:nvSpPr>
                <p:cNvPr id="122" name="Rectangle 121"/>
                <p:cNvSpPr/>
                <p:nvPr/>
              </p:nvSpPr>
              <p:spPr bwMode="auto">
                <a:xfrm>
                  <a:off x="497459" y="3862504"/>
                  <a:ext cx="190831" cy="7951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grpSp>
          <p:cxnSp>
            <p:nvCxnSpPr>
              <p:cNvPr id="129" name="Straight Connector 128"/>
              <p:cNvCxnSpPr/>
              <p:nvPr/>
            </p:nvCxnSpPr>
            <p:spPr bwMode="auto">
              <a:xfrm>
                <a:off x="3012397" y="2967586"/>
                <a:ext cx="191068" cy="13647"/>
              </a:xfrm>
              <a:prstGeom prst="line">
                <a:avLst/>
              </a:prstGeom>
              <a:solidFill>
                <a:schemeClr val="accent1"/>
              </a:solidFill>
              <a:ln w="9525" cap="flat" cmpd="sng" algn="ctr">
                <a:solidFill>
                  <a:srgbClr val="FF0000"/>
                </a:solidFill>
                <a:prstDash val="solid"/>
                <a:round/>
                <a:headEnd type="none" w="med" len="med"/>
                <a:tailEnd type="none" w="med" len="med"/>
              </a:ln>
              <a:effectLst/>
            </p:spPr>
          </p:cxnSp>
          <p:sp>
            <p:nvSpPr>
              <p:cNvPr id="130" name="Rectangle 129"/>
              <p:cNvSpPr/>
              <p:nvPr/>
            </p:nvSpPr>
            <p:spPr bwMode="auto">
              <a:xfrm>
                <a:off x="3217113" y="2825086"/>
                <a:ext cx="955343" cy="30025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dirty="0" smtClean="0">
                    <a:ln>
                      <a:noFill/>
                    </a:ln>
                    <a:solidFill>
                      <a:schemeClr val="accent1">
                        <a:lumMod val="25000"/>
                      </a:schemeClr>
                    </a:solidFill>
                    <a:effectLst/>
                    <a:latin typeface="FrutigerNext LT Regular" pitchFamily="34" charset="0"/>
                    <a:ea typeface="MS PGothic" pitchFamily="34" charset="-128"/>
                  </a:rPr>
                  <a:t>DWDM</a:t>
                </a:r>
              </a:p>
            </p:txBody>
          </p:sp>
          <p:sp>
            <p:nvSpPr>
              <p:cNvPr id="136" name="Isosceles Triangle 135"/>
              <p:cNvSpPr/>
              <p:nvPr/>
            </p:nvSpPr>
            <p:spPr bwMode="auto">
              <a:xfrm>
                <a:off x="2624700" y="4311045"/>
                <a:ext cx="198035" cy="1273134"/>
              </a:xfrm>
              <a:prstGeom prst="triangle">
                <a:avLst/>
              </a:prstGeom>
              <a:solidFill>
                <a:schemeClr val="accent4">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sp>
            <p:nvSpPr>
              <p:cNvPr id="137" name="Rectangle 136"/>
              <p:cNvSpPr/>
              <p:nvPr/>
            </p:nvSpPr>
            <p:spPr bwMode="auto">
              <a:xfrm>
                <a:off x="2973728" y="3706839"/>
                <a:ext cx="109182" cy="504967"/>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cxnSp>
            <p:nvCxnSpPr>
              <p:cNvPr id="138" name="Straight Connector 137"/>
              <p:cNvCxnSpPr>
                <a:stCxn id="137" idx="2"/>
              </p:cNvCxnSpPr>
              <p:nvPr/>
            </p:nvCxnSpPr>
            <p:spPr bwMode="auto">
              <a:xfrm>
                <a:off x="3028319" y="4211806"/>
                <a:ext cx="1" cy="1078174"/>
              </a:xfrm>
              <a:prstGeom prst="line">
                <a:avLst/>
              </a:prstGeom>
              <a:solidFill>
                <a:schemeClr val="accent1"/>
              </a:solidFill>
              <a:ln w="9525" cap="flat" cmpd="sng" algn="ctr">
                <a:solidFill>
                  <a:srgbClr val="FFFF00"/>
                </a:solidFill>
                <a:prstDash val="solid"/>
                <a:round/>
                <a:headEnd type="none" w="med" len="med"/>
                <a:tailEnd type="none" w="med" len="med"/>
              </a:ln>
              <a:effectLst/>
            </p:spPr>
          </p:cxnSp>
          <p:cxnSp>
            <p:nvCxnSpPr>
              <p:cNvPr id="139" name="Straight Connector 138"/>
              <p:cNvCxnSpPr/>
              <p:nvPr/>
            </p:nvCxnSpPr>
            <p:spPr bwMode="auto">
              <a:xfrm>
                <a:off x="3028320" y="5289980"/>
                <a:ext cx="191068" cy="13647"/>
              </a:xfrm>
              <a:prstGeom prst="line">
                <a:avLst/>
              </a:prstGeom>
              <a:solidFill>
                <a:schemeClr val="accent1"/>
              </a:solidFill>
              <a:ln w="9525" cap="flat" cmpd="sng" algn="ctr">
                <a:solidFill>
                  <a:srgbClr val="FFFF00"/>
                </a:solidFill>
                <a:prstDash val="solid"/>
                <a:round/>
                <a:headEnd type="none" w="med" len="med"/>
                <a:tailEnd type="none" w="med" len="med"/>
              </a:ln>
              <a:effectLst/>
            </p:spPr>
          </p:cxnSp>
          <p:sp>
            <p:nvSpPr>
              <p:cNvPr id="140" name="Rectangle 139"/>
              <p:cNvSpPr/>
              <p:nvPr/>
            </p:nvSpPr>
            <p:spPr bwMode="auto">
              <a:xfrm>
                <a:off x="3233036" y="5030673"/>
                <a:ext cx="955343" cy="48302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dirty="0" smtClean="0">
                    <a:ln>
                      <a:noFill/>
                    </a:ln>
                    <a:solidFill>
                      <a:schemeClr val="accent1">
                        <a:lumMod val="25000"/>
                      </a:schemeClr>
                    </a:solidFill>
                    <a:effectLst/>
                    <a:latin typeface="FrutigerNext LT Regular" pitchFamily="34" charset="0"/>
                    <a:ea typeface="MS PGothic" pitchFamily="34" charset="-128"/>
                  </a:rPr>
                  <a:t>DWDM</a:t>
                </a:r>
              </a:p>
            </p:txBody>
          </p:sp>
          <p:grpSp>
            <p:nvGrpSpPr>
              <p:cNvPr id="10" name="Group 161"/>
              <p:cNvGrpSpPr/>
              <p:nvPr/>
            </p:nvGrpSpPr>
            <p:grpSpPr>
              <a:xfrm>
                <a:off x="2006648" y="1384445"/>
                <a:ext cx="1060339" cy="1583141"/>
                <a:chOff x="1706396" y="1125138"/>
                <a:chExt cx="1060339" cy="1583141"/>
              </a:xfrm>
            </p:grpSpPr>
            <p:sp>
              <p:nvSpPr>
                <p:cNvPr id="126" name="Isosceles Triangle 125"/>
                <p:cNvSpPr/>
                <p:nvPr/>
              </p:nvSpPr>
              <p:spPr bwMode="auto">
                <a:xfrm>
                  <a:off x="2418883" y="1639614"/>
                  <a:ext cx="261253" cy="1015200"/>
                </a:xfrm>
                <a:prstGeom prst="triangle">
                  <a:avLst/>
                </a:prstGeom>
                <a:solidFill>
                  <a:schemeClr val="accent4">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sp>
              <p:nvSpPr>
                <p:cNvPr id="127" name="Rectangle 126"/>
                <p:cNvSpPr/>
                <p:nvPr/>
              </p:nvSpPr>
              <p:spPr bwMode="auto">
                <a:xfrm>
                  <a:off x="2657553" y="1125138"/>
                  <a:ext cx="109182" cy="504967"/>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cxnSp>
              <p:nvCxnSpPr>
                <p:cNvPr id="128" name="Straight Connector 127"/>
                <p:cNvCxnSpPr>
                  <a:stCxn id="127" idx="2"/>
                </p:cNvCxnSpPr>
                <p:nvPr/>
              </p:nvCxnSpPr>
              <p:spPr bwMode="auto">
                <a:xfrm>
                  <a:off x="2712144" y="1630105"/>
                  <a:ext cx="1" cy="1078174"/>
                </a:xfrm>
                <a:prstGeom prst="line">
                  <a:avLst/>
                </a:prstGeom>
                <a:solidFill>
                  <a:schemeClr val="accent1"/>
                </a:solidFill>
                <a:ln w="9525" cap="flat" cmpd="sng" algn="ctr">
                  <a:solidFill>
                    <a:srgbClr val="FF0000"/>
                  </a:solidFill>
                  <a:prstDash val="solid"/>
                  <a:round/>
                  <a:headEnd type="none" w="med" len="med"/>
                  <a:tailEnd type="none" w="med" len="med"/>
                </a:ln>
                <a:effectLst/>
              </p:spPr>
            </p:cxnSp>
            <p:sp>
              <p:nvSpPr>
                <p:cNvPr id="175" name="TextBox 174"/>
                <p:cNvSpPr txBox="1"/>
                <p:nvPr/>
              </p:nvSpPr>
              <p:spPr>
                <a:xfrm rot="9713445">
                  <a:off x="1706396" y="1353826"/>
                  <a:ext cx="782852" cy="448446"/>
                </a:xfrm>
                <a:prstGeom prst="rect">
                  <a:avLst/>
                </a:prstGeom>
                <a:noFill/>
              </p:spPr>
              <p:txBody>
                <a:bodyPr wrap="none" rtlCol="0">
                  <a:spAutoFit/>
                </a:bodyPr>
                <a:lstStyle/>
                <a:p>
                  <a:r>
                    <a:rPr lang="en-US" sz="1000" dirty="0" smtClean="0">
                      <a:solidFill>
                        <a:schemeClr val="accent1">
                          <a:lumMod val="25000"/>
                        </a:schemeClr>
                      </a:solidFill>
                    </a:rPr>
                    <a:t>))))</a:t>
                  </a:r>
                  <a:endParaRPr lang="en-US" sz="1000" dirty="0">
                    <a:solidFill>
                      <a:schemeClr val="accent1">
                        <a:lumMod val="25000"/>
                      </a:schemeClr>
                    </a:solidFill>
                  </a:endParaRPr>
                </a:p>
              </p:txBody>
            </p:sp>
          </p:grpSp>
          <p:sp>
            <p:nvSpPr>
              <p:cNvPr id="176" name="TextBox 175"/>
              <p:cNvSpPr txBox="1"/>
              <p:nvPr/>
            </p:nvSpPr>
            <p:spPr>
              <a:xfrm rot="11789746">
                <a:off x="1974336" y="3734579"/>
                <a:ext cx="782852" cy="448446"/>
              </a:xfrm>
              <a:prstGeom prst="rect">
                <a:avLst/>
              </a:prstGeom>
              <a:noFill/>
            </p:spPr>
            <p:txBody>
              <a:bodyPr wrap="none" rtlCol="0">
                <a:spAutoFit/>
              </a:bodyPr>
              <a:lstStyle/>
              <a:p>
                <a:r>
                  <a:rPr lang="en-US" sz="1000" dirty="0" smtClean="0">
                    <a:solidFill>
                      <a:schemeClr val="accent1">
                        <a:lumMod val="25000"/>
                      </a:schemeClr>
                    </a:solidFill>
                  </a:rPr>
                  <a:t>))))</a:t>
                </a:r>
                <a:endParaRPr lang="en-US" sz="1000" dirty="0">
                  <a:solidFill>
                    <a:schemeClr val="accent1">
                      <a:lumMod val="25000"/>
                    </a:schemeClr>
                  </a:solidFill>
                </a:endParaRPr>
              </a:p>
            </p:txBody>
          </p:sp>
          <p:cxnSp>
            <p:nvCxnSpPr>
              <p:cNvPr id="178" name="Straight Arrow Connector 177"/>
              <p:cNvCxnSpPr/>
              <p:nvPr/>
            </p:nvCxnSpPr>
            <p:spPr bwMode="auto">
              <a:xfrm flipH="1">
                <a:off x="3022696" y="2228755"/>
                <a:ext cx="239912" cy="950"/>
              </a:xfrm>
              <a:prstGeom prst="straightConnector1">
                <a:avLst/>
              </a:prstGeom>
              <a:solidFill>
                <a:schemeClr val="accent1"/>
              </a:solidFill>
              <a:ln w="9525" cap="flat" cmpd="sng" algn="ctr">
                <a:solidFill>
                  <a:schemeClr val="bg1"/>
                </a:solidFill>
                <a:prstDash val="dash"/>
                <a:round/>
                <a:headEnd type="none" w="med" len="med"/>
                <a:tailEnd type="arrow"/>
              </a:ln>
              <a:effectLst/>
            </p:spPr>
          </p:cxnSp>
          <p:sp>
            <p:nvSpPr>
              <p:cNvPr id="204" name="Rectangle 203"/>
              <p:cNvSpPr/>
              <p:nvPr/>
            </p:nvSpPr>
            <p:spPr bwMode="auto">
              <a:xfrm>
                <a:off x="2801426" y="3393216"/>
                <a:ext cx="109182" cy="504967"/>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sp>
            <p:nvSpPr>
              <p:cNvPr id="205" name="TextBox 204"/>
              <p:cNvSpPr txBox="1"/>
              <p:nvPr/>
            </p:nvSpPr>
            <p:spPr>
              <a:xfrm rot="8933607">
                <a:off x="1794134" y="3329198"/>
                <a:ext cx="1025362" cy="448446"/>
              </a:xfrm>
              <a:prstGeom prst="rect">
                <a:avLst/>
              </a:prstGeom>
              <a:noFill/>
            </p:spPr>
            <p:txBody>
              <a:bodyPr wrap="square" rtlCol="0">
                <a:spAutoFit/>
              </a:bodyPr>
              <a:lstStyle/>
              <a:p>
                <a:r>
                  <a:rPr lang="en-US" sz="1000" dirty="0" smtClean="0">
                    <a:solidFill>
                      <a:schemeClr val="accent1">
                        <a:lumMod val="25000"/>
                      </a:schemeClr>
                    </a:solidFill>
                  </a:rPr>
                  <a:t>))))</a:t>
                </a:r>
                <a:endParaRPr lang="en-US" sz="1000" dirty="0">
                  <a:solidFill>
                    <a:schemeClr val="accent1">
                      <a:lumMod val="25000"/>
                    </a:schemeClr>
                  </a:solidFill>
                </a:endParaRPr>
              </a:p>
            </p:txBody>
          </p:sp>
          <p:cxnSp>
            <p:nvCxnSpPr>
              <p:cNvPr id="206" name="Straight Connector 205"/>
              <p:cNvCxnSpPr>
                <a:stCxn id="204" idx="2"/>
              </p:cNvCxnSpPr>
              <p:nvPr/>
            </p:nvCxnSpPr>
            <p:spPr bwMode="auto">
              <a:xfrm>
                <a:off x="2856017" y="3898183"/>
                <a:ext cx="9217" cy="1458918"/>
              </a:xfrm>
              <a:prstGeom prst="line">
                <a:avLst/>
              </a:prstGeom>
              <a:solidFill>
                <a:schemeClr val="accent1"/>
              </a:solidFill>
              <a:ln w="9525" cap="flat" cmpd="sng" algn="ctr">
                <a:solidFill>
                  <a:srgbClr val="0000FF"/>
                </a:solidFill>
                <a:prstDash val="solid"/>
                <a:round/>
                <a:headEnd type="none" w="med" len="med"/>
                <a:tailEnd type="none" w="med" len="med"/>
              </a:ln>
              <a:effectLst/>
            </p:spPr>
          </p:cxnSp>
          <p:cxnSp>
            <p:nvCxnSpPr>
              <p:cNvPr id="207" name="Straight Connector 206"/>
              <p:cNvCxnSpPr/>
              <p:nvPr/>
            </p:nvCxnSpPr>
            <p:spPr bwMode="auto">
              <a:xfrm>
                <a:off x="2862668" y="5370817"/>
                <a:ext cx="368326" cy="33991"/>
              </a:xfrm>
              <a:prstGeom prst="line">
                <a:avLst/>
              </a:prstGeom>
              <a:solidFill>
                <a:schemeClr val="accent1"/>
              </a:solidFill>
              <a:ln w="9525" cap="flat" cmpd="sng" algn="ctr">
                <a:solidFill>
                  <a:srgbClr val="0000FF"/>
                </a:solidFill>
                <a:prstDash val="solid"/>
                <a:round/>
                <a:headEnd type="none" w="med" len="med"/>
                <a:tailEnd type="none" w="med" len="med"/>
              </a:ln>
              <a:effectLst/>
            </p:spPr>
          </p:cxnSp>
          <p:sp>
            <p:nvSpPr>
              <p:cNvPr id="330" name="Cloud 329"/>
              <p:cNvSpPr/>
              <p:nvPr/>
            </p:nvSpPr>
            <p:spPr bwMode="auto">
              <a:xfrm>
                <a:off x="4653956" y="1646672"/>
                <a:ext cx="1116929" cy="4412934"/>
              </a:xfrm>
              <a:prstGeom prst="cloud">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sp>
            <p:nvSpPr>
              <p:cNvPr id="331" name="Cloud 330"/>
              <p:cNvSpPr/>
              <p:nvPr/>
            </p:nvSpPr>
            <p:spPr bwMode="auto">
              <a:xfrm rot="788343">
                <a:off x="6616548" y="2560965"/>
                <a:ext cx="3054350" cy="3040689"/>
              </a:xfrm>
              <a:prstGeom prst="cloud">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dirty="0" smtClean="0">
                  <a:ln>
                    <a:noFill/>
                  </a:ln>
                  <a:solidFill>
                    <a:schemeClr val="accent1">
                      <a:lumMod val="25000"/>
                    </a:schemeClr>
                  </a:solidFill>
                  <a:effectLst/>
                  <a:latin typeface="FrutigerNext LT Regular" pitchFamily="34" charset="0"/>
                  <a:ea typeface="MS PGothic" pitchFamily="34" charset="-128"/>
                </a:endParaRPr>
              </a:p>
            </p:txBody>
          </p:sp>
          <p:grpSp>
            <p:nvGrpSpPr>
              <p:cNvPr id="11" name="Group 177"/>
              <p:cNvGrpSpPr/>
              <p:nvPr/>
            </p:nvGrpSpPr>
            <p:grpSpPr>
              <a:xfrm rot="16200000">
                <a:off x="6467596" y="3408386"/>
                <a:ext cx="1978091" cy="1242533"/>
                <a:chOff x="6944248" y="6119031"/>
                <a:chExt cx="1236704" cy="744081"/>
              </a:xfrm>
            </p:grpSpPr>
            <p:sp>
              <p:nvSpPr>
                <p:cNvPr id="334" name="Cube 333"/>
                <p:cNvSpPr/>
                <p:nvPr/>
              </p:nvSpPr>
              <p:spPr bwMode="auto">
                <a:xfrm>
                  <a:off x="6944248" y="6358643"/>
                  <a:ext cx="203083" cy="135427"/>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sp>
              <p:nvSpPr>
                <p:cNvPr id="335" name="Cube 334"/>
                <p:cNvSpPr/>
                <p:nvPr/>
              </p:nvSpPr>
              <p:spPr bwMode="auto">
                <a:xfrm>
                  <a:off x="7222384" y="6358643"/>
                  <a:ext cx="203083" cy="135427"/>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sp>
              <p:nvSpPr>
                <p:cNvPr id="336" name="Cube 335"/>
                <p:cNvSpPr/>
                <p:nvPr/>
              </p:nvSpPr>
              <p:spPr bwMode="auto">
                <a:xfrm>
                  <a:off x="7540253" y="6358643"/>
                  <a:ext cx="203083" cy="135427"/>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sp>
              <p:nvSpPr>
                <p:cNvPr id="337" name="Cube 336"/>
                <p:cNvSpPr/>
                <p:nvPr/>
              </p:nvSpPr>
              <p:spPr bwMode="auto">
                <a:xfrm>
                  <a:off x="7897857" y="6358643"/>
                  <a:ext cx="203083" cy="135427"/>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cxnSp>
              <p:nvCxnSpPr>
                <p:cNvPr id="340" name="Straight Connector 339"/>
                <p:cNvCxnSpPr>
                  <a:stCxn id="386" idx="1"/>
                  <a:endCxn id="336" idx="3"/>
                </p:cNvCxnSpPr>
                <p:nvPr/>
              </p:nvCxnSpPr>
              <p:spPr bwMode="auto">
                <a:xfrm rot="5400000" flipH="1">
                  <a:off x="7718016" y="6400176"/>
                  <a:ext cx="369042" cy="55683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46" name="Straight Connector 345"/>
                <p:cNvCxnSpPr>
                  <a:stCxn id="337" idx="1"/>
                  <a:endCxn id="348" idx="4"/>
                </p:cNvCxnSpPr>
                <p:nvPr/>
              </p:nvCxnSpPr>
              <p:spPr bwMode="auto">
                <a:xfrm flipH="1" flipV="1">
                  <a:off x="7758759" y="6203673"/>
                  <a:ext cx="223711" cy="188827"/>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347" name="Cube 346"/>
                <p:cNvSpPr/>
                <p:nvPr/>
              </p:nvSpPr>
              <p:spPr bwMode="auto">
                <a:xfrm>
                  <a:off x="7162284" y="6125198"/>
                  <a:ext cx="203083" cy="135427"/>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sp>
              <p:nvSpPr>
                <p:cNvPr id="348" name="Cube 347"/>
                <p:cNvSpPr/>
                <p:nvPr/>
              </p:nvSpPr>
              <p:spPr bwMode="auto">
                <a:xfrm>
                  <a:off x="7589533" y="6119031"/>
                  <a:ext cx="203083" cy="135427"/>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cxnSp>
              <p:nvCxnSpPr>
                <p:cNvPr id="349" name="Straight Connector 348"/>
                <p:cNvCxnSpPr>
                  <a:stCxn id="337" idx="1"/>
                  <a:endCxn id="347" idx="4"/>
                </p:cNvCxnSpPr>
                <p:nvPr/>
              </p:nvCxnSpPr>
              <p:spPr bwMode="auto">
                <a:xfrm flipH="1" flipV="1">
                  <a:off x="7331510" y="6209840"/>
                  <a:ext cx="650960" cy="18266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50" name="Straight Connector 349"/>
                <p:cNvCxnSpPr>
                  <a:stCxn id="336" idx="0"/>
                  <a:endCxn id="348" idx="3"/>
                </p:cNvCxnSpPr>
                <p:nvPr/>
              </p:nvCxnSpPr>
              <p:spPr bwMode="auto">
                <a:xfrm flipV="1">
                  <a:off x="7658723" y="6254458"/>
                  <a:ext cx="15423" cy="104185"/>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51" name="Straight Connector 350"/>
                <p:cNvCxnSpPr>
                  <a:stCxn id="336" idx="0"/>
                  <a:endCxn id="347" idx="4"/>
                </p:cNvCxnSpPr>
                <p:nvPr/>
              </p:nvCxnSpPr>
              <p:spPr bwMode="auto">
                <a:xfrm flipH="1" flipV="1">
                  <a:off x="7331510" y="6209840"/>
                  <a:ext cx="327213" cy="148803"/>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52" name="Straight Connector 351"/>
                <p:cNvCxnSpPr>
                  <a:stCxn id="335" idx="0"/>
                  <a:endCxn id="348" idx="3"/>
                </p:cNvCxnSpPr>
                <p:nvPr/>
              </p:nvCxnSpPr>
              <p:spPr bwMode="auto">
                <a:xfrm flipV="1">
                  <a:off x="7340854" y="6254458"/>
                  <a:ext cx="333292" cy="104185"/>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53" name="Straight Connector 352"/>
                <p:cNvCxnSpPr>
                  <a:stCxn id="335" idx="0"/>
                  <a:endCxn id="347" idx="3"/>
                </p:cNvCxnSpPr>
                <p:nvPr/>
              </p:nvCxnSpPr>
              <p:spPr bwMode="auto">
                <a:xfrm flipH="1" flipV="1">
                  <a:off x="7246897" y="6260625"/>
                  <a:ext cx="93957" cy="98018"/>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54" name="Straight Connector 353"/>
                <p:cNvCxnSpPr>
                  <a:stCxn id="334" idx="0"/>
                  <a:endCxn id="347" idx="3"/>
                </p:cNvCxnSpPr>
                <p:nvPr/>
              </p:nvCxnSpPr>
              <p:spPr bwMode="auto">
                <a:xfrm flipV="1">
                  <a:off x="7062718" y="6260625"/>
                  <a:ext cx="184179" cy="98018"/>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55" name="Straight Connector 354"/>
                <p:cNvCxnSpPr>
                  <a:stCxn id="334" idx="0"/>
                  <a:endCxn id="348" idx="3"/>
                </p:cNvCxnSpPr>
                <p:nvPr/>
              </p:nvCxnSpPr>
              <p:spPr bwMode="auto">
                <a:xfrm flipV="1">
                  <a:off x="7062718" y="6254458"/>
                  <a:ext cx="611428" cy="104185"/>
                </a:xfrm>
                <a:prstGeom prst="line">
                  <a:avLst/>
                </a:prstGeom>
                <a:solidFill>
                  <a:schemeClr val="accent1"/>
                </a:solidFill>
                <a:ln w="9525" cap="flat" cmpd="sng" algn="ctr">
                  <a:solidFill>
                    <a:schemeClr val="bg1"/>
                  </a:solidFill>
                  <a:prstDash val="solid"/>
                  <a:round/>
                  <a:headEnd type="none" w="med" len="med"/>
                  <a:tailEnd type="none" w="med" len="med"/>
                </a:ln>
                <a:effectLst/>
              </p:spPr>
            </p:cxnSp>
          </p:grpSp>
          <p:grpSp>
            <p:nvGrpSpPr>
              <p:cNvPr id="12" name="Group 358"/>
              <p:cNvGrpSpPr/>
              <p:nvPr/>
            </p:nvGrpSpPr>
            <p:grpSpPr>
              <a:xfrm>
                <a:off x="499950" y="3578657"/>
                <a:ext cx="788276" cy="1546940"/>
                <a:chOff x="331076" y="1968769"/>
                <a:chExt cx="1166648" cy="2075291"/>
              </a:xfrm>
            </p:grpSpPr>
            <p:sp>
              <p:nvSpPr>
                <p:cNvPr id="360" name="Rounded Rectangle 359"/>
                <p:cNvSpPr/>
                <p:nvPr/>
              </p:nvSpPr>
              <p:spPr bwMode="auto">
                <a:xfrm>
                  <a:off x="331076" y="1968769"/>
                  <a:ext cx="1166648" cy="2075291"/>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grpSp>
              <p:nvGrpSpPr>
                <p:cNvPr id="13" name="Group 116"/>
                <p:cNvGrpSpPr/>
                <p:nvPr/>
              </p:nvGrpSpPr>
              <p:grpSpPr>
                <a:xfrm>
                  <a:off x="414153" y="2406182"/>
                  <a:ext cx="961697" cy="1329559"/>
                  <a:chOff x="3484179" y="2044262"/>
                  <a:chExt cx="1250731" cy="1560786"/>
                </a:xfrm>
              </p:grpSpPr>
              <p:grpSp>
                <p:nvGrpSpPr>
                  <p:cNvPr id="14" name="Group 105"/>
                  <p:cNvGrpSpPr/>
                  <p:nvPr/>
                </p:nvGrpSpPr>
                <p:grpSpPr>
                  <a:xfrm>
                    <a:off x="3484179" y="2044262"/>
                    <a:ext cx="362607" cy="1560786"/>
                    <a:chOff x="3484179" y="1970689"/>
                    <a:chExt cx="362607" cy="1560786"/>
                  </a:xfrm>
                </p:grpSpPr>
                <p:sp>
                  <p:nvSpPr>
                    <p:cNvPr id="378" name="Rectangle 377"/>
                    <p:cNvSpPr/>
                    <p:nvPr/>
                  </p:nvSpPr>
                  <p:spPr bwMode="auto">
                    <a:xfrm>
                      <a:off x="3484179" y="1970689"/>
                      <a:ext cx="362607" cy="33107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sp>
                  <p:nvSpPr>
                    <p:cNvPr id="379" name="Rectangle 378"/>
                    <p:cNvSpPr/>
                    <p:nvPr/>
                  </p:nvSpPr>
                  <p:spPr bwMode="auto">
                    <a:xfrm>
                      <a:off x="3484179" y="2380592"/>
                      <a:ext cx="362607" cy="331076"/>
                    </a:xfrm>
                    <a:prstGeom prst="rect">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sp>
                  <p:nvSpPr>
                    <p:cNvPr id="380" name="Rectangle 379"/>
                    <p:cNvSpPr/>
                    <p:nvPr/>
                  </p:nvSpPr>
                  <p:spPr bwMode="auto">
                    <a:xfrm>
                      <a:off x="3484179" y="2790496"/>
                      <a:ext cx="362607" cy="33107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sp>
                  <p:nvSpPr>
                    <p:cNvPr id="381" name="Rectangle 380"/>
                    <p:cNvSpPr/>
                    <p:nvPr/>
                  </p:nvSpPr>
                  <p:spPr bwMode="auto">
                    <a:xfrm>
                      <a:off x="3484179" y="3200399"/>
                      <a:ext cx="362607" cy="33107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grpSp>
              <p:grpSp>
                <p:nvGrpSpPr>
                  <p:cNvPr id="15" name="Group 106"/>
                  <p:cNvGrpSpPr/>
                  <p:nvPr/>
                </p:nvGrpSpPr>
                <p:grpSpPr>
                  <a:xfrm>
                    <a:off x="3928241" y="2044262"/>
                    <a:ext cx="362607" cy="1560786"/>
                    <a:chOff x="3484179" y="1970689"/>
                    <a:chExt cx="362607" cy="1560786"/>
                  </a:xfrm>
                </p:grpSpPr>
                <p:sp>
                  <p:nvSpPr>
                    <p:cNvPr id="374" name="Rectangle 373"/>
                    <p:cNvSpPr/>
                    <p:nvPr/>
                  </p:nvSpPr>
                  <p:spPr bwMode="auto">
                    <a:xfrm>
                      <a:off x="3484179" y="1970689"/>
                      <a:ext cx="362607" cy="33107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sp>
                  <p:nvSpPr>
                    <p:cNvPr id="375" name="Rectangle 374"/>
                    <p:cNvSpPr/>
                    <p:nvPr/>
                  </p:nvSpPr>
                  <p:spPr bwMode="auto">
                    <a:xfrm>
                      <a:off x="3484179" y="2380592"/>
                      <a:ext cx="362607" cy="33107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sp>
                  <p:nvSpPr>
                    <p:cNvPr id="376" name="Rectangle 375"/>
                    <p:cNvSpPr/>
                    <p:nvPr/>
                  </p:nvSpPr>
                  <p:spPr bwMode="auto">
                    <a:xfrm>
                      <a:off x="3484179" y="2790496"/>
                      <a:ext cx="362607" cy="331076"/>
                    </a:xfrm>
                    <a:prstGeom prst="rect">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sp>
                  <p:nvSpPr>
                    <p:cNvPr id="377" name="Rectangle 376"/>
                    <p:cNvSpPr/>
                    <p:nvPr/>
                  </p:nvSpPr>
                  <p:spPr bwMode="auto">
                    <a:xfrm>
                      <a:off x="3484179" y="3200399"/>
                      <a:ext cx="362607" cy="33107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grpSp>
              <p:grpSp>
                <p:nvGrpSpPr>
                  <p:cNvPr id="16" name="Group 111"/>
                  <p:cNvGrpSpPr/>
                  <p:nvPr/>
                </p:nvGrpSpPr>
                <p:grpSpPr>
                  <a:xfrm>
                    <a:off x="4372303" y="2044262"/>
                    <a:ext cx="362607" cy="1560786"/>
                    <a:chOff x="3484179" y="1970689"/>
                    <a:chExt cx="362607" cy="1560786"/>
                  </a:xfrm>
                </p:grpSpPr>
                <p:sp>
                  <p:nvSpPr>
                    <p:cNvPr id="370" name="Rectangle 369"/>
                    <p:cNvSpPr/>
                    <p:nvPr/>
                  </p:nvSpPr>
                  <p:spPr bwMode="auto">
                    <a:xfrm>
                      <a:off x="3484179" y="1970689"/>
                      <a:ext cx="362607" cy="33107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sp>
                  <p:nvSpPr>
                    <p:cNvPr id="371" name="Rectangle 370"/>
                    <p:cNvSpPr/>
                    <p:nvPr/>
                  </p:nvSpPr>
                  <p:spPr bwMode="auto">
                    <a:xfrm>
                      <a:off x="3484179" y="2380592"/>
                      <a:ext cx="362607" cy="331076"/>
                    </a:xfrm>
                    <a:prstGeom prst="rect">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sp>
                  <p:nvSpPr>
                    <p:cNvPr id="372" name="Rectangle 371"/>
                    <p:cNvSpPr/>
                    <p:nvPr/>
                  </p:nvSpPr>
                  <p:spPr bwMode="auto">
                    <a:xfrm>
                      <a:off x="3484179" y="2790496"/>
                      <a:ext cx="362607" cy="33107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sp>
                  <p:nvSpPr>
                    <p:cNvPr id="373" name="Rectangle 372"/>
                    <p:cNvSpPr/>
                    <p:nvPr/>
                  </p:nvSpPr>
                  <p:spPr bwMode="auto">
                    <a:xfrm>
                      <a:off x="3484179" y="3200399"/>
                      <a:ext cx="362607" cy="33107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grpSp>
            </p:grpSp>
            <p:sp>
              <p:nvSpPr>
                <p:cNvPr id="362" name="Rounded Rectangle 361"/>
                <p:cNvSpPr/>
                <p:nvPr/>
              </p:nvSpPr>
              <p:spPr bwMode="auto">
                <a:xfrm>
                  <a:off x="934414" y="2111892"/>
                  <a:ext cx="488732" cy="14189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sp>
              <p:nvSpPr>
                <p:cNvPr id="363" name="Rounded Rectangle 362"/>
                <p:cNvSpPr/>
                <p:nvPr/>
              </p:nvSpPr>
              <p:spPr bwMode="auto">
                <a:xfrm>
                  <a:off x="393130" y="2114590"/>
                  <a:ext cx="525519" cy="132475"/>
                </a:xfrm>
                <a:prstGeom prst="roundRect">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sp>
              <p:nvSpPr>
                <p:cNvPr id="364" name="Oval 363"/>
                <p:cNvSpPr/>
                <p:nvPr/>
              </p:nvSpPr>
              <p:spPr bwMode="auto">
                <a:xfrm>
                  <a:off x="814186" y="3813472"/>
                  <a:ext cx="174929" cy="190831"/>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sp>
              <p:nvSpPr>
                <p:cNvPr id="365" name="Rectangle 364"/>
                <p:cNvSpPr/>
                <p:nvPr/>
              </p:nvSpPr>
              <p:spPr bwMode="auto">
                <a:xfrm>
                  <a:off x="1076579" y="3861179"/>
                  <a:ext cx="190831" cy="7951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sp>
              <p:nvSpPr>
                <p:cNvPr id="366" name="Rectangle 365"/>
                <p:cNvSpPr/>
                <p:nvPr/>
              </p:nvSpPr>
              <p:spPr bwMode="auto">
                <a:xfrm>
                  <a:off x="497459" y="3862504"/>
                  <a:ext cx="190831" cy="7951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grpSp>
          <p:sp>
            <p:nvSpPr>
              <p:cNvPr id="386" name="Rectangle 385"/>
              <p:cNvSpPr/>
              <p:nvPr/>
            </p:nvSpPr>
            <p:spPr bwMode="auto">
              <a:xfrm>
                <a:off x="8077908" y="2938131"/>
                <a:ext cx="1150883" cy="204952"/>
              </a:xfrm>
              <a:prstGeom prst="rect">
                <a:avLst/>
              </a:prstGeom>
              <a:solidFill>
                <a:srgbClr val="FF0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sp>
            <p:nvSpPr>
              <p:cNvPr id="387" name="Rectangle 386"/>
              <p:cNvSpPr/>
              <p:nvPr/>
            </p:nvSpPr>
            <p:spPr bwMode="auto">
              <a:xfrm>
                <a:off x="8077908" y="3216655"/>
                <a:ext cx="1150883" cy="204952"/>
              </a:xfrm>
              <a:prstGeom prst="rect">
                <a:avLst/>
              </a:prstGeom>
              <a:solidFill>
                <a:srgbClr val="FF0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sp>
            <p:nvSpPr>
              <p:cNvPr id="389" name="Rectangle 388"/>
              <p:cNvSpPr/>
              <p:nvPr/>
            </p:nvSpPr>
            <p:spPr bwMode="auto">
              <a:xfrm>
                <a:off x="8077908" y="3488610"/>
                <a:ext cx="1150883" cy="204952"/>
              </a:xfrm>
              <a:prstGeom prst="rect">
                <a:avLst/>
              </a:prstGeom>
              <a:solidFill>
                <a:srgbClr val="FF0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dirty="0" smtClean="0">
                  <a:ln>
                    <a:noFill/>
                  </a:ln>
                  <a:solidFill>
                    <a:schemeClr val="accent1">
                      <a:lumMod val="25000"/>
                    </a:schemeClr>
                  </a:solidFill>
                  <a:effectLst/>
                  <a:latin typeface="FrutigerNext LT Regular" pitchFamily="34" charset="0"/>
                  <a:ea typeface="MS PGothic" pitchFamily="34" charset="-128"/>
                </a:endParaRPr>
              </a:p>
            </p:txBody>
          </p:sp>
          <p:sp>
            <p:nvSpPr>
              <p:cNvPr id="390" name="Rectangle 389"/>
              <p:cNvSpPr/>
              <p:nvPr/>
            </p:nvSpPr>
            <p:spPr bwMode="auto">
              <a:xfrm>
                <a:off x="8077908" y="3767134"/>
                <a:ext cx="1150883" cy="204952"/>
              </a:xfrm>
              <a:prstGeom prst="rect">
                <a:avLst/>
              </a:prstGeom>
              <a:solidFill>
                <a:srgbClr val="FFFF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sp>
            <p:nvSpPr>
              <p:cNvPr id="392" name="Rectangle 391"/>
              <p:cNvSpPr/>
              <p:nvPr/>
            </p:nvSpPr>
            <p:spPr bwMode="auto">
              <a:xfrm>
                <a:off x="8077908" y="4039089"/>
                <a:ext cx="1150883" cy="204952"/>
              </a:xfrm>
              <a:prstGeom prst="rect">
                <a:avLst/>
              </a:prstGeom>
              <a:solidFill>
                <a:srgbClr val="FFFF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sp>
            <p:nvSpPr>
              <p:cNvPr id="393" name="Rectangle 392"/>
              <p:cNvSpPr/>
              <p:nvPr/>
            </p:nvSpPr>
            <p:spPr bwMode="auto">
              <a:xfrm>
                <a:off x="8077908" y="4317613"/>
                <a:ext cx="1150883" cy="204952"/>
              </a:xfrm>
              <a:prstGeom prst="rect">
                <a:avLst/>
              </a:prstGeom>
              <a:solidFill>
                <a:srgbClr val="0000FF"/>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sp>
            <p:nvSpPr>
              <p:cNvPr id="395" name="Rectangle 394"/>
              <p:cNvSpPr/>
              <p:nvPr/>
            </p:nvSpPr>
            <p:spPr bwMode="auto">
              <a:xfrm>
                <a:off x="8077908" y="4589569"/>
                <a:ext cx="1150883" cy="204952"/>
              </a:xfrm>
              <a:prstGeom prst="rect">
                <a:avLst/>
              </a:prstGeom>
              <a:solidFill>
                <a:srgbClr val="0000FF"/>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sp>
            <p:nvSpPr>
              <p:cNvPr id="396" name="Rectangle 395"/>
              <p:cNvSpPr/>
              <p:nvPr/>
            </p:nvSpPr>
            <p:spPr bwMode="auto">
              <a:xfrm>
                <a:off x="8077908" y="4868093"/>
                <a:ext cx="1150883" cy="204952"/>
              </a:xfrm>
              <a:prstGeom prst="rect">
                <a:avLst/>
              </a:prstGeom>
              <a:solidFill>
                <a:schemeClr val="tx1">
                  <a:lumMod val="75000"/>
                  <a:lumOff val="2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sp>
            <p:nvSpPr>
              <p:cNvPr id="131" name="Freeform 130"/>
              <p:cNvSpPr/>
              <p:nvPr/>
            </p:nvSpPr>
            <p:spPr bwMode="auto">
              <a:xfrm rot="973628">
                <a:off x="4075877" y="3321833"/>
                <a:ext cx="2758475" cy="599499"/>
              </a:xfrm>
              <a:custGeom>
                <a:avLst/>
                <a:gdLst>
                  <a:gd name="connsiteX0" fmla="*/ 0 w 1779668"/>
                  <a:gd name="connsiteY0" fmla="*/ 204717 h 587592"/>
                  <a:gd name="connsiteX1" fmla="*/ 68239 w 1779668"/>
                  <a:gd name="connsiteY1" fmla="*/ 191069 h 587592"/>
                  <a:gd name="connsiteX2" fmla="*/ 109182 w 1779668"/>
                  <a:gd name="connsiteY2" fmla="*/ 163774 h 587592"/>
                  <a:gd name="connsiteX3" fmla="*/ 177421 w 1779668"/>
                  <a:gd name="connsiteY3" fmla="*/ 177421 h 587592"/>
                  <a:gd name="connsiteX4" fmla="*/ 259308 w 1779668"/>
                  <a:gd name="connsiteY4" fmla="*/ 204717 h 587592"/>
                  <a:gd name="connsiteX5" fmla="*/ 286603 w 1779668"/>
                  <a:gd name="connsiteY5" fmla="*/ 245660 h 587592"/>
                  <a:gd name="connsiteX6" fmla="*/ 354842 w 1779668"/>
                  <a:gd name="connsiteY6" fmla="*/ 163774 h 587592"/>
                  <a:gd name="connsiteX7" fmla="*/ 395785 w 1779668"/>
                  <a:gd name="connsiteY7" fmla="*/ 150126 h 587592"/>
                  <a:gd name="connsiteX8" fmla="*/ 450376 w 1779668"/>
                  <a:gd name="connsiteY8" fmla="*/ 136478 h 587592"/>
                  <a:gd name="connsiteX9" fmla="*/ 491319 w 1779668"/>
                  <a:gd name="connsiteY9" fmla="*/ 150126 h 587592"/>
                  <a:gd name="connsiteX10" fmla="*/ 504967 w 1779668"/>
                  <a:gd name="connsiteY10" fmla="*/ 191069 h 587592"/>
                  <a:gd name="connsiteX11" fmla="*/ 532263 w 1779668"/>
                  <a:gd name="connsiteY11" fmla="*/ 122830 h 587592"/>
                  <a:gd name="connsiteX12" fmla="*/ 573206 w 1779668"/>
                  <a:gd name="connsiteY12" fmla="*/ 13648 h 587592"/>
                  <a:gd name="connsiteX13" fmla="*/ 600502 w 1779668"/>
                  <a:gd name="connsiteY13" fmla="*/ 136478 h 587592"/>
                  <a:gd name="connsiteX14" fmla="*/ 614149 w 1779668"/>
                  <a:gd name="connsiteY14" fmla="*/ 232012 h 587592"/>
                  <a:gd name="connsiteX15" fmla="*/ 627797 w 1779668"/>
                  <a:gd name="connsiteY15" fmla="*/ 477672 h 587592"/>
                  <a:gd name="connsiteX16" fmla="*/ 655093 w 1779668"/>
                  <a:gd name="connsiteY16" fmla="*/ 423081 h 587592"/>
                  <a:gd name="connsiteX17" fmla="*/ 668740 w 1779668"/>
                  <a:gd name="connsiteY17" fmla="*/ 300251 h 587592"/>
                  <a:gd name="connsiteX18" fmla="*/ 682388 w 1779668"/>
                  <a:gd name="connsiteY18" fmla="*/ 191069 h 587592"/>
                  <a:gd name="connsiteX19" fmla="*/ 696036 w 1779668"/>
                  <a:gd name="connsiteY19" fmla="*/ 136478 h 587592"/>
                  <a:gd name="connsiteX20" fmla="*/ 709684 w 1779668"/>
                  <a:gd name="connsiteY20" fmla="*/ 40944 h 587592"/>
                  <a:gd name="connsiteX21" fmla="*/ 750627 w 1779668"/>
                  <a:gd name="connsiteY21" fmla="*/ 68239 h 587592"/>
                  <a:gd name="connsiteX22" fmla="*/ 805218 w 1779668"/>
                  <a:gd name="connsiteY22" fmla="*/ 150126 h 587592"/>
                  <a:gd name="connsiteX23" fmla="*/ 818866 w 1779668"/>
                  <a:gd name="connsiteY23" fmla="*/ 204717 h 587592"/>
                  <a:gd name="connsiteX24" fmla="*/ 832514 w 1779668"/>
                  <a:gd name="connsiteY24" fmla="*/ 245660 h 587592"/>
                  <a:gd name="connsiteX25" fmla="*/ 859809 w 1779668"/>
                  <a:gd name="connsiteY25" fmla="*/ 204717 h 587592"/>
                  <a:gd name="connsiteX26" fmla="*/ 900752 w 1779668"/>
                  <a:gd name="connsiteY26" fmla="*/ 218365 h 587592"/>
                  <a:gd name="connsiteX27" fmla="*/ 941696 w 1779668"/>
                  <a:gd name="connsiteY27" fmla="*/ 177421 h 587592"/>
                  <a:gd name="connsiteX28" fmla="*/ 968991 w 1779668"/>
                  <a:gd name="connsiteY28" fmla="*/ 259308 h 587592"/>
                  <a:gd name="connsiteX29" fmla="*/ 1009934 w 1779668"/>
                  <a:gd name="connsiteY29" fmla="*/ 286603 h 587592"/>
                  <a:gd name="connsiteX30" fmla="*/ 1064525 w 1779668"/>
                  <a:gd name="connsiteY30" fmla="*/ 136478 h 587592"/>
                  <a:gd name="connsiteX31" fmla="*/ 1091821 w 1779668"/>
                  <a:gd name="connsiteY31" fmla="*/ 54592 h 587592"/>
                  <a:gd name="connsiteX32" fmla="*/ 1105469 w 1779668"/>
                  <a:gd name="connsiteY32" fmla="*/ 0 h 587592"/>
                  <a:gd name="connsiteX33" fmla="*/ 1146412 w 1779668"/>
                  <a:gd name="connsiteY33" fmla="*/ 54592 h 587592"/>
                  <a:gd name="connsiteX34" fmla="*/ 1160060 w 1779668"/>
                  <a:gd name="connsiteY34" fmla="*/ 136478 h 587592"/>
                  <a:gd name="connsiteX35" fmla="*/ 1173708 w 1779668"/>
                  <a:gd name="connsiteY35" fmla="*/ 204717 h 587592"/>
                  <a:gd name="connsiteX36" fmla="*/ 1201003 w 1779668"/>
                  <a:gd name="connsiteY36" fmla="*/ 286603 h 587592"/>
                  <a:gd name="connsiteX37" fmla="*/ 1214651 w 1779668"/>
                  <a:gd name="connsiteY37" fmla="*/ 245660 h 587592"/>
                  <a:gd name="connsiteX38" fmla="*/ 1241946 w 1779668"/>
                  <a:gd name="connsiteY38" fmla="*/ 136478 h 587592"/>
                  <a:gd name="connsiteX39" fmla="*/ 1296537 w 1779668"/>
                  <a:gd name="connsiteY39" fmla="*/ 218365 h 587592"/>
                  <a:gd name="connsiteX40" fmla="*/ 1364776 w 1779668"/>
                  <a:gd name="connsiteY40" fmla="*/ 286603 h 587592"/>
                  <a:gd name="connsiteX41" fmla="*/ 1378424 w 1779668"/>
                  <a:gd name="connsiteY41" fmla="*/ 136478 h 587592"/>
                  <a:gd name="connsiteX42" fmla="*/ 1392072 w 1779668"/>
                  <a:gd name="connsiteY42" fmla="*/ 95535 h 587592"/>
                  <a:gd name="connsiteX43" fmla="*/ 1433015 w 1779668"/>
                  <a:gd name="connsiteY43" fmla="*/ 109183 h 587592"/>
                  <a:gd name="connsiteX44" fmla="*/ 1460311 w 1779668"/>
                  <a:gd name="connsiteY44" fmla="*/ 150126 h 587592"/>
                  <a:gd name="connsiteX45" fmla="*/ 1487606 w 1779668"/>
                  <a:gd name="connsiteY45" fmla="*/ 327547 h 587592"/>
                  <a:gd name="connsiteX46" fmla="*/ 1514902 w 1779668"/>
                  <a:gd name="connsiteY46" fmla="*/ 423081 h 587592"/>
                  <a:gd name="connsiteX47" fmla="*/ 1542197 w 1779668"/>
                  <a:gd name="connsiteY47" fmla="*/ 532263 h 587592"/>
                  <a:gd name="connsiteX48" fmla="*/ 1555845 w 1779668"/>
                  <a:gd name="connsiteY48" fmla="*/ 573206 h 587592"/>
                  <a:gd name="connsiteX49" fmla="*/ 1542197 w 1779668"/>
                  <a:gd name="connsiteY49" fmla="*/ 504968 h 587592"/>
                  <a:gd name="connsiteX50" fmla="*/ 1555845 w 1779668"/>
                  <a:gd name="connsiteY50" fmla="*/ 177421 h 587592"/>
                  <a:gd name="connsiteX51" fmla="*/ 1583140 w 1779668"/>
                  <a:gd name="connsiteY51" fmla="*/ 0 h 587592"/>
                  <a:gd name="connsiteX52" fmla="*/ 1610436 w 1779668"/>
                  <a:gd name="connsiteY52" fmla="*/ 245660 h 587592"/>
                  <a:gd name="connsiteX53" fmla="*/ 1651379 w 1779668"/>
                  <a:gd name="connsiteY53" fmla="*/ 272956 h 587592"/>
                  <a:gd name="connsiteX54" fmla="*/ 1692322 w 1779668"/>
                  <a:gd name="connsiteY54" fmla="*/ 259308 h 587592"/>
                  <a:gd name="connsiteX55" fmla="*/ 1774209 w 1779668"/>
                  <a:gd name="connsiteY55" fmla="*/ 245660 h 587592"/>
                  <a:gd name="connsiteX56" fmla="*/ 1774209 w 1779668"/>
                  <a:gd name="connsiteY56" fmla="*/ 218365 h 587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779668" h="587592">
                    <a:moveTo>
                      <a:pt x="0" y="204717"/>
                    </a:moveTo>
                    <a:cubicBezTo>
                      <a:pt x="22746" y="200168"/>
                      <a:pt x="46519" y="199214"/>
                      <a:pt x="68239" y="191069"/>
                    </a:cubicBezTo>
                    <a:cubicBezTo>
                      <a:pt x="83597" y="185310"/>
                      <a:pt x="92906" y="165809"/>
                      <a:pt x="109182" y="163774"/>
                    </a:cubicBezTo>
                    <a:cubicBezTo>
                      <a:pt x="132200" y="160897"/>
                      <a:pt x="155042" y="171318"/>
                      <a:pt x="177421" y="177421"/>
                    </a:cubicBezTo>
                    <a:cubicBezTo>
                      <a:pt x="205179" y="184991"/>
                      <a:pt x="259308" y="204717"/>
                      <a:pt x="259308" y="204717"/>
                    </a:cubicBezTo>
                    <a:cubicBezTo>
                      <a:pt x="268406" y="218365"/>
                      <a:pt x="270201" y="245660"/>
                      <a:pt x="286603" y="245660"/>
                    </a:cubicBezTo>
                    <a:cubicBezTo>
                      <a:pt x="312593" y="245660"/>
                      <a:pt x="339404" y="176124"/>
                      <a:pt x="354842" y="163774"/>
                    </a:cubicBezTo>
                    <a:cubicBezTo>
                      <a:pt x="366076" y="154787"/>
                      <a:pt x="382137" y="154675"/>
                      <a:pt x="395785" y="150126"/>
                    </a:cubicBezTo>
                    <a:cubicBezTo>
                      <a:pt x="494715" y="216079"/>
                      <a:pt x="391181" y="166075"/>
                      <a:pt x="450376" y="136478"/>
                    </a:cubicBezTo>
                    <a:cubicBezTo>
                      <a:pt x="463243" y="130045"/>
                      <a:pt x="477671" y="145577"/>
                      <a:pt x="491319" y="150126"/>
                    </a:cubicBezTo>
                    <a:cubicBezTo>
                      <a:pt x="495868" y="163774"/>
                      <a:pt x="492997" y="199049"/>
                      <a:pt x="504967" y="191069"/>
                    </a:cubicBezTo>
                    <a:cubicBezTo>
                      <a:pt x="525351" y="177480"/>
                      <a:pt x="524516" y="146071"/>
                      <a:pt x="532263" y="122830"/>
                    </a:cubicBezTo>
                    <a:cubicBezTo>
                      <a:pt x="569429" y="11334"/>
                      <a:pt x="517366" y="125330"/>
                      <a:pt x="573206" y="13648"/>
                    </a:cubicBezTo>
                    <a:cubicBezTo>
                      <a:pt x="585474" y="62720"/>
                      <a:pt x="591839" y="84502"/>
                      <a:pt x="600502" y="136478"/>
                    </a:cubicBezTo>
                    <a:cubicBezTo>
                      <a:pt x="605790" y="168208"/>
                      <a:pt x="609600" y="200167"/>
                      <a:pt x="614149" y="232012"/>
                    </a:cubicBezTo>
                    <a:cubicBezTo>
                      <a:pt x="618698" y="313899"/>
                      <a:pt x="610613" y="397480"/>
                      <a:pt x="627797" y="477672"/>
                    </a:cubicBezTo>
                    <a:cubicBezTo>
                      <a:pt x="632060" y="497565"/>
                      <a:pt x="650518" y="442905"/>
                      <a:pt x="655093" y="423081"/>
                    </a:cubicBezTo>
                    <a:cubicBezTo>
                      <a:pt x="664356" y="382941"/>
                      <a:pt x="663927" y="341164"/>
                      <a:pt x="668740" y="300251"/>
                    </a:cubicBezTo>
                    <a:cubicBezTo>
                      <a:pt x="673025" y="263825"/>
                      <a:pt x="676358" y="227247"/>
                      <a:pt x="682388" y="191069"/>
                    </a:cubicBezTo>
                    <a:cubicBezTo>
                      <a:pt x="685472" y="172567"/>
                      <a:pt x="692681" y="154932"/>
                      <a:pt x="696036" y="136478"/>
                    </a:cubicBezTo>
                    <a:cubicBezTo>
                      <a:pt x="701790" y="104829"/>
                      <a:pt x="705135" y="72789"/>
                      <a:pt x="709684" y="40944"/>
                    </a:cubicBezTo>
                    <a:cubicBezTo>
                      <a:pt x="723332" y="50042"/>
                      <a:pt x="739826" y="55895"/>
                      <a:pt x="750627" y="68239"/>
                    </a:cubicBezTo>
                    <a:cubicBezTo>
                      <a:pt x="772229" y="92927"/>
                      <a:pt x="805218" y="150126"/>
                      <a:pt x="805218" y="150126"/>
                    </a:cubicBezTo>
                    <a:cubicBezTo>
                      <a:pt x="809767" y="168323"/>
                      <a:pt x="813713" y="186682"/>
                      <a:pt x="818866" y="204717"/>
                    </a:cubicBezTo>
                    <a:cubicBezTo>
                      <a:pt x="822818" y="218549"/>
                      <a:pt x="818128" y="245660"/>
                      <a:pt x="832514" y="245660"/>
                    </a:cubicBezTo>
                    <a:cubicBezTo>
                      <a:pt x="848916" y="245660"/>
                      <a:pt x="850711" y="218365"/>
                      <a:pt x="859809" y="204717"/>
                    </a:cubicBezTo>
                    <a:cubicBezTo>
                      <a:pt x="873457" y="209266"/>
                      <a:pt x="887104" y="222914"/>
                      <a:pt x="900752" y="218365"/>
                    </a:cubicBezTo>
                    <a:cubicBezTo>
                      <a:pt x="919063" y="212261"/>
                      <a:pt x="925145" y="167491"/>
                      <a:pt x="941696" y="177421"/>
                    </a:cubicBezTo>
                    <a:cubicBezTo>
                      <a:pt x="966368" y="192224"/>
                      <a:pt x="945051" y="243348"/>
                      <a:pt x="968991" y="259308"/>
                    </a:cubicBezTo>
                    <a:lnTo>
                      <a:pt x="1009934" y="286603"/>
                    </a:lnTo>
                    <a:cubicBezTo>
                      <a:pt x="1090837" y="232670"/>
                      <a:pt x="1034796" y="285124"/>
                      <a:pt x="1064525" y="136478"/>
                    </a:cubicBezTo>
                    <a:cubicBezTo>
                      <a:pt x="1070168" y="108265"/>
                      <a:pt x="1084843" y="82505"/>
                      <a:pt x="1091821" y="54592"/>
                    </a:cubicBezTo>
                    <a:lnTo>
                      <a:pt x="1105469" y="0"/>
                    </a:lnTo>
                    <a:cubicBezTo>
                      <a:pt x="1119117" y="18197"/>
                      <a:pt x="1137964" y="33472"/>
                      <a:pt x="1146412" y="54592"/>
                    </a:cubicBezTo>
                    <a:cubicBezTo>
                      <a:pt x="1156689" y="80285"/>
                      <a:pt x="1155110" y="109253"/>
                      <a:pt x="1160060" y="136478"/>
                    </a:cubicBezTo>
                    <a:cubicBezTo>
                      <a:pt x="1164210" y="159301"/>
                      <a:pt x="1167605" y="182338"/>
                      <a:pt x="1173708" y="204717"/>
                    </a:cubicBezTo>
                    <a:cubicBezTo>
                      <a:pt x="1181278" y="232475"/>
                      <a:pt x="1201003" y="286603"/>
                      <a:pt x="1201003" y="286603"/>
                    </a:cubicBezTo>
                    <a:cubicBezTo>
                      <a:pt x="1205552" y="272955"/>
                      <a:pt x="1210866" y="259539"/>
                      <a:pt x="1214651" y="245660"/>
                    </a:cubicBezTo>
                    <a:cubicBezTo>
                      <a:pt x="1224522" y="209468"/>
                      <a:pt x="1206357" y="148341"/>
                      <a:pt x="1241946" y="136478"/>
                    </a:cubicBezTo>
                    <a:cubicBezTo>
                      <a:pt x="1273068" y="126104"/>
                      <a:pt x="1281866" y="189023"/>
                      <a:pt x="1296537" y="218365"/>
                    </a:cubicBezTo>
                    <a:cubicBezTo>
                      <a:pt x="1330267" y="285823"/>
                      <a:pt x="1304532" y="266523"/>
                      <a:pt x="1364776" y="286603"/>
                    </a:cubicBezTo>
                    <a:cubicBezTo>
                      <a:pt x="1369325" y="236561"/>
                      <a:pt x="1371318" y="186221"/>
                      <a:pt x="1378424" y="136478"/>
                    </a:cubicBezTo>
                    <a:cubicBezTo>
                      <a:pt x="1380459" y="122237"/>
                      <a:pt x="1379205" y="101968"/>
                      <a:pt x="1392072" y="95535"/>
                    </a:cubicBezTo>
                    <a:cubicBezTo>
                      <a:pt x="1404939" y="89102"/>
                      <a:pt x="1419367" y="104634"/>
                      <a:pt x="1433015" y="109183"/>
                    </a:cubicBezTo>
                    <a:cubicBezTo>
                      <a:pt x="1442114" y="122831"/>
                      <a:pt x="1454552" y="134768"/>
                      <a:pt x="1460311" y="150126"/>
                    </a:cubicBezTo>
                    <a:cubicBezTo>
                      <a:pt x="1472832" y="183515"/>
                      <a:pt x="1484234" y="307316"/>
                      <a:pt x="1487606" y="327547"/>
                    </a:cubicBezTo>
                    <a:cubicBezTo>
                      <a:pt x="1497349" y="386004"/>
                      <a:pt x="1500993" y="372083"/>
                      <a:pt x="1514902" y="423081"/>
                    </a:cubicBezTo>
                    <a:cubicBezTo>
                      <a:pt x="1524773" y="459273"/>
                      <a:pt x="1530334" y="496674"/>
                      <a:pt x="1542197" y="532263"/>
                    </a:cubicBezTo>
                    <a:cubicBezTo>
                      <a:pt x="1546746" y="545911"/>
                      <a:pt x="1555845" y="587592"/>
                      <a:pt x="1555845" y="573206"/>
                    </a:cubicBezTo>
                    <a:cubicBezTo>
                      <a:pt x="1555845" y="550010"/>
                      <a:pt x="1546746" y="527714"/>
                      <a:pt x="1542197" y="504968"/>
                    </a:cubicBezTo>
                    <a:cubicBezTo>
                      <a:pt x="1546746" y="395786"/>
                      <a:pt x="1549028" y="286485"/>
                      <a:pt x="1555845" y="177421"/>
                    </a:cubicBezTo>
                    <a:cubicBezTo>
                      <a:pt x="1560351" y="105319"/>
                      <a:pt x="1569902" y="66195"/>
                      <a:pt x="1583140" y="0"/>
                    </a:cubicBezTo>
                    <a:cubicBezTo>
                      <a:pt x="1592239" y="81887"/>
                      <a:pt x="1590453" y="165729"/>
                      <a:pt x="1610436" y="245660"/>
                    </a:cubicBezTo>
                    <a:cubicBezTo>
                      <a:pt x="1614414" y="261573"/>
                      <a:pt x="1635200" y="270259"/>
                      <a:pt x="1651379" y="272956"/>
                    </a:cubicBezTo>
                    <a:cubicBezTo>
                      <a:pt x="1665569" y="275321"/>
                      <a:pt x="1678674" y="263857"/>
                      <a:pt x="1692322" y="259308"/>
                    </a:cubicBezTo>
                    <a:cubicBezTo>
                      <a:pt x="1730264" y="271955"/>
                      <a:pt x="1742461" y="287991"/>
                      <a:pt x="1774209" y="245660"/>
                    </a:cubicBezTo>
                    <a:cubicBezTo>
                      <a:pt x="1779668" y="238381"/>
                      <a:pt x="1774209" y="227463"/>
                      <a:pt x="1774209" y="218365"/>
                    </a:cubicBezTo>
                  </a:path>
                </a:pathLst>
              </a:cu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sp>
            <p:nvSpPr>
              <p:cNvPr id="142" name="Freeform 141"/>
              <p:cNvSpPr/>
              <p:nvPr/>
            </p:nvSpPr>
            <p:spPr bwMode="auto">
              <a:xfrm rot="20644925">
                <a:off x="4177837" y="4627995"/>
                <a:ext cx="2624406" cy="599499"/>
              </a:xfrm>
              <a:custGeom>
                <a:avLst/>
                <a:gdLst>
                  <a:gd name="connsiteX0" fmla="*/ 0 w 1779668"/>
                  <a:gd name="connsiteY0" fmla="*/ 204717 h 587592"/>
                  <a:gd name="connsiteX1" fmla="*/ 68239 w 1779668"/>
                  <a:gd name="connsiteY1" fmla="*/ 191069 h 587592"/>
                  <a:gd name="connsiteX2" fmla="*/ 109182 w 1779668"/>
                  <a:gd name="connsiteY2" fmla="*/ 163774 h 587592"/>
                  <a:gd name="connsiteX3" fmla="*/ 177421 w 1779668"/>
                  <a:gd name="connsiteY3" fmla="*/ 177421 h 587592"/>
                  <a:gd name="connsiteX4" fmla="*/ 259308 w 1779668"/>
                  <a:gd name="connsiteY4" fmla="*/ 204717 h 587592"/>
                  <a:gd name="connsiteX5" fmla="*/ 286603 w 1779668"/>
                  <a:gd name="connsiteY5" fmla="*/ 245660 h 587592"/>
                  <a:gd name="connsiteX6" fmla="*/ 354842 w 1779668"/>
                  <a:gd name="connsiteY6" fmla="*/ 163774 h 587592"/>
                  <a:gd name="connsiteX7" fmla="*/ 395785 w 1779668"/>
                  <a:gd name="connsiteY7" fmla="*/ 150126 h 587592"/>
                  <a:gd name="connsiteX8" fmla="*/ 450376 w 1779668"/>
                  <a:gd name="connsiteY8" fmla="*/ 136478 h 587592"/>
                  <a:gd name="connsiteX9" fmla="*/ 491319 w 1779668"/>
                  <a:gd name="connsiteY9" fmla="*/ 150126 h 587592"/>
                  <a:gd name="connsiteX10" fmla="*/ 504967 w 1779668"/>
                  <a:gd name="connsiteY10" fmla="*/ 191069 h 587592"/>
                  <a:gd name="connsiteX11" fmla="*/ 532263 w 1779668"/>
                  <a:gd name="connsiteY11" fmla="*/ 122830 h 587592"/>
                  <a:gd name="connsiteX12" fmla="*/ 573206 w 1779668"/>
                  <a:gd name="connsiteY12" fmla="*/ 13648 h 587592"/>
                  <a:gd name="connsiteX13" fmla="*/ 600502 w 1779668"/>
                  <a:gd name="connsiteY13" fmla="*/ 136478 h 587592"/>
                  <a:gd name="connsiteX14" fmla="*/ 614149 w 1779668"/>
                  <a:gd name="connsiteY14" fmla="*/ 232012 h 587592"/>
                  <a:gd name="connsiteX15" fmla="*/ 627797 w 1779668"/>
                  <a:gd name="connsiteY15" fmla="*/ 477672 h 587592"/>
                  <a:gd name="connsiteX16" fmla="*/ 655093 w 1779668"/>
                  <a:gd name="connsiteY16" fmla="*/ 423081 h 587592"/>
                  <a:gd name="connsiteX17" fmla="*/ 668740 w 1779668"/>
                  <a:gd name="connsiteY17" fmla="*/ 300251 h 587592"/>
                  <a:gd name="connsiteX18" fmla="*/ 682388 w 1779668"/>
                  <a:gd name="connsiteY18" fmla="*/ 191069 h 587592"/>
                  <a:gd name="connsiteX19" fmla="*/ 696036 w 1779668"/>
                  <a:gd name="connsiteY19" fmla="*/ 136478 h 587592"/>
                  <a:gd name="connsiteX20" fmla="*/ 709684 w 1779668"/>
                  <a:gd name="connsiteY20" fmla="*/ 40944 h 587592"/>
                  <a:gd name="connsiteX21" fmla="*/ 750627 w 1779668"/>
                  <a:gd name="connsiteY21" fmla="*/ 68239 h 587592"/>
                  <a:gd name="connsiteX22" fmla="*/ 805218 w 1779668"/>
                  <a:gd name="connsiteY22" fmla="*/ 150126 h 587592"/>
                  <a:gd name="connsiteX23" fmla="*/ 818866 w 1779668"/>
                  <a:gd name="connsiteY23" fmla="*/ 204717 h 587592"/>
                  <a:gd name="connsiteX24" fmla="*/ 832514 w 1779668"/>
                  <a:gd name="connsiteY24" fmla="*/ 245660 h 587592"/>
                  <a:gd name="connsiteX25" fmla="*/ 859809 w 1779668"/>
                  <a:gd name="connsiteY25" fmla="*/ 204717 h 587592"/>
                  <a:gd name="connsiteX26" fmla="*/ 900752 w 1779668"/>
                  <a:gd name="connsiteY26" fmla="*/ 218365 h 587592"/>
                  <a:gd name="connsiteX27" fmla="*/ 941696 w 1779668"/>
                  <a:gd name="connsiteY27" fmla="*/ 177421 h 587592"/>
                  <a:gd name="connsiteX28" fmla="*/ 968991 w 1779668"/>
                  <a:gd name="connsiteY28" fmla="*/ 259308 h 587592"/>
                  <a:gd name="connsiteX29" fmla="*/ 1009934 w 1779668"/>
                  <a:gd name="connsiteY29" fmla="*/ 286603 h 587592"/>
                  <a:gd name="connsiteX30" fmla="*/ 1064525 w 1779668"/>
                  <a:gd name="connsiteY30" fmla="*/ 136478 h 587592"/>
                  <a:gd name="connsiteX31" fmla="*/ 1091821 w 1779668"/>
                  <a:gd name="connsiteY31" fmla="*/ 54592 h 587592"/>
                  <a:gd name="connsiteX32" fmla="*/ 1105469 w 1779668"/>
                  <a:gd name="connsiteY32" fmla="*/ 0 h 587592"/>
                  <a:gd name="connsiteX33" fmla="*/ 1146412 w 1779668"/>
                  <a:gd name="connsiteY33" fmla="*/ 54592 h 587592"/>
                  <a:gd name="connsiteX34" fmla="*/ 1160060 w 1779668"/>
                  <a:gd name="connsiteY34" fmla="*/ 136478 h 587592"/>
                  <a:gd name="connsiteX35" fmla="*/ 1173708 w 1779668"/>
                  <a:gd name="connsiteY35" fmla="*/ 204717 h 587592"/>
                  <a:gd name="connsiteX36" fmla="*/ 1201003 w 1779668"/>
                  <a:gd name="connsiteY36" fmla="*/ 286603 h 587592"/>
                  <a:gd name="connsiteX37" fmla="*/ 1214651 w 1779668"/>
                  <a:gd name="connsiteY37" fmla="*/ 245660 h 587592"/>
                  <a:gd name="connsiteX38" fmla="*/ 1241946 w 1779668"/>
                  <a:gd name="connsiteY38" fmla="*/ 136478 h 587592"/>
                  <a:gd name="connsiteX39" fmla="*/ 1296537 w 1779668"/>
                  <a:gd name="connsiteY39" fmla="*/ 218365 h 587592"/>
                  <a:gd name="connsiteX40" fmla="*/ 1364776 w 1779668"/>
                  <a:gd name="connsiteY40" fmla="*/ 286603 h 587592"/>
                  <a:gd name="connsiteX41" fmla="*/ 1378424 w 1779668"/>
                  <a:gd name="connsiteY41" fmla="*/ 136478 h 587592"/>
                  <a:gd name="connsiteX42" fmla="*/ 1392072 w 1779668"/>
                  <a:gd name="connsiteY42" fmla="*/ 95535 h 587592"/>
                  <a:gd name="connsiteX43" fmla="*/ 1433015 w 1779668"/>
                  <a:gd name="connsiteY43" fmla="*/ 109183 h 587592"/>
                  <a:gd name="connsiteX44" fmla="*/ 1460311 w 1779668"/>
                  <a:gd name="connsiteY44" fmla="*/ 150126 h 587592"/>
                  <a:gd name="connsiteX45" fmla="*/ 1487606 w 1779668"/>
                  <a:gd name="connsiteY45" fmla="*/ 327547 h 587592"/>
                  <a:gd name="connsiteX46" fmla="*/ 1514902 w 1779668"/>
                  <a:gd name="connsiteY46" fmla="*/ 423081 h 587592"/>
                  <a:gd name="connsiteX47" fmla="*/ 1542197 w 1779668"/>
                  <a:gd name="connsiteY47" fmla="*/ 532263 h 587592"/>
                  <a:gd name="connsiteX48" fmla="*/ 1555845 w 1779668"/>
                  <a:gd name="connsiteY48" fmla="*/ 573206 h 587592"/>
                  <a:gd name="connsiteX49" fmla="*/ 1542197 w 1779668"/>
                  <a:gd name="connsiteY49" fmla="*/ 504968 h 587592"/>
                  <a:gd name="connsiteX50" fmla="*/ 1555845 w 1779668"/>
                  <a:gd name="connsiteY50" fmla="*/ 177421 h 587592"/>
                  <a:gd name="connsiteX51" fmla="*/ 1583140 w 1779668"/>
                  <a:gd name="connsiteY51" fmla="*/ 0 h 587592"/>
                  <a:gd name="connsiteX52" fmla="*/ 1610436 w 1779668"/>
                  <a:gd name="connsiteY52" fmla="*/ 245660 h 587592"/>
                  <a:gd name="connsiteX53" fmla="*/ 1651379 w 1779668"/>
                  <a:gd name="connsiteY53" fmla="*/ 272956 h 587592"/>
                  <a:gd name="connsiteX54" fmla="*/ 1692322 w 1779668"/>
                  <a:gd name="connsiteY54" fmla="*/ 259308 h 587592"/>
                  <a:gd name="connsiteX55" fmla="*/ 1774209 w 1779668"/>
                  <a:gd name="connsiteY55" fmla="*/ 245660 h 587592"/>
                  <a:gd name="connsiteX56" fmla="*/ 1774209 w 1779668"/>
                  <a:gd name="connsiteY56" fmla="*/ 218365 h 587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779668" h="587592">
                    <a:moveTo>
                      <a:pt x="0" y="204717"/>
                    </a:moveTo>
                    <a:cubicBezTo>
                      <a:pt x="22746" y="200168"/>
                      <a:pt x="46519" y="199214"/>
                      <a:pt x="68239" y="191069"/>
                    </a:cubicBezTo>
                    <a:cubicBezTo>
                      <a:pt x="83597" y="185310"/>
                      <a:pt x="92906" y="165809"/>
                      <a:pt x="109182" y="163774"/>
                    </a:cubicBezTo>
                    <a:cubicBezTo>
                      <a:pt x="132200" y="160897"/>
                      <a:pt x="155042" y="171318"/>
                      <a:pt x="177421" y="177421"/>
                    </a:cubicBezTo>
                    <a:cubicBezTo>
                      <a:pt x="205179" y="184991"/>
                      <a:pt x="259308" y="204717"/>
                      <a:pt x="259308" y="204717"/>
                    </a:cubicBezTo>
                    <a:cubicBezTo>
                      <a:pt x="268406" y="218365"/>
                      <a:pt x="270201" y="245660"/>
                      <a:pt x="286603" y="245660"/>
                    </a:cubicBezTo>
                    <a:cubicBezTo>
                      <a:pt x="312593" y="245660"/>
                      <a:pt x="339404" y="176124"/>
                      <a:pt x="354842" y="163774"/>
                    </a:cubicBezTo>
                    <a:cubicBezTo>
                      <a:pt x="366076" y="154787"/>
                      <a:pt x="382137" y="154675"/>
                      <a:pt x="395785" y="150126"/>
                    </a:cubicBezTo>
                    <a:cubicBezTo>
                      <a:pt x="494715" y="216079"/>
                      <a:pt x="391181" y="166075"/>
                      <a:pt x="450376" y="136478"/>
                    </a:cubicBezTo>
                    <a:cubicBezTo>
                      <a:pt x="463243" y="130045"/>
                      <a:pt x="477671" y="145577"/>
                      <a:pt x="491319" y="150126"/>
                    </a:cubicBezTo>
                    <a:cubicBezTo>
                      <a:pt x="495868" y="163774"/>
                      <a:pt x="492997" y="199049"/>
                      <a:pt x="504967" y="191069"/>
                    </a:cubicBezTo>
                    <a:cubicBezTo>
                      <a:pt x="525351" y="177480"/>
                      <a:pt x="524516" y="146071"/>
                      <a:pt x="532263" y="122830"/>
                    </a:cubicBezTo>
                    <a:cubicBezTo>
                      <a:pt x="569429" y="11334"/>
                      <a:pt x="517366" y="125330"/>
                      <a:pt x="573206" y="13648"/>
                    </a:cubicBezTo>
                    <a:cubicBezTo>
                      <a:pt x="585474" y="62720"/>
                      <a:pt x="591839" y="84502"/>
                      <a:pt x="600502" y="136478"/>
                    </a:cubicBezTo>
                    <a:cubicBezTo>
                      <a:pt x="605790" y="168208"/>
                      <a:pt x="609600" y="200167"/>
                      <a:pt x="614149" y="232012"/>
                    </a:cubicBezTo>
                    <a:cubicBezTo>
                      <a:pt x="618698" y="313899"/>
                      <a:pt x="610613" y="397480"/>
                      <a:pt x="627797" y="477672"/>
                    </a:cubicBezTo>
                    <a:cubicBezTo>
                      <a:pt x="632060" y="497565"/>
                      <a:pt x="650518" y="442905"/>
                      <a:pt x="655093" y="423081"/>
                    </a:cubicBezTo>
                    <a:cubicBezTo>
                      <a:pt x="664356" y="382941"/>
                      <a:pt x="663927" y="341164"/>
                      <a:pt x="668740" y="300251"/>
                    </a:cubicBezTo>
                    <a:cubicBezTo>
                      <a:pt x="673025" y="263825"/>
                      <a:pt x="676358" y="227247"/>
                      <a:pt x="682388" y="191069"/>
                    </a:cubicBezTo>
                    <a:cubicBezTo>
                      <a:pt x="685472" y="172567"/>
                      <a:pt x="692681" y="154932"/>
                      <a:pt x="696036" y="136478"/>
                    </a:cubicBezTo>
                    <a:cubicBezTo>
                      <a:pt x="701790" y="104829"/>
                      <a:pt x="705135" y="72789"/>
                      <a:pt x="709684" y="40944"/>
                    </a:cubicBezTo>
                    <a:cubicBezTo>
                      <a:pt x="723332" y="50042"/>
                      <a:pt x="739826" y="55895"/>
                      <a:pt x="750627" y="68239"/>
                    </a:cubicBezTo>
                    <a:cubicBezTo>
                      <a:pt x="772229" y="92927"/>
                      <a:pt x="805218" y="150126"/>
                      <a:pt x="805218" y="150126"/>
                    </a:cubicBezTo>
                    <a:cubicBezTo>
                      <a:pt x="809767" y="168323"/>
                      <a:pt x="813713" y="186682"/>
                      <a:pt x="818866" y="204717"/>
                    </a:cubicBezTo>
                    <a:cubicBezTo>
                      <a:pt x="822818" y="218549"/>
                      <a:pt x="818128" y="245660"/>
                      <a:pt x="832514" y="245660"/>
                    </a:cubicBezTo>
                    <a:cubicBezTo>
                      <a:pt x="848916" y="245660"/>
                      <a:pt x="850711" y="218365"/>
                      <a:pt x="859809" y="204717"/>
                    </a:cubicBezTo>
                    <a:cubicBezTo>
                      <a:pt x="873457" y="209266"/>
                      <a:pt x="887104" y="222914"/>
                      <a:pt x="900752" y="218365"/>
                    </a:cubicBezTo>
                    <a:cubicBezTo>
                      <a:pt x="919063" y="212261"/>
                      <a:pt x="925145" y="167491"/>
                      <a:pt x="941696" y="177421"/>
                    </a:cubicBezTo>
                    <a:cubicBezTo>
                      <a:pt x="966368" y="192224"/>
                      <a:pt x="945051" y="243348"/>
                      <a:pt x="968991" y="259308"/>
                    </a:cubicBezTo>
                    <a:lnTo>
                      <a:pt x="1009934" y="286603"/>
                    </a:lnTo>
                    <a:cubicBezTo>
                      <a:pt x="1090837" y="232670"/>
                      <a:pt x="1034796" y="285124"/>
                      <a:pt x="1064525" y="136478"/>
                    </a:cubicBezTo>
                    <a:cubicBezTo>
                      <a:pt x="1070168" y="108265"/>
                      <a:pt x="1084843" y="82505"/>
                      <a:pt x="1091821" y="54592"/>
                    </a:cubicBezTo>
                    <a:lnTo>
                      <a:pt x="1105469" y="0"/>
                    </a:lnTo>
                    <a:cubicBezTo>
                      <a:pt x="1119117" y="18197"/>
                      <a:pt x="1137964" y="33472"/>
                      <a:pt x="1146412" y="54592"/>
                    </a:cubicBezTo>
                    <a:cubicBezTo>
                      <a:pt x="1156689" y="80285"/>
                      <a:pt x="1155110" y="109253"/>
                      <a:pt x="1160060" y="136478"/>
                    </a:cubicBezTo>
                    <a:cubicBezTo>
                      <a:pt x="1164210" y="159301"/>
                      <a:pt x="1167605" y="182338"/>
                      <a:pt x="1173708" y="204717"/>
                    </a:cubicBezTo>
                    <a:cubicBezTo>
                      <a:pt x="1181278" y="232475"/>
                      <a:pt x="1201003" y="286603"/>
                      <a:pt x="1201003" y="286603"/>
                    </a:cubicBezTo>
                    <a:cubicBezTo>
                      <a:pt x="1205552" y="272955"/>
                      <a:pt x="1210866" y="259539"/>
                      <a:pt x="1214651" y="245660"/>
                    </a:cubicBezTo>
                    <a:cubicBezTo>
                      <a:pt x="1224522" y="209468"/>
                      <a:pt x="1206357" y="148341"/>
                      <a:pt x="1241946" y="136478"/>
                    </a:cubicBezTo>
                    <a:cubicBezTo>
                      <a:pt x="1273068" y="126104"/>
                      <a:pt x="1281866" y="189023"/>
                      <a:pt x="1296537" y="218365"/>
                    </a:cubicBezTo>
                    <a:cubicBezTo>
                      <a:pt x="1330267" y="285823"/>
                      <a:pt x="1304532" y="266523"/>
                      <a:pt x="1364776" y="286603"/>
                    </a:cubicBezTo>
                    <a:cubicBezTo>
                      <a:pt x="1369325" y="236561"/>
                      <a:pt x="1371318" y="186221"/>
                      <a:pt x="1378424" y="136478"/>
                    </a:cubicBezTo>
                    <a:cubicBezTo>
                      <a:pt x="1380459" y="122237"/>
                      <a:pt x="1379205" y="101968"/>
                      <a:pt x="1392072" y="95535"/>
                    </a:cubicBezTo>
                    <a:cubicBezTo>
                      <a:pt x="1404939" y="89102"/>
                      <a:pt x="1419367" y="104634"/>
                      <a:pt x="1433015" y="109183"/>
                    </a:cubicBezTo>
                    <a:cubicBezTo>
                      <a:pt x="1442114" y="122831"/>
                      <a:pt x="1454552" y="134768"/>
                      <a:pt x="1460311" y="150126"/>
                    </a:cubicBezTo>
                    <a:cubicBezTo>
                      <a:pt x="1472832" y="183515"/>
                      <a:pt x="1484234" y="307316"/>
                      <a:pt x="1487606" y="327547"/>
                    </a:cubicBezTo>
                    <a:cubicBezTo>
                      <a:pt x="1497349" y="386004"/>
                      <a:pt x="1500993" y="372083"/>
                      <a:pt x="1514902" y="423081"/>
                    </a:cubicBezTo>
                    <a:cubicBezTo>
                      <a:pt x="1524773" y="459273"/>
                      <a:pt x="1530334" y="496674"/>
                      <a:pt x="1542197" y="532263"/>
                    </a:cubicBezTo>
                    <a:cubicBezTo>
                      <a:pt x="1546746" y="545911"/>
                      <a:pt x="1555845" y="587592"/>
                      <a:pt x="1555845" y="573206"/>
                    </a:cubicBezTo>
                    <a:cubicBezTo>
                      <a:pt x="1555845" y="550010"/>
                      <a:pt x="1546746" y="527714"/>
                      <a:pt x="1542197" y="504968"/>
                    </a:cubicBezTo>
                    <a:cubicBezTo>
                      <a:pt x="1546746" y="395786"/>
                      <a:pt x="1549028" y="286485"/>
                      <a:pt x="1555845" y="177421"/>
                    </a:cubicBezTo>
                    <a:cubicBezTo>
                      <a:pt x="1560351" y="105319"/>
                      <a:pt x="1569902" y="66195"/>
                      <a:pt x="1583140" y="0"/>
                    </a:cubicBezTo>
                    <a:cubicBezTo>
                      <a:pt x="1592239" y="81887"/>
                      <a:pt x="1590453" y="165729"/>
                      <a:pt x="1610436" y="245660"/>
                    </a:cubicBezTo>
                    <a:cubicBezTo>
                      <a:pt x="1614414" y="261573"/>
                      <a:pt x="1635200" y="270259"/>
                      <a:pt x="1651379" y="272956"/>
                    </a:cubicBezTo>
                    <a:cubicBezTo>
                      <a:pt x="1665569" y="275321"/>
                      <a:pt x="1678674" y="263857"/>
                      <a:pt x="1692322" y="259308"/>
                    </a:cubicBezTo>
                    <a:cubicBezTo>
                      <a:pt x="1730264" y="271955"/>
                      <a:pt x="1742461" y="287991"/>
                      <a:pt x="1774209" y="245660"/>
                    </a:cubicBezTo>
                    <a:cubicBezTo>
                      <a:pt x="1779668" y="238381"/>
                      <a:pt x="1774209" y="227463"/>
                      <a:pt x="1774209" y="218365"/>
                    </a:cubicBezTo>
                  </a:path>
                </a:pathLst>
              </a:cu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sp>
            <p:nvSpPr>
              <p:cNvPr id="203" name="Freeform 202"/>
              <p:cNvSpPr/>
              <p:nvPr/>
            </p:nvSpPr>
            <p:spPr bwMode="auto">
              <a:xfrm rot="20623675">
                <a:off x="4149216" y="4920916"/>
                <a:ext cx="2696821" cy="587809"/>
              </a:xfrm>
              <a:custGeom>
                <a:avLst/>
                <a:gdLst>
                  <a:gd name="connsiteX0" fmla="*/ 0 w 1779668"/>
                  <a:gd name="connsiteY0" fmla="*/ 204717 h 587592"/>
                  <a:gd name="connsiteX1" fmla="*/ 68239 w 1779668"/>
                  <a:gd name="connsiteY1" fmla="*/ 191069 h 587592"/>
                  <a:gd name="connsiteX2" fmla="*/ 109182 w 1779668"/>
                  <a:gd name="connsiteY2" fmla="*/ 163774 h 587592"/>
                  <a:gd name="connsiteX3" fmla="*/ 177421 w 1779668"/>
                  <a:gd name="connsiteY3" fmla="*/ 177421 h 587592"/>
                  <a:gd name="connsiteX4" fmla="*/ 259308 w 1779668"/>
                  <a:gd name="connsiteY4" fmla="*/ 204717 h 587592"/>
                  <a:gd name="connsiteX5" fmla="*/ 286603 w 1779668"/>
                  <a:gd name="connsiteY5" fmla="*/ 245660 h 587592"/>
                  <a:gd name="connsiteX6" fmla="*/ 354842 w 1779668"/>
                  <a:gd name="connsiteY6" fmla="*/ 163774 h 587592"/>
                  <a:gd name="connsiteX7" fmla="*/ 395785 w 1779668"/>
                  <a:gd name="connsiteY7" fmla="*/ 150126 h 587592"/>
                  <a:gd name="connsiteX8" fmla="*/ 450376 w 1779668"/>
                  <a:gd name="connsiteY8" fmla="*/ 136478 h 587592"/>
                  <a:gd name="connsiteX9" fmla="*/ 491319 w 1779668"/>
                  <a:gd name="connsiteY9" fmla="*/ 150126 h 587592"/>
                  <a:gd name="connsiteX10" fmla="*/ 504967 w 1779668"/>
                  <a:gd name="connsiteY10" fmla="*/ 191069 h 587592"/>
                  <a:gd name="connsiteX11" fmla="*/ 532263 w 1779668"/>
                  <a:gd name="connsiteY11" fmla="*/ 122830 h 587592"/>
                  <a:gd name="connsiteX12" fmla="*/ 573206 w 1779668"/>
                  <a:gd name="connsiteY12" fmla="*/ 13648 h 587592"/>
                  <a:gd name="connsiteX13" fmla="*/ 600502 w 1779668"/>
                  <a:gd name="connsiteY13" fmla="*/ 136478 h 587592"/>
                  <a:gd name="connsiteX14" fmla="*/ 614149 w 1779668"/>
                  <a:gd name="connsiteY14" fmla="*/ 232012 h 587592"/>
                  <a:gd name="connsiteX15" fmla="*/ 627797 w 1779668"/>
                  <a:gd name="connsiteY15" fmla="*/ 477672 h 587592"/>
                  <a:gd name="connsiteX16" fmla="*/ 655093 w 1779668"/>
                  <a:gd name="connsiteY16" fmla="*/ 423081 h 587592"/>
                  <a:gd name="connsiteX17" fmla="*/ 668740 w 1779668"/>
                  <a:gd name="connsiteY17" fmla="*/ 300251 h 587592"/>
                  <a:gd name="connsiteX18" fmla="*/ 682388 w 1779668"/>
                  <a:gd name="connsiteY18" fmla="*/ 191069 h 587592"/>
                  <a:gd name="connsiteX19" fmla="*/ 696036 w 1779668"/>
                  <a:gd name="connsiteY19" fmla="*/ 136478 h 587592"/>
                  <a:gd name="connsiteX20" fmla="*/ 709684 w 1779668"/>
                  <a:gd name="connsiteY20" fmla="*/ 40944 h 587592"/>
                  <a:gd name="connsiteX21" fmla="*/ 750627 w 1779668"/>
                  <a:gd name="connsiteY21" fmla="*/ 68239 h 587592"/>
                  <a:gd name="connsiteX22" fmla="*/ 805218 w 1779668"/>
                  <a:gd name="connsiteY22" fmla="*/ 150126 h 587592"/>
                  <a:gd name="connsiteX23" fmla="*/ 818866 w 1779668"/>
                  <a:gd name="connsiteY23" fmla="*/ 204717 h 587592"/>
                  <a:gd name="connsiteX24" fmla="*/ 832514 w 1779668"/>
                  <a:gd name="connsiteY24" fmla="*/ 245660 h 587592"/>
                  <a:gd name="connsiteX25" fmla="*/ 859809 w 1779668"/>
                  <a:gd name="connsiteY25" fmla="*/ 204717 h 587592"/>
                  <a:gd name="connsiteX26" fmla="*/ 900752 w 1779668"/>
                  <a:gd name="connsiteY26" fmla="*/ 218365 h 587592"/>
                  <a:gd name="connsiteX27" fmla="*/ 941696 w 1779668"/>
                  <a:gd name="connsiteY27" fmla="*/ 177421 h 587592"/>
                  <a:gd name="connsiteX28" fmla="*/ 968991 w 1779668"/>
                  <a:gd name="connsiteY28" fmla="*/ 259308 h 587592"/>
                  <a:gd name="connsiteX29" fmla="*/ 1009934 w 1779668"/>
                  <a:gd name="connsiteY29" fmla="*/ 286603 h 587592"/>
                  <a:gd name="connsiteX30" fmla="*/ 1064525 w 1779668"/>
                  <a:gd name="connsiteY30" fmla="*/ 136478 h 587592"/>
                  <a:gd name="connsiteX31" fmla="*/ 1091821 w 1779668"/>
                  <a:gd name="connsiteY31" fmla="*/ 54592 h 587592"/>
                  <a:gd name="connsiteX32" fmla="*/ 1105469 w 1779668"/>
                  <a:gd name="connsiteY32" fmla="*/ 0 h 587592"/>
                  <a:gd name="connsiteX33" fmla="*/ 1146412 w 1779668"/>
                  <a:gd name="connsiteY33" fmla="*/ 54592 h 587592"/>
                  <a:gd name="connsiteX34" fmla="*/ 1160060 w 1779668"/>
                  <a:gd name="connsiteY34" fmla="*/ 136478 h 587592"/>
                  <a:gd name="connsiteX35" fmla="*/ 1173708 w 1779668"/>
                  <a:gd name="connsiteY35" fmla="*/ 204717 h 587592"/>
                  <a:gd name="connsiteX36" fmla="*/ 1201003 w 1779668"/>
                  <a:gd name="connsiteY36" fmla="*/ 286603 h 587592"/>
                  <a:gd name="connsiteX37" fmla="*/ 1214651 w 1779668"/>
                  <a:gd name="connsiteY37" fmla="*/ 245660 h 587592"/>
                  <a:gd name="connsiteX38" fmla="*/ 1241946 w 1779668"/>
                  <a:gd name="connsiteY38" fmla="*/ 136478 h 587592"/>
                  <a:gd name="connsiteX39" fmla="*/ 1296537 w 1779668"/>
                  <a:gd name="connsiteY39" fmla="*/ 218365 h 587592"/>
                  <a:gd name="connsiteX40" fmla="*/ 1364776 w 1779668"/>
                  <a:gd name="connsiteY40" fmla="*/ 286603 h 587592"/>
                  <a:gd name="connsiteX41" fmla="*/ 1378424 w 1779668"/>
                  <a:gd name="connsiteY41" fmla="*/ 136478 h 587592"/>
                  <a:gd name="connsiteX42" fmla="*/ 1392072 w 1779668"/>
                  <a:gd name="connsiteY42" fmla="*/ 95535 h 587592"/>
                  <a:gd name="connsiteX43" fmla="*/ 1433015 w 1779668"/>
                  <a:gd name="connsiteY43" fmla="*/ 109183 h 587592"/>
                  <a:gd name="connsiteX44" fmla="*/ 1460311 w 1779668"/>
                  <a:gd name="connsiteY44" fmla="*/ 150126 h 587592"/>
                  <a:gd name="connsiteX45" fmla="*/ 1487606 w 1779668"/>
                  <a:gd name="connsiteY45" fmla="*/ 327547 h 587592"/>
                  <a:gd name="connsiteX46" fmla="*/ 1514902 w 1779668"/>
                  <a:gd name="connsiteY46" fmla="*/ 423081 h 587592"/>
                  <a:gd name="connsiteX47" fmla="*/ 1542197 w 1779668"/>
                  <a:gd name="connsiteY47" fmla="*/ 532263 h 587592"/>
                  <a:gd name="connsiteX48" fmla="*/ 1555845 w 1779668"/>
                  <a:gd name="connsiteY48" fmla="*/ 573206 h 587592"/>
                  <a:gd name="connsiteX49" fmla="*/ 1542197 w 1779668"/>
                  <a:gd name="connsiteY49" fmla="*/ 504968 h 587592"/>
                  <a:gd name="connsiteX50" fmla="*/ 1555845 w 1779668"/>
                  <a:gd name="connsiteY50" fmla="*/ 177421 h 587592"/>
                  <a:gd name="connsiteX51" fmla="*/ 1583140 w 1779668"/>
                  <a:gd name="connsiteY51" fmla="*/ 0 h 587592"/>
                  <a:gd name="connsiteX52" fmla="*/ 1610436 w 1779668"/>
                  <a:gd name="connsiteY52" fmla="*/ 245660 h 587592"/>
                  <a:gd name="connsiteX53" fmla="*/ 1651379 w 1779668"/>
                  <a:gd name="connsiteY53" fmla="*/ 272956 h 587592"/>
                  <a:gd name="connsiteX54" fmla="*/ 1692322 w 1779668"/>
                  <a:gd name="connsiteY54" fmla="*/ 259308 h 587592"/>
                  <a:gd name="connsiteX55" fmla="*/ 1774209 w 1779668"/>
                  <a:gd name="connsiteY55" fmla="*/ 245660 h 587592"/>
                  <a:gd name="connsiteX56" fmla="*/ 1774209 w 1779668"/>
                  <a:gd name="connsiteY56" fmla="*/ 218365 h 587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779668" h="587592">
                    <a:moveTo>
                      <a:pt x="0" y="204717"/>
                    </a:moveTo>
                    <a:cubicBezTo>
                      <a:pt x="22746" y="200168"/>
                      <a:pt x="46519" y="199214"/>
                      <a:pt x="68239" y="191069"/>
                    </a:cubicBezTo>
                    <a:cubicBezTo>
                      <a:pt x="83597" y="185310"/>
                      <a:pt x="92906" y="165809"/>
                      <a:pt x="109182" y="163774"/>
                    </a:cubicBezTo>
                    <a:cubicBezTo>
                      <a:pt x="132200" y="160897"/>
                      <a:pt x="155042" y="171318"/>
                      <a:pt x="177421" y="177421"/>
                    </a:cubicBezTo>
                    <a:cubicBezTo>
                      <a:pt x="205179" y="184991"/>
                      <a:pt x="259308" y="204717"/>
                      <a:pt x="259308" y="204717"/>
                    </a:cubicBezTo>
                    <a:cubicBezTo>
                      <a:pt x="268406" y="218365"/>
                      <a:pt x="270201" y="245660"/>
                      <a:pt x="286603" y="245660"/>
                    </a:cubicBezTo>
                    <a:cubicBezTo>
                      <a:pt x="312593" y="245660"/>
                      <a:pt x="339404" y="176124"/>
                      <a:pt x="354842" y="163774"/>
                    </a:cubicBezTo>
                    <a:cubicBezTo>
                      <a:pt x="366076" y="154787"/>
                      <a:pt x="382137" y="154675"/>
                      <a:pt x="395785" y="150126"/>
                    </a:cubicBezTo>
                    <a:cubicBezTo>
                      <a:pt x="494715" y="216079"/>
                      <a:pt x="391181" y="166075"/>
                      <a:pt x="450376" y="136478"/>
                    </a:cubicBezTo>
                    <a:cubicBezTo>
                      <a:pt x="463243" y="130045"/>
                      <a:pt x="477671" y="145577"/>
                      <a:pt x="491319" y="150126"/>
                    </a:cubicBezTo>
                    <a:cubicBezTo>
                      <a:pt x="495868" y="163774"/>
                      <a:pt x="492997" y="199049"/>
                      <a:pt x="504967" y="191069"/>
                    </a:cubicBezTo>
                    <a:cubicBezTo>
                      <a:pt x="525351" y="177480"/>
                      <a:pt x="524516" y="146071"/>
                      <a:pt x="532263" y="122830"/>
                    </a:cubicBezTo>
                    <a:cubicBezTo>
                      <a:pt x="569429" y="11334"/>
                      <a:pt x="517366" y="125330"/>
                      <a:pt x="573206" y="13648"/>
                    </a:cubicBezTo>
                    <a:cubicBezTo>
                      <a:pt x="585474" y="62720"/>
                      <a:pt x="591839" y="84502"/>
                      <a:pt x="600502" y="136478"/>
                    </a:cubicBezTo>
                    <a:cubicBezTo>
                      <a:pt x="605790" y="168208"/>
                      <a:pt x="609600" y="200167"/>
                      <a:pt x="614149" y="232012"/>
                    </a:cubicBezTo>
                    <a:cubicBezTo>
                      <a:pt x="618698" y="313899"/>
                      <a:pt x="610613" y="397480"/>
                      <a:pt x="627797" y="477672"/>
                    </a:cubicBezTo>
                    <a:cubicBezTo>
                      <a:pt x="632060" y="497565"/>
                      <a:pt x="650518" y="442905"/>
                      <a:pt x="655093" y="423081"/>
                    </a:cubicBezTo>
                    <a:cubicBezTo>
                      <a:pt x="664356" y="382941"/>
                      <a:pt x="663927" y="341164"/>
                      <a:pt x="668740" y="300251"/>
                    </a:cubicBezTo>
                    <a:cubicBezTo>
                      <a:pt x="673025" y="263825"/>
                      <a:pt x="676358" y="227247"/>
                      <a:pt x="682388" y="191069"/>
                    </a:cubicBezTo>
                    <a:cubicBezTo>
                      <a:pt x="685472" y="172567"/>
                      <a:pt x="692681" y="154932"/>
                      <a:pt x="696036" y="136478"/>
                    </a:cubicBezTo>
                    <a:cubicBezTo>
                      <a:pt x="701790" y="104829"/>
                      <a:pt x="705135" y="72789"/>
                      <a:pt x="709684" y="40944"/>
                    </a:cubicBezTo>
                    <a:cubicBezTo>
                      <a:pt x="723332" y="50042"/>
                      <a:pt x="739826" y="55895"/>
                      <a:pt x="750627" y="68239"/>
                    </a:cubicBezTo>
                    <a:cubicBezTo>
                      <a:pt x="772229" y="92927"/>
                      <a:pt x="805218" y="150126"/>
                      <a:pt x="805218" y="150126"/>
                    </a:cubicBezTo>
                    <a:cubicBezTo>
                      <a:pt x="809767" y="168323"/>
                      <a:pt x="813713" y="186682"/>
                      <a:pt x="818866" y="204717"/>
                    </a:cubicBezTo>
                    <a:cubicBezTo>
                      <a:pt x="822818" y="218549"/>
                      <a:pt x="818128" y="245660"/>
                      <a:pt x="832514" y="245660"/>
                    </a:cubicBezTo>
                    <a:cubicBezTo>
                      <a:pt x="848916" y="245660"/>
                      <a:pt x="850711" y="218365"/>
                      <a:pt x="859809" y="204717"/>
                    </a:cubicBezTo>
                    <a:cubicBezTo>
                      <a:pt x="873457" y="209266"/>
                      <a:pt x="887104" y="222914"/>
                      <a:pt x="900752" y="218365"/>
                    </a:cubicBezTo>
                    <a:cubicBezTo>
                      <a:pt x="919063" y="212261"/>
                      <a:pt x="925145" y="167491"/>
                      <a:pt x="941696" y="177421"/>
                    </a:cubicBezTo>
                    <a:cubicBezTo>
                      <a:pt x="966368" y="192224"/>
                      <a:pt x="945051" y="243348"/>
                      <a:pt x="968991" y="259308"/>
                    </a:cubicBezTo>
                    <a:lnTo>
                      <a:pt x="1009934" y="286603"/>
                    </a:lnTo>
                    <a:cubicBezTo>
                      <a:pt x="1090837" y="232670"/>
                      <a:pt x="1034796" y="285124"/>
                      <a:pt x="1064525" y="136478"/>
                    </a:cubicBezTo>
                    <a:cubicBezTo>
                      <a:pt x="1070168" y="108265"/>
                      <a:pt x="1084843" y="82505"/>
                      <a:pt x="1091821" y="54592"/>
                    </a:cubicBezTo>
                    <a:lnTo>
                      <a:pt x="1105469" y="0"/>
                    </a:lnTo>
                    <a:cubicBezTo>
                      <a:pt x="1119117" y="18197"/>
                      <a:pt x="1137964" y="33472"/>
                      <a:pt x="1146412" y="54592"/>
                    </a:cubicBezTo>
                    <a:cubicBezTo>
                      <a:pt x="1156689" y="80285"/>
                      <a:pt x="1155110" y="109253"/>
                      <a:pt x="1160060" y="136478"/>
                    </a:cubicBezTo>
                    <a:cubicBezTo>
                      <a:pt x="1164210" y="159301"/>
                      <a:pt x="1167605" y="182338"/>
                      <a:pt x="1173708" y="204717"/>
                    </a:cubicBezTo>
                    <a:cubicBezTo>
                      <a:pt x="1181278" y="232475"/>
                      <a:pt x="1201003" y="286603"/>
                      <a:pt x="1201003" y="286603"/>
                    </a:cubicBezTo>
                    <a:cubicBezTo>
                      <a:pt x="1205552" y="272955"/>
                      <a:pt x="1210866" y="259539"/>
                      <a:pt x="1214651" y="245660"/>
                    </a:cubicBezTo>
                    <a:cubicBezTo>
                      <a:pt x="1224522" y="209468"/>
                      <a:pt x="1206357" y="148341"/>
                      <a:pt x="1241946" y="136478"/>
                    </a:cubicBezTo>
                    <a:cubicBezTo>
                      <a:pt x="1273068" y="126104"/>
                      <a:pt x="1281866" y="189023"/>
                      <a:pt x="1296537" y="218365"/>
                    </a:cubicBezTo>
                    <a:cubicBezTo>
                      <a:pt x="1330267" y="285823"/>
                      <a:pt x="1304532" y="266523"/>
                      <a:pt x="1364776" y="286603"/>
                    </a:cubicBezTo>
                    <a:cubicBezTo>
                      <a:pt x="1369325" y="236561"/>
                      <a:pt x="1371318" y="186221"/>
                      <a:pt x="1378424" y="136478"/>
                    </a:cubicBezTo>
                    <a:cubicBezTo>
                      <a:pt x="1380459" y="122237"/>
                      <a:pt x="1379205" y="101968"/>
                      <a:pt x="1392072" y="95535"/>
                    </a:cubicBezTo>
                    <a:cubicBezTo>
                      <a:pt x="1404939" y="89102"/>
                      <a:pt x="1419367" y="104634"/>
                      <a:pt x="1433015" y="109183"/>
                    </a:cubicBezTo>
                    <a:cubicBezTo>
                      <a:pt x="1442114" y="122831"/>
                      <a:pt x="1454552" y="134768"/>
                      <a:pt x="1460311" y="150126"/>
                    </a:cubicBezTo>
                    <a:cubicBezTo>
                      <a:pt x="1472832" y="183515"/>
                      <a:pt x="1484234" y="307316"/>
                      <a:pt x="1487606" y="327547"/>
                    </a:cubicBezTo>
                    <a:cubicBezTo>
                      <a:pt x="1497349" y="386004"/>
                      <a:pt x="1500993" y="372083"/>
                      <a:pt x="1514902" y="423081"/>
                    </a:cubicBezTo>
                    <a:cubicBezTo>
                      <a:pt x="1524773" y="459273"/>
                      <a:pt x="1530334" y="496674"/>
                      <a:pt x="1542197" y="532263"/>
                    </a:cubicBezTo>
                    <a:cubicBezTo>
                      <a:pt x="1546746" y="545911"/>
                      <a:pt x="1555845" y="587592"/>
                      <a:pt x="1555845" y="573206"/>
                    </a:cubicBezTo>
                    <a:cubicBezTo>
                      <a:pt x="1555845" y="550010"/>
                      <a:pt x="1546746" y="527714"/>
                      <a:pt x="1542197" y="504968"/>
                    </a:cubicBezTo>
                    <a:cubicBezTo>
                      <a:pt x="1546746" y="395786"/>
                      <a:pt x="1549028" y="286485"/>
                      <a:pt x="1555845" y="177421"/>
                    </a:cubicBezTo>
                    <a:cubicBezTo>
                      <a:pt x="1560351" y="105319"/>
                      <a:pt x="1569902" y="66195"/>
                      <a:pt x="1583140" y="0"/>
                    </a:cubicBezTo>
                    <a:cubicBezTo>
                      <a:pt x="1592239" y="81887"/>
                      <a:pt x="1590453" y="165729"/>
                      <a:pt x="1610436" y="245660"/>
                    </a:cubicBezTo>
                    <a:cubicBezTo>
                      <a:pt x="1614414" y="261573"/>
                      <a:pt x="1635200" y="270259"/>
                      <a:pt x="1651379" y="272956"/>
                    </a:cubicBezTo>
                    <a:cubicBezTo>
                      <a:pt x="1665569" y="275321"/>
                      <a:pt x="1678674" y="263857"/>
                      <a:pt x="1692322" y="259308"/>
                    </a:cubicBezTo>
                    <a:cubicBezTo>
                      <a:pt x="1730264" y="271955"/>
                      <a:pt x="1742461" y="287991"/>
                      <a:pt x="1774209" y="245660"/>
                    </a:cubicBezTo>
                    <a:cubicBezTo>
                      <a:pt x="1779668" y="238381"/>
                      <a:pt x="1774209" y="227463"/>
                      <a:pt x="1774209" y="218365"/>
                    </a:cubicBezTo>
                  </a:path>
                </a:pathLst>
              </a:cu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cxnSp>
            <p:nvCxnSpPr>
              <p:cNvPr id="398" name="Straight Connector 397"/>
              <p:cNvCxnSpPr>
                <a:stCxn id="386" idx="1"/>
                <a:endCxn id="337" idx="3"/>
              </p:cNvCxnSpPr>
              <p:nvPr/>
            </p:nvCxnSpPr>
            <p:spPr bwMode="auto">
              <a:xfrm flipH="1">
                <a:off x="7461653" y="3040607"/>
                <a:ext cx="616255" cy="318661"/>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401" name="Straight Connector 400"/>
              <p:cNvCxnSpPr>
                <a:stCxn id="387" idx="1"/>
                <a:endCxn id="337" idx="3"/>
              </p:cNvCxnSpPr>
              <p:nvPr/>
            </p:nvCxnSpPr>
            <p:spPr bwMode="auto">
              <a:xfrm flipH="1">
                <a:off x="7461653" y="3319131"/>
                <a:ext cx="616255" cy="40137"/>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404" name="Straight Connector 403"/>
              <p:cNvCxnSpPr>
                <a:stCxn id="387" idx="1"/>
                <a:endCxn id="336" idx="3"/>
              </p:cNvCxnSpPr>
              <p:nvPr/>
            </p:nvCxnSpPr>
            <p:spPr bwMode="auto">
              <a:xfrm flipH="1">
                <a:off x="7461653" y="3319131"/>
                <a:ext cx="616255" cy="612119"/>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408" name="Straight Connector 407"/>
              <p:cNvCxnSpPr>
                <a:stCxn id="389" idx="1"/>
                <a:endCxn id="336" idx="3"/>
              </p:cNvCxnSpPr>
              <p:nvPr/>
            </p:nvCxnSpPr>
            <p:spPr bwMode="auto">
              <a:xfrm flipH="1">
                <a:off x="7461653" y="3591086"/>
                <a:ext cx="616255" cy="340164"/>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411" name="Straight Connector 410"/>
              <p:cNvCxnSpPr>
                <a:stCxn id="389" idx="1"/>
                <a:endCxn id="335" idx="3"/>
              </p:cNvCxnSpPr>
              <p:nvPr/>
            </p:nvCxnSpPr>
            <p:spPr bwMode="auto">
              <a:xfrm flipH="1">
                <a:off x="7461653" y="3591086"/>
                <a:ext cx="616255" cy="848591"/>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414" name="Straight Connector 413"/>
              <p:cNvCxnSpPr>
                <a:stCxn id="390" idx="1"/>
                <a:endCxn id="336" idx="3"/>
              </p:cNvCxnSpPr>
              <p:nvPr/>
            </p:nvCxnSpPr>
            <p:spPr bwMode="auto">
              <a:xfrm flipH="1">
                <a:off x="7461653" y="3869610"/>
                <a:ext cx="616255" cy="6164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417" name="Straight Connector 416"/>
              <p:cNvCxnSpPr>
                <a:stCxn id="390" idx="1"/>
                <a:endCxn id="335" idx="3"/>
              </p:cNvCxnSpPr>
              <p:nvPr/>
            </p:nvCxnSpPr>
            <p:spPr bwMode="auto">
              <a:xfrm flipH="1">
                <a:off x="7461653" y="3869610"/>
                <a:ext cx="616255" cy="570067"/>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420" name="Straight Connector 419"/>
              <p:cNvCxnSpPr>
                <a:stCxn id="392" idx="1"/>
                <a:endCxn id="335" idx="3"/>
              </p:cNvCxnSpPr>
              <p:nvPr/>
            </p:nvCxnSpPr>
            <p:spPr bwMode="auto">
              <a:xfrm flipH="1">
                <a:off x="7461653" y="4141565"/>
                <a:ext cx="616255" cy="298112"/>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424" name="Straight Connector 423"/>
              <p:cNvCxnSpPr>
                <a:stCxn id="392" idx="1"/>
                <a:endCxn id="334" idx="3"/>
              </p:cNvCxnSpPr>
              <p:nvPr/>
            </p:nvCxnSpPr>
            <p:spPr bwMode="auto">
              <a:xfrm flipH="1">
                <a:off x="7461653" y="4141565"/>
                <a:ext cx="616255" cy="742987"/>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427" name="Straight Connector 426"/>
              <p:cNvCxnSpPr>
                <a:stCxn id="393" idx="1"/>
                <a:endCxn id="335" idx="3"/>
              </p:cNvCxnSpPr>
              <p:nvPr/>
            </p:nvCxnSpPr>
            <p:spPr bwMode="auto">
              <a:xfrm flipH="1">
                <a:off x="7461653" y="4420089"/>
                <a:ext cx="616255" cy="19588"/>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431" name="Straight Connector 430"/>
              <p:cNvCxnSpPr>
                <a:stCxn id="393" idx="1"/>
                <a:endCxn id="334" idx="3"/>
              </p:cNvCxnSpPr>
              <p:nvPr/>
            </p:nvCxnSpPr>
            <p:spPr bwMode="auto">
              <a:xfrm flipH="1">
                <a:off x="7461653" y="4420089"/>
                <a:ext cx="616255" cy="464463"/>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434" name="Straight Connector 433"/>
              <p:cNvCxnSpPr>
                <a:stCxn id="395" idx="1"/>
                <a:endCxn id="334" idx="3"/>
              </p:cNvCxnSpPr>
              <p:nvPr/>
            </p:nvCxnSpPr>
            <p:spPr bwMode="auto">
              <a:xfrm flipH="1">
                <a:off x="7461653" y="4692045"/>
                <a:ext cx="616255" cy="192507"/>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437" name="Straight Connector 436"/>
              <p:cNvCxnSpPr>
                <a:endCxn id="334" idx="3"/>
              </p:cNvCxnSpPr>
              <p:nvPr/>
            </p:nvCxnSpPr>
            <p:spPr bwMode="auto">
              <a:xfrm flipH="1" flipV="1">
                <a:off x="7461653" y="4884552"/>
                <a:ext cx="592711" cy="85744"/>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440" name="Straight Connector 439"/>
              <p:cNvCxnSpPr>
                <a:endCxn id="335" idx="3"/>
              </p:cNvCxnSpPr>
              <p:nvPr/>
            </p:nvCxnSpPr>
            <p:spPr bwMode="auto">
              <a:xfrm flipH="1" flipV="1">
                <a:off x="7461653" y="4439677"/>
                <a:ext cx="585397" cy="245326"/>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443" name="Straight Connector 442"/>
              <p:cNvCxnSpPr/>
              <p:nvPr/>
            </p:nvCxnSpPr>
            <p:spPr bwMode="auto">
              <a:xfrm flipH="1" flipV="1">
                <a:off x="7483778" y="3946168"/>
                <a:ext cx="613260" cy="210921"/>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445" name="Straight Connector 444"/>
              <p:cNvCxnSpPr/>
              <p:nvPr/>
            </p:nvCxnSpPr>
            <p:spPr bwMode="auto">
              <a:xfrm flipH="1" flipV="1">
                <a:off x="7445983" y="3388993"/>
                <a:ext cx="613260" cy="210921"/>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446" name="Rectangle 445"/>
              <p:cNvSpPr/>
              <p:nvPr/>
            </p:nvSpPr>
            <p:spPr bwMode="auto">
              <a:xfrm>
                <a:off x="9002125" y="3758495"/>
                <a:ext cx="219496" cy="218702"/>
              </a:xfrm>
              <a:prstGeom prst="rect">
                <a:avLst/>
              </a:prstGeom>
              <a:solidFill>
                <a:srgbClr val="FF0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sp>
            <p:nvSpPr>
              <p:cNvPr id="447" name="Rectangle 446"/>
              <p:cNvSpPr/>
              <p:nvPr/>
            </p:nvSpPr>
            <p:spPr bwMode="auto">
              <a:xfrm>
                <a:off x="8072652" y="4042958"/>
                <a:ext cx="193172" cy="204952"/>
              </a:xfrm>
              <a:prstGeom prst="rect">
                <a:avLst/>
              </a:prstGeom>
              <a:solidFill>
                <a:srgbClr val="0000FF"/>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sp>
            <p:nvSpPr>
              <p:cNvPr id="125" name="Rectangle 124"/>
              <p:cNvSpPr/>
              <p:nvPr/>
            </p:nvSpPr>
            <p:spPr bwMode="auto">
              <a:xfrm rot="1259860">
                <a:off x="5069129" y="3268464"/>
                <a:ext cx="1768745" cy="131186"/>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dirty="0" smtClean="0">
                  <a:ln>
                    <a:noFill/>
                  </a:ln>
                  <a:solidFill>
                    <a:schemeClr val="accent1">
                      <a:lumMod val="25000"/>
                    </a:schemeClr>
                  </a:solidFill>
                  <a:effectLst/>
                  <a:latin typeface="FrutigerNext LT Regular" pitchFamily="34" charset="0"/>
                  <a:ea typeface="MS PGothic" pitchFamily="34" charset="-128"/>
                </a:endParaRPr>
              </a:p>
            </p:txBody>
          </p:sp>
          <p:sp>
            <p:nvSpPr>
              <p:cNvPr id="132" name="Rectangle 131"/>
              <p:cNvSpPr/>
              <p:nvPr/>
            </p:nvSpPr>
            <p:spPr bwMode="auto">
              <a:xfrm rot="5400000">
                <a:off x="4293874" y="2127602"/>
                <a:ext cx="1777934" cy="143097"/>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sp>
            <p:nvSpPr>
              <p:cNvPr id="133" name="Rectangle 132"/>
              <p:cNvSpPr/>
              <p:nvPr/>
            </p:nvSpPr>
            <p:spPr bwMode="auto">
              <a:xfrm rot="1288346">
                <a:off x="5287385" y="3098833"/>
                <a:ext cx="1801750" cy="138261"/>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sp>
            <p:nvSpPr>
              <p:cNvPr id="134" name="Rectangle 133"/>
              <p:cNvSpPr/>
              <p:nvPr/>
            </p:nvSpPr>
            <p:spPr bwMode="auto">
              <a:xfrm rot="5400000">
                <a:off x="4627831" y="2014286"/>
                <a:ext cx="1549019" cy="140824"/>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sp>
            <p:nvSpPr>
              <p:cNvPr id="152" name="TextBox 151"/>
              <p:cNvSpPr txBox="1"/>
              <p:nvPr/>
            </p:nvSpPr>
            <p:spPr>
              <a:xfrm>
                <a:off x="8033391" y="2859204"/>
                <a:ext cx="1294858" cy="364363"/>
              </a:xfrm>
              <a:prstGeom prst="rect">
                <a:avLst/>
              </a:prstGeom>
              <a:noFill/>
            </p:spPr>
            <p:txBody>
              <a:bodyPr wrap="square" rtlCol="0">
                <a:spAutoFit/>
              </a:bodyPr>
              <a:lstStyle/>
              <a:p>
                <a:r>
                  <a:rPr lang="en-US" sz="700" dirty="0" smtClean="0">
                    <a:solidFill>
                      <a:schemeClr val="accent1">
                        <a:lumMod val="25000"/>
                      </a:schemeClr>
                    </a:solidFill>
                  </a:rPr>
                  <a:t>RAT / CN  </a:t>
                </a:r>
                <a:endParaRPr lang="en-US" sz="700" dirty="0">
                  <a:solidFill>
                    <a:schemeClr val="accent1">
                      <a:lumMod val="25000"/>
                    </a:schemeClr>
                  </a:solidFill>
                </a:endParaRPr>
              </a:p>
            </p:txBody>
          </p:sp>
          <p:sp>
            <p:nvSpPr>
              <p:cNvPr id="153" name="TextBox 152"/>
              <p:cNvSpPr txBox="1"/>
              <p:nvPr/>
            </p:nvSpPr>
            <p:spPr>
              <a:xfrm>
                <a:off x="8035667" y="3134436"/>
                <a:ext cx="1190225" cy="364363"/>
              </a:xfrm>
              <a:prstGeom prst="rect">
                <a:avLst/>
              </a:prstGeom>
              <a:noFill/>
            </p:spPr>
            <p:txBody>
              <a:bodyPr wrap="square" rtlCol="0">
                <a:spAutoFit/>
              </a:bodyPr>
              <a:lstStyle/>
              <a:p>
                <a:r>
                  <a:rPr lang="en-US" sz="700" dirty="0" smtClean="0">
                    <a:solidFill>
                      <a:schemeClr val="accent1">
                        <a:lumMod val="25000"/>
                      </a:schemeClr>
                    </a:solidFill>
                  </a:rPr>
                  <a:t>RAT/ CN  </a:t>
                </a:r>
                <a:endParaRPr lang="en-US" sz="700" dirty="0">
                  <a:solidFill>
                    <a:schemeClr val="accent1">
                      <a:lumMod val="25000"/>
                    </a:schemeClr>
                  </a:solidFill>
                </a:endParaRPr>
              </a:p>
            </p:txBody>
          </p:sp>
          <p:sp>
            <p:nvSpPr>
              <p:cNvPr id="154" name="TextBox 153"/>
              <p:cNvSpPr txBox="1"/>
              <p:nvPr/>
            </p:nvSpPr>
            <p:spPr>
              <a:xfrm>
                <a:off x="8031115" y="3689441"/>
                <a:ext cx="629212" cy="756752"/>
              </a:xfrm>
              <a:prstGeom prst="rect">
                <a:avLst/>
              </a:prstGeom>
              <a:noFill/>
            </p:spPr>
            <p:txBody>
              <a:bodyPr wrap="square" rtlCol="0">
                <a:spAutoFit/>
              </a:bodyPr>
              <a:lstStyle/>
              <a:p>
                <a:r>
                  <a:rPr lang="en-US" sz="700" dirty="0" smtClean="0">
                    <a:solidFill>
                      <a:schemeClr val="accent1">
                        <a:lumMod val="25000"/>
                      </a:schemeClr>
                    </a:solidFill>
                  </a:rPr>
                  <a:t>RAT </a:t>
                </a:r>
                <a:endParaRPr lang="en-US" sz="700" dirty="0">
                  <a:solidFill>
                    <a:schemeClr val="accent1">
                      <a:lumMod val="25000"/>
                    </a:schemeClr>
                  </a:solidFill>
                </a:endParaRPr>
              </a:p>
            </p:txBody>
          </p:sp>
          <p:sp>
            <p:nvSpPr>
              <p:cNvPr id="155" name="TextBox 154"/>
              <p:cNvSpPr txBox="1"/>
              <p:nvPr/>
            </p:nvSpPr>
            <p:spPr>
              <a:xfrm>
                <a:off x="8049313" y="4246727"/>
                <a:ext cx="1149280" cy="560559"/>
              </a:xfrm>
              <a:prstGeom prst="rect">
                <a:avLst/>
              </a:prstGeom>
              <a:noFill/>
            </p:spPr>
            <p:txBody>
              <a:bodyPr wrap="square" rtlCol="0">
                <a:spAutoFit/>
              </a:bodyPr>
              <a:lstStyle/>
              <a:p>
                <a:r>
                  <a:rPr lang="en-US" sz="700" dirty="0" smtClean="0">
                    <a:solidFill>
                      <a:schemeClr val="accent1">
                        <a:lumMod val="25000"/>
                      </a:schemeClr>
                    </a:solidFill>
                  </a:rPr>
                  <a:t>RAT/ CN  </a:t>
                </a:r>
                <a:endParaRPr lang="en-US" sz="700" dirty="0">
                  <a:solidFill>
                    <a:schemeClr val="accent1">
                      <a:lumMod val="25000"/>
                    </a:schemeClr>
                  </a:solidFill>
                </a:endParaRPr>
              </a:p>
            </p:txBody>
          </p:sp>
          <p:sp>
            <p:nvSpPr>
              <p:cNvPr id="156" name="TextBox 155"/>
              <p:cNvSpPr txBox="1"/>
              <p:nvPr/>
            </p:nvSpPr>
            <p:spPr>
              <a:xfrm>
                <a:off x="8051587" y="4508311"/>
                <a:ext cx="1454083" cy="364363"/>
              </a:xfrm>
              <a:prstGeom prst="rect">
                <a:avLst/>
              </a:prstGeom>
              <a:noFill/>
            </p:spPr>
            <p:txBody>
              <a:bodyPr wrap="square" rtlCol="0">
                <a:spAutoFit/>
              </a:bodyPr>
              <a:lstStyle/>
              <a:p>
                <a:r>
                  <a:rPr lang="en-US" sz="700" dirty="0" smtClean="0">
                    <a:solidFill>
                      <a:schemeClr val="accent1">
                        <a:lumMod val="25000"/>
                      </a:schemeClr>
                    </a:solidFill>
                  </a:rPr>
                  <a:t>RAT/MEC  </a:t>
                </a:r>
                <a:endParaRPr lang="en-US" sz="700" dirty="0">
                  <a:solidFill>
                    <a:schemeClr val="accent1">
                      <a:lumMod val="25000"/>
                    </a:schemeClr>
                  </a:solidFill>
                </a:endParaRPr>
              </a:p>
            </p:txBody>
          </p:sp>
          <p:sp>
            <p:nvSpPr>
              <p:cNvPr id="157" name="TextBox 156"/>
              <p:cNvSpPr txBox="1"/>
              <p:nvPr/>
            </p:nvSpPr>
            <p:spPr>
              <a:xfrm>
                <a:off x="8044764" y="3409664"/>
                <a:ext cx="1297134" cy="364363"/>
              </a:xfrm>
              <a:prstGeom prst="rect">
                <a:avLst/>
              </a:prstGeom>
              <a:noFill/>
            </p:spPr>
            <p:txBody>
              <a:bodyPr wrap="square" rtlCol="0">
                <a:spAutoFit/>
              </a:bodyPr>
              <a:lstStyle/>
              <a:p>
                <a:r>
                  <a:rPr lang="en-US" sz="700" dirty="0" smtClean="0">
                    <a:solidFill>
                      <a:schemeClr val="accent1">
                        <a:lumMod val="25000"/>
                      </a:schemeClr>
                    </a:solidFill>
                  </a:rPr>
                  <a:t>CN / MEC</a:t>
                </a:r>
                <a:endParaRPr lang="en-US" sz="700" dirty="0">
                  <a:solidFill>
                    <a:schemeClr val="accent1">
                      <a:lumMod val="25000"/>
                    </a:schemeClr>
                  </a:solidFill>
                </a:endParaRPr>
              </a:p>
            </p:txBody>
          </p:sp>
          <p:sp>
            <p:nvSpPr>
              <p:cNvPr id="158" name="TextBox 157"/>
              <p:cNvSpPr txBox="1"/>
              <p:nvPr/>
            </p:nvSpPr>
            <p:spPr>
              <a:xfrm>
                <a:off x="8176689" y="3957848"/>
                <a:ext cx="1281209" cy="364363"/>
              </a:xfrm>
              <a:prstGeom prst="rect">
                <a:avLst/>
              </a:prstGeom>
              <a:noFill/>
            </p:spPr>
            <p:txBody>
              <a:bodyPr wrap="square" rtlCol="0">
                <a:spAutoFit/>
              </a:bodyPr>
              <a:lstStyle/>
              <a:p>
                <a:r>
                  <a:rPr lang="en-US" sz="700" dirty="0" smtClean="0">
                    <a:solidFill>
                      <a:schemeClr val="accent1">
                        <a:lumMod val="25000"/>
                      </a:schemeClr>
                    </a:solidFill>
                  </a:rPr>
                  <a:t>CN/MEC </a:t>
                </a:r>
                <a:endParaRPr lang="en-US" sz="700" dirty="0">
                  <a:solidFill>
                    <a:schemeClr val="accent1">
                      <a:lumMod val="25000"/>
                    </a:schemeClr>
                  </a:solidFill>
                </a:endParaRPr>
              </a:p>
            </p:txBody>
          </p:sp>
          <p:sp>
            <p:nvSpPr>
              <p:cNvPr id="159" name="TextBox 158"/>
              <p:cNvSpPr txBox="1"/>
              <p:nvPr/>
            </p:nvSpPr>
            <p:spPr>
              <a:xfrm>
                <a:off x="8056138" y="4778993"/>
                <a:ext cx="1294858" cy="364363"/>
              </a:xfrm>
              <a:prstGeom prst="rect">
                <a:avLst/>
              </a:prstGeom>
              <a:noFill/>
            </p:spPr>
            <p:txBody>
              <a:bodyPr wrap="square" rtlCol="0">
                <a:spAutoFit/>
              </a:bodyPr>
              <a:lstStyle/>
              <a:p>
                <a:r>
                  <a:rPr lang="en-US" sz="700" dirty="0" smtClean="0">
                    <a:solidFill>
                      <a:schemeClr val="accent1">
                        <a:lumMod val="25000"/>
                      </a:schemeClr>
                    </a:solidFill>
                  </a:rPr>
                  <a:t>Idle/off</a:t>
                </a:r>
                <a:endParaRPr lang="en-US" sz="700" dirty="0">
                  <a:solidFill>
                    <a:schemeClr val="accent1">
                      <a:lumMod val="25000"/>
                    </a:schemeClr>
                  </a:solidFill>
                </a:endParaRPr>
              </a:p>
            </p:txBody>
          </p:sp>
          <p:cxnSp>
            <p:nvCxnSpPr>
              <p:cNvPr id="160" name="Straight Connector 159"/>
              <p:cNvCxnSpPr>
                <a:stCxn id="159" idx="1"/>
              </p:cNvCxnSpPr>
              <p:nvPr/>
            </p:nvCxnSpPr>
            <p:spPr bwMode="auto">
              <a:xfrm flipH="1" flipV="1">
                <a:off x="7506275" y="4455999"/>
                <a:ext cx="549863" cy="505176"/>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179" name="Rectangle 178"/>
              <p:cNvSpPr/>
              <p:nvPr/>
            </p:nvSpPr>
            <p:spPr bwMode="auto">
              <a:xfrm rot="1288346">
                <a:off x="5545259" y="2947357"/>
                <a:ext cx="1664721" cy="109943"/>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sp>
            <p:nvSpPr>
              <p:cNvPr id="180" name="Rectangle 179"/>
              <p:cNvSpPr/>
              <p:nvPr/>
            </p:nvSpPr>
            <p:spPr bwMode="auto">
              <a:xfrm rot="5400000">
                <a:off x="4941730" y="1961971"/>
                <a:ext cx="1421641" cy="145372"/>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sp>
            <p:nvSpPr>
              <p:cNvPr id="199" name="Cloud 198"/>
              <p:cNvSpPr/>
              <p:nvPr/>
            </p:nvSpPr>
            <p:spPr bwMode="auto">
              <a:xfrm rot="788343">
                <a:off x="4730268" y="3763986"/>
                <a:ext cx="478127" cy="500919"/>
              </a:xfrm>
              <a:prstGeom prst="cloud">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dirty="0" smtClean="0">
                  <a:ln>
                    <a:noFill/>
                  </a:ln>
                  <a:solidFill>
                    <a:schemeClr val="accent1">
                      <a:lumMod val="25000"/>
                    </a:schemeClr>
                  </a:solidFill>
                  <a:effectLst/>
                  <a:latin typeface="FrutigerNext LT Regular" pitchFamily="34" charset="0"/>
                  <a:ea typeface="MS PGothic" pitchFamily="34" charset="-128"/>
                </a:endParaRPr>
              </a:p>
            </p:txBody>
          </p:sp>
          <p:sp>
            <p:nvSpPr>
              <p:cNvPr id="200" name="Cloud 199"/>
              <p:cNvSpPr/>
              <p:nvPr/>
            </p:nvSpPr>
            <p:spPr bwMode="auto">
              <a:xfrm rot="788343">
                <a:off x="5032796" y="3807207"/>
                <a:ext cx="478127" cy="500919"/>
              </a:xfrm>
              <a:prstGeom prst="cloud">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dirty="0" smtClean="0">
                  <a:ln>
                    <a:noFill/>
                  </a:ln>
                  <a:solidFill>
                    <a:schemeClr val="accent1">
                      <a:lumMod val="25000"/>
                    </a:schemeClr>
                  </a:solidFill>
                  <a:effectLst/>
                  <a:latin typeface="FrutigerNext LT Regular" pitchFamily="34" charset="0"/>
                  <a:ea typeface="MS PGothic" pitchFamily="34" charset="-128"/>
                </a:endParaRPr>
              </a:p>
            </p:txBody>
          </p:sp>
          <p:sp>
            <p:nvSpPr>
              <p:cNvPr id="201" name="Cloud 200"/>
              <p:cNvSpPr/>
              <p:nvPr/>
            </p:nvSpPr>
            <p:spPr bwMode="auto">
              <a:xfrm rot="788343">
                <a:off x="4884946" y="4068788"/>
                <a:ext cx="478127" cy="500919"/>
              </a:xfrm>
              <a:prstGeom prst="cloud">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dirty="0" smtClean="0">
                  <a:ln>
                    <a:noFill/>
                  </a:ln>
                  <a:solidFill>
                    <a:schemeClr val="accent1">
                      <a:lumMod val="25000"/>
                    </a:schemeClr>
                  </a:solidFill>
                  <a:effectLst/>
                  <a:latin typeface="FrutigerNext LT Regular" pitchFamily="34" charset="0"/>
                  <a:ea typeface="MS PGothic" pitchFamily="34" charset="-128"/>
                </a:endParaRPr>
              </a:p>
            </p:txBody>
          </p:sp>
          <p:sp>
            <p:nvSpPr>
              <p:cNvPr id="202" name="TextBox 201"/>
              <p:cNvSpPr txBox="1"/>
              <p:nvPr/>
            </p:nvSpPr>
            <p:spPr>
              <a:xfrm rot="1255156">
                <a:off x="5925958" y="2650150"/>
                <a:ext cx="1070459" cy="364363"/>
              </a:xfrm>
              <a:prstGeom prst="rect">
                <a:avLst/>
              </a:prstGeom>
              <a:noFill/>
            </p:spPr>
            <p:txBody>
              <a:bodyPr wrap="none" rtlCol="0">
                <a:spAutoFit/>
              </a:bodyPr>
              <a:lstStyle/>
              <a:p>
                <a:r>
                  <a:rPr lang="en-US" sz="700" dirty="0" smtClean="0">
                    <a:solidFill>
                      <a:schemeClr val="accent1">
                        <a:lumMod val="25000"/>
                      </a:schemeClr>
                    </a:solidFill>
                  </a:rPr>
                  <a:t>400 GE</a:t>
                </a:r>
                <a:endParaRPr lang="en-US" sz="700" dirty="0">
                  <a:solidFill>
                    <a:schemeClr val="accent1">
                      <a:lumMod val="25000"/>
                    </a:schemeClr>
                  </a:solidFill>
                </a:endParaRPr>
              </a:p>
            </p:txBody>
          </p:sp>
        </p:grpSp>
        <p:sp>
          <p:nvSpPr>
            <p:cNvPr id="173" name="TextBox 172"/>
            <p:cNvSpPr txBox="1"/>
            <p:nvPr/>
          </p:nvSpPr>
          <p:spPr>
            <a:xfrm>
              <a:off x="245660" y="2643055"/>
              <a:ext cx="1093654" cy="518122"/>
            </a:xfrm>
            <a:prstGeom prst="rect">
              <a:avLst/>
            </a:prstGeom>
            <a:noFill/>
            <a:ln>
              <a:solidFill>
                <a:schemeClr val="bg2"/>
              </a:solidFill>
            </a:ln>
          </p:spPr>
          <p:txBody>
            <a:bodyPr wrap="none" rtlCol="0">
              <a:spAutoFit/>
            </a:bodyPr>
            <a:lstStyle/>
            <a:p>
              <a:r>
                <a:rPr lang="en-US" sz="1200" b="1" dirty="0" smtClean="0">
                  <a:solidFill>
                    <a:schemeClr val="accent1">
                      <a:lumMod val="25000"/>
                    </a:schemeClr>
                  </a:solidFill>
                </a:rPr>
                <a:t>UE SLICE</a:t>
              </a:r>
              <a:br>
                <a:rPr lang="en-US" sz="1200" b="1" dirty="0" smtClean="0">
                  <a:solidFill>
                    <a:schemeClr val="accent1">
                      <a:lumMod val="25000"/>
                    </a:schemeClr>
                  </a:solidFill>
                </a:rPr>
              </a:br>
              <a:r>
                <a:rPr lang="en-US" sz="1200" b="1" dirty="0" smtClean="0">
                  <a:solidFill>
                    <a:schemeClr val="accent1">
                      <a:lumMod val="25000"/>
                    </a:schemeClr>
                  </a:solidFill>
                </a:rPr>
                <a:t>CTRL</a:t>
              </a:r>
              <a:endParaRPr lang="en-US" sz="1200" b="1" dirty="0">
                <a:solidFill>
                  <a:schemeClr val="accent1">
                    <a:lumMod val="25000"/>
                  </a:schemeClr>
                </a:solidFill>
              </a:endParaRPr>
            </a:p>
          </p:txBody>
        </p:sp>
        <p:cxnSp>
          <p:nvCxnSpPr>
            <p:cNvPr id="182" name="Straight Arrow Connector 181"/>
            <p:cNvCxnSpPr/>
            <p:nvPr/>
          </p:nvCxnSpPr>
          <p:spPr bwMode="auto">
            <a:xfrm>
              <a:off x="832514" y="3166275"/>
              <a:ext cx="0" cy="464024"/>
            </a:xfrm>
            <a:prstGeom prst="straightConnector1">
              <a:avLst/>
            </a:prstGeom>
            <a:solidFill>
              <a:schemeClr val="accent1"/>
            </a:solidFill>
            <a:ln w="9525" cap="flat" cmpd="sng" algn="ctr">
              <a:solidFill>
                <a:schemeClr val="bg2"/>
              </a:solidFill>
              <a:prstDash val="solid"/>
              <a:round/>
              <a:headEnd type="none" w="med" len="med"/>
              <a:tailEnd type="arrow"/>
            </a:ln>
            <a:effectLst/>
          </p:spPr>
        </p:cxnSp>
        <p:cxnSp>
          <p:nvCxnSpPr>
            <p:cNvPr id="187" name="Straight Arrow Connector 186"/>
            <p:cNvCxnSpPr/>
            <p:nvPr/>
          </p:nvCxnSpPr>
          <p:spPr bwMode="auto">
            <a:xfrm flipH="1">
              <a:off x="450376" y="3032078"/>
              <a:ext cx="29570" cy="1676400"/>
            </a:xfrm>
            <a:prstGeom prst="straightConnector1">
              <a:avLst/>
            </a:prstGeom>
            <a:solidFill>
              <a:schemeClr val="accent1"/>
            </a:solidFill>
            <a:ln w="9525" cap="flat" cmpd="sng" algn="ctr">
              <a:solidFill>
                <a:schemeClr val="bg2"/>
              </a:solidFill>
              <a:prstDash val="solid"/>
              <a:round/>
              <a:headEnd type="none" w="med" len="med"/>
              <a:tailEnd type="arrow"/>
            </a:ln>
            <a:effectLst/>
          </p:spPr>
        </p:cxnSp>
        <p:sp>
          <p:nvSpPr>
            <p:cNvPr id="189" name="TextBox 188"/>
            <p:cNvSpPr txBox="1"/>
            <p:nvPr/>
          </p:nvSpPr>
          <p:spPr>
            <a:xfrm>
              <a:off x="2827362" y="2643055"/>
              <a:ext cx="1156350" cy="518122"/>
            </a:xfrm>
            <a:prstGeom prst="rect">
              <a:avLst/>
            </a:prstGeom>
            <a:noFill/>
            <a:ln>
              <a:solidFill>
                <a:schemeClr val="bg2"/>
              </a:solidFill>
            </a:ln>
          </p:spPr>
          <p:txBody>
            <a:bodyPr wrap="none" rtlCol="0">
              <a:spAutoFit/>
            </a:bodyPr>
            <a:lstStyle/>
            <a:p>
              <a:r>
                <a:rPr lang="en-US" sz="1200" b="1" dirty="0" smtClean="0">
                  <a:solidFill>
                    <a:schemeClr val="accent1">
                      <a:lumMod val="25000"/>
                    </a:schemeClr>
                  </a:solidFill>
                </a:rPr>
                <a:t>IDC SLICE</a:t>
              </a:r>
              <a:br>
                <a:rPr lang="en-US" sz="1200" b="1" dirty="0" smtClean="0">
                  <a:solidFill>
                    <a:schemeClr val="accent1">
                      <a:lumMod val="25000"/>
                    </a:schemeClr>
                  </a:solidFill>
                </a:rPr>
              </a:br>
              <a:r>
                <a:rPr lang="en-US" sz="1200" b="1" dirty="0" smtClean="0">
                  <a:solidFill>
                    <a:schemeClr val="accent1">
                      <a:lumMod val="25000"/>
                    </a:schemeClr>
                  </a:solidFill>
                </a:rPr>
                <a:t>CTRL</a:t>
              </a:r>
              <a:endParaRPr lang="en-US" sz="1200" b="1" dirty="0">
                <a:solidFill>
                  <a:schemeClr val="accent1">
                    <a:lumMod val="25000"/>
                  </a:schemeClr>
                </a:solidFill>
              </a:endParaRPr>
            </a:p>
          </p:txBody>
        </p:sp>
        <p:sp>
          <p:nvSpPr>
            <p:cNvPr id="190" name="TextBox 189"/>
            <p:cNvSpPr txBox="1"/>
            <p:nvPr/>
          </p:nvSpPr>
          <p:spPr>
            <a:xfrm>
              <a:off x="1574043" y="2643055"/>
              <a:ext cx="1083857" cy="518122"/>
            </a:xfrm>
            <a:prstGeom prst="rect">
              <a:avLst/>
            </a:prstGeom>
            <a:noFill/>
            <a:ln>
              <a:solidFill>
                <a:schemeClr val="bg2"/>
              </a:solidFill>
            </a:ln>
          </p:spPr>
          <p:txBody>
            <a:bodyPr wrap="none" rtlCol="0">
              <a:spAutoFit/>
            </a:bodyPr>
            <a:lstStyle/>
            <a:p>
              <a:r>
                <a:rPr lang="en-US" sz="1200" b="1" dirty="0" smtClean="0">
                  <a:solidFill>
                    <a:schemeClr val="accent1">
                      <a:lumMod val="25000"/>
                    </a:schemeClr>
                  </a:solidFill>
                </a:rPr>
                <a:t>FH SLICE</a:t>
              </a:r>
              <a:br>
                <a:rPr lang="en-US" sz="1200" b="1" dirty="0" smtClean="0">
                  <a:solidFill>
                    <a:schemeClr val="accent1">
                      <a:lumMod val="25000"/>
                    </a:schemeClr>
                  </a:solidFill>
                </a:rPr>
              </a:br>
              <a:r>
                <a:rPr lang="en-US" sz="1200" b="1" dirty="0" smtClean="0">
                  <a:solidFill>
                    <a:schemeClr val="accent1">
                      <a:lumMod val="25000"/>
                    </a:schemeClr>
                  </a:solidFill>
                </a:rPr>
                <a:t>CTRL</a:t>
              </a:r>
              <a:endParaRPr lang="en-US" sz="1200" b="1" dirty="0">
                <a:solidFill>
                  <a:schemeClr val="accent1">
                    <a:lumMod val="25000"/>
                  </a:schemeClr>
                </a:solidFill>
              </a:endParaRPr>
            </a:p>
          </p:txBody>
        </p:sp>
        <p:cxnSp>
          <p:nvCxnSpPr>
            <p:cNvPr id="193" name="Straight Arrow Connector 192"/>
            <p:cNvCxnSpPr>
              <a:stCxn id="190" idx="2"/>
            </p:cNvCxnSpPr>
            <p:nvPr/>
          </p:nvCxnSpPr>
          <p:spPr bwMode="auto">
            <a:xfrm>
              <a:off x="2115972" y="3161176"/>
              <a:ext cx="545342" cy="755725"/>
            </a:xfrm>
            <a:prstGeom prst="straightConnector1">
              <a:avLst/>
            </a:prstGeom>
            <a:solidFill>
              <a:schemeClr val="accent1"/>
            </a:solidFill>
            <a:ln w="9525" cap="flat" cmpd="sng" algn="ctr">
              <a:solidFill>
                <a:schemeClr val="bg2"/>
              </a:solidFill>
              <a:prstDash val="solid"/>
              <a:round/>
              <a:headEnd type="none" w="med" len="med"/>
              <a:tailEnd type="arrow"/>
            </a:ln>
            <a:effectLst/>
          </p:spPr>
        </p:cxnSp>
        <p:cxnSp>
          <p:nvCxnSpPr>
            <p:cNvPr id="195" name="Straight Arrow Connector 194"/>
            <p:cNvCxnSpPr>
              <a:stCxn id="189" idx="2"/>
            </p:cNvCxnSpPr>
            <p:nvPr/>
          </p:nvCxnSpPr>
          <p:spPr bwMode="auto">
            <a:xfrm flipH="1">
              <a:off x="3220876" y="3161176"/>
              <a:ext cx="184662" cy="551015"/>
            </a:xfrm>
            <a:prstGeom prst="straightConnector1">
              <a:avLst/>
            </a:prstGeom>
            <a:solidFill>
              <a:schemeClr val="accent1"/>
            </a:solidFill>
            <a:ln w="9525" cap="flat" cmpd="sng" algn="ctr">
              <a:solidFill>
                <a:schemeClr val="bg2"/>
              </a:solidFill>
              <a:prstDash val="solid"/>
              <a:round/>
              <a:headEnd type="none" w="med" len="med"/>
              <a:tailEnd type="arrow"/>
            </a:ln>
            <a:effectLst/>
          </p:spPr>
        </p:cxnSp>
        <p:sp>
          <p:nvSpPr>
            <p:cNvPr id="209" name="TextBox 208"/>
            <p:cNvSpPr txBox="1"/>
            <p:nvPr/>
          </p:nvSpPr>
          <p:spPr>
            <a:xfrm>
              <a:off x="4071583" y="2643055"/>
              <a:ext cx="1247886" cy="518122"/>
            </a:xfrm>
            <a:prstGeom prst="rect">
              <a:avLst/>
            </a:prstGeom>
            <a:noFill/>
            <a:ln>
              <a:solidFill>
                <a:schemeClr val="bg2"/>
              </a:solidFill>
            </a:ln>
          </p:spPr>
          <p:txBody>
            <a:bodyPr wrap="none" rtlCol="0">
              <a:spAutoFit/>
            </a:bodyPr>
            <a:lstStyle/>
            <a:p>
              <a:r>
                <a:rPr lang="en-US" sz="1200" b="1" dirty="0" smtClean="0">
                  <a:solidFill>
                    <a:schemeClr val="accent1">
                      <a:lumMod val="25000"/>
                    </a:schemeClr>
                  </a:solidFill>
                </a:rPr>
                <a:t>DC FABRIC</a:t>
              </a:r>
              <a:br>
                <a:rPr lang="en-US" sz="1200" b="1" dirty="0" smtClean="0">
                  <a:solidFill>
                    <a:schemeClr val="accent1">
                      <a:lumMod val="25000"/>
                    </a:schemeClr>
                  </a:solidFill>
                </a:rPr>
              </a:br>
              <a:r>
                <a:rPr lang="en-US" sz="1200" b="1" dirty="0" smtClean="0">
                  <a:solidFill>
                    <a:schemeClr val="accent1">
                      <a:lumMod val="25000"/>
                    </a:schemeClr>
                  </a:solidFill>
                </a:rPr>
                <a:t>CTRL</a:t>
              </a:r>
              <a:endParaRPr lang="en-US" sz="1200" b="1" dirty="0">
                <a:solidFill>
                  <a:schemeClr val="accent1">
                    <a:lumMod val="25000"/>
                  </a:schemeClr>
                </a:solidFill>
              </a:endParaRPr>
            </a:p>
          </p:txBody>
        </p:sp>
        <p:cxnSp>
          <p:nvCxnSpPr>
            <p:cNvPr id="210" name="Straight Arrow Connector 209"/>
            <p:cNvCxnSpPr>
              <a:stCxn id="209" idx="2"/>
            </p:cNvCxnSpPr>
            <p:nvPr/>
          </p:nvCxnSpPr>
          <p:spPr bwMode="auto">
            <a:xfrm flipH="1">
              <a:off x="4271753" y="3161176"/>
              <a:ext cx="423774" cy="1356233"/>
            </a:xfrm>
            <a:prstGeom prst="straightConnector1">
              <a:avLst/>
            </a:prstGeom>
            <a:solidFill>
              <a:schemeClr val="accent1"/>
            </a:solidFill>
            <a:ln w="9525" cap="flat" cmpd="sng" algn="ctr">
              <a:solidFill>
                <a:schemeClr val="bg2"/>
              </a:solidFill>
              <a:prstDash val="solid"/>
              <a:round/>
              <a:headEnd type="none" w="med" len="med"/>
              <a:tailEnd type="arrow"/>
            </a:ln>
            <a:effectLst/>
          </p:spPr>
        </p:cxnSp>
        <p:sp>
          <p:nvSpPr>
            <p:cNvPr id="212" name="TextBox 211"/>
            <p:cNvSpPr txBox="1"/>
            <p:nvPr/>
          </p:nvSpPr>
          <p:spPr>
            <a:xfrm>
              <a:off x="5411338" y="2643055"/>
              <a:ext cx="1317556" cy="518122"/>
            </a:xfrm>
            <a:prstGeom prst="rect">
              <a:avLst/>
            </a:prstGeom>
            <a:noFill/>
            <a:ln>
              <a:solidFill>
                <a:schemeClr val="bg2"/>
              </a:solidFill>
            </a:ln>
          </p:spPr>
          <p:txBody>
            <a:bodyPr wrap="none" rtlCol="0">
              <a:spAutoFit/>
            </a:bodyPr>
            <a:lstStyle/>
            <a:p>
              <a:r>
                <a:rPr lang="en-US" sz="1200" b="1" dirty="0" smtClean="0">
                  <a:solidFill>
                    <a:schemeClr val="accent1">
                      <a:lumMod val="25000"/>
                    </a:schemeClr>
                  </a:solidFill>
                </a:rPr>
                <a:t>DC SERVER</a:t>
              </a:r>
              <a:br>
                <a:rPr lang="en-US" sz="1200" b="1" dirty="0" smtClean="0">
                  <a:solidFill>
                    <a:schemeClr val="accent1">
                      <a:lumMod val="25000"/>
                    </a:schemeClr>
                  </a:solidFill>
                </a:rPr>
              </a:br>
              <a:r>
                <a:rPr lang="en-US" sz="1200" b="1" dirty="0" smtClean="0">
                  <a:solidFill>
                    <a:schemeClr val="accent1">
                      <a:lumMod val="25000"/>
                    </a:schemeClr>
                  </a:solidFill>
                </a:rPr>
                <a:t>CTRL</a:t>
              </a:r>
              <a:endParaRPr lang="en-US" sz="1200" b="1" dirty="0">
                <a:solidFill>
                  <a:schemeClr val="accent1">
                    <a:lumMod val="25000"/>
                  </a:schemeClr>
                </a:solidFill>
              </a:endParaRPr>
            </a:p>
          </p:txBody>
        </p:sp>
        <p:cxnSp>
          <p:nvCxnSpPr>
            <p:cNvPr id="213" name="Straight Arrow Connector 212"/>
            <p:cNvCxnSpPr>
              <a:stCxn id="212" idx="2"/>
              <a:endCxn id="152" idx="0"/>
            </p:cNvCxnSpPr>
            <p:nvPr/>
          </p:nvCxnSpPr>
          <p:spPr bwMode="auto">
            <a:xfrm flipH="1">
              <a:off x="4851452" y="3161176"/>
              <a:ext cx="1218665" cy="1226600"/>
            </a:xfrm>
            <a:prstGeom prst="straightConnector1">
              <a:avLst/>
            </a:prstGeom>
            <a:solidFill>
              <a:schemeClr val="accent1"/>
            </a:solidFill>
            <a:ln w="9525" cap="flat" cmpd="sng" algn="ctr">
              <a:solidFill>
                <a:schemeClr val="bg2"/>
              </a:solidFill>
              <a:prstDash val="solid"/>
              <a:round/>
              <a:headEnd type="none" w="med" len="med"/>
              <a:tailEnd type="arrow"/>
            </a:ln>
            <a:effectLst/>
          </p:spPr>
        </p:cxnSp>
        <p:cxnSp>
          <p:nvCxnSpPr>
            <p:cNvPr id="221" name="Straight Arrow Connector 220"/>
            <p:cNvCxnSpPr>
              <a:endCxn id="173" idx="0"/>
            </p:cNvCxnSpPr>
            <p:nvPr/>
          </p:nvCxnSpPr>
          <p:spPr bwMode="auto">
            <a:xfrm flipH="1">
              <a:off x="792488" y="2058400"/>
              <a:ext cx="3093043" cy="584655"/>
            </a:xfrm>
            <a:prstGeom prst="straightConnector1">
              <a:avLst/>
            </a:prstGeom>
            <a:solidFill>
              <a:schemeClr val="accent1"/>
            </a:solidFill>
            <a:ln w="9525" cap="flat" cmpd="sng" algn="ctr">
              <a:solidFill>
                <a:schemeClr val="bg2"/>
              </a:solidFill>
              <a:prstDash val="solid"/>
              <a:round/>
              <a:headEnd type="none" w="med" len="med"/>
              <a:tailEnd type="arrow"/>
            </a:ln>
            <a:effectLst/>
          </p:spPr>
        </p:cxnSp>
        <p:cxnSp>
          <p:nvCxnSpPr>
            <p:cNvPr id="223" name="Straight Arrow Connector 222"/>
            <p:cNvCxnSpPr>
              <a:endCxn id="190" idx="0"/>
            </p:cNvCxnSpPr>
            <p:nvPr/>
          </p:nvCxnSpPr>
          <p:spPr bwMode="auto">
            <a:xfrm flipH="1">
              <a:off x="2115972" y="2058400"/>
              <a:ext cx="1769559" cy="584655"/>
            </a:xfrm>
            <a:prstGeom prst="straightConnector1">
              <a:avLst/>
            </a:prstGeom>
            <a:solidFill>
              <a:schemeClr val="accent1"/>
            </a:solidFill>
            <a:ln w="9525" cap="flat" cmpd="sng" algn="ctr">
              <a:solidFill>
                <a:schemeClr val="bg2"/>
              </a:solidFill>
              <a:prstDash val="solid"/>
              <a:round/>
              <a:headEnd type="none" w="med" len="med"/>
              <a:tailEnd type="arrow"/>
            </a:ln>
            <a:effectLst/>
          </p:spPr>
        </p:cxnSp>
        <p:cxnSp>
          <p:nvCxnSpPr>
            <p:cNvPr id="226" name="Straight Arrow Connector 225"/>
            <p:cNvCxnSpPr>
              <a:endCxn id="189" idx="0"/>
            </p:cNvCxnSpPr>
            <p:nvPr/>
          </p:nvCxnSpPr>
          <p:spPr bwMode="auto">
            <a:xfrm flipH="1">
              <a:off x="3405537" y="2058400"/>
              <a:ext cx="479993" cy="584655"/>
            </a:xfrm>
            <a:prstGeom prst="straightConnector1">
              <a:avLst/>
            </a:prstGeom>
            <a:solidFill>
              <a:schemeClr val="accent1"/>
            </a:solidFill>
            <a:ln w="9525" cap="flat" cmpd="sng" algn="ctr">
              <a:solidFill>
                <a:schemeClr val="bg2"/>
              </a:solidFill>
              <a:prstDash val="solid"/>
              <a:round/>
              <a:headEnd type="none" w="med" len="med"/>
              <a:tailEnd type="arrow"/>
            </a:ln>
            <a:effectLst/>
          </p:spPr>
        </p:cxnSp>
        <p:cxnSp>
          <p:nvCxnSpPr>
            <p:cNvPr id="229" name="Straight Arrow Connector 228"/>
            <p:cNvCxnSpPr>
              <a:endCxn id="209" idx="0"/>
            </p:cNvCxnSpPr>
            <p:nvPr/>
          </p:nvCxnSpPr>
          <p:spPr bwMode="auto">
            <a:xfrm>
              <a:off x="3885531" y="2058400"/>
              <a:ext cx="809996" cy="584655"/>
            </a:xfrm>
            <a:prstGeom prst="straightConnector1">
              <a:avLst/>
            </a:prstGeom>
            <a:solidFill>
              <a:schemeClr val="accent1"/>
            </a:solidFill>
            <a:ln w="9525" cap="flat" cmpd="sng" algn="ctr">
              <a:solidFill>
                <a:schemeClr val="bg2"/>
              </a:solidFill>
              <a:prstDash val="solid"/>
              <a:round/>
              <a:headEnd type="none" w="med" len="med"/>
              <a:tailEnd type="arrow"/>
            </a:ln>
            <a:effectLst/>
          </p:spPr>
        </p:cxnSp>
        <p:cxnSp>
          <p:nvCxnSpPr>
            <p:cNvPr id="232" name="Straight Arrow Connector 231"/>
            <p:cNvCxnSpPr>
              <a:endCxn id="212" idx="0"/>
            </p:cNvCxnSpPr>
            <p:nvPr/>
          </p:nvCxnSpPr>
          <p:spPr bwMode="auto">
            <a:xfrm>
              <a:off x="3885531" y="2058400"/>
              <a:ext cx="2184586" cy="584655"/>
            </a:xfrm>
            <a:prstGeom prst="straightConnector1">
              <a:avLst/>
            </a:prstGeom>
            <a:solidFill>
              <a:schemeClr val="accent1"/>
            </a:solidFill>
            <a:ln w="9525" cap="flat" cmpd="sng" algn="ctr">
              <a:solidFill>
                <a:schemeClr val="bg2"/>
              </a:solidFill>
              <a:prstDash val="solid"/>
              <a:round/>
              <a:headEnd type="none" w="med" len="med"/>
              <a:tailEnd type="arrow"/>
            </a:ln>
            <a:effectLst/>
          </p:spPr>
        </p:cxnSp>
      </p:grpSp>
      <p:grpSp>
        <p:nvGrpSpPr>
          <p:cNvPr id="17" name="Group 254"/>
          <p:cNvGrpSpPr/>
          <p:nvPr/>
        </p:nvGrpSpPr>
        <p:grpSpPr>
          <a:xfrm flipH="1">
            <a:off x="6496332" y="980950"/>
            <a:ext cx="5540131" cy="4053385"/>
            <a:chOff x="281587" y="2240502"/>
            <a:chExt cx="6272756" cy="4119355"/>
          </a:xfrm>
        </p:grpSpPr>
        <p:grpSp>
          <p:nvGrpSpPr>
            <p:cNvPr id="18" name="Group 171"/>
            <p:cNvGrpSpPr/>
            <p:nvPr/>
          </p:nvGrpSpPr>
          <p:grpSpPr>
            <a:xfrm>
              <a:off x="281587" y="3433273"/>
              <a:ext cx="5122927" cy="2926584"/>
              <a:chOff x="499950" y="1310184"/>
              <a:chExt cx="9170948" cy="4749422"/>
            </a:xfrm>
          </p:grpSpPr>
          <p:grpSp>
            <p:nvGrpSpPr>
              <p:cNvPr id="19" name="Group 357"/>
              <p:cNvGrpSpPr/>
              <p:nvPr/>
            </p:nvGrpSpPr>
            <p:grpSpPr>
              <a:xfrm>
                <a:off x="993935" y="1660518"/>
                <a:ext cx="788276" cy="1546940"/>
                <a:chOff x="331076" y="1968769"/>
                <a:chExt cx="1166648" cy="2075291"/>
              </a:xfrm>
            </p:grpSpPr>
            <p:sp>
              <p:nvSpPr>
                <p:cNvPr id="436" name="Rounded Rectangle 435"/>
                <p:cNvSpPr/>
                <p:nvPr/>
              </p:nvSpPr>
              <p:spPr bwMode="auto">
                <a:xfrm>
                  <a:off x="331076" y="1968769"/>
                  <a:ext cx="1166648" cy="2075291"/>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grpSp>
              <p:nvGrpSpPr>
                <p:cNvPr id="20" name="Group 116"/>
                <p:cNvGrpSpPr/>
                <p:nvPr/>
              </p:nvGrpSpPr>
              <p:grpSpPr>
                <a:xfrm>
                  <a:off x="414153" y="2406182"/>
                  <a:ext cx="961697" cy="1329559"/>
                  <a:chOff x="3484179" y="2044262"/>
                  <a:chExt cx="1250731" cy="1560786"/>
                </a:xfrm>
              </p:grpSpPr>
              <p:grpSp>
                <p:nvGrpSpPr>
                  <p:cNvPr id="21" name="Group 105"/>
                  <p:cNvGrpSpPr/>
                  <p:nvPr/>
                </p:nvGrpSpPr>
                <p:grpSpPr>
                  <a:xfrm>
                    <a:off x="3484179" y="2044262"/>
                    <a:ext cx="362607" cy="1560786"/>
                    <a:chOff x="3484179" y="1970689"/>
                    <a:chExt cx="362607" cy="1560786"/>
                  </a:xfrm>
                </p:grpSpPr>
                <p:sp>
                  <p:nvSpPr>
                    <p:cNvPr id="460" name="Rectangle 459"/>
                    <p:cNvSpPr/>
                    <p:nvPr/>
                  </p:nvSpPr>
                  <p:spPr bwMode="auto">
                    <a:xfrm>
                      <a:off x="3484179" y="1970689"/>
                      <a:ext cx="362607" cy="33107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sp>
                  <p:nvSpPr>
                    <p:cNvPr id="461" name="Rectangle 87"/>
                    <p:cNvSpPr/>
                    <p:nvPr/>
                  </p:nvSpPr>
                  <p:spPr bwMode="auto">
                    <a:xfrm>
                      <a:off x="3484179" y="2380592"/>
                      <a:ext cx="362607" cy="331076"/>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sp>
                  <p:nvSpPr>
                    <p:cNvPr id="462" name="Rectangle 461"/>
                    <p:cNvSpPr/>
                    <p:nvPr/>
                  </p:nvSpPr>
                  <p:spPr bwMode="auto">
                    <a:xfrm>
                      <a:off x="3484179" y="2790496"/>
                      <a:ext cx="362607" cy="33107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sp>
                  <p:nvSpPr>
                    <p:cNvPr id="463" name="Rectangle 462"/>
                    <p:cNvSpPr/>
                    <p:nvPr/>
                  </p:nvSpPr>
                  <p:spPr bwMode="auto">
                    <a:xfrm>
                      <a:off x="3484179" y="3200399"/>
                      <a:ext cx="362607" cy="331076"/>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grpSp>
              <p:grpSp>
                <p:nvGrpSpPr>
                  <p:cNvPr id="22" name="Group 106"/>
                  <p:cNvGrpSpPr/>
                  <p:nvPr/>
                </p:nvGrpSpPr>
                <p:grpSpPr>
                  <a:xfrm>
                    <a:off x="3928241" y="2044262"/>
                    <a:ext cx="362607" cy="1560786"/>
                    <a:chOff x="3484179" y="1970689"/>
                    <a:chExt cx="362607" cy="1560786"/>
                  </a:xfrm>
                </p:grpSpPr>
                <p:sp>
                  <p:nvSpPr>
                    <p:cNvPr id="456" name="Rectangle 455"/>
                    <p:cNvSpPr/>
                    <p:nvPr/>
                  </p:nvSpPr>
                  <p:spPr bwMode="auto">
                    <a:xfrm>
                      <a:off x="3484179" y="1970689"/>
                      <a:ext cx="362607" cy="331076"/>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sp>
                  <p:nvSpPr>
                    <p:cNvPr id="457" name="Rectangle 456"/>
                    <p:cNvSpPr/>
                    <p:nvPr/>
                  </p:nvSpPr>
                  <p:spPr bwMode="auto">
                    <a:xfrm>
                      <a:off x="3484179" y="2380592"/>
                      <a:ext cx="362607" cy="33107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sp>
                  <p:nvSpPr>
                    <p:cNvPr id="458" name="Rectangle 457"/>
                    <p:cNvSpPr/>
                    <p:nvPr/>
                  </p:nvSpPr>
                  <p:spPr bwMode="auto">
                    <a:xfrm>
                      <a:off x="3484179" y="2790496"/>
                      <a:ext cx="362607" cy="331076"/>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sp>
                  <p:nvSpPr>
                    <p:cNvPr id="459" name="Rectangle 458"/>
                    <p:cNvSpPr/>
                    <p:nvPr/>
                  </p:nvSpPr>
                  <p:spPr bwMode="auto">
                    <a:xfrm>
                      <a:off x="3484179" y="3200399"/>
                      <a:ext cx="362607" cy="33107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grpSp>
              <p:grpSp>
                <p:nvGrpSpPr>
                  <p:cNvPr id="23" name="Group 111"/>
                  <p:cNvGrpSpPr/>
                  <p:nvPr/>
                </p:nvGrpSpPr>
                <p:grpSpPr>
                  <a:xfrm>
                    <a:off x="4372303" y="2044262"/>
                    <a:ext cx="362607" cy="1560786"/>
                    <a:chOff x="3484179" y="1970689"/>
                    <a:chExt cx="362607" cy="1560786"/>
                  </a:xfrm>
                </p:grpSpPr>
                <p:sp>
                  <p:nvSpPr>
                    <p:cNvPr id="452" name="Rectangle 451"/>
                    <p:cNvSpPr/>
                    <p:nvPr/>
                  </p:nvSpPr>
                  <p:spPr bwMode="auto">
                    <a:xfrm>
                      <a:off x="3484179" y="1970689"/>
                      <a:ext cx="362607" cy="33107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sp>
                  <p:nvSpPr>
                    <p:cNvPr id="453" name="Rectangle 452"/>
                    <p:cNvSpPr/>
                    <p:nvPr/>
                  </p:nvSpPr>
                  <p:spPr bwMode="auto">
                    <a:xfrm>
                      <a:off x="3484179" y="2380592"/>
                      <a:ext cx="362607" cy="331076"/>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sp>
                  <p:nvSpPr>
                    <p:cNvPr id="454" name="Rectangle 453"/>
                    <p:cNvSpPr/>
                    <p:nvPr/>
                  </p:nvSpPr>
                  <p:spPr bwMode="auto">
                    <a:xfrm>
                      <a:off x="3484179" y="2790496"/>
                      <a:ext cx="362607" cy="33107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sp>
                  <p:nvSpPr>
                    <p:cNvPr id="455" name="Rectangle 454"/>
                    <p:cNvSpPr/>
                    <p:nvPr/>
                  </p:nvSpPr>
                  <p:spPr bwMode="auto">
                    <a:xfrm>
                      <a:off x="3484179" y="3200399"/>
                      <a:ext cx="362607" cy="331076"/>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grpSp>
            </p:grpSp>
            <p:sp>
              <p:nvSpPr>
                <p:cNvPr id="439" name="Rounded Rectangle 438"/>
                <p:cNvSpPr/>
                <p:nvPr/>
              </p:nvSpPr>
              <p:spPr bwMode="auto">
                <a:xfrm>
                  <a:off x="934414" y="2111892"/>
                  <a:ext cx="488732" cy="14189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sp>
              <p:nvSpPr>
                <p:cNvPr id="441" name="Rounded Rectangle 440"/>
                <p:cNvSpPr/>
                <p:nvPr/>
              </p:nvSpPr>
              <p:spPr bwMode="auto">
                <a:xfrm>
                  <a:off x="393130" y="2114590"/>
                  <a:ext cx="525519" cy="132475"/>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sp>
              <p:nvSpPr>
                <p:cNvPr id="442" name="Oval 441"/>
                <p:cNvSpPr/>
                <p:nvPr/>
              </p:nvSpPr>
              <p:spPr bwMode="auto">
                <a:xfrm>
                  <a:off x="814186" y="3813472"/>
                  <a:ext cx="174929" cy="190831"/>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sp>
              <p:nvSpPr>
                <p:cNvPr id="444" name="Rectangle 443"/>
                <p:cNvSpPr/>
                <p:nvPr/>
              </p:nvSpPr>
              <p:spPr bwMode="auto">
                <a:xfrm>
                  <a:off x="1076579" y="3861179"/>
                  <a:ext cx="190831" cy="7951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sp>
              <p:nvSpPr>
                <p:cNvPr id="448" name="Rectangle 447"/>
                <p:cNvSpPr/>
                <p:nvPr/>
              </p:nvSpPr>
              <p:spPr bwMode="auto">
                <a:xfrm>
                  <a:off x="497459" y="3862504"/>
                  <a:ext cx="190831" cy="7951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grpSp>
          <p:cxnSp>
            <p:nvCxnSpPr>
              <p:cNvPr id="274" name="Straight Connector 273"/>
              <p:cNvCxnSpPr/>
              <p:nvPr/>
            </p:nvCxnSpPr>
            <p:spPr bwMode="auto">
              <a:xfrm>
                <a:off x="3012397" y="2967586"/>
                <a:ext cx="191068" cy="13647"/>
              </a:xfrm>
              <a:prstGeom prst="line">
                <a:avLst/>
              </a:prstGeom>
              <a:solidFill>
                <a:schemeClr val="accent1"/>
              </a:solidFill>
              <a:ln w="9525" cap="flat" cmpd="sng" algn="ctr">
                <a:solidFill>
                  <a:srgbClr val="FF0000"/>
                </a:solidFill>
                <a:prstDash val="solid"/>
                <a:round/>
                <a:headEnd type="none" w="med" len="med"/>
                <a:tailEnd type="none" w="med" len="med"/>
              </a:ln>
              <a:effectLst/>
            </p:spPr>
          </p:cxnSp>
          <p:sp>
            <p:nvSpPr>
              <p:cNvPr id="275" name="Rectangle 274"/>
              <p:cNvSpPr/>
              <p:nvPr/>
            </p:nvSpPr>
            <p:spPr bwMode="auto">
              <a:xfrm>
                <a:off x="3217113" y="2825086"/>
                <a:ext cx="955343" cy="30025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r>
                  <a:rPr kumimoji="0" lang="en-US" sz="500" b="0" i="0" u="none" strike="noStrike" cap="none" normalizeH="0" baseline="0" dirty="0" smtClean="0">
                    <a:ln>
                      <a:noFill/>
                    </a:ln>
                    <a:solidFill>
                      <a:schemeClr val="accent1">
                        <a:lumMod val="25000"/>
                      </a:schemeClr>
                    </a:solidFill>
                    <a:effectLst/>
                    <a:latin typeface="FrutigerNext LT Regular" pitchFamily="34" charset="0"/>
                    <a:ea typeface="MS PGothic" pitchFamily="34" charset="-128"/>
                  </a:rPr>
                  <a:t>DWDM</a:t>
                </a:r>
              </a:p>
            </p:txBody>
          </p:sp>
          <p:sp>
            <p:nvSpPr>
              <p:cNvPr id="276" name="Isosceles Triangle 275"/>
              <p:cNvSpPr/>
              <p:nvPr/>
            </p:nvSpPr>
            <p:spPr bwMode="auto">
              <a:xfrm>
                <a:off x="2624700" y="4311045"/>
                <a:ext cx="198035" cy="1273134"/>
              </a:xfrm>
              <a:prstGeom prst="triangle">
                <a:avLst/>
              </a:prstGeom>
              <a:solidFill>
                <a:schemeClr val="accent4">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sp>
            <p:nvSpPr>
              <p:cNvPr id="277" name="Rectangle 276"/>
              <p:cNvSpPr/>
              <p:nvPr/>
            </p:nvSpPr>
            <p:spPr bwMode="auto">
              <a:xfrm>
                <a:off x="2973728" y="3706839"/>
                <a:ext cx="109182" cy="504967"/>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cxnSp>
            <p:nvCxnSpPr>
              <p:cNvPr id="278" name="Straight Connector 277"/>
              <p:cNvCxnSpPr>
                <a:stCxn id="277" idx="2"/>
              </p:cNvCxnSpPr>
              <p:nvPr/>
            </p:nvCxnSpPr>
            <p:spPr bwMode="auto">
              <a:xfrm>
                <a:off x="3028319" y="4211806"/>
                <a:ext cx="1" cy="1078174"/>
              </a:xfrm>
              <a:prstGeom prst="line">
                <a:avLst/>
              </a:prstGeom>
              <a:solidFill>
                <a:schemeClr val="accent1"/>
              </a:solidFill>
              <a:ln w="9525" cap="flat" cmpd="sng" algn="ctr">
                <a:solidFill>
                  <a:srgbClr val="FFFF00"/>
                </a:solidFill>
                <a:prstDash val="solid"/>
                <a:round/>
                <a:headEnd type="none" w="med" len="med"/>
                <a:tailEnd type="none" w="med" len="med"/>
              </a:ln>
              <a:effectLst/>
            </p:spPr>
          </p:cxnSp>
          <p:cxnSp>
            <p:nvCxnSpPr>
              <p:cNvPr id="279" name="Straight Connector 278"/>
              <p:cNvCxnSpPr/>
              <p:nvPr/>
            </p:nvCxnSpPr>
            <p:spPr bwMode="auto">
              <a:xfrm>
                <a:off x="3028320" y="5289980"/>
                <a:ext cx="191068" cy="13647"/>
              </a:xfrm>
              <a:prstGeom prst="line">
                <a:avLst/>
              </a:prstGeom>
              <a:solidFill>
                <a:schemeClr val="accent1"/>
              </a:solidFill>
              <a:ln w="9525" cap="flat" cmpd="sng" algn="ctr">
                <a:solidFill>
                  <a:srgbClr val="FFFF00"/>
                </a:solidFill>
                <a:prstDash val="solid"/>
                <a:round/>
                <a:headEnd type="none" w="med" len="med"/>
                <a:tailEnd type="none" w="med" len="med"/>
              </a:ln>
              <a:effectLst/>
            </p:spPr>
          </p:cxnSp>
          <p:sp>
            <p:nvSpPr>
              <p:cNvPr id="280" name="Rectangle 279"/>
              <p:cNvSpPr/>
              <p:nvPr/>
            </p:nvSpPr>
            <p:spPr bwMode="auto">
              <a:xfrm>
                <a:off x="3233036" y="5030673"/>
                <a:ext cx="955343" cy="48302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r>
                  <a:rPr kumimoji="0" lang="en-US" sz="500" b="0" i="0" u="none" strike="noStrike" cap="none" normalizeH="0" baseline="0" dirty="0" smtClean="0">
                    <a:ln>
                      <a:noFill/>
                    </a:ln>
                    <a:solidFill>
                      <a:schemeClr val="accent1">
                        <a:lumMod val="25000"/>
                      </a:schemeClr>
                    </a:solidFill>
                    <a:effectLst/>
                    <a:latin typeface="FrutigerNext LT Regular" pitchFamily="34" charset="0"/>
                    <a:ea typeface="MS PGothic" pitchFamily="34" charset="-128"/>
                  </a:rPr>
                  <a:t>DWDM</a:t>
                </a:r>
              </a:p>
            </p:txBody>
          </p:sp>
          <p:grpSp>
            <p:nvGrpSpPr>
              <p:cNvPr id="24" name="Group 161"/>
              <p:cNvGrpSpPr/>
              <p:nvPr/>
            </p:nvGrpSpPr>
            <p:grpSpPr>
              <a:xfrm>
                <a:off x="2054966" y="1384445"/>
                <a:ext cx="1012021" cy="1583141"/>
                <a:chOff x="1754714" y="1125138"/>
                <a:chExt cx="1012021" cy="1583141"/>
              </a:xfrm>
            </p:grpSpPr>
            <p:sp>
              <p:nvSpPr>
                <p:cNvPr id="430" name="Isosceles Triangle 429"/>
                <p:cNvSpPr/>
                <p:nvPr/>
              </p:nvSpPr>
              <p:spPr bwMode="auto">
                <a:xfrm>
                  <a:off x="2418883" y="1639614"/>
                  <a:ext cx="261253" cy="1015200"/>
                </a:xfrm>
                <a:prstGeom prst="triangle">
                  <a:avLst/>
                </a:prstGeom>
                <a:solidFill>
                  <a:schemeClr val="accent4">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sp>
              <p:nvSpPr>
                <p:cNvPr id="432" name="Rectangle 431"/>
                <p:cNvSpPr/>
                <p:nvPr/>
              </p:nvSpPr>
              <p:spPr bwMode="auto">
                <a:xfrm>
                  <a:off x="2657553" y="1125138"/>
                  <a:ext cx="109182" cy="504967"/>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cxnSp>
              <p:nvCxnSpPr>
                <p:cNvPr id="433" name="Straight Connector 432"/>
                <p:cNvCxnSpPr>
                  <a:stCxn id="432" idx="2"/>
                </p:cNvCxnSpPr>
                <p:nvPr/>
              </p:nvCxnSpPr>
              <p:spPr bwMode="auto">
                <a:xfrm>
                  <a:off x="2712144" y="1630105"/>
                  <a:ext cx="1" cy="1078174"/>
                </a:xfrm>
                <a:prstGeom prst="line">
                  <a:avLst/>
                </a:prstGeom>
                <a:solidFill>
                  <a:schemeClr val="accent1"/>
                </a:solidFill>
                <a:ln w="9525" cap="flat" cmpd="sng" algn="ctr">
                  <a:solidFill>
                    <a:srgbClr val="FF0000"/>
                  </a:solidFill>
                  <a:prstDash val="solid"/>
                  <a:round/>
                  <a:headEnd type="none" w="med" len="med"/>
                  <a:tailEnd type="none" w="med" len="med"/>
                </a:ln>
                <a:effectLst/>
              </p:spPr>
            </p:cxnSp>
            <p:sp>
              <p:nvSpPr>
                <p:cNvPr id="435" name="TextBox 434"/>
                <p:cNvSpPr txBox="1"/>
                <p:nvPr/>
              </p:nvSpPr>
              <p:spPr>
                <a:xfrm rot="9713445">
                  <a:off x="1754714" y="1387698"/>
                  <a:ext cx="686219" cy="380704"/>
                </a:xfrm>
                <a:prstGeom prst="rect">
                  <a:avLst/>
                </a:prstGeom>
                <a:noFill/>
              </p:spPr>
              <p:txBody>
                <a:bodyPr wrap="none" rtlCol="0">
                  <a:spAutoFit/>
                </a:bodyPr>
                <a:lstStyle/>
                <a:p>
                  <a:r>
                    <a:rPr lang="en-US" sz="900" dirty="0" smtClean="0">
                      <a:solidFill>
                        <a:schemeClr val="accent1">
                          <a:lumMod val="25000"/>
                        </a:schemeClr>
                      </a:solidFill>
                    </a:rPr>
                    <a:t>))))</a:t>
                  </a:r>
                  <a:endParaRPr lang="en-US" sz="900" dirty="0">
                    <a:solidFill>
                      <a:schemeClr val="accent1">
                        <a:lumMod val="25000"/>
                      </a:schemeClr>
                    </a:solidFill>
                  </a:endParaRPr>
                </a:p>
              </p:txBody>
            </p:sp>
          </p:grpSp>
          <p:sp>
            <p:nvSpPr>
              <p:cNvPr id="282" name="TextBox 281"/>
              <p:cNvSpPr txBox="1"/>
              <p:nvPr/>
            </p:nvSpPr>
            <p:spPr>
              <a:xfrm rot="11789746">
                <a:off x="2022648" y="3768447"/>
                <a:ext cx="686218" cy="380704"/>
              </a:xfrm>
              <a:prstGeom prst="rect">
                <a:avLst/>
              </a:prstGeom>
              <a:noFill/>
            </p:spPr>
            <p:txBody>
              <a:bodyPr wrap="none" rtlCol="0">
                <a:spAutoFit/>
              </a:bodyPr>
              <a:lstStyle/>
              <a:p>
                <a:r>
                  <a:rPr lang="en-US" sz="900" dirty="0" smtClean="0">
                    <a:solidFill>
                      <a:schemeClr val="accent1">
                        <a:lumMod val="25000"/>
                      </a:schemeClr>
                    </a:solidFill>
                  </a:rPr>
                  <a:t>))))</a:t>
                </a:r>
                <a:endParaRPr lang="en-US" sz="900" dirty="0">
                  <a:solidFill>
                    <a:schemeClr val="accent1">
                      <a:lumMod val="25000"/>
                    </a:schemeClr>
                  </a:solidFill>
                </a:endParaRPr>
              </a:p>
            </p:txBody>
          </p:sp>
          <p:cxnSp>
            <p:nvCxnSpPr>
              <p:cNvPr id="283" name="Straight Arrow Connector 282"/>
              <p:cNvCxnSpPr/>
              <p:nvPr/>
            </p:nvCxnSpPr>
            <p:spPr bwMode="auto">
              <a:xfrm flipH="1">
                <a:off x="3022696" y="2228755"/>
                <a:ext cx="239912" cy="950"/>
              </a:xfrm>
              <a:prstGeom prst="straightConnector1">
                <a:avLst/>
              </a:prstGeom>
              <a:solidFill>
                <a:schemeClr val="accent1"/>
              </a:solidFill>
              <a:ln w="9525" cap="flat" cmpd="sng" algn="ctr">
                <a:solidFill>
                  <a:schemeClr val="bg1"/>
                </a:solidFill>
                <a:prstDash val="dash"/>
                <a:round/>
                <a:headEnd type="none" w="med" len="med"/>
                <a:tailEnd type="arrow"/>
              </a:ln>
              <a:effectLst/>
            </p:spPr>
          </p:cxnSp>
          <p:sp>
            <p:nvSpPr>
              <p:cNvPr id="284" name="Rectangle 283"/>
              <p:cNvSpPr/>
              <p:nvPr/>
            </p:nvSpPr>
            <p:spPr bwMode="auto">
              <a:xfrm>
                <a:off x="2801426" y="3393216"/>
                <a:ext cx="109182" cy="504967"/>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sp>
            <p:nvSpPr>
              <p:cNvPr id="285" name="TextBox 284"/>
              <p:cNvSpPr txBox="1"/>
              <p:nvPr/>
            </p:nvSpPr>
            <p:spPr>
              <a:xfrm rot="8933607">
                <a:off x="1794134" y="3363068"/>
                <a:ext cx="1025361" cy="380704"/>
              </a:xfrm>
              <a:prstGeom prst="rect">
                <a:avLst/>
              </a:prstGeom>
              <a:noFill/>
            </p:spPr>
            <p:txBody>
              <a:bodyPr wrap="square" rtlCol="0">
                <a:spAutoFit/>
              </a:bodyPr>
              <a:lstStyle/>
              <a:p>
                <a:r>
                  <a:rPr lang="en-US" sz="900" dirty="0" smtClean="0">
                    <a:solidFill>
                      <a:schemeClr val="accent1">
                        <a:lumMod val="25000"/>
                      </a:schemeClr>
                    </a:solidFill>
                  </a:rPr>
                  <a:t>))))</a:t>
                </a:r>
                <a:endParaRPr lang="en-US" sz="900" dirty="0">
                  <a:solidFill>
                    <a:schemeClr val="accent1">
                      <a:lumMod val="25000"/>
                    </a:schemeClr>
                  </a:solidFill>
                </a:endParaRPr>
              </a:p>
            </p:txBody>
          </p:sp>
          <p:cxnSp>
            <p:nvCxnSpPr>
              <p:cNvPr id="286" name="Straight Connector 285"/>
              <p:cNvCxnSpPr>
                <a:stCxn id="284" idx="2"/>
              </p:cNvCxnSpPr>
              <p:nvPr/>
            </p:nvCxnSpPr>
            <p:spPr bwMode="auto">
              <a:xfrm>
                <a:off x="2856017" y="3898183"/>
                <a:ext cx="9217" cy="1458918"/>
              </a:xfrm>
              <a:prstGeom prst="line">
                <a:avLst/>
              </a:prstGeom>
              <a:solidFill>
                <a:schemeClr val="accent1"/>
              </a:solidFill>
              <a:ln w="9525" cap="flat" cmpd="sng" algn="ctr">
                <a:solidFill>
                  <a:srgbClr val="0000FF"/>
                </a:solidFill>
                <a:prstDash val="solid"/>
                <a:round/>
                <a:headEnd type="none" w="med" len="med"/>
                <a:tailEnd type="none" w="med" len="med"/>
              </a:ln>
              <a:effectLst/>
            </p:spPr>
          </p:cxnSp>
          <p:cxnSp>
            <p:nvCxnSpPr>
              <p:cNvPr id="287" name="Straight Connector 286"/>
              <p:cNvCxnSpPr/>
              <p:nvPr/>
            </p:nvCxnSpPr>
            <p:spPr bwMode="auto">
              <a:xfrm>
                <a:off x="2862668" y="5370817"/>
                <a:ext cx="368326" cy="33991"/>
              </a:xfrm>
              <a:prstGeom prst="line">
                <a:avLst/>
              </a:prstGeom>
              <a:solidFill>
                <a:schemeClr val="accent1"/>
              </a:solidFill>
              <a:ln w="9525" cap="flat" cmpd="sng" algn="ctr">
                <a:solidFill>
                  <a:srgbClr val="0000FF"/>
                </a:solidFill>
                <a:prstDash val="solid"/>
                <a:round/>
                <a:headEnd type="none" w="med" len="med"/>
                <a:tailEnd type="none" w="med" len="med"/>
              </a:ln>
              <a:effectLst/>
            </p:spPr>
          </p:cxnSp>
          <p:sp>
            <p:nvSpPr>
              <p:cNvPr id="288" name="Cloud 287"/>
              <p:cNvSpPr/>
              <p:nvPr/>
            </p:nvSpPr>
            <p:spPr bwMode="auto">
              <a:xfrm>
                <a:off x="4653956" y="1646672"/>
                <a:ext cx="1116929" cy="4412934"/>
              </a:xfrm>
              <a:prstGeom prst="cloud">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sp>
            <p:nvSpPr>
              <p:cNvPr id="289" name="Cloud 288"/>
              <p:cNvSpPr/>
              <p:nvPr/>
            </p:nvSpPr>
            <p:spPr bwMode="auto">
              <a:xfrm rot="788343">
                <a:off x="6616548" y="2560965"/>
                <a:ext cx="3054350" cy="3040689"/>
              </a:xfrm>
              <a:prstGeom prst="cloud">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dirty="0" smtClean="0">
                  <a:ln>
                    <a:noFill/>
                  </a:ln>
                  <a:solidFill>
                    <a:schemeClr val="accent1">
                      <a:lumMod val="25000"/>
                    </a:schemeClr>
                  </a:solidFill>
                  <a:effectLst/>
                  <a:latin typeface="FrutigerNext LT Regular" pitchFamily="34" charset="0"/>
                  <a:ea typeface="MS PGothic" pitchFamily="34" charset="-128"/>
                </a:endParaRPr>
              </a:p>
            </p:txBody>
          </p:sp>
          <p:grpSp>
            <p:nvGrpSpPr>
              <p:cNvPr id="25" name="Group 177"/>
              <p:cNvGrpSpPr/>
              <p:nvPr/>
            </p:nvGrpSpPr>
            <p:grpSpPr>
              <a:xfrm rot="16200000">
                <a:off x="6467596" y="3408386"/>
                <a:ext cx="1978091" cy="1242533"/>
                <a:chOff x="6944248" y="6119031"/>
                <a:chExt cx="1236704" cy="744081"/>
              </a:xfrm>
            </p:grpSpPr>
            <p:sp>
              <p:nvSpPr>
                <p:cNvPr id="409" name="Cube 408"/>
                <p:cNvSpPr/>
                <p:nvPr/>
              </p:nvSpPr>
              <p:spPr bwMode="auto">
                <a:xfrm>
                  <a:off x="6944248" y="6358643"/>
                  <a:ext cx="203083" cy="135427"/>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sp>
              <p:nvSpPr>
                <p:cNvPr id="410" name="Cube 409"/>
                <p:cNvSpPr/>
                <p:nvPr/>
              </p:nvSpPr>
              <p:spPr bwMode="auto">
                <a:xfrm>
                  <a:off x="7222384" y="6358643"/>
                  <a:ext cx="203083" cy="135427"/>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sp>
              <p:nvSpPr>
                <p:cNvPr id="412" name="Cube 411"/>
                <p:cNvSpPr/>
                <p:nvPr/>
              </p:nvSpPr>
              <p:spPr bwMode="auto">
                <a:xfrm>
                  <a:off x="7540253" y="6358643"/>
                  <a:ext cx="203083" cy="135427"/>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sp>
              <p:nvSpPr>
                <p:cNvPr id="413" name="Cube 412"/>
                <p:cNvSpPr/>
                <p:nvPr/>
              </p:nvSpPr>
              <p:spPr bwMode="auto">
                <a:xfrm>
                  <a:off x="7897857" y="6358643"/>
                  <a:ext cx="203083" cy="135427"/>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cxnSp>
              <p:nvCxnSpPr>
                <p:cNvPr id="415" name="Straight Connector 414"/>
                <p:cNvCxnSpPr>
                  <a:stCxn id="292" idx="1"/>
                  <a:endCxn id="412" idx="3"/>
                </p:cNvCxnSpPr>
                <p:nvPr/>
              </p:nvCxnSpPr>
              <p:spPr bwMode="auto">
                <a:xfrm rot="5400000" flipH="1">
                  <a:off x="7718016" y="6400176"/>
                  <a:ext cx="369042" cy="55683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416" name="Straight Connector 415"/>
                <p:cNvCxnSpPr>
                  <a:stCxn id="413" idx="1"/>
                  <a:endCxn id="419" idx="4"/>
                </p:cNvCxnSpPr>
                <p:nvPr/>
              </p:nvCxnSpPr>
              <p:spPr bwMode="auto">
                <a:xfrm flipH="1" flipV="1">
                  <a:off x="7758759" y="6203673"/>
                  <a:ext cx="223711" cy="188827"/>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418" name="Cube 417"/>
                <p:cNvSpPr/>
                <p:nvPr/>
              </p:nvSpPr>
              <p:spPr bwMode="auto">
                <a:xfrm>
                  <a:off x="7162284" y="6125198"/>
                  <a:ext cx="203083" cy="135427"/>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sp>
              <p:nvSpPr>
                <p:cNvPr id="419" name="Cube 418"/>
                <p:cNvSpPr/>
                <p:nvPr/>
              </p:nvSpPr>
              <p:spPr bwMode="auto">
                <a:xfrm>
                  <a:off x="7589533" y="6119031"/>
                  <a:ext cx="203083" cy="135427"/>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cxnSp>
              <p:nvCxnSpPr>
                <p:cNvPr id="421" name="Straight Connector 420"/>
                <p:cNvCxnSpPr>
                  <a:stCxn id="413" idx="1"/>
                  <a:endCxn id="418" idx="4"/>
                </p:cNvCxnSpPr>
                <p:nvPr/>
              </p:nvCxnSpPr>
              <p:spPr bwMode="auto">
                <a:xfrm flipH="1" flipV="1">
                  <a:off x="7331510" y="6209840"/>
                  <a:ext cx="650960" cy="18266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422" name="Straight Connector 421"/>
                <p:cNvCxnSpPr>
                  <a:stCxn id="412" idx="0"/>
                  <a:endCxn id="419" idx="3"/>
                </p:cNvCxnSpPr>
                <p:nvPr/>
              </p:nvCxnSpPr>
              <p:spPr bwMode="auto">
                <a:xfrm flipV="1">
                  <a:off x="7658723" y="6254458"/>
                  <a:ext cx="15423" cy="104185"/>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423" name="Straight Connector 422"/>
                <p:cNvCxnSpPr>
                  <a:stCxn id="412" idx="0"/>
                  <a:endCxn id="418" idx="4"/>
                </p:cNvCxnSpPr>
                <p:nvPr/>
              </p:nvCxnSpPr>
              <p:spPr bwMode="auto">
                <a:xfrm flipH="1" flipV="1">
                  <a:off x="7331510" y="6209840"/>
                  <a:ext cx="327213" cy="148803"/>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425" name="Straight Connector 424"/>
                <p:cNvCxnSpPr>
                  <a:stCxn id="410" idx="0"/>
                  <a:endCxn id="419" idx="3"/>
                </p:cNvCxnSpPr>
                <p:nvPr/>
              </p:nvCxnSpPr>
              <p:spPr bwMode="auto">
                <a:xfrm flipV="1">
                  <a:off x="7340854" y="6254458"/>
                  <a:ext cx="333292" cy="104185"/>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426" name="Straight Connector 425"/>
                <p:cNvCxnSpPr>
                  <a:stCxn id="410" idx="0"/>
                  <a:endCxn id="418" idx="3"/>
                </p:cNvCxnSpPr>
                <p:nvPr/>
              </p:nvCxnSpPr>
              <p:spPr bwMode="auto">
                <a:xfrm flipH="1" flipV="1">
                  <a:off x="7246897" y="6260625"/>
                  <a:ext cx="93957" cy="98018"/>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428" name="Straight Connector 427"/>
                <p:cNvCxnSpPr>
                  <a:stCxn id="409" idx="0"/>
                  <a:endCxn id="418" idx="3"/>
                </p:cNvCxnSpPr>
                <p:nvPr/>
              </p:nvCxnSpPr>
              <p:spPr bwMode="auto">
                <a:xfrm flipV="1">
                  <a:off x="7062718" y="6260625"/>
                  <a:ext cx="184179" cy="98018"/>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429" name="Straight Connector 428"/>
                <p:cNvCxnSpPr>
                  <a:stCxn id="409" idx="0"/>
                  <a:endCxn id="419" idx="3"/>
                </p:cNvCxnSpPr>
                <p:nvPr/>
              </p:nvCxnSpPr>
              <p:spPr bwMode="auto">
                <a:xfrm flipV="1">
                  <a:off x="7062718" y="6254458"/>
                  <a:ext cx="611428" cy="104185"/>
                </a:xfrm>
                <a:prstGeom prst="line">
                  <a:avLst/>
                </a:prstGeom>
                <a:solidFill>
                  <a:schemeClr val="accent1"/>
                </a:solidFill>
                <a:ln w="9525" cap="flat" cmpd="sng" algn="ctr">
                  <a:solidFill>
                    <a:schemeClr val="bg1"/>
                  </a:solidFill>
                  <a:prstDash val="solid"/>
                  <a:round/>
                  <a:headEnd type="none" w="med" len="med"/>
                  <a:tailEnd type="none" w="med" len="med"/>
                </a:ln>
                <a:effectLst/>
              </p:spPr>
            </p:cxnSp>
          </p:grpSp>
          <p:grpSp>
            <p:nvGrpSpPr>
              <p:cNvPr id="26" name="Group 358"/>
              <p:cNvGrpSpPr/>
              <p:nvPr/>
            </p:nvGrpSpPr>
            <p:grpSpPr>
              <a:xfrm>
                <a:off x="499950" y="3578657"/>
                <a:ext cx="788276" cy="1546940"/>
                <a:chOff x="331076" y="1968769"/>
                <a:chExt cx="1166648" cy="2075291"/>
              </a:xfrm>
            </p:grpSpPr>
            <p:sp>
              <p:nvSpPr>
                <p:cNvPr id="357" name="Rounded Rectangle 356"/>
                <p:cNvSpPr/>
                <p:nvPr/>
              </p:nvSpPr>
              <p:spPr bwMode="auto">
                <a:xfrm>
                  <a:off x="331076" y="1968769"/>
                  <a:ext cx="1166648" cy="2075291"/>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grpSp>
              <p:nvGrpSpPr>
                <p:cNvPr id="27" name="Group 116"/>
                <p:cNvGrpSpPr/>
                <p:nvPr/>
              </p:nvGrpSpPr>
              <p:grpSpPr>
                <a:xfrm>
                  <a:off x="414153" y="2406182"/>
                  <a:ext cx="961697" cy="1329559"/>
                  <a:chOff x="3484179" y="2044262"/>
                  <a:chExt cx="1250731" cy="1560786"/>
                </a:xfrm>
              </p:grpSpPr>
              <p:grpSp>
                <p:nvGrpSpPr>
                  <p:cNvPr id="28" name="Group 105"/>
                  <p:cNvGrpSpPr/>
                  <p:nvPr/>
                </p:nvGrpSpPr>
                <p:grpSpPr>
                  <a:xfrm>
                    <a:off x="3484179" y="2044262"/>
                    <a:ext cx="362607" cy="1560786"/>
                    <a:chOff x="3484179" y="1970689"/>
                    <a:chExt cx="362607" cy="1560786"/>
                  </a:xfrm>
                </p:grpSpPr>
                <p:sp>
                  <p:nvSpPr>
                    <p:cNvPr id="403" name="Rectangle 402"/>
                    <p:cNvSpPr/>
                    <p:nvPr/>
                  </p:nvSpPr>
                  <p:spPr bwMode="auto">
                    <a:xfrm>
                      <a:off x="3484179" y="1970689"/>
                      <a:ext cx="362607" cy="33107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sp>
                  <p:nvSpPr>
                    <p:cNvPr id="405" name="Rectangle 404"/>
                    <p:cNvSpPr/>
                    <p:nvPr/>
                  </p:nvSpPr>
                  <p:spPr bwMode="auto">
                    <a:xfrm>
                      <a:off x="3484179" y="2380592"/>
                      <a:ext cx="362607" cy="331076"/>
                    </a:xfrm>
                    <a:prstGeom prst="rect">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sp>
                  <p:nvSpPr>
                    <p:cNvPr id="406" name="Rectangle 405"/>
                    <p:cNvSpPr/>
                    <p:nvPr/>
                  </p:nvSpPr>
                  <p:spPr bwMode="auto">
                    <a:xfrm>
                      <a:off x="3484179" y="2790496"/>
                      <a:ext cx="362607" cy="33107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sp>
                  <p:nvSpPr>
                    <p:cNvPr id="407" name="Rectangle 406"/>
                    <p:cNvSpPr/>
                    <p:nvPr/>
                  </p:nvSpPr>
                  <p:spPr bwMode="auto">
                    <a:xfrm>
                      <a:off x="3484179" y="3200399"/>
                      <a:ext cx="362607" cy="33107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grpSp>
              <p:grpSp>
                <p:nvGrpSpPr>
                  <p:cNvPr id="29" name="Group 106"/>
                  <p:cNvGrpSpPr/>
                  <p:nvPr/>
                </p:nvGrpSpPr>
                <p:grpSpPr>
                  <a:xfrm>
                    <a:off x="3928241" y="2044262"/>
                    <a:ext cx="362607" cy="1560786"/>
                    <a:chOff x="3484179" y="1970689"/>
                    <a:chExt cx="362607" cy="1560786"/>
                  </a:xfrm>
                </p:grpSpPr>
                <p:sp>
                  <p:nvSpPr>
                    <p:cNvPr id="397" name="Rectangle 396"/>
                    <p:cNvSpPr/>
                    <p:nvPr/>
                  </p:nvSpPr>
                  <p:spPr bwMode="auto">
                    <a:xfrm>
                      <a:off x="3484179" y="1970689"/>
                      <a:ext cx="362607" cy="33107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sp>
                  <p:nvSpPr>
                    <p:cNvPr id="399" name="Rectangle 398"/>
                    <p:cNvSpPr/>
                    <p:nvPr/>
                  </p:nvSpPr>
                  <p:spPr bwMode="auto">
                    <a:xfrm>
                      <a:off x="3484179" y="2380592"/>
                      <a:ext cx="362607" cy="33107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sp>
                  <p:nvSpPr>
                    <p:cNvPr id="400" name="Rectangle 399"/>
                    <p:cNvSpPr/>
                    <p:nvPr/>
                  </p:nvSpPr>
                  <p:spPr bwMode="auto">
                    <a:xfrm>
                      <a:off x="3484179" y="2790496"/>
                      <a:ext cx="362607" cy="331076"/>
                    </a:xfrm>
                    <a:prstGeom prst="rect">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sp>
                  <p:nvSpPr>
                    <p:cNvPr id="402" name="Rectangle 401"/>
                    <p:cNvSpPr/>
                    <p:nvPr/>
                  </p:nvSpPr>
                  <p:spPr bwMode="auto">
                    <a:xfrm>
                      <a:off x="3484179" y="3200399"/>
                      <a:ext cx="362607" cy="33107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grpSp>
              <p:grpSp>
                <p:nvGrpSpPr>
                  <p:cNvPr id="30" name="Group 111"/>
                  <p:cNvGrpSpPr/>
                  <p:nvPr/>
                </p:nvGrpSpPr>
                <p:grpSpPr>
                  <a:xfrm>
                    <a:off x="4372303" y="2044262"/>
                    <a:ext cx="362607" cy="1560786"/>
                    <a:chOff x="3484179" y="1970689"/>
                    <a:chExt cx="362607" cy="1560786"/>
                  </a:xfrm>
                </p:grpSpPr>
                <p:sp>
                  <p:nvSpPr>
                    <p:cNvPr id="385" name="Rectangle 384"/>
                    <p:cNvSpPr/>
                    <p:nvPr/>
                  </p:nvSpPr>
                  <p:spPr bwMode="auto">
                    <a:xfrm>
                      <a:off x="3484179" y="1970689"/>
                      <a:ext cx="362607" cy="33107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sp>
                  <p:nvSpPr>
                    <p:cNvPr id="388" name="Rectangle 387"/>
                    <p:cNvSpPr/>
                    <p:nvPr/>
                  </p:nvSpPr>
                  <p:spPr bwMode="auto">
                    <a:xfrm>
                      <a:off x="3484179" y="2380592"/>
                      <a:ext cx="362607" cy="331076"/>
                    </a:xfrm>
                    <a:prstGeom prst="rect">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sp>
                  <p:nvSpPr>
                    <p:cNvPr id="391" name="Rectangle 390"/>
                    <p:cNvSpPr/>
                    <p:nvPr/>
                  </p:nvSpPr>
                  <p:spPr bwMode="auto">
                    <a:xfrm>
                      <a:off x="3484179" y="2790496"/>
                      <a:ext cx="362607" cy="33107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sp>
                  <p:nvSpPr>
                    <p:cNvPr id="394" name="Rectangle 393"/>
                    <p:cNvSpPr/>
                    <p:nvPr/>
                  </p:nvSpPr>
                  <p:spPr bwMode="auto">
                    <a:xfrm>
                      <a:off x="3484179" y="3200399"/>
                      <a:ext cx="362607" cy="33107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grpSp>
            </p:grpSp>
            <p:sp>
              <p:nvSpPr>
                <p:cNvPr id="359" name="Rounded Rectangle 358"/>
                <p:cNvSpPr/>
                <p:nvPr/>
              </p:nvSpPr>
              <p:spPr bwMode="auto">
                <a:xfrm>
                  <a:off x="934414" y="2111892"/>
                  <a:ext cx="488732" cy="14189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sp>
              <p:nvSpPr>
                <p:cNvPr id="361" name="Rounded Rectangle 360"/>
                <p:cNvSpPr/>
                <p:nvPr/>
              </p:nvSpPr>
              <p:spPr bwMode="auto">
                <a:xfrm>
                  <a:off x="393130" y="2114590"/>
                  <a:ext cx="525519" cy="132475"/>
                </a:xfrm>
                <a:prstGeom prst="roundRect">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sp>
              <p:nvSpPr>
                <p:cNvPr id="367" name="Oval 366"/>
                <p:cNvSpPr/>
                <p:nvPr/>
              </p:nvSpPr>
              <p:spPr bwMode="auto">
                <a:xfrm>
                  <a:off x="814186" y="3813472"/>
                  <a:ext cx="174929" cy="190831"/>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sp>
              <p:nvSpPr>
                <p:cNvPr id="368" name="Rectangle 367"/>
                <p:cNvSpPr/>
                <p:nvPr/>
              </p:nvSpPr>
              <p:spPr bwMode="auto">
                <a:xfrm>
                  <a:off x="1076579" y="3861179"/>
                  <a:ext cx="190831" cy="7951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sp>
              <p:nvSpPr>
                <p:cNvPr id="369" name="Rectangle 368"/>
                <p:cNvSpPr/>
                <p:nvPr/>
              </p:nvSpPr>
              <p:spPr bwMode="auto">
                <a:xfrm>
                  <a:off x="497459" y="3862504"/>
                  <a:ext cx="190831" cy="7951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grpSp>
          <p:sp>
            <p:nvSpPr>
              <p:cNvPr id="292" name="Rectangle 291"/>
              <p:cNvSpPr/>
              <p:nvPr/>
            </p:nvSpPr>
            <p:spPr bwMode="auto">
              <a:xfrm>
                <a:off x="8077908" y="2938131"/>
                <a:ext cx="1150883" cy="204952"/>
              </a:xfrm>
              <a:prstGeom prst="rect">
                <a:avLst/>
              </a:prstGeom>
              <a:solidFill>
                <a:srgbClr val="FF0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sp>
            <p:nvSpPr>
              <p:cNvPr id="293" name="Rectangle 292"/>
              <p:cNvSpPr/>
              <p:nvPr/>
            </p:nvSpPr>
            <p:spPr bwMode="auto">
              <a:xfrm>
                <a:off x="8077908" y="3216655"/>
                <a:ext cx="1150883" cy="204952"/>
              </a:xfrm>
              <a:prstGeom prst="rect">
                <a:avLst/>
              </a:prstGeom>
              <a:solidFill>
                <a:srgbClr val="FF0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sp>
            <p:nvSpPr>
              <p:cNvPr id="294" name="Rectangle 293"/>
              <p:cNvSpPr/>
              <p:nvPr/>
            </p:nvSpPr>
            <p:spPr bwMode="auto">
              <a:xfrm>
                <a:off x="8077908" y="3488610"/>
                <a:ext cx="1150883" cy="204952"/>
              </a:xfrm>
              <a:prstGeom prst="rect">
                <a:avLst/>
              </a:prstGeom>
              <a:solidFill>
                <a:srgbClr val="FF0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dirty="0" smtClean="0">
                  <a:ln>
                    <a:noFill/>
                  </a:ln>
                  <a:solidFill>
                    <a:schemeClr val="accent1">
                      <a:lumMod val="25000"/>
                    </a:schemeClr>
                  </a:solidFill>
                  <a:effectLst/>
                  <a:latin typeface="FrutigerNext LT Regular" pitchFamily="34" charset="0"/>
                  <a:ea typeface="MS PGothic" pitchFamily="34" charset="-128"/>
                </a:endParaRPr>
              </a:p>
            </p:txBody>
          </p:sp>
          <p:sp>
            <p:nvSpPr>
              <p:cNvPr id="295" name="Rectangle 294"/>
              <p:cNvSpPr/>
              <p:nvPr/>
            </p:nvSpPr>
            <p:spPr bwMode="auto">
              <a:xfrm>
                <a:off x="8077908" y="3767134"/>
                <a:ext cx="1150883" cy="204952"/>
              </a:xfrm>
              <a:prstGeom prst="rect">
                <a:avLst/>
              </a:prstGeom>
              <a:solidFill>
                <a:srgbClr val="FFFF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sp>
            <p:nvSpPr>
              <p:cNvPr id="296" name="Rectangle 295"/>
              <p:cNvSpPr/>
              <p:nvPr/>
            </p:nvSpPr>
            <p:spPr bwMode="auto">
              <a:xfrm>
                <a:off x="8077908" y="4039089"/>
                <a:ext cx="1150883" cy="204952"/>
              </a:xfrm>
              <a:prstGeom prst="rect">
                <a:avLst/>
              </a:prstGeom>
              <a:solidFill>
                <a:srgbClr val="FFFF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sp>
            <p:nvSpPr>
              <p:cNvPr id="297" name="Rectangle 296"/>
              <p:cNvSpPr/>
              <p:nvPr/>
            </p:nvSpPr>
            <p:spPr bwMode="auto">
              <a:xfrm>
                <a:off x="8077908" y="4317613"/>
                <a:ext cx="1150883" cy="204952"/>
              </a:xfrm>
              <a:prstGeom prst="rect">
                <a:avLst/>
              </a:prstGeom>
              <a:solidFill>
                <a:srgbClr val="0000FF"/>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sp>
            <p:nvSpPr>
              <p:cNvPr id="298" name="Rectangle 297"/>
              <p:cNvSpPr/>
              <p:nvPr/>
            </p:nvSpPr>
            <p:spPr bwMode="auto">
              <a:xfrm>
                <a:off x="8077908" y="4589569"/>
                <a:ext cx="1150883" cy="204952"/>
              </a:xfrm>
              <a:prstGeom prst="rect">
                <a:avLst/>
              </a:prstGeom>
              <a:solidFill>
                <a:srgbClr val="0000FF"/>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sp>
            <p:nvSpPr>
              <p:cNvPr id="299" name="Rectangle 298"/>
              <p:cNvSpPr/>
              <p:nvPr/>
            </p:nvSpPr>
            <p:spPr bwMode="auto">
              <a:xfrm>
                <a:off x="8077908" y="4868093"/>
                <a:ext cx="1150883" cy="204952"/>
              </a:xfrm>
              <a:prstGeom prst="rect">
                <a:avLst/>
              </a:prstGeom>
              <a:solidFill>
                <a:schemeClr val="tx1">
                  <a:lumMod val="75000"/>
                  <a:lumOff val="2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sp>
            <p:nvSpPr>
              <p:cNvPr id="300" name="Freeform 299"/>
              <p:cNvSpPr/>
              <p:nvPr/>
            </p:nvSpPr>
            <p:spPr bwMode="auto">
              <a:xfrm rot="973628">
                <a:off x="4075877" y="3321833"/>
                <a:ext cx="2758475" cy="599499"/>
              </a:xfrm>
              <a:custGeom>
                <a:avLst/>
                <a:gdLst>
                  <a:gd name="connsiteX0" fmla="*/ 0 w 1779668"/>
                  <a:gd name="connsiteY0" fmla="*/ 204717 h 587592"/>
                  <a:gd name="connsiteX1" fmla="*/ 68239 w 1779668"/>
                  <a:gd name="connsiteY1" fmla="*/ 191069 h 587592"/>
                  <a:gd name="connsiteX2" fmla="*/ 109182 w 1779668"/>
                  <a:gd name="connsiteY2" fmla="*/ 163774 h 587592"/>
                  <a:gd name="connsiteX3" fmla="*/ 177421 w 1779668"/>
                  <a:gd name="connsiteY3" fmla="*/ 177421 h 587592"/>
                  <a:gd name="connsiteX4" fmla="*/ 259308 w 1779668"/>
                  <a:gd name="connsiteY4" fmla="*/ 204717 h 587592"/>
                  <a:gd name="connsiteX5" fmla="*/ 286603 w 1779668"/>
                  <a:gd name="connsiteY5" fmla="*/ 245660 h 587592"/>
                  <a:gd name="connsiteX6" fmla="*/ 354842 w 1779668"/>
                  <a:gd name="connsiteY6" fmla="*/ 163774 h 587592"/>
                  <a:gd name="connsiteX7" fmla="*/ 395785 w 1779668"/>
                  <a:gd name="connsiteY7" fmla="*/ 150126 h 587592"/>
                  <a:gd name="connsiteX8" fmla="*/ 450376 w 1779668"/>
                  <a:gd name="connsiteY8" fmla="*/ 136478 h 587592"/>
                  <a:gd name="connsiteX9" fmla="*/ 491319 w 1779668"/>
                  <a:gd name="connsiteY9" fmla="*/ 150126 h 587592"/>
                  <a:gd name="connsiteX10" fmla="*/ 504967 w 1779668"/>
                  <a:gd name="connsiteY10" fmla="*/ 191069 h 587592"/>
                  <a:gd name="connsiteX11" fmla="*/ 532263 w 1779668"/>
                  <a:gd name="connsiteY11" fmla="*/ 122830 h 587592"/>
                  <a:gd name="connsiteX12" fmla="*/ 573206 w 1779668"/>
                  <a:gd name="connsiteY12" fmla="*/ 13648 h 587592"/>
                  <a:gd name="connsiteX13" fmla="*/ 600502 w 1779668"/>
                  <a:gd name="connsiteY13" fmla="*/ 136478 h 587592"/>
                  <a:gd name="connsiteX14" fmla="*/ 614149 w 1779668"/>
                  <a:gd name="connsiteY14" fmla="*/ 232012 h 587592"/>
                  <a:gd name="connsiteX15" fmla="*/ 627797 w 1779668"/>
                  <a:gd name="connsiteY15" fmla="*/ 477672 h 587592"/>
                  <a:gd name="connsiteX16" fmla="*/ 655093 w 1779668"/>
                  <a:gd name="connsiteY16" fmla="*/ 423081 h 587592"/>
                  <a:gd name="connsiteX17" fmla="*/ 668740 w 1779668"/>
                  <a:gd name="connsiteY17" fmla="*/ 300251 h 587592"/>
                  <a:gd name="connsiteX18" fmla="*/ 682388 w 1779668"/>
                  <a:gd name="connsiteY18" fmla="*/ 191069 h 587592"/>
                  <a:gd name="connsiteX19" fmla="*/ 696036 w 1779668"/>
                  <a:gd name="connsiteY19" fmla="*/ 136478 h 587592"/>
                  <a:gd name="connsiteX20" fmla="*/ 709684 w 1779668"/>
                  <a:gd name="connsiteY20" fmla="*/ 40944 h 587592"/>
                  <a:gd name="connsiteX21" fmla="*/ 750627 w 1779668"/>
                  <a:gd name="connsiteY21" fmla="*/ 68239 h 587592"/>
                  <a:gd name="connsiteX22" fmla="*/ 805218 w 1779668"/>
                  <a:gd name="connsiteY22" fmla="*/ 150126 h 587592"/>
                  <a:gd name="connsiteX23" fmla="*/ 818866 w 1779668"/>
                  <a:gd name="connsiteY23" fmla="*/ 204717 h 587592"/>
                  <a:gd name="connsiteX24" fmla="*/ 832514 w 1779668"/>
                  <a:gd name="connsiteY24" fmla="*/ 245660 h 587592"/>
                  <a:gd name="connsiteX25" fmla="*/ 859809 w 1779668"/>
                  <a:gd name="connsiteY25" fmla="*/ 204717 h 587592"/>
                  <a:gd name="connsiteX26" fmla="*/ 900752 w 1779668"/>
                  <a:gd name="connsiteY26" fmla="*/ 218365 h 587592"/>
                  <a:gd name="connsiteX27" fmla="*/ 941696 w 1779668"/>
                  <a:gd name="connsiteY27" fmla="*/ 177421 h 587592"/>
                  <a:gd name="connsiteX28" fmla="*/ 968991 w 1779668"/>
                  <a:gd name="connsiteY28" fmla="*/ 259308 h 587592"/>
                  <a:gd name="connsiteX29" fmla="*/ 1009934 w 1779668"/>
                  <a:gd name="connsiteY29" fmla="*/ 286603 h 587592"/>
                  <a:gd name="connsiteX30" fmla="*/ 1064525 w 1779668"/>
                  <a:gd name="connsiteY30" fmla="*/ 136478 h 587592"/>
                  <a:gd name="connsiteX31" fmla="*/ 1091821 w 1779668"/>
                  <a:gd name="connsiteY31" fmla="*/ 54592 h 587592"/>
                  <a:gd name="connsiteX32" fmla="*/ 1105469 w 1779668"/>
                  <a:gd name="connsiteY32" fmla="*/ 0 h 587592"/>
                  <a:gd name="connsiteX33" fmla="*/ 1146412 w 1779668"/>
                  <a:gd name="connsiteY33" fmla="*/ 54592 h 587592"/>
                  <a:gd name="connsiteX34" fmla="*/ 1160060 w 1779668"/>
                  <a:gd name="connsiteY34" fmla="*/ 136478 h 587592"/>
                  <a:gd name="connsiteX35" fmla="*/ 1173708 w 1779668"/>
                  <a:gd name="connsiteY35" fmla="*/ 204717 h 587592"/>
                  <a:gd name="connsiteX36" fmla="*/ 1201003 w 1779668"/>
                  <a:gd name="connsiteY36" fmla="*/ 286603 h 587592"/>
                  <a:gd name="connsiteX37" fmla="*/ 1214651 w 1779668"/>
                  <a:gd name="connsiteY37" fmla="*/ 245660 h 587592"/>
                  <a:gd name="connsiteX38" fmla="*/ 1241946 w 1779668"/>
                  <a:gd name="connsiteY38" fmla="*/ 136478 h 587592"/>
                  <a:gd name="connsiteX39" fmla="*/ 1296537 w 1779668"/>
                  <a:gd name="connsiteY39" fmla="*/ 218365 h 587592"/>
                  <a:gd name="connsiteX40" fmla="*/ 1364776 w 1779668"/>
                  <a:gd name="connsiteY40" fmla="*/ 286603 h 587592"/>
                  <a:gd name="connsiteX41" fmla="*/ 1378424 w 1779668"/>
                  <a:gd name="connsiteY41" fmla="*/ 136478 h 587592"/>
                  <a:gd name="connsiteX42" fmla="*/ 1392072 w 1779668"/>
                  <a:gd name="connsiteY42" fmla="*/ 95535 h 587592"/>
                  <a:gd name="connsiteX43" fmla="*/ 1433015 w 1779668"/>
                  <a:gd name="connsiteY43" fmla="*/ 109183 h 587592"/>
                  <a:gd name="connsiteX44" fmla="*/ 1460311 w 1779668"/>
                  <a:gd name="connsiteY44" fmla="*/ 150126 h 587592"/>
                  <a:gd name="connsiteX45" fmla="*/ 1487606 w 1779668"/>
                  <a:gd name="connsiteY45" fmla="*/ 327547 h 587592"/>
                  <a:gd name="connsiteX46" fmla="*/ 1514902 w 1779668"/>
                  <a:gd name="connsiteY46" fmla="*/ 423081 h 587592"/>
                  <a:gd name="connsiteX47" fmla="*/ 1542197 w 1779668"/>
                  <a:gd name="connsiteY47" fmla="*/ 532263 h 587592"/>
                  <a:gd name="connsiteX48" fmla="*/ 1555845 w 1779668"/>
                  <a:gd name="connsiteY48" fmla="*/ 573206 h 587592"/>
                  <a:gd name="connsiteX49" fmla="*/ 1542197 w 1779668"/>
                  <a:gd name="connsiteY49" fmla="*/ 504968 h 587592"/>
                  <a:gd name="connsiteX50" fmla="*/ 1555845 w 1779668"/>
                  <a:gd name="connsiteY50" fmla="*/ 177421 h 587592"/>
                  <a:gd name="connsiteX51" fmla="*/ 1583140 w 1779668"/>
                  <a:gd name="connsiteY51" fmla="*/ 0 h 587592"/>
                  <a:gd name="connsiteX52" fmla="*/ 1610436 w 1779668"/>
                  <a:gd name="connsiteY52" fmla="*/ 245660 h 587592"/>
                  <a:gd name="connsiteX53" fmla="*/ 1651379 w 1779668"/>
                  <a:gd name="connsiteY53" fmla="*/ 272956 h 587592"/>
                  <a:gd name="connsiteX54" fmla="*/ 1692322 w 1779668"/>
                  <a:gd name="connsiteY54" fmla="*/ 259308 h 587592"/>
                  <a:gd name="connsiteX55" fmla="*/ 1774209 w 1779668"/>
                  <a:gd name="connsiteY55" fmla="*/ 245660 h 587592"/>
                  <a:gd name="connsiteX56" fmla="*/ 1774209 w 1779668"/>
                  <a:gd name="connsiteY56" fmla="*/ 218365 h 587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779668" h="587592">
                    <a:moveTo>
                      <a:pt x="0" y="204717"/>
                    </a:moveTo>
                    <a:cubicBezTo>
                      <a:pt x="22746" y="200168"/>
                      <a:pt x="46519" y="199214"/>
                      <a:pt x="68239" y="191069"/>
                    </a:cubicBezTo>
                    <a:cubicBezTo>
                      <a:pt x="83597" y="185310"/>
                      <a:pt x="92906" y="165809"/>
                      <a:pt x="109182" y="163774"/>
                    </a:cubicBezTo>
                    <a:cubicBezTo>
                      <a:pt x="132200" y="160897"/>
                      <a:pt x="155042" y="171318"/>
                      <a:pt x="177421" y="177421"/>
                    </a:cubicBezTo>
                    <a:cubicBezTo>
                      <a:pt x="205179" y="184991"/>
                      <a:pt x="259308" y="204717"/>
                      <a:pt x="259308" y="204717"/>
                    </a:cubicBezTo>
                    <a:cubicBezTo>
                      <a:pt x="268406" y="218365"/>
                      <a:pt x="270201" y="245660"/>
                      <a:pt x="286603" y="245660"/>
                    </a:cubicBezTo>
                    <a:cubicBezTo>
                      <a:pt x="312593" y="245660"/>
                      <a:pt x="339404" y="176124"/>
                      <a:pt x="354842" y="163774"/>
                    </a:cubicBezTo>
                    <a:cubicBezTo>
                      <a:pt x="366076" y="154787"/>
                      <a:pt x="382137" y="154675"/>
                      <a:pt x="395785" y="150126"/>
                    </a:cubicBezTo>
                    <a:cubicBezTo>
                      <a:pt x="494715" y="216079"/>
                      <a:pt x="391181" y="166075"/>
                      <a:pt x="450376" y="136478"/>
                    </a:cubicBezTo>
                    <a:cubicBezTo>
                      <a:pt x="463243" y="130045"/>
                      <a:pt x="477671" y="145577"/>
                      <a:pt x="491319" y="150126"/>
                    </a:cubicBezTo>
                    <a:cubicBezTo>
                      <a:pt x="495868" y="163774"/>
                      <a:pt x="492997" y="199049"/>
                      <a:pt x="504967" y="191069"/>
                    </a:cubicBezTo>
                    <a:cubicBezTo>
                      <a:pt x="525351" y="177480"/>
                      <a:pt x="524516" y="146071"/>
                      <a:pt x="532263" y="122830"/>
                    </a:cubicBezTo>
                    <a:cubicBezTo>
                      <a:pt x="569429" y="11334"/>
                      <a:pt x="517366" y="125330"/>
                      <a:pt x="573206" y="13648"/>
                    </a:cubicBezTo>
                    <a:cubicBezTo>
                      <a:pt x="585474" y="62720"/>
                      <a:pt x="591839" y="84502"/>
                      <a:pt x="600502" y="136478"/>
                    </a:cubicBezTo>
                    <a:cubicBezTo>
                      <a:pt x="605790" y="168208"/>
                      <a:pt x="609600" y="200167"/>
                      <a:pt x="614149" y="232012"/>
                    </a:cubicBezTo>
                    <a:cubicBezTo>
                      <a:pt x="618698" y="313899"/>
                      <a:pt x="610613" y="397480"/>
                      <a:pt x="627797" y="477672"/>
                    </a:cubicBezTo>
                    <a:cubicBezTo>
                      <a:pt x="632060" y="497565"/>
                      <a:pt x="650518" y="442905"/>
                      <a:pt x="655093" y="423081"/>
                    </a:cubicBezTo>
                    <a:cubicBezTo>
                      <a:pt x="664356" y="382941"/>
                      <a:pt x="663927" y="341164"/>
                      <a:pt x="668740" y="300251"/>
                    </a:cubicBezTo>
                    <a:cubicBezTo>
                      <a:pt x="673025" y="263825"/>
                      <a:pt x="676358" y="227247"/>
                      <a:pt x="682388" y="191069"/>
                    </a:cubicBezTo>
                    <a:cubicBezTo>
                      <a:pt x="685472" y="172567"/>
                      <a:pt x="692681" y="154932"/>
                      <a:pt x="696036" y="136478"/>
                    </a:cubicBezTo>
                    <a:cubicBezTo>
                      <a:pt x="701790" y="104829"/>
                      <a:pt x="705135" y="72789"/>
                      <a:pt x="709684" y="40944"/>
                    </a:cubicBezTo>
                    <a:cubicBezTo>
                      <a:pt x="723332" y="50042"/>
                      <a:pt x="739826" y="55895"/>
                      <a:pt x="750627" y="68239"/>
                    </a:cubicBezTo>
                    <a:cubicBezTo>
                      <a:pt x="772229" y="92927"/>
                      <a:pt x="805218" y="150126"/>
                      <a:pt x="805218" y="150126"/>
                    </a:cubicBezTo>
                    <a:cubicBezTo>
                      <a:pt x="809767" y="168323"/>
                      <a:pt x="813713" y="186682"/>
                      <a:pt x="818866" y="204717"/>
                    </a:cubicBezTo>
                    <a:cubicBezTo>
                      <a:pt x="822818" y="218549"/>
                      <a:pt x="818128" y="245660"/>
                      <a:pt x="832514" y="245660"/>
                    </a:cubicBezTo>
                    <a:cubicBezTo>
                      <a:pt x="848916" y="245660"/>
                      <a:pt x="850711" y="218365"/>
                      <a:pt x="859809" y="204717"/>
                    </a:cubicBezTo>
                    <a:cubicBezTo>
                      <a:pt x="873457" y="209266"/>
                      <a:pt x="887104" y="222914"/>
                      <a:pt x="900752" y="218365"/>
                    </a:cubicBezTo>
                    <a:cubicBezTo>
                      <a:pt x="919063" y="212261"/>
                      <a:pt x="925145" y="167491"/>
                      <a:pt x="941696" y="177421"/>
                    </a:cubicBezTo>
                    <a:cubicBezTo>
                      <a:pt x="966368" y="192224"/>
                      <a:pt x="945051" y="243348"/>
                      <a:pt x="968991" y="259308"/>
                    </a:cubicBezTo>
                    <a:lnTo>
                      <a:pt x="1009934" y="286603"/>
                    </a:lnTo>
                    <a:cubicBezTo>
                      <a:pt x="1090837" y="232670"/>
                      <a:pt x="1034796" y="285124"/>
                      <a:pt x="1064525" y="136478"/>
                    </a:cubicBezTo>
                    <a:cubicBezTo>
                      <a:pt x="1070168" y="108265"/>
                      <a:pt x="1084843" y="82505"/>
                      <a:pt x="1091821" y="54592"/>
                    </a:cubicBezTo>
                    <a:lnTo>
                      <a:pt x="1105469" y="0"/>
                    </a:lnTo>
                    <a:cubicBezTo>
                      <a:pt x="1119117" y="18197"/>
                      <a:pt x="1137964" y="33472"/>
                      <a:pt x="1146412" y="54592"/>
                    </a:cubicBezTo>
                    <a:cubicBezTo>
                      <a:pt x="1156689" y="80285"/>
                      <a:pt x="1155110" y="109253"/>
                      <a:pt x="1160060" y="136478"/>
                    </a:cubicBezTo>
                    <a:cubicBezTo>
                      <a:pt x="1164210" y="159301"/>
                      <a:pt x="1167605" y="182338"/>
                      <a:pt x="1173708" y="204717"/>
                    </a:cubicBezTo>
                    <a:cubicBezTo>
                      <a:pt x="1181278" y="232475"/>
                      <a:pt x="1201003" y="286603"/>
                      <a:pt x="1201003" y="286603"/>
                    </a:cubicBezTo>
                    <a:cubicBezTo>
                      <a:pt x="1205552" y="272955"/>
                      <a:pt x="1210866" y="259539"/>
                      <a:pt x="1214651" y="245660"/>
                    </a:cubicBezTo>
                    <a:cubicBezTo>
                      <a:pt x="1224522" y="209468"/>
                      <a:pt x="1206357" y="148341"/>
                      <a:pt x="1241946" y="136478"/>
                    </a:cubicBezTo>
                    <a:cubicBezTo>
                      <a:pt x="1273068" y="126104"/>
                      <a:pt x="1281866" y="189023"/>
                      <a:pt x="1296537" y="218365"/>
                    </a:cubicBezTo>
                    <a:cubicBezTo>
                      <a:pt x="1330267" y="285823"/>
                      <a:pt x="1304532" y="266523"/>
                      <a:pt x="1364776" y="286603"/>
                    </a:cubicBezTo>
                    <a:cubicBezTo>
                      <a:pt x="1369325" y="236561"/>
                      <a:pt x="1371318" y="186221"/>
                      <a:pt x="1378424" y="136478"/>
                    </a:cubicBezTo>
                    <a:cubicBezTo>
                      <a:pt x="1380459" y="122237"/>
                      <a:pt x="1379205" y="101968"/>
                      <a:pt x="1392072" y="95535"/>
                    </a:cubicBezTo>
                    <a:cubicBezTo>
                      <a:pt x="1404939" y="89102"/>
                      <a:pt x="1419367" y="104634"/>
                      <a:pt x="1433015" y="109183"/>
                    </a:cubicBezTo>
                    <a:cubicBezTo>
                      <a:pt x="1442114" y="122831"/>
                      <a:pt x="1454552" y="134768"/>
                      <a:pt x="1460311" y="150126"/>
                    </a:cubicBezTo>
                    <a:cubicBezTo>
                      <a:pt x="1472832" y="183515"/>
                      <a:pt x="1484234" y="307316"/>
                      <a:pt x="1487606" y="327547"/>
                    </a:cubicBezTo>
                    <a:cubicBezTo>
                      <a:pt x="1497349" y="386004"/>
                      <a:pt x="1500993" y="372083"/>
                      <a:pt x="1514902" y="423081"/>
                    </a:cubicBezTo>
                    <a:cubicBezTo>
                      <a:pt x="1524773" y="459273"/>
                      <a:pt x="1530334" y="496674"/>
                      <a:pt x="1542197" y="532263"/>
                    </a:cubicBezTo>
                    <a:cubicBezTo>
                      <a:pt x="1546746" y="545911"/>
                      <a:pt x="1555845" y="587592"/>
                      <a:pt x="1555845" y="573206"/>
                    </a:cubicBezTo>
                    <a:cubicBezTo>
                      <a:pt x="1555845" y="550010"/>
                      <a:pt x="1546746" y="527714"/>
                      <a:pt x="1542197" y="504968"/>
                    </a:cubicBezTo>
                    <a:cubicBezTo>
                      <a:pt x="1546746" y="395786"/>
                      <a:pt x="1549028" y="286485"/>
                      <a:pt x="1555845" y="177421"/>
                    </a:cubicBezTo>
                    <a:cubicBezTo>
                      <a:pt x="1560351" y="105319"/>
                      <a:pt x="1569902" y="66195"/>
                      <a:pt x="1583140" y="0"/>
                    </a:cubicBezTo>
                    <a:cubicBezTo>
                      <a:pt x="1592239" y="81887"/>
                      <a:pt x="1590453" y="165729"/>
                      <a:pt x="1610436" y="245660"/>
                    </a:cubicBezTo>
                    <a:cubicBezTo>
                      <a:pt x="1614414" y="261573"/>
                      <a:pt x="1635200" y="270259"/>
                      <a:pt x="1651379" y="272956"/>
                    </a:cubicBezTo>
                    <a:cubicBezTo>
                      <a:pt x="1665569" y="275321"/>
                      <a:pt x="1678674" y="263857"/>
                      <a:pt x="1692322" y="259308"/>
                    </a:cubicBezTo>
                    <a:cubicBezTo>
                      <a:pt x="1730264" y="271955"/>
                      <a:pt x="1742461" y="287991"/>
                      <a:pt x="1774209" y="245660"/>
                    </a:cubicBezTo>
                    <a:cubicBezTo>
                      <a:pt x="1779668" y="238381"/>
                      <a:pt x="1774209" y="227463"/>
                      <a:pt x="1774209" y="218365"/>
                    </a:cubicBezTo>
                  </a:path>
                </a:pathLst>
              </a:cu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sp>
            <p:nvSpPr>
              <p:cNvPr id="301" name="Freeform 300"/>
              <p:cNvSpPr/>
              <p:nvPr/>
            </p:nvSpPr>
            <p:spPr bwMode="auto">
              <a:xfrm rot="20644925">
                <a:off x="4177837" y="4627995"/>
                <a:ext cx="2624406" cy="599499"/>
              </a:xfrm>
              <a:custGeom>
                <a:avLst/>
                <a:gdLst>
                  <a:gd name="connsiteX0" fmla="*/ 0 w 1779668"/>
                  <a:gd name="connsiteY0" fmla="*/ 204717 h 587592"/>
                  <a:gd name="connsiteX1" fmla="*/ 68239 w 1779668"/>
                  <a:gd name="connsiteY1" fmla="*/ 191069 h 587592"/>
                  <a:gd name="connsiteX2" fmla="*/ 109182 w 1779668"/>
                  <a:gd name="connsiteY2" fmla="*/ 163774 h 587592"/>
                  <a:gd name="connsiteX3" fmla="*/ 177421 w 1779668"/>
                  <a:gd name="connsiteY3" fmla="*/ 177421 h 587592"/>
                  <a:gd name="connsiteX4" fmla="*/ 259308 w 1779668"/>
                  <a:gd name="connsiteY4" fmla="*/ 204717 h 587592"/>
                  <a:gd name="connsiteX5" fmla="*/ 286603 w 1779668"/>
                  <a:gd name="connsiteY5" fmla="*/ 245660 h 587592"/>
                  <a:gd name="connsiteX6" fmla="*/ 354842 w 1779668"/>
                  <a:gd name="connsiteY6" fmla="*/ 163774 h 587592"/>
                  <a:gd name="connsiteX7" fmla="*/ 395785 w 1779668"/>
                  <a:gd name="connsiteY7" fmla="*/ 150126 h 587592"/>
                  <a:gd name="connsiteX8" fmla="*/ 450376 w 1779668"/>
                  <a:gd name="connsiteY8" fmla="*/ 136478 h 587592"/>
                  <a:gd name="connsiteX9" fmla="*/ 491319 w 1779668"/>
                  <a:gd name="connsiteY9" fmla="*/ 150126 h 587592"/>
                  <a:gd name="connsiteX10" fmla="*/ 504967 w 1779668"/>
                  <a:gd name="connsiteY10" fmla="*/ 191069 h 587592"/>
                  <a:gd name="connsiteX11" fmla="*/ 532263 w 1779668"/>
                  <a:gd name="connsiteY11" fmla="*/ 122830 h 587592"/>
                  <a:gd name="connsiteX12" fmla="*/ 573206 w 1779668"/>
                  <a:gd name="connsiteY12" fmla="*/ 13648 h 587592"/>
                  <a:gd name="connsiteX13" fmla="*/ 600502 w 1779668"/>
                  <a:gd name="connsiteY13" fmla="*/ 136478 h 587592"/>
                  <a:gd name="connsiteX14" fmla="*/ 614149 w 1779668"/>
                  <a:gd name="connsiteY14" fmla="*/ 232012 h 587592"/>
                  <a:gd name="connsiteX15" fmla="*/ 627797 w 1779668"/>
                  <a:gd name="connsiteY15" fmla="*/ 477672 h 587592"/>
                  <a:gd name="connsiteX16" fmla="*/ 655093 w 1779668"/>
                  <a:gd name="connsiteY16" fmla="*/ 423081 h 587592"/>
                  <a:gd name="connsiteX17" fmla="*/ 668740 w 1779668"/>
                  <a:gd name="connsiteY17" fmla="*/ 300251 h 587592"/>
                  <a:gd name="connsiteX18" fmla="*/ 682388 w 1779668"/>
                  <a:gd name="connsiteY18" fmla="*/ 191069 h 587592"/>
                  <a:gd name="connsiteX19" fmla="*/ 696036 w 1779668"/>
                  <a:gd name="connsiteY19" fmla="*/ 136478 h 587592"/>
                  <a:gd name="connsiteX20" fmla="*/ 709684 w 1779668"/>
                  <a:gd name="connsiteY20" fmla="*/ 40944 h 587592"/>
                  <a:gd name="connsiteX21" fmla="*/ 750627 w 1779668"/>
                  <a:gd name="connsiteY21" fmla="*/ 68239 h 587592"/>
                  <a:gd name="connsiteX22" fmla="*/ 805218 w 1779668"/>
                  <a:gd name="connsiteY22" fmla="*/ 150126 h 587592"/>
                  <a:gd name="connsiteX23" fmla="*/ 818866 w 1779668"/>
                  <a:gd name="connsiteY23" fmla="*/ 204717 h 587592"/>
                  <a:gd name="connsiteX24" fmla="*/ 832514 w 1779668"/>
                  <a:gd name="connsiteY24" fmla="*/ 245660 h 587592"/>
                  <a:gd name="connsiteX25" fmla="*/ 859809 w 1779668"/>
                  <a:gd name="connsiteY25" fmla="*/ 204717 h 587592"/>
                  <a:gd name="connsiteX26" fmla="*/ 900752 w 1779668"/>
                  <a:gd name="connsiteY26" fmla="*/ 218365 h 587592"/>
                  <a:gd name="connsiteX27" fmla="*/ 941696 w 1779668"/>
                  <a:gd name="connsiteY27" fmla="*/ 177421 h 587592"/>
                  <a:gd name="connsiteX28" fmla="*/ 968991 w 1779668"/>
                  <a:gd name="connsiteY28" fmla="*/ 259308 h 587592"/>
                  <a:gd name="connsiteX29" fmla="*/ 1009934 w 1779668"/>
                  <a:gd name="connsiteY29" fmla="*/ 286603 h 587592"/>
                  <a:gd name="connsiteX30" fmla="*/ 1064525 w 1779668"/>
                  <a:gd name="connsiteY30" fmla="*/ 136478 h 587592"/>
                  <a:gd name="connsiteX31" fmla="*/ 1091821 w 1779668"/>
                  <a:gd name="connsiteY31" fmla="*/ 54592 h 587592"/>
                  <a:gd name="connsiteX32" fmla="*/ 1105469 w 1779668"/>
                  <a:gd name="connsiteY32" fmla="*/ 0 h 587592"/>
                  <a:gd name="connsiteX33" fmla="*/ 1146412 w 1779668"/>
                  <a:gd name="connsiteY33" fmla="*/ 54592 h 587592"/>
                  <a:gd name="connsiteX34" fmla="*/ 1160060 w 1779668"/>
                  <a:gd name="connsiteY34" fmla="*/ 136478 h 587592"/>
                  <a:gd name="connsiteX35" fmla="*/ 1173708 w 1779668"/>
                  <a:gd name="connsiteY35" fmla="*/ 204717 h 587592"/>
                  <a:gd name="connsiteX36" fmla="*/ 1201003 w 1779668"/>
                  <a:gd name="connsiteY36" fmla="*/ 286603 h 587592"/>
                  <a:gd name="connsiteX37" fmla="*/ 1214651 w 1779668"/>
                  <a:gd name="connsiteY37" fmla="*/ 245660 h 587592"/>
                  <a:gd name="connsiteX38" fmla="*/ 1241946 w 1779668"/>
                  <a:gd name="connsiteY38" fmla="*/ 136478 h 587592"/>
                  <a:gd name="connsiteX39" fmla="*/ 1296537 w 1779668"/>
                  <a:gd name="connsiteY39" fmla="*/ 218365 h 587592"/>
                  <a:gd name="connsiteX40" fmla="*/ 1364776 w 1779668"/>
                  <a:gd name="connsiteY40" fmla="*/ 286603 h 587592"/>
                  <a:gd name="connsiteX41" fmla="*/ 1378424 w 1779668"/>
                  <a:gd name="connsiteY41" fmla="*/ 136478 h 587592"/>
                  <a:gd name="connsiteX42" fmla="*/ 1392072 w 1779668"/>
                  <a:gd name="connsiteY42" fmla="*/ 95535 h 587592"/>
                  <a:gd name="connsiteX43" fmla="*/ 1433015 w 1779668"/>
                  <a:gd name="connsiteY43" fmla="*/ 109183 h 587592"/>
                  <a:gd name="connsiteX44" fmla="*/ 1460311 w 1779668"/>
                  <a:gd name="connsiteY44" fmla="*/ 150126 h 587592"/>
                  <a:gd name="connsiteX45" fmla="*/ 1487606 w 1779668"/>
                  <a:gd name="connsiteY45" fmla="*/ 327547 h 587592"/>
                  <a:gd name="connsiteX46" fmla="*/ 1514902 w 1779668"/>
                  <a:gd name="connsiteY46" fmla="*/ 423081 h 587592"/>
                  <a:gd name="connsiteX47" fmla="*/ 1542197 w 1779668"/>
                  <a:gd name="connsiteY47" fmla="*/ 532263 h 587592"/>
                  <a:gd name="connsiteX48" fmla="*/ 1555845 w 1779668"/>
                  <a:gd name="connsiteY48" fmla="*/ 573206 h 587592"/>
                  <a:gd name="connsiteX49" fmla="*/ 1542197 w 1779668"/>
                  <a:gd name="connsiteY49" fmla="*/ 504968 h 587592"/>
                  <a:gd name="connsiteX50" fmla="*/ 1555845 w 1779668"/>
                  <a:gd name="connsiteY50" fmla="*/ 177421 h 587592"/>
                  <a:gd name="connsiteX51" fmla="*/ 1583140 w 1779668"/>
                  <a:gd name="connsiteY51" fmla="*/ 0 h 587592"/>
                  <a:gd name="connsiteX52" fmla="*/ 1610436 w 1779668"/>
                  <a:gd name="connsiteY52" fmla="*/ 245660 h 587592"/>
                  <a:gd name="connsiteX53" fmla="*/ 1651379 w 1779668"/>
                  <a:gd name="connsiteY53" fmla="*/ 272956 h 587592"/>
                  <a:gd name="connsiteX54" fmla="*/ 1692322 w 1779668"/>
                  <a:gd name="connsiteY54" fmla="*/ 259308 h 587592"/>
                  <a:gd name="connsiteX55" fmla="*/ 1774209 w 1779668"/>
                  <a:gd name="connsiteY55" fmla="*/ 245660 h 587592"/>
                  <a:gd name="connsiteX56" fmla="*/ 1774209 w 1779668"/>
                  <a:gd name="connsiteY56" fmla="*/ 218365 h 587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779668" h="587592">
                    <a:moveTo>
                      <a:pt x="0" y="204717"/>
                    </a:moveTo>
                    <a:cubicBezTo>
                      <a:pt x="22746" y="200168"/>
                      <a:pt x="46519" y="199214"/>
                      <a:pt x="68239" y="191069"/>
                    </a:cubicBezTo>
                    <a:cubicBezTo>
                      <a:pt x="83597" y="185310"/>
                      <a:pt x="92906" y="165809"/>
                      <a:pt x="109182" y="163774"/>
                    </a:cubicBezTo>
                    <a:cubicBezTo>
                      <a:pt x="132200" y="160897"/>
                      <a:pt x="155042" y="171318"/>
                      <a:pt x="177421" y="177421"/>
                    </a:cubicBezTo>
                    <a:cubicBezTo>
                      <a:pt x="205179" y="184991"/>
                      <a:pt x="259308" y="204717"/>
                      <a:pt x="259308" y="204717"/>
                    </a:cubicBezTo>
                    <a:cubicBezTo>
                      <a:pt x="268406" y="218365"/>
                      <a:pt x="270201" y="245660"/>
                      <a:pt x="286603" y="245660"/>
                    </a:cubicBezTo>
                    <a:cubicBezTo>
                      <a:pt x="312593" y="245660"/>
                      <a:pt x="339404" y="176124"/>
                      <a:pt x="354842" y="163774"/>
                    </a:cubicBezTo>
                    <a:cubicBezTo>
                      <a:pt x="366076" y="154787"/>
                      <a:pt x="382137" y="154675"/>
                      <a:pt x="395785" y="150126"/>
                    </a:cubicBezTo>
                    <a:cubicBezTo>
                      <a:pt x="494715" y="216079"/>
                      <a:pt x="391181" y="166075"/>
                      <a:pt x="450376" y="136478"/>
                    </a:cubicBezTo>
                    <a:cubicBezTo>
                      <a:pt x="463243" y="130045"/>
                      <a:pt x="477671" y="145577"/>
                      <a:pt x="491319" y="150126"/>
                    </a:cubicBezTo>
                    <a:cubicBezTo>
                      <a:pt x="495868" y="163774"/>
                      <a:pt x="492997" y="199049"/>
                      <a:pt x="504967" y="191069"/>
                    </a:cubicBezTo>
                    <a:cubicBezTo>
                      <a:pt x="525351" y="177480"/>
                      <a:pt x="524516" y="146071"/>
                      <a:pt x="532263" y="122830"/>
                    </a:cubicBezTo>
                    <a:cubicBezTo>
                      <a:pt x="569429" y="11334"/>
                      <a:pt x="517366" y="125330"/>
                      <a:pt x="573206" y="13648"/>
                    </a:cubicBezTo>
                    <a:cubicBezTo>
                      <a:pt x="585474" y="62720"/>
                      <a:pt x="591839" y="84502"/>
                      <a:pt x="600502" y="136478"/>
                    </a:cubicBezTo>
                    <a:cubicBezTo>
                      <a:pt x="605790" y="168208"/>
                      <a:pt x="609600" y="200167"/>
                      <a:pt x="614149" y="232012"/>
                    </a:cubicBezTo>
                    <a:cubicBezTo>
                      <a:pt x="618698" y="313899"/>
                      <a:pt x="610613" y="397480"/>
                      <a:pt x="627797" y="477672"/>
                    </a:cubicBezTo>
                    <a:cubicBezTo>
                      <a:pt x="632060" y="497565"/>
                      <a:pt x="650518" y="442905"/>
                      <a:pt x="655093" y="423081"/>
                    </a:cubicBezTo>
                    <a:cubicBezTo>
                      <a:pt x="664356" y="382941"/>
                      <a:pt x="663927" y="341164"/>
                      <a:pt x="668740" y="300251"/>
                    </a:cubicBezTo>
                    <a:cubicBezTo>
                      <a:pt x="673025" y="263825"/>
                      <a:pt x="676358" y="227247"/>
                      <a:pt x="682388" y="191069"/>
                    </a:cubicBezTo>
                    <a:cubicBezTo>
                      <a:pt x="685472" y="172567"/>
                      <a:pt x="692681" y="154932"/>
                      <a:pt x="696036" y="136478"/>
                    </a:cubicBezTo>
                    <a:cubicBezTo>
                      <a:pt x="701790" y="104829"/>
                      <a:pt x="705135" y="72789"/>
                      <a:pt x="709684" y="40944"/>
                    </a:cubicBezTo>
                    <a:cubicBezTo>
                      <a:pt x="723332" y="50042"/>
                      <a:pt x="739826" y="55895"/>
                      <a:pt x="750627" y="68239"/>
                    </a:cubicBezTo>
                    <a:cubicBezTo>
                      <a:pt x="772229" y="92927"/>
                      <a:pt x="805218" y="150126"/>
                      <a:pt x="805218" y="150126"/>
                    </a:cubicBezTo>
                    <a:cubicBezTo>
                      <a:pt x="809767" y="168323"/>
                      <a:pt x="813713" y="186682"/>
                      <a:pt x="818866" y="204717"/>
                    </a:cubicBezTo>
                    <a:cubicBezTo>
                      <a:pt x="822818" y="218549"/>
                      <a:pt x="818128" y="245660"/>
                      <a:pt x="832514" y="245660"/>
                    </a:cubicBezTo>
                    <a:cubicBezTo>
                      <a:pt x="848916" y="245660"/>
                      <a:pt x="850711" y="218365"/>
                      <a:pt x="859809" y="204717"/>
                    </a:cubicBezTo>
                    <a:cubicBezTo>
                      <a:pt x="873457" y="209266"/>
                      <a:pt x="887104" y="222914"/>
                      <a:pt x="900752" y="218365"/>
                    </a:cubicBezTo>
                    <a:cubicBezTo>
                      <a:pt x="919063" y="212261"/>
                      <a:pt x="925145" y="167491"/>
                      <a:pt x="941696" y="177421"/>
                    </a:cubicBezTo>
                    <a:cubicBezTo>
                      <a:pt x="966368" y="192224"/>
                      <a:pt x="945051" y="243348"/>
                      <a:pt x="968991" y="259308"/>
                    </a:cubicBezTo>
                    <a:lnTo>
                      <a:pt x="1009934" y="286603"/>
                    </a:lnTo>
                    <a:cubicBezTo>
                      <a:pt x="1090837" y="232670"/>
                      <a:pt x="1034796" y="285124"/>
                      <a:pt x="1064525" y="136478"/>
                    </a:cubicBezTo>
                    <a:cubicBezTo>
                      <a:pt x="1070168" y="108265"/>
                      <a:pt x="1084843" y="82505"/>
                      <a:pt x="1091821" y="54592"/>
                    </a:cubicBezTo>
                    <a:lnTo>
                      <a:pt x="1105469" y="0"/>
                    </a:lnTo>
                    <a:cubicBezTo>
                      <a:pt x="1119117" y="18197"/>
                      <a:pt x="1137964" y="33472"/>
                      <a:pt x="1146412" y="54592"/>
                    </a:cubicBezTo>
                    <a:cubicBezTo>
                      <a:pt x="1156689" y="80285"/>
                      <a:pt x="1155110" y="109253"/>
                      <a:pt x="1160060" y="136478"/>
                    </a:cubicBezTo>
                    <a:cubicBezTo>
                      <a:pt x="1164210" y="159301"/>
                      <a:pt x="1167605" y="182338"/>
                      <a:pt x="1173708" y="204717"/>
                    </a:cubicBezTo>
                    <a:cubicBezTo>
                      <a:pt x="1181278" y="232475"/>
                      <a:pt x="1201003" y="286603"/>
                      <a:pt x="1201003" y="286603"/>
                    </a:cubicBezTo>
                    <a:cubicBezTo>
                      <a:pt x="1205552" y="272955"/>
                      <a:pt x="1210866" y="259539"/>
                      <a:pt x="1214651" y="245660"/>
                    </a:cubicBezTo>
                    <a:cubicBezTo>
                      <a:pt x="1224522" y="209468"/>
                      <a:pt x="1206357" y="148341"/>
                      <a:pt x="1241946" y="136478"/>
                    </a:cubicBezTo>
                    <a:cubicBezTo>
                      <a:pt x="1273068" y="126104"/>
                      <a:pt x="1281866" y="189023"/>
                      <a:pt x="1296537" y="218365"/>
                    </a:cubicBezTo>
                    <a:cubicBezTo>
                      <a:pt x="1330267" y="285823"/>
                      <a:pt x="1304532" y="266523"/>
                      <a:pt x="1364776" y="286603"/>
                    </a:cubicBezTo>
                    <a:cubicBezTo>
                      <a:pt x="1369325" y="236561"/>
                      <a:pt x="1371318" y="186221"/>
                      <a:pt x="1378424" y="136478"/>
                    </a:cubicBezTo>
                    <a:cubicBezTo>
                      <a:pt x="1380459" y="122237"/>
                      <a:pt x="1379205" y="101968"/>
                      <a:pt x="1392072" y="95535"/>
                    </a:cubicBezTo>
                    <a:cubicBezTo>
                      <a:pt x="1404939" y="89102"/>
                      <a:pt x="1419367" y="104634"/>
                      <a:pt x="1433015" y="109183"/>
                    </a:cubicBezTo>
                    <a:cubicBezTo>
                      <a:pt x="1442114" y="122831"/>
                      <a:pt x="1454552" y="134768"/>
                      <a:pt x="1460311" y="150126"/>
                    </a:cubicBezTo>
                    <a:cubicBezTo>
                      <a:pt x="1472832" y="183515"/>
                      <a:pt x="1484234" y="307316"/>
                      <a:pt x="1487606" y="327547"/>
                    </a:cubicBezTo>
                    <a:cubicBezTo>
                      <a:pt x="1497349" y="386004"/>
                      <a:pt x="1500993" y="372083"/>
                      <a:pt x="1514902" y="423081"/>
                    </a:cubicBezTo>
                    <a:cubicBezTo>
                      <a:pt x="1524773" y="459273"/>
                      <a:pt x="1530334" y="496674"/>
                      <a:pt x="1542197" y="532263"/>
                    </a:cubicBezTo>
                    <a:cubicBezTo>
                      <a:pt x="1546746" y="545911"/>
                      <a:pt x="1555845" y="587592"/>
                      <a:pt x="1555845" y="573206"/>
                    </a:cubicBezTo>
                    <a:cubicBezTo>
                      <a:pt x="1555845" y="550010"/>
                      <a:pt x="1546746" y="527714"/>
                      <a:pt x="1542197" y="504968"/>
                    </a:cubicBezTo>
                    <a:cubicBezTo>
                      <a:pt x="1546746" y="395786"/>
                      <a:pt x="1549028" y="286485"/>
                      <a:pt x="1555845" y="177421"/>
                    </a:cubicBezTo>
                    <a:cubicBezTo>
                      <a:pt x="1560351" y="105319"/>
                      <a:pt x="1569902" y="66195"/>
                      <a:pt x="1583140" y="0"/>
                    </a:cubicBezTo>
                    <a:cubicBezTo>
                      <a:pt x="1592239" y="81887"/>
                      <a:pt x="1590453" y="165729"/>
                      <a:pt x="1610436" y="245660"/>
                    </a:cubicBezTo>
                    <a:cubicBezTo>
                      <a:pt x="1614414" y="261573"/>
                      <a:pt x="1635200" y="270259"/>
                      <a:pt x="1651379" y="272956"/>
                    </a:cubicBezTo>
                    <a:cubicBezTo>
                      <a:pt x="1665569" y="275321"/>
                      <a:pt x="1678674" y="263857"/>
                      <a:pt x="1692322" y="259308"/>
                    </a:cubicBezTo>
                    <a:cubicBezTo>
                      <a:pt x="1730264" y="271955"/>
                      <a:pt x="1742461" y="287991"/>
                      <a:pt x="1774209" y="245660"/>
                    </a:cubicBezTo>
                    <a:cubicBezTo>
                      <a:pt x="1779668" y="238381"/>
                      <a:pt x="1774209" y="227463"/>
                      <a:pt x="1774209" y="218365"/>
                    </a:cubicBezTo>
                  </a:path>
                </a:pathLst>
              </a:cu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sp>
            <p:nvSpPr>
              <p:cNvPr id="302" name="Freeform 301"/>
              <p:cNvSpPr/>
              <p:nvPr/>
            </p:nvSpPr>
            <p:spPr bwMode="auto">
              <a:xfrm rot="20623675">
                <a:off x="4149216" y="4920916"/>
                <a:ext cx="2696821" cy="587809"/>
              </a:xfrm>
              <a:custGeom>
                <a:avLst/>
                <a:gdLst>
                  <a:gd name="connsiteX0" fmla="*/ 0 w 1779668"/>
                  <a:gd name="connsiteY0" fmla="*/ 204717 h 587592"/>
                  <a:gd name="connsiteX1" fmla="*/ 68239 w 1779668"/>
                  <a:gd name="connsiteY1" fmla="*/ 191069 h 587592"/>
                  <a:gd name="connsiteX2" fmla="*/ 109182 w 1779668"/>
                  <a:gd name="connsiteY2" fmla="*/ 163774 h 587592"/>
                  <a:gd name="connsiteX3" fmla="*/ 177421 w 1779668"/>
                  <a:gd name="connsiteY3" fmla="*/ 177421 h 587592"/>
                  <a:gd name="connsiteX4" fmla="*/ 259308 w 1779668"/>
                  <a:gd name="connsiteY4" fmla="*/ 204717 h 587592"/>
                  <a:gd name="connsiteX5" fmla="*/ 286603 w 1779668"/>
                  <a:gd name="connsiteY5" fmla="*/ 245660 h 587592"/>
                  <a:gd name="connsiteX6" fmla="*/ 354842 w 1779668"/>
                  <a:gd name="connsiteY6" fmla="*/ 163774 h 587592"/>
                  <a:gd name="connsiteX7" fmla="*/ 395785 w 1779668"/>
                  <a:gd name="connsiteY7" fmla="*/ 150126 h 587592"/>
                  <a:gd name="connsiteX8" fmla="*/ 450376 w 1779668"/>
                  <a:gd name="connsiteY8" fmla="*/ 136478 h 587592"/>
                  <a:gd name="connsiteX9" fmla="*/ 491319 w 1779668"/>
                  <a:gd name="connsiteY9" fmla="*/ 150126 h 587592"/>
                  <a:gd name="connsiteX10" fmla="*/ 504967 w 1779668"/>
                  <a:gd name="connsiteY10" fmla="*/ 191069 h 587592"/>
                  <a:gd name="connsiteX11" fmla="*/ 532263 w 1779668"/>
                  <a:gd name="connsiteY11" fmla="*/ 122830 h 587592"/>
                  <a:gd name="connsiteX12" fmla="*/ 573206 w 1779668"/>
                  <a:gd name="connsiteY12" fmla="*/ 13648 h 587592"/>
                  <a:gd name="connsiteX13" fmla="*/ 600502 w 1779668"/>
                  <a:gd name="connsiteY13" fmla="*/ 136478 h 587592"/>
                  <a:gd name="connsiteX14" fmla="*/ 614149 w 1779668"/>
                  <a:gd name="connsiteY14" fmla="*/ 232012 h 587592"/>
                  <a:gd name="connsiteX15" fmla="*/ 627797 w 1779668"/>
                  <a:gd name="connsiteY15" fmla="*/ 477672 h 587592"/>
                  <a:gd name="connsiteX16" fmla="*/ 655093 w 1779668"/>
                  <a:gd name="connsiteY16" fmla="*/ 423081 h 587592"/>
                  <a:gd name="connsiteX17" fmla="*/ 668740 w 1779668"/>
                  <a:gd name="connsiteY17" fmla="*/ 300251 h 587592"/>
                  <a:gd name="connsiteX18" fmla="*/ 682388 w 1779668"/>
                  <a:gd name="connsiteY18" fmla="*/ 191069 h 587592"/>
                  <a:gd name="connsiteX19" fmla="*/ 696036 w 1779668"/>
                  <a:gd name="connsiteY19" fmla="*/ 136478 h 587592"/>
                  <a:gd name="connsiteX20" fmla="*/ 709684 w 1779668"/>
                  <a:gd name="connsiteY20" fmla="*/ 40944 h 587592"/>
                  <a:gd name="connsiteX21" fmla="*/ 750627 w 1779668"/>
                  <a:gd name="connsiteY21" fmla="*/ 68239 h 587592"/>
                  <a:gd name="connsiteX22" fmla="*/ 805218 w 1779668"/>
                  <a:gd name="connsiteY22" fmla="*/ 150126 h 587592"/>
                  <a:gd name="connsiteX23" fmla="*/ 818866 w 1779668"/>
                  <a:gd name="connsiteY23" fmla="*/ 204717 h 587592"/>
                  <a:gd name="connsiteX24" fmla="*/ 832514 w 1779668"/>
                  <a:gd name="connsiteY24" fmla="*/ 245660 h 587592"/>
                  <a:gd name="connsiteX25" fmla="*/ 859809 w 1779668"/>
                  <a:gd name="connsiteY25" fmla="*/ 204717 h 587592"/>
                  <a:gd name="connsiteX26" fmla="*/ 900752 w 1779668"/>
                  <a:gd name="connsiteY26" fmla="*/ 218365 h 587592"/>
                  <a:gd name="connsiteX27" fmla="*/ 941696 w 1779668"/>
                  <a:gd name="connsiteY27" fmla="*/ 177421 h 587592"/>
                  <a:gd name="connsiteX28" fmla="*/ 968991 w 1779668"/>
                  <a:gd name="connsiteY28" fmla="*/ 259308 h 587592"/>
                  <a:gd name="connsiteX29" fmla="*/ 1009934 w 1779668"/>
                  <a:gd name="connsiteY29" fmla="*/ 286603 h 587592"/>
                  <a:gd name="connsiteX30" fmla="*/ 1064525 w 1779668"/>
                  <a:gd name="connsiteY30" fmla="*/ 136478 h 587592"/>
                  <a:gd name="connsiteX31" fmla="*/ 1091821 w 1779668"/>
                  <a:gd name="connsiteY31" fmla="*/ 54592 h 587592"/>
                  <a:gd name="connsiteX32" fmla="*/ 1105469 w 1779668"/>
                  <a:gd name="connsiteY32" fmla="*/ 0 h 587592"/>
                  <a:gd name="connsiteX33" fmla="*/ 1146412 w 1779668"/>
                  <a:gd name="connsiteY33" fmla="*/ 54592 h 587592"/>
                  <a:gd name="connsiteX34" fmla="*/ 1160060 w 1779668"/>
                  <a:gd name="connsiteY34" fmla="*/ 136478 h 587592"/>
                  <a:gd name="connsiteX35" fmla="*/ 1173708 w 1779668"/>
                  <a:gd name="connsiteY35" fmla="*/ 204717 h 587592"/>
                  <a:gd name="connsiteX36" fmla="*/ 1201003 w 1779668"/>
                  <a:gd name="connsiteY36" fmla="*/ 286603 h 587592"/>
                  <a:gd name="connsiteX37" fmla="*/ 1214651 w 1779668"/>
                  <a:gd name="connsiteY37" fmla="*/ 245660 h 587592"/>
                  <a:gd name="connsiteX38" fmla="*/ 1241946 w 1779668"/>
                  <a:gd name="connsiteY38" fmla="*/ 136478 h 587592"/>
                  <a:gd name="connsiteX39" fmla="*/ 1296537 w 1779668"/>
                  <a:gd name="connsiteY39" fmla="*/ 218365 h 587592"/>
                  <a:gd name="connsiteX40" fmla="*/ 1364776 w 1779668"/>
                  <a:gd name="connsiteY40" fmla="*/ 286603 h 587592"/>
                  <a:gd name="connsiteX41" fmla="*/ 1378424 w 1779668"/>
                  <a:gd name="connsiteY41" fmla="*/ 136478 h 587592"/>
                  <a:gd name="connsiteX42" fmla="*/ 1392072 w 1779668"/>
                  <a:gd name="connsiteY42" fmla="*/ 95535 h 587592"/>
                  <a:gd name="connsiteX43" fmla="*/ 1433015 w 1779668"/>
                  <a:gd name="connsiteY43" fmla="*/ 109183 h 587592"/>
                  <a:gd name="connsiteX44" fmla="*/ 1460311 w 1779668"/>
                  <a:gd name="connsiteY44" fmla="*/ 150126 h 587592"/>
                  <a:gd name="connsiteX45" fmla="*/ 1487606 w 1779668"/>
                  <a:gd name="connsiteY45" fmla="*/ 327547 h 587592"/>
                  <a:gd name="connsiteX46" fmla="*/ 1514902 w 1779668"/>
                  <a:gd name="connsiteY46" fmla="*/ 423081 h 587592"/>
                  <a:gd name="connsiteX47" fmla="*/ 1542197 w 1779668"/>
                  <a:gd name="connsiteY47" fmla="*/ 532263 h 587592"/>
                  <a:gd name="connsiteX48" fmla="*/ 1555845 w 1779668"/>
                  <a:gd name="connsiteY48" fmla="*/ 573206 h 587592"/>
                  <a:gd name="connsiteX49" fmla="*/ 1542197 w 1779668"/>
                  <a:gd name="connsiteY49" fmla="*/ 504968 h 587592"/>
                  <a:gd name="connsiteX50" fmla="*/ 1555845 w 1779668"/>
                  <a:gd name="connsiteY50" fmla="*/ 177421 h 587592"/>
                  <a:gd name="connsiteX51" fmla="*/ 1583140 w 1779668"/>
                  <a:gd name="connsiteY51" fmla="*/ 0 h 587592"/>
                  <a:gd name="connsiteX52" fmla="*/ 1610436 w 1779668"/>
                  <a:gd name="connsiteY52" fmla="*/ 245660 h 587592"/>
                  <a:gd name="connsiteX53" fmla="*/ 1651379 w 1779668"/>
                  <a:gd name="connsiteY53" fmla="*/ 272956 h 587592"/>
                  <a:gd name="connsiteX54" fmla="*/ 1692322 w 1779668"/>
                  <a:gd name="connsiteY54" fmla="*/ 259308 h 587592"/>
                  <a:gd name="connsiteX55" fmla="*/ 1774209 w 1779668"/>
                  <a:gd name="connsiteY55" fmla="*/ 245660 h 587592"/>
                  <a:gd name="connsiteX56" fmla="*/ 1774209 w 1779668"/>
                  <a:gd name="connsiteY56" fmla="*/ 218365 h 587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779668" h="587592">
                    <a:moveTo>
                      <a:pt x="0" y="204717"/>
                    </a:moveTo>
                    <a:cubicBezTo>
                      <a:pt x="22746" y="200168"/>
                      <a:pt x="46519" y="199214"/>
                      <a:pt x="68239" y="191069"/>
                    </a:cubicBezTo>
                    <a:cubicBezTo>
                      <a:pt x="83597" y="185310"/>
                      <a:pt x="92906" y="165809"/>
                      <a:pt x="109182" y="163774"/>
                    </a:cubicBezTo>
                    <a:cubicBezTo>
                      <a:pt x="132200" y="160897"/>
                      <a:pt x="155042" y="171318"/>
                      <a:pt x="177421" y="177421"/>
                    </a:cubicBezTo>
                    <a:cubicBezTo>
                      <a:pt x="205179" y="184991"/>
                      <a:pt x="259308" y="204717"/>
                      <a:pt x="259308" y="204717"/>
                    </a:cubicBezTo>
                    <a:cubicBezTo>
                      <a:pt x="268406" y="218365"/>
                      <a:pt x="270201" y="245660"/>
                      <a:pt x="286603" y="245660"/>
                    </a:cubicBezTo>
                    <a:cubicBezTo>
                      <a:pt x="312593" y="245660"/>
                      <a:pt x="339404" y="176124"/>
                      <a:pt x="354842" y="163774"/>
                    </a:cubicBezTo>
                    <a:cubicBezTo>
                      <a:pt x="366076" y="154787"/>
                      <a:pt x="382137" y="154675"/>
                      <a:pt x="395785" y="150126"/>
                    </a:cubicBezTo>
                    <a:cubicBezTo>
                      <a:pt x="494715" y="216079"/>
                      <a:pt x="391181" y="166075"/>
                      <a:pt x="450376" y="136478"/>
                    </a:cubicBezTo>
                    <a:cubicBezTo>
                      <a:pt x="463243" y="130045"/>
                      <a:pt x="477671" y="145577"/>
                      <a:pt x="491319" y="150126"/>
                    </a:cubicBezTo>
                    <a:cubicBezTo>
                      <a:pt x="495868" y="163774"/>
                      <a:pt x="492997" y="199049"/>
                      <a:pt x="504967" y="191069"/>
                    </a:cubicBezTo>
                    <a:cubicBezTo>
                      <a:pt x="525351" y="177480"/>
                      <a:pt x="524516" y="146071"/>
                      <a:pt x="532263" y="122830"/>
                    </a:cubicBezTo>
                    <a:cubicBezTo>
                      <a:pt x="569429" y="11334"/>
                      <a:pt x="517366" y="125330"/>
                      <a:pt x="573206" y="13648"/>
                    </a:cubicBezTo>
                    <a:cubicBezTo>
                      <a:pt x="585474" y="62720"/>
                      <a:pt x="591839" y="84502"/>
                      <a:pt x="600502" y="136478"/>
                    </a:cubicBezTo>
                    <a:cubicBezTo>
                      <a:pt x="605790" y="168208"/>
                      <a:pt x="609600" y="200167"/>
                      <a:pt x="614149" y="232012"/>
                    </a:cubicBezTo>
                    <a:cubicBezTo>
                      <a:pt x="618698" y="313899"/>
                      <a:pt x="610613" y="397480"/>
                      <a:pt x="627797" y="477672"/>
                    </a:cubicBezTo>
                    <a:cubicBezTo>
                      <a:pt x="632060" y="497565"/>
                      <a:pt x="650518" y="442905"/>
                      <a:pt x="655093" y="423081"/>
                    </a:cubicBezTo>
                    <a:cubicBezTo>
                      <a:pt x="664356" y="382941"/>
                      <a:pt x="663927" y="341164"/>
                      <a:pt x="668740" y="300251"/>
                    </a:cubicBezTo>
                    <a:cubicBezTo>
                      <a:pt x="673025" y="263825"/>
                      <a:pt x="676358" y="227247"/>
                      <a:pt x="682388" y="191069"/>
                    </a:cubicBezTo>
                    <a:cubicBezTo>
                      <a:pt x="685472" y="172567"/>
                      <a:pt x="692681" y="154932"/>
                      <a:pt x="696036" y="136478"/>
                    </a:cubicBezTo>
                    <a:cubicBezTo>
                      <a:pt x="701790" y="104829"/>
                      <a:pt x="705135" y="72789"/>
                      <a:pt x="709684" y="40944"/>
                    </a:cubicBezTo>
                    <a:cubicBezTo>
                      <a:pt x="723332" y="50042"/>
                      <a:pt x="739826" y="55895"/>
                      <a:pt x="750627" y="68239"/>
                    </a:cubicBezTo>
                    <a:cubicBezTo>
                      <a:pt x="772229" y="92927"/>
                      <a:pt x="805218" y="150126"/>
                      <a:pt x="805218" y="150126"/>
                    </a:cubicBezTo>
                    <a:cubicBezTo>
                      <a:pt x="809767" y="168323"/>
                      <a:pt x="813713" y="186682"/>
                      <a:pt x="818866" y="204717"/>
                    </a:cubicBezTo>
                    <a:cubicBezTo>
                      <a:pt x="822818" y="218549"/>
                      <a:pt x="818128" y="245660"/>
                      <a:pt x="832514" y="245660"/>
                    </a:cubicBezTo>
                    <a:cubicBezTo>
                      <a:pt x="848916" y="245660"/>
                      <a:pt x="850711" y="218365"/>
                      <a:pt x="859809" y="204717"/>
                    </a:cubicBezTo>
                    <a:cubicBezTo>
                      <a:pt x="873457" y="209266"/>
                      <a:pt x="887104" y="222914"/>
                      <a:pt x="900752" y="218365"/>
                    </a:cubicBezTo>
                    <a:cubicBezTo>
                      <a:pt x="919063" y="212261"/>
                      <a:pt x="925145" y="167491"/>
                      <a:pt x="941696" y="177421"/>
                    </a:cubicBezTo>
                    <a:cubicBezTo>
                      <a:pt x="966368" y="192224"/>
                      <a:pt x="945051" y="243348"/>
                      <a:pt x="968991" y="259308"/>
                    </a:cubicBezTo>
                    <a:lnTo>
                      <a:pt x="1009934" y="286603"/>
                    </a:lnTo>
                    <a:cubicBezTo>
                      <a:pt x="1090837" y="232670"/>
                      <a:pt x="1034796" y="285124"/>
                      <a:pt x="1064525" y="136478"/>
                    </a:cubicBezTo>
                    <a:cubicBezTo>
                      <a:pt x="1070168" y="108265"/>
                      <a:pt x="1084843" y="82505"/>
                      <a:pt x="1091821" y="54592"/>
                    </a:cubicBezTo>
                    <a:lnTo>
                      <a:pt x="1105469" y="0"/>
                    </a:lnTo>
                    <a:cubicBezTo>
                      <a:pt x="1119117" y="18197"/>
                      <a:pt x="1137964" y="33472"/>
                      <a:pt x="1146412" y="54592"/>
                    </a:cubicBezTo>
                    <a:cubicBezTo>
                      <a:pt x="1156689" y="80285"/>
                      <a:pt x="1155110" y="109253"/>
                      <a:pt x="1160060" y="136478"/>
                    </a:cubicBezTo>
                    <a:cubicBezTo>
                      <a:pt x="1164210" y="159301"/>
                      <a:pt x="1167605" y="182338"/>
                      <a:pt x="1173708" y="204717"/>
                    </a:cubicBezTo>
                    <a:cubicBezTo>
                      <a:pt x="1181278" y="232475"/>
                      <a:pt x="1201003" y="286603"/>
                      <a:pt x="1201003" y="286603"/>
                    </a:cubicBezTo>
                    <a:cubicBezTo>
                      <a:pt x="1205552" y="272955"/>
                      <a:pt x="1210866" y="259539"/>
                      <a:pt x="1214651" y="245660"/>
                    </a:cubicBezTo>
                    <a:cubicBezTo>
                      <a:pt x="1224522" y="209468"/>
                      <a:pt x="1206357" y="148341"/>
                      <a:pt x="1241946" y="136478"/>
                    </a:cubicBezTo>
                    <a:cubicBezTo>
                      <a:pt x="1273068" y="126104"/>
                      <a:pt x="1281866" y="189023"/>
                      <a:pt x="1296537" y="218365"/>
                    </a:cubicBezTo>
                    <a:cubicBezTo>
                      <a:pt x="1330267" y="285823"/>
                      <a:pt x="1304532" y="266523"/>
                      <a:pt x="1364776" y="286603"/>
                    </a:cubicBezTo>
                    <a:cubicBezTo>
                      <a:pt x="1369325" y="236561"/>
                      <a:pt x="1371318" y="186221"/>
                      <a:pt x="1378424" y="136478"/>
                    </a:cubicBezTo>
                    <a:cubicBezTo>
                      <a:pt x="1380459" y="122237"/>
                      <a:pt x="1379205" y="101968"/>
                      <a:pt x="1392072" y="95535"/>
                    </a:cubicBezTo>
                    <a:cubicBezTo>
                      <a:pt x="1404939" y="89102"/>
                      <a:pt x="1419367" y="104634"/>
                      <a:pt x="1433015" y="109183"/>
                    </a:cubicBezTo>
                    <a:cubicBezTo>
                      <a:pt x="1442114" y="122831"/>
                      <a:pt x="1454552" y="134768"/>
                      <a:pt x="1460311" y="150126"/>
                    </a:cubicBezTo>
                    <a:cubicBezTo>
                      <a:pt x="1472832" y="183515"/>
                      <a:pt x="1484234" y="307316"/>
                      <a:pt x="1487606" y="327547"/>
                    </a:cubicBezTo>
                    <a:cubicBezTo>
                      <a:pt x="1497349" y="386004"/>
                      <a:pt x="1500993" y="372083"/>
                      <a:pt x="1514902" y="423081"/>
                    </a:cubicBezTo>
                    <a:cubicBezTo>
                      <a:pt x="1524773" y="459273"/>
                      <a:pt x="1530334" y="496674"/>
                      <a:pt x="1542197" y="532263"/>
                    </a:cubicBezTo>
                    <a:cubicBezTo>
                      <a:pt x="1546746" y="545911"/>
                      <a:pt x="1555845" y="587592"/>
                      <a:pt x="1555845" y="573206"/>
                    </a:cubicBezTo>
                    <a:cubicBezTo>
                      <a:pt x="1555845" y="550010"/>
                      <a:pt x="1546746" y="527714"/>
                      <a:pt x="1542197" y="504968"/>
                    </a:cubicBezTo>
                    <a:cubicBezTo>
                      <a:pt x="1546746" y="395786"/>
                      <a:pt x="1549028" y="286485"/>
                      <a:pt x="1555845" y="177421"/>
                    </a:cubicBezTo>
                    <a:cubicBezTo>
                      <a:pt x="1560351" y="105319"/>
                      <a:pt x="1569902" y="66195"/>
                      <a:pt x="1583140" y="0"/>
                    </a:cubicBezTo>
                    <a:cubicBezTo>
                      <a:pt x="1592239" y="81887"/>
                      <a:pt x="1590453" y="165729"/>
                      <a:pt x="1610436" y="245660"/>
                    </a:cubicBezTo>
                    <a:cubicBezTo>
                      <a:pt x="1614414" y="261573"/>
                      <a:pt x="1635200" y="270259"/>
                      <a:pt x="1651379" y="272956"/>
                    </a:cubicBezTo>
                    <a:cubicBezTo>
                      <a:pt x="1665569" y="275321"/>
                      <a:pt x="1678674" y="263857"/>
                      <a:pt x="1692322" y="259308"/>
                    </a:cubicBezTo>
                    <a:cubicBezTo>
                      <a:pt x="1730264" y="271955"/>
                      <a:pt x="1742461" y="287991"/>
                      <a:pt x="1774209" y="245660"/>
                    </a:cubicBezTo>
                    <a:cubicBezTo>
                      <a:pt x="1779668" y="238381"/>
                      <a:pt x="1774209" y="227463"/>
                      <a:pt x="1774209" y="218365"/>
                    </a:cubicBezTo>
                  </a:path>
                </a:pathLst>
              </a:cu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cxnSp>
            <p:nvCxnSpPr>
              <p:cNvPr id="303" name="Straight Connector 302"/>
              <p:cNvCxnSpPr>
                <a:stCxn id="292" idx="1"/>
                <a:endCxn id="413" idx="3"/>
              </p:cNvCxnSpPr>
              <p:nvPr/>
            </p:nvCxnSpPr>
            <p:spPr bwMode="auto">
              <a:xfrm flipH="1">
                <a:off x="7461653" y="3040607"/>
                <a:ext cx="616255" cy="318661"/>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04" name="Straight Connector 303"/>
              <p:cNvCxnSpPr>
                <a:stCxn id="293" idx="1"/>
                <a:endCxn id="413" idx="3"/>
              </p:cNvCxnSpPr>
              <p:nvPr/>
            </p:nvCxnSpPr>
            <p:spPr bwMode="auto">
              <a:xfrm flipH="1">
                <a:off x="7461653" y="3319131"/>
                <a:ext cx="616255" cy="40137"/>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05" name="Straight Connector 304"/>
              <p:cNvCxnSpPr>
                <a:stCxn id="293" idx="1"/>
                <a:endCxn id="412" idx="3"/>
              </p:cNvCxnSpPr>
              <p:nvPr/>
            </p:nvCxnSpPr>
            <p:spPr bwMode="auto">
              <a:xfrm flipH="1">
                <a:off x="7461653" y="3319131"/>
                <a:ext cx="616255" cy="612119"/>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06" name="Straight Connector 305"/>
              <p:cNvCxnSpPr>
                <a:stCxn id="294" idx="1"/>
                <a:endCxn id="412" idx="3"/>
              </p:cNvCxnSpPr>
              <p:nvPr/>
            </p:nvCxnSpPr>
            <p:spPr bwMode="auto">
              <a:xfrm flipH="1">
                <a:off x="7461653" y="3591086"/>
                <a:ext cx="616255" cy="340164"/>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07" name="Straight Connector 306"/>
              <p:cNvCxnSpPr>
                <a:stCxn id="294" idx="1"/>
                <a:endCxn id="410" idx="3"/>
              </p:cNvCxnSpPr>
              <p:nvPr/>
            </p:nvCxnSpPr>
            <p:spPr bwMode="auto">
              <a:xfrm flipH="1">
                <a:off x="7461653" y="3591086"/>
                <a:ext cx="616255" cy="848591"/>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08" name="Straight Connector 307"/>
              <p:cNvCxnSpPr>
                <a:stCxn id="295" idx="1"/>
                <a:endCxn id="412" idx="3"/>
              </p:cNvCxnSpPr>
              <p:nvPr/>
            </p:nvCxnSpPr>
            <p:spPr bwMode="auto">
              <a:xfrm flipH="1">
                <a:off x="7461653" y="3869610"/>
                <a:ext cx="616255" cy="6164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09" name="Straight Connector 308"/>
              <p:cNvCxnSpPr>
                <a:stCxn id="295" idx="1"/>
                <a:endCxn id="410" idx="3"/>
              </p:cNvCxnSpPr>
              <p:nvPr/>
            </p:nvCxnSpPr>
            <p:spPr bwMode="auto">
              <a:xfrm flipH="1">
                <a:off x="7461653" y="3869610"/>
                <a:ext cx="616255" cy="570067"/>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10" name="Straight Connector 309"/>
              <p:cNvCxnSpPr>
                <a:stCxn id="296" idx="1"/>
                <a:endCxn id="410" idx="3"/>
              </p:cNvCxnSpPr>
              <p:nvPr/>
            </p:nvCxnSpPr>
            <p:spPr bwMode="auto">
              <a:xfrm flipH="1">
                <a:off x="7461653" y="4141565"/>
                <a:ext cx="616255" cy="298112"/>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11" name="Straight Connector 310"/>
              <p:cNvCxnSpPr>
                <a:stCxn id="296" idx="1"/>
                <a:endCxn id="409" idx="3"/>
              </p:cNvCxnSpPr>
              <p:nvPr/>
            </p:nvCxnSpPr>
            <p:spPr bwMode="auto">
              <a:xfrm flipH="1">
                <a:off x="7461653" y="4141565"/>
                <a:ext cx="616255" cy="742987"/>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12" name="Straight Connector 311"/>
              <p:cNvCxnSpPr>
                <a:stCxn id="297" idx="1"/>
                <a:endCxn id="410" idx="3"/>
              </p:cNvCxnSpPr>
              <p:nvPr/>
            </p:nvCxnSpPr>
            <p:spPr bwMode="auto">
              <a:xfrm flipH="1">
                <a:off x="7461653" y="4420089"/>
                <a:ext cx="616255" cy="19588"/>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13" name="Straight Connector 312"/>
              <p:cNvCxnSpPr>
                <a:stCxn id="297" idx="1"/>
                <a:endCxn id="409" idx="3"/>
              </p:cNvCxnSpPr>
              <p:nvPr/>
            </p:nvCxnSpPr>
            <p:spPr bwMode="auto">
              <a:xfrm flipH="1">
                <a:off x="7461653" y="4420089"/>
                <a:ext cx="616255" cy="464463"/>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14" name="Straight Connector 313"/>
              <p:cNvCxnSpPr>
                <a:stCxn id="298" idx="1"/>
                <a:endCxn id="409" idx="3"/>
              </p:cNvCxnSpPr>
              <p:nvPr/>
            </p:nvCxnSpPr>
            <p:spPr bwMode="auto">
              <a:xfrm flipH="1">
                <a:off x="7461653" y="4692045"/>
                <a:ext cx="616255" cy="192507"/>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15" name="Straight Connector 314"/>
              <p:cNvCxnSpPr>
                <a:endCxn id="409" idx="3"/>
              </p:cNvCxnSpPr>
              <p:nvPr/>
            </p:nvCxnSpPr>
            <p:spPr bwMode="auto">
              <a:xfrm flipH="1" flipV="1">
                <a:off x="7461653" y="4884552"/>
                <a:ext cx="592711" cy="85744"/>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16" name="Straight Connector 315"/>
              <p:cNvCxnSpPr>
                <a:endCxn id="410" idx="3"/>
              </p:cNvCxnSpPr>
              <p:nvPr/>
            </p:nvCxnSpPr>
            <p:spPr bwMode="auto">
              <a:xfrm flipH="1" flipV="1">
                <a:off x="7461653" y="4439677"/>
                <a:ext cx="585397" cy="245326"/>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17" name="Straight Connector 316"/>
              <p:cNvCxnSpPr/>
              <p:nvPr/>
            </p:nvCxnSpPr>
            <p:spPr bwMode="auto">
              <a:xfrm flipH="1" flipV="1">
                <a:off x="7483778" y="3946168"/>
                <a:ext cx="613260" cy="210921"/>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18" name="Straight Connector 317"/>
              <p:cNvCxnSpPr/>
              <p:nvPr/>
            </p:nvCxnSpPr>
            <p:spPr bwMode="auto">
              <a:xfrm flipH="1" flipV="1">
                <a:off x="7445983" y="3388993"/>
                <a:ext cx="613260" cy="210921"/>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319" name="Rectangle 318"/>
              <p:cNvSpPr/>
              <p:nvPr/>
            </p:nvSpPr>
            <p:spPr bwMode="auto">
              <a:xfrm>
                <a:off x="9002125" y="3758495"/>
                <a:ext cx="219496" cy="218702"/>
              </a:xfrm>
              <a:prstGeom prst="rect">
                <a:avLst/>
              </a:prstGeom>
              <a:solidFill>
                <a:srgbClr val="FF0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sp>
            <p:nvSpPr>
              <p:cNvPr id="320" name="Rectangle 319"/>
              <p:cNvSpPr/>
              <p:nvPr/>
            </p:nvSpPr>
            <p:spPr bwMode="auto">
              <a:xfrm>
                <a:off x="8072652" y="4042958"/>
                <a:ext cx="193172" cy="204952"/>
              </a:xfrm>
              <a:prstGeom prst="rect">
                <a:avLst/>
              </a:prstGeom>
              <a:solidFill>
                <a:srgbClr val="0000FF"/>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sp>
            <p:nvSpPr>
              <p:cNvPr id="321" name="Rectangle 320"/>
              <p:cNvSpPr/>
              <p:nvPr/>
            </p:nvSpPr>
            <p:spPr bwMode="auto">
              <a:xfrm rot="1259860">
                <a:off x="5069129" y="3268464"/>
                <a:ext cx="1768745" cy="131186"/>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dirty="0" smtClean="0">
                  <a:ln>
                    <a:noFill/>
                  </a:ln>
                  <a:solidFill>
                    <a:schemeClr val="accent1">
                      <a:lumMod val="25000"/>
                    </a:schemeClr>
                  </a:solidFill>
                  <a:effectLst/>
                  <a:latin typeface="FrutigerNext LT Regular" pitchFamily="34" charset="0"/>
                  <a:ea typeface="MS PGothic" pitchFamily="34" charset="-128"/>
                </a:endParaRPr>
              </a:p>
            </p:txBody>
          </p:sp>
          <p:sp>
            <p:nvSpPr>
              <p:cNvPr id="322" name="Rectangle 321"/>
              <p:cNvSpPr/>
              <p:nvPr/>
            </p:nvSpPr>
            <p:spPr bwMode="auto">
              <a:xfrm rot="5400000">
                <a:off x="4293874" y="2127602"/>
                <a:ext cx="1777934" cy="143097"/>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sp>
            <p:nvSpPr>
              <p:cNvPr id="323" name="Rectangle 322"/>
              <p:cNvSpPr/>
              <p:nvPr/>
            </p:nvSpPr>
            <p:spPr bwMode="auto">
              <a:xfrm rot="1288346">
                <a:off x="5287385" y="3098833"/>
                <a:ext cx="1801750" cy="138261"/>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sp>
            <p:nvSpPr>
              <p:cNvPr id="324" name="Rectangle 323"/>
              <p:cNvSpPr/>
              <p:nvPr/>
            </p:nvSpPr>
            <p:spPr bwMode="auto">
              <a:xfrm rot="5400000">
                <a:off x="4627831" y="2014286"/>
                <a:ext cx="1549019" cy="140824"/>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sp>
            <p:nvSpPr>
              <p:cNvPr id="325" name="TextBox 324"/>
              <p:cNvSpPr txBox="1"/>
              <p:nvPr/>
            </p:nvSpPr>
            <p:spPr>
              <a:xfrm>
                <a:off x="8033388" y="2859207"/>
                <a:ext cx="1294857" cy="304564"/>
              </a:xfrm>
              <a:prstGeom prst="rect">
                <a:avLst/>
              </a:prstGeom>
              <a:noFill/>
            </p:spPr>
            <p:txBody>
              <a:bodyPr wrap="square" rtlCol="0">
                <a:spAutoFit/>
              </a:bodyPr>
              <a:lstStyle/>
              <a:p>
                <a:r>
                  <a:rPr lang="en-US" sz="600" dirty="0" smtClean="0">
                    <a:solidFill>
                      <a:schemeClr val="accent1">
                        <a:lumMod val="25000"/>
                      </a:schemeClr>
                    </a:solidFill>
                  </a:rPr>
                  <a:t>RAT / CN  </a:t>
                </a:r>
                <a:endParaRPr lang="en-US" sz="600" dirty="0">
                  <a:solidFill>
                    <a:schemeClr val="accent1">
                      <a:lumMod val="25000"/>
                    </a:schemeClr>
                  </a:solidFill>
                </a:endParaRPr>
              </a:p>
            </p:txBody>
          </p:sp>
          <p:sp>
            <p:nvSpPr>
              <p:cNvPr id="326" name="TextBox 325"/>
              <p:cNvSpPr txBox="1"/>
              <p:nvPr/>
            </p:nvSpPr>
            <p:spPr>
              <a:xfrm>
                <a:off x="8035664" y="3134434"/>
                <a:ext cx="1190226" cy="304564"/>
              </a:xfrm>
              <a:prstGeom prst="rect">
                <a:avLst/>
              </a:prstGeom>
              <a:noFill/>
            </p:spPr>
            <p:txBody>
              <a:bodyPr wrap="square" rtlCol="0">
                <a:spAutoFit/>
              </a:bodyPr>
              <a:lstStyle/>
              <a:p>
                <a:r>
                  <a:rPr lang="en-US" sz="600" dirty="0" smtClean="0">
                    <a:solidFill>
                      <a:schemeClr val="accent1">
                        <a:lumMod val="25000"/>
                      </a:schemeClr>
                    </a:solidFill>
                  </a:rPr>
                  <a:t>RAT/ CN  </a:t>
                </a:r>
                <a:endParaRPr lang="en-US" sz="600" dirty="0">
                  <a:solidFill>
                    <a:schemeClr val="accent1">
                      <a:lumMod val="25000"/>
                    </a:schemeClr>
                  </a:solidFill>
                </a:endParaRPr>
              </a:p>
            </p:txBody>
          </p:sp>
          <p:sp>
            <p:nvSpPr>
              <p:cNvPr id="327" name="TextBox 326"/>
              <p:cNvSpPr txBox="1"/>
              <p:nvPr/>
            </p:nvSpPr>
            <p:spPr>
              <a:xfrm>
                <a:off x="8031116" y="3689444"/>
                <a:ext cx="629212" cy="456845"/>
              </a:xfrm>
              <a:prstGeom prst="rect">
                <a:avLst/>
              </a:prstGeom>
              <a:noFill/>
            </p:spPr>
            <p:txBody>
              <a:bodyPr wrap="square" rtlCol="0">
                <a:spAutoFit/>
              </a:bodyPr>
              <a:lstStyle/>
              <a:p>
                <a:r>
                  <a:rPr lang="en-US" sz="600" dirty="0" smtClean="0">
                    <a:solidFill>
                      <a:schemeClr val="accent1">
                        <a:lumMod val="25000"/>
                      </a:schemeClr>
                    </a:solidFill>
                  </a:rPr>
                  <a:t>RAT </a:t>
                </a:r>
                <a:endParaRPr lang="en-US" sz="600" dirty="0">
                  <a:solidFill>
                    <a:schemeClr val="accent1">
                      <a:lumMod val="25000"/>
                    </a:schemeClr>
                  </a:solidFill>
                </a:endParaRPr>
              </a:p>
            </p:txBody>
          </p:sp>
          <p:sp>
            <p:nvSpPr>
              <p:cNvPr id="328" name="TextBox 327"/>
              <p:cNvSpPr txBox="1"/>
              <p:nvPr/>
            </p:nvSpPr>
            <p:spPr>
              <a:xfrm>
                <a:off x="8049311" y="4246726"/>
                <a:ext cx="1149280" cy="304564"/>
              </a:xfrm>
              <a:prstGeom prst="rect">
                <a:avLst/>
              </a:prstGeom>
              <a:noFill/>
            </p:spPr>
            <p:txBody>
              <a:bodyPr wrap="square" rtlCol="0">
                <a:spAutoFit/>
              </a:bodyPr>
              <a:lstStyle/>
              <a:p>
                <a:r>
                  <a:rPr lang="en-US" sz="600" dirty="0" smtClean="0">
                    <a:solidFill>
                      <a:schemeClr val="accent1">
                        <a:lumMod val="25000"/>
                      </a:schemeClr>
                    </a:solidFill>
                  </a:rPr>
                  <a:t>RAT/ CN  </a:t>
                </a:r>
                <a:endParaRPr lang="en-US" sz="600" dirty="0">
                  <a:solidFill>
                    <a:schemeClr val="accent1">
                      <a:lumMod val="25000"/>
                    </a:schemeClr>
                  </a:solidFill>
                </a:endParaRPr>
              </a:p>
            </p:txBody>
          </p:sp>
          <p:sp>
            <p:nvSpPr>
              <p:cNvPr id="329" name="TextBox 328"/>
              <p:cNvSpPr txBox="1"/>
              <p:nvPr/>
            </p:nvSpPr>
            <p:spPr>
              <a:xfrm>
                <a:off x="8051586" y="4508312"/>
                <a:ext cx="1454081" cy="304564"/>
              </a:xfrm>
              <a:prstGeom prst="rect">
                <a:avLst/>
              </a:prstGeom>
              <a:noFill/>
            </p:spPr>
            <p:txBody>
              <a:bodyPr wrap="square" rtlCol="0">
                <a:spAutoFit/>
              </a:bodyPr>
              <a:lstStyle/>
              <a:p>
                <a:r>
                  <a:rPr lang="en-US" sz="600" dirty="0" smtClean="0">
                    <a:solidFill>
                      <a:schemeClr val="accent1">
                        <a:lumMod val="25000"/>
                      </a:schemeClr>
                    </a:solidFill>
                  </a:rPr>
                  <a:t>RAT/MEC  </a:t>
                </a:r>
                <a:endParaRPr lang="en-US" sz="600" dirty="0">
                  <a:solidFill>
                    <a:schemeClr val="accent1">
                      <a:lumMod val="25000"/>
                    </a:schemeClr>
                  </a:solidFill>
                </a:endParaRPr>
              </a:p>
            </p:txBody>
          </p:sp>
          <p:sp>
            <p:nvSpPr>
              <p:cNvPr id="332" name="TextBox 331"/>
              <p:cNvSpPr txBox="1"/>
              <p:nvPr/>
            </p:nvSpPr>
            <p:spPr>
              <a:xfrm>
                <a:off x="8044761" y="3409664"/>
                <a:ext cx="1297135" cy="304564"/>
              </a:xfrm>
              <a:prstGeom prst="rect">
                <a:avLst/>
              </a:prstGeom>
              <a:noFill/>
            </p:spPr>
            <p:txBody>
              <a:bodyPr wrap="square" rtlCol="0">
                <a:spAutoFit/>
              </a:bodyPr>
              <a:lstStyle/>
              <a:p>
                <a:r>
                  <a:rPr lang="en-US" sz="600" dirty="0" smtClean="0">
                    <a:solidFill>
                      <a:schemeClr val="accent1">
                        <a:lumMod val="25000"/>
                      </a:schemeClr>
                    </a:solidFill>
                  </a:rPr>
                  <a:t>CN / MEC</a:t>
                </a:r>
                <a:endParaRPr lang="en-US" sz="600" dirty="0">
                  <a:solidFill>
                    <a:schemeClr val="accent1">
                      <a:lumMod val="25000"/>
                    </a:schemeClr>
                  </a:solidFill>
                </a:endParaRPr>
              </a:p>
            </p:txBody>
          </p:sp>
          <p:sp>
            <p:nvSpPr>
              <p:cNvPr id="333" name="TextBox 332"/>
              <p:cNvSpPr txBox="1"/>
              <p:nvPr/>
            </p:nvSpPr>
            <p:spPr>
              <a:xfrm>
                <a:off x="8176686" y="3957847"/>
                <a:ext cx="1281210" cy="304564"/>
              </a:xfrm>
              <a:prstGeom prst="rect">
                <a:avLst/>
              </a:prstGeom>
              <a:noFill/>
            </p:spPr>
            <p:txBody>
              <a:bodyPr wrap="square" rtlCol="0">
                <a:spAutoFit/>
              </a:bodyPr>
              <a:lstStyle/>
              <a:p>
                <a:r>
                  <a:rPr lang="en-US" sz="600" dirty="0" smtClean="0">
                    <a:solidFill>
                      <a:schemeClr val="accent1">
                        <a:lumMod val="25000"/>
                      </a:schemeClr>
                    </a:solidFill>
                  </a:rPr>
                  <a:t>CN/MEC </a:t>
                </a:r>
                <a:endParaRPr lang="en-US" sz="600" dirty="0">
                  <a:solidFill>
                    <a:schemeClr val="accent1">
                      <a:lumMod val="25000"/>
                    </a:schemeClr>
                  </a:solidFill>
                </a:endParaRPr>
              </a:p>
            </p:txBody>
          </p:sp>
          <p:sp>
            <p:nvSpPr>
              <p:cNvPr id="338" name="TextBox 337"/>
              <p:cNvSpPr txBox="1"/>
              <p:nvPr/>
            </p:nvSpPr>
            <p:spPr>
              <a:xfrm>
                <a:off x="8056134" y="4778993"/>
                <a:ext cx="1294857" cy="304564"/>
              </a:xfrm>
              <a:prstGeom prst="rect">
                <a:avLst/>
              </a:prstGeom>
              <a:noFill/>
            </p:spPr>
            <p:txBody>
              <a:bodyPr wrap="square" rtlCol="0">
                <a:spAutoFit/>
              </a:bodyPr>
              <a:lstStyle/>
              <a:p>
                <a:r>
                  <a:rPr lang="en-US" sz="600" dirty="0" smtClean="0">
                    <a:solidFill>
                      <a:schemeClr val="accent1">
                        <a:lumMod val="25000"/>
                      </a:schemeClr>
                    </a:solidFill>
                  </a:rPr>
                  <a:t>Idle/off</a:t>
                </a:r>
                <a:endParaRPr lang="en-US" sz="600" dirty="0">
                  <a:solidFill>
                    <a:schemeClr val="accent1">
                      <a:lumMod val="25000"/>
                    </a:schemeClr>
                  </a:solidFill>
                </a:endParaRPr>
              </a:p>
            </p:txBody>
          </p:sp>
          <p:cxnSp>
            <p:nvCxnSpPr>
              <p:cNvPr id="339" name="Straight Connector 338"/>
              <p:cNvCxnSpPr>
                <a:stCxn id="338" idx="1"/>
              </p:cNvCxnSpPr>
              <p:nvPr/>
            </p:nvCxnSpPr>
            <p:spPr bwMode="auto">
              <a:xfrm flipH="1" flipV="1">
                <a:off x="7506270" y="4456000"/>
                <a:ext cx="549864" cy="475274"/>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341" name="Rectangle 340"/>
              <p:cNvSpPr/>
              <p:nvPr/>
            </p:nvSpPr>
            <p:spPr bwMode="auto">
              <a:xfrm rot="1288346">
                <a:off x="5545259" y="2947357"/>
                <a:ext cx="1664721" cy="109943"/>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sp>
            <p:nvSpPr>
              <p:cNvPr id="342" name="Rectangle 341"/>
              <p:cNvSpPr/>
              <p:nvPr/>
            </p:nvSpPr>
            <p:spPr bwMode="auto">
              <a:xfrm rot="5400000">
                <a:off x="4941730" y="1961971"/>
                <a:ext cx="1421641" cy="145372"/>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sp>
            <p:nvSpPr>
              <p:cNvPr id="343" name="Cloud 342"/>
              <p:cNvSpPr/>
              <p:nvPr/>
            </p:nvSpPr>
            <p:spPr bwMode="auto">
              <a:xfrm rot="788343">
                <a:off x="4730268" y="3763986"/>
                <a:ext cx="478127" cy="500919"/>
              </a:xfrm>
              <a:prstGeom prst="cloud">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dirty="0" smtClean="0">
                  <a:ln>
                    <a:noFill/>
                  </a:ln>
                  <a:solidFill>
                    <a:schemeClr val="accent1">
                      <a:lumMod val="25000"/>
                    </a:schemeClr>
                  </a:solidFill>
                  <a:effectLst/>
                  <a:latin typeface="FrutigerNext LT Regular" pitchFamily="34" charset="0"/>
                  <a:ea typeface="MS PGothic" pitchFamily="34" charset="-128"/>
                </a:endParaRPr>
              </a:p>
            </p:txBody>
          </p:sp>
          <p:sp>
            <p:nvSpPr>
              <p:cNvPr id="344" name="Cloud 343"/>
              <p:cNvSpPr/>
              <p:nvPr/>
            </p:nvSpPr>
            <p:spPr bwMode="auto">
              <a:xfrm rot="788343">
                <a:off x="5032796" y="3807207"/>
                <a:ext cx="478127" cy="500919"/>
              </a:xfrm>
              <a:prstGeom prst="cloud">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dirty="0" smtClean="0">
                  <a:ln>
                    <a:noFill/>
                  </a:ln>
                  <a:solidFill>
                    <a:schemeClr val="accent1">
                      <a:lumMod val="25000"/>
                    </a:schemeClr>
                  </a:solidFill>
                  <a:effectLst/>
                  <a:latin typeface="FrutigerNext LT Regular" pitchFamily="34" charset="0"/>
                  <a:ea typeface="MS PGothic" pitchFamily="34" charset="-128"/>
                </a:endParaRPr>
              </a:p>
            </p:txBody>
          </p:sp>
          <p:sp>
            <p:nvSpPr>
              <p:cNvPr id="345" name="Cloud 344"/>
              <p:cNvSpPr/>
              <p:nvPr/>
            </p:nvSpPr>
            <p:spPr bwMode="auto">
              <a:xfrm rot="788343">
                <a:off x="4884946" y="4068788"/>
                <a:ext cx="478127" cy="500919"/>
              </a:xfrm>
              <a:prstGeom prst="cloud">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dirty="0" smtClean="0">
                  <a:ln>
                    <a:noFill/>
                  </a:ln>
                  <a:solidFill>
                    <a:schemeClr val="accent1">
                      <a:lumMod val="25000"/>
                    </a:schemeClr>
                  </a:solidFill>
                  <a:effectLst/>
                  <a:latin typeface="FrutigerNext LT Regular" pitchFamily="34" charset="0"/>
                  <a:ea typeface="MS PGothic" pitchFamily="34" charset="-128"/>
                </a:endParaRPr>
              </a:p>
            </p:txBody>
          </p:sp>
          <p:sp>
            <p:nvSpPr>
              <p:cNvPr id="356" name="TextBox 355"/>
              <p:cNvSpPr txBox="1"/>
              <p:nvPr/>
            </p:nvSpPr>
            <p:spPr>
              <a:xfrm rot="1255156">
                <a:off x="6009233" y="2680047"/>
                <a:ext cx="903913" cy="304564"/>
              </a:xfrm>
              <a:prstGeom prst="rect">
                <a:avLst/>
              </a:prstGeom>
              <a:noFill/>
            </p:spPr>
            <p:txBody>
              <a:bodyPr wrap="none" rtlCol="0">
                <a:spAutoFit/>
              </a:bodyPr>
              <a:lstStyle/>
              <a:p>
                <a:r>
                  <a:rPr lang="en-US" sz="600" dirty="0" smtClean="0">
                    <a:solidFill>
                      <a:schemeClr val="accent1">
                        <a:lumMod val="25000"/>
                      </a:schemeClr>
                    </a:solidFill>
                  </a:rPr>
                  <a:t>400 GE</a:t>
                </a:r>
                <a:endParaRPr lang="en-US" sz="600" dirty="0">
                  <a:solidFill>
                    <a:schemeClr val="accent1">
                      <a:lumMod val="25000"/>
                    </a:schemeClr>
                  </a:solidFill>
                </a:endParaRPr>
              </a:p>
            </p:txBody>
          </p:sp>
        </p:grpSp>
        <p:sp>
          <p:nvSpPr>
            <p:cNvPr id="257" name="TextBox 256"/>
            <p:cNvSpPr txBox="1"/>
            <p:nvPr/>
          </p:nvSpPr>
          <p:spPr>
            <a:xfrm>
              <a:off x="301675" y="2643056"/>
              <a:ext cx="947785" cy="437900"/>
            </a:xfrm>
            <a:prstGeom prst="rect">
              <a:avLst/>
            </a:prstGeom>
            <a:noFill/>
            <a:ln>
              <a:solidFill>
                <a:schemeClr val="bg2"/>
              </a:solidFill>
            </a:ln>
          </p:spPr>
          <p:txBody>
            <a:bodyPr wrap="none" rtlCol="0">
              <a:spAutoFit/>
            </a:bodyPr>
            <a:lstStyle/>
            <a:p>
              <a:r>
                <a:rPr lang="en-US" sz="1100" b="1" dirty="0" smtClean="0">
                  <a:solidFill>
                    <a:schemeClr val="accent1">
                      <a:lumMod val="25000"/>
                    </a:schemeClr>
                  </a:solidFill>
                </a:rPr>
                <a:t>UE SLICE</a:t>
              </a:r>
              <a:br>
                <a:rPr lang="en-US" sz="1100" b="1" dirty="0" smtClean="0">
                  <a:solidFill>
                    <a:schemeClr val="accent1">
                      <a:lumMod val="25000"/>
                    </a:schemeClr>
                  </a:solidFill>
                </a:rPr>
              </a:br>
              <a:r>
                <a:rPr lang="en-US" sz="1100" b="1" dirty="0" smtClean="0">
                  <a:solidFill>
                    <a:schemeClr val="accent1">
                      <a:lumMod val="25000"/>
                    </a:schemeClr>
                  </a:solidFill>
                </a:rPr>
                <a:t>CTRL</a:t>
              </a:r>
              <a:endParaRPr lang="en-US" sz="1100" b="1" dirty="0">
                <a:solidFill>
                  <a:schemeClr val="accent1">
                    <a:lumMod val="25000"/>
                  </a:schemeClr>
                </a:solidFill>
              </a:endParaRPr>
            </a:p>
          </p:txBody>
        </p:sp>
        <p:cxnSp>
          <p:nvCxnSpPr>
            <p:cNvPr id="258" name="Straight Arrow Connector 257"/>
            <p:cNvCxnSpPr/>
            <p:nvPr/>
          </p:nvCxnSpPr>
          <p:spPr bwMode="auto">
            <a:xfrm>
              <a:off x="832514" y="3166275"/>
              <a:ext cx="0" cy="464024"/>
            </a:xfrm>
            <a:prstGeom prst="straightConnector1">
              <a:avLst/>
            </a:prstGeom>
            <a:solidFill>
              <a:schemeClr val="accent1"/>
            </a:solidFill>
            <a:ln w="9525" cap="flat" cmpd="sng" algn="ctr">
              <a:solidFill>
                <a:schemeClr val="bg2"/>
              </a:solidFill>
              <a:prstDash val="solid"/>
              <a:round/>
              <a:headEnd type="none" w="med" len="med"/>
              <a:tailEnd type="arrow"/>
            </a:ln>
            <a:effectLst/>
          </p:spPr>
        </p:cxnSp>
        <p:cxnSp>
          <p:nvCxnSpPr>
            <p:cNvPr id="259" name="Straight Arrow Connector 258"/>
            <p:cNvCxnSpPr/>
            <p:nvPr/>
          </p:nvCxnSpPr>
          <p:spPr bwMode="auto">
            <a:xfrm flipH="1">
              <a:off x="450376" y="3032078"/>
              <a:ext cx="29570" cy="1676400"/>
            </a:xfrm>
            <a:prstGeom prst="straightConnector1">
              <a:avLst/>
            </a:prstGeom>
            <a:solidFill>
              <a:schemeClr val="accent1"/>
            </a:solidFill>
            <a:ln w="9525" cap="flat" cmpd="sng" algn="ctr">
              <a:solidFill>
                <a:schemeClr val="bg1"/>
              </a:solidFill>
              <a:prstDash val="solid"/>
              <a:round/>
              <a:headEnd type="none" w="med" len="med"/>
              <a:tailEnd type="arrow"/>
            </a:ln>
            <a:effectLst/>
          </p:spPr>
        </p:cxnSp>
        <p:sp>
          <p:nvSpPr>
            <p:cNvPr id="260" name="TextBox 259"/>
            <p:cNvSpPr txBox="1"/>
            <p:nvPr/>
          </p:nvSpPr>
          <p:spPr>
            <a:xfrm>
              <a:off x="2890055" y="2643056"/>
              <a:ext cx="1000419" cy="437900"/>
            </a:xfrm>
            <a:prstGeom prst="rect">
              <a:avLst/>
            </a:prstGeom>
            <a:noFill/>
            <a:ln>
              <a:solidFill>
                <a:schemeClr val="bg2"/>
              </a:solidFill>
            </a:ln>
          </p:spPr>
          <p:txBody>
            <a:bodyPr wrap="none" rtlCol="0">
              <a:spAutoFit/>
            </a:bodyPr>
            <a:lstStyle/>
            <a:p>
              <a:r>
                <a:rPr lang="en-US" sz="1100" b="1" dirty="0" smtClean="0">
                  <a:solidFill>
                    <a:schemeClr val="accent1">
                      <a:lumMod val="25000"/>
                    </a:schemeClr>
                  </a:solidFill>
                </a:rPr>
                <a:t>IDC SLICE</a:t>
              </a:r>
              <a:br>
                <a:rPr lang="en-US" sz="1100" b="1" dirty="0" smtClean="0">
                  <a:solidFill>
                    <a:schemeClr val="accent1">
                      <a:lumMod val="25000"/>
                    </a:schemeClr>
                  </a:solidFill>
                </a:rPr>
              </a:br>
              <a:r>
                <a:rPr lang="en-US" sz="1100" b="1" dirty="0" smtClean="0">
                  <a:solidFill>
                    <a:schemeClr val="accent1">
                      <a:lumMod val="25000"/>
                    </a:schemeClr>
                  </a:solidFill>
                </a:rPr>
                <a:t>CTRL</a:t>
              </a:r>
              <a:endParaRPr lang="en-US" sz="1100" b="1" dirty="0">
                <a:solidFill>
                  <a:schemeClr val="accent1">
                    <a:lumMod val="25000"/>
                  </a:schemeClr>
                </a:solidFill>
              </a:endParaRPr>
            </a:p>
          </p:txBody>
        </p:sp>
        <p:sp>
          <p:nvSpPr>
            <p:cNvPr id="261" name="TextBox 260"/>
            <p:cNvSpPr txBox="1"/>
            <p:nvPr/>
          </p:nvSpPr>
          <p:spPr>
            <a:xfrm>
              <a:off x="1627912" y="2643056"/>
              <a:ext cx="938709" cy="437900"/>
            </a:xfrm>
            <a:prstGeom prst="rect">
              <a:avLst/>
            </a:prstGeom>
            <a:noFill/>
            <a:ln>
              <a:solidFill>
                <a:schemeClr val="bg2"/>
              </a:solidFill>
            </a:ln>
          </p:spPr>
          <p:txBody>
            <a:bodyPr wrap="none" rtlCol="0">
              <a:spAutoFit/>
            </a:bodyPr>
            <a:lstStyle/>
            <a:p>
              <a:r>
                <a:rPr lang="en-US" sz="1100" b="1" dirty="0" smtClean="0">
                  <a:solidFill>
                    <a:schemeClr val="accent1">
                      <a:lumMod val="25000"/>
                    </a:schemeClr>
                  </a:solidFill>
                </a:rPr>
                <a:t>FH SLICE</a:t>
              </a:r>
              <a:br>
                <a:rPr lang="en-US" sz="1100" b="1" dirty="0" smtClean="0">
                  <a:solidFill>
                    <a:schemeClr val="accent1">
                      <a:lumMod val="25000"/>
                    </a:schemeClr>
                  </a:solidFill>
                </a:rPr>
              </a:br>
              <a:r>
                <a:rPr lang="en-US" sz="1100" b="1" dirty="0" smtClean="0">
                  <a:solidFill>
                    <a:schemeClr val="accent1">
                      <a:lumMod val="25000"/>
                    </a:schemeClr>
                  </a:solidFill>
                </a:rPr>
                <a:t>CTRL</a:t>
              </a:r>
              <a:endParaRPr lang="en-US" sz="1100" b="1" dirty="0">
                <a:solidFill>
                  <a:schemeClr val="accent1">
                    <a:lumMod val="25000"/>
                  </a:schemeClr>
                </a:solidFill>
              </a:endParaRPr>
            </a:p>
          </p:txBody>
        </p:sp>
        <p:cxnSp>
          <p:nvCxnSpPr>
            <p:cNvPr id="262" name="Straight Arrow Connector 261"/>
            <p:cNvCxnSpPr>
              <a:stCxn id="261" idx="2"/>
            </p:cNvCxnSpPr>
            <p:nvPr/>
          </p:nvCxnSpPr>
          <p:spPr bwMode="auto">
            <a:xfrm>
              <a:off x="2097267" y="3080956"/>
              <a:ext cx="564041" cy="835945"/>
            </a:xfrm>
            <a:prstGeom prst="straightConnector1">
              <a:avLst/>
            </a:prstGeom>
            <a:solidFill>
              <a:schemeClr val="accent1"/>
            </a:solidFill>
            <a:ln w="9525" cap="flat" cmpd="sng" algn="ctr">
              <a:solidFill>
                <a:schemeClr val="bg2"/>
              </a:solidFill>
              <a:prstDash val="solid"/>
              <a:round/>
              <a:headEnd type="none" w="med" len="med"/>
              <a:tailEnd type="arrow"/>
            </a:ln>
            <a:effectLst/>
          </p:spPr>
        </p:cxnSp>
        <p:cxnSp>
          <p:nvCxnSpPr>
            <p:cNvPr id="263" name="Straight Arrow Connector 262"/>
            <p:cNvCxnSpPr>
              <a:stCxn id="260" idx="2"/>
            </p:cNvCxnSpPr>
            <p:nvPr/>
          </p:nvCxnSpPr>
          <p:spPr bwMode="auto">
            <a:xfrm flipH="1">
              <a:off x="3220873" y="3080956"/>
              <a:ext cx="169392" cy="631237"/>
            </a:xfrm>
            <a:prstGeom prst="straightConnector1">
              <a:avLst/>
            </a:prstGeom>
            <a:solidFill>
              <a:schemeClr val="accent1"/>
            </a:solidFill>
            <a:ln w="9525" cap="flat" cmpd="sng" algn="ctr">
              <a:solidFill>
                <a:schemeClr val="bg2"/>
              </a:solidFill>
              <a:prstDash val="solid"/>
              <a:round/>
              <a:headEnd type="none" w="med" len="med"/>
              <a:tailEnd type="arrow"/>
            </a:ln>
            <a:effectLst/>
          </p:spPr>
        </p:cxnSp>
        <p:sp>
          <p:nvSpPr>
            <p:cNvPr id="264" name="TextBox 263"/>
            <p:cNvSpPr txBox="1"/>
            <p:nvPr/>
          </p:nvSpPr>
          <p:spPr>
            <a:xfrm>
              <a:off x="4123419" y="2643056"/>
              <a:ext cx="1091168" cy="437900"/>
            </a:xfrm>
            <a:prstGeom prst="rect">
              <a:avLst/>
            </a:prstGeom>
            <a:noFill/>
            <a:ln>
              <a:solidFill>
                <a:schemeClr val="bg2"/>
              </a:solidFill>
            </a:ln>
          </p:spPr>
          <p:txBody>
            <a:bodyPr wrap="none" rtlCol="0">
              <a:spAutoFit/>
            </a:bodyPr>
            <a:lstStyle/>
            <a:p>
              <a:r>
                <a:rPr lang="en-US" sz="1100" b="1" dirty="0" smtClean="0">
                  <a:solidFill>
                    <a:schemeClr val="accent1">
                      <a:lumMod val="25000"/>
                    </a:schemeClr>
                  </a:solidFill>
                </a:rPr>
                <a:t>DC FABRIC</a:t>
              </a:r>
              <a:br>
                <a:rPr lang="en-US" sz="1100" b="1" dirty="0" smtClean="0">
                  <a:solidFill>
                    <a:schemeClr val="accent1">
                      <a:lumMod val="25000"/>
                    </a:schemeClr>
                  </a:solidFill>
                </a:rPr>
              </a:br>
              <a:r>
                <a:rPr lang="en-US" sz="1100" b="1" dirty="0" smtClean="0">
                  <a:solidFill>
                    <a:schemeClr val="accent1">
                      <a:lumMod val="25000"/>
                    </a:schemeClr>
                  </a:solidFill>
                </a:rPr>
                <a:t>CTRL</a:t>
              </a:r>
              <a:endParaRPr lang="en-US" sz="1100" b="1" dirty="0">
                <a:solidFill>
                  <a:schemeClr val="accent1">
                    <a:lumMod val="25000"/>
                  </a:schemeClr>
                </a:solidFill>
              </a:endParaRPr>
            </a:p>
          </p:txBody>
        </p:sp>
        <p:cxnSp>
          <p:nvCxnSpPr>
            <p:cNvPr id="265" name="Straight Arrow Connector 264"/>
            <p:cNvCxnSpPr>
              <a:stCxn id="264" idx="2"/>
            </p:cNvCxnSpPr>
            <p:nvPr/>
          </p:nvCxnSpPr>
          <p:spPr bwMode="auto">
            <a:xfrm flipH="1">
              <a:off x="4271748" y="3080956"/>
              <a:ext cx="397255" cy="1436454"/>
            </a:xfrm>
            <a:prstGeom prst="straightConnector1">
              <a:avLst/>
            </a:prstGeom>
            <a:solidFill>
              <a:schemeClr val="accent1"/>
            </a:solidFill>
            <a:ln w="9525" cap="flat" cmpd="sng" algn="ctr">
              <a:solidFill>
                <a:schemeClr val="bg2"/>
              </a:solidFill>
              <a:prstDash val="solid"/>
              <a:round/>
              <a:headEnd type="none" w="med" len="med"/>
              <a:tailEnd type="arrow"/>
            </a:ln>
            <a:effectLst/>
          </p:spPr>
        </p:cxnSp>
        <p:sp>
          <p:nvSpPr>
            <p:cNvPr id="266" name="TextBox 265"/>
            <p:cNvSpPr txBox="1"/>
            <p:nvPr/>
          </p:nvSpPr>
          <p:spPr>
            <a:xfrm>
              <a:off x="5408726" y="2643056"/>
              <a:ext cx="1145617" cy="437900"/>
            </a:xfrm>
            <a:prstGeom prst="rect">
              <a:avLst/>
            </a:prstGeom>
            <a:noFill/>
            <a:ln>
              <a:solidFill>
                <a:schemeClr val="bg2"/>
              </a:solidFill>
            </a:ln>
          </p:spPr>
          <p:txBody>
            <a:bodyPr wrap="none" rtlCol="0">
              <a:spAutoFit/>
            </a:bodyPr>
            <a:lstStyle/>
            <a:p>
              <a:r>
                <a:rPr lang="en-US" sz="1100" b="1" dirty="0" smtClean="0">
                  <a:solidFill>
                    <a:schemeClr val="accent1">
                      <a:lumMod val="25000"/>
                    </a:schemeClr>
                  </a:solidFill>
                </a:rPr>
                <a:t>DC SERVER</a:t>
              </a:r>
            </a:p>
            <a:p>
              <a:r>
                <a:rPr lang="en-US" sz="1100" b="1" dirty="0" smtClean="0">
                  <a:solidFill>
                    <a:schemeClr val="accent1">
                      <a:lumMod val="25000"/>
                    </a:schemeClr>
                  </a:solidFill>
                </a:rPr>
                <a:t>CTRL</a:t>
              </a:r>
              <a:endParaRPr lang="en-US" sz="1100" b="1" dirty="0">
                <a:solidFill>
                  <a:schemeClr val="accent1">
                    <a:lumMod val="25000"/>
                  </a:schemeClr>
                </a:solidFill>
              </a:endParaRPr>
            </a:p>
          </p:txBody>
        </p:sp>
        <p:cxnSp>
          <p:nvCxnSpPr>
            <p:cNvPr id="267" name="Straight Arrow Connector 266"/>
            <p:cNvCxnSpPr>
              <a:stCxn id="266" idx="2"/>
              <a:endCxn id="325" idx="0"/>
            </p:cNvCxnSpPr>
            <p:nvPr/>
          </p:nvCxnSpPr>
          <p:spPr bwMode="auto">
            <a:xfrm flipH="1">
              <a:off x="4851451" y="3080956"/>
              <a:ext cx="1130084" cy="1306822"/>
            </a:xfrm>
            <a:prstGeom prst="straightConnector1">
              <a:avLst/>
            </a:prstGeom>
            <a:solidFill>
              <a:schemeClr val="accent1"/>
            </a:solidFill>
            <a:ln w="9525" cap="flat" cmpd="sng" algn="ctr">
              <a:solidFill>
                <a:schemeClr val="bg2"/>
              </a:solidFill>
              <a:prstDash val="solid"/>
              <a:round/>
              <a:headEnd type="none" w="med" len="med"/>
              <a:tailEnd type="arrow"/>
            </a:ln>
            <a:effectLst/>
          </p:spPr>
        </p:cxnSp>
        <p:cxnSp>
          <p:nvCxnSpPr>
            <p:cNvPr id="268" name="Straight Arrow Connector 267"/>
            <p:cNvCxnSpPr/>
            <p:nvPr/>
          </p:nvCxnSpPr>
          <p:spPr bwMode="auto">
            <a:xfrm flipH="1">
              <a:off x="711960" y="2240502"/>
              <a:ext cx="2661864" cy="382137"/>
            </a:xfrm>
            <a:prstGeom prst="straightConnector1">
              <a:avLst/>
            </a:prstGeom>
            <a:solidFill>
              <a:schemeClr val="accent1"/>
            </a:solidFill>
            <a:ln w="9525" cap="flat" cmpd="sng" algn="ctr">
              <a:solidFill>
                <a:schemeClr val="bg2"/>
              </a:solidFill>
              <a:prstDash val="solid"/>
              <a:round/>
              <a:headEnd type="none" w="med" len="med"/>
              <a:tailEnd type="arrow"/>
            </a:ln>
            <a:effectLst/>
          </p:spPr>
        </p:cxnSp>
        <p:cxnSp>
          <p:nvCxnSpPr>
            <p:cNvPr id="269" name="Straight Arrow Connector 268"/>
            <p:cNvCxnSpPr>
              <a:endCxn id="261" idx="0"/>
            </p:cNvCxnSpPr>
            <p:nvPr/>
          </p:nvCxnSpPr>
          <p:spPr bwMode="auto">
            <a:xfrm flipH="1">
              <a:off x="2097267" y="2240502"/>
              <a:ext cx="1276558" cy="402554"/>
            </a:xfrm>
            <a:prstGeom prst="straightConnector1">
              <a:avLst/>
            </a:prstGeom>
            <a:solidFill>
              <a:schemeClr val="accent1"/>
            </a:solidFill>
            <a:ln w="9525" cap="flat" cmpd="sng" algn="ctr">
              <a:solidFill>
                <a:schemeClr val="bg2"/>
              </a:solidFill>
              <a:prstDash val="solid"/>
              <a:round/>
              <a:headEnd type="none" w="med" len="med"/>
              <a:tailEnd type="arrow"/>
            </a:ln>
            <a:effectLst/>
          </p:spPr>
        </p:cxnSp>
        <p:cxnSp>
          <p:nvCxnSpPr>
            <p:cNvPr id="270" name="Straight Arrow Connector 269"/>
            <p:cNvCxnSpPr>
              <a:endCxn id="260" idx="0"/>
            </p:cNvCxnSpPr>
            <p:nvPr/>
          </p:nvCxnSpPr>
          <p:spPr bwMode="auto">
            <a:xfrm>
              <a:off x="3373824" y="2240502"/>
              <a:ext cx="16441" cy="402554"/>
            </a:xfrm>
            <a:prstGeom prst="straightConnector1">
              <a:avLst/>
            </a:prstGeom>
            <a:solidFill>
              <a:schemeClr val="accent1"/>
            </a:solidFill>
            <a:ln w="9525" cap="flat" cmpd="sng" algn="ctr">
              <a:solidFill>
                <a:schemeClr val="bg2"/>
              </a:solidFill>
              <a:prstDash val="solid"/>
              <a:round/>
              <a:headEnd type="none" w="med" len="med"/>
              <a:tailEnd type="arrow"/>
            </a:ln>
            <a:effectLst/>
          </p:spPr>
        </p:cxnSp>
        <p:cxnSp>
          <p:nvCxnSpPr>
            <p:cNvPr id="271" name="Straight Arrow Connector 270"/>
            <p:cNvCxnSpPr>
              <a:endCxn id="264" idx="0"/>
            </p:cNvCxnSpPr>
            <p:nvPr/>
          </p:nvCxnSpPr>
          <p:spPr bwMode="auto">
            <a:xfrm>
              <a:off x="3373821" y="2240502"/>
              <a:ext cx="1295183" cy="402554"/>
            </a:xfrm>
            <a:prstGeom prst="straightConnector1">
              <a:avLst/>
            </a:prstGeom>
            <a:solidFill>
              <a:schemeClr val="accent1"/>
            </a:solidFill>
            <a:ln w="9525" cap="flat" cmpd="sng" algn="ctr">
              <a:solidFill>
                <a:schemeClr val="bg2"/>
              </a:solidFill>
              <a:prstDash val="solid"/>
              <a:round/>
              <a:headEnd type="none" w="med" len="med"/>
              <a:tailEnd type="arrow"/>
            </a:ln>
            <a:effectLst/>
          </p:spPr>
        </p:cxnSp>
        <p:cxnSp>
          <p:nvCxnSpPr>
            <p:cNvPr id="272" name="Straight Arrow Connector 271"/>
            <p:cNvCxnSpPr/>
            <p:nvPr/>
          </p:nvCxnSpPr>
          <p:spPr bwMode="auto">
            <a:xfrm>
              <a:off x="3373824" y="2240502"/>
              <a:ext cx="2622665" cy="391180"/>
            </a:xfrm>
            <a:prstGeom prst="straightConnector1">
              <a:avLst/>
            </a:prstGeom>
            <a:solidFill>
              <a:schemeClr val="accent1"/>
            </a:solidFill>
            <a:ln w="9525" cap="flat" cmpd="sng" algn="ctr">
              <a:solidFill>
                <a:schemeClr val="bg2"/>
              </a:solidFill>
              <a:prstDash val="solid"/>
              <a:round/>
              <a:headEnd type="none" w="med" len="med"/>
              <a:tailEnd type="arrow"/>
            </a:ln>
            <a:effectLst/>
          </p:spPr>
        </p:cxnSp>
      </p:grpSp>
      <p:pic>
        <p:nvPicPr>
          <p:cNvPr id="464" name="图片 6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347" y="126128"/>
            <a:ext cx="705599" cy="705600"/>
          </a:xfrm>
          <a:prstGeom prst="rect">
            <a:avLst/>
          </a:prstGeom>
        </p:spPr>
      </p:pic>
      <p:sp>
        <p:nvSpPr>
          <p:cNvPr id="473" name="TextBox 472"/>
          <p:cNvSpPr txBox="1"/>
          <p:nvPr/>
        </p:nvSpPr>
        <p:spPr>
          <a:xfrm>
            <a:off x="5276850" y="1975239"/>
            <a:ext cx="1619250" cy="584775"/>
          </a:xfrm>
          <a:prstGeom prst="rect">
            <a:avLst/>
          </a:prstGeom>
          <a:noFill/>
          <a:ln>
            <a:solidFill>
              <a:schemeClr val="bg2"/>
            </a:solidFill>
          </a:ln>
        </p:spPr>
        <p:txBody>
          <a:bodyPr wrap="square" rtlCol="0">
            <a:spAutoFit/>
          </a:bodyPr>
          <a:lstStyle/>
          <a:p>
            <a:r>
              <a:rPr lang="en-US" sz="1600" b="1" dirty="0" smtClean="0">
                <a:solidFill>
                  <a:schemeClr val="accent1">
                    <a:lumMod val="25000"/>
                  </a:schemeClr>
                </a:solidFill>
              </a:rPr>
              <a:t>DC</a:t>
            </a:r>
            <a:br>
              <a:rPr lang="en-US" sz="1600" b="1" dirty="0" smtClean="0">
                <a:solidFill>
                  <a:schemeClr val="accent1">
                    <a:lumMod val="25000"/>
                  </a:schemeClr>
                </a:solidFill>
              </a:rPr>
            </a:br>
            <a:r>
              <a:rPr lang="en-US" sz="1600" b="1" dirty="0" smtClean="0">
                <a:solidFill>
                  <a:schemeClr val="accent1">
                    <a:lumMod val="25000"/>
                  </a:schemeClr>
                </a:solidFill>
              </a:rPr>
              <a:t>CONTROLLER</a:t>
            </a:r>
            <a:endParaRPr lang="en-US" sz="1600" b="1" dirty="0">
              <a:solidFill>
                <a:schemeClr val="accent1">
                  <a:lumMod val="25000"/>
                </a:schemeClr>
              </a:solidFill>
            </a:endParaRPr>
          </a:p>
        </p:txBody>
      </p:sp>
      <p:grpSp>
        <p:nvGrpSpPr>
          <p:cNvPr id="64" name="Group 544"/>
          <p:cNvGrpSpPr/>
          <p:nvPr/>
        </p:nvGrpSpPr>
        <p:grpSpPr>
          <a:xfrm>
            <a:off x="6066719" y="4796691"/>
            <a:ext cx="1545021" cy="1559274"/>
            <a:chOff x="6839231" y="5253949"/>
            <a:chExt cx="1545021" cy="1559274"/>
          </a:xfrm>
        </p:grpSpPr>
        <p:sp>
          <p:nvSpPr>
            <p:cNvPr id="546" name="Rounded Rectangle 545"/>
            <p:cNvSpPr/>
            <p:nvPr/>
          </p:nvSpPr>
          <p:spPr bwMode="auto">
            <a:xfrm>
              <a:off x="6839231" y="5253949"/>
              <a:ext cx="1545021" cy="1493956"/>
            </a:xfrm>
            <a:prstGeom prst="roundRect">
              <a:avLst/>
            </a:prstGeom>
            <a:solidFill>
              <a:schemeClr val="tx1">
                <a:lumMod val="85000"/>
                <a:lumOff val="1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chemeClr val="accent1">
                    <a:lumMod val="25000"/>
                  </a:schemeClr>
                </a:solidFill>
                <a:effectLst/>
                <a:latin typeface="FrutigerNext LT Regular" pitchFamily="34" charset="0"/>
                <a:ea typeface="MS PGothic" pitchFamily="34" charset="-128"/>
              </a:endParaRPr>
            </a:p>
          </p:txBody>
        </p:sp>
        <p:grpSp>
          <p:nvGrpSpPr>
            <p:cNvPr id="65" name="Group 594"/>
            <p:cNvGrpSpPr/>
            <p:nvPr/>
          </p:nvGrpSpPr>
          <p:grpSpPr>
            <a:xfrm rot="5400000">
              <a:off x="7019441" y="5359266"/>
              <a:ext cx="1220414" cy="1254124"/>
              <a:chOff x="6912084" y="4430188"/>
              <a:chExt cx="1220414" cy="1254124"/>
            </a:xfrm>
          </p:grpSpPr>
          <p:grpSp>
            <p:nvGrpSpPr>
              <p:cNvPr id="66" name="Group 177"/>
              <p:cNvGrpSpPr/>
              <p:nvPr/>
            </p:nvGrpSpPr>
            <p:grpSpPr>
              <a:xfrm rot="16200000">
                <a:off x="6652984" y="4780803"/>
                <a:ext cx="1086080" cy="567880"/>
                <a:chOff x="6944248" y="6119031"/>
                <a:chExt cx="1236702" cy="744075"/>
              </a:xfrm>
            </p:grpSpPr>
            <p:sp>
              <p:nvSpPr>
                <p:cNvPr id="585" name="Cube 584"/>
                <p:cNvSpPr/>
                <p:nvPr/>
              </p:nvSpPr>
              <p:spPr bwMode="auto">
                <a:xfrm>
                  <a:off x="6944248" y="6358643"/>
                  <a:ext cx="203083" cy="135427"/>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sp>
              <p:nvSpPr>
                <p:cNvPr id="586" name="Cube 585"/>
                <p:cNvSpPr/>
                <p:nvPr/>
              </p:nvSpPr>
              <p:spPr bwMode="auto">
                <a:xfrm>
                  <a:off x="7222384" y="6358643"/>
                  <a:ext cx="203083" cy="135427"/>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sp>
              <p:nvSpPr>
                <p:cNvPr id="587" name="Cube 586"/>
                <p:cNvSpPr/>
                <p:nvPr/>
              </p:nvSpPr>
              <p:spPr bwMode="auto">
                <a:xfrm>
                  <a:off x="7540253" y="6358643"/>
                  <a:ext cx="203083" cy="135427"/>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sp>
              <p:nvSpPr>
                <p:cNvPr id="588" name="Cube 587"/>
                <p:cNvSpPr/>
                <p:nvPr/>
              </p:nvSpPr>
              <p:spPr bwMode="auto">
                <a:xfrm>
                  <a:off x="7897857" y="6358643"/>
                  <a:ext cx="203083" cy="135427"/>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cxnSp>
              <p:nvCxnSpPr>
                <p:cNvPr id="589" name="Straight Connector 588"/>
                <p:cNvCxnSpPr>
                  <a:stCxn id="550" idx="1"/>
                  <a:endCxn id="587" idx="3"/>
                </p:cNvCxnSpPr>
                <p:nvPr/>
              </p:nvCxnSpPr>
              <p:spPr bwMode="auto">
                <a:xfrm rot="5400000" flipH="1">
                  <a:off x="7719496" y="6401656"/>
                  <a:ext cx="369043" cy="55387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590" name="Straight Connector 589"/>
                <p:cNvCxnSpPr>
                  <a:stCxn id="588" idx="1"/>
                  <a:endCxn id="592" idx="4"/>
                </p:cNvCxnSpPr>
                <p:nvPr/>
              </p:nvCxnSpPr>
              <p:spPr bwMode="auto">
                <a:xfrm flipH="1" flipV="1">
                  <a:off x="7758759" y="6203673"/>
                  <a:ext cx="223711" cy="188827"/>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591" name="Cube 590"/>
                <p:cNvSpPr/>
                <p:nvPr/>
              </p:nvSpPr>
              <p:spPr bwMode="auto">
                <a:xfrm>
                  <a:off x="7162284" y="6125198"/>
                  <a:ext cx="203083" cy="135427"/>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sp>
              <p:nvSpPr>
                <p:cNvPr id="592" name="Cube 591"/>
                <p:cNvSpPr/>
                <p:nvPr/>
              </p:nvSpPr>
              <p:spPr bwMode="auto">
                <a:xfrm>
                  <a:off x="7589533" y="6119031"/>
                  <a:ext cx="203083" cy="135427"/>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cxnSp>
              <p:nvCxnSpPr>
                <p:cNvPr id="593" name="Straight Connector 592"/>
                <p:cNvCxnSpPr>
                  <a:stCxn id="588" idx="1"/>
                  <a:endCxn id="591" idx="4"/>
                </p:cNvCxnSpPr>
                <p:nvPr/>
              </p:nvCxnSpPr>
              <p:spPr bwMode="auto">
                <a:xfrm flipH="1" flipV="1">
                  <a:off x="7331510" y="6209840"/>
                  <a:ext cx="650960" cy="18266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594" name="Straight Connector 593"/>
                <p:cNvCxnSpPr>
                  <a:stCxn id="587" idx="0"/>
                  <a:endCxn id="592" idx="3"/>
                </p:cNvCxnSpPr>
                <p:nvPr/>
              </p:nvCxnSpPr>
              <p:spPr bwMode="auto">
                <a:xfrm flipV="1">
                  <a:off x="7658723" y="6254458"/>
                  <a:ext cx="15423" cy="104185"/>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595" name="Straight Connector 594"/>
                <p:cNvCxnSpPr>
                  <a:stCxn id="587" idx="0"/>
                  <a:endCxn id="591" idx="4"/>
                </p:cNvCxnSpPr>
                <p:nvPr/>
              </p:nvCxnSpPr>
              <p:spPr bwMode="auto">
                <a:xfrm flipH="1" flipV="1">
                  <a:off x="7331510" y="6209840"/>
                  <a:ext cx="327213" cy="148803"/>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596" name="Straight Connector 595"/>
                <p:cNvCxnSpPr>
                  <a:stCxn id="586" idx="0"/>
                  <a:endCxn id="592" idx="3"/>
                </p:cNvCxnSpPr>
                <p:nvPr/>
              </p:nvCxnSpPr>
              <p:spPr bwMode="auto">
                <a:xfrm flipV="1">
                  <a:off x="7340854" y="6254458"/>
                  <a:ext cx="333292" cy="104185"/>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597" name="Straight Connector 596"/>
                <p:cNvCxnSpPr>
                  <a:stCxn id="586" idx="0"/>
                  <a:endCxn id="591" idx="3"/>
                </p:cNvCxnSpPr>
                <p:nvPr/>
              </p:nvCxnSpPr>
              <p:spPr bwMode="auto">
                <a:xfrm flipH="1" flipV="1">
                  <a:off x="7246897" y="6260625"/>
                  <a:ext cx="93957" cy="98018"/>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598" name="Straight Connector 597"/>
                <p:cNvCxnSpPr>
                  <a:stCxn id="585" idx="0"/>
                  <a:endCxn id="591" idx="3"/>
                </p:cNvCxnSpPr>
                <p:nvPr/>
              </p:nvCxnSpPr>
              <p:spPr bwMode="auto">
                <a:xfrm flipV="1">
                  <a:off x="7062718" y="6260625"/>
                  <a:ext cx="184179" cy="98018"/>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599" name="Straight Connector 598"/>
                <p:cNvCxnSpPr>
                  <a:stCxn id="585" idx="0"/>
                  <a:endCxn id="592" idx="3"/>
                </p:cNvCxnSpPr>
                <p:nvPr/>
              </p:nvCxnSpPr>
              <p:spPr bwMode="auto">
                <a:xfrm flipV="1">
                  <a:off x="7062718" y="6254458"/>
                  <a:ext cx="611428" cy="104185"/>
                </a:xfrm>
                <a:prstGeom prst="line">
                  <a:avLst/>
                </a:prstGeom>
                <a:solidFill>
                  <a:schemeClr val="accent1"/>
                </a:solidFill>
                <a:ln w="9525" cap="flat" cmpd="sng" algn="ctr">
                  <a:solidFill>
                    <a:schemeClr val="bg1"/>
                  </a:solidFill>
                  <a:prstDash val="solid"/>
                  <a:round/>
                  <a:headEnd type="none" w="med" len="med"/>
                  <a:tailEnd type="none" w="med" len="med"/>
                </a:ln>
                <a:effectLst/>
              </p:spPr>
            </p:cxnSp>
          </p:grpSp>
          <p:sp>
            <p:nvSpPr>
              <p:cNvPr id="550" name="Rectangle 549"/>
              <p:cNvSpPr/>
              <p:nvPr/>
            </p:nvSpPr>
            <p:spPr bwMode="auto">
              <a:xfrm>
                <a:off x="7479964" y="4465439"/>
                <a:ext cx="525993" cy="112530"/>
              </a:xfrm>
              <a:prstGeom prst="rect">
                <a:avLst/>
              </a:prstGeom>
              <a:solidFill>
                <a:srgbClr val="FF0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sp>
            <p:nvSpPr>
              <p:cNvPr id="551" name="Rectangle 550"/>
              <p:cNvSpPr/>
              <p:nvPr/>
            </p:nvSpPr>
            <p:spPr bwMode="auto">
              <a:xfrm>
                <a:off x="7479964" y="4618364"/>
                <a:ext cx="525993" cy="112530"/>
              </a:xfrm>
              <a:prstGeom prst="rect">
                <a:avLst/>
              </a:prstGeom>
              <a:solidFill>
                <a:srgbClr val="FF0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sp>
            <p:nvSpPr>
              <p:cNvPr id="552" name="Rectangle 551"/>
              <p:cNvSpPr/>
              <p:nvPr/>
            </p:nvSpPr>
            <p:spPr bwMode="auto">
              <a:xfrm>
                <a:off x="7479964" y="4767682"/>
                <a:ext cx="525993" cy="112530"/>
              </a:xfrm>
              <a:prstGeom prst="rect">
                <a:avLst/>
              </a:prstGeom>
              <a:solidFill>
                <a:srgbClr val="FF0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dirty="0" smtClean="0">
                  <a:ln>
                    <a:noFill/>
                  </a:ln>
                  <a:solidFill>
                    <a:schemeClr val="accent1">
                      <a:lumMod val="25000"/>
                    </a:schemeClr>
                  </a:solidFill>
                  <a:effectLst/>
                  <a:latin typeface="FrutigerNext LT Regular" pitchFamily="34" charset="0"/>
                  <a:ea typeface="MS PGothic" pitchFamily="34" charset="-128"/>
                </a:endParaRPr>
              </a:p>
            </p:txBody>
          </p:sp>
          <p:sp>
            <p:nvSpPr>
              <p:cNvPr id="553" name="Rectangle 552"/>
              <p:cNvSpPr/>
              <p:nvPr/>
            </p:nvSpPr>
            <p:spPr bwMode="auto">
              <a:xfrm>
                <a:off x="7479964" y="4920607"/>
                <a:ext cx="525993" cy="112530"/>
              </a:xfrm>
              <a:prstGeom prst="rect">
                <a:avLst/>
              </a:prstGeom>
              <a:solidFill>
                <a:srgbClr val="FFFF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sp>
            <p:nvSpPr>
              <p:cNvPr id="554" name="Rectangle 553"/>
              <p:cNvSpPr/>
              <p:nvPr/>
            </p:nvSpPr>
            <p:spPr bwMode="auto">
              <a:xfrm>
                <a:off x="7479964" y="5069925"/>
                <a:ext cx="525993" cy="112530"/>
              </a:xfrm>
              <a:prstGeom prst="rect">
                <a:avLst/>
              </a:prstGeom>
              <a:solidFill>
                <a:srgbClr val="FFFF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sp>
            <p:nvSpPr>
              <p:cNvPr id="555" name="Rectangle 554"/>
              <p:cNvSpPr/>
              <p:nvPr/>
            </p:nvSpPr>
            <p:spPr bwMode="auto">
              <a:xfrm>
                <a:off x="7479964" y="5222849"/>
                <a:ext cx="525993" cy="112530"/>
              </a:xfrm>
              <a:prstGeom prst="rect">
                <a:avLst/>
              </a:prstGeom>
              <a:solidFill>
                <a:srgbClr val="0000FF"/>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sp>
            <p:nvSpPr>
              <p:cNvPr id="556" name="Rectangle 555"/>
              <p:cNvSpPr/>
              <p:nvPr/>
            </p:nvSpPr>
            <p:spPr bwMode="auto">
              <a:xfrm>
                <a:off x="7479964" y="5372168"/>
                <a:ext cx="525993" cy="112530"/>
              </a:xfrm>
              <a:prstGeom prst="rect">
                <a:avLst/>
              </a:prstGeom>
              <a:solidFill>
                <a:srgbClr val="0000FF"/>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sp>
            <p:nvSpPr>
              <p:cNvPr id="557" name="Rectangle 556"/>
              <p:cNvSpPr/>
              <p:nvPr/>
            </p:nvSpPr>
            <p:spPr bwMode="auto">
              <a:xfrm>
                <a:off x="7479964" y="5525093"/>
                <a:ext cx="525993" cy="112530"/>
              </a:xfrm>
              <a:prstGeom prst="rect">
                <a:avLst/>
              </a:prstGeom>
              <a:solidFill>
                <a:schemeClr val="tx1">
                  <a:lumMod val="75000"/>
                  <a:lumOff val="2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cxnSp>
            <p:nvCxnSpPr>
              <p:cNvPr id="558" name="Straight Connector 557"/>
              <p:cNvCxnSpPr>
                <a:stCxn id="550" idx="1"/>
                <a:endCxn id="588" idx="3"/>
              </p:cNvCxnSpPr>
              <p:nvPr/>
            </p:nvCxnSpPr>
            <p:spPr bwMode="auto">
              <a:xfrm flipH="1">
                <a:off x="7198314" y="4521704"/>
                <a:ext cx="281649" cy="174962"/>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559" name="Straight Connector 558"/>
              <p:cNvCxnSpPr>
                <a:stCxn id="551" idx="1"/>
                <a:endCxn id="588" idx="3"/>
              </p:cNvCxnSpPr>
              <p:nvPr/>
            </p:nvCxnSpPr>
            <p:spPr bwMode="auto">
              <a:xfrm flipH="1">
                <a:off x="7198314" y="4674629"/>
                <a:ext cx="281649" cy="22037"/>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560" name="Straight Connector 559"/>
              <p:cNvCxnSpPr>
                <a:stCxn id="551" idx="1"/>
                <a:endCxn id="587" idx="3"/>
              </p:cNvCxnSpPr>
              <p:nvPr/>
            </p:nvCxnSpPr>
            <p:spPr bwMode="auto">
              <a:xfrm flipH="1">
                <a:off x="7198314" y="4674629"/>
                <a:ext cx="281649" cy="336086"/>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561" name="Straight Connector 560"/>
              <p:cNvCxnSpPr>
                <a:stCxn id="552" idx="1"/>
                <a:endCxn id="587" idx="3"/>
              </p:cNvCxnSpPr>
              <p:nvPr/>
            </p:nvCxnSpPr>
            <p:spPr bwMode="auto">
              <a:xfrm flipH="1">
                <a:off x="7198314" y="4823947"/>
                <a:ext cx="281649" cy="186768"/>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562" name="Straight Connector 561"/>
              <p:cNvCxnSpPr>
                <a:stCxn id="552" idx="1"/>
                <a:endCxn id="586" idx="3"/>
              </p:cNvCxnSpPr>
              <p:nvPr/>
            </p:nvCxnSpPr>
            <p:spPr bwMode="auto">
              <a:xfrm flipH="1">
                <a:off x="7198314" y="4823947"/>
                <a:ext cx="281649" cy="465922"/>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563" name="Straight Connector 562"/>
              <p:cNvCxnSpPr>
                <a:stCxn id="553" idx="1"/>
                <a:endCxn id="587" idx="3"/>
              </p:cNvCxnSpPr>
              <p:nvPr/>
            </p:nvCxnSpPr>
            <p:spPr bwMode="auto">
              <a:xfrm flipH="1">
                <a:off x="7198314" y="4976872"/>
                <a:ext cx="281649" cy="33844"/>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564" name="Straight Connector 563"/>
              <p:cNvCxnSpPr>
                <a:stCxn id="553" idx="1"/>
                <a:endCxn id="586" idx="3"/>
              </p:cNvCxnSpPr>
              <p:nvPr/>
            </p:nvCxnSpPr>
            <p:spPr bwMode="auto">
              <a:xfrm flipH="1">
                <a:off x="7198314" y="4976872"/>
                <a:ext cx="281649" cy="312998"/>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565" name="Straight Connector 564"/>
              <p:cNvCxnSpPr>
                <a:stCxn id="554" idx="1"/>
                <a:endCxn id="586" idx="3"/>
              </p:cNvCxnSpPr>
              <p:nvPr/>
            </p:nvCxnSpPr>
            <p:spPr bwMode="auto">
              <a:xfrm flipH="1">
                <a:off x="7198314" y="5126190"/>
                <a:ext cx="281649" cy="16368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566" name="Straight Connector 565"/>
              <p:cNvCxnSpPr>
                <a:stCxn id="554" idx="1"/>
                <a:endCxn id="585" idx="3"/>
              </p:cNvCxnSpPr>
              <p:nvPr/>
            </p:nvCxnSpPr>
            <p:spPr bwMode="auto">
              <a:xfrm flipH="1">
                <a:off x="7198314" y="5126190"/>
                <a:ext cx="281649" cy="40794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567" name="Straight Connector 566"/>
              <p:cNvCxnSpPr>
                <a:stCxn id="555" idx="1"/>
                <a:endCxn id="586" idx="3"/>
              </p:cNvCxnSpPr>
              <p:nvPr/>
            </p:nvCxnSpPr>
            <p:spPr bwMode="auto">
              <a:xfrm flipH="1">
                <a:off x="7198314" y="5279114"/>
                <a:ext cx="281649" cy="10755"/>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568" name="Straight Connector 567"/>
              <p:cNvCxnSpPr>
                <a:stCxn id="555" idx="1"/>
                <a:endCxn id="585" idx="3"/>
              </p:cNvCxnSpPr>
              <p:nvPr/>
            </p:nvCxnSpPr>
            <p:spPr bwMode="auto">
              <a:xfrm flipH="1">
                <a:off x="7198314" y="5279114"/>
                <a:ext cx="281649" cy="255015"/>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569" name="Straight Connector 568"/>
              <p:cNvCxnSpPr>
                <a:stCxn id="556" idx="1"/>
                <a:endCxn id="585" idx="3"/>
              </p:cNvCxnSpPr>
              <p:nvPr/>
            </p:nvCxnSpPr>
            <p:spPr bwMode="auto">
              <a:xfrm flipH="1">
                <a:off x="7198314" y="5428433"/>
                <a:ext cx="281649" cy="105697"/>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570" name="Straight Connector 569"/>
              <p:cNvCxnSpPr>
                <a:endCxn id="585" idx="3"/>
              </p:cNvCxnSpPr>
              <p:nvPr/>
            </p:nvCxnSpPr>
            <p:spPr bwMode="auto">
              <a:xfrm flipH="1" flipV="1">
                <a:off x="7198314" y="5534130"/>
                <a:ext cx="270889" cy="47078"/>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571" name="Straight Connector 570"/>
              <p:cNvCxnSpPr>
                <a:endCxn id="586" idx="3"/>
              </p:cNvCxnSpPr>
              <p:nvPr/>
            </p:nvCxnSpPr>
            <p:spPr bwMode="auto">
              <a:xfrm flipH="1" flipV="1">
                <a:off x="7198314" y="5289869"/>
                <a:ext cx="267546" cy="134697"/>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572" name="Straight Connector 571"/>
              <p:cNvCxnSpPr/>
              <p:nvPr/>
            </p:nvCxnSpPr>
            <p:spPr bwMode="auto">
              <a:xfrm flipH="1" flipV="1">
                <a:off x="7208426" y="5018906"/>
                <a:ext cx="280281" cy="115807"/>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573" name="Straight Connector 572"/>
              <p:cNvCxnSpPr/>
              <p:nvPr/>
            </p:nvCxnSpPr>
            <p:spPr bwMode="auto">
              <a:xfrm flipH="1" flipV="1">
                <a:off x="7191152" y="4712987"/>
                <a:ext cx="280281" cy="115807"/>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574" name="Rectangle 573"/>
              <p:cNvSpPr/>
              <p:nvPr/>
            </p:nvSpPr>
            <p:spPr bwMode="auto">
              <a:xfrm>
                <a:off x="7902362" y="4924188"/>
                <a:ext cx="107160" cy="111754"/>
              </a:xfrm>
              <a:prstGeom prst="rect">
                <a:avLst/>
              </a:prstGeom>
              <a:solidFill>
                <a:srgbClr val="FF0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sp>
            <p:nvSpPr>
              <p:cNvPr id="575" name="Rectangle 574"/>
              <p:cNvSpPr/>
              <p:nvPr/>
            </p:nvSpPr>
            <p:spPr bwMode="auto">
              <a:xfrm>
                <a:off x="7477561" y="5072049"/>
                <a:ext cx="88286" cy="112530"/>
              </a:xfrm>
              <a:prstGeom prst="rect">
                <a:avLst/>
              </a:prstGeom>
              <a:solidFill>
                <a:srgbClr val="0000FF"/>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sp>
            <p:nvSpPr>
              <p:cNvPr id="576" name="TextBox 575"/>
              <p:cNvSpPr txBox="1"/>
              <p:nvPr/>
            </p:nvSpPr>
            <p:spPr>
              <a:xfrm>
                <a:off x="7459617" y="4430188"/>
                <a:ext cx="591794" cy="200055"/>
              </a:xfrm>
              <a:prstGeom prst="rect">
                <a:avLst/>
              </a:prstGeom>
              <a:noFill/>
            </p:spPr>
            <p:txBody>
              <a:bodyPr wrap="square" rtlCol="0">
                <a:spAutoFit/>
              </a:bodyPr>
              <a:lstStyle/>
              <a:p>
                <a:r>
                  <a:rPr lang="en-US" sz="700" dirty="0" smtClean="0">
                    <a:solidFill>
                      <a:schemeClr val="accent1">
                        <a:lumMod val="25000"/>
                      </a:schemeClr>
                    </a:solidFill>
                  </a:rPr>
                  <a:t>CN  </a:t>
                </a:r>
                <a:endParaRPr lang="en-US" sz="700" dirty="0">
                  <a:solidFill>
                    <a:schemeClr val="accent1">
                      <a:lumMod val="25000"/>
                    </a:schemeClr>
                  </a:solidFill>
                </a:endParaRPr>
              </a:p>
            </p:txBody>
          </p:sp>
          <p:sp>
            <p:nvSpPr>
              <p:cNvPr id="577" name="TextBox 576"/>
              <p:cNvSpPr txBox="1"/>
              <p:nvPr/>
            </p:nvSpPr>
            <p:spPr>
              <a:xfrm>
                <a:off x="7460658" y="4581305"/>
                <a:ext cx="543974" cy="200055"/>
              </a:xfrm>
              <a:prstGeom prst="rect">
                <a:avLst/>
              </a:prstGeom>
              <a:noFill/>
            </p:spPr>
            <p:txBody>
              <a:bodyPr wrap="square" rtlCol="0">
                <a:spAutoFit/>
              </a:bodyPr>
              <a:lstStyle/>
              <a:p>
                <a:r>
                  <a:rPr lang="en-US" sz="700" dirty="0" smtClean="0">
                    <a:solidFill>
                      <a:schemeClr val="accent1">
                        <a:lumMod val="25000"/>
                      </a:schemeClr>
                    </a:solidFill>
                  </a:rPr>
                  <a:t>CN  </a:t>
                </a:r>
                <a:endParaRPr lang="en-US" sz="700" dirty="0">
                  <a:solidFill>
                    <a:schemeClr val="accent1">
                      <a:lumMod val="25000"/>
                    </a:schemeClr>
                  </a:solidFill>
                </a:endParaRPr>
              </a:p>
            </p:txBody>
          </p:sp>
          <p:sp>
            <p:nvSpPr>
              <p:cNvPr id="578" name="TextBox 577"/>
              <p:cNvSpPr txBox="1"/>
              <p:nvPr/>
            </p:nvSpPr>
            <p:spPr>
              <a:xfrm>
                <a:off x="7458577" y="4885841"/>
                <a:ext cx="391926" cy="200055"/>
              </a:xfrm>
              <a:prstGeom prst="rect">
                <a:avLst/>
              </a:prstGeom>
              <a:noFill/>
            </p:spPr>
            <p:txBody>
              <a:bodyPr wrap="square" rtlCol="0">
                <a:spAutoFit/>
              </a:bodyPr>
              <a:lstStyle/>
              <a:p>
                <a:r>
                  <a:rPr lang="en-US" sz="700" dirty="0" smtClean="0">
                    <a:solidFill>
                      <a:schemeClr val="accent1">
                        <a:lumMod val="25000"/>
                      </a:schemeClr>
                    </a:solidFill>
                  </a:rPr>
                  <a:t>CN </a:t>
                </a:r>
                <a:endParaRPr lang="en-US" sz="700" dirty="0">
                  <a:solidFill>
                    <a:schemeClr val="accent1">
                      <a:lumMod val="25000"/>
                    </a:schemeClr>
                  </a:solidFill>
                </a:endParaRPr>
              </a:p>
            </p:txBody>
          </p:sp>
          <p:sp>
            <p:nvSpPr>
              <p:cNvPr id="579" name="TextBox 578"/>
              <p:cNvSpPr txBox="1"/>
              <p:nvPr/>
            </p:nvSpPr>
            <p:spPr>
              <a:xfrm>
                <a:off x="7466894" y="5192014"/>
                <a:ext cx="525260" cy="200055"/>
              </a:xfrm>
              <a:prstGeom prst="rect">
                <a:avLst/>
              </a:prstGeom>
              <a:noFill/>
            </p:spPr>
            <p:txBody>
              <a:bodyPr wrap="square" rtlCol="0">
                <a:spAutoFit/>
              </a:bodyPr>
              <a:lstStyle/>
              <a:p>
                <a:r>
                  <a:rPr lang="en-US" sz="700" dirty="0" smtClean="0">
                    <a:solidFill>
                      <a:schemeClr val="accent1">
                        <a:lumMod val="25000"/>
                      </a:schemeClr>
                    </a:solidFill>
                  </a:rPr>
                  <a:t>CN  </a:t>
                </a:r>
                <a:endParaRPr lang="en-US" sz="700" dirty="0">
                  <a:solidFill>
                    <a:schemeClr val="accent1">
                      <a:lumMod val="25000"/>
                    </a:schemeClr>
                  </a:solidFill>
                </a:endParaRPr>
              </a:p>
            </p:txBody>
          </p:sp>
          <p:sp>
            <p:nvSpPr>
              <p:cNvPr id="580" name="TextBox 579"/>
              <p:cNvSpPr txBox="1"/>
              <p:nvPr/>
            </p:nvSpPr>
            <p:spPr>
              <a:xfrm>
                <a:off x="7467933" y="5335638"/>
                <a:ext cx="664565" cy="200055"/>
              </a:xfrm>
              <a:prstGeom prst="rect">
                <a:avLst/>
              </a:prstGeom>
              <a:noFill/>
            </p:spPr>
            <p:txBody>
              <a:bodyPr wrap="square" rtlCol="0">
                <a:spAutoFit/>
              </a:bodyPr>
              <a:lstStyle/>
              <a:p>
                <a:endParaRPr lang="en-US" sz="700" dirty="0">
                  <a:solidFill>
                    <a:schemeClr val="accent1">
                      <a:lumMod val="25000"/>
                    </a:schemeClr>
                  </a:solidFill>
                </a:endParaRPr>
              </a:p>
            </p:txBody>
          </p:sp>
          <p:sp>
            <p:nvSpPr>
              <p:cNvPr id="581" name="TextBox 580"/>
              <p:cNvSpPr txBox="1"/>
              <p:nvPr/>
            </p:nvSpPr>
            <p:spPr>
              <a:xfrm>
                <a:off x="7464816" y="4732420"/>
                <a:ext cx="592834" cy="200055"/>
              </a:xfrm>
              <a:prstGeom prst="rect">
                <a:avLst/>
              </a:prstGeom>
              <a:noFill/>
            </p:spPr>
            <p:txBody>
              <a:bodyPr wrap="square" rtlCol="0">
                <a:spAutoFit/>
              </a:bodyPr>
              <a:lstStyle/>
              <a:p>
                <a:r>
                  <a:rPr lang="en-US" sz="700" dirty="0" smtClean="0">
                    <a:solidFill>
                      <a:schemeClr val="accent1">
                        <a:lumMod val="25000"/>
                      </a:schemeClr>
                    </a:solidFill>
                  </a:rPr>
                  <a:t>CN</a:t>
                </a:r>
                <a:endParaRPr lang="en-US" sz="700" dirty="0">
                  <a:solidFill>
                    <a:schemeClr val="accent1">
                      <a:lumMod val="25000"/>
                    </a:schemeClr>
                  </a:solidFill>
                </a:endParaRPr>
              </a:p>
            </p:txBody>
          </p:sp>
          <p:sp>
            <p:nvSpPr>
              <p:cNvPr id="582" name="TextBox 581"/>
              <p:cNvSpPr txBox="1"/>
              <p:nvPr/>
            </p:nvSpPr>
            <p:spPr>
              <a:xfrm>
                <a:off x="7525109" y="5033404"/>
                <a:ext cx="585556" cy="200055"/>
              </a:xfrm>
              <a:prstGeom prst="rect">
                <a:avLst/>
              </a:prstGeom>
              <a:noFill/>
            </p:spPr>
            <p:txBody>
              <a:bodyPr wrap="square" rtlCol="0">
                <a:spAutoFit/>
              </a:bodyPr>
              <a:lstStyle/>
              <a:p>
                <a:r>
                  <a:rPr lang="en-US" sz="700" dirty="0" smtClean="0">
                    <a:solidFill>
                      <a:schemeClr val="accent1">
                        <a:lumMod val="25000"/>
                      </a:schemeClr>
                    </a:solidFill>
                  </a:rPr>
                  <a:t>CN</a:t>
                </a:r>
                <a:endParaRPr lang="en-US" sz="700" dirty="0">
                  <a:solidFill>
                    <a:schemeClr val="accent1">
                      <a:lumMod val="25000"/>
                    </a:schemeClr>
                  </a:solidFill>
                </a:endParaRPr>
              </a:p>
            </p:txBody>
          </p:sp>
          <p:sp>
            <p:nvSpPr>
              <p:cNvPr id="583" name="TextBox 582"/>
              <p:cNvSpPr txBox="1"/>
              <p:nvPr/>
            </p:nvSpPr>
            <p:spPr>
              <a:xfrm>
                <a:off x="7470013" y="5484257"/>
                <a:ext cx="591794" cy="200055"/>
              </a:xfrm>
              <a:prstGeom prst="rect">
                <a:avLst/>
              </a:prstGeom>
              <a:noFill/>
            </p:spPr>
            <p:txBody>
              <a:bodyPr wrap="square" rtlCol="0">
                <a:spAutoFit/>
              </a:bodyPr>
              <a:lstStyle/>
              <a:p>
                <a:r>
                  <a:rPr lang="en-US" sz="700" dirty="0" smtClean="0">
                    <a:solidFill>
                      <a:schemeClr val="accent1">
                        <a:lumMod val="25000"/>
                      </a:schemeClr>
                    </a:solidFill>
                  </a:rPr>
                  <a:t>Idle/off</a:t>
                </a:r>
                <a:endParaRPr lang="en-US" sz="700" dirty="0">
                  <a:solidFill>
                    <a:schemeClr val="accent1">
                      <a:lumMod val="25000"/>
                    </a:schemeClr>
                  </a:solidFill>
                </a:endParaRPr>
              </a:p>
            </p:txBody>
          </p:sp>
          <p:cxnSp>
            <p:nvCxnSpPr>
              <p:cNvPr id="584" name="Straight Connector 583"/>
              <p:cNvCxnSpPr>
                <a:stCxn id="583" idx="1"/>
              </p:cNvCxnSpPr>
              <p:nvPr/>
            </p:nvCxnSpPr>
            <p:spPr bwMode="auto">
              <a:xfrm rot="16200000" flipV="1">
                <a:off x="7201634" y="5315904"/>
                <a:ext cx="285454" cy="251306"/>
              </a:xfrm>
              <a:prstGeom prst="line">
                <a:avLst/>
              </a:prstGeom>
              <a:solidFill>
                <a:schemeClr val="accent1"/>
              </a:solidFill>
              <a:ln w="9525" cap="flat" cmpd="sng" algn="ctr">
                <a:solidFill>
                  <a:schemeClr val="bg1"/>
                </a:solidFill>
                <a:prstDash val="solid"/>
                <a:round/>
                <a:headEnd type="none" w="med" len="med"/>
                <a:tailEnd type="none" w="med" len="med"/>
              </a:ln>
              <a:effectLst/>
            </p:spPr>
          </p:cxnSp>
        </p:grpSp>
        <p:sp>
          <p:nvSpPr>
            <p:cNvPr id="548" name="TextBox 547"/>
            <p:cNvSpPr txBox="1"/>
            <p:nvPr/>
          </p:nvSpPr>
          <p:spPr>
            <a:xfrm>
              <a:off x="7100274" y="6443891"/>
              <a:ext cx="1082348" cy="369332"/>
            </a:xfrm>
            <a:prstGeom prst="rect">
              <a:avLst/>
            </a:prstGeom>
            <a:noFill/>
          </p:spPr>
          <p:txBody>
            <a:bodyPr wrap="none" rtlCol="0">
              <a:spAutoFit/>
            </a:bodyPr>
            <a:lstStyle/>
            <a:p>
              <a:r>
                <a:rPr lang="en-US" dirty="0" smtClean="0">
                  <a:solidFill>
                    <a:schemeClr val="accent1">
                      <a:lumMod val="25000"/>
                    </a:schemeClr>
                  </a:solidFill>
                </a:rPr>
                <a:t>DC POD</a:t>
              </a:r>
              <a:endParaRPr lang="en-US" dirty="0">
                <a:solidFill>
                  <a:schemeClr val="accent1">
                    <a:lumMod val="25000"/>
                  </a:schemeClr>
                </a:solidFill>
              </a:endParaRPr>
            </a:p>
          </p:txBody>
        </p:sp>
      </p:grpSp>
      <p:grpSp>
        <p:nvGrpSpPr>
          <p:cNvPr id="67" name="Group 600"/>
          <p:cNvGrpSpPr/>
          <p:nvPr/>
        </p:nvGrpSpPr>
        <p:grpSpPr>
          <a:xfrm>
            <a:off x="4201134" y="4886028"/>
            <a:ext cx="1545021" cy="1559274"/>
            <a:chOff x="6839231" y="5253949"/>
            <a:chExt cx="1545021" cy="1559274"/>
          </a:xfrm>
        </p:grpSpPr>
        <p:sp>
          <p:nvSpPr>
            <p:cNvPr id="602" name="Rounded Rectangle 601"/>
            <p:cNvSpPr/>
            <p:nvPr/>
          </p:nvSpPr>
          <p:spPr bwMode="auto">
            <a:xfrm>
              <a:off x="6839231" y="5253949"/>
              <a:ext cx="1545021" cy="1493956"/>
            </a:xfrm>
            <a:prstGeom prst="roundRect">
              <a:avLst/>
            </a:prstGeom>
            <a:solidFill>
              <a:schemeClr val="tx1">
                <a:lumMod val="85000"/>
                <a:lumOff val="1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chemeClr val="accent1">
                    <a:lumMod val="25000"/>
                  </a:schemeClr>
                </a:solidFill>
                <a:effectLst/>
                <a:latin typeface="FrutigerNext LT Regular" pitchFamily="34" charset="0"/>
                <a:ea typeface="MS PGothic" pitchFamily="34" charset="-128"/>
              </a:endParaRPr>
            </a:p>
          </p:txBody>
        </p:sp>
        <p:grpSp>
          <p:nvGrpSpPr>
            <p:cNvPr id="68" name="Group 594"/>
            <p:cNvGrpSpPr/>
            <p:nvPr/>
          </p:nvGrpSpPr>
          <p:grpSpPr>
            <a:xfrm rot="5400000">
              <a:off x="7019441" y="5359266"/>
              <a:ext cx="1220414" cy="1254124"/>
              <a:chOff x="6912084" y="4430188"/>
              <a:chExt cx="1220414" cy="1254124"/>
            </a:xfrm>
          </p:grpSpPr>
          <p:grpSp>
            <p:nvGrpSpPr>
              <p:cNvPr id="69" name="Group 177"/>
              <p:cNvGrpSpPr/>
              <p:nvPr/>
            </p:nvGrpSpPr>
            <p:grpSpPr>
              <a:xfrm rot="16200000">
                <a:off x="6652984" y="4780803"/>
                <a:ext cx="1086080" cy="567880"/>
                <a:chOff x="6944248" y="6119031"/>
                <a:chExt cx="1236702" cy="744075"/>
              </a:xfrm>
            </p:grpSpPr>
            <p:sp>
              <p:nvSpPr>
                <p:cNvPr id="641" name="Cube 640"/>
                <p:cNvSpPr/>
                <p:nvPr/>
              </p:nvSpPr>
              <p:spPr bwMode="auto">
                <a:xfrm>
                  <a:off x="6944248" y="6358643"/>
                  <a:ext cx="203083" cy="135427"/>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sp>
              <p:nvSpPr>
                <p:cNvPr id="642" name="Cube 641"/>
                <p:cNvSpPr/>
                <p:nvPr/>
              </p:nvSpPr>
              <p:spPr bwMode="auto">
                <a:xfrm>
                  <a:off x="7222384" y="6358643"/>
                  <a:ext cx="203083" cy="135427"/>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sp>
              <p:nvSpPr>
                <p:cNvPr id="643" name="Cube 642"/>
                <p:cNvSpPr/>
                <p:nvPr/>
              </p:nvSpPr>
              <p:spPr bwMode="auto">
                <a:xfrm>
                  <a:off x="7540253" y="6358643"/>
                  <a:ext cx="203083" cy="135427"/>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sp>
              <p:nvSpPr>
                <p:cNvPr id="644" name="Cube 643"/>
                <p:cNvSpPr/>
                <p:nvPr/>
              </p:nvSpPr>
              <p:spPr bwMode="auto">
                <a:xfrm>
                  <a:off x="7897857" y="6358643"/>
                  <a:ext cx="203083" cy="135427"/>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cxnSp>
              <p:nvCxnSpPr>
                <p:cNvPr id="645" name="Straight Connector 644"/>
                <p:cNvCxnSpPr>
                  <a:stCxn id="606" idx="1"/>
                  <a:endCxn id="643" idx="3"/>
                </p:cNvCxnSpPr>
                <p:nvPr/>
              </p:nvCxnSpPr>
              <p:spPr bwMode="auto">
                <a:xfrm rot="5400000" flipH="1">
                  <a:off x="7719496" y="6401656"/>
                  <a:ext cx="369043" cy="55387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646" name="Straight Connector 645"/>
                <p:cNvCxnSpPr>
                  <a:stCxn id="644" idx="1"/>
                  <a:endCxn id="648" idx="4"/>
                </p:cNvCxnSpPr>
                <p:nvPr/>
              </p:nvCxnSpPr>
              <p:spPr bwMode="auto">
                <a:xfrm flipH="1" flipV="1">
                  <a:off x="7758759" y="6203673"/>
                  <a:ext cx="223711" cy="188827"/>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647" name="Cube 646"/>
                <p:cNvSpPr/>
                <p:nvPr/>
              </p:nvSpPr>
              <p:spPr bwMode="auto">
                <a:xfrm>
                  <a:off x="7162284" y="6125198"/>
                  <a:ext cx="203083" cy="135427"/>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sp>
              <p:nvSpPr>
                <p:cNvPr id="648" name="Cube 647"/>
                <p:cNvSpPr/>
                <p:nvPr/>
              </p:nvSpPr>
              <p:spPr bwMode="auto">
                <a:xfrm>
                  <a:off x="7589533" y="6119031"/>
                  <a:ext cx="203083" cy="135427"/>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cxnSp>
              <p:nvCxnSpPr>
                <p:cNvPr id="649" name="Straight Connector 648"/>
                <p:cNvCxnSpPr>
                  <a:stCxn id="644" idx="1"/>
                  <a:endCxn id="647" idx="4"/>
                </p:cNvCxnSpPr>
                <p:nvPr/>
              </p:nvCxnSpPr>
              <p:spPr bwMode="auto">
                <a:xfrm flipH="1" flipV="1">
                  <a:off x="7331510" y="6209840"/>
                  <a:ext cx="650960" cy="18266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650" name="Straight Connector 649"/>
                <p:cNvCxnSpPr>
                  <a:stCxn id="643" idx="0"/>
                  <a:endCxn id="648" idx="3"/>
                </p:cNvCxnSpPr>
                <p:nvPr/>
              </p:nvCxnSpPr>
              <p:spPr bwMode="auto">
                <a:xfrm flipV="1">
                  <a:off x="7658723" y="6254458"/>
                  <a:ext cx="15423" cy="104185"/>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651" name="Straight Connector 650"/>
                <p:cNvCxnSpPr>
                  <a:stCxn id="643" idx="0"/>
                  <a:endCxn id="647" idx="4"/>
                </p:cNvCxnSpPr>
                <p:nvPr/>
              </p:nvCxnSpPr>
              <p:spPr bwMode="auto">
                <a:xfrm flipH="1" flipV="1">
                  <a:off x="7331510" y="6209840"/>
                  <a:ext cx="327213" cy="148803"/>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652" name="Straight Connector 651"/>
                <p:cNvCxnSpPr>
                  <a:stCxn id="642" idx="0"/>
                  <a:endCxn id="648" idx="3"/>
                </p:cNvCxnSpPr>
                <p:nvPr/>
              </p:nvCxnSpPr>
              <p:spPr bwMode="auto">
                <a:xfrm flipV="1">
                  <a:off x="7340854" y="6254458"/>
                  <a:ext cx="333292" cy="104185"/>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653" name="Straight Connector 652"/>
                <p:cNvCxnSpPr>
                  <a:stCxn id="642" idx="0"/>
                  <a:endCxn id="647" idx="3"/>
                </p:cNvCxnSpPr>
                <p:nvPr/>
              </p:nvCxnSpPr>
              <p:spPr bwMode="auto">
                <a:xfrm flipH="1" flipV="1">
                  <a:off x="7246897" y="6260625"/>
                  <a:ext cx="93957" cy="98018"/>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654" name="Straight Connector 653"/>
                <p:cNvCxnSpPr>
                  <a:stCxn id="641" idx="0"/>
                  <a:endCxn id="647" idx="3"/>
                </p:cNvCxnSpPr>
                <p:nvPr/>
              </p:nvCxnSpPr>
              <p:spPr bwMode="auto">
                <a:xfrm flipV="1">
                  <a:off x="7062718" y="6260625"/>
                  <a:ext cx="184179" cy="98018"/>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655" name="Straight Connector 654"/>
                <p:cNvCxnSpPr>
                  <a:stCxn id="641" idx="0"/>
                  <a:endCxn id="648" idx="3"/>
                </p:cNvCxnSpPr>
                <p:nvPr/>
              </p:nvCxnSpPr>
              <p:spPr bwMode="auto">
                <a:xfrm flipV="1">
                  <a:off x="7062718" y="6254458"/>
                  <a:ext cx="611428" cy="104185"/>
                </a:xfrm>
                <a:prstGeom prst="line">
                  <a:avLst/>
                </a:prstGeom>
                <a:solidFill>
                  <a:schemeClr val="accent1"/>
                </a:solidFill>
                <a:ln w="9525" cap="flat" cmpd="sng" algn="ctr">
                  <a:solidFill>
                    <a:schemeClr val="bg1"/>
                  </a:solidFill>
                  <a:prstDash val="solid"/>
                  <a:round/>
                  <a:headEnd type="none" w="med" len="med"/>
                  <a:tailEnd type="none" w="med" len="med"/>
                </a:ln>
                <a:effectLst/>
              </p:spPr>
            </p:cxnSp>
          </p:grpSp>
          <p:sp>
            <p:nvSpPr>
              <p:cNvPr id="606" name="Rectangle 605"/>
              <p:cNvSpPr/>
              <p:nvPr/>
            </p:nvSpPr>
            <p:spPr bwMode="auto">
              <a:xfrm>
                <a:off x="7479964" y="4465439"/>
                <a:ext cx="525993" cy="112530"/>
              </a:xfrm>
              <a:prstGeom prst="rect">
                <a:avLst/>
              </a:prstGeom>
              <a:solidFill>
                <a:srgbClr val="FF0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sp>
            <p:nvSpPr>
              <p:cNvPr id="607" name="Rectangle 606"/>
              <p:cNvSpPr/>
              <p:nvPr/>
            </p:nvSpPr>
            <p:spPr bwMode="auto">
              <a:xfrm>
                <a:off x="7479964" y="4618364"/>
                <a:ext cx="525993" cy="112530"/>
              </a:xfrm>
              <a:prstGeom prst="rect">
                <a:avLst/>
              </a:prstGeom>
              <a:solidFill>
                <a:srgbClr val="FF0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sp>
            <p:nvSpPr>
              <p:cNvPr id="608" name="Rectangle 607"/>
              <p:cNvSpPr/>
              <p:nvPr/>
            </p:nvSpPr>
            <p:spPr bwMode="auto">
              <a:xfrm>
                <a:off x="7479964" y="4767682"/>
                <a:ext cx="525993" cy="112530"/>
              </a:xfrm>
              <a:prstGeom prst="rect">
                <a:avLst/>
              </a:prstGeom>
              <a:solidFill>
                <a:srgbClr val="FF0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dirty="0" smtClean="0">
                  <a:ln>
                    <a:noFill/>
                  </a:ln>
                  <a:solidFill>
                    <a:schemeClr val="accent1">
                      <a:lumMod val="25000"/>
                    </a:schemeClr>
                  </a:solidFill>
                  <a:effectLst/>
                  <a:latin typeface="FrutigerNext LT Regular" pitchFamily="34" charset="0"/>
                  <a:ea typeface="MS PGothic" pitchFamily="34" charset="-128"/>
                </a:endParaRPr>
              </a:p>
            </p:txBody>
          </p:sp>
          <p:sp>
            <p:nvSpPr>
              <p:cNvPr id="609" name="Rectangle 608"/>
              <p:cNvSpPr/>
              <p:nvPr/>
            </p:nvSpPr>
            <p:spPr bwMode="auto">
              <a:xfrm>
                <a:off x="7479964" y="4920607"/>
                <a:ext cx="525993" cy="112530"/>
              </a:xfrm>
              <a:prstGeom prst="rect">
                <a:avLst/>
              </a:prstGeom>
              <a:solidFill>
                <a:srgbClr val="FFFF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sp>
            <p:nvSpPr>
              <p:cNvPr id="610" name="Rectangle 609"/>
              <p:cNvSpPr/>
              <p:nvPr/>
            </p:nvSpPr>
            <p:spPr bwMode="auto">
              <a:xfrm>
                <a:off x="7479964" y="5069925"/>
                <a:ext cx="525993" cy="112530"/>
              </a:xfrm>
              <a:prstGeom prst="rect">
                <a:avLst/>
              </a:prstGeom>
              <a:solidFill>
                <a:srgbClr val="FFFF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sp>
            <p:nvSpPr>
              <p:cNvPr id="611" name="Rectangle 610"/>
              <p:cNvSpPr/>
              <p:nvPr/>
            </p:nvSpPr>
            <p:spPr bwMode="auto">
              <a:xfrm>
                <a:off x="7479964" y="5222849"/>
                <a:ext cx="525993" cy="112530"/>
              </a:xfrm>
              <a:prstGeom prst="rect">
                <a:avLst/>
              </a:prstGeom>
              <a:solidFill>
                <a:srgbClr val="0000FF"/>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sp>
            <p:nvSpPr>
              <p:cNvPr id="612" name="Rectangle 611"/>
              <p:cNvSpPr/>
              <p:nvPr/>
            </p:nvSpPr>
            <p:spPr bwMode="auto">
              <a:xfrm>
                <a:off x="7479964" y="5372168"/>
                <a:ext cx="525993" cy="112530"/>
              </a:xfrm>
              <a:prstGeom prst="rect">
                <a:avLst/>
              </a:prstGeom>
              <a:solidFill>
                <a:srgbClr val="0000FF"/>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sp>
            <p:nvSpPr>
              <p:cNvPr id="613" name="Rectangle 612"/>
              <p:cNvSpPr/>
              <p:nvPr/>
            </p:nvSpPr>
            <p:spPr bwMode="auto">
              <a:xfrm>
                <a:off x="7479964" y="5525093"/>
                <a:ext cx="525993" cy="112530"/>
              </a:xfrm>
              <a:prstGeom prst="rect">
                <a:avLst/>
              </a:prstGeom>
              <a:solidFill>
                <a:schemeClr val="tx1">
                  <a:lumMod val="75000"/>
                  <a:lumOff val="2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cxnSp>
            <p:nvCxnSpPr>
              <p:cNvPr id="614" name="Straight Connector 613"/>
              <p:cNvCxnSpPr>
                <a:stCxn id="606" idx="1"/>
                <a:endCxn id="644" idx="3"/>
              </p:cNvCxnSpPr>
              <p:nvPr/>
            </p:nvCxnSpPr>
            <p:spPr bwMode="auto">
              <a:xfrm flipH="1">
                <a:off x="7198314" y="4521704"/>
                <a:ext cx="281649" cy="174962"/>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615" name="Straight Connector 614"/>
              <p:cNvCxnSpPr>
                <a:stCxn id="607" idx="1"/>
                <a:endCxn id="644" idx="3"/>
              </p:cNvCxnSpPr>
              <p:nvPr/>
            </p:nvCxnSpPr>
            <p:spPr bwMode="auto">
              <a:xfrm flipH="1">
                <a:off x="7198314" y="4674629"/>
                <a:ext cx="281649" cy="22037"/>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616" name="Straight Connector 615"/>
              <p:cNvCxnSpPr>
                <a:stCxn id="607" idx="1"/>
                <a:endCxn id="643" idx="3"/>
              </p:cNvCxnSpPr>
              <p:nvPr/>
            </p:nvCxnSpPr>
            <p:spPr bwMode="auto">
              <a:xfrm flipH="1">
                <a:off x="7198314" y="4674629"/>
                <a:ext cx="281649" cy="336086"/>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617" name="Straight Connector 616"/>
              <p:cNvCxnSpPr>
                <a:stCxn id="608" idx="1"/>
                <a:endCxn id="643" idx="3"/>
              </p:cNvCxnSpPr>
              <p:nvPr/>
            </p:nvCxnSpPr>
            <p:spPr bwMode="auto">
              <a:xfrm flipH="1">
                <a:off x="7198314" y="4823947"/>
                <a:ext cx="281649" cy="186768"/>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618" name="Straight Connector 617"/>
              <p:cNvCxnSpPr>
                <a:stCxn id="608" idx="1"/>
                <a:endCxn id="642" idx="3"/>
              </p:cNvCxnSpPr>
              <p:nvPr/>
            </p:nvCxnSpPr>
            <p:spPr bwMode="auto">
              <a:xfrm flipH="1">
                <a:off x="7198314" y="4823947"/>
                <a:ext cx="281649" cy="465922"/>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619" name="Straight Connector 618"/>
              <p:cNvCxnSpPr>
                <a:stCxn id="609" idx="1"/>
                <a:endCxn id="643" idx="3"/>
              </p:cNvCxnSpPr>
              <p:nvPr/>
            </p:nvCxnSpPr>
            <p:spPr bwMode="auto">
              <a:xfrm flipH="1">
                <a:off x="7198314" y="4976872"/>
                <a:ext cx="281649" cy="33844"/>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620" name="Straight Connector 619"/>
              <p:cNvCxnSpPr>
                <a:stCxn id="609" idx="1"/>
                <a:endCxn id="642" idx="3"/>
              </p:cNvCxnSpPr>
              <p:nvPr/>
            </p:nvCxnSpPr>
            <p:spPr bwMode="auto">
              <a:xfrm flipH="1">
                <a:off x="7198314" y="4976872"/>
                <a:ext cx="281649" cy="312998"/>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621" name="Straight Connector 620"/>
              <p:cNvCxnSpPr>
                <a:stCxn id="610" idx="1"/>
                <a:endCxn id="642" idx="3"/>
              </p:cNvCxnSpPr>
              <p:nvPr/>
            </p:nvCxnSpPr>
            <p:spPr bwMode="auto">
              <a:xfrm flipH="1">
                <a:off x="7198314" y="5126190"/>
                <a:ext cx="281649" cy="16368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622" name="Straight Connector 621"/>
              <p:cNvCxnSpPr>
                <a:stCxn id="610" idx="1"/>
                <a:endCxn id="641" idx="3"/>
              </p:cNvCxnSpPr>
              <p:nvPr/>
            </p:nvCxnSpPr>
            <p:spPr bwMode="auto">
              <a:xfrm flipH="1">
                <a:off x="7198314" y="5126190"/>
                <a:ext cx="281649" cy="40794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623" name="Straight Connector 622"/>
              <p:cNvCxnSpPr>
                <a:stCxn id="611" idx="1"/>
                <a:endCxn id="642" idx="3"/>
              </p:cNvCxnSpPr>
              <p:nvPr/>
            </p:nvCxnSpPr>
            <p:spPr bwMode="auto">
              <a:xfrm flipH="1">
                <a:off x="7198314" y="5279114"/>
                <a:ext cx="281649" cy="10755"/>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624" name="Straight Connector 623"/>
              <p:cNvCxnSpPr>
                <a:stCxn id="611" idx="1"/>
                <a:endCxn id="641" idx="3"/>
              </p:cNvCxnSpPr>
              <p:nvPr/>
            </p:nvCxnSpPr>
            <p:spPr bwMode="auto">
              <a:xfrm flipH="1">
                <a:off x="7198314" y="5279114"/>
                <a:ext cx="281649" cy="255015"/>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625" name="Straight Connector 624"/>
              <p:cNvCxnSpPr>
                <a:stCxn id="612" idx="1"/>
                <a:endCxn id="641" idx="3"/>
              </p:cNvCxnSpPr>
              <p:nvPr/>
            </p:nvCxnSpPr>
            <p:spPr bwMode="auto">
              <a:xfrm flipH="1">
                <a:off x="7198314" y="5428433"/>
                <a:ext cx="281649" cy="105697"/>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626" name="Straight Connector 625"/>
              <p:cNvCxnSpPr>
                <a:endCxn id="641" idx="3"/>
              </p:cNvCxnSpPr>
              <p:nvPr/>
            </p:nvCxnSpPr>
            <p:spPr bwMode="auto">
              <a:xfrm flipH="1" flipV="1">
                <a:off x="7198314" y="5534130"/>
                <a:ext cx="270889" cy="47078"/>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627" name="Straight Connector 626"/>
              <p:cNvCxnSpPr>
                <a:endCxn id="642" idx="3"/>
              </p:cNvCxnSpPr>
              <p:nvPr/>
            </p:nvCxnSpPr>
            <p:spPr bwMode="auto">
              <a:xfrm flipH="1" flipV="1">
                <a:off x="7198314" y="5289869"/>
                <a:ext cx="267546" cy="134697"/>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628" name="Straight Connector 627"/>
              <p:cNvCxnSpPr/>
              <p:nvPr/>
            </p:nvCxnSpPr>
            <p:spPr bwMode="auto">
              <a:xfrm flipH="1" flipV="1">
                <a:off x="7208426" y="5018906"/>
                <a:ext cx="280281" cy="115807"/>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629" name="Straight Connector 628"/>
              <p:cNvCxnSpPr/>
              <p:nvPr/>
            </p:nvCxnSpPr>
            <p:spPr bwMode="auto">
              <a:xfrm flipH="1" flipV="1">
                <a:off x="7191152" y="4712987"/>
                <a:ext cx="280281" cy="115807"/>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630" name="Rectangle 629"/>
              <p:cNvSpPr/>
              <p:nvPr/>
            </p:nvSpPr>
            <p:spPr bwMode="auto">
              <a:xfrm>
                <a:off x="7902362" y="4924188"/>
                <a:ext cx="107160" cy="111754"/>
              </a:xfrm>
              <a:prstGeom prst="rect">
                <a:avLst/>
              </a:prstGeom>
              <a:solidFill>
                <a:srgbClr val="FF0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sp>
            <p:nvSpPr>
              <p:cNvPr id="631" name="Rectangle 630"/>
              <p:cNvSpPr/>
              <p:nvPr/>
            </p:nvSpPr>
            <p:spPr bwMode="auto">
              <a:xfrm>
                <a:off x="7477561" y="5072049"/>
                <a:ext cx="88286" cy="112530"/>
              </a:xfrm>
              <a:prstGeom prst="rect">
                <a:avLst/>
              </a:prstGeom>
              <a:solidFill>
                <a:srgbClr val="0000FF"/>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accent1">
                      <a:lumMod val="25000"/>
                    </a:schemeClr>
                  </a:solidFill>
                  <a:effectLst/>
                  <a:latin typeface="FrutigerNext LT Regular" pitchFamily="34" charset="0"/>
                  <a:ea typeface="MS PGothic" pitchFamily="34" charset="-128"/>
                </a:endParaRPr>
              </a:p>
            </p:txBody>
          </p:sp>
          <p:sp>
            <p:nvSpPr>
              <p:cNvPr id="632" name="TextBox 631"/>
              <p:cNvSpPr txBox="1"/>
              <p:nvPr/>
            </p:nvSpPr>
            <p:spPr>
              <a:xfrm>
                <a:off x="7459617" y="4430188"/>
                <a:ext cx="591794" cy="200055"/>
              </a:xfrm>
              <a:prstGeom prst="rect">
                <a:avLst/>
              </a:prstGeom>
              <a:noFill/>
            </p:spPr>
            <p:txBody>
              <a:bodyPr wrap="square" rtlCol="0">
                <a:spAutoFit/>
              </a:bodyPr>
              <a:lstStyle/>
              <a:p>
                <a:r>
                  <a:rPr lang="en-US" sz="700" dirty="0" smtClean="0">
                    <a:solidFill>
                      <a:schemeClr val="accent1">
                        <a:lumMod val="25000"/>
                      </a:schemeClr>
                    </a:solidFill>
                  </a:rPr>
                  <a:t>CN  </a:t>
                </a:r>
                <a:endParaRPr lang="en-US" sz="700" dirty="0">
                  <a:solidFill>
                    <a:schemeClr val="accent1">
                      <a:lumMod val="25000"/>
                    </a:schemeClr>
                  </a:solidFill>
                </a:endParaRPr>
              </a:p>
            </p:txBody>
          </p:sp>
          <p:sp>
            <p:nvSpPr>
              <p:cNvPr id="633" name="TextBox 632"/>
              <p:cNvSpPr txBox="1"/>
              <p:nvPr/>
            </p:nvSpPr>
            <p:spPr>
              <a:xfrm>
                <a:off x="7460658" y="4581305"/>
                <a:ext cx="543974" cy="200055"/>
              </a:xfrm>
              <a:prstGeom prst="rect">
                <a:avLst/>
              </a:prstGeom>
              <a:noFill/>
            </p:spPr>
            <p:txBody>
              <a:bodyPr wrap="square" rtlCol="0">
                <a:spAutoFit/>
              </a:bodyPr>
              <a:lstStyle/>
              <a:p>
                <a:r>
                  <a:rPr lang="en-US" sz="700" dirty="0" smtClean="0">
                    <a:solidFill>
                      <a:schemeClr val="accent1">
                        <a:lumMod val="25000"/>
                      </a:schemeClr>
                    </a:solidFill>
                  </a:rPr>
                  <a:t>CN  </a:t>
                </a:r>
                <a:endParaRPr lang="en-US" sz="700" dirty="0">
                  <a:solidFill>
                    <a:schemeClr val="accent1">
                      <a:lumMod val="25000"/>
                    </a:schemeClr>
                  </a:solidFill>
                </a:endParaRPr>
              </a:p>
            </p:txBody>
          </p:sp>
          <p:sp>
            <p:nvSpPr>
              <p:cNvPr id="634" name="TextBox 633"/>
              <p:cNvSpPr txBox="1"/>
              <p:nvPr/>
            </p:nvSpPr>
            <p:spPr>
              <a:xfrm>
                <a:off x="7458577" y="4885841"/>
                <a:ext cx="391926" cy="200055"/>
              </a:xfrm>
              <a:prstGeom prst="rect">
                <a:avLst/>
              </a:prstGeom>
              <a:noFill/>
            </p:spPr>
            <p:txBody>
              <a:bodyPr wrap="square" rtlCol="0">
                <a:spAutoFit/>
              </a:bodyPr>
              <a:lstStyle/>
              <a:p>
                <a:r>
                  <a:rPr lang="en-US" sz="700" dirty="0" smtClean="0">
                    <a:solidFill>
                      <a:schemeClr val="accent1">
                        <a:lumMod val="25000"/>
                      </a:schemeClr>
                    </a:solidFill>
                  </a:rPr>
                  <a:t>CN </a:t>
                </a:r>
                <a:endParaRPr lang="en-US" sz="700" dirty="0">
                  <a:solidFill>
                    <a:schemeClr val="accent1">
                      <a:lumMod val="25000"/>
                    </a:schemeClr>
                  </a:solidFill>
                </a:endParaRPr>
              </a:p>
            </p:txBody>
          </p:sp>
          <p:sp>
            <p:nvSpPr>
              <p:cNvPr id="635" name="TextBox 634"/>
              <p:cNvSpPr txBox="1"/>
              <p:nvPr/>
            </p:nvSpPr>
            <p:spPr>
              <a:xfrm>
                <a:off x="7466894" y="5192014"/>
                <a:ext cx="525260" cy="200055"/>
              </a:xfrm>
              <a:prstGeom prst="rect">
                <a:avLst/>
              </a:prstGeom>
              <a:noFill/>
            </p:spPr>
            <p:txBody>
              <a:bodyPr wrap="square" rtlCol="0">
                <a:spAutoFit/>
              </a:bodyPr>
              <a:lstStyle/>
              <a:p>
                <a:r>
                  <a:rPr lang="en-US" sz="700" dirty="0" smtClean="0">
                    <a:solidFill>
                      <a:schemeClr val="accent1">
                        <a:lumMod val="25000"/>
                      </a:schemeClr>
                    </a:solidFill>
                  </a:rPr>
                  <a:t>CN  </a:t>
                </a:r>
                <a:endParaRPr lang="en-US" sz="700" dirty="0">
                  <a:solidFill>
                    <a:schemeClr val="accent1">
                      <a:lumMod val="25000"/>
                    </a:schemeClr>
                  </a:solidFill>
                </a:endParaRPr>
              </a:p>
            </p:txBody>
          </p:sp>
          <p:sp>
            <p:nvSpPr>
              <p:cNvPr id="636" name="TextBox 635"/>
              <p:cNvSpPr txBox="1"/>
              <p:nvPr/>
            </p:nvSpPr>
            <p:spPr>
              <a:xfrm>
                <a:off x="7467933" y="5335638"/>
                <a:ext cx="664565" cy="200055"/>
              </a:xfrm>
              <a:prstGeom prst="rect">
                <a:avLst/>
              </a:prstGeom>
              <a:noFill/>
            </p:spPr>
            <p:txBody>
              <a:bodyPr wrap="square" rtlCol="0">
                <a:spAutoFit/>
              </a:bodyPr>
              <a:lstStyle/>
              <a:p>
                <a:endParaRPr lang="en-US" sz="700" dirty="0">
                  <a:solidFill>
                    <a:schemeClr val="accent1">
                      <a:lumMod val="25000"/>
                    </a:schemeClr>
                  </a:solidFill>
                </a:endParaRPr>
              </a:p>
            </p:txBody>
          </p:sp>
          <p:sp>
            <p:nvSpPr>
              <p:cNvPr id="637" name="TextBox 636"/>
              <p:cNvSpPr txBox="1"/>
              <p:nvPr/>
            </p:nvSpPr>
            <p:spPr>
              <a:xfrm>
                <a:off x="7464816" y="4732420"/>
                <a:ext cx="592834" cy="200055"/>
              </a:xfrm>
              <a:prstGeom prst="rect">
                <a:avLst/>
              </a:prstGeom>
              <a:noFill/>
            </p:spPr>
            <p:txBody>
              <a:bodyPr wrap="square" rtlCol="0">
                <a:spAutoFit/>
              </a:bodyPr>
              <a:lstStyle/>
              <a:p>
                <a:r>
                  <a:rPr lang="en-US" sz="700" dirty="0" smtClean="0">
                    <a:solidFill>
                      <a:schemeClr val="accent1">
                        <a:lumMod val="25000"/>
                      </a:schemeClr>
                    </a:solidFill>
                  </a:rPr>
                  <a:t>CN</a:t>
                </a:r>
                <a:endParaRPr lang="en-US" sz="700" dirty="0">
                  <a:solidFill>
                    <a:schemeClr val="accent1">
                      <a:lumMod val="25000"/>
                    </a:schemeClr>
                  </a:solidFill>
                </a:endParaRPr>
              </a:p>
            </p:txBody>
          </p:sp>
          <p:sp>
            <p:nvSpPr>
              <p:cNvPr id="638" name="TextBox 637"/>
              <p:cNvSpPr txBox="1"/>
              <p:nvPr/>
            </p:nvSpPr>
            <p:spPr>
              <a:xfrm>
                <a:off x="7525109" y="5033404"/>
                <a:ext cx="585556" cy="200055"/>
              </a:xfrm>
              <a:prstGeom prst="rect">
                <a:avLst/>
              </a:prstGeom>
              <a:noFill/>
            </p:spPr>
            <p:txBody>
              <a:bodyPr wrap="square" rtlCol="0">
                <a:spAutoFit/>
              </a:bodyPr>
              <a:lstStyle/>
              <a:p>
                <a:r>
                  <a:rPr lang="en-US" sz="700" dirty="0" smtClean="0">
                    <a:solidFill>
                      <a:schemeClr val="accent1">
                        <a:lumMod val="25000"/>
                      </a:schemeClr>
                    </a:solidFill>
                  </a:rPr>
                  <a:t>CN</a:t>
                </a:r>
                <a:endParaRPr lang="en-US" sz="700" dirty="0">
                  <a:solidFill>
                    <a:schemeClr val="accent1">
                      <a:lumMod val="25000"/>
                    </a:schemeClr>
                  </a:solidFill>
                </a:endParaRPr>
              </a:p>
            </p:txBody>
          </p:sp>
          <p:sp>
            <p:nvSpPr>
              <p:cNvPr id="639" name="TextBox 638"/>
              <p:cNvSpPr txBox="1"/>
              <p:nvPr/>
            </p:nvSpPr>
            <p:spPr>
              <a:xfrm>
                <a:off x="7470014" y="5484257"/>
                <a:ext cx="591794" cy="200055"/>
              </a:xfrm>
              <a:prstGeom prst="rect">
                <a:avLst/>
              </a:prstGeom>
              <a:noFill/>
            </p:spPr>
            <p:txBody>
              <a:bodyPr wrap="square" rtlCol="0">
                <a:spAutoFit/>
              </a:bodyPr>
              <a:lstStyle/>
              <a:p>
                <a:r>
                  <a:rPr lang="en-US" sz="700" dirty="0" smtClean="0">
                    <a:solidFill>
                      <a:schemeClr val="accent1">
                        <a:lumMod val="25000"/>
                      </a:schemeClr>
                    </a:solidFill>
                  </a:rPr>
                  <a:t>Idle/off</a:t>
                </a:r>
                <a:endParaRPr lang="en-US" sz="700" dirty="0">
                  <a:solidFill>
                    <a:schemeClr val="accent1">
                      <a:lumMod val="25000"/>
                    </a:schemeClr>
                  </a:solidFill>
                </a:endParaRPr>
              </a:p>
            </p:txBody>
          </p:sp>
          <p:cxnSp>
            <p:nvCxnSpPr>
              <p:cNvPr id="640" name="Straight Connector 639"/>
              <p:cNvCxnSpPr>
                <a:stCxn id="639" idx="1"/>
              </p:cNvCxnSpPr>
              <p:nvPr/>
            </p:nvCxnSpPr>
            <p:spPr bwMode="auto">
              <a:xfrm rot="16200000" flipV="1">
                <a:off x="7201634" y="5315904"/>
                <a:ext cx="285454" cy="251306"/>
              </a:xfrm>
              <a:prstGeom prst="line">
                <a:avLst/>
              </a:prstGeom>
              <a:solidFill>
                <a:schemeClr val="accent1"/>
              </a:solidFill>
              <a:ln w="9525" cap="flat" cmpd="sng" algn="ctr">
                <a:solidFill>
                  <a:schemeClr val="bg1"/>
                </a:solidFill>
                <a:prstDash val="solid"/>
                <a:round/>
                <a:headEnd type="none" w="med" len="med"/>
                <a:tailEnd type="none" w="med" len="med"/>
              </a:ln>
              <a:effectLst/>
            </p:spPr>
          </p:cxnSp>
        </p:grpSp>
        <p:sp>
          <p:nvSpPr>
            <p:cNvPr id="604" name="TextBox 603"/>
            <p:cNvSpPr txBox="1"/>
            <p:nvPr/>
          </p:nvSpPr>
          <p:spPr>
            <a:xfrm>
              <a:off x="7100274" y="6443891"/>
              <a:ext cx="1082348" cy="369332"/>
            </a:xfrm>
            <a:prstGeom prst="rect">
              <a:avLst/>
            </a:prstGeom>
            <a:noFill/>
          </p:spPr>
          <p:txBody>
            <a:bodyPr wrap="none" rtlCol="0">
              <a:spAutoFit/>
            </a:bodyPr>
            <a:lstStyle/>
            <a:p>
              <a:r>
                <a:rPr lang="en-US" dirty="0" smtClean="0">
                  <a:solidFill>
                    <a:schemeClr val="accent1">
                      <a:lumMod val="25000"/>
                    </a:schemeClr>
                  </a:solidFill>
                </a:rPr>
                <a:t>DC POD</a:t>
              </a:r>
              <a:endParaRPr lang="en-US" dirty="0">
                <a:solidFill>
                  <a:schemeClr val="accent1">
                    <a:lumMod val="25000"/>
                  </a:schemeClr>
                </a:solidFill>
              </a:endParaRPr>
            </a:p>
          </p:txBody>
        </p:sp>
      </p:grpSp>
      <p:cxnSp>
        <p:nvCxnSpPr>
          <p:cNvPr id="656" name="Straight Arrow Connector 655"/>
          <p:cNvCxnSpPr>
            <a:stCxn id="473" idx="2"/>
          </p:cNvCxnSpPr>
          <p:nvPr/>
        </p:nvCxnSpPr>
        <p:spPr bwMode="auto">
          <a:xfrm flipH="1">
            <a:off x="5887099" y="2560014"/>
            <a:ext cx="199376" cy="166716"/>
          </a:xfrm>
          <a:prstGeom prst="straightConnector1">
            <a:avLst/>
          </a:prstGeom>
          <a:solidFill>
            <a:schemeClr val="accent1"/>
          </a:solidFill>
          <a:ln w="9525" cap="flat" cmpd="sng" algn="ctr">
            <a:solidFill>
              <a:schemeClr val="bg1"/>
            </a:solidFill>
            <a:prstDash val="solid"/>
            <a:round/>
            <a:headEnd type="none" w="med" len="med"/>
            <a:tailEnd type="arrow"/>
          </a:ln>
          <a:effectLst/>
        </p:spPr>
      </p:cxnSp>
      <p:cxnSp>
        <p:nvCxnSpPr>
          <p:cNvPr id="658" name="Straight Arrow Connector 657"/>
          <p:cNvCxnSpPr>
            <a:stCxn id="473" idx="2"/>
          </p:cNvCxnSpPr>
          <p:nvPr/>
        </p:nvCxnSpPr>
        <p:spPr bwMode="auto">
          <a:xfrm>
            <a:off x="6086475" y="2560014"/>
            <a:ext cx="805027" cy="129934"/>
          </a:xfrm>
          <a:prstGeom prst="straightConnector1">
            <a:avLst/>
          </a:prstGeom>
          <a:solidFill>
            <a:schemeClr val="accent1"/>
          </a:solidFill>
          <a:ln w="9525" cap="flat" cmpd="sng" algn="ctr">
            <a:solidFill>
              <a:schemeClr val="bg1"/>
            </a:solidFill>
            <a:prstDash val="solid"/>
            <a:round/>
            <a:headEnd type="none" w="med" len="med"/>
            <a:tailEnd type="arrow"/>
          </a:ln>
          <a:effectLst/>
        </p:spPr>
      </p:cxnSp>
      <p:sp>
        <p:nvSpPr>
          <p:cNvPr id="438" name="Freeform 437"/>
          <p:cNvSpPr/>
          <p:nvPr/>
        </p:nvSpPr>
        <p:spPr bwMode="auto">
          <a:xfrm>
            <a:off x="4020207" y="3074276"/>
            <a:ext cx="3767959" cy="2916621"/>
          </a:xfrm>
          <a:custGeom>
            <a:avLst/>
            <a:gdLst>
              <a:gd name="connsiteX0" fmla="*/ 1166648 w 3767959"/>
              <a:gd name="connsiteY0" fmla="*/ 2869325 h 3121573"/>
              <a:gd name="connsiteX1" fmla="*/ 1198179 w 3767959"/>
              <a:gd name="connsiteY1" fmla="*/ 2128345 h 3121573"/>
              <a:gd name="connsiteX2" fmla="*/ 1434662 w 3767959"/>
              <a:gd name="connsiteY2" fmla="*/ 1418897 h 3121573"/>
              <a:gd name="connsiteX3" fmla="*/ 1261241 w 3767959"/>
              <a:gd name="connsiteY3" fmla="*/ 772511 h 3121573"/>
              <a:gd name="connsiteX4" fmla="*/ 1103586 w 3767959"/>
              <a:gd name="connsiteY4" fmla="*/ 362607 h 3121573"/>
              <a:gd name="connsiteX5" fmla="*/ 331076 w 3767959"/>
              <a:gd name="connsiteY5" fmla="*/ 299545 h 3121573"/>
              <a:gd name="connsiteX6" fmla="*/ 0 w 3767959"/>
              <a:gd name="connsiteY6" fmla="*/ 252249 h 3121573"/>
              <a:gd name="connsiteX7" fmla="*/ 78827 w 3767959"/>
              <a:gd name="connsiteY7" fmla="*/ 94594 h 3121573"/>
              <a:gd name="connsiteX8" fmla="*/ 882869 w 3767959"/>
              <a:gd name="connsiteY8" fmla="*/ 0 h 3121573"/>
              <a:gd name="connsiteX9" fmla="*/ 1371600 w 3767959"/>
              <a:gd name="connsiteY9" fmla="*/ 47297 h 3121573"/>
              <a:gd name="connsiteX10" fmla="*/ 2159876 w 3767959"/>
              <a:gd name="connsiteY10" fmla="*/ 126125 h 3121573"/>
              <a:gd name="connsiteX11" fmla="*/ 2695903 w 3767959"/>
              <a:gd name="connsiteY11" fmla="*/ 94594 h 3121573"/>
              <a:gd name="connsiteX12" fmla="*/ 3657600 w 3767959"/>
              <a:gd name="connsiteY12" fmla="*/ 126125 h 3121573"/>
              <a:gd name="connsiteX13" fmla="*/ 3767959 w 3767959"/>
              <a:gd name="connsiteY13" fmla="*/ 299545 h 3121573"/>
              <a:gd name="connsiteX14" fmla="*/ 3626069 w 3767959"/>
              <a:gd name="connsiteY14" fmla="*/ 378373 h 3121573"/>
              <a:gd name="connsiteX15" fmla="*/ 2837793 w 3767959"/>
              <a:gd name="connsiteY15" fmla="*/ 425669 h 3121573"/>
              <a:gd name="connsiteX16" fmla="*/ 2380593 w 3767959"/>
              <a:gd name="connsiteY16" fmla="*/ 425669 h 3121573"/>
              <a:gd name="connsiteX17" fmla="*/ 2286000 w 3767959"/>
              <a:gd name="connsiteY17" fmla="*/ 851338 h 3121573"/>
              <a:gd name="connsiteX18" fmla="*/ 2443655 w 3767959"/>
              <a:gd name="connsiteY18" fmla="*/ 1182414 h 3121573"/>
              <a:gd name="connsiteX19" fmla="*/ 2758965 w 3767959"/>
              <a:gd name="connsiteY19" fmla="*/ 1639614 h 3121573"/>
              <a:gd name="connsiteX20" fmla="*/ 3153103 w 3767959"/>
              <a:gd name="connsiteY20" fmla="*/ 2049518 h 3121573"/>
              <a:gd name="connsiteX21" fmla="*/ 3563007 w 3767959"/>
              <a:gd name="connsiteY21" fmla="*/ 2538249 h 3121573"/>
              <a:gd name="connsiteX22" fmla="*/ 3563007 w 3767959"/>
              <a:gd name="connsiteY22" fmla="*/ 2995449 h 3121573"/>
              <a:gd name="connsiteX23" fmla="*/ 3436883 w 3767959"/>
              <a:gd name="connsiteY23" fmla="*/ 3105807 h 3121573"/>
              <a:gd name="connsiteX24" fmla="*/ 3279227 w 3767959"/>
              <a:gd name="connsiteY24" fmla="*/ 3121573 h 3121573"/>
              <a:gd name="connsiteX25" fmla="*/ 3137338 w 3767959"/>
              <a:gd name="connsiteY25" fmla="*/ 3090042 h 3121573"/>
              <a:gd name="connsiteX26" fmla="*/ 3058510 w 3767959"/>
              <a:gd name="connsiteY26" fmla="*/ 2664373 h 3121573"/>
              <a:gd name="connsiteX27" fmla="*/ 3011214 w 3767959"/>
              <a:gd name="connsiteY27" fmla="*/ 2254469 h 3121573"/>
              <a:gd name="connsiteX28" fmla="*/ 2585545 w 3767959"/>
              <a:gd name="connsiteY28" fmla="*/ 1923394 h 3121573"/>
              <a:gd name="connsiteX29" fmla="*/ 2033752 w 3767959"/>
              <a:gd name="connsiteY29" fmla="*/ 1466194 h 3121573"/>
              <a:gd name="connsiteX30" fmla="*/ 1718441 w 3767959"/>
              <a:gd name="connsiteY30" fmla="*/ 1623849 h 3121573"/>
              <a:gd name="connsiteX31" fmla="*/ 1718441 w 3767959"/>
              <a:gd name="connsiteY31" fmla="*/ 2002221 h 3121573"/>
              <a:gd name="connsiteX32" fmla="*/ 1639614 w 3767959"/>
              <a:gd name="connsiteY32" fmla="*/ 2222938 h 3121573"/>
              <a:gd name="connsiteX33" fmla="*/ 1497724 w 3767959"/>
              <a:gd name="connsiteY33" fmla="*/ 2459421 h 3121573"/>
              <a:gd name="connsiteX34" fmla="*/ 1434662 w 3767959"/>
              <a:gd name="connsiteY34" fmla="*/ 2837794 h 3121573"/>
              <a:gd name="connsiteX35" fmla="*/ 1355834 w 3767959"/>
              <a:gd name="connsiteY35" fmla="*/ 3026980 h 3121573"/>
              <a:gd name="connsiteX36" fmla="*/ 1166648 w 3767959"/>
              <a:gd name="connsiteY36" fmla="*/ 2948152 h 3121573"/>
              <a:gd name="connsiteX37" fmla="*/ 1182414 w 3767959"/>
              <a:gd name="connsiteY37" fmla="*/ 2806262 h 3121573"/>
              <a:gd name="connsiteX0" fmla="*/ 1166648 w 3767959"/>
              <a:gd name="connsiteY0" fmla="*/ 2869325 h 3121573"/>
              <a:gd name="connsiteX1" fmla="*/ 1198179 w 3767959"/>
              <a:gd name="connsiteY1" fmla="*/ 2128345 h 3121573"/>
              <a:gd name="connsiteX2" fmla="*/ 1434662 w 3767959"/>
              <a:gd name="connsiteY2" fmla="*/ 1418897 h 3121573"/>
              <a:gd name="connsiteX3" fmla="*/ 1261241 w 3767959"/>
              <a:gd name="connsiteY3" fmla="*/ 772511 h 3121573"/>
              <a:gd name="connsiteX4" fmla="*/ 1103586 w 3767959"/>
              <a:gd name="connsiteY4" fmla="*/ 362607 h 3121573"/>
              <a:gd name="connsiteX5" fmla="*/ 331076 w 3767959"/>
              <a:gd name="connsiteY5" fmla="*/ 299545 h 3121573"/>
              <a:gd name="connsiteX6" fmla="*/ 0 w 3767959"/>
              <a:gd name="connsiteY6" fmla="*/ 252249 h 3121573"/>
              <a:gd name="connsiteX7" fmla="*/ 78827 w 3767959"/>
              <a:gd name="connsiteY7" fmla="*/ 94594 h 3121573"/>
              <a:gd name="connsiteX8" fmla="*/ 882869 w 3767959"/>
              <a:gd name="connsiteY8" fmla="*/ 0 h 3121573"/>
              <a:gd name="connsiteX9" fmla="*/ 1371600 w 3767959"/>
              <a:gd name="connsiteY9" fmla="*/ 47297 h 3121573"/>
              <a:gd name="connsiteX10" fmla="*/ 1686911 w 3767959"/>
              <a:gd name="connsiteY10" fmla="*/ 283780 h 3121573"/>
              <a:gd name="connsiteX11" fmla="*/ 2695903 w 3767959"/>
              <a:gd name="connsiteY11" fmla="*/ 94594 h 3121573"/>
              <a:gd name="connsiteX12" fmla="*/ 3657600 w 3767959"/>
              <a:gd name="connsiteY12" fmla="*/ 126125 h 3121573"/>
              <a:gd name="connsiteX13" fmla="*/ 3767959 w 3767959"/>
              <a:gd name="connsiteY13" fmla="*/ 299545 h 3121573"/>
              <a:gd name="connsiteX14" fmla="*/ 3626069 w 3767959"/>
              <a:gd name="connsiteY14" fmla="*/ 378373 h 3121573"/>
              <a:gd name="connsiteX15" fmla="*/ 2837793 w 3767959"/>
              <a:gd name="connsiteY15" fmla="*/ 425669 h 3121573"/>
              <a:gd name="connsiteX16" fmla="*/ 2380593 w 3767959"/>
              <a:gd name="connsiteY16" fmla="*/ 425669 h 3121573"/>
              <a:gd name="connsiteX17" fmla="*/ 2286000 w 3767959"/>
              <a:gd name="connsiteY17" fmla="*/ 851338 h 3121573"/>
              <a:gd name="connsiteX18" fmla="*/ 2443655 w 3767959"/>
              <a:gd name="connsiteY18" fmla="*/ 1182414 h 3121573"/>
              <a:gd name="connsiteX19" fmla="*/ 2758965 w 3767959"/>
              <a:gd name="connsiteY19" fmla="*/ 1639614 h 3121573"/>
              <a:gd name="connsiteX20" fmla="*/ 3153103 w 3767959"/>
              <a:gd name="connsiteY20" fmla="*/ 2049518 h 3121573"/>
              <a:gd name="connsiteX21" fmla="*/ 3563007 w 3767959"/>
              <a:gd name="connsiteY21" fmla="*/ 2538249 h 3121573"/>
              <a:gd name="connsiteX22" fmla="*/ 3563007 w 3767959"/>
              <a:gd name="connsiteY22" fmla="*/ 2995449 h 3121573"/>
              <a:gd name="connsiteX23" fmla="*/ 3436883 w 3767959"/>
              <a:gd name="connsiteY23" fmla="*/ 3105807 h 3121573"/>
              <a:gd name="connsiteX24" fmla="*/ 3279227 w 3767959"/>
              <a:gd name="connsiteY24" fmla="*/ 3121573 h 3121573"/>
              <a:gd name="connsiteX25" fmla="*/ 3137338 w 3767959"/>
              <a:gd name="connsiteY25" fmla="*/ 3090042 h 3121573"/>
              <a:gd name="connsiteX26" fmla="*/ 3058510 w 3767959"/>
              <a:gd name="connsiteY26" fmla="*/ 2664373 h 3121573"/>
              <a:gd name="connsiteX27" fmla="*/ 3011214 w 3767959"/>
              <a:gd name="connsiteY27" fmla="*/ 2254469 h 3121573"/>
              <a:gd name="connsiteX28" fmla="*/ 2585545 w 3767959"/>
              <a:gd name="connsiteY28" fmla="*/ 1923394 h 3121573"/>
              <a:gd name="connsiteX29" fmla="*/ 2033752 w 3767959"/>
              <a:gd name="connsiteY29" fmla="*/ 1466194 h 3121573"/>
              <a:gd name="connsiteX30" fmla="*/ 1718441 w 3767959"/>
              <a:gd name="connsiteY30" fmla="*/ 1623849 h 3121573"/>
              <a:gd name="connsiteX31" fmla="*/ 1718441 w 3767959"/>
              <a:gd name="connsiteY31" fmla="*/ 2002221 h 3121573"/>
              <a:gd name="connsiteX32" fmla="*/ 1639614 w 3767959"/>
              <a:gd name="connsiteY32" fmla="*/ 2222938 h 3121573"/>
              <a:gd name="connsiteX33" fmla="*/ 1497724 w 3767959"/>
              <a:gd name="connsiteY33" fmla="*/ 2459421 h 3121573"/>
              <a:gd name="connsiteX34" fmla="*/ 1434662 w 3767959"/>
              <a:gd name="connsiteY34" fmla="*/ 2837794 h 3121573"/>
              <a:gd name="connsiteX35" fmla="*/ 1355834 w 3767959"/>
              <a:gd name="connsiteY35" fmla="*/ 3026980 h 3121573"/>
              <a:gd name="connsiteX36" fmla="*/ 1166648 w 3767959"/>
              <a:gd name="connsiteY36" fmla="*/ 2948152 h 3121573"/>
              <a:gd name="connsiteX37" fmla="*/ 1182414 w 3767959"/>
              <a:gd name="connsiteY37" fmla="*/ 2806262 h 3121573"/>
              <a:gd name="connsiteX0" fmla="*/ 1166648 w 3767959"/>
              <a:gd name="connsiteY0" fmla="*/ 2869325 h 3121573"/>
              <a:gd name="connsiteX1" fmla="*/ 1198179 w 3767959"/>
              <a:gd name="connsiteY1" fmla="*/ 2128345 h 3121573"/>
              <a:gd name="connsiteX2" fmla="*/ 1434662 w 3767959"/>
              <a:gd name="connsiteY2" fmla="*/ 1418897 h 3121573"/>
              <a:gd name="connsiteX3" fmla="*/ 1576551 w 3767959"/>
              <a:gd name="connsiteY3" fmla="*/ 882870 h 3121573"/>
              <a:gd name="connsiteX4" fmla="*/ 1103586 w 3767959"/>
              <a:gd name="connsiteY4" fmla="*/ 362607 h 3121573"/>
              <a:gd name="connsiteX5" fmla="*/ 331076 w 3767959"/>
              <a:gd name="connsiteY5" fmla="*/ 299545 h 3121573"/>
              <a:gd name="connsiteX6" fmla="*/ 0 w 3767959"/>
              <a:gd name="connsiteY6" fmla="*/ 252249 h 3121573"/>
              <a:gd name="connsiteX7" fmla="*/ 78827 w 3767959"/>
              <a:gd name="connsiteY7" fmla="*/ 94594 h 3121573"/>
              <a:gd name="connsiteX8" fmla="*/ 882869 w 3767959"/>
              <a:gd name="connsiteY8" fmla="*/ 0 h 3121573"/>
              <a:gd name="connsiteX9" fmla="*/ 1371600 w 3767959"/>
              <a:gd name="connsiteY9" fmla="*/ 47297 h 3121573"/>
              <a:gd name="connsiteX10" fmla="*/ 1686911 w 3767959"/>
              <a:gd name="connsiteY10" fmla="*/ 283780 h 3121573"/>
              <a:gd name="connsiteX11" fmla="*/ 2695903 w 3767959"/>
              <a:gd name="connsiteY11" fmla="*/ 94594 h 3121573"/>
              <a:gd name="connsiteX12" fmla="*/ 3657600 w 3767959"/>
              <a:gd name="connsiteY12" fmla="*/ 126125 h 3121573"/>
              <a:gd name="connsiteX13" fmla="*/ 3767959 w 3767959"/>
              <a:gd name="connsiteY13" fmla="*/ 299545 h 3121573"/>
              <a:gd name="connsiteX14" fmla="*/ 3626069 w 3767959"/>
              <a:gd name="connsiteY14" fmla="*/ 378373 h 3121573"/>
              <a:gd name="connsiteX15" fmla="*/ 2837793 w 3767959"/>
              <a:gd name="connsiteY15" fmla="*/ 425669 h 3121573"/>
              <a:gd name="connsiteX16" fmla="*/ 2380593 w 3767959"/>
              <a:gd name="connsiteY16" fmla="*/ 425669 h 3121573"/>
              <a:gd name="connsiteX17" fmla="*/ 2286000 w 3767959"/>
              <a:gd name="connsiteY17" fmla="*/ 851338 h 3121573"/>
              <a:gd name="connsiteX18" fmla="*/ 2443655 w 3767959"/>
              <a:gd name="connsiteY18" fmla="*/ 1182414 h 3121573"/>
              <a:gd name="connsiteX19" fmla="*/ 2758965 w 3767959"/>
              <a:gd name="connsiteY19" fmla="*/ 1639614 h 3121573"/>
              <a:gd name="connsiteX20" fmla="*/ 3153103 w 3767959"/>
              <a:gd name="connsiteY20" fmla="*/ 2049518 h 3121573"/>
              <a:gd name="connsiteX21" fmla="*/ 3563007 w 3767959"/>
              <a:gd name="connsiteY21" fmla="*/ 2538249 h 3121573"/>
              <a:gd name="connsiteX22" fmla="*/ 3563007 w 3767959"/>
              <a:gd name="connsiteY22" fmla="*/ 2995449 h 3121573"/>
              <a:gd name="connsiteX23" fmla="*/ 3436883 w 3767959"/>
              <a:gd name="connsiteY23" fmla="*/ 3105807 h 3121573"/>
              <a:gd name="connsiteX24" fmla="*/ 3279227 w 3767959"/>
              <a:gd name="connsiteY24" fmla="*/ 3121573 h 3121573"/>
              <a:gd name="connsiteX25" fmla="*/ 3137338 w 3767959"/>
              <a:gd name="connsiteY25" fmla="*/ 3090042 h 3121573"/>
              <a:gd name="connsiteX26" fmla="*/ 3058510 w 3767959"/>
              <a:gd name="connsiteY26" fmla="*/ 2664373 h 3121573"/>
              <a:gd name="connsiteX27" fmla="*/ 3011214 w 3767959"/>
              <a:gd name="connsiteY27" fmla="*/ 2254469 h 3121573"/>
              <a:gd name="connsiteX28" fmla="*/ 2585545 w 3767959"/>
              <a:gd name="connsiteY28" fmla="*/ 1923394 h 3121573"/>
              <a:gd name="connsiteX29" fmla="*/ 2033752 w 3767959"/>
              <a:gd name="connsiteY29" fmla="*/ 1466194 h 3121573"/>
              <a:gd name="connsiteX30" fmla="*/ 1718441 w 3767959"/>
              <a:gd name="connsiteY30" fmla="*/ 1623849 h 3121573"/>
              <a:gd name="connsiteX31" fmla="*/ 1718441 w 3767959"/>
              <a:gd name="connsiteY31" fmla="*/ 2002221 h 3121573"/>
              <a:gd name="connsiteX32" fmla="*/ 1639614 w 3767959"/>
              <a:gd name="connsiteY32" fmla="*/ 2222938 h 3121573"/>
              <a:gd name="connsiteX33" fmla="*/ 1497724 w 3767959"/>
              <a:gd name="connsiteY33" fmla="*/ 2459421 h 3121573"/>
              <a:gd name="connsiteX34" fmla="*/ 1434662 w 3767959"/>
              <a:gd name="connsiteY34" fmla="*/ 2837794 h 3121573"/>
              <a:gd name="connsiteX35" fmla="*/ 1355834 w 3767959"/>
              <a:gd name="connsiteY35" fmla="*/ 3026980 h 3121573"/>
              <a:gd name="connsiteX36" fmla="*/ 1166648 w 3767959"/>
              <a:gd name="connsiteY36" fmla="*/ 2948152 h 3121573"/>
              <a:gd name="connsiteX37" fmla="*/ 1182414 w 3767959"/>
              <a:gd name="connsiteY37" fmla="*/ 2806262 h 3121573"/>
              <a:gd name="connsiteX0" fmla="*/ 1166648 w 3767959"/>
              <a:gd name="connsiteY0" fmla="*/ 2869325 h 3121573"/>
              <a:gd name="connsiteX1" fmla="*/ 1198179 w 3767959"/>
              <a:gd name="connsiteY1" fmla="*/ 2128345 h 3121573"/>
              <a:gd name="connsiteX2" fmla="*/ 1434662 w 3767959"/>
              <a:gd name="connsiteY2" fmla="*/ 1418897 h 3121573"/>
              <a:gd name="connsiteX3" fmla="*/ 1576551 w 3767959"/>
              <a:gd name="connsiteY3" fmla="*/ 882870 h 3121573"/>
              <a:gd name="connsiteX4" fmla="*/ 1103586 w 3767959"/>
              <a:gd name="connsiteY4" fmla="*/ 362607 h 3121573"/>
              <a:gd name="connsiteX5" fmla="*/ 331076 w 3767959"/>
              <a:gd name="connsiteY5" fmla="*/ 299545 h 3121573"/>
              <a:gd name="connsiteX6" fmla="*/ 0 w 3767959"/>
              <a:gd name="connsiteY6" fmla="*/ 252249 h 3121573"/>
              <a:gd name="connsiteX7" fmla="*/ 78827 w 3767959"/>
              <a:gd name="connsiteY7" fmla="*/ 94594 h 3121573"/>
              <a:gd name="connsiteX8" fmla="*/ 882869 w 3767959"/>
              <a:gd name="connsiteY8" fmla="*/ 0 h 3121573"/>
              <a:gd name="connsiteX9" fmla="*/ 1371600 w 3767959"/>
              <a:gd name="connsiteY9" fmla="*/ 47297 h 3121573"/>
              <a:gd name="connsiteX10" fmla="*/ 1686911 w 3767959"/>
              <a:gd name="connsiteY10" fmla="*/ 283780 h 3121573"/>
              <a:gd name="connsiteX11" fmla="*/ 2695903 w 3767959"/>
              <a:gd name="connsiteY11" fmla="*/ 94594 h 3121573"/>
              <a:gd name="connsiteX12" fmla="*/ 3657600 w 3767959"/>
              <a:gd name="connsiteY12" fmla="*/ 126125 h 3121573"/>
              <a:gd name="connsiteX13" fmla="*/ 3767959 w 3767959"/>
              <a:gd name="connsiteY13" fmla="*/ 299545 h 3121573"/>
              <a:gd name="connsiteX14" fmla="*/ 3626069 w 3767959"/>
              <a:gd name="connsiteY14" fmla="*/ 378373 h 3121573"/>
              <a:gd name="connsiteX15" fmla="*/ 2837793 w 3767959"/>
              <a:gd name="connsiteY15" fmla="*/ 425669 h 3121573"/>
              <a:gd name="connsiteX16" fmla="*/ 2380593 w 3767959"/>
              <a:gd name="connsiteY16" fmla="*/ 425669 h 3121573"/>
              <a:gd name="connsiteX17" fmla="*/ 2144110 w 3767959"/>
              <a:gd name="connsiteY17" fmla="*/ 835573 h 3121573"/>
              <a:gd name="connsiteX18" fmla="*/ 2443655 w 3767959"/>
              <a:gd name="connsiteY18" fmla="*/ 1182414 h 3121573"/>
              <a:gd name="connsiteX19" fmla="*/ 2758965 w 3767959"/>
              <a:gd name="connsiteY19" fmla="*/ 1639614 h 3121573"/>
              <a:gd name="connsiteX20" fmla="*/ 3153103 w 3767959"/>
              <a:gd name="connsiteY20" fmla="*/ 2049518 h 3121573"/>
              <a:gd name="connsiteX21" fmla="*/ 3563007 w 3767959"/>
              <a:gd name="connsiteY21" fmla="*/ 2538249 h 3121573"/>
              <a:gd name="connsiteX22" fmla="*/ 3563007 w 3767959"/>
              <a:gd name="connsiteY22" fmla="*/ 2995449 h 3121573"/>
              <a:gd name="connsiteX23" fmla="*/ 3436883 w 3767959"/>
              <a:gd name="connsiteY23" fmla="*/ 3105807 h 3121573"/>
              <a:gd name="connsiteX24" fmla="*/ 3279227 w 3767959"/>
              <a:gd name="connsiteY24" fmla="*/ 3121573 h 3121573"/>
              <a:gd name="connsiteX25" fmla="*/ 3137338 w 3767959"/>
              <a:gd name="connsiteY25" fmla="*/ 3090042 h 3121573"/>
              <a:gd name="connsiteX26" fmla="*/ 3058510 w 3767959"/>
              <a:gd name="connsiteY26" fmla="*/ 2664373 h 3121573"/>
              <a:gd name="connsiteX27" fmla="*/ 3011214 w 3767959"/>
              <a:gd name="connsiteY27" fmla="*/ 2254469 h 3121573"/>
              <a:gd name="connsiteX28" fmla="*/ 2585545 w 3767959"/>
              <a:gd name="connsiteY28" fmla="*/ 1923394 h 3121573"/>
              <a:gd name="connsiteX29" fmla="*/ 2033752 w 3767959"/>
              <a:gd name="connsiteY29" fmla="*/ 1466194 h 3121573"/>
              <a:gd name="connsiteX30" fmla="*/ 1718441 w 3767959"/>
              <a:gd name="connsiteY30" fmla="*/ 1623849 h 3121573"/>
              <a:gd name="connsiteX31" fmla="*/ 1718441 w 3767959"/>
              <a:gd name="connsiteY31" fmla="*/ 2002221 h 3121573"/>
              <a:gd name="connsiteX32" fmla="*/ 1639614 w 3767959"/>
              <a:gd name="connsiteY32" fmla="*/ 2222938 h 3121573"/>
              <a:gd name="connsiteX33" fmla="*/ 1497724 w 3767959"/>
              <a:gd name="connsiteY33" fmla="*/ 2459421 h 3121573"/>
              <a:gd name="connsiteX34" fmla="*/ 1434662 w 3767959"/>
              <a:gd name="connsiteY34" fmla="*/ 2837794 h 3121573"/>
              <a:gd name="connsiteX35" fmla="*/ 1355834 w 3767959"/>
              <a:gd name="connsiteY35" fmla="*/ 3026980 h 3121573"/>
              <a:gd name="connsiteX36" fmla="*/ 1166648 w 3767959"/>
              <a:gd name="connsiteY36" fmla="*/ 2948152 h 3121573"/>
              <a:gd name="connsiteX37" fmla="*/ 1182414 w 3767959"/>
              <a:gd name="connsiteY37" fmla="*/ 2806262 h 3121573"/>
              <a:gd name="connsiteX0" fmla="*/ 1166648 w 3767959"/>
              <a:gd name="connsiteY0" fmla="*/ 2869325 h 3121573"/>
              <a:gd name="connsiteX1" fmla="*/ 1198179 w 3767959"/>
              <a:gd name="connsiteY1" fmla="*/ 2128345 h 3121573"/>
              <a:gd name="connsiteX2" fmla="*/ 1434662 w 3767959"/>
              <a:gd name="connsiteY2" fmla="*/ 1418897 h 3121573"/>
              <a:gd name="connsiteX3" fmla="*/ 1576551 w 3767959"/>
              <a:gd name="connsiteY3" fmla="*/ 882870 h 3121573"/>
              <a:gd name="connsiteX4" fmla="*/ 1103586 w 3767959"/>
              <a:gd name="connsiteY4" fmla="*/ 362607 h 3121573"/>
              <a:gd name="connsiteX5" fmla="*/ 331076 w 3767959"/>
              <a:gd name="connsiteY5" fmla="*/ 299545 h 3121573"/>
              <a:gd name="connsiteX6" fmla="*/ 0 w 3767959"/>
              <a:gd name="connsiteY6" fmla="*/ 252249 h 3121573"/>
              <a:gd name="connsiteX7" fmla="*/ 78827 w 3767959"/>
              <a:gd name="connsiteY7" fmla="*/ 94594 h 3121573"/>
              <a:gd name="connsiteX8" fmla="*/ 882869 w 3767959"/>
              <a:gd name="connsiteY8" fmla="*/ 0 h 3121573"/>
              <a:gd name="connsiteX9" fmla="*/ 1371600 w 3767959"/>
              <a:gd name="connsiteY9" fmla="*/ 47297 h 3121573"/>
              <a:gd name="connsiteX10" fmla="*/ 1686911 w 3767959"/>
              <a:gd name="connsiteY10" fmla="*/ 283780 h 3121573"/>
              <a:gd name="connsiteX11" fmla="*/ 2695903 w 3767959"/>
              <a:gd name="connsiteY11" fmla="*/ 94594 h 3121573"/>
              <a:gd name="connsiteX12" fmla="*/ 3657600 w 3767959"/>
              <a:gd name="connsiteY12" fmla="*/ 126125 h 3121573"/>
              <a:gd name="connsiteX13" fmla="*/ 3767959 w 3767959"/>
              <a:gd name="connsiteY13" fmla="*/ 299545 h 3121573"/>
              <a:gd name="connsiteX14" fmla="*/ 3626069 w 3767959"/>
              <a:gd name="connsiteY14" fmla="*/ 378373 h 3121573"/>
              <a:gd name="connsiteX15" fmla="*/ 2837793 w 3767959"/>
              <a:gd name="connsiteY15" fmla="*/ 425669 h 3121573"/>
              <a:gd name="connsiteX16" fmla="*/ 2380593 w 3767959"/>
              <a:gd name="connsiteY16" fmla="*/ 425669 h 3121573"/>
              <a:gd name="connsiteX17" fmla="*/ 2144110 w 3767959"/>
              <a:gd name="connsiteY17" fmla="*/ 835573 h 3121573"/>
              <a:gd name="connsiteX18" fmla="*/ 2349061 w 3767959"/>
              <a:gd name="connsiteY18" fmla="*/ 1182414 h 3121573"/>
              <a:gd name="connsiteX19" fmla="*/ 2758965 w 3767959"/>
              <a:gd name="connsiteY19" fmla="*/ 1639614 h 3121573"/>
              <a:gd name="connsiteX20" fmla="*/ 3153103 w 3767959"/>
              <a:gd name="connsiteY20" fmla="*/ 2049518 h 3121573"/>
              <a:gd name="connsiteX21" fmla="*/ 3563007 w 3767959"/>
              <a:gd name="connsiteY21" fmla="*/ 2538249 h 3121573"/>
              <a:gd name="connsiteX22" fmla="*/ 3563007 w 3767959"/>
              <a:gd name="connsiteY22" fmla="*/ 2995449 h 3121573"/>
              <a:gd name="connsiteX23" fmla="*/ 3436883 w 3767959"/>
              <a:gd name="connsiteY23" fmla="*/ 3105807 h 3121573"/>
              <a:gd name="connsiteX24" fmla="*/ 3279227 w 3767959"/>
              <a:gd name="connsiteY24" fmla="*/ 3121573 h 3121573"/>
              <a:gd name="connsiteX25" fmla="*/ 3137338 w 3767959"/>
              <a:gd name="connsiteY25" fmla="*/ 3090042 h 3121573"/>
              <a:gd name="connsiteX26" fmla="*/ 3058510 w 3767959"/>
              <a:gd name="connsiteY26" fmla="*/ 2664373 h 3121573"/>
              <a:gd name="connsiteX27" fmla="*/ 3011214 w 3767959"/>
              <a:gd name="connsiteY27" fmla="*/ 2254469 h 3121573"/>
              <a:gd name="connsiteX28" fmla="*/ 2585545 w 3767959"/>
              <a:gd name="connsiteY28" fmla="*/ 1923394 h 3121573"/>
              <a:gd name="connsiteX29" fmla="*/ 2033752 w 3767959"/>
              <a:gd name="connsiteY29" fmla="*/ 1466194 h 3121573"/>
              <a:gd name="connsiteX30" fmla="*/ 1718441 w 3767959"/>
              <a:gd name="connsiteY30" fmla="*/ 1623849 h 3121573"/>
              <a:gd name="connsiteX31" fmla="*/ 1718441 w 3767959"/>
              <a:gd name="connsiteY31" fmla="*/ 2002221 h 3121573"/>
              <a:gd name="connsiteX32" fmla="*/ 1639614 w 3767959"/>
              <a:gd name="connsiteY32" fmla="*/ 2222938 h 3121573"/>
              <a:gd name="connsiteX33" fmla="*/ 1497724 w 3767959"/>
              <a:gd name="connsiteY33" fmla="*/ 2459421 h 3121573"/>
              <a:gd name="connsiteX34" fmla="*/ 1434662 w 3767959"/>
              <a:gd name="connsiteY34" fmla="*/ 2837794 h 3121573"/>
              <a:gd name="connsiteX35" fmla="*/ 1355834 w 3767959"/>
              <a:gd name="connsiteY35" fmla="*/ 3026980 h 3121573"/>
              <a:gd name="connsiteX36" fmla="*/ 1166648 w 3767959"/>
              <a:gd name="connsiteY36" fmla="*/ 2948152 h 3121573"/>
              <a:gd name="connsiteX37" fmla="*/ 1182414 w 3767959"/>
              <a:gd name="connsiteY37" fmla="*/ 2806262 h 3121573"/>
              <a:gd name="connsiteX0" fmla="*/ 1166648 w 3767959"/>
              <a:gd name="connsiteY0" fmla="*/ 2869325 h 3121573"/>
              <a:gd name="connsiteX1" fmla="*/ 1198179 w 3767959"/>
              <a:gd name="connsiteY1" fmla="*/ 2128345 h 3121573"/>
              <a:gd name="connsiteX2" fmla="*/ 1434662 w 3767959"/>
              <a:gd name="connsiteY2" fmla="*/ 1418897 h 3121573"/>
              <a:gd name="connsiteX3" fmla="*/ 1576551 w 3767959"/>
              <a:gd name="connsiteY3" fmla="*/ 882870 h 3121573"/>
              <a:gd name="connsiteX4" fmla="*/ 1103586 w 3767959"/>
              <a:gd name="connsiteY4" fmla="*/ 362607 h 3121573"/>
              <a:gd name="connsiteX5" fmla="*/ 331076 w 3767959"/>
              <a:gd name="connsiteY5" fmla="*/ 299545 h 3121573"/>
              <a:gd name="connsiteX6" fmla="*/ 0 w 3767959"/>
              <a:gd name="connsiteY6" fmla="*/ 252249 h 3121573"/>
              <a:gd name="connsiteX7" fmla="*/ 78827 w 3767959"/>
              <a:gd name="connsiteY7" fmla="*/ 94594 h 3121573"/>
              <a:gd name="connsiteX8" fmla="*/ 882869 w 3767959"/>
              <a:gd name="connsiteY8" fmla="*/ 0 h 3121573"/>
              <a:gd name="connsiteX9" fmla="*/ 1371600 w 3767959"/>
              <a:gd name="connsiteY9" fmla="*/ 47297 h 3121573"/>
              <a:gd name="connsiteX10" fmla="*/ 1686911 w 3767959"/>
              <a:gd name="connsiteY10" fmla="*/ 283780 h 3121573"/>
              <a:gd name="connsiteX11" fmla="*/ 2695903 w 3767959"/>
              <a:gd name="connsiteY11" fmla="*/ 94594 h 3121573"/>
              <a:gd name="connsiteX12" fmla="*/ 3657600 w 3767959"/>
              <a:gd name="connsiteY12" fmla="*/ 126125 h 3121573"/>
              <a:gd name="connsiteX13" fmla="*/ 3767959 w 3767959"/>
              <a:gd name="connsiteY13" fmla="*/ 299545 h 3121573"/>
              <a:gd name="connsiteX14" fmla="*/ 3626069 w 3767959"/>
              <a:gd name="connsiteY14" fmla="*/ 378373 h 3121573"/>
              <a:gd name="connsiteX15" fmla="*/ 2837793 w 3767959"/>
              <a:gd name="connsiteY15" fmla="*/ 425669 h 3121573"/>
              <a:gd name="connsiteX16" fmla="*/ 2380593 w 3767959"/>
              <a:gd name="connsiteY16" fmla="*/ 425669 h 3121573"/>
              <a:gd name="connsiteX17" fmla="*/ 2144110 w 3767959"/>
              <a:gd name="connsiteY17" fmla="*/ 835573 h 3121573"/>
              <a:gd name="connsiteX18" fmla="*/ 2349061 w 3767959"/>
              <a:gd name="connsiteY18" fmla="*/ 1182414 h 3121573"/>
              <a:gd name="connsiteX19" fmla="*/ 2758965 w 3767959"/>
              <a:gd name="connsiteY19" fmla="*/ 1639614 h 3121573"/>
              <a:gd name="connsiteX20" fmla="*/ 3153103 w 3767959"/>
              <a:gd name="connsiteY20" fmla="*/ 2049518 h 3121573"/>
              <a:gd name="connsiteX21" fmla="*/ 3405352 w 3767959"/>
              <a:gd name="connsiteY21" fmla="*/ 2522483 h 3121573"/>
              <a:gd name="connsiteX22" fmla="*/ 3563007 w 3767959"/>
              <a:gd name="connsiteY22" fmla="*/ 2995449 h 3121573"/>
              <a:gd name="connsiteX23" fmla="*/ 3436883 w 3767959"/>
              <a:gd name="connsiteY23" fmla="*/ 3105807 h 3121573"/>
              <a:gd name="connsiteX24" fmla="*/ 3279227 w 3767959"/>
              <a:gd name="connsiteY24" fmla="*/ 3121573 h 3121573"/>
              <a:gd name="connsiteX25" fmla="*/ 3137338 w 3767959"/>
              <a:gd name="connsiteY25" fmla="*/ 3090042 h 3121573"/>
              <a:gd name="connsiteX26" fmla="*/ 3058510 w 3767959"/>
              <a:gd name="connsiteY26" fmla="*/ 2664373 h 3121573"/>
              <a:gd name="connsiteX27" fmla="*/ 3011214 w 3767959"/>
              <a:gd name="connsiteY27" fmla="*/ 2254469 h 3121573"/>
              <a:gd name="connsiteX28" fmla="*/ 2585545 w 3767959"/>
              <a:gd name="connsiteY28" fmla="*/ 1923394 h 3121573"/>
              <a:gd name="connsiteX29" fmla="*/ 2033752 w 3767959"/>
              <a:gd name="connsiteY29" fmla="*/ 1466194 h 3121573"/>
              <a:gd name="connsiteX30" fmla="*/ 1718441 w 3767959"/>
              <a:gd name="connsiteY30" fmla="*/ 1623849 h 3121573"/>
              <a:gd name="connsiteX31" fmla="*/ 1718441 w 3767959"/>
              <a:gd name="connsiteY31" fmla="*/ 2002221 h 3121573"/>
              <a:gd name="connsiteX32" fmla="*/ 1639614 w 3767959"/>
              <a:gd name="connsiteY32" fmla="*/ 2222938 h 3121573"/>
              <a:gd name="connsiteX33" fmla="*/ 1497724 w 3767959"/>
              <a:gd name="connsiteY33" fmla="*/ 2459421 h 3121573"/>
              <a:gd name="connsiteX34" fmla="*/ 1434662 w 3767959"/>
              <a:gd name="connsiteY34" fmla="*/ 2837794 h 3121573"/>
              <a:gd name="connsiteX35" fmla="*/ 1355834 w 3767959"/>
              <a:gd name="connsiteY35" fmla="*/ 3026980 h 3121573"/>
              <a:gd name="connsiteX36" fmla="*/ 1166648 w 3767959"/>
              <a:gd name="connsiteY36" fmla="*/ 2948152 h 3121573"/>
              <a:gd name="connsiteX37" fmla="*/ 1182414 w 3767959"/>
              <a:gd name="connsiteY37" fmla="*/ 2806262 h 3121573"/>
              <a:gd name="connsiteX0" fmla="*/ 1166648 w 3767959"/>
              <a:gd name="connsiteY0" fmla="*/ 2869325 h 3121573"/>
              <a:gd name="connsiteX1" fmla="*/ 1198179 w 3767959"/>
              <a:gd name="connsiteY1" fmla="*/ 2128345 h 3121573"/>
              <a:gd name="connsiteX2" fmla="*/ 1434662 w 3767959"/>
              <a:gd name="connsiteY2" fmla="*/ 1418897 h 3121573"/>
              <a:gd name="connsiteX3" fmla="*/ 1576551 w 3767959"/>
              <a:gd name="connsiteY3" fmla="*/ 882870 h 3121573"/>
              <a:gd name="connsiteX4" fmla="*/ 1103586 w 3767959"/>
              <a:gd name="connsiteY4" fmla="*/ 362607 h 3121573"/>
              <a:gd name="connsiteX5" fmla="*/ 331076 w 3767959"/>
              <a:gd name="connsiteY5" fmla="*/ 299545 h 3121573"/>
              <a:gd name="connsiteX6" fmla="*/ 0 w 3767959"/>
              <a:gd name="connsiteY6" fmla="*/ 252249 h 3121573"/>
              <a:gd name="connsiteX7" fmla="*/ 78827 w 3767959"/>
              <a:gd name="connsiteY7" fmla="*/ 94594 h 3121573"/>
              <a:gd name="connsiteX8" fmla="*/ 882869 w 3767959"/>
              <a:gd name="connsiteY8" fmla="*/ 0 h 3121573"/>
              <a:gd name="connsiteX9" fmla="*/ 1371600 w 3767959"/>
              <a:gd name="connsiteY9" fmla="*/ 47297 h 3121573"/>
              <a:gd name="connsiteX10" fmla="*/ 1686911 w 3767959"/>
              <a:gd name="connsiteY10" fmla="*/ 283780 h 3121573"/>
              <a:gd name="connsiteX11" fmla="*/ 2695903 w 3767959"/>
              <a:gd name="connsiteY11" fmla="*/ 94594 h 3121573"/>
              <a:gd name="connsiteX12" fmla="*/ 3657600 w 3767959"/>
              <a:gd name="connsiteY12" fmla="*/ 126125 h 3121573"/>
              <a:gd name="connsiteX13" fmla="*/ 3767959 w 3767959"/>
              <a:gd name="connsiteY13" fmla="*/ 299545 h 3121573"/>
              <a:gd name="connsiteX14" fmla="*/ 3626069 w 3767959"/>
              <a:gd name="connsiteY14" fmla="*/ 378373 h 3121573"/>
              <a:gd name="connsiteX15" fmla="*/ 2837793 w 3767959"/>
              <a:gd name="connsiteY15" fmla="*/ 425669 h 3121573"/>
              <a:gd name="connsiteX16" fmla="*/ 2380593 w 3767959"/>
              <a:gd name="connsiteY16" fmla="*/ 425669 h 3121573"/>
              <a:gd name="connsiteX17" fmla="*/ 2144110 w 3767959"/>
              <a:gd name="connsiteY17" fmla="*/ 835573 h 3121573"/>
              <a:gd name="connsiteX18" fmla="*/ 2349061 w 3767959"/>
              <a:gd name="connsiteY18" fmla="*/ 1182414 h 3121573"/>
              <a:gd name="connsiteX19" fmla="*/ 2758965 w 3767959"/>
              <a:gd name="connsiteY19" fmla="*/ 1639614 h 3121573"/>
              <a:gd name="connsiteX20" fmla="*/ 3153103 w 3767959"/>
              <a:gd name="connsiteY20" fmla="*/ 2049518 h 3121573"/>
              <a:gd name="connsiteX21" fmla="*/ 3405352 w 3767959"/>
              <a:gd name="connsiteY21" fmla="*/ 2522483 h 3121573"/>
              <a:gd name="connsiteX22" fmla="*/ 3421118 w 3767959"/>
              <a:gd name="connsiteY22" fmla="*/ 2900856 h 3121573"/>
              <a:gd name="connsiteX23" fmla="*/ 3436883 w 3767959"/>
              <a:gd name="connsiteY23" fmla="*/ 3105807 h 3121573"/>
              <a:gd name="connsiteX24" fmla="*/ 3279227 w 3767959"/>
              <a:gd name="connsiteY24" fmla="*/ 3121573 h 3121573"/>
              <a:gd name="connsiteX25" fmla="*/ 3137338 w 3767959"/>
              <a:gd name="connsiteY25" fmla="*/ 3090042 h 3121573"/>
              <a:gd name="connsiteX26" fmla="*/ 3058510 w 3767959"/>
              <a:gd name="connsiteY26" fmla="*/ 2664373 h 3121573"/>
              <a:gd name="connsiteX27" fmla="*/ 3011214 w 3767959"/>
              <a:gd name="connsiteY27" fmla="*/ 2254469 h 3121573"/>
              <a:gd name="connsiteX28" fmla="*/ 2585545 w 3767959"/>
              <a:gd name="connsiteY28" fmla="*/ 1923394 h 3121573"/>
              <a:gd name="connsiteX29" fmla="*/ 2033752 w 3767959"/>
              <a:gd name="connsiteY29" fmla="*/ 1466194 h 3121573"/>
              <a:gd name="connsiteX30" fmla="*/ 1718441 w 3767959"/>
              <a:gd name="connsiteY30" fmla="*/ 1623849 h 3121573"/>
              <a:gd name="connsiteX31" fmla="*/ 1718441 w 3767959"/>
              <a:gd name="connsiteY31" fmla="*/ 2002221 h 3121573"/>
              <a:gd name="connsiteX32" fmla="*/ 1639614 w 3767959"/>
              <a:gd name="connsiteY32" fmla="*/ 2222938 h 3121573"/>
              <a:gd name="connsiteX33" fmla="*/ 1497724 w 3767959"/>
              <a:gd name="connsiteY33" fmla="*/ 2459421 h 3121573"/>
              <a:gd name="connsiteX34" fmla="*/ 1434662 w 3767959"/>
              <a:gd name="connsiteY34" fmla="*/ 2837794 h 3121573"/>
              <a:gd name="connsiteX35" fmla="*/ 1355834 w 3767959"/>
              <a:gd name="connsiteY35" fmla="*/ 3026980 h 3121573"/>
              <a:gd name="connsiteX36" fmla="*/ 1166648 w 3767959"/>
              <a:gd name="connsiteY36" fmla="*/ 2948152 h 3121573"/>
              <a:gd name="connsiteX37" fmla="*/ 1182414 w 3767959"/>
              <a:gd name="connsiteY37" fmla="*/ 2806262 h 3121573"/>
              <a:gd name="connsiteX0" fmla="*/ 1166648 w 3767959"/>
              <a:gd name="connsiteY0" fmla="*/ 2869325 h 3121573"/>
              <a:gd name="connsiteX1" fmla="*/ 1198179 w 3767959"/>
              <a:gd name="connsiteY1" fmla="*/ 2128345 h 3121573"/>
              <a:gd name="connsiteX2" fmla="*/ 1434662 w 3767959"/>
              <a:gd name="connsiteY2" fmla="*/ 1418897 h 3121573"/>
              <a:gd name="connsiteX3" fmla="*/ 1576551 w 3767959"/>
              <a:gd name="connsiteY3" fmla="*/ 882870 h 3121573"/>
              <a:gd name="connsiteX4" fmla="*/ 1103586 w 3767959"/>
              <a:gd name="connsiteY4" fmla="*/ 362607 h 3121573"/>
              <a:gd name="connsiteX5" fmla="*/ 331076 w 3767959"/>
              <a:gd name="connsiteY5" fmla="*/ 299545 h 3121573"/>
              <a:gd name="connsiteX6" fmla="*/ 0 w 3767959"/>
              <a:gd name="connsiteY6" fmla="*/ 252249 h 3121573"/>
              <a:gd name="connsiteX7" fmla="*/ 78827 w 3767959"/>
              <a:gd name="connsiteY7" fmla="*/ 94594 h 3121573"/>
              <a:gd name="connsiteX8" fmla="*/ 882869 w 3767959"/>
              <a:gd name="connsiteY8" fmla="*/ 0 h 3121573"/>
              <a:gd name="connsiteX9" fmla="*/ 1371600 w 3767959"/>
              <a:gd name="connsiteY9" fmla="*/ 47297 h 3121573"/>
              <a:gd name="connsiteX10" fmla="*/ 1686911 w 3767959"/>
              <a:gd name="connsiteY10" fmla="*/ 283780 h 3121573"/>
              <a:gd name="connsiteX11" fmla="*/ 2695903 w 3767959"/>
              <a:gd name="connsiteY11" fmla="*/ 94594 h 3121573"/>
              <a:gd name="connsiteX12" fmla="*/ 3657600 w 3767959"/>
              <a:gd name="connsiteY12" fmla="*/ 126125 h 3121573"/>
              <a:gd name="connsiteX13" fmla="*/ 3767959 w 3767959"/>
              <a:gd name="connsiteY13" fmla="*/ 299545 h 3121573"/>
              <a:gd name="connsiteX14" fmla="*/ 3626069 w 3767959"/>
              <a:gd name="connsiteY14" fmla="*/ 378373 h 3121573"/>
              <a:gd name="connsiteX15" fmla="*/ 2837793 w 3767959"/>
              <a:gd name="connsiteY15" fmla="*/ 425669 h 3121573"/>
              <a:gd name="connsiteX16" fmla="*/ 2380593 w 3767959"/>
              <a:gd name="connsiteY16" fmla="*/ 425669 h 3121573"/>
              <a:gd name="connsiteX17" fmla="*/ 2144110 w 3767959"/>
              <a:gd name="connsiteY17" fmla="*/ 835573 h 3121573"/>
              <a:gd name="connsiteX18" fmla="*/ 2349061 w 3767959"/>
              <a:gd name="connsiteY18" fmla="*/ 1182414 h 3121573"/>
              <a:gd name="connsiteX19" fmla="*/ 2758965 w 3767959"/>
              <a:gd name="connsiteY19" fmla="*/ 1639614 h 3121573"/>
              <a:gd name="connsiteX20" fmla="*/ 3153103 w 3767959"/>
              <a:gd name="connsiteY20" fmla="*/ 2049518 h 3121573"/>
              <a:gd name="connsiteX21" fmla="*/ 3405352 w 3767959"/>
              <a:gd name="connsiteY21" fmla="*/ 2522483 h 3121573"/>
              <a:gd name="connsiteX22" fmla="*/ 3421118 w 3767959"/>
              <a:gd name="connsiteY22" fmla="*/ 2900856 h 3121573"/>
              <a:gd name="connsiteX23" fmla="*/ 3405352 w 3767959"/>
              <a:gd name="connsiteY23" fmla="*/ 3042745 h 3121573"/>
              <a:gd name="connsiteX24" fmla="*/ 3279227 w 3767959"/>
              <a:gd name="connsiteY24" fmla="*/ 3121573 h 3121573"/>
              <a:gd name="connsiteX25" fmla="*/ 3137338 w 3767959"/>
              <a:gd name="connsiteY25" fmla="*/ 3090042 h 3121573"/>
              <a:gd name="connsiteX26" fmla="*/ 3058510 w 3767959"/>
              <a:gd name="connsiteY26" fmla="*/ 2664373 h 3121573"/>
              <a:gd name="connsiteX27" fmla="*/ 3011214 w 3767959"/>
              <a:gd name="connsiteY27" fmla="*/ 2254469 h 3121573"/>
              <a:gd name="connsiteX28" fmla="*/ 2585545 w 3767959"/>
              <a:gd name="connsiteY28" fmla="*/ 1923394 h 3121573"/>
              <a:gd name="connsiteX29" fmla="*/ 2033752 w 3767959"/>
              <a:gd name="connsiteY29" fmla="*/ 1466194 h 3121573"/>
              <a:gd name="connsiteX30" fmla="*/ 1718441 w 3767959"/>
              <a:gd name="connsiteY30" fmla="*/ 1623849 h 3121573"/>
              <a:gd name="connsiteX31" fmla="*/ 1718441 w 3767959"/>
              <a:gd name="connsiteY31" fmla="*/ 2002221 h 3121573"/>
              <a:gd name="connsiteX32" fmla="*/ 1639614 w 3767959"/>
              <a:gd name="connsiteY32" fmla="*/ 2222938 h 3121573"/>
              <a:gd name="connsiteX33" fmla="*/ 1497724 w 3767959"/>
              <a:gd name="connsiteY33" fmla="*/ 2459421 h 3121573"/>
              <a:gd name="connsiteX34" fmla="*/ 1434662 w 3767959"/>
              <a:gd name="connsiteY34" fmla="*/ 2837794 h 3121573"/>
              <a:gd name="connsiteX35" fmla="*/ 1355834 w 3767959"/>
              <a:gd name="connsiteY35" fmla="*/ 3026980 h 3121573"/>
              <a:gd name="connsiteX36" fmla="*/ 1166648 w 3767959"/>
              <a:gd name="connsiteY36" fmla="*/ 2948152 h 3121573"/>
              <a:gd name="connsiteX37" fmla="*/ 1182414 w 3767959"/>
              <a:gd name="connsiteY37" fmla="*/ 2806262 h 3121573"/>
              <a:gd name="connsiteX0" fmla="*/ 1166648 w 3767959"/>
              <a:gd name="connsiteY0" fmla="*/ 2869325 h 3121573"/>
              <a:gd name="connsiteX1" fmla="*/ 1198179 w 3767959"/>
              <a:gd name="connsiteY1" fmla="*/ 2128345 h 3121573"/>
              <a:gd name="connsiteX2" fmla="*/ 1434662 w 3767959"/>
              <a:gd name="connsiteY2" fmla="*/ 1418897 h 3121573"/>
              <a:gd name="connsiteX3" fmla="*/ 1576551 w 3767959"/>
              <a:gd name="connsiteY3" fmla="*/ 882870 h 3121573"/>
              <a:gd name="connsiteX4" fmla="*/ 1103586 w 3767959"/>
              <a:gd name="connsiteY4" fmla="*/ 362607 h 3121573"/>
              <a:gd name="connsiteX5" fmla="*/ 331076 w 3767959"/>
              <a:gd name="connsiteY5" fmla="*/ 299545 h 3121573"/>
              <a:gd name="connsiteX6" fmla="*/ 0 w 3767959"/>
              <a:gd name="connsiteY6" fmla="*/ 252249 h 3121573"/>
              <a:gd name="connsiteX7" fmla="*/ 78827 w 3767959"/>
              <a:gd name="connsiteY7" fmla="*/ 94594 h 3121573"/>
              <a:gd name="connsiteX8" fmla="*/ 882869 w 3767959"/>
              <a:gd name="connsiteY8" fmla="*/ 0 h 3121573"/>
              <a:gd name="connsiteX9" fmla="*/ 1371600 w 3767959"/>
              <a:gd name="connsiteY9" fmla="*/ 47297 h 3121573"/>
              <a:gd name="connsiteX10" fmla="*/ 1686911 w 3767959"/>
              <a:gd name="connsiteY10" fmla="*/ 283780 h 3121573"/>
              <a:gd name="connsiteX11" fmla="*/ 2695903 w 3767959"/>
              <a:gd name="connsiteY11" fmla="*/ 94594 h 3121573"/>
              <a:gd name="connsiteX12" fmla="*/ 3657600 w 3767959"/>
              <a:gd name="connsiteY12" fmla="*/ 126125 h 3121573"/>
              <a:gd name="connsiteX13" fmla="*/ 3767959 w 3767959"/>
              <a:gd name="connsiteY13" fmla="*/ 299545 h 3121573"/>
              <a:gd name="connsiteX14" fmla="*/ 3626069 w 3767959"/>
              <a:gd name="connsiteY14" fmla="*/ 378373 h 3121573"/>
              <a:gd name="connsiteX15" fmla="*/ 2837793 w 3767959"/>
              <a:gd name="connsiteY15" fmla="*/ 425669 h 3121573"/>
              <a:gd name="connsiteX16" fmla="*/ 2380593 w 3767959"/>
              <a:gd name="connsiteY16" fmla="*/ 425669 h 3121573"/>
              <a:gd name="connsiteX17" fmla="*/ 2144110 w 3767959"/>
              <a:gd name="connsiteY17" fmla="*/ 835573 h 3121573"/>
              <a:gd name="connsiteX18" fmla="*/ 2349061 w 3767959"/>
              <a:gd name="connsiteY18" fmla="*/ 1182414 h 3121573"/>
              <a:gd name="connsiteX19" fmla="*/ 2758965 w 3767959"/>
              <a:gd name="connsiteY19" fmla="*/ 1639614 h 3121573"/>
              <a:gd name="connsiteX20" fmla="*/ 3153103 w 3767959"/>
              <a:gd name="connsiteY20" fmla="*/ 2049518 h 3121573"/>
              <a:gd name="connsiteX21" fmla="*/ 3405352 w 3767959"/>
              <a:gd name="connsiteY21" fmla="*/ 2522483 h 3121573"/>
              <a:gd name="connsiteX22" fmla="*/ 3421118 w 3767959"/>
              <a:gd name="connsiteY22" fmla="*/ 2900856 h 3121573"/>
              <a:gd name="connsiteX23" fmla="*/ 3405352 w 3767959"/>
              <a:gd name="connsiteY23" fmla="*/ 3042745 h 3121573"/>
              <a:gd name="connsiteX24" fmla="*/ 3279227 w 3767959"/>
              <a:gd name="connsiteY24" fmla="*/ 3121573 h 3121573"/>
              <a:gd name="connsiteX25" fmla="*/ 3137338 w 3767959"/>
              <a:gd name="connsiteY25" fmla="*/ 3090042 h 3121573"/>
              <a:gd name="connsiteX26" fmla="*/ 3058510 w 3767959"/>
              <a:gd name="connsiteY26" fmla="*/ 2664373 h 3121573"/>
              <a:gd name="connsiteX27" fmla="*/ 3011214 w 3767959"/>
              <a:gd name="connsiteY27" fmla="*/ 2254469 h 3121573"/>
              <a:gd name="connsiteX28" fmla="*/ 2585545 w 3767959"/>
              <a:gd name="connsiteY28" fmla="*/ 1923394 h 3121573"/>
              <a:gd name="connsiteX29" fmla="*/ 2033752 w 3767959"/>
              <a:gd name="connsiteY29" fmla="*/ 1466194 h 3121573"/>
              <a:gd name="connsiteX30" fmla="*/ 1860331 w 3767959"/>
              <a:gd name="connsiteY30" fmla="*/ 1718442 h 3121573"/>
              <a:gd name="connsiteX31" fmla="*/ 1718441 w 3767959"/>
              <a:gd name="connsiteY31" fmla="*/ 2002221 h 3121573"/>
              <a:gd name="connsiteX32" fmla="*/ 1639614 w 3767959"/>
              <a:gd name="connsiteY32" fmla="*/ 2222938 h 3121573"/>
              <a:gd name="connsiteX33" fmla="*/ 1497724 w 3767959"/>
              <a:gd name="connsiteY33" fmla="*/ 2459421 h 3121573"/>
              <a:gd name="connsiteX34" fmla="*/ 1434662 w 3767959"/>
              <a:gd name="connsiteY34" fmla="*/ 2837794 h 3121573"/>
              <a:gd name="connsiteX35" fmla="*/ 1355834 w 3767959"/>
              <a:gd name="connsiteY35" fmla="*/ 3026980 h 3121573"/>
              <a:gd name="connsiteX36" fmla="*/ 1166648 w 3767959"/>
              <a:gd name="connsiteY36" fmla="*/ 2948152 h 3121573"/>
              <a:gd name="connsiteX37" fmla="*/ 1182414 w 3767959"/>
              <a:gd name="connsiteY37" fmla="*/ 2806262 h 3121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767959" h="3121573">
                <a:moveTo>
                  <a:pt x="1166648" y="2869325"/>
                </a:moveTo>
                <a:lnTo>
                  <a:pt x="1198179" y="2128345"/>
                </a:lnTo>
                <a:lnTo>
                  <a:pt x="1434662" y="1418897"/>
                </a:lnTo>
                <a:lnTo>
                  <a:pt x="1576551" y="882870"/>
                </a:lnTo>
                <a:lnTo>
                  <a:pt x="1103586" y="362607"/>
                </a:lnTo>
                <a:lnTo>
                  <a:pt x="331076" y="299545"/>
                </a:lnTo>
                <a:lnTo>
                  <a:pt x="0" y="252249"/>
                </a:lnTo>
                <a:lnTo>
                  <a:pt x="78827" y="94594"/>
                </a:lnTo>
                <a:lnTo>
                  <a:pt x="882869" y="0"/>
                </a:lnTo>
                <a:lnTo>
                  <a:pt x="1371600" y="47297"/>
                </a:lnTo>
                <a:lnTo>
                  <a:pt x="1686911" y="283780"/>
                </a:lnTo>
                <a:lnTo>
                  <a:pt x="2695903" y="94594"/>
                </a:lnTo>
                <a:lnTo>
                  <a:pt x="3657600" y="126125"/>
                </a:lnTo>
                <a:lnTo>
                  <a:pt x="3767959" y="299545"/>
                </a:lnTo>
                <a:lnTo>
                  <a:pt x="3626069" y="378373"/>
                </a:lnTo>
                <a:lnTo>
                  <a:pt x="2837793" y="425669"/>
                </a:lnTo>
                <a:lnTo>
                  <a:pt x="2380593" y="425669"/>
                </a:lnTo>
                <a:lnTo>
                  <a:pt x="2144110" y="835573"/>
                </a:lnTo>
                <a:lnTo>
                  <a:pt x="2349061" y="1182414"/>
                </a:lnTo>
                <a:lnTo>
                  <a:pt x="2758965" y="1639614"/>
                </a:lnTo>
                <a:lnTo>
                  <a:pt x="3153103" y="2049518"/>
                </a:lnTo>
                <a:lnTo>
                  <a:pt x="3405352" y="2522483"/>
                </a:lnTo>
                <a:lnTo>
                  <a:pt x="3421118" y="2900856"/>
                </a:lnTo>
                <a:lnTo>
                  <a:pt x="3405352" y="3042745"/>
                </a:lnTo>
                <a:lnTo>
                  <a:pt x="3279227" y="3121573"/>
                </a:lnTo>
                <a:lnTo>
                  <a:pt x="3137338" y="3090042"/>
                </a:lnTo>
                <a:lnTo>
                  <a:pt x="3058510" y="2664373"/>
                </a:lnTo>
                <a:lnTo>
                  <a:pt x="3011214" y="2254469"/>
                </a:lnTo>
                <a:lnTo>
                  <a:pt x="2585545" y="1923394"/>
                </a:lnTo>
                <a:lnTo>
                  <a:pt x="2033752" y="1466194"/>
                </a:lnTo>
                <a:lnTo>
                  <a:pt x="1860331" y="1718442"/>
                </a:lnTo>
                <a:lnTo>
                  <a:pt x="1718441" y="2002221"/>
                </a:lnTo>
                <a:lnTo>
                  <a:pt x="1639614" y="2222938"/>
                </a:lnTo>
                <a:lnTo>
                  <a:pt x="1497724" y="2459421"/>
                </a:lnTo>
                <a:lnTo>
                  <a:pt x="1434662" y="2837794"/>
                </a:lnTo>
                <a:lnTo>
                  <a:pt x="1355834" y="3026980"/>
                </a:lnTo>
                <a:lnTo>
                  <a:pt x="1166648" y="2948152"/>
                </a:lnTo>
                <a:lnTo>
                  <a:pt x="1182414" y="2806262"/>
                </a:lnTo>
              </a:path>
            </a:pathLst>
          </a:custGeom>
          <a:solidFill>
            <a:srgbClr val="FF0000">
              <a:alpha val="65098"/>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449" name="Freeform 448"/>
          <p:cNvSpPr/>
          <p:nvPr/>
        </p:nvSpPr>
        <p:spPr bwMode="auto">
          <a:xfrm>
            <a:off x="3559401" y="3767959"/>
            <a:ext cx="4055342" cy="1878592"/>
          </a:xfrm>
          <a:custGeom>
            <a:avLst/>
            <a:gdLst>
              <a:gd name="connsiteX0" fmla="*/ 1166648 w 3767959"/>
              <a:gd name="connsiteY0" fmla="*/ 2869325 h 3121573"/>
              <a:gd name="connsiteX1" fmla="*/ 1198179 w 3767959"/>
              <a:gd name="connsiteY1" fmla="*/ 2128345 h 3121573"/>
              <a:gd name="connsiteX2" fmla="*/ 1434662 w 3767959"/>
              <a:gd name="connsiteY2" fmla="*/ 1418897 h 3121573"/>
              <a:gd name="connsiteX3" fmla="*/ 1261241 w 3767959"/>
              <a:gd name="connsiteY3" fmla="*/ 772511 h 3121573"/>
              <a:gd name="connsiteX4" fmla="*/ 1103586 w 3767959"/>
              <a:gd name="connsiteY4" fmla="*/ 362607 h 3121573"/>
              <a:gd name="connsiteX5" fmla="*/ 331076 w 3767959"/>
              <a:gd name="connsiteY5" fmla="*/ 299545 h 3121573"/>
              <a:gd name="connsiteX6" fmla="*/ 0 w 3767959"/>
              <a:gd name="connsiteY6" fmla="*/ 252249 h 3121573"/>
              <a:gd name="connsiteX7" fmla="*/ 78827 w 3767959"/>
              <a:gd name="connsiteY7" fmla="*/ 94594 h 3121573"/>
              <a:gd name="connsiteX8" fmla="*/ 882869 w 3767959"/>
              <a:gd name="connsiteY8" fmla="*/ 0 h 3121573"/>
              <a:gd name="connsiteX9" fmla="*/ 1371600 w 3767959"/>
              <a:gd name="connsiteY9" fmla="*/ 47297 h 3121573"/>
              <a:gd name="connsiteX10" fmla="*/ 2159876 w 3767959"/>
              <a:gd name="connsiteY10" fmla="*/ 126125 h 3121573"/>
              <a:gd name="connsiteX11" fmla="*/ 2695903 w 3767959"/>
              <a:gd name="connsiteY11" fmla="*/ 94594 h 3121573"/>
              <a:gd name="connsiteX12" fmla="*/ 3657600 w 3767959"/>
              <a:gd name="connsiteY12" fmla="*/ 126125 h 3121573"/>
              <a:gd name="connsiteX13" fmla="*/ 3767959 w 3767959"/>
              <a:gd name="connsiteY13" fmla="*/ 299545 h 3121573"/>
              <a:gd name="connsiteX14" fmla="*/ 3626069 w 3767959"/>
              <a:gd name="connsiteY14" fmla="*/ 378373 h 3121573"/>
              <a:gd name="connsiteX15" fmla="*/ 2837793 w 3767959"/>
              <a:gd name="connsiteY15" fmla="*/ 425669 h 3121573"/>
              <a:gd name="connsiteX16" fmla="*/ 2380593 w 3767959"/>
              <a:gd name="connsiteY16" fmla="*/ 425669 h 3121573"/>
              <a:gd name="connsiteX17" fmla="*/ 2286000 w 3767959"/>
              <a:gd name="connsiteY17" fmla="*/ 851338 h 3121573"/>
              <a:gd name="connsiteX18" fmla="*/ 2443655 w 3767959"/>
              <a:gd name="connsiteY18" fmla="*/ 1182414 h 3121573"/>
              <a:gd name="connsiteX19" fmla="*/ 2758965 w 3767959"/>
              <a:gd name="connsiteY19" fmla="*/ 1639614 h 3121573"/>
              <a:gd name="connsiteX20" fmla="*/ 3153103 w 3767959"/>
              <a:gd name="connsiteY20" fmla="*/ 2049518 h 3121573"/>
              <a:gd name="connsiteX21" fmla="*/ 3563007 w 3767959"/>
              <a:gd name="connsiteY21" fmla="*/ 2538249 h 3121573"/>
              <a:gd name="connsiteX22" fmla="*/ 3563007 w 3767959"/>
              <a:gd name="connsiteY22" fmla="*/ 2995449 h 3121573"/>
              <a:gd name="connsiteX23" fmla="*/ 3436883 w 3767959"/>
              <a:gd name="connsiteY23" fmla="*/ 3105807 h 3121573"/>
              <a:gd name="connsiteX24" fmla="*/ 3279227 w 3767959"/>
              <a:gd name="connsiteY24" fmla="*/ 3121573 h 3121573"/>
              <a:gd name="connsiteX25" fmla="*/ 3137338 w 3767959"/>
              <a:gd name="connsiteY25" fmla="*/ 3090042 h 3121573"/>
              <a:gd name="connsiteX26" fmla="*/ 3058510 w 3767959"/>
              <a:gd name="connsiteY26" fmla="*/ 2664373 h 3121573"/>
              <a:gd name="connsiteX27" fmla="*/ 3011214 w 3767959"/>
              <a:gd name="connsiteY27" fmla="*/ 2254469 h 3121573"/>
              <a:gd name="connsiteX28" fmla="*/ 2585545 w 3767959"/>
              <a:gd name="connsiteY28" fmla="*/ 1923394 h 3121573"/>
              <a:gd name="connsiteX29" fmla="*/ 2033752 w 3767959"/>
              <a:gd name="connsiteY29" fmla="*/ 1466194 h 3121573"/>
              <a:gd name="connsiteX30" fmla="*/ 1718441 w 3767959"/>
              <a:gd name="connsiteY30" fmla="*/ 1623849 h 3121573"/>
              <a:gd name="connsiteX31" fmla="*/ 1718441 w 3767959"/>
              <a:gd name="connsiteY31" fmla="*/ 2002221 h 3121573"/>
              <a:gd name="connsiteX32" fmla="*/ 1639614 w 3767959"/>
              <a:gd name="connsiteY32" fmla="*/ 2222938 h 3121573"/>
              <a:gd name="connsiteX33" fmla="*/ 1497724 w 3767959"/>
              <a:gd name="connsiteY33" fmla="*/ 2459421 h 3121573"/>
              <a:gd name="connsiteX34" fmla="*/ 1434662 w 3767959"/>
              <a:gd name="connsiteY34" fmla="*/ 2837794 h 3121573"/>
              <a:gd name="connsiteX35" fmla="*/ 1355834 w 3767959"/>
              <a:gd name="connsiteY35" fmla="*/ 3026980 h 3121573"/>
              <a:gd name="connsiteX36" fmla="*/ 1166648 w 3767959"/>
              <a:gd name="connsiteY36" fmla="*/ 2948152 h 3121573"/>
              <a:gd name="connsiteX37" fmla="*/ 1182414 w 3767959"/>
              <a:gd name="connsiteY37" fmla="*/ 2806262 h 3121573"/>
              <a:gd name="connsiteX0" fmla="*/ 1166648 w 3767959"/>
              <a:gd name="connsiteY0" fmla="*/ 2869325 h 3121573"/>
              <a:gd name="connsiteX1" fmla="*/ 1198179 w 3767959"/>
              <a:gd name="connsiteY1" fmla="*/ 2128345 h 3121573"/>
              <a:gd name="connsiteX2" fmla="*/ 1434662 w 3767959"/>
              <a:gd name="connsiteY2" fmla="*/ 1418897 h 3121573"/>
              <a:gd name="connsiteX3" fmla="*/ 1261241 w 3767959"/>
              <a:gd name="connsiteY3" fmla="*/ 772511 h 3121573"/>
              <a:gd name="connsiteX4" fmla="*/ 1103586 w 3767959"/>
              <a:gd name="connsiteY4" fmla="*/ 362607 h 3121573"/>
              <a:gd name="connsiteX5" fmla="*/ 331076 w 3767959"/>
              <a:gd name="connsiteY5" fmla="*/ 299545 h 3121573"/>
              <a:gd name="connsiteX6" fmla="*/ 0 w 3767959"/>
              <a:gd name="connsiteY6" fmla="*/ 252249 h 3121573"/>
              <a:gd name="connsiteX7" fmla="*/ 78827 w 3767959"/>
              <a:gd name="connsiteY7" fmla="*/ 94594 h 3121573"/>
              <a:gd name="connsiteX8" fmla="*/ 882869 w 3767959"/>
              <a:gd name="connsiteY8" fmla="*/ 0 h 3121573"/>
              <a:gd name="connsiteX9" fmla="*/ 1371600 w 3767959"/>
              <a:gd name="connsiteY9" fmla="*/ 47297 h 3121573"/>
              <a:gd name="connsiteX10" fmla="*/ 1686911 w 3767959"/>
              <a:gd name="connsiteY10" fmla="*/ 283780 h 3121573"/>
              <a:gd name="connsiteX11" fmla="*/ 2695903 w 3767959"/>
              <a:gd name="connsiteY11" fmla="*/ 94594 h 3121573"/>
              <a:gd name="connsiteX12" fmla="*/ 3657600 w 3767959"/>
              <a:gd name="connsiteY12" fmla="*/ 126125 h 3121573"/>
              <a:gd name="connsiteX13" fmla="*/ 3767959 w 3767959"/>
              <a:gd name="connsiteY13" fmla="*/ 299545 h 3121573"/>
              <a:gd name="connsiteX14" fmla="*/ 3626069 w 3767959"/>
              <a:gd name="connsiteY14" fmla="*/ 378373 h 3121573"/>
              <a:gd name="connsiteX15" fmla="*/ 2837793 w 3767959"/>
              <a:gd name="connsiteY15" fmla="*/ 425669 h 3121573"/>
              <a:gd name="connsiteX16" fmla="*/ 2380593 w 3767959"/>
              <a:gd name="connsiteY16" fmla="*/ 425669 h 3121573"/>
              <a:gd name="connsiteX17" fmla="*/ 2286000 w 3767959"/>
              <a:gd name="connsiteY17" fmla="*/ 851338 h 3121573"/>
              <a:gd name="connsiteX18" fmla="*/ 2443655 w 3767959"/>
              <a:gd name="connsiteY18" fmla="*/ 1182414 h 3121573"/>
              <a:gd name="connsiteX19" fmla="*/ 2758965 w 3767959"/>
              <a:gd name="connsiteY19" fmla="*/ 1639614 h 3121573"/>
              <a:gd name="connsiteX20" fmla="*/ 3153103 w 3767959"/>
              <a:gd name="connsiteY20" fmla="*/ 2049518 h 3121573"/>
              <a:gd name="connsiteX21" fmla="*/ 3563007 w 3767959"/>
              <a:gd name="connsiteY21" fmla="*/ 2538249 h 3121573"/>
              <a:gd name="connsiteX22" fmla="*/ 3563007 w 3767959"/>
              <a:gd name="connsiteY22" fmla="*/ 2995449 h 3121573"/>
              <a:gd name="connsiteX23" fmla="*/ 3436883 w 3767959"/>
              <a:gd name="connsiteY23" fmla="*/ 3105807 h 3121573"/>
              <a:gd name="connsiteX24" fmla="*/ 3279227 w 3767959"/>
              <a:gd name="connsiteY24" fmla="*/ 3121573 h 3121573"/>
              <a:gd name="connsiteX25" fmla="*/ 3137338 w 3767959"/>
              <a:gd name="connsiteY25" fmla="*/ 3090042 h 3121573"/>
              <a:gd name="connsiteX26" fmla="*/ 3058510 w 3767959"/>
              <a:gd name="connsiteY26" fmla="*/ 2664373 h 3121573"/>
              <a:gd name="connsiteX27" fmla="*/ 3011214 w 3767959"/>
              <a:gd name="connsiteY27" fmla="*/ 2254469 h 3121573"/>
              <a:gd name="connsiteX28" fmla="*/ 2585545 w 3767959"/>
              <a:gd name="connsiteY28" fmla="*/ 1923394 h 3121573"/>
              <a:gd name="connsiteX29" fmla="*/ 2033752 w 3767959"/>
              <a:gd name="connsiteY29" fmla="*/ 1466194 h 3121573"/>
              <a:gd name="connsiteX30" fmla="*/ 1718441 w 3767959"/>
              <a:gd name="connsiteY30" fmla="*/ 1623849 h 3121573"/>
              <a:gd name="connsiteX31" fmla="*/ 1718441 w 3767959"/>
              <a:gd name="connsiteY31" fmla="*/ 2002221 h 3121573"/>
              <a:gd name="connsiteX32" fmla="*/ 1639614 w 3767959"/>
              <a:gd name="connsiteY32" fmla="*/ 2222938 h 3121573"/>
              <a:gd name="connsiteX33" fmla="*/ 1497724 w 3767959"/>
              <a:gd name="connsiteY33" fmla="*/ 2459421 h 3121573"/>
              <a:gd name="connsiteX34" fmla="*/ 1434662 w 3767959"/>
              <a:gd name="connsiteY34" fmla="*/ 2837794 h 3121573"/>
              <a:gd name="connsiteX35" fmla="*/ 1355834 w 3767959"/>
              <a:gd name="connsiteY35" fmla="*/ 3026980 h 3121573"/>
              <a:gd name="connsiteX36" fmla="*/ 1166648 w 3767959"/>
              <a:gd name="connsiteY36" fmla="*/ 2948152 h 3121573"/>
              <a:gd name="connsiteX37" fmla="*/ 1182414 w 3767959"/>
              <a:gd name="connsiteY37" fmla="*/ 2806262 h 3121573"/>
              <a:gd name="connsiteX0" fmla="*/ 1166648 w 3767959"/>
              <a:gd name="connsiteY0" fmla="*/ 2869325 h 3121573"/>
              <a:gd name="connsiteX1" fmla="*/ 1198179 w 3767959"/>
              <a:gd name="connsiteY1" fmla="*/ 2128345 h 3121573"/>
              <a:gd name="connsiteX2" fmla="*/ 1434662 w 3767959"/>
              <a:gd name="connsiteY2" fmla="*/ 1418897 h 3121573"/>
              <a:gd name="connsiteX3" fmla="*/ 1576551 w 3767959"/>
              <a:gd name="connsiteY3" fmla="*/ 882870 h 3121573"/>
              <a:gd name="connsiteX4" fmla="*/ 1103586 w 3767959"/>
              <a:gd name="connsiteY4" fmla="*/ 362607 h 3121573"/>
              <a:gd name="connsiteX5" fmla="*/ 331076 w 3767959"/>
              <a:gd name="connsiteY5" fmla="*/ 299545 h 3121573"/>
              <a:gd name="connsiteX6" fmla="*/ 0 w 3767959"/>
              <a:gd name="connsiteY6" fmla="*/ 252249 h 3121573"/>
              <a:gd name="connsiteX7" fmla="*/ 78827 w 3767959"/>
              <a:gd name="connsiteY7" fmla="*/ 94594 h 3121573"/>
              <a:gd name="connsiteX8" fmla="*/ 882869 w 3767959"/>
              <a:gd name="connsiteY8" fmla="*/ 0 h 3121573"/>
              <a:gd name="connsiteX9" fmla="*/ 1371600 w 3767959"/>
              <a:gd name="connsiteY9" fmla="*/ 47297 h 3121573"/>
              <a:gd name="connsiteX10" fmla="*/ 1686911 w 3767959"/>
              <a:gd name="connsiteY10" fmla="*/ 283780 h 3121573"/>
              <a:gd name="connsiteX11" fmla="*/ 2695903 w 3767959"/>
              <a:gd name="connsiteY11" fmla="*/ 94594 h 3121573"/>
              <a:gd name="connsiteX12" fmla="*/ 3657600 w 3767959"/>
              <a:gd name="connsiteY12" fmla="*/ 126125 h 3121573"/>
              <a:gd name="connsiteX13" fmla="*/ 3767959 w 3767959"/>
              <a:gd name="connsiteY13" fmla="*/ 299545 h 3121573"/>
              <a:gd name="connsiteX14" fmla="*/ 3626069 w 3767959"/>
              <a:gd name="connsiteY14" fmla="*/ 378373 h 3121573"/>
              <a:gd name="connsiteX15" fmla="*/ 2837793 w 3767959"/>
              <a:gd name="connsiteY15" fmla="*/ 425669 h 3121573"/>
              <a:gd name="connsiteX16" fmla="*/ 2380593 w 3767959"/>
              <a:gd name="connsiteY16" fmla="*/ 425669 h 3121573"/>
              <a:gd name="connsiteX17" fmla="*/ 2286000 w 3767959"/>
              <a:gd name="connsiteY17" fmla="*/ 851338 h 3121573"/>
              <a:gd name="connsiteX18" fmla="*/ 2443655 w 3767959"/>
              <a:gd name="connsiteY18" fmla="*/ 1182414 h 3121573"/>
              <a:gd name="connsiteX19" fmla="*/ 2758965 w 3767959"/>
              <a:gd name="connsiteY19" fmla="*/ 1639614 h 3121573"/>
              <a:gd name="connsiteX20" fmla="*/ 3153103 w 3767959"/>
              <a:gd name="connsiteY20" fmla="*/ 2049518 h 3121573"/>
              <a:gd name="connsiteX21" fmla="*/ 3563007 w 3767959"/>
              <a:gd name="connsiteY21" fmla="*/ 2538249 h 3121573"/>
              <a:gd name="connsiteX22" fmla="*/ 3563007 w 3767959"/>
              <a:gd name="connsiteY22" fmla="*/ 2995449 h 3121573"/>
              <a:gd name="connsiteX23" fmla="*/ 3436883 w 3767959"/>
              <a:gd name="connsiteY23" fmla="*/ 3105807 h 3121573"/>
              <a:gd name="connsiteX24" fmla="*/ 3279227 w 3767959"/>
              <a:gd name="connsiteY24" fmla="*/ 3121573 h 3121573"/>
              <a:gd name="connsiteX25" fmla="*/ 3137338 w 3767959"/>
              <a:gd name="connsiteY25" fmla="*/ 3090042 h 3121573"/>
              <a:gd name="connsiteX26" fmla="*/ 3058510 w 3767959"/>
              <a:gd name="connsiteY26" fmla="*/ 2664373 h 3121573"/>
              <a:gd name="connsiteX27" fmla="*/ 3011214 w 3767959"/>
              <a:gd name="connsiteY27" fmla="*/ 2254469 h 3121573"/>
              <a:gd name="connsiteX28" fmla="*/ 2585545 w 3767959"/>
              <a:gd name="connsiteY28" fmla="*/ 1923394 h 3121573"/>
              <a:gd name="connsiteX29" fmla="*/ 2033752 w 3767959"/>
              <a:gd name="connsiteY29" fmla="*/ 1466194 h 3121573"/>
              <a:gd name="connsiteX30" fmla="*/ 1718441 w 3767959"/>
              <a:gd name="connsiteY30" fmla="*/ 1623849 h 3121573"/>
              <a:gd name="connsiteX31" fmla="*/ 1718441 w 3767959"/>
              <a:gd name="connsiteY31" fmla="*/ 2002221 h 3121573"/>
              <a:gd name="connsiteX32" fmla="*/ 1639614 w 3767959"/>
              <a:gd name="connsiteY32" fmla="*/ 2222938 h 3121573"/>
              <a:gd name="connsiteX33" fmla="*/ 1497724 w 3767959"/>
              <a:gd name="connsiteY33" fmla="*/ 2459421 h 3121573"/>
              <a:gd name="connsiteX34" fmla="*/ 1434662 w 3767959"/>
              <a:gd name="connsiteY34" fmla="*/ 2837794 h 3121573"/>
              <a:gd name="connsiteX35" fmla="*/ 1355834 w 3767959"/>
              <a:gd name="connsiteY35" fmla="*/ 3026980 h 3121573"/>
              <a:gd name="connsiteX36" fmla="*/ 1166648 w 3767959"/>
              <a:gd name="connsiteY36" fmla="*/ 2948152 h 3121573"/>
              <a:gd name="connsiteX37" fmla="*/ 1182414 w 3767959"/>
              <a:gd name="connsiteY37" fmla="*/ 2806262 h 3121573"/>
              <a:gd name="connsiteX0" fmla="*/ 1166648 w 3767959"/>
              <a:gd name="connsiteY0" fmla="*/ 2869325 h 3121573"/>
              <a:gd name="connsiteX1" fmla="*/ 1198179 w 3767959"/>
              <a:gd name="connsiteY1" fmla="*/ 2128345 h 3121573"/>
              <a:gd name="connsiteX2" fmla="*/ 1434662 w 3767959"/>
              <a:gd name="connsiteY2" fmla="*/ 1418897 h 3121573"/>
              <a:gd name="connsiteX3" fmla="*/ 1576551 w 3767959"/>
              <a:gd name="connsiteY3" fmla="*/ 882870 h 3121573"/>
              <a:gd name="connsiteX4" fmla="*/ 1103586 w 3767959"/>
              <a:gd name="connsiteY4" fmla="*/ 362607 h 3121573"/>
              <a:gd name="connsiteX5" fmla="*/ 331076 w 3767959"/>
              <a:gd name="connsiteY5" fmla="*/ 299545 h 3121573"/>
              <a:gd name="connsiteX6" fmla="*/ 0 w 3767959"/>
              <a:gd name="connsiteY6" fmla="*/ 252249 h 3121573"/>
              <a:gd name="connsiteX7" fmla="*/ 78827 w 3767959"/>
              <a:gd name="connsiteY7" fmla="*/ 94594 h 3121573"/>
              <a:gd name="connsiteX8" fmla="*/ 882869 w 3767959"/>
              <a:gd name="connsiteY8" fmla="*/ 0 h 3121573"/>
              <a:gd name="connsiteX9" fmla="*/ 1371600 w 3767959"/>
              <a:gd name="connsiteY9" fmla="*/ 47297 h 3121573"/>
              <a:gd name="connsiteX10" fmla="*/ 1686911 w 3767959"/>
              <a:gd name="connsiteY10" fmla="*/ 283780 h 3121573"/>
              <a:gd name="connsiteX11" fmla="*/ 2695903 w 3767959"/>
              <a:gd name="connsiteY11" fmla="*/ 94594 h 3121573"/>
              <a:gd name="connsiteX12" fmla="*/ 3657600 w 3767959"/>
              <a:gd name="connsiteY12" fmla="*/ 126125 h 3121573"/>
              <a:gd name="connsiteX13" fmla="*/ 3767959 w 3767959"/>
              <a:gd name="connsiteY13" fmla="*/ 299545 h 3121573"/>
              <a:gd name="connsiteX14" fmla="*/ 3626069 w 3767959"/>
              <a:gd name="connsiteY14" fmla="*/ 378373 h 3121573"/>
              <a:gd name="connsiteX15" fmla="*/ 2837793 w 3767959"/>
              <a:gd name="connsiteY15" fmla="*/ 425669 h 3121573"/>
              <a:gd name="connsiteX16" fmla="*/ 2380593 w 3767959"/>
              <a:gd name="connsiteY16" fmla="*/ 425669 h 3121573"/>
              <a:gd name="connsiteX17" fmla="*/ 2144110 w 3767959"/>
              <a:gd name="connsiteY17" fmla="*/ 835573 h 3121573"/>
              <a:gd name="connsiteX18" fmla="*/ 2443655 w 3767959"/>
              <a:gd name="connsiteY18" fmla="*/ 1182414 h 3121573"/>
              <a:gd name="connsiteX19" fmla="*/ 2758965 w 3767959"/>
              <a:gd name="connsiteY19" fmla="*/ 1639614 h 3121573"/>
              <a:gd name="connsiteX20" fmla="*/ 3153103 w 3767959"/>
              <a:gd name="connsiteY20" fmla="*/ 2049518 h 3121573"/>
              <a:gd name="connsiteX21" fmla="*/ 3563007 w 3767959"/>
              <a:gd name="connsiteY21" fmla="*/ 2538249 h 3121573"/>
              <a:gd name="connsiteX22" fmla="*/ 3563007 w 3767959"/>
              <a:gd name="connsiteY22" fmla="*/ 2995449 h 3121573"/>
              <a:gd name="connsiteX23" fmla="*/ 3436883 w 3767959"/>
              <a:gd name="connsiteY23" fmla="*/ 3105807 h 3121573"/>
              <a:gd name="connsiteX24" fmla="*/ 3279227 w 3767959"/>
              <a:gd name="connsiteY24" fmla="*/ 3121573 h 3121573"/>
              <a:gd name="connsiteX25" fmla="*/ 3137338 w 3767959"/>
              <a:gd name="connsiteY25" fmla="*/ 3090042 h 3121573"/>
              <a:gd name="connsiteX26" fmla="*/ 3058510 w 3767959"/>
              <a:gd name="connsiteY26" fmla="*/ 2664373 h 3121573"/>
              <a:gd name="connsiteX27" fmla="*/ 3011214 w 3767959"/>
              <a:gd name="connsiteY27" fmla="*/ 2254469 h 3121573"/>
              <a:gd name="connsiteX28" fmla="*/ 2585545 w 3767959"/>
              <a:gd name="connsiteY28" fmla="*/ 1923394 h 3121573"/>
              <a:gd name="connsiteX29" fmla="*/ 2033752 w 3767959"/>
              <a:gd name="connsiteY29" fmla="*/ 1466194 h 3121573"/>
              <a:gd name="connsiteX30" fmla="*/ 1718441 w 3767959"/>
              <a:gd name="connsiteY30" fmla="*/ 1623849 h 3121573"/>
              <a:gd name="connsiteX31" fmla="*/ 1718441 w 3767959"/>
              <a:gd name="connsiteY31" fmla="*/ 2002221 h 3121573"/>
              <a:gd name="connsiteX32" fmla="*/ 1639614 w 3767959"/>
              <a:gd name="connsiteY32" fmla="*/ 2222938 h 3121573"/>
              <a:gd name="connsiteX33" fmla="*/ 1497724 w 3767959"/>
              <a:gd name="connsiteY33" fmla="*/ 2459421 h 3121573"/>
              <a:gd name="connsiteX34" fmla="*/ 1434662 w 3767959"/>
              <a:gd name="connsiteY34" fmla="*/ 2837794 h 3121573"/>
              <a:gd name="connsiteX35" fmla="*/ 1355834 w 3767959"/>
              <a:gd name="connsiteY35" fmla="*/ 3026980 h 3121573"/>
              <a:gd name="connsiteX36" fmla="*/ 1166648 w 3767959"/>
              <a:gd name="connsiteY36" fmla="*/ 2948152 h 3121573"/>
              <a:gd name="connsiteX37" fmla="*/ 1182414 w 3767959"/>
              <a:gd name="connsiteY37" fmla="*/ 2806262 h 3121573"/>
              <a:gd name="connsiteX0" fmla="*/ 1166648 w 3767959"/>
              <a:gd name="connsiteY0" fmla="*/ 2869325 h 3121573"/>
              <a:gd name="connsiteX1" fmla="*/ 1198179 w 3767959"/>
              <a:gd name="connsiteY1" fmla="*/ 2128345 h 3121573"/>
              <a:gd name="connsiteX2" fmla="*/ 1434662 w 3767959"/>
              <a:gd name="connsiteY2" fmla="*/ 1418897 h 3121573"/>
              <a:gd name="connsiteX3" fmla="*/ 1576551 w 3767959"/>
              <a:gd name="connsiteY3" fmla="*/ 882870 h 3121573"/>
              <a:gd name="connsiteX4" fmla="*/ 1103586 w 3767959"/>
              <a:gd name="connsiteY4" fmla="*/ 362607 h 3121573"/>
              <a:gd name="connsiteX5" fmla="*/ 331076 w 3767959"/>
              <a:gd name="connsiteY5" fmla="*/ 299545 h 3121573"/>
              <a:gd name="connsiteX6" fmla="*/ 0 w 3767959"/>
              <a:gd name="connsiteY6" fmla="*/ 252249 h 3121573"/>
              <a:gd name="connsiteX7" fmla="*/ 78827 w 3767959"/>
              <a:gd name="connsiteY7" fmla="*/ 94594 h 3121573"/>
              <a:gd name="connsiteX8" fmla="*/ 882869 w 3767959"/>
              <a:gd name="connsiteY8" fmla="*/ 0 h 3121573"/>
              <a:gd name="connsiteX9" fmla="*/ 1371600 w 3767959"/>
              <a:gd name="connsiteY9" fmla="*/ 47297 h 3121573"/>
              <a:gd name="connsiteX10" fmla="*/ 1686911 w 3767959"/>
              <a:gd name="connsiteY10" fmla="*/ 283780 h 3121573"/>
              <a:gd name="connsiteX11" fmla="*/ 2695903 w 3767959"/>
              <a:gd name="connsiteY11" fmla="*/ 94594 h 3121573"/>
              <a:gd name="connsiteX12" fmla="*/ 3657600 w 3767959"/>
              <a:gd name="connsiteY12" fmla="*/ 126125 h 3121573"/>
              <a:gd name="connsiteX13" fmla="*/ 3767959 w 3767959"/>
              <a:gd name="connsiteY13" fmla="*/ 299545 h 3121573"/>
              <a:gd name="connsiteX14" fmla="*/ 3626069 w 3767959"/>
              <a:gd name="connsiteY14" fmla="*/ 378373 h 3121573"/>
              <a:gd name="connsiteX15" fmla="*/ 2837793 w 3767959"/>
              <a:gd name="connsiteY15" fmla="*/ 425669 h 3121573"/>
              <a:gd name="connsiteX16" fmla="*/ 2380593 w 3767959"/>
              <a:gd name="connsiteY16" fmla="*/ 425669 h 3121573"/>
              <a:gd name="connsiteX17" fmla="*/ 2144110 w 3767959"/>
              <a:gd name="connsiteY17" fmla="*/ 835573 h 3121573"/>
              <a:gd name="connsiteX18" fmla="*/ 2349061 w 3767959"/>
              <a:gd name="connsiteY18" fmla="*/ 1182414 h 3121573"/>
              <a:gd name="connsiteX19" fmla="*/ 2758965 w 3767959"/>
              <a:gd name="connsiteY19" fmla="*/ 1639614 h 3121573"/>
              <a:gd name="connsiteX20" fmla="*/ 3153103 w 3767959"/>
              <a:gd name="connsiteY20" fmla="*/ 2049518 h 3121573"/>
              <a:gd name="connsiteX21" fmla="*/ 3563007 w 3767959"/>
              <a:gd name="connsiteY21" fmla="*/ 2538249 h 3121573"/>
              <a:gd name="connsiteX22" fmla="*/ 3563007 w 3767959"/>
              <a:gd name="connsiteY22" fmla="*/ 2995449 h 3121573"/>
              <a:gd name="connsiteX23" fmla="*/ 3436883 w 3767959"/>
              <a:gd name="connsiteY23" fmla="*/ 3105807 h 3121573"/>
              <a:gd name="connsiteX24" fmla="*/ 3279227 w 3767959"/>
              <a:gd name="connsiteY24" fmla="*/ 3121573 h 3121573"/>
              <a:gd name="connsiteX25" fmla="*/ 3137338 w 3767959"/>
              <a:gd name="connsiteY25" fmla="*/ 3090042 h 3121573"/>
              <a:gd name="connsiteX26" fmla="*/ 3058510 w 3767959"/>
              <a:gd name="connsiteY26" fmla="*/ 2664373 h 3121573"/>
              <a:gd name="connsiteX27" fmla="*/ 3011214 w 3767959"/>
              <a:gd name="connsiteY27" fmla="*/ 2254469 h 3121573"/>
              <a:gd name="connsiteX28" fmla="*/ 2585545 w 3767959"/>
              <a:gd name="connsiteY28" fmla="*/ 1923394 h 3121573"/>
              <a:gd name="connsiteX29" fmla="*/ 2033752 w 3767959"/>
              <a:gd name="connsiteY29" fmla="*/ 1466194 h 3121573"/>
              <a:gd name="connsiteX30" fmla="*/ 1718441 w 3767959"/>
              <a:gd name="connsiteY30" fmla="*/ 1623849 h 3121573"/>
              <a:gd name="connsiteX31" fmla="*/ 1718441 w 3767959"/>
              <a:gd name="connsiteY31" fmla="*/ 2002221 h 3121573"/>
              <a:gd name="connsiteX32" fmla="*/ 1639614 w 3767959"/>
              <a:gd name="connsiteY32" fmla="*/ 2222938 h 3121573"/>
              <a:gd name="connsiteX33" fmla="*/ 1497724 w 3767959"/>
              <a:gd name="connsiteY33" fmla="*/ 2459421 h 3121573"/>
              <a:gd name="connsiteX34" fmla="*/ 1434662 w 3767959"/>
              <a:gd name="connsiteY34" fmla="*/ 2837794 h 3121573"/>
              <a:gd name="connsiteX35" fmla="*/ 1355834 w 3767959"/>
              <a:gd name="connsiteY35" fmla="*/ 3026980 h 3121573"/>
              <a:gd name="connsiteX36" fmla="*/ 1166648 w 3767959"/>
              <a:gd name="connsiteY36" fmla="*/ 2948152 h 3121573"/>
              <a:gd name="connsiteX37" fmla="*/ 1182414 w 3767959"/>
              <a:gd name="connsiteY37" fmla="*/ 2806262 h 3121573"/>
              <a:gd name="connsiteX0" fmla="*/ 1166648 w 3767959"/>
              <a:gd name="connsiteY0" fmla="*/ 2869325 h 3121573"/>
              <a:gd name="connsiteX1" fmla="*/ 1198179 w 3767959"/>
              <a:gd name="connsiteY1" fmla="*/ 2128345 h 3121573"/>
              <a:gd name="connsiteX2" fmla="*/ 1434662 w 3767959"/>
              <a:gd name="connsiteY2" fmla="*/ 1418897 h 3121573"/>
              <a:gd name="connsiteX3" fmla="*/ 1576551 w 3767959"/>
              <a:gd name="connsiteY3" fmla="*/ 882870 h 3121573"/>
              <a:gd name="connsiteX4" fmla="*/ 1103586 w 3767959"/>
              <a:gd name="connsiteY4" fmla="*/ 362607 h 3121573"/>
              <a:gd name="connsiteX5" fmla="*/ 331076 w 3767959"/>
              <a:gd name="connsiteY5" fmla="*/ 299545 h 3121573"/>
              <a:gd name="connsiteX6" fmla="*/ 0 w 3767959"/>
              <a:gd name="connsiteY6" fmla="*/ 252249 h 3121573"/>
              <a:gd name="connsiteX7" fmla="*/ 78827 w 3767959"/>
              <a:gd name="connsiteY7" fmla="*/ 94594 h 3121573"/>
              <a:gd name="connsiteX8" fmla="*/ 882869 w 3767959"/>
              <a:gd name="connsiteY8" fmla="*/ 0 h 3121573"/>
              <a:gd name="connsiteX9" fmla="*/ 1371600 w 3767959"/>
              <a:gd name="connsiteY9" fmla="*/ 47297 h 3121573"/>
              <a:gd name="connsiteX10" fmla="*/ 1686911 w 3767959"/>
              <a:gd name="connsiteY10" fmla="*/ 283780 h 3121573"/>
              <a:gd name="connsiteX11" fmla="*/ 2695903 w 3767959"/>
              <a:gd name="connsiteY11" fmla="*/ 94594 h 3121573"/>
              <a:gd name="connsiteX12" fmla="*/ 3657600 w 3767959"/>
              <a:gd name="connsiteY12" fmla="*/ 126125 h 3121573"/>
              <a:gd name="connsiteX13" fmla="*/ 3767959 w 3767959"/>
              <a:gd name="connsiteY13" fmla="*/ 299545 h 3121573"/>
              <a:gd name="connsiteX14" fmla="*/ 3626069 w 3767959"/>
              <a:gd name="connsiteY14" fmla="*/ 378373 h 3121573"/>
              <a:gd name="connsiteX15" fmla="*/ 2837793 w 3767959"/>
              <a:gd name="connsiteY15" fmla="*/ 425669 h 3121573"/>
              <a:gd name="connsiteX16" fmla="*/ 2380593 w 3767959"/>
              <a:gd name="connsiteY16" fmla="*/ 425669 h 3121573"/>
              <a:gd name="connsiteX17" fmla="*/ 2144110 w 3767959"/>
              <a:gd name="connsiteY17" fmla="*/ 835573 h 3121573"/>
              <a:gd name="connsiteX18" fmla="*/ 2349061 w 3767959"/>
              <a:gd name="connsiteY18" fmla="*/ 1182414 h 3121573"/>
              <a:gd name="connsiteX19" fmla="*/ 2758965 w 3767959"/>
              <a:gd name="connsiteY19" fmla="*/ 1639614 h 3121573"/>
              <a:gd name="connsiteX20" fmla="*/ 3153103 w 3767959"/>
              <a:gd name="connsiteY20" fmla="*/ 2049518 h 3121573"/>
              <a:gd name="connsiteX21" fmla="*/ 3405352 w 3767959"/>
              <a:gd name="connsiteY21" fmla="*/ 2522483 h 3121573"/>
              <a:gd name="connsiteX22" fmla="*/ 3563007 w 3767959"/>
              <a:gd name="connsiteY22" fmla="*/ 2995449 h 3121573"/>
              <a:gd name="connsiteX23" fmla="*/ 3436883 w 3767959"/>
              <a:gd name="connsiteY23" fmla="*/ 3105807 h 3121573"/>
              <a:gd name="connsiteX24" fmla="*/ 3279227 w 3767959"/>
              <a:gd name="connsiteY24" fmla="*/ 3121573 h 3121573"/>
              <a:gd name="connsiteX25" fmla="*/ 3137338 w 3767959"/>
              <a:gd name="connsiteY25" fmla="*/ 3090042 h 3121573"/>
              <a:gd name="connsiteX26" fmla="*/ 3058510 w 3767959"/>
              <a:gd name="connsiteY26" fmla="*/ 2664373 h 3121573"/>
              <a:gd name="connsiteX27" fmla="*/ 3011214 w 3767959"/>
              <a:gd name="connsiteY27" fmla="*/ 2254469 h 3121573"/>
              <a:gd name="connsiteX28" fmla="*/ 2585545 w 3767959"/>
              <a:gd name="connsiteY28" fmla="*/ 1923394 h 3121573"/>
              <a:gd name="connsiteX29" fmla="*/ 2033752 w 3767959"/>
              <a:gd name="connsiteY29" fmla="*/ 1466194 h 3121573"/>
              <a:gd name="connsiteX30" fmla="*/ 1718441 w 3767959"/>
              <a:gd name="connsiteY30" fmla="*/ 1623849 h 3121573"/>
              <a:gd name="connsiteX31" fmla="*/ 1718441 w 3767959"/>
              <a:gd name="connsiteY31" fmla="*/ 2002221 h 3121573"/>
              <a:gd name="connsiteX32" fmla="*/ 1639614 w 3767959"/>
              <a:gd name="connsiteY32" fmla="*/ 2222938 h 3121573"/>
              <a:gd name="connsiteX33" fmla="*/ 1497724 w 3767959"/>
              <a:gd name="connsiteY33" fmla="*/ 2459421 h 3121573"/>
              <a:gd name="connsiteX34" fmla="*/ 1434662 w 3767959"/>
              <a:gd name="connsiteY34" fmla="*/ 2837794 h 3121573"/>
              <a:gd name="connsiteX35" fmla="*/ 1355834 w 3767959"/>
              <a:gd name="connsiteY35" fmla="*/ 3026980 h 3121573"/>
              <a:gd name="connsiteX36" fmla="*/ 1166648 w 3767959"/>
              <a:gd name="connsiteY36" fmla="*/ 2948152 h 3121573"/>
              <a:gd name="connsiteX37" fmla="*/ 1182414 w 3767959"/>
              <a:gd name="connsiteY37" fmla="*/ 2806262 h 3121573"/>
              <a:gd name="connsiteX0" fmla="*/ 1166648 w 3767959"/>
              <a:gd name="connsiteY0" fmla="*/ 2869325 h 3121573"/>
              <a:gd name="connsiteX1" fmla="*/ 1198179 w 3767959"/>
              <a:gd name="connsiteY1" fmla="*/ 2128345 h 3121573"/>
              <a:gd name="connsiteX2" fmla="*/ 1434662 w 3767959"/>
              <a:gd name="connsiteY2" fmla="*/ 1418897 h 3121573"/>
              <a:gd name="connsiteX3" fmla="*/ 1576551 w 3767959"/>
              <a:gd name="connsiteY3" fmla="*/ 882870 h 3121573"/>
              <a:gd name="connsiteX4" fmla="*/ 1103586 w 3767959"/>
              <a:gd name="connsiteY4" fmla="*/ 362607 h 3121573"/>
              <a:gd name="connsiteX5" fmla="*/ 331076 w 3767959"/>
              <a:gd name="connsiteY5" fmla="*/ 299545 h 3121573"/>
              <a:gd name="connsiteX6" fmla="*/ 0 w 3767959"/>
              <a:gd name="connsiteY6" fmla="*/ 252249 h 3121573"/>
              <a:gd name="connsiteX7" fmla="*/ 78827 w 3767959"/>
              <a:gd name="connsiteY7" fmla="*/ 94594 h 3121573"/>
              <a:gd name="connsiteX8" fmla="*/ 882869 w 3767959"/>
              <a:gd name="connsiteY8" fmla="*/ 0 h 3121573"/>
              <a:gd name="connsiteX9" fmla="*/ 1371600 w 3767959"/>
              <a:gd name="connsiteY9" fmla="*/ 47297 h 3121573"/>
              <a:gd name="connsiteX10" fmla="*/ 1686911 w 3767959"/>
              <a:gd name="connsiteY10" fmla="*/ 283780 h 3121573"/>
              <a:gd name="connsiteX11" fmla="*/ 2695903 w 3767959"/>
              <a:gd name="connsiteY11" fmla="*/ 94594 h 3121573"/>
              <a:gd name="connsiteX12" fmla="*/ 3657600 w 3767959"/>
              <a:gd name="connsiteY12" fmla="*/ 126125 h 3121573"/>
              <a:gd name="connsiteX13" fmla="*/ 3767959 w 3767959"/>
              <a:gd name="connsiteY13" fmla="*/ 299545 h 3121573"/>
              <a:gd name="connsiteX14" fmla="*/ 3626069 w 3767959"/>
              <a:gd name="connsiteY14" fmla="*/ 378373 h 3121573"/>
              <a:gd name="connsiteX15" fmla="*/ 2837793 w 3767959"/>
              <a:gd name="connsiteY15" fmla="*/ 425669 h 3121573"/>
              <a:gd name="connsiteX16" fmla="*/ 2380593 w 3767959"/>
              <a:gd name="connsiteY16" fmla="*/ 425669 h 3121573"/>
              <a:gd name="connsiteX17" fmla="*/ 2144110 w 3767959"/>
              <a:gd name="connsiteY17" fmla="*/ 835573 h 3121573"/>
              <a:gd name="connsiteX18" fmla="*/ 2349061 w 3767959"/>
              <a:gd name="connsiteY18" fmla="*/ 1182414 h 3121573"/>
              <a:gd name="connsiteX19" fmla="*/ 2758965 w 3767959"/>
              <a:gd name="connsiteY19" fmla="*/ 1639614 h 3121573"/>
              <a:gd name="connsiteX20" fmla="*/ 3153103 w 3767959"/>
              <a:gd name="connsiteY20" fmla="*/ 2049518 h 3121573"/>
              <a:gd name="connsiteX21" fmla="*/ 3405352 w 3767959"/>
              <a:gd name="connsiteY21" fmla="*/ 2522483 h 3121573"/>
              <a:gd name="connsiteX22" fmla="*/ 3421118 w 3767959"/>
              <a:gd name="connsiteY22" fmla="*/ 2900856 h 3121573"/>
              <a:gd name="connsiteX23" fmla="*/ 3436883 w 3767959"/>
              <a:gd name="connsiteY23" fmla="*/ 3105807 h 3121573"/>
              <a:gd name="connsiteX24" fmla="*/ 3279227 w 3767959"/>
              <a:gd name="connsiteY24" fmla="*/ 3121573 h 3121573"/>
              <a:gd name="connsiteX25" fmla="*/ 3137338 w 3767959"/>
              <a:gd name="connsiteY25" fmla="*/ 3090042 h 3121573"/>
              <a:gd name="connsiteX26" fmla="*/ 3058510 w 3767959"/>
              <a:gd name="connsiteY26" fmla="*/ 2664373 h 3121573"/>
              <a:gd name="connsiteX27" fmla="*/ 3011214 w 3767959"/>
              <a:gd name="connsiteY27" fmla="*/ 2254469 h 3121573"/>
              <a:gd name="connsiteX28" fmla="*/ 2585545 w 3767959"/>
              <a:gd name="connsiteY28" fmla="*/ 1923394 h 3121573"/>
              <a:gd name="connsiteX29" fmla="*/ 2033752 w 3767959"/>
              <a:gd name="connsiteY29" fmla="*/ 1466194 h 3121573"/>
              <a:gd name="connsiteX30" fmla="*/ 1718441 w 3767959"/>
              <a:gd name="connsiteY30" fmla="*/ 1623849 h 3121573"/>
              <a:gd name="connsiteX31" fmla="*/ 1718441 w 3767959"/>
              <a:gd name="connsiteY31" fmla="*/ 2002221 h 3121573"/>
              <a:gd name="connsiteX32" fmla="*/ 1639614 w 3767959"/>
              <a:gd name="connsiteY32" fmla="*/ 2222938 h 3121573"/>
              <a:gd name="connsiteX33" fmla="*/ 1497724 w 3767959"/>
              <a:gd name="connsiteY33" fmla="*/ 2459421 h 3121573"/>
              <a:gd name="connsiteX34" fmla="*/ 1434662 w 3767959"/>
              <a:gd name="connsiteY34" fmla="*/ 2837794 h 3121573"/>
              <a:gd name="connsiteX35" fmla="*/ 1355834 w 3767959"/>
              <a:gd name="connsiteY35" fmla="*/ 3026980 h 3121573"/>
              <a:gd name="connsiteX36" fmla="*/ 1166648 w 3767959"/>
              <a:gd name="connsiteY36" fmla="*/ 2948152 h 3121573"/>
              <a:gd name="connsiteX37" fmla="*/ 1182414 w 3767959"/>
              <a:gd name="connsiteY37" fmla="*/ 2806262 h 3121573"/>
              <a:gd name="connsiteX0" fmla="*/ 1166648 w 3767959"/>
              <a:gd name="connsiteY0" fmla="*/ 2869325 h 3121573"/>
              <a:gd name="connsiteX1" fmla="*/ 1198179 w 3767959"/>
              <a:gd name="connsiteY1" fmla="*/ 2128345 h 3121573"/>
              <a:gd name="connsiteX2" fmla="*/ 1434662 w 3767959"/>
              <a:gd name="connsiteY2" fmla="*/ 1418897 h 3121573"/>
              <a:gd name="connsiteX3" fmla="*/ 1576551 w 3767959"/>
              <a:gd name="connsiteY3" fmla="*/ 882870 h 3121573"/>
              <a:gd name="connsiteX4" fmla="*/ 1103586 w 3767959"/>
              <a:gd name="connsiteY4" fmla="*/ 362607 h 3121573"/>
              <a:gd name="connsiteX5" fmla="*/ 331076 w 3767959"/>
              <a:gd name="connsiteY5" fmla="*/ 299545 h 3121573"/>
              <a:gd name="connsiteX6" fmla="*/ 0 w 3767959"/>
              <a:gd name="connsiteY6" fmla="*/ 252249 h 3121573"/>
              <a:gd name="connsiteX7" fmla="*/ 78827 w 3767959"/>
              <a:gd name="connsiteY7" fmla="*/ 94594 h 3121573"/>
              <a:gd name="connsiteX8" fmla="*/ 882869 w 3767959"/>
              <a:gd name="connsiteY8" fmla="*/ 0 h 3121573"/>
              <a:gd name="connsiteX9" fmla="*/ 1371600 w 3767959"/>
              <a:gd name="connsiteY9" fmla="*/ 47297 h 3121573"/>
              <a:gd name="connsiteX10" fmla="*/ 1686911 w 3767959"/>
              <a:gd name="connsiteY10" fmla="*/ 283780 h 3121573"/>
              <a:gd name="connsiteX11" fmla="*/ 2695903 w 3767959"/>
              <a:gd name="connsiteY11" fmla="*/ 94594 h 3121573"/>
              <a:gd name="connsiteX12" fmla="*/ 3657600 w 3767959"/>
              <a:gd name="connsiteY12" fmla="*/ 126125 h 3121573"/>
              <a:gd name="connsiteX13" fmla="*/ 3767959 w 3767959"/>
              <a:gd name="connsiteY13" fmla="*/ 299545 h 3121573"/>
              <a:gd name="connsiteX14" fmla="*/ 3626069 w 3767959"/>
              <a:gd name="connsiteY14" fmla="*/ 378373 h 3121573"/>
              <a:gd name="connsiteX15" fmla="*/ 2837793 w 3767959"/>
              <a:gd name="connsiteY15" fmla="*/ 425669 h 3121573"/>
              <a:gd name="connsiteX16" fmla="*/ 2380593 w 3767959"/>
              <a:gd name="connsiteY16" fmla="*/ 425669 h 3121573"/>
              <a:gd name="connsiteX17" fmla="*/ 2144110 w 3767959"/>
              <a:gd name="connsiteY17" fmla="*/ 835573 h 3121573"/>
              <a:gd name="connsiteX18" fmla="*/ 2349061 w 3767959"/>
              <a:gd name="connsiteY18" fmla="*/ 1182414 h 3121573"/>
              <a:gd name="connsiteX19" fmla="*/ 2758965 w 3767959"/>
              <a:gd name="connsiteY19" fmla="*/ 1639614 h 3121573"/>
              <a:gd name="connsiteX20" fmla="*/ 3153103 w 3767959"/>
              <a:gd name="connsiteY20" fmla="*/ 2049518 h 3121573"/>
              <a:gd name="connsiteX21" fmla="*/ 3405352 w 3767959"/>
              <a:gd name="connsiteY21" fmla="*/ 2522483 h 3121573"/>
              <a:gd name="connsiteX22" fmla="*/ 3421118 w 3767959"/>
              <a:gd name="connsiteY22" fmla="*/ 2900856 h 3121573"/>
              <a:gd name="connsiteX23" fmla="*/ 3405352 w 3767959"/>
              <a:gd name="connsiteY23" fmla="*/ 3042745 h 3121573"/>
              <a:gd name="connsiteX24" fmla="*/ 3279227 w 3767959"/>
              <a:gd name="connsiteY24" fmla="*/ 3121573 h 3121573"/>
              <a:gd name="connsiteX25" fmla="*/ 3137338 w 3767959"/>
              <a:gd name="connsiteY25" fmla="*/ 3090042 h 3121573"/>
              <a:gd name="connsiteX26" fmla="*/ 3058510 w 3767959"/>
              <a:gd name="connsiteY26" fmla="*/ 2664373 h 3121573"/>
              <a:gd name="connsiteX27" fmla="*/ 3011214 w 3767959"/>
              <a:gd name="connsiteY27" fmla="*/ 2254469 h 3121573"/>
              <a:gd name="connsiteX28" fmla="*/ 2585545 w 3767959"/>
              <a:gd name="connsiteY28" fmla="*/ 1923394 h 3121573"/>
              <a:gd name="connsiteX29" fmla="*/ 2033752 w 3767959"/>
              <a:gd name="connsiteY29" fmla="*/ 1466194 h 3121573"/>
              <a:gd name="connsiteX30" fmla="*/ 1718441 w 3767959"/>
              <a:gd name="connsiteY30" fmla="*/ 1623849 h 3121573"/>
              <a:gd name="connsiteX31" fmla="*/ 1718441 w 3767959"/>
              <a:gd name="connsiteY31" fmla="*/ 2002221 h 3121573"/>
              <a:gd name="connsiteX32" fmla="*/ 1639614 w 3767959"/>
              <a:gd name="connsiteY32" fmla="*/ 2222938 h 3121573"/>
              <a:gd name="connsiteX33" fmla="*/ 1497724 w 3767959"/>
              <a:gd name="connsiteY33" fmla="*/ 2459421 h 3121573"/>
              <a:gd name="connsiteX34" fmla="*/ 1434662 w 3767959"/>
              <a:gd name="connsiteY34" fmla="*/ 2837794 h 3121573"/>
              <a:gd name="connsiteX35" fmla="*/ 1355834 w 3767959"/>
              <a:gd name="connsiteY35" fmla="*/ 3026980 h 3121573"/>
              <a:gd name="connsiteX36" fmla="*/ 1166648 w 3767959"/>
              <a:gd name="connsiteY36" fmla="*/ 2948152 h 3121573"/>
              <a:gd name="connsiteX37" fmla="*/ 1182414 w 3767959"/>
              <a:gd name="connsiteY37" fmla="*/ 2806262 h 3121573"/>
              <a:gd name="connsiteX0" fmla="*/ 1166648 w 3767959"/>
              <a:gd name="connsiteY0" fmla="*/ 2869325 h 3121573"/>
              <a:gd name="connsiteX1" fmla="*/ 1198179 w 3767959"/>
              <a:gd name="connsiteY1" fmla="*/ 2128345 h 3121573"/>
              <a:gd name="connsiteX2" fmla="*/ 1434662 w 3767959"/>
              <a:gd name="connsiteY2" fmla="*/ 1418897 h 3121573"/>
              <a:gd name="connsiteX3" fmla="*/ 1576551 w 3767959"/>
              <a:gd name="connsiteY3" fmla="*/ 882870 h 3121573"/>
              <a:gd name="connsiteX4" fmla="*/ 1103586 w 3767959"/>
              <a:gd name="connsiteY4" fmla="*/ 362607 h 3121573"/>
              <a:gd name="connsiteX5" fmla="*/ 331076 w 3767959"/>
              <a:gd name="connsiteY5" fmla="*/ 299545 h 3121573"/>
              <a:gd name="connsiteX6" fmla="*/ 0 w 3767959"/>
              <a:gd name="connsiteY6" fmla="*/ 252249 h 3121573"/>
              <a:gd name="connsiteX7" fmla="*/ 78827 w 3767959"/>
              <a:gd name="connsiteY7" fmla="*/ 94594 h 3121573"/>
              <a:gd name="connsiteX8" fmla="*/ 882869 w 3767959"/>
              <a:gd name="connsiteY8" fmla="*/ 0 h 3121573"/>
              <a:gd name="connsiteX9" fmla="*/ 1371600 w 3767959"/>
              <a:gd name="connsiteY9" fmla="*/ 47297 h 3121573"/>
              <a:gd name="connsiteX10" fmla="*/ 1686911 w 3767959"/>
              <a:gd name="connsiteY10" fmla="*/ 283780 h 3121573"/>
              <a:gd name="connsiteX11" fmla="*/ 2695903 w 3767959"/>
              <a:gd name="connsiteY11" fmla="*/ 94594 h 3121573"/>
              <a:gd name="connsiteX12" fmla="*/ 3657600 w 3767959"/>
              <a:gd name="connsiteY12" fmla="*/ 126125 h 3121573"/>
              <a:gd name="connsiteX13" fmla="*/ 3767959 w 3767959"/>
              <a:gd name="connsiteY13" fmla="*/ 299545 h 3121573"/>
              <a:gd name="connsiteX14" fmla="*/ 3626069 w 3767959"/>
              <a:gd name="connsiteY14" fmla="*/ 378373 h 3121573"/>
              <a:gd name="connsiteX15" fmla="*/ 2837793 w 3767959"/>
              <a:gd name="connsiteY15" fmla="*/ 425669 h 3121573"/>
              <a:gd name="connsiteX16" fmla="*/ 2380593 w 3767959"/>
              <a:gd name="connsiteY16" fmla="*/ 425669 h 3121573"/>
              <a:gd name="connsiteX17" fmla="*/ 2144110 w 3767959"/>
              <a:gd name="connsiteY17" fmla="*/ 835573 h 3121573"/>
              <a:gd name="connsiteX18" fmla="*/ 2349061 w 3767959"/>
              <a:gd name="connsiteY18" fmla="*/ 1182414 h 3121573"/>
              <a:gd name="connsiteX19" fmla="*/ 2758965 w 3767959"/>
              <a:gd name="connsiteY19" fmla="*/ 1639614 h 3121573"/>
              <a:gd name="connsiteX20" fmla="*/ 3153103 w 3767959"/>
              <a:gd name="connsiteY20" fmla="*/ 2049518 h 3121573"/>
              <a:gd name="connsiteX21" fmla="*/ 3405352 w 3767959"/>
              <a:gd name="connsiteY21" fmla="*/ 2522483 h 3121573"/>
              <a:gd name="connsiteX22" fmla="*/ 3421118 w 3767959"/>
              <a:gd name="connsiteY22" fmla="*/ 2900856 h 3121573"/>
              <a:gd name="connsiteX23" fmla="*/ 3405352 w 3767959"/>
              <a:gd name="connsiteY23" fmla="*/ 3042745 h 3121573"/>
              <a:gd name="connsiteX24" fmla="*/ 3279227 w 3767959"/>
              <a:gd name="connsiteY24" fmla="*/ 3121573 h 3121573"/>
              <a:gd name="connsiteX25" fmla="*/ 3137338 w 3767959"/>
              <a:gd name="connsiteY25" fmla="*/ 3090042 h 3121573"/>
              <a:gd name="connsiteX26" fmla="*/ 3058510 w 3767959"/>
              <a:gd name="connsiteY26" fmla="*/ 2664373 h 3121573"/>
              <a:gd name="connsiteX27" fmla="*/ 3011214 w 3767959"/>
              <a:gd name="connsiteY27" fmla="*/ 2254469 h 3121573"/>
              <a:gd name="connsiteX28" fmla="*/ 2585545 w 3767959"/>
              <a:gd name="connsiteY28" fmla="*/ 1923394 h 3121573"/>
              <a:gd name="connsiteX29" fmla="*/ 2033752 w 3767959"/>
              <a:gd name="connsiteY29" fmla="*/ 1466194 h 3121573"/>
              <a:gd name="connsiteX30" fmla="*/ 1860331 w 3767959"/>
              <a:gd name="connsiteY30" fmla="*/ 1718442 h 3121573"/>
              <a:gd name="connsiteX31" fmla="*/ 1718441 w 3767959"/>
              <a:gd name="connsiteY31" fmla="*/ 2002221 h 3121573"/>
              <a:gd name="connsiteX32" fmla="*/ 1639614 w 3767959"/>
              <a:gd name="connsiteY32" fmla="*/ 2222938 h 3121573"/>
              <a:gd name="connsiteX33" fmla="*/ 1497724 w 3767959"/>
              <a:gd name="connsiteY33" fmla="*/ 2459421 h 3121573"/>
              <a:gd name="connsiteX34" fmla="*/ 1434662 w 3767959"/>
              <a:gd name="connsiteY34" fmla="*/ 2837794 h 3121573"/>
              <a:gd name="connsiteX35" fmla="*/ 1355834 w 3767959"/>
              <a:gd name="connsiteY35" fmla="*/ 3026980 h 3121573"/>
              <a:gd name="connsiteX36" fmla="*/ 1166648 w 3767959"/>
              <a:gd name="connsiteY36" fmla="*/ 2948152 h 3121573"/>
              <a:gd name="connsiteX37" fmla="*/ 1182414 w 3767959"/>
              <a:gd name="connsiteY37" fmla="*/ 2806262 h 3121573"/>
              <a:gd name="connsiteX0" fmla="*/ 1166648 w 3767959"/>
              <a:gd name="connsiteY0" fmla="*/ 2869325 h 3121573"/>
              <a:gd name="connsiteX1" fmla="*/ 1198179 w 3767959"/>
              <a:gd name="connsiteY1" fmla="*/ 2128345 h 3121573"/>
              <a:gd name="connsiteX2" fmla="*/ 1434662 w 3767959"/>
              <a:gd name="connsiteY2" fmla="*/ 1418897 h 3121573"/>
              <a:gd name="connsiteX3" fmla="*/ 1576551 w 3767959"/>
              <a:gd name="connsiteY3" fmla="*/ 882870 h 3121573"/>
              <a:gd name="connsiteX4" fmla="*/ 1103586 w 3767959"/>
              <a:gd name="connsiteY4" fmla="*/ 362607 h 3121573"/>
              <a:gd name="connsiteX5" fmla="*/ 331076 w 3767959"/>
              <a:gd name="connsiteY5" fmla="*/ 299545 h 3121573"/>
              <a:gd name="connsiteX6" fmla="*/ 0 w 3767959"/>
              <a:gd name="connsiteY6" fmla="*/ 252249 h 3121573"/>
              <a:gd name="connsiteX7" fmla="*/ 573286 w 3767959"/>
              <a:gd name="connsiteY7" fmla="*/ 78829 h 3121573"/>
              <a:gd name="connsiteX8" fmla="*/ 882869 w 3767959"/>
              <a:gd name="connsiteY8" fmla="*/ 0 h 3121573"/>
              <a:gd name="connsiteX9" fmla="*/ 1371600 w 3767959"/>
              <a:gd name="connsiteY9" fmla="*/ 47297 h 3121573"/>
              <a:gd name="connsiteX10" fmla="*/ 1686911 w 3767959"/>
              <a:gd name="connsiteY10" fmla="*/ 283780 h 3121573"/>
              <a:gd name="connsiteX11" fmla="*/ 2695903 w 3767959"/>
              <a:gd name="connsiteY11" fmla="*/ 94594 h 3121573"/>
              <a:gd name="connsiteX12" fmla="*/ 3657600 w 3767959"/>
              <a:gd name="connsiteY12" fmla="*/ 126125 h 3121573"/>
              <a:gd name="connsiteX13" fmla="*/ 3767959 w 3767959"/>
              <a:gd name="connsiteY13" fmla="*/ 299545 h 3121573"/>
              <a:gd name="connsiteX14" fmla="*/ 3626069 w 3767959"/>
              <a:gd name="connsiteY14" fmla="*/ 378373 h 3121573"/>
              <a:gd name="connsiteX15" fmla="*/ 2837793 w 3767959"/>
              <a:gd name="connsiteY15" fmla="*/ 425669 h 3121573"/>
              <a:gd name="connsiteX16" fmla="*/ 2380593 w 3767959"/>
              <a:gd name="connsiteY16" fmla="*/ 425669 h 3121573"/>
              <a:gd name="connsiteX17" fmla="*/ 2144110 w 3767959"/>
              <a:gd name="connsiteY17" fmla="*/ 835573 h 3121573"/>
              <a:gd name="connsiteX18" fmla="*/ 2349061 w 3767959"/>
              <a:gd name="connsiteY18" fmla="*/ 1182414 h 3121573"/>
              <a:gd name="connsiteX19" fmla="*/ 2758965 w 3767959"/>
              <a:gd name="connsiteY19" fmla="*/ 1639614 h 3121573"/>
              <a:gd name="connsiteX20" fmla="*/ 3153103 w 3767959"/>
              <a:gd name="connsiteY20" fmla="*/ 2049518 h 3121573"/>
              <a:gd name="connsiteX21" fmla="*/ 3405352 w 3767959"/>
              <a:gd name="connsiteY21" fmla="*/ 2522483 h 3121573"/>
              <a:gd name="connsiteX22" fmla="*/ 3421118 w 3767959"/>
              <a:gd name="connsiteY22" fmla="*/ 2900856 h 3121573"/>
              <a:gd name="connsiteX23" fmla="*/ 3405352 w 3767959"/>
              <a:gd name="connsiteY23" fmla="*/ 3042745 h 3121573"/>
              <a:gd name="connsiteX24" fmla="*/ 3279227 w 3767959"/>
              <a:gd name="connsiteY24" fmla="*/ 3121573 h 3121573"/>
              <a:gd name="connsiteX25" fmla="*/ 3137338 w 3767959"/>
              <a:gd name="connsiteY25" fmla="*/ 3090042 h 3121573"/>
              <a:gd name="connsiteX26" fmla="*/ 3058510 w 3767959"/>
              <a:gd name="connsiteY26" fmla="*/ 2664373 h 3121573"/>
              <a:gd name="connsiteX27" fmla="*/ 3011214 w 3767959"/>
              <a:gd name="connsiteY27" fmla="*/ 2254469 h 3121573"/>
              <a:gd name="connsiteX28" fmla="*/ 2585545 w 3767959"/>
              <a:gd name="connsiteY28" fmla="*/ 1923394 h 3121573"/>
              <a:gd name="connsiteX29" fmla="*/ 2033752 w 3767959"/>
              <a:gd name="connsiteY29" fmla="*/ 1466194 h 3121573"/>
              <a:gd name="connsiteX30" fmla="*/ 1860331 w 3767959"/>
              <a:gd name="connsiteY30" fmla="*/ 1718442 h 3121573"/>
              <a:gd name="connsiteX31" fmla="*/ 1718441 w 3767959"/>
              <a:gd name="connsiteY31" fmla="*/ 2002221 h 3121573"/>
              <a:gd name="connsiteX32" fmla="*/ 1639614 w 3767959"/>
              <a:gd name="connsiteY32" fmla="*/ 2222938 h 3121573"/>
              <a:gd name="connsiteX33" fmla="*/ 1497724 w 3767959"/>
              <a:gd name="connsiteY33" fmla="*/ 2459421 h 3121573"/>
              <a:gd name="connsiteX34" fmla="*/ 1434662 w 3767959"/>
              <a:gd name="connsiteY34" fmla="*/ 2837794 h 3121573"/>
              <a:gd name="connsiteX35" fmla="*/ 1355834 w 3767959"/>
              <a:gd name="connsiteY35" fmla="*/ 3026980 h 3121573"/>
              <a:gd name="connsiteX36" fmla="*/ 1166648 w 3767959"/>
              <a:gd name="connsiteY36" fmla="*/ 2948152 h 3121573"/>
              <a:gd name="connsiteX37" fmla="*/ 1182414 w 3767959"/>
              <a:gd name="connsiteY37" fmla="*/ 2806262 h 3121573"/>
              <a:gd name="connsiteX0" fmla="*/ 835572 w 3436883"/>
              <a:gd name="connsiteY0" fmla="*/ 2869325 h 3121573"/>
              <a:gd name="connsiteX1" fmla="*/ 867103 w 3436883"/>
              <a:gd name="connsiteY1" fmla="*/ 2128345 h 3121573"/>
              <a:gd name="connsiteX2" fmla="*/ 1103586 w 3436883"/>
              <a:gd name="connsiteY2" fmla="*/ 1418897 h 3121573"/>
              <a:gd name="connsiteX3" fmla="*/ 1245475 w 3436883"/>
              <a:gd name="connsiteY3" fmla="*/ 882870 h 3121573"/>
              <a:gd name="connsiteX4" fmla="*/ 772510 w 3436883"/>
              <a:gd name="connsiteY4" fmla="*/ 362607 h 3121573"/>
              <a:gd name="connsiteX5" fmla="*/ 0 w 3436883"/>
              <a:gd name="connsiteY5" fmla="*/ 299545 h 3121573"/>
              <a:gd name="connsiteX6" fmla="*/ 273262 w 3436883"/>
              <a:gd name="connsiteY6" fmla="*/ 299545 h 3121573"/>
              <a:gd name="connsiteX7" fmla="*/ 242210 w 3436883"/>
              <a:gd name="connsiteY7" fmla="*/ 78829 h 3121573"/>
              <a:gd name="connsiteX8" fmla="*/ 551793 w 3436883"/>
              <a:gd name="connsiteY8" fmla="*/ 0 h 3121573"/>
              <a:gd name="connsiteX9" fmla="*/ 1040524 w 3436883"/>
              <a:gd name="connsiteY9" fmla="*/ 47297 h 3121573"/>
              <a:gd name="connsiteX10" fmla="*/ 1355835 w 3436883"/>
              <a:gd name="connsiteY10" fmla="*/ 283780 h 3121573"/>
              <a:gd name="connsiteX11" fmla="*/ 2364827 w 3436883"/>
              <a:gd name="connsiteY11" fmla="*/ 94594 h 3121573"/>
              <a:gd name="connsiteX12" fmla="*/ 3326524 w 3436883"/>
              <a:gd name="connsiteY12" fmla="*/ 126125 h 3121573"/>
              <a:gd name="connsiteX13" fmla="*/ 3436883 w 3436883"/>
              <a:gd name="connsiteY13" fmla="*/ 299545 h 3121573"/>
              <a:gd name="connsiteX14" fmla="*/ 3294993 w 3436883"/>
              <a:gd name="connsiteY14" fmla="*/ 378373 h 3121573"/>
              <a:gd name="connsiteX15" fmla="*/ 2506717 w 3436883"/>
              <a:gd name="connsiteY15" fmla="*/ 425669 h 3121573"/>
              <a:gd name="connsiteX16" fmla="*/ 2049517 w 3436883"/>
              <a:gd name="connsiteY16" fmla="*/ 425669 h 3121573"/>
              <a:gd name="connsiteX17" fmla="*/ 1813034 w 3436883"/>
              <a:gd name="connsiteY17" fmla="*/ 835573 h 3121573"/>
              <a:gd name="connsiteX18" fmla="*/ 2017985 w 3436883"/>
              <a:gd name="connsiteY18" fmla="*/ 1182414 h 3121573"/>
              <a:gd name="connsiteX19" fmla="*/ 2427889 w 3436883"/>
              <a:gd name="connsiteY19" fmla="*/ 1639614 h 3121573"/>
              <a:gd name="connsiteX20" fmla="*/ 2822027 w 3436883"/>
              <a:gd name="connsiteY20" fmla="*/ 2049518 h 3121573"/>
              <a:gd name="connsiteX21" fmla="*/ 3074276 w 3436883"/>
              <a:gd name="connsiteY21" fmla="*/ 2522483 h 3121573"/>
              <a:gd name="connsiteX22" fmla="*/ 3090042 w 3436883"/>
              <a:gd name="connsiteY22" fmla="*/ 2900856 h 3121573"/>
              <a:gd name="connsiteX23" fmla="*/ 3074276 w 3436883"/>
              <a:gd name="connsiteY23" fmla="*/ 3042745 h 3121573"/>
              <a:gd name="connsiteX24" fmla="*/ 2948151 w 3436883"/>
              <a:gd name="connsiteY24" fmla="*/ 3121573 h 3121573"/>
              <a:gd name="connsiteX25" fmla="*/ 2806262 w 3436883"/>
              <a:gd name="connsiteY25" fmla="*/ 3090042 h 3121573"/>
              <a:gd name="connsiteX26" fmla="*/ 2727434 w 3436883"/>
              <a:gd name="connsiteY26" fmla="*/ 2664373 h 3121573"/>
              <a:gd name="connsiteX27" fmla="*/ 2680138 w 3436883"/>
              <a:gd name="connsiteY27" fmla="*/ 2254469 h 3121573"/>
              <a:gd name="connsiteX28" fmla="*/ 2254469 w 3436883"/>
              <a:gd name="connsiteY28" fmla="*/ 1923394 h 3121573"/>
              <a:gd name="connsiteX29" fmla="*/ 1702676 w 3436883"/>
              <a:gd name="connsiteY29" fmla="*/ 1466194 h 3121573"/>
              <a:gd name="connsiteX30" fmla="*/ 1529255 w 3436883"/>
              <a:gd name="connsiteY30" fmla="*/ 1718442 h 3121573"/>
              <a:gd name="connsiteX31" fmla="*/ 1387365 w 3436883"/>
              <a:gd name="connsiteY31" fmla="*/ 2002221 h 3121573"/>
              <a:gd name="connsiteX32" fmla="*/ 1308538 w 3436883"/>
              <a:gd name="connsiteY32" fmla="*/ 2222938 h 3121573"/>
              <a:gd name="connsiteX33" fmla="*/ 1166648 w 3436883"/>
              <a:gd name="connsiteY33" fmla="*/ 2459421 h 3121573"/>
              <a:gd name="connsiteX34" fmla="*/ 1103586 w 3436883"/>
              <a:gd name="connsiteY34" fmla="*/ 2837794 h 3121573"/>
              <a:gd name="connsiteX35" fmla="*/ 1024758 w 3436883"/>
              <a:gd name="connsiteY35" fmla="*/ 3026980 h 3121573"/>
              <a:gd name="connsiteX36" fmla="*/ 835572 w 3436883"/>
              <a:gd name="connsiteY36" fmla="*/ 2948152 h 3121573"/>
              <a:gd name="connsiteX37" fmla="*/ 851338 w 3436883"/>
              <a:gd name="connsiteY37" fmla="*/ 2806262 h 3121573"/>
              <a:gd name="connsiteX0" fmla="*/ 835572 w 3436883"/>
              <a:gd name="connsiteY0" fmla="*/ 2869325 h 3121573"/>
              <a:gd name="connsiteX1" fmla="*/ 867103 w 3436883"/>
              <a:gd name="connsiteY1" fmla="*/ 2128345 h 3121573"/>
              <a:gd name="connsiteX2" fmla="*/ 1103586 w 3436883"/>
              <a:gd name="connsiteY2" fmla="*/ 1418897 h 3121573"/>
              <a:gd name="connsiteX3" fmla="*/ 1245475 w 3436883"/>
              <a:gd name="connsiteY3" fmla="*/ 882870 h 3121573"/>
              <a:gd name="connsiteX4" fmla="*/ 772510 w 3436883"/>
              <a:gd name="connsiteY4" fmla="*/ 362607 h 3121573"/>
              <a:gd name="connsiteX5" fmla="*/ 0 w 3436883"/>
              <a:gd name="connsiteY5" fmla="*/ 299545 h 3121573"/>
              <a:gd name="connsiteX6" fmla="*/ 273262 w 3436883"/>
              <a:gd name="connsiteY6" fmla="*/ 299545 h 3121573"/>
              <a:gd name="connsiteX7" fmla="*/ 242210 w 3436883"/>
              <a:gd name="connsiteY7" fmla="*/ 78829 h 3121573"/>
              <a:gd name="connsiteX8" fmla="*/ 551793 w 3436883"/>
              <a:gd name="connsiteY8" fmla="*/ 0 h 3121573"/>
              <a:gd name="connsiteX9" fmla="*/ 1040524 w 3436883"/>
              <a:gd name="connsiteY9" fmla="*/ 47297 h 3121573"/>
              <a:gd name="connsiteX10" fmla="*/ 1355835 w 3436883"/>
              <a:gd name="connsiteY10" fmla="*/ 283780 h 3121573"/>
              <a:gd name="connsiteX11" fmla="*/ 2364827 w 3436883"/>
              <a:gd name="connsiteY11" fmla="*/ 94594 h 3121573"/>
              <a:gd name="connsiteX12" fmla="*/ 3436404 w 3436883"/>
              <a:gd name="connsiteY12" fmla="*/ 78828 h 3121573"/>
              <a:gd name="connsiteX13" fmla="*/ 3436883 w 3436883"/>
              <a:gd name="connsiteY13" fmla="*/ 299545 h 3121573"/>
              <a:gd name="connsiteX14" fmla="*/ 3294993 w 3436883"/>
              <a:gd name="connsiteY14" fmla="*/ 378373 h 3121573"/>
              <a:gd name="connsiteX15" fmla="*/ 2506717 w 3436883"/>
              <a:gd name="connsiteY15" fmla="*/ 425669 h 3121573"/>
              <a:gd name="connsiteX16" fmla="*/ 2049517 w 3436883"/>
              <a:gd name="connsiteY16" fmla="*/ 425669 h 3121573"/>
              <a:gd name="connsiteX17" fmla="*/ 1813034 w 3436883"/>
              <a:gd name="connsiteY17" fmla="*/ 835573 h 3121573"/>
              <a:gd name="connsiteX18" fmla="*/ 2017985 w 3436883"/>
              <a:gd name="connsiteY18" fmla="*/ 1182414 h 3121573"/>
              <a:gd name="connsiteX19" fmla="*/ 2427889 w 3436883"/>
              <a:gd name="connsiteY19" fmla="*/ 1639614 h 3121573"/>
              <a:gd name="connsiteX20" fmla="*/ 2822027 w 3436883"/>
              <a:gd name="connsiteY20" fmla="*/ 2049518 h 3121573"/>
              <a:gd name="connsiteX21" fmla="*/ 3074276 w 3436883"/>
              <a:gd name="connsiteY21" fmla="*/ 2522483 h 3121573"/>
              <a:gd name="connsiteX22" fmla="*/ 3090042 w 3436883"/>
              <a:gd name="connsiteY22" fmla="*/ 2900856 h 3121573"/>
              <a:gd name="connsiteX23" fmla="*/ 3074276 w 3436883"/>
              <a:gd name="connsiteY23" fmla="*/ 3042745 h 3121573"/>
              <a:gd name="connsiteX24" fmla="*/ 2948151 w 3436883"/>
              <a:gd name="connsiteY24" fmla="*/ 3121573 h 3121573"/>
              <a:gd name="connsiteX25" fmla="*/ 2806262 w 3436883"/>
              <a:gd name="connsiteY25" fmla="*/ 3090042 h 3121573"/>
              <a:gd name="connsiteX26" fmla="*/ 2727434 w 3436883"/>
              <a:gd name="connsiteY26" fmla="*/ 2664373 h 3121573"/>
              <a:gd name="connsiteX27" fmla="*/ 2680138 w 3436883"/>
              <a:gd name="connsiteY27" fmla="*/ 2254469 h 3121573"/>
              <a:gd name="connsiteX28" fmla="*/ 2254469 w 3436883"/>
              <a:gd name="connsiteY28" fmla="*/ 1923394 h 3121573"/>
              <a:gd name="connsiteX29" fmla="*/ 1702676 w 3436883"/>
              <a:gd name="connsiteY29" fmla="*/ 1466194 h 3121573"/>
              <a:gd name="connsiteX30" fmla="*/ 1529255 w 3436883"/>
              <a:gd name="connsiteY30" fmla="*/ 1718442 h 3121573"/>
              <a:gd name="connsiteX31" fmla="*/ 1387365 w 3436883"/>
              <a:gd name="connsiteY31" fmla="*/ 2002221 h 3121573"/>
              <a:gd name="connsiteX32" fmla="*/ 1308538 w 3436883"/>
              <a:gd name="connsiteY32" fmla="*/ 2222938 h 3121573"/>
              <a:gd name="connsiteX33" fmla="*/ 1166648 w 3436883"/>
              <a:gd name="connsiteY33" fmla="*/ 2459421 h 3121573"/>
              <a:gd name="connsiteX34" fmla="*/ 1103586 w 3436883"/>
              <a:gd name="connsiteY34" fmla="*/ 2837794 h 3121573"/>
              <a:gd name="connsiteX35" fmla="*/ 1024758 w 3436883"/>
              <a:gd name="connsiteY35" fmla="*/ 3026980 h 3121573"/>
              <a:gd name="connsiteX36" fmla="*/ 835572 w 3436883"/>
              <a:gd name="connsiteY36" fmla="*/ 2948152 h 3121573"/>
              <a:gd name="connsiteX37" fmla="*/ 851338 w 3436883"/>
              <a:gd name="connsiteY37" fmla="*/ 2806262 h 3121573"/>
              <a:gd name="connsiteX0" fmla="*/ 835572 w 3533027"/>
              <a:gd name="connsiteY0" fmla="*/ 2869325 h 3121573"/>
              <a:gd name="connsiteX1" fmla="*/ 867103 w 3533027"/>
              <a:gd name="connsiteY1" fmla="*/ 2128345 h 3121573"/>
              <a:gd name="connsiteX2" fmla="*/ 1103586 w 3533027"/>
              <a:gd name="connsiteY2" fmla="*/ 1418897 h 3121573"/>
              <a:gd name="connsiteX3" fmla="*/ 1245475 w 3533027"/>
              <a:gd name="connsiteY3" fmla="*/ 882870 h 3121573"/>
              <a:gd name="connsiteX4" fmla="*/ 772510 w 3533027"/>
              <a:gd name="connsiteY4" fmla="*/ 362607 h 3121573"/>
              <a:gd name="connsiteX5" fmla="*/ 0 w 3533027"/>
              <a:gd name="connsiteY5" fmla="*/ 299545 h 3121573"/>
              <a:gd name="connsiteX6" fmla="*/ 273262 w 3533027"/>
              <a:gd name="connsiteY6" fmla="*/ 299545 h 3121573"/>
              <a:gd name="connsiteX7" fmla="*/ 242210 w 3533027"/>
              <a:gd name="connsiteY7" fmla="*/ 78829 h 3121573"/>
              <a:gd name="connsiteX8" fmla="*/ 551793 w 3533027"/>
              <a:gd name="connsiteY8" fmla="*/ 0 h 3121573"/>
              <a:gd name="connsiteX9" fmla="*/ 1040524 w 3533027"/>
              <a:gd name="connsiteY9" fmla="*/ 47297 h 3121573"/>
              <a:gd name="connsiteX10" fmla="*/ 1355835 w 3533027"/>
              <a:gd name="connsiteY10" fmla="*/ 283780 h 3121573"/>
              <a:gd name="connsiteX11" fmla="*/ 2364827 w 3533027"/>
              <a:gd name="connsiteY11" fmla="*/ 94594 h 3121573"/>
              <a:gd name="connsiteX12" fmla="*/ 3436404 w 3533027"/>
              <a:gd name="connsiteY12" fmla="*/ 78828 h 3121573"/>
              <a:gd name="connsiteX13" fmla="*/ 3533027 w 3533027"/>
              <a:gd name="connsiteY13" fmla="*/ 220717 h 3121573"/>
              <a:gd name="connsiteX14" fmla="*/ 3294993 w 3533027"/>
              <a:gd name="connsiteY14" fmla="*/ 378373 h 3121573"/>
              <a:gd name="connsiteX15" fmla="*/ 2506717 w 3533027"/>
              <a:gd name="connsiteY15" fmla="*/ 425669 h 3121573"/>
              <a:gd name="connsiteX16" fmla="*/ 2049517 w 3533027"/>
              <a:gd name="connsiteY16" fmla="*/ 425669 h 3121573"/>
              <a:gd name="connsiteX17" fmla="*/ 1813034 w 3533027"/>
              <a:gd name="connsiteY17" fmla="*/ 835573 h 3121573"/>
              <a:gd name="connsiteX18" fmla="*/ 2017985 w 3533027"/>
              <a:gd name="connsiteY18" fmla="*/ 1182414 h 3121573"/>
              <a:gd name="connsiteX19" fmla="*/ 2427889 w 3533027"/>
              <a:gd name="connsiteY19" fmla="*/ 1639614 h 3121573"/>
              <a:gd name="connsiteX20" fmla="*/ 2822027 w 3533027"/>
              <a:gd name="connsiteY20" fmla="*/ 2049518 h 3121573"/>
              <a:gd name="connsiteX21" fmla="*/ 3074276 w 3533027"/>
              <a:gd name="connsiteY21" fmla="*/ 2522483 h 3121573"/>
              <a:gd name="connsiteX22" fmla="*/ 3090042 w 3533027"/>
              <a:gd name="connsiteY22" fmla="*/ 2900856 h 3121573"/>
              <a:gd name="connsiteX23" fmla="*/ 3074276 w 3533027"/>
              <a:gd name="connsiteY23" fmla="*/ 3042745 h 3121573"/>
              <a:gd name="connsiteX24" fmla="*/ 2948151 w 3533027"/>
              <a:gd name="connsiteY24" fmla="*/ 3121573 h 3121573"/>
              <a:gd name="connsiteX25" fmla="*/ 2806262 w 3533027"/>
              <a:gd name="connsiteY25" fmla="*/ 3090042 h 3121573"/>
              <a:gd name="connsiteX26" fmla="*/ 2727434 w 3533027"/>
              <a:gd name="connsiteY26" fmla="*/ 2664373 h 3121573"/>
              <a:gd name="connsiteX27" fmla="*/ 2680138 w 3533027"/>
              <a:gd name="connsiteY27" fmla="*/ 2254469 h 3121573"/>
              <a:gd name="connsiteX28" fmla="*/ 2254469 w 3533027"/>
              <a:gd name="connsiteY28" fmla="*/ 1923394 h 3121573"/>
              <a:gd name="connsiteX29" fmla="*/ 1702676 w 3533027"/>
              <a:gd name="connsiteY29" fmla="*/ 1466194 h 3121573"/>
              <a:gd name="connsiteX30" fmla="*/ 1529255 w 3533027"/>
              <a:gd name="connsiteY30" fmla="*/ 1718442 h 3121573"/>
              <a:gd name="connsiteX31" fmla="*/ 1387365 w 3533027"/>
              <a:gd name="connsiteY31" fmla="*/ 2002221 h 3121573"/>
              <a:gd name="connsiteX32" fmla="*/ 1308538 w 3533027"/>
              <a:gd name="connsiteY32" fmla="*/ 2222938 h 3121573"/>
              <a:gd name="connsiteX33" fmla="*/ 1166648 w 3533027"/>
              <a:gd name="connsiteY33" fmla="*/ 2459421 h 3121573"/>
              <a:gd name="connsiteX34" fmla="*/ 1103586 w 3533027"/>
              <a:gd name="connsiteY34" fmla="*/ 2837794 h 3121573"/>
              <a:gd name="connsiteX35" fmla="*/ 1024758 w 3533027"/>
              <a:gd name="connsiteY35" fmla="*/ 3026980 h 3121573"/>
              <a:gd name="connsiteX36" fmla="*/ 835572 w 3533027"/>
              <a:gd name="connsiteY36" fmla="*/ 2948152 h 3121573"/>
              <a:gd name="connsiteX37" fmla="*/ 851338 w 3533027"/>
              <a:gd name="connsiteY37" fmla="*/ 2806262 h 3121573"/>
              <a:gd name="connsiteX0" fmla="*/ 835572 w 3533027"/>
              <a:gd name="connsiteY0" fmla="*/ 2869325 h 3121573"/>
              <a:gd name="connsiteX1" fmla="*/ 867103 w 3533027"/>
              <a:gd name="connsiteY1" fmla="*/ 2128345 h 3121573"/>
              <a:gd name="connsiteX2" fmla="*/ 1103586 w 3533027"/>
              <a:gd name="connsiteY2" fmla="*/ 1418897 h 3121573"/>
              <a:gd name="connsiteX3" fmla="*/ 1245475 w 3533027"/>
              <a:gd name="connsiteY3" fmla="*/ 882870 h 3121573"/>
              <a:gd name="connsiteX4" fmla="*/ 772510 w 3533027"/>
              <a:gd name="connsiteY4" fmla="*/ 362607 h 3121573"/>
              <a:gd name="connsiteX5" fmla="*/ 0 w 3533027"/>
              <a:gd name="connsiteY5" fmla="*/ 299545 h 3121573"/>
              <a:gd name="connsiteX6" fmla="*/ 273262 w 3533027"/>
              <a:gd name="connsiteY6" fmla="*/ 299545 h 3121573"/>
              <a:gd name="connsiteX7" fmla="*/ 242210 w 3533027"/>
              <a:gd name="connsiteY7" fmla="*/ 78829 h 3121573"/>
              <a:gd name="connsiteX8" fmla="*/ 551793 w 3533027"/>
              <a:gd name="connsiteY8" fmla="*/ 0 h 3121573"/>
              <a:gd name="connsiteX9" fmla="*/ 1040524 w 3533027"/>
              <a:gd name="connsiteY9" fmla="*/ 47297 h 3121573"/>
              <a:gd name="connsiteX10" fmla="*/ 1355835 w 3533027"/>
              <a:gd name="connsiteY10" fmla="*/ 283780 h 3121573"/>
              <a:gd name="connsiteX11" fmla="*/ 2364827 w 3533027"/>
              <a:gd name="connsiteY11" fmla="*/ 94594 h 3121573"/>
              <a:gd name="connsiteX12" fmla="*/ 3436404 w 3533027"/>
              <a:gd name="connsiteY12" fmla="*/ 78828 h 3121573"/>
              <a:gd name="connsiteX13" fmla="*/ 3533027 w 3533027"/>
              <a:gd name="connsiteY13" fmla="*/ 220717 h 3121573"/>
              <a:gd name="connsiteX14" fmla="*/ 3308729 w 3533027"/>
              <a:gd name="connsiteY14" fmla="*/ 268015 h 3121573"/>
              <a:gd name="connsiteX15" fmla="*/ 2506717 w 3533027"/>
              <a:gd name="connsiteY15" fmla="*/ 425669 h 3121573"/>
              <a:gd name="connsiteX16" fmla="*/ 2049517 w 3533027"/>
              <a:gd name="connsiteY16" fmla="*/ 425669 h 3121573"/>
              <a:gd name="connsiteX17" fmla="*/ 1813034 w 3533027"/>
              <a:gd name="connsiteY17" fmla="*/ 835573 h 3121573"/>
              <a:gd name="connsiteX18" fmla="*/ 2017985 w 3533027"/>
              <a:gd name="connsiteY18" fmla="*/ 1182414 h 3121573"/>
              <a:gd name="connsiteX19" fmla="*/ 2427889 w 3533027"/>
              <a:gd name="connsiteY19" fmla="*/ 1639614 h 3121573"/>
              <a:gd name="connsiteX20" fmla="*/ 2822027 w 3533027"/>
              <a:gd name="connsiteY20" fmla="*/ 2049518 h 3121573"/>
              <a:gd name="connsiteX21" fmla="*/ 3074276 w 3533027"/>
              <a:gd name="connsiteY21" fmla="*/ 2522483 h 3121573"/>
              <a:gd name="connsiteX22" fmla="*/ 3090042 w 3533027"/>
              <a:gd name="connsiteY22" fmla="*/ 2900856 h 3121573"/>
              <a:gd name="connsiteX23" fmla="*/ 3074276 w 3533027"/>
              <a:gd name="connsiteY23" fmla="*/ 3042745 h 3121573"/>
              <a:gd name="connsiteX24" fmla="*/ 2948151 w 3533027"/>
              <a:gd name="connsiteY24" fmla="*/ 3121573 h 3121573"/>
              <a:gd name="connsiteX25" fmla="*/ 2806262 w 3533027"/>
              <a:gd name="connsiteY25" fmla="*/ 3090042 h 3121573"/>
              <a:gd name="connsiteX26" fmla="*/ 2727434 w 3533027"/>
              <a:gd name="connsiteY26" fmla="*/ 2664373 h 3121573"/>
              <a:gd name="connsiteX27" fmla="*/ 2680138 w 3533027"/>
              <a:gd name="connsiteY27" fmla="*/ 2254469 h 3121573"/>
              <a:gd name="connsiteX28" fmla="*/ 2254469 w 3533027"/>
              <a:gd name="connsiteY28" fmla="*/ 1923394 h 3121573"/>
              <a:gd name="connsiteX29" fmla="*/ 1702676 w 3533027"/>
              <a:gd name="connsiteY29" fmla="*/ 1466194 h 3121573"/>
              <a:gd name="connsiteX30" fmla="*/ 1529255 w 3533027"/>
              <a:gd name="connsiteY30" fmla="*/ 1718442 h 3121573"/>
              <a:gd name="connsiteX31" fmla="*/ 1387365 w 3533027"/>
              <a:gd name="connsiteY31" fmla="*/ 2002221 h 3121573"/>
              <a:gd name="connsiteX32" fmla="*/ 1308538 w 3533027"/>
              <a:gd name="connsiteY32" fmla="*/ 2222938 h 3121573"/>
              <a:gd name="connsiteX33" fmla="*/ 1166648 w 3533027"/>
              <a:gd name="connsiteY33" fmla="*/ 2459421 h 3121573"/>
              <a:gd name="connsiteX34" fmla="*/ 1103586 w 3533027"/>
              <a:gd name="connsiteY34" fmla="*/ 2837794 h 3121573"/>
              <a:gd name="connsiteX35" fmla="*/ 1024758 w 3533027"/>
              <a:gd name="connsiteY35" fmla="*/ 3026980 h 3121573"/>
              <a:gd name="connsiteX36" fmla="*/ 835572 w 3533027"/>
              <a:gd name="connsiteY36" fmla="*/ 2948152 h 3121573"/>
              <a:gd name="connsiteX37" fmla="*/ 851338 w 3533027"/>
              <a:gd name="connsiteY37" fmla="*/ 2806262 h 3121573"/>
              <a:gd name="connsiteX0" fmla="*/ 835572 w 3533027"/>
              <a:gd name="connsiteY0" fmla="*/ 2869325 h 3121573"/>
              <a:gd name="connsiteX1" fmla="*/ 867103 w 3533027"/>
              <a:gd name="connsiteY1" fmla="*/ 2128345 h 3121573"/>
              <a:gd name="connsiteX2" fmla="*/ 1103586 w 3533027"/>
              <a:gd name="connsiteY2" fmla="*/ 1418897 h 3121573"/>
              <a:gd name="connsiteX3" fmla="*/ 1245475 w 3533027"/>
              <a:gd name="connsiteY3" fmla="*/ 882870 h 3121573"/>
              <a:gd name="connsiteX4" fmla="*/ 772510 w 3533027"/>
              <a:gd name="connsiteY4" fmla="*/ 362607 h 3121573"/>
              <a:gd name="connsiteX5" fmla="*/ 0 w 3533027"/>
              <a:gd name="connsiteY5" fmla="*/ 299545 h 3121573"/>
              <a:gd name="connsiteX6" fmla="*/ 273262 w 3533027"/>
              <a:gd name="connsiteY6" fmla="*/ 299545 h 3121573"/>
              <a:gd name="connsiteX7" fmla="*/ 242210 w 3533027"/>
              <a:gd name="connsiteY7" fmla="*/ 78829 h 3121573"/>
              <a:gd name="connsiteX8" fmla="*/ 551793 w 3533027"/>
              <a:gd name="connsiteY8" fmla="*/ 0 h 3121573"/>
              <a:gd name="connsiteX9" fmla="*/ 1040524 w 3533027"/>
              <a:gd name="connsiteY9" fmla="*/ 47297 h 3121573"/>
              <a:gd name="connsiteX10" fmla="*/ 1355835 w 3533027"/>
              <a:gd name="connsiteY10" fmla="*/ 283780 h 3121573"/>
              <a:gd name="connsiteX11" fmla="*/ 2364827 w 3533027"/>
              <a:gd name="connsiteY11" fmla="*/ 94594 h 3121573"/>
              <a:gd name="connsiteX12" fmla="*/ 3436404 w 3533027"/>
              <a:gd name="connsiteY12" fmla="*/ 78828 h 3121573"/>
              <a:gd name="connsiteX13" fmla="*/ 3533027 w 3533027"/>
              <a:gd name="connsiteY13" fmla="*/ 220717 h 3121573"/>
              <a:gd name="connsiteX14" fmla="*/ 3308729 w 3533027"/>
              <a:gd name="connsiteY14" fmla="*/ 268015 h 3121573"/>
              <a:gd name="connsiteX15" fmla="*/ 2506717 w 3533027"/>
              <a:gd name="connsiteY15" fmla="*/ 425669 h 3121573"/>
              <a:gd name="connsiteX16" fmla="*/ 2049517 w 3533027"/>
              <a:gd name="connsiteY16" fmla="*/ 425669 h 3121573"/>
              <a:gd name="connsiteX17" fmla="*/ 1813034 w 3533027"/>
              <a:gd name="connsiteY17" fmla="*/ 835573 h 3121573"/>
              <a:gd name="connsiteX18" fmla="*/ 2017985 w 3533027"/>
              <a:gd name="connsiteY18" fmla="*/ 1182414 h 3121573"/>
              <a:gd name="connsiteX19" fmla="*/ 2427889 w 3533027"/>
              <a:gd name="connsiteY19" fmla="*/ 1639614 h 3121573"/>
              <a:gd name="connsiteX20" fmla="*/ 2822027 w 3533027"/>
              <a:gd name="connsiteY20" fmla="*/ 2049518 h 3121573"/>
              <a:gd name="connsiteX21" fmla="*/ 3074276 w 3533027"/>
              <a:gd name="connsiteY21" fmla="*/ 2522483 h 3121573"/>
              <a:gd name="connsiteX22" fmla="*/ 3090042 w 3533027"/>
              <a:gd name="connsiteY22" fmla="*/ 2900856 h 3121573"/>
              <a:gd name="connsiteX23" fmla="*/ 3074276 w 3533027"/>
              <a:gd name="connsiteY23" fmla="*/ 3042745 h 3121573"/>
              <a:gd name="connsiteX24" fmla="*/ 2948151 w 3533027"/>
              <a:gd name="connsiteY24" fmla="*/ 3121573 h 3121573"/>
              <a:gd name="connsiteX25" fmla="*/ 2586503 w 3533027"/>
              <a:gd name="connsiteY25" fmla="*/ 2522483 h 3121573"/>
              <a:gd name="connsiteX26" fmla="*/ 2727434 w 3533027"/>
              <a:gd name="connsiteY26" fmla="*/ 2664373 h 3121573"/>
              <a:gd name="connsiteX27" fmla="*/ 2680138 w 3533027"/>
              <a:gd name="connsiteY27" fmla="*/ 2254469 h 3121573"/>
              <a:gd name="connsiteX28" fmla="*/ 2254469 w 3533027"/>
              <a:gd name="connsiteY28" fmla="*/ 1923394 h 3121573"/>
              <a:gd name="connsiteX29" fmla="*/ 1702676 w 3533027"/>
              <a:gd name="connsiteY29" fmla="*/ 1466194 h 3121573"/>
              <a:gd name="connsiteX30" fmla="*/ 1529255 w 3533027"/>
              <a:gd name="connsiteY30" fmla="*/ 1718442 h 3121573"/>
              <a:gd name="connsiteX31" fmla="*/ 1387365 w 3533027"/>
              <a:gd name="connsiteY31" fmla="*/ 2002221 h 3121573"/>
              <a:gd name="connsiteX32" fmla="*/ 1308538 w 3533027"/>
              <a:gd name="connsiteY32" fmla="*/ 2222938 h 3121573"/>
              <a:gd name="connsiteX33" fmla="*/ 1166648 w 3533027"/>
              <a:gd name="connsiteY33" fmla="*/ 2459421 h 3121573"/>
              <a:gd name="connsiteX34" fmla="*/ 1103586 w 3533027"/>
              <a:gd name="connsiteY34" fmla="*/ 2837794 h 3121573"/>
              <a:gd name="connsiteX35" fmla="*/ 1024758 w 3533027"/>
              <a:gd name="connsiteY35" fmla="*/ 3026980 h 3121573"/>
              <a:gd name="connsiteX36" fmla="*/ 835572 w 3533027"/>
              <a:gd name="connsiteY36" fmla="*/ 2948152 h 3121573"/>
              <a:gd name="connsiteX37" fmla="*/ 851338 w 3533027"/>
              <a:gd name="connsiteY37" fmla="*/ 2806262 h 3121573"/>
              <a:gd name="connsiteX0" fmla="*/ 835572 w 3533027"/>
              <a:gd name="connsiteY0" fmla="*/ 2869325 h 3121573"/>
              <a:gd name="connsiteX1" fmla="*/ 867103 w 3533027"/>
              <a:gd name="connsiteY1" fmla="*/ 2128345 h 3121573"/>
              <a:gd name="connsiteX2" fmla="*/ 1103586 w 3533027"/>
              <a:gd name="connsiteY2" fmla="*/ 1418897 h 3121573"/>
              <a:gd name="connsiteX3" fmla="*/ 1245475 w 3533027"/>
              <a:gd name="connsiteY3" fmla="*/ 882870 h 3121573"/>
              <a:gd name="connsiteX4" fmla="*/ 772510 w 3533027"/>
              <a:gd name="connsiteY4" fmla="*/ 362607 h 3121573"/>
              <a:gd name="connsiteX5" fmla="*/ 0 w 3533027"/>
              <a:gd name="connsiteY5" fmla="*/ 299545 h 3121573"/>
              <a:gd name="connsiteX6" fmla="*/ 273262 w 3533027"/>
              <a:gd name="connsiteY6" fmla="*/ 299545 h 3121573"/>
              <a:gd name="connsiteX7" fmla="*/ 242210 w 3533027"/>
              <a:gd name="connsiteY7" fmla="*/ 78829 h 3121573"/>
              <a:gd name="connsiteX8" fmla="*/ 551793 w 3533027"/>
              <a:gd name="connsiteY8" fmla="*/ 0 h 3121573"/>
              <a:gd name="connsiteX9" fmla="*/ 1040524 w 3533027"/>
              <a:gd name="connsiteY9" fmla="*/ 47297 h 3121573"/>
              <a:gd name="connsiteX10" fmla="*/ 1355835 w 3533027"/>
              <a:gd name="connsiteY10" fmla="*/ 283780 h 3121573"/>
              <a:gd name="connsiteX11" fmla="*/ 2364827 w 3533027"/>
              <a:gd name="connsiteY11" fmla="*/ 94594 h 3121573"/>
              <a:gd name="connsiteX12" fmla="*/ 3436404 w 3533027"/>
              <a:gd name="connsiteY12" fmla="*/ 78828 h 3121573"/>
              <a:gd name="connsiteX13" fmla="*/ 3533027 w 3533027"/>
              <a:gd name="connsiteY13" fmla="*/ 220717 h 3121573"/>
              <a:gd name="connsiteX14" fmla="*/ 3308729 w 3533027"/>
              <a:gd name="connsiteY14" fmla="*/ 268015 h 3121573"/>
              <a:gd name="connsiteX15" fmla="*/ 2506717 w 3533027"/>
              <a:gd name="connsiteY15" fmla="*/ 425669 h 3121573"/>
              <a:gd name="connsiteX16" fmla="*/ 2049517 w 3533027"/>
              <a:gd name="connsiteY16" fmla="*/ 425669 h 3121573"/>
              <a:gd name="connsiteX17" fmla="*/ 1813034 w 3533027"/>
              <a:gd name="connsiteY17" fmla="*/ 835573 h 3121573"/>
              <a:gd name="connsiteX18" fmla="*/ 2017985 w 3533027"/>
              <a:gd name="connsiteY18" fmla="*/ 1182414 h 3121573"/>
              <a:gd name="connsiteX19" fmla="*/ 2427889 w 3533027"/>
              <a:gd name="connsiteY19" fmla="*/ 1639614 h 3121573"/>
              <a:gd name="connsiteX20" fmla="*/ 2822027 w 3533027"/>
              <a:gd name="connsiteY20" fmla="*/ 2049518 h 3121573"/>
              <a:gd name="connsiteX21" fmla="*/ 3074276 w 3533027"/>
              <a:gd name="connsiteY21" fmla="*/ 2522483 h 3121573"/>
              <a:gd name="connsiteX22" fmla="*/ 3090042 w 3533027"/>
              <a:gd name="connsiteY22" fmla="*/ 2900856 h 3121573"/>
              <a:gd name="connsiteX23" fmla="*/ 3074276 w 3533027"/>
              <a:gd name="connsiteY23" fmla="*/ 3042745 h 3121573"/>
              <a:gd name="connsiteX24" fmla="*/ 2948151 w 3533027"/>
              <a:gd name="connsiteY24" fmla="*/ 3121573 h 3121573"/>
              <a:gd name="connsiteX25" fmla="*/ 2586503 w 3533027"/>
              <a:gd name="connsiteY25" fmla="*/ 2522483 h 3121573"/>
              <a:gd name="connsiteX26" fmla="*/ 2727434 w 3533027"/>
              <a:gd name="connsiteY26" fmla="*/ 2664373 h 3121573"/>
              <a:gd name="connsiteX27" fmla="*/ 2638933 w 3533027"/>
              <a:gd name="connsiteY27" fmla="*/ 2191407 h 3121573"/>
              <a:gd name="connsiteX28" fmla="*/ 2254469 w 3533027"/>
              <a:gd name="connsiteY28" fmla="*/ 1923394 h 3121573"/>
              <a:gd name="connsiteX29" fmla="*/ 1702676 w 3533027"/>
              <a:gd name="connsiteY29" fmla="*/ 1466194 h 3121573"/>
              <a:gd name="connsiteX30" fmla="*/ 1529255 w 3533027"/>
              <a:gd name="connsiteY30" fmla="*/ 1718442 h 3121573"/>
              <a:gd name="connsiteX31" fmla="*/ 1387365 w 3533027"/>
              <a:gd name="connsiteY31" fmla="*/ 2002221 h 3121573"/>
              <a:gd name="connsiteX32" fmla="*/ 1308538 w 3533027"/>
              <a:gd name="connsiteY32" fmla="*/ 2222938 h 3121573"/>
              <a:gd name="connsiteX33" fmla="*/ 1166648 w 3533027"/>
              <a:gd name="connsiteY33" fmla="*/ 2459421 h 3121573"/>
              <a:gd name="connsiteX34" fmla="*/ 1103586 w 3533027"/>
              <a:gd name="connsiteY34" fmla="*/ 2837794 h 3121573"/>
              <a:gd name="connsiteX35" fmla="*/ 1024758 w 3533027"/>
              <a:gd name="connsiteY35" fmla="*/ 3026980 h 3121573"/>
              <a:gd name="connsiteX36" fmla="*/ 835572 w 3533027"/>
              <a:gd name="connsiteY36" fmla="*/ 2948152 h 3121573"/>
              <a:gd name="connsiteX37" fmla="*/ 851338 w 3533027"/>
              <a:gd name="connsiteY37" fmla="*/ 2806262 h 3121573"/>
              <a:gd name="connsiteX0" fmla="*/ 835572 w 3533027"/>
              <a:gd name="connsiteY0" fmla="*/ 2869325 h 3121573"/>
              <a:gd name="connsiteX1" fmla="*/ 867103 w 3533027"/>
              <a:gd name="connsiteY1" fmla="*/ 2128345 h 3121573"/>
              <a:gd name="connsiteX2" fmla="*/ 1103586 w 3533027"/>
              <a:gd name="connsiteY2" fmla="*/ 1418897 h 3121573"/>
              <a:gd name="connsiteX3" fmla="*/ 1245475 w 3533027"/>
              <a:gd name="connsiteY3" fmla="*/ 882870 h 3121573"/>
              <a:gd name="connsiteX4" fmla="*/ 772510 w 3533027"/>
              <a:gd name="connsiteY4" fmla="*/ 362607 h 3121573"/>
              <a:gd name="connsiteX5" fmla="*/ 0 w 3533027"/>
              <a:gd name="connsiteY5" fmla="*/ 299545 h 3121573"/>
              <a:gd name="connsiteX6" fmla="*/ 273262 w 3533027"/>
              <a:gd name="connsiteY6" fmla="*/ 299545 h 3121573"/>
              <a:gd name="connsiteX7" fmla="*/ 242210 w 3533027"/>
              <a:gd name="connsiteY7" fmla="*/ 78829 h 3121573"/>
              <a:gd name="connsiteX8" fmla="*/ 551793 w 3533027"/>
              <a:gd name="connsiteY8" fmla="*/ 0 h 3121573"/>
              <a:gd name="connsiteX9" fmla="*/ 1040524 w 3533027"/>
              <a:gd name="connsiteY9" fmla="*/ 47297 h 3121573"/>
              <a:gd name="connsiteX10" fmla="*/ 1355835 w 3533027"/>
              <a:gd name="connsiteY10" fmla="*/ 283780 h 3121573"/>
              <a:gd name="connsiteX11" fmla="*/ 2364827 w 3533027"/>
              <a:gd name="connsiteY11" fmla="*/ 94594 h 3121573"/>
              <a:gd name="connsiteX12" fmla="*/ 3436404 w 3533027"/>
              <a:gd name="connsiteY12" fmla="*/ 78828 h 3121573"/>
              <a:gd name="connsiteX13" fmla="*/ 3533027 w 3533027"/>
              <a:gd name="connsiteY13" fmla="*/ 220717 h 3121573"/>
              <a:gd name="connsiteX14" fmla="*/ 3308729 w 3533027"/>
              <a:gd name="connsiteY14" fmla="*/ 268015 h 3121573"/>
              <a:gd name="connsiteX15" fmla="*/ 2506717 w 3533027"/>
              <a:gd name="connsiteY15" fmla="*/ 425669 h 3121573"/>
              <a:gd name="connsiteX16" fmla="*/ 2049517 w 3533027"/>
              <a:gd name="connsiteY16" fmla="*/ 425669 h 3121573"/>
              <a:gd name="connsiteX17" fmla="*/ 1813034 w 3533027"/>
              <a:gd name="connsiteY17" fmla="*/ 835573 h 3121573"/>
              <a:gd name="connsiteX18" fmla="*/ 2017985 w 3533027"/>
              <a:gd name="connsiteY18" fmla="*/ 1182414 h 3121573"/>
              <a:gd name="connsiteX19" fmla="*/ 2427889 w 3533027"/>
              <a:gd name="connsiteY19" fmla="*/ 1639614 h 3121573"/>
              <a:gd name="connsiteX20" fmla="*/ 2822027 w 3533027"/>
              <a:gd name="connsiteY20" fmla="*/ 2049518 h 3121573"/>
              <a:gd name="connsiteX21" fmla="*/ 2881986 w 3533027"/>
              <a:gd name="connsiteY21" fmla="*/ 2238704 h 3121573"/>
              <a:gd name="connsiteX22" fmla="*/ 3090042 w 3533027"/>
              <a:gd name="connsiteY22" fmla="*/ 2900856 h 3121573"/>
              <a:gd name="connsiteX23" fmla="*/ 3074276 w 3533027"/>
              <a:gd name="connsiteY23" fmla="*/ 3042745 h 3121573"/>
              <a:gd name="connsiteX24" fmla="*/ 2948151 w 3533027"/>
              <a:gd name="connsiteY24" fmla="*/ 3121573 h 3121573"/>
              <a:gd name="connsiteX25" fmla="*/ 2586503 w 3533027"/>
              <a:gd name="connsiteY25" fmla="*/ 2522483 h 3121573"/>
              <a:gd name="connsiteX26" fmla="*/ 2727434 w 3533027"/>
              <a:gd name="connsiteY26" fmla="*/ 2664373 h 3121573"/>
              <a:gd name="connsiteX27" fmla="*/ 2638933 w 3533027"/>
              <a:gd name="connsiteY27" fmla="*/ 2191407 h 3121573"/>
              <a:gd name="connsiteX28" fmla="*/ 2254469 w 3533027"/>
              <a:gd name="connsiteY28" fmla="*/ 1923394 h 3121573"/>
              <a:gd name="connsiteX29" fmla="*/ 1702676 w 3533027"/>
              <a:gd name="connsiteY29" fmla="*/ 1466194 h 3121573"/>
              <a:gd name="connsiteX30" fmla="*/ 1529255 w 3533027"/>
              <a:gd name="connsiteY30" fmla="*/ 1718442 h 3121573"/>
              <a:gd name="connsiteX31" fmla="*/ 1387365 w 3533027"/>
              <a:gd name="connsiteY31" fmla="*/ 2002221 h 3121573"/>
              <a:gd name="connsiteX32" fmla="*/ 1308538 w 3533027"/>
              <a:gd name="connsiteY32" fmla="*/ 2222938 h 3121573"/>
              <a:gd name="connsiteX33" fmla="*/ 1166648 w 3533027"/>
              <a:gd name="connsiteY33" fmla="*/ 2459421 h 3121573"/>
              <a:gd name="connsiteX34" fmla="*/ 1103586 w 3533027"/>
              <a:gd name="connsiteY34" fmla="*/ 2837794 h 3121573"/>
              <a:gd name="connsiteX35" fmla="*/ 1024758 w 3533027"/>
              <a:gd name="connsiteY35" fmla="*/ 3026980 h 3121573"/>
              <a:gd name="connsiteX36" fmla="*/ 835572 w 3533027"/>
              <a:gd name="connsiteY36" fmla="*/ 2948152 h 3121573"/>
              <a:gd name="connsiteX37" fmla="*/ 851338 w 3533027"/>
              <a:gd name="connsiteY37" fmla="*/ 2806262 h 3121573"/>
              <a:gd name="connsiteX0" fmla="*/ 835572 w 3533027"/>
              <a:gd name="connsiteY0" fmla="*/ 2869325 h 3121573"/>
              <a:gd name="connsiteX1" fmla="*/ 867103 w 3533027"/>
              <a:gd name="connsiteY1" fmla="*/ 2128345 h 3121573"/>
              <a:gd name="connsiteX2" fmla="*/ 1103586 w 3533027"/>
              <a:gd name="connsiteY2" fmla="*/ 1418897 h 3121573"/>
              <a:gd name="connsiteX3" fmla="*/ 1245475 w 3533027"/>
              <a:gd name="connsiteY3" fmla="*/ 882870 h 3121573"/>
              <a:gd name="connsiteX4" fmla="*/ 772510 w 3533027"/>
              <a:gd name="connsiteY4" fmla="*/ 362607 h 3121573"/>
              <a:gd name="connsiteX5" fmla="*/ 0 w 3533027"/>
              <a:gd name="connsiteY5" fmla="*/ 299545 h 3121573"/>
              <a:gd name="connsiteX6" fmla="*/ 273262 w 3533027"/>
              <a:gd name="connsiteY6" fmla="*/ 299545 h 3121573"/>
              <a:gd name="connsiteX7" fmla="*/ 242210 w 3533027"/>
              <a:gd name="connsiteY7" fmla="*/ 78829 h 3121573"/>
              <a:gd name="connsiteX8" fmla="*/ 551793 w 3533027"/>
              <a:gd name="connsiteY8" fmla="*/ 0 h 3121573"/>
              <a:gd name="connsiteX9" fmla="*/ 1040524 w 3533027"/>
              <a:gd name="connsiteY9" fmla="*/ 47297 h 3121573"/>
              <a:gd name="connsiteX10" fmla="*/ 1355835 w 3533027"/>
              <a:gd name="connsiteY10" fmla="*/ 283780 h 3121573"/>
              <a:gd name="connsiteX11" fmla="*/ 2364827 w 3533027"/>
              <a:gd name="connsiteY11" fmla="*/ 94594 h 3121573"/>
              <a:gd name="connsiteX12" fmla="*/ 3436404 w 3533027"/>
              <a:gd name="connsiteY12" fmla="*/ 78828 h 3121573"/>
              <a:gd name="connsiteX13" fmla="*/ 3533027 w 3533027"/>
              <a:gd name="connsiteY13" fmla="*/ 220717 h 3121573"/>
              <a:gd name="connsiteX14" fmla="*/ 3308729 w 3533027"/>
              <a:gd name="connsiteY14" fmla="*/ 268015 h 3121573"/>
              <a:gd name="connsiteX15" fmla="*/ 2506717 w 3533027"/>
              <a:gd name="connsiteY15" fmla="*/ 425669 h 3121573"/>
              <a:gd name="connsiteX16" fmla="*/ 2049517 w 3533027"/>
              <a:gd name="connsiteY16" fmla="*/ 425669 h 3121573"/>
              <a:gd name="connsiteX17" fmla="*/ 1813034 w 3533027"/>
              <a:gd name="connsiteY17" fmla="*/ 835573 h 3121573"/>
              <a:gd name="connsiteX18" fmla="*/ 2017985 w 3533027"/>
              <a:gd name="connsiteY18" fmla="*/ 1182414 h 3121573"/>
              <a:gd name="connsiteX19" fmla="*/ 2427889 w 3533027"/>
              <a:gd name="connsiteY19" fmla="*/ 1639614 h 3121573"/>
              <a:gd name="connsiteX20" fmla="*/ 2822027 w 3533027"/>
              <a:gd name="connsiteY20" fmla="*/ 2049518 h 3121573"/>
              <a:gd name="connsiteX21" fmla="*/ 2881986 w 3533027"/>
              <a:gd name="connsiteY21" fmla="*/ 2238704 h 3121573"/>
              <a:gd name="connsiteX22" fmla="*/ 2856547 w 3533027"/>
              <a:gd name="connsiteY22" fmla="*/ 2519965 h 3121573"/>
              <a:gd name="connsiteX23" fmla="*/ 3074276 w 3533027"/>
              <a:gd name="connsiteY23" fmla="*/ 3042745 h 3121573"/>
              <a:gd name="connsiteX24" fmla="*/ 2948151 w 3533027"/>
              <a:gd name="connsiteY24" fmla="*/ 3121573 h 3121573"/>
              <a:gd name="connsiteX25" fmla="*/ 2586503 w 3533027"/>
              <a:gd name="connsiteY25" fmla="*/ 2522483 h 3121573"/>
              <a:gd name="connsiteX26" fmla="*/ 2727434 w 3533027"/>
              <a:gd name="connsiteY26" fmla="*/ 2664373 h 3121573"/>
              <a:gd name="connsiteX27" fmla="*/ 2638933 w 3533027"/>
              <a:gd name="connsiteY27" fmla="*/ 2191407 h 3121573"/>
              <a:gd name="connsiteX28" fmla="*/ 2254469 w 3533027"/>
              <a:gd name="connsiteY28" fmla="*/ 1923394 h 3121573"/>
              <a:gd name="connsiteX29" fmla="*/ 1702676 w 3533027"/>
              <a:gd name="connsiteY29" fmla="*/ 1466194 h 3121573"/>
              <a:gd name="connsiteX30" fmla="*/ 1529255 w 3533027"/>
              <a:gd name="connsiteY30" fmla="*/ 1718442 h 3121573"/>
              <a:gd name="connsiteX31" fmla="*/ 1387365 w 3533027"/>
              <a:gd name="connsiteY31" fmla="*/ 2002221 h 3121573"/>
              <a:gd name="connsiteX32" fmla="*/ 1308538 w 3533027"/>
              <a:gd name="connsiteY32" fmla="*/ 2222938 h 3121573"/>
              <a:gd name="connsiteX33" fmla="*/ 1166648 w 3533027"/>
              <a:gd name="connsiteY33" fmla="*/ 2459421 h 3121573"/>
              <a:gd name="connsiteX34" fmla="*/ 1103586 w 3533027"/>
              <a:gd name="connsiteY34" fmla="*/ 2837794 h 3121573"/>
              <a:gd name="connsiteX35" fmla="*/ 1024758 w 3533027"/>
              <a:gd name="connsiteY35" fmla="*/ 3026980 h 3121573"/>
              <a:gd name="connsiteX36" fmla="*/ 835572 w 3533027"/>
              <a:gd name="connsiteY36" fmla="*/ 2948152 h 3121573"/>
              <a:gd name="connsiteX37" fmla="*/ 851338 w 3533027"/>
              <a:gd name="connsiteY37" fmla="*/ 2806262 h 3121573"/>
              <a:gd name="connsiteX0" fmla="*/ 835572 w 3533027"/>
              <a:gd name="connsiteY0" fmla="*/ 2869325 h 3042745"/>
              <a:gd name="connsiteX1" fmla="*/ 867103 w 3533027"/>
              <a:gd name="connsiteY1" fmla="*/ 2128345 h 3042745"/>
              <a:gd name="connsiteX2" fmla="*/ 1103586 w 3533027"/>
              <a:gd name="connsiteY2" fmla="*/ 1418897 h 3042745"/>
              <a:gd name="connsiteX3" fmla="*/ 1245475 w 3533027"/>
              <a:gd name="connsiteY3" fmla="*/ 882870 h 3042745"/>
              <a:gd name="connsiteX4" fmla="*/ 772510 w 3533027"/>
              <a:gd name="connsiteY4" fmla="*/ 362607 h 3042745"/>
              <a:gd name="connsiteX5" fmla="*/ 0 w 3533027"/>
              <a:gd name="connsiteY5" fmla="*/ 299545 h 3042745"/>
              <a:gd name="connsiteX6" fmla="*/ 273262 w 3533027"/>
              <a:gd name="connsiteY6" fmla="*/ 299545 h 3042745"/>
              <a:gd name="connsiteX7" fmla="*/ 242210 w 3533027"/>
              <a:gd name="connsiteY7" fmla="*/ 78829 h 3042745"/>
              <a:gd name="connsiteX8" fmla="*/ 551793 w 3533027"/>
              <a:gd name="connsiteY8" fmla="*/ 0 h 3042745"/>
              <a:gd name="connsiteX9" fmla="*/ 1040524 w 3533027"/>
              <a:gd name="connsiteY9" fmla="*/ 47297 h 3042745"/>
              <a:gd name="connsiteX10" fmla="*/ 1355835 w 3533027"/>
              <a:gd name="connsiteY10" fmla="*/ 283780 h 3042745"/>
              <a:gd name="connsiteX11" fmla="*/ 2364827 w 3533027"/>
              <a:gd name="connsiteY11" fmla="*/ 94594 h 3042745"/>
              <a:gd name="connsiteX12" fmla="*/ 3436404 w 3533027"/>
              <a:gd name="connsiteY12" fmla="*/ 78828 h 3042745"/>
              <a:gd name="connsiteX13" fmla="*/ 3533027 w 3533027"/>
              <a:gd name="connsiteY13" fmla="*/ 220717 h 3042745"/>
              <a:gd name="connsiteX14" fmla="*/ 3308729 w 3533027"/>
              <a:gd name="connsiteY14" fmla="*/ 268015 h 3042745"/>
              <a:gd name="connsiteX15" fmla="*/ 2506717 w 3533027"/>
              <a:gd name="connsiteY15" fmla="*/ 425669 h 3042745"/>
              <a:gd name="connsiteX16" fmla="*/ 2049517 w 3533027"/>
              <a:gd name="connsiteY16" fmla="*/ 425669 h 3042745"/>
              <a:gd name="connsiteX17" fmla="*/ 1813034 w 3533027"/>
              <a:gd name="connsiteY17" fmla="*/ 835573 h 3042745"/>
              <a:gd name="connsiteX18" fmla="*/ 2017985 w 3533027"/>
              <a:gd name="connsiteY18" fmla="*/ 1182414 h 3042745"/>
              <a:gd name="connsiteX19" fmla="*/ 2427889 w 3533027"/>
              <a:gd name="connsiteY19" fmla="*/ 1639614 h 3042745"/>
              <a:gd name="connsiteX20" fmla="*/ 2822027 w 3533027"/>
              <a:gd name="connsiteY20" fmla="*/ 2049518 h 3042745"/>
              <a:gd name="connsiteX21" fmla="*/ 2881986 w 3533027"/>
              <a:gd name="connsiteY21" fmla="*/ 2238704 h 3042745"/>
              <a:gd name="connsiteX22" fmla="*/ 2856547 w 3533027"/>
              <a:gd name="connsiteY22" fmla="*/ 2519965 h 3042745"/>
              <a:gd name="connsiteX23" fmla="*/ 3074276 w 3533027"/>
              <a:gd name="connsiteY23" fmla="*/ 3042745 h 3042745"/>
              <a:gd name="connsiteX24" fmla="*/ 2586503 w 3533027"/>
              <a:gd name="connsiteY24" fmla="*/ 2522483 h 3042745"/>
              <a:gd name="connsiteX25" fmla="*/ 2727434 w 3533027"/>
              <a:gd name="connsiteY25" fmla="*/ 2664373 h 3042745"/>
              <a:gd name="connsiteX26" fmla="*/ 2638933 w 3533027"/>
              <a:gd name="connsiteY26" fmla="*/ 2191407 h 3042745"/>
              <a:gd name="connsiteX27" fmla="*/ 2254469 w 3533027"/>
              <a:gd name="connsiteY27" fmla="*/ 1923394 h 3042745"/>
              <a:gd name="connsiteX28" fmla="*/ 1702676 w 3533027"/>
              <a:gd name="connsiteY28" fmla="*/ 1466194 h 3042745"/>
              <a:gd name="connsiteX29" fmla="*/ 1529255 w 3533027"/>
              <a:gd name="connsiteY29" fmla="*/ 1718442 h 3042745"/>
              <a:gd name="connsiteX30" fmla="*/ 1387365 w 3533027"/>
              <a:gd name="connsiteY30" fmla="*/ 2002221 h 3042745"/>
              <a:gd name="connsiteX31" fmla="*/ 1308538 w 3533027"/>
              <a:gd name="connsiteY31" fmla="*/ 2222938 h 3042745"/>
              <a:gd name="connsiteX32" fmla="*/ 1166648 w 3533027"/>
              <a:gd name="connsiteY32" fmla="*/ 2459421 h 3042745"/>
              <a:gd name="connsiteX33" fmla="*/ 1103586 w 3533027"/>
              <a:gd name="connsiteY33" fmla="*/ 2837794 h 3042745"/>
              <a:gd name="connsiteX34" fmla="*/ 1024758 w 3533027"/>
              <a:gd name="connsiteY34" fmla="*/ 3026980 h 3042745"/>
              <a:gd name="connsiteX35" fmla="*/ 835572 w 3533027"/>
              <a:gd name="connsiteY35" fmla="*/ 2948152 h 3042745"/>
              <a:gd name="connsiteX36" fmla="*/ 851338 w 3533027"/>
              <a:gd name="connsiteY36" fmla="*/ 2806262 h 3042745"/>
              <a:gd name="connsiteX0" fmla="*/ 835572 w 3533027"/>
              <a:gd name="connsiteY0" fmla="*/ 2869325 h 3026980"/>
              <a:gd name="connsiteX1" fmla="*/ 867103 w 3533027"/>
              <a:gd name="connsiteY1" fmla="*/ 2128345 h 3026980"/>
              <a:gd name="connsiteX2" fmla="*/ 1103586 w 3533027"/>
              <a:gd name="connsiteY2" fmla="*/ 1418897 h 3026980"/>
              <a:gd name="connsiteX3" fmla="*/ 1245475 w 3533027"/>
              <a:gd name="connsiteY3" fmla="*/ 882870 h 3026980"/>
              <a:gd name="connsiteX4" fmla="*/ 772510 w 3533027"/>
              <a:gd name="connsiteY4" fmla="*/ 362607 h 3026980"/>
              <a:gd name="connsiteX5" fmla="*/ 0 w 3533027"/>
              <a:gd name="connsiteY5" fmla="*/ 299545 h 3026980"/>
              <a:gd name="connsiteX6" fmla="*/ 273262 w 3533027"/>
              <a:gd name="connsiteY6" fmla="*/ 299545 h 3026980"/>
              <a:gd name="connsiteX7" fmla="*/ 242210 w 3533027"/>
              <a:gd name="connsiteY7" fmla="*/ 78829 h 3026980"/>
              <a:gd name="connsiteX8" fmla="*/ 551793 w 3533027"/>
              <a:gd name="connsiteY8" fmla="*/ 0 h 3026980"/>
              <a:gd name="connsiteX9" fmla="*/ 1040524 w 3533027"/>
              <a:gd name="connsiteY9" fmla="*/ 47297 h 3026980"/>
              <a:gd name="connsiteX10" fmla="*/ 1355835 w 3533027"/>
              <a:gd name="connsiteY10" fmla="*/ 283780 h 3026980"/>
              <a:gd name="connsiteX11" fmla="*/ 2364827 w 3533027"/>
              <a:gd name="connsiteY11" fmla="*/ 94594 h 3026980"/>
              <a:gd name="connsiteX12" fmla="*/ 3436404 w 3533027"/>
              <a:gd name="connsiteY12" fmla="*/ 78828 h 3026980"/>
              <a:gd name="connsiteX13" fmla="*/ 3533027 w 3533027"/>
              <a:gd name="connsiteY13" fmla="*/ 220717 h 3026980"/>
              <a:gd name="connsiteX14" fmla="*/ 3308729 w 3533027"/>
              <a:gd name="connsiteY14" fmla="*/ 268015 h 3026980"/>
              <a:gd name="connsiteX15" fmla="*/ 2506717 w 3533027"/>
              <a:gd name="connsiteY15" fmla="*/ 425669 h 3026980"/>
              <a:gd name="connsiteX16" fmla="*/ 2049517 w 3533027"/>
              <a:gd name="connsiteY16" fmla="*/ 425669 h 3026980"/>
              <a:gd name="connsiteX17" fmla="*/ 1813034 w 3533027"/>
              <a:gd name="connsiteY17" fmla="*/ 835573 h 3026980"/>
              <a:gd name="connsiteX18" fmla="*/ 2017985 w 3533027"/>
              <a:gd name="connsiteY18" fmla="*/ 1182414 h 3026980"/>
              <a:gd name="connsiteX19" fmla="*/ 2427889 w 3533027"/>
              <a:gd name="connsiteY19" fmla="*/ 1639614 h 3026980"/>
              <a:gd name="connsiteX20" fmla="*/ 2822027 w 3533027"/>
              <a:gd name="connsiteY20" fmla="*/ 2049518 h 3026980"/>
              <a:gd name="connsiteX21" fmla="*/ 2881986 w 3533027"/>
              <a:gd name="connsiteY21" fmla="*/ 2238704 h 3026980"/>
              <a:gd name="connsiteX22" fmla="*/ 2856547 w 3533027"/>
              <a:gd name="connsiteY22" fmla="*/ 2519965 h 3026980"/>
              <a:gd name="connsiteX23" fmla="*/ 2586503 w 3533027"/>
              <a:gd name="connsiteY23" fmla="*/ 2522483 h 3026980"/>
              <a:gd name="connsiteX24" fmla="*/ 2727434 w 3533027"/>
              <a:gd name="connsiteY24" fmla="*/ 2664373 h 3026980"/>
              <a:gd name="connsiteX25" fmla="*/ 2638933 w 3533027"/>
              <a:gd name="connsiteY25" fmla="*/ 2191407 h 3026980"/>
              <a:gd name="connsiteX26" fmla="*/ 2254469 w 3533027"/>
              <a:gd name="connsiteY26" fmla="*/ 1923394 h 3026980"/>
              <a:gd name="connsiteX27" fmla="*/ 1702676 w 3533027"/>
              <a:gd name="connsiteY27" fmla="*/ 1466194 h 3026980"/>
              <a:gd name="connsiteX28" fmla="*/ 1529255 w 3533027"/>
              <a:gd name="connsiteY28" fmla="*/ 1718442 h 3026980"/>
              <a:gd name="connsiteX29" fmla="*/ 1387365 w 3533027"/>
              <a:gd name="connsiteY29" fmla="*/ 2002221 h 3026980"/>
              <a:gd name="connsiteX30" fmla="*/ 1308538 w 3533027"/>
              <a:gd name="connsiteY30" fmla="*/ 2222938 h 3026980"/>
              <a:gd name="connsiteX31" fmla="*/ 1166648 w 3533027"/>
              <a:gd name="connsiteY31" fmla="*/ 2459421 h 3026980"/>
              <a:gd name="connsiteX32" fmla="*/ 1103586 w 3533027"/>
              <a:gd name="connsiteY32" fmla="*/ 2837794 h 3026980"/>
              <a:gd name="connsiteX33" fmla="*/ 1024758 w 3533027"/>
              <a:gd name="connsiteY33" fmla="*/ 3026980 h 3026980"/>
              <a:gd name="connsiteX34" fmla="*/ 835572 w 3533027"/>
              <a:gd name="connsiteY34" fmla="*/ 2948152 h 3026980"/>
              <a:gd name="connsiteX35" fmla="*/ 851338 w 3533027"/>
              <a:gd name="connsiteY35" fmla="*/ 2806262 h 3026980"/>
              <a:gd name="connsiteX0" fmla="*/ 835572 w 3533027"/>
              <a:gd name="connsiteY0" fmla="*/ 2869325 h 3026980"/>
              <a:gd name="connsiteX1" fmla="*/ 867103 w 3533027"/>
              <a:gd name="connsiteY1" fmla="*/ 2128345 h 3026980"/>
              <a:gd name="connsiteX2" fmla="*/ 1103586 w 3533027"/>
              <a:gd name="connsiteY2" fmla="*/ 1418897 h 3026980"/>
              <a:gd name="connsiteX3" fmla="*/ 1245475 w 3533027"/>
              <a:gd name="connsiteY3" fmla="*/ 882870 h 3026980"/>
              <a:gd name="connsiteX4" fmla="*/ 772510 w 3533027"/>
              <a:gd name="connsiteY4" fmla="*/ 362607 h 3026980"/>
              <a:gd name="connsiteX5" fmla="*/ 0 w 3533027"/>
              <a:gd name="connsiteY5" fmla="*/ 299545 h 3026980"/>
              <a:gd name="connsiteX6" fmla="*/ 273262 w 3533027"/>
              <a:gd name="connsiteY6" fmla="*/ 299545 h 3026980"/>
              <a:gd name="connsiteX7" fmla="*/ 242210 w 3533027"/>
              <a:gd name="connsiteY7" fmla="*/ 78829 h 3026980"/>
              <a:gd name="connsiteX8" fmla="*/ 551793 w 3533027"/>
              <a:gd name="connsiteY8" fmla="*/ 0 h 3026980"/>
              <a:gd name="connsiteX9" fmla="*/ 1040524 w 3533027"/>
              <a:gd name="connsiteY9" fmla="*/ 47297 h 3026980"/>
              <a:gd name="connsiteX10" fmla="*/ 1355835 w 3533027"/>
              <a:gd name="connsiteY10" fmla="*/ 283780 h 3026980"/>
              <a:gd name="connsiteX11" fmla="*/ 2364827 w 3533027"/>
              <a:gd name="connsiteY11" fmla="*/ 94594 h 3026980"/>
              <a:gd name="connsiteX12" fmla="*/ 3436404 w 3533027"/>
              <a:gd name="connsiteY12" fmla="*/ 78828 h 3026980"/>
              <a:gd name="connsiteX13" fmla="*/ 3533027 w 3533027"/>
              <a:gd name="connsiteY13" fmla="*/ 220717 h 3026980"/>
              <a:gd name="connsiteX14" fmla="*/ 3308729 w 3533027"/>
              <a:gd name="connsiteY14" fmla="*/ 268015 h 3026980"/>
              <a:gd name="connsiteX15" fmla="*/ 2506717 w 3533027"/>
              <a:gd name="connsiteY15" fmla="*/ 425669 h 3026980"/>
              <a:gd name="connsiteX16" fmla="*/ 2049517 w 3533027"/>
              <a:gd name="connsiteY16" fmla="*/ 425669 h 3026980"/>
              <a:gd name="connsiteX17" fmla="*/ 1813034 w 3533027"/>
              <a:gd name="connsiteY17" fmla="*/ 835573 h 3026980"/>
              <a:gd name="connsiteX18" fmla="*/ 2017985 w 3533027"/>
              <a:gd name="connsiteY18" fmla="*/ 1182414 h 3026980"/>
              <a:gd name="connsiteX19" fmla="*/ 2427889 w 3533027"/>
              <a:gd name="connsiteY19" fmla="*/ 1639614 h 3026980"/>
              <a:gd name="connsiteX20" fmla="*/ 2822027 w 3533027"/>
              <a:gd name="connsiteY20" fmla="*/ 2049518 h 3026980"/>
              <a:gd name="connsiteX21" fmla="*/ 2881986 w 3533027"/>
              <a:gd name="connsiteY21" fmla="*/ 2238704 h 3026980"/>
              <a:gd name="connsiteX22" fmla="*/ 2856547 w 3533027"/>
              <a:gd name="connsiteY22" fmla="*/ 2519965 h 3026980"/>
              <a:gd name="connsiteX23" fmla="*/ 2727434 w 3533027"/>
              <a:gd name="connsiteY23" fmla="*/ 2664373 h 3026980"/>
              <a:gd name="connsiteX24" fmla="*/ 2638933 w 3533027"/>
              <a:gd name="connsiteY24" fmla="*/ 2191407 h 3026980"/>
              <a:gd name="connsiteX25" fmla="*/ 2254469 w 3533027"/>
              <a:gd name="connsiteY25" fmla="*/ 1923394 h 3026980"/>
              <a:gd name="connsiteX26" fmla="*/ 1702676 w 3533027"/>
              <a:gd name="connsiteY26" fmla="*/ 1466194 h 3026980"/>
              <a:gd name="connsiteX27" fmla="*/ 1529255 w 3533027"/>
              <a:gd name="connsiteY27" fmla="*/ 1718442 h 3026980"/>
              <a:gd name="connsiteX28" fmla="*/ 1387365 w 3533027"/>
              <a:gd name="connsiteY28" fmla="*/ 2002221 h 3026980"/>
              <a:gd name="connsiteX29" fmla="*/ 1308538 w 3533027"/>
              <a:gd name="connsiteY29" fmla="*/ 2222938 h 3026980"/>
              <a:gd name="connsiteX30" fmla="*/ 1166648 w 3533027"/>
              <a:gd name="connsiteY30" fmla="*/ 2459421 h 3026980"/>
              <a:gd name="connsiteX31" fmla="*/ 1103586 w 3533027"/>
              <a:gd name="connsiteY31" fmla="*/ 2837794 h 3026980"/>
              <a:gd name="connsiteX32" fmla="*/ 1024758 w 3533027"/>
              <a:gd name="connsiteY32" fmla="*/ 3026980 h 3026980"/>
              <a:gd name="connsiteX33" fmla="*/ 835572 w 3533027"/>
              <a:gd name="connsiteY33" fmla="*/ 2948152 h 3026980"/>
              <a:gd name="connsiteX34" fmla="*/ 851338 w 3533027"/>
              <a:gd name="connsiteY34" fmla="*/ 2806262 h 3026980"/>
              <a:gd name="connsiteX0" fmla="*/ 835572 w 3533027"/>
              <a:gd name="connsiteY0" fmla="*/ 2869325 h 3026980"/>
              <a:gd name="connsiteX1" fmla="*/ 867103 w 3533027"/>
              <a:gd name="connsiteY1" fmla="*/ 2128345 h 3026980"/>
              <a:gd name="connsiteX2" fmla="*/ 1103586 w 3533027"/>
              <a:gd name="connsiteY2" fmla="*/ 1418897 h 3026980"/>
              <a:gd name="connsiteX3" fmla="*/ 1245475 w 3533027"/>
              <a:gd name="connsiteY3" fmla="*/ 882870 h 3026980"/>
              <a:gd name="connsiteX4" fmla="*/ 772510 w 3533027"/>
              <a:gd name="connsiteY4" fmla="*/ 362607 h 3026980"/>
              <a:gd name="connsiteX5" fmla="*/ 0 w 3533027"/>
              <a:gd name="connsiteY5" fmla="*/ 299545 h 3026980"/>
              <a:gd name="connsiteX6" fmla="*/ 273262 w 3533027"/>
              <a:gd name="connsiteY6" fmla="*/ 299545 h 3026980"/>
              <a:gd name="connsiteX7" fmla="*/ 242210 w 3533027"/>
              <a:gd name="connsiteY7" fmla="*/ 78829 h 3026980"/>
              <a:gd name="connsiteX8" fmla="*/ 551793 w 3533027"/>
              <a:gd name="connsiteY8" fmla="*/ 0 h 3026980"/>
              <a:gd name="connsiteX9" fmla="*/ 1040524 w 3533027"/>
              <a:gd name="connsiteY9" fmla="*/ 47297 h 3026980"/>
              <a:gd name="connsiteX10" fmla="*/ 1355835 w 3533027"/>
              <a:gd name="connsiteY10" fmla="*/ 283780 h 3026980"/>
              <a:gd name="connsiteX11" fmla="*/ 2364827 w 3533027"/>
              <a:gd name="connsiteY11" fmla="*/ 94594 h 3026980"/>
              <a:gd name="connsiteX12" fmla="*/ 3436404 w 3533027"/>
              <a:gd name="connsiteY12" fmla="*/ 78828 h 3026980"/>
              <a:gd name="connsiteX13" fmla="*/ 3533027 w 3533027"/>
              <a:gd name="connsiteY13" fmla="*/ 220717 h 3026980"/>
              <a:gd name="connsiteX14" fmla="*/ 3308729 w 3533027"/>
              <a:gd name="connsiteY14" fmla="*/ 268015 h 3026980"/>
              <a:gd name="connsiteX15" fmla="*/ 2506717 w 3533027"/>
              <a:gd name="connsiteY15" fmla="*/ 425669 h 3026980"/>
              <a:gd name="connsiteX16" fmla="*/ 2049517 w 3533027"/>
              <a:gd name="connsiteY16" fmla="*/ 425669 h 3026980"/>
              <a:gd name="connsiteX17" fmla="*/ 1813034 w 3533027"/>
              <a:gd name="connsiteY17" fmla="*/ 835573 h 3026980"/>
              <a:gd name="connsiteX18" fmla="*/ 2017985 w 3533027"/>
              <a:gd name="connsiteY18" fmla="*/ 1182414 h 3026980"/>
              <a:gd name="connsiteX19" fmla="*/ 2427889 w 3533027"/>
              <a:gd name="connsiteY19" fmla="*/ 1639614 h 3026980"/>
              <a:gd name="connsiteX20" fmla="*/ 2822027 w 3533027"/>
              <a:gd name="connsiteY20" fmla="*/ 2049518 h 3026980"/>
              <a:gd name="connsiteX21" fmla="*/ 2881986 w 3533027"/>
              <a:gd name="connsiteY21" fmla="*/ 2238704 h 3026980"/>
              <a:gd name="connsiteX22" fmla="*/ 2856547 w 3533027"/>
              <a:gd name="connsiteY22" fmla="*/ 2519965 h 3026980"/>
              <a:gd name="connsiteX23" fmla="*/ 2645024 w 3533027"/>
              <a:gd name="connsiteY23" fmla="*/ 2569780 h 3026980"/>
              <a:gd name="connsiteX24" fmla="*/ 2638933 w 3533027"/>
              <a:gd name="connsiteY24" fmla="*/ 2191407 h 3026980"/>
              <a:gd name="connsiteX25" fmla="*/ 2254469 w 3533027"/>
              <a:gd name="connsiteY25" fmla="*/ 1923394 h 3026980"/>
              <a:gd name="connsiteX26" fmla="*/ 1702676 w 3533027"/>
              <a:gd name="connsiteY26" fmla="*/ 1466194 h 3026980"/>
              <a:gd name="connsiteX27" fmla="*/ 1529255 w 3533027"/>
              <a:gd name="connsiteY27" fmla="*/ 1718442 h 3026980"/>
              <a:gd name="connsiteX28" fmla="*/ 1387365 w 3533027"/>
              <a:gd name="connsiteY28" fmla="*/ 2002221 h 3026980"/>
              <a:gd name="connsiteX29" fmla="*/ 1308538 w 3533027"/>
              <a:gd name="connsiteY29" fmla="*/ 2222938 h 3026980"/>
              <a:gd name="connsiteX30" fmla="*/ 1166648 w 3533027"/>
              <a:gd name="connsiteY30" fmla="*/ 2459421 h 3026980"/>
              <a:gd name="connsiteX31" fmla="*/ 1103586 w 3533027"/>
              <a:gd name="connsiteY31" fmla="*/ 2837794 h 3026980"/>
              <a:gd name="connsiteX32" fmla="*/ 1024758 w 3533027"/>
              <a:gd name="connsiteY32" fmla="*/ 3026980 h 3026980"/>
              <a:gd name="connsiteX33" fmla="*/ 835572 w 3533027"/>
              <a:gd name="connsiteY33" fmla="*/ 2948152 h 3026980"/>
              <a:gd name="connsiteX34" fmla="*/ 851338 w 3533027"/>
              <a:gd name="connsiteY34" fmla="*/ 2806262 h 3026980"/>
              <a:gd name="connsiteX0" fmla="*/ 835572 w 3533027"/>
              <a:gd name="connsiteY0" fmla="*/ 2869325 h 2948152"/>
              <a:gd name="connsiteX1" fmla="*/ 867103 w 3533027"/>
              <a:gd name="connsiteY1" fmla="*/ 2128345 h 2948152"/>
              <a:gd name="connsiteX2" fmla="*/ 1103586 w 3533027"/>
              <a:gd name="connsiteY2" fmla="*/ 1418897 h 2948152"/>
              <a:gd name="connsiteX3" fmla="*/ 1245475 w 3533027"/>
              <a:gd name="connsiteY3" fmla="*/ 882870 h 2948152"/>
              <a:gd name="connsiteX4" fmla="*/ 772510 w 3533027"/>
              <a:gd name="connsiteY4" fmla="*/ 362607 h 2948152"/>
              <a:gd name="connsiteX5" fmla="*/ 0 w 3533027"/>
              <a:gd name="connsiteY5" fmla="*/ 299545 h 2948152"/>
              <a:gd name="connsiteX6" fmla="*/ 273262 w 3533027"/>
              <a:gd name="connsiteY6" fmla="*/ 299545 h 2948152"/>
              <a:gd name="connsiteX7" fmla="*/ 242210 w 3533027"/>
              <a:gd name="connsiteY7" fmla="*/ 78829 h 2948152"/>
              <a:gd name="connsiteX8" fmla="*/ 551793 w 3533027"/>
              <a:gd name="connsiteY8" fmla="*/ 0 h 2948152"/>
              <a:gd name="connsiteX9" fmla="*/ 1040524 w 3533027"/>
              <a:gd name="connsiteY9" fmla="*/ 47297 h 2948152"/>
              <a:gd name="connsiteX10" fmla="*/ 1355835 w 3533027"/>
              <a:gd name="connsiteY10" fmla="*/ 283780 h 2948152"/>
              <a:gd name="connsiteX11" fmla="*/ 2364827 w 3533027"/>
              <a:gd name="connsiteY11" fmla="*/ 94594 h 2948152"/>
              <a:gd name="connsiteX12" fmla="*/ 3436404 w 3533027"/>
              <a:gd name="connsiteY12" fmla="*/ 78828 h 2948152"/>
              <a:gd name="connsiteX13" fmla="*/ 3533027 w 3533027"/>
              <a:gd name="connsiteY13" fmla="*/ 220717 h 2948152"/>
              <a:gd name="connsiteX14" fmla="*/ 3308729 w 3533027"/>
              <a:gd name="connsiteY14" fmla="*/ 268015 h 2948152"/>
              <a:gd name="connsiteX15" fmla="*/ 2506717 w 3533027"/>
              <a:gd name="connsiteY15" fmla="*/ 425669 h 2948152"/>
              <a:gd name="connsiteX16" fmla="*/ 2049517 w 3533027"/>
              <a:gd name="connsiteY16" fmla="*/ 425669 h 2948152"/>
              <a:gd name="connsiteX17" fmla="*/ 1813034 w 3533027"/>
              <a:gd name="connsiteY17" fmla="*/ 835573 h 2948152"/>
              <a:gd name="connsiteX18" fmla="*/ 2017985 w 3533027"/>
              <a:gd name="connsiteY18" fmla="*/ 1182414 h 2948152"/>
              <a:gd name="connsiteX19" fmla="*/ 2427889 w 3533027"/>
              <a:gd name="connsiteY19" fmla="*/ 1639614 h 2948152"/>
              <a:gd name="connsiteX20" fmla="*/ 2822027 w 3533027"/>
              <a:gd name="connsiteY20" fmla="*/ 2049518 h 2948152"/>
              <a:gd name="connsiteX21" fmla="*/ 2881986 w 3533027"/>
              <a:gd name="connsiteY21" fmla="*/ 2238704 h 2948152"/>
              <a:gd name="connsiteX22" fmla="*/ 2856547 w 3533027"/>
              <a:gd name="connsiteY22" fmla="*/ 2519965 h 2948152"/>
              <a:gd name="connsiteX23" fmla="*/ 2645024 w 3533027"/>
              <a:gd name="connsiteY23" fmla="*/ 2569780 h 2948152"/>
              <a:gd name="connsiteX24" fmla="*/ 2638933 w 3533027"/>
              <a:gd name="connsiteY24" fmla="*/ 2191407 h 2948152"/>
              <a:gd name="connsiteX25" fmla="*/ 2254469 w 3533027"/>
              <a:gd name="connsiteY25" fmla="*/ 1923394 h 2948152"/>
              <a:gd name="connsiteX26" fmla="*/ 1702676 w 3533027"/>
              <a:gd name="connsiteY26" fmla="*/ 1466194 h 2948152"/>
              <a:gd name="connsiteX27" fmla="*/ 1529255 w 3533027"/>
              <a:gd name="connsiteY27" fmla="*/ 1718442 h 2948152"/>
              <a:gd name="connsiteX28" fmla="*/ 1387365 w 3533027"/>
              <a:gd name="connsiteY28" fmla="*/ 2002221 h 2948152"/>
              <a:gd name="connsiteX29" fmla="*/ 1308538 w 3533027"/>
              <a:gd name="connsiteY29" fmla="*/ 2222938 h 2948152"/>
              <a:gd name="connsiteX30" fmla="*/ 1166648 w 3533027"/>
              <a:gd name="connsiteY30" fmla="*/ 2459421 h 2948152"/>
              <a:gd name="connsiteX31" fmla="*/ 1103586 w 3533027"/>
              <a:gd name="connsiteY31" fmla="*/ 2837794 h 2948152"/>
              <a:gd name="connsiteX32" fmla="*/ 835572 w 3533027"/>
              <a:gd name="connsiteY32" fmla="*/ 2948152 h 2948152"/>
              <a:gd name="connsiteX33" fmla="*/ 851338 w 3533027"/>
              <a:gd name="connsiteY33" fmla="*/ 2806262 h 2948152"/>
              <a:gd name="connsiteX0" fmla="*/ 835572 w 3533027"/>
              <a:gd name="connsiteY0" fmla="*/ 2869325 h 2869325"/>
              <a:gd name="connsiteX1" fmla="*/ 867103 w 3533027"/>
              <a:gd name="connsiteY1" fmla="*/ 2128345 h 2869325"/>
              <a:gd name="connsiteX2" fmla="*/ 1103586 w 3533027"/>
              <a:gd name="connsiteY2" fmla="*/ 1418897 h 2869325"/>
              <a:gd name="connsiteX3" fmla="*/ 1245475 w 3533027"/>
              <a:gd name="connsiteY3" fmla="*/ 882870 h 2869325"/>
              <a:gd name="connsiteX4" fmla="*/ 772510 w 3533027"/>
              <a:gd name="connsiteY4" fmla="*/ 362607 h 2869325"/>
              <a:gd name="connsiteX5" fmla="*/ 0 w 3533027"/>
              <a:gd name="connsiteY5" fmla="*/ 299545 h 2869325"/>
              <a:gd name="connsiteX6" fmla="*/ 273262 w 3533027"/>
              <a:gd name="connsiteY6" fmla="*/ 299545 h 2869325"/>
              <a:gd name="connsiteX7" fmla="*/ 242210 w 3533027"/>
              <a:gd name="connsiteY7" fmla="*/ 78829 h 2869325"/>
              <a:gd name="connsiteX8" fmla="*/ 551793 w 3533027"/>
              <a:gd name="connsiteY8" fmla="*/ 0 h 2869325"/>
              <a:gd name="connsiteX9" fmla="*/ 1040524 w 3533027"/>
              <a:gd name="connsiteY9" fmla="*/ 47297 h 2869325"/>
              <a:gd name="connsiteX10" fmla="*/ 1355835 w 3533027"/>
              <a:gd name="connsiteY10" fmla="*/ 283780 h 2869325"/>
              <a:gd name="connsiteX11" fmla="*/ 2364827 w 3533027"/>
              <a:gd name="connsiteY11" fmla="*/ 94594 h 2869325"/>
              <a:gd name="connsiteX12" fmla="*/ 3436404 w 3533027"/>
              <a:gd name="connsiteY12" fmla="*/ 78828 h 2869325"/>
              <a:gd name="connsiteX13" fmla="*/ 3533027 w 3533027"/>
              <a:gd name="connsiteY13" fmla="*/ 220717 h 2869325"/>
              <a:gd name="connsiteX14" fmla="*/ 3308729 w 3533027"/>
              <a:gd name="connsiteY14" fmla="*/ 268015 h 2869325"/>
              <a:gd name="connsiteX15" fmla="*/ 2506717 w 3533027"/>
              <a:gd name="connsiteY15" fmla="*/ 425669 h 2869325"/>
              <a:gd name="connsiteX16" fmla="*/ 2049517 w 3533027"/>
              <a:gd name="connsiteY16" fmla="*/ 425669 h 2869325"/>
              <a:gd name="connsiteX17" fmla="*/ 1813034 w 3533027"/>
              <a:gd name="connsiteY17" fmla="*/ 835573 h 2869325"/>
              <a:gd name="connsiteX18" fmla="*/ 2017985 w 3533027"/>
              <a:gd name="connsiteY18" fmla="*/ 1182414 h 2869325"/>
              <a:gd name="connsiteX19" fmla="*/ 2427889 w 3533027"/>
              <a:gd name="connsiteY19" fmla="*/ 1639614 h 2869325"/>
              <a:gd name="connsiteX20" fmla="*/ 2822027 w 3533027"/>
              <a:gd name="connsiteY20" fmla="*/ 2049518 h 2869325"/>
              <a:gd name="connsiteX21" fmla="*/ 2881986 w 3533027"/>
              <a:gd name="connsiteY21" fmla="*/ 2238704 h 2869325"/>
              <a:gd name="connsiteX22" fmla="*/ 2856547 w 3533027"/>
              <a:gd name="connsiteY22" fmla="*/ 2519965 h 2869325"/>
              <a:gd name="connsiteX23" fmla="*/ 2645024 w 3533027"/>
              <a:gd name="connsiteY23" fmla="*/ 2569780 h 2869325"/>
              <a:gd name="connsiteX24" fmla="*/ 2638933 w 3533027"/>
              <a:gd name="connsiteY24" fmla="*/ 2191407 h 2869325"/>
              <a:gd name="connsiteX25" fmla="*/ 2254469 w 3533027"/>
              <a:gd name="connsiteY25" fmla="*/ 1923394 h 2869325"/>
              <a:gd name="connsiteX26" fmla="*/ 1702676 w 3533027"/>
              <a:gd name="connsiteY26" fmla="*/ 1466194 h 2869325"/>
              <a:gd name="connsiteX27" fmla="*/ 1529255 w 3533027"/>
              <a:gd name="connsiteY27" fmla="*/ 1718442 h 2869325"/>
              <a:gd name="connsiteX28" fmla="*/ 1387365 w 3533027"/>
              <a:gd name="connsiteY28" fmla="*/ 2002221 h 2869325"/>
              <a:gd name="connsiteX29" fmla="*/ 1308538 w 3533027"/>
              <a:gd name="connsiteY29" fmla="*/ 2222938 h 2869325"/>
              <a:gd name="connsiteX30" fmla="*/ 1166648 w 3533027"/>
              <a:gd name="connsiteY30" fmla="*/ 2459421 h 2869325"/>
              <a:gd name="connsiteX31" fmla="*/ 1103586 w 3533027"/>
              <a:gd name="connsiteY31" fmla="*/ 2837794 h 2869325"/>
              <a:gd name="connsiteX32" fmla="*/ 851338 w 3533027"/>
              <a:gd name="connsiteY32" fmla="*/ 2806262 h 2869325"/>
              <a:gd name="connsiteX0" fmla="*/ 835572 w 3533027"/>
              <a:gd name="connsiteY0" fmla="*/ 2869325 h 2869325"/>
              <a:gd name="connsiteX1" fmla="*/ 867103 w 3533027"/>
              <a:gd name="connsiteY1" fmla="*/ 2128345 h 2869325"/>
              <a:gd name="connsiteX2" fmla="*/ 1103586 w 3533027"/>
              <a:gd name="connsiteY2" fmla="*/ 1418897 h 2869325"/>
              <a:gd name="connsiteX3" fmla="*/ 1245475 w 3533027"/>
              <a:gd name="connsiteY3" fmla="*/ 882870 h 2869325"/>
              <a:gd name="connsiteX4" fmla="*/ 772510 w 3533027"/>
              <a:gd name="connsiteY4" fmla="*/ 362607 h 2869325"/>
              <a:gd name="connsiteX5" fmla="*/ 0 w 3533027"/>
              <a:gd name="connsiteY5" fmla="*/ 299545 h 2869325"/>
              <a:gd name="connsiteX6" fmla="*/ 273262 w 3533027"/>
              <a:gd name="connsiteY6" fmla="*/ 299545 h 2869325"/>
              <a:gd name="connsiteX7" fmla="*/ 242210 w 3533027"/>
              <a:gd name="connsiteY7" fmla="*/ 78829 h 2869325"/>
              <a:gd name="connsiteX8" fmla="*/ 551793 w 3533027"/>
              <a:gd name="connsiteY8" fmla="*/ 0 h 2869325"/>
              <a:gd name="connsiteX9" fmla="*/ 1040524 w 3533027"/>
              <a:gd name="connsiteY9" fmla="*/ 47297 h 2869325"/>
              <a:gd name="connsiteX10" fmla="*/ 1355835 w 3533027"/>
              <a:gd name="connsiteY10" fmla="*/ 283780 h 2869325"/>
              <a:gd name="connsiteX11" fmla="*/ 2364827 w 3533027"/>
              <a:gd name="connsiteY11" fmla="*/ 94594 h 2869325"/>
              <a:gd name="connsiteX12" fmla="*/ 3436404 w 3533027"/>
              <a:gd name="connsiteY12" fmla="*/ 78828 h 2869325"/>
              <a:gd name="connsiteX13" fmla="*/ 3533027 w 3533027"/>
              <a:gd name="connsiteY13" fmla="*/ 220717 h 2869325"/>
              <a:gd name="connsiteX14" fmla="*/ 3308729 w 3533027"/>
              <a:gd name="connsiteY14" fmla="*/ 268015 h 2869325"/>
              <a:gd name="connsiteX15" fmla="*/ 2506717 w 3533027"/>
              <a:gd name="connsiteY15" fmla="*/ 425669 h 2869325"/>
              <a:gd name="connsiteX16" fmla="*/ 2049517 w 3533027"/>
              <a:gd name="connsiteY16" fmla="*/ 425669 h 2869325"/>
              <a:gd name="connsiteX17" fmla="*/ 1813034 w 3533027"/>
              <a:gd name="connsiteY17" fmla="*/ 835573 h 2869325"/>
              <a:gd name="connsiteX18" fmla="*/ 2017985 w 3533027"/>
              <a:gd name="connsiteY18" fmla="*/ 1182414 h 2869325"/>
              <a:gd name="connsiteX19" fmla="*/ 2427889 w 3533027"/>
              <a:gd name="connsiteY19" fmla="*/ 1639614 h 2869325"/>
              <a:gd name="connsiteX20" fmla="*/ 2822027 w 3533027"/>
              <a:gd name="connsiteY20" fmla="*/ 2049518 h 2869325"/>
              <a:gd name="connsiteX21" fmla="*/ 2881986 w 3533027"/>
              <a:gd name="connsiteY21" fmla="*/ 2238704 h 2869325"/>
              <a:gd name="connsiteX22" fmla="*/ 2856547 w 3533027"/>
              <a:gd name="connsiteY22" fmla="*/ 2519965 h 2869325"/>
              <a:gd name="connsiteX23" fmla="*/ 2645024 w 3533027"/>
              <a:gd name="connsiteY23" fmla="*/ 2569780 h 2869325"/>
              <a:gd name="connsiteX24" fmla="*/ 2638933 w 3533027"/>
              <a:gd name="connsiteY24" fmla="*/ 2191407 h 2869325"/>
              <a:gd name="connsiteX25" fmla="*/ 2254469 w 3533027"/>
              <a:gd name="connsiteY25" fmla="*/ 1923394 h 2869325"/>
              <a:gd name="connsiteX26" fmla="*/ 1702676 w 3533027"/>
              <a:gd name="connsiteY26" fmla="*/ 1466194 h 2869325"/>
              <a:gd name="connsiteX27" fmla="*/ 1529255 w 3533027"/>
              <a:gd name="connsiteY27" fmla="*/ 1718442 h 2869325"/>
              <a:gd name="connsiteX28" fmla="*/ 1387365 w 3533027"/>
              <a:gd name="connsiteY28" fmla="*/ 2002221 h 2869325"/>
              <a:gd name="connsiteX29" fmla="*/ 1308538 w 3533027"/>
              <a:gd name="connsiteY29" fmla="*/ 2222938 h 2869325"/>
              <a:gd name="connsiteX30" fmla="*/ 1166648 w 3533027"/>
              <a:gd name="connsiteY30" fmla="*/ 2459421 h 2869325"/>
              <a:gd name="connsiteX31" fmla="*/ 1103586 w 3533027"/>
              <a:gd name="connsiteY31" fmla="*/ 2837794 h 2869325"/>
              <a:gd name="connsiteX0" fmla="*/ 835572 w 3533027"/>
              <a:gd name="connsiteY0" fmla="*/ 2869325 h 2869325"/>
              <a:gd name="connsiteX1" fmla="*/ 786034 w 3533027"/>
              <a:gd name="connsiteY1" fmla="*/ 2328259 h 2869325"/>
              <a:gd name="connsiteX2" fmla="*/ 867103 w 3533027"/>
              <a:gd name="connsiteY2" fmla="*/ 2128345 h 2869325"/>
              <a:gd name="connsiteX3" fmla="*/ 1103586 w 3533027"/>
              <a:gd name="connsiteY3" fmla="*/ 1418897 h 2869325"/>
              <a:gd name="connsiteX4" fmla="*/ 1245475 w 3533027"/>
              <a:gd name="connsiteY4" fmla="*/ 882870 h 2869325"/>
              <a:gd name="connsiteX5" fmla="*/ 772510 w 3533027"/>
              <a:gd name="connsiteY5" fmla="*/ 362607 h 2869325"/>
              <a:gd name="connsiteX6" fmla="*/ 0 w 3533027"/>
              <a:gd name="connsiteY6" fmla="*/ 299545 h 2869325"/>
              <a:gd name="connsiteX7" fmla="*/ 273262 w 3533027"/>
              <a:gd name="connsiteY7" fmla="*/ 299545 h 2869325"/>
              <a:gd name="connsiteX8" fmla="*/ 242210 w 3533027"/>
              <a:gd name="connsiteY8" fmla="*/ 78829 h 2869325"/>
              <a:gd name="connsiteX9" fmla="*/ 551793 w 3533027"/>
              <a:gd name="connsiteY9" fmla="*/ 0 h 2869325"/>
              <a:gd name="connsiteX10" fmla="*/ 1040524 w 3533027"/>
              <a:gd name="connsiteY10" fmla="*/ 47297 h 2869325"/>
              <a:gd name="connsiteX11" fmla="*/ 1355835 w 3533027"/>
              <a:gd name="connsiteY11" fmla="*/ 283780 h 2869325"/>
              <a:gd name="connsiteX12" fmla="*/ 2364827 w 3533027"/>
              <a:gd name="connsiteY12" fmla="*/ 94594 h 2869325"/>
              <a:gd name="connsiteX13" fmla="*/ 3436404 w 3533027"/>
              <a:gd name="connsiteY13" fmla="*/ 78828 h 2869325"/>
              <a:gd name="connsiteX14" fmla="*/ 3533027 w 3533027"/>
              <a:gd name="connsiteY14" fmla="*/ 220717 h 2869325"/>
              <a:gd name="connsiteX15" fmla="*/ 3308729 w 3533027"/>
              <a:gd name="connsiteY15" fmla="*/ 268015 h 2869325"/>
              <a:gd name="connsiteX16" fmla="*/ 2506717 w 3533027"/>
              <a:gd name="connsiteY16" fmla="*/ 425669 h 2869325"/>
              <a:gd name="connsiteX17" fmla="*/ 2049517 w 3533027"/>
              <a:gd name="connsiteY17" fmla="*/ 425669 h 2869325"/>
              <a:gd name="connsiteX18" fmla="*/ 1813034 w 3533027"/>
              <a:gd name="connsiteY18" fmla="*/ 835573 h 2869325"/>
              <a:gd name="connsiteX19" fmla="*/ 2017985 w 3533027"/>
              <a:gd name="connsiteY19" fmla="*/ 1182414 h 2869325"/>
              <a:gd name="connsiteX20" fmla="*/ 2427889 w 3533027"/>
              <a:gd name="connsiteY20" fmla="*/ 1639614 h 2869325"/>
              <a:gd name="connsiteX21" fmla="*/ 2822027 w 3533027"/>
              <a:gd name="connsiteY21" fmla="*/ 2049518 h 2869325"/>
              <a:gd name="connsiteX22" fmla="*/ 2881986 w 3533027"/>
              <a:gd name="connsiteY22" fmla="*/ 2238704 h 2869325"/>
              <a:gd name="connsiteX23" fmla="*/ 2856547 w 3533027"/>
              <a:gd name="connsiteY23" fmla="*/ 2519965 h 2869325"/>
              <a:gd name="connsiteX24" fmla="*/ 2645024 w 3533027"/>
              <a:gd name="connsiteY24" fmla="*/ 2569780 h 2869325"/>
              <a:gd name="connsiteX25" fmla="*/ 2638933 w 3533027"/>
              <a:gd name="connsiteY25" fmla="*/ 2191407 h 2869325"/>
              <a:gd name="connsiteX26" fmla="*/ 2254469 w 3533027"/>
              <a:gd name="connsiteY26" fmla="*/ 1923394 h 2869325"/>
              <a:gd name="connsiteX27" fmla="*/ 1702676 w 3533027"/>
              <a:gd name="connsiteY27" fmla="*/ 1466194 h 2869325"/>
              <a:gd name="connsiteX28" fmla="*/ 1529255 w 3533027"/>
              <a:gd name="connsiteY28" fmla="*/ 1718442 h 2869325"/>
              <a:gd name="connsiteX29" fmla="*/ 1387365 w 3533027"/>
              <a:gd name="connsiteY29" fmla="*/ 2002221 h 2869325"/>
              <a:gd name="connsiteX30" fmla="*/ 1308538 w 3533027"/>
              <a:gd name="connsiteY30" fmla="*/ 2222938 h 2869325"/>
              <a:gd name="connsiteX31" fmla="*/ 1166648 w 3533027"/>
              <a:gd name="connsiteY31" fmla="*/ 2459421 h 2869325"/>
              <a:gd name="connsiteX32" fmla="*/ 1103586 w 3533027"/>
              <a:gd name="connsiteY32" fmla="*/ 2837794 h 2869325"/>
              <a:gd name="connsiteX0" fmla="*/ 835572 w 3533027"/>
              <a:gd name="connsiteY0" fmla="*/ 2869325 h 2869325"/>
              <a:gd name="connsiteX1" fmla="*/ 786034 w 3533027"/>
              <a:gd name="connsiteY1" fmla="*/ 2328259 h 2869325"/>
              <a:gd name="connsiteX2" fmla="*/ 867103 w 3533027"/>
              <a:gd name="connsiteY2" fmla="*/ 2128345 h 2869325"/>
              <a:gd name="connsiteX3" fmla="*/ 1103586 w 3533027"/>
              <a:gd name="connsiteY3" fmla="*/ 1418897 h 2869325"/>
              <a:gd name="connsiteX4" fmla="*/ 1245475 w 3533027"/>
              <a:gd name="connsiteY4" fmla="*/ 882870 h 2869325"/>
              <a:gd name="connsiteX5" fmla="*/ 772510 w 3533027"/>
              <a:gd name="connsiteY5" fmla="*/ 362607 h 2869325"/>
              <a:gd name="connsiteX6" fmla="*/ 0 w 3533027"/>
              <a:gd name="connsiteY6" fmla="*/ 299545 h 2869325"/>
              <a:gd name="connsiteX7" fmla="*/ 273262 w 3533027"/>
              <a:gd name="connsiteY7" fmla="*/ 299545 h 2869325"/>
              <a:gd name="connsiteX8" fmla="*/ 242210 w 3533027"/>
              <a:gd name="connsiteY8" fmla="*/ 78829 h 2869325"/>
              <a:gd name="connsiteX9" fmla="*/ 551793 w 3533027"/>
              <a:gd name="connsiteY9" fmla="*/ 0 h 2869325"/>
              <a:gd name="connsiteX10" fmla="*/ 1040524 w 3533027"/>
              <a:gd name="connsiteY10" fmla="*/ 47297 h 2869325"/>
              <a:gd name="connsiteX11" fmla="*/ 1355835 w 3533027"/>
              <a:gd name="connsiteY11" fmla="*/ 283780 h 2869325"/>
              <a:gd name="connsiteX12" fmla="*/ 2364827 w 3533027"/>
              <a:gd name="connsiteY12" fmla="*/ 94594 h 2869325"/>
              <a:gd name="connsiteX13" fmla="*/ 3436404 w 3533027"/>
              <a:gd name="connsiteY13" fmla="*/ 78828 h 2869325"/>
              <a:gd name="connsiteX14" fmla="*/ 3533027 w 3533027"/>
              <a:gd name="connsiteY14" fmla="*/ 220717 h 2869325"/>
              <a:gd name="connsiteX15" fmla="*/ 3308729 w 3533027"/>
              <a:gd name="connsiteY15" fmla="*/ 268015 h 2869325"/>
              <a:gd name="connsiteX16" fmla="*/ 2506717 w 3533027"/>
              <a:gd name="connsiteY16" fmla="*/ 425669 h 2869325"/>
              <a:gd name="connsiteX17" fmla="*/ 2049517 w 3533027"/>
              <a:gd name="connsiteY17" fmla="*/ 425669 h 2869325"/>
              <a:gd name="connsiteX18" fmla="*/ 1813034 w 3533027"/>
              <a:gd name="connsiteY18" fmla="*/ 835573 h 2869325"/>
              <a:gd name="connsiteX19" fmla="*/ 2017985 w 3533027"/>
              <a:gd name="connsiteY19" fmla="*/ 1182414 h 2869325"/>
              <a:gd name="connsiteX20" fmla="*/ 2427889 w 3533027"/>
              <a:gd name="connsiteY20" fmla="*/ 1639614 h 2869325"/>
              <a:gd name="connsiteX21" fmla="*/ 2822027 w 3533027"/>
              <a:gd name="connsiteY21" fmla="*/ 2049518 h 2869325"/>
              <a:gd name="connsiteX22" fmla="*/ 2881986 w 3533027"/>
              <a:gd name="connsiteY22" fmla="*/ 2238704 h 2869325"/>
              <a:gd name="connsiteX23" fmla="*/ 2856547 w 3533027"/>
              <a:gd name="connsiteY23" fmla="*/ 2519965 h 2869325"/>
              <a:gd name="connsiteX24" fmla="*/ 2645024 w 3533027"/>
              <a:gd name="connsiteY24" fmla="*/ 2569780 h 2869325"/>
              <a:gd name="connsiteX25" fmla="*/ 2638933 w 3533027"/>
              <a:gd name="connsiteY25" fmla="*/ 2191407 h 2869325"/>
              <a:gd name="connsiteX26" fmla="*/ 2254469 w 3533027"/>
              <a:gd name="connsiteY26" fmla="*/ 1923394 h 2869325"/>
              <a:gd name="connsiteX27" fmla="*/ 1702676 w 3533027"/>
              <a:gd name="connsiteY27" fmla="*/ 1466194 h 2869325"/>
              <a:gd name="connsiteX28" fmla="*/ 1529255 w 3533027"/>
              <a:gd name="connsiteY28" fmla="*/ 1718442 h 2869325"/>
              <a:gd name="connsiteX29" fmla="*/ 1387365 w 3533027"/>
              <a:gd name="connsiteY29" fmla="*/ 2002221 h 2869325"/>
              <a:gd name="connsiteX30" fmla="*/ 1308538 w 3533027"/>
              <a:gd name="connsiteY30" fmla="*/ 2222938 h 2869325"/>
              <a:gd name="connsiteX31" fmla="*/ 1166648 w 3533027"/>
              <a:gd name="connsiteY31" fmla="*/ 2459421 h 2869325"/>
              <a:gd name="connsiteX32" fmla="*/ 993707 w 3533027"/>
              <a:gd name="connsiteY32" fmla="*/ 2569780 h 2869325"/>
              <a:gd name="connsiteX0" fmla="*/ 835572 w 3533027"/>
              <a:gd name="connsiteY0" fmla="*/ 2869325 h 2869325"/>
              <a:gd name="connsiteX1" fmla="*/ 827239 w 3533027"/>
              <a:gd name="connsiteY1" fmla="*/ 2485914 h 2869325"/>
              <a:gd name="connsiteX2" fmla="*/ 786034 w 3533027"/>
              <a:gd name="connsiteY2" fmla="*/ 2328259 h 2869325"/>
              <a:gd name="connsiteX3" fmla="*/ 867103 w 3533027"/>
              <a:gd name="connsiteY3" fmla="*/ 2128345 h 2869325"/>
              <a:gd name="connsiteX4" fmla="*/ 1103586 w 3533027"/>
              <a:gd name="connsiteY4" fmla="*/ 1418897 h 2869325"/>
              <a:gd name="connsiteX5" fmla="*/ 1245475 w 3533027"/>
              <a:gd name="connsiteY5" fmla="*/ 882870 h 2869325"/>
              <a:gd name="connsiteX6" fmla="*/ 772510 w 3533027"/>
              <a:gd name="connsiteY6" fmla="*/ 362607 h 2869325"/>
              <a:gd name="connsiteX7" fmla="*/ 0 w 3533027"/>
              <a:gd name="connsiteY7" fmla="*/ 299545 h 2869325"/>
              <a:gd name="connsiteX8" fmla="*/ 273262 w 3533027"/>
              <a:gd name="connsiteY8" fmla="*/ 299545 h 2869325"/>
              <a:gd name="connsiteX9" fmla="*/ 242210 w 3533027"/>
              <a:gd name="connsiteY9" fmla="*/ 78829 h 2869325"/>
              <a:gd name="connsiteX10" fmla="*/ 551793 w 3533027"/>
              <a:gd name="connsiteY10" fmla="*/ 0 h 2869325"/>
              <a:gd name="connsiteX11" fmla="*/ 1040524 w 3533027"/>
              <a:gd name="connsiteY11" fmla="*/ 47297 h 2869325"/>
              <a:gd name="connsiteX12" fmla="*/ 1355835 w 3533027"/>
              <a:gd name="connsiteY12" fmla="*/ 283780 h 2869325"/>
              <a:gd name="connsiteX13" fmla="*/ 2364827 w 3533027"/>
              <a:gd name="connsiteY13" fmla="*/ 94594 h 2869325"/>
              <a:gd name="connsiteX14" fmla="*/ 3436404 w 3533027"/>
              <a:gd name="connsiteY14" fmla="*/ 78828 h 2869325"/>
              <a:gd name="connsiteX15" fmla="*/ 3533027 w 3533027"/>
              <a:gd name="connsiteY15" fmla="*/ 220717 h 2869325"/>
              <a:gd name="connsiteX16" fmla="*/ 3308729 w 3533027"/>
              <a:gd name="connsiteY16" fmla="*/ 268015 h 2869325"/>
              <a:gd name="connsiteX17" fmla="*/ 2506717 w 3533027"/>
              <a:gd name="connsiteY17" fmla="*/ 425669 h 2869325"/>
              <a:gd name="connsiteX18" fmla="*/ 2049517 w 3533027"/>
              <a:gd name="connsiteY18" fmla="*/ 425669 h 2869325"/>
              <a:gd name="connsiteX19" fmla="*/ 1813034 w 3533027"/>
              <a:gd name="connsiteY19" fmla="*/ 835573 h 2869325"/>
              <a:gd name="connsiteX20" fmla="*/ 2017985 w 3533027"/>
              <a:gd name="connsiteY20" fmla="*/ 1182414 h 2869325"/>
              <a:gd name="connsiteX21" fmla="*/ 2427889 w 3533027"/>
              <a:gd name="connsiteY21" fmla="*/ 1639614 h 2869325"/>
              <a:gd name="connsiteX22" fmla="*/ 2822027 w 3533027"/>
              <a:gd name="connsiteY22" fmla="*/ 2049518 h 2869325"/>
              <a:gd name="connsiteX23" fmla="*/ 2881986 w 3533027"/>
              <a:gd name="connsiteY23" fmla="*/ 2238704 h 2869325"/>
              <a:gd name="connsiteX24" fmla="*/ 2856547 w 3533027"/>
              <a:gd name="connsiteY24" fmla="*/ 2519965 h 2869325"/>
              <a:gd name="connsiteX25" fmla="*/ 2645024 w 3533027"/>
              <a:gd name="connsiteY25" fmla="*/ 2569780 h 2869325"/>
              <a:gd name="connsiteX26" fmla="*/ 2638933 w 3533027"/>
              <a:gd name="connsiteY26" fmla="*/ 2191407 h 2869325"/>
              <a:gd name="connsiteX27" fmla="*/ 2254469 w 3533027"/>
              <a:gd name="connsiteY27" fmla="*/ 1923394 h 2869325"/>
              <a:gd name="connsiteX28" fmla="*/ 1702676 w 3533027"/>
              <a:gd name="connsiteY28" fmla="*/ 1466194 h 2869325"/>
              <a:gd name="connsiteX29" fmla="*/ 1529255 w 3533027"/>
              <a:gd name="connsiteY29" fmla="*/ 1718442 h 2869325"/>
              <a:gd name="connsiteX30" fmla="*/ 1387365 w 3533027"/>
              <a:gd name="connsiteY30" fmla="*/ 2002221 h 2869325"/>
              <a:gd name="connsiteX31" fmla="*/ 1308538 w 3533027"/>
              <a:gd name="connsiteY31" fmla="*/ 2222938 h 2869325"/>
              <a:gd name="connsiteX32" fmla="*/ 1166648 w 3533027"/>
              <a:gd name="connsiteY32" fmla="*/ 2459421 h 2869325"/>
              <a:gd name="connsiteX33" fmla="*/ 993707 w 3533027"/>
              <a:gd name="connsiteY33" fmla="*/ 2569780 h 2869325"/>
              <a:gd name="connsiteX0" fmla="*/ 835572 w 3533027"/>
              <a:gd name="connsiteY0" fmla="*/ 2869325 h 2869325"/>
              <a:gd name="connsiteX1" fmla="*/ 827239 w 3533027"/>
              <a:gd name="connsiteY1" fmla="*/ 2485914 h 2869325"/>
              <a:gd name="connsiteX2" fmla="*/ 786034 w 3533027"/>
              <a:gd name="connsiteY2" fmla="*/ 2328259 h 2869325"/>
              <a:gd name="connsiteX3" fmla="*/ 867103 w 3533027"/>
              <a:gd name="connsiteY3" fmla="*/ 2128345 h 2869325"/>
              <a:gd name="connsiteX4" fmla="*/ 1103586 w 3533027"/>
              <a:gd name="connsiteY4" fmla="*/ 1418897 h 2869325"/>
              <a:gd name="connsiteX5" fmla="*/ 1245475 w 3533027"/>
              <a:gd name="connsiteY5" fmla="*/ 882870 h 2869325"/>
              <a:gd name="connsiteX6" fmla="*/ 772510 w 3533027"/>
              <a:gd name="connsiteY6" fmla="*/ 362607 h 2869325"/>
              <a:gd name="connsiteX7" fmla="*/ 0 w 3533027"/>
              <a:gd name="connsiteY7" fmla="*/ 299545 h 2869325"/>
              <a:gd name="connsiteX8" fmla="*/ 273262 w 3533027"/>
              <a:gd name="connsiteY8" fmla="*/ 299545 h 2869325"/>
              <a:gd name="connsiteX9" fmla="*/ 242210 w 3533027"/>
              <a:gd name="connsiteY9" fmla="*/ 78829 h 2869325"/>
              <a:gd name="connsiteX10" fmla="*/ 551793 w 3533027"/>
              <a:gd name="connsiteY10" fmla="*/ 0 h 2869325"/>
              <a:gd name="connsiteX11" fmla="*/ 1040524 w 3533027"/>
              <a:gd name="connsiteY11" fmla="*/ 47297 h 2869325"/>
              <a:gd name="connsiteX12" fmla="*/ 1355835 w 3533027"/>
              <a:gd name="connsiteY12" fmla="*/ 283780 h 2869325"/>
              <a:gd name="connsiteX13" fmla="*/ 2364827 w 3533027"/>
              <a:gd name="connsiteY13" fmla="*/ 94594 h 2869325"/>
              <a:gd name="connsiteX14" fmla="*/ 3436404 w 3533027"/>
              <a:gd name="connsiteY14" fmla="*/ 78828 h 2869325"/>
              <a:gd name="connsiteX15" fmla="*/ 3533027 w 3533027"/>
              <a:gd name="connsiteY15" fmla="*/ 220717 h 2869325"/>
              <a:gd name="connsiteX16" fmla="*/ 3308729 w 3533027"/>
              <a:gd name="connsiteY16" fmla="*/ 268015 h 2869325"/>
              <a:gd name="connsiteX17" fmla="*/ 2506717 w 3533027"/>
              <a:gd name="connsiteY17" fmla="*/ 425669 h 2869325"/>
              <a:gd name="connsiteX18" fmla="*/ 2049517 w 3533027"/>
              <a:gd name="connsiteY18" fmla="*/ 425669 h 2869325"/>
              <a:gd name="connsiteX19" fmla="*/ 1813034 w 3533027"/>
              <a:gd name="connsiteY19" fmla="*/ 835573 h 2869325"/>
              <a:gd name="connsiteX20" fmla="*/ 2017985 w 3533027"/>
              <a:gd name="connsiteY20" fmla="*/ 1182414 h 2869325"/>
              <a:gd name="connsiteX21" fmla="*/ 2427889 w 3533027"/>
              <a:gd name="connsiteY21" fmla="*/ 1639614 h 2869325"/>
              <a:gd name="connsiteX22" fmla="*/ 2822027 w 3533027"/>
              <a:gd name="connsiteY22" fmla="*/ 2049518 h 2869325"/>
              <a:gd name="connsiteX23" fmla="*/ 2881986 w 3533027"/>
              <a:gd name="connsiteY23" fmla="*/ 2238704 h 2869325"/>
              <a:gd name="connsiteX24" fmla="*/ 2856547 w 3533027"/>
              <a:gd name="connsiteY24" fmla="*/ 2519965 h 2869325"/>
              <a:gd name="connsiteX25" fmla="*/ 2645024 w 3533027"/>
              <a:gd name="connsiteY25" fmla="*/ 2569780 h 2869325"/>
              <a:gd name="connsiteX26" fmla="*/ 2638933 w 3533027"/>
              <a:gd name="connsiteY26" fmla="*/ 2191407 h 2869325"/>
              <a:gd name="connsiteX27" fmla="*/ 2254469 w 3533027"/>
              <a:gd name="connsiteY27" fmla="*/ 1923394 h 2869325"/>
              <a:gd name="connsiteX28" fmla="*/ 1702676 w 3533027"/>
              <a:gd name="connsiteY28" fmla="*/ 1466194 h 2869325"/>
              <a:gd name="connsiteX29" fmla="*/ 1529255 w 3533027"/>
              <a:gd name="connsiteY29" fmla="*/ 1718442 h 2869325"/>
              <a:gd name="connsiteX30" fmla="*/ 1387365 w 3533027"/>
              <a:gd name="connsiteY30" fmla="*/ 2002221 h 2869325"/>
              <a:gd name="connsiteX31" fmla="*/ 1308538 w 3533027"/>
              <a:gd name="connsiteY31" fmla="*/ 2222938 h 2869325"/>
              <a:gd name="connsiteX32" fmla="*/ 1043033 w 3533027"/>
              <a:gd name="connsiteY32" fmla="*/ 2364828 h 2869325"/>
              <a:gd name="connsiteX33" fmla="*/ 993707 w 3533027"/>
              <a:gd name="connsiteY33" fmla="*/ 2569780 h 2869325"/>
              <a:gd name="connsiteX0" fmla="*/ 835572 w 3533027"/>
              <a:gd name="connsiteY0" fmla="*/ 2869325 h 2869325"/>
              <a:gd name="connsiteX1" fmla="*/ 827239 w 3533027"/>
              <a:gd name="connsiteY1" fmla="*/ 2485914 h 2869325"/>
              <a:gd name="connsiteX2" fmla="*/ 786034 w 3533027"/>
              <a:gd name="connsiteY2" fmla="*/ 2328259 h 2869325"/>
              <a:gd name="connsiteX3" fmla="*/ 867103 w 3533027"/>
              <a:gd name="connsiteY3" fmla="*/ 2128345 h 2869325"/>
              <a:gd name="connsiteX4" fmla="*/ 1103586 w 3533027"/>
              <a:gd name="connsiteY4" fmla="*/ 1418897 h 2869325"/>
              <a:gd name="connsiteX5" fmla="*/ 1245475 w 3533027"/>
              <a:gd name="connsiteY5" fmla="*/ 882870 h 2869325"/>
              <a:gd name="connsiteX6" fmla="*/ 772510 w 3533027"/>
              <a:gd name="connsiteY6" fmla="*/ 362607 h 2869325"/>
              <a:gd name="connsiteX7" fmla="*/ 0 w 3533027"/>
              <a:gd name="connsiteY7" fmla="*/ 299545 h 2869325"/>
              <a:gd name="connsiteX8" fmla="*/ 273262 w 3533027"/>
              <a:gd name="connsiteY8" fmla="*/ 299545 h 2869325"/>
              <a:gd name="connsiteX9" fmla="*/ 242210 w 3533027"/>
              <a:gd name="connsiteY9" fmla="*/ 78829 h 2869325"/>
              <a:gd name="connsiteX10" fmla="*/ 551793 w 3533027"/>
              <a:gd name="connsiteY10" fmla="*/ 0 h 2869325"/>
              <a:gd name="connsiteX11" fmla="*/ 1040524 w 3533027"/>
              <a:gd name="connsiteY11" fmla="*/ 47297 h 2869325"/>
              <a:gd name="connsiteX12" fmla="*/ 1355835 w 3533027"/>
              <a:gd name="connsiteY12" fmla="*/ 283780 h 2869325"/>
              <a:gd name="connsiteX13" fmla="*/ 2364827 w 3533027"/>
              <a:gd name="connsiteY13" fmla="*/ 94594 h 2869325"/>
              <a:gd name="connsiteX14" fmla="*/ 3436404 w 3533027"/>
              <a:gd name="connsiteY14" fmla="*/ 78828 h 2869325"/>
              <a:gd name="connsiteX15" fmla="*/ 3533027 w 3533027"/>
              <a:gd name="connsiteY15" fmla="*/ 220717 h 2869325"/>
              <a:gd name="connsiteX16" fmla="*/ 3308729 w 3533027"/>
              <a:gd name="connsiteY16" fmla="*/ 268015 h 2869325"/>
              <a:gd name="connsiteX17" fmla="*/ 2506717 w 3533027"/>
              <a:gd name="connsiteY17" fmla="*/ 425669 h 2869325"/>
              <a:gd name="connsiteX18" fmla="*/ 2049517 w 3533027"/>
              <a:gd name="connsiteY18" fmla="*/ 425669 h 2869325"/>
              <a:gd name="connsiteX19" fmla="*/ 1813034 w 3533027"/>
              <a:gd name="connsiteY19" fmla="*/ 835573 h 2869325"/>
              <a:gd name="connsiteX20" fmla="*/ 2017985 w 3533027"/>
              <a:gd name="connsiteY20" fmla="*/ 1182414 h 2869325"/>
              <a:gd name="connsiteX21" fmla="*/ 2427889 w 3533027"/>
              <a:gd name="connsiteY21" fmla="*/ 1639614 h 2869325"/>
              <a:gd name="connsiteX22" fmla="*/ 2822027 w 3533027"/>
              <a:gd name="connsiteY22" fmla="*/ 2049518 h 2869325"/>
              <a:gd name="connsiteX23" fmla="*/ 2881986 w 3533027"/>
              <a:gd name="connsiteY23" fmla="*/ 2238704 h 2869325"/>
              <a:gd name="connsiteX24" fmla="*/ 2856547 w 3533027"/>
              <a:gd name="connsiteY24" fmla="*/ 2519965 h 2869325"/>
              <a:gd name="connsiteX25" fmla="*/ 2645024 w 3533027"/>
              <a:gd name="connsiteY25" fmla="*/ 2569780 h 2869325"/>
              <a:gd name="connsiteX26" fmla="*/ 2638933 w 3533027"/>
              <a:gd name="connsiteY26" fmla="*/ 2191407 h 2869325"/>
              <a:gd name="connsiteX27" fmla="*/ 2254469 w 3533027"/>
              <a:gd name="connsiteY27" fmla="*/ 1923394 h 2869325"/>
              <a:gd name="connsiteX28" fmla="*/ 1702676 w 3533027"/>
              <a:gd name="connsiteY28" fmla="*/ 1466194 h 2869325"/>
              <a:gd name="connsiteX29" fmla="*/ 1529255 w 3533027"/>
              <a:gd name="connsiteY29" fmla="*/ 1718442 h 2869325"/>
              <a:gd name="connsiteX30" fmla="*/ 1387365 w 3533027"/>
              <a:gd name="connsiteY30" fmla="*/ 2002221 h 2869325"/>
              <a:gd name="connsiteX31" fmla="*/ 1308538 w 3533027"/>
              <a:gd name="connsiteY31" fmla="*/ 2222938 h 2869325"/>
              <a:gd name="connsiteX32" fmla="*/ 1043033 w 3533027"/>
              <a:gd name="connsiteY32" fmla="*/ 2364828 h 2869325"/>
              <a:gd name="connsiteX33" fmla="*/ 952503 w 3533027"/>
              <a:gd name="connsiteY33" fmla="*/ 2475187 h 2869325"/>
              <a:gd name="connsiteX0" fmla="*/ 827239 w 3533027"/>
              <a:gd name="connsiteY0" fmla="*/ 2485914 h 2569780"/>
              <a:gd name="connsiteX1" fmla="*/ 786034 w 3533027"/>
              <a:gd name="connsiteY1" fmla="*/ 2328259 h 2569780"/>
              <a:gd name="connsiteX2" fmla="*/ 867103 w 3533027"/>
              <a:gd name="connsiteY2" fmla="*/ 2128345 h 2569780"/>
              <a:gd name="connsiteX3" fmla="*/ 1103586 w 3533027"/>
              <a:gd name="connsiteY3" fmla="*/ 1418897 h 2569780"/>
              <a:gd name="connsiteX4" fmla="*/ 1245475 w 3533027"/>
              <a:gd name="connsiteY4" fmla="*/ 882870 h 2569780"/>
              <a:gd name="connsiteX5" fmla="*/ 772510 w 3533027"/>
              <a:gd name="connsiteY5" fmla="*/ 362607 h 2569780"/>
              <a:gd name="connsiteX6" fmla="*/ 0 w 3533027"/>
              <a:gd name="connsiteY6" fmla="*/ 299545 h 2569780"/>
              <a:gd name="connsiteX7" fmla="*/ 273262 w 3533027"/>
              <a:gd name="connsiteY7" fmla="*/ 299545 h 2569780"/>
              <a:gd name="connsiteX8" fmla="*/ 242210 w 3533027"/>
              <a:gd name="connsiteY8" fmla="*/ 78829 h 2569780"/>
              <a:gd name="connsiteX9" fmla="*/ 551793 w 3533027"/>
              <a:gd name="connsiteY9" fmla="*/ 0 h 2569780"/>
              <a:gd name="connsiteX10" fmla="*/ 1040524 w 3533027"/>
              <a:gd name="connsiteY10" fmla="*/ 47297 h 2569780"/>
              <a:gd name="connsiteX11" fmla="*/ 1355835 w 3533027"/>
              <a:gd name="connsiteY11" fmla="*/ 283780 h 2569780"/>
              <a:gd name="connsiteX12" fmla="*/ 2364827 w 3533027"/>
              <a:gd name="connsiteY12" fmla="*/ 94594 h 2569780"/>
              <a:gd name="connsiteX13" fmla="*/ 3436404 w 3533027"/>
              <a:gd name="connsiteY13" fmla="*/ 78828 h 2569780"/>
              <a:gd name="connsiteX14" fmla="*/ 3533027 w 3533027"/>
              <a:gd name="connsiteY14" fmla="*/ 220717 h 2569780"/>
              <a:gd name="connsiteX15" fmla="*/ 3308729 w 3533027"/>
              <a:gd name="connsiteY15" fmla="*/ 268015 h 2569780"/>
              <a:gd name="connsiteX16" fmla="*/ 2506717 w 3533027"/>
              <a:gd name="connsiteY16" fmla="*/ 425669 h 2569780"/>
              <a:gd name="connsiteX17" fmla="*/ 2049517 w 3533027"/>
              <a:gd name="connsiteY17" fmla="*/ 425669 h 2569780"/>
              <a:gd name="connsiteX18" fmla="*/ 1813034 w 3533027"/>
              <a:gd name="connsiteY18" fmla="*/ 835573 h 2569780"/>
              <a:gd name="connsiteX19" fmla="*/ 2017985 w 3533027"/>
              <a:gd name="connsiteY19" fmla="*/ 1182414 h 2569780"/>
              <a:gd name="connsiteX20" fmla="*/ 2427889 w 3533027"/>
              <a:gd name="connsiteY20" fmla="*/ 1639614 h 2569780"/>
              <a:gd name="connsiteX21" fmla="*/ 2822027 w 3533027"/>
              <a:gd name="connsiteY21" fmla="*/ 2049518 h 2569780"/>
              <a:gd name="connsiteX22" fmla="*/ 2881986 w 3533027"/>
              <a:gd name="connsiteY22" fmla="*/ 2238704 h 2569780"/>
              <a:gd name="connsiteX23" fmla="*/ 2856547 w 3533027"/>
              <a:gd name="connsiteY23" fmla="*/ 2519965 h 2569780"/>
              <a:gd name="connsiteX24" fmla="*/ 2645024 w 3533027"/>
              <a:gd name="connsiteY24" fmla="*/ 2569780 h 2569780"/>
              <a:gd name="connsiteX25" fmla="*/ 2638933 w 3533027"/>
              <a:gd name="connsiteY25" fmla="*/ 2191407 h 2569780"/>
              <a:gd name="connsiteX26" fmla="*/ 2254469 w 3533027"/>
              <a:gd name="connsiteY26" fmla="*/ 1923394 h 2569780"/>
              <a:gd name="connsiteX27" fmla="*/ 1702676 w 3533027"/>
              <a:gd name="connsiteY27" fmla="*/ 1466194 h 2569780"/>
              <a:gd name="connsiteX28" fmla="*/ 1529255 w 3533027"/>
              <a:gd name="connsiteY28" fmla="*/ 1718442 h 2569780"/>
              <a:gd name="connsiteX29" fmla="*/ 1387365 w 3533027"/>
              <a:gd name="connsiteY29" fmla="*/ 2002221 h 2569780"/>
              <a:gd name="connsiteX30" fmla="*/ 1308538 w 3533027"/>
              <a:gd name="connsiteY30" fmla="*/ 2222938 h 2569780"/>
              <a:gd name="connsiteX31" fmla="*/ 1043033 w 3533027"/>
              <a:gd name="connsiteY31" fmla="*/ 2364828 h 2569780"/>
              <a:gd name="connsiteX32" fmla="*/ 952503 w 3533027"/>
              <a:gd name="connsiteY32" fmla="*/ 2475187 h 2569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33027" h="2569780">
                <a:moveTo>
                  <a:pt x="827239" y="2485914"/>
                </a:moveTo>
                <a:lnTo>
                  <a:pt x="786034" y="2328259"/>
                </a:lnTo>
                <a:lnTo>
                  <a:pt x="867103" y="2128345"/>
                </a:lnTo>
                <a:lnTo>
                  <a:pt x="1103586" y="1418897"/>
                </a:lnTo>
                <a:lnTo>
                  <a:pt x="1245475" y="882870"/>
                </a:lnTo>
                <a:lnTo>
                  <a:pt x="772510" y="362607"/>
                </a:lnTo>
                <a:lnTo>
                  <a:pt x="0" y="299545"/>
                </a:lnTo>
                <a:lnTo>
                  <a:pt x="273262" y="299545"/>
                </a:lnTo>
                <a:lnTo>
                  <a:pt x="242210" y="78829"/>
                </a:lnTo>
                <a:lnTo>
                  <a:pt x="551793" y="0"/>
                </a:lnTo>
                <a:lnTo>
                  <a:pt x="1040524" y="47297"/>
                </a:lnTo>
                <a:lnTo>
                  <a:pt x="1355835" y="283780"/>
                </a:lnTo>
                <a:lnTo>
                  <a:pt x="2364827" y="94594"/>
                </a:lnTo>
                <a:lnTo>
                  <a:pt x="3436404" y="78828"/>
                </a:lnTo>
                <a:cubicBezTo>
                  <a:pt x="3436564" y="152400"/>
                  <a:pt x="3532867" y="147145"/>
                  <a:pt x="3533027" y="220717"/>
                </a:cubicBezTo>
                <a:lnTo>
                  <a:pt x="3308729" y="268015"/>
                </a:lnTo>
                <a:lnTo>
                  <a:pt x="2506717" y="425669"/>
                </a:lnTo>
                <a:lnTo>
                  <a:pt x="2049517" y="425669"/>
                </a:lnTo>
                <a:lnTo>
                  <a:pt x="1813034" y="835573"/>
                </a:lnTo>
                <a:lnTo>
                  <a:pt x="2017985" y="1182414"/>
                </a:lnTo>
                <a:lnTo>
                  <a:pt x="2427889" y="1639614"/>
                </a:lnTo>
                <a:lnTo>
                  <a:pt x="2822027" y="2049518"/>
                </a:lnTo>
                <a:lnTo>
                  <a:pt x="2881986" y="2238704"/>
                </a:lnTo>
                <a:lnTo>
                  <a:pt x="2856547" y="2519965"/>
                </a:lnTo>
                <a:lnTo>
                  <a:pt x="2645024" y="2569780"/>
                </a:lnTo>
                <a:cubicBezTo>
                  <a:pt x="2642994" y="2443656"/>
                  <a:pt x="2640963" y="2317531"/>
                  <a:pt x="2638933" y="2191407"/>
                </a:cubicBezTo>
                <a:lnTo>
                  <a:pt x="2254469" y="1923394"/>
                </a:lnTo>
                <a:lnTo>
                  <a:pt x="1702676" y="1466194"/>
                </a:lnTo>
                <a:lnTo>
                  <a:pt x="1529255" y="1718442"/>
                </a:lnTo>
                <a:lnTo>
                  <a:pt x="1387365" y="2002221"/>
                </a:lnTo>
                <a:lnTo>
                  <a:pt x="1308538" y="2222938"/>
                </a:lnTo>
                <a:lnTo>
                  <a:pt x="1043033" y="2364828"/>
                </a:lnTo>
                <a:lnTo>
                  <a:pt x="952503" y="2475187"/>
                </a:lnTo>
              </a:path>
            </a:pathLst>
          </a:custGeom>
          <a:solidFill>
            <a:srgbClr val="0000FF">
              <a:alpha val="65098"/>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FrutigerNext LT Regular" pitchFamily="34" charset="0"/>
              <a:ea typeface="MS PGothic" pitchFamily="34" charset="-128"/>
            </a:endParaRPr>
          </a:p>
        </p:txBody>
      </p:sp>
      <p:sp>
        <p:nvSpPr>
          <p:cNvPr id="450" name="TextBox 449"/>
          <p:cNvSpPr txBox="1"/>
          <p:nvPr/>
        </p:nvSpPr>
        <p:spPr>
          <a:xfrm>
            <a:off x="7900364" y="5533716"/>
            <a:ext cx="4095993" cy="1477328"/>
          </a:xfrm>
          <a:prstGeom prst="rect">
            <a:avLst/>
          </a:prstGeom>
          <a:noFill/>
          <a:ln>
            <a:noFill/>
          </a:ln>
        </p:spPr>
        <p:txBody>
          <a:bodyPr wrap="none" rtlCol="0">
            <a:spAutoFit/>
          </a:bodyPr>
          <a:lstStyle/>
          <a:p>
            <a:r>
              <a:rPr lang="en-US" b="1" dirty="0" smtClean="0">
                <a:solidFill>
                  <a:schemeClr val="bg2"/>
                </a:solidFill>
              </a:rPr>
              <a:t>Resources in DC’s extended</a:t>
            </a:r>
            <a:br>
              <a:rPr lang="en-US" b="1" dirty="0" smtClean="0">
                <a:solidFill>
                  <a:schemeClr val="bg2"/>
                </a:solidFill>
              </a:rPr>
            </a:br>
            <a:r>
              <a:rPr lang="en-US" b="1" dirty="0" smtClean="0">
                <a:solidFill>
                  <a:schemeClr val="bg2"/>
                </a:solidFill>
              </a:rPr>
              <a:t>into CRAN for general purpose use.</a:t>
            </a:r>
          </a:p>
          <a:p>
            <a:r>
              <a:rPr lang="en-US" b="1" dirty="0" smtClean="0">
                <a:solidFill>
                  <a:schemeClr val="bg2"/>
                </a:solidFill>
              </a:rPr>
              <a:t>Brings compute/data close to user.</a:t>
            </a:r>
          </a:p>
          <a:p>
            <a:r>
              <a:rPr lang="en-US" b="1" dirty="0" smtClean="0">
                <a:solidFill>
                  <a:schemeClr val="bg2"/>
                </a:solidFill>
              </a:rPr>
              <a:t>I.e. within about 20km.</a:t>
            </a:r>
          </a:p>
          <a:p>
            <a:endParaRPr lang="en-US" b="1" dirty="0">
              <a:solidFill>
                <a:schemeClr val="bg2"/>
              </a:solidFill>
            </a:endParaRPr>
          </a:p>
        </p:txBody>
      </p:sp>
      <p:sp>
        <p:nvSpPr>
          <p:cNvPr id="451" name="TextBox 450"/>
          <p:cNvSpPr txBox="1"/>
          <p:nvPr/>
        </p:nvSpPr>
        <p:spPr>
          <a:xfrm>
            <a:off x="15766" y="5670351"/>
            <a:ext cx="3865161" cy="1200329"/>
          </a:xfrm>
          <a:prstGeom prst="rect">
            <a:avLst/>
          </a:prstGeom>
          <a:noFill/>
          <a:ln>
            <a:noFill/>
          </a:ln>
        </p:spPr>
        <p:txBody>
          <a:bodyPr wrap="none" rtlCol="0">
            <a:spAutoFit/>
          </a:bodyPr>
          <a:lstStyle/>
          <a:p>
            <a:r>
              <a:rPr lang="en-US" b="1" dirty="0" smtClean="0">
                <a:solidFill>
                  <a:schemeClr val="bg2"/>
                </a:solidFill>
              </a:rPr>
              <a:t>How to decide trade-offs between</a:t>
            </a:r>
            <a:br>
              <a:rPr lang="en-US" b="1" dirty="0" smtClean="0">
                <a:solidFill>
                  <a:schemeClr val="bg2"/>
                </a:solidFill>
              </a:rPr>
            </a:br>
            <a:r>
              <a:rPr lang="en-US" b="1" dirty="0" smtClean="0">
                <a:solidFill>
                  <a:schemeClr val="bg2"/>
                </a:solidFill>
              </a:rPr>
              <a:t>RAT/CORE in CRAN </a:t>
            </a:r>
            <a:r>
              <a:rPr lang="en-US" b="1" dirty="0" err="1" smtClean="0">
                <a:solidFill>
                  <a:schemeClr val="bg2"/>
                </a:solidFill>
              </a:rPr>
              <a:t>v.s</a:t>
            </a:r>
            <a:r>
              <a:rPr lang="en-US" b="1" dirty="0" smtClean="0">
                <a:solidFill>
                  <a:schemeClr val="bg2"/>
                </a:solidFill>
              </a:rPr>
              <a:t>. MEC</a:t>
            </a:r>
            <a:br>
              <a:rPr lang="en-US" b="1" dirty="0" smtClean="0">
                <a:solidFill>
                  <a:schemeClr val="bg2"/>
                </a:solidFill>
              </a:rPr>
            </a:br>
            <a:r>
              <a:rPr lang="en-US" b="1" dirty="0" smtClean="0">
                <a:solidFill>
                  <a:schemeClr val="bg2"/>
                </a:solidFill>
              </a:rPr>
              <a:t>in CRAN?</a:t>
            </a:r>
          </a:p>
          <a:p>
            <a:endParaRPr lang="en-US" b="1" dirty="0">
              <a:solidFill>
                <a:schemeClr val="bg2"/>
              </a:solidFill>
            </a:endParaRPr>
          </a:p>
        </p:txBody>
      </p:sp>
      <p:cxnSp>
        <p:nvCxnSpPr>
          <p:cNvPr id="465" name="Straight Arrow Connector 464"/>
          <p:cNvCxnSpPr/>
          <p:nvPr/>
        </p:nvCxnSpPr>
        <p:spPr bwMode="auto">
          <a:xfrm flipV="1">
            <a:off x="2207172" y="3839545"/>
            <a:ext cx="1531669" cy="1788745"/>
          </a:xfrm>
          <a:prstGeom prst="straightConnector1">
            <a:avLst/>
          </a:prstGeom>
          <a:solidFill>
            <a:schemeClr val="accent1"/>
          </a:solidFill>
          <a:ln w="57150" cap="flat" cmpd="sng" algn="ctr">
            <a:solidFill>
              <a:schemeClr val="bg2"/>
            </a:solidFill>
            <a:prstDash val="solid"/>
            <a:round/>
            <a:headEnd type="none" w="med" len="med"/>
            <a:tailEnd type="arrow"/>
          </a:ln>
          <a:effectLst/>
        </p:spPr>
      </p:cxnSp>
      <p:cxnSp>
        <p:nvCxnSpPr>
          <p:cNvPr id="466" name="Straight Arrow Connector 465"/>
          <p:cNvCxnSpPr>
            <a:stCxn id="468" idx="0"/>
          </p:cNvCxnSpPr>
          <p:nvPr/>
        </p:nvCxnSpPr>
        <p:spPr bwMode="auto">
          <a:xfrm flipH="1" flipV="1">
            <a:off x="8024495" y="3685669"/>
            <a:ext cx="621277" cy="1075517"/>
          </a:xfrm>
          <a:prstGeom prst="straightConnector1">
            <a:avLst/>
          </a:prstGeom>
          <a:solidFill>
            <a:schemeClr val="accent1"/>
          </a:solidFill>
          <a:ln w="57150" cap="flat" cmpd="sng" algn="ctr">
            <a:solidFill>
              <a:schemeClr val="bg2"/>
            </a:solidFill>
            <a:prstDash val="solid"/>
            <a:round/>
            <a:headEnd type="none" w="med" len="med"/>
            <a:tailEnd type="arrow"/>
          </a:ln>
          <a:effectLst/>
        </p:spPr>
      </p:cxnSp>
      <p:cxnSp>
        <p:nvCxnSpPr>
          <p:cNvPr id="467" name="Straight Arrow Connector 466"/>
          <p:cNvCxnSpPr/>
          <p:nvPr/>
        </p:nvCxnSpPr>
        <p:spPr bwMode="auto">
          <a:xfrm flipH="1">
            <a:off x="6684580" y="5186855"/>
            <a:ext cx="1686910" cy="520262"/>
          </a:xfrm>
          <a:prstGeom prst="straightConnector1">
            <a:avLst/>
          </a:prstGeom>
          <a:solidFill>
            <a:schemeClr val="accent1"/>
          </a:solidFill>
          <a:ln w="57150" cap="flat" cmpd="sng" algn="ctr">
            <a:solidFill>
              <a:schemeClr val="bg2"/>
            </a:solidFill>
            <a:prstDash val="solid"/>
            <a:round/>
            <a:headEnd type="none" w="med" len="med"/>
            <a:tailEnd type="arrow"/>
          </a:ln>
          <a:effectLst/>
        </p:spPr>
      </p:cxnSp>
      <p:sp>
        <p:nvSpPr>
          <p:cNvPr id="468" name="TextBox 467"/>
          <p:cNvSpPr txBox="1"/>
          <p:nvPr/>
        </p:nvSpPr>
        <p:spPr>
          <a:xfrm>
            <a:off x="8418787" y="4761186"/>
            <a:ext cx="453970" cy="646331"/>
          </a:xfrm>
          <a:prstGeom prst="rect">
            <a:avLst/>
          </a:prstGeom>
          <a:noFill/>
          <a:ln>
            <a:solidFill>
              <a:schemeClr val="bg2"/>
            </a:solidFill>
          </a:ln>
        </p:spPr>
        <p:txBody>
          <a:bodyPr wrap="none" rtlCol="0">
            <a:spAutoFit/>
          </a:bodyPr>
          <a:lstStyle/>
          <a:p>
            <a:r>
              <a:rPr lang="en-US" sz="3600" dirty="0" smtClean="0">
                <a:solidFill>
                  <a:schemeClr val="bg2"/>
                </a:solidFill>
              </a:rPr>
              <a:t>+</a:t>
            </a:r>
            <a:endParaRPr lang="en-US" sz="3600" dirty="0">
              <a:solidFill>
                <a:schemeClr val="bg2"/>
              </a:solidFill>
            </a:endParaRPr>
          </a:p>
        </p:txBody>
      </p:sp>
      <p:cxnSp>
        <p:nvCxnSpPr>
          <p:cNvPr id="469" name="Straight Arrow Connector 468"/>
          <p:cNvCxnSpPr/>
          <p:nvPr/>
        </p:nvCxnSpPr>
        <p:spPr bwMode="auto">
          <a:xfrm flipH="1" flipV="1">
            <a:off x="8667806" y="5273539"/>
            <a:ext cx="18994" cy="386282"/>
          </a:xfrm>
          <a:prstGeom prst="straightConnector1">
            <a:avLst/>
          </a:prstGeom>
          <a:solidFill>
            <a:schemeClr val="accent1"/>
          </a:solidFill>
          <a:ln w="57150" cap="flat" cmpd="sng" algn="ctr">
            <a:solidFill>
              <a:schemeClr val="bg2"/>
            </a:solidFill>
            <a:prstDash val="solid"/>
            <a:round/>
            <a:headEnd type="none" w="med" len="med"/>
            <a:tailEnd type="arrow"/>
          </a:ln>
          <a:effectLst/>
        </p:spPr>
      </p:cxn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171450" y="5543550"/>
            <a:ext cx="11791949" cy="933450"/>
          </a:xfrm>
          <a:prstGeom prst="roundRect">
            <a:avLst/>
          </a:prstGeom>
          <a:solidFill>
            <a:schemeClr val="accent3">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2" name="Title 1"/>
          <p:cNvSpPr>
            <a:spLocks noGrp="1"/>
          </p:cNvSpPr>
          <p:nvPr>
            <p:ph type="ctrTitle"/>
          </p:nvPr>
        </p:nvSpPr>
        <p:spPr>
          <a:xfrm>
            <a:off x="4750815" y="0"/>
            <a:ext cx="2335785" cy="1041823"/>
          </a:xfrm>
        </p:spPr>
        <p:txBody>
          <a:bodyPr/>
          <a:lstStyle/>
          <a:p>
            <a:r>
              <a:rPr lang="en-US" dirty="0" smtClean="0">
                <a:solidFill>
                  <a:schemeClr val="bg2"/>
                </a:solidFill>
              </a:rPr>
              <a:t>Agenda</a:t>
            </a:r>
            <a:endParaRPr lang="en-US" dirty="0">
              <a:solidFill>
                <a:schemeClr val="bg2"/>
              </a:solidFill>
            </a:endParaRPr>
          </a:p>
        </p:txBody>
      </p:sp>
      <p:sp>
        <p:nvSpPr>
          <p:cNvPr id="3" name="Subtitle 2"/>
          <p:cNvSpPr>
            <a:spLocks noGrp="1"/>
          </p:cNvSpPr>
          <p:nvPr>
            <p:ph type="subTitle" idx="1"/>
          </p:nvPr>
        </p:nvSpPr>
        <p:spPr>
          <a:xfrm>
            <a:off x="559815" y="1271155"/>
            <a:ext cx="11228879" cy="4253346"/>
          </a:xfrm>
        </p:spPr>
        <p:txBody>
          <a:bodyPr>
            <a:noAutofit/>
          </a:bodyPr>
          <a:lstStyle/>
          <a:p>
            <a:pPr marL="457200" indent="-457200">
              <a:buFont typeface="+mj-lt"/>
              <a:buAutoNum type="arabicPeriod"/>
            </a:pPr>
            <a:r>
              <a:rPr lang="en-US" dirty="0" smtClean="0">
                <a:solidFill>
                  <a:schemeClr val="bg2"/>
                </a:solidFill>
              </a:rPr>
              <a:t>Background  - some 4G basics.</a:t>
            </a:r>
          </a:p>
          <a:p>
            <a:pPr marL="457200" indent="-457200">
              <a:buFont typeface="+mj-lt"/>
              <a:buAutoNum type="arabicPeriod"/>
            </a:pPr>
            <a:endParaRPr lang="en-US" dirty="0" smtClean="0">
              <a:solidFill>
                <a:schemeClr val="bg2"/>
              </a:solidFill>
            </a:endParaRPr>
          </a:p>
          <a:p>
            <a:pPr marL="457200" indent="-457200">
              <a:buFont typeface="+mj-lt"/>
              <a:buAutoNum type="arabicPeriod"/>
            </a:pPr>
            <a:r>
              <a:rPr lang="en-US" dirty="0" smtClean="0">
                <a:solidFill>
                  <a:schemeClr val="bg2"/>
                </a:solidFill>
              </a:rPr>
              <a:t>Some wireless basics and their problems</a:t>
            </a:r>
          </a:p>
          <a:p>
            <a:pPr marL="457200" indent="-457200">
              <a:buFont typeface="+mj-lt"/>
              <a:buAutoNum type="arabicPeriod"/>
            </a:pPr>
            <a:endParaRPr lang="en-US" dirty="0" smtClean="0">
              <a:solidFill>
                <a:schemeClr val="bg2"/>
              </a:solidFill>
            </a:endParaRPr>
          </a:p>
          <a:p>
            <a:pPr marL="457200" indent="-457200">
              <a:buFont typeface="+mj-lt"/>
              <a:buAutoNum type="arabicPeriod"/>
            </a:pPr>
            <a:r>
              <a:rPr lang="en-US" dirty="0" smtClean="0">
                <a:solidFill>
                  <a:schemeClr val="bg2"/>
                </a:solidFill>
              </a:rPr>
              <a:t>5G goals</a:t>
            </a:r>
          </a:p>
          <a:p>
            <a:pPr marL="457200" indent="-457200">
              <a:buFont typeface="+mj-lt"/>
              <a:buAutoNum type="arabicPeriod"/>
            </a:pPr>
            <a:endParaRPr lang="en-US" dirty="0" smtClean="0">
              <a:solidFill>
                <a:schemeClr val="bg2"/>
              </a:solidFill>
            </a:endParaRPr>
          </a:p>
          <a:p>
            <a:pPr marL="457200" indent="-457200">
              <a:buFont typeface="+mj-lt"/>
              <a:buAutoNum type="arabicPeriod"/>
            </a:pPr>
            <a:r>
              <a:rPr lang="en-US" dirty="0" smtClean="0">
                <a:solidFill>
                  <a:schemeClr val="bg2"/>
                </a:solidFill>
              </a:rPr>
              <a:t>What is 5G slicing</a:t>
            </a:r>
          </a:p>
          <a:p>
            <a:pPr marL="457200" indent="-457200">
              <a:buFont typeface="+mj-lt"/>
              <a:buAutoNum type="arabicPeriod"/>
            </a:pPr>
            <a:endParaRPr lang="en-US" dirty="0" smtClean="0">
              <a:solidFill>
                <a:schemeClr val="bg2"/>
              </a:solidFill>
            </a:endParaRPr>
          </a:p>
          <a:p>
            <a:pPr marL="457200" indent="-457200">
              <a:buFont typeface="+mj-lt"/>
              <a:buAutoNum type="arabicPeriod"/>
            </a:pPr>
            <a:r>
              <a:rPr lang="en-US" dirty="0" smtClean="0">
                <a:solidFill>
                  <a:schemeClr val="bg2"/>
                </a:solidFill>
              </a:rPr>
              <a:t>Potential 5G architecture incorporating multiple cloud concepts</a:t>
            </a:r>
          </a:p>
          <a:p>
            <a:pPr marL="457200" indent="-457200">
              <a:buFont typeface="+mj-lt"/>
              <a:buAutoNum type="arabicPeriod"/>
            </a:pPr>
            <a:endParaRPr lang="en-US" dirty="0" smtClean="0">
              <a:solidFill>
                <a:schemeClr val="bg2"/>
              </a:solidFill>
            </a:endParaRPr>
          </a:p>
          <a:p>
            <a:pPr marL="457200" indent="-457200">
              <a:buFont typeface="+mj-lt"/>
              <a:buAutoNum type="arabicPeriod"/>
            </a:pPr>
            <a:r>
              <a:rPr lang="en-US" dirty="0" smtClean="0">
                <a:solidFill>
                  <a:schemeClr val="bg2"/>
                </a:solidFill>
              </a:rPr>
              <a:t>Challenges / futures / ITU-T FG</a:t>
            </a:r>
          </a:p>
          <a:p>
            <a:pPr marL="457200" indent="-457200">
              <a:buFont typeface="+mj-lt"/>
              <a:buAutoNum type="arabicPeriod"/>
            </a:pPr>
            <a:endParaRPr lang="en-US" dirty="0" smtClean="0">
              <a:solidFill>
                <a:schemeClr val="bg2"/>
              </a:solidFill>
            </a:endParaRPr>
          </a:p>
          <a:p>
            <a:pPr marL="457200" indent="-457200">
              <a:buFont typeface="+mj-lt"/>
              <a:buAutoNum type="arabicPeriod"/>
            </a:pPr>
            <a:endParaRPr lang="en-US" dirty="0">
              <a:solidFill>
                <a:schemeClr val="bg2"/>
              </a:solidFill>
            </a:endParaRPr>
          </a:p>
        </p:txBody>
      </p:sp>
      <p:pic>
        <p:nvPicPr>
          <p:cNvPr id="4" name="图片 6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64164" y="269125"/>
            <a:ext cx="705599" cy="705600"/>
          </a:xfrm>
          <a:prstGeom prst="rect">
            <a:avLst/>
          </a:prstGeom>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2451" y="-47298"/>
            <a:ext cx="11517312" cy="1041823"/>
          </a:xfrm>
        </p:spPr>
        <p:txBody>
          <a:bodyPr/>
          <a:lstStyle/>
          <a:p>
            <a:r>
              <a:rPr lang="en-US" altLang="zh-CN" sz="4000" dirty="0" smtClean="0">
                <a:solidFill>
                  <a:schemeClr val="bg2"/>
                </a:solidFill>
              </a:rPr>
              <a:t>Challenges Ahead – Many Cloud related.</a:t>
            </a:r>
            <a:endParaRPr lang="zh-CN" altLang="en-US" sz="4000" dirty="0">
              <a:solidFill>
                <a:schemeClr val="bg2"/>
              </a:solidFill>
            </a:endParaRPr>
          </a:p>
        </p:txBody>
      </p:sp>
      <p:pic>
        <p:nvPicPr>
          <p:cNvPr id="67" name="图片 6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16866" y="6013027"/>
            <a:ext cx="705599" cy="705600"/>
          </a:xfrm>
          <a:prstGeom prst="rect">
            <a:avLst/>
          </a:prstGeom>
        </p:spPr>
      </p:pic>
      <p:sp>
        <p:nvSpPr>
          <p:cNvPr id="68" name="TextBox 67"/>
          <p:cNvSpPr txBox="1"/>
          <p:nvPr/>
        </p:nvSpPr>
        <p:spPr>
          <a:xfrm>
            <a:off x="1043809" y="832937"/>
            <a:ext cx="10039349" cy="6494085"/>
          </a:xfrm>
          <a:prstGeom prst="rect">
            <a:avLst/>
          </a:prstGeom>
          <a:noFill/>
        </p:spPr>
        <p:txBody>
          <a:bodyPr wrap="square" rtlCol="0">
            <a:spAutoFit/>
          </a:bodyPr>
          <a:lstStyle/>
          <a:p>
            <a:pPr marL="514350" indent="-514350">
              <a:buFont typeface="Arial" pitchFamily="34" charset="0"/>
              <a:buChar char="•"/>
            </a:pPr>
            <a:r>
              <a:rPr lang="en-US" sz="3200" dirty="0" smtClean="0">
                <a:solidFill>
                  <a:schemeClr val="bg2"/>
                </a:solidFill>
              </a:rPr>
              <a:t>SDN API’s for each component of the slice</a:t>
            </a:r>
          </a:p>
          <a:p>
            <a:pPr marL="514350" indent="-514350">
              <a:buFont typeface="Arial" pitchFamily="34" charset="0"/>
              <a:buChar char="•"/>
            </a:pPr>
            <a:r>
              <a:rPr lang="en-US" sz="3200" dirty="0" smtClean="0">
                <a:solidFill>
                  <a:schemeClr val="bg2"/>
                </a:solidFill>
              </a:rPr>
              <a:t>Hierarchical controllers for each cloud</a:t>
            </a:r>
          </a:p>
          <a:p>
            <a:pPr marL="514350" indent="-514350">
              <a:buFont typeface="Arial" pitchFamily="34" charset="0"/>
              <a:buChar char="•"/>
            </a:pPr>
            <a:r>
              <a:rPr lang="en-US" sz="3200" dirty="0" smtClean="0">
                <a:solidFill>
                  <a:schemeClr val="bg2"/>
                </a:solidFill>
              </a:rPr>
              <a:t>Hierarchical OA&amp;M above the slices</a:t>
            </a:r>
          </a:p>
          <a:p>
            <a:pPr marL="514350" indent="-514350">
              <a:buFont typeface="Arial" pitchFamily="34" charset="0"/>
              <a:buChar char="•"/>
            </a:pPr>
            <a:r>
              <a:rPr lang="en-US" sz="3200" dirty="0" smtClean="0">
                <a:solidFill>
                  <a:schemeClr val="bg2"/>
                </a:solidFill>
              </a:rPr>
              <a:t>OA&amp;M within a slice</a:t>
            </a:r>
          </a:p>
          <a:p>
            <a:pPr marL="514350" indent="-514350">
              <a:buFont typeface="Arial" pitchFamily="34" charset="0"/>
              <a:buChar char="•"/>
            </a:pPr>
            <a:r>
              <a:rPr lang="en-US" sz="3200" dirty="0" smtClean="0">
                <a:solidFill>
                  <a:schemeClr val="bg2"/>
                </a:solidFill>
              </a:rPr>
              <a:t>Resource optimization from slice to slice (hitless)</a:t>
            </a:r>
          </a:p>
          <a:p>
            <a:pPr marL="514350" indent="-514350">
              <a:buFont typeface="Arial" pitchFamily="34" charset="0"/>
              <a:buChar char="•"/>
            </a:pPr>
            <a:r>
              <a:rPr lang="en-US" sz="3200" dirty="0" smtClean="0">
                <a:solidFill>
                  <a:schemeClr val="bg2"/>
                </a:solidFill>
              </a:rPr>
              <a:t>Fronthaul slicing/switching</a:t>
            </a:r>
          </a:p>
          <a:p>
            <a:pPr marL="514350" indent="-514350">
              <a:buFont typeface="Arial" pitchFamily="34" charset="0"/>
              <a:buChar char="•"/>
            </a:pPr>
            <a:r>
              <a:rPr lang="en-US" sz="3200" dirty="0" smtClean="0">
                <a:solidFill>
                  <a:schemeClr val="bg2"/>
                </a:solidFill>
              </a:rPr>
              <a:t>Ultra High performance NFV for CRAN (FPGA </a:t>
            </a:r>
            <a:r>
              <a:rPr lang="en-US" sz="3200" dirty="0" err="1" smtClean="0">
                <a:solidFill>
                  <a:schemeClr val="bg2"/>
                </a:solidFill>
              </a:rPr>
              <a:t>virt</a:t>
            </a:r>
            <a:r>
              <a:rPr lang="en-US" sz="3200" dirty="0" smtClean="0">
                <a:solidFill>
                  <a:schemeClr val="bg2"/>
                </a:solidFill>
              </a:rPr>
              <a:t>.)</a:t>
            </a:r>
          </a:p>
          <a:p>
            <a:pPr marL="514350" indent="-514350">
              <a:buFont typeface="Arial" pitchFamily="34" charset="0"/>
              <a:buChar char="•"/>
            </a:pPr>
            <a:r>
              <a:rPr lang="en-US" sz="3200" dirty="0" smtClean="0">
                <a:solidFill>
                  <a:schemeClr val="bg2"/>
                </a:solidFill>
              </a:rPr>
              <a:t>Low delay NFV for core</a:t>
            </a:r>
          </a:p>
          <a:p>
            <a:pPr marL="514350" indent="-514350">
              <a:buFont typeface="Arial" pitchFamily="34" charset="0"/>
              <a:buChar char="•"/>
            </a:pPr>
            <a:r>
              <a:rPr lang="en-US" sz="3200" dirty="0" smtClean="0">
                <a:solidFill>
                  <a:schemeClr val="bg2"/>
                </a:solidFill>
              </a:rPr>
              <a:t>New Cores (possibly non IP for IOT).</a:t>
            </a:r>
          </a:p>
          <a:p>
            <a:pPr marL="514350" indent="-514350">
              <a:buFont typeface="Arial" pitchFamily="34" charset="0"/>
              <a:buChar char="•"/>
            </a:pPr>
            <a:r>
              <a:rPr lang="en-US" sz="3200" dirty="0" smtClean="0">
                <a:solidFill>
                  <a:schemeClr val="bg2"/>
                </a:solidFill>
              </a:rPr>
              <a:t>MEC control/trade-offs intra/inter slice</a:t>
            </a:r>
          </a:p>
          <a:p>
            <a:pPr marL="514350" indent="-514350">
              <a:buFont typeface="Arial" pitchFamily="34" charset="0"/>
              <a:buChar char="•"/>
            </a:pPr>
            <a:r>
              <a:rPr lang="en-US" sz="3200" dirty="0" smtClean="0">
                <a:solidFill>
                  <a:schemeClr val="bg2"/>
                </a:solidFill>
              </a:rPr>
              <a:t>Performance/Reliability etc. </a:t>
            </a:r>
          </a:p>
          <a:p>
            <a:pPr marL="514350" indent="-514350">
              <a:buFont typeface="Arial" pitchFamily="34" charset="0"/>
              <a:buChar char="•"/>
            </a:pPr>
            <a:r>
              <a:rPr lang="en-US" sz="3200" dirty="0" smtClean="0">
                <a:solidFill>
                  <a:schemeClr val="bg2"/>
                </a:solidFill>
              </a:rPr>
              <a:t>Security (everywhere)</a:t>
            </a:r>
          </a:p>
          <a:p>
            <a:pPr marL="514350" indent="-514350">
              <a:buFont typeface="Arial" pitchFamily="34" charset="0"/>
              <a:buChar char="•"/>
            </a:pPr>
            <a:endParaRPr lang="en-US" sz="3200" dirty="0">
              <a:solidFill>
                <a:schemeClr val="bg2"/>
              </a:solidFill>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9666520" y="3206337"/>
            <a:ext cx="2201368" cy="232756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chemeClr val="bg1"/>
              </a:solidFill>
              <a:effectLst/>
              <a:latin typeface="FrutigerNext LT Regular" pitchFamily="34" charset="0"/>
              <a:ea typeface="MS PGothic" pitchFamily="34" charset="-128"/>
            </a:endParaRPr>
          </a:p>
        </p:txBody>
      </p:sp>
      <p:sp>
        <p:nvSpPr>
          <p:cNvPr id="2" name="Title 1"/>
          <p:cNvSpPr>
            <a:spLocks noGrp="1"/>
          </p:cNvSpPr>
          <p:nvPr>
            <p:ph type="ctrTitle"/>
          </p:nvPr>
        </p:nvSpPr>
        <p:spPr>
          <a:xfrm>
            <a:off x="130625" y="-205362"/>
            <a:ext cx="12069763" cy="1041823"/>
          </a:xfrm>
        </p:spPr>
        <p:txBody>
          <a:bodyPr/>
          <a:lstStyle/>
          <a:p>
            <a:r>
              <a:rPr lang="en-US" dirty="0" smtClean="0">
                <a:solidFill>
                  <a:schemeClr val="bg2"/>
                </a:solidFill>
              </a:rPr>
              <a:t>ITU-T 5G wireline FG-IMT-2020 Phase I (2H15) Summary</a:t>
            </a:r>
            <a:endParaRPr lang="en-US" dirty="0">
              <a:solidFill>
                <a:schemeClr val="bg2"/>
              </a:solidFill>
            </a:endParaRPr>
          </a:p>
        </p:txBody>
      </p:sp>
      <p:sp>
        <p:nvSpPr>
          <p:cNvPr id="4" name="TextBox 3"/>
          <p:cNvSpPr txBox="1"/>
          <p:nvPr/>
        </p:nvSpPr>
        <p:spPr>
          <a:xfrm>
            <a:off x="259339" y="677585"/>
            <a:ext cx="9668434" cy="5678478"/>
          </a:xfrm>
          <a:prstGeom prst="rect">
            <a:avLst/>
          </a:prstGeom>
          <a:noFill/>
        </p:spPr>
        <p:txBody>
          <a:bodyPr wrap="square" rtlCol="0">
            <a:spAutoFit/>
          </a:bodyPr>
          <a:lstStyle/>
          <a:p>
            <a:pPr marL="342900" indent="-342900">
              <a:buFont typeface="Arial" pitchFamily="34" charset="0"/>
              <a:buChar char="•"/>
            </a:pPr>
            <a:r>
              <a:rPr lang="en-US" sz="1600" dirty="0" smtClean="0">
                <a:solidFill>
                  <a:schemeClr val="bg2"/>
                </a:solidFill>
              </a:rPr>
              <a:t>ITU Focus Group to study the requirements and standardization </a:t>
            </a:r>
            <a:r>
              <a:rPr lang="en-US" sz="1600" u="sng" dirty="0" smtClean="0">
                <a:solidFill>
                  <a:schemeClr val="bg2"/>
                </a:solidFill>
              </a:rPr>
              <a:t>needs of the wireline </a:t>
            </a:r>
            <a:r>
              <a:rPr lang="en-US" sz="1600" dirty="0" smtClean="0">
                <a:solidFill>
                  <a:schemeClr val="bg2"/>
                </a:solidFill>
              </a:rPr>
              <a:t>in support of 5G (non Radio)</a:t>
            </a:r>
          </a:p>
          <a:p>
            <a:pPr marL="342900" indent="-342900">
              <a:buFont typeface="Arial" pitchFamily="34" charset="0"/>
              <a:buChar char="•"/>
            </a:pPr>
            <a:r>
              <a:rPr lang="en-US" sz="1600" dirty="0" smtClean="0">
                <a:solidFill>
                  <a:schemeClr val="bg2"/>
                </a:solidFill>
              </a:rPr>
              <a:t>Huawei chair (Peter Ashwood-Smith) in May 2015</a:t>
            </a:r>
          </a:p>
          <a:p>
            <a:pPr marL="342900" indent="-342900">
              <a:buFont typeface="Arial" pitchFamily="34" charset="0"/>
              <a:buChar char="•"/>
            </a:pPr>
            <a:r>
              <a:rPr lang="en-US" sz="1600" dirty="0" smtClean="0">
                <a:solidFill>
                  <a:schemeClr val="bg2"/>
                </a:solidFill>
              </a:rPr>
              <a:t>Vice chairs CMCC(</a:t>
            </a:r>
            <a:r>
              <a:rPr lang="en-US" sz="1600" dirty="0" err="1" smtClean="0">
                <a:solidFill>
                  <a:schemeClr val="bg2"/>
                </a:solidFill>
              </a:rPr>
              <a:t>Y.Wantg</a:t>
            </a:r>
            <a:r>
              <a:rPr lang="en-US" sz="1600" dirty="0" smtClean="0">
                <a:solidFill>
                  <a:schemeClr val="bg2"/>
                </a:solidFill>
              </a:rPr>
              <a:t>), ETRI(</a:t>
            </a:r>
            <a:r>
              <a:rPr lang="en-US" sz="1600" dirty="0" err="1" smtClean="0">
                <a:solidFill>
                  <a:schemeClr val="bg2"/>
                </a:solidFill>
              </a:rPr>
              <a:t>N.Ko</a:t>
            </a:r>
            <a:r>
              <a:rPr lang="en-US" sz="1600" dirty="0" smtClean="0">
                <a:solidFill>
                  <a:schemeClr val="bg2"/>
                </a:solidFill>
              </a:rPr>
              <a:t>),  NTT (</a:t>
            </a:r>
            <a:r>
              <a:rPr lang="en-US" sz="1600" dirty="0" err="1" smtClean="0">
                <a:solidFill>
                  <a:schemeClr val="bg2"/>
                </a:solidFill>
              </a:rPr>
              <a:t>Y.Goto</a:t>
            </a:r>
            <a:r>
              <a:rPr lang="en-US" sz="1600" dirty="0" smtClean="0">
                <a:solidFill>
                  <a:schemeClr val="bg2"/>
                </a:solidFill>
              </a:rPr>
              <a:t>), Telecom Italia (</a:t>
            </a:r>
            <a:r>
              <a:rPr lang="en-US" sz="1600" dirty="0" err="1" smtClean="0">
                <a:solidFill>
                  <a:schemeClr val="bg2"/>
                </a:solidFill>
              </a:rPr>
              <a:t>L.Pesando</a:t>
            </a:r>
            <a:r>
              <a:rPr lang="en-US" sz="1600" dirty="0" smtClean="0">
                <a:solidFill>
                  <a:schemeClr val="bg2"/>
                </a:solidFill>
              </a:rPr>
              <a:t>)</a:t>
            </a:r>
          </a:p>
          <a:p>
            <a:pPr marL="342900" indent="-342900">
              <a:buFont typeface="Arial" pitchFamily="34" charset="0"/>
              <a:buChar char="•"/>
            </a:pPr>
            <a:r>
              <a:rPr lang="en-US" sz="1600" dirty="0" smtClean="0">
                <a:solidFill>
                  <a:schemeClr val="bg2"/>
                </a:solidFill>
              </a:rPr>
              <a:t>Parent Group SG-13</a:t>
            </a:r>
          </a:p>
          <a:p>
            <a:pPr marL="342900" indent="-342900">
              <a:buFont typeface="Arial" pitchFamily="34" charset="0"/>
              <a:buChar char="•"/>
            </a:pPr>
            <a:r>
              <a:rPr lang="en-US" sz="1600" dirty="0" smtClean="0">
                <a:solidFill>
                  <a:schemeClr val="bg2"/>
                </a:solidFill>
              </a:rPr>
              <a:t>Completely Free format to explore ‘gaps’ required to support the 5G vision (IMT.VISION)</a:t>
            </a:r>
          </a:p>
          <a:p>
            <a:pPr marL="342900" indent="-342900">
              <a:buFont typeface="Arial" pitchFamily="34" charset="0"/>
              <a:buChar char="•"/>
            </a:pPr>
            <a:r>
              <a:rPr lang="en-US" sz="1600" dirty="0" smtClean="0">
                <a:solidFill>
                  <a:schemeClr val="bg2"/>
                </a:solidFill>
              </a:rPr>
              <a:t>Parallel work in 5 main areas to minimize overlap with other 5G SDO’s:</a:t>
            </a:r>
          </a:p>
          <a:p>
            <a:pPr marL="800100" lvl="1" indent="-342900" hangingPunct="0">
              <a:spcBef>
                <a:spcPts val="600"/>
              </a:spcBef>
              <a:spcAft>
                <a:spcPts val="0"/>
              </a:spcAft>
              <a:buFont typeface="+mj-lt"/>
              <a:buAutoNum type="arabicParenR"/>
              <a:tabLst>
                <a:tab pos="504190" algn="l"/>
                <a:tab pos="756285" algn="l"/>
                <a:tab pos="1008380" algn="l"/>
                <a:tab pos="1260475" algn="l"/>
              </a:tabLst>
            </a:pPr>
            <a:r>
              <a:rPr lang="en-GB" sz="1600" dirty="0" smtClean="0">
                <a:solidFill>
                  <a:schemeClr val="bg2"/>
                </a:solidFill>
                <a:latin typeface="Times New Roman"/>
                <a:ea typeface="MS Mincho"/>
              </a:rPr>
              <a:t>High level network architecture, championed by Dr </a:t>
            </a:r>
            <a:r>
              <a:rPr lang="en-GB" sz="1600" dirty="0" err="1" smtClean="0">
                <a:solidFill>
                  <a:schemeClr val="bg2"/>
                </a:solidFill>
                <a:latin typeface="Times New Roman"/>
                <a:ea typeface="MS Mincho"/>
              </a:rPr>
              <a:t>Namseok</a:t>
            </a:r>
            <a:r>
              <a:rPr lang="en-GB" sz="1600" dirty="0" smtClean="0">
                <a:solidFill>
                  <a:schemeClr val="bg2"/>
                </a:solidFill>
                <a:latin typeface="Times New Roman"/>
                <a:ea typeface="MS Mincho"/>
              </a:rPr>
              <a:t> Ko, ETRI, Korea;</a:t>
            </a:r>
            <a:endParaRPr lang="en-US" sz="1600" dirty="0" smtClean="0">
              <a:solidFill>
                <a:schemeClr val="bg2"/>
              </a:solidFill>
              <a:latin typeface="Times New Roman"/>
              <a:ea typeface="MS Mincho"/>
            </a:endParaRPr>
          </a:p>
          <a:p>
            <a:pPr marL="800100" lvl="1" indent="-342900" hangingPunct="0">
              <a:spcBef>
                <a:spcPts val="0"/>
              </a:spcBef>
              <a:spcAft>
                <a:spcPts val="0"/>
              </a:spcAft>
              <a:buFont typeface="+mj-lt"/>
              <a:buAutoNum type="arabicParenR"/>
              <a:tabLst>
                <a:tab pos="504190" algn="l"/>
                <a:tab pos="756285" algn="l"/>
                <a:tab pos="1008380" algn="l"/>
                <a:tab pos="1260475" algn="l"/>
              </a:tabLst>
            </a:pPr>
            <a:r>
              <a:rPr lang="en-GB" sz="1600" dirty="0" smtClean="0">
                <a:solidFill>
                  <a:schemeClr val="bg2"/>
                </a:solidFill>
                <a:latin typeface="Times New Roman"/>
                <a:ea typeface="MS Mincho"/>
              </a:rPr>
              <a:t>Network </a:t>
            </a:r>
            <a:r>
              <a:rPr lang="en-GB" sz="1600" dirty="0" err="1" smtClean="0">
                <a:solidFill>
                  <a:schemeClr val="bg2"/>
                </a:solidFill>
                <a:latin typeface="Times New Roman"/>
                <a:ea typeface="MS Mincho"/>
              </a:rPr>
              <a:t>softwarization</a:t>
            </a:r>
            <a:r>
              <a:rPr lang="en-GB" sz="1600" dirty="0" smtClean="0">
                <a:solidFill>
                  <a:schemeClr val="bg2"/>
                </a:solidFill>
                <a:latin typeface="Times New Roman"/>
                <a:ea typeface="MS Mincho"/>
              </a:rPr>
              <a:t>, championed by Prof Akihiro </a:t>
            </a:r>
            <a:r>
              <a:rPr lang="en-GB" sz="1600" dirty="0" err="1" smtClean="0">
                <a:solidFill>
                  <a:schemeClr val="bg2"/>
                </a:solidFill>
                <a:latin typeface="Times New Roman"/>
                <a:ea typeface="MS Mincho"/>
              </a:rPr>
              <a:t>Nakao</a:t>
            </a:r>
            <a:r>
              <a:rPr lang="en-GB" sz="1600" dirty="0" smtClean="0">
                <a:solidFill>
                  <a:schemeClr val="bg2"/>
                </a:solidFill>
                <a:latin typeface="Times New Roman"/>
                <a:ea typeface="MS Mincho"/>
              </a:rPr>
              <a:t>, University of Tokyo, Japan;</a:t>
            </a:r>
            <a:endParaRPr lang="en-US" sz="1600" dirty="0" smtClean="0">
              <a:solidFill>
                <a:schemeClr val="bg2"/>
              </a:solidFill>
              <a:latin typeface="Times New Roman"/>
              <a:ea typeface="MS Mincho"/>
            </a:endParaRPr>
          </a:p>
          <a:p>
            <a:pPr marL="800100" lvl="1" indent="-342900" hangingPunct="0">
              <a:spcBef>
                <a:spcPts val="0"/>
              </a:spcBef>
              <a:spcAft>
                <a:spcPts val="0"/>
              </a:spcAft>
              <a:buFont typeface="+mj-lt"/>
              <a:buAutoNum type="arabicParenR"/>
              <a:tabLst>
                <a:tab pos="504190" algn="l"/>
                <a:tab pos="756285" algn="l"/>
                <a:tab pos="1008380" algn="l"/>
                <a:tab pos="1260475" algn="l"/>
              </a:tabLst>
            </a:pPr>
            <a:r>
              <a:rPr lang="en-GB" sz="1600" dirty="0" smtClean="0">
                <a:solidFill>
                  <a:schemeClr val="bg2"/>
                </a:solidFill>
                <a:latin typeface="Times New Roman"/>
                <a:ea typeface="MS Mincho"/>
              </a:rPr>
              <a:t>End-to-end quality of service, championed by </a:t>
            </a:r>
            <a:r>
              <a:rPr lang="en-GB" sz="1600" dirty="0" err="1" smtClean="0">
                <a:solidFill>
                  <a:schemeClr val="bg2"/>
                </a:solidFill>
                <a:latin typeface="Times New Roman"/>
                <a:ea typeface="MS Mincho"/>
              </a:rPr>
              <a:t>Dongwook</a:t>
            </a:r>
            <a:r>
              <a:rPr lang="en-GB" sz="1600" dirty="0" smtClean="0">
                <a:solidFill>
                  <a:schemeClr val="bg2"/>
                </a:solidFill>
                <a:latin typeface="Times New Roman"/>
                <a:ea typeface="MS Mincho"/>
              </a:rPr>
              <a:t> Kim, ex KT Corporation; </a:t>
            </a:r>
            <a:br>
              <a:rPr lang="en-GB" sz="1600" dirty="0" smtClean="0">
                <a:solidFill>
                  <a:schemeClr val="bg2"/>
                </a:solidFill>
                <a:latin typeface="Times New Roman"/>
                <a:ea typeface="MS Mincho"/>
              </a:rPr>
            </a:br>
            <a:r>
              <a:rPr lang="en-GB" sz="1600" dirty="0" smtClean="0">
                <a:solidFill>
                  <a:schemeClr val="bg2"/>
                </a:solidFill>
                <a:latin typeface="Times New Roman"/>
                <a:ea typeface="MS Mincho"/>
              </a:rPr>
              <a:t>Olivia </a:t>
            </a:r>
            <a:r>
              <a:rPr lang="en-GB" sz="1600" dirty="0" err="1" smtClean="0">
                <a:solidFill>
                  <a:schemeClr val="bg2"/>
                </a:solidFill>
                <a:latin typeface="Times New Roman"/>
                <a:ea typeface="MS Mincho"/>
              </a:rPr>
              <a:t>Heeyun</a:t>
            </a:r>
            <a:r>
              <a:rPr lang="en-GB" sz="1600" dirty="0" smtClean="0">
                <a:solidFill>
                  <a:schemeClr val="bg2"/>
                </a:solidFill>
                <a:latin typeface="Times New Roman"/>
                <a:ea typeface="MS Mincho"/>
              </a:rPr>
              <a:t> </a:t>
            </a:r>
            <a:r>
              <a:rPr lang="en-GB" sz="1600" dirty="0" err="1" smtClean="0">
                <a:solidFill>
                  <a:schemeClr val="bg2"/>
                </a:solidFill>
                <a:latin typeface="Times New Roman"/>
                <a:ea typeface="MS Mincho"/>
              </a:rPr>
              <a:t>Choi</a:t>
            </a:r>
            <a:r>
              <a:rPr lang="en-GB" sz="1600" dirty="0" smtClean="0">
                <a:solidFill>
                  <a:schemeClr val="bg2"/>
                </a:solidFill>
                <a:latin typeface="Times New Roman"/>
                <a:ea typeface="MS Mincho"/>
              </a:rPr>
              <a:t>, KT Corporation;</a:t>
            </a:r>
            <a:endParaRPr lang="en-US" sz="1600" dirty="0" smtClean="0">
              <a:solidFill>
                <a:schemeClr val="bg2"/>
              </a:solidFill>
              <a:latin typeface="Times New Roman"/>
              <a:ea typeface="MS Mincho"/>
            </a:endParaRPr>
          </a:p>
          <a:p>
            <a:pPr marL="800100" lvl="1" indent="-342900" hangingPunct="0">
              <a:spcBef>
                <a:spcPts val="0"/>
              </a:spcBef>
              <a:spcAft>
                <a:spcPts val="0"/>
              </a:spcAft>
              <a:buFont typeface="+mj-lt"/>
              <a:buAutoNum type="arabicParenR"/>
              <a:tabLst>
                <a:tab pos="504190" algn="l"/>
                <a:tab pos="756285" algn="l"/>
                <a:tab pos="1008380" algn="l"/>
                <a:tab pos="1260475" algn="l"/>
              </a:tabLst>
            </a:pPr>
            <a:r>
              <a:rPr lang="en-GB" sz="1600" dirty="0" smtClean="0">
                <a:solidFill>
                  <a:schemeClr val="bg2"/>
                </a:solidFill>
                <a:latin typeface="Times New Roman"/>
                <a:ea typeface="MS Mincho"/>
              </a:rPr>
              <a:t>Front haul / back haul, championed by Dr Frank Effenberger,  Huawei Technologies;</a:t>
            </a:r>
            <a:br>
              <a:rPr lang="en-GB" sz="1600" dirty="0" smtClean="0">
                <a:solidFill>
                  <a:schemeClr val="bg2"/>
                </a:solidFill>
                <a:latin typeface="Times New Roman"/>
                <a:ea typeface="MS Mincho"/>
              </a:rPr>
            </a:br>
            <a:r>
              <a:rPr lang="en-GB" sz="1600" dirty="0" smtClean="0">
                <a:solidFill>
                  <a:schemeClr val="bg2"/>
                </a:solidFill>
                <a:latin typeface="Times New Roman"/>
                <a:ea typeface="MS Mincho"/>
              </a:rPr>
              <a:t>Dr Gyaneshwar C. Gupta, Oki Electric Industry Co., Ltd.</a:t>
            </a:r>
            <a:endParaRPr lang="en-US" sz="1600" dirty="0" smtClean="0">
              <a:solidFill>
                <a:schemeClr val="bg2"/>
              </a:solidFill>
              <a:latin typeface="Times New Roman"/>
              <a:ea typeface="MS Mincho"/>
            </a:endParaRPr>
          </a:p>
          <a:p>
            <a:pPr marL="800100" lvl="1" indent="-342900" hangingPunct="0">
              <a:spcBef>
                <a:spcPts val="0"/>
              </a:spcBef>
              <a:spcAft>
                <a:spcPts val="0"/>
              </a:spcAft>
              <a:buFont typeface="+mj-lt"/>
              <a:buAutoNum type="arabicParenR"/>
              <a:tabLst>
                <a:tab pos="504190" algn="l"/>
                <a:tab pos="756285" algn="l"/>
                <a:tab pos="1008380" algn="l"/>
                <a:tab pos="1260475" algn="l"/>
              </a:tabLst>
            </a:pPr>
            <a:r>
              <a:rPr lang="en-GB" sz="1600" dirty="0" smtClean="0">
                <a:solidFill>
                  <a:schemeClr val="bg2"/>
                </a:solidFill>
                <a:latin typeface="Times New Roman"/>
                <a:ea typeface="MS Mincho"/>
              </a:rPr>
              <a:t>Emerging networking technologies - information centric networking (ICN), championed </a:t>
            </a:r>
            <a:br>
              <a:rPr lang="en-GB" sz="1600" dirty="0" smtClean="0">
                <a:solidFill>
                  <a:schemeClr val="bg2"/>
                </a:solidFill>
                <a:latin typeface="Times New Roman"/>
                <a:ea typeface="MS Mincho"/>
              </a:rPr>
            </a:br>
            <a:r>
              <a:rPr lang="en-GB" sz="1600" dirty="0" smtClean="0">
                <a:solidFill>
                  <a:schemeClr val="bg2"/>
                </a:solidFill>
                <a:latin typeface="Times New Roman"/>
                <a:ea typeface="MS Mincho"/>
              </a:rPr>
              <a:t>by Dr Paul Polakos, Cisco Systems; Dr Marc Mosko, PARC.</a:t>
            </a:r>
            <a:endParaRPr lang="en-US" sz="1600" dirty="0" smtClean="0">
              <a:solidFill>
                <a:schemeClr val="bg2"/>
              </a:solidFill>
              <a:latin typeface="Times New Roman"/>
              <a:ea typeface="MS Mincho"/>
            </a:endParaRPr>
          </a:p>
          <a:p>
            <a:pPr marL="342900" indent="-342900"/>
            <a:endParaRPr lang="en-US" sz="1600" b="1" i="1" dirty="0" smtClean="0">
              <a:solidFill>
                <a:schemeClr val="bg2"/>
              </a:solidFill>
            </a:endParaRPr>
          </a:p>
          <a:p>
            <a:pPr marL="342900" indent="-342900">
              <a:buFont typeface="Arial" pitchFamily="34" charset="0"/>
              <a:buChar char="•"/>
            </a:pPr>
            <a:r>
              <a:rPr lang="en-US" sz="1600" dirty="0" smtClean="0">
                <a:solidFill>
                  <a:schemeClr val="bg2"/>
                </a:solidFill>
              </a:rPr>
              <a:t>Led production of final document with 85 identified gaps in XX areas and delivery to SG-13 in December 2015.</a:t>
            </a:r>
          </a:p>
          <a:p>
            <a:pPr marL="342900" indent="-342900"/>
            <a:endParaRPr lang="en-US" sz="1400" i="1" dirty="0" smtClean="0">
              <a:solidFill>
                <a:schemeClr val="bg2"/>
              </a:solidFill>
            </a:endParaRPr>
          </a:p>
          <a:p>
            <a:pPr>
              <a:buFontTx/>
              <a:buChar char="-"/>
            </a:pPr>
            <a:endParaRPr lang="en-US" sz="1400" i="1" dirty="0" smtClean="0">
              <a:solidFill>
                <a:schemeClr val="bg2"/>
              </a:solidFill>
            </a:endParaRPr>
          </a:p>
          <a:p>
            <a:endParaRPr lang="en-US" sz="1400" i="1" dirty="0" smtClean="0">
              <a:solidFill>
                <a:schemeClr val="bg2"/>
              </a:solidFill>
            </a:endParaRPr>
          </a:p>
          <a:p>
            <a:endParaRPr lang="en-US" sz="1400" i="1" dirty="0" smtClean="0">
              <a:solidFill>
                <a:schemeClr val="bg2"/>
              </a:solidFill>
            </a:endParaRPr>
          </a:p>
          <a:p>
            <a:endParaRPr lang="en-US" sz="1400" i="1" dirty="0">
              <a:solidFill>
                <a:schemeClr val="bg2"/>
              </a:solidFill>
            </a:endParaRPr>
          </a:p>
        </p:txBody>
      </p:sp>
      <p:graphicFrame>
        <p:nvGraphicFramePr>
          <p:cNvPr id="5" name="Table 4"/>
          <p:cNvGraphicFramePr>
            <a:graphicFrameLocks noGrp="1"/>
          </p:cNvGraphicFramePr>
          <p:nvPr/>
        </p:nvGraphicFramePr>
        <p:xfrm>
          <a:off x="640543" y="5378890"/>
          <a:ext cx="8188656" cy="1280160"/>
        </p:xfrm>
        <a:graphic>
          <a:graphicData uri="http://schemas.openxmlformats.org/drawingml/2006/table">
            <a:tbl>
              <a:tblPr/>
              <a:tblGrid>
                <a:gridCol w="2024668"/>
                <a:gridCol w="1250795"/>
                <a:gridCol w="1637731"/>
                <a:gridCol w="1637731"/>
                <a:gridCol w="1637731"/>
              </a:tblGrid>
              <a:tr h="0">
                <a:tc>
                  <a:txBody>
                    <a:bodyPr/>
                    <a:lstStyle/>
                    <a:p>
                      <a:pPr marL="0" marR="0" hangingPunct="0">
                        <a:spcBef>
                          <a:spcPts val="600"/>
                        </a:spcBef>
                        <a:spcAft>
                          <a:spcPts val="0"/>
                        </a:spcAft>
                        <a:tabLst>
                          <a:tab pos="504190" algn="l"/>
                          <a:tab pos="756285" algn="l"/>
                          <a:tab pos="1008380" algn="l"/>
                          <a:tab pos="1260475" algn="l"/>
                        </a:tabLst>
                      </a:pPr>
                      <a:r>
                        <a:rPr lang="en-US" sz="1200" b="1" dirty="0">
                          <a:solidFill>
                            <a:schemeClr val="bg2"/>
                          </a:solidFill>
                          <a:latin typeface="Times New Roman"/>
                          <a:ea typeface="MS Mincho"/>
                        </a:rPr>
                        <a:t>Meeting</a:t>
                      </a:r>
                      <a:endParaRPr lang="en-US" sz="1200" dirty="0">
                        <a:solidFill>
                          <a:schemeClr val="bg2"/>
                        </a:solidFill>
                        <a:latin typeface="Times New Roman"/>
                        <a:ea typeface="MS Mincho"/>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hangingPunct="0">
                        <a:spcBef>
                          <a:spcPts val="600"/>
                        </a:spcBef>
                        <a:spcAft>
                          <a:spcPts val="0"/>
                        </a:spcAft>
                        <a:tabLst>
                          <a:tab pos="504190" algn="l"/>
                          <a:tab pos="756285" algn="l"/>
                          <a:tab pos="1008380" algn="l"/>
                          <a:tab pos="1260475" algn="l"/>
                        </a:tabLst>
                      </a:pPr>
                      <a:r>
                        <a:rPr lang="en-US" sz="1200" b="1" dirty="0">
                          <a:solidFill>
                            <a:schemeClr val="bg2"/>
                          </a:solidFill>
                          <a:latin typeface="Times New Roman"/>
                          <a:ea typeface="MS Mincho"/>
                        </a:rPr>
                        <a:t>San Diego (8-9 June 2015)</a:t>
                      </a:r>
                      <a:endParaRPr lang="en-US" sz="1200" dirty="0">
                        <a:solidFill>
                          <a:schemeClr val="bg2"/>
                        </a:solidFill>
                        <a:latin typeface="Times New Roman"/>
                        <a:ea typeface="MS Mincho"/>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hangingPunct="0">
                        <a:spcBef>
                          <a:spcPts val="600"/>
                        </a:spcBef>
                        <a:spcAft>
                          <a:spcPts val="0"/>
                        </a:spcAft>
                        <a:tabLst>
                          <a:tab pos="504190" algn="l"/>
                          <a:tab pos="756285" algn="l"/>
                          <a:tab pos="1008380" algn="l"/>
                          <a:tab pos="1260475" algn="l"/>
                        </a:tabLst>
                      </a:pPr>
                      <a:r>
                        <a:rPr lang="en-US" sz="1200" b="1">
                          <a:solidFill>
                            <a:schemeClr val="bg2"/>
                          </a:solidFill>
                          <a:latin typeface="Times New Roman"/>
                          <a:ea typeface="MS Mincho"/>
                        </a:rPr>
                        <a:t>Geneva (13-14 July 2015)</a:t>
                      </a:r>
                      <a:endParaRPr lang="en-US" sz="1200">
                        <a:solidFill>
                          <a:schemeClr val="bg2"/>
                        </a:solidFill>
                        <a:latin typeface="Times New Roman"/>
                        <a:ea typeface="MS Mincho"/>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hangingPunct="0">
                        <a:spcBef>
                          <a:spcPts val="600"/>
                        </a:spcBef>
                        <a:spcAft>
                          <a:spcPts val="0"/>
                        </a:spcAft>
                        <a:tabLst>
                          <a:tab pos="504190" algn="l"/>
                          <a:tab pos="756285" algn="l"/>
                          <a:tab pos="1008380" algn="l"/>
                          <a:tab pos="1260475" algn="l"/>
                        </a:tabLst>
                      </a:pPr>
                      <a:r>
                        <a:rPr lang="en-US" sz="1200" b="1">
                          <a:solidFill>
                            <a:schemeClr val="bg2"/>
                          </a:solidFill>
                          <a:latin typeface="Times New Roman"/>
                          <a:ea typeface="MS Mincho"/>
                        </a:rPr>
                        <a:t>Turin (21-24 September 2015)</a:t>
                      </a:r>
                      <a:endParaRPr lang="en-US" sz="1200">
                        <a:solidFill>
                          <a:schemeClr val="bg2"/>
                        </a:solidFill>
                        <a:latin typeface="Times New Roman"/>
                        <a:ea typeface="MS Mincho"/>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hangingPunct="0">
                        <a:spcBef>
                          <a:spcPts val="600"/>
                        </a:spcBef>
                        <a:spcAft>
                          <a:spcPts val="0"/>
                        </a:spcAft>
                        <a:tabLst>
                          <a:tab pos="504190" algn="l"/>
                          <a:tab pos="756285" algn="l"/>
                          <a:tab pos="1008380" algn="l"/>
                          <a:tab pos="1260475" algn="l"/>
                        </a:tabLst>
                      </a:pPr>
                      <a:r>
                        <a:rPr lang="en-US" sz="1200" b="1">
                          <a:solidFill>
                            <a:schemeClr val="bg2"/>
                          </a:solidFill>
                          <a:latin typeface="Times New Roman"/>
                          <a:ea typeface="MS Mincho"/>
                        </a:rPr>
                        <a:t>Beijing (27-30 October 2015)</a:t>
                      </a:r>
                      <a:endParaRPr lang="en-US" sz="1200">
                        <a:solidFill>
                          <a:schemeClr val="bg2"/>
                        </a:solidFill>
                        <a:latin typeface="Times New Roman"/>
                        <a:ea typeface="MS Mincho"/>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r>
              <a:tr h="0">
                <a:tc>
                  <a:txBody>
                    <a:bodyPr/>
                    <a:lstStyle/>
                    <a:p>
                      <a:pPr marL="0" marR="0" hangingPunct="0">
                        <a:spcBef>
                          <a:spcPts val="600"/>
                        </a:spcBef>
                        <a:spcAft>
                          <a:spcPts val="0"/>
                        </a:spcAft>
                        <a:tabLst>
                          <a:tab pos="504190" algn="l"/>
                          <a:tab pos="756285" algn="l"/>
                          <a:tab pos="1008380" algn="l"/>
                          <a:tab pos="1260475" algn="l"/>
                        </a:tabLst>
                      </a:pPr>
                      <a:r>
                        <a:rPr lang="en-US" sz="1200" b="1" dirty="0">
                          <a:solidFill>
                            <a:schemeClr val="bg2"/>
                          </a:solidFill>
                          <a:latin typeface="Times New Roman"/>
                          <a:ea typeface="MS Mincho"/>
                        </a:rPr>
                        <a:t>Input docs</a:t>
                      </a:r>
                      <a:endParaRPr lang="en-US" sz="1200" dirty="0">
                        <a:solidFill>
                          <a:schemeClr val="bg2"/>
                        </a:solidFill>
                        <a:latin typeface="Times New Roman"/>
                        <a:ea typeface="MS Mincho"/>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hangingPunct="0">
                        <a:spcBef>
                          <a:spcPts val="600"/>
                        </a:spcBef>
                        <a:spcAft>
                          <a:spcPts val="0"/>
                        </a:spcAft>
                        <a:tabLst>
                          <a:tab pos="504190" algn="l"/>
                          <a:tab pos="756285" algn="l"/>
                          <a:tab pos="1008380" algn="l"/>
                          <a:tab pos="1260475" algn="l"/>
                        </a:tabLst>
                      </a:pPr>
                      <a:r>
                        <a:rPr lang="en-US" sz="1200" u="sng" dirty="0">
                          <a:solidFill>
                            <a:schemeClr val="bg2"/>
                          </a:solidFill>
                          <a:latin typeface="Times New Roman"/>
                          <a:ea typeface="MS Mincho"/>
                          <a:hlinkClick r:id="rId3"/>
                        </a:rPr>
                        <a:t>34</a:t>
                      </a:r>
                      <a:endParaRPr lang="en-US" sz="1200" dirty="0">
                        <a:solidFill>
                          <a:schemeClr val="bg2"/>
                        </a:solidFill>
                        <a:latin typeface="Times New Roman"/>
                        <a:ea typeface="MS Mincho"/>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hangingPunct="0">
                        <a:spcBef>
                          <a:spcPts val="600"/>
                        </a:spcBef>
                        <a:spcAft>
                          <a:spcPts val="0"/>
                        </a:spcAft>
                        <a:tabLst>
                          <a:tab pos="504190" algn="l"/>
                          <a:tab pos="756285" algn="l"/>
                          <a:tab pos="1008380" algn="l"/>
                          <a:tab pos="1260475" algn="l"/>
                        </a:tabLst>
                      </a:pPr>
                      <a:r>
                        <a:rPr lang="en-US" sz="1200" u="sng">
                          <a:solidFill>
                            <a:schemeClr val="bg2"/>
                          </a:solidFill>
                          <a:latin typeface="Times New Roman"/>
                          <a:ea typeface="MS Mincho"/>
                          <a:hlinkClick r:id="rId3"/>
                        </a:rPr>
                        <a:t>26</a:t>
                      </a:r>
                      <a:endParaRPr lang="en-US" sz="1200">
                        <a:solidFill>
                          <a:schemeClr val="bg2"/>
                        </a:solidFill>
                        <a:latin typeface="Times New Roman"/>
                        <a:ea typeface="MS Mincho"/>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hangingPunct="0">
                        <a:spcBef>
                          <a:spcPts val="600"/>
                        </a:spcBef>
                        <a:spcAft>
                          <a:spcPts val="0"/>
                        </a:spcAft>
                        <a:tabLst>
                          <a:tab pos="504190" algn="l"/>
                          <a:tab pos="756285" algn="l"/>
                          <a:tab pos="1008380" algn="l"/>
                          <a:tab pos="1260475" algn="l"/>
                        </a:tabLst>
                      </a:pPr>
                      <a:r>
                        <a:rPr lang="en-US" sz="1200" u="sng">
                          <a:solidFill>
                            <a:schemeClr val="bg2"/>
                          </a:solidFill>
                          <a:latin typeface="Times New Roman"/>
                          <a:ea typeface="MS Mincho"/>
                          <a:hlinkClick r:id="rId3"/>
                        </a:rPr>
                        <a:t>34</a:t>
                      </a:r>
                      <a:endParaRPr lang="en-US" sz="1200">
                        <a:solidFill>
                          <a:schemeClr val="bg2"/>
                        </a:solidFill>
                        <a:latin typeface="Times New Roman"/>
                        <a:ea typeface="MS Mincho"/>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hangingPunct="0">
                        <a:spcBef>
                          <a:spcPts val="600"/>
                        </a:spcBef>
                        <a:spcAft>
                          <a:spcPts val="0"/>
                        </a:spcAft>
                        <a:tabLst>
                          <a:tab pos="504190" algn="l"/>
                          <a:tab pos="756285" algn="l"/>
                          <a:tab pos="1008380" algn="l"/>
                          <a:tab pos="1260475" algn="l"/>
                        </a:tabLst>
                      </a:pPr>
                      <a:r>
                        <a:rPr lang="en-US" sz="1200" u="sng">
                          <a:solidFill>
                            <a:schemeClr val="bg2"/>
                          </a:solidFill>
                          <a:latin typeface="Times New Roman"/>
                          <a:ea typeface="MS Mincho"/>
                          <a:hlinkClick r:id="rId3"/>
                        </a:rPr>
                        <a:t>27</a:t>
                      </a:r>
                      <a:endParaRPr lang="en-US" sz="1200">
                        <a:solidFill>
                          <a:schemeClr val="bg2"/>
                        </a:solidFill>
                        <a:latin typeface="Times New Roman"/>
                        <a:ea typeface="MS Mincho"/>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r>
              <a:tr h="0">
                <a:tc>
                  <a:txBody>
                    <a:bodyPr/>
                    <a:lstStyle/>
                    <a:p>
                      <a:pPr marL="0" marR="0" hangingPunct="0">
                        <a:spcBef>
                          <a:spcPts val="600"/>
                        </a:spcBef>
                        <a:spcAft>
                          <a:spcPts val="0"/>
                        </a:spcAft>
                        <a:tabLst>
                          <a:tab pos="504190" algn="l"/>
                          <a:tab pos="756285" algn="l"/>
                          <a:tab pos="1008380" algn="l"/>
                          <a:tab pos="1260475" algn="l"/>
                        </a:tabLst>
                      </a:pPr>
                      <a:r>
                        <a:rPr lang="en-US" sz="1200" b="1" dirty="0">
                          <a:solidFill>
                            <a:schemeClr val="bg2"/>
                          </a:solidFill>
                          <a:latin typeface="Times New Roman"/>
                          <a:ea typeface="MS Mincho"/>
                        </a:rPr>
                        <a:t>Output docs</a:t>
                      </a:r>
                      <a:endParaRPr lang="en-US" sz="1200" dirty="0">
                        <a:solidFill>
                          <a:schemeClr val="bg2"/>
                        </a:solidFill>
                        <a:latin typeface="Times New Roman"/>
                        <a:ea typeface="MS Mincho"/>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hangingPunct="0">
                        <a:spcBef>
                          <a:spcPts val="600"/>
                        </a:spcBef>
                        <a:spcAft>
                          <a:spcPts val="0"/>
                        </a:spcAft>
                        <a:tabLst>
                          <a:tab pos="504190" algn="l"/>
                          <a:tab pos="756285" algn="l"/>
                          <a:tab pos="1008380" algn="l"/>
                          <a:tab pos="1260475" algn="l"/>
                        </a:tabLst>
                      </a:pPr>
                      <a:r>
                        <a:rPr lang="en-US" sz="1200" u="sng" dirty="0">
                          <a:solidFill>
                            <a:schemeClr val="bg2"/>
                          </a:solidFill>
                          <a:latin typeface="Times New Roman"/>
                          <a:ea typeface="MS Mincho"/>
                          <a:hlinkClick r:id="rId4"/>
                        </a:rPr>
                        <a:t>1</a:t>
                      </a:r>
                      <a:endParaRPr lang="en-US" sz="1200" dirty="0">
                        <a:solidFill>
                          <a:schemeClr val="bg2"/>
                        </a:solidFill>
                        <a:latin typeface="Times New Roman"/>
                        <a:ea typeface="MS Mincho"/>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hangingPunct="0">
                        <a:spcBef>
                          <a:spcPts val="600"/>
                        </a:spcBef>
                        <a:spcAft>
                          <a:spcPts val="0"/>
                        </a:spcAft>
                        <a:tabLst>
                          <a:tab pos="504190" algn="l"/>
                          <a:tab pos="756285" algn="l"/>
                          <a:tab pos="1008380" algn="l"/>
                          <a:tab pos="1260475" algn="l"/>
                        </a:tabLst>
                      </a:pPr>
                      <a:r>
                        <a:rPr lang="en-US" sz="1200" u="sng" dirty="0">
                          <a:solidFill>
                            <a:schemeClr val="bg2"/>
                          </a:solidFill>
                          <a:latin typeface="Times New Roman"/>
                          <a:ea typeface="MS Mincho"/>
                          <a:hlinkClick r:id="rId4"/>
                        </a:rPr>
                        <a:t>7</a:t>
                      </a:r>
                      <a:endParaRPr lang="en-US" sz="1200" dirty="0">
                        <a:solidFill>
                          <a:schemeClr val="bg2"/>
                        </a:solidFill>
                        <a:latin typeface="Times New Roman"/>
                        <a:ea typeface="MS Mincho"/>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hangingPunct="0">
                        <a:spcBef>
                          <a:spcPts val="600"/>
                        </a:spcBef>
                        <a:spcAft>
                          <a:spcPts val="0"/>
                        </a:spcAft>
                        <a:tabLst>
                          <a:tab pos="504190" algn="l"/>
                          <a:tab pos="756285" algn="l"/>
                          <a:tab pos="1008380" algn="l"/>
                          <a:tab pos="1260475" algn="l"/>
                        </a:tabLst>
                      </a:pPr>
                      <a:r>
                        <a:rPr lang="en-US" sz="1200" u="sng">
                          <a:solidFill>
                            <a:schemeClr val="bg2"/>
                          </a:solidFill>
                          <a:latin typeface="Times New Roman"/>
                          <a:ea typeface="MS Mincho"/>
                          <a:hlinkClick r:id="rId4"/>
                        </a:rPr>
                        <a:t>6</a:t>
                      </a:r>
                      <a:endParaRPr lang="en-US" sz="1200">
                        <a:solidFill>
                          <a:schemeClr val="bg2"/>
                        </a:solidFill>
                        <a:latin typeface="Times New Roman"/>
                        <a:ea typeface="MS Mincho"/>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hangingPunct="0">
                        <a:spcBef>
                          <a:spcPts val="600"/>
                        </a:spcBef>
                        <a:spcAft>
                          <a:spcPts val="0"/>
                        </a:spcAft>
                        <a:tabLst>
                          <a:tab pos="504190" algn="l"/>
                          <a:tab pos="756285" algn="l"/>
                          <a:tab pos="1008380" algn="l"/>
                          <a:tab pos="1260475" algn="l"/>
                        </a:tabLst>
                      </a:pPr>
                      <a:r>
                        <a:rPr lang="en-US" sz="1200" u="sng">
                          <a:solidFill>
                            <a:schemeClr val="bg2"/>
                          </a:solidFill>
                          <a:latin typeface="Times New Roman"/>
                          <a:ea typeface="MS Mincho"/>
                          <a:hlinkClick r:id="rId4"/>
                        </a:rPr>
                        <a:t>2</a:t>
                      </a:r>
                      <a:endParaRPr lang="en-US" sz="1200">
                        <a:solidFill>
                          <a:schemeClr val="bg2"/>
                        </a:solidFill>
                        <a:latin typeface="Times New Roman"/>
                        <a:ea typeface="MS Mincho"/>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r>
              <a:tr h="0">
                <a:tc>
                  <a:txBody>
                    <a:bodyPr/>
                    <a:lstStyle/>
                    <a:p>
                      <a:pPr marL="0" marR="0" hangingPunct="0">
                        <a:spcBef>
                          <a:spcPts val="600"/>
                        </a:spcBef>
                        <a:spcAft>
                          <a:spcPts val="0"/>
                        </a:spcAft>
                        <a:tabLst>
                          <a:tab pos="504190" algn="l"/>
                          <a:tab pos="756285" algn="l"/>
                          <a:tab pos="1008380" algn="l"/>
                          <a:tab pos="1260475" algn="l"/>
                        </a:tabLst>
                      </a:pPr>
                      <a:r>
                        <a:rPr lang="en-US" sz="1200" b="1" dirty="0">
                          <a:solidFill>
                            <a:schemeClr val="bg2"/>
                          </a:solidFill>
                          <a:latin typeface="Times New Roman"/>
                          <a:ea typeface="MS Mincho"/>
                        </a:rPr>
                        <a:t>Meeting report</a:t>
                      </a:r>
                      <a:endParaRPr lang="en-US" sz="1200" dirty="0">
                        <a:solidFill>
                          <a:schemeClr val="bg2"/>
                        </a:solidFill>
                        <a:latin typeface="Times New Roman"/>
                        <a:ea typeface="MS Mincho"/>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hangingPunct="0">
                        <a:spcBef>
                          <a:spcPts val="600"/>
                        </a:spcBef>
                        <a:spcAft>
                          <a:spcPts val="0"/>
                        </a:spcAft>
                        <a:tabLst>
                          <a:tab pos="504190" algn="l"/>
                          <a:tab pos="756285" algn="l"/>
                          <a:tab pos="1008380" algn="l"/>
                          <a:tab pos="1260475" algn="l"/>
                        </a:tabLst>
                      </a:pPr>
                      <a:r>
                        <a:rPr lang="en-US" sz="1200" u="sng">
                          <a:solidFill>
                            <a:schemeClr val="bg2"/>
                          </a:solidFill>
                          <a:latin typeface="Times New Roman"/>
                          <a:ea typeface="MS Mincho"/>
                          <a:hlinkClick r:id="rId5"/>
                        </a:rPr>
                        <a:t>O-001</a:t>
                      </a:r>
                      <a:endParaRPr lang="en-US" sz="1200">
                        <a:solidFill>
                          <a:schemeClr val="bg2"/>
                        </a:solidFill>
                        <a:latin typeface="Times New Roman"/>
                        <a:ea typeface="MS Mincho"/>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hangingPunct="0">
                        <a:spcBef>
                          <a:spcPts val="600"/>
                        </a:spcBef>
                        <a:spcAft>
                          <a:spcPts val="0"/>
                        </a:spcAft>
                        <a:tabLst>
                          <a:tab pos="504190" algn="l"/>
                          <a:tab pos="756285" algn="l"/>
                          <a:tab pos="1008380" algn="l"/>
                          <a:tab pos="1260475" algn="l"/>
                        </a:tabLst>
                      </a:pPr>
                      <a:r>
                        <a:rPr lang="en-US" sz="1200" u="sng" dirty="0">
                          <a:solidFill>
                            <a:schemeClr val="bg2"/>
                          </a:solidFill>
                          <a:latin typeface="Times New Roman"/>
                          <a:ea typeface="MS Mincho"/>
                          <a:hlinkClick r:id="rId6"/>
                        </a:rPr>
                        <a:t>O-002</a:t>
                      </a:r>
                      <a:endParaRPr lang="en-US" sz="1200" dirty="0">
                        <a:solidFill>
                          <a:schemeClr val="bg2"/>
                        </a:solidFill>
                        <a:latin typeface="Times New Roman"/>
                        <a:ea typeface="MS Mincho"/>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hangingPunct="0">
                        <a:spcBef>
                          <a:spcPts val="600"/>
                        </a:spcBef>
                        <a:spcAft>
                          <a:spcPts val="0"/>
                        </a:spcAft>
                        <a:tabLst>
                          <a:tab pos="504190" algn="l"/>
                          <a:tab pos="756285" algn="l"/>
                          <a:tab pos="1008380" algn="l"/>
                          <a:tab pos="1260475" algn="l"/>
                        </a:tabLst>
                      </a:pPr>
                      <a:r>
                        <a:rPr lang="en-US" sz="1200" u="sng" dirty="0">
                          <a:solidFill>
                            <a:schemeClr val="bg2"/>
                          </a:solidFill>
                          <a:latin typeface="Times New Roman"/>
                          <a:ea typeface="MS Mincho"/>
                          <a:hlinkClick r:id="rId7"/>
                        </a:rPr>
                        <a:t>O-009</a:t>
                      </a:r>
                      <a:endParaRPr lang="en-US" sz="1200" dirty="0">
                        <a:solidFill>
                          <a:schemeClr val="bg2"/>
                        </a:solidFill>
                        <a:latin typeface="Times New Roman"/>
                        <a:ea typeface="MS Mincho"/>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hangingPunct="0">
                        <a:spcBef>
                          <a:spcPts val="600"/>
                        </a:spcBef>
                        <a:spcAft>
                          <a:spcPts val="0"/>
                        </a:spcAft>
                        <a:tabLst>
                          <a:tab pos="504190" algn="l"/>
                          <a:tab pos="756285" algn="l"/>
                          <a:tab pos="1008380" algn="l"/>
                          <a:tab pos="1260475" algn="l"/>
                        </a:tabLst>
                      </a:pPr>
                      <a:r>
                        <a:rPr lang="en-US" sz="1200" u="sng">
                          <a:solidFill>
                            <a:schemeClr val="bg2"/>
                          </a:solidFill>
                          <a:latin typeface="Times New Roman"/>
                          <a:ea typeface="MS Mincho"/>
                          <a:hlinkClick r:id="rId8"/>
                        </a:rPr>
                        <a:t>O-015</a:t>
                      </a:r>
                      <a:endParaRPr lang="en-US" sz="1200">
                        <a:solidFill>
                          <a:schemeClr val="bg2"/>
                        </a:solidFill>
                        <a:latin typeface="Times New Roman"/>
                        <a:ea typeface="MS Mincho"/>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r>
              <a:tr h="0">
                <a:tc>
                  <a:txBody>
                    <a:bodyPr/>
                    <a:lstStyle/>
                    <a:p>
                      <a:pPr marL="0" marR="0" hangingPunct="0">
                        <a:spcBef>
                          <a:spcPts val="600"/>
                        </a:spcBef>
                        <a:spcAft>
                          <a:spcPts val="0"/>
                        </a:spcAft>
                        <a:tabLst>
                          <a:tab pos="504190" algn="l"/>
                          <a:tab pos="756285" algn="l"/>
                          <a:tab pos="1008380" algn="l"/>
                          <a:tab pos="1260475" algn="l"/>
                        </a:tabLst>
                      </a:pPr>
                      <a:r>
                        <a:rPr lang="en-US" sz="1200" b="1">
                          <a:solidFill>
                            <a:schemeClr val="bg2"/>
                          </a:solidFill>
                          <a:latin typeface="Times New Roman"/>
                          <a:ea typeface="MS Mincho"/>
                        </a:rPr>
                        <a:t>Remote participants</a:t>
                      </a:r>
                      <a:endParaRPr lang="en-US" sz="1200">
                        <a:solidFill>
                          <a:schemeClr val="bg2"/>
                        </a:solidFill>
                        <a:latin typeface="Times New Roman"/>
                        <a:ea typeface="MS Mincho"/>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hangingPunct="0">
                        <a:spcBef>
                          <a:spcPts val="600"/>
                        </a:spcBef>
                        <a:spcAft>
                          <a:spcPts val="0"/>
                        </a:spcAft>
                        <a:tabLst>
                          <a:tab pos="504190" algn="l"/>
                          <a:tab pos="756285" algn="l"/>
                          <a:tab pos="1008380" algn="l"/>
                          <a:tab pos="1260475" algn="l"/>
                        </a:tabLst>
                      </a:pPr>
                      <a:r>
                        <a:rPr lang="en-US" sz="1200">
                          <a:solidFill>
                            <a:schemeClr val="bg2"/>
                          </a:solidFill>
                          <a:latin typeface="Times New Roman"/>
                          <a:ea typeface="MS Mincho"/>
                        </a:rPr>
                        <a:t>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hangingPunct="0">
                        <a:spcBef>
                          <a:spcPts val="600"/>
                        </a:spcBef>
                        <a:spcAft>
                          <a:spcPts val="0"/>
                        </a:spcAft>
                        <a:tabLst>
                          <a:tab pos="504190" algn="l"/>
                          <a:tab pos="756285" algn="l"/>
                          <a:tab pos="1008380" algn="l"/>
                          <a:tab pos="1260475" algn="l"/>
                        </a:tabLst>
                      </a:pPr>
                      <a:r>
                        <a:rPr lang="en-US" sz="1200">
                          <a:solidFill>
                            <a:schemeClr val="bg2"/>
                          </a:solidFill>
                          <a:latin typeface="Times New Roman"/>
                          <a:ea typeface="MS Mincho"/>
                        </a:rPr>
                        <a:t>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hangingPunct="0">
                        <a:spcBef>
                          <a:spcPts val="600"/>
                        </a:spcBef>
                        <a:spcAft>
                          <a:spcPts val="0"/>
                        </a:spcAft>
                        <a:tabLst>
                          <a:tab pos="504190" algn="l"/>
                          <a:tab pos="756285" algn="l"/>
                          <a:tab pos="1008380" algn="l"/>
                          <a:tab pos="1260475" algn="l"/>
                        </a:tabLst>
                      </a:pPr>
                      <a:r>
                        <a:rPr lang="en-US" sz="1200" dirty="0">
                          <a:solidFill>
                            <a:schemeClr val="bg2"/>
                          </a:solidFill>
                          <a:latin typeface="Times New Roman"/>
                          <a:ea typeface="MS Mincho"/>
                        </a:rPr>
                        <a:t>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hangingPunct="0">
                        <a:spcBef>
                          <a:spcPts val="600"/>
                        </a:spcBef>
                        <a:spcAft>
                          <a:spcPts val="0"/>
                        </a:spcAft>
                        <a:tabLst>
                          <a:tab pos="504190" algn="l"/>
                          <a:tab pos="756285" algn="l"/>
                          <a:tab pos="1008380" algn="l"/>
                          <a:tab pos="1260475" algn="l"/>
                        </a:tabLst>
                      </a:pPr>
                      <a:r>
                        <a:rPr lang="en-US" sz="1200" dirty="0">
                          <a:solidFill>
                            <a:schemeClr val="bg2"/>
                          </a:solidFill>
                          <a:latin typeface="Times New Roman"/>
                          <a:ea typeface="MS Mincho"/>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r>
              <a:tr h="0">
                <a:tc>
                  <a:txBody>
                    <a:bodyPr/>
                    <a:lstStyle/>
                    <a:p>
                      <a:pPr marL="0" marR="0" hangingPunct="0">
                        <a:spcBef>
                          <a:spcPts val="600"/>
                        </a:spcBef>
                        <a:spcAft>
                          <a:spcPts val="0"/>
                        </a:spcAft>
                        <a:tabLst>
                          <a:tab pos="504190" algn="l"/>
                          <a:tab pos="756285" algn="l"/>
                          <a:tab pos="1008380" algn="l"/>
                          <a:tab pos="1260475" algn="l"/>
                        </a:tabLst>
                      </a:pPr>
                      <a:r>
                        <a:rPr lang="en-US" sz="1200" b="1">
                          <a:solidFill>
                            <a:schemeClr val="bg2"/>
                          </a:solidFill>
                          <a:latin typeface="Times New Roman"/>
                          <a:ea typeface="MS Mincho"/>
                        </a:rPr>
                        <a:t>Total participants</a:t>
                      </a:r>
                      <a:endParaRPr lang="en-US" sz="1200">
                        <a:solidFill>
                          <a:schemeClr val="bg2"/>
                        </a:solidFill>
                        <a:latin typeface="Times New Roman"/>
                        <a:ea typeface="MS Mincho"/>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hangingPunct="0">
                        <a:spcBef>
                          <a:spcPts val="600"/>
                        </a:spcBef>
                        <a:spcAft>
                          <a:spcPts val="0"/>
                        </a:spcAft>
                        <a:tabLst>
                          <a:tab pos="504190" algn="l"/>
                          <a:tab pos="756285" algn="l"/>
                          <a:tab pos="1008380" algn="l"/>
                          <a:tab pos="1260475" algn="l"/>
                        </a:tabLst>
                      </a:pPr>
                      <a:r>
                        <a:rPr lang="en-US" sz="1200" u="sng">
                          <a:solidFill>
                            <a:schemeClr val="bg2"/>
                          </a:solidFill>
                          <a:latin typeface="Times New Roman"/>
                          <a:ea typeface="MS Mincho"/>
                          <a:hlinkClick r:id="rId9"/>
                        </a:rPr>
                        <a:t>60</a:t>
                      </a:r>
                      <a:endParaRPr lang="en-US" sz="1200">
                        <a:solidFill>
                          <a:schemeClr val="bg2"/>
                        </a:solidFill>
                        <a:latin typeface="Times New Roman"/>
                        <a:ea typeface="MS Mincho"/>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hangingPunct="0">
                        <a:spcBef>
                          <a:spcPts val="600"/>
                        </a:spcBef>
                        <a:spcAft>
                          <a:spcPts val="0"/>
                        </a:spcAft>
                        <a:tabLst>
                          <a:tab pos="504190" algn="l"/>
                          <a:tab pos="756285" algn="l"/>
                          <a:tab pos="1008380" algn="l"/>
                          <a:tab pos="1260475" algn="l"/>
                        </a:tabLst>
                      </a:pPr>
                      <a:r>
                        <a:rPr lang="en-US" sz="1200" u="sng">
                          <a:solidFill>
                            <a:schemeClr val="bg2"/>
                          </a:solidFill>
                          <a:latin typeface="Times New Roman"/>
                          <a:ea typeface="MS Mincho"/>
                          <a:hlinkClick r:id="rId10"/>
                        </a:rPr>
                        <a:t>75</a:t>
                      </a:r>
                      <a:endParaRPr lang="en-US" sz="1200">
                        <a:solidFill>
                          <a:schemeClr val="bg2"/>
                        </a:solidFill>
                        <a:latin typeface="Times New Roman"/>
                        <a:ea typeface="MS Mincho"/>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hangingPunct="0">
                        <a:spcBef>
                          <a:spcPts val="600"/>
                        </a:spcBef>
                        <a:spcAft>
                          <a:spcPts val="0"/>
                        </a:spcAft>
                        <a:tabLst>
                          <a:tab pos="504190" algn="l"/>
                          <a:tab pos="756285" algn="l"/>
                          <a:tab pos="1008380" algn="l"/>
                          <a:tab pos="1260475" algn="l"/>
                        </a:tabLst>
                      </a:pPr>
                      <a:r>
                        <a:rPr lang="en-US" sz="1200" u="sng">
                          <a:solidFill>
                            <a:schemeClr val="bg2"/>
                          </a:solidFill>
                          <a:latin typeface="Times New Roman"/>
                          <a:ea typeface="MS Mincho"/>
                          <a:hlinkClick r:id="rId11"/>
                        </a:rPr>
                        <a:t>55</a:t>
                      </a:r>
                      <a:endParaRPr lang="en-US" sz="1200">
                        <a:solidFill>
                          <a:schemeClr val="bg2"/>
                        </a:solidFill>
                        <a:latin typeface="Times New Roman"/>
                        <a:ea typeface="MS Mincho"/>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hangingPunct="0">
                        <a:spcBef>
                          <a:spcPts val="600"/>
                        </a:spcBef>
                        <a:spcAft>
                          <a:spcPts val="0"/>
                        </a:spcAft>
                        <a:tabLst>
                          <a:tab pos="504190" algn="l"/>
                          <a:tab pos="756285" algn="l"/>
                          <a:tab pos="1008380" algn="l"/>
                          <a:tab pos="1260475" algn="l"/>
                        </a:tabLst>
                      </a:pPr>
                      <a:r>
                        <a:rPr lang="en-US" sz="1200" u="sng" dirty="0">
                          <a:solidFill>
                            <a:schemeClr val="bg2"/>
                          </a:solidFill>
                          <a:latin typeface="Times New Roman"/>
                          <a:ea typeface="MS Mincho"/>
                          <a:hlinkClick r:id="rId12"/>
                        </a:rPr>
                        <a:t>63</a:t>
                      </a:r>
                      <a:endParaRPr lang="en-US" sz="1200" dirty="0">
                        <a:solidFill>
                          <a:schemeClr val="bg2"/>
                        </a:solidFill>
                        <a:latin typeface="Times New Roman"/>
                        <a:ea typeface="MS Mincho"/>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r>
            </a:tbl>
          </a:graphicData>
        </a:graphic>
      </p:graphicFrame>
      <p:pic>
        <p:nvPicPr>
          <p:cNvPr id="6" name="Picture 2"/>
          <p:cNvPicPr>
            <a:picLocks noChangeAspect="1" noChangeArrowheads="1"/>
          </p:cNvPicPr>
          <p:nvPr/>
        </p:nvPicPr>
        <p:blipFill>
          <a:blip r:embed="rId13" cstate="print"/>
          <a:srcRect l="25489" t="6343" r="27939" b="9142"/>
          <a:stretch>
            <a:fillRect/>
          </a:stretch>
        </p:blipFill>
        <p:spPr bwMode="auto">
          <a:xfrm>
            <a:off x="9647177" y="603128"/>
            <a:ext cx="2398836" cy="2447462"/>
          </a:xfrm>
          <a:prstGeom prst="rect">
            <a:avLst/>
          </a:prstGeom>
          <a:noFill/>
          <a:ln w="9525">
            <a:solidFill>
              <a:schemeClr val="tx1"/>
            </a:solidFill>
            <a:miter lim="800000"/>
            <a:headEnd/>
            <a:tailEnd/>
          </a:ln>
        </p:spPr>
      </p:pic>
      <p:sp>
        <p:nvSpPr>
          <p:cNvPr id="7" name="TextBox 6"/>
          <p:cNvSpPr txBox="1"/>
          <p:nvPr/>
        </p:nvSpPr>
        <p:spPr>
          <a:xfrm>
            <a:off x="9227128" y="5747657"/>
            <a:ext cx="2578591" cy="646331"/>
          </a:xfrm>
          <a:prstGeom prst="rect">
            <a:avLst/>
          </a:prstGeom>
          <a:noFill/>
        </p:spPr>
        <p:txBody>
          <a:bodyPr wrap="none" rtlCol="0">
            <a:spAutoFit/>
          </a:bodyPr>
          <a:lstStyle/>
          <a:p>
            <a:r>
              <a:rPr lang="en-US" dirty="0" smtClean="0">
                <a:solidFill>
                  <a:schemeClr val="bg1"/>
                </a:solidFill>
              </a:rPr>
              <a:t>+ multiple conference</a:t>
            </a:r>
          </a:p>
          <a:p>
            <a:r>
              <a:rPr lang="en-US" dirty="0" smtClean="0">
                <a:solidFill>
                  <a:schemeClr val="bg1"/>
                </a:solidFill>
              </a:rPr>
              <a:t>Calls, Work Shops etc. </a:t>
            </a:r>
            <a:endParaRPr lang="en-US" dirty="0">
              <a:solidFill>
                <a:schemeClr val="bg1"/>
              </a:solidFill>
            </a:endParaRPr>
          </a:p>
        </p:txBody>
      </p:sp>
      <p:graphicFrame>
        <p:nvGraphicFramePr>
          <p:cNvPr id="1026" name="Object 2"/>
          <p:cNvGraphicFramePr>
            <a:graphicFrameLocks noChangeAspect="1"/>
          </p:cNvGraphicFramePr>
          <p:nvPr/>
        </p:nvGraphicFramePr>
        <p:xfrm>
          <a:off x="9725525" y="3397063"/>
          <a:ext cx="2125663" cy="2208212"/>
        </p:xfrm>
        <a:graphic>
          <a:graphicData uri="http://schemas.openxmlformats.org/presentationml/2006/ole">
            <mc:AlternateContent xmlns:mc="http://schemas.openxmlformats.org/markup-compatibility/2006">
              <mc:Choice xmlns:v="urn:schemas-microsoft-com:vml" Requires="v">
                <p:oleObj spid="_x0000_s1027" name="Document" r:id="rId15" imgW="6329923" imgH="6587827" progId="Word.Document.12">
                  <p:embed/>
                </p:oleObj>
              </mc:Choice>
              <mc:Fallback>
                <p:oleObj name="Document" r:id="rId15" imgW="6329923" imgH="6587827" progId="Word.Document.12">
                  <p:embed/>
                  <p:pic>
                    <p:nvPicPr>
                      <p:cNvPr id="0"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725525" y="3397063"/>
                        <a:ext cx="2125663" cy="2208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6465" y="225947"/>
            <a:ext cx="11643298" cy="1041823"/>
          </a:xfrm>
        </p:spPr>
        <p:txBody>
          <a:bodyPr/>
          <a:lstStyle/>
          <a:p>
            <a:r>
              <a:rPr lang="en-US" dirty="0" smtClean="0">
                <a:solidFill>
                  <a:schemeClr val="bg2"/>
                </a:solidFill>
              </a:rPr>
              <a:t>Output Document Structure:</a:t>
            </a:r>
            <a:br>
              <a:rPr lang="en-US" dirty="0" smtClean="0">
                <a:solidFill>
                  <a:schemeClr val="bg2"/>
                </a:solidFill>
              </a:rPr>
            </a:br>
            <a:r>
              <a:rPr lang="en-US" dirty="0" smtClean="0">
                <a:solidFill>
                  <a:schemeClr val="bg2"/>
                </a:solidFill>
              </a:rPr>
              <a:t/>
            </a:r>
            <a:br>
              <a:rPr lang="en-US" dirty="0" smtClean="0">
                <a:solidFill>
                  <a:schemeClr val="bg2"/>
                </a:solidFill>
              </a:rPr>
            </a:br>
            <a:r>
              <a:rPr lang="en-US" dirty="0" smtClean="0">
                <a:solidFill>
                  <a:schemeClr val="bg2"/>
                </a:solidFill>
              </a:rPr>
              <a:t>Executive Summary + Gaps + Supplemental info</a:t>
            </a:r>
            <a:endParaRPr lang="en-US" dirty="0">
              <a:solidFill>
                <a:schemeClr val="bg2"/>
              </a:solidFill>
            </a:endParaRPr>
          </a:p>
        </p:txBody>
      </p:sp>
      <p:graphicFrame>
        <p:nvGraphicFramePr>
          <p:cNvPr id="4" name="Table 3"/>
          <p:cNvGraphicFramePr>
            <a:graphicFrameLocks noGrp="1"/>
          </p:cNvGraphicFramePr>
          <p:nvPr/>
        </p:nvGraphicFramePr>
        <p:xfrm>
          <a:off x="5903265" y="5273075"/>
          <a:ext cx="6170930" cy="1421130"/>
        </p:xfrm>
        <a:graphic>
          <a:graphicData uri="http://schemas.openxmlformats.org/drawingml/2006/table">
            <a:tbl>
              <a:tblPr/>
              <a:tblGrid>
                <a:gridCol w="4959985"/>
                <a:gridCol w="1210945"/>
              </a:tblGrid>
              <a:tr h="197485">
                <a:tc>
                  <a:txBody>
                    <a:bodyPr/>
                    <a:lstStyle/>
                    <a:p>
                      <a:pPr marL="342900" marR="0" lvl="0" indent="-342900" algn="just" hangingPunct="0">
                        <a:spcBef>
                          <a:spcPts val="0"/>
                        </a:spcBef>
                        <a:spcAft>
                          <a:spcPts val="0"/>
                        </a:spcAft>
                        <a:buFont typeface="Arial" pitchFamily="34" charset="0"/>
                        <a:buChar char="•"/>
                        <a:tabLst>
                          <a:tab pos="504190" algn="l"/>
                          <a:tab pos="756285" algn="l"/>
                          <a:tab pos="1008380" algn="l"/>
                          <a:tab pos="1260475" algn="l"/>
                          <a:tab pos="457200" algn="l"/>
                        </a:tabLst>
                      </a:pPr>
                      <a:r>
                        <a:rPr lang="en-GB" sz="1200" dirty="0" smtClean="0">
                          <a:solidFill>
                            <a:schemeClr val="bg2"/>
                          </a:solidFill>
                          <a:latin typeface="Times New Roman"/>
                          <a:ea typeface="MS Mincho"/>
                        </a:rPr>
                        <a:t>A.19 Mobility </a:t>
                      </a:r>
                      <a:r>
                        <a:rPr lang="en-GB" sz="1200" dirty="0">
                          <a:solidFill>
                            <a:schemeClr val="bg2"/>
                          </a:solidFill>
                          <a:latin typeface="Times New Roman"/>
                          <a:ea typeface="MS Mincho"/>
                        </a:rPr>
                        <a:t>management for distributed flat network</a:t>
                      </a:r>
                      <a:endParaRPr lang="en-US" sz="1200" dirty="0">
                        <a:solidFill>
                          <a:schemeClr val="bg2"/>
                        </a:solidFill>
                        <a:latin typeface="Times New Roman"/>
                        <a:ea typeface="MS Mincho"/>
                      </a:endParaRPr>
                    </a:p>
                  </a:txBody>
                  <a:tcPr marL="68580" marR="68580" marT="53975" marB="539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hangingPunct="0">
                        <a:spcBef>
                          <a:spcPts val="0"/>
                        </a:spcBef>
                        <a:spcAft>
                          <a:spcPts val="0"/>
                        </a:spcAft>
                        <a:tabLst>
                          <a:tab pos="504190" algn="l"/>
                          <a:tab pos="756285" algn="l"/>
                          <a:tab pos="1008380" algn="l"/>
                          <a:tab pos="1260475" algn="l"/>
                        </a:tabLst>
                      </a:pPr>
                      <a:r>
                        <a:rPr lang="en-GB" sz="1200">
                          <a:solidFill>
                            <a:schemeClr val="bg2"/>
                          </a:solidFill>
                          <a:latin typeface="Times New Roman"/>
                          <a:ea typeface="MS Mincho"/>
                        </a:rPr>
                        <a:t>Priority: High</a:t>
                      </a:r>
                      <a:endParaRPr lang="en-US" sz="1200">
                        <a:solidFill>
                          <a:schemeClr val="bg2"/>
                        </a:solidFill>
                        <a:latin typeface="Times New Roman"/>
                        <a:ea typeface="MS Mincho"/>
                      </a:endParaRPr>
                    </a:p>
                  </a:txBody>
                  <a:tcPr marL="68580" marR="68580" marT="53975" marB="539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185">
                <a:tc gridSpan="2">
                  <a:txBody>
                    <a:bodyPr/>
                    <a:lstStyle/>
                    <a:p>
                      <a:pPr marL="0" marR="0" algn="just" hangingPunct="0">
                        <a:spcBef>
                          <a:spcPts val="0"/>
                        </a:spcBef>
                        <a:spcAft>
                          <a:spcPts val="0"/>
                        </a:spcAft>
                        <a:tabLst>
                          <a:tab pos="504190" algn="l"/>
                          <a:tab pos="756285" algn="l"/>
                          <a:tab pos="1008380" algn="l"/>
                          <a:tab pos="1260475" algn="l"/>
                        </a:tabLst>
                      </a:pPr>
                      <a:r>
                        <a:rPr lang="en-GB" sz="1200" dirty="0">
                          <a:solidFill>
                            <a:schemeClr val="bg2"/>
                          </a:solidFill>
                          <a:latin typeface="Times New Roman"/>
                          <a:ea typeface="MS Mincho"/>
                        </a:rPr>
                        <a:t>Description: As the IMT-2020 core network is envisioned to be a flat distributed network, which is composed of the multiple distributed gateways to cope with traffic explosion and latency requirements of applications, mobility management should be studied aligning with those architectural changes. </a:t>
                      </a:r>
                      <a:endParaRPr lang="en-US" sz="1200" dirty="0">
                        <a:solidFill>
                          <a:schemeClr val="bg2"/>
                        </a:solidFill>
                        <a:latin typeface="Times New Roman"/>
                        <a:ea typeface="MS Mincho"/>
                      </a:endParaRPr>
                    </a:p>
                  </a:txBody>
                  <a:tcPr marL="68580" marR="68580" marT="53975" marB="539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219075">
                <a:tc gridSpan="2">
                  <a:txBody>
                    <a:bodyPr/>
                    <a:lstStyle/>
                    <a:p>
                      <a:pPr marL="0" marR="0" algn="just" hangingPunct="0">
                        <a:spcBef>
                          <a:spcPts val="0"/>
                        </a:spcBef>
                        <a:spcAft>
                          <a:spcPts val="0"/>
                        </a:spcAft>
                        <a:tabLst>
                          <a:tab pos="504190" algn="l"/>
                          <a:tab pos="756285" algn="l"/>
                          <a:tab pos="1008380" algn="l"/>
                          <a:tab pos="1260475" algn="l"/>
                        </a:tabLst>
                      </a:pPr>
                      <a:r>
                        <a:rPr lang="en-GB" sz="1200" dirty="0">
                          <a:solidFill>
                            <a:schemeClr val="bg2"/>
                          </a:solidFill>
                          <a:latin typeface="Times New Roman"/>
                          <a:ea typeface="MS Mincho"/>
                        </a:rPr>
                        <a:t>Related work: 3GPP, SG13</a:t>
                      </a:r>
                      <a:endParaRPr lang="en-US" sz="1200" dirty="0">
                        <a:solidFill>
                          <a:schemeClr val="bg2"/>
                        </a:solidFill>
                        <a:latin typeface="Times New Roman"/>
                        <a:ea typeface="MS Mincho"/>
                      </a:endParaRPr>
                    </a:p>
                  </a:txBody>
                  <a:tcPr marL="68580" marR="68580" marT="53975" marB="539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bl>
          </a:graphicData>
        </a:graphic>
      </p:graphicFrame>
      <p:graphicFrame>
        <p:nvGraphicFramePr>
          <p:cNvPr id="5" name="Table 4"/>
          <p:cNvGraphicFramePr>
            <a:graphicFrameLocks noGrp="1"/>
          </p:cNvGraphicFramePr>
          <p:nvPr/>
        </p:nvGraphicFramePr>
        <p:xfrm>
          <a:off x="5887051" y="3610532"/>
          <a:ext cx="6170930" cy="1421130"/>
        </p:xfrm>
        <a:graphic>
          <a:graphicData uri="http://schemas.openxmlformats.org/drawingml/2006/table">
            <a:tbl>
              <a:tblPr/>
              <a:tblGrid>
                <a:gridCol w="4959985"/>
                <a:gridCol w="1210945"/>
              </a:tblGrid>
              <a:tr h="197485">
                <a:tc>
                  <a:txBody>
                    <a:bodyPr/>
                    <a:lstStyle/>
                    <a:p>
                      <a:pPr marL="342900" marR="0" lvl="0" indent="-342900" algn="just" hangingPunct="0">
                        <a:spcBef>
                          <a:spcPts val="0"/>
                        </a:spcBef>
                        <a:spcAft>
                          <a:spcPts val="0"/>
                        </a:spcAft>
                        <a:buFont typeface="Arial" pitchFamily="34" charset="0"/>
                        <a:buChar char="•"/>
                        <a:tabLst>
                          <a:tab pos="504190" algn="l"/>
                          <a:tab pos="756285" algn="l"/>
                          <a:tab pos="1008380" algn="l"/>
                          <a:tab pos="1260475" algn="l"/>
                          <a:tab pos="457200" algn="l"/>
                        </a:tabLst>
                      </a:pPr>
                      <a:r>
                        <a:rPr lang="en-GB" sz="1200" dirty="0" smtClean="0">
                          <a:solidFill>
                            <a:schemeClr val="bg2"/>
                          </a:solidFill>
                          <a:latin typeface="Times New Roman"/>
                          <a:ea typeface="MS Mincho"/>
                        </a:rPr>
                        <a:t>A.18 End-to-end </a:t>
                      </a:r>
                      <a:r>
                        <a:rPr lang="en-GB" sz="1200" dirty="0">
                          <a:solidFill>
                            <a:schemeClr val="bg2"/>
                          </a:solidFill>
                          <a:latin typeface="Times New Roman"/>
                          <a:ea typeface="MS Mincho"/>
                        </a:rPr>
                        <a:t>network management in a multi-domain environment</a:t>
                      </a:r>
                      <a:endParaRPr lang="en-US" sz="1200" dirty="0">
                        <a:solidFill>
                          <a:schemeClr val="bg2"/>
                        </a:solidFill>
                        <a:latin typeface="Times New Roman"/>
                        <a:ea typeface="MS Mincho"/>
                      </a:endParaRPr>
                    </a:p>
                  </a:txBody>
                  <a:tcPr marL="68580" marR="68580" marT="53975" marB="539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hangingPunct="0">
                        <a:spcBef>
                          <a:spcPts val="0"/>
                        </a:spcBef>
                        <a:spcAft>
                          <a:spcPts val="0"/>
                        </a:spcAft>
                        <a:tabLst>
                          <a:tab pos="504190" algn="l"/>
                          <a:tab pos="756285" algn="l"/>
                          <a:tab pos="1008380" algn="l"/>
                          <a:tab pos="1260475" algn="l"/>
                        </a:tabLst>
                      </a:pPr>
                      <a:r>
                        <a:rPr lang="en-GB" sz="1200">
                          <a:solidFill>
                            <a:schemeClr val="bg2"/>
                          </a:solidFill>
                          <a:latin typeface="Times New Roman"/>
                          <a:ea typeface="MS Mincho"/>
                        </a:rPr>
                        <a:t>Priority: High</a:t>
                      </a:r>
                      <a:endParaRPr lang="en-US" sz="1200">
                        <a:solidFill>
                          <a:schemeClr val="bg2"/>
                        </a:solidFill>
                        <a:latin typeface="Times New Roman"/>
                        <a:ea typeface="MS Mincho"/>
                      </a:endParaRPr>
                    </a:p>
                  </a:txBody>
                  <a:tcPr marL="68580" marR="68580" marT="53975" marB="539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185">
                <a:tc gridSpan="2">
                  <a:txBody>
                    <a:bodyPr/>
                    <a:lstStyle/>
                    <a:p>
                      <a:pPr marL="0" marR="0" algn="just" hangingPunct="0">
                        <a:spcBef>
                          <a:spcPts val="0"/>
                        </a:spcBef>
                        <a:spcAft>
                          <a:spcPts val="0"/>
                        </a:spcAft>
                        <a:tabLst>
                          <a:tab pos="504190" algn="l"/>
                          <a:tab pos="756285" algn="l"/>
                          <a:tab pos="1008380" algn="l"/>
                          <a:tab pos="1260475" algn="l"/>
                        </a:tabLst>
                      </a:pPr>
                      <a:r>
                        <a:rPr lang="en-GB" sz="1200" dirty="0">
                          <a:solidFill>
                            <a:schemeClr val="bg2"/>
                          </a:solidFill>
                          <a:latin typeface="Times New Roman"/>
                          <a:ea typeface="MS Mincho"/>
                        </a:rPr>
                        <a:t>Description: Multiple</a:t>
                      </a:r>
                      <a:r>
                        <a:rPr lang="en-GB" sz="1200" dirty="0">
                          <a:solidFill>
                            <a:schemeClr val="bg2"/>
                          </a:solidFill>
                          <a:latin typeface="Times New Roman"/>
                          <a:ea typeface="Malgun Gothic"/>
                        </a:rPr>
                        <a:t> network management protocols in different network domains make it difficult to support unified network operations over multiple network domains. A unified end-to-end network management should be considered to ensure compatibility and flexibility for the operation and management of an IMT-2020 network. </a:t>
                      </a:r>
                      <a:endParaRPr lang="en-US" sz="1200" dirty="0">
                        <a:solidFill>
                          <a:schemeClr val="bg2"/>
                        </a:solidFill>
                        <a:latin typeface="Times New Roman"/>
                        <a:ea typeface="MS Mincho"/>
                      </a:endParaRPr>
                    </a:p>
                  </a:txBody>
                  <a:tcPr marL="68580" marR="68580" marT="53975" marB="539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219075">
                <a:tc gridSpan="2">
                  <a:txBody>
                    <a:bodyPr/>
                    <a:lstStyle/>
                    <a:p>
                      <a:pPr marL="0" marR="0" algn="just" hangingPunct="0">
                        <a:spcBef>
                          <a:spcPts val="0"/>
                        </a:spcBef>
                        <a:spcAft>
                          <a:spcPts val="0"/>
                        </a:spcAft>
                        <a:tabLst>
                          <a:tab pos="504190" algn="l"/>
                          <a:tab pos="756285" algn="l"/>
                          <a:tab pos="1008380" algn="l"/>
                          <a:tab pos="1260475" algn="l"/>
                        </a:tabLst>
                      </a:pPr>
                      <a:r>
                        <a:rPr lang="en-GB" sz="1200" dirty="0">
                          <a:solidFill>
                            <a:schemeClr val="bg2"/>
                          </a:solidFill>
                          <a:latin typeface="Times New Roman"/>
                          <a:ea typeface="MS Mincho"/>
                        </a:rPr>
                        <a:t>Related work: SG13</a:t>
                      </a:r>
                      <a:endParaRPr lang="en-US" sz="1200" dirty="0">
                        <a:solidFill>
                          <a:schemeClr val="bg2"/>
                        </a:solidFill>
                        <a:latin typeface="Times New Roman"/>
                        <a:ea typeface="MS Mincho"/>
                      </a:endParaRPr>
                    </a:p>
                  </a:txBody>
                  <a:tcPr marL="68580" marR="68580" marT="53975" marB="539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bl>
          </a:graphicData>
        </a:graphic>
      </p:graphicFrame>
      <p:graphicFrame>
        <p:nvGraphicFramePr>
          <p:cNvPr id="6" name="Table 5"/>
          <p:cNvGraphicFramePr>
            <a:graphicFrameLocks noGrp="1"/>
          </p:cNvGraphicFramePr>
          <p:nvPr/>
        </p:nvGraphicFramePr>
        <p:xfrm>
          <a:off x="5870842" y="1757532"/>
          <a:ext cx="6210796" cy="1626919"/>
        </p:xfrm>
        <a:graphic>
          <a:graphicData uri="http://schemas.openxmlformats.org/drawingml/2006/table">
            <a:tbl>
              <a:tblPr/>
              <a:tblGrid>
                <a:gridCol w="4992028"/>
                <a:gridCol w="1218768"/>
              </a:tblGrid>
              <a:tr h="332944">
                <a:tc>
                  <a:txBody>
                    <a:bodyPr/>
                    <a:lstStyle/>
                    <a:p>
                      <a:pPr marL="342900" marR="0" lvl="0" indent="-342900" algn="just" hangingPunct="0">
                        <a:spcBef>
                          <a:spcPts val="0"/>
                        </a:spcBef>
                        <a:spcAft>
                          <a:spcPts val="0"/>
                        </a:spcAft>
                        <a:buFont typeface="Arial" pitchFamily="34" charset="0"/>
                        <a:buChar char="•"/>
                        <a:tabLst>
                          <a:tab pos="504190" algn="l"/>
                          <a:tab pos="756285" algn="l"/>
                          <a:tab pos="1008380" algn="l"/>
                          <a:tab pos="1260475" algn="l"/>
                          <a:tab pos="457200" algn="l"/>
                        </a:tabLst>
                      </a:pPr>
                      <a:r>
                        <a:rPr lang="en-GB" sz="1200" dirty="0" smtClean="0">
                          <a:solidFill>
                            <a:schemeClr val="bg2"/>
                          </a:solidFill>
                          <a:latin typeface="Times New Roman"/>
                          <a:ea typeface="MS Mincho"/>
                        </a:rPr>
                        <a:t>A.17 OAM </a:t>
                      </a:r>
                      <a:r>
                        <a:rPr lang="en-GB" sz="1200" dirty="0">
                          <a:solidFill>
                            <a:schemeClr val="bg2"/>
                          </a:solidFill>
                          <a:latin typeface="Times New Roman"/>
                          <a:ea typeface="MS Mincho"/>
                        </a:rPr>
                        <a:t>protocols</a:t>
                      </a:r>
                      <a:endParaRPr lang="en-US" sz="1200" dirty="0">
                        <a:solidFill>
                          <a:schemeClr val="bg2"/>
                        </a:solidFill>
                        <a:latin typeface="Times New Roman"/>
                        <a:ea typeface="MS Mincho"/>
                      </a:endParaRPr>
                    </a:p>
                  </a:txBody>
                  <a:tcPr marL="68580" marR="68580" marT="53975" marB="539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hangingPunct="0">
                        <a:spcBef>
                          <a:spcPts val="0"/>
                        </a:spcBef>
                        <a:spcAft>
                          <a:spcPts val="0"/>
                        </a:spcAft>
                        <a:buFont typeface="Arial" pitchFamily="34" charset="0"/>
                        <a:buChar char="•"/>
                        <a:tabLst>
                          <a:tab pos="504190" algn="l"/>
                          <a:tab pos="756285" algn="l"/>
                          <a:tab pos="1008380" algn="l"/>
                          <a:tab pos="1260475" algn="l"/>
                        </a:tabLst>
                      </a:pPr>
                      <a:r>
                        <a:rPr lang="en-GB" sz="1200" dirty="0">
                          <a:solidFill>
                            <a:schemeClr val="bg1"/>
                          </a:solidFill>
                          <a:latin typeface="Times New Roman"/>
                          <a:ea typeface="MS Mincho"/>
                        </a:rPr>
                        <a:t>Priority: High</a:t>
                      </a:r>
                      <a:endParaRPr lang="en-US" sz="1200" dirty="0">
                        <a:solidFill>
                          <a:schemeClr val="bg1"/>
                        </a:solidFill>
                        <a:latin typeface="Times New Roman"/>
                        <a:ea typeface="MS Mincho"/>
                      </a:endParaRPr>
                    </a:p>
                  </a:txBody>
                  <a:tcPr marL="68580" marR="68580" marT="53975" marB="539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61031">
                <a:tc gridSpan="2">
                  <a:txBody>
                    <a:bodyPr/>
                    <a:lstStyle/>
                    <a:p>
                      <a:pPr marL="0" marR="0" algn="just" hangingPunct="0">
                        <a:spcBef>
                          <a:spcPts val="0"/>
                        </a:spcBef>
                        <a:spcAft>
                          <a:spcPts val="0"/>
                        </a:spcAft>
                        <a:buFont typeface="Arial" pitchFamily="34" charset="0"/>
                        <a:buChar char="•"/>
                        <a:tabLst>
                          <a:tab pos="504190" algn="l"/>
                          <a:tab pos="756285" algn="l"/>
                          <a:tab pos="1008380" algn="l"/>
                          <a:tab pos="1260475" algn="l"/>
                        </a:tabLst>
                      </a:pPr>
                      <a:r>
                        <a:rPr lang="en-GB" sz="1200">
                          <a:solidFill>
                            <a:schemeClr val="bg2"/>
                          </a:solidFill>
                          <a:latin typeface="Times New Roman"/>
                          <a:ea typeface="MS Mincho"/>
                        </a:rPr>
                        <a:t>Description: OAM protocols are not standardized in some parts of IMT networks such as the front haul network. Standard OAM protocols should be studied for fault management and performance management between network equipment that may be commonly used across the IMT-2020 network.</a:t>
                      </a:r>
                      <a:endParaRPr lang="en-US" sz="1200">
                        <a:solidFill>
                          <a:schemeClr val="bg2"/>
                        </a:solidFill>
                        <a:latin typeface="Times New Roman"/>
                        <a:ea typeface="MS Mincho"/>
                      </a:endParaRPr>
                    </a:p>
                  </a:txBody>
                  <a:tcPr marL="68580" marR="68580" marT="53975" marB="539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332944">
                <a:tc gridSpan="2">
                  <a:txBody>
                    <a:bodyPr/>
                    <a:lstStyle/>
                    <a:p>
                      <a:pPr marL="0" marR="0" algn="just" hangingPunct="0">
                        <a:spcBef>
                          <a:spcPts val="0"/>
                        </a:spcBef>
                        <a:spcAft>
                          <a:spcPts val="0"/>
                        </a:spcAft>
                        <a:buFont typeface="Arial" pitchFamily="34" charset="0"/>
                        <a:buChar char="•"/>
                        <a:tabLst>
                          <a:tab pos="504190" algn="l"/>
                          <a:tab pos="756285" algn="l"/>
                          <a:tab pos="1008380" algn="l"/>
                          <a:tab pos="1260475" algn="l"/>
                        </a:tabLst>
                      </a:pPr>
                      <a:r>
                        <a:rPr lang="en-GB" sz="1200" dirty="0">
                          <a:solidFill>
                            <a:schemeClr val="bg2"/>
                          </a:solidFill>
                          <a:latin typeface="Times New Roman"/>
                          <a:ea typeface="MS Mincho"/>
                        </a:rPr>
                        <a:t>Related work: </a:t>
                      </a:r>
                      <a:endParaRPr lang="en-US" sz="1200" dirty="0">
                        <a:solidFill>
                          <a:schemeClr val="bg2"/>
                        </a:solidFill>
                        <a:latin typeface="Times New Roman"/>
                        <a:ea typeface="MS Mincho"/>
                      </a:endParaRPr>
                    </a:p>
                  </a:txBody>
                  <a:tcPr marL="68580" marR="68580" marT="53975" marB="539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bl>
          </a:graphicData>
        </a:graphic>
      </p:graphicFrame>
      <p:pic>
        <p:nvPicPr>
          <p:cNvPr id="8" name="Picture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5068" y="1838920"/>
            <a:ext cx="4031940" cy="2934960"/>
          </a:xfrm>
          <a:prstGeom prst="rect">
            <a:avLst/>
          </a:prstGeom>
          <a:noFill/>
          <a:ln>
            <a:noFill/>
          </a:ln>
        </p:spPr>
      </p:pic>
      <p:pic>
        <p:nvPicPr>
          <p:cNvPr id="9" name="Picture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267" y="4916385"/>
            <a:ext cx="4784521" cy="1623909"/>
          </a:xfrm>
          <a:prstGeom prst="rect">
            <a:avLst/>
          </a:prstGeom>
          <a:noFill/>
          <a:ln>
            <a:noFill/>
          </a:ln>
        </p:spPr>
      </p:pic>
      <p:cxnSp>
        <p:nvCxnSpPr>
          <p:cNvPr id="12" name="Straight Arrow Connector 11"/>
          <p:cNvCxnSpPr/>
          <p:nvPr/>
        </p:nvCxnSpPr>
        <p:spPr bwMode="auto">
          <a:xfrm flipH="1">
            <a:off x="3313216" y="1389413"/>
            <a:ext cx="201880" cy="380010"/>
          </a:xfrm>
          <a:prstGeom prst="straightConnector1">
            <a:avLst/>
          </a:prstGeom>
          <a:solidFill>
            <a:schemeClr val="accent1"/>
          </a:solidFill>
          <a:ln w="9525" cap="flat" cmpd="sng" algn="ctr">
            <a:solidFill>
              <a:schemeClr val="bg1"/>
            </a:solidFill>
            <a:prstDash val="solid"/>
            <a:round/>
            <a:headEnd type="none" w="med" len="med"/>
            <a:tailEnd type="arrow"/>
          </a:ln>
          <a:effectLst/>
        </p:spPr>
      </p:cxnSp>
      <p:cxnSp>
        <p:nvCxnSpPr>
          <p:cNvPr id="13" name="Straight Arrow Connector 12"/>
          <p:cNvCxnSpPr/>
          <p:nvPr/>
        </p:nvCxnSpPr>
        <p:spPr bwMode="auto">
          <a:xfrm>
            <a:off x="5498275" y="1377538"/>
            <a:ext cx="296883" cy="475013"/>
          </a:xfrm>
          <a:prstGeom prst="straightConnector1">
            <a:avLst/>
          </a:prstGeom>
          <a:solidFill>
            <a:schemeClr val="accent1"/>
          </a:solidFill>
          <a:ln w="9525" cap="flat" cmpd="sng" algn="ctr">
            <a:solidFill>
              <a:schemeClr val="bg1"/>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6537" y="-110362"/>
            <a:ext cx="11216833" cy="1041823"/>
          </a:xfrm>
        </p:spPr>
        <p:txBody>
          <a:bodyPr/>
          <a:lstStyle/>
          <a:p>
            <a:r>
              <a:rPr lang="en-US" dirty="0" smtClean="0">
                <a:solidFill>
                  <a:schemeClr val="bg2"/>
                </a:solidFill>
              </a:rPr>
              <a:t>ITU-T 5G wireline FG-IMT-2020 Phase II (2016)</a:t>
            </a:r>
            <a:endParaRPr lang="en-US" dirty="0">
              <a:solidFill>
                <a:schemeClr val="bg2"/>
              </a:solidFill>
            </a:endParaRPr>
          </a:p>
        </p:txBody>
      </p:sp>
      <p:sp>
        <p:nvSpPr>
          <p:cNvPr id="4" name="TextBox 3"/>
          <p:cNvSpPr txBox="1"/>
          <p:nvPr/>
        </p:nvSpPr>
        <p:spPr>
          <a:xfrm>
            <a:off x="373121" y="888458"/>
            <a:ext cx="11116523" cy="6432530"/>
          </a:xfrm>
          <a:prstGeom prst="rect">
            <a:avLst/>
          </a:prstGeom>
          <a:noFill/>
        </p:spPr>
        <p:txBody>
          <a:bodyPr wrap="square" rtlCol="0">
            <a:spAutoFit/>
          </a:bodyPr>
          <a:lstStyle/>
          <a:p>
            <a:pPr marL="342900" indent="-342900">
              <a:buFont typeface="Arial" pitchFamily="34" charset="0"/>
              <a:buChar char="•"/>
            </a:pPr>
            <a:r>
              <a:rPr lang="en-US" b="1" dirty="0" smtClean="0">
                <a:solidFill>
                  <a:schemeClr val="bg2"/>
                </a:solidFill>
              </a:rPr>
              <a:t>Renewed end of 2015 for all of 2016 (Ashwood-Smith chair), Vice Chairs mostly same with substitution within NTT.</a:t>
            </a:r>
          </a:p>
          <a:p>
            <a:pPr marL="342900" indent="-342900"/>
            <a:endParaRPr lang="en-US" b="1" dirty="0" smtClean="0">
              <a:solidFill>
                <a:schemeClr val="bg2"/>
              </a:solidFill>
            </a:endParaRPr>
          </a:p>
          <a:p>
            <a:pPr marL="342900" indent="-342900">
              <a:buFont typeface="Arial" pitchFamily="34" charset="0"/>
              <a:buChar char="•"/>
            </a:pPr>
            <a:r>
              <a:rPr lang="en-US" b="1" dirty="0" smtClean="0">
                <a:solidFill>
                  <a:schemeClr val="bg2"/>
                </a:solidFill>
              </a:rPr>
              <a:t>New Terms of Reference as follows:</a:t>
            </a:r>
          </a:p>
          <a:p>
            <a:pPr marL="342900" indent="-342900"/>
            <a:endParaRPr lang="en-US" b="1" dirty="0" smtClean="0">
              <a:solidFill>
                <a:schemeClr val="bg2"/>
              </a:solidFill>
            </a:endParaRPr>
          </a:p>
          <a:p>
            <a:pPr marL="800100" lvl="1" indent="-342900" hangingPunct="0">
              <a:buFont typeface="Arial" pitchFamily="34" charset="0"/>
              <a:buChar char="•"/>
            </a:pPr>
            <a:r>
              <a:rPr lang="en-GB" b="1" u="sng" dirty="0" smtClean="0">
                <a:solidFill>
                  <a:schemeClr val="bg2"/>
                </a:solidFill>
              </a:rPr>
              <a:t>Demonstrations or prototyping with other groups (e.g., with open source community);</a:t>
            </a:r>
            <a:endParaRPr lang="en-US" b="1" u="sng" dirty="0" smtClean="0">
              <a:solidFill>
                <a:schemeClr val="bg2"/>
              </a:solidFill>
            </a:endParaRPr>
          </a:p>
          <a:p>
            <a:pPr marL="800100" lvl="1" indent="-342900" hangingPunct="0">
              <a:buFont typeface="Arial" pitchFamily="34" charset="0"/>
              <a:buChar char="•"/>
            </a:pPr>
            <a:r>
              <a:rPr lang="en-GB" dirty="0" smtClean="0">
                <a:solidFill>
                  <a:schemeClr val="bg2"/>
                </a:solidFill>
              </a:rPr>
              <a:t>Network </a:t>
            </a:r>
            <a:r>
              <a:rPr lang="en-GB" dirty="0" err="1" smtClean="0">
                <a:solidFill>
                  <a:schemeClr val="bg2"/>
                </a:solidFill>
              </a:rPr>
              <a:t>softwarization</a:t>
            </a:r>
            <a:r>
              <a:rPr lang="en-GB" dirty="0" smtClean="0">
                <a:solidFill>
                  <a:schemeClr val="bg2"/>
                </a:solidFill>
              </a:rPr>
              <a:t> and ICN;</a:t>
            </a:r>
            <a:endParaRPr lang="en-US" dirty="0" smtClean="0">
              <a:solidFill>
                <a:schemeClr val="bg2"/>
              </a:solidFill>
            </a:endParaRPr>
          </a:p>
          <a:p>
            <a:pPr marL="800100" lvl="1" indent="-342900" hangingPunct="0">
              <a:buFont typeface="Arial" pitchFamily="34" charset="0"/>
              <a:buChar char="•"/>
            </a:pPr>
            <a:r>
              <a:rPr lang="en-GB" dirty="0" smtClean="0">
                <a:solidFill>
                  <a:schemeClr val="bg2"/>
                </a:solidFill>
              </a:rPr>
              <a:t>Network architecture refinement;</a:t>
            </a:r>
            <a:endParaRPr lang="en-US" dirty="0" smtClean="0">
              <a:solidFill>
                <a:schemeClr val="bg2"/>
              </a:solidFill>
            </a:endParaRPr>
          </a:p>
          <a:p>
            <a:pPr marL="800100" lvl="1" indent="-342900" hangingPunct="0">
              <a:buFont typeface="Arial" pitchFamily="34" charset="0"/>
              <a:buChar char="•"/>
            </a:pPr>
            <a:r>
              <a:rPr lang="en-GB" dirty="0" smtClean="0">
                <a:solidFill>
                  <a:schemeClr val="bg2"/>
                </a:solidFill>
              </a:rPr>
              <a:t>Fixed mobile convergence;</a:t>
            </a:r>
            <a:endParaRPr lang="en-US" dirty="0" smtClean="0">
              <a:solidFill>
                <a:schemeClr val="bg2"/>
              </a:solidFill>
            </a:endParaRPr>
          </a:p>
          <a:p>
            <a:pPr marL="800100" lvl="1" indent="-342900" hangingPunct="0">
              <a:buFont typeface="Arial" pitchFamily="34" charset="0"/>
              <a:buChar char="•"/>
            </a:pPr>
            <a:r>
              <a:rPr lang="en-GB" dirty="0" smtClean="0">
                <a:solidFill>
                  <a:schemeClr val="bg2"/>
                </a:solidFill>
              </a:rPr>
              <a:t>Network slicing for front haul/back haul;</a:t>
            </a:r>
            <a:endParaRPr lang="en-US" dirty="0" smtClean="0">
              <a:solidFill>
                <a:schemeClr val="bg2"/>
              </a:solidFill>
            </a:endParaRPr>
          </a:p>
          <a:p>
            <a:pPr marL="800100" lvl="1" indent="-342900" hangingPunct="0">
              <a:buFont typeface="Arial" pitchFamily="34" charset="0"/>
              <a:buChar char="•"/>
            </a:pPr>
            <a:r>
              <a:rPr lang="en-GB" dirty="0" smtClean="0">
                <a:solidFill>
                  <a:schemeClr val="bg2"/>
                </a:solidFill>
              </a:rPr>
              <a:t>New traffic models and associated </a:t>
            </a:r>
            <a:r>
              <a:rPr lang="en-GB" dirty="0" err="1" smtClean="0">
                <a:solidFill>
                  <a:schemeClr val="bg2"/>
                </a:solidFill>
              </a:rPr>
              <a:t>QoS</a:t>
            </a:r>
            <a:r>
              <a:rPr lang="en-GB" dirty="0" smtClean="0">
                <a:solidFill>
                  <a:schemeClr val="bg2"/>
                </a:solidFill>
              </a:rPr>
              <a:t> and OAM aspects applicable to IMT-2020 architecture.</a:t>
            </a:r>
          </a:p>
          <a:p>
            <a:pPr marL="800100" lvl="1" indent="-342900" hangingPunct="0">
              <a:buFont typeface="Arial" pitchFamily="34" charset="0"/>
              <a:buChar char="•"/>
            </a:pPr>
            <a:endParaRPr lang="en-GB" dirty="0" smtClean="0">
              <a:solidFill>
                <a:schemeClr val="bg2"/>
              </a:solidFill>
            </a:endParaRPr>
          </a:p>
          <a:p>
            <a:pPr marL="342900" indent="-342900" hangingPunct="0">
              <a:buFont typeface="Arial" pitchFamily="34" charset="0"/>
              <a:buChar char="•"/>
            </a:pPr>
            <a:r>
              <a:rPr lang="en-GB" dirty="0" smtClean="0">
                <a:solidFill>
                  <a:schemeClr val="bg2"/>
                </a:solidFill>
              </a:rPr>
              <a:t>Slower pace - Four meetings in 2016 – First is March in Seoul.</a:t>
            </a:r>
          </a:p>
          <a:p>
            <a:pPr marL="342900" indent="-342900" hangingPunct="0">
              <a:buFont typeface="Arial" pitchFamily="34" charset="0"/>
              <a:buChar char="•"/>
            </a:pPr>
            <a:endParaRPr lang="en-GB" dirty="0" smtClean="0">
              <a:solidFill>
                <a:schemeClr val="bg2"/>
              </a:solidFill>
            </a:endParaRPr>
          </a:p>
          <a:p>
            <a:pPr marL="342900" indent="-342900" hangingPunct="0">
              <a:buFont typeface="Arial" pitchFamily="34" charset="0"/>
              <a:buChar char="•"/>
            </a:pPr>
            <a:r>
              <a:rPr lang="en-GB" dirty="0" smtClean="0">
                <a:solidFill>
                  <a:schemeClr val="bg2"/>
                </a:solidFill>
              </a:rPr>
              <a:t>Outputs A: Several draft recommendations close to final ready to be progressed by ITU in 2017.</a:t>
            </a:r>
          </a:p>
          <a:p>
            <a:pPr marL="342900" indent="-342900" hangingPunct="0">
              <a:buFont typeface="Arial" pitchFamily="34" charset="0"/>
              <a:buChar char="•"/>
            </a:pPr>
            <a:endParaRPr lang="en-GB" dirty="0" smtClean="0">
              <a:solidFill>
                <a:schemeClr val="bg2"/>
              </a:solidFill>
            </a:endParaRPr>
          </a:p>
          <a:p>
            <a:pPr marL="342900" indent="-342900" hangingPunct="0">
              <a:buFont typeface="Arial" pitchFamily="34" charset="0"/>
              <a:buChar char="•"/>
            </a:pPr>
            <a:r>
              <a:rPr lang="en-GB" dirty="0" smtClean="0">
                <a:solidFill>
                  <a:schemeClr val="bg2"/>
                </a:solidFill>
              </a:rPr>
              <a:t>Outputs B: Proof of concept of </a:t>
            </a:r>
            <a:r>
              <a:rPr lang="en-GB" dirty="0" err="1" smtClean="0">
                <a:solidFill>
                  <a:schemeClr val="bg2"/>
                </a:solidFill>
              </a:rPr>
              <a:t>softwarization</a:t>
            </a:r>
            <a:r>
              <a:rPr lang="en-GB" dirty="0" smtClean="0">
                <a:solidFill>
                  <a:schemeClr val="bg2"/>
                </a:solidFill>
              </a:rPr>
              <a:t>, possibly joint open source orchestrator.</a:t>
            </a:r>
          </a:p>
          <a:p>
            <a:pPr marL="342900" indent="-342900" hangingPunct="0">
              <a:buFont typeface="Arial" pitchFamily="34" charset="0"/>
              <a:buChar char="•"/>
            </a:pPr>
            <a:endParaRPr lang="en-GB" dirty="0" smtClean="0">
              <a:solidFill>
                <a:schemeClr val="bg2"/>
              </a:solidFill>
            </a:endParaRPr>
          </a:p>
          <a:p>
            <a:pPr marL="342900" indent="-342900" hangingPunct="0">
              <a:buFont typeface="Arial" pitchFamily="34" charset="0"/>
              <a:buChar char="•"/>
            </a:pPr>
            <a:r>
              <a:rPr lang="en-GB" dirty="0" smtClean="0">
                <a:solidFill>
                  <a:schemeClr val="bg2"/>
                </a:solidFill>
              </a:rPr>
              <a:t>Other suggestions welcome ... We can do quite a bit with this FG in 2016</a:t>
            </a:r>
            <a:endParaRPr lang="en-US" dirty="0" smtClean="0">
              <a:solidFill>
                <a:schemeClr val="bg2"/>
              </a:solidFill>
            </a:endParaRPr>
          </a:p>
          <a:p>
            <a:pPr marL="342900" indent="-342900"/>
            <a:endParaRPr lang="en-US" sz="1400" i="1" dirty="0" smtClean="0">
              <a:solidFill>
                <a:schemeClr val="bg2"/>
              </a:solidFill>
            </a:endParaRPr>
          </a:p>
          <a:p>
            <a:pPr>
              <a:buFontTx/>
              <a:buChar char="-"/>
            </a:pPr>
            <a:endParaRPr lang="en-US" sz="1400" i="1" dirty="0" smtClean="0">
              <a:solidFill>
                <a:schemeClr val="bg2"/>
              </a:solidFill>
            </a:endParaRPr>
          </a:p>
          <a:p>
            <a:endParaRPr lang="en-US" sz="1400" i="1" dirty="0" smtClean="0">
              <a:solidFill>
                <a:schemeClr val="bg2"/>
              </a:solidFill>
            </a:endParaRPr>
          </a:p>
          <a:p>
            <a:endParaRPr lang="en-US" sz="1400" i="1" dirty="0" smtClean="0">
              <a:solidFill>
                <a:schemeClr val="bg2"/>
              </a:solidFill>
            </a:endParaRPr>
          </a:p>
          <a:p>
            <a:endParaRPr lang="en-US" sz="1400" i="1" dirty="0">
              <a:solidFill>
                <a:schemeClr val="bg2"/>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62046" y="551793"/>
            <a:ext cx="4033860" cy="2862322"/>
          </a:xfrm>
          <a:prstGeom prst="rect">
            <a:avLst/>
          </a:prstGeom>
          <a:noFill/>
        </p:spPr>
        <p:txBody>
          <a:bodyPr wrap="none" rtlCol="0">
            <a:spAutoFit/>
          </a:bodyPr>
          <a:lstStyle/>
          <a:p>
            <a:pPr algn="ctr"/>
            <a:endParaRPr lang="en-US" sz="6000" dirty="0" smtClean="0">
              <a:solidFill>
                <a:schemeClr val="bg2"/>
              </a:solidFill>
            </a:endParaRPr>
          </a:p>
          <a:p>
            <a:pPr algn="ctr"/>
            <a:endParaRPr lang="en-US" sz="6000" dirty="0" smtClean="0">
              <a:solidFill>
                <a:schemeClr val="bg2"/>
              </a:solidFill>
            </a:endParaRPr>
          </a:p>
          <a:p>
            <a:pPr algn="ctr"/>
            <a:r>
              <a:rPr lang="en-US" sz="6000" dirty="0" smtClean="0">
                <a:solidFill>
                  <a:schemeClr val="bg2"/>
                </a:solidFill>
              </a:rPr>
              <a:t>Thank You </a:t>
            </a:r>
            <a:endParaRPr lang="en-US" sz="6000" dirty="0">
              <a:solidFill>
                <a:schemeClr val="bg2"/>
              </a:solidFill>
            </a:endParaRPr>
          </a:p>
        </p:txBody>
      </p:sp>
      <p:pic>
        <p:nvPicPr>
          <p:cNvPr id="6" name="图片 6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8449" y="4067971"/>
            <a:ext cx="705599" cy="705600"/>
          </a:xfrm>
          <a:prstGeom prst="rect">
            <a:avLst/>
          </a:prstGeom>
          <a:solidFill>
            <a:schemeClr val="bg1">
              <a:lumMod val="50000"/>
            </a:schemeClr>
          </a:solidFill>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bwMode="auto">
          <a:xfrm>
            <a:off x="63064" y="614855"/>
            <a:ext cx="3752191" cy="6151070"/>
          </a:xfrm>
          <a:prstGeom prst="roundRect">
            <a:avLst/>
          </a:prstGeom>
          <a:no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2" name="Title 1"/>
          <p:cNvSpPr>
            <a:spLocks noGrp="1"/>
          </p:cNvSpPr>
          <p:nvPr>
            <p:ph type="ctrTitle"/>
          </p:nvPr>
        </p:nvSpPr>
        <p:spPr>
          <a:xfrm>
            <a:off x="1542196" y="-56709"/>
            <a:ext cx="9976514" cy="693682"/>
          </a:xfrm>
        </p:spPr>
        <p:txBody>
          <a:bodyPr/>
          <a:lstStyle/>
          <a:p>
            <a:r>
              <a:rPr lang="en-US" dirty="0" smtClean="0">
                <a:solidFill>
                  <a:schemeClr val="bg2"/>
                </a:solidFill>
              </a:rPr>
              <a:t>Some current wireless basics – Antenna Site</a:t>
            </a:r>
            <a:endParaRPr lang="en-US" dirty="0">
              <a:solidFill>
                <a:schemeClr val="bg2"/>
              </a:solidFill>
            </a:endParaRPr>
          </a:p>
        </p:txBody>
      </p:sp>
      <p:pic>
        <p:nvPicPr>
          <p:cNvPr id="1026" name="Picture 2" descr="C:\Users\p00901432\Desktop\CLOUDCOM DNov 30 Dec 3rd VANCOUVER\antenna.jpg"/>
          <p:cNvPicPr>
            <a:picLocks noChangeAspect="1" noChangeArrowheads="1"/>
          </p:cNvPicPr>
          <p:nvPr/>
        </p:nvPicPr>
        <p:blipFill>
          <a:blip r:embed="rId2" cstate="print"/>
          <a:srcRect/>
          <a:stretch>
            <a:fillRect/>
          </a:stretch>
        </p:blipFill>
        <p:spPr bwMode="auto">
          <a:xfrm>
            <a:off x="448986" y="819807"/>
            <a:ext cx="3066723" cy="3914354"/>
          </a:xfrm>
          <a:prstGeom prst="rect">
            <a:avLst/>
          </a:prstGeom>
          <a:noFill/>
        </p:spPr>
      </p:pic>
      <p:pic>
        <p:nvPicPr>
          <p:cNvPr id="1027" name="Picture 3" descr="C:\Users\p00901432\Desktop\CLOUDCOM DNov 30 Dec 3rd VANCOUVER\antennaandbase.jpg"/>
          <p:cNvPicPr>
            <a:picLocks noChangeAspect="1" noChangeArrowheads="1"/>
          </p:cNvPicPr>
          <p:nvPr/>
        </p:nvPicPr>
        <p:blipFill>
          <a:blip r:embed="rId3" cstate="print"/>
          <a:srcRect/>
          <a:stretch>
            <a:fillRect/>
          </a:stretch>
        </p:blipFill>
        <p:spPr bwMode="auto">
          <a:xfrm>
            <a:off x="4414347" y="819807"/>
            <a:ext cx="2695901" cy="3894083"/>
          </a:xfrm>
          <a:prstGeom prst="rect">
            <a:avLst/>
          </a:prstGeom>
          <a:noFill/>
        </p:spPr>
      </p:pic>
      <p:pic>
        <p:nvPicPr>
          <p:cNvPr id="1028" name="Picture 4" descr="C:\Users\p00901432\Desktop\CLOUDCOM DNov 30 Dec 3rd VANCOUVER\KDDI eNB RRU.jpeg"/>
          <p:cNvPicPr>
            <a:picLocks noChangeAspect="1" noChangeArrowheads="1"/>
          </p:cNvPicPr>
          <p:nvPr/>
        </p:nvPicPr>
        <p:blipFill>
          <a:blip r:embed="rId4" cstate="print"/>
          <a:srcRect l="14519" t="31485" r="8637" b="13017"/>
          <a:stretch>
            <a:fillRect/>
          </a:stretch>
        </p:blipFill>
        <p:spPr bwMode="auto">
          <a:xfrm>
            <a:off x="8103463" y="2222938"/>
            <a:ext cx="3026979" cy="1639602"/>
          </a:xfrm>
          <a:prstGeom prst="rect">
            <a:avLst/>
          </a:prstGeom>
          <a:noFill/>
        </p:spPr>
      </p:pic>
      <p:sp>
        <p:nvSpPr>
          <p:cNvPr id="17" name="TextBox 16"/>
          <p:cNvSpPr txBox="1"/>
          <p:nvPr/>
        </p:nvSpPr>
        <p:spPr>
          <a:xfrm>
            <a:off x="268009" y="4853939"/>
            <a:ext cx="3531736" cy="1754326"/>
          </a:xfrm>
          <a:prstGeom prst="rect">
            <a:avLst/>
          </a:prstGeom>
          <a:noFill/>
        </p:spPr>
        <p:txBody>
          <a:bodyPr wrap="none" rtlCol="0">
            <a:spAutoFit/>
          </a:bodyPr>
          <a:lstStyle/>
          <a:p>
            <a:r>
              <a:rPr lang="en-US" b="1" dirty="0" smtClean="0">
                <a:solidFill>
                  <a:schemeClr val="bg2"/>
                </a:solidFill>
              </a:rPr>
              <a:t>Different bands =&gt;</a:t>
            </a:r>
          </a:p>
          <a:p>
            <a:r>
              <a:rPr lang="en-US" b="1" dirty="0" smtClean="0">
                <a:solidFill>
                  <a:schemeClr val="bg2"/>
                </a:solidFill>
              </a:rPr>
              <a:t>    Different Antennas</a:t>
            </a:r>
            <a:br>
              <a:rPr lang="en-US" b="1" dirty="0" smtClean="0">
                <a:solidFill>
                  <a:schemeClr val="bg2"/>
                </a:solidFill>
              </a:rPr>
            </a:br>
            <a:endParaRPr lang="en-US" b="1" dirty="0" smtClean="0">
              <a:solidFill>
                <a:schemeClr val="bg2"/>
              </a:solidFill>
            </a:endParaRPr>
          </a:p>
          <a:p>
            <a:r>
              <a:rPr lang="en-US" b="1" dirty="0" smtClean="0">
                <a:solidFill>
                  <a:schemeClr val="bg2"/>
                </a:solidFill>
              </a:rPr>
              <a:t>Different Service providers  =&gt;</a:t>
            </a:r>
          </a:p>
          <a:p>
            <a:r>
              <a:rPr lang="en-US" b="1" dirty="0" smtClean="0">
                <a:solidFill>
                  <a:schemeClr val="bg2"/>
                </a:solidFill>
              </a:rPr>
              <a:t>    Different Antennas</a:t>
            </a:r>
          </a:p>
          <a:p>
            <a:endParaRPr lang="en-US" b="1" dirty="0">
              <a:solidFill>
                <a:schemeClr val="bg2"/>
              </a:solidFill>
            </a:endParaRPr>
          </a:p>
        </p:txBody>
      </p:sp>
      <p:sp>
        <p:nvSpPr>
          <p:cNvPr id="19" name="TextBox 18"/>
          <p:cNvSpPr txBox="1"/>
          <p:nvPr/>
        </p:nvSpPr>
        <p:spPr>
          <a:xfrm>
            <a:off x="4298731" y="4759343"/>
            <a:ext cx="3467616" cy="2308324"/>
          </a:xfrm>
          <a:prstGeom prst="rect">
            <a:avLst/>
          </a:prstGeom>
          <a:noFill/>
        </p:spPr>
        <p:txBody>
          <a:bodyPr wrap="none" rtlCol="0">
            <a:spAutoFit/>
          </a:bodyPr>
          <a:lstStyle/>
          <a:p>
            <a:r>
              <a:rPr lang="en-US" b="1" dirty="0" smtClean="0">
                <a:solidFill>
                  <a:schemeClr val="bg2"/>
                </a:solidFill>
              </a:rPr>
              <a:t>Analog (or digitally encoded </a:t>
            </a:r>
          </a:p>
          <a:p>
            <a:r>
              <a:rPr lang="en-US" b="1" dirty="0" smtClean="0">
                <a:solidFill>
                  <a:schemeClr val="bg2"/>
                </a:solidFill>
              </a:rPr>
              <a:t>Analog) signals runs up the</a:t>
            </a:r>
            <a:br>
              <a:rPr lang="en-US" b="1" dirty="0" smtClean="0">
                <a:solidFill>
                  <a:schemeClr val="bg2"/>
                </a:solidFill>
              </a:rPr>
            </a:br>
            <a:r>
              <a:rPr lang="en-US" b="1" dirty="0" smtClean="0">
                <a:solidFill>
                  <a:schemeClr val="bg2"/>
                </a:solidFill>
              </a:rPr>
              <a:t>mast.</a:t>
            </a:r>
          </a:p>
          <a:p>
            <a:endParaRPr lang="en-US" b="1" dirty="0" smtClean="0">
              <a:solidFill>
                <a:schemeClr val="bg2"/>
              </a:solidFill>
            </a:endParaRPr>
          </a:p>
          <a:p>
            <a:r>
              <a:rPr lang="en-US" b="1" dirty="0" smtClean="0">
                <a:solidFill>
                  <a:schemeClr val="bg2"/>
                </a:solidFill>
              </a:rPr>
              <a:t>Cooled/Heated enclosure</a:t>
            </a:r>
            <a:br>
              <a:rPr lang="en-US" b="1" dirty="0" smtClean="0">
                <a:solidFill>
                  <a:schemeClr val="bg2"/>
                </a:solidFill>
              </a:rPr>
            </a:br>
            <a:r>
              <a:rPr lang="en-US" b="1" dirty="0" smtClean="0">
                <a:solidFill>
                  <a:schemeClr val="bg2"/>
                </a:solidFill>
              </a:rPr>
              <a:t>at base of mast for equipment</a:t>
            </a:r>
          </a:p>
          <a:p>
            <a:r>
              <a:rPr lang="en-US" b="1" dirty="0" smtClean="0">
                <a:solidFill>
                  <a:schemeClr val="bg2"/>
                </a:solidFill>
              </a:rPr>
              <a:t>driving antennas.</a:t>
            </a:r>
          </a:p>
          <a:p>
            <a:endParaRPr lang="en-US" b="1" dirty="0">
              <a:solidFill>
                <a:schemeClr val="bg2"/>
              </a:solidFill>
            </a:endParaRPr>
          </a:p>
        </p:txBody>
      </p:sp>
      <p:sp>
        <p:nvSpPr>
          <p:cNvPr id="20" name="Freeform 19"/>
          <p:cNvSpPr/>
          <p:nvPr/>
        </p:nvSpPr>
        <p:spPr bwMode="auto">
          <a:xfrm rot="16200000">
            <a:off x="5565992" y="2356558"/>
            <a:ext cx="1829661" cy="587809"/>
          </a:xfrm>
          <a:custGeom>
            <a:avLst/>
            <a:gdLst>
              <a:gd name="connsiteX0" fmla="*/ 0 w 1779668"/>
              <a:gd name="connsiteY0" fmla="*/ 204717 h 587592"/>
              <a:gd name="connsiteX1" fmla="*/ 68239 w 1779668"/>
              <a:gd name="connsiteY1" fmla="*/ 191069 h 587592"/>
              <a:gd name="connsiteX2" fmla="*/ 109182 w 1779668"/>
              <a:gd name="connsiteY2" fmla="*/ 163774 h 587592"/>
              <a:gd name="connsiteX3" fmla="*/ 177421 w 1779668"/>
              <a:gd name="connsiteY3" fmla="*/ 177421 h 587592"/>
              <a:gd name="connsiteX4" fmla="*/ 259308 w 1779668"/>
              <a:gd name="connsiteY4" fmla="*/ 204717 h 587592"/>
              <a:gd name="connsiteX5" fmla="*/ 286603 w 1779668"/>
              <a:gd name="connsiteY5" fmla="*/ 245660 h 587592"/>
              <a:gd name="connsiteX6" fmla="*/ 354842 w 1779668"/>
              <a:gd name="connsiteY6" fmla="*/ 163774 h 587592"/>
              <a:gd name="connsiteX7" fmla="*/ 395785 w 1779668"/>
              <a:gd name="connsiteY7" fmla="*/ 150126 h 587592"/>
              <a:gd name="connsiteX8" fmla="*/ 450376 w 1779668"/>
              <a:gd name="connsiteY8" fmla="*/ 136478 h 587592"/>
              <a:gd name="connsiteX9" fmla="*/ 491319 w 1779668"/>
              <a:gd name="connsiteY9" fmla="*/ 150126 h 587592"/>
              <a:gd name="connsiteX10" fmla="*/ 504967 w 1779668"/>
              <a:gd name="connsiteY10" fmla="*/ 191069 h 587592"/>
              <a:gd name="connsiteX11" fmla="*/ 532263 w 1779668"/>
              <a:gd name="connsiteY11" fmla="*/ 122830 h 587592"/>
              <a:gd name="connsiteX12" fmla="*/ 573206 w 1779668"/>
              <a:gd name="connsiteY12" fmla="*/ 13648 h 587592"/>
              <a:gd name="connsiteX13" fmla="*/ 600502 w 1779668"/>
              <a:gd name="connsiteY13" fmla="*/ 136478 h 587592"/>
              <a:gd name="connsiteX14" fmla="*/ 614149 w 1779668"/>
              <a:gd name="connsiteY14" fmla="*/ 232012 h 587592"/>
              <a:gd name="connsiteX15" fmla="*/ 627797 w 1779668"/>
              <a:gd name="connsiteY15" fmla="*/ 477672 h 587592"/>
              <a:gd name="connsiteX16" fmla="*/ 655093 w 1779668"/>
              <a:gd name="connsiteY16" fmla="*/ 423081 h 587592"/>
              <a:gd name="connsiteX17" fmla="*/ 668740 w 1779668"/>
              <a:gd name="connsiteY17" fmla="*/ 300251 h 587592"/>
              <a:gd name="connsiteX18" fmla="*/ 682388 w 1779668"/>
              <a:gd name="connsiteY18" fmla="*/ 191069 h 587592"/>
              <a:gd name="connsiteX19" fmla="*/ 696036 w 1779668"/>
              <a:gd name="connsiteY19" fmla="*/ 136478 h 587592"/>
              <a:gd name="connsiteX20" fmla="*/ 709684 w 1779668"/>
              <a:gd name="connsiteY20" fmla="*/ 40944 h 587592"/>
              <a:gd name="connsiteX21" fmla="*/ 750627 w 1779668"/>
              <a:gd name="connsiteY21" fmla="*/ 68239 h 587592"/>
              <a:gd name="connsiteX22" fmla="*/ 805218 w 1779668"/>
              <a:gd name="connsiteY22" fmla="*/ 150126 h 587592"/>
              <a:gd name="connsiteX23" fmla="*/ 818866 w 1779668"/>
              <a:gd name="connsiteY23" fmla="*/ 204717 h 587592"/>
              <a:gd name="connsiteX24" fmla="*/ 832514 w 1779668"/>
              <a:gd name="connsiteY24" fmla="*/ 245660 h 587592"/>
              <a:gd name="connsiteX25" fmla="*/ 859809 w 1779668"/>
              <a:gd name="connsiteY25" fmla="*/ 204717 h 587592"/>
              <a:gd name="connsiteX26" fmla="*/ 900752 w 1779668"/>
              <a:gd name="connsiteY26" fmla="*/ 218365 h 587592"/>
              <a:gd name="connsiteX27" fmla="*/ 941696 w 1779668"/>
              <a:gd name="connsiteY27" fmla="*/ 177421 h 587592"/>
              <a:gd name="connsiteX28" fmla="*/ 968991 w 1779668"/>
              <a:gd name="connsiteY28" fmla="*/ 259308 h 587592"/>
              <a:gd name="connsiteX29" fmla="*/ 1009934 w 1779668"/>
              <a:gd name="connsiteY29" fmla="*/ 286603 h 587592"/>
              <a:gd name="connsiteX30" fmla="*/ 1064525 w 1779668"/>
              <a:gd name="connsiteY30" fmla="*/ 136478 h 587592"/>
              <a:gd name="connsiteX31" fmla="*/ 1091821 w 1779668"/>
              <a:gd name="connsiteY31" fmla="*/ 54592 h 587592"/>
              <a:gd name="connsiteX32" fmla="*/ 1105469 w 1779668"/>
              <a:gd name="connsiteY32" fmla="*/ 0 h 587592"/>
              <a:gd name="connsiteX33" fmla="*/ 1146412 w 1779668"/>
              <a:gd name="connsiteY33" fmla="*/ 54592 h 587592"/>
              <a:gd name="connsiteX34" fmla="*/ 1160060 w 1779668"/>
              <a:gd name="connsiteY34" fmla="*/ 136478 h 587592"/>
              <a:gd name="connsiteX35" fmla="*/ 1173708 w 1779668"/>
              <a:gd name="connsiteY35" fmla="*/ 204717 h 587592"/>
              <a:gd name="connsiteX36" fmla="*/ 1201003 w 1779668"/>
              <a:gd name="connsiteY36" fmla="*/ 286603 h 587592"/>
              <a:gd name="connsiteX37" fmla="*/ 1214651 w 1779668"/>
              <a:gd name="connsiteY37" fmla="*/ 245660 h 587592"/>
              <a:gd name="connsiteX38" fmla="*/ 1241946 w 1779668"/>
              <a:gd name="connsiteY38" fmla="*/ 136478 h 587592"/>
              <a:gd name="connsiteX39" fmla="*/ 1296537 w 1779668"/>
              <a:gd name="connsiteY39" fmla="*/ 218365 h 587592"/>
              <a:gd name="connsiteX40" fmla="*/ 1364776 w 1779668"/>
              <a:gd name="connsiteY40" fmla="*/ 286603 h 587592"/>
              <a:gd name="connsiteX41" fmla="*/ 1378424 w 1779668"/>
              <a:gd name="connsiteY41" fmla="*/ 136478 h 587592"/>
              <a:gd name="connsiteX42" fmla="*/ 1392072 w 1779668"/>
              <a:gd name="connsiteY42" fmla="*/ 95535 h 587592"/>
              <a:gd name="connsiteX43" fmla="*/ 1433015 w 1779668"/>
              <a:gd name="connsiteY43" fmla="*/ 109183 h 587592"/>
              <a:gd name="connsiteX44" fmla="*/ 1460311 w 1779668"/>
              <a:gd name="connsiteY44" fmla="*/ 150126 h 587592"/>
              <a:gd name="connsiteX45" fmla="*/ 1487606 w 1779668"/>
              <a:gd name="connsiteY45" fmla="*/ 327547 h 587592"/>
              <a:gd name="connsiteX46" fmla="*/ 1514902 w 1779668"/>
              <a:gd name="connsiteY46" fmla="*/ 423081 h 587592"/>
              <a:gd name="connsiteX47" fmla="*/ 1542197 w 1779668"/>
              <a:gd name="connsiteY47" fmla="*/ 532263 h 587592"/>
              <a:gd name="connsiteX48" fmla="*/ 1555845 w 1779668"/>
              <a:gd name="connsiteY48" fmla="*/ 573206 h 587592"/>
              <a:gd name="connsiteX49" fmla="*/ 1542197 w 1779668"/>
              <a:gd name="connsiteY49" fmla="*/ 504968 h 587592"/>
              <a:gd name="connsiteX50" fmla="*/ 1555845 w 1779668"/>
              <a:gd name="connsiteY50" fmla="*/ 177421 h 587592"/>
              <a:gd name="connsiteX51" fmla="*/ 1583140 w 1779668"/>
              <a:gd name="connsiteY51" fmla="*/ 0 h 587592"/>
              <a:gd name="connsiteX52" fmla="*/ 1610436 w 1779668"/>
              <a:gd name="connsiteY52" fmla="*/ 245660 h 587592"/>
              <a:gd name="connsiteX53" fmla="*/ 1651379 w 1779668"/>
              <a:gd name="connsiteY53" fmla="*/ 272956 h 587592"/>
              <a:gd name="connsiteX54" fmla="*/ 1692322 w 1779668"/>
              <a:gd name="connsiteY54" fmla="*/ 259308 h 587592"/>
              <a:gd name="connsiteX55" fmla="*/ 1774209 w 1779668"/>
              <a:gd name="connsiteY55" fmla="*/ 245660 h 587592"/>
              <a:gd name="connsiteX56" fmla="*/ 1774209 w 1779668"/>
              <a:gd name="connsiteY56" fmla="*/ 218365 h 587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779668" h="587592">
                <a:moveTo>
                  <a:pt x="0" y="204717"/>
                </a:moveTo>
                <a:cubicBezTo>
                  <a:pt x="22746" y="200168"/>
                  <a:pt x="46519" y="199214"/>
                  <a:pt x="68239" y="191069"/>
                </a:cubicBezTo>
                <a:cubicBezTo>
                  <a:pt x="83597" y="185310"/>
                  <a:pt x="92906" y="165809"/>
                  <a:pt x="109182" y="163774"/>
                </a:cubicBezTo>
                <a:cubicBezTo>
                  <a:pt x="132200" y="160897"/>
                  <a:pt x="155042" y="171318"/>
                  <a:pt x="177421" y="177421"/>
                </a:cubicBezTo>
                <a:cubicBezTo>
                  <a:pt x="205179" y="184991"/>
                  <a:pt x="259308" y="204717"/>
                  <a:pt x="259308" y="204717"/>
                </a:cubicBezTo>
                <a:cubicBezTo>
                  <a:pt x="268406" y="218365"/>
                  <a:pt x="270201" y="245660"/>
                  <a:pt x="286603" y="245660"/>
                </a:cubicBezTo>
                <a:cubicBezTo>
                  <a:pt x="312593" y="245660"/>
                  <a:pt x="339404" y="176124"/>
                  <a:pt x="354842" y="163774"/>
                </a:cubicBezTo>
                <a:cubicBezTo>
                  <a:pt x="366076" y="154787"/>
                  <a:pt x="382137" y="154675"/>
                  <a:pt x="395785" y="150126"/>
                </a:cubicBezTo>
                <a:cubicBezTo>
                  <a:pt x="494715" y="216079"/>
                  <a:pt x="391181" y="166075"/>
                  <a:pt x="450376" y="136478"/>
                </a:cubicBezTo>
                <a:cubicBezTo>
                  <a:pt x="463243" y="130045"/>
                  <a:pt x="477671" y="145577"/>
                  <a:pt x="491319" y="150126"/>
                </a:cubicBezTo>
                <a:cubicBezTo>
                  <a:pt x="495868" y="163774"/>
                  <a:pt x="492997" y="199049"/>
                  <a:pt x="504967" y="191069"/>
                </a:cubicBezTo>
                <a:cubicBezTo>
                  <a:pt x="525351" y="177480"/>
                  <a:pt x="524516" y="146071"/>
                  <a:pt x="532263" y="122830"/>
                </a:cubicBezTo>
                <a:cubicBezTo>
                  <a:pt x="569429" y="11334"/>
                  <a:pt x="517366" y="125330"/>
                  <a:pt x="573206" y="13648"/>
                </a:cubicBezTo>
                <a:cubicBezTo>
                  <a:pt x="585474" y="62720"/>
                  <a:pt x="591839" y="84502"/>
                  <a:pt x="600502" y="136478"/>
                </a:cubicBezTo>
                <a:cubicBezTo>
                  <a:pt x="605790" y="168208"/>
                  <a:pt x="609600" y="200167"/>
                  <a:pt x="614149" y="232012"/>
                </a:cubicBezTo>
                <a:cubicBezTo>
                  <a:pt x="618698" y="313899"/>
                  <a:pt x="610613" y="397480"/>
                  <a:pt x="627797" y="477672"/>
                </a:cubicBezTo>
                <a:cubicBezTo>
                  <a:pt x="632060" y="497565"/>
                  <a:pt x="650518" y="442905"/>
                  <a:pt x="655093" y="423081"/>
                </a:cubicBezTo>
                <a:cubicBezTo>
                  <a:pt x="664356" y="382941"/>
                  <a:pt x="663927" y="341164"/>
                  <a:pt x="668740" y="300251"/>
                </a:cubicBezTo>
                <a:cubicBezTo>
                  <a:pt x="673025" y="263825"/>
                  <a:pt x="676358" y="227247"/>
                  <a:pt x="682388" y="191069"/>
                </a:cubicBezTo>
                <a:cubicBezTo>
                  <a:pt x="685472" y="172567"/>
                  <a:pt x="692681" y="154932"/>
                  <a:pt x="696036" y="136478"/>
                </a:cubicBezTo>
                <a:cubicBezTo>
                  <a:pt x="701790" y="104829"/>
                  <a:pt x="705135" y="72789"/>
                  <a:pt x="709684" y="40944"/>
                </a:cubicBezTo>
                <a:cubicBezTo>
                  <a:pt x="723332" y="50042"/>
                  <a:pt x="739826" y="55895"/>
                  <a:pt x="750627" y="68239"/>
                </a:cubicBezTo>
                <a:cubicBezTo>
                  <a:pt x="772229" y="92927"/>
                  <a:pt x="805218" y="150126"/>
                  <a:pt x="805218" y="150126"/>
                </a:cubicBezTo>
                <a:cubicBezTo>
                  <a:pt x="809767" y="168323"/>
                  <a:pt x="813713" y="186682"/>
                  <a:pt x="818866" y="204717"/>
                </a:cubicBezTo>
                <a:cubicBezTo>
                  <a:pt x="822818" y="218549"/>
                  <a:pt x="818128" y="245660"/>
                  <a:pt x="832514" y="245660"/>
                </a:cubicBezTo>
                <a:cubicBezTo>
                  <a:pt x="848916" y="245660"/>
                  <a:pt x="850711" y="218365"/>
                  <a:pt x="859809" y="204717"/>
                </a:cubicBezTo>
                <a:cubicBezTo>
                  <a:pt x="873457" y="209266"/>
                  <a:pt x="887104" y="222914"/>
                  <a:pt x="900752" y="218365"/>
                </a:cubicBezTo>
                <a:cubicBezTo>
                  <a:pt x="919063" y="212261"/>
                  <a:pt x="925145" y="167491"/>
                  <a:pt x="941696" y="177421"/>
                </a:cubicBezTo>
                <a:cubicBezTo>
                  <a:pt x="966368" y="192224"/>
                  <a:pt x="945051" y="243348"/>
                  <a:pt x="968991" y="259308"/>
                </a:cubicBezTo>
                <a:lnTo>
                  <a:pt x="1009934" y="286603"/>
                </a:lnTo>
                <a:cubicBezTo>
                  <a:pt x="1090837" y="232670"/>
                  <a:pt x="1034796" y="285124"/>
                  <a:pt x="1064525" y="136478"/>
                </a:cubicBezTo>
                <a:cubicBezTo>
                  <a:pt x="1070168" y="108265"/>
                  <a:pt x="1084843" y="82505"/>
                  <a:pt x="1091821" y="54592"/>
                </a:cubicBezTo>
                <a:lnTo>
                  <a:pt x="1105469" y="0"/>
                </a:lnTo>
                <a:cubicBezTo>
                  <a:pt x="1119117" y="18197"/>
                  <a:pt x="1137964" y="33472"/>
                  <a:pt x="1146412" y="54592"/>
                </a:cubicBezTo>
                <a:cubicBezTo>
                  <a:pt x="1156689" y="80285"/>
                  <a:pt x="1155110" y="109253"/>
                  <a:pt x="1160060" y="136478"/>
                </a:cubicBezTo>
                <a:cubicBezTo>
                  <a:pt x="1164210" y="159301"/>
                  <a:pt x="1167605" y="182338"/>
                  <a:pt x="1173708" y="204717"/>
                </a:cubicBezTo>
                <a:cubicBezTo>
                  <a:pt x="1181278" y="232475"/>
                  <a:pt x="1201003" y="286603"/>
                  <a:pt x="1201003" y="286603"/>
                </a:cubicBezTo>
                <a:cubicBezTo>
                  <a:pt x="1205552" y="272955"/>
                  <a:pt x="1210866" y="259539"/>
                  <a:pt x="1214651" y="245660"/>
                </a:cubicBezTo>
                <a:cubicBezTo>
                  <a:pt x="1224522" y="209468"/>
                  <a:pt x="1206357" y="148341"/>
                  <a:pt x="1241946" y="136478"/>
                </a:cubicBezTo>
                <a:cubicBezTo>
                  <a:pt x="1273068" y="126104"/>
                  <a:pt x="1281866" y="189023"/>
                  <a:pt x="1296537" y="218365"/>
                </a:cubicBezTo>
                <a:cubicBezTo>
                  <a:pt x="1330267" y="285823"/>
                  <a:pt x="1304532" y="266523"/>
                  <a:pt x="1364776" y="286603"/>
                </a:cubicBezTo>
                <a:cubicBezTo>
                  <a:pt x="1369325" y="236561"/>
                  <a:pt x="1371318" y="186221"/>
                  <a:pt x="1378424" y="136478"/>
                </a:cubicBezTo>
                <a:cubicBezTo>
                  <a:pt x="1380459" y="122237"/>
                  <a:pt x="1379205" y="101968"/>
                  <a:pt x="1392072" y="95535"/>
                </a:cubicBezTo>
                <a:cubicBezTo>
                  <a:pt x="1404939" y="89102"/>
                  <a:pt x="1419367" y="104634"/>
                  <a:pt x="1433015" y="109183"/>
                </a:cubicBezTo>
                <a:cubicBezTo>
                  <a:pt x="1442114" y="122831"/>
                  <a:pt x="1454552" y="134768"/>
                  <a:pt x="1460311" y="150126"/>
                </a:cubicBezTo>
                <a:cubicBezTo>
                  <a:pt x="1472832" y="183515"/>
                  <a:pt x="1484234" y="307316"/>
                  <a:pt x="1487606" y="327547"/>
                </a:cubicBezTo>
                <a:cubicBezTo>
                  <a:pt x="1497349" y="386004"/>
                  <a:pt x="1500993" y="372083"/>
                  <a:pt x="1514902" y="423081"/>
                </a:cubicBezTo>
                <a:cubicBezTo>
                  <a:pt x="1524773" y="459273"/>
                  <a:pt x="1530334" y="496674"/>
                  <a:pt x="1542197" y="532263"/>
                </a:cubicBezTo>
                <a:cubicBezTo>
                  <a:pt x="1546746" y="545911"/>
                  <a:pt x="1555845" y="587592"/>
                  <a:pt x="1555845" y="573206"/>
                </a:cubicBezTo>
                <a:cubicBezTo>
                  <a:pt x="1555845" y="550010"/>
                  <a:pt x="1546746" y="527714"/>
                  <a:pt x="1542197" y="504968"/>
                </a:cubicBezTo>
                <a:cubicBezTo>
                  <a:pt x="1546746" y="395786"/>
                  <a:pt x="1549028" y="286485"/>
                  <a:pt x="1555845" y="177421"/>
                </a:cubicBezTo>
                <a:cubicBezTo>
                  <a:pt x="1560351" y="105319"/>
                  <a:pt x="1569902" y="66195"/>
                  <a:pt x="1583140" y="0"/>
                </a:cubicBezTo>
                <a:cubicBezTo>
                  <a:pt x="1592239" y="81887"/>
                  <a:pt x="1590453" y="165729"/>
                  <a:pt x="1610436" y="245660"/>
                </a:cubicBezTo>
                <a:cubicBezTo>
                  <a:pt x="1614414" y="261573"/>
                  <a:pt x="1635200" y="270259"/>
                  <a:pt x="1651379" y="272956"/>
                </a:cubicBezTo>
                <a:cubicBezTo>
                  <a:pt x="1665569" y="275321"/>
                  <a:pt x="1678674" y="263857"/>
                  <a:pt x="1692322" y="259308"/>
                </a:cubicBezTo>
                <a:cubicBezTo>
                  <a:pt x="1730264" y="271955"/>
                  <a:pt x="1742461" y="287991"/>
                  <a:pt x="1774209" y="245660"/>
                </a:cubicBezTo>
                <a:cubicBezTo>
                  <a:pt x="1779668" y="238381"/>
                  <a:pt x="1774209" y="227463"/>
                  <a:pt x="1774209" y="218365"/>
                </a:cubicBezTo>
              </a:path>
            </a:pathLst>
          </a:cu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21" name="TextBox 20"/>
          <p:cNvSpPr txBox="1"/>
          <p:nvPr/>
        </p:nvSpPr>
        <p:spPr>
          <a:xfrm>
            <a:off x="6377809" y="930166"/>
            <a:ext cx="800219" cy="646331"/>
          </a:xfrm>
          <a:prstGeom prst="rect">
            <a:avLst/>
          </a:prstGeom>
          <a:noFill/>
        </p:spPr>
        <p:txBody>
          <a:bodyPr wrap="none" rtlCol="0">
            <a:spAutoFit/>
          </a:bodyPr>
          <a:lstStyle/>
          <a:p>
            <a:r>
              <a:rPr lang="en-US" sz="3600" dirty="0" smtClean="0">
                <a:solidFill>
                  <a:schemeClr val="bg2"/>
                </a:solidFill>
              </a:rPr>
              <a:t>))))</a:t>
            </a:r>
            <a:endParaRPr lang="en-US" sz="3600" dirty="0">
              <a:solidFill>
                <a:schemeClr val="bg2"/>
              </a:solidFill>
            </a:endParaRPr>
          </a:p>
        </p:txBody>
      </p:sp>
      <p:sp>
        <p:nvSpPr>
          <p:cNvPr id="22" name="Freeform 21"/>
          <p:cNvSpPr/>
          <p:nvPr/>
        </p:nvSpPr>
        <p:spPr bwMode="auto">
          <a:xfrm rot="16200000">
            <a:off x="8335468" y="1231934"/>
            <a:ext cx="1829661" cy="587809"/>
          </a:xfrm>
          <a:custGeom>
            <a:avLst/>
            <a:gdLst>
              <a:gd name="connsiteX0" fmla="*/ 0 w 1779668"/>
              <a:gd name="connsiteY0" fmla="*/ 204717 h 587592"/>
              <a:gd name="connsiteX1" fmla="*/ 68239 w 1779668"/>
              <a:gd name="connsiteY1" fmla="*/ 191069 h 587592"/>
              <a:gd name="connsiteX2" fmla="*/ 109182 w 1779668"/>
              <a:gd name="connsiteY2" fmla="*/ 163774 h 587592"/>
              <a:gd name="connsiteX3" fmla="*/ 177421 w 1779668"/>
              <a:gd name="connsiteY3" fmla="*/ 177421 h 587592"/>
              <a:gd name="connsiteX4" fmla="*/ 259308 w 1779668"/>
              <a:gd name="connsiteY4" fmla="*/ 204717 h 587592"/>
              <a:gd name="connsiteX5" fmla="*/ 286603 w 1779668"/>
              <a:gd name="connsiteY5" fmla="*/ 245660 h 587592"/>
              <a:gd name="connsiteX6" fmla="*/ 354842 w 1779668"/>
              <a:gd name="connsiteY6" fmla="*/ 163774 h 587592"/>
              <a:gd name="connsiteX7" fmla="*/ 395785 w 1779668"/>
              <a:gd name="connsiteY7" fmla="*/ 150126 h 587592"/>
              <a:gd name="connsiteX8" fmla="*/ 450376 w 1779668"/>
              <a:gd name="connsiteY8" fmla="*/ 136478 h 587592"/>
              <a:gd name="connsiteX9" fmla="*/ 491319 w 1779668"/>
              <a:gd name="connsiteY9" fmla="*/ 150126 h 587592"/>
              <a:gd name="connsiteX10" fmla="*/ 504967 w 1779668"/>
              <a:gd name="connsiteY10" fmla="*/ 191069 h 587592"/>
              <a:gd name="connsiteX11" fmla="*/ 532263 w 1779668"/>
              <a:gd name="connsiteY11" fmla="*/ 122830 h 587592"/>
              <a:gd name="connsiteX12" fmla="*/ 573206 w 1779668"/>
              <a:gd name="connsiteY12" fmla="*/ 13648 h 587592"/>
              <a:gd name="connsiteX13" fmla="*/ 600502 w 1779668"/>
              <a:gd name="connsiteY13" fmla="*/ 136478 h 587592"/>
              <a:gd name="connsiteX14" fmla="*/ 614149 w 1779668"/>
              <a:gd name="connsiteY14" fmla="*/ 232012 h 587592"/>
              <a:gd name="connsiteX15" fmla="*/ 627797 w 1779668"/>
              <a:gd name="connsiteY15" fmla="*/ 477672 h 587592"/>
              <a:gd name="connsiteX16" fmla="*/ 655093 w 1779668"/>
              <a:gd name="connsiteY16" fmla="*/ 423081 h 587592"/>
              <a:gd name="connsiteX17" fmla="*/ 668740 w 1779668"/>
              <a:gd name="connsiteY17" fmla="*/ 300251 h 587592"/>
              <a:gd name="connsiteX18" fmla="*/ 682388 w 1779668"/>
              <a:gd name="connsiteY18" fmla="*/ 191069 h 587592"/>
              <a:gd name="connsiteX19" fmla="*/ 696036 w 1779668"/>
              <a:gd name="connsiteY19" fmla="*/ 136478 h 587592"/>
              <a:gd name="connsiteX20" fmla="*/ 709684 w 1779668"/>
              <a:gd name="connsiteY20" fmla="*/ 40944 h 587592"/>
              <a:gd name="connsiteX21" fmla="*/ 750627 w 1779668"/>
              <a:gd name="connsiteY21" fmla="*/ 68239 h 587592"/>
              <a:gd name="connsiteX22" fmla="*/ 805218 w 1779668"/>
              <a:gd name="connsiteY22" fmla="*/ 150126 h 587592"/>
              <a:gd name="connsiteX23" fmla="*/ 818866 w 1779668"/>
              <a:gd name="connsiteY23" fmla="*/ 204717 h 587592"/>
              <a:gd name="connsiteX24" fmla="*/ 832514 w 1779668"/>
              <a:gd name="connsiteY24" fmla="*/ 245660 h 587592"/>
              <a:gd name="connsiteX25" fmla="*/ 859809 w 1779668"/>
              <a:gd name="connsiteY25" fmla="*/ 204717 h 587592"/>
              <a:gd name="connsiteX26" fmla="*/ 900752 w 1779668"/>
              <a:gd name="connsiteY26" fmla="*/ 218365 h 587592"/>
              <a:gd name="connsiteX27" fmla="*/ 941696 w 1779668"/>
              <a:gd name="connsiteY27" fmla="*/ 177421 h 587592"/>
              <a:gd name="connsiteX28" fmla="*/ 968991 w 1779668"/>
              <a:gd name="connsiteY28" fmla="*/ 259308 h 587592"/>
              <a:gd name="connsiteX29" fmla="*/ 1009934 w 1779668"/>
              <a:gd name="connsiteY29" fmla="*/ 286603 h 587592"/>
              <a:gd name="connsiteX30" fmla="*/ 1064525 w 1779668"/>
              <a:gd name="connsiteY30" fmla="*/ 136478 h 587592"/>
              <a:gd name="connsiteX31" fmla="*/ 1091821 w 1779668"/>
              <a:gd name="connsiteY31" fmla="*/ 54592 h 587592"/>
              <a:gd name="connsiteX32" fmla="*/ 1105469 w 1779668"/>
              <a:gd name="connsiteY32" fmla="*/ 0 h 587592"/>
              <a:gd name="connsiteX33" fmla="*/ 1146412 w 1779668"/>
              <a:gd name="connsiteY33" fmla="*/ 54592 h 587592"/>
              <a:gd name="connsiteX34" fmla="*/ 1160060 w 1779668"/>
              <a:gd name="connsiteY34" fmla="*/ 136478 h 587592"/>
              <a:gd name="connsiteX35" fmla="*/ 1173708 w 1779668"/>
              <a:gd name="connsiteY35" fmla="*/ 204717 h 587592"/>
              <a:gd name="connsiteX36" fmla="*/ 1201003 w 1779668"/>
              <a:gd name="connsiteY36" fmla="*/ 286603 h 587592"/>
              <a:gd name="connsiteX37" fmla="*/ 1214651 w 1779668"/>
              <a:gd name="connsiteY37" fmla="*/ 245660 h 587592"/>
              <a:gd name="connsiteX38" fmla="*/ 1241946 w 1779668"/>
              <a:gd name="connsiteY38" fmla="*/ 136478 h 587592"/>
              <a:gd name="connsiteX39" fmla="*/ 1296537 w 1779668"/>
              <a:gd name="connsiteY39" fmla="*/ 218365 h 587592"/>
              <a:gd name="connsiteX40" fmla="*/ 1364776 w 1779668"/>
              <a:gd name="connsiteY40" fmla="*/ 286603 h 587592"/>
              <a:gd name="connsiteX41" fmla="*/ 1378424 w 1779668"/>
              <a:gd name="connsiteY41" fmla="*/ 136478 h 587592"/>
              <a:gd name="connsiteX42" fmla="*/ 1392072 w 1779668"/>
              <a:gd name="connsiteY42" fmla="*/ 95535 h 587592"/>
              <a:gd name="connsiteX43" fmla="*/ 1433015 w 1779668"/>
              <a:gd name="connsiteY43" fmla="*/ 109183 h 587592"/>
              <a:gd name="connsiteX44" fmla="*/ 1460311 w 1779668"/>
              <a:gd name="connsiteY44" fmla="*/ 150126 h 587592"/>
              <a:gd name="connsiteX45" fmla="*/ 1487606 w 1779668"/>
              <a:gd name="connsiteY45" fmla="*/ 327547 h 587592"/>
              <a:gd name="connsiteX46" fmla="*/ 1514902 w 1779668"/>
              <a:gd name="connsiteY46" fmla="*/ 423081 h 587592"/>
              <a:gd name="connsiteX47" fmla="*/ 1542197 w 1779668"/>
              <a:gd name="connsiteY47" fmla="*/ 532263 h 587592"/>
              <a:gd name="connsiteX48" fmla="*/ 1555845 w 1779668"/>
              <a:gd name="connsiteY48" fmla="*/ 573206 h 587592"/>
              <a:gd name="connsiteX49" fmla="*/ 1542197 w 1779668"/>
              <a:gd name="connsiteY49" fmla="*/ 504968 h 587592"/>
              <a:gd name="connsiteX50" fmla="*/ 1555845 w 1779668"/>
              <a:gd name="connsiteY50" fmla="*/ 177421 h 587592"/>
              <a:gd name="connsiteX51" fmla="*/ 1583140 w 1779668"/>
              <a:gd name="connsiteY51" fmla="*/ 0 h 587592"/>
              <a:gd name="connsiteX52" fmla="*/ 1610436 w 1779668"/>
              <a:gd name="connsiteY52" fmla="*/ 245660 h 587592"/>
              <a:gd name="connsiteX53" fmla="*/ 1651379 w 1779668"/>
              <a:gd name="connsiteY53" fmla="*/ 272956 h 587592"/>
              <a:gd name="connsiteX54" fmla="*/ 1692322 w 1779668"/>
              <a:gd name="connsiteY54" fmla="*/ 259308 h 587592"/>
              <a:gd name="connsiteX55" fmla="*/ 1774209 w 1779668"/>
              <a:gd name="connsiteY55" fmla="*/ 245660 h 587592"/>
              <a:gd name="connsiteX56" fmla="*/ 1774209 w 1779668"/>
              <a:gd name="connsiteY56" fmla="*/ 218365 h 587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779668" h="587592">
                <a:moveTo>
                  <a:pt x="0" y="204717"/>
                </a:moveTo>
                <a:cubicBezTo>
                  <a:pt x="22746" y="200168"/>
                  <a:pt x="46519" y="199214"/>
                  <a:pt x="68239" y="191069"/>
                </a:cubicBezTo>
                <a:cubicBezTo>
                  <a:pt x="83597" y="185310"/>
                  <a:pt x="92906" y="165809"/>
                  <a:pt x="109182" y="163774"/>
                </a:cubicBezTo>
                <a:cubicBezTo>
                  <a:pt x="132200" y="160897"/>
                  <a:pt x="155042" y="171318"/>
                  <a:pt x="177421" y="177421"/>
                </a:cubicBezTo>
                <a:cubicBezTo>
                  <a:pt x="205179" y="184991"/>
                  <a:pt x="259308" y="204717"/>
                  <a:pt x="259308" y="204717"/>
                </a:cubicBezTo>
                <a:cubicBezTo>
                  <a:pt x="268406" y="218365"/>
                  <a:pt x="270201" y="245660"/>
                  <a:pt x="286603" y="245660"/>
                </a:cubicBezTo>
                <a:cubicBezTo>
                  <a:pt x="312593" y="245660"/>
                  <a:pt x="339404" y="176124"/>
                  <a:pt x="354842" y="163774"/>
                </a:cubicBezTo>
                <a:cubicBezTo>
                  <a:pt x="366076" y="154787"/>
                  <a:pt x="382137" y="154675"/>
                  <a:pt x="395785" y="150126"/>
                </a:cubicBezTo>
                <a:cubicBezTo>
                  <a:pt x="494715" y="216079"/>
                  <a:pt x="391181" y="166075"/>
                  <a:pt x="450376" y="136478"/>
                </a:cubicBezTo>
                <a:cubicBezTo>
                  <a:pt x="463243" y="130045"/>
                  <a:pt x="477671" y="145577"/>
                  <a:pt x="491319" y="150126"/>
                </a:cubicBezTo>
                <a:cubicBezTo>
                  <a:pt x="495868" y="163774"/>
                  <a:pt x="492997" y="199049"/>
                  <a:pt x="504967" y="191069"/>
                </a:cubicBezTo>
                <a:cubicBezTo>
                  <a:pt x="525351" y="177480"/>
                  <a:pt x="524516" y="146071"/>
                  <a:pt x="532263" y="122830"/>
                </a:cubicBezTo>
                <a:cubicBezTo>
                  <a:pt x="569429" y="11334"/>
                  <a:pt x="517366" y="125330"/>
                  <a:pt x="573206" y="13648"/>
                </a:cubicBezTo>
                <a:cubicBezTo>
                  <a:pt x="585474" y="62720"/>
                  <a:pt x="591839" y="84502"/>
                  <a:pt x="600502" y="136478"/>
                </a:cubicBezTo>
                <a:cubicBezTo>
                  <a:pt x="605790" y="168208"/>
                  <a:pt x="609600" y="200167"/>
                  <a:pt x="614149" y="232012"/>
                </a:cubicBezTo>
                <a:cubicBezTo>
                  <a:pt x="618698" y="313899"/>
                  <a:pt x="610613" y="397480"/>
                  <a:pt x="627797" y="477672"/>
                </a:cubicBezTo>
                <a:cubicBezTo>
                  <a:pt x="632060" y="497565"/>
                  <a:pt x="650518" y="442905"/>
                  <a:pt x="655093" y="423081"/>
                </a:cubicBezTo>
                <a:cubicBezTo>
                  <a:pt x="664356" y="382941"/>
                  <a:pt x="663927" y="341164"/>
                  <a:pt x="668740" y="300251"/>
                </a:cubicBezTo>
                <a:cubicBezTo>
                  <a:pt x="673025" y="263825"/>
                  <a:pt x="676358" y="227247"/>
                  <a:pt x="682388" y="191069"/>
                </a:cubicBezTo>
                <a:cubicBezTo>
                  <a:pt x="685472" y="172567"/>
                  <a:pt x="692681" y="154932"/>
                  <a:pt x="696036" y="136478"/>
                </a:cubicBezTo>
                <a:cubicBezTo>
                  <a:pt x="701790" y="104829"/>
                  <a:pt x="705135" y="72789"/>
                  <a:pt x="709684" y="40944"/>
                </a:cubicBezTo>
                <a:cubicBezTo>
                  <a:pt x="723332" y="50042"/>
                  <a:pt x="739826" y="55895"/>
                  <a:pt x="750627" y="68239"/>
                </a:cubicBezTo>
                <a:cubicBezTo>
                  <a:pt x="772229" y="92927"/>
                  <a:pt x="805218" y="150126"/>
                  <a:pt x="805218" y="150126"/>
                </a:cubicBezTo>
                <a:cubicBezTo>
                  <a:pt x="809767" y="168323"/>
                  <a:pt x="813713" y="186682"/>
                  <a:pt x="818866" y="204717"/>
                </a:cubicBezTo>
                <a:cubicBezTo>
                  <a:pt x="822818" y="218549"/>
                  <a:pt x="818128" y="245660"/>
                  <a:pt x="832514" y="245660"/>
                </a:cubicBezTo>
                <a:cubicBezTo>
                  <a:pt x="848916" y="245660"/>
                  <a:pt x="850711" y="218365"/>
                  <a:pt x="859809" y="204717"/>
                </a:cubicBezTo>
                <a:cubicBezTo>
                  <a:pt x="873457" y="209266"/>
                  <a:pt x="887104" y="222914"/>
                  <a:pt x="900752" y="218365"/>
                </a:cubicBezTo>
                <a:cubicBezTo>
                  <a:pt x="919063" y="212261"/>
                  <a:pt x="925145" y="167491"/>
                  <a:pt x="941696" y="177421"/>
                </a:cubicBezTo>
                <a:cubicBezTo>
                  <a:pt x="966368" y="192224"/>
                  <a:pt x="945051" y="243348"/>
                  <a:pt x="968991" y="259308"/>
                </a:cubicBezTo>
                <a:lnTo>
                  <a:pt x="1009934" y="286603"/>
                </a:lnTo>
                <a:cubicBezTo>
                  <a:pt x="1090837" y="232670"/>
                  <a:pt x="1034796" y="285124"/>
                  <a:pt x="1064525" y="136478"/>
                </a:cubicBezTo>
                <a:cubicBezTo>
                  <a:pt x="1070168" y="108265"/>
                  <a:pt x="1084843" y="82505"/>
                  <a:pt x="1091821" y="54592"/>
                </a:cubicBezTo>
                <a:lnTo>
                  <a:pt x="1105469" y="0"/>
                </a:lnTo>
                <a:cubicBezTo>
                  <a:pt x="1119117" y="18197"/>
                  <a:pt x="1137964" y="33472"/>
                  <a:pt x="1146412" y="54592"/>
                </a:cubicBezTo>
                <a:cubicBezTo>
                  <a:pt x="1156689" y="80285"/>
                  <a:pt x="1155110" y="109253"/>
                  <a:pt x="1160060" y="136478"/>
                </a:cubicBezTo>
                <a:cubicBezTo>
                  <a:pt x="1164210" y="159301"/>
                  <a:pt x="1167605" y="182338"/>
                  <a:pt x="1173708" y="204717"/>
                </a:cubicBezTo>
                <a:cubicBezTo>
                  <a:pt x="1181278" y="232475"/>
                  <a:pt x="1201003" y="286603"/>
                  <a:pt x="1201003" y="286603"/>
                </a:cubicBezTo>
                <a:cubicBezTo>
                  <a:pt x="1205552" y="272955"/>
                  <a:pt x="1210866" y="259539"/>
                  <a:pt x="1214651" y="245660"/>
                </a:cubicBezTo>
                <a:cubicBezTo>
                  <a:pt x="1224522" y="209468"/>
                  <a:pt x="1206357" y="148341"/>
                  <a:pt x="1241946" y="136478"/>
                </a:cubicBezTo>
                <a:cubicBezTo>
                  <a:pt x="1273068" y="126104"/>
                  <a:pt x="1281866" y="189023"/>
                  <a:pt x="1296537" y="218365"/>
                </a:cubicBezTo>
                <a:cubicBezTo>
                  <a:pt x="1330267" y="285823"/>
                  <a:pt x="1304532" y="266523"/>
                  <a:pt x="1364776" y="286603"/>
                </a:cubicBezTo>
                <a:cubicBezTo>
                  <a:pt x="1369325" y="236561"/>
                  <a:pt x="1371318" y="186221"/>
                  <a:pt x="1378424" y="136478"/>
                </a:cubicBezTo>
                <a:cubicBezTo>
                  <a:pt x="1380459" y="122237"/>
                  <a:pt x="1379205" y="101968"/>
                  <a:pt x="1392072" y="95535"/>
                </a:cubicBezTo>
                <a:cubicBezTo>
                  <a:pt x="1404939" y="89102"/>
                  <a:pt x="1419367" y="104634"/>
                  <a:pt x="1433015" y="109183"/>
                </a:cubicBezTo>
                <a:cubicBezTo>
                  <a:pt x="1442114" y="122831"/>
                  <a:pt x="1454552" y="134768"/>
                  <a:pt x="1460311" y="150126"/>
                </a:cubicBezTo>
                <a:cubicBezTo>
                  <a:pt x="1472832" y="183515"/>
                  <a:pt x="1484234" y="307316"/>
                  <a:pt x="1487606" y="327547"/>
                </a:cubicBezTo>
                <a:cubicBezTo>
                  <a:pt x="1497349" y="386004"/>
                  <a:pt x="1500993" y="372083"/>
                  <a:pt x="1514902" y="423081"/>
                </a:cubicBezTo>
                <a:cubicBezTo>
                  <a:pt x="1524773" y="459273"/>
                  <a:pt x="1530334" y="496674"/>
                  <a:pt x="1542197" y="532263"/>
                </a:cubicBezTo>
                <a:cubicBezTo>
                  <a:pt x="1546746" y="545911"/>
                  <a:pt x="1555845" y="587592"/>
                  <a:pt x="1555845" y="573206"/>
                </a:cubicBezTo>
                <a:cubicBezTo>
                  <a:pt x="1555845" y="550010"/>
                  <a:pt x="1546746" y="527714"/>
                  <a:pt x="1542197" y="504968"/>
                </a:cubicBezTo>
                <a:cubicBezTo>
                  <a:pt x="1546746" y="395786"/>
                  <a:pt x="1549028" y="286485"/>
                  <a:pt x="1555845" y="177421"/>
                </a:cubicBezTo>
                <a:cubicBezTo>
                  <a:pt x="1560351" y="105319"/>
                  <a:pt x="1569902" y="66195"/>
                  <a:pt x="1583140" y="0"/>
                </a:cubicBezTo>
                <a:cubicBezTo>
                  <a:pt x="1592239" y="81887"/>
                  <a:pt x="1590453" y="165729"/>
                  <a:pt x="1610436" y="245660"/>
                </a:cubicBezTo>
                <a:cubicBezTo>
                  <a:pt x="1614414" y="261573"/>
                  <a:pt x="1635200" y="270259"/>
                  <a:pt x="1651379" y="272956"/>
                </a:cubicBezTo>
                <a:cubicBezTo>
                  <a:pt x="1665569" y="275321"/>
                  <a:pt x="1678674" y="263857"/>
                  <a:pt x="1692322" y="259308"/>
                </a:cubicBezTo>
                <a:cubicBezTo>
                  <a:pt x="1730264" y="271955"/>
                  <a:pt x="1742461" y="287991"/>
                  <a:pt x="1774209" y="245660"/>
                </a:cubicBezTo>
                <a:cubicBezTo>
                  <a:pt x="1779668" y="238381"/>
                  <a:pt x="1774209" y="227463"/>
                  <a:pt x="1774209" y="218365"/>
                </a:cubicBezTo>
              </a:path>
            </a:pathLst>
          </a:cu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23" name="Freeform 22"/>
          <p:cNvSpPr/>
          <p:nvPr/>
        </p:nvSpPr>
        <p:spPr bwMode="auto">
          <a:xfrm rot="16200000">
            <a:off x="9390266" y="1270917"/>
            <a:ext cx="1829661" cy="587809"/>
          </a:xfrm>
          <a:custGeom>
            <a:avLst/>
            <a:gdLst>
              <a:gd name="connsiteX0" fmla="*/ 0 w 1779668"/>
              <a:gd name="connsiteY0" fmla="*/ 204717 h 587592"/>
              <a:gd name="connsiteX1" fmla="*/ 68239 w 1779668"/>
              <a:gd name="connsiteY1" fmla="*/ 191069 h 587592"/>
              <a:gd name="connsiteX2" fmla="*/ 109182 w 1779668"/>
              <a:gd name="connsiteY2" fmla="*/ 163774 h 587592"/>
              <a:gd name="connsiteX3" fmla="*/ 177421 w 1779668"/>
              <a:gd name="connsiteY3" fmla="*/ 177421 h 587592"/>
              <a:gd name="connsiteX4" fmla="*/ 259308 w 1779668"/>
              <a:gd name="connsiteY4" fmla="*/ 204717 h 587592"/>
              <a:gd name="connsiteX5" fmla="*/ 286603 w 1779668"/>
              <a:gd name="connsiteY5" fmla="*/ 245660 h 587592"/>
              <a:gd name="connsiteX6" fmla="*/ 354842 w 1779668"/>
              <a:gd name="connsiteY6" fmla="*/ 163774 h 587592"/>
              <a:gd name="connsiteX7" fmla="*/ 395785 w 1779668"/>
              <a:gd name="connsiteY7" fmla="*/ 150126 h 587592"/>
              <a:gd name="connsiteX8" fmla="*/ 450376 w 1779668"/>
              <a:gd name="connsiteY8" fmla="*/ 136478 h 587592"/>
              <a:gd name="connsiteX9" fmla="*/ 491319 w 1779668"/>
              <a:gd name="connsiteY9" fmla="*/ 150126 h 587592"/>
              <a:gd name="connsiteX10" fmla="*/ 504967 w 1779668"/>
              <a:gd name="connsiteY10" fmla="*/ 191069 h 587592"/>
              <a:gd name="connsiteX11" fmla="*/ 532263 w 1779668"/>
              <a:gd name="connsiteY11" fmla="*/ 122830 h 587592"/>
              <a:gd name="connsiteX12" fmla="*/ 573206 w 1779668"/>
              <a:gd name="connsiteY12" fmla="*/ 13648 h 587592"/>
              <a:gd name="connsiteX13" fmla="*/ 600502 w 1779668"/>
              <a:gd name="connsiteY13" fmla="*/ 136478 h 587592"/>
              <a:gd name="connsiteX14" fmla="*/ 614149 w 1779668"/>
              <a:gd name="connsiteY14" fmla="*/ 232012 h 587592"/>
              <a:gd name="connsiteX15" fmla="*/ 627797 w 1779668"/>
              <a:gd name="connsiteY15" fmla="*/ 477672 h 587592"/>
              <a:gd name="connsiteX16" fmla="*/ 655093 w 1779668"/>
              <a:gd name="connsiteY16" fmla="*/ 423081 h 587592"/>
              <a:gd name="connsiteX17" fmla="*/ 668740 w 1779668"/>
              <a:gd name="connsiteY17" fmla="*/ 300251 h 587592"/>
              <a:gd name="connsiteX18" fmla="*/ 682388 w 1779668"/>
              <a:gd name="connsiteY18" fmla="*/ 191069 h 587592"/>
              <a:gd name="connsiteX19" fmla="*/ 696036 w 1779668"/>
              <a:gd name="connsiteY19" fmla="*/ 136478 h 587592"/>
              <a:gd name="connsiteX20" fmla="*/ 709684 w 1779668"/>
              <a:gd name="connsiteY20" fmla="*/ 40944 h 587592"/>
              <a:gd name="connsiteX21" fmla="*/ 750627 w 1779668"/>
              <a:gd name="connsiteY21" fmla="*/ 68239 h 587592"/>
              <a:gd name="connsiteX22" fmla="*/ 805218 w 1779668"/>
              <a:gd name="connsiteY22" fmla="*/ 150126 h 587592"/>
              <a:gd name="connsiteX23" fmla="*/ 818866 w 1779668"/>
              <a:gd name="connsiteY23" fmla="*/ 204717 h 587592"/>
              <a:gd name="connsiteX24" fmla="*/ 832514 w 1779668"/>
              <a:gd name="connsiteY24" fmla="*/ 245660 h 587592"/>
              <a:gd name="connsiteX25" fmla="*/ 859809 w 1779668"/>
              <a:gd name="connsiteY25" fmla="*/ 204717 h 587592"/>
              <a:gd name="connsiteX26" fmla="*/ 900752 w 1779668"/>
              <a:gd name="connsiteY26" fmla="*/ 218365 h 587592"/>
              <a:gd name="connsiteX27" fmla="*/ 941696 w 1779668"/>
              <a:gd name="connsiteY27" fmla="*/ 177421 h 587592"/>
              <a:gd name="connsiteX28" fmla="*/ 968991 w 1779668"/>
              <a:gd name="connsiteY28" fmla="*/ 259308 h 587592"/>
              <a:gd name="connsiteX29" fmla="*/ 1009934 w 1779668"/>
              <a:gd name="connsiteY29" fmla="*/ 286603 h 587592"/>
              <a:gd name="connsiteX30" fmla="*/ 1064525 w 1779668"/>
              <a:gd name="connsiteY30" fmla="*/ 136478 h 587592"/>
              <a:gd name="connsiteX31" fmla="*/ 1091821 w 1779668"/>
              <a:gd name="connsiteY31" fmla="*/ 54592 h 587592"/>
              <a:gd name="connsiteX32" fmla="*/ 1105469 w 1779668"/>
              <a:gd name="connsiteY32" fmla="*/ 0 h 587592"/>
              <a:gd name="connsiteX33" fmla="*/ 1146412 w 1779668"/>
              <a:gd name="connsiteY33" fmla="*/ 54592 h 587592"/>
              <a:gd name="connsiteX34" fmla="*/ 1160060 w 1779668"/>
              <a:gd name="connsiteY34" fmla="*/ 136478 h 587592"/>
              <a:gd name="connsiteX35" fmla="*/ 1173708 w 1779668"/>
              <a:gd name="connsiteY35" fmla="*/ 204717 h 587592"/>
              <a:gd name="connsiteX36" fmla="*/ 1201003 w 1779668"/>
              <a:gd name="connsiteY36" fmla="*/ 286603 h 587592"/>
              <a:gd name="connsiteX37" fmla="*/ 1214651 w 1779668"/>
              <a:gd name="connsiteY37" fmla="*/ 245660 h 587592"/>
              <a:gd name="connsiteX38" fmla="*/ 1241946 w 1779668"/>
              <a:gd name="connsiteY38" fmla="*/ 136478 h 587592"/>
              <a:gd name="connsiteX39" fmla="*/ 1296537 w 1779668"/>
              <a:gd name="connsiteY39" fmla="*/ 218365 h 587592"/>
              <a:gd name="connsiteX40" fmla="*/ 1364776 w 1779668"/>
              <a:gd name="connsiteY40" fmla="*/ 286603 h 587592"/>
              <a:gd name="connsiteX41" fmla="*/ 1378424 w 1779668"/>
              <a:gd name="connsiteY41" fmla="*/ 136478 h 587592"/>
              <a:gd name="connsiteX42" fmla="*/ 1392072 w 1779668"/>
              <a:gd name="connsiteY42" fmla="*/ 95535 h 587592"/>
              <a:gd name="connsiteX43" fmla="*/ 1433015 w 1779668"/>
              <a:gd name="connsiteY43" fmla="*/ 109183 h 587592"/>
              <a:gd name="connsiteX44" fmla="*/ 1460311 w 1779668"/>
              <a:gd name="connsiteY44" fmla="*/ 150126 h 587592"/>
              <a:gd name="connsiteX45" fmla="*/ 1487606 w 1779668"/>
              <a:gd name="connsiteY45" fmla="*/ 327547 h 587592"/>
              <a:gd name="connsiteX46" fmla="*/ 1514902 w 1779668"/>
              <a:gd name="connsiteY46" fmla="*/ 423081 h 587592"/>
              <a:gd name="connsiteX47" fmla="*/ 1542197 w 1779668"/>
              <a:gd name="connsiteY47" fmla="*/ 532263 h 587592"/>
              <a:gd name="connsiteX48" fmla="*/ 1555845 w 1779668"/>
              <a:gd name="connsiteY48" fmla="*/ 573206 h 587592"/>
              <a:gd name="connsiteX49" fmla="*/ 1542197 w 1779668"/>
              <a:gd name="connsiteY49" fmla="*/ 504968 h 587592"/>
              <a:gd name="connsiteX50" fmla="*/ 1555845 w 1779668"/>
              <a:gd name="connsiteY50" fmla="*/ 177421 h 587592"/>
              <a:gd name="connsiteX51" fmla="*/ 1583140 w 1779668"/>
              <a:gd name="connsiteY51" fmla="*/ 0 h 587592"/>
              <a:gd name="connsiteX52" fmla="*/ 1610436 w 1779668"/>
              <a:gd name="connsiteY52" fmla="*/ 245660 h 587592"/>
              <a:gd name="connsiteX53" fmla="*/ 1651379 w 1779668"/>
              <a:gd name="connsiteY53" fmla="*/ 272956 h 587592"/>
              <a:gd name="connsiteX54" fmla="*/ 1692322 w 1779668"/>
              <a:gd name="connsiteY54" fmla="*/ 259308 h 587592"/>
              <a:gd name="connsiteX55" fmla="*/ 1774209 w 1779668"/>
              <a:gd name="connsiteY55" fmla="*/ 245660 h 587592"/>
              <a:gd name="connsiteX56" fmla="*/ 1774209 w 1779668"/>
              <a:gd name="connsiteY56" fmla="*/ 218365 h 587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779668" h="587592">
                <a:moveTo>
                  <a:pt x="0" y="204717"/>
                </a:moveTo>
                <a:cubicBezTo>
                  <a:pt x="22746" y="200168"/>
                  <a:pt x="46519" y="199214"/>
                  <a:pt x="68239" y="191069"/>
                </a:cubicBezTo>
                <a:cubicBezTo>
                  <a:pt x="83597" y="185310"/>
                  <a:pt x="92906" y="165809"/>
                  <a:pt x="109182" y="163774"/>
                </a:cubicBezTo>
                <a:cubicBezTo>
                  <a:pt x="132200" y="160897"/>
                  <a:pt x="155042" y="171318"/>
                  <a:pt x="177421" y="177421"/>
                </a:cubicBezTo>
                <a:cubicBezTo>
                  <a:pt x="205179" y="184991"/>
                  <a:pt x="259308" y="204717"/>
                  <a:pt x="259308" y="204717"/>
                </a:cubicBezTo>
                <a:cubicBezTo>
                  <a:pt x="268406" y="218365"/>
                  <a:pt x="270201" y="245660"/>
                  <a:pt x="286603" y="245660"/>
                </a:cubicBezTo>
                <a:cubicBezTo>
                  <a:pt x="312593" y="245660"/>
                  <a:pt x="339404" y="176124"/>
                  <a:pt x="354842" y="163774"/>
                </a:cubicBezTo>
                <a:cubicBezTo>
                  <a:pt x="366076" y="154787"/>
                  <a:pt x="382137" y="154675"/>
                  <a:pt x="395785" y="150126"/>
                </a:cubicBezTo>
                <a:cubicBezTo>
                  <a:pt x="494715" y="216079"/>
                  <a:pt x="391181" y="166075"/>
                  <a:pt x="450376" y="136478"/>
                </a:cubicBezTo>
                <a:cubicBezTo>
                  <a:pt x="463243" y="130045"/>
                  <a:pt x="477671" y="145577"/>
                  <a:pt x="491319" y="150126"/>
                </a:cubicBezTo>
                <a:cubicBezTo>
                  <a:pt x="495868" y="163774"/>
                  <a:pt x="492997" y="199049"/>
                  <a:pt x="504967" y="191069"/>
                </a:cubicBezTo>
                <a:cubicBezTo>
                  <a:pt x="525351" y="177480"/>
                  <a:pt x="524516" y="146071"/>
                  <a:pt x="532263" y="122830"/>
                </a:cubicBezTo>
                <a:cubicBezTo>
                  <a:pt x="569429" y="11334"/>
                  <a:pt x="517366" y="125330"/>
                  <a:pt x="573206" y="13648"/>
                </a:cubicBezTo>
                <a:cubicBezTo>
                  <a:pt x="585474" y="62720"/>
                  <a:pt x="591839" y="84502"/>
                  <a:pt x="600502" y="136478"/>
                </a:cubicBezTo>
                <a:cubicBezTo>
                  <a:pt x="605790" y="168208"/>
                  <a:pt x="609600" y="200167"/>
                  <a:pt x="614149" y="232012"/>
                </a:cubicBezTo>
                <a:cubicBezTo>
                  <a:pt x="618698" y="313899"/>
                  <a:pt x="610613" y="397480"/>
                  <a:pt x="627797" y="477672"/>
                </a:cubicBezTo>
                <a:cubicBezTo>
                  <a:pt x="632060" y="497565"/>
                  <a:pt x="650518" y="442905"/>
                  <a:pt x="655093" y="423081"/>
                </a:cubicBezTo>
                <a:cubicBezTo>
                  <a:pt x="664356" y="382941"/>
                  <a:pt x="663927" y="341164"/>
                  <a:pt x="668740" y="300251"/>
                </a:cubicBezTo>
                <a:cubicBezTo>
                  <a:pt x="673025" y="263825"/>
                  <a:pt x="676358" y="227247"/>
                  <a:pt x="682388" y="191069"/>
                </a:cubicBezTo>
                <a:cubicBezTo>
                  <a:pt x="685472" y="172567"/>
                  <a:pt x="692681" y="154932"/>
                  <a:pt x="696036" y="136478"/>
                </a:cubicBezTo>
                <a:cubicBezTo>
                  <a:pt x="701790" y="104829"/>
                  <a:pt x="705135" y="72789"/>
                  <a:pt x="709684" y="40944"/>
                </a:cubicBezTo>
                <a:cubicBezTo>
                  <a:pt x="723332" y="50042"/>
                  <a:pt x="739826" y="55895"/>
                  <a:pt x="750627" y="68239"/>
                </a:cubicBezTo>
                <a:cubicBezTo>
                  <a:pt x="772229" y="92927"/>
                  <a:pt x="805218" y="150126"/>
                  <a:pt x="805218" y="150126"/>
                </a:cubicBezTo>
                <a:cubicBezTo>
                  <a:pt x="809767" y="168323"/>
                  <a:pt x="813713" y="186682"/>
                  <a:pt x="818866" y="204717"/>
                </a:cubicBezTo>
                <a:cubicBezTo>
                  <a:pt x="822818" y="218549"/>
                  <a:pt x="818128" y="245660"/>
                  <a:pt x="832514" y="245660"/>
                </a:cubicBezTo>
                <a:cubicBezTo>
                  <a:pt x="848916" y="245660"/>
                  <a:pt x="850711" y="218365"/>
                  <a:pt x="859809" y="204717"/>
                </a:cubicBezTo>
                <a:cubicBezTo>
                  <a:pt x="873457" y="209266"/>
                  <a:pt x="887104" y="222914"/>
                  <a:pt x="900752" y="218365"/>
                </a:cubicBezTo>
                <a:cubicBezTo>
                  <a:pt x="919063" y="212261"/>
                  <a:pt x="925145" y="167491"/>
                  <a:pt x="941696" y="177421"/>
                </a:cubicBezTo>
                <a:cubicBezTo>
                  <a:pt x="966368" y="192224"/>
                  <a:pt x="945051" y="243348"/>
                  <a:pt x="968991" y="259308"/>
                </a:cubicBezTo>
                <a:lnTo>
                  <a:pt x="1009934" y="286603"/>
                </a:lnTo>
                <a:cubicBezTo>
                  <a:pt x="1090837" y="232670"/>
                  <a:pt x="1034796" y="285124"/>
                  <a:pt x="1064525" y="136478"/>
                </a:cubicBezTo>
                <a:cubicBezTo>
                  <a:pt x="1070168" y="108265"/>
                  <a:pt x="1084843" y="82505"/>
                  <a:pt x="1091821" y="54592"/>
                </a:cubicBezTo>
                <a:lnTo>
                  <a:pt x="1105469" y="0"/>
                </a:lnTo>
                <a:cubicBezTo>
                  <a:pt x="1119117" y="18197"/>
                  <a:pt x="1137964" y="33472"/>
                  <a:pt x="1146412" y="54592"/>
                </a:cubicBezTo>
                <a:cubicBezTo>
                  <a:pt x="1156689" y="80285"/>
                  <a:pt x="1155110" y="109253"/>
                  <a:pt x="1160060" y="136478"/>
                </a:cubicBezTo>
                <a:cubicBezTo>
                  <a:pt x="1164210" y="159301"/>
                  <a:pt x="1167605" y="182338"/>
                  <a:pt x="1173708" y="204717"/>
                </a:cubicBezTo>
                <a:cubicBezTo>
                  <a:pt x="1181278" y="232475"/>
                  <a:pt x="1201003" y="286603"/>
                  <a:pt x="1201003" y="286603"/>
                </a:cubicBezTo>
                <a:cubicBezTo>
                  <a:pt x="1205552" y="272955"/>
                  <a:pt x="1210866" y="259539"/>
                  <a:pt x="1214651" y="245660"/>
                </a:cubicBezTo>
                <a:cubicBezTo>
                  <a:pt x="1224522" y="209468"/>
                  <a:pt x="1206357" y="148341"/>
                  <a:pt x="1241946" y="136478"/>
                </a:cubicBezTo>
                <a:cubicBezTo>
                  <a:pt x="1273068" y="126104"/>
                  <a:pt x="1281866" y="189023"/>
                  <a:pt x="1296537" y="218365"/>
                </a:cubicBezTo>
                <a:cubicBezTo>
                  <a:pt x="1330267" y="285823"/>
                  <a:pt x="1304532" y="266523"/>
                  <a:pt x="1364776" y="286603"/>
                </a:cubicBezTo>
                <a:cubicBezTo>
                  <a:pt x="1369325" y="236561"/>
                  <a:pt x="1371318" y="186221"/>
                  <a:pt x="1378424" y="136478"/>
                </a:cubicBezTo>
                <a:cubicBezTo>
                  <a:pt x="1380459" y="122237"/>
                  <a:pt x="1379205" y="101968"/>
                  <a:pt x="1392072" y="95535"/>
                </a:cubicBezTo>
                <a:cubicBezTo>
                  <a:pt x="1404939" y="89102"/>
                  <a:pt x="1419367" y="104634"/>
                  <a:pt x="1433015" y="109183"/>
                </a:cubicBezTo>
                <a:cubicBezTo>
                  <a:pt x="1442114" y="122831"/>
                  <a:pt x="1454552" y="134768"/>
                  <a:pt x="1460311" y="150126"/>
                </a:cubicBezTo>
                <a:cubicBezTo>
                  <a:pt x="1472832" y="183515"/>
                  <a:pt x="1484234" y="307316"/>
                  <a:pt x="1487606" y="327547"/>
                </a:cubicBezTo>
                <a:cubicBezTo>
                  <a:pt x="1497349" y="386004"/>
                  <a:pt x="1500993" y="372083"/>
                  <a:pt x="1514902" y="423081"/>
                </a:cubicBezTo>
                <a:cubicBezTo>
                  <a:pt x="1524773" y="459273"/>
                  <a:pt x="1530334" y="496674"/>
                  <a:pt x="1542197" y="532263"/>
                </a:cubicBezTo>
                <a:cubicBezTo>
                  <a:pt x="1546746" y="545911"/>
                  <a:pt x="1555845" y="587592"/>
                  <a:pt x="1555845" y="573206"/>
                </a:cubicBezTo>
                <a:cubicBezTo>
                  <a:pt x="1555845" y="550010"/>
                  <a:pt x="1546746" y="527714"/>
                  <a:pt x="1542197" y="504968"/>
                </a:cubicBezTo>
                <a:cubicBezTo>
                  <a:pt x="1546746" y="395786"/>
                  <a:pt x="1549028" y="286485"/>
                  <a:pt x="1555845" y="177421"/>
                </a:cubicBezTo>
                <a:cubicBezTo>
                  <a:pt x="1560351" y="105319"/>
                  <a:pt x="1569902" y="66195"/>
                  <a:pt x="1583140" y="0"/>
                </a:cubicBezTo>
                <a:cubicBezTo>
                  <a:pt x="1592239" y="81887"/>
                  <a:pt x="1590453" y="165729"/>
                  <a:pt x="1610436" y="245660"/>
                </a:cubicBezTo>
                <a:cubicBezTo>
                  <a:pt x="1614414" y="261573"/>
                  <a:pt x="1635200" y="270259"/>
                  <a:pt x="1651379" y="272956"/>
                </a:cubicBezTo>
                <a:cubicBezTo>
                  <a:pt x="1665569" y="275321"/>
                  <a:pt x="1678674" y="263857"/>
                  <a:pt x="1692322" y="259308"/>
                </a:cubicBezTo>
                <a:cubicBezTo>
                  <a:pt x="1730264" y="271955"/>
                  <a:pt x="1742461" y="287991"/>
                  <a:pt x="1774209" y="245660"/>
                </a:cubicBezTo>
                <a:cubicBezTo>
                  <a:pt x="1779668" y="238381"/>
                  <a:pt x="1774209" y="227463"/>
                  <a:pt x="1774209" y="218365"/>
                </a:cubicBezTo>
              </a:path>
            </a:pathLst>
          </a:cu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24" name="TextBox 23"/>
          <p:cNvSpPr txBox="1"/>
          <p:nvPr/>
        </p:nvSpPr>
        <p:spPr>
          <a:xfrm>
            <a:off x="2532994" y="1571297"/>
            <a:ext cx="800219" cy="646331"/>
          </a:xfrm>
          <a:prstGeom prst="rect">
            <a:avLst/>
          </a:prstGeom>
          <a:noFill/>
        </p:spPr>
        <p:txBody>
          <a:bodyPr wrap="none" rtlCol="0">
            <a:spAutoFit/>
          </a:bodyPr>
          <a:lstStyle/>
          <a:p>
            <a:r>
              <a:rPr lang="en-US" sz="3600" dirty="0" smtClean="0">
                <a:solidFill>
                  <a:schemeClr val="bg2"/>
                </a:solidFill>
              </a:rPr>
              <a:t>))))</a:t>
            </a:r>
            <a:endParaRPr lang="en-US" sz="3600" dirty="0">
              <a:solidFill>
                <a:schemeClr val="bg2"/>
              </a:solidFill>
            </a:endParaRPr>
          </a:p>
        </p:txBody>
      </p:sp>
      <p:sp>
        <p:nvSpPr>
          <p:cNvPr id="25" name="TextBox 24"/>
          <p:cNvSpPr txBox="1"/>
          <p:nvPr/>
        </p:nvSpPr>
        <p:spPr>
          <a:xfrm rot="10800000">
            <a:off x="541284" y="3331780"/>
            <a:ext cx="800219" cy="646331"/>
          </a:xfrm>
          <a:prstGeom prst="rect">
            <a:avLst/>
          </a:prstGeom>
          <a:noFill/>
        </p:spPr>
        <p:txBody>
          <a:bodyPr wrap="none" rtlCol="0">
            <a:spAutoFit/>
          </a:bodyPr>
          <a:lstStyle/>
          <a:p>
            <a:r>
              <a:rPr lang="en-US" sz="3600" dirty="0" smtClean="0">
                <a:solidFill>
                  <a:schemeClr val="bg2"/>
                </a:solidFill>
              </a:rPr>
              <a:t>))))</a:t>
            </a:r>
            <a:endParaRPr lang="en-US" sz="3600" dirty="0">
              <a:solidFill>
                <a:schemeClr val="bg2"/>
              </a:solidFill>
            </a:endParaRPr>
          </a:p>
        </p:txBody>
      </p:sp>
      <p:sp>
        <p:nvSpPr>
          <p:cNvPr id="27" name="Rounded Rectangle 26"/>
          <p:cNvSpPr/>
          <p:nvPr/>
        </p:nvSpPr>
        <p:spPr bwMode="auto">
          <a:xfrm>
            <a:off x="3951888" y="614855"/>
            <a:ext cx="3752191" cy="6151070"/>
          </a:xfrm>
          <a:prstGeom prst="roundRect">
            <a:avLst/>
          </a:prstGeom>
          <a:no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28" name="Rounded Rectangle 27"/>
          <p:cNvSpPr/>
          <p:nvPr/>
        </p:nvSpPr>
        <p:spPr bwMode="auto">
          <a:xfrm>
            <a:off x="7851228" y="614855"/>
            <a:ext cx="4218535" cy="6151070"/>
          </a:xfrm>
          <a:prstGeom prst="roundRect">
            <a:avLst/>
          </a:prstGeom>
          <a:no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1" name="Right Arrow 30"/>
          <p:cNvSpPr/>
          <p:nvPr/>
        </p:nvSpPr>
        <p:spPr bwMode="auto">
          <a:xfrm rot="21012176" flipH="1">
            <a:off x="3389584" y="1403132"/>
            <a:ext cx="2096813" cy="394138"/>
          </a:xfrm>
          <a:prstGeom prst="right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2" name="Right Arrow 31"/>
          <p:cNvSpPr/>
          <p:nvPr/>
        </p:nvSpPr>
        <p:spPr bwMode="auto">
          <a:xfrm rot="19571770" flipH="1">
            <a:off x="6847727" y="3433279"/>
            <a:ext cx="1478768" cy="384390"/>
          </a:xfrm>
          <a:prstGeom prst="right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3" name="TextBox 32"/>
          <p:cNvSpPr txBox="1"/>
          <p:nvPr/>
        </p:nvSpPr>
        <p:spPr>
          <a:xfrm rot="16200000">
            <a:off x="9026582" y="1257929"/>
            <a:ext cx="1338828" cy="646331"/>
          </a:xfrm>
          <a:prstGeom prst="rect">
            <a:avLst/>
          </a:prstGeom>
          <a:noFill/>
        </p:spPr>
        <p:txBody>
          <a:bodyPr wrap="none" rtlCol="0">
            <a:spAutoFit/>
          </a:bodyPr>
          <a:lstStyle/>
          <a:p>
            <a:r>
              <a:rPr lang="en-US" b="1" i="1" dirty="0" smtClean="0">
                <a:solidFill>
                  <a:schemeClr val="bg2"/>
                </a:solidFill>
              </a:rPr>
              <a:t>Front Haul</a:t>
            </a:r>
          </a:p>
          <a:p>
            <a:r>
              <a:rPr lang="en-US" b="1" dirty="0" smtClean="0">
                <a:solidFill>
                  <a:schemeClr val="bg2"/>
                </a:solidFill>
              </a:rPr>
              <a:t>    CPRI</a:t>
            </a:r>
            <a:endParaRPr lang="en-US" b="1" dirty="0">
              <a:solidFill>
                <a:schemeClr val="bg2"/>
              </a:solidFill>
            </a:endParaRPr>
          </a:p>
        </p:txBody>
      </p:sp>
      <p:sp>
        <p:nvSpPr>
          <p:cNvPr id="34" name="TextBox 33"/>
          <p:cNvSpPr txBox="1"/>
          <p:nvPr/>
        </p:nvSpPr>
        <p:spPr>
          <a:xfrm>
            <a:off x="10722278" y="3927790"/>
            <a:ext cx="1347485" cy="646331"/>
          </a:xfrm>
          <a:prstGeom prst="rect">
            <a:avLst/>
          </a:prstGeom>
          <a:noFill/>
        </p:spPr>
        <p:txBody>
          <a:bodyPr wrap="none" rtlCol="0">
            <a:spAutoFit/>
          </a:bodyPr>
          <a:lstStyle/>
          <a:p>
            <a:r>
              <a:rPr lang="en-US" b="1" i="1" dirty="0" smtClean="0">
                <a:solidFill>
                  <a:schemeClr val="bg2"/>
                </a:solidFill>
              </a:rPr>
              <a:t>Back Haul</a:t>
            </a:r>
            <a:r>
              <a:rPr lang="en-US" b="1" dirty="0" smtClean="0">
                <a:solidFill>
                  <a:schemeClr val="bg2"/>
                </a:solidFill>
              </a:rPr>
              <a:t/>
            </a:r>
            <a:br>
              <a:rPr lang="en-US" b="1" dirty="0" smtClean="0">
                <a:solidFill>
                  <a:schemeClr val="bg2"/>
                </a:solidFill>
              </a:rPr>
            </a:br>
            <a:r>
              <a:rPr lang="en-US" b="1" dirty="0" smtClean="0">
                <a:solidFill>
                  <a:schemeClr val="bg2"/>
                </a:solidFill>
              </a:rPr>
              <a:t>IP - Packet</a:t>
            </a:r>
            <a:endParaRPr lang="en-US" b="1" dirty="0">
              <a:solidFill>
                <a:schemeClr val="bg2"/>
              </a:solidFill>
            </a:endParaRPr>
          </a:p>
        </p:txBody>
      </p:sp>
      <p:sp>
        <p:nvSpPr>
          <p:cNvPr id="35" name="Left-Up Arrow 34"/>
          <p:cNvSpPr/>
          <p:nvPr/>
        </p:nvSpPr>
        <p:spPr bwMode="auto">
          <a:xfrm rot="5400000">
            <a:off x="8992145" y="3005417"/>
            <a:ext cx="1174083" cy="2131617"/>
          </a:xfrm>
          <a:prstGeom prst="leftUpArrow">
            <a:avLst>
              <a:gd name="adj1" fmla="val 13764"/>
              <a:gd name="adj2" fmla="val 19489"/>
              <a:gd name="adj3" fmla="val 19382"/>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6" name="Left-Up Arrow 35"/>
          <p:cNvSpPr/>
          <p:nvPr/>
        </p:nvSpPr>
        <p:spPr bwMode="auto">
          <a:xfrm rot="5400000">
            <a:off x="9864605" y="3491468"/>
            <a:ext cx="765368" cy="705582"/>
          </a:xfrm>
          <a:prstGeom prst="leftUp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7" name="TextBox 36"/>
          <p:cNvSpPr txBox="1"/>
          <p:nvPr/>
        </p:nvSpPr>
        <p:spPr>
          <a:xfrm>
            <a:off x="8264724" y="4734600"/>
            <a:ext cx="3557384" cy="2308324"/>
          </a:xfrm>
          <a:prstGeom prst="rect">
            <a:avLst/>
          </a:prstGeom>
          <a:noFill/>
        </p:spPr>
        <p:txBody>
          <a:bodyPr wrap="none" rtlCol="0">
            <a:spAutoFit/>
          </a:bodyPr>
          <a:lstStyle/>
          <a:p>
            <a:r>
              <a:rPr lang="en-US" b="1" dirty="0" smtClean="0">
                <a:solidFill>
                  <a:schemeClr val="bg2"/>
                </a:solidFill>
              </a:rPr>
              <a:t>IP network delivers packets</a:t>
            </a:r>
            <a:br>
              <a:rPr lang="en-US" b="1" dirty="0" smtClean="0">
                <a:solidFill>
                  <a:schemeClr val="bg2"/>
                </a:solidFill>
              </a:rPr>
            </a:br>
            <a:r>
              <a:rPr lang="en-US" b="1" dirty="0" smtClean="0">
                <a:solidFill>
                  <a:schemeClr val="bg2"/>
                </a:solidFill>
              </a:rPr>
              <a:t>to / from antenna site.</a:t>
            </a:r>
          </a:p>
          <a:p>
            <a:endParaRPr lang="en-US" b="1" dirty="0" smtClean="0">
              <a:solidFill>
                <a:schemeClr val="bg2"/>
              </a:solidFill>
            </a:endParaRPr>
          </a:p>
          <a:p>
            <a:endParaRPr lang="en-US" b="1" dirty="0" smtClean="0">
              <a:solidFill>
                <a:schemeClr val="bg2"/>
              </a:solidFill>
            </a:endParaRPr>
          </a:p>
          <a:p>
            <a:r>
              <a:rPr lang="en-US" b="1" dirty="0" smtClean="0">
                <a:solidFill>
                  <a:schemeClr val="bg2"/>
                </a:solidFill>
              </a:rPr>
              <a:t>Devices at base of the mast</a:t>
            </a:r>
            <a:br>
              <a:rPr lang="en-US" b="1" dirty="0" smtClean="0">
                <a:solidFill>
                  <a:schemeClr val="bg2"/>
                </a:solidFill>
              </a:rPr>
            </a:br>
            <a:r>
              <a:rPr lang="en-US" b="1" dirty="0" smtClean="0">
                <a:solidFill>
                  <a:schemeClr val="bg2"/>
                </a:solidFill>
              </a:rPr>
              <a:t>process packets and generate </a:t>
            </a:r>
            <a:br>
              <a:rPr lang="en-US" b="1" dirty="0" smtClean="0">
                <a:solidFill>
                  <a:schemeClr val="bg2"/>
                </a:solidFill>
              </a:rPr>
            </a:br>
            <a:r>
              <a:rPr lang="en-US" b="1" dirty="0" smtClean="0">
                <a:solidFill>
                  <a:schemeClr val="bg2"/>
                </a:solidFill>
              </a:rPr>
              <a:t>analog signals to antennas.</a:t>
            </a:r>
          </a:p>
          <a:p>
            <a:endParaRPr lang="en-US" b="1" dirty="0">
              <a:solidFill>
                <a:schemeClr val="bg2"/>
              </a:solidFill>
            </a:endParaRPr>
          </a:p>
        </p:txBody>
      </p:sp>
      <p:sp>
        <p:nvSpPr>
          <p:cNvPr id="38" name="Can 37"/>
          <p:cNvSpPr/>
          <p:nvPr/>
        </p:nvSpPr>
        <p:spPr bwMode="auto">
          <a:xfrm rot="16200000">
            <a:off x="10995073" y="3549064"/>
            <a:ext cx="703053" cy="1446333"/>
          </a:xfrm>
          <a:prstGeom prst="can">
            <a:avLst>
              <a:gd name="adj" fmla="val 17638"/>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grpSp>
        <p:nvGrpSpPr>
          <p:cNvPr id="39" name="Group 38"/>
          <p:cNvGrpSpPr/>
          <p:nvPr/>
        </p:nvGrpSpPr>
        <p:grpSpPr>
          <a:xfrm>
            <a:off x="10481480" y="1323833"/>
            <a:ext cx="1410862" cy="859809"/>
            <a:chOff x="10481480" y="1323833"/>
            <a:chExt cx="1410862" cy="859809"/>
          </a:xfrm>
        </p:grpSpPr>
        <p:sp>
          <p:nvSpPr>
            <p:cNvPr id="43" name="Rounded Rectangular Callout 42"/>
            <p:cNvSpPr/>
            <p:nvPr/>
          </p:nvSpPr>
          <p:spPr bwMode="auto">
            <a:xfrm>
              <a:off x="10481480" y="1323833"/>
              <a:ext cx="1410862" cy="859809"/>
            </a:xfrm>
            <a:prstGeom prst="wedgeRoundRectCallou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pic>
          <p:nvPicPr>
            <p:cNvPr id="1029" name="Picture 5"/>
            <p:cNvPicPr>
              <a:picLocks noChangeAspect="1" noChangeArrowheads="1"/>
            </p:cNvPicPr>
            <p:nvPr/>
          </p:nvPicPr>
          <p:blipFill>
            <a:blip r:embed="rId5" cstate="print"/>
            <a:srcRect l="9336" t="12500" r="77343" b="76679"/>
            <a:stretch>
              <a:fillRect/>
            </a:stretch>
          </p:blipFill>
          <p:spPr bwMode="auto">
            <a:xfrm>
              <a:off x="10541214" y="1446665"/>
              <a:ext cx="1351128" cy="617051"/>
            </a:xfrm>
            <a:prstGeom prst="rect">
              <a:avLst/>
            </a:prstGeom>
            <a:noFill/>
            <a:ln w="9525">
              <a:noFill/>
              <a:miter lim="800000"/>
              <a:headEnd/>
              <a:tailEnd/>
            </a:ln>
          </p:spPr>
        </p:pic>
      </p:grpSp>
      <p:sp>
        <p:nvSpPr>
          <p:cNvPr id="29" name="TextBox 28"/>
          <p:cNvSpPr txBox="1"/>
          <p:nvPr/>
        </p:nvSpPr>
        <p:spPr>
          <a:xfrm>
            <a:off x="10668000" y="876300"/>
            <a:ext cx="1037463" cy="461665"/>
          </a:xfrm>
          <a:prstGeom prst="rect">
            <a:avLst/>
          </a:prstGeom>
          <a:noFill/>
        </p:spPr>
        <p:txBody>
          <a:bodyPr wrap="none" rtlCol="0">
            <a:spAutoFit/>
          </a:bodyPr>
          <a:lstStyle/>
          <a:p>
            <a:r>
              <a:rPr lang="en-US" sz="2400" dirty="0" smtClean="0">
                <a:solidFill>
                  <a:schemeClr val="bg2"/>
                </a:solidFill>
              </a:rPr>
              <a:t>(I)FFT</a:t>
            </a:r>
            <a:endParaRPr lang="en-US" sz="2400" dirty="0">
              <a:solidFill>
                <a:schemeClr val="bg2"/>
              </a:solidFill>
            </a:endParaRPr>
          </a:p>
        </p:txBody>
      </p:sp>
      <p:pic>
        <p:nvPicPr>
          <p:cNvPr id="30" name="图片 6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364164" y="0"/>
            <a:ext cx="705599" cy="705600"/>
          </a:xfrm>
          <a:prstGeom prst="rect">
            <a:avLst/>
          </a:prstGeom>
        </p:spPr>
      </p:pic>
      <p:sp>
        <p:nvSpPr>
          <p:cNvPr id="40" name="TextBox 39"/>
          <p:cNvSpPr txBox="1"/>
          <p:nvPr/>
        </p:nvSpPr>
        <p:spPr>
          <a:xfrm>
            <a:off x="2222938" y="4256688"/>
            <a:ext cx="1116588" cy="523220"/>
          </a:xfrm>
          <a:prstGeom prst="rect">
            <a:avLst/>
          </a:prstGeom>
          <a:noFill/>
        </p:spPr>
        <p:txBody>
          <a:bodyPr wrap="none" rtlCol="0">
            <a:spAutoFit/>
          </a:bodyPr>
          <a:lstStyle/>
          <a:p>
            <a:r>
              <a:rPr lang="en-US" sz="2800" b="1" dirty="0" smtClean="0">
                <a:solidFill>
                  <a:schemeClr val="bg2"/>
                </a:solidFill>
              </a:rPr>
              <a:t>AT&amp;T</a:t>
            </a:r>
            <a:endParaRPr lang="en-US" sz="2800" b="1" dirty="0">
              <a:solidFill>
                <a:schemeClr val="bg2"/>
              </a:solidFill>
            </a:endParaRPr>
          </a:p>
        </p:txBody>
      </p:sp>
      <p:sp>
        <p:nvSpPr>
          <p:cNvPr id="41" name="TextBox 40"/>
          <p:cNvSpPr txBox="1"/>
          <p:nvPr/>
        </p:nvSpPr>
        <p:spPr>
          <a:xfrm>
            <a:off x="593836" y="1823546"/>
            <a:ext cx="643125" cy="523220"/>
          </a:xfrm>
          <a:prstGeom prst="rect">
            <a:avLst/>
          </a:prstGeom>
          <a:noFill/>
        </p:spPr>
        <p:txBody>
          <a:bodyPr wrap="none" rtlCol="0">
            <a:spAutoFit/>
          </a:bodyPr>
          <a:lstStyle/>
          <a:p>
            <a:r>
              <a:rPr lang="en-US" sz="2800" b="1" dirty="0" smtClean="0">
                <a:solidFill>
                  <a:schemeClr val="bg2"/>
                </a:solidFill>
              </a:rPr>
              <a:t>VZ</a:t>
            </a:r>
            <a:endParaRPr lang="en-US" sz="2800" b="1" dirty="0">
              <a:solidFill>
                <a:schemeClr val="bg2"/>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ounded Rectangle 57"/>
          <p:cNvSpPr/>
          <p:nvPr/>
        </p:nvSpPr>
        <p:spPr bwMode="auto">
          <a:xfrm>
            <a:off x="928048" y="5063323"/>
            <a:ext cx="11141715" cy="1705970"/>
          </a:xfrm>
          <a:prstGeom prst="roundRect">
            <a:avLst/>
          </a:prstGeom>
          <a:solidFill>
            <a:schemeClr val="tx1">
              <a:lumMod val="85000"/>
              <a:lumOff val="15000"/>
            </a:schemeClr>
          </a:solidFill>
          <a:ln w="952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2" name="Title 1"/>
          <p:cNvSpPr>
            <a:spLocks noGrp="1"/>
          </p:cNvSpPr>
          <p:nvPr>
            <p:ph type="ctrTitle"/>
          </p:nvPr>
        </p:nvSpPr>
        <p:spPr>
          <a:xfrm>
            <a:off x="441870" y="23997"/>
            <a:ext cx="11627893" cy="693682"/>
          </a:xfrm>
        </p:spPr>
        <p:txBody>
          <a:bodyPr/>
          <a:lstStyle/>
          <a:p>
            <a:r>
              <a:rPr lang="en-US" dirty="0" smtClean="0">
                <a:solidFill>
                  <a:schemeClr val="bg2"/>
                </a:solidFill>
              </a:rPr>
              <a:t>Some current wireless basics – Packet Processing(Core)</a:t>
            </a:r>
            <a:endParaRPr lang="en-US" dirty="0">
              <a:solidFill>
                <a:schemeClr val="bg2"/>
              </a:solidFill>
            </a:endParaRPr>
          </a:p>
        </p:txBody>
      </p:sp>
      <p:pic>
        <p:nvPicPr>
          <p:cNvPr id="1027" name="Picture 3" descr="C:\Users\p00901432\Desktop\CLOUDCOM DNov 30 Dec 3rd VANCOUVER\antennaandbase.jpg"/>
          <p:cNvPicPr>
            <a:picLocks noChangeAspect="1" noChangeArrowheads="1"/>
          </p:cNvPicPr>
          <p:nvPr/>
        </p:nvPicPr>
        <p:blipFill>
          <a:blip r:embed="rId2" cstate="print"/>
          <a:srcRect l="8664" t="6635" r="-5862"/>
          <a:stretch>
            <a:fillRect/>
          </a:stretch>
        </p:blipFill>
        <p:spPr bwMode="auto">
          <a:xfrm>
            <a:off x="286603" y="1078174"/>
            <a:ext cx="2620370" cy="3635717"/>
          </a:xfrm>
          <a:prstGeom prst="rect">
            <a:avLst/>
          </a:prstGeom>
          <a:noFill/>
        </p:spPr>
      </p:pic>
      <p:pic>
        <p:nvPicPr>
          <p:cNvPr id="1028" name="Picture 4" descr="C:\Users\p00901432\Desktop\CLOUDCOM DNov 30 Dec 3rd VANCOUVER\KDDI eNB RRU.jpeg"/>
          <p:cNvPicPr>
            <a:picLocks noChangeAspect="1" noChangeArrowheads="1"/>
          </p:cNvPicPr>
          <p:nvPr/>
        </p:nvPicPr>
        <p:blipFill>
          <a:blip r:embed="rId3" cstate="print"/>
          <a:srcRect l="14519" t="31485" r="8637" b="13017"/>
          <a:stretch>
            <a:fillRect/>
          </a:stretch>
        </p:blipFill>
        <p:spPr bwMode="auto">
          <a:xfrm>
            <a:off x="556252" y="3724193"/>
            <a:ext cx="2459904" cy="1134411"/>
          </a:xfrm>
          <a:prstGeom prst="rect">
            <a:avLst/>
          </a:prstGeom>
          <a:noFill/>
        </p:spPr>
      </p:pic>
      <p:sp>
        <p:nvSpPr>
          <p:cNvPr id="23" name="Freeform 22"/>
          <p:cNvSpPr/>
          <p:nvPr/>
        </p:nvSpPr>
        <p:spPr bwMode="auto">
          <a:xfrm rot="16200000">
            <a:off x="669347" y="2417331"/>
            <a:ext cx="1829661" cy="587809"/>
          </a:xfrm>
          <a:custGeom>
            <a:avLst/>
            <a:gdLst>
              <a:gd name="connsiteX0" fmla="*/ 0 w 1779668"/>
              <a:gd name="connsiteY0" fmla="*/ 204717 h 587592"/>
              <a:gd name="connsiteX1" fmla="*/ 68239 w 1779668"/>
              <a:gd name="connsiteY1" fmla="*/ 191069 h 587592"/>
              <a:gd name="connsiteX2" fmla="*/ 109182 w 1779668"/>
              <a:gd name="connsiteY2" fmla="*/ 163774 h 587592"/>
              <a:gd name="connsiteX3" fmla="*/ 177421 w 1779668"/>
              <a:gd name="connsiteY3" fmla="*/ 177421 h 587592"/>
              <a:gd name="connsiteX4" fmla="*/ 259308 w 1779668"/>
              <a:gd name="connsiteY4" fmla="*/ 204717 h 587592"/>
              <a:gd name="connsiteX5" fmla="*/ 286603 w 1779668"/>
              <a:gd name="connsiteY5" fmla="*/ 245660 h 587592"/>
              <a:gd name="connsiteX6" fmla="*/ 354842 w 1779668"/>
              <a:gd name="connsiteY6" fmla="*/ 163774 h 587592"/>
              <a:gd name="connsiteX7" fmla="*/ 395785 w 1779668"/>
              <a:gd name="connsiteY7" fmla="*/ 150126 h 587592"/>
              <a:gd name="connsiteX8" fmla="*/ 450376 w 1779668"/>
              <a:gd name="connsiteY8" fmla="*/ 136478 h 587592"/>
              <a:gd name="connsiteX9" fmla="*/ 491319 w 1779668"/>
              <a:gd name="connsiteY9" fmla="*/ 150126 h 587592"/>
              <a:gd name="connsiteX10" fmla="*/ 504967 w 1779668"/>
              <a:gd name="connsiteY10" fmla="*/ 191069 h 587592"/>
              <a:gd name="connsiteX11" fmla="*/ 532263 w 1779668"/>
              <a:gd name="connsiteY11" fmla="*/ 122830 h 587592"/>
              <a:gd name="connsiteX12" fmla="*/ 573206 w 1779668"/>
              <a:gd name="connsiteY12" fmla="*/ 13648 h 587592"/>
              <a:gd name="connsiteX13" fmla="*/ 600502 w 1779668"/>
              <a:gd name="connsiteY13" fmla="*/ 136478 h 587592"/>
              <a:gd name="connsiteX14" fmla="*/ 614149 w 1779668"/>
              <a:gd name="connsiteY14" fmla="*/ 232012 h 587592"/>
              <a:gd name="connsiteX15" fmla="*/ 627797 w 1779668"/>
              <a:gd name="connsiteY15" fmla="*/ 477672 h 587592"/>
              <a:gd name="connsiteX16" fmla="*/ 655093 w 1779668"/>
              <a:gd name="connsiteY16" fmla="*/ 423081 h 587592"/>
              <a:gd name="connsiteX17" fmla="*/ 668740 w 1779668"/>
              <a:gd name="connsiteY17" fmla="*/ 300251 h 587592"/>
              <a:gd name="connsiteX18" fmla="*/ 682388 w 1779668"/>
              <a:gd name="connsiteY18" fmla="*/ 191069 h 587592"/>
              <a:gd name="connsiteX19" fmla="*/ 696036 w 1779668"/>
              <a:gd name="connsiteY19" fmla="*/ 136478 h 587592"/>
              <a:gd name="connsiteX20" fmla="*/ 709684 w 1779668"/>
              <a:gd name="connsiteY20" fmla="*/ 40944 h 587592"/>
              <a:gd name="connsiteX21" fmla="*/ 750627 w 1779668"/>
              <a:gd name="connsiteY21" fmla="*/ 68239 h 587592"/>
              <a:gd name="connsiteX22" fmla="*/ 805218 w 1779668"/>
              <a:gd name="connsiteY22" fmla="*/ 150126 h 587592"/>
              <a:gd name="connsiteX23" fmla="*/ 818866 w 1779668"/>
              <a:gd name="connsiteY23" fmla="*/ 204717 h 587592"/>
              <a:gd name="connsiteX24" fmla="*/ 832514 w 1779668"/>
              <a:gd name="connsiteY24" fmla="*/ 245660 h 587592"/>
              <a:gd name="connsiteX25" fmla="*/ 859809 w 1779668"/>
              <a:gd name="connsiteY25" fmla="*/ 204717 h 587592"/>
              <a:gd name="connsiteX26" fmla="*/ 900752 w 1779668"/>
              <a:gd name="connsiteY26" fmla="*/ 218365 h 587592"/>
              <a:gd name="connsiteX27" fmla="*/ 941696 w 1779668"/>
              <a:gd name="connsiteY27" fmla="*/ 177421 h 587592"/>
              <a:gd name="connsiteX28" fmla="*/ 968991 w 1779668"/>
              <a:gd name="connsiteY28" fmla="*/ 259308 h 587592"/>
              <a:gd name="connsiteX29" fmla="*/ 1009934 w 1779668"/>
              <a:gd name="connsiteY29" fmla="*/ 286603 h 587592"/>
              <a:gd name="connsiteX30" fmla="*/ 1064525 w 1779668"/>
              <a:gd name="connsiteY30" fmla="*/ 136478 h 587592"/>
              <a:gd name="connsiteX31" fmla="*/ 1091821 w 1779668"/>
              <a:gd name="connsiteY31" fmla="*/ 54592 h 587592"/>
              <a:gd name="connsiteX32" fmla="*/ 1105469 w 1779668"/>
              <a:gd name="connsiteY32" fmla="*/ 0 h 587592"/>
              <a:gd name="connsiteX33" fmla="*/ 1146412 w 1779668"/>
              <a:gd name="connsiteY33" fmla="*/ 54592 h 587592"/>
              <a:gd name="connsiteX34" fmla="*/ 1160060 w 1779668"/>
              <a:gd name="connsiteY34" fmla="*/ 136478 h 587592"/>
              <a:gd name="connsiteX35" fmla="*/ 1173708 w 1779668"/>
              <a:gd name="connsiteY35" fmla="*/ 204717 h 587592"/>
              <a:gd name="connsiteX36" fmla="*/ 1201003 w 1779668"/>
              <a:gd name="connsiteY36" fmla="*/ 286603 h 587592"/>
              <a:gd name="connsiteX37" fmla="*/ 1214651 w 1779668"/>
              <a:gd name="connsiteY37" fmla="*/ 245660 h 587592"/>
              <a:gd name="connsiteX38" fmla="*/ 1241946 w 1779668"/>
              <a:gd name="connsiteY38" fmla="*/ 136478 h 587592"/>
              <a:gd name="connsiteX39" fmla="*/ 1296537 w 1779668"/>
              <a:gd name="connsiteY39" fmla="*/ 218365 h 587592"/>
              <a:gd name="connsiteX40" fmla="*/ 1364776 w 1779668"/>
              <a:gd name="connsiteY40" fmla="*/ 286603 h 587592"/>
              <a:gd name="connsiteX41" fmla="*/ 1378424 w 1779668"/>
              <a:gd name="connsiteY41" fmla="*/ 136478 h 587592"/>
              <a:gd name="connsiteX42" fmla="*/ 1392072 w 1779668"/>
              <a:gd name="connsiteY42" fmla="*/ 95535 h 587592"/>
              <a:gd name="connsiteX43" fmla="*/ 1433015 w 1779668"/>
              <a:gd name="connsiteY43" fmla="*/ 109183 h 587592"/>
              <a:gd name="connsiteX44" fmla="*/ 1460311 w 1779668"/>
              <a:gd name="connsiteY44" fmla="*/ 150126 h 587592"/>
              <a:gd name="connsiteX45" fmla="*/ 1487606 w 1779668"/>
              <a:gd name="connsiteY45" fmla="*/ 327547 h 587592"/>
              <a:gd name="connsiteX46" fmla="*/ 1514902 w 1779668"/>
              <a:gd name="connsiteY46" fmla="*/ 423081 h 587592"/>
              <a:gd name="connsiteX47" fmla="*/ 1542197 w 1779668"/>
              <a:gd name="connsiteY47" fmla="*/ 532263 h 587592"/>
              <a:gd name="connsiteX48" fmla="*/ 1555845 w 1779668"/>
              <a:gd name="connsiteY48" fmla="*/ 573206 h 587592"/>
              <a:gd name="connsiteX49" fmla="*/ 1542197 w 1779668"/>
              <a:gd name="connsiteY49" fmla="*/ 504968 h 587592"/>
              <a:gd name="connsiteX50" fmla="*/ 1555845 w 1779668"/>
              <a:gd name="connsiteY50" fmla="*/ 177421 h 587592"/>
              <a:gd name="connsiteX51" fmla="*/ 1583140 w 1779668"/>
              <a:gd name="connsiteY51" fmla="*/ 0 h 587592"/>
              <a:gd name="connsiteX52" fmla="*/ 1610436 w 1779668"/>
              <a:gd name="connsiteY52" fmla="*/ 245660 h 587592"/>
              <a:gd name="connsiteX53" fmla="*/ 1651379 w 1779668"/>
              <a:gd name="connsiteY53" fmla="*/ 272956 h 587592"/>
              <a:gd name="connsiteX54" fmla="*/ 1692322 w 1779668"/>
              <a:gd name="connsiteY54" fmla="*/ 259308 h 587592"/>
              <a:gd name="connsiteX55" fmla="*/ 1774209 w 1779668"/>
              <a:gd name="connsiteY55" fmla="*/ 245660 h 587592"/>
              <a:gd name="connsiteX56" fmla="*/ 1774209 w 1779668"/>
              <a:gd name="connsiteY56" fmla="*/ 218365 h 587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779668" h="587592">
                <a:moveTo>
                  <a:pt x="0" y="204717"/>
                </a:moveTo>
                <a:cubicBezTo>
                  <a:pt x="22746" y="200168"/>
                  <a:pt x="46519" y="199214"/>
                  <a:pt x="68239" y="191069"/>
                </a:cubicBezTo>
                <a:cubicBezTo>
                  <a:pt x="83597" y="185310"/>
                  <a:pt x="92906" y="165809"/>
                  <a:pt x="109182" y="163774"/>
                </a:cubicBezTo>
                <a:cubicBezTo>
                  <a:pt x="132200" y="160897"/>
                  <a:pt x="155042" y="171318"/>
                  <a:pt x="177421" y="177421"/>
                </a:cubicBezTo>
                <a:cubicBezTo>
                  <a:pt x="205179" y="184991"/>
                  <a:pt x="259308" y="204717"/>
                  <a:pt x="259308" y="204717"/>
                </a:cubicBezTo>
                <a:cubicBezTo>
                  <a:pt x="268406" y="218365"/>
                  <a:pt x="270201" y="245660"/>
                  <a:pt x="286603" y="245660"/>
                </a:cubicBezTo>
                <a:cubicBezTo>
                  <a:pt x="312593" y="245660"/>
                  <a:pt x="339404" y="176124"/>
                  <a:pt x="354842" y="163774"/>
                </a:cubicBezTo>
                <a:cubicBezTo>
                  <a:pt x="366076" y="154787"/>
                  <a:pt x="382137" y="154675"/>
                  <a:pt x="395785" y="150126"/>
                </a:cubicBezTo>
                <a:cubicBezTo>
                  <a:pt x="494715" y="216079"/>
                  <a:pt x="391181" y="166075"/>
                  <a:pt x="450376" y="136478"/>
                </a:cubicBezTo>
                <a:cubicBezTo>
                  <a:pt x="463243" y="130045"/>
                  <a:pt x="477671" y="145577"/>
                  <a:pt x="491319" y="150126"/>
                </a:cubicBezTo>
                <a:cubicBezTo>
                  <a:pt x="495868" y="163774"/>
                  <a:pt x="492997" y="199049"/>
                  <a:pt x="504967" y="191069"/>
                </a:cubicBezTo>
                <a:cubicBezTo>
                  <a:pt x="525351" y="177480"/>
                  <a:pt x="524516" y="146071"/>
                  <a:pt x="532263" y="122830"/>
                </a:cubicBezTo>
                <a:cubicBezTo>
                  <a:pt x="569429" y="11334"/>
                  <a:pt x="517366" y="125330"/>
                  <a:pt x="573206" y="13648"/>
                </a:cubicBezTo>
                <a:cubicBezTo>
                  <a:pt x="585474" y="62720"/>
                  <a:pt x="591839" y="84502"/>
                  <a:pt x="600502" y="136478"/>
                </a:cubicBezTo>
                <a:cubicBezTo>
                  <a:pt x="605790" y="168208"/>
                  <a:pt x="609600" y="200167"/>
                  <a:pt x="614149" y="232012"/>
                </a:cubicBezTo>
                <a:cubicBezTo>
                  <a:pt x="618698" y="313899"/>
                  <a:pt x="610613" y="397480"/>
                  <a:pt x="627797" y="477672"/>
                </a:cubicBezTo>
                <a:cubicBezTo>
                  <a:pt x="632060" y="497565"/>
                  <a:pt x="650518" y="442905"/>
                  <a:pt x="655093" y="423081"/>
                </a:cubicBezTo>
                <a:cubicBezTo>
                  <a:pt x="664356" y="382941"/>
                  <a:pt x="663927" y="341164"/>
                  <a:pt x="668740" y="300251"/>
                </a:cubicBezTo>
                <a:cubicBezTo>
                  <a:pt x="673025" y="263825"/>
                  <a:pt x="676358" y="227247"/>
                  <a:pt x="682388" y="191069"/>
                </a:cubicBezTo>
                <a:cubicBezTo>
                  <a:pt x="685472" y="172567"/>
                  <a:pt x="692681" y="154932"/>
                  <a:pt x="696036" y="136478"/>
                </a:cubicBezTo>
                <a:cubicBezTo>
                  <a:pt x="701790" y="104829"/>
                  <a:pt x="705135" y="72789"/>
                  <a:pt x="709684" y="40944"/>
                </a:cubicBezTo>
                <a:cubicBezTo>
                  <a:pt x="723332" y="50042"/>
                  <a:pt x="739826" y="55895"/>
                  <a:pt x="750627" y="68239"/>
                </a:cubicBezTo>
                <a:cubicBezTo>
                  <a:pt x="772229" y="92927"/>
                  <a:pt x="805218" y="150126"/>
                  <a:pt x="805218" y="150126"/>
                </a:cubicBezTo>
                <a:cubicBezTo>
                  <a:pt x="809767" y="168323"/>
                  <a:pt x="813713" y="186682"/>
                  <a:pt x="818866" y="204717"/>
                </a:cubicBezTo>
                <a:cubicBezTo>
                  <a:pt x="822818" y="218549"/>
                  <a:pt x="818128" y="245660"/>
                  <a:pt x="832514" y="245660"/>
                </a:cubicBezTo>
                <a:cubicBezTo>
                  <a:pt x="848916" y="245660"/>
                  <a:pt x="850711" y="218365"/>
                  <a:pt x="859809" y="204717"/>
                </a:cubicBezTo>
                <a:cubicBezTo>
                  <a:pt x="873457" y="209266"/>
                  <a:pt x="887104" y="222914"/>
                  <a:pt x="900752" y="218365"/>
                </a:cubicBezTo>
                <a:cubicBezTo>
                  <a:pt x="919063" y="212261"/>
                  <a:pt x="925145" y="167491"/>
                  <a:pt x="941696" y="177421"/>
                </a:cubicBezTo>
                <a:cubicBezTo>
                  <a:pt x="966368" y="192224"/>
                  <a:pt x="945051" y="243348"/>
                  <a:pt x="968991" y="259308"/>
                </a:cubicBezTo>
                <a:lnTo>
                  <a:pt x="1009934" y="286603"/>
                </a:lnTo>
                <a:cubicBezTo>
                  <a:pt x="1090837" y="232670"/>
                  <a:pt x="1034796" y="285124"/>
                  <a:pt x="1064525" y="136478"/>
                </a:cubicBezTo>
                <a:cubicBezTo>
                  <a:pt x="1070168" y="108265"/>
                  <a:pt x="1084843" y="82505"/>
                  <a:pt x="1091821" y="54592"/>
                </a:cubicBezTo>
                <a:lnTo>
                  <a:pt x="1105469" y="0"/>
                </a:lnTo>
                <a:cubicBezTo>
                  <a:pt x="1119117" y="18197"/>
                  <a:pt x="1137964" y="33472"/>
                  <a:pt x="1146412" y="54592"/>
                </a:cubicBezTo>
                <a:cubicBezTo>
                  <a:pt x="1156689" y="80285"/>
                  <a:pt x="1155110" y="109253"/>
                  <a:pt x="1160060" y="136478"/>
                </a:cubicBezTo>
                <a:cubicBezTo>
                  <a:pt x="1164210" y="159301"/>
                  <a:pt x="1167605" y="182338"/>
                  <a:pt x="1173708" y="204717"/>
                </a:cubicBezTo>
                <a:cubicBezTo>
                  <a:pt x="1181278" y="232475"/>
                  <a:pt x="1201003" y="286603"/>
                  <a:pt x="1201003" y="286603"/>
                </a:cubicBezTo>
                <a:cubicBezTo>
                  <a:pt x="1205552" y="272955"/>
                  <a:pt x="1210866" y="259539"/>
                  <a:pt x="1214651" y="245660"/>
                </a:cubicBezTo>
                <a:cubicBezTo>
                  <a:pt x="1224522" y="209468"/>
                  <a:pt x="1206357" y="148341"/>
                  <a:pt x="1241946" y="136478"/>
                </a:cubicBezTo>
                <a:cubicBezTo>
                  <a:pt x="1273068" y="126104"/>
                  <a:pt x="1281866" y="189023"/>
                  <a:pt x="1296537" y="218365"/>
                </a:cubicBezTo>
                <a:cubicBezTo>
                  <a:pt x="1330267" y="285823"/>
                  <a:pt x="1304532" y="266523"/>
                  <a:pt x="1364776" y="286603"/>
                </a:cubicBezTo>
                <a:cubicBezTo>
                  <a:pt x="1369325" y="236561"/>
                  <a:pt x="1371318" y="186221"/>
                  <a:pt x="1378424" y="136478"/>
                </a:cubicBezTo>
                <a:cubicBezTo>
                  <a:pt x="1380459" y="122237"/>
                  <a:pt x="1379205" y="101968"/>
                  <a:pt x="1392072" y="95535"/>
                </a:cubicBezTo>
                <a:cubicBezTo>
                  <a:pt x="1404939" y="89102"/>
                  <a:pt x="1419367" y="104634"/>
                  <a:pt x="1433015" y="109183"/>
                </a:cubicBezTo>
                <a:cubicBezTo>
                  <a:pt x="1442114" y="122831"/>
                  <a:pt x="1454552" y="134768"/>
                  <a:pt x="1460311" y="150126"/>
                </a:cubicBezTo>
                <a:cubicBezTo>
                  <a:pt x="1472832" y="183515"/>
                  <a:pt x="1484234" y="307316"/>
                  <a:pt x="1487606" y="327547"/>
                </a:cubicBezTo>
                <a:cubicBezTo>
                  <a:pt x="1497349" y="386004"/>
                  <a:pt x="1500993" y="372083"/>
                  <a:pt x="1514902" y="423081"/>
                </a:cubicBezTo>
                <a:cubicBezTo>
                  <a:pt x="1524773" y="459273"/>
                  <a:pt x="1530334" y="496674"/>
                  <a:pt x="1542197" y="532263"/>
                </a:cubicBezTo>
                <a:cubicBezTo>
                  <a:pt x="1546746" y="545911"/>
                  <a:pt x="1555845" y="587592"/>
                  <a:pt x="1555845" y="573206"/>
                </a:cubicBezTo>
                <a:cubicBezTo>
                  <a:pt x="1555845" y="550010"/>
                  <a:pt x="1546746" y="527714"/>
                  <a:pt x="1542197" y="504968"/>
                </a:cubicBezTo>
                <a:cubicBezTo>
                  <a:pt x="1546746" y="395786"/>
                  <a:pt x="1549028" y="286485"/>
                  <a:pt x="1555845" y="177421"/>
                </a:cubicBezTo>
                <a:cubicBezTo>
                  <a:pt x="1560351" y="105319"/>
                  <a:pt x="1569902" y="66195"/>
                  <a:pt x="1583140" y="0"/>
                </a:cubicBezTo>
                <a:cubicBezTo>
                  <a:pt x="1592239" y="81887"/>
                  <a:pt x="1590453" y="165729"/>
                  <a:pt x="1610436" y="245660"/>
                </a:cubicBezTo>
                <a:cubicBezTo>
                  <a:pt x="1614414" y="261573"/>
                  <a:pt x="1635200" y="270259"/>
                  <a:pt x="1651379" y="272956"/>
                </a:cubicBezTo>
                <a:cubicBezTo>
                  <a:pt x="1665569" y="275321"/>
                  <a:pt x="1678674" y="263857"/>
                  <a:pt x="1692322" y="259308"/>
                </a:cubicBezTo>
                <a:cubicBezTo>
                  <a:pt x="1730264" y="271955"/>
                  <a:pt x="1742461" y="287991"/>
                  <a:pt x="1774209" y="245660"/>
                </a:cubicBezTo>
                <a:cubicBezTo>
                  <a:pt x="1779668" y="238381"/>
                  <a:pt x="1774209" y="227463"/>
                  <a:pt x="1774209" y="218365"/>
                </a:cubicBezTo>
              </a:path>
            </a:pathLst>
          </a:cu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29" name="Cloud 28"/>
          <p:cNvSpPr/>
          <p:nvPr/>
        </p:nvSpPr>
        <p:spPr bwMode="auto">
          <a:xfrm>
            <a:off x="2920621" y="1066800"/>
            <a:ext cx="9149142" cy="3867150"/>
          </a:xfrm>
          <a:prstGeom prst="cloud">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r>
              <a:rPr kumimoji="0" lang="en-US" sz="4800" b="0" i="0" u="none" strike="noStrike" cap="none" normalizeH="0" baseline="0" dirty="0" smtClean="0">
                <a:ln>
                  <a:noFill/>
                </a:ln>
                <a:solidFill>
                  <a:schemeClr val="bg2"/>
                </a:solidFill>
                <a:effectLst/>
                <a:latin typeface="FrutigerNext LT Regular" pitchFamily="34" charset="0"/>
                <a:ea typeface="MS PGothic" pitchFamily="34" charset="-128"/>
              </a:rPr>
              <a:t/>
            </a:r>
            <a:br>
              <a:rPr kumimoji="0" lang="en-US" sz="4800" b="0" i="0" u="none" strike="noStrike" cap="none" normalizeH="0" baseline="0" dirty="0" smtClean="0">
                <a:ln>
                  <a:noFill/>
                </a:ln>
                <a:solidFill>
                  <a:schemeClr val="bg2"/>
                </a:solidFill>
                <a:effectLst/>
                <a:latin typeface="FrutigerNext LT Regular" pitchFamily="34" charset="0"/>
                <a:ea typeface="MS PGothic" pitchFamily="34" charset="-128"/>
              </a:rPr>
            </a:br>
            <a:r>
              <a:rPr kumimoji="0" lang="en-US" sz="4800" b="0" i="0" u="none" strike="noStrike" cap="none" normalizeH="0" baseline="0" dirty="0" smtClean="0">
                <a:ln>
                  <a:noFill/>
                </a:ln>
                <a:solidFill>
                  <a:schemeClr val="bg2"/>
                </a:solidFill>
                <a:effectLst/>
                <a:latin typeface="FrutigerNext LT Regular" pitchFamily="34" charset="0"/>
                <a:ea typeface="MS PGothic" pitchFamily="34" charset="-128"/>
              </a:rPr>
              <a:t>                            </a:t>
            </a:r>
            <a:r>
              <a:rPr kumimoji="0" lang="en-US" sz="4800" b="0" i="0" u="none" strike="noStrike" cap="none" normalizeH="0" dirty="0" smtClean="0">
                <a:ln>
                  <a:noFill/>
                </a:ln>
                <a:solidFill>
                  <a:schemeClr val="bg2"/>
                </a:solidFill>
                <a:effectLst/>
                <a:latin typeface="FrutigerNext LT Regular" pitchFamily="34" charset="0"/>
                <a:ea typeface="MS PGothic" pitchFamily="34" charset="-128"/>
              </a:rPr>
              <a:t> </a:t>
            </a:r>
            <a:r>
              <a:rPr kumimoji="0" lang="en-US" sz="4800" b="0" i="0" u="none" strike="noStrike" cap="none" normalizeH="0" baseline="0" dirty="0" smtClean="0">
                <a:ln>
                  <a:noFill/>
                </a:ln>
                <a:solidFill>
                  <a:schemeClr val="bg2"/>
                </a:solidFill>
                <a:effectLst/>
                <a:latin typeface="FrutigerNext LT Regular" pitchFamily="34" charset="0"/>
                <a:ea typeface="MS PGothic" pitchFamily="34" charset="-128"/>
              </a:rPr>
              <a:t>IP</a:t>
            </a:r>
          </a:p>
        </p:txBody>
      </p:sp>
      <p:sp>
        <p:nvSpPr>
          <p:cNvPr id="30" name="TextBox 29"/>
          <p:cNvSpPr txBox="1"/>
          <p:nvPr/>
        </p:nvSpPr>
        <p:spPr>
          <a:xfrm rot="10623902">
            <a:off x="350607" y="1137158"/>
            <a:ext cx="800219" cy="646331"/>
          </a:xfrm>
          <a:prstGeom prst="rect">
            <a:avLst/>
          </a:prstGeom>
          <a:noFill/>
        </p:spPr>
        <p:txBody>
          <a:bodyPr wrap="none" rtlCol="0">
            <a:spAutoFit/>
          </a:bodyPr>
          <a:lstStyle/>
          <a:p>
            <a:r>
              <a:rPr lang="en-US" sz="3600" dirty="0" smtClean="0">
                <a:solidFill>
                  <a:schemeClr val="bg2"/>
                </a:solidFill>
              </a:rPr>
              <a:t>))))</a:t>
            </a:r>
            <a:endParaRPr lang="en-US" sz="3600" dirty="0">
              <a:solidFill>
                <a:schemeClr val="bg2"/>
              </a:solidFill>
            </a:endParaRPr>
          </a:p>
        </p:txBody>
      </p:sp>
      <p:sp>
        <p:nvSpPr>
          <p:cNvPr id="54" name="TextBox 53"/>
          <p:cNvSpPr txBox="1"/>
          <p:nvPr/>
        </p:nvSpPr>
        <p:spPr>
          <a:xfrm>
            <a:off x="3080867" y="4440228"/>
            <a:ext cx="1226618" cy="400110"/>
          </a:xfrm>
          <a:prstGeom prst="rect">
            <a:avLst/>
          </a:prstGeom>
          <a:noFill/>
        </p:spPr>
        <p:txBody>
          <a:bodyPr wrap="none" rtlCol="0">
            <a:spAutoFit/>
          </a:bodyPr>
          <a:lstStyle/>
          <a:p>
            <a:r>
              <a:rPr lang="en-US" sz="2000" b="1" dirty="0" err="1" smtClean="0">
                <a:solidFill>
                  <a:schemeClr val="bg2"/>
                </a:solidFill>
              </a:rPr>
              <a:t>eNODEb</a:t>
            </a:r>
            <a:endParaRPr lang="en-US" sz="2000" b="1" dirty="0">
              <a:solidFill>
                <a:schemeClr val="bg2"/>
              </a:solidFill>
            </a:endParaRPr>
          </a:p>
        </p:txBody>
      </p:sp>
      <p:sp>
        <p:nvSpPr>
          <p:cNvPr id="55" name="TextBox 54"/>
          <p:cNvSpPr txBox="1"/>
          <p:nvPr/>
        </p:nvSpPr>
        <p:spPr>
          <a:xfrm>
            <a:off x="1192475" y="5157686"/>
            <a:ext cx="10314427" cy="1631216"/>
          </a:xfrm>
          <a:prstGeom prst="rect">
            <a:avLst/>
          </a:prstGeom>
          <a:noFill/>
        </p:spPr>
        <p:txBody>
          <a:bodyPr wrap="none" rtlCol="0">
            <a:spAutoFit/>
          </a:bodyPr>
          <a:lstStyle/>
          <a:p>
            <a:pPr marL="342900" indent="-342900">
              <a:buFont typeface="Arial" pitchFamily="34" charset="0"/>
              <a:buChar char="•"/>
            </a:pPr>
            <a:r>
              <a:rPr lang="en-US" sz="2000" b="1" dirty="0" smtClean="0">
                <a:solidFill>
                  <a:schemeClr val="bg2"/>
                </a:solidFill>
              </a:rPr>
              <a:t>Core network is responsible for packet processing and consists of multiple</a:t>
            </a:r>
            <a:br>
              <a:rPr lang="en-US" sz="2000" b="1" dirty="0" smtClean="0">
                <a:solidFill>
                  <a:schemeClr val="bg2"/>
                </a:solidFill>
              </a:rPr>
            </a:br>
            <a:r>
              <a:rPr lang="en-US" sz="2000" b="1" dirty="0" smtClean="0">
                <a:solidFill>
                  <a:schemeClr val="bg2"/>
                </a:solidFill>
              </a:rPr>
              <a:t>different functions that  inter-communicate over IP tunnels over the IP backhaul.</a:t>
            </a:r>
          </a:p>
          <a:p>
            <a:pPr marL="342900" indent="-342900">
              <a:buFont typeface="Arial" pitchFamily="34" charset="0"/>
              <a:buChar char="•"/>
            </a:pPr>
            <a:r>
              <a:rPr lang="en-US" sz="2000" b="1" dirty="0" smtClean="0">
                <a:solidFill>
                  <a:schemeClr val="bg2"/>
                </a:solidFill>
              </a:rPr>
              <a:t>Functions are often run in different dedicated hardware!</a:t>
            </a:r>
          </a:p>
          <a:p>
            <a:pPr marL="342900" indent="-342900">
              <a:buFont typeface="Arial" pitchFamily="34" charset="0"/>
              <a:buChar char="•"/>
            </a:pPr>
            <a:r>
              <a:rPr lang="en-US" sz="2000" b="1" dirty="0" smtClean="0">
                <a:solidFill>
                  <a:schemeClr val="bg2"/>
                </a:solidFill>
              </a:rPr>
              <a:t>Functions are often aware of the radio access interfaces, tightly coupled.</a:t>
            </a:r>
          </a:p>
          <a:p>
            <a:pPr marL="342900" indent="-342900">
              <a:buFont typeface="Arial" pitchFamily="34" charset="0"/>
              <a:buChar char="•"/>
            </a:pPr>
            <a:r>
              <a:rPr lang="en-US" sz="2000" b="1" dirty="0" smtClean="0">
                <a:solidFill>
                  <a:schemeClr val="bg2"/>
                </a:solidFill>
              </a:rPr>
              <a:t>NFV was basically created to consolidate these core functions and lower costs.</a:t>
            </a:r>
            <a:endParaRPr lang="en-US" sz="2000" b="1" dirty="0">
              <a:solidFill>
                <a:schemeClr val="bg2"/>
              </a:solidFill>
            </a:endParaRPr>
          </a:p>
        </p:txBody>
      </p:sp>
      <p:sp>
        <p:nvSpPr>
          <p:cNvPr id="57" name="Rectangle 56"/>
          <p:cNvSpPr/>
          <p:nvPr/>
        </p:nvSpPr>
        <p:spPr>
          <a:xfrm rot="16200000">
            <a:off x="147393" y="2375890"/>
            <a:ext cx="1801504" cy="461665"/>
          </a:xfrm>
          <a:prstGeom prst="rect">
            <a:avLst/>
          </a:prstGeom>
        </p:spPr>
        <p:txBody>
          <a:bodyPr wrap="square">
            <a:spAutoFit/>
          </a:bodyPr>
          <a:lstStyle/>
          <a:p>
            <a:pPr algn="ctr" defTabSz="877888" eaLnBrk="0" hangingPunct="0"/>
            <a:r>
              <a:rPr lang="en-US" sz="2400" dirty="0" smtClean="0">
                <a:solidFill>
                  <a:schemeClr val="bg2"/>
                </a:solidFill>
                <a:latin typeface="FrutigerNext LT Regular" pitchFamily="34" charset="0"/>
                <a:ea typeface="MS PGothic" pitchFamily="34" charset="-128"/>
              </a:rPr>
              <a:t>Fronthaul</a:t>
            </a:r>
          </a:p>
        </p:txBody>
      </p:sp>
      <p:pic>
        <p:nvPicPr>
          <p:cNvPr id="28" name="图片 6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64164" y="6060325"/>
            <a:ext cx="705599" cy="705600"/>
          </a:xfrm>
          <a:prstGeom prst="rect">
            <a:avLst/>
          </a:prstGeom>
        </p:spPr>
      </p:pic>
      <p:pic>
        <p:nvPicPr>
          <p:cNvPr id="56" name="Picture 2" descr="C:\Users\p00901432\Desktop\CLOUDCOM DNov 30 Dec 3rd VANCOUVER\sgw.png"/>
          <p:cNvPicPr>
            <a:picLocks noChangeAspect="1" noChangeArrowheads="1"/>
          </p:cNvPicPr>
          <p:nvPr/>
        </p:nvPicPr>
        <p:blipFill>
          <a:blip r:embed="rId5" cstate="print"/>
          <a:srcRect l="19871" t="3843" r="30168" b="9228"/>
          <a:stretch>
            <a:fillRect/>
          </a:stretch>
        </p:blipFill>
        <p:spPr bwMode="auto">
          <a:xfrm>
            <a:off x="5334626" y="3248212"/>
            <a:ext cx="1218574" cy="946773"/>
          </a:xfrm>
          <a:prstGeom prst="rect">
            <a:avLst/>
          </a:prstGeom>
          <a:noFill/>
        </p:spPr>
      </p:pic>
      <p:sp>
        <p:nvSpPr>
          <p:cNvPr id="59" name="TextBox 58"/>
          <p:cNvSpPr txBox="1"/>
          <p:nvPr/>
        </p:nvSpPr>
        <p:spPr>
          <a:xfrm>
            <a:off x="4848151" y="4190436"/>
            <a:ext cx="2275237" cy="923330"/>
          </a:xfrm>
          <a:prstGeom prst="rect">
            <a:avLst/>
          </a:prstGeom>
          <a:noFill/>
          <a:ln>
            <a:noFill/>
          </a:ln>
        </p:spPr>
        <p:txBody>
          <a:bodyPr wrap="square" rtlCol="0">
            <a:spAutoFit/>
          </a:bodyPr>
          <a:lstStyle/>
          <a:p>
            <a:pPr algn="ctr"/>
            <a:r>
              <a:rPr lang="en-US" b="1" dirty="0" smtClean="0">
                <a:solidFill>
                  <a:schemeClr val="bg2"/>
                </a:solidFill>
              </a:rPr>
              <a:t>MOBILITY</a:t>
            </a:r>
            <a:br>
              <a:rPr lang="en-US" b="1" dirty="0" smtClean="0">
                <a:solidFill>
                  <a:schemeClr val="bg2"/>
                </a:solidFill>
              </a:rPr>
            </a:br>
            <a:r>
              <a:rPr lang="en-US" b="1" dirty="0" smtClean="0">
                <a:solidFill>
                  <a:schemeClr val="bg2"/>
                </a:solidFill>
              </a:rPr>
              <a:t>MGMT ENTITY</a:t>
            </a:r>
          </a:p>
          <a:p>
            <a:pPr algn="ctr"/>
            <a:r>
              <a:rPr lang="en-US" b="1" i="1" dirty="0" smtClean="0">
                <a:solidFill>
                  <a:schemeClr val="bg2"/>
                </a:solidFill>
              </a:rPr>
              <a:t>MME</a:t>
            </a:r>
            <a:endParaRPr lang="en-US" b="1" i="1" dirty="0">
              <a:solidFill>
                <a:schemeClr val="bg2"/>
              </a:solidFill>
            </a:endParaRPr>
          </a:p>
        </p:txBody>
      </p:sp>
      <p:pic>
        <p:nvPicPr>
          <p:cNvPr id="60" name="Picture 2" descr="C:\Users\p00901432\Desktop\CLOUDCOM DNov 30 Dec 3rd VANCOUVER\sgw.png"/>
          <p:cNvPicPr>
            <a:picLocks noChangeAspect="1" noChangeArrowheads="1"/>
          </p:cNvPicPr>
          <p:nvPr/>
        </p:nvPicPr>
        <p:blipFill>
          <a:blip r:embed="rId5" cstate="print"/>
          <a:srcRect l="19871" t="3843" r="30168" b="9228"/>
          <a:stretch>
            <a:fillRect/>
          </a:stretch>
        </p:blipFill>
        <p:spPr bwMode="auto">
          <a:xfrm>
            <a:off x="5277476" y="792217"/>
            <a:ext cx="1255594" cy="1573969"/>
          </a:xfrm>
          <a:prstGeom prst="rect">
            <a:avLst/>
          </a:prstGeom>
          <a:noFill/>
        </p:spPr>
      </p:pic>
      <p:pic>
        <p:nvPicPr>
          <p:cNvPr id="61" name="Picture 2" descr="C:\Users\p00901432\Desktop\CLOUDCOM DNov 30 Dec 3rd VANCOUVER\sgw.png"/>
          <p:cNvPicPr>
            <a:picLocks noChangeAspect="1" noChangeArrowheads="1"/>
          </p:cNvPicPr>
          <p:nvPr/>
        </p:nvPicPr>
        <p:blipFill>
          <a:blip r:embed="rId5" cstate="print"/>
          <a:srcRect l="19871" t="3843" r="30168" b="9228"/>
          <a:stretch>
            <a:fillRect/>
          </a:stretch>
        </p:blipFill>
        <p:spPr bwMode="auto">
          <a:xfrm>
            <a:off x="7925426" y="792217"/>
            <a:ext cx="1255594" cy="1573969"/>
          </a:xfrm>
          <a:prstGeom prst="rect">
            <a:avLst/>
          </a:prstGeom>
          <a:noFill/>
        </p:spPr>
      </p:pic>
      <p:pic>
        <p:nvPicPr>
          <p:cNvPr id="62" name="Picture 2" descr="C:\Users\p00901432\Desktop\CLOUDCOM DNov 30 Dec 3rd VANCOUVER\sgw.png"/>
          <p:cNvPicPr>
            <a:picLocks noChangeAspect="1" noChangeArrowheads="1"/>
          </p:cNvPicPr>
          <p:nvPr/>
        </p:nvPicPr>
        <p:blipFill>
          <a:blip r:embed="rId5" cstate="print"/>
          <a:srcRect l="19871" t="3843" r="30168" b="9228"/>
          <a:stretch>
            <a:fillRect/>
          </a:stretch>
        </p:blipFill>
        <p:spPr bwMode="auto">
          <a:xfrm>
            <a:off x="8001626" y="3124200"/>
            <a:ext cx="945372" cy="1185086"/>
          </a:xfrm>
          <a:prstGeom prst="rect">
            <a:avLst/>
          </a:prstGeom>
          <a:noFill/>
        </p:spPr>
      </p:pic>
      <p:sp>
        <p:nvSpPr>
          <p:cNvPr id="63" name="TextBox 62"/>
          <p:cNvSpPr txBox="1"/>
          <p:nvPr/>
        </p:nvSpPr>
        <p:spPr>
          <a:xfrm>
            <a:off x="7096051" y="4380936"/>
            <a:ext cx="2809949" cy="646331"/>
          </a:xfrm>
          <a:prstGeom prst="rect">
            <a:avLst/>
          </a:prstGeom>
          <a:noFill/>
          <a:ln>
            <a:noFill/>
          </a:ln>
        </p:spPr>
        <p:txBody>
          <a:bodyPr wrap="square" rtlCol="0">
            <a:spAutoFit/>
          </a:bodyPr>
          <a:lstStyle/>
          <a:p>
            <a:pPr algn="ctr"/>
            <a:r>
              <a:rPr lang="en-US" b="1" dirty="0" smtClean="0">
                <a:solidFill>
                  <a:schemeClr val="bg2"/>
                </a:solidFill>
              </a:rPr>
              <a:t>HOME SUBSCRIBER SERVER HSS</a:t>
            </a:r>
            <a:endParaRPr lang="en-US" b="1" i="1" dirty="0">
              <a:solidFill>
                <a:schemeClr val="bg2"/>
              </a:solidFill>
            </a:endParaRPr>
          </a:p>
        </p:txBody>
      </p:sp>
      <p:sp>
        <p:nvSpPr>
          <p:cNvPr id="64" name="TextBox 63"/>
          <p:cNvSpPr txBox="1"/>
          <p:nvPr/>
        </p:nvSpPr>
        <p:spPr>
          <a:xfrm>
            <a:off x="4829101" y="2361636"/>
            <a:ext cx="2275237" cy="369332"/>
          </a:xfrm>
          <a:prstGeom prst="rect">
            <a:avLst/>
          </a:prstGeom>
          <a:noFill/>
          <a:ln>
            <a:noFill/>
          </a:ln>
        </p:spPr>
        <p:txBody>
          <a:bodyPr wrap="square" rtlCol="0">
            <a:spAutoFit/>
          </a:bodyPr>
          <a:lstStyle/>
          <a:p>
            <a:pPr algn="ctr"/>
            <a:r>
              <a:rPr lang="en-US" b="1" dirty="0" smtClean="0">
                <a:solidFill>
                  <a:schemeClr val="bg2"/>
                </a:solidFill>
              </a:rPr>
              <a:t>SERVING GW</a:t>
            </a:r>
            <a:endParaRPr lang="en-US" b="1" i="1" dirty="0">
              <a:solidFill>
                <a:schemeClr val="bg2"/>
              </a:solidFill>
            </a:endParaRPr>
          </a:p>
        </p:txBody>
      </p:sp>
      <p:sp>
        <p:nvSpPr>
          <p:cNvPr id="65" name="TextBox 64"/>
          <p:cNvSpPr txBox="1"/>
          <p:nvPr/>
        </p:nvSpPr>
        <p:spPr>
          <a:xfrm>
            <a:off x="7438951" y="2380686"/>
            <a:ext cx="2275237" cy="369332"/>
          </a:xfrm>
          <a:prstGeom prst="rect">
            <a:avLst/>
          </a:prstGeom>
          <a:noFill/>
          <a:ln>
            <a:noFill/>
          </a:ln>
        </p:spPr>
        <p:txBody>
          <a:bodyPr wrap="square" rtlCol="0">
            <a:spAutoFit/>
          </a:bodyPr>
          <a:lstStyle/>
          <a:p>
            <a:pPr algn="ctr"/>
            <a:r>
              <a:rPr lang="en-US" b="1" dirty="0" smtClean="0">
                <a:solidFill>
                  <a:schemeClr val="bg2"/>
                </a:solidFill>
              </a:rPr>
              <a:t>PDN  GW</a:t>
            </a:r>
            <a:endParaRPr lang="en-US" b="1" i="1" dirty="0">
              <a:solidFill>
                <a:schemeClr val="bg2"/>
              </a:solidFill>
            </a:endParaRPr>
          </a:p>
        </p:txBody>
      </p:sp>
      <p:cxnSp>
        <p:nvCxnSpPr>
          <p:cNvPr id="67" name="Straight Arrow Connector 66"/>
          <p:cNvCxnSpPr>
            <a:stCxn id="1028" idx="3"/>
            <a:endCxn id="56" idx="1"/>
          </p:cNvCxnSpPr>
          <p:nvPr/>
        </p:nvCxnSpPr>
        <p:spPr bwMode="auto">
          <a:xfrm flipV="1">
            <a:off x="3016156" y="3721599"/>
            <a:ext cx="2318470" cy="569800"/>
          </a:xfrm>
          <a:prstGeom prst="straightConnector1">
            <a:avLst/>
          </a:prstGeom>
          <a:solidFill>
            <a:schemeClr val="accent1"/>
          </a:solidFill>
          <a:ln w="38100" cap="flat" cmpd="sng" algn="ctr">
            <a:solidFill>
              <a:schemeClr val="bg1"/>
            </a:solidFill>
            <a:prstDash val="sysDash"/>
            <a:round/>
            <a:headEnd type="triangle" w="med" len="med"/>
            <a:tailEnd type="triangle" w="med" len="med"/>
          </a:ln>
          <a:effectLst/>
        </p:spPr>
      </p:cxnSp>
      <p:cxnSp>
        <p:nvCxnSpPr>
          <p:cNvPr id="69" name="Straight Arrow Connector 68"/>
          <p:cNvCxnSpPr>
            <a:stCxn id="1028" idx="3"/>
            <a:endCxn id="60" idx="1"/>
          </p:cNvCxnSpPr>
          <p:nvPr/>
        </p:nvCxnSpPr>
        <p:spPr bwMode="auto">
          <a:xfrm flipV="1">
            <a:off x="3016156" y="1579202"/>
            <a:ext cx="2261320" cy="2712197"/>
          </a:xfrm>
          <a:prstGeom prst="straightConnector1">
            <a:avLst/>
          </a:prstGeom>
          <a:solidFill>
            <a:schemeClr val="accent1"/>
          </a:solidFill>
          <a:ln w="76200" cap="flat" cmpd="sng" algn="ctr">
            <a:solidFill>
              <a:srgbClr val="FF0000"/>
            </a:solidFill>
            <a:prstDash val="solid"/>
            <a:round/>
            <a:headEnd type="triangle" w="med" len="med"/>
            <a:tailEnd type="triangle" w="med" len="med"/>
          </a:ln>
          <a:effectLst/>
        </p:spPr>
      </p:cxnSp>
      <p:cxnSp>
        <p:nvCxnSpPr>
          <p:cNvPr id="71" name="Straight Arrow Connector 70"/>
          <p:cNvCxnSpPr>
            <a:stCxn id="56" idx="0"/>
          </p:cNvCxnSpPr>
          <p:nvPr/>
        </p:nvCxnSpPr>
        <p:spPr bwMode="auto">
          <a:xfrm flipH="1" flipV="1">
            <a:off x="5943600" y="2781300"/>
            <a:ext cx="313" cy="466912"/>
          </a:xfrm>
          <a:prstGeom prst="straightConnector1">
            <a:avLst/>
          </a:prstGeom>
          <a:solidFill>
            <a:schemeClr val="accent1"/>
          </a:solidFill>
          <a:ln w="38100" cap="flat" cmpd="sng" algn="ctr">
            <a:solidFill>
              <a:schemeClr val="bg1"/>
            </a:solidFill>
            <a:prstDash val="sysDash"/>
            <a:round/>
            <a:headEnd type="triangle" w="med" len="med"/>
            <a:tailEnd type="triangle" w="med" len="med"/>
          </a:ln>
          <a:effectLst/>
        </p:spPr>
      </p:cxnSp>
      <p:cxnSp>
        <p:nvCxnSpPr>
          <p:cNvPr id="75" name="Straight Arrow Connector 74"/>
          <p:cNvCxnSpPr>
            <a:stCxn id="62" idx="1"/>
            <a:endCxn id="56" idx="3"/>
          </p:cNvCxnSpPr>
          <p:nvPr/>
        </p:nvCxnSpPr>
        <p:spPr bwMode="auto">
          <a:xfrm flipH="1">
            <a:off x="6553200" y="3716743"/>
            <a:ext cx="1448426" cy="4856"/>
          </a:xfrm>
          <a:prstGeom prst="straightConnector1">
            <a:avLst/>
          </a:prstGeom>
          <a:solidFill>
            <a:schemeClr val="accent1"/>
          </a:solidFill>
          <a:ln w="38100" cap="flat" cmpd="sng" algn="ctr">
            <a:solidFill>
              <a:schemeClr val="bg1"/>
            </a:solidFill>
            <a:prstDash val="sysDash"/>
            <a:round/>
            <a:headEnd type="triangle" w="med" len="med"/>
            <a:tailEnd type="triangle" w="med" len="med"/>
          </a:ln>
          <a:effectLst/>
        </p:spPr>
      </p:cxnSp>
      <p:cxnSp>
        <p:nvCxnSpPr>
          <p:cNvPr id="77" name="Straight Arrow Connector 76"/>
          <p:cNvCxnSpPr>
            <a:stCxn id="60" idx="3"/>
            <a:endCxn id="61" idx="1"/>
          </p:cNvCxnSpPr>
          <p:nvPr/>
        </p:nvCxnSpPr>
        <p:spPr bwMode="auto">
          <a:xfrm>
            <a:off x="6533070" y="1579202"/>
            <a:ext cx="1392356" cy="0"/>
          </a:xfrm>
          <a:prstGeom prst="straightConnector1">
            <a:avLst/>
          </a:prstGeom>
          <a:solidFill>
            <a:schemeClr val="accent1"/>
          </a:solidFill>
          <a:ln w="76200" cap="flat" cmpd="sng" algn="ctr">
            <a:solidFill>
              <a:srgbClr val="FF0000"/>
            </a:solidFill>
            <a:prstDash val="solid"/>
            <a:round/>
            <a:headEnd type="triangle" w="med" len="med"/>
            <a:tailEnd type="triangle" w="med" len="med"/>
          </a:ln>
          <a:effectLst/>
        </p:spPr>
      </p:cxnSp>
      <p:sp>
        <p:nvSpPr>
          <p:cNvPr id="81" name="TextBox 80"/>
          <p:cNvSpPr txBox="1"/>
          <p:nvPr/>
        </p:nvSpPr>
        <p:spPr>
          <a:xfrm rot="18619908">
            <a:off x="3819381" y="2213462"/>
            <a:ext cx="861518" cy="400110"/>
          </a:xfrm>
          <a:prstGeom prst="rect">
            <a:avLst/>
          </a:prstGeom>
          <a:noFill/>
        </p:spPr>
        <p:txBody>
          <a:bodyPr wrap="none" rtlCol="0">
            <a:spAutoFit/>
          </a:bodyPr>
          <a:lstStyle/>
          <a:p>
            <a:r>
              <a:rPr lang="en-US" sz="2000" b="1" dirty="0" smtClean="0">
                <a:solidFill>
                  <a:schemeClr val="bg2"/>
                </a:solidFill>
              </a:rPr>
              <a:t>DATA</a:t>
            </a:r>
            <a:endParaRPr lang="en-US" sz="2000" b="1" dirty="0">
              <a:solidFill>
                <a:schemeClr val="bg2"/>
              </a:solidFill>
            </a:endParaRPr>
          </a:p>
        </p:txBody>
      </p:sp>
      <p:sp>
        <p:nvSpPr>
          <p:cNvPr id="82" name="TextBox 81"/>
          <p:cNvSpPr txBox="1"/>
          <p:nvPr/>
        </p:nvSpPr>
        <p:spPr>
          <a:xfrm rot="20628599">
            <a:off x="3890966" y="3470763"/>
            <a:ext cx="870751" cy="400110"/>
          </a:xfrm>
          <a:prstGeom prst="rect">
            <a:avLst/>
          </a:prstGeom>
          <a:noFill/>
        </p:spPr>
        <p:txBody>
          <a:bodyPr wrap="none" rtlCol="0">
            <a:spAutoFit/>
          </a:bodyPr>
          <a:lstStyle/>
          <a:p>
            <a:r>
              <a:rPr lang="en-US" sz="2000" b="1" dirty="0" smtClean="0">
                <a:solidFill>
                  <a:schemeClr val="bg2"/>
                </a:solidFill>
              </a:rPr>
              <a:t>CTRL</a:t>
            </a:r>
            <a:endParaRPr lang="en-US" sz="2000" b="1" dirty="0">
              <a:solidFill>
                <a:schemeClr val="bg2"/>
              </a:solidFill>
            </a:endParaRPr>
          </a:p>
        </p:txBody>
      </p:sp>
      <p:sp>
        <p:nvSpPr>
          <p:cNvPr id="83" name="Cloud 82"/>
          <p:cNvSpPr/>
          <p:nvPr/>
        </p:nvSpPr>
        <p:spPr bwMode="auto">
          <a:xfrm>
            <a:off x="9810750" y="647700"/>
            <a:ext cx="2487613" cy="1447800"/>
          </a:xfrm>
          <a:prstGeom prst="cloud">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r>
              <a:rPr lang="en-US" sz="2000" dirty="0" smtClean="0">
                <a:solidFill>
                  <a:schemeClr val="bg2"/>
                </a:solidFill>
                <a:latin typeface="FrutigerNext LT Regular" pitchFamily="34" charset="0"/>
                <a:ea typeface="MS PGothic" pitchFamily="34" charset="-128"/>
              </a:rPr>
              <a:t>IP</a:t>
            </a:r>
            <a:br>
              <a:rPr lang="en-US" sz="2000" dirty="0" smtClean="0">
                <a:solidFill>
                  <a:schemeClr val="bg2"/>
                </a:solidFill>
                <a:latin typeface="FrutigerNext LT Regular" pitchFamily="34" charset="0"/>
                <a:ea typeface="MS PGothic" pitchFamily="34" charset="-128"/>
              </a:rPr>
            </a:br>
            <a:r>
              <a:rPr lang="en-US" sz="2000" dirty="0" smtClean="0">
                <a:solidFill>
                  <a:schemeClr val="bg2"/>
                </a:solidFill>
                <a:latin typeface="FrutigerNext LT Regular" pitchFamily="34" charset="0"/>
                <a:ea typeface="MS PGothic" pitchFamily="34" charset="-128"/>
              </a:rPr>
              <a:t>Multimedia Core Sys</a:t>
            </a:r>
            <a:endParaRPr kumimoji="0" lang="en-US" sz="2000" b="0" i="0" u="none" strike="noStrike" cap="none" normalizeH="0" baseline="0" dirty="0" smtClean="0">
              <a:ln>
                <a:noFill/>
              </a:ln>
              <a:solidFill>
                <a:schemeClr val="bg2"/>
              </a:solidFill>
              <a:effectLst/>
              <a:latin typeface="FrutigerNext LT Regular" pitchFamily="34" charset="0"/>
              <a:ea typeface="MS PGothic" pitchFamily="34" charset="-128"/>
            </a:endParaRPr>
          </a:p>
        </p:txBody>
      </p:sp>
      <p:cxnSp>
        <p:nvCxnSpPr>
          <p:cNvPr id="79" name="Straight Arrow Connector 78"/>
          <p:cNvCxnSpPr>
            <a:stCxn id="61" idx="3"/>
          </p:cNvCxnSpPr>
          <p:nvPr/>
        </p:nvCxnSpPr>
        <p:spPr bwMode="auto">
          <a:xfrm flipV="1">
            <a:off x="9181020" y="1333500"/>
            <a:ext cx="858330" cy="245702"/>
          </a:xfrm>
          <a:prstGeom prst="straightConnector1">
            <a:avLst/>
          </a:prstGeom>
          <a:solidFill>
            <a:schemeClr val="accent1"/>
          </a:solidFill>
          <a:ln w="76200" cap="flat" cmpd="sng" algn="ctr">
            <a:solidFill>
              <a:srgbClr val="FF0000"/>
            </a:solidFill>
            <a:prstDash val="solid"/>
            <a:round/>
            <a:headEnd type="triangle" w="med" len="med"/>
            <a:tailEnd type="triangle" w="med" len="med"/>
          </a:ln>
          <a:effectLst/>
        </p:spPr>
      </p:cxnSp>
      <p:cxnSp>
        <p:nvCxnSpPr>
          <p:cNvPr id="32" name="Straight Arrow Connector 31"/>
          <p:cNvCxnSpPr/>
          <p:nvPr/>
        </p:nvCxnSpPr>
        <p:spPr bwMode="auto">
          <a:xfrm>
            <a:off x="9257220" y="1903052"/>
            <a:ext cx="972630" cy="516298"/>
          </a:xfrm>
          <a:prstGeom prst="straightConnector1">
            <a:avLst/>
          </a:prstGeom>
          <a:solidFill>
            <a:schemeClr val="accent1"/>
          </a:solidFill>
          <a:ln w="76200" cap="flat" cmpd="sng" algn="ctr">
            <a:solidFill>
              <a:srgbClr val="FF0000"/>
            </a:solidFill>
            <a:prstDash val="solid"/>
            <a:round/>
            <a:headEnd type="triangle" w="med" len="med"/>
            <a:tailEnd type="triangle" w="med" len="med"/>
          </a:ln>
          <a:effectLst/>
        </p:spPr>
      </p:cxnSp>
      <p:sp>
        <p:nvSpPr>
          <p:cNvPr id="35" name="Cloud 34"/>
          <p:cNvSpPr/>
          <p:nvPr/>
        </p:nvSpPr>
        <p:spPr bwMode="auto">
          <a:xfrm>
            <a:off x="10123487" y="2057400"/>
            <a:ext cx="1946276" cy="819150"/>
          </a:xfrm>
          <a:prstGeom prst="cloud">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r>
              <a:rPr lang="en-US" sz="2000" dirty="0" smtClean="0">
                <a:solidFill>
                  <a:schemeClr val="bg2"/>
                </a:solidFill>
                <a:latin typeface="FrutigerNext LT Regular" pitchFamily="34" charset="0"/>
                <a:ea typeface="MS PGothic" pitchFamily="34" charset="-128"/>
              </a:rPr>
              <a:t>Internet</a:t>
            </a:r>
            <a:endParaRPr kumimoji="0" lang="en-US" sz="2000" b="0" i="0" u="none" strike="noStrike" cap="none" normalizeH="0" baseline="0" dirty="0" smtClean="0">
              <a:ln>
                <a:noFill/>
              </a:ln>
              <a:solidFill>
                <a:schemeClr val="bg2"/>
              </a:solidFill>
              <a:effectLst/>
              <a:latin typeface="FrutigerNext LT Regular" pitchFamily="34" charset="0"/>
              <a:ea typeface="MS PGothic" pitchFamily="34" charset="-128"/>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ounded Rectangle 95"/>
          <p:cNvSpPr/>
          <p:nvPr/>
        </p:nvSpPr>
        <p:spPr bwMode="auto">
          <a:xfrm>
            <a:off x="202234" y="4933950"/>
            <a:ext cx="11867530" cy="1835343"/>
          </a:xfrm>
          <a:prstGeom prst="roundRect">
            <a:avLst/>
          </a:prstGeom>
          <a:noFill/>
          <a:ln w="952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2" name="Title 1"/>
          <p:cNvSpPr>
            <a:spLocks noGrp="1"/>
          </p:cNvSpPr>
          <p:nvPr>
            <p:ph type="ctrTitle"/>
          </p:nvPr>
        </p:nvSpPr>
        <p:spPr>
          <a:xfrm>
            <a:off x="2613571" y="0"/>
            <a:ext cx="6568530" cy="693682"/>
          </a:xfrm>
        </p:spPr>
        <p:txBody>
          <a:bodyPr/>
          <a:lstStyle/>
          <a:p>
            <a:r>
              <a:rPr lang="en-US" dirty="0" smtClean="0">
                <a:solidFill>
                  <a:schemeClr val="bg2"/>
                </a:solidFill>
              </a:rPr>
              <a:t>A few areas for improvement</a:t>
            </a:r>
            <a:endParaRPr lang="en-US" dirty="0">
              <a:solidFill>
                <a:schemeClr val="bg2"/>
              </a:solidFill>
            </a:endParaRPr>
          </a:p>
        </p:txBody>
      </p:sp>
      <p:pic>
        <p:nvPicPr>
          <p:cNvPr id="1027" name="Picture 3" descr="C:\Users\p00901432\Desktop\CLOUDCOM DNov 30 Dec 3rd VANCOUVER\antennaandbase.jpg"/>
          <p:cNvPicPr>
            <a:picLocks noChangeAspect="1" noChangeArrowheads="1"/>
          </p:cNvPicPr>
          <p:nvPr/>
        </p:nvPicPr>
        <p:blipFill>
          <a:blip r:embed="rId2" cstate="print"/>
          <a:srcRect l="8664" t="6635" r="-5862"/>
          <a:stretch>
            <a:fillRect/>
          </a:stretch>
        </p:blipFill>
        <p:spPr bwMode="auto">
          <a:xfrm>
            <a:off x="286603" y="640024"/>
            <a:ext cx="2620370" cy="3635717"/>
          </a:xfrm>
          <a:prstGeom prst="rect">
            <a:avLst/>
          </a:prstGeom>
          <a:noFill/>
        </p:spPr>
      </p:pic>
      <p:pic>
        <p:nvPicPr>
          <p:cNvPr id="1028" name="Picture 4" descr="C:\Users\p00901432\Desktop\CLOUDCOM DNov 30 Dec 3rd VANCOUVER\KDDI eNB RRU.jpeg"/>
          <p:cNvPicPr>
            <a:picLocks noChangeAspect="1" noChangeArrowheads="1"/>
          </p:cNvPicPr>
          <p:nvPr/>
        </p:nvPicPr>
        <p:blipFill>
          <a:blip r:embed="rId3" cstate="print"/>
          <a:srcRect l="14519" t="31485" r="8637" b="13017"/>
          <a:stretch>
            <a:fillRect/>
          </a:stretch>
        </p:blipFill>
        <p:spPr bwMode="auto">
          <a:xfrm>
            <a:off x="556252" y="3286043"/>
            <a:ext cx="2459904" cy="1134411"/>
          </a:xfrm>
          <a:prstGeom prst="rect">
            <a:avLst/>
          </a:prstGeom>
          <a:noFill/>
        </p:spPr>
      </p:pic>
      <p:sp>
        <p:nvSpPr>
          <p:cNvPr id="21" name="TextBox 20"/>
          <p:cNvSpPr txBox="1"/>
          <p:nvPr/>
        </p:nvSpPr>
        <p:spPr>
          <a:xfrm>
            <a:off x="2054303" y="560256"/>
            <a:ext cx="800219" cy="646331"/>
          </a:xfrm>
          <a:prstGeom prst="rect">
            <a:avLst/>
          </a:prstGeom>
          <a:noFill/>
        </p:spPr>
        <p:txBody>
          <a:bodyPr wrap="none" rtlCol="0">
            <a:spAutoFit/>
          </a:bodyPr>
          <a:lstStyle/>
          <a:p>
            <a:r>
              <a:rPr lang="en-US" sz="3600" dirty="0" smtClean="0">
                <a:solidFill>
                  <a:schemeClr val="bg2"/>
                </a:solidFill>
              </a:rPr>
              <a:t>))))</a:t>
            </a:r>
            <a:endParaRPr lang="en-US" sz="3600" dirty="0">
              <a:solidFill>
                <a:schemeClr val="bg2"/>
              </a:solidFill>
            </a:endParaRPr>
          </a:p>
        </p:txBody>
      </p:sp>
      <p:sp>
        <p:nvSpPr>
          <p:cNvPr id="23" name="Freeform 22"/>
          <p:cNvSpPr/>
          <p:nvPr/>
        </p:nvSpPr>
        <p:spPr bwMode="auto">
          <a:xfrm rot="16200000">
            <a:off x="669347" y="1979181"/>
            <a:ext cx="1829661" cy="587809"/>
          </a:xfrm>
          <a:custGeom>
            <a:avLst/>
            <a:gdLst>
              <a:gd name="connsiteX0" fmla="*/ 0 w 1779668"/>
              <a:gd name="connsiteY0" fmla="*/ 204717 h 587592"/>
              <a:gd name="connsiteX1" fmla="*/ 68239 w 1779668"/>
              <a:gd name="connsiteY1" fmla="*/ 191069 h 587592"/>
              <a:gd name="connsiteX2" fmla="*/ 109182 w 1779668"/>
              <a:gd name="connsiteY2" fmla="*/ 163774 h 587592"/>
              <a:gd name="connsiteX3" fmla="*/ 177421 w 1779668"/>
              <a:gd name="connsiteY3" fmla="*/ 177421 h 587592"/>
              <a:gd name="connsiteX4" fmla="*/ 259308 w 1779668"/>
              <a:gd name="connsiteY4" fmla="*/ 204717 h 587592"/>
              <a:gd name="connsiteX5" fmla="*/ 286603 w 1779668"/>
              <a:gd name="connsiteY5" fmla="*/ 245660 h 587592"/>
              <a:gd name="connsiteX6" fmla="*/ 354842 w 1779668"/>
              <a:gd name="connsiteY6" fmla="*/ 163774 h 587592"/>
              <a:gd name="connsiteX7" fmla="*/ 395785 w 1779668"/>
              <a:gd name="connsiteY7" fmla="*/ 150126 h 587592"/>
              <a:gd name="connsiteX8" fmla="*/ 450376 w 1779668"/>
              <a:gd name="connsiteY8" fmla="*/ 136478 h 587592"/>
              <a:gd name="connsiteX9" fmla="*/ 491319 w 1779668"/>
              <a:gd name="connsiteY9" fmla="*/ 150126 h 587592"/>
              <a:gd name="connsiteX10" fmla="*/ 504967 w 1779668"/>
              <a:gd name="connsiteY10" fmla="*/ 191069 h 587592"/>
              <a:gd name="connsiteX11" fmla="*/ 532263 w 1779668"/>
              <a:gd name="connsiteY11" fmla="*/ 122830 h 587592"/>
              <a:gd name="connsiteX12" fmla="*/ 573206 w 1779668"/>
              <a:gd name="connsiteY12" fmla="*/ 13648 h 587592"/>
              <a:gd name="connsiteX13" fmla="*/ 600502 w 1779668"/>
              <a:gd name="connsiteY13" fmla="*/ 136478 h 587592"/>
              <a:gd name="connsiteX14" fmla="*/ 614149 w 1779668"/>
              <a:gd name="connsiteY14" fmla="*/ 232012 h 587592"/>
              <a:gd name="connsiteX15" fmla="*/ 627797 w 1779668"/>
              <a:gd name="connsiteY15" fmla="*/ 477672 h 587592"/>
              <a:gd name="connsiteX16" fmla="*/ 655093 w 1779668"/>
              <a:gd name="connsiteY16" fmla="*/ 423081 h 587592"/>
              <a:gd name="connsiteX17" fmla="*/ 668740 w 1779668"/>
              <a:gd name="connsiteY17" fmla="*/ 300251 h 587592"/>
              <a:gd name="connsiteX18" fmla="*/ 682388 w 1779668"/>
              <a:gd name="connsiteY18" fmla="*/ 191069 h 587592"/>
              <a:gd name="connsiteX19" fmla="*/ 696036 w 1779668"/>
              <a:gd name="connsiteY19" fmla="*/ 136478 h 587592"/>
              <a:gd name="connsiteX20" fmla="*/ 709684 w 1779668"/>
              <a:gd name="connsiteY20" fmla="*/ 40944 h 587592"/>
              <a:gd name="connsiteX21" fmla="*/ 750627 w 1779668"/>
              <a:gd name="connsiteY21" fmla="*/ 68239 h 587592"/>
              <a:gd name="connsiteX22" fmla="*/ 805218 w 1779668"/>
              <a:gd name="connsiteY22" fmla="*/ 150126 h 587592"/>
              <a:gd name="connsiteX23" fmla="*/ 818866 w 1779668"/>
              <a:gd name="connsiteY23" fmla="*/ 204717 h 587592"/>
              <a:gd name="connsiteX24" fmla="*/ 832514 w 1779668"/>
              <a:gd name="connsiteY24" fmla="*/ 245660 h 587592"/>
              <a:gd name="connsiteX25" fmla="*/ 859809 w 1779668"/>
              <a:gd name="connsiteY25" fmla="*/ 204717 h 587592"/>
              <a:gd name="connsiteX26" fmla="*/ 900752 w 1779668"/>
              <a:gd name="connsiteY26" fmla="*/ 218365 h 587592"/>
              <a:gd name="connsiteX27" fmla="*/ 941696 w 1779668"/>
              <a:gd name="connsiteY27" fmla="*/ 177421 h 587592"/>
              <a:gd name="connsiteX28" fmla="*/ 968991 w 1779668"/>
              <a:gd name="connsiteY28" fmla="*/ 259308 h 587592"/>
              <a:gd name="connsiteX29" fmla="*/ 1009934 w 1779668"/>
              <a:gd name="connsiteY29" fmla="*/ 286603 h 587592"/>
              <a:gd name="connsiteX30" fmla="*/ 1064525 w 1779668"/>
              <a:gd name="connsiteY30" fmla="*/ 136478 h 587592"/>
              <a:gd name="connsiteX31" fmla="*/ 1091821 w 1779668"/>
              <a:gd name="connsiteY31" fmla="*/ 54592 h 587592"/>
              <a:gd name="connsiteX32" fmla="*/ 1105469 w 1779668"/>
              <a:gd name="connsiteY32" fmla="*/ 0 h 587592"/>
              <a:gd name="connsiteX33" fmla="*/ 1146412 w 1779668"/>
              <a:gd name="connsiteY33" fmla="*/ 54592 h 587592"/>
              <a:gd name="connsiteX34" fmla="*/ 1160060 w 1779668"/>
              <a:gd name="connsiteY34" fmla="*/ 136478 h 587592"/>
              <a:gd name="connsiteX35" fmla="*/ 1173708 w 1779668"/>
              <a:gd name="connsiteY35" fmla="*/ 204717 h 587592"/>
              <a:gd name="connsiteX36" fmla="*/ 1201003 w 1779668"/>
              <a:gd name="connsiteY36" fmla="*/ 286603 h 587592"/>
              <a:gd name="connsiteX37" fmla="*/ 1214651 w 1779668"/>
              <a:gd name="connsiteY37" fmla="*/ 245660 h 587592"/>
              <a:gd name="connsiteX38" fmla="*/ 1241946 w 1779668"/>
              <a:gd name="connsiteY38" fmla="*/ 136478 h 587592"/>
              <a:gd name="connsiteX39" fmla="*/ 1296537 w 1779668"/>
              <a:gd name="connsiteY39" fmla="*/ 218365 h 587592"/>
              <a:gd name="connsiteX40" fmla="*/ 1364776 w 1779668"/>
              <a:gd name="connsiteY40" fmla="*/ 286603 h 587592"/>
              <a:gd name="connsiteX41" fmla="*/ 1378424 w 1779668"/>
              <a:gd name="connsiteY41" fmla="*/ 136478 h 587592"/>
              <a:gd name="connsiteX42" fmla="*/ 1392072 w 1779668"/>
              <a:gd name="connsiteY42" fmla="*/ 95535 h 587592"/>
              <a:gd name="connsiteX43" fmla="*/ 1433015 w 1779668"/>
              <a:gd name="connsiteY43" fmla="*/ 109183 h 587592"/>
              <a:gd name="connsiteX44" fmla="*/ 1460311 w 1779668"/>
              <a:gd name="connsiteY44" fmla="*/ 150126 h 587592"/>
              <a:gd name="connsiteX45" fmla="*/ 1487606 w 1779668"/>
              <a:gd name="connsiteY45" fmla="*/ 327547 h 587592"/>
              <a:gd name="connsiteX46" fmla="*/ 1514902 w 1779668"/>
              <a:gd name="connsiteY46" fmla="*/ 423081 h 587592"/>
              <a:gd name="connsiteX47" fmla="*/ 1542197 w 1779668"/>
              <a:gd name="connsiteY47" fmla="*/ 532263 h 587592"/>
              <a:gd name="connsiteX48" fmla="*/ 1555845 w 1779668"/>
              <a:gd name="connsiteY48" fmla="*/ 573206 h 587592"/>
              <a:gd name="connsiteX49" fmla="*/ 1542197 w 1779668"/>
              <a:gd name="connsiteY49" fmla="*/ 504968 h 587592"/>
              <a:gd name="connsiteX50" fmla="*/ 1555845 w 1779668"/>
              <a:gd name="connsiteY50" fmla="*/ 177421 h 587592"/>
              <a:gd name="connsiteX51" fmla="*/ 1583140 w 1779668"/>
              <a:gd name="connsiteY51" fmla="*/ 0 h 587592"/>
              <a:gd name="connsiteX52" fmla="*/ 1610436 w 1779668"/>
              <a:gd name="connsiteY52" fmla="*/ 245660 h 587592"/>
              <a:gd name="connsiteX53" fmla="*/ 1651379 w 1779668"/>
              <a:gd name="connsiteY53" fmla="*/ 272956 h 587592"/>
              <a:gd name="connsiteX54" fmla="*/ 1692322 w 1779668"/>
              <a:gd name="connsiteY54" fmla="*/ 259308 h 587592"/>
              <a:gd name="connsiteX55" fmla="*/ 1774209 w 1779668"/>
              <a:gd name="connsiteY55" fmla="*/ 245660 h 587592"/>
              <a:gd name="connsiteX56" fmla="*/ 1774209 w 1779668"/>
              <a:gd name="connsiteY56" fmla="*/ 218365 h 587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779668" h="587592">
                <a:moveTo>
                  <a:pt x="0" y="204717"/>
                </a:moveTo>
                <a:cubicBezTo>
                  <a:pt x="22746" y="200168"/>
                  <a:pt x="46519" y="199214"/>
                  <a:pt x="68239" y="191069"/>
                </a:cubicBezTo>
                <a:cubicBezTo>
                  <a:pt x="83597" y="185310"/>
                  <a:pt x="92906" y="165809"/>
                  <a:pt x="109182" y="163774"/>
                </a:cubicBezTo>
                <a:cubicBezTo>
                  <a:pt x="132200" y="160897"/>
                  <a:pt x="155042" y="171318"/>
                  <a:pt x="177421" y="177421"/>
                </a:cubicBezTo>
                <a:cubicBezTo>
                  <a:pt x="205179" y="184991"/>
                  <a:pt x="259308" y="204717"/>
                  <a:pt x="259308" y="204717"/>
                </a:cubicBezTo>
                <a:cubicBezTo>
                  <a:pt x="268406" y="218365"/>
                  <a:pt x="270201" y="245660"/>
                  <a:pt x="286603" y="245660"/>
                </a:cubicBezTo>
                <a:cubicBezTo>
                  <a:pt x="312593" y="245660"/>
                  <a:pt x="339404" y="176124"/>
                  <a:pt x="354842" y="163774"/>
                </a:cubicBezTo>
                <a:cubicBezTo>
                  <a:pt x="366076" y="154787"/>
                  <a:pt x="382137" y="154675"/>
                  <a:pt x="395785" y="150126"/>
                </a:cubicBezTo>
                <a:cubicBezTo>
                  <a:pt x="494715" y="216079"/>
                  <a:pt x="391181" y="166075"/>
                  <a:pt x="450376" y="136478"/>
                </a:cubicBezTo>
                <a:cubicBezTo>
                  <a:pt x="463243" y="130045"/>
                  <a:pt x="477671" y="145577"/>
                  <a:pt x="491319" y="150126"/>
                </a:cubicBezTo>
                <a:cubicBezTo>
                  <a:pt x="495868" y="163774"/>
                  <a:pt x="492997" y="199049"/>
                  <a:pt x="504967" y="191069"/>
                </a:cubicBezTo>
                <a:cubicBezTo>
                  <a:pt x="525351" y="177480"/>
                  <a:pt x="524516" y="146071"/>
                  <a:pt x="532263" y="122830"/>
                </a:cubicBezTo>
                <a:cubicBezTo>
                  <a:pt x="569429" y="11334"/>
                  <a:pt x="517366" y="125330"/>
                  <a:pt x="573206" y="13648"/>
                </a:cubicBezTo>
                <a:cubicBezTo>
                  <a:pt x="585474" y="62720"/>
                  <a:pt x="591839" y="84502"/>
                  <a:pt x="600502" y="136478"/>
                </a:cubicBezTo>
                <a:cubicBezTo>
                  <a:pt x="605790" y="168208"/>
                  <a:pt x="609600" y="200167"/>
                  <a:pt x="614149" y="232012"/>
                </a:cubicBezTo>
                <a:cubicBezTo>
                  <a:pt x="618698" y="313899"/>
                  <a:pt x="610613" y="397480"/>
                  <a:pt x="627797" y="477672"/>
                </a:cubicBezTo>
                <a:cubicBezTo>
                  <a:pt x="632060" y="497565"/>
                  <a:pt x="650518" y="442905"/>
                  <a:pt x="655093" y="423081"/>
                </a:cubicBezTo>
                <a:cubicBezTo>
                  <a:pt x="664356" y="382941"/>
                  <a:pt x="663927" y="341164"/>
                  <a:pt x="668740" y="300251"/>
                </a:cubicBezTo>
                <a:cubicBezTo>
                  <a:pt x="673025" y="263825"/>
                  <a:pt x="676358" y="227247"/>
                  <a:pt x="682388" y="191069"/>
                </a:cubicBezTo>
                <a:cubicBezTo>
                  <a:pt x="685472" y="172567"/>
                  <a:pt x="692681" y="154932"/>
                  <a:pt x="696036" y="136478"/>
                </a:cubicBezTo>
                <a:cubicBezTo>
                  <a:pt x="701790" y="104829"/>
                  <a:pt x="705135" y="72789"/>
                  <a:pt x="709684" y="40944"/>
                </a:cubicBezTo>
                <a:cubicBezTo>
                  <a:pt x="723332" y="50042"/>
                  <a:pt x="739826" y="55895"/>
                  <a:pt x="750627" y="68239"/>
                </a:cubicBezTo>
                <a:cubicBezTo>
                  <a:pt x="772229" y="92927"/>
                  <a:pt x="805218" y="150126"/>
                  <a:pt x="805218" y="150126"/>
                </a:cubicBezTo>
                <a:cubicBezTo>
                  <a:pt x="809767" y="168323"/>
                  <a:pt x="813713" y="186682"/>
                  <a:pt x="818866" y="204717"/>
                </a:cubicBezTo>
                <a:cubicBezTo>
                  <a:pt x="822818" y="218549"/>
                  <a:pt x="818128" y="245660"/>
                  <a:pt x="832514" y="245660"/>
                </a:cubicBezTo>
                <a:cubicBezTo>
                  <a:pt x="848916" y="245660"/>
                  <a:pt x="850711" y="218365"/>
                  <a:pt x="859809" y="204717"/>
                </a:cubicBezTo>
                <a:cubicBezTo>
                  <a:pt x="873457" y="209266"/>
                  <a:pt x="887104" y="222914"/>
                  <a:pt x="900752" y="218365"/>
                </a:cubicBezTo>
                <a:cubicBezTo>
                  <a:pt x="919063" y="212261"/>
                  <a:pt x="925145" y="167491"/>
                  <a:pt x="941696" y="177421"/>
                </a:cubicBezTo>
                <a:cubicBezTo>
                  <a:pt x="966368" y="192224"/>
                  <a:pt x="945051" y="243348"/>
                  <a:pt x="968991" y="259308"/>
                </a:cubicBezTo>
                <a:lnTo>
                  <a:pt x="1009934" y="286603"/>
                </a:lnTo>
                <a:cubicBezTo>
                  <a:pt x="1090837" y="232670"/>
                  <a:pt x="1034796" y="285124"/>
                  <a:pt x="1064525" y="136478"/>
                </a:cubicBezTo>
                <a:cubicBezTo>
                  <a:pt x="1070168" y="108265"/>
                  <a:pt x="1084843" y="82505"/>
                  <a:pt x="1091821" y="54592"/>
                </a:cubicBezTo>
                <a:lnTo>
                  <a:pt x="1105469" y="0"/>
                </a:lnTo>
                <a:cubicBezTo>
                  <a:pt x="1119117" y="18197"/>
                  <a:pt x="1137964" y="33472"/>
                  <a:pt x="1146412" y="54592"/>
                </a:cubicBezTo>
                <a:cubicBezTo>
                  <a:pt x="1156689" y="80285"/>
                  <a:pt x="1155110" y="109253"/>
                  <a:pt x="1160060" y="136478"/>
                </a:cubicBezTo>
                <a:cubicBezTo>
                  <a:pt x="1164210" y="159301"/>
                  <a:pt x="1167605" y="182338"/>
                  <a:pt x="1173708" y="204717"/>
                </a:cubicBezTo>
                <a:cubicBezTo>
                  <a:pt x="1181278" y="232475"/>
                  <a:pt x="1201003" y="286603"/>
                  <a:pt x="1201003" y="286603"/>
                </a:cubicBezTo>
                <a:cubicBezTo>
                  <a:pt x="1205552" y="272955"/>
                  <a:pt x="1210866" y="259539"/>
                  <a:pt x="1214651" y="245660"/>
                </a:cubicBezTo>
                <a:cubicBezTo>
                  <a:pt x="1224522" y="209468"/>
                  <a:pt x="1206357" y="148341"/>
                  <a:pt x="1241946" y="136478"/>
                </a:cubicBezTo>
                <a:cubicBezTo>
                  <a:pt x="1273068" y="126104"/>
                  <a:pt x="1281866" y="189023"/>
                  <a:pt x="1296537" y="218365"/>
                </a:cubicBezTo>
                <a:cubicBezTo>
                  <a:pt x="1330267" y="285823"/>
                  <a:pt x="1304532" y="266523"/>
                  <a:pt x="1364776" y="286603"/>
                </a:cubicBezTo>
                <a:cubicBezTo>
                  <a:pt x="1369325" y="236561"/>
                  <a:pt x="1371318" y="186221"/>
                  <a:pt x="1378424" y="136478"/>
                </a:cubicBezTo>
                <a:cubicBezTo>
                  <a:pt x="1380459" y="122237"/>
                  <a:pt x="1379205" y="101968"/>
                  <a:pt x="1392072" y="95535"/>
                </a:cubicBezTo>
                <a:cubicBezTo>
                  <a:pt x="1404939" y="89102"/>
                  <a:pt x="1419367" y="104634"/>
                  <a:pt x="1433015" y="109183"/>
                </a:cubicBezTo>
                <a:cubicBezTo>
                  <a:pt x="1442114" y="122831"/>
                  <a:pt x="1454552" y="134768"/>
                  <a:pt x="1460311" y="150126"/>
                </a:cubicBezTo>
                <a:cubicBezTo>
                  <a:pt x="1472832" y="183515"/>
                  <a:pt x="1484234" y="307316"/>
                  <a:pt x="1487606" y="327547"/>
                </a:cubicBezTo>
                <a:cubicBezTo>
                  <a:pt x="1497349" y="386004"/>
                  <a:pt x="1500993" y="372083"/>
                  <a:pt x="1514902" y="423081"/>
                </a:cubicBezTo>
                <a:cubicBezTo>
                  <a:pt x="1524773" y="459273"/>
                  <a:pt x="1530334" y="496674"/>
                  <a:pt x="1542197" y="532263"/>
                </a:cubicBezTo>
                <a:cubicBezTo>
                  <a:pt x="1546746" y="545911"/>
                  <a:pt x="1555845" y="587592"/>
                  <a:pt x="1555845" y="573206"/>
                </a:cubicBezTo>
                <a:cubicBezTo>
                  <a:pt x="1555845" y="550010"/>
                  <a:pt x="1546746" y="527714"/>
                  <a:pt x="1542197" y="504968"/>
                </a:cubicBezTo>
                <a:cubicBezTo>
                  <a:pt x="1546746" y="395786"/>
                  <a:pt x="1549028" y="286485"/>
                  <a:pt x="1555845" y="177421"/>
                </a:cubicBezTo>
                <a:cubicBezTo>
                  <a:pt x="1560351" y="105319"/>
                  <a:pt x="1569902" y="66195"/>
                  <a:pt x="1583140" y="0"/>
                </a:cubicBezTo>
                <a:cubicBezTo>
                  <a:pt x="1592239" y="81887"/>
                  <a:pt x="1590453" y="165729"/>
                  <a:pt x="1610436" y="245660"/>
                </a:cubicBezTo>
                <a:cubicBezTo>
                  <a:pt x="1614414" y="261573"/>
                  <a:pt x="1635200" y="270259"/>
                  <a:pt x="1651379" y="272956"/>
                </a:cubicBezTo>
                <a:cubicBezTo>
                  <a:pt x="1665569" y="275321"/>
                  <a:pt x="1678674" y="263857"/>
                  <a:pt x="1692322" y="259308"/>
                </a:cubicBezTo>
                <a:cubicBezTo>
                  <a:pt x="1730264" y="271955"/>
                  <a:pt x="1742461" y="287991"/>
                  <a:pt x="1774209" y="245660"/>
                </a:cubicBezTo>
                <a:cubicBezTo>
                  <a:pt x="1779668" y="238381"/>
                  <a:pt x="1774209" y="227463"/>
                  <a:pt x="1774209" y="218365"/>
                </a:cubicBezTo>
              </a:path>
            </a:pathLst>
          </a:cu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0" name="TextBox 29"/>
          <p:cNvSpPr txBox="1"/>
          <p:nvPr/>
        </p:nvSpPr>
        <p:spPr>
          <a:xfrm rot="10623902">
            <a:off x="350607" y="699008"/>
            <a:ext cx="800219" cy="646331"/>
          </a:xfrm>
          <a:prstGeom prst="rect">
            <a:avLst/>
          </a:prstGeom>
          <a:noFill/>
        </p:spPr>
        <p:txBody>
          <a:bodyPr wrap="none" rtlCol="0">
            <a:spAutoFit/>
          </a:bodyPr>
          <a:lstStyle/>
          <a:p>
            <a:r>
              <a:rPr lang="en-US" sz="3600" dirty="0" smtClean="0">
                <a:solidFill>
                  <a:schemeClr val="bg2"/>
                </a:solidFill>
              </a:rPr>
              <a:t>))))</a:t>
            </a:r>
            <a:endParaRPr lang="en-US" sz="3600" dirty="0">
              <a:solidFill>
                <a:schemeClr val="bg2"/>
              </a:solidFill>
            </a:endParaRPr>
          </a:p>
        </p:txBody>
      </p:sp>
      <p:sp>
        <p:nvSpPr>
          <p:cNvPr id="57" name="Rectangle 56"/>
          <p:cNvSpPr/>
          <p:nvPr/>
        </p:nvSpPr>
        <p:spPr>
          <a:xfrm rot="16200000">
            <a:off x="147393" y="1937740"/>
            <a:ext cx="1801504" cy="461665"/>
          </a:xfrm>
          <a:prstGeom prst="rect">
            <a:avLst/>
          </a:prstGeom>
        </p:spPr>
        <p:txBody>
          <a:bodyPr wrap="square">
            <a:spAutoFit/>
          </a:bodyPr>
          <a:lstStyle/>
          <a:p>
            <a:pPr algn="ctr" defTabSz="877888" eaLnBrk="0" hangingPunct="0"/>
            <a:r>
              <a:rPr lang="en-US" sz="2400" dirty="0" smtClean="0">
                <a:solidFill>
                  <a:schemeClr val="bg2"/>
                </a:solidFill>
                <a:latin typeface="FrutigerNext LT Regular" pitchFamily="34" charset="0"/>
                <a:ea typeface="MS PGothic" pitchFamily="34" charset="-128"/>
              </a:rPr>
              <a:t>Fronthaul</a:t>
            </a:r>
          </a:p>
        </p:txBody>
      </p:sp>
      <p:grpSp>
        <p:nvGrpSpPr>
          <p:cNvPr id="32" name="Group 31"/>
          <p:cNvGrpSpPr/>
          <p:nvPr/>
        </p:nvGrpSpPr>
        <p:grpSpPr>
          <a:xfrm>
            <a:off x="1544282" y="705703"/>
            <a:ext cx="470000" cy="423081"/>
            <a:chOff x="4668482" y="4858603"/>
            <a:chExt cx="470000" cy="423081"/>
          </a:xfrm>
        </p:grpSpPr>
        <p:sp>
          <p:nvSpPr>
            <p:cNvPr id="31" name="Oval 30"/>
            <p:cNvSpPr/>
            <p:nvPr/>
          </p:nvSpPr>
          <p:spPr bwMode="auto">
            <a:xfrm>
              <a:off x="4681182" y="4858603"/>
              <a:ext cx="423081" cy="423081"/>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28" name="TextBox 27"/>
            <p:cNvSpPr txBox="1"/>
            <p:nvPr/>
          </p:nvSpPr>
          <p:spPr>
            <a:xfrm>
              <a:off x="4668482" y="4861446"/>
              <a:ext cx="470000" cy="400110"/>
            </a:xfrm>
            <a:prstGeom prst="rect">
              <a:avLst/>
            </a:prstGeom>
            <a:noFill/>
          </p:spPr>
          <p:txBody>
            <a:bodyPr wrap="none" rtlCol="0">
              <a:spAutoFit/>
            </a:bodyPr>
            <a:lstStyle/>
            <a:p>
              <a:r>
                <a:rPr lang="en-US" sz="2000" dirty="0" smtClean="0">
                  <a:solidFill>
                    <a:schemeClr val="bg2"/>
                  </a:solidFill>
                </a:rPr>
                <a:t>01</a:t>
              </a:r>
              <a:endParaRPr lang="en-US" sz="2000" dirty="0">
                <a:solidFill>
                  <a:schemeClr val="bg2"/>
                </a:solidFill>
              </a:endParaRPr>
            </a:p>
          </p:txBody>
        </p:sp>
      </p:grpSp>
      <p:grpSp>
        <p:nvGrpSpPr>
          <p:cNvPr id="33" name="Group 32"/>
          <p:cNvGrpSpPr/>
          <p:nvPr/>
        </p:nvGrpSpPr>
        <p:grpSpPr>
          <a:xfrm>
            <a:off x="1830032" y="2591653"/>
            <a:ext cx="470000" cy="423081"/>
            <a:chOff x="4668482" y="4858603"/>
            <a:chExt cx="470000" cy="423081"/>
          </a:xfrm>
        </p:grpSpPr>
        <p:sp>
          <p:nvSpPr>
            <p:cNvPr id="34" name="Oval 33"/>
            <p:cNvSpPr/>
            <p:nvPr/>
          </p:nvSpPr>
          <p:spPr bwMode="auto">
            <a:xfrm>
              <a:off x="4681182" y="4858603"/>
              <a:ext cx="423081" cy="423081"/>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5" name="TextBox 34"/>
            <p:cNvSpPr txBox="1"/>
            <p:nvPr/>
          </p:nvSpPr>
          <p:spPr>
            <a:xfrm>
              <a:off x="4668482" y="4861446"/>
              <a:ext cx="470000" cy="400110"/>
            </a:xfrm>
            <a:prstGeom prst="rect">
              <a:avLst/>
            </a:prstGeom>
            <a:noFill/>
          </p:spPr>
          <p:txBody>
            <a:bodyPr wrap="none" rtlCol="0">
              <a:spAutoFit/>
            </a:bodyPr>
            <a:lstStyle/>
            <a:p>
              <a:r>
                <a:rPr lang="en-US" sz="2000" dirty="0" smtClean="0">
                  <a:solidFill>
                    <a:schemeClr val="bg2"/>
                  </a:solidFill>
                </a:rPr>
                <a:t>02</a:t>
              </a:r>
              <a:endParaRPr lang="en-US" sz="2000" dirty="0">
                <a:solidFill>
                  <a:schemeClr val="bg2"/>
                </a:solidFill>
              </a:endParaRPr>
            </a:p>
          </p:txBody>
        </p:sp>
      </p:grpSp>
      <p:grpSp>
        <p:nvGrpSpPr>
          <p:cNvPr id="36" name="Group 35"/>
          <p:cNvGrpSpPr/>
          <p:nvPr/>
        </p:nvGrpSpPr>
        <p:grpSpPr>
          <a:xfrm>
            <a:off x="877532" y="5030053"/>
            <a:ext cx="470000" cy="423081"/>
            <a:chOff x="4668482" y="4858603"/>
            <a:chExt cx="470000" cy="423081"/>
          </a:xfrm>
        </p:grpSpPr>
        <p:sp>
          <p:nvSpPr>
            <p:cNvPr id="37" name="Oval 36"/>
            <p:cNvSpPr/>
            <p:nvPr/>
          </p:nvSpPr>
          <p:spPr bwMode="auto">
            <a:xfrm>
              <a:off x="4681182" y="4858603"/>
              <a:ext cx="423081" cy="423081"/>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8" name="TextBox 37"/>
            <p:cNvSpPr txBox="1"/>
            <p:nvPr/>
          </p:nvSpPr>
          <p:spPr>
            <a:xfrm>
              <a:off x="4668482" y="4861446"/>
              <a:ext cx="470000" cy="400110"/>
            </a:xfrm>
            <a:prstGeom prst="rect">
              <a:avLst/>
            </a:prstGeom>
            <a:noFill/>
          </p:spPr>
          <p:txBody>
            <a:bodyPr wrap="none" rtlCol="0">
              <a:spAutoFit/>
            </a:bodyPr>
            <a:lstStyle/>
            <a:p>
              <a:r>
                <a:rPr lang="en-US" sz="2000" dirty="0" smtClean="0">
                  <a:solidFill>
                    <a:schemeClr val="bg2"/>
                  </a:solidFill>
                </a:rPr>
                <a:t>01</a:t>
              </a:r>
              <a:endParaRPr lang="en-US" sz="2000" dirty="0">
                <a:solidFill>
                  <a:schemeClr val="bg2"/>
                </a:solidFill>
              </a:endParaRPr>
            </a:p>
          </p:txBody>
        </p:sp>
      </p:grpSp>
      <p:grpSp>
        <p:nvGrpSpPr>
          <p:cNvPr id="63" name="Group 62"/>
          <p:cNvGrpSpPr/>
          <p:nvPr/>
        </p:nvGrpSpPr>
        <p:grpSpPr>
          <a:xfrm>
            <a:off x="921546" y="3466645"/>
            <a:ext cx="470000" cy="423081"/>
            <a:chOff x="4668482" y="4858603"/>
            <a:chExt cx="470000" cy="423081"/>
          </a:xfrm>
        </p:grpSpPr>
        <p:sp>
          <p:nvSpPr>
            <p:cNvPr id="64" name="Oval 63"/>
            <p:cNvSpPr/>
            <p:nvPr/>
          </p:nvSpPr>
          <p:spPr bwMode="auto">
            <a:xfrm>
              <a:off x="4681182" y="4858603"/>
              <a:ext cx="423081" cy="423081"/>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65" name="TextBox 64"/>
            <p:cNvSpPr txBox="1"/>
            <p:nvPr/>
          </p:nvSpPr>
          <p:spPr>
            <a:xfrm>
              <a:off x="4668482" y="4861446"/>
              <a:ext cx="470000" cy="400110"/>
            </a:xfrm>
            <a:prstGeom prst="rect">
              <a:avLst/>
            </a:prstGeom>
            <a:noFill/>
          </p:spPr>
          <p:txBody>
            <a:bodyPr wrap="none" rtlCol="0">
              <a:spAutoFit/>
            </a:bodyPr>
            <a:lstStyle/>
            <a:p>
              <a:r>
                <a:rPr lang="en-US" sz="2000" dirty="0" smtClean="0">
                  <a:solidFill>
                    <a:schemeClr val="bg2"/>
                  </a:solidFill>
                </a:rPr>
                <a:t>03</a:t>
              </a:r>
              <a:endParaRPr lang="en-US" sz="2000" dirty="0">
                <a:solidFill>
                  <a:schemeClr val="bg2"/>
                </a:solidFill>
              </a:endParaRPr>
            </a:p>
          </p:txBody>
        </p:sp>
      </p:grpSp>
      <p:sp>
        <p:nvSpPr>
          <p:cNvPr id="67" name="TextBox 66"/>
          <p:cNvSpPr txBox="1"/>
          <p:nvPr/>
        </p:nvSpPr>
        <p:spPr>
          <a:xfrm>
            <a:off x="1428750" y="5001359"/>
            <a:ext cx="5436360" cy="1631216"/>
          </a:xfrm>
          <a:prstGeom prst="rect">
            <a:avLst/>
          </a:prstGeom>
          <a:noFill/>
        </p:spPr>
        <p:txBody>
          <a:bodyPr wrap="none" rtlCol="0">
            <a:spAutoFit/>
          </a:bodyPr>
          <a:lstStyle/>
          <a:p>
            <a:r>
              <a:rPr lang="en-US" sz="2000" b="1" dirty="0" smtClean="0">
                <a:solidFill>
                  <a:schemeClr val="bg2"/>
                </a:solidFill>
              </a:rPr>
              <a:t>More flexible antennas </a:t>
            </a:r>
          </a:p>
          <a:p>
            <a:endParaRPr lang="en-US" sz="2000" b="1" dirty="0" smtClean="0">
              <a:solidFill>
                <a:schemeClr val="bg2"/>
              </a:solidFill>
            </a:endParaRPr>
          </a:p>
          <a:p>
            <a:r>
              <a:rPr lang="en-US" sz="2000" b="1" dirty="0" smtClean="0">
                <a:solidFill>
                  <a:schemeClr val="bg2"/>
                </a:solidFill>
              </a:rPr>
              <a:t>Lower bandwidth, longer reach fronthaul</a:t>
            </a:r>
            <a:br>
              <a:rPr lang="en-US" sz="2000" b="1" dirty="0" smtClean="0">
                <a:solidFill>
                  <a:schemeClr val="bg2"/>
                </a:solidFill>
              </a:rPr>
            </a:br>
            <a:r>
              <a:rPr lang="en-US" sz="2000" b="1" dirty="0" smtClean="0">
                <a:solidFill>
                  <a:schemeClr val="bg2"/>
                </a:solidFill>
              </a:rPr>
              <a:t>reduced energy/cooling costs</a:t>
            </a:r>
          </a:p>
          <a:p>
            <a:r>
              <a:rPr lang="en-US" sz="2000" b="1" dirty="0" smtClean="0">
                <a:solidFill>
                  <a:schemeClr val="bg2"/>
                </a:solidFill>
              </a:rPr>
              <a:t>Centralized  ‘numerology’ /  programmable </a:t>
            </a:r>
            <a:endParaRPr lang="en-US" sz="2000" b="1" dirty="0">
              <a:solidFill>
                <a:schemeClr val="bg2"/>
              </a:solidFill>
            </a:endParaRPr>
          </a:p>
        </p:txBody>
      </p:sp>
      <p:grpSp>
        <p:nvGrpSpPr>
          <p:cNvPr id="68" name="Group 67"/>
          <p:cNvGrpSpPr/>
          <p:nvPr/>
        </p:nvGrpSpPr>
        <p:grpSpPr>
          <a:xfrm>
            <a:off x="896582" y="5620603"/>
            <a:ext cx="470000" cy="423081"/>
            <a:chOff x="4668482" y="4858603"/>
            <a:chExt cx="470000" cy="423081"/>
          </a:xfrm>
        </p:grpSpPr>
        <p:sp>
          <p:nvSpPr>
            <p:cNvPr id="69" name="Oval 68"/>
            <p:cNvSpPr/>
            <p:nvPr/>
          </p:nvSpPr>
          <p:spPr bwMode="auto">
            <a:xfrm>
              <a:off x="4681182" y="4858603"/>
              <a:ext cx="423081" cy="423081"/>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70" name="TextBox 69"/>
            <p:cNvSpPr txBox="1"/>
            <p:nvPr/>
          </p:nvSpPr>
          <p:spPr>
            <a:xfrm>
              <a:off x="4668482" y="4861446"/>
              <a:ext cx="470000" cy="400110"/>
            </a:xfrm>
            <a:prstGeom prst="rect">
              <a:avLst/>
            </a:prstGeom>
            <a:noFill/>
          </p:spPr>
          <p:txBody>
            <a:bodyPr wrap="none" rtlCol="0">
              <a:spAutoFit/>
            </a:bodyPr>
            <a:lstStyle/>
            <a:p>
              <a:r>
                <a:rPr lang="en-US" sz="2000" dirty="0" smtClean="0">
                  <a:solidFill>
                    <a:schemeClr val="bg2"/>
                  </a:solidFill>
                </a:rPr>
                <a:t>02</a:t>
              </a:r>
              <a:endParaRPr lang="en-US" sz="2000" dirty="0">
                <a:solidFill>
                  <a:schemeClr val="bg2"/>
                </a:solidFill>
              </a:endParaRPr>
            </a:p>
          </p:txBody>
        </p:sp>
      </p:grpSp>
      <p:grpSp>
        <p:nvGrpSpPr>
          <p:cNvPr id="71" name="Group 70"/>
          <p:cNvGrpSpPr/>
          <p:nvPr/>
        </p:nvGrpSpPr>
        <p:grpSpPr>
          <a:xfrm>
            <a:off x="877532" y="6228544"/>
            <a:ext cx="470000" cy="423081"/>
            <a:chOff x="4668482" y="4858603"/>
            <a:chExt cx="470000" cy="423081"/>
          </a:xfrm>
        </p:grpSpPr>
        <p:sp>
          <p:nvSpPr>
            <p:cNvPr id="72" name="Oval 71"/>
            <p:cNvSpPr/>
            <p:nvPr/>
          </p:nvSpPr>
          <p:spPr bwMode="auto">
            <a:xfrm>
              <a:off x="4681182" y="4858603"/>
              <a:ext cx="423081" cy="423081"/>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73" name="TextBox 72"/>
            <p:cNvSpPr txBox="1"/>
            <p:nvPr/>
          </p:nvSpPr>
          <p:spPr>
            <a:xfrm>
              <a:off x="4668482" y="4861446"/>
              <a:ext cx="470000" cy="400110"/>
            </a:xfrm>
            <a:prstGeom prst="rect">
              <a:avLst/>
            </a:prstGeom>
            <a:noFill/>
          </p:spPr>
          <p:txBody>
            <a:bodyPr wrap="none" rtlCol="0">
              <a:spAutoFit/>
            </a:bodyPr>
            <a:lstStyle/>
            <a:p>
              <a:r>
                <a:rPr lang="en-US" sz="2000" dirty="0" smtClean="0">
                  <a:solidFill>
                    <a:schemeClr val="bg2"/>
                  </a:solidFill>
                </a:rPr>
                <a:t>03</a:t>
              </a:r>
              <a:endParaRPr lang="en-US" sz="2000" dirty="0">
                <a:solidFill>
                  <a:schemeClr val="bg2"/>
                </a:solidFill>
              </a:endParaRPr>
            </a:p>
          </p:txBody>
        </p:sp>
      </p:grpSp>
      <p:grpSp>
        <p:nvGrpSpPr>
          <p:cNvPr id="77" name="Group 76"/>
          <p:cNvGrpSpPr/>
          <p:nvPr/>
        </p:nvGrpSpPr>
        <p:grpSpPr>
          <a:xfrm>
            <a:off x="6767985" y="5068153"/>
            <a:ext cx="470000" cy="423081"/>
            <a:chOff x="4668482" y="4858603"/>
            <a:chExt cx="470000" cy="423081"/>
          </a:xfrm>
        </p:grpSpPr>
        <p:sp>
          <p:nvSpPr>
            <p:cNvPr id="78" name="Oval 77"/>
            <p:cNvSpPr/>
            <p:nvPr/>
          </p:nvSpPr>
          <p:spPr bwMode="auto">
            <a:xfrm>
              <a:off x="4681182" y="4858603"/>
              <a:ext cx="423081" cy="423081"/>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79" name="TextBox 78"/>
            <p:cNvSpPr txBox="1"/>
            <p:nvPr/>
          </p:nvSpPr>
          <p:spPr>
            <a:xfrm>
              <a:off x="4668482" y="4861446"/>
              <a:ext cx="470000" cy="400110"/>
            </a:xfrm>
            <a:prstGeom prst="rect">
              <a:avLst/>
            </a:prstGeom>
            <a:noFill/>
          </p:spPr>
          <p:txBody>
            <a:bodyPr wrap="none" rtlCol="0">
              <a:spAutoFit/>
            </a:bodyPr>
            <a:lstStyle/>
            <a:p>
              <a:r>
                <a:rPr lang="en-US" sz="2000" dirty="0" smtClean="0">
                  <a:solidFill>
                    <a:schemeClr val="bg2"/>
                  </a:solidFill>
                </a:rPr>
                <a:t>04</a:t>
              </a:r>
              <a:endParaRPr lang="en-US" sz="2000" dirty="0">
                <a:solidFill>
                  <a:schemeClr val="bg2"/>
                </a:solidFill>
              </a:endParaRPr>
            </a:p>
          </p:txBody>
        </p:sp>
      </p:grpSp>
      <p:sp>
        <p:nvSpPr>
          <p:cNvPr id="80" name="TextBox 79"/>
          <p:cNvSpPr txBox="1"/>
          <p:nvPr/>
        </p:nvSpPr>
        <p:spPr>
          <a:xfrm>
            <a:off x="7319203" y="5058509"/>
            <a:ext cx="4155305" cy="1631216"/>
          </a:xfrm>
          <a:prstGeom prst="rect">
            <a:avLst/>
          </a:prstGeom>
          <a:noFill/>
        </p:spPr>
        <p:txBody>
          <a:bodyPr wrap="none" rtlCol="0">
            <a:spAutoFit/>
          </a:bodyPr>
          <a:lstStyle/>
          <a:p>
            <a:r>
              <a:rPr lang="en-US" sz="2000" b="1" dirty="0" smtClean="0">
                <a:solidFill>
                  <a:schemeClr val="bg2"/>
                </a:solidFill>
              </a:rPr>
              <a:t>No more custom hardware</a:t>
            </a:r>
          </a:p>
          <a:p>
            <a:endParaRPr lang="en-US" sz="2000" b="1" dirty="0" smtClean="0">
              <a:solidFill>
                <a:schemeClr val="bg2"/>
              </a:solidFill>
            </a:endParaRPr>
          </a:p>
          <a:p>
            <a:r>
              <a:rPr lang="en-US" sz="2000" b="1" dirty="0" smtClean="0">
                <a:solidFill>
                  <a:schemeClr val="bg2"/>
                </a:solidFill>
              </a:rPr>
              <a:t>Flexible allocations of functions,</a:t>
            </a:r>
            <a:br>
              <a:rPr lang="en-US" sz="2000" b="1" dirty="0" smtClean="0">
                <a:solidFill>
                  <a:schemeClr val="bg2"/>
                </a:solidFill>
              </a:rPr>
            </a:br>
            <a:r>
              <a:rPr lang="en-US" sz="2000" b="1" dirty="0" smtClean="0">
                <a:solidFill>
                  <a:schemeClr val="bg2"/>
                </a:solidFill>
              </a:rPr>
              <a:t>OPEX reductions</a:t>
            </a:r>
          </a:p>
          <a:p>
            <a:r>
              <a:rPr lang="en-US" sz="2000" b="1" dirty="0" smtClean="0">
                <a:solidFill>
                  <a:schemeClr val="bg2"/>
                </a:solidFill>
              </a:rPr>
              <a:t>Lower ‘stress’ mobility</a:t>
            </a:r>
            <a:endParaRPr lang="en-US" sz="2000" b="1" dirty="0">
              <a:solidFill>
                <a:schemeClr val="bg2"/>
              </a:solidFill>
            </a:endParaRPr>
          </a:p>
        </p:txBody>
      </p:sp>
      <p:grpSp>
        <p:nvGrpSpPr>
          <p:cNvPr id="81" name="Group 80"/>
          <p:cNvGrpSpPr/>
          <p:nvPr/>
        </p:nvGrpSpPr>
        <p:grpSpPr>
          <a:xfrm>
            <a:off x="6787035" y="5658703"/>
            <a:ext cx="470000" cy="423081"/>
            <a:chOff x="4668482" y="4858603"/>
            <a:chExt cx="470000" cy="423081"/>
          </a:xfrm>
        </p:grpSpPr>
        <p:sp>
          <p:nvSpPr>
            <p:cNvPr id="82" name="Oval 81"/>
            <p:cNvSpPr/>
            <p:nvPr/>
          </p:nvSpPr>
          <p:spPr bwMode="auto">
            <a:xfrm>
              <a:off x="4681182" y="4858603"/>
              <a:ext cx="423081" cy="423081"/>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83" name="TextBox 82"/>
            <p:cNvSpPr txBox="1"/>
            <p:nvPr/>
          </p:nvSpPr>
          <p:spPr>
            <a:xfrm>
              <a:off x="4668482" y="4861446"/>
              <a:ext cx="470000" cy="400110"/>
            </a:xfrm>
            <a:prstGeom prst="rect">
              <a:avLst/>
            </a:prstGeom>
            <a:noFill/>
          </p:spPr>
          <p:txBody>
            <a:bodyPr wrap="none" rtlCol="0">
              <a:spAutoFit/>
            </a:bodyPr>
            <a:lstStyle/>
            <a:p>
              <a:r>
                <a:rPr lang="en-US" sz="2000" dirty="0" smtClean="0">
                  <a:solidFill>
                    <a:schemeClr val="bg2"/>
                  </a:solidFill>
                </a:rPr>
                <a:t>05</a:t>
              </a:r>
              <a:endParaRPr lang="en-US" sz="2000" dirty="0">
                <a:solidFill>
                  <a:schemeClr val="bg2"/>
                </a:solidFill>
              </a:endParaRPr>
            </a:p>
          </p:txBody>
        </p:sp>
      </p:grpSp>
      <p:grpSp>
        <p:nvGrpSpPr>
          <p:cNvPr id="84" name="Group 83"/>
          <p:cNvGrpSpPr/>
          <p:nvPr/>
        </p:nvGrpSpPr>
        <p:grpSpPr>
          <a:xfrm>
            <a:off x="6767985" y="6266644"/>
            <a:ext cx="470000" cy="423081"/>
            <a:chOff x="4668482" y="4858603"/>
            <a:chExt cx="470000" cy="423081"/>
          </a:xfrm>
        </p:grpSpPr>
        <p:sp>
          <p:nvSpPr>
            <p:cNvPr id="85" name="Oval 84"/>
            <p:cNvSpPr/>
            <p:nvPr/>
          </p:nvSpPr>
          <p:spPr bwMode="auto">
            <a:xfrm>
              <a:off x="4681182" y="4858603"/>
              <a:ext cx="423081" cy="423081"/>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86" name="TextBox 85"/>
            <p:cNvSpPr txBox="1"/>
            <p:nvPr/>
          </p:nvSpPr>
          <p:spPr>
            <a:xfrm>
              <a:off x="4668482" y="4861446"/>
              <a:ext cx="470000" cy="400110"/>
            </a:xfrm>
            <a:prstGeom prst="rect">
              <a:avLst/>
            </a:prstGeom>
            <a:noFill/>
          </p:spPr>
          <p:txBody>
            <a:bodyPr wrap="none" rtlCol="0">
              <a:spAutoFit/>
            </a:bodyPr>
            <a:lstStyle/>
            <a:p>
              <a:r>
                <a:rPr lang="en-US" sz="2000" dirty="0" smtClean="0">
                  <a:solidFill>
                    <a:schemeClr val="bg2"/>
                  </a:solidFill>
                </a:rPr>
                <a:t>06</a:t>
              </a:r>
              <a:endParaRPr lang="en-US" sz="2000" dirty="0">
                <a:solidFill>
                  <a:schemeClr val="bg2"/>
                </a:solidFill>
              </a:endParaRPr>
            </a:p>
          </p:txBody>
        </p:sp>
      </p:grpSp>
      <p:grpSp>
        <p:nvGrpSpPr>
          <p:cNvPr id="74" name="Group 73"/>
          <p:cNvGrpSpPr/>
          <p:nvPr/>
        </p:nvGrpSpPr>
        <p:grpSpPr>
          <a:xfrm>
            <a:off x="6763982" y="4363303"/>
            <a:ext cx="470000" cy="423081"/>
            <a:chOff x="4668482" y="4858603"/>
            <a:chExt cx="470000" cy="423081"/>
          </a:xfrm>
        </p:grpSpPr>
        <p:sp>
          <p:nvSpPr>
            <p:cNvPr id="75" name="Oval 74"/>
            <p:cNvSpPr/>
            <p:nvPr/>
          </p:nvSpPr>
          <p:spPr bwMode="auto">
            <a:xfrm>
              <a:off x="4681182" y="4858603"/>
              <a:ext cx="423081" cy="423081"/>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76" name="TextBox 75"/>
            <p:cNvSpPr txBox="1"/>
            <p:nvPr/>
          </p:nvSpPr>
          <p:spPr>
            <a:xfrm>
              <a:off x="4668482" y="4861446"/>
              <a:ext cx="470000" cy="400110"/>
            </a:xfrm>
            <a:prstGeom prst="rect">
              <a:avLst/>
            </a:prstGeom>
            <a:noFill/>
          </p:spPr>
          <p:txBody>
            <a:bodyPr wrap="none" rtlCol="0">
              <a:spAutoFit/>
            </a:bodyPr>
            <a:lstStyle/>
            <a:p>
              <a:r>
                <a:rPr lang="en-US" sz="2000" dirty="0" smtClean="0">
                  <a:solidFill>
                    <a:schemeClr val="bg2"/>
                  </a:solidFill>
                </a:rPr>
                <a:t>07</a:t>
              </a:r>
              <a:endParaRPr lang="en-US" sz="2000" dirty="0">
                <a:solidFill>
                  <a:schemeClr val="bg2"/>
                </a:solidFill>
              </a:endParaRPr>
            </a:p>
          </p:txBody>
        </p:sp>
      </p:grpSp>
      <p:pic>
        <p:nvPicPr>
          <p:cNvPr id="98" name="图片 6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64164" y="6060325"/>
            <a:ext cx="705599" cy="705600"/>
          </a:xfrm>
          <a:prstGeom prst="rect">
            <a:avLst/>
          </a:prstGeom>
        </p:spPr>
      </p:pic>
      <p:sp>
        <p:nvSpPr>
          <p:cNvPr id="108" name="Cloud 107"/>
          <p:cNvSpPr/>
          <p:nvPr/>
        </p:nvSpPr>
        <p:spPr bwMode="auto">
          <a:xfrm>
            <a:off x="2920621" y="1066800"/>
            <a:ext cx="9149142" cy="3867150"/>
          </a:xfrm>
          <a:prstGeom prst="cloud">
            <a:avLst/>
          </a:prstGeom>
          <a:solidFill>
            <a:schemeClr val="tx1">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r>
              <a:rPr kumimoji="0" lang="en-US" sz="4800" b="0" i="0" u="none" strike="noStrike" cap="none" normalizeH="0" baseline="0" dirty="0" smtClean="0">
                <a:ln>
                  <a:noFill/>
                </a:ln>
                <a:solidFill>
                  <a:schemeClr val="bg2"/>
                </a:solidFill>
                <a:effectLst/>
                <a:latin typeface="FrutigerNext LT Regular" pitchFamily="34" charset="0"/>
                <a:ea typeface="MS PGothic" pitchFamily="34" charset="-128"/>
              </a:rPr>
              <a:t/>
            </a:r>
            <a:br>
              <a:rPr kumimoji="0" lang="en-US" sz="4800" b="0" i="0" u="none" strike="noStrike" cap="none" normalizeH="0" baseline="0" dirty="0" smtClean="0">
                <a:ln>
                  <a:noFill/>
                </a:ln>
                <a:solidFill>
                  <a:schemeClr val="bg2"/>
                </a:solidFill>
                <a:effectLst/>
                <a:latin typeface="FrutigerNext LT Regular" pitchFamily="34" charset="0"/>
                <a:ea typeface="MS PGothic" pitchFamily="34" charset="-128"/>
              </a:rPr>
            </a:br>
            <a:r>
              <a:rPr kumimoji="0" lang="en-US" sz="4800" b="0" i="0" u="none" strike="noStrike" cap="none" normalizeH="0" baseline="0" dirty="0" smtClean="0">
                <a:ln>
                  <a:noFill/>
                </a:ln>
                <a:solidFill>
                  <a:schemeClr val="bg2"/>
                </a:solidFill>
                <a:effectLst/>
                <a:latin typeface="FrutigerNext LT Regular" pitchFamily="34" charset="0"/>
                <a:ea typeface="MS PGothic" pitchFamily="34" charset="-128"/>
              </a:rPr>
              <a:t>                            </a:t>
            </a:r>
            <a:r>
              <a:rPr kumimoji="0" lang="en-US" sz="4800" b="0" i="0" u="none" strike="noStrike" cap="none" normalizeH="0" dirty="0" smtClean="0">
                <a:ln>
                  <a:noFill/>
                </a:ln>
                <a:solidFill>
                  <a:schemeClr val="bg2"/>
                </a:solidFill>
                <a:effectLst/>
                <a:latin typeface="FrutigerNext LT Regular" pitchFamily="34" charset="0"/>
                <a:ea typeface="MS PGothic" pitchFamily="34" charset="-128"/>
              </a:rPr>
              <a:t> </a:t>
            </a:r>
            <a:r>
              <a:rPr kumimoji="0" lang="en-US" sz="4800" b="0" i="0" u="none" strike="noStrike" cap="none" normalizeH="0" baseline="0" dirty="0" smtClean="0">
                <a:ln>
                  <a:noFill/>
                </a:ln>
                <a:solidFill>
                  <a:schemeClr val="bg2"/>
                </a:solidFill>
                <a:effectLst/>
                <a:latin typeface="FrutigerNext LT Regular" pitchFamily="34" charset="0"/>
                <a:ea typeface="MS PGothic" pitchFamily="34" charset="-128"/>
              </a:rPr>
              <a:t>IP</a:t>
            </a:r>
          </a:p>
        </p:txBody>
      </p:sp>
      <p:sp>
        <p:nvSpPr>
          <p:cNvPr id="109" name="TextBox 108"/>
          <p:cNvSpPr txBox="1"/>
          <p:nvPr/>
        </p:nvSpPr>
        <p:spPr>
          <a:xfrm>
            <a:off x="3080867" y="4440228"/>
            <a:ext cx="1226618" cy="400110"/>
          </a:xfrm>
          <a:prstGeom prst="rect">
            <a:avLst/>
          </a:prstGeom>
          <a:noFill/>
        </p:spPr>
        <p:txBody>
          <a:bodyPr wrap="none" rtlCol="0">
            <a:spAutoFit/>
          </a:bodyPr>
          <a:lstStyle/>
          <a:p>
            <a:r>
              <a:rPr lang="en-US" sz="2000" b="1" dirty="0" err="1" smtClean="0">
                <a:solidFill>
                  <a:schemeClr val="bg2"/>
                </a:solidFill>
              </a:rPr>
              <a:t>eNODEb</a:t>
            </a:r>
            <a:endParaRPr lang="en-US" sz="2000" b="1" dirty="0">
              <a:solidFill>
                <a:schemeClr val="bg2"/>
              </a:solidFill>
            </a:endParaRPr>
          </a:p>
        </p:txBody>
      </p:sp>
      <p:pic>
        <p:nvPicPr>
          <p:cNvPr id="110" name="Picture 2" descr="C:\Users\p00901432\Desktop\CLOUDCOM DNov 30 Dec 3rd VANCOUVER\sgw.png"/>
          <p:cNvPicPr>
            <a:picLocks noChangeAspect="1" noChangeArrowheads="1"/>
          </p:cNvPicPr>
          <p:nvPr/>
        </p:nvPicPr>
        <p:blipFill>
          <a:blip r:embed="rId5" cstate="print"/>
          <a:srcRect l="19871" t="3843" r="30168" b="9228"/>
          <a:stretch>
            <a:fillRect/>
          </a:stretch>
        </p:blipFill>
        <p:spPr bwMode="auto">
          <a:xfrm>
            <a:off x="5334626" y="3248212"/>
            <a:ext cx="1218574" cy="946773"/>
          </a:xfrm>
          <a:prstGeom prst="rect">
            <a:avLst/>
          </a:prstGeom>
          <a:noFill/>
        </p:spPr>
      </p:pic>
      <p:sp>
        <p:nvSpPr>
          <p:cNvPr id="111" name="TextBox 110"/>
          <p:cNvSpPr txBox="1"/>
          <p:nvPr/>
        </p:nvSpPr>
        <p:spPr>
          <a:xfrm>
            <a:off x="4848151" y="4190436"/>
            <a:ext cx="2275237" cy="923330"/>
          </a:xfrm>
          <a:prstGeom prst="rect">
            <a:avLst/>
          </a:prstGeom>
          <a:noFill/>
          <a:ln>
            <a:noFill/>
          </a:ln>
        </p:spPr>
        <p:txBody>
          <a:bodyPr wrap="square" rtlCol="0">
            <a:spAutoFit/>
          </a:bodyPr>
          <a:lstStyle/>
          <a:p>
            <a:pPr algn="ctr"/>
            <a:r>
              <a:rPr lang="en-US" b="1" dirty="0" smtClean="0">
                <a:solidFill>
                  <a:schemeClr val="bg2"/>
                </a:solidFill>
              </a:rPr>
              <a:t>MOBILITY</a:t>
            </a:r>
            <a:br>
              <a:rPr lang="en-US" b="1" dirty="0" smtClean="0">
                <a:solidFill>
                  <a:schemeClr val="bg2"/>
                </a:solidFill>
              </a:rPr>
            </a:br>
            <a:r>
              <a:rPr lang="en-US" b="1" dirty="0" smtClean="0">
                <a:solidFill>
                  <a:schemeClr val="bg2"/>
                </a:solidFill>
              </a:rPr>
              <a:t>MGMT ENTITY</a:t>
            </a:r>
          </a:p>
          <a:p>
            <a:pPr algn="ctr"/>
            <a:r>
              <a:rPr lang="en-US" b="1" i="1" dirty="0" smtClean="0">
                <a:solidFill>
                  <a:schemeClr val="bg2"/>
                </a:solidFill>
              </a:rPr>
              <a:t>MME</a:t>
            </a:r>
            <a:endParaRPr lang="en-US" b="1" i="1" dirty="0">
              <a:solidFill>
                <a:schemeClr val="bg2"/>
              </a:solidFill>
            </a:endParaRPr>
          </a:p>
        </p:txBody>
      </p:sp>
      <p:pic>
        <p:nvPicPr>
          <p:cNvPr id="112" name="Picture 2" descr="C:\Users\p00901432\Desktop\CLOUDCOM DNov 30 Dec 3rd VANCOUVER\sgw.png"/>
          <p:cNvPicPr>
            <a:picLocks noChangeAspect="1" noChangeArrowheads="1"/>
          </p:cNvPicPr>
          <p:nvPr/>
        </p:nvPicPr>
        <p:blipFill>
          <a:blip r:embed="rId5" cstate="print"/>
          <a:srcRect l="19871" t="3843" r="30168" b="9228"/>
          <a:stretch>
            <a:fillRect/>
          </a:stretch>
        </p:blipFill>
        <p:spPr bwMode="auto">
          <a:xfrm>
            <a:off x="5277476" y="792217"/>
            <a:ext cx="1255594" cy="1573969"/>
          </a:xfrm>
          <a:prstGeom prst="rect">
            <a:avLst/>
          </a:prstGeom>
          <a:noFill/>
        </p:spPr>
      </p:pic>
      <p:pic>
        <p:nvPicPr>
          <p:cNvPr id="113" name="Picture 2" descr="C:\Users\p00901432\Desktop\CLOUDCOM DNov 30 Dec 3rd VANCOUVER\sgw.png"/>
          <p:cNvPicPr>
            <a:picLocks noChangeAspect="1" noChangeArrowheads="1"/>
          </p:cNvPicPr>
          <p:nvPr/>
        </p:nvPicPr>
        <p:blipFill>
          <a:blip r:embed="rId5" cstate="print"/>
          <a:srcRect l="19871" t="3843" r="30168" b="9228"/>
          <a:stretch>
            <a:fillRect/>
          </a:stretch>
        </p:blipFill>
        <p:spPr bwMode="auto">
          <a:xfrm>
            <a:off x="7925426" y="792217"/>
            <a:ext cx="1255594" cy="1573969"/>
          </a:xfrm>
          <a:prstGeom prst="rect">
            <a:avLst/>
          </a:prstGeom>
          <a:noFill/>
        </p:spPr>
      </p:pic>
      <p:pic>
        <p:nvPicPr>
          <p:cNvPr id="114" name="Picture 2" descr="C:\Users\p00901432\Desktop\CLOUDCOM DNov 30 Dec 3rd VANCOUVER\sgw.png"/>
          <p:cNvPicPr>
            <a:picLocks noChangeAspect="1" noChangeArrowheads="1"/>
          </p:cNvPicPr>
          <p:nvPr/>
        </p:nvPicPr>
        <p:blipFill>
          <a:blip r:embed="rId5" cstate="print"/>
          <a:srcRect l="19871" t="3843" r="30168" b="9228"/>
          <a:stretch>
            <a:fillRect/>
          </a:stretch>
        </p:blipFill>
        <p:spPr bwMode="auto">
          <a:xfrm>
            <a:off x="8001626" y="3124200"/>
            <a:ext cx="945372" cy="1185086"/>
          </a:xfrm>
          <a:prstGeom prst="rect">
            <a:avLst/>
          </a:prstGeom>
          <a:noFill/>
        </p:spPr>
      </p:pic>
      <p:sp>
        <p:nvSpPr>
          <p:cNvPr id="115" name="TextBox 114"/>
          <p:cNvSpPr txBox="1"/>
          <p:nvPr/>
        </p:nvSpPr>
        <p:spPr>
          <a:xfrm>
            <a:off x="7096051" y="4380936"/>
            <a:ext cx="2809949" cy="646331"/>
          </a:xfrm>
          <a:prstGeom prst="rect">
            <a:avLst/>
          </a:prstGeom>
          <a:noFill/>
          <a:ln>
            <a:noFill/>
          </a:ln>
        </p:spPr>
        <p:txBody>
          <a:bodyPr wrap="square" rtlCol="0">
            <a:spAutoFit/>
          </a:bodyPr>
          <a:lstStyle/>
          <a:p>
            <a:pPr algn="ctr"/>
            <a:r>
              <a:rPr lang="en-US" b="1" dirty="0" smtClean="0">
                <a:solidFill>
                  <a:schemeClr val="bg2"/>
                </a:solidFill>
              </a:rPr>
              <a:t>HOME SUBSCRIBER SERVER HSS</a:t>
            </a:r>
            <a:endParaRPr lang="en-US" b="1" i="1" dirty="0">
              <a:solidFill>
                <a:schemeClr val="bg2"/>
              </a:solidFill>
            </a:endParaRPr>
          </a:p>
        </p:txBody>
      </p:sp>
      <p:sp>
        <p:nvSpPr>
          <p:cNvPr id="116" name="TextBox 115"/>
          <p:cNvSpPr txBox="1"/>
          <p:nvPr/>
        </p:nvSpPr>
        <p:spPr>
          <a:xfrm>
            <a:off x="4829101" y="2361636"/>
            <a:ext cx="2275237" cy="369332"/>
          </a:xfrm>
          <a:prstGeom prst="rect">
            <a:avLst/>
          </a:prstGeom>
          <a:noFill/>
          <a:ln>
            <a:noFill/>
          </a:ln>
        </p:spPr>
        <p:txBody>
          <a:bodyPr wrap="square" rtlCol="0">
            <a:spAutoFit/>
          </a:bodyPr>
          <a:lstStyle/>
          <a:p>
            <a:pPr algn="ctr"/>
            <a:r>
              <a:rPr lang="en-US" b="1" dirty="0" smtClean="0">
                <a:solidFill>
                  <a:schemeClr val="bg2"/>
                </a:solidFill>
              </a:rPr>
              <a:t>SERVING GW</a:t>
            </a:r>
            <a:endParaRPr lang="en-US" b="1" i="1" dirty="0">
              <a:solidFill>
                <a:schemeClr val="bg2"/>
              </a:solidFill>
            </a:endParaRPr>
          </a:p>
        </p:txBody>
      </p:sp>
      <p:sp>
        <p:nvSpPr>
          <p:cNvPr id="117" name="TextBox 116"/>
          <p:cNvSpPr txBox="1"/>
          <p:nvPr/>
        </p:nvSpPr>
        <p:spPr>
          <a:xfrm>
            <a:off x="7438951" y="2380686"/>
            <a:ext cx="2275237" cy="369332"/>
          </a:xfrm>
          <a:prstGeom prst="rect">
            <a:avLst/>
          </a:prstGeom>
          <a:noFill/>
          <a:ln>
            <a:noFill/>
          </a:ln>
        </p:spPr>
        <p:txBody>
          <a:bodyPr wrap="square" rtlCol="0">
            <a:spAutoFit/>
          </a:bodyPr>
          <a:lstStyle/>
          <a:p>
            <a:pPr algn="ctr"/>
            <a:r>
              <a:rPr lang="en-US" b="1" dirty="0" smtClean="0">
                <a:solidFill>
                  <a:schemeClr val="bg2"/>
                </a:solidFill>
              </a:rPr>
              <a:t>PDN  GW</a:t>
            </a:r>
            <a:endParaRPr lang="en-US" b="1" i="1" dirty="0">
              <a:solidFill>
                <a:schemeClr val="bg2"/>
              </a:solidFill>
            </a:endParaRPr>
          </a:p>
        </p:txBody>
      </p:sp>
      <p:cxnSp>
        <p:nvCxnSpPr>
          <p:cNvPr id="118" name="Straight Arrow Connector 117"/>
          <p:cNvCxnSpPr>
            <a:endCxn id="110" idx="1"/>
          </p:cNvCxnSpPr>
          <p:nvPr/>
        </p:nvCxnSpPr>
        <p:spPr bwMode="auto">
          <a:xfrm flipV="1">
            <a:off x="3016156" y="3721599"/>
            <a:ext cx="2318470" cy="569800"/>
          </a:xfrm>
          <a:prstGeom prst="straightConnector1">
            <a:avLst/>
          </a:prstGeom>
          <a:solidFill>
            <a:schemeClr val="accent1"/>
          </a:solidFill>
          <a:ln w="38100" cap="flat" cmpd="sng" algn="ctr">
            <a:solidFill>
              <a:schemeClr val="bg1"/>
            </a:solidFill>
            <a:prstDash val="sysDash"/>
            <a:round/>
            <a:headEnd type="triangle" w="med" len="med"/>
            <a:tailEnd type="triangle" w="med" len="med"/>
          </a:ln>
          <a:effectLst/>
        </p:spPr>
      </p:cxnSp>
      <p:cxnSp>
        <p:nvCxnSpPr>
          <p:cNvPr id="119" name="Straight Arrow Connector 118"/>
          <p:cNvCxnSpPr>
            <a:endCxn id="112" idx="1"/>
          </p:cNvCxnSpPr>
          <p:nvPr/>
        </p:nvCxnSpPr>
        <p:spPr bwMode="auto">
          <a:xfrm flipV="1">
            <a:off x="3016156" y="1579202"/>
            <a:ext cx="2261320" cy="2712197"/>
          </a:xfrm>
          <a:prstGeom prst="straightConnector1">
            <a:avLst/>
          </a:prstGeom>
          <a:solidFill>
            <a:schemeClr val="accent1"/>
          </a:solidFill>
          <a:ln w="76200" cap="flat" cmpd="sng" algn="ctr">
            <a:solidFill>
              <a:srgbClr val="FF0000"/>
            </a:solidFill>
            <a:prstDash val="solid"/>
            <a:round/>
            <a:headEnd type="triangle" w="med" len="med"/>
            <a:tailEnd type="triangle" w="med" len="med"/>
          </a:ln>
          <a:effectLst/>
        </p:spPr>
      </p:cxnSp>
      <p:cxnSp>
        <p:nvCxnSpPr>
          <p:cNvPr id="120" name="Straight Arrow Connector 119"/>
          <p:cNvCxnSpPr>
            <a:stCxn id="110" idx="0"/>
          </p:cNvCxnSpPr>
          <p:nvPr/>
        </p:nvCxnSpPr>
        <p:spPr bwMode="auto">
          <a:xfrm flipH="1" flipV="1">
            <a:off x="5943600" y="2781300"/>
            <a:ext cx="313" cy="466912"/>
          </a:xfrm>
          <a:prstGeom prst="straightConnector1">
            <a:avLst/>
          </a:prstGeom>
          <a:solidFill>
            <a:schemeClr val="accent1"/>
          </a:solidFill>
          <a:ln w="38100" cap="flat" cmpd="sng" algn="ctr">
            <a:solidFill>
              <a:schemeClr val="bg1"/>
            </a:solidFill>
            <a:prstDash val="sysDash"/>
            <a:round/>
            <a:headEnd type="triangle" w="med" len="med"/>
            <a:tailEnd type="triangle" w="med" len="med"/>
          </a:ln>
          <a:effectLst/>
        </p:spPr>
      </p:cxnSp>
      <p:cxnSp>
        <p:nvCxnSpPr>
          <p:cNvPr id="121" name="Straight Arrow Connector 120"/>
          <p:cNvCxnSpPr>
            <a:stCxn id="114" idx="1"/>
            <a:endCxn id="110" idx="3"/>
          </p:cNvCxnSpPr>
          <p:nvPr/>
        </p:nvCxnSpPr>
        <p:spPr bwMode="auto">
          <a:xfrm flipH="1">
            <a:off x="6553200" y="3716743"/>
            <a:ext cx="1448426" cy="4856"/>
          </a:xfrm>
          <a:prstGeom prst="straightConnector1">
            <a:avLst/>
          </a:prstGeom>
          <a:solidFill>
            <a:schemeClr val="accent1"/>
          </a:solidFill>
          <a:ln w="38100" cap="flat" cmpd="sng" algn="ctr">
            <a:solidFill>
              <a:schemeClr val="bg1"/>
            </a:solidFill>
            <a:prstDash val="sysDash"/>
            <a:round/>
            <a:headEnd type="triangle" w="med" len="med"/>
            <a:tailEnd type="triangle" w="med" len="med"/>
          </a:ln>
          <a:effectLst/>
        </p:spPr>
      </p:cxnSp>
      <p:cxnSp>
        <p:nvCxnSpPr>
          <p:cNvPr id="122" name="Straight Arrow Connector 121"/>
          <p:cNvCxnSpPr>
            <a:stCxn id="112" idx="3"/>
            <a:endCxn id="113" idx="1"/>
          </p:cNvCxnSpPr>
          <p:nvPr/>
        </p:nvCxnSpPr>
        <p:spPr bwMode="auto">
          <a:xfrm>
            <a:off x="6533070" y="1579202"/>
            <a:ext cx="1392356" cy="0"/>
          </a:xfrm>
          <a:prstGeom prst="straightConnector1">
            <a:avLst/>
          </a:prstGeom>
          <a:solidFill>
            <a:schemeClr val="accent1"/>
          </a:solidFill>
          <a:ln w="76200" cap="flat" cmpd="sng" algn="ctr">
            <a:solidFill>
              <a:srgbClr val="FF0000"/>
            </a:solidFill>
            <a:prstDash val="solid"/>
            <a:round/>
            <a:headEnd type="triangle" w="med" len="med"/>
            <a:tailEnd type="triangle" w="med" len="med"/>
          </a:ln>
          <a:effectLst/>
        </p:spPr>
      </p:cxnSp>
      <p:sp>
        <p:nvSpPr>
          <p:cNvPr id="125" name="TextBox 124"/>
          <p:cNvSpPr txBox="1"/>
          <p:nvPr/>
        </p:nvSpPr>
        <p:spPr>
          <a:xfrm rot="18619908">
            <a:off x="3819381" y="2213462"/>
            <a:ext cx="861518" cy="400110"/>
          </a:xfrm>
          <a:prstGeom prst="rect">
            <a:avLst/>
          </a:prstGeom>
          <a:noFill/>
        </p:spPr>
        <p:txBody>
          <a:bodyPr wrap="none" rtlCol="0">
            <a:spAutoFit/>
          </a:bodyPr>
          <a:lstStyle/>
          <a:p>
            <a:r>
              <a:rPr lang="en-US" sz="2000" b="1" dirty="0" smtClean="0">
                <a:solidFill>
                  <a:schemeClr val="bg2"/>
                </a:solidFill>
              </a:rPr>
              <a:t>DATA</a:t>
            </a:r>
            <a:endParaRPr lang="en-US" sz="2000" b="1" dirty="0">
              <a:solidFill>
                <a:schemeClr val="bg2"/>
              </a:solidFill>
            </a:endParaRPr>
          </a:p>
        </p:txBody>
      </p:sp>
      <p:sp>
        <p:nvSpPr>
          <p:cNvPr id="126" name="TextBox 125"/>
          <p:cNvSpPr txBox="1"/>
          <p:nvPr/>
        </p:nvSpPr>
        <p:spPr>
          <a:xfrm rot="20628599">
            <a:off x="3890966" y="3470763"/>
            <a:ext cx="870751" cy="400110"/>
          </a:xfrm>
          <a:prstGeom prst="rect">
            <a:avLst/>
          </a:prstGeom>
          <a:noFill/>
        </p:spPr>
        <p:txBody>
          <a:bodyPr wrap="none" rtlCol="0">
            <a:spAutoFit/>
          </a:bodyPr>
          <a:lstStyle/>
          <a:p>
            <a:r>
              <a:rPr lang="en-US" sz="2000" b="1" dirty="0" smtClean="0">
                <a:solidFill>
                  <a:schemeClr val="bg2"/>
                </a:solidFill>
              </a:rPr>
              <a:t>CTRL</a:t>
            </a:r>
            <a:endParaRPr lang="en-US" sz="2000" b="1" dirty="0">
              <a:solidFill>
                <a:schemeClr val="bg2"/>
              </a:solidFill>
            </a:endParaRPr>
          </a:p>
        </p:txBody>
      </p:sp>
      <p:sp>
        <p:nvSpPr>
          <p:cNvPr id="97" name="Left-Right Arrow 96"/>
          <p:cNvSpPr/>
          <p:nvPr/>
        </p:nvSpPr>
        <p:spPr bwMode="auto">
          <a:xfrm>
            <a:off x="3352800" y="571500"/>
            <a:ext cx="8716963" cy="762000"/>
          </a:xfrm>
          <a:prstGeom prst="leftRight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2"/>
                </a:solidFill>
                <a:effectLst/>
                <a:latin typeface="FrutigerNext LT Regular" pitchFamily="34" charset="0"/>
                <a:ea typeface="MS PGothic" pitchFamily="34" charset="-128"/>
              </a:rPr>
              <a:t>        SECURITY</a:t>
            </a:r>
          </a:p>
        </p:txBody>
      </p:sp>
      <p:grpSp>
        <p:nvGrpSpPr>
          <p:cNvPr id="127" name="Group 126"/>
          <p:cNvGrpSpPr/>
          <p:nvPr/>
        </p:nvGrpSpPr>
        <p:grpSpPr>
          <a:xfrm>
            <a:off x="5624985" y="3542494"/>
            <a:ext cx="470000" cy="423081"/>
            <a:chOff x="4668482" y="4858603"/>
            <a:chExt cx="470000" cy="423081"/>
          </a:xfrm>
        </p:grpSpPr>
        <p:sp>
          <p:nvSpPr>
            <p:cNvPr id="128" name="Oval 127"/>
            <p:cNvSpPr/>
            <p:nvPr/>
          </p:nvSpPr>
          <p:spPr bwMode="auto">
            <a:xfrm>
              <a:off x="4681182" y="4858603"/>
              <a:ext cx="423081" cy="423081"/>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29" name="TextBox 128"/>
            <p:cNvSpPr txBox="1"/>
            <p:nvPr/>
          </p:nvSpPr>
          <p:spPr>
            <a:xfrm>
              <a:off x="4668482" y="4861446"/>
              <a:ext cx="470000" cy="400110"/>
            </a:xfrm>
            <a:prstGeom prst="rect">
              <a:avLst/>
            </a:prstGeom>
            <a:noFill/>
          </p:spPr>
          <p:txBody>
            <a:bodyPr wrap="none" rtlCol="0">
              <a:spAutoFit/>
            </a:bodyPr>
            <a:lstStyle/>
            <a:p>
              <a:r>
                <a:rPr lang="en-US" sz="2000" dirty="0" smtClean="0">
                  <a:solidFill>
                    <a:schemeClr val="bg2"/>
                  </a:solidFill>
                </a:rPr>
                <a:t>04</a:t>
              </a:r>
              <a:endParaRPr lang="en-US" sz="2000" dirty="0">
                <a:solidFill>
                  <a:schemeClr val="bg2"/>
                </a:solidFill>
              </a:endParaRPr>
            </a:p>
          </p:txBody>
        </p:sp>
      </p:grpSp>
      <p:grpSp>
        <p:nvGrpSpPr>
          <p:cNvPr id="130" name="Group 129"/>
          <p:cNvGrpSpPr/>
          <p:nvPr/>
        </p:nvGrpSpPr>
        <p:grpSpPr>
          <a:xfrm>
            <a:off x="8215785" y="3428194"/>
            <a:ext cx="470000" cy="423081"/>
            <a:chOff x="4668482" y="4858603"/>
            <a:chExt cx="470000" cy="423081"/>
          </a:xfrm>
        </p:grpSpPr>
        <p:sp>
          <p:nvSpPr>
            <p:cNvPr id="131" name="Oval 130"/>
            <p:cNvSpPr/>
            <p:nvPr/>
          </p:nvSpPr>
          <p:spPr bwMode="auto">
            <a:xfrm>
              <a:off x="4681182" y="4858603"/>
              <a:ext cx="423081" cy="423081"/>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32" name="TextBox 131"/>
            <p:cNvSpPr txBox="1"/>
            <p:nvPr/>
          </p:nvSpPr>
          <p:spPr>
            <a:xfrm>
              <a:off x="4668482" y="4861446"/>
              <a:ext cx="470000" cy="400110"/>
            </a:xfrm>
            <a:prstGeom prst="rect">
              <a:avLst/>
            </a:prstGeom>
            <a:noFill/>
          </p:spPr>
          <p:txBody>
            <a:bodyPr wrap="none" rtlCol="0">
              <a:spAutoFit/>
            </a:bodyPr>
            <a:lstStyle/>
            <a:p>
              <a:r>
                <a:rPr lang="en-US" sz="2000" dirty="0" smtClean="0">
                  <a:solidFill>
                    <a:schemeClr val="bg2"/>
                  </a:solidFill>
                </a:rPr>
                <a:t>05</a:t>
              </a:r>
              <a:endParaRPr lang="en-US" sz="2000" dirty="0">
                <a:solidFill>
                  <a:schemeClr val="bg2"/>
                </a:solidFill>
              </a:endParaRPr>
            </a:p>
          </p:txBody>
        </p:sp>
      </p:grpSp>
      <p:grpSp>
        <p:nvGrpSpPr>
          <p:cNvPr id="133" name="Group 132"/>
          <p:cNvGrpSpPr/>
          <p:nvPr/>
        </p:nvGrpSpPr>
        <p:grpSpPr>
          <a:xfrm>
            <a:off x="6101235" y="3310719"/>
            <a:ext cx="470000" cy="423081"/>
            <a:chOff x="4668482" y="4858603"/>
            <a:chExt cx="470000" cy="423081"/>
          </a:xfrm>
        </p:grpSpPr>
        <p:sp>
          <p:nvSpPr>
            <p:cNvPr id="134" name="Oval 133"/>
            <p:cNvSpPr/>
            <p:nvPr/>
          </p:nvSpPr>
          <p:spPr bwMode="auto">
            <a:xfrm>
              <a:off x="4681182" y="4858603"/>
              <a:ext cx="423081" cy="423081"/>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35" name="TextBox 134"/>
            <p:cNvSpPr txBox="1"/>
            <p:nvPr/>
          </p:nvSpPr>
          <p:spPr>
            <a:xfrm>
              <a:off x="4668482" y="4861446"/>
              <a:ext cx="470000" cy="400110"/>
            </a:xfrm>
            <a:prstGeom prst="rect">
              <a:avLst/>
            </a:prstGeom>
            <a:noFill/>
          </p:spPr>
          <p:txBody>
            <a:bodyPr wrap="none" rtlCol="0">
              <a:spAutoFit/>
            </a:bodyPr>
            <a:lstStyle/>
            <a:p>
              <a:r>
                <a:rPr lang="en-US" sz="2000" dirty="0" smtClean="0">
                  <a:solidFill>
                    <a:schemeClr val="bg2"/>
                  </a:solidFill>
                </a:rPr>
                <a:t>06</a:t>
              </a:r>
              <a:endParaRPr lang="en-US" sz="2000" dirty="0">
                <a:solidFill>
                  <a:schemeClr val="bg2"/>
                </a:solidFill>
              </a:endParaRPr>
            </a:p>
          </p:txBody>
        </p:sp>
      </p:grpSp>
      <p:grpSp>
        <p:nvGrpSpPr>
          <p:cNvPr id="136" name="Group 135"/>
          <p:cNvGrpSpPr/>
          <p:nvPr/>
        </p:nvGrpSpPr>
        <p:grpSpPr>
          <a:xfrm>
            <a:off x="6863235" y="738969"/>
            <a:ext cx="470000" cy="423081"/>
            <a:chOff x="4668482" y="4858603"/>
            <a:chExt cx="470000" cy="423081"/>
          </a:xfrm>
        </p:grpSpPr>
        <p:sp>
          <p:nvSpPr>
            <p:cNvPr id="137" name="Oval 136"/>
            <p:cNvSpPr/>
            <p:nvPr/>
          </p:nvSpPr>
          <p:spPr bwMode="auto">
            <a:xfrm>
              <a:off x="4681182" y="4858603"/>
              <a:ext cx="423081" cy="423081"/>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38" name="TextBox 137"/>
            <p:cNvSpPr txBox="1"/>
            <p:nvPr/>
          </p:nvSpPr>
          <p:spPr>
            <a:xfrm>
              <a:off x="4668482" y="4861446"/>
              <a:ext cx="470000" cy="400110"/>
            </a:xfrm>
            <a:prstGeom prst="rect">
              <a:avLst/>
            </a:prstGeom>
            <a:noFill/>
          </p:spPr>
          <p:txBody>
            <a:bodyPr wrap="none" rtlCol="0">
              <a:spAutoFit/>
            </a:bodyPr>
            <a:lstStyle/>
            <a:p>
              <a:r>
                <a:rPr lang="en-US" sz="2000" dirty="0" smtClean="0">
                  <a:solidFill>
                    <a:schemeClr val="bg2"/>
                  </a:solidFill>
                </a:rPr>
                <a:t>07</a:t>
              </a:r>
              <a:endParaRPr lang="en-US" sz="2000" dirty="0">
                <a:solidFill>
                  <a:schemeClr val="bg2"/>
                </a:solidFill>
              </a:endParaRPr>
            </a:p>
          </p:txBody>
        </p:sp>
      </p:grpSp>
      <p:cxnSp>
        <p:nvCxnSpPr>
          <p:cNvPr id="123" name="Straight Arrow Connector 122"/>
          <p:cNvCxnSpPr>
            <a:stCxn id="113" idx="3"/>
          </p:cNvCxnSpPr>
          <p:nvPr/>
        </p:nvCxnSpPr>
        <p:spPr bwMode="auto">
          <a:xfrm flipV="1">
            <a:off x="9181020" y="1352550"/>
            <a:ext cx="896430" cy="226652"/>
          </a:xfrm>
          <a:prstGeom prst="straightConnector1">
            <a:avLst/>
          </a:prstGeom>
          <a:solidFill>
            <a:schemeClr val="accent1"/>
          </a:solidFill>
          <a:ln w="76200" cap="flat" cmpd="sng" algn="ctr">
            <a:solidFill>
              <a:srgbClr val="FF0000"/>
            </a:solidFill>
            <a:prstDash val="solid"/>
            <a:round/>
            <a:headEnd type="triangle" w="med" len="med"/>
            <a:tailEnd type="triangle" w="med" len="med"/>
          </a:ln>
          <a:effectLst/>
        </p:spPr>
      </p:cxnSp>
      <p:cxnSp>
        <p:nvCxnSpPr>
          <p:cNvPr id="87" name="Straight Arrow Connector 86"/>
          <p:cNvCxnSpPr/>
          <p:nvPr/>
        </p:nvCxnSpPr>
        <p:spPr bwMode="auto">
          <a:xfrm>
            <a:off x="9257220" y="1903052"/>
            <a:ext cx="972630" cy="516298"/>
          </a:xfrm>
          <a:prstGeom prst="straightConnector1">
            <a:avLst/>
          </a:prstGeom>
          <a:solidFill>
            <a:schemeClr val="accent1"/>
          </a:solidFill>
          <a:ln w="76200" cap="flat" cmpd="sng" algn="ctr">
            <a:solidFill>
              <a:srgbClr val="FF0000"/>
            </a:solidFill>
            <a:prstDash val="solid"/>
            <a:round/>
            <a:headEnd type="triangle" w="med" len="med"/>
            <a:tailEnd type="triangle" w="med" len="med"/>
          </a:ln>
          <a:effectLst/>
        </p:spPr>
      </p:cxnSp>
      <p:sp>
        <p:nvSpPr>
          <p:cNvPr id="88" name="Cloud 87"/>
          <p:cNvSpPr/>
          <p:nvPr/>
        </p:nvSpPr>
        <p:spPr bwMode="auto">
          <a:xfrm>
            <a:off x="10123487" y="2057400"/>
            <a:ext cx="1946276" cy="819150"/>
          </a:xfrm>
          <a:prstGeom prst="cloud">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r>
              <a:rPr lang="en-US" sz="2000" dirty="0" smtClean="0">
                <a:solidFill>
                  <a:schemeClr val="bg2"/>
                </a:solidFill>
                <a:latin typeface="FrutigerNext LT Regular" pitchFamily="34" charset="0"/>
                <a:ea typeface="MS PGothic" pitchFamily="34" charset="-128"/>
              </a:rPr>
              <a:t>Internet</a:t>
            </a:r>
            <a:endParaRPr kumimoji="0" lang="en-US" sz="2000" b="0" i="0" u="none" strike="noStrike" cap="none" normalizeH="0" baseline="0" dirty="0" smtClean="0">
              <a:ln>
                <a:noFill/>
              </a:ln>
              <a:solidFill>
                <a:schemeClr val="bg2"/>
              </a:solidFill>
              <a:effectLst/>
              <a:latin typeface="FrutigerNext LT Regular" pitchFamily="34" charset="0"/>
              <a:ea typeface="MS PGothic" pitchFamily="34" charset="-128"/>
            </a:endParaRPr>
          </a:p>
        </p:txBody>
      </p:sp>
      <p:sp>
        <p:nvSpPr>
          <p:cNvPr id="124" name="Cloud 123"/>
          <p:cNvSpPr/>
          <p:nvPr/>
        </p:nvSpPr>
        <p:spPr bwMode="auto">
          <a:xfrm>
            <a:off x="9810750" y="781050"/>
            <a:ext cx="2259013" cy="1447800"/>
          </a:xfrm>
          <a:prstGeom prst="cloud">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r>
              <a:rPr lang="en-US" sz="2000" dirty="0" smtClean="0">
                <a:solidFill>
                  <a:schemeClr val="bg2"/>
                </a:solidFill>
                <a:latin typeface="FrutigerNext LT Regular" pitchFamily="34" charset="0"/>
                <a:ea typeface="MS PGothic" pitchFamily="34" charset="-128"/>
              </a:rPr>
              <a:t>IP</a:t>
            </a:r>
            <a:br>
              <a:rPr lang="en-US" sz="2000" dirty="0" smtClean="0">
                <a:solidFill>
                  <a:schemeClr val="bg2"/>
                </a:solidFill>
                <a:latin typeface="FrutigerNext LT Regular" pitchFamily="34" charset="0"/>
                <a:ea typeface="MS PGothic" pitchFamily="34" charset="-128"/>
              </a:rPr>
            </a:br>
            <a:r>
              <a:rPr lang="en-US" sz="2000" dirty="0" smtClean="0">
                <a:solidFill>
                  <a:schemeClr val="bg2"/>
                </a:solidFill>
                <a:latin typeface="FrutigerNext LT Regular" pitchFamily="34" charset="0"/>
                <a:ea typeface="MS PGothic" pitchFamily="34" charset="-128"/>
              </a:rPr>
              <a:t>Multimedia Core Sys</a:t>
            </a:r>
            <a:endParaRPr kumimoji="0" lang="en-US" sz="2000" b="0" i="0" u="none" strike="noStrike" cap="none" normalizeH="0" baseline="0" dirty="0" smtClean="0">
              <a:ln>
                <a:noFill/>
              </a:ln>
              <a:solidFill>
                <a:schemeClr val="bg2"/>
              </a:solidFill>
              <a:effectLst/>
              <a:latin typeface="FrutigerNext LT Regular" pitchFamily="34" charset="0"/>
              <a:ea typeface="MS PGothic" pitchFamily="34" charset="-128"/>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ounded Rectangle 67"/>
          <p:cNvSpPr/>
          <p:nvPr/>
        </p:nvSpPr>
        <p:spPr bwMode="auto">
          <a:xfrm>
            <a:off x="599090" y="5612521"/>
            <a:ext cx="10531366" cy="1058808"/>
          </a:xfrm>
          <a:prstGeom prst="roundRect">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2" name="Title 1"/>
          <p:cNvSpPr>
            <a:spLocks noGrp="1"/>
          </p:cNvSpPr>
          <p:nvPr>
            <p:ph type="ctrTitle"/>
          </p:nvPr>
        </p:nvSpPr>
        <p:spPr>
          <a:xfrm>
            <a:off x="1081558" y="0"/>
            <a:ext cx="10382562" cy="1041823"/>
          </a:xfrm>
        </p:spPr>
        <p:txBody>
          <a:bodyPr/>
          <a:lstStyle/>
          <a:p>
            <a:r>
              <a:rPr lang="en-US" altLang="zh-CN" dirty="0" smtClean="0">
                <a:solidFill>
                  <a:schemeClr val="bg2"/>
                </a:solidFill>
              </a:rPr>
              <a:t>Cloud can help with many of these issues</a:t>
            </a:r>
            <a:endParaRPr lang="zh-CN" altLang="en-US" dirty="0">
              <a:solidFill>
                <a:schemeClr val="bg2"/>
              </a:solidFill>
            </a:endParaRPr>
          </a:p>
        </p:txBody>
      </p:sp>
      <p:pic>
        <p:nvPicPr>
          <p:cNvPr id="66" name="图片 6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64164" y="6060325"/>
            <a:ext cx="705599" cy="705600"/>
          </a:xfrm>
          <a:prstGeom prst="rect">
            <a:avLst/>
          </a:prstGeom>
        </p:spPr>
      </p:pic>
      <p:sp>
        <p:nvSpPr>
          <p:cNvPr id="67" name="TextBox 66"/>
          <p:cNvSpPr txBox="1"/>
          <p:nvPr/>
        </p:nvSpPr>
        <p:spPr>
          <a:xfrm>
            <a:off x="571864" y="986657"/>
            <a:ext cx="10306343" cy="7417415"/>
          </a:xfrm>
          <a:prstGeom prst="rect">
            <a:avLst/>
          </a:prstGeom>
          <a:noFill/>
        </p:spPr>
        <p:txBody>
          <a:bodyPr wrap="square" rtlCol="0">
            <a:spAutoFit/>
          </a:bodyPr>
          <a:lstStyle/>
          <a:p>
            <a:pPr marL="514350" indent="-514350">
              <a:buFont typeface="Arial" pitchFamily="34" charset="0"/>
              <a:buChar char="•"/>
            </a:pPr>
            <a:r>
              <a:rPr lang="en-US" sz="2800" dirty="0" smtClean="0">
                <a:solidFill>
                  <a:schemeClr val="bg2"/>
                </a:solidFill>
              </a:rPr>
              <a:t>NFV was primarily created to address 4G cost/flexibility issues.</a:t>
            </a:r>
          </a:p>
          <a:p>
            <a:pPr marL="514350" indent="-514350">
              <a:buFont typeface="Arial" pitchFamily="34" charset="0"/>
              <a:buChar char="•"/>
            </a:pPr>
            <a:r>
              <a:rPr lang="en-US" sz="2800" dirty="0" smtClean="0">
                <a:solidFill>
                  <a:schemeClr val="bg2"/>
                </a:solidFill>
              </a:rPr>
              <a:t>NFV essentially brings cloud computing to ‘one’ aspect of wireless networking. The core (i.e. the packet processing).</a:t>
            </a:r>
          </a:p>
          <a:p>
            <a:pPr marL="514350" indent="-514350">
              <a:buFont typeface="Arial" pitchFamily="34" charset="0"/>
              <a:buChar char="•"/>
            </a:pPr>
            <a:r>
              <a:rPr lang="en-US" sz="2800" dirty="0" smtClean="0">
                <a:solidFill>
                  <a:schemeClr val="bg2"/>
                </a:solidFill>
              </a:rPr>
              <a:t>5G will look at end to end virtualization and what values that can bring.</a:t>
            </a:r>
          </a:p>
          <a:p>
            <a:pPr marL="514350" indent="-514350">
              <a:buFont typeface="Arial" pitchFamily="34" charset="0"/>
              <a:buChar char="•"/>
            </a:pPr>
            <a:r>
              <a:rPr lang="en-US" sz="2800" dirty="0" smtClean="0">
                <a:solidFill>
                  <a:schemeClr val="bg2"/>
                </a:solidFill>
              </a:rPr>
              <a:t>This includes all the ‘Radio Access Technologies” or RAT.</a:t>
            </a:r>
          </a:p>
          <a:p>
            <a:pPr marL="514350" indent="-514350">
              <a:buFont typeface="Arial" pitchFamily="34" charset="0"/>
              <a:buChar char="•"/>
            </a:pPr>
            <a:r>
              <a:rPr lang="en-US" sz="2800" dirty="0" smtClean="0">
                <a:solidFill>
                  <a:schemeClr val="bg2"/>
                </a:solidFill>
              </a:rPr>
              <a:t>This imposes new challenges if cloud is to be used to process the RAT.</a:t>
            </a:r>
          </a:p>
          <a:p>
            <a:pPr marL="514350" indent="-514350">
              <a:buFont typeface="Arial" pitchFamily="34" charset="0"/>
              <a:buChar char="•"/>
            </a:pPr>
            <a:r>
              <a:rPr lang="en-US" sz="2800" dirty="0" smtClean="0">
                <a:solidFill>
                  <a:schemeClr val="bg2"/>
                </a:solidFill>
              </a:rPr>
              <a:t>And then there is the concept of slicing …</a:t>
            </a:r>
          </a:p>
          <a:p>
            <a:pPr marL="514350" indent="-514350">
              <a:buFont typeface="Arial" pitchFamily="34" charset="0"/>
              <a:buChar char="•"/>
            </a:pPr>
            <a:endParaRPr lang="en-US" sz="2800" dirty="0" smtClean="0">
              <a:solidFill>
                <a:schemeClr val="bg2"/>
              </a:solidFill>
            </a:endParaRPr>
          </a:p>
          <a:p>
            <a:pPr marL="514350" indent="-514350">
              <a:buFont typeface="Arial" pitchFamily="34" charset="0"/>
              <a:buChar char="•"/>
            </a:pPr>
            <a:r>
              <a:rPr lang="en-US" sz="2800" dirty="0" smtClean="0">
                <a:solidFill>
                  <a:schemeClr val="bg2"/>
                </a:solidFill>
              </a:rPr>
              <a:t>Cloud and its related technologies are central to 5G but also</a:t>
            </a:r>
            <a:br>
              <a:rPr lang="en-US" sz="2800" dirty="0" smtClean="0">
                <a:solidFill>
                  <a:schemeClr val="bg2"/>
                </a:solidFill>
              </a:rPr>
            </a:br>
            <a:r>
              <a:rPr lang="en-US" sz="2800" dirty="0" smtClean="0">
                <a:solidFill>
                  <a:schemeClr val="bg2"/>
                </a:solidFill>
              </a:rPr>
              <a:t>impose challenging new requirements.</a:t>
            </a:r>
          </a:p>
          <a:p>
            <a:pPr marL="514350" indent="-514350">
              <a:buFont typeface="Arial" pitchFamily="34" charset="0"/>
              <a:buChar char="•"/>
            </a:pPr>
            <a:endParaRPr lang="en-US" sz="2800" dirty="0" smtClean="0">
              <a:solidFill>
                <a:schemeClr val="bg2"/>
              </a:solidFill>
            </a:endParaRPr>
          </a:p>
          <a:p>
            <a:pPr marL="514350" indent="-514350">
              <a:buFont typeface="Arial" pitchFamily="34" charset="0"/>
              <a:buChar char="•"/>
            </a:pPr>
            <a:endParaRPr lang="en-US" sz="2800" dirty="0" smtClean="0">
              <a:solidFill>
                <a:schemeClr val="bg2"/>
              </a:solidFill>
            </a:endParaRPr>
          </a:p>
          <a:p>
            <a:pPr marL="514350" indent="-514350">
              <a:buFont typeface="Arial" pitchFamily="34" charset="0"/>
              <a:buChar char="•"/>
            </a:pPr>
            <a:endParaRPr lang="en-US" sz="2800" dirty="0" smtClean="0">
              <a:solidFill>
                <a:schemeClr val="bg2"/>
              </a:solidFill>
            </a:endParaRPr>
          </a:p>
          <a:p>
            <a:pPr marL="514350" indent="-514350">
              <a:buFont typeface="Arial" pitchFamily="34" charset="0"/>
              <a:buChar char="•"/>
            </a:pPr>
            <a:endParaRPr lang="en-US" sz="2800" dirty="0">
              <a:solidFill>
                <a:schemeClr val="bg2"/>
              </a:solidFil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38100" y="1905000"/>
            <a:ext cx="12069763" cy="933450"/>
          </a:xfrm>
          <a:prstGeom prst="roundRect">
            <a:avLst/>
          </a:prstGeom>
          <a:solidFill>
            <a:schemeClr val="accent3">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2" name="Title 1"/>
          <p:cNvSpPr>
            <a:spLocks noGrp="1"/>
          </p:cNvSpPr>
          <p:nvPr>
            <p:ph type="ctrTitle"/>
          </p:nvPr>
        </p:nvSpPr>
        <p:spPr>
          <a:xfrm>
            <a:off x="4750815" y="0"/>
            <a:ext cx="2335785" cy="1041823"/>
          </a:xfrm>
        </p:spPr>
        <p:txBody>
          <a:bodyPr/>
          <a:lstStyle/>
          <a:p>
            <a:r>
              <a:rPr lang="en-US" dirty="0" smtClean="0">
                <a:solidFill>
                  <a:schemeClr val="bg2"/>
                </a:solidFill>
              </a:rPr>
              <a:t>Agenda</a:t>
            </a:r>
            <a:endParaRPr lang="en-US" dirty="0">
              <a:solidFill>
                <a:schemeClr val="bg2"/>
              </a:solidFill>
            </a:endParaRPr>
          </a:p>
        </p:txBody>
      </p:sp>
      <p:sp>
        <p:nvSpPr>
          <p:cNvPr id="3" name="Subtitle 2"/>
          <p:cNvSpPr>
            <a:spLocks noGrp="1"/>
          </p:cNvSpPr>
          <p:nvPr>
            <p:ph type="subTitle" idx="1"/>
          </p:nvPr>
        </p:nvSpPr>
        <p:spPr>
          <a:xfrm>
            <a:off x="559815" y="1271155"/>
            <a:ext cx="11228879" cy="4253346"/>
          </a:xfrm>
        </p:spPr>
        <p:txBody>
          <a:bodyPr>
            <a:noAutofit/>
          </a:bodyPr>
          <a:lstStyle/>
          <a:p>
            <a:pPr marL="457200" indent="-457200">
              <a:buFont typeface="+mj-lt"/>
              <a:buAutoNum type="arabicPeriod"/>
            </a:pPr>
            <a:r>
              <a:rPr lang="en-US" b="1" dirty="0" smtClean="0">
                <a:solidFill>
                  <a:schemeClr val="bg2"/>
                </a:solidFill>
              </a:rPr>
              <a:t>Some wireless 4G basics</a:t>
            </a:r>
          </a:p>
          <a:p>
            <a:pPr marL="457200" indent="-457200">
              <a:buFont typeface="+mj-lt"/>
              <a:buAutoNum type="arabicPeriod"/>
            </a:pPr>
            <a:endParaRPr lang="en-US" b="1" dirty="0" smtClean="0">
              <a:solidFill>
                <a:schemeClr val="bg2"/>
              </a:solidFill>
            </a:endParaRPr>
          </a:p>
          <a:p>
            <a:pPr marL="457200" indent="-457200">
              <a:buFont typeface="+mj-lt"/>
              <a:buAutoNum type="arabicPeriod"/>
            </a:pPr>
            <a:r>
              <a:rPr lang="en-US" b="1" dirty="0" smtClean="0">
                <a:solidFill>
                  <a:schemeClr val="bg2"/>
                </a:solidFill>
              </a:rPr>
              <a:t>5G goals</a:t>
            </a:r>
          </a:p>
          <a:p>
            <a:pPr marL="457200" indent="-457200">
              <a:buFont typeface="+mj-lt"/>
              <a:buAutoNum type="arabicPeriod"/>
            </a:pPr>
            <a:endParaRPr lang="en-US" b="1" dirty="0" smtClean="0">
              <a:solidFill>
                <a:schemeClr val="bg2"/>
              </a:solidFill>
            </a:endParaRPr>
          </a:p>
          <a:p>
            <a:pPr marL="457200" indent="-457200">
              <a:buFont typeface="+mj-lt"/>
              <a:buAutoNum type="arabicPeriod"/>
            </a:pPr>
            <a:r>
              <a:rPr lang="en-US" b="1" dirty="0" smtClean="0">
                <a:solidFill>
                  <a:schemeClr val="bg2"/>
                </a:solidFill>
              </a:rPr>
              <a:t>What is 5G slicing</a:t>
            </a:r>
          </a:p>
          <a:p>
            <a:pPr marL="457200" indent="-457200">
              <a:buFont typeface="+mj-lt"/>
              <a:buAutoNum type="arabicPeriod"/>
            </a:pPr>
            <a:endParaRPr lang="en-US" b="1" dirty="0" smtClean="0">
              <a:solidFill>
                <a:schemeClr val="bg2"/>
              </a:solidFill>
            </a:endParaRPr>
          </a:p>
          <a:p>
            <a:pPr marL="457200" indent="-457200">
              <a:buFont typeface="+mj-lt"/>
              <a:buAutoNum type="arabicPeriod"/>
            </a:pPr>
            <a:r>
              <a:rPr lang="en-US" b="1" dirty="0" smtClean="0">
                <a:solidFill>
                  <a:schemeClr val="bg2"/>
                </a:solidFill>
              </a:rPr>
              <a:t>Potential 5G architecture incorporating multiple cloud concepts</a:t>
            </a:r>
          </a:p>
          <a:p>
            <a:pPr marL="457200" indent="-457200">
              <a:buFont typeface="+mj-lt"/>
              <a:buAutoNum type="arabicPeriod"/>
            </a:pPr>
            <a:endParaRPr lang="en-US" b="1" dirty="0" smtClean="0">
              <a:solidFill>
                <a:schemeClr val="bg2"/>
              </a:solidFill>
            </a:endParaRPr>
          </a:p>
          <a:p>
            <a:pPr marL="457200" indent="-457200">
              <a:buFont typeface="+mj-lt"/>
              <a:buAutoNum type="arabicPeriod"/>
            </a:pPr>
            <a:r>
              <a:rPr lang="en-US" b="1" dirty="0" smtClean="0">
                <a:solidFill>
                  <a:schemeClr val="bg2"/>
                </a:solidFill>
              </a:rPr>
              <a:t>Challenges and futures and ITU-T FG.</a:t>
            </a:r>
          </a:p>
          <a:p>
            <a:pPr marL="457200" indent="-457200">
              <a:buFont typeface="+mj-lt"/>
              <a:buAutoNum type="arabicPeriod"/>
            </a:pPr>
            <a:endParaRPr lang="en-US" b="1" dirty="0" smtClean="0">
              <a:solidFill>
                <a:schemeClr val="bg2"/>
              </a:solidFill>
            </a:endParaRPr>
          </a:p>
          <a:p>
            <a:pPr marL="457200" indent="-457200">
              <a:buFont typeface="+mj-lt"/>
              <a:buAutoNum type="arabicPeriod"/>
            </a:pPr>
            <a:endParaRPr lang="en-US" b="1" dirty="0">
              <a:solidFill>
                <a:schemeClr val="bg2"/>
              </a:solidFill>
            </a:endParaRPr>
          </a:p>
        </p:txBody>
      </p:sp>
      <p:pic>
        <p:nvPicPr>
          <p:cNvPr id="4" name="图片 6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64164" y="6060325"/>
            <a:ext cx="705599" cy="705600"/>
          </a:xfrm>
          <a:prstGeom prst="rect">
            <a:avLst/>
          </a:prstGeom>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1558" y="0"/>
            <a:ext cx="10382562" cy="1041823"/>
          </a:xfrm>
        </p:spPr>
        <p:txBody>
          <a:bodyPr/>
          <a:lstStyle/>
          <a:p>
            <a:r>
              <a:rPr lang="en-US" altLang="zh-CN" dirty="0" smtClean="0">
                <a:solidFill>
                  <a:schemeClr val="bg2"/>
                </a:solidFill>
              </a:rPr>
              <a:t>Diversified Challenges and Gaps to Reach 5G</a:t>
            </a:r>
            <a:endParaRPr lang="zh-CN" altLang="en-US" dirty="0">
              <a:solidFill>
                <a:schemeClr val="bg2"/>
              </a:solidFill>
            </a:endParaRPr>
          </a:p>
        </p:txBody>
      </p:sp>
      <p:grpSp>
        <p:nvGrpSpPr>
          <p:cNvPr id="3" name="组合 50"/>
          <p:cNvGrpSpPr/>
          <p:nvPr/>
        </p:nvGrpSpPr>
        <p:grpSpPr>
          <a:xfrm>
            <a:off x="8960366" y="1242656"/>
            <a:ext cx="1761963" cy="3064759"/>
            <a:chOff x="7361628" y="1345202"/>
            <a:chExt cx="1856472" cy="3856190"/>
          </a:xfrm>
        </p:grpSpPr>
        <p:sp>
          <p:nvSpPr>
            <p:cNvPr id="5" name="矩形 232"/>
            <p:cNvSpPr/>
            <p:nvPr/>
          </p:nvSpPr>
          <p:spPr bwMode="auto">
            <a:xfrm rot="10800000">
              <a:off x="7361628" y="1345202"/>
              <a:ext cx="1856472" cy="3856190"/>
            </a:xfrm>
            <a:prstGeom prst="rect">
              <a:avLst/>
            </a:prstGeom>
            <a:gradFill flip="none" rotWithShape="1">
              <a:gsLst>
                <a:gs pos="0">
                  <a:srgbClr val="4F81BD">
                    <a:lumMod val="40000"/>
                    <a:lumOff val="60000"/>
                    <a:alpha val="90000"/>
                  </a:srgbClr>
                </a:gs>
                <a:gs pos="10000">
                  <a:srgbClr val="226F9E"/>
                </a:gs>
                <a:gs pos="62000">
                  <a:srgbClr val="3E6CA4">
                    <a:alpha val="6000"/>
                  </a:srgbClr>
                </a:gs>
                <a:gs pos="35000">
                  <a:srgbClr val="4F81BD">
                    <a:lumMod val="75000"/>
                    <a:alpha val="37000"/>
                  </a:srgbClr>
                </a:gs>
                <a:gs pos="98000">
                  <a:srgbClr val="4F81BD">
                    <a:lumMod val="50000"/>
                    <a:alpha val="40000"/>
                  </a:srgbClr>
                </a:gs>
              </a:gsLst>
              <a:lin ang="2700000" scaled="1"/>
              <a:tileRect/>
            </a:gradFill>
            <a:ln w="9525" cap="flat" cmpd="sng" algn="ctr">
              <a:solidFill>
                <a:srgbClr val="8EB4E3"/>
              </a:solidFill>
              <a:prstDash val="solid"/>
              <a:round/>
              <a:headEnd type="none" w="med" len="med"/>
              <a:tailEnd type="none" w="med" len="med"/>
            </a:ln>
            <a:effectLst>
              <a:outerShdw blurRad="76200" dist="63500" dir="8100000" algn="tr" rotWithShape="0">
                <a:prstClr val="black">
                  <a:alpha val="40000"/>
                </a:prstClr>
              </a:outerShdw>
            </a:effectLst>
            <a:scene3d>
              <a:camera prst="orthographicFront"/>
              <a:lightRig rig="flat" dir="t"/>
            </a:scene3d>
            <a:extLst/>
          </p:spPr>
          <p:txBody>
            <a:bodyPr anchor="ctr"/>
            <a:lstStyle/>
            <a:p>
              <a:pPr algn="ctr">
                <a:buClr>
                  <a:srgbClr val="CC9900"/>
                </a:buClr>
                <a:buNone/>
                <a:defRPr/>
              </a:pPr>
              <a:endParaRPr lang="zh-CN" altLang="en-US" b="1">
                <a:solidFill>
                  <a:schemeClr val="bg2"/>
                </a:solidFill>
                <a:ea typeface="宋体" pitchFamily="2" charset="-122"/>
              </a:endParaRPr>
            </a:p>
          </p:txBody>
        </p:sp>
        <p:pic>
          <p:nvPicPr>
            <p:cNvPr id="6" name="Picture 23" descr="C:\Users\Administrator\Desktop\穆亮\第一页\PPT-18.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85108" y="2174424"/>
              <a:ext cx="1209510" cy="94296"/>
            </a:xfrm>
            <a:prstGeom prst="rect">
              <a:avLst/>
            </a:prstGeom>
            <a:noFill/>
          </p:spPr>
        </p:pic>
      </p:grpSp>
      <p:sp>
        <p:nvSpPr>
          <p:cNvPr id="7" name="TextBox 19"/>
          <p:cNvSpPr txBox="1"/>
          <p:nvPr/>
        </p:nvSpPr>
        <p:spPr>
          <a:xfrm>
            <a:off x="8911779" y="1209720"/>
            <a:ext cx="1879454" cy="706824"/>
          </a:xfrm>
          <a:prstGeom prst="rect">
            <a:avLst/>
          </a:prstGeom>
          <a:noFill/>
        </p:spPr>
        <p:txBody>
          <a:bodyPr wrap="square" lIns="90388" tIns="45194" rIns="90388" bIns="45194" rtlCol="0">
            <a:spAutoFit/>
          </a:bodyPr>
          <a:lstStyle/>
          <a:p>
            <a:pPr algn="ctr">
              <a:buNone/>
            </a:pPr>
            <a:r>
              <a:rPr lang="en-US" altLang="zh-CN" sz="2000" b="1" dirty="0" smtClean="0">
                <a:solidFill>
                  <a:schemeClr val="bg2"/>
                </a:solidFill>
                <a:latin typeface="微软雅黑" pitchFamily="34" charset="-122"/>
                <a:ea typeface="微软雅黑" pitchFamily="34" charset="-122"/>
                <a:cs typeface="Arial" pitchFamily="34" charset="0"/>
              </a:rPr>
              <a:t>Network Architecture</a:t>
            </a:r>
            <a:endParaRPr lang="zh-CN" altLang="en-US" sz="2000" b="1" dirty="0">
              <a:solidFill>
                <a:schemeClr val="bg2"/>
              </a:solidFill>
              <a:latin typeface="微软雅黑" pitchFamily="34" charset="-122"/>
              <a:ea typeface="微软雅黑" pitchFamily="34" charset="-122"/>
              <a:cs typeface="Arial" pitchFamily="34" charset="0"/>
            </a:endParaRPr>
          </a:p>
        </p:txBody>
      </p:sp>
      <p:sp>
        <p:nvSpPr>
          <p:cNvPr id="8" name="矩形 235"/>
          <p:cNvSpPr/>
          <p:nvPr/>
        </p:nvSpPr>
        <p:spPr>
          <a:xfrm>
            <a:off x="8862495" y="2183871"/>
            <a:ext cx="1957707" cy="552936"/>
          </a:xfrm>
          <a:prstGeom prst="rect">
            <a:avLst/>
          </a:prstGeom>
        </p:spPr>
        <p:txBody>
          <a:bodyPr wrap="square" lIns="90388" tIns="45194" rIns="90388" bIns="45194">
            <a:spAutoFit/>
          </a:bodyPr>
          <a:lstStyle/>
          <a:p>
            <a:pPr algn="ctr">
              <a:buNone/>
            </a:pPr>
            <a:r>
              <a:rPr lang="en-US" altLang="zh-CN" sz="3000" b="1" dirty="0" smtClean="0">
                <a:ln w="0"/>
                <a:solidFill>
                  <a:schemeClr val="bg2"/>
                </a:solidFill>
                <a:latin typeface="Impact" pitchFamily="34" charset="0"/>
                <a:cs typeface="Arial" pitchFamily="34" charset="0"/>
              </a:rPr>
              <a:t>Slicing</a:t>
            </a:r>
          </a:p>
        </p:txBody>
      </p:sp>
      <p:sp>
        <p:nvSpPr>
          <p:cNvPr id="9" name="矩形 236"/>
          <p:cNvSpPr/>
          <p:nvPr/>
        </p:nvSpPr>
        <p:spPr>
          <a:xfrm>
            <a:off x="8851548" y="2704927"/>
            <a:ext cx="1998071" cy="583713"/>
          </a:xfrm>
          <a:prstGeom prst="rect">
            <a:avLst/>
          </a:prstGeom>
        </p:spPr>
        <p:txBody>
          <a:bodyPr wrap="square" lIns="90388" tIns="45194" rIns="90388" bIns="45194">
            <a:spAutoFit/>
          </a:bodyPr>
          <a:lstStyle/>
          <a:p>
            <a:pPr algn="ctr">
              <a:buNone/>
            </a:pPr>
            <a:r>
              <a:rPr lang="en-US" altLang="zh-CN" sz="1600" b="1" dirty="0" smtClean="0">
                <a:solidFill>
                  <a:schemeClr val="bg2"/>
                </a:solidFill>
                <a:latin typeface="微软雅黑" pitchFamily="34" charset="-122"/>
                <a:ea typeface="微软雅黑" pitchFamily="34" charset="-122"/>
                <a:cs typeface="Arial" pitchFamily="34" charset="0"/>
              </a:rPr>
              <a:t>Ability </a:t>
            </a:r>
          </a:p>
          <a:p>
            <a:pPr algn="ctr">
              <a:buNone/>
            </a:pPr>
            <a:r>
              <a:rPr lang="en-US" altLang="zh-CN" sz="1600" b="1" dirty="0" smtClean="0">
                <a:solidFill>
                  <a:schemeClr val="bg2"/>
                </a:solidFill>
                <a:latin typeface="微软雅黑" pitchFamily="34" charset="-122"/>
                <a:ea typeface="微软雅黑" pitchFamily="34" charset="-122"/>
                <a:cs typeface="Arial" pitchFamily="34" charset="0"/>
              </a:rPr>
              <a:t>Required</a:t>
            </a:r>
          </a:p>
        </p:txBody>
      </p:sp>
      <p:pic>
        <p:nvPicPr>
          <p:cNvPr id="10" name="Picture 23" descr="C:\Users\Administrator\Desktop\穆亮\第一页\PPT-18.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519357" y="1887140"/>
            <a:ext cx="1147935" cy="89189"/>
          </a:xfrm>
          <a:prstGeom prst="rect">
            <a:avLst/>
          </a:prstGeom>
          <a:noFill/>
        </p:spPr>
      </p:pic>
      <p:sp>
        <p:nvSpPr>
          <p:cNvPr id="11" name="矩形 238"/>
          <p:cNvSpPr/>
          <p:nvPr/>
        </p:nvSpPr>
        <p:spPr bwMode="auto">
          <a:xfrm rot="10800000">
            <a:off x="5206505" y="1242655"/>
            <a:ext cx="1761963" cy="3064759"/>
          </a:xfrm>
          <a:prstGeom prst="rect">
            <a:avLst/>
          </a:prstGeom>
          <a:gradFill flip="none" rotWithShape="1">
            <a:gsLst>
              <a:gs pos="0">
                <a:srgbClr val="4F81BD">
                  <a:lumMod val="40000"/>
                  <a:lumOff val="60000"/>
                  <a:alpha val="90000"/>
                </a:srgbClr>
              </a:gs>
              <a:gs pos="10000">
                <a:srgbClr val="226F9E"/>
              </a:gs>
              <a:gs pos="62000">
                <a:srgbClr val="3E6CA4">
                  <a:alpha val="6000"/>
                </a:srgbClr>
              </a:gs>
              <a:gs pos="35000">
                <a:srgbClr val="4F81BD">
                  <a:lumMod val="75000"/>
                  <a:alpha val="37000"/>
                </a:srgbClr>
              </a:gs>
              <a:gs pos="98000">
                <a:srgbClr val="4F81BD">
                  <a:lumMod val="50000"/>
                  <a:alpha val="40000"/>
                </a:srgbClr>
              </a:gs>
            </a:gsLst>
            <a:lin ang="2700000" scaled="1"/>
            <a:tileRect/>
          </a:gradFill>
          <a:ln w="9525" cap="flat" cmpd="sng" algn="ctr">
            <a:solidFill>
              <a:srgbClr val="8EB4E3"/>
            </a:solidFill>
            <a:prstDash val="solid"/>
            <a:round/>
            <a:headEnd type="none" w="med" len="med"/>
            <a:tailEnd type="none" w="med" len="med"/>
          </a:ln>
          <a:effectLst>
            <a:outerShdw blurRad="76200" dist="63500" dir="8100000" algn="tr" rotWithShape="0">
              <a:prstClr val="black">
                <a:alpha val="40000"/>
              </a:prstClr>
            </a:outerShdw>
          </a:effectLst>
          <a:scene3d>
            <a:camera prst="orthographicFront"/>
            <a:lightRig rig="flat" dir="t"/>
          </a:scene3d>
          <a:extLst/>
        </p:spPr>
        <p:txBody>
          <a:bodyPr lIns="90388" tIns="45194" rIns="90388" bIns="45194" anchor="ctr"/>
          <a:lstStyle/>
          <a:p>
            <a:pPr algn="ctr">
              <a:buClr>
                <a:srgbClr val="CC9900"/>
              </a:buClr>
              <a:buNone/>
              <a:defRPr/>
            </a:pPr>
            <a:endParaRPr lang="zh-CN" altLang="en-US" b="1">
              <a:solidFill>
                <a:schemeClr val="bg2"/>
              </a:solidFill>
              <a:ea typeface="宋体" pitchFamily="2" charset="-122"/>
            </a:endParaRPr>
          </a:p>
        </p:txBody>
      </p:sp>
      <p:sp>
        <p:nvSpPr>
          <p:cNvPr id="12" name="TextBox 17"/>
          <p:cNvSpPr txBox="1"/>
          <p:nvPr/>
        </p:nvSpPr>
        <p:spPr>
          <a:xfrm>
            <a:off x="5092931" y="1353156"/>
            <a:ext cx="1987980" cy="399047"/>
          </a:xfrm>
          <a:prstGeom prst="rect">
            <a:avLst/>
          </a:prstGeom>
          <a:noFill/>
        </p:spPr>
        <p:txBody>
          <a:bodyPr wrap="square" lIns="90388" tIns="45194" rIns="90388" bIns="45194" rtlCol="0">
            <a:spAutoFit/>
          </a:bodyPr>
          <a:lstStyle/>
          <a:p>
            <a:pPr algn="ctr">
              <a:buNone/>
            </a:pPr>
            <a:r>
              <a:rPr lang="en-US" altLang="zh-CN" sz="2000" b="1" dirty="0" smtClean="0">
                <a:solidFill>
                  <a:schemeClr val="bg2"/>
                </a:solidFill>
                <a:latin typeface="微软雅黑" pitchFamily="34" charset="-122"/>
                <a:ea typeface="微软雅黑" pitchFamily="34" charset="-122"/>
                <a:cs typeface="Arial" pitchFamily="34" charset="0"/>
              </a:rPr>
              <a:t>Connections</a:t>
            </a:r>
            <a:endParaRPr lang="zh-CN" altLang="en-US" sz="2000" b="1" dirty="0">
              <a:solidFill>
                <a:schemeClr val="bg2"/>
              </a:solidFill>
              <a:latin typeface="微软雅黑" pitchFamily="34" charset="-122"/>
              <a:ea typeface="微软雅黑" pitchFamily="34" charset="-122"/>
              <a:cs typeface="Arial" pitchFamily="34" charset="0"/>
            </a:endParaRPr>
          </a:p>
        </p:txBody>
      </p:sp>
      <p:sp>
        <p:nvSpPr>
          <p:cNvPr id="13" name="TextBox 23"/>
          <p:cNvSpPr txBox="1"/>
          <p:nvPr/>
        </p:nvSpPr>
        <p:spPr>
          <a:xfrm>
            <a:off x="5093496" y="2160628"/>
            <a:ext cx="1987981" cy="1045378"/>
          </a:xfrm>
          <a:prstGeom prst="rect">
            <a:avLst/>
          </a:prstGeom>
          <a:noFill/>
        </p:spPr>
        <p:txBody>
          <a:bodyPr wrap="square" lIns="90388" tIns="45194" rIns="90388" bIns="45194" rtlCol="0">
            <a:spAutoFit/>
          </a:bodyPr>
          <a:lstStyle/>
          <a:p>
            <a:pPr algn="ctr">
              <a:buNone/>
            </a:pPr>
            <a:r>
              <a:rPr lang="en-US" altLang="zh-CN" sz="3000" b="1" dirty="0" smtClean="0">
                <a:ln w="0"/>
                <a:solidFill>
                  <a:schemeClr val="bg2"/>
                </a:solidFill>
                <a:latin typeface="Impact" pitchFamily="34" charset="0"/>
                <a:cs typeface="Arial" pitchFamily="34" charset="0"/>
              </a:rPr>
              <a:t>1,000K</a:t>
            </a:r>
          </a:p>
          <a:p>
            <a:pPr algn="ctr">
              <a:buNone/>
            </a:pPr>
            <a:r>
              <a:rPr lang="en-US" altLang="zh-CN" sz="1600" b="1" dirty="0">
                <a:solidFill>
                  <a:schemeClr val="bg2"/>
                </a:solidFill>
                <a:latin typeface="微软雅黑" pitchFamily="34" charset="-122"/>
                <a:ea typeface="微软雅黑" pitchFamily="34" charset="-122"/>
                <a:cs typeface="Arial" pitchFamily="34" charset="0"/>
              </a:rPr>
              <a:t>Connections</a:t>
            </a:r>
          </a:p>
          <a:p>
            <a:pPr algn="ctr">
              <a:buNone/>
            </a:pPr>
            <a:r>
              <a:rPr lang="en-US" altLang="zh-CN" sz="1600" b="1" dirty="0">
                <a:solidFill>
                  <a:schemeClr val="bg2"/>
                </a:solidFill>
                <a:latin typeface="微软雅黑" pitchFamily="34" charset="-122"/>
                <a:ea typeface="微软雅黑" pitchFamily="34" charset="-122"/>
                <a:cs typeface="Arial" pitchFamily="34" charset="0"/>
              </a:rPr>
              <a:t>Per </a:t>
            </a:r>
            <a:r>
              <a:rPr lang="en-US" altLang="zh-CN" sz="1600" b="1" dirty="0" smtClean="0">
                <a:solidFill>
                  <a:schemeClr val="bg2"/>
                </a:solidFill>
                <a:latin typeface="微软雅黑" pitchFamily="34" charset="-122"/>
                <a:ea typeface="微软雅黑" pitchFamily="34" charset="-122"/>
              </a:rPr>
              <a:t>km</a:t>
            </a:r>
            <a:r>
              <a:rPr lang="en-US" altLang="zh-CN" sz="1600" b="1" baseline="30000" dirty="0" smtClean="0">
                <a:solidFill>
                  <a:schemeClr val="bg2"/>
                </a:solidFill>
                <a:latin typeface="微软雅黑" pitchFamily="34" charset="-122"/>
                <a:ea typeface="微软雅黑" pitchFamily="34" charset="-122"/>
              </a:rPr>
              <a:t>2</a:t>
            </a:r>
            <a:endParaRPr lang="en-US" altLang="zh-CN" sz="1600" b="1" dirty="0">
              <a:solidFill>
                <a:schemeClr val="bg2"/>
              </a:solidFill>
              <a:latin typeface="微软雅黑" pitchFamily="34" charset="-122"/>
              <a:ea typeface="微软雅黑" pitchFamily="34" charset="-122"/>
              <a:cs typeface="Arial" pitchFamily="34" charset="0"/>
            </a:endParaRPr>
          </a:p>
        </p:txBody>
      </p:sp>
      <p:sp>
        <p:nvSpPr>
          <p:cNvPr id="14" name="矩形 241"/>
          <p:cNvSpPr/>
          <p:nvPr/>
        </p:nvSpPr>
        <p:spPr bwMode="auto">
          <a:xfrm rot="10800000">
            <a:off x="7080912" y="1242655"/>
            <a:ext cx="1761963" cy="3064759"/>
          </a:xfrm>
          <a:prstGeom prst="rect">
            <a:avLst/>
          </a:prstGeom>
          <a:gradFill flip="none" rotWithShape="1">
            <a:gsLst>
              <a:gs pos="0">
                <a:srgbClr val="4F81BD">
                  <a:lumMod val="40000"/>
                  <a:lumOff val="60000"/>
                  <a:alpha val="90000"/>
                </a:srgbClr>
              </a:gs>
              <a:gs pos="10000">
                <a:srgbClr val="226F9E"/>
              </a:gs>
              <a:gs pos="62000">
                <a:srgbClr val="3E6CA4">
                  <a:alpha val="6000"/>
                </a:srgbClr>
              </a:gs>
              <a:gs pos="35000">
                <a:srgbClr val="4F81BD">
                  <a:lumMod val="75000"/>
                  <a:alpha val="37000"/>
                </a:srgbClr>
              </a:gs>
              <a:gs pos="98000">
                <a:srgbClr val="4F81BD">
                  <a:lumMod val="50000"/>
                  <a:alpha val="40000"/>
                </a:srgbClr>
              </a:gs>
            </a:gsLst>
            <a:lin ang="2700000" scaled="1"/>
            <a:tileRect/>
          </a:gradFill>
          <a:ln w="9525" cap="flat" cmpd="sng" algn="ctr">
            <a:solidFill>
              <a:srgbClr val="8EB4E3"/>
            </a:solidFill>
            <a:prstDash val="solid"/>
            <a:round/>
            <a:headEnd type="none" w="med" len="med"/>
            <a:tailEnd type="none" w="med" len="med"/>
          </a:ln>
          <a:effectLst>
            <a:outerShdw blurRad="76200" dist="63500" dir="8100000" algn="tr" rotWithShape="0">
              <a:prstClr val="black">
                <a:alpha val="40000"/>
              </a:prstClr>
            </a:outerShdw>
          </a:effectLst>
          <a:scene3d>
            <a:camera prst="orthographicFront"/>
            <a:lightRig rig="flat" dir="t"/>
          </a:scene3d>
          <a:extLst/>
        </p:spPr>
        <p:txBody>
          <a:bodyPr lIns="90388" tIns="45194" rIns="90388" bIns="45194" anchor="ctr"/>
          <a:lstStyle/>
          <a:p>
            <a:pPr algn="ctr">
              <a:buClr>
                <a:srgbClr val="CC9900"/>
              </a:buClr>
              <a:buNone/>
              <a:defRPr/>
            </a:pPr>
            <a:endParaRPr lang="zh-CN" altLang="en-US" b="1">
              <a:solidFill>
                <a:schemeClr val="bg2"/>
              </a:solidFill>
              <a:ea typeface="宋体" pitchFamily="2" charset="-122"/>
            </a:endParaRPr>
          </a:p>
        </p:txBody>
      </p:sp>
      <p:pic>
        <p:nvPicPr>
          <p:cNvPr id="15" name="Picture 23" descr="C:\Users\Administrator\Desktop\穆亮\第一页\PPT-18.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387924" y="1887140"/>
            <a:ext cx="1147936" cy="89189"/>
          </a:xfrm>
          <a:prstGeom prst="rect">
            <a:avLst/>
          </a:prstGeom>
          <a:noFill/>
        </p:spPr>
      </p:pic>
      <p:sp>
        <p:nvSpPr>
          <p:cNvPr id="16" name="TextBox 18"/>
          <p:cNvSpPr txBox="1"/>
          <p:nvPr/>
        </p:nvSpPr>
        <p:spPr>
          <a:xfrm>
            <a:off x="7163037" y="1353156"/>
            <a:ext cx="1597713" cy="399047"/>
          </a:xfrm>
          <a:prstGeom prst="rect">
            <a:avLst/>
          </a:prstGeom>
          <a:noFill/>
        </p:spPr>
        <p:txBody>
          <a:bodyPr wrap="square" lIns="90388" tIns="45194" rIns="90388" bIns="45194" rtlCol="0">
            <a:spAutoFit/>
          </a:bodyPr>
          <a:lstStyle/>
          <a:p>
            <a:pPr algn="ctr">
              <a:buNone/>
            </a:pPr>
            <a:r>
              <a:rPr lang="en-US" altLang="zh-CN" sz="2000" b="1" dirty="0" smtClean="0">
                <a:solidFill>
                  <a:schemeClr val="bg2"/>
                </a:solidFill>
                <a:latin typeface="微软雅黑" pitchFamily="34" charset="-122"/>
                <a:ea typeface="微软雅黑" pitchFamily="34" charset="-122"/>
                <a:cs typeface="Arial" pitchFamily="34" charset="0"/>
              </a:rPr>
              <a:t>Mobility</a:t>
            </a:r>
            <a:endParaRPr lang="zh-CN" altLang="en-US" sz="2000" b="1" dirty="0">
              <a:solidFill>
                <a:schemeClr val="bg2"/>
              </a:solidFill>
              <a:latin typeface="微软雅黑" pitchFamily="34" charset="-122"/>
              <a:ea typeface="微软雅黑" pitchFamily="34" charset="-122"/>
              <a:cs typeface="Arial" pitchFamily="34" charset="0"/>
            </a:endParaRPr>
          </a:p>
        </p:txBody>
      </p:sp>
      <p:sp>
        <p:nvSpPr>
          <p:cNvPr id="17" name="矩形 244"/>
          <p:cNvSpPr/>
          <p:nvPr/>
        </p:nvSpPr>
        <p:spPr>
          <a:xfrm>
            <a:off x="6983041" y="2180523"/>
            <a:ext cx="1957707" cy="1045378"/>
          </a:xfrm>
          <a:prstGeom prst="rect">
            <a:avLst/>
          </a:prstGeom>
        </p:spPr>
        <p:txBody>
          <a:bodyPr wrap="square" lIns="90388" tIns="45194" rIns="90388" bIns="45194">
            <a:spAutoFit/>
          </a:bodyPr>
          <a:lstStyle/>
          <a:p>
            <a:pPr algn="ctr"/>
            <a:r>
              <a:rPr lang="en-US" altLang="zh-CN" sz="3000" b="1" dirty="0" smtClean="0">
                <a:ln w="0"/>
                <a:solidFill>
                  <a:schemeClr val="bg2"/>
                </a:solidFill>
                <a:latin typeface="Impact" pitchFamily="34" charset="0"/>
                <a:cs typeface="Arial" pitchFamily="34" charset="0"/>
              </a:rPr>
              <a:t>500</a:t>
            </a:r>
            <a:r>
              <a:rPr lang="en-US" altLang="zh-CN" sz="1600" b="1" dirty="0" smtClean="0">
                <a:solidFill>
                  <a:schemeClr val="bg2"/>
                </a:solidFill>
                <a:latin typeface="微软雅黑" pitchFamily="34" charset="-122"/>
                <a:ea typeface="微软雅黑" pitchFamily="34" charset="-122"/>
                <a:cs typeface="Arial" pitchFamily="34" charset="0"/>
              </a:rPr>
              <a:t>km/h</a:t>
            </a:r>
          </a:p>
          <a:p>
            <a:pPr algn="ctr"/>
            <a:r>
              <a:rPr lang="en-US" altLang="zh-CN" sz="1600" b="1" dirty="0" smtClean="0">
                <a:solidFill>
                  <a:schemeClr val="bg2"/>
                </a:solidFill>
                <a:latin typeface="微软雅黑" pitchFamily="34" charset="-122"/>
                <a:ea typeface="微软雅黑" pitchFamily="34" charset="-122"/>
                <a:cs typeface="Arial" pitchFamily="34" charset="0"/>
              </a:rPr>
              <a:t>High-speed</a:t>
            </a:r>
          </a:p>
          <a:p>
            <a:pPr algn="ctr"/>
            <a:r>
              <a:rPr lang="en-US" altLang="zh-CN" sz="1600" b="1" dirty="0" smtClean="0">
                <a:solidFill>
                  <a:schemeClr val="bg2"/>
                </a:solidFill>
                <a:latin typeface="微软雅黑" pitchFamily="34" charset="-122"/>
                <a:ea typeface="微软雅黑" pitchFamily="34" charset="-122"/>
                <a:cs typeface="Arial" pitchFamily="34" charset="0"/>
              </a:rPr>
              <a:t>Railway</a:t>
            </a:r>
          </a:p>
        </p:txBody>
      </p:sp>
      <p:pic>
        <p:nvPicPr>
          <p:cNvPr id="18" name="Picture 23" descr="C:\Users\Administrator\Desktop\穆亮\第一页\PPT-18.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28259" y="1876449"/>
            <a:ext cx="1147935" cy="89189"/>
          </a:xfrm>
          <a:prstGeom prst="rect">
            <a:avLst/>
          </a:prstGeom>
          <a:noFill/>
        </p:spPr>
      </p:pic>
      <p:sp>
        <p:nvSpPr>
          <p:cNvPr id="19" name="矩形 246"/>
          <p:cNvSpPr/>
          <p:nvPr/>
        </p:nvSpPr>
        <p:spPr bwMode="auto">
          <a:xfrm rot="10800000">
            <a:off x="3316962" y="1242655"/>
            <a:ext cx="1761963" cy="3064759"/>
          </a:xfrm>
          <a:prstGeom prst="rect">
            <a:avLst/>
          </a:prstGeom>
          <a:gradFill flip="none" rotWithShape="1">
            <a:gsLst>
              <a:gs pos="0">
                <a:srgbClr val="4F81BD">
                  <a:lumMod val="40000"/>
                  <a:lumOff val="60000"/>
                  <a:alpha val="90000"/>
                </a:srgbClr>
              </a:gs>
              <a:gs pos="10000">
                <a:srgbClr val="226F9E"/>
              </a:gs>
              <a:gs pos="62000">
                <a:srgbClr val="3E6CA4">
                  <a:alpha val="6000"/>
                </a:srgbClr>
              </a:gs>
              <a:gs pos="35000">
                <a:srgbClr val="4F81BD">
                  <a:lumMod val="75000"/>
                  <a:alpha val="37000"/>
                </a:srgbClr>
              </a:gs>
              <a:gs pos="98000">
                <a:srgbClr val="4F81BD">
                  <a:lumMod val="50000"/>
                  <a:alpha val="40000"/>
                </a:srgbClr>
              </a:gs>
            </a:gsLst>
            <a:lin ang="2700000" scaled="1"/>
            <a:tileRect/>
          </a:gradFill>
          <a:ln w="9525" cap="flat" cmpd="sng" algn="ctr">
            <a:solidFill>
              <a:srgbClr val="8EB4E3"/>
            </a:solidFill>
            <a:prstDash val="solid"/>
            <a:round/>
            <a:headEnd type="none" w="med" len="med"/>
            <a:tailEnd type="none" w="med" len="med"/>
          </a:ln>
          <a:effectLst>
            <a:outerShdw blurRad="76200" dist="63500" dir="8100000" algn="tr" rotWithShape="0">
              <a:prstClr val="black">
                <a:alpha val="40000"/>
              </a:prstClr>
            </a:outerShdw>
          </a:effectLst>
          <a:scene3d>
            <a:camera prst="orthographicFront"/>
            <a:lightRig rig="flat" dir="t"/>
          </a:scene3d>
          <a:extLst/>
        </p:spPr>
        <p:txBody>
          <a:bodyPr lIns="90388" tIns="45194" rIns="90388" bIns="45194" anchor="ctr"/>
          <a:lstStyle/>
          <a:p>
            <a:pPr algn="ctr">
              <a:buClr>
                <a:srgbClr val="CC9900"/>
              </a:buClr>
              <a:buNone/>
              <a:defRPr/>
            </a:pPr>
            <a:endParaRPr lang="zh-CN" altLang="en-US" b="1">
              <a:solidFill>
                <a:schemeClr val="bg2"/>
              </a:solidFill>
              <a:ea typeface="宋体" pitchFamily="2" charset="-122"/>
            </a:endParaRPr>
          </a:p>
        </p:txBody>
      </p:sp>
      <p:sp>
        <p:nvSpPr>
          <p:cNvPr id="20" name="TextBox 16"/>
          <p:cNvSpPr txBox="1"/>
          <p:nvPr/>
        </p:nvSpPr>
        <p:spPr>
          <a:xfrm>
            <a:off x="3336033" y="1362583"/>
            <a:ext cx="1744181" cy="399047"/>
          </a:xfrm>
          <a:prstGeom prst="rect">
            <a:avLst/>
          </a:prstGeom>
          <a:noFill/>
        </p:spPr>
        <p:txBody>
          <a:bodyPr wrap="square" lIns="90388" tIns="45194" rIns="90388" bIns="45194" rtlCol="0">
            <a:spAutoFit/>
          </a:bodyPr>
          <a:lstStyle/>
          <a:p>
            <a:pPr algn="ctr">
              <a:buNone/>
            </a:pPr>
            <a:r>
              <a:rPr lang="en-US" altLang="zh-CN" sz="2000" b="1" dirty="0" smtClean="0">
                <a:solidFill>
                  <a:schemeClr val="bg2"/>
                </a:solidFill>
                <a:latin typeface="微软雅黑" pitchFamily="34" charset="-122"/>
                <a:ea typeface="微软雅黑" pitchFamily="34" charset="-122"/>
                <a:cs typeface="Arial" pitchFamily="34" charset="0"/>
              </a:rPr>
              <a:t>Throughput</a:t>
            </a:r>
            <a:endParaRPr lang="zh-CN" altLang="en-US" sz="2000" b="1" dirty="0">
              <a:solidFill>
                <a:schemeClr val="bg2"/>
              </a:solidFill>
              <a:latin typeface="微软雅黑" pitchFamily="34" charset="-122"/>
              <a:ea typeface="微软雅黑" pitchFamily="34" charset="-122"/>
              <a:cs typeface="Arial" pitchFamily="34" charset="0"/>
            </a:endParaRPr>
          </a:p>
        </p:txBody>
      </p:sp>
      <p:sp>
        <p:nvSpPr>
          <p:cNvPr id="21" name="TextBox 20"/>
          <p:cNvSpPr txBox="1"/>
          <p:nvPr/>
        </p:nvSpPr>
        <p:spPr>
          <a:xfrm>
            <a:off x="3203952" y="2157281"/>
            <a:ext cx="1987981" cy="1045378"/>
          </a:xfrm>
          <a:prstGeom prst="rect">
            <a:avLst/>
          </a:prstGeom>
          <a:noFill/>
        </p:spPr>
        <p:txBody>
          <a:bodyPr wrap="square" lIns="90388" tIns="45194" rIns="90388" bIns="45194" rtlCol="0">
            <a:spAutoFit/>
          </a:bodyPr>
          <a:lstStyle/>
          <a:p>
            <a:pPr algn="ctr">
              <a:buNone/>
            </a:pPr>
            <a:r>
              <a:rPr lang="en-US" altLang="zh-CN" sz="3000" b="1" dirty="0" smtClean="0">
                <a:ln w="0"/>
                <a:solidFill>
                  <a:schemeClr val="bg2"/>
                </a:solidFill>
                <a:latin typeface="Impact" pitchFamily="34" charset="0"/>
                <a:cs typeface="Arial" pitchFamily="34" charset="0"/>
              </a:rPr>
              <a:t>10G</a:t>
            </a:r>
            <a:r>
              <a:rPr lang="en-US" altLang="zh-CN" sz="1600" b="1" dirty="0">
                <a:solidFill>
                  <a:schemeClr val="bg2"/>
                </a:solidFill>
                <a:latin typeface="微软雅黑" pitchFamily="34" charset="-122"/>
                <a:ea typeface="微软雅黑" pitchFamily="34" charset="-122"/>
                <a:cs typeface="Arial" pitchFamily="34" charset="0"/>
              </a:rPr>
              <a:t>bps</a:t>
            </a:r>
            <a:endParaRPr lang="en-US" altLang="zh-CN" sz="1600" b="1" dirty="0" smtClean="0">
              <a:solidFill>
                <a:schemeClr val="bg2"/>
              </a:solidFill>
              <a:latin typeface="微软雅黑" pitchFamily="34" charset="-122"/>
              <a:ea typeface="微软雅黑" pitchFamily="34" charset="-122"/>
              <a:cs typeface="Arial" pitchFamily="34" charset="0"/>
            </a:endParaRPr>
          </a:p>
          <a:p>
            <a:pPr algn="ctr">
              <a:buNone/>
            </a:pPr>
            <a:r>
              <a:rPr lang="en-US" altLang="zh-CN" sz="1600" b="1" dirty="0" smtClean="0">
                <a:solidFill>
                  <a:schemeClr val="bg2"/>
                </a:solidFill>
                <a:latin typeface="微软雅黑" pitchFamily="34" charset="-122"/>
                <a:ea typeface="微软雅黑" pitchFamily="34" charset="-122"/>
                <a:cs typeface="Arial" pitchFamily="34" charset="0"/>
              </a:rPr>
              <a:t>Per </a:t>
            </a:r>
          </a:p>
          <a:p>
            <a:pPr algn="ctr">
              <a:buNone/>
            </a:pPr>
            <a:r>
              <a:rPr lang="en-US" altLang="zh-CN" sz="1600" b="1" dirty="0" smtClean="0">
                <a:solidFill>
                  <a:schemeClr val="bg2"/>
                </a:solidFill>
                <a:latin typeface="微软雅黑" pitchFamily="34" charset="-122"/>
                <a:ea typeface="微软雅黑" pitchFamily="34" charset="-122"/>
                <a:cs typeface="Arial" pitchFamily="34" charset="0"/>
              </a:rPr>
              <a:t>Connection</a:t>
            </a:r>
          </a:p>
        </p:txBody>
      </p:sp>
      <p:pic>
        <p:nvPicPr>
          <p:cNvPr id="22" name="Picture 5" descr="\\Bchief-server\共享\华为\2014\8月\D-201408044-TD-LTE宣传单张设计-李鹏程\文件\PPT-link\元素-54.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39352" y="3454534"/>
            <a:ext cx="717181" cy="852881"/>
          </a:xfrm>
          <a:prstGeom prst="rect">
            <a:avLst/>
          </a:prstGeom>
          <a:noFill/>
        </p:spPr>
      </p:pic>
      <p:sp>
        <p:nvSpPr>
          <p:cNvPr id="23" name="矩形 250"/>
          <p:cNvSpPr/>
          <p:nvPr/>
        </p:nvSpPr>
        <p:spPr bwMode="auto">
          <a:xfrm rot="10800000">
            <a:off x="1422372" y="1242655"/>
            <a:ext cx="1761962" cy="3064759"/>
          </a:xfrm>
          <a:prstGeom prst="rect">
            <a:avLst/>
          </a:prstGeom>
          <a:gradFill flip="none" rotWithShape="1">
            <a:gsLst>
              <a:gs pos="0">
                <a:srgbClr val="4F81BD">
                  <a:lumMod val="40000"/>
                  <a:lumOff val="60000"/>
                  <a:alpha val="90000"/>
                </a:srgbClr>
              </a:gs>
              <a:gs pos="10000">
                <a:srgbClr val="226F9E"/>
              </a:gs>
              <a:gs pos="62000">
                <a:srgbClr val="3E6CA4">
                  <a:alpha val="6000"/>
                </a:srgbClr>
              </a:gs>
              <a:gs pos="35000">
                <a:srgbClr val="4F81BD">
                  <a:lumMod val="75000"/>
                  <a:alpha val="37000"/>
                </a:srgbClr>
              </a:gs>
              <a:gs pos="98000">
                <a:srgbClr val="4F81BD">
                  <a:lumMod val="50000"/>
                  <a:alpha val="40000"/>
                </a:srgbClr>
              </a:gs>
            </a:gsLst>
            <a:lin ang="2700000" scaled="1"/>
            <a:tileRect/>
          </a:gradFill>
          <a:ln w="9525" cap="flat" cmpd="sng" algn="ctr">
            <a:solidFill>
              <a:srgbClr val="8EB4E3"/>
            </a:solidFill>
            <a:prstDash val="solid"/>
            <a:round/>
            <a:headEnd type="none" w="med" len="med"/>
            <a:tailEnd type="none" w="med" len="med"/>
          </a:ln>
          <a:effectLst>
            <a:outerShdw blurRad="76200" dist="63500" dir="8100000" algn="tr" rotWithShape="0">
              <a:prstClr val="black">
                <a:alpha val="40000"/>
              </a:prstClr>
            </a:outerShdw>
          </a:effectLst>
          <a:scene3d>
            <a:camera prst="orthographicFront"/>
            <a:lightRig rig="flat" dir="t"/>
          </a:scene3d>
          <a:extLst/>
        </p:spPr>
        <p:txBody>
          <a:bodyPr lIns="90388" tIns="45194" rIns="90388" bIns="45194" anchor="ctr"/>
          <a:lstStyle/>
          <a:p>
            <a:pPr algn="ctr">
              <a:buClr>
                <a:srgbClr val="CC9900"/>
              </a:buClr>
              <a:buNone/>
              <a:defRPr/>
            </a:pPr>
            <a:endParaRPr lang="zh-CN" altLang="en-US" b="1">
              <a:solidFill>
                <a:schemeClr val="bg2"/>
              </a:solidFill>
              <a:ea typeface="宋体" pitchFamily="2" charset="-122"/>
            </a:endParaRPr>
          </a:p>
        </p:txBody>
      </p:sp>
      <p:sp>
        <p:nvSpPr>
          <p:cNvPr id="24" name="TextBox 15"/>
          <p:cNvSpPr txBox="1"/>
          <p:nvPr/>
        </p:nvSpPr>
        <p:spPr>
          <a:xfrm>
            <a:off x="1516862" y="1350200"/>
            <a:ext cx="1597713" cy="399047"/>
          </a:xfrm>
          <a:prstGeom prst="rect">
            <a:avLst/>
          </a:prstGeom>
          <a:noFill/>
        </p:spPr>
        <p:txBody>
          <a:bodyPr wrap="square" lIns="90388" tIns="45194" rIns="90388" bIns="45194" rtlCol="0">
            <a:spAutoFit/>
          </a:bodyPr>
          <a:lstStyle/>
          <a:p>
            <a:pPr algn="ctr">
              <a:buNone/>
            </a:pPr>
            <a:r>
              <a:rPr lang="en-US" altLang="zh-CN" sz="2000" b="1" dirty="0" smtClean="0">
                <a:solidFill>
                  <a:schemeClr val="bg2"/>
                </a:solidFill>
                <a:latin typeface="微软雅黑" pitchFamily="34" charset="-122"/>
                <a:ea typeface="微软雅黑" pitchFamily="34" charset="-122"/>
                <a:cs typeface="Arial" pitchFamily="34" charset="0"/>
              </a:rPr>
              <a:t>Latency</a:t>
            </a:r>
            <a:endParaRPr lang="zh-CN" altLang="en-US" sz="2000" b="1" dirty="0">
              <a:solidFill>
                <a:schemeClr val="bg2"/>
              </a:solidFill>
              <a:latin typeface="微软雅黑" pitchFamily="34" charset="-122"/>
              <a:ea typeface="微软雅黑" pitchFamily="34" charset="-122"/>
              <a:cs typeface="Arial" pitchFamily="34" charset="0"/>
            </a:endParaRPr>
          </a:p>
        </p:txBody>
      </p:sp>
      <p:sp>
        <p:nvSpPr>
          <p:cNvPr id="25" name="TextBox 21"/>
          <p:cNvSpPr txBox="1"/>
          <p:nvPr/>
        </p:nvSpPr>
        <p:spPr>
          <a:xfrm>
            <a:off x="1304316" y="2148024"/>
            <a:ext cx="1998073" cy="1045378"/>
          </a:xfrm>
          <a:prstGeom prst="rect">
            <a:avLst/>
          </a:prstGeom>
          <a:noFill/>
        </p:spPr>
        <p:txBody>
          <a:bodyPr wrap="square" lIns="90388" tIns="45194" rIns="90388" bIns="45194" rtlCol="0">
            <a:spAutoFit/>
          </a:bodyPr>
          <a:lstStyle/>
          <a:p>
            <a:pPr algn="ctr">
              <a:buNone/>
            </a:pPr>
            <a:r>
              <a:rPr lang="en-US" altLang="zh-CN" sz="3000" b="1" dirty="0" smtClean="0">
                <a:ln w="0"/>
                <a:solidFill>
                  <a:schemeClr val="bg2"/>
                </a:solidFill>
                <a:latin typeface="Impact" pitchFamily="34" charset="0"/>
                <a:cs typeface="Arial" pitchFamily="34" charset="0"/>
              </a:rPr>
              <a:t>1 </a:t>
            </a:r>
            <a:r>
              <a:rPr lang="en-US" altLang="zh-CN" sz="1600" b="1" dirty="0" smtClean="0">
                <a:solidFill>
                  <a:schemeClr val="bg2"/>
                </a:solidFill>
                <a:latin typeface="微软雅黑" pitchFamily="34" charset="-122"/>
                <a:ea typeface="微软雅黑" pitchFamily="34" charset="-122"/>
                <a:cs typeface="Arial" pitchFamily="34" charset="0"/>
              </a:rPr>
              <a:t>ms</a:t>
            </a:r>
          </a:p>
          <a:p>
            <a:pPr algn="ctr">
              <a:buNone/>
            </a:pPr>
            <a:r>
              <a:rPr lang="en-US" altLang="zh-CN" sz="1600" b="1" dirty="0" smtClean="0">
                <a:solidFill>
                  <a:schemeClr val="bg2"/>
                </a:solidFill>
                <a:latin typeface="微软雅黑" pitchFamily="34" charset="-122"/>
                <a:ea typeface="微软雅黑" pitchFamily="34" charset="-122"/>
                <a:cs typeface="Arial" pitchFamily="34" charset="0"/>
              </a:rPr>
              <a:t>E2E </a:t>
            </a:r>
          </a:p>
          <a:p>
            <a:pPr algn="ctr">
              <a:buNone/>
            </a:pPr>
            <a:r>
              <a:rPr lang="en-US" altLang="zh-CN" sz="1600" b="1" dirty="0" smtClean="0">
                <a:solidFill>
                  <a:schemeClr val="bg2"/>
                </a:solidFill>
                <a:latin typeface="微软雅黑" pitchFamily="34" charset="-122"/>
                <a:ea typeface="微软雅黑" pitchFamily="34" charset="-122"/>
                <a:cs typeface="Arial" pitchFamily="34" charset="0"/>
              </a:rPr>
              <a:t>Latency</a:t>
            </a:r>
          </a:p>
        </p:txBody>
      </p:sp>
      <p:pic>
        <p:nvPicPr>
          <p:cNvPr id="26" name="Picture 23" descr="C:\Users\Administrator\Desktop\穆亮\第一页\PPT-18.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22147" y="1857097"/>
            <a:ext cx="1147935" cy="89189"/>
          </a:xfrm>
          <a:prstGeom prst="rect">
            <a:avLst/>
          </a:prstGeom>
          <a:noFill/>
        </p:spPr>
      </p:pic>
      <p:sp>
        <p:nvSpPr>
          <p:cNvPr id="27" name="矩形 20"/>
          <p:cNvSpPr/>
          <p:nvPr/>
        </p:nvSpPr>
        <p:spPr bwMode="auto">
          <a:xfrm rot="5400000">
            <a:off x="564614" y="1494285"/>
            <a:ext cx="948525" cy="430654"/>
          </a:xfrm>
          <a:custGeom>
            <a:avLst/>
            <a:gdLst>
              <a:gd name="connsiteX0" fmla="*/ 0 w 2057400"/>
              <a:gd name="connsiteY0" fmla="*/ 0 h 647700"/>
              <a:gd name="connsiteX1" fmla="*/ 2057400 w 2057400"/>
              <a:gd name="connsiteY1" fmla="*/ 0 h 647700"/>
              <a:gd name="connsiteX2" fmla="*/ 2057400 w 2057400"/>
              <a:gd name="connsiteY2" fmla="*/ 647700 h 647700"/>
              <a:gd name="connsiteX3" fmla="*/ 0 w 2057400"/>
              <a:gd name="connsiteY3" fmla="*/ 647700 h 647700"/>
              <a:gd name="connsiteX4" fmla="*/ 0 w 2057400"/>
              <a:gd name="connsiteY4" fmla="*/ 0 h 647700"/>
              <a:gd name="connsiteX0" fmla="*/ 0 w 2057402"/>
              <a:gd name="connsiteY0" fmla="*/ 0 h 647700"/>
              <a:gd name="connsiteX1" fmla="*/ 2057400 w 2057402"/>
              <a:gd name="connsiteY1" fmla="*/ 0 h 647700"/>
              <a:gd name="connsiteX2" fmla="*/ 1795780 w 2057402"/>
              <a:gd name="connsiteY2" fmla="*/ 358140 h 647700"/>
              <a:gd name="connsiteX3" fmla="*/ 2057400 w 2057402"/>
              <a:gd name="connsiteY3" fmla="*/ 647700 h 647700"/>
              <a:gd name="connsiteX4" fmla="*/ 0 w 2057402"/>
              <a:gd name="connsiteY4" fmla="*/ 647700 h 647700"/>
              <a:gd name="connsiteX5" fmla="*/ 0 w 2057402"/>
              <a:gd name="connsiteY5" fmla="*/ 0 h 647700"/>
              <a:gd name="connsiteX0" fmla="*/ 0 w 2138257"/>
              <a:gd name="connsiteY0" fmla="*/ 0 h 647700"/>
              <a:gd name="connsiteX1" fmla="*/ 2057400 w 2138257"/>
              <a:gd name="connsiteY1" fmla="*/ 0 h 647700"/>
              <a:gd name="connsiteX2" fmla="*/ 1795780 w 2138257"/>
              <a:gd name="connsiteY2" fmla="*/ 358140 h 647700"/>
              <a:gd name="connsiteX3" fmla="*/ 2057400 w 2138257"/>
              <a:gd name="connsiteY3" fmla="*/ 647700 h 647700"/>
              <a:gd name="connsiteX4" fmla="*/ 0 w 2138257"/>
              <a:gd name="connsiteY4" fmla="*/ 647700 h 647700"/>
              <a:gd name="connsiteX5" fmla="*/ 0 w 2138257"/>
              <a:gd name="connsiteY5" fmla="*/ 0 h 647700"/>
              <a:gd name="connsiteX0" fmla="*/ 0 w 2161184"/>
              <a:gd name="connsiteY0" fmla="*/ 0 h 647700"/>
              <a:gd name="connsiteX1" fmla="*/ 2057400 w 2161184"/>
              <a:gd name="connsiteY1" fmla="*/ 0 h 647700"/>
              <a:gd name="connsiteX2" fmla="*/ 1795780 w 2161184"/>
              <a:gd name="connsiteY2" fmla="*/ 358140 h 647700"/>
              <a:gd name="connsiteX3" fmla="*/ 2057400 w 2161184"/>
              <a:gd name="connsiteY3" fmla="*/ 647700 h 647700"/>
              <a:gd name="connsiteX4" fmla="*/ 0 w 2161184"/>
              <a:gd name="connsiteY4" fmla="*/ 647700 h 647700"/>
              <a:gd name="connsiteX5" fmla="*/ 0 w 2161184"/>
              <a:gd name="connsiteY5" fmla="*/ 0 h 647700"/>
              <a:gd name="connsiteX0" fmla="*/ 0 w 2057400"/>
              <a:gd name="connsiteY0" fmla="*/ 0 h 647700"/>
              <a:gd name="connsiteX1" fmla="*/ 2057400 w 2057400"/>
              <a:gd name="connsiteY1" fmla="*/ 0 h 647700"/>
              <a:gd name="connsiteX2" fmla="*/ 1795780 w 2057400"/>
              <a:gd name="connsiteY2" fmla="*/ 358140 h 647700"/>
              <a:gd name="connsiteX3" fmla="*/ 2057400 w 2057400"/>
              <a:gd name="connsiteY3" fmla="*/ 647700 h 647700"/>
              <a:gd name="connsiteX4" fmla="*/ 0 w 2057400"/>
              <a:gd name="connsiteY4" fmla="*/ 647700 h 647700"/>
              <a:gd name="connsiteX5" fmla="*/ 0 w 2057400"/>
              <a:gd name="connsiteY5" fmla="*/ 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7400" h="647700">
                <a:moveTo>
                  <a:pt x="0" y="0"/>
                </a:moveTo>
                <a:lnTo>
                  <a:pt x="2057400" y="0"/>
                </a:lnTo>
                <a:lnTo>
                  <a:pt x="1795780" y="358140"/>
                </a:lnTo>
                <a:lnTo>
                  <a:pt x="2057400" y="647700"/>
                </a:lnTo>
                <a:lnTo>
                  <a:pt x="0" y="647700"/>
                </a:lnTo>
                <a:lnTo>
                  <a:pt x="0" y="0"/>
                </a:lnTo>
                <a:close/>
              </a:path>
            </a:pathLst>
          </a:custGeom>
          <a:solidFill>
            <a:srgbClr val="159DCD"/>
          </a:solidFill>
          <a:ln w="9525" cap="flat" cmpd="sng" algn="ctr">
            <a:noFill/>
            <a:prstDash val="solid"/>
            <a:round/>
            <a:headEnd type="none" w="med" len="med"/>
            <a:tailEnd type="none" w="med" len="med"/>
          </a:ln>
          <a:effectLst/>
        </p:spPr>
        <p:txBody>
          <a:bodyPr vert="horz" wrap="square" lIns="90388" tIns="45194" rIns="90388" bIns="45194" numCol="1" rtlCol="0" anchor="ctr" anchorCtr="0" compatLnSpc="1">
            <a:prstTxWarp prst="textNoShape">
              <a:avLst/>
            </a:prstTxWarp>
          </a:bodyPr>
          <a:lstStyle/>
          <a:p>
            <a:pPr>
              <a:buNone/>
            </a:pPr>
            <a:r>
              <a:rPr lang="en-US" altLang="zh-CN" sz="2000" b="1" dirty="0" smtClean="0">
                <a:solidFill>
                  <a:schemeClr val="bg2"/>
                </a:solidFill>
                <a:latin typeface="Impact" pitchFamily="34" charset="0"/>
                <a:ea typeface="微软雅黑" pitchFamily="34" charset="-122"/>
                <a:cs typeface="Arial" pitchFamily="34" charset="0"/>
              </a:rPr>
              <a:t>  5G</a:t>
            </a:r>
            <a:endParaRPr lang="zh-CN" altLang="en-US" sz="2000" b="1" dirty="0" smtClean="0">
              <a:solidFill>
                <a:schemeClr val="bg2"/>
              </a:solidFill>
              <a:latin typeface="Arial" pitchFamily="34" charset="0"/>
              <a:ea typeface="微软雅黑" pitchFamily="34" charset="-122"/>
              <a:cs typeface="Arial" pitchFamily="34" charset="0"/>
            </a:endParaRPr>
          </a:p>
        </p:txBody>
      </p:sp>
      <p:grpSp>
        <p:nvGrpSpPr>
          <p:cNvPr id="4" name="组合 806"/>
          <p:cNvGrpSpPr/>
          <p:nvPr/>
        </p:nvGrpSpPr>
        <p:grpSpPr>
          <a:xfrm>
            <a:off x="5794781" y="3588907"/>
            <a:ext cx="552778" cy="550894"/>
            <a:chOff x="286990" y="4047380"/>
            <a:chExt cx="396578" cy="396578"/>
          </a:xfrm>
        </p:grpSpPr>
        <p:grpSp>
          <p:nvGrpSpPr>
            <p:cNvPr id="28" name="组合 807"/>
            <p:cNvGrpSpPr/>
            <p:nvPr/>
          </p:nvGrpSpPr>
          <p:grpSpPr>
            <a:xfrm>
              <a:off x="323529" y="4083918"/>
              <a:ext cx="279650" cy="248951"/>
              <a:chOff x="2483768" y="4047914"/>
              <a:chExt cx="294952" cy="262573"/>
            </a:xfrm>
          </p:grpSpPr>
          <p:sp>
            <p:nvSpPr>
              <p:cNvPr id="31" name="椭圆 258"/>
              <p:cNvSpPr/>
              <p:nvPr/>
            </p:nvSpPr>
            <p:spPr>
              <a:xfrm>
                <a:off x="2483768" y="4227934"/>
                <a:ext cx="72008" cy="7200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None/>
                </a:pPr>
                <a:endParaRPr lang="zh-CN" altLang="en-US" sz="1000" b="1" dirty="0">
                  <a:solidFill>
                    <a:schemeClr val="bg2"/>
                  </a:solidFill>
                </a:endParaRPr>
              </a:p>
            </p:txBody>
          </p:sp>
          <p:cxnSp>
            <p:nvCxnSpPr>
              <p:cNvPr id="32" name="直接连接符 259"/>
              <p:cNvCxnSpPr>
                <a:stCxn id="31" idx="7"/>
              </p:cNvCxnSpPr>
              <p:nvPr/>
            </p:nvCxnSpPr>
            <p:spPr>
              <a:xfrm flipV="1">
                <a:off x="2545231" y="4083918"/>
                <a:ext cx="154561" cy="154561"/>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sp>
            <p:nvSpPr>
              <p:cNvPr id="33" name="椭圆 260"/>
              <p:cNvSpPr/>
              <p:nvPr/>
            </p:nvSpPr>
            <p:spPr>
              <a:xfrm>
                <a:off x="2670708" y="4047914"/>
                <a:ext cx="72008" cy="7200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None/>
                </a:pPr>
                <a:endParaRPr lang="zh-CN" altLang="en-US" sz="1000" b="1" dirty="0">
                  <a:solidFill>
                    <a:schemeClr val="bg2"/>
                  </a:solidFill>
                </a:endParaRPr>
              </a:p>
            </p:txBody>
          </p:sp>
          <p:sp>
            <p:nvSpPr>
              <p:cNvPr id="34" name="椭圆 261"/>
              <p:cNvSpPr/>
              <p:nvPr/>
            </p:nvSpPr>
            <p:spPr>
              <a:xfrm>
                <a:off x="2706712" y="4238479"/>
                <a:ext cx="72008" cy="7200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None/>
                </a:pPr>
                <a:endParaRPr lang="zh-CN" altLang="en-US" sz="1000" b="1" dirty="0">
                  <a:solidFill>
                    <a:schemeClr val="bg2"/>
                  </a:solidFill>
                </a:endParaRPr>
              </a:p>
            </p:txBody>
          </p:sp>
          <p:cxnSp>
            <p:nvCxnSpPr>
              <p:cNvPr id="35" name="直接连接符 262"/>
              <p:cNvCxnSpPr>
                <a:stCxn id="31" idx="6"/>
                <a:endCxn id="34" idx="2"/>
              </p:cNvCxnSpPr>
              <p:nvPr/>
            </p:nvCxnSpPr>
            <p:spPr>
              <a:xfrm>
                <a:off x="2555776" y="4263938"/>
                <a:ext cx="150936" cy="10545"/>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6" name="直接连接符 263"/>
              <p:cNvCxnSpPr>
                <a:endCxn id="34" idx="0"/>
              </p:cNvCxnSpPr>
              <p:nvPr/>
            </p:nvCxnSpPr>
            <p:spPr>
              <a:xfrm>
                <a:off x="2706712" y="4083918"/>
                <a:ext cx="36004" cy="154561"/>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30" name="椭圆 257"/>
            <p:cNvSpPr/>
            <p:nvPr/>
          </p:nvSpPr>
          <p:spPr>
            <a:xfrm>
              <a:off x="286990" y="4047380"/>
              <a:ext cx="396578" cy="396578"/>
            </a:xfrm>
            <a:prstGeom prst="ellipse">
              <a:avLst/>
            </a:prstGeom>
            <a:no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None/>
              </a:pPr>
              <a:endParaRPr lang="zh-CN" altLang="en-US" sz="1000" b="1" dirty="0">
                <a:solidFill>
                  <a:schemeClr val="bg2"/>
                </a:solidFill>
              </a:endParaRPr>
            </a:p>
          </p:txBody>
        </p:sp>
      </p:grpSp>
      <p:pic>
        <p:nvPicPr>
          <p:cNvPr id="37" name="图片 264"/>
          <p:cNvPicPr>
            <a:picLocks noChangeAspect="1"/>
          </p:cNvPicPr>
          <p:nvPr/>
        </p:nvPicPr>
        <p:blipFill>
          <a:blip r:embed="rId5" cstate="screen">
            <a:lum bright="70000" contrast="-70000"/>
            <a:extLst>
              <a:ext uri="{28A0092B-C50C-407E-A947-70E740481C1C}">
                <a14:useLocalDpi xmlns:a14="http://schemas.microsoft.com/office/drawing/2010/main"/>
              </a:ext>
            </a:extLst>
          </a:blip>
          <a:stretch>
            <a:fillRect/>
          </a:stretch>
        </p:blipFill>
        <p:spPr>
          <a:xfrm>
            <a:off x="7716136" y="3540175"/>
            <a:ext cx="571707" cy="569760"/>
          </a:xfrm>
          <a:prstGeom prst="rect">
            <a:avLst/>
          </a:prstGeom>
        </p:spPr>
      </p:pic>
      <p:grpSp>
        <p:nvGrpSpPr>
          <p:cNvPr id="29" name="组合 265"/>
          <p:cNvGrpSpPr/>
          <p:nvPr/>
        </p:nvGrpSpPr>
        <p:grpSpPr>
          <a:xfrm>
            <a:off x="2078109" y="3588700"/>
            <a:ext cx="362973" cy="452172"/>
            <a:chOff x="9902825" y="7312025"/>
            <a:chExt cx="441325" cy="412750"/>
          </a:xfrm>
          <a:solidFill>
            <a:schemeClr val="bg1"/>
          </a:solidFill>
        </p:grpSpPr>
        <p:sp>
          <p:nvSpPr>
            <p:cNvPr id="39" name="Freeform 248"/>
            <p:cNvSpPr>
              <a:spLocks noEditPoints="1"/>
            </p:cNvSpPr>
            <p:nvPr/>
          </p:nvSpPr>
          <p:spPr bwMode="auto">
            <a:xfrm>
              <a:off x="9918700" y="7327900"/>
              <a:ext cx="409575" cy="384175"/>
            </a:xfrm>
            <a:custGeom>
              <a:avLst/>
              <a:gdLst/>
              <a:ahLst/>
              <a:cxnLst>
                <a:cxn ang="0">
                  <a:pos x="258" y="234"/>
                </a:cxn>
                <a:cxn ang="0">
                  <a:pos x="252" y="202"/>
                </a:cxn>
                <a:cxn ang="0">
                  <a:pos x="236" y="180"/>
                </a:cxn>
                <a:cxn ang="0">
                  <a:pos x="214" y="164"/>
                </a:cxn>
                <a:cxn ang="0">
                  <a:pos x="190" y="150"/>
                </a:cxn>
                <a:cxn ang="0">
                  <a:pos x="156" y="132"/>
                </a:cxn>
                <a:cxn ang="0">
                  <a:pos x="146" y="122"/>
                </a:cxn>
                <a:cxn ang="0">
                  <a:pos x="144" y="120"/>
                </a:cxn>
                <a:cxn ang="0">
                  <a:pos x="148" y="116"/>
                </a:cxn>
                <a:cxn ang="0">
                  <a:pos x="156" y="108"/>
                </a:cxn>
                <a:cxn ang="0">
                  <a:pos x="190" y="90"/>
                </a:cxn>
                <a:cxn ang="0">
                  <a:pos x="214" y="76"/>
                </a:cxn>
                <a:cxn ang="0">
                  <a:pos x="236" y="60"/>
                </a:cxn>
                <a:cxn ang="0">
                  <a:pos x="252" y="38"/>
                </a:cxn>
                <a:cxn ang="0">
                  <a:pos x="258" y="6"/>
                </a:cxn>
                <a:cxn ang="0">
                  <a:pos x="0" y="0"/>
                </a:cxn>
                <a:cxn ang="0">
                  <a:pos x="0" y="6"/>
                </a:cxn>
                <a:cxn ang="0">
                  <a:pos x="6" y="38"/>
                </a:cxn>
                <a:cxn ang="0">
                  <a:pos x="22" y="60"/>
                </a:cxn>
                <a:cxn ang="0">
                  <a:pos x="44" y="76"/>
                </a:cxn>
                <a:cxn ang="0">
                  <a:pos x="68" y="90"/>
                </a:cxn>
                <a:cxn ang="0">
                  <a:pos x="102" y="108"/>
                </a:cxn>
                <a:cxn ang="0">
                  <a:pos x="110" y="116"/>
                </a:cxn>
                <a:cxn ang="0">
                  <a:pos x="114" y="120"/>
                </a:cxn>
                <a:cxn ang="0">
                  <a:pos x="110" y="124"/>
                </a:cxn>
                <a:cxn ang="0">
                  <a:pos x="102" y="132"/>
                </a:cxn>
                <a:cxn ang="0">
                  <a:pos x="68" y="150"/>
                </a:cxn>
                <a:cxn ang="0">
                  <a:pos x="44" y="164"/>
                </a:cxn>
                <a:cxn ang="0">
                  <a:pos x="22" y="180"/>
                </a:cxn>
                <a:cxn ang="0">
                  <a:pos x="6" y="202"/>
                </a:cxn>
                <a:cxn ang="0">
                  <a:pos x="0" y="234"/>
                </a:cxn>
                <a:cxn ang="0">
                  <a:pos x="258" y="242"/>
                </a:cxn>
                <a:cxn ang="0">
                  <a:pos x="8" y="234"/>
                </a:cxn>
                <a:cxn ang="0">
                  <a:pos x="8" y="222"/>
                </a:cxn>
                <a:cxn ang="0">
                  <a:pos x="14" y="202"/>
                </a:cxn>
                <a:cxn ang="0">
                  <a:pos x="26" y="186"/>
                </a:cxn>
                <a:cxn ang="0">
                  <a:pos x="48" y="170"/>
                </a:cxn>
                <a:cxn ang="0">
                  <a:pos x="100" y="140"/>
                </a:cxn>
                <a:cxn ang="0">
                  <a:pos x="116" y="130"/>
                </a:cxn>
                <a:cxn ang="0">
                  <a:pos x="122" y="120"/>
                </a:cxn>
                <a:cxn ang="0">
                  <a:pos x="116" y="112"/>
                </a:cxn>
                <a:cxn ang="0">
                  <a:pos x="100" y="100"/>
                </a:cxn>
                <a:cxn ang="0">
                  <a:pos x="48" y="72"/>
                </a:cxn>
                <a:cxn ang="0">
                  <a:pos x="24" y="54"/>
                </a:cxn>
                <a:cxn ang="0">
                  <a:pos x="14" y="38"/>
                </a:cxn>
                <a:cxn ang="0">
                  <a:pos x="8" y="18"/>
                </a:cxn>
                <a:cxn ang="0">
                  <a:pos x="250" y="6"/>
                </a:cxn>
                <a:cxn ang="0">
                  <a:pos x="250" y="18"/>
                </a:cxn>
                <a:cxn ang="0">
                  <a:pos x="244" y="38"/>
                </a:cxn>
                <a:cxn ang="0">
                  <a:pos x="234" y="54"/>
                </a:cxn>
                <a:cxn ang="0">
                  <a:pos x="210" y="72"/>
                </a:cxn>
                <a:cxn ang="0">
                  <a:pos x="158" y="100"/>
                </a:cxn>
                <a:cxn ang="0">
                  <a:pos x="142" y="112"/>
                </a:cxn>
                <a:cxn ang="0">
                  <a:pos x="136" y="120"/>
                </a:cxn>
                <a:cxn ang="0">
                  <a:pos x="142" y="130"/>
                </a:cxn>
                <a:cxn ang="0">
                  <a:pos x="158" y="140"/>
                </a:cxn>
                <a:cxn ang="0">
                  <a:pos x="210" y="170"/>
                </a:cxn>
                <a:cxn ang="0">
                  <a:pos x="232" y="186"/>
                </a:cxn>
                <a:cxn ang="0">
                  <a:pos x="244" y="202"/>
                </a:cxn>
                <a:cxn ang="0">
                  <a:pos x="250" y="222"/>
                </a:cxn>
                <a:cxn ang="0">
                  <a:pos x="8" y="234"/>
                </a:cxn>
              </a:cxnLst>
              <a:rect l="0" t="0" r="r" b="b"/>
              <a:pathLst>
                <a:path w="258" h="242">
                  <a:moveTo>
                    <a:pt x="258" y="234"/>
                  </a:moveTo>
                  <a:lnTo>
                    <a:pt x="258" y="234"/>
                  </a:lnTo>
                  <a:lnTo>
                    <a:pt x="256" y="218"/>
                  </a:lnTo>
                  <a:lnTo>
                    <a:pt x="252" y="202"/>
                  </a:lnTo>
                  <a:lnTo>
                    <a:pt x="244" y="190"/>
                  </a:lnTo>
                  <a:lnTo>
                    <a:pt x="236" y="180"/>
                  </a:lnTo>
                  <a:lnTo>
                    <a:pt x="224" y="170"/>
                  </a:lnTo>
                  <a:lnTo>
                    <a:pt x="214" y="164"/>
                  </a:lnTo>
                  <a:lnTo>
                    <a:pt x="190" y="150"/>
                  </a:lnTo>
                  <a:lnTo>
                    <a:pt x="190" y="150"/>
                  </a:lnTo>
                  <a:lnTo>
                    <a:pt x="166" y="138"/>
                  </a:lnTo>
                  <a:lnTo>
                    <a:pt x="156" y="132"/>
                  </a:lnTo>
                  <a:lnTo>
                    <a:pt x="148" y="124"/>
                  </a:lnTo>
                  <a:lnTo>
                    <a:pt x="146" y="122"/>
                  </a:lnTo>
                  <a:lnTo>
                    <a:pt x="146" y="122"/>
                  </a:lnTo>
                  <a:lnTo>
                    <a:pt x="144" y="120"/>
                  </a:lnTo>
                  <a:lnTo>
                    <a:pt x="144" y="120"/>
                  </a:lnTo>
                  <a:lnTo>
                    <a:pt x="148" y="116"/>
                  </a:lnTo>
                  <a:lnTo>
                    <a:pt x="148" y="116"/>
                  </a:lnTo>
                  <a:lnTo>
                    <a:pt x="156" y="108"/>
                  </a:lnTo>
                  <a:lnTo>
                    <a:pt x="166" y="102"/>
                  </a:lnTo>
                  <a:lnTo>
                    <a:pt x="190" y="90"/>
                  </a:lnTo>
                  <a:lnTo>
                    <a:pt x="190" y="90"/>
                  </a:lnTo>
                  <a:lnTo>
                    <a:pt x="214" y="76"/>
                  </a:lnTo>
                  <a:lnTo>
                    <a:pt x="226" y="70"/>
                  </a:lnTo>
                  <a:lnTo>
                    <a:pt x="236" y="60"/>
                  </a:lnTo>
                  <a:lnTo>
                    <a:pt x="244" y="50"/>
                  </a:lnTo>
                  <a:lnTo>
                    <a:pt x="252" y="38"/>
                  </a:lnTo>
                  <a:lnTo>
                    <a:pt x="256" y="24"/>
                  </a:lnTo>
                  <a:lnTo>
                    <a:pt x="258" y="6"/>
                  </a:lnTo>
                  <a:lnTo>
                    <a:pt x="258" y="0"/>
                  </a:lnTo>
                  <a:lnTo>
                    <a:pt x="0" y="0"/>
                  </a:lnTo>
                  <a:lnTo>
                    <a:pt x="0" y="6"/>
                  </a:lnTo>
                  <a:lnTo>
                    <a:pt x="0" y="6"/>
                  </a:lnTo>
                  <a:lnTo>
                    <a:pt x="2" y="24"/>
                  </a:lnTo>
                  <a:lnTo>
                    <a:pt x="6" y="38"/>
                  </a:lnTo>
                  <a:lnTo>
                    <a:pt x="14" y="50"/>
                  </a:lnTo>
                  <a:lnTo>
                    <a:pt x="22" y="60"/>
                  </a:lnTo>
                  <a:lnTo>
                    <a:pt x="32" y="70"/>
                  </a:lnTo>
                  <a:lnTo>
                    <a:pt x="44" y="76"/>
                  </a:lnTo>
                  <a:lnTo>
                    <a:pt x="68" y="90"/>
                  </a:lnTo>
                  <a:lnTo>
                    <a:pt x="68" y="90"/>
                  </a:lnTo>
                  <a:lnTo>
                    <a:pt x="92" y="102"/>
                  </a:lnTo>
                  <a:lnTo>
                    <a:pt x="102" y="108"/>
                  </a:lnTo>
                  <a:lnTo>
                    <a:pt x="110" y="116"/>
                  </a:lnTo>
                  <a:lnTo>
                    <a:pt x="110" y="116"/>
                  </a:lnTo>
                  <a:lnTo>
                    <a:pt x="114" y="120"/>
                  </a:lnTo>
                  <a:lnTo>
                    <a:pt x="114" y="120"/>
                  </a:lnTo>
                  <a:lnTo>
                    <a:pt x="112" y="122"/>
                  </a:lnTo>
                  <a:lnTo>
                    <a:pt x="110" y="124"/>
                  </a:lnTo>
                  <a:lnTo>
                    <a:pt x="110" y="124"/>
                  </a:lnTo>
                  <a:lnTo>
                    <a:pt x="102" y="132"/>
                  </a:lnTo>
                  <a:lnTo>
                    <a:pt x="92" y="138"/>
                  </a:lnTo>
                  <a:lnTo>
                    <a:pt x="68" y="150"/>
                  </a:lnTo>
                  <a:lnTo>
                    <a:pt x="68" y="150"/>
                  </a:lnTo>
                  <a:lnTo>
                    <a:pt x="44" y="164"/>
                  </a:lnTo>
                  <a:lnTo>
                    <a:pt x="34" y="170"/>
                  </a:lnTo>
                  <a:lnTo>
                    <a:pt x="22" y="180"/>
                  </a:lnTo>
                  <a:lnTo>
                    <a:pt x="14" y="190"/>
                  </a:lnTo>
                  <a:lnTo>
                    <a:pt x="6" y="202"/>
                  </a:lnTo>
                  <a:lnTo>
                    <a:pt x="2" y="218"/>
                  </a:lnTo>
                  <a:lnTo>
                    <a:pt x="0" y="234"/>
                  </a:lnTo>
                  <a:lnTo>
                    <a:pt x="0" y="242"/>
                  </a:lnTo>
                  <a:lnTo>
                    <a:pt x="258" y="242"/>
                  </a:lnTo>
                  <a:lnTo>
                    <a:pt x="258" y="234"/>
                  </a:lnTo>
                  <a:close/>
                  <a:moveTo>
                    <a:pt x="8" y="234"/>
                  </a:moveTo>
                  <a:lnTo>
                    <a:pt x="8" y="234"/>
                  </a:lnTo>
                  <a:lnTo>
                    <a:pt x="8" y="222"/>
                  </a:lnTo>
                  <a:lnTo>
                    <a:pt x="10" y="212"/>
                  </a:lnTo>
                  <a:lnTo>
                    <a:pt x="14" y="202"/>
                  </a:lnTo>
                  <a:lnTo>
                    <a:pt x="20" y="194"/>
                  </a:lnTo>
                  <a:lnTo>
                    <a:pt x="26" y="186"/>
                  </a:lnTo>
                  <a:lnTo>
                    <a:pt x="32" y="180"/>
                  </a:lnTo>
                  <a:lnTo>
                    <a:pt x="48" y="170"/>
                  </a:lnTo>
                  <a:lnTo>
                    <a:pt x="84" y="150"/>
                  </a:lnTo>
                  <a:lnTo>
                    <a:pt x="100" y="140"/>
                  </a:lnTo>
                  <a:lnTo>
                    <a:pt x="116" y="130"/>
                  </a:lnTo>
                  <a:lnTo>
                    <a:pt x="116" y="130"/>
                  </a:lnTo>
                  <a:lnTo>
                    <a:pt x="120" y="124"/>
                  </a:lnTo>
                  <a:lnTo>
                    <a:pt x="122" y="120"/>
                  </a:lnTo>
                  <a:lnTo>
                    <a:pt x="120" y="118"/>
                  </a:lnTo>
                  <a:lnTo>
                    <a:pt x="116" y="112"/>
                  </a:lnTo>
                  <a:lnTo>
                    <a:pt x="116" y="112"/>
                  </a:lnTo>
                  <a:lnTo>
                    <a:pt x="100" y="100"/>
                  </a:lnTo>
                  <a:lnTo>
                    <a:pt x="84" y="90"/>
                  </a:lnTo>
                  <a:lnTo>
                    <a:pt x="48" y="72"/>
                  </a:lnTo>
                  <a:lnTo>
                    <a:pt x="32" y="60"/>
                  </a:lnTo>
                  <a:lnTo>
                    <a:pt x="24" y="54"/>
                  </a:lnTo>
                  <a:lnTo>
                    <a:pt x="18" y="46"/>
                  </a:lnTo>
                  <a:lnTo>
                    <a:pt x="14" y="38"/>
                  </a:lnTo>
                  <a:lnTo>
                    <a:pt x="10" y="28"/>
                  </a:lnTo>
                  <a:lnTo>
                    <a:pt x="8" y="18"/>
                  </a:lnTo>
                  <a:lnTo>
                    <a:pt x="8" y="6"/>
                  </a:lnTo>
                  <a:lnTo>
                    <a:pt x="250" y="6"/>
                  </a:lnTo>
                  <a:lnTo>
                    <a:pt x="250" y="6"/>
                  </a:lnTo>
                  <a:lnTo>
                    <a:pt x="250" y="18"/>
                  </a:lnTo>
                  <a:lnTo>
                    <a:pt x="248" y="28"/>
                  </a:lnTo>
                  <a:lnTo>
                    <a:pt x="244" y="38"/>
                  </a:lnTo>
                  <a:lnTo>
                    <a:pt x="240" y="46"/>
                  </a:lnTo>
                  <a:lnTo>
                    <a:pt x="234" y="54"/>
                  </a:lnTo>
                  <a:lnTo>
                    <a:pt x="226" y="60"/>
                  </a:lnTo>
                  <a:lnTo>
                    <a:pt x="210" y="72"/>
                  </a:lnTo>
                  <a:lnTo>
                    <a:pt x="174" y="90"/>
                  </a:lnTo>
                  <a:lnTo>
                    <a:pt x="158" y="100"/>
                  </a:lnTo>
                  <a:lnTo>
                    <a:pt x="142" y="112"/>
                  </a:lnTo>
                  <a:lnTo>
                    <a:pt x="142" y="112"/>
                  </a:lnTo>
                  <a:lnTo>
                    <a:pt x="138" y="118"/>
                  </a:lnTo>
                  <a:lnTo>
                    <a:pt x="136" y="120"/>
                  </a:lnTo>
                  <a:lnTo>
                    <a:pt x="138" y="124"/>
                  </a:lnTo>
                  <a:lnTo>
                    <a:pt x="142" y="130"/>
                  </a:lnTo>
                  <a:lnTo>
                    <a:pt x="142" y="130"/>
                  </a:lnTo>
                  <a:lnTo>
                    <a:pt x="158" y="140"/>
                  </a:lnTo>
                  <a:lnTo>
                    <a:pt x="174" y="150"/>
                  </a:lnTo>
                  <a:lnTo>
                    <a:pt x="210" y="170"/>
                  </a:lnTo>
                  <a:lnTo>
                    <a:pt x="226" y="180"/>
                  </a:lnTo>
                  <a:lnTo>
                    <a:pt x="232" y="186"/>
                  </a:lnTo>
                  <a:lnTo>
                    <a:pt x="238" y="194"/>
                  </a:lnTo>
                  <a:lnTo>
                    <a:pt x="244" y="202"/>
                  </a:lnTo>
                  <a:lnTo>
                    <a:pt x="248" y="212"/>
                  </a:lnTo>
                  <a:lnTo>
                    <a:pt x="250" y="222"/>
                  </a:lnTo>
                  <a:lnTo>
                    <a:pt x="250" y="234"/>
                  </a:lnTo>
                  <a:lnTo>
                    <a:pt x="8" y="2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buNone/>
              </a:pPr>
              <a:endParaRPr lang="zh-CN" altLang="en-US" b="1">
                <a:solidFill>
                  <a:schemeClr val="bg2"/>
                </a:solidFill>
              </a:endParaRPr>
            </a:p>
          </p:txBody>
        </p:sp>
        <p:sp>
          <p:nvSpPr>
            <p:cNvPr id="40" name="Freeform 249"/>
            <p:cNvSpPr>
              <a:spLocks/>
            </p:cNvSpPr>
            <p:nvPr/>
          </p:nvSpPr>
          <p:spPr bwMode="auto">
            <a:xfrm>
              <a:off x="9902825" y="7312025"/>
              <a:ext cx="441325" cy="22225"/>
            </a:xfrm>
            <a:custGeom>
              <a:avLst/>
              <a:gdLst/>
              <a:ahLst/>
              <a:cxnLst>
                <a:cxn ang="0">
                  <a:pos x="278" y="6"/>
                </a:cxn>
                <a:cxn ang="0">
                  <a:pos x="278" y="6"/>
                </a:cxn>
                <a:cxn ang="0">
                  <a:pos x="276" y="12"/>
                </a:cxn>
                <a:cxn ang="0">
                  <a:pos x="272" y="14"/>
                </a:cxn>
                <a:cxn ang="0">
                  <a:pos x="6" y="14"/>
                </a:cxn>
                <a:cxn ang="0">
                  <a:pos x="6" y="14"/>
                </a:cxn>
                <a:cxn ang="0">
                  <a:pos x="2" y="12"/>
                </a:cxn>
                <a:cxn ang="0">
                  <a:pos x="0" y="6"/>
                </a:cxn>
                <a:cxn ang="0">
                  <a:pos x="0" y="6"/>
                </a:cxn>
                <a:cxn ang="0">
                  <a:pos x="0" y="6"/>
                </a:cxn>
                <a:cxn ang="0">
                  <a:pos x="2" y="2"/>
                </a:cxn>
                <a:cxn ang="0">
                  <a:pos x="6" y="0"/>
                </a:cxn>
                <a:cxn ang="0">
                  <a:pos x="272" y="0"/>
                </a:cxn>
                <a:cxn ang="0">
                  <a:pos x="272" y="0"/>
                </a:cxn>
                <a:cxn ang="0">
                  <a:pos x="276" y="2"/>
                </a:cxn>
                <a:cxn ang="0">
                  <a:pos x="278" y="6"/>
                </a:cxn>
                <a:cxn ang="0">
                  <a:pos x="278" y="6"/>
                </a:cxn>
              </a:cxnLst>
              <a:rect l="0" t="0" r="r" b="b"/>
              <a:pathLst>
                <a:path w="278" h="14">
                  <a:moveTo>
                    <a:pt x="278" y="6"/>
                  </a:moveTo>
                  <a:lnTo>
                    <a:pt x="278" y="6"/>
                  </a:lnTo>
                  <a:lnTo>
                    <a:pt x="276" y="12"/>
                  </a:lnTo>
                  <a:lnTo>
                    <a:pt x="272" y="14"/>
                  </a:lnTo>
                  <a:lnTo>
                    <a:pt x="6" y="14"/>
                  </a:lnTo>
                  <a:lnTo>
                    <a:pt x="6" y="14"/>
                  </a:lnTo>
                  <a:lnTo>
                    <a:pt x="2" y="12"/>
                  </a:lnTo>
                  <a:lnTo>
                    <a:pt x="0" y="6"/>
                  </a:lnTo>
                  <a:lnTo>
                    <a:pt x="0" y="6"/>
                  </a:lnTo>
                  <a:lnTo>
                    <a:pt x="0" y="6"/>
                  </a:lnTo>
                  <a:lnTo>
                    <a:pt x="2" y="2"/>
                  </a:lnTo>
                  <a:lnTo>
                    <a:pt x="6" y="0"/>
                  </a:lnTo>
                  <a:lnTo>
                    <a:pt x="272" y="0"/>
                  </a:lnTo>
                  <a:lnTo>
                    <a:pt x="272" y="0"/>
                  </a:lnTo>
                  <a:lnTo>
                    <a:pt x="276" y="2"/>
                  </a:lnTo>
                  <a:lnTo>
                    <a:pt x="278" y="6"/>
                  </a:lnTo>
                  <a:lnTo>
                    <a:pt x="278"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buNone/>
              </a:pPr>
              <a:endParaRPr lang="zh-CN" altLang="en-US" b="1">
                <a:solidFill>
                  <a:schemeClr val="bg2"/>
                </a:solidFill>
              </a:endParaRPr>
            </a:p>
          </p:txBody>
        </p:sp>
        <p:sp>
          <p:nvSpPr>
            <p:cNvPr id="41" name="Freeform 250"/>
            <p:cNvSpPr>
              <a:spLocks/>
            </p:cNvSpPr>
            <p:nvPr/>
          </p:nvSpPr>
          <p:spPr bwMode="auto">
            <a:xfrm>
              <a:off x="9902825" y="7702550"/>
              <a:ext cx="441325" cy="22225"/>
            </a:xfrm>
            <a:custGeom>
              <a:avLst/>
              <a:gdLst/>
              <a:ahLst/>
              <a:cxnLst>
                <a:cxn ang="0">
                  <a:pos x="278" y="8"/>
                </a:cxn>
                <a:cxn ang="0">
                  <a:pos x="278" y="8"/>
                </a:cxn>
                <a:cxn ang="0">
                  <a:pos x="276" y="12"/>
                </a:cxn>
                <a:cxn ang="0">
                  <a:pos x="272" y="14"/>
                </a:cxn>
                <a:cxn ang="0">
                  <a:pos x="6" y="14"/>
                </a:cxn>
                <a:cxn ang="0">
                  <a:pos x="6" y="14"/>
                </a:cxn>
                <a:cxn ang="0">
                  <a:pos x="2" y="12"/>
                </a:cxn>
                <a:cxn ang="0">
                  <a:pos x="0" y="8"/>
                </a:cxn>
                <a:cxn ang="0">
                  <a:pos x="0" y="8"/>
                </a:cxn>
                <a:cxn ang="0">
                  <a:pos x="0" y="8"/>
                </a:cxn>
                <a:cxn ang="0">
                  <a:pos x="2" y="2"/>
                </a:cxn>
                <a:cxn ang="0">
                  <a:pos x="6" y="0"/>
                </a:cxn>
                <a:cxn ang="0">
                  <a:pos x="272" y="0"/>
                </a:cxn>
                <a:cxn ang="0">
                  <a:pos x="272" y="0"/>
                </a:cxn>
                <a:cxn ang="0">
                  <a:pos x="276" y="2"/>
                </a:cxn>
                <a:cxn ang="0">
                  <a:pos x="278" y="8"/>
                </a:cxn>
                <a:cxn ang="0">
                  <a:pos x="278" y="8"/>
                </a:cxn>
              </a:cxnLst>
              <a:rect l="0" t="0" r="r" b="b"/>
              <a:pathLst>
                <a:path w="278" h="14">
                  <a:moveTo>
                    <a:pt x="278" y="8"/>
                  </a:moveTo>
                  <a:lnTo>
                    <a:pt x="278" y="8"/>
                  </a:lnTo>
                  <a:lnTo>
                    <a:pt x="276" y="12"/>
                  </a:lnTo>
                  <a:lnTo>
                    <a:pt x="272" y="14"/>
                  </a:lnTo>
                  <a:lnTo>
                    <a:pt x="6" y="14"/>
                  </a:lnTo>
                  <a:lnTo>
                    <a:pt x="6" y="14"/>
                  </a:lnTo>
                  <a:lnTo>
                    <a:pt x="2" y="12"/>
                  </a:lnTo>
                  <a:lnTo>
                    <a:pt x="0" y="8"/>
                  </a:lnTo>
                  <a:lnTo>
                    <a:pt x="0" y="8"/>
                  </a:lnTo>
                  <a:lnTo>
                    <a:pt x="0" y="8"/>
                  </a:lnTo>
                  <a:lnTo>
                    <a:pt x="2" y="2"/>
                  </a:lnTo>
                  <a:lnTo>
                    <a:pt x="6" y="0"/>
                  </a:lnTo>
                  <a:lnTo>
                    <a:pt x="272" y="0"/>
                  </a:lnTo>
                  <a:lnTo>
                    <a:pt x="272" y="0"/>
                  </a:lnTo>
                  <a:lnTo>
                    <a:pt x="276" y="2"/>
                  </a:lnTo>
                  <a:lnTo>
                    <a:pt x="278" y="8"/>
                  </a:lnTo>
                  <a:lnTo>
                    <a:pt x="278"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buNone/>
              </a:pPr>
              <a:endParaRPr lang="zh-CN" altLang="en-US" b="1">
                <a:solidFill>
                  <a:schemeClr val="bg2"/>
                </a:solidFill>
              </a:endParaRPr>
            </a:p>
          </p:txBody>
        </p:sp>
        <p:sp>
          <p:nvSpPr>
            <p:cNvPr id="42" name="Freeform 251"/>
            <p:cNvSpPr>
              <a:spLocks/>
            </p:cNvSpPr>
            <p:nvPr/>
          </p:nvSpPr>
          <p:spPr bwMode="auto">
            <a:xfrm>
              <a:off x="9972675" y="7597775"/>
              <a:ext cx="301625" cy="85725"/>
            </a:xfrm>
            <a:custGeom>
              <a:avLst/>
              <a:gdLst/>
              <a:ahLst/>
              <a:cxnLst>
                <a:cxn ang="0">
                  <a:pos x="0" y="54"/>
                </a:cxn>
                <a:cxn ang="0">
                  <a:pos x="96" y="0"/>
                </a:cxn>
                <a:cxn ang="0">
                  <a:pos x="190" y="54"/>
                </a:cxn>
                <a:cxn ang="0">
                  <a:pos x="0" y="54"/>
                </a:cxn>
              </a:cxnLst>
              <a:rect l="0" t="0" r="r" b="b"/>
              <a:pathLst>
                <a:path w="190" h="54">
                  <a:moveTo>
                    <a:pt x="0" y="54"/>
                  </a:moveTo>
                  <a:lnTo>
                    <a:pt x="96" y="0"/>
                  </a:lnTo>
                  <a:lnTo>
                    <a:pt x="190" y="54"/>
                  </a:lnTo>
                  <a:lnTo>
                    <a:pt x="0" y="5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buNone/>
              </a:pPr>
              <a:endParaRPr lang="zh-CN" altLang="en-US" b="1">
                <a:solidFill>
                  <a:schemeClr val="bg2"/>
                </a:solidFill>
              </a:endParaRPr>
            </a:p>
          </p:txBody>
        </p:sp>
        <p:sp>
          <p:nvSpPr>
            <p:cNvPr id="43" name="Freeform 252"/>
            <p:cNvSpPr>
              <a:spLocks/>
            </p:cNvSpPr>
            <p:nvPr/>
          </p:nvSpPr>
          <p:spPr bwMode="auto">
            <a:xfrm>
              <a:off x="10013950" y="7423150"/>
              <a:ext cx="219075" cy="66675"/>
            </a:xfrm>
            <a:custGeom>
              <a:avLst/>
              <a:gdLst/>
              <a:ahLst/>
              <a:cxnLst>
                <a:cxn ang="0">
                  <a:pos x="0" y="0"/>
                </a:cxn>
                <a:cxn ang="0">
                  <a:pos x="70" y="42"/>
                </a:cxn>
                <a:cxn ang="0">
                  <a:pos x="138" y="0"/>
                </a:cxn>
                <a:cxn ang="0">
                  <a:pos x="0" y="0"/>
                </a:cxn>
              </a:cxnLst>
              <a:rect l="0" t="0" r="r" b="b"/>
              <a:pathLst>
                <a:path w="138" h="42">
                  <a:moveTo>
                    <a:pt x="0" y="0"/>
                  </a:moveTo>
                  <a:lnTo>
                    <a:pt x="70" y="42"/>
                  </a:lnTo>
                  <a:lnTo>
                    <a:pt x="138"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buNone/>
              </a:pPr>
              <a:endParaRPr lang="zh-CN" altLang="en-US" b="1">
                <a:solidFill>
                  <a:schemeClr val="bg2"/>
                </a:solidFill>
              </a:endParaRPr>
            </a:p>
          </p:txBody>
        </p:sp>
      </p:grpSp>
      <p:sp>
        <p:nvSpPr>
          <p:cNvPr id="44" name="Freeform 20"/>
          <p:cNvSpPr>
            <a:spLocks noEditPoints="1"/>
          </p:cNvSpPr>
          <p:nvPr/>
        </p:nvSpPr>
        <p:spPr bwMode="auto">
          <a:xfrm>
            <a:off x="9509034" y="3561582"/>
            <a:ext cx="684945" cy="580104"/>
          </a:xfrm>
          <a:custGeom>
            <a:avLst/>
            <a:gdLst/>
            <a:ahLst/>
            <a:cxnLst>
              <a:cxn ang="0">
                <a:pos x="302" y="2"/>
              </a:cxn>
              <a:cxn ang="0">
                <a:pos x="376" y="32"/>
              </a:cxn>
              <a:cxn ang="0">
                <a:pos x="428" y="88"/>
              </a:cxn>
              <a:cxn ang="0">
                <a:pos x="448" y="112"/>
              </a:cxn>
              <a:cxn ang="0">
                <a:pos x="476" y="114"/>
              </a:cxn>
              <a:cxn ang="0">
                <a:pos x="514" y="128"/>
              </a:cxn>
              <a:cxn ang="0">
                <a:pos x="546" y="152"/>
              </a:cxn>
              <a:cxn ang="0">
                <a:pos x="570" y="186"/>
              </a:cxn>
              <a:cxn ang="0">
                <a:pos x="584" y="224"/>
              </a:cxn>
              <a:cxn ang="0">
                <a:pos x="586" y="252"/>
              </a:cxn>
              <a:cxn ang="0">
                <a:pos x="580" y="294"/>
              </a:cxn>
              <a:cxn ang="0">
                <a:pos x="562" y="330"/>
              </a:cxn>
              <a:cxn ang="0">
                <a:pos x="536" y="360"/>
              </a:cxn>
              <a:cxn ang="0">
                <a:pos x="502" y="380"/>
              </a:cxn>
              <a:cxn ang="0">
                <a:pos x="462" y="390"/>
              </a:cxn>
              <a:cxn ang="0">
                <a:pos x="442" y="158"/>
              </a:cxn>
              <a:cxn ang="0">
                <a:pos x="116" y="392"/>
              </a:cxn>
              <a:cxn ang="0">
                <a:pos x="92" y="388"/>
              </a:cxn>
              <a:cxn ang="0">
                <a:pos x="34" y="358"/>
              </a:cxn>
              <a:cxn ang="0">
                <a:pos x="2" y="298"/>
              </a:cxn>
              <a:cxn ang="0">
                <a:pos x="0" y="274"/>
              </a:cxn>
              <a:cxn ang="0">
                <a:pos x="16" y="216"/>
              </a:cxn>
              <a:cxn ang="0">
                <a:pos x="58" y="174"/>
              </a:cxn>
              <a:cxn ang="0">
                <a:pos x="98" y="160"/>
              </a:cxn>
              <a:cxn ang="0">
                <a:pos x="110" y="112"/>
              </a:cxn>
              <a:cxn ang="0">
                <a:pos x="134" y="70"/>
              </a:cxn>
              <a:cxn ang="0">
                <a:pos x="168" y="36"/>
              </a:cxn>
              <a:cxn ang="0">
                <a:pos x="210" y="14"/>
              </a:cxn>
              <a:cxn ang="0">
                <a:pos x="258" y="2"/>
              </a:cxn>
              <a:cxn ang="0">
                <a:pos x="180" y="262"/>
              </a:cxn>
              <a:cxn ang="0">
                <a:pos x="180" y="284"/>
              </a:cxn>
              <a:cxn ang="0">
                <a:pos x="180" y="226"/>
              </a:cxn>
              <a:cxn ang="0">
                <a:pos x="180" y="248"/>
              </a:cxn>
              <a:cxn ang="0">
                <a:pos x="180" y="190"/>
              </a:cxn>
              <a:cxn ang="0">
                <a:pos x="180" y="210"/>
              </a:cxn>
              <a:cxn ang="0">
                <a:pos x="160" y="172"/>
              </a:cxn>
              <a:cxn ang="0">
                <a:pos x="160" y="424"/>
              </a:cxn>
              <a:cxn ang="0">
                <a:pos x="448" y="488"/>
              </a:cxn>
              <a:cxn ang="0">
                <a:pos x="448" y="470"/>
              </a:cxn>
              <a:cxn ang="0">
                <a:pos x="194" y="488"/>
              </a:cxn>
              <a:cxn ang="0">
                <a:pos x="194" y="470"/>
              </a:cxn>
              <a:cxn ang="0">
                <a:pos x="336" y="488"/>
              </a:cxn>
              <a:cxn ang="0">
                <a:pos x="336" y="470"/>
              </a:cxn>
              <a:cxn ang="0">
                <a:pos x="374" y="462"/>
              </a:cxn>
              <a:cxn ang="0">
                <a:pos x="342" y="498"/>
              </a:cxn>
              <a:cxn ang="0">
                <a:pos x="354" y="434"/>
              </a:cxn>
              <a:cxn ang="0">
                <a:pos x="374" y="462"/>
              </a:cxn>
              <a:cxn ang="0">
                <a:pos x="244" y="498"/>
              </a:cxn>
              <a:cxn ang="0">
                <a:pos x="214" y="462"/>
              </a:cxn>
              <a:cxn ang="0">
                <a:pos x="232" y="462"/>
              </a:cxn>
              <a:cxn ang="0">
                <a:pos x="408" y="262"/>
              </a:cxn>
              <a:cxn ang="0">
                <a:pos x="320" y="262"/>
              </a:cxn>
              <a:cxn ang="0">
                <a:pos x="408" y="226"/>
              </a:cxn>
              <a:cxn ang="0">
                <a:pos x="320" y="226"/>
              </a:cxn>
              <a:cxn ang="0">
                <a:pos x="408" y="190"/>
              </a:cxn>
              <a:cxn ang="0">
                <a:pos x="320" y="190"/>
              </a:cxn>
              <a:cxn ang="0">
                <a:pos x="426" y="172"/>
              </a:cxn>
              <a:cxn ang="0">
                <a:pos x="302" y="172"/>
              </a:cxn>
            </a:cxnLst>
            <a:rect l="0" t="0" r="r" b="b"/>
            <a:pathLst>
              <a:path w="586" h="498">
                <a:moveTo>
                  <a:pt x="274" y="0"/>
                </a:moveTo>
                <a:lnTo>
                  <a:pt x="274" y="0"/>
                </a:lnTo>
                <a:lnTo>
                  <a:pt x="302" y="2"/>
                </a:lnTo>
                <a:lnTo>
                  <a:pt x="328" y="10"/>
                </a:lnTo>
                <a:lnTo>
                  <a:pt x="354" y="18"/>
                </a:lnTo>
                <a:lnTo>
                  <a:pt x="376" y="32"/>
                </a:lnTo>
                <a:lnTo>
                  <a:pt x="396" y="48"/>
                </a:lnTo>
                <a:lnTo>
                  <a:pt x="414" y="68"/>
                </a:lnTo>
                <a:lnTo>
                  <a:pt x="428" y="88"/>
                </a:lnTo>
                <a:lnTo>
                  <a:pt x="440" y="112"/>
                </a:lnTo>
                <a:lnTo>
                  <a:pt x="440" y="112"/>
                </a:lnTo>
                <a:lnTo>
                  <a:pt x="448" y="112"/>
                </a:lnTo>
                <a:lnTo>
                  <a:pt x="448" y="112"/>
                </a:lnTo>
                <a:lnTo>
                  <a:pt x="462" y="112"/>
                </a:lnTo>
                <a:lnTo>
                  <a:pt x="476" y="114"/>
                </a:lnTo>
                <a:lnTo>
                  <a:pt x="488" y="118"/>
                </a:lnTo>
                <a:lnTo>
                  <a:pt x="502" y="124"/>
                </a:lnTo>
                <a:lnTo>
                  <a:pt x="514" y="128"/>
                </a:lnTo>
                <a:lnTo>
                  <a:pt x="526" y="136"/>
                </a:lnTo>
                <a:lnTo>
                  <a:pt x="536" y="144"/>
                </a:lnTo>
                <a:lnTo>
                  <a:pt x="546" y="152"/>
                </a:lnTo>
                <a:lnTo>
                  <a:pt x="554" y="162"/>
                </a:lnTo>
                <a:lnTo>
                  <a:pt x="562" y="174"/>
                </a:lnTo>
                <a:lnTo>
                  <a:pt x="570" y="186"/>
                </a:lnTo>
                <a:lnTo>
                  <a:pt x="576" y="198"/>
                </a:lnTo>
                <a:lnTo>
                  <a:pt x="580" y="210"/>
                </a:lnTo>
                <a:lnTo>
                  <a:pt x="584" y="224"/>
                </a:lnTo>
                <a:lnTo>
                  <a:pt x="586" y="238"/>
                </a:lnTo>
                <a:lnTo>
                  <a:pt x="586" y="252"/>
                </a:lnTo>
                <a:lnTo>
                  <a:pt x="586" y="252"/>
                </a:lnTo>
                <a:lnTo>
                  <a:pt x="586" y="266"/>
                </a:lnTo>
                <a:lnTo>
                  <a:pt x="584" y="280"/>
                </a:lnTo>
                <a:lnTo>
                  <a:pt x="580" y="294"/>
                </a:lnTo>
                <a:lnTo>
                  <a:pt x="576" y="306"/>
                </a:lnTo>
                <a:lnTo>
                  <a:pt x="570" y="318"/>
                </a:lnTo>
                <a:lnTo>
                  <a:pt x="562" y="330"/>
                </a:lnTo>
                <a:lnTo>
                  <a:pt x="554" y="340"/>
                </a:lnTo>
                <a:lnTo>
                  <a:pt x="546" y="350"/>
                </a:lnTo>
                <a:lnTo>
                  <a:pt x="536" y="360"/>
                </a:lnTo>
                <a:lnTo>
                  <a:pt x="526" y="368"/>
                </a:lnTo>
                <a:lnTo>
                  <a:pt x="514" y="374"/>
                </a:lnTo>
                <a:lnTo>
                  <a:pt x="502" y="380"/>
                </a:lnTo>
                <a:lnTo>
                  <a:pt x="488" y="384"/>
                </a:lnTo>
                <a:lnTo>
                  <a:pt x="476" y="388"/>
                </a:lnTo>
                <a:lnTo>
                  <a:pt x="462" y="390"/>
                </a:lnTo>
                <a:lnTo>
                  <a:pt x="448" y="392"/>
                </a:lnTo>
                <a:lnTo>
                  <a:pt x="442" y="392"/>
                </a:lnTo>
                <a:lnTo>
                  <a:pt x="442" y="158"/>
                </a:lnTo>
                <a:lnTo>
                  <a:pt x="146" y="158"/>
                </a:lnTo>
                <a:lnTo>
                  <a:pt x="146" y="392"/>
                </a:lnTo>
                <a:lnTo>
                  <a:pt x="116" y="392"/>
                </a:lnTo>
                <a:lnTo>
                  <a:pt x="116" y="392"/>
                </a:lnTo>
                <a:lnTo>
                  <a:pt x="104" y="390"/>
                </a:lnTo>
                <a:lnTo>
                  <a:pt x="92" y="388"/>
                </a:lnTo>
                <a:lnTo>
                  <a:pt x="70" y="382"/>
                </a:lnTo>
                <a:lnTo>
                  <a:pt x="52" y="372"/>
                </a:lnTo>
                <a:lnTo>
                  <a:pt x="34" y="358"/>
                </a:lnTo>
                <a:lnTo>
                  <a:pt x="20" y="340"/>
                </a:lnTo>
                <a:lnTo>
                  <a:pt x="10" y="320"/>
                </a:lnTo>
                <a:lnTo>
                  <a:pt x="2" y="298"/>
                </a:lnTo>
                <a:lnTo>
                  <a:pt x="0" y="286"/>
                </a:lnTo>
                <a:lnTo>
                  <a:pt x="0" y="274"/>
                </a:lnTo>
                <a:lnTo>
                  <a:pt x="0" y="274"/>
                </a:lnTo>
                <a:lnTo>
                  <a:pt x="2" y="254"/>
                </a:lnTo>
                <a:lnTo>
                  <a:pt x="8" y="234"/>
                </a:lnTo>
                <a:lnTo>
                  <a:pt x="16" y="216"/>
                </a:lnTo>
                <a:lnTo>
                  <a:pt x="28" y="200"/>
                </a:lnTo>
                <a:lnTo>
                  <a:pt x="42" y="186"/>
                </a:lnTo>
                <a:lnTo>
                  <a:pt x="58" y="174"/>
                </a:lnTo>
                <a:lnTo>
                  <a:pt x="78" y="166"/>
                </a:lnTo>
                <a:lnTo>
                  <a:pt x="98" y="160"/>
                </a:lnTo>
                <a:lnTo>
                  <a:pt x="98" y="160"/>
                </a:lnTo>
                <a:lnTo>
                  <a:pt x="100" y="144"/>
                </a:lnTo>
                <a:lnTo>
                  <a:pt x="104" y="128"/>
                </a:lnTo>
                <a:lnTo>
                  <a:pt x="110" y="112"/>
                </a:lnTo>
                <a:lnTo>
                  <a:pt x="116" y="98"/>
                </a:lnTo>
                <a:lnTo>
                  <a:pt x="124" y="84"/>
                </a:lnTo>
                <a:lnTo>
                  <a:pt x="134" y="70"/>
                </a:lnTo>
                <a:lnTo>
                  <a:pt x="144" y="58"/>
                </a:lnTo>
                <a:lnTo>
                  <a:pt x="154" y="46"/>
                </a:lnTo>
                <a:lnTo>
                  <a:pt x="168" y="36"/>
                </a:lnTo>
                <a:lnTo>
                  <a:pt x="180" y="28"/>
                </a:lnTo>
                <a:lnTo>
                  <a:pt x="194" y="20"/>
                </a:lnTo>
                <a:lnTo>
                  <a:pt x="210" y="14"/>
                </a:lnTo>
                <a:lnTo>
                  <a:pt x="224" y="8"/>
                </a:lnTo>
                <a:lnTo>
                  <a:pt x="242" y="4"/>
                </a:lnTo>
                <a:lnTo>
                  <a:pt x="258" y="2"/>
                </a:lnTo>
                <a:lnTo>
                  <a:pt x="274" y="0"/>
                </a:lnTo>
                <a:lnTo>
                  <a:pt x="274" y="0"/>
                </a:lnTo>
                <a:close/>
                <a:moveTo>
                  <a:pt x="180" y="262"/>
                </a:moveTo>
                <a:lnTo>
                  <a:pt x="266" y="262"/>
                </a:lnTo>
                <a:lnTo>
                  <a:pt x="266" y="284"/>
                </a:lnTo>
                <a:lnTo>
                  <a:pt x="180" y="284"/>
                </a:lnTo>
                <a:lnTo>
                  <a:pt x="180" y="262"/>
                </a:lnTo>
                <a:lnTo>
                  <a:pt x="180" y="262"/>
                </a:lnTo>
                <a:close/>
                <a:moveTo>
                  <a:pt x="180" y="226"/>
                </a:moveTo>
                <a:lnTo>
                  <a:pt x="266" y="226"/>
                </a:lnTo>
                <a:lnTo>
                  <a:pt x="266" y="248"/>
                </a:lnTo>
                <a:lnTo>
                  <a:pt x="180" y="248"/>
                </a:lnTo>
                <a:lnTo>
                  <a:pt x="180" y="226"/>
                </a:lnTo>
                <a:lnTo>
                  <a:pt x="180" y="226"/>
                </a:lnTo>
                <a:close/>
                <a:moveTo>
                  <a:pt x="180" y="190"/>
                </a:moveTo>
                <a:lnTo>
                  <a:pt x="266" y="190"/>
                </a:lnTo>
                <a:lnTo>
                  <a:pt x="266" y="210"/>
                </a:lnTo>
                <a:lnTo>
                  <a:pt x="180" y="210"/>
                </a:lnTo>
                <a:lnTo>
                  <a:pt x="180" y="190"/>
                </a:lnTo>
                <a:lnTo>
                  <a:pt x="180" y="190"/>
                </a:lnTo>
                <a:close/>
                <a:moveTo>
                  <a:pt x="160" y="172"/>
                </a:moveTo>
                <a:lnTo>
                  <a:pt x="284" y="172"/>
                </a:lnTo>
                <a:lnTo>
                  <a:pt x="284" y="424"/>
                </a:lnTo>
                <a:lnTo>
                  <a:pt x="160" y="424"/>
                </a:lnTo>
                <a:lnTo>
                  <a:pt x="160" y="172"/>
                </a:lnTo>
                <a:lnTo>
                  <a:pt x="160" y="172"/>
                </a:lnTo>
                <a:close/>
                <a:moveTo>
                  <a:pt x="448" y="488"/>
                </a:moveTo>
                <a:lnTo>
                  <a:pt x="392" y="488"/>
                </a:lnTo>
                <a:lnTo>
                  <a:pt x="392" y="470"/>
                </a:lnTo>
                <a:lnTo>
                  <a:pt x="448" y="470"/>
                </a:lnTo>
                <a:lnTo>
                  <a:pt x="448" y="488"/>
                </a:lnTo>
                <a:lnTo>
                  <a:pt x="448" y="488"/>
                </a:lnTo>
                <a:close/>
                <a:moveTo>
                  <a:pt x="194" y="488"/>
                </a:moveTo>
                <a:lnTo>
                  <a:pt x="138" y="488"/>
                </a:lnTo>
                <a:lnTo>
                  <a:pt x="138" y="470"/>
                </a:lnTo>
                <a:lnTo>
                  <a:pt x="194" y="470"/>
                </a:lnTo>
                <a:lnTo>
                  <a:pt x="194" y="488"/>
                </a:lnTo>
                <a:lnTo>
                  <a:pt x="194" y="488"/>
                </a:lnTo>
                <a:close/>
                <a:moveTo>
                  <a:pt x="336" y="488"/>
                </a:moveTo>
                <a:lnTo>
                  <a:pt x="250" y="488"/>
                </a:lnTo>
                <a:lnTo>
                  <a:pt x="250" y="470"/>
                </a:lnTo>
                <a:lnTo>
                  <a:pt x="336" y="470"/>
                </a:lnTo>
                <a:lnTo>
                  <a:pt x="336" y="488"/>
                </a:lnTo>
                <a:lnTo>
                  <a:pt x="336" y="488"/>
                </a:lnTo>
                <a:close/>
                <a:moveTo>
                  <a:pt x="374" y="462"/>
                </a:moveTo>
                <a:lnTo>
                  <a:pt x="386" y="462"/>
                </a:lnTo>
                <a:lnTo>
                  <a:pt x="386" y="498"/>
                </a:lnTo>
                <a:lnTo>
                  <a:pt x="342" y="498"/>
                </a:lnTo>
                <a:lnTo>
                  <a:pt x="342" y="462"/>
                </a:lnTo>
                <a:lnTo>
                  <a:pt x="354" y="462"/>
                </a:lnTo>
                <a:lnTo>
                  <a:pt x="354" y="434"/>
                </a:lnTo>
                <a:lnTo>
                  <a:pt x="374" y="434"/>
                </a:lnTo>
                <a:lnTo>
                  <a:pt x="374" y="462"/>
                </a:lnTo>
                <a:lnTo>
                  <a:pt x="374" y="462"/>
                </a:lnTo>
                <a:close/>
                <a:moveTo>
                  <a:pt x="232" y="462"/>
                </a:moveTo>
                <a:lnTo>
                  <a:pt x="244" y="462"/>
                </a:lnTo>
                <a:lnTo>
                  <a:pt x="244" y="498"/>
                </a:lnTo>
                <a:lnTo>
                  <a:pt x="202" y="498"/>
                </a:lnTo>
                <a:lnTo>
                  <a:pt x="202" y="462"/>
                </a:lnTo>
                <a:lnTo>
                  <a:pt x="214" y="462"/>
                </a:lnTo>
                <a:lnTo>
                  <a:pt x="214" y="434"/>
                </a:lnTo>
                <a:lnTo>
                  <a:pt x="232" y="434"/>
                </a:lnTo>
                <a:lnTo>
                  <a:pt x="232" y="462"/>
                </a:lnTo>
                <a:lnTo>
                  <a:pt x="232" y="462"/>
                </a:lnTo>
                <a:close/>
                <a:moveTo>
                  <a:pt x="320" y="262"/>
                </a:moveTo>
                <a:lnTo>
                  <a:pt x="408" y="262"/>
                </a:lnTo>
                <a:lnTo>
                  <a:pt x="408" y="284"/>
                </a:lnTo>
                <a:lnTo>
                  <a:pt x="320" y="284"/>
                </a:lnTo>
                <a:lnTo>
                  <a:pt x="320" y="262"/>
                </a:lnTo>
                <a:lnTo>
                  <a:pt x="320" y="262"/>
                </a:lnTo>
                <a:close/>
                <a:moveTo>
                  <a:pt x="320" y="226"/>
                </a:moveTo>
                <a:lnTo>
                  <a:pt x="408" y="226"/>
                </a:lnTo>
                <a:lnTo>
                  <a:pt x="408" y="248"/>
                </a:lnTo>
                <a:lnTo>
                  <a:pt x="320" y="248"/>
                </a:lnTo>
                <a:lnTo>
                  <a:pt x="320" y="226"/>
                </a:lnTo>
                <a:lnTo>
                  <a:pt x="320" y="226"/>
                </a:lnTo>
                <a:close/>
                <a:moveTo>
                  <a:pt x="320" y="190"/>
                </a:moveTo>
                <a:lnTo>
                  <a:pt x="408" y="190"/>
                </a:lnTo>
                <a:lnTo>
                  <a:pt x="408" y="210"/>
                </a:lnTo>
                <a:lnTo>
                  <a:pt x="320" y="210"/>
                </a:lnTo>
                <a:lnTo>
                  <a:pt x="320" y="190"/>
                </a:lnTo>
                <a:lnTo>
                  <a:pt x="320" y="190"/>
                </a:lnTo>
                <a:close/>
                <a:moveTo>
                  <a:pt x="302" y="172"/>
                </a:moveTo>
                <a:lnTo>
                  <a:pt x="426" y="172"/>
                </a:lnTo>
                <a:lnTo>
                  <a:pt x="426" y="424"/>
                </a:lnTo>
                <a:lnTo>
                  <a:pt x="302" y="424"/>
                </a:lnTo>
                <a:lnTo>
                  <a:pt x="302" y="172"/>
                </a:lnTo>
                <a:lnTo>
                  <a:pt x="302" y="172"/>
                </a:lnTo>
                <a:close/>
              </a:path>
            </a:pathLst>
          </a:custGeom>
          <a:solidFill>
            <a:schemeClr val="bg1"/>
          </a:solidFill>
          <a:ln w="9525">
            <a:noFill/>
            <a:round/>
            <a:headEnd/>
            <a:tailEnd/>
          </a:ln>
        </p:spPr>
        <p:txBody>
          <a:bodyPr vert="horz" wrap="square" lIns="90388" tIns="45194" rIns="90388" bIns="45194" numCol="1" anchor="t" anchorCtr="0" compatLnSpc="1">
            <a:prstTxWarp prst="textNoShape">
              <a:avLst/>
            </a:prstTxWarp>
          </a:bodyPr>
          <a:lstStyle/>
          <a:p>
            <a:pPr>
              <a:buNone/>
            </a:pPr>
            <a:endParaRPr lang="zh-CN" altLang="en-US" b="1">
              <a:solidFill>
                <a:schemeClr val="bg2"/>
              </a:solidFill>
            </a:endParaRPr>
          </a:p>
        </p:txBody>
      </p:sp>
      <p:sp>
        <p:nvSpPr>
          <p:cNvPr id="45" name="矩形 272"/>
          <p:cNvSpPr/>
          <p:nvPr/>
        </p:nvSpPr>
        <p:spPr bwMode="auto">
          <a:xfrm rot="10800000">
            <a:off x="1431052" y="5266410"/>
            <a:ext cx="1761962" cy="485134"/>
          </a:xfrm>
          <a:prstGeom prst="rect">
            <a:avLst/>
          </a:prstGeom>
          <a:gradFill flip="none" rotWithShape="1">
            <a:gsLst>
              <a:gs pos="0">
                <a:srgbClr val="4F81BD">
                  <a:lumMod val="40000"/>
                  <a:lumOff val="60000"/>
                  <a:alpha val="90000"/>
                </a:srgbClr>
              </a:gs>
              <a:gs pos="10000">
                <a:srgbClr val="226F9E"/>
              </a:gs>
              <a:gs pos="62000">
                <a:srgbClr val="3E6CA4">
                  <a:alpha val="6000"/>
                </a:srgbClr>
              </a:gs>
              <a:gs pos="35000">
                <a:srgbClr val="4F81BD">
                  <a:lumMod val="75000"/>
                  <a:alpha val="37000"/>
                </a:srgbClr>
              </a:gs>
              <a:gs pos="98000">
                <a:srgbClr val="4F81BD">
                  <a:lumMod val="50000"/>
                  <a:alpha val="40000"/>
                </a:srgbClr>
              </a:gs>
            </a:gsLst>
            <a:lin ang="2700000" scaled="1"/>
            <a:tileRect/>
          </a:gradFill>
          <a:ln w="9525" cap="flat" cmpd="sng" algn="ctr">
            <a:solidFill>
              <a:srgbClr val="8EB4E3"/>
            </a:solidFill>
            <a:prstDash val="solid"/>
            <a:round/>
            <a:headEnd type="none" w="med" len="med"/>
            <a:tailEnd type="none" w="med" len="med"/>
          </a:ln>
          <a:effectLst>
            <a:outerShdw blurRad="76200" dist="63500" dir="8100000" algn="tr" rotWithShape="0">
              <a:prstClr val="black">
                <a:alpha val="40000"/>
              </a:prstClr>
            </a:outerShdw>
          </a:effectLst>
          <a:scene3d>
            <a:camera prst="orthographicFront"/>
            <a:lightRig rig="flat" dir="t"/>
          </a:scene3d>
          <a:extLst/>
        </p:spPr>
        <p:txBody>
          <a:bodyPr lIns="90388" tIns="45194" rIns="90388" bIns="45194" anchor="ctr"/>
          <a:lstStyle/>
          <a:p>
            <a:pPr algn="ctr">
              <a:buClr>
                <a:srgbClr val="CC9900"/>
              </a:buClr>
              <a:buNone/>
              <a:defRPr/>
            </a:pPr>
            <a:endParaRPr lang="zh-CN" altLang="en-US" b="1">
              <a:solidFill>
                <a:schemeClr val="bg2"/>
              </a:solidFill>
              <a:latin typeface="微软雅黑" pitchFamily="34" charset="-122"/>
              <a:ea typeface="微软雅黑" pitchFamily="34" charset="-122"/>
            </a:endParaRPr>
          </a:p>
        </p:txBody>
      </p:sp>
      <p:sp>
        <p:nvSpPr>
          <p:cNvPr id="46" name="矩形 273"/>
          <p:cNvSpPr/>
          <p:nvPr/>
        </p:nvSpPr>
        <p:spPr bwMode="auto">
          <a:xfrm rot="10800000">
            <a:off x="3351951" y="5266410"/>
            <a:ext cx="1761962" cy="485134"/>
          </a:xfrm>
          <a:prstGeom prst="rect">
            <a:avLst/>
          </a:prstGeom>
          <a:gradFill flip="none" rotWithShape="1">
            <a:gsLst>
              <a:gs pos="0">
                <a:srgbClr val="4F81BD">
                  <a:lumMod val="40000"/>
                  <a:lumOff val="60000"/>
                  <a:alpha val="90000"/>
                </a:srgbClr>
              </a:gs>
              <a:gs pos="10000">
                <a:srgbClr val="226F9E"/>
              </a:gs>
              <a:gs pos="62000">
                <a:srgbClr val="3E6CA4">
                  <a:alpha val="6000"/>
                </a:srgbClr>
              </a:gs>
              <a:gs pos="35000">
                <a:srgbClr val="4F81BD">
                  <a:lumMod val="75000"/>
                  <a:alpha val="37000"/>
                </a:srgbClr>
              </a:gs>
              <a:gs pos="98000">
                <a:srgbClr val="4F81BD">
                  <a:lumMod val="50000"/>
                  <a:alpha val="40000"/>
                </a:srgbClr>
              </a:gs>
            </a:gsLst>
            <a:lin ang="2700000" scaled="1"/>
            <a:tileRect/>
          </a:gradFill>
          <a:ln w="9525" cap="flat" cmpd="sng" algn="ctr">
            <a:solidFill>
              <a:srgbClr val="8EB4E3"/>
            </a:solidFill>
            <a:prstDash val="solid"/>
            <a:round/>
            <a:headEnd type="none" w="med" len="med"/>
            <a:tailEnd type="none" w="med" len="med"/>
          </a:ln>
          <a:effectLst>
            <a:outerShdw blurRad="76200" dist="63500" dir="8100000" algn="tr" rotWithShape="0">
              <a:prstClr val="black">
                <a:alpha val="40000"/>
              </a:prstClr>
            </a:outerShdw>
          </a:effectLst>
          <a:scene3d>
            <a:camera prst="orthographicFront"/>
            <a:lightRig rig="flat" dir="t"/>
          </a:scene3d>
          <a:extLst/>
        </p:spPr>
        <p:txBody>
          <a:bodyPr lIns="90388" tIns="45194" rIns="90388" bIns="45194" anchor="ctr"/>
          <a:lstStyle/>
          <a:p>
            <a:pPr algn="ctr">
              <a:buClr>
                <a:srgbClr val="CC9900"/>
              </a:buClr>
              <a:buNone/>
              <a:defRPr/>
            </a:pPr>
            <a:endParaRPr lang="zh-CN" altLang="en-US" b="1" dirty="0">
              <a:solidFill>
                <a:schemeClr val="bg2"/>
              </a:solidFill>
              <a:latin typeface="微软雅黑" pitchFamily="34" charset="-122"/>
              <a:ea typeface="微软雅黑" pitchFamily="34" charset="-122"/>
            </a:endParaRPr>
          </a:p>
        </p:txBody>
      </p:sp>
      <p:sp>
        <p:nvSpPr>
          <p:cNvPr id="47" name="矩形 274"/>
          <p:cNvSpPr/>
          <p:nvPr/>
        </p:nvSpPr>
        <p:spPr bwMode="auto">
          <a:xfrm rot="10800000">
            <a:off x="5227702" y="5259418"/>
            <a:ext cx="1761962" cy="485134"/>
          </a:xfrm>
          <a:prstGeom prst="rect">
            <a:avLst/>
          </a:prstGeom>
          <a:gradFill flip="none" rotWithShape="1">
            <a:gsLst>
              <a:gs pos="0">
                <a:srgbClr val="4F81BD">
                  <a:lumMod val="40000"/>
                  <a:lumOff val="60000"/>
                  <a:alpha val="90000"/>
                </a:srgbClr>
              </a:gs>
              <a:gs pos="10000">
                <a:srgbClr val="226F9E"/>
              </a:gs>
              <a:gs pos="62000">
                <a:srgbClr val="3E6CA4">
                  <a:alpha val="6000"/>
                </a:srgbClr>
              </a:gs>
              <a:gs pos="35000">
                <a:srgbClr val="4F81BD">
                  <a:lumMod val="75000"/>
                  <a:alpha val="37000"/>
                </a:srgbClr>
              </a:gs>
              <a:gs pos="98000">
                <a:srgbClr val="4F81BD">
                  <a:lumMod val="50000"/>
                  <a:alpha val="40000"/>
                </a:srgbClr>
              </a:gs>
            </a:gsLst>
            <a:lin ang="2700000" scaled="1"/>
            <a:tileRect/>
          </a:gradFill>
          <a:ln w="9525" cap="flat" cmpd="sng" algn="ctr">
            <a:solidFill>
              <a:srgbClr val="8EB4E3"/>
            </a:solidFill>
            <a:prstDash val="solid"/>
            <a:round/>
            <a:headEnd type="none" w="med" len="med"/>
            <a:tailEnd type="none" w="med" len="med"/>
          </a:ln>
          <a:effectLst>
            <a:outerShdw blurRad="76200" dist="63500" dir="8100000" algn="tr" rotWithShape="0">
              <a:prstClr val="black">
                <a:alpha val="40000"/>
              </a:prstClr>
            </a:outerShdw>
          </a:effectLst>
          <a:scene3d>
            <a:camera prst="orthographicFront"/>
            <a:lightRig rig="flat" dir="t"/>
          </a:scene3d>
          <a:extLst/>
        </p:spPr>
        <p:txBody>
          <a:bodyPr lIns="90388" tIns="45194" rIns="90388" bIns="45194" anchor="ctr"/>
          <a:lstStyle/>
          <a:p>
            <a:pPr algn="ctr">
              <a:buClr>
                <a:srgbClr val="CC9900"/>
              </a:buClr>
              <a:buNone/>
              <a:defRPr/>
            </a:pPr>
            <a:endParaRPr lang="zh-CN" altLang="en-US" b="1">
              <a:solidFill>
                <a:schemeClr val="bg2"/>
              </a:solidFill>
              <a:latin typeface="微软雅黑" pitchFamily="34" charset="-122"/>
              <a:ea typeface="微软雅黑" pitchFamily="34" charset="-122"/>
            </a:endParaRPr>
          </a:p>
        </p:txBody>
      </p:sp>
      <p:sp>
        <p:nvSpPr>
          <p:cNvPr id="48" name="矩形 275"/>
          <p:cNvSpPr/>
          <p:nvPr/>
        </p:nvSpPr>
        <p:spPr bwMode="auto">
          <a:xfrm rot="10800000">
            <a:off x="7096831" y="5251322"/>
            <a:ext cx="1761962" cy="485134"/>
          </a:xfrm>
          <a:prstGeom prst="rect">
            <a:avLst/>
          </a:prstGeom>
          <a:gradFill flip="none" rotWithShape="1">
            <a:gsLst>
              <a:gs pos="0">
                <a:srgbClr val="4F81BD">
                  <a:lumMod val="40000"/>
                  <a:lumOff val="60000"/>
                  <a:alpha val="90000"/>
                </a:srgbClr>
              </a:gs>
              <a:gs pos="10000">
                <a:srgbClr val="226F9E"/>
              </a:gs>
              <a:gs pos="62000">
                <a:srgbClr val="3E6CA4">
                  <a:alpha val="6000"/>
                </a:srgbClr>
              </a:gs>
              <a:gs pos="35000">
                <a:srgbClr val="4F81BD">
                  <a:lumMod val="75000"/>
                  <a:alpha val="37000"/>
                </a:srgbClr>
              </a:gs>
              <a:gs pos="98000">
                <a:srgbClr val="4F81BD">
                  <a:lumMod val="50000"/>
                  <a:alpha val="40000"/>
                </a:srgbClr>
              </a:gs>
            </a:gsLst>
            <a:lin ang="2700000" scaled="1"/>
            <a:tileRect/>
          </a:gradFill>
          <a:ln w="9525" cap="flat" cmpd="sng" algn="ctr">
            <a:solidFill>
              <a:srgbClr val="8EB4E3"/>
            </a:solidFill>
            <a:prstDash val="solid"/>
            <a:round/>
            <a:headEnd type="none" w="med" len="med"/>
            <a:tailEnd type="none" w="med" len="med"/>
          </a:ln>
          <a:effectLst>
            <a:outerShdw blurRad="76200" dist="63500" dir="8100000" algn="tr" rotWithShape="0">
              <a:prstClr val="black">
                <a:alpha val="40000"/>
              </a:prstClr>
            </a:outerShdw>
          </a:effectLst>
          <a:scene3d>
            <a:camera prst="orthographicFront"/>
            <a:lightRig rig="flat" dir="t"/>
          </a:scene3d>
          <a:extLst/>
        </p:spPr>
        <p:txBody>
          <a:bodyPr lIns="90388" tIns="45194" rIns="90388" bIns="45194" anchor="ctr"/>
          <a:lstStyle/>
          <a:p>
            <a:pPr algn="ctr">
              <a:buClr>
                <a:srgbClr val="CC9900"/>
              </a:buClr>
              <a:buNone/>
              <a:defRPr/>
            </a:pPr>
            <a:endParaRPr lang="zh-CN" altLang="en-US" b="1">
              <a:solidFill>
                <a:schemeClr val="bg2"/>
              </a:solidFill>
              <a:latin typeface="微软雅黑" pitchFamily="34" charset="-122"/>
              <a:ea typeface="微软雅黑" pitchFamily="34" charset="-122"/>
            </a:endParaRPr>
          </a:p>
        </p:txBody>
      </p:sp>
      <p:sp>
        <p:nvSpPr>
          <p:cNvPr id="49" name="矩形 276"/>
          <p:cNvSpPr/>
          <p:nvPr/>
        </p:nvSpPr>
        <p:spPr bwMode="auto">
          <a:xfrm rot="10800000">
            <a:off x="8976286" y="5249064"/>
            <a:ext cx="1761962" cy="485134"/>
          </a:xfrm>
          <a:prstGeom prst="rect">
            <a:avLst/>
          </a:prstGeom>
          <a:gradFill flip="none" rotWithShape="1">
            <a:gsLst>
              <a:gs pos="0">
                <a:srgbClr val="4F81BD">
                  <a:lumMod val="40000"/>
                  <a:lumOff val="60000"/>
                  <a:alpha val="90000"/>
                </a:srgbClr>
              </a:gs>
              <a:gs pos="10000">
                <a:srgbClr val="226F9E"/>
              </a:gs>
              <a:gs pos="62000">
                <a:srgbClr val="3E6CA4">
                  <a:alpha val="6000"/>
                </a:srgbClr>
              </a:gs>
              <a:gs pos="35000">
                <a:srgbClr val="4F81BD">
                  <a:lumMod val="75000"/>
                  <a:alpha val="37000"/>
                </a:srgbClr>
              </a:gs>
              <a:gs pos="98000">
                <a:srgbClr val="4F81BD">
                  <a:lumMod val="50000"/>
                  <a:alpha val="40000"/>
                </a:srgbClr>
              </a:gs>
            </a:gsLst>
            <a:lin ang="2700000" scaled="1"/>
            <a:tileRect/>
          </a:gradFill>
          <a:ln w="9525" cap="flat" cmpd="sng" algn="ctr">
            <a:solidFill>
              <a:srgbClr val="8EB4E3"/>
            </a:solidFill>
            <a:prstDash val="solid"/>
            <a:round/>
            <a:headEnd type="none" w="med" len="med"/>
            <a:tailEnd type="none" w="med" len="med"/>
          </a:ln>
          <a:effectLst>
            <a:outerShdw blurRad="76200" dist="63500" dir="8100000" algn="tr" rotWithShape="0">
              <a:prstClr val="black">
                <a:alpha val="40000"/>
              </a:prstClr>
            </a:outerShdw>
          </a:effectLst>
          <a:scene3d>
            <a:camera prst="orthographicFront"/>
            <a:lightRig rig="flat" dir="t"/>
          </a:scene3d>
          <a:extLst/>
        </p:spPr>
        <p:txBody>
          <a:bodyPr lIns="90388" tIns="45194" rIns="90388" bIns="45194" anchor="ctr"/>
          <a:lstStyle/>
          <a:p>
            <a:pPr algn="ctr">
              <a:buClr>
                <a:srgbClr val="CC9900"/>
              </a:buClr>
              <a:buNone/>
              <a:defRPr/>
            </a:pPr>
            <a:endParaRPr lang="zh-CN" altLang="en-US" b="1">
              <a:solidFill>
                <a:schemeClr val="bg2"/>
              </a:solidFill>
              <a:latin typeface="微软雅黑" pitchFamily="34" charset="-122"/>
              <a:ea typeface="微软雅黑" pitchFamily="34" charset="-122"/>
            </a:endParaRPr>
          </a:p>
        </p:txBody>
      </p:sp>
      <p:sp>
        <p:nvSpPr>
          <p:cNvPr id="50" name="TextBox 23"/>
          <p:cNvSpPr txBox="1"/>
          <p:nvPr/>
        </p:nvSpPr>
        <p:spPr>
          <a:xfrm>
            <a:off x="3357040" y="5342796"/>
            <a:ext cx="1658569" cy="337492"/>
          </a:xfrm>
          <a:prstGeom prst="rect">
            <a:avLst/>
          </a:prstGeom>
          <a:noFill/>
        </p:spPr>
        <p:txBody>
          <a:bodyPr wrap="square" lIns="90388" tIns="45194" rIns="90388" bIns="45194" rtlCol="0">
            <a:spAutoFit/>
          </a:bodyPr>
          <a:lstStyle/>
          <a:p>
            <a:pPr algn="ctr">
              <a:buNone/>
            </a:pPr>
            <a:r>
              <a:rPr lang="en-US" altLang="zh-CN" sz="1600" b="1" dirty="0" smtClean="0">
                <a:solidFill>
                  <a:schemeClr val="bg2"/>
                </a:solidFill>
                <a:latin typeface="微软雅黑" pitchFamily="34" charset="-122"/>
                <a:ea typeface="微软雅黑" pitchFamily="34" charset="-122"/>
                <a:cs typeface="Arial" pitchFamily="34" charset="0"/>
              </a:rPr>
              <a:t>100Mbps</a:t>
            </a:r>
          </a:p>
        </p:txBody>
      </p:sp>
      <p:sp>
        <p:nvSpPr>
          <p:cNvPr id="51" name="TextBox 23"/>
          <p:cNvSpPr txBox="1"/>
          <p:nvPr/>
        </p:nvSpPr>
        <p:spPr>
          <a:xfrm>
            <a:off x="5272851" y="5346209"/>
            <a:ext cx="1658569" cy="337492"/>
          </a:xfrm>
          <a:prstGeom prst="rect">
            <a:avLst/>
          </a:prstGeom>
          <a:noFill/>
        </p:spPr>
        <p:txBody>
          <a:bodyPr wrap="square" lIns="90388" tIns="45194" rIns="90388" bIns="45194" rtlCol="0">
            <a:spAutoFit/>
          </a:bodyPr>
          <a:lstStyle/>
          <a:p>
            <a:pPr algn="ctr">
              <a:buNone/>
            </a:pPr>
            <a:r>
              <a:rPr lang="en-US" altLang="zh-CN" sz="1600" b="1" dirty="0" smtClean="0">
                <a:solidFill>
                  <a:schemeClr val="bg2"/>
                </a:solidFill>
                <a:latin typeface="微软雅黑" pitchFamily="34" charset="-122"/>
                <a:ea typeface="微软雅黑" pitchFamily="34" charset="-122"/>
                <a:cs typeface="Arial" pitchFamily="34" charset="0"/>
              </a:rPr>
              <a:t>10K</a:t>
            </a:r>
          </a:p>
        </p:txBody>
      </p:sp>
      <p:sp>
        <p:nvSpPr>
          <p:cNvPr id="52" name="TextBox 23"/>
          <p:cNvSpPr txBox="1"/>
          <p:nvPr/>
        </p:nvSpPr>
        <p:spPr>
          <a:xfrm>
            <a:off x="7148602" y="5342796"/>
            <a:ext cx="1658569" cy="337492"/>
          </a:xfrm>
          <a:prstGeom prst="rect">
            <a:avLst/>
          </a:prstGeom>
          <a:noFill/>
        </p:spPr>
        <p:txBody>
          <a:bodyPr wrap="square" lIns="90388" tIns="45194" rIns="90388" bIns="45194" rtlCol="0">
            <a:spAutoFit/>
          </a:bodyPr>
          <a:lstStyle/>
          <a:p>
            <a:pPr algn="ctr">
              <a:buNone/>
            </a:pPr>
            <a:r>
              <a:rPr lang="en-US" altLang="zh-CN" sz="1600" b="1" dirty="0" smtClean="0">
                <a:solidFill>
                  <a:schemeClr val="bg2"/>
                </a:solidFill>
                <a:latin typeface="微软雅黑" pitchFamily="34" charset="-122"/>
                <a:ea typeface="微软雅黑" pitchFamily="34" charset="-122"/>
                <a:cs typeface="Arial" pitchFamily="34" charset="0"/>
              </a:rPr>
              <a:t>350Km/h</a:t>
            </a:r>
          </a:p>
        </p:txBody>
      </p:sp>
      <p:sp>
        <p:nvSpPr>
          <p:cNvPr id="53" name="TextBox 23"/>
          <p:cNvSpPr txBox="1"/>
          <p:nvPr/>
        </p:nvSpPr>
        <p:spPr>
          <a:xfrm>
            <a:off x="1471925" y="5303480"/>
            <a:ext cx="1658569" cy="337492"/>
          </a:xfrm>
          <a:prstGeom prst="rect">
            <a:avLst/>
          </a:prstGeom>
          <a:noFill/>
        </p:spPr>
        <p:txBody>
          <a:bodyPr wrap="square" lIns="90388" tIns="45194" rIns="90388" bIns="45194" rtlCol="0">
            <a:spAutoFit/>
          </a:bodyPr>
          <a:lstStyle/>
          <a:p>
            <a:pPr algn="ctr">
              <a:buNone/>
            </a:pPr>
            <a:r>
              <a:rPr lang="en-US" altLang="zh-CN" sz="1600" b="1" dirty="0">
                <a:solidFill>
                  <a:schemeClr val="bg2"/>
                </a:solidFill>
                <a:latin typeface="微软雅黑" pitchFamily="34" charset="-122"/>
                <a:ea typeface="微软雅黑" pitchFamily="34" charset="-122"/>
                <a:cs typeface="Arial" pitchFamily="34" charset="0"/>
              </a:rPr>
              <a:t>3</a:t>
            </a:r>
            <a:r>
              <a:rPr lang="en-US" altLang="zh-CN" sz="1600" b="1" dirty="0" smtClean="0">
                <a:solidFill>
                  <a:schemeClr val="bg2"/>
                </a:solidFill>
                <a:latin typeface="微软雅黑" pitchFamily="34" charset="-122"/>
                <a:ea typeface="微软雅黑" pitchFamily="34" charset="-122"/>
                <a:cs typeface="Arial" pitchFamily="34" charset="0"/>
              </a:rPr>
              <a:t>0~50ms</a:t>
            </a:r>
          </a:p>
        </p:txBody>
      </p:sp>
      <p:sp>
        <p:nvSpPr>
          <p:cNvPr id="54" name="TextBox 23"/>
          <p:cNvSpPr txBox="1"/>
          <p:nvPr/>
        </p:nvSpPr>
        <p:spPr>
          <a:xfrm>
            <a:off x="8989107" y="5336541"/>
            <a:ext cx="1658569" cy="337492"/>
          </a:xfrm>
          <a:prstGeom prst="rect">
            <a:avLst/>
          </a:prstGeom>
          <a:noFill/>
        </p:spPr>
        <p:txBody>
          <a:bodyPr wrap="square" lIns="90388" tIns="45194" rIns="90388" bIns="45194" rtlCol="0">
            <a:spAutoFit/>
          </a:bodyPr>
          <a:lstStyle/>
          <a:p>
            <a:pPr algn="ctr">
              <a:buNone/>
            </a:pPr>
            <a:r>
              <a:rPr lang="en-US" altLang="zh-CN" sz="1600" b="1" dirty="0" smtClean="0">
                <a:solidFill>
                  <a:schemeClr val="bg2"/>
                </a:solidFill>
                <a:latin typeface="微软雅黑" pitchFamily="34" charset="-122"/>
                <a:ea typeface="微软雅黑" pitchFamily="34" charset="-122"/>
                <a:cs typeface="Arial" pitchFamily="34" charset="0"/>
              </a:rPr>
              <a:t>Inflexible</a:t>
            </a:r>
          </a:p>
        </p:txBody>
      </p:sp>
      <p:sp>
        <p:nvSpPr>
          <p:cNvPr id="55" name="矩形 20"/>
          <p:cNvSpPr/>
          <p:nvPr/>
        </p:nvSpPr>
        <p:spPr bwMode="auto">
          <a:xfrm rot="5400000">
            <a:off x="636316" y="5452692"/>
            <a:ext cx="805123" cy="430654"/>
          </a:xfrm>
          <a:custGeom>
            <a:avLst/>
            <a:gdLst>
              <a:gd name="connsiteX0" fmla="*/ 0 w 2057400"/>
              <a:gd name="connsiteY0" fmla="*/ 0 h 647700"/>
              <a:gd name="connsiteX1" fmla="*/ 2057400 w 2057400"/>
              <a:gd name="connsiteY1" fmla="*/ 0 h 647700"/>
              <a:gd name="connsiteX2" fmla="*/ 2057400 w 2057400"/>
              <a:gd name="connsiteY2" fmla="*/ 647700 h 647700"/>
              <a:gd name="connsiteX3" fmla="*/ 0 w 2057400"/>
              <a:gd name="connsiteY3" fmla="*/ 647700 h 647700"/>
              <a:gd name="connsiteX4" fmla="*/ 0 w 2057400"/>
              <a:gd name="connsiteY4" fmla="*/ 0 h 647700"/>
              <a:gd name="connsiteX0" fmla="*/ 0 w 2057402"/>
              <a:gd name="connsiteY0" fmla="*/ 0 h 647700"/>
              <a:gd name="connsiteX1" fmla="*/ 2057400 w 2057402"/>
              <a:gd name="connsiteY1" fmla="*/ 0 h 647700"/>
              <a:gd name="connsiteX2" fmla="*/ 1795780 w 2057402"/>
              <a:gd name="connsiteY2" fmla="*/ 358140 h 647700"/>
              <a:gd name="connsiteX3" fmla="*/ 2057400 w 2057402"/>
              <a:gd name="connsiteY3" fmla="*/ 647700 h 647700"/>
              <a:gd name="connsiteX4" fmla="*/ 0 w 2057402"/>
              <a:gd name="connsiteY4" fmla="*/ 647700 h 647700"/>
              <a:gd name="connsiteX5" fmla="*/ 0 w 2057402"/>
              <a:gd name="connsiteY5" fmla="*/ 0 h 647700"/>
              <a:gd name="connsiteX0" fmla="*/ 0 w 2138257"/>
              <a:gd name="connsiteY0" fmla="*/ 0 h 647700"/>
              <a:gd name="connsiteX1" fmla="*/ 2057400 w 2138257"/>
              <a:gd name="connsiteY1" fmla="*/ 0 h 647700"/>
              <a:gd name="connsiteX2" fmla="*/ 1795780 w 2138257"/>
              <a:gd name="connsiteY2" fmla="*/ 358140 h 647700"/>
              <a:gd name="connsiteX3" fmla="*/ 2057400 w 2138257"/>
              <a:gd name="connsiteY3" fmla="*/ 647700 h 647700"/>
              <a:gd name="connsiteX4" fmla="*/ 0 w 2138257"/>
              <a:gd name="connsiteY4" fmla="*/ 647700 h 647700"/>
              <a:gd name="connsiteX5" fmla="*/ 0 w 2138257"/>
              <a:gd name="connsiteY5" fmla="*/ 0 h 647700"/>
              <a:gd name="connsiteX0" fmla="*/ 0 w 2161184"/>
              <a:gd name="connsiteY0" fmla="*/ 0 h 647700"/>
              <a:gd name="connsiteX1" fmla="*/ 2057400 w 2161184"/>
              <a:gd name="connsiteY1" fmla="*/ 0 h 647700"/>
              <a:gd name="connsiteX2" fmla="*/ 1795780 w 2161184"/>
              <a:gd name="connsiteY2" fmla="*/ 358140 h 647700"/>
              <a:gd name="connsiteX3" fmla="*/ 2057400 w 2161184"/>
              <a:gd name="connsiteY3" fmla="*/ 647700 h 647700"/>
              <a:gd name="connsiteX4" fmla="*/ 0 w 2161184"/>
              <a:gd name="connsiteY4" fmla="*/ 647700 h 647700"/>
              <a:gd name="connsiteX5" fmla="*/ 0 w 2161184"/>
              <a:gd name="connsiteY5" fmla="*/ 0 h 647700"/>
              <a:gd name="connsiteX0" fmla="*/ 0 w 2057400"/>
              <a:gd name="connsiteY0" fmla="*/ 0 h 647700"/>
              <a:gd name="connsiteX1" fmla="*/ 2057400 w 2057400"/>
              <a:gd name="connsiteY1" fmla="*/ 0 h 647700"/>
              <a:gd name="connsiteX2" fmla="*/ 1795780 w 2057400"/>
              <a:gd name="connsiteY2" fmla="*/ 358140 h 647700"/>
              <a:gd name="connsiteX3" fmla="*/ 2057400 w 2057400"/>
              <a:gd name="connsiteY3" fmla="*/ 647700 h 647700"/>
              <a:gd name="connsiteX4" fmla="*/ 0 w 2057400"/>
              <a:gd name="connsiteY4" fmla="*/ 647700 h 647700"/>
              <a:gd name="connsiteX5" fmla="*/ 0 w 2057400"/>
              <a:gd name="connsiteY5" fmla="*/ 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7400" h="647700">
                <a:moveTo>
                  <a:pt x="0" y="0"/>
                </a:moveTo>
                <a:lnTo>
                  <a:pt x="2057400" y="0"/>
                </a:lnTo>
                <a:lnTo>
                  <a:pt x="1795780" y="358140"/>
                </a:lnTo>
                <a:lnTo>
                  <a:pt x="2057400" y="647700"/>
                </a:lnTo>
                <a:lnTo>
                  <a:pt x="0" y="647700"/>
                </a:lnTo>
                <a:lnTo>
                  <a:pt x="0" y="0"/>
                </a:lnTo>
                <a:close/>
              </a:path>
            </a:pathLst>
          </a:custGeom>
          <a:solidFill>
            <a:srgbClr val="159DCD"/>
          </a:solidFill>
          <a:ln w="9525" cap="flat" cmpd="sng" algn="ctr">
            <a:noFill/>
            <a:prstDash val="solid"/>
            <a:round/>
            <a:headEnd type="none" w="med" len="med"/>
            <a:tailEnd type="none" w="med" len="med"/>
          </a:ln>
          <a:effectLst/>
        </p:spPr>
        <p:txBody>
          <a:bodyPr vert="horz" wrap="square" lIns="90388" tIns="45194" rIns="90388" bIns="45194" numCol="1" rtlCol="0" anchor="ctr" anchorCtr="0" compatLnSpc="1">
            <a:prstTxWarp prst="textNoShape">
              <a:avLst/>
            </a:prstTxWarp>
          </a:bodyPr>
          <a:lstStyle/>
          <a:p>
            <a:pPr>
              <a:buNone/>
            </a:pPr>
            <a:r>
              <a:rPr lang="en-US" altLang="zh-CN" sz="2000" b="1" dirty="0" smtClean="0">
                <a:solidFill>
                  <a:schemeClr val="bg2"/>
                </a:solidFill>
                <a:latin typeface="Impact" pitchFamily="34" charset="0"/>
                <a:ea typeface="微软雅黑" pitchFamily="34" charset="-122"/>
                <a:cs typeface="Arial" pitchFamily="34" charset="0"/>
              </a:rPr>
              <a:t>  LTE</a:t>
            </a:r>
            <a:endParaRPr lang="zh-CN" altLang="en-US" sz="2000" b="1" dirty="0" smtClean="0">
              <a:solidFill>
                <a:schemeClr val="bg2"/>
              </a:solidFill>
              <a:latin typeface="Arial" pitchFamily="34" charset="0"/>
              <a:ea typeface="微软雅黑" pitchFamily="34" charset="-122"/>
              <a:cs typeface="Arial" pitchFamily="34" charset="0"/>
            </a:endParaRPr>
          </a:p>
        </p:txBody>
      </p:sp>
      <p:sp>
        <p:nvSpPr>
          <p:cNvPr id="56" name="矩形 20"/>
          <p:cNvSpPr/>
          <p:nvPr/>
        </p:nvSpPr>
        <p:spPr bwMode="auto">
          <a:xfrm rot="5400000">
            <a:off x="618237" y="4512729"/>
            <a:ext cx="841277" cy="430654"/>
          </a:xfrm>
          <a:prstGeom prst="rect">
            <a:avLst/>
          </a:prstGeom>
          <a:solidFill>
            <a:srgbClr val="009ED6"/>
          </a:solidFill>
          <a:ln w="9525" cap="flat" cmpd="sng" algn="ctr">
            <a:noFill/>
            <a:prstDash val="solid"/>
            <a:round/>
            <a:headEnd type="none" w="med" len="med"/>
            <a:tailEnd type="none" w="med" len="med"/>
          </a:ln>
          <a:effectLst/>
        </p:spPr>
        <p:txBody>
          <a:bodyPr vert="horz" wrap="square" lIns="90388" tIns="45194" rIns="90388" bIns="45194" numCol="1" rtlCol="0" anchor="ctr" anchorCtr="0" compatLnSpc="1">
            <a:prstTxWarp prst="textNoShape">
              <a:avLst/>
            </a:prstTxWarp>
          </a:bodyPr>
          <a:lstStyle/>
          <a:p>
            <a:pPr algn="ctr">
              <a:buNone/>
            </a:pPr>
            <a:r>
              <a:rPr lang="en-US" altLang="zh-CN" sz="2000" b="1" dirty="0" smtClean="0">
                <a:solidFill>
                  <a:schemeClr val="bg2"/>
                </a:solidFill>
                <a:latin typeface="Impact" pitchFamily="34" charset="0"/>
                <a:ea typeface="微软雅黑" pitchFamily="34" charset="-122"/>
                <a:cs typeface="Arial" pitchFamily="34" charset="0"/>
              </a:rPr>
              <a:t>  GAP</a:t>
            </a:r>
            <a:endParaRPr lang="zh-CN" altLang="en-US" sz="2000" b="1" dirty="0" smtClean="0">
              <a:solidFill>
                <a:schemeClr val="bg2"/>
              </a:solidFill>
              <a:latin typeface="Arial" pitchFamily="34" charset="0"/>
              <a:ea typeface="微软雅黑" pitchFamily="34" charset="-122"/>
              <a:cs typeface="Arial" pitchFamily="34" charset="0"/>
            </a:endParaRPr>
          </a:p>
        </p:txBody>
      </p:sp>
      <p:sp>
        <p:nvSpPr>
          <p:cNvPr id="57" name="文本框 284"/>
          <p:cNvSpPr txBox="1"/>
          <p:nvPr/>
        </p:nvSpPr>
        <p:spPr>
          <a:xfrm>
            <a:off x="1695936" y="4567577"/>
            <a:ext cx="1326622" cy="460603"/>
          </a:xfrm>
          <a:prstGeom prst="rect">
            <a:avLst/>
          </a:prstGeom>
          <a:noFill/>
        </p:spPr>
        <p:txBody>
          <a:bodyPr wrap="square" lIns="90388" tIns="45194" rIns="90388" bIns="45194" rtlCol="0">
            <a:spAutoFit/>
          </a:bodyPr>
          <a:lstStyle/>
          <a:p>
            <a:pPr>
              <a:buNone/>
            </a:pPr>
            <a:r>
              <a:rPr lang="en-US" altLang="zh-CN" sz="2400" b="1" dirty="0" smtClean="0">
                <a:solidFill>
                  <a:schemeClr val="bg2"/>
                </a:solidFill>
                <a:latin typeface="Impact" panose="020B0806030902050204" pitchFamily="34" charset="0"/>
              </a:rPr>
              <a:t>30~50x</a:t>
            </a:r>
            <a:endParaRPr lang="zh-CN" altLang="en-US" sz="2400" b="1" dirty="0">
              <a:solidFill>
                <a:schemeClr val="bg2"/>
              </a:solidFill>
              <a:latin typeface="Impact" panose="020B0806030902050204" pitchFamily="34" charset="0"/>
            </a:endParaRPr>
          </a:p>
        </p:txBody>
      </p:sp>
      <p:sp>
        <p:nvSpPr>
          <p:cNvPr id="58" name="文本框 285"/>
          <p:cNvSpPr txBox="1"/>
          <p:nvPr/>
        </p:nvSpPr>
        <p:spPr>
          <a:xfrm>
            <a:off x="3708695" y="4566754"/>
            <a:ext cx="917722" cy="460603"/>
          </a:xfrm>
          <a:prstGeom prst="rect">
            <a:avLst/>
          </a:prstGeom>
          <a:noFill/>
        </p:spPr>
        <p:txBody>
          <a:bodyPr wrap="square" lIns="90388" tIns="45194" rIns="90388" bIns="45194" rtlCol="0">
            <a:spAutoFit/>
          </a:bodyPr>
          <a:lstStyle/>
          <a:p>
            <a:pPr>
              <a:buNone/>
            </a:pPr>
            <a:r>
              <a:rPr lang="en-US" altLang="zh-CN" sz="2400" b="1" dirty="0" smtClean="0">
                <a:solidFill>
                  <a:schemeClr val="bg2"/>
                </a:solidFill>
                <a:latin typeface="Impact" panose="020B0806030902050204" pitchFamily="34" charset="0"/>
              </a:rPr>
              <a:t>100x</a:t>
            </a:r>
            <a:endParaRPr lang="zh-CN" altLang="en-US" sz="2400" b="1" dirty="0">
              <a:solidFill>
                <a:schemeClr val="bg2"/>
              </a:solidFill>
              <a:latin typeface="Impact" panose="020B0806030902050204" pitchFamily="34" charset="0"/>
            </a:endParaRPr>
          </a:p>
        </p:txBody>
      </p:sp>
      <p:sp>
        <p:nvSpPr>
          <p:cNvPr id="59" name="文本框 286"/>
          <p:cNvSpPr txBox="1"/>
          <p:nvPr/>
        </p:nvSpPr>
        <p:spPr>
          <a:xfrm>
            <a:off x="5696383" y="4566754"/>
            <a:ext cx="887924" cy="460603"/>
          </a:xfrm>
          <a:prstGeom prst="rect">
            <a:avLst/>
          </a:prstGeom>
          <a:noFill/>
        </p:spPr>
        <p:txBody>
          <a:bodyPr wrap="square" lIns="90388" tIns="45194" rIns="90388" bIns="45194" rtlCol="0">
            <a:spAutoFit/>
          </a:bodyPr>
          <a:lstStyle/>
          <a:p>
            <a:pPr>
              <a:buNone/>
            </a:pPr>
            <a:r>
              <a:rPr lang="en-US" altLang="zh-CN" sz="2400" b="1" dirty="0" smtClean="0">
                <a:solidFill>
                  <a:schemeClr val="bg2"/>
                </a:solidFill>
                <a:latin typeface="Impact" panose="020B0806030902050204" pitchFamily="34" charset="0"/>
              </a:rPr>
              <a:t>100x</a:t>
            </a:r>
            <a:endParaRPr lang="zh-CN" altLang="en-US" sz="2400" b="1" dirty="0">
              <a:solidFill>
                <a:schemeClr val="bg2"/>
              </a:solidFill>
              <a:latin typeface="Impact" panose="020B0806030902050204" pitchFamily="34" charset="0"/>
            </a:endParaRPr>
          </a:p>
        </p:txBody>
      </p:sp>
      <p:sp>
        <p:nvSpPr>
          <p:cNvPr id="60" name="文本框 287"/>
          <p:cNvSpPr txBox="1"/>
          <p:nvPr/>
        </p:nvSpPr>
        <p:spPr>
          <a:xfrm>
            <a:off x="7647937" y="4581790"/>
            <a:ext cx="887924" cy="460603"/>
          </a:xfrm>
          <a:prstGeom prst="rect">
            <a:avLst/>
          </a:prstGeom>
          <a:noFill/>
        </p:spPr>
        <p:txBody>
          <a:bodyPr wrap="square" lIns="90388" tIns="45194" rIns="90388" bIns="45194" rtlCol="0">
            <a:spAutoFit/>
          </a:bodyPr>
          <a:lstStyle/>
          <a:p>
            <a:pPr>
              <a:buNone/>
            </a:pPr>
            <a:r>
              <a:rPr lang="en-US" altLang="zh-CN" sz="2400" b="1" dirty="0" smtClean="0">
                <a:solidFill>
                  <a:schemeClr val="bg2"/>
                </a:solidFill>
                <a:latin typeface="Impact" panose="020B0806030902050204" pitchFamily="34" charset="0"/>
              </a:rPr>
              <a:t>1.5x</a:t>
            </a:r>
            <a:endParaRPr lang="zh-CN" altLang="en-US" sz="2400" b="1" dirty="0">
              <a:solidFill>
                <a:schemeClr val="bg2"/>
              </a:solidFill>
              <a:latin typeface="Impact" panose="020B0806030902050204" pitchFamily="34" charset="0"/>
            </a:endParaRPr>
          </a:p>
        </p:txBody>
      </p:sp>
      <p:sp>
        <p:nvSpPr>
          <p:cNvPr id="61" name="文本框 288"/>
          <p:cNvSpPr txBox="1"/>
          <p:nvPr/>
        </p:nvSpPr>
        <p:spPr>
          <a:xfrm>
            <a:off x="9169507" y="4566754"/>
            <a:ext cx="1552823" cy="460603"/>
          </a:xfrm>
          <a:prstGeom prst="rect">
            <a:avLst/>
          </a:prstGeom>
          <a:noFill/>
        </p:spPr>
        <p:txBody>
          <a:bodyPr wrap="square" lIns="90388" tIns="45194" rIns="90388" bIns="45194" rtlCol="0">
            <a:spAutoFit/>
          </a:bodyPr>
          <a:lstStyle/>
          <a:p>
            <a:pPr>
              <a:buNone/>
            </a:pPr>
            <a:r>
              <a:rPr lang="en-US" altLang="zh-CN" sz="2400" b="1" dirty="0" smtClean="0">
                <a:solidFill>
                  <a:schemeClr val="bg2"/>
                </a:solidFill>
                <a:latin typeface="Impact" panose="020B0806030902050204" pitchFamily="34" charset="0"/>
              </a:rPr>
              <a:t>NFV/SDN</a:t>
            </a:r>
            <a:endParaRPr lang="zh-CN" altLang="en-US" sz="2400" b="1" dirty="0">
              <a:solidFill>
                <a:schemeClr val="bg2"/>
              </a:solidFill>
              <a:latin typeface="Impact" panose="020B0806030902050204" pitchFamily="34" charset="0"/>
            </a:endParaRPr>
          </a:p>
        </p:txBody>
      </p:sp>
      <p:sp>
        <p:nvSpPr>
          <p:cNvPr id="62" name="TextBox 61"/>
          <p:cNvSpPr txBox="1"/>
          <p:nvPr/>
        </p:nvSpPr>
        <p:spPr>
          <a:xfrm>
            <a:off x="2429300" y="6045959"/>
            <a:ext cx="7960834" cy="400110"/>
          </a:xfrm>
          <a:prstGeom prst="rect">
            <a:avLst/>
          </a:prstGeom>
          <a:noFill/>
        </p:spPr>
        <p:txBody>
          <a:bodyPr wrap="none" rtlCol="0">
            <a:spAutoFit/>
          </a:bodyPr>
          <a:lstStyle/>
          <a:p>
            <a:r>
              <a:rPr lang="en-US" sz="2000" b="1" dirty="0" smtClean="0">
                <a:solidFill>
                  <a:schemeClr val="bg2"/>
                </a:solidFill>
              </a:rPr>
              <a:t>Challenges because many of these requirements are conflicting</a:t>
            </a:r>
            <a:endParaRPr lang="en-US" sz="2000" b="1" dirty="0">
              <a:solidFill>
                <a:schemeClr val="bg2"/>
              </a:solidFill>
            </a:endParaRPr>
          </a:p>
        </p:txBody>
      </p:sp>
      <p:sp>
        <p:nvSpPr>
          <p:cNvPr id="64" name="Right Arrow 63"/>
          <p:cNvSpPr/>
          <p:nvPr/>
        </p:nvSpPr>
        <p:spPr bwMode="auto">
          <a:xfrm>
            <a:off x="10386429" y="6018663"/>
            <a:ext cx="736979" cy="464024"/>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65" name="Left Arrow 64"/>
          <p:cNvSpPr/>
          <p:nvPr/>
        </p:nvSpPr>
        <p:spPr bwMode="auto">
          <a:xfrm>
            <a:off x="1378423" y="5991367"/>
            <a:ext cx="978408" cy="484632"/>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2"/>
              </a:solidFill>
              <a:effectLst/>
              <a:latin typeface="FrutigerNext LT Regular" pitchFamily="34" charset="0"/>
              <a:ea typeface="MS PGothic" pitchFamily="34" charset="-128"/>
            </a:endParaRPr>
          </a:p>
        </p:txBody>
      </p:sp>
      <p:pic>
        <p:nvPicPr>
          <p:cNvPr id="66" name="图片 6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364164" y="6060325"/>
            <a:ext cx="705599" cy="705600"/>
          </a:xfrm>
          <a:prstGeom prst="rect">
            <a:avLst/>
          </a:prstGeom>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38100" y="3314700"/>
            <a:ext cx="12069763" cy="933450"/>
          </a:xfrm>
          <a:prstGeom prst="roundRect">
            <a:avLst/>
          </a:prstGeom>
          <a:solidFill>
            <a:schemeClr val="accent3">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2" name="Title 1"/>
          <p:cNvSpPr>
            <a:spLocks noGrp="1"/>
          </p:cNvSpPr>
          <p:nvPr>
            <p:ph type="ctrTitle"/>
          </p:nvPr>
        </p:nvSpPr>
        <p:spPr>
          <a:xfrm>
            <a:off x="4750815" y="0"/>
            <a:ext cx="2335785" cy="1041823"/>
          </a:xfrm>
        </p:spPr>
        <p:txBody>
          <a:bodyPr/>
          <a:lstStyle/>
          <a:p>
            <a:r>
              <a:rPr lang="en-US" dirty="0" smtClean="0">
                <a:solidFill>
                  <a:schemeClr val="bg2"/>
                </a:solidFill>
              </a:rPr>
              <a:t>Agenda</a:t>
            </a:r>
            <a:endParaRPr lang="en-US" dirty="0">
              <a:solidFill>
                <a:schemeClr val="bg2"/>
              </a:solidFill>
            </a:endParaRPr>
          </a:p>
        </p:txBody>
      </p:sp>
      <p:sp>
        <p:nvSpPr>
          <p:cNvPr id="3" name="Subtitle 2"/>
          <p:cNvSpPr>
            <a:spLocks noGrp="1"/>
          </p:cNvSpPr>
          <p:nvPr>
            <p:ph type="subTitle" idx="1"/>
          </p:nvPr>
        </p:nvSpPr>
        <p:spPr>
          <a:xfrm>
            <a:off x="559815" y="1271155"/>
            <a:ext cx="11228879" cy="4253346"/>
          </a:xfrm>
        </p:spPr>
        <p:txBody>
          <a:bodyPr>
            <a:noAutofit/>
          </a:bodyPr>
          <a:lstStyle/>
          <a:p>
            <a:pPr marL="457200" indent="-457200"/>
            <a:endParaRPr lang="en-US" b="1" dirty="0" smtClean="0">
              <a:solidFill>
                <a:schemeClr val="bg2"/>
              </a:solidFill>
            </a:endParaRPr>
          </a:p>
          <a:p>
            <a:pPr marL="457200" indent="-457200">
              <a:buFont typeface="+mj-lt"/>
              <a:buAutoNum type="arabicPeriod"/>
            </a:pPr>
            <a:r>
              <a:rPr lang="en-US" b="1" dirty="0" smtClean="0">
                <a:solidFill>
                  <a:schemeClr val="bg2"/>
                </a:solidFill>
              </a:rPr>
              <a:t>Some wireless 4G basics</a:t>
            </a:r>
          </a:p>
          <a:p>
            <a:pPr marL="457200" indent="-457200">
              <a:buFont typeface="+mj-lt"/>
              <a:buAutoNum type="arabicPeriod"/>
            </a:pPr>
            <a:endParaRPr lang="en-US" b="1" dirty="0" smtClean="0">
              <a:solidFill>
                <a:schemeClr val="bg2"/>
              </a:solidFill>
            </a:endParaRPr>
          </a:p>
          <a:p>
            <a:pPr marL="457200" indent="-457200">
              <a:buFont typeface="+mj-lt"/>
              <a:buAutoNum type="arabicPeriod"/>
            </a:pPr>
            <a:r>
              <a:rPr lang="en-US" b="1" dirty="0" smtClean="0">
                <a:solidFill>
                  <a:schemeClr val="bg2"/>
                </a:solidFill>
              </a:rPr>
              <a:t>5G goals</a:t>
            </a:r>
          </a:p>
          <a:p>
            <a:pPr marL="457200" indent="-457200">
              <a:buFont typeface="+mj-lt"/>
              <a:buAutoNum type="arabicPeriod"/>
            </a:pPr>
            <a:endParaRPr lang="en-US" b="1" dirty="0" smtClean="0">
              <a:solidFill>
                <a:schemeClr val="bg2"/>
              </a:solidFill>
            </a:endParaRPr>
          </a:p>
          <a:p>
            <a:pPr marL="457200" indent="-457200">
              <a:buFont typeface="+mj-lt"/>
              <a:buAutoNum type="arabicPeriod"/>
            </a:pPr>
            <a:r>
              <a:rPr lang="en-US" b="1" dirty="0" smtClean="0">
                <a:solidFill>
                  <a:schemeClr val="bg2"/>
                </a:solidFill>
              </a:rPr>
              <a:t>What is 5G slicing</a:t>
            </a:r>
          </a:p>
          <a:p>
            <a:pPr marL="457200" indent="-457200">
              <a:buFont typeface="+mj-lt"/>
              <a:buAutoNum type="arabicPeriod"/>
            </a:pPr>
            <a:endParaRPr lang="en-US" b="1" dirty="0" smtClean="0">
              <a:solidFill>
                <a:schemeClr val="bg2"/>
              </a:solidFill>
            </a:endParaRPr>
          </a:p>
          <a:p>
            <a:pPr marL="457200" indent="-457200">
              <a:buFont typeface="+mj-lt"/>
              <a:buAutoNum type="arabicPeriod"/>
            </a:pPr>
            <a:r>
              <a:rPr lang="en-US" b="1" dirty="0" smtClean="0">
                <a:solidFill>
                  <a:schemeClr val="bg2"/>
                </a:solidFill>
              </a:rPr>
              <a:t>Potential 5G architecture incorporating multiple cloud concepts</a:t>
            </a:r>
          </a:p>
          <a:p>
            <a:pPr marL="457200" indent="-457200">
              <a:buFont typeface="+mj-lt"/>
              <a:buAutoNum type="arabicPeriod"/>
            </a:pPr>
            <a:endParaRPr lang="en-US" b="1" dirty="0" smtClean="0">
              <a:solidFill>
                <a:schemeClr val="bg2"/>
              </a:solidFill>
            </a:endParaRPr>
          </a:p>
          <a:p>
            <a:pPr marL="457200" indent="-457200">
              <a:buFont typeface="+mj-lt"/>
              <a:buAutoNum type="arabicPeriod"/>
            </a:pPr>
            <a:r>
              <a:rPr lang="en-US" b="1" dirty="0" smtClean="0">
                <a:solidFill>
                  <a:schemeClr val="bg2"/>
                </a:solidFill>
              </a:rPr>
              <a:t>Challenges and futures and ITU-T FG</a:t>
            </a:r>
          </a:p>
          <a:p>
            <a:pPr marL="457200" indent="-457200">
              <a:buFont typeface="+mj-lt"/>
              <a:buAutoNum type="arabicPeriod"/>
            </a:pPr>
            <a:endParaRPr lang="en-US" b="1" dirty="0" smtClean="0">
              <a:solidFill>
                <a:schemeClr val="bg2"/>
              </a:solidFill>
            </a:endParaRPr>
          </a:p>
          <a:p>
            <a:pPr marL="457200" indent="-457200">
              <a:buFont typeface="+mj-lt"/>
              <a:buAutoNum type="arabicPeriod"/>
            </a:pPr>
            <a:endParaRPr lang="en-US" b="1" dirty="0">
              <a:solidFill>
                <a:schemeClr val="bg2"/>
              </a:solidFill>
            </a:endParaRPr>
          </a:p>
        </p:txBody>
      </p:sp>
      <p:pic>
        <p:nvPicPr>
          <p:cNvPr id="4" name="图片 6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64164" y="6060325"/>
            <a:ext cx="705599" cy="705600"/>
          </a:xfrm>
          <a:prstGeom prst="rect">
            <a:avLst/>
          </a:prstGeom>
        </p:spPr>
      </p:pic>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Custom Design">
  <a:themeElements>
    <a:clrScheme name="Custom Design 1">
      <a:dk1>
        <a:srgbClr val="B2B2B2"/>
      </a:dk1>
      <a:lt1>
        <a:srgbClr val="FFFFFF"/>
      </a:lt1>
      <a:dk2>
        <a:srgbClr val="990000"/>
      </a:dk2>
      <a:lt2>
        <a:srgbClr val="2D2015"/>
      </a:lt2>
      <a:accent1>
        <a:srgbClr val="CCCCFF"/>
      </a:accent1>
      <a:accent2>
        <a:srgbClr val="99CCFF"/>
      </a:accent2>
      <a:accent3>
        <a:srgbClr val="FFFFFF"/>
      </a:accent3>
      <a:accent4>
        <a:srgbClr val="979797"/>
      </a:accent4>
      <a:accent5>
        <a:srgbClr val="E2E2FF"/>
      </a:accent5>
      <a:accent6>
        <a:srgbClr val="8AB9E7"/>
      </a:accent6>
      <a:hlink>
        <a:srgbClr val="99CCCC"/>
      </a:hlink>
      <a:folHlink>
        <a:srgbClr val="009999"/>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B2B2B2"/>
        </a:dk1>
        <a:lt1>
          <a:srgbClr val="FFFFFF"/>
        </a:lt1>
        <a:dk2>
          <a:srgbClr val="990000"/>
        </a:dk2>
        <a:lt2>
          <a:srgbClr val="2D2015"/>
        </a:lt2>
        <a:accent1>
          <a:srgbClr val="CCCCFF"/>
        </a:accent1>
        <a:accent2>
          <a:srgbClr val="99CCFF"/>
        </a:accent2>
        <a:accent3>
          <a:srgbClr val="FFFFFF"/>
        </a:accent3>
        <a:accent4>
          <a:srgbClr val="979797"/>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B2B2B2"/>
      </a:dk1>
      <a:lt1>
        <a:srgbClr val="FFFFFF"/>
      </a:lt1>
      <a:dk2>
        <a:srgbClr val="990000"/>
      </a:dk2>
      <a:lt2>
        <a:srgbClr val="2D2015"/>
      </a:lt2>
      <a:accent1>
        <a:srgbClr val="CCCCFF"/>
      </a:accent1>
      <a:accent2>
        <a:srgbClr val="99CCFF"/>
      </a:accent2>
      <a:accent3>
        <a:srgbClr val="FFFFFF"/>
      </a:accent3>
      <a:accent4>
        <a:srgbClr val="979797"/>
      </a:accent4>
      <a:accent5>
        <a:srgbClr val="E2E2FF"/>
      </a:accent5>
      <a:accent6>
        <a:srgbClr val="8AB9E7"/>
      </a:accent6>
      <a:hlink>
        <a:srgbClr val="99CCCC"/>
      </a:hlink>
      <a:folHlink>
        <a:srgbClr val="009999"/>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B2B2B2"/>
        </a:dk1>
        <a:lt1>
          <a:srgbClr val="FFFFFF"/>
        </a:lt1>
        <a:dk2>
          <a:srgbClr val="990000"/>
        </a:dk2>
        <a:lt2>
          <a:srgbClr val="2D2015"/>
        </a:lt2>
        <a:accent1>
          <a:srgbClr val="CCCCFF"/>
        </a:accent1>
        <a:accent2>
          <a:srgbClr val="99CCFF"/>
        </a:accent2>
        <a:accent3>
          <a:srgbClr val="FFFFFF"/>
        </a:accent3>
        <a:accent4>
          <a:srgbClr val="979797"/>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8A046A6BD9BE748A9C612883E2DC6D4" ma:contentTypeVersion="1" ma:contentTypeDescription="Create a new document." ma:contentTypeScope="" ma:versionID="baa5952616869543945abc839c630c57">
  <xsd:schema xmlns:xsd="http://www.w3.org/2001/XMLSchema" xmlns:xs="http://www.w3.org/2001/XMLSchema" xmlns:p="http://schemas.microsoft.com/office/2006/metadata/properties" xmlns:ns1="http://schemas.microsoft.com/sharepoint/v3" targetNamespace="http://schemas.microsoft.com/office/2006/metadata/properties" ma:root="true" ma:fieldsID="3d8b0b90613641d2007733df16481c6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288CACA-11ED-4082-A1EC-87DE4A27C5C3}"/>
</file>

<file path=customXml/itemProps2.xml><?xml version="1.0" encoding="utf-8"?>
<ds:datastoreItem xmlns:ds="http://schemas.openxmlformats.org/officeDocument/2006/customXml" ds:itemID="{B6BCF3E8-2863-4DD2-84BF-A5DBAEFDE6F7}"/>
</file>

<file path=customXml/itemProps3.xml><?xml version="1.0" encoding="utf-8"?>
<ds:datastoreItem xmlns:ds="http://schemas.openxmlformats.org/officeDocument/2006/customXml" ds:itemID="{137B8803-3C44-4CAA-8EE5-D608D252776F}"/>
</file>

<file path=docProps/app.xml><?xml version="1.0" encoding="utf-8"?>
<Properties xmlns="http://schemas.openxmlformats.org/officeDocument/2006/extended-properties" xmlns:vt="http://schemas.openxmlformats.org/officeDocument/2006/docPropsVTypes">
  <Template>16-9 with 3x3+Author+3 Agenda Pages</Template>
  <TotalTime>59713</TotalTime>
  <Words>4272</Words>
  <Application>Microsoft Office PowerPoint</Application>
  <PresentationFormat>Custom</PresentationFormat>
  <Paragraphs>717</Paragraphs>
  <Slides>29</Slides>
  <Notes>17</Notes>
  <HiddenSlides>0</HiddenSlides>
  <MMClips>0</MMClips>
  <ScaleCrop>false</ScaleCrop>
  <HeadingPairs>
    <vt:vector size="8" baseType="variant">
      <vt:variant>
        <vt:lpstr>Fonts Used</vt:lpstr>
      </vt:variant>
      <vt:variant>
        <vt:i4>13</vt:i4>
      </vt:variant>
      <vt:variant>
        <vt:lpstr>Theme</vt:lpstr>
      </vt:variant>
      <vt:variant>
        <vt:i4>2</vt:i4>
      </vt:variant>
      <vt:variant>
        <vt:lpstr>Embedded OLE Servers</vt:lpstr>
      </vt:variant>
      <vt:variant>
        <vt:i4>1</vt:i4>
      </vt:variant>
      <vt:variant>
        <vt:lpstr>Slide Titles</vt:lpstr>
      </vt:variant>
      <vt:variant>
        <vt:i4>29</vt:i4>
      </vt:variant>
    </vt:vector>
  </HeadingPairs>
  <TitlesOfParts>
    <vt:vector size="45" baseType="lpstr">
      <vt:lpstr>FrutigerNext LT Light</vt:lpstr>
      <vt:lpstr>FrutigerNext LT Regular</vt:lpstr>
      <vt:lpstr>Malgun Gothic</vt:lpstr>
      <vt:lpstr>微软雅黑</vt:lpstr>
      <vt:lpstr>MS Mincho</vt:lpstr>
      <vt:lpstr>MS PGothic</vt:lpstr>
      <vt:lpstr>宋体</vt:lpstr>
      <vt:lpstr>Arial</vt:lpstr>
      <vt:lpstr>Impact</vt:lpstr>
      <vt:lpstr>Symbol</vt:lpstr>
      <vt:lpstr>Times New Roman</vt:lpstr>
      <vt:lpstr>Verdana</vt:lpstr>
      <vt:lpstr>Wingdings</vt:lpstr>
      <vt:lpstr>Custom Design</vt:lpstr>
      <vt:lpstr>1_Custom Design</vt:lpstr>
      <vt:lpstr>Document</vt:lpstr>
      <vt:lpstr>PowerPoint Presentation</vt:lpstr>
      <vt:lpstr>Agenda</vt:lpstr>
      <vt:lpstr>Some current wireless basics – Antenna Site</vt:lpstr>
      <vt:lpstr>Some current wireless basics – Packet Processing(Core)</vt:lpstr>
      <vt:lpstr>A few areas for improvement</vt:lpstr>
      <vt:lpstr>Cloud can help with many of these issues</vt:lpstr>
      <vt:lpstr>Agenda</vt:lpstr>
      <vt:lpstr>Diversified Challenges and Gaps to Reach 5G</vt:lpstr>
      <vt:lpstr>Agenda</vt:lpstr>
      <vt:lpstr>What is slicing and why is it useful</vt:lpstr>
      <vt:lpstr>Agenda</vt:lpstr>
      <vt:lpstr>5G will support many varied Radio Access Technologies (RATs) – “numerology”</vt:lpstr>
      <vt:lpstr>Cloud Radio Access Network (CRAN)</vt:lpstr>
      <vt:lpstr>5G - how much kit at antenna vs CRAN? “the split” </vt:lpstr>
      <vt:lpstr>5G concept of an end to end “Slice”</vt:lpstr>
      <vt:lpstr>Resource Movement Slice to Slice</vt:lpstr>
      <vt:lpstr>5G will support software defined Front / Back haul.</vt:lpstr>
      <vt:lpstr>5G will likely use SDN controlled fabrics within the C-RAN/DC</vt:lpstr>
      <vt:lpstr>5G will likely use Orchestrated NFV for processing within C-RAN/DC etc.</vt:lpstr>
      <vt:lpstr>All the packet processing functions vCore are software controllable.</vt:lpstr>
      <vt:lpstr>Slicing – Software control of all attributes including UE </vt:lpstr>
      <vt:lpstr>Slicing – Controller Hierarchy</vt:lpstr>
      <vt:lpstr>Mobile Edge Computing</vt:lpstr>
      <vt:lpstr>Agenda</vt:lpstr>
      <vt:lpstr>Challenges Ahead – Many Cloud related.</vt:lpstr>
      <vt:lpstr>ITU-T 5G wireline FG-IMT-2020 Phase I (2H15) Summary</vt:lpstr>
      <vt:lpstr>Output Document Structure:  Executive Summary + Gaps + Supplemental info</vt:lpstr>
      <vt:lpstr>ITU-T 5G wireline FG-IMT-2020 Phase II (2016)</vt:lpstr>
      <vt:lpstr>PowerPoint Presentation</vt:lpstr>
    </vt:vector>
  </TitlesOfParts>
  <Company>Huawei Technologies Co.,Ltd.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Feng GuoJie</dc:creator>
  <cp:lastModifiedBy>Quist, Judith</cp:lastModifiedBy>
  <cp:revision>5456</cp:revision>
  <dcterms:created xsi:type="dcterms:W3CDTF">2011-12-04T12:56:24Z</dcterms:created>
  <dcterms:modified xsi:type="dcterms:W3CDTF">2016-03-01T10:44:25Z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(3)Y0a7HC9UAnNuRqFyId9yfYPRHISYaiR8RPoPNTlxkkysp4zW3vjIfJ8/dK7hrG+bw8lCeK3n_x000d_ Ps2Heht3Hw2bcSz2d/UyODHXzcyG6B4N/DVkyHkLYCL+lakMyhH9KTL04H39BlxACE0L1szf_x000d_ AUWlNlfMeZ14ypFvPMQx10SV+l1wFWFIMWzPHYBn11TiCv5T3XnBfozeqhsDg30WZCeuDzvG_x000d_ 2eFzqTWAJthvt4e523</vt:lpwstr>
  </property>
  <property fmtid="{D5CDD505-2E9C-101B-9397-08002B2CF9AE}" pid="3" name="_ms_pID_7253431">
    <vt:lpwstr>N0vGx5PTdA+p4JYhUenF5FTDow/RHwB/rGYYGzbL/4DLpzE7JO7LbY_x000d_ LqcGBbjUYR/QpjrkkW+1zyC6sYZZc4IiKitbdHMWz8pP0+WbQ1ckgRD2UvqUZM4KLzc+iluo_x000d_ kXcQ+4VipeWV088Vr/0qO132PcoCIzdVZcpVJyWqC5F+cTAm0pA+JZHNVabEj+Ex2/sKn06M_x000d_ AR2YKVKoRRtsfUW5HMSOnqJaMVViSt0cXOsi</vt:lpwstr>
  </property>
  <property fmtid="{D5CDD505-2E9C-101B-9397-08002B2CF9AE}" pid="4" name="_ms_pID_7253432">
    <vt:lpwstr>+dIfWuS9Tv0K0Cflm5to6QlTtD5GBXQFkDKL_x000d_ FxZRGGoEiVCIxw73ZlROphleGyIO32oE+9mQr97+JRMwoIRABRGFFdIIkJHSL4m2MfwdoDVp_x000d_ 3pDTkyubP1Lk4p5+fN9TniZCn+qcntxmkaKbbi5c1zG3yHVMHrHM8VDY71U1U9W7</vt:lpwstr>
  </property>
  <property fmtid="{D5CDD505-2E9C-101B-9397-08002B2CF9AE}" pid="5" name="_ms_pID_7253433">
    <vt:lpwstr>Kg2AFXkxbh0VoaVsz/_x000d_ FZOcR/3tr71QRuu7KPW0FI8bWLrDxCPR6T6uPVZPvalACB5kinb+BpcO5hksyhBplJls/bfo_x000d_ e/F+TxZ+r4J8GhH51XGa8IxBoUrrKeqsqHiBV6vI5Wu9hpIAeLHz1m3kACd2Ig0znNoaTzXJ_x000d_ siI5MZZ3lwnVbIoN99W8/xCmfbHYwl8FDqrE+A6RpngodFvPNpB1+xIHGHdTkBN5LKVz5MT+</vt:lpwstr>
  </property>
  <property fmtid="{D5CDD505-2E9C-101B-9397-08002B2CF9AE}" pid="6" name="_new_ms_pID_72543">
    <vt:lpwstr>(4)p23Nx51adDIVSLZP1X4B2AM4u6XMqo+J8ypMte9eK7JLRqt6Sou/4eZh417JlXWIkZKOfd8+_x000d_
RCRcFcRy46Hn2hJMY3wZOqkyC1yBSfKi0UhLaEXjq/EyjNMa1raXPkZclqxF5g0lHI4Annh9_x000d_
W4QC0UkeBtjQz+W3/H/hBPulJZQBX/XG4WOAMky5IH8bDlDMYWIpJFLPIzEZ5aAbxGGQhAon_x000d_
pSEP9aRNXLaSz47dQ6</vt:lpwstr>
  </property>
  <property fmtid="{D5CDD505-2E9C-101B-9397-08002B2CF9AE}" pid="7" name="_new_ms_pID_725431">
    <vt:lpwstr>VumKZmeYmMgXYkApZ4SCruk9dEdla4N6NVj5C0G7FsgegZ25mEEjV6_x000d_
lJ/3HOchz81oE9o7AeF3x1MLx+K/ok1PIahOzQBO//OK389LQffyZSVbE++xOSQ8e6j7RzJA_x000d_
Bpr/Z6BU+OUy9uf5O/fV5hZP4aGK54TRb+3vuYKWXYfNDFuRxgEOM85QN+SZRK4MfOURKbYE_x000d_
4pOg3Iim1iZ3nMq67X1ytm0adA8d0rFIGza2</vt:lpwstr>
  </property>
  <property fmtid="{D5CDD505-2E9C-101B-9397-08002B2CF9AE}" pid="8" name="_new_ms_pID_725432">
    <vt:lpwstr>TKxwfL0sZUbYIHzmZjJSRrksu6lOI7rmGkBh_x000d_
pEgCtQ68f5ZFIwHkaXPTa0qYKs7MP9ir8UhGlJ+pAvWd0Q3hWVF3KItcpPth1yRJqtZWhd9/_x000d_
qkVaW6qfLw3P0IzwNdIamojypoBnLoAUNM0xw4bq2MKGkBt7XingMuo7o5Rsj+BasAdBOQBN_x000d_
PCP4O/+cTDkjEsDmoelA7dES0483xP8nHTs1TmUqB8GtzY0IYHAeYg</vt:lpwstr>
  </property>
  <property fmtid="{D5CDD505-2E9C-101B-9397-08002B2CF9AE}" pid="9" name="_new_ms_pID_725433">
    <vt:lpwstr>n6rcgjM9GL1iCycN41_x000d_
e+WDuA==</vt:lpwstr>
  </property>
  <property fmtid="{D5CDD505-2E9C-101B-9397-08002B2CF9AE}" pid="10" name="_readonly">
    <vt:lpwstr/>
  </property>
  <property fmtid="{D5CDD505-2E9C-101B-9397-08002B2CF9AE}" pid="11" name="_change">
    <vt:lpwstr/>
  </property>
  <property fmtid="{D5CDD505-2E9C-101B-9397-08002B2CF9AE}" pid="12" name="_full-control">
    <vt:lpwstr/>
  </property>
  <property fmtid="{D5CDD505-2E9C-101B-9397-08002B2CF9AE}" pid="13" name="sflag">
    <vt:lpwstr>1456242718</vt:lpwstr>
  </property>
  <property fmtid="{D5CDD505-2E9C-101B-9397-08002B2CF9AE}" pid="14" name="ContentTypeId">
    <vt:lpwstr>0x010100D8A046A6BD9BE748A9C612883E2DC6D4</vt:lpwstr>
  </property>
</Properties>
</file>