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1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>
        <p:scale>
          <a:sx n="78" d="100"/>
          <a:sy n="78" d="100"/>
        </p:scale>
        <p:origin x="-186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44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SG13 Regional Workshop for Africa on</a:t>
            </a:r>
            <a:br>
              <a:rPr lang="en-US" sz="2800" dirty="0" smtClean="0"/>
            </a:br>
            <a:r>
              <a:rPr lang="en-US" sz="2800" dirty="0" smtClean="0"/>
              <a:t>“Future Networks for a better Africa: IMT-2020, Trust, Cloud Computing and Big Data”</a:t>
            </a:r>
            <a:br>
              <a:rPr lang="en-US" sz="2800" dirty="0" smtClean="0"/>
            </a:br>
            <a:r>
              <a:rPr lang="en-US" sz="2400" dirty="0" smtClean="0"/>
              <a:t>(Accra, Ghana, 14-15 March 2016)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55000" lnSpcReduction="20000"/>
          </a:bodyPr>
          <a:lstStyle/>
          <a:p>
            <a:r>
              <a:rPr lang="en-GB" sz="4800" i="1" dirty="0"/>
              <a:t>IMT Vision Towards 2020 and Beyond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dirty="0" smtClean="0"/>
              <a:t>Nicholas Muzhuzha</a:t>
            </a:r>
            <a:br>
              <a:rPr lang="en-US" dirty="0" smtClean="0"/>
            </a:br>
            <a:r>
              <a:rPr lang="en-US" dirty="0" smtClean="0"/>
              <a:t>Manager Networks &amp; Standards</a:t>
            </a:r>
          </a:p>
          <a:p>
            <a:r>
              <a:rPr lang="en-US" dirty="0" smtClean="0"/>
              <a:t>Postal &amp; Telecommunications Regulatory Authority of Zimbabwe (POTRAZ)</a:t>
            </a:r>
          </a:p>
          <a:p>
            <a:r>
              <a:rPr lang="en-US" dirty="0" smtClean="0"/>
              <a:t>Email:  nick@potraz.gov.zw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b="1" dirty="0"/>
              <a:t>Recommendation ITU-R </a:t>
            </a:r>
            <a:r>
              <a:rPr lang="en-GB" b="1" dirty="0" smtClean="0"/>
              <a:t>M.2083-0: </a:t>
            </a:r>
            <a:r>
              <a:rPr lang="en-GB" dirty="0" smtClean="0"/>
              <a:t> </a:t>
            </a:r>
            <a:r>
              <a:rPr lang="en-GB" b="1" dirty="0"/>
              <a:t>IMT Vision – Framework and overall objectives of the future development of IMT for 2020 and </a:t>
            </a:r>
            <a:r>
              <a:rPr lang="en-GB" b="1" dirty="0" smtClean="0"/>
              <a:t>beyond</a:t>
            </a:r>
            <a:endParaRPr lang="en-GB" dirty="0"/>
          </a:p>
          <a:p>
            <a:r>
              <a:rPr lang="en-GB" dirty="0"/>
              <a:t> </a:t>
            </a:r>
            <a:r>
              <a:rPr lang="en-GB" b="1" dirty="0"/>
              <a:t>IMT Vision towards 2020 and Beyond IMT-2020（5G）Promotion Group </a:t>
            </a:r>
            <a:r>
              <a:rPr lang="en-GB" b="1" dirty="0" smtClean="0"/>
              <a:t>February </a:t>
            </a:r>
            <a:r>
              <a:rPr lang="en-GB" b="1" dirty="0" smtClean="0"/>
              <a:t>2014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Overview of timeline for IMT development and deployment 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43" y="1968500"/>
            <a:ext cx="7439313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0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IMT for 2020 and beyond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Wireless infrastructure to connect the </a:t>
            </a:r>
            <a:r>
              <a:rPr lang="en-GB" b="1" dirty="0" smtClean="0"/>
              <a:t>world</a:t>
            </a:r>
            <a:endParaRPr lang="en-GB" dirty="0"/>
          </a:p>
          <a:p>
            <a:r>
              <a:rPr lang="en-GB" b="1" dirty="0"/>
              <a:t>New ICT </a:t>
            </a:r>
            <a:r>
              <a:rPr lang="en-GB" b="1" dirty="0" smtClean="0"/>
              <a:t>market</a:t>
            </a:r>
            <a:endParaRPr lang="en-GB" dirty="0"/>
          </a:p>
          <a:p>
            <a:r>
              <a:rPr lang="en-GB" b="1" dirty="0"/>
              <a:t>Bridging the Digital </a:t>
            </a:r>
            <a:r>
              <a:rPr lang="en-GB" b="1" dirty="0" smtClean="0"/>
              <a:t>Divide</a:t>
            </a:r>
            <a:endParaRPr lang="en-GB" dirty="0"/>
          </a:p>
          <a:p>
            <a:r>
              <a:rPr lang="en-GB" b="1" dirty="0"/>
              <a:t>New ways of </a:t>
            </a:r>
            <a:r>
              <a:rPr lang="en-GB" b="1" dirty="0" smtClean="0"/>
              <a:t>communication</a:t>
            </a:r>
          </a:p>
          <a:p>
            <a:r>
              <a:rPr lang="en-GB" b="1" dirty="0"/>
              <a:t>New forms of </a:t>
            </a:r>
            <a:r>
              <a:rPr lang="en-GB" b="1" dirty="0" smtClean="0"/>
              <a:t>education</a:t>
            </a:r>
          </a:p>
          <a:p>
            <a:r>
              <a:rPr lang="en-GB" b="1" dirty="0"/>
              <a:t>Promote Energy </a:t>
            </a:r>
            <a:r>
              <a:rPr lang="en-GB" b="1" dirty="0" smtClean="0"/>
              <a:t>Efficiency</a:t>
            </a:r>
          </a:p>
          <a:p>
            <a:r>
              <a:rPr lang="en-GB" b="1" dirty="0"/>
              <a:t>Social </a:t>
            </a:r>
            <a:r>
              <a:rPr lang="en-GB" b="1" dirty="0" smtClean="0"/>
              <a:t>changes</a:t>
            </a:r>
          </a:p>
          <a:p>
            <a:r>
              <a:rPr lang="en-GB" b="1" dirty="0"/>
              <a:t>New art and </a:t>
            </a:r>
            <a:r>
              <a:rPr lang="en-GB" b="1" dirty="0" smtClean="0"/>
              <a:t>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Usage scenarios for IMT for 2020 and </a:t>
            </a:r>
            <a:r>
              <a:rPr lang="en-GB" dirty="0" smtClean="0"/>
              <a:t>beyond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Enhanced Mobile </a:t>
            </a:r>
            <a:r>
              <a:rPr lang="en-GB" b="1" dirty="0" smtClean="0"/>
              <a:t>Broadband</a:t>
            </a:r>
          </a:p>
          <a:p>
            <a:r>
              <a:rPr lang="en-GB" b="1" dirty="0"/>
              <a:t>Ultra-reliable and low latency </a:t>
            </a:r>
            <a:r>
              <a:rPr lang="en-GB" b="1" dirty="0" smtClean="0"/>
              <a:t>communications</a:t>
            </a:r>
          </a:p>
          <a:p>
            <a:r>
              <a:rPr lang="en-GB" b="1" dirty="0"/>
              <a:t>Massive machine type </a:t>
            </a:r>
            <a:r>
              <a:rPr lang="en-GB" b="1" dirty="0" smtClean="0"/>
              <a:t>communications</a:t>
            </a:r>
          </a:p>
          <a:p>
            <a:r>
              <a:rPr lang="en-GB" b="1" dirty="0"/>
              <a:t>Flexibility to adapt to new use cases with a wide range of requirements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6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Capabilities of </a:t>
            </a:r>
            <a:r>
              <a:rPr lang="en-GB" dirty="0" smtClean="0"/>
              <a:t>IMT-2020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Peak data </a:t>
            </a:r>
            <a:r>
              <a:rPr lang="en-GB" b="1" dirty="0" smtClean="0"/>
              <a:t>rate</a:t>
            </a:r>
          </a:p>
          <a:p>
            <a:r>
              <a:rPr lang="en-GB" b="1" dirty="0" smtClean="0"/>
              <a:t>Mobility</a:t>
            </a:r>
          </a:p>
          <a:p>
            <a:r>
              <a:rPr lang="en-GB" b="1" dirty="0"/>
              <a:t>Connection </a:t>
            </a:r>
            <a:r>
              <a:rPr lang="en-GB" b="1" dirty="0" smtClean="0"/>
              <a:t>density</a:t>
            </a:r>
          </a:p>
          <a:p>
            <a:r>
              <a:rPr lang="en-GB" b="1" dirty="0"/>
              <a:t>Energy </a:t>
            </a:r>
            <a:r>
              <a:rPr lang="en-GB" b="1" dirty="0" smtClean="0"/>
              <a:t>efficiency</a:t>
            </a:r>
          </a:p>
          <a:p>
            <a:r>
              <a:rPr lang="en-GB" b="1" dirty="0"/>
              <a:t>Spectrum </a:t>
            </a:r>
            <a:r>
              <a:rPr lang="en-GB" b="1" dirty="0" smtClean="0"/>
              <a:t>efficiency</a:t>
            </a:r>
          </a:p>
          <a:p>
            <a:r>
              <a:rPr lang="en-GB" b="1" dirty="0"/>
              <a:t>Area traffic </a:t>
            </a:r>
            <a:r>
              <a:rPr lang="en-GB" b="1" dirty="0" smtClean="0"/>
              <a:t>capacity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1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106" y="1968500"/>
            <a:ext cx="5161096" cy="413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9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importance of key capabilities in different usage </a:t>
            </a:r>
            <a:r>
              <a:rPr lang="en-GB" dirty="0" smtClean="0"/>
              <a:t>scenarios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03" y="1968500"/>
            <a:ext cx="6964272" cy="385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6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dirty="0"/>
              <a:t>Other </a:t>
            </a:r>
            <a:r>
              <a:rPr lang="en-GB" b="0" dirty="0" smtClean="0"/>
              <a:t>capabilities for </a:t>
            </a:r>
            <a:r>
              <a:rPr lang="en-GB" b="0" dirty="0"/>
              <a:t>IMT-2020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Spectrum and bandwidth </a:t>
            </a:r>
            <a:r>
              <a:rPr lang="en-GB" b="1" dirty="0" smtClean="0"/>
              <a:t>flexibility</a:t>
            </a:r>
          </a:p>
          <a:p>
            <a:r>
              <a:rPr lang="en-GB" b="1" dirty="0" smtClean="0"/>
              <a:t>Reliability</a:t>
            </a:r>
          </a:p>
          <a:p>
            <a:r>
              <a:rPr lang="en-GB" b="1" dirty="0" smtClean="0"/>
              <a:t>Resilience</a:t>
            </a:r>
          </a:p>
          <a:p>
            <a:r>
              <a:rPr lang="en-GB" b="1" dirty="0"/>
              <a:t>Security and </a:t>
            </a:r>
            <a:r>
              <a:rPr lang="en-GB" b="1" dirty="0" smtClean="0"/>
              <a:t>privacy</a:t>
            </a:r>
          </a:p>
          <a:p>
            <a:r>
              <a:rPr lang="en-GB" b="1" dirty="0"/>
              <a:t>Operational </a:t>
            </a:r>
            <a:r>
              <a:rPr lang="en-GB" b="1" dirty="0" smtClean="0"/>
              <a:t>lifetime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10" y="536575"/>
            <a:ext cx="701958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9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ITU White Background.potx" id="{9694207F-B86C-4347-AF5B-E18AD6864DC7}" vid="{B9639EA1-9A26-4D10-99CD-41579998E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A046A6BD9BE748A9C612883E2DC6D4" ma:contentTypeVersion="1" ma:contentTypeDescription="Create a new document." ma:contentTypeScope="" ma:versionID="baa5952616869543945abc839c630c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893B4E-275A-4A2B-9315-6EE0C864921B}"/>
</file>

<file path=customXml/itemProps2.xml><?xml version="1.0" encoding="utf-8"?>
<ds:datastoreItem xmlns:ds="http://schemas.openxmlformats.org/officeDocument/2006/customXml" ds:itemID="{E5BF0AFC-DDF6-4320-8A43-7462D321AC00}"/>
</file>

<file path=customXml/itemProps3.xml><?xml version="1.0" encoding="utf-8"?>
<ds:datastoreItem xmlns:ds="http://schemas.openxmlformats.org/officeDocument/2006/customXml" ds:itemID="{306B04D7-04FC-42B4-B221-69969C5EEC5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10540</TotalTime>
  <Words>173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4th SG13 Regional Workshop for Africa on “Future Networks for a better Africa: IMT-2020, Trust, Cloud Computing and Big Data” (Accra, Ghana, 14-15 March 2016)</vt:lpstr>
      <vt:lpstr>Overview of timeline for IMT development and deployment </vt:lpstr>
      <vt:lpstr>Role of IMT for 2020 and beyond </vt:lpstr>
      <vt:lpstr>Usage scenarios for IMT for 2020 and beyond</vt:lpstr>
      <vt:lpstr>Capabilities of IMT-2020</vt:lpstr>
      <vt:lpstr>Enhancement of key capabilities from IMT-Advanced to IMT-2020</vt:lpstr>
      <vt:lpstr>The importance of key capabilities in different usage scenarios</vt:lpstr>
      <vt:lpstr>Other capabilities for IMT-2020 </vt:lpstr>
      <vt:lpstr>PowerPoint Presentation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Nicholas Muzhuzha</cp:lastModifiedBy>
  <cp:revision>25</cp:revision>
  <dcterms:created xsi:type="dcterms:W3CDTF">2016-02-05T15:38:40Z</dcterms:created>
  <dcterms:modified xsi:type="dcterms:W3CDTF">2016-03-13T15:33:22Z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0x010100D8A046A6BD9BE748A9C612883E2DC6D4</vt:lpwstr>
  </property>
</Properties>
</file>