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xml" ContentType="application/xml"/>
  <Override PartName="/ppt/presentation.xml" ContentType="application/vnd.openxmlformats-officedocument.presentationml.presentation.main+xml"/>
  <Override PartName="/ppt/slides/slide3.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25.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24.xml" ContentType="application/vnd.openxmlformats-officedocument.presentationml.slide+xml"/>
  <Override PartName="/ppt/slides/slide10.xml" ContentType="application/vnd.openxmlformats-officedocument.presentationml.slide+xml"/>
  <Override PartName="/ppt/slides/slide26.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4.xml" ContentType="application/vnd.openxmlformats-officedocument.presentationml.slide+xml"/>
  <Override PartName="/ppt/slides/slide9.xml" ContentType="application/vnd.openxmlformats-officedocument.presentationml.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7.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6.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4"/>
  </p:notesMasterIdLst>
  <p:sldIdLst>
    <p:sldId id="266" r:id="rId2"/>
    <p:sldId id="355" r:id="rId3"/>
    <p:sldId id="356" r:id="rId4"/>
    <p:sldId id="338" r:id="rId5"/>
    <p:sldId id="339" r:id="rId6"/>
    <p:sldId id="340" r:id="rId7"/>
    <p:sldId id="341" r:id="rId8"/>
    <p:sldId id="342" r:id="rId9"/>
    <p:sldId id="357" r:id="rId10"/>
    <p:sldId id="354" r:id="rId11"/>
    <p:sldId id="358" r:id="rId12"/>
    <p:sldId id="361" r:id="rId13"/>
    <p:sldId id="360" r:id="rId14"/>
    <p:sldId id="359" r:id="rId15"/>
    <p:sldId id="362" r:id="rId16"/>
    <p:sldId id="349" r:id="rId17"/>
    <p:sldId id="330" r:id="rId18"/>
    <p:sldId id="352" r:id="rId19"/>
    <p:sldId id="363" r:id="rId20"/>
    <p:sldId id="365" r:id="rId21"/>
    <p:sldId id="324" r:id="rId22"/>
    <p:sldId id="353" r:id="rId23"/>
    <p:sldId id="343" r:id="rId24"/>
    <p:sldId id="368" r:id="rId25"/>
    <p:sldId id="345" r:id="rId26"/>
    <p:sldId id="346" r:id="rId27"/>
    <p:sldId id="367" r:id="rId28"/>
    <p:sldId id="327" r:id="rId29"/>
    <p:sldId id="366" r:id="rId30"/>
    <p:sldId id="332" r:id="rId31"/>
    <p:sldId id="335" r:id="rId32"/>
    <p:sldId id="322"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96B69"/>
    <a:srgbClr val="BF504D"/>
    <a:srgbClr val="66FF33"/>
    <a:srgbClr val="66FF66"/>
    <a:srgbClr val="808000"/>
    <a:srgbClr val="FF0066"/>
    <a:srgbClr val="FF6699"/>
    <a:srgbClr val="FFFF99"/>
    <a:srgbClr val="00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Style léger 1 - Accentuation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FABFCF23-3B69-468F-B69F-88F6DE6A72F2}" styleName="Style moyen 1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Style moyen 1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Style moyen 1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DBED569-4797-4DF1-A0F4-6AAB3CD982D8}" styleName="Style léger 3 - Accentuation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2838BEF-8BB2-4498-84A7-C5851F593DF1}" styleName="Style moyen 4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2402" autoAdjust="0"/>
    <p:restoredTop sz="94576" autoAdjust="0"/>
  </p:normalViewPr>
  <p:slideViewPr>
    <p:cSldViewPr snapToGrid="0" snapToObjects="1" showGuides="1">
      <p:cViewPr>
        <p:scale>
          <a:sx n="60" d="100"/>
          <a:sy n="60" d="100"/>
        </p:scale>
        <p:origin x="-1698" y="-19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004BFE-2CB4-4964-901E-D92D066067EC}" type="datetimeFigureOut">
              <a:rPr lang="fr-FR" smtClean="0"/>
              <a:pPr/>
              <a:t>03/03/2016</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61C0DE-4C67-47C8-884B-C81D13BB61C1}" type="slidenum">
              <a:rPr lang="fr-FR" smtClean="0"/>
              <a:pPr/>
              <a:t>‹N°›</a:t>
            </a:fld>
            <a:endParaRPr lang="fr-FR"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5ECFA5-82D6-4FAA-AC71-4FE3398F1523}" type="slidenum">
              <a:rPr lang="en-US" smtClean="0"/>
              <a:pPr/>
              <a:t>6</a:t>
            </a:fld>
            <a:endParaRPr lang="en-US" dirty="0"/>
          </a:p>
        </p:txBody>
      </p:sp>
    </p:spTree>
    <p:extLst>
      <p:ext uri="{BB962C8B-B14F-4D97-AF65-F5344CB8AC3E}">
        <p14:creationId xmlns:p14="http://schemas.microsoft.com/office/powerpoint/2010/main" xmlns="" val="1070079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8D4BADC7-A87B-4EBE-A0DD-ABE5A68CB1AA}" type="slidenum">
              <a:rPr lang="en-US" smtClean="0"/>
              <a:pPr>
                <a:defRPr/>
              </a:pPr>
              <a:t>24</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8D4BADC7-A87B-4EBE-A0DD-ABE5A68CB1AA}" type="slidenum">
              <a:rPr lang="en-US" smtClean="0"/>
              <a:pPr>
                <a:defRPr/>
              </a:pPr>
              <a:t>25</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8D4BADC7-A87B-4EBE-A0DD-ABE5A68CB1AA}" type="slidenum">
              <a:rPr lang="en-US" smtClean="0"/>
              <a:pPr>
                <a:defRPr/>
              </a:pPr>
              <a:t>26</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8D4BADC7-A87B-4EBE-A0DD-ABE5A68CB1AA}" type="slidenum">
              <a:rPr lang="en-US" smtClean="0"/>
              <a:pPr>
                <a:defRPr/>
              </a:pPr>
              <a:t>27</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8D4BADC7-A87B-4EBE-A0DD-ABE5A68CB1AA}" type="slidenum">
              <a:rPr lang="en-US" smtClean="0"/>
              <a:pPr>
                <a:defRPr/>
              </a:pPr>
              <a:t>28</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8D4BADC7-A87B-4EBE-A0DD-ABE5A68CB1AA}" type="slidenum">
              <a:rPr lang="en-US" smtClean="0"/>
              <a:pPr>
                <a:defRPr/>
              </a:pPr>
              <a:t>30</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8D4BADC7-A87B-4EBE-A0DD-ABE5A68CB1AA}" type="slidenum">
              <a:rPr lang="en-US" smtClean="0"/>
              <a:pPr>
                <a:defRPr/>
              </a:pPr>
              <a:t>31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5ECFA5-82D6-4FAA-AC71-4FE3398F1523}" type="slidenum">
              <a:rPr lang="en-US" smtClean="0"/>
              <a:pPr/>
              <a:t>7</a:t>
            </a:fld>
            <a:endParaRPr lang="en-US" dirty="0"/>
          </a:p>
        </p:txBody>
      </p:sp>
    </p:spTree>
    <p:extLst>
      <p:ext uri="{BB962C8B-B14F-4D97-AF65-F5344CB8AC3E}">
        <p14:creationId xmlns:p14="http://schemas.microsoft.com/office/powerpoint/2010/main" xmlns="" val="1070079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5ECFA5-82D6-4FAA-AC71-4FE3398F1523}" type="slidenum">
              <a:rPr lang="en-US" smtClean="0"/>
              <a:pPr/>
              <a:t>8</a:t>
            </a:fld>
            <a:endParaRPr lang="en-US" dirty="0"/>
          </a:p>
        </p:txBody>
      </p:sp>
    </p:spTree>
    <p:extLst>
      <p:ext uri="{BB962C8B-B14F-4D97-AF65-F5344CB8AC3E}">
        <p14:creationId xmlns:p14="http://schemas.microsoft.com/office/powerpoint/2010/main" xmlns="" val="1070079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8D4BADC7-A87B-4EBE-A0DD-ABE5A68CB1AA}" type="slidenum">
              <a:rPr lang="en-US" smtClean="0"/>
              <a:pPr>
                <a:defRPr/>
              </a:pPr>
              <a:t>16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8D4BADC7-A87B-4EBE-A0DD-ABE5A68CB1AA}" type="slidenum">
              <a:rPr lang="en-US" smtClean="0"/>
              <a:pPr>
                <a:defRPr/>
              </a:pPr>
              <a:t>17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8D4BADC7-A87B-4EBE-A0DD-ABE5A68CB1AA}" type="slidenum">
              <a:rPr lang="en-US" smtClean="0"/>
              <a:pPr>
                <a:defRPr/>
              </a:pPr>
              <a:t>18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8D4BADC7-A87B-4EBE-A0DD-ABE5A68CB1AA}" type="slidenum">
              <a:rPr lang="en-US" smtClean="0"/>
              <a:pPr>
                <a:defRPr/>
              </a:pPr>
              <a:t>21</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8D4BADC7-A87B-4EBE-A0DD-ABE5A68CB1AA}" type="slidenum">
              <a:rPr lang="en-US" smtClean="0"/>
              <a:pPr>
                <a:defRPr/>
              </a:pPr>
              <a:t>22</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8D4BADC7-A87B-4EBE-A0DD-ABE5A68CB1AA}" type="slidenum">
              <a:rPr lang="en-US" smtClean="0"/>
              <a:pPr>
                <a:defRPr/>
              </a:pPr>
              <a:t>23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54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3500" b="1">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283C63E4-F9BE-C24A-B4FF-309EB18BA564}" type="slidenum">
              <a:rPr lang="en-US" smtClean="0"/>
              <a:pPr/>
              <a:t>‹N°›</a:t>
            </a:fld>
            <a:endParaRPr lang="en-US" dirty="0"/>
          </a:p>
        </p:txBody>
      </p:sp>
    </p:spTree>
    <p:extLst>
      <p:ext uri="{BB962C8B-B14F-4D97-AF65-F5344CB8AC3E}">
        <p14:creationId xmlns:p14="http://schemas.microsoft.com/office/powerpoint/2010/main" xmlns="" val="1357506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82083"/>
            <a:ext cx="2057400" cy="525991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82083"/>
            <a:ext cx="6019800" cy="525991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pPr/>
              <a:t>‹N°›</a:t>
            </a:fld>
            <a:endParaRPr lang="en-US" dirty="0"/>
          </a:p>
        </p:txBody>
      </p:sp>
    </p:spTree>
    <p:extLst>
      <p:ext uri="{BB962C8B-B14F-4D97-AF65-F5344CB8AC3E}">
        <p14:creationId xmlns:p14="http://schemas.microsoft.com/office/powerpoint/2010/main" xmlns="" val="4111037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pPr/>
              <a:t>‹N°›</a:t>
            </a:fld>
            <a:endParaRPr lang="en-US" dirty="0"/>
          </a:p>
        </p:txBody>
      </p:sp>
    </p:spTree>
    <p:extLst>
      <p:ext uri="{BB962C8B-B14F-4D97-AF65-F5344CB8AC3E}">
        <p14:creationId xmlns:p14="http://schemas.microsoft.com/office/powerpoint/2010/main" xmlns="" val="2549944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283C63E4-F9BE-C24A-B4FF-309EB18BA564}" type="slidenum">
              <a:rPr lang="en-US" smtClean="0"/>
              <a:pPr/>
              <a:t>‹N°›</a:t>
            </a:fld>
            <a:endParaRPr lang="en-US" dirty="0"/>
          </a:p>
        </p:txBody>
      </p:sp>
    </p:spTree>
    <p:extLst>
      <p:ext uri="{BB962C8B-B14F-4D97-AF65-F5344CB8AC3E}">
        <p14:creationId xmlns:p14="http://schemas.microsoft.com/office/powerpoint/2010/main" xmlns="" val="2190456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283C63E4-F9BE-C24A-B4FF-309EB18BA564}" type="slidenum">
              <a:rPr lang="en-US" smtClean="0"/>
              <a:pPr/>
              <a:t>‹N°›</a:t>
            </a:fld>
            <a:endParaRPr lang="en-US" dirty="0"/>
          </a:p>
        </p:txBody>
      </p:sp>
    </p:spTree>
    <p:extLst>
      <p:ext uri="{BB962C8B-B14F-4D97-AF65-F5344CB8AC3E}">
        <p14:creationId xmlns:p14="http://schemas.microsoft.com/office/powerpoint/2010/main" xmlns="" val="4215232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with logos">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83C63E4-F9BE-C24A-B4FF-309EB18BA564}" type="slidenum">
              <a:rPr lang="en-US" smtClean="0"/>
              <a:pPr/>
              <a:t>‹N°›</a:t>
            </a:fld>
            <a:endParaRPr lang="en-US" dirty="0"/>
          </a:p>
        </p:txBody>
      </p:sp>
    </p:spTree>
    <p:extLst>
      <p:ext uri="{BB962C8B-B14F-4D97-AF65-F5344CB8AC3E}">
        <p14:creationId xmlns:p14="http://schemas.microsoft.com/office/powerpoint/2010/main" xmlns="" val="21383743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ally blank no logo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44121715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3250"/>
            <a:ext cx="3008313" cy="8318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603250"/>
            <a:ext cx="5111750" cy="51223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2904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pPr/>
              <a:t>‹N°›</a:t>
            </a:fld>
            <a:endParaRPr lang="en-US" dirty="0"/>
          </a:p>
        </p:txBody>
      </p:sp>
    </p:spTree>
    <p:extLst>
      <p:ext uri="{BB962C8B-B14F-4D97-AF65-F5344CB8AC3E}">
        <p14:creationId xmlns:p14="http://schemas.microsoft.com/office/powerpoint/2010/main" xmlns="" val="978241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506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pPr/>
              <a:t>‹N°›</a:t>
            </a:fld>
            <a:endParaRPr lang="en-US" dirty="0"/>
          </a:p>
        </p:txBody>
      </p:sp>
    </p:spTree>
    <p:extLst>
      <p:ext uri="{BB962C8B-B14F-4D97-AF65-F5344CB8AC3E}">
        <p14:creationId xmlns:p14="http://schemas.microsoft.com/office/powerpoint/2010/main" xmlns="" val="2694059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pPr/>
              <a:t>‹N°›</a:t>
            </a:fld>
            <a:endParaRPr lang="en-US" dirty="0"/>
          </a:p>
        </p:txBody>
      </p:sp>
    </p:spTree>
    <p:extLst>
      <p:ext uri="{BB962C8B-B14F-4D97-AF65-F5344CB8AC3E}">
        <p14:creationId xmlns:p14="http://schemas.microsoft.com/office/powerpoint/2010/main" xmlns="" val="2012932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70972"/>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968500"/>
            <a:ext cx="8229600" cy="38311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3505200" y="6176433"/>
            <a:ext cx="2133600" cy="365125"/>
          </a:xfrm>
          <a:prstGeom prst="rect">
            <a:avLst/>
          </a:prstGeom>
        </p:spPr>
        <p:txBody>
          <a:bodyPr vert="horz" lIns="91440" tIns="45720" rIns="91440" bIns="45720" rtlCol="0" anchor="ctr"/>
          <a:lstStyle>
            <a:lvl1pPr algn="ctr">
              <a:defRPr sz="1200">
                <a:solidFill>
                  <a:schemeClr val="accent1">
                    <a:lumMod val="60000"/>
                    <a:lumOff val="40000"/>
                  </a:schemeClr>
                </a:solidFill>
              </a:defRPr>
            </a:lvl1pPr>
          </a:lstStyle>
          <a:p>
            <a:fld id="{283C63E4-F9BE-C24A-B4FF-309EB18BA564}" type="slidenum">
              <a:rPr lang="en-US" smtClean="0"/>
              <a:pPr/>
              <a:t>‹N°›</a:t>
            </a:fld>
            <a:endParaRPr lang="en-US" dirty="0"/>
          </a:p>
        </p:txBody>
      </p:sp>
    </p:spTree>
    <p:extLst>
      <p:ext uri="{BB962C8B-B14F-4D97-AF65-F5344CB8AC3E}">
        <p14:creationId xmlns:p14="http://schemas.microsoft.com/office/powerpoint/2010/main" xmlns="" val="3468638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60" r:id="rId6"/>
    <p:sldLayoutId id="2147483656" r:id="rId7"/>
    <p:sldLayoutId id="2147483657" r:id="rId8"/>
    <p:sldLayoutId id="2147483658" r:id="rId9"/>
    <p:sldLayoutId id="2147483659" r:id="rId10"/>
  </p:sldLayoutIdLst>
  <p:timing>
    <p:tnLst>
      <p:par>
        <p:cTn id="1" dur="indefinite" restart="never" nodeType="tmRoot"/>
      </p:par>
    </p:tnLst>
  </p:timing>
  <p:hf hdr="0" ftr="0" dt="0"/>
  <p:txStyles>
    <p:title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p:titleStyle>
    <p:bodyStyle>
      <a:lvl1pPr marL="342900" indent="-342900" algn="l" defTabSz="457200" rtl="0" eaLnBrk="1" latinLnBrk="0" hangingPunct="1">
        <a:spcBef>
          <a:spcPct val="20000"/>
        </a:spcBef>
        <a:buFont typeface="Arial"/>
        <a:buChar char="•"/>
        <a:defRPr sz="3200" kern="1200">
          <a:solidFill>
            <a:schemeClr val="tx2">
              <a:lumMod val="60000"/>
              <a:lumOff val="4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60000"/>
              <a:lumOff val="4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6.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19.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533401"/>
            <a:ext cx="7772400" cy="1844039"/>
          </a:xfrm>
        </p:spPr>
        <p:txBody>
          <a:bodyPr>
            <a:noAutofit/>
          </a:bodyPr>
          <a:lstStyle/>
          <a:p>
            <a:r>
              <a:rPr lang="en-US" sz="2800" dirty="0" smtClean="0"/>
              <a:t>4</a:t>
            </a:r>
            <a:r>
              <a:rPr lang="en-US" sz="2800" baseline="30000" dirty="0" smtClean="0"/>
              <a:t>th</a:t>
            </a:r>
            <a:r>
              <a:rPr lang="en-US" sz="2800" dirty="0" smtClean="0"/>
              <a:t> SG13 Regional Workshop for Africa on</a:t>
            </a:r>
            <a:br>
              <a:rPr lang="en-US" sz="2800" dirty="0" smtClean="0"/>
            </a:br>
            <a:r>
              <a:rPr lang="en-US" sz="2800" dirty="0" smtClean="0"/>
              <a:t>“Future Networks for a better Africa: </a:t>
            </a:r>
            <a:br>
              <a:rPr lang="en-US" sz="2800" dirty="0" smtClean="0"/>
            </a:br>
            <a:r>
              <a:rPr lang="en-US" sz="2800" dirty="0" smtClean="0"/>
              <a:t>IMT-2020, Trust, Cloud Computing and Big Data”</a:t>
            </a:r>
            <a:br>
              <a:rPr lang="en-US" sz="2800" dirty="0" smtClean="0"/>
            </a:br>
            <a:r>
              <a:rPr lang="en-US" sz="2400" dirty="0" smtClean="0"/>
              <a:t>(Accra, Ghana, 14-15 March 2016)</a:t>
            </a:r>
            <a:endParaRPr lang="en-US" sz="2400" dirty="0"/>
          </a:p>
        </p:txBody>
      </p:sp>
      <p:sp>
        <p:nvSpPr>
          <p:cNvPr id="5" name="Subtitle 4"/>
          <p:cNvSpPr>
            <a:spLocks noGrp="1"/>
          </p:cNvSpPr>
          <p:nvPr>
            <p:ph type="subTitle" idx="1"/>
          </p:nvPr>
        </p:nvSpPr>
        <p:spPr>
          <a:xfrm>
            <a:off x="0" y="2703729"/>
            <a:ext cx="9144000" cy="1898255"/>
          </a:xfrm>
        </p:spPr>
        <p:txBody>
          <a:bodyPr>
            <a:normAutofit/>
          </a:bodyPr>
          <a:lstStyle/>
          <a:p>
            <a:pPr>
              <a:spcBef>
                <a:spcPts val="0"/>
              </a:spcBef>
            </a:pPr>
            <a:r>
              <a:rPr lang="en-US" sz="4800" dirty="0" smtClean="0"/>
              <a:t>Importance of Standardization</a:t>
            </a:r>
          </a:p>
          <a:p>
            <a:pPr>
              <a:spcBef>
                <a:spcPts val="0"/>
              </a:spcBef>
            </a:pPr>
            <a:r>
              <a:rPr lang="en-US" sz="4800" dirty="0" smtClean="0"/>
              <a:t>for the African Countries</a:t>
            </a:r>
            <a:endParaRPr lang="en-US" sz="1600" b="0" u="sng" dirty="0" smtClean="0">
              <a:solidFill>
                <a:srgbClr val="0000FF"/>
              </a:solidFill>
            </a:endParaRPr>
          </a:p>
        </p:txBody>
      </p:sp>
      <p:sp>
        <p:nvSpPr>
          <p:cNvPr id="7" name="Rectangle 6"/>
          <p:cNvSpPr/>
          <p:nvPr/>
        </p:nvSpPr>
        <p:spPr>
          <a:xfrm>
            <a:off x="0" y="4608183"/>
            <a:ext cx="9144000" cy="1486561"/>
          </a:xfrm>
          <a:prstGeom prst="rect">
            <a:avLst/>
          </a:prstGeom>
        </p:spPr>
        <p:txBody>
          <a:bodyPr wrap="square">
            <a:spAutoFit/>
          </a:bodyPr>
          <a:lstStyle/>
          <a:p>
            <a:pPr lvl="0" algn="ctr"/>
            <a:r>
              <a:rPr lang="en-US" sz="2500" b="1" dirty="0" smtClean="0">
                <a:solidFill>
                  <a:srgbClr val="1F497D">
                    <a:lumMod val="60000"/>
                    <a:lumOff val="40000"/>
                  </a:srgbClr>
                </a:solidFill>
              </a:rPr>
              <a:t>Dr. Rim Belhassine-Cherif</a:t>
            </a:r>
            <a:r>
              <a:rPr lang="en-US" sz="2700" b="1" dirty="0" smtClean="0">
                <a:solidFill>
                  <a:srgbClr val="1F497D">
                    <a:lumMod val="60000"/>
                    <a:lumOff val="40000"/>
                  </a:srgbClr>
                </a:solidFill>
              </a:rPr>
              <a:t/>
            </a:r>
            <a:br>
              <a:rPr lang="en-US" sz="2700" b="1" dirty="0" smtClean="0">
                <a:solidFill>
                  <a:srgbClr val="1F497D">
                    <a:lumMod val="60000"/>
                    <a:lumOff val="40000"/>
                  </a:srgbClr>
                </a:solidFill>
              </a:rPr>
            </a:br>
            <a:r>
              <a:rPr lang="en-US" sz="2000" b="1" dirty="0" smtClean="0">
                <a:solidFill>
                  <a:srgbClr val="1F497D">
                    <a:lumMod val="60000"/>
                    <a:lumOff val="40000"/>
                  </a:srgbClr>
                </a:solidFill>
              </a:rPr>
              <a:t>Products and Services Executive Director, Tunisie Telecom</a:t>
            </a:r>
          </a:p>
          <a:p>
            <a:pPr lvl="0" algn="ctr">
              <a:spcBef>
                <a:spcPct val="20000"/>
              </a:spcBef>
            </a:pPr>
            <a:r>
              <a:rPr lang="en-US" sz="2000" b="1" dirty="0" smtClean="0">
                <a:solidFill>
                  <a:srgbClr val="1F497D">
                    <a:lumMod val="60000"/>
                    <a:lumOff val="40000"/>
                  </a:srgbClr>
                </a:solidFill>
              </a:rPr>
              <a:t>SG13 Vice-chair &amp; SG13 RG-AFR Vice-chair</a:t>
            </a:r>
          </a:p>
          <a:p>
            <a:pPr lvl="0" algn="ctr">
              <a:spcBef>
                <a:spcPct val="20000"/>
              </a:spcBef>
            </a:pPr>
            <a:r>
              <a:rPr lang="en-US" u="sng" dirty="0" smtClean="0">
                <a:solidFill>
                  <a:srgbClr val="0000FF"/>
                </a:solidFill>
              </a:rPr>
              <a:t>Rim.belhassine-cherif@tunisietelecom.tn</a:t>
            </a:r>
          </a:p>
        </p:txBody>
      </p:sp>
      <p:pic>
        <p:nvPicPr>
          <p:cNvPr id="6" name="Picture 2"/>
          <p:cNvPicPr>
            <a:picLocks noChangeAspect="1" noChangeArrowheads="1"/>
          </p:cNvPicPr>
          <p:nvPr/>
        </p:nvPicPr>
        <p:blipFill>
          <a:blip r:embed="rId2" cstate="print"/>
          <a:srcRect/>
          <a:stretch>
            <a:fillRect/>
          </a:stretch>
        </p:blipFill>
        <p:spPr bwMode="auto">
          <a:xfrm>
            <a:off x="3995383" y="6108392"/>
            <a:ext cx="1071570" cy="642942"/>
          </a:xfrm>
          <a:prstGeom prst="rect">
            <a:avLst/>
          </a:prstGeom>
          <a:noFill/>
          <a:ln w="9525">
            <a:noFill/>
            <a:miter lim="800000"/>
            <a:headEnd/>
            <a:tailEnd/>
          </a:ln>
          <a:effectLst/>
        </p:spPr>
      </p:pic>
    </p:spTree>
    <p:extLst>
      <p:ext uri="{BB962C8B-B14F-4D97-AF65-F5344CB8AC3E}">
        <p14:creationId xmlns:p14="http://schemas.microsoft.com/office/powerpoint/2010/main" xmlns="" val="24012014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a:blip r:embed="rId2">
            <a:duotone>
              <a:schemeClr val="accent4">
                <a:shade val="45000"/>
                <a:satMod val="135000"/>
              </a:schemeClr>
              <a:prstClr val="white"/>
            </a:duotone>
          </a:blip>
          <a:srcRect/>
          <a:stretch>
            <a:fillRect/>
          </a:stretch>
        </p:blipFill>
        <p:spPr bwMode="auto">
          <a:xfrm>
            <a:off x="1214192" y="5440392"/>
            <a:ext cx="1010148" cy="573206"/>
          </a:xfrm>
          <a:prstGeom prst="rect">
            <a:avLst/>
          </a:prstGeom>
          <a:noFill/>
          <a:ln w="9525">
            <a:noFill/>
            <a:miter lim="800000"/>
            <a:headEnd/>
            <a:tailEnd/>
          </a:ln>
          <a:effectLst/>
        </p:spPr>
      </p:pic>
      <p:sp>
        <p:nvSpPr>
          <p:cNvPr id="2" name="Titre 1"/>
          <p:cNvSpPr>
            <a:spLocks noGrp="1"/>
          </p:cNvSpPr>
          <p:nvPr>
            <p:ph type="title"/>
          </p:nvPr>
        </p:nvSpPr>
        <p:spPr/>
        <p:txBody>
          <a:bodyPr>
            <a:normAutofit fontScale="90000"/>
          </a:bodyPr>
          <a:lstStyle/>
          <a:p>
            <a:pPr algn="r"/>
            <a:r>
              <a:rPr lang="fr-FR" dirty="0" smtClean="0"/>
              <a:t>Main </a:t>
            </a:r>
            <a:r>
              <a:rPr lang="en-US" dirty="0" smtClean="0"/>
              <a:t>Standardization Topics</a:t>
            </a:r>
            <a:r>
              <a:rPr lang="en-US" sz="4000" dirty="0" smtClean="0"/>
              <a:t/>
            </a:r>
            <a:br>
              <a:rPr lang="en-US" sz="4000" dirty="0" smtClean="0"/>
            </a:br>
            <a:r>
              <a:rPr lang="fr-FR" sz="3600" b="0" i="1" dirty="0" smtClean="0"/>
              <a:t>Of ITU-T </a:t>
            </a:r>
            <a:r>
              <a:rPr lang="en-US" sz="3600" b="0" i="1" dirty="0" smtClean="0"/>
              <a:t>Study</a:t>
            </a:r>
            <a:r>
              <a:rPr lang="fr-FR" sz="3600" b="0" i="1" dirty="0" smtClean="0"/>
              <a:t> Group 13 </a:t>
            </a:r>
            <a:endParaRPr lang="fr-FR" sz="4000" b="0" i="1" dirty="0"/>
          </a:p>
        </p:txBody>
      </p:sp>
      <p:sp>
        <p:nvSpPr>
          <p:cNvPr id="4" name="Espace réservé du numéro de diapositive 3"/>
          <p:cNvSpPr>
            <a:spLocks noGrp="1"/>
          </p:cNvSpPr>
          <p:nvPr>
            <p:ph type="sldNum" sz="quarter" idx="12"/>
          </p:nvPr>
        </p:nvSpPr>
        <p:spPr/>
        <p:txBody>
          <a:bodyPr/>
          <a:lstStyle/>
          <a:p>
            <a:fld id="{283C63E4-F9BE-C24A-B4FF-309EB18BA564}" type="slidenum">
              <a:rPr lang="en-US" smtClean="0"/>
              <a:pPr/>
              <a:t>10</a:t>
            </a:fld>
            <a:endParaRPr lang="en-US" dirty="0"/>
          </a:p>
        </p:txBody>
      </p:sp>
      <p:pic>
        <p:nvPicPr>
          <p:cNvPr id="16" name="Picture 2"/>
          <p:cNvPicPr>
            <a:picLocks noChangeAspect="1" noChangeArrowheads="1"/>
          </p:cNvPicPr>
          <p:nvPr/>
        </p:nvPicPr>
        <p:blipFill>
          <a:blip r:embed="rId3" cstate="print"/>
          <a:srcRect/>
          <a:stretch>
            <a:fillRect/>
          </a:stretch>
        </p:blipFill>
        <p:spPr bwMode="auto">
          <a:xfrm>
            <a:off x="0" y="162478"/>
            <a:ext cx="1071570" cy="642942"/>
          </a:xfrm>
          <a:prstGeom prst="rect">
            <a:avLst/>
          </a:prstGeom>
          <a:noFill/>
          <a:ln w="9525">
            <a:noFill/>
            <a:miter lim="800000"/>
            <a:headEnd/>
            <a:tailEnd/>
          </a:ln>
          <a:effectLst/>
        </p:spPr>
      </p:pic>
      <p:sp>
        <p:nvSpPr>
          <p:cNvPr id="17" name="Espace réservé du contenu 2"/>
          <p:cNvSpPr txBox="1">
            <a:spLocks/>
          </p:cNvSpPr>
          <p:nvPr/>
        </p:nvSpPr>
        <p:spPr>
          <a:xfrm>
            <a:off x="2287404" y="5186503"/>
            <a:ext cx="5831837" cy="1005696"/>
          </a:xfrm>
          <a:prstGeom prst="rect">
            <a:avLst/>
          </a:prstGeom>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oAutofit/>
          </a:bodyPr>
          <a:lstStyle/>
          <a:p>
            <a:pPr marL="95250" lvl="0" defTabSz="914400">
              <a:defRPr/>
            </a:pPr>
            <a:r>
              <a:rPr lang="en-US" kern="0" dirty="0" smtClean="0">
                <a:solidFill>
                  <a:srgbClr val="FFFFFF"/>
                </a:solidFill>
                <a:latin typeface="+mj-lt"/>
              </a:rPr>
              <a:t>Rich scope of standardization activities related to several new technologies and concepts, offering great opportunities at technical, economic and social levels</a:t>
            </a:r>
            <a:endParaRPr lang="en-GB" kern="0" dirty="0">
              <a:solidFill>
                <a:srgbClr val="FFFFFF"/>
              </a:solidFill>
              <a:latin typeface="+mj-lt"/>
            </a:endParaRPr>
          </a:p>
        </p:txBody>
      </p:sp>
      <p:pic>
        <p:nvPicPr>
          <p:cNvPr id="36865" name="Picture 1"/>
          <p:cNvPicPr>
            <a:picLocks noChangeAspect="1" noChangeArrowheads="1"/>
          </p:cNvPicPr>
          <p:nvPr/>
        </p:nvPicPr>
        <p:blipFill>
          <a:blip r:embed="rId4"/>
          <a:srcRect/>
          <a:stretch>
            <a:fillRect/>
          </a:stretch>
        </p:blipFill>
        <p:spPr bwMode="auto">
          <a:xfrm>
            <a:off x="1072043" y="1745504"/>
            <a:ext cx="6920570" cy="330599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8" name="Picture 6"/>
          <p:cNvPicPr>
            <a:picLocks noChangeAspect="1" noChangeArrowheads="1"/>
          </p:cNvPicPr>
          <p:nvPr/>
        </p:nvPicPr>
        <p:blipFill>
          <a:blip r:embed="rId2"/>
          <a:srcRect/>
          <a:stretch>
            <a:fillRect/>
          </a:stretch>
        </p:blipFill>
        <p:spPr bwMode="auto">
          <a:xfrm>
            <a:off x="460375" y="160338"/>
            <a:ext cx="2143125" cy="2143125"/>
          </a:xfrm>
          <a:prstGeom prst="rect">
            <a:avLst/>
          </a:prstGeom>
          <a:noFill/>
          <a:ln w="9525">
            <a:noFill/>
            <a:miter lim="800000"/>
            <a:headEnd/>
            <a:tailEnd/>
          </a:ln>
          <a:effectLst/>
        </p:spPr>
      </p:pic>
      <p:sp>
        <p:nvSpPr>
          <p:cNvPr id="2" name="Titre 1"/>
          <p:cNvSpPr>
            <a:spLocks noGrp="1"/>
          </p:cNvSpPr>
          <p:nvPr>
            <p:ph type="title"/>
          </p:nvPr>
        </p:nvSpPr>
        <p:spPr/>
        <p:txBody>
          <a:bodyPr>
            <a:normAutofit fontScale="90000"/>
          </a:bodyPr>
          <a:lstStyle/>
          <a:p>
            <a:pPr algn="r"/>
            <a:r>
              <a:rPr lang="fr-FR" dirty="0" smtClean="0"/>
              <a:t>Opportunities of SG13 Topics</a:t>
            </a:r>
            <a:br>
              <a:rPr lang="fr-FR" dirty="0" smtClean="0"/>
            </a:br>
            <a:r>
              <a:rPr lang="fr-FR" sz="3600" b="0" i="1" dirty="0" smtClean="0"/>
              <a:t>for the African Countries: </a:t>
            </a:r>
            <a:br>
              <a:rPr lang="fr-FR" sz="3600" b="0" i="1" dirty="0" smtClean="0"/>
            </a:br>
            <a:r>
              <a:rPr lang="fr-FR" sz="3600" b="0" i="1" dirty="0" smtClean="0"/>
              <a:t>IMT-2020</a:t>
            </a:r>
            <a:endParaRPr lang="fr-FR" b="0" i="1" dirty="0"/>
          </a:p>
        </p:txBody>
      </p:sp>
      <p:sp>
        <p:nvSpPr>
          <p:cNvPr id="4" name="Espace réservé du numéro de diapositive 3"/>
          <p:cNvSpPr>
            <a:spLocks noGrp="1"/>
          </p:cNvSpPr>
          <p:nvPr>
            <p:ph type="sldNum" sz="quarter" idx="12"/>
          </p:nvPr>
        </p:nvSpPr>
        <p:spPr/>
        <p:txBody>
          <a:bodyPr/>
          <a:lstStyle/>
          <a:p>
            <a:fld id="{283C63E4-F9BE-C24A-B4FF-309EB18BA564}" type="slidenum">
              <a:rPr lang="en-US" smtClean="0"/>
              <a:pPr/>
              <a:t>11</a:t>
            </a:fld>
            <a:endParaRPr lang="en-US" dirty="0"/>
          </a:p>
        </p:txBody>
      </p:sp>
      <p:sp>
        <p:nvSpPr>
          <p:cNvPr id="5" name="Rectangle 2"/>
          <p:cNvSpPr txBox="1">
            <a:spLocks noChangeArrowheads="1"/>
          </p:cNvSpPr>
          <p:nvPr/>
        </p:nvSpPr>
        <p:spPr bwMode="auto">
          <a:xfrm>
            <a:off x="8676456" y="428604"/>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r>
              <a:rPr lang="en-GB" sz="2400" b="0" dirty="0" smtClean="0">
                <a:solidFill>
                  <a:schemeClr val="accent1"/>
                </a:solidFill>
              </a:rPr>
              <a:t>1</a:t>
            </a:r>
          </a:p>
        </p:txBody>
      </p:sp>
      <p:sp>
        <p:nvSpPr>
          <p:cNvPr id="10" name="Rectangle 9"/>
          <p:cNvSpPr/>
          <p:nvPr/>
        </p:nvSpPr>
        <p:spPr>
          <a:xfrm>
            <a:off x="520264" y="2641473"/>
            <a:ext cx="2317531" cy="669281"/>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indent="268288" defTabSz="914400" eaLnBrk="0" fontAlgn="base" hangingPunct="0">
              <a:spcBef>
                <a:spcPts val="1200"/>
              </a:spcBef>
              <a:spcAft>
                <a:spcPct val="0"/>
              </a:spcAft>
              <a:buSzPct val="75000"/>
              <a:buBlip>
                <a:blip r:embed="rId3"/>
              </a:buBlip>
              <a:defRPr/>
            </a:pPr>
            <a:r>
              <a:rPr lang="en-US" b="1" dirty="0" smtClean="0">
                <a:solidFill>
                  <a:schemeClr val="tx2">
                    <a:lumMod val="60000"/>
                    <a:lumOff val="40000"/>
                  </a:schemeClr>
                </a:solidFill>
              </a:rPr>
              <a:t>Improved access to broadband  services</a:t>
            </a:r>
          </a:p>
        </p:txBody>
      </p:sp>
      <p:pic>
        <p:nvPicPr>
          <p:cNvPr id="84995" name="Picture 3"/>
          <p:cNvPicPr>
            <a:picLocks noChangeAspect="1" noChangeArrowheads="1"/>
          </p:cNvPicPr>
          <p:nvPr/>
        </p:nvPicPr>
        <p:blipFill>
          <a:blip r:embed="rId4"/>
          <a:srcRect/>
          <a:stretch>
            <a:fillRect/>
          </a:stretch>
        </p:blipFill>
        <p:spPr bwMode="auto">
          <a:xfrm>
            <a:off x="299543" y="2475185"/>
            <a:ext cx="536685" cy="501986"/>
          </a:xfrm>
          <a:prstGeom prst="rect">
            <a:avLst/>
          </a:prstGeom>
          <a:noFill/>
          <a:ln w="9525">
            <a:noFill/>
            <a:miter lim="800000"/>
            <a:headEnd/>
            <a:tailEnd/>
          </a:ln>
          <a:effectLst/>
        </p:spPr>
      </p:pic>
      <p:sp>
        <p:nvSpPr>
          <p:cNvPr id="12" name="Rectangle 11"/>
          <p:cNvSpPr/>
          <p:nvPr/>
        </p:nvSpPr>
        <p:spPr>
          <a:xfrm>
            <a:off x="499238" y="3692535"/>
            <a:ext cx="2317531" cy="2046108"/>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indent="268288" defTabSz="914400" eaLnBrk="0" fontAlgn="base" hangingPunct="0">
              <a:spcBef>
                <a:spcPts val="1200"/>
              </a:spcBef>
              <a:spcAft>
                <a:spcPct val="0"/>
              </a:spcAft>
              <a:buSzPct val="75000"/>
              <a:buBlip>
                <a:blip r:embed="rId3"/>
              </a:buBlip>
              <a:defRPr/>
            </a:pPr>
            <a:r>
              <a:rPr lang="en-US" b="1" dirty="0" smtClean="0">
                <a:solidFill>
                  <a:schemeClr val="tx2">
                    <a:lumMod val="60000"/>
                    <a:lumOff val="40000"/>
                  </a:schemeClr>
                </a:solidFill>
              </a:rPr>
              <a:t>Increased download and upload speeds providing users with enhanced experience and enabling advanced applications</a:t>
            </a:r>
          </a:p>
        </p:txBody>
      </p:sp>
      <p:pic>
        <p:nvPicPr>
          <p:cNvPr id="13" name="Picture 3"/>
          <p:cNvPicPr>
            <a:picLocks noChangeAspect="1" noChangeArrowheads="1"/>
          </p:cNvPicPr>
          <p:nvPr/>
        </p:nvPicPr>
        <p:blipFill>
          <a:blip r:embed="rId4"/>
          <a:srcRect/>
          <a:stretch>
            <a:fillRect/>
          </a:stretch>
        </p:blipFill>
        <p:spPr bwMode="auto">
          <a:xfrm>
            <a:off x="278517" y="3526247"/>
            <a:ext cx="536685" cy="501986"/>
          </a:xfrm>
          <a:prstGeom prst="rect">
            <a:avLst/>
          </a:prstGeom>
          <a:noFill/>
          <a:ln w="9525">
            <a:noFill/>
            <a:miter lim="800000"/>
            <a:headEnd/>
            <a:tailEnd/>
          </a:ln>
          <a:effectLst/>
        </p:spPr>
      </p:pic>
      <p:sp>
        <p:nvSpPr>
          <p:cNvPr id="14" name="Rectangle 13"/>
          <p:cNvSpPr/>
          <p:nvPr/>
        </p:nvSpPr>
        <p:spPr>
          <a:xfrm>
            <a:off x="3352884" y="2636213"/>
            <a:ext cx="2317531" cy="669281"/>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indent="268288" defTabSz="914400" eaLnBrk="0" fontAlgn="base" hangingPunct="0">
              <a:spcBef>
                <a:spcPts val="1200"/>
              </a:spcBef>
              <a:spcAft>
                <a:spcPct val="0"/>
              </a:spcAft>
              <a:buSzPct val="75000"/>
              <a:buBlip>
                <a:blip r:embed="rId3"/>
              </a:buBlip>
              <a:defRPr/>
            </a:pPr>
            <a:r>
              <a:rPr lang="en-US" b="1" dirty="0" smtClean="0">
                <a:solidFill>
                  <a:schemeClr val="tx2">
                    <a:lumMod val="60000"/>
                    <a:lumOff val="40000"/>
                  </a:schemeClr>
                </a:solidFill>
              </a:rPr>
              <a:t>Lower battery power consumption</a:t>
            </a:r>
          </a:p>
        </p:txBody>
      </p:sp>
      <p:pic>
        <p:nvPicPr>
          <p:cNvPr id="15" name="Picture 3"/>
          <p:cNvPicPr>
            <a:picLocks noChangeAspect="1" noChangeArrowheads="1"/>
          </p:cNvPicPr>
          <p:nvPr/>
        </p:nvPicPr>
        <p:blipFill>
          <a:blip r:embed="rId4"/>
          <a:srcRect/>
          <a:stretch>
            <a:fillRect/>
          </a:stretch>
        </p:blipFill>
        <p:spPr bwMode="auto">
          <a:xfrm>
            <a:off x="3132163" y="2469925"/>
            <a:ext cx="536685" cy="501986"/>
          </a:xfrm>
          <a:prstGeom prst="rect">
            <a:avLst/>
          </a:prstGeom>
          <a:noFill/>
          <a:ln w="9525">
            <a:noFill/>
            <a:miter lim="800000"/>
            <a:headEnd/>
            <a:tailEnd/>
          </a:ln>
          <a:effectLst/>
        </p:spPr>
      </p:pic>
      <p:sp>
        <p:nvSpPr>
          <p:cNvPr id="16" name="Rectangle 15"/>
          <p:cNvSpPr/>
          <p:nvPr/>
        </p:nvSpPr>
        <p:spPr>
          <a:xfrm>
            <a:off x="3363390" y="3639978"/>
            <a:ext cx="2317531" cy="388256"/>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marL="723900" indent="-455613" defTabSz="914400" eaLnBrk="0" fontAlgn="base" hangingPunct="0">
              <a:spcBef>
                <a:spcPts val="1200"/>
              </a:spcBef>
              <a:spcAft>
                <a:spcPct val="0"/>
              </a:spcAft>
              <a:buSzPct val="75000"/>
              <a:defRPr/>
            </a:pPr>
            <a:r>
              <a:rPr lang="en-US" b="1" dirty="0" smtClean="0">
                <a:solidFill>
                  <a:schemeClr val="tx2">
                    <a:lumMod val="60000"/>
                    <a:lumOff val="40000"/>
                  </a:schemeClr>
                </a:solidFill>
              </a:rPr>
              <a:t>Better security</a:t>
            </a:r>
          </a:p>
        </p:txBody>
      </p:sp>
      <p:pic>
        <p:nvPicPr>
          <p:cNvPr id="17" name="Picture 3"/>
          <p:cNvPicPr>
            <a:picLocks noChangeAspect="1" noChangeArrowheads="1"/>
          </p:cNvPicPr>
          <p:nvPr/>
        </p:nvPicPr>
        <p:blipFill>
          <a:blip r:embed="rId4"/>
          <a:srcRect/>
          <a:stretch>
            <a:fillRect/>
          </a:stretch>
        </p:blipFill>
        <p:spPr bwMode="auto">
          <a:xfrm>
            <a:off x="3142669" y="3473689"/>
            <a:ext cx="536685" cy="501986"/>
          </a:xfrm>
          <a:prstGeom prst="rect">
            <a:avLst/>
          </a:prstGeom>
          <a:noFill/>
          <a:ln w="9525">
            <a:noFill/>
            <a:miter lim="800000"/>
            <a:headEnd/>
            <a:tailEnd/>
          </a:ln>
          <a:effectLst/>
        </p:spPr>
      </p:pic>
      <p:sp>
        <p:nvSpPr>
          <p:cNvPr id="18" name="Rectangle 17"/>
          <p:cNvSpPr/>
          <p:nvPr/>
        </p:nvSpPr>
        <p:spPr>
          <a:xfrm>
            <a:off x="3358130" y="4272495"/>
            <a:ext cx="2317531" cy="501987"/>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marL="723900" indent="-455613" defTabSz="914400" eaLnBrk="0" fontAlgn="base" hangingPunct="0">
              <a:spcBef>
                <a:spcPts val="1200"/>
              </a:spcBef>
              <a:spcAft>
                <a:spcPct val="0"/>
              </a:spcAft>
              <a:buSzPct val="75000"/>
              <a:defRPr/>
            </a:pPr>
            <a:r>
              <a:rPr lang="en-US" b="1" dirty="0" smtClean="0">
                <a:solidFill>
                  <a:schemeClr val="tx2">
                    <a:lumMod val="60000"/>
                    <a:lumOff val="40000"/>
                  </a:schemeClr>
                </a:solidFill>
              </a:rPr>
              <a:t>Better QoS</a:t>
            </a:r>
          </a:p>
        </p:txBody>
      </p:sp>
      <p:pic>
        <p:nvPicPr>
          <p:cNvPr id="19" name="Picture 3"/>
          <p:cNvPicPr>
            <a:picLocks noChangeAspect="1" noChangeArrowheads="1"/>
          </p:cNvPicPr>
          <p:nvPr/>
        </p:nvPicPr>
        <p:blipFill>
          <a:blip r:embed="rId4"/>
          <a:srcRect/>
          <a:stretch>
            <a:fillRect/>
          </a:stretch>
        </p:blipFill>
        <p:spPr bwMode="auto">
          <a:xfrm>
            <a:off x="3137409" y="4130601"/>
            <a:ext cx="536685" cy="501986"/>
          </a:xfrm>
          <a:prstGeom prst="rect">
            <a:avLst/>
          </a:prstGeom>
          <a:noFill/>
          <a:ln w="9525">
            <a:noFill/>
            <a:miter lim="800000"/>
            <a:headEnd/>
            <a:tailEnd/>
          </a:ln>
          <a:effectLst/>
        </p:spPr>
      </p:pic>
      <p:sp>
        <p:nvSpPr>
          <p:cNvPr id="20" name="Rectangle 19"/>
          <p:cNvSpPr/>
          <p:nvPr/>
        </p:nvSpPr>
        <p:spPr>
          <a:xfrm>
            <a:off x="3337104" y="5048397"/>
            <a:ext cx="2317531" cy="669281"/>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marL="95250" indent="173038" defTabSz="914400" eaLnBrk="0" fontAlgn="base" hangingPunct="0">
              <a:spcBef>
                <a:spcPts val="1200"/>
              </a:spcBef>
              <a:spcAft>
                <a:spcPct val="0"/>
              </a:spcAft>
              <a:buSzPct val="75000"/>
              <a:defRPr/>
            </a:pPr>
            <a:r>
              <a:rPr lang="en-US" b="1" dirty="0" smtClean="0">
                <a:solidFill>
                  <a:schemeClr val="tx2">
                    <a:lumMod val="60000"/>
                    <a:lumOff val="40000"/>
                  </a:schemeClr>
                </a:solidFill>
              </a:rPr>
              <a:t>Higher system spectral efficiency</a:t>
            </a:r>
          </a:p>
        </p:txBody>
      </p:sp>
      <p:pic>
        <p:nvPicPr>
          <p:cNvPr id="21" name="Picture 3"/>
          <p:cNvPicPr>
            <a:picLocks noChangeAspect="1" noChangeArrowheads="1"/>
          </p:cNvPicPr>
          <p:nvPr/>
        </p:nvPicPr>
        <p:blipFill>
          <a:blip r:embed="rId4"/>
          <a:srcRect/>
          <a:stretch>
            <a:fillRect/>
          </a:stretch>
        </p:blipFill>
        <p:spPr bwMode="auto">
          <a:xfrm>
            <a:off x="3116383" y="4882109"/>
            <a:ext cx="536685" cy="501986"/>
          </a:xfrm>
          <a:prstGeom prst="rect">
            <a:avLst/>
          </a:prstGeom>
          <a:noFill/>
          <a:ln w="9525">
            <a:noFill/>
            <a:miter lim="800000"/>
            <a:headEnd/>
            <a:tailEnd/>
          </a:ln>
          <a:effectLst/>
        </p:spPr>
      </p:pic>
      <p:sp>
        <p:nvSpPr>
          <p:cNvPr id="22" name="Rectangle 21"/>
          <p:cNvSpPr/>
          <p:nvPr/>
        </p:nvSpPr>
        <p:spPr>
          <a:xfrm>
            <a:off x="6201270" y="2646719"/>
            <a:ext cx="2317531" cy="826970"/>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indent="268288" defTabSz="914400" eaLnBrk="0" fontAlgn="base" hangingPunct="0">
              <a:spcBef>
                <a:spcPts val="1200"/>
              </a:spcBef>
              <a:spcAft>
                <a:spcPct val="0"/>
              </a:spcAft>
              <a:buSzPct val="75000"/>
              <a:buBlip>
                <a:blip r:embed="rId3"/>
              </a:buBlip>
              <a:defRPr/>
            </a:pPr>
            <a:r>
              <a:rPr lang="en-US" b="1" dirty="0" smtClean="0">
                <a:solidFill>
                  <a:schemeClr val="tx2">
                    <a:lumMod val="60000"/>
                    <a:lumOff val="40000"/>
                  </a:schemeClr>
                </a:solidFill>
              </a:rPr>
              <a:t>Better coverage and higher data rates at the edge of cell </a:t>
            </a:r>
          </a:p>
        </p:txBody>
      </p:sp>
      <p:pic>
        <p:nvPicPr>
          <p:cNvPr id="23" name="Picture 3"/>
          <p:cNvPicPr>
            <a:picLocks noChangeAspect="1" noChangeArrowheads="1"/>
          </p:cNvPicPr>
          <p:nvPr/>
        </p:nvPicPr>
        <p:blipFill>
          <a:blip r:embed="rId4"/>
          <a:srcRect/>
          <a:stretch>
            <a:fillRect/>
          </a:stretch>
        </p:blipFill>
        <p:spPr bwMode="auto">
          <a:xfrm>
            <a:off x="5980549" y="2480431"/>
            <a:ext cx="536685" cy="501986"/>
          </a:xfrm>
          <a:prstGeom prst="rect">
            <a:avLst/>
          </a:prstGeom>
          <a:noFill/>
          <a:ln w="9525">
            <a:noFill/>
            <a:miter lim="800000"/>
            <a:headEnd/>
            <a:tailEnd/>
          </a:ln>
          <a:effectLst/>
        </p:spPr>
      </p:pic>
      <p:sp>
        <p:nvSpPr>
          <p:cNvPr id="24" name="Rectangle 23"/>
          <p:cNvSpPr/>
          <p:nvPr/>
        </p:nvSpPr>
        <p:spPr>
          <a:xfrm>
            <a:off x="6211776" y="3650483"/>
            <a:ext cx="2317531" cy="1231625"/>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indent="268288" defTabSz="914400" eaLnBrk="0" fontAlgn="base" hangingPunct="0">
              <a:spcBef>
                <a:spcPts val="1200"/>
              </a:spcBef>
              <a:spcAft>
                <a:spcPct val="0"/>
              </a:spcAft>
              <a:buSzPct val="75000"/>
              <a:defRPr/>
            </a:pPr>
            <a:r>
              <a:rPr lang="en-US" b="1" dirty="0" smtClean="0">
                <a:solidFill>
                  <a:schemeClr val="tx2">
                    <a:lumMod val="60000"/>
                    <a:lumOff val="40000"/>
                  </a:schemeClr>
                </a:solidFill>
              </a:rPr>
              <a:t>Cheaper fees due to lower costs of deployment infrastructure </a:t>
            </a:r>
          </a:p>
        </p:txBody>
      </p:sp>
      <p:pic>
        <p:nvPicPr>
          <p:cNvPr id="25" name="Picture 3"/>
          <p:cNvPicPr>
            <a:picLocks noChangeAspect="1" noChangeArrowheads="1"/>
          </p:cNvPicPr>
          <p:nvPr/>
        </p:nvPicPr>
        <p:blipFill>
          <a:blip r:embed="rId4"/>
          <a:srcRect/>
          <a:stretch>
            <a:fillRect/>
          </a:stretch>
        </p:blipFill>
        <p:spPr bwMode="auto">
          <a:xfrm>
            <a:off x="5991055" y="3484195"/>
            <a:ext cx="536685" cy="501986"/>
          </a:xfrm>
          <a:prstGeom prst="rect">
            <a:avLst/>
          </a:prstGeom>
          <a:noFill/>
          <a:ln w="9525">
            <a:noFill/>
            <a:miter lim="800000"/>
            <a:headEnd/>
            <a:tailEnd/>
          </a:ln>
          <a:effectLst/>
        </p:spPr>
      </p:pic>
      <p:sp>
        <p:nvSpPr>
          <p:cNvPr id="28" name="Rectangle 27"/>
          <p:cNvSpPr/>
          <p:nvPr/>
        </p:nvSpPr>
        <p:spPr>
          <a:xfrm>
            <a:off x="6185490" y="5058903"/>
            <a:ext cx="2317531" cy="669281"/>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indent="268288" defTabSz="914400" eaLnBrk="0" fontAlgn="base" hangingPunct="0">
              <a:spcBef>
                <a:spcPts val="1200"/>
              </a:spcBef>
              <a:spcAft>
                <a:spcPct val="0"/>
              </a:spcAft>
              <a:buSzPct val="75000"/>
              <a:buBlip>
                <a:blip r:embed="rId3"/>
              </a:buBlip>
              <a:defRPr/>
            </a:pPr>
            <a:r>
              <a:rPr lang="en-US" b="1" dirty="0" smtClean="0">
                <a:solidFill>
                  <a:schemeClr val="tx2">
                    <a:lumMod val="60000"/>
                    <a:lumOff val="40000"/>
                  </a:schemeClr>
                </a:solidFill>
              </a:rPr>
              <a:t>Better revenue for the service providers</a:t>
            </a:r>
          </a:p>
        </p:txBody>
      </p:sp>
      <p:pic>
        <p:nvPicPr>
          <p:cNvPr id="29" name="Picture 3"/>
          <p:cNvPicPr>
            <a:picLocks noChangeAspect="1" noChangeArrowheads="1"/>
          </p:cNvPicPr>
          <p:nvPr/>
        </p:nvPicPr>
        <p:blipFill>
          <a:blip r:embed="rId4"/>
          <a:srcRect/>
          <a:stretch>
            <a:fillRect/>
          </a:stretch>
        </p:blipFill>
        <p:spPr bwMode="auto">
          <a:xfrm>
            <a:off x="5964769" y="4892615"/>
            <a:ext cx="536685" cy="501986"/>
          </a:xfrm>
          <a:prstGeom prst="rect">
            <a:avLst/>
          </a:prstGeom>
          <a:noFill/>
          <a:ln w="9525">
            <a:noFill/>
            <a:miter lim="800000"/>
            <a:headEnd/>
            <a:tailEnd/>
          </a:ln>
          <a:effectLst/>
        </p:spPr>
      </p:pic>
      <p:sp>
        <p:nvSpPr>
          <p:cNvPr id="84997" name="AutoShape 5" descr="Résultat de recherche d'images pour &quot;5G&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26" name="Rectangle 25"/>
          <p:cNvSpPr/>
          <p:nvPr/>
        </p:nvSpPr>
        <p:spPr>
          <a:xfrm rot="16200000">
            <a:off x="6573991" y="3398638"/>
            <a:ext cx="4572000" cy="461665"/>
          </a:xfrm>
          <a:prstGeom prst="rect">
            <a:avLst/>
          </a:prstGeom>
        </p:spPr>
        <p:txBody>
          <a:bodyPr>
            <a:spAutoFit/>
          </a:bodyPr>
          <a:lstStyle/>
          <a:p>
            <a:r>
              <a:rPr lang="en-US" sz="1200" b="1" i="1" dirty="0" smtClean="0">
                <a:solidFill>
                  <a:schemeClr val="tx1">
                    <a:lumMod val="50000"/>
                    <a:lumOff val="50000"/>
                  </a:schemeClr>
                </a:solidFill>
              </a:rPr>
              <a:t>Source: </a:t>
            </a:r>
            <a:r>
              <a:rPr lang="en-US" sz="1200" dirty="0" smtClean="0">
                <a:solidFill>
                  <a:schemeClr val="tx1">
                    <a:lumMod val="50000"/>
                    <a:lumOff val="50000"/>
                  </a:schemeClr>
                </a:solidFill>
              </a:rPr>
              <a:t>Challenges &amp; Evolution of Next Generation </a:t>
            </a:r>
          </a:p>
          <a:p>
            <a:r>
              <a:rPr lang="en-US" sz="1200" dirty="0" smtClean="0">
                <a:solidFill>
                  <a:schemeClr val="tx1">
                    <a:lumMod val="50000"/>
                    <a:lumOff val="50000"/>
                  </a:schemeClr>
                </a:solidFill>
              </a:rPr>
              <a:t>in Mobile Communication Network, IJARCSSE, September 2014</a:t>
            </a:r>
            <a:endParaRPr lang="en-US" sz="1200"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p:cNvPicPr>
            <a:picLocks noChangeAspect="1" noChangeArrowheads="1"/>
          </p:cNvPicPr>
          <p:nvPr/>
        </p:nvPicPr>
        <p:blipFill>
          <a:blip r:embed="rId2" cstate="print"/>
          <a:srcRect/>
          <a:stretch>
            <a:fillRect/>
          </a:stretch>
        </p:blipFill>
        <p:spPr bwMode="auto">
          <a:xfrm>
            <a:off x="155574" y="428604"/>
            <a:ext cx="2511499" cy="1412776"/>
          </a:xfrm>
          <a:prstGeom prst="rect">
            <a:avLst/>
          </a:prstGeom>
          <a:noFill/>
          <a:ln w="9525">
            <a:noFill/>
            <a:miter lim="800000"/>
            <a:headEnd/>
            <a:tailEnd/>
          </a:ln>
          <a:effectLst/>
        </p:spPr>
      </p:pic>
      <p:sp>
        <p:nvSpPr>
          <p:cNvPr id="2" name="Titre 1"/>
          <p:cNvSpPr>
            <a:spLocks noGrp="1"/>
          </p:cNvSpPr>
          <p:nvPr>
            <p:ph type="title"/>
          </p:nvPr>
        </p:nvSpPr>
        <p:spPr/>
        <p:txBody>
          <a:bodyPr>
            <a:normAutofit fontScale="90000"/>
          </a:bodyPr>
          <a:lstStyle/>
          <a:p>
            <a:pPr algn="r"/>
            <a:r>
              <a:rPr lang="fr-FR" dirty="0" smtClean="0"/>
              <a:t>Opportunities of SG13 Topics</a:t>
            </a:r>
            <a:br>
              <a:rPr lang="fr-FR" dirty="0" smtClean="0"/>
            </a:br>
            <a:r>
              <a:rPr lang="fr-FR" sz="3600" b="0" i="1" dirty="0" smtClean="0"/>
              <a:t>for the African Countries: </a:t>
            </a:r>
            <a:br>
              <a:rPr lang="fr-FR" sz="3600" b="0" i="1" dirty="0" smtClean="0"/>
            </a:br>
            <a:r>
              <a:rPr lang="fr-FR" sz="3600" b="0" i="1" dirty="0" smtClean="0"/>
              <a:t>Cloud Computing</a:t>
            </a:r>
            <a:endParaRPr lang="fr-FR" b="0" i="1" dirty="0"/>
          </a:p>
        </p:txBody>
      </p:sp>
      <p:sp>
        <p:nvSpPr>
          <p:cNvPr id="4" name="Espace réservé du numéro de diapositive 3"/>
          <p:cNvSpPr>
            <a:spLocks noGrp="1"/>
          </p:cNvSpPr>
          <p:nvPr>
            <p:ph type="sldNum" sz="quarter" idx="12"/>
          </p:nvPr>
        </p:nvSpPr>
        <p:spPr/>
        <p:txBody>
          <a:bodyPr/>
          <a:lstStyle/>
          <a:p>
            <a:fld id="{283C63E4-F9BE-C24A-B4FF-309EB18BA564}" type="slidenum">
              <a:rPr lang="en-US" smtClean="0"/>
              <a:pPr/>
              <a:t>12</a:t>
            </a:fld>
            <a:endParaRPr lang="en-US" dirty="0"/>
          </a:p>
        </p:txBody>
      </p:sp>
      <p:sp>
        <p:nvSpPr>
          <p:cNvPr id="5" name="Rectangle 2"/>
          <p:cNvSpPr txBox="1">
            <a:spLocks noChangeArrowheads="1"/>
          </p:cNvSpPr>
          <p:nvPr/>
        </p:nvSpPr>
        <p:spPr bwMode="auto">
          <a:xfrm>
            <a:off x="8676456" y="428604"/>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r>
              <a:rPr lang="en-GB" sz="2400" b="0" dirty="0" smtClean="0">
                <a:solidFill>
                  <a:schemeClr val="accent1"/>
                </a:solidFill>
              </a:rPr>
              <a:t>2</a:t>
            </a:r>
          </a:p>
        </p:txBody>
      </p:sp>
      <p:sp>
        <p:nvSpPr>
          <p:cNvPr id="10" name="Rectangle 9"/>
          <p:cNvSpPr/>
          <p:nvPr/>
        </p:nvSpPr>
        <p:spPr>
          <a:xfrm>
            <a:off x="520264" y="2420749"/>
            <a:ext cx="2317531" cy="1189574"/>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indent="268288">
              <a:spcBef>
                <a:spcPts val="600"/>
              </a:spcBef>
            </a:pPr>
            <a:r>
              <a:rPr lang="en-US" sz="1700" b="1" dirty="0" smtClean="0">
                <a:solidFill>
                  <a:schemeClr val="tx2">
                    <a:lumMod val="60000"/>
                    <a:lumOff val="40000"/>
                  </a:schemeClr>
                </a:solidFill>
              </a:rPr>
              <a:t>GDP growth through the reduction in traditional ICT costs</a:t>
            </a:r>
          </a:p>
        </p:txBody>
      </p:sp>
      <p:pic>
        <p:nvPicPr>
          <p:cNvPr id="84995" name="Picture 3"/>
          <p:cNvPicPr>
            <a:picLocks noChangeAspect="1" noChangeArrowheads="1"/>
          </p:cNvPicPr>
          <p:nvPr/>
        </p:nvPicPr>
        <p:blipFill>
          <a:blip r:embed="rId3"/>
          <a:srcRect/>
          <a:stretch>
            <a:fillRect/>
          </a:stretch>
        </p:blipFill>
        <p:spPr bwMode="auto">
          <a:xfrm>
            <a:off x="299543" y="2254461"/>
            <a:ext cx="536685" cy="501986"/>
          </a:xfrm>
          <a:prstGeom prst="rect">
            <a:avLst/>
          </a:prstGeom>
          <a:noFill/>
          <a:ln w="9525">
            <a:noFill/>
            <a:miter lim="800000"/>
            <a:headEnd/>
            <a:tailEnd/>
          </a:ln>
          <a:effectLst/>
        </p:spPr>
      </p:pic>
      <p:sp>
        <p:nvSpPr>
          <p:cNvPr id="14" name="Rectangle 13"/>
          <p:cNvSpPr/>
          <p:nvPr/>
        </p:nvSpPr>
        <p:spPr>
          <a:xfrm>
            <a:off x="520264" y="3888030"/>
            <a:ext cx="2317531" cy="777659"/>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indent="268288">
              <a:spcBef>
                <a:spcPts val="600"/>
              </a:spcBef>
            </a:pPr>
            <a:r>
              <a:rPr lang="en-US" sz="1700" b="1" dirty="0" smtClean="0">
                <a:solidFill>
                  <a:schemeClr val="tx2">
                    <a:lumMod val="60000"/>
                    <a:lumOff val="40000"/>
                  </a:schemeClr>
                </a:solidFill>
              </a:rPr>
              <a:t>Enhancement of human resources qualifications and skills</a:t>
            </a:r>
          </a:p>
        </p:txBody>
      </p:sp>
      <p:pic>
        <p:nvPicPr>
          <p:cNvPr id="15" name="Picture 3"/>
          <p:cNvPicPr>
            <a:picLocks noChangeAspect="1" noChangeArrowheads="1"/>
          </p:cNvPicPr>
          <p:nvPr/>
        </p:nvPicPr>
        <p:blipFill>
          <a:blip r:embed="rId3"/>
          <a:srcRect/>
          <a:stretch>
            <a:fillRect/>
          </a:stretch>
        </p:blipFill>
        <p:spPr bwMode="auto">
          <a:xfrm>
            <a:off x="299543" y="3721742"/>
            <a:ext cx="536685" cy="501986"/>
          </a:xfrm>
          <a:prstGeom prst="rect">
            <a:avLst/>
          </a:prstGeom>
          <a:noFill/>
          <a:ln w="9525">
            <a:noFill/>
            <a:miter lim="800000"/>
            <a:headEnd/>
            <a:tailEnd/>
          </a:ln>
          <a:effectLst/>
        </p:spPr>
      </p:pic>
      <p:sp>
        <p:nvSpPr>
          <p:cNvPr id="16" name="Rectangle 15"/>
          <p:cNvSpPr/>
          <p:nvPr/>
        </p:nvSpPr>
        <p:spPr>
          <a:xfrm>
            <a:off x="3305572" y="2431255"/>
            <a:ext cx="2317531" cy="832216"/>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marL="173038" indent="188913">
              <a:spcBef>
                <a:spcPct val="20000"/>
              </a:spcBef>
              <a:buClr>
                <a:srgbClr val="C00000"/>
              </a:buClr>
              <a:buSzPct val="75000"/>
            </a:pPr>
            <a:r>
              <a:rPr lang="fr-FR" sz="1700" b="1" dirty="0" smtClean="0">
                <a:solidFill>
                  <a:schemeClr val="tx2">
                    <a:lumMod val="60000"/>
                    <a:lumOff val="40000"/>
                  </a:schemeClr>
                </a:solidFill>
                <a:cs typeface="Cambria"/>
              </a:rPr>
              <a:t>Contribution to national </a:t>
            </a:r>
            <a:r>
              <a:rPr lang="en-GB" sz="1700" b="1" dirty="0" smtClean="0">
                <a:solidFill>
                  <a:schemeClr val="tx2">
                    <a:lumMod val="60000"/>
                    <a:lumOff val="40000"/>
                  </a:schemeClr>
                </a:solidFill>
                <a:cs typeface="Cambria"/>
              </a:rPr>
              <a:t>economic growth</a:t>
            </a:r>
          </a:p>
        </p:txBody>
      </p:sp>
      <p:pic>
        <p:nvPicPr>
          <p:cNvPr id="17" name="Picture 3"/>
          <p:cNvPicPr>
            <a:picLocks noChangeAspect="1" noChangeArrowheads="1"/>
          </p:cNvPicPr>
          <p:nvPr/>
        </p:nvPicPr>
        <p:blipFill>
          <a:blip r:embed="rId3"/>
          <a:srcRect/>
          <a:stretch>
            <a:fillRect/>
          </a:stretch>
        </p:blipFill>
        <p:spPr bwMode="auto">
          <a:xfrm>
            <a:off x="3084851" y="2264966"/>
            <a:ext cx="536685" cy="501986"/>
          </a:xfrm>
          <a:prstGeom prst="rect">
            <a:avLst/>
          </a:prstGeom>
          <a:noFill/>
          <a:ln w="9525">
            <a:noFill/>
            <a:miter lim="800000"/>
            <a:headEnd/>
            <a:tailEnd/>
          </a:ln>
          <a:effectLst/>
        </p:spPr>
      </p:pic>
      <p:sp>
        <p:nvSpPr>
          <p:cNvPr id="18" name="Rectangle 17"/>
          <p:cNvSpPr/>
          <p:nvPr/>
        </p:nvSpPr>
        <p:spPr>
          <a:xfrm>
            <a:off x="3358130" y="3531493"/>
            <a:ext cx="2317531" cy="501987"/>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marL="173038" indent="95250" defTabSz="914400" eaLnBrk="0" fontAlgn="base" hangingPunct="0">
              <a:spcBef>
                <a:spcPts val="1200"/>
              </a:spcBef>
              <a:spcAft>
                <a:spcPct val="0"/>
              </a:spcAft>
              <a:buSzPct val="75000"/>
              <a:defRPr/>
            </a:pPr>
            <a:r>
              <a:rPr lang="en-US" sz="1700" b="1" dirty="0" smtClean="0">
                <a:solidFill>
                  <a:schemeClr val="tx2">
                    <a:lumMod val="60000"/>
                    <a:lumOff val="40000"/>
                  </a:schemeClr>
                </a:solidFill>
              </a:rPr>
              <a:t>Reducing the digital divide</a:t>
            </a:r>
          </a:p>
        </p:txBody>
      </p:sp>
      <p:pic>
        <p:nvPicPr>
          <p:cNvPr id="19" name="Picture 3"/>
          <p:cNvPicPr>
            <a:picLocks noChangeAspect="1" noChangeArrowheads="1"/>
          </p:cNvPicPr>
          <p:nvPr/>
        </p:nvPicPr>
        <p:blipFill>
          <a:blip r:embed="rId3"/>
          <a:srcRect/>
          <a:stretch>
            <a:fillRect/>
          </a:stretch>
        </p:blipFill>
        <p:spPr bwMode="auto">
          <a:xfrm>
            <a:off x="3137409" y="3389599"/>
            <a:ext cx="536685" cy="501986"/>
          </a:xfrm>
          <a:prstGeom prst="rect">
            <a:avLst/>
          </a:prstGeom>
          <a:noFill/>
          <a:ln w="9525">
            <a:noFill/>
            <a:miter lim="800000"/>
            <a:headEnd/>
            <a:tailEnd/>
          </a:ln>
          <a:effectLst/>
        </p:spPr>
      </p:pic>
      <p:sp>
        <p:nvSpPr>
          <p:cNvPr id="20" name="Rectangle 19"/>
          <p:cNvSpPr/>
          <p:nvPr/>
        </p:nvSpPr>
        <p:spPr>
          <a:xfrm>
            <a:off x="3337104" y="5001099"/>
            <a:ext cx="2317531" cy="1128036"/>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marL="95250" indent="173038" defTabSz="914400" eaLnBrk="0" fontAlgn="base" hangingPunct="0">
              <a:spcBef>
                <a:spcPts val="1200"/>
              </a:spcBef>
              <a:spcAft>
                <a:spcPct val="0"/>
              </a:spcAft>
              <a:buSzPct val="75000"/>
              <a:defRPr/>
            </a:pPr>
            <a:r>
              <a:rPr lang="en-US" sz="1700" b="1" dirty="0" smtClean="0">
                <a:solidFill>
                  <a:schemeClr val="tx2">
                    <a:lumMod val="60000"/>
                    <a:lumOff val="40000"/>
                  </a:schemeClr>
                </a:solidFill>
              </a:rPr>
              <a:t>Enabling  the export  of knowledge and the attract ion of foreign investments</a:t>
            </a:r>
          </a:p>
        </p:txBody>
      </p:sp>
      <p:pic>
        <p:nvPicPr>
          <p:cNvPr id="21" name="Picture 3"/>
          <p:cNvPicPr>
            <a:picLocks noChangeAspect="1" noChangeArrowheads="1"/>
          </p:cNvPicPr>
          <p:nvPr/>
        </p:nvPicPr>
        <p:blipFill>
          <a:blip r:embed="rId3"/>
          <a:srcRect/>
          <a:stretch>
            <a:fillRect/>
          </a:stretch>
        </p:blipFill>
        <p:spPr bwMode="auto">
          <a:xfrm>
            <a:off x="3116383" y="4834811"/>
            <a:ext cx="536685" cy="501986"/>
          </a:xfrm>
          <a:prstGeom prst="rect">
            <a:avLst/>
          </a:prstGeom>
          <a:noFill/>
          <a:ln w="9525">
            <a:noFill/>
            <a:miter lim="800000"/>
            <a:headEnd/>
            <a:tailEnd/>
          </a:ln>
          <a:effectLst/>
        </p:spPr>
      </p:pic>
      <p:sp>
        <p:nvSpPr>
          <p:cNvPr id="22" name="Rectangle 21"/>
          <p:cNvSpPr/>
          <p:nvPr/>
        </p:nvSpPr>
        <p:spPr>
          <a:xfrm>
            <a:off x="6201270" y="2441761"/>
            <a:ext cx="2317531" cy="569450"/>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indent="268288" defTabSz="914400" eaLnBrk="0" fontAlgn="base" hangingPunct="0">
              <a:spcBef>
                <a:spcPts val="1200"/>
              </a:spcBef>
              <a:spcAft>
                <a:spcPct val="0"/>
              </a:spcAft>
              <a:buSzPct val="75000"/>
              <a:defRPr/>
            </a:pPr>
            <a:r>
              <a:rPr lang="en-US" sz="1700" b="1" dirty="0" smtClean="0">
                <a:solidFill>
                  <a:schemeClr val="tx2">
                    <a:lumMod val="60000"/>
                    <a:lumOff val="40000"/>
                  </a:schemeClr>
                </a:solidFill>
              </a:rPr>
              <a:t>New jobs’ Creation</a:t>
            </a:r>
          </a:p>
        </p:txBody>
      </p:sp>
      <p:pic>
        <p:nvPicPr>
          <p:cNvPr id="23" name="Picture 3"/>
          <p:cNvPicPr>
            <a:picLocks noChangeAspect="1" noChangeArrowheads="1"/>
          </p:cNvPicPr>
          <p:nvPr/>
        </p:nvPicPr>
        <p:blipFill>
          <a:blip r:embed="rId3"/>
          <a:srcRect/>
          <a:stretch>
            <a:fillRect/>
          </a:stretch>
        </p:blipFill>
        <p:spPr bwMode="auto">
          <a:xfrm>
            <a:off x="5980549" y="2275473"/>
            <a:ext cx="536685" cy="501986"/>
          </a:xfrm>
          <a:prstGeom prst="rect">
            <a:avLst/>
          </a:prstGeom>
          <a:noFill/>
          <a:ln w="9525">
            <a:noFill/>
            <a:miter lim="800000"/>
            <a:headEnd/>
            <a:tailEnd/>
          </a:ln>
          <a:effectLst/>
        </p:spPr>
      </p:pic>
      <p:sp>
        <p:nvSpPr>
          <p:cNvPr id="24" name="Rectangle 23"/>
          <p:cNvSpPr/>
          <p:nvPr/>
        </p:nvSpPr>
        <p:spPr>
          <a:xfrm>
            <a:off x="6211776" y="3287865"/>
            <a:ext cx="2317531" cy="1425122"/>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lvl="0" indent="268288" defTabSz="914400" eaLnBrk="0" fontAlgn="base" hangingPunct="0">
              <a:spcBef>
                <a:spcPts val="1200"/>
              </a:spcBef>
              <a:spcAft>
                <a:spcPct val="0"/>
              </a:spcAft>
              <a:buSzPct val="75000"/>
              <a:defRPr/>
            </a:pPr>
            <a:r>
              <a:rPr lang="en-GB" b="1" dirty="0" smtClean="0">
                <a:solidFill>
                  <a:schemeClr val="tx2">
                    <a:lumMod val="60000"/>
                    <a:lumOff val="40000"/>
                  </a:schemeClr>
                </a:solidFill>
                <a:sym typeface="Wingdings" pitchFamily="2" charset="2"/>
              </a:rPr>
              <a:t>Development of beneficial applications in the fields of health care, education</a:t>
            </a:r>
            <a:r>
              <a:rPr lang="fr-FR" b="1" dirty="0" smtClean="0">
                <a:solidFill>
                  <a:schemeClr val="tx2">
                    <a:lumMod val="60000"/>
                    <a:lumOff val="40000"/>
                  </a:schemeClr>
                </a:solidFill>
                <a:sym typeface="Wingdings" pitchFamily="2" charset="2"/>
              </a:rPr>
              <a:t>, agriculture, etc.</a:t>
            </a:r>
            <a:endParaRPr lang="fr-FR" b="1" dirty="0" smtClean="0">
              <a:solidFill>
                <a:schemeClr val="tx2">
                  <a:lumMod val="60000"/>
                  <a:lumOff val="40000"/>
                </a:schemeClr>
              </a:solidFill>
            </a:endParaRPr>
          </a:p>
        </p:txBody>
      </p:sp>
      <p:pic>
        <p:nvPicPr>
          <p:cNvPr id="25" name="Picture 3"/>
          <p:cNvPicPr>
            <a:picLocks noChangeAspect="1" noChangeArrowheads="1"/>
          </p:cNvPicPr>
          <p:nvPr/>
        </p:nvPicPr>
        <p:blipFill>
          <a:blip r:embed="rId3"/>
          <a:srcRect/>
          <a:stretch>
            <a:fillRect/>
          </a:stretch>
        </p:blipFill>
        <p:spPr bwMode="auto">
          <a:xfrm>
            <a:off x="5991055" y="3121577"/>
            <a:ext cx="536685" cy="501986"/>
          </a:xfrm>
          <a:prstGeom prst="rect">
            <a:avLst/>
          </a:prstGeom>
          <a:noFill/>
          <a:ln w="9525">
            <a:noFill/>
            <a:miter lim="800000"/>
            <a:headEnd/>
            <a:tailEnd/>
          </a:ln>
          <a:effectLst/>
        </p:spPr>
      </p:pic>
      <p:sp>
        <p:nvSpPr>
          <p:cNvPr id="28" name="Rectangle 27"/>
          <p:cNvSpPr/>
          <p:nvPr/>
        </p:nvSpPr>
        <p:spPr>
          <a:xfrm>
            <a:off x="523439" y="5052701"/>
            <a:ext cx="2317531" cy="669281"/>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indent="268288" defTabSz="914400" eaLnBrk="0" fontAlgn="base" hangingPunct="0">
              <a:spcBef>
                <a:spcPts val="1200"/>
              </a:spcBef>
              <a:spcAft>
                <a:spcPct val="0"/>
              </a:spcAft>
              <a:buSzPct val="75000"/>
              <a:defRPr/>
            </a:pPr>
            <a:r>
              <a:rPr lang="en-US" b="1" dirty="0" smtClean="0">
                <a:solidFill>
                  <a:schemeClr val="tx2">
                    <a:lumMod val="60000"/>
                    <a:lumOff val="40000"/>
                  </a:schemeClr>
                </a:solidFill>
              </a:rPr>
              <a:t>Increasing security  via cloud storage</a:t>
            </a:r>
          </a:p>
        </p:txBody>
      </p:sp>
      <p:pic>
        <p:nvPicPr>
          <p:cNvPr id="29" name="Picture 3"/>
          <p:cNvPicPr>
            <a:picLocks noChangeAspect="1" noChangeArrowheads="1"/>
          </p:cNvPicPr>
          <p:nvPr/>
        </p:nvPicPr>
        <p:blipFill>
          <a:blip r:embed="rId3"/>
          <a:srcRect/>
          <a:stretch>
            <a:fillRect/>
          </a:stretch>
        </p:blipFill>
        <p:spPr bwMode="auto">
          <a:xfrm>
            <a:off x="302718" y="4744519"/>
            <a:ext cx="536685" cy="501986"/>
          </a:xfrm>
          <a:prstGeom prst="rect">
            <a:avLst/>
          </a:prstGeom>
          <a:noFill/>
          <a:ln w="9525">
            <a:noFill/>
            <a:miter lim="800000"/>
            <a:headEnd/>
            <a:tailEnd/>
          </a:ln>
          <a:effectLst/>
        </p:spPr>
      </p:pic>
      <p:sp>
        <p:nvSpPr>
          <p:cNvPr id="84997" name="AutoShape 5" descr="Résultat de recherche d'images pour &quot;5G&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30" name="Rectangle 29"/>
          <p:cNvSpPr/>
          <p:nvPr/>
        </p:nvSpPr>
        <p:spPr>
          <a:xfrm>
            <a:off x="3358130" y="4313123"/>
            <a:ext cx="2317531" cy="495517"/>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indent="268288" defTabSz="914400" eaLnBrk="0" fontAlgn="base" hangingPunct="0">
              <a:spcBef>
                <a:spcPts val="1200"/>
              </a:spcBef>
              <a:spcAft>
                <a:spcPct val="0"/>
              </a:spcAft>
              <a:buSzPct val="75000"/>
              <a:defRPr/>
            </a:pPr>
            <a:r>
              <a:rPr lang="en-US" b="1" dirty="0" smtClean="0">
                <a:solidFill>
                  <a:schemeClr val="tx2">
                    <a:lumMod val="60000"/>
                    <a:lumOff val="40000"/>
                  </a:schemeClr>
                </a:solidFill>
              </a:rPr>
              <a:t>Disaster Recovery</a:t>
            </a:r>
          </a:p>
        </p:txBody>
      </p:sp>
      <p:pic>
        <p:nvPicPr>
          <p:cNvPr id="31" name="Picture 3"/>
          <p:cNvPicPr>
            <a:picLocks noChangeAspect="1" noChangeArrowheads="1"/>
          </p:cNvPicPr>
          <p:nvPr/>
        </p:nvPicPr>
        <p:blipFill>
          <a:blip r:embed="rId3"/>
          <a:srcRect/>
          <a:stretch>
            <a:fillRect/>
          </a:stretch>
        </p:blipFill>
        <p:spPr bwMode="auto">
          <a:xfrm>
            <a:off x="3137409" y="4117729"/>
            <a:ext cx="536685" cy="501986"/>
          </a:xfrm>
          <a:prstGeom prst="rect">
            <a:avLst/>
          </a:prstGeom>
          <a:noFill/>
          <a:ln w="9525">
            <a:noFill/>
            <a:miter lim="800000"/>
            <a:headEnd/>
            <a:tailEnd/>
          </a:ln>
          <a:effectLst/>
        </p:spPr>
      </p:pic>
      <p:sp>
        <p:nvSpPr>
          <p:cNvPr id="32" name="Rectangle 31"/>
          <p:cNvSpPr/>
          <p:nvPr/>
        </p:nvSpPr>
        <p:spPr>
          <a:xfrm>
            <a:off x="6211776" y="4974928"/>
            <a:ext cx="2317531" cy="669281"/>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indent="268288" defTabSz="914400" eaLnBrk="0" fontAlgn="base" hangingPunct="0">
              <a:spcBef>
                <a:spcPts val="1200"/>
              </a:spcBef>
              <a:spcAft>
                <a:spcPct val="0"/>
              </a:spcAft>
              <a:buSzPct val="75000"/>
              <a:buBlip>
                <a:blip r:embed="rId4"/>
              </a:buBlip>
              <a:defRPr/>
            </a:pPr>
            <a:r>
              <a:rPr lang="en-US" sz="1700" b="1" dirty="0" smtClean="0">
                <a:solidFill>
                  <a:schemeClr val="tx2">
                    <a:lumMod val="60000"/>
                    <a:lumOff val="40000"/>
                  </a:schemeClr>
                </a:solidFill>
              </a:rPr>
              <a:t>Respect of Environment</a:t>
            </a:r>
          </a:p>
        </p:txBody>
      </p:sp>
      <p:pic>
        <p:nvPicPr>
          <p:cNvPr id="33" name="Picture 3"/>
          <p:cNvPicPr>
            <a:picLocks noChangeAspect="1" noChangeArrowheads="1"/>
          </p:cNvPicPr>
          <p:nvPr/>
        </p:nvPicPr>
        <p:blipFill>
          <a:blip r:embed="rId3"/>
          <a:srcRect/>
          <a:stretch>
            <a:fillRect/>
          </a:stretch>
        </p:blipFill>
        <p:spPr bwMode="auto">
          <a:xfrm>
            <a:off x="5991055" y="4808640"/>
            <a:ext cx="536685" cy="50198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5"/>
          <p:cNvPicPr>
            <a:picLocks noChangeAspect="1" noChangeArrowheads="1"/>
          </p:cNvPicPr>
          <p:nvPr/>
        </p:nvPicPr>
        <p:blipFill>
          <a:blip r:embed="rId2"/>
          <a:srcRect/>
          <a:stretch>
            <a:fillRect/>
          </a:stretch>
        </p:blipFill>
        <p:spPr bwMode="auto">
          <a:xfrm>
            <a:off x="-1" y="428603"/>
            <a:ext cx="2695903" cy="1428031"/>
          </a:xfrm>
          <a:prstGeom prst="rect">
            <a:avLst/>
          </a:prstGeom>
          <a:noFill/>
          <a:ln w="9525">
            <a:noFill/>
            <a:miter lim="800000"/>
            <a:headEnd/>
            <a:tailEnd/>
          </a:ln>
          <a:effectLst/>
        </p:spPr>
      </p:pic>
      <p:sp>
        <p:nvSpPr>
          <p:cNvPr id="30" name="Rectangle 29"/>
          <p:cNvSpPr/>
          <p:nvPr/>
        </p:nvSpPr>
        <p:spPr>
          <a:xfrm>
            <a:off x="-7946" y="1909128"/>
            <a:ext cx="3707528" cy="669281"/>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indent="268288" defTabSz="914400" eaLnBrk="0" fontAlgn="base" hangingPunct="0">
              <a:spcBef>
                <a:spcPts val="1200"/>
              </a:spcBef>
              <a:spcAft>
                <a:spcPct val="0"/>
              </a:spcAft>
              <a:buSzPct val="75000"/>
              <a:defRPr/>
            </a:pPr>
            <a:r>
              <a:rPr lang="en-US" sz="2400" b="1" i="1" dirty="0" smtClean="0">
                <a:solidFill>
                  <a:schemeClr val="accent5">
                    <a:lumMod val="75000"/>
                  </a:schemeClr>
                </a:solidFill>
              </a:rPr>
              <a:t>Business Opportunities</a:t>
            </a:r>
          </a:p>
        </p:txBody>
      </p:sp>
      <p:sp>
        <p:nvSpPr>
          <p:cNvPr id="2" name="Titre 1"/>
          <p:cNvSpPr>
            <a:spLocks noGrp="1"/>
          </p:cNvSpPr>
          <p:nvPr>
            <p:ph type="title"/>
          </p:nvPr>
        </p:nvSpPr>
        <p:spPr/>
        <p:txBody>
          <a:bodyPr>
            <a:normAutofit fontScale="90000"/>
          </a:bodyPr>
          <a:lstStyle/>
          <a:p>
            <a:pPr algn="r"/>
            <a:r>
              <a:rPr lang="fr-FR" dirty="0" smtClean="0"/>
              <a:t>Opportunities of SG13 Topics</a:t>
            </a:r>
            <a:br>
              <a:rPr lang="fr-FR" dirty="0" smtClean="0"/>
            </a:br>
            <a:r>
              <a:rPr lang="fr-FR" sz="3600" b="0" i="1" dirty="0" smtClean="0"/>
              <a:t>for the African Countries: </a:t>
            </a:r>
            <a:br>
              <a:rPr lang="fr-FR" sz="3600" b="0" i="1" dirty="0" smtClean="0"/>
            </a:br>
            <a:r>
              <a:rPr lang="fr-FR" sz="3600" b="0" i="1" dirty="0" smtClean="0"/>
              <a:t>Big Data</a:t>
            </a:r>
            <a:endParaRPr lang="fr-FR" b="0" i="1" dirty="0"/>
          </a:p>
        </p:txBody>
      </p:sp>
      <p:sp>
        <p:nvSpPr>
          <p:cNvPr id="4" name="Espace réservé du numéro de diapositive 3"/>
          <p:cNvSpPr>
            <a:spLocks noGrp="1"/>
          </p:cNvSpPr>
          <p:nvPr>
            <p:ph type="sldNum" sz="quarter" idx="12"/>
          </p:nvPr>
        </p:nvSpPr>
        <p:spPr/>
        <p:txBody>
          <a:bodyPr/>
          <a:lstStyle/>
          <a:p>
            <a:fld id="{283C63E4-F9BE-C24A-B4FF-309EB18BA564}" type="slidenum">
              <a:rPr lang="en-US" smtClean="0"/>
              <a:pPr/>
              <a:t>13</a:t>
            </a:fld>
            <a:endParaRPr lang="en-US" dirty="0"/>
          </a:p>
        </p:txBody>
      </p:sp>
      <p:sp>
        <p:nvSpPr>
          <p:cNvPr id="5" name="Rectangle 2"/>
          <p:cNvSpPr txBox="1">
            <a:spLocks noChangeArrowheads="1"/>
          </p:cNvSpPr>
          <p:nvPr/>
        </p:nvSpPr>
        <p:spPr bwMode="auto">
          <a:xfrm>
            <a:off x="8676456" y="428604"/>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r>
              <a:rPr lang="en-GB" sz="2400" b="0" dirty="0" smtClean="0">
                <a:solidFill>
                  <a:schemeClr val="accent1"/>
                </a:solidFill>
              </a:rPr>
              <a:t>3</a:t>
            </a:r>
          </a:p>
        </p:txBody>
      </p:sp>
      <p:sp>
        <p:nvSpPr>
          <p:cNvPr id="10" name="Rectangle 9"/>
          <p:cNvSpPr/>
          <p:nvPr/>
        </p:nvSpPr>
        <p:spPr>
          <a:xfrm>
            <a:off x="520264" y="2609940"/>
            <a:ext cx="2569777" cy="1114127"/>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lvl="0" indent="268288" defTabSz="914400">
              <a:spcBef>
                <a:spcPts val="600"/>
              </a:spcBef>
              <a:buSzPct val="75000"/>
              <a:defRPr/>
            </a:pPr>
            <a:r>
              <a:rPr lang="en-US" sz="1700" b="1" dirty="0" smtClean="0">
                <a:solidFill>
                  <a:schemeClr val="tx2">
                    <a:lumMod val="60000"/>
                    <a:lumOff val="40000"/>
                  </a:schemeClr>
                </a:solidFill>
              </a:rPr>
              <a:t>Improve customer experience  &amp; efficiency of company's marketing activity</a:t>
            </a:r>
          </a:p>
        </p:txBody>
      </p:sp>
      <p:pic>
        <p:nvPicPr>
          <p:cNvPr id="84995" name="Picture 3"/>
          <p:cNvPicPr>
            <a:picLocks noChangeAspect="1" noChangeArrowheads="1"/>
          </p:cNvPicPr>
          <p:nvPr/>
        </p:nvPicPr>
        <p:blipFill>
          <a:blip r:embed="rId3"/>
          <a:srcRect/>
          <a:stretch>
            <a:fillRect/>
          </a:stretch>
        </p:blipFill>
        <p:spPr bwMode="auto">
          <a:xfrm>
            <a:off x="299543" y="2443653"/>
            <a:ext cx="536685" cy="501986"/>
          </a:xfrm>
          <a:prstGeom prst="rect">
            <a:avLst/>
          </a:prstGeom>
          <a:noFill/>
          <a:ln w="9525">
            <a:noFill/>
            <a:miter lim="800000"/>
            <a:headEnd/>
            <a:tailEnd/>
          </a:ln>
          <a:effectLst/>
        </p:spPr>
      </p:pic>
      <p:sp>
        <p:nvSpPr>
          <p:cNvPr id="12" name="Rectangle 11"/>
          <p:cNvSpPr/>
          <p:nvPr/>
        </p:nvSpPr>
        <p:spPr>
          <a:xfrm>
            <a:off x="3726716" y="2602803"/>
            <a:ext cx="5180800" cy="834073"/>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lvl="0" indent="268288" defTabSz="914400" eaLnBrk="0" fontAlgn="base" hangingPunct="0">
              <a:spcBef>
                <a:spcPts val="1200"/>
              </a:spcBef>
              <a:spcAft>
                <a:spcPct val="0"/>
              </a:spcAft>
              <a:buSzPct val="75000"/>
              <a:defRPr/>
            </a:pPr>
            <a:r>
              <a:rPr lang="en-US" sz="1700" b="1" dirty="0" smtClean="0">
                <a:solidFill>
                  <a:schemeClr val="tx2">
                    <a:lumMod val="60000"/>
                    <a:lumOff val="40000"/>
                  </a:schemeClr>
                </a:solidFill>
              </a:rPr>
              <a:t>Meet pressing public policy objectives and save lives (for example by tracking earthquake victims, tracing flu epidemic, checking the pattern of diseases, etc.)</a:t>
            </a:r>
          </a:p>
        </p:txBody>
      </p:sp>
      <p:pic>
        <p:nvPicPr>
          <p:cNvPr id="13" name="Picture 3"/>
          <p:cNvPicPr>
            <a:picLocks noChangeAspect="1" noChangeArrowheads="1"/>
          </p:cNvPicPr>
          <p:nvPr/>
        </p:nvPicPr>
        <p:blipFill>
          <a:blip r:embed="rId3"/>
          <a:srcRect/>
          <a:stretch>
            <a:fillRect/>
          </a:stretch>
        </p:blipFill>
        <p:spPr bwMode="auto">
          <a:xfrm>
            <a:off x="3505995" y="2436515"/>
            <a:ext cx="536685" cy="501986"/>
          </a:xfrm>
          <a:prstGeom prst="rect">
            <a:avLst/>
          </a:prstGeom>
          <a:noFill/>
          <a:ln w="9525">
            <a:noFill/>
            <a:miter lim="800000"/>
            <a:headEnd/>
            <a:tailEnd/>
          </a:ln>
          <a:effectLst/>
        </p:spPr>
      </p:pic>
      <p:sp>
        <p:nvSpPr>
          <p:cNvPr id="84997" name="AutoShape 5" descr="Résultat de recherche d'images pour &quot;5G&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31" name="Rectangle 30"/>
          <p:cNvSpPr/>
          <p:nvPr/>
        </p:nvSpPr>
        <p:spPr>
          <a:xfrm>
            <a:off x="4451609" y="1909128"/>
            <a:ext cx="3730694" cy="669281"/>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defTabSz="914400" eaLnBrk="0" fontAlgn="base" hangingPunct="0">
              <a:spcBef>
                <a:spcPts val="1200"/>
              </a:spcBef>
              <a:spcAft>
                <a:spcPct val="0"/>
              </a:spcAft>
              <a:buSzPct val="75000"/>
              <a:defRPr/>
            </a:pPr>
            <a:r>
              <a:rPr lang="en-US" sz="2400" b="1" i="1" dirty="0" smtClean="0">
                <a:solidFill>
                  <a:schemeClr val="accent5">
                    <a:lumMod val="75000"/>
                  </a:schemeClr>
                </a:solidFill>
              </a:rPr>
              <a:t>Development Opportunities</a:t>
            </a:r>
          </a:p>
        </p:txBody>
      </p:sp>
      <p:sp>
        <p:nvSpPr>
          <p:cNvPr id="32" name="Rectangle 31"/>
          <p:cNvSpPr/>
          <p:nvPr/>
        </p:nvSpPr>
        <p:spPr>
          <a:xfrm>
            <a:off x="3705689" y="3653864"/>
            <a:ext cx="5201827" cy="1406849"/>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lvl="0" indent="268288" defTabSz="914400">
              <a:spcBef>
                <a:spcPts val="600"/>
              </a:spcBef>
              <a:buSzPct val="75000"/>
              <a:defRPr/>
            </a:pPr>
            <a:r>
              <a:rPr lang="en-US" sz="1700" b="1" kern="0" dirty="0" smtClean="0">
                <a:solidFill>
                  <a:schemeClr val="tx2">
                    <a:lumMod val="60000"/>
                    <a:lumOff val="40000"/>
                  </a:schemeClr>
                </a:solidFill>
              </a:rPr>
              <a:t>Smartly manage data for better quality of life and sustainability via smart services and cities, allowing pollution reduction + urban planning improvement + efficiency and agility increase of utility infrastructures (electricity grid, sanitation, transportation, …) </a:t>
            </a:r>
          </a:p>
        </p:txBody>
      </p:sp>
      <p:pic>
        <p:nvPicPr>
          <p:cNvPr id="33" name="Picture 3"/>
          <p:cNvPicPr>
            <a:picLocks noChangeAspect="1" noChangeArrowheads="1"/>
          </p:cNvPicPr>
          <p:nvPr/>
        </p:nvPicPr>
        <p:blipFill>
          <a:blip r:embed="rId3"/>
          <a:srcRect/>
          <a:stretch>
            <a:fillRect/>
          </a:stretch>
        </p:blipFill>
        <p:spPr bwMode="auto">
          <a:xfrm>
            <a:off x="3484969" y="3487577"/>
            <a:ext cx="536685" cy="501986"/>
          </a:xfrm>
          <a:prstGeom prst="rect">
            <a:avLst/>
          </a:prstGeom>
          <a:noFill/>
          <a:ln w="9525">
            <a:noFill/>
            <a:miter lim="800000"/>
            <a:headEnd/>
            <a:tailEnd/>
          </a:ln>
          <a:effectLst/>
        </p:spPr>
      </p:pic>
      <p:sp>
        <p:nvSpPr>
          <p:cNvPr id="34" name="Rectangle 33"/>
          <p:cNvSpPr/>
          <p:nvPr/>
        </p:nvSpPr>
        <p:spPr>
          <a:xfrm>
            <a:off x="3700429" y="5295408"/>
            <a:ext cx="5201827" cy="818756"/>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lvl="0" indent="268288" defTabSz="914400">
              <a:spcBef>
                <a:spcPts val="600"/>
              </a:spcBef>
              <a:buSzPct val="75000"/>
              <a:defRPr/>
            </a:pPr>
            <a:r>
              <a:rPr lang="en-US" sz="1700" b="1" kern="0" dirty="0" smtClean="0">
                <a:solidFill>
                  <a:schemeClr val="tx2">
                    <a:lumMod val="60000"/>
                    <a:lumOff val="40000"/>
                  </a:schemeClr>
                </a:solidFill>
              </a:rPr>
              <a:t>Provide improved services and enhanced convenience in daily life through targeted advertising, location information, better and informed decisions</a:t>
            </a:r>
          </a:p>
        </p:txBody>
      </p:sp>
      <p:pic>
        <p:nvPicPr>
          <p:cNvPr id="35" name="Picture 3"/>
          <p:cNvPicPr>
            <a:picLocks noChangeAspect="1" noChangeArrowheads="1"/>
          </p:cNvPicPr>
          <p:nvPr/>
        </p:nvPicPr>
        <p:blipFill>
          <a:blip r:embed="rId3"/>
          <a:srcRect/>
          <a:stretch>
            <a:fillRect/>
          </a:stretch>
        </p:blipFill>
        <p:spPr bwMode="auto">
          <a:xfrm>
            <a:off x="3479709" y="5153513"/>
            <a:ext cx="536685" cy="501986"/>
          </a:xfrm>
          <a:prstGeom prst="rect">
            <a:avLst/>
          </a:prstGeom>
          <a:noFill/>
          <a:ln w="9525">
            <a:noFill/>
            <a:miter lim="800000"/>
            <a:headEnd/>
            <a:tailEnd/>
          </a:ln>
          <a:effectLst/>
        </p:spPr>
      </p:pic>
      <p:sp>
        <p:nvSpPr>
          <p:cNvPr id="36" name="Rectangle 35"/>
          <p:cNvSpPr/>
          <p:nvPr/>
        </p:nvSpPr>
        <p:spPr>
          <a:xfrm>
            <a:off x="499238" y="3976323"/>
            <a:ext cx="2569777" cy="706034"/>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lvl="0" indent="268288" defTabSz="914400">
              <a:spcBef>
                <a:spcPts val="600"/>
              </a:spcBef>
              <a:buSzPct val="75000"/>
              <a:defRPr/>
            </a:pPr>
            <a:r>
              <a:rPr lang="en-US" sz="1700" b="1" kern="0" dirty="0" smtClean="0">
                <a:solidFill>
                  <a:schemeClr val="tx2">
                    <a:lumMod val="60000"/>
                    <a:lumOff val="40000"/>
                  </a:schemeClr>
                </a:solidFill>
              </a:rPr>
              <a:t>Improve company’s operational efficiency</a:t>
            </a:r>
          </a:p>
        </p:txBody>
      </p:sp>
      <p:pic>
        <p:nvPicPr>
          <p:cNvPr id="37" name="Picture 3"/>
          <p:cNvPicPr>
            <a:picLocks noChangeAspect="1" noChangeArrowheads="1"/>
          </p:cNvPicPr>
          <p:nvPr/>
        </p:nvPicPr>
        <p:blipFill>
          <a:blip r:embed="rId3"/>
          <a:srcRect/>
          <a:stretch>
            <a:fillRect/>
          </a:stretch>
        </p:blipFill>
        <p:spPr bwMode="auto">
          <a:xfrm>
            <a:off x="278517" y="3810035"/>
            <a:ext cx="536685" cy="501986"/>
          </a:xfrm>
          <a:prstGeom prst="rect">
            <a:avLst/>
          </a:prstGeom>
          <a:noFill/>
          <a:ln w="9525">
            <a:noFill/>
            <a:miter lim="800000"/>
            <a:headEnd/>
            <a:tailEnd/>
          </a:ln>
          <a:effectLst/>
        </p:spPr>
      </p:pic>
      <p:sp>
        <p:nvSpPr>
          <p:cNvPr id="38" name="Rectangle 37"/>
          <p:cNvSpPr/>
          <p:nvPr/>
        </p:nvSpPr>
        <p:spPr>
          <a:xfrm>
            <a:off x="493978" y="4948555"/>
            <a:ext cx="2569777" cy="706034"/>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lvl="0" indent="268288" defTabSz="914400">
              <a:spcBef>
                <a:spcPts val="600"/>
              </a:spcBef>
              <a:buSzPct val="75000"/>
              <a:defRPr/>
            </a:pPr>
            <a:r>
              <a:rPr lang="en-US" sz="1700" b="1" kern="0" dirty="0" smtClean="0">
                <a:solidFill>
                  <a:schemeClr val="tx2">
                    <a:lumMod val="60000"/>
                    <a:lumOff val="40000"/>
                  </a:schemeClr>
                </a:solidFill>
              </a:rPr>
              <a:t>Develop company’s Business Model</a:t>
            </a:r>
          </a:p>
        </p:txBody>
      </p:sp>
      <p:pic>
        <p:nvPicPr>
          <p:cNvPr id="39" name="Picture 3"/>
          <p:cNvPicPr>
            <a:picLocks noChangeAspect="1" noChangeArrowheads="1"/>
          </p:cNvPicPr>
          <p:nvPr/>
        </p:nvPicPr>
        <p:blipFill>
          <a:blip r:embed="rId3"/>
          <a:srcRect/>
          <a:stretch>
            <a:fillRect/>
          </a:stretch>
        </p:blipFill>
        <p:spPr bwMode="auto">
          <a:xfrm>
            <a:off x="273257" y="4782267"/>
            <a:ext cx="536685" cy="501986"/>
          </a:xfrm>
          <a:prstGeom prst="rect">
            <a:avLst/>
          </a:prstGeom>
          <a:noFill/>
          <a:ln w="9525">
            <a:noFill/>
            <a:miter lim="800000"/>
            <a:headEnd/>
            <a:tailEnd/>
          </a:ln>
          <a:effectLst/>
        </p:spPr>
      </p:pic>
      <p:sp>
        <p:nvSpPr>
          <p:cNvPr id="21" name="Rectangle 20"/>
          <p:cNvSpPr/>
          <p:nvPr/>
        </p:nvSpPr>
        <p:spPr>
          <a:xfrm>
            <a:off x="1295916" y="6222263"/>
            <a:ext cx="3588250" cy="461665"/>
          </a:xfrm>
          <a:prstGeom prst="rect">
            <a:avLst/>
          </a:prstGeom>
        </p:spPr>
        <p:txBody>
          <a:bodyPr wrap="square">
            <a:spAutoFit/>
          </a:bodyPr>
          <a:lstStyle/>
          <a:p>
            <a:r>
              <a:rPr lang="en-US" sz="1200" b="1" i="1" dirty="0" smtClean="0">
                <a:solidFill>
                  <a:schemeClr val="tx1">
                    <a:lumMod val="65000"/>
                    <a:lumOff val="35000"/>
                  </a:schemeClr>
                </a:solidFill>
              </a:rPr>
              <a:t>Source 1: </a:t>
            </a:r>
            <a:r>
              <a:rPr lang="en-US" sz="1200" dirty="0" smtClean="0">
                <a:solidFill>
                  <a:schemeClr val="tx1">
                    <a:lumMod val="65000"/>
                    <a:lumOff val="35000"/>
                  </a:schemeClr>
                </a:solidFill>
              </a:rPr>
              <a:t> Impact et Applications du Big Data en Entreprise, Data-Business.fr, October 2014</a:t>
            </a:r>
            <a:endParaRPr lang="en-US" sz="1200" dirty="0">
              <a:solidFill>
                <a:schemeClr val="tx1">
                  <a:lumMod val="65000"/>
                  <a:lumOff val="35000"/>
                </a:schemeClr>
              </a:solidFill>
            </a:endParaRPr>
          </a:p>
        </p:txBody>
      </p:sp>
      <p:sp>
        <p:nvSpPr>
          <p:cNvPr id="22" name="Rectangle 21"/>
          <p:cNvSpPr/>
          <p:nvPr/>
        </p:nvSpPr>
        <p:spPr>
          <a:xfrm>
            <a:off x="4884166" y="6222263"/>
            <a:ext cx="2564358" cy="461665"/>
          </a:xfrm>
          <a:prstGeom prst="rect">
            <a:avLst/>
          </a:prstGeom>
        </p:spPr>
        <p:txBody>
          <a:bodyPr wrap="square">
            <a:spAutoFit/>
          </a:bodyPr>
          <a:lstStyle/>
          <a:p>
            <a:r>
              <a:rPr lang="en-GB" sz="1200" b="1" i="1" dirty="0" smtClean="0">
                <a:solidFill>
                  <a:schemeClr val="tx1">
                    <a:lumMod val="65000"/>
                    <a:lumOff val="35000"/>
                  </a:schemeClr>
                </a:solidFill>
              </a:rPr>
              <a:t>Source2 </a:t>
            </a:r>
            <a:r>
              <a:rPr lang="en-GB" sz="1200" dirty="0" smtClean="0">
                <a:solidFill>
                  <a:schemeClr val="tx1">
                    <a:lumMod val="65000"/>
                    <a:lumOff val="35000"/>
                  </a:schemeClr>
                </a:solidFill>
              </a:rPr>
              <a:t>: ITU Telecom Worlds 2013 Outcomes Report, November 2013</a:t>
            </a:r>
            <a:endParaRPr lang="fr-FR" sz="1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7" name="Picture 1"/>
          <p:cNvPicPr>
            <a:picLocks noChangeAspect="1" noChangeArrowheads="1"/>
          </p:cNvPicPr>
          <p:nvPr/>
        </p:nvPicPr>
        <p:blipFill>
          <a:blip r:embed="rId2"/>
          <a:srcRect/>
          <a:stretch>
            <a:fillRect/>
          </a:stretch>
        </p:blipFill>
        <p:spPr bwMode="auto">
          <a:xfrm>
            <a:off x="6905625" y="3687110"/>
            <a:ext cx="2238375" cy="2047875"/>
          </a:xfrm>
          <a:prstGeom prst="rect">
            <a:avLst/>
          </a:prstGeom>
          <a:noFill/>
          <a:ln w="9525">
            <a:noFill/>
            <a:miter lim="800000"/>
            <a:headEnd/>
            <a:tailEnd/>
          </a:ln>
          <a:effectLst/>
        </p:spPr>
      </p:pic>
      <p:sp>
        <p:nvSpPr>
          <p:cNvPr id="3" name="Espace réservé du contenu 2"/>
          <p:cNvSpPr>
            <a:spLocks noGrp="1"/>
          </p:cNvSpPr>
          <p:nvPr>
            <p:ph idx="1"/>
          </p:nvPr>
        </p:nvSpPr>
        <p:spPr>
          <a:xfrm>
            <a:off x="457200" y="961698"/>
            <a:ext cx="8229600" cy="3310758"/>
          </a:xfrm>
        </p:spPr>
        <p:txBody>
          <a:bodyPr>
            <a:normAutofit/>
          </a:bodyPr>
          <a:lstStyle/>
          <a:p>
            <a:pPr marL="0" indent="0" algn="ctr">
              <a:buNone/>
            </a:pPr>
            <a:r>
              <a:rPr lang="fr-FR" sz="2800" dirty="0" smtClean="0"/>
              <a:t>It </a:t>
            </a:r>
            <a:r>
              <a:rPr lang="en-US" sz="2800" dirty="0" smtClean="0"/>
              <a:t>will be advantageous </a:t>
            </a:r>
            <a:r>
              <a:rPr lang="fr-FR" sz="2800" dirty="0" smtClean="0"/>
              <a:t>for</a:t>
            </a:r>
            <a:r>
              <a:rPr lang="en-US" sz="2800" dirty="0" smtClean="0"/>
              <a:t> African Countries to get more involved in the standardization activities of SG13. This will allow them to better understand the new ICT technologies, reflect their priorities related to the studied topics and then facilitate and accelerate </a:t>
            </a:r>
            <a:r>
              <a:rPr lang="fr-FR" sz="2800" dirty="0" smtClean="0"/>
              <a:t>the adoption of </a:t>
            </a:r>
            <a:r>
              <a:rPr lang="en-US" sz="2800" dirty="0" smtClean="0"/>
              <a:t>these</a:t>
            </a:r>
            <a:r>
              <a:rPr lang="fr-FR" sz="2800" dirty="0" smtClean="0"/>
              <a:t> technologies</a:t>
            </a:r>
            <a:endParaRPr lang="fr-FR" dirty="0" smtClean="0"/>
          </a:p>
          <a:p>
            <a:pPr marL="0" indent="0" algn="ctr">
              <a:buNone/>
            </a:pPr>
            <a:endParaRPr lang="fr-FR" dirty="0"/>
          </a:p>
        </p:txBody>
      </p:sp>
      <p:sp>
        <p:nvSpPr>
          <p:cNvPr id="4" name="Espace réservé du numéro de diapositive 3"/>
          <p:cNvSpPr>
            <a:spLocks noGrp="1"/>
          </p:cNvSpPr>
          <p:nvPr>
            <p:ph type="sldNum" sz="quarter" idx="12"/>
          </p:nvPr>
        </p:nvSpPr>
        <p:spPr/>
        <p:txBody>
          <a:bodyPr/>
          <a:lstStyle/>
          <a:p>
            <a:fld id="{283C63E4-F9BE-C24A-B4FF-309EB18BA564}" type="slidenum">
              <a:rPr lang="en-US" smtClean="0"/>
              <a:pPr/>
              <a:t>14</a:t>
            </a:fld>
            <a:endParaRPr lang="en-US" dirty="0"/>
          </a:p>
        </p:txBody>
      </p:sp>
      <p:sp>
        <p:nvSpPr>
          <p:cNvPr id="5" name="ZoneTexte 4"/>
          <p:cNvSpPr txBox="1"/>
          <p:nvPr/>
        </p:nvSpPr>
        <p:spPr>
          <a:xfrm>
            <a:off x="1213946" y="4035212"/>
            <a:ext cx="5691680" cy="707886"/>
          </a:xfrm>
          <a:prstGeom prst="rect">
            <a:avLst/>
          </a:prstGeom>
          <a:noFill/>
        </p:spPr>
        <p:txBody>
          <a:bodyPr wrap="square" rtlCol="0">
            <a:spAutoFit/>
          </a:bodyPr>
          <a:lstStyle/>
          <a:p>
            <a:r>
              <a:rPr lang="fr-FR" sz="2000" b="1" dirty="0" smtClean="0">
                <a:solidFill>
                  <a:schemeClr val="accent2"/>
                </a:solidFill>
              </a:rPr>
              <a:t>How are </a:t>
            </a:r>
            <a:r>
              <a:rPr lang="en-US" sz="2000" b="1" dirty="0" smtClean="0">
                <a:solidFill>
                  <a:schemeClr val="accent2"/>
                </a:solidFill>
              </a:rPr>
              <a:t>African countries currently contributing to SG13’s activities</a:t>
            </a:r>
            <a:endParaRPr lang="en-US" sz="2000" b="1" dirty="0">
              <a:solidFill>
                <a:schemeClr val="accent2"/>
              </a:solidFill>
            </a:endParaRPr>
          </a:p>
        </p:txBody>
      </p:sp>
      <p:sp>
        <p:nvSpPr>
          <p:cNvPr id="6" name="ZoneTexte 5"/>
          <p:cNvSpPr txBox="1"/>
          <p:nvPr/>
        </p:nvSpPr>
        <p:spPr>
          <a:xfrm>
            <a:off x="1213945" y="4812256"/>
            <a:ext cx="6180083" cy="1015663"/>
          </a:xfrm>
          <a:prstGeom prst="rect">
            <a:avLst/>
          </a:prstGeom>
          <a:noFill/>
        </p:spPr>
        <p:txBody>
          <a:bodyPr wrap="square" rtlCol="0">
            <a:spAutoFit/>
          </a:bodyPr>
          <a:lstStyle/>
          <a:p>
            <a:r>
              <a:rPr lang="en-US" sz="2000" b="1" dirty="0" smtClean="0">
                <a:solidFill>
                  <a:schemeClr val="accent2"/>
                </a:solidFill>
              </a:rPr>
              <a:t>What initiatives were taken in order to promote SG13’s activities in Africa and encourage active participation to the SG13’s work  </a:t>
            </a:r>
            <a:endParaRPr lang="en-US" sz="2000" b="1" dirty="0">
              <a:solidFill>
                <a:schemeClr val="accent2"/>
              </a:solidFill>
            </a:endParaRPr>
          </a:p>
        </p:txBody>
      </p:sp>
      <p:pic>
        <p:nvPicPr>
          <p:cNvPr id="8" name="Picture 2"/>
          <p:cNvPicPr>
            <a:picLocks noChangeAspect="1" noChangeArrowheads="1"/>
          </p:cNvPicPr>
          <p:nvPr/>
        </p:nvPicPr>
        <p:blipFill>
          <a:blip r:embed="rId3">
            <a:duotone>
              <a:schemeClr val="accent2">
                <a:shade val="45000"/>
                <a:satMod val="135000"/>
              </a:schemeClr>
              <a:prstClr val="white"/>
            </a:duotone>
          </a:blip>
          <a:srcRect/>
          <a:stretch>
            <a:fillRect/>
          </a:stretch>
        </p:blipFill>
        <p:spPr bwMode="auto">
          <a:xfrm>
            <a:off x="496918" y="4153042"/>
            <a:ext cx="650865" cy="369332"/>
          </a:xfrm>
          <a:prstGeom prst="rect">
            <a:avLst/>
          </a:prstGeom>
          <a:noFill/>
          <a:ln w="9525">
            <a:noFill/>
            <a:miter lim="800000"/>
            <a:headEnd/>
            <a:tailEnd/>
          </a:ln>
          <a:effectLst/>
        </p:spPr>
      </p:pic>
      <p:pic>
        <p:nvPicPr>
          <p:cNvPr id="9" name="Picture 2"/>
          <p:cNvPicPr>
            <a:picLocks noChangeAspect="1" noChangeArrowheads="1"/>
          </p:cNvPicPr>
          <p:nvPr/>
        </p:nvPicPr>
        <p:blipFill>
          <a:blip r:embed="rId3">
            <a:duotone>
              <a:schemeClr val="accent2">
                <a:shade val="45000"/>
                <a:satMod val="135000"/>
              </a:schemeClr>
              <a:prstClr val="white"/>
            </a:duotone>
          </a:blip>
          <a:srcRect/>
          <a:stretch>
            <a:fillRect/>
          </a:stretch>
        </p:blipFill>
        <p:spPr bwMode="auto">
          <a:xfrm>
            <a:off x="515782" y="4922618"/>
            <a:ext cx="650865" cy="369332"/>
          </a:xfrm>
          <a:prstGeom prst="rect">
            <a:avLst/>
          </a:prstGeom>
          <a:noFill/>
          <a:ln w="9525">
            <a:noFill/>
            <a:miter lim="800000"/>
            <a:headEnd/>
            <a:tailEnd/>
          </a:ln>
          <a:effectLst/>
        </p:spPr>
      </p:pic>
      <p:pic>
        <p:nvPicPr>
          <p:cNvPr id="11" name="Picture 2"/>
          <p:cNvPicPr>
            <a:picLocks noChangeAspect="1" noChangeArrowheads="1"/>
          </p:cNvPicPr>
          <p:nvPr/>
        </p:nvPicPr>
        <p:blipFill>
          <a:blip r:embed="rId4" cstate="print"/>
          <a:srcRect/>
          <a:stretch>
            <a:fillRect/>
          </a:stretch>
        </p:blipFill>
        <p:spPr bwMode="auto">
          <a:xfrm>
            <a:off x="0" y="162478"/>
            <a:ext cx="1071570" cy="6429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283C63E4-F9BE-C24A-B4FF-309EB18BA564}" type="slidenum">
              <a:rPr lang="en-US" smtClean="0"/>
              <a:pPr/>
              <a:t>15</a:t>
            </a:fld>
            <a:endParaRPr lang="en-US" dirty="0"/>
          </a:p>
        </p:txBody>
      </p:sp>
      <p:pic>
        <p:nvPicPr>
          <p:cNvPr id="5" name="Picture 2"/>
          <p:cNvPicPr>
            <a:picLocks noChangeAspect="1" noChangeArrowheads="1"/>
          </p:cNvPicPr>
          <p:nvPr/>
        </p:nvPicPr>
        <p:blipFill>
          <a:blip r:embed="rId2" cstate="print"/>
          <a:srcRect/>
          <a:stretch>
            <a:fillRect/>
          </a:stretch>
        </p:blipFill>
        <p:spPr bwMode="auto">
          <a:xfrm>
            <a:off x="0" y="162478"/>
            <a:ext cx="1071570" cy="642942"/>
          </a:xfrm>
          <a:prstGeom prst="rect">
            <a:avLst/>
          </a:prstGeom>
          <a:noFill/>
          <a:ln w="9525">
            <a:noFill/>
            <a:miter lim="800000"/>
            <a:headEnd/>
            <a:tailEnd/>
          </a:ln>
          <a:effectLst/>
        </p:spPr>
      </p:pic>
      <p:sp>
        <p:nvSpPr>
          <p:cNvPr id="8" name="Title 1"/>
          <p:cNvSpPr txBox="1">
            <a:spLocks/>
          </p:cNvSpPr>
          <p:nvPr/>
        </p:nvSpPr>
        <p:spPr>
          <a:xfrm>
            <a:off x="532150" y="2822574"/>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endParaRPr lang="en-US" sz="5400" dirty="0">
              <a:solidFill>
                <a:srgbClr val="558ED5"/>
              </a:solidFill>
            </a:endParaRPr>
          </a:p>
        </p:txBody>
      </p:sp>
      <p:sp>
        <p:nvSpPr>
          <p:cNvPr id="9" name="Title 1"/>
          <p:cNvSpPr txBox="1">
            <a:spLocks/>
          </p:cNvSpPr>
          <p:nvPr/>
        </p:nvSpPr>
        <p:spPr>
          <a:xfrm>
            <a:off x="532150" y="4896912"/>
            <a:ext cx="8229600" cy="74372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pPr>
              <a:lnSpc>
                <a:spcPct val="107000"/>
              </a:lnSpc>
              <a:spcAft>
                <a:spcPts val="800"/>
              </a:spcAft>
            </a:pPr>
            <a:endParaRPr lang="en-US" sz="2800" dirty="0">
              <a:solidFill>
                <a:schemeClr val="tx2">
                  <a:lumMod val="60000"/>
                  <a:lumOff val="40000"/>
                </a:schemeClr>
              </a:solidFill>
              <a:latin typeface="Calibri" panose="020F0502020204030204" pitchFamily="34" charset="0"/>
              <a:ea typeface="Calibri" panose="020F0502020204030204" pitchFamily="34" charset="0"/>
              <a:cs typeface="Arial" panose="020B0604020202020204" pitchFamily="34" charset="0"/>
            </a:endParaRPr>
          </a:p>
        </p:txBody>
      </p:sp>
      <p:sp>
        <p:nvSpPr>
          <p:cNvPr id="11" name="AutoShape 81"/>
          <p:cNvSpPr>
            <a:spLocks noChangeArrowheads="1"/>
          </p:cNvSpPr>
          <p:nvPr/>
        </p:nvSpPr>
        <p:spPr bwMode="gray">
          <a:xfrm>
            <a:off x="3356234" y="3832624"/>
            <a:ext cx="5267494" cy="528630"/>
          </a:xfrm>
          <a:prstGeom prst="roundRect">
            <a:avLst>
              <a:gd name="adj" fmla="val 50000"/>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headEnd/>
            <a:tailEnd/>
          </a:ln>
          <a:effectLst>
            <a:outerShdw blurRad="50800" dist="38100" dir="2700000" algn="tl" rotWithShape="0">
              <a:prstClr val="black">
                <a:alpha val="40000"/>
              </a:prstClr>
            </a:outerShdw>
            <a:reflection blurRad="6350" stA="52000" endA="300" endPos="35000" dir="5400000" sy="-100000" algn="bl" rotWithShape="0"/>
          </a:effectLst>
          <a:scene3d>
            <a:camera prst="orthographicFront"/>
            <a:lightRig rig="threePt" dir="t"/>
          </a:scene3d>
          <a:sp3d>
            <a:bevelT/>
          </a:sp3d>
        </p:spPr>
        <p:txBody>
          <a:bodyPr wrap="none" anchor="ctr"/>
          <a:lstStyle/>
          <a:p>
            <a:pPr marL="261938" indent="-261938"/>
            <a:r>
              <a:rPr lang="fr-FR" sz="1700" b="1" kern="0" dirty="0" smtClean="0">
                <a:solidFill>
                  <a:schemeClr val="accent2">
                    <a:lumMod val="75000"/>
                  </a:schemeClr>
                </a:solidFill>
                <a:latin typeface="Arial" pitchFamily="34" charset="0"/>
              </a:rPr>
              <a:t>3. </a:t>
            </a:r>
            <a:r>
              <a:rPr lang="en-US" sz="1700" b="1" kern="0" dirty="0" smtClean="0">
                <a:solidFill>
                  <a:schemeClr val="accent2">
                    <a:lumMod val="75000"/>
                  </a:schemeClr>
                </a:solidFill>
                <a:latin typeface="Arial" pitchFamily="34" charset="0"/>
                <a:cs typeface="Arial" pitchFamily="34" charset="0"/>
              </a:rPr>
              <a:t>Involvement of African Countries in SG13 </a:t>
            </a:r>
          </a:p>
          <a:p>
            <a:pPr marL="261938" indent="-261938"/>
            <a:r>
              <a:rPr lang="en-US" sz="1700" b="1" kern="0" dirty="0" smtClean="0">
                <a:solidFill>
                  <a:schemeClr val="accent2">
                    <a:lumMod val="75000"/>
                  </a:schemeClr>
                </a:solidFill>
                <a:latin typeface="Arial" pitchFamily="34" charset="0"/>
                <a:cs typeface="Arial" pitchFamily="34" charset="0"/>
              </a:rPr>
              <a:t>	Activities</a:t>
            </a:r>
          </a:p>
        </p:txBody>
      </p:sp>
      <p:sp>
        <p:nvSpPr>
          <p:cNvPr id="12" name="AutoShape 87"/>
          <p:cNvSpPr>
            <a:spLocks noChangeArrowheads="1"/>
          </p:cNvSpPr>
          <p:nvPr/>
        </p:nvSpPr>
        <p:spPr bwMode="gray">
          <a:xfrm>
            <a:off x="3321478" y="2825100"/>
            <a:ext cx="5349548" cy="590536"/>
          </a:xfrm>
          <a:prstGeom prst="roundRect">
            <a:avLst>
              <a:gd name="adj" fmla="val 50000"/>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headEnd/>
            <a:tailEnd/>
          </a:ln>
          <a:effectLst>
            <a:outerShdw blurRad="50800" dist="38100" dir="2700000" algn="tl" rotWithShape="0">
              <a:prstClr val="black">
                <a:alpha val="40000"/>
              </a:prstClr>
            </a:outerShdw>
            <a:reflection blurRad="6350" stA="52000" endA="300" endPos="35000" dir="5400000" sy="-100000" algn="bl" rotWithShape="0"/>
          </a:effectLst>
          <a:scene3d>
            <a:camera prst="orthographicFront"/>
            <a:lightRig rig="threePt" dir="t"/>
          </a:scene3d>
          <a:sp3d>
            <a:bevelT/>
          </a:sp3d>
        </p:spPr>
        <p:txBody>
          <a:bodyPr wrap="none" anchor="ctr"/>
          <a:lstStyle/>
          <a:p>
            <a:pPr marL="514350" indent="-514350"/>
            <a:r>
              <a:rPr kumimoji="0" lang="fr-FR" sz="1700" b="1" i="0" u="none" strike="noStrike" kern="0" cap="none" spc="0" normalizeH="0" baseline="0" noProof="0" dirty="0" smtClean="0">
                <a:ln>
                  <a:noFill/>
                </a:ln>
                <a:solidFill>
                  <a:schemeClr val="bg1">
                    <a:lumMod val="75000"/>
                  </a:schemeClr>
                </a:solidFill>
                <a:effectLst/>
                <a:uLnTx/>
                <a:uFillTx/>
                <a:latin typeface="Arial" pitchFamily="34" charset="0"/>
                <a:ea typeface="+mn-ea"/>
                <a:cs typeface="Arial" pitchFamily="34" charset="0"/>
              </a:rPr>
              <a:t>2</a:t>
            </a:r>
            <a:r>
              <a:rPr lang="fr-FR" sz="1700" b="1" kern="0" dirty="0" smtClean="0">
                <a:solidFill>
                  <a:schemeClr val="bg1">
                    <a:lumMod val="75000"/>
                  </a:schemeClr>
                </a:solidFill>
                <a:latin typeface="Arial" pitchFamily="34" charset="0"/>
              </a:rPr>
              <a:t>. </a:t>
            </a:r>
            <a:r>
              <a:rPr lang="en-US" sz="1700" b="1" kern="0" dirty="0" smtClean="0">
                <a:solidFill>
                  <a:schemeClr val="bg1">
                    <a:lumMod val="75000"/>
                  </a:schemeClr>
                </a:solidFill>
                <a:latin typeface="Arial" pitchFamily="34" charset="0"/>
              </a:rPr>
              <a:t>Importance of SG13’s Standardization Topics</a:t>
            </a:r>
          </a:p>
        </p:txBody>
      </p:sp>
      <p:grpSp>
        <p:nvGrpSpPr>
          <p:cNvPr id="2" name="Group 88"/>
          <p:cNvGrpSpPr>
            <a:grpSpLocks/>
          </p:cNvGrpSpPr>
          <p:nvPr/>
        </p:nvGrpSpPr>
        <p:grpSpPr bwMode="auto">
          <a:xfrm>
            <a:off x="2791526" y="2948598"/>
            <a:ext cx="369069" cy="381000"/>
            <a:chOff x="2078" y="1680"/>
            <a:chExt cx="1615" cy="1615"/>
          </a:xfrm>
        </p:grpSpPr>
        <p:sp>
          <p:nvSpPr>
            <p:cNvPr id="14" name="Oval 89"/>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pitchFamily="34" charset="0"/>
              </a:endParaRPr>
            </a:p>
          </p:txBody>
        </p:sp>
        <p:sp>
          <p:nvSpPr>
            <p:cNvPr id="15" name="Oval 90"/>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pitchFamily="34" charset="0"/>
              </a:endParaRPr>
            </a:p>
          </p:txBody>
        </p:sp>
        <p:sp>
          <p:nvSpPr>
            <p:cNvPr id="16" name="Oval 91"/>
            <p:cNvSpPr>
              <a:spLocks noChangeArrowheads="1"/>
            </p:cNvSpPr>
            <p:nvPr/>
          </p:nvSpPr>
          <p:spPr bwMode="gray">
            <a:xfrm>
              <a:off x="2253" y="1855"/>
              <a:ext cx="1265" cy="1265"/>
            </a:xfrm>
            <a:prstGeom prst="ellipse">
              <a:avLst/>
            </a:prstGeom>
            <a:gradFill rotWithShape="1">
              <a:gsLst>
                <a:gs pos="0">
                  <a:srgbClr val="0000FF">
                    <a:gamma/>
                    <a:tint val="0"/>
                    <a:invGamma/>
                  </a:srgbClr>
                </a:gs>
                <a:gs pos="50000">
                  <a:srgbClr val="0000FF"/>
                </a:gs>
                <a:gs pos="100000">
                  <a:srgbClr val="0000FF">
                    <a:gamma/>
                    <a:tint val="0"/>
                    <a:invGamma/>
                  </a:srgbClr>
                </a:gs>
              </a:gsLst>
              <a:lin ang="2700000" scaled="1"/>
            </a:gradFill>
            <a:ln w="38100" algn="ctr">
              <a:noFill/>
              <a:round/>
              <a:headEnd/>
              <a:tailEnd/>
            </a:ln>
            <a:effec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Text" lastClr="000000"/>
                </a:solidFill>
                <a:effectLst/>
                <a:uLnTx/>
                <a:uFillTx/>
                <a:latin typeface="Calibri"/>
                <a:cs typeface="+mn-cs"/>
              </a:endParaRPr>
            </a:p>
          </p:txBody>
        </p:sp>
        <p:sp>
          <p:nvSpPr>
            <p:cNvPr id="17" name="Oval 92"/>
            <p:cNvSpPr>
              <a:spLocks noChangeArrowheads="1"/>
            </p:cNvSpPr>
            <p:nvPr/>
          </p:nvSpPr>
          <p:spPr bwMode="gray">
            <a:xfrm>
              <a:off x="2254" y="1856"/>
              <a:ext cx="1262" cy="1264"/>
            </a:xfrm>
            <a:prstGeom prst="ellipse">
              <a:avLst/>
            </a:prstGeom>
            <a:gradFill rotWithShape="1">
              <a:gsLst>
                <a:gs pos="0">
                  <a:srgbClr val="000000"/>
                </a:gs>
                <a:gs pos="100000">
                  <a:srgbClr val="FFCC00"/>
                </a:gs>
              </a:gsLst>
              <a:lin ang="2700000" scaled="1"/>
            </a:gradFill>
            <a:ln w="38100" algn="ctr">
              <a:noFill/>
              <a:round/>
              <a:headEnd/>
              <a:tailEnd/>
            </a:ln>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pitchFamily="34" charset="0"/>
              </a:endParaRPr>
            </a:p>
          </p:txBody>
        </p:sp>
        <p:sp>
          <p:nvSpPr>
            <p:cNvPr id="18" name="Oval 93"/>
            <p:cNvSpPr>
              <a:spLocks noChangeArrowheads="1"/>
            </p:cNvSpPr>
            <p:nvPr/>
          </p:nvSpPr>
          <p:spPr bwMode="gray">
            <a:xfrm>
              <a:off x="2334" y="1936"/>
              <a:ext cx="1097" cy="1104"/>
            </a:xfrm>
            <a:prstGeom prst="ellipse">
              <a:avLst/>
            </a:prstGeom>
            <a:gradFill rotWithShape="1">
              <a:gsLst>
                <a:gs pos="0">
                  <a:srgbClr val="0000FF">
                    <a:gamma/>
                    <a:shade val="54118"/>
                    <a:invGamma/>
                  </a:srgbClr>
                </a:gs>
                <a:gs pos="50000">
                  <a:srgbClr val="0000FF"/>
                </a:gs>
                <a:gs pos="100000">
                  <a:srgbClr val="0000FF">
                    <a:gamma/>
                    <a:shade val="54118"/>
                    <a:invGamma/>
                  </a:srgbClr>
                </a:gs>
              </a:gsLst>
              <a:lin ang="18900000" scaled="1"/>
            </a:gradFill>
            <a:ln w="38100" algn="ctr">
              <a:noFill/>
              <a:round/>
              <a:headEnd/>
              <a:tailEnd/>
            </a:ln>
            <a:effec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Text" lastClr="000000"/>
                </a:solidFill>
                <a:effectLst/>
                <a:uLnTx/>
                <a:uFillTx/>
                <a:latin typeface="Calibri"/>
                <a:cs typeface="+mn-cs"/>
              </a:endParaRPr>
            </a:p>
          </p:txBody>
        </p:sp>
        <p:sp>
          <p:nvSpPr>
            <p:cNvPr id="19" name="Oval 94"/>
            <p:cNvSpPr>
              <a:spLocks noChangeArrowheads="1"/>
            </p:cNvSpPr>
            <p:nvPr/>
          </p:nvSpPr>
          <p:spPr bwMode="gray">
            <a:xfrm>
              <a:off x="2337" y="1939"/>
              <a:ext cx="1096" cy="1098"/>
            </a:xfrm>
            <a:prstGeom prst="ellipse">
              <a:avLst/>
            </a:prstGeom>
            <a:gradFill rotWithShape="1">
              <a:gsLst>
                <a:gs pos="0">
                  <a:srgbClr val="FFCC00"/>
                </a:gs>
                <a:gs pos="100000">
                  <a:srgbClr val="7C6300"/>
                </a:gs>
              </a:gsLst>
              <a:lin ang="2700000" scaled="1"/>
            </a:gradFill>
            <a:ln w="38100" algn="ctr">
              <a:noFill/>
              <a:round/>
              <a:headEnd/>
              <a:tailEnd/>
            </a:ln>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pitchFamily="34" charset="0"/>
              </a:endParaRPr>
            </a:p>
          </p:txBody>
        </p:sp>
      </p:grpSp>
      <p:grpSp>
        <p:nvGrpSpPr>
          <p:cNvPr id="3" name="Group 102"/>
          <p:cNvGrpSpPr>
            <a:grpSpLocks/>
          </p:cNvGrpSpPr>
          <p:nvPr/>
        </p:nvGrpSpPr>
        <p:grpSpPr bwMode="auto">
          <a:xfrm>
            <a:off x="2815666" y="3885860"/>
            <a:ext cx="369069" cy="381000"/>
            <a:chOff x="2078" y="1680"/>
            <a:chExt cx="1615" cy="1615"/>
          </a:xfrm>
        </p:grpSpPr>
        <p:sp>
          <p:nvSpPr>
            <p:cNvPr id="21" name="Oval 103"/>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pitchFamily="34" charset="0"/>
              </a:endParaRPr>
            </a:p>
          </p:txBody>
        </p:sp>
        <p:sp>
          <p:nvSpPr>
            <p:cNvPr id="22" name="Oval 104"/>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pitchFamily="34" charset="0"/>
              </a:endParaRPr>
            </a:p>
          </p:txBody>
        </p:sp>
        <p:sp>
          <p:nvSpPr>
            <p:cNvPr id="23" name="Oval 105"/>
            <p:cNvSpPr>
              <a:spLocks noChangeArrowheads="1"/>
            </p:cNvSpPr>
            <p:nvPr/>
          </p:nvSpPr>
          <p:spPr bwMode="gray">
            <a:xfrm>
              <a:off x="2253" y="1855"/>
              <a:ext cx="1265" cy="1265"/>
            </a:xfrm>
            <a:prstGeom prst="ellipse">
              <a:avLst/>
            </a:prstGeom>
            <a:gradFill rotWithShape="1">
              <a:gsLst>
                <a:gs pos="0">
                  <a:srgbClr val="0000FF">
                    <a:gamma/>
                    <a:tint val="0"/>
                    <a:invGamma/>
                  </a:srgbClr>
                </a:gs>
                <a:gs pos="50000">
                  <a:srgbClr val="0000FF"/>
                </a:gs>
                <a:gs pos="100000">
                  <a:srgbClr val="0000FF">
                    <a:gamma/>
                    <a:tint val="0"/>
                    <a:invGamma/>
                  </a:srgbClr>
                </a:gs>
              </a:gsLst>
              <a:lin ang="2700000" scaled="1"/>
            </a:gradFill>
            <a:ln w="38100" algn="ctr">
              <a:noFill/>
              <a:round/>
              <a:headEnd/>
              <a:tailEnd/>
            </a:ln>
            <a:effec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Text" lastClr="000000"/>
                </a:solidFill>
                <a:effectLst/>
                <a:uLnTx/>
                <a:uFillTx/>
                <a:latin typeface="Calibri"/>
                <a:cs typeface="+mn-cs"/>
              </a:endParaRPr>
            </a:p>
          </p:txBody>
        </p:sp>
        <p:sp>
          <p:nvSpPr>
            <p:cNvPr id="24" name="Oval 106"/>
            <p:cNvSpPr>
              <a:spLocks noChangeArrowheads="1"/>
            </p:cNvSpPr>
            <p:nvPr/>
          </p:nvSpPr>
          <p:spPr bwMode="gray">
            <a:xfrm>
              <a:off x="2254" y="1856"/>
              <a:ext cx="1262" cy="1264"/>
            </a:xfrm>
            <a:prstGeom prst="ellipse">
              <a:avLst/>
            </a:prstGeom>
            <a:gradFill rotWithShape="1">
              <a:gsLst>
                <a:gs pos="0">
                  <a:srgbClr val="21B3E1"/>
                </a:gs>
                <a:gs pos="100000">
                  <a:srgbClr val="0F5368"/>
                </a:gs>
              </a:gsLst>
              <a:lin ang="5400000" scaled="1"/>
            </a:gradFill>
            <a:ln w="38100" algn="ctr">
              <a:noFill/>
              <a:round/>
              <a:headEnd/>
              <a:tailEnd/>
            </a:ln>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pitchFamily="34" charset="0"/>
              </a:endParaRPr>
            </a:p>
          </p:txBody>
        </p:sp>
        <p:sp>
          <p:nvSpPr>
            <p:cNvPr id="25" name="Oval 107"/>
            <p:cNvSpPr>
              <a:spLocks noChangeArrowheads="1"/>
            </p:cNvSpPr>
            <p:nvPr/>
          </p:nvSpPr>
          <p:spPr bwMode="gray">
            <a:xfrm>
              <a:off x="2334" y="1936"/>
              <a:ext cx="1097" cy="1104"/>
            </a:xfrm>
            <a:prstGeom prst="ellipse">
              <a:avLst/>
            </a:prstGeom>
            <a:gradFill rotWithShape="1">
              <a:gsLst>
                <a:gs pos="0">
                  <a:srgbClr val="0000FF">
                    <a:gamma/>
                    <a:shade val="54118"/>
                    <a:invGamma/>
                  </a:srgbClr>
                </a:gs>
                <a:gs pos="50000">
                  <a:srgbClr val="0000FF"/>
                </a:gs>
                <a:gs pos="100000">
                  <a:srgbClr val="0000FF">
                    <a:gamma/>
                    <a:shade val="54118"/>
                    <a:invGamma/>
                  </a:srgbClr>
                </a:gs>
              </a:gsLst>
              <a:lin ang="18900000" scaled="1"/>
            </a:gradFill>
            <a:ln w="38100" algn="ctr">
              <a:noFill/>
              <a:round/>
              <a:headEnd/>
              <a:tailEnd/>
            </a:ln>
            <a:effec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Text" lastClr="000000"/>
                </a:solidFill>
                <a:effectLst/>
                <a:uLnTx/>
                <a:uFillTx/>
                <a:latin typeface="Calibri"/>
                <a:cs typeface="+mn-cs"/>
              </a:endParaRPr>
            </a:p>
          </p:txBody>
        </p:sp>
        <p:sp>
          <p:nvSpPr>
            <p:cNvPr id="26" name="Oval 108"/>
            <p:cNvSpPr>
              <a:spLocks noChangeArrowheads="1"/>
            </p:cNvSpPr>
            <p:nvPr/>
          </p:nvSpPr>
          <p:spPr bwMode="gray">
            <a:xfrm>
              <a:off x="2337" y="1939"/>
              <a:ext cx="1096" cy="1098"/>
            </a:xfrm>
            <a:prstGeom prst="ellipse">
              <a:avLst/>
            </a:prstGeom>
            <a:gradFill rotWithShape="1">
              <a:gsLst>
                <a:gs pos="0">
                  <a:srgbClr val="21B3E1"/>
                </a:gs>
                <a:gs pos="100000">
                  <a:srgbClr val="10576D"/>
                </a:gs>
              </a:gsLst>
              <a:lin ang="2700000" scaled="1"/>
            </a:gradFill>
            <a:ln w="38100" algn="ctr">
              <a:noFill/>
              <a:round/>
              <a:headEnd/>
              <a:tailEnd/>
            </a:ln>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pitchFamily="34" charset="0"/>
              </a:endParaRPr>
            </a:p>
          </p:txBody>
        </p:sp>
      </p:grpSp>
      <p:sp>
        <p:nvSpPr>
          <p:cNvPr id="34" name="AutoShape 87"/>
          <p:cNvSpPr>
            <a:spLocks noChangeArrowheads="1"/>
          </p:cNvSpPr>
          <p:nvPr/>
        </p:nvSpPr>
        <p:spPr bwMode="gray">
          <a:xfrm>
            <a:off x="2939136" y="1896406"/>
            <a:ext cx="5278886" cy="576242"/>
          </a:xfrm>
          <a:prstGeom prst="roundRect">
            <a:avLst>
              <a:gd name="adj" fmla="val 50000"/>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headEnd/>
            <a:tailEnd/>
          </a:ln>
          <a:effectLst>
            <a:outerShdw blurRad="50800" dist="38100" dir="2700000" algn="tl" rotWithShape="0">
              <a:prstClr val="black">
                <a:alpha val="40000"/>
              </a:prstClr>
            </a:outerShdw>
            <a:reflection blurRad="6350" stA="52000" endA="300" endPos="35000" dir="5400000" sy="-100000" algn="bl" rotWithShape="0"/>
          </a:effectLst>
          <a:scene3d>
            <a:camera prst="orthographicFront"/>
            <a:lightRig rig="threePt" dir="t"/>
          </a:scene3d>
          <a:sp3d>
            <a:bevelT/>
          </a:sp3d>
        </p:spPr>
        <p:txBody>
          <a:bodyPr wrap="none" anchor="ctr"/>
          <a:lstStyle/>
          <a:p>
            <a:pPr marL="355600" lvl="0" indent="-355600" fontAlgn="auto">
              <a:spcBef>
                <a:spcPts val="0"/>
              </a:spcBef>
              <a:spcAft>
                <a:spcPts val="0"/>
              </a:spcAft>
              <a:buAutoNum type="arabicPeriod"/>
            </a:pPr>
            <a:r>
              <a:rPr lang="en-US" sz="1700" b="1" kern="0" dirty="0" smtClean="0">
                <a:solidFill>
                  <a:schemeClr val="bg1">
                    <a:lumMod val="75000"/>
                  </a:schemeClr>
                </a:solidFill>
                <a:latin typeface="Arial" pitchFamily="34" charset="0"/>
              </a:rPr>
              <a:t>Importance of Standards for the African </a:t>
            </a:r>
          </a:p>
          <a:p>
            <a:pPr marL="355600" lvl="0" indent="-355600" fontAlgn="auto">
              <a:spcBef>
                <a:spcPts val="0"/>
              </a:spcBef>
              <a:spcAft>
                <a:spcPts val="0"/>
              </a:spcAft>
            </a:pPr>
            <a:r>
              <a:rPr lang="en-US" sz="1700" b="1" kern="0" dirty="0" smtClean="0">
                <a:solidFill>
                  <a:schemeClr val="bg1">
                    <a:lumMod val="75000"/>
                  </a:schemeClr>
                </a:solidFill>
                <a:latin typeface="Arial" pitchFamily="34" charset="0"/>
              </a:rPr>
              <a:t>	Countries</a:t>
            </a:r>
          </a:p>
        </p:txBody>
      </p:sp>
      <p:grpSp>
        <p:nvGrpSpPr>
          <p:cNvPr id="6" name="Group 116"/>
          <p:cNvGrpSpPr>
            <a:grpSpLocks/>
          </p:cNvGrpSpPr>
          <p:nvPr/>
        </p:nvGrpSpPr>
        <p:grpSpPr bwMode="auto">
          <a:xfrm>
            <a:off x="2434336" y="1972606"/>
            <a:ext cx="344464" cy="381000"/>
            <a:chOff x="2078" y="1680"/>
            <a:chExt cx="1615" cy="1615"/>
          </a:xfrm>
        </p:grpSpPr>
        <p:sp>
          <p:nvSpPr>
            <p:cNvPr id="36" name="Oval 117"/>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pitchFamily="34" charset="0"/>
              </a:endParaRPr>
            </a:p>
          </p:txBody>
        </p:sp>
        <p:sp>
          <p:nvSpPr>
            <p:cNvPr id="37" name="Oval 118"/>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pitchFamily="34" charset="0"/>
              </a:endParaRPr>
            </a:p>
          </p:txBody>
        </p:sp>
        <p:sp>
          <p:nvSpPr>
            <p:cNvPr id="38" name="Oval 119"/>
            <p:cNvSpPr>
              <a:spLocks noChangeArrowheads="1"/>
            </p:cNvSpPr>
            <p:nvPr/>
          </p:nvSpPr>
          <p:spPr bwMode="gray">
            <a:xfrm>
              <a:off x="2251" y="1855"/>
              <a:ext cx="1262" cy="1265"/>
            </a:xfrm>
            <a:prstGeom prst="ellipse">
              <a:avLst/>
            </a:prstGeom>
            <a:gradFill rotWithShape="1">
              <a:gsLst>
                <a:gs pos="0">
                  <a:srgbClr val="0000FF">
                    <a:gamma/>
                    <a:tint val="0"/>
                    <a:invGamma/>
                  </a:srgbClr>
                </a:gs>
                <a:gs pos="50000">
                  <a:srgbClr val="0000FF"/>
                </a:gs>
                <a:gs pos="100000">
                  <a:srgbClr val="0000FF">
                    <a:gamma/>
                    <a:tint val="0"/>
                    <a:invGamma/>
                  </a:srgbClr>
                </a:gs>
              </a:gsLst>
              <a:lin ang="2700000" scaled="1"/>
            </a:gradFill>
            <a:ln w="38100" algn="ctr">
              <a:noFill/>
              <a:round/>
              <a:headEnd/>
              <a:tailEnd/>
            </a:ln>
            <a:effec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Text" lastClr="000000"/>
                </a:solidFill>
                <a:effectLst/>
                <a:uLnTx/>
                <a:uFillTx/>
                <a:latin typeface="Calibri"/>
                <a:cs typeface="+mn-cs"/>
              </a:endParaRPr>
            </a:p>
          </p:txBody>
        </p:sp>
        <p:sp>
          <p:nvSpPr>
            <p:cNvPr id="39" name="Oval 120"/>
            <p:cNvSpPr>
              <a:spLocks noChangeArrowheads="1"/>
            </p:cNvSpPr>
            <p:nvPr/>
          </p:nvSpPr>
          <p:spPr bwMode="gray">
            <a:xfrm>
              <a:off x="2254" y="1856"/>
              <a:ext cx="1262" cy="1264"/>
            </a:xfrm>
            <a:prstGeom prst="ellipse">
              <a:avLst/>
            </a:prstGeom>
            <a:gradFill rotWithShape="1">
              <a:gsLst>
                <a:gs pos="0">
                  <a:srgbClr val="000000"/>
                </a:gs>
                <a:gs pos="100000">
                  <a:srgbClr val="E35E23"/>
                </a:gs>
              </a:gsLst>
              <a:lin ang="2700000" scaled="1"/>
            </a:gradFill>
            <a:ln w="38100" algn="ctr">
              <a:noFill/>
              <a:round/>
              <a:headEnd/>
              <a:tailEnd/>
            </a:ln>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pitchFamily="34" charset="0"/>
              </a:endParaRPr>
            </a:p>
          </p:txBody>
        </p:sp>
        <p:sp>
          <p:nvSpPr>
            <p:cNvPr id="40" name="Oval 121"/>
            <p:cNvSpPr>
              <a:spLocks noChangeArrowheads="1"/>
            </p:cNvSpPr>
            <p:nvPr/>
          </p:nvSpPr>
          <p:spPr bwMode="gray">
            <a:xfrm>
              <a:off x="2338" y="1936"/>
              <a:ext cx="1096" cy="1104"/>
            </a:xfrm>
            <a:prstGeom prst="ellipse">
              <a:avLst/>
            </a:prstGeom>
            <a:gradFill rotWithShape="1">
              <a:gsLst>
                <a:gs pos="0">
                  <a:srgbClr val="0000FF">
                    <a:gamma/>
                    <a:shade val="54118"/>
                    <a:invGamma/>
                  </a:srgbClr>
                </a:gs>
                <a:gs pos="50000">
                  <a:srgbClr val="0000FF"/>
                </a:gs>
                <a:gs pos="100000">
                  <a:srgbClr val="0000FF">
                    <a:gamma/>
                    <a:shade val="54118"/>
                    <a:invGamma/>
                  </a:srgbClr>
                </a:gs>
              </a:gsLst>
              <a:lin ang="18900000" scaled="1"/>
            </a:gradFill>
            <a:ln w="38100" algn="ctr">
              <a:noFill/>
              <a:round/>
              <a:headEnd/>
              <a:tailEnd/>
            </a:ln>
            <a:effec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Text" lastClr="000000"/>
                </a:solidFill>
                <a:effectLst/>
                <a:uLnTx/>
                <a:uFillTx/>
                <a:latin typeface="Calibri"/>
                <a:cs typeface="+mn-cs"/>
              </a:endParaRPr>
            </a:p>
          </p:txBody>
        </p:sp>
        <p:sp>
          <p:nvSpPr>
            <p:cNvPr id="41" name="Oval 122"/>
            <p:cNvSpPr>
              <a:spLocks noChangeArrowheads="1"/>
            </p:cNvSpPr>
            <p:nvPr/>
          </p:nvSpPr>
          <p:spPr bwMode="gray">
            <a:xfrm>
              <a:off x="2337" y="1939"/>
              <a:ext cx="1096" cy="1098"/>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 lastClr="FFFFFF"/>
                </a:solidFill>
                <a:effectLst/>
                <a:uLnTx/>
                <a:uFillTx/>
                <a:latin typeface="Calibri"/>
                <a:ea typeface="+mn-ea"/>
                <a:cs typeface="+mn-cs"/>
              </a:endParaRPr>
            </a:p>
          </p:txBody>
        </p:sp>
      </p:grpSp>
      <p:sp>
        <p:nvSpPr>
          <p:cNvPr id="42" name="Ellipse 41"/>
          <p:cNvSpPr/>
          <p:nvPr/>
        </p:nvSpPr>
        <p:spPr>
          <a:xfrm>
            <a:off x="432108" y="1557928"/>
            <a:ext cx="2157924" cy="3714776"/>
          </a:xfrm>
          <a:prstGeom prst="ellipse">
            <a:avLst/>
          </a:prstGeom>
          <a:gradFill flip="none" rotWithShape="1">
            <a:gsLst>
              <a:gs pos="0">
                <a:srgbClr val="4BACC6">
                  <a:lumMod val="20000"/>
                  <a:lumOff val="80000"/>
                  <a:shade val="30000"/>
                  <a:satMod val="115000"/>
                </a:srgbClr>
              </a:gs>
              <a:gs pos="50000">
                <a:srgbClr val="4BACC6">
                  <a:lumMod val="20000"/>
                  <a:lumOff val="80000"/>
                  <a:shade val="67500"/>
                  <a:satMod val="115000"/>
                </a:srgbClr>
              </a:gs>
              <a:gs pos="100000">
                <a:srgbClr val="4BACC6">
                  <a:lumMod val="20000"/>
                  <a:lumOff val="80000"/>
                  <a:shade val="100000"/>
                  <a:satMod val="115000"/>
                </a:srgbClr>
              </a:gs>
            </a:gsLst>
            <a:lin ang="10800000" scaled="1"/>
            <a:tileRect/>
          </a:gradFill>
          <a:ln w="25400" cap="flat" cmpd="sng" algn="ctr">
            <a:noFill/>
            <a:prstDash val="solid"/>
          </a:ln>
          <a:effectLst/>
          <a:scene3d>
            <a:camera prst="orthographicFront"/>
            <a:lightRig rig="threePt" dir="t"/>
          </a:scene3d>
          <a:sp3d>
            <a:bevelT prst="angle"/>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43" name="ZoneTexte 42"/>
          <p:cNvSpPr txBox="1"/>
          <p:nvPr/>
        </p:nvSpPr>
        <p:spPr>
          <a:xfrm>
            <a:off x="742000" y="3053755"/>
            <a:ext cx="1643074" cy="646331"/>
          </a:xfrm>
          <a:prstGeom prst="rect">
            <a:avLst/>
          </a:prstGeom>
          <a:noFill/>
        </p:spPr>
        <p:txBody>
          <a:bodyPr wrap="square" rtlCol="0">
            <a:spAutoFit/>
          </a:bodyPr>
          <a:lstStyle/>
          <a:p>
            <a:r>
              <a:rPr lang="fr-FR" sz="3600" b="1" dirty="0" smtClean="0">
                <a:solidFill>
                  <a:schemeClr val="tx1">
                    <a:lumMod val="50000"/>
                  </a:schemeClr>
                </a:solidFill>
                <a:latin typeface="Arial" pitchFamily="34" charset="0"/>
              </a:rPr>
              <a:t>PLAN</a:t>
            </a:r>
            <a:endParaRPr lang="fr-FR" sz="3600" b="1" dirty="0">
              <a:solidFill>
                <a:schemeClr val="tx1">
                  <a:lumMod val="50000"/>
                </a:schemeClr>
              </a:solidFill>
              <a:latin typeface="Arial" pitchFamily="34" charset="0"/>
            </a:endParaRPr>
          </a:p>
        </p:txBody>
      </p:sp>
      <p:sp>
        <p:nvSpPr>
          <p:cNvPr id="44" name="AutoShape 78"/>
          <p:cNvSpPr>
            <a:spLocks noChangeArrowheads="1"/>
          </p:cNvSpPr>
          <p:nvPr/>
        </p:nvSpPr>
        <p:spPr bwMode="gray">
          <a:xfrm>
            <a:off x="2992670" y="4642094"/>
            <a:ext cx="5000447" cy="532086"/>
          </a:xfrm>
          <a:prstGeom prst="roundRect">
            <a:avLst>
              <a:gd name="adj" fmla="val 50000"/>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headEnd/>
            <a:tailEnd/>
          </a:ln>
          <a:effectLst>
            <a:outerShdw blurRad="50800" dist="38100" dir="2700000" algn="tl" rotWithShape="0">
              <a:prstClr val="black">
                <a:alpha val="40000"/>
              </a:prstClr>
            </a:outerShdw>
            <a:reflection blurRad="6350" stA="52000" endA="300" endPos="35000" dir="5400000" sy="-100000" algn="bl" rotWithShape="0"/>
          </a:effectLst>
          <a:scene3d>
            <a:camera prst="orthographicFront"/>
            <a:lightRig rig="threePt" dir="t"/>
          </a:scene3d>
          <a:sp3d>
            <a:bevelT/>
          </a:sp3d>
        </p:spPr>
        <p:txBody>
          <a:bodyPr wrap="none" anchor="ctr"/>
          <a:lstStyle/>
          <a:p>
            <a:pPr marL="514350" indent="-514350" eaLnBrk="1" fontAlgn="auto" hangingPunct="1">
              <a:lnSpc>
                <a:spcPct val="150000"/>
              </a:lnSpc>
              <a:spcBef>
                <a:spcPts val="0"/>
              </a:spcBef>
              <a:spcAft>
                <a:spcPts val="0"/>
              </a:spcAft>
              <a:defRPr/>
            </a:pPr>
            <a:r>
              <a:rPr kumimoji="0" lang="fr-FR" sz="1800" b="1" i="0" u="none" strike="noStrike" kern="0" cap="none" spc="0" normalizeH="0" baseline="0" noProof="0" dirty="0" smtClean="0">
                <a:ln>
                  <a:noFill/>
                </a:ln>
                <a:solidFill>
                  <a:schemeClr val="bg1">
                    <a:lumMod val="75000"/>
                  </a:schemeClr>
                </a:solidFill>
                <a:effectLst/>
                <a:uLnTx/>
                <a:uFillTx/>
                <a:latin typeface="Arial" pitchFamily="34" charset="0"/>
                <a:ea typeface="+mn-ea"/>
                <a:cs typeface="Arial" pitchFamily="34" charset="0"/>
              </a:rPr>
              <a:t>4. </a:t>
            </a:r>
            <a:r>
              <a:rPr lang="fr-FR" sz="1800" b="1" kern="0" dirty="0" smtClean="0">
                <a:solidFill>
                  <a:schemeClr val="bg1">
                    <a:lumMod val="75000"/>
                  </a:schemeClr>
                </a:solidFill>
                <a:latin typeface="Arial" pitchFamily="34" charset="0"/>
                <a:cs typeface="Arial" pitchFamily="34" charset="0"/>
              </a:rPr>
              <a:t>Conclusion &amp; </a:t>
            </a:r>
            <a:r>
              <a:rPr lang="en-US" sz="1800" b="1" kern="0" dirty="0" smtClean="0">
                <a:solidFill>
                  <a:schemeClr val="bg1">
                    <a:lumMod val="75000"/>
                  </a:schemeClr>
                </a:solidFill>
                <a:latin typeface="Arial" pitchFamily="34" charset="0"/>
                <a:cs typeface="Arial" pitchFamily="34" charset="0"/>
              </a:rPr>
              <a:t>Recommendations</a:t>
            </a:r>
            <a:endParaRPr kumimoji="0" lang="en-US" sz="1800" b="1" i="0" u="none" strike="noStrike" kern="0" cap="none" spc="0" normalizeH="0" baseline="0" dirty="0" smtClean="0">
              <a:ln>
                <a:noFill/>
              </a:ln>
              <a:solidFill>
                <a:schemeClr val="bg1">
                  <a:lumMod val="75000"/>
                </a:schemeClr>
              </a:solidFill>
              <a:effectLst/>
              <a:uLnTx/>
              <a:uFillTx/>
              <a:latin typeface="Arial" pitchFamily="34" charset="0"/>
              <a:ea typeface="+mn-ea"/>
              <a:cs typeface="Arial" pitchFamily="34" charset="0"/>
            </a:endParaRPr>
          </a:p>
        </p:txBody>
      </p:sp>
      <p:grpSp>
        <p:nvGrpSpPr>
          <p:cNvPr id="7" name="Group 109"/>
          <p:cNvGrpSpPr>
            <a:grpSpLocks/>
          </p:cNvGrpSpPr>
          <p:nvPr/>
        </p:nvGrpSpPr>
        <p:grpSpPr bwMode="auto">
          <a:xfrm>
            <a:off x="2416606" y="4711538"/>
            <a:ext cx="369069" cy="381000"/>
            <a:chOff x="2078" y="1680"/>
            <a:chExt cx="1615" cy="1615"/>
          </a:xfrm>
        </p:grpSpPr>
        <p:sp>
          <p:nvSpPr>
            <p:cNvPr id="46" name="Oval 110"/>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pitchFamily="34" charset="0"/>
              </a:endParaRPr>
            </a:p>
          </p:txBody>
        </p:sp>
        <p:sp>
          <p:nvSpPr>
            <p:cNvPr id="47" name="Oval 111"/>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pitchFamily="34" charset="0"/>
              </a:endParaRPr>
            </a:p>
          </p:txBody>
        </p:sp>
        <p:sp>
          <p:nvSpPr>
            <p:cNvPr id="48" name="Oval 112"/>
            <p:cNvSpPr>
              <a:spLocks noChangeArrowheads="1"/>
            </p:cNvSpPr>
            <p:nvPr/>
          </p:nvSpPr>
          <p:spPr bwMode="gray">
            <a:xfrm>
              <a:off x="2253" y="1855"/>
              <a:ext cx="1265" cy="1265"/>
            </a:xfrm>
            <a:prstGeom prst="ellipse">
              <a:avLst/>
            </a:prstGeom>
            <a:gradFill rotWithShape="1">
              <a:gsLst>
                <a:gs pos="0">
                  <a:srgbClr val="0000FF">
                    <a:gamma/>
                    <a:tint val="0"/>
                    <a:invGamma/>
                  </a:srgbClr>
                </a:gs>
                <a:gs pos="50000">
                  <a:srgbClr val="0000FF"/>
                </a:gs>
                <a:gs pos="100000">
                  <a:srgbClr val="0000FF">
                    <a:gamma/>
                    <a:tint val="0"/>
                    <a:invGamma/>
                  </a:srgbClr>
                </a:gs>
              </a:gsLst>
              <a:lin ang="2700000" scaled="1"/>
            </a:gradFill>
            <a:ln w="38100" algn="ctr">
              <a:noFill/>
              <a:round/>
              <a:headEnd/>
              <a:tailEnd/>
            </a:ln>
            <a:effec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Text" lastClr="000000"/>
                </a:solidFill>
                <a:effectLst/>
                <a:uLnTx/>
                <a:uFillTx/>
                <a:latin typeface="Calibri"/>
                <a:cs typeface="+mn-cs"/>
              </a:endParaRPr>
            </a:p>
          </p:txBody>
        </p:sp>
        <p:sp>
          <p:nvSpPr>
            <p:cNvPr id="49" name="Oval 113"/>
            <p:cNvSpPr>
              <a:spLocks noChangeArrowheads="1"/>
            </p:cNvSpPr>
            <p:nvPr/>
          </p:nvSpPr>
          <p:spPr bwMode="gray">
            <a:xfrm>
              <a:off x="2254" y="1856"/>
              <a:ext cx="1262" cy="1264"/>
            </a:xfrm>
            <a:prstGeom prst="ellipse">
              <a:avLst/>
            </a:prstGeom>
            <a:gradFill rotWithShape="1">
              <a:gsLst>
                <a:gs pos="0">
                  <a:srgbClr val="000000"/>
                </a:gs>
                <a:gs pos="100000">
                  <a:srgbClr val="8D67E1"/>
                </a:gs>
              </a:gsLst>
              <a:lin ang="2700000" scaled="1"/>
            </a:gradFill>
            <a:ln w="38100" algn="ctr">
              <a:noFill/>
              <a:round/>
              <a:headEnd/>
              <a:tailEnd/>
            </a:ln>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pitchFamily="34" charset="0"/>
              </a:endParaRPr>
            </a:p>
          </p:txBody>
        </p:sp>
        <p:sp>
          <p:nvSpPr>
            <p:cNvPr id="50" name="Oval 114"/>
            <p:cNvSpPr>
              <a:spLocks noChangeArrowheads="1"/>
            </p:cNvSpPr>
            <p:nvPr/>
          </p:nvSpPr>
          <p:spPr bwMode="gray">
            <a:xfrm>
              <a:off x="2334" y="1936"/>
              <a:ext cx="1097" cy="1104"/>
            </a:xfrm>
            <a:prstGeom prst="ellipse">
              <a:avLst/>
            </a:prstGeom>
            <a:gradFill rotWithShape="1">
              <a:gsLst>
                <a:gs pos="0">
                  <a:srgbClr val="0000FF">
                    <a:gamma/>
                    <a:shade val="54118"/>
                    <a:invGamma/>
                  </a:srgbClr>
                </a:gs>
                <a:gs pos="50000">
                  <a:srgbClr val="0000FF"/>
                </a:gs>
                <a:gs pos="100000">
                  <a:srgbClr val="0000FF">
                    <a:gamma/>
                    <a:shade val="54118"/>
                    <a:invGamma/>
                  </a:srgbClr>
                </a:gs>
              </a:gsLst>
              <a:lin ang="18900000" scaled="1"/>
            </a:gradFill>
            <a:ln w="38100" algn="ctr">
              <a:noFill/>
              <a:round/>
              <a:headEnd/>
              <a:tailEnd/>
            </a:ln>
            <a:effec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Text" lastClr="000000"/>
                </a:solidFill>
                <a:effectLst/>
                <a:uLnTx/>
                <a:uFillTx/>
                <a:latin typeface="Calibri"/>
                <a:cs typeface="+mn-cs"/>
              </a:endParaRPr>
            </a:p>
          </p:txBody>
        </p:sp>
        <p:sp>
          <p:nvSpPr>
            <p:cNvPr id="51" name="Oval 115"/>
            <p:cNvSpPr>
              <a:spLocks noChangeArrowheads="1"/>
            </p:cNvSpPr>
            <p:nvPr/>
          </p:nvSpPr>
          <p:spPr bwMode="gray">
            <a:xfrm>
              <a:off x="2337" y="1939"/>
              <a:ext cx="1096" cy="1098"/>
            </a:xfrm>
            <a:prstGeom prst="ellipse">
              <a:avLst/>
            </a:prstGeom>
            <a:solidFill>
              <a:srgbClr val="92D050"/>
            </a:solidFill>
            <a:ln w="38100" algn="ctr">
              <a:noFill/>
              <a:round/>
              <a:headEnd/>
              <a:tailEnd/>
            </a:ln>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pitchFamily="34" charset="0"/>
              </a:endParaRP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US" dirty="0" smtClean="0"/>
              <a:t>African Representatives in SG13</a:t>
            </a:r>
            <a:br>
              <a:rPr lang="en-US" dirty="0" smtClean="0"/>
            </a:br>
            <a:r>
              <a:rPr lang="en-US" sz="3600" b="0" i="1" dirty="0" smtClean="0"/>
              <a:t>Study Period 2013-2016</a:t>
            </a:r>
            <a:endParaRPr lang="en-US" sz="3200" b="0" i="1" dirty="0"/>
          </a:p>
        </p:txBody>
      </p:sp>
      <p:sp>
        <p:nvSpPr>
          <p:cNvPr id="13" name="Rectangle 2"/>
          <p:cNvSpPr txBox="1">
            <a:spLocks noChangeArrowheads="1"/>
          </p:cNvSpPr>
          <p:nvPr/>
        </p:nvSpPr>
        <p:spPr bwMode="auto">
          <a:xfrm>
            <a:off x="8676456" y="428604"/>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endParaRPr lang="en-GB" sz="2400" b="0" dirty="0" smtClean="0">
              <a:solidFill>
                <a:schemeClr val="accent1"/>
              </a:solidFill>
            </a:endParaRPr>
          </a:p>
        </p:txBody>
      </p:sp>
      <p:pic>
        <p:nvPicPr>
          <p:cNvPr id="21" name="Picture 2"/>
          <p:cNvPicPr>
            <a:picLocks noChangeAspect="1" noChangeArrowheads="1"/>
          </p:cNvPicPr>
          <p:nvPr/>
        </p:nvPicPr>
        <p:blipFill>
          <a:blip r:embed="rId3" cstate="print"/>
          <a:srcRect/>
          <a:stretch>
            <a:fillRect/>
          </a:stretch>
        </p:blipFill>
        <p:spPr bwMode="auto">
          <a:xfrm>
            <a:off x="0" y="162478"/>
            <a:ext cx="1071570" cy="642942"/>
          </a:xfrm>
          <a:prstGeom prst="rect">
            <a:avLst/>
          </a:prstGeom>
          <a:noFill/>
          <a:ln w="9525">
            <a:noFill/>
            <a:miter lim="800000"/>
            <a:headEnd/>
            <a:tailEnd/>
          </a:ln>
          <a:effectLst/>
        </p:spPr>
      </p:pic>
      <p:sp>
        <p:nvSpPr>
          <p:cNvPr id="2050" name="AutoShape 2" descr="Résultat de recherche d'images pour &quot;ISO&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2055" name="AutoShape 7" descr="Résultat de recherche d'images pour &quot;open grid forum&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2060" name="AutoShape 12" descr="Résultat de recherche d'images pour &quot;dmtf&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2065" name="AutoShape 17" descr="Résultat de recherche d'images pour &quot;Iee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2070" name="AutoShape 22" descr="Résultat de recherche d'images pour &quot;TM forum&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26" name="Rectangle 25"/>
          <p:cNvSpPr/>
          <p:nvPr/>
        </p:nvSpPr>
        <p:spPr>
          <a:xfrm>
            <a:off x="397311" y="1871012"/>
            <a:ext cx="8242665" cy="5524589"/>
          </a:xfrm>
          <a:prstGeom prst="rect">
            <a:avLst/>
          </a:prstGeom>
        </p:spPr>
        <p:txBody>
          <a:bodyPr wrap="square">
            <a:spAutoFit/>
          </a:bodyPr>
          <a:lstStyle/>
          <a:p>
            <a:pPr marL="723900" indent="-368300" algn="just" defTabSz="914400" eaLnBrk="0" fontAlgn="base" hangingPunct="0">
              <a:spcBef>
                <a:spcPts val="1200"/>
              </a:spcBef>
              <a:spcAft>
                <a:spcPct val="0"/>
              </a:spcAft>
              <a:buSzPct val="75000"/>
              <a:buBlip>
                <a:blip r:embed="rId4"/>
              </a:buBlip>
              <a:defRPr/>
            </a:pPr>
            <a:r>
              <a:rPr lang="en-US" sz="2400" b="1" dirty="0" smtClean="0">
                <a:solidFill>
                  <a:schemeClr val="tx2">
                    <a:lumMod val="60000"/>
                    <a:lumOff val="40000"/>
                  </a:schemeClr>
                </a:solidFill>
              </a:rPr>
              <a:t>3 Vice-chairman</a:t>
            </a:r>
          </a:p>
          <a:p>
            <a:pPr marL="1270000" lvl="1" indent="-457200" algn="just" defTabSz="914400" eaLnBrk="0" fontAlgn="base" hangingPunct="0">
              <a:spcBef>
                <a:spcPts val="1800"/>
              </a:spcBef>
              <a:spcAft>
                <a:spcPct val="0"/>
              </a:spcAft>
              <a:buClr>
                <a:schemeClr val="accent2"/>
              </a:buClr>
              <a:buSzPct val="85000"/>
              <a:buFont typeface="+mj-lt"/>
              <a:buAutoNum type="arabicPeriod"/>
              <a:defRPr/>
            </a:pPr>
            <a:r>
              <a:rPr lang="en-GB" sz="2000" dirty="0" smtClean="0">
                <a:solidFill>
                  <a:schemeClr val="tx2">
                    <a:lumMod val="60000"/>
                    <a:lumOff val="40000"/>
                  </a:schemeClr>
                </a:solidFill>
              </a:rPr>
              <a:t>Mr. Simon Bugaba, UCC, Uganda</a:t>
            </a:r>
          </a:p>
          <a:p>
            <a:pPr marL="1270000" lvl="1" indent="-457200" algn="just" defTabSz="914400" eaLnBrk="0" fontAlgn="base" hangingPunct="0">
              <a:spcBef>
                <a:spcPts val="1800"/>
              </a:spcBef>
              <a:spcAft>
                <a:spcPct val="0"/>
              </a:spcAft>
              <a:buClr>
                <a:schemeClr val="accent2"/>
              </a:buClr>
              <a:buSzPct val="85000"/>
              <a:buFont typeface="+mj-lt"/>
              <a:buAutoNum type="arabicPeriod"/>
              <a:defRPr/>
            </a:pPr>
            <a:r>
              <a:rPr lang="en-GB" sz="2000" dirty="0" smtClean="0">
                <a:solidFill>
                  <a:schemeClr val="tx2">
                    <a:lumMod val="60000"/>
                    <a:lumOff val="40000"/>
                  </a:schemeClr>
                </a:solidFill>
              </a:rPr>
              <a:t>Mr. Ahmed Raghy, </a:t>
            </a:r>
            <a:r>
              <a:rPr lang="fr-FR" sz="2000" dirty="0" smtClean="0">
                <a:solidFill>
                  <a:schemeClr val="tx2">
                    <a:lumMod val="60000"/>
                    <a:lumOff val="40000"/>
                  </a:schemeClr>
                </a:solidFill>
              </a:rPr>
              <a:t>NTRA</a:t>
            </a:r>
            <a:r>
              <a:rPr lang="en-GB" sz="2000" dirty="0" smtClean="0">
                <a:solidFill>
                  <a:schemeClr val="tx2">
                    <a:lumMod val="60000"/>
                    <a:lumOff val="40000"/>
                  </a:schemeClr>
                </a:solidFill>
              </a:rPr>
              <a:t>, Egypt </a:t>
            </a:r>
          </a:p>
          <a:p>
            <a:pPr marL="1270000" lvl="1" indent="-457200" algn="just" defTabSz="914400" eaLnBrk="0" fontAlgn="base" hangingPunct="0">
              <a:spcBef>
                <a:spcPts val="1800"/>
              </a:spcBef>
              <a:spcAft>
                <a:spcPct val="0"/>
              </a:spcAft>
              <a:buClr>
                <a:schemeClr val="accent2"/>
              </a:buClr>
              <a:buSzPct val="85000"/>
              <a:buFont typeface="+mj-lt"/>
              <a:buAutoNum type="arabicPeriod"/>
              <a:defRPr/>
            </a:pPr>
            <a:r>
              <a:rPr lang="de-CH" sz="2000" dirty="0" smtClean="0">
                <a:solidFill>
                  <a:schemeClr val="tx2">
                    <a:lumMod val="60000"/>
                    <a:lumOff val="40000"/>
                  </a:schemeClr>
                </a:solidFill>
              </a:rPr>
              <a:t>Dr. RimBelhassine-Cherif, Tunisie Telecom, Tunisia</a:t>
            </a:r>
          </a:p>
          <a:p>
            <a:pPr marL="1270000" lvl="1" indent="-457200" algn="just" defTabSz="914400" eaLnBrk="0" fontAlgn="base" hangingPunct="0">
              <a:spcBef>
                <a:spcPts val="1200"/>
              </a:spcBef>
              <a:spcAft>
                <a:spcPct val="0"/>
              </a:spcAft>
              <a:buClr>
                <a:schemeClr val="accent2"/>
              </a:buClr>
              <a:buSzPct val="85000"/>
              <a:buFont typeface="+mj-lt"/>
              <a:buAutoNum type="arabicPeriod"/>
              <a:defRPr/>
            </a:pPr>
            <a:endParaRPr lang="de-CH" sz="2000" dirty="0" smtClean="0">
              <a:solidFill>
                <a:schemeClr val="tx2">
                  <a:lumMod val="60000"/>
                  <a:lumOff val="40000"/>
                </a:schemeClr>
              </a:solidFill>
            </a:endParaRPr>
          </a:p>
          <a:p>
            <a:pPr marL="723900" lvl="1" indent="-368300" algn="just" defTabSz="914400" eaLnBrk="0" fontAlgn="base" hangingPunct="0">
              <a:spcBef>
                <a:spcPts val="1200"/>
              </a:spcBef>
              <a:spcAft>
                <a:spcPct val="0"/>
              </a:spcAft>
              <a:buSzPct val="75000"/>
              <a:buBlip>
                <a:blip r:embed="rId4"/>
              </a:buBlip>
              <a:defRPr/>
            </a:pPr>
            <a:r>
              <a:rPr lang="en-US" sz="2400" b="1" dirty="0" smtClean="0">
                <a:solidFill>
                  <a:schemeClr val="tx2">
                    <a:lumMod val="60000"/>
                    <a:lumOff val="40000"/>
                  </a:schemeClr>
                </a:solidFill>
              </a:rPr>
              <a:t>2 Rapporteurs</a:t>
            </a:r>
            <a:endParaRPr lang="de-CH" sz="2000" dirty="0" smtClean="0">
              <a:solidFill>
                <a:schemeClr val="tx2">
                  <a:lumMod val="60000"/>
                  <a:lumOff val="40000"/>
                </a:schemeClr>
              </a:solidFill>
            </a:endParaRPr>
          </a:p>
          <a:p>
            <a:pPr marL="1270000" lvl="1" indent="-466725" defTabSz="914400" eaLnBrk="0" fontAlgn="base" hangingPunct="0">
              <a:spcBef>
                <a:spcPts val="1800"/>
              </a:spcBef>
              <a:spcAft>
                <a:spcPct val="0"/>
              </a:spcAft>
              <a:buClr>
                <a:schemeClr val="accent2"/>
              </a:buClr>
              <a:buSzPct val="85000"/>
              <a:buFont typeface="+mj-lt"/>
              <a:buAutoNum type="arabicPeriod"/>
              <a:defRPr/>
            </a:pPr>
            <a:r>
              <a:rPr lang="fr-FR" sz="2000" dirty="0" smtClean="0">
                <a:solidFill>
                  <a:schemeClr val="tx2">
                    <a:lumMod val="60000"/>
                    <a:lumOff val="40000"/>
                  </a:schemeClr>
                </a:solidFill>
              </a:rPr>
              <a:t>Mr. Brice Murara, RURA, Rwanda (Question 4/13)</a:t>
            </a:r>
          </a:p>
          <a:p>
            <a:pPr marL="1270000" lvl="1" indent="-466725" algn="just" defTabSz="914400" eaLnBrk="0" fontAlgn="base" hangingPunct="0">
              <a:spcBef>
                <a:spcPts val="1800"/>
              </a:spcBef>
              <a:spcAft>
                <a:spcPct val="0"/>
              </a:spcAft>
              <a:buClr>
                <a:schemeClr val="accent2"/>
              </a:buClr>
              <a:buSzPct val="85000"/>
              <a:buFont typeface="+mj-lt"/>
              <a:buAutoNum type="arabicPeriod"/>
              <a:defRPr/>
            </a:pPr>
            <a:r>
              <a:rPr lang="en-GB" sz="2000" dirty="0" smtClean="0">
                <a:solidFill>
                  <a:schemeClr val="tx2">
                    <a:lumMod val="60000"/>
                    <a:lumOff val="40000"/>
                  </a:schemeClr>
                </a:solidFill>
              </a:rPr>
              <a:t>Mr. Simon Bugaba, UCC, Uganda </a:t>
            </a:r>
            <a:r>
              <a:rPr lang="fr-FR" sz="2000" dirty="0" smtClean="0">
                <a:solidFill>
                  <a:schemeClr val="tx2">
                    <a:lumMod val="60000"/>
                    <a:lumOff val="40000"/>
                  </a:schemeClr>
                </a:solidFill>
              </a:rPr>
              <a:t>(Question 5/13)</a:t>
            </a:r>
            <a:endParaRPr lang="en-GB" sz="2000" dirty="0" smtClean="0">
              <a:solidFill>
                <a:schemeClr val="tx2">
                  <a:lumMod val="60000"/>
                  <a:lumOff val="40000"/>
                </a:schemeClr>
              </a:solidFill>
            </a:endParaRPr>
          </a:p>
          <a:p>
            <a:pPr marL="1270000" lvl="1" indent="-457200" algn="just" defTabSz="914400" eaLnBrk="0" fontAlgn="base" hangingPunct="0">
              <a:spcBef>
                <a:spcPts val="1200"/>
              </a:spcBef>
              <a:spcAft>
                <a:spcPct val="0"/>
              </a:spcAft>
              <a:buClr>
                <a:schemeClr val="accent2"/>
              </a:buClr>
              <a:buSzPct val="85000"/>
              <a:buFont typeface="+mj-lt"/>
              <a:buAutoNum type="arabicPeriod"/>
              <a:defRPr/>
            </a:pPr>
            <a:endParaRPr lang="de-CH" sz="2000" dirty="0" smtClean="0">
              <a:solidFill>
                <a:schemeClr val="tx2">
                  <a:lumMod val="60000"/>
                  <a:lumOff val="40000"/>
                </a:schemeClr>
              </a:solidFill>
            </a:endParaRPr>
          </a:p>
          <a:p>
            <a:pPr marL="1270000" lvl="1" indent="-457200" algn="just" defTabSz="914400" eaLnBrk="0" fontAlgn="base" hangingPunct="0">
              <a:spcBef>
                <a:spcPts val="1200"/>
              </a:spcBef>
              <a:spcAft>
                <a:spcPct val="0"/>
              </a:spcAft>
              <a:buClr>
                <a:schemeClr val="accent2"/>
              </a:buClr>
              <a:buSzPct val="85000"/>
              <a:buFont typeface="+mj-lt"/>
              <a:buAutoNum type="arabicPeriod"/>
              <a:defRPr/>
            </a:pPr>
            <a:endParaRPr lang="de-CH" sz="2000" dirty="0" smtClean="0">
              <a:solidFill>
                <a:schemeClr val="tx2">
                  <a:lumMod val="60000"/>
                  <a:lumOff val="40000"/>
                </a:schemeClr>
              </a:solidFill>
            </a:endParaRPr>
          </a:p>
          <a:p>
            <a:pPr marL="1181100" lvl="1" indent="-368300" algn="just" defTabSz="914400" eaLnBrk="0" fontAlgn="base" hangingPunct="0">
              <a:spcBef>
                <a:spcPts val="1200"/>
              </a:spcBef>
              <a:spcAft>
                <a:spcPct val="0"/>
              </a:spcAft>
              <a:buSzPct val="75000"/>
              <a:buBlip>
                <a:blip r:embed="rId4"/>
              </a:buBlip>
              <a:defRPr/>
            </a:pPr>
            <a:endParaRPr lang="fr-FR" sz="2000" dirty="0" smtClean="0">
              <a:solidFill>
                <a:schemeClr val="tx2">
                  <a:lumMod val="60000"/>
                  <a:lumOff val="40000"/>
                </a:schemeClr>
              </a:solidFill>
            </a:endParaRPr>
          </a:p>
        </p:txBody>
      </p:sp>
      <p:sp>
        <p:nvSpPr>
          <p:cNvPr id="28" name="Rectangle 2"/>
          <p:cNvSpPr txBox="1">
            <a:spLocks noChangeArrowheads="1"/>
          </p:cNvSpPr>
          <p:nvPr/>
        </p:nvSpPr>
        <p:spPr bwMode="auto">
          <a:xfrm>
            <a:off x="8639976" y="458236"/>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endParaRPr lang="en-GB" sz="2400" b="0" dirty="0" smtClean="0">
              <a:solidFill>
                <a:schemeClr val="accent1"/>
              </a:solidFill>
            </a:endParaRPr>
          </a:p>
        </p:txBody>
      </p:sp>
      <p:sp>
        <p:nvSpPr>
          <p:cNvPr id="3" name="AutoShape 2" descr="Résultat de recherche d'images pour &quot;UCC uganda&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pic>
        <p:nvPicPr>
          <p:cNvPr id="2051" name="Picture 3"/>
          <p:cNvPicPr>
            <a:picLocks noChangeAspect="1" noChangeArrowheads="1"/>
          </p:cNvPicPr>
          <p:nvPr/>
        </p:nvPicPr>
        <p:blipFill>
          <a:blip r:embed="rId5"/>
          <a:srcRect/>
          <a:stretch>
            <a:fillRect/>
          </a:stretch>
        </p:blipFill>
        <p:spPr bwMode="auto">
          <a:xfrm>
            <a:off x="5290457" y="2050008"/>
            <a:ext cx="2103572" cy="703769"/>
          </a:xfrm>
          <a:prstGeom prst="rect">
            <a:avLst/>
          </a:prstGeom>
          <a:noFill/>
          <a:ln w="9525">
            <a:noFill/>
            <a:miter lim="800000"/>
            <a:headEnd/>
            <a:tailEnd/>
          </a:ln>
          <a:effectLst/>
        </p:spPr>
      </p:pic>
      <p:pic>
        <p:nvPicPr>
          <p:cNvPr id="2052" name="Picture 4"/>
          <p:cNvPicPr>
            <a:picLocks noChangeAspect="1" noChangeArrowheads="1"/>
          </p:cNvPicPr>
          <p:nvPr/>
        </p:nvPicPr>
        <p:blipFill>
          <a:blip r:embed="rId6"/>
          <a:srcRect/>
          <a:stretch>
            <a:fillRect/>
          </a:stretch>
        </p:blipFill>
        <p:spPr bwMode="auto">
          <a:xfrm>
            <a:off x="5017584" y="2864139"/>
            <a:ext cx="1120858" cy="651575"/>
          </a:xfrm>
          <a:prstGeom prst="rect">
            <a:avLst/>
          </a:prstGeom>
          <a:noFill/>
          <a:ln w="9525">
            <a:noFill/>
            <a:miter lim="800000"/>
            <a:headEnd/>
            <a:tailEnd/>
          </a:ln>
          <a:effectLst/>
        </p:spPr>
      </p:pic>
      <p:sp>
        <p:nvSpPr>
          <p:cNvPr id="2054" name="AutoShape 6" descr="Résultat de recherche d'images pour &quot;RURA rwanda&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pic>
        <p:nvPicPr>
          <p:cNvPr id="4" name="Picture 7"/>
          <p:cNvPicPr>
            <a:picLocks noChangeAspect="1" noChangeArrowheads="1"/>
          </p:cNvPicPr>
          <p:nvPr/>
        </p:nvPicPr>
        <p:blipFill>
          <a:blip r:embed="rId7"/>
          <a:srcRect/>
          <a:stretch>
            <a:fillRect/>
          </a:stretch>
        </p:blipFill>
        <p:spPr bwMode="auto">
          <a:xfrm>
            <a:off x="6933180" y="4810701"/>
            <a:ext cx="1706796" cy="878434"/>
          </a:xfrm>
          <a:prstGeom prst="rect">
            <a:avLst/>
          </a:prstGeom>
          <a:noFill/>
          <a:ln w="9525">
            <a:noFill/>
            <a:miter lim="800000"/>
            <a:headEnd/>
            <a:tailEnd/>
          </a:ln>
          <a:effectLst/>
        </p:spPr>
      </p:pic>
      <p:pic>
        <p:nvPicPr>
          <p:cNvPr id="2056" name="Picture 8"/>
          <p:cNvPicPr>
            <a:picLocks noChangeAspect="1" noChangeArrowheads="1"/>
          </p:cNvPicPr>
          <p:nvPr/>
        </p:nvPicPr>
        <p:blipFill>
          <a:blip r:embed="rId8"/>
          <a:srcRect/>
          <a:stretch>
            <a:fillRect/>
          </a:stretch>
        </p:blipFill>
        <p:spPr bwMode="auto">
          <a:xfrm>
            <a:off x="6968360" y="3294222"/>
            <a:ext cx="1317709" cy="854904"/>
          </a:xfrm>
          <a:prstGeom prst="rect">
            <a:avLst/>
          </a:prstGeom>
          <a:noFill/>
          <a:ln w="9525">
            <a:noFill/>
            <a:miter lim="800000"/>
            <a:headEnd/>
            <a:tailEnd/>
          </a:ln>
          <a:effectLst/>
        </p:spPr>
      </p:pic>
    </p:spTree>
    <p:extLst>
      <p:ext uri="{BB962C8B-B14F-4D97-AF65-F5344CB8AC3E}">
        <p14:creationId xmlns="" xmlns:p14="http://schemas.microsoft.com/office/powerpoint/2010/main" val="42305797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numéro de diapositive 13"/>
          <p:cNvSpPr>
            <a:spLocks noGrp="1"/>
          </p:cNvSpPr>
          <p:nvPr>
            <p:ph type="sldNum" sz="quarter" idx="12"/>
          </p:nvPr>
        </p:nvSpPr>
        <p:spPr/>
        <p:txBody>
          <a:bodyPr/>
          <a:lstStyle/>
          <a:p>
            <a:fld id="{283C63E4-F9BE-C24A-B4FF-309EB18BA564}" type="slidenum">
              <a:rPr lang="en-US" smtClean="0"/>
              <a:pPr/>
              <a:t>17</a:t>
            </a:fld>
            <a:endParaRPr lang="en-US" dirty="0"/>
          </a:p>
        </p:txBody>
      </p:sp>
      <p:pic>
        <p:nvPicPr>
          <p:cNvPr id="21" name="Picture 2"/>
          <p:cNvPicPr>
            <a:picLocks noChangeAspect="1" noChangeArrowheads="1"/>
          </p:cNvPicPr>
          <p:nvPr/>
        </p:nvPicPr>
        <p:blipFill>
          <a:blip r:embed="rId3" cstate="print"/>
          <a:srcRect/>
          <a:stretch>
            <a:fillRect/>
          </a:stretch>
        </p:blipFill>
        <p:spPr bwMode="auto">
          <a:xfrm>
            <a:off x="0" y="162478"/>
            <a:ext cx="1071570" cy="642942"/>
          </a:xfrm>
          <a:prstGeom prst="rect">
            <a:avLst/>
          </a:prstGeom>
          <a:noFill/>
          <a:ln w="9525">
            <a:noFill/>
            <a:miter lim="800000"/>
            <a:headEnd/>
            <a:tailEnd/>
          </a:ln>
          <a:effectLst/>
        </p:spPr>
      </p:pic>
      <p:sp>
        <p:nvSpPr>
          <p:cNvPr id="2050" name="AutoShape 2" descr="Résultat de recherche d'images pour &quot;ISO&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2055" name="AutoShape 7" descr="Résultat de recherche d'images pour &quot;open grid forum&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2060" name="AutoShape 12" descr="Résultat de recherche d'images pour &quot;dmtf&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2065" name="AutoShape 17" descr="Résultat de recherche d'images pour &quot;Iee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2070" name="AutoShape 22" descr="Résultat de recherche d'images pour &quot;TM forum&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graphicFrame>
        <p:nvGraphicFramePr>
          <p:cNvPr id="15" name="Tableau 14"/>
          <p:cNvGraphicFramePr>
            <a:graphicFrameLocks noGrp="1"/>
          </p:cNvGraphicFramePr>
          <p:nvPr/>
        </p:nvGraphicFramePr>
        <p:xfrm>
          <a:off x="3573614" y="1939143"/>
          <a:ext cx="5218386" cy="2320498"/>
        </p:xfrm>
        <a:graphic>
          <a:graphicData uri="http://schemas.openxmlformats.org/drawingml/2006/table">
            <a:tbl>
              <a:tblPr firstRow="1" bandRow="1">
                <a:tableStyleId>{1E171933-4619-4E11-9A3F-F7608DF75F80}</a:tableStyleId>
              </a:tblPr>
              <a:tblGrid>
                <a:gridCol w="1869808"/>
                <a:gridCol w="1766768"/>
                <a:gridCol w="1581810"/>
              </a:tblGrid>
              <a:tr h="430754">
                <a:tc>
                  <a:txBody>
                    <a:bodyPr/>
                    <a:lstStyle/>
                    <a:p>
                      <a:pPr algn="ctr"/>
                      <a:r>
                        <a:rPr lang="en-US" sz="2000" b="1" cap="none" spc="0" noProof="0" dirty="0" smtClean="0">
                          <a:ln>
                            <a:noFill/>
                          </a:ln>
                          <a:solidFill>
                            <a:schemeClr val="accent4">
                              <a:lumMod val="75000"/>
                            </a:schemeClr>
                          </a:solidFill>
                          <a:effectLst/>
                        </a:rPr>
                        <a:t>SG13 Meetings</a:t>
                      </a:r>
                      <a:endParaRPr lang="en-US" sz="2000" b="1" cap="none" spc="0" noProof="0" dirty="0">
                        <a:ln>
                          <a:noFill/>
                        </a:ln>
                        <a:solidFill>
                          <a:schemeClr val="accent4">
                            <a:lumMod val="75000"/>
                          </a:schemeClr>
                        </a:solidFill>
                        <a:effectLst/>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60000"/>
                        <a:lumOff val="4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1" kern="1200" baseline="0" noProof="0" dirty="0" smtClean="0">
                          <a:solidFill>
                            <a:schemeClr val="accent4">
                              <a:lumMod val="75000"/>
                            </a:schemeClr>
                          </a:solidFill>
                          <a:latin typeface="+mn-lt"/>
                          <a:ea typeface="+mn-ea"/>
                          <a:cs typeface="+mn-cs"/>
                        </a:rPr>
                        <a:t>Nb. of Contributions</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60000"/>
                        <a:lumOff val="4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1" kern="1200" baseline="0" noProof="0" dirty="0" smtClean="0">
                          <a:solidFill>
                            <a:schemeClr val="accent4">
                              <a:lumMod val="75000"/>
                            </a:schemeClr>
                          </a:solidFill>
                          <a:latin typeface="+mn-lt"/>
                          <a:ea typeface="+mn-ea"/>
                          <a:cs typeface="+mn-cs"/>
                        </a:rPr>
                        <a:t>Nb. Of Participants</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60000"/>
                        <a:lumOff val="40000"/>
                      </a:schemeClr>
                    </a:solidFill>
                  </a:tcPr>
                </a:tc>
              </a:tr>
              <a:tr h="42070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kern="1200" baseline="0" noProof="0" dirty="0" smtClean="0">
                          <a:solidFill>
                            <a:srgbClr val="0070C0"/>
                          </a:solidFill>
                          <a:latin typeface="+mn-lt"/>
                          <a:ea typeface="+mn-ea"/>
                          <a:cs typeface="+mn-cs"/>
                        </a:rPr>
                        <a:t>November 2015</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a:r>
                        <a:rPr lang="en-US" sz="1800" kern="1200" baseline="0" noProof="0" dirty="0" smtClean="0">
                          <a:solidFill>
                            <a:schemeClr val="tx1">
                              <a:lumMod val="65000"/>
                              <a:lumOff val="35000"/>
                            </a:schemeClr>
                          </a:solidFill>
                          <a:latin typeface="+mn-lt"/>
                          <a:ea typeface="+mn-ea"/>
                          <a:cs typeface="+mn-cs"/>
                        </a:rPr>
                        <a:t>6</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a:r>
                        <a:rPr lang="en-US" sz="1800" kern="1200" baseline="0" noProof="0" dirty="0" smtClean="0">
                          <a:solidFill>
                            <a:schemeClr val="tx1">
                              <a:lumMod val="65000"/>
                              <a:lumOff val="35000"/>
                            </a:schemeClr>
                          </a:solidFill>
                          <a:latin typeface="+mn-lt"/>
                          <a:ea typeface="+mn-ea"/>
                          <a:cs typeface="+mn-cs"/>
                        </a:rPr>
                        <a:t>19</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r>
              <a:tr h="36107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2000" b="1" kern="1200" baseline="0" noProof="0" dirty="0" smtClean="0">
                          <a:solidFill>
                            <a:srgbClr val="0070C0"/>
                          </a:solidFill>
                          <a:latin typeface="+mn-lt"/>
                          <a:ea typeface="+mn-ea"/>
                          <a:cs typeface="+mn-cs"/>
                        </a:rPr>
                        <a:t>April 2015</a:t>
                      </a:r>
                      <a:endParaRPr lang="en-US" sz="2000" b="0" kern="1200" baseline="0" dirty="0" smtClean="0">
                        <a:solidFill>
                          <a:srgbClr val="0070C0"/>
                        </a:solidFill>
                        <a:latin typeface="+mn-lt"/>
                        <a:ea typeface="+mn-ea"/>
                        <a:cs typeface="+mn-cs"/>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a:r>
                        <a:rPr lang="en-US" sz="1800" kern="1200" baseline="0" noProof="0" dirty="0" smtClean="0">
                          <a:solidFill>
                            <a:schemeClr val="tx1">
                              <a:lumMod val="65000"/>
                              <a:lumOff val="35000"/>
                            </a:schemeClr>
                          </a:solidFill>
                          <a:latin typeface="+mn-lt"/>
                          <a:ea typeface="+mn-ea"/>
                          <a:cs typeface="+mn-cs"/>
                        </a:rPr>
                        <a:t>7</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a:r>
                        <a:rPr lang="en-US" sz="1800" kern="1200" baseline="0" noProof="0" dirty="0" smtClean="0">
                          <a:solidFill>
                            <a:schemeClr val="tx1">
                              <a:lumMod val="65000"/>
                              <a:lumOff val="35000"/>
                            </a:schemeClr>
                          </a:solidFill>
                          <a:latin typeface="+mn-lt"/>
                          <a:ea typeface="+mn-ea"/>
                          <a:cs typeface="+mn-cs"/>
                        </a:rPr>
                        <a:t>17</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r>
              <a:tr h="40627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2000" b="1" kern="1200" baseline="0" dirty="0" smtClean="0">
                          <a:solidFill>
                            <a:srgbClr val="0070C0"/>
                          </a:solidFill>
                          <a:latin typeface="+mn-lt"/>
                          <a:ea typeface="+mn-ea"/>
                          <a:cs typeface="+mn-cs"/>
                        </a:rPr>
                        <a:t>July 2014</a:t>
                      </a:r>
                      <a:endParaRPr lang="en-US" sz="2000" b="0" kern="1200" baseline="0" dirty="0" smtClean="0">
                        <a:solidFill>
                          <a:srgbClr val="0070C0"/>
                        </a:solidFill>
                        <a:latin typeface="+mn-lt"/>
                        <a:ea typeface="+mn-ea"/>
                        <a:cs typeface="+mn-cs"/>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a:r>
                        <a:rPr lang="en-US" sz="1800" kern="1200" baseline="0" noProof="0" dirty="0" smtClean="0">
                          <a:solidFill>
                            <a:schemeClr val="tx1">
                              <a:lumMod val="65000"/>
                              <a:lumOff val="35000"/>
                            </a:schemeClr>
                          </a:solidFill>
                          <a:latin typeface="+mn-lt"/>
                          <a:ea typeface="+mn-ea"/>
                          <a:cs typeface="+mn-cs"/>
                        </a:rPr>
                        <a:t>5</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a:r>
                        <a:rPr lang="en-US" sz="1800" kern="1200" baseline="0" noProof="0" dirty="0" smtClean="0">
                          <a:solidFill>
                            <a:schemeClr val="tx1">
                              <a:lumMod val="65000"/>
                              <a:lumOff val="35000"/>
                            </a:schemeClr>
                          </a:solidFill>
                          <a:latin typeface="+mn-lt"/>
                          <a:ea typeface="+mn-ea"/>
                          <a:cs typeface="+mn-cs"/>
                        </a:rPr>
                        <a:t>24</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r>
              <a:tr h="0">
                <a:tc>
                  <a:txBody>
                    <a:bodyPr/>
                    <a:lstStyle/>
                    <a:p>
                      <a:r>
                        <a:rPr lang="en-US" sz="2000" b="1" kern="1200" baseline="0" dirty="0" smtClean="0">
                          <a:solidFill>
                            <a:srgbClr val="0070C0"/>
                          </a:solidFill>
                        </a:rPr>
                        <a:t>November 2013</a:t>
                      </a:r>
                      <a:endParaRPr lang="fr-FR" b="0" dirty="0">
                        <a:ln>
                          <a:solidFill>
                            <a:schemeClr val="accent1"/>
                          </a:solidFill>
                        </a:ln>
                        <a:solidFill>
                          <a:srgbClr val="0070C0"/>
                        </a:solidFill>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800" kern="1200" baseline="0" dirty="0" smtClean="0">
                          <a:solidFill>
                            <a:schemeClr val="tx1">
                              <a:lumMod val="65000"/>
                              <a:lumOff val="35000"/>
                            </a:schemeClr>
                          </a:solidFill>
                          <a:latin typeface="+mn-lt"/>
                          <a:ea typeface="+mn-ea"/>
                          <a:cs typeface="+mn-cs"/>
                        </a:rPr>
                        <a:t>1</a:t>
                      </a: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800" kern="1200" baseline="0" dirty="0" smtClean="0">
                          <a:solidFill>
                            <a:schemeClr val="tx1">
                              <a:lumMod val="65000"/>
                              <a:lumOff val="35000"/>
                            </a:schemeClr>
                          </a:solidFill>
                          <a:latin typeface="+mn-lt"/>
                          <a:ea typeface="+mn-ea"/>
                          <a:cs typeface="+mn-cs"/>
                        </a:rPr>
                        <a:t>34</a:t>
                      </a: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r>
            </a:tbl>
          </a:graphicData>
        </a:graphic>
      </p:graphicFrame>
      <p:sp>
        <p:nvSpPr>
          <p:cNvPr id="24" name="Title 1"/>
          <p:cNvSpPr>
            <a:spLocks noGrp="1"/>
          </p:cNvSpPr>
          <p:nvPr>
            <p:ph type="title"/>
          </p:nvPr>
        </p:nvSpPr>
        <p:spPr>
          <a:xfrm>
            <a:off x="457200" y="570972"/>
            <a:ext cx="8229600" cy="1143000"/>
          </a:xfrm>
        </p:spPr>
        <p:txBody>
          <a:bodyPr>
            <a:normAutofit fontScale="90000"/>
          </a:bodyPr>
          <a:lstStyle/>
          <a:p>
            <a:pPr algn="r"/>
            <a:r>
              <a:rPr lang="en-US" sz="4000" dirty="0" smtClean="0"/>
              <a:t>African</a:t>
            </a:r>
            <a:r>
              <a:rPr lang="fr-FR" sz="4000" dirty="0" smtClean="0"/>
              <a:t> Participation</a:t>
            </a:r>
            <a:br>
              <a:rPr lang="fr-FR" sz="4000" dirty="0" smtClean="0"/>
            </a:br>
            <a:r>
              <a:rPr lang="fr-FR" sz="4000" dirty="0" smtClean="0"/>
              <a:t>to SG13 Meetings</a:t>
            </a:r>
            <a:endParaRPr lang="en-US" sz="4000" b="0" i="1" dirty="0"/>
          </a:p>
        </p:txBody>
      </p:sp>
      <p:sp>
        <p:nvSpPr>
          <p:cNvPr id="25" name="Rectangle 2"/>
          <p:cNvSpPr txBox="1">
            <a:spLocks noChangeArrowheads="1"/>
          </p:cNvSpPr>
          <p:nvPr/>
        </p:nvSpPr>
        <p:spPr bwMode="auto">
          <a:xfrm>
            <a:off x="8676456" y="428604"/>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endParaRPr lang="en-GB" sz="2400" b="0" dirty="0" smtClean="0">
              <a:solidFill>
                <a:schemeClr val="accent1"/>
              </a:solidFill>
            </a:endParaRPr>
          </a:p>
        </p:txBody>
      </p:sp>
      <p:pic>
        <p:nvPicPr>
          <p:cNvPr id="26" name="Picture 2"/>
          <p:cNvPicPr>
            <a:picLocks noChangeAspect="1" noChangeArrowheads="1"/>
          </p:cNvPicPr>
          <p:nvPr/>
        </p:nvPicPr>
        <p:blipFill>
          <a:blip r:embed="rId3" cstate="print"/>
          <a:srcRect/>
          <a:stretch>
            <a:fillRect/>
          </a:stretch>
        </p:blipFill>
        <p:spPr bwMode="auto">
          <a:xfrm>
            <a:off x="0" y="162478"/>
            <a:ext cx="1071570" cy="642942"/>
          </a:xfrm>
          <a:prstGeom prst="rect">
            <a:avLst/>
          </a:prstGeom>
          <a:noFill/>
          <a:ln w="9525">
            <a:noFill/>
            <a:miter lim="800000"/>
            <a:headEnd/>
            <a:tailEnd/>
          </a:ln>
          <a:effectLst/>
        </p:spPr>
      </p:pic>
      <p:sp>
        <p:nvSpPr>
          <p:cNvPr id="18" name="Rectangle 17"/>
          <p:cNvSpPr/>
          <p:nvPr/>
        </p:nvSpPr>
        <p:spPr>
          <a:xfrm>
            <a:off x="124043" y="2005541"/>
            <a:ext cx="3349625" cy="4001095"/>
          </a:xfrm>
          <a:prstGeom prst="rect">
            <a:avLst/>
          </a:prstGeom>
        </p:spPr>
        <p:txBody>
          <a:bodyPr wrap="square">
            <a:spAutoFit/>
          </a:bodyPr>
          <a:lstStyle/>
          <a:p>
            <a:pPr marL="536575" indent="-268288" defTabSz="914400" eaLnBrk="0" fontAlgn="base" hangingPunct="0">
              <a:spcBef>
                <a:spcPts val="1200"/>
              </a:spcBef>
              <a:spcAft>
                <a:spcPct val="0"/>
              </a:spcAft>
              <a:buSzPct val="75000"/>
              <a:buBlip>
                <a:blip r:embed="rId4"/>
              </a:buBlip>
              <a:defRPr/>
            </a:pPr>
            <a:r>
              <a:rPr lang="en-US" dirty="0" smtClean="0">
                <a:solidFill>
                  <a:schemeClr val="tx2">
                    <a:lumMod val="60000"/>
                    <a:lumOff val="40000"/>
                  </a:schemeClr>
                </a:solidFill>
              </a:rPr>
              <a:t>Acceptable</a:t>
            </a:r>
            <a:r>
              <a:rPr lang="fr-FR" dirty="0" smtClean="0">
                <a:solidFill>
                  <a:schemeClr val="tx2">
                    <a:lumMod val="60000"/>
                    <a:lumOff val="40000"/>
                  </a:schemeClr>
                </a:solidFill>
              </a:rPr>
              <a:t> </a:t>
            </a:r>
            <a:r>
              <a:rPr lang="en-US" dirty="0" smtClean="0">
                <a:solidFill>
                  <a:schemeClr val="tx2">
                    <a:lumMod val="60000"/>
                    <a:lumOff val="40000"/>
                  </a:schemeClr>
                </a:solidFill>
              </a:rPr>
              <a:t>number</a:t>
            </a:r>
            <a:r>
              <a:rPr lang="fr-FR" dirty="0" smtClean="0">
                <a:solidFill>
                  <a:schemeClr val="tx2">
                    <a:lumMod val="60000"/>
                    <a:lumOff val="40000"/>
                  </a:schemeClr>
                </a:solidFill>
              </a:rPr>
              <a:t> of </a:t>
            </a:r>
            <a:r>
              <a:rPr lang="en-US" dirty="0" smtClean="0">
                <a:solidFill>
                  <a:schemeClr val="tx2">
                    <a:lumMod val="60000"/>
                    <a:lumOff val="40000"/>
                  </a:schemeClr>
                </a:solidFill>
              </a:rPr>
              <a:t>African participants to the last meetings of SG13</a:t>
            </a:r>
          </a:p>
          <a:p>
            <a:pPr marL="536575" indent="-268288" defTabSz="914400" eaLnBrk="0" fontAlgn="base" hangingPunct="0">
              <a:spcBef>
                <a:spcPts val="1200"/>
              </a:spcBef>
              <a:spcAft>
                <a:spcPct val="0"/>
              </a:spcAft>
              <a:buSzPct val="75000"/>
              <a:buBlip>
                <a:blip r:embed="rId4"/>
              </a:buBlip>
              <a:defRPr/>
            </a:pPr>
            <a:r>
              <a:rPr lang="en-US" dirty="0" smtClean="0">
                <a:solidFill>
                  <a:schemeClr val="tx2">
                    <a:lumMod val="60000"/>
                    <a:lumOff val="40000"/>
                  </a:schemeClr>
                </a:solidFill>
              </a:rPr>
              <a:t>Important African </a:t>
            </a:r>
            <a:r>
              <a:rPr lang="fr-FR" dirty="0" smtClean="0">
                <a:solidFill>
                  <a:schemeClr val="tx2">
                    <a:lumMod val="60000"/>
                    <a:lumOff val="40000"/>
                  </a:schemeClr>
                </a:solidFill>
              </a:rPr>
              <a:t>participation to the meeting of </a:t>
            </a:r>
            <a:r>
              <a:rPr lang="en-US" dirty="0" smtClean="0">
                <a:solidFill>
                  <a:schemeClr val="tx2">
                    <a:lumMod val="60000"/>
                    <a:lumOff val="40000"/>
                  </a:schemeClr>
                </a:solidFill>
              </a:rPr>
              <a:t>November 2013 which was held </a:t>
            </a:r>
            <a:r>
              <a:rPr lang="fr-FR" dirty="0" smtClean="0">
                <a:solidFill>
                  <a:schemeClr val="tx2">
                    <a:lumMod val="60000"/>
                    <a:lumOff val="40000"/>
                  </a:schemeClr>
                </a:solidFill>
              </a:rPr>
              <a:t>in Uganda</a:t>
            </a:r>
          </a:p>
          <a:p>
            <a:pPr marL="536575" indent="-268288" defTabSz="914400" eaLnBrk="0" fontAlgn="base" hangingPunct="0">
              <a:spcBef>
                <a:spcPts val="1200"/>
              </a:spcBef>
              <a:spcAft>
                <a:spcPct val="0"/>
              </a:spcAft>
              <a:buSzPct val="75000"/>
              <a:defRPr/>
            </a:pPr>
            <a:r>
              <a:rPr lang="fr-FR" dirty="0" smtClean="0">
                <a:solidFill>
                  <a:schemeClr val="tx2">
                    <a:lumMod val="60000"/>
                    <a:lumOff val="40000"/>
                  </a:schemeClr>
                </a:solidFill>
                <a:sym typeface="Wingdings" pitchFamily="2" charset="2"/>
              </a:rPr>
              <a:t>	</a:t>
            </a:r>
            <a:endParaRPr lang="fr-FR" b="1" dirty="0" smtClean="0">
              <a:solidFill>
                <a:schemeClr val="tx2">
                  <a:lumMod val="60000"/>
                  <a:lumOff val="40000"/>
                </a:schemeClr>
              </a:solidFill>
            </a:endParaRPr>
          </a:p>
          <a:p>
            <a:pPr marL="1270000" lvl="1" indent="-457200" algn="just" defTabSz="914400" eaLnBrk="0" fontAlgn="base" hangingPunct="0">
              <a:spcBef>
                <a:spcPts val="1200"/>
              </a:spcBef>
              <a:spcAft>
                <a:spcPct val="0"/>
              </a:spcAft>
              <a:buClr>
                <a:schemeClr val="accent2"/>
              </a:buClr>
              <a:buSzPct val="85000"/>
              <a:buFont typeface="+mj-lt"/>
              <a:buAutoNum type="arabicPeriod"/>
              <a:defRPr/>
            </a:pPr>
            <a:endParaRPr lang="de-CH" sz="2000" dirty="0" smtClean="0">
              <a:solidFill>
                <a:schemeClr val="tx2">
                  <a:lumMod val="60000"/>
                  <a:lumOff val="40000"/>
                </a:schemeClr>
              </a:solidFill>
            </a:endParaRPr>
          </a:p>
          <a:p>
            <a:pPr marL="1270000" lvl="1" indent="-457200" algn="just" defTabSz="914400" eaLnBrk="0" fontAlgn="base" hangingPunct="0">
              <a:spcBef>
                <a:spcPts val="1200"/>
              </a:spcBef>
              <a:spcAft>
                <a:spcPct val="0"/>
              </a:spcAft>
              <a:buClr>
                <a:schemeClr val="accent2"/>
              </a:buClr>
              <a:buSzPct val="85000"/>
              <a:buFont typeface="+mj-lt"/>
              <a:buAutoNum type="arabicPeriod"/>
              <a:defRPr/>
            </a:pPr>
            <a:endParaRPr lang="de-CH" sz="2000" dirty="0" smtClean="0">
              <a:solidFill>
                <a:schemeClr val="tx2">
                  <a:lumMod val="60000"/>
                  <a:lumOff val="40000"/>
                </a:schemeClr>
              </a:solidFill>
            </a:endParaRPr>
          </a:p>
          <a:p>
            <a:pPr marL="1181100" lvl="1" indent="-368300" algn="just" defTabSz="914400" eaLnBrk="0" fontAlgn="base" hangingPunct="0">
              <a:spcBef>
                <a:spcPts val="1200"/>
              </a:spcBef>
              <a:spcAft>
                <a:spcPct val="0"/>
              </a:spcAft>
              <a:buSzPct val="75000"/>
              <a:buBlip>
                <a:blip r:embed="rId4"/>
              </a:buBlip>
              <a:defRPr/>
            </a:pPr>
            <a:endParaRPr lang="fr-FR" sz="2000" dirty="0" smtClean="0">
              <a:solidFill>
                <a:schemeClr val="tx2">
                  <a:lumMod val="60000"/>
                  <a:lumOff val="40000"/>
                </a:schemeClr>
              </a:solidFill>
            </a:endParaRPr>
          </a:p>
        </p:txBody>
      </p:sp>
      <p:sp>
        <p:nvSpPr>
          <p:cNvPr id="22" name="Rectangle 21"/>
          <p:cNvSpPr/>
          <p:nvPr/>
        </p:nvSpPr>
        <p:spPr>
          <a:xfrm>
            <a:off x="29446" y="4755380"/>
            <a:ext cx="8657353" cy="1569660"/>
          </a:xfrm>
          <a:prstGeom prst="rect">
            <a:avLst/>
          </a:prstGeom>
        </p:spPr>
        <p:txBody>
          <a:bodyPr wrap="square">
            <a:spAutoFit/>
          </a:bodyPr>
          <a:lstStyle/>
          <a:p>
            <a:pPr marL="630238" indent="-274638" algn="just" defTabSz="914400" eaLnBrk="0" fontAlgn="base" hangingPunct="0">
              <a:spcBef>
                <a:spcPts val="1200"/>
              </a:spcBef>
              <a:spcAft>
                <a:spcPct val="0"/>
              </a:spcAft>
              <a:buSzPct val="75000"/>
              <a:buBlip>
                <a:blip r:embed="rId4"/>
              </a:buBlip>
              <a:defRPr/>
            </a:pPr>
            <a:r>
              <a:rPr lang="en-US" dirty="0" smtClean="0">
                <a:solidFill>
                  <a:schemeClr val="tx2">
                    <a:lumMod val="60000"/>
                    <a:lumOff val="40000"/>
                  </a:schemeClr>
                </a:solidFill>
              </a:rPr>
              <a:t>Growth in the number of contributions </a:t>
            </a:r>
            <a:r>
              <a:rPr lang="fr-FR" dirty="0" smtClean="0">
                <a:solidFill>
                  <a:schemeClr val="tx2">
                    <a:lumMod val="60000"/>
                    <a:lumOff val="40000"/>
                  </a:schemeClr>
                </a:solidFill>
              </a:rPr>
              <a:t>but </a:t>
            </a:r>
            <a:r>
              <a:rPr lang="en-US" dirty="0" smtClean="0">
                <a:solidFill>
                  <a:schemeClr val="tx2">
                    <a:lumMod val="60000"/>
                    <a:lumOff val="40000"/>
                  </a:schemeClr>
                </a:solidFill>
              </a:rPr>
              <a:t>this number is still insufficient</a:t>
            </a:r>
          </a:p>
          <a:p>
            <a:pPr marL="1435100" indent="-1166813" algn="just" defTabSz="914400" eaLnBrk="0" fontAlgn="base" hangingPunct="0">
              <a:spcBef>
                <a:spcPts val="1200"/>
              </a:spcBef>
              <a:spcAft>
                <a:spcPct val="0"/>
              </a:spcAft>
              <a:buSzPct val="75000"/>
              <a:tabLst>
                <a:tab pos="803275" algn="l"/>
              </a:tabLst>
              <a:defRPr/>
            </a:pPr>
            <a:r>
              <a:rPr lang="fr-FR" dirty="0" smtClean="0">
                <a:solidFill>
                  <a:schemeClr val="tx2">
                    <a:lumMod val="60000"/>
                    <a:lumOff val="40000"/>
                  </a:schemeClr>
                </a:solidFill>
                <a:sym typeface="Wingdings" pitchFamily="2" charset="2"/>
              </a:rPr>
              <a:t>	</a:t>
            </a:r>
            <a:r>
              <a:rPr lang="fr-FR" dirty="0" smtClean="0">
                <a:solidFill>
                  <a:schemeClr val="accent2"/>
                </a:solidFill>
                <a:sym typeface="Wingdings" pitchFamily="2" charset="2"/>
              </a:rPr>
              <a:t></a:t>
            </a:r>
            <a:r>
              <a:rPr lang="fr-FR" dirty="0" smtClean="0">
                <a:solidFill>
                  <a:schemeClr val="tx2">
                    <a:lumMod val="60000"/>
                    <a:lumOff val="40000"/>
                  </a:schemeClr>
                </a:solidFill>
                <a:sym typeface="Wingdings" pitchFamily="2" charset="2"/>
              </a:rPr>
              <a:t> </a:t>
            </a:r>
            <a:r>
              <a:rPr lang="en-US" sz="2000" b="1" dirty="0" smtClean="0">
                <a:solidFill>
                  <a:srgbClr val="0070C0"/>
                </a:solidFill>
              </a:rPr>
              <a:t>Necessity to increase the number of contributions from Africa to the upcoming SG13 meetings: </a:t>
            </a:r>
            <a:r>
              <a:rPr lang="en-US" sz="2400" b="1" dirty="0" smtClean="0">
                <a:solidFill>
                  <a:schemeClr val="accent2"/>
                </a:solidFill>
              </a:rPr>
              <a:t>Objective of the training session planned for </a:t>
            </a:r>
            <a:r>
              <a:rPr lang="en-US" sz="2400" b="1" dirty="0" smtClean="0">
                <a:solidFill>
                  <a:schemeClr val="accent2"/>
                </a:solidFill>
              </a:rPr>
              <a:t>17/03/2016</a:t>
            </a:r>
            <a:endParaRPr lang="en-US" sz="2000" b="1" dirty="0" smtClean="0">
              <a:solidFill>
                <a:schemeClr val="accent2"/>
              </a:solidFill>
            </a:endParaRPr>
          </a:p>
        </p:txBody>
      </p:sp>
      <p:sp>
        <p:nvSpPr>
          <p:cNvPr id="23" name="Rectangle 22"/>
          <p:cNvSpPr/>
          <p:nvPr/>
        </p:nvSpPr>
        <p:spPr>
          <a:xfrm>
            <a:off x="628554" y="4354516"/>
            <a:ext cx="8520881" cy="400110"/>
          </a:xfrm>
          <a:prstGeom prst="rect">
            <a:avLst/>
          </a:prstGeom>
        </p:spPr>
        <p:txBody>
          <a:bodyPr wrap="square">
            <a:spAutoFit/>
          </a:bodyPr>
          <a:lstStyle/>
          <a:p>
            <a:pPr>
              <a:tabLst>
                <a:tab pos="173038" algn="l"/>
              </a:tabLst>
            </a:pPr>
            <a:r>
              <a:rPr lang="fr-FR" dirty="0" smtClean="0">
                <a:solidFill>
                  <a:schemeClr val="accent2"/>
                </a:solidFill>
                <a:sym typeface="Wingdings" pitchFamily="2" charset="2"/>
              </a:rPr>
              <a:t>	</a:t>
            </a:r>
            <a:r>
              <a:rPr lang="fr-FR" dirty="0" smtClean="0">
                <a:solidFill>
                  <a:schemeClr val="tx2">
                    <a:lumMod val="60000"/>
                    <a:lumOff val="40000"/>
                  </a:schemeClr>
                </a:solidFill>
                <a:sym typeface="Wingdings" pitchFamily="2" charset="2"/>
              </a:rPr>
              <a:t> </a:t>
            </a:r>
            <a:r>
              <a:rPr lang="en-US" sz="2000" b="1" dirty="0" smtClean="0">
                <a:solidFill>
                  <a:srgbClr val="0070C0"/>
                </a:solidFill>
                <a:sym typeface="Wingdings" pitchFamily="2" charset="2"/>
              </a:rPr>
              <a:t>Successful initiative to encourage African participation to SG13 activities</a:t>
            </a:r>
            <a:endParaRPr lang="en-US" dirty="0">
              <a:solidFill>
                <a:srgbClr val="0070C0"/>
              </a:solidFill>
            </a:endParaRPr>
          </a:p>
        </p:txBody>
      </p:sp>
      <p:sp>
        <p:nvSpPr>
          <p:cNvPr id="28" name="Ellipse 27"/>
          <p:cNvSpPr/>
          <p:nvPr/>
        </p:nvSpPr>
        <p:spPr>
          <a:xfrm>
            <a:off x="7635859" y="3878311"/>
            <a:ext cx="725214" cy="38133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FR" dirty="0"/>
          </a:p>
        </p:txBody>
      </p:sp>
    </p:spTree>
    <p:extLst>
      <p:ext uri="{BB962C8B-B14F-4D97-AF65-F5344CB8AC3E}">
        <p14:creationId xmlns="" xmlns:p14="http://schemas.microsoft.com/office/powerpoint/2010/main" val="42305797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numéro de diapositive 13"/>
          <p:cNvSpPr>
            <a:spLocks noGrp="1"/>
          </p:cNvSpPr>
          <p:nvPr>
            <p:ph type="sldNum" sz="quarter" idx="12"/>
          </p:nvPr>
        </p:nvSpPr>
        <p:spPr/>
        <p:txBody>
          <a:bodyPr/>
          <a:lstStyle/>
          <a:p>
            <a:fld id="{283C63E4-F9BE-C24A-B4FF-309EB18BA564}" type="slidenum">
              <a:rPr lang="en-US" smtClean="0"/>
              <a:pPr/>
              <a:t>18</a:t>
            </a:fld>
            <a:endParaRPr lang="en-US" dirty="0"/>
          </a:p>
        </p:txBody>
      </p:sp>
      <p:pic>
        <p:nvPicPr>
          <p:cNvPr id="21" name="Picture 2"/>
          <p:cNvPicPr>
            <a:picLocks noChangeAspect="1" noChangeArrowheads="1"/>
          </p:cNvPicPr>
          <p:nvPr/>
        </p:nvPicPr>
        <p:blipFill>
          <a:blip r:embed="rId3" cstate="print"/>
          <a:srcRect/>
          <a:stretch>
            <a:fillRect/>
          </a:stretch>
        </p:blipFill>
        <p:spPr bwMode="auto">
          <a:xfrm>
            <a:off x="0" y="162478"/>
            <a:ext cx="1071570" cy="642942"/>
          </a:xfrm>
          <a:prstGeom prst="rect">
            <a:avLst/>
          </a:prstGeom>
          <a:noFill/>
          <a:ln w="9525">
            <a:noFill/>
            <a:miter lim="800000"/>
            <a:headEnd/>
            <a:tailEnd/>
          </a:ln>
          <a:effectLst/>
        </p:spPr>
      </p:pic>
      <p:sp>
        <p:nvSpPr>
          <p:cNvPr id="2050" name="AutoShape 2" descr="Résultat de recherche d'images pour &quot;ISO&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2055" name="AutoShape 7" descr="Résultat de recherche d'images pour &quot;open grid forum&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2060" name="AutoShape 12" descr="Résultat de recherche d'images pour &quot;dmtf&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2065" name="AutoShape 17" descr="Résultat de recherche d'images pour &quot;Iee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2070" name="AutoShape 22" descr="Résultat de recherche d'images pour &quot;TM forum&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24" name="Title 1"/>
          <p:cNvSpPr>
            <a:spLocks noGrp="1"/>
          </p:cNvSpPr>
          <p:nvPr>
            <p:ph type="title"/>
          </p:nvPr>
        </p:nvSpPr>
        <p:spPr>
          <a:xfrm>
            <a:off x="457200" y="570972"/>
            <a:ext cx="8229600" cy="1143000"/>
          </a:xfrm>
        </p:spPr>
        <p:txBody>
          <a:bodyPr>
            <a:normAutofit/>
          </a:bodyPr>
          <a:lstStyle/>
          <a:p>
            <a:pPr algn="r"/>
            <a:r>
              <a:rPr lang="fr-FR" sz="4000" dirty="0" smtClean="0"/>
              <a:t>SG13 </a:t>
            </a:r>
            <a:r>
              <a:rPr lang="en-US" sz="4000" dirty="0" smtClean="0"/>
              <a:t>Regional Workshops for Africa</a:t>
            </a:r>
            <a:endParaRPr lang="en-US" sz="4000" b="0" i="1" dirty="0"/>
          </a:p>
        </p:txBody>
      </p:sp>
      <p:sp>
        <p:nvSpPr>
          <p:cNvPr id="25" name="Rectangle 2"/>
          <p:cNvSpPr txBox="1">
            <a:spLocks noChangeArrowheads="1"/>
          </p:cNvSpPr>
          <p:nvPr/>
        </p:nvSpPr>
        <p:spPr bwMode="auto">
          <a:xfrm>
            <a:off x="8676456" y="428604"/>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endParaRPr lang="en-GB" sz="2400" b="0" dirty="0" smtClean="0">
              <a:solidFill>
                <a:schemeClr val="accent1"/>
              </a:solidFill>
            </a:endParaRPr>
          </a:p>
        </p:txBody>
      </p:sp>
      <p:pic>
        <p:nvPicPr>
          <p:cNvPr id="26" name="Picture 2"/>
          <p:cNvPicPr>
            <a:picLocks noChangeAspect="1" noChangeArrowheads="1"/>
          </p:cNvPicPr>
          <p:nvPr/>
        </p:nvPicPr>
        <p:blipFill>
          <a:blip r:embed="rId3" cstate="print"/>
          <a:srcRect/>
          <a:stretch>
            <a:fillRect/>
          </a:stretch>
        </p:blipFill>
        <p:spPr bwMode="auto">
          <a:xfrm>
            <a:off x="0" y="162478"/>
            <a:ext cx="1071570" cy="642942"/>
          </a:xfrm>
          <a:prstGeom prst="rect">
            <a:avLst/>
          </a:prstGeom>
          <a:noFill/>
          <a:ln w="9525">
            <a:noFill/>
            <a:miter lim="800000"/>
            <a:headEnd/>
            <a:tailEnd/>
          </a:ln>
          <a:effectLst/>
        </p:spPr>
      </p:pic>
      <p:graphicFrame>
        <p:nvGraphicFramePr>
          <p:cNvPr id="15" name="Tableau 14"/>
          <p:cNvGraphicFramePr>
            <a:graphicFrameLocks noGrp="1"/>
          </p:cNvGraphicFramePr>
          <p:nvPr/>
        </p:nvGraphicFramePr>
        <p:xfrm>
          <a:off x="472964" y="1623809"/>
          <a:ext cx="8219257" cy="3937223"/>
        </p:xfrm>
        <a:graphic>
          <a:graphicData uri="http://schemas.openxmlformats.org/drawingml/2006/table">
            <a:tbl>
              <a:tblPr firstRow="1" bandRow="1">
                <a:tableStyleId>{10A1B5D5-9B99-4C35-A422-299274C87663}</a:tableStyleId>
              </a:tblPr>
              <a:tblGrid>
                <a:gridCol w="425671"/>
                <a:gridCol w="3610303"/>
                <a:gridCol w="1608083"/>
                <a:gridCol w="1434662"/>
                <a:gridCol w="1140538"/>
              </a:tblGrid>
              <a:tr h="488770">
                <a:tc>
                  <a:txBody>
                    <a:bodyPr/>
                    <a:lstStyle/>
                    <a:p>
                      <a:pPr algn="ctr"/>
                      <a:endParaRPr lang="en-US" sz="2000" b="1" cap="none" spc="0" noProof="0" dirty="0">
                        <a:ln>
                          <a:noFill/>
                        </a:ln>
                        <a:solidFill>
                          <a:schemeClr val="accent4">
                            <a:lumMod val="75000"/>
                          </a:schemeClr>
                        </a:solidFill>
                        <a:effectLst/>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pPr algn="ctr"/>
                      <a:r>
                        <a:rPr lang="en-US" sz="2000" cap="none" spc="0" noProof="0" dirty="0" smtClean="0">
                          <a:ln>
                            <a:noFill/>
                          </a:ln>
                          <a:effectLst/>
                        </a:rPr>
                        <a:t>Theme</a:t>
                      </a:r>
                      <a:endParaRPr lang="en-US" sz="2000" b="1" cap="none" spc="0" noProof="0" dirty="0">
                        <a:ln>
                          <a:noFill/>
                        </a:ln>
                        <a:solidFill>
                          <a:schemeClr val="accent4">
                            <a:lumMod val="75000"/>
                          </a:schemeClr>
                        </a:solidFill>
                        <a:effectLst/>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kern="1200" baseline="0" noProof="0" dirty="0" smtClean="0"/>
                        <a:t>Place</a:t>
                      </a:r>
                      <a:endParaRPr lang="en-US" sz="2000" b="1" kern="1200" baseline="0" noProof="0" dirty="0" smtClean="0">
                        <a:solidFill>
                          <a:schemeClr val="accent4">
                            <a:lumMod val="75000"/>
                          </a:schemeClr>
                        </a:solidFill>
                        <a:latin typeface="+mn-lt"/>
                        <a:ea typeface="+mn-ea"/>
                        <a:cs typeface="+mn-cs"/>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kern="1200" baseline="0" noProof="0" dirty="0" smtClean="0"/>
                        <a:t>Date</a:t>
                      </a:r>
                      <a:endParaRPr lang="en-US" sz="2000" b="1" kern="1200" baseline="0" noProof="0" dirty="0" smtClean="0">
                        <a:solidFill>
                          <a:schemeClr val="accent4">
                            <a:lumMod val="75000"/>
                          </a:schemeClr>
                        </a:solidFill>
                        <a:latin typeface="+mn-lt"/>
                        <a:ea typeface="+mn-ea"/>
                        <a:cs typeface="+mn-cs"/>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kern="1200" baseline="0" noProof="0" dirty="0" smtClean="0"/>
                        <a:t>Host</a:t>
                      </a:r>
                      <a:endParaRPr lang="en-US" sz="2000" b="1" kern="1200" baseline="0" noProof="0" dirty="0" smtClean="0">
                        <a:solidFill>
                          <a:schemeClr val="accent4">
                            <a:lumMod val="75000"/>
                          </a:schemeClr>
                        </a:solidFill>
                        <a:latin typeface="+mn-lt"/>
                        <a:ea typeface="+mn-ea"/>
                        <a:cs typeface="+mn-cs"/>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r>
              <a:tr h="70525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kern="1200" baseline="0" noProof="0" dirty="0" smtClean="0">
                          <a:solidFill>
                            <a:schemeClr val="accent6">
                              <a:lumMod val="75000"/>
                            </a:schemeClr>
                          </a:solidFill>
                        </a:rPr>
                        <a:t>1</a:t>
                      </a:r>
                      <a:endParaRPr lang="en-US" sz="1800" b="1" kern="1200" baseline="0" noProof="0" dirty="0" smtClean="0">
                        <a:solidFill>
                          <a:schemeClr val="accent6">
                            <a:lumMod val="75000"/>
                          </a:schemeClr>
                        </a:solidFill>
                        <a:latin typeface="+mn-lt"/>
                        <a:ea typeface="+mn-ea"/>
                        <a:cs typeface="+mn-cs"/>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ko-KR" sz="1800" kern="0" dirty="0" smtClean="0"/>
                        <a:t>Standardization on IMT, M2M, IoT, Cloud Computing and SDN</a:t>
                      </a:r>
                      <a:endParaRPr lang="en-US" sz="1800" b="1" i="0" kern="1200" baseline="0" noProof="0" dirty="0" smtClean="0">
                        <a:solidFill>
                          <a:schemeClr val="tx1">
                            <a:lumMod val="65000"/>
                            <a:lumOff val="35000"/>
                          </a:schemeClr>
                        </a:solidFill>
                        <a:latin typeface="+mn-lt"/>
                        <a:ea typeface="+mn-ea"/>
                        <a:cs typeface="+mn-cs"/>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pPr algn="ctr"/>
                      <a:r>
                        <a:rPr lang="en-US" altLang="ko-KR" sz="1800" kern="0" dirty="0" smtClean="0"/>
                        <a:t>Algiers, Algeria</a:t>
                      </a:r>
                      <a:endParaRPr lang="en-US" sz="1800" b="1" kern="1200" baseline="0" noProof="0" dirty="0" smtClean="0">
                        <a:solidFill>
                          <a:schemeClr val="tx1">
                            <a:lumMod val="65000"/>
                            <a:lumOff val="35000"/>
                          </a:schemeClr>
                        </a:solidFill>
                        <a:latin typeface="+mn-lt"/>
                        <a:ea typeface="+mn-ea"/>
                        <a:cs typeface="+mn-cs"/>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pPr algn="ctr"/>
                      <a:r>
                        <a:rPr lang="en-US" altLang="ko-KR" sz="1800" kern="0" dirty="0" smtClean="0"/>
                        <a:t>8 September 2013 </a:t>
                      </a:r>
                      <a:endParaRPr lang="en-US" sz="1800" b="1" kern="1200" baseline="0" noProof="0" dirty="0" smtClean="0">
                        <a:solidFill>
                          <a:schemeClr val="tx1">
                            <a:lumMod val="65000"/>
                            <a:lumOff val="35000"/>
                          </a:schemeClr>
                        </a:solidFill>
                        <a:latin typeface="+mn-lt"/>
                        <a:ea typeface="+mn-ea"/>
                        <a:cs typeface="+mn-cs"/>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pPr marL="0" marR="0" lvl="2" indent="0" algn="ctr" defTabSz="457200" rtl="0" eaLnBrk="1" fontAlgn="auto" latinLnBrk="0" hangingPunct="1">
                        <a:lnSpc>
                          <a:spcPct val="100000"/>
                        </a:lnSpc>
                        <a:spcBef>
                          <a:spcPts val="0"/>
                        </a:spcBef>
                        <a:spcAft>
                          <a:spcPts val="0"/>
                        </a:spcAft>
                        <a:buClrTx/>
                        <a:buSzTx/>
                        <a:buFontTx/>
                        <a:buNone/>
                        <a:tabLst/>
                        <a:defRPr/>
                      </a:pPr>
                      <a:r>
                        <a:rPr lang="fr-FR" sz="1800" kern="1200" baseline="0" dirty="0" smtClean="0"/>
                        <a:t>ARPT</a:t>
                      </a:r>
                    </a:p>
                    <a:p>
                      <a:pPr algn="ctr"/>
                      <a:endParaRPr lang="en-US" sz="1800" b="1" kern="1200" baseline="0" noProof="0" dirty="0" smtClean="0">
                        <a:solidFill>
                          <a:schemeClr val="tx1">
                            <a:lumMod val="65000"/>
                            <a:lumOff val="35000"/>
                          </a:schemeClr>
                        </a:solidFill>
                        <a:latin typeface="+mn-lt"/>
                        <a:ea typeface="+mn-ea"/>
                        <a:cs typeface="+mn-cs"/>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r>
              <a:tr h="66424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kern="1200" baseline="0" dirty="0" smtClean="0">
                          <a:solidFill>
                            <a:schemeClr val="accent6">
                              <a:lumMod val="75000"/>
                            </a:schemeClr>
                          </a:solidFill>
                        </a:rPr>
                        <a:t>2</a:t>
                      </a:r>
                      <a:endParaRPr lang="en-US" sz="1800" b="1" kern="1200" baseline="0" dirty="0" smtClean="0">
                        <a:solidFill>
                          <a:schemeClr val="accent6">
                            <a:lumMod val="75000"/>
                          </a:schemeClr>
                        </a:solidFill>
                        <a:latin typeface="+mn-lt"/>
                        <a:ea typeface="+mn-ea"/>
                        <a:cs typeface="+mn-cs"/>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ko-KR" sz="1800" kern="0" dirty="0" smtClean="0"/>
                        <a:t>Future Networks: Cloud Computing, Energy Saving, Security &amp; Virtualization</a:t>
                      </a:r>
                      <a:endParaRPr lang="en-US" sz="1800" b="1" i="0" kern="1200" baseline="0" dirty="0" smtClean="0">
                        <a:solidFill>
                          <a:schemeClr val="tx1">
                            <a:lumMod val="65000"/>
                            <a:lumOff val="35000"/>
                          </a:schemeClr>
                        </a:solidFill>
                        <a:latin typeface="+mn-lt"/>
                        <a:ea typeface="+mn-ea"/>
                        <a:cs typeface="+mn-cs"/>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pPr algn="ctr"/>
                      <a:r>
                        <a:rPr lang="en-US" altLang="ko-KR" sz="1800" kern="0" dirty="0" smtClean="0"/>
                        <a:t>Tunis, Tunisia</a:t>
                      </a:r>
                      <a:endParaRPr lang="en-US" sz="1800" b="1" kern="1200" baseline="0" noProof="0" dirty="0" smtClean="0">
                        <a:solidFill>
                          <a:schemeClr val="tx1">
                            <a:lumMod val="65000"/>
                            <a:lumOff val="35000"/>
                          </a:schemeClr>
                        </a:solidFill>
                        <a:latin typeface="+mn-lt"/>
                        <a:ea typeface="+mn-ea"/>
                        <a:cs typeface="+mn-cs"/>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pPr algn="ctr"/>
                      <a:r>
                        <a:rPr lang="en-US" altLang="ko-KR" sz="1800" kern="0" dirty="0" smtClean="0"/>
                        <a:t>28 April 2014 </a:t>
                      </a:r>
                      <a:endParaRPr lang="en-US" sz="1800" b="1" kern="1200" baseline="0" noProof="0" dirty="0" smtClean="0">
                        <a:solidFill>
                          <a:schemeClr val="tx1">
                            <a:lumMod val="65000"/>
                            <a:lumOff val="35000"/>
                          </a:schemeClr>
                        </a:solidFill>
                        <a:latin typeface="+mn-lt"/>
                        <a:ea typeface="+mn-ea"/>
                        <a:cs typeface="+mn-cs"/>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pPr algn="ctr"/>
                      <a:r>
                        <a:rPr lang="en-US" sz="1800" kern="1200" baseline="0" noProof="0" dirty="0" smtClean="0"/>
                        <a:t>Tunisie Telecom</a:t>
                      </a:r>
                      <a:endParaRPr lang="en-US" sz="1800" b="1" kern="1200" baseline="0" noProof="0" dirty="0" smtClean="0">
                        <a:solidFill>
                          <a:schemeClr val="tx1">
                            <a:lumMod val="65000"/>
                            <a:lumOff val="35000"/>
                          </a:schemeClr>
                        </a:solidFill>
                        <a:latin typeface="+mn-lt"/>
                        <a:ea typeface="+mn-ea"/>
                        <a:cs typeface="+mn-cs"/>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r>
              <a:tr h="68106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kern="1200" baseline="0" dirty="0" smtClean="0">
                          <a:solidFill>
                            <a:schemeClr val="accent6">
                              <a:lumMod val="75000"/>
                            </a:schemeClr>
                          </a:solidFill>
                        </a:rPr>
                        <a:t>3</a:t>
                      </a:r>
                      <a:endParaRPr lang="en-US" sz="1800" b="1" kern="1200" baseline="0" dirty="0" smtClean="0">
                        <a:solidFill>
                          <a:schemeClr val="accent6">
                            <a:lumMod val="75000"/>
                          </a:schemeClr>
                        </a:solidFill>
                        <a:latin typeface="+mn-lt"/>
                        <a:ea typeface="+mn-ea"/>
                        <a:cs typeface="+mn-cs"/>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ko-KR" sz="1800" kern="0" dirty="0" smtClean="0"/>
                        <a:t>ITU-T Standardization Challenges for Developing Countries Working for a Connected Africa</a:t>
                      </a:r>
                      <a:endParaRPr lang="en-US" sz="1800" b="1" i="0" kern="1200" baseline="0" dirty="0" smtClean="0">
                        <a:solidFill>
                          <a:schemeClr val="tx1">
                            <a:lumMod val="65000"/>
                            <a:lumOff val="35000"/>
                          </a:schemeClr>
                        </a:solidFill>
                        <a:latin typeface="+mn-lt"/>
                        <a:ea typeface="+mn-ea"/>
                        <a:cs typeface="+mn-cs"/>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pPr algn="ctr"/>
                      <a:r>
                        <a:rPr lang="en-US" altLang="ko-KR" sz="1800" kern="0" dirty="0" smtClean="0"/>
                        <a:t>Livingstone, Zambia</a:t>
                      </a:r>
                      <a:endParaRPr lang="en-US" sz="1800" b="1" kern="1200" baseline="0" noProof="0" dirty="0" smtClean="0">
                        <a:solidFill>
                          <a:schemeClr val="tx1">
                            <a:lumMod val="65000"/>
                            <a:lumOff val="35000"/>
                          </a:schemeClr>
                        </a:solidFill>
                        <a:latin typeface="+mn-lt"/>
                        <a:ea typeface="+mn-ea"/>
                        <a:cs typeface="+mn-cs"/>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pPr algn="ctr"/>
                      <a:r>
                        <a:rPr lang="en-US" altLang="ko-KR" sz="1800" kern="0" dirty="0" smtClean="0"/>
                        <a:t>23-24 February 2015</a:t>
                      </a:r>
                      <a:endParaRPr lang="en-US" sz="1800" b="1" kern="1200" baseline="0" noProof="0" dirty="0" smtClean="0">
                        <a:solidFill>
                          <a:schemeClr val="tx1">
                            <a:lumMod val="65000"/>
                            <a:lumOff val="35000"/>
                          </a:schemeClr>
                        </a:solidFill>
                        <a:latin typeface="+mn-lt"/>
                        <a:ea typeface="+mn-ea"/>
                        <a:cs typeface="+mn-cs"/>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pPr algn="ctr"/>
                      <a:r>
                        <a:rPr lang="en-US" sz="1800" kern="1200" baseline="0" noProof="0" dirty="0" smtClean="0"/>
                        <a:t>ZICTA</a:t>
                      </a:r>
                      <a:endParaRPr lang="en-US" sz="1800" b="1" kern="1200" baseline="0" noProof="0" dirty="0" smtClean="0">
                        <a:solidFill>
                          <a:schemeClr val="tx1">
                            <a:lumMod val="65000"/>
                            <a:lumOff val="35000"/>
                          </a:schemeClr>
                        </a:solidFill>
                        <a:latin typeface="+mn-lt"/>
                        <a:ea typeface="+mn-ea"/>
                        <a:cs typeface="+mn-cs"/>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r>
              <a:tr h="66424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kern="1200" baseline="0" dirty="0" smtClean="0">
                          <a:solidFill>
                            <a:schemeClr val="accent6">
                              <a:lumMod val="75000"/>
                            </a:schemeClr>
                          </a:solidFill>
                        </a:rPr>
                        <a:t>4</a:t>
                      </a:r>
                    </a:p>
                    <a:p>
                      <a:pPr algn="ctr"/>
                      <a:endParaRPr lang="fr-FR" sz="1800" b="1" dirty="0">
                        <a:ln>
                          <a:solidFill>
                            <a:schemeClr val="accent1"/>
                          </a:solidFill>
                        </a:ln>
                        <a:solidFill>
                          <a:schemeClr val="accent6">
                            <a:lumMod val="75000"/>
                          </a:schemeClr>
                        </a:solidFill>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r>
                        <a:rPr lang="en-US" sz="1800" dirty="0" smtClean="0"/>
                        <a:t>Future Networks for a better Africa: IMT-2020, Trust, Cloud Computing and Big Data</a:t>
                      </a:r>
                      <a:endParaRPr lang="fr-FR" sz="1800" b="1" i="0" dirty="0">
                        <a:ln>
                          <a:solidFill>
                            <a:schemeClr val="accent1"/>
                          </a:solidFill>
                        </a:ln>
                        <a:solidFill>
                          <a:schemeClr val="tx1">
                            <a:lumMod val="65000"/>
                            <a:lumOff val="35000"/>
                          </a:schemeClr>
                        </a:solidFill>
                      </a:endParaRPr>
                    </a:p>
                  </a:txBody>
                  <a:tcP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800" dirty="0" smtClean="0"/>
                        <a:t>Accra, Republic of Ghana</a:t>
                      </a:r>
                      <a:endParaRPr lang="fr-FR" sz="1800" b="1" kern="1200" baseline="0" dirty="0" smtClean="0">
                        <a:solidFill>
                          <a:schemeClr val="tx1">
                            <a:lumMod val="65000"/>
                            <a:lumOff val="35000"/>
                          </a:schemeClr>
                        </a:solidFill>
                        <a:latin typeface="+mn-lt"/>
                        <a:ea typeface="+mn-ea"/>
                        <a:cs typeface="+mn-cs"/>
                      </a:endParaRPr>
                    </a:p>
                  </a:txBody>
                  <a:tcP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800" dirty="0" smtClean="0"/>
                        <a:t>14-15 March 2016</a:t>
                      </a:r>
                      <a:endParaRPr lang="fr-FR" sz="1800" b="1" kern="1200" baseline="0" dirty="0" smtClean="0">
                        <a:solidFill>
                          <a:schemeClr val="tx1">
                            <a:lumMod val="65000"/>
                            <a:lumOff val="35000"/>
                          </a:schemeClr>
                        </a:solidFill>
                        <a:latin typeface="+mn-lt"/>
                        <a:ea typeface="+mn-ea"/>
                        <a:cs typeface="+mn-cs"/>
                      </a:endParaRPr>
                    </a:p>
                  </a:txBody>
                  <a:tcP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800" kern="1200" baseline="0" dirty="0" smtClean="0"/>
                        <a:t>NCA</a:t>
                      </a:r>
                      <a:endParaRPr lang="fr-FR" sz="1800" b="1" kern="1200" baseline="0" dirty="0" smtClean="0">
                        <a:solidFill>
                          <a:schemeClr val="tx1">
                            <a:lumMod val="65000"/>
                            <a:lumOff val="35000"/>
                          </a:schemeClr>
                        </a:solidFill>
                        <a:latin typeface="+mn-lt"/>
                        <a:ea typeface="+mn-ea"/>
                        <a:cs typeface="+mn-cs"/>
                      </a:endParaRPr>
                    </a:p>
                  </a:txBody>
                  <a:tcP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42305797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r"/>
            <a:r>
              <a:rPr lang="fr-FR" dirty="0" smtClean="0"/>
              <a:t>Elaboration </a:t>
            </a:r>
            <a:br>
              <a:rPr lang="fr-FR" dirty="0" smtClean="0"/>
            </a:br>
            <a:r>
              <a:rPr lang="fr-FR" dirty="0" smtClean="0"/>
              <a:t>of </a:t>
            </a:r>
            <a:r>
              <a:rPr lang="en-US" dirty="0" smtClean="0"/>
              <a:t>Reference Documents</a:t>
            </a:r>
            <a:endParaRPr lang="en-US" sz="4000" b="0" i="1" dirty="0"/>
          </a:p>
        </p:txBody>
      </p:sp>
      <p:sp>
        <p:nvSpPr>
          <p:cNvPr id="3" name="Espace réservé du contenu 2"/>
          <p:cNvSpPr>
            <a:spLocks noGrp="1"/>
          </p:cNvSpPr>
          <p:nvPr>
            <p:ph idx="1"/>
          </p:nvPr>
        </p:nvSpPr>
        <p:spPr>
          <a:xfrm>
            <a:off x="457200" y="1968501"/>
            <a:ext cx="8229600" cy="1247666"/>
          </a:xfrm>
        </p:spPr>
        <p:txBody>
          <a:bodyPr>
            <a:normAutofit/>
          </a:bodyPr>
          <a:lstStyle/>
          <a:p>
            <a:pPr marL="0" indent="0" algn="ctr">
              <a:buNone/>
            </a:pPr>
            <a:r>
              <a:rPr lang="fr-FR" sz="2000" i="1" dirty="0" smtClean="0">
                <a:solidFill>
                  <a:schemeClr val="accent2"/>
                </a:solidFill>
              </a:rPr>
              <a:t>ITU-T Q Suppl. 66 : </a:t>
            </a:r>
            <a:r>
              <a:rPr lang="en-US" sz="2000" b="1" i="1" dirty="0" smtClean="0">
                <a:solidFill>
                  <a:schemeClr val="accent2"/>
                </a:solidFill>
              </a:rPr>
              <a:t>ITU-T Q.1740-series - Supplement on scenarios and requirements in terms of services and deployments for IMT and IMS in developing countries</a:t>
            </a:r>
          </a:p>
          <a:p>
            <a:pPr marL="0" indent="0" algn="ctr">
              <a:buNone/>
            </a:pPr>
            <a:endParaRPr lang="en-US" sz="2000" b="1" dirty="0" smtClean="0">
              <a:solidFill>
                <a:schemeClr val="accent2"/>
              </a:solidFill>
            </a:endParaRPr>
          </a:p>
          <a:p>
            <a:pPr marL="0" indent="0">
              <a:buNone/>
            </a:pPr>
            <a:endParaRPr lang="fr-FR" sz="2000" b="1" dirty="0">
              <a:solidFill>
                <a:schemeClr val="accent2"/>
              </a:solidFill>
            </a:endParaRPr>
          </a:p>
        </p:txBody>
      </p:sp>
      <p:sp>
        <p:nvSpPr>
          <p:cNvPr id="4" name="Espace réservé du numéro de diapositive 3"/>
          <p:cNvSpPr>
            <a:spLocks noGrp="1"/>
          </p:cNvSpPr>
          <p:nvPr>
            <p:ph type="sldNum" sz="quarter" idx="12"/>
          </p:nvPr>
        </p:nvSpPr>
        <p:spPr/>
        <p:txBody>
          <a:bodyPr/>
          <a:lstStyle/>
          <a:p>
            <a:fld id="{283C63E4-F9BE-C24A-B4FF-309EB18BA564}" type="slidenum">
              <a:rPr lang="en-US" smtClean="0"/>
              <a:pPr/>
              <a:t>19</a:t>
            </a:fld>
            <a:endParaRPr lang="en-US" dirty="0"/>
          </a:p>
        </p:txBody>
      </p:sp>
      <p:pic>
        <p:nvPicPr>
          <p:cNvPr id="5" name="Picture 2"/>
          <p:cNvPicPr>
            <a:picLocks noChangeAspect="1" noChangeArrowheads="1"/>
          </p:cNvPicPr>
          <p:nvPr/>
        </p:nvPicPr>
        <p:blipFill>
          <a:blip r:embed="rId2" cstate="print"/>
          <a:srcRect/>
          <a:stretch>
            <a:fillRect/>
          </a:stretch>
        </p:blipFill>
        <p:spPr bwMode="auto">
          <a:xfrm>
            <a:off x="0" y="162478"/>
            <a:ext cx="1071570" cy="642942"/>
          </a:xfrm>
          <a:prstGeom prst="rect">
            <a:avLst/>
          </a:prstGeom>
          <a:noFill/>
          <a:ln w="9525">
            <a:noFill/>
            <a:miter lim="800000"/>
            <a:headEnd/>
            <a:tailEnd/>
          </a:ln>
          <a:effectLst/>
        </p:spPr>
      </p:pic>
      <p:sp>
        <p:nvSpPr>
          <p:cNvPr id="7" name="Rectangle 2"/>
          <p:cNvSpPr txBox="1">
            <a:spLocks noChangeArrowheads="1"/>
          </p:cNvSpPr>
          <p:nvPr/>
        </p:nvSpPr>
        <p:spPr bwMode="auto">
          <a:xfrm>
            <a:off x="8639976" y="458236"/>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r>
              <a:rPr lang="en-GB" sz="2400" b="0" dirty="0" smtClean="0">
                <a:solidFill>
                  <a:schemeClr val="accent1"/>
                </a:solidFill>
              </a:rPr>
              <a:t>1</a:t>
            </a:r>
          </a:p>
        </p:txBody>
      </p:sp>
      <p:pic>
        <p:nvPicPr>
          <p:cNvPr id="96258" name="Picture 2"/>
          <p:cNvPicPr>
            <a:picLocks noChangeAspect="1" noChangeArrowheads="1"/>
          </p:cNvPicPr>
          <p:nvPr/>
        </p:nvPicPr>
        <p:blipFill>
          <a:blip r:embed="rId3"/>
          <a:srcRect/>
          <a:stretch>
            <a:fillRect/>
          </a:stretch>
        </p:blipFill>
        <p:spPr bwMode="auto">
          <a:xfrm>
            <a:off x="5975132" y="2788064"/>
            <a:ext cx="1797269" cy="1751194"/>
          </a:xfrm>
          <a:prstGeom prst="rect">
            <a:avLst/>
          </a:prstGeom>
          <a:noFill/>
          <a:ln w="9525">
            <a:solidFill>
              <a:schemeClr val="bg1">
                <a:lumMod val="75000"/>
              </a:schemeClr>
            </a:solidFill>
            <a:miter lim="800000"/>
            <a:headEnd/>
            <a:tailEnd/>
          </a:ln>
          <a:effectLst/>
        </p:spPr>
      </p:pic>
      <p:sp>
        <p:nvSpPr>
          <p:cNvPr id="9" name="Rectangle 8"/>
          <p:cNvSpPr/>
          <p:nvPr/>
        </p:nvSpPr>
        <p:spPr>
          <a:xfrm>
            <a:off x="457198" y="3610317"/>
            <a:ext cx="8229602" cy="861774"/>
          </a:xfrm>
          <a:prstGeom prst="rect">
            <a:avLst/>
          </a:prstGeom>
        </p:spPr>
        <p:txBody>
          <a:bodyPr wrap="square">
            <a:spAutoFit/>
          </a:bodyPr>
          <a:lstStyle/>
          <a:p>
            <a:pPr marL="268288" lvl="0" indent="-268288" defTabSz="914400" eaLnBrk="0" fontAlgn="base" hangingPunct="0">
              <a:spcBef>
                <a:spcPts val="1200"/>
              </a:spcBef>
              <a:spcAft>
                <a:spcPct val="0"/>
              </a:spcAft>
              <a:buSzPct val="75000"/>
              <a:buBlip>
                <a:blip r:embed="rId4"/>
              </a:buBlip>
              <a:tabLst>
                <a:tab pos="581025" algn="l"/>
              </a:tabLst>
              <a:defRPr/>
            </a:pPr>
            <a:r>
              <a:rPr lang="en-US" sz="2000" b="1" i="1" dirty="0" smtClean="0">
                <a:solidFill>
                  <a:srgbClr val="8064A2"/>
                </a:solidFill>
              </a:rPr>
              <a:t>Date of approval: </a:t>
            </a:r>
            <a:r>
              <a:rPr lang="fr-FR" sz="2000" dirty="0" smtClean="0">
                <a:solidFill>
                  <a:srgbClr val="1F497D">
                    <a:lumMod val="60000"/>
                    <a:lumOff val="40000"/>
                  </a:srgbClr>
                </a:solidFill>
              </a:rPr>
              <a:t>2014-07-18</a:t>
            </a:r>
            <a:endParaRPr lang="en-US" sz="2000" b="1" dirty="0" smtClean="0">
              <a:solidFill>
                <a:srgbClr val="1F497D"/>
              </a:solidFill>
            </a:endParaRPr>
          </a:p>
          <a:p>
            <a:pPr marL="268288" lvl="0" indent="-268288" defTabSz="914400" eaLnBrk="0" fontAlgn="base" hangingPunct="0">
              <a:spcBef>
                <a:spcPts val="1200"/>
              </a:spcBef>
              <a:spcAft>
                <a:spcPct val="0"/>
              </a:spcAft>
              <a:buSzPct val="75000"/>
              <a:buBlip>
                <a:blip r:embed="rId4"/>
              </a:buBlip>
              <a:tabLst>
                <a:tab pos="581025" algn="l"/>
              </a:tabLst>
              <a:defRPr/>
            </a:pPr>
            <a:r>
              <a:rPr lang="en-US" sz="2000" b="1" i="1" dirty="0" smtClean="0">
                <a:solidFill>
                  <a:srgbClr val="8064A2"/>
                </a:solidFill>
              </a:rPr>
              <a:t>Base Text’s source: </a:t>
            </a:r>
            <a:r>
              <a:rPr lang="en-US" sz="2000" dirty="0" smtClean="0">
                <a:solidFill>
                  <a:srgbClr val="1F497D">
                    <a:lumMod val="60000"/>
                    <a:lumOff val="40000"/>
                  </a:srgbClr>
                </a:solidFill>
              </a:rPr>
              <a:t>Q5/13 Rapporteur</a:t>
            </a:r>
          </a:p>
        </p:txBody>
      </p:sp>
      <p:sp>
        <p:nvSpPr>
          <p:cNvPr id="10" name="Rectangle 9"/>
          <p:cNvSpPr/>
          <p:nvPr/>
        </p:nvSpPr>
        <p:spPr>
          <a:xfrm>
            <a:off x="457197" y="4539258"/>
            <a:ext cx="8182779" cy="1323439"/>
          </a:xfrm>
          <a:prstGeom prst="rect">
            <a:avLst/>
          </a:prstGeom>
        </p:spPr>
        <p:txBody>
          <a:bodyPr wrap="square">
            <a:spAutoFit/>
          </a:bodyPr>
          <a:lstStyle/>
          <a:p>
            <a:pPr marL="268288" lvl="0" indent="-268288" defTabSz="914400" eaLnBrk="0" fontAlgn="base" hangingPunct="0">
              <a:spcBef>
                <a:spcPts val="1200"/>
              </a:spcBef>
              <a:spcAft>
                <a:spcPct val="0"/>
              </a:spcAft>
              <a:buSzPct val="75000"/>
              <a:buBlip>
                <a:blip r:embed="rId4"/>
              </a:buBlip>
              <a:tabLst>
                <a:tab pos="581025" algn="l"/>
              </a:tabLst>
              <a:defRPr/>
            </a:pPr>
            <a:r>
              <a:rPr lang="en-US" sz="2000" b="1" i="1" dirty="0" smtClean="0">
                <a:solidFill>
                  <a:srgbClr val="8064A2"/>
                </a:solidFill>
              </a:rPr>
              <a:t>Scope: </a:t>
            </a:r>
            <a:r>
              <a:rPr lang="en-US" sz="2000" dirty="0" smtClean="0">
                <a:solidFill>
                  <a:srgbClr val="1F497D">
                    <a:lumMod val="60000"/>
                    <a:lumOff val="40000"/>
                  </a:srgbClr>
                </a:solidFill>
              </a:rPr>
              <a:t>Providing </a:t>
            </a:r>
            <a:r>
              <a:rPr lang="en-US" sz="2000" b="1" u="sng" dirty="0" smtClean="0">
                <a:solidFill>
                  <a:srgbClr val="1F497D">
                    <a:lumMod val="60000"/>
                    <a:lumOff val="40000"/>
                  </a:srgbClr>
                </a:solidFill>
              </a:rPr>
              <a:t>advisory information</a:t>
            </a:r>
            <a:r>
              <a:rPr lang="en-US" sz="2000" dirty="0" smtClean="0">
                <a:solidFill>
                  <a:srgbClr val="1F497D">
                    <a:lumMod val="60000"/>
                    <a:lumOff val="40000"/>
                  </a:srgbClr>
                </a:solidFill>
              </a:rPr>
              <a:t>, especially to developing countries, on the </a:t>
            </a:r>
            <a:r>
              <a:rPr lang="en-US" sz="2000" b="1" u="sng" dirty="0" smtClean="0">
                <a:solidFill>
                  <a:srgbClr val="1F497D">
                    <a:lumMod val="60000"/>
                    <a:lumOff val="40000"/>
                  </a:srgbClr>
                </a:solidFill>
              </a:rPr>
              <a:t>requirements for migration to IMT and IMS</a:t>
            </a:r>
            <a:r>
              <a:rPr lang="en-US" sz="2000" dirty="0" smtClean="0">
                <a:solidFill>
                  <a:srgbClr val="1F497D">
                    <a:lumMod val="60000"/>
                    <a:lumOff val="40000"/>
                  </a:srgbClr>
                </a:solidFill>
              </a:rPr>
              <a:t>, </a:t>
            </a:r>
            <a:r>
              <a:rPr lang="en-US" sz="2000" b="1" u="sng" dirty="0" smtClean="0">
                <a:solidFill>
                  <a:srgbClr val="1F497D">
                    <a:lumMod val="60000"/>
                    <a:lumOff val="40000"/>
                  </a:srgbClr>
                </a:solidFill>
              </a:rPr>
              <a:t>challenges to migration</a:t>
            </a:r>
            <a:r>
              <a:rPr lang="en-US" sz="2000" dirty="0" smtClean="0">
                <a:solidFill>
                  <a:srgbClr val="1F497D">
                    <a:lumMod val="60000"/>
                    <a:lumOff val="40000"/>
                  </a:srgbClr>
                </a:solidFill>
              </a:rPr>
              <a:t> and </a:t>
            </a:r>
            <a:r>
              <a:rPr lang="en-US" sz="2000" b="1" u="sng" dirty="0" smtClean="0">
                <a:solidFill>
                  <a:srgbClr val="1F497D">
                    <a:lumMod val="60000"/>
                    <a:lumOff val="40000"/>
                  </a:srgbClr>
                </a:solidFill>
              </a:rPr>
              <a:t>some scenarios of migration </a:t>
            </a:r>
            <a:r>
              <a:rPr lang="en-US" sz="2000" dirty="0" smtClean="0">
                <a:solidFill>
                  <a:srgbClr val="1F497D">
                    <a:lumMod val="60000"/>
                    <a:lumOff val="40000"/>
                  </a:srgbClr>
                </a:solidFill>
              </a:rPr>
              <a:t>to IMT and IMS drawn from feedback from developing countries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283C63E4-F9BE-C24A-B4FF-309EB18BA564}" type="slidenum">
              <a:rPr lang="en-US" smtClean="0"/>
              <a:pPr/>
              <a:t>2</a:t>
            </a:fld>
            <a:endParaRPr lang="en-US" dirty="0"/>
          </a:p>
        </p:txBody>
      </p:sp>
      <p:pic>
        <p:nvPicPr>
          <p:cNvPr id="5" name="Picture 2"/>
          <p:cNvPicPr>
            <a:picLocks noChangeAspect="1" noChangeArrowheads="1"/>
          </p:cNvPicPr>
          <p:nvPr/>
        </p:nvPicPr>
        <p:blipFill>
          <a:blip r:embed="rId2" cstate="print"/>
          <a:srcRect/>
          <a:stretch>
            <a:fillRect/>
          </a:stretch>
        </p:blipFill>
        <p:spPr bwMode="auto">
          <a:xfrm>
            <a:off x="0" y="162478"/>
            <a:ext cx="1071570" cy="642942"/>
          </a:xfrm>
          <a:prstGeom prst="rect">
            <a:avLst/>
          </a:prstGeom>
          <a:noFill/>
          <a:ln w="9525">
            <a:noFill/>
            <a:miter lim="800000"/>
            <a:headEnd/>
            <a:tailEnd/>
          </a:ln>
          <a:effectLst/>
        </p:spPr>
      </p:pic>
      <p:sp>
        <p:nvSpPr>
          <p:cNvPr id="8" name="Title 1"/>
          <p:cNvSpPr txBox="1">
            <a:spLocks/>
          </p:cNvSpPr>
          <p:nvPr/>
        </p:nvSpPr>
        <p:spPr>
          <a:xfrm>
            <a:off x="532150" y="2822574"/>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endParaRPr lang="en-US" sz="5400" dirty="0">
              <a:solidFill>
                <a:srgbClr val="558ED5"/>
              </a:solidFill>
            </a:endParaRPr>
          </a:p>
        </p:txBody>
      </p:sp>
      <p:sp>
        <p:nvSpPr>
          <p:cNvPr id="9" name="Title 1"/>
          <p:cNvSpPr txBox="1">
            <a:spLocks/>
          </p:cNvSpPr>
          <p:nvPr/>
        </p:nvSpPr>
        <p:spPr>
          <a:xfrm>
            <a:off x="532150" y="4896912"/>
            <a:ext cx="8229600" cy="74372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pPr>
              <a:lnSpc>
                <a:spcPct val="107000"/>
              </a:lnSpc>
              <a:spcAft>
                <a:spcPts val="800"/>
              </a:spcAft>
            </a:pPr>
            <a:endParaRPr lang="en-US" sz="2800" dirty="0">
              <a:solidFill>
                <a:schemeClr val="tx2">
                  <a:lumMod val="60000"/>
                  <a:lumOff val="40000"/>
                </a:schemeClr>
              </a:solidFill>
              <a:latin typeface="Calibri" panose="020F0502020204030204" pitchFamily="34" charset="0"/>
              <a:ea typeface="Calibri" panose="020F0502020204030204" pitchFamily="34" charset="0"/>
              <a:cs typeface="Arial" panose="020B0604020202020204" pitchFamily="34" charset="0"/>
            </a:endParaRPr>
          </a:p>
        </p:txBody>
      </p:sp>
      <p:sp>
        <p:nvSpPr>
          <p:cNvPr id="11" name="AutoShape 81"/>
          <p:cNvSpPr>
            <a:spLocks noChangeArrowheads="1"/>
          </p:cNvSpPr>
          <p:nvPr/>
        </p:nvSpPr>
        <p:spPr bwMode="gray">
          <a:xfrm>
            <a:off x="3356234" y="3832624"/>
            <a:ext cx="5267494" cy="528630"/>
          </a:xfrm>
          <a:prstGeom prst="roundRect">
            <a:avLst>
              <a:gd name="adj" fmla="val 50000"/>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headEnd/>
            <a:tailEnd/>
          </a:ln>
          <a:effectLst>
            <a:outerShdw blurRad="50800" dist="38100" dir="2700000" algn="tl" rotWithShape="0">
              <a:prstClr val="black">
                <a:alpha val="40000"/>
              </a:prstClr>
            </a:outerShdw>
            <a:reflection blurRad="6350" stA="52000" endA="300" endPos="35000" dir="5400000" sy="-100000" algn="bl" rotWithShape="0"/>
          </a:effectLst>
          <a:scene3d>
            <a:camera prst="orthographicFront"/>
            <a:lightRig rig="threePt" dir="t"/>
          </a:scene3d>
          <a:sp3d>
            <a:bevelT/>
          </a:sp3d>
        </p:spPr>
        <p:txBody>
          <a:bodyPr wrap="none" anchor="ctr"/>
          <a:lstStyle/>
          <a:p>
            <a:pPr marL="261938" indent="-261938"/>
            <a:r>
              <a:rPr lang="fr-FR" sz="1700" b="1" kern="0" dirty="0" smtClean="0">
                <a:solidFill>
                  <a:schemeClr val="bg1">
                    <a:lumMod val="50000"/>
                  </a:schemeClr>
                </a:solidFill>
                <a:latin typeface="Arial" pitchFamily="34" charset="0"/>
              </a:rPr>
              <a:t>3. </a:t>
            </a:r>
            <a:r>
              <a:rPr lang="en-US" sz="1700" b="1" kern="0" dirty="0" smtClean="0">
                <a:solidFill>
                  <a:schemeClr val="bg1">
                    <a:lumMod val="50000"/>
                  </a:schemeClr>
                </a:solidFill>
                <a:latin typeface="Arial" pitchFamily="34" charset="0"/>
                <a:cs typeface="Arial" pitchFamily="34" charset="0"/>
              </a:rPr>
              <a:t>Involvement of African Countries in SG13 </a:t>
            </a:r>
          </a:p>
          <a:p>
            <a:pPr marL="261938" indent="-261938"/>
            <a:r>
              <a:rPr lang="en-US" sz="1700" b="1" kern="0" dirty="0" smtClean="0">
                <a:solidFill>
                  <a:schemeClr val="bg1">
                    <a:lumMod val="50000"/>
                  </a:schemeClr>
                </a:solidFill>
                <a:latin typeface="Arial" pitchFamily="34" charset="0"/>
                <a:cs typeface="Arial" pitchFamily="34" charset="0"/>
              </a:rPr>
              <a:t>	Activities</a:t>
            </a:r>
          </a:p>
        </p:txBody>
      </p:sp>
      <p:sp>
        <p:nvSpPr>
          <p:cNvPr id="12" name="AutoShape 87"/>
          <p:cNvSpPr>
            <a:spLocks noChangeArrowheads="1"/>
          </p:cNvSpPr>
          <p:nvPr/>
        </p:nvSpPr>
        <p:spPr bwMode="gray">
          <a:xfrm>
            <a:off x="3321478" y="2825100"/>
            <a:ext cx="5349548" cy="590536"/>
          </a:xfrm>
          <a:prstGeom prst="roundRect">
            <a:avLst>
              <a:gd name="adj" fmla="val 50000"/>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headEnd/>
            <a:tailEnd/>
          </a:ln>
          <a:effectLst>
            <a:outerShdw blurRad="50800" dist="38100" dir="2700000" algn="tl" rotWithShape="0">
              <a:prstClr val="black">
                <a:alpha val="40000"/>
              </a:prstClr>
            </a:outerShdw>
            <a:reflection blurRad="6350" stA="52000" endA="300" endPos="35000" dir="5400000" sy="-100000" algn="bl" rotWithShape="0"/>
          </a:effectLst>
          <a:scene3d>
            <a:camera prst="orthographicFront"/>
            <a:lightRig rig="threePt" dir="t"/>
          </a:scene3d>
          <a:sp3d>
            <a:bevelT/>
          </a:sp3d>
        </p:spPr>
        <p:txBody>
          <a:bodyPr wrap="none" anchor="ctr"/>
          <a:lstStyle/>
          <a:p>
            <a:pPr marL="514350" indent="-514350"/>
            <a:r>
              <a:rPr kumimoji="0" lang="fr-FR" sz="1700" b="1" i="0" u="none" strike="noStrike" kern="0" cap="none" spc="0" normalizeH="0" baseline="0" noProof="0" dirty="0" smtClean="0">
                <a:ln>
                  <a:noFill/>
                </a:ln>
                <a:solidFill>
                  <a:schemeClr val="bg1">
                    <a:lumMod val="50000"/>
                  </a:schemeClr>
                </a:solidFill>
                <a:effectLst/>
                <a:uLnTx/>
                <a:uFillTx/>
                <a:latin typeface="Arial" pitchFamily="34" charset="0"/>
                <a:ea typeface="+mn-ea"/>
                <a:cs typeface="Arial" pitchFamily="34" charset="0"/>
              </a:rPr>
              <a:t>2</a:t>
            </a:r>
            <a:r>
              <a:rPr lang="fr-FR" sz="1700" b="1" kern="0" dirty="0" smtClean="0">
                <a:solidFill>
                  <a:schemeClr val="bg1">
                    <a:lumMod val="50000"/>
                  </a:schemeClr>
                </a:solidFill>
                <a:latin typeface="Arial" pitchFamily="34" charset="0"/>
              </a:rPr>
              <a:t>. </a:t>
            </a:r>
            <a:r>
              <a:rPr lang="en-US" sz="1700" b="1" kern="0" dirty="0" smtClean="0">
                <a:solidFill>
                  <a:schemeClr val="bg1">
                    <a:lumMod val="50000"/>
                  </a:schemeClr>
                </a:solidFill>
                <a:latin typeface="Arial" pitchFamily="34" charset="0"/>
              </a:rPr>
              <a:t>Importance of SG13’s Standardization Topics</a:t>
            </a:r>
          </a:p>
        </p:txBody>
      </p:sp>
      <p:grpSp>
        <p:nvGrpSpPr>
          <p:cNvPr id="13" name="Group 88"/>
          <p:cNvGrpSpPr>
            <a:grpSpLocks/>
          </p:cNvGrpSpPr>
          <p:nvPr/>
        </p:nvGrpSpPr>
        <p:grpSpPr bwMode="auto">
          <a:xfrm>
            <a:off x="2791526" y="2948598"/>
            <a:ext cx="369069" cy="381000"/>
            <a:chOff x="2078" y="1680"/>
            <a:chExt cx="1615" cy="1615"/>
          </a:xfrm>
        </p:grpSpPr>
        <p:sp>
          <p:nvSpPr>
            <p:cNvPr id="14" name="Oval 89"/>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pitchFamily="34" charset="0"/>
              </a:endParaRPr>
            </a:p>
          </p:txBody>
        </p:sp>
        <p:sp>
          <p:nvSpPr>
            <p:cNvPr id="15" name="Oval 90"/>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pitchFamily="34" charset="0"/>
              </a:endParaRPr>
            </a:p>
          </p:txBody>
        </p:sp>
        <p:sp>
          <p:nvSpPr>
            <p:cNvPr id="16" name="Oval 91"/>
            <p:cNvSpPr>
              <a:spLocks noChangeArrowheads="1"/>
            </p:cNvSpPr>
            <p:nvPr/>
          </p:nvSpPr>
          <p:spPr bwMode="gray">
            <a:xfrm>
              <a:off x="2253" y="1855"/>
              <a:ext cx="1265" cy="1265"/>
            </a:xfrm>
            <a:prstGeom prst="ellipse">
              <a:avLst/>
            </a:prstGeom>
            <a:gradFill rotWithShape="1">
              <a:gsLst>
                <a:gs pos="0">
                  <a:srgbClr val="0000FF">
                    <a:gamma/>
                    <a:tint val="0"/>
                    <a:invGamma/>
                  </a:srgbClr>
                </a:gs>
                <a:gs pos="50000">
                  <a:srgbClr val="0000FF"/>
                </a:gs>
                <a:gs pos="100000">
                  <a:srgbClr val="0000FF">
                    <a:gamma/>
                    <a:tint val="0"/>
                    <a:invGamma/>
                  </a:srgbClr>
                </a:gs>
              </a:gsLst>
              <a:lin ang="2700000" scaled="1"/>
            </a:gradFill>
            <a:ln w="38100" algn="ctr">
              <a:noFill/>
              <a:round/>
              <a:headEnd/>
              <a:tailEnd/>
            </a:ln>
            <a:effec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Text" lastClr="000000"/>
                </a:solidFill>
                <a:effectLst/>
                <a:uLnTx/>
                <a:uFillTx/>
                <a:latin typeface="Calibri"/>
                <a:cs typeface="+mn-cs"/>
              </a:endParaRPr>
            </a:p>
          </p:txBody>
        </p:sp>
        <p:sp>
          <p:nvSpPr>
            <p:cNvPr id="17" name="Oval 92"/>
            <p:cNvSpPr>
              <a:spLocks noChangeArrowheads="1"/>
            </p:cNvSpPr>
            <p:nvPr/>
          </p:nvSpPr>
          <p:spPr bwMode="gray">
            <a:xfrm>
              <a:off x="2254" y="1856"/>
              <a:ext cx="1262" cy="1264"/>
            </a:xfrm>
            <a:prstGeom prst="ellipse">
              <a:avLst/>
            </a:prstGeom>
            <a:gradFill rotWithShape="1">
              <a:gsLst>
                <a:gs pos="0">
                  <a:srgbClr val="000000"/>
                </a:gs>
                <a:gs pos="100000">
                  <a:srgbClr val="FFCC00"/>
                </a:gs>
              </a:gsLst>
              <a:lin ang="2700000" scaled="1"/>
            </a:gradFill>
            <a:ln w="38100" algn="ctr">
              <a:noFill/>
              <a:round/>
              <a:headEnd/>
              <a:tailEnd/>
            </a:ln>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pitchFamily="34" charset="0"/>
              </a:endParaRPr>
            </a:p>
          </p:txBody>
        </p:sp>
        <p:sp>
          <p:nvSpPr>
            <p:cNvPr id="18" name="Oval 93"/>
            <p:cNvSpPr>
              <a:spLocks noChangeArrowheads="1"/>
            </p:cNvSpPr>
            <p:nvPr/>
          </p:nvSpPr>
          <p:spPr bwMode="gray">
            <a:xfrm>
              <a:off x="2334" y="1936"/>
              <a:ext cx="1097" cy="1104"/>
            </a:xfrm>
            <a:prstGeom prst="ellipse">
              <a:avLst/>
            </a:prstGeom>
            <a:gradFill rotWithShape="1">
              <a:gsLst>
                <a:gs pos="0">
                  <a:srgbClr val="0000FF">
                    <a:gamma/>
                    <a:shade val="54118"/>
                    <a:invGamma/>
                  </a:srgbClr>
                </a:gs>
                <a:gs pos="50000">
                  <a:srgbClr val="0000FF"/>
                </a:gs>
                <a:gs pos="100000">
                  <a:srgbClr val="0000FF">
                    <a:gamma/>
                    <a:shade val="54118"/>
                    <a:invGamma/>
                  </a:srgbClr>
                </a:gs>
              </a:gsLst>
              <a:lin ang="18900000" scaled="1"/>
            </a:gradFill>
            <a:ln w="38100" algn="ctr">
              <a:noFill/>
              <a:round/>
              <a:headEnd/>
              <a:tailEnd/>
            </a:ln>
            <a:effec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Text" lastClr="000000"/>
                </a:solidFill>
                <a:effectLst/>
                <a:uLnTx/>
                <a:uFillTx/>
                <a:latin typeface="Calibri"/>
                <a:cs typeface="+mn-cs"/>
              </a:endParaRPr>
            </a:p>
          </p:txBody>
        </p:sp>
        <p:sp>
          <p:nvSpPr>
            <p:cNvPr id="19" name="Oval 94"/>
            <p:cNvSpPr>
              <a:spLocks noChangeArrowheads="1"/>
            </p:cNvSpPr>
            <p:nvPr/>
          </p:nvSpPr>
          <p:spPr bwMode="gray">
            <a:xfrm>
              <a:off x="2337" y="1939"/>
              <a:ext cx="1096" cy="1098"/>
            </a:xfrm>
            <a:prstGeom prst="ellipse">
              <a:avLst/>
            </a:prstGeom>
            <a:gradFill rotWithShape="1">
              <a:gsLst>
                <a:gs pos="0">
                  <a:srgbClr val="FFCC00"/>
                </a:gs>
                <a:gs pos="100000">
                  <a:srgbClr val="7C6300"/>
                </a:gs>
              </a:gsLst>
              <a:lin ang="2700000" scaled="1"/>
            </a:gradFill>
            <a:ln w="38100" algn="ctr">
              <a:noFill/>
              <a:round/>
              <a:headEnd/>
              <a:tailEnd/>
            </a:ln>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pitchFamily="34" charset="0"/>
              </a:endParaRPr>
            </a:p>
          </p:txBody>
        </p:sp>
      </p:grpSp>
      <p:grpSp>
        <p:nvGrpSpPr>
          <p:cNvPr id="20" name="Group 102"/>
          <p:cNvGrpSpPr>
            <a:grpSpLocks/>
          </p:cNvGrpSpPr>
          <p:nvPr/>
        </p:nvGrpSpPr>
        <p:grpSpPr bwMode="auto">
          <a:xfrm>
            <a:off x="2815666" y="3885860"/>
            <a:ext cx="369069" cy="381000"/>
            <a:chOff x="2078" y="1680"/>
            <a:chExt cx="1615" cy="1615"/>
          </a:xfrm>
        </p:grpSpPr>
        <p:sp>
          <p:nvSpPr>
            <p:cNvPr id="21" name="Oval 103"/>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pitchFamily="34" charset="0"/>
              </a:endParaRPr>
            </a:p>
          </p:txBody>
        </p:sp>
        <p:sp>
          <p:nvSpPr>
            <p:cNvPr id="22" name="Oval 104"/>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pitchFamily="34" charset="0"/>
              </a:endParaRPr>
            </a:p>
          </p:txBody>
        </p:sp>
        <p:sp>
          <p:nvSpPr>
            <p:cNvPr id="23" name="Oval 105"/>
            <p:cNvSpPr>
              <a:spLocks noChangeArrowheads="1"/>
            </p:cNvSpPr>
            <p:nvPr/>
          </p:nvSpPr>
          <p:spPr bwMode="gray">
            <a:xfrm>
              <a:off x="2253" y="1855"/>
              <a:ext cx="1265" cy="1265"/>
            </a:xfrm>
            <a:prstGeom prst="ellipse">
              <a:avLst/>
            </a:prstGeom>
            <a:gradFill rotWithShape="1">
              <a:gsLst>
                <a:gs pos="0">
                  <a:srgbClr val="0000FF">
                    <a:gamma/>
                    <a:tint val="0"/>
                    <a:invGamma/>
                  </a:srgbClr>
                </a:gs>
                <a:gs pos="50000">
                  <a:srgbClr val="0000FF"/>
                </a:gs>
                <a:gs pos="100000">
                  <a:srgbClr val="0000FF">
                    <a:gamma/>
                    <a:tint val="0"/>
                    <a:invGamma/>
                  </a:srgbClr>
                </a:gs>
              </a:gsLst>
              <a:lin ang="2700000" scaled="1"/>
            </a:gradFill>
            <a:ln w="38100" algn="ctr">
              <a:noFill/>
              <a:round/>
              <a:headEnd/>
              <a:tailEnd/>
            </a:ln>
            <a:effec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Text" lastClr="000000"/>
                </a:solidFill>
                <a:effectLst/>
                <a:uLnTx/>
                <a:uFillTx/>
                <a:latin typeface="Calibri"/>
                <a:cs typeface="+mn-cs"/>
              </a:endParaRPr>
            </a:p>
          </p:txBody>
        </p:sp>
        <p:sp>
          <p:nvSpPr>
            <p:cNvPr id="24" name="Oval 106"/>
            <p:cNvSpPr>
              <a:spLocks noChangeArrowheads="1"/>
            </p:cNvSpPr>
            <p:nvPr/>
          </p:nvSpPr>
          <p:spPr bwMode="gray">
            <a:xfrm>
              <a:off x="2254" y="1856"/>
              <a:ext cx="1262" cy="1264"/>
            </a:xfrm>
            <a:prstGeom prst="ellipse">
              <a:avLst/>
            </a:prstGeom>
            <a:gradFill rotWithShape="1">
              <a:gsLst>
                <a:gs pos="0">
                  <a:srgbClr val="21B3E1"/>
                </a:gs>
                <a:gs pos="100000">
                  <a:srgbClr val="0F5368"/>
                </a:gs>
              </a:gsLst>
              <a:lin ang="5400000" scaled="1"/>
            </a:gradFill>
            <a:ln w="38100" algn="ctr">
              <a:noFill/>
              <a:round/>
              <a:headEnd/>
              <a:tailEnd/>
            </a:ln>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pitchFamily="34" charset="0"/>
              </a:endParaRPr>
            </a:p>
          </p:txBody>
        </p:sp>
        <p:sp>
          <p:nvSpPr>
            <p:cNvPr id="25" name="Oval 107"/>
            <p:cNvSpPr>
              <a:spLocks noChangeArrowheads="1"/>
            </p:cNvSpPr>
            <p:nvPr/>
          </p:nvSpPr>
          <p:spPr bwMode="gray">
            <a:xfrm>
              <a:off x="2334" y="1936"/>
              <a:ext cx="1097" cy="1104"/>
            </a:xfrm>
            <a:prstGeom prst="ellipse">
              <a:avLst/>
            </a:prstGeom>
            <a:gradFill rotWithShape="1">
              <a:gsLst>
                <a:gs pos="0">
                  <a:srgbClr val="0000FF">
                    <a:gamma/>
                    <a:shade val="54118"/>
                    <a:invGamma/>
                  </a:srgbClr>
                </a:gs>
                <a:gs pos="50000">
                  <a:srgbClr val="0000FF"/>
                </a:gs>
                <a:gs pos="100000">
                  <a:srgbClr val="0000FF">
                    <a:gamma/>
                    <a:shade val="54118"/>
                    <a:invGamma/>
                  </a:srgbClr>
                </a:gs>
              </a:gsLst>
              <a:lin ang="18900000" scaled="1"/>
            </a:gradFill>
            <a:ln w="38100" algn="ctr">
              <a:noFill/>
              <a:round/>
              <a:headEnd/>
              <a:tailEnd/>
            </a:ln>
            <a:effec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Text" lastClr="000000"/>
                </a:solidFill>
                <a:effectLst/>
                <a:uLnTx/>
                <a:uFillTx/>
                <a:latin typeface="Calibri"/>
                <a:cs typeface="+mn-cs"/>
              </a:endParaRPr>
            </a:p>
          </p:txBody>
        </p:sp>
        <p:sp>
          <p:nvSpPr>
            <p:cNvPr id="26" name="Oval 108"/>
            <p:cNvSpPr>
              <a:spLocks noChangeArrowheads="1"/>
            </p:cNvSpPr>
            <p:nvPr/>
          </p:nvSpPr>
          <p:spPr bwMode="gray">
            <a:xfrm>
              <a:off x="2337" y="1939"/>
              <a:ext cx="1096" cy="1098"/>
            </a:xfrm>
            <a:prstGeom prst="ellipse">
              <a:avLst/>
            </a:prstGeom>
            <a:gradFill rotWithShape="1">
              <a:gsLst>
                <a:gs pos="0">
                  <a:srgbClr val="21B3E1"/>
                </a:gs>
                <a:gs pos="100000">
                  <a:srgbClr val="10576D"/>
                </a:gs>
              </a:gsLst>
              <a:lin ang="2700000" scaled="1"/>
            </a:gradFill>
            <a:ln w="38100" algn="ctr">
              <a:noFill/>
              <a:round/>
              <a:headEnd/>
              <a:tailEnd/>
            </a:ln>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pitchFamily="34" charset="0"/>
              </a:endParaRPr>
            </a:p>
          </p:txBody>
        </p:sp>
      </p:grpSp>
      <p:sp>
        <p:nvSpPr>
          <p:cNvPr id="34" name="AutoShape 87"/>
          <p:cNvSpPr>
            <a:spLocks noChangeArrowheads="1"/>
          </p:cNvSpPr>
          <p:nvPr/>
        </p:nvSpPr>
        <p:spPr bwMode="gray">
          <a:xfrm>
            <a:off x="2939136" y="1896406"/>
            <a:ext cx="5278886" cy="576242"/>
          </a:xfrm>
          <a:prstGeom prst="roundRect">
            <a:avLst>
              <a:gd name="adj" fmla="val 50000"/>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headEnd/>
            <a:tailEnd/>
          </a:ln>
          <a:effectLst>
            <a:outerShdw blurRad="50800" dist="38100" dir="2700000" algn="tl" rotWithShape="0">
              <a:prstClr val="black">
                <a:alpha val="40000"/>
              </a:prstClr>
            </a:outerShdw>
            <a:reflection blurRad="6350" stA="52000" endA="300" endPos="35000" dir="5400000" sy="-100000" algn="bl" rotWithShape="0"/>
          </a:effectLst>
          <a:scene3d>
            <a:camera prst="orthographicFront"/>
            <a:lightRig rig="threePt" dir="t"/>
          </a:scene3d>
          <a:sp3d>
            <a:bevelT/>
          </a:sp3d>
        </p:spPr>
        <p:txBody>
          <a:bodyPr wrap="none" anchor="ctr"/>
          <a:lstStyle/>
          <a:p>
            <a:pPr marL="355600" lvl="0" indent="-355600" fontAlgn="auto">
              <a:spcBef>
                <a:spcPts val="0"/>
              </a:spcBef>
              <a:spcAft>
                <a:spcPts val="0"/>
              </a:spcAft>
              <a:buAutoNum type="arabicPeriod"/>
            </a:pPr>
            <a:r>
              <a:rPr lang="en-US" sz="1700" b="1" kern="0" dirty="0" smtClean="0">
                <a:solidFill>
                  <a:schemeClr val="bg1">
                    <a:lumMod val="50000"/>
                  </a:schemeClr>
                </a:solidFill>
                <a:latin typeface="Arial" pitchFamily="34" charset="0"/>
              </a:rPr>
              <a:t>Importance of Standards for the African </a:t>
            </a:r>
          </a:p>
          <a:p>
            <a:pPr marL="355600" lvl="0" indent="-355600" fontAlgn="auto">
              <a:spcBef>
                <a:spcPts val="0"/>
              </a:spcBef>
              <a:spcAft>
                <a:spcPts val="0"/>
              </a:spcAft>
            </a:pPr>
            <a:r>
              <a:rPr lang="en-US" sz="1700" b="1" kern="0" dirty="0" smtClean="0">
                <a:solidFill>
                  <a:schemeClr val="bg1">
                    <a:lumMod val="50000"/>
                  </a:schemeClr>
                </a:solidFill>
                <a:latin typeface="Arial" pitchFamily="34" charset="0"/>
              </a:rPr>
              <a:t>	Countries</a:t>
            </a:r>
          </a:p>
        </p:txBody>
      </p:sp>
      <p:grpSp>
        <p:nvGrpSpPr>
          <p:cNvPr id="35" name="Group 116"/>
          <p:cNvGrpSpPr>
            <a:grpSpLocks/>
          </p:cNvGrpSpPr>
          <p:nvPr/>
        </p:nvGrpSpPr>
        <p:grpSpPr bwMode="auto">
          <a:xfrm>
            <a:off x="2434336" y="1972606"/>
            <a:ext cx="344464" cy="381000"/>
            <a:chOff x="2078" y="1680"/>
            <a:chExt cx="1615" cy="1615"/>
          </a:xfrm>
        </p:grpSpPr>
        <p:sp>
          <p:nvSpPr>
            <p:cNvPr id="36" name="Oval 117"/>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pitchFamily="34" charset="0"/>
              </a:endParaRPr>
            </a:p>
          </p:txBody>
        </p:sp>
        <p:sp>
          <p:nvSpPr>
            <p:cNvPr id="37" name="Oval 118"/>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pitchFamily="34" charset="0"/>
              </a:endParaRPr>
            </a:p>
          </p:txBody>
        </p:sp>
        <p:sp>
          <p:nvSpPr>
            <p:cNvPr id="38" name="Oval 119"/>
            <p:cNvSpPr>
              <a:spLocks noChangeArrowheads="1"/>
            </p:cNvSpPr>
            <p:nvPr/>
          </p:nvSpPr>
          <p:spPr bwMode="gray">
            <a:xfrm>
              <a:off x="2251" y="1855"/>
              <a:ext cx="1262" cy="1265"/>
            </a:xfrm>
            <a:prstGeom prst="ellipse">
              <a:avLst/>
            </a:prstGeom>
            <a:gradFill rotWithShape="1">
              <a:gsLst>
                <a:gs pos="0">
                  <a:srgbClr val="0000FF">
                    <a:gamma/>
                    <a:tint val="0"/>
                    <a:invGamma/>
                  </a:srgbClr>
                </a:gs>
                <a:gs pos="50000">
                  <a:srgbClr val="0000FF"/>
                </a:gs>
                <a:gs pos="100000">
                  <a:srgbClr val="0000FF">
                    <a:gamma/>
                    <a:tint val="0"/>
                    <a:invGamma/>
                  </a:srgbClr>
                </a:gs>
              </a:gsLst>
              <a:lin ang="2700000" scaled="1"/>
            </a:gradFill>
            <a:ln w="38100" algn="ctr">
              <a:noFill/>
              <a:round/>
              <a:headEnd/>
              <a:tailEnd/>
            </a:ln>
            <a:effec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Text" lastClr="000000"/>
                </a:solidFill>
                <a:effectLst/>
                <a:uLnTx/>
                <a:uFillTx/>
                <a:latin typeface="Calibri"/>
                <a:cs typeface="+mn-cs"/>
              </a:endParaRPr>
            </a:p>
          </p:txBody>
        </p:sp>
        <p:sp>
          <p:nvSpPr>
            <p:cNvPr id="39" name="Oval 120"/>
            <p:cNvSpPr>
              <a:spLocks noChangeArrowheads="1"/>
            </p:cNvSpPr>
            <p:nvPr/>
          </p:nvSpPr>
          <p:spPr bwMode="gray">
            <a:xfrm>
              <a:off x="2254" y="1856"/>
              <a:ext cx="1262" cy="1264"/>
            </a:xfrm>
            <a:prstGeom prst="ellipse">
              <a:avLst/>
            </a:prstGeom>
            <a:gradFill rotWithShape="1">
              <a:gsLst>
                <a:gs pos="0">
                  <a:srgbClr val="000000"/>
                </a:gs>
                <a:gs pos="100000">
                  <a:srgbClr val="E35E23"/>
                </a:gs>
              </a:gsLst>
              <a:lin ang="2700000" scaled="1"/>
            </a:gradFill>
            <a:ln w="38100" algn="ctr">
              <a:noFill/>
              <a:round/>
              <a:headEnd/>
              <a:tailEnd/>
            </a:ln>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pitchFamily="34" charset="0"/>
              </a:endParaRPr>
            </a:p>
          </p:txBody>
        </p:sp>
        <p:sp>
          <p:nvSpPr>
            <p:cNvPr id="40" name="Oval 121"/>
            <p:cNvSpPr>
              <a:spLocks noChangeArrowheads="1"/>
            </p:cNvSpPr>
            <p:nvPr/>
          </p:nvSpPr>
          <p:spPr bwMode="gray">
            <a:xfrm>
              <a:off x="2338" y="1936"/>
              <a:ext cx="1096" cy="1104"/>
            </a:xfrm>
            <a:prstGeom prst="ellipse">
              <a:avLst/>
            </a:prstGeom>
            <a:gradFill rotWithShape="1">
              <a:gsLst>
                <a:gs pos="0">
                  <a:srgbClr val="0000FF">
                    <a:gamma/>
                    <a:shade val="54118"/>
                    <a:invGamma/>
                  </a:srgbClr>
                </a:gs>
                <a:gs pos="50000">
                  <a:srgbClr val="0000FF"/>
                </a:gs>
                <a:gs pos="100000">
                  <a:srgbClr val="0000FF">
                    <a:gamma/>
                    <a:shade val="54118"/>
                    <a:invGamma/>
                  </a:srgbClr>
                </a:gs>
              </a:gsLst>
              <a:lin ang="18900000" scaled="1"/>
            </a:gradFill>
            <a:ln w="38100" algn="ctr">
              <a:noFill/>
              <a:round/>
              <a:headEnd/>
              <a:tailEnd/>
            </a:ln>
            <a:effec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Text" lastClr="000000"/>
                </a:solidFill>
                <a:effectLst/>
                <a:uLnTx/>
                <a:uFillTx/>
                <a:latin typeface="Calibri"/>
                <a:cs typeface="+mn-cs"/>
              </a:endParaRPr>
            </a:p>
          </p:txBody>
        </p:sp>
        <p:sp>
          <p:nvSpPr>
            <p:cNvPr id="41" name="Oval 122"/>
            <p:cNvSpPr>
              <a:spLocks noChangeArrowheads="1"/>
            </p:cNvSpPr>
            <p:nvPr/>
          </p:nvSpPr>
          <p:spPr bwMode="gray">
            <a:xfrm>
              <a:off x="2337" y="1939"/>
              <a:ext cx="1096" cy="1098"/>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 lastClr="FFFFFF"/>
                </a:solidFill>
                <a:effectLst/>
                <a:uLnTx/>
                <a:uFillTx/>
                <a:latin typeface="Calibri"/>
                <a:ea typeface="+mn-ea"/>
                <a:cs typeface="+mn-cs"/>
              </a:endParaRPr>
            </a:p>
          </p:txBody>
        </p:sp>
      </p:grpSp>
      <p:sp>
        <p:nvSpPr>
          <p:cNvPr id="42" name="Ellipse 41"/>
          <p:cNvSpPr/>
          <p:nvPr/>
        </p:nvSpPr>
        <p:spPr>
          <a:xfrm>
            <a:off x="432108" y="1557928"/>
            <a:ext cx="2157924" cy="3714776"/>
          </a:xfrm>
          <a:prstGeom prst="ellipse">
            <a:avLst/>
          </a:prstGeom>
          <a:gradFill flip="none" rotWithShape="1">
            <a:gsLst>
              <a:gs pos="0">
                <a:srgbClr val="4BACC6">
                  <a:lumMod val="20000"/>
                  <a:lumOff val="80000"/>
                  <a:shade val="30000"/>
                  <a:satMod val="115000"/>
                </a:srgbClr>
              </a:gs>
              <a:gs pos="50000">
                <a:srgbClr val="4BACC6">
                  <a:lumMod val="20000"/>
                  <a:lumOff val="80000"/>
                  <a:shade val="67500"/>
                  <a:satMod val="115000"/>
                </a:srgbClr>
              </a:gs>
              <a:gs pos="100000">
                <a:srgbClr val="4BACC6">
                  <a:lumMod val="20000"/>
                  <a:lumOff val="80000"/>
                  <a:shade val="100000"/>
                  <a:satMod val="115000"/>
                </a:srgbClr>
              </a:gs>
            </a:gsLst>
            <a:lin ang="10800000" scaled="1"/>
            <a:tileRect/>
          </a:gradFill>
          <a:ln w="25400" cap="flat" cmpd="sng" algn="ctr">
            <a:noFill/>
            <a:prstDash val="solid"/>
          </a:ln>
          <a:effectLst/>
          <a:scene3d>
            <a:camera prst="orthographicFront"/>
            <a:lightRig rig="threePt" dir="t"/>
          </a:scene3d>
          <a:sp3d>
            <a:bevelT prst="angle"/>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43" name="ZoneTexte 42"/>
          <p:cNvSpPr txBox="1"/>
          <p:nvPr/>
        </p:nvSpPr>
        <p:spPr>
          <a:xfrm>
            <a:off x="742000" y="3053755"/>
            <a:ext cx="1643074" cy="646331"/>
          </a:xfrm>
          <a:prstGeom prst="rect">
            <a:avLst/>
          </a:prstGeom>
          <a:noFill/>
        </p:spPr>
        <p:txBody>
          <a:bodyPr wrap="square" rtlCol="0">
            <a:spAutoFit/>
          </a:bodyPr>
          <a:lstStyle/>
          <a:p>
            <a:r>
              <a:rPr lang="fr-FR" sz="3600" b="1" dirty="0" smtClean="0">
                <a:solidFill>
                  <a:schemeClr val="tx1">
                    <a:lumMod val="50000"/>
                  </a:schemeClr>
                </a:solidFill>
                <a:latin typeface="Arial" pitchFamily="34" charset="0"/>
              </a:rPr>
              <a:t>PLAN</a:t>
            </a:r>
            <a:endParaRPr lang="fr-FR" sz="3600" b="1" dirty="0">
              <a:solidFill>
                <a:schemeClr val="tx1">
                  <a:lumMod val="50000"/>
                </a:schemeClr>
              </a:solidFill>
              <a:latin typeface="Arial" pitchFamily="34" charset="0"/>
            </a:endParaRPr>
          </a:p>
        </p:txBody>
      </p:sp>
      <p:sp>
        <p:nvSpPr>
          <p:cNvPr id="44" name="AutoShape 78"/>
          <p:cNvSpPr>
            <a:spLocks noChangeArrowheads="1"/>
          </p:cNvSpPr>
          <p:nvPr/>
        </p:nvSpPr>
        <p:spPr bwMode="gray">
          <a:xfrm>
            <a:off x="2992670" y="4642094"/>
            <a:ext cx="5000447" cy="532086"/>
          </a:xfrm>
          <a:prstGeom prst="roundRect">
            <a:avLst>
              <a:gd name="adj" fmla="val 50000"/>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headEnd/>
            <a:tailEnd/>
          </a:ln>
          <a:effectLst>
            <a:outerShdw blurRad="50800" dist="38100" dir="2700000" algn="tl" rotWithShape="0">
              <a:prstClr val="black">
                <a:alpha val="40000"/>
              </a:prstClr>
            </a:outerShdw>
            <a:reflection blurRad="6350" stA="52000" endA="300" endPos="35000" dir="5400000" sy="-100000" algn="bl" rotWithShape="0"/>
          </a:effectLst>
          <a:scene3d>
            <a:camera prst="orthographicFront"/>
            <a:lightRig rig="threePt" dir="t"/>
          </a:scene3d>
          <a:sp3d>
            <a:bevelT/>
          </a:sp3d>
        </p:spPr>
        <p:txBody>
          <a:bodyPr wrap="none" anchor="ctr"/>
          <a:lstStyle/>
          <a:p>
            <a:pPr marL="514350" indent="-514350" eaLnBrk="1" fontAlgn="auto" hangingPunct="1">
              <a:lnSpc>
                <a:spcPct val="150000"/>
              </a:lnSpc>
              <a:spcBef>
                <a:spcPts val="0"/>
              </a:spcBef>
              <a:spcAft>
                <a:spcPts val="0"/>
              </a:spcAft>
              <a:defRPr/>
            </a:pPr>
            <a:r>
              <a:rPr kumimoji="0" lang="fr-FR" sz="1800" b="1" i="0" u="none" strike="noStrike" kern="0" cap="none" spc="0" normalizeH="0" baseline="0" noProof="0" dirty="0" smtClean="0">
                <a:ln>
                  <a:noFill/>
                </a:ln>
                <a:solidFill>
                  <a:schemeClr val="bg1">
                    <a:lumMod val="50000"/>
                  </a:schemeClr>
                </a:solidFill>
                <a:effectLst/>
                <a:uLnTx/>
                <a:uFillTx/>
                <a:latin typeface="Arial" pitchFamily="34" charset="0"/>
                <a:ea typeface="+mn-ea"/>
                <a:cs typeface="Arial" pitchFamily="34" charset="0"/>
              </a:rPr>
              <a:t>4. </a:t>
            </a:r>
            <a:r>
              <a:rPr lang="fr-FR" sz="1800" b="1" kern="0" dirty="0" smtClean="0">
                <a:solidFill>
                  <a:schemeClr val="bg1">
                    <a:lumMod val="50000"/>
                  </a:schemeClr>
                </a:solidFill>
                <a:latin typeface="Arial" pitchFamily="34" charset="0"/>
                <a:cs typeface="Arial" pitchFamily="34" charset="0"/>
              </a:rPr>
              <a:t>Conclusion &amp; </a:t>
            </a:r>
            <a:r>
              <a:rPr lang="en-US" sz="1800" b="1" kern="0" dirty="0" smtClean="0">
                <a:solidFill>
                  <a:schemeClr val="bg1">
                    <a:lumMod val="50000"/>
                  </a:schemeClr>
                </a:solidFill>
                <a:latin typeface="Arial" pitchFamily="34" charset="0"/>
                <a:cs typeface="Arial" pitchFamily="34" charset="0"/>
              </a:rPr>
              <a:t>Recommendations</a:t>
            </a:r>
            <a:endParaRPr kumimoji="0" lang="en-US" sz="1800" b="1" i="0" u="none" strike="noStrike" kern="0" cap="none" spc="0" normalizeH="0" baseline="0" dirty="0" smtClean="0">
              <a:ln>
                <a:noFill/>
              </a:ln>
              <a:solidFill>
                <a:schemeClr val="bg1">
                  <a:lumMod val="50000"/>
                </a:schemeClr>
              </a:solidFill>
              <a:effectLst/>
              <a:uLnTx/>
              <a:uFillTx/>
              <a:latin typeface="Arial" pitchFamily="34" charset="0"/>
              <a:ea typeface="+mn-ea"/>
              <a:cs typeface="Arial" pitchFamily="34" charset="0"/>
            </a:endParaRPr>
          </a:p>
        </p:txBody>
      </p:sp>
      <p:grpSp>
        <p:nvGrpSpPr>
          <p:cNvPr id="45" name="Group 109"/>
          <p:cNvGrpSpPr>
            <a:grpSpLocks/>
          </p:cNvGrpSpPr>
          <p:nvPr/>
        </p:nvGrpSpPr>
        <p:grpSpPr bwMode="auto">
          <a:xfrm>
            <a:off x="2416606" y="4711538"/>
            <a:ext cx="369069" cy="381000"/>
            <a:chOff x="2078" y="1680"/>
            <a:chExt cx="1615" cy="1615"/>
          </a:xfrm>
        </p:grpSpPr>
        <p:sp>
          <p:nvSpPr>
            <p:cNvPr id="46" name="Oval 110"/>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pitchFamily="34" charset="0"/>
              </a:endParaRPr>
            </a:p>
          </p:txBody>
        </p:sp>
        <p:sp>
          <p:nvSpPr>
            <p:cNvPr id="47" name="Oval 111"/>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pitchFamily="34" charset="0"/>
              </a:endParaRPr>
            </a:p>
          </p:txBody>
        </p:sp>
        <p:sp>
          <p:nvSpPr>
            <p:cNvPr id="48" name="Oval 112"/>
            <p:cNvSpPr>
              <a:spLocks noChangeArrowheads="1"/>
            </p:cNvSpPr>
            <p:nvPr/>
          </p:nvSpPr>
          <p:spPr bwMode="gray">
            <a:xfrm>
              <a:off x="2253" y="1855"/>
              <a:ext cx="1265" cy="1265"/>
            </a:xfrm>
            <a:prstGeom prst="ellipse">
              <a:avLst/>
            </a:prstGeom>
            <a:gradFill rotWithShape="1">
              <a:gsLst>
                <a:gs pos="0">
                  <a:srgbClr val="0000FF">
                    <a:gamma/>
                    <a:tint val="0"/>
                    <a:invGamma/>
                  </a:srgbClr>
                </a:gs>
                <a:gs pos="50000">
                  <a:srgbClr val="0000FF"/>
                </a:gs>
                <a:gs pos="100000">
                  <a:srgbClr val="0000FF">
                    <a:gamma/>
                    <a:tint val="0"/>
                    <a:invGamma/>
                  </a:srgbClr>
                </a:gs>
              </a:gsLst>
              <a:lin ang="2700000" scaled="1"/>
            </a:gradFill>
            <a:ln w="38100" algn="ctr">
              <a:noFill/>
              <a:round/>
              <a:headEnd/>
              <a:tailEnd/>
            </a:ln>
            <a:effec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Text" lastClr="000000"/>
                </a:solidFill>
                <a:effectLst/>
                <a:uLnTx/>
                <a:uFillTx/>
                <a:latin typeface="Calibri"/>
                <a:cs typeface="+mn-cs"/>
              </a:endParaRPr>
            </a:p>
          </p:txBody>
        </p:sp>
        <p:sp>
          <p:nvSpPr>
            <p:cNvPr id="49" name="Oval 113"/>
            <p:cNvSpPr>
              <a:spLocks noChangeArrowheads="1"/>
            </p:cNvSpPr>
            <p:nvPr/>
          </p:nvSpPr>
          <p:spPr bwMode="gray">
            <a:xfrm>
              <a:off x="2254" y="1856"/>
              <a:ext cx="1262" cy="1264"/>
            </a:xfrm>
            <a:prstGeom prst="ellipse">
              <a:avLst/>
            </a:prstGeom>
            <a:gradFill rotWithShape="1">
              <a:gsLst>
                <a:gs pos="0">
                  <a:srgbClr val="000000"/>
                </a:gs>
                <a:gs pos="100000">
                  <a:srgbClr val="8D67E1"/>
                </a:gs>
              </a:gsLst>
              <a:lin ang="2700000" scaled="1"/>
            </a:gradFill>
            <a:ln w="38100" algn="ctr">
              <a:noFill/>
              <a:round/>
              <a:headEnd/>
              <a:tailEnd/>
            </a:ln>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pitchFamily="34" charset="0"/>
              </a:endParaRPr>
            </a:p>
          </p:txBody>
        </p:sp>
        <p:sp>
          <p:nvSpPr>
            <p:cNvPr id="50" name="Oval 114"/>
            <p:cNvSpPr>
              <a:spLocks noChangeArrowheads="1"/>
            </p:cNvSpPr>
            <p:nvPr/>
          </p:nvSpPr>
          <p:spPr bwMode="gray">
            <a:xfrm>
              <a:off x="2334" y="1936"/>
              <a:ext cx="1097" cy="1104"/>
            </a:xfrm>
            <a:prstGeom prst="ellipse">
              <a:avLst/>
            </a:prstGeom>
            <a:gradFill rotWithShape="1">
              <a:gsLst>
                <a:gs pos="0">
                  <a:srgbClr val="0000FF">
                    <a:gamma/>
                    <a:shade val="54118"/>
                    <a:invGamma/>
                  </a:srgbClr>
                </a:gs>
                <a:gs pos="50000">
                  <a:srgbClr val="0000FF"/>
                </a:gs>
                <a:gs pos="100000">
                  <a:srgbClr val="0000FF">
                    <a:gamma/>
                    <a:shade val="54118"/>
                    <a:invGamma/>
                  </a:srgbClr>
                </a:gs>
              </a:gsLst>
              <a:lin ang="18900000" scaled="1"/>
            </a:gradFill>
            <a:ln w="38100" algn="ctr">
              <a:noFill/>
              <a:round/>
              <a:headEnd/>
              <a:tailEnd/>
            </a:ln>
            <a:effec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Text" lastClr="000000"/>
                </a:solidFill>
                <a:effectLst/>
                <a:uLnTx/>
                <a:uFillTx/>
                <a:latin typeface="Calibri"/>
                <a:cs typeface="+mn-cs"/>
              </a:endParaRPr>
            </a:p>
          </p:txBody>
        </p:sp>
        <p:sp>
          <p:nvSpPr>
            <p:cNvPr id="51" name="Oval 115"/>
            <p:cNvSpPr>
              <a:spLocks noChangeArrowheads="1"/>
            </p:cNvSpPr>
            <p:nvPr/>
          </p:nvSpPr>
          <p:spPr bwMode="gray">
            <a:xfrm>
              <a:off x="2337" y="1939"/>
              <a:ext cx="1096" cy="1098"/>
            </a:xfrm>
            <a:prstGeom prst="ellipse">
              <a:avLst/>
            </a:prstGeom>
            <a:solidFill>
              <a:srgbClr val="92D050"/>
            </a:solidFill>
            <a:ln w="38100" algn="ctr">
              <a:noFill/>
              <a:round/>
              <a:headEnd/>
              <a:tailEnd/>
            </a:ln>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pitchFamily="34" charset="0"/>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r"/>
            <a:r>
              <a:rPr lang="fr-FR" dirty="0" smtClean="0"/>
              <a:t>Elaboration </a:t>
            </a:r>
            <a:br>
              <a:rPr lang="fr-FR" dirty="0" smtClean="0"/>
            </a:br>
            <a:r>
              <a:rPr lang="fr-FR" dirty="0" smtClean="0"/>
              <a:t>of </a:t>
            </a:r>
            <a:r>
              <a:rPr lang="en-US" dirty="0" smtClean="0"/>
              <a:t>Reference Documents</a:t>
            </a:r>
            <a:endParaRPr lang="fr-FR" sz="4000" dirty="0"/>
          </a:p>
        </p:txBody>
      </p:sp>
      <p:sp>
        <p:nvSpPr>
          <p:cNvPr id="3" name="Espace réservé du contenu 2"/>
          <p:cNvSpPr>
            <a:spLocks noGrp="1"/>
          </p:cNvSpPr>
          <p:nvPr>
            <p:ph idx="1"/>
          </p:nvPr>
        </p:nvSpPr>
        <p:spPr>
          <a:xfrm>
            <a:off x="457200" y="1968500"/>
            <a:ext cx="8418786" cy="4573058"/>
          </a:xfrm>
        </p:spPr>
        <p:txBody>
          <a:bodyPr>
            <a:normAutofit/>
          </a:bodyPr>
          <a:lstStyle/>
          <a:p>
            <a:pPr marL="0" indent="0" algn="ctr">
              <a:buNone/>
            </a:pPr>
            <a:r>
              <a:rPr lang="en-US" sz="2000" i="1" dirty="0" smtClean="0">
                <a:solidFill>
                  <a:schemeClr val="accent2"/>
                </a:solidFill>
              </a:rPr>
              <a:t>Supplement/Handbook/guide on </a:t>
            </a:r>
            <a:r>
              <a:rPr lang="en-US" sz="2000" b="1" i="1" dirty="0" smtClean="0">
                <a:solidFill>
                  <a:schemeClr val="accent2"/>
                </a:solidFill>
              </a:rPr>
              <a:t>“Scenarios and Requirements in Terms of Services and Deployments for Cloud Computing in Developing Countries” </a:t>
            </a:r>
          </a:p>
          <a:p>
            <a:pPr marL="0" indent="0" algn="ctr">
              <a:buNone/>
            </a:pPr>
            <a:endParaRPr lang="en-US" sz="1400" b="1" i="1" dirty="0" smtClean="0">
              <a:solidFill>
                <a:schemeClr val="accent2"/>
              </a:solidFill>
            </a:endParaRPr>
          </a:p>
          <a:p>
            <a:pPr marL="268288" indent="-268288" defTabSz="914400" eaLnBrk="0" fontAlgn="base" hangingPunct="0">
              <a:spcBef>
                <a:spcPts val="1200"/>
              </a:spcBef>
              <a:spcAft>
                <a:spcPct val="0"/>
              </a:spcAft>
              <a:buSzPct val="75000"/>
              <a:buBlip>
                <a:blip r:embed="rId2"/>
              </a:buBlip>
              <a:tabLst>
                <a:tab pos="581025" algn="l"/>
              </a:tabLst>
              <a:defRPr/>
            </a:pPr>
            <a:r>
              <a:rPr lang="en-US" sz="2000" b="1" i="1" dirty="0" smtClean="0">
                <a:solidFill>
                  <a:schemeClr val="accent4"/>
                </a:solidFill>
              </a:rPr>
              <a:t>Base Text’s source: </a:t>
            </a:r>
            <a:r>
              <a:rPr lang="en-GB" sz="2000" dirty="0" smtClean="0"/>
              <a:t>Tunisie Telecom, UCC &amp; ZICTA</a:t>
            </a:r>
            <a:endParaRPr lang="en-US" sz="2000" dirty="0" smtClean="0"/>
          </a:p>
          <a:p>
            <a:pPr marL="268288" indent="-268288" defTabSz="914400" eaLnBrk="0" fontAlgn="base" hangingPunct="0">
              <a:spcBef>
                <a:spcPts val="1200"/>
              </a:spcBef>
              <a:spcAft>
                <a:spcPct val="0"/>
              </a:spcAft>
              <a:buSzPct val="75000"/>
              <a:buBlip>
                <a:blip r:embed="rId2"/>
              </a:buBlip>
              <a:tabLst>
                <a:tab pos="581025" algn="l"/>
              </a:tabLst>
              <a:defRPr/>
            </a:pPr>
            <a:r>
              <a:rPr lang="en-US" sz="2000" b="1" i="1" dirty="0" smtClean="0">
                <a:solidFill>
                  <a:schemeClr val="accent4"/>
                </a:solidFill>
              </a:rPr>
              <a:t>Scope:</a:t>
            </a:r>
          </a:p>
          <a:p>
            <a:pPr marL="668338" lvl="1" indent="-268288" defTabSz="914400" eaLnBrk="0" fontAlgn="base" hangingPunct="0">
              <a:spcBef>
                <a:spcPts val="600"/>
              </a:spcBef>
              <a:spcAft>
                <a:spcPct val="0"/>
              </a:spcAft>
              <a:buSzPct val="75000"/>
              <a:buFont typeface="Wingdings" pitchFamily="2" charset="2"/>
              <a:buChar char="Ø"/>
              <a:tabLst>
                <a:tab pos="581025" algn="l"/>
              </a:tabLst>
              <a:defRPr/>
            </a:pPr>
            <a:r>
              <a:rPr lang="en-US" sz="1800" dirty="0" smtClean="0"/>
              <a:t>present </a:t>
            </a:r>
            <a:r>
              <a:rPr lang="en-US" sz="1800" b="1" u="sng" dirty="0" smtClean="0"/>
              <a:t>the situation of Cloud Computing adoption in the developing countries</a:t>
            </a:r>
            <a:r>
              <a:rPr lang="en-US" sz="1800" dirty="0" smtClean="0"/>
              <a:t>, the </a:t>
            </a:r>
            <a:r>
              <a:rPr lang="en-US" sz="1800" b="1" u="sng" dirty="0" smtClean="0"/>
              <a:t>encountered obstacles </a:t>
            </a:r>
            <a:r>
              <a:rPr lang="en-US" sz="1800" dirty="0" smtClean="0"/>
              <a:t>and the </a:t>
            </a:r>
            <a:r>
              <a:rPr lang="en-US" sz="1800" b="1" u="sng" dirty="0" smtClean="0"/>
              <a:t>best practices</a:t>
            </a:r>
            <a:r>
              <a:rPr lang="en-US" sz="1800" dirty="0" smtClean="0"/>
              <a:t> for Cloud Computing </a:t>
            </a:r>
          </a:p>
          <a:p>
            <a:pPr marL="668338" lvl="1" indent="-268288" defTabSz="914400" eaLnBrk="0" fontAlgn="base" hangingPunct="0">
              <a:spcBef>
                <a:spcPts val="600"/>
              </a:spcBef>
              <a:spcAft>
                <a:spcPct val="0"/>
              </a:spcAft>
              <a:buSzPct val="75000"/>
              <a:buFont typeface="Wingdings" pitchFamily="2" charset="2"/>
              <a:buChar char="Ø"/>
              <a:tabLst>
                <a:tab pos="581025" algn="l"/>
              </a:tabLst>
              <a:defRPr/>
            </a:pPr>
            <a:r>
              <a:rPr lang="en-US" sz="1800" dirty="0" smtClean="0"/>
              <a:t>highlight </a:t>
            </a:r>
            <a:r>
              <a:rPr lang="en-US" sz="1800" b="1" u="sng" dirty="0" smtClean="0"/>
              <a:t>the current scenarios and the requirements </a:t>
            </a:r>
            <a:r>
              <a:rPr lang="en-US" sz="1800" dirty="0" smtClean="0"/>
              <a:t>of developing countries in terms of Cloud Computing </a:t>
            </a:r>
            <a:r>
              <a:rPr lang="en-US" sz="1800" b="1" u="sng" dirty="0" smtClean="0"/>
              <a:t>services and deployments</a:t>
            </a:r>
          </a:p>
          <a:p>
            <a:pPr marL="268288" indent="-268288" defTabSz="914400" eaLnBrk="0" fontAlgn="base" hangingPunct="0">
              <a:spcBef>
                <a:spcPts val="1200"/>
              </a:spcBef>
              <a:spcAft>
                <a:spcPct val="0"/>
              </a:spcAft>
              <a:buSzPct val="75000"/>
              <a:buBlip>
                <a:blip r:embed="rId2"/>
              </a:buBlip>
              <a:tabLst>
                <a:tab pos="581025" algn="l"/>
              </a:tabLst>
              <a:defRPr/>
            </a:pPr>
            <a:r>
              <a:rPr lang="en-US" sz="2000" b="1" i="1" dirty="0" smtClean="0">
                <a:solidFill>
                  <a:srgbClr val="8064A2"/>
                </a:solidFill>
              </a:rPr>
              <a:t>Current Status: </a:t>
            </a:r>
            <a:r>
              <a:rPr lang="en-US" sz="2000" dirty="0" smtClean="0"/>
              <a:t>elaboration of </a:t>
            </a:r>
            <a:r>
              <a:rPr lang="en-US" sz="2000" kern="0" dirty="0" smtClean="0"/>
              <a:t>2 questionnaires (for CSP and CSC) for data collection – to be circulated in Q2/Q3 2016</a:t>
            </a:r>
          </a:p>
          <a:p>
            <a:pPr marL="268288" lvl="0" indent="-268288" defTabSz="914400" eaLnBrk="0" fontAlgn="base" hangingPunct="0">
              <a:spcBef>
                <a:spcPts val="1200"/>
              </a:spcBef>
              <a:spcAft>
                <a:spcPct val="0"/>
              </a:spcAft>
              <a:buSzPct val="75000"/>
              <a:buBlip>
                <a:blip r:embed="rId2"/>
              </a:buBlip>
              <a:tabLst>
                <a:tab pos="581025" algn="l"/>
              </a:tabLst>
              <a:defRPr/>
            </a:pPr>
            <a:endParaRPr lang="en-US" sz="2000" b="1" i="1" dirty="0" smtClean="0">
              <a:solidFill>
                <a:srgbClr val="8064A2"/>
              </a:solidFill>
            </a:endParaRPr>
          </a:p>
          <a:p>
            <a:pPr marL="668338" lvl="1" indent="-268288" defTabSz="914400" eaLnBrk="0" fontAlgn="base" hangingPunct="0">
              <a:spcBef>
                <a:spcPts val="1200"/>
              </a:spcBef>
              <a:spcAft>
                <a:spcPct val="0"/>
              </a:spcAft>
              <a:buSzPct val="75000"/>
              <a:buFont typeface="Wingdings" pitchFamily="2" charset="2"/>
              <a:buChar char="Ø"/>
              <a:tabLst>
                <a:tab pos="581025" algn="l"/>
              </a:tabLst>
              <a:defRPr/>
            </a:pPr>
            <a:endParaRPr lang="fr-FR" sz="1600" dirty="0" smtClean="0"/>
          </a:p>
          <a:p>
            <a:pPr marL="668338" lvl="1" indent="-268288" defTabSz="914400" eaLnBrk="0" fontAlgn="base" hangingPunct="0">
              <a:spcBef>
                <a:spcPts val="1200"/>
              </a:spcBef>
              <a:spcAft>
                <a:spcPct val="0"/>
              </a:spcAft>
              <a:buSzPct val="75000"/>
              <a:buFont typeface="Wingdings" pitchFamily="2" charset="2"/>
              <a:buChar char="Ø"/>
              <a:tabLst>
                <a:tab pos="581025" algn="l"/>
              </a:tabLst>
              <a:defRPr/>
            </a:pPr>
            <a:endParaRPr lang="fr-FR" sz="1600" b="1" dirty="0">
              <a:solidFill>
                <a:schemeClr val="accent2"/>
              </a:solidFill>
            </a:endParaRPr>
          </a:p>
        </p:txBody>
      </p:sp>
      <p:sp>
        <p:nvSpPr>
          <p:cNvPr id="4" name="Espace réservé du numéro de diapositive 3"/>
          <p:cNvSpPr>
            <a:spLocks noGrp="1"/>
          </p:cNvSpPr>
          <p:nvPr>
            <p:ph type="sldNum" sz="quarter" idx="12"/>
          </p:nvPr>
        </p:nvSpPr>
        <p:spPr/>
        <p:txBody>
          <a:bodyPr/>
          <a:lstStyle/>
          <a:p>
            <a:fld id="{283C63E4-F9BE-C24A-B4FF-309EB18BA564}" type="slidenum">
              <a:rPr lang="en-US" smtClean="0"/>
              <a:pPr/>
              <a:t>20</a:t>
            </a:fld>
            <a:endParaRPr lang="en-US" dirty="0"/>
          </a:p>
        </p:txBody>
      </p:sp>
      <p:pic>
        <p:nvPicPr>
          <p:cNvPr id="5" name="Picture 2"/>
          <p:cNvPicPr>
            <a:picLocks noChangeAspect="1" noChangeArrowheads="1"/>
          </p:cNvPicPr>
          <p:nvPr/>
        </p:nvPicPr>
        <p:blipFill>
          <a:blip r:embed="rId3" cstate="print"/>
          <a:srcRect/>
          <a:stretch>
            <a:fillRect/>
          </a:stretch>
        </p:blipFill>
        <p:spPr bwMode="auto">
          <a:xfrm>
            <a:off x="0" y="162478"/>
            <a:ext cx="1071570" cy="642942"/>
          </a:xfrm>
          <a:prstGeom prst="rect">
            <a:avLst/>
          </a:prstGeom>
          <a:noFill/>
          <a:ln w="9525">
            <a:noFill/>
            <a:miter lim="800000"/>
            <a:headEnd/>
            <a:tailEnd/>
          </a:ln>
          <a:effectLst/>
        </p:spPr>
      </p:pic>
      <p:sp>
        <p:nvSpPr>
          <p:cNvPr id="7" name="Rectangle 2"/>
          <p:cNvSpPr txBox="1">
            <a:spLocks noChangeArrowheads="1"/>
          </p:cNvSpPr>
          <p:nvPr/>
        </p:nvSpPr>
        <p:spPr bwMode="auto">
          <a:xfrm>
            <a:off x="8639976" y="458236"/>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r>
              <a:rPr lang="en-GB" sz="2400" b="0" dirty="0" smtClean="0">
                <a:solidFill>
                  <a:schemeClr val="accent1"/>
                </a:solidFill>
              </a:rPr>
              <a:t>2</a:t>
            </a:r>
          </a:p>
        </p:txBody>
      </p:sp>
      <p:pic>
        <p:nvPicPr>
          <p:cNvPr id="97282" name="Picture 2"/>
          <p:cNvPicPr>
            <a:picLocks noChangeAspect="1" noChangeArrowheads="1"/>
          </p:cNvPicPr>
          <p:nvPr/>
        </p:nvPicPr>
        <p:blipFill>
          <a:blip r:embed="rId4"/>
          <a:srcRect/>
          <a:stretch>
            <a:fillRect/>
          </a:stretch>
        </p:blipFill>
        <p:spPr bwMode="auto">
          <a:xfrm>
            <a:off x="6993994" y="3288939"/>
            <a:ext cx="1093434" cy="540445"/>
          </a:xfrm>
          <a:prstGeom prst="rect">
            <a:avLst/>
          </a:prstGeom>
          <a:noFill/>
          <a:ln w="9525">
            <a:noFill/>
            <a:miter lim="800000"/>
            <a:headEnd/>
            <a:tailEnd/>
          </a:ln>
          <a:effectLst/>
        </p:spPr>
      </p:pic>
      <p:pic>
        <p:nvPicPr>
          <p:cNvPr id="8" name="Picture 3"/>
          <p:cNvPicPr>
            <a:picLocks noChangeAspect="1" noChangeArrowheads="1"/>
          </p:cNvPicPr>
          <p:nvPr/>
        </p:nvPicPr>
        <p:blipFill>
          <a:blip r:embed="rId5"/>
          <a:srcRect/>
          <a:stretch>
            <a:fillRect/>
          </a:stretch>
        </p:blipFill>
        <p:spPr bwMode="auto">
          <a:xfrm>
            <a:off x="6349898" y="2721131"/>
            <a:ext cx="1287977" cy="520510"/>
          </a:xfrm>
          <a:prstGeom prst="rect">
            <a:avLst/>
          </a:prstGeom>
          <a:noFill/>
          <a:ln w="9525">
            <a:noFill/>
            <a:miter lim="800000"/>
            <a:headEnd/>
            <a:tailEnd/>
          </a:ln>
          <a:effectLst/>
        </p:spPr>
      </p:pic>
      <p:pic>
        <p:nvPicPr>
          <p:cNvPr id="9" name="Picture 8"/>
          <p:cNvPicPr>
            <a:picLocks noChangeAspect="1" noChangeArrowheads="1"/>
          </p:cNvPicPr>
          <p:nvPr/>
        </p:nvPicPr>
        <p:blipFill>
          <a:blip r:embed="rId6"/>
          <a:srcRect/>
          <a:stretch>
            <a:fillRect/>
          </a:stretch>
        </p:blipFill>
        <p:spPr bwMode="auto">
          <a:xfrm>
            <a:off x="7669407" y="2632764"/>
            <a:ext cx="930638" cy="6037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1"/>
          <p:cNvPicPr>
            <a:picLocks noChangeAspect="1" noChangeArrowheads="1"/>
          </p:cNvPicPr>
          <p:nvPr/>
        </p:nvPicPr>
        <p:blipFill>
          <a:blip r:embed="rId3"/>
          <a:srcRect/>
          <a:stretch>
            <a:fillRect/>
          </a:stretch>
        </p:blipFill>
        <p:spPr bwMode="auto">
          <a:xfrm>
            <a:off x="7646273" y="1881868"/>
            <a:ext cx="1418897" cy="1250896"/>
          </a:xfrm>
          <a:prstGeom prst="rect">
            <a:avLst/>
          </a:prstGeom>
          <a:noFill/>
          <a:ln w="9525">
            <a:noFill/>
            <a:miter lim="800000"/>
            <a:headEnd/>
            <a:tailEnd/>
          </a:ln>
          <a:effectLst/>
        </p:spPr>
      </p:pic>
      <p:sp>
        <p:nvSpPr>
          <p:cNvPr id="2" name="Title 1"/>
          <p:cNvSpPr>
            <a:spLocks noGrp="1"/>
          </p:cNvSpPr>
          <p:nvPr>
            <p:ph type="title"/>
          </p:nvPr>
        </p:nvSpPr>
        <p:spPr/>
        <p:txBody>
          <a:bodyPr>
            <a:normAutofit fontScale="90000"/>
          </a:bodyPr>
          <a:lstStyle/>
          <a:p>
            <a:pPr algn="r"/>
            <a:r>
              <a:rPr lang="en-US" dirty="0" smtClean="0"/>
              <a:t>SG13 Regional Group For Africa</a:t>
            </a:r>
            <a:br>
              <a:rPr lang="en-US" dirty="0" smtClean="0"/>
            </a:br>
            <a:r>
              <a:rPr lang="en-US" sz="3600" b="0" i="1" dirty="0" smtClean="0"/>
              <a:t>Objective and Mandate</a:t>
            </a:r>
            <a:endParaRPr lang="en-US" sz="3600" b="0" i="1" dirty="0"/>
          </a:p>
        </p:txBody>
      </p:sp>
      <p:sp>
        <p:nvSpPr>
          <p:cNvPr id="13" name="Rectangle 2"/>
          <p:cNvSpPr txBox="1">
            <a:spLocks noChangeArrowheads="1"/>
          </p:cNvSpPr>
          <p:nvPr/>
        </p:nvSpPr>
        <p:spPr bwMode="auto">
          <a:xfrm>
            <a:off x="8676456" y="428604"/>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endParaRPr lang="en-GB" sz="2400" b="0" dirty="0" smtClean="0">
              <a:solidFill>
                <a:schemeClr val="accent1"/>
              </a:solidFill>
            </a:endParaRPr>
          </a:p>
        </p:txBody>
      </p:sp>
      <p:pic>
        <p:nvPicPr>
          <p:cNvPr id="21" name="Picture 2"/>
          <p:cNvPicPr>
            <a:picLocks noChangeAspect="1" noChangeArrowheads="1"/>
          </p:cNvPicPr>
          <p:nvPr/>
        </p:nvPicPr>
        <p:blipFill>
          <a:blip r:embed="rId4" cstate="print"/>
          <a:srcRect/>
          <a:stretch>
            <a:fillRect/>
          </a:stretch>
        </p:blipFill>
        <p:spPr bwMode="auto">
          <a:xfrm>
            <a:off x="0" y="162478"/>
            <a:ext cx="1071570" cy="642942"/>
          </a:xfrm>
          <a:prstGeom prst="rect">
            <a:avLst/>
          </a:prstGeom>
          <a:noFill/>
          <a:ln w="9525">
            <a:noFill/>
            <a:miter lim="800000"/>
            <a:headEnd/>
            <a:tailEnd/>
          </a:ln>
          <a:effectLst/>
        </p:spPr>
      </p:pic>
      <p:sp>
        <p:nvSpPr>
          <p:cNvPr id="2050" name="AutoShape 2" descr="Résultat de recherche d'images pour &quot;ISO&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2055" name="AutoShape 7" descr="Résultat de recherche d'images pour &quot;open grid forum&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2060" name="AutoShape 12" descr="Résultat de recherche d'images pour &quot;dmtf&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2065" name="AutoShape 17" descr="Résultat de recherche d'images pour &quot;Iee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2070" name="AutoShape 22" descr="Résultat de recherche d'images pour &quot;TM forum&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26" name="Rectangle 25"/>
          <p:cNvSpPr/>
          <p:nvPr/>
        </p:nvSpPr>
        <p:spPr>
          <a:xfrm>
            <a:off x="397311" y="2007996"/>
            <a:ext cx="7327792" cy="1969770"/>
          </a:xfrm>
          <a:prstGeom prst="rect">
            <a:avLst/>
          </a:prstGeom>
        </p:spPr>
        <p:txBody>
          <a:bodyPr wrap="square">
            <a:spAutoFit/>
          </a:bodyPr>
          <a:lstStyle/>
          <a:p>
            <a:pPr algn="just" defTabSz="914400" eaLnBrk="0" fontAlgn="base" hangingPunct="0">
              <a:spcBef>
                <a:spcPts val="1200"/>
              </a:spcBef>
              <a:spcAft>
                <a:spcPct val="0"/>
              </a:spcAft>
              <a:buSzPct val="75000"/>
              <a:defRPr/>
            </a:pPr>
            <a:r>
              <a:rPr lang="en-US" sz="2400" b="1" dirty="0" smtClean="0">
                <a:solidFill>
                  <a:schemeClr val="accent2"/>
                </a:solidFill>
              </a:rPr>
              <a:t>Objective: </a:t>
            </a:r>
            <a:r>
              <a:rPr lang="en-US" dirty="0" smtClean="0">
                <a:solidFill>
                  <a:schemeClr val="tx2">
                    <a:lumMod val="60000"/>
                    <a:lumOff val="40000"/>
                  </a:schemeClr>
                </a:solidFill>
              </a:rPr>
              <a:t>Encourage national authorities and operators from countries in Africa </a:t>
            </a:r>
            <a:r>
              <a:rPr lang="en-US" b="1" dirty="0" smtClean="0">
                <a:solidFill>
                  <a:schemeClr val="tx2">
                    <a:lumMod val="60000"/>
                    <a:lumOff val="40000"/>
                  </a:schemeClr>
                </a:solidFill>
              </a:rPr>
              <a:t>to work together and better contribute to ITU-T SG 13 activities in general and to Cloud Computing in particular</a:t>
            </a:r>
            <a:r>
              <a:rPr lang="en-US" dirty="0" smtClean="0">
                <a:solidFill>
                  <a:schemeClr val="tx2">
                    <a:lumMod val="60000"/>
                    <a:lumOff val="40000"/>
                  </a:schemeClr>
                </a:solidFill>
              </a:rPr>
              <a:t> in line with SG 13 mandate</a:t>
            </a:r>
            <a:endParaRPr lang="en-US" sz="2000" dirty="0" smtClean="0">
              <a:solidFill>
                <a:schemeClr val="tx2">
                  <a:lumMod val="60000"/>
                  <a:lumOff val="40000"/>
                </a:schemeClr>
              </a:solidFill>
            </a:endParaRPr>
          </a:p>
          <a:p>
            <a:pPr algn="just" defTabSz="914400" eaLnBrk="0" fontAlgn="base" hangingPunct="0">
              <a:spcBef>
                <a:spcPts val="1200"/>
              </a:spcBef>
              <a:spcAft>
                <a:spcPct val="0"/>
              </a:spcAft>
              <a:buSzPct val="75000"/>
              <a:defRPr/>
            </a:pPr>
            <a:r>
              <a:rPr lang="en-US" sz="2400" b="1" dirty="0" smtClean="0">
                <a:solidFill>
                  <a:schemeClr val="accent2"/>
                </a:solidFill>
              </a:rPr>
              <a:t>Main Tasks:</a:t>
            </a:r>
          </a:p>
          <a:p>
            <a:pPr marL="1181100" lvl="1" indent="-368300" algn="just" defTabSz="914400" eaLnBrk="0" fontAlgn="base" hangingPunct="0">
              <a:spcBef>
                <a:spcPts val="1200"/>
              </a:spcBef>
              <a:spcAft>
                <a:spcPct val="0"/>
              </a:spcAft>
              <a:buSzPct val="75000"/>
              <a:buFont typeface="Wingdings" pitchFamily="2" charset="2"/>
              <a:buChar char="Ø"/>
              <a:defRPr/>
            </a:pPr>
            <a:endParaRPr lang="en-US" dirty="0" smtClean="0">
              <a:solidFill>
                <a:schemeClr val="tx2">
                  <a:lumMod val="60000"/>
                  <a:lumOff val="40000"/>
                </a:schemeClr>
              </a:solidFill>
            </a:endParaRPr>
          </a:p>
        </p:txBody>
      </p:sp>
      <p:sp>
        <p:nvSpPr>
          <p:cNvPr id="12" name="Rectangle 11"/>
          <p:cNvSpPr/>
          <p:nvPr/>
        </p:nvSpPr>
        <p:spPr>
          <a:xfrm>
            <a:off x="302715" y="3750043"/>
            <a:ext cx="2787323" cy="1400383"/>
          </a:xfrm>
          <a:prstGeom prst="rect">
            <a:avLst/>
          </a:prstGeom>
        </p:spPr>
        <p:txBody>
          <a:bodyPr wrap="square">
            <a:spAutoFit/>
          </a:bodyPr>
          <a:lstStyle/>
          <a:p>
            <a:pPr marL="0" lvl="1" algn="ctr" defTabSz="914400" eaLnBrk="0" fontAlgn="base" hangingPunct="0">
              <a:spcBef>
                <a:spcPts val="1200"/>
              </a:spcBef>
              <a:spcAft>
                <a:spcPct val="0"/>
              </a:spcAft>
              <a:buSzPct val="75000"/>
              <a:defRPr/>
            </a:pPr>
            <a:r>
              <a:rPr lang="en-US" sz="1700" b="1" dirty="0" smtClean="0">
                <a:solidFill>
                  <a:schemeClr val="tx2">
                    <a:lumMod val="60000"/>
                    <a:lumOff val="40000"/>
                  </a:schemeClr>
                </a:solidFill>
              </a:rPr>
              <a:t>Encourage active participation of African administrations, regulators and operators in the work of ITU-T SG 13</a:t>
            </a:r>
          </a:p>
        </p:txBody>
      </p:sp>
      <p:sp>
        <p:nvSpPr>
          <p:cNvPr id="14" name="Rectangle 13"/>
          <p:cNvSpPr/>
          <p:nvPr/>
        </p:nvSpPr>
        <p:spPr>
          <a:xfrm>
            <a:off x="1403131" y="5265683"/>
            <a:ext cx="3137338" cy="1138773"/>
          </a:xfrm>
          <a:prstGeom prst="rect">
            <a:avLst/>
          </a:prstGeom>
        </p:spPr>
        <p:txBody>
          <a:bodyPr wrap="square">
            <a:spAutoFit/>
          </a:bodyPr>
          <a:lstStyle/>
          <a:p>
            <a:pPr marL="0" lvl="1" algn="ctr" defTabSz="914400" eaLnBrk="0" fontAlgn="base" hangingPunct="0">
              <a:spcBef>
                <a:spcPts val="1200"/>
              </a:spcBef>
              <a:spcAft>
                <a:spcPct val="0"/>
              </a:spcAft>
              <a:buSzPct val="75000"/>
              <a:defRPr/>
            </a:pPr>
            <a:r>
              <a:rPr lang="en-US" sz="1700" b="1" dirty="0" smtClean="0">
                <a:solidFill>
                  <a:schemeClr val="accent6">
                    <a:lumMod val="75000"/>
                  </a:schemeClr>
                </a:solidFill>
              </a:rPr>
              <a:t>Encourage participation of African countries in workshops, Rapporteur meetings and other ITU-T SG13 events </a:t>
            </a:r>
          </a:p>
        </p:txBody>
      </p:sp>
      <p:sp>
        <p:nvSpPr>
          <p:cNvPr id="15" name="Rectangle 14"/>
          <p:cNvSpPr/>
          <p:nvPr/>
        </p:nvSpPr>
        <p:spPr>
          <a:xfrm>
            <a:off x="4540469" y="5227371"/>
            <a:ext cx="3841852" cy="1138773"/>
          </a:xfrm>
          <a:prstGeom prst="rect">
            <a:avLst/>
          </a:prstGeom>
        </p:spPr>
        <p:txBody>
          <a:bodyPr wrap="square">
            <a:spAutoFit/>
          </a:bodyPr>
          <a:lstStyle/>
          <a:p>
            <a:pPr marL="0" lvl="1" algn="ctr" defTabSz="914400" eaLnBrk="0" fontAlgn="base" hangingPunct="0">
              <a:spcBef>
                <a:spcPts val="1200"/>
              </a:spcBef>
              <a:spcAft>
                <a:spcPct val="0"/>
              </a:spcAft>
              <a:buSzPct val="75000"/>
              <a:defRPr/>
            </a:pPr>
            <a:r>
              <a:rPr lang="en-US" sz="1700" b="1" dirty="0" smtClean="0">
                <a:solidFill>
                  <a:schemeClr val="accent4">
                    <a:lumMod val="75000"/>
                  </a:schemeClr>
                </a:solidFill>
              </a:rPr>
              <a:t>Act as a liaison body between administrations, operators, regulators and ITU-T in matters relating to cloud computing and future networks</a:t>
            </a:r>
            <a:endParaRPr lang="fr-FR" sz="1700" b="1" dirty="0" smtClean="0">
              <a:solidFill>
                <a:schemeClr val="accent4">
                  <a:lumMod val="75000"/>
                </a:schemeClr>
              </a:solidFill>
            </a:endParaRPr>
          </a:p>
        </p:txBody>
      </p:sp>
      <p:sp>
        <p:nvSpPr>
          <p:cNvPr id="16" name="Rectangle 15"/>
          <p:cNvSpPr/>
          <p:nvPr/>
        </p:nvSpPr>
        <p:spPr>
          <a:xfrm>
            <a:off x="6542876" y="3729645"/>
            <a:ext cx="2417368" cy="1138773"/>
          </a:xfrm>
          <a:prstGeom prst="rect">
            <a:avLst/>
          </a:prstGeom>
        </p:spPr>
        <p:txBody>
          <a:bodyPr wrap="square">
            <a:spAutoFit/>
          </a:bodyPr>
          <a:lstStyle/>
          <a:p>
            <a:pPr marL="0" lvl="1" algn="ctr" defTabSz="914400" eaLnBrk="0" fontAlgn="base" hangingPunct="0">
              <a:spcBef>
                <a:spcPts val="1200"/>
              </a:spcBef>
              <a:spcAft>
                <a:spcPct val="0"/>
              </a:spcAft>
              <a:buSzPct val="75000"/>
              <a:defRPr/>
            </a:pPr>
            <a:r>
              <a:rPr lang="en-US" sz="1700" b="1" dirty="0" smtClean="0">
                <a:solidFill>
                  <a:schemeClr val="accent2">
                    <a:lumMod val="75000"/>
                  </a:schemeClr>
                </a:solidFill>
              </a:rPr>
              <a:t>Reflect the relevant priorities of the continent as per ITU-T SG 13 mandate</a:t>
            </a:r>
          </a:p>
        </p:txBody>
      </p:sp>
      <p:sp>
        <p:nvSpPr>
          <p:cNvPr id="17" name="Rectangle 16"/>
          <p:cNvSpPr/>
          <p:nvPr/>
        </p:nvSpPr>
        <p:spPr>
          <a:xfrm>
            <a:off x="2963910" y="3515710"/>
            <a:ext cx="3626069" cy="1400383"/>
          </a:xfrm>
          <a:prstGeom prst="rect">
            <a:avLst/>
          </a:prstGeom>
        </p:spPr>
        <p:txBody>
          <a:bodyPr wrap="square">
            <a:spAutoFit/>
          </a:bodyPr>
          <a:lstStyle/>
          <a:p>
            <a:pPr marL="0" lvl="1" algn="ctr" defTabSz="914400" eaLnBrk="0" fontAlgn="base" hangingPunct="0">
              <a:spcBef>
                <a:spcPts val="1200"/>
              </a:spcBef>
              <a:spcAft>
                <a:spcPct val="0"/>
              </a:spcAft>
              <a:buSzPct val="75000"/>
              <a:tabLst>
                <a:tab pos="361950" algn="l"/>
              </a:tabLst>
              <a:defRPr/>
            </a:pPr>
            <a:r>
              <a:rPr lang="en-US" sz="1700" b="1" dirty="0" smtClean="0">
                <a:solidFill>
                  <a:schemeClr val="accent3">
                    <a:lumMod val="75000"/>
                  </a:schemeClr>
                </a:solidFill>
              </a:rPr>
              <a:t>Encourage African countries to contribute to the development of new/revised ITU-T Recommendations on cloud computing and future networks</a:t>
            </a:r>
          </a:p>
        </p:txBody>
      </p:sp>
      <p:sp>
        <p:nvSpPr>
          <p:cNvPr id="18" name="Espace réservé du numéro de diapositive 3"/>
          <p:cNvSpPr>
            <a:spLocks noGrp="1"/>
          </p:cNvSpPr>
          <p:nvPr>
            <p:ph type="sldNum" sz="quarter" idx="12"/>
          </p:nvPr>
        </p:nvSpPr>
        <p:spPr>
          <a:xfrm>
            <a:off x="3505200" y="6176433"/>
            <a:ext cx="2133600" cy="365125"/>
          </a:xfrm>
        </p:spPr>
        <p:txBody>
          <a:bodyPr/>
          <a:lstStyle/>
          <a:p>
            <a:fld id="{283C63E4-F9BE-C24A-B4FF-309EB18BA564}" type="slidenum">
              <a:rPr lang="en-US" smtClean="0"/>
              <a:pPr/>
              <a:t>21</a:t>
            </a:fld>
            <a:endParaRPr lang="en-US" dirty="0"/>
          </a:p>
        </p:txBody>
      </p:sp>
      <p:sp>
        <p:nvSpPr>
          <p:cNvPr id="19" name="Rectangle 2"/>
          <p:cNvSpPr txBox="1">
            <a:spLocks noChangeArrowheads="1"/>
          </p:cNvSpPr>
          <p:nvPr/>
        </p:nvSpPr>
        <p:spPr bwMode="auto">
          <a:xfrm>
            <a:off x="8639976" y="458236"/>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r>
              <a:rPr lang="en-GB" sz="2400" b="0" dirty="0" smtClean="0">
                <a:solidFill>
                  <a:schemeClr val="accent1"/>
                </a:solidFill>
              </a:rPr>
              <a:t>1</a:t>
            </a:r>
          </a:p>
        </p:txBody>
      </p:sp>
    </p:spTree>
    <p:extLst>
      <p:ext uri="{BB962C8B-B14F-4D97-AF65-F5344CB8AC3E}">
        <p14:creationId xmlns="" xmlns:p14="http://schemas.microsoft.com/office/powerpoint/2010/main" val="42305797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US" dirty="0" smtClean="0"/>
              <a:t>SG13 Regional Group For Africa</a:t>
            </a:r>
            <a:br>
              <a:rPr lang="en-US" dirty="0" smtClean="0"/>
            </a:br>
            <a:r>
              <a:rPr lang="en-US" sz="3600" b="0" i="1" dirty="0" smtClean="0"/>
              <a:t>Current</a:t>
            </a:r>
            <a:r>
              <a:rPr lang="en-US" dirty="0" smtClean="0"/>
              <a:t> </a:t>
            </a:r>
            <a:r>
              <a:rPr lang="en-US" sz="3600" b="0" i="1" dirty="0" smtClean="0"/>
              <a:t>Structure</a:t>
            </a:r>
            <a:endParaRPr lang="en-US" sz="3600" b="0" i="1" dirty="0"/>
          </a:p>
        </p:txBody>
      </p:sp>
      <p:sp>
        <p:nvSpPr>
          <p:cNvPr id="13" name="Rectangle 2"/>
          <p:cNvSpPr txBox="1">
            <a:spLocks noChangeArrowheads="1"/>
          </p:cNvSpPr>
          <p:nvPr/>
        </p:nvSpPr>
        <p:spPr bwMode="auto">
          <a:xfrm>
            <a:off x="8676456" y="428604"/>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endParaRPr lang="en-GB" sz="2400" b="0" dirty="0" smtClean="0">
              <a:solidFill>
                <a:schemeClr val="accent1"/>
              </a:solidFill>
            </a:endParaRPr>
          </a:p>
        </p:txBody>
      </p:sp>
      <p:pic>
        <p:nvPicPr>
          <p:cNvPr id="21" name="Picture 2"/>
          <p:cNvPicPr>
            <a:picLocks noChangeAspect="1" noChangeArrowheads="1"/>
          </p:cNvPicPr>
          <p:nvPr/>
        </p:nvPicPr>
        <p:blipFill>
          <a:blip r:embed="rId3" cstate="print"/>
          <a:srcRect/>
          <a:stretch>
            <a:fillRect/>
          </a:stretch>
        </p:blipFill>
        <p:spPr bwMode="auto">
          <a:xfrm>
            <a:off x="0" y="162478"/>
            <a:ext cx="1071570" cy="642942"/>
          </a:xfrm>
          <a:prstGeom prst="rect">
            <a:avLst/>
          </a:prstGeom>
          <a:noFill/>
          <a:ln w="9525">
            <a:noFill/>
            <a:miter lim="800000"/>
            <a:headEnd/>
            <a:tailEnd/>
          </a:ln>
          <a:effectLst/>
        </p:spPr>
      </p:pic>
      <p:sp>
        <p:nvSpPr>
          <p:cNvPr id="2050" name="AutoShape 2" descr="Résultat de recherche d'images pour &quot;ISO&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2055" name="AutoShape 7" descr="Résultat de recherche d'images pour &quot;open grid forum&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2060" name="AutoShape 12" descr="Résultat de recherche d'images pour &quot;dmtf&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2065" name="AutoShape 17" descr="Résultat de recherche d'images pour &quot;Iee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2070" name="AutoShape 22" descr="Résultat de recherche d'images pour &quot;TM forum&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28" name="Rectangle 2"/>
          <p:cNvSpPr txBox="1">
            <a:spLocks noChangeArrowheads="1"/>
          </p:cNvSpPr>
          <p:nvPr/>
        </p:nvSpPr>
        <p:spPr bwMode="auto">
          <a:xfrm>
            <a:off x="8639976" y="458236"/>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r>
              <a:rPr lang="en-GB" sz="2400" b="0" dirty="0" smtClean="0">
                <a:solidFill>
                  <a:schemeClr val="accent1"/>
                </a:solidFill>
              </a:rPr>
              <a:t>2</a:t>
            </a:r>
          </a:p>
        </p:txBody>
      </p:sp>
      <p:sp>
        <p:nvSpPr>
          <p:cNvPr id="16" name="ZoneTexte 15"/>
          <p:cNvSpPr txBox="1"/>
          <p:nvPr/>
        </p:nvSpPr>
        <p:spPr>
          <a:xfrm>
            <a:off x="833297" y="3723600"/>
            <a:ext cx="3640406" cy="707886"/>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lvl="0" indent="268288" algn="ctr" defTabSz="914400">
              <a:defRPr/>
            </a:pPr>
            <a:r>
              <a:rPr lang="en-US" sz="2000" b="1" kern="0" dirty="0" smtClean="0">
                <a:solidFill>
                  <a:sysClr val="window" lastClr="FFFFFF"/>
                </a:solidFill>
              </a:rPr>
              <a:t>Relying on focal points for work coordination</a:t>
            </a:r>
            <a:endParaRPr kumimoji="0" lang="en-US" sz="2000" b="1"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8" name="ZoneTexte 17"/>
          <p:cNvSpPr txBox="1"/>
          <p:nvPr/>
        </p:nvSpPr>
        <p:spPr>
          <a:xfrm>
            <a:off x="833297" y="2532433"/>
            <a:ext cx="3648899" cy="1015663"/>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lvl="0" indent="268288" algn="ctr" defTabSz="914400">
              <a:defRPr/>
            </a:pPr>
            <a:r>
              <a:rPr lang="en-GB" sz="2000" b="1" dirty="0" smtClean="0"/>
              <a:t>Maintaining the same number and topics of the SG13’s working parties</a:t>
            </a:r>
            <a:endParaRPr kumimoji="0" lang="en-US" sz="2000" b="1" u="none" strike="noStrike" kern="0" cap="none" spc="0" normalizeH="0" baseline="0" noProof="0" dirty="0" smtClean="0">
              <a:ln>
                <a:noFill/>
              </a:ln>
              <a:solidFill>
                <a:sysClr val="window" lastClr="FFFFFF"/>
              </a:solidFill>
              <a:effectLst/>
              <a:uLnTx/>
              <a:uFillTx/>
              <a:latin typeface="Calibri"/>
              <a:ea typeface="+mn-ea"/>
              <a:cs typeface="+mn-cs"/>
            </a:endParaRPr>
          </a:p>
        </p:txBody>
      </p:sp>
      <p:sp>
        <p:nvSpPr>
          <p:cNvPr id="20" name="ZoneTexte 19"/>
          <p:cNvSpPr txBox="1"/>
          <p:nvPr/>
        </p:nvSpPr>
        <p:spPr>
          <a:xfrm>
            <a:off x="833297" y="4623457"/>
            <a:ext cx="3640406" cy="1015663"/>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lvl="0" indent="268288" algn="ctr" defTabSz="914400">
              <a:defRPr/>
            </a:pPr>
            <a:r>
              <a:rPr lang="en-GB" sz="2000" b="1" dirty="0" smtClean="0"/>
              <a:t>Involving sub-region’s representatives in each working party</a:t>
            </a:r>
            <a:endParaRPr kumimoji="0" lang="en-US" sz="2000" b="1" u="none" strike="noStrike" kern="0" cap="none" spc="0" normalizeH="0" baseline="0" noProof="0" dirty="0" smtClean="0">
              <a:ln>
                <a:noFill/>
              </a:ln>
              <a:solidFill>
                <a:sysClr val="window" lastClr="FFFFFF"/>
              </a:solidFill>
              <a:effectLst/>
              <a:uLnTx/>
              <a:uFillTx/>
              <a:latin typeface="Calibri"/>
              <a:ea typeface="+mn-ea"/>
              <a:cs typeface="+mn-cs"/>
            </a:endParaRPr>
          </a:p>
        </p:txBody>
      </p:sp>
      <p:sp>
        <p:nvSpPr>
          <p:cNvPr id="25" name="Ellipse 24"/>
          <p:cNvSpPr/>
          <p:nvPr/>
        </p:nvSpPr>
        <p:spPr>
          <a:xfrm>
            <a:off x="457200" y="2419885"/>
            <a:ext cx="664187" cy="614424"/>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fr-FR" sz="2000" b="1" dirty="0" smtClean="0"/>
              <a:t>1</a:t>
            </a:r>
            <a:endParaRPr lang="fr-FR" sz="2000" b="1" dirty="0"/>
          </a:p>
        </p:txBody>
      </p:sp>
      <p:sp>
        <p:nvSpPr>
          <p:cNvPr id="26" name="Ellipse 25"/>
          <p:cNvSpPr/>
          <p:nvPr/>
        </p:nvSpPr>
        <p:spPr>
          <a:xfrm>
            <a:off x="457200" y="3599967"/>
            <a:ext cx="664187" cy="614424"/>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fr-FR" sz="2000" b="1" dirty="0" smtClean="0"/>
              <a:t>2</a:t>
            </a:r>
            <a:endParaRPr lang="fr-FR" sz="2000" b="1" dirty="0"/>
          </a:p>
        </p:txBody>
      </p:sp>
      <p:sp>
        <p:nvSpPr>
          <p:cNvPr id="29" name="Ellipse 28"/>
          <p:cNvSpPr/>
          <p:nvPr/>
        </p:nvSpPr>
        <p:spPr>
          <a:xfrm>
            <a:off x="457200" y="4516300"/>
            <a:ext cx="664187" cy="614424"/>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fr-FR" sz="2000" b="1" dirty="0" smtClean="0"/>
              <a:t>3</a:t>
            </a:r>
            <a:endParaRPr lang="fr-FR" sz="2000" b="1" dirty="0"/>
          </a:p>
        </p:txBody>
      </p:sp>
      <p:sp>
        <p:nvSpPr>
          <p:cNvPr id="30" name="ZoneTexte 29"/>
          <p:cNvSpPr txBox="1"/>
          <p:nvPr/>
        </p:nvSpPr>
        <p:spPr>
          <a:xfrm>
            <a:off x="457200" y="1871012"/>
            <a:ext cx="3050656" cy="461665"/>
          </a:xfrm>
          <a:prstGeom prst="rect">
            <a:avLst/>
          </a:prstGeom>
          <a:noFill/>
        </p:spPr>
        <p:txBody>
          <a:bodyPr wrap="square" rtlCol="0">
            <a:spAutoFit/>
          </a:bodyPr>
          <a:lstStyle/>
          <a:p>
            <a:r>
              <a:rPr lang="en-US" sz="2400" b="1" dirty="0" smtClean="0">
                <a:solidFill>
                  <a:schemeClr val="tx2">
                    <a:lumMod val="60000"/>
                    <a:lumOff val="40000"/>
                  </a:schemeClr>
                </a:solidFill>
              </a:rPr>
              <a:t>3 main principles</a:t>
            </a:r>
            <a:r>
              <a:rPr lang="fr-FR" sz="2400" b="1" dirty="0" smtClean="0">
                <a:solidFill>
                  <a:schemeClr val="tx2">
                    <a:lumMod val="60000"/>
                    <a:lumOff val="40000"/>
                  </a:schemeClr>
                </a:solidFill>
              </a:rPr>
              <a:t>:</a:t>
            </a:r>
            <a:endParaRPr lang="fr-FR" sz="2400" b="1" dirty="0">
              <a:solidFill>
                <a:schemeClr val="tx2">
                  <a:lumMod val="60000"/>
                  <a:lumOff val="40000"/>
                </a:schemeClr>
              </a:solidFill>
            </a:endParaRPr>
          </a:p>
        </p:txBody>
      </p:sp>
      <p:pic>
        <p:nvPicPr>
          <p:cNvPr id="31" name="Image 30" descr="C:\Documents and Settings\Administrateur\Bureau\Contributions\Sans titre3.bmp"/>
          <p:cNvPicPr/>
          <p:nvPr/>
        </p:nvPicPr>
        <p:blipFill>
          <a:blip r:embed="rId4" cstate="print"/>
          <a:srcRect/>
          <a:stretch>
            <a:fillRect/>
          </a:stretch>
        </p:blipFill>
        <p:spPr bwMode="auto">
          <a:xfrm>
            <a:off x="4918841" y="2478503"/>
            <a:ext cx="4020207" cy="3184652"/>
          </a:xfrm>
          <a:prstGeom prst="rect">
            <a:avLst/>
          </a:prstGeom>
          <a:noFill/>
          <a:ln w="9525">
            <a:solidFill>
              <a:schemeClr val="tx1">
                <a:lumMod val="50000"/>
                <a:lumOff val="50000"/>
              </a:schemeClr>
            </a:solidFill>
            <a:miter lim="800000"/>
            <a:headEnd/>
            <a:tailEnd/>
          </a:ln>
        </p:spPr>
      </p:pic>
      <p:sp>
        <p:nvSpPr>
          <p:cNvPr id="32" name="Rectangle 31"/>
          <p:cNvSpPr/>
          <p:nvPr/>
        </p:nvSpPr>
        <p:spPr>
          <a:xfrm>
            <a:off x="5092267" y="5663155"/>
            <a:ext cx="3616952" cy="584775"/>
          </a:xfrm>
          <a:prstGeom prst="rect">
            <a:avLst/>
          </a:prstGeom>
        </p:spPr>
        <p:txBody>
          <a:bodyPr wrap="none">
            <a:spAutoFit/>
          </a:bodyPr>
          <a:lstStyle/>
          <a:p>
            <a:pPr algn="ctr"/>
            <a:r>
              <a:rPr lang="en-US" sz="1600" b="1" dirty="0" smtClean="0"/>
              <a:t>Africa Regions considering UN and SADC</a:t>
            </a:r>
          </a:p>
          <a:p>
            <a:pPr algn="ctr"/>
            <a:r>
              <a:rPr lang="en-US" sz="1600" b="1" dirty="0" smtClean="0"/>
              <a:t> partitioning</a:t>
            </a:r>
            <a:endParaRPr lang="fr-FR" sz="1600" dirty="0"/>
          </a:p>
        </p:txBody>
      </p:sp>
      <p:sp>
        <p:nvSpPr>
          <p:cNvPr id="33" name="Espace réservé du numéro de diapositive 3"/>
          <p:cNvSpPr>
            <a:spLocks noGrp="1"/>
          </p:cNvSpPr>
          <p:nvPr>
            <p:ph type="sldNum" sz="quarter" idx="12"/>
          </p:nvPr>
        </p:nvSpPr>
        <p:spPr>
          <a:xfrm>
            <a:off x="3505200" y="6176433"/>
            <a:ext cx="2133600" cy="365125"/>
          </a:xfrm>
        </p:spPr>
        <p:txBody>
          <a:bodyPr/>
          <a:lstStyle/>
          <a:p>
            <a:fld id="{283C63E4-F9BE-C24A-B4FF-309EB18BA564}" type="slidenum">
              <a:rPr lang="en-US" smtClean="0"/>
              <a:pPr/>
              <a:t>22</a:t>
            </a:fld>
            <a:endParaRPr lang="en-US" dirty="0"/>
          </a:p>
        </p:txBody>
      </p:sp>
    </p:spTree>
    <p:extLst>
      <p:ext uri="{BB962C8B-B14F-4D97-AF65-F5344CB8AC3E}">
        <p14:creationId xmlns="" xmlns:p14="http://schemas.microsoft.com/office/powerpoint/2010/main" val="42305797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p:cNvPicPr>
            <a:picLocks noChangeAspect="1" noChangeArrowheads="1"/>
          </p:cNvPicPr>
          <p:nvPr/>
        </p:nvPicPr>
        <p:blipFill>
          <a:blip r:embed="rId3"/>
          <a:srcRect/>
          <a:stretch>
            <a:fillRect/>
          </a:stretch>
        </p:blipFill>
        <p:spPr bwMode="auto">
          <a:xfrm>
            <a:off x="3365962" y="1871012"/>
            <a:ext cx="5604620" cy="4119885"/>
          </a:xfrm>
          <a:prstGeom prst="rect">
            <a:avLst/>
          </a:prstGeom>
          <a:noFill/>
          <a:ln w="9525">
            <a:noFill/>
            <a:miter lim="800000"/>
            <a:headEnd/>
            <a:tailEnd/>
          </a:ln>
          <a:effectLst/>
        </p:spPr>
      </p:pic>
      <p:sp>
        <p:nvSpPr>
          <p:cNvPr id="2" name="Title 1"/>
          <p:cNvSpPr>
            <a:spLocks noGrp="1"/>
          </p:cNvSpPr>
          <p:nvPr>
            <p:ph type="title"/>
          </p:nvPr>
        </p:nvSpPr>
        <p:spPr/>
        <p:txBody>
          <a:bodyPr>
            <a:normAutofit fontScale="90000"/>
          </a:bodyPr>
          <a:lstStyle/>
          <a:p>
            <a:pPr algn="r"/>
            <a:r>
              <a:rPr lang="en-US" dirty="0" smtClean="0"/>
              <a:t>SG13 Regional Group For Africa</a:t>
            </a:r>
            <a:br>
              <a:rPr lang="en-US" dirty="0" smtClean="0"/>
            </a:br>
            <a:r>
              <a:rPr lang="en-US" sz="3600" b="0" i="1" dirty="0" smtClean="0"/>
              <a:t> Current</a:t>
            </a:r>
            <a:r>
              <a:rPr lang="en-US" sz="3200" dirty="0" smtClean="0"/>
              <a:t> </a:t>
            </a:r>
            <a:r>
              <a:rPr lang="en-US" sz="3600" b="0" i="1" dirty="0" smtClean="0"/>
              <a:t>Structure</a:t>
            </a:r>
            <a:endParaRPr lang="en-US" sz="3600" b="0" i="1" dirty="0"/>
          </a:p>
        </p:txBody>
      </p:sp>
      <p:sp>
        <p:nvSpPr>
          <p:cNvPr id="13" name="Rectangle 2"/>
          <p:cNvSpPr txBox="1">
            <a:spLocks noChangeArrowheads="1"/>
          </p:cNvSpPr>
          <p:nvPr/>
        </p:nvSpPr>
        <p:spPr bwMode="auto">
          <a:xfrm>
            <a:off x="8676456" y="428604"/>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endParaRPr lang="en-GB" sz="2400" b="0" dirty="0" smtClean="0">
              <a:solidFill>
                <a:schemeClr val="accent1"/>
              </a:solidFill>
            </a:endParaRPr>
          </a:p>
        </p:txBody>
      </p:sp>
      <p:pic>
        <p:nvPicPr>
          <p:cNvPr id="21" name="Picture 2"/>
          <p:cNvPicPr>
            <a:picLocks noChangeAspect="1" noChangeArrowheads="1"/>
          </p:cNvPicPr>
          <p:nvPr/>
        </p:nvPicPr>
        <p:blipFill>
          <a:blip r:embed="rId4" cstate="print"/>
          <a:srcRect/>
          <a:stretch>
            <a:fillRect/>
          </a:stretch>
        </p:blipFill>
        <p:spPr bwMode="auto">
          <a:xfrm>
            <a:off x="0" y="162478"/>
            <a:ext cx="1071570" cy="642942"/>
          </a:xfrm>
          <a:prstGeom prst="rect">
            <a:avLst/>
          </a:prstGeom>
          <a:noFill/>
          <a:ln w="9525">
            <a:noFill/>
            <a:miter lim="800000"/>
            <a:headEnd/>
            <a:tailEnd/>
          </a:ln>
          <a:effectLst/>
        </p:spPr>
      </p:pic>
      <p:sp>
        <p:nvSpPr>
          <p:cNvPr id="2050" name="AutoShape 2" descr="Résultat de recherche d'images pour &quot;ISO&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2055" name="AutoShape 7" descr="Résultat de recherche d'images pour &quot;open grid forum&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2060" name="AutoShape 12" descr="Résultat de recherche d'images pour &quot;dmtf&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2065" name="AutoShape 17" descr="Résultat de recherche d'images pour &quot;Iee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2070" name="AutoShape 22" descr="Résultat de recherche d'images pour &quot;TM forum&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28" name="Rectangle 2"/>
          <p:cNvSpPr txBox="1">
            <a:spLocks noChangeArrowheads="1"/>
          </p:cNvSpPr>
          <p:nvPr/>
        </p:nvSpPr>
        <p:spPr bwMode="auto">
          <a:xfrm>
            <a:off x="8639976" y="458236"/>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r>
              <a:rPr lang="en-GB" sz="2400" b="0" dirty="0" smtClean="0">
                <a:solidFill>
                  <a:schemeClr val="accent1"/>
                </a:solidFill>
              </a:rPr>
              <a:t>3</a:t>
            </a:r>
          </a:p>
        </p:txBody>
      </p:sp>
      <p:sp>
        <p:nvSpPr>
          <p:cNvPr id="78851" name="Rectangle 3"/>
          <p:cNvSpPr>
            <a:spLocks noChangeArrowheads="1"/>
          </p:cNvSpPr>
          <p:nvPr/>
        </p:nvSpPr>
        <p:spPr bwMode="auto">
          <a:xfrm>
            <a:off x="599095" y="2028672"/>
            <a:ext cx="3318678" cy="8617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630238" lvl="2" indent="-268288" defTabSz="914400" eaLnBrk="0" fontAlgn="base" hangingPunct="0">
              <a:spcBef>
                <a:spcPts val="1200"/>
              </a:spcBef>
              <a:spcAft>
                <a:spcPct val="0"/>
              </a:spcAft>
              <a:buSzPct val="75000"/>
              <a:tabLst>
                <a:tab pos="581025" algn="l"/>
              </a:tabLst>
              <a:defRPr/>
            </a:pPr>
            <a:r>
              <a:rPr lang="en-US" sz="2000" b="1" dirty="0" smtClean="0">
                <a:solidFill>
                  <a:schemeClr val="accent2"/>
                </a:solidFill>
              </a:rPr>
              <a:t>1 Chairman</a:t>
            </a:r>
          </a:p>
          <a:p>
            <a:pPr marL="630238" lvl="2" indent="-268288" defTabSz="914400" eaLnBrk="0" fontAlgn="base" hangingPunct="0">
              <a:spcBef>
                <a:spcPts val="1200"/>
              </a:spcBef>
              <a:spcAft>
                <a:spcPct val="0"/>
              </a:spcAft>
              <a:buSzPct val="75000"/>
              <a:tabLst>
                <a:tab pos="581025" algn="l"/>
              </a:tabLst>
              <a:defRPr/>
            </a:pPr>
            <a:endParaRPr lang="fr-FR" sz="2000" b="1" dirty="0" smtClean="0">
              <a:solidFill>
                <a:schemeClr val="accent2"/>
              </a:solidFill>
            </a:endParaRPr>
          </a:p>
        </p:txBody>
      </p:sp>
      <p:sp>
        <p:nvSpPr>
          <p:cNvPr id="14" name="Rectangle 13"/>
          <p:cNvSpPr/>
          <p:nvPr/>
        </p:nvSpPr>
        <p:spPr>
          <a:xfrm>
            <a:off x="677917" y="4193628"/>
            <a:ext cx="3105807" cy="1477328"/>
          </a:xfrm>
          <a:prstGeom prst="rect">
            <a:avLst/>
          </a:prstGeom>
        </p:spPr>
        <p:txBody>
          <a:bodyPr wrap="square">
            <a:spAutoFit/>
          </a:bodyPr>
          <a:lstStyle/>
          <a:p>
            <a:pPr marL="268288" marR="0" lvl="0" indent="-268288" defTabSz="914400" eaLnBrk="0" fontAlgn="base" hangingPunct="0">
              <a:lnSpc>
                <a:spcPct val="100000"/>
              </a:lnSpc>
              <a:spcBef>
                <a:spcPts val="1200"/>
              </a:spcBef>
              <a:spcAft>
                <a:spcPct val="0"/>
              </a:spcAft>
              <a:buClrTx/>
              <a:buSzPct val="75000"/>
              <a:tabLst>
                <a:tab pos="581025" algn="l"/>
              </a:tabLst>
              <a:defRPr/>
            </a:pPr>
            <a:r>
              <a:rPr lang="en-GB" dirty="0" smtClean="0">
                <a:solidFill>
                  <a:schemeClr val="accent3">
                    <a:lumMod val="75000"/>
                  </a:schemeClr>
                </a:solidFill>
              </a:rPr>
              <a:t>	A team of </a:t>
            </a:r>
            <a:r>
              <a:rPr lang="en-GB" b="1" dirty="0" smtClean="0">
                <a:solidFill>
                  <a:schemeClr val="accent3">
                    <a:lumMod val="75000"/>
                  </a:schemeClr>
                </a:solidFill>
              </a:rPr>
              <a:t>5 Focal Points </a:t>
            </a:r>
            <a:r>
              <a:rPr lang="en-GB" dirty="0" smtClean="0">
                <a:solidFill>
                  <a:schemeClr val="accent3">
                    <a:lumMod val="75000"/>
                  </a:schemeClr>
                </a:solidFill>
              </a:rPr>
              <a:t>under each Working Party (every Focal Point represents one African region)</a:t>
            </a:r>
          </a:p>
        </p:txBody>
      </p:sp>
      <p:sp>
        <p:nvSpPr>
          <p:cNvPr id="15" name="Rectangle 14"/>
          <p:cNvSpPr/>
          <p:nvPr/>
        </p:nvSpPr>
        <p:spPr>
          <a:xfrm>
            <a:off x="977472" y="2906212"/>
            <a:ext cx="2490952" cy="923330"/>
          </a:xfrm>
          <a:prstGeom prst="rect">
            <a:avLst/>
          </a:prstGeom>
        </p:spPr>
        <p:txBody>
          <a:bodyPr wrap="square">
            <a:spAutoFit/>
          </a:bodyPr>
          <a:lstStyle/>
          <a:p>
            <a:pPr marL="0" lvl="2" defTabSz="914400" eaLnBrk="0" fontAlgn="base" hangingPunct="0">
              <a:spcBef>
                <a:spcPts val="1200"/>
              </a:spcBef>
              <a:spcAft>
                <a:spcPct val="0"/>
              </a:spcAft>
              <a:buSzPct val="75000"/>
              <a:defRPr/>
            </a:pPr>
            <a:r>
              <a:rPr lang="en-US" b="1" dirty="0" smtClean="0">
                <a:solidFill>
                  <a:schemeClr val="tx2">
                    <a:lumMod val="60000"/>
                    <a:lumOff val="40000"/>
                  </a:schemeClr>
                </a:solidFill>
              </a:rPr>
              <a:t>3 Vice-Chairman </a:t>
            </a:r>
            <a:r>
              <a:rPr lang="en-US" dirty="0" smtClean="0">
                <a:solidFill>
                  <a:schemeClr val="tx2">
                    <a:lumMod val="60000"/>
                    <a:lumOff val="40000"/>
                  </a:schemeClr>
                </a:solidFill>
              </a:rPr>
              <a:t>responsible each of one of the working parties </a:t>
            </a:r>
          </a:p>
        </p:txBody>
      </p:sp>
      <p:sp>
        <p:nvSpPr>
          <p:cNvPr id="16" name="Accolade ouvrante 15"/>
          <p:cNvSpPr/>
          <p:nvPr/>
        </p:nvSpPr>
        <p:spPr>
          <a:xfrm>
            <a:off x="677917" y="1871012"/>
            <a:ext cx="299555" cy="1958530"/>
          </a:xfrm>
          <a:prstGeom prst="leftBrace">
            <a:avLst/>
          </a:prstGeom>
        </p:spPr>
        <p:style>
          <a:lnRef idx="2">
            <a:schemeClr val="accent4"/>
          </a:lnRef>
          <a:fillRef idx="0">
            <a:schemeClr val="accent4"/>
          </a:fillRef>
          <a:effectRef idx="1">
            <a:schemeClr val="accent4"/>
          </a:effectRef>
          <a:fontRef idx="minor">
            <a:schemeClr val="tx1"/>
          </a:fontRef>
        </p:style>
        <p:txBody>
          <a:bodyPr rtlCol="0" anchor="ctr"/>
          <a:lstStyle/>
          <a:p>
            <a:pPr algn="ctr"/>
            <a:endParaRPr lang="fr-FR" dirty="0">
              <a:solidFill>
                <a:schemeClr val="accent4"/>
              </a:solidFill>
            </a:endParaRPr>
          </a:p>
        </p:txBody>
      </p:sp>
      <p:sp>
        <p:nvSpPr>
          <p:cNvPr id="17" name="Rectangle 3"/>
          <p:cNvSpPr>
            <a:spLocks noChangeArrowheads="1"/>
          </p:cNvSpPr>
          <p:nvPr/>
        </p:nvSpPr>
        <p:spPr bwMode="auto">
          <a:xfrm rot="16200000">
            <a:off x="-771933" y="2500923"/>
            <a:ext cx="2868167" cy="8617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630238" lvl="2" indent="-268288" defTabSz="914400" eaLnBrk="0" fontAlgn="base" hangingPunct="0">
              <a:spcBef>
                <a:spcPts val="1200"/>
              </a:spcBef>
              <a:spcAft>
                <a:spcPct val="0"/>
              </a:spcAft>
              <a:buSzPct val="75000"/>
              <a:tabLst>
                <a:tab pos="581025" algn="l"/>
              </a:tabLst>
              <a:defRPr/>
            </a:pPr>
            <a:r>
              <a:rPr lang="en-US" sz="2000" b="1" dirty="0" smtClean="0">
                <a:solidFill>
                  <a:schemeClr val="accent4"/>
                </a:solidFill>
              </a:rPr>
              <a:t>Management Team</a:t>
            </a:r>
          </a:p>
          <a:p>
            <a:pPr marL="630238" lvl="2" indent="-268288" defTabSz="914400" eaLnBrk="0" fontAlgn="base" hangingPunct="0">
              <a:spcBef>
                <a:spcPts val="1200"/>
              </a:spcBef>
              <a:spcAft>
                <a:spcPct val="0"/>
              </a:spcAft>
              <a:buSzPct val="75000"/>
              <a:tabLst>
                <a:tab pos="581025" algn="l"/>
              </a:tabLst>
              <a:defRPr/>
            </a:pPr>
            <a:endParaRPr lang="fr-FR" sz="2000" b="1" dirty="0" smtClean="0">
              <a:solidFill>
                <a:schemeClr val="accent2"/>
              </a:solidFill>
            </a:endParaRPr>
          </a:p>
        </p:txBody>
      </p:sp>
      <p:sp>
        <p:nvSpPr>
          <p:cNvPr id="18" name="Espace réservé du numéro de diapositive 3"/>
          <p:cNvSpPr>
            <a:spLocks noGrp="1"/>
          </p:cNvSpPr>
          <p:nvPr>
            <p:ph type="sldNum" sz="quarter" idx="12"/>
          </p:nvPr>
        </p:nvSpPr>
        <p:spPr>
          <a:xfrm>
            <a:off x="3505200" y="6176433"/>
            <a:ext cx="2133600" cy="365125"/>
          </a:xfrm>
        </p:spPr>
        <p:txBody>
          <a:bodyPr/>
          <a:lstStyle/>
          <a:p>
            <a:fld id="{283C63E4-F9BE-C24A-B4FF-309EB18BA564}" type="slidenum">
              <a:rPr lang="en-US" smtClean="0"/>
              <a:pPr/>
              <a:t>23</a:t>
            </a:fld>
            <a:endParaRPr lang="en-US" dirty="0"/>
          </a:p>
        </p:txBody>
      </p:sp>
    </p:spTree>
    <p:extLst>
      <p:ext uri="{BB962C8B-B14F-4D97-AF65-F5344CB8AC3E}">
        <p14:creationId xmlns="" xmlns:p14="http://schemas.microsoft.com/office/powerpoint/2010/main" val="42305797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Connecteur droit 41"/>
          <p:cNvCxnSpPr>
            <a:stCxn id="19" idx="0"/>
            <a:endCxn id="24" idx="0"/>
          </p:cNvCxnSpPr>
          <p:nvPr/>
        </p:nvCxnSpPr>
        <p:spPr>
          <a:xfrm rot="16200000" flipH="1" flipV="1">
            <a:off x="3822526" y="2632428"/>
            <a:ext cx="1450418" cy="808"/>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39" name="Connecteur droit 38"/>
          <p:cNvCxnSpPr/>
          <p:nvPr/>
        </p:nvCxnSpPr>
        <p:spPr>
          <a:xfrm rot="5400000">
            <a:off x="7475372" y="3281541"/>
            <a:ext cx="226555" cy="1588"/>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34" name="Connecteur droit 33"/>
          <p:cNvCxnSpPr/>
          <p:nvPr/>
        </p:nvCxnSpPr>
        <p:spPr>
          <a:xfrm rot="5400000">
            <a:off x="1321386" y="3276295"/>
            <a:ext cx="226555" cy="1588"/>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normAutofit fontScale="90000"/>
          </a:bodyPr>
          <a:lstStyle/>
          <a:p>
            <a:pPr algn="r"/>
            <a:r>
              <a:rPr lang="en-US" dirty="0" smtClean="0"/>
              <a:t>SG13 Regional Group For Africa</a:t>
            </a:r>
            <a:br>
              <a:rPr lang="en-US" dirty="0" smtClean="0"/>
            </a:br>
            <a:r>
              <a:rPr lang="en-US" sz="3600" b="0" i="1" dirty="0" smtClean="0"/>
              <a:t>Management Team</a:t>
            </a:r>
            <a:endParaRPr lang="en-US" sz="3600" b="0" i="1" dirty="0"/>
          </a:p>
        </p:txBody>
      </p:sp>
      <p:sp>
        <p:nvSpPr>
          <p:cNvPr id="13" name="Rectangle 2"/>
          <p:cNvSpPr txBox="1">
            <a:spLocks noChangeArrowheads="1"/>
          </p:cNvSpPr>
          <p:nvPr/>
        </p:nvSpPr>
        <p:spPr bwMode="auto">
          <a:xfrm>
            <a:off x="8676456" y="428604"/>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endParaRPr lang="en-GB" sz="2400" b="0" dirty="0" smtClean="0">
              <a:solidFill>
                <a:schemeClr val="accent1"/>
              </a:solidFill>
            </a:endParaRPr>
          </a:p>
        </p:txBody>
      </p:sp>
      <p:pic>
        <p:nvPicPr>
          <p:cNvPr id="21" name="Picture 2"/>
          <p:cNvPicPr>
            <a:picLocks noChangeAspect="1" noChangeArrowheads="1"/>
          </p:cNvPicPr>
          <p:nvPr/>
        </p:nvPicPr>
        <p:blipFill>
          <a:blip r:embed="rId3" cstate="print"/>
          <a:srcRect/>
          <a:stretch>
            <a:fillRect/>
          </a:stretch>
        </p:blipFill>
        <p:spPr bwMode="auto">
          <a:xfrm>
            <a:off x="0" y="162478"/>
            <a:ext cx="1071570" cy="642942"/>
          </a:xfrm>
          <a:prstGeom prst="rect">
            <a:avLst/>
          </a:prstGeom>
          <a:noFill/>
          <a:ln w="9525">
            <a:noFill/>
            <a:miter lim="800000"/>
            <a:headEnd/>
            <a:tailEnd/>
          </a:ln>
          <a:effectLst/>
        </p:spPr>
      </p:pic>
      <p:sp>
        <p:nvSpPr>
          <p:cNvPr id="2050" name="AutoShape 2" descr="Résultat de recherche d'images pour &quot;ISO&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2055" name="AutoShape 7" descr="Résultat de recherche d'images pour &quot;open grid forum&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2060" name="AutoShape 12" descr="Résultat de recherche d'images pour &quot;dmtf&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2065" name="AutoShape 17" descr="Résultat de recherche d'images pour &quot;Iee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2070" name="AutoShape 22" descr="Résultat de recherche d'images pour &quot;TM forum&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28" name="Rectangle 2"/>
          <p:cNvSpPr txBox="1">
            <a:spLocks noChangeArrowheads="1"/>
          </p:cNvSpPr>
          <p:nvPr/>
        </p:nvSpPr>
        <p:spPr bwMode="auto">
          <a:xfrm>
            <a:off x="8639976" y="458236"/>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r>
              <a:rPr lang="en-GB" sz="2400" b="0" dirty="0" smtClean="0">
                <a:solidFill>
                  <a:schemeClr val="accent1"/>
                </a:solidFill>
              </a:rPr>
              <a:t>4</a:t>
            </a:r>
          </a:p>
        </p:txBody>
      </p:sp>
      <p:sp>
        <p:nvSpPr>
          <p:cNvPr id="18" name="Espace réservé du numéro de diapositive 3"/>
          <p:cNvSpPr>
            <a:spLocks noGrp="1"/>
          </p:cNvSpPr>
          <p:nvPr>
            <p:ph type="sldNum" sz="quarter" idx="12"/>
          </p:nvPr>
        </p:nvSpPr>
        <p:spPr>
          <a:xfrm>
            <a:off x="3505200" y="6176433"/>
            <a:ext cx="2133600" cy="365125"/>
          </a:xfrm>
        </p:spPr>
        <p:txBody>
          <a:bodyPr/>
          <a:lstStyle/>
          <a:p>
            <a:fld id="{283C63E4-F9BE-C24A-B4FF-309EB18BA564}" type="slidenum">
              <a:rPr lang="en-US" smtClean="0"/>
              <a:pPr/>
              <a:t>24</a:t>
            </a:fld>
            <a:endParaRPr lang="en-US" dirty="0"/>
          </a:p>
        </p:txBody>
      </p:sp>
      <p:sp>
        <p:nvSpPr>
          <p:cNvPr id="19" name="ZoneTexte 18"/>
          <p:cNvSpPr txBox="1"/>
          <p:nvPr/>
        </p:nvSpPr>
        <p:spPr>
          <a:xfrm>
            <a:off x="2995001" y="1907623"/>
            <a:ext cx="3106275" cy="984885"/>
          </a:xfrm>
          <a:prstGeom prst="rect">
            <a:avLst/>
          </a:prstGeom>
          <a:solidFill>
            <a:srgbClr val="C96B69"/>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fr-FR" b="1" dirty="0" smtClean="0">
                <a:solidFill>
                  <a:schemeClr val="bg1"/>
                </a:solidFill>
              </a:rPr>
              <a:t>Chairman</a:t>
            </a:r>
          </a:p>
          <a:p>
            <a:endParaRPr lang="fr-FR" sz="800" b="1" dirty="0" smtClean="0">
              <a:solidFill>
                <a:schemeClr val="bg1"/>
              </a:solidFill>
            </a:endParaRPr>
          </a:p>
          <a:p>
            <a:r>
              <a:rPr lang="fr-FR" sz="1600" b="1" dirty="0" smtClean="0"/>
              <a:t>Mr. Simon Bugaba </a:t>
            </a:r>
          </a:p>
          <a:p>
            <a:r>
              <a:rPr lang="fr-FR" sz="1600" b="1" dirty="0" smtClean="0"/>
              <a:t>UCC Uganda</a:t>
            </a:r>
          </a:p>
        </p:txBody>
      </p:sp>
      <p:sp>
        <p:nvSpPr>
          <p:cNvPr id="20" name="ZoneTexte 19"/>
          <p:cNvSpPr txBox="1"/>
          <p:nvPr/>
        </p:nvSpPr>
        <p:spPr>
          <a:xfrm>
            <a:off x="145096" y="3373807"/>
            <a:ext cx="2680138" cy="236988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fr-FR" b="1" dirty="0" smtClean="0">
                <a:solidFill>
                  <a:schemeClr val="tx1"/>
                </a:solidFill>
              </a:rPr>
              <a:t>Vice-Chairman 1</a:t>
            </a:r>
          </a:p>
          <a:p>
            <a:pPr algn="ctr"/>
            <a:r>
              <a:rPr lang="fr-FR" b="1" dirty="0" smtClean="0"/>
              <a:t>WP1 Chairwoman</a:t>
            </a:r>
            <a:endParaRPr lang="fr-FR" b="1" dirty="0" smtClean="0">
              <a:solidFill>
                <a:schemeClr val="tx1"/>
              </a:solidFill>
            </a:endParaRPr>
          </a:p>
          <a:p>
            <a:pPr algn="ctr"/>
            <a:endParaRPr lang="fr-FR" sz="800" b="1" dirty="0" smtClean="0">
              <a:solidFill>
                <a:schemeClr val="tx1"/>
              </a:solidFill>
            </a:endParaRPr>
          </a:p>
          <a:p>
            <a:pPr algn="ctr"/>
            <a:r>
              <a:rPr lang="fr-FR" sz="1600" b="1" dirty="0" smtClean="0">
                <a:solidFill>
                  <a:schemeClr val="tx2"/>
                </a:solidFill>
              </a:rPr>
              <a:t>Dr. Rim Belhassine-Cherif</a:t>
            </a:r>
          </a:p>
          <a:p>
            <a:pPr algn="ctr"/>
            <a:r>
              <a:rPr lang="fr-FR" sz="1600" b="1" dirty="0" smtClean="0">
                <a:solidFill>
                  <a:schemeClr val="tx2"/>
                </a:solidFill>
              </a:rPr>
              <a:t>Tunisie Telecom, Tunisia</a:t>
            </a:r>
          </a:p>
          <a:p>
            <a:pPr algn="ctr"/>
            <a:endParaRPr lang="fr-FR" sz="2400" b="1" dirty="0" smtClean="0">
              <a:solidFill>
                <a:schemeClr val="tx2"/>
              </a:solidFill>
            </a:endParaRPr>
          </a:p>
          <a:p>
            <a:pPr algn="ctr"/>
            <a:endParaRPr lang="fr-FR" b="1" dirty="0" smtClean="0">
              <a:solidFill>
                <a:schemeClr val="accent4">
                  <a:lumMod val="75000"/>
                </a:schemeClr>
              </a:solidFill>
            </a:endParaRPr>
          </a:p>
          <a:p>
            <a:pPr algn="ctr"/>
            <a:r>
              <a:rPr lang="fr-FR" sz="1600" b="1" dirty="0" smtClean="0">
                <a:solidFill>
                  <a:schemeClr val="accent4">
                    <a:lumMod val="75000"/>
                  </a:schemeClr>
                </a:solidFill>
              </a:rPr>
              <a:t>WP1 : NGN-e and </a:t>
            </a:r>
            <a:r>
              <a:rPr lang="fr-FR" sz="1600" b="1" dirty="0" smtClean="0">
                <a:solidFill>
                  <a:schemeClr val="accent4">
                    <a:lumMod val="75000"/>
                  </a:schemeClr>
                </a:solidFill>
              </a:rPr>
              <a:t>IMT</a:t>
            </a:r>
          </a:p>
          <a:p>
            <a:pPr algn="ctr"/>
            <a:endParaRPr lang="fr-FR" sz="1400" b="1" dirty="0" smtClean="0">
              <a:solidFill>
                <a:schemeClr val="accent4">
                  <a:lumMod val="75000"/>
                </a:schemeClr>
              </a:solidFill>
            </a:endParaRPr>
          </a:p>
        </p:txBody>
      </p:sp>
      <p:pic>
        <p:nvPicPr>
          <p:cNvPr id="22" name="Picture 3"/>
          <p:cNvPicPr>
            <a:picLocks noChangeAspect="1" noChangeArrowheads="1"/>
          </p:cNvPicPr>
          <p:nvPr/>
        </p:nvPicPr>
        <p:blipFill>
          <a:blip r:embed="rId4"/>
          <a:srcRect/>
          <a:stretch>
            <a:fillRect/>
          </a:stretch>
        </p:blipFill>
        <p:spPr bwMode="auto">
          <a:xfrm>
            <a:off x="4881120" y="2024273"/>
            <a:ext cx="1041469" cy="766221"/>
          </a:xfrm>
          <a:prstGeom prst="rect">
            <a:avLst/>
          </a:prstGeom>
          <a:noFill/>
          <a:ln w="9525">
            <a:noFill/>
            <a:miter lim="800000"/>
            <a:headEnd/>
            <a:tailEnd/>
          </a:ln>
          <a:effectLst/>
        </p:spPr>
      </p:pic>
      <p:pic>
        <p:nvPicPr>
          <p:cNvPr id="23" name="Picture 8"/>
          <p:cNvPicPr>
            <a:picLocks noChangeAspect="1" noChangeArrowheads="1"/>
          </p:cNvPicPr>
          <p:nvPr/>
        </p:nvPicPr>
        <p:blipFill>
          <a:blip r:embed="rId5"/>
          <a:srcRect/>
          <a:stretch>
            <a:fillRect/>
          </a:stretch>
        </p:blipFill>
        <p:spPr bwMode="auto">
          <a:xfrm>
            <a:off x="1086826" y="4643956"/>
            <a:ext cx="733614" cy="475954"/>
          </a:xfrm>
          <a:prstGeom prst="rect">
            <a:avLst/>
          </a:prstGeom>
          <a:noFill/>
          <a:ln w="9525">
            <a:noFill/>
            <a:miter lim="800000"/>
            <a:headEnd/>
            <a:tailEnd/>
          </a:ln>
          <a:effectLst/>
        </p:spPr>
      </p:pic>
      <p:sp>
        <p:nvSpPr>
          <p:cNvPr id="24" name="ZoneTexte 23"/>
          <p:cNvSpPr txBox="1"/>
          <p:nvPr/>
        </p:nvSpPr>
        <p:spPr>
          <a:xfrm>
            <a:off x="3056449" y="3358041"/>
            <a:ext cx="2981763" cy="236988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fr-FR" b="1" dirty="0" smtClean="0">
                <a:solidFill>
                  <a:schemeClr val="tx1"/>
                </a:solidFill>
              </a:rPr>
              <a:t>Vice-Chairman 2</a:t>
            </a:r>
          </a:p>
          <a:p>
            <a:pPr algn="ctr"/>
            <a:r>
              <a:rPr lang="fr-FR" b="1" dirty="0" smtClean="0"/>
              <a:t>WP2 Chairwoman</a:t>
            </a:r>
            <a:endParaRPr lang="fr-FR" b="1" dirty="0" smtClean="0">
              <a:solidFill>
                <a:schemeClr val="tx1"/>
              </a:solidFill>
            </a:endParaRPr>
          </a:p>
          <a:p>
            <a:pPr algn="ctr"/>
            <a:endParaRPr lang="fr-FR" sz="800" b="1" dirty="0" smtClean="0">
              <a:solidFill>
                <a:schemeClr val="tx1"/>
              </a:solidFill>
            </a:endParaRPr>
          </a:p>
          <a:p>
            <a:pPr algn="ctr"/>
            <a:r>
              <a:rPr lang="fr-FR" sz="1600" b="1" dirty="0" smtClean="0">
                <a:solidFill>
                  <a:schemeClr val="tx2"/>
                </a:solidFill>
              </a:rPr>
              <a:t>Miss. Soumaya  Benbartaoui</a:t>
            </a:r>
          </a:p>
          <a:p>
            <a:pPr algn="ctr"/>
            <a:r>
              <a:rPr lang="fr-FR" sz="1600" b="1" dirty="0" smtClean="0">
                <a:solidFill>
                  <a:schemeClr val="tx2"/>
                </a:solidFill>
              </a:rPr>
              <a:t>ARPT, Algeria</a:t>
            </a:r>
          </a:p>
          <a:p>
            <a:pPr algn="ctr"/>
            <a:endParaRPr lang="fr-FR" b="1" dirty="0" smtClean="0">
              <a:solidFill>
                <a:schemeClr val="accent4">
                  <a:lumMod val="75000"/>
                </a:schemeClr>
              </a:solidFill>
            </a:endParaRPr>
          </a:p>
          <a:p>
            <a:pPr algn="ctr"/>
            <a:endParaRPr lang="fr-FR" b="1" dirty="0" smtClean="0">
              <a:solidFill>
                <a:schemeClr val="accent4">
                  <a:lumMod val="75000"/>
                </a:schemeClr>
              </a:solidFill>
            </a:endParaRPr>
          </a:p>
          <a:p>
            <a:pPr algn="ctr"/>
            <a:r>
              <a:rPr lang="fr-FR" sz="1600" b="1" dirty="0" smtClean="0">
                <a:solidFill>
                  <a:schemeClr val="accent4">
                    <a:lumMod val="75000"/>
                  </a:schemeClr>
                </a:solidFill>
              </a:rPr>
              <a:t>WP2 : </a:t>
            </a:r>
            <a:r>
              <a:rPr lang="en-US" sz="1600" b="1" dirty="0" smtClean="0">
                <a:solidFill>
                  <a:schemeClr val="accent4">
                    <a:lumMod val="75000"/>
                  </a:schemeClr>
                </a:solidFill>
              </a:rPr>
              <a:t>Cloud Computing and Common </a:t>
            </a:r>
            <a:r>
              <a:rPr lang="en-US" sz="1600" b="1" dirty="0" smtClean="0">
                <a:solidFill>
                  <a:schemeClr val="accent4">
                    <a:lumMod val="75000"/>
                  </a:schemeClr>
                </a:solidFill>
              </a:rPr>
              <a:t>Capabilities</a:t>
            </a:r>
          </a:p>
          <a:p>
            <a:pPr algn="ctr"/>
            <a:endParaRPr lang="fr-FR" sz="500" b="1" dirty="0" smtClean="0">
              <a:solidFill>
                <a:schemeClr val="tx2"/>
              </a:solidFill>
            </a:endParaRPr>
          </a:p>
        </p:txBody>
      </p:sp>
      <p:pic>
        <p:nvPicPr>
          <p:cNvPr id="1026" name="Picture 2"/>
          <p:cNvPicPr>
            <a:picLocks noChangeAspect="1" noChangeArrowheads="1"/>
          </p:cNvPicPr>
          <p:nvPr/>
        </p:nvPicPr>
        <p:blipFill>
          <a:blip r:embed="rId6"/>
          <a:srcRect/>
          <a:stretch>
            <a:fillRect/>
          </a:stretch>
        </p:blipFill>
        <p:spPr bwMode="auto">
          <a:xfrm>
            <a:off x="4135840" y="4606420"/>
            <a:ext cx="840700" cy="434660"/>
          </a:xfrm>
          <a:prstGeom prst="rect">
            <a:avLst/>
          </a:prstGeom>
          <a:noFill/>
          <a:ln w="9525">
            <a:noFill/>
            <a:miter lim="800000"/>
            <a:headEnd/>
            <a:tailEnd/>
          </a:ln>
          <a:effectLst/>
        </p:spPr>
      </p:pic>
      <p:sp>
        <p:nvSpPr>
          <p:cNvPr id="26" name="ZoneTexte 25"/>
          <p:cNvSpPr txBox="1"/>
          <p:nvPr/>
        </p:nvSpPr>
        <p:spPr>
          <a:xfrm>
            <a:off x="6275158" y="3358040"/>
            <a:ext cx="2680138" cy="236988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fr-FR" b="1" dirty="0" smtClean="0">
                <a:solidFill>
                  <a:schemeClr val="tx1"/>
                </a:solidFill>
              </a:rPr>
              <a:t>Vice-Chairman 3</a:t>
            </a:r>
          </a:p>
          <a:p>
            <a:pPr lvl="0" algn="ctr"/>
            <a:r>
              <a:rPr lang="fr-FR" b="1" dirty="0" smtClean="0">
                <a:solidFill>
                  <a:prstClr val="black"/>
                </a:solidFill>
              </a:rPr>
              <a:t>WP3 Chairman</a:t>
            </a:r>
          </a:p>
          <a:p>
            <a:pPr algn="ctr"/>
            <a:endParaRPr lang="fr-FR" sz="800" b="1" dirty="0" smtClean="0">
              <a:solidFill>
                <a:schemeClr val="tx1"/>
              </a:solidFill>
            </a:endParaRPr>
          </a:p>
          <a:p>
            <a:pPr algn="ctr"/>
            <a:r>
              <a:rPr lang="fr-FR" sz="1600" b="1" dirty="0" smtClean="0">
                <a:solidFill>
                  <a:schemeClr val="tx2"/>
                </a:solidFill>
              </a:rPr>
              <a:t>Mr. Brice Murara</a:t>
            </a:r>
          </a:p>
          <a:p>
            <a:pPr algn="ctr"/>
            <a:r>
              <a:rPr lang="fr-FR" sz="1600" b="1" dirty="0" smtClean="0">
                <a:solidFill>
                  <a:schemeClr val="tx2"/>
                </a:solidFill>
              </a:rPr>
              <a:t>RURA, Rwanda</a:t>
            </a:r>
          </a:p>
          <a:p>
            <a:pPr algn="ctr"/>
            <a:endParaRPr lang="fr-FR" b="1" dirty="0" smtClean="0">
              <a:solidFill>
                <a:schemeClr val="tx2"/>
              </a:solidFill>
            </a:endParaRPr>
          </a:p>
          <a:p>
            <a:pPr algn="ctr"/>
            <a:endParaRPr lang="fr-FR" b="1" dirty="0" smtClean="0">
              <a:solidFill>
                <a:schemeClr val="accent4">
                  <a:lumMod val="75000"/>
                </a:schemeClr>
              </a:solidFill>
            </a:endParaRPr>
          </a:p>
          <a:p>
            <a:pPr algn="ctr"/>
            <a:r>
              <a:rPr lang="fr-FR" sz="1600" b="1" dirty="0" smtClean="0">
                <a:solidFill>
                  <a:schemeClr val="accent4">
                    <a:lumMod val="75000"/>
                  </a:schemeClr>
                </a:solidFill>
              </a:rPr>
              <a:t>WP3 : </a:t>
            </a:r>
            <a:r>
              <a:rPr lang="en-US" sz="1600" b="1" dirty="0" smtClean="0">
                <a:solidFill>
                  <a:schemeClr val="accent4">
                    <a:lumMod val="75000"/>
                  </a:schemeClr>
                </a:solidFill>
              </a:rPr>
              <a:t>SDN and Networks of Future</a:t>
            </a:r>
            <a:endParaRPr lang="fr-FR" sz="1600" b="1" dirty="0" smtClean="0">
              <a:solidFill>
                <a:schemeClr val="tx2"/>
              </a:solidFill>
            </a:endParaRPr>
          </a:p>
        </p:txBody>
      </p:sp>
      <p:pic>
        <p:nvPicPr>
          <p:cNvPr id="29" name="Picture 7"/>
          <p:cNvPicPr>
            <a:picLocks noChangeAspect="1" noChangeArrowheads="1"/>
          </p:cNvPicPr>
          <p:nvPr/>
        </p:nvPicPr>
        <p:blipFill>
          <a:blip r:embed="rId7"/>
          <a:srcRect/>
          <a:stretch>
            <a:fillRect/>
          </a:stretch>
        </p:blipFill>
        <p:spPr bwMode="auto">
          <a:xfrm>
            <a:off x="7141318" y="4593642"/>
            <a:ext cx="930638" cy="478970"/>
          </a:xfrm>
          <a:prstGeom prst="rect">
            <a:avLst/>
          </a:prstGeom>
          <a:noFill/>
          <a:ln w="9525">
            <a:noFill/>
            <a:miter lim="800000"/>
            <a:headEnd/>
            <a:tailEnd/>
          </a:ln>
          <a:effectLst/>
        </p:spPr>
      </p:pic>
      <p:cxnSp>
        <p:nvCxnSpPr>
          <p:cNvPr id="27" name="Connecteur droit 26"/>
          <p:cNvCxnSpPr/>
          <p:nvPr/>
        </p:nvCxnSpPr>
        <p:spPr>
          <a:xfrm>
            <a:off x="1434663" y="3147252"/>
            <a:ext cx="6153192" cy="15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42305797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US" dirty="0" smtClean="0"/>
              <a:t>SG13 Regional Group For Africa</a:t>
            </a:r>
            <a:br>
              <a:rPr lang="en-US" dirty="0" smtClean="0"/>
            </a:br>
            <a:r>
              <a:rPr lang="en-US" sz="3600" b="0" i="1" dirty="0" smtClean="0"/>
              <a:t>ToR of a Focal Point</a:t>
            </a:r>
            <a:endParaRPr lang="en-US" sz="3600" b="0" i="1" dirty="0"/>
          </a:p>
        </p:txBody>
      </p:sp>
      <p:sp>
        <p:nvSpPr>
          <p:cNvPr id="13" name="Rectangle 2"/>
          <p:cNvSpPr txBox="1">
            <a:spLocks noChangeArrowheads="1"/>
          </p:cNvSpPr>
          <p:nvPr/>
        </p:nvSpPr>
        <p:spPr bwMode="auto">
          <a:xfrm>
            <a:off x="8676456" y="428604"/>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endParaRPr lang="en-GB" sz="2400" b="0" dirty="0" smtClean="0">
              <a:solidFill>
                <a:schemeClr val="accent1"/>
              </a:solidFill>
            </a:endParaRPr>
          </a:p>
        </p:txBody>
      </p:sp>
      <p:pic>
        <p:nvPicPr>
          <p:cNvPr id="21" name="Picture 2"/>
          <p:cNvPicPr>
            <a:picLocks noChangeAspect="1" noChangeArrowheads="1"/>
          </p:cNvPicPr>
          <p:nvPr/>
        </p:nvPicPr>
        <p:blipFill>
          <a:blip r:embed="rId3" cstate="print"/>
          <a:srcRect/>
          <a:stretch>
            <a:fillRect/>
          </a:stretch>
        </p:blipFill>
        <p:spPr bwMode="auto">
          <a:xfrm>
            <a:off x="0" y="162478"/>
            <a:ext cx="1071570" cy="642942"/>
          </a:xfrm>
          <a:prstGeom prst="rect">
            <a:avLst/>
          </a:prstGeom>
          <a:noFill/>
          <a:ln w="9525">
            <a:noFill/>
            <a:miter lim="800000"/>
            <a:headEnd/>
            <a:tailEnd/>
          </a:ln>
          <a:effectLst/>
        </p:spPr>
      </p:pic>
      <p:sp>
        <p:nvSpPr>
          <p:cNvPr id="2050" name="AutoShape 2" descr="Résultat de recherche d'images pour &quot;ISO&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2055" name="AutoShape 7" descr="Résultat de recherche d'images pour &quot;open grid forum&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2060" name="AutoShape 12" descr="Résultat de recherche d'images pour &quot;dmtf&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2065" name="AutoShape 17" descr="Résultat de recherche d'images pour &quot;Iee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2070" name="AutoShape 22" descr="Résultat de recherche d'images pour &quot;TM forum&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28" name="Rectangle 2"/>
          <p:cNvSpPr txBox="1">
            <a:spLocks noChangeArrowheads="1"/>
          </p:cNvSpPr>
          <p:nvPr/>
        </p:nvSpPr>
        <p:spPr bwMode="auto">
          <a:xfrm>
            <a:off x="8639976" y="458236"/>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r>
              <a:rPr lang="en-GB" sz="2400" b="0" dirty="0" smtClean="0">
                <a:solidFill>
                  <a:schemeClr val="accent1"/>
                </a:solidFill>
              </a:rPr>
              <a:t>5</a:t>
            </a:r>
          </a:p>
        </p:txBody>
      </p:sp>
      <p:sp>
        <p:nvSpPr>
          <p:cNvPr id="78851" name="Rectangle 3"/>
          <p:cNvSpPr>
            <a:spLocks noChangeArrowheads="1"/>
          </p:cNvSpPr>
          <p:nvPr/>
        </p:nvSpPr>
        <p:spPr bwMode="auto">
          <a:xfrm>
            <a:off x="4729315" y="1966228"/>
            <a:ext cx="3595005"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68288" lvl="0" indent="-268288" defTabSz="914400" eaLnBrk="0" fontAlgn="base" hangingPunct="0">
              <a:spcBef>
                <a:spcPts val="1200"/>
              </a:spcBef>
              <a:spcAft>
                <a:spcPct val="0"/>
              </a:spcAft>
              <a:buSzPct val="75000"/>
              <a:buBlip>
                <a:blip r:embed="rId4"/>
              </a:buBlip>
              <a:tabLst>
                <a:tab pos="581025" algn="l"/>
              </a:tabLst>
              <a:defRPr/>
            </a:pPr>
            <a:r>
              <a:rPr lang="en-GB" b="1" dirty="0" smtClean="0">
                <a:solidFill>
                  <a:schemeClr val="tx2">
                    <a:lumMod val="60000"/>
                    <a:lumOff val="40000"/>
                  </a:schemeClr>
                </a:solidFill>
              </a:rPr>
              <a:t>Respond to the requests for information</a:t>
            </a:r>
            <a:r>
              <a:rPr lang="en-GB" dirty="0" smtClean="0">
                <a:solidFill>
                  <a:schemeClr val="tx2">
                    <a:lumMod val="60000"/>
                    <a:lumOff val="40000"/>
                  </a:schemeClr>
                </a:solidFill>
              </a:rPr>
              <a:t> of the African region countries in Focal </a:t>
            </a:r>
            <a:r>
              <a:rPr lang="en-GB" dirty="0" smtClean="0">
                <a:solidFill>
                  <a:schemeClr val="tx2">
                    <a:lumMod val="60000"/>
                    <a:lumOff val="40000"/>
                  </a:schemeClr>
                </a:solidFill>
              </a:rPr>
              <a:t>Points Regions</a:t>
            </a:r>
            <a:endParaRPr lang="fr-FR" dirty="0" smtClean="0">
              <a:solidFill>
                <a:schemeClr val="tx2">
                  <a:lumMod val="60000"/>
                  <a:lumOff val="40000"/>
                </a:schemeClr>
              </a:solidFill>
            </a:endParaRPr>
          </a:p>
          <a:p>
            <a:pPr marL="268288" lvl="0" indent="-268288" defTabSz="914400" eaLnBrk="0" fontAlgn="base" hangingPunct="0">
              <a:spcBef>
                <a:spcPts val="1200"/>
              </a:spcBef>
              <a:spcAft>
                <a:spcPct val="0"/>
              </a:spcAft>
              <a:buSzPct val="75000"/>
              <a:buBlip>
                <a:blip r:embed="rId4"/>
              </a:buBlip>
              <a:tabLst>
                <a:tab pos="581025" algn="l"/>
              </a:tabLst>
              <a:defRPr/>
            </a:pPr>
            <a:r>
              <a:rPr lang="en-GB" b="1" dirty="0" smtClean="0">
                <a:solidFill>
                  <a:schemeClr val="tx2">
                    <a:lumMod val="60000"/>
                    <a:lumOff val="40000"/>
                  </a:schemeClr>
                </a:solidFill>
              </a:rPr>
              <a:t>Encourage participation of African countries in workshops, Rapporteur meetings and other ITU-T SG13 events</a:t>
            </a:r>
            <a:endParaRPr lang="fr-FR" b="1" dirty="0" smtClean="0">
              <a:solidFill>
                <a:schemeClr val="tx2">
                  <a:lumMod val="60000"/>
                  <a:lumOff val="40000"/>
                </a:schemeClr>
              </a:solidFill>
            </a:endParaRPr>
          </a:p>
          <a:p>
            <a:pPr marL="268288" lvl="0" indent="-268288" defTabSz="914400" eaLnBrk="0" fontAlgn="base" hangingPunct="0">
              <a:spcBef>
                <a:spcPts val="1200"/>
              </a:spcBef>
              <a:spcAft>
                <a:spcPct val="0"/>
              </a:spcAft>
              <a:buSzPct val="75000"/>
              <a:buBlip>
                <a:blip r:embed="rId4"/>
              </a:buBlip>
              <a:tabLst>
                <a:tab pos="581025" algn="l"/>
              </a:tabLst>
              <a:defRPr/>
            </a:pPr>
            <a:r>
              <a:rPr lang="en-GB" b="1" dirty="0" smtClean="0">
                <a:solidFill>
                  <a:schemeClr val="tx2">
                    <a:lumMod val="60000"/>
                    <a:lumOff val="40000"/>
                  </a:schemeClr>
                </a:solidFill>
              </a:rPr>
              <a:t>Ensure the promotion of SG13-AFR issues </a:t>
            </a:r>
            <a:r>
              <a:rPr lang="en-GB" dirty="0" smtClean="0">
                <a:solidFill>
                  <a:schemeClr val="tx2">
                    <a:lumMod val="60000"/>
                    <a:lumOff val="40000"/>
                  </a:schemeClr>
                </a:solidFill>
              </a:rPr>
              <a:t>within a focal point region</a:t>
            </a:r>
            <a:endParaRPr lang="fr-FR" dirty="0">
              <a:solidFill>
                <a:schemeClr val="tx2">
                  <a:lumMod val="60000"/>
                  <a:lumOff val="40000"/>
                </a:schemeClr>
              </a:solidFill>
            </a:endParaRPr>
          </a:p>
        </p:txBody>
      </p:sp>
      <p:pic>
        <p:nvPicPr>
          <p:cNvPr id="52225" name="Picture 1"/>
          <p:cNvPicPr>
            <a:picLocks noChangeAspect="1" noChangeArrowheads="1"/>
          </p:cNvPicPr>
          <p:nvPr/>
        </p:nvPicPr>
        <p:blipFill>
          <a:blip r:embed="rId5"/>
          <a:srcRect/>
          <a:stretch>
            <a:fillRect/>
          </a:stretch>
        </p:blipFill>
        <p:spPr bwMode="auto">
          <a:xfrm>
            <a:off x="5922579" y="4903076"/>
            <a:ext cx="1792302" cy="1638481"/>
          </a:xfrm>
          <a:prstGeom prst="rect">
            <a:avLst/>
          </a:prstGeom>
          <a:noFill/>
          <a:ln w="9525">
            <a:noFill/>
            <a:miter lim="800000"/>
            <a:headEnd/>
            <a:tailEnd/>
          </a:ln>
          <a:effectLst/>
        </p:spPr>
      </p:pic>
      <p:sp>
        <p:nvSpPr>
          <p:cNvPr id="14" name="Espace réservé du numéro de diapositive 3"/>
          <p:cNvSpPr>
            <a:spLocks noGrp="1"/>
          </p:cNvSpPr>
          <p:nvPr>
            <p:ph type="sldNum" sz="quarter" idx="12"/>
          </p:nvPr>
        </p:nvSpPr>
        <p:spPr>
          <a:xfrm>
            <a:off x="3505200" y="6176433"/>
            <a:ext cx="2133600" cy="365125"/>
          </a:xfrm>
        </p:spPr>
        <p:txBody>
          <a:bodyPr/>
          <a:lstStyle/>
          <a:p>
            <a:fld id="{283C63E4-F9BE-C24A-B4FF-309EB18BA564}" type="slidenum">
              <a:rPr lang="en-US" smtClean="0"/>
              <a:pPr/>
              <a:t>25</a:t>
            </a:fld>
            <a:endParaRPr lang="en-US" dirty="0"/>
          </a:p>
        </p:txBody>
      </p:sp>
      <p:sp>
        <p:nvSpPr>
          <p:cNvPr id="15" name="Rectangle 14"/>
          <p:cNvSpPr/>
          <p:nvPr/>
        </p:nvSpPr>
        <p:spPr>
          <a:xfrm>
            <a:off x="460375" y="1965608"/>
            <a:ext cx="3717487" cy="3447098"/>
          </a:xfrm>
          <a:prstGeom prst="rect">
            <a:avLst/>
          </a:prstGeom>
        </p:spPr>
        <p:txBody>
          <a:bodyPr wrap="square">
            <a:spAutoFit/>
          </a:bodyPr>
          <a:lstStyle/>
          <a:p>
            <a:pPr marL="268288" lvl="0" indent="-268288" defTabSz="914400" eaLnBrk="0" fontAlgn="base" hangingPunct="0">
              <a:spcBef>
                <a:spcPts val="1200"/>
              </a:spcBef>
              <a:spcAft>
                <a:spcPct val="0"/>
              </a:spcAft>
              <a:buSzPct val="75000"/>
              <a:buBlip>
                <a:blip r:embed="rId4"/>
              </a:buBlip>
              <a:tabLst>
                <a:tab pos="581025" algn="l"/>
              </a:tabLst>
              <a:defRPr/>
            </a:pPr>
            <a:r>
              <a:rPr lang="en-GB" b="1" dirty="0" smtClean="0">
                <a:solidFill>
                  <a:schemeClr val="tx2">
                    <a:lumMod val="60000"/>
                    <a:lumOff val="40000"/>
                  </a:schemeClr>
                </a:solidFill>
              </a:rPr>
              <a:t>Mobilize African countries in Focal Points Region</a:t>
            </a:r>
            <a:r>
              <a:rPr lang="en-GB" dirty="0" smtClean="0">
                <a:solidFill>
                  <a:schemeClr val="tx2">
                    <a:lumMod val="60000"/>
                    <a:lumOff val="40000"/>
                  </a:schemeClr>
                </a:solidFill>
              </a:rPr>
              <a:t>, for active participation of administrations, regulators, operators and experts, in the work of ITU-T SG13</a:t>
            </a:r>
            <a:endParaRPr lang="fr-FR" dirty="0" smtClean="0">
              <a:solidFill>
                <a:schemeClr val="tx2">
                  <a:lumMod val="60000"/>
                  <a:lumOff val="40000"/>
                </a:schemeClr>
              </a:solidFill>
            </a:endParaRPr>
          </a:p>
          <a:p>
            <a:pPr marL="268288" lvl="0" indent="-268288" defTabSz="914400" eaLnBrk="0" fontAlgn="base" hangingPunct="0">
              <a:spcBef>
                <a:spcPts val="1200"/>
              </a:spcBef>
              <a:spcAft>
                <a:spcPct val="0"/>
              </a:spcAft>
              <a:buSzPct val="75000"/>
              <a:buBlip>
                <a:blip r:embed="rId4"/>
              </a:buBlip>
              <a:tabLst>
                <a:tab pos="581025" algn="l"/>
              </a:tabLst>
              <a:defRPr/>
            </a:pPr>
            <a:r>
              <a:rPr lang="en-GB" b="1" dirty="0" smtClean="0">
                <a:solidFill>
                  <a:schemeClr val="tx2">
                    <a:lumMod val="60000"/>
                    <a:lumOff val="40000"/>
                  </a:schemeClr>
                </a:solidFill>
              </a:rPr>
              <a:t>Identify and ensure that there are experts working in each area of work (Questions) in SG13</a:t>
            </a:r>
            <a:endParaRPr lang="fr-FR" b="1" dirty="0" smtClean="0">
              <a:solidFill>
                <a:schemeClr val="tx2">
                  <a:lumMod val="60000"/>
                  <a:lumOff val="40000"/>
                </a:schemeClr>
              </a:solidFill>
            </a:endParaRPr>
          </a:p>
          <a:p>
            <a:pPr marL="268288" lvl="0" indent="-268288" defTabSz="914400" eaLnBrk="0" fontAlgn="base" hangingPunct="0">
              <a:spcBef>
                <a:spcPts val="1200"/>
              </a:spcBef>
              <a:spcAft>
                <a:spcPct val="0"/>
              </a:spcAft>
              <a:buSzPct val="75000"/>
              <a:buBlip>
                <a:blip r:embed="rId4"/>
              </a:buBlip>
              <a:tabLst>
                <a:tab pos="581025" algn="l"/>
              </a:tabLst>
              <a:defRPr/>
            </a:pPr>
            <a:r>
              <a:rPr lang="en-GB" b="1" dirty="0" smtClean="0">
                <a:solidFill>
                  <a:schemeClr val="tx2">
                    <a:lumMod val="60000"/>
                    <a:lumOff val="40000"/>
                  </a:schemeClr>
                </a:solidFill>
              </a:rPr>
              <a:t>Assist the submission of work </a:t>
            </a:r>
            <a:r>
              <a:rPr lang="en-GB" dirty="0" smtClean="0">
                <a:solidFill>
                  <a:schemeClr val="tx2">
                    <a:lumMod val="60000"/>
                    <a:lumOff val="40000"/>
                  </a:schemeClr>
                </a:solidFill>
              </a:rPr>
              <a:t>(proposals, contributions etc) through the WP Vice-Chairman</a:t>
            </a:r>
            <a:endParaRPr lang="fr-FR" dirty="0" smtClean="0">
              <a:solidFill>
                <a:schemeClr val="tx2">
                  <a:lumMod val="60000"/>
                  <a:lumOff val="40000"/>
                </a:schemeClr>
              </a:solidFill>
            </a:endParaRPr>
          </a:p>
        </p:txBody>
      </p:sp>
    </p:spTree>
    <p:extLst>
      <p:ext uri="{BB962C8B-B14F-4D97-AF65-F5344CB8AC3E}">
        <p14:creationId xmlns="" xmlns:p14="http://schemas.microsoft.com/office/powerpoint/2010/main" val="42305797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US" dirty="0" smtClean="0"/>
              <a:t>SG13 Regional Group For Africa</a:t>
            </a:r>
            <a:br>
              <a:rPr lang="en-US" dirty="0" smtClean="0"/>
            </a:br>
            <a:r>
              <a:rPr lang="en-US" sz="3600" b="0" i="1" dirty="0" smtClean="0"/>
              <a:t>Still </a:t>
            </a:r>
            <a:r>
              <a:rPr lang="en-US" sz="3600" b="0" i="1" dirty="0" smtClean="0"/>
              <a:t>Required Focal </a:t>
            </a:r>
            <a:r>
              <a:rPr lang="en-US" sz="3600" b="0" i="1" dirty="0" smtClean="0"/>
              <a:t>Points</a:t>
            </a:r>
            <a:endParaRPr lang="en-US" sz="3600" b="0" i="1" dirty="0"/>
          </a:p>
        </p:txBody>
      </p:sp>
      <p:sp>
        <p:nvSpPr>
          <p:cNvPr id="13" name="Rectangle 2"/>
          <p:cNvSpPr txBox="1">
            <a:spLocks noChangeArrowheads="1"/>
          </p:cNvSpPr>
          <p:nvPr/>
        </p:nvSpPr>
        <p:spPr bwMode="auto">
          <a:xfrm>
            <a:off x="8676456" y="428604"/>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endParaRPr lang="en-GB" sz="2400" b="0" dirty="0" smtClean="0">
              <a:solidFill>
                <a:schemeClr val="accent1"/>
              </a:solidFill>
            </a:endParaRPr>
          </a:p>
        </p:txBody>
      </p:sp>
      <p:pic>
        <p:nvPicPr>
          <p:cNvPr id="21" name="Picture 2"/>
          <p:cNvPicPr>
            <a:picLocks noChangeAspect="1" noChangeArrowheads="1"/>
          </p:cNvPicPr>
          <p:nvPr/>
        </p:nvPicPr>
        <p:blipFill>
          <a:blip r:embed="rId3" cstate="print"/>
          <a:srcRect/>
          <a:stretch>
            <a:fillRect/>
          </a:stretch>
        </p:blipFill>
        <p:spPr bwMode="auto">
          <a:xfrm>
            <a:off x="0" y="162478"/>
            <a:ext cx="1071570" cy="642942"/>
          </a:xfrm>
          <a:prstGeom prst="rect">
            <a:avLst/>
          </a:prstGeom>
          <a:noFill/>
          <a:ln w="9525">
            <a:noFill/>
            <a:miter lim="800000"/>
            <a:headEnd/>
            <a:tailEnd/>
          </a:ln>
          <a:effectLst/>
        </p:spPr>
      </p:pic>
      <p:sp>
        <p:nvSpPr>
          <p:cNvPr id="2050" name="AutoShape 2" descr="Résultat de recherche d'images pour &quot;ISO&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2055" name="AutoShape 7" descr="Résultat de recherche d'images pour &quot;open grid forum&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2060" name="AutoShape 12" descr="Résultat de recherche d'images pour &quot;dmtf&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2065" name="AutoShape 17" descr="Résultat de recherche d'images pour &quot;Iee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2070" name="AutoShape 22" descr="Résultat de recherche d'images pour &quot;TM forum&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28" name="Rectangle 2"/>
          <p:cNvSpPr txBox="1">
            <a:spLocks noChangeArrowheads="1"/>
          </p:cNvSpPr>
          <p:nvPr/>
        </p:nvSpPr>
        <p:spPr bwMode="auto">
          <a:xfrm>
            <a:off x="8639976" y="458236"/>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r>
              <a:rPr lang="en-GB" sz="2400" b="0" dirty="0" smtClean="0">
                <a:solidFill>
                  <a:schemeClr val="accent1"/>
                </a:solidFill>
              </a:rPr>
              <a:t>6</a:t>
            </a:r>
          </a:p>
        </p:txBody>
      </p:sp>
      <p:graphicFrame>
        <p:nvGraphicFramePr>
          <p:cNvPr id="12" name="Tableau 11"/>
          <p:cNvGraphicFramePr>
            <a:graphicFrameLocks noGrp="1"/>
          </p:cNvGraphicFramePr>
          <p:nvPr/>
        </p:nvGraphicFramePr>
        <p:xfrm>
          <a:off x="455585" y="2534064"/>
          <a:ext cx="7616825" cy="2499308"/>
        </p:xfrm>
        <a:graphic>
          <a:graphicData uri="http://schemas.openxmlformats.org/drawingml/2006/table">
            <a:tbl>
              <a:tblPr>
                <a:tableStyleId>{22838BEF-8BB2-4498-84A7-C5851F593DF1}</a:tableStyleId>
              </a:tblPr>
              <a:tblGrid>
                <a:gridCol w="973082"/>
                <a:gridCol w="1314533"/>
                <a:gridCol w="5329210"/>
              </a:tblGrid>
              <a:tr h="921968">
                <a:tc>
                  <a:txBody>
                    <a:bodyPr/>
                    <a:lstStyle/>
                    <a:p>
                      <a:pPr algn="ctr" hangingPunct="0">
                        <a:lnSpc>
                          <a:spcPct val="115000"/>
                        </a:lnSpc>
                        <a:spcBef>
                          <a:spcPts val="600"/>
                        </a:spcBef>
                        <a:spcAft>
                          <a:spcPts val="0"/>
                        </a:spcAft>
                        <a:tabLst>
                          <a:tab pos="504190" algn="l"/>
                          <a:tab pos="756285" algn="l"/>
                          <a:tab pos="1008380" algn="l"/>
                          <a:tab pos="1260475" algn="l"/>
                        </a:tabLst>
                      </a:pPr>
                      <a:r>
                        <a:rPr lang="en-GB" sz="1800" b="1" dirty="0" smtClean="0">
                          <a:solidFill>
                            <a:schemeClr val="tx2">
                              <a:lumMod val="75000"/>
                            </a:schemeClr>
                          </a:solidFill>
                        </a:rPr>
                        <a:t>Working Party</a:t>
                      </a:r>
                      <a:endParaRPr lang="fr-FR" sz="1800" b="1" dirty="0">
                        <a:solidFill>
                          <a:schemeClr val="tx2">
                            <a:lumMod val="75000"/>
                          </a:schemeClr>
                        </a:solidFill>
                        <a:latin typeface="Times New Roman"/>
                        <a:ea typeface="Times New Roman"/>
                      </a:endParaRPr>
                    </a:p>
                  </a:txBody>
                  <a:tcPr marL="68580" marR="68580" marT="0" marB="0" anchor="ctr">
                    <a:solidFill>
                      <a:schemeClr val="accent5">
                        <a:lumMod val="60000"/>
                        <a:lumOff val="40000"/>
                      </a:schemeClr>
                    </a:solidFill>
                  </a:tcPr>
                </a:tc>
                <a:tc>
                  <a:txBody>
                    <a:bodyPr/>
                    <a:lstStyle/>
                    <a:p>
                      <a:pPr algn="ctr" hangingPunct="0">
                        <a:lnSpc>
                          <a:spcPct val="115000"/>
                        </a:lnSpc>
                        <a:spcBef>
                          <a:spcPts val="600"/>
                        </a:spcBef>
                        <a:spcAft>
                          <a:spcPts val="0"/>
                        </a:spcAft>
                        <a:tabLst>
                          <a:tab pos="504190" algn="l"/>
                          <a:tab pos="756285" algn="l"/>
                          <a:tab pos="1008380" algn="l"/>
                          <a:tab pos="1260475" algn="l"/>
                        </a:tabLst>
                      </a:pPr>
                      <a:r>
                        <a:rPr lang="en-GB" sz="1800" b="1" dirty="0" smtClean="0">
                          <a:solidFill>
                            <a:schemeClr val="tx2">
                              <a:lumMod val="75000"/>
                            </a:schemeClr>
                          </a:solidFill>
                        </a:rPr>
                        <a:t>Still </a:t>
                      </a:r>
                      <a:r>
                        <a:rPr lang="en-GB" sz="1800" b="1" dirty="0" smtClean="0">
                          <a:solidFill>
                            <a:schemeClr val="tx2">
                              <a:lumMod val="75000"/>
                            </a:schemeClr>
                          </a:solidFill>
                        </a:rPr>
                        <a:t>Required </a:t>
                      </a:r>
                      <a:r>
                        <a:rPr lang="en-GB" sz="1800" b="1" dirty="0" smtClean="0">
                          <a:solidFill>
                            <a:schemeClr val="tx2">
                              <a:lumMod val="75000"/>
                            </a:schemeClr>
                          </a:solidFill>
                        </a:rPr>
                        <a:t>F.P.</a:t>
                      </a:r>
                      <a:endParaRPr lang="fr-FR" sz="1800" b="1" dirty="0">
                        <a:solidFill>
                          <a:schemeClr val="tx2">
                            <a:lumMod val="75000"/>
                          </a:schemeClr>
                        </a:solidFill>
                        <a:latin typeface="Times New Roman"/>
                        <a:ea typeface="Times New Roman"/>
                      </a:endParaRPr>
                    </a:p>
                  </a:txBody>
                  <a:tcPr marL="68580" marR="68580" marT="0" marB="0" anchor="ctr">
                    <a:solidFill>
                      <a:schemeClr val="accent5">
                        <a:lumMod val="60000"/>
                        <a:lumOff val="40000"/>
                      </a:schemeClr>
                    </a:solidFill>
                  </a:tcPr>
                </a:tc>
                <a:tc>
                  <a:txBody>
                    <a:bodyPr/>
                    <a:lstStyle/>
                    <a:p>
                      <a:pPr algn="ctr" hangingPunct="0">
                        <a:lnSpc>
                          <a:spcPct val="115000"/>
                        </a:lnSpc>
                        <a:spcBef>
                          <a:spcPts val="600"/>
                        </a:spcBef>
                        <a:spcAft>
                          <a:spcPts val="0"/>
                        </a:spcAft>
                        <a:tabLst>
                          <a:tab pos="504190" algn="l"/>
                          <a:tab pos="756285" algn="l"/>
                          <a:tab pos="1008380" algn="l"/>
                          <a:tab pos="1260475" algn="l"/>
                        </a:tabLst>
                      </a:pPr>
                      <a:r>
                        <a:rPr lang="en-GB" sz="1800" b="1" dirty="0" smtClean="0">
                          <a:solidFill>
                            <a:schemeClr val="tx2">
                              <a:lumMod val="75000"/>
                            </a:schemeClr>
                          </a:solidFill>
                        </a:rPr>
                        <a:t>Regions</a:t>
                      </a:r>
                      <a:endParaRPr lang="fr-FR" sz="1800" b="1" dirty="0">
                        <a:solidFill>
                          <a:schemeClr val="tx2">
                            <a:lumMod val="75000"/>
                          </a:schemeClr>
                        </a:solidFill>
                        <a:latin typeface="Times New Roman"/>
                        <a:ea typeface="Times New Roman"/>
                      </a:endParaRPr>
                    </a:p>
                  </a:txBody>
                  <a:tcPr marL="68580" marR="68580" marT="0" marB="0" anchor="ctr">
                    <a:solidFill>
                      <a:schemeClr val="accent5">
                        <a:lumMod val="60000"/>
                        <a:lumOff val="40000"/>
                      </a:schemeClr>
                    </a:solidFill>
                  </a:tcPr>
                </a:tc>
              </a:tr>
              <a:tr h="460984">
                <a:tc>
                  <a:txBody>
                    <a:bodyPr/>
                    <a:lstStyle/>
                    <a:p>
                      <a:pPr algn="ctr" hangingPunct="0">
                        <a:lnSpc>
                          <a:spcPct val="115000"/>
                        </a:lnSpc>
                        <a:spcBef>
                          <a:spcPts val="600"/>
                        </a:spcBef>
                        <a:spcAft>
                          <a:spcPts val="0"/>
                        </a:spcAft>
                        <a:tabLst>
                          <a:tab pos="504190" algn="l"/>
                          <a:tab pos="756285" algn="l"/>
                          <a:tab pos="1008380" algn="l"/>
                          <a:tab pos="1260475" algn="l"/>
                        </a:tabLst>
                      </a:pPr>
                      <a:r>
                        <a:rPr lang="en-GB" sz="1800" b="0" dirty="0">
                          <a:solidFill>
                            <a:schemeClr val="tx2">
                              <a:lumMod val="75000"/>
                            </a:schemeClr>
                          </a:solidFill>
                        </a:rPr>
                        <a:t>WP 1</a:t>
                      </a:r>
                      <a:endParaRPr lang="fr-FR" sz="1800" b="0" dirty="0">
                        <a:solidFill>
                          <a:schemeClr val="tx2">
                            <a:lumMod val="75000"/>
                          </a:schemeClr>
                        </a:solidFill>
                        <a:latin typeface="Times New Roman"/>
                        <a:ea typeface="Times New Roman"/>
                      </a:endParaRPr>
                    </a:p>
                  </a:txBody>
                  <a:tcPr marL="68580" marR="68580" marT="0" marB="0"/>
                </a:tc>
                <a:tc>
                  <a:txBody>
                    <a:bodyPr/>
                    <a:lstStyle/>
                    <a:p>
                      <a:pPr algn="ctr" hangingPunct="0">
                        <a:lnSpc>
                          <a:spcPct val="115000"/>
                        </a:lnSpc>
                        <a:spcBef>
                          <a:spcPts val="600"/>
                        </a:spcBef>
                        <a:spcAft>
                          <a:spcPts val="0"/>
                        </a:spcAft>
                        <a:tabLst>
                          <a:tab pos="504190" algn="l"/>
                          <a:tab pos="756285" algn="l"/>
                          <a:tab pos="1008380" algn="l"/>
                          <a:tab pos="1260475" algn="l"/>
                        </a:tabLst>
                      </a:pPr>
                      <a:r>
                        <a:rPr lang="en-GB" sz="1800" b="0" dirty="0">
                          <a:solidFill>
                            <a:schemeClr val="tx2">
                              <a:lumMod val="75000"/>
                            </a:schemeClr>
                          </a:solidFill>
                        </a:rPr>
                        <a:t>2</a:t>
                      </a:r>
                      <a:endParaRPr lang="fr-FR" sz="1800" b="0" dirty="0">
                        <a:solidFill>
                          <a:schemeClr val="tx2">
                            <a:lumMod val="75000"/>
                          </a:schemeClr>
                        </a:solidFill>
                        <a:latin typeface="Times New Roman"/>
                        <a:ea typeface="Times New Roman"/>
                      </a:endParaRPr>
                    </a:p>
                  </a:txBody>
                  <a:tcPr marL="68580" marR="68580" marT="0" marB="0"/>
                </a:tc>
                <a:tc>
                  <a:txBody>
                    <a:bodyPr/>
                    <a:lstStyle/>
                    <a:p>
                      <a:pPr hangingPunct="0">
                        <a:lnSpc>
                          <a:spcPct val="115000"/>
                        </a:lnSpc>
                        <a:spcBef>
                          <a:spcPts val="600"/>
                        </a:spcBef>
                        <a:spcAft>
                          <a:spcPts val="0"/>
                        </a:spcAft>
                        <a:tabLst>
                          <a:tab pos="504190" algn="l"/>
                          <a:tab pos="756285" algn="l"/>
                          <a:tab pos="1008380" algn="l"/>
                          <a:tab pos="1260475" algn="l"/>
                        </a:tabLst>
                      </a:pPr>
                      <a:r>
                        <a:rPr lang="en-GB" sz="1800" b="0" dirty="0">
                          <a:solidFill>
                            <a:schemeClr val="tx2">
                              <a:lumMod val="75000"/>
                            </a:schemeClr>
                          </a:solidFill>
                        </a:rPr>
                        <a:t>Eastern Africa and Central Africa (one each)</a:t>
                      </a:r>
                      <a:endParaRPr lang="fr-FR" sz="1800" b="0" dirty="0">
                        <a:solidFill>
                          <a:schemeClr val="tx2">
                            <a:lumMod val="75000"/>
                          </a:schemeClr>
                        </a:solidFill>
                        <a:latin typeface="Times New Roman"/>
                        <a:ea typeface="Times New Roman"/>
                      </a:endParaRPr>
                    </a:p>
                  </a:txBody>
                  <a:tcPr marL="68580" marR="68580" marT="0" marB="0"/>
                </a:tc>
              </a:tr>
              <a:tr h="460984">
                <a:tc>
                  <a:txBody>
                    <a:bodyPr/>
                    <a:lstStyle/>
                    <a:p>
                      <a:pPr algn="ctr" hangingPunct="0">
                        <a:lnSpc>
                          <a:spcPct val="115000"/>
                        </a:lnSpc>
                        <a:spcBef>
                          <a:spcPts val="600"/>
                        </a:spcBef>
                        <a:spcAft>
                          <a:spcPts val="0"/>
                        </a:spcAft>
                        <a:tabLst>
                          <a:tab pos="504190" algn="l"/>
                          <a:tab pos="756285" algn="l"/>
                          <a:tab pos="1008380" algn="l"/>
                          <a:tab pos="1260475" algn="l"/>
                        </a:tabLst>
                      </a:pPr>
                      <a:r>
                        <a:rPr lang="en-GB" sz="1800" b="0" dirty="0">
                          <a:solidFill>
                            <a:schemeClr val="tx2">
                              <a:lumMod val="75000"/>
                            </a:schemeClr>
                          </a:solidFill>
                        </a:rPr>
                        <a:t>WP 2</a:t>
                      </a:r>
                      <a:endParaRPr lang="fr-FR" sz="1800" b="0" dirty="0">
                        <a:solidFill>
                          <a:schemeClr val="tx2">
                            <a:lumMod val="75000"/>
                          </a:schemeClr>
                        </a:solidFill>
                        <a:latin typeface="Times New Roman"/>
                        <a:ea typeface="Times New Roman"/>
                      </a:endParaRPr>
                    </a:p>
                  </a:txBody>
                  <a:tcPr marL="68580" marR="68580" marT="0" marB="0"/>
                </a:tc>
                <a:tc>
                  <a:txBody>
                    <a:bodyPr/>
                    <a:lstStyle/>
                    <a:p>
                      <a:pPr algn="ctr" hangingPunct="0">
                        <a:lnSpc>
                          <a:spcPct val="115000"/>
                        </a:lnSpc>
                        <a:spcBef>
                          <a:spcPts val="600"/>
                        </a:spcBef>
                        <a:spcAft>
                          <a:spcPts val="0"/>
                        </a:spcAft>
                        <a:tabLst>
                          <a:tab pos="504190" algn="l"/>
                          <a:tab pos="756285" algn="l"/>
                          <a:tab pos="1008380" algn="l"/>
                          <a:tab pos="1260475" algn="l"/>
                        </a:tabLst>
                      </a:pPr>
                      <a:r>
                        <a:rPr lang="en-GB" sz="1800" b="0" dirty="0">
                          <a:solidFill>
                            <a:schemeClr val="tx2">
                              <a:lumMod val="75000"/>
                            </a:schemeClr>
                          </a:solidFill>
                        </a:rPr>
                        <a:t>2</a:t>
                      </a:r>
                      <a:endParaRPr lang="fr-FR" sz="1800" b="0" dirty="0">
                        <a:solidFill>
                          <a:schemeClr val="tx2">
                            <a:lumMod val="75000"/>
                          </a:schemeClr>
                        </a:solidFill>
                        <a:latin typeface="Times New Roman"/>
                        <a:ea typeface="Times New Roman"/>
                      </a:endParaRPr>
                    </a:p>
                  </a:txBody>
                  <a:tcPr marL="68580" marR="68580" marT="0" marB="0"/>
                </a:tc>
                <a:tc>
                  <a:txBody>
                    <a:bodyPr/>
                    <a:lstStyle/>
                    <a:p>
                      <a:pPr hangingPunct="0">
                        <a:lnSpc>
                          <a:spcPct val="115000"/>
                        </a:lnSpc>
                        <a:spcBef>
                          <a:spcPts val="600"/>
                        </a:spcBef>
                        <a:spcAft>
                          <a:spcPts val="0"/>
                        </a:spcAft>
                        <a:tabLst>
                          <a:tab pos="504190" algn="l"/>
                          <a:tab pos="756285" algn="l"/>
                          <a:tab pos="1008380" algn="l"/>
                          <a:tab pos="1260475" algn="l"/>
                        </a:tabLst>
                      </a:pPr>
                      <a:r>
                        <a:rPr lang="en-GB" sz="1800" b="0" dirty="0">
                          <a:solidFill>
                            <a:schemeClr val="tx2">
                              <a:lumMod val="75000"/>
                            </a:schemeClr>
                          </a:solidFill>
                        </a:rPr>
                        <a:t>Eastern Africa and Central Africa </a:t>
                      </a:r>
                      <a:r>
                        <a:rPr lang="en-GB" sz="1800" b="0" dirty="0" smtClean="0">
                          <a:solidFill>
                            <a:schemeClr val="tx2">
                              <a:lumMod val="75000"/>
                            </a:schemeClr>
                          </a:solidFill>
                        </a:rPr>
                        <a:t>(one </a:t>
                      </a:r>
                      <a:r>
                        <a:rPr lang="en-GB" sz="1800" b="0" dirty="0">
                          <a:solidFill>
                            <a:schemeClr val="tx2">
                              <a:lumMod val="75000"/>
                            </a:schemeClr>
                          </a:solidFill>
                        </a:rPr>
                        <a:t>each)</a:t>
                      </a:r>
                      <a:endParaRPr lang="fr-FR" sz="1800" b="0" dirty="0">
                        <a:solidFill>
                          <a:schemeClr val="tx2">
                            <a:lumMod val="75000"/>
                          </a:schemeClr>
                        </a:solidFill>
                        <a:latin typeface="Times New Roman"/>
                        <a:ea typeface="Times New Roman"/>
                      </a:endParaRPr>
                    </a:p>
                  </a:txBody>
                  <a:tcPr marL="68580" marR="68580" marT="0" marB="0"/>
                </a:tc>
              </a:tr>
              <a:tr h="460984">
                <a:tc>
                  <a:txBody>
                    <a:bodyPr/>
                    <a:lstStyle/>
                    <a:p>
                      <a:pPr algn="ctr" hangingPunct="0">
                        <a:lnSpc>
                          <a:spcPct val="115000"/>
                        </a:lnSpc>
                        <a:spcBef>
                          <a:spcPts val="600"/>
                        </a:spcBef>
                        <a:spcAft>
                          <a:spcPts val="0"/>
                        </a:spcAft>
                        <a:tabLst>
                          <a:tab pos="504190" algn="l"/>
                          <a:tab pos="756285" algn="l"/>
                          <a:tab pos="1008380" algn="l"/>
                          <a:tab pos="1260475" algn="l"/>
                        </a:tabLst>
                      </a:pPr>
                      <a:r>
                        <a:rPr lang="en-GB" sz="1800" b="0" dirty="0">
                          <a:solidFill>
                            <a:schemeClr val="tx2">
                              <a:lumMod val="75000"/>
                            </a:schemeClr>
                          </a:solidFill>
                        </a:rPr>
                        <a:t>WP 3</a:t>
                      </a:r>
                      <a:endParaRPr lang="fr-FR" sz="1800" b="0" dirty="0">
                        <a:solidFill>
                          <a:schemeClr val="tx2">
                            <a:lumMod val="75000"/>
                          </a:schemeClr>
                        </a:solidFill>
                        <a:latin typeface="Times New Roman"/>
                        <a:ea typeface="Times New Roman"/>
                      </a:endParaRPr>
                    </a:p>
                  </a:txBody>
                  <a:tcPr marL="68580" marR="68580" marT="0" marB="0"/>
                </a:tc>
                <a:tc>
                  <a:txBody>
                    <a:bodyPr/>
                    <a:lstStyle/>
                    <a:p>
                      <a:pPr algn="ctr" hangingPunct="0">
                        <a:lnSpc>
                          <a:spcPct val="115000"/>
                        </a:lnSpc>
                        <a:spcBef>
                          <a:spcPts val="600"/>
                        </a:spcBef>
                        <a:spcAft>
                          <a:spcPts val="0"/>
                        </a:spcAft>
                        <a:tabLst>
                          <a:tab pos="504190" algn="l"/>
                          <a:tab pos="756285" algn="l"/>
                          <a:tab pos="1008380" algn="l"/>
                          <a:tab pos="1260475" algn="l"/>
                        </a:tabLst>
                      </a:pPr>
                      <a:r>
                        <a:rPr lang="en-GB" sz="1800" b="0" dirty="0">
                          <a:solidFill>
                            <a:schemeClr val="tx2">
                              <a:lumMod val="75000"/>
                            </a:schemeClr>
                          </a:solidFill>
                        </a:rPr>
                        <a:t>3</a:t>
                      </a:r>
                      <a:endParaRPr lang="fr-FR" sz="1800" b="0" dirty="0">
                        <a:solidFill>
                          <a:schemeClr val="tx2">
                            <a:lumMod val="75000"/>
                          </a:schemeClr>
                        </a:solidFill>
                        <a:latin typeface="Times New Roman"/>
                        <a:ea typeface="Times New Roman"/>
                      </a:endParaRPr>
                    </a:p>
                  </a:txBody>
                  <a:tcPr marL="68580" marR="68580" marT="0" marB="0"/>
                </a:tc>
                <a:tc>
                  <a:txBody>
                    <a:bodyPr/>
                    <a:lstStyle/>
                    <a:p>
                      <a:pPr hangingPunct="0">
                        <a:lnSpc>
                          <a:spcPct val="115000"/>
                        </a:lnSpc>
                        <a:spcBef>
                          <a:spcPts val="600"/>
                        </a:spcBef>
                        <a:spcAft>
                          <a:spcPts val="0"/>
                        </a:spcAft>
                        <a:tabLst>
                          <a:tab pos="504190" algn="l"/>
                          <a:tab pos="756285" algn="l"/>
                          <a:tab pos="1008380" algn="l"/>
                          <a:tab pos="1260475" algn="l"/>
                        </a:tabLst>
                      </a:pPr>
                      <a:r>
                        <a:rPr lang="en-GB" sz="1800" b="0" dirty="0">
                          <a:solidFill>
                            <a:schemeClr val="tx2">
                              <a:lumMod val="75000"/>
                            </a:schemeClr>
                          </a:solidFill>
                        </a:rPr>
                        <a:t>Eastern Africa, Western  Africa and Central Africa (one each)</a:t>
                      </a:r>
                      <a:endParaRPr lang="fr-FR" sz="1800" b="0" dirty="0">
                        <a:solidFill>
                          <a:schemeClr val="tx2">
                            <a:lumMod val="75000"/>
                          </a:schemeClr>
                        </a:solidFill>
                        <a:latin typeface="Times New Roman"/>
                        <a:ea typeface="Times New Roman"/>
                      </a:endParaRPr>
                    </a:p>
                  </a:txBody>
                  <a:tcPr marL="68580" marR="68580" marT="0" marB="0"/>
                </a:tc>
              </a:tr>
            </a:tbl>
          </a:graphicData>
        </a:graphic>
      </p:graphicFrame>
      <p:pic>
        <p:nvPicPr>
          <p:cNvPr id="14" name="Image 13" descr="C:\Documents and Settings\Administrateur\Bureau\Contributions\Sans titre3.bmp"/>
          <p:cNvPicPr/>
          <p:nvPr/>
        </p:nvPicPr>
        <p:blipFill>
          <a:blip r:embed="rId4" cstate="print"/>
          <a:srcRect/>
          <a:stretch>
            <a:fillRect/>
          </a:stretch>
        </p:blipFill>
        <p:spPr bwMode="auto">
          <a:xfrm>
            <a:off x="6979195" y="2065274"/>
            <a:ext cx="1944081" cy="2159875"/>
          </a:xfrm>
          <a:prstGeom prst="rect">
            <a:avLst/>
          </a:prstGeom>
          <a:noFill/>
          <a:ln w="9525">
            <a:solidFill>
              <a:schemeClr val="tx1">
                <a:lumMod val="50000"/>
                <a:lumOff val="50000"/>
              </a:schemeClr>
            </a:solidFill>
            <a:miter lim="800000"/>
            <a:headEnd/>
            <a:tailEnd/>
          </a:ln>
        </p:spPr>
      </p:pic>
      <p:sp>
        <p:nvSpPr>
          <p:cNvPr id="16" name="Espace réservé du numéro de diapositive 3"/>
          <p:cNvSpPr>
            <a:spLocks noGrp="1"/>
          </p:cNvSpPr>
          <p:nvPr>
            <p:ph type="sldNum" sz="quarter" idx="12"/>
          </p:nvPr>
        </p:nvSpPr>
        <p:spPr>
          <a:xfrm>
            <a:off x="3505200" y="6176433"/>
            <a:ext cx="2133600" cy="365125"/>
          </a:xfrm>
        </p:spPr>
        <p:txBody>
          <a:bodyPr/>
          <a:lstStyle/>
          <a:p>
            <a:fld id="{283C63E4-F9BE-C24A-B4FF-309EB18BA564}" type="slidenum">
              <a:rPr lang="en-US" smtClean="0"/>
              <a:pPr/>
              <a:t>26</a:t>
            </a:fld>
            <a:endParaRPr lang="en-US" dirty="0"/>
          </a:p>
        </p:txBody>
      </p:sp>
      <p:sp>
        <p:nvSpPr>
          <p:cNvPr id="50178" name="AutoShape 2" descr="Résultat de recherche d'images pour &quot;question&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pic>
        <p:nvPicPr>
          <p:cNvPr id="50180" name="Picture 4"/>
          <p:cNvPicPr>
            <a:picLocks noChangeAspect="1" noChangeArrowheads="1"/>
          </p:cNvPicPr>
          <p:nvPr/>
        </p:nvPicPr>
        <p:blipFill>
          <a:blip r:embed="rId5"/>
          <a:srcRect/>
          <a:stretch>
            <a:fillRect/>
          </a:stretch>
        </p:blipFill>
        <p:spPr bwMode="auto">
          <a:xfrm>
            <a:off x="5130446" y="5060226"/>
            <a:ext cx="1016708" cy="1481332"/>
          </a:xfrm>
          <a:prstGeom prst="rect">
            <a:avLst/>
          </a:prstGeom>
          <a:noFill/>
          <a:ln w="9525">
            <a:noFill/>
            <a:miter lim="800000"/>
            <a:headEnd/>
            <a:tailEnd/>
          </a:ln>
          <a:effectLst/>
        </p:spPr>
      </p:pic>
      <p:sp>
        <p:nvSpPr>
          <p:cNvPr id="17" name="Rectangle 16"/>
          <p:cNvSpPr/>
          <p:nvPr/>
        </p:nvSpPr>
        <p:spPr>
          <a:xfrm>
            <a:off x="2393552" y="5404351"/>
            <a:ext cx="5178425" cy="584775"/>
          </a:xfrm>
          <a:prstGeom prst="rect">
            <a:avLst/>
          </a:prstGeom>
        </p:spPr>
        <p:txBody>
          <a:bodyPr wrap="square">
            <a:spAutoFit/>
          </a:bodyPr>
          <a:lstStyle/>
          <a:p>
            <a:pPr marL="268288" lvl="0" indent="-268288" defTabSz="914400" eaLnBrk="0" fontAlgn="base" hangingPunct="0">
              <a:spcBef>
                <a:spcPts val="1200"/>
              </a:spcBef>
              <a:spcAft>
                <a:spcPct val="0"/>
              </a:spcAft>
              <a:buSzPct val="75000"/>
              <a:tabLst>
                <a:tab pos="581025" algn="l"/>
              </a:tabLst>
              <a:defRPr/>
            </a:pPr>
            <a:r>
              <a:rPr lang="en-US" sz="3200" b="1" dirty="0" smtClean="0">
                <a:solidFill>
                  <a:schemeClr val="accent2"/>
                </a:solidFill>
              </a:rPr>
              <a:t>Any Volunteers</a:t>
            </a:r>
            <a:endParaRPr lang="en-US" sz="3200" dirty="0" smtClean="0">
              <a:solidFill>
                <a:schemeClr val="accent2"/>
              </a:solidFill>
            </a:endParaRPr>
          </a:p>
        </p:txBody>
      </p:sp>
    </p:spTree>
    <p:extLst>
      <p:ext uri="{BB962C8B-B14F-4D97-AF65-F5344CB8AC3E}">
        <p14:creationId xmlns="" xmlns:p14="http://schemas.microsoft.com/office/powerpoint/2010/main" val="42305797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US" dirty="0" smtClean="0"/>
              <a:t>SG13 Regional Group For Africa</a:t>
            </a:r>
            <a:br>
              <a:rPr lang="en-US" dirty="0" smtClean="0"/>
            </a:br>
            <a:r>
              <a:rPr lang="en-US" sz="3600" b="0" i="1" dirty="0" smtClean="0"/>
              <a:t>Advantages of the adopted Structure</a:t>
            </a:r>
            <a:endParaRPr lang="en-US" sz="3600" b="0" i="1" dirty="0"/>
          </a:p>
        </p:txBody>
      </p:sp>
      <p:sp>
        <p:nvSpPr>
          <p:cNvPr id="13" name="Rectangle 2"/>
          <p:cNvSpPr txBox="1">
            <a:spLocks noChangeArrowheads="1"/>
          </p:cNvSpPr>
          <p:nvPr/>
        </p:nvSpPr>
        <p:spPr bwMode="auto">
          <a:xfrm>
            <a:off x="8676456" y="428604"/>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endParaRPr lang="en-GB" sz="2400" b="0" dirty="0" smtClean="0">
              <a:solidFill>
                <a:schemeClr val="accent1"/>
              </a:solidFill>
            </a:endParaRPr>
          </a:p>
        </p:txBody>
      </p:sp>
      <p:pic>
        <p:nvPicPr>
          <p:cNvPr id="21" name="Picture 2"/>
          <p:cNvPicPr>
            <a:picLocks noChangeAspect="1" noChangeArrowheads="1"/>
          </p:cNvPicPr>
          <p:nvPr/>
        </p:nvPicPr>
        <p:blipFill>
          <a:blip r:embed="rId3" cstate="print"/>
          <a:srcRect/>
          <a:stretch>
            <a:fillRect/>
          </a:stretch>
        </p:blipFill>
        <p:spPr bwMode="auto">
          <a:xfrm>
            <a:off x="0" y="162478"/>
            <a:ext cx="1071570" cy="642942"/>
          </a:xfrm>
          <a:prstGeom prst="rect">
            <a:avLst/>
          </a:prstGeom>
          <a:noFill/>
          <a:ln w="9525">
            <a:noFill/>
            <a:miter lim="800000"/>
            <a:headEnd/>
            <a:tailEnd/>
          </a:ln>
          <a:effectLst/>
        </p:spPr>
      </p:pic>
      <p:sp>
        <p:nvSpPr>
          <p:cNvPr id="2050" name="AutoShape 2" descr="Résultat de recherche d'images pour &quot;ISO&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2055" name="AutoShape 7" descr="Résultat de recherche d'images pour &quot;open grid forum&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2060" name="AutoShape 12" descr="Résultat de recherche d'images pour &quot;dmtf&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2065" name="AutoShape 17" descr="Résultat de recherche d'images pour &quot;Iee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2070" name="AutoShape 22" descr="Résultat de recherche d'images pour &quot;TM forum&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28" name="Rectangle 2"/>
          <p:cNvSpPr txBox="1">
            <a:spLocks noChangeArrowheads="1"/>
          </p:cNvSpPr>
          <p:nvPr/>
        </p:nvSpPr>
        <p:spPr bwMode="auto">
          <a:xfrm>
            <a:off x="8639976" y="458236"/>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r>
              <a:rPr lang="en-GB" sz="2400" b="0" dirty="0" smtClean="0">
                <a:solidFill>
                  <a:schemeClr val="accent1"/>
                </a:solidFill>
              </a:rPr>
              <a:t>7</a:t>
            </a:r>
          </a:p>
        </p:txBody>
      </p:sp>
      <p:sp>
        <p:nvSpPr>
          <p:cNvPr id="12" name="Espace réservé du numéro de diapositive 3"/>
          <p:cNvSpPr>
            <a:spLocks noGrp="1"/>
          </p:cNvSpPr>
          <p:nvPr>
            <p:ph type="sldNum" sz="quarter" idx="12"/>
          </p:nvPr>
        </p:nvSpPr>
        <p:spPr>
          <a:xfrm>
            <a:off x="3505200" y="6176433"/>
            <a:ext cx="2133600" cy="365125"/>
          </a:xfrm>
        </p:spPr>
        <p:txBody>
          <a:bodyPr/>
          <a:lstStyle/>
          <a:p>
            <a:fld id="{283C63E4-F9BE-C24A-B4FF-309EB18BA564}" type="slidenum">
              <a:rPr lang="en-US" smtClean="0"/>
              <a:pPr/>
              <a:t>27</a:t>
            </a:fld>
            <a:endParaRPr lang="en-US" dirty="0"/>
          </a:p>
        </p:txBody>
      </p:sp>
      <p:sp>
        <p:nvSpPr>
          <p:cNvPr id="14" name="Rectangle 13"/>
          <p:cNvSpPr/>
          <p:nvPr/>
        </p:nvSpPr>
        <p:spPr>
          <a:xfrm>
            <a:off x="520264" y="2420748"/>
            <a:ext cx="2317531" cy="1426037"/>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indent="268288">
              <a:spcBef>
                <a:spcPts val="600"/>
              </a:spcBef>
            </a:pPr>
            <a:r>
              <a:rPr lang="en-US" sz="1700" b="1" dirty="0" smtClean="0">
                <a:solidFill>
                  <a:schemeClr val="tx2">
                    <a:lumMod val="60000"/>
                    <a:lumOff val="40000"/>
                  </a:schemeClr>
                </a:solidFill>
              </a:rPr>
              <a:t>Encouraging active participation of regional stakeholders to the maximum of SG13 work items</a:t>
            </a:r>
          </a:p>
        </p:txBody>
      </p:sp>
      <p:pic>
        <p:nvPicPr>
          <p:cNvPr id="15" name="Picture 3"/>
          <p:cNvPicPr>
            <a:picLocks noChangeAspect="1" noChangeArrowheads="1"/>
          </p:cNvPicPr>
          <p:nvPr/>
        </p:nvPicPr>
        <p:blipFill>
          <a:blip r:embed="rId4"/>
          <a:srcRect/>
          <a:stretch>
            <a:fillRect/>
          </a:stretch>
        </p:blipFill>
        <p:spPr bwMode="auto">
          <a:xfrm>
            <a:off x="299543" y="2254461"/>
            <a:ext cx="536685" cy="501986"/>
          </a:xfrm>
          <a:prstGeom prst="rect">
            <a:avLst/>
          </a:prstGeom>
          <a:noFill/>
          <a:ln w="9525">
            <a:noFill/>
            <a:miter lim="800000"/>
            <a:headEnd/>
            <a:tailEnd/>
          </a:ln>
          <a:effectLst/>
        </p:spPr>
      </p:pic>
      <p:sp>
        <p:nvSpPr>
          <p:cNvPr id="16" name="Rectangle 15"/>
          <p:cNvSpPr/>
          <p:nvPr/>
        </p:nvSpPr>
        <p:spPr>
          <a:xfrm>
            <a:off x="515004" y="4244344"/>
            <a:ext cx="2317531" cy="1426037"/>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indent="268288">
              <a:spcBef>
                <a:spcPts val="600"/>
              </a:spcBef>
            </a:pPr>
            <a:r>
              <a:rPr lang="en-US" sz="1700" b="1" dirty="0" smtClean="0">
                <a:solidFill>
                  <a:schemeClr val="tx2">
                    <a:lumMod val="60000"/>
                    <a:lumOff val="40000"/>
                  </a:schemeClr>
                </a:solidFill>
              </a:rPr>
              <a:t>Easier coordination and collaboration between each regional and parent working party</a:t>
            </a:r>
          </a:p>
        </p:txBody>
      </p:sp>
      <p:pic>
        <p:nvPicPr>
          <p:cNvPr id="17" name="Picture 3"/>
          <p:cNvPicPr>
            <a:picLocks noChangeAspect="1" noChangeArrowheads="1"/>
          </p:cNvPicPr>
          <p:nvPr/>
        </p:nvPicPr>
        <p:blipFill>
          <a:blip r:embed="rId4"/>
          <a:srcRect/>
          <a:stretch>
            <a:fillRect/>
          </a:stretch>
        </p:blipFill>
        <p:spPr bwMode="auto">
          <a:xfrm>
            <a:off x="294283" y="4078057"/>
            <a:ext cx="536685" cy="501986"/>
          </a:xfrm>
          <a:prstGeom prst="rect">
            <a:avLst/>
          </a:prstGeom>
          <a:noFill/>
          <a:ln w="9525">
            <a:noFill/>
            <a:miter lim="800000"/>
            <a:headEnd/>
            <a:tailEnd/>
          </a:ln>
          <a:effectLst/>
        </p:spPr>
      </p:pic>
      <p:sp>
        <p:nvSpPr>
          <p:cNvPr id="18" name="Rectangle 17"/>
          <p:cNvSpPr/>
          <p:nvPr/>
        </p:nvSpPr>
        <p:spPr>
          <a:xfrm>
            <a:off x="6317973" y="2420749"/>
            <a:ext cx="2317531" cy="1426037"/>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indent="268288">
              <a:spcBef>
                <a:spcPts val="600"/>
              </a:spcBef>
            </a:pPr>
            <a:r>
              <a:rPr lang="en-US" sz="1700" b="1" dirty="0" smtClean="0">
                <a:solidFill>
                  <a:schemeClr val="tx2">
                    <a:lumMod val="60000"/>
                    <a:lumOff val="40000"/>
                  </a:schemeClr>
                </a:solidFill>
              </a:rPr>
              <a:t>Adequate workload division that makes the staff’s work more efficient, prosperous and precise </a:t>
            </a:r>
          </a:p>
        </p:txBody>
      </p:sp>
      <p:pic>
        <p:nvPicPr>
          <p:cNvPr id="19" name="Picture 3"/>
          <p:cNvPicPr>
            <a:picLocks noChangeAspect="1" noChangeArrowheads="1"/>
          </p:cNvPicPr>
          <p:nvPr/>
        </p:nvPicPr>
        <p:blipFill>
          <a:blip r:embed="rId4"/>
          <a:srcRect/>
          <a:stretch>
            <a:fillRect/>
          </a:stretch>
        </p:blipFill>
        <p:spPr bwMode="auto">
          <a:xfrm>
            <a:off x="6097252" y="2254462"/>
            <a:ext cx="536685" cy="501986"/>
          </a:xfrm>
          <a:prstGeom prst="rect">
            <a:avLst/>
          </a:prstGeom>
          <a:noFill/>
          <a:ln w="9525">
            <a:noFill/>
            <a:miter lim="800000"/>
            <a:headEnd/>
            <a:tailEnd/>
          </a:ln>
          <a:effectLst/>
        </p:spPr>
      </p:pic>
      <p:sp>
        <p:nvSpPr>
          <p:cNvPr id="20" name="Rectangle 19"/>
          <p:cNvSpPr/>
          <p:nvPr/>
        </p:nvSpPr>
        <p:spPr>
          <a:xfrm>
            <a:off x="3442220" y="3482317"/>
            <a:ext cx="2317531" cy="1058128"/>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indent="268288">
              <a:spcBef>
                <a:spcPts val="600"/>
              </a:spcBef>
            </a:pPr>
            <a:r>
              <a:rPr lang="en-US" sz="1700" b="1" dirty="0" smtClean="0">
                <a:solidFill>
                  <a:schemeClr val="tx2">
                    <a:lumMod val="60000"/>
                    <a:lumOff val="40000"/>
                  </a:schemeClr>
                </a:solidFill>
              </a:rPr>
              <a:t>Decentralized and efficient coordination inside the group</a:t>
            </a:r>
          </a:p>
        </p:txBody>
      </p:sp>
      <p:pic>
        <p:nvPicPr>
          <p:cNvPr id="22" name="Picture 3"/>
          <p:cNvPicPr>
            <a:picLocks noChangeAspect="1" noChangeArrowheads="1"/>
          </p:cNvPicPr>
          <p:nvPr/>
        </p:nvPicPr>
        <p:blipFill>
          <a:blip r:embed="rId4"/>
          <a:srcRect/>
          <a:stretch>
            <a:fillRect/>
          </a:stretch>
        </p:blipFill>
        <p:spPr bwMode="auto">
          <a:xfrm>
            <a:off x="3221499" y="3316029"/>
            <a:ext cx="536685" cy="501986"/>
          </a:xfrm>
          <a:prstGeom prst="rect">
            <a:avLst/>
          </a:prstGeom>
          <a:noFill/>
          <a:ln w="9525">
            <a:noFill/>
            <a:miter lim="800000"/>
            <a:headEnd/>
            <a:tailEnd/>
          </a:ln>
          <a:effectLst/>
        </p:spPr>
      </p:pic>
      <p:sp>
        <p:nvSpPr>
          <p:cNvPr id="24" name="Rectangle 23"/>
          <p:cNvSpPr/>
          <p:nvPr/>
        </p:nvSpPr>
        <p:spPr>
          <a:xfrm>
            <a:off x="3440640" y="4823363"/>
            <a:ext cx="2317531" cy="1058128"/>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indent="268288">
              <a:spcBef>
                <a:spcPts val="600"/>
              </a:spcBef>
            </a:pPr>
            <a:r>
              <a:rPr lang="en-US" sz="1700" b="1" dirty="0" smtClean="0">
                <a:solidFill>
                  <a:schemeClr val="tx2">
                    <a:lumMod val="60000"/>
                    <a:lumOff val="40000"/>
                  </a:schemeClr>
                </a:solidFill>
              </a:rPr>
              <a:t>Efficient and easier interaction with sub-regions thanks to focal points</a:t>
            </a:r>
          </a:p>
        </p:txBody>
      </p:sp>
      <p:pic>
        <p:nvPicPr>
          <p:cNvPr id="25" name="Picture 3"/>
          <p:cNvPicPr>
            <a:picLocks noChangeAspect="1" noChangeArrowheads="1"/>
          </p:cNvPicPr>
          <p:nvPr/>
        </p:nvPicPr>
        <p:blipFill>
          <a:blip r:embed="rId4"/>
          <a:srcRect/>
          <a:stretch>
            <a:fillRect/>
          </a:stretch>
        </p:blipFill>
        <p:spPr bwMode="auto">
          <a:xfrm>
            <a:off x="3219919" y="4657075"/>
            <a:ext cx="536685" cy="501986"/>
          </a:xfrm>
          <a:prstGeom prst="rect">
            <a:avLst/>
          </a:prstGeom>
          <a:noFill/>
          <a:ln w="9525">
            <a:noFill/>
            <a:miter lim="800000"/>
            <a:headEnd/>
            <a:tailEnd/>
          </a:ln>
          <a:effectLst/>
        </p:spPr>
      </p:pic>
      <p:sp>
        <p:nvSpPr>
          <p:cNvPr id="26" name="Rectangle 25"/>
          <p:cNvSpPr/>
          <p:nvPr/>
        </p:nvSpPr>
        <p:spPr>
          <a:xfrm>
            <a:off x="3440640" y="2136961"/>
            <a:ext cx="2317531" cy="1058128"/>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indent="268288">
              <a:spcBef>
                <a:spcPts val="600"/>
              </a:spcBef>
            </a:pPr>
            <a:r>
              <a:rPr lang="en-US" sz="1700" b="1" dirty="0" smtClean="0">
                <a:solidFill>
                  <a:schemeClr val="tx2">
                    <a:lumMod val="60000"/>
                    <a:lumOff val="40000"/>
                  </a:schemeClr>
                </a:solidFill>
              </a:rPr>
              <a:t>Stimulating the participation of all sub-regions to SG13 activities</a:t>
            </a:r>
          </a:p>
        </p:txBody>
      </p:sp>
      <p:pic>
        <p:nvPicPr>
          <p:cNvPr id="27" name="Picture 3"/>
          <p:cNvPicPr>
            <a:picLocks noChangeAspect="1" noChangeArrowheads="1"/>
          </p:cNvPicPr>
          <p:nvPr/>
        </p:nvPicPr>
        <p:blipFill>
          <a:blip r:embed="rId4"/>
          <a:srcRect/>
          <a:stretch>
            <a:fillRect/>
          </a:stretch>
        </p:blipFill>
        <p:spPr bwMode="auto">
          <a:xfrm>
            <a:off x="3219919" y="1970673"/>
            <a:ext cx="536685" cy="501986"/>
          </a:xfrm>
          <a:prstGeom prst="rect">
            <a:avLst/>
          </a:prstGeom>
          <a:noFill/>
          <a:ln w="9525">
            <a:noFill/>
            <a:miter lim="800000"/>
            <a:headEnd/>
            <a:tailEnd/>
          </a:ln>
          <a:effectLst/>
        </p:spPr>
      </p:pic>
      <p:sp>
        <p:nvSpPr>
          <p:cNvPr id="29" name="Rectangle 28"/>
          <p:cNvSpPr/>
          <p:nvPr/>
        </p:nvSpPr>
        <p:spPr>
          <a:xfrm>
            <a:off x="6298467" y="4244344"/>
            <a:ext cx="2317531" cy="1058128"/>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indent="268288" fontAlgn="base">
              <a:spcBef>
                <a:spcPts val="600"/>
              </a:spcBef>
              <a:spcAft>
                <a:spcPct val="0"/>
              </a:spcAft>
              <a:buSzPct val="75000"/>
              <a:buBlip>
                <a:blip r:embed="rId5"/>
              </a:buBlip>
              <a:tabLst>
                <a:tab pos="581025" algn="l"/>
              </a:tabLst>
              <a:defRPr/>
            </a:pPr>
            <a:r>
              <a:rPr lang="en-US" sz="1700" b="1" dirty="0" smtClean="0">
                <a:solidFill>
                  <a:schemeClr val="tx2">
                    <a:lumMod val="60000"/>
                    <a:lumOff val="40000"/>
                  </a:schemeClr>
                </a:solidFill>
              </a:rPr>
              <a:t>Creating a task </a:t>
            </a:r>
            <a:r>
              <a:rPr lang="fr-FR" sz="1700" b="1" dirty="0" smtClean="0">
                <a:solidFill>
                  <a:schemeClr val="tx2">
                    <a:lumMod val="60000"/>
                    <a:lumOff val="40000"/>
                  </a:schemeClr>
                </a:solidFill>
              </a:rPr>
              <a:t>force </a:t>
            </a:r>
            <a:r>
              <a:rPr lang="en-GB" sz="1700" b="1" dirty="0" smtClean="0">
                <a:solidFill>
                  <a:schemeClr val="tx2">
                    <a:lumMod val="60000"/>
                    <a:lumOff val="40000"/>
                  </a:schemeClr>
                </a:solidFill>
              </a:rPr>
              <a:t>in the region including high skilled experts in the  SG13’s topics</a:t>
            </a:r>
            <a:endParaRPr lang="fr-FR" sz="1700" b="1" dirty="0" smtClean="0">
              <a:solidFill>
                <a:schemeClr val="tx2">
                  <a:lumMod val="60000"/>
                  <a:lumOff val="40000"/>
                </a:schemeClr>
              </a:solidFill>
            </a:endParaRPr>
          </a:p>
        </p:txBody>
      </p:sp>
      <p:pic>
        <p:nvPicPr>
          <p:cNvPr id="30" name="Picture 3"/>
          <p:cNvPicPr>
            <a:picLocks noChangeAspect="1" noChangeArrowheads="1"/>
          </p:cNvPicPr>
          <p:nvPr/>
        </p:nvPicPr>
        <p:blipFill>
          <a:blip r:embed="rId4"/>
          <a:srcRect/>
          <a:stretch>
            <a:fillRect/>
          </a:stretch>
        </p:blipFill>
        <p:spPr bwMode="auto">
          <a:xfrm>
            <a:off x="6077746" y="4078056"/>
            <a:ext cx="536685" cy="501986"/>
          </a:xfrm>
          <a:prstGeom prst="rect">
            <a:avLst/>
          </a:prstGeom>
          <a:noFill/>
          <a:ln w="9525">
            <a:noFill/>
            <a:miter lim="800000"/>
            <a:headEnd/>
            <a:tailEnd/>
          </a:ln>
          <a:effectLst/>
        </p:spPr>
      </p:pic>
    </p:spTree>
    <p:extLst>
      <p:ext uri="{BB962C8B-B14F-4D97-AF65-F5344CB8AC3E}">
        <p14:creationId xmlns="" xmlns:p14="http://schemas.microsoft.com/office/powerpoint/2010/main" val="42305797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US" dirty="0" smtClean="0"/>
              <a:t>SG13 Regional Group For Africa</a:t>
            </a:r>
            <a:br>
              <a:rPr lang="en-US" dirty="0" smtClean="0"/>
            </a:br>
            <a:r>
              <a:rPr lang="en-US" sz="3600" b="0" i="1" dirty="0" smtClean="0"/>
              <a:t>Regional Meetings</a:t>
            </a:r>
            <a:endParaRPr lang="en-US" b="0" i="1" dirty="0"/>
          </a:p>
        </p:txBody>
      </p:sp>
      <p:sp>
        <p:nvSpPr>
          <p:cNvPr id="13" name="Rectangle 2"/>
          <p:cNvSpPr txBox="1">
            <a:spLocks noChangeArrowheads="1"/>
          </p:cNvSpPr>
          <p:nvPr/>
        </p:nvSpPr>
        <p:spPr bwMode="auto">
          <a:xfrm>
            <a:off x="8676456" y="428604"/>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endParaRPr lang="en-GB" sz="2400" b="0" dirty="0" smtClean="0">
              <a:solidFill>
                <a:schemeClr val="accent1"/>
              </a:solidFill>
            </a:endParaRPr>
          </a:p>
        </p:txBody>
      </p:sp>
      <p:sp>
        <p:nvSpPr>
          <p:cNvPr id="14" name="Espace réservé du numéro de diapositive 13"/>
          <p:cNvSpPr>
            <a:spLocks noGrp="1"/>
          </p:cNvSpPr>
          <p:nvPr>
            <p:ph type="sldNum" sz="quarter" idx="12"/>
          </p:nvPr>
        </p:nvSpPr>
        <p:spPr/>
        <p:txBody>
          <a:bodyPr/>
          <a:lstStyle/>
          <a:p>
            <a:fld id="{283C63E4-F9BE-C24A-B4FF-309EB18BA564}" type="slidenum">
              <a:rPr lang="en-US" smtClean="0"/>
              <a:pPr/>
              <a:t>28</a:t>
            </a:fld>
            <a:endParaRPr lang="en-US" dirty="0"/>
          </a:p>
        </p:txBody>
      </p:sp>
      <p:pic>
        <p:nvPicPr>
          <p:cNvPr id="21" name="Picture 2"/>
          <p:cNvPicPr>
            <a:picLocks noChangeAspect="1" noChangeArrowheads="1"/>
          </p:cNvPicPr>
          <p:nvPr/>
        </p:nvPicPr>
        <p:blipFill>
          <a:blip r:embed="rId3" cstate="print"/>
          <a:srcRect/>
          <a:stretch>
            <a:fillRect/>
          </a:stretch>
        </p:blipFill>
        <p:spPr bwMode="auto">
          <a:xfrm>
            <a:off x="0" y="162478"/>
            <a:ext cx="1071570" cy="642942"/>
          </a:xfrm>
          <a:prstGeom prst="rect">
            <a:avLst/>
          </a:prstGeom>
          <a:noFill/>
          <a:ln w="9525">
            <a:noFill/>
            <a:miter lim="800000"/>
            <a:headEnd/>
            <a:tailEnd/>
          </a:ln>
          <a:effectLst/>
        </p:spPr>
      </p:pic>
      <p:sp>
        <p:nvSpPr>
          <p:cNvPr id="2050" name="AutoShape 2" descr="Résultat de recherche d'images pour &quot;ISO&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2055" name="AutoShape 7" descr="Résultat de recherche d'images pour &quot;open grid forum&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2060" name="AutoShape 12" descr="Résultat de recherche d'images pour &quot;dmtf&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2065" name="AutoShape 17" descr="Résultat de recherche d'images pour &quot;Iee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2070" name="AutoShape 22" descr="Résultat de recherche d'images pour &quot;TM forum&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graphicFrame>
        <p:nvGraphicFramePr>
          <p:cNvPr id="15" name="Tableau 14"/>
          <p:cNvGraphicFramePr>
            <a:graphicFrameLocks noGrp="1"/>
          </p:cNvGraphicFramePr>
          <p:nvPr/>
        </p:nvGraphicFramePr>
        <p:xfrm>
          <a:off x="567559" y="2727442"/>
          <a:ext cx="8161612" cy="2549590"/>
        </p:xfrm>
        <a:graphic>
          <a:graphicData uri="http://schemas.openxmlformats.org/drawingml/2006/table">
            <a:tbl>
              <a:tblPr firstRow="1" bandRow="1">
                <a:tableStyleId>{1E171933-4619-4E11-9A3F-F7608DF75F80}</a:tableStyleId>
              </a:tblPr>
              <a:tblGrid>
                <a:gridCol w="1024758"/>
                <a:gridCol w="2096814"/>
                <a:gridCol w="1686910"/>
                <a:gridCol w="1718442"/>
                <a:gridCol w="1634688"/>
              </a:tblGrid>
              <a:tr h="643879">
                <a:tc>
                  <a:txBody>
                    <a:bodyPr/>
                    <a:lstStyle/>
                    <a:p>
                      <a:pPr algn="ctr"/>
                      <a:r>
                        <a:rPr lang="en-US" sz="2000" b="1" cap="none" spc="0" noProof="0" dirty="0" smtClean="0">
                          <a:ln>
                            <a:noFill/>
                          </a:ln>
                          <a:solidFill>
                            <a:schemeClr val="accent4">
                              <a:lumMod val="75000"/>
                            </a:schemeClr>
                          </a:solidFill>
                          <a:effectLst/>
                        </a:rPr>
                        <a:t>Year</a:t>
                      </a:r>
                      <a:endParaRPr lang="en-US" sz="2000" b="1" cap="none" spc="0" noProof="0" dirty="0">
                        <a:ln>
                          <a:noFill/>
                        </a:ln>
                        <a:solidFill>
                          <a:schemeClr val="accent4">
                            <a:lumMod val="75000"/>
                          </a:schemeClr>
                        </a:solidFill>
                        <a:effectLst/>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60000"/>
                        <a:lumOff val="4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1" kern="1200" baseline="0" noProof="0" dirty="0" smtClean="0">
                          <a:solidFill>
                            <a:schemeClr val="accent4">
                              <a:lumMod val="75000"/>
                            </a:schemeClr>
                          </a:solidFill>
                          <a:latin typeface="+mn-lt"/>
                          <a:ea typeface="+mn-ea"/>
                          <a:cs typeface="+mn-cs"/>
                        </a:rPr>
                        <a:t>Venue</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60000"/>
                        <a:lumOff val="4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1" kern="1200" baseline="0" noProof="0" dirty="0" smtClean="0">
                          <a:solidFill>
                            <a:schemeClr val="accent4">
                              <a:lumMod val="75000"/>
                            </a:schemeClr>
                          </a:solidFill>
                          <a:latin typeface="+mn-lt"/>
                          <a:ea typeface="+mn-ea"/>
                          <a:cs typeface="+mn-cs"/>
                        </a:rPr>
                        <a:t>Host</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60000"/>
                        <a:lumOff val="4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1" kern="1200" baseline="0" noProof="0" dirty="0" smtClean="0">
                          <a:solidFill>
                            <a:schemeClr val="accent4">
                              <a:lumMod val="75000"/>
                            </a:schemeClr>
                          </a:solidFill>
                          <a:latin typeface="+mn-lt"/>
                          <a:ea typeface="+mn-ea"/>
                          <a:cs typeface="+mn-cs"/>
                        </a:rPr>
                        <a:t>Input Documents </a:t>
                      </a:r>
                      <a:r>
                        <a:rPr lang="en-US" sz="1400" b="1" kern="1200" baseline="0" noProof="0" dirty="0" smtClean="0">
                          <a:solidFill>
                            <a:schemeClr val="accent4">
                              <a:lumMod val="75000"/>
                            </a:schemeClr>
                          </a:solidFill>
                          <a:latin typeface="+mn-lt"/>
                          <a:ea typeface="+mn-ea"/>
                          <a:cs typeface="+mn-cs"/>
                        </a:rPr>
                        <a:t>(*)</a:t>
                      </a:r>
                      <a:endParaRPr lang="en-US" sz="2000" b="1" kern="1200" baseline="0" noProof="0" dirty="0" smtClean="0">
                        <a:solidFill>
                          <a:schemeClr val="accent4">
                            <a:lumMod val="75000"/>
                          </a:schemeClr>
                        </a:solidFill>
                        <a:latin typeface="+mn-lt"/>
                        <a:ea typeface="+mn-ea"/>
                        <a:cs typeface="+mn-cs"/>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60000"/>
                        <a:lumOff val="4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1" kern="1200" baseline="0" noProof="0" dirty="0" smtClean="0">
                          <a:solidFill>
                            <a:schemeClr val="accent4">
                              <a:lumMod val="75000"/>
                            </a:schemeClr>
                          </a:solidFill>
                          <a:latin typeface="+mn-lt"/>
                          <a:ea typeface="+mn-ea"/>
                          <a:cs typeface="+mn-cs"/>
                        </a:rPr>
                        <a:t>Nb. of Participants</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60000"/>
                        <a:lumOff val="40000"/>
                      </a:schemeClr>
                    </a:solidFill>
                  </a:tcPr>
                </a:tc>
              </a:tr>
              <a:tr h="41992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0" kern="1200" baseline="0" dirty="0" smtClean="0">
                          <a:solidFill>
                            <a:srgbClr val="0000FF"/>
                          </a:solidFill>
                          <a:latin typeface="+mn-lt"/>
                          <a:ea typeface="+mn-ea"/>
                          <a:cs typeface="+mn-cs"/>
                        </a:rPr>
                        <a:t>2013</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lvl="2" indent="0" algn="ctr" defTabSz="457200" rtl="0" eaLnBrk="1" fontAlgn="auto" latinLnBrk="0" hangingPunct="1">
                        <a:lnSpc>
                          <a:spcPct val="100000"/>
                        </a:lnSpc>
                        <a:spcBef>
                          <a:spcPts val="0"/>
                        </a:spcBef>
                        <a:spcAft>
                          <a:spcPts val="0"/>
                        </a:spcAft>
                        <a:buClr>
                          <a:schemeClr val="accent2">
                            <a:lumMod val="75000"/>
                          </a:schemeClr>
                        </a:buClr>
                        <a:buSzTx/>
                        <a:buFont typeface="Wingdings" pitchFamily="2" charset="2"/>
                        <a:buNone/>
                        <a:tabLst/>
                        <a:defRPr/>
                      </a:pPr>
                      <a:r>
                        <a:rPr lang="fr-FR" sz="1800" b="1" kern="1200" baseline="0" dirty="0" smtClean="0">
                          <a:solidFill>
                            <a:schemeClr val="tx1">
                              <a:lumMod val="65000"/>
                              <a:lumOff val="35000"/>
                            </a:schemeClr>
                          </a:solidFill>
                          <a:latin typeface="+mn-lt"/>
                          <a:ea typeface="+mn-ea"/>
                          <a:cs typeface="+mn-cs"/>
                        </a:rPr>
                        <a:t>Alger, Algeria</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lvl="2" indent="0" algn="ctr" defTabSz="457200" rtl="0" eaLnBrk="1" fontAlgn="auto" latinLnBrk="0" hangingPunct="1">
                        <a:lnSpc>
                          <a:spcPct val="100000"/>
                        </a:lnSpc>
                        <a:spcBef>
                          <a:spcPts val="0"/>
                        </a:spcBef>
                        <a:spcAft>
                          <a:spcPts val="0"/>
                        </a:spcAft>
                        <a:buClr>
                          <a:schemeClr val="accent2">
                            <a:lumMod val="75000"/>
                          </a:schemeClr>
                        </a:buClr>
                        <a:buSzTx/>
                        <a:buFont typeface="Wingdings" pitchFamily="2" charset="2"/>
                        <a:buNone/>
                        <a:tabLst/>
                        <a:defRPr/>
                      </a:pPr>
                      <a:r>
                        <a:rPr lang="fr-FR" sz="1800" b="1" kern="1200" baseline="0" dirty="0" smtClean="0">
                          <a:solidFill>
                            <a:schemeClr val="tx1">
                              <a:lumMod val="65000"/>
                              <a:lumOff val="35000"/>
                            </a:schemeClr>
                          </a:solidFill>
                          <a:latin typeface="+mn-lt"/>
                          <a:ea typeface="+mn-ea"/>
                          <a:cs typeface="+mn-cs"/>
                        </a:rPr>
                        <a:t>ARPT</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lvl="2" indent="0" algn="ctr" defTabSz="457200" rtl="0" eaLnBrk="1" fontAlgn="auto" latinLnBrk="0" hangingPunct="1">
                        <a:lnSpc>
                          <a:spcPct val="100000"/>
                        </a:lnSpc>
                        <a:spcBef>
                          <a:spcPts val="0"/>
                        </a:spcBef>
                        <a:spcAft>
                          <a:spcPts val="0"/>
                        </a:spcAft>
                        <a:buClr>
                          <a:schemeClr val="accent2">
                            <a:lumMod val="75000"/>
                          </a:schemeClr>
                        </a:buClr>
                        <a:buSzTx/>
                        <a:buFont typeface="Wingdings" pitchFamily="2" charset="2"/>
                        <a:buNone/>
                        <a:tabLst/>
                        <a:defRPr/>
                      </a:pPr>
                      <a:r>
                        <a:rPr lang="fr-FR" sz="1800" b="1" kern="1200" baseline="0" dirty="0" smtClean="0">
                          <a:solidFill>
                            <a:schemeClr val="tx1">
                              <a:lumMod val="65000"/>
                              <a:lumOff val="35000"/>
                            </a:schemeClr>
                          </a:solidFill>
                          <a:latin typeface="+mn-lt"/>
                          <a:ea typeface="+mn-ea"/>
                          <a:cs typeface="+mn-cs"/>
                        </a:rPr>
                        <a:t>4</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lvl="2" indent="0" algn="ctr" defTabSz="457200" rtl="0" eaLnBrk="1" fontAlgn="auto" latinLnBrk="0" hangingPunct="1">
                        <a:lnSpc>
                          <a:spcPct val="100000"/>
                        </a:lnSpc>
                        <a:spcBef>
                          <a:spcPts val="0"/>
                        </a:spcBef>
                        <a:spcAft>
                          <a:spcPts val="0"/>
                        </a:spcAft>
                        <a:buClr>
                          <a:schemeClr val="accent2">
                            <a:lumMod val="75000"/>
                          </a:schemeClr>
                        </a:buClr>
                        <a:buSzTx/>
                        <a:buFont typeface="Wingdings" pitchFamily="2" charset="2"/>
                        <a:buNone/>
                        <a:tabLst/>
                        <a:defRPr/>
                      </a:pPr>
                      <a:r>
                        <a:rPr lang="fr-FR" sz="1800" b="1" kern="1200" baseline="0" dirty="0" smtClean="0">
                          <a:solidFill>
                            <a:schemeClr val="tx1">
                              <a:lumMod val="65000"/>
                              <a:lumOff val="35000"/>
                            </a:schemeClr>
                          </a:solidFill>
                          <a:latin typeface="+mn-lt"/>
                          <a:ea typeface="+mn-ea"/>
                          <a:cs typeface="+mn-cs"/>
                        </a:rPr>
                        <a:t>26</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r>
              <a:tr h="41992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0" kern="1200" baseline="0" dirty="0" smtClean="0">
                          <a:solidFill>
                            <a:srgbClr val="0000FF"/>
                          </a:solidFill>
                          <a:latin typeface="+mn-lt"/>
                          <a:ea typeface="+mn-ea"/>
                          <a:cs typeface="+mn-cs"/>
                        </a:rPr>
                        <a:t>2014</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a:r>
                        <a:rPr lang="en-US" sz="1800" b="1" kern="1200" baseline="0" dirty="0" smtClean="0">
                          <a:solidFill>
                            <a:schemeClr val="tx1">
                              <a:lumMod val="65000"/>
                              <a:lumOff val="35000"/>
                            </a:schemeClr>
                          </a:solidFill>
                          <a:latin typeface="+mn-lt"/>
                          <a:ea typeface="+mn-ea"/>
                          <a:cs typeface="+mn-cs"/>
                        </a:rPr>
                        <a:t>Tunis, Tunisia</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a:r>
                        <a:rPr lang="en-US" sz="1800" b="1" kern="1200" baseline="0" dirty="0" smtClean="0">
                          <a:solidFill>
                            <a:schemeClr val="tx1">
                              <a:lumMod val="65000"/>
                              <a:lumOff val="35000"/>
                            </a:schemeClr>
                          </a:solidFill>
                          <a:latin typeface="+mn-lt"/>
                          <a:ea typeface="+mn-ea"/>
                          <a:cs typeface="+mn-cs"/>
                        </a:rPr>
                        <a:t>Tunisie Telecom</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a:r>
                        <a:rPr lang="en-US" sz="1800" b="1" kern="1200" baseline="0" dirty="0" smtClean="0">
                          <a:solidFill>
                            <a:schemeClr val="tx1">
                              <a:lumMod val="65000"/>
                              <a:lumOff val="35000"/>
                            </a:schemeClr>
                          </a:solidFill>
                          <a:latin typeface="+mn-lt"/>
                          <a:ea typeface="+mn-ea"/>
                          <a:cs typeface="+mn-cs"/>
                        </a:rPr>
                        <a:t>5</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a:r>
                        <a:rPr lang="en-US" sz="1800" b="1" kern="1200" baseline="0" dirty="0" smtClean="0">
                          <a:solidFill>
                            <a:schemeClr val="tx1">
                              <a:lumMod val="65000"/>
                              <a:lumOff val="35000"/>
                            </a:schemeClr>
                          </a:solidFill>
                          <a:latin typeface="+mn-lt"/>
                          <a:ea typeface="+mn-ea"/>
                          <a:cs typeface="+mn-cs"/>
                        </a:rPr>
                        <a:t>44</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r>
              <a:tr h="41992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2400" b="0" kern="1200" baseline="0" dirty="0" smtClean="0">
                          <a:solidFill>
                            <a:srgbClr val="0000FF"/>
                          </a:solidFill>
                          <a:latin typeface="+mn-lt"/>
                          <a:ea typeface="+mn-ea"/>
                          <a:cs typeface="+mn-cs"/>
                        </a:rPr>
                        <a:t>2015</a:t>
                      </a: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kern="1200" baseline="0" dirty="0" smtClean="0">
                          <a:solidFill>
                            <a:schemeClr val="tx1">
                              <a:lumMod val="65000"/>
                              <a:lumOff val="35000"/>
                            </a:schemeClr>
                          </a:solidFill>
                          <a:latin typeface="+mn-lt"/>
                          <a:ea typeface="+mn-ea"/>
                          <a:cs typeface="+mn-cs"/>
                        </a:rPr>
                        <a:t>Livingstone, Zambia</a:t>
                      </a: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kern="1200" baseline="0" dirty="0" smtClean="0">
                          <a:solidFill>
                            <a:schemeClr val="tx1">
                              <a:lumMod val="65000"/>
                              <a:lumOff val="35000"/>
                            </a:schemeClr>
                          </a:solidFill>
                          <a:latin typeface="+mn-lt"/>
                          <a:ea typeface="+mn-ea"/>
                          <a:cs typeface="+mn-cs"/>
                        </a:rPr>
                        <a:t>ZICTA</a:t>
                      </a: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kern="1200" baseline="0" dirty="0" smtClean="0">
                          <a:solidFill>
                            <a:schemeClr val="tx1">
                              <a:lumMod val="65000"/>
                              <a:lumOff val="35000"/>
                            </a:schemeClr>
                          </a:solidFill>
                          <a:latin typeface="+mn-lt"/>
                          <a:ea typeface="+mn-ea"/>
                          <a:cs typeface="+mn-cs"/>
                        </a:rPr>
                        <a:t>7</a:t>
                      </a: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kern="1200" baseline="0" dirty="0" smtClean="0">
                          <a:solidFill>
                            <a:schemeClr val="tx1">
                              <a:lumMod val="65000"/>
                              <a:lumOff val="35000"/>
                            </a:schemeClr>
                          </a:solidFill>
                          <a:latin typeface="+mn-lt"/>
                          <a:ea typeface="+mn-ea"/>
                          <a:cs typeface="+mn-cs"/>
                        </a:rPr>
                        <a:t>35</a:t>
                      </a: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r>
              <a:tr h="47695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2400" b="0" kern="1200" baseline="0" dirty="0" smtClean="0">
                          <a:solidFill>
                            <a:srgbClr val="0000FF"/>
                          </a:solidFill>
                          <a:latin typeface="+mn-lt"/>
                          <a:ea typeface="+mn-ea"/>
                          <a:cs typeface="+mn-cs"/>
                        </a:rPr>
                        <a:t>2016</a:t>
                      </a: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kern="1200" baseline="0" dirty="0" smtClean="0">
                          <a:solidFill>
                            <a:schemeClr val="tx1">
                              <a:lumMod val="65000"/>
                              <a:lumOff val="35000"/>
                            </a:schemeClr>
                          </a:solidFill>
                          <a:latin typeface="+mn-lt"/>
                          <a:ea typeface="+mn-ea"/>
                          <a:cs typeface="+mn-cs"/>
                        </a:rPr>
                        <a:t>Accra, Ghana</a:t>
                      </a: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kern="1200" baseline="0" dirty="0" smtClean="0">
                          <a:solidFill>
                            <a:schemeClr val="tx1">
                              <a:lumMod val="65000"/>
                              <a:lumOff val="35000"/>
                            </a:schemeClr>
                          </a:solidFill>
                          <a:latin typeface="+mn-lt"/>
                          <a:ea typeface="+mn-ea"/>
                          <a:cs typeface="+mn-cs"/>
                        </a:rPr>
                        <a:t>NCA</a:t>
                      </a: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kern="1200" baseline="0" dirty="0" smtClean="0">
                          <a:solidFill>
                            <a:schemeClr val="tx1">
                              <a:lumMod val="65000"/>
                              <a:lumOff val="35000"/>
                            </a:schemeClr>
                          </a:solidFill>
                          <a:latin typeface="+mn-lt"/>
                          <a:ea typeface="+mn-ea"/>
                          <a:cs typeface="+mn-cs"/>
                        </a:rPr>
                        <a:t>-</a:t>
                      </a: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kern="1200" baseline="0" dirty="0" smtClean="0">
                          <a:solidFill>
                            <a:schemeClr val="tx1">
                              <a:lumMod val="65000"/>
                              <a:lumOff val="35000"/>
                            </a:schemeClr>
                          </a:solidFill>
                          <a:latin typeface="+mn-lt"/>
                          <a:ea typeface="+mn-ea"/>
                          <a:cs typeface="+mn-cs"/>
                        </a:rPr>
                        <a:t>-</a:t>
                      </a: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r>
            </a:tbl>
          </a:graphicData>
        </a:graphic>
      </p:graphicFrame>
      <p:sp>
        <p:nvSpPr>
          <p:cNvPr id="17" name="Rectangle 16"/>
          <p:cNvSpPr/>
          <p:nvPr/>
        </p:nvSpPr>
        <p:spPr>
          <a:xfrm>
            <a:off x="0" y="1904444"/>
            <a:ext cx="9143999" cy="769441"/>
          </a:xfrm>
          <a:prstGeom prst="rect">
            <a:avLst/>
          </a:prstGeom>
        </p:spPr>
        <p:txBody>
          <a:bodyPr wrap="square">
            <a:spAutoFit/>
          </a:bodyPr>
          <a:lstStyle/>
          <a:p>
            <a:pPr marL="723900" indent="-723900" algn="ctr" defTabSz="914400" eaLnBrk="0" fontAlgn="base" hangingPunct="0">
              <a:spcBef>
                <a:spcPts val="600"/>
              </a:spcBef>
              <a:spcAft>
                <a:spcPct val="0"/>
              </a:spcAft>
              <a:buSzPct val="75000"/>
              <a:defRPr/>
            </a:pPr>
            <a:r>
              <a:rPr lang="en-US" sz="2400" b="1" dirty="0" smtClean="0">
                <a:solidFill>
                  <a:schemeClr val="tx2"/>
                </a:solidFill>
              </a:rPr>
              <a:t>4 Annual Regional meetings since 2013</a:t>
            </a:r>
          </a:p>
          <a:p>
            <a:pPr marL="723900" indent="-723900" algn="ctr" defTabSz="914400" eaLnBrk="0" fontAlgn="base" hangingPunct="0">
              <a:spcAft>
                <a:spcPct val="0"/>
              </a:spcAft>
              <a:buSzPct val="75000"/>
              <a:defRPr/>
            </a:pPr>
            <a:r>
              <a:rPr lang="en-US" sz="2000" dirty="0" smtClean="0">
                <a:solidFill>
                  <a:schemeClr val="tx2"/>
                </a:solidFill>
              </a:rPr>
              <a:t>In addition to some E-meetings and meeting’s sessions during SG13 meetings</a:t>
            </a:r>
            <a:r>
              <a:rPr lang="en-US" sz="2000" b="1" dirty="0" smtClean="0">
                <a:solidFill>
                  <a:schemeClr val="tx2"/>
                </a:solidFill>
              </a:rPr>
              <a:t> </a:t>
            </a:r>
            <a:endParaRPr lang="fr-FR" sz="2000" b="1" dirty="0" smtClean="0">
              <a:solidFill>
                <a:schemeClr val="tx2"/>
              </a:solidFill>
            </a:endParaRPr>
          </a:p>
        </p:txBody>
      </p:sp>
      <p:sp>
        <p:nvSpPr>
          <p:cNvPr id="19" name="Rectangle 2"/>
          <p:cNvSpPr txBox="1">
            <a:spLocks noChangeArrowheads="1"/>
          </p:cNvSpPr>
          <p:nvPr/>
        </p:nvSpPr>
        <p:spPr bwMode="auto">
          <a:xfrm>
            <a:off x="8639976" y="458236"/>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r>
              <a:rPr lang="en-GB" sz="2400" b="0" dirty="0" smtClean="0">
                <a:solidFill>
                  <a:schemeClr val="accent1"/>
                </a:solidFill>
              </a:rPr>
              <a:t>8</a:t>
            </a:r>
          </a:p>
        </p:txBody>
      </p:sp>
      <p:pic>
        <p:nvPicPr>
          <p:cNvPr id="48129" name="Picture 1"/>
          <p:cNvPicPr>
            <a:picLocks noChangeAspect="1" noChangeArrowheads="1"/>
          </p:cNvPicPr>
          <p:nvPr/>
        </p:nvPicPr>
        <p:blipFill>
          <a:blip r:embed="rId4">
            <a:duotone>
              <a:schemeClr val="accent6">
                <a:shade val="45000"/>
                <a:satMod val="135000"/>
              </a:schemeClr>
              <a:prstClr val="white"/>
            </a:duotone>
          </a:blip>
          <a:srcRect/>
          <a:stretch>
            <a:fillRect/>
          </a:stretch>
        </p:blipFill>
        <p:spPr bwMode="auto">
          <a:xfrm>
            <a:off x="1317138" y="5470809"/>
            <a:ext cx="707886" cy="707886"/>
          </a:xfrm>
          <a:prstGeom prst="rect">
            <a:avLst/>
          </a:prstGeom>
          <a:noFill/>
          <a:ln w="9525">
            <a:noFill/>
            <a:miter lim="800000"/>
            <a:headEnd/>
            <a:tailEnd/>
          </a:ln>
          <a:effectLst/>
        </p:spPr>
      </p:pic>
      <p:sp>
        <p:nvSpPr>
          <p:cNvPr id="16" name="Rectangle 15"/>
          <p:cNvSpPr/>
          <p:nvPr/>
        </p:nvSpPr>
        <p:spPr>
          <a:xfrm>
            <a:off x="2009258" y="5327406"/>
            <a:ext cx="6630718" cy="1015663"/>
          </a:xfrm>
          <a:prstGeom prst="rect">
            <a:avLst/>
          </a:prstGeom>
        </p:spPr>
        <p:txBody>
          <a:bodyPr wrap="square">
            <a:spAutoFit/>
          </a:bodyPr>
          <a:lstStyle/>
          <a:p>
            <a:r>
              <a:rPr lang="fr-FR" sz="2000" b="1" dirty="0" smtClean="0">
                <a:solidFill>
                  <a:schemeClr val="accent6">
                    <a:lumMod val="75000"/>
                  </a:schemeClr>
                </a:solidFill>
                <a:sym typeface="Wingdings" pitchFamily="2" charset="2"/>
              </a:rPr>
              <a:t>The </a:t>
            </a:r>
            <a:r>
              <a:rPr lang="en-US" sz="2000" b="1" dirty="0" smtClean="0">
                <a:solidFill>
                  <a:schemeClr val="accent6">
                    <a:lumMod val="75000"/>
                  </a:schemeClr>
                </a:solidFill>
                <a:sym typeface="Wingdings" pitchFamily="2" charset="2"/>
              </a:rPr>
              <a:t>number of input documents </a:t>
            </a:r>
            <a:r>
              <a:rPr lang="en-US" sz="2000" b="1" dirty="0" smtClean="0">
                <a:solidFill>
                  <a:schemeClr val="accent6">
                    <a:lumMod val="75000"/>
                  </a:schemeClr>
                </a:solidFill>
                <a:sym typeface="Wingdings" pitchFamily="2" charset="2"/>
              </a:rPr>
              <a:t>is increasing </a:t>
            </a:r>
            <a:r>
              <a:rPr lang="en-US" sz="2000" b="1" dirty="0" smtClean="0">
                <a:solidFill>
                  <a:schemeClr val="accent6">
                    <a:lumMod val="75000"/>
                  </a:schemeClr>
                </a:solidFill>
                <a:sym typeface="Wingdings" pitchFamily="2" charset="2"/>
              </a:rPr>
              <a:t>but still low. </a:t>
            </a:r>
            <a:r>
              <a:rPr lang="fr-FR" sz="2000" b="1" dirty="0" smtClean="0">
                <a:solidFill>
                  <a:schemeClr val="accent6">
                    <a:lumMod val="75000"/>
                  </a:schemeClr>
                </a:solidFill>
                <a:sym typeface="Wingdings" pitchFamily="2" charset="2"/>
              </a:rPr>
              <a:t>So, </a:t>
            </a:r>
            <a:r>
              <a:rPr lang="en-US" sz="2000" b="1" dirty="0" smtClean="0">
                <a:solidFill>
                  <a:schemeClr val="accent6">
                    <a:lumMod val="75000"/>
                  </a:schemeClr>
                </a:solidFill>
              </a:rPr>
              <a:t>African Countries are invited to intensify their contribution to the RG-AFR activities</a:t>
            </a:r>
            <a:endParaRPr lang="fr-FR" sz="2000" dirty="0">
              <a:solidFill>
                <a:schemeClr val="accent6">
                  <a:lumMod val="75000"/>
                </a:schemeClr>
              </a:solidFill>
            </a:endParaRPr>
          </a:p>
        </p:txBody>
      </p:sp>
      <p:sp>
        <p:nvSpPr>
          <p:cNvPr id="18" name="ZoneTexte 17"/>
          <p:cNvSpPr txBox="1"/>
          <p:nvPr/>
        </p:nvSpPr>
        <p:spPr>
          <a:xfrm rot="16200000">
            <a:off x="-2477101" y="3274285"/>
            <a:ext cx="5277036" cy="307777"/>
          </a:xfrm>
          <a:prstGeom prst="rect">
            <a:avLst/>
          </a:prstGeom>
          <a:noFill/>
        </p:spPr>
        <p:txBody>
          <a:bodyPr wrap="square" rtlCol="0">
            <a:spAutoFit/>
          </a:bodyPr>
          <a:lstStyle/>
          <a:p>
            <a:r>
              <a:rPr lang="fr-FR" sz="1400" dirty="0" smtClean="0">
                <a:solidFill>
                  <a:schemeClr val="accent4">
                    <a:lumMod val="75000"/>
                  </a:schemeClr>
                </a:solidFill>
              </a:rPr>
              <a:t>(*): Input Documents = Contributions + Input </a:t>
            </a:r>
            <a:r>
              <a:rPr lang="en-US" sz="1400" dirty="0" smtClean="0">
                <a:solidFill>
                  <a:schemeClr val="accent4">
                    <a:lumMod val="75000"/>
                  </a:schemeClr>
                </a:solidFill>
              </a:rPr>
              <a:t>Temporary</a:t>
            </a:r>
            <a:r>
              <a:rPr lang="fr-FR" sz="1400" dirty="0" smtClean="0">
                <a:solidFill>
                  <a:schemeClr val="accent4">
                    <a:lumMod val="75000"/>
                  </a:schemeClr>
                </a:solidFill>
              </a:rPr>
              <a:t> Documents</a:t>
            </a:r>
            <a:endParaRPr lang="fr-FR" sz="1400" dirty="0">
              <a:solidFill>
                <a:schemeClr val="accent4">
                  <a:lumMod val="75000"/>
                </a:schemeClr>
              </a:solidFill>
            </a:endParaRPr>
          </a:p>
        </p:txBody>
      </p:sp>
    </p:spTree>
    <p:extLst>
      <p:ext uri="{BB962C8B-B14F-4D97-AF65-F5344CB8AC3E}">
        <p14:creationId xmlns="" xmlns:p14="http://schemas.microsoft.com/office/powerpoint/2010/main" val="42305797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283C63E4-F9BE-C24A-B4FF-309EB18BA564}" type="slidenum">
              <a:rPr lang="en-US" smtClean="0"/>
              <a:pPr/>
              <a:t>29</a:t>
            </a:fld>
            <a:endParaRPr lang="en-US" dirty="0"/>
          </a:p>
        </p:txBody>
      </p:sp>
      <p:pic>
        <p:nvPicPr>
          <p:cNvPr id="5" name="Picture 2"/>
          <p:cNvPicPr>
            <a:picLocks noChangeAspect="1" noChangeArrowheads="1"/>
          </p:cNvPicPr>
          <p:nvPr/>
        </p:nvPicPr>
        <p:blipFill>
          <a:blip r:embed="rId2" cstate="print"/>
          <a:srcRect/>
          <a:stretch>
            <a:fillRect/>
          </a:stretch>
        </p:blipFill>
        <p:spPr bwMode="auto">
          <a:xfrm>
            <a:off x="0" y="162478"/>
            <a:ext cx="1071570" cy="642942"/>
          </a:xfrm>
          <a:prstGeom prst="rect">
            <a:avLst/>
          </a:prstGeom>
          <a:noFill/>
          <a:ln w="9525">
            <a:noFill/>
            <a:miter lim="800000"/>
            <a:headEnd/>
            <a:tailEnd/>
          </a:ln>
          <a:effectLst/>
        </p:spPr>
      </p:pic>
      <p:sp>
        <p:nvSpPr>
          <p:cNvPr id="8" name="Title 1"/>
          <p:cNvSpPr txBox="1">
            <a:spLocks/>
          </p:cNvSpPr>
          <p:nvPr/>
        </p:nvSpPr>
        <p:spPr>
          <a:xfrm>
            <a:off x="532150" y="2822574"/>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endParaRPr lang="en-US" sz="5400" dirty="0">
              <a:solidFill>
                <a:srgbClr val="558ED5"/>
              </a:solidFill>
            </a:endParaRPr>
          </a:p>
        </p:txBody>
      </p:sp>
      <p:sp>
        <p:nvSpPr>
          <p:cNvPr id="9" name="Title 1"/>
          <p:cNvSpPr txBox="1">
            <a:spLocks/>
          </p:cNvSpPr>
          <p:nvPr/>
        </p:nvSpPr>
        <p:spPr>
          <a:xfrm>
            <a:off x="532150" y="4896912"/>
            <a:ext cx="8229600" cy="74372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pPr>
              <a:lnSpc>
                <a:spcPct val="107000"/>
              </a:lnSpc>
              <a:spcAft>
                <a:spcPts val="800"/>
              </a:spcAft>
            </a:pPr>
            <a:endParaRPr lang="en-US" sz="2800" dirty="0">
              <a:solidFill>
                <a:schemeClr val="tx2">
                  <a:lumMod val="60000"/>
                  <a:lumOff val="40000"/>
                </a:schemeClr>
              </a:solidFill>
              <a:latin typeface="Calibri" panose="020F0502020204030204" pitchFamily="34" charset="0"/>
              <a:ea typeface="Calibri" panose="020F0502020204030204" pitchFamily="34" charset="0"/>
              <a:cs typeface="Arial" panose="020B0604020202020204" pitchFamily="34" charset="0"/>
            </a:endParaRPr>
          </a:p>
        </p:txBody>
      </p:sp>
      <p:sp>
        <p:nvSpPr>
          <p:cNvPr id="11" name="AutoShape 81"/>
          <p:cNvSpPr>
            <a:spLocks noChangeArrowheads="1"/>
          </p:cNvSpPr>
          <p:nvPr/>
        </p:nvSpPr>
        <p:spPr bwMode="gray">
          <a:xfrm>
            <a:off x="3356234" y="3832624"/>
            <a:ext cx="5267494" cy="528630"/>
          </a:xfrm>
          <a:prstGeom prst="roundRect">
            <a:avLst>
              <a:gd name="adj" fmla="val 50000"/>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headEnd/>
            <a:tailEnd/>
          </a:ln>
          <a:effectLst>
            <a:outerShdw blurRad="50800" dist="38100" dir="2700000" algn="tl" rotWithShape="0">
              <a:prstClr val="black">
                <a:alpha val="40000"/>
              </a:prstClr>
            </a:outerShdw>
            <a:reflection blurRad="6350" stA="52000" endA="300" endPos="35000" dir="5400000" sy="-100000" algn="bl" rotWithShape="0"/>
          </a:effectLst>
          <a:scene3d>
            <a:camera prst="orthographicFront"/>
            <a:lightRig rig="threePt" dir="t"/>
          </a:scene3d>
          <a:sp3d>
            <a:bevelT/>
          </a:sp3d>
        </p:spPr>
        <p:txBody>
          <a:bodyPr wrap="none" anchor="ctr"/>
          <a:lstStyle/>
          <a:p>
            <a:pPr marL="261938" indent="-261938"/>
            <a:r>
              <a:rPr lang="fr-FR" sz="1700" b="1" kern="0" dirty="0" smtClean="0">
                <a:solidFill>
                  <a:schemeClr val="bg1">
                    <a:lumMod val="75000"/>
                  </a:schemeClr>
                </a:solidFill>
                <a:latin typeface="Arial" pitchFamily="34" charset="0"/>
              </a:rPr>
              <a:t>3. </a:t>
            </a:r>
            <a:r>
              <a:rPr lang="en-US" sz="1700" b="1" kern="0" dirty="0" smtClean="0">
                <a:solidFill>
                  <a:schemeClr val="bg1">
                    <a:lumMod val="75000"/>
                  </a:schemeClr>
                </a:solidFill>
                <a:latin typeface="Arial" pitchFamily="34" charset="0"/>
                <a:cs typeface="Arial" pitchFamily="34" charset="0"/>
              </a:rPr>
              <a:t>Involvement of African Countries in SG13 </a:t>
            </a:r>
          </a:p>
          <a:p>
            <a:pPr marL="261938" indent="-261938"/>
            <a:r>
              <a:rPr lang="en-US" sz="1700" b="1" kern="0" dirty="0" smtClean="0">
                <a:solidFill>
                  <a:schemeClr val="bg1">
                    <a:lumMod val="75000"/>
                  </a:schemeClr>
                </a:solidFill>
                <a:latin typeface="Arial" pitchFamily="34" charset="0"/>
                <a:cs typeface="Arial" pitchFamily="34" charset="0"/>
              </a:rPr>
              <a:t>	Activities</a:t>
            </a:r>
          </a:p>
        </p:txBody>
      </p:sp>
      <p:sp>
        <p:nvSpPr>
          <p:cNvPr id="12" name="AutoShape 87"/>
          <p:cNvSpPr>
            <a:spLocks noChangeArrowheads="1"/>
          </p:cNvSpPr>
          <p:nvPr/>
        </p:nvSpPr>
        <p:spPr bwMode="gray">
          <a:xfrm>
            <a:off x="3321478" y="2825100"/>
            <a:ext cx="5349548" cy="590536"/>
          </a:xfrm>
          <a:prstGeom prst="roundRect">
            <a:avLst>
              <a:gd name="adj" fmla="val 50000"/>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headEnd/>
            <a:tailEnd/>
          </a:ln>
          <a:effectLst>
            <a:outerShdw blurRad="50800" dist="38100" dir="2700000" algn="tl" rotWithShape="0">
              <a:prstClr val="black">
                <a:alpha val="40000"/>
              </a:prstClr>
            </a:outerShdw>
            <a:reflection blurRad="6350" stA="52000" endA="300" endPos="35000" dir="5400000" sy="-100000" algn="bl" rotWithShape="0"/>
          </a:effectLst>
          <a:scene3d>
            <a:camera prst="orthographicFront"/>
            <a:lightRig rig="threePt" dir="t"/>
          </a:scene3d>
          <a:sp3d>
            <a:bevelT/>
          </a:sp3d>
        </p:spPr>
        <p:txBody>
          <a:bodyPr wrap="none" anchor="ctr"/>
          <a:lstStyle/>
          <a:p>
            <a:pPr marL="514350" indent="-514350"/>
            <a:r>
              <a:rPr kumimoji="0" lang="fr-FR" sz="1700" b="1" i="0" u="none" strike="noStrike" kern="0" cap="none" spc="0" normalizeH="0" baseline="0" noProof="0" dirty="0" smtClean="0">
                <a:ln>
                  <a:noFill/>
                </a:ln>
                <a:solidFill>
                  <a:schemeClr val="bg1">
                    <a:lumMod val="75000"/>
                  </a:schemeClr>
                </a:solidFill>
                <a:effectLst/>
                <a:uLnTx/>
                <a:uFillTx/>
                <a:latin typeface="Arial" pitchFamily="34" charset="0"/>
                <a:ea typeface="+mn-ea"/>
                <a:cs typeface="Arial" pitchFamily="34" charset="0"/>
              </a:rPr>
              <a:t>2</a:t>
            </a:r>
            <a:r>
              <a:rPr lang="fr-FR" sz="1700" b="1" kern="0" dirty="0" smtClean="0">
                <a:solidFill>
                  <a:schemeClr val="bg1">
                    <a:lumMod val="75000"/>
                  </a:schemeClr>
                </a:solidFill>
                <a:latin typeface="Arial" pitchFamily="34" charset="0"/>
              </a:rPr>
              <a:t>. </a:t>
            </a:r>
            <a:r>
              <a:rPr lang="en-US" sz="1700" b="1" kern="0" dirty="0" smtClean="0">
                <a:solidFill>
                  <a:schemeClr val="bg1">
                    <a:lumMod val="75000"/>
                  </a:schemeClr>
                </a:solidFill>
                <a:latin typeface="Arial" pitchFamily="34" charset="0"/>
              </a:rPr>
              <a:t>Importance of SG13’s Standardization Topics</a:t>
            </a:r>
          </a:p>
        </p:txBody>
      </p:sp>
      <p:grpSp>
        <p:nvGrpSpPr>
          <p:cNvPr id="2" name="Group 88"/>
          <p:cNvGrpSpPr>
            <a:grpSpLocks/>
          </p:cNvGrpSpPr>
          <p:nvPr/>
        </p:nvGrpSpPr>
        <p:grpSpPr bwMode="auto">
          <a:xfrm>
            <a:off x="2791526" y="2948598"/>
            <a:ext cx="369069" cy="381000"/>
            <a:chOff x="2078" y="1680"/>
            <a:chExt cx="1615" cy="1615"/>
          </a:xfrm>
        </p:grpSpPr>
        <p:sp>
          <p:nvSpPr>
            <p:cNvPr id="14" name="Oval 89"/>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pitchFamily="34" charset="0"/>
              </a:endParaRPr>
            </a:p>
          </p:txBody>
        </p:sp>
        <p:sp>
          <p:nvSpPr>
            <p:cNvPr id="15" name="Oval 90"/>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pitchFamily="34" charset="0"/>
              </a:endParaRPr>
            </a:p>
          </p:txBody>
        </p:sp>
        <p:sp>
          <p:nvSpPr>
            <p:cNvPr id="16" name="Oval 91"/>
            <p:cNvSpPr>
              <a:spLocks noChangeArrowheads="1"/>
            </p:cNvSpPr>
            <p:nvPr/>
          </p:nvSpPr>
          <p:spPr bwMode="gray">
            <a:xfrm>
              <a:off x="2253" y="1855"/>
              <a:ext cx="1265" cy="1265"/>
            </a:xfrm>
            <a:prstGeom prst="ellipse">
              <a:avLst/>
            </a:prstGeom>
            <a:gradFill rotWithShape="1">
              <a:gsLst>
                <a:gs pos="0">
                  <a:srgbClr val="0000FF">
                    <a:gamma/>
                    <a:tint val="0"/>
                    <a:invGamma/>
                  </a:srgbClr>
                </a:gs>
                <a:gs pos="50000">
                  <a:srgbClr val="0000FF"/>
                </a:gs>
                <a:gs pos="100000">
                  <a:srgbClr val="0000FF">
                    <a:gamma/>
                    <a:tint val="0"/>
                    <a:invGamma/>
                  </a:srgbClr>
                </a:gs>
              </a:gsLst>
              <a:lin ang="2700000" scaled="1"/>
            </a:gradFill>
            <a:ln w="38100" algn="ctr">
              <a:noFill/>
              <a:round/>
              <a:headEnd/>
              <a:tailEnd/>
            </a:ln>
            <a:effec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Text" lastClr="000000"/>
                </a:solidFill>
                <a:effectLst/>
                <a:uLnTx/>
                <a:uFillTx/>
                <a:latin typeface="Calibri"/>
                <a:cs typeface="+mn-cs"/>
              </a:endParaRPr>
            </a:p>
          </p:txBody>
        </p:sp>
        <p:sp>
          <p:nvSpPr>
            <p:cNvPr id="17" name="Oval 92"/>
            <p:cNvSpPr>
              <a:spLocks noChangeArrowheads="1"/>
            </p:cNvSpPr>
            <p:nvPr/>
          </p:nvSpPr>
          <p:spPr bwMode="gray">
            <a:xfrm>
              <a:off x="2254" y="1856"/>
              <a:ext cx="1262" cy="1264"/>
            </a:xfrm>
            <a:prstGeom prst="ellipse">
              <a:avLst/>
            </a:prstGeom>
            <a:gradFill rotWithShape="1">
              <a:gsLst>
                <a:gs pos="0">
                  <a:srgbClr val="000000"/>
                </a:gs>
                <a:gs pos="100000">
                  <a:srgbClr val="FFCC00"/>
                </a:gs>
              </a:gsLst>
              <a:lin ang="2700000" scaled="1"/>
            </a:gradFill>
            <a:ln w="38100" algn="ctr">
              <a:noFill/>
              <a:round/>
              <a:headEnd/>
              <a:tailEnd/>
            </a:ln>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pitchFamily="34" charset="0"/>
              </a:endParaRPr>
            </a:p>
          </p:txBody>
        </p:sp>
        <p:sp>
          <p:nvSpPr>
            <p:cNvPr id="18" name="Oval 93"/>
            <p:cNvSpPr>
              <a:spLocks noChangeArrowheads="1"/>
            </p:cNvSpPr>
            <p:nvPr/>
          </p:nvSpPr>
          <p:spPr bwMode="gray">
            <a:xfrm>
              <a:off x="2334" y="1936"/>
              <a:ext cx="1097" cy="1104"/>
            </a:xfrm>
            <a:prstGeom prst="ellipse">
              <a:avLst/>
            </a:prstGeom>
            <a:gradFill rotWithShape="1">
              <a:gsLst>
                <a:gs pos="0">
                  <a:srgbClr val="0000FF">
                    <a:gamma/>
                    <a:shade val="54118"/>
                    <a:invGamma/>
                  </a:srgbClr>
                </a:gs>
                <a:gs pos="50000">
                  <a:srgbClr val="0000FF"/>
                </a:gs>
                <a:gs pos="100000">
                  <a:srgbClr val="0000FF">
                    <a:gamma/>
                    <a:shade val="54118"/>
                    <a:invGamma/>
                  </a:srgbClr>
                </a:gs>
              </a:gsLst>
              <a:lin ang="18900000" scaled="1"/>
            </a:gradFill>
            <a:ln w="38100" algn="ctr">
              <a:noFill/>
              <a:round/>
              <a:headEnd/>
              <a:tailEnd/>
            </a:ln>
            <a:effec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Text" lastClr="000000"/>
                </a:solidFill>
                <a:effectLst/>
                <a:uLnTx/>
                <a:uFillTx/>
                <a:latin typeface="Calibri"/>
                <a:cs typeface="+mn-cs"/>
              </a:endParaRPr>
            </a:p>
          </p:txBody>
        </p:sp>
        <p:sp>
          <p:nvSpPr>
            <p:cNvPr id="19" name="Oval 94"/>
            <p:cNvSpPr>
              <a:spLocks noChangeArrowheads="1"/>
            </p:cNvSpPr>
            <p:nvPr/>
          </p:nvSpPr>
          <p:spPr bwMode="gray">
            <a:xfrm>
              <a:off x="2337" y="1939"/>
              <a:ext cx="1096" cy="1098"/>
            </a:xfrm>
            <a:prstGeom prst="ellipse">
              <a:avLst/>
            </a:prstGeom>
            <a:gradFill rotWithShape="1">
              <a:gsLst>
                <a:gs pos="0">
                  <a:srgbClr val="FFCC00"/>
                </a:gs>
                <a:gs pos="100000">
                  <a:srgbClr val="7C6300"/>
                </a:gs>
              </a:gsLst>
              <a:lin ang="2700000" scaled="1"/>
            </a:gradFill>
            <a:ln w="38100" algn="ctr">
              <a:noFill/>
              <a:round/>
              <a:headEnd/>
              <a:tailEnd/>
            </a:ln>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pitchFamily="34" charset="0"/>
              </a:endParaRPr>
            </a:p>
          </p:txBody>
        </p:sp>
      </p:grpSp>
      <p:grpSp>
        <p:nvGrpSpPr>
          <p:cNvPr id="3" name="Group 102"/>
          <p:cNvGrpSpPr>
            <a:grpSpLocks/>
          </p:cNvGrpSpPr>
          <p:nvPr/>
        </p:nvGrpSpPr>
        <p:grpSpPr bwMode="auto">
          <a:xfrm>
            <a:off x="2815666" y="3885860"/>
            <a:ext cx="369069" cy="381000"/>
            <a:chOff x="2078" y="1680"/>
            <a:chExt cx="1615" cy="1615"/>
          </a:xfrm>
        </p:grpSpPr>
        <p:sp>
          <p:nvSpPr>
            <p:cNvPr id="21" name="Oval 103"/>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pitchFamily="34" charset="0"/>
              </a:endParaRPr>
            </a:p>
          </p:txBody>
        </p:sp>
        <p:sp>
          <p:nvSpPr>
            <p:cNvPr id="22" name="Oval 104"/>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pitchFamily="34" charset="0"/>
              </a:endParaRPr>
            </a:p>
          </p:txBody>
        </p:sp>
        <p:sp>
          <p:nvSpPr>
            <p:cNvPr id="23" name="Oval 105"/>
            <p:cNvSpPr>
              <a:spLocks noChangeArrowheads="1"/>
            </p:cNvSpPr>
            <p:nvPr/>
          </p:nvSpPr>
          <p:spPr bwMode="gray">
            <a:xfrm>
              <a:off x="2253" y="1855"/>
              <a:ext cx="1265" cy="1265"/>
            </a:xfrm>
            <a:prstGeom prst="ellipse">
              <a:avLst/>
            </a:prstGeom>
            <a:gradFill rotWithShape="1">
              <a:gsLst>
                <a:gs pos="0">
                  <a:srgbClr val="0000FF">
                    <a:gamma/>
                    <a:tint val="0"/>
                    <a:invGamma/>
                  </a:srgbClr>
                </a:gs>
                <a:gs pos="50000">
                  <a:srgbClr val="0000FF"/>
                </a:gs>
                <a:gs pos="100000">
                  <a:srgbClr val="0000FF">
                    <a:gamma/>
                    <a:tint val="0"/>
                    <a:invGamma/>
                  </a:srgbClr>
                </a:gs>
              </a:gsLst>
              <a:lin ang="2700000" scaled="1"/>
            </a:gradFill>
            <a:ln w="38100" algn="ctr">
              <a:noFill/>
              <a:round/>
              <a:headEnd/>
              <a:tailEnd/>
            </a:ln>
            <a:effec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Text" lastClr="000000"/>
                </a:solidFill>
                <a:effectLst/>
                <a:uLnTx/>
                <a:uFillTx/>
                <a:latin typeface="Calibri"/>
                <a:cs typeface="+mn-cs"/>
              </a:endParaRPr>
            </a:p>
          </p:txBody>
        </p:sp>
        <p:sp>
          <p:nvSpPr>
            <p:cNvPr id="24" name="Oval 106"/>
            <p:cNvSpPr>
              <a:spLocks noChangeArrowheads="1"/>
            </p:cNvSpPr>
            <p:nvPr/>
          </p:nvSpPr>
          <p:spPr bwMode="gray">
            <a:xfrm>
              <a:off x="2254" y="1856"/>
              <a:ext cx="1262" cy="1264"/>
            </a:xfrm>
            <a:prstGeom prst="ellipse">
              <a:avLst/>
            </a:prstGeom>
            <a:gradFill rotWithShape="1">
              <a:gsLst>
                <a:gs pos="0">
                  <a:srgbClr val="21B3E1"/>
                </a:gs>
                <a:gs pos="100000">
                  <a:srgbClr val="0F5368"/>
                </a:gs>
              </a:gsLst>
              <a:lin ang="5400000" scaled="1"/>
            </a:gradFill>
            <a:ln w="38100" algn="ctr">
              <a:noFill/>
              <a:round/>
              <a:headEnd/>
              <a:tailEnd/>
            </a:ln>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pitchFamily="34" charset="0"/>
              </a:endParaRPr>
            </a:p>
          </p:txBody>
        </p:sp>
        <p:sp>
          <p:nvSpPr>
            <p:cNvPr id="25" name="Oval 107"/>
            <p:cNvSpPr>
              <a:spLocks noChangeArrowheads="1"/>
            </p:cNvSpPr>
            <p:nvPr/>
          </p:nvSpPr>
          <p:spPr bwMode="gray">
            <a:xfrm>
              <a:off x="2334" y="1936"/>
              <a:ext cx="1097" cy="1104"/>
            </a:xfrm>
            <a:prstGeom prst="ellipse">
              <a:avLst/>
            </a:prstGeom>
            <a:gradFill rotWithShape="1">
              <a:gsLst>
                <a:gs pos="0">
                  <a:srgbClr val="0000FF">
                    <a:gamma/>
                    <a:shade val="54118"/>
                    <a:invGamma/>
                  </a:srgbClr>
                </a:gs>
                <a:gs pos="50000">
                  <a:srgbClr val="0000FF"/>
                </a:gs>
                <a:gs pos="100000">
                  <a:srgbClr val="0000FF">
                    <a:gamma/>
                    <a:shade val="54118"/>
                    <a:invGamma/>
                  </a:srgbClr>
                </a:gs>
              </a:gsLst>
              <a:lin ang="18900000" scaled="1"/>
            </a:gradFill>
            <a:ln w="38100" algn="ctr">
              <a:noFill/>
              <a:round/>
              <a:headEnd/>
              <a:tailEnd/>
            </a:ln>
            <a:effec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Text" lastClr="000000"/>
                </a:solidFill>
                <a:effectLst/>
                <a:uLnTx/>
                <a:uFillTx/>
                <a:latin typeface="Calibri"/>
                <a:cs typeface="+mn-cs"/>
              </a:endParaRPr>
            </a:p>
          </p:txBody>
        </p:sp>
        <p:sp>
          <p:nvSpPr>
            <p:cNvPr id="26" name="Oval 108"/>
            <p:cNvSpPr>
              <a:spLocks noChangeArrowheads="1"/>
            </p:cNvSpPr>
            <p:nvPr/>
          </p:nvSpPr>
          <p:spPr bwMode="gray">
            <a:xfrm>
              <a:off x="2337" y="1939"/>
              <a:ext cx="1096" cy="1098"/>
            </a:xfrm>
            <a:prstGeom prst="ellipse">
              <a:avLst/>
            </a:prstGeom>
            <a:gradFill rotWithShape="1">
              <a:gsLst>
                <a:gs pos="0">
                  <a:srgbClr val="21B3E1"/>
                </a:gs>
                <a:gs pos="100000">
                  <a:srgbClr val="10576D"/>
                </a:gs>
              </a:gsLst>
              <a:lin ang="2700000" scaled="1"/>
            </a:gradFill>
            <a:ln w="38100" algn="ctr">
              <a:noFill/>
              <a:round/>
              <a:headEnd/>
              <a:tailEnd/>
            </a:ln>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pitchFamily="34" charset="0"/>
              </a:endParaRPr>
            </a:p>
          </p:txBody>
        </p:sp>
      </p:grpSp>
      <p:sp>
        <p:nvSpPr>
          <p:cNvPr id="34" name="AutoShape 87"/>
          <p:cNvSpPr>
            <a:spLocks noChangeArrowheads="1"/>
          </p:cNvSpPr>
          <p:nvPr/>
        </p:nvSpPr>
        <p:spPr bwMode="gray">
          <a:xfrm>
            <a:off x="2939136" y="1896406"/>
            <a:ext cx="5278886" cy="576242"/>
          </a:xfrm>
          <a:prstGeom prst="roundRect">
            <a:avLst>
              <a:gd name="adj" fmla="val 50000"/>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headEnd/>
            <a:tailEnd/>
          </a:ln>
          <a:effectLst>
            <a:outerShdw blurRad="50800" dist="38100" dir="2700000" algn="tl" rotWithShape="0">
              <a:prstClr val="black">
                <a:alpha val="40000"/>
              </a:prstClr>
            </a:outerShdw>
            <a:reflection blurRad="6350" stA="52000" endA="300" endPos="35000" dir="5400000" sy="-100000" algn="bl" rotWithShape="0"/>
          </a:effectLst>
          <a:scene3d>
            <a:camera prst="orthographicFront"/>
            <a:lightRig rig="threePt" dir="t"/>
          </a:scene3d>
          <a:sp3d>
            <a:bevelT/>
          </a:sp3d>
        </p:spPr>
        <p:txBody>
          <a:bodyPr wrap="none" anchor="ctr"/>
          <a:lstStyle/>
          <a:p>
            <a:pPr marL="355600" lvl="0" indent="-355600" fontAlgn="auto">
              <a:spcBef>
                <a:spcPts val="0"/>
              </a:spcBef>
              <a:spcAft>
                <a:spcPts val="0"/>
              </a:spcAft>
              <a:buAutoNum type="arabicPeriod"/>
            </a:pPr>
            <a:r>
              <a:rPr lang="en-US" sz="1700" b="1" kern="0" dirty="0" smtClean="0">
                <a:solidFill>
                  <a:schemeClr val="bg1">
                    <a:lumMod val="75000"/>
                  </a:schemeClr>
                </a:solidFill>
                <a:latin typeface="Arial" pitchFamily="34" charset="0"/>
              </a:rPr>
              <a:t>Importance of Standards for the African </a:t>
            </a:r>
          </a:p>
          <a:p>
            <a:pPr marL="355600" lvl="0" indent="-355600" fontAlgn="auto">
              <a:spcBef>
                <a:spcPts val="0"/>
              </a:spcBef>
              <a:spcAft>
                <a:spcPts val="0"/>
              </a:spcAft>
            </a:pPr>
            <a:r>
              <a:rPr lang="en-US" sz="1700" b="1" kern="0" dirty="0" smtClean="0">
                <a:solidFill>
                  <a:schemeClr val="bg1">
                    <a:lumMod val="75000"/>
                  </a:schemeClr>
                </a:solidFill>
                <a:latin typeface="Arial" pitchFamily="34" charset="0"/>
              </a:rPr>
              <a:t>	Countries</a:t>
            </a:r>
          </a:p>
        </p:txBody>
      </p:sp>
      <p:grpSp>
        <p:nvGrpSpPr>
          <p:cNvPr id="6" name="Group 116"/>
          <p:cNvGrpSpPr>
            <a:grpSpLocks/>
          </p:cNvGrpSpPr>
          <p:nvPr/>
        </p:nvGrpSpPr>
        <p:grpSpPr bwMode="auto">
          <a:xfrm>
            <a:off x="2434336" y="1972606"/>
            <a:ext cx="344464" cy="381000"/>
            <a:chOff x="2078" y="1680"/>
            <a:chExt cx="1615" cy="1615"/>
          </a:xfrm>
        </p:grpSpPr>
        <p:sp>
          <p:nvSpPr>
            <p:cNvPr id="36" name="Oval 117"/>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pitchFamily="34" charset="0"/>
              </a:endParaRPr>
            </a:p>
          </p:txBody>
        </p:sp>
        <p:sp>
          <p:nvSpPr>
            <p:cNvPr id="37" name="Oval 118"/>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pitchFamily="34" charset="0"/>
              </a:endParaRPr>
            </a:p>
          </p:txBody>
        </p:sp>
        <p:sp>
          <p:nvSpPr>
            <p:cNvPr id="38" name="Oval 119"/>
            <p:cNvSpPr>
              <a:spLocks noChangeArrowheads="1"/>
            </p:cNvSpPr>
            <p:nvPr/>
          </p:nvSpPr>
          <p:spPr bwMode="gray">
            <a:xfrm>
              <a:off x="2251" y="1855"/>
              <a:ext cx="1262" cy="1265"/>
            </a:xfrm>
            <a:prstGeom prst="ellipse">
              <a:avLst/>
            </a:prstGeom>
            <a:gradFill rotWithShape="1">
              <a:gsLst>
                <a:gs pos="0">
                  <a:srgbClr val="0000FF">
                    <a:gamma/>
                    <a:tint val="0"/>
                    <a:invGamma/>
                  </a:srgbClr>
                </a:gs>
                <a:gs pos="50000">
                  <a:srgbClr val="0000FF"/>
                </a:gs>
                <a:gs pos="100000">
                  <a:srgbClr val="0000FF">
                    <a:gamma/>
                    <a:tint val="0"/>
                    <a:invGamma/>
                  </a:srgbClr>
                </a:gs>
              </a:gsLst>
              <a:lin ang="2700000" scaled="1"/>
            </a:gradFill>
            <a:ln w="38100" algn="ctr">
              <a:noFill/>
              <a:round/>
              <a:headEnd/>
              <a:tailEnd/>
            </a:ln>
            <a:effec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Text" lastClr="000000"/>
                </a:solidFill>
                <a:effectLst/>
                <a:uLnTx/>
                <a:uFillTx/>
                <a:latin typeface="Calibri"/>
                <a:cs typeface="+mn-cs"/>
              </a:endParaRPr>
            </a:p>
          </p:txBody>
        </p:sp>
        <p:sp>
          <p:nvSpPr>
            <p:cNvPr id="39" name="Oval 120"/>
            <p:cNvSpPr>
              <a:spLocks noChangeArrowheads="1"/>
            </p:cNvSpPr>
            <p:nvPr/>
          </p:nvSpPr>
          <p:spPr bwMode="gray">
            <a:xfrm>
              <a:off x="2254" y="1856"/>
              <a:ext cx="1262" cy="1264"/>
            </a:xfrm>
            <a:prstGeom prst="ellipse">
              <a:avLst/>
            </a:prstGeom>
            <a:gradFill rotWithShape="1">
              <a:gsLst>
                <a:gs pos="0">
                  <a:srgbClr val="000000"/>
                </a:gs>
                <a:gs pos="100000">
                  <a:srgbClr val="E35E23"/>
                </a:gs>
              </a:gsLst>
              <a:lin ang="2700000" scaled="1"/>
            </a:gradFill>
            <a:ln w="38100" algn="ctr">
              <a:noFill/>
              <a:round/>
              <a:headEnd/>
              <a:tailEnd/>
            </a:ln>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pitchFamily="34" charset="0"/>
              </a:endParaRPr>
            </a:p>
          </p:txBody>
        </p:sp>
        <p:sp>
          <p:nvSpPr>
            <p:cNvPr id="40" name="Oval 121"/>
            <p:cNvSpPr>
              <a:spLocks noChangeArrowheads="1"/>
            </p:cNvSpPr>
            <p:nvPr/>
          </p:nvSpPr>
          <p:spPr bwMode="gray">
            <a:xfrm>
              <a:off x="2338" y="1936"/>
              <a:ext cx="1096" cy="1104"/>
            </a:xfrm>
            <a:prstGeom prst="ellipse">
              <a:avLst/>
            </a:prstGeom>
            <a:gradFill rotWithShape="1">
              <a:gsLst>
                <a:gs pos="0">
                  <a:srgbClr val="0000FF">
                    <a:gamma/>
                    <a:shade val="54118"/>
                    <a:invGamma/>
                  </a:srgbClr>
                </a:gs>
                <a:gs pos="50000">
                  <a:srgbClr val="0000FF"/>
                </a:gs>
                <a:gs pos="100000">
                  <a:srgbClr val="0000FF">
                    <a:gamma/>
                    <a:shade val="54118"/>
                    <a:invGamma/>
                  </a:srgbClr>
                </a:gs>
              </a:gsLst>
              <a:lin ang="18900000" scaled="1"/>
            </a:gradFill>
            <a:ln w="38100" algn="ctr">
              <a:noFill/>
              <a:round/>
              <a:headEnd/>
              <a:tailEnd/>
            </a:ln>
            <a:effec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Text" lastClr="000000"/>
                </a:solidFill>
                <a:effectLst/>
                <a:uLnTx/>
                <a:uFillTx/>
                <a:latin typeface="Calibri"/>
                <a:cs typeface="+mn-cs"/>
              </a:endParaRPr>
            </a:p>
          </p:txBody>
        </p:sp>
        <p:sp>
          <p:nvSpPr>
            <p:cNvPr id="41" name="Oval 122"/>
            <p:cNvSpPr>
              <a:spLocks noChangeArrowheads="1"/>
            </p:cNvSpPr>
            <p:nvPr/>
          </p:nvSpPr>
          <p:spPr bwMode="gray">
            <a:xfrm>
              <a:off x="2337" y="1939"/>
              <a:ext cx="1096" cy="1098"/>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 lastClr="FFFFFF"/>
                </a:solidFill>
                <a:effectLst/>
                <a:uLnTx/>
                <a:uFillTx/>
                <a:latin typeface="Calibri"/>
                <a:ea typeface="+mn-ea"/>
                <a:cs typeface="+mn-cs"/>
              </a:endParaRPr>
            </a:p>
          </p:txBody>
        </p:sp>
      </p:grpSp>
      <p:sp>
        <p:nvSpPr>
          <p:cNvPr id="42" name="Ellipse 41"/>
          <p:cNvSpPr/>
          <p:nvPr/>
        </p:nvSpPr>
        <p:spPr>
          <a:xfrm>
            <a:off x="432108" y="1557928"/>
            <a:ext cx="2157924" cy="3714776"/>
          </a:xfrm>
          <a:prstGeom prst="ellipse">
            <a:avLst/>
          </a:prstGeom>
          <a:gradFill flip="none" rotWithShape="1">
            <a:gsLst>
              <a:gs pos="0">
                <a:srgbClr val="4BACC6">
                  <a:lumMod val="20000"/>
                  <a:lumOff val="80000"/>
                  <a:shade val="30000"/>
                  <a:satMod val="115000"/>
                </a:srgbClr>
              </a:gs>
              <a:gs pos="50000">
                <a:srgbClr val="4BACC6">
                  <a:lumMod val="20000"/>
                  <a:lumOff val="80000"/>
                  <a:shade val="67500"/>
                  <a:satMod val="115000"/>
                </a:srgbClr>
              </a:gs>
              <a:gs pos="100000">
                <a:srgbClr val="4BACC6">
                  <a:lumMod val="20000"/>
                  <a:lumOff val="80000"/>
                  <a:shade val="100000"/>
                  <a:satMod val="115000"/>
                </a:srgbClr>
              </a:gs>
            </a:gsLst>
            <a:lin ang="10800000" scaled="1"/>
            <a:tileRect/>
          </a:gradFill>
          <a:ln w="25400" cap="flat" cmpd="sng" algn="ctr">
            <a:noFill/>
            <a:prstDash val="solid"/>
          </a:ln>
          <a:effectLst/>
          <a:scene3d>
            <a:camera prst="orthographicFront"/>
            <a:lightRig rig="threePt" dir="t"/>
          </a:scene3d>
          <a:sp3d>
            <a:bevelT prst="angle"/>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43" name="ZoneTexte 42"/>
          <p:cNvSpPr txBox="1"/>
          <p:nvPr/>
        </p:nvSpPr>
        <p:spPr>
          <a:xfrm>
            <a:off x="742000" y="3053755"/>
            <a:ext cx="1643074" cy="646331"/>
          </a:xfrm>
          <a:prstGeom prst="rect">
            <a:avLst/>
          </a:prstGeom>
          <a:noFill/>
        </p:spPr>
        <p:txBody>
          <a:bodyPr wrap="square" rtlCol="0">
            <a:spAutoFit/>
          </a:bodyPr>
          <a:lstStyle/>
          <a:p>
            <a:r>
              <a:rPr lang="fr-FR" sz="3600" b="1" dirty="0" smtClean="0">
                <a:solidFill>
                  <a:schemeClr val="tx1">
                    <a:lumMod val="50000"/>
                  </a:schemeClr>
                </a:solidFill>
                <a:latin typeface="Arial" pitchFamily="34" charset="0"/>
              </a:rPr>
              <a:t>PLAN</a:t>
            </a:r>
            <a:endParaRPr lang="fr-FR" sz="3600" b="1" dirty="0">
              <a:solidFill>
                <a:schemeClr val="tx1">
                  <a:lumMod val="50000"/>
                </a:schemeClr>
              </a:solidFill>
              <a:latin typeface="Arial" pitchFamily="34" charset="0"/>
            </a:endParaRPr>
          </a:p>
        </p:txBody>
      </p:sp>
      <p:sp>
        <p:nvSpPr>
          <p:cNvPr id="44" name="AutoShape 78"/>
          <p:cNvSpPr>
            <a:spLocks noChangeArrowheads="1"/>
          </p:cNvSpPr>
          <p:nvPr/>
        </p:nvSpPr>
        <p:spPr bwMode="gray">
          <a:xfrm>
            <a:off x="2992670" y="4642094"/>
            <a:ext cx="5000447" cy="532086"/>
          </a:xfrm>
          <a:prstGeom prst="roundRect">
            <a:avLst>
              <a:gd name="adj" fmla="val 50000"/>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headEnd/>
            <a:tailEnd/>
          </a:ln>
          <a:effectLst>
            <a:outerShdw blurRad="50800" dist="38100" dir="2700000" algn="tl" rotWithShape="0">
              <a:prstClr val="black">
                <a:alpha val="40000"/>
              </a:prstClr>
            </a:outerShdw>
            <a:reflection blurRad="6350" stA="52000" endA="300" endPos="35000" dir="5400000" sy="-100000" algn="bl" rotWithShape="0"/>
          </a:effectLst>
          <a:scene3d>
            <a:camera prst="orthographicFront"/>
            <a:lightRig rig="threePt" dir="t"/>
          </a:scene3d>
          <a:sp3d>
            <a:bevelT/>
          </a:sp3d>
        </p:spPr>
        <p:txBody>
          <a:bodyPr wrap="none" anchor="ctr"/>
          <a:lstStyle/>
          <a:p>
            <a:pPr marL="514350" indent="-514350" eaLnBrk="1" fontAlgn="auto" hangingPunct="1">
              <a:lnSpc>
                <a:spcPct val="150000"/>
              </a:lnSpc>
              <a:spcBef>
                <a:spcPts val="0"/>
              </a:spcBef>
              <a:spcAft>
                <a:spcPts val="0"/>
              </a:spcAft>
              <a:defRPr/>
            </a:pPr>
            <a:r>
              <a:rPr kumimoji="0" lang="fr-FR" sz="1800" b="1" i="0" u="none" strike="noStrike" kern="0" cap="none" spc="0" normalizeH="0" baseline="0" noProof="0" dirty="0" smtClean="0">
                <a:ln>
                  <a:noFill/>
                </a:ln>
                <a:solidFill>
                  <a:schemeClr val="accent2"/>
                </a:solidFill>
                <a:effectLst/>
                <a:uLnTx/>
                <a:uFillTx/>
                <a:latin typeface="Arial" pitchFamily="34" charset="0"/>
                <a:ea typeface="+mn-ea"/>
                <a:cs typeface="Arial" pitchFamily="34" charset="0"/>
              </a:rPr>
              <a:t>4. </a:t>
            </a:r>
            <a:r>
              <a:rPr lang="fr-FR" sz="1800" b="1" kern="0" dirty="0" smtClean="0">
                <a:solidFill>
                  <a:schemeClr val="accent2"/>
                </a:solidFill>
                <a:latin typeface="Arial" pitchFamily="34" charset="0"/>
                <a:cs typeface="Arial" pitchFamily="34" charset="0"/>
              </a:rPr>
              <a:t>Conclusion &amp; </a:t>
            </a:r>
            <a:r>
              <a:rPr lang="en-US" sz="1800" b="1" kern="0" dirty="0" smtClean="0">
                <a:solidFill>
                  <a:schemeClr val="accent2"/>
                </a:solidFill>
                <a:latin typeface="Arial" pitchFamily="34" charset="0"/>
                <a:cs typeface="Arial" pitchFamily="34" charset="0"/>
              </a:rPr>
              <a:t>Recommendations</a:t>
            </a:r>
            <a:endParaRPr kumimoji="0" lang="en-US" sz="1800" b="1" i="0" u="none" strike="noStrike" kern="0" cap="none" spc="0" normalizeH="0" baseline="0" dirty="0" smtClean="0">
              <a:ln>
                <a:noFill/>
              </a:ln>
              <a:solidFill>
                <a:schemeClr val="accent2"/>
              </a:solidFill>
              <a:effectLst/>
              <a:uLnTx/>
              <a:uFillTx/>
              <a:latin typeface="Arial" pitchFamily="34" charset="0"/>
              <a:ea typeface="+mn-ea"/>
              <a:cs typeface="Arial" pitchFamily="34" charset="0"/>
            </a:endParaRPr>
          </a:p>
        </p:txBody>
      </p:sp>
      <p:grpSp>
        <p:nvGrpSpPr>
          <p:cNvPr id="7" name="Group 109"/>
          <p:cNvGrpSpPr>
            <a:grpSpLocks/>
          </p:cNvGrpSpPr>
          <p:nvPr/>
        </p:nvGrpSpPr>
        <p:grpSpPr bwMode="auto">
          <a:xfrm>
            <a:off x="2416606" y="4711538"/>
            <a:ext cx="369069" cy="381000"/>
            <a:chOff x="2078" y="1680"/>
            <a:chExt cx="1615" cy="1615"/>
          </a:xfrm>
        </p:grpSpPr>
        <p:sp>
          <p:nvSpPr>
            <p:cNvPr id="46" name="Oval 110"/>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pitchFamily="34" charset="0"/>
              </a:endParaRPr>
            </a:p>
          </p:txBody>
        </p:sp>
        <p:sp>
          <p:nvSpPr>
            <p:cNvPr id="47" name="Oval 111"/>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pitchFamily="34" charset="0"/>
              </a:endParaRPr>
            </a:p>
          </p:txBody>
        </p:sp>
        <p:sp>
          <p:nvSpPr>
            <p:cNvPr id="48" name="Oval 112"/>
            <p:cNvSpPr>
              <a:spLocks noChangeArrowheads="1"/>
            </p:cNvSpPr>
            <p:nvPr/>
          </p:nvSpPr>
          <p:spPr bwMode="gray">
            <a:xfrm>
              <a:off x="2253" y="1855"/>
              <a:ext cx="1265" cy="1265"/>
            </a:xfrm>
            <a:prstGeom prst="ellipse">
              <a:avLst/>
            </a:prstGeom>
            <a:gradFill rotWithShape="1">
              <a:gsLst>
                <a:gs pos="0">
                  <a:srgbClr val="0000FF">
                    <a:gamma/>
                    <a:tint val="0"/>
                    <a:invGamma/>
                  </a:srgbClr>
                </a:gs>
                <a:gs pos="50000">
                  <a:srgbClr val="0000FF"/>
                </a:gs>
                <a:gs pos="100000">
                  <a:srgbClr val="0000FF">
                    <a:gamma/>
                    <a:tint val="0"/>
                    <a:invGamma/>
                  </a:srgbClr>
                </a:gs>
              </a:gsLst>
              <a:lin ang="2700000" scaled="1"/>
            </a:gradFill>
            <a:ln w="38100" algn="ctr">
              <a:noFill/>
              <a:round/>
              <a:headEnd/>
              <a:tailEnd/>
            </a:ln>
            <a:effec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Text" lastClr="000000"/>
                </a:solidFill>
                <a:effectLst/>
                <a:uLnTx/>
                <a:uFillTx/>
                <a:latin typeface="Calibri"/>
                <a:cs typeface="+mn-cs"/>
              </a:endParaRPr>
            </a:p>
          </p:txBody>
        </p:sp>
        <p:sp>
          <p:nvSpPr>
            <p:cNvPr id="49" name="Oval 113"/>
            <p:cNvSpPr>
              <a:spLocks noChangeArrowheads="1"/>
            </p:cNvSpPr>
            <p:nvPr/>
          </p:nvSpPr>
          <p:spPr bwMode="gray">
            <a:xfrm>
              <a:off x="2254" y="1856"/>
              <a:ext cx="1262" cy="1264"/>
            </a:xfrm>
            <a:prstGeom prst="ellipse">
              <a:avLst/>
            </a:prstGeom>
            <a:gradFill rotWithShape="1">
              <a:gsLst>
                <a:gs pos="0">
                  <a:srgbClr val="000000"/>
                </a:gs>
                <a:gs pos="100000">
                  <a:srgbClr val="8D67E1"/>
                </a:gs>
              </a:gsLst>
              <a:lin ang="2700000" scaled="1"/>
            </a:gradFill>
            <a:ln w="38100" algn="ctr">
              <a:noFill/>
              <a:round/>
              <a:headEnd/>
              <a:tailEnd/>
            </a:ln>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pitchFamily="34" charset="0"/>
              </a:endParaRPr>
            </a:p>
          </p:txBody>
        </p:sp>
        <p:sp>
          <p:nvSpPr>
            <p:cNvPr id="50" name="Oval 114"/>
            <p:cNvSpPr>
              <a:spLocks noChangeArrowheads="1"/>
            </p:cNvSpPr>
            <p:nvPr/>
          </p:nvSpPr>
          <p:spPr bwMode="gray">
            <a:xfrm>
              <a:off x="2334" y="1936"/>
              <a:ext cx="1097" cy="1104"/>
            </a:xfrm>
            <a:prstGeom prst="ellipse">
              <a:avLst/>
            </a:prstGeom>
            <a:gradFill rotWithShape="1">
              <a:gsLst>
                <a:gs pos="0">
                  <a:srgbClr val="0000FF">
                    <a:gamma/>
                    <a:shade val="54118"/>
                    <a:invGamma/>
                  </a:srgbClr>
                </a:gs>
                <a:gs pos="50000">
                  <a:srgbClr val="0000FF"/>
                </a:gs>
                <a:gs pos="100000">
                  <a:srgbClr val="0000FF">
                    <a:gamma/>
                    <a:shade val="54118"/>
                    <a:invGamma/>
                  </a:srgbClr>
                </a:gs>
              </a:gsLst>
              <a:lin ang="18900000" scaled="1"/>
            </a:gradFill>
            <a:ln w="38100" algn="ctr">
              <a:noFill/>
              <a:round/>
              <a:headEnd/>
              <a:tailEnd/>
            </a:ln>
            <a:effec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Text" lastClr="000000"/>
                </a:solidFill>
                <a:effectLst/>
                <a:uLnTx/>
                <a:uFillTx/>
                <a:latin typeface="Calibri"/>
                <a:cs typeface="+mn-cs"/>
              </a:endParaRPr>
            </a:p>
          </p:txBody>
        </p:sp>
        <p:sp>
          <p:nvSpPr>
            <p:cNvPr id="51" name="Oval 115"/>
            <p:cNvSpPr>
              <a:spLocks noChangeArrowheads="1"/>
            </p:cNvSpPr>
            <p:nvPr/>
          </p:nvSpPr>
          <p:spPr bwMode="gray">
            <a:xfrm>
              <a:off x="2337" y="1939"/>
              <a:ext cx="1096" cy="1098"/>
            </a:xfrm>
            <a:prstGeom prst="ellipse">
              <a:avLst/>
            </a:prstGeom>
            <a:solidFill>
              <a:srgbClr val="92D050"/>
            </a:solidFill>
            <a:ln w="38100" algn="ctr">
              <a:noFill/>
              <a:round/>
              <a:headEnd/>
              <a:tailEnd/>
            </a:ln>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pitchFamily="34" charset="0"/>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283C63E4-F9BE-C24A-B4FF-309EB18BA564}" type="slidenum">
              <a:rPr lang="en-US" smtClean="0"/>
              <a:pPr/>
              <a:t>3</a:t>
            </a:fld>
            <a:endParaRPr lang="en-US" dirty="0"/>
          </a:p>
        </p:txBody>
      </p:sp>
      <p:pic>
        <p:nvPicPr>
          <p:cNvPr id="5" name="Picture 2"/>
          <p:cNvPicPr>
            <a:picLocks noChangeAspect="1" noChangeArrowheads="1"/>
          </p:cNvPicPr>
          <p:nvPr/>
        </p:nvPicPr>
        <p:blipFill>
          <a:blip r:embed="rId2" cstate="print"/>
          <a:srcRect/>
          <a:stretch>
            <a:fillRect/>
          </a:stretch>
        </p:blipFill>
        <p:spPr bwMode="auto">
          <a:xfrm>
            <a:off x="0" y="162478"/>
            <a:ext cx="1071570" cy="642942"/>
          </a:xfrm>
          <a:prstGeom prst="rect">
            <a:avLst/>
          </a:prstGeom>
          <a:noFill/>
          <a:ln w="9525">
            <a:noFill/>
            <a:miter lim="800000"/>
            <a:headEnd/>
            <a:tailEnd/>
          </a:ln>
          <a:effectLst/>
        </p:spPr>
      </p:pic>
      <p:sp>
        <p:nvSpPr>
          <p:cNvPr id="8" name="Title 1"/>
          <p:cNvSpPr txBox="1">
            <a:spLocks/>
          </p:cNvSpPr>
          <p:nvPr/>
        </p:nvSpPr>
        <p:spPr>
          <a:xfrm>
            <a:off x="532150" y="2822574"/>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endParaRPr lang="en-US" sz="5400" dirty="0">
              <a:solidFill>
                <a:srgbClr val="558ED5"/>
              </a:solidFill>
            </a:endParaRPr>
          </a:p>
        </p:txBody>
      </p:sp>
      <p:sp>
        <p:nvSpPr>
          <p:cNvPr id="9" name="Title 1"/>
          <p:cNvSpPr txBox="1">
            <a:spLocks/>
          </p:cNvSpPr>
          <p:nvPr/>
        </p:nvSpPr>
        <p:spPr>
          <a:xfrm>
            <a:off x="532150" y="4896912"/>
            <a:ext cx="8229600" cy="74372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pPr>
              <a:lnSpc>
                <a:spcPct val="107000"/>
              </a:lnSpc>
              <a:spcAft>
                <a:spcPts val="800"/>
              </a:spcAft>
            </a:pPr>
            <a:endParaRPr lang="en-US" sz="2800" dirty="0">
              <a:solidFill>
                <a:schemeClr val="tx2">
                  <a:lumMod val="60000"/>
                  <a:lumOff val="40000"/>
                </a:schemeClr>
              </a:solidFill>
              <a:latin typeface="Calibri" panose="020F0502020204030204" pitchFamily="34" charset="0"/>
              <a:ea typeface="Calibri" panose="020F0502020204030204" pitchFamily="34" charset="0"/>
              <a:cs typeface="Arial" panose="020B0604020202020204" pitchFamily="34" charset="0"/>
            </a:endParaRPr>
          </a:p>
        </p:txBody>
      </p:sp>
      <p:sp>
        <p:nvSpPr>
          <p:cNvPr id="11" name="AutoShape 81"/>
          <p:cNvSpPr>
            <a:spLocks noChangeArrowheads="1"/>
          </p:cNvSpPr>
          <p:nvPr/>
        </p:nvSpPr>
        <p:spPr bwMode="gray">
          <a:xfrm>
            <a:off x="3356234" y="3832624"/>
            <a:ext cx="5267494" cy="528630"/>
          </a:xfrm>
          <a:prstGeom prst="roundRect">
            <a:avLst>
              <a:gd name="adj" fmla="val 50000"/>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headEnd/>
            <a:tailEnd/>
          </a:ln>
          <a:effectLst>
            <a:outerShdw blurRad="50800" dist="38100" dir="2700000" algn="tl" rotWithShape="0">
              <a:prstClr val="black">
                <a:alpha val="40000"/>
              </a:prstClr>
            </a:outerShdw>
            <a:reflection blurRad="6350" stA="52000" endA="300" endPos="35000" dir="5400000" sy="-100000" algn="bl" rotWithShape="0"/>
          </a:effectLst>
          <a:scene3d>
            <a:camera prst="orthographicFront"/>
            <a:lightRig rig="threePt" dir="t"/>
          </a:scene3d>
          <a:sp3d>
            <a:bevelT/>
          </a:sp3d>
        </p:spPr>
        <p:txBody>
          <a:bodyPr wrap="none" anchor="ctr"/>
          <a:lstStyle/>
          <a:p>
            <a:pPr marL="261938" indent="-261938"/>
            <a:r>
              <a:rPr lang="fr-FR" sz="1700" b="1" kern="0" dirty="0" smtClean="0">
                <a:solidFill>
                  <a:schemeClr val="bg1">
                    <a:lumMod val="75000"/>
                  </a:schemeClr>
                </a:solidFill>
                <a:latin typeface="Arial" pitchFamily="34" charset="0"/>
              </a:rPr>
              <a:t>3. </a:t>
            </a:r>
            <a:r>
              <a:rPr lang="en-US" sz="1700" b="1" kern="0" dirty="0" smtClean="0">
                <a:solidFill>
                  <a:schemeClr val="bg1">
                    <a:lumMod val="75000"/>
                  </a:schemeClr>
                </a:solidFill>
                <a:latin typeface="Arial" pitchFamily="34" charset="0"/>
                <a:cs typeface="Arial" pitchFamily="34" charset="0"/>
              </a:rPr>
              <a:t>Involvement of African Countries in SG13 </a:t>
            </a:r>
          </a:p>
          <a:p>
            <a:pPr marL="261938" indent="-261938"/>
            <a:r>
              <a:rPr lang="en-US" sz="1700" b="1" kern="0" dirty="0" smtClean="0">
                <a:solidFill>
                  <a:schemeClr val="bg1">
                    <a:lumMod val="75000"/>
                  </a:schemeClr>
                </a:solidFill>
                <a:latin typeface="Arial" pitchFamily="34" charset="0"/>
                <a:cs typeface="Arial" pitchFamily="34" charset="0"/>
              </a:rPr>
              <a:t>	Activities</a:t>
            </a:r>
          </a:p>
        </p:txBody>
      </p:sp>
      <p:sp>
        <p:nvSpPr>
          <p:cNvPr id="12" name="AutoShape 87"/>
          <p:cNvSpPr>
            <a:spLocks noChangeArrowheads="1"/>
          </p:cNvSpPr>
          <p:nvPr/>
        </p:nvSpPr>
        <p:spPr bwMode="gray">
          <a:xfrm>
            <a:off x="3321478" y="2825100"/>
            <a:ext cx="5349548" cy="590536"/>
          </a:xfrm>
          <a:prstGeom prst="roundRect">
            <a:avLst>
              <a:gd name="adj" fmla="val 50000"/>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headEnd/>
            <a:tailEnd/>
          </a:ln>
          <a:effectLst>
            <a:outerShdw blurRad="50800" dist="38100" dir="2700000" algn="tl" rotWithShape="0">
              <a:prstClr val="black">
                <a:alpha val="40000"/>
              </a:prstClr>
            </a:outerShdw>
            <a:reflection blurRad="6350" stA="52000" endA="300" endPos="35000" dir="5400000" sy="-100000" algn="bl" rotWithShape="0"/>
          </a:effectLst>
          <a:scene3d>
            <a:camera prst="orthographicFront"/>
            <a:lightRig rig="threePt" dir="t"/>
          </a:scene3d>
          <a:sp3d>
            <a:bevelT/>
          </a:sp3d>
        </p:spPr>
        <p:txBody>
          <a:bodyPr wrap="none" anchor="ctr"/>
          <a:lstStyle/>
          <a:p>
            <a:pPr marL="514350" indent="-514350"/>
            <a:r>
              <a:rPr kumimoji="0" lang="fr-FR" sz="1700" b="1" i="0" u="none" strike="noStrike" kern="0" cap="none" spc="0" normalizeH="0" baseline="0" noProof="0" dirty="0" smtClean="0">
                <a:ln>
                  <a:noFill/>
                </a:ln>
                <a:solidFill>
                  <a:schemeClr val="bg1">
                    <a:lumMod val="75000"/>
                  </a:schemeClr>
                </a:solidFill>
                <a:effectLst/>
                <a:uLnTx/>
                <a:uFillTx/>
                <a:latin typeface="Arial" pitchFamily="34" charset="0"/>
                <a:ea typeface="+mn-ea"/>
                <a:cs typeface="Arial" pitchFamily="34" charset="0"/>
              </a:rPr>
              <a:t>2</a:t>
            </a:r>
            <a:r>
              <a:rPr lang="fr-FR" sz="1700" b="1" kern="0" dirty="0" smtClean="0">
                <a:solidFill>
                  <a:schemeClr val="bg1">
                    <a:lumMod val="75000"/>
                  </a:schemeClr>
                </a:solidFill>
                <a:latin typeface="Arial" pitchFamily="34" charset="0"/>
              </a:rPr>
              <a:t>. </a:t>
            </a:r>
            <a:r>
              <a:rPr lang="en-US" sz="1700" b="1" kern="0" dirty="0" smtClean="0">
                <a:solidFill>
                  <a:schemeClr val="bg1">
                    <a:lumMod val="75000"/>
                  </a:schemeClr>
                </a:solidFill>
                <a:latin typeface="Arial" pitchFamily="34" charset="0"/>
              </a:rPr>
              <a:t>Importance of SG13’s Standardization Topics</a:t>
            </a:r>
          </a:p>
        </p:txBody>
      </p:sp>
      <p:grpSp>
        <p:nvGrpSpPr>
          <p:cNvPr id="2" name="Group 88"/>
          <p:cNvGrpSpPr>
            <a:grpSpLocks/>
          </p:cNvGrpSpPr>
          <p:nvPr/>
        </p:nvGrpSpPr>
        <p:grpSpPr bwMode="auto">
          <a:xfrm>
            <a:off x="2791526" y="2948598"/>
            <a:ext cx="369069" cy="381000"/>
            <a:chOff x="2078" y="1680"/>
            <a:chExt cx="1615" cy="1615"/>
          </a:xfrm>
        </p:grpSpPr>
        <p:sp>
          <p:nvSpPr>
            <p:cNvPr id="14" name="Oval 89"/>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pitchFamily="34" charset="0"/>
              </a:endParaRPr>
            </a:p>
          </p:txBody>
        </p:sp>
        <p:sp>
          <p:nvSpPr>
            <p:cNvPr id="15" name="Oval 90"/>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pitchFamily="34" charset="0"/>
              </a:endParaRPr>
            </a:p>
          </p:txBody>
        </p:sp>
        <p:sp>
          <p:nvSpPr>
            <p:cNvPr id="16" name="Oval 91"/>
            <p:cNvSpPr>
              <a:spLocks noChangeArrowheads="1"/>
            </p:cNvSpPr>
            <p:nvPr/>
          </p:nvSpPr>
          <p:spPr bwMode="gray">
            <a:xfrm>
              <a:off x="2253" y="1855"/>
              <a:ext cx="1265" cy="1265"/>
            </a:xfrm>
            <a:prstGeom prst="ellipse">
              <a:avLst/>
            </a:prstGeom>
            <a:gradFill rotWithShape="1">
              <a:gsLst>
                <a:gs pos="0">
                  <a:srgbClr val="0000FF">
                    <a:gamma/>
                    <a:tint val="0"/>
                    <a:invGamma/>
                  </a:srgbClr>
                </a:gs>
                <a:gs pos="50000">
                  <a:srgbClr val="0000FF"/>
                </a:gs>
                <a:gs pos="100000">
                  <a:srgbClr val="0000FF">
                    <a:gamma/>
                    <a:tint val="0"/>
                    <a:invGamma/>
                  </a:srgbClr>
                </a:gs>
              </a:gsLst>
              <a:lin ang="2700000" scaled="1"/>
            </a:gradFill>
            <a:ln w="38100" algn="ctr">
              <a:noFill/>
              <a:round/>
              <a:headEnd/>
              <a:tailEnd/>
            </a:ln>
            <a:effec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Text" lastClr="000000"/>
                </a:solidFill>
                <a:effectLst/>
                <a:uLnTx/>
                <a:uFillTx/>
                <a:latin typeface="Calibri"/>
                <a:cs typeface="+mn-cs"/>
              </a:endParaRPr>
            </a:p>
          </p:txBody>
        </p:sp>
        <p:sp>
          <p:nvSpPr>
            <p:cNvPr id="17" name="Oval 92"/>
            <p:cNvSpPr>
              <a:spLocks noChangeArrowheads="1"/>
            </p:cNvSpPr>
            <p:nvPr/>
          </p:nvSpPr>
          <p:spPr bwMode="gray">
            <a:xfrm>
              <a:off x="2254" y="1856"/>
              <a:ext cx="1262" cy="1264"/>
            </a:xfrm>
            <a:prstGeom prst="ellipse">
              <a:avLst/>
            </a:prstGeom>
            <a:gradFill rotWithShape="1">
              <a:gsLst>
                <a:gs pos="0">
                  <a:srgbClr val="000000"/>
                </a:gs>
                <a:gs pos="100000">
                  <a:srgbClr val="FFCC00"/>
                </a:gs>
              </a:gsLst>
              <a:lin ang="2700000" scaled="1"/>
            </a:gradFill>
            <a:ln w="38100" algn="ctr">
              <a:noFill/>
              <a:round/>
              <a:headEnd/>
              <a:tailEnd/>
            </a:ln>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pitchFamily="34" charset="0"/>
              </a:endParaRPr>
            </a:p>
          </p:txBody>
        </p:sp>
        <p:sp>
          <p:nvSpPr>
            <p:cNvPr id="18" name="Oval 93"/>
            <p:cNvSpPr>
              <a:spLocks noChangeArrowheads="1"/>
            </p:cNvSpPr>
            <p:nvPr/>
          </p:nvSpPr>
          <p:spPr bwMode="gray">
            <a:xfrm>
              <a:off x="2334" y="1936"/>
              <a:ext cx="1097" cy="1104"/>
            </a:xfrm>
            <a:prstGeom prst="ellipse">
              <a:avLst/>
            </a:prstGeom>
            <a:gradFill rotWithShape="1">
              <a:gsLst>
                <a:gs pos="0">
                  <a:srgbClr val="0000FF">
                    <a:gamma/>
                    <a:shade val="54118"/>
                    <a:invGamma/>
                  </a:srgbClr>
                </a:gs>
                <a:gs pos="50000">
                  <a:srgbClr val="0000FF"/>
                </a:gs>
                <a:gs pos="100000">
                  <a:srgbClr val="0000FF">
                    <a:gamma/>
                    <a:shade val="54118"/>
                    <a:invGamma/>
                  </a:srgbClr>
                </a:gs>
              </a:gsLst>
              <a:lin ang="18900000" scaled="1"/>
            </a:gradFill>
            <a:ln w="38100" algn="ctr">
              <a:noFill/>
              <a:round/>
              <a:headEnd/>
              <a:tailEnd/>
            </a:ln>
            <a:effec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Text" lastClr="000000"/>
                </a:solidFill>
                <a:effectLst/>
                <a:uLnTx/>
                <a:uFillTx/>
                <a:latin typeface="Calibri"/>
                <a:cs typeface="+mn-cs"/>
              </a:endParaRPr>
            </a:p>
          </p:txBody>
        </p:sp>
        <p:sp>
          <p:nvSpPr>
            <p:cNvPr id="19" name="Oval 94"/>
            <p:cNvSpPr>
              <a:spLocks noChangeArrowheads="1"/>
            </p:cNvSpPr>
            <p:nvPr/>
          </p:nvSpPr>
          <p:spPr bwMode="gray">
            <a:xfrm>
              <a:off x="2337" y="1939"/>
              <a:ext cx="1096" cy="1098"/>
            </a:xfrm>
            <a:prstGeom prst="ellipse">
              <a:avLst/>
            </a:prstGeom>
            <a:gradFill rotWithShape="1">
              <a:gsLst>
                <a:gs pos="0">
                  <a:srgbClr val="FFCC00"/>
                </a:gs>
                <a:gs pos="100000">
                  <a:srgbClr val="7C6300"/>
                </a:gs>
              </a:gsLst>
              <a:lin ang="2700000" scaled="1"/>
            </a:gradFill>
            <a:ln w="38100" algn="ctr">
              <a:noFill/>
              <a:round/>
              <a:headEnd/>
              <a:tailEnd/>
            </a:ln>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pitchFamily="34" charset="0"/>
              </a:endParaRPr>
            </a:p>
          </p:txBody>
        </p:sp>
      </p:grpSp>
      <p:grpSp>
        <p:nvGrpSpPr>
          <p:cNvPr id="3" name="Group 102"/>
          <p:cNvGrpSpPr>
            <a:grpSpLocks/>
          </p:cNvGrpSpPr>
          <p:nvPr/>
        </p:nvGrpSpPr>
        <p:grpSpPr bwMode="auto">
          <a:xfrm>
            <a:off x="2815666" y="3885860"/>
            <a:ext cx="369069" cy="381000"/>
            <a:chOff x="2078" y="1680"/>
            <a:chExt cx="1615" cy="1615"/>
          </a:xfrm>
        </p:grpSpPr>
        <p:sp>
          <p:nvSpPr>
            <p:cNvPr id="21" name="Oval 103"/>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pitchFamily="34" charset="0"/>
              </a:endParaRPr>
            </a:p>
          </p:txBody>
        </p:sp>
        <p:sp>
          <p:nvSpPr>
            <p:cNvPr id="22" name="Oval 104"/>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pitchFamily="34" charset="0"/>
              </a:endParaRPr>
            </a:p>
          </p:txBody>
        </p:sp>
        <p:sp>
          <p:nvSpPr>
            <p:cNvPr id="23" name="Oval 105"/>
            <p:cNvSpPr>
              <a:spLocks noChangeArrowheads="1"/>
            </p:cNvSpPr>
            <p:nvPr/>
          </p:nvSpPr>
          <p:spPr bwMode="gray">
            <a:xfrm>
              <a:off x="2253" y="1855"/>
              <a:ext cx="1265" cy="1265"/>
            </a:xfrm>
            <a:prstGeom prst="ellipse">
              <a:avLst/>
            </a:prstGeom>
            <a:gradFill rotWithShape="1">
              <a:gsLst>
                <a:gs pos="0">
                  <a:srgbClr val="0000FF">
                    <a:gamma/>
                    <a:tint val="0"/>
                    <a:invGamma/>
                  </a:srgbClr>
                </a:gs>
                <a:gs pos="50000">
                  <a:srgbClr val="0000FF"/>
                </a:gs>
                <a:gs pos="100000">
                  <a:srgbClr val="0000FF">
                    <a:gamma/>
                    <a:tint val="0"/>
                    <a:invGamma/>
                  </a:srgbClr>
                </a:gs>
              </a:gsLst>
              <a:lin ang="2700000" scaled="1"/>
            </a:gradFill>
            <a:ln w="38100" algn="ctr">
              <a:noFill/>
              <a:round/>
              <a:headEnd/>
              <a:tailEnd/>
            </a:ln>
            <a:effec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Text" lastClr="000000"/>
                </a:solidFill>
                <a:effectLst/>
                <a:uLnTx/>
                <a:uFillTx/>
                <a:latin typeface="Calibri"/>
                <a:cs typeface="+mn-cs"/>
              </a:endParaRPr>
            </a:p>
          </p:txBody>
        </p:sp>
        <p:sp>
          <p:nvSpPr>
            <p:cNvPr id="24" name="Oval 106"/>
            <p:cNvSpPr>
              <a:spLocks noChangeArrowheads="1"/>
            </p:cNvSpPr>
            <p:nvPr/>
          </p:nvSpPr>
          <p:spPr bwMode="gray">
            <a:xfrm>
              <a:off x="2254" y="1856"/>
              <a:ext cx="1262" cy="1264"/>
            </a:xfrm>
            <a:prstGeom prst="ellipse">
              <a:avLst/>
            </a:prstGeom>
            <a:gradFill rotWithShape="1">
              <a:gsLst>
                <a:gs pos="0">
                  <a:srgbClr val="21B3E1"/>
                </a:gs>
                <a:gs pos="100000">
                  <a:srgbClr val="0F5368"/>
                </a:gs>
              </a:gsLst>
              <a:lin ang="5400000" scaled="1"/>
            </a:gradFill>
            <a:ln w="38100" algn="ctr">
              <a:noFill/>
              <a:round/>
              <a:headEnd/>
              <a:tailEnd/>
            </a:ln>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pitchFamily="34" charset="0"/>
              </a:endParaRPr>
            </a:p>
          </p:txBody>
        </p:sp>
        <p:sp>
          <p:nvSpPr>
            <p:cNvPr id="25" name="Oval 107"/>
            <p:cNvSpPr>
              <a:spLocks noChangeArrowheads="1"/>
            </p:cNvSpPr>
            <p:nvPr/>
          </p:nvSpPr>
          <p:spPr bwMode="gray">
            <a:xfrm>
              <a:off x="2334" y="1936"/>
              <a:ext cx="1097" cy="1104"/>
            </a:xfrm>
            <a:prstGeom prst="ellipse">
              <a:avLst/>
            </a:prstGeom>
            <a:gradFill rotWithShape="1">
              <a:gsLst>
                <a:gs pos="0">
                  <a:srgbClr val="0000FF">
                    <a:gamma/>
                    <a:shade val="54118"/>
                    <a:invGamma/>
                  </a:srgbClr>
                </a:gs>
                <a:gs pos="50000">
                  <a:srgbClr val="0000FF"/>
                </a:gs>
                <a:gs pos="100000">
                  <a:srgbClr val="0000FF">
                    <a:gamma/>
                    <a:shade val="54118"/>
                    <a:invGamma/>
                  </a:srgbClr>
                </a:gs>
              </a:gsLst>
              <a:lin ang="18900000" scaled="1"/>
            </a:gradFill>
            <a:ln w="38100" algn="ctr">
              <a:noFill/>
              <a:round/>
              <a:headEnd/>
              <a:tailEnd/>
            </a:ln>
            <a:effec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Text" lastClr="000000"/>
                </a:solidFill>
                <a:effectLst/>
                <a:uLnTx/>
                <a:uFillTx/>
                <a:latin typeface="Calibri"/>
                <a:cs typeface="+mn-cs"/>
              </a:endParaRPr>
            </a:p>
          </p:txBody>
        </p:sp>
        <p:sp>
          <p:nvSpPr>
            <p:cNvPr id="26" name="Oval 108"/>
            <p:cNvSpPr>
              <a:spLocks noChangeArrowheads="1"/>
            </p:cNvSpPr>
            <p:nvPr/>
          </p:nvSpPr>
          <p:spPr bwMode="gray">
            <a:xfrm>
              <a:off x="2337" y="1939"/>
              <a:ext cx="1096" cy="1098"/>
            </a:xfrm>
            <a:prstGeom prst="ellipse">
              <a:avLst/>
            </a:prstGeom>
            <a:gradFill rotWithShape="1">
              <a:gsLst>
                <a:gs pos="0">
                  <a:srgbClr val="21B3E1"/>
                </a:gs>
                <a:gs pos="100000">
                  <a:srgbClr val="10576D"/>
                </a:gs>
              </a:gsLst>
              <a:lin ang="2700000" scaled="1"/>
            </a:gradFill>
            <a:ln w="38100" algn="ctr">
              <a:noFill/>
              <a:round/>
              <a:headEnd/>
              <a:tailEnd/>
            </a:ln>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pitchFamily="34" charset="0"/>
              </a:endParaRPr>
            </a:p>
          </p:txBody>
        </p:sp>
      </p:grpSp>
      <p:sp>
        <p:nvSpPr>
          <p:cNvPr id="34" name="AutoShape 87"/>
          <p:cNvSpPr>
            <a:spLocks noChangeArrowheads="1"/>
          </p:cNvSpPr>
          <p:nvPr/>
        </p:nvSpPr>
        <p:spPr bwMode="gray">
          <a:xfrm>
            <a:off x="2939136" y="1896406"/>
            <a:ext cx="5278886" cy="576242"/>
          </a:xfrm>
          <a:prstGeom prst="roundRect">
            <a:avLst>
              <a:gd name="adj" fmla="val 50000"/>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headEnd/>
            <a:tailEnd/>
          </a:ln>
          <a:effectLst>
            <a:outerShdw blurRad="50800" dist="38100" dir="2700000" algn="tl" rotWithShape="0">
              <a:prstClr val="black">
                <a:alpha val="40000"/>
              </a:prstClr>
            </a:outerShdw>
            <a:reflection blurRad="6350" stA="52000" endA="300" endPos="35000" dir="5400000" sy="-100000" algn="bl" rotWithShape="0"/>
          </a:effectLst>
          <a:scene3d>
            <a:camera prst="orthographicFront"/>
            <a:lightRig rig="threePt" dir="t"/>
          </a:scene3d>
          <a:sp3d>
            <a:bevelT/>
          </a:sp3d>
        </p:spPr>
        <p:txBody>
          <a:bodyPr wrap="none" anchor="ctr"/>
          <a:lstStyle/>
          <a:p>
            <a:pPr marL="355600" lvl="0" indent="-355600" fontAlgn="auto">
              <a:spcBef>
                <a:spcPts val="0"/>
              </a:spcBef>
              <a:spcAft>
                <a:spcPts val="0"/>
              </a:spcAft>
              <a:buAutoNum type="arabicPeriod"/>
            </a:pPr>
            <a:r>
              <a:rPr lang="en-US" sz="1700" b="1" kern="0" dirty="0" smtClean="0">
                <a:solidFill>
                  <a:schemeClr val="accent2"/>
                </a:solidFill>
                <a:latin typeface="Arial" pitchFamily="34" charset="0"/>
              </a:rPr>
              <a:t>Importance of Standards for the African </a:t>
            </a:r>
          </a:p>
          <a:p>
            <a:pPr marL="355600" lvl="0" indent="-355600" fontAlgn="auto">
              <a:spcBef>
                <a:spcPts val="0"/>
              </a:spcBef>
              <a:spcAft>
                <a:spcPts val="0"/>
              </a:spcAft>
            </a:pPr>
            <a:r>
              <a:rPr lang="en-US" sz="1700" b="1" kern="0" dirty="0" smtClean="0">
                <a:solidFill>
                  <a:schemeClr val="accent2"/>
                </a:solidFill>
                <a:latin typeface="Arial" pitchFamily="34" charset="0"/>
              </a:rPr>
              <a:t>	Countries</a:t>
            </a:r>
          </a:p>
        </p:txBody>
      </p:sp>
      <p:grpSp>
        <p:nvGrpSpPr>
          <p:cNvPr id="6" name="Group 116"/>
          <p:cNvGrpSpPr>
            <a:grpSpLocks/>
          </p:cNvGrpSpPr>
          <p:nvPr/>
        </p:nvGrpSpPr>
        <p:grpSpPr bwMode="auto">
          <a:xfrm>
            <a:off x="2434336" y="1972606"/>
            <a:ext cx="344464" cy="381000"/>
            <a:chOff x="2078" y="1680"/>
            <a:chExt cx="1615" cy="1615"/>
          </a:xfrm>
        </p:grpSpPr>
        <p:sp>
          <p:nvSpPr>
            <p:cNvPr id="36" name="Oval 117"/>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pitchFamily="34" charset="0"/>
              </a:endParaRPr>
            </a:p>
          </p:txBody>
        </p:sp>
        <p:sp>
          <p:nvSpPr>
            <p:cNvPr id="37" name="Oval 118"/>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pitchFamily="34" charset="0"/>
              </a:endParaRPr>
            </a:p>
          </p:txBody>
        </p:sp>
        <p:sp>
          <p:nvSpPr>
            <p:cNvPr id="38" name="Oval 119"/>
            <p:cNvSpPr>
              <a:spLocks noChangeArrowheads="1"/>
            </p:cNvSpPr>
            <p:nvPr/>
          </p:nvSpPr>
          <p:spPr bwMode="gray">
            <a:xfrm>
              <a:off x="2251" y="1855"/>
              <a:ext cx="1262" cy="1265"/>
            </a:xfrm>
            <a:prstGeom prst="ellipse">
              <a:avLst/>
            </a:prstGeom>
            <a:gradFill rotWithShape="1">
              <a:gsLst>
                <a:gs pos="0">
                  <a:srgbClr val="0000FF">
                    <a:gamma/>
                    <a:tint val="0"/>
                    <a:invGamma/>
                  </a:srgbClr>
                </a:gs>
                <a:gs pos="50000">
                  <a:srgbClr val="0000FF"/>
                </a:gs>
                <a:gs pos="100000">
                  <a:srgbClr val="0000FF">
                    <a:gamma/>
                    <a:tint val="0"/>
                    <a:invGamma/>
                  </a:srgbClr>
                </a:gs>
              </a:gsLst>
              <a:lin ang="2700000" scaled="1"/>
            </a:gradFill>
            <a:ln w="38100" algn="ctr">
              <a:noFill/>
              <a:round/>
              <a:headEnd/>
              <a:tailEnd/>
            </a:ln>
            <a:effec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Text" lastClr="000000"/>
                </a:solidFill>
                <a:effectLst/>
                <a:uLnTx/>
                <a:uFillTx/>
                <a:latin typeface="Calibri"/>
                <a:cs typeface="+mn-cs"/>
              </a:endParaRPr>
            </a:p>
          </p:txBody>
        </p:sp>
        <p:sp>
          <p:nvSpPr>
            <p:cNvPr id="39" name="Oval 120"/>
            <p:cNvSpPr>
              <a:spLocks noChangeArrowheads="1"/>
            </p:cNvSpPr>
            <p:nvPr/>
          </p:nvSpPr>
          <p:spPr bwMode="gray">
            <a:xfrm>
              <a:off x="2254" y="1856"/>
              <a:ext cx="1262" cy="1264"/>
            </a:xfrm>
            <a:prstGeom prst="ellipse">
              <a:avLst/>
            </a:prstGeom>
            <a:gradFill rotWithShape="1">
              <a:gsLst>
                <a:gs pos="0">
                  <a:srgbClr val="000000"/>
                </a:gs>
                <a:gs pos="100000">
                  <a:srgbClr val="E35E23"/>
                </a:gs>
              </a:gsLst>
              <a:lin ang="2700000" scaled="1"/>
            </a:gradFill>
            <a:ln w="38100" algn="ctr">
              <a:noFill/>
              <a:round/>
              <a:headEnd/>
              <a:tailEnd/>
            </a:ln>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pitchFamily="34" charset="0"/>
              </a:endParaRPr>
            </a:p>
          </p:txBody>
        </p:sp>
        <p:sp>
          <p:nvSpPr>
            <p:cNvPr id="40" name="Oval 121"/>
            <p:cNvSpPr>
              <a:spLocks noChangeArrowheads="1"/>
            </p:cNvSpPr>
            <p:nvPr/>
          </p:nvSpPr>
          <p:spPr bwMode="gray">
            <a:xfrm>
              <a:off x="2338" y="1936"/>
              <a:ext cx="1096" cy="1104"/>
            </a:xfrm>
            <a:prstGeom prst="ellipse">
              <a:avLst/>
            </a:prstGeom>
            <a:gradFill rotWithShape="1">
              <a:gsLst>
                <a:gs pos="0">
                  <a:srgbClr val="0000FF">
                    <a:gamma/>
                    <a:shade val="54118"/>
                    <a:invGamma/>
                  </a:srgbClr>
                </a:gs>
                <a:gs pos="50000">
                  <a:srgbClr val="0000FF"/>
                </a:gs>
                <a:gs pos="100000">
                  <a:srgbClr val="0000FF">
                    <a:gamma/>
                    <a:shade val="54118"/>
                    <a:invGamma/>
                  </a:srgbClr>
                </a:gs>
              </a:gsLst>
              <a:lin ang="18900000" scaled="1"/>
            </a:gradFill>
            <a:ln w="38100" algn="ctr">
              <a:noFill/>
              <a:round/>
              <a:headEnd/>
              <a:tailEnd/>
            </a:ln>
            <a:effec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Text" lastClr="000000"/>
                </a:solidFill>
                <a:effectLst/>
                <a:uLnTx/>
                <a:uFillTx/>
                <a:latin typeface="Calibri"/>
                <a:cs typeface="+mn-cs"/>
              </a:endParaRPr>
            </a:p>
          </p:txBody>
        </p:sp>
        <p:sp>
          <p:nvSpPr>
            <p:cNvPr id="41" name="Oval 122"/>
            <p:cNvSpPr>
              <a:spLocks noChangeArrowheads="1"/>
            </p:cNvSpPr>
            <p:nvPr/>
          </p:nvSpPr>
          <p:spPr bwMode="gray">
            <a:xfrm>
              <a:off x="2337" y="1939"/>
              <a:ext cx="1096" cy="1098"/>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 lastClr="FFFFFF"/>
                </a:solidFill>
                <a:effectLst/>
                <a:uLnTx/>
                <a:uFillTx/>
                <a:latin typeface="Calibri"/>
                <a:ea typeface="+mn-ea"/>
                <a:cs typeface="+mn-cs"/>
              </a:endParaRPr>
            </a:p>
          </p:txBody>
        </p:sp>
      </p:grpSp>
      <p:sp>
        <p:nvSpPr>
          <p:cNvPr id="42" name="Ellipse 41"/>
          <p:cNvSpPr/>
          <p:nvPr/>
        </p:nvSpPr>
        <p:spPr>
          <a:xfrm>
            <a:off x="432108" y="1557928"/>
            <a:ext cx="2157924" cy="3714776"/>
          </a:xfrm>
          <a:prstGeom prst="ellipse">
            <a:avLst/>
          </a:prstGeom>
          <a:gradFill flip="none" rotWithShape="1">
            <a:gsLst>
              <a:gs pos="0">
                <a:srgbClr val="4BACC6">
                  <a:lumMod val="20000"/>
                  <a:lumOff val="80000"/>
                  <a:shade val="30000"/>
                  <a:satMod val="115000"/>
                </a:srgbClr>
              </a:gs>
              <a:gs pos="50000">
                <a:srgbClr val="4BACC6">
                  <a:lumMod val="20000"/>
                  <a:lumOff val="80000"/>
                  <a:shade val="67500"/>
                  <a:satMod val="115000"/>
                </a:srgbClr>
              </a:gs>
              <a:gs pos="100000">
                <a:srgbClr val="4BACC6">
                  <a:lumMod val="20000"/>
                  <a:lumOff val="80000"/>
                  <a:shade val="100000"/>
                  <a:satMod val="115000"/>
                </a:srgbClr>
              </a:gs>
            </a:gsLst>
            <a:lin ang="10800000" scaled="1"/>
            <a:tileRect/>
          </a:gradFill>
          <a:ln w="25400" cap="flat" cmpd="sng" algn="ctr">
            <a:noFill/>
            <a:prstDash val="solid"/>
          </a:ln>
          <a:effectLst/>
          <a:scene3d>
            <a:camera prst="orthographicFront"/>
            <a:lightRig rig="threePt" dir="t"/>
          </a:scene3d>
          <a:sp3d>
            <a:bevelT prst="angle"/>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43" name="ZoneTexte 42"/>
          <p:cNvSpPr txBox="1"/>
          <p:nvPr/>
        </p:nvSpPr>
        <p:spPr>
          <a:xfrm>
            <a:off x="742000" y="3053755"/>
            <a:ext cx="1643074" cy="646331"/>
          </a:xfrm>
          <a:prstGeom prst="rect">
            <a:avLst/>
          </a:prstGeom>
          <a:noFill/>
        </p:spPr>
        <p:txBody>
          <a:bodyPr wrap="square" rtlCol="0">
            <a:spAutoFit/>
          </a:bodyPr>
          <a:lstStyle/>
          <a:p>
            <a:r>
              <a:rPr lang="fr-FR" sz="3600" b="1" dirty="0" smtClean="0">
                <a:solidFill>
                  <a:schemeClr val="tx1">
                    <a:lumMod val="50000"/>
                  </a:schemeClr>
                </a:solidFill>
                <a:latin typeface="Arial" pitchFamily="34" charset="0"/>
              </a:rPr>
              <a:t>PLAN</a:t>
            </a:r>
            <a:endParaRPr lang="fr-FR" sz="3600" b="1" dirty="0">
              <a:solidFill>
                <a:schemeClr val="tx1">
                  <a:lumMod val="50000"/>
                </a:schemeClr>
              </a:solidFill>
              <a:latin typeface="Arial" pitchFamily="34" charset="0"/>
            </a:endParaRPr>
          </a:p>
        </p:txBody>
      </p:sp>
      <p:sp>
        <p:nvSpPr>
          <p:cNvPr id="44" name="AutoShape 78"/>
          <p:cNvSpPr>
            <a:spLocks noChangeArrowheads="1"/>
          </p:cNvSpPr>
          <p:nvPr/>
        </p:nvSpPr>
        <p:spPr bwMode="gray">
          <a:xfrm>
            <a:off x="2992670" y="4642094"/>
            <a:ext cx="5000447" cy="532086"/>
          </a:xfrm>
          <a:prstGeom prst="roundRect">
            <a:avLst>
              <a:gd name="adj" fmla="val 50000"/>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headEnd/>
            <a:tailEnd/>
          </a:ln>
          <a:effectLst>
            <a:outerShdw blurRad="50800" dist="38100" dir="2700000" algn="tl" rotWithShape="0">
              <a:prstClr val="black">
                <a:alpha val="40000"/>
              </a:prstClr>
            </a:outerShdw>
            <a:reflection blurRad="6350" stA="52000" endA="300" endPos="35000" dir="5400000" sy="-100000" algn="bl" rotWithShape="0"/>
          </a:effectLst>
          <a:scene3d>
            <a:camera prst="orthographicFront"/>
            <a:lightRig rig="threePt" dir="t"/>
          </a:scene3d>
          <a:sp3d>
            <a:bevelT/>
          </a:sp3d>
        </p:spPr>
        <p:txBody>
          <a:bodyPr wrap="none" anchor="ctr"/>
          <a:lstStyle/>
          <a:p>
            <a:pPr marL="514350" indent="-514350" eaLnBrk="1" fontAlgn="auto" hangingPunct="1">
              <a:lnSpc>
                <a:spcPct val="150000"/>
              </a:lnSpc>
              <a:spcBef>
                <a:spcPts val="0"/>
              </a:spcBef>
              <a:spcAft>
                <a:spcPts val="0"/>
              </a:spcAft>
              <a:defRPr/>
            </a:pPr>
            <a:r>
              <a:rPr kumimoji="0" lang="fr-FR" sz="1800" b="1" i="0" u="none" strike="noStrike" kern="0" cap="none" spc="0" normalizeH="0" baseline="0" noProof="0" dirty="0" smtClean="0">
                <a:ln>
                  <a:noFill/>
                </a:ln>
                <a:solidFill>
                  <a:schemeClr val="bg1">
                    <a:lumMod val="75000"/>
                  </a:schemeClr>
                </a:solidFill>
                <a:effectLst/>
                <a:uLnTx/>
                <a:uFillTx/>
                <a:latin typeface="Arial" pitchFamily="34" charset="0"/>
                <a:ea typeface="+mn-ea"/>
                <a:cs typeface="Arial" pitchFamily="34" charset="0"/>
              </a:rPr>
              <a:t>4. </a:t>
            </a:r>
            <a:r>
              <a:rPr lang="fr-FR" sz="1800" b="1" kern="0" dirty="0" smtClean="0">
                <a:solidFill>
                  <a:schemeClr val="bg1">
                    <a:lumMod val="75000"/>
                  </a:schemeClr>
                </a:solidFill>
                <a:latin typeface="Arial" pitchFamily="34" charset="0"/>
                <a:cs typeface="Arial" pitchFamily="34" charset="0"/>
              </a:rPr>
              <a:t>Conclusion &amp; </a:t>
            </a:r>
            <a:r>
              <a:rPr lang="en-US" sz="1800" b="1" kern="0" dirty="0" smtClean="0">
                <a:solidFill>
                  <a:schemeClr val="bg1">
                    <a:lumMod val="75000"/>
                  </a:schemeClr>
                </a:solidFill>
                <a:latin typeface="Arial" pitchFamily="34" charset="0"/>
                <a:cs typeface="Arial" pitchFamily="34" charset="0"/>
              </a:rPr>
              <a:t>Recommendations</a:t>
            </a:r>
            <a:endParaRPr kumimoji="0" lang="en-US" sz="1800" b="1" i="0" u="none" strike="noStrike" kern="0" cap="none" spc="0" normalizeH="0" baseline="0" dirty="0" smtClean="0">
              <a:ln>
                <a:noFill/>
              </a:ln>
              <a:solidFill>
                <a:schemeClr val="bg1">
                  <a:lumMod val="75000"/>
                </a:schemeClr>
              </a:solidFill>
              <a:effectLst/>
              <a:uLnTx/>
              <a:uFillTx/>
              <a:latin typeface="Arial" pitchFamily="34" charset="0"/>
              <a:ea typeface="+mn-ea"/>
              <a:cs typeface="Arial" pitchFamily="34" charset="0"/>
            </a:endParaRPr>
          </a:p>
        </p:txBody>
      </p:sp>
      <p:grpSp>
        <p:nvGrpSpPr>
          <p:cNvPr id="7" name="Group 109"/>
          <p:cNvGrpSpPr>
            <a:grpSpLocks/>
          </p:cNvGrpSpPr>
          <p:nvPr/>
        </p:nvGrpSpPr>
        <p:grpSpPr bwMode="auto">
          <a:xfrm>
            <a:off x="2416606" y="4711538"/>
            <a:ext cx="369069" cy="381000"/>
            <a:chOff x="2078" y="1680"/>
            <a:chExt cx="1615" cy="1615"/>
          </a:xfrm>
        </p:grpSpPr>
        <p:sp>
          <p:nvSpPr>
            <p:cNvPr id="46" name="Oval 110"/>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pitchFamily="34" charset="0"/>
              </a:endParaRPr>
            </a:p>
          </p:txBody>
        </p:sp>
        <p:sp>
          <p:nvSpPr>
            <p:cNvPr id="47" name="Oval 111"/>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pitchFamily="34" charset="0"/>
              </a:endParaRPr>
            </a:p>
          </p:txBody>
        </p:sp>
        <p:sp>
          <p:nvSpPr>
            <p:cNvPr id="48" name="Oval 112"/>
            <p:cNvSpPr>
              <a:spLocks noChangeArrowheads="1"/>
            </p:cNvSpPr>
            <p:nvPr/>
          </p:nvSpPr>
          <p:spPr bwMode="gray">
            <a:xfrm>
              <a:off x="2253" y="1855"/>
              <a:ext cx="1265" cy="1265"/>
            </a:xfrm>
            <a:prstGeom prst="ellipse">
              <a:avLst/>
            </a:prstGeom>
            <a:gradFill rotWithShape="1">
              <a:gsLst>
                <a:gs pos="0">
                  <a:srgbClr val="0000FF">
                    <a:gamma/>
                    <a:tint val="0"/>
                    <a:invGamma/>
                  </a:srgbClr>
                </a:gs>
                <a:gs pos="50000">
                  <a:srgbClr val="0000FF"/>
                </a:gs>
                <a:gs pos="100000">
                  <a:srgbClr val="0000FF">
                    <a:gamma/>
                    <a:tint val="0"/>
                    <a:invGamma/>
                  </a:srgbClr>
                </a:gs>
              </a:gsLst>
              <a:lin ang="2700000" scaled="1"/>
            </a:gradFill>
            <a:ln w="38100" algn="ctr">
              <a:noFill/>
              <a:round/>
              <a:headEnd/>
              <a:tailEnd/>
            </a:ln>
            <a:effec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Text" lastClr="000000"/>
                </a:solidFill>
                <a:effectLst/>
                <a:uLnTx/>
                <a:uFillTx/>
                <a:latin typeface="Calibri"/>
                <a:cs typeface="+mn-cs"/>
              </a:endParaRPr>
            </a:p>
          </p:txBody>
        </p:sp>
        <p:sp>
          <p:nvSpPr>
            <p:cNvPr id="49" name="Oval 113"/>
            <p:cNvSpPr>
              <a:spLocks noChangeArrowheads="1"/>
            </p:cNvSpPr>
            <p:nvPr/>
          </p:nvSpPr>
          <p:spPr bwMode="gray">
            <a:xfrm>
              <a:off x="2254" y="1856"/>
              <a:ext cx="1262" cy="1264"/>
            </a:xfrm>
            <a:prstGeom prst="ellipse">
              <a:avLst/>
            </a:prstGeom>
            <a:gradFill rotWithShape="1">
              <a:gsLst>
                <a:gs pos="0">
                  <a:srgbClr val="000000"/>
                </a:gs>
                <a:gs pos="100000">
                  <a:srgbClr val="8D67E1"/>
                </a:gs>
              </a:gsLst>
              <a:lin ang="2700000" scaled="1"/>
            </a:gradFill>
            <a:ln w="38100" algn="ctr">
              <a:noFill/>
              <a:round/>
              <a:headEnd/>
              <a:tailEnd/>
            </a:ln>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pitchFamily="34" charset="0"/>
              </a:endParaRPr>
            </a:p>
          </p:txBody>
        </p:sp>
        <p:sp>
          <p:nvSpPr>
            <p:cNvPr id="50" name="Oval 114"/>
            <p:cNvSpPr>
              <a:spLocks noChangeArrowheads="1"/>
            </p:cNvSpPr>
            <p:nvPr/>
          </p:nvSpPr>
          <p:spPr bwMode="gray">
            <a:xfrm>
              <a:off x="2334" y="1936"/>
              <a:ext cx="1097" cy="1104"/>
            </a:xfrm>
            <a:prstGeom prst="ellipse">
              <a:avLst/>
            </a:prstGeom>
            <a:gradFill rotWithShape="1">
              <a:gsLst>
                <a:gs pos="0">
                  <a:srgbClr val="0000FF">
                    <a:gamma/>
                    <a:shade val="54118"/>
                    <a:invGamma/>
                  </a:srgbClr>
                </a:gs>
                <a:gs pos="50000">
                  <a:srgbClr val="0000FF"/>
                </a:gs>
                <a:gs pos="100000">
                  <a:srgbClr val="0000FF">
                    <a:gamma/>
                    <a:shade val="54118"/>
                    <a:invGamma/>
                  </a:srgbClr>
                </a:gs>
              </a:gsLst>
              <a:lin ang="18900000" scaled="1"/>
            </a:gradFill>
            <a:ln w="38100" algn="ctr">
              <a:noFill/>
              <a:round/>
              <a:headEnd/>
              <a:tailEnd/>
            </a:ln>
            <a:effec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Text" lastClr="000000"/>
                </a:solidFill>
                <a:effectLst/>
                <a:uLnTx/>
                <a:uFillTx/>
                <a:latin typeface="Calibri"/>
                <a:cs typeface="+mn-cs"/>
              </a:endParaRPr>
            </a:p>
          </p:txBody>
        </p:sp>
        <p:sp>
          <p:nvSpPr>
            <p:cNvPr id="51" name="Oval 115"/>
            <p:cNvSpPr>
              <a:spLocks noChangeArrowheads="1"/>
            </p:cNvSpPr>
            <p:nvPr/>
          </p:nvSpPr>
          <p:spPr bwMode="gray">
            <a:xfrm>
              <a:off x="2337" y="1939"/>
              <a:ext cx="1096" cy="1098"/>
            </a:xfrm>
            <a:prstGeom prst="ellipse">
              <a:avLst/>
            </a:prstGeom>
            <a:solidFill>
              <a:srgbClr val="92D050"/>
            </a:solidFill>
            <a:ln w="38100" algn="ctr">
              <a:noFill/>
              <a:round/>
              <a:headEnd/>
              <a:tailEnd/>
            </a:ln>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pitchFamily="34" charset="0"/>
              </a:endParaRPr>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p:cNvPicPr>
            <a:picLocks noChangeAspect="1" noChangeArrowheads="1"/>
          </p:cNvPicPr>
          <p:nvPr/>
        </p:nvPicPr>
        <p:blipFill>
          <a:blip r:embed="rId3"/>
          <a:srcRect/>
          <a:stretch>
            <a:fillRect/>
          </a:stretch>
        </p:blipFill>
        <p:spPr bwMode="auto">
          <a:xfrm>
            <a:off x="3930040" y="377910"/>
            <a:ext cx="1604417" cy="1597286"/>
          </a:xfrm>
          <a:prstGeom prst="rect">
            <a:avLst/>
          </a:prstGeom>
          <a:noFill/>
          <a:ln w="9525">
            <a:noFill/>
            <a:miter lim="800000"/>
            <a:headEnd/>
            <a:tailEnd/>
          </a:ln>
          <a:effectLst/>
        </p:spPr>
      </p:pic>
      <p:sp>
        <p:nvSpPr>
          <p:cNvPr id="2" name="Title 1"/>
          <p:cNvSpPr>
            <a:spLocks noGrp="1"/>
          </p:cNvSpPr>
          <p:nvPr>
            <p:ph type="title"/>
          </p:nvPr>
        </p:nvSpPr>
        <p:spPr/>
        <p:txBody>
          <a:bodyPr>
            <a:normAutofit/>
          </a:bodyPr>
          <a:lstStyle/>
          <a:p>
            <a:pPr algn="r"/>
            <a:r>
              <a:rPr lang="fr-FR" dirty="0" smtClean="0"/>
              <a:t>Conclusion</a:t>
            </a:r>
            <a:endParaRPr lang="en-US" sz="3100" dirty="0"/>
          </a:p>
        </p:txBody>
      </p:sp>
      <p:sp>
        <p:nvSpPr>
          <p:cNvPr id="13" name="Rectangle 2"/>
          <p:cNvSpPr txBox="1">
            <a:spLocks noChangeArrowheads="1"/>
          </p:cNvSpPr>
          <p:nvPr/>
        </p:nvSpPr>
        <p:spPr bwMode="auto">
          <a:xfrm>
            <a:off x="8676456" y="428604"/>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endParaRPr lang="en-GB" sz="2400" b="0" dirty="0" smtClean="0">
              <a:solidFill>
                <a:schemeClr val="accent1"/>
              </a:solidFill>
            </a:endParaRPr>
          </a:p>
        </p:txBody>
      </p:sp>
      <p:sp>
        <p:nvSpPr>
          <p:cNvPr id="14" name="Espace réservé du numéro de diapositive 13"/>
          <p:cNvSpPr>
            <a:spLocks noGrp="1"/>
          </p:cNvSpPr>
          <p:nvPr>
            <p:ph type="sldNum" sz="quarter" idx="12"/>
          </p:nvPr>
        </p:nvSpPr>
        <p:spPr/>
        <p:txBody>
          <a:bodyPr/>
          <a:lstStyle/>
          <a:p>
            <a:fld id="{283C63E4-F9BE-C24A-B4FF-309EB18BA564}" type="slidenum">
              <a:rPr lang="en-US" smtClean="0"/>
              <a:pPr/>
              <a:t>30</a:t>
            </a:fld>
            <a:endParaRPr lang="en-US" dirty="0"/>
          </a:p>
        </p:txBody>
      </p:sp>
      <p:sp>
        <p:nvSpPr>
          <p:cNvPr id="10" name="Rectangle 2"/>
          <p:cNvSpPr txBox="1">
            <a:spLocks noChangeArrowheads="1"/>
          </p:cNvSpPr>
          <p:nvPr/>
        </p:nvSpPr>
        <p:spPr bwMode="auto">
          <a:xfrm>
            <a:off x="8434772" y="428604"/>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endParaRPr lang="en-GB" sz="2400" b="0" dirty="0" smtClean="0">
              <a:solidFill>
                <a:schemeClr val="accent1"/>
              </a:solidFill>
            </a:endParaRPr>
          </a:p>
        </p:txBody>
      </p:sp>
      <p:sp>
        <p:nvSpPr>
          <p:cNvPr id="16" name="Rectangle 15"/>
          <p:cNvSpPr/>
          <p:nvPr/>
        </p:nvSpPr>
        <p:spPr>
          <a:xfrm>
            <a:off x="390747" y="1841380"/>
            <a:ext cx="8501005" cy="4154984"/>
          </a:xfrm>
          <a:prstGeom prst="rect">
            <a:avLst/>
          </a:prstGeom>
        </p:spPr>
        <p:txBody>
          <a:bodyPr wrap="square">
            <a:spAutoFit/>
          </a:bodyPr>
          <a:lstStyle/>
          <a:p>
            <a:pPr marL="361950" indent="-361950" algn="just" defTabSz="914400" eaLnBrk="0" fontAlgn="base" hangingPunct="0">
              <a:spcBef>
                <a:spcPts val="1200"/>
              </a:spcBef>
              <a:spcAft>
                <a:spcPct val="0"/>
              </a:spcAft>
              <a:buSzPct val="75000"/>
              <a:buBlip>
                <a:blip r:embed="rId4"/>
              </a:buBlip>
              <a:defRPr/>
            </a:pPr>
            <a:r>
              <a:rPr lang="en-GB" b="1" kern="0" dirty="0" smtClean="0">
                <a:solidFill>
                  <a:schemeClr val="tx2">
                    <a:lumMod val="60000"/>
                    <a:lumOff val="40000"/>
                  </a:schemeClr>
                </a:solidFill>
              </a:rPr>
              <a:t>Standards are essential elements in our daily life and in the global infrastructure of ICTs </a:t>
            </a:r>
            <a:r>
              <a:rPr lang="en-GB" kern="0" dirty="0" smtClean="0">
                <a:solidFill>
                  <a:schemeClr val="tx2">
                    <a:lumMod val="60000"/>
                    <a:lumOff val="40000"/>
                  </a:schemeClr>
                </a:solidFill>
              </a:rPr>
              <a:t>which allow a large number of players to interoperate and innovate, leading to expand commercial business, accelerate technology progress and allow end users to enjoy wider choice range, richer functionalities and lower costs</a:t>
            </a:r>
          </a:p>
          <a:p>
            <a:pPr marL="361950" indent="-361950" algn="just" defTabSz="914400" eaLnBrk="0" fontAlgn="base" hangingPunct="0">
              <a:spcBef>
                <a:spcPts val="1200"/>
              </a:spcBef>
              <a:spcAft>
                <a:spcPct val="0"/>
              </a:spcAft>
              <a:buSzPct val="75000"/>
              <a:buBlip>
                <a:blip r:embed="rId4"/>
              </a:buBlip>
              <a:defRPr/>
            </a:pPr>
            <a:r>
              <a:rPr lang="en-GB" kern="0" dirty="0" smtClean="0">
                <a:solidFill>
                  <a:schemeClr val="tx2">
                    <a:lumMod val="60000"/>
                    <a:lumOff val="40000"/>
                  </a:schemeClr>
                </a:solidFill>
              </a:rPr>
              <a:t>ITU-T SG13 is concentrating its standardization activities on the </a:t>
            </a:r>
            <a:r>
              <a:rPr lang="en-GB" b="1" kern="0" dirty="0" smtClean="0">
                <a:solidFill>
                  <a:schemeClr val="tx2">
                    <a:lumMod val="60000"/>
                    <a:lumOff val="40000"/>
                  </a:schemeClr>
                </a:solidFill>
              </a:rPr>
              <a:t>cutting-edge topics in the ICT domain</a:t>
            </a:r>
            <a:r>
              <a:rPr lang="en-GB" kern="0" dirty="0" smtClean="0">
                <a:solidFill>
                  <a:schemeClr val="tx2">
                    <a:lumMod val="60000"/>
                    <a:lumOff val="40000"/>
                  </a:schemeClr>
                </a:solidFill>
              </a:rPr>
              <a:t>, such as Cloud Computing, Big data and IMT-2020, which are </a:t>
            </a:r>
            <a:r>
              <a:rPr lang="en-GB" b="1" kern="0" dirty="0" smtClean="0">
                <a:solidFill>
                  <a:schemeClr val="tx2">
                    <a:lumMod val="60000"/>
                    <a:lumOff val="40000"/>
                  </a:schemeClr>
                </a:solidFill>
              </a:rPr>
              <a:t>very beneficial to African countries</a:t>
            </a:r>
            <a:r>
              <a:rPr lang="en-GB" kern="0" dirty="0" smtClean="0">
                <a:solidFill>
                  <a:schemeClr val="tx2">
                    <a:lumMod val="60000"/>
                    <a:lumOff val="40000"/>
                  </a:schemeClr>
                </a:solidFill>
              </a:rPr>
              <a:t> at many levels and have positive socio-economic impacts </a:t>
            </a:r>
          </a:p>
          <a:p>
            <a:pPr marL="361950" indent="-361950" algn="just" defTabSz="914400" eaLnBrk="0" fontAlgn="base" hangingPunct="0">
              <a:spcBef>
                <a:spcPts val="1200"/>
              </a:spcBef>
              <a:spcAft>
                <a:spcPct val="0"/>
              </a:spcAft>
              <a:buSzPct val="75000"/>
              <a:buBlip>
                <a:blip r:embed="rId4"/>
              </a:buBlip>
              <a:defRPr/>
            </a:pPr>
            <a:r>
              <a:rPr lang="en-GB" b="1" kern="0" dirty="0" smtClean="0">
                <a:solidFill>
                  <a:schemeClr val="tx2">
                    <a:lumMod val="60000"/>
                    <a:lumOff val="40000"/>
                  </a:schemeClr>
                </a:solidFill>
              </a:rPr>
              <a:t>African Countries should get more involved in the standardization activities of SG13</a:t>
            </a:r>
            <a:r>
              <a:rPr lang="en-GB" kern="0" dirty="0" smtClean="0">
                <a:solidFill>
                  <a:schemeClr val="tx2">
                    <a:lumMod val="60000"/>
                    <a:lumOff val="40000"/>
                  </a:schemeClr>
                </a:solidFill>
              </a:rPr>
              <a:t>, by increasing their participation and the number of submitted contributions to its meetings</a:t>
            </a:r>
          </a:p>
          <a:p>
            <a:pPr marL="361950" indent="-361950" algn="just" defTabSz="914400" eaLnBrk="0" fontAlgn="base" hangingPunct="0">
              <a:spcBef>
                <a:spcPts val="1200"/>
              </a:spcBef>
              <a:spcAft>
                <a:spcPct val="0"/>
              </a:spcAft>
              <a:buSzPct val="75000"/>
              <a:buBlip>
                <a:blip r:embed="rId4"/>
              </a:buBlip>
              <a:defRPr/>
            </a:pPr>
            <a:r>
              <a:rPr lang="en-GB" kern="0" dirty="0" smtClean="0">
                <a:solidFill>
                  <a:schemeClr val="tx2">
                    <a:lumMod val="60000"/>
                    <a:lumOff val="40000"/>
                  </a:schemeClr>
                </a:solidFill>
              </a:rPr>
              <a:t>SG13 RG-AFR has the potential to guarantee a </a:t>
            </a:r>
            <a:r>
              <a:rPr lang="en-GB" b="1" kern="0" dirty="0" smtClean="0">
                <a:solidFill>
                  <a:schemeClr val="tx2">
                    <a:lumMod val="60000"/>
                    <a:lumOff val="40000"/>
                  </a:schemeClr>
                </a:solidFill>
              </a:rPr>
              <a:t>greater participation of African countries</a:t>
            </a:r>
            <a:r>
              <a:rPr lang="en-GB" kern="0" dirty="0" smtClean="0">
                <a:solidFill>
                  <a:schemeClr val="tx2">
                    <a:lumMod val="60000"/>
                    <a:lumOff val="40000"/>
                  </a:schemeClr>
                </a:solidFill>
              </a:rPr>
              <a:t> to its activities and to SG13 activities, and that </a:t>
            </a:r>
            <a:r>
              <a:rPr lang="en-GB" b="1" kern="0" dirty="0" smtClean="0">
                <a:solidFill>
                  <a:schemeClr val="tx2">
                    <a:lumMod val="60000"/>
                    <a:lumOff val="40000"/>
                  </a:schemeClr>
                </a:solidFill>
              </a:rPr>
              <a:t>by relying on focal points</a:t>
            </a:r>
          </a:p>
        </p:txBody>
      </p:sp>
      <p:pic>
        <p:nvPicPr>
          <p:cNvPr id="11" name="Picture 2"/>
          <p:cNvPicPr>
            <a:picLocks noChangeAspect="1" noChangeArrowheads="1"/>
          </p:cNvPicPr>
          <p:nvPr/>
        </p:nvPicPr>
        <p:blipFill>
          <a:blip r:embed="rId5" cstate="print"/>
          <a:srcRect/>
          <a:stretch>
            <a:fillRect/>
          </a:stretch>
        </p:blipFill>
        <p:spPr bwMode="auto">
          <a:xfrm>
            <a:off x="0" y="162478"/>
            <a:ext cx="1071570" cy="642942"/>
          </a:xfrm>
          <a:prstGeom prst="rect">
            <a:avLst/>
          </a:prstGeom>
          <a:noFill/>
          <a:ln w="9525">
            <a:noFill/>
            <a:miter lim="800000"/>
            <a:headEnd/>
            <a:tailEnd/>
          </a:ln>
          <a:effectLst/>
        </p:spPr>
      </p:pic>
    </p:spTree>
    <p:extLst>
      <p:ext uri="{BB962C8B-B14F-4D97-AF65-F5344CB8AC3E}">
        <p14:creationId xmlns:p14="http://schemas.microsoft.com/office/powerpoint/2010/main" xmlns="" val="42305797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GB" sz="4000" dirty="0" smtClean="0"/>
              <a:t>Recommendations</a:t>
            </a:r>
          </a:p>
        </p:txBody>
      </p:sp>
      <p:sp>
        <p:nvSpPr>
          <p:cNvPr id="14" name="Espace réservé du numéro de diapositive 13"/>
          <p:cNvSpPr>
            <a:spLocks noGrp="1"/>
          </p:cNvSpPr>
          <p:nvPr>
            <p:ph type="sldNum" sz="quarter" idx="12"/>
          </p:nvPr>
        </p:nvSpPr>
        <p:spPr/>
        <p:txBody>
          <a:bodyPr/>
          <a:lstStyle/>
          <a:p>
            <a:fld id="{283C63E4-F9BE-C24A-B4FF-309EB18BA564}" type="slidenum">
              <a:rPr lang="en-US" smtClean="0"/>
              <a:pPr/>
              <a:t>31</a:t>
            </a:fld>
            <a:endParaRPr lang="en-US" dirty="0"/>
          </a:p>
        </p:txBody>
      </p:sp>
      <p:sp>
        <p:nvSpPr>
          <p:cNvPr id="17" name="Rectangle 2"/>
          <p:cNvSpPr txBox="1">
            <a:spLocks noChangeArrowheads="1"/>
          </p:cNvSpPr>
          <p:nvPr/>
        </p:nvSpPr>
        <p:spPr bwMode="auto">
          <a:xfrm>
            <a:off x="8639976" y="458236"/>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r>
              <a:rPr lang="en-GB" sz="2400" b="0" dirty="0" smtClean="0">
                <a:solidFill>
                  <a:schemeClr val="accent1"/>
                </a:solidFill>
              </a:rPr>
              <a:t>1</a:t>
            </a:r>
          </a:p>
        </p:txBody>
      </p:sp>
      <p:pic>
        <p:nvPicPr>
          <p:cNvPr id="16" name="Picture 2"/>
          <p:cNvPicPr>
            <a:picLocks noChangeAspect="1" noChangeArrowheads="1"/>
          </p:cNvPicPr>
          <p:nvPr/>
        </p:nvPicPr>
        <p:blipFill>
          <a:blip r:embed="rId3" cstate="print"/>
          <a:srcRect/>
          <a:stretch>
            <a:fillRect/>
          </a:stretch>
        </p:blipFill>
        <p:spPr bwMode="auto">
          <a:xfrm>
            <a:off x="0" y="162478"/>
            <a:ext cx="1071570" cy="642942"/>
          </a:xfrm>
          <a:prstGeom prst="rect">
            <a:avLst/>
          </a:prstGeom>
          <a:noFill/>
          <a:ln w="9525">
            <a:noFill/>
            <a:miter lim="800000"/>
            <a:headEnd/>
            <a:tailEnd/>
          </a:ln>
          <a:effectLst/>
        </p:spPr>
      </p:pic>
      <p:pic>
        <p:nvPicPr>
          <p:cNvPr id="41" name="Picture 4" descr="http://www.4-tell.com/wp-content/uploads/Recommended_stamp.png"/>
          <p:cNvPicPr>
            <a:picLocks noChangeAspect="1" noChangeArrowheads="1"/>
          </p:cNvPicPr>
          <p:nvPr/>
        </p:nvPicPr>
        <p:blipFill>
          <a:blip r:embed="rId4"/>
          <a:srcRect/>
          <a:stretch>
            <a:fillRect/>
          </a:stretch>
        </p:blipFill>
        <p:spPr bwMode="auto">
          <a:xfrm>
            <a:off x="2005002" y="157607"/>
            <a:ext cx="1500198" cy="1295626"/>
          </a:xfrm>
          <a:prstGeom prst="rect">
            <a:avLst/>
          </a:prstGeom>
          <a:noFill/>
        </p:spPr>
      </p:pic>
      <p:sp>
        <p:nvSpPr>
          <p:cNvPr id="28" name="Rogner un rectangle avec un coin diagonal 27"/>
          <p:cNvSpPr/>
          <p:nvPr/>
        </p:nvSpPr>
        <p:spPr>
          <a:xfrm>
            <a:off x="4219748" y="1882615"/>
            <a:ext cx="4750676" cy="955609"/>
          </a:xfrm>
          <a:prstGeom prst="snip2DiagRect">
            <a:avLst/>
          </a:prstGeom>
          <a:ln/>
        </p:spPr>
        <p:style>
          <a:lnRef idx="2">
            <a:schemeClr val="accent2"/>
          </a:lnRef>
          <a:fillRef idx="1">
            <a:schemeClr val="lt1"/>
          </a:fillRef>
          <a:effectRef idx="0">
            <a:schemeClr val="accent2"/>
          </a:effectRef>
          <a:fontRef idx="minor">
            <a:schemeClr val="dk1"/>
          </a:fontRef>
        </p:style>
        <p:txBody>
          <a:bodyPr rtlCol="0" anchor="ctr"/>
          <a:lstStyle/>
          <a:p>
            <a:pPr marL="95250" lvl="0" algn="just">
              <a:spcBef>
                <a:spcPct val="20000"/>
              </a:spcBef>
              <a:buSzPct val="75000"/>
            </a:pPr>
            <a:r>
              <a:rPr lang="en-US" sz="1600" b="1" kern="0" dirty="0" smtClean="0">
                <a:solidFill>
                  <a:schemeClr val="tx1">
                    <a:lumMod val="65000"/>
                    <a:lumOff val="35000"/>
                  </a:schemeClr>
                </a:solidFill>
              </a:rPr>
              <a:t>Organizing training sessions </a:t>
            </a:r>
            <a:r>
              <a:rPr lang="en-US" sz="1600" kern="0" dirty="0" smtClean="0">
                <a:solidFill>
                  <a:schemeClr val="tx1">
                    <a:lumMod val="65000"/>
                    <a:lumOff val="35000"/>
                  </a:schemeClr>
                </a:solidFill>
              </a:rPr>
              <a:t>on how to prepare and submit contributions to ITU-T groups may help increase the number of contributions from Africa to the next SG13 and RG-AFR meetings</a:t>
            </a:r>
          </a:p>
        </p:txBody>
      </p:sp>
      <p:grpSp>
        <p:nvGrpSpPr>
          <p:cNvPr id="29" name="Groupe 14"/>
          <p:cNvGrpSpPr/>
          <p:nvPr/>
        </p:nvGrpSpPr>
        <p:grpSpPr>
          <a:xfrm>
            <a:off x="3589133" y="1468484"/>
            <a:ext cx="819807" cy="989057"/>
            <a:chOff x="2260941" y="1454365"/>
            <a:chExt cx="819807" cy="989057"/>
          </a:xfrm>
        </p:grpSpPr>
        <p:pic>
          <p:nvPicPr>
            <p:cNvPr id="30" name="Picture 1"/>
            <p:cNvPicPr>
              <a:picLocks noChangeAspect="1" noChangeArrowheads="1"/>
            </p:cNvPicPr>
            <p:nvPr/>
          </p:nvPicPr>
          <p:blipFill>
            <a:blip r:embed="rId5"/>
            <a:srcRect/>
            <a:stretch>
              <a:fillRect/>
            </a:stretch>
          </p:blipFill>
          <p:spPr bwMode="auto">
            <a:xfrm>
              <a:off x="2260941" y="1454365"/>
              <a:ext cx="819807" cy="989057"/>
            </a:xfrm>
            <a:prstGeom prst="rect">
              <a:avLst/>
            </a:prstGeom>
            <a:noFill/>
            <a:ln w="9525">
              <a:noFill/>
              <a:miter lim="800000"/>
              <a:headEnd/>
              <a:tailEnd/>
            </a:ln>
            <a:effectLst/>
          </p:spPr>
        </p:pic>
        <p:sp>
          <p:nvSpPr>
            <p:cNvPr id="31" name="Rectangle 30"/>
            <p:cNvSpPr/>
            <p:nvPr/>
          </p:nvSpPr>
          <p:spPr>
            <a:xfrm>
              <a:off x="2466231" y="1713972"/>
              <a:ext cx="340158" cy="461665"/>
            </a:xfrm>
            <a:prstGeom prst="rect">
              <a:avLst/>
            </a:prstGeom>
          </p:spPr>
          <p:txBody>
            <a:bodyPr wrap="none">
              <a:spAutoFit/>
            </a:bodyPr>
            <a:lstStyle/>
            <a:p>
              <a:pPr lvl="0" algn="ctr" defTabSz="914400">
                <a:defRPr/>
              </a:pPr>
              <a:r>
                <a:rPr lang="fr-FR" sz="2400" b="1" kern="0" dirty="0" smtClean="0">
                  <a:solidFill>
                    <a:schemeClr val="accent6">
                      <a:lumMod val="75000"/>
                    </a:schemeClr>
                  </a:solidFill>
                </a:rPr>
                <a:t>2</a:t>
              </a:r>
              <a:endParaRPr lang="fr-FR" sz="1200" b="1" kern="0" dirty="0" smtClean="0">
                <a:solidFill>
                  <a:schemeClr val="accent6">
                    <a:lumMod val="75000"/>
                  </a:schemeClr>
                </a:solidFill>
              </a:endParaRPr>
            </a:p>
          </p:txBody>
        </p:sp>
      </p:grpSp>
      <p:sp>
        <p:nvSpPr>
          <p:cNvPr id="32" name="Rogner un rectangle avec un coin diagonal 31"/>
          <p:cNvSpPr/>
          <p:nvPr/>
        </p:nvSpPr>
        <p:spPr>
          <a:xfrm>
            <a:off x="4245749" y="3342291"/>
            <a:ext cx="4724675" cy="1040524"/>
          </a:xfrm>
          <a:prstGeom prst="snip2DiagRect">
            <a:avLst/>
          </a:prstGeom>
          <a:ln/>
        </p:spPr>
        <p:style>
          <a:lnRef idx="2">
            <a:schemeClr val="accent3"/>
          </a:lnRef>
          <a:fillRef idx="1">
            <a:schemeClr val="lt1"/>
          </a:fillRef>
          <a:effectRef idx="0">
            <a:schemeClr val="accent3"/>
          </a:effectRef>
          <a:fontRef idx="minor">
            <a:schemeClr val="dk1"/>
          </a:fontRef>
        </p:style>
        <p:txBody>
          <a:bodyPr rtlCol="0" anchor="ctr"/>
          <a:lstStyle/>
          <a:p>
            <a:pPr marL="95250" lvl="0" algn="just">
              <a:spcBef>
                <a:spcPts val="600"/>
              </a:spcBef>
              <a:buSzPct val="75000"/>
            </a:pPr>
            <a:r>
              <a:rPr lang="en-US" sz="1600" b="1" kern="0" dirty="0" smtClean="0">
                <a:solidFill>
                  <a:schemeClr val="tx1">
                    <a:lumMod val="65000"/>
                    <a:lumOff val="35000"/>
                  </a:schemeClr>
                </a:solidFill>
              </a:rPr>
              <a:t>Organizing one or two SG13 meetings </a:t>
            </a:r>
            <a:r>
              <a:rPr lang="en-US" sz="1600" b="1" kern="0" dirty="0" smtClean="0">
                <a:solidFill>
                  <a:schemeClr val="tx1">
                    <a:lumMod val="65000"/>
                    <a:lumOff val="35000"/>
                  </a:schemeClr>
                </a:solidFill>
              </a:rPr>
              <a:t>per </a:t>
            </a:r>
            <a:r>
              <a:rPr lang="en-US" sz="1600" b="1" kern="0" dirty="0" smtClean="0">
                <a:solidFill>
                  <a:schemeClr val="tx1">
                    <a:lumMod val="65000"/>
                    <a:lumOff val="35000"/>
                  </a:schemeClr>
                </a:solidFill>
              </a:rPr>
              <a:t>study period in </a:t>
            </a:r>
            <a:r>
              <a:rPr lang="en-US" sz="1600" b="1" kern="0" dirty="0" smtClean="0">
                <a:solidFill>
                  <a:schemeClr val="tx1">
                    <a:lumMod val="65000"/>
                    <a:lumOff val="35000"/>
                  </a:schemeClr>
                </a:solidFill>
              </a:rPr>
              <a:t>African countries </a:t>
            </a:r>
            <a:r>
              <a:rPr lang="en-US" sz="1600" kern="0" dirty="0" smtClean="0">
                <a:solidFill>
                  <a:schemeClr val="tx1">
                    <a:lumMod val="65000"/>
                    <a:lumOff val="35000"/>
                  </a:schemeClr>
                </a:solidFill>
              </a:rPr>
              <a:t>may help promote its activities in Africa and increase African participation and contributions    </a:t>
            </a:r>
          </a:p>
        </p:txBody>
      </p:sp>
      <p:grpSp>
        <p:nvGrpSpPr>
          <p:cNvPr id="42" name="Groupe 14"/>
          <p:cNvGrpSpPr/>
          <p:nvPr/>
        </p:nvGrpSpPr>
        <p:grpSpPr>
          <a:xfrm>
            <a:off x="3589133" y="2932613"/>
            <a:ext cx="819807" cy="989057"/>
            <a:chOff x="2260941" y="1296705"/>
            <a:chExt cx="819807" cy="989057"/>
          </a:xfrm>
        </p:grpSpPr>
        <p:pic>
          <p:nvPicPr>
            <p:cNvPr id="43" name="Picture 1"/>
            <p:cNvPicPr>
              <a:picLocks noChangeAspect="1" noChangeArrowheads="1"/>
            </p:cNvPicPr>
            <p:nvPr/>
          </p:nvPicPr>
          <p:blipFill>
            <a:blip r:embed="rId5"/>
            <a:srcRect/>
            <a:stretch>
              <a:fillRect/>
            </a:stretch>
          </p:blipFill>
          <p:spPr bwMode="auto">
            <a:xfrm>
              <a:off x="2260941" y="1296705"/>
              <a:ext cx="819807" cy="989057"/>
            </a:xfrm>
            <a:prstGeom prst="rect">
              <a:avLst/>
            </a:prstGeom>
            <a:noFill/>
            <a:ln w="9525">
              <a:noFill/>
              <a:miter lim="800000"/>
              <a:headEnd/>
              <a:tailEnd/>
            </a:ln>
            <a:effectLst/>
          </p:spPr>
        </p:pic>
        <p:sp>
          <p:nvSpPr>
            <p:cNvPr id="44" name="Rectangle 43"/>
            <p:cNvSpPr/>
            <p:nvPr/>
          </p:nvSpPr>
          <p:spPr>
            <a:xfrm>
              <a:off x="2466231" y="1587844"/>
              <a:ext cx="340158" cy="461665"/>
            </a:xfrm>
            <a:prstGeom prst="rect">
              <a:avLst/>
            </a:prstGeom>
          </p:spPr>
          <p:txBody>
            <a:bodyPr wrap="none">
              <a:spAutoFit/>
            </a:bodyPr>
            <a:lstStyle/>
            <a:p>
              <a:pPr lvl="0" algn="ctr" defTabSz="914400">
                <a:defRPr/>
              </a:pPr>
              <a:r>
                <a:rPr lang="fr-FR" sz="2400" b="1" kern="0" dirty="0" smtClean="0">
                  <a:solidFill>
                    <a:schemeClr val="accent6">
                      <a:lumMod val="75000"/>
                    </a:schemeClr>
                  </a:solidFill>
                </a:rPr>
                <a:t>3</a:t>
              </a:r>
              <a:endParaRPr lang="fr-FR" sz="1200" b="1" kern="0" dirty="0" smtClean="0">
                <a:solidFill>
                  <a:schemeClr val="accent6">
                    <a:lumMod val="75000"/>
                  </a:schemeClr>
                </a:solidFill>
              </a:endParaRPr>
            </a:p>
          </p:txBody>
        </p:sp>
      </p:grpSp>
      <p:sp>
        <p:nvSpPr>
          <p:cNvPr id="45" name="Rogner un rectangle avec un coin diagonal 44"/>
          <p:cNvSpPr/>
          <p:nvPr/>
        </p:nvSpPr>
        <p:spPr>
          <a:xfrm>
            <a:off x="4219749" y="4836920"/>
            <a:ext cx="4750676" cy="1059383"/>
          </a:xfrm>
          <a:prstGeom prst="snip2DiagRect">
            <a:avLst/>
          </a:prstGeom>
          <a:ln/>
        </p:spPr>
        <p:style>
          <a:lnRef idx="2">
            <a:schemeClr val="accent4"/>
          </a:lnRef>
          <a:fillRef idx="1">
            <a:schemeClr val="lt1"/>
          </a:fillRef>
          <a:effectRef idx="0">
            <a:schemeClr val="accent4"/>
          </a:effectRef>
          <a:fontRef idx="minor">
            <a:schemeClr val="dk1"/>
          </a:fontRef>
        </p:style>
        <p:txBody>
          <a:bodyPr rtlCol="0" anchor="ctr"/>
          <a:lstStyle/>
          <a:p>
            <a:pPr marL="95250" lvl="0" algn="just">
              <a:spcBef>
                <a:spcPts val="600"/>
              </a:spcBef>
              <a:buSzPct val="75000"/>
            </a:pPr>
            <a:r>
              <a:rPr lang="en-US" sz="1600" kern="0" dirty="0" smtClean="0">
                <a:solidFill>
                  <a:schemeClr val="tx1">
                    <a:lumMod val="65000"/>
                    <a:lumOff val="35000"/>
                  </a:schemeClr>
                </a:solidFill>
              </a:rPr>
              <a:t>Using surveys at the end of Regional Workshops could be interesting in order to collect the feedback of participants and </a:t>
            </a:r>
            <a:r>
              <a:rPr lang="en-US" sz="1600" b="1" kern="0" dirty="0" smtClean="0">
                <a:solidFill>
                  <a:schemeClr val="tx1">
                    <a:lumMod val="65000"/>
                    <a:lumOff val="35000"/>
                  </a:schemeClr>
                </a:solidFill>
              </a:rPr>
              <a:t>identify the standardization priorities for African Countries</a:t>
            </a:r>
            <a:endParaRPr lang="en-US" sz="1600" kern="0" dirty="0" smtClean="0">
              <a:solidFill>
                <a:schemeClr val="tx1">
                  <a:lumMod val="65000"/>
                  <a:lumOff val="35000"/>
                </a:schemeClr>
              </a:solidFill>
            </a:endParaRPr>
          </a:p>
        </p:txBody>
      </p:sp>
      <p:grpSp>
        <p:nvGrpSpPr>
          <p:cNvPr id="46" name="Groupe 14"/>
          <p:cNvGrpSpPr/>
          <p:nvPr/>
        </p:nvGrpSpPr>
        <p:grpSpPr>
          <a:xfrm>
            <a:off x="3563132" y="4451185"/>
            <a:ext cx="819807" cy="989057"/>
            <a:chOff x="2260941" y="1454365"/>
            <a:chExt cx="819807" cy="989057"/>
          </a:xfrm>
        </p:grpSpPr>
        <p:pic>
          <p:nvPicPr>
            <p:cNvPr id="47" name="Picture 1"/>
            <p:cNvPicPr>
              <a:picLocks noChangeAspect="1" noChangeArrowheads="1"/>
            </p:cNvPicPr>
            <p:nvPr/>
          </p:nvPicPr>
          <p:blipFill>
            <a:blip r:embed="rId5"/>
            <a:srcRect/>
            <a:stretch>
              <a:fillRect/>
            </a:stretch>
          </p:blipFill>
          <p:spPr bwMode="auto">
            <a:xfrm>
              <a:off x="2260941" y="1454365"/>
              <a:ext cx="819807" cy="989057"/>
            </a:xfrm>
            <a:prstGeom prst="rect">
              <a:avLst/>
            </a:prstGeom>
            <a:noFill/>
            <a:ln w="9525">
              <a:noFill/>
              <a:miter lim="800000"/>
              <a:headEnd/>
              <a:tailEnd/>
            </a:ln>
            <a:effectLst/>
          </p:spPr>
        </p:pic>
        <p:sp>
          <p:nvSpPr>
            <p:cNvPr id="48" name="Rectangle 47"/>
            <p:cNvSpPr/>
            <p:nvPr/>
          </p:nvSpPr>
          <p:spPr>
            <a:xfrm>
              <a:off x="2466231" y="1713972"/>
              <a:ext cx="340158" cy="461665"/>
            </a:xfrm>
            <a:prstGeom prst="rect">
              <a:avLst/>
            </a:prstGeom>
          </p:spPr>
          <p:txBody>
            <a:bodyPr wrap="none">
              <a:spAutoFit/>
            </a:bodyPr>
            <a:lstStyle/>
            <a:p>
              <a:pPr lvl="0" algn="ctr" defTabSz="914400">
                <a:defRPr/>
              </a:pPr>
              <a:r>
                <a:rPr lang="fr-FR" sz="2400" b="1" kern="0" dirty="0" smtClean="0">
                  <a:solidFill>
                    <a:schemeClr val="accent6">
                      <a:lumMod val="75000"/>
                    </a:schemeClr>
                  </a:solidFill>
                </a:rPr>
                <a:t>4</a:t>
              </a:r>
              <a:endParaRPr lang="fr-FR" sz="1200" b="1" kern="0" dirty="0" smtClean="0">
                <a:solidFill>
                  <a:schemeClr val="accent6">
                    <a:lumMod val="75000"/>
                  </a:schemeClr>
                </a:solidFill>
              </a:endParaRPr>
            </a:p>
          </p:txBody>
        </p:sp>
      </p:grpSp>
      <p:sp>
        <p:nvSpPr>
          <p:cNvPr id="20" name="Rogner un rectangle avec un coin diagonal 19"/>
          <p:cNvSpPr/>
          <p:nvPr/>
        </p:nvSpPr>
        <p:spPr>
          <a:xfrm>
            <a:off x="813783" y="1882615"/>
            <a:ext cx="2691417" cy="3997923"/>
          </a:xfrm>
          <a:prstGeom prst="snip2DiagRect">
            <a:avLst/>
          </a:prstGeom>
          <a:ln/>
        </p:spPr>
        <p:style>
          <a:lnRef idx="2">
            <a:schemeClr val="accent1"/>
          </a:lnRef>
          <a:fillRef idx="1">
            <a:schemeClr val="lt1"/>
          </a:fillRef>
          <a:effectRef idx="0">
            <a:schemeClr val="accent1"/>
          </a:effectRef>
          <a:fontRef idx="minor">
            <a:schemeClr val="dk1"/>
          </a:fontRef>
        </p:style>
        <p:txBody>
          <a:bodyPr rtlCol="0" anchor="ctr"/>
          <a:lstStyle/>
          <a:p>
            <a:pPr eaLnBrk="0" fontAlgn="base" hangingPunct="0">
              <a:spcAft>
                <a:spcPct val="0"/>
              </a:spcAft>
              <a:buSzPct val="75000"/>
            </a:pPr>
            <a:r>
              <a:rPr lang="en-GB" sz="1600" b="1" kern="0" dirty="0" smtClean="0">
                <a:solidFill>
                  <a:schemeClr val="tx1">
                    <a:lumMod val="65000"/>
                    <a:lumOff val="35000"/>
                  </a:schemeClr>
                </a:solidFill>
              </a:rPr>
              <a:t>Awareness regarding the importance of standards, especially for innovation, should be more an more raised in African countries </a:t>
            </a:r>
            <a:r>
              <a:rPr lang="en-GB" sz="1600" kern="0" dirty="0" smtClean="0">
                <a:solidFill>
                  <a:schemeClr val="tx1">
                    <a:lumMod val="65000"/>
                    <a:lumOff val="35000"/>
                  </a:schemeClr>
                </a:solidFill>
              </a:rPr>
              <a:t>in order to enhance their participation in the Standardization activities of international SDOs while setting mechanisms to encourage the participation of SME, start-ups and academia from these countries</a:t>
            </a:r>
            <a:endParaRPr lang="en-US" sz="1600" dirty="0" smtClean="0">
              <a:solidFill>
                <a:schemeClr val="tx1">
                  <a:lumMod val="65000"/>
                  <a:lumOff val="35000"/>
                </a:schemeClr>
              </a:solidFill>
            </a:endParaRPr>
          </a:p>
          <a:p>
            <a:pPr algn="just"/>
            <a:endParaRPr lang="en-US" sz="800" dirty="0" smtClean="0">
              <a:solidFill>
                <a:schemeClr val="tx1">
                  <a:lumMod val="65000"/>
                  <a:lumOff val="35000"/>
                </a:schemeClr>
              </a:solidFill>
            </a:endParaRPr>
          </a:p>
        </p:txBody>
      </p:sp>
      <p:grpSp>
        <p:nvGrpSpPr>
          <p:cNvPr id="22" name="Groupe 14"/>
          <p:cNvGrpSpPr/>
          <p:nvPr/>
        </p:nvGrpSpPr>
        <p:grpSpPr>
          <a:xfrm>
            <a:off x="261985" y="1419618"/>
            <a:ext cx="819807" cy="989057"/>
            <a:chOff x="2260941" y="1454365"/>
            <a:chExt cx="819807" cy="989057"/>
          </a:xfrm>
        </p:grpSpPr>
        <p:pic>
          <p:nvPicPr>
            <p:cNvPr id="23" name="Picture 1"/>
            <p:cNvPicPr>
              <a:picLocks noChangeAspect="1" noChangeArrowheads="1"/>
            </p:cNvPicPr>
            <p:nvPr/>
          </p:nvPicPr>
          <p:blipFill>
            <a:blip r:embed="rId5"/>
            <a:srcRect/>
            <a:stretch>
              <a:fillRect/>
            </a:stretch>
          </p:blipFill>
          <p:spPr bwMode="auto">
            <a:xfrm>
              <a:off x="2260941" y="1454365"/>
              <a:ext cx="819807" cy="989057"/>
            </a:xfrm>
            <a:prstGeom prst="rect">
              <a:avLst/>
            </a:prstGeom>
            <a:noFill/>
            <a:ln w="9525">
              <a:noFill/>
              <a:miter lim="800000"/>
              <a:headEnd/>
              <a:tailEnd/>
            </a:ln>
            <a:effectLst/>
          </p:spPr>
        </p:pic>
        <p:sp>
          <p:nvSpPr>
            <p:cNvPr id="27" name="Rectangle 26"/>
            <p:cNvSpPr/>
            <p:nvPr/>
          </p:nvSpPr>
          <p:spPr>
            <a:xfrm>
              <a:off x="2466231" y="1713972"/>
              <a:ext cx="340158" cy="461665"/>
            </a:xfrm>
            <a:prstGeom prst="rect">
              <a:avLst/>
            </a:prstGeom>
          </p:spPr>
          <p:txBody>
            <a:bodyPr wrap="none">
              <a:spAutoFit/>
            </a:bodyPr>
            <a:lstStyle/>
            <a:p>
              <a:pPr lvl="0" algn="ctr" defTabSz="914400">
                <a:defRPr/>
              </a:pPr>
              <a:r>
                <a:rPr lang="fr-FR" sz="2400" b="1" kern="0" dirty="0" smtClean="0">
                  <a:solidFill>
                    <a:schemeClr val="accent6">
                      <a:lumMod val="75000"/>
                    </a:schemeClr>
                  </a:solidFill>
                </a:rPr>
                <a:t>1</a:t>
              </a:r>
              <a:endParaRPr lang="fr-FR" sz="1200" b="1" kern="0" dirty="0" smtClean="0">
                <a:solidFill>
                  <a:schemeClr val="accent6">
                    <a:lumMod val="75000"/>
                  </a:schemeClr>
                </a:solidFill>
              </a:endParaRPr>
            </a:p>
          </p:txBody>
        </p:sp>
      </p:grpSp>
    </p:spTree>
    <p:extLst>
      <p:ext uri="{BB962C8B-B14F-4D97-AF65-F5344CB8AC3E}">
        <p14:creationId xmlns="" xmlns:p14="http://schemas.microsoft.com/office/powerpoint/2010/main" val="42305797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533401"/>
            <a:ext cx="7772400" cy="1844039"/>
          </a:xfrm>
        </p:spPr>
        <p:txBody>
          <a:bodyPr>
            <a:noAutofit/>
          </a:bodyPr>
          <a:lstStyle/>
          <a:p>
            <a:r>
              <a:rPr lang="en-US" sz="2800" dirty="0" smtClean="0"/>
              <a:t>4</a:t>
            </a:r>
            <a:r>
              <a:rPr lang="en-US" sz="2800" baseline="30000" dirty="0" smtClean="0"/>
              <a:t>th</a:t>
            </a:r>
            <a:r>
              <a:rPr lang="en-US" sz="2800" dirty="0" smtClean="0"/>
              <a:t> SG13 Regional Workshop for Africa on</a:t>
            </a:r>
            <a:br>
              <a:rPr lang="en-US" sz="2800" dirty="0" smtClean="0"/>
            </a:br>
            <a:r>
              <a:rPr lang="en-US" sz="2800" dirty="0" smtClean="0"/>
              <a:t>“Future Networks for a better Africa: </a:t>
            </a:r>
            <a:br>
              <a:rPr lang="en-US" sz="2800" dirty="0" smtClean="0"/>
            </a:br>
            <a:r>
              <a:rPr lang="en-US" sz="2800" dirty="0" smtClean="0"/>
              <a:t>IMT-2020, Trust, Cloud Computing and Big Data”</a:t>
            </a:r>
            <a:br>
              <a:rPr lang="en-US" sz="2800" dirty="0" smtClean="0"/>
            </a:br>
            <a:r>
              <a:rPr lang="en-US" sz="2400" dirty="0" smtClean="0"/>
              <a:t>(Accra, Ghana, 14-15 March 2016)</a:t>
            </a:r>
            <a:endParaRPr lang="en-US" sz="2400" dirty="0"/>
          </a:p>
        </p:txBody>
      </p:sp>
      <p:sp>
        <p:nvSpPr>
          <p:cNvPr id="5" name="Subtitle 4"/>
          <p:cNvSpPr>
            <a:spLocks noGrp="1"/>
          </p:cNvSpPr>
          <p:nvPr>
            <p:ph type="subTitle" idx="1"/>
          </p:nvPr>
        </p:nvSpPr>
        <p:spPr>
          <a:xfrm>
            <a:off x="0" y="3085873"/>
            <a:ext cx="9144000" cy="1898255"/>
          </a:xfrm>
        </p:spPr>
        <p:txBody>
          <a:bodyPr>
            <a:normAutofit/>
          </a:bodyPr>
          <a:lstStyle/>
          <a:p>
            <a:pPr>
              <a:spcBef>
                <a:spcPts val="0"/>
              </a:spcBef>
            </a:pPr>
            <a:r>
              <a:rPr lang="en-US" sz="4800" dirty="0" smtClean="0"/>
              <a:t>Thank you for your Attention</a:t>
            </a:r>
            <a:endParaRPr lang="en-US" sz="1600" b="0" u="sng" dirty="0" smtClean="0">
              <a:solidFill>
                <a:srgbClr val="0000FF"/>
              </a:solidFill>
            </a:endParaRPr>
          </a:p>
        </p:txBody>
      </p:sp>
      <p:sp>
        <p:nvSpPr>
          <p:cNvPr id="7" name="Rectangle 6"/>
          <p:cNvSpPr/>
          <p:nvPr/>
        </p:nvSpPr>
        <p:spPr>
          <a:xfrm>
            <a:off x="0" y="4608183"/>
            <a:ext cx="9144000" cy="1486561"/>
          </a:xfrm>
          <a:prstGeom prst="rect">
            <a:avLst/>
          </a:prstGeom>
        </p:spPr>
        <p:txBody>
          <a:bodyPr wrap="square">
            <a:spAutoFit/>
          </a:bodyPr>
          <a:lstStyle/>
          <a:p>
            <a:pPr lvl="0" algn="ctr"/>
            <a:r>
              <a:rPr lang="en-US" sz="2500" b="1" dirty="0" smtClean="0">
                <a:solidFill>
                  <a:srgbClr val="1F497D">
                    <a:lumMod val="60000"/>
                    <a:lumOff val="40000"/>
                  </a:srgbClr>
                </a:solidFill>
              </a:rPr>
              <a:t>Dr. Rim Belhassine-Cherif</a:t>
            </a:r>
            <a:r>
              <a:rPr lang="en-US" sz="2700" b="1" dirty="0" smtClean="0">
                <a:solidFill>
                  <a:srgbClr val="1F497D">
                    <a:lumMod val="60000"/>
                    <a:lumOff val="40000"/>
                  </a:srgbClr>
                </a:solidFill>
              </a:rPr>
              <a:t/>
            </a:r>
            <a:br>
              <a:rPr lang="en-US" sz="2700" b="1" dirty="0" smtClean="0">
                <a:solidFill>
                  <a:srgbClr val="1F497D">
                    <a:lumMod val="60000"/>
                    <a:lumOff val="40000"/>
                  </a:srgbClr>
                </a:solidFill>
              </a:rPr>
            </a:br>
            <a:r>
              <a:rPr lang="en-US" sz="2000" b="1" dirty="0" smtClean="0">
                <a:solidFill>
                  <a:srgbClr val="1F497D">
                    <a:lumMod val="60000"/>
                    <a:lumOff val="40000"/>
                  </a:srgbClr>
                </a:solidFill>
              </a:rPr>
              <a:t>Products and Services Executive Director, Tunisie Telecom</a:t>
            </a:r>
          </a:p>
          <a:p>
            <a:pPr lvl="0" algn="ctr">
              <a:spcBef>
                <a:spcPct val="20000"/>
              </a:spcBef>
            </a:pPr>
            <a:r>
              <a:rPr lang="en-US" sz="2000" b="1" dirty="0" smtClean="0">
                <a:solidFill>
                  <a:srgbClr val="1F497D">
                    <a:lumMod val="60000"/>
                    <a:lumOff val="40000"/>
                  </a:srgbClr>
                </a:solidFill>
              </a:rPr>
              <a:t>SG13 Vice-chair &amp; SG13 RG-AFR Vice-chair</a:t>
            </a:r>
          </a:p>
          <a:p>
            <a:pPr lvl="0" algn="ctr">
              <a:spcBef>
                <a:spcPct val="20000"/>
              </a:spcBef>
            </a:pPr>
            <a:r>
              <a:rPr lang="en-US" u="sng" dirty="0" smtClean="0">
                <a:solidFill>
                  <a:srgbClr val="0000FF"/>
                </a:solidFill>
              </a:rPr>
              <a:t>Rim.belhassine-cherif@tunisietelecom.tn</a:t>
            </a:r>
          </a:p>
        </p:txBody>
      </p:sp>
      <p:pic>
        <p:nvPicPr>
          <p:cNvPr id="6" name="Picture 2"/>
          <p:cNvPicPr>
            <a:picLocks noChangeAspect="1" noChangeArrowheads="1"/>
          </p:cNvPicPr>
          <p:nvPr/>
        </p:nvPicPr>
        <p:blipFill>
          <a:blip r:embed="rId2" cstate="print"/>
          <a:srcRect/>
          <a:stretch>
            <a:fillRect/>
          </a:stretch>
        </p:blipFill>
        <p:spPr bwMode="auto">
          <a:xfrm>
            <a:off x="3995383" y="6108392"/>
            <a:ext cx="1071570" cy="642942"/>
          </a:xfrm>
          <a:prstGeom prst="rect">
            <a:avLst/>
          </a:prstGeom>
          <a:noFill/>
          <a:ln w="9525">
            <a:noFill/>
            <a:miter lim="800000"/>
            <a:headEnd/>
            <a:tailEnd/>
          </a:ln>
          <a:effectLst/>
        </p:spPr>
      </p:pic>
    </p:spTree>
    <p:extLst>
      <p:ext uri="{BB962C8B-B14F-4D97-AF65-F5344CB8AC3E}">
        <p14:creationId xmlns:p14="http://schemas.microsoft.com/office/powerpoint/2010/main" xmlns="" val="24012014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US" dirty="0" smtClean="0"/>
              <a:t>Imagine a World </a:t>
            </a:r>
            <a:br>
              <a:rPr lang="en-US" dirty="0" smtClean="0"/>
            </a:br>
            <a:r>
              <a:rPr lang="en-US" dirty="0" smtClean="0"/>
              <a:t>without standards?</a:t>
            </a:r>
            <a:endParaRPr lang="en-US" dirty="0"/>
          </a:p>
        </p:txBody>
      </p:sp>
      <p:sp>
        <p:nvSpPr>
          <p:cNvPr id="3" name="Content Placeholder 2"/>
          <p:cNvSpPr>
            <a:spLocks noGrp="1"/>
          </p:cNvSpPr>
          <p:nvPr>
            <p:ph idx="1"/>
          </p:nvPr>
        </p:nvSpPr>
        <p:spPr>
          <a:xfrm>
            <a:off x="457200" y="2214554"/>
            <a:ext cx="8401080" cy="3831167"/>
          </a:xfrm>
        </p:spPr>
        <p:txBody>
          <a:bodyPr>
            <a:normAutofit/>
          </a:bodyPr>
          <a:lstStyle/>
          <a:p>
            <a:pPr eaLnBrk="0" fontAlgn="base" hangingPunct="0">
              <a:spcBef>
                <a:spcPts val="1200"/>
              </a:spcBef>
              <a:spcAft>
                <a:spcPct val="0"/>
              </a:spcAft>
              <a:buSzPct val="75000"/>
              <a:buBlip>
                <a:blip r:embed="rId2"/>
              </a:buBlip>
              <a:defRPr/>
            </a:pPr>
            <a:r>
              <a:rPr lang="en-US" sz="2000" kern="0" dirty="0" smtClean="0"/>
              <a:t>Manufacturers would be obliged to </a:t>
            </a:r>
            <a:r>
              <a:rPr lang="en-US" sz="2000" b="1" kern="0" dirty="0" smtClean="0"/>
              <a:t>invent their own individual solutions to even the simplest needs</a:t>
            </a:r>
          </a:p>
          <a:p>
            <a:pPr eaLnBrk="0" fontAlgn="base" hangingPunct="0">
              <a:spcBef>
                <a:spcPts val="1200"/>
              </a:spcBef>
              <a:spcAft>
                <a:spcPct val="0"/>
              </a:spcAft>
              <a:buSzPct val="75000"/>
              <a:buBlip>
                <a:blip r:embed="rId2"/>
              </a:buBlip>
              <a:defRPr/>
            </a:pPr>
            <a:r>
              <a:rPr lang="en-US" sz="2000" kern="0" dirty="0" smtClean="0"/>
              <a:t>Customers would be </a:t>
            </a:r>
            <a:r>
              <a:rPr lang="en-US" sz="2000" b="1" kern="0" dirty="0" smtClean="0"/>
              <a:t>restricted to one manufacturer </a:t>
            </a:r>
            <a:r>
              <a:rPr lang="en-US" sz="2000" kern="0" dirty="0" smtClean="0"/>
              <a:t>or supplier</a:t>
            </a:r>
          </a:p>
          <a:p>
            <a:pPr eaLnBrk="0" fontAlgn="base" hangingPunct="0">
              <a:spcBef>
                <a:spcPts val="1200"/>
              </a:spcBef>
              <a:spcAft>
                <a:spcPct val="0"/>
              </a:spcAft>
              <a:buSzPct val="75000"/>
              <a:buBlip>
                <a:blip r:embed="rId2"/>
              </a:buBlip>
              <a:defRPr/>
            </a:pPr>
            <a:r>
              <a:rPr lang="en-US" sz="2000" kern="0" dirty="0" smtClean="0"/>
              <a:t>Products may not work as expected and may have </a:t>
            </a:r>
            <a:r>
              <a:rPr lang="en-US" sz="2000" b="1" kern="0" dirty="0" smtClean="0"/>
              <a:t>inferior quality</a:t>
            </a:r>
          </a:p>
          <a:p>
            <a:pPr eaLnBrk="0" fontAlgn="base" hangingPunct="0">
              <a:spcBef>
                <a:spcPts val="1200"/>
              </a:spcBef>
              <a:spcAft>
                <a:spcPct val="0"/>
              </a:spcAft>
              <a:buSzPct val="75000"/>
              <a:buBlip>
                <a:blip r:embed="rId2"/>
              </a:buBlip>
              <a:defRPr/>
            </a:pPr>
            <a:r>
              <a:rPr lang="en-US" sz="2000" kern="0" dirty="0" smtClean="0"/>
              <a:t>Products may be </a:t>
            </a:r>
            <a:r>
              <a:rPr lang="en-US" sz="2000" b="1" kern="0" dirty="0" smtClean="0"/>
              <a:t>incompatible</a:t>
            </a:r>
            <a:r>
              <a:rPr lang="en-US" sz="2000" kern="0" dirty="0" smtClean="0"/>
              <a:t> with each others and may not even interconnect</a:t>
            </a:r>
          </a:p>
          <a:p>
            <a:pPr eaLnBrk="0" fontAlgn="base" hangingPunct="0">
              <a:spcBef>
                <a:spcPts val="1200"/>
              </a:spcBef>
              <a:spcAft>
                <a:spcPct val="0"/>
              </a:spcAft>
              <a:buSzPct val="75000"/>
              <a:buBlip>
                <a:blip r:embed="rId2"/>
              </a:buBlip>
              <a:defRPr/>
            </a:pPr>
            <a:r>
              <a:rPr lang="en-US" sz="2000" kern="0" dirty="0" smtClean="0"/>
              <a:t>Non-standardized products may be </a:t>
            </a:r>
            <a:r>
              <a:rPr lang="en-US" sz="2000" b="1" kern="0" dirty="0" smtClean="0"/>
              <a:t>dangerous</a:t>
            </a:r>
          </a:p>
          <a:p>
            <a:endParaRPr lang="en-US" altLang="en-US" dirty="0"/>
          </a:p>
        </p:txBody>
      </p:sp>
      <p:pic>
        <p:nvPicPr>
          <p:cNvPr id="10" name="Picture 2" descr="Résultat de recherche d'images pour &quot;standards&quot;"/>
          <p:cNvPicPr>
            <a:picLocks noChangeAspect="1" noChangeArrowheads="1"/>
          </p:cNvPicPr>
          <p:nvPr/>
        </p:nvPicPr>
        <p:blipFill>
          <a:blip r:embed="rId3"/>
          <a:srcRect/>
          <a:stretch>
            <a:fillRect/>
          </a:stretch>
        </p:blipFill>
        <p:spPr bwMode="auto">
          <a:xfrm>
            <a:off x="2285984" y="571480"/>
            <a:ext cx="1785950" cy="1242400"/>
          </a:xfrm>
          <a:prstGeom prst="rect">
            <a:avLst/>
          </a:prstGeom>
          <a:noFill/>
        </p:spPr>
      </p:pic>
      <p:sp>
        <p:nvSpPr>
          <p:cNvPr id="11" name="Espace réservé du numéro de diapositive 10"/>
          <p:cNvSpPr>
            <a:spLocks noGrp="1"/>
          </p:cNvSpPr>
          <p:nvPr>
            <p:ph type="sldNum" sz="quarter" idx="12"/>
          </p:nvPr>
        </p:nvSpPr>
        <p:spPr/>
        <p:txBody>
          <a:bodyPr/>
          <a:lstStyle/>
          <a:p>
            <a:fld id="{283C63E4-F9BE-C24A-B4FF-309EB18BA564}" type="slidenum">
              <a:rPr lang="en-US" smtClean="0"/>
              <a:pPr/>
              <a:t>4</a:t>
            </a:fld>
            <a:endParaRPr lang="en-US" dirty="0"/>
          </a:p>
        </p:txBody>
      </p:sp>
      <p:sp>
        <p:nvSpPr>
          <p:cNvPr id="13" name="Rectangle 12"/>
          <p:cNvSpPr/>
          <p:nvPr/>
        </p:nvSpPr>
        <p:spPr>
          <a:xfrm>
            <a:off x="8604448" y="3573016"/>
            <a:ext cx="369332" cy="2347770"/>
          </a:xfrm>
          <a:prstGeom prst="rect">
            <a:avLst/>
          </a:prstGeom>
        </p:spPr>
        <p:txBody>
          <a:bodyPr vert="vert270" wrap="none">
            <a:spAutoFit/>
          </a:bodyPr>
          <a:lstStyle/>
          <a:p>
            <a:r>
              <a:rPr lang="fr-FR" sz="1200" b="1" i="1" dirty="0" smtClean="0">
                <a:solidFill>
                  <a:schemeClr val="tx1">
                    <a:lumMod val="65000"/>
                    <a:lumOff val="35000"/>
                  </a:schemeClr>
                </a:solidFill>
              </a:rPr>
              <a:t>Source: </a:t>
            </a:r>
            <a:r>
              <a:rPr lang="fr-FR" sz="1200" dirty="0" smtClean="0">
                <a:solidFill>
                  <a:schemeClr val="tx1">
                    <a:lumMod val="65000"/>
                    <a:lumOff val="35000"/>
                  </a:schemeClr>
                </a:solidFill>
              </a:rPr>
              <a:t>http://www.etsi.org</a:t>
            </a:r>
            <a:endParaRPr lang="fr-FR" sz="1200" dirty="0">
              <a:solidFill>
                <a:schemeClr val="tx1">
                  <a:lumMod val="65000"/>
                  <a:lumOff val="35000"/>
                </a:schemeClr>
              </a:solidFill>
            </a:endParaRPr>
          </a:p>
        </p:txBody>
      </p:sp>
      <p:pic>
        <p:nvPicPr>
          <p:cNvPr id="14" name="Picture 2"/>
          <p:cNvPicPr>
            <a:picLocks noChangeAspect="1" noChangeArrowheads="1"/>
          </p:cNvPicPr>
          <p:nvPr/>
        </p:nvPicPr>
        <p:blipFill>
          <a:blip r:embed="rId4" cstate="print"/>
          <a:srcRect/>
          <a:stretch>
            <a:fillRect/>
          </a:stretch>
        </p:blipFill>
        <p:spPr bwMode="auto">
          <a:xfrm>
            <a:off x="0" y="162478"/>
            <a:ext cx="1071570" cy="642942"/>
          </a:xfrm>
          <a:prstGeom prst="rect">
            <a:avLst/>
          </a:prstGeom>
          <a:noFill/>
          <a:ln w="9525">
            <a:noFill/>
            <a:miter lim="800000"/>
            <a:headEnd/>
            <a:tailEnd/>
          </a:ln>
          <a:effectLst/>
        </p:spPr>
      </p:pic>
      <p:sp>
        <p:nvSpPr>
          <p:cNvPr id="12" name="Espace réservé du contenu 2"/>
          <p:cNvSpPr txBox="1">
            <a:spLocks/>
          </p:cNvSpPr>
          <p:nvPr/>
        </p:nvSpPr>
        <p:spPr>
          <a:xfrm>
            <a:off x="2429298" y="5281099"/>
            <a:ext cx="5718411" cy="682386"/>
          </a:xfrm>
          <a:prstGeom prst="rect">
            <a:avLst/>
          </a:prstGeom>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oAutofit/>
          </a:bodyPr>
          <a:lstStyle/>
          <a:p>
            <a:pPr marL="95250" lvl="0" defTabSz="914400">
              <a:defRPr/>
            </a:pPr>
            <a:r>
              <a:rPr lang="en-US" sz="2000" kern="0" dirty="0" smtClean="0">
                <a:solidFill>
                  <a:srgbClr val="FFFFFF"/>
                </a:solidFill>
              </a:rPr>
              <a:t>Standards  are essential in all aspects of our daily life including ICT </a:t>
            </a:r>
            <a:endParaRPr lang="en-GB" sz="2000" kern="0" dirty="0">
              <a:solidFill>
                <a:srgbClr val="FFFFFF"/>
              </a:solidFill>
            </a:endParaRPr>
          </a:p>
        </p:txBody>
      </p:sp>
      <p:pic>
        <p:nvPicPr>
          <p:cNvPr id="15" name="Picture 2"/>
          <p:cNvPicPr>
            <a:picLocks noChangeAspect="1" noChangeArrowheads="1"/>
          </p:cNvPicPr>
          <p:nvPr/>
        </p:nvPicPr>
        <p:blipFill>
          <a:blip r:embed="rId5">
            <a:duotone>
              <a:schemeClr val="accent4">
                <a:shade val="45000"/>
                <a:satMod val="135000"/>
              </a:schemeClr>
              <a:prstClr val="white"/>
            </a:duotone>
          </a:blip>
          <a:srcRect/>
          <a:stretch>
            <a:fillRect/>
          </a:stretch>
        </p:blipFill>
        <p:spPr bwMode="auto">
          <a:xfrm>
            <a:off x="1354666" y="5358747"/>
            <a:ext cx="1010148" cy="573206"/>
          </a:xfrm>
          <a:prstGeom prst="rect">
            <a:avLst/>
          </a:prstGeom>
          <a:noFill/>
          <a:ln w="9525">
            <a:noFill/>
            <a:miter lim="800000"/>
            <a:headEnd/>
            <a:tailEnd/>
          </a:ln>
          <a:effectLst/>
        </p:spPr>
      </p:pic>
    </p:spTree>
    <p:extLst>
      <p:ext uri="{BB962C8B-B14F-4D97-AF65-F5344CB8AC3E}">
        <p14:creationId xmlns:p14="http://schemas.microsoft.com/office/powerpoint/2010/main" xmlns="" val="42305797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GB" dirty="0" smtClean="0"/>
              <a:t>Standards Advantages</a:t>
            </a:r>
            <a:br>
              <a:rPr lang="en-GB" dirty="0" smtClean="0"/>
            </a:br>
            <a:r>
              <a:rPr lang="en-GB" sz="3600" b="0" i="1" dirty="0" smtClean="0"/>
              <a:t>for Governments</a:t>
            </a:r>
            <a:endParaRPr lang="en-US" dirty="0"/>
          </a:p>
        </p:txBody>
      </p:sp>
      <p:sp>
        <p:nvSpPr>
          <p:cNvPr id="3" name="Content Placeholder 2"/>
          <p:cNvSpPr>
            <a:spLocks noGrp="1"/>
          </p:cNvSpPr>
          <p:nvPr>
            <p:ph idx="1"/>
          </p:nvPr>
        </p:nvSpPr>
        <p:spPr>
          <a:xfrm>
            <a:off x="457200" y="2000240"/>
            <a:ext cx="4099033" cy="3926240"/>
          </a:xfrm>
        </p:spPr>
        <p:txBody>
          <a:bodyPr>
            <a:normAutofit/>
          </a:bodyPr>
          <a:lstStyle/>
          <a:p>
            <a:pPr lvl="0" eaLnBrk="0" fontAlgn="base" hangingPunct="0">
              <a:spcBef>
                <a:spcPts val="1200"/>
              </a:spcBef>
              <a:spcAft>
                <a:spcPct val="0"/>
              </a:spcAft>
              <a:buSzPct val="75000"/>
              <a:buBlip>
                <a:blip r:embed="rId2"/>
              </a:buBlip>
              <a:defRPr/>
            </a:pPr>
            <a:r>
              <a:rPr lang="en-US" sz="1800" b="1" kern="0" dirty="0" smtClean="0"/>
              <a:t>Complement regulation and promote international trade</a:t>
            </a:r>
          </a:p>
          <a:p>
            <a:pPr lvl="0" eaLnBrk="0" fontAlgn="base" hangingPunct="0">
              <a:spcBef>
                <a:spcPts val="1200"/>
              </a:spcBef>
              <a:spcAft>
                <a:spcPct val="0"/>
              </a:spcAft>
              <a:buSzPct val="75000"/>
              <a:buBlip>
                <a:blip r:embed="rId2"/>
              </a:buBlip>
              <a:defRPr/>
            </a:pPr>
            <a:r>
              <a:rPr lang="en-US" sz="1800" b="1" kern="0" dirty="0" smtClean="0"/>
              <a:t>Reduce technical barriers to international trade</a:t>
            </a:r>
            <a:r>
              <a:rPr lang="en-US" sz="1800" kern="0" dirty="0" smtClean="0"/>
              <a:t> and position the country’s industry to compete in the world economy</a:t>
            </a:r>
          </a:p>
          <a:p>
            <a:pPr lvl="0" eaLnBrk="0" fontAlgn="base" hangingPunct="0">
              <a:spcBef>
                <a:spcPts val="1200"/>
              </a:spcBef>
              <a:spcAft>
                <a:spcPct val="0"/>
              </a:spcAft>
              <a:buSzPct val="75000"/>
              <a:buBlip>
                <a:blip r:embed="rId2"/>
              </a:buBlip>
              <a:defRPr/>
            </a:pPr>
            <a:r>
              <a:rPr lang="en-US" sz="1800" b="1" kern="0" dirty="0" smtClean="0"/>
              <a:t>Regulate and monitor industry </a:t>
            </a:r>
            <a:r>
              <a:rPr lang="en-US" sz="1800" kern="0" dirty="0" smtClean="0"/>
              <a:t>so as to prevent adverse business practices</a:t>
            </a:r>
          </a:p>
          <a:p>
            <a:pPr lvl="0" eaLnBrk="0" fontAlgn="base" hangingPunct="0">
              <a:spcBef>
                <a:spcPts val="1200"/>
              </a:spcBef>
              <a:spcAft>
                <a:spcPct val="0"/>
              </a:spcAft>
              <a:buSzPct val="75000"/>
              <a:buBlip>
                <a:blip r:embed="rId2"/>
              </a:buBlip>
              <a:defRPr/>
            </a:pPr>
            <a:r>
              <a:rPr lang="en-GB" sz="1800" b="1" kern="0" dirty="0" smtClean="0"/>
              <a:t>Offer an alternative to regulation </a:t>
            </a:r>
            <a:r>
              <a:rPr lang="en-GB" sz="1800" kern="0" dirty="0" smtClean="0"/>
              <a:t>with less red tape and business costs, while still ensuring that products and services are safe and healthy</a:t>
            </a:r>
          </a:p>
          <a:p>
            <a:pPr lvl="0" algn="just" fontAlgn="base">
              <a:spcBef>
                <a:spcPts val="1200"/>
              </a:spcBef>
              <a:spcAft>
                <a:spcPct val="0"/>
              </a:spcAft>
              <a:buSzPct val="75000"/>
              <a:defRPr/>
            </a:pPr>
            <a:endParaRPr lang="en-US" sz="2000" dirty="0" smtClean="0"/>
          </a:p>
          <a:p>
            <a:pPr lvl="0" defTabSz="914400" eaLnBrk="0" fontAlgn="base" hangingPunct="0">
              <a:spcBef>
                <a:spcPts val="900"/>
              </a:spcBef>
              <a:spcAft>
                <a:spcPct val="0"/>
              </a:spcAft>
              <a:buSzPct val="75000"/>
              <a:buBlip>
                <a:blip r:embed="rId2"/>
              </a:buBlip>
              <a:defRPr/>
            </a:pPr>
            <a:endParaRPr lang="en-US" sz="1700" b="1" kern="0" dirty="0" smtClean="0">
              <a:solidFill>
                <a:srgbClr val="000099"/>
              </a:solidFill>
              <a:latin typeface="Verdana" pitchFamily="34" charset="0"/>
            </a:endParaRPr>
          </a:p>
          <a:p>
            <a:pPr lvl="0" defTabSz="914400" eaLnBrk="0" fontAlgn="base" hangingPunct="0">
              <a:spcBef>
                <a:spcPts val="900"/>
              </a:spcBef>
              <a:spcAft>
                <a:spcPct val="0"/>
              </a:spcAft>
              <a:buSzPct val="75000"/>
              <a:buBlip>
                <a:blip r:embed="rId2"/>
              </a:buBlip>
              <a:defRPr/>
            </a:pPr>
            <a:endParaRPr lang="en-US" sz="1800" b="1" kern="0" dirty="0" smtClean="0">
              <a:solidFill>
                <a:srgbClr val="000099"/>
              </a:solidFill>
              <a:latin typeface="Verdana" pitchFamily="34" charset="0"/>
            </a:endParaRPr>
          </a:p>
          <a:p>
            <a:endParaRPr lang="en-US" altLang="en-US" dirty="0"/>
          </a:p>
        </p:txBody>
      </p:sp>
      <p:sp>
        <p:nvSpPr>
          <p:cNvPr id="12" name="Rectangle 11"/>
          <p:cNvSpPr/>
          <p:nvPr/>
        </p:nvSpPr>
        <p:spPr>
          <a:xfrm>
            <a:off x="4753405" y="1984474"/>
            <a:ext cx="4075414" cy="3046988"/>
          </a:xfrm>
          <a:prstGeom prst="rect">
            <a:avLst/>
          </a:prstGeom>
        </p:spPr>
        <p:txBody>
          <a:bodyPr wrap="square">
            <a:spAutoFit/>
          </a:bodyPr>
          <a:lstStyle/>
          <a:p>
            <a:pPr marL="361950" lvl="0" indent="-361950" eaLnBrk="0" fontAlgn="base" hangingPunct="0">
              <a:spcBef>
                <a:spcPts val="1200"/>
              </a:spcBef>
              <a:spcAft>
                <a:spcPct val="0"/>
              </a:spcAft>
              <a:buSzPct val="75000"/>
              <a:buBlip>
                <a:blip r:embed="rId2"/>
              </a:buBlip>
              <a:defRPr/>
            </a:pPr>
            <a:r>
              <a:rPr lang="en-US" kern="0" dirty="0" smtClean="0">
                <a:solidFill>
                  <a:schemeClr val="tx2">
                    <a:lumMod val="60000"/>
                    <a:lumOff val="40000"/>
                  </a:schemeClr>
                </a:solidFill>
              </a:rPr>
              <a:t>Help developing countries in </a:t>
            </a:r>
            <a:r>
              <a:rPr lang="en-US" b="1" kern="0" dirty="0" smtClean="0">
                <a:solidFill>
                  <a:schemeClr val="tx2">
                    <a:lumMod val="60000"/>
                    <a:lumOff val="40000"/>
                  </a:schemeClr>
                </a:solidFill>
              </a:rPr>
              <a:t>building their infrastructure and encouraging economic development</a:t>
            </a:r>
            <a:endParaRPr lang="en-GB" b="1" kern="0" dirty="0" smtClean="0">
              <a:solidFill>
                <a:schemeClr val="tx2">
                  <a:lumMod val="60000"/>
                  <a:lumOff val="40000"/>
                </a:schemeClr>
              </a:solidFill>
            </a:endParaRPr>
          </a:p>
          <a:p>
            <a:pPr marL="361950" lvl="0" indent="-361950" eaLnBrk="0" fontAlgn="base" hangingPunct="0">
              <a:spcBef>
                <a:spcPts val="1200"/>
              </a:spcBef>
              <a:spcAft>
                <a:spcPct val="0"/>
              </a:spcAft>
              <a:buSzPct val="75000"/>
              <a:buBlip>
                <a:blip r:embed="rId2"/>
              </a:buBlip>
              <a:defRPr/>
            </a:pPr>
            <a:r>
              <a:rPr lang="en-US" b="1" kern="0" dirty="0" smtClean="0">
                <a:solidFill>
                  <a:schemeClr val="tx2">
                    <a:lumMod val="60000"/>
                    <a:lumOff val="40000"/>
                  </a:schemeClr>
                </a:solidFill>
              </a:rPr>
              <a:t>Help make laws consistent</a:t>
            </a:r>
            <a:endParaRPr lang="en-US" sz="1800" b="1" kern="0" dirty="0" smtClean="0">
              <a:solidFill>
                <a:schemeClr val="tx2">
                  <a:lumMod val="60000"/>
                  <a:lumOff val="40000"/>
                </a:schemeClr>
              </a:solidFill>
              <a:latin typeface="+mn-lt"/>
            </a:endParaRPr>
          </a:p>
          <a:p>
            <a:pPr marL="342900" indent="-342900" defTabSz="457200">
              <a:spcBef>
                <a:spcPts val="1200"/>
              </a:spcBef>
              <a:buSzPct val="75000"/>
              <a:buBlip>
                <a:blip r:embed="rId2"/>
              </a:buBlip>
              <a:defRPr/>
            </a:pPr>
            <a:r>
              <a:rPr lang="en-US" sz="1800" b="1" kern="0" dirty="0" smtClean="0">
                <a:solidFill>
                  <a:schemeClr val="tx2">
                    <a:lumMod val="60000"/>
                    <a:lumOff val="40000"/>
                  </a:schemeClr>
                </a:solidFill>
                <a:latin typeface="+mn-lt"/>
              </a:rPr>
              <a:t>Reduce negative impacts on the environment</a:t>
            </a:r>
          </a:p>
          <a:p>
            <a:pPr marL="342900" lvl="0" indent="-342900" defTabSz="457200">
              <a:spcBef>
                <a:spcPts val="1200"/>
              </a:spcBef>
              <a:buSzPct val="75000"/>
              <a:buBlip>
                <a:blip r:embed="rId2"/>
              </a:buBlip>
              <a:defRPr/>
            </a:pPr>
            <a:r>
              <a:rPr lang="en-US" sz="1800" b="1" kern="0" dirty="0" smtClean="0">
                <a:solidFill>
                  <a:schemeClr val="tx2">
                    <a:lumMod val="60000"/>
                    <a:lumOff val="40000"/>
                  </a:schemeClr>
                </a:solidFill>
                <a:latin typeface="+mn-lt"/>
              </a:rPr>
              <a:t>Encourage technology transfer </a:t>
            </a:r>
            <a:r>
              <a:rPr lang="en-US" sz="1800" kern="0" dirty="0" smtClean="0">
                <a:solidFill>
                  <a:schemeClr val="tx2">
                    <a:lumMod val="60000"/>
                    <a:lumOff val="40000"/>
                  </a:schemeClr>
                </a:solidFill>
                <a:latin typeface="+mn-lt"/>
              </a:rPr>
              <a:t>from technology leaders to developing nations</a:t>
            </a:r>
          </a:p>
        </p:txBody>
      </p:sp>
      <p:sp>
        <p:nvSpPr>
          <p:cNvPr id="13" name="Rectangle 2"/>
          <p:cNvSpPr txBox="1">
            <a:spLocks noChangeArrowheads="1"/>
          </p:cNvSpPr>
          <p:nvPr/>
        </p:nvSpPr>
        <p:spPr bwMode="auto">
          <a:xfrm>
            <a:off x="8676456" y="428604"/>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r>
              <a:rPr lang="en-GB" sz="2400" b="0" dirty="0" smtClean="0">
                <a:solidFill>
                  <a:schemeClr val="accent1"/>
                </a:solidFill>
              </a:rPr>
              <a:t>1</a:t>
            </a:r>
          </a:p>
        </p:txBody>
      </p:sp>
      <p:sp>
        <p:nvSpPr>
          <p:cNvPr id="14" name="Espace réservé du numéro de diapositive 13"/>
          <p:cNvSpPr>
            <a:spLocks noGrp="1"/>
          </p:cNvSpPr>
          <p:nvPr>
            <p:ph type="sldNum" sz="quarter" idx="12"/>
          </p:nvPr>
        </p:nvSpPr>
        <p:spPr/>
        <p:txBody>
          <a:bodyPr/>
          <a:lstStyle/>
          <a:p>
            <a:fld id="{283C63E4-F9BE-C24A-B4FF-309EB18BA564}" type="slidenum">
              <a:rPr lang="en-US" smtClean="0"/>
              <a:pPr/>
              <a:t>5</a:t>
            </a:fld>
            <a:endParaRPr lang="en-US" dirty="0"/>
          </a:p>
        </p:txBody>
      </p:sp>
      <p:sp>
        <p:nvSpPr>
          <p:cNvPr id="10" name="Rectangle 9"/>
          <p:cNvSpPr/>
          <p:nvPr/>
        </p:nvSpPr>
        <p:spPr>
          <a:xfrm>
            <a:off x="8595156" y="2708920"/>
            <a:ext cx="369332" cy="3217560"/>
          </a:xfrm>
          <a:prstGeom prst="rect">
            <a:avLst/>
          </a:prstGeom>
        </p:spPr>
        <p:txBody>
          <a:bodyPr vert="vert270" wrap="square">
            <a:spAutoFit/>
          </a:bodyPr>
          <a:lstStyle/>
          <a:p>
            <a:r>
              <a:rPr lang="en-US" sz="1200" b="1" i="1" dirty="0" smtClean="0">
                <a:solidFill>
                  <a:schemeClr val="tx1">
                    <a:lumMod val="65000"/>
                    <a:lumOff val="35000"/>
                  </a:schemeClr>
                </a:solidFill>
              </a:rPr>
              <a:t>Source: </a:t>
            </a:r>
            <a:r>
              <a:rPr lang="en-US" sz="1200" i="1" dirty="0" smtClean="0">
                <a:solidFill>
                  <a:schemeClr val="tx1">
                    <a:lumMod val="65000"/>
                    <a:lumOff val="35000"/>
                  </a:schemeClr>
                </a:solidFill>
              </a:rPr>
              <a:t>www.sabs.co.za</a:t>
            </a:r>
            <a:endParaRPr lang="en-US" sz="1200" i="1" dirty="0">
              <a:solidFill>
                <a:schemeClr val="tx1">
                  <a:lumMod val="65000"/>
                  <a:lumOff val="35000"/>
                </a:schemeClr>
              </a:solidFill>
            </a:endParaRPr>
          </a:p>
        </p:txBody>
      </p:sp>
      <p:pic>
        <p:nvPicPr>
          <p:cNvPr id="15" name="Picture 2"/>
          <p:cNvPicPr>
            <a:picLocks noChangeAspect="1" noChangeArrowheads="1"/>
          </p:cNvPicPr>
          <p:nvPr/>
        </p:nvPicPr>
        <p:blipFill>
          <a:blip r:embed="rId3" cstate="print"/>
          <a:srcRect/>
          <a:stretch>
            <a:fillRect/>
          </a:stretch>
        </p:blipFill>
        <p:spPr bwMode="auto">
          <a:xfrm>
            <a:off x="0" y="162478"/>
            <a:ext cx="1071570" cy="642942"/>
          </a:xfrm>
          <a:prstGeom prst="rect">
            <a:avLst/>
          </a:prstGeom>
          <a:noFill/>
          <a:ln w="9525">
            <a:noFill/>
            <a:miter lim="800000"/>
            <a:headEnd/>
            <a:tailEnd/>
          </a:ln>
          <a:effectLst/>
        </p:spPr>
      </p:pic>
      <p:pic>
        <p:nvPicPr>
          <p:cNvPr id="43010" name="Picture 2" descr="Résultat de recherche d'images pour &quot;government&quot;"/>
          <p:cNvPicPr>
            <a:picLocks noChangeAspect="1" noChangeArrowheads="1"/>
          </p:cNvPicPr>
          <p:nvPr/>
        </p:nvPicPr>
        <p:blipFill>
          <a:blip r:embed="rId4"/>
          <a:srcRect/>
          <a:stretch>
            <a:fillRect/>
          </a:stretch>
        </p:blipFill>
        <p:spPr bwMode="auto">
          <a:xfrm>
            <a:off x="2125938" y="273989"/>
            <a:ext cx="1631511" cy="1567391"/>
          </a:xfrm>
          <a:prstGeom prst="rect">
            <a:avLst/>
          </a:prstGeom>
          <a:noFill/>
        </p:spPr>
      </p:pic>
    </p:spTree>
    <p:extLst>
      <p:ext uri="{BB962C8B-B14F-4D97-AF65-F5344CB8AC3E}">
        <p14:creationId xmlns:p14="http://schemas.microsoft.com/office/powerpoint/2010/main" xmlns="" val="42305797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83625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endParaRPr lang="en-US" sz="5400" dirty="0">
              <a:solidFill>
                <a:srgbClr val="558ED5"/>
              </a:solidFill>
            </a:endParaRPr>
          </a:p>
        </p:txBody>
      </p:sp>
      <p:sp>
        <p:nvSpPr>
          <p:cNvPr id="3" name="Title 1"/>
          <p:cNvSpPr txBox="1">
            <a:spLocks/>
          </p:cNvSpPr>
          <p:nvPr/>
        </p:nvSpPr>
        <p:spPr>
          <a:xfrm>
            <a:off x="457200" y="4910596"/>
            <a:ext cx="8229600" cy="74372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pPr>
              <a:lnSpc>
                <a:spcPct val="107000"/>
              </a:lnSpc>
              <a:spcAft>
                <a:spcPts val="800"/>
              </a:spcAft>
            </a:pPr>
            <a:endParaRPr lang="en-US" sz="2800" dirty="0">
              <a:solidFill>
                <a:schemeClr val="tx2">
                  <a:lumMod val="60000"/>
                  <a:lumOff val="40000"/>
                </a:schemeClr>
              </a:solidFill>
              <a:latin typeface="Calibri" panose="020F0502020204030204" pitchFamily="34" charset="0"/>
              <a:ea typeface="Calibri" panose="020F0502020204030204" pitchFamily="34" charset="0"/>
              <a:cs typeface="Arial" panose="020B0604020202020204" pitchFamily="34" charset="0"/>
            </a:endParaRPr>
          </a:p>
        </p:txBody>
      </p:sp>
      <p:sp>
        <p:nvSpPr>
          <p:cNvPr id="6" name="Espace réservé du numéro de diapositive 5"/>
          <p:cNvSpPr>
            <a:spLocks noGrp="1"/>
          </p:cNvSpPr>
          <p:nvPr>
            <p:ph type="sldNum" sz="quarter" idx="12"/>
          </p:nvPr>
        </p:nvSpPr>
        <p:spPr/>
        <p:txBody>
          <a:bodyPr/>
          <a:lstStyle/>
          <a:p>
            <a:fld id="{283C63E4-F9BE-C24A-B4FF-309EB18BA564}" type="slidenum">
              <a:rPr lang="en-US" smtClean="0"/>
              <a:pPr/>
              <a:t>6</a:t>
            </a:fld>
            <a:endParaRPr lang="en-US" dirty="0"/>
          </a:p>
        </p:txBody>
      </p:sp>
      <p:sp>
        <p:nvSpPr>
          <p:cNvPr id="5" name="ZoneTexte 4"/>
          <p:cNvSpPr txBox="1"/>
          <p:nvPr/>
        </p:nvSpPr>
        <p:spPr>
          <a:xfrm>
            <a:off x="285720" y="1500174"/>
            <a:ext cx="4357718" cy="5539978"/>
          </a:xfrm>
          <a:prstGeom prst="rect">
            <a:avLst/>
          </a:prstGeom>
          <a:noFill/>
        </p:spPr>
        <p:txBody>
          <a:bodyPr wrap="square" rtlCol="0">
            <a:spAutoFit/>
          </a:bodyPr>
          <a:lstStyle/>
          <a:p>
            <a:pPr marL="342900" indent="-342900">
              <a:spcBef>
                <a:spcPts val="1200"/>
              </a:spcBef>
              <a:buSzPct val="75000"/>
              <a:buBlip>
                <a:blip r:embed="rId3"/>
              </a:buBlip>
              <a:defRPr/>
            </a:pPr>
            <a:r>
              <a:rPr lang="fr-FR" sz="1900" b="1" kern="0" dirty="0" smtClean="0">
                <a:solidFill>
                  <a:schemeClr val="tx2">
                    <a:lumMod val="60000"/>
                    <a:lumOff val="40000"/>
                  </a:schemeClr>
                </a:solidFill>
                <a:latin typeface="+mn-lt"/>
              </a:rPr>
              <a:t>Save </a:t>
            </a:r>
            <a:r>
              <a:rPr lang="en-GB" sz="1900" b="1" kern="0" dirty="0" smtClean="0">
                <a:solidFill>
                  <a:schemeClr val="tx2">
                    <a:lumMod val="60000"/>
                    <a:lumOff val="40000"/>
                  </a:schemeClr>
                </a:solidFill>
                <a:latin typeface="+mn-lt"/>
              </a:rPr>
              <a:t>costs</a:t>
            </a:r>
            <a:r>
              <a:rPr lang="fr-FR" sz="1900" b="1" kern="0" dirty="0" smtClean="0">
                <a:solidFill>
                  <a:schemeClr val="tx2">
                    <a:lumMod val="60000"/>
                    <a:lumOff val="40000"/>
                  </a:schemeClr>
                </a:solidFill>
                <a:latin typeface="+mn-lt"/>
              </a:rPr>
              <a:t> </a:t>
            </a:r>
            <a:r>
              <a:rPr lang="en-US" sz="1900" kern="0" dirty="0" smtClean="0">
                <a:solidFill>
                  <a:schemeClr val="tx2">
                    <a:lumMod val="60000"/>
                    <a:lumOff val="40000"/>
                  </a:schemeClr>
                </a:solidFill>
                <a:latin typeface="+mn-lt"/>
              </a:rPr>
              <a:t>by </a:t>
            </a:r>
            <a:r>
              <a:rPr lang="en-GB" sz="1900" kern="0" dirty="0" smtClean="0">
                <a:solidFill>
                  <a:schemeClr val="tx2">
                    <a:lumMod val="60000"/>
                    <a:lumOff val="40000"/>
                  </a:schemeClr>
                </a:solidFill>
                <a:latin typeface="+mn-lt"/>
              </a:rPr>
              <a:t>optimising</a:t>
            </a:r>
            <a:r>
              <a:rPr lang="en-US" sz="1900" kern="0" dirty="0" smtClean="0">
                <a:solidFill>
                  <a:schemeClr val="tx2">
                    <a:lumMod val="60000"/>
                    <a:lumOff val="40000"/>
                  </a:schemeClr>
                </a:solidFill>
                <a:latin typeface="+mn-lt"/>
              </a:rPr>
              <a:t> operations and therefore improve the bottom line</a:t>
            </a:r>
            <a:endParaRPr lang="fr-FR" sz="1900" kern="0" baseline="0" dirty="0" smtClean="0">
              <a:solidFill>
                <a:schemeClr val="tx2">
                  <a:lumMod val="60000"/>
                  <a:lumOff val="40000"/>
                </a:schemeClr>
              </a:solidFill>
              <a:latin typeface="+mn-lt"/>
            </a:endParaRPr>
          </a:p>
          <a:p>
            <a:pPr marL="342900" marR="0" lvl="0" indent="-342900" defTabSz="914400" eaLnBrk="0" fontAlgn="base" latinLnBrk="0" hangingPunct="0">
              <a:lnSpc>
                <a:spcPct val="100000"/>
              </a:lnSpc>
              <a:spcBef>
                <a:spcPts val="1200"/>
              </a:spcBef>
              <a:spcAft>
                <a:spcPct val="0"/>
              </a:spcAft>
              <a:buClrTx/>
              <a:buSzPct val="75000"/>
              <a:buFontTx/>
              <a:buBlip>
                <a:blip r:embed="rId3"/>
              </a:buBlip>
              <a:tabLst/>
              <a:defRPr/>
            </a:pPr>
            <a:r>
              <a:rPr lang="fr-FR" sz="1900" kern="0" baseline="0" dirty="0" smtClean="0">
                <a:solidFill>
                  <a:schemeClr val="tx2">
                    <a:lumMod val="60000"/>
                    <a:lumOff val="40000"/>
                  </a:schemeClr>
                </a:solidFill>
                <a:latin typeface="+mn-lt"/>
              </a:rPr>
              <a:t>Inspire </a:t>
            </a:r>
            <a:r>
              <a:rPr lang="en-GB" sz="1900" b="1" kern="0" baseline="0" dirty="0" smtClean="0">
                <a:solidFill>
                  <a:schemeClr val="tx2">
                    <a:lumMod val="60000"/>
                    <a:lumOff val="40000"/>
                  </a:schemeClr>
                </a:solidFill>
                <a:latin typeface="+mn-lt"/>
              </a:rPr>
              <a:t>added trust</a:t>
            </a:r>
            <a:r>
              <a:rPr lang="en-GB" sz="1900" b="1" kern="0" dirty="0" smtClean="0">
                <a:solidFill>
                  <a:schemeClr val="tx2">
                    <a:lumMod val="60000"/>
                    <a:lumOff val="40000"/>
                  </a:schemeClr>
                </a:solidFill>
                <a:latin typeface="+mn-lt"/>
              </a:rPr>
              <a:t> </a:t>
            </a:r>
            <a:r>
              <a:rPr lang="en-GB" sz="1900" kern="0" dirty="0" smtClean="0">
                <a:solidFill>
                  <a:schemeClr val="tx2">
                    <a:lumMod val="60000"/>
                    <a:lumOff val="40000"/>
                  </a:schemeClr>
                </a:solidFill>
                <a:latin typeface="+mn-lt"/>
              </a:rPr>
              <a:t>in companies </a:t>
            </a:r>
            <a:r>
              <a:rPr lang="fr-FR" sz="1900" kern="0" dirty="0" smtClean="0">
                <a:solidFill>
                  <a:schemeClr val="tx2">
                    <a:lumMod val="60000"/>
                    <a:lumOff val="40000"/>
                  </a:schemeClr>
                </a:solidFill>
                <a:latin typeface="+mn-lt"/>
              </a:rPr>
              <a:t>business</a:t>
            </a:r>
          </a:p>
          <a:p>
            <a:pPr marL="342900" marR="0" lvl="0" indent="-342900" defTabSz="914400" eaLnBrk="0" fontAlgn="base" latinLnBrk="0" hangingPunct="0">
              <a:lnSpc>
                <a:spcPct val="100000"/>
              </a:lnSpc>
              <a:spcBef>
                <a:spcPts val="1200"/>
              </a:spcBef>
              <a:spcAft>
                <a:spcPct val="0"/>
              </a:spcAft>
              <a:buClrTx/>
              <a:buSzPct val="75000"/>
              <a:buFontTx/>
              <a:buBlip>
                <a:blip r:embed="rId3"/>
              </a:buBlip>
              <a:tabLst/>
              <a:defRPr/>
            </a:pPr>
            <a:r>
              <a:rPr lang="en-GB" sz="1900" kern="0" dirty="0" smtClean="0">
                <a:solidFill>
                  <a:schemeClr val="tx2">
                    <a:lumMod val="60000"/>
                    <a:lumOff val="40000"/>
                  </a:schemeClr>
                </a:solidFill>
                <a:latin typeface="+mn-lt"/>
              </a:rPr>
              <a:t>Assist business to </a:t>
            </a:r>
            <a:r>
              <a:rPr lang="en-GB" sz="1900" b="1" kern="0" dirty="0" smtClean="0">
                <a:solidFill>
                  <a:schemeClr val="tx2">
                    <a:lumMod val="60000"/>
                    <a:lumOff val="40000"/>
                  </a:schemeClr>
                </a:solidFill>
                <a:latin typeface="+mn-lt"/>
              </a:rPr>
              <a:t>meet mandatory regulations</a:t>
            </a:r>
          </a:p>
          <a:p>
            <a:pPr marL="342900" lvl="0" indent="-342900">
              <a:spcBef>
                <a:spcPts val="1200"/>
              </a:spcBef>
              <a:buSzPct val="75000"/>
              <a:buBlip>
                <a:blip r:embed="rId3"/>
              </a:buBlip>
              <a:defRPr/>
            </a:pPr>
            <a:r>
              <a:rPr lang="en-GB" sz="1900" b="1" kern="0" dirty="0" smtClean="0">
                <a:solidFill>
                  <a:schemeClr val="tx2">
                    <a:lumMod val="60000"/>
                    <a:lumOff val="40000"/>
                  </a:schemeClr>
                </a:solidFill>
                <a:latin typeface="+mn-lt"/>
              </a:rPr>
              <a:t>Improve</a:t>
            </a:r>
            <a:r>
              <a:rPr lang="fr-FR" sz="1900" b="1" kern="0" dirty="0" smtClean="0">
                <a:solidFill>
                  <a:schemeClr val="tx2">
                    <a:lumMod val="60000"/>
                    <a:lumOff val="40000"/>
                  </a:schemeClr>
                </a:solidFill>
                <a:latin typeface="+mn-lt"/>
              </a:rPr>
              <a:t> </a:t>
            </a:r>
            <a:r>
              <a:rPr lang="en-GB" sz="1900" b="1" kern="0" dirty="0" smtClean="0">
                <a:solidFill>
                  <a:schemeClr val="tx2">
                    <a:lumMod val="60000"/>
                    <a:lumOff val="40000"/>
                  </a:schemeClr>
                </a:solidFill>
                <a:latin typeface="+mn-lt"/>
              </a:rPr>
              <a:t>quality and reliability</a:t>
            </a:r>
            <a:r>
              <a:rPr lang="en-GB" sz="1900" b="1" kern="0" dirty="0" smtClean="0">
                <a:solidFill>
                  <a:schemeClr val="bg2"/>
                </a:solidFill>
                <a:latin typeface="+mn-lt"/>
              </a:rPr>
              <a:t> </a:t>
            </a:r>
            <a:endParaRPr lang="en-GB" sz="1900" b="1" kern="0" dirty="0" smtClean="0">
              <a:solidFill>
                <a:schemeClr val="bg2"/>
              </a:solidFill>
              <a:latin typeface="+mn-lt"/>
            </a:endParaRPr>
          </a:p>
          <a:p>
            <a:pPr marL="342900" lvl="0" indent="-342900">
              <a:buSzPct val="75000"/>
              <a:defRPr/>
            </a:pPr>
            <a:r>
              <a:rPr lang="en-GB" sz="1900" b="1" kern="0" dirty="0" smtClean="0">
                <a:solidFill>
                  <a:schemeClr val="bg2"/>
                </a:solidFill>
                <a:sym typeface="Wingdings" pitchFamily="2" charset="2"/>
              </a:rPr>
              <a:t>	</a:t>
            </a:r>
            <a:r>
              <a:rPr lang="en-GB" sz="1900" kern="0" dirty="0" smtClean="0">
                <a:solidFill>
                  <a:srgbClr val="C00000"/>
                </a:solidFill>
                <a:latin typeface="+mn-lt"/>
                <a:sym typeface="Wingdings" pitchFamily="2" charset="2"/>
              </a:rPr>
              <a:t> </a:t>
            </a:r>
            <a:r>
              <a:rPr lang="en-GB" sz="1900" kern="0" dirty="0" smtClean="0">
                <a:solidFill>
                  <a:schemeClr val="tx2">
                    <a:lumMod val="60000"/>
                    <a:lumOff val="40000"/>
                  </a:schemeClr>
                </a:solidFill>
                <a:latin typeface="+mn-lt"/>
                <a:sym typeface="Wingdings" pitchFamily="2" charset="2"/>
              </a:rPr>
              <a:t>enhance customer </a:t>
            </a:r>
            <a:r>
              <a:rPr lang="fr-FR" sz="1900" kern="0" dirty="0" smtClean="0">
                <a:solidFill>
                  <a:schemeClr val="tx2">
                    <a:lumMod val="60000"/>
                    <a:lumOff val="40000"/>
                  </a:schemeClr>
                </a:solidFill>
                <a:latin typeface="+mn-lt"/>
                <a:sym typeface="Wingdings" pitchFamily="2" charset="2"/>
              </a:rPr>
              <a:t>satisfaction </a:t>
            </a:r>
            <a:r>
              <a:rPr lang="en-US" sz="1900" kern="0" dirty="0" smtClean="0">
                <a:solidFill>
                  <a:schemeClr val="tx2">
                    <a:lumMod val="60000"/>
                    <a:lumOff val="40000"/>
                  </a:schemeClr>
                </a:solidFill>
                <a:latin typeface="+mn-lt"/>
                <a:sym typeface="Wingdings" pitchFamily="2" charset="2"/>
              </a:rPr>
              <a:t>and increase sales</a:t>
            </a:r>
            <a:endParaRPr lang="fr-FR" sz="1900" kern="0" dirty="0" smtClean="0">
              <a:solidFill>
                <a:schemeClr val="tx2">
                  <a:lumMod val="60000"/>
                  <a:lumOff val="40000"/>
                </a:schemeClr>
              </a:solidFill>
              <a:latin typeface="+mn-lt"/>
              <a:sym typeface="Wingdings" pitchFamily="2" charset="2"/>
            </a:endParaRPr>
          </a:p>
          <a:p>
            <a:pPr marL="342900" marR="0" lvl="0" indent="-342900" defTabSz="914400" eaLnBrk="0" fontAlgn="base" latinLnBrk="0" hangingPunct="0">
              <a:lnSpc>
                <a:spcPct val="100000"/>
              </a:lnSpc>
              <a:spcBef>
                <a:spcPts val="1200"/>
              </a:spcBef>
              <a:spcAft>
                <a:spcPct val="0"/>
              </a:spcAft>
              <a:buClrTx/>
              <a:buSzPct val="75000"/>
              <a:buFontTx/>
              <a:buBlip>
                <a:blip r:embed="rId3"/>
              </a:buBlip>
              <a:tabLst/>
              <a:defRPr/>
            </a:pPr>
            <a:r>
              <a:rPr lang="en-GB" sz="1900" b="1" kern="0" dirty="0" smtClean="0">
                <a:solidFill>
                  <a:schemeClr val="tx2">
                    <a:lumMod val="60000"/>
                    <a:lumOff val="40000"/>
                  </a:schemeClr>
                </a:solidFill>
                <a:latin typeface="+mn-lt"/>
              </a:rPr>
              <a:t>Create a competitive advantage </a:t>
            </a:r>
            <a:r>
              <a:rPr lang="en-GB" sz="1900" kern="0" dirty="0" smtClean="0">
                <a:solidFill>
                  <a:schemeClr val="tx2">
                    <a:lumMod val="60000"/>
                    <a:lumOff val="40000"/>
                  </a:schemeClr>
                </a:solidFill>
                <a:latin typeface="+mn-lt"/>
              </a:rPr>
              <a:t>by improving the quality of products </a:t>
            </a:r>
            <a:r>
              <a:rPr lang="fr-FR" sz="1900" kern="0" dirty="0" smtClean="0">
                <a:solidFill>
                  <a:schemeClr val="tx2">
                    <a:lumMod val="60000"/>
                    <a:lumOff val="40000"/>
                  </a:schemeClr>
                </a:solidFill>
                <a:latin typeface="+mn-lt"/>
              </a:rPr>
              <a:t>and services</a:t>
            </a:r>
          </a:p>
          <a:p>
            <a:pPr marL="342900" marR="0" lvl="0" indent="-342900" defTabSz="914400" eaLnBrk="0" fontAlgn="base" latinLnBrk="0" hangingPunct="0">
              <a:lnSpc>
                <a:spcPct val="100000"/>
              </a:lnSpc>
              <a:spcBef>
                <a:spcPts val="1200"/>
              </a:spcBef>
              <a:spcAft>
                <a:spcPct val="0"/>
              </a:spcAft>
              <a:buClrTx/>
              <a:buSzPct val="75000"/>
              <a:tabLst/>
              <a:defRPr/>
            </a:pPr>
            <a:endParaRPr lang="fr-FR" sz="1800" kern="0" dirty="0" smtClean="0">
              <a:solidFill>
                <a:schemeClr val="bg2"/>
              </a:solidFill>
            </a:endParaRPr>
          </a:p>
          <a:p>
            <a:pPr marL="342900" marR="0" lvl="0" indent="-342900" defTabSz="914400" eaLnBrk="0" fontAlgn="base" latinLnBrk="0" hangingPunct="0">
              <a:lnSpc>
                <a:spcPct val="100000"/>
              </a:lnSpc>
              <a:spcBef>
                <a:spcPts val="600"/>
              </a:spcBef>
              <a:spcAft>
                <a:spcPct val="0"/>
              </a:spcAft>
              <a:buClrTx/>
              <a:buSzPct val="75000"/>
              <a:buFontTx/>
              <a:buBlip>
                <a:blip r:embed="rId3"/>
              </a:buBlip>
              <a:tabLst/>
              <a:defRPr/>
            </a:pPr>
            <a:endParaRPr lang="en-GB" sz="2000" kern="0" dirty="0" smtClean="0">
              <a:solidFill>
                <a:schemeClr val="bg2"/>
              </a:solidFill>
            </a:endParaRPr>
          </a:p>
          <a:p>
            <a:pPr marL="342900" marR="0" lvl="0" indent="-342900" defTabSz="914400" eaLnBrk="0" fontAlgn="base" latinLnBrk="0" hangingPunct="0">
              <a:lnSpc>
                <a:spcPct val="100000"/>
              </a:lnSpc>
              <a:spcBef>
                <a:spcPts val="600"/>
              </a:spcBef>
              <a:spcAft>
                <a:spcPct val="0"/>
              </a:spcAft>
              <a:buClrTx/>
              <a:buSzPct val="75000"/>
              <a:tabLst/>
              <a:defRPr/>
            </a:pPr>
            <a:endParaRPr kumimoji="0" lang="fr-FR" sz="1800" b="0" i="0" u="none" strike="noStrike" kern="0" cap="none" spc="0" normalizeH="0" baseline="0" noProof="0" dirty="0">
              <a:ln>
                <a:noFill/>
              </a:ln>
              <a:solidFill>
                <a:sysClr val="windowText" lastClr="000000"/>
              </a:solidFill>
              <a:effectLst/>
              <a:uLnTx/>
              <a:uFillTx/>
            </a:endParaRPr>
          </a:p>
        </p:txBody>
      </p:sp>
      <p:sp>
        <p:nvSpPr>
          <p:cNvPr id="7" name="Rectangle 6"/>
          <p:cNvSpPr/>
          <p:nvPr/>
        </p:nvSpPr>
        <p:spPr>
          <a:xfrm>
            <a:off x="4572000" y="1955907"/>
            <a:ext cx="4357718" cy="2739211"/>
          </a:xfrm>
          <a:prstGeom prst="rect">
            <a:avLst/>
          </a:prstGeom>
        </p:spPr>
        <p:txBody>
          <a:bodyPr wrap="square">
            <a:spAutoFit/>
          </a:bodyPr>
          <a:lstStyle/>
          <a:p>
            <a:pPr marL="342900" indent="-342900">
              <a:spcBef>
                <a:spcPts val="1200"/>
              </a:spcBef>
              <a:buSzPct val="75000"/>
              <a:buBlip>
                <a:blip r:embed="rId3"/>
              </a:buBlip>
              <a:defRPr/>
            </a:pPr>
            <a:r>
              <a:rPr lang="en-US" sz="1900" b="1" kern="0" dirty="0" smtClean="0">
                <a:solidFill>
                  <a:schemeClr val="tx2">
                    <a:lumMod val="60000"/>
                    <a:lumOff val="40000"/>
                  </a:schemeClr>
                </a:solidFill>
                <a:latin typeface="+mn-lt"/>
              </a:rPr>
              <a:t>Help access to new markets </a:t>
            </a:r>
            <a:r>
              <a:rPr lang="en-US" sz="1900" kern="0" dirty="0" smtClean="0">
                <a:solidFill>
                  <a:schemeClr val="tx2">
                    <a:lumMod val="60000"/>
                    <a:lumOff val="40000"/>
                  </a:schemeClr>
                </a:solidFill>
                <a:latin typeface="+mn-lt"/>
              </a:rPr>
              <a:t>by preventing trade barriers and opening up global markets</a:t>
            </a:r>
          </a:p>
          <a:p>
            <a:pPr marL="342900" indent="-342900">
              <a:spcBef>
                <a:spcPts val="1200"/>
              </a:spcBef>
              <a:buSzPct val="75000"/>
              <a:buBlip>
                <a:blip r:embed="rId3"/>
              </a:buBlip>
              <a:defRPr/>
            </a:pPr>
            <a:r>
              <a:rPr lang="en-US" sz="1900" b="1" kern="0" dirty="0" smtClean="0">
                <a:solidFill>
                  <a:schemeClr val="tx2">
                    <a:lumMod val="60000"/>
                    <a:lumOff val="40000"/>
                  </a:schemeClr>
                </a:solidFill>
                <a:latin typeface="+mn-lt"/>
              </a:rPr>
              <a:t>Increase market share </a:t>
            </a:r>
            <a:r>
              <a:rPr lang="en-US" sz="1900" kern="0" dirty="0" smtClean="0">
                <a:solidFill>
                  <a:schemeClr val="tx2">
                    <a:lumMod val="60000"/>
                    <a:lumOff val="40000"/>
                  </a:schemeClr>
                </a:solidFill>
                <a:latin typeface="+mn-lt"/>
              </a:rPr>
              <a:t>by increasing productivity and competitive advantage</a:t>
            </a:r>
          </a:p>
          <a:p>
            <a:pPr marL="342900" indent="-342900">
              <a:spcBef>
                <a:spcPts val="1200"/>
              </a:spcBef>
              <a:buSzPct val="75000"/>
              <a:buBlip>
                <a:blip r:embed="rId3"/>
              </a:buBlip>
              <a:defRPr/>
            </a:pPr>
            <a:r>
              <a:rPr lang="en-GB" sz="1900" b="1" kern="0" dirty="0" smtClean="0">
                <a:solidFill>
                  <a:schemeClr val="tx2">
                    <a:lumMod val="60000"/>
                    <a:lumOff val="40000"/>
                  </a:schemeClr>
                </a:solidFill>
                <a:latin typeface="+mn-lt"/>
              </a:rPr>
              <a:t>Improve internal risk </a:t>
            </a:r>
            <a:r>
              <a:rPr lang="fr-FR" sz="1900" b="1" kern="0" dirty="0" smtClean="0">
                <a:solidFill>
                  <a:schemeClr val="tx2">
                    <a:lumMod val="60000"/>
                    <a:lumOff val="40000"/>
                  </a:schemeClr>
                </a:solidFill>
                <a:latin typeface="+mn-lt"/>
              </a:rPr>
              <a:t>management </a:t>
            </a:r>
            <a:r>
              <a:rPr lang="en-US" sz="1900" b="1" kern="0" dirty="0" smtClean="0">
                <a:solidFill>
                  <a:schemeClr val="tx2">
                    <a:lumMod val="60000"/>
                    <a:lumOff val="40000"/>
                  </a:schemeClr>
                </a:solidFill>
                <a:latin typeface="+mn-lt"/>
              </a:rPr>
              <a:t>and planning </a:t>
            </a:r>
          </a:p>
        </p:txBody>
      </p:sp>
      <p:sp>
        <p:nvSpPr>
          <p:cNvPr id="10" name="Title 1"/>
          <p:cNvSpPr>
            <a:spLocks noGrp="1"/>
          </p:cNvSpPr>
          <p:nvPr>
            <p:ph type="title"/>
          </p:nvPr>
        </p:nvSpPr>
        <p:spPr>
          <a:xfrm>
            <a:off x="457200" y="570972"/>
            <a:ext cx="8229600" cy="1143000"/>
          </a:xfrm>
        </p:spPr>
        <p:txBody>
          <a:bodyPr>
            <a:normAutofit fontScale="90000"/>
          </a:bodyPr>
          <a:lstStyle/>
          <a:p>
            <a:pPr algn="r"/>
            <a:r>
              <a:rPr lang="en-GB" dirty="0" smtClean="0"/>
              <a:t>Standards Advantages</a:t>
            </a:r>
            <a:br>
              <a:rPr lang="en-GB" dirty="0" smtClean="0"/>
            </a:br>
            <a:r>
              <a:rPr lang="en-GB" sz="3600" b="0" i="1" dirty="0" smtClean="0"/>
              <a:t>for Business</a:t>
            </a:r>
            <a:endParaRPr lang="en-US" dirty="0"/>
          </a:p>
        </p:txBody>
      </p:sp>
      <p:sp>
        <p:nvSpPr>
          <p:cNvPr id="12" name="Rectangle 2"/>
          <p:cNvSpPr txBox="1">
            <a:spLocks noChangeArrowheads="1"/>
          </p:cNvSpPr>
          <p:nvPr/>
        </p:nvSpPr>
        <p:spPr bwMode="auto">
          <a:xfrm>
            <a:off x="8676456" y="428604"/>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r>
              <a:rPr lang="en-GB" sz="2400" b="0" dirty="0" smtClean="0">
                <a:solidFill>
                  <a:schemeClr val="accent1"/>
                </a:solidFill>
              </a:rPr>
              <a:t>2</a:t>
            </a:r>
          </a:p>
        </p:txBody>
      </p:sp>
      <p:sp>
        <p:nvSpPr>
          <p:cNvPr id="13" name="Rectangle 12"/>
          <p:cNvSpPr/>
          <p:nvPr/>
        </p:nvSpPr>
        <p:spPr>
          <a:xfrm>
            <a:off x="8604448" y="2996952"/>
            <a:ext cx="369332" cy="2929528"/>
          </a:xfrm>
          <a:prstGeom prst="rect">
            <a:avLst/>
          </a:prstGeom>
        </p:spPr>
        <p:txBody>
          <a:bodyPr vert="vert270" wrap="square">
            <a:spAutoFit/>
          </a:bodyPr>
          <a:lstStyle/>
          <a:p>
            <a:r>
              <a:rPr lang="en-US" sz="1200" b="1" i="1" dirty="0" smtClean="0">
                <a:solidFill>
                  <a:schemeClr val="tx1">
                    <a:lumMod val="65000"/>
                    <a:lumOff val="35000"/>
                  </a:schemeClr>
                </a:solidFill>
              </a:rPr>
              <a:t>Source: </a:t>
            </a:r>
            <a:r>
              <a:rPr lang="en-US" sz="1200" i="1" dirty="0">
                <a:solidFill>
                  <a:schemeClr val="tx1">
                    <a:lumMod val="65000"/>
                    <a:lumOff val="35000"/>
                  </a:schemeClr>
                </a:solidFill>
              </a:rPr>
              <a:t>www.iso.org</a:t>
            </a:r>
          </a:p>
        </p:txBody>
      </p:sp>
      <p:pic>
        <p:nvPicPr>
          <p:cNvPr id="15" name="Picture 2"/>
          <p:cNvPicPr>
            <a:picLocks noChangeAspect="1" noChangeArrowheads="1"/>
          </p:cNvPicPr>
          <p:nvPr/>
        </p:nvPicPr>
        <p:blipFill>
          <a:blip r:embed="rId4" cstate="print"/>
          <a:srcRect/>
          <a:stretch>
            <a:fillRect/>
          </a:stretch>
        </p:blipFill>
        <p:spPr bwMode="auto">
          <a:xfrm>
            <a:off x="0" y="162478"/>
            <a:ext cx="1071570" cy="642942"/>
          </a:xfrm>
          <a:prstGeom prst="rect">
            <a:avLst/>
          </a:prstGeom>
          <a:noFill/>
          <a:ln w="9525">
            <a:noFill/>
            <a:miter lim="800000"/>
            <a:headEnd/>
            <a:tailEnd/>
          </a:ln>
          <a:effectLst/>
        </p:spPr>
      </p:pic>
      <p:pic>
        <p:nvPicPr>
          <p:cNvPr id="1026" name="Picture 2"/>
          <p:cNvPicPr>
            <a:picLocks noChangeAspect="1" noChangeArrowheads="1"/>
          </p:cNvPicPr>
          <p:nvPr/>
        </p:nvPicPr>
        <p:blipFill>
          <a:blip r:embed="rId5"/>
          <a:srcRect/>
          <a:stretch>
            <a:fillRect/>
          </a:stretch>
        </p:blipFill>
        <p:spPr bwMode="auto">
          <a:xfrm>
            <a:off x="5441896" y="4695118"/>
            <a:ext cx="2390775" cy="1914525"/>
          </a:xfrm>
          <a:prstGeom prst="rect">
            <a:avLst/>
          </a:prstGeom>
          <a:noFill/>
          <a:ln w="9525">
            <a:noFill/>
            <a:miter lim="800000"/>
            <a:headEnd/>
            <a:tailEnd/>
          </a:ln>
          <a:effectLst/>
        </p:spPr>
      </p:pic>
    </p:spTree>
    <p:extLst>
      <p:ext uri="{BB962C8B-B14F-4D97-AF65-F5344CB8AC3E}">
        <p14:creationId xmlns:p14="http://schemas.microsoft.com/office/powerpoint/2010/main" xmlns="" val="1414143445"/>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http://www.ccnow.com/files/consumer-protection.jpg"/>
          <p:cNvPicPr>
            <a:picLocks noChangeAspect="1" noChangeArrowheads="1"/>
          </p:cNvPicPr>
          <p:nvPr/>
        </p:nvPicPr>
        <p:blipFill>
          <a:blip r:embed="rId3" cstate="print"/>
          <a:srcRect/>
          <a:stretch>
            <a:fillRect/>
          </a:stretch>
        </p:blipFill>
        <p:spPr bwMode="auto">
          <a:xfrm>
            <a:off x="4351283" y="4429131"/>
            <a:ext cx="3506865" cy="2112427"/>
          </a:xfrm>
          <a:prstGeom prst="rect">
            <a:avLst/>
          </a:prstGeom>
          <a:noFill/>
        </p:spPr>
      </p:pic>
      <p:sp>
        <p:nvSpPr>
          <p:cNvPr id="2" name="Title 1"/>
          <p:cNvSpPr txBox="1">
            <a:spLocks/>
          </p:cNvSpPr>
          <p:nvPr/>
        </p:nvSpPr>
        <p:spPr>
          <a:xfrm>
            <a:off x="457200" y="283625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endParaRPr lang="en-US" sz="5400" dirty="0">
              <a:solidFill>
                <a:srgbClr val="558ED5"/>
              </a:solidFill>
            </a:endParaRPr>
          </a:p>
        </p:txBody>
      </p:sp>
      <p:sp>
        <p:nvSpPr>
          <p:cNvPr id="3" name="Title 1"/>
          <p:cNvSpPr txBox="1">
            <a:spLocks/>
          </p:cNvSpPr>
          <p:nvPr/>
        </p:nvSpPr>
        <p:spPr>
          <a:xfrm>
            <a:off x="457200" y="4910596"/>
            <a:ext cx="8229600" cy="74372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pPr>
              <a:lnSpc>
                <a:spcPct val="107000"/>
              </a:lnSpc>
              <a:spcAft>
                <a:spcPts val="800"/>
              </a:spcAft>
            </a:pPr>
            <a:endParaRPr lang="en-US" sz="2800" dirty="0">
              <a:solidFill>
                <a:schemeClr val="tx2">
                  <a:lumMod val="60000"/>
                  <a:lumOff val="40000"/>
                </a:schemeClr>
              </a:solidFill>
              <a:latin typeface="Calibri" panose="020F0502020204030204" pitchFamily="34" charset="0"/>
              <a:ea typeface="Calibri" panose="020F0502020204030204" pitchFamily="34" charset="0"/>
              <a:cs typeface="Arial" panose="020B0604020202020204" pitchFamily="34" charset="0"/>
            </a:endParaRPr>
          </a:p>
        </p:txBody>
      </p:sp>
      <p:sp>
        <p:nvSpPr>
          <p:cNvPr id="6" name="Espace réservé du numéro de diapositive 5"/>
          <p:cNvSpPr>
            <a:spLocks noGrp="1"/>
          </p:cNvSpPr>
          <p:nvPr>
            <p:ph type="sldNum" sz="quarter" idx="12"/>
          </p:nvPr>
        </p:nvSpPr>
        <p:spPr/>
        <p:txBody>
          <a:bodyPr/>
          <a:lstStyle/>
          <a:p>
            <a:fld id="{283C63E4-F9BE-C24A-B4FF-309EB18BA564}" type="slidenum">
              <a:rPr lang="en-US" smtClean="0"/>
              <a:pPr/>
              <a:t>7</a:t>
            </a:fld>
            <a:endParaRPr lang="en-US" dirty="0"/>
          </a:p>
        </p:txBody>
      </p:sp>
      <p:sp>
        <p:nvSpPr>
          <p:cNvPr id="10" name="Title 1"/>
          <p:cNvSpPr>
            <a:spLocks noGrp="1"/>
          </p:cNvSpPr>
          <p:nvPr>
            <p:ph type="title"/>
          </p:nvPr>
        </p:nvSpPr>
        <p:spPr>
          <a:xfrm>
            <a:off x="457200" y="570972"/>
            <a:ext cx="8229600" cy="1143000"/>
          </a:xfrm>
        </p:spPr>
        <p:txBody>
          <a:bodyPr>
            <a:normAutofit fontScale="90000"/>
          </a:bodyPr>
          <a:lstStyle/>
          <a:p>
            <a:pPr algn="r"/>
            <a:r>
              <a:rPr lang="en-GB" dirty="0" smtClean="0"/>
              <a:t>Standards Advantages</a:t>
            </a:r>
            <a:br>
              <a:rPr lang="en-GB" dirty="0" smtClean="0"/>
            </a:br>
            <a:r>
              <a:rPr lang="en-GB" sz="3600" b="0" i="1" dirty="0" smtClean="0"/>
              <a:t>for Consumers</a:t>
            </a:r>
            <a:endParaRPr lang="en-US" dirty="0"/>
          </a:p>
        </p:txBody>
      </p:sp>
      <p:sp>
        <p:nvSpPr>
          <p:cNvPr id="9" name="ZoneTexte 8"/>
          <p:cNvSpPr txBox="1"/>
          <p:nvPr/>
        </p:nvSpPr>
        <p:spPr>
          <a:xfrm>
            <a:off x="428564" y="2152573"/>
            <a:ext cx="8715436" cy="3062377"/>
          </a:xfrm>
          <a:prstGeom prst="rect">
            <a:avLst/>
          </a:prstGeom>
          <a:noFill/>
        </p:spPr>
        <p:txBody>
          <a:bodyPr wrap="square" rtlCol="0">
            <a:spAutoFit/>
          </a:bodyPr>
          <a:lstStyle/>
          <a:p>
            <a:pPr marL="342900" marR="0" lvl="0" indent="-342900" defTabSz="914400" eaLnBrk="0" fontAlgn="base" latinLnBrk="0" hangingPunct="0">
              <a:lnSpc>
                <a:spcPct val="100000"/>
              </a:lnSpc>
              <a:spcBef>
                <a:spcPts val="1200"/>
              </a:spcBef>
              <a:spcAft>
                <a:spcPct val="0"/>
              </a:spcAft>
              <a:buClrTx/>
              <a:buSzPct val="75000"/>
              <a:buFontTx/>
              <a:buBlip>
                <a:blip r:embed="rId4"/>
              </a:buBlip>
              <a:tabLst/>
              <a:defRPr/>
            </a:pPr>
            <a:r>
              <a:rPr kumimoji="0" lang="en-US" sz="2000" b="0" i="0" u="none" strike="noStrike" kern="0" cap="none" spc="0" normalizeH="0" baseline="0" noProof="0" dirty="0" smtClean="0">
                <a:ln>
                  <a:noFill/>
                </a:ln>
                <a:solidFill>
                  <a:schemeClr val="tx2">
                    <a:lumMod val="60000"/>
                    <a:lumOff val="40000"/>
                  </a:schemeClr>
                </a:solidFill>
                <a:effectLst/>
                <a:uLnTx/>
                <a:uFillTx/>
                <a:latin typeface="+mn-lt"/>
              </a:rPr>
              <a:t>Ensure the </a:t>
            </a:r>
            <a:r>
              <a:rPr kumimoji="0" lang="en-US" sz="2000" b="1" i="0" u="none" strike="noStrike" kern="0" cap="none" spc="0" normalizeH="0" baseline="0" noProof="0" dirty="0" smtClean="0">
                <a:ln>
                  <a:noFill/>
                </a:ln>
                <a:solidFill>
                  <a:schemeClr val="tx2">
                    <a:lumMod val="60000"/>
                    <a:lumOff val="40000"/>
                  </a:schemeClr>
                </a:solidFill>
                <a:effectLst/>
                <a:uLnTx/>
                <a:uFillTx/>
                <a:latin typeface="+mn-lt"/>
              </a:rPr>
              <a:t>protection of consumers from hazards to their health and safety</a:t>
            </a:r>
          </a:p>
          <a:p>
            <a:pPr marL="342900" marR="0" lvl="0" indent="-342900" defTabSz="914400" eaLnBrk="0" fontAlgn="base" latinLnBrk="0" hangingPunct="0">
              <a:lnSpc>
                <a:spcPct val="100000"/>
              </a:lnSpc>
              <a:spcBef>
                <a:spcPts val="1200"/>
              </a:spcBef>
              <a:spcAft>
                <a:spcPct val="0"/>
              </a:spcAft>
              <a:buClrTx/>
              <a:buSzPct val="75000"/>
              <a:buFontTx/>
              <a:buBlip>
                <a:blip r:embed="rId4"/>
              </a:buBlip>
              <a:tabLst/>
              <a:defRPr/>
            </a:pPr>
            <a:r>
              <a:rPr lang="en-US" sz="2000" b="1" kern="0" dirty="0" smtClean="0">
                <a:solidFill>
                  <a:schemeClr val="tx2">
                    <a:lumMod val="60000"/>
                    <a:lumOff val="40000"/>
                  </a:schemeClr>
                </a:solidFill>
                <a:latin typeface="+mn-lt"/>
              </a:rPr>
              <a:t>Promote and protect economic interests </a:t>
            </a:r>
            <a:r>
              <a:rPr lang="en-US" sz="2000" kern="0" dirty="0" smtClean="0">
                <a:solidFill>
                  <a:schemeClr val="tx2">
                    <a:lumMod val="60000"/>
                    <a:lumOff val="40000"/>
                  </a:schemeClr>
                </a:solidFill>
                <a:latin typeface="+mn-lt"/>
              </a:rPr>
              <a:t>of consumers</a:t>
            </a:r>
          </a:p>
          <a:p>
            <a:pPr marL="342900" marR="0" lvl="0" indent="-342900" defTabSz="914400" eaLnBrk="0" fontAlgn="base" latinLnBrk="0" hangingPunct="0">
              <a:lnSpc>
                <a:spcPct val="100000"/>
              </a:lnSpc>
              <a:spcBef>
                <a:spcPts val="1200"/>
              </a:spcBef>
              <a:spcAft>
                <a:spcPct val="0"/>
              </a:spcAft>
              <a:buClrTx/>
              <a:buSzPct val="75000"/>
              <a:buFontTx/>
              <a:buBlip>
                <a:blip r:embed="rId4"/>
              </a:buBlip>
              <a:tabLst/>
              <a:defRPr/>
            </a:pPr>
            <a:r>
              <a:rPr kumimoji="0" lang="en-US" sz="2000" b="0" i="0" u="none" strike="noStrike" kern="0" cap="none" spc="0" normalizeH="0" baseline="0" noProof="0" dirty="0" smtClean="0">
                <a:ln>
                  <a:noFill/>
                </a:ln>
                <a:solidFill>
                  <a:schemeClr val="tx2">
                    <a:lumMod val="60000"/>
                    <a:lumOff val="40000"/>
                  </a:schemeClr>
                </a:solidFill>
                <a:effectLst/>
                <a:uLnTx/>
                <a:uFillTx/>
                <a:latin typeface="+mn-lt"/>
              </a:rPr>
              <a:t>Guarantee an </a:t>
            </a:r>
            <a:r>
              <a:rPr kumimoji="0" lang="en-US" sz="2000" b="1" i="0" u="none" strike="noStrike" kern="0" cap="none" spc="0" normalizeH="0" baseline="0" noProof="0" dirty="0" smtClean="0">
                <a:ln>
                  <a:noFill/>
                </a:ln>
                <a:solidFill>
                  <a:schemeClr val="tx2">
                    <a:lumMod val="60000"/>
                    <a:lumOff val="40000"/>
                  </a:schemeClr>
                </a:solidFill>
                <a:effectLst/>
                <a:uLnTx/>
                <a:uFillTx/>
                <a:latin typeface="+mn-lt"/>
              </a:rPr>
              <a:t>easier access </a:t>
            </a:r>
            <a:r>
              <a:rPr kumimoji="0" lang="en-US" sz="2000" b="0" i="0" u="none" strike="noStrike" kern="0" cap="none" spc="0" normalizeH="0" baseline="0" noProof="0" dirty="0" smtClean="0">
                <a:ln>
                  <a:noFill/>
                </a:ln>
                <a:solidFill>
                  <a:schemeClr val="tx2">
                    <a:lumMod val="60000"/>
                    <a:lumOff val="40000"/>
                  </a:schemeClr>
                </a:solidFill>
                <a:effectLst/>
                <a:uLnTx/>
                <a:uFillTx/>
                <a:latin typeface="+mn-lt"/>
              </a:rPr>
              <a:t>to and </a:t>
            </a:r>
            <a:r>
              <a:rPr kumimoji="0" lang="en-US" sz="2000" b="1" i="0" u="none" strike="noStrike" kern="0" cap="none" spc="0" normalizeH="0" baseline="0" noProof="0" dirty="0" smtClean="0">
                <a:ln>
                  <a:noFill/>
                </a:ln>
                <a:solidFill>
                  <a:schemeClr val="tx2">
                    <a:lumMod val="60000"/>
                    <a:lumOff val="40000"/>
                  </a:schemeClr>
                </a:solidFill>
                <a:effectLst/>
                <a:uLnTx/>
                <a:uFillTx/>
                <a:latin typeface="+mn-lt"/>
              </a:rPr>
              <a:t>greater choice</a:t>
            </a:r>
            <a:r>
              <a:rPr kumimoji="0" lang="en-US" sz="2000" b="0" i="0" u="none" strike="noStrike" kern="0" cap="none" spc="0" normalizeH="0" baseline="0" noProof="0" dirty="0" smtClean="0">
                <a:ln>
                  <a:noFill/>
                </a:ln>
                <a:solidFill>
                  <a:schemeClr val="tx2">
                    <a:lumMod val="60000"/>
                    <a:lumOff val="40000"/>
                  </a:schemeClr>
                </a:solidFill>
                <a:effectLst/>
                <a:uLnTx/>
                <a:uFillTx/>
                <a:latin typeface="+mn-lt"/>
              </a:rPr>
              <a:t> in products and services</a:t>
            </a:r>
          </a:p>
          <a:p>
            <a:pPr marL="342900" marR="0" lvl="0" indent="-342900" defTabSz="914400" eaLnBrk="0" fontAlgn="base" latinLnBrk="0" hangingPunct="0">
              <a:lnSpc>
                <a:spcPct val="100000"/>
              </a:lnSpc>
              <a:spcBef>
                <a:spcPts val="1200"/>
              </a:spcBef>
              <a:spcAft>
                <a:spcPct val="0"/>
              </a:spcAft>
              <a:buClrTx/>
              <a:buSzPct val="75000"/>
              <a:buFontTx/>
              <a:buBlip>
                <a:blip r:embed="rId4"/>
              </a:buBlip>
              <a:tabLst/>
              <a:defRPr/>
            </a:pPr>
            <a:r>
              <a:rPr kumimoji="0" lang="en-US" sz="2000" b="0" i="0" u="none" strike="noStrike" kern="0" cap="none" spc="0" normalizeH="0" baseline="0" noProof="0" dirty="0" smtClean="0">
                <a:ln>
                  <a:noFill/>
                </a:ln>
                <a:solidFill>
                  <a:schemeClr val="tx2">
                    <a:lumMod val="60000"/>
                    <a:lumOff val="40000"/>
                  </a:schemeClr>
                </a:solidFill>
                <a:effectLst/>
                <a:uLnTx/>
                <a:uFillTx/>
                <a:latin typeface="+mn-lt"/>
              </a:rPr>
              <a:t>Ensure </a:t>
            </a:r>
            <a:r>
              <a:rPr kumimoji="0" lang="en-US" sz="2000" b="1" i="0" u="none" strike="noStrike" kern="0" cap="none" spc="0" normalizeH="0" baseline="0" noProof="0" dirty="0" smtClean="0">
                <a:ln>
                  <a:noFill/>
                </a:ln>
                <a:solidFill>
                  <a:schemeClr val="tx2">
                    <a:lumMod val="60000"/>
                    <a:lumOff val="40000"/>
                  </a:schemeClr>
                </a:solidFill>
                <a:effectLst/>
                <a:uLnTx/>
                <a:uFillTx/>
                <a:latin typeface="+mn-lt"/>
              </a:rPr>
              <a:t>improved quality </a:t>
            </a:r>
            <a:r>
              <a:rPr kumimoji="0" lang="en-US" sz="2000" b="0" i="0" u="none" strike="noStrike" kern="0" cap="none" spc="0" normalizeH="0" baseline="0" noProof="0" dirty="0" smtClean="0">
                <a:ln>
                  <a:noFill/>
                </a:ln>
                <a:solidFill>
                  <a:schemeClr val="tx2">
                    <a:lumMod val="60000"/>
                    <a:lumOff val="40000"/>
                  </a:schemeClr>
                </a:solidFill>
                <a:effectLst/>
                <a:uLnTx/>
                <a:uFillTx/>
                <a:latin typeface="+mn-lt"/>
              </a:rPr>
              <a:t>and </a:t>
            </a:r>
            <a:r>
              <a:rPr kumimoji="0" lang="en-US" sz="2000" b="1" i="0" u="none" strike="noStrike" kern="0" cap="none" spc="0" normalizeH="0" baseline="0" noProof="0" dirty="0" smtClean="0">
                <a:ln>
                  <a:noFill/>
                </a:ln>
                <a:solidFill>
                  <a:schemeClr val="tx2">
                    <a:lumMod val="60000"/>
                    <a:lumOff val="40000"/>
                  </a:schemeClr>
                </a:solidFill>
                <a:effectLst/>
                <a:uLnTx/>
                <a:uFillTx/>
                <a:latin typeface="+mn-lt"/>
              </a:rPr>
              <a:t>reliability</a:t>
            </a:r>
          </a:p>
          <a:p>
            <a:pPr marL="342900" marR="0" lvl="0" indent="-342900" defTabSz="914400" eaLnBrk="0" fontAlgn="base" latinLnBrk="0" hangingPunct="0">
              <a:lnSpc>
                <a:spcPct val="100000"/>
              </a:lnSpc>
              <a:spcBef>
                <a:spcPts val="1200"/>
              </a:spcBef>
              <a:spcAft>
                <a:spcPct val="0"/>
              </a:spcAft>
              <a:buClrTx/>
              <a:buSzPct val="75000"/>
              <a:buFontTx/>
              <a:buBlip>
                <a:blip r:embed="rId4"/>
              </a:buBlip>
              <a:tabLst/>
              <a:defRPr/>
            </a:pPr>
            <a:r>
              <a:rPr lang="en-US" sz="2000" kern="0" dirty="0" smtClean="0">
                <a:solidFill>
                  <a:schemeClr val="tx2">
                    <a:lumMod val="60000"/>
                    <a:lumOff val="40000"/>
                  </a:schemeClr>
                </a:solidFill>
                <a:latin typeface="+mn-lt"/>
              </a:rPr>
              <a:t>Ensure </a:t>
            </a:r>
            <a:r>
              <a:rPr lang="en-US" sz="2000" b="1" kern="0" dirty="0" smtClean="0">
                <a:solidFill>
                  <a:schemeClr val="tx2">
                    <a:lumMod val="60000"/>
                    <a:lumOff val="40000"/>
                  </a:schemeClr>
                </a:solidFill>
                <a:latin typeface="+mn-lt"/>
              </a:rPr>
              <a:t>better operation and compatibility </a:t>
            </a:r>
            <a:r>
              <a:rPr lang="en-US" sz="2000" kern="0" dirty="0" smtClean="0">
                <a:solidFill>
                  <a:schemeClr val="tx2">
                    <a:lumMod val="60000"/>
                    <a:lumOff val="40000"/>
                  </a:schemeClr>
                </a:solidFill>
                <a:latin typeface="+mn-lt"/>
              </a:rPr>
              <a:t>between products and services</a:t>
            </a:r>
          </a:p>
          <a:p>
            <a:pPr marL="342900" indent="-342900">
              <a:spcBef>
                <a:spcPts val="1200"/>
              </a:spcBef>
              <a:buSzPct val="75000"/>
              <a:buBlip>
                <a:blip r:embed="rId4"/>
              </a:buBlip>
              <a:defRPr/>
            </a:pPr>
            <a:r>
              <a:rPr lang="en-GB" sz="2000" b="1" kern="0" dirty="0" smtClean="0">
                <a:solidFill>
                  <a:schemeClr val="tx2">
                    <a:lumMod val="60000"/>
                    <a:lumOff val="40000"/>
                  </a:schemeClr>
                </a:solidFill>
                <a:latin typeface="+mn-lt"/>
              </a:rPr>
              <a:t>Enhance purchasing power </a:t>
            </a:r>
          </a:p>
          <a:p>
            <a:pPr marL="342900" marR="0" lvl="0" indent="-342900" defTabSz="914400" eaLnBrk="0" fontAlgn="base" latinLnBrk="0" hangingPunct="0">
              <a:lnSpc>
                <a:spcPct val="100000"/>
              </a:lnSpc>
              <a:spcBef>
                <a:spcPts val="600"/>
              </a:spcBef>
              <a:spcAft>
                <a:spcPct val="0"/>
              </a:spcAft>
              <a:buClrTx/>
              <a:buSzPct val="75000"/>
              <a:tabLst/>
              <a:defRPr/>
            </a:pPr>
            <a:endParaRPr kumimoji="0" lang="fr-FR" sz="1800" b="0" i="0" u="none" strike="noStrike" kern="0" cap="none" spc="0" normalizeH="0" baseline="0" noProof="0" dirty="0">
              <a:ln>
                <a:noFill/>
              </a:ln>
              <a:solidFill>
                <a:schemeClr val="tx2">
                  <a:lumMod val="60000"/>
                  <a:lumOff val="40000"/>
                </a:schemeClr>
              </a:solidFill>
              <a:effectLst/>
              <a:uLnTx/>
              <a:uFillTx/>
            </a:endParaRPr>
          </a:p>
        </p:txBody>
      </p:sp>
      <p:sp>
        <p:nvSpPr>
          <p:cNvPr id="12" name="Rectangle 11"/>
          <p:cNvSpPr/>
          <p:nvPr/>
        </p:nvSpPr>
        <p:spPr>
          <a:xfrm>
            <a:off x="8604448" y="2348880"/>
            <a:ext cx="369332" cy="3589367"/>
          </a:xfrm>
          <a:prstGeom prst="rect">
            <a:avLst/>
          </a:prstGeom>
        </p:spPr>
        <p:txBody>
          <a:bodyPr vert="vert270" wrap="square">
            <a:spAutoFit/>
          </a:bodyPr>
          <a:lstStyle/>
          <a:p>
            <a:r>
              <a:rPr lang="en-US" sz="1200" b="1" i="1" dirty="0" smtClean="0">
                <a:solidFill>
                  <a:schemeClr val="tx1">
                    <a:lumMod val="65000"/>
                    <a:lumOff val="35000"/>
                  </a:schemeClr>
                </a:solidFill>
              </a:rPr>
              <a:t>Source: </a:t>
            </a:r>
            <a:r>
              <a:rPr lang="en-US" sz="1200" i="1" dirty="0" smtClean="0">
                <a:solidFill>
                  <a:schemeClr val="tx1">
                    <a:lumMod val="65000"/>
                    <a:lumOff val="35000"/>
                  </a:schemeClr>
                </a:solidFill>
              </a:rPr>
              <a:t>www.sabs.co.za</a:t>
            </a:r>
            <a:endParaRPr lang="en-US" sz="1200" i="1" dirty="0">
              <a:solidFill>
                <a:schemeClr val="tx1">
                  <a:lumMod val="65000"/>
                  <a:lumOff val="35000"/>
                </a:schemeClr>
              </a:solidFill>
            </a:endParaRPr>
          </a:p>
        </p:txBody>
      </p:sp>
      <p:sp>
        <p:nvSpPr>
          <p:cNvPr id="14" name="Rectangle 2"/>
          <p:cNvSpPr txBox="1">
            <a:spLocks noChangeArrowheads="1"/>
          </p:cNvSpPr>
          <p:nvPr/>
        </p:nvSpPr>
        <p:spPr bwMode="auto">
          <a:xfrm>
            <a:off x="8676456" y="428604"/>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r>
              <a:rPr lang="en-GB" sz="2400" b="0" dirty="0" smtClean="0">
                <a:solidFill>
                  <a:schemeClr val="accent1"/>
                </a:solidFill>
              </a:rPr>
              <a:t>3</a:t>
            </a:r>
          </a:p>
        </p:txBody>
      </p:sp>
      <p:pic>
        <p:nvPicPr>
          <p:cNvPr id="15" name="Picture 2"/>
          <p:cNvPicPr>
            <a:picLocks noChangeAspect="1" noChangeArrowheads="1"/>
          </p:cNvPicPr>
          <p:nvPr/>
        </p:nvPicPr>
        <p:blipFill>
          <a:blip r:embed="rId5" cstate="print"/>
          <a:srcRect/>
          <a:stretch>
            <a:fillRect/>
          </a:stretch>
        </p:blipFill>
        <p:spPr bwMode="auto">
          <a:xfrm>
            <a:off x="0" y="162478"/>
            <a:ext cx="1071570" cy="642942"/>
          </a:xfrm>
          <a:prstGeom prst="rect">
            <a:avLst/>
          </a:prstGeom>
          <a:noFill/>
          <a:ln w="9525">
            <a:noFill/>
            <a:miter lim="800000"/>
            <a:headEnd/>
            <a:tailEnd/>
          </a:ln>
          <a:effectLst/>
        </p:spPr>
      </p:pic>
    </p:spTree>
    <p:extLst>
      <p:ext uri="{BB962C8B-B14F-4D97-AF65-F5344CB8AC3E}">
        <p14:creationId xmlns:p14="http://schemas.microsoft.com/office/powerpoint/2010/main" xmlns="" val="1414143445"/>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srcRect/>
          <a:stretch>
            <a:fillRect/>
          </a:stretch>
        </p:blipFill>
        <p:spPr bwMode="auto">
          <a:xfrm>
            <a:off x="5701863" y="3359694"/>
            <a:ext cx="2354315" cy="1534042"/>
          </a:xfrm>
          <a:prstGeom prst="rect">
            <a:avLst/>
          </a:prstGeom>
          <a:noFill/>
          <a:ln w="9525">
            <a:noFill/>
            <a:miter lim="800000"/>
            <a:headEnd/>
            <a:tailEnd/>
          </a:ln>
          <a:effectLst/>
        </p:spPr>
      </p:pic>
      <p:sp>
        <p:nvSpPr>
          <p:cNvPr id="2" name="Title 1"/>
          <p:cNvSpPr txBox="1">
            <a:spLocks/>
          </p:cNvSpPr>
          <p:nvPr/>
        </p:nvSpPr>
        <p:spPr>
          <a:xfrm>
            <a:off x="457200" y="283625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endParaRPr lang="en-US" sz="5400" dirty="0">
              <a:solidFill>
                <a:srgbClr val="558ED5"/>
              </a:solidFill>
            </a:endParaRPr>
          </a:p>
        </p:txBody>
      </p:sp>
      <p:sp>
        <p:nvSpPr>
          <p:cNvPr id="6" name="Espace réservé du numéro de diapositive 5"/>
          <p:cNvSpPr>
            <a:spLocks noGrp="1"/>
          </p:cNvSpPr>
          <p:nvPr>
            <p:ph type="sldNum" sz="quarter" idx="12"/>
          </p:nvPr>
        </p:nvSpPr>
        <p:spPr/>
        <p:txBody>
          <a:bodyPr/>
          <a:lstStyle/>
          <a:p>
            <a:fld id="{283C63E4-F9BE-C24A-B4FF-309EB18BA564}" type="slidenum">
              <a:rPr lang="en-US" smtClean="0"/>
              <a:pPr/>
              <a:t>8</a:t>
            </a:fld>
            <a:endParaRPr lang="en-US" dirty="0"/>
          </a:p>
        </p:txBody>
      </p:sp>
      <p:sp>
        <p:nvSpPr>
          <p:cNvPr id="10" name="Title 1"/>
          <p:cNvSpPr>
            <a:spLocks noGrp="1"/>
          </p:cNvSpPr>
          <p:nvPr>
            <p:ph type="title"/>
          </p:nvPr>
        </p:nvSpPr>
        <p:spPr>
          <a:xfrm>
            <a:off x="457200" y="570972"/>
            <a:ext cx="8229600" cy="1143000"/>
          </a:xfrm>
        </p:spPr>
        <p:txBody>
          <a:bodyPr>
            <a:normAutofit fontScale="90000"/>
          </a:bodyPr>
          <a:lstStyle/>
          <a:p>
            <a:pPr algn="r"/>
            <a:r>
              <a:rPr lang="en-GB" dirty="0" smtClean="0"/>
              <a:t>Standards Advantages</a:t>
            </a:r>
            <a:br>
              <a:rPr lang="en-GB" dirty="0" smtClean="0"/>
            </a:br>
            <a:r>
              <a:rPr lang="en-GB" sz="3600" b="0" i="1" dirty="0" smtClean="0"/>
              <a:t>for Innovation</a:t>
            </a:r>
            <a:endParaRPr lang="en-US" dirty="0"/>
          </a:p>
        </p:txBody>
      </p:sp>
      <p:sp>
        <p:nvSpPr>
          <p:cNvPr id="14" name="Rectangle 2"/>
          <p:cNvSpPr txBox="1">
            <a:spLocks noChangeArrowheads="1"/>
          </p:cNvSpPr>
          <p:nvPr/>
        </p:nvSpPr>
        <p:spPr bwMode="auto">
          <a:xfrm>
            <a:off x="8676456" y="428604"/>
            <a:ext cx="504056" cy="1412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a:lstStyle>
          <a:p>
            <a:pPr algn="r"/>
            <a:r>
              <a:rPr lang="en-GB" sz="2400" b="0" dirty="0" smtClean="0">
                <a:solidFill>
                  <a:schemeClr val="accent1"/>
                </a:solidFill>
              </a:rPr>
              <a:t>4</a:t>
            </a:r>
          </a:p>
        </p:txBody>
      </p:sp>
      <p:sp>
        <p:nvSpPr>
          <p:cNvPr id="11" name="ZoneTexte 10"/>
          <p:cNvSpPr txBox="1"/>
          <p:nvPr/>
        </p:nvSpPr>
        <p:spPr>
          <a:xfrm>
            <a:off x="440439" y="1446638"/>
            <a:ext cx="4182361" cy="3447098"/>
          </a:xfrm>
          <a:prstGeom prst="rect">
            <a:avLst/>
          </a:prstGeom>
          <a:noFill/>
        </p:spPr>
        <p:txBody>
          <a:bodyPr wrap="square" rtlCol="0">
            <a:spAutoFit/>
          </a:bodyPr>
          <a:lstStyle/>
          <a:p>
            <a:pPr marL="342900" indent="-342900" algn="just">
              <a:spcBef>
                <a:spcPts val="1200"/>
              </a:spcBef>
              <a:buSzPct val="75000"/>
              <a:buBlip>
                <a:blip r:embed="rId4"/>
              </a:buBlip>
              <a:defRPr/>
            </a:pPr>
            <a:r>
              <a:rPr lang="en-US" sz="1800" b="1" kern="0" dirty="0" smtClean="0">
                <a:solidFill>
                  <a:schemeClr val="tx2">
                    <a:lumMod val="60000"/>
                    <a:lumOff val="40000"/>
                  </a:schemeClr>
                </a:solidFill>
                <a:latin typeface="+mn-lt"/>
              </a:rPr>
              <a:t>Create a common framework for innovation that encourages the sharing of knowledge </a:t>
            </a:r>
            <a:r>
              <a:rPr lang="en-US" sz="1800" kern="0" dirty="0" smtClean="0">
                <a:solidFill>
                  <a:schemeClr val="tx2">
                    <a:lumMod val="60000"/>
                    <a:lumOff val="40000"/>
                  </a:schemeClr>
                </a:solidFill>
                <a:latin typeface="+mn-lt"/>
              </a:rPr>
              <a:t>(by defining common vocabularies, establishing essential characteristics of a product or service, …)</a:t>
            </a:r>
          </a:p>
          <a:p>
            <a:pPr marL="342900" indent="-342900" algn="just">
              <a:spcBef>
                <a:spcPts val="1200"/>
              </a:spcBef>
              <a:buSzPct val="75000"/>
              <a:buBlip>
                <a:blip r:embed="rId4"/>
              </a:buBlip>
              <a:defRPr/>
            </a:pPr>
            <a:r>
              <a:rPr lang="en-US" sz="1800" b="1" kern="0" dirty="0" smtClean="0">
                <a:solidFill>
                  <a:schemeClr val="tx2">
                    <a:lumMod val="60000"/>
                    <a:lumOff val="40000"/>
                  </a:schemeClr>
                </a:solidFill>
                <a:latin typeface="+mn-lt"/>
              </a:rPr>
              <a:t>Provide a framework for moving from the development bench into production</a:t>
            </a:r>
          </a:p>
          <a:p>
            <a:pPr marL="342900" lvl="0" indent="-342900" algn="just">
              <a:spcBef>
                <a:spcPts val="1200"/>
              </a:spcBef>
              <a:buSzPct val="75000"/>
              <a:buBlip>
                <a:blip r:embed="rId4"/>
              </a:buBlip>
              <a:defRPr/>
            </a:pPr>
            <a:r>
              <a:rPr lang="en-US" b="1" kern="0" dirty="0" smtClean="0">
                <a:solidFill>
                  <a:schemeClr val="tx2">
                    <a:lumMod val="60000"/>
                    <a:lumOff val="40000"/>
                  </a:schemeClr>
                </a:solidFill>
              </a:rPr>
              <a:t>Minimize duplication during R&amp;D </a:t>
            </a:r>
          </a:p>
          <a:p>
            <a:pPr marL="342900" lvl="0" indent="-342900" algn="just">
              <a:buSzPct val="75000"/>
              <a:defRPr/>
            </a:pPr>
            <a:r>
              <a:rPr lang="en-US" b="1" kern="0" dirty="0" smtClean="0">
                <a:solidFill>
                  <a:schemeClr val="tx2">
                    <a:lumMod val="60000"/>
                    <a:lumOff val="40000"/>
                  </a:schemeClr>
                </a:solidFill>
                <a:sym typeface="Wingdings" pitchFamily="2" charset="2"/>
              </a:rPr>
              <a:t>	</a:t>
            </a:r>
            <a:r>
              <a:rPr lang="en-US" b="1" kern="0" dirty="0" smtClean="0">
                <a:solidFill>
                  <a:srgbClr val="C00000"/>
                </a:solidFill>
                <a:sym typeface="Wingdings" pitchFamily="2" charset="2"/>
              </a:rPr>
              <a:t></a:t>
            </a:r>
            <a:r>
              <a:rPr lang="en-US" b="1" kern="0" dirty="0" smtClean="0">
                <a:solidFill>
                  <a:srgbClr val="000099"/>
                </a:solidFill>
                <a:sym typeface="Wingdings" pitchFamily="2" charset="2"/>
              </a:rPr>
              <a:t> </a:t>
            </a:r>
            <a:r>
              <a:rPr lang="en-US" kern="0" dirty="0" smtClean="0">
                <a:solidFill>
                  <a:schemeClr val="tx2">
                    <a:lumMod val="60000"/>
                    <a:lumOff val="40000"/>
                  </a:schemeClr>
                </a:solidFill>
              </a:rPr>
              <a:t>increasing efficiency</a:t>
            </a:r>
          </a:p>
        </p:txBody>
      </p:sp>
      <p:sp>
        <p:nvSpPr>
          <p:cNvPr id="15" name="Rectangle 14"/>
          <p:cNvSpPr/>
          <p:nvPr/>
        </p:nvSpPr>
        <p:spPr>
          <a:xfrm>
            <a:off x="4822311" y="1903852"/>
            <a:ext cx="3864489" cy="1354217"/>
          </a:xfrm>
          <a:prstGeom prst="rect">
            <a:avLst/>
          </a:prstGeom>
        </p:spPr>
        <p:txBody>
          <a:bodyPr wrap="square">
            <a:spAutoFit/>
          </a:bodyPr>
          <a:lstStyle/>
          <a:p>
            <a:pPr marL="342900" lvl="0" indent="-342900" algn="just">
              <a:spcBef>
                <a:spcPts val="1200"/>
              </a:spcBef>
              <a:buSzPct val="75000"/>
              <a:buBlip>
                <a:blip r:embed="rId4"/>
              </a:buBlip>
              <a:defRPr/>
            </a:pPr>
            <a:r>
              <a:rPr lang="en-US" sz="1800" b="1" kern="0" dirty="0" smtClean="0">
                <a:solidFill>
                  <a:schemeClr val="tx2">
                    <a:lumMod val="60000"/>
                    <a:lumOff val="40000"/>
                  </a:schemeClr>
                </a:solidFill>
                <a:latin typeface="+mn-lt"/>
              </a:rPr>
              <a:t>Maximize the ability of a product to be used in conjunction with others</a:t>
            </a:r>
          </a:p>
          <a:p>
            <a:pPr marL="342900" lvl="0" indent="-342900" algn="just">
              <a:spcBef>
                <a:spcPts val="1200"/>
              </a:spcBef>
              <a:buSzPct val="75000"/>
              <a:buBlip>
                <a:blip r:embed="rId4"/>
              </a:buBlip>
              <a:defRPr/>
            </a:pPr>
            <a:r>
              <a:rPr lang="en-US" sz="1800" b="1" kern="0" dirty="0" smtClean="0">
                <a:solidFill>
                  <a:schemeClr val="tx2">
                    <a:lumMod val="60000"/>
                    <a:lumOff val="40000"/>
                  </a:schemeClr>
                </a:solidFill>
                <a:latin typeface="+mn-lt"/>
              </a:rPr>
              <a:t>Reduce unnecessary variance</a:t>
            </a:r>
          </a:p>
        </p:txBody>
      </p:sp>
      <p:sp>
        <p:nvSpPr>
          <p:cNvPr id="17" name="Rectangle 16"/>
          <p:cNvSpPr/>
          <p:nvPr/>
        </p:nvSpPr>
        <p:spPr>
          <a:xfrm>
            <a:off x="8604448" y="1764289"/>
            <a:ext cx="369332" cy="4184991"/>
          </a:xfrm>
          <a:prstGeom prst="rect">
            <a:avLst/>
          </a:prstGeom>
        </p:spPr>
        <p:txBody>
          <a:bodyPr vert="vert270" wrap="square">
            <a:spAutoFit/>
          </a:bodyPr>
          <a:lstStyle/>
          <a:p>
            <a:r>
              <a:rPr lang="en-US" sz="1200" b="1" i="1" dirty="0" smtClean="0">
                <a:solidFill>
                  <a:schemeClr val="tx1">
                    <a:lumMod val="65000"/>
                    <a:lumOff val="35000"/>
                  </a:schemeClr>
                </a:solidFill>
              </a:rPr>
              <a:t>Source: </a:t>
            </a:r>
            <a:r>
              <a:rPr lang="en-US" sz="1200" i="1" dirty="0">
                <a:solidFill>
                  <a:schemeClr val="tx1">
                    <a:lumMod val="65000"/>
                    <a:lumOff val="35000"/>
                  </a:schemeClr>
                </a:solidFill>
              </a:rPr>
              <a:t>www.bsigroup.com</a:t>
            </a:r>
          </a:p>
        </p:txBody>
      </p:sp>
      <p:pic>
        <p:nvPicPr>
          <p:cNvPr id="12" name="Picture 2"/>
          <p:cNvPicPr>
            <a:picLocks noChangeAspect="1" noChangeArrowheads="1"/>
          </p:cNvPicPr>
          <p:nvPr/>
        </p:nvPicPr>
        <p:blipFill>
          <a:blip r:embed="rId5" cstate="print"/>
          <a:srcRect/>
          <a:stretch>
            <a:fillRect/>
          </a:stretch>
        </p:blipFill>
        <p:spPr bwMode="auto">
          <a:xfrm>
            <a:off x="0" y="162478"/>
            <a:ext cx="1071570" cy="642942"/>
          </a:xfrm>
          <a:prstGeom prst="rect">
            <a:avLst/>
          </a:prstGeom>
          <a:noFill/>
          <a:ln w="9525">
            <a:noFill/>
            <a:miter lim="800000"/>
            <a:headEnd/>
            <a:tailEnd/>
          </a:ln>
          <a:effectLst/>
        </p:spPr>
      </p:pic>
      <p:sp>
        <p:nvSpPr>
          <p:cNvPr id="2050" name="AutoShape 2" descr="data:image/jpeg;base64,/9j/4AAQSkZJRgABAQAAAQABAAD/2wCEAAkGBw8PDxIPEBAODw8PDQ0NDQ0PDg8PDQ0OFREWGBURFRUYHSggGBolGxUVITEhJikrLi4uFx8zODMtNygtLi4BCgoKDg0OFw8QFysdIB0rKy0rKy0rLS0rLS0vLS0tKysrKysrKysrKy0rLSstKy0rListKy0tKy0tLS0tKy0tLf/AABEIANgA6QMBEQACEQEDEQH/xAAbAAEAAwEBAQEAAAAAAAAAAAADAgQFBgEHAP/EAEgQAAIBAwICBQcIBgkDBQAAAAECAAMEEQUhEjEGQVFhcRMiMlKBkbEjJEJic5Sh0xQzNHLB0gdDU2OEkqLR4YLw8RVUg8LD/8QAGgEBAQEBAQEBAAAAAAAAAAAAAAECAwQFBv/EADoRAQACAQIEAwYEAwYHAAAAAAABAhEDIQQSMUFRYXETIjKBkaEFQrHRUsHwFHKSorLhBiMzNGKCwv/aAAwDAQACEQMRAD8A+eKs05kVYCKsqFVYCKsImFgIElEwkCQSESCQPeCB7wQP3BA84IESkDwpAgUhUCkCBWQGywo2WAbLAJlkUbLAJlhRsIBMIUbCBBhII4gbirKyVVlQqrAVVhCKsoRUgIEhEwkCQSBIJKJcEI/cED9wQPxSBEpColJBEpAMrAgyQomWAbLICZYUbLAJlkUTLAJhCiYQCYQo2EgjiBvqs0wZVgKqwhVWUKqwhFWAipKJhIRMJAmEge8ED3ggecED8UgRKQIlIECkA2WFGyyA2WATLCiZZATLCiZYAssiiYQCYQomEAmEKjiB0KrKwZVhDKsoVVhCqsBVWVCKkBAkCYSESCQJcEo/cED00/8Af2SZyIlJR4UkFq5t1FtQcAcT1boM3WQvkuEezJ988mne08Tq0mdoimPnzZ/SG5j3Yn1/kzyk9bI2SAbLAJlkUTLAJlhQssgFlhRMsAWEihYQCYQomEKhiB0iLK5mRZQ6JCFVZQqrCFVYCqsIRUlEwkCYSEe8ED3ggaFCulRBRrnAUYo3GMvR+q3rJ3cx1TwauhfSvOtoR1+Kva3nHhb7T38XSLRMctvr/XZUvLJ6TcLjfAKkHKOp5Mp6wZ6dDXprU56T+8T4THaWbVms4lXKTsytXTKbeggILI90XXrXiNPGfHhPunj0qWjidW8xtMUx8ubP6ukz7sR6s9lnsYLY2JrPw5CIoL1arejSpjmx7e4dZnm4niI0aZxmZ2iO8z4fvPaN2q15peapcrUKrTXgo0gUoocceCd3c9bMdz7uqZ4bQtpxNtSc3tvae3pHlHSPqtrZ6dIZrLPUyJlkULrAF1hQuJALiFCwkULCALCFEwgHiFdMizTmdFhHQdCxSF9QNb0A5IXGeN8EKPeQfZE9Fr1Z9ZEDsKZ4qfG3k2wQSmfNODy2xKykqwGVYQirKFVYRMJAmEgNQtnckIrOQCxCgk47cCc9TW09KInUtFYnbecERM9ECmNusbEdYnSN90fuCA9vb1KxCA+agLZdiKdFM7sfVE8+tq6XDxN5je220b2ntHnP6ejdYm2xWNtT2VDcN11KjNTp5+qi4JHifZOEU4vV3tf2UeERE2+dpzH0j5tZpHSMjN3SPp2tHH929am3v4j8Jf7JrR8Ovb5xWY/0x+pzx3rH3efoFKt+zuwqf+3rcIdu5HGzeBwZmeJ1dD/uKxy/x1ziP71esesZj0OWLfDPylTq13Wl5Dh4B5QtV2Ieo42AfPq74Hj1z0V0aW1fb5ztiPCI749e8/yTmnHKoss7shZYULrAF1kULrAB1hQuJFA4gC4kULCALCFQxA6hBNMGQQjX6Oj53Q+2T4xJHVUpLsPASosIsIVVlDKsIRVgIFhEwsCaAg5BII3BBwRE1iYxMZMrov3O1VUrjl8qM1AO6oMN+M8M/h+nXfRmdOf/AB6f4ZzX7OntZn4t/X91auFLZRSq7YUtxkHxwJ6tKt61xqWiZ8YjH2zLEzGdlrUPk1Fuv0cNXI/rK2OR7l5AduTPHwce2t/a7d9qeVfH1t1nyxDd/djkj5+v+zOKT6DmNlgVK90i8yJGohaq36XNu1YkGtbmmtV+urRc8Ku3awbC56wRPnacRw2vGlX4NTMxH8No3mI8pjfHaYnHV1mJtXM9YFZ2TVlLqaa0weE1alRKaBsZxvuT4Az0a3F6elMVnM2ntETM/bp88MxSZI1C0p+nUqXDerRXyVPPfUcZPsWcvacXqfDSNOPG05n/AA12/wAy4pHWcsiov/E9zAHWADrIoHEKBxIBcQoHEgFxChcQo8QOpQTTmdBKNbo8PnVD7ZPjJJHVWpLsPASsrCLKGVYQqrCFVYCqsomFhEgsD3hgPYoPLU88vLUs+HGJ5uMmY4bVmvXltj6S1T4o9YQuwTUcnmajk+PEZ04eIjSpFemIx9C3xStWulK65Z2VjTasAE4gtJTgs2/M74A7J87ivxK2leYrSJiLRXecZtMZxG3bbmn9nWmlzRvPn8g19Fp1CqCrXQ1aBrqPJUshQUHk2PHs7GomB3jM8Op+NatYt7lZ5Z5Z3nz3j3ekYnPps7V4ePF821/S63GrUnepQr0Ur0XZeCoFYkFHUEgOrKwOCRtnrn0dHi51ImLxi1ZxPh6x5TExMOsaHgl0fs66Ub/izwnTiv8A8huaHB8DOPFakTfRx15/ty2y17LGWba6hUot52cT6NdRwvpOosbxaq5E7RLzTGDOsIBxCgcSKBxABxCgcSKBxABxIoXEA8QrqkE05rCCVGt0fHzqh9snxklY6q1IbDwE0ysIIQ6LCFVYDKsqEVYCBYFihQVt2qKm+MEOzHwAE8+tralJiKaU3z4TWI+8w1WInrODeQoDnUqN+5SA/Fm/hOPtOMt00q19b/tWf1axpx3n6f7hqhQ2afGAMEF8cWe3aenTjUmmNXGZ8M4x82Jxn3S6mmX8oPRrDyg7mPpr7GzPN+HzNdP2FuunPL8vyz864+eW9XrzR33/AHWGuVRCxZVBsVfziAClFai1FHgSpxPh8ZW0TNcZmNS0fO/Las/TMPTpfyj7ZypaTrVrXPElTjyoulHCwPlC9Mi3GR6QNJO7funh1OD167Wrjfl+WJzb03l7KVyPULNQVpADFCktHbkWGS5/zM0+lwmbUnUn88zPy6R9oh6qxtlVvLVaVqVxhrl1Yj+5pk497H/TLWfacRntpx/mn9o/VmYzLjb7SaFVTm6o0KuSAlenVWkR1HyqBgPaBPXOvqUttpzaPGJjP0nDjqVFoeg3tNiyIlzRH9daV6V1TPfimSw9oE70/ENDPLe3JPhaJr+u33eHU057NrmMz6LyhcQqu4gA4kVu9H+hF5fAVFC0aDcq9U7MM4PAg3b8B3yTLUVmVDpr0fXTrkW61TWzQp1SxQIQWLDGMn1c+2IJjDm3EAHEihcQDxCurQTbmsIIRq9Hx86o/bJ8YnoR1V6I2HgJWVlBAZBCHQShVWEKqwEVYRMLKJcMD0UiQSASBuSBsB3zNr1rMRMxEz08/QiJPbYdTRYgZPFSY8kqdh7jy908PF1tpXjiqRnEYtHjXxjzr1jxjMd3WkxaOSfl6/7ue6UWZr2tWgR8rblrqkCNyq7Vk92G/wCgzlr3imtTiKzmupEVmfvSf1j5w66O+az2/qVLoPSFLNQjahSeue9l2Qf5is8XH5tX2cfnmK/Xr9svqV2rh0WkutUNUcnyaEcZ63c8kHefwG8mvaaY09P4rdPKPGfKPvOzpz9oVtbueMk/SOAqqNgBsFA7BO2jo10qcsT6zPee8z6pnEOF1QcecT0xGHK05c7YoUuAwyrZ9IbN756abxiXj1Yd5SHmjwnoeNBxAruIVXcSK7+0u20WyptXao93cY8jbFyRZ2xbLkITgMd/aQOQMz1dOkON6bawl9e1LimHFMrTSmHADcKqAcgE43zLDMzmXOOIAOJFA8CEDq0E25rCCBq6APnVH7ZPjE9COoKQ2HgJWVlBAdBCGQSoZRAZRCEUSiYWEWkoIoDVGzkZWmhHER9Y/R+M8Opr62padPQrjG02tG0ekbTafpHnLpFaxGbT8o/rZGtXZhwjCIOVNdl8T2nvM6aHB007c8zNrz+aevy7RHlGC15mMdI8FcrPU5h1eqVa3uhuVqinW+tgAHP7yMR7DPh6mlERrcH2xzV8onO3/raNvKYfQ0Y5pi31GumeSpXVJB/XU6CdpUOzAf6Vnhrre1voXn+GbT9Ij+cvoxHQd3QNJloL+roAg/3lY/rKh9uw7lE7cL70Tr263+1fyx9N585apXuwdQu3FUFWZWUgqykhlPaDPXyxaJi0ZiS0LdU0q65ul4HI/a6KjiJ7atPYP4jB8Z5fZamj/wBGcx/DP/zPWPScx6OfI4nVrQULkBalKqNmWpSbiUg8s9YPaDuJ9Dh9Wb15prNfKf6+7z6lculs2yg8J76zmHz7xiXriVkDiFdL0T0ylRptql2PkKB+bUjzuLgHbA6wDy7xn6JmZ8G6x3ly2t6nVu673FU5dzyHooo9FF7hKmcst4APIqu8AHkVCB1aTbmsJA1tA/aaP2qfGJ6EdQUuQ8JWWrqOl1bZkFTh+UprURkPErKe/tH+0ROVmMCQSsnQQhkEIZRKFUQiYECfDA9SkWIUDJJwAOuY1NSmnSb3nER1lYiZnEEuAijgXDNnL1Oe/qr3d/XPJw/tdW/tr5rH5a+XjbzntH5Y827csRyxv4z+yrWs2q29VVUsVqUXAAyRs4Jx4GeXjtSmlxWlNpiOat439azD18HbaWslBmqPhSfn1Njttwhdz4c5+ejVpp6dZm0R/wAq2PWZfRidvkxdSI4mPWWb4mfb0Yj2dfSP0dY6MXUNNS4PlLfPlFGalqTl8Dm1M/THdzHfOUa1tGeXW6drdvS3hPn0nyYmfEHkqj0jwIz8K5bhUnhHf2T143WZce9sWrbgjBnppDx6lnTUKfCoHdPXHR8605lF5pBJRNR1pr6TutNf3mOB+JkV0P8ASTdYuEs0OKFpRpItIbKHK5z48JUe/tmYbt1w4t5WVd4UDyKrvAB5FQgdXTm3NYSBraB+00ftU+MT0I6gpch4CVl19h89sGoHe4s/lKPrPR61/h7Fmektx71ceDASbczpCGSEMsoVYQqiBMCUTWoVBAwOIYJ+ljsB7DOGrw9NW1bX35d4jtntMx3mO3h164ai0xExHcDCdmVvSaqhyrYw4GM7DjB236uZnxfxvQvfSrqU/JM5x15Zjfbvvjb7S9PD3iLTE92pXYUVLuPR9HiZmJbqChifwxPytK+3tGnpznPXERG3fOIr98vpUz0cTqFRurefq4w9dYZen03q3VKmCyFqqjjU4ZANyQeo4Bm+WLRid8pqREMfpfr9/Z3txwNwq3kqRPm8NdOEksyj6W5y3cJrh9Cunp8lc4/Tyjy8nktM01c9lfo/Xq1z5RlATHMjdj2jsE6c/L0W+nF+roK7JtwnfrGZvT1pzizz63DxjNVZ563havQq08rqFAcwjms3dwKSP9XDMz0ar1ZPSK78vd16uch69QqfqBsJ/pAiOhPVkPArvCq7yKB4APIo4HV05tzWEga2gftNH7VPjE9COoKXIeAlZa2hagbaulYZwpw4H0qZ9Ifx8QImMrE4nLR6SWC0a/FTwaNceWokejg7kD3+4iSsl4xLPSaYMkIZZQqwhVgTBlH4mAbSA2gVLlp5OIiMPdwk7h8qMbzwQ+tNsF6LGk102fTSi7U/HIBPuJ986Qxa2UaHR+je3dxXrkvQpcNNqH0Kz88t3DbYcz7pqm+WtTt4i1Sitev+iWaLTVADXqhfNor1D949kzjfZmdo3c2dKqU3cCr5QhyMlR+GJcsTBijAecN569HUz7svBxGlj3oh0vQg+Sp315/YWhRD9d8kfig986y4U7y4p5pkDyKrvCq7yKB4APIo4HVJNuaykDV0D9qo/ap8YnoR1BR5DwErKykI6rSqtK6tDa1qtOi9Bw9vVqMAOAnddzvjf3jsmZ2nLpGLRiUl0S1HpahQP7ihvg0vNPgnJX+IWqaUKKpUpv5ajUHm1QMYb1T7vwPZLE5ZtXG8KSmaYKphCAwJcUD8WgQYwDOTsoLHfCgZJwM8pz1dWmlXnvaKx4y1Ws2nEKdpm4yEBbGeW+083F6laVzacR5vdwsYkVW2O4ni6PqYiVDSaFSjeU6ozhXw46ijbN+BPunSJc7VjDrukulVqnCttUak7sFLqcBEzuTM2iezenaIieYl7Qp2qU7W2Hy1YrTDHd3bG9RzzPWT7ZbbbR3c67+9bpDP6QaNb0BTVNn3Dtk8VRsbse+JjGy1tzRMyzLXRatwRTpAvvvv5qDtJPITennm2c9THLOVnW6tvY2VTT6dXy9xWqo906D5Onw48zP/AEgY8c45T3xvu+ZOIjDiHmmFd5FV3hQPIqu8AHkVCB1KGbc1hDA1dAPzqj9snxiehHUFI7DwErKyhhDoYDIZUdD0dvUIa0rfqa2yH+zq9RHZk49uO+ZtHeG6T+WVG9tXoVGpPzU8+ph1MO4zUTliYxOEFMqJhoRLigQqVgvMwrKvtepU+sZmZs1FJkfRTXvL39OmORSufdTafD/4gtngretf9UPXw9MXy6PoJZcFEMebLJ+O78NH9+n+p00tpWK1opYkcp77aW7vXX2U9Tq0bekW2zibrpxDlfVmWr0X1YXVpTrZ3yyMfrIxH4gfjOc1iJw60nMOfvdTqJq1J+HipinUQN9EMy+kPwHtM5fmeqa+5gNO1r6jfqjBlQVQzuPoUk548eXtkpHNbCXmNOmXUdKroW9q1KgRQTHDlNnf2jlO9pxtXZ5qUz71t5fDv/WtzkbZPxnprOIw8Vq5nK3b3i1BtN5c5jCTmEV3MKB5FV3gA8ioQOoQzTCwhlRq9Hz86o/bJ8YnoR1BSOw8BKysIYDoYQyGUKphHUK36fbdt3bL7a1L/f8Aj4zHwy6fHHnDBVp0ckg0DJ1fXEoDnvMzOG60y4vVOlFSpkKcCYmztXTiGFUuXc5JMxl0iH0ToJSt6jUrq0Qrd21Fqd3ZPUPzhWUr+k0mOe3dfZtsW/N/iM6sTbQ4m2NPUtE1vj4cTnltG3yn5+OO9MdY6vo2kWrJTXA+jjHLqn0vxaulbhpnVvy1iYnPXpOcR69nOmc7KmsOtJOFckgec3aZvgNTidWttXXjli0+7XvEec+M9fL7RLREbQ+WdK9UcngzPekLv9GfScW7taVjilXbipMeSVjgFT3MAPaO+cdSu2XXTticPqNWzWrnzRkjhU45d/snmtu9VZxLbsrVKFLzQASoQdoUDE70ry1z4uF7Te2PB8+6faiBkZ2VS59kxG8u0zy1fEatSet4VrSLnD4lhi0OiYzbmruZADmFA8igeBDMK6ZDNOawhlRrdHz86ofbJ8ZJWOqtSOw8BNMrCGEOjQGVoQqtKi7p189CotVOanl1MvWp7jJMZWJxOW9e6Wt1m4tGRuIBqlvkLURzzx/34TMTjaW5rzb1c/cBkyrAqw5qwII9hm3PD5p0qrFqpGeucrPTpxswsTLomBIrqOgjlblGUlWB2I5zGrpU1aTp3jMT1gicbvuy1fMDdoyfGfI4f8H5NSs6upN6U+Cs9vXxx28Gp1Ntoxnq5HpbdBKZbxn3HN8c1O543JPbIqeiaNdXrMttQqVyihnCAYRTyySQN+zmcGQfZugV1etwWt5a3NGrTUKK9Sk4SrTHWXIxxAd+/PtnG2nvs7V1cQ39f1tE4lU+jlQPDnMal98Q66NNsy+WajW8s7l9wcjB3GD1TNW7zmcPneo2ppOyHqYgHtx/wR7xPVE5jLxWjE4FpqfKDxmoYt0dSTtOjkBzIAcwoHMihcwDzCulQzTmdDKNbo8fnVD7ZPjJJHVWpNsPASsrCNKGVoQqtCFVoCq0oahcMjBkZkYcmUkEQdG4vSClWTyd9TFQAYFxTHDVTv2/h7jMcuOjcXztZxPSnoFVrA3WnVUv6GTxU0IF1T7iv0j3bHumJd67PnboQSrAqykqysCrKw5gg7g90jSWIV0fQv8AaF8RIPttR8Ux4CVl85/pAv8AC8AMLDg9B0S41K6W1t1yzec9Q58nRp53qOewdnWcCB2XSPpDS02iNJ0ioyim/FfagjcNa4uBzVXHVkbkdnCNgchpdEOk+om1qVat3VqZqeRphxTYoFUFmzjOTxjr+jOOreY2h20qRbeWxRxc0g3PGxHPBE8z0Yc1e2/A5GMb7S5MMrVdF8sdhvUQjwdVJRv/AK+DGa0r4thNXTia58HEW+FcN1bT2Q8Mw6LjyM9024icwoHMAHMihcwDzCukQzTBkMI1+jp+d0Ptk+MSR1VKTbDwEqLCNCGVpQqtCEVoQitAmGgQuX80+ELHVw7arcWtwa1tWqUKgPp02xkdjKdmHcQROUvVXo6lOmOn6kBT1m0C1cBV1O0UrVXsLqMkgdnnD6okVV1X+jusKf6Tp1WnqdqckNRI/SEHYUHpEd2/1RAyuizFLgAgqVbhZSCGUg7gg8jIPsdev8iG+rKj5LrdOvqF6trbKalaoxCryVVHN2P0VHWf44EK2dcv6OjWzaTp78d1U21XUF2cvjeih+jjJH1Rn6RJAcGlMCRXUdFLoFHtM4eo3lbfPJqvCA1PxIC47xjrE56lOaM+DppX5ZxPdf6F68VvKlCplUdCq8R9Gqh5Y6tifdPPePdy9FZzbDpdZtFJ4hOOXaIY2o3C0KTVDz4WWiOtnII4vAbzto0mZ5vBy17xEcsd3ywcsT2PC1tPr8S8J5rt7JuJc7RiTOZWQOZALmFC5hR5gdCjTTB0aEa3RxvndD7ZPjCx1VKTbDwErJ1aAytCFVpQitCJhoEw8Ab6phD4SStergr5ssfGcpeqFcQq/o+qXFpU8rbVqlCptlkOA4HU68mHcQRA7/T+mdlfsq6pbKlcYVNRtRwv3ca88f5h3CEdpqelVWtc2jC6VgAhRlDb9uTiEcNr+rU9CpPZWjrU1e5UG/vF3/Q6ZGRSTsbB2HfxHmohXzxB7TzJO5J7TClAgeOcb/8AmB2vR++oXKLU1S34eD9RqiOKNWuRtwsoOarfWwRtviYtSLdVrea7w1r/AFa3CYtlrVcbqar8RwPqqPiZz9hSHWeIu4LXdTZy3Ectjl1L3Trhyy5smVlasGIfxEsM26NFzNuYXMihYwBYwqGYG+jSsGRpRr9Gm+eUPt0+MSR1U6TbDwEqGVoQytARWhCK8omHgTDwipqdTzD4SS1Xq4m4bc+M5PTCCiFMggKjcLA94kR1d/0qrW9BTb1npVMY4kbB9o5H2yo4anxMzVHJZ3dnd2JLO7HJYk8ySSYVcWFSgDXbaBlVwH22yPRJ5HuMIfTNZrUDwE1ODHDwZPCBIL2q3NNkUUxgscsScsT3wMyod8QLdh6XgJYZt0X3M0wFjAFzCiYwIZhW4rSsGVoRr9GW+eW/26fGJWOqjSfYeAlZOrwEV5UKrwEDwJh4RIPKKGsVsIZmW6dXHXFQdonN3TouCOYhVhGECNw23OBTWsahwTsO+EWwAIUqGB6zCBTuqgxzEIyXqjPMe8QGoEvsCM+MJlOpb1FO4MYMwiisTyMi5hp2dHgGSRkzUQ52nKxUVgochgjEhXIIRiOYB5EyorsYBMYUTGFQzA21aVgqtAs2ly9J1qI3C6MGRhg8LDkd9oRpLr1z61P7ta/yQuZIuu3HrU/u1t/JLhMyQa5cetT+7W38kGZTGuXHrU/u9t/JBmUxrdx61P7vb/yRhMymNbr+tT+72/8AJGDMpDWq/rU/u9v/ACRgzLO1fX7lV2emP8NbH4pJLdHM3HSe8HKrT+52X5Uw6p23Sa8I3qUz/hLL8uBaXpHd/wBpT+6Wf5cDyr0iu8frKf3Sz/LgHb9IbzrqUz/g7L+FOA56RXfr0/uln+XAkOkV369P7paflwIVOkl369P7paflwKNx0nvOqrT+52X5cCoelV9/a0vuVl+VAuad0lvGbepS8P0OyH/5ywzZsnpBdevT+62n5c0xkTdIbr16X3W0/LkMjbpFd+vT+6Wn5cGVyn071Cnbm2R6CozM7sLahxuSAMEcPByA+jnvjC5ly1VySSeZJJ5DeALGATGFRzINhWlZKrSoRWgKrQhFaUIrwEDwiYeBMPKJB4Rla0+0zZ0o5i5aYdUrJoF5TCpGB+SQSYyjwviAFSpApXDQiqIGhpuzSwzZsFppzGzSKJmgEzQomMAmMKNjII5gaytKyRWgKrSoRWgIrQiYaAgeUTDwJB4RIPAydZfaZl0o524My6JWTQLytCkzA84oR6WhVatWhEVgVbhoEKYgW7I4aWGZapaVgbNAJmhRsYBMYUbGBBjII5gaatKhFaEIrQEVpUTVoCBoEw0IkHgSDyiXHAxdWrb4mJdKsWsZG3tmYF4NAkHgS4oA16uIFZDkwHLYECnUOTAmDiBO1fzpYZlq8UrCDNCjZoBsYUZMAyZBAmBHMD//2Q=="/>
          <p:cNvSpPr>
            <a:spLocks noChangeAspect="1" noChangeArrowheads="1"/>
          </p:cNvSpPr>
          <p:nvPr/>
        </p:nvSpPr>
        <p:spPr bwMode="auto">
          <a:xfrm>
            <a:off x="155575" y="-1996966"/>
            <a:ext cx="4467225" cy="4133850"/>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13" name="Espace réservé du contenu 2"/>
          <p:cNvSpPr txBox="1">
            <a:spLocks/>
          </p:cNvSpPr>
          <p:nvPr/>
        </p:nvSpPr>
        <p:spPr>
          <a:xfrm>
            <a:off x="1939250" y="4956432"/>
            <a:ext cx="6243054" cy="1102800"/>
          </a:xfrm>
          <a:prstGeom prst="rect">
            <a:avLst/>
          </a:prstGeom>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oAutofit/>
          </a:bodyPr>
          <a:lstStyle/>
          <a:p>
            <a:pPr marL="95250" lvl="0" defTabSz="914400">
              <a:defRPr/>
            </a:pPr>
            <a:r>
              <a:rPr lang="en-US" kern="0" dirty="0" smtClean="0">
                <a:solidFill>
                  <a:srgbClr val="FFFFFF"/>
                </a:solidFill>
              </a:rPr>
              <a:t>With all these advantages, standards have the potential to facilitate the adoption of new ICT technologies and make countries worldwide benefit from their related opportunities</a:t>
            </a:r>
            <a:endParaRPr lang="en-GB" kern="0" dirty="0">
              <a:solidFill>
                <a:srgbClr val="FFFFFF"/>
              </a:solidFill>
            </a:endParaRPr>
          </a:p>
        </p:txBody>
      </p:sp>
      <p:pic>
        <p:nvPicPr>
          <p:cNvPr id="16" name="Picture 2"/>
          <p:cNvPicPr>
            <a:picLocks noChangeAspect="1" noChangeArrowheads="1"/>
          </p:cNvPicPr>
          <p:nvPr/>
        </p:nvPicPr>
        <p:blipFill>
          <a:blip r:embed="rId6">
            <a:duotone>
              <a:schemeClr val="accent4">
                <a:shade val="45000"/>
                <a:satMod val="135000"/>
              </a:schemeClr>
              <a:prstClr val="white"/>
            </a:duotone>
          </a:blip>
          <a:srcRect/>
          <a:stretch>
            <a:fillRect/>
          </a:stretch>
        </p:blipFill>
        <p:spPr bwMode="auto">
          <a:xfrm>
            <a:off x="866038" y="5161779"/>
            <a:ext cx="1010148" cy="573206"/>
          </a:xfrm>
          <a:prstGeom prst="rect">
            <a:avLst/>
          </a:prstGeom>
          <a:noFill/>
          <a:ln w="9525">
            <a:noFill/>
            <a:miter lim="800000"/>
            <a:headEnd/>
            <a:tailEnd/>
          </a:ln>
          <a:effectLst/>
        </p:spPr>
      </p:pic>
    </p:spTree>
    <p:extLst>
      <p:ext uri="{BB962C8B-B14F-4D97-AF65-F5344CB8AC3E}">
        <p14:creationId xmlns:p14="http://schemas.microsoft.com/office/powerpoint/2010/main" xmlns="" val="1414143445"/>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283C63E4-F9BE-C24A-B4FF-309EB18BA564}" type="slidenum">
              <a:rPr lang="en-US" smtClean="0"/>
              <a:pPr/>
              <a:t>9</a:t>
            </a:fld>
            <a:endParaRPr lang="en-US" dirty="0"/>
          </a:p>
        </p:txBody>
      </p:sp>
      <p:pic>
        <p:nvPicPr>
          <p:cNvPr id="5" name="Picture 2"/>
          <p:cNvPicPr>
            <a:picLocks noChangeAspect="1" noChangeArrowheads="1"/>
          </p:cNvPicPr>
          <p:nvPr/>
        </p:nvPicPr>
        <p:blipFill>
          <a:blip r:embed="rId2" cstate="print"/>
          <a:srcRect/>
          <a:stretch>
            <a:fillRect/>
          </a:stretch>
        </p:blipFill>
        <p:spPr bwMode="auto">
          <a:xfrm>
            <a:off x="0" y="162478"/>
            <a:ext cx="1071570" cy="642942"/>
          </a:xfrm>
          <a:prstGeom prst="rect">
            <a:avLst/>
          </a:prstGeom>
          <a:noFill/>
          <a:ln w="9525">
            <a:noFill/>
            <a:miter lim="800000"/>
            <a:headEnd/>
            <a:tailEnd/>
          </a:ln>
          <a:effectLst/>
        </p:spPr>
      </p:pic>
      <p:sp>
        <p:nvSpPr>
          <p:cNvPr id="8" name="Title 1"/>
          <p:cNvSpPr txBox="1">
            <a:spLocks/>
          </p:cNvSpPr>
          <p:nvPr/>
        </p:nvSpPr>
        <p:spPr>
          <a:xfrm>
            <a:off x="532150" y="2822574"/>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endParaRPr lang="en-US" sz="5400" dirty="0">
              <a:solidFill>
                <a:srgbClr val="558ED5"/>
              </a:solidFill>
            </a:endParaRPr>
          </a:p>
        </p:txBody>
      </p:sp>
      <p:sp>
        <p:nvSpPr>
          <p:cNvPr id="9" name="Title 1"/>
          <p:cNvSpPr txBox="1">
            <a:spLocks/>
          </p:cNvSpPr>
          <p:nvPr/>
        </p:nvSpPr>
        <p:spPr>
          <a:xfrm>
            <a:off x="532150" y="4896912"/>
            <a:ext cx="8229600" cy="74372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pPr>
              <a:lnSpc>
                <a:spcPct val="107000"/>
              </a:lnSpc>
              <a:spcAft>
                <a:spcPts val="800"/>
              </a:spcAft>
            </a:pPr>
            <a:endParaRPr lang="en-US" sz="2800" dirty="0">
              <a:solidFill>
                <a:schemeClr val="tx2">
                  <a:lumMod val="60000"/>
                  <a:lumOff val="40000"/>
                </a:schemeClr>
              </a:solidFill>
              <a:latin typeface="Calibri" panose="020F0502020204030204" pitchFamily="34" charset="0"/>
              <a:ea typeface="Calibri" panose="020F0502020204030204" pitchFamily="34" charset="0"/>
              <a:cs typeface="Arial" panose="020B0604020202020204" pitchFamily="34" charset="0"/>
            </a:endParaRPr>
          </a:p>
        </p:txBody>
      </p:sp>
      <p:sp>
        <p:nvSpPr>
          <p:cNvPr id="11" name="AutoShape 81"/>
          <p:cNvSpPr>
            <a:spLocks noChangeArrowheads="1"/>
          </p:cNvSpPr>
          <p:nvPr/>
        </p:nvSpPr>
        <p:spPr bwMode="gray">
          <a:xfrm>
            <a:off x="3356234" y="3832624"/>
            <a:ext cx="5267494" cy="528630"/>
          </a:xfrm>
          <a:prstGeom prst="roundRect">
            <a:avLst>
              <a:gd name="adj" fmla="val 50000"/>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headEnd/>
            <a:tailEnd/>
          </a:ln>
          <a:effectLst>
            <a:outerShdw blurRad="50800" dist="38100" dir="2700000" algn="tl" rotWithShape="0">
              <a:prstClr val="black">
                <a:alpha val="40000"/>
              </a:prstClr>
            </a:outerShdw>
            <a:reflection blurRad="6350" stA="52000" endA="300" endPos="35000" dir="5400000" sy="-100000" algn="bl" rotWithShape="0"/>
          </a:effectLst>
          <a:scene3d>
            <a:camera prst="orthographicFront"/>
            <a:lightRig rig="threePt" dir="t"/>
          </a:scene3d>
          <a:sp3d>
            <a:bevelT/>
          </a:sp3d>
        </p:spPr>
        <p:txBody>
          <a:bodyPr wrap="none" anchor="ctr"/>
          <a:lstStyle/>
          <a:p>
            <a:pPr marL="261938" indent="-261938"/>
            <a:r>
              <a:rPr lang="fr-FR" sz="1700" b="1" kern="0" dirty="0" smtClean="0">
                <a:solidFill>
                  <a:schemeClr val="bg1">
                    <a:lumMod val="75000"/>
                  </a:schemeClr>
                </a:solidFill>
                <a:latin typeface="Arial" pitchFamily="34" charset="0"/>
              </a:rPr>
              <a:t>3. </a:t>
            </a:r>
            <a:r>
              <a:rPr lang="en-US" sz="1700" b="1" kern="0" dirty="0" smtClean="0">
                <a:solidFill>
                  <a:schemeClr val="bg1">
                    <a:lumMod val="75000"/>
                  </a:schemeClr>
                </a:solidFill>
                <a:latin typeface="Arial" pitchFamily="34" charset="0"/>
                <a:cs typeface="Arial" pitchFamily="34" charset="0"/>
              </a:rPr>
              <a:t>Involvement of African Countries in SG13 </a:t>
            </a:r>
          </a:p>
          <a:p>
            <a:pPr marL="261938" indent="-261938"/>
            <a:r>
              <a:rPr lang="en-US" sz="1700" b="1" kern="0" dirty="0" smtClean="0">
                <a:solidFill>
                  <a:schemeClr val="bg1">
                    <a:lumMod val="75000"/>
                  </a:schemeClr>
                </a:solidFill>
                <a:latin typeface="Arial" pitchFamily="34" charset="0"/>
                <a:cs typeface="Arial" pitchFamily="34" charset="0"/>
              </a:rPr>
              <a:t>	Activities</a:t>
            </a:r>
          </a:p>
        </p:txBody>
      </p:sp>
      <p:sp>
        <p:nvSpPr>
          <p:cNvPr id="12" name="AutoShape 87"/>
          <p:cNvSpPr>
            <a:spLocks noChangeArrowheads="1"/>
          </p:cNvSpPr>
          <p:nvPr/>
        </p:nvSpPr>
        <p:spPr bwMode="gray">
          <a:xfrm>
            <a:off x="3321478" y="2825100"/>
            <a:ext cx="5349548" cy="590536"/>
          </a:xfrm>
          <a:prstGeom prst="roundRect">
            <a:avLst>
              <a:gd name="adj" fmla="val 50000"/>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headEnd/>
            <a:tailEnd/>
          </a:ln>
          <a:effectLst>
            <a:outerShdw blurRad="50800" dist="38100" dir="2700000" algn="tl" rotWithShape="0">
              <a:prstClr val="black">
                <a:alpha val="40000"/>
              </a:prstClr>
            </a:outerShdw>
            <a:reflection blurRad="6350" stA="52000" endA="300" endPos="35000" dir="5400000" sy="-100000" algn="bl" rotWithShape="0"/>
          </a:effectLst>
          <a:scene3d>
            <a:camera prst="orthographicFront"/>
            <a:lightRig rig="threePt" dir="t"/>
          </a:scene3d>
          <a:sp3d>
            <a:bevelT/>
          </a:sp3d>
        </p:spPr>
        <p:txBody>
          <a:bodyPr wrap="none" anchor="ctr"/>
          <a:lstStyle/>
          <a:p>
            <a:pPr marL="514350" indent="-514350"/>
            <a:r>
              <a:rPr kumimoji="0" lang="fr-FR" sz="1700" b="1" i="0" u="none" strike="noStrike" kern="0" cap="none" spc="0" normalizeH="0" baseline="0" noProof="0" dirty="0" smtClean="0">
                <a:ln>
                  <a:noFill/>
                </a:ln>
                <a:solidFill>
                  <a:schemeClr val="accent2"/>
                </a:solidFill>
                <a:effectLst/>
                <a:uLnTx/>
                <a:uFillTx/>
                <a:latin typeface="Arial" pitchFamily="34" charset="0"/>
                <a:ea typeface="+mn-ea"/>
                <a:cs typeface="Arial" pitchFamily="34" charset="0"/>
              </a:rPr>
              <a:t>2</a:t>
            </a:r>
            <a:r>
              <a:rPr lang="fr-FR" sz="1700" b="1" kern="0" dirty="0" smtClean="0">
                <a:solidFill>
                  <a:schemeClr val="accent2"/>
                </a:solidFill>
                <a:latin typeface="Arial" pitchFamily="34" charset="0"/>
              </a:rPr>
              <a:t>. </a:t>
            </a:r>
            <a:r>
              <a:rPr lang="en-US" sz="1700" b="1" kern="0" dirty="0" smtClean="0">
                <a:solidFill>
                  <a:schemeClr val="accent2"/>
                </a:solidFill>
                <a:latin typeface="Arial" pitchFamily="34" charset="0"/>
              </a:rPr>
              <a:t>Importance of SG13’s Standardization Topics</a:t>
            </a:r>
          </a:p>
        </p:txBody>
      </p:sp>
      <p:grpSp>
        <p:nvGrpSpPr>
          <p:cNvPr id="2" name="Group 88"/>
          <p:cNvGrpSpPr>
            <a:grpSpLocks/>
          </p:cNvGrpSpPr>
          <p:nvPr/>
        </p:nvGrpSpPr>
        <p:grpSpPr bwMode="auto">
          <a:xfrm>
            <a:off x="2791526" y="2948598"/>
            <a:ext cx="369069" cy="381000"/>
            <a:chOff x="2078" y="1680"/>
            <a:chExt cx="1615" cy="1615"/>
          </a:xfrm>
        </p:grpSpPr>
        <p:sp>
          <p:nvSpPr>
            <p:cNvPr id="14" name="Oval 89"/>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pitchFamily="34" charset="0"/>
              </a:endParaRPr>
            </a:p>
          </p:txBody>
        </p:sp>
        <p:sp>
          <p:nvSpPr>
            <p:cNvPr id="15" name="Oval 90"/>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pitchFamily="34" charset="0"/>
              </a:endParaRPr>
            </a:p>
          </p:txBody>
        </p:sp>
        <p:sp>
          <p:nvSpPr>
            <p:cNvPr id="16" name="Oval 91"/>
            <p:cNvSpPr>
              <a:spLocks noChangeArrowheads="1"/>
            </p:cNvSpPr>
            <p:nvPr/>
          </p:nvSpPr>
          <p:spPr bwMode="gray">
            <a:xfrm>
              <a:off x="2253" y="1855"/>
              <a:ext cx="1265" cy="1265"/>
            </a:xfrm>
            <a:prstGeom prst="ellipse">
              <a:avLst/>
            </a:prstGeom>
            <a:gradFill rotWithShape="1">
              <a:gsLst>
                <a:gs pos="0">
                  <a:srgbClr val="0000FF">
                    <a:gamma/>
                    <a:tint val="0"/>
                    <a:invGamma/>
                  </a:srgbClr>
                </a:gs>
                <a:gs pos="50000">
                  <a:srgbClr val="0000FF"/>
                </a:gs>
                <a:gs pos="100000">
                  <a:srgbClr val="0000FF">
                    <a:gamma/>
                    <a:tint val="0"/>
                    <a:invGamma/>
                  </a:srgbClr>
                </a:gs>
              </a:gsLst>
              <a:lin ang="2700000" scaled="1"/>
            </a:gradFill>
            <a:ln w="38100" algn="ctr">
              <a:noFill/>
              <a:round/>
              <a:headEnd/>
              <a:tailEnd/>
            </a:ln>
            <a:effec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Text" lastClr="000000"/>
                </a:solidFill>
                <a:effectLst/>
                <a:uLnTx/>
                <a:uFillTx/>
                <a:latin typeface="Calibri"/>
                <a:cs typeface="+mn-cs"/>
              </a:endParaRPr>
            </a:p>
          </p:txBody>
        </p:sp>
        <p:sp>
          <p:nvSpPr>
            <p:cNvPr id="17" name="Oval 92"/>
            <p:cNvSpPr>
              <a:spLocks noChangeArrowheads="1"/>
            </p:cNvSpPr>
            <p:nvPr/>
          </p:nvSpPr>
          <p:spPr bwMode="gray">
            <a:xfrm>
              <a:off x="2254" y="1856"/>
              <a:ext cx="1262" cy="1264"/>
            </a:xfrm>
            <a:prstGeom prst="ellipse">
              <a:avLst/>
            </a:prstGeom>
            <a:gradFill rotWithShape="1">
              <a:gsLst>
                <a:gs pos="0">
                  <a:srgbClr val="000000"/>
                </a:gs>
                <a:gs pos="100000">
                  <a:srgbClr val="FFCC00"/>
                </a:gs>
              </a:gsLst>
              <a:lin ang="2700000" scaled="1"/>
            </a:gradFill>
            <a:ln w="38100" algn="ctr">
              <a:noFill/>
              <a:round/>
              <a:headEnd/>
              <a:tailEnd/>
            </a:ln>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pitchFamily="34" charset="0"/>
              </a:endParaRPr>
            </a:p>
          </p:txBody>
        </p:sp>
        <p:sp>
          <p:nvSpPr>
            <p:cNvPr id="18" name="Oval 93"/>
            <p:cNvSpPr>
              <a:spLocks noChangeArrowheads="1"/>
            </p:cNvSpPr>
            <p:nvPr/>
          </p:nvSpPr>
          <p:spPr bwMode="gray">
            <a:xfrm>
              <a:off x="2334" y="1936"/>
              <a:ext cx="1097" cy="1104"/>
            </a:xfrm>
            <a:prstGeom prst="ellipse">
              <a:avLst/>
            </a:prstGeom>
            <a:gradFill rotWithShape="1">
              <a:gsLst>
                <a:gs pos="0">
                  <a:srgbClr val="0000FF">
                    <a:gamma/>
                    <a:shade val="54118"/>
                    <a:invGamma/>
                  </a:srgbClr>
                </a:gs>
                <a:gs pos="50000">
                  <a:srgbClr val="0000FF"/>
                </a:gs>
                <a:gs pos="100000">
                  <a:srgbClr val="0000FF">
                    <a:gamma/>
                    <a:shade val="54118"/>
                    <a:invGamma/>
                  </a:srgbClr>
                </a:gs>
              </a:gsLst>
              <a:lin ang="18900000" scaled="1"/>
            </a:gradFill>
            <a:ln w="38100" algn="ctr">
              <a:noFill/>
              <a:round/>
              <a:headEnd/>
              <a:tailEnd/>
            </a:ln>
            <a:effec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Text" lastClr="000000"/>
                </a:solidFill>
                <a:effectLst/>
                <a:uLnTx/>
                <a:uFillTx/>
                <a:latin typeface="Calibri"/>
                <a:cs typeface="+mn-cs"/>
              </a:endParaRPr>
            </a:p>
          </p:txBody>
        </p:sp>
        <p:sp>
          <p:nvSpPr>
            <p:cNvPr id="19" name="Oval 94"/>
            <p:cNvSpPr>
              <a:spLocks noChangeArrowheads="1"/>
            </p:cNvSpPr>
            <p:nvPr/>
          </p:nvSpPr>
          <p:spPr bwMode="gray">
            <a:xfrm>
              <a:off x="2337" y="1939"/>
              <a:ext cx="1096" cy="1098"/>
            </a:xfrm>
            <a:prstGeom prst="ellipse">
              <a:avLst/>
            </a:prstGeom>
            <a:gradFill rotWithShape="1">
              <a:gsLst>
                <a:gs pos="0">
                  <a:srgbClr val="FFCC00"/>
                </a:gs>
                <a:gs pos="100000">
                  <a:srgbClr val="7C6300"/>
                </a:gs>
              </a:gsLst>
              <a:lin ang="2700000" scaled="1"/>
            </a:gradFill>
            <a:ln w="38100" algn="ctr">
              <a:noFill/>
              <a:round/>
              <a:headEnd/>
              <a:tailEnd/>
            </a:ln>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pitchFamily="34" charset="0"/>
              </a:endParaRPr>
            </a:p>
          </p:txBody>
        </p:sp>
      </p:grpSp>
      <p:grpSp>
        <p:nvGrpSpPr>
          <p:cNvPr id="3" name="Group 102"/>
          <p:cNvGrpSpPr>
            <a:grpSpLocks/>
          </p:cNvGrpSpPr>
          <p:nvPr/>
        </p:nvGrpSpPr>
        <p:grpSpPr bwMode="auto">
          <a:xfrm>
            <a:off x="2815666" y="3885860"/>
            <a:ext cx="369069" cy="381000"/>
            <a:chOff x="2078" y="1680"/>
            <a:chExt cx="1615" cy="1615"/>
          </a:xfrm>
        </p:grpSpPr>
        <p:sp>
          <p:nvSpPr>
            <p:cNvPr id="21" name="Oval 103"/>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pitchFamily="34" charset="0"/>
              </a:endParaRPr>
            </a:p>
          </p:txBody>
        </p:sp>
        <p:sp>
          <p:nvSpPr>
            <p:cNvPr id="22" name="Oval 104"/>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pitchFamily="34" charset="0"/>
              </a:endParaRPr>
            </a:p>
          </p:txBody>
        </p:sp>
        <p:sp>
          <p:nvSpPr>
            <p:cNvPr id="23" name="Oval 105"/>
            <p:cNvSpPr>
              <a:spLocks noChangeArrowheads="1"/>
            </p:cNvSpPr>
            <p:nvPr/>
          </p:nvSpPr>
          <p:spPr bwMode="gray">
            <a:xfrm>
              <a:off x="2253" y="1855"/>
              <a:ext cx="1265" cy="1265"/>
            </a:xfrm>
            <a:prstGeom prst="ellipse">
              <a:avLst/>
            </a:prstGeom>
            <a:gradFill rotWithShape="1">
              <a:gsLst>
                <a:gs pos="0">
                  <a:srgbClr val="0000FF">
                    <a:gamma/>
                    <a:tint val="0"/>
                    <a:invGamma/>
                  </a:srgbClr>
                </a:gs>
                <a:gs pos="50000">
                  <a:srgbClr val="0000FF"/>
                </a:gs>
                <a:gs pos="100000">
                  <a:srgbClr val="0000FF">
                    <a:gamma/>
                    <a:tint val="0"/>
                    <a:invGamma/>
                  </a:srgbClr>
                </a:gs>
              </a:gsLst>
              <a:lin ang="2700000" scaled="1"/>
            </a:gradFill>
            <a:ln w="38100" algn="ctr">
              <a:noFill/>
              <a:round/>
              <a:headEnd/>
              <a:tailEnd/>
            </a:ln>
            <a:effec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Text" lastClr="000000"/>
                </a:solidFill>
                <a:effectLst/>
                <a:uLnTx/>
                <a:uFillTx/>
                <a:latin typeface="Calibri"/>
                <a:cs typeface="+mn-cs"/>
              </a:endParaRPr>
            </a:p>
          </p:txBody>
        </p:sp>
        <p:sp>
          <p:nvSpPr>
            <p:cNvPr id="24" name="Oval 106"/>
            <p:cNvSpPr>
              <a:spLocks noChangeArrowheads="1"/>
            </p:cNvSpPr>
            <p:nvPr/>
          </p:nvSpPr>
          <p:spPr bwMode="gray">
            <a:xfrm>
              <a:off x="2254" y="1856"/>
              <a:ext cx="1262" cy="1264"/>
            </a:xfrm>
            <a:prstGeom prst="ellipse">
              <a:avLst/>
            </a:prstGeom>
            <a:gradFill rotWithShape="1">
              <a:gsLst>
                <a:gs pos="0">
                  <a:srgbClr val="21B3E1"/>
                </a:gs>
                <a:gs pos="100000">
                  <a:srgbClr val="0F5368"/>
                </a:gs>
              </a:gsLst>
              <a:lin ang="5400000" scaled="1"/>
            </a:gradFill>
            <a:ln w="38100" algn="ctr">
              <a:noFill/>
              <a:round/>
              <a:headEnd/>
              <a:tailEnd/>
            </a:ln>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pitchFamily="34" charset="0"/>
              </a:endParaRPr>
            </a:p>
          </p:txBody>
        </p:sp>
        <p:sp>
          <p:nvSpPr>
            <p:cNvPr id="25" name="Oval 107"/>
            <p:cNvSpPr>
              <a:spLocks noChangeArrowheads="1"/>
            </p:cNvSpPr>
            <p:nvPr/>
          </p:nvSpPr>
          <p:spPr bwMode="gray">
            <a:xfrm>
              <a:off x="2334" y="1936"/>
              <a:ext cx="1097" cy="1104"/>
            </a:xfrm>
            <a:prstGeom prst="ellipse">
              <a:avLst/>
            </a:prstGeom>
            <a:gradFill rotWithShape="1">
              <a:gsLst>
                <a:gs pos="0">
                  <a:srgbClr val="0000FF">
                    <a:gamma/>
                    <a:shade val="54118"/>
                    <a:invGamma/>
                  </a:srgbClr>
                </a:gs>
                <a:gs pos="50000">
                  <a:srgbClr val="0000FF"/>
                </a:gs>
                <a:gs pos="100000">
                  <a:srgbClr val="0000FF">
                    <a:gamma/>
                    <a:shade val="54118"/>
                    <a:invGamma/>
                  </a:srgbClr>
                </a:gs>
              </a:gsLst>
              <a:lin ang="18900000" scaled="1"/>
            </a:gradFill>
            <a:ln w="38100" algn="ctr">
              <a:noFill/>
              <a:round/>
              <a:headEnd/>
              <a:tailEnd/>
            </a:ln>
            <a:effec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Text" lastClr="000000"/>
                </a:solidFill>
                <a:effectLst/>
                <a:uLnTx/>
                <a:uFillTx/>
                <a:latin typeface="Calibri"/>
                <a:cs typeface="+mn-cs"/>
              </a:endParaRPr>
            </a:p>
          </p:txBody>
        </p:sp>
        <p:sp>
          <p:nvSpPr>
            <p:cNvPr id="26" name="Oval 108"/>
            <p:cNvSpPr>
              <a:spLocks noChangeArrowheads="1"/>
            </p:cNvSpPr>
            <p:nvPr/>
          </p:nvSpPr>
          <p:spPr bwMode="gray">
            <a:xfrm>
              <a:off x="2337" y="1939"/>
              <a:ext cx="1096" cy="1098"/>
            </a:xfrm>
            <a:prstGeom prst="ellipse">
              <a:avLst/>
            </a:prstGeom>
            <a:gradFill rotWithShape="1">
              <a:gsLst>
                <a:gs pos="0">
                  <a:srgbClr val="21B3E1"/>
                </a:gs>
                <a:gs pos="100000">
                  <a:srgbClr val="10576D"/>
                </a:gs>
              </a:gsLst>
              <a:lin ang="2700000" scaled="1"/>
            </a:gradFill>
            <a:ln w="38100" algn="ctr">
              <a:noFill/>
              <a:round/>
              <a:headEnd/>
              <a:tailEnd/>
            </a:ln>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pitchFamily="34" charset="0"/>
              </a:endParaRPr>
            </a:p>
          </p:txBody>
        </p:sp>
      </p:grpSp>
      <p:sp>
        <p:nvSpPr>
          <p:cNvPr id="34" name="AutoShape 87"/>
          <p:cNvSpPr>
            <a:spLocks noChangeArrowheads="1"/>
          </p:cNvSpPr>
          <p:nvPr/>
        </p:nvSpPr>
        <p:spPr bwMode="gray">
          <a:xfrm>
            <a:off x="2939136" y="1896406"/>
            <a:ext cx="5278886" cy="576242"/>
          </a:xfrm>
          <a:prstGeom prst="roundRect">
            <a:avLst>
              <a:gd name="adj" fmla="val 50000"/>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headEnd/>
            <a:tailEnd/>
          </a:ln>
          <a:effectLst>
            <a:outerShdw blurRad="50800" dist="38100" dir="2700000" algn="tl" rotWithShape="0">
              <a:prstClr val="black">
                <a:alpha val="40000"/>
              </a:prstClr>
            </a:outerShdw>
            <a:reflection blurRad="6350" stA="52000" endA="300" endPos="35000" dir="5400000" sy="-100000" algn="bl" rotWithShape="0"/>
          </a:effectLst>
          <a:scene3d>
            <a:camera prst="orthographicFront"/>
            <a:lightRig rig="threePt" dir="t"/>
          </a:scene3d>
          <a:sp3d>
            <a:bevelT/>
          </a:sp3d>
        </p:spPr>
        <p:txBody>
          <a:bodyPr wrap="none" anchor="ctr"/>
          <a:lstStyle/>
          <a:p>
            <a:pPr marL="355600" lvl="0" indent="-355600" fontAlgn="auto">
              <a:spcBef>
                <a:spcPts val="0"/>
              </a:spcBef>
              <a:spcAft>
                <a:spcPts val="0"/>
              </a:spcAft>
              <a:buAutoNum type="arabicPeriod"/>
            </a:pPr>
            <a:r>
              <a:rPr lang="en-US" sz="1700" b="1" kern="0" dirty="0" smtClean="0">
                <a:solidFill>
                  <a:schemeClr val="bg1">
                    <a:lumMod val="75000"/>
                  </a:schemeClr>
                </a:solidFill>
                <a:latin typeface="Arial" pitchFamily="34" charset="0"/>
              </a:rPr>
              <a:t>Importance of Standards for the African </a:t>
            </a:r>
          </a:p>
          <a:p>
            <a:pPr marL="355600" lvl="0" indent="-355600" fontAlgn="auto">
              <a:spcBef>
                <a:spcPts val="0"/>
              </a:spcBef>
              <a:spcAft>
                <a:spcPts val="0"/>
              </a:spcAft>
            </a:pPr>
            <a:r>
              <a:rPr lang="en-US" sz="1700" b="1" kern="0" dirty="0" smtClean="0">
                <a:solidFill>
                  <a:schemeClr val="bg1">
                    <a:lumMod val="75000"/>
                  </a:schemeClr>
                </a:solidFill>
                <a:latin typeface="Arial" pitchFamily="34" charset="0"/>
              </a:rPr>
              <a:t>	Countries</a:t>
            </a:r>
          </a:p>
        </p:txBody>
      </p:sp>
      <p:grpSp>
        <p:nvGrpSpPr>
          <p:cNvPr id="6" name="Group 116"/>
          <p:cNvGrpSpPr>
            <a:grpSpLocks/>
          </p:cNvGrpSpPr>
          <p:nvPr/>
        </p:nvGrpSpPr>
        <p:grpSpPr bwMode="auto">
          <a:xfrm>
            <a:off x="2434336" y="1972606"/>
            <a:ext cx="344464" cy="381000"/>
            <a:chOff x="2078" y="1680"/>
            <a:chExt cx="1615" cy="1615"/>
          </a:xfrm>
        </p:grpSpPr>
        <p:sp>
          <p:nvSpPr>
            <p:cNvPr id="36" name="Oval 117"/>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pitchFamily="34" charset="0"/>
              </a:endParaRPr>
            </a:p>
          </p:txBody>
        </p:sp>
        <p:sp>
          <p:nvSpPr>
            <p:cNvPr id="37" name="Oval 118"/>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pitchFamily="34" charset="0"/>
              </a:endParaRPr>
            </a:p>
          </p:txBody>
        </p:sp>
        <p:sp>
          <p:nvSpPr>
            <p:cNvPr id="38" name="Oval 119"/>
            <p:cNvSpPr>
              <a:spLocks noChangeArrowheads="1"/>
            </p:cNvSpPr>
            <p:nvPr/>
          </p:nvSpPr>
          <p:spPr bwMode="gray">
            <a:xfrm>
              <a:off x="2251" y="1855"/>
              <a:ext cx="1262" cy="1265"/>
            </a:xfrm>
            <a:prstGeom prst="ellipse">
              <a:avLst/>
            </a:prstGeom>
            <a:gradFill rotWithShape="1">
              <a:gsLst>
                <a:gs pos="0">
                  <a:srgbClr val="0000FF">
                    <a:gamma/>
                    <a:tint val="0"/>
                    <a:invGamma/>
                  </a:srgbClr>
                </a:gs>
                <a:gs pos="50000">
                  <a:srgbClr val="0000FF"/>
                </a:gs>
                <a:gs pos="100000">
                  <a:srgbClr val="0000FF">
                    <a:gamma/>
                    <a:tint val="0"/>
                    <a:invGamma/>
                  </a:srgbClr>
                </a:gs>
              </a:gsLst>
              <a:lin ang="2700000" scaled="1"/>
            </a:gradFill>
            <a:ln w="38100" algn="ctr">
              <a:noFill/>
              <a:round/>
              <a:headEnd/>
              <a:tailEnd/>
            </a:ln>
            <a:effec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Text" lastClr="000000"/>
                </a:solidFill>
                <a:effectLst/>
                <a:uLnTx/>
                <a:uFillTx/>
                <a:latin typeface="Calibri"/>
                <a:cs typeface="+mn-cs"/>
              </a:endParaRPr>
            </a:p>
          </p:txBody>
        </p:sp>
        <p:sp>
          <p:nvSpPr>
            <p:cNvPr id="39" name="Oval 120"/>
            <p:cNvSpPr>
              <a:spLocks noChangeArrowheads="1"/>
            </p:cNvSpPr>
            <p:nvPr/>
          </p:nvSpPr>
          <p:spPr bwMode="gray">
            <a:xfrm>
              <a:off x="2254" y="1856"/>
              <a:ext cx="1262" cy="1264"/>
            </a:xfrm>
            <a:prstGeom prst="ellipse">
              <a:avLst/>
            </a:prstGeom>
            <a:gradFill rotWithShape="1">
              <a:gsLst>
                <a:gs pos="0">
                  <a:srgbClr val="000000"/>
                </a:gs>
                <a:gs pos="100000">
                  <a:srgbClr val="E35E23"/>
                </a:gs>
              </a:gsLst>
              <a:lin ang="2700000" scaled="1"/>
            </a:gradFill>
            <a:ln w="38100" algn="ctr">
              <a:noFill/>
              <a:round/>
              <a:headEnd/>
              <a:tailEnd/>
            </a:ln>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pitchFamily="34" charset="0"/>
              </a:endParaRPr>
            </a:p>
          </p:txBody>
        </p:sp>
        <p:sp>
          <p:nvSpPr>
            <p:cNvPr id="40" name="Oval 121"/>
            <p:cNvSpPr>
              <a:spLocks noChangeArrowheads="1"/>
            </p:cNvSpPr>
            <p:nvPr/>
          </p:nvSpPr>
          <p:spPr bwMode="gray">
            <a:xfrm>
              <a:off x="2338" y="1936"/>
              <a:ext cx="1096" cy="1104"/>
            </a:xfrm>
            <a:prstGeom prst="ellipse">
              <a:avLst/>
            </a:prstGeom>
            <a:gradFill rotWithShape="1">
              <a:gsLst>
                <a:gs pos="0">
                  <a:srgbClr val="0000FF">
                    <a:gamma/>
                    <a:shade val="54118"/>
                    <a:invGamma/>
                  </a:srgbClr>
                </a:gs>
                <a:gs pos="50000">
                  <a:srgbClr val="0000FF"/>
                </a:gs>
                <a:gs pos="100000">
                  <a:srgbClr val="0000FF">
                    <a:gamma/>
                    <a:shade val="54118"/>
                    <a:invGamma/>
                  </a:srgbClr>
                </a:gs>
              </a:gsLst>
              <a:lin ang="18900000" scaled="1"/>
            </a:gradFill>
            <a:ln w="38100" algn="ctr">
              <a:noFill/>
              <a:round/>
              <a:headEnd/>
              <a:tailEnd/>
            </a:ln>
            <a:effec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Text" lastClr="000000"/>
                </a:solidFill>
                <a:effectLst/>
                <a:uLnTx/>
                <a:uFillTx/>
                <a:latin typeface="Calibri"/>
                <a:cs typeface="+mn-cs"/>
              </a:endParaRPr>
            </a:p>
          </p:txBody>
        </p:sp>
        <p:sp>
          <p:nvSpPr>
            <p:cNvPr id="41" name="Oval 122"/>
            <p:cNvSpPr>
              <a:spLocks noChangeArrowheads="1"/>
            </p:cNvSpPr>
            <p:nvPr/>
          </p:nvSpPr>
          <p:spPr bwMode="gray">
            <a:xfrm>
              <a:off x="2337" y="1939"/>
              <a:ext cx="1096" cy="1098"/>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 lastClr="FFFFFF"/>
                </a:solidFill>
                <a:effectLst/>
                <a:uLnTx/>
                <a:uFillTx/>
                <a:latin typeface="Calibri"/>
                <a:ea typeface="+mn-ea"/>
                <a:cs typeface="+mn-cs"/>
              </a:endParaRPr>
            </a:p>
          </p:txBody>
        </p:sp>
      </p:grpSp>
      <p:sp>
        <p:nvSpPr>
          <p:cNvPr id="42" name="Ellipse 41"/>
          <p:cNvSpPr/>
          <p:nvPr/>
        </p:nvSpPr>
        <p:spPr>
          <a:xfrm>
            <a:off x="432108" y="1557928"/>
            <a:ext cx="2157924" cy="3714776"/>
          </a:xfrm>
          <a:prstGeom prst="ellipse">
            <a:avLst/>
          </a:prstGeom>
          <a:gradFill flip="none" rotWithShape="1">
            <a:gsLst>
              <a:gs pos="0">
                <a:srgbClr val="4BACC6">
                  <a:lumMod val="20000"/>
                  <a:lumOff val="80000"/>
                  <a:shade val="30000"/>
                  <a:satMod val="115000"/>
                </a:srgbClr>
              </a:gs>
              <a:gs pos="50000">
                <a:srgbClr val="4BACC6">
                  <a:lumMod val="20000"/>
                  <a:lumOff val="80000"/>
                  <a:shade val="67500"/>
                  <a:satMod val="115000"/>
                </a:srgbClr>
              </a:gs>
              <a:gs pos="100000">
                <a:srgbClr val="4BACC6">
                  <a:lumMod val="20000"/>
                  <a:lumOff val="80000"/>
                  <a:shade val="100000"/>
                  <a:satMod val="115000"/>
                </a:srgbClr>
              </a:gs>
            </a:gsLst>
            <a:lin ang="10800000" scaled="1"/>
            <a:tileRect/>
          </a:gradFill>
          <a:ln w="25400" cap="flat" cmpd="sng" algn="ctr">
            <a:noFill/>
            <a:prstDash val="solid"/>
          </a:ln>
          <a:effectLst/>
          <a:scene3d>
            <a:camera prst="orthographicFront"/>
            <a:lightRig rig="threePt" dir="t"/>
          </a:scene3d>
          <a:sp3d>
            <a:bevelT prst="angle"/>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43" name="ZoneTexte 42"/>
          <p:cNvSpPr txBox="1"/>
          <p:nvPr/>
        </p:nvSpPr>
        <p:spPr>
          <a:xfrm>
            <a:off x="742000" y="3053755"/>
            <a:ext cx="1643074" cy="646331"/>
          </a:xfrm>
          <a:prstGeom prst="rect">
            <a:avLst/>
          </a:prstGeom>
          <a:noFill/>
        </p:spPr>
        <p:txBody>
          <a:bodyPr wrap="square" rtlCol="0">
            <a:spAutoFit/>
          </a:bodyPr>
          <a:lstStyle/>
          <a:p>
            <a:r>
              <a:rPr lang="fr-FR" sz="3600" b="1" dirty="0" smtClean="0">
                <a:solidFill>
                  <a:schemeClr val="tx1">
                    <a:lumMod val="50000"/>
                  </a:schemeClr>
                </a:solidFill>
                <a:latin typeface="Arial" pitchFamily="34" charset="0"/>
              </a:rPr>
              <a:t>PLAN</a:t>
            </a:r>
            <a:endParaRPr lang="fr-FR" sz="3600" b="1" dirty="0">
              <a:solidFill>
                <a:schemeClr val="tx1">
                  <a:lumMod val="50000"/>
                </a:schemeClr>
              </a:solidFill>
              <a:latin typeface="Arial" pitchFamily="34" charset="0"/>
            </a:endParaRPr>
          </a:p>
        </p:txBody>
      </p:sp>
      <p:sp>
        <p:nvSpPr>
          <p:cNvPr id="44" name="AutoShape 78"/>
          <p:cNvSpPr>
            <a:spLocks noChangeArrowheads="1"/>
          </p:cNvSpPr>
          <p:nvPr/>
        </p:nvSpPr>
        <p:spPr bwMode="gray">
          <a:xfrm>
            <a:off x="2992670" y="4642094"/>
            <a:ext cx="5000447" cy="532086"/>
          </a:xfrm>
          <a:prstGeom prst="roundRect">
            <a:avLst>
              <a:gd name="adj" fmla="val 50000"/>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headEnd/>
            <a:tailEnd/>
          </a:ln>
          <a:effectLst>
            <a:outerShdw blurRad="50800" dist="38100" dir="2700000" algn="tl" rotWithShape="0">
              <a:prstClr val="black">
                <a:alpha val="40000"/>
              </a:prstClr>
            </a:outerShdw>
            <a:reflection blurRad="6350" stA="52000" endA="300" endPos="35000" dir="5400000" sy="-100000" algn="bl" rotWithShape="0"/>
          </a:effectLst>
          <a:scene3d>
            <a:camera prst="orthographicFront"/>
            <a:lightRig rig="threePt" dir="t"/>
          </a:scene3d>
          <a:sp3d>
            <a:bevelT/>
          </a:sp3d>
        </p:spPr>
        <p:txBody>
          <a:bodyPr wrap="none" anchor="ctr"/>
          <a:lstStyle/>
          <a:p>
            <a:pPr marL="514350" indent="-514350" eaLnBrk="1" fontAlgn="auto" hangingPunct="1">
              <a:lnSpc>
                <a:spcPct val="150000"/>
              </a:lnSpc>
              <a:spcBef>
                <a:spcPts val="0"/>
              </a:spcBef>
              <a:spcAft>
                <a:spcPts val="0"/>
              </a:spcAft>
              <a:defRPr/>
            </a:pPr>
            <a:r>
              <a:rPr kumimoji="0" lang="fr-FR" sz="1800" b="1" i="0" u="none" strike="noStrike" kern="0" cap="none" spc="0" normalizeH="0" baseline="0" noProof="0" dirty="0" smtClean="0">
                <a:ln>
                  <a:noFill/>
                </a:ln>
                <a:solidFill>
                  <a:schemeClr val="bg1">
                    <a:lumMod val="75000"/>
                  </a:schemeClr>
                </a:solidFill>
                <a:effectLst/>
                <a:uLnTx/>
                <a:uFillTx/>
                <a:latin typeface="Arial" pitchFamily="34" charset="0"/>
                <a:ea typeface="+mn-ea"/>
                <a:cs typeface="Arial" pitchFamily="34" charset="0"/>
              </a:rPr>
              <a:t>4. </a:t>
            </a:r>
            <a:r>
              <a:rPr lang="fr-FR" sz="1800" b="1" kern="0" dirty="0" smtClean="0">
                <a:solidFill>
                  <a:schemeClr val="bg1">
                    <a:lumMod val="75000"/>
                  </a:schemeClr>
                </a:solidFill>
                <a:latin typeface="Arial" pitchFamily="34" charset="0"/>
                <a:cs typeface="Arial" pitchFamily="34" charset="0"/>
              </a:rPr>
              <a:t>Conclusion &amp; </a:t>
            </a:r>
            <a:r>
              <a:rPr lang="en-US" sz="1800" b="1" kern="0" dirty="0" smtClean="0">
                <a:solidFill>
                  <a:schemeClr val="bg1">
                    <a:lumMod val="75000"/>
                  </a:schemeClr>
                </a:solidFill>
                <a:latin typeface="Arial" pitchFamily="34" charset="0"/>
                <a:cs typeface="Arial" pitchFamily="34" charset="0"/>
              </a:rPr>
              <a:t>Recommendations</a:t>
            </a:r>
            <a:endParaRPr kumimoji="0" lang="en-US" sz="1800" b="1" i="0" u="none" strike="noStrike" kern="0" cap="none" spc="0" normalizeH="0" baseline="0" dirty="0" smtClean="0">
              <a:ln>
                <a:noFill/>
              </a:ln>
              <a:solidFill>
                <a:schemeClr val="bg1">
                  <a:lumMod val="75000"/>
                </a:schemeClr>
              </a:solidFill>
              <a:effectLst/>
              <a:uLnTx/>
              <a:uFillTx/>
              <a:latin typeface="Arial" pitchFamily="34" charset="0"/>
              <a:ea typeface="+mn-ea"/>
              <a:cs typeface="Arial" pitchFamily="34" charset="0"/>
            </a:endParaRPr>
          </a:p>
        </p:txBody>
      </p:sp>
      <p:grpSp>
        <p:nvGrpSpPr>
          <p:cNvPr id="7" name="Group 109"/>
          <p:cNvGrpSpPr>
            <a:grpSpLocks/>
          </p:cNvGrpSpPr>
          <p:nvPr/>
        </p:nvGrpSpPr>
        <p:grpSpPr bwMode="auto">
          <a:xfrm>
            <a:off x="2416606" y="4711538"/>
            <a:ext cx="369069" cy="381000"/>
            <a:chOff x="2078" y="1680"/>
            <a:chExt cx="1615" cy="1615"/>
          </a:xfrm>
        </p:grpSpPr>
        <p:sp>
          <p:nvSpPr>
            <p:cNvPr id="46" name="Oval 110"/>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pitchFamily="34" charset="0"/>
              </a:endParaRPr>
            </a:p>
          </p:txBody>
        </p:sp>
        <p:sp>
          <p:nvSpPr>
            <p:cNvPr id="47" name="Oval 111"/>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pitchFamily="34" charset="0"/>
              </a:endParaRPr>
            </a:p>
          </p:txBody>
        </p:sp>
        <p:sp>
          <p:nvSpPr>
            <p:cNvPr id="48" name="Oval 112"/>
            <p:cNvSpPr>
              <a:spLocks noChangeArrowheads="1"/>
            </p:cNvSpPr>
            <p:nvPr/>
          </p:nvSpPr>
          <p:spPr bwMode="gray">
            <a:xfrm>
              <a:off x="2253" y="1855"/>
              <a:ext cx="1265" cy="1265"/>
            </a:xfrm>
            <a:prstGeom prst="ellipse">
              <a:avLst/>
            </a:prstGeom>
            <a:gradFill rotWithShape="1">
              <a:gsLst>
                <a:gs pos="0">
                  <a:srgbClr val="0000FF">
                    <a:gamma/>
                    <a:tint val="0"/>
                    <a:invGamma/>
                  </a:srgbClr>
                </a:gs>
                <a:gs pos="50000">
                  <a:srgbClr val="0000FF"/>
                </a:gs>
                <a:gs pos="100000">
                  <a:srgbClr val="0000FF">
                    <a:gamma/>
                    <a:tint val="0"/>
                    <a:invGamma/>
                  </a:srgbClr>
                </a:gs>
              </a:gsLst>
              <a:lin ang="2700000" scaled="1"/>
            </a:gradFill>
            <a:ln w="38100" algn="ctr">
              <a:noFill/>
              <a:round/>
              <a:headEnd/>
              <a:tailEnd/>
            </a:ln>
            <a:effec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Text" lastClr="000000"/>
                </a:solidFill>
                <a:effectLst/>
                <a:uLnTx/>
                <a:uFillTx/>
                <a:latin typeface="Calibri"/>
                <a:cs typeface="+mn-cs"/>
              </a:endParaRPr>
            </a:p>
          </p:txBody>
        </p:sp>
        <p:sp>
          <p:nvSpPr>
            <p:cNvPr id="49" name="Oval 113"/>
            <p:cNvSpPr>
              <a:spLocks noChangeArrowheads="1"/>
            </p:cNvSpPr>
            <p:nvPr/>
          </p:nvSpPr>
          <p:spPr bwMode="gray">
            <a:xfrm>
              <a:off x="2254" y="1856"/>
              <a:ext cx="1262" cy="1264"/>
            </a:xfrm>
            <a:prstGeom prst="ellipse">
              <a:avLst/>
            </a:prstGeom>
            <a:gradFill rotWithShape="1">
              <a:gsLst>
                <a:gs pos="0">
                  <a:srgbClr val="000000"/>
                </a:gs>
                <a:gs pos="100000">
                  <a:srgbClr val="8D67E1"/>
                </a:gs>
              </a:gsLst>
              <a:lin ang="2700000" scaled="1"/>
            </a:gradFill>
            <a:ln w="38100" algn="ctr">
              <a:noFill/>
              <a:round/>
              <a:headEnd/>
              <a:tailEnd/>
            </a:ln>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pitchFamily="34" charset="0"/>
              </a:endParaRPr>
            </a:p>
          </p:txBody>
        </p:sp>
        <p:sp>
          <p:nvSpPr>
            <p:cNvPr id="50" name="Oval 114"/>
            <p:cNvSpPr>
              <a:spLocks noChangeArrowheads="1"/>
            </p:cNvSpPr>
            <p:nvPr/>
          </p:nvSpPr>
          <p:spPr bwMode="gray">
            <a:xfrm>
              <a:off x="2334" y="1936"/>
              <a:ext cx="1097" cy="1104"/>
            </a:xfrm>
            <a:prstGeom prst="ellipse">
              <a:avLst/>
            </a:prstGeom>
            <a:gradFill rotWithShape="1">
              <a:gsLst>
                <a:gs pos="0">
                  <a:srgbClr val="0000FF">
                    <a:gamma/>
                    <a:shade val="54118"/>
                    <a:invGamma/>
                  </a:srgbClr>
                </a:gs>
                <a:gs pos="50000">
                  <a:srgbClr val="0000FF"/>
                </a:gs>
                <a:gs pos="100000">
                  <a:srgbClr val="0000FF">
                    <a:gamma/>
                    <a:shade val="54118"/>
                    <a:invGamma/>
                  </a:srgbClr>
                </a:gs>
              </a:gsLst>
              <a:lin ang="18900000" scaled="1"/>
            </a:gradFill>
            <a:ln w="38100" algn="ctr">
              <a:noFill/>
              <a:round/>
              <a:headEnd/>
              <a:tailEnd/>
            </a:ln>
            <a:effec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Text" lastClr="000000"/>
                </a:solidFill>
                <a:effectLst/>
                <a:uLnTx/>
                <a:uFillTx/>
                <a:latin typeface="Calibri"/>
                <a:cs typeface="+mn-cs"/>
              </a:endParaRPr>
            </a:p>
          </p:txBody>
        </p:sp>
        <p:sp>
          <p:nvSpPr>
            <p:cNvPr id="51" name="Oval 115"/>
            <p:cNvSpPr>
              <a:spLocks noChangeArrowheads="1"/>
            </p:cNvSpPr>
            <p:nvPr/>
          </p:nvSpPr>
          <p:spPr bwMode="gray">
            <a:xfrm>
              <a:off x="2337" y="1939"/>
              <a:ext cx="1096" cy="1098"/>
            </a:xfrm>
            <a:prstGeom prst="ellipse">
              <a:avLst/>
            </a:prstGeom>
            <a:solidFill>
              <a:srgbClr val="92D050"/>
            </a:solidFill>
            <a:ln w="38100" algn="ctr">
              <a:noFill/>
              <a:round/>
              <a:headEnd/>
              <a:tailEnd/>
            </a:ln>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pitchFamily="34" charset="0"/>
              </a:endParaRP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ITU White Background.potx" id="{9694207F-B86C-4347-AF5B-E18AD6864DC7}" vid="{B9639EA1-9A26-4D10-99CD-41579998EC69}"/>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8A046A6BD9BE748A9C612883E2DC6D4" ma:contentTypeVersion="1" ma:contentTypeDescription="Create a new document." ma:contentTypeScope="" ma:versionID="baa5952616869543945abc839c630c57">
  <xsd:schema xmlns:xsd="http://www.w3.org/2001/XMLSchema" xmlns:xs="http://www.w3.org/2001/XMLSchema" xmlns:p="http://schemas.microsoft.com/office/2006/metadata/properties" xmlns:ns1="http://schemas.microsoft.com/sharepoint/v3" targetNamespace="http://schemas.microsoft.com/office/2006/metadata/properties" ma:root="true" ma:fieldsID="3d8b0b90613641d2007733df16481c6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72FF633-9948-4449-89A4-A1DB50C5DF9D}"/>
</file>

<file path=customXml/itemProps2.xml><?xml version="1.0" encoding="utf-8"?>
<ds:datastoreItem xmlns:ds="http://schemas.openxmlformats.org/officeDocument/2006/customXml" ds:itemID="{FA073B8F-2204-47C8-9226-144D81AE22E0}"/>
</file>

<file path=customXml/itemProps3.xml><?xml version="1.0" encoding="utf-8"?>
<ds:datastoreItem xmlns:ds="http://schemas.openxmlformats.org/officeDocument/2006/customXml" ds:itemID="{AA7B0ADE-CA1F-48E8-8F05-5AD1EEFA1534}"/>
</file>

<file path=docProps/app.xml><?xml version="1.0" encoding="utf-8"?>
<Properties xmlns="http://schemas.openxmlformats.org/officeDocument/2006/extended-properties" xmlns:vt="http://schemas.openxmlformats.org/officeDocument/2006/docPropsVTypes">
  <Template/>
  <TotalTime>8567</TotalTime>
  <Words>2247</Words>
  <Application>Microsoft Office PowerPoint</Application>
  <PresentationFormat>Affichage à l'écran (4:3)</PresentationFormat>
  <Paragraphs>394</Paragraphs>
  <Slides>32</Slides>
  <Notes>16</Notes>
  <HiddenSlides>0</HiddenSlides>
  <MMClips>0</MMClips>
  <ScaleCrop>false</ScaleCrop>
  <HeadingPairs>
    <vt:vector size="4" baseType="variant">
      <vt:variant>
        <vt:lpstr>Thème</vt:lpstr>
      </vt:variant>
      <vt:variant>
        <vt:i4>1</vt:i4>
      </vt:variant>
      <vt:variant>
        <vt:lpstr>Titres des diapositives</vt:lpstr>
      </vt:variant>
      <vt:variant>
        <vt:i4>32</vt:i4>
      </vt:variant>
    </vt:vector>
  </HeadingPairs>
  <TitlesOfParts>
    <vt:vector size="33" baseType="lpstr">
      <vt:lpstr>Office Theme</vt:lpstr>
      <vt:lpstr>4th SG13 Regional Workshop for Africa on “Future Networks for a better Africa:  IMT-2020, Trust, Cloud Computing and Big Data” (Accra, Ghana, 14-15 March 2016)</vt:lpstr>
      <vt:lpstr>Diapositive 2</vt:lpstr>
      <vt:lpstr>Diapositive 3</vt:lpstr>
      <vt:lpstr>Imagine a World  without standards?</vt:lpstr>
      <vt:lpstr>Standards Advantages for Governments</vt:lpstr>
      <vt:lpstr>Standards Advantages for Business</vt:lpstr>
      <vt:lpstr>Standards Advantages for Consumers</vt:lpstr>
      <vt:lpstr>Standards Advantages for Innovation</vt:lpstr>
      <vt:lpstr>Diapositive 9</vt:lpstr>
      <vt:lpstr>Main Standardization Topics Of ITU-T Study Group 13 </vt:lpstr>
      <vt:lpstr>Opportunities of SG13 Topics for the African Countries:  IMT-2020</vt:lpstr>
      <vt:lpstr>Opportunities of SG13 Topics for the African Countries:  Cloud Computing</vt:lpstr>
      <vt:lpstr>Opportunities of SG13 Topics for the African Countries:  Big Data</vt:lpstr>
      <vt:lpstr>Diapositive 14</vt:lpstr>
      <vt:lpstr>Diapositive 15</vt:lpstr>
      <vt:lpstr>African Representatives in SG13 Study Period 2013-2016</vt:lpstr>
      <vt:lpstr>African Participation to SG13 Meetings</vt:lpstr>
      <vt:lpstr>SG13 Regional Workshops for Africa</vt:lpstr>
      <vt:lpstr>Elaboration  of Reference Documents</vt:lpstr>
      <vt:lpstr>Elaboration  of Reference Documents</vt:lpstr>
      <vt:lpstr>SG13 Regional Group For Africa Objective and Mandate</vt:lpstr>
      <vt:lpstr>SG13 Regional Group For Africa Current Structure</vt:lpstr>
      <vt:lpstr>SG13 Regional Group For Africa  Current Structure</vt:lpstr>
      <vt:lpstr>SG13 Regional Group For Africa Management Team</vt:lpstr>
      <vt:lpstr>SG13 Regional Group For Africa ToR of a Focal Point</vt:lpstr>
      <vt:lpstr>SG13 Regional Group For Africa Still Required Focal Points</vt:lpstr>
      <vt:lpstr>SG13 Regional Group For Africa Advantages of the adopted Structure</vt:lpstr>
      <vt:lpstr>SG13 Regional Group For Africa Regional Meetings</vt:lpstr>
      <vt:lpstr>Diapositive 29</vt:lpstr>
      <vt:lpstr>Conclusion</vt:lpstr>
      <vt:lpstr>Recommendations</vt:lpstr>
      <vt:lpstr>4th SG13 Regional Workshop for Africa on “Future Networks for a better Africa:  IMT-2020, Trust, Cloud Computing and Big Data” (Accra, Ghana, 14-15 March 2016)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ak74954</cp:lastModifiedBy>
  <cp:revision>147</cp:revision>
  <dcterms:created xsi:type="dcterms:W3CDTF">2016-02-05T15:38:40Z</dcterms:created>
  <dcterms:modified xsi:type="dcterms:W3CDTF">2016-03-03T09:19:04Z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0x010100D8A046A6BD9BE748A9C612883E2DC6D4</vt:lpwstr>
  </property>
</Properties>
</file>