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66" r:id="rId2"/>
    <p:sldId id="284" r:id="rId3"/>
    <p:sldId id="286" r:id="rId4"/>
    <p:sldId id="287" r:id="rId5"/>
    <p:sldId id="280" r:id="rId6"/>
    <p:sldId id="288" r:id="rId7"/>
    <p:sldId id="281" r:id="rId8"/>
    <p:sldId id="282" r:id="rId9"/>
    <p:sldId id="291" r:id="rId10"/>
    <p:sldId id="292" r:id="rId11"/>
    <p:sldId id="293" r:id="rId12"/>
    <p:sldId id="294" r:id="rId13"/>
    <p:sldId id="296" r:id="rId14"/>
    <p:sldId id="297" r:id="rId15"/>
    <p:sldId id="289" r:id="rId16"/>
    <p:sldId id="298" r:id="rId17"/>
    <p:sldId id="305" r:id="rId18"/>
    <p:sldId id="299" r:id="rId19"/>
    <p:sldId id="300" r:id="rId20"/>
    <p:sldId id="301" r:id="rId21"/>
    <p:sldId id="302" r:id="rId22"/>
    <p:sldId id="306" r:id="rId23"/>
    <p:sldId id="303" r:id="rId24"/>
    <p:sldId id="304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57" autoAdjust="0"/>
    <p:restoredTop sz="94653"/>
  </p:normalViewPr>
  <p:slideViewPr>
    <p:cSldViewPr snapToGrid="0" snapToObjects="1" showGuides="1">
      <p:cViewPr>
        <p:scale>
          <a:sx n="70" d="100"/>
          <a:sy n="7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04BFE-2CB4-4964-901E-D92D066067EC}" type="datetimeFigureOut">
              <a:rPr lang="fr-FR" smtClean="0"/>
              <a:pPr/>
              <a:t>07/03/2016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1C0DE-4C67-47C8-884B-C81D13BB61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SG13 Regional Workshop for Africa on</a:t>
            </a:r>
            <a:br>
              <a:rPr lang="en-US" sz="2800" dirty="0" smtClean="0"/>
            </a:br>
            <a:r>
              <a:rPr lang="en-US" sz="2800" dirty="0" smtClean="0"/>
              <a:t>“Future Networks for a better Africa: IMT-2020, Trust, Cloud Computing and Big Data”</a:t>
            </a:r>
            <a:br>
              <a:rPr lang="en-US" sz="2800" dirty="0" smtClean="0"/>
            </a:br>
            <a:r>
              <a:rPr lang="en-US" sz="2400" dirty="0" smtClean="0"/>
              <a:t>(Accra, Ghana, 14-15 March 2016)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79678"/>
            <a:ext cx="9144000" cy="9538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 smtClean="0"/>
              <a:t>Introduction to the Workshop</a:t>
            </a:r>
            <a:endParaRPr lang="en-US" sz="1600" b="0" u="sng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08183"/>
            <a:ext cx="9144000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Dr. Rim </a:t>
            </a:r>
            <a:r>
              <a:rPr lang="en-US" sz="2500" b="1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Belhassine-Cherif</a:t>
            </a:r>
            <a:r>
              <a:rPr lang="en-US" sz="27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sz="27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Products and Services Executive Director, </a:t>
            </a:r>
            <a:r>
              <a:rPr 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Tunisie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Telecom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SG13 Vice-chair &amp; SG13 RG-AFR Vice-chair</a:t>
            </a:r>
          </a:p>
          <a:p>
            <a:pPr lvl="0" algn="ctr">
              <a:spcBef>
                <a:spcPct val="20000"/>
              </a:spcBef>
            </a:pPr>
            <a:r>
              <a:rPr lang="en-US" u="sng" dirty="0" smtClean="0">
                <a:solidFill>
                  <a:srgbClr val="0000FF"/>
                </a:solidFill>
              </a:rPr>
              <a:t>Rim.belhassine-cherif@tunisietelecom.tn</a:t>
            </a:r>
          </a:p>
        </p:txBody>
      </p:sp>
    </p:spTree>
    <p:extLst>
      <p:ext uri="{BB962C8B-B14F-4D97-AF65-F5344CB8AC3E}">
        <p14:creationId xmlns=""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2: </a:t>
            </a:r>
            <a:r>
              <a:rPr lang="fr-FR" sz="3600" i="1" dirty="0" err="1" smtClean="0"/>
              <a:t>Standardization</a:t>
            </a:r>
            <a:r>
              <a:rPr lang="fr-FR" sz="3600" i="1" dirty="0" smtClean="0"/>
              <a:t> Hot </a:t>
            </a:r>
            <a:r>
              <a:rPr lang="fr-FR" sz="3600" i="1" dirty="0" err="1" smtClean="0"/>
              <a:t>Topics</a:t>
            </a:r>
            <a:r>
              <a:rPr lang="fr-FR" sz="3600" i="1" dirty="0" smtClean="0"/>
              <a:t> 1, IMT-2020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P</a:t>
            </a:r>
            <a:r>
              <a:rPr lang="en-US" sz="2000" dirty="0" smtClean="0"/>
              <a:t>resent the </a:t>
            </a:r>
            <a:r>
              <a:rPr lang="en-US" sz="2000" b="1" dirty="0" smtClean="0"/>
              <a:t>fundamental concepts of IMT-2020 </a:t>
            </a:r>
            <a:r>
              <a:rPr lang="en-US" sz="2000" dirty="0" smtClean="0"/>
              <a:t>and make the African countries more familiar with them, while showing </a:t>
            </a:r>
            <a:r>
              <a:rPr lang="en-US" sz="2000" b="1" dirty="0" smtClean="0"/>
              <a:t>the achievements of SG13</a:t>
            </a:r>
            <a:r>
              <a:rPr lang="en-US" sz="2000" dirty="0" smtClean="0"/>
              <a:t> related to IMT-2020 standardization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1H45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Leo Lehmann</a:t>
            </a:r>
            <a:r>
              <a:rPr lang="fr-FR" sz="2400" dirty="0" smtClean="0"/>
              <a:t>, SG13 Chairman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934" y="372221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2: </a:t>
            </a:r>
            <a:r>
              <a:rPr lang="fr-FR" sz="3600" i="1" dirty="0" err="1" smtClean="0"/>
              <a:t>Standardization</a:t>
            </a:r>
            <a:r>
              <a:rPr lang="fr-FR" sz="3600" i="1" dirty="0" smtClean="0"/>
              <a:t> Hot </a:t>
            </a:r>
            <a:r>
              <a:rPr lang="fr-FR" sz="3600" i="1" dirty="0" err="1" smtClean="0"/>
              <a:t>Topics</a:t>
            </a:r>
            <a:r>
              <a:rPr lang="fr-FR" sz="3600" i="1" dirty="0" smtClean="0"/>
              <a:t> 1, IMT-2020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1871012"/>
            <a:ext cx="8143932" cy="46705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3400" b="1" i="1" dirty="0" smtClean="0">
                <a:solidFill>
                  <a:schemeClr val="accent4"/>
                </a:solidFill>
              </a:rPr>
              <a:t>:</a:t>
            </a: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400" i="1" dirty="0" smtClean="0">
                <a:solidFill>
                  <a:srgbClr val="C00000"/>
                </a:solidFill>
              </a:rPr>
              <a:t>IMT-2020/ 5G, Much More </a:t>
            </a:r>
            <a:r>
              <a:rPr lang="en-US" sz="2400" i="1" dirty="0" smtClean="0">
                <a:solidFill>
                  <a:srgbClr val="C00000"/>
                </a:solidFill>
              </a:rPr>
              <a:t>than</a:t>
            </a:r>
            <a:r>
              <a:rPr lang="fr-FR" sz="2400" i="1" dirty="0" smtClean="0">
                <a:solidFill>
                  <a:srgbClr val="C00000"/>
                </a:solidFill>
              </a:rPr>
              <a:t> Pure Radio Aspects</a:t>
            </a:r>
            <a:r>
              <a:rPr lang="fr-FR" sz="2400" dirty="0" smtClean="0">
                <a:solidFill>
                  <a:srgbClr val="C00000"/>
                </a:solidFill>
              </a:rPr>
              <a:t>: </a:t>
            </a:r>
            <a:r>
              <a:rPr lang="fr-FR" sz="2400" b="1" dirty="0" smtClean="0"/>
              <a:t>Leo Lehmann</a:t>
            </a:r>
            <a:r>
              <a:rPr lang="fr-FR" sz="2400" dirty="0" smtClean="0"/>
              <a:t>, SG13 Chairman</a:t>
            </a: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Towards more flexible networks: backyard of IMT-2020: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Takashi </a:t>
            </a:r>
            <a:r>
              <a:rPr lang="en-US" sz="2400" b="1" dirty="0" err="1" smtClean="0"/>
              <a:t>Egawa</a:t>
            </a:r>
            <a:r>
              <a:rPr lang="en-US" sz="2400" dirty="0" smtClean="0"/>
              <a:t>, NEC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(Remote Participation)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Paving the Way to IMT-2020: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Ali </a:t>
            </a:r>
            <a:r>
              <a:rPr lang="en-US" sz="2400" b="1" dirty="0" err="1" smtClean="0"/>
              <a:t>Amer</a:t>
            </a:r>
            <a:r>
              <a:rPr lang="en-US" sz="2400" dirty="0" smtClean="0"/>
              <a:t>, Senior Expert/advisor, Saudi Telecom Company-STC, Saudi Arabia</a:t>
            </a: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IMT Vision Towards 2020 and Beyond: </a:t>
            </a:r>
            <a:r>
              <a:rPr lang="en-US" sz="2400" b="1" dirty="0" smtClean="0"/>
              <a:t>Nicholas </a:t>
            </a:r>
            <a:r>
              <a:rPr lang="en-US" sz="2400" b="1" dirty="0" err="1" smtClean="0"/>
              <a:t>Muzhuzha</a:t>
            </a:r>
            <a:r>
              <a:rPr lang="en-US" sz="2400" dirty="0" smtClean="0"/>
              <a:t>, POTRAZ, Zimbabwe</a:t>
            </a: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The 5G </a:t>
            </a:r>
            <a:r>
              <a:rPr lang="en-US" sz="2400" i="1" dirty="0" err="1" smtClean="0">
                <a:solidFill>
                  <a:srgbClr val="C00000"/>
                </a:solidFill>
              </a:rPr>
              <a:t>Wireline</a:t>
            </a:r>
            <a:r>
              <a:rPr lang="en-US" sz="2400" i="1" dirty="0" smtClean="0">
                <a:solidFill>
                  <a:srgbClr val="C00000"/>
                </a:solidFill>
              </a:rPr>
              <a:t> Challenge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/>
              <a:t>Peter </a:t>
            </a:r>
            <a:r>
              <a:rPr lang="en-US" sz="2400" b="1" dirty="0" err="1" smtClean="0"/>
              <a:t>Ashwood</a:t>
            </a:r>
            <a:r>
              <a:rPr lang="en-US" sz="2400" b="1" dirty="0" smtClean="0"/>
              <a:t>-Smith, </a:t>
            </a:r>
            <a:r>
              <a:rPr lang="en-US" sz="2400" dirty="0" err="1" smtClean="0"/>
              <a:t>Huawei</a:t>
            </a:r>
            <a:r>
              <a:rPr lang="en-US" sz="2400" dirty="0" smtClean="0"/>
              <a:t> Canada and Chairman, FG IMT-2020 </a:t>
            </a:r>
            <a:r>
              <a:rPr lang="en-US" sz="2400" dirty="0" err="1" smtClean="0"/>
              <a:t>Wireline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(Remote Participation)</a:t>
            </a:r>
          </a:p>
          <a:p>
            <a:pPr marL="971550" lvl="1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 Initial Requirements from Africa </a:t>
            </a:r>
            <a:r>
              <a:rPr lang="fr-FR" sz="2400" i="1" dirty="0" smtClean="0">
                <a:solidFill>
                  <a:srgbClr val="C00000"/>
                </a:solidFill>
              </a:rPr>
              <a:t>on IMT-2020</a:t>
            </a:r>
            <a:r>
              <a:rPr lang="fr-FR" sz="2400" dirty="0" smtClean="0">
                <a:solidFill>
                  <a:srgbClr val="C00000"/>
                </a:solidFill>
              </a:rPr>
              <a:t>: </a:t>
            </a:r>
            <a:r>
              <a:rPr lang="fr-FR" sz="2400" b="1" dirty="0" smtClean="0"/>
              <a:t>Simon </a:t>
            </a:r>
            <a:r>
              <a:rPr lang="fr-FR" sz="2400" b="1" dirty="0" err="1" smtClean="0"/>
              <a:t>Bugaba</a:t>
            </a:r>
            <a:r>
              <a:rPr lang="fr-FR" sz="2400" dirty="0" smtClean="0"/>
              <a:t>, Uganda Communications Commission</a:t>
            </a:r>
            <a:endParaRPr lang="en-US" sz="24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706" y="1231531"/>
            <a:ext cx="2312188" cy="12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3: </a:t>
            </a:r>
            <a:r>
              <a:rPr lang="fr-FR" sz="3600" i="1" dirty="0" err="1" smtClean="0"/>
              <a:t>Standardization</a:t>
            </a:r>
            <a:r>
              <a:rPr lang="fr-FR" sz="3600" i="1" dirty="0" smtClean="0"/>
              <a:t> Hot </a:t>
            </a:r>
            <a:r>
              <a:rPr lang="fr-FR" sz="3600" i="1" dirty="0" err="1" smtClean="0"/>
              <a:t>Topics</a:t>
            </a:r>
            <a:r>
              <a:rPr lang="fr-FR" sz="3600" i="1" dirty="0" smtClean="0"/>
              <a:t> 2, Trust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en-US" sz="2000" dirty="0" smtClean="0"/>
              <a:t>Highlight the concept of </a:t>
            </a:r>
            <a:r>
              <a:rPr lang="en-US" sz="2000" b="1" dirty="0" smtClean="0"/>
              <a:t>Trust in ICT Infrastructure</a:t>
            </a:r>
            <a:r>
              <a:rPr lang="en-US" sz="2000" dirty="0" smtClean="0"/>
              <a:t>, and present the </a:t>
            </a:r>
            <a:r>
              <a:rPr lang="en-US" sz="2000" b="1" dirty="0" smtClean="0"/>
              <a:t>main standardization activities</a:t>
            </a:r>
            <a:r>
              <a:rPr lang="en-US" sz="2000" dirty="0" smtClean="0"/>
              <a:t> in this domain while articulating</a:t>
            </a:r>
            <a:r>
              <a:rPr lang="fr-FR" sz="2000" dirty="0" smtClean="0"/>
              <a:t> visions on the future Information Society</a:t>
            </a:r>
            <a:endParaRPr lang="en-US" sz="2000" dirty="0" smtClean="0"/>
          </a:p>
          <a:p>
            <a:pPr algn="just">
              <a:buNone/>
            </a:pPr>
            <a:endParaRPr lang="en-US" sz="9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1H</a:t>
            </a:r>
          </a:p>
          <a:p>
            <a:pPr lvl="0" algn="just"/>
            <a:endParaRPr lang="fr-FR" sz="9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Nicholas </a:t>
            </a:r>
            <a:r>
              <a:rPr lang="fr-FR" sz="2400" b="1" dirty="0" err="1" smtClean="0"/>
              <a:t>Muzhuzha</a:t>
            </a:r>
            <a:r>
              <a:rPr lang="fr-FR" sz="2400" dirty="0" smtClean="0"/>
              <a:t>, POTRAZ, Zimbabwe</a:t>
            </a:r>
          </a:p>
          <a:p>
            <a:pPr lvl="0" algn="just"/>
            <a:endParaRPr lang="fr-FR" sz="900" dirty="0" smtClean="0"/>
          </a:p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>
                <a:solidFill>
                  <a:srgbClr val="C00000"/>
                </a:solidFill>
              </a:rPr>
              <a:t>Standardization for Trust Provisioning in the Future ICT Infrastructure</a:t>
            </a:r>
            <a:r>
              <a:rPr lang="en-US" sz="1800" dirty="0" smtClean="0">
                <a:solidFill>
                  <a:srgbClr val="C00000"/>
                </a:solidFill>
              </a:rPr>
              <a:t>: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/>
              <a:t>Gyu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Myoung</a:t>
            </a:r>
            <a:r>
              <a:rPr lang="en-US" sz="1800" b="1" dirty="0" smtClean="0"/>
              <a:t> Lee</a:t>
            </a:r>
            <a:r>
              <a:rPr lang="en-US" sz="1800" dirty="0" smtClean="0"/>
              <a:t>, LJMU, UK/KAIST, Korea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>
                <a:solidFill>
                  <a:srgbClr val="C00000"/>
                </a:solidFill>
              </a:rPr>
              <a:t>ICT as Critical Infrastructure, What’s Next for Ghana?: </a:t>
            </a:r>
            <a:r>
              <a:rPr lang="en-US" sz="1800" b="1" dirty="0" smtClean="0"/>
              <a:t>Samuel </a:t>
            </a:r>
            <a:r>
              <a:rPr lang="en-US" sz="1800" b="1" dirty="0" err="1" smtClean="0"/>
              <a:t>Acquah</a:t>
            </a:r>
            <a:r>
              <a:rPr lang="en-US" sz="1800" b="1" dirty="0" smtClean="0"/>
              <a:t>-Bartels</a:t>
            </a:r>
            <a:r>
              <a:rPr lang="en-US" sz="1800" dirty="0" smtClean="0"/>
              <a:t>, Vodafone, Republic</a:t>
            </a:r>
            <a:r>
              <a:rPr lang="fr-FR" sz="1800" dirty="0" smtClean="0"/>
              <a:t> of Ghana</a:t>
            </a:r>
          </a:p>
          <a:p>
            <a:pPr lvl="0" algn="just"/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AutoShape 4" descr="Résultat de recherche d'images pour &quot;security  trus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</a:rPr>
              <a:t>Panel Session (Part 1):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i="1" dirty="0" smtClean="0"/>
              <a:t>Importance of Standardization of SG13 Hot Topics for African Countries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en-US" sz="2000" dirty="0" smtClean="0"/>
              <a:t>Discuss the </a:t>
            </a:r>
            <a:r>
              <a:rPr lang="en-US" sz="2000" b="1" dirty="0" smtClean="0"/>
              <a:t>importance of standardization of SG13 hot topics</a:t>
            </a:r>
            <a:r>
              <a:rPr lang="en-US" sz="2000" dirty="0" smtClean="0"/>
              <a:t>, presented during the Day 1 of the Workshop (i.e. </a:t>
            </a:r>
            <a:r>
              <a:rPr lang="en-US" sz="2000" b="1" dirty="0" smtClean="0"/>
              <a:t>IMT-2020 and Trust</a:t>
            </a:r>
            <a:r>
              <a:rPr lang="en-US" sz="2000" dirty="0" smtClean="0"/>
              <a:t>), for African countries.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45 minutes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Leo Lehmann</a:t>
            </a:r>
            <a:r>
              <a:rPr lang="fr-FR" sz="2400" dirty="0" smtClean="0"/>
              <a:t>, SG13 Chairman</a:t>
            </a:r>
          </a:p>
          <a:p>
            <a:pPr lvl="0" algn="just"/>
            <a:endParaRPr lang="fr-FR" sz="900" dirty="0" smtClean="0"/>
          </a:p>
          <a:p>
            <a:pPr lvl="0" algn="just"/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537" y="3521126"/>
            <a:ext cx="2156439" cy="23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</a:rPr>
              <a:t>Panel Session (Part 1):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i="1" dirty="0" smtClean="0"/>
              <a:t>Importance of Standardization of SG13 Hot Topics for African Countries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71472" y="2089380"/>
            <a:ext cx="8143932" cy="4670545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Participants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err="1" smtClean="0"/>
              <a:t>Gyu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Myoung</a:t>
            </a:r>
            <a:r>
              <a:rPr lang="fr-FR" sz="1700" b="1" dirty="0" smtClean="0"/>
              <a:t> Lee</a:t>
            </a:r>
            <a:r>
              <a:rPr lang="fr-FR" sz="1700" dirty="0" smtClean="0"/>
              <a:t>, KAIST, </a:t>
            </a:r>
            <a:r>
              <a:rPr lang="fr-FR" sz="1700" dirty="0" err="1" smtClean="0"/>
              <a:t>Korea</a:t>
            </a:r>
            <a:endParaRPr lang="fr-FR" sz="17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Rim </a:t>
            </a:r>
            <a:r>
              <a:rPr lang="fr-FR" sz="1700" b="1" dirty="0" err="1" smtClean="0"/>
              <a:t>Belhassine</a:t>
            </a:r>
            <a:r>
              <a:rPr lang="fr-FR" sz="1700" b="1" dirty="0" smtClean="0"/>
              <a:t>-Cherif</a:t>
            </a:r>
            <a:r>
              <a:rPr lang="fr-FR" sz="1700" dirty="0" smtClean="0"/>
              <a:t>, </a:t>
            </a:r>
            <a:r>
              <a:rPr lang="fr-FR" sz="1700" dirty="0" err="1" smtClean="0"/>
              <a:t>Products</a:t>
            </a:r>
            <a:r>
              <a:rPr lang="fr-FR" sz="1700" dirty="0" smtClean="0"/>
              <a:t> and Services </a:t>
            </a:r>
            <a:r>
              <a:rPr lang="fr-FR" sz="1700" dirty="0" err="1" smtClean="0"/>
              <a:t>Executive</a:t>
            </a:r>
            <a:r>
              <a:rPr lang="fr-FR" sz="1700" dirty="0" smtClean="0"/>
              <a:t> </a:t>
            </a:r>
            <a:r>
              <a:rPr lang="fr-FR" sz="1700" dirty="0" err="1" smtClean="0"/>
              <a:t>Director</a:t>
            </a:r>
            <a:r>
              <a:rPr lang="fr-FR" sz="1700" dirty="0" smtClean="0"/>
              <a:t>, Tunisie Telecom, </a:t>
            </a:r>
            <a:r>
              <a:rPr lang="fr-FR" sz="1700" dirty="0" err="1" smtClean="0"/>
              <a:t>Tunisia</a:t>
            </a:r>
            <a:endParaRPr lang="fr-FR" sz="17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Elliot N. </a:t>
            </a:r>
            <a:r>
              <a:rPr lang="fr-FR" sz="1700" b="1" dirty="0" err="1" smtClean="0"/>
              <a:t>Kabalo</a:t>
            </a:r>
            <a:r>
              <a:rPr lang="fr-FR" sz="1700" b="1" dirty="0" smtClean="0"/>
              <a:t>,</a:t>
            </a:r>
            <a:r>
              <a:rPr lang="fr-FR" sz="1700" dirty="0" smtClean="0"/>
              <a:t> ZICTA, </a:t>
            </a:r>
            <a:r>
              <a:rPr lang="fr-FR" sz="1700" dirty="0" err="1" smtClean="0"/>
              <a:t>Zambia</a:t>
            </a:r>
            <a:endParaRPr lang="fr-FR" sz="17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Ali Amer</a:t>
            </a:r>
            <a:r>
              <a:rPr lang="fr-FR" sz="1700" dirty="0" smtClean="0"/>
              <a:t>, Senior Expert/</a:t>
            </a:r>
            <a:r>
              <a:rPr lang="fr-FR" sz="1700" dirty="0" err="1" smtClean="0"/>
              <a:t>advisor</a:t>
            </a:r>
            <a:r>
              <a:rPr lang="fr-FR" sz="1700" dirty="0" smtClean="0"/>
              <a:t>, </a:t>
            </a:r>
            <a:r>
              <a:rPr lang="fr-FR" sz="1700" dirty="0" err="1" smtClean="0"/>
              <a:t>Saudi</a:t>
            </a:r>
            <a:r>
              <a:rPr lang="fr-FR" sz="1700" dirty="0" smtClean="0"/>
              <a:t> Telecom </a:t>
            </a:r>
            <a:r>
              <a:rPr lang="fr-FR" sz="1700" dirty="0" err="1" smtClean="0"/>
              <a:t>Company</a:t>
            </a:r>
            <a:r>
              <a:rPr lang="fr-FR" sz="1700" dirty="0" smtClean="0"/>
              <a:t>-STC, </a:t>
            </a:r>
            <a:r>
              <a:rPr lang="fr-FR" sz="1700" dirty="0" err="1" smtClean="0"/>
              <a:t>Saudi</a:t>
            </a:r>
            <a:r>
              <a:rPr lang="fr-FR" sz="1700" dirty="0" smtClean="0"/>
              <a:t> </a:t>
            </a:r>
            <a:r>
              <a:rPr lang="fr-FR" sz="1700" dirty="0" err="1" smtClean="0"/>
              <a:t>Arabia</a:t>
            </a:r>
            <a:endParaRPr lang="fr-FR" sz="17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Simon </a:t>
            </a:r>
            <a:r>
              <a:rPr lang="fr-FR" sz="1700" b="1" dirty="0" err="1" smtClean="0"/>
              <a:t>Bugaba</a:t>
            </a:r>
            <a:r>
              <a:rPr lang="fr-FR" sz="1700" dirty="0" smtClean="0"/>
              <a:t>, Uganda Communications Commission, Uganda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Nicholas </a:t>
            </a:r>
            <a:r>
              <a:rPr lang="fr-FR" sz="1700" b="1" dirty="0" err="1" smtClean="0"/>
              <a:t>Muzhuzha</a:t>
            </a:r>
            <a:r>
              <a:rPr lang="fr-FR" sz="1700" dirty="0" smtClean="0"/>
              <a:t>, POTRAZ, Zimbabwe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700" b="1" dirty="0" smtClean="0"/>
              <a:t>James </a:t>
            </a:r>
            <a:r>
              <a:rPr lang="en-US" sz="1700" b="1" dirty="0" err="1" smtClean="0"/>
              <a:t>Amissah</a:t>
            </a:r>
            <a:r>
              <a:rPr lang="en-US" sz="1700" b="1" dirty="0" smtClean="0"/>
              <a:t> Hammond, </a:t>
            </a:r>
            <a:r>
              <a:rPr lang="en-US" sz="1700" dirty="0" smtClean="0"/>
              <a:t>Ghana Standards Authority, Republic of Ghana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700" b="1" dirty="0" smtClean="0"/>
              <a:t>Samuel </a:t>
            </a:r>
            <a:r>
              <a:rPr lang="fr-FR" sz="1700" b="1" dirty="0" err="1" smtClean="0"/>
              <a:t>Acquah</a:t>
            </a:r>
            <a:r>
              <a:rPr lang="fr-FR" sz="1700" b="1" dirty="0" smtClean="0"/>
              <a:t>-</a:t>
            </a:r>
            <a:r>
              <a:rPr lang="fr-FR" sz="1700" b="1" dirty="0" err="1" smtClean="0"/>
              <a:t>Bartels</a:t>
            </a:r>
            <a:r>
              <a:rPr lang="fr-FR" sz="1700" dirty="0" smtClean="0"/>
              <a:t>, Vodafone, </a:t>
            </a:r>
            <a:r>
              <a:rPr lang="fr-FR" sz="1700" dirty="0" err="1" smtClean="0"/>
              <a:t>Republic</a:t>
            </a:r>
            <a:r>
              <a:rPr lang="fr-FR" sz="1700" dirty="0" smtClean="0"/>
              <a:t> of Ghana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 vers le bas 19"/>
          <p:cNvSpPr/>
          <p:nvPr/>
        </p:nvSpPr>
        <p:spPr>
          <a:xfrm>
            <a:off x="2217775" y="1872029"/>
            <a:ext cx="436729" cy="43044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err="1" smtClean="0"/>
              <a:t>Workshop’s</a:t>
            </a:r>
            <a:r>
              <a:rPr lang="fr-FR" dirty="0" smtClean="0"/>
              <a:t> Agenda</a:t>
            </a:r>
            <a:br>
              <a:rPr lang="fr-FR" dirty="0" smtClean="0"/>
            </a:br>
            <a:r>
              <a:rPr lang="fr-FR" sz="3600" b="0" i="1" dirty="0" smtClean="0"/>
              <a:t>Day 2 (15/03/2016) </a:t>
            </a:r>
            <a:endParaRPr lang="en-US" sz="31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2299664" y="1841380"/>
            <a:ext cx="6530448" cy="47001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Registration, Coffee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Brief summary of Day 1 discussion &amp; program of day 2 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4: Standardization Hot Topics3, Cloud Computing</a:t>
            </a:r>
          </a:p>
          <a:p>
            <a:pPr>
              <a:spcBef>
                <a:spcPts val="1200"/>
              </a:spcBef>
            </a:pP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/Coffee Break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5: Standardization Hot Topics 4, Big Data </a:t>
            </a:r>
            <a:endParaRPr lang="fr-F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Lunch</a:t>
            </a:r>
            <a:endParaRPr lang="fr-F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6: Experiences &amp; Successful Stories from Africa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 Part 2: Importance of standardization of SG13 hot topics for African countries 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Closing session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Event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Espace réservé du contenu 11"/>
          <p:cNvSpPr txBox="1">
            <a:spLocks/>
          </p:cNvSpPr>
          <p:nvPr/>
        </p:nvSpPr>
        <p:spPr>
          <a:xfrm>
            <a:off x="1133923" y="1855028"/>
            <a:ext cx="1444383" cy="467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i="1" dirty="0" smtClean="0">
                <a:solidFill>
                  <a:schemeClr val="accent1"/>
                </a:solidFill>
              </a:rPr>
              <a:t>8</a:t>
            </a:r>
            <a:r>
              <a:rPr kumimoji="0" lang="fr-FR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9H15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11H15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11H30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14H00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15H15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16H15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17H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Summary of Day 1</a:t>
            </a:r>
            <a:endParaRPr lang="en-US" sz="3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Give</a:t>
            </a:r>
            <a:r>
              <a:rPr lang="fr-FR" sz="2000" dirty="0" smtClean="0"/>
              <a:t> a b</a:t>
            </a:r>
            <a:r>
              <a:rPr 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</a:rPr>
              <a:t>rief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</a:rPr>
              <a:t> Summary of Day 1 and present the discussion and the program of Day 2 of the workshop</a:t>
            </a:r>
            <a:endParaRPr lang="en-US" sz="2000" dirty="0" smtClean="0"/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15 Minutes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en-US" sz="2400" b="1" dirty="0" smtClean="0"/>
              <a:t>Roland </a:t>
            </a:r>
            <a:r>
              <a:rPr lang="en-US" sz="2400" b="1" dirty="0" err="1" smtClean="0"/>
              <a:t>Kudozia</a:t>
            </a:r>
            <a:r>
              <a:rPr lang="en-US" sz="2400" b="1" dirty="0" smtClean="0"/>
              <a:t>, </a:t>
            </a:r>
            <a:r>
              <a:rPr lang="en-US" sz="2400" dirty="0" smtClean="0"/>
              <a:t>National Communications Authority, Republic of Ghana</a:t>
            </a:r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6981" y="214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4: </a:t>
            </a:r>
            <a:r>
              <a:rPr lang="fr-FR" sz="3600" dirty="0" err="1" smtClean="0"/>
              <a:t>Standardization</a:t>
            </a:r>
            <a:r>
              <a:rPr lang="fr-FR" sz="3600" dirty="0" smtClean="0"/>
              <a:t> Hot </a:t>
            </a:r>
            <a:r>
              <a:rPr lang="fr-FR" sz="3600" dirty="0" err="1" smtClean="0"/>
              <a:t>Topics</a:t>
            </a:r>
            <a:r>
              <a:rPr lang="fr-FR" sz="3600" dirty="0" smtClean="0"/>
              <a:t> 3,</a:t>
            </a:r>
            <a:br>
              <a:rPr lang="fr-FR" sz="3600" dirty="0" smtClean="0"/>
            </a:br>
            <a:r>
              <a:rPr lang="fr-FR" sz="3600" i="1" dirty="0" smtClean="0"/>
              <a:t>Cloud </a:t>
            </a:r>
            <a:r>
              <a:rPr lang="fr-FR" sz="3600" i="1" dirty="0" err="1" smtClean="0"/>
              <a:t>Computing</a:t>
            </a:r>
            <a:r>
              <a:rPr lang="fr-FR" sz="3600" i="1" dirty="0" smtClean="0"/>
              <a:t> 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H</a:t>
            </a:r>
            <a:r>
              <a:rPr lang="en-US" sz="2000" dirty="0" err="1" smtClean="0"/>
              <a:t>ighlight</a:t>
            </a:r>
            <a:r>
              <a:rPr lang="en-US" sz="2000" dirty="0" smtClean="0"/>
              <a:t> the </a:t>
            </a:r>
            <a:r>
              <a:rPr lang="en-US" sz="2000" b="1" dirty="0" smtClean="0"/>
              <a:t>main achievements in technologies, services and standards </a:t>
            </a:r>
            <a:r>
              <a:rPr lang="en-US" sz="2000" dirty="0" smtClean="0"/>
              <a:t>related to cloud computing activities of ITU-T Study Group 13 and other SDOs.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2H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Elliot N. </a:t>
            </a:r>
            <a:r>
              <a:rPr lang="fr-FR" sz="2400" b="1" dirty="0" err="1" smtClean="0"/>
              <a:t>Kabalo</a:t>
            </a:r>
            <a:r>
              <a:rPr lang="fr-FR" sz="2400" dirty="0" smtClean="0"/>
              <a:t>, ZICTA, </a:t>
            </a:r>
            <a:r>
              <a:rPr lang="fr-FR" sz="2400" dirty="0" err="1" smtClean="0"/>
              <a:t>Zambia</a:t>
            </a:r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334" y="3452885"/>
            <a:ext cx="2536352" cy="235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4: </a:t>
            </a:r>
            <a:r>
              <a:rPr lang="fr-FR" sz="3600" dirty="0" err="1" smtClean="0"/>
              <a:t>Standardization</a:t>
            </a:r>
            <a:r>
              <a:rPr lang="fr-FR" sz="3600" dirty="0" smtClean="0"/>
              <a:t> Hot </a:t>
            </a:r>
            <a:r>
              <a:rPr lang="fr-FR" sz="3600" dirty="0" err="1" smtClean="0"/>
              <a:t>Topics</a:t>
            </a:r>
            <a:r>
              <a:rPr lang="fr-FR" sz="3600" dirty="0" smtClean="0"/>
              <a:t> 3,</a:t>
            </a:r>
            <a:br>
              <a:rPr lang="fr-FR" sz="3600" dirty="0" smtClean="0"/>
            </a:br>
            <a:r>
              <a:rPr lang="fr-FR" sz="3600" i="1" dirty="0" smtClean="0"/>
              <a:t>Cloud </a:t>
            </a:r>
            <a:r>
              <a:rPr lang="fr-FR" sz="3600" i="1" dirty="0" err="1" smtClean="0"/>
              <a:t>Computing</a:t>
            </a:r>
            <a:r>
              <a:rPr lang="fr-FR" sz="3600" i="1" dirty="0" smtClean="0"/>
              <a:t> 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1871013"/>
            <a:ext cx="8143932" cy="4305420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Standardization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Activities</a:t>
            </a:r>
            <a:r>
              <a:rPr lang="fr-FR" sz="1800" i="1" dirty="0" smtClean="0">
                <a:solidFill>
                  <a:srgbClr val="C00000"/>
                </a:solidFill>
              </a:rPr>
              <a:t> on Cloud </a:t>
            </a:r>
            <a:r>
              <a:rPr lang="fr-FR" sz="1800" i="1" dirty="0" err="1" smtClean="0">
                <a:solidFill>
                  <a:srgbClr val="C00000"/>
                </a:solidFill>
              </a:rPr>
              <a:t>Computing</a:t>
            </a:r>
            <a:r>
              <a:rPr lang="fr-FR" sz="1800" b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Rim </a:t>
            </a:r>
            <a:r>
              <a:rPr lang="fr-FR" sz="1800" b="1" dirty="0" err="1" smtClean="0"/>
              <a:t>Belhassine</a:t>
            </a:r>
            <a:r>
              <a:rPr lang="fr-FR" sz="1800" b="1" dirty="0" smtClean="0"/>
              <a:t>-Cherif, </a:t>
            </a:r>
            <a:r>
              <a:rPr lang="fr-FR" sz="1800" dirty="0" smtClean="0"/>
              <a:t>Tunisie Telecom, </a:t>
            </a:r>
            <a:r>
              <a:rPr lang="fr-FR" sz="1800" dirty="0" err="1" smtClean="0"/>
              <a:t>Tunisia</a:t>
            </a:r>
            <a:r>
              <a:rPr lang="fr-FR" sz="1800" dirty="0" smtClean="0"/>
              <a:t> 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African</a:t>
            </a:r>
            <a:r>
              <a:rPr lang="fr-FR" sz="1800" i="1" dirty="0" smtClean="0">
                <a:solidFill>
                  <a:srgbClr val="C00000"/>
                </a:solidFill>
              </a:rPr>
              <a:t> Countries and Cloud </a:t>
            </a:r>
            <a:r>
              <a:rPr lang="fr-FR" sz="1800" i="1" dirty="0" err="1" smtClean="0">
                <a:solidFill>
                  <a:srgbClr val="C00000"/>
                </a:solidFill>
              </a:rPr>
              <a:t>Computing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Soumaya </a:t>
            </a:r>
            <a:r>
              <a:rPr lang="fr-FR" sz="1800" b="1" dirty="0" err="1" smtClean="0"/>
              <a:t>Benbartaoui</a:t>
            </a:r>
            <a:r>
              <a:rPr lang="fr-FR" sz="1800" i="1" dirty="0" smtClean="0"/>
              <a:t>, </a:t>
            </a:r>
            <a:r>
              <a:rPr lang="fr-FR" sz="1800" dirty="0" smtClean="0"/>
              <a:t>ARPT, </a:t>
            </a:r>
            <a:r>
              <a:rPr lang="fr-FR" sz="1800" dirty="0" err="1" smtClean="0"/>
              <a:t>Algeria</a:t>
            </a:r>
            <a:r>
              <a:rPr lang="fr-FR" sz="1800" dirty="0" smtClean="0"/>
              <a:t> </a:t>
            </a:r>
            <a:r>
              <a:rPr lang="fr-FR" sz="1800" i="1" dirty="0" smtClean="0">
                <a:solidFill>
                  <a:schemeClr val="tx2"/>
                </a:solidFill>
              </a:rPr>
              <a:t>(</a:t>
            </a:r>
            <a:r>
              <a:rPr lang="fr-FR" sz="1800" i="1" dirty="0" err="1" smtClean="0">
                <a:solidFill>
                  <a:schemeClr val="tx2"/>
                </a:solidFill>
              </a:rPr>
              <a:t>Remote</a:t>
            </a:r>
            <a:r>
              <a:rPr lang="fr-FR" sz="1800" i="1" dirty="0" smtClean="0">
                <a:solidFill>
                  <a:schemeClr val="tx2"/>
                </a:solidFill>
              </a:rPr>
              <a:t> Participation)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smtClean="0">
                <a:solidFill>
                  <a:srgbClr val="C00000"/>
                </a:solidFill>
              </a:rPr>
              <a:t>Cloud Manager </a:t>
            </a:r>
            <a:r>
              <a:rPr lang="fr-FR" sz="1800" i="1" dirty="0" err="1" smtClean="0">
                <a:solidFill>
                  <a:srgbClr val="C00000"/>
                </a:solidFill>
              </a:rPr>
              <a:t>Approach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Abdallah </a:t>
            </a:r>
            <a:r>
              <a:rPr lang="fr-FR" sz="1800" b="1" dirty="0" err="1" smtClean="0"/>
              <a:t>Ajlani</a:t>
            </a:r>
            <a:r>
              <a:rPr lang="fr-FR" sz="1800" dirty="0" smtClean="0"/>
              <a:t>, Ericsson, </a:t>
            </a:r>
            <a:r>
              <a:rPr lang="fr-FR" sz="1800" dirty="0" err="1" smtClean="0"/>
              <a:t>Tunisia</a:t>
            </a:r>
            <a:endParaRPr lang="fr-FR" sz="1800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Overview</a:t>
            </a:r>
            <a:r>
              <a:rPr lang="fr-FR" sz="1800" i="1" dirty="0" smtClean="0">
                <a:solidFill>
                  <a:srgbClr val="C00000"/>
                </a:solidFill>
              </a:rPr>
              <a:t> of International Standards for Cloud </a:t>
            </a:r>
            <a:r>
              <a:rPr lang="fr-FR" sz="1800" i="1" dirty="0" err="1" smtClean="0">
                <a:solidFill>
                  <a:srgbClr val="C00000"/>
                </a:solidFill>
              </a:rPr>
              <a:t>Computing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Jamil </a:t>
            </a:r>
            <a:r>
              <a:rPr lang="fr-FR" sz="1800" b="1" dirty="0" err="1" smtClean="0"/>
              <a:t>Chawki</a:t>
            </a:r>
            <a:r>
              <a:rPr lang="fr-FR" sz="1800" i="1" dirty="0" smtClean="0"/>
              <a:t>, </a:t>
            </a:r>
            <a:r>
              <a:rPr lang="fr-FR" sz="1800" dirty="0" smtClean="0"/>
              <a:t>Orange</a:t>
            </a:r>
            <a:r>
              <a:rPr lang="fr-FR" sz="1800" i="1" dirty="0" smtClean="0"/>
              <a:t> </a:t>
            </a:r>
            <a:r>
              <a:rPr lang="fr-FR" sz="1800" i="1" dirty="0" smtClean="0">
                <a:solidFill>
                  <a:schemeClr val="tx2"/>
                </a:solidFill>
              </a:rPr>
              <a:t>(</a:t>
            </a:r>
            <a:r>
              <a:rPr lang="fr-FR" sz="1800" i="1" dirty="0" err="1" smtClean="0">
                <a:solidFill>
                  <a:schemeClr val="tx2"/>
                </a:solidFill>
              </a:rPr>
              <a:t>Remote</a:t>
            </a:r>
            <a:r>
              <a:rPr lang="fr-FR" sz="1800" i="1" dirty="0" smtClean="0">
                <a:solidFill>
                  <a:schemeClr val="tx2"/>
                </a:solidFill>
              </a:rPr>
              <a:t> Participation)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smtClean="0">
                <a:solidFill>
                  <a:srgbClr val="C00000"/>
                </a:solidFill>
              </a:rPr>
              <a:t>Cognitive Cloud </a:t>
            </a:r>
            <a:r>
              <a:rPr lang="fr-FR" sz="1800" i="1" dirty="0" err="1" smtClean="0">
                <a:solidFill>
                  <a:srgbClr val="C00000"/>
                </a:solidFill>
              </a:rPr>
              <a:t>Computing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Era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is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Coming</a:t>
            </a:r>
            <a:r>
              <a:rPr lang="fr-FR" sz="1800" i="1" dirty="0" smtClean="0">
                <a:solidFill>
                  <a:srgbClr val="C00000"/>
                </a:solidFill>
              </a:rPr>
              <a:t>:</a:t>
            </a:r>
            <a:r>
              <a:rPr lang="fr-FR" sz="1800" i="1" dirty="0" smtClean="0"/>
              <a:t> </a:t>
            </a:r>
            <a:r>
              <a:rPr lang="fr-FR" sz="1800" b="1" dirty="0" smtClean="0"/>
              <a:t>Mounir </a:t>
            </a:r>
            <a:r>
              <a:rPr lang="fr-FR" sz="1800" b="1" dirty="0" err="1" smtClean="0"/>
              <a:t>Ferjani</a:t>
            </a:r>
            <a:r>
              <a:rPr lang="fr-FR" sz="1800" dirty="0" smtClean="0"/>
              <a:t>, IBM, </a:t>
            </a:r>
            <a:r>
              <a:rPr lang="fr-FR" sz="1800" dirty="0" err="1" smtClean="0"/>
              <a:t>Tunisia</a:t>
            </a: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5: </a:t>
            </a:r>
            <a:r>
              <a:rPr lang="fr-FR" sz="3600" i="1" dirty="0" err="1" smtClean="0"/>
              <a:t>Standardization</a:t>
            </a:r>
            <a:r>
              <a:rPr lang="fr-FR" sz="3600" i="1" dirty="0" smtClean="0"/>
              <a:t> Hot </a:t>
            </a:r>
            <a:r>
              <a:rPr lang="fr-FR" sz="3600" i="1" dirty="0" err="1" smtClean="0"/>
              <a:t>Topics</a:t>
            </a:r>
            <a:r>
              <a:rPr lang="fr-FR" sz="3600" i="1" dirty="0" smtClean="0"/>
              <a:t> 4, </a:t>
            </a:r>
            <a:r>
              <a:rPr lang="fr-FR" sz="3600" i="1" dirty="0" err="1" smtClean="0"/>
              <a:t>Big</a:t>
            </a:r>
            <a:r>
              <a:rPr lang="fr-FR" sz="3600" i="1" dirty="0" smtClean="0"/>
              <a:t> Data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D</a:t>
            </a:r>
            <a:r>
              <a:rPr lang="en-US" sz="2000" dirty="0" err="1" smtClean="0"/>
              <a:t>iscuss</a:t>
            </a:r>
            <a:r>
              <a:rPr lang="en-US" sz="2000" dirty="0" smtClean="0"/>
              <a:t> the </a:t>
            </a:r>
            <a:r>
              <a:rPr lang="en-US" sz="2000" b="1" dirty="0" smtClean="0"/>
              <a:t>main advances in technologies, services and standards </a:t>
            </a:r>
            <a:r>
              <a:rPr lang="en-US" sz="2000" dirty="0" smtClean="0"/>
              <a:t>related to Big Data, and </a:t>
            </a:r>
            <a:r>
              <a:rPr lang="en-US" sz="2000" b="1" dirty="0" smtClean="0"/>
              <a:t>the major activities of SG13 and ITU</a:t>
            </a:r>
            <a:r>
              <a:rPr lang="en-US" sz="2000" dirty="0" smtClean="0"/>
              <a:t> on this topic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1H30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Marco </a:t>
            </a:r>
            <a:r>
              <a:rPr lang="fr-FR" sz="2400" b="1" dirty="0" err="1" smtClean="0"/>
              <a:t>Carugi</a:t>
            </a:r>
            <a:r>
              <a:rPr lang="fr-FR" sz="2400" b="1" dirty="0" smtClean="0"/>
              <a:t>, </a:t>
            </a:r>
            <a:r>
              <a:rPr lang="fr-FR" sz="2400" dirty="0" smtClean="0"/>
              <a:t>NEC, </a:t>
            </a:r>
            <a:r>
              <a:rPr lang="fr-FR" sz="2400" dirty="0" err="1" smtClean="0"/>
              <a:t>Japan</a:t>
            </a:r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20482" name="Picture 2" descr="http://futureofadvertising.dk/wp-content/uploads/2015/08/big-data-cloud-e1383271750410-460x3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6994" y="3548416"/>
            <a:ext cx="2672981" cy="229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Past SG13 </a:t>
            </a:r>
            <a:br>
              <a:rPr lang="en-US" sz="3600" dirty="0" smtClean="0"/>
            </a:br>
            <a:r>
              <a:rPr lang="en-US" sz="3600" dirty="0" smtClean="0"/>
              <a:t>Regional Workshops For Africa</a:t>
            </a:r>
            <a:endParaRPr lang="en-US" sz="2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droite 10"/>
          <p:cNvSpPr/>
          <p:nvPr/>
        </p:nvSpPr>
        <p:spPr bwMode="auto">
          <a:xfrm>
            <a:off x="750295" y="2461226"/>
            <a:ext cx="7525566" cy="93105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259886" y="2716185"/>
            <a:ext cx="395950" cy="423847"/>
          </a:xfrm>
          <a:prstGeom prst="ellipse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6291" y="3270677"/>
            <a:ext cx="127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2013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932063" y="2726691"/>
            <a:ext cx="395950" cy="42384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855515" y="2726691"/>
            <a:ext cx="395950" cy="42384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495179" y="2726691"/>
            <a:ext cx="395950" cy="4238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62034" y="3256873"/>
            <a:ext cx="16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2014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55276" y="3323365"/>
            <a:ext cx="183936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2015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69696" y="3311465"/>
            <a:ext cx="16671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682055" y="4012441"/>
          <a:ext cx="7525565" cy="11667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5669"/>
                <a:gridCol w="1446663"/>
                <a:gridCol w="1851918"/>
                <a:gridCol w="1101315"/>
              </a:tblGrid>
              <a:tr h="46148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noProof="0" dirty="0" smtClean="0">
                          <a:ln>
                            <a:noFill/>
                          </a:ln>
                          <a:effectLst/>
                        </a:rPr>
                        <a:t>Theme</a:t>
                      </a:r>
                      <a:endParaRPr lang="en-US" sz="2000" b="1" cap="none" spc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Place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Date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Host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Standardization on IMT, M2M, </a:t>
                      </a:r>
                      <a:r>
                        <a:rPr lang="en-US" altLang="ko-KR" sz="1800" kern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IoT</a:t>
                      </a:r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Cloud Computing and SDN</a:t>
                      </a:r>
                      <a:endParaRPr lang="en-US" sz="1800" b="1" i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Algiers, Algeria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 September 2013 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ARPT</a:t>
                      </a:r>
                    </a:p>
                    <a:p>
                      <a:pPr algn="ctr"/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5891643" y="2100836"/>
            <a:ext cx="16671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Workshop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021934" y="1882324"/>
            <a:ext cx="1375153" cy="18909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5: </a:t>
            </a:r>
            <a:r>
              <a:rPr lang="fr-FR" sz="3600" i="1" dirty="0" err="1" smtClean="0"/>
              <a:t>Standardization</a:t>
            </a:r>
            <a:r>
              <a:rPr lang="fr-FR" sz="3600" i="1" dirty="0" smtClean="0"/>
              <a:t> Hot </a:t>
            </a:r>
            <a:r>
              <a:rPr lang="fr-FR" sz="3600" i="1" dirty="0" err="1" smtClean="0"/>
              <a:t>Topics</a:t>
            </a:r>
            <a:r>
              <a:rPr lang="fr-FR" sz="3600" i="1" dirty="0" smtClean="0"/>
              <a:t> 4, </a:t>
            </a:r>
            <a:r>
              <a:rPr lang="fr-FR" sz="3600" i="1" dirty="0" err="1" smtClean="0"/>
              <a:t>Big</a:t>
            </a:r>
            <a:r>
              <a:rPr lang="fr-FR" sz="3600" i="1" dirty="0" smtClean="0"/>
              <a:t> Data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1871012"/>
            <a:ext cx="8143932" cy="4670545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Big</a:t>
            </a:r>
            <a:r>
              <a:rPr lang="fr-FR" sz="1800" i="1" dirty="0" smtClean="0">
                <a:solidFill>
                  <a:srgbClr val="C00000"/>
                </a:solidFill>
              </a:rPr>
              <a:t> Data and </a:t>
            </a:r>
            <a:r>
              <a:rPr lang="fr-FR" sz="1800" i="1" dirty="0" err="1" smtClean="0">
                <a:solidFill>
                  <a:srgbClr val="C00000"/>
                </a:solidFill>
              </a:rPr>
              <a:t>Africa</a:t>
            </a:r>
            <a:r>
              <a:rPr lang="fr-FR" sz="1800" i="1" dirty="0" smtClean="0">
                <a:solidFill>
                  <a:srgbClr val="C00000"/>
                </a:solidFill>
              </a:rPr>
              <a:t>, Challenges and </a:t>
            </a:r>
            <a:r>
              <a:rPr lang="fr-FR" sz="1800" i="1" dirty="0" err="1" smtClean="0">
                <a:solidFill>
                  <a:srgbClr val="C00000"/>
                </a:solidFill>
              </a:rPr>
              <a:t>Opportunities</a:t>
            </a:r>
            <a:r>
              <a:rPr lang="fr-FR" sz="1800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Louisa </a:t>
            </a:r>
            <a:r>
              <a:rPr lang="fr-FR" sz="1800" b="1" dirty="0" err="1" smtClean="0"/>
              <a:t>Ama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Sosu</a:t>
            </a:r>
            <a:r>
              <a:rPr lang="fr-FR" sz="1800" dirty="0" smtClean="0"/>
              <a:t>, MTN, </a:t>
            </a:r>
            <a:r>
              <a:rPr lang="fr-FR" sz="1800" dirty="0" err="1" smtClean="0"/>
              <a:t>Republic</a:t>
            </a:r>
            <a:r>
              <a:rPr lang="fr-FR" sz="1800" dirty="0" smtClean="0"/>
              <a:t> of Ghana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Big</a:t>
            </a:r>
            <a:r>
              <a:rPr lang="fr-FR" sz="1800" i="1" dirty="0" smtClean="0">
                <a:solidFill>
                  <a:srgbClr val="C00000"/>
                </a:solidFill>
              </a:rPr>
              <a:t> Data and Future Networks: Challenges and </a:t>
            </a:r>
            <a:r>
              <a:rPr lang="fr-FR" sz="1800" i="1" dirty="0" err="1" smtClean="0">
                <a:solidFill>
                  <a:srgbClr val="C00000"/>
                </a:solidFill>
              </a:rPr>
              <a:t>Opportunities</a:t>
            </a:r>
            <a:r>
              <a:rPr lang="fr-FR" sz="1800" i="1" dirty="0" smtClean="0">
                <a:solidFill>
                  <a:srgbClr val="C00000"/>
                </a:solidFill>
              </a:rPr>
              <a:t>: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/>
              <a:t>Payam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Barnaghi</a:t>
            </a:r>
            <a:r>
              <a:rPr lang="fr-FR" sz="1800" dirty="0" smtClean="0"/>
              <a:t>, </a:t>
            </a:r>
            <a:r>
              <a:rPr lang="fr-FR" sz="1800" dirty="0" err="1" smtClean="0"/>
              <a:t>University</a:t>
            </a:r>
            <a:r>
              <a:rPr lang="fr-FR" sz="1800" dirty="0" smtClean="0"/>
              <a:t> of Surrey, UK </a:t>
            </a:r>
            <a:r>
              <a:rPr lang="fr-FR" sz="1800" i="1" dirty="0" smtClean="0">
                <a:solidFill>
                  <a:schemeClr val="tx2"/>
                </a:solidFill>
              </a:rPr>
              <a:t>(</a:t>
            </a:r>
            <a:r>
              <a:rPr lang="fr-FR" sz="1800" i="1" dirty="0" err="1" smtClean="0">
                <a:solidFill>
                  <a:schemeClr val="tx2"/>
                </a:solidFill>
              </a:rPr>
              <a:t>Remote</a:t>
            </a:r>
            <a:r>
              <a:rPr lang="fr-FR" sz="1800" i="1" dirty="0" smtClean="0">
                <a:solidFill>
                  <a:schemeClr val="tx2"/>
                </a:solidFill>
              </a:rPr>
              <a:t> Participation)</a:t>
            </a:r>
            <a:endParaRPr lang="fr-FR" sz="1800" dirty="0" smtClean="0">
              <a:solidFill>
                <a:schemeClr val="tx2"/>
              </a:solidFill>
            </a:endParaRP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Big</a:t>
            </a:r>
            <a:r>
              <a:rPr lang="fr-FR" sz="1800" i="1" dirty="0" smtClean="0">
                <a:solidFill>
                  <a:srgbClr val="C00000"/>
                </a:solidFill>
              </a:rPr>
              <a:t> Data – The  </a:t>
            </a:r>
            <a:r>
              <a:rPr lang="fr-FR" sz="1800" i="1" dirty="0" err="1" smtClean="0">
                <a:solidFill>
                  <a:srgbClr val="C00000"/>
                </a:solidFill>
              </a:rPr>
              <a:t>Analytic</a:t>
            </a:r>
            <a:r>
              <a:rPr lang="fr-FR" sz="1800" i="1" dirty="0" smtClean="0">
                <a:solidFill>
                  <a:srgbClr val="C00000"/>
                </a:solidFill>
              </a:rPr>
              <a:t> Vision: </a:t>
            </a:r>
            <a:r>
              <a:rPr lang="fr-FR" sz="1800" i="1" dirty="0" smtClean="0"/>
              <a:t> </a:t>
            </a:r>
            <a:r>
              <a:rPr lang="fr-FR" sz="1800" b="1" dirty="0" smtClean="0"/>
              <a:t>Abdallah </a:t>
            </a:r>
            <a:r>
              <a:rPr lang="fr-FR" sz="1800" b="1" dirty="0" err="1" smtClean="0"/>
              <a:t>Ajlani</a:t>
            </a:r>
            <a:r>
              <a:rPr lang="fr-FR" sz="1800" dirty="0" smtClean="0"/>
              <a:t>, Ericsson, </a:t>
            </a:r>
            <a:r>
              <a:rPr lang="fr-FR" sz="1800" dirty="0" err="1" smtClean="0"/>
              <a:t>Tunisia</a:t>
            </a:r>
            <a:endParaRPr lang="fr-FR" sz="1800" dirty="0" smtClean="0"/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Big</a:t>
            </a:r>
            <a:r>
              <a:rPr lang="fr-FR" sz="1800" i="1" dirty="0" smtClean="0">
                <a:solidFill>
                  <a:srgbClr val="C00000"/>
                </a:solidFill>
              </a:rPr>
              <a:t> Data: </a:t>
            </a:r>
            <a:r>
              <a:rPr lang="fr-FR" sz="1800" i="1" dirty="0" err="1" smtClean="0">
                <a:solidFill>
                  <a:srgbClr val="C00000"/>
                </a:solidFill>
              </a:rPr>
              <a:t>Considerations</a:t>
            </a:r>
            <a:r>
              <a:rPr lang="fr-FR" sz="1800" i="1" dirty="0" smtClean="0">
                <a:solidFill>
                  <a:srgbClr val="C00000"/>
                </a:solidFill>
              </a:rPr>
              <a:t> on Perspectives, Issues and </a:t>
            </a:r>
            <a:r>
              <a:rPr lang="fr-FR" sz="1800" i="1" dirty="0" err="1" smtClean="0">
                <a:solidFill>
                  <a:srgbClr val="C00000"/>
                </a:solidFill>
              </a:rPr>
              <a:t>Standardization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Marco </a:t>
            </a:r>
            <a:r>
              <a:rPr lang="fr-FR" sz="1800" b="1" dirty="0" err="1" smtClean="0"/>
              <a:t>Carugi</a:t>
            </a:r>
            <a:r>
              <a:rPr lang="fr-FR" sz="1800" dirty="0" smtClean="0"/>
              <a:t>, NEC, </a:t>
            </a:r>
            <a:r>
              <a:rPr lang="fr-FR" sz="1800" dirty="0" err="1" smtClean="0"/>
              <a:t>Japan</a:t>
            </a:r>
            <a:endParaRPr lang="fr-FR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6: </a:t>
            </a:r>
            <a:r>
              <a:rPr lang="en-US" sz="3600" i="1" dirty="0" smtClean="0"/>
              <a:t>Experiences </a:t>
            </a:r>
            <a:br>
              <a:rPr lang="en-US" sz="3600" i="1" dirty="0" smtClean="0"/>
            </a:br>
            <a:r>
              <a:rPr lang="en-US" sz="3600" i="1" dirty="0" smtClean="0"/>
              <a:t>&amp; Successful Stories from Africa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en-US" sz="2000" dirty="0" smtClean="0"/>
              <a:t>Present some </a:t>
            </a:r>
            <a:r>
              <a:rPr lang="en-US" sz="2000" b="1" dirty="0" smtClean="0"/>
              <a:t>experiences and successful stories </a:t>
            </a:r>
            <a:r>
              <a:rPr lang="en-US" sz="2000" dirty="0" smtClean="0"/>
              <a:t>of different African telecommunication stakeholders in </a:t>
            </a:r>
            <a:r>
              <a:rPr lang="en-US" sz="2000" b="1" dirty="0" smtClean="0"/>
              <a:t>one of the workshop topics and/or other related topics</a:t>
            </a:r>
          </a:p>
          <a:p>
            <a:pPr algn="just">
              <a:buNone/>
            </a:pPr>
            <a:endParaRPr lang="en-US" sz="9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1H15</a:t>
            </a:r>
          </a:p>
          <a:p>
            <a:pPr lvl="0" algn="just"/>
            <a:endParaRPr lang="fr-FR" sz="900" dirty="0" smtClean="0"/>
          </a:p>
          <a:p>
            <a:pPr lvl="0" algn="just">
              <a:tabLst>
                <a:tab pos="1706563" algn="l"/>
              </a:tabLst>
            </a:pPr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en-US" sz="2400" b="1" dirty="0" smtClean="0"/>
              <a:t>Isaac </a:t>
            </a:r>
            <a:r>
              <a:rPr lang="en-US" sz="2400" b="1" dirty="0" err="1" smtClean="0"/>
              <a:t>Boateng</a:t>
            </a:r>
            <a:r>
              <a:rPr lang="en-US" sz="2400" dirty="0" smtClean="0"/>
              <a:t>, National Communications Authority, 		Republic of Ghana</a:t>
            </a:r>
            <a:endParaRPr lang="fr-FR" sz="2400" dirty="0" smtClean="0"/>
          </a:p>
          <a:p>
            <a:pPr lvl="0" algn="just"/>
            <a:endParaRPr lang="fr-FR" sz="900" dirty="0" smtClean="0"/>
          </a:p>
          <a:p>
            <a:pPr lvl="0" algn="just"/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6386" name="Picture 2" descr="http://www.businessexperience.ch/wp-content/uploads/2014/11/success_sto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7439" y="4886428"/>
            <a:ext cx="2828131" cy="146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6: </a:t>
            </a:r>
            <a:r>
              <a:rPr lang="en-US" sz="3600" i="1" dirty="0" smtClean="0"/>
              <a:t>Experiences </a:t>
            </a:r>
            <a:br>
              <a:rPr lang="en-US" sz="3600" i="1" dirty="0" smtClean="0"/>
            </a:br>
            <a:r>
              <a:rPr lang="en-US" sz="3600" i="1" dirty="0" smtClean="0"/>
              <a:t>&amp; Successful Stories from Africa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294101"/>
            <a:ext cx="8143932" cy="29057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err="1" smtClean="0">
                <a:solidFill>
                  <a:srgbClr val="C00000"/>
                </a:solidFill>
              </a:rPr>
              <a:t>Etat</a:t>
            </a:r>
            <a:r>
              <a:rPr lang="en-US" sz="1800" i="1" dirty="0" smtClean="0">
                <a:solidFill>
                  <a:srgbClr val="C00000"/>
                </a:solidFill>
              </a:rPr>
              <a:t> des </a:t>
            </a:r>
            <a:r>
              <a:rPr lang="en-US" sz="1800" i="1" dirty="0" err="1" smtClean="0">
                <a:solidFill>
                  <a:srgbClr val="C00000"/>
                </a:solidFill>
              </a:rPr>
              <a:t>Lieux</a:t>
            </a:r>
            <a:r>
              <a:rPr lang="en-US" sz="1800" i="1" dirty="0" smtClean="0">
                <a:solidFill>
                  <a:srgbClr val="C00000"/>
                </a:solidFill>
              </a:rPr>
              <a:t> du Cloud Computing en Côte d'Ivoire</a:t>
            </a:r>
            <a:r>
              <a:rPr lang="en-US" sz="1800" dirty="0" smtClean="0">
                <a:solidFill>
                  <a:srgbClr val="C00000"/>
                </a:solidFill>
              </a:rPr>
              <a:t>: </a:t>
            </a:r>
            <a:r>
              <a:rPr lang="en-US" sz="1800" b="1" dirty="0" smtClean="0"/>
              <a:t>Kevin Yao</a:t>
            </a:r>
            <a:r>
              <a:rPr lang="en-US" sz="1800" dirty="0" smtClean="0"/>
              <a:t>, ARTCI, Côte d'Ivoire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>
                <a:solidFill>
                  <a:srgbClr val="C00000"/>
                </a:solidFill>
              </a:rPr>
              <a:t>Roadmap to IMT 2020 in Ghana: </a:t>
            </a:r>
            <a:r>
              <a:rPr lang="en-US" sz="1800" i="1" dirty="0" smtClean="0"/>
              <a:t> </a:t>
            </a:r>
            <a:r>
              <a:rPr lang="en-US" sz="1800" b="1" dirty="0" smtClean="0"/>
              <a:t>Thomas Daniel </a:t>
            </a:r>
            <a:r>
              <a:rPr lang="en-US" sz="1800" b="1" dirty="0" err="1" smtClean="0"/>
              <a:t>Hayford</a:t>
            </a:r>
            <a:r>
              <a:rPr lang="en-US" sz="1800" i="1" dirty="0" smtClean="0"/>
              <a:t>, </a:t>
            </a:r>
            <a:r>
              <a:rPr lang="en-US" sz="1800" dirty="0" smtClean="0"/>
              <a:t>National Communications Authority, Republic of Ghana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>
                <a:solidFill>
                  <a:srgbClr val="C00000"/>
                </a:solidFill>
              </a:rPr>
              <a:t>Egypt toward Future Networks: </a:t>
            </a:r>
            <a:r>
              <a:rPr lang="en-US" sz="1800" dirty="0" smtClean="0"/>
              <a:t> </a:t>
            </a:r>
            <a:r>
              <a:rPr lang="en-US" sz="1800" b="1" dirty="0" smtClean="0"/>
              <a:t>Tarek Abdel </a:t>
            </a:r>
            <a:r>
              <a:rPr lang="en-US" sz="1800" b="1" dirty="0" err="1" smtClean="0"/>
              <a:t>Latif</a:t>
            </a:r>
            <a:r>
              <a:rPr lang="en-US" sz="1800" dirty="0" smtClean="0"/>
              <a:t>, NTRA, </a:t>
            </a:r>
            <a:r>
              <a:rPr lang="en-US" sz="1800" dirty="0" smtClean="0"/>
              <a:t>Egypt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1800" i="1" dirty="0" smtClean="0">
                <a:solidFill>
                  <a:srgbClr val="C00000"/>
                </a:solidFill>
              </a:rPr>
              <a:t>Standardisation, Case Study of the Ghanaian Telecom Industry </a:t>
            </a:r>
            <a:r>
              <a:rPr lang="en-GB" sz="1800" i="1" dirty="0" smtClean="0">
                <a:solidFill>
                  <a:srgbClr val="C00000"/>
                </a:solidFill>
              </a:rPr>
              <a:t>: </a:t>
            </a:r>
            <a:r>
              <a:rPr lang="en-GB" sz="1800" b="1" dirty="0" err="1" smtClean="0"/>
              <a:t>Kofi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Ntim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Yeboah-Kordieh</a:t>
            </a:r>
            <a:r>
              <a:rPr lang="en-GB" sz="1800" b="1" dirty="0" smtClean="0"/>
              <a:t>, </a:t>
            </a:r>
            <a:r>
              <a:rPr lang="en-GB" sz="1800" dirty="0" smtClean="0"/>
              <a:t>National Communications Authority, Republic of </a:t>
            </a:r>
            <a:r>
              <a:rPr lang="en-GB" sz="1800" dirty="0" smtClean="0"/>
              <a:t>Ghana</a:t>
            </a:r>
            <a:endParaRPr lang="fr-FR" sz="1800" dirty="0" smtClean="0"/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</a:rPr>
              <a:t>Panel Session (Part 2):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/>
              <a:t>Importance of Standardization of SG13 Hot Topics for African Countries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en-US" sz="2000" dirty="0" smtClean="0"/>
              <a:t>Discuss the </a:t>
            </a:r>
            <a:r>
              <a:rPr lang="en-US" sz="2000" b="1" dirty="0" smtClean="0"/>
              <a:t>importance of standardization of SG13 hot topics</a:t>
            </a:r>
            <a:r>
              <a:rPr lang="en-US" sz="2000" dirty="0" smtClean="0"/>
              <a:t>, presented during the day 2 of the Workshop (i.e. </a:t>
            </a:r>
            <a:r>
              <a:rPr lang="en-US" sz="2000" b="1" dirty="0" smtClean="0"/>
              <a:t>Cloud Computing and Big Data</a:t>
            </a:r>
            <a:r>
              <a:rPr lang="en-US" sz="2000" dirty="0" smtClean="0"/>
              <a:t>), for African countries.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1H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fr-FR" sz="2400" b="1" dirty="0" smtClean="0"/>
              <a:t>Rim </a:t>
            </a:r>
            <a:r>
              <a:rPr lang="fr-FR" sz="2400" b="1" dirty="0" err="1" smtClean="0"/>
              <a:t>Belhassine</a:t>
            </a:r>
            <a:r>
              <a:rPr lang="fr-FR" sz="2400" b="1" dirty="0" smtClean="0"/>
              <a:t>-Cherif,</a:t>
            </a:r>
            <a:r>
              <a:rPr lang="fr-FR" sz="2400" dirty="0" smtClean="0"/>
              <a:t> </a:t>
            </a:r>
          </a:p>
          <a:p>
            <a:pPr lvl="0" algn="just">
              <a:spcBef>
                <a:spcPts val="0"/>
              </a:spcBef>
              <a:buNone/>
            </a:pPr>
            <a:r>
              <a:rPr lang="fr-FR" sz="2400" dirty="0" smtClean="0"/>
              <a:t>					Tunisie Telecom, </a:t>
            </a:r>
            <a:r>
              <a:rPr lang="fr-FR" sz="2400" dirty="0" err="1" smtClean="0"/>
              <a:t>Tunisia</a:t>
            </a:r>
            <a:endParaRPr lang="fr-FR" sz="2400" dirty="0" smtClean="0"/>
          </a:p>
          <a:p>
            <a:pPr lvl="0" algn="just"/>
            <a:endParaRPr lang="fr-FR" sz="900" dirty="0" smtClean="0"/>
          </a:p>
          <a:p>
            <a:pPr lvl="0" algn="just"/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4338" name="Picture 2" descr="Résultat de recherche d'images pour &quot;afric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606" y="3836601"/>
            <a:ext cx="2060812" cy="200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</a:rPr>
              <a:t>Panel Session (Part 2):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/>
              <a:t>Importance of Standardization of SG13 Hot Topics for African Countries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71472" y="2089380"/>
            <a:ext cx="8143932" cy="4670545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Participants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Mounir </a:t>
            </a:r>
            <a:r>
              <a:rPr lang="fr-FR" sz="1800" b="1" dirty="0" err="1" smtClean="0"/>
              <a:t>Ferjani</a:t>
            </a:r>
            <a:r>
              <a:rPr lang="fr-FR" sz="1800" b="1" dirty="0" smtClean="0"/>
              <a:t>, </a:t>
            </a:r>
            <a:r>
              <a:rPr lang="fr-FR" sz="1800" dirty="0" smtClean="0"/>
              <a:t>IBM, </a:t>
            </a:r>
            <a:r>
              <a:rPr lang="fr-FR" sz="1800" dirty="0" err="1" smtClean="0"/>
              <a:t>Tunisia</a:t>
            </a:r>
            <a:endParaRPr lang="fr-FR" sz="18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Abdallah </a:t>
            </a:r>
            <a:r>
              <a:rPr lang="fr-FR" sz="1800" b="1" dirty="0" err="1" smtClean="0"/>
              <a:t>Ajlani</a:t>
            </a:r>
            <a:r>
              <a:rPr lang="fr-FR" sz="1800" b="1" dirty="0" smtClean="0"/>
              <a:t>, </a:t>
            </a:r>
            <a:r>
              <a:rPr lang="fr-FR" sz="1800" dirty="0" smtClean="0"/>
              <a:t>Ericsson, </a:t>
            </a:r>
            <a:r>
              <a:rPr lang="fr-FR" sz="1800" dirty="0" err="1" smtClean="0"/>
              <a:t>Tunisia</a:t>
            </a:r>
            <a:r>
              <a:rPr lang="fr-FR" sz="1800" dirty="0" smtClean="0"/>
              <a:t> 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Kevin Yao, ARTCI, </a:t>
            </a:r>
            <a:r>
              <a:rPr lang="fr-FR" sz="1800" dirty="0" smtClean="0"/>
              <a:t>Côte d'Ivoire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Thomas Daniel </a:t>
            </a:r>
            <a:r>
              <a:rPr lang="fr-FR" sz="1800" b="1" dirty="0" err="1" smtClean="0"/>
              <a:t>Hayford</a:t>
            </a:r>
            <a:r>
              <a:rPr lang="fr-FR" sz="1800" b="1" dirty="0" smtClean="0"/>
              <a:t>, </a:t>
            </a:r>
            <a:r>
              <a:rPr lang="fr-FR" sz="1800" dirty="0" smtClean="0"/>
              <a:t>National Communications </a:t>
            </a:r>
            <a:r>
              <a:rPr lang="fr-FR" sz="1800" dirty="0" err="1" smtClean="0"/>
              <a:t>Authority</a:t>
            </a:r>
            <a:r>
              <a:rPr lang="fr-FR" sz="1800" dirty="0" smtClean="0"/>
              <a:t>, </a:t>
            </a:r>
            <a:r>
              <a:rPr lang="fr-FR" sz="1800" dirty="0" err="1" smtClean="0"/>
              <a:t>Republic</a:t>
            </a:r>
            <a:r>
              <a:rPr lang="fr-FR" sz="1800" dirty="0" smtClean="0"/>
              <a:t> of Ghana 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Marco </a:t>
            </a:r>
            <a:r>
              <a:rPr lang="fr-FR" sz="1800" b="1" dirty="0" err="1" smtClean="0"/>
              <a:t>Carugi</a:t>
            </a:r>
            <a:r>
              <a:rPr lang="fr-FR" sz="1800" b="1" dirty="0" smtClean="0"/>
              <a:t>, </a:t>
            </a:r>
            <a:r>
              <a:rPr lang="fr-FR" sz="1800" dirty="0" smtClean="0"/>
              <a:t>NEC, </a:t>
            </a:r>
            <a:r>
              <a:rPr lang="fr-FR" sz="1800" dirty="0" err="1" smtClean="0"/>
              <a:t>Japan</a:t>
            </a:r>
            <a:r>
              <a:rPr lang="fr-FR" sz="1800" dirty="0" smtClean="0"/>
              <a:t> 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 smtClean="0"/>
              <a:t>Louisa </a:t>
            </a:r>
            <a:r>
              <a:rPr lang="fr-FR" sz="1800" b="1" dirty="0" err="1" smtClean="0"/>
              <a:t>Ama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Sosu</a:t>
            </a:r>
            <a:r>
              <a:rPr lang="fr-FR" sz="1800" b="1" dirty="0" smtClean="0"/>
              <a:t>, </a:t>
            </a:r>
            <a:r>
              <a:rPr lang="fr-FR" sz="1800" dirty="0" smtClean="0"/>
              <a:t>MTN, </a:t>
            </a:r>
            <a:r>
              <a:rPr lang="fr-FR" sz="1800" dirty="0" err="1" smtClean="0"/>
              <a:t>Republic</a:t>
            </a:r>
            <a:r>
              <a:rPr lang="fr-FR" sz="1800" dirty="0" smtClean="0"/>
              <a:t> of Ghana</a:t>
            </a:r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1800" b="1" dirty="0" err="1" smtClean="0"/>
              <a:t>Kofi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Ntim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Yeboah-Kordieh</a:t>
            </a:r>
            <a:r>
              <a:rPr lang="en-GB" sz="1800" b="1" dirty="0" smtClean="0"/>
              <a:t>, </a:t>
            </a:r>
            <a:r>
              <a:rPr lang="en-GB" sz="1800" dirty="0" smtClean="0"/>
              <a:t>National Communications Authority, Republic of Ghana</a:t>
            </a:r>
            <a:endParaRPr lang="fr-FR" sz="18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endParaRPr lang="fr-FR" sz="1800" dirty="0" smtClean="0"/>
          </a:p>
          <a:p>
            <a:pPr marL="1371600" lvl="2" indent="-514350">
              <a:spcBef>
                <a:spcPts val="1200"/>
              </a:spcBef>
              <a:buFont typeface="+mj-lt"/>
              <a:buAutoNum type="arabicPeriod"/>
            </a:pPr>
            <a:endParaRPr lang="fr-FR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</a:rPr>
              <a:t>Closing Session 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71472" y="2089380"/>
            <a:ext cx="8143932" cy="467054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Presentation of results and final summary on lessons learnt during the workshop:</a:t>
            </a:r>
            <a:endParaRPr lang="en-US" b="1" dirty="0" smtClean="0"/>
          </a:p>
          <a:p>
            <a:pPr>
              <a:spcBef>
                <a:spcPts val="1200"/>
              </a:spcBef>
              <a:buNone/>
            </a:pPr>
            <a:r>
              <a:rPr lang="en-US" sz="2400" b="1" dirty="0" smtClean="0"/>
              <a:t>	Simon </a:t>
            </a:r>
            <a:r>
              <a:rPr lang="en-US" sz="2400" b="1" dirty="0" err="1" smtClean="0"/>
              <a:t>Bugaba</a:t>
            </a:r>
            <a:r>
              <a:rPr lang="en-US" sz="2400" dirty="0" smtClean="0"/>
              <a:t>, Uganda Communications Commission</a:t>
            </a:r>
          </a:p>
          <a:p>
            <a:pPr>
              <a:spcBef>
                <a:spcPts val="1200"/>
              </a:spcBef>
              <a:buNone/>
            </a:pPr>
            <a:endParaRPr lang="en-US" sz="1200" dirty="0" smtClean="0"/>
          </a:p>
          <a:p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Closure of the Workshop​:</a:t>
            </a:r>
          </a:p>
          <a:p>
            <a:pPr marL="1077913" lvl="1" indent="-354013">
              <a:buFont typeface="Wingdings" pitchFamily="2" charset="2"/>
              <a:buChar char="§"/>
            </a:pPr>
            <a:r>
              <a:rPr lang="en-US" sz="2400" b="1" dirty="0" smtClean="0"/>
              <a:t>William </a:t>
            </a:r>
            <a:r>
              <a:rPr lang="en-US" sz="2400" b="1" dirty="0" err="1" smtClean="0"/>
              <a:t>Tevie</a:t>
            </a:r>
            <a:r>
              <a:rPr lang="en-US" sz="2400" dirty="0" smtClean="0"/>
              <a:t>, Director General, National Communications Authority, Republic of Ghana</a:t>
            </a:r>
          </a:p>
          <a:p>
            <a:pPr marL="1077913" lvl="2" indent="-354013">
              <a:buFont typeface="Wingdings" pitchFamily="2" charset="2"/>
              <a:buChar char="§"/>
            </a:pPr>
            <a:r>
              <a:rPr lang="en-US" b="1" dirty="0" smtClean="0"/>
              <a:t>Leo Lehmann</a:t>
            </a:r>
            <a:r>
              <a:rPr lang="en-US" dirty="0" smtClean="0"/>
              <a:t>, SG13 Chairman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sp>
        <p:nvSpPr>
          <p:cNvPr id="6146" name="AutoShape 2" descr="Résultat de recherche d'images pour &quot;finis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791" y="160338"/>
            <a:ext cx="1786009" cy="17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119" y="277908"/>
            <a:ext cx="8579223" cy="305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sundberg\AppData\Local\Microsoft\Windows\Temporary Internet Files\Content.IE5\MQ9MK9HJ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75" y="107429"/>
            <a:ext cx="1143368" cy="167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58888"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 your Calendar!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53203" y="2059444"/>
          <a:ext cx="7499223" cy="35074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62447"/>
                <a:gridCol w="5936776"/>
              </a:tblGrid>
              <a:tr h="37304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Date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16-17 March 2015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304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Venue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La-Palm Royal Beach Hotel, Accra, Ghana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9589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Organized</a:t>
                      </a:r>
                      <a:r>
                        <a:rPr lang="en-US" sz="2000" b="1" baseline="0" noProof="0" dirty="0" smtClean="0">
                          <a:solidFill>
                            <a:schemeClr val="accent2"/>
                          </a:solidFill>
                        </a:rPr>
                        <a:t> by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 International Telecommunication Union (ITU)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60929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Hosted by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 Ministry of Communications, Republic of Ghana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23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Target Audience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Administrations of Member States of the Union</a:t>
                      </a:r>
                    </a:p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ITU-T Sector Members</a:t>
                      </a:r>
                    </a:p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ITU-T Associates participating in the work of Study Group 13</a:t>
                      </a:r>
                    </a:p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ITU Academia</a:t>
                      </a:r>
                    </a:p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African Telecommunications Union</a:t>
                      </a:r>
                    </a:p>
                    <a:p>
                      <a:pPr marL="177800" indent="-177800" hangingPunct="0">
                        <a:buFont typeface="Arial" pitchFamily="34" charset="0"/>
                        <a:buChar char="•"/>
                      </a:pPr>
                      <a:r>
                        <a:rPr lang="en-GB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ITU Regional Office for Africa Region</a:t>
                      </a:r>
                      <a:endParaRPr lang="fr-FR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740" y="2910077"/>
            <a:ext cx="465446" cy="5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908" y="3524225"/>
            <a:ext cx="695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15654" y="1417638"/>
            <a:ext cx="404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4</a:t>
            </a:r>
            <a:r>
              <a:rPr lang="fr-FR" sz="2800" b="1" baseline="30000" dirty="0" smtClean="0">
                <a:solidFill>
                  <a:schemeClr val="accent2"/>
                </a:solidFill>
              </a:rPr>
              <a:t>th</a:t>
            </a:r>
            <a:r>
              <a:rPr lang="fr-FR" sz="2800" b="1" dirty="0" smtClean="0">
                <a:solidFill>
                  <a:schemeClr val="accent2"/>
                </a:solidFill>
              </a:rPr>
              <a:t> SG13RG-AFR meeting 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SG13 Regional Workshop for Africa on</a:t>
            </a:r>
            <a:br>
              <a:rPr lang="en-US" sz="2800" dirty="0" smtClean="0"/>
            </a:br>
            <a:r>
              <a:rPr lang="en-US" sz="2800" dirty="0" smtClean="0"/>
              <a:t>“Future Networks for a better Africa: IMT-2020, Trust, Cloud Computing and Big Data”</a:t>
            </a:r>
            <a:br>
              <a:rPr lang="en-US" sz="2800" dirty="0" smtClean="0"/>
            </a:br>
            <a:r>
              <a:rPr lang="en-US" sz="2400" dirty="0" smtClean="0"/>
              <a:t>(Accra, Ghana, 14-15 March 2016)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79678"/>
            <a:ext cx="9144000" cy="9538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 smtClean="0"/>
              <a:t>Thank you for your Attention</a:t>
            </a:r>
            <a:endParaRPr lang="en-US" sz="1600" b="0" u="sng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08183"/>
            <a:ext cx="9144000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Dr. Rim </a:t>
            </a:r>
            <a:r>
              <a:rPr lang="en-US" sz="2500" b="1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Belhassine-Cherif</a:t>
            </a:r>
            <a:r>
              <a:rPr lang="en-US" sz="27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n-US" sz="27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Products and Services Executive Director, </a:t>
            </a:r>
            <a:r>
              <a:rPr 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Tunisie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Telecom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SG13 Vice-chair &amp; SG13 RG-AFR Vice-chair</a:t>
            </a:r>
          </a:p>
          <a:p>
            <a:pPr lvl="0" algn="ctr">
              <a:spcBef>
                <a:spcPct val="20000"/>
              </a:spcBef>
            </a:pPr>
            <a:r>
              <a:rPr lang="en-US" u="sng" dirty="0" smtClean="0">
                <a:solidFill>
                  <a:srgbClr val="0000FF"/>
                </a:solidFill>
              </a:rPr>
              <a:t>Rim.belhassine-cherif@tunisietelecom.tn</a:t>
            </a:r>
          </a:p>
        </p:txBody>
      </p:sp>
    </p:spTree>
    <p:extLst>
      <p:ext uri="{BB962C8B-B14F-4D97-AF65-F5344CB8AC3E}">
        <p14:creationId xmlns=""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Past SG13 </a:t>
            </a:r>
            <a:br>
              <a:rPr lang="en-US" sz="3600" dirty="0" smtClean="0"/>
            </a:br>
            <a:r>
              <a:rPr lang="en-US" sz="3600" dirty="0" smtClean="0"/>
              <a:t>Regional Workshops For Africa</a:t>
            </a:r>
            <a:endParaRPr lang="en-US" sz="2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droite 10"/>
          <p:cNvSpPr/>
          <p:nvPr/>
        </p:nvSpPr>
        <p:spPr bwMode="auto">
          <a:xfrm>
            <a:off x="750295" y="2461226"/>
            <a:ext cx="7525566" cy="93105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259886" y="2716185"/>
            <a:ext cx="395950" cy="4238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6291" y="3270677"/>
            <a:ext cx="127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2013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932063" y="2726691"/>
            <a:ext cx="395950" cy="4238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855515" y="2726691"/>
            <a:ext cx="395950" cy="42384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62034" y="3256873"/>
            <a:ext cx="16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2014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55276" y="3323365"/>
            <a:ext cx="183936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2015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682055" y="3985155"/>
          <a:ext cx="7525565" cy="14031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25669"/>
                <a:gridCol w="1446663"/>
                <a:gridCol w="1851918"/>
                <a:gridCol w="1101315"/>
              </a:tblGrid>
              <a:tr h="488770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noProof="0" dirty="0" smtClean="0">
                          <a:ln>
                            <a:noFill/>
                          </a:ln>
                          <a:effectLst/>
                        </a:rPr>
                        <a:t>Theme</a:t>
                      </a:r>
                      <a:endParaRPr lang="en-US" sz="2000" b="1" cap="none" spc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Place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Date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Host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Future Networks: Cloud Computing, Energy Saving, Security &amp; Virtualization</a:t>
                      </a:r>
                      <a:endParaRPr lang="en-US" sz="1800" b="1" i="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Tunis, Tunisia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 April 2014 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noProof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Tunisie</a:t>
                      </a:r>
                      <a:r>
                        <a:rPr lang="en-US" sz="1800" kern="1200" baseline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Telecom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Ellipse 24"/>
          <p:cNvSpPr/>
          <p:nvPr/>
        </p:nvSpPr>
        <p:spPr>
          <a:xfrm>
            <a:off x="6495179" y="2726691"/>
            <a:ext cx="395950" cy="4238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69696" y="3311465"/>
            <a:ext cx="16671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91643" y="2100836"/>
            <a:ext cx="16671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Workshop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021934" y="1882324"/>
            <a:ext cx="1375153" cy="18909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Past SG13 </a:t>
            </a:r>
            <a:br>
              <a:rPr lang="en-US" sz="3600" dirty="0" smtClean="0"/>
            </a:br>
            <a:r>
              <a:rPr lang="en-US" sz="3600" dirty="0" smtClean="0"/>
              <a:t>Regional Workshops For Africa</a:t>
            </a:r>
            <a:endParaRPr lang="en-US" sz="2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droite 10"/>
          <p:cNvSpPr/>
          <p:nvPr/>
        </p:nvSpPr>
        <p:spPr bwMode="auto">
          <a:xfrm>
            <a:off x="750295" y="2461226"/>
            <a:ext cx="7525566" cy="93105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259886" y="2716185"/>
            <a:ext cx="395950" cy="4238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6291" y="3270677"/>
            <a:ext cx="127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2013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932063" y="2726691"/>
            <a:ext cx="395950" cy="42384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855515" y="2726691"/>
            <a:ext cx="395950" cy="4238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62034" y="3256873"/>
            <a:ext cx="16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2014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55276" y="3323365"/>
            <a:ext cx="183936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2015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682055" y="3985155"/>
          <a:ext cx="7525565" cy="16774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25669"/>
                <a:gridCol w="1446663"/>
                <a:gridCol w="1851918"/>
                <a:gridCol w="1101315"/>
              </a:tblGrid>
              <a:tr h="488770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noProof="0" dirty="0" smtClean="0">
                          <a:ln>
                            <a:noFill/>
                          </a:ln>
                          <a:effectLst/>
                        </a:rPr>
                        <a:t>Theme</a:t>
                      </a:r>
                      <a:endParaRPr lang="en-US" sz="2000" b="1" cap="none" spc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Place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Date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/>
                        <a:t>Host</a:t>
                      </a:r>
                      <a:endParaRPr lang="en-US" sz="2000" b="1" kern="1200" baseline="0" noProof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ITU-T Standardization Challenges for Developing Countries Working for a Connected Africa</a:t>
                      </a:r>
                      <a:endParaRPr lang="en-US" sz="1800" b="1" i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Livingstone, Zambia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23-24 February 2015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ZICTA</a:t>
                      </a:r>
                      <a:endParaRPr lang="en-US" sz="1800" b="1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Ellipse 24"/>
          <p:cNvSpPr/>
          <p:nvPr/>
        </p:nvSpPr>
        <p:spPr>
          <a:xfrm>
            <a:off x="6495179" y="2726691"/>
            <a:ext cx="395950" cy="4238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69696" y="3311465"/>
            <a:ext cx="16671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91643" y="2100836"/>
            <a:ext cx="16671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Workshop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021934" y="1882324"/>
            <a:ext cx="1375153" cy="18909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SG13 Regional Workshop for Africa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i="1" dirty="0" smtClean="0"/>
              <a:t>At a Glance</a:t>
            </a:r>
            <a:endParaRPr lang="en-US" sz="2400" b="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39555" y="1965279"/>
          <a:ext cx="7499223" cy="37144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62447"/>
                <a:gridCol w="5936776"/>
              </a:tblGrid>
              <a:tr h="37304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Date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14-15 March 2015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304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Venue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La-Palm Royal Beach Hotel, Accra, Ghana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9589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Organized</a:t>
                      </a:r>
                      <a:r>
                        <a:rPr lang="en-US" sz="2000" b="1" baseline="0" noProof="0" dirty="0" smtClean="0">
                          <a:solidFill>
                            <a:schemeClr val="accent2"/>
                          </a:solidFill>
                        </a:rPr>
                        <a:t> by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 International Telecommunication Union (ITU)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91570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Hosted by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 Ministry of Communications, Republic of Ghana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2617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Theme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Future Networks for a better Africa: IMT-2020, Trust, Cloud Computing and Big Data</a:t>
                      </a:r>
                      <a:endParaRPr lang="fr-F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90762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r>
                        <a:rPr lang="en-US" sz="2000" b="1" baseline="0" noProof="0" dirty="0" smtClean="0">
                          <a:solidFill>
                            <a:schemeClr val="accent2"/>
                          </a:solidFill>
                        </a:rPr>
                        <a:t> Audience</a:t>
                      </a:r>
                      <a:endParaRPr lang="en-US" sz="20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Regulators, operators, manufacturers, service providers, engineers, academic members ,</a:t>
                      </a:r>
                      <a:r>
                        <a:rPr lang="en-US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students, …</a:t>
                      </a:r>
                      <a:endParaRPr lang="fr-FR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1092" y="2792848"/>
            <a:ext cx="465446" cy="5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034" y="3483591"/>
            <a:ext cx="695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168" y="365989"/>
            <a:ext cx="1952056" cy="147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dirty="0" smtClean="0"/>
              <a:t>Objectives of the Workshop</a:t>
            </a:r>
            <a:endParaRPr lang="en-US" sz="2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20009" y="4945159"/>
            <a:ext cx="7700660" cy="70788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 lvl="0" defTabSz="914400"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</a:rPr>
              <a:t>Increase the visibility of the work carried out in the SG13RG-AFR which will meet immediately after the workshop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0010" y="3322117"/>
            <a:ext cx="770066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</a:rPr>
              <a:t>Share the knowledge on the regional developments on these topics</a:t>
            </a:r>
          </a:p>
          <a:p>
            <a:pPr lvl="0" algn="ctr" defTabSz="914400">
              <a:defRPr/>
            </a:pPr>
            <a:endParaRPr lang="en-US" sz="800" b="1" kern="0" dirty="0" smtClean="0">
              <a:solidFill>
                <a:sysClr val="window" lastClr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0010" y="4020703"/>
            <a:ext cx="7700659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 defTabSz="914400" eaLnBrk="0" fontAlgn="base" hangingPunct="0">
              <a:spcAft>
                <a:spcPct val="0"/>
              </a:spcAft>
              <a:buSzPct val="75000"/>
            </a:pPr>
            <a:r>
              <a:rPr lang="en-US" sz="2000" b="1" kern="0" dirty="0" smtClean="0">
                <a:solidFill>
                  <a:sysClr val="window" lastClr="FFFFFF"/>
                </a:solidFill>
              </a:rPr>
              <a:t>Present Africa’s involvement in ITU-T Standardization as well as user experiences from African countries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0009" y="2118024"/>
            <a:ext cx="7700660" cy="10156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 lvl="0" defTabSz="914400"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</a:rPr>
              <a:t>Give an overview of SG13 standardization work on areas of currently high interest as IMT-2020 network aspects, Trust, Cloud Computing and Big Data</a:t>
            </a:r>
          </a:p>
        </p:txBody>
      </p:sp>
      <p:sp>
        <p:nvSpPr>
          <p:cNvPr id="19" name="Ellipse 18"/>
          <p:cNvSpPr/>
          <p:nvPr/>
        </p:nvSpPr>
        <p:spPr>
          <a:xfrm>
            <a:off x="209312" y="3281173"/>
            <a:ext cx="664187" cy="614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2</a:t>
            </a:r>
            <a:endParaRPr lang="fr-FR" sz="2000" b="1" dirty="0"/>
          </a:p>
        </p:txBody>
      </p:sp>
      <p:sp>
        <p:nvSpPr>
          <p:cNvPr id="20" name="Ellipse 19"/>
          <p:cNvSpPr/>
          <p:nvPr/>
        </p:nvSpPr>
        <p:spPr>
          <a:xfrm>
            <a:off x="220842" y="2238488"/>
            <a:ext cx="664187" cy="614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</a:t>
            </a:r>
            <a:endParaRPr lang="fr-FR" sz="2000" b="1" dirty="0"/>
          </a:p>
        </p:txBody>
      </p:sp>
      <p:sp>
        <p:nvSpPr>
          <p:cNvPr id="21" name="Ellipse 20"/>
          <p:cNvSpPr/>
          <p:nvPr/>
        </p:nvSpPr>
        <p:spPr>
          <a:xfrm>
            <a:off x="209312" y="4059573"/>
            <a:ext cx="664187" cy="614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3</a:t>
            </a:r>
            <a:endParaRPr lang="fr-FR" sz="2000" b="1" dirty="0"/>
          </a:p>
        </p:txBody>
      </p:sp>
      <p:sp>
        <p:nvSpPr>
          <p:cNvPr id="22" name="Ellipse 21"/>
          <p:cNvSpPr/>
          <p:nvPr/>
        </p:nvSpPr>
        <p:spPr>
          <a:xfrm>
            <a:off x="206994" y="4986103"/>
            <a:ext cx="664187" cy="614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4</a:t>
            </a:r>
            <a:endParaRPr lang="fr-FR" sz="2000" b="1" dirty="0"/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 vers le bas 19"/>
          <p:cNvSpPr/>
          <p:nvPr/>
        </p:nvSpPr>
        <p:spPr>
          <a:xfrm>
            <a:off x="2217775" y="1872029"/>
            <a:ext cx="436729" cy="43044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sz="4000" dirty="0" err="1" smtClean="0"/>
              <a:t>Workshop’s</a:t>
            </a:r>
            <a:r>
              <a:rPr lang="fr-FR" sz="4000" dirty="0" smtClean="0"/>
              <a:t> Agenda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0" i="1" dirty="0" smtClean="0"/>
              <a:t>Day 1 (14/03/2016) </a:t>
            </a:r>
            <a:endParaRPr lang="en-US" sz="31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2299664" y="1841380"/>
            <a:ext cx="6530448" cy="47001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Opening</a:t>
            </a:r>
            <a:r>
              <a:rPr lang="fr-F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Ceremony</a:t>
            </a:r>
            <a:endParaRPr lang="fr-F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/Coffee Break</a:t>
            </a:r>
          </a:p>
          <a:p>
            <a:pPr>
              <a:spcBef>
                <a:spcPts val="1200"/>
              </a:spcBef>
            </a:pPr>
            <a:r>
              <a:rPr lang="fr-F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1: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SG13 Standardization &amp; Africa-related involvement </a:t>
            </a:r>
          </a:p>
          <a:p>
            <a:pPr>
              <a:spcBef>
                <a:spcPts val="1200"/>
              </a:spcBef>
            </a:pPr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Lunch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2: Standardization Hot Topics1, IMT-2020</a:t>
            </a:r>
            <a:endParaRPr lang="fr-F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/Coffee Break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3: Standardization Hot Topics2, Trust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 part 1 :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Importance of standardization of SG13 hot topics for African countries 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Closure for day 1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Event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Espace réservé du contenu 11"/>
          <p:cNvSpPr txBox="1">
            <a:spLocks/>
          </p:cNvSpPr>
          <p:nvPr/>
        </p:nvSpPr>
        <p:spPr>
          <a:xfrm>
            <a:off x="1133923" y="1868676"/>
            <a:ext cx="1444383" cy="467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10H30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12H30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15H45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16H00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17H00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17H45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19H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1: </a:t>
            </a:r>
            <a:r>
              <a:rPr lang="en-GB" sz="3600" i="1" dirty="0" smtClean="0"/>
              <a:t>SG13 Standardization </a:t>
            </a:r>
            <a:br>
              <a:rPr lang="en-GB" sz="3600" i="1" dirty="0" smtClean="0"/>
            </a:br>
            <a:r>
              <a:rPr lang="en-GB" sz="3600" i="1" dirty="0" smtClean="0"/>
              <a:t>&amp; Africa-related Involvement </a:t>
            </a:r>
            <a:r>
              <a:rPr lang="fr-FR" sz="3600" i="1" dirty="0" smtClean="0"/>
              <a:t> 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5"/>
            <a:ext cx="8143932" cy="4033317"/>
          </a:xfrm>
        </p:spPr>
        <p:txBody>
          <a:bodyPr>
            <a:normAutofit/>
          </a:bodyPr>
          <a:lstStyle/>
          <a:p>
            <a:pPr algn="just"/>
            <a:r>
              <a:rPr lang="fr-FR" sz="2400" b="1" i="1" dirty="0" smtClean="0">
                <a:solidFill>
                  <a:schemeClr val="accent4"/>
                </a:solidFill>
              </a:rPr>
              <a:t>Objective: 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en-US" sz="2000" dirty="0" smtClean="0"/>
              <a:t>Discuss the </a:t>
            </a:r>
            <a:r>
              <a:rPr lang="en-US" sz="2000" b="1" dirty="0" smtClean="0"/>
              <a:t>main standardization issues </a:t>
            </a:r>
            <a:r>
              <a:rPr lang="en-US" sz="2000" dirty="0" smtClean="0"/>
              <a:t>in </a:t>
            </a:r>
            <a:r>
              <a:rPr lang="en-GB" sz="2000" dirty="0" smtClean="0"/>
              <a:t>African Countries and the </a:t>
            </a:r>
            <a:r>
              <a:rPr lang="en-US" sz="2000" b="1" dirty="0" smtClean="0"/>
              <a:t>participation of these countries in the standardization processes </a:t>
            </a:r>
            <a:r>
              <a:rPr lang="en-US" sz="2000" dirty="0" smtClean="0"/>
              <a:t>in order to prepare them for new technologies</a:t>
            </a:r>
          </a:p>
          <a:p>
            <a:pPr algn="just">
              <a:buNone/>
            </a:pPr>
            <a:endParaRPr lang="en-US" sz="1200" dirty="0" smtClean="0"/>
          </a:p>
          <a:p>
            <a:pPr lvl="0" algn="just"/>
            <a:r>
              <a:rPr lang="en-US" sz="2400" b="1" i="1" dirty="0" smtClean="0">
                <a:solidFill>
                  <a:schemeClr val="accent4"/>
                </a:solidFill>
              </a:rPr>
              <a:t>Duration</a:t>
            </a:r>
            <a:r>
              <a:rPr lang="fr-FR" sz="2400" b="1" i="1" dirty="0" smtClean="0">
                <a:solidFill>
                  <a:schemeClr val="accent4"/>
                </a:solidFill>
              </a:rPr>
              <a:t>: </a:t>
            </a:r>
            <a:r>
              <a:rPr lang="fr-FR" sz="2400" dirty="0" smtClean="0"/>
              <a:t>2H</a:t>
            </a:r>
          </a:p>
          <a:p>
            <a:pPr lvl="0" algn="just"/>
            <a:endParaRPr lang="fr-FR" sz="1200" dirty="0" smtClean="0"/>
          </a:p>
          <a:p>
            <a:pPr lvl="0" algn="just"/>
            <a:r>
              <a:rPr lang="de-CH" sz="2400" b="1" i="1" dirty="0" smtClean="0">
                <a:solidFill>
                  <a:schemeClr val="accent4"/>
                </a:solidFill>
              </a:rPr>
              <a:t>Moderator: </a:t>
            </a:r>
            <a:r>
              <a:rPr lang="en-US" sz="2400" b="1" dirty="0" smtClean="0"/>
              <a:t>Simon </a:t>
            </a:r>
            <a:r>
              <a:rPr lang="en-US" sz="2400" b="1" dirty="0" err="1" smtClean="0"/>
              <a:t>Bugaba</a:t>
            </a:r>
            <a:r>
              <a:rPr lang="en-US" sz="2400" b="1" dirty="0" smtClean="0"/>
              <a:t>, </a:t>
            </a:r>
            <a:r>
              <a:rPr lang="en-US" sz="2400" dirty="0" smtClean="0"/>
              <a:t>Uganda Communications Commission</a:t>
            </a:r>
            <a:endParaRPr lang="fr-FR" sz="24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70" y="45823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 smtClean="0">
                <a:solidFill>
                  <a:schemeClr val="tx2"/>
                </a:solidFill>
              </a:rPr>
              <a:t>Session 1: </a:t>
            </a:r>
            <a:r>
              <a:rPr lang="en-GB" sz="3600" i="1" dirty="0" smtClean="0"/>
              <a:t>SG13 Standardization </a:t>
            </a:r>
            <a:br>
              <a:rPr lang="en-GB" sz="3600" i="1" dirty="0" smtClean="0"/>
            </a:br>
            <a:r>
              <a:rPr lang="en-GB" sz="3600" i="1" dirty="0" smtClean="0"/>
              <a:t>&amp; Africa-related Involvement </a:t>
            </a:r>
            <a:r>
              <a:rPr lang="fr-FR" sz="3600" i="1" dirty="0" smtClean="0"/>
              <a:t> </a:t>
            </a:r>
            <a:endParaRPr lang="en-US" sz="2400" i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42860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71472" y="1871013"/>
            <a:ext cx="8143932" cy="4305420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accent4"/>
                </a:solidFill>
              </a:rPr>
              <a:t>Presentations</a:t>
            </a:r>
            <a:r>
              <a:rPr lang="fr-FR" sz="2400" b="1" i="1" dirty="0" smtClean="0">
                <a:solidFill>
                  <a:schemeClr val="accent4"/>
                </a:solidFill>
              </a:rPr>
              <a:t>: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smtClean="0">
                <a:solidFill>
                  <a:srgbClr val="C00000"/>
                </a:solidFill>
              </a:rPr>
              <a:t>Introduction to the Workshop Objectives, Agenda, and Participants’ Expectations: </a:t>
            </a:r>
            <a:r>
              <a:rPr lang="fr-FR" sz="1800" b="1" dirty="0" smtClean="0"/>
              <a:t>Rim </a:t>
            </a:r>
            <a:r>
              <a:rPr lang="fr-FR" sz="1800" b="1" dirty="0" err="1" smtClean="0"/>
              <a:t>Belhassine</a:t>
            </a:r>
            <a:r>
              <a:rPr lang="fr-FR" sz="1800" b="1" dirty="0" smtClean="0"/>
              <a:t>-Cherif</a:t>
            </a:r>
            <a:r>
              <a:rPr lang="fr-FR" sz="1800" dirty="0" smtClean="0"/>
              <a:t>, </a:t>
            </a:r>
            <a:r>
              <a:rPr lang="fr-FR" sz="1800" dirty="0" err="1" smtClean="0"/>
              <a:t>Products</a:t>
            </a:r>
            <a:r>
              <a:rPr lang="fr-FR" sz="1800" dirty="0" smtClean="0"/>
              <a:t> and Services </a:t>
            </a:r>
            <a:r>
              <a:rPr lang="fr-FR" sz="1800" dirty="0" err="1" smtClean="0"/>
              <a:t>Executive</a:t>
            </a:r>
            <a:r>
              <a:rPr lang="fr-FR" sz="1800" dirty="0" smtClean="0"/>
              <a:t> </a:t>
            </a:r>
            <a:r>
              <a:rPr lang="fr-FR" sz="1800" dirty="0" err="1" smtClean="0"/>
              <a:t>Director</a:t>
            </a:r>
            <a:r>
              <a:rPr lang="fr-FR" sz="1800" dirty="0" smtClean="0"/>
              <a:t>,  Tunisie Telecom, </a:t>
            </a:r>
            <a:r>
              <a:rPr lang="fr-FR" sz="1800" dirty="0" err="1" smtClean="0"/>
              <a:t>Tunisia</a:t>
            </a:r>
            <a:endParaRPr lang="fr-FR" sz="1800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smtClean="0">
                <a:solidFill>
                  <a:srgbClr val="C00000"/>
                </a:solidFill>
              </a:rPr>
              <a:t>ITU-T </a:t>
            </a:r>
            <a:r>
              <a:rPr lang="fr-FR" sz="1800" i="1" dirty="0" err="1" smtClean="0">
                <a:solidFill>
                  <a:srgbClr val="C00000"/>
                </a:solidFill>
              </a:rPr>
              <a:t>Study</a:t>
            </a:r>
            <a:r>
              <a:rPr lang="fr-FR" sz="1800" i="1" dirty="0" smtClean="0">
                <a:solidFill>
                  <a:srgbClr val="C00000"/>
                </a:solidFill>
              </a:rPr>
              <a:t> Group 13 </a:t>
            </a:r>
            <a:r>
              <a:rPr lang="fr-FR" sz="1800" i="1" dirty="0" err="1" smtClean="0">
                <a:solidFill>
                  <a:srgbClr val="C00000"/>
                </a:solidFill>
              </a:rPr>
              <a:t>Overview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Leo Lehmann</a:t>
            </a:r>
            <a:r>
              <a:rPr lang="fr-FR" sz="1800" dirty="0" smtClean="0"/>
              <a:t>, SG13 Chairman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err="1" smtClean="0">
                <a:solidFill>
                  <a:srgbClr val="C00000"/>
                </a:solidFill>
              </a:rPr>
              <a:t>Zambia’s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Strategic</a:t>
            </a:r>
            <a:r>
              <a:rPr lang="fr-FR" sz="1800" i="1" dirty="0" smtClean="0">
                <a:solidFill>
                  <a:srgbClr val="C00000"/>
                </a:solidFill>
              </a:rPr>
              <a:t> </a:t>
            </a:r>
            <a:r>
              <a:rPr lang="fr-FR" sz="1800" i="1" dirty="0" err="1" smtClean="0">
                <a:solidFill>
                  <a:srgbClr val="C00000"/>
                </a:solidFill>
              </a:rPr>
              <a:t>Involvement</a:t>
            </a:r>
            <a:r>
              <a:rPr lang="fr-FR" sz="1800" i="1" dirty="0" smtClean="0">
                <a:solidFill>
                  <a:srgbClr val="C00000"/>
                </a:solidFill>
              </a:rPr>
              <a:t> in ICT </a:t>
            </a:r>
            <a:r>
              <a:rPr lang="fr-FR" sz="1800" i="1" dirty="0" err="1" smtClean="0">
                <a:solidFill>
                  <a:srgbClr val="C00000"/>
                </a:solidFill>
              </a:rPr>
              <a:t>Standardization</a:t>
            </a:r>
            <a:r>
              <a:rPr lang="fr-FR" sz="1800" i="1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Elliot N. </a:t>
            </a:r>
            <a:r>
              <a:rPr lang="fr-FR" sz="1800" b="1" dirty="0" err="1" smtClean="0"/>
              <a:t>Kabalo</a:t>
            </a:r>
            <a:r>
              <a:rPr lang="fr-FR" sz="1800" dirty="0" smtClean="0"/>
              <a:t>, ZICTA, </a:t>
            </a:r>
            <a:r>
              <a:rPr lang="fr-FR" sz="1800" dirty="0" err="1" smtClean="0"/>
              <a:t>Zambia</a:t>
            </a:r>
            <a:endParaRPr lang="fr-FR" sz="1800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i="1" dirty="0" smtClean="0">
                <a:solidFill>
                  <a:srgbClr val="C00000"/>
                </a:solidFill>
              </a:rPr>
              <a:t>Importance of </a:t>
            </a:r>
            <a:r>
              <a:rPr lang="fr-FR" sz="1800" i="1" dirty="0" err="1" smtClean="0">
                <a:solidFill>
                  <a:srgbClr val="C00000"/>
                </a:solidFill>
              </a:rPr>
              <a:t>Standardization</a:t>
            </a:r>
            <a:r>
              <a:rPr lang="fr-FR" sz="1800" i="1" dirty="0" smtClean="0">
                <a:solidFill>
                  <a:srgbClr val="C00000"/>
                </a:solidFill>
              </a:rPr>
              <a:t> for the </a:t>
            </a:r>
            <a:r>
              <a:rPr lang="fr-FR" sz="1800" i="1" dirty="0" err="1" smtClean="0">
                <a:solidFill>
                  <a:srgbClr val="C00000"/>
                </a:solidFill>
              </a:rPr>
              <a:t>African</a:t>
            </a:r>
            <a:r>
              <a:rPr lang="fr-FR" sz="1800" i="1" dirty="0" smtClean="0">
                <a:solidFill>
                  <a:srgbClr val="C00000"/>
                </a:solidFill>
              </a:rPr>
              <a:t> Countries</a:t>
            </a:r>
            <a:r>
              <a:rPr lang="fr-FR" sz="1800" dirty="0" smtClean="0">
                <a:solidFill>
                  <a:srgbClr val="C00000"/>
                </a:solidFill>
              </a:rPr>
              <a:t>: </a:t>
            </a:r>
            <a:r>
              <a:rPr lang="fr-FR" sz="1800" b="1" dirty="0" smtClean="0"/>
              <a:t>Rim </a:t>
            </a:r>
            <a:r>
              <a:rPr lang="fr-FR" sz="1800" b="1" dirty="0" err="1" smtClean="0"/>
              <a:t>Belhassine</a:t>
            </a:r>
            <a:r>
              <a:rPr lang="fr-FR" sz="1800" b="1" dirty="0" smtClean="0"/>
              <a:t>-Cherif, </a:t>
            </a:r>
            <a:r>
              <a:rPr lang="fr-FR" sz="1800" dirty="0" err="1" smtClean="0"/>
              <a:t>Products</a:t>
            </a:r>
            <a:r>
              <a:rPr lang="fr-FR" sz="1800" dirty="0" smtClean="0"/>
              <a:t> and Services </a:t>
            </a:r>
            <a:r>
              <a:rPr lang="fr-FR" sz="1800" dirty="0" err="1" smtClean="0"/>
              <a:t>Executive</a:t>
            </a:r>
            <a:r>
              <a:rPr lang="fr-FR" sz="1800" dirty="0" smtClean="0"/>
              <a:t> </a:t>
            </a:r>
            <a:r>
              <a:rPr lang="fr-FR" sz="1800" dirty="0" err="1" smtClean="0"/>
              <a:t>Director</a:t>
            </a:r>
            <a:r>
              <a:rPr lang="fr-FR" sz="1800" dirty="0" smtClean="0"/>
              <a:t>, Tunisie Telecom, </a:t>
            </a:r>
            <a:r>
              <a:rPr lang="fr-FR" sz="1800" dirty="0" err="1" smtClean="0"/>
              <a:t>Tunisia</a:t>
            </a:r>
            <a:endParaRPr lang="fr-FR" sz="1800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>
                <a:solidFill>
                  <a:srgbClr val="C00000"/>
                </a:solidFill>
              </a:rPr>
              <a:t>Importance of </a:t>
            </a:r>
            <a:r>
              <a:rPr lang="en-US" sz="1800" i="1" dirty="0" err="1" smtClean="0">
                <a:solidFill>
                  <a:srgbClr val="C00000"/>
                </a:solidFill>
              </a:rPr>
              <a:t>Standardisation</a:t>
            </a:r>
            <a:r>
              <a:rPr lang="en-US" sz="1800" i="1" dirty="0" smtClean="0">
                <a:solidFill>
                  <a:srgbClr val="C00000"/>
                </a:solidFill>
              </a:rPr>
              <a:t>: </a:t>
            </a:r>
            <a:r>
              <a:rPr lang="en-GB" sz="1800" b="1" dirty="0" smtClean="0"/>
              <a:t>Mr. James </a:t>
            </a:r>
            <a:r>
              <a:rPr lang="en-GB" sz="1800" b="1" dirty="0" err="1" smtClean="0"/>
              <a:t>Amissah</a:t>
            </a:r>
            <a:r>
              <a:rPr lang="en-GB" sz="1800" b="1" dirty="0" smtClean="0"/>
              <a:t> Hammond, </a:t>
            </a:r>
            <a:r>
              <a:rPr lang="en-GB" sz="1800" dirty="0" smtClean="0"/>
              <a:t>Ghana Standards Authority, Republic of Ghana</a:t>
            </a:r>
            <a:endParaRPr lang="en-US" sz="20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fr-FR" sz="1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39976" y="45823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046A6BD9BE748A9C612883E2DC6D4" ma:contentTypeVersion="1" ma:contentTypeDescription="Create a new document." ma:contentTypeScope="" ma:versionID="baa5952616869543945abc839c630c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86F04-A40B-4198-9E17-DF749DC23556}"/>
</file>

<file path=customXml/itemProps2.xml><?xml version="1.0" encoding="utf-8"?>
<ds:datastoreItem xmlns:ds="http://schemas.openxmlformats.org/officeDocument/2006/customXml" ds:itemID="{1DCCF58C-9495-45B7-B5D1-595FA56576FF}"/>
</file>

<file path=customXml/itemProps3.xml><?xml version="1.0" encoding="utf-8"?>
<ds:datastoreItem xmlns:ds="http://schemas.openxmlformats.org/officeDocument/2006/customXml" ds:itemID="{242BA9C2-C7CD-41A4-8933-FCDEB3B494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1072</Words>
  <Application>Microsoft Office PowerPoint</Application>
  <PresentationFormat>Affichage à l'écran (4:3)</PresentationFormat>
  <Paragraphs>352</Paragraphs>
  <Slides>27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Office Theme</vt:lpstr>
      <vt:lpstr>4th SG13 Regional Workshop for Africa on “Future Networks for a better Africa: IMT-2020, Trust, Cloud Computing and Big Data” (Accra, Ghana, 14-15 March 2016)</vt:lpstr>
      <vt:lpstr>Past SG13  Regional Workshops For Africa</vt:lpstr>
      <vt:lpstr>Past SG13  Regional Workshops For Africa</vt:lpstr>
      <vt:lpstr>Past SG13  Regional Workshops For Africa</vt:lpstr>
      <vt:lpstr>4th SG13 Regional Workshop for Africa At a Glance</vt:lpstr>
      <vt:lpstr>Objectives of the Workshop</vt:lpstr>
      <vt:lpstr>Workshop’s Agenda Day 1 (14/03/2016) </vt:lpstr>
      <vt:lpstr>Session 1: SG13 Standardization  &amp; Africa-related Involvement  </vt:lpstr>
      <vt:lpstr>Session 1: SG13 Standardization  &amp; Africa-related Involvement  </vt:lpstr>
      <vt:lpstr>Session 2: Standardization Hot Topics 1, IMT-2020</vt:lpstr>
      <vt:lpstr>Session 2: Standardization Hot Topics 1, IMT-2020</vt:lpstr>
      <vt:lpstr>Session 3: Standardization Hot Topics 2, Trust</vt:lpstr>
      <vt:lpstr>Panel Session (Part 1):  Importance of Standardization of SG13 Hot Topics for African Countries</vt:lpstr>
      <vt:lpstr>Panel Session (Part 1):  Importance of Standardization of SG13 Hot Topics for African Countries</vt:lpstr>
      <vt:lpstr>Workshop’s Agenda Day 2 (15/03/2016) </vt:lpstr>
      <vt:lpstr>Summary of Day 1</vt:lpstr>
      <vt:lpstr>Session 4: Standardization Hot Topics 3, Cloud Computing </vt:lpstr>
      <vt:lpstr>Session 4: Standardization Hot Topics 3, Cloud Computing </vt:lpstr>
      <vt:lpstr>Session 5: Standardization Hot Topics 4, Big Data</vt:lpstr>
      <vt:lpstr>Session 5: Standardization Hot Topics 4, Big Data</vt:lpstr>
      <vt:lpstr>Session 6: Experiences  &amp; Successful Stories from Africa</vt:lpstr>
      <vt:lpstr>Session 6: Experiences  &amp; Successful Stories from Africa</vt:lpstr>
      <vt:lpstr>Panel Session (Part 2):  Importance of Standardization of SG13 Hot Topics for African Countries</vt:lpstr>
      <vt:lpstr>Panel Session (Part 2):  Importance of Standardization of SG13 Hot Topics for African Countries</vt:lpstr>
      <vt:lpstr>Closing Session </vt:lpstr>
      <vt:lpstr>Diapositive 26</vt:lpstr>
      <vt:lpstr>4th SG13 Regional Workshop for Africa on “Future Networks for a better Africa: IMT-2020, Trust, Cloud Computing and Big Data” (Accra, Ghana, 14-15 March 2016)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ak74954</cp:lastModifiedBy>
  <cp:revision>44</cp:revision>
  <dcterms:created xsi:type="dcterms:W3CDTF">2016-02-05T15:38:40Z</dcterms:created>
  <dcterms:modified xsi:type="dcterms:W3CDTF">2016-03-07T20:07:06Z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0x010100D8A046A6BD9BE748A9C612883E2DC6D4</vt:lpwstr>
  </property>
</Properties>
</file>