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slides/slide57.xml" ContentType="application/vnd.openxmlformats-officedocument.presentationml.slide+xml"/>
  <Override PartName="/ppt/diagrams/data2.xml" ContentType="application/vnd.openxmlformats-officedocument.drawingml.diagramData+xml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56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55.xml" ContentType="application/vnd.openxmlformats-officedocument.presentationml.slide+xml"/>
  <Override PartName="/ppt/slides/slide10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45.xml" ContentType="application/vnd.openxmlformats-officedocument.presentationml.slide+xml"/>
  <Override PartName="/ppt/slides/slide51.xml" ContentType="application/vnd.openxmlformats-officedocument.presentationml.slide+xml"/>
  <Override PartName="/ppt/slides/slide43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44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notesSlides/notesSlide49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50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47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8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43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39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1.xml" ContentType="application/vnd.openxmlformats-officedocument.presentationml.notesSlide+xml"/>
  <Override PartName="/ppt/diagrams/layout1.xml" ContentType="application/vnd.openxmlformats-officedocument.drawingml.diagramLayout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diagrams/drawing2.xml" ContentType="application/vnd.ms-office.drawingml.diagramDrawing+xml"/>
  <Override PartName="/ppt/diagrams/colors2.xml" ContentType="application/vnd.openxmlformats-officedocument.drawingml.diagramColors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customXml/itemProps1.xml" ContentType="application/vnd.openxmlformats-officedocument.customXml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62"/>
  </p:notesMasterIdLst>
  <p:handoutMasterIdLst>
    <p:handoutMasterId r:id="rId63"/>
  </p:handoutMasterIdLst>
  <p:sldIdLst>
    <p:sldId id="488" r:id="rId5"/>
    <p:sldId id="412" r:id="rId6"/>
    <p:sldId id="415" r:id="rId7"/>
    <p:sldId id="438" r:id="rId8"/>
    <p:sldId id="439" r:id="rId9"/>
    <p:sldId id="440" r:id="rId10"/>
    <p:sldId id="443" r:id="rId11"/>
    <p:sldId id="444" r:id="rId12"/>
    <p:sldId id="445" r:id="rId13"/>
    <p:sldId id="446" r:id="rId14"/>
    <p:sldId id="450" r:id="rId15"/>
    <p:sldId id="448" r:id="rId16"/>
    <p:sldId id="442" r:id="rId17"/>
    <p:sldId id="418" r:id="rId18"/>
    <p:sldId id="496" r:id="rId19"/>
    <p:sldId id="497" r:id="rId20"/>
    <p:sldId id="498" r:id="rId21"/>
    <p:sldId id="414" r:id="rId22"/>
    <p:sldId id="419" r:id="rId23"/>
    <p:sldId id="495" r:id="rId24"/>
    <p:sldId id="451" r:id="rId25"/>
    <p:sldId id="424" r:id="rId26"/>
    <p:sldId id="426" r:id="rId27"/>
    <p:sldId id="420" r:id="rId28"/>
    <p:sldId id="423" r:id="rId29"/>
    <p:sldId id="428" r:id="rId30"/>
    <p:sldId id="421" r:id="rId31"/>
    <p:sldId id="430" r:id="rId32"/>
    <p:sldId id="429" r:id="rId33"/>
    <p:sldId id="417" r:id="rId34"/>
    <p:sldId id="431" r:id="rId35"/>
    <p:sldId id="432" r:id="rId36"/>
    <p:sldId id="437" r:id="rId37"/>
    <p:sldId id="435" r:id="rId38"/>
    <p:sldId id="436" r:id="rId39"/>
    <p:sldId id="462" r:id="rId40"/>
    <p:sldId id="452" r:id="rId41"/>
    <p:sldId id="453" r:id="rId42"/>
    <p:sldId id="464" r:id="rId43"/>
    <p:sldId id="466" r:id="rId44"/>
    <p:sldId id="456" r:id="rId45"/>
    <p:sldId id="457" r:id="rId46"/>
    <p:sldId id="458" r:id="rId47"/>
    <p:sldId id="459" r:id="rId48"/>
    <p:sldId id="468" r:id="rId49"/>
    <p:sldId id="471" r:id="rId50"/>
    <p:sldId id="490" r:id="rId51"/>
    <p:sldId id="460" r:id="rId52"/>
    <p:sldId id="473" r:id="rId53"/>
    <p:sldId id="475" r:id="rId54"/>
    <p:sldId id="476" r:id="rId55"/>
    <p:sldId id="484" r:id="rId56"/>
    <p:sldId id="485" r:id="rId57"/>
    <p:sldId id="494" r:id="rId58"/>
    <p:sldId id="416" r:id="rId59"/>
    <p:sldId id="486" r:id="rId60"/>
    <p:sldId id="487" r:id="rId61"/>
  </p:sldIdLst>
  <p:sldSz cx="9144000" cy="6858000" type="screen4x3"/>
  <p:notesSz cx="6794500" cy="9906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CC"/>
    <a:srgbClr val="0E438A"/>
    <a:srgbClr val="000066"/>
    <a:srgbClr val="FF3300"/>
    <a:srgbClr val="525152"/>
    <a:srgbClr val="33CCFF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42" autoAdjust="0"/>
    <p:restoredTop sz="83513" autoAdjust="0"/>
  </p:normalViewPr>
  <p:slideViewPr>
    <p:cSldViewPr>
      <p:cViewPr>
        <p:scale>
          <a:sx n="100" d="100"/>
          <a:sy n="100" d="100"/>
        </p:scale>
        <p:origin x="-8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92"/>
    </p:cViewPr>
  </p:sorterViewPr>
  <p:notesViewPr>
    <p:cSldViewPr>
      <p:cViewPr>
        <p:scale>
          <a:sx n="110" d="100"/>
          <a:sy n="110" d="100"/>
        </p:scale>
        <p:origin x="-612" y="1362"/>
      </p:cViewPr>
      <p:guideLst>
        <p:guide orient="horz" pos="3121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K:\23042013\Classeur1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Classeur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fr-FR" sz="1400"/>
              <a:t>Prévisions</a:t>
            </a:r>
            <a:r>
              <a:rPr lang="fr-FR" sz="1400" baseline="0"/>
              <a:t> sur le nombre d'abonnés mobiles dans le monde (y inclus la M2M)</a:t>
            </a:r>
            <a:endParaRPr lang="fr-FR" sz="1400"/>
          </a:p>
        </c:rich>
      </c:tx>
      <c:layout>
        <c:manualLayout>
          <c:xMode val="edge"/>
          <c:yMode val="edge"/>
          <c:x val="0.13678477690288715"/>
          <c:y val="1.3888888888889006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Feuil1!$A$2</c:f>
              <c:strCache>
                <c:ptCount val="1"/>
                <c:pt idx="0">
                  <c:v>Europe </c:v>
                </c:pt>
              </c:strCache>
            </c:strRef>
          </c:tx>
          <c:invertIfNegative val="0"/>
          <c:cat>
            <c:numRef>
              <c:f>Feuil1!$B$1:$D$1</c:f>
              <c:numCache>
                <c:formatCode>General</c:formatCode>
                <c:ptCount val="3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</c:numCache>
            </c:numRef>
          </c:cat>
          <c:val>
            <c:numRef>
              <c:f>Feuil1!$B$2:$D$2</c:f>
              <c:numCache>
                <c:formatCode>General</c:formatCode>
                <c:ptCount val="3"/>
                <c:pt idx="0">
                  <c:v>1033</c:v>
                </c:pt>
                <c:pt idx="1">
                  <c:v>1222</c:v>
                </c:pt>
                <c:pt idx="2">
                  <c:v>1427</c:v>
                </c:pt>
              </c:numCache>
            </c:numRef>
          </c:val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Amérique</c:v>
                </c:pt>
              </c:strCache>
            </c:strRef>
          </c:tx>
          <c:invertIfNegative val="0"/>
          <c:cat>
            <c:numRef>
              <c:f>Feuil1!$B$1:$D$1</c:f>
              <c:numCache>
                <c:formatCode>General</c:formatCode>
                <c:ptCount val="3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</c:numCache>
            </c:numRef>
          </c:cat>
          <c:val>
            <c:numRef>
              <c:f>Feuil1!$B$3:$D$3</c:f>
              <c:numCache>
                <c:formatCode>General</c:formatCode>
                <c:ptCount val="3"/>
                <c:pt idx="0">
                  <c:v>915</c:v>
                </c:pt>
                <c:pt idx="1">
                  <c:v>1166</c:v>
                </c:pt>
                <c:pt idx="2">
                  <c:v>1437</c:v>
                </c:pt>
              </c:numCache>
            </c:numRef>
          </c:val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Asie</c:v>
                </c:pt>
              </c:strCache>
            </c:strRef>
          </c:tx>
          <c:invertIfNegative val="0"/>
          <c:cat>
            <c:numRef>
              <c:f>Feuil1!$B$1:$D$1</c:f>
              <c:numCache>
                <c:formatCode>General</c:formatCode>
                <c:ptCount val="3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</c:numCache>
            </c:numRef>
          </c:cat>
          <c:val>
            <c:numRef>
              <c:f>Feuil1!$B$4:$D$4</c:f>
              <c:numCache>
                <c:formatCode>General</c:formatCode>
                <c:ptCount val="3"/>
                <c:pt idx="0">
                  <c:v>2579</c:v>
                </c:pt>
                <c:pt idx="1">
                  <c:v>3825</c:v>
                </c:pt>
                <c:pt idx="2">
                  <c:v>4957</c:v>
                </c:pt>
              </c:numCache>
            </c:numRef>
          </c:val>
        </c:ser>
        <c:ser>
          <c:idx val="3"/>
          <c:order val="3"/>
          <c:tx>
            <c:strRef>
              <c:f>Feuil1!$A$5</c:f>
              <c:strCache>
                <c:ptCount val="1"/>
                <c:pt idx="0">
                  <c:v>Reste des pays du monde</c:v>
                </c:pt>
              </c:strCache>
            </c:strRef>
          </c:tx>
          <c:invertIfNegative val="0"/>
          <c:cat>
            <c:numRef>
              <c:f>Feuil1!$B$1:$D$1</c:f>
              <c:numCache>
                <c:formatCode>General</c:formatCode>
                <c:ptCount val="3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</c:numCache>
            </c:numRef>
          </c:cat>
          <c:val>
            <c:numRef>
              <c:f>Feuil1!$B$5:$D$5</c:f>
              <c:numCache>
                <c:formatCode>General</c:formatCode>
                <c:ptCount val="3"/>
                <c:pt idx="0">
                  <c:v>801</c:v>
                </c:pt>
                <c:pt idx="1">
                  <c:v>1276</c:v>
                </c:pt>
                <c:pt idx="2">
                  <c:v>1863</c:v>
                </c:pt>
              </c:numCache>
            </c:numRef>
          </c:val>
        </c:ser>
        <c:ser>
          <c:idx val="4"/>
          <c:order val="4"/>
          <c:tx>
            <c:strRef>
              <c:f>Feuil1!$A$6</c:f>
              <c:strCache>
                <c:ptCount val="1"/>
                <c:pt idx="0">
                  <c:v>Monde</c:v>
                </c:pt>
              </c:strCache>
            </c:strRef>
          </c:tx>
          <c:invertIfNegative val="0"/>
          <c:cat>
            <c:numRef>
              <c:f>Feuil1!$B$1:$D$1</c:f>
              <c:numCache>
                <c:formatCode>General</c:formatCode>
                <c:ptCount val="3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</c:numCache>
            </c:numRef>
          </c:cat>
          <c:val>
            <c:numRef>
              <c:f>Feuil1!$B$6:$D$6</c:f>
              <c:numCache>
                <c:formatCode>General</c:formatCode>
                <c:ptCount val="3"/>
                <c:pt idx="0">
                  <c:v>5328</c:v>
                </c:pt>
                <c:pt idx="1">
                  <c:v>7490</c:v>
                </c:pt>
                <c:pt idx="2">
                  <c:v>9684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9657984"/>
        <c:axId val="79660160"/>
        <c:axId val="0"/>
      </c:bar3DChart>
      <c:catAx>
        <c:axId val="796579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Année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79660160"/>
        <c:crosses val="autoZero"/>
        <c:auto val="1"/>
        <c:lblAlgn val="ctr"/>
        <c:lblOffset val="100"/>
        <c:noMultiLvlLbl val="0"/>
      </c:catAx>
      <c:valAx>
        <c:axId val="7966016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Nombre d'abonnés mobiles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7965798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Réseaux 3G commercialisés</a:t>
            </a:r>
          </a:p>
          <a:p>
            <a:pPr>
              <a:defRPr/>
            </a:pPr>
            <a:r>
              <a:rPr lang="en-US" sz="1200"/>
              <a:t> (Mars</a:t>
            </a:r>
            <a:r>
              <a:rPr lang="en-US" sz="1200" baseline="0"/>
              <a:t> 2013)</a:t>
            </a:r>
            <a:endParaRPr lang="en-US" sz="120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Nombre de réseaux commercialisés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Lbls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Feuil1!$A$2:$A$5</c:f>
              <c:strCache>
                <c:ptCount val="4"/>
                <c:pt idx="0">
                  <c:v>HSPA</c:v>
                </c:pt>
                <c:pt idx="1">
                  <c:v>7.2 Mbps et moins</c:v>
                </c:pt>
                <c:pt idx="2">
                  <c:v>HSPA+</c:v>
                </c:pt>
                <c:pt idx="3">
                  <c:v>DC-HSPA+ (42 Mbps)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505</c:v>
                </c:pt>
                <c:pt idx="1">
                  <c:v>419</c:v>
                </c:pt>
                <c:pt idx="2">
                  <c:v>302</c:v>
                </c:pt>
                <c:pt idx="3">
                  <c:v>124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77746560"/>
        <c:axId val="77748096"/>
      </c:barChart>
      <c:catAx>
        <c:axId val="77746560"/>
        <c:scaling>
          <c:orientation val="minMax"/>
        </c:scaling>
        <c:delete val="0"/>
        <c:axPos val="b"/>
        <c:majorTickMark val="none"/>
        <c:minorTickMark val="none"/>
        <c:tickLblPos val="nextTo"/>
        <c:crossAx val="77748096"/>
        <c:crosses val="autoZero"/>
        <c:auto val="1"/>
        <c:lblAlgn val="ctr"/>
        <c:lblOffset val="100"/>
        <c:noMultiLvlLbl val="0"/>
      </c:catAx>
      <c:valAx>
        <c:axId val="7774809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777465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27E438-ECD7-46AB-A590-126F066FBDEE}" type="doc">
      <dgm:prSet loTypeId="urn:microsoft.com/office/officeart/2005/8/layout/radial1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fr-FR"/>
        </a:p>
      </dgm:t>
    </dgm:pt>
    <dgm:pt modelId="{9004981C-DBDA-4C96-8BAD-47D4DBA758C1}">
      <dgm:prSet phldrT="[Texte]" custT="1"/>
      <dgm:spPr>
        <a:xfrm>
          <a:off x="3816562" y="1721987"/>
          <a:ext cx="1308553" cy="1308553"/>
        </a:xfr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fr-FR" sz="18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Acteurs IMT</a:t>
          </a:r>
          <a:endParaRPr lang="fr-FR" sz="18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D7362F23-5F3F-4B08-AC3B-1FED4ABB266E}" type="parTrans" cxnId="{54145BAE-045D-41A5-85EC-BE8CFB017874}">
      <dgm:prSet/>
      <dgm:spPr/>
      <dgm:t>
        <a:bodyPr/>
        <a:lstStyle/>
        <a:p>
          <a:endParaRPr lang="fr-FR"/>
        </a:p>
      </dgm:t>
    </dgm:pt>
    <dgm:pt modelId="{5FAD6D45-61E0-4BDE-987C-2511E191A430}" type="sibTrans" cxnId="{54145BAE-045D-41A5-85EC-BE8CFB017874}">
      <dgm:prSet/>
      <dgm:spPr/>
      <dgm:t>
        <a:bodyPr/>
        <a:lstStyle/>
        <a:p>
          <a:endParaRPr lang="fr-FR"/>
        </a:p>
      </dgm:t>
    </dgm:pt>
    <dgm:pt modelId="{73374421-D122-4504-84EF-913665ABA4D4}">
      <dgm:prSet phldrT="[Texte]" custT="1"/>
      <dgm:spPr>
        <a:xfrm>
          <a:off x="3528392" y="18118"/>
          <a:ext cx="1884893" cy="1308553"/>
        </a:xfr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fr-FR" sz="16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Opérateurs</a:t>
          </a:r>
          <a:endParaRPr lang="fr-FR" sz="16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47E3E2B2-4D24-453D-8702-665D2C76C448}" type="parTrans" cxnId="{37451DAD-6893-4F43-8088-1DEBC00B67EA}">
      <dgm:prSet/>
      <dgm:spPr>
        <a:xfrm rot="16200000">
          <a:off x="4273181" y="1511139"/>
          <a:ext cx="395315" cy="26379"/>
        </a:xfrm>
        <a:noFill/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fr-FR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2026F3DF-AABA-4E92-B276-7CD32DFF7C2B}" type="sibTrans" cxnId="{37451DAD-6893-4F43-8088-1DEBC00B67EA}">
      <dgm:prSet/>
      <dgm:spPr/>
      <dgm:t>
        <a:bodyPr/>
        <a:lstStyle/>
        <a:p>
          <a:endParaRPr lang="fr-FR"/>
        </a:p>
      </dgm:t>
    </dgm:pt>
    <dgm:pt modelId="{60A100C8-0F90-4A0C-A1B8-EBB4E149B9C4}">
      <dgm:prSet phldrT="[Texte]" custT="1"/>
      <dgm:spPr>
        <a:xfrm>
          <a:off x="5040558" y="1008108"/>
          <a:ext cx="2167226" cy="1308553"/>
        </a:xfrm>
        <a:solidFill>
          <a:srgbClr val="9BBB59">
            <a:hueOff val="2250053"/>
            <a:satOff val="-3376"/>
            <a:lumOff val="-549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fr-FR" sz="16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Organismes de Normalisation</a:t>
          </a:r>
          <a:endParaRPr lang="fr-FR" sz="16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E78D3DAE-0463-4566-A079-C1A69C452465}" type="parTrans" cxnId="{E4786F00-4721-49F7-A731-A160B477331E}">
      <dgm:prSet/>
      <dgm:spPr>
        <a:xfrm rot="20198772">
          <a:off x="5063874" y="2066746"/>
          <a:ext cx="186512" cy="26379"/>
        </a:xfrm>
        <a:noFill/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fr-FR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D10507FA-350A-43CC-8AF1-CAB6F00DF845}" type="sibTrans" cxnId="{E4786F00-4721-49F7-A731-A160B477331E}">
      <dgm:prSet/>
      <dgm:spPr/>
      <dgm:t>
        <a:bodyPr/>
        <a:lstStyle/>
        <a:p>
          <a:endParaRPr lang="fr-FR"/>
        </a:p>
      </dgm:t>
    </dgm:pt>
    <dgm:pt modelId="{21AAFB6F-922F-457D-9616-10A88180B254}">
      <dgm:prSet phldrT="[Texte]" custT="1"/>
      <dgm:spPr>
        <a:xfrm>
          <a:off x="5112572" y="2448278"/>
          <a:ext cx="2027447" cy="1308553"/>
        </a:xfrm>
        <a:solidFill>
          <a:srgbClr val="9BBB59">
            <a:hueOff val="4500106"/>
            <a:satOff val="-6752"/>
            <a:lumOff val="-1098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fr-FR" sz="16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Equipementiers</a:t>
          </a:r>
          <a:endParaRPr lang="fr-FR" sz="16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37A6309A-40B8-4EBF-99F0-FA692E97BB90}" type="parTrans" cxnId="{8D9EB344-5705-407C-9E79-2C5120BE321F}">
      <dgm:prSet/>
      <dgm:spPr>
        <a:xfrm rot="1421298">
          <a:off x="5059964" y="2673744"/>
          <a:ext cx="237986" cy="26379"/>
        </a:xfrm>
        <a:noFill/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fr-FR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7B1D16F5-8FCB-4A8A-ACAB-FFA39309046E}" type="sibTrans" cxnId="{8D9EB344-5705-407C-9E79-2C5120BE321F}">
      <dgm:prSet/>
      <dgm:spPr/>
      <dgm:t>
        <a:bodyPr/>
        <a:lstStyle/>
        <a:p>
          <a:endParaRPr lang="fr-FR"/>
        </a:p>
      </dgm:t>
    </dgm:pt>
    <dgm:pt modelId="{F466937E-055C-4859-B77A-CE8150AA8348}">
      <dgm:prSet phldrT="[Texte]" custT="1"/>
      <dgm:spPr>
        <a:xfrm>
          <a:off x="3541078" y="3425856"/>
          <a:ext cx="1859520" cy="1308553"/>
        </a:xfrm>
        <a:solidFill>
          <a:srgbClr val="9BBB59">
            <a:hueOff val="6750158"/>
            <a:satOff val="-10128"/>
            <a:lumOff val="-1647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fr-FR" sz="16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Régulateurs</a:t>
          </a:r>
          <a:endParaRPr lang="fr-FR" sz="16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9831A778-B359-41C2-92DF-C0E2FB1864A3}" type="parTrans" cxnId="{60F5C340-20A7-44F2-9442-BC14D7329FF4}">
      <dgm:prSet/>
      <dgm:spPr>
        <a:xfrm rot="5400000">
          <a:off x="4273181" y="3215008"/>
          <a:ext cx="395315" cy="26379"/>
        </a:xfrm>
        <a:noFill/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fr-FR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46C60869-7109-4657-8977-A57D6800F076}" type="sibTrans" cxnId="{60F5C340-20A7-44F2-9442-BC14D7329FF4}">
      <dgm:prSet/>
      <dgm:spPr/>
      <dgm:t>
        <a:bodyPr/>
        <a:lstStyle/>
        <a:p>
          <a:endParaRPr lang="fr-FR"/>
        </a:p>
      </dgm:t>
    </dgm:pt>
    <dgm:pt modelId="{A02EE86C-82F0-4D93-A30D-A6479619224E}">
      <dgm:prSet custT="1"/>
      <dgm:spPr>
        <a:xfrm>
          <a:off x="1656187" y="2376258"/>
          <a:ext cx="2192599" cy="1308553"/>
        </a:xfrm>
        <a:solidFill>
          <a:srgbClr val="9BBB59">
            <a:hueOff val="9000211"/>
            <a:satOff val="-13504"/>
            <a:lumOff val="-2196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fr-FR" sz="16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Développeurs d’applications/</a:t>
          </a:r>
        </a:p>
        <a:p>
          <a:r>
            <a:rPr lang="fr-FR" sz="16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plates-formes  de services</a:t>
          </a:r>
          <a:endParaRPr lang="fr-FR" sz="16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03C6EB7B-D9C0-470B-B1C4-D485E17CE46F}" type="parTrans" cxnId="{ABD0ED2E-FA97-4224-AEFB-9FB8BAC67088}">
      <dgm:prSet/>
      <dgm:spPr>
        <a:xfrm rot="9549324">
          <a:off x="3670315" y="2630665"/>
          <a:ext cx="195466" cy="26379"/>
        </a:xfrm>
        <a:noFill/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fr-FR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39259EC4-01AA-4B76-A7E4-E93F73D895AA}" type="sibTrans" cxnId="{ABD0ED2E-FA97-4224-AEFB-9FB8BAC67088}">
      <dgm:prSet/>
      <dgm:spPr/>
      <dgm:t>
        <a:bodyPr/>
        <a:lstStyle/>
        <a:p>
          <a:endParaRPr lang="fr-FR"/>
        </a:p>
      </dgm:t>
    </dgm:pt>
    <dgm:pt modelId="{BE883EE8-9999-4173-A0A5-49CED8C15B9C}">
      <dgm:prSet custT="1"/>
      <dgm:spPr>
        <a:xfrm>
          <a:off x="1872210" y="1008111"/>
          <a:ext cx="2102060" cy="1308553"/>
        </a:xfrm>
        <a:solidFill>
          <a:srgbClr val="9BBB59">
            <a:hueOff val="11250264"/>
            <a:satOff val="-16880"/>
            <a:lumOff val="-2745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fr-FR" sz="16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Fournisseurs de solutions de test</a:t>
          </a:r>
          <a:endParaRPr lang="fr-FR" sz="16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52CE5AF2-7842-44A0-9D23-003565E3D235}" type="parTrans" cxnId="{EB6DB2AF-5155-40D9-A935-0B6B0FD7AC23}">
      <dgm:prSet/>
      <dgm:spPr>
        <a:xfrm rot="12285774">
          <a:off x="3762179" y="2063875"/>
          <a:ext cx="120064" cy="26379"/>
        </a:xfrm>
        <a:noFill/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fr-FR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E0CD02DD-CBC4-414B-8D90-8DB566609677}" type="sibTrans" cxnId="{EB6DB2AF-5155-40D9-A935-0B6B0FD7AC23}">
      <dgm:prSet/>
      <dgm:spPr/>
      <dgm:t>
        <a:bodyPr/>
        <a:lstStyle/>
        <a:p>
          <a:endParaRPr lang="fr-FR"/>
        </a:p>
      </dgm:t>
    </dgm:pt>
    <dgm:pt modelId="{0AEB4BDB-2AFB-432B-8384-1CC7289FEB1F}" type="pres">
      <dgm:prSet presAssocID="{3427E438-ECD7-46AB-A590-126F066FBDE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0D267D2-B3B6-4A64-80CC-B863E17E76C2}" type="pres">
      <dgm:prSet presAssocID="{9004981C-DBDA-4C96-8BAD-47D4DBA758C1}" presName="centerShape" presStyleLbl="node0" presStyleIdx="0" presStyleCnt="1"/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C9E7E400-BE0E-4A91-AD09-F78F9856AF58}" type="pres">
      <dgm:prSet presAssocID="{47E3E2B2-4D24-453D-8702-665D2C76C448}" presName="Name9" presStyleLbl="parChTrans1D2" presStyleIdx="0" presStyleCnt="6"/>
      <dgm:spPr>
        <a:custGeom>
          <a:avLst/>
          <a:gdLst/>
          <a:ahLst/>
          <a:cxnLst/>
          <a:rect l="0" t="0" r="0" b="0"/>
          <a:pathLst>
            <a:path>
              <a:moveTo>
                <a:pt x="0" y="13189"/>
              </a:moveTo>
              <a:lnTo>
                <a:pt x="395315" y="13189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25E4E7DA-7F9D-42D6-B995-782711B2C35F}" type="pres">
      <dgm:prSet presAssocID="{47E3E2B2-4D24-453D-8702-665D2C76C448}" presName="connTx" presStyleLbl="parChTrans1D2" presStyleIdx="0" presStyleCnt="6"/>
      <dgm:spPr/>
      <dgm:t>
        <a:bodyPr/>
        <a:lstStyle/>
        <a:p>
          <a:endParaRPr lang="en-US"/>
        </a:p>
      </dgm:t>
    </dgm:pt>
    <dgm:pt modelId="{9D84BDCC-8E72-4D65-B764-542BA5562284}" type="pres">
      <dgm:prSet presAssocID="{73374421-D122-4504-84EF-913665ABA4D4}" presName="node" presStyleLbl="node1" presStyleIdx="0" presStyleCnt="6" custScaleX="144044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524718E8-B942-45B2-816D-B8EB4F6DA060}" type="pres">
      <dgm:prSet presAssocID="{E78D3DAE-0463-4566-A079-C1A69C452465}" presName="Name9" presStyleLbl="parChTrans1D2" presStyleIdx="1" presStyleCnt="6"/>
      <dgm:spPr>
        <a:custGeom>
          <a:avLst/>
          <a:gdLst/>
          <a:ahLst/>
          <a:cxnLst/>
          <a:rect l="0" t="0" r="0" b="0"/>
          <a:pathLst>
            <a:path>
              <a:moveTo>
                <a:pt x="0" y="13189"/>
              </a:moveTo>
              <a:lnTo>
                <a:pt x="186512" y="13189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97D1345F-7B24-404B-9455-F28BB52C66ED}" type="pres">
      <dgm:prSet presAssocID="{E78D3DAE-0463-4566-A079-C1A69C452465}" presName="connTx" presStyleLbl="parChTrans1D2" presStyleIdx="1" presStyleCnt="6"/>
      <dgm:spPr/>
      <dgm:t>
        <a:bodyPr/>
        <a:lstStyle/>
        <a:p>
          <a:endParaRPr lang="en-US"/>
        </a:p>
      </dgm:t>
    </dgm:pt>
    <dgm:pt modelId="{E0DCA463-FC1B-4970-AE3A-A0658662F1ED}" type="pres">
      <dgm:prSet presAssocID="{60A100C8-0F90-4A0C-A1B8-EBB4E149B9C4}" presName="node" presStyleLbl="node1" presStyleIdx="1" presStyleCnt="6" custScaleX="165620" custRadScaleRad="105693" custRadScaleInc="22154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fr-FR"/>
        </a:p>
      </dgm:t>
    </dgm:pt>
    <dgm:pt modelId="{686F6030-453F-4953-802A-B692A9588639}" type="pres">
      <dgm:prSet presAssocID="{37A6309A-40B8-4EBF-99F0-FA692E97BB90}" presName="Name9" presStyleLbl="parChTrans1D2" presStyleIdx="2" presStyleCnt="6"/>
      <dgm:spPr>
        <a:custGeom>
          <a:avLst/>
          <a:gdLst/>
          <a:ahLst/>
          <a:cxnLst/>
          <a:rect l="0" t="0" r="0" b="0"/>
          <a:pathLst>
            <a:path>
              <a:moveTo>
                <a:pt x="0" y="13189"/>
              </a:moveTo>
              <a:lnTo>
                <a:pt x="237986" y="13189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5B235D78-476D-4E10-BC85-D82B212AD50B}" type="pres">
      <dgm:prSet presAssocID="{37A6309A-40B8-4EBF-99F0-FA692E97BB90}" presName="connTx" presStyleLbl="parChTrans1D2" presStyleIdx="2" presStyleCnt="6"/>
      <dgm:spPr/>
      <dgm:t>
        <a:bodyPr/>
        <a:lstStyle/>
        <a:p>
          <a:endParaRPr lang="en-US"/>
        </a:p>
      </dgm:t>
    </dgm:pt>
    <dgm:pt modelId="{383A765E-D061-4AA4-9B43-162BC59ACD41}" type="pres">
      <dgm:prSet presAssocID="{21AAFB6F-922F-457D-9616-10A88180B254}" presName="node" presStyleLbl="node1" presStyleIdx="2" presStyleCnt="6" custScaleX="174549" custRadScaleRad="106098" custRadScaleInc="-21039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150AE919-72D0-40B2-8588-63D73C4CB36A}" type="pres">
      <dgm:prSet presAssocID="{9831A778-B359-41C2-92DF-C0E2FB1864A3}" presName="Name9" presStyleLbl="parChTrans1D2" presStyleIdx="3" presStyleCnt="6"/>
      <dgm:spPr>
        <a:custGeom>
          <a:avLst/>
          <a:gdLst/>
          <a:ahLst/>
          <a:cxnLst/>
          <a:rect l="0" t="0" r="0" b="0"/>
          <a:pathLst>
            <a:path>
              <a:moveTo>
                <a:pt x="0" y="13189"/>
              </a:moveTo>
              <a:lnTo>
                <a:pt x="395315" y="13189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A89E6E1E-C2F1-4B71-8DA7-BD2CDBD17614}" type="pres">
      <dgm:prSet presAssocID="{9831A778-B359-41C2-92DF-C0E2FB1864A3}" presName="connTx" presStyleLbl="parChTrans1D2" presStyleIdx="3" presStyleCnt="6"/>
      <dgm:spPr/>
      <dgm:t>
        <a:bodyPr/>
        <a:lstStyle/>
        <a:p>
          <a:endParaRPr lang="en-US"/>
        </a:p>
      </dgm:t>
    </dgm:pt>
    <dgm:pt modelId="{5315FD5F-C07E-4FFB-AB06-4DAD774B727B}" type="pres">
      <dgm:prSet presAssocID="{F466937E-055C-4859-B77A-CE8150AA8348}" presName="node" presStyleLbl="node1" presStyleIdx="3" presStyleCnt="6" custScaleX="14210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fr-FR"/>
        </a:p>
      </dgm:t>
    </dgm:pt>
    <dgm:pt modelId="{422D6AB4-F69E-404E-93F6-E6D4999A52BB}" type="pres">
      <dgm:prSet presAssocID="{03C6EB7B-D9C0-470B-B1C4-D485E17CE46F}" presName="Name9" presStyleLbl="parChTrans1D2" presStyleIdx="4" presStyleCnt="6"/>
      <dgm:spPr>
        <a:custGeom>
          <a:avLst/>
          <a:gdLst/>
          <a:ahLst/>
          <a:cxnLst/>
          <a:rect l="0" t="0" r="0" b="0"/>
          <a:pathLst>
            <a:path>
              <a:moveTo>
                <a:pt x="0" y="13189"/>
              </a:moveTo>
              <a:lnTo>
                <a:pt x="195466" y="13189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C9FBE276-22BF-4D06-97F5-0269AB22A108}" type="pres">
      <dgm:prSet presAssocID="{03C6EB7B-D9C0-470B-B1C4-D485E17CE46F}" presName="connTx" presStyleLbl="parChTrans1D2" presStyleIdx="4" presStyleCnt="6"/>
      <dgm:spPr/>
      <dgm:t>
        <a:bodyPr/>
        <a:lstStyle/>
        <a:p>
          <a:endParaRPr lang="en-US"/>
        </a:p>
      </dgm:t>
    </dgm:pt>
    <dgm:pt modelId="{B85BEE7A-0D1D-42B5-BD82-2E73C6EEBDDE}" type="pres">
      <dgm:prSet presAssocID="{A02EE86C-82F0-4D93-A30D-A6479619224E}" presName="node" presStyleLbl="node1" presStyleIdx="4" presStyleCnt="6" custScaleX="188304" custRadScaleRad="107913" custRadScaleInc="30518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0B7274CB-A6A6-49A8-9049-DFA5AFDB02D4}" type="pres">
      <dgm:prSet presAssocID="{52CE5AF2-7842-44A0-9D23-003565E3D235}" presName="Name9" presStyleLbl="parChTrans1D2" presStyleIdx="5" presStyleCnt="6"/>
      <dgm:spPr>
        <a:custGeom>
          <a:avLst/>
          <a:gdLst/>
          <a:ahLst/>
          <a:cxnLst/>
          <a:rect l="0" t="0" r="0" b="0"/>
          <a:pathLst>
            <a:path>
              <a:moveTo>
                <a:pt x="0" y="13189"/>
              </a:moveTo>
              <a:lnTo>
                <a:pt x="120064" y="13189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EF58B2CB-68BA-44A0-B358-63E6334D4BC2}" type="pres">
      <dgm:prSet presAssocID="{52CE5AF2-7842-44A0-9D23-003565E3D235}" presName="connTx" presStyleLbl="parChTrans1D2" presStyleIdx="5" presStyleCnt="6"/>
      <dgm:spPr/>
      <dgm:t>
        <a:bodyPr/>
        <a:lstStyle/>
        <a:p>
          <a:endParaRPr lang="en-US"/>
        </a:p>
      </dgm:t>
    </dgm:pt>
    <dgm:pt modelId="{3C715879-6F7B-4735-945D-DC30C9D10EAE}" type="pres">
      <dgm:prSet presAssocID="{BE883EE8-9999-4173-A0A5-49CED8C15B9C}" presName="node" presStyleLbl="node1" presStyleIdx="5" presStyleCnt="6" custScaleX="160640" custRadScaleRad="100026" custRadScaleInc="-17457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</dgm:ptLst>
  <dgm:cxnLst>
    <dgm:cxn modelId="{23923054-9A1E-4D76-81E4-6D0B040DD526}" type="presOf" srcId="{F466937E-055C-4859-B77A-CE8150AA8348}" destId="{5315FD5F-C07E-4FFB-AB06-4DAD774B727B}" srcOrd="0" destOrd="0" presId="urn:microsoft.com/office/officeart/2005/8/layout/radial1"/>
    <dgm:cxn modelId="{54145BAE-045D-41A5-85EC-BE8CFB017874}" srcId="{3427E438-ECD7-46AB-A590-126F066FBDEE}" destId="{9004981C-DBDA-4C96-8BAD-47D4DBA758C1}" srcOrd="0" destOrd="0" parTransId="{D7362F23-5F3F-4B08-AC3B-1FED4ABB266E}" sibTransId="{5FAD6D45-61E0-4BDE-987C-2511E191A430}"/>
    <dgm:cxn modelId="{AAEAC120-EDB9-44E8-A183-CCCB7D060977}" type="presOf" srcId="{9831A778-B359-41C2-92DF-C0E2FB1864A3}" destId="{A89E6E1E-C2F1-4B71-8DA7-BD2CDBD17614}" srcOrd="1" destOrd="0" presId="urn:microsoft.com/office/officeart/2005/8/layout/radial1"/>
    <dgm:cxn modelId="{18AED0E4-E174-4175-9E03-1FC4EF4C0C4C}" type="presOf" srcId="{37A6309A-40B8-4EBF-99F0-FA692E97BB90}" destId="{5B235D78-476D-4E10-BC85-D82B212AD50B}" srcOrd="1" destOrd="0" presId="urn:microsoft.com/office/officeart/2005/8/layout/radial1"/>
    <dgm:cxn modelId="{8D9EB344-5705-407C-9E79-2C5120BE321F}" srcId="{9004981C-DBDA-4C96-8BAD-47D4DBA758C1}" destId="{21AAFB6F-922F-457D-9616-10A88180B254}" srcOrd="2" destOrd="0" parTransId="{37A6309A-40B8-4EBF-99F0-FA692E97BB90}" sibTransId="{7B1D16F5-8FCB-4A8A-ACAB-FFA39309046E}"/>
    <dgm:cxn modelId="{2B6F1A77-3147-4E3C-ABF3-81714EDFFB9E}" type="presOf" srcId="{03C6EB7B-D9C0-470B-B1C4-D485E17CE46F}" destId="{C9FBE276-22BF-4D06-97F5-0269AB22A108}" srcOrd="1" destOrd="0" presId="urn:microsoft.com/office/officeart/2005/8/layout/radial1"/>
    <dgm:cxn modelId="{D8BF192A-1AA6-4A04-9853-EED996DB0512}" type="presOf" srcId="{03C6EB7B-D9C0-470B-B1C4-D485E17CE46F}" destId="{422D6AB4-F69E-404E-93F6-E6D4999A52BB}" srcOrd="0" destOrd="0" presId="urn:microsoft.com/office/officeart/2005/8/layout/radial1"/>
    <dgm:cxn modelId="{4EB7C577-6E26-4567-A97C-2547BFB79302}" type="presOf" srcId="{E78D3DAE-0463-4566-A079-C1A69C452465}" destId="{97D1345F-7B24-404B-9455-F28BB52C66ED}" srcOrd="1" destOrd="0" presId="urn:microsoft.com/office/officeart/2005/8/layout/radial1"/>
    <dgm:cxn modelId="{10B15B7F-17DB-4FD0-80B9-86931ACEF8E4}" type="presOf" srcId="{21AAFB6F-922F-457D-9616-10A88180B254}" destId="{383A765E-D061-4AA4-9B43-162BC59ACD41}" srcOrd="0" destOrd="0" presId="urn:microsoft.com/office/officeart/2005/8/layout/radial1"/>
    <dgm:cxn modelId="{C149EA00-6391-4B94-ADC0-A7E3EAAE0F7D}" type="presOf" srcId="{BE883EE8-9999-4173-A0A5-49CED8C15B9C}" destId="{3C715879-6F7B-4735-945D-DC30C9D10EAE}" srcOrd="0" destOrd="0" presId="urn:microsoft.com/office/officeart/2005/8/layout/radial1"/>
    <dgm:cxn modelId="{CBFFD0CF-4D11-40FC-A1B3-CD56C8C12E3C}" type="presOf" srcId="{60A100C8-0F90-4A0C-A1B8-EBB4E149B9C4}" destId="{E0DCA463-FC1B-4970-AE3A-A0658662F1ED}" srcOrd="0" destOrd="0" presId="urn:microsoft.com/office/officeart/2005/8/layout/radial1"/>
    <dgm:cxn modelId="{E4786F00-4721-49F7-A731-A160B477331E}" srcId="{9004981C-DBDA-4C96-8BAD-47D4DBA758C1}" destId="{60A100C8-0F90-4A0C-A1B8-EBB4E149B9C4}" srcOrd="1" destOrd="0" parTransId="{E78D3DAE-0463-4566-A079-C1A69C452465}" sibTransId="{D10507FA-350A-43CC-8AF1-CAB6F00DF845}"/>
    <dgm:cxn modelId="{9C5714A7-CC68-4EA4-B2E1-14B08B81C9BF}" type="presOf" srcId="{52CE5AF2-7842-44A0-9D23-003565E3D235}" destId="{EF58B2CB-68BA-44A0-B358-63E6334D4BC2}" srcOrd="1" destOrd="0" presId="urn:microsoft.com/office/officeart/2005/8/layout/radial1"/>
    <dgm:cxn modelId="{1646C443-1F7F-4ED8-BE35-D4A8A59792E2}" type="presOf" srcId="{9831A778-B359-41C2-92DF-C0E2FB1864A3}" destId="{150AE919-72D0-40B2-8588-63D73C4CB36A}" srcOrd="0" destOrd="0" presId="urn:microsoft.com/office/officeart/2005/8/layout/radial1"/>
    <dgm:cxn modelId="{8CF647CC-F099-47C4-BEA2-817AF03AE7B0}" type="presOf" srcId="{52CE5AF2-7842-44A0-9D23-003565E3D235}" destId="{0B7274CB-A6A6-49A8-9049-DFA5AFDB02D4}" srcOrd="0" destOrd="0" presId="urn:microsoft.com/office/officeart/2005/8/layout/radial1"/>
    <dgm:cxn modelId="{ABD0ED2E-FA97-4224-AEFB-9FB8BAC67088}" srcId="{9004981C-DBDA-4C96-8BAD-47D4DBA758C1}" destId="{A02EE86C-82F0-4D93-A30D-A6479619224E}" srcOrd="4" destOrd="0" parTransId="{03C6EB7B-D9C0-470B-B1C4-D485E17CE46F}" sibTransId="{39259EC4-01AA-4B76-A7E4-E93F73D895AA}"/>
    <dgm:cxn modelId="{74502C3F-495F-4B20-BE42-5F89FC1C999C}" type="presOf" srcId="{E78D3DAE-0463-4566-A079-C1A69C452465}" destId="{524718E8-B942-45B2-816D-B8EB4F6DA060}" srcOrd="0" destOrd="0" presId="urn:microsoft.com/office/officeart/2005/8/layout/radial1"/>
    <dgm:cxn modelId="{60F5C340-20A7-44F2-9442-BC14D7329FF4}" srcId="{9004981C-DBDA-4C96-8BAD-47D4DBA758C1}" destId="{F466937E-055C-4859-B77A-CE8150AA8348}" srcOrd="3" destOrd="0" parTransId="{9831A778-B359-41C2-92DF-C0E2FB1864A3}" sibTransId="{46C60869-7109-4657-8977-A57D6800F076}"/>
    <dgm:cxn modelId="{EBA4B9C9-E1DB-462B-83AB-019DD7718393}" type="presOf" srcId="{47E3E2B2-4D24-453D-8702-665D2C76C448}" destId="{C9E7E400-BE0E-4A91-AD09-F78F9856AF58}" srcOrd="0" destOrd="0" presId="urn:microsoft.com/office/officeart/2005/8/layout/radial1"/>
    <dgm:cxn modelId="{EB6DB2AF-5155-40D9-A935-0B6B0FD7AC23}" srcId="{9004981C-DBDA-4C96-8BAD-47D4DBA758C1}" destId="{BE883EE8-9999-4173-A0A5-49CED8C15B9C}" srcOrd="5" destOrd="0" parTransId="{52CE5AF2-7842-44A0-9D23-003565E3D235}" sibTransId="{E0CD02DD-CBC4-414B-8D90-8DB566609677}"/>
    <dgm:cxn modelId="{B506EBAB-45AB-451D-91B0-8CB4DDB4E027}" type="presOf" srcId="{9004981C-DBDA-4C96-8BAD-47D4DBA758C1}" destId="{D0D267D2-B3B6-4A64-80CC-B863E17E76C2}" srcOrd="0" destOrd="0" presId="urn:microsoft.com/office/officeart/2005/8/layout/radial1"/>
    <dgm:cxn modelId="{37451DAD-6893-4F43-8088-1DEBC00B67EA}" srcId="{9004981C-DBDA-4C96-8BAD-47D4DBA758C1}" destId="{73374421-D122-4504-84EF-913665ABA4D4}" srcOrd="0" destOrd="0" parTransId="{47E3E2B2-4D24-453D-8702-665D2C76C448}" sibTransId="{2026F3DF-AABA-4E92-B276-7CD32DFF7C2B}"/>
    <dgm:cxn modelId="{FCFC3CD7-33CD-459D-BE10-37D573735747}" type="presOf" srcId="{73374421-D122-4504-84EF-913665ABA4D4}" destId="{9D84BDCC-8E72-4D65-B764-542BA5562284}" srcOrd="0" destOrd="0" presId="urn:microsoft.com/office/officeart/2005/8/layout/radial1"/>
    <dgm:cxn modelId="{80184451-1BCD-450E-99D3-E27636029786}" type="presOf" srcId="{47E3E2B2-4D24-453D-8702-665D2C76C448}" destId="{25E4E7DA-7F9D-42D6-B995-782711B2C35F}" srcOrd="1" destOrd="0" presId="urn:microsoft.com/office/officeart/2005/8/layout/radial1"/>
    <dgm:cxn modelId="{39FD1BA3-E80E-4192-8DDA-EFE441B89007}" type="presOf" srcId="{A02EE86C-82F0-4D93-A30D-A6479619224E}" destId="{B85BEE7A-0D1D-42B5-BD82-2E73C6EEBDDE}" srcOrd="0" destOrd="0" presId="urn:microsoft.com/office/officeart/2005/8/layout/radial1"/>
    <dgm:cxn modelId="{58DA489E-355A-4E83-AAD1-E3213620691B}" type="presOf" srcId="{37A6309A-40B8-4EBF-99F0-FA692E97BB90}" destId="{686F6030-453F-4953-802A-B692A9588639}" srcOrd="0" destOrd="0" presId="urn:microsoft.com/office/officeart/2005/8/layout/radial1"/>
    <dgm:cxn modelId="{7C76E664-86E0-4116-960F-5C82D1B06652}" type="presOf" srcId="{3427E438-ECD7-46AB-A590-126F066FBDEE}" destId="{0AEB4BDB-2AFB-432B-8384-1CC7289FEB1F}" srcOrd="0" destOrd="0" presId="urn:microsoft.com/office/officeart/2005/8/layout/radial1"/>
    <dgm:cxn modelId="{35806B7D-55F7-49A9-939E-E420A86D0D9C}" type="presParOf" srcId="{0AEB4BDB-2AFB-432B-8384-1CC7289FEB1F}" destId="{D0D267D2-B3B6-4A64-80CC-B863E17E76C2}" srcOrd="0" destOrd="0" presId="urn:microsoft.com/office/officeart/2005/8/layout/radial1"/>
    <dgm:cxn modelId="{CA22F5E0-FEFE-47F0-A6A8-56DA697D2E9C}" type="presParOf" srcId="{0AEB4BDB-2AFB-432B-8384-1CC7289FEB1F}" destId="{C9E7E400-BE0E-4A91-AD09-F78F9856AF58}" srcOrd="1" destOrd="0" presId="urn:microsoft.com/office/officeart/2005/8/layout/radial1"/>
    <dgm:cxn modelId="{EB628078-0AB2-4913-B230-468C541A5CFF}" type="presParOf" srcId="{C9E7E400-BE0E-4A91-AD09-F78F9856AF58}" destId="{25E4E7DA-7F9D-42D6-B995-782711B2C35F}" srcOrd="0" destOrd="0" presId="urn:microsoft.com/office/officeart/2005/8/layout/radial1"/>
    <dgm:cxn modelId="{3F24EF90-2595-422A-812F-5E36552ED43B}" type="presParOf" srcId="{0AEB4BDB-2AFB-432B-8384-1CC7289FEB1F}" destId="{9D84BDCC-8E72-4D65-B764-542BA5562284}" srcOrd="2" destOrd="0" presId="urn:microsoft.com/office/officeart/2005/8/layout/radial1"/>
    <dgm:cxn modelId="{3C7D2D82-66F4-4E4E-98A7-2500A4147D91}" type="presParOf" srcId="{0AEB4BDB-2AFB-432B-8384-1CC7289FEB1F}" destId="{524718E8-B942-45B2-816D-B8EB4F6DA060}" srcOrd="3" destOrd="0" presId="urn:microsoft.com/office/officeart/2005/8/layout/radial1"/>
    <dgm:cxn modelId="{19099F6D-0F10-45E3-B550-7C170E285AB7}" type="presParOf" srcId="{524718E8-B942-45B2-816D-B8EB4F6DA060}" destId="{97D1345F-7B24-404B-9455-F28BB52C66ED}" srcOrd="0" destOrd="0" presId="urn:microsoft.com/office/officeart/2005/8/layout/radial1"/>
    <dgm:cxn modelId="{2D6058A8-B4B4-43AD-A70C-9A9A5EAA2153}" type="presParOf" srcId="{0AEB4BDB-2AFB-432B-8384-1CC7289FEB1F}" destId="{E0DCA463-FC1B-4970-AE3A-A0658662F1ED}" srcOrd="4" destOrd="0" presId="urn:microsoft.com/office/officeart/2005/8/layout/radial1"/>
    <dgm:cxn modelId="{1BDB8BBE-7C21-4108-9AD7-1009DA440FD4}" type="presParOf" srcId="{0AEB4BDB-2AFB-432B-8384-1CC7289FEB1F}" destId="{686F6030-453F-4953-802A-B692A9588639}" srcOrd="5" destOrd="0" presId="urn:microsoft.com/office/officeart/2005/8/layout/radial1"/>
    <dgm:cxn modelId="{1F6BF993-9AB8-49B5-98A4-55D7D5BFD50E}" type="presParOf" srcId="{686F6030-453F-4953-802A-B692A9588639}" destId="{5B235D78-476D-4E10-BC85-D82B212AD50B}" srcOrd="0" destOrd="0" presId="urn:microsoft.com/office/officeart/2005/8/layout/radial1"/>
    <dgm:cxn modelId="{5B27500D-4CDA-486A-BF81-5B6EC947276D}" type="presParOf" srcId="{0AEB4BDB-2AFB-432B-8384-1CC7289FEB1F}" destId="{383A765E-D061-4AA4-9B43-162BC59ACD41}" srcOrd="6" destOrd="0" presId="urn:microsoft.com/office/officeart/2005/8/layout/radial1"/>
    <dgm:cxn modelId="{E206FE13-78E4-4FF3-A10D-45D8D479F198}" type="presParOf" srcId="{0AEB4BDB-2AFB-432B-8384-1CC7289FEB1F}" destId="{150AE919-72D0-40B2-8588-63D73C4CB36A}" srcOrd="7" destOrd="0" presId="urn:microsoft.com/office/officeart/2005/8/layout/radial1"/>
    <dgm:cxn modelId="{95761F0F-C9AD-49C6-B2D5-C680E44A31AB}" type="presParOf" srcId="{150AE919-72D0-40B2-8588-63D73C4CB36A}" destId="{A89E6E1E-C2F1-4B71-8DA7-BD2CDBD17614}" srcOrd="0" destOrd="0" presId="urn:microsoft.com/office/officeart/2005/8/layout/radial1"/>
    <dgm:cxn modelId="{7F71AF64-050C-48ED-A5FD-340C38AAF8A3}" type="presParOf" srcId="{0AEB4BDB-2AFB-432B-8384-1CC7289FEB1F}" destId="{5315FD5F-C07E-4FFB-AB06-4DAD774B727B}" srcOrd="8" destOrd="0" presId="urn:microsoft.com/office/officeart/2005/8/layout/radial1"/>
    <dgm:cxn modelId="{5EF72548-0D67-41C8-8E25-74BDB1EDB2D1}" type="presParOf" srcId="{0AEB4BDB-2AFB-432B-8384-1CC7289FEB1F}" destId="{422D6AB4-F69E-404E-93F6-E6D4999A52BB}" srcOrd="9" destOrd="0" presId="urn:microsoft.com/office/officeart/2005/8/layout/radial1"/>
    <dgm:cxn modelId="{2FC085BE-BC9E-4BF3-93C7-3E436DF7AD90}" type="presParOf" srcId="{422D6AB4-F69E-404E-93F6-E6D4999A52BB}" destId="{C9FBE276-22BF-4D06-97F5-0269AB22A108}" srcOrd="0" destOrd="0" presId="urn:microsoft.com/office/officeart/2005/8/layout/radial1"/>
    <dgm:cxn modelId="{97AAE729-BFFD-4EBE-B612-8EF1D0A0BF9E}" type="presParOf" srcId="{0AEB4BDB-2AFB-432B-8384-1CC7289FEB1F}" destId="{B85BEE7A-0D1D-42B5-BD82-2E73C6EEBDDE}" srcOrd="10" destOrd="0" presId="urn:microsoft.com/office/officeart/2005/8/layout/radial1"/>
    <dgm:cxn modelId="{7A7B2945-46D7-44CB-B786-17A2FB9B7072}" type="presParOf" srcId="{0AEB4BDB-2AFB-432B-8384-1CC7289FEB1F}" destId="{0B7274CB-A6A6-49A8-9049-DFA5AFDB02D4}" srcOrd="11" destOrd="0" presId="urn:microsoft.com/office/officeart/2005/8/layout/radial1"/>
    <dgm:cxn modelId="{5D923AF8-ADCF-4905-B0E0-B3A33C4E2D41}" type="presParOf" srcId="{0B7274CB-A6A6-49A8-9049-DFA5AFDB02D4}" destId="{EF58B2CB-68BA-44A0-B358-63E6334D4BC2}" srcOrd="0" destOrd="0" presId="urn:microsoft.com/office/officeart/2005/8/layout/radial1"/>
    <dgm:cxn modelId="{6CF41950-5F7A-4D6F-83B6-D41070D70796}" type="presParOf" srcId="{0AEB4BDB-2AFB-432B-8384-1CC7289FEB1F}" destId="{3C715879-6F7B-4735-945D-DC30C9D10EAE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12910E-13F5-41F1-A2CF-61A6345CA81D}" type="doc">
      <dgm:prSet loTypeId="urn:microsoft.com/office/officeart/2005/8/layout/radial1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51951F3-2791-49F9-9151-BE0C66F9D42E}">
      <dgm:prSet phldrT="[Texte]" custT="1"/>
      <dgm:spPr>
        <a:xfrm>
          <a:off x="2448372" y="2180611"/>
          <a:ext cx="3076131" cy="1658577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fr-FR" sz="1800" b="1" noProof="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Pays en Voie de Développement</a:t>
          </a:r>
          <a:endParaRPr lang="fr-FR" sz="1800" b="1" noProof="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704CFECE-E423-4890-BC8E-41996B659811}" type="parTrans" cxnId="{9041AF27-7731-4261-AADB-C348BE4C620C}">
      <dgm:prSet/>
      <dgm:spPr/>
      <dgm:t>
        <a:bodyPr/>
        <a:lstStyle/>
        <a:p>
          <a:endParaRPr lang="en-US"/>
        </a:p>
      </dgm:t>
    </dgm:pt>
    <dgm:pt modelId="{A76C8F9C-AA1C-4163-8984-8CB173A77C4D}" type="sibTrans" cxnId="{9041AF27-7731-4261-AADB-C348BE4C620C}">
      <dgm:prSet/>
      <dgm:spPr/>
      <dgm:t>
        <a:bodyPr/>
        <a:lstStyle/>
        <a:p>
          <a:endParaRPr lang="en-US"/>
        </a:p>
      </dgm:t>
    </dgm:pt>
    <dgm:pt modelId="{7CD4CF31-4535-4A34-A1F4-2102E393EC7F}">
      <dgm:prSet phldrT="[Texte]" custT="1"/>
      <dgm:spPr>
        <a:xfrm>
          <a:off x="2981771" y="21597"/>
          <a:ext cx="2009333" cy="1658577"/>
        </a:xfr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fr-FR" sz="14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Pauvreté et détérioration du pouvoir de consommation</a:t>
          </a:r>
          <a:endParaRPr lang="en-US" sz="14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802EF459-3064-43CC-95C5-2678216EB872}" type="parTrans" cxnId="{204060F8-90E1-41AA-BEBC-E830124647E0}">
      <dgm:prSet/>
      <dgm:spPr>
        <a:xfrm rot="16200000">
          <a:off x="3736220" y="1912254"/>
          <a:ext cx="500435" cy="36276"/>
        </a:xfrm>
        <a:noFill/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C4EDFC11-9CD5-496D-B8EA-E70DFAF17ED4}" type="sibTrans" cxnId="{204060F8-90E1-41AA-BEBC-E830124647E0}">
      <dgm:prSet/>
      <dgm:spPr/>
      <dgm:t>
        <a:bodyPr/>
        <a:lstStyle/>
        <a:p>
          <a:endParaRPr lang="en-US"/>
        </a:p>
      </dgm:t>
    </dgm:pt>
    <dgm:pt modelId="{324B3E78-92B5-427F-95D5-A2407C2FDB63}">
      <dgm:prSet phldrT="[Texte]" custT="1"/>
      <dgm:spPr>
        <a:xfrm>
          <a:off x="5219707" y="838197"/>
          <a:ext cx="2204084" cy="1658577"/>
        </a:xfrm>
        <a:solidFill>
          <a:srgbClr val="C0504D">
            <a:hueOff val="936304"/>
            <a:satOff val="-1168"/>
            <a:lumOff val="275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fr-FR" sz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Analphabétisme</a:t>
          </a:r>
          <a:endParaRPr lang="en-US" sz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DDBB0268-BA61-4392-BF06-425C20E26B30}" type="parTrans" cxnId="{1F02B32B-EEC9-4C78-B5E6-854BEF7EFB88}">
      <dgm:prSet/>
      <dgm:spPr>
        <a:xfrm rot="19806498">
          <a:off x="5007415" y="2269834"/>
          <a:ext cx="469826" cy="36276"/>
        </a:xfrm>
        <a:noFill/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26762DEA-B4DC-4B17-86AF-C72B6319FBD1}" type="sibTrans" cxnId="{1F02B32B-EEC9-4C78-B5E6-854BEF7EFB88}">
      <dgm:prSet/>
      <dgm:spPr/>
      <dgm:t>
        <a:bodyPr/>
        <a:lstStyle/>
        <a:p>
          <a:endParaRPr lang="en-US"/>
        </a:p>
      </dgm:t>
    </dgm:pt>
    <dgm:pt modelId="{1B7189BB-DDF2-41A0-976F-90616B46923C}">
      <dgm:prSet phldrT="[Texte]" custT="1"/>
      <dgm:spPr>
        <a:xfrm>
          <a:off x="800104" y="3428996"/>
          <a:ext cx="2115781" cy="1658577"/>
        </a:xfrm>
        <a:solidFill>
          <a:srgbClr val="C0504D">
            <a:hueOff val="3745215"/>
            <a:satOff val="-4671"/>
            <a:lumOff val="1098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fr-FR" sz="18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Famine</a:t>
          </a:r>
          <a:endParaRPr lang="en-US" sz="18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39A601BD-5C6D-4BFA-917E-6A9A58760465}" type="parTrans" cxnId="{AAB2B29B-D231-485E-B5C6-3F0CECD0B931}">
      <dgm:prSet/>
      <dgm:spPr>
        <a:xfrm rot="8976438">
          <a:off x="2685879" y="3672809"/>
          <a:ext cx="278804" cy="36276"/>
        </a:xfrm>
        <a:noFill/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9E9380E1-AB7B-4C7B-A503-9A6DAB1F527A}" type="sibTrans" cxnId="{AAB2B29B-D231-485E-B5C6-3F0CECD0B931}">
      <dgm:prSet/>
      <dgm:spPr/>
      <dgm:t>
        <a:bodyPr/>
        <a:lstStyle/>
        <a:p>
          <a:endParaRPr lang="en-US"/>
        </a:p>
      </dgm:t>
    </dgm:pt>
    <dgm:pt modelId="{94421F75-9B45-4E23-8975-6422ECCAF3D5}">
      <dgm:prSet phldrT="[Texte]" custT="1"/>
      <dgm:spPr>
        <a:xfrm>
          <a:off x="876301" y="914407"/>
          <a:ext cx="1963374" cy="1658577"/>
        </a:xfrm>
        <a:solidFill>
          <a:srgbClr val="C0504D">
            <a:hueOff val="4681519"/>
            <a:satOff val="-5839"/>
            <a:lumOff val="1373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fr-FR" sz="16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Problème des régions isolées</a:t>
          </a:r>
          <a:endParaRPr lang="en-US" sz="16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14A8DD96-FBF0-4010-8071-A636A71FF77D}" type="parTrans" cxnId="{F37A67C6-6A24-42A4-B714-69487F49CBC3}">
      <dgm:prSet/>
      <dgm:spPr>
        <a:xfrm rot="12644892">
          <a:off x="2636667" y="2290169"/>
          <a:ext cx="340830" cy="36276"/>
        </a:xfrm>
        <a:noFill/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69678A01-9581-46C7-AF06-93FBA6C8769B}" type="sibTrans" cxnId="{F37A67C6-6A24-42A4-B714-69487F49CBC3}">
      <dgm:prSet/>
      <dgm:spPr/>
      <dgm:t>
        <a:bodyPr/>
        <a:lstStyle/>
        <a:p>
          <a:endParaRPr lang="en-US"/>
        </a:p>
      </dgm:t>
    </dgm:pt>
    <dgm:pt modelId="{51C77E61-669F-4B02-8BD2-73B91F49E48E}">
      <dgm:prSet custT="1"/>
      <dgm:spPr>
        <a:xfrm>
          <a:off x="2971803" y="4339624"/>
          <a:ext cx="2029269" cy="1658577"/>
        </a:xfrm>
        <a:solidFill>
          <a:srgbClr val="C0504D">
            <a:hueOff val="2808911"/>
            <a:satOff val="-3503"/>
            <a:lumOff val="824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fr-FR" sz="18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Situation sécuritaire perturbée</a:t>
          </a:r>
        </a:p>
      </dgm:t>
    </dgm:pt>
    <dgm:pt modelId="{E0EF45F7-7808-4801-B88D-24B1774DD310}" type="parTrans" cxnId="{AB3943C9-D390-4D02-B002-1F32656CE6D0}">
      <dgm:prSet/>
      <dgm:spPr>
        <a:xfrm rot="5400000">
          <a:off x="3736220" y="4071268"/>
          <a:ext cx="500435" cy="36276"/>
        </a:xfrm>
        <a:noFill/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F21F3087-D7A6-4047-B5F3-B02EEB5E3ABC}" type="sibTrans" cxnId="{AB3943C9-D390-4D02-B002-1F32656CE6D0}">
      <dgm:prSet/>
      <dgm:spPr/>
      <dgm:t>
        <a:bodyPr/>
        <a:lstStyle/>
        <a:p>
          <a:endParaRPr lang="en-US"/>
        </a:p>
      </dgm:t>
    </dgm:pt>
    <dgm:pt modelId="{439275FF-63CC-4E3B-9517-7455314DCB2E}">
      <dgm:prSet custT="1"/>
      <dgm:spPr>
        <a:xfrm>
          <a:off x="4991101" y="3505193"/>
          <a:ext cx="2629227" cy="1658577"/>
        </a:xfrm>
        <a:solidFill>
          <a:srgbClr val="C0504D">
            <a:hueOff val="1872608"/>
            <a:satOff val="-2336"/>
            <a:lumOff val="549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fr-FR" sz="14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Manque d’établissements hospitaliers et propagation des maladies et des épidémies </a:t>
          </a:r>
        </a:p>
      </dgm:t>
    </dgm:pt>
    <dgm:pt modelId="{A66D5888-0638-492D-99BB-B7B448DFAB0C}" type="parTrans" cxnId="{F13A3721-F568-4C36-A346-D175031DA744}">
      <dgm:prSet/>
      <dgm:spPr>
        <a:xfrm rot="1783890">
          <a:off x="5020392" y="3677270"/>
          <a:ext cx="332672" cy="36276"/>
        </a:xfrm>
        <a:noFill/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EEC9BAC1-4EAD-400A-A3F7-2B4FAB1475F7}" type="sibTrans" cxnId="{F13A3721-F568-4C36-A346-D175031DA744}">
      <dgm:prSet/>
      <dgm:spPr/>
      <dgm:t>
        <a:bodyPr/>
        <a:lstStyle/>
        <a:p>
          <a:endParaRPr lang="en-US"/>
        </a:p>
      </dgm:t>
    </dgm:pt>
    <dgm:pt modelId="{002FB275-5C25-4101-90D4-C721C8084E04}" type="pres">
      <dgm:prSet presAssocID="{A312910E-13F5-41F1-A2CF-61A6345CA81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22922F4-C8A9-4866-BFC8-329A8EA06BEF}" type="pres">
      <dgm:prSet presAssocID="{251951F3-2791-49F9-9151-BE0C66F9D42E}" presName="centerShape" presStyleLbl="node0" presStyleIdx="0" presStyleCnt="1" custScaleX="203215"/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6C2E730A-E88A-4FAB-ABBD-D1AA29F9588A}" type="pres">
      <dgm:prSet presAssocID="{802EF459-3064-43CC-95C5-2678216EB872}" presName="Name9" presStyleLbl="parChTrans1D2" presStyleIdx="0" presStyleCnt="6"/>
      <dgm:spPr>
        <a:custGeom>
          <a:avLst/>
          <a:gdLst/>
          <a:ahLst/>
          <a:cxnLst/>
          <a:rect l="0" t="0" r="0" b="0"/>
          <a:pathLst>
            <a:path>
              <a:moveTo>
                <a:pt x="0" y="18138"/>
              </a:moveTo>
              <a:lnTo>
                <a:pt x="500435" y="18138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08964DC5-37E9-4DBC-9DBF-AF3CAC998FCB}" type="pres">
      <dgm:prSet presAssocID="{802EF459-3064-43CC-95C5-2678216EB872}" presName="connTx" presStyleLbl="parChTrans1D2" presStyleIdx="0" presStyleCnt="6"/>
      <dgm:spPr/>
      <dgm:t>
        <a:bodyPr/>
        <a:lstStyle/>
        <a:p>
          <a:endParaRPr lang="en-US"/>
        </a:p>
      </dgm:t>
    </dgm:pt>
    <dgm:pt modelId="{096632AB-10FD-48B8-8C11-9B2FCAD48EBF}" type="pres">
      <dgm:prSet presAssocID="{7CD4CF31-4535-4A34-A1F4-2102E393EC7F}" presName="node" presStyleLbl="node1" presStyleIdx="0" presStyleCnt="6" custScaleX="132732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ACDA6691-D58F-4EC3-8640-9DA69AF7F262}" type="pres">
      <dgm:prSet presAssocID="{DDBB0268-BA61-4392-BF06-425C20E26B30}" presName="Name9" presStyleLbl="parChTrans1D2" presStyleIdx="1" presStyleCnt="6"/>
      <dgm:spPr>
        <a:custGeom>
          <a:avLst/>
          <a:gdLst/>
          <a:ahLst/>
          <a:cxnLst/>
          <a:rect l="0" t="0" r="0" b="0"/>
          <a:pathLst>
            <a:path>
              <a:moveTo>
                <a:pt x="0" y="18138"/>
              </a:moveTo>
              <a:lnTo>
                <a:pt x="469826" y="18138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11E5637B-B5D8-4C44-8D91-A7197DC9C343}" type="pres">
      <dgm:prSet presAssocID="{DDBB0268-BA61-4392-BF06-425C20E26B30}" presName="connTx" presStyleLbl="parChTrans1D2" presStyleIdx="1" presStyleCnt="6"/>
      <dgm:spPr/>
      <dgm:t>
        <a:bodyPr/>
        <a:lstStyle/>
        <a:p>
          <a:endParaRPr lang="en-US"/>
        </a:p>
      </dgm:t>
    </dgm:pt>
    <dgm:pt modelId="{2D056134-F16F-426B-8070-BFA80D7C858D}" type="pres">
      <dgm:prSet presAssocID="{324B3E78-92B5-427F-95D5-A2407C2FDB63}" presName="node" presStyleLbl="node1" presStyleIdx="1" presStyleCnt="6" custScaleX="132890" custRadScaleRad="124763" custRadScaleInc="361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3E0C34B4-A5AB-46B6-9030-94F6131664B8}" type="pres">
      <dgm:prSet presAssocID="{A66D5888-0638-492D-99BB-B7B448DFAB0C}" presName="Name9" presStyleLbl="parChTrans1D2" presStyleIdx="2" presStyleCnt="6"/>
      <dgm:spPr>
        <a:custGeom>
          <a:avLst/>
          <a:gdLst/>
          <a:ahLst/>
          <a:cxnLst/>
          <a:rect l="0" t="0" r="0" b="0"/>
          <a:pathLst>
            <a:path>
              <a:moveTo>
                <a:pt x="0" y="18138"/>
              </a:moveTo>
              <a:lnTo>
                <a:pt x="332672" y="18138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4794ECAA-D2EC-4754-BFD6-31CC90EA9F60}" type="pres">
      <dgm:prSet presAssocID="{A66D5888-0638-492D-99BB-B7B448DFAB0C}" presName="connTx" presStyleLbl="parChTrans1D2" presStyleIdx="2" presStyleCnt="6"/>
      <dgm:spPr/>
      <dgm:t>
        <a:bodyPr/>
        <a:lstStyle/>
        <a:p>
          <a:endParaRPr lang="en-US"/>
        </a:p>
      </dgm:t>
    </dgm:pt>
    <dgm:pt modelId="{B5FDBDE4-9A50-4B95-94C9-8D1832DFFBB2}" type="pres">
      <dgm:prSet presAssocID="{439275FF-63CC-4E3B-9517-7455314DCB2E}" presName="node" presStyleLbl="node1" presStyleIdx="2" presStyleCnt="6" custScaleX="159381" custScaleY="109563" custRadScaleRad="123708" custRadScaleInc="-89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BD22778D-F253-4D73-89C0-9BC4F7E52E1A}" type="pres">
      <dgm:prSet presAssocID="{E0EF45F7-7808-4801-B88D-24B1774DD310}" presName="Name9" presStyleLbl="parChTrans1D2" presStyleIdx="3" presStyleCnt="6"/>
      <dgm:spPr>
        <a:custGeom>
          <a:avLst/>
          <a:gdLst/>
          <a:ahLst/>
          <a:cxnLst/>
          <a:rect l="0" t="0" r="0" b="0"/>
          <a:pathLst>
            <a:path>
              <a:moveTo>
                <a:pt x="0" y="18138"/>
              </a:moveTo>
              <a:lnTo>
                <a:pt x="500435" y="18138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9C7D438C-FDD9-48BE-9B7A-7F810FC135EE}" type="pres">
      <dgm:prSet presAssocID="{E0EF45F7-7808-4801-B88D-24B1774DD310}" presName="connTx" presStyleLbl="parChTrans1D2" presStyleIdx="3" presStyleCnt="6"/>
      <dgm:spPr/>
      <dgm:t>
        <a:bodyPr/>
        <a:lstStyle/>
        <a:p>
          <a:endParaRPr lang="en-US"/>
        </a:p>
      </dgm:t>
    </dgm:pt>
    <dgm:pt modelId="{E168A011-A407-4B24-81FF-75261B2EB6D8}" type="pres">
      <dgm:prSet presAssocID="{51C77E61-669F-4B02-8BD2-73B91F49E48E}" presName="node" presStyleLbl="node1" presStyleIdx="3" presStyleCnt="6" custScaleX="122350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344C6F5E-0DD2-4030-BE61-3B93FF391579}" type="pres">
      <dgm:prSet presAssocID="{39A601BD-5C6D-4BFA-917E-6A9A58760465}" presName="Name9" presStyleLbl="parChTrans1D2" presStyleIdx="4" presStyleCnt="6"/>
      <dgm:spPr>
        <a:custGeom>
          <a:avLst/>
          <a:gdLst/>
          <a:ahLst/>
          <a:cxnLst/>
          <a:rect l="0" t="0" r="0" b="0"/>
          <a:pathLst>
            <a:path>
              <a:moveTo>
                <a:pt x="0" y="18138"/>
              </a:moveTo>
              <a:lnTo>
                <a:pt x="278804" y="18138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50DFBEF2-57B8-4D4A-898D-49C70C66BDB9}" type="pres">
      <dgm:prSet presAssocID="{39A601BD-5C6D-4BFA-917E-6A9A58760465}" presName="connTx" presStyleLbl="parChTrans1D2" presStyleIdx="4" presStyleCnt="6"/>
      <dgm:spPr/>
      <dgm:t>
        <a:bodyPr/>
        <a:lstStyle/>
        <a:p>
          <a:endParaRPr lang="en-US"/>
        </a:p>
      </dgm:t>
    </dgm:pt>
    <dgm:pt modelId="{73245AD2-5A59-4759-A849-A2E6C67B42F1}" type="pres">
      <dgm:prSet presAssocID="{1B7189BB-DDF2-41A0-976F-90616B46923C}" presName="node" presStyleLbl="node1" presStyleIdx="4" presStyleCnt="6" custScaleX="127566" custRadScaleRad="114290" custRadScaleInc="-1309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5336AA17-AAD0-404B-B7F3-790786D2DE3A}" type="pres">
      <dgm:prSet presAssocID="{14A8DD96-FBF0-4010-8071-A636A71FF77D}" presName="Name9" presStyleLbl="parChTrans1D2" presStyleIdx="5" presStyleCnt="6"/>
      <dgm:spPr>
        <a:custGeom>
          <a:avLst/>
          <a:gdLst/>
          <a:ahLst/>
          <a:cxnLst/>
          <a:rect l="0" t="0" r="0" b="0"/>
          <a:pathLst>
            <a:path>
              <a:moveTo>
                <a:pt x="0" y="18138"/>
              </a:moveTo>
              <a:lnTo>
                <a:pt x="340830" y="18138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EDF4EAE0-421E-461E-B465-8F92BDF65612}" type="pres">
      <dgm:prSet presAssocID="{14A8DD96-FBF0-4010-8071-A636A71FF77D}" presName="connTx" presStyleLbl="parChTrans1D2" presStyleIdx="5" presStyleCnt="6"/>
      <dgm:spPr/>
      <dgm:t>
        <a:bodyPr/>
        <a:lstStyle/>
        <a:p>
          <a:endParaRPr lang="en-US"/>
        </a:p>
      </dgm:t>
    </dgm:pt>
    <dgm:pt modelId="{A3E76572-33D3-49D9-A2A7-80B60C645113}" type="pres">
      <dgm:prSet presAssocID="{94421F75-9B45-4E23-8975-6422ECCAF3D5}" presName="node" presStyleLbl="node1" presStyleIdx="5" presStyleCnt="6" custScaleX="118377" custRadScaleRad="114710" custRadScaleInc="2494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</dgm:ptLst>
  <dgm:cxnLst>
    <dgm:cxn modelId="{8CBD7B2D-D27C-4822-9860-B2E14CD5964D}" type="presOf" srcId="{802EF459-3064-43CC-95C5-2678216EB872}" destId="{6C2E730A-E88A-4FAB-ABBD-D1AA29F9588A}" srcOrd="0" destOrd="0" presId="urn:microsoft.com/office/officeart/2005/8/layout/radial1"/>
    <dgm:cxn modelId="{204060F8-90E1-41AA-BEBC-E830124647E0}" srcId="{251951F3-2791-49F9-9151-BE0C66F9D42E}" destId="{7CD4CF31-4535-4A34-A1F4-2102E393EC7F}" srcOrd="0" destOrd="0" parTransId="{802EF459-3064-43CC-95C5-2678216EB872}" sibTransId="{C4EDFC11-9CD5-496D-B8EA-E70DFAF17ED4}"/>
    <dgm:cxn modelId="{AAB2B29B-D231-485E-B5C6-3F0CECD0B931}" srcId="{251951F3-2791-49F9-9151-BE0C66F9D42E}" destId="{1B7189BB-DDF2-41A0-976F-90616B46923C}" srcOrd="4" destOrd="0" parTransId="{39A601BD-5C6D-4BFA-917E-6A9A58760465}" sibTransId="{9E9380E1-AB7B-4C7B-A503-9A6DAB1F527A}"/>
    <dgm:cxn modelId="{A99332B3-83E1-47D4-9865-117B6D4A6B79}" type="presOf" srcId="{94421F75-9B45-4E23-8975-6422ECCAF3D5}" destId="{A3E76572-33D3-49D9-A2A7-80B60C645113}" srcOrd="0" destOrd="0" presId="urn:microsoft.com/office/officeart/2005/8/layout/radial1"/>
    <dgm:cxn modelId="{9041AF27-7731-4261-AADB-C348BE4C620C}" srcId="{A312910E-13F5-41F1-A2CF-61A6345CA81D}" destId="{251951F3-2791-49F9-9151-BE0C66F9D42E}" srcOrd="0" destOrd="0" parTransId="{704CFECE-E423-4890-BC8E-41996B659811}" sibTransId="{A76C8F9C-AA1C-4163-8984-8CB173A77C4D}"/>
    <dgm:cxn modelId="{8FAE3BAC-3A13-4024-B1DB-BA9D9DDDE5AC}" type="presOf" srcId="{DDBB0268-BA61-4392-BF06-425C20E26B30}" destId="{11E5637B-B5D8-4C44-8D91-A7197DC9C343}" srcOrd="1" destOrd="0" presId="urn:microsoft.com/office/officeart/2005/8/layout/radial1"/>
    <dgm:cxn modelId="{8885B0F9-E942-4308-A7B0-CDD355FFD88D}" type="presOf" srcId="{A66D5888-0638-492D-99BB-B7B448DFAB0C}" destId="{3E0C34B4-A5AB-46B6-9030-94F6131664B8}" srcOrd="0" destOrd="0" presId="urn:microsoft.com/office/officeart/2005/8/layout/radial1"/>
    <dgm:cxn modelId="{7A4B9AF0-8F83-44EF-A1CC-14A58119663C}" type="presOf" srcId="{E0EF45F7-7808-4801-B88D-24B1774DD310}" destId="{BD22778D-F253-4D73-89C0-9BC4F7E52E1A}" srcOrd="0" destOrd="0" presId="urn:microsoft.com/office/officeart/2005/8/layout/radial1"/>
    <dgm:cxn modelId="{1F02B32B-EEC9-4C78-B5E6-854BEF7EFB88}" srcId="{251951F3-2791-49F9-9151-BE0C66F9D42E}" destId="{324B3E78-92B5-427F-95D5-A2407C2FDB63}" srcOrd="1" destOrd="0" parTransId="{DDBB0268-BA61-4392-BF06-425C20E26B30}" sibTransId="{26762DEA-B4DC-4B17-86AF-C72B6319FBD1}"/>
    <dgm:cxn modelId="{134233ED-2FC2-4341-A235-20A4B4C1F7CE}" type="presOf" srcId="{1B7189BB-DDF2-41A0-976F-90616B46923C}" destId="{73245AD2-5A59-4759-A849-A2E6C67B42F1}" srcOrd="0" destOrd="0" presId="urn:microsoft.com/office/officeart/2005/8/layout/radial1"/>
    <dgm:cxn modelId="{72EB9DA9-39CB-4387-ADFC-7AD325D3D283}" type="presOf" srcId="{14A8DD96-FBF0-4010-8071-A636A71FF77D}" destId="{5336AA17-AAD0-404B-B7F3-790786D2DE3A}" srcOrd="0" destOrd="0" presId="urn:microsoft.com/office/officeart/2005/8/layout/radial1"/>
    <dgm:cxn modelId="{1CFD239E-CE0E-4439-9896-EF751F2347C3}" type="presOf" srcId="{39A601BD-5C6D-4BFA-917E-6A9A58760465}" destId="{344C6F5E-0DD2-4030-BE61-3B93FF391579}" srcOrd="0" destOrd="0" presId="urn:microsoft.com/office/officeart/2005/8/layout/radial1"/>
    <dgm:cxn modelId="{994EFB96-E990-4085-A523-1F622E5784F4}" type="presOf" srcId="{39A601BD-5C6D-4BFA-917E-6A9A58760465}" destId="{50DFBEF2-57B8-4D4A-898D-49C70C66BDB9}" srcOrd="1" destOrd="0" presId="urn:microsoft.com/office/officeart/2005/8/layout/radial1"/>
    <dgm:cxn modelId="{817B9EBE-0D07-49D7-A648-60625701C48F}" type="presOf" srcId="{802EF459-3064-43CC-95C5-2678216EB872}" destId="{08964DC5-37E9-4DBC-9DBF-AF3CAC998FCB}" srcOrd="1" destOrd="0" presId="urn:microsoft.com/office/officeart/2005/8/layout/radial1"/>
    <dgm:cxn modelId="{A89056D8-79E0-49F2-8044-62E98AE493E2}" type="presOf" srcId="{324B3E78-92B5-427F-95D5-A2407C2FDB63}" destId="{2D056134-F16F-426B-8070-BFA80D7C858D}" srcOrd="0" destOrd="0" presId="urn:microsoft.com/office/officeart/2005/8/layout/radial1"/>
    <dgm:cxn modelId="{DF3E48CB-160D-45E4-88D9-FC068E8E58AF}" type="presOf" srcId="{E0EF45F7-7808-4801-B88D-24B1774DD310}" destId="{9C7D438C-FDD9-48BE-9B7A-7F810FC135EE}" srcOrd="1" destOrd="0" presId="urn:microsoft.com/office/officeart/2005/8/layout/radial1"/>
    <dgm:cxn modelId="{70366F07-F763-42A1-9D99-129717093991}" type="presOf" srcId="{7CD4CF31-4535-4A34-A1F4-2102E393EC7F}" destId="{096632AB-10FD-48B8-8C11-9B2FCAD48EBF}" srcOrd="0" destOrd="0" presId="urn:microsoft.com/office/officeart/2005/8/layout/radial1"/>
    <dgm:cxn modelId="{F37A67C6-6A24-42A4-B714-69487F49CBC3}" srcId="{251951F3-2791-49F9-9151-BE0C66F9D42E}" destId="{94421F75-9B45-4E23-8975-6422ECCAF3D5}" srcOrd="5" destOrd="0" parTransId="{14A8DD96-FBF0-4010-8071-A636A71FF77D}" sibTransId="{69678A01-9581-46C7-AF06-93FBA6C8769B}"/>
    <dgm:cxn modelId="{346CF5CD-F80E-4F95-BF60-94114B3980EE}" type="presOf" srcId="{14A8DD96-FBF0-4010-8071-A636A71FF77D}" destId="{EDF4EAE0-421E-461E-B465-8F92BDF65612}" srcOrd="1" destOrd="0" presId="urn:microsoft.com/office/officeart/2005/8/layout/radial1"/>
    <dgm:cxn modelId="{AB3943C9-D390-4D02-B002-1F32656CE6D0}" srcId="{251951F3-2791-49F9-9151-BE0C66F9D42E}" destId="{51C77E61-669F-4B02-8BD2-73B91F49E48E}" srcOrd="3" destOrd="0" parTransId="{E0EF45F7-7808-4801-B88D-24B1774DD310}" sibTransId="{F21F3087-D7A6-4047-B5F3-B02EEB5E3ABC}"/>
    <dgm:cxn modelId="{664716AC-D56A-4C05-999F-17551BF36334}" type="presOf" srcId="{251951F3-2791-49F9-9151-BE0C66F9D42E}" destId="{422922F4-C8A9-4866-BFC8-329A8EA06BEF}" srcOrd="0" destOrd="0" presId="urn:microsoft.com/office/officeart/2005/8/layout/radial1"/>
    <dgm:cxn modelId="{54613BB5-64CE-4AFE-B5CC-942D424E51F7}" type="presOf" srcId="{A66D5888-0638-492D-99BB-B7B448DFAB0C}" destId="{4794ECAA-D2EC-4754-BFD6-31CC90EA9F60}" srcOrd="1" destOrd="0" presId="urn:microsoft.com/office/officeart/2005/8/layout/radial1"/>
    <dgm:cxn modelId="{DA1973D0-6546-439B-A9DE-D16E68E08B4A}" type="presOf" srcId="{A312910E-13F5-41F1-A2CF-61A6345CA81D}" destId="{002FB275-5C25-4101-90D4-C721C8084E04}" srcOrd="0" destOrd="0" presId="urn:microsoft.com/office/officeart/2005/8/layout/radial1"/>
    <dgm:cxn modelId="{9E2DF2F5-4DF7-46FF-A07D-5B649A0D2B13}" type="presOf" srcId="{DDBB0268-BA61-4392-BF06-425C20E26B30}" destId="{ACDA6691-D58F-4EC3-8640-9DA69AF7F262}" srcOrd="0" destOrd="0" presId="urn:microsoft.com/office/officeart/2005/8/layout/radial1"/>
    <dgm:cxn modelId="{89B3A03E-F783-491E-9F5B-B84ABDF102A2}" type="presOf" srcId="{51C77E61-669F-4B02-8BD2-73B91F49E48E}" destId="{E168A011-A407-4B24-81FF-75261B2EB6D8}" srcOrd="0" destOrd="0" presId="urn:microsoft.com/office/officeart/2005/8/layout/radial1"/>
    <dgm:cxn modelId="{0C86280B-B8F8-4A40-BCBB-DA832400AF91}" type="presOf" srcId="{439275FF-63CC-4E3B-9517-7455314DCB2E}" destId="{B5FDBDE4-9A50-4B95-94C9-8D1832DFFBB2}" srcOrd="0" destOrd="0" presId="urn:microsoft.com/office/officeart/2005/8/layout/radial1"/>
    <dgm:cxn modelId="{F13A3721-F568-4C36-A346-D175031DA744}" srcId="{251951F3-2791-49F9-9151-BE0C66F9D42E}" destId="{439275FF-63CC-4E3B-9517-7455314DCB2E}" srcOrd="2" destOrd="0" parTransId="{A66D5888-0638-492D-99BB-B7B448DFAB0C}" sibTransId="{EEC9BAC1-4EAD-400A-A3F7-2B4FAB1475F7}"/>
    <dgm:cxn modelId="{5FD7EFBD-0E71-4E93-9433-B81DD7709450}" type="presParOf" srcId="{002FB275-5C25-4101-90D4-C721C8084E04}" destId="{422922F4-C8A9-4866-BFC8-329A8EA06BEF}" srcOrd="0" destOrd="0" presId="urn:microsoft.com/office/officeart/2005/8/layout/radial1"/>
    <dgm:cxn modelId="{D03879A5-F663-49CC-970A-0F9E83E945E5}" type="presParOf" srcId="{002FB275-5C25-4101-90D4-C721C8084E04}" destId="{6C2E730A-E88A-4FAB-ABBD-D1AA29F9588A}" srcOrd="1" destOrd="0" presId="urn:microsoft.com/office/officeart/2005/8/layout/radial1"/>
    <dgm:cxn modelId="{6EBE1368-73FF-4995-B1F0-C60ABB6CF909}" type="presParOf" srcId="{6C2E730A-E88A-4FAB-ABBD-D1AA29F9588A}" destId="{08964DC5-37E9-4DBC-9DBF-AF3CAC998FCB}" srcOrd="0" destOrd="0" presId="urn:microsoft.com/office/officeart/2005/8/layout/radial1"/>
    <dgm:cxn modelId="{81A7ABE9-3DB5-47F7-8F61-1B20499D8BC3}" type="presParOf" srcId="{002FB275-5C25-4101-90D4-C721C8084E04}" destId="{096632AB-10FD-48B8-8C11-9B2FCAD48EBF}" srcOrd="2" destOrd="0" presId="urn:microsoft.com/office/officeart/2005/8/layout/radial1"/>
    <dgm:cxn modelId="{BB2210E4-66FB-47B7-BFF2-E348873089A5}" type="presParOf" srcId="{002FB275-5C25-4101-90D4-C721C8084E04}" destId="{ACDA6691-D58F-4EC3-8640-9DA69AF7F262}" srcOrd="3" destOrd="0" presId="urn:microsoft.com/office/officeart/2005/8/layout/radial1"/>
    <dgm:cxn modelId="{EF7D738D-B99D-4F88-B47E-CEA17C92CD81}" type="presParOf" srcId="{ACDA6691-D58F-4EC3-8640-9DA69AF7F262}" destId="{11E5637B-B5D8-4C44-8D91-A7197DC9C343}" srcOrd="0" destOrd="0" presId="urn:microsoft.com/office/officeart/2005/8/layout/radial1"/>
    <dgm:cxn modelId="{28996856-91F4-4725-B3E5-42CDB7F5B77F}" type="presParOf" srcId="{002FB275-5C25-4101-90D4-C721C8084E04}" destId="{2D056134-F16F-426B-8070-BFA80D7C858D}" srcOrd="4" destOrd="0" presId="urn:microsoft.com/office/officeart/2005/8/layout/radial1"/>
    <dgm:cxn modelId="{BC80766F-5E48-4CE8-AC6B-6DDAF770497A}" type="presParOf" srcId="{002FB275-5C25-4101-90D4-C721C8084E04}" destId="{3E0C34B4-A5AB-46B6-9030-94F6131664B8}" srcOrd="5" destOrd="0" presId="urn:microsoft.com/office/officeart/2005/8/layout/radial1"/>
    <dgm:cxn modelId="{FF62D0E0-0E0F-4844-80C7-0800A1088D01}" type="presParOf" srcId="{3E0C34B4-A5AB-46B6-9030-94F6131664B8}" destId="{4794ECAA-D2EC-4754-BFD6-31CC90EA9F60}" srcOrd="0" destOrd="0" presId="urn:microsoft.com/office/officeart/2005/8/layout/radial1"/>
    <dgm:cxn modelId="{2F16B39F-3F6F-4B06-B267-6118FCCDB703}" type="presParOf" srcId="{002FB275-5C25-4101-90D4-C721C8084E04}" destId="{B5FDBDE4-9A50-4B95-94C9-8D1832DFFBB2}" srcOrd="6" destOrd="0" presId="urn:microsoft.com/office/officeart/2005/8/layout/radial1"/>
    <dgm:cxn modelId="{33A45AE0-28C7-46B6-A606-087C3BF2F1DA}" type="presParOf" srcId="{002FB275-5C25-4101-90D4-C721C8084E04}" destId="{BD22778D-F253-4D73-89C0-9BC4F7E52E1A}" srcOrd="7" destOrd="0" presId="urn:microsoft.com/office/officeart/2005/8/layout/radial1"/>
    <dgm:cxn modelId="{B57ECB89-7648-420C-9C47-B413563605C7}" type="presParOf" srcId="{BD22778D-F253-4D73-89C0-9BC4F7E52E1A}" destId="{9C7D438C-FDD9-48BE-9B7A-7F810FC135EE}" srcOrd="0" destOrd="0" presId="urn:microsoft.com/office/officeart/2005/8/layout/radial1"/>
    <dgm:cxn modelId="{C364BAC0-33F8-4E61-8187-E418E8BEEB85}" type="presParOf" srcId="{002FB275-5C25-4101-90D4-C721C8084E04}" destId="{E168A011-A407-4B24-81FF-75261B2EB6D8}" srcOrd="8" destOrd="0" presId="urn:microsoft.com/office/officeart/2005/8/layout/radial1"/>
    <dgm:cxn modelId="{D0C51527-AF08-4D23-BDA4-9B359BDFE62E}" type="presParOf" srcId="{002FB275-5C25-4101-90D4-C721C8084E04}" destId="{344C6F5E-0DD2-4030-BE61-3B93FF391579}" srcOrd="9" destOrd="0" presId="urn:microsoft.com/office/officeart/2005/8/layout/radial1"/>
    <dgm:cxn modelId="{A2AA165F-91E3-4A00-9896-35EF24D01BB7}" type="presParOf" srcId="{344C6F5E-0DD2-4030-BE61-3B93FF391579}" destId="{50DFBEF2-57B8-4D4A-898D-49C70C66BDB9}" srcOrd="0" destOrd="0" presId="urn:microsoft.com/office/officeart/2005/8/layout/radial1"/>
    <dgm:cxn modelId="{7140F971-81A1-4889-B704-B31E44B6BFD4}" type="presParOf" srcId="{002FB275-5C25-4101-90D4-C721C8084E04}" destId="{73245AD2-5A59-4759-A849-A2E6C67B42F1}" srcOrd="10" destOrd="0" presId="urn:microsoft.com/office/officeart/2005/8/layout/radial1"/>
    <dgm:cxn modelId="{A902BD5E-0008-41D5-A73F-1693B557C003}" type="presParOf" srcId="{002FB275-5C25-4101-90D4-C721C8084E04}" destId="{5336AA17-AAD0-404B-B7F3-790786D2DE3A}" srcOrd="11" destOrd="0" presId="urn:microsoft.com/office/officeart/2005/8/layout/radial1"/>
    <dgm:cxn modelId="{62B225C4-9E81-470C-808E-A6A3C2CA64A2}" type="presParOf" srcId="{5336AA17-AAD0-404B-B7F3-790786D2DE3A}" destId="{EDF4EAE0-421E-461E-B465-8F92BDF65612}" srcOrd="0" destOrd="0" presId="urn:microsoft.com/office/officeart/2005/8/layout/radial1"/>
    <dgm:cxn modelId="{B2E102D7-812A-4DB5-B48B-F50215BE6655}" type="presParOf" srcId="{002FB275-5C25-4101-90D4-C721C8084E04}" destId="{A3E76572-33D3-49D9-A2A7-80B60C645113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D267D2-B3B6-4A64-80CC-B863E17E76C2}">
      <dsp:nvSpPr>
        <dsp:cNvPr id="0" name=""/>
        <dsp:cNvSpPr/>
      </dsp:nvSpPr>
      <dsp:spPr>
        <a:xfrm>
          <a:off x="3812140" y="1487524"/>
          <a:ext cx="1140990" cy="1140990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Acteurs IMT</a:t>
          </a:r>
          <a:endParaRPr lang="fr-FR" sz="18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979234" y="1654618"/>
        <a:ext cx="806802" cy="806802"/>
      </dsp:txXfrm>
    </dsp:sp>
    <dsp:sp modelId="{C9E7E400-BE0E-4A91-AD09-F78F9856AF58}">
      <dsp:nvSpPr>
        <dsp:cNvPr id="0" name=""/>
        <dsp:cNvSpPr/>
      </dsp:nvSpPr>
      <dsp:spPr>
        <a:xfrm rot="16200000">
          <a:off x="4211139" y="1304207"/>
          <a:ext cx="342992" cy="23642"/>
        </a:xfrm>
        <a:custGeom>
          <a:avLst/>
          <a:gdLst/>
          <a:ahLst/>
          <a:cxnLst/>
          <a:rect l="0" t="0" r="0" b="0"/>
          <a:pathLst>
            <a:path>
              <a:moveTo>
                <a:pt x="0" y="13189"/>
              </a:moveTo>
              <a:lnTo>
                <a:pt x="395315" y="13189"/>
              </a:lnTo>
            </a:path>
          </a:pathLst>
        </a:custGeom>
        <a:noFill/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4374061" y="1307453"/>
        <a:ext cx="17149" cy="17149"/>
      </dsp:txXfrm>
    </dsp:sp>
    <dsp:sp modelId="{9D84BDCC-8E72-4D65-B764-542BA5562284}">
      <dsp:nvSpPr>
        <dsp:cNvPr id="0" name=""/>
        <dsp:cNvSpPr/>
      </dsp:nvSpPr>
      <dsp:spPr>
        <a:xfrm>
          <a:off x="3560871" y="3541"/>
          <a:ext cx="1643528" cy="1140990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Opérateurs</a:t>
          </a:r>
          <a:endParaRPr lang="fr-FR" sz="16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801560" y="170635"/>
        <a:ext cx="1162150" cy="806802"/>
      </dsp:txXfrm>
    </dsp:sp>
    <dsp:sp modelId="{524718E8-B942-45B2-816D-B8EB4F6DA060}">
      <dsp:nvSpPr>
        <dsp:cNvPr id="0" name=""/>
        <dsp:cNvSpPr/>
      </dsp:nvSpPr>
      <dsp:spPr>
        <a:xfrm rot="20198772">
          <a:off x="4899805" y="1788172"/>
          <a:ext cx="160830" cy="23642"/>
        </a:xfrm>
        <a:custGeom>
          <a:avLst/>
          <a:gdLst/>
          <a:ahLst/>
          <a:cxnLst/>
          <a:rect l="0" t="0" r="0" b="0"/>
          <a:pathLst>
            <a:path>
              <a:moveTo>
                <a:pt x="0" y="13189"/>
              </a:moveTo>
              <a:lnTo>
                <a:pt x="186512" y="13189"/>
              </a:lnTo>
            </a:path>
          </a:pathLst>
        </a:custGeom>
        <a:noFill/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4976199" y="1795973"/>
        <a:ext cx="8041" cy="8041"/>
      </dsp:txXfrm>
    </dsp:sp>
    <dsp:sp modelId="{E0DCA463-FC1B-4970-AE3A-A0658662F1ED}">
      <dsp:nvSpPr>
        <dsp:cNvPr id="0" name=""/>
        <dsp:cNvSpPr/>
      </dsp:nvSpPr>
      <dsp:spPr>
        <a:xfrm>
          <a:off x="4877750" y="865772"/>
          <a:ext cx="1889708" cy="1140990"/>
        </a:xfrm>
        <a:prstGeom prst="ellipse">
          <a:avLst/>
        </a:prstGeom>
        <a:solidFill>
          <a:srgbClr val="9BBB59">
            <a:hueOff val="2250053"/>
            <a:satOff val="-3376"/>
            <a:lumOff val="-549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Organismes de Normalisation</a:t>
          </a:r>
          <a:endParaRPr lang="fr-FR" sz="16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5154491" y="1032866"/>
        <a:ext cx="1336226" cy="806802"/>
      </dsp:txXfrm>
    </dsp:sp>
    <dsp:sp modelId="{686F6030-453F-4953-802A-B692A9588639}">
      <dsp:nvSpPr>
        <dsp:cNvPr id="0" name=""/>
        <dsp:cNvSpPr/>
      </dsp:nvSpPr>
      <dsp:spPr>
        <a:xfrm rot="1421298">
          <a:off x="4899139" y="2303652"/>
          <a:ext cx="140637" cy="23642"/>
        </a:xfrm>
        <a:custGeom>
          <a:avLst/>
          <a:gdLst/>
          <a:ahLst/>
          <a:cxnLst/>
          <a:rect l="0" t="0" r="0" b="0"/>
          <a:pathLst>
            <a:path>
              <a:moveTo>
                <a:pt x="0" y="13189"/>
              </a:moveTo>
              <a:lnTo>
                <a:pt x="237986" y="13189"/>
              </a:lnTo>
            </a:path>
          </a:pathLst>
        </a:custGeom>
        <a:noFill/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4965941" y="2311958"/>
        <a:ext cx="7031" cy="7031"/>
      </dsp:txXfrm>
    </dsp:sp>
    <dsp:sp modelId="{383A765E-D061-4AA4-9B43-162BC59ACD41}">
      <dsp:nvSpPr>
        <dsp:cNvPr id="0" name=""/>
        <dsp:cNvSpPr/>
      </dsp:nvSpPr>
      <dsp:spPr>
        <a:xfrm>
          <a:off x="4828660" y="2120087"/>
          <a:ext cx="1991588" cy="1140990"/>
        </a:xfrm>
        <a:prstGeom prst="ellipse">
          <a:avLst/>
        </a:prstGeom>
        <a:solidFill>
          <a:srgbClr val="9BBB59">
            <a:hueOff val="4500106"/>
            <a:satOff val="-6752"/>
            <a:lumOff val="-1098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Equipementiers</a:t>
          </a:r>
          <a:endParaRPr lang="fr-FR" sz="16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5120321" y="2287181"/>
        <a:ext cx="1408266" cy="806802"/>
      </dsp:txXfrm>
    </dsp:sp>
    <dsp:sp modelId="{150AE919-72D0-40B2-8588-63D73C4CB36A}">
      <dsp:nvSpPr>
        <dsp:cNvPr id="0" name=""/>
        <dsp:cNvSpPr/>
      </dsp:nvSpPr>
      <dsp:spPr>
        <a:xfrm rot="5400000">
          <a:off x="4211139" y="2788190"/>
          <a:ext cx="342992" cy="23642"/>
        </a:xfrm>
        <a:custGeom>
          <a:avLst/>
          <a:gdLst/>
          <a:ahLst/>
          <a:cxnLst/>
          <a:rect l="0" t="0" r="0" b="0"/>
          <a:pathLst>
            <a:path>
              <a:moveTo>
                <a:pt x="0" y="13189"/>
              </a:moveTo>
              <a:lnTo>
                <a:pt x="395315" y="13189"/>
              </a:lnTo>
            </a:path>
          </a:pathLst>
        </a:custGeom>
        <a:noFill/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4374061" y="2791436"/>
        <a:ext cx="17149" cy="17149"/>
      </dsp:txXfrm>
    </dsp:sp>
    <dsp:sp modelId="{5315FD5F-C07E-4FFB-AB06-4DAD774B727B}">
      <dsp:nvSpPr>
        <dsp:cNvPr id="0" name=""/>
        <dsp:cNvSpPr/>
      </dsp:nvSpPr>
      <dsp:spPr>
        <a:xfrm>
          <a:off x="3571933" y="2971507"/>
          <a:ext cx="1621405" cy="1140990"/>
        </a:xfrm>
        <a:prstGeom prst="ellipse">
          <a:avLst/>
        </a:prstGeom>
        <a:solidFill>
          <a:srgbClr val="9BBB59">
            <a:hueOff val="6750158"/>
            <a:satOff val="-10128"/>
            <a:lumOff val="-1647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Régulateurs</a:t>
          </a:r>
          <a:endParaRPr lang="fr-FR" sz="16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809382" y="3138601"/>
        <a:ext cx="1146507" cy="806802"/>
      </dsp:txXfrm>
    </dsp:sp>
    <dsp:sp modelId="{422D6AB4-F69E-404E-93F6-E6D4999A52BB}">
      <dsp:nvSpPr>
        <dsp:cNvPr id="0" name=""/>
        <dsp:cNvSpPr/>
      </dsp:nvSpPr>
      <dsp:spPr>
        <a:xfrm rot="9549324">
          <a:off x="3755926" y="2266408"/>
          <a:ext cx="96718" cy="23642"/>
        </a:xfrm>
        <a:custGeom>
          <a:avLst/>
          <a:gdLst/>
          <a:ahLst/>
          <a:cxnLst/>
          <a:rect l="0" t="0" r="0" b="0"/>
          <a:pathLst>
            <a:path>
              <a:moveTo>
                <a:pt x="0" y="13189"/>
              </a:moveTo>
              <a:lnTo>
                <a:pt x="195466" y="13189"/>
              </a:lnTo>
            </a:path>
          </a:pathLst>
        </a:custGeom>
        <a:noFill/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 rot="10800000">
        <a:off x="3801868" y="2275811"/>
        <a:ext cx="4835" cy="4835"/>
      </dsp:txXfrm>
    </dsp:sp>
    <dsp:sp modelId="{B85BEE7A-0D1D-42B5-BD82-2E73C6EEBDDE}">
      <dsp:nvSpPr>
        <dsp:cNvPr id="0" name=""/>
        <dsp:cNvSpPr/>
      </dsp:nvSpPr>
      <dsp:spPr>
        <a:xfrm>
          <a:off x="1811773" y="2057361"/>
          <a:ext cx="2148531" cy="1140990"/>
        </a:xfrm>
        <a:prstGeom prst="ellipse">
          <a:avLst/>
        </a:prstGeom>
        <a:solidFill>
          <a:srgbClr val="9BBB59">
            <a:hueOff val="9000211"/>
            <a:satOff val="-13504"/>
            <a:lumOff val="-2196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Développeurs d’applications/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plates-formes  de services</a:t>
          </a:r>
          <a:endParaRPr lang="fr-FR" sz="16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126418" y="2224455"/>
        <a:ext cx="1519241" cy="806802"/>
      </dsp:txXfrm>
    </dsp:sp>
    <dsp:sp modelId="{0B7274CB-A6A6-49A8-9049-DFA5AFDB02D4}">
      <dsp:nvSpPr>
        <dsp:cNvPr id="0" name=""/>
        <dsp:cNvSpPr/>
      </dsp:nvSpPr>
      <dsp:spPr>
        <a:xfrm rot="12285774">
          <a:off x="3766345" y="1785669"/>
          <a:ext cx="102987" cy="23642"/>
        </a:xfrm>
        <a:custGeom>
          <a:avLst/>
          <a:gdLst/>
          <a:ahLst/>
          <a:cxnLst/>
          <a:rect l="0" t="0" r="0" b="0"/>
          <a:pathLst>
            <a:path>
              <a:moveTo>
                <a:pt x="0" y="13189"/>
              </a:moveTo>
              <a:lnTo>
                <a:pt x="120064" y="13189"/>
              </a:lnTo>
            </a:path>
          </a:pathLst>
        </a:custGeom>
        <a:noFill/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 rot="10800000">
        <a:off x="3815264" y="1794916"/>
        <a:ext cx="5149" cy="5149"/>
      </dsp:txXfrm>
    </dsp:sp>
    <dsp:sp modelId="{3C715879-6F7B-4735-945D-DC30C9D10EAE}">
      <dsp:nvSpPr>
        <dsp:cNvPr id="0" name=""/>
        <dsp:cNvSpPr/>
      </dsp:nvSpPr>
      <dsp:spPr>
        <a:xfrm>
          <a:off x="2118312" y="865775"/>
          <a:ext cx="1832887" cy="1140990"/>
        </a:xfrm>
        <a:prstGeom prst="ellipse">
          <a:avLst/>
        </a:prstGeom>
        <a:solidFill>
          <a:srgbClr val="9BBB59">
            <a:hueOff val="11250264"/>
            <a:satOff val="-16880"/>
            <a:lumOff val="-2745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Fournisseurs de solutions de test</a:t>
          </a:r>
          <a:endParaRPr lang="fr-FR" sz="16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386732" y="1032869"/>
        <a:ext cx="1296047" cy="8068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2922F4-C8A9-4866-BFC8-329A8EA06BEF}">
      <dsp:nvSpPr>
        <dsp:cNvPr id="0" name=""/>
        <dsp:cNvSpPr/>
      </dsp:nvSpPr>
      <dsp:spPr>
        <a:xfrm>
          <a:off x="1377489" y="1604346"/>
          <a:ext cx="2480164" cy="1220463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noProof="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Pays en Voie de Développement</a:t>
          </a:r>
          <a:endParaRPr lang="fr-FR" sz="1800" b="1" kern="1200" noProof="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740701" y="1783079"/>
        <a:ext cx="1753740" cy="862997"/>
      </dsp:txXfrm>
    </dsp:sp>
    <dsp:sp modelId="{6C2E730A-E88A-4FAB-ABBD-D1AA29F9588A}">
      <dsp:nvSpPr>
        <dsp:cNvPr id="0" name=""/>
        <dsp:cNvSpPr/>
      </dsp:nvSpPr>
      <dsp:spPr>
        <a:xfrm rot="16200000">
          <a:off x="2433614" y="1400158"/>
          <a:ext cx="367914" cy="40462"/>
        </a:xfrm>
        <a:custGeom>
          <a:avLst/>
          <a:gdLst/>
          <a:ahLst/>
          <a:cxnLst/>
          <a:rect l="0" t="0" r="0" b="0"/>
          <a:pathLst>
            <a:path>
              <a:moveTo>
                <a:pt x="0" y="18138"/>
              </a:moveTo>
              <a:lnTo>
                <a:pt x="500435" y="18138"/>
              </a:lnTo>
            </a:path>
          </a:pathLst>
        </a:custGeom>
        <a:noFill/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2608373" y="1411191"/>
        <a:ext cx="18395" cy="18395"/>
      </dsp:txXfrm>
    </dsp:sp>
    <dsp:sp modelId="{096632AB-10FD-48B8-8C11-9B2FCAD48EBF}">
      <dsp:nvSpPr>
        <dsp:cNvPr id="0" name=""/>
        <dsp:cNvSpPr/>
      </dsp:nvSpPr>
      <dsp:spPr>
        <a:xfrm>
          <a:off x="1807598" y="15969"/>
          <a:ext cx="1619945" cy="1220463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Pauvreté et détérioration du pouvoir de consommation</a:t>
          </a:r>
          <a:endParaRPr lang="en-US" sz="14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044833" y="194702"/>
        <a:ext cx="1145475" cy="862997"/>
      </dsp:txXfrm>
    </dsp:sp>
    <dsp:sp modelId="{ACDA6691-D58F-4EC3-8640-9DA69AF7F262}">
      <dsp:nvSpPr>
        <dsp:cNvPr id="0" name=""/>
        <dsp:cNvSpPr/>
      </dsp:nvSpPr>
      <dsp:spPr>
        <a:xfrm rot="19806498">
          <a:off x="3403515" y="1653975"/>
          <a:ext cx="308209" cy="40462"/>
        </a:xfrm>
        <a:custGeom>
          <a:avLst/>
          <a:gdLst/>
          <a:ahLst/>
          <a:cxnLst/>
          <a:rect l="0" t="0" r="0" b="0"/>
          <a:pathLst>
            <a:path>
              <a:moveTo>
                <a:pt x="0" y="18138"/>
              </a:moveTo>
              <a:lnTo>
                <a:pt x="469826" y="18138"/>
              </a:lnTo>
            </a:path>
          </a:pathLst>
        </a:custGeom>
        <a:noFill/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3549914" y="1666501"/>
        <a:ext cx="15410" cy="15410"/>
      </dsp:txXfrm>
    </dsp:sp>
    <dsp:sp modelId="{2D056134-F16F-426B-8070-BFA80D7C858D}">
      <dsp:nvSpPr>
        <dsp:cNvPr id="0" name=""/>
        <dsp:cNvSpPr/>
      </dsp:nvSpPr>
      <dsp:spPr>
        <a:xfrm>
          <a:off x="3524713" y="616738"/>
          <a:ext cx="1621873" cy="1220463"/>
        </a:xfrm>
        <a:prstGeom prst="ellipse">
          <a:avLst/>
        </a:prstGeom>
        <a:solidFill>
          <a:srgbClr val="C0504D">
            <a:hueOff val="936304"/>
            <a:satOff val="-1168"/>
            <a:lumOff val="275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Analphabétisme</a:t>
          </a:r>
          <a:endParaRPr lang="en-US" sz="12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762231" y="795471"/>
        <a:ext cx="1146837" cy="862997"/>
      </dsp:txXfrm>
    </dsp:sp>
    <dsp:sp modelId="{3E0C34B4-A5AB-46B6-9030-94F6131664B8}">
      <dsp:nvSpPr>
        <dsp:cNvPr id="0" name=""/>
        <dsp:cNvSpPr/>
      </dsp:nvSpPr>
      <dsp:spPr>
        <a:xfrm rot="1783890">
          <a:off x="3415756" y="2699114"/>
          <a:ext cx="171273" cy="40462"/>
        </a:xfrm>
        <a:custGeom>
          <a:avLst/>
          <a:gdLst/>
          <a:ahLst/>
          <a:cxnLst/>
          <a:rect l="0" t="0" r="0" b="0"/>
          <a:pathLst>
            <a:path>
              <a:moveTo>
                <a:pt x="0" y="18138"/>
              </a:moveTo>
              <a:lnTo>
                <a:pt x="332672" y="18138"/>
              </a:lnTo>
            </a:path>
          </a:pathLst>
        </a:custGeom>
        <a:noFill/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3497111" y="2715063"/>
        <a:ext cx="8563" cy="8563"/>
      </dsp:txXfrm>
    </dsp:sp>
    <dsp:sp modelId="{B5FDBDE4-9A50-4B95-94C9-8D1832DFFBB2}">
      <dsp:nvSpPr>
        <dsp:cNvPr id="0" name=""/>
        <dsp:cNvSpPr/>
      </dsp:nvSpPr>
      <dsp:spPr>
        <a:xfrm>
          <a:off x="3351260" y="2520479"/>
          <a:ext cx="1945186" cy="1337176"/>
        </a:xfrm>
        <a:prstGeom prst="ellipse">
          <a:avLst/>
        </a:prstGeom>
        <a:solidFill>
          <a:srgbClr val="C0504D">
            <a:hueOff val="1872608"/>
            <a:satOff val="-2336"/>
            <a:lumOff val="549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Manque d’établissements hospitaliers et propagation des maladies et des épidémies </a:t>
          </a:r>
        </a:p>
      </dsp:txBody>
      <dsp:txXfrm>
        <a:off x="3636126" y="2716304"/>
        <a:ext cx="1375454" cy="945526"/>
      </dsp:txXfrm>
    </dsp:sp>
    <dsp:sp modelId="{BD22778D-F253-4D73-89C0-9BC4F7E52E1A}">
      <dsp:nvSpPr>
        <dsp:cNvPr id="0" name=""/>
        <dsp:cNvSpPr/>
      </dsp:nvSpPr>
      <dsp:spPr>
        <a:xfrm rot="5400000">
          <a:off x="2433614" y="2988535"/>
          <a:ext cx="367914" cy="40462"/>
        </a:xfrm>
        <a:custGeom>
          <a:avLst/>
          <a:gdLst/>
          <a:ahLst/>
          <a:cxnLst/>
          <a:rect l="0" t="0" r="0" b="0"/>
          <a:pathLst>
            <a:path>
              <a:moveTo>
                <a:pt x="0" y="18138"/>
              </a:moveTo>
              <a:lnTo>
                <a:pt x="500435" y="18138"/>
              </a:lnTo>
            </a:path>
          </a:pathLst>
        </a:custGeom>
        <a:noFill/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2608373" y="2999568"/>
        <a:ext cx="18395" cy="18395"/>
      </dsp:txXfrm>
    </dsp:sp>
    <dsp:sp modelId="{E168A011-A407-4B24-81FF-75261B2EB6D8}">
      <dsp:nvSpPr>
        <dsp:cNvPr id="0" name=""/>
        <dsp:cNvSpPr/>
      </dsp:nvSpPr>
      <dsp:spPr>
        <a:xfrm>
          <a:off x="1870953" y="3192723"/>
          <a:ext cx="1493236" cy="1220463"/>
        </a:xfrm>
        <a:prstGeom prst="ellipse">
          <a:avLst/>
        </a:prstGeom>
        <a:solidFill>
          <a:srgbClr val="C0504D">
            <a:hueOff val="2808911"/>
            <a:satOff val="-3503"/>
            <a:lumOff val="824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Situation sécuritaire perturbée</a:t>
          </a:r>
        </a:p>
      </dsp:txBody>
      <dsp:txXfrm>
        <a:off x="2089632" y="3371456"/>
        <a:ext cx="1055878" cy="862997"/>
      </dsp:txXfrm>
    </dsp:sp>
    <dsp:sp modelId="{344C6F5E-0DD2-4030-BE61-3B93FF391579}">
      <dsp:nvSpPr>
        <dsp:cNvPr id="0" name=""/>
        <dsp:cNvSpPr/>
      </dsp:nvSpPr>
      <dsp:spPr>
        <a:xfrm rot="8976438">
          <a:off x="1663385" y="2704518"/>
          <a:ext cx="168730" cy="40462"/>
        </a:xfrm>
        <a:custGeom>
          <a:avLst/>
          <a:gdLst/>
          <a:ahLst/>
          <a:cxnLst/>
          <a:rect l="0" t="0" r="0" b="0"/>
          <a:pathLst>
            <a:path>
              <a:moveTo>
                <a:pt x="0" y="18138"/>
              </a:moveTo>
              <a:lnTo>
                <a:pt x="278804" y="18138"/>
              </a:lnTo>
            </a:path>
          </a:pathLst>
        </a:custGeom>
        <a:noFill/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 rot="10800000">
        <a:off x="1743532" y="2720531"/>
        <a:ext cx="8436" cy="8436"/>
      </dsp:txXfrm>
    </dsp:sp>
    <dsp:sp modelId="{73245AD2-5A59-4759-A849-A2E6C67B42F1}">
      <dsp:nvSpPr>
        <dsp:cNvPr id="0" name=""/>
        <dsp:cNvSpPr/>
      </dsp:nvSpPr>
      <dsp:spPr>
        <a:xfrm>
          <a:off x="273236" y="2522778"/>
          <a:ext cx="1556895" cy="1220463"/>
        </a:xfrm>
        <a:prstGeom prst="ellipse">
          <a:avLst/>
        </a:prstGeom>
        <a:solidFill>
          <a:srgbClr val="C0504D">
            <a:hueOff val="3745215"/>
            <a:satOff val="-4671"/>
            <a:lumOff val="1098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Famine</a:t>
          </a:r>
          <a:endParaRPr lang="en-US" sz="18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501238" y="2701511"/>
        <a:ext cx="1100891" cy="862997"/>
      </dsp:txXfrm>
    </dsp:sp>
    <dsp:sp modelId="{5336AA17-AAD0-404B-B7F3-790786D2DE3A}">
      <dsp:nvSpPr>
        <dsp:cNvPr id="0" name=""/>
        <dsp:cNvSpPr/>
      </dsp:nvSpPr>
      <dsp:spPr>
        <a:xfrm rot="12644892">
          <a:off x="1627179" y="1669148"/>
          <a:ext cx="215100" cy="40462"/>
        </a:xfrm>
        <a:custGeom>
          <a:avLst/>
          <a:gdLst/>
          <a:ahLst/>
          <a:cxnLst/>
          <a:rect l="0" t="0" r="0" b="0"/>
          <a:pathLst>
            <a:path>
              <a:moveTo>
                <a:pt x="0" y="18138"/>
              </a:moveTo>
              <a:lnTo>
                <a:pt x="340830" y="18138"/>
              </a:lnTo>
            </a:path>
          </a:pathLst>
        </a:custGeom>
        <a:noFill/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 rot="10800000">
        <a:off x="1729352" y="1684002"/>
        <a:ext cx="10755" cy="10755"/>
      </dsp:txXfrm>
    </dsp:sp>
    <dsp:sp modelId="{A3E76572-33D3-49D9-A2A7-80B60C645113}">
      <dsp:nvSpPr>
        <dsp:cNvPr id="0" name=""/>
        <dsp:cNvSpPr/>
      </dsp:nvSpPr>
      <dsp:spPr>
        <a:xfrm>
          <a:off x="329306" y="672805"/>
          <a:ext cx="1444747" cy="1220463"/>
        </a:xfrm>
        <a:prstGeom prst="ellipse">
          <a:avLst/>
        </a:prstGeom>
        <a:solidFill>
          <a:srgbClr val="C0504D">
            <a:hueOff val="4681519"/>
            <a:satOff val="-5839"/>
            <a:lumOff val="1373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Problème des régions isolées</a:t>
          </a:r>
          <a:endParaRPr lang="en-US" sz="16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540884" y="851538"/>
        <a:ext cx="1021591" cy="8629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200" cy="495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300" y="0"/>
            <a:ext cx="2945200" cy="495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10226"/>
            <a:ext cx="2945200" cy="4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300" y="9410226"/>
            <a:ext cx="2945200" cy="4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760B54F-653F-483E-96D4-127C69DA56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0124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200" cy="495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300" y="0"/>
            <a:ext cx="2945200" cy="495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718" y="4704321"/>
            <a:ext cx="4983065" cy="4458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0226"/>
            <a:ext cx="2945200" cy="4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300" y="9410226"/>
            <a:ext cx="2945200" cy="4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8D4BADC7-A87B-4EBE-A0DD-ABE5A68CB1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314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4BADC7-A87B-4EBE-A0DD-ABE5A68CB1A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39422F-251D-47FD-864B-BEB3C1C612E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4BADC7-A87B-4EBE-A0DD-ABE5A68CB1A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39422F-251D-47FD-864B-BEB3C1C612E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E390C3-0630-41A0-81B7-9C6AC1DB8E6F}" type="slidenum">
              <a:rPr lang="en-US"/>
              <a:pPr/>
              <a:t>13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b="1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19C733-F971-4DD7-B4CE-F059909D4CFA}" type="slidenum">
              <a:rPr lang="en-US"/>
              <a:pPr/>
              <a:t>14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dirty="0" smtClean="0"/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4BADC7-A87B-4EBE-A0DD-ABE5A68CB1A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568325" marR="0" lvl="1" indent="-22225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sz="2000" b="1" dirty="0" smtClean="0">
              <a:solidFill>
                <a:srgbClr val="C00000"/>
              </a:solidFill>
            </a:endParaRPr>
          </a:p>
          <a:p>
            <a:pPr marL="568325" lvl="1" indent="-222250">
              <a:spcBef>
                <a:spcPts val="1200"/>
              </a:spcBef>
            </a:pPr>
            <a:endParaRPr lang="fr-FR" sz="2000" i="1" dirty="0" smtClean="0"/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4BADC7-A87B-4EBE-A0DD-ABE5A68CB1A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95549E-E47C-403B-BC26-B76C57C7FE3A}" type="slidenum">
              <a:rPr lang="en-US"/>
              <a:pPr/>
              <a:t>17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200" b="0" kern="1200" dirty="0" smtClean="0">
              <a:solidFill>
                <a:srgbClr val="000099"/>
              </a:solidFill>
              <a:latin typeface="Verdana" pitchFamily="34" charset="0"/>
              <a:cs typeface="Arial"/>
            </a:endParaRPr>
          </a:p>
          <a:p>
            <a:pPr eaLnBrk="1" hangingPunct="1"/>
            <a:endParaRPr lang="fr-FR" b="0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95549E-E47C-403B-BC26-B76C57C7FE3A}" type="slidenum">
              <a:rPr lang="en-US"/>
              <a:pPr/>
              <a:t>18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/>
            <a:endParaRPr lang="fr-FR" sz="2000" dirty="0" smtClean="0"/>
          </a:p>
          <a:p>
            <a:pPr eaLnBrk="1" hangingPunct="1"/>
            <a:endParaRPr lang="fr-FR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C340D9-AB51-4276-857D-AE29439212BF}" type="slidenum">
              <a:rPr lang="en-US"/>
              <a:pPr/>
              <a:t>19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solidFill>
                <a:schemeClr val="tx1">
                  <a:lumMod val="50000"/>
                </a:schemeClr>
              </a:solidFill>
            </a:endParaRPr>
          </a:p>
          <a:p>
            <a:pPr eaLnBrk="1" hangingPunct="1"/>
            <a:endParaRPr lang="fr-FR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1E4309-E902-41B2-AA23-78D814CEC165}" type="slidenum">
              <a:rPr lang="en-US"/>
              <a:pPr/>
              <a:t>2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fr-FR" dirty="0" smtClean="0">
              <a:solidFill>
                <a:schemeClr val="tx1"/>
              </a:solidFill>
              <a:sym typeface="Wingdings" pitchFamily="2" charset="2"/>
            </a:endParaRPr>
          </a:p>
          <a:p>
            <a:endParaRPr lang="fr-FR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39422F-251D-47FD-864B-BEB3C1C612ED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39422F-251D-47FD-864B-BEB3C1C612ED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365BBA-4201-46B2-91FF-75FCFC29A404}" type="slidenum">
              <a:rPr lang="en-US"/>
              <a:pPr/>
              <a:t>22</a:t>
            </a:fld>
            <a:endParaRPr 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365BBA-4201-46B2-91FF-75FCFC29A404}" type="slidenum">
              <a:rPr lang="en-US"/>
              <a:pPr/>
              <a:t>23</a:t>
            </a:fld>
            <a:endParaRPr 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2000" dirty="0" smtClean="0">
              <a:solidFill>
                <a:schemeClr val="bg2"/>
              </a:solidFill>
            </a:endParaRPr>
          </a:p>
          <a:p>
            <a:pPr eaLnBrk="1" hangingPunct="1"/>
            <a:endParaRPr lang="fr-FR" dirty="0" smtClean="0"/>
          </a:p>
          <a:p>
            <a:pPr eaLnBrk="1" hangingPunct="1"/>
            <a:endParaRPr lang="fr-FR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47DEAD-5268-407B-9546-328291134911}" type="slidenum">
              <a:rPr lang="en-US"/>
              <a:pPr/>
              <a:t>24</a:t>
            </a:fld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sz="1800" dirty="0" smtClean="0">
              <a:sym typeface="Wingdings" pitchFamily="2" charset="2"/>
            </a:endParaRPr>
          </a:p>
          <a:p>
            <a:pPr eaLnBrk="1" hangingPunct="1"/>
            <a:endParaRPr lang="fr-FR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95549E-E47C-403B-BC26-B76C57C7FE3A}" type="slidenum">
              <a:rPr lang="en-US"/>
              <a:pPr/>
              <a:t>25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 smtClean="0"/>
          </a:p>
          <a:p>
            <a:pPr eaLnBrk="1" hangingPunct="1"/>
            <a:endParaRPr lang="fr-FR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47DEAD-5268-407B-9546-328291134911}" type="slidenum">
              <a:rPr lang="en-US"/>
              <a:pPr/>
              <a:t>26</a:t>
            </a:fld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7E384C-B2F0-43F3-82F7-1C6F549AED8F}" type="slidenum">
              <a:rPr lang="en-US"/>
              <a:pPr/>
              <a:t>27</a:t>
            </a:fld>
            <a:endParaRPr 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7E384C-B2F0-43F3-82F7-1C6F549AED8F}" type="slidenum">
              <a:rPr lang="en-US"/>
              <a:pPr/>
              <a:t>28</a:t>
            </a:fld>
            <a:endParaRPr 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fr-FR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7E384C-B2F0-43F3-82F7-1C6F549AED8F}" type="slidenum">
              <a:rPr lang="en-US"/>
              <a:pPr/>
              <a:t>29</a:t>
            </a:fld>
            <a:endParaRPr 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E390C3-0630-41A0-81B7-9C6AC1DB8E6F}" type="slidenum">
              <a:rPr lang="en-US"/>
              <a:pPr/>
              <a:t>3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4BADC7-A87B-4EBE-A0DD-ABE5A68CB1AA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4BADC7-A87B-4EBE-A0DD-ABE5A68CB1AA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lvl="1" indent="-342900">
              <a:lnSpc>
                <a:spcPct val="120000"/>
              </a:lnSpc>
              <a:spcBef>
                <a:spcPts val="600"/>
              </a:spcBef>
              <a:buClr>
                <a:srgbClr val="0099CC"/>
              </a:buClr>
              <a:buSzPct val="75000"/>
              <a:buNone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4BADC7-A87B-4EBE-A0DD-ABE5A68CB1AA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4BADC7-A87B-4EBE-A0DD-ABE5A68CB1AA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4BADC7-A87B-4EBE-A0DD-ABE5A68CB1AA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4BADC7-A87B-4EBE-A0DD-ABE5A68CB1AA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E390C3-0630-41A0-81B7-9C6AC1DB8E6F}" type="slidenum">
              <a:rPr lang="en-US"/>
              <a:pPr/>
              <a:t>36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baseline="0" dirty="0" smtClean="0"/>
          </a:p>
          <a:p>
            <a:endParaRPr lang="fr-FR" baseline="0" dirty="0" smtClean="0"/>
          </a:p>
          <a:p>
            <a:endParaRPr lang="fr-FR" baseline="0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39422F-251D-47FD-864B-BEB3C1C612ED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39422F-251D-47FD-864B-BEB3C1C612ED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39422F-251D-47FD-864B-BEB3C1C612ED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E390C3-0630-41A0-81B7-9C6AC1DB8E6F}" type="slidenum">
              <a:rPr lang="en-US"/>
              <a:pPr/>
              <a:t>4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baseline="0" dirty="0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endParaRPr lang="fr-FR" sz="1200" dirty="0" smtClean="0"/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39422F-251D-47FD-864B-BEB3C1C612ED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39422F-251D-47FD-864B-BEB3C1C612ED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39422F-251D-47FD-864B-BEB3C1C612ED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39422F-251D-47FD-864B-BEB3C1C612ED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39422F-251D-47FD-864B-BEB3C1C612ED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39422F-251D-47FD-864B-BEB3C1C612ED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39422F-251D-47FD-864B-BEB3C1C612ED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sz="1200" kern="1200" dirty="0" smtClean="0">
              <a:solidFill>
                <a:sysClr val="window" lastClr="FFFFFF"/>
              </a:solidFill>
              <a:latin typeface="Calibri"/>
              <a:ea typeface="+mn-ea"/>
              <a:cs typeface="Arial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39422F-251D-47FD-864B-BEB3C1C612ED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Font typeface="+mj-lt"/>
              <a:buAutoNum type="arabicPeriod"/>
            </a:pPr>
            <a:endParaRPr lang="fr-FR" sz="1400" b="0" baseline="0" dirty="0" smtClean="0"/>
          </a:p>
          <a:p>
            <a:pPr>
              <a:spcBef>
                <a:spcPts val="1200"/>
              </a:spcBef>
            </a:pPr>
            <a:endParaRPr lang="fr-FR" sz="1200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39422F-251D-47FD-864B-BEB3C1C612ED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 algn="just">
              <a:spcBef>
                <a:spcPts val="1200"/>
              </a:spcBef>
            </a:pPr>
            <a:endParaRPr lang="fr-FR" baseline="0" dirty="0" smtClean="0"/>
          </a:p>
          <a:p>
            <a:pPr marL="342900" indent="-342900" algn="just">
              <a:spcBef>
                <a:spcPts val="1200"/>
              </a:spcBef>
            </a:pPr>
            <a:endParaRPr lang="fr-FR" sz="3200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39422F-251D-47FD-864B-BEB3C1C612ED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E390C3-0630-41A0-81B7-9C6AC1DB8E6F}" type="slidenum">
              <a:rPr lang="en-US"/>
              <a:pPr/>
              <a:t>5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baseline="0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39422F-251D-47FD-864B-BEB3C1C612ED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50838" marR="0" lvl="1" indent="-2286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tx2">
                  <a:lumMod val="50000"/>
                </a:schemeClr>
              </a:buClr>
              <a:buSzTx/>
              <a:buFontTx/>
              <a:buNone/>
              <a:tabLst/>
              <a:defRPr/>
            </a:pPr>
            <a:endParaRPr lang="fr-FR" dirty="0" smtClean="0"/>
          </a:p>
          <a:p>
            <a:pPr marL="350838" marR="0" lvl="1" indent="-2286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tx2">
                  <a:lumMod val="50000"/>
                </a:schemeClr>
              </a:buClr>
              <a:buSzTx/>
              <a:buFontTx/>
              <a:buNone/>
              <a:tabLst/>
              <a:defRPr/>
            </a:pPr>
            <a:endParaRPr lang="fr-FR" sz="1200" b="0" dirty="0" smtClean="0"/>
          </a:p>
          <a:p>
            <a:pPr marL="350838" lvl="1" indent="-228600">
              <a:spcBef>
                <a:spcPts val="1200"/>
              </a:spcBef>
              <a:buClr>
                <a:schemeClr val="tx2">
                  <a:lumMod val="50000"/>
                </a:schemeClr>
              </a:buClr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39422F-251D-47FD-864B-BEB3C1C612ED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E390C3-0630-41A0-81B7-9C6AC1DB8E6F}" type="slidenum">
              <a:rPr lang="en-US"/>
              <a:pPr/>
              <a:t>52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dirty="0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ED6A95-2A3E-42E5-82CA-8F4943C40F88}" type="slidenum">
              <a:rPr lang="en-US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just">
              <a:spcBef>
                <a:spcPts val="1200"/>
              </a:spcBef>
            </a:pPr>
            <a:endParaRPr lang="fr-FR" sz="1200" dirty="0" smtClean="0"/>
          </a:p>
          <a:p>
            <a:endParaRPr lang="fr-FR" dirty="0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ED6A95-2A3E-42E5-82CA-8F4943C40F88}" type="slidenum">
              <a:rPr lang="en-US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fr-FR" sz="1200" dirty="0" smtClean="0"/>
          </a:p>
          <a:p>
            <a:pPr>
              <a:buFont typeface="Arial" pitchFamily="34" charset="0"/>
              <a:buChar char="•"/>
            </a:pPr>
            <a:endParaRPr lang="fr-FR" dirty="0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ED6A95-2A3E-42E5-82CA-8F4943C40F88}" type="slidenum">
              <a:rPr lang="en-US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0">
              <a:spcBef>
                <a:spcPts val="1200"/>
              </a:spcBef>
            </a:pPr>
            <a:endParaRPr lang="fr-FR" dirty="0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ED6A95-2A3E-42E5-82CA-8F4943C40F88}" type="slidenum">
              <a:rPr lang="en-US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1E4309-E902-41B2-AA23-78D814CEC165}" type="slidenum">
              <a:rPr lang="en-US"/>
              <a:pPr/>
              <a:t>57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E390C3-0630-41A0-81B7-9C6AC1DB8E6F}" type="slidenum">
              <a:rPr lang="en-US"/>
              <a:pPr/>
              <a:t>6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E390C3-0630-41A0-81B7-9C6AC1DB8E6F}" type="slidenum">
              <a:rPr lang="en-US"/>
              <a:pPr/>
              <a:t>7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b="1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4BADC7-A87B-4EBE-A0DD-ABE5A68CB1A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4BADC7-A87B-4EBE-A0DD-ABE5A68CB1A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Watermark"/>
          <p:cNvPicPr>
            <a:picLocks noChangeAspect="1" noChangeArrowheads="1"/>
          </p:cNvPicPr>
          <p:nvPr/>
        </p:nvPicPr>
        <p:blipFill>
          <a:blip r:embed="rId2" cstate="print"/>
          <a:srcRect l="6723" b="12773"/>
          <a:stretch>
            <a:fillRect/>
          </a:stretch>
        </p:blipFill>
        <p:spPr bwMode="auto">
          <a:xfrm>
            <a:off x="0" y="765175"/>
            <a:ext cx="6467475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8027988" y="6237288"/>
            <a:ext cx="184150" cy="3651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1000">
                <a:solidFill>
                  <a:schemeClr val="bg1"/>
                </a:solidFill>
                <a:latin typeface="Univers" pitchFamily="34" charset="0"/>
              </a:rPr>
              <a:t/>
            </a:r>
            <a:br>
              <a:rPr lang="en-US" sz="1000">
                <a:solidFill>
                  <a:schemeClr val="bg1"/>
                </a:solidFill>
                <a:latin typeface="Univers" pitchFamily="34" charset="0"/>
              </a:rPr>
            </a:br>
            <a:endParaRPr lang="en-US" sz="1000">
              <a:solidFill>
                <a:schemeClr val="bg1"/>
              </a:solidFill>
              <a:latin typeface="Univers" pitchFamily="34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6426200" y="4343400"/>
            <a:ext cx="5238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0C4B84"/>
                </a:solidFill>
              </a:rPr>
              <a:t> </a:t>
            </a:r>
            <a:endParaRPr lang="en-US" sz="2400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7319963" y="4524375"/>
            <a:ext cx="5238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0C4B84"/>
                </a:solidFill>
              </a:rPr>
              <a:t> </a:t>
            </a:r>
            <a:endParaRPr lang="en-US" sz="2400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5280025" y="4802188"/>
            <a:ext cx="444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000">
                <a:solidFill>
                  <a:srgbClr val="000000"/>
                </a:solidFill>
              </a:rPr>
              <a:t> </a:t>
            </a:r>
            <a:endParaRPr lang="en-US" sz="2400"/>
          </a:p>
        </p:txBody>
      </p:sp>
      <p:sp>
        <p:nvSpPr>
          <p:cNvPr id="9" name="AutoShape 18" descr="image002"/>
          <p:cNvSpPr>
            <a:spLocks noChangeAspect="1" noChangeArrowheads="1"/>
          </p:cNvSpPr>
          <p:nvPr userDrawn="1"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0" name="AutoShape 20" descr="image002"/>
          <p:cNvSpPr>
            <a:spLocks noChangeAspect="1" noChangeArrowheads="1"/>
          </p:cNvSpPr>
          <p:nvPr userDrawn="1"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1" name="AutoShape 23" descr="image002"/>
          <p:cNvSpPr>
            <a:spLocks noChangeAspect="1" noChangeArrowheads="1"/>
          </p:cNvSpPr>
          <p:nvPr userDrawn="1"/>
        </p:nvSpPr>
        <p:spPr bwMode="auto">
          <a:xfrm>
            <a:off x="200025" y="46038"/>
            <a:ext cx="14287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2" name="AutoShape 25" descr="image002"/>
          <p:cNvSpPr>
            <a:spLocks noChangeAspect="1" noChangeArrowheads="1"/>
          </p:cNvSpPr>
          <p:nvPr userDrawn="1"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GB"/>
          </a:p>
        </p:txBody>
      </p:sp>
      <p:pic>
        <p:nvPicPr>
          <p:cNvPr id="13" name="Picture 26" descr="Picture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22738" y="3132138"/>
            <a:ext cx="896937" cy="59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28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 of presentation</a:t>
            </a:r>
          </a:p>
        </p:txBody>
      </p:sp>
      <p:sp>
        <p:nvSpPr>
          <p:cNvPr id="332810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79388" y="6453188"/>
            <a:ext cx="3609975" cy="268287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/>
              <a:t>Algiers, Algeria, 8 September 2013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Algiers, Algeria, 8 September 2013</a:t>
            </a: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8BFC41-3B4C-45DD-9AB6-C70FFCCB57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Algiers, Algeria, 8 September 2013</a:t>
            </a: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FB91AD-FDAB-44B3-9AD7-36F7637254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200">
                <a:latin typeface="Univers" pitchFamily="34" charset="0"/>
              </a:defRPr>
            </a:lvl1pPr>
          </a:lstStyle>
          <a:p>
            <a:pPr>
              <a:defRPr/>
            </a:pPr>
            <a:r>
              <a:rPr lang="en-US"/>
              <a:t>Algiers, Algeria, 8 September 2013</a:t>
            </a:r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747000" y="6453188"/>
            <a:ext cx="1366838" cy="2889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8404673-B39A-4B18-AE10-EA3AB20207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Algiers, Algeria, 8 September 2013</a:t>
            </a: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1689FE-BD11-4000-B2CD-5CB8143256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Algiers, Algeria, 8 September 2013</a:t>
            </a: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0F293C-C06B-4FD8-9621-7EDB9CFC32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Algiers, Algeria, 8 September 2013</a:t>
            </a:r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6E8DC-F0DE-47E4-96FF-AB3D63688C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Algiers, Algeria, 8 September 2013</a:t>
            </a:r>
          </a:p>
        </p:txBody>
      </p:sp>
      <p:sp>
        <p:nvSpPr>
          <p:cNvPr id="8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AA7E13-A348-490F-9D46-27C716ED2B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Algiers, Algeria, 8 September 2013</a:t>
            </a:r>
          </a:p>
        </p:txBody>
      </p:sp>
      <p:sp>
        <p:nvSpPr>
          <p:cNvPr id="4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4D514-839E-4BCB-84DE-EAB27F0913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Algiers, Algeria, 8 September 2013</a:t>
            </a:r>
          </a:p>
        </p:txBody>
      </p:sp>
      <p:sp>
        <p:nvSpPr>
          <p:cNvPr id="3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A216E6-02AA-4414-8658-80FABD4F65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Algiers, Algeria, 8 September 2013</a:t>
            </a:r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24FB8-57D4-4FBD-9987-9848D150BD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Algiers, Algeria, 8 September 2013</a:t>
            </a:r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89CA9C-C9AC-4FD1-A154-FD8D291BB0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0" descr="Watermark"/>
          <p:cNvPicPr>
            <a:picLocks noChangeAspect="1" noChangeArrowheads="1"/>
          </p:cNvPicPr>
          <p:nvPr/>
        </p:nvPicPr>
        <p:blipFill>
          <a:blip r:embed="rId14" cstate="print"/>
          <a:srcRect l="6723" b="12773"/>
          <a:stretch>
            <a:fillRect/>
          </a:stretch>
        </p:blipFill>
        <p:spPr bwMode="auto">
          <a:xfrm>
            <a:off x="0" y="765175"/>
            <a:ext cx="6443663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9388" y="6453188"/>
            <a:ext cx="4032250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Univers" pitchFamily="34" charset="0"/>
              </a:defRPr>
            </a:lvl1pPr>
          </a:lstStyle>
          <a:p>
            <a:pPr>
              <a:defRPr/>
            </a:pPr>
            <a:r>
              <a:rPr lang="en-US"/>
              <a:t>Algiers, Algeria, 8 September 2013</a:t>
            </a:r>
          </a:p>
        </p:txBody>
      </p:sp>
      <p:sp>
        <p:nvSpPr>
          <p:cNvPr id="1060" name="Rectangle 3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51763" y="6453188"/>
            <a:ext cx="136683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E6821BD1-ADA9-4A50-918E-D0B44F7ECC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4" name="Rectangle 3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9" r:id="rId1"/>
    <p:sldLayoutId id="2147484099" r:id="rId2"/>
    <p:sldLayoutId id="2147484100" r:id="rId3"/>
    <p:sldLayoutId id="2147484101" r:id="rId4"/>
    <p:sldLayoutId id="2147484102" r:id="rId5"/>
    <p:sldLayoutId id="2147484103" r:id="rId6"/>
    <p:sldLayoutId id="2147484104" r:id="rId7"/>
    <p:sldLayoutId id="2147484105" r:id="rId8"/>
    <p:sldLayoutId id="2147484106" r:id="rId9"/>
    <p:sldLayoutId id="2147484107" r:id="rId10"/>
    <p:sldLayoutId id="2147484108" r:id="rId11"/>
    <p:sldLayoutId id="2147484110" r:id="rId12"/>
  </p:sldLayoutIdLst>
  <p:timing>
    <p:tnLst>
      <p:par>
        <p:cTn id="1" dur="indefinite" restart="never" nodeType="tmRoot"/>
      </p:par>
    </p:tnLst>
  </p:timing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15"/>
        </a:buBlip>
        <a:defRPr sz="3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0000"/>
        <a:buFont typeface="ZapfDingbats BT" pitchFamily="18" charset="2"/>
        <a:buBlip>
          <a:blip r:embed="rId16"/>
        </a:buBlip>
        <a:defRPr sz="2800">
          <a:solidFill>
            <a:schemeClr val="bg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2400">
          <a:solidFill>
            <a:schemeClr val="bg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70000"/>
        <a:buFont typeface="ZapfDingbats BT" pitchFamily="18" charset="2"/>
        <a:buBlip>
          <a:blip r:embed="rId16"/>
        </a:buBlip>
        <a:defRPr sz="2000">
          <a:solidFill>
            <a:schemeClr val="bg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bg2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bg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bg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bg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22.png"/><Relationship Id="rId17" Type="http://schemas.openxmlformats.org/officeDocument/2006/relationships/image" Target="../media/image27.jpe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1.pn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4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73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80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Algiers, Algeria, 8 September 2013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31689FE-BD11-4000-B2CD-5CB81432565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8193" name="Object 1"/>
          <p:cNvGraphicFramePr>
            <a:graphicFrameLocks noChangeAspect="1"/>
          </p:cNvGraphicFramePr>
          <p:nvPr/>
        </p:nvGraphicFramePr>
        <p:xfrm>
          <a:off x="3000364" y="428604"/>
          <a:ext cx="3143272" cy="41044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" name="Image bitmap" r:id="rId4" imgW="3924848" imgH="3914286" progId="PBrush">
                  <p:embed/>
                </p:oleObj>
              </mc:Choice>
              <mc:Fallback>
                <p:oleObj name="Image bitmap" r:id="rId4" imgW="3924848" imgH="3914286" progId="PBrush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364" y="428604"/>
                        <a:ext cx="3143272" cy="41044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0" y="4797152"/>
            <a:ext cx="9144000" cy="129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buSzPct val="75000"/>
            </a:pPr>
            <a:r>
              <a:rPr lang="en-GB" sz="2400" b="1" kern="0" dirty="0" smtClean="0">
                <a:solidFill>
                  <a:srgbClr val="000099"/>
                </a:solidFill>
                <a:latin typeface="Verdana"/>
              </a:rPr>
              <a:t>Rim </a:t>
            </a:r>
            <a:r>
              <a:rPr lang="en-GB" sz="2400" b="1" kern="0" dirty="0" err="1" smtClean="0">
                <a:solidFill>
                  <a:srgbClr val="000099"/>
                </a:solidFill>
                <a:latin typeface="Verdana"/>
              </a:rPr>
              <a:t>Belhassine-Cherif</a:t>
            </a:r>
            <a:r>
              <a:rPr lang="en-GB" sz="2400" b="1" kern="0" dirty="0" smtClean="0">
                <a:solidFill>
                  <a:srgbClr val="000099"/>
                </a:solidFill>
                <a:latin typeface="Verdana"/>
              </a:rPr>
              <a:t>, Ph.D.</a:t>
            </a:r>
          </a:p>
          <a:p>
            <a:pPr lvl="0" algn="ctr">
              <a:spcBef>
                <a:spcPct val="20000"/>
              </a:spcBef>
              <a:buSzPct val="75000"/>
            </a:pPr>
            <a:endParaRPr lang="en-GB" sz="1200" b="1" kern="0" dirty="0" smtClean="0">
              <a:solidFill>
                <a:srgbClr val="000099"/>
              </a:solidFill>
              <a:latin typeface="Verdana"/>
            </a:endParaRPr>
          </a:p>
          <a:p>
            <a:pPr lvl="0" algn="ctr">
              <a:lnSpc>
                <a:spcPct val="80000"/>
              </a:lnSpc>
              <a:spcBef>
                <a:spcPct val="20000"/>
              </a:spcBef>
              <a:buSzPct val="75000"/>
            </a:pPr>
            <a:r>
              <a:rPr lang="fr-FR" sz="2000" kern="0" dirty="0" smtClean="0">
                <a:solidFill>
                  <a:srgbClr val="000099"/>
                </a:solidFill>
                <a:latin typeface="Verdana"/>
                <a:cs typeface="Arial" charset="0"/>
              </a:rPr>
              <a:t>Directeur Exécutif de Développement de Produits et Services</a:t>
            </a:r>
          </a:p>
          <a:p>
            <a:pPr lvl="0" algn="ctr">
              <a:lnSpc>
                <a:spcPct val="80000"/>
              </a:lnSpc>
              <a:spcBef>
                <a:spcPct val="20000"/>
              </a:spcBef>
              <a:buSzPct val="75000"/>
            </a:pPr>
            <a:r>
              <a:rPr lang="fr-FR" sz="2000" kern="0" dirty="0" smtClean="0">
                <a:solidFill>
                  <a:srgbClr val="000099"/>
                </a:solidFill>
                <a:latin typeface="Verdana"/>
                <a:cs typeface="Arial" charset="0"/>
              </a:rPr>
              <a:t>Tunisie Télécom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7944" y="6093875"/>
            <a:ext cx="1152128" cy="575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9630" y="116632"/>
            <a:ext cx="7884369" cy="857374"/>
          </a:xfrm>
        </p:spPr>
        <p:txBody>
          <a:bodyPr/>
          <a:lstStyle/>
          <a:p>
            <a:r>
              <a:rPr lang="fr-FR" dirty="0" smtClean="0"/>
              <a:t>Divers Technologies</a:t>
            </a:r>
            <a:endParaRPr lang="en-US" dirty="0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79388" y="6453188"/>
            <a:ext cx="4032250" cy="312737"/>
          </a:xfrm>
        </p:spPr>
        <p:txBody>
          <a:bodyPr/>
          <a:lstStyle/>
          <a:p>
            <a:pPr>
              <a:defRPr/>
            </a:pPr>
            <a:r>
              <a:rPr lang="en-US" smtClean="0"/>
              <a:t>Algiers, Algeria, 8 September 2013</a:t>
            </a:r>
            <a:endParaRPr lang="en-US"/>
          </a:p>
        </p:txBody>
      </p:sp>
      <p:sp>
        <p:nvSpPr>
          <p:cNvPr id="9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7751763" y="6453188"/>
            <a:ext cx="1366837" cy="431800"/>
          </a:xfrm>
        </p:spPr>
        <p:txBody>
          <a:bodyPr/>
          <a:lstStyle/>
          <a:p>
            <a:pPr>
              <a:defRPr/>
            </a:pPr>
            <a:fld id="{731689FE-BD11-4000-B2CD-5CB81432565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16" name="Espace réservé du numéro de diapositive 3"/>
          <p:cNvSpPr txBox="1">
            <a:spLocks/>
          </p:cNvSpPr>
          <p:nvPr/>
        </p:nvSpPr>
        <p:spPr bwMode="auto">
          <a:xfrm>
            <a:off x="8769350" y="6403975"/>
            <a:ext cx="339725" cy="2444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10F7CE-D864-46BD-A281-643E72AD9EF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E438A"/>
                </a:solidFill>
                <a:effectLst/>
                <a:uLnTx/>
                <a:uFillTx/>
                <a:latin typeface="Zurich BT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E438A"/>
              </a:solidFill>
              <a:effectLst/>
              <a:uLnTx/>
              <a:uFillTx/>
              <a:latin typeface="Zurich BT" charset="0"/>
              <a:ea typeface="+mn-ea"/>
              <a:cs typeface="Times New Roman" pitchFamily="18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412776"/>
            <a:ext cx="6927304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971600" y="4725144"/>
            <a:ext cx="255550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1" u="none" strike="noStrike" kern="0" cap="none" spc="0" normalizeH="0" baseline="0" noProof="0" dirty="0" smtClean="0">
                <a:ln>
                  <a:noFill/>
                </a:ln>
                <a:solidFill>
                  <a:srgbClr val="5C5C5C">
                    <a:lumMod val="50000"/>
                  </a:srgbClr>
                </a:solidFill>
                <a:effectLst/>
                <a:uLnTx/>
                <a:uFillTx/>
              </a:rPr>
              <a:t>Source : </a:t>
            </a:r>
            <a:r>
              <a:rPr kumimoji="0" lang="fr-FR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5C5C5C">
                    <a:lumMod val="50000"/>
                  </a:srgbClr>
                </a:solidFill>
                <a:effectLst/>
                <a:uLnTx/>
                <a:uFillTx/>
              </a:rPr>
              <a:t>www.prepaidmvno.com</a:t>
            </a:r>
            <a:endParaRPr kumimoji="0" lang="fr-FR" sz="1100" b="0" i="0" u="none" strike="noStrike" kern="0" cap="none" spc="0" normalizeH="0" baseline="0" noProof="0" dirty="0">
              <a:ln>
                <a:noFill/>
              </a:ln>
              <a:solidFill>
                <a:srgbClr val="5C5C5C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3131840" y="5085184"/>
            <a:ext cx="4608512" cy="1200329"/>
          </a:xfrm>
          <a:prstGeom prst="rect">
            <a:avLst/>
          </a:prstGeom>
          <a:noFill/>
          <a:ln>
            <a:solidFill>
              <a:srgbClr val="1B5BA2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E438A"/>
              </a:buClr>
              <a:buSzPct val="110000"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Coexistence de plusieurs technologies de nouvelle génération avec augmentation significative des débits UL et DL</a:t>
            </a:r>
          </a:p>
        </p:txBody>
      </p:sp>
      <p:sp>
        <p:nvSpPr>
          <p:cNvPr id="11" name="Flèche droite rayée 10"/>
          <p:cNvSpPr/>
          <p:nvPr/>
        </p:nvSpPr>
        <p:spPr>
          <a:xfrm>
            <a:off x="2500298" y="5429264"/>
            <a:ext cx="607322" cy="305726"/>
          </a:xfrm>
          <a:prstGeom prst="stripedRightArrow">
            <a:avLst/>
          </a:prstGeom>
          <a:solidFill>
            <a:srgbClr val="0099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Terminaux Mobiles : </a:t>
            </a:r>
            <a:br>
              <a:rPr lang="fr-FR" dirty="0" smtClean="0"/>
            </a:br>
            <a:r>
              <a:rPr lang="fr-FR" dirty="0" smtClean="0"/>
              <a:t>Statistiques 2012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Algiers, Algeria, 8 September 2013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31689FE-BD11-4000-B2CD-5CB81432565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26" name="Rectangle à coins arrondis 25"/>
          <p:cNvSpPr/>
          <p:nvPr/>
        </p:nvSpPr>
        <p:spPr>
          <a:xfrm>
            <a:off x="1763688" y="2204864"/>
            <a:ext cx="6840760" cy="792088"/>
          </a:xfrm>
          <a:prstGeom prst="roundRect">
            <a:avLst/>
          </a:prstGeom>
          <a:gradFill flip="none" rotWithShape="1">
            <a:gsLst>
              <a:gs pos="0">
                <a:srgbClr val="1B5BA2">
                  <a:lumMod val="60000"/>
                  <a:lumOff val="40000"/>
                  <a:tint val="66000"/>
                  <a:satMod val="160000"/>
                </a:srgbClr>
              </a:gs>
              <a:gs pos="50000">
                <a:srgbClr val="1B5BA2">
                  <a:lumMod val="60000"/>
                  <a:lumOff val="40000"/>
                  <a:tint val="44500"/>
                  <a:satMod val="160000"/>
                </a:srgbClr>
              </a:gs>
              <a:gs pos="100000">
                <a:srgbClr val="1B5BA2">
                  <a:lumMod val="60000"/>
                  <a:lumOff val="40000"/>
                  <a:tint val="23500"/>
                  <a:satMod val="160000"/>
                </a:srgbClr>
              </a:gs>
            </a:gsLst>
            <a:lin ang="10800000" scaled="1"/>
            <a:tileRect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Calibri"/>
                <a:cs typeface="+mn-cs"/>
              </a:rPr>
              <a:t>Part des Smartphones du trafic Data sur les téléphones mobiles dans le monde avec </a:t>
            </a: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cs typeface="+mn-cs"/>
              </a:rPr>
              <a:t>324 Mo/mois </a:t>
            </a: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Calibri"/>
                <a:cs typeface="+mn-cs"/>
              </a:rPr>
              <a:t>de trafic moyen</a:t>
            </a:r>
          </a:p>
        </p:txBody>
      </p:sp>
      <p:sp>
        <p:nvSpPr>
          <p:cNvPr id="27" name="Ellipse 26"/>
          <p:cNvSpPr/>
          <p:nvPr/>
        </p:nvSpPr>
        <p:spPr bwMode="auto">
          <a:xfrm>
            <a:off x="539552" y="2276872"/>
            <a:ext cx="1071570" cy="720080"/>
          </a:xfrm>
          <a:prstGeom prst="ellipse">
            <a:avLst/>
          </a:prstGeom>
          <a:gradFill flip="none" rotWithShape="1">
            <a:gsLst>
              <a:gs pos="0">
                <a:srgbClr val="1B5BA2">
                  <a:lumMod val="60000"/>
                  <a:lumOff val="40000"/>
                  <a:tint val="66000"/>
                  <a:satMod val="160000"/>
                </a:srgbClr>
              </a:gs>
              <a:gs pos="50000">
                <a:srgbClr val="1B5BA2">
                  <a:lumMod val="60000"/>
                  <a:lumOff val="40000"/>
                  <a:tint val="44500"/>
                  <a:satMod val="160000"/>
                </a:srgbClr>
              </a:gs>
              <a:gs pos="100000">
                <a:srgbClr val="1B5BA2">
                  <a:lumMod val="60000"/>
                  <a:lumOff val="40000"/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 cap="flat" cmpd="sng" algn="ctr">
            <a:solidFill>
              <a:srgbClr val="1B5BA2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</a:rPr>
              <a:t>92%</a:t>
            </a:r>
          </a:p>
        </p:txBody>
      </p:sp>
      <p:sp>
        <p:nvSpPr>
          <p:cNvPr id="28" name="Ellipse 27"/>
          <p:cNvSpPr/>
          <p:nvPr/>
        </p:nvSpPr>
        <p:spPr bwMode="auto">
          <a:xfrm>
            <a:off x="548102" y="3212976"/>
            <a:ext cx="1071570" cy="720080"/>
          </a:xfrm>
          <a:prstGeom prst="ellipse">
            <a:avLst/>
          </a:prstGeom>
          <a:gradFill flip="none" rotWithShape="1">
            <a:gsLst>
              <a:gs pos="0">
                <a:srgbClr val="1B5BA2">
                  <a:lumMod val="60000"/>
                  <a:lumOff val="40000"/>
                  <a:tint val="66000"/>
                  <a:satMod val="160000"/>
                </a:srgbClr>
              </a:gs>
              <a:gs pos="50000">
                <a:srgbClr val="1B5BA2">
                  <a:lumMod val="60000"/>
                  <a:lumOff val="40000"/>
                  <a:tint val="44500"/>
                  <a:satMod val="160000"/>
                </a:srgbClr>
              </a:gs>
              <a:gs pos="100000">
                <a:srgbClr val="1B5BA2">
                  <a:lumMod val="60000"/>
                  <a:lumOff val="40000"/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 cap="flat" cmpd="sng" algn="ctr">
            <a:solidFill>
              <a:srgbClr val="1B5BA2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</a:rPr>
              <a:t>81%</a:t>
            </a:r>
          </a:p>
        </p:txBody>
      </p:sp>
      <p:sp>
        <p:nvSpPr>
          <p:cNvPr id="29" name="Rectangle à coins arrondis 28"/>
          <p:cNvSpPr/>
          <p:nvPr/>
        </p:nvSpPr>
        <p:spPr>
          <a:xfrm>
            <a:off x="1763688" y="3212976"/>
            <a:ext cx="6840760" cy="720080"/>
          </a:xfrm>
          <a:prstGeom prst="roundRect">
            <a:avLst/>
          </a:prstGeom>
          <a:gradFill flip="none" rotWithShape="1">
            <a:gsLst>
              <a:gs pos="0">
                <a:srgbClr val="1B5BA2">
                  <a:lumMod val="60000"/>
                  <a:lumOff val="40000"/>
                  <a:tint val="66000"/>
                  <a:satMod val="160000"/>
                </a:srgbClr>
              </a:gs>
              <a:gs pos="50000">
                <a:srgbClr val="1B5BA2">
                  <a:lumMod val="60000"/>
                  <a:lumOff val="40000"/>
                  <a:tint val="44500"/>
                  <a:satMod val="160000"/>
                </a:srgbClr>
              </a:gs>
              <a:gs pos="100000">
                <a:srgbClr val="1B5BA2">
                  <a:lumMod val="60000"/>
                  <a:lumOff val="40000"/>
                  <a:tint val="23500"/>
                  <a:satMod val="160000"/>
                </a:srgbClr>
              </a:gs>
            </a:gsLst>
            <a:lin ang="10800000" scaled="1"/>
            <a:tileRect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Calibri"/>
                <a:cs typeface="+mn-cs"/>
              </a:rPr>
              <a:t>Croissance  annuelle de l’utilisation moyenne des Smartphones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Calibri"/>
                <a:cs typeface="+mn-cs"/>
              </a:rPr>
              <a:t>(% 2011) </a:t>
            </a:r>
          </a:p>
        </p:txBody>
      </p:sp>
      <p:sp>
        <p:nvSpPr>
          <p:cNvPr id="30" name="Ellipse 29"/>
          <p:cNvSpPr/>
          <p:nvPr/>
        </p:nvSpPr>
        <p:spPr bwMode="auto">
          <a:xfrm>
            <a:off x="548102" y="4141544"/>
            <a:ext cx="1071570" cy="720080"/>
          </a:xfrm>
          <a:prstGeom prst="ellipse">
            <a:avLst/>
          </a:prstGeom>
          <a:gradFill flip="none" rotWithShape="1">
            <a:gsLst>
              <a:gs pos="0">
                <a:srgbClr val="1B5BA2">
                  <a:lumMod val="60000"/>
                  <a:lumOff val="40000"/>
                  <a:tint val="66000"/>
                  <a:satMod val="160000"/>
                </a:srgbClr>
              </a:gs>
              <a:gs pos="50000">
                <a:srgbClr val="1B5BA2">
                  <a:lumMod val="60000"/>
                  <a:lumOff val="40000"/>
                  <a:tint val="44500"/>
                  <a:satMod val="160000"/>
                </a:srgbClr>
              </a:gs>
              <a:gs pos="100000">
                <a:srgbClr val="1B5BA2">
                  <a:lumMod val="60000"/>
                  <a:lumOff val="40000"/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 cap="flat" cmpd="sng" algn="ctr">
            <a:solidFill>
              <a:srgbClr val="1B5BA2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</a:rPr>
              <a:t>6.8 </a:t>
            </a:r>
            <a:r>
              <a:rPr kumimoji="0" lang="fr-FR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</a:rPr>
              <a:t>Mo/mois</a:t>
            </a:r>
            <a:endParaRPr kumimoji="0" lang="fr-FR" sz="12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1" name="Rectangle à coins arrondis 30"/>
          <p:cNvSpPr/>
          <p:nvPr/>
        </p:nvSpPr>
        <p:spPr>
          <a:xfrm>
            <a:off x="1772772" y="4154780"/>
            <a:ext cx="6831676" cy="714380"/>
          </a:xfrm>
          <a:prstGeom prst="roundRect">
            <a:avLst/>
          </a:prstGeom>
          <a:gradFill flip="none" rotWithShape="1">
            <a:gsLst>
              <a:gs pos="0">
                <a:srgbClr val="1B5BA2">
                  <a:lumMod val="60000"/>
                  <a:lumOff val="40000"/>
                  <a:tint val="66000"/>
                  <a:satMod val="160000"/>
                </a:srgbClr>
              </a:gs>
              <a:gs pos="50000">
                <a:srgbClr val="1B5BA2">
                  <a:lumMod val="60000"/>
                  <a:lumOff val="40000"/>
                  <a:tint val="44500"/>
                  <a:satMod val="160000"/>
                </a:srgbClr>
              </a:gs>
              <a:gs pos="100000">
                <a:srgbClr val="1B5BA2">
                  <a:lumMod val="60000"/>
                  <a:lumOff val="40000"/>
                  <a:tint val="23500"/>
                  <a:satMod val="160000"/>
                </a:srgbClr>
              </a:gs>
            </a:gsLst>
            <a:lin ang="10800000" scaled="1"/>
            <a:tileRect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Calibri"/>
                <a:cs typeface="+mn-cs"/>
              </a:rPr>
              <a:t>Trafic data mobile sur les non-smartphones</a:t>
            </a:r>
          </a:p>
        </p:txBody>
      </p:sp>
      <p:sp>
        <p:nvSpPr>
          <p:cNvPr id="32" name="Rectangle à coins arrondis 31"/>
          <p:cNvSpPr/>
          <p:nvPr/>
        </p:nvSpPr>
        <p:spPr>
          <a:xfrm>
            <a:off x="1763688" y="5157192"/>
            <a:ext cx="6840760" cy="714380"/>
          </a:xfrm>
          <a:prstGeom prst="roundRect">
            <a:avLst/>
          </a:prstGeom>
          <a:gradFill flip="none" rotWithShape="1">
            <a:gsLst>
              <a:gs pos="0">
                <a:srgbClr val="1B5BA2">
                  <a:lumMod val="60000"/>
                  <a:lumOff val="40000"/>
                  <a:tint val="66000"/>
                  <a:satMod val="160000"/>
                </a:srgbClr>
              </a:gs>
              <a:gs pos="50000">
                <a:srgbClr val="1B5BA2">
                  <a:lumMod val="60000"/>
                  <a:lumOff val="40000"/>
                  <a:tint val="44500"/>
                  <a:satMod val="160000"/>
                </a:srgbClr>
              </a:gs>
              <a:gs pos="100000">
                <a:srgbClr val="1B5BA2">
                  <a:lumMod val="60000"/>
                  <a:lumOff val="40000"/>
                  <a:tint val="23500"/>
                  <a:satMod val="160000"/>
                </a:srgbClr>
              </a:gs>
            </a:gsLst>
            <a:lin ang="10800000" scaled="1"/>
            <a:tileRect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Calibri"/>
                <a:sym typeface="Symbol"/>
              </a:rPr>
              <a:t>Tablettes connectées</a:t>
            </a:r>
          </a:p>
        </p:txBody>
      </p:sp>
      <p:sp>
        <p:nvSpPr>
          <p:cNvPr id="33" name="Ellipse 32"/>
          <p:cNvSpPr/>
          <p:nvPr/>
        </p:nvSpPr>
        <p:spPr bwMode="auto">
          <a:xfrm>
            <a:off x="539552" y="5085184"/>
            <a:ext cx="1071570" cy="720080"/>
          </a:xfrm>
          <a:prstGeom prst="ellipse">
            <a:avLst/>
          </a:prstGeom>
          <a:gradFill flip="none" rotWithShape="1">
            <a:gsLst>
              <a:gs pos="0">
                <a:srgbClr val="1B5BA2">
                  <a:lumMod val="60000"/>
                  <a:lumOff val="40000"/>
                  <a:tint val="66000"/>
                  <a:satMod val="160000"/>
                </a:srgbClr>
              </a:gs>
              <a:gs pos="50000">
                <a:srgbClr val="1B5BA2">
                  <a:lumMod val="60000"/>
                  <a:lumOff val="40000"/>
                  <a:tint val="44500"/>
                  <a:satMod val="160000"/>
                </a:srgbClr>
              </a:gs>
              <a:gs pos="100000">
                <a:srgbClr val="1B5BA2">
                  <a:lumMod val="60000"/>
                  <a:lumOff val="40000"/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 cap="flat" cmpd="sng" algn="ctr">
            <a:solidFill>
              <a:srgbClr val="1B5BA2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</a:rPr>
              <a:t>36 </a:t>
            </a:r>
            <a:r>
              <a:rPr kumimoji="0" lang="fr-FR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</a:rPr>
              <a:t>Millions</a:t>
            </a:r>
            <a:endParaRPr kumimoji="0" lang="fr-FR" sz="24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6" name="Ellipse 35"/>
          <p:cNvSpPr/>
          <p:nvPr/>
        </p:nvSpPr>
        <p:spPr bwMode="auto">
          <a:xfrm>
            <a:off x="539552" y="1340768"/>
            <a:ext cx="1071570" cy="720080"/>
          </a:xfrm>
          <a:prstGeom prst="ellipse">
            <a:avLst/>
          </a:prstGeom>
          <a:gradFill flip="none" rotWithShape="1">
            <a:gsLst>
              <a:gs pos="0">
                <a:srgbClr val="1B5BA2">
                  <a:lumMod val="60000"/>
                  <a:lumOff val="40000"/>
                  <a:tint val="66000"/>
                  <a:satMod val="160000"/>
                </a:srgbClr>
              </a:gs>
              <a:gs pos="50000">
                <a:srgbClr val="1B5BA2">
                  <a:lumMod val="60000"/>
                  <a:lumOff val="40000"/>
                  <a:tint val="44500"/>
                  <a:satMod val="160000"/>
                </a:srgbClr>
              </a:gs>
              <a:gs pos="100000">
                <a:srgbClr val="1B5BA2">
                  <a:lumMod val="60000"/>
                  <a:lumOff val="40000"/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 cap="flat" cmpd="sng" algn="ctr">
            <a:solidFill>
              <a:srgbClr val="1B5BA2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</a:rPr>
              <a:t>18%</a:t>
            </a:r>
            <a:endParaRPr kumimoji="0" lang="fr-FR" sz="12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7" name="Rectangle à coins arrondis 36"/>
          <p:cNvSpPr/>
          <p:nvPr/>
        </p:nvSpPr>
        <p:spPr>
          <a:xfrm>
            <a:off x="1787308" y="1340768"/>
            <a:ext cx="6817140" cy="648072"/>
          </a:xfrm>
          <a:prstGeom prst="roundRect">
            <a:avLst/>
          </a:prstGeom>
          <a:gradFill flip="none" rotWithShape="1">
            <a:gsLst>
              <a:gs pos="0">
                <a:srgbClr val="1B5BA2">
                  <a:lumMod val="60000"/>
                  <a:lumOff val="40000"/>
                  <a:tint val="66000"/>
                  <a:satMod val="160000"/>
                </a:srgbClr>
              </a:gs>
              <a:gs pos="50000">
                <a:srgbClr val="1B5BA2">
                  <a:lumMod val="60000"/>
                  <a:lumOff val="40000"/>
                  <a:tint val="44500"/>
                  <a:satMod val="160000"/>
                </a:srgbClr>
              </a:gs>
              <a:gs pos="100000">
                <a:srgbClr val="1B5BA2">
                  <a:lumMod val="60000"/>
                  <a:lumOff val="40000"/>
                  <a:tint val="23500"/>
                  <a:satMod val="160000"/>
                </a:srgbClr>
              </a:gs>
            </a:gsLst>
            <a:lin ang="10800000" scaled="1"/>
            <a:tileRect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Calibri"/>
                <a:cs typeface="+mn-cs"/>
              </a:rPr>
              <a:t>Taux des Smartphones par rapport au nombre de téléphones mobiles</a:t>
            </a:r>
          </a:p>
        </p:txBody>
      </p:sp>
      <p:sp>
        <p:nvSpPr>
          <p:cNvPr id="43" name="Rectangle 42"/>
          <p:cNvSpPr/>
          <p:nvPr/>
        </p:nvSpPr>
        <p:spPr>
          <a:xfrm>
            <a:off x="0" y="6021288"/>
            <a:ext cx="81003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1" u="none" strike="noStrike" kern="0" cap="none" spc="0" normalizeH="0" baseline="0" noProof="0" dirty="0" smtClean="0">
                <a:ln>
                  <a:noFill/>
                </a:ln>
                <a:solidFill>
                  <a:srgbClr val="5C5C5C">
                    <a:lumMod val="50000"/>
                  </a:srgbClr>
                </a:solidFill>
                <a:effectLst/>
                <a:uLnTx/>
                <a:uFillTx/>
              </a:rPr>
              <a:t>Source:</a:t>
            </a:r>
            <a:r>
              <a:rPr kumimoji="0" lang="fr-FR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5C5C5C">
                    <a:lumMod val="50000"/>
                  </a:srgbClr>
                </a:solidFill>
                <a:effectLst/>
                <a:uLnTx/>
                <a:uFillTx/>
              </a:rPr>
              <a:t> </a:t>
            </a: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5C5C5C">
                    <a:lumMod val="50000"/>
                  </a:srgbClr>
                </a:solidFill>
                <a:effectLst/>
                <a:uLnTx/>
                <a:uFillTx/>
              </a:rPr>
              <a:t>Global Mobile Data Traffic Forecast Update 2012–2017, Février 2013</a:t>
            </a:r>
            <a:endParaRPr kumimoji="0" lang="fr-FR" sz="1200" b="0" i="0" u="none" strike="noStrike" kern="0" cap="none" spc="0" normalizeH="0" baseline="0" noProof="0" dirty="0">
              <a:ln>
                <a:noFill/>
              </a:ln>
              <a:solidFill>
                <a:srgbClr val="5C5C5C">
                  <a:lumMod val="50000"/>
                </a:srgbClr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</a:t>
            </a:r>
            <a:br>
              <a:rPr lang="en-US" dirty="0" smtClean="0"/>
            </a:br>
            <a:r>
              <a:rPr lang="en-US" dirty="0" smtClean="0"/>
              <a:t>des </a:t>
            </a:r>
            <a:r>
              <a:rPr lang="fr-FR" dirty="0" smtClean="0"/>
              <a:t>Equipements Connectés</a:t>
            </a:r>
            <a:endParaRPr lang="fr-FR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371756" y="1297424"/>
            <a:ext cx="2590800" cy="4429156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spcBef>
                <a:spcPts val="1200"/>
              </a:spcBef>
            </a:pPr>
            <a:endParaRPr lang="fr-FR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371756" y="1411066"/>
            <a:ext cx="2590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fr-FR" sz="1600" b="1" dirty="0" smtClean="0"/>
              <a:t>Augmentation phénoménale du nombre d’équipements connectés</a:t>
            </a:r>
            <a:endParaRPr lang="fr-FR" sz="1600" dirty="0" smtClean="0"/>
          </a:p>
          <a:p>
            <a:pPr algn="ctr"/>
            <a:endParaRPr lang="en-US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3281682" y="1268190"/>
            <a:ext cx="2590800" cy="4497700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spcBef>
                <a:spcPts val="1200"/>
              </a:spcBef>
            </a:pPr>
            <a:endParaRPr lang="fr-FR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3281682" y="1268190"/>
            <a:ext cx="2590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fr-FR" sz="1600" b="1" dirty="0" smtClean="0"/>
              <a:t>Variété des équipements connectés : </a:t>
            </a:r>
            <a:r>
              <a:rPr lang="fr-FR" sz="1600" dirty="0" smtClean="0"/>
              <a:t>smartphones/tablettes/ </a:t>
            </a:r>
            <a:r>
              <a:rPr lang="fr-FR" sz="1600" dirty="0" err="1" smtClean="0"/>
              <a:t>laptop</a:t>
            </a:r>
            <a:r>
              <a:rPr lang="fr-FR" sz="1600" dirty="0" smtClean="0"/>
              <a:t>/notebooks/TV/ M2M/consoles vidéo, etc.)</a:t>
            </a:r>
          </a:p>
          <a:p>
            <a:endParaRPr lang="en-US" dirty="0"/>
          </a:p>
        </p:txBody>
      </p:sp>
      <p:sp>
        <p:nvSpPr>
          <p:cNvPr id="12" name="Rectangle à coins arrondis 11"/>
          <p:cNvSpPr/>
          <p:nvPr/>
        </p:nvSpPr>
        <p:spPr>
          <a:xfrm>
            <a:off x="6229672" y="1196752"/>
            <a:ext cx="2590800" cy="4572032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spcBef>
                <a:spcPts val="1200"/>
              </a:spcBef>
            </a:pPr>
            <a:endParaRPr lang="fr-FR" b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6229672" y="1553942"/>
            <a:ext cx="259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fr-FR" sz="1600" b="1" dirty="0" smtClean="0"/>
              <a:t>Contribution la plus importante </a:t>
            </a:r>
            <a:r>
              <a:rPr lang="fr-FR" sz="1600" dirty="0" smtClean="0"/>
              <a:t>dans le trafic data mobile : les Smartphones </a:t>
            </a:r>
            <a:r>
              <a:rPr lang="fr-FR" sz="1600" dirty="0" smtClean="0">
                <a:solidFill>
                  <a:srgbClr val="CC0000"/>
                </a:solidFill>
              </a:rPr>
              <a:t>(&gt;48%)</a:t>
            </a:r>
            <a:endParaRPr lang="en-US" sz="180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43590" y="3125578"/>
            <a:ext cx="2286016" cy="2433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Rectangle à coins arrondis 17"/>
          <p:cNvSpPr/>
          <p:nvPr/>
        </p:nvSpPr>
        <p:spPr bwMode="auto">
          <a:xfrm>
            <a:off x="371756" y="4554338"/>
            <a:ext cx="1143008" cy="71438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fr-FR" sz="1800" dirty="0" smtClean="0">
                <a:solidFill>
                  <a:srgbClr val="CC0000"/>
                </a:solidFill>
              </a:rPr>
              <a:t>5 milliard </a:t>
            </a:r>
            <a:r>
              <a:rPr lang="fr-FR" sz="1800" dirty="0" smtClean="0">
                <a:solidFill>
                  <a:schemeClr val="tx1"/>
                </a:solidFill>
              </a:rPr>
              <a:t>(2010)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9" name="Rectangle à coins arrondis 18"/>
          <p:cNvSpPr/>
          <p:nvPr/>
        </p:nvSpPr>
        <p:spPr bwMode="auto">
          <a:xfrm>
            <a:off x="1728124" y="4564816"/>
            <a:ext cx="1428760" cy="71438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fr-FR" sz="1800" dirty="0" smtClean="0">
                <a:solidFill>
                  <a:srgbClr val="CC0000"/>
                </a:solidFill>
              </a:rPr>
              <a:t>50 milliard </a:t>
            </a:r>
            <a:r>
              <a:rPr lang="fr-FR" sz="1800" dirty="0" smtClean="0">
                <a:solidFill>
                  <a:schemeClr val="tx1"/>
                </a:solidFill>
              </a:rPr>
              <a:t>(2020)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1110" y="2839826"/>
            <a:ext cx="2428892" cy="2615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43260" y="2839826"/>
            <a:ext cx="157162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3" name="Connecteur droit avec flèche 22"/>
          <p:cNvCxnSpPr/>
          <p:nvPr/>
        </p:nvCxnSpPr>
        <p:spPr bwMode="auto">
          <a:xfrm>
            <a:off x="1443326" y="4840090"/>
            <a:ext cx="571504" cy="158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Rectangle à coins arrondis 23"/>
          <p:cNvSpPr/>
          <p:nvPr/>
        </p:nvSpPr>
        <p:spPr bwMode="auto">
          <a:xfrm>
            <a:off x="1086136" y="4911528"/>
            <a:ext cx="1143008" cy="71438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fr-FR" sz="1600" b="1" dirty="0" smtClean="0">
                <a:solidFill>
                  <a:schemeClr val="accent6"/>
                </a:solidFill>
              </a:rPr>
              <a:t>x10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accent6"/>
              </a:solidFill>
              <a:effectLst/>
              <a:latin typeface="Verdana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11560" y="5949280"/>
            <a:ext cx="68407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i="1" dirty="0" smtClean="0"/>
              <a:t>Source : </a:t>
            </a:r>
            <a:r>
              <a:rPr lang="fr-FR" sz="1200" dirty="0" err="1" smtClean="0"/>
              <a:t>Preparing</a:t>
            </a:r>
            <a:r>
              <a:rPr lang="fr-FR" sz="1200" dirty="0" smtClean="0"/>
              <a:t> for the </a:t>
            </a:r>
            <a:r>
              <a:rPr lang="fr-FR" sz="1200" dirty="0" err="1" smtClean="0"/>
              <a:t>Connected</a:t>
            </a:r>
            <a:r>
              <a:rPr lang="fr-FR" sz="1200" dirty="0" smtClean="0"/>
              <a:t> </a:t>
            </a:r>
            <a:r>
              <a:rPr lang="fr-FR" sz="1200" dirty="0" err="1" smtClean="0"/>
              <a:t>Devices</a:t>
            </a:r>
            <a:r>
              <a:rPr lang="fr-FR" sz="1200" dirty="0" smtClean="0"/>
              <a:t> Explosion, 2011</a:t>
            </a:r>
            <a:endParaRPr lang="fr-FR" sz="1200" dirty="0"/>
          </a:p>
        </p:txBody>
      </p:sp>
      <p:sp>
        <p:nvSpPr>
          <p:cNvPr id="21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79388" y="6453188"/>
            <a:ext cx="4032250" cy="312737"/>
          </a:xfrm>
        </p:spPr>
        <p:txBody>
          <a:bodyPr/>
          <a:lstStyle/>
          <a:p>
            <a:pPr>
              <a:defRPr/>
            </a:pPr>
            <a:r>
              <a:rPr lang="en-US" smtClean="0"/>
              <a:t>Algiers, Algeria, 8 September 2013</a:t>
            </a:r>
            <a:endParaRPr lang="en-US"/>
          </a:p>
        </p:txBody>
      </p:sp>
      <p:sp>
        <p:nvSpPr>
          <p:cNvPr id="22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7751763" y="6453188"/>
            <a:ext cx="1366837" cy="431800"/>
          </a:xfrm>
        </p:spPr>
        <p:txBody>
          <a:bodyPr/>
          <a:lstStyle/>
          <a:p>
            <a:pPr>
              <a:defRPr/>
            </a:pPr>
            <a:fld id="{731689FE-BD11-4000-B2CD-5CB81432565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z="1400" smtClean="0"/>
              <a:t>Algiers, Algeria, 8 September 2013</a:t>
            </a: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1A4992A-B811-407F-9D27-B5874807D1D7}" type="slidenum">
              <a:rPr lang="en-US" sz="1400"/>
              <a:pPr/>
              <a:t>13</a:t>
            </a:fld>
            <a:endParaRPr lang="en-US" sz="1400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PLAN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39341"/>
            <a:ext cx="8229600" cy="4525963"/>
          </a:xfrm>
        </p:spPr>
        <p:txBody>
          <a:bodyPr/>
          <a:lstStyle/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fr-FR" sz="2800" dirty="0" smtClean="0">
                <a:solidFill>
                  <a:schemeClr val="bg1">
                    <a:lumMod val="50000"/>
                  </a:schemeClr>
                </a:solidFill>
              </a:rPr>
              <a:t>Marché IMT : Statistiques et prévisions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fr-FR" sz="2800" dirty="0" smtClean="0"/>
              <a:t>Principaux challenges de l’industrie IMT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fr-FR" sz="2800" dirty="0" smtClean="0">
                <a:solidFill>
                  <a:schemeClr val="bg1">
                    <a:lumMod val="50000"/>
                  </a:schemeClr>
                </a:solidFill>
              </a:rPr>
              <a:t>Tendances futures des services mobiles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fr-FR" sz="2800" dirty="0" smtClean="0">
                <a:solidFill>
                  <a:schemeClr val="bg1">
                    <a:lumMod val="50000"/>
                  </a:schemeClr>
                </a:solidFill>
              </a:rPr>
              <a:t>Conclusions et Recommandations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z="1400" dirty="0" smtClean="0"/>
              <a:t>Algiers, Algeria, 8 September 2013</a:t>
            </a:r>
          </a:p>
        </p:txBody>
      </p:sp>
      <p:sp>
        <p:nvSpPr>
          <p:cNvPr id="717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2BC07B9-59EF-405D-B23F-F7954873BB33}" type="slidenum">
              <a:rPr lang="en-US" sz="1400"/>
              <a:pPr/>
              <a:t>14</a:t>
            </a:fld>
            <a:endParaRPr lang="en-US" sz="1400"/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Principaux Acteurs</a:t>
            </a:r>
            <a:br>
              <a:rPr lang="fr-FR" smtClean="0"/>
            </a:br>
            <a:r>
              <a:rPr lang="fr-FR" smtClean="0"/>
              <a:t> de l’industrie IMT</a:t>
            </a:r>
            <a:endParaRPr lang="en-US" smtClean="0"/>
          </a:p>
        </p:txBody>
      </p:sp>
      <p:graphicFrame>
        <p:nvGraphicFramePr>
          <p:cNvPr id="8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914400" y="1268760"/>
          <a:ext cx="8686800" cy="4116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174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59600" y="1371600"/>
            <a:ext cx="741363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721600" y="1905000"/>
            <a:ext cx="72707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2" descr="IEEE Advancing Technology for Humanity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727950" y="2743200"/>
            <a:ext cx="8826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452563" y="2990850"/>
            <a:ext cx="1030287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7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498600" y="1709738"/>
            <a:ext cx="1325563" cy="81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9" name="Picture 9" descr="https://encrypted-tbn0.gstatic.com/images?q=tbn:ANd9GcTZUnrD4BmikJ2iOT7ye0ohNmXkrnaZiqurP-BcvtdzdIYcwfkUA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357938" y="4876800"/>
            <a:ext cx="957262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0" name="Picture 1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734300" y="3733800"/>
            <a:ext cx="108585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1" name="Picture 1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423150" y="4724400"/>
            <a:ext cx="88265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2" name="Rectangle 16"/>
          <p:cNvSpPr>
            <a:spLocks noChangeArrowheads="1"/>
          </p:cNvSpPr>
          <p:nvPr/>
        </p:nvSpPr>
        <p:spPr bwMode="auto">
          <a:xfrm>
            <a:off x="495300" y="4470400"/>
            <a:ext cx="256381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>
                <a:solidFill>
                  <a:srgbClr val="C00000"/>
                </a:solidFill>
              </a:rPr>
              <a:t>Quels challenges à soulever par ces acteurs</a:t>
            </a:r>
            <a:endParaRPr lang="fr-FR">
              <a:solidFill>
                <a:srgbClr val="C00000"/>
              </a:solidFill>
            </a:endParaRPr>
          </a:p>
        </p:txBody>
      </p:sp>
      <p:pic>
        <p:nvPicPr>
          <p:cNvPr id="7183" name="Picture 3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547813" y="5157788"/>
            <a:ext cx="1219200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4" name="Picture 2" descr="http://nauges.typepad.com/.a/6a00d8345167aa69e20105349ffe79970b-120wi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707904" y="5229200"/>
            <a:ext cx="9144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470" y="0"/>
            <a:ext cx="9144000" cy="1143000"/>
          </a:xfrm>
        </p:spPr>
        <p:txBody>
          <a:bodyPr/>
          <a:lstStyle/>
          <a:p>
            <a:r>
              <a:rPr lang="fr-FR" dirty="0" smtClean="0"/>
              <a:t>Challenges de Normalisation</a:t>
            </a:r>
            <a:br>
              <a:rPr lang="fr-FR" dirty="0" smtClean="0"/>
            </a:br>
            <a:r>
              <a:rPr lang="fr-FR" b="0" dirty="0" smtClean="0"/>
              <a:t>Cas de l’UIT (1)</a:t>
            </a:r>
            <a:endParaRPr lang="fr-FR" b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57298"/>
            <a:ext cx="8115328" cy="4525963"/>
          </a:xfrm>
        </p:spPr>
        <p:txBody>
          <a:bodyPr/>
          <a:lstStyle/>
          <a:p>
            <a:r>
              <a:rPr lang="fr-FR" sz="2400" dirty="0" smtClean="0"/>
              <a:t>Coordination des activités des pouvoirs publics et des entreprises étatiques et privées </a:t>
            </a:r>
          </a:p>
          <a:p>
            <a:pPr indent="3175">
              <a:buNone/>
            </a:pPr>
            <a:r>
              <a:rPr lang="fr-FR" sz="2400" dirty="0" smtClean="0">
                <a:solidFill>
                  <a:srgbClr val="C00000"/>
                </a:solidFill>
                <a:sym typeface="Wingdings" pitchFamily="2" charset="2"/>
              </a:rPr>
              <a:t></a:t>
            </a:r>
            <a:r>
              <a:rPr lang="fr-FR" sz="2400" dirty="0" smtClean="0">
                <a:sym typeface="Wingdings" pitchFamily="2" charset="2"/>
              </a:rPr>
              <a:t> </a:t>
            </a:r>
            <a:r>
              <a:rPr lang="fr-FR" sz="2400" dirty="0" smtClean="0"/>
              <a:t>finaliser des normes mondiales pour les communications cellulaires</a:t>
            </a:r>
          </a:p>
          <a:p>
            <a:endParaRPr lang="fr-FR" sz="12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fr-FR" sz="2400" dirty="0" smtClean="0">
                <a:solidFill>
                  <a:srgbClr val="000099"/>
                </a:solidFill>
                <a:sym typeface="Wingdings" pitchFamily="2" charset="2"/>
              </a:rPr>
              <a:t>	</a:t>
            </a:r>
            <a:r>
              <a:rPr lang="fr-FR" sz="2400" dirty="0" smtClean="0">
                <a:solidFill>
                  <a:srgbClr val="C00000"/>
                </a:solidFill>
                <a:sym typeface="Wingdings" pitchFamily="2" charset="2"/>
              </a:rPr>
              <a:t></a:t>
            </a:r>
            <a:r>
              <a:rPr lang="fr-FR" sz="2400" dirty="0" smtClean="0">
                <a:solidFill>
                  <a:srgbClr val="000099"/>
                </a:solidFill>
                <a:sym typeface="Wingdings" pitchFamily="2" charset="2"/>
              </a:rPr>
              <a:t> </a:t>
            </a:r>
            <a:r>
              <a:rPr lang="fr-FR" sz="2400" dirty="0" smtClean="0"/>
              <a:t>2 familles de normes:</a:t>
            </a:r>
          </a:p>
          <a:p>
            <a:pPr marL="914400" lvl="1" indent="-220663"/>
            <a:r>
              <a:rPr lang="fr-FR" sz="2000" dirty="0" smtClean="0"/>
              <a:t>IMT-2000</a:t>
            </a:r>
          </a:p>
          <a:p>
            <a:pPr marL="914400" lvl="1" indent="-220663"/>
            <a:r>
              <a:rPr lang="fr-FR" sz="2000" dirty="0" smtClean="0"/>
              <a:t>IMT évoluées</a:t>
            </a:r>
          </a:p>
          <a:p>
            <a:pPr marL="914400" lvl="1" indent="-220663">
              <a:buNone/>
            </a:pPr>
            <a:endParaRPr lang="fr-FR" sz="1200" dirty="0" smtClean="0"/>
          </a:p>
          <a:p>
            <a:pPr marL="342900" lvl="1" indent="-342900">
              <a:buSzPct val="75000"/>
              <a:buBlip>
                <a:blip r:embed="rId3"/>
              </a:buBlip>
            </a:pPr>
            <a:r>
              <a:rPr lang="fr-FR" sz="2400" dirty="0" smtClean="0">
                <a:ea typeface="+mn-ea"/>
                <a:cs typeface="+mn-cs"/>
              </a:rPr>
              <a:t>Elaboration de </a:t>
            </a:r>
            <a:r>
              <a:rPr lang="fr-FR" sz="2400" dirty="0" smtClean="0"/>
              <a:t>rapports et de </a:t>
            </a:r>
            <a:r>
              <a:rPr lang="fr-FR" sz="2400" dirty="0" smtClean="0">
                <a:ea typeface="+mn-ea"/>
                <a:cs typeface="+mn-cs"/>
              </a:rPr>
              <a:t>recommandations couvrant plusieurs aspects de l’IMT (interfaces radio, services, etc.)</a:t>
            </a:r>
          </a:p>
          <a:p>
            <a:pPr marL="914400" lvl="1" indent="-914400"/>
            <a:endParaRPr lang="fr-FR" sz="1800" dirty="0" smtClean="0"/>
          </a:p>
          <a:p>
            <a:endParaRPr lang="fr-FR" sz="2000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Algiers, Algeria, 8 September 2013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31689FE-BD11-4000-B2CD-5CB81432565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5562600"/>
            <a:ext cx="20193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Challenges de Normalisation</a:t>
            </a:r>
            <a:br>
              <a:rPr lang="fr-FR" dirty="0" smtClean="0"/>
            </a:br>
            <a:r>
              <a:rPr lang="fr-FR" b="0" dirty="0" smtClean="0"/>
              <a:t>Cas de l’UIT (2)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2757494"/>
          </a:xfrm>
        </p:spPr>
        <p:txBody>
          <a:bodyPr/>
          <a:lstStyle/>
          <a:p>
            <a:r>
              <a:rPr lang="fr-FR" sz="2400" i="1" dirty="0" smtClean="0"/>
              <a:t>Principaux groupes impliqués </a:t>
            </a:r>
            <a:r>
              <a:rPr lang="fr-FR" sz="2000" i="1" dirty="0" smtClean="0"/>
              <a:t>(actuellement):</a:t>
            </a:r>
            <a:endParaRPr lang="fr-FR" sz="2400" i="1" dirty="0" smtClean="0"/>
          </a:p>
          <a:p>
            <a:pPr marL="568325" lvl="1" indent="-222250">
              <a:spcBef>
                <a:spcPts val="1200"/>
              </a:spcBef>
            </a:pPr>
            <a:r>
              <a:rPr lang="fr-FR" sz="2000" b="1" dirty="0" smtClean="0"/>
              <a:t>Groupe de travail 5D </a:t>
            </a:r>
            <a:r>
              <a:rPr lang="fr-FR" sz="2000" i="1" dirty="0" smtClean="0"/>
              <a:t>de l’UIT-R</a:t>
            </a:r>
          </a:p>
          <a:p>
            <a:pPr marL="568325" lvl="1" indent="-222250">
              <a:spcBef>
                <a:spcPts val="1200"/>
              </a:spcBef>
            </a:pPr>
            <a:r>
              <a:rPr lang="fr-FR" sz="2000" b="1" dirty="0" smtClean="0"/>
              <a:t>Groupe d’action mixte 4-5-6-7</a:t>
            </a:r>
          </a:p>
          <a:p>
            <a:pPr marL="568325" lvl="1" indent="-222250">
              <a:spcBef>
                <a:spcPts val="1200"/>
              </a:spcBef>
            </a:pPr>
            <a:r>
              <a:rPr lang="fr-FR" sz="2000" b="1" dirty="0" smtClean="0"/>
              <a:t>Commission d´études 2 </a:t>
            </a:r>
            <a:r>
              <a:rPr lang="fr-FR" sz="2000" i="1" dirty="0" smtClean="0"/>
              <a:t>de l´UIT-D</a:t>
            </a:r>
          </a:p>
          <a:p>
            <a:pPr marL="568325" lvl="1" indent="-222250">
              <a:spcBef>
                <a:spcPts val="1200"/>
              </a:spcBef>
            </a:pPr>
            <a:r>
              <a:rPr lang="fr-FR" sz="2000" b="1" dirty="0" smtClean="0"/>
              <a:t>Commission d´études 13 </a:t>
            </a:r>
            <a:r>
              <a:rPr lang="fr-FR" sz="2000" i="1" dirty="0" smtClean="0"/>
              <a:t>de l´UIT-T</a:t>
            </a:r>
          </a:p>
          <a:p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Algiers, Algeria, 8 September 2013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31689FE-BD11-4000-B2CD-5CB81432565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7" name="Flèche courbée vers la droite 6"/>
          <p:cNvSpPr/>
          <p:nvPr/>
        </p:nvSpPr>
        <p:spPr bwMode="auto">
          <a:xfrm>
            <a:off x="1571604" y="3929066"/>
            <a:ext cx="432048" cy="576064"/>
          </a:xfrm>
          <a:prstGeom prst="curvedRightArrow">
            <a:avLst/>
          </a:prstGeom>
          <a:solidFill>
            <a:srgbClr val="0099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071670" y="4071942"/>
            <a:ext cx="6286544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6075" indent="-346075">
              <a:buClr>
                <a:srgbClr val="C00000"/>
              </a:buClr>
              <a:buFont typeface="+mj-lt"/>
              <a:buAutoNum type="arabicPeriod"/>
            </a:pPr>
            <a:r>
              <a:rPr lang="fr-FR" sz="2000" dirty="0" smtClean="0"/>
              <a:t>Identification des systèmes IMT-Advanced </a:t>
            </a:r>
            <a:r>
              <a:rPr lang="fr-FR" sz="2000" b="1" dirty="0" smtClean="0">
                <a:solidFill>
                  <a:srgbClr val="C00000"/>
                </a:solidFill>
              </a:rPr>
              <a:t>(Q4/13)</a:t>
            </a:r>
          </a:p>
        </p:txBody>
      </p:sp>
      <p:sp>
        <p:nvSpPr>
          <p:cNvPr id="9" name="Flèche courbée vers la droite 8"/>
          <p:cNvSpPr/>
          <p:nvPr/>
        </p:nvSpPr>
        <p:spPr bwMode="auto">
          <a:xfrm>
            <a:off x="1571604" y="4714884"/>
            <a:ext cx="432048" cy="576064"/>
          </a:xfrm>
          <a:prstGeom prst="curvedRightArrow">
            <a:avLst/>
          </a:prstGeom>
          <a:solidFill>
            <a:srgbClr val="0099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071670" y="5000636"/>
            <a:ext cx="6286544" cy="13234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6075" indent="-346075">
              <a:buClr>
                <a:srgbClr val="C00000"/>
              </a:buClr>
              <a:buFont typeface="+mj-lt"/>
              <a:buAutoNum type="arabicPeriod" startAt="2"/>
            </a:pPr>
            <a:r>
              <a:rPr lang="fr-FR" sz="2000" dirty="0" smtClean="0"/>
              <a:t>Application des sous-systèmes multimédias IP (IMS) et des systèmes IMT aux réseaux mobiles de télécommunication des pays en développement </a:t>
            </a:r>
            <a:r>
              <a:rPr lang="fr-FR" sz="2000" b="1" dirty="0" smtClean="0">
                <a:solidFill>
                  <a:srgbClr val="C00000"/>
                </a:solidFill>
              </a:rPr>
              <a:t>(Q5/13)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z="1400" smtClean="0"/>
              <a:t>Algiers, Algeria, 8 September 2013</a:t>
            </a:r>
          </a:p>
        </p:txBody>
      </p:sp>
      <p:sp>
        <p:nvSpPr>
          <p:cNvPr id="13315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297CF14-C14F-4C1B-AA1E-307DC4093135}" type="slidenum">
              <a:rPr lang="en-US" sz="1400"/>
              <a:pPr/>
              <a:t>17</a:t>
            </a:fld>
            <a:endParaRPr lang="en-US" sz="1400"/>
          </a:p>
        </p:txBody>
      </p:sp>
      <p:sp>
        <p:nvSpPr>
          <p:cNvPr id="13316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Travaux futurs du SG13</a:t>
            </a:r>
            <a:endParaRPr lang="en-US" b="0" dirty="0" smtClean="0"/>
          </a:p>
        </p:txBody>
      </p:sp>
      <p:graphicFrame>
        <p:nvGraphicFramePr>
          <p:cNvPr id="10" name="Tableau 9"/>
          <p:cNvGraphicFramePr>
            <a:graphicFrameLocks noGrp="1"/>
          </p:cNvGraphicFramePr>
          <p:nvPr/>
        </p:nvGraphicFramePr>
        <p:xfrm>
          <a:off x="827584" y="1196750"/>
          <a:ext cx="7744944" cy="5089769"/>
        </p:xfrm>
        <a:graphic>
          <a:graphicData uri="http://schemas.openxmlformats.org/drawingml/2006/table">
            <a:tbl>
              <a:tblPr/>
              <a:tblGrid>
                <a:gridCol w="3815854"/>
                <a:gridCol w="3929090"/>
              </a:tblGrid>
              <a:tr h="485442"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 b="1" dirty="0" smtClean="0">
                          <a:solidFill>
                            <a:srgbClr val="1F497D"/>
                          </a:solidFill>
                          <a:latin typeface="+mn-lt"/>
                          <a:ea typeface="Times New Roman"/>
                          <a:cs typeface="Arial"/>
                        </a:rPr>
                        <a:t>Q4/13</a:t>
                      </a:r>
                      <a:endParaRPr lang="fr-FR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607" marR="65607" marT="32804" marB="328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FR" sz="2000" b="1" dirty="0" smtClean="0">
                          <a:solidFill>
                            <a:srgbClr val="1F497D"/>
                          </a:solidFill>
                          <a:latin typeface="Verdana"/>
                          <a:ea typeface="Times New Roman"/>
                          <a:cs typeface="Arial"/>
                        </a:rPr>
                        <a:t>Q5/13</a:t>
                      </a:r>
                      <a:endParaRPr lang="fr-FR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607" marR="65607" marT="32804" marB="328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264349">
                <a:tc>
                  <a:txBody>
                    <a:bodyPr/>
                    <a:lstStyle/>
                    <a:p>
                      <a:pPr marL="365125" lvl="1" indent="-280988" rt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/>
                        <a:buBlip>
                          <a:blip r:embed="rId3"/>
                        </a:buBlip>
                        <a:tabLst>
                          <a:tab pos="914400" algn="l"/>
                        </a:tabLst>
                      </a:pPr>
                      <a:r>
                        <a:rPr lang="en-US" sz="1800" b="1" kern="1200" dirty="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Arial"/>
                        </a:rPr>
                        <a:t>Q.EPC-R10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800" dirty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Arial"/>
                        </a:rPr>
                        <a:t>“</a:t>
                      </a:r>
                      <a:r>
                        <a:rPr lang="fr-FR" sz="1800" dirty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Arial"/>
                        </a:rPr>
                        <a:t>Références IMT évolués à la version 10 du réseau cœur évolué (EPC) </a:t>
                      </a:r>
                      <a:r>
                        <a:rPr lang="en-US" sz="1800" dirty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Arial"/>
                        </a:rPr>
                        <a:t>du LTE </a:t>
                      </a:r>
                      <a:r>
                        <a:rPr lang="en-US" sz="1800" dirty="0" smtClean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Arial"/>
                        </a:rPr>
                        <a:t>Advanced”</a:t>
                      </a:r>
                      <a:endParaRPr lang="fr-FR" sz="105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5607" marR="65607" marT="32804" marB="328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342900" lvl="1" indent="-342900">
                        <a:lnSpc>
                          <a:spcPct val="90000"/>
                        </a:lnSpc>
                        <a:spcBef>
                          <a:spcPts val="1200"/>
                        </a:spcBef>
                        <a:buSzPct val="75000"/>
                        <a:buBlip>
                          <a:blip r:embed="rId4"/>
                        </a:buBlip>
                      </a:pPr>
                      <a:endParaRPr lang="fr-FR" sz="800" kern="0" dirty="0" smtClean="0">
                        <a:solidFill>
                          <a:schemeClr val="bg2"/>
                        </a:solidFill>
                        <a:latin typeface="+mn-lt"/>
                      </a:endParaRPr>
                    </a:p>
                    <a:p>
                      <a:pPr marL="342900" lvl="1" indent="-231775">
                        <a:lnSpc>
                          <a:spcPct val="90000"/>
                        </a:lnSpc>
                        <a:spcBef>
                          <a:spcPts val="1200"/>
                        </a:spcBef>
                        <a:buSzPct val="75000"/>
                        <a:buBlip>
                          <a:blip r:embed="rId4"/>
                        </a:buBlip>
                      </a:pPr>
                      <a:r>
                        <a:rPr lang="fr-FR" sz="2000" kern="0" dirty="0" smtClean="0">
                          <a:solidFill>
                            <a:schemeClr val="bg2"/>
                          </a:solidFill>
                          <a:latin typeface="+mn-lt"/>
                        </a:rPr>
                        <a:t>Document résumant les résultats de l’analyse de l’écart de l’état actuel et des tendances de l’IMT et l’IMS en termes</a:t>
                      </a:r>
                      <a:r>
                        <a:rPr lang="fr-FR" sz="2000" kern="0" baseline="0" dirty="0" smtClean="0">
                          <a:solidFill>
                            <a:schemeClr val="bg2"/>
                          </a:solidFill>
                          <a:latin typeface="+mn-lt"/>
                        </a:rPr>
                        <a:t> de:</a:t>
                      </a:r>
                      <a:endParaRPr lang="fr-FR" sz="2000" kern="0" dirty="0" smtClean="0">
                        <a:solidFill>
                          <a:schemeClr val="bg2"/>
                        </a:solidFill>
                        <a:latin typeface="+mn-lt"/>
                      </a:endParaRPr>
                    </a:p>
                    <a:p>
                      <a:pPr marL="742950" lvl="1" indent="-285750" algn="l" rtl="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SzPct val="70000"/>
                        <a:buBlip>
                          <a:blip r:embed="rId5"/>
                        </a:buBlip>
                      </a:pPr>
                      <a:r>
                        <a:rPr lang="fr-FR" sz="2000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besoins des utilisateurs client</a:t>
                      </a:r>
                    </a:p>
                    <a:p>
                      <a:pPr marL="742950" lvl="1" indent="-285750" algn="l" rtl="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SzPct val="70000"/>
                        <a:buBlip>
                          <a:blip r:embed="rId5"/>
                        </a:buBlip>
                      </a:pPr>
                      <a:r>
                        <a:rPr lang="fr-FR" sz="2000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technologies </a:t>
                      </a:r>
                    </a:p>
                    <a:p>
                      <a:pPr marL="742950" lvl="1" indent="-285750" algn="l" rtl="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SzPct val="70000"/>
                        <a:buBlip>
                          <a:blip r:embed="rId5"/>
                        </a:buBlip>
                      </a:pPr>
                      <a:r>
                        <a:rPr lang="fr-FR" sz="2000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exigences du marché</a:t>
                      </a:r>
                    </a:p>
                    <a:p>
                      <a:pPr marL="742950" lvl="1" indent="-285750" algn="l" rtl="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SzPct val="70000"/>
                        <a:buBlip>
                          <a:blip r:embed="rId5"/>
                        </a:buBlip>
                      </a:pPr>
                      <a:r>
                        <a:rPr lang="fr-FR" sz="2000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standardisation du point de vue des réseaux de télécommunication des pays en développement</a:t>
                      </a:r>
                    </a:p>
                  </a:txBody>
                  <a:tcPr marL="65607" marR="65607" marT="32804" marB="328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5527">
                <a:tc>
                  <a:txBody>
                    <a:bodyPr/>
                    <a:lstStyle/>
                    <a:p>
                      <a:pPr marL="365125" lvl="1" indent="-280988" rt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/>
                        <a:buBlip>
                          <a:blip r:embed="rId3"/>
                        </a:buBlip>
                        <a:tabLst>
                          <a:tab pos="914400" algn="l"/>
                        </a:tabLst>
                      </a:pPr>
                      <a:r>
                        <a:rPr lang="en-US" sz="1800" b="1" kern="1200" dirty="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Arial"/>
                        </a:rPr>
                        <a:t>Q.1741.9 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800" dirty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Arial"/>
                        </a:rPr>
                        <a:t>“Architecture et </a:t>
                      </a:r>
                      <a:r>
                        <a:rPr lang="fr-FR" sz="1800" dirty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Arial"/>
                        </a:rPr>
                        <a:t>spécification </a:t>
                      </a:r>
                      <a:r>
                        <a:rPr lang="en-US" sz="1800" dirty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Arial"/>
                        </a:rPr>
                        <a:t>de la version 11 </a:t>
                      </a:r>
                      <a:r>
                        <a:rPr lang="fr-FR" sz="1800" dirty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Arial"/>
                        </a:rPr>
                        <a:t>du réseau cœur UMTS issu du GSM</a:t>
                      </a:r>
                      <a:r>
                        <a:rPr lang="en-US" sz="1800" dirty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Arial"/>
                        </a:rPr>
                        <a:t>“</a:t>
                      </a:r>
                      <a:endParaRPr lang="fr-FR" sz="105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5607" marR="65607" marT="32804" marB="328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365125" lvl="1" indent="-280988" rt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/>
                        <a:buBlip>
                          <a:blip r:embed="rId3"/>
                        </a:buBlip>
                        <a:tabLst>
                          <a:tab pos="914400" algn="l"/>
                        </a:tabLst>
                      </a:pPr>
                      <a:endParaRPr lang="fr-FR" sz="105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607" marR="65607" marT="32804" marB="328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0841">
                <a:tc>
                  <a:txBody>
                    <a:bodyPr/>
                    <a:lstStyle/>
                    <a:p>
                      <a:pPr marL="365125" lvl="1" indent="-280988" rt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/>
                        <a:buBlip>
                          <a:blip r:embed="rId3"/>
                        </a:buBlip>
                        <a:tabLst>
                          <a:tab pos="914400" algn="l"/>
                        </a:tabLst>
                      </a:pPr>
                      <a:r>
                        <a:rPr lang="en-US" sz="1800" b="1" kern="1200" dirty="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Arial"/>
                        </a:rPr>
                        <a:t>Q.1742.11 </a:t>
                      </a:r>
                      <a:r>
                        <a:rPr lang="en-US" sz="1800" dirty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Arial"/>
                        </a:rPr>
                        <a:t>“</a:t>
                      </a:r>
                      <a:r>
                        <a:rPr lang="fr-FR" sz="1800" dirty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Arial"/>
                        </a:rPr>
                        <a:t>Références</a:t>
                      </a:r>
                      <a:r>
                        <a:rPr lang="en-US" sz="1800" dirty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Arial"/>
                        </a:rPr>
                        <a:t> IMT-2000  </a:t>
                      </a:r>
                      <a:r>
                        <a:rPr lang="en-US" sz="1800" dirty="0" smtClean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Arial"/>
                        </a:rPr>
                        <a:t>au</a:t>
                      </a:r>
                      <a:r>
                        <a:rPr lang="fr-FR" sz="1800" dirty="0" smtClean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fr-FR" sz="1800" dirty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Arial"/>
                        </a:rPr>
                        <a:t>réseau cœur ANSI-41 évolué  avec réseau d’accès CDMA </a:t>
                      </a:r>
                      <a:r>
                        <a:rPr lang="en-US" sz="1800" dirty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Arial"/>
                        </a:rPr>
                        <a:t>2000”</a:t>
                      </a:r>
                      <a:endParaRPr lang="fr-FR" sz="105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5607" marR="65607" marT="32804" marB="328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365125" lvl="1" indent="-280988" rt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/>
                        <a:buBlip>
                          <a:blip r:embed="rId3"/>
                        </a:buBlip>
                        <a:tabLst>
                          <a:tab pos="914400" algn="l"/>
                        </a:tabLst>
                      </a:pPr>
                      <a:endParaRPr lang="fr-FR" sz="105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607" marR="65607" marT="32804" marB="328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3610">
                <a:tc>
                  <a:txBody>
                    <a:bodyPr/>
                    <a:lstStyle/>
                    <a:p>
                      <a:pPr marL="365125" lvl="1" indent="-280988" rt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/>
                        <a:buBlip>
                          <a:blip r:embed="rId3"/>
                        </a:buBlip>
                        <a:tabLst>
                          <a:tab pos="914400" algn="l"/>
                        </a:tabLst>
                      </a:pPr>
                      <a:r>
                        <a:rPr lang="en-US" sz="1800" dirty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Arial"/>
                        </a:rPr>
                        <a:t>Manuel “</a:t>
                      </a:r>
                      <a:r>
                        <a:rPr lang="fr-FR" sz="1800" dirty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Arial"/>
                        </a:rPr>
                        <a:t>Systèmes</a:t>
                      </a:r>
                      <a:r>
                        <a:rPr lang="en-US" sz="1800" dirty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Arial"/>
                        </a:rPr>
                        <a:t> IMT-2000 (2éme </a:t>
                      </a:r>
                      <a:r>
                        <a:rPr lang="fr-FR" sz="1800" dirty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Arial"/>
                        </a:rPr>
                        <a:t>édition</a:t>
                      </a:r>
                      <a:r>
                        <a:rPr lang="en-US" sz="1800" dirty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Arial"/>
                        </a:rPr>
                        <a:t>)”</a:t>
                      </a:r>
                      <a:endParaRPr lang="fr-FR" sz="105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5607" marR="65607" marT="32804" marB="328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365125" lvl="1" indent="-280988" rt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/>
                        <a:buBlip>
                          <a:blip r:embed="rId3"/>
                        </a:buBlip>
                        <a:tabLst>
                          <a:tab pos="914400" algn="l"/>
                        </a:tabLst>
                      </a:pPr>
                      <a:endParaRPr lang="fr-FR" sz="105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607" marR="65607" marT="32804" marB="328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z="1400" dirty="0" smtClean="0"/>
              <a:t>Algiers, Algeria, 8 September 2013</a:t>
            </a:r>
          </a:p>
        </p:txBody>
      </p:sp>
      <p:sp>
        <p:nvSpPr>
          <p:cNvPr id="13315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297CF14-C14F-4C1B-AA1E-307DC4093135}" type="slidenum">
              <a:rPr lang="en-US" sz="1400"/>
              <a:pPr/>
              <a:t>18</a:t>
            </a:fld>
            <a:endParaRPr lang="en-US" sz="1400" dirty="0"/>
          </a:p>
        </p:txBody>
      </p:sp>
      <p:sp>
        <p:nvSpPr>
          <p:cNvPr id="13316" name="Rectangle 10"/>
          <p:cNvSpPr>
            <a:spLocks noGrp="1" noChangeArrowheads="1"/>
          </p:cNvSpPr>
          <p:nvPr>
            <p:ph type="title"/>
          </p:nvPr>
        </p:nvSpPr>
        <p:spPr>
          <a:xfrm>
            <a:off x="0" y="125760"/>
            <a:ext cx="9144000" cy="1143000"/>
          </a:xfrm>
        </p:spPr>
        <p:txBody>
          <a:bodyPr/>
          <a:lstStyle/>
          <a:p>
            <a:r>
              <a:rPr lang="fr-FR" dirty="0" smtClean="0"/>
              <a:t>Amélioration </a:t>
            </a:r>
            <a:br>
              <a:rPr lang="fr-FR" dirty="0" smtClean="0"/>
            </a:br>
            <a:r>
              <a:rPr lang="fr-FR" dirty="0" smtClean="0"/>
              <a:t>des technologies existantes</a:t>
            </a:r>
            <a:br>
              <a:rPr lang="fr-FR" dirty="0" smtClean="0"/>
            </a:br>
            <a:r>
              <a:rPr lang="fr-FR" sz="2400" b="0" dirty="0" smtClean="0"/>
              <a:t>Domaines d’intérêt du 3GPP Rel12 (2012-2014)</a:t>
            </a:r>
            <a:endParaRPr lang="en-US" dirty="0" smtClean="0"/>
          </a:p>
        </p:txBody>
      </p:sp>
      <p:sp>
        <p:nvSpPr>
          <p:cNvPr id="13317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72008" y="1600201"/>
            <a:ext cx="5148064" cy="3196952"/>
          </a:xfrm>
        </p:spPr>
        <p:txBody>
          <a:bodyPr/>
          <a:lstStyle/>
          <a:p>
            <a:r>
              <a:rPr lang="fr-FR" sz="2200" dirty="0" smtClean="0"/>
              <a:t>Améliorations avancées du HSPA incluant l’interopérabilité avec la LTE</a:t>
            </a:r>
          </a:p>
          <a:p>
            <a:pPr>
              <a:buNone/>
            </a:pPr>
            <a:endParaRPr lang="fr-FR" sz="2000" dirty="0" smtClean="0"/>
          </a:p>
          <a:p>
            <a:pPr algn="just"/>
            <a:endParaRPr lang="en-US" sz="2400" dirty="0" smtClean="0"/>
          </a:p>
          <a:p>
            <a:pPr algn="just"/>
            <a:endParaRPr lang="en-US" sz="2400" dirty="0" smtClean="0"/>
          </a:p>
          <a:p>
            <a:pPr algn="just"/>
            <a:endParaRPr lang="en-US" sz="2200" dirty="0" smtClean="0"/>
          </a:p>
          <a:p>
            <a:pPr algn="just"/>
            <a:r>
              <a:rPr lang="en-US" sz="2200" dirty="0" smtClean="0"/>
              <a:t>LTE Multi-</a:t>
            </a:r>
            <a:r>
              <a:rPr lang="en-US" sz="2200" dirty="0" err="1" smtClean="0"/>
              <a:t>antenne</a:t>
            </a:r>
            <a:r>
              <a:rPr lang="en-US" sz="2200" dirty="0" smtClean="0"/>
              <a:t> (3D MIMO, </a:t>
            </a:r>
            <a:r>
              <a:rPr lang="en-US" sz="2200" dirty="0" err="1" smtClean="0"/>
              <a:t>Beamforming</a:t>
            </a:r>
            <a:r>
              <a:rPr lang="en-US" sz="2200" dirty="0" smtClean="0"/>
              <a:t>, etc.)</a:t>
            </a:r>
          </a:p>
          <a:p>
            <a:pPr algn="just"/>
            <a:r>
              <a:rPr lang="fr-FR" sz="2200" dirty="0" smtClean="0"/>
              <a:t>Petites cellules pour la LTE</a:t>
            </a:r>
            <a:endParaRPr lang="fr-FR" sz="2200" dirty="0"/>
          </a:p>
        </p:txBody>
      </p:sp>
      <p:sp>
        <p:nvSpPr>
          <p:cNvPr id="13318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4997896" y="1600200"/>
            <a:ext cx="4038600" cy="4525963"/>
          </a:xfrm>
        </p:spPr>
        <p:txBody>
          <a:bodyPr/>
          <a:lstStyle/>
          <a:p>
            <a:r>
              <a:rPr lang="fr-FR" sz="2200" dirty="0" smtClean="0"/>
              <a:t>Support de différents types de trafics</a:t>
            </a:r>
          </a:p>
          <a:p>
            <a:r>
              <a:rPr lang="fr-FR" sz="2200" dirty="0" smtClean="0"/>
              <a:t>Interopérabilité avec les réseaux </a:t>
            </a:r>
            <a:r>
              <a:rPr lang="fr-FR" sz="2200" dirty="0" err="1" smtClean="0"/>
              <a:t>Wi-Fi</a:t>
            </a:r>
            <a:endParaRPr lang="fr-FR" sz="2200" dirty="0" smtClean="0"/>
          </a:p>
          <a:p>
            <a:r>
              <a:rPr lang="fr-FR" sz="2200" dirty="0" smtClean="0"/>
              <a:t>Améliorations continues de(s) :</a:t>
            </a:r>
          </a:p>
          <a:p>
            <a:pPr lvl="1"/>
            <a:r>
              <a:rPr lang="fr-FR" sz="2000" dirty="0" smtClean="0"/>
              <a:t>Self </a:t>
            </a:r>
            <a:r>
              <a:rPr lang="fr-FR" sz="2000" dirty="0" err="1" smtClean="0"/>
              <a:t>Organizing</a:t>
            </a:r>
            <a:r>
              <a:rPr lang="fr-FR" sz="2000" dirty="0" smtClean="0"/>
              <a:t> Networks (SON)</a:t>
            </a:r>
          </a:p>
          <a:p>
            <a:pPr lvl="1"/>
            <a:r>
              <a:rPr lang="fr-FR" sz="2000" dirty="0" smtClean="0"/>
              <a:t>Services de proximité</a:t>
            </a:r>
          </a:p>
          <a:p>
            <a:pPr lvl="1"/>
            <a:r>
              <a:rPr lang="fr-FR" sz="2000" dirty="0" smtClean="0"/>
              <a:t>Communications « </a:t>
            </a:r>
            <a:r>
              <a:rPr lang="fr-FR" sz="2000" dirty="0" err="1" smtClean="0"/>
              <a:t>Device</a:t>
            </a:r>
            <a:r>
              <a:rPr lang="fr-FR" sz="2000" dirty="0" smtClean="0"/>
              <a:t> to </a:t>
            </a:r>
            <a:r>
              <a:rPr lang="fr-FR" sz="2000" dirty="0" err="1" smtClean="0"/>
              <a:t>Device</a:t>
            </a:r>
            <a:r>
              <a:rPr lang="fr-FR" sz="2000" dirty="0" smtClean="0"/>
              <a:t> » </a:t>
            </a:r>
          </a:p>
          <a:p>
            <a:pPr lvl="1"/>
            <a:r>
              <a:rPr lang="fr-FR" sz="2000" dirty="0" smtClean="0"/>
              <a:t>…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708920"/>
            <a:ext cx="381642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6228184" y="6550223"/>
            <a:ext cx="48245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1" dirty="0" smtClean="0">
                <a:solidFill>
                  <a:schemeClr val="tx1">
                    <a:lumMod val="50000"/>
                  </a:schemeClr>
                </a:solidFill>
              </a:rPr>
              <a:t>Source</a:t>
            </a:r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</a:rPr>
              <a:t> : www.3gpp.org </a:t>
            </a:r>
            <a:endParaRPr lang="fr-FR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13324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5445224"/>
            <a:ext cx="2924175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z="1400" smtClean="0"/>
              <a:t>Algiers, Algeria, 8 September 2013</a:t>
            </a:r>
          </a:p>
        </p:txBody>
      </p:sp>
      <p:sp>
        <p:nvSpPr>
          <p:cNvPr id="819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BD001CF-8E9A-4801-A9F4-4F52BA83D48B}" type="slidenum">
              <a:rPr lang="en-US" sz="1400"/>
              <a:pPr/>
              <a:t>19</a:t>
            </a:fld>
            <a:endParaRPr lang="en-US" sz="1400"/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Et les Améliorations</a:t>
            </a:r>
            <a:br>
              <a:rPr lang="fr-FR" dirty="0" smtClean="0"/>
            </a:br>
            <a:r>
              <a:rPr lang="fr-FR" dirty="0" smtClean="0"/>
              <a:t>Continuent…</a:t>
            </a:r>
            <a:endParaRPr lang="en-US" dirty="0" smtClean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524000"/>
            <a:ext cx="6984707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llipse 7"/>
          <p:cNvSpPr/>
          <p:nvPr/>
        </p:nvSpPr>
        <p:spPr bwMode="auto">
          <a:xfrm>
            <a:off x="381000" y="1571612"/>
            <a:ext cx="8763000" cy="1981200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smtClean="0">
              <a:ln>
                <a:noFill/>
              </a:ln>
              <a:solidFill>
                <a:srgbClr val="646464"/>
              </a:solidFill>
              <a:effectLst/>
              <a:latin typeface="Verdan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72616" y="5445224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1" dirty="0" smtClean="0">
                <a:solidFill>
                  <a:schemeClr val="tx1">
                    <a:lumMod val="50000"/>
                  </a:schemeClr>
                </a:solidFill>
              </a:rPr>
              <a:t>Source</a:t>
            </a:r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</a:rPr>
              <a:t> : </a:t>
            </a:r>
            <a:r>
              <a:rPr lang="fr-FR" sz="1200" dirty="0" smtClean="0">
                <a:solidFill>
                  <a:schemeClr val="tx1">
                    <a:lumMod val="50000"/>
                  </a:schemeClr>
                </a:solidFill>
              </a:rPr>
              <a:t>The second phase of LTE-Advanced </a:t>
            </a:r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</a:rPr>
              <a:t>LTE-B : 30-fold capacity boosting to LTE </a:t>
            </a:r>
            <a:endParaRPr lang="fr-FR" sz="12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250825" y="6381750"/>
            <a:ext cx="3827463" cy="268288"/>
          </a:xfrm>
          <a:noFill/>
        </p:spPr>
        <p:txBody>
          <a:bodyPr/>
          <a:lstStyle/>
          <a:p>
            <a:r>
              <a:rPr lang="en-US" sz="1400" smtClean="0"/>
              <a:t>Algiers, Algeria, 8 September 2013</a:t>
            </a:r>
          </a:p>
        </p:txBody>
      </p:sp>
      <p:sp>
        <p:nvSpPr>
          <p:cNvPr id="5123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0" y="2679055"/>
            <a:ext cx="9144000" cy="1470025"/>
          </a:xfrm>
        </p:spPr>
        <p:txBody>
          <a:bodyPr/>
          <a:lstStyle/>
          <a:p>
            <a:r>
              <a:rPr lang="fr-FR" dirty="0" smtClean="0"/>
              <a:t>Industrie IMT : </a:t>
            </a:r>
            <a:br>
              <a:rPr lang="fr-FR" dirty="0" smtClean="0"/>
            </a:br>
            <a:r>
              <a:rPr lang="fr-FR" dirty="0" smtClean="0"/>
              <a:t>Principaux Challenges</a:t>
            </a:r>
            <a:br>
              <a:rPr lang="fr-FR" dirty="0" smtClean="0"/>
            </a:br>
            <a:r>
              <a:rPr lang="fr-FR" dirty="0" smtClean="0"/>
              <a:t> et Services Futurs</a:t>
            </a:r>
          </a:p>
        </p:txBody>
      </p:sp>
      <p:sp>
        <p:nvSpPr>
          <p:cNvPr id="5124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0" y="4844752"/>
            <a:ext cx="9144000" cy="1752600"/>
          </a:xfrm>
        </p:spPr>
        <p:txBody>
          <a:bodyPr/>
          <a:lstStyle/>
          <a:p>
            <a:r>
              <a:rPr lang="en-GB" b="1" dirty="0" smtClean="0"/>
              <a:t>Rim </a:t>
            </a:r>
            <a:r>
              <a:rPr lang="en-GB" b="1" dirty="0" err="1" smtClean="0"/>
              <a:t>Belhassine-Cherif</a:t>
            </a:r>
            <a:r>
              <a:rPr lang="en-GB" b="1" dirty="0" smtClean="0"/>
              <a:t>, Ph.D.</a:t>
            </a:r>
          </a:p>
          <a:p>
            <a:r>
              <a:rPr lang="en-GB" sz="2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Rim.Belhassine-Cherif@tunisietelecom.tn</a:t>
            </a:r>
            <a:endParaRPr lang="en-US" sz="2000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125" name="Rectangle 13"/>
          <p:cNvSpPr>
            <a:spLocks noChangeArrowheads="1"/>
          </p:cNvSpPr>
          <p:nvPr/>
        </p:nvSpPr>
        <p:spPr bwMode="auto">
          <a:xfrm>
            <a:off x="0" y="404813"/>
            <a:ext cx="9144000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en-US" sz="2400" b="1" dirty="0">
                <a:solidFill>
                  <a:schemeClr val="bg2"/>
                </a:solidFill>
              </a:rPr>
              <a:t>ITU Workshop on </a:t>
            </a:r>
          </a:p>
          <a:p>
            <a:pPr algn="ctr">
              <a:lnSpc>
                <a:spcPct val="80000"/>
              </a:lnSpc>
            </a:pPr>
            <a:r>
              <a:rPr lang="en-US" sz="2400" b="1" dirty="0">
                <a:solidFill>
                  <a:schemeClr val="bg2"/>
                </a:solidFill>
              </a:rPr>
              <a:t>“Standardization on IMT, M2M, </a:t>
            </a:r>
            <a:r>
              <a:rPr lang="en-US" sz="2400" b="1" dirty="0" err="1">
                <a:solidFill>
                  <a:schemeClr val="bg2"/>
                </a:solidFill>
              </a:rPr>
              <a:t>IoT</a:t>
            </a:r>
            <a:r>
              <a:rPr lang="en-US" sz="2400" b="1" dirty="0">
                <a:solidFill>
                  <a:schemeClr val="bg2"/>
                </a:solidFill>
              </a:rPr>
              <a:t>, </a:t>
            </a:r>
            <a:br>
              <a:rPr lang="en-US" sz="2400" b="1" dirty="0">
                <a:solidFill>
                  <a:schemeClr val="bg2"/>
                </a:solidFill>
              </a:rPr>
            </a:br>
            <a:r>
              <a:rPr lang="en-US" sz="2400" b="1" dirty="0">
                <a:solidFill>
                  <a:schemeClr val="bg2"/>
                </a:solidFill>
              </a:rPr>
              <a:t>Cloud Computing and SDN</a:t>
            </a:r>
            <a:r>
              <a:rPr lang="en-US" sz="2400" b="1" dirty="0">
                <a:solidFill>
                  <a:srgbClr val="22228B"/>
                </a:solidFill>
              </a:rPr>
              <a:t>”</a:t>
            </a:r>
          </a:p>
          <a:p>
            <a:pPr algn="ctr">
              <a:lnSpc>
                <a:spcPct val="80000"/>
              </a:lnSpc>
            </a:pPr>
            <a:endParaRPr lang="en-US" sz="2400" b="1" dirty="0">
              <a:solidFill>
                <a:srgbClr val="22228B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en-US" sz="1800" b="1" dirty="0">
                <a:solidFill>
                  <a:srgbClr val="22228B"/>
                </a:solidFill>
              </a:rPr>
              <a:t>(Algiers, Algeria, 8 September 2013)</a:t>
            </a:r>
            <a:endParaRPr lang="en-US" sz="1800" b="1" dirty="0">
              <a:solidFill>
                <a:schemeClr val="bg2"/>
              </a:solidFill>
            </a:endParaRPr>
          </a:p>
        </p:txBody>
      </p:sp>
      <p:sp>
        <p:nvSpPr>
          <p:cNvPr id="5126" name="AutoShape 18" descr="image002"/>
          <p:cNvSpPr>
            <a:spLocks noChangeAspect="1" noChangeArrowheads="1"/>
          </p:cNvSpPr>
          <p:nvPr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127" name="AutoShape 20" descr="image002"/>
          <p:cNvSpPr>
            <a:spLocks noChangeAspect="1" noChangeArrowheads="1"/>
          </p:cNvSpPr>
          <p:nvPr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128" name="AutoShape 22" descr="image002"/>
          <p:cNvSpPr>
            <a:spLocks noChangeAspect="1" noChangeArrowheads="1"/>
          </p:cNvSpPr>
          <p:nvPr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129" name="AutoShape 24" descr="image002"/>
          <p:cNvSpPr>
            <a:spLocks noChangeAspect="1" noChangeArrowheads="1"/>
          </p:cNvSpPr>
          <p:nvPr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130" name="Rectangle 26"/>
          <p:cNvSpPr>
            <a:spLocks noChangeArrowheads="1"/>
          </p:cNvSpPr>
          <p:nvPr/>
        </p:nvSpPr>
        <p:spPr bwMode="auto">
          <a:xfrm>
            <a:off x="0" y="2928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pic>
        <p:nvPicPr>
          <p:cNvPr id="5131" name="Picture 16" descr="ITUseries"/>
          <p:cNvPicPr>
            <a:picLocks noChangeAspect="1" noChangeArrowheads="1"/>
          </p:cNvPicPr>
          <p:nvPr/>
        </p:nvPicPr>
        <p:blipFill>
          <a:blip r:embed="rId3" cstate="print"/>
          <a:srcRect t="17264" b="69327"/>
          <a:stretch>
            <a:fillRect/>
          </a:stretch>
        </p:blipFill>
        <p:spPr bwMode="auto">
          <a:xfrm>
            <a:off x="7308850" y="6038850"/>
            <a:ext cx="16383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des </a:t>
            </a:r>
            <a:r>
              <a:rPr lang="en-US" dirty="0" err="1" smtClean="0"/>
              <a:t>Capacités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des </a:t>
            </a:r>
            <a:r>
              <a:rPr lang="en-US" dirty="0" err="1" smtClean="0"/>
              <a:t>Réseaux</a:t>
            </a:r>
            <a:r>
              <a:rPr lang="en-US" dirty="0" smtClean="0"/>
              <a:t> </a:t>
            </a:r>
            <a:r>
              <a:rPr lang="en-US" dirty="0" err="1" smtClean="0"/>
              <a:t>Cellulaires</a:t>
            </a:r>
            <a:endParaRPr lang="en-US" dirty="0"/>
          </a:p>
        </p:txBody>
      </p:sp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718" y="1340768"/>
            <a:ext cx="248452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31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8861" y="1412206"/>
            <a:ext cx="2447275" cy="2108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318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6568" y="1412205"/>
            <a:ext cx="2484522" cy="2108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ZoneTexte 8"/>
          <p:cNvSpPr txBox="1"/>
          <p:nvPr/>
        </p:nvSpPr>
        <p:spPr>
          <a:xfrm>
            <a:off x="714348" y="4163596"/>
            <a:ext cx="2500330" cy="156966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>
              <a:spcBef>
                <a:spcPts val="1200"/>
              </a:spcBef>
              <a:buClr>
                <a:schemeClr val="tx2"/>
              </a:buClr>
            </a:pPr>
            <a:r>
              <a:rPr lang="fr-FR" sz="1600" b="1" dirty="0" smtClean="0">
                <a:solidFill>
                  <a:schemeClr val="bg2"/>
                </a:solidFill>
                <a:sym typeface="Wingdings" pitchFamily="2" charset="2"/>
              </a:rPr>
              <a:t>Plus d’opportunités pour les services nécessitant un temps de latence réduit </a:t>
            </a:r>
            <a:r>
              <a:rPr lang="fr-FR" sz="1600" dirty="0" smtClean="0">
                <a:solidFill>
                  <a:schemeClr val="bg2"/>
                </a:solidFill>
                <a:sym typeface="Wingdings" pitchFamily="2" charset="2"/>
              </a:rPr>
              <a:t>(M2M, services temps-réels)</a:t>
            </a:r>
          </a:p>
        </p:txBody>
      </p:sp>
      <p:sp>
        <p:nvSpPr>
          <p:cNvPr id="10" name="Flèche droite rayée 9"/>
          <p:cNvSpPr/>
          <p:nvPr/>
        </p:nvSpPr>
        <p:spPr>
          <a:xfrm rot="5400000">
            <a:off x="516331" y="3645257"/>
            <a:ext cx="408610" cy="726956"/>
          </a:xfrm>
          <a:prstGeom prst="stripedRightArrow">
            <a:avLst/>
          </a:prstGeom>
          <a:solidFill>
            <a:srgbClr val="0099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728630" y="5857527"/>
            <a:ext cx="56435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en-US" sz="1400" b="1" i="1" dirty="0" smtClean="0">
                <a:solidFill>
                  <a:schemeClr val="tx1">
                    <a:lumMod val="50000"/>
                  </a:schemeClr>
                </a:solidFill>
                <a:latin typeface="Calibri"/>
              </a:rPr>
              <a:t>Source: </a:t>
            </a:r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  <a:latin typeface="Calibri"/>
              </a:rPr>
              <a:t>Analyst reports and Nokia Siemens Networks, 2011</a:t>
            </a:r>
            <a:endParaRPr lang="en-US" sz="1400" dirty="0">
              <a:solidFill>
                <a:schemeClr val="tx1">
                  <a:lumMod val="50000"/>
                </a:schemeClr>
              </a:solidFill>
              <a:latin typeface="Calibri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500430" y="4163596"/>
            <a:ext cx="2143140" cy="107721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>
              <a:spcBef>
                <a:spcPts val="1200"/>
              </a:spcBef>
              <a:buClr>
                <a:schemeClr val="tx2"/>
              </a:buClr>
            </a:pPr>
            <a:r>
              <a:rPr lang="fr-FR" sz="1600" b="1" dirty="0" smtClean="0">
                <a:solidFill>
                  <a:schemeClr val="bg2"/>
                </a:solidFill>
                <a:sym typeface="Wingdings" pitchFamily="2" charset="2"/>
              </a:rPr>
              <a:t>Favorisation des services « gourmands » en bande passante</a:t>
            </a:r>
            <a:endParaRPr lang="fr-FR" sz="1600" dirty="0" smtClean="0">
              <a:solidFill>
                <a:schemeClr val="bg2"/>
              </a:solidFill>
              <a:sym typeface="Wingdings" pitchFamily="2" charset="2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6072198" y="4163597"/>
            <a:ext cx="2500330" cy="132343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>
              <a:spcBef>
                <a:spcPts val="1200"/>
              </a:spcBef>
              <a:buClr>
                <a:schemeClr val="tx2"/>
              </a:buClr>
            </a:pPr>
            <a:r>
              <a:rPr lang="fr-FR" sz="1600" b="1" dirty="0" smtClean="0">
                <a:solidFill>
                  <a:schemeClr val="bg2"/>
                </a:solidFill>
                <a:sym typeface="Wingdings" pitchFamily="2" charset="2"/>
              </a:rPr>
              <a:t>Amélioration de la couverture réseau </a:t>
            </a:r>
            <a:r>
              <a:rPr lang="fr-FR" sz="1600" dirty="0" smtClean="0">
                <a:solidFill>
                  <a:schemeClr val="bg2"/>
                </a:solidFill>
                <a:sym typeface="Wingdings" pitchFamily="2" charset="2"/>
              </a:rPr>
              <a:t>pour une meilleure expérience utilisateur (plus de mobilité)</a:t>
            </a:r>
          </a:p>
        </p:txBody>
      </p:sp>
      <p:sp>
        <p:nvSpPr>
          <p:cNvPr id="16" name="Flèche droite rayée 15"/>
          <p:cNvSpPr/>
          <p:nvPr/>
        </p:nvSpPr>
        <p:spPr>
          <a:xfrm rot="5400000">
            <a:off x="3302413" y="3645257"/>
            <a:ext cx="408610" cy="726956"/>
          </a:xfrm>
          <a:prstGeom prst="stripedRightArrow">
            <a:avLst/>
          </a:prstGeom>
          <a:solidFill>
            <a:srgbClr val="0099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Flèche droite rayée 16"/>
          <p:cNvSpPr/>
          <p:nvPr/>
        </p:nvSpPr>
        <p:spPr>
          <a:xfrm rot="5400000">
            <a:off x="5874181" y="3645257"/>
            <a:ext cx="408610" cy="726956"/>
          </a:xfrm>
          <a:prstGeom prst="stripedRightArrow">
            <a:avLst/>
          </a:prstGeom>
          <a:solidFill>
            <a:srgbClr val="0099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79388" y="6453188"/>
            <a:ext cx="4032250" cy="312737"/>
          </a:xfrm>
        </p:spPr>
        <p:txBody>
          <a:bodyPr/>
          <a:lstStyle/>
          <a:p>
            <a:pPr>
              <a:defRPr/>
            </a:pPr>
            <a:r>
              <a:rPr lang="en-US" smtClean="0"/>
              <a:t>Algiers, Algeria, 8 September 2013</a:t>
            </a:r>
            <a:endParaRPr lang="en-US"/>
          </a:p>
        </p:txBody>
      </p:sp>
      <p:sp>
        <p:nvSpPr>
          <p:cNvPr id="1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7751763" y="6453188"/>
            <a:ext cx="1366837" cy="431800"/>
          </a:xfrm>
        </p:spPr>
        <p:txBody>
          <a:bodyPr/>
          <a:lstStyle/>
          <a:p>
            <a:pPr>
              <a:defRPr/>
            </a:pPr>
            <a:fld id="{731689FE-BD11-4000-B2CD-5CB814325653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Avalanche du trafic</a:t>
            </a:r>
            <a:br>
              <a:rPr lang="fr-FR" dirty="0" smtClean="0"/>
            </a:br>
            <a:r>
              <a:rPr lang="fr-FR" dirty="0" smtClean="0"/>
              <a:t>Data mobile</a:t>
            </a:r>
            <a:endParaRPr lang="fr-FR" dirty="0"/>
          </a:p>
        </p:txBody>
      </p:sp>
      <p:pic>
        <p:nvPicPr>
          <p:cNvPr id="911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6520"/>
            <a:ext cx="3216387" cy="2232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ZoneTexte 6"/>
          <p:cNvSpPr txBox="1"/>
          <p:nvPr/>
        </p:nvSpPr>
        <p:spPr>
          <a:xfrm>
            <a:off x="71406" y="4500571"/>
            <a:ext cx="4286280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fr-FR" sz="1800" b="1" dirty="0" smtClean="0">
                <a:solidFill>
                  <a:srgbClr val="C00000"/>
                </a:solidFill>
              </a:rPr>
              <a:t>Réduction des coûts par Bit + </a:t>
            </a:r>
            <a:r>
              <a:rPr lang="fr-FR" sz="1800" dirty="0" smtClean="0">
                <a:sym typeface="Wingdings" pitchFamily="2" charset="2"/>
              </a:rPr>
              <a:t>commercialisations de services innovants comme </a:t>
            </a:r>
            <a:r>
              <a:rPr lang="fr-FR" sz="1800" b="1" dirty="0" smtClean="0">
                <a:solidFill>
                  <a:srgbClr val="C00000"/>
                </a:solidFill>
                <a:sym typeface="Wingdings" pitchFamily="2" charset="2"/>
              </a:rPr>
              <a:t>moyen de rentabilisation des investissements des opérateurs</a:t>
            </a:r>
          </a:p>
          <a:p>
            <a:pPr lvl="0">
              <a:defRPr/>
            </a:pPr>
            <a:endParaRPr lang="fr-FR" sz="1800" b="1" dirty="0">
              <a:solidFill>
                <a:srgbClr val="C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7504" y="1340768"/>
            <a:ext cx="3071834" cy="285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50000"/>
                  </a:schemeClr>
                </a:solidFill>
              </a:rPr>
              <a:t>Total mobile traffic (EB per year)</a:t>
            </a:r>
            <a:endParaRPr lang="en-US" sz="12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7544" y="3841098"/>
            <a:ext cx="138371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i="1" dirty="0" smtClean="0">
                <a:solidFill>
                  <a:schemeClr val="tx1">
                    <a:lumMod val="50000"/>
                  </a:schemeClr>
                </a:solidFill>
                <a:latin typeface="Calibri"/>
              </a:rPr>
              <a:t>Source</a:t>
            </a:r>
            <a:r>
              <a:rPr lang="en-US" sz="1100" b="1" dirty="0" smtClean="0">
                <a:solidFill>
                  <a:schemeClr val="tx1">
                    <a:lumMod val="50000"/>
                  </a:schemeClr>
                </a:solidFill>
                <a:latin typeface="Calibri"/>
              </a:rPr>
              <a:t>: IDATE, 2011</a:t>
            </a:r>
            <a:r>
              <a:rPr lang="en-US" sz="1100" dirty="0" smtClean="0">
                <a:solidFill>
                  <a:schemeClr val="tx1">
                    <a:lumMod val="50000"/>
                  </a:schemeClr>
                </a:solidFill>
                <a:latin typeface="Calibri"/>
              </a:rPr>
              <a:t> </a:t>
            </a:r>
            <a:endParaRPr lang="en-US" sz="1100" dirty="0"/>
          </a:p>
        </p:txBody>
      </p:sp>
      <p:sp>
        <p:nvSpPr>
          <p:cNvPr id="14" name="AutoShape 87"/>
          <p:cNvSpPr>
            <a:spLocks noChangeArrowheads="1"/>
          </p:cNvSpPr>
          <p:nvPr/>
        </p:nvSpPr>
        <p:spPr bwMode="gray">
          <a:xfrm>
            <a:off x="4430833" y="1530940"/>
            <a:ext cx="3071834" cy="35719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514350" indent="-5143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Détérioration de</a:t>
            </a:r>
            <a:r>
              <a:rPr kumimoji="0" lang="fr-FR" sz="1600" b="1" i="0" u="none" strike="noStrike" kern="0" cap="none" spc="0" normalizeH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 la QoE</a:t>
            </a:r>
            <a:endParaRPr lang="fr-FR" sz="1600" b="1" kern="0" dirty="0" smtClean="0">
              <a:solidFill>
                <a:schemeClr val="bg2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4502271" y="1959568"/>
            <a:ext cx="32147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Problème</a:t>
            </a:r>
            <a:r>
              <a:rPr lang="en-US" sz="1600" dirty="0" smtClean="0"/>
              <a:t> de congestion</a:t>
            </a:r>
            <a:endParaRPr lang="en-US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74105" y="1459502"/>
            <a:ext cx="1214446" cy="96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AutoShape 87"/>
          <p:cNvSpPr>
            <a:spLocks noChangeArrowheads="1"/>
          </p:cNvSpPr>
          <p:nvPr/>
        </p:nvSpPr>
        <p:spPr bwMode="gray">
          <a:xfrm>
            <a:off x="4446073" y="2531072"/>
            <a:ext cx="3030876" cy="35719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514350" indent="-5143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Augmentation des coûts</a:t>
            </a:r>
            <a:endParaRPr lang="fr-FR" sz="1600" b="1" kern="0" dirty="0" smtClean="0">
              <a:solidFill>
                <a:schemeClr val="bg2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4543229" y="2985418"/>
            <a:ext cx="40606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Coûts CAPEX et OPEX</a:t>
            </a:r>
            <a:endParaRPr lang="en-US" sz="1600" dirty="0"/>
          </a:p>
        </p:txBody>
      </p:sp>
      <p:grpSp>
        <p:nvGrpSpPr>
          <p:cNvPr id="3" name="Group 88"/>
          <p:cNvGrpSpPr>
            <a:grpSpLocks/>
          </p:cNvGrpSpPr>
          <p:nvPr/>
        </p:nvGrpSpPr>
        <p:grpSpPr bwMode="auto">
          <a:xfrm>
            <a:off x="4002205" y="2548220"/>
            <a:ext cx="369069" cy="381000"/>
            <a:chOff x="2078" y="1680"/>
            <a:chExt cx="1615" cy="1615"/>
          </a:xfrm>
        </p:grpSpPr>
        <p:sp>
          <p:nvSpPr>
            <p:cNvPr id="34" name="Oval 8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35" name="Oval 90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36" name="Oval 91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tint val="0"/>
                    <a:invGamma/>
                  </a:srgbClr>
                </a:gs>
                <a:gs pos="50000">
                  <a:srgbClr val="0000FF"/>
                </a:gs>
                <a:gs pos="100000">
                  <a:srgbClr val="0000FF">
                    <a:gamma/>
                    <a:tint val="0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37" name="Oval 9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38" name="Oval 93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54118"/>
                    <a:invGamma/>
                  </a:srgbClr>
                </a:gs>
                <a:gs pos="50000">
                  <a:srgbClr val="0000FF"/>
                </a:gs>
                <a:gs pos="100000">
                  <a:srgbClr val="0000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39" name="Oval 9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</p:grpSp>
      <p:grpSp>
        <p:nvGrpSpPr>
          <p:cNvPr id="4" name="Group 102"/>
          <p:cNvGrpSpPr>
            <a:grpSpLocks/>
          </p:cNvGrpSpPr>
          <p:nvPr/>
        </p:nvGrpSpPr>
        <p:grpSpPr bwMode="auto">
          <a:xfrm>
            <a:off x="4018830" y="3462046"/>
            <a:ext cx="369069" cy="381000"/>
            <a:chOff x="2078" y="1680"/>
            <a:chExt cx="1615" cy="1615"/>
          </a:xfrm>
        </p:grpSpPr>
        <p:sp>
          <p:nvSpPr>
            <p:cNvPr id="41" name="Oval 103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42" name="Oval 104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43" name="Oval 105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tint val="0"/>
                    <a:invGamma/>
                  </a:srgbClr>
                </a:gs>
                <a:gs pos="50000">
                  <a:srgbClr val="0000FF"/>
                </a:gs>
                <a:gs pos="100000">
                  <a:srgbClr val="0000FF">
                    <a:gamma/>
                    <a:tint val="0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44" name="Oval 10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45" name="Oval 107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54118"/>
                    <a:invGamma/>
                  </a:srgbClr>
                </a:gs>
                <a:gs pos="50000">
                  <a:srgbClr val="0000FF"/>
                </a:gs>
                <a:gs pos="100000">
                  <a:srgbClr val="0000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46" name="Oval 10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solidFill>
              <a:srgbClr val="92D050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</p:grpSp>
      <p:grpSp>
        <p:nvGrpSpPr>
          <p:cNvPr id="5" name="Group 116"/>
          <p:cNvGrpSpPr>
            <a:grpSpLocks/>
          </p:cNvGrpSpPr>
          <p:nvPr/>
        </p:nvGrpSpPr>
        <p:grpSpPr bwMode="auto">
          <a:xfrm>
            <a:off x="4002205" y="1530940"/>
            <a:ext cx="344464" cy="381000"/>
            <a:chOff x="2078" y="1680"/>
            <a:chExt cx="1615" cy="1615"/>
          </a:xfrm>
        </p:grpSpPr>
        <p:sp>
          <p:nvSpPr>
            <p:cNvPr id="48" name="Oval 11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49" name="Oval 11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50" name="Oval 119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tint val="0"/>
                    <a:invGamma/>
                  </a:srgbClr>
                </a:gs>
                <a:gs pos="50000">
                  <a:srgbClr val="0000FF"/>
                </a:gs>
                <a:gs pos="100000">
                  <a:srgbClr val="0000FF">
                    <a:gamma/>
                    <a:tint val="0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51" name="Oval 12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52" name="Oval 121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54118"/>
                    <a:invGamma/>
                  </a:srgbClr>
                </a:gs>
                <a:gs pos="50000">
                  <a:srgbClr val="0000FF"/>
                </a:gs>
                <a:gs pos="100000">
                  <a:srgbClr val="0000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53" name="Oval 12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5" name="AutoShape 87"/>
          <p:cNvSpPr>
            <a:spLocks noChangeArrowheads="1"/>
          </p:cNvSpPr>
          <p:nvPr/>
        </p:nvSpPr>
        <p:spPr bwMode="gray">
          <a:xfrm>
            <a:off x="4430833" y="3462046"/>
            <a:ext cx="3030876" cy="35719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514350" indent="-5143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Découplage des revenus</a:t>
            </a:r>
            <a:endParaRPr lang="fr-FR" sz="1600" b="1" kern="0" dirty="0" smtClean="0">
              <a:solidFill>
                <a:schemeClr val="bg2"/>
              </a:solidFill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2271" y="3966102"/>
            <a:ext cx="3571900" cy="177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8" name="Rectangle 67"/>
          <p:cNvSpPr/>
          <p:nvPr/>
        </p:nvSpPr>
        <p:spPr>
          <a:xfrm>
            <a:off x="4500562" y="5857892"/>
            <a:ext cx="628822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i="1" dirty="0" smtClean="0">
                <a:solidFill>
                  <a:schemeClr val="tx1">
                    <a:lumMod val="50000"/>
                  </a:schemeClr>
                </a:solidFill>
              </a:rPr>
              <a:t>Source : </a:t>
            </a:r>
            <a:r>
              <a:rPr lang="en-US" sz="1100" dirty="0" smtClean="0">
                <a:solidFill>
                  <a:schemeClr val="tx1">
                    <a:lumMod val="50000"/>
                  </a:schemeClr>
                </a:solidFill>
              </a:rPr>
              <a:t>Future Mobile Standardization, December 2012</a:t>
            </a:r>
            <a:endParaRPr lang="en-US" sz="11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9" name="Flèche droite rayée 68"/>
          <p:cNvSpPr/>
          <p:nvPr/>
        </p:nvSpPr>
        <p:spPr>
          <a:xfrm>
            <a:off x="3287825" y="2459634"/>
            <a:ext cx="626645" cy="428628"/>
          </a:xfrm>
          <a:prstGeom prst="stripedRightArrow">
            <a:avLst/>
          </a:prstGeom>
          <a:solidFill>
            <a:srgbClr val="0099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0" name="Flèche droite rayée 69"/>
          <p:cNvSpPr/>
          <p:nvPr/>
        </p:nvSpPr>
        <p:spPr>
          <a:xfrm rot="6680823">
            <a:off x="3994789" y="4031063"/>
            <a:ext cx="408610" cy="726956"/>
          </a:xfrm>
          <a:prstGeom prst="stripedRightArrow">
            <a:avLst/>
          </a:prstGeom>
          <a:solidFill>
            <a:srgbClr val="0099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179388" y="6453188"/>
            <a:ext cx="4032250" cy="312737"/>
          </a:xfrm>
          <a:noFill/>
        </p:spPr>
        <p:txBody>
          <a:bodyPr/>
          <a:lstStyle/>
          <a:p>
            <a:r>
              <a:rPr lang="en-US" sz="1400" dirty="0" smtClean="0"/>
              <a:t>Algiers, Algeria, 8 September 2013</a:t>
            </a:r>
          </a:p>
        </p:txBody>
      </p:sp>
      <p:sp>
        <p:nvSpPr>
          <p:cNvPr id="47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751763" y="6453188"/>
            <a:ext cx="1366837" cy="431800"/>
          </a:xfrm>
          <a:noFill/>
        </p:spPr>
        <p:txBody>
          <a:bodyPr/>
          <a:lstStyle/>
          <a:p>
            <a:fld id="{D2BC07B9-59EF-405D-B23F-F7954873BB33}" type="slidenum">
              <a:rPr lang="en-US" sz="1400"/>
              <a:pPr/>
              <a:t>21</a:t>
            </a:fld>
            <a:endParaRPr 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z="1400" smtClean="0"/>
              <a:t>Algiers, Algeria, 8 September 2013</a:t>
            </a:r>
          </a:p>
        </p:txBody>
      </p:sp>
      <p:sp>
        <p:nvSpPr>
          <p:cNvPr id="921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0CC9F08-65AF-4BA3-9F04-23AF7E559F23}" type="slidenum">
              <a:rPr lang="en-US" sz="1400"/>
              <a:pPr/>
              <a:t>22</a:t>
            </a:fld>
            <a:endParaRPr lang="en-US" sz="1400"/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0"/>
            <a:ext cx="9144000" cy="1143000"/>
          </a:xfrm>
        </p:spPr>
        <p:txBody>
          <a:bodyPr/>
          <a:lstStyle/>
          <a:p>
            <a:r>
              <a:rPr lang="fr-FR" dirty="0" smtClean="0"/>
              <a:t>Avalanche du trafic data mobile</a:t>
            </a:r>
            <a:br>
              <a:rPr lang="fr-FR" dirty="0" smtClean="0"/>
            </a:br>
            <a:r>
              <a:rPr lang="fr-FR" sz="2800" b="0" dirty="0" smtClean="0"/>
              <a:t>Facteurs à considérer pour en faire face</a:t>
            </a:r>
            <a:endParaRPr lang="en-US" sz="2800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556792"/>
            <a:ext cx="7210425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5364088" y="2204864"/>
            <a:ext cx="3600400" cy="4370427"/>
          </a:xfrm>
          <a:prstGeom prst="rect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200" dirty="0" smtClean="0">
                <a:solidFill>
                  <a:schemeClr val="bg2"/>
                </a:solidFill>
                <a:latin typeface="+mn-lt"/>
              </a:rPr>
              <a:t>	</a:t>
            </a:r>
            <a:r>
              <a:rPr lang="fr-FR" sz="2200" b="1" dirty="0" smtClean="0">
                <a:solidFill>
                  <a:schemeClr val="bg2"/>
                </a:solidFill>
                <a:latin typeface="+mn-lt"/>
              </a:rPr>
              <a:t>Les </a:t>
            </a:r>
            <a:r>
              <a:rPr lang="fr-FR" sz="2200" b="1" dirty="0">
                <a:solidFill>
                  <a:schemeClr val="bg2"/>
                </a:solidFill>
                <a:latin typeface="+mn-lt"/>
              </a:rPr>
              <a:t>bandes de fréquences ne sont pas toutes disponibles dans tous les pays </a:t>
            </a:r>
          </a:p>
          <a:p>
            <a:pPr marL="534988" lvl="1" indent="-268288">
              <a:spcBef>
                <a:spcPct val="20000"/>
              </a:spcBef>
              <a:buSzPct val="70000"/>
              <a:buBlip>
                <a:blip r:embed="rId3"/>
              </a:buBlip>
            </a:pPr>
            <a:r>
              <a:rPr lang="fr-FR" sz="2000" dirty="0">
                <a:solidFill>
                  <a:schemeClr val="bg2"/>
                </a:solidFill>
              </a:rPr>
              <a:t>Certaines bandes ne sont pas encore identifiées</a:t>
            </a:r>
          </a:p>
          <a:p>
            <a:pPr marL="534988" lvl="1" indent="-268288">
              <a:spcBef>
                <a:spcPct val="20000"/>
              </a:spcBef>
              <a:buSzPct val="70000"/>
              <a:buBlip>
                <a:blip r:embed="rId3"/>
              </a:buBlip>
            </a:pPr>
            <a:r>
              <a:rPr lang="fr-FR" sz="2000" dirty="0">
                <a:solidFill>
                  <a:schemeClr val="bg2"/>
                </a:solidFill>
              </a:rPr>
              <a:t>Certaines bandes ne sont pas encore disponibles à cause leur utilisation dans d’autres domaines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921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z="1400" smtClean="0"/>
              <a:t>Algiers, Algeria, 8 September 2013</a:t>
            </a:r>
          </a:p>
        </p:txBody>
      </p:sp>
      <p:sp>
        <p:nvSpPr>
          <p:cNvPr id="921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0CC9F08-65AF-4BA3-9F04-23AF7E559F23}" type="slidenum">
              <a:rPr lang="en-US" sz="1400"/>
              <a:pPr/>
              <a:t>23</a:t>
            </a:fld>
            <a:endParaRPr lang="en-US" sz="1400"/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Besoins croissants</a:t>
            </a:r>
            <a:br>
              <a:rPr lang="fr-FR" dirty="0" smtClean="0"/>
            </a:br>
            <a:r>
              <a:rPr lang="fr-FR" dirty="0" smtClean="0"/>
              <a:t> en ressources spectrales</a:t>
            </a:r>
            <a:endParaRPr lang="en-US" dirty="0" smtClean="0"/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196753"/>
            <a:ext cx="8229600" cy="864096"/>
          </a:xfrm>
        </p:spPr>
        <p:txBody>
          <a:bodyPr/>
          <a:lstStyle/>
          <a:p>
            <a:r>
              <a:rPr lang="fr-FR" sz="2400" b="1" dirty="0" smtClean="0"/>
              <a:t>Spectre :</a:t>
            </a:r>
            <a:r>
              <a:rPr lang="fr-FR" sz="2400" dirty="0" smtClean="0"/>
              <a:t> Ressource la plus coûteuse et la plus rare pour les réseaux mobiles</a:t>
            </a:r>
          </a:p>
          <a:p>
            <a:pPr>
              <a:buNone/>
            </a:pPr>
            <a:endParaRPr lang="fr-FR" dirty="0" smtClean="0"/>
          </a:p>
          <a:p>
            <a:pPr lvl="1"/>
            <a:r>
              <a:rPr lang="fr-FR" dirty="0" smtClean="0"/>
              <a:t> 	</a:t>
            </a:r>
          </a:p>
        </p:txBody>
      </p:sp>
      <p:grpSp>
        <p:nvGrpSpPr>
          <p:cNvPr id="7" name="Groupe 4"/>
          <p:cNvGrpSpPr/>
          <p:nvPr/>
        </p:nvGrpSpPr>
        <p:grpSpPr>
          <a:xfrm>
            <a:off x="99864" y="2163688"/>
            <a:ext cx="1447800" cy="1066800"/>
            <a:chOff x="2067900" y="43362"/>
            <a:chExt cx="453369" cy="453369"/>
          </a:xfrm>
        </p:grpSpPr>
        <p:sp>
          <p:nvSpPr>
            <p:cNvPr id="8" name="Ellipse 5"/>
            <p:cNvSpPr/>
            <p:nvPr/>
          </p:nvSpPr>
          <p:spPr>
            <a:xfrm>
              <a:off x="2067900" y="43362"/>
              <a:ext cx="453369" cy="453369"/>
            </a:xfrm>
            <a:prstGeom prst="ellipse">
              <a:avLst/>
            </a:prstGeom>
            <a:solidFill>
              <a:srgbClr val="C0504D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</p:sp>
        <p:sp>
          <p:nvSpPr>
            <p:cNvPr id="9" name="Ellipse 4"/>
            <p:cNvSpPr/>
            <p:nvPr/>
          </p:nvSpPr>
          <p:spPr>
            <a:xfrm>
              <a:off x="2134294" y="109756"/>
              <a:ext cx="320581" cy="32058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marL="0" marR="0" lvl="0" indent="0" algn="ctr" defTabSz="2222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Croissance du trafic DATA Mobile</a:t>
              </a:r>
              <a:endPara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" name="Groupe 7"/>
          <p:cNvGrpSpPr/>
          <p:nvPr/>
        </p:nvGrpSpPr>
        <p:grpSpPr>
          <a:xfrm>
            <a:off x="1619673" y="2019672"/>
            <a:ext cx="1584175" cy="1224136"/>
            <a:chOff x="2303992" y="43362"/>
            <a:chExt cx="1568141" cy="2029875"/>
          </a:xfrm>
        </p:grpSpPr>
        <p:sp>
          <p:nvSpPr>
            <p:cNvPr id="11" name="Ellipse 10"/>
            <p:cNvSpPr/>
            <p:nvPr/>
          </p:nvSpPr>
          <p:spPr>
            <a:xfrm>
              <a:off x="2303992" y="43362"/>
              <a:ext cx="1568141" cy="2029875"/>
            </a:xfrm>
            <a:prstGeom prst="ellipse">
              <a:avLst/>
            </a:prstGeom>
            <a:solidFill>
              <a:srgbClr val="9BBB59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</p:sp>
        <p:sp>
          <p:nvSpPr>
            <p:cNvPr id="12" name="Ellipse 4"/>
            <p:cNvSpPr/>
            <p:nvPr/>
          </p:nvSpPr>
          <p:spPr>
            <a:xfrm>
              <a:off x="2533641" y="340630"/>
              <a:ext cx="1108843" cy="143533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marL="0" marR="0" lvl="0" indent="0" algn="ctr" defTabSz="466725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Croissance du nombre des terminaux connectés</a:t>
              </a:r>
              <a:endPara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3" name="Groupe 10"/>
          <p:cNvGrpSpPr/>
          <p:nvPr/>
        </p:nvGrpSpPr>
        <p:grpSpPr>
          <a:xfrm>
            <a:off x="251520" y="3531840"/>
            <a:ext cx="4464496" cy="648072"/>
            <a:chOff x="3174095" y="1736703"/>
            <a:chExt cx="906739" cy="706661"/>
          </a:xfrm>
        </p:grpSpPr>
        <p:sp>
          <p:nvSpPr>
            <p:cNvPr id="14" name="Ellipse 13"/>
            <p:cNvSpPr/>
            <p:nvPr/>
          </p:nvSpPr>
          <p:spPr>
            <a:xfrm>
              <a:off x="3174095" y="1736703"/>
              <a:ext cx="906739" cy="706661"/>
            </a:xfrm>
            <a:prstGeom prst="roundRect">
              <a:avLst/>
            </a:prstGeom>
            <a:solidFill>
              <a:srgbClr val="4BACC6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</p:sp>
        <p:sp>
          <p:nvSpPr>
            <p:cNvPr id="15" name="Ellipse 4"/>
            <p:cNvSpPr/>
            <p:nvPr/>
          </p:nvSpPr>
          <p:spPr>
            <a:xfrm>
              <a:off x="3205453" y="1791666"/>
              <a:ext cx="800587" cy="494662"/>
            </a:xfrm>
            <a:prstGeom prst="round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marL="0" marR="0" lvl="0" indent="0" algn="ctr" defTabSz="3556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Besoins de plus en plus importants en bande passante </a:t>
              </a: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6" name="Groupe 13"/>
          <p:cNvGrpSpPr/>
          <p:nvPr/>
        </p:nvGrpSpPr>
        <p:grpSpPr>
          <a:xfrm>
            <a:off x="3275856" y="2091680"/>
            <a:ext cx="1872208" cy="1080120"/>
            <a:chOff x="3915063" y="1638275"/>
            <a:chExt cx="906512" cy="906507"/>
          </a:xfrm>
        </p:grpSpPr>
        <p:sp>
          <p:nvSpPr>
            <p:cNvPr id="17" name="Ellipse 16"/>
            <p:cNvSpPr/>
            <p:nvPr/>
          </p:nvSpPr>
          <p:spPr>
            <a:xfrm>
              <a:off x="3915063" y="1638275"/>
              <a:ext cx="906512" cy="906507"/>
            </a:xfrm>
            <a:prstGeom prst="ellipse">
              <a:avLst/>
            </a:prstGeom>
            <a:solidFill>
              <a:srgbClr val="8064A2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</p:sp>
        <p:sp>
          <p:nvSpPr>
            <p:cNvPr id="18" name="Ellipse 4"/>
            <p:cNvSpPr/>
            <p:nvPr/>
          </p:nvSpPr>
          <p:spPr>
            <a:xfrm>
              <a:off x="4047819" y="1771030"/>
              <a:ext cx="641000" cy="64099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Innovations dans les applications et les services mobiles</a:t>
              </a:r>
              <a:endPara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0" name="Flèche vers le bas 19"/>
          <p:cNvSpPr/>
          <p:nvPr/>
        </p:nvSpPr>
        <p:spPr>
          <a:xfrm>
            <a:off x="4067944" y="3171800"/>
            <a:ext cx="288032" cy="398111"/>
          </a:xfrm>
          <a:prstGeom prst="downArrow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Flèche vers le bas 20"/>
          <p:cNvSpPr/>
          <p:nvPr/>
        </p:nvSpPr>
        <p:spPr>
          <a:xfrm>
            <a:off x="2267744" y="3243808"/>
            <a:ext cx="303768" cy="326103"/>
          </a:xfrm>
          <a:prstGeom prst="downArrow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Flèche vers le bas 21"/>
          <p:cNvSpPr/>
          <p:nvPr/>
        </p:nvSpPr>
        <p:spPr>
          <a:xfrm>
            <a:off x="755576" y="3243808"/>
            <a:ext cx="208384" cy="326103"/>
          </a:xfrm>
          <a:prstGeom prst="downArrow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1844824"/>
            <a:ext cx="720080" cy="667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323928"/>
            <a:ext cx="4464496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z="1400" smtClean="0"/>
              <a:t>Algiers, Algeria, 8 September 2013</a:t>
            </a:r>
          </a:p>
        </p:txBody>
      </p:sp>
      <p:sp>
        <p:nvSpPr>
          <p:cNvPr id="1024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1471719-70B2-419C-9694-4C71BF990627}" type="slidenum">
              <a:rPr lang="en-US" sz="1400"/>
              <a:pPr/>
              <a:t>24</a:t>
            </a:fld>
            <a:endParaRPr lang="en-US" sz="1400"/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97768"/>
            <a:ext cx="9144000" cy="1143000"/>
          </a:xfrm>
        </p:spPr>
        <p:txBody>
          <a:bodyPr/>
          <a:lstStyle/>
          <a:p>
            <a:r>
              <a:rPr lang="fr-FR" dirty="0" smtClean="0"/>
              <a:t>Besoins croissants</a:t>
            </a:r>
            <a:br>
              <a:rPr lang="fr-FR" dirty="0" smtClean="0"/>
            </a:br>
            <a:r>
              <a:rPr lang="fr-FR" dirty="0" smtClean="0"/>
              <a:t> en ressources spectrales</a:t>
            </a:r>
            <a:br>
              <a:rPr lang="fr-FR" dirty="0" smtClean="0"/>
            </a:br>
            <a:r>
              <a:rPr lang="fr-FR" sz="2800" b="0" dirty="0" smtClean="0"/>
              <a:t>Quelques solutions</a:t>
            </a:r>
            <a:endParaRPr lang="en-US" dirty="0" smtClean="0"/>
          </a:p>
        </p:txBody>
      </p:sp>
      <p:sp>
        <p:nvSpPr>
          <p:cNvPr id="7" name="Rectangle 6"/>
          <p:cNvSpPr/>
          <p:nvPr/>
        </p:nvSpPr>
        <p:spPr>
          <a:xfrm>
            <a:off x="341784" y="2007712"/>
            <a:ext cx="2646040" cy="1997352"/>
          </a:xfrm>
          <a:prstGeom prst="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fr-FR" sz="2000" b="1" dirty="0">
                <a:sym typeface="Wingdings" pitchFamily="2" charset="2"/>
              </a:rPr>
              <a:t> </a:t>
            </a:r>
            <a:r>
              <a:rPr lang="fr-FR" sz="2000" b="1" dirty="0" smtClean="0">
                <a:sym typeface="Wingdings" pitchFamily="2" charset="2"/>
              </a:rPr>
              <a:t>   Concrétiser le rôle du régulateur dans l’optimisation des ressources spectrales</a:t>
            </a:r>
          </a:p>
        </p:txBody>
      </p:sp>
      <p:sp>
        <p:nvSpPr>
          <p:cNvPr id="8" name="Ellipse 7"/>
          <p:cNvSpPr/>
          <p:nvPr/>
        </p:nvSpPr>
        <p:spPr bwMode="auto">
          <a:xfrm>
            <a:off x="107504" y="1772816"/>
            <a:ext cx="576064" cy="576064"/>
          </a:xfrm>
          <a:prstGeom prst="ellipse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</a:rPr>
              <a:t>1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366120" y="2007712"/>
            <a:ext cx="2646040" cy="200054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fr-FR" sz="2400" b="1" dirty="0" smtClean="0">
                <a:sym typeface="Wingdings" pitchFamily="2" charset="2"/>
              </a:rPr>
              <a:t>    </a:t>
            </a:r>
            <a:r>
              <a:rPr lang="fr-FR" sz="2000" b="1" dirty="0" smtClean="0">
                <a:sym typeface="Wingdings" pitchFamily="2" charset="2"/>
              </a:rPr>
              <a:t>Décharger le trafic à d’autres réseaux (</a:t>
            </a:r>
            <a:r>
              <a:rPr lang="fr-FR" sz="2000" b="1" dirty="0" err="1" smtClean="0">
                <a:sym typeface="Wingdings" pitchFamily="2" charset="2"/>
              </a:rPr>
              <a:t>Wi-Fi</a:t>
            </a:r>
            <a:r>
              <a:rPr lang="fr-FR" sz="2000" b="1" dirty="0" smtClean="0">
                <a:sym typeface="Wingdings" pitchFamily="2" charset="2"/>
              </a:rPr>
              <a:t>) ou d’autres connexions (</a:t>
            </a:r>
            <a:r>
              <a:rPr lang="fr-FR" sz="2000" b="1" dirty="0" err="1" smtClean="0">
                <a:sym typeface="Wingdings" pitchFamily="2" charset="2"/>
              </a:rPr>
              <a:t>Femtocells</a:t>
            </a:r>
            <a:r>
              <a:rPr lang="fr-FR" sz="2000" b="1" dirty="0" smtClean="0">
                <a:sym typeface="Wingdings" pitchFamily="2" charset="2"/>
              </a:rPr>
              <a:t>)</a:t>
            </a:r>
            <a:endParaRPr lang="fr-FR" sz="2400" b="1" dirty="0" smtClean="0">
              <a:sym typeface="Wingdings" pitchFamily="2" charset="2"/>
            </a:endParaRPr>
          </a:p>
        </p:txBody>
      </p:sp>
      <p:sp>
        <p:nvSpPr>
          <p:cNvPr id="14" name="Ellipse 13"/>
          <p:cNvSpPr/>
          <p:nvPr/>
        </p:nvSpPr>
        <p:spPr bwMode="auto">
          <a:xfrm>
            <a:off x="3131840" y="1772816"/>
            <a:ext cx="576064" cy="57606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</a:rPr>
              <a:t>2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390456" y="2007712"/>
            <a:ext cx="2646040" cy="198515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fr-FR" sz="2000" b="1" dirty="0" smtClean="0">
                <a:sym typeface="Wingdings" pitchFamily="2" charset="2"/>
              </a:rPr>
              <a:t>    Utiliser les hautes fréquences</a:t>
            </a:r>
            <a:r>
              <a:rPr lang="fr-FR" sz="2000" dirty="0" smtClean="0">
                <a:sym typeface="Wingdings" pitchFamily="2" charset="2"/>
              </a:rPr>
              <a:t> telles que 2.3 GHz et 3.6 GHz</a:t>
            </a:r>
            <a:endParaRPr lang="fr-FR" sz="2000" dirty="0">
              <a:sym typeface="Wingdings" pitchFamily="2" charset="2"/>
            </a:endParaRPr>
          </a:p>
          <a:p>
            <a:pPr lvl="0"/>
            <a:endParaRPr lang="fr-FR" sz="700" b="1" dirty="0" smtClean="0">
              <a:sym typeface="Wingdings" pitchFamily="2" charset="2"/>
            </a:endParaRPr>
          </a:p>
          <a:p>
            <a:pPr lvl="0"/>
            <a:endParaRPr lang="fr-FR" sz="1600" b="1" dirty="0" smtClean="0">
              <a:sym typeface="Wingdings" pitchFamily="2" charset="2"/>
            </a:endParaRPr>
          </a:p>
        </p:txBody>
      </p:sp>
      <p:sp>
        <p:nvSpPr>
          <p:cNvPr id="16" name="Ellipse 15"/>
          <p:cNvSpPr/>
          <p:nvPr/>
        </p:nvSpPr>
        <p:spPr bwMode="auto">
          <a:xfrm>
            <a:off x="6156176" y="1772816"/>
            <a:ext cx="576064" cy="57606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</a:rPr>
              <a:t>3</a:t>
            </a: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395536" y="414908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0850" marR="0" lvl="1" indent="6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0000"/>
              <a:tabLst/>
              <a:defRPr/>
            </a:pPr>
            <a:endParaRPr lang="fr-FR" sz="800" kern="0" dirty="0">
              <a:solidFill>
                <a:schemeClr val="bg2"/>
              </a:solidFill>
              <a:latin typeface="+mn-lt"/>
              <a:sym typeface="Wingdings" pitchFamily="2" charset="2"/>
            </a:endParaRPr>
          </a:p>
          <a:p>
            <a:pPr marL="450850" marR="0" lvl="1" indent="6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0000"/>
              <a:tabLst/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encourager le passage à la TV numérique pour utiliser les</a:t>
            </a:r>
            <a:r>
              <a:rPr kumimoji="0" lang="fr-FR" sz="1800" b="0" i="0" u="none" strike="noStrike" kern="0" cap="none" spc="0" normalizeH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 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fréquences résultantes  (</a:t>
            </a: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Digital </a:t>
            </a:r>
            <a:r>
              <a:rPr kumimoji="0" lang="fr-FR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Dividend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)</a:t>
            </a:r>
          </a:p>
          <a:p>
            <a:pPr marL="450850" marR="0" lvl="1" indent="6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0000"/>
              <a:tabLst/>
              <a:defRPr/>
            </a:pPr>
            <a:endParaRPr kumimoji="0" lang="fr-FR" sz="18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sym typeface="Wingdings" pitchFamily="2" charset="2"/>
            </a:endParaRPr>
          </a:p>
          <a:p>
            <a:pPr marL="450850" marR="0" lvl="1" indent="6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0000"/>
              <a:tabLst/>
              <a:defRPr/>
            </a:pPr>
            <a:r>
              <a:rPr kumimoji="0" lang="fr-FR" sz="1800" b="0" i="0" u="none" strike="noStrike" kern="0" cap="none" spc="0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Fournir un cadre réglementaire pour l’accès exclusif au spectre d’un titulaire licencié sur 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une base commune (</a:t>
            </a:r>
            <a:r>
              <a:rPr kumimoji="0" lang="fr-FR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Authorized</a:t>
            </a: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 </a:t>
            </a:r>
            <a:r>
              <a:rPr kumimoji="0" lang="fr-FR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Shared</a:t>
            </a: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 Access, ASA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)</a:t>
            </a:r>
          </a:p>
        </p:txBody>
      </p:sp>
      <p:sp>
        <p:nvSpPr>
          <p:cNvPr id="18" name="Flèche courbée vers la droite 17"/>
          <p:cNvSpPr/>
          <p:nvPr/>
        </p:nvSpPr>
        <p:spPr bwMode="auto">
          <a:xfrm>
            <a:off x="395536" y="4005064"/>
            <a:ext cx="432048" cy="576064"/>
          </a:xfrm>
          <a:prstGeom prst="curvedRightArrow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9" name="Flèche courbée vers la droite 18"/>
          <p:cNvSpPr/>
          <p:nvPr/>
        </p:nvSpPr>
        <p:spPr bwMode="auto">
          <a:xfrm>
            <a:off x="395536" y="4941168"/>
            <a:ext cx="432048" cy="576064"/>
          </a:xfrm>
          <a:prstGeom prst="curvedRightArrow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z="1400" dirty="0" smtClean="0"/>
              <a:t>Algiers, Algeria, 8 September 2013</a:t>
            </a:r>
          </a:p>
        </p:txBody>
      </p:sp>
      <p:sp>
        <p:nvSpPr>
          <p:cNvPr id="13315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297CF14-C14F-4C1B-AA1E-307DC4093135}" type="slidenum">
              <a:rPr lang="en-US" sz="1400"/>
              <a:pPr/>
              <a:t>25</a:t>
            </a:fld>
            <a:endParaRPr lang="en-US" sz="1400"/>
          </a:p>
        </p:txBody>
      </p:sp>
      <p:sp>
        <p:nvSpPr>
          <p:cNvPr id="13316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Fournir une Expérience</a:t>
            </a:r>
            <a:br>
              <a:rPr lang="fr-FR" dirty="0" smtClean="0"/>
            </a:br>
            <a:r>
              <a:rPr lang="en-US" dirty="0" smtClean="0"/>
              <a:t> </a:t>
            </a:r>
            <a:r>
              <a:rPr lang="fr-FR" dirty="0" smtClean="0"/>
              <a:t>Utilisateur de Valeur</a:t>
            </a:r>
            <a:endParaRPr lang="en-US" dirty="0" smtClean="0"/>
          </a:p>
        </p:txBody>
      </p:sp>
      <p:sp>
        <p:nvSpPr>
          <p:cNvPr id="13317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268760"/>
            <a:ext cx="5050904" cy="4525963"/>
          </a:xfrm>
        </p:spPr>
        <p:txBody>
          <a:bodyPr/>
          <a:lstStyle/>
          <a:p>
            <a:pPr algn="ctr">
              <a:lnSpc>
                <a:spcPct val="90000"/>
              </a:lnSpc>
              <a:buNone/>
            </a:pPr>
            <a:r>
              <a:rPr lang="en-US" sz="3200" b="1" dirty="0" smtClean="0"/>
              <a:t>	</a:t>
            </a:r>
            <a:r>
              <a:rPr lang="en-US" b="1" dirty="0" err="1" smtClean="0"/>
              <a:t>Opérateurs</a:t>
            </a:r>
            <a:r>
              <a:rPr lang="en-US" sz="3200" b="1" dirty="0" smtClean="0"/>
              <a:t> </a:t>
            </a:r>
          </a:p>
          <a:p>
            <a:pPr algn="ctr">
              <a:lnSpc>
                <a:spcPct val="90000"/>
              </a:lnSpc>
              <a:buNone/>
            </a:pPr>
            <a:endParaRPr lang="en-US" sz="800" b="1" dirty="0" smtClean="0"/>
          </a:p>
          <a:p>
            <a:r>
              <a:rPr lang="fr-FR" sz="2200" dirty="0" smtClean="0"/>
              <a:t>3 points d’intérêts pour éviter le </a:t>
            </a:r>
            <a:r>
              <a:rPr lang="fr-FR" sz="2200" dirty="0" err="1" smtClean="0"/>
              <a:t>Churn</a:t>
            </a:r>
            <a:endParaRPr lang="fr-FR" sz="2200" dirty="0" smtClean="0"/>
          </a:p>
          <a:p>
            <a:pPr lvl="1"/>
            <a:r>
              <a:rPr lang="fr-FR" sz="2000" dirty="0" smtClean="0"/>
              <a:t>Couverture réseau (la plus large possible)</a:t>
            </a:r>
          </a:p>
          <a:p>
            <a:pPr lvl="1"/>
            <a:r>
              <a:rPr lang="fr-FR" sz="2000" dirty="0" smtClean="0"/>
              <a:t>perception de vitesse de connexion chez les utilisateurs </a:t>
            </a:r>
          </a:p>
          <a:p>
            <a:pPr lvl="1"/>
            <a:r>
              <a:rPr lang="fr-FR" sz="2000" dirty="0" smtClean="0"/>
              <a:t>Qualité du réseau</a:t>
            </a:r>
          </a:p>
          <a:p>
            <a:pPr lvl="1">
              <a:buNone/>
            </a:pPr>
            <a:endParaRPr lang="fr-FR" sz="700" dirty="0" smtClean="0"/>
          </a:p>
          <a:p>
            <a:r>
              <a:rPr lang="fr-FR" sz="2200" dirty="0" smtClean="0"/>
              <a:t>Difficultés de gérer les indicateurs de la </a:t>
            </a:r>
            <a:r>
              <a:rPr lang="fr-FR" sz="2200" dirty="0" err="1" smtClean="0"/>
              <a:t>QoS</a:t>
            </a:r>
            <a:r>
              <a:rPr lang="fr-FR" sz="2200" dirty="0" smtClean="0"/>
              <a:t> pour les utilisateurs ayant des expériences Internet mobile hétérogènes </a:t>
            </a:r>
          </a:p>
          <a:p>
            <a:pPr lvl="0"/>
            <a:endParaRPr lang="fr-FR" sz="2400" b="1" dirty="0" smtClean="0">
              <a:sym typeface="Wingdings" pitchFamily="2" charset="2"/>
            </a:endParaRPr>
          </a:p>
        </p:txBody>
      </p:sp>
      <p:sp>
        <p:nvSpPr>
          <p:cNvPr id="13318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5069904" y="1351309"/>
            <a:ext cx="4038600" cy="3589859"/>
          </a:xfrm>
        </p:spPr>
        <p:txBody>
          <a:bodyPr/>
          <a:lstStyle/>
          <a:p>
            <a:pPr algn="ctr">
              <a:lnSpc>
                <a:spcPct val="90000"/>
              </a:lnSpc>
              <a:buNone/>
            </a:pPr>
            <a:r>
              <a:rPr lang="fr-FR" b="1" dirty="0" smtClean="0"/>
              <a:t>Equipementiers</a:t>
            </a:r>
          </a:p>
          <a:p>
            <a:pPr algn="ctr">
              <a:lnSpc>
                <a:spcPct val="90000"/>
              </a:lnSpc>
              <a:buNone/>
            </a:pPr>
            <a:endParaRPr lang="fr-FR" sz="800" b="1" dirty="0" smtClean="0"/>
          </a:p>
          <a:p>
            <a:pPr>
              <a:lnSpc>
                <a:spcPct val="90000"/>
              </a:lnSpc>
            </a:pPr>
            <a:r>
              <a:rPr lang="fr-FR" sz="2200" dirty="0" smtClean="0"/>
              <a:t>Améliorer l’autonomie des batteries des terminaux surtout avec l’émergence des applications mobiles nécessitant des capacités énormes de traitement</a:t>
            </a:r>
          </a:p>
        </p:txBody>
      </p:sp>
      <p:pic>
        <p:nvPicPr>
          <p:cNvPr id="9" name="Picture 2" descr="http://www.avvasi.com/wp-content/uploads/2010/08/img_tech_videoissu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4653136"/>
            <a:ext cx="3240360" cy="20608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z="1400" smtClean="0"/>
              <a:t>Algiers, Algeria, 8 September 2013</a:t>
            </a:r>
          </a:p>
        </p:txBody>
      </p:sp>
      <p:sp>
        <p:nvSpPr>
          <p:cNvPr id="1024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1471719-70B2-419C-9694-4C71BF990627}" type="slidenum">
              <a:rPr lang="en-US" sz="1400"/>
              <a:pPr/>
              <a:t>26</a:t>
            </a:fld>
            <a:endParaRPr lang="en-US" sz="1400"/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Nouvelles Exigences</a:t>
            </a:r>
            <a:br>
              <a:rPr lang="fr-FR" dirty="0" smtClean="0"/>
            </a:br>
            <a:r>
              <a:rPr lang="fr-FR" sz="2800" b="0" dirty="0" smtClean="0"/>
              <a:t>pour les Solutions de Test des Terminaux</a:t>
            </a:r>
            <a:endParaRPr lang="en-US" dirty="0" smtClean="0"/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09241"/>
            <a:ext cx="8686800" cy="3703935"/>
          </a:xfrm>
        </p:spPr>
        <p:txBody>
          <a:bodyPr/>
          <a:lstStyle/>
          <a:p>
            <a:r>
              <a:rPr lang="fr-FR" dirty="0" smtClean="0"/>
              <a:t>La mise à jour des outils existants de Test des terminaux mobiles ne suffit pas pour les nouvelles générations de réseaux </a:t>
            </a:r>
          </a:p>
          <a:p>
            <a:pPr>
              <a:buNone/>
            </a:pPr>
            <a:endParaRPr lang="fr-FR" sz="2000" dirty="0" smtClean="0"/>
          </a:p>
          <a:p>
            <a:pPr>
              <a:buFont typeface="Wingdings"/>
              <a:buChar char="è"/>
            </a:pPr>
            <a:r>
              <a:rPr lang="fr-FR" b="1" i="1" dirty="0" smtClean="0"/>
              <a:t>Nécessité de création de nouveaux outils spécifiques aux nouvelles technologies</a:t>
            </a:r>
          </a:p>
          <a:p>
            <a:pPr>
              <a:buNone/>
            </a:pPr>
            <a:endParaRPr lang="fr-FR" b="1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5029200"/>
            <a:ext cx="24955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z="1400" dirty="0" smtClean="0"/>
              <a:t>Algiers, Algeria, 8 September 2013</a:t>
            </a:r>
          </a:p>
        </p:txBody>
      </p:sp>
      <p:sp>
        <p:nvSpPr>
          <p:cNvPr id="1126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A102209-C279-483A-A1FA-4CF6FA58EA62}" type="slidenum">
              <a:rPr lang="en-US" sz="1400"/>
              <a:pPr/>
              <a:t>27</a:t>
            </a:fld>
            <a:endParaRPr lang="en-US" sz="1400"/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/>
          <a:lstStyle/>
          <a:p>
            <a:r>
              <a:rPr lang="fr-FR" dirty="0" smtClean="0"/>
              <a:t>Applications Mobiles</a:t>
            </a:r>
            <a:endParaRPr lang="en-US" dirty="0" smtClean="0"/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39952" y="1052736"/>
            <a:ext cx="5004048" cy="1470100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fr-FR" sz="2400" b="1" i="1" dirty="0" smtClean="0"/>
              <a:t>Principaux Challenges :</a:t>
            </a:r>
          </a:p>
          <a:p>
            <a:pPr>
              <a:lnSpc>
                <a:spcPct val="150000"/>
              </a:lnSpc>
            </a:pPr>
            <a:r>
              <a:rPr lang="fr-FR" sz="2000" dirty="0" smtClean="0"/>
              <a:t>Assurer une </a:t>
            </a:r>
            <a:r>
              <a:rPr lang="fr-FR" sz="2000" dirty="0" err="1" smtClean="0"/>
              <a:t>QoE</a:t>
            </a:r>
            <a:r>
              <a:rPr lang="fr-FR" sz="2000" dirty="0" smtClean="0"/>
              <a:t> de valeur</a:t>
            </a:r>
          </a:p>
          <a:p>
            <a:r>
              <a:rPr lang="fr-FR" sz="2000" dirty="0" smtClean="0"/>
              <a:t>Surmonter les difficultés de migration </a:t>
            </a:r>
          </a:p>
          <a:p>
            <a:pPr>
              <a:lnSpc>
                <a:spcPct val="150000"/>
              </a:lnSpc>
            </a:pPr>
            <a:r>
              <a:rPr lang="fr-FR" sz="2000" dirty="0" smtClean="0"/>
              <a:t>Offrir de nouveaux services riches et innovateurs</a:t>
            </a:r>
          </a:p>
          <a:p>
            <a:pPr>
              <a:lnSpc>
                <a:spcPct val="150000"/>
              </a:lnSpc>
            </a:pPr>
            <a:r>
              <a:rPr lang="fr-FR" sz="2000" dirty="0" smtClean="0"/>
              <a:t>Fournir des solutions de haute densité, de haute performance et à faible latence</a:t>
            </a:r>
          </a:p>
          <a:p>
            <a:pPr>
              <a:lnSpc>
                <a:spcPct val="150000"/>
              </a:lnSpc>
            </a:pPr>
            <a:r>
              <a:rPr lang="fr-FR" sz="2000" dirty="0" smtClean="0"/>
              <a:t>Fournir des solutions rentables qui réduisent les coûts (CAPEX et OPEX)</a:t>
            </a:r>
            <a:endParaRPr lang="fr-FR" sz="2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24744"/>
            <a:ext cx="3816424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ZoneTexte 6"/>
          <p:cNvSpPr txBox="1"/>
          <p:nvPr/>
        </p:nvSpPr>
        <p:spPr>
          <a:xfrm>
            <a:off x="251520" y="4437112"/>
            <a:ext cx="3744416" cy="120032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/>
            <a:r>
              <a:rPr lang="fr-FR" sz="1800" dirty="0" smtClean="0">
                <a:solidFill>
                  <a:schemeClr val="bg2"/>
                </a:solidFill>
                <a:sym typeface="Wingdings" pitchFamily="2" charset="2"/>
              </a:rPr>
              <a:t>Essor des applications multimédia (vidéo) avec des exigences avancées (temps réel, HD, etc.)</a:t>
            </a:r>
          </a:p>
        </p:txBody>
      </p:sp>
      <p:sp>
        <p:nvSpPr>
          <p:cNvPr id="8" name="Flèche droite rayée 7"/>
          <p:cNvSpPr/>
          <p:nvPr/>
        </p:nvSpPr>
        <p:spPr>
          <a:xfrm rot="5400000">
            <a:off x="1072" y="4082152"/>
            <a:ext cx="543559" cy="533400"/>
          </a:xfrm>
          <a:prstGeom prst="stripedRightArrow">
            <a:avLst/>
          </a:prstGeom>
          <a:solidFill>
            <a:srgbClr val="0099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-36512" y="5949280"/>
            <a:ext cx="8458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1" dirty="0" smtClean="0">
                <a:solidFill>
                  <a:schemeClr val="tx1">
                    <a:lumMod val="50000"/>
                  </a:schemeClr>
                </a:solidFill>
              </a:rPr>
              <a:t>Source : </a:t>
            </a:r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</a:rPr>
              <a:t>Facing Multimedia Applications Challenges</a:t>
            </a:r>
          </a:p>
          <a:p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</a:rPr>
              <a:t> in LTE, SURF, </a:t>
            </a:r>
            <a:r>
              <a:rPr lang="en-US" sz="1200" dirty="0" err="1" smtClean="0">
                <a:solidFill>
                  <a:schemeClr val="tx1">
                    <a:lumMod val="50000"/>
                  </a:schemeClr>
                </a:solidFill>
              </a:rPr>
              <a:t>Décembre</a:t>
            </a:r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</a:rPr>
              <a:t> 2011 </a:t>
            </a:r>
            <a:endParaRPr lang="fr-FR" sz="12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z="1400" smtClean="0"/>
              <a:t>Algiers, Algeria, 8 September 2013</a:t>
            </a:r>
          </a:p>
        </p:txBody>
      </p:sp>
      <p:sp>
        <p:nvSpPr>
          <p:cNvPr id="1126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A102209-C279-483A-A1FA-4CF6FA58EA62}" type="slidenum">
              <a:rPr lang="en-US" sz="1400"/>
              <a:pPr/>
              <a:t>28</a:t>
            </a:fld>
            <a:endParaRPr lang="en-US" sz="1400"/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Interopérabilité</a:t>
            </a:r>
            <a:br>
              <a:rPr lang="fr-FR" dirty="0" smtClean="0"/>
            </a:br>
            <a:r>
              <a:rPr lang="fr-FR" dirty="0" smtClean="0"/>
              <a:t>entre Réseaux hétérogènes</a:t>
            </a:r>
            <a:endParaRPr lang="en-US" dirty="0" smtClean="0"/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340769"/>
            <a:ext cx="8229600" cy="2448272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fr-FR" sz="2200" b="1" dirty="0" smtClean="0"/>
              <a:t>Nouvelles exigences pour les terminaux dans un environnement 4G :</a:t>
            </a:r>
          </a:p>
          <a:p>
            <a:pPr lvl="1">
              <a:spcBef>
                <a:spcPts val="1200"/>
              </a:spcBef>
            </a:pPr>
            <a:r>
              <a:rPr lang="fr-FR" sz="2000" dirty="0" smtClean="0"/>
              <a:t>multi-modes, multi-accès et reconfigurables</a:t>
            </a:r>
          </a:p>
          <a:p>
            <a:pPr lvl="1">
              <a:spcBef>
                <a:spcPts val="1200"/>
              </a:spcBef>
            </a:pPr>
            <a:r>
              <a:rPr lang="fr-FR" sz="2000" dirty="0" smtClean="0"/>
              <a:t>capacité de découvrir les réseaux disponibles + choisir automatiquement le réseau adéquat</a:t>
            </a:r>
          </a:p>
          <a:p>
            <a:pPr lvl="1">
              <a:spcBef>
                <a:spcPts val="1200"/>
              </a:spcBef>
              <a:buNone/>
            </a:pPr>
            <a:endParaRPr lang="en-US" dirty="0" smtClean="0"/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fr-FR" sz="2200" b="1" dirty="0" smtClean="0"/>
              <a:t>Complexité de la gestion des                                            comptes des abonnées dans un                                                                                       environnement 4G hétérogène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3786190"/>
            <a:ext cx="2645668" cy="1833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z="1400" dirty="0" smtClean="0"/>
              <a:t>Algiers, Algeria, 8 September 2013</a:t>
            </a:r>
          </a:p>
        </p:txBody>
      </p:sp>
      <p:sp>
        <p:nvSpPr>
          <p:cNvPr id="1126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A102209-C279-483A-A1FA-4CF6FA58EA62}" type="slidenum">
              <a:rPr lang="en-US" sz="1400"/>
              <a:pPr/>
              <a:t>29</a:t>
            </a:fld>
            <a:endParaRPr lang="en-US" sz="1400"/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Consommation de l’énergie</a:t>
            </a:r>
            <a:endParaRPr lang="en-US" dirty="0" smtClean="0"/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65225"/>
            <a:ext cx="8229600" cy="4525963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fr-FR" sz="2400" b="1" i="1" dirty="0" smtClean="0"/>
              <a:t>Nécessité de réduire la consommation d’énergie par les stations de base</a:t>
            </a:r>
          </a:p>
          <a:p>
            <a:pPr marL="1143000" lvl="1" indent="-396875">
              <a:lnSpc>
                <a:spcPct val="120000"/>
              </a:lnSpc>
              <a:spcBef>
                <a:spcPts val="1200"/>
              </a:spcBef>
              <a:buClr>
                <a:srgbClr val="0E438A"/>
              </a:buClr>
              <a:buSzPct val="110000"/>
              <a:buFont typeface="Wingdings"/>
              <a:buChar char="è"/>
            </a:pPr>
            <a:r>
              <a:rPr lang="fr-FR" sz="2000" i="1" dirty="0" smtClean="0">
                <a:solidFill>
                  <a:schemeClr val="bg2"/>
                </a:solidFill>
                <a:latin typeface="+mn-lt"/>
                <a:sym typeface="Wingdings" pitchFamily="2" charset="2"/>
              </a:rPr>
              <a:t>baisser les coûts OPEX +</a:t>
            </a:r>
            <a:r>
              <a:rPr lang="fr-FR" sz="2000" i="1" dirty="0" smtClean="0">
                <a:sym typeface="Wingdings" pitchFamily="2" charset="2"/>
              </a:rPr>
              <a:t> limiter la taille des équipements pour une installation plus facile</a:t>
            </a:r>
            <a:endParaRPr lang="fr-FR" sz="1000" i="1" dirty="0" smtClean="0">
              <a:sym typeface="Wingdings" pitchFamily="2" charset="2"/>
            </a:endParaRP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fr-FR" sz="2400" b="1" i="1" dirty="0" smtClean="0"/>
              <a:t>Limitation de l’autonomie des batterie </a:t>
            </a:r>
            <a:r>
              <a:rPr lang="fr-FR" sz="2400" dirty="0" smtClean="0"/>
              <a:t>due à l’utilisation des applications mobiles + opérations multi-radio </a:t>
            </a:r>
            <a:endParaRPr lang="fr-FR" sz="2000" dirty="0" smtClean="0"/>
          </a:p>
          <a:p>
            <a:pPr marL="350838" lvl="1" indent="-350838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sz="2400" dirty="0" smtClean="0">
                <a:sym typeface="Wingdings" pitchFamily="2" charset="2"/>
              </a:rPr>
              <a:t> </a:t>
            </a:r>
            <a:r>
              <a:rPr lang="fr-FR" sz="2400" b="1" dirty="0" smtClean="0">
                <a:sym typeface="Wingdings" pitchFamily="2" charset="2"/>
              </a:rPr>
              <a:t>Investir dans le développement de techniques et de solutions de gestion de la consommation de l’énergie</a:t>
            </a:r>
            <a:endParaRPr lang="fr-FR" sz="2400" b="1" dirty="0" smtClean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5589240"/>
            <a:ext cx="2981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z="1400" smtClean="0"/>
              <a:t>Algiers, Algeria, 8 September 2013</a:t>
            </a: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1A4992A-B811-407F-9D27-B5874807D1D7}" type="slidenum">
              <a:rPr lang="en-US" sz="1400"/>
              <a:pPr/>
              <a:t>3</a:t>
            </a:fld>
            <a:endParaRPr lang="en-US" sz="1400" dirty="0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65225"/>
            <a:ext cx="8229600" cy="4525963"/>
          </a:xfrm>
        </p:spPr>
        <p:txBody>
          <a:bodyPr/>
          <a:lstStyle/>
          <a:p>
            <a:pPr algn="just">
              <a:spcBef>
                <a:spcPts val="1200"/>
              </a:spcBef>
            </a:pPr>
            <a:r>
              <a:rPr lang="fr-FR" sz="2000" b="1" dirty="0" smtClean="0"/>
              <a:t>Les standards IMT (IMT-2000 et IMT-Advanced) ont imposé de nouvelles exigences </a:t>
            </a:r>
            <a:r>
              <a:rPr lang="fr-FR" sz="2000" dirty="0" smtClean="0"/>
              <a:t>pour les réseaux mobiles surtout en terme de débit de transmission, de latence et d’efficacité spectrale</a:t>
            </a:r>
          </a:p>
          <a:p>
            <a:pPr algn="just">
              <a:spcBef>
                <a:spcPts val="1200"/>
              </a:spcBef>
            </a:pPr>
            <a:r>
              <a:rPr lang="fr-FR" sz="2000" b="1" dirty="0" smtClean="0"/>
              <a:t>Ces exigences ont constitué les fondements des réseaux 3G, puis des réseaux 4G</a:t>
            </a:r>
          </a:p>
          <a:p>
            <a:pPr algn="just">
              <a:spcBef>
                <a:spcPts val="1200"/>
              </a:spcBef>
            </a:pPr>
            <a:r>
              <a:rPr lang="fr-FR" sz="2000" b="1" dirty="0" smtClean="0"/>
              <a:t>Les capacités et les caractéristiques des nouveaux réseaux continuent à révolutionner l’écosystème mobile </a:t>
            </a:r>
            <a:r>
              <a:rPr lang="fr-FR" sz="2000" dirty="0" smtClean="0"/>
              <a:t>tout en créant des opportunités d’une meilleure connectivité ainsi que la fourniture de nouveaux services sur le marché</a:t>
            </a:r>
          </a:p>
          <a:p>
            <a:pPr algn="just">
              <a:spcBef>
                <a:spcPts val="1200"/>
              </a:spcBef>
            </a:pPr>
            <a:r>
              <a:rPr lang="fr-FR" sz="2000" dirty="0" smtClean="0"/>
              <a:t>Cependant, l’utilisation en masse de ces services </a:t>
            </a:r>
            <a:r>
              <a:rPr lang="fr-FR" sz="2000" b="1" dirty="0" smtClean="0"/>
              <a:t>impose de nouveaux défis à soulever par les acteurs de l’industrie IMT</a:t>
            </a:r>
            <a:endParaRPr lang="fr-FR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re 1"/>
          <p:cNvSpPr>
            <a:spLocks noGrp="1"/>
          </p:cNvSpPr>
          <p:nvPr>
            <p:ph type="title"/>
          </p:nvPr>
        </p:nvSpPr>
        <p:spPr>
          <a:xfrm>
            <a:off x="0" y="125760"/>
            <a:ext cx="9144000" cy="1143000"/>
          </a:xfrm>
        </p:spPr>
        <p:txBody>
          <a:bodyPr/>
          <a:lstStyle/>
          <a:p>
            <a:r>
              <a:rPr lang="fr-FR" dirty="0" smtClean="0"/>
              <a:t>Challenges de Migration</a:t>
            </a:r>
            <a:br>
              <a:rPr lang="fr-FR" dirty="0" smtClean="0"/>
            </a:br>
            <a:r>
              <a:rPr lang="fr-FR" dirty="0" smtClean="0"/>
              <a:t>vers la LTE : </a:t>
            </a:r>
            <a:r>
              <a:rPr lang="fr-FR" sz="2800" b="0" dirty="0" err="1" smtClean="0"/>
              <a:t>True</a:t>
            </a:r>
            <a:r>
              <a:rPr lang="fr-FR" sz="2800" b="0" dirty="0" smtClean="0"/>
              <a:t> </a:t>
            </a:r>
            <a:r>
              <a:rPr lang="fr-FR" sz="2800" b="0" dirty="0" err="1" smtClean="0"/>
              <a:t>Roaming</a:t>
            </a:r>
            <a:r>
              <a:rPr lang="fr-FR" sz="2800" b="0" dirty="0" smtClean="0"/>
              <a:t> (1)</a:t>
            </a:r>
            <a:endParaRPr lang="fr-FR" b="0" dirty="0" smtClean="0"/>
          </a:p>
        </p:txBody>
      </p:sp>
      <p:sp>
        <p:nvSpPr>
          <p:cNvPr id="12292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Algiers, Algeria, 8 September 2013</a:t>
            </a:r>
          </a:p>
        </p:txBody>
      </p:sp>
      <p:sp>
        <p:nvSpPr>
          <p:cNvPr id="12293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140058A-73CD-40E2-A5A9-4C135813C8E0}" type="slidenum">
              <a:rPr lang="en-US"/>
              <a:pPr/>
              <a:t>30</a:t>
            </a:fld>
            <a:endParaRPr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107504" y="1385733"/>
            <a:ext cx="3682752" cy="41919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fr-FR" sz="2000" dirty="0" smtClean="0">
                <a:solidFill>
                  <a:srgbClr val="C00000"/>
                </a:solidFill>
              </a:rPr>
              <a:t>44 </a:t>
            </a:r>
            <a:r>
              <a:rPr lang="fr-FR" sz="2000" dirty="0" smtClean="0"/>
              <a:t>bandes distinctes allouées à la LTE</a:t>
            </a:r>
          </a:p>
          <a:p>
            <a:endParaRPr lang="fr-FR" sz="500" dirty="0" smtClean="0"/>
          </a:p>
          <a:p>
            <a:pPr>
              <a:lnSpc>
                <a:spcPct val="90000"/>
              </a:lnSpc>
            </a:pPr>
            <a:r>
              <a:rPr lang="fr-FR" sz="2000" dirty="0" smtClean="0"/>
              <a:t> Utilisation de bandes diffère d’une région à une autre </a:t>
            </a:r>
            <a:r>
              <a:rPr lang="en-US" sz="2000" dirty="0" smtClean="0"/>
              <a:t>:</a:t>
            </a:r>
          </a:p>
          <a:p>
            <a:endParaRPr lang="en-US" sz="800" dirty="0" smtClean="0"/>
          </a:p>
          <a:p>
            <a:pPr lvl="1" indent="-228600">
              <a:buFont typeface="Wingdings" pitchFamily="2" charset="2"/>
              <a:buChar char="ü"/>
            </a:pPr>
            <a:r>
              <a:rPr lang="en-US" sz="1600" dirty="0" smtClean="0">
                <a:solidFill>
                  <a:srgbClr val="0066FF"/>
                </a:solidFill>
              </a:rPr>
              <a:t>Amérique du Nord:  </a:t>
            </a:r>
            <a:r>
              <a:rPr lang="en-US" sz="1600" dirty="0" smtClean="0"/>
              <a:t>700, 800,1700 et 1900MHz</a:t>
            </a:r>
          </a:p>
          <a:p>
            <a:pPr lvl="1" indent="-228600"/>
            <a:endParaRPr lang="en-US" sz="700" dirty="0" smtClean="0"/>
          </a:p>
          <a:p>
            <a:pPr lvl="1" indent="-228600">
              <a:buFont typeface="Wingdings" pitchFamily="2" charset="2"/>
              <a:buChar char="ü"/>
            </a:pPr>
            <a:r>
              <a:rPr lang="en-US" sz="1600" dirty="0" smtClean="0">
                <a:solidFill>
                  <a:srgbClr val="0066FF"/>
                </a:solidFill>
              </a:rPr>
              <a:t>Europe : </a:t>
            </a:r>
            <a:r>
              <a:rPr lang="en-US" sz="1600" dirty="0" smtClean="0"/>
              <a:t>800, 900, 1800 et 2600 MHz</a:t>
            </a:r>
          </a:p>
          <a:p>
            <a:pPr marL="228600" lvl="1"/>
            <a:endParaRPr lang="en-US" sz="700" dirty="0" smtClean="0"/>
          </a:p>
          <a:p>
            <a:pPr lvl="1" indent="-228600">
              <a:buFont typeface="Wingdings" pitchFamily="2" charset="2"/>
              <a:buChar char="ü"/>
            </a:pPr>
            <a:r>
              <a:rPr lang="en-US" sz="1600" dirty="0" err="1" smtClean="0">
                <a:solidFill>
                  <a:srgbClr val="0066FF"/>
                </a:solidFill>
              </a:rPr>
              <a:t>Afrique</a:t>
            </a:r>
            <a:r>
              <a:rPr lang="en-US" sz="1600" dirty="0" smtClean="0">
                <a:solidFill>
                  <a:srgbClr val="0066FF"/>
                </a:solidFill>
              </a:rPr>
              <a:t> </a:t>
            </a:r>
            <a:r>
              <a:rPr lang="en-US" sz="1600" dirty="0">
                <a:solidFill>
                  <a:srgbClr val="0066FF"/>
                </a:solidFill>
              </a:rPr>
              <a:t>: </a:t>
            </a:r>
            <a:r>
              <a:rPr lang="en-US" sz="1600" dirty="0" smtClean="0"/>
              <a:t>1800 MHz</a:t>
            </a:r>
            <a:endParaRPr lang="en-US" sz="1600" dirty="0"/>
          </a:p>
          <a:p>
            <a:pPr lvl="1" indent="-228600">
              <a:buFont typeface="Wingdings" pitchFamily="2" charset="2"/>
              <a:buChar char="ü"/>
            </a:pPr>
            <a:endParaRPr lang="en-US" sz="1800" dirty="0" smtClean="0"/>
          </a:p>
          <a:p>
            <a:pPr lvl="1" indent="-457200"/>
            <a:endParaRPr lang="en-US" sz="1800" dirty="0" smtClean="0"/>
          </a:p>
        </p:txBody>
      </p:sp>
      <p:graphicFrame>
        <p:nvGraphicFramePr>
          <p:cNvPr id="9" name="Espace réservé du contenu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598330"/>
              </p:ext>
            </p:extLst>
          </p:nvPr>
        </p:nvGraphicFramePr>
        <p:xfrm>
          <a:off x="3707904" y="1447800"/>
          <a:ext cx="5214975" cy="4434016"/>
        </p:xfrm>
        <a:graphic>
          <a:graphicData uri="http://schemas.openxmlformats.org/drawingml/2006/table">
            <a:tbl>
              <a:tblPr/>
              <a:tblGrid>
                <a:gridCol w="977808"/>
                <a:gridCol w="1451084"/>
                <a:gridCol w="2786083"/>
              </a:tblGrid>
              <a:tr h="579968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Bande E-UTRAN</a:t>
                      </a:r>
                      <a:r>
                        <a:rPr lang="fr-FR" sz="1400" dirty="0"/>
                        <a:t/>
                      </a:r>
                      <a:br>
                        <a:rPr lang="fr-FR" sz="1400" dirty="0"/>
                      </a:br>
                      <a:endParaRPr lang="fr-FR" sz="1400" dirty="0"/>
                    </a:p>
                  </a:txBody>
                  <a:tcPr marL="16088" marR="16088" marT="8044" marB="80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Fréquence</a:t>
                      </a:r>
                      <a:r>
                        <a:rPr lang="fr-FR" sz="1400" baseline="0" dirty="0" smtClean="0"/>
                        <a:t> approximative</a:t>
                      </a:r>
                      <a:endParaRPr lang="fr-FR" sz="1400" dirty="0"/>
                    </a:p>
                  </a:txBody>
                  <a:tcPr marL="16088" marR="16088" marT="8044" marB="80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Région(s</a:t>
                      </a:r>
                      <a:r>
                        <a:rPr lang="fr-FR" sz="1400" dirty="0"/>
                        <a:t>)</a:t>
                      </a:r>
                    </a:p>
                  </a:txBody>
                  <a:tcPr marL="16088" marR="16088" marT="8044" marB="80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6704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fr-FR" sz="1100" dirty="0"/>
                        <a:t>I (1)</a:t>
                      </a:r>
                    </a:p>
                  </a:txBody>
                  <a:tcPr marL="16088" marR="16088" marT="8044" marB="80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fr-FR" sz="1100" dirty="0"/>
                        <a:t>2100 MHz</a:t>
                      </a:r>
                    </a:p>
                  </a:txBody>
                  <a:tcPr marL="16088" marR="16088" marT="8044" marB="80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</a:pPr>
                      <a:r>
                        <a:rPr lang="fr-FR" sz="1100" dirty="0"/>
                        <a:t>Asia, Europe, </a:t>
                      </a:r>
                      <a:r>
                        <a:rPr lang="fr-FR" sz="1100" dirty="0" smtClean="0"/>
                        <a:t> </a:t>
                      </a:r>
                      <a:r>
                        <a:rPr lang="fr-FR" sz="1100" dirty="0"/>
                        <a:t>Japan </a:t>
                      </a:r>
                      <a:r>
                        <a:rPr lang="fr-FR" sz="1100" dirty="0" smtClean="0"/>
                        <a:t>,South Korea, </a:t>
                      </a:r>
                      <a:endParaRPr lang="fr-FR" sz="1100" dirty="0"/>
                    </a:p>
                  </a:txBody>
                  <a:tcPr marL="16088" marR="16088" marT="8044" marB="80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04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fr-FR" sz="1100" dirty="0"/>
                        <a:t>II (2)</a:t>
                      </a:r>
                    </a:p>
                  </a:txBody>
                  <a:tcPr marL="16088" marR="16088" marT="8044" marB="80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fr-FR" sz="1100" dirty="0"/>
                        <a:t>1900 MHz</a:t>
                      </a:r>
                    </a:p>
                  </a:txBody>
                  <a:tcPr marL="16088" marR="16088" marT="8044" marB="80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</a:pPr>
                      <a:r>
                        <a:rPr lang="fr-FR" sz="1100" dirty="0"/>
                        <a:t>Canada, Latin America, US</a:t>
                      </a:r>
                    </a:p>
                  </a:txBody>
                  <a:tcPr marL="16088" marR="16088" marT="8044" marB="80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457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fr-FR" sz="1100" dirty="0"/>
                        <a:t>III (3)</a:t>
                      </a:r>
                    </a:p>
                  </a:txBody>
                  <a:tcPr marL="16088" marR="16088" marT="8044" marB="80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fr-FR" sz="1100" dirty="0"/>
                        <a:t>1800 MHz</a:t>
                      </a:r>
                    </a:p>
                  </a:txBody>
                  <a:tcPr marL="16088" marR="16088" marT="8044" marB="80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</a:pPr>
                      <a:r>
                        <a:rPr lang="fr-FR" sz="1100" dirty="0"/>
                        <a:t>United Kingdom </a:t>
                      </a:r>
                      <a:r>
                        <a:rPr lang="fr-FR" sz="1100" dirty="0" smtClean="0"/>
                        <a:t>,Finland</a:t>
                      </a:r>
                      <a:r>
                        <a:rPr lang="fr-FR" sz="1100" dirty="0"/>
                        <a:t>, Germany, Australia, Hong Kong, Japan </a:t>
                      </a:r>
                      <a:r>
                        <a:rPr lang="fr-FR" sz="1100" dirty="0" smtClean="0"/>
                        <a:t> </a:t>
                      </a:r>
                      <a:r>
                        <a:rPr lang="fr-FR" sz="1100" dirty="0"/>
                        <a:t>Poland, Singapore,South </a:t>
                      </a:r>
                      <a:r>
                        <a:rPr lang="fr-FR" sz="1100" dirty="0" smtClean="0"/>
                        <a:t>Korea,  </a:t>
                      </a:r>
                      <a:r>
                        <a:rPr lang="fr-FR" sz="1100" dirty="0" err="1" smtClean="0"/>
                        <a:t>south</a:t>
                      </a:r>
                      <a:r>
                        <a:rPr lang="fr-FR" sz="1100" dirty="0" smtClean="0"/>
                        <a:t> </a:t>
                      </a:r>
                      <a:r>
                        <a:rPr lang="fr-FR" sz="1100" dirty="0" err="1" smtClean="0"/>
                        <a:t>Africa</a:t>
                      </a:r>
                      <a:r>
                        <a:rPr lang="fr-FR" sz="1100" dirty="0" smtClean="0"/>
                        <a:t>,</a:t>
                      </a:r>
                      <a:r>
                        <a:rPr lang="fr-FR" sz="1100" baseline="0" dirty="0" smtClean="0"/>
                        <a:t> </a:t>
                      </a:r>
                      <a:r>
                        <a:rPr lang="fr-FR" sz="1100" dirty="0" smtClean="0"/>
                        <a:t>Namibia,</a:t>
                      </a:r>
                      <a:r>
                        <a:rPr lang="fr-FR" sz="1100" baseline="0" dirty="0" smtClean="0"/>
                        <a:t> Mauritius, Angola,….</a:t>
                      </a:r>
                      <a:endParaRPr lang="fr-FR" sz="1100" dirty="0"/>
                    </a:p>
                  </a:txBody>
                  <a:tcPr marL="16088" marR="16088" marT="8044" marB="80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04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fr-FR" sz="1100" dirty="0"/>
                        <a:t>IV (4)</a:t>
                      </a:r>
                    </a:p>
                  </a:txBody>
                  <a:tcPr marL="16088" marR="16088" marT="8044" marB="80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fr-FR" sz="1100" dirty="0"/>
                        <a:t>1700 MHz</a:t>
                      </a:r>
                    </a:p>
                  </a:txBody>
                  <a:tcPr marL="16088" marR="16088" marT="8044" marB="80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</a:pPr>
                      <a:r>
                        <a:rPr lang="en-US" sz="1100" dirty="0"/>
                        <a:t>Canada, Latin America, US </a:t>
                      </a:r>
                    </a:p>
                  </a:txBody>
                  <a:tcPr marL="16088" marR="16088" marT="8044" marB="80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04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fr-FR" sz="1100" dirty="0"/>
                        <a:t>V (5)</a:t>
                      </a:r>
                    </a:p>
                  </a:txBody>
                  <a:tcPr marL="16088" marR="16088" marT="8044" marB="80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fr-FR" sz="1100" dirty="0"/>
                        <a:t>850 MHz</a:t>
                      </a:r>
                    </a:p>
                  </a:txBody>
                  <a:tcPr marL="16088" marR="16088" marT="8044" marB="80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</a:pPr>
                      <a:r>
                        <a:rPr lang="de-DE" sz="1100" dirty="0"/>
                        <a:t>Americas, South </a:t>
                      </a:r>
                      <a:r>
                        <a:rPr lang="de-DE" sz="1100" dirty="0" smtClean="0"/>
                        <a:t>Korea</a:t>
                      </a:r>
                      <a:endParaRPr lang="de-DE" sz="1100" dirty="0"/>
                    </a:p>
                  </a:txBody>
                  <a:tcPr marL="16088" marR="16088" marT="8044" marB="80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457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fr-FR" sz="1100" dirty="0"/>
                        <a:t>VII (7)</a:t>
                      </a:r>
                    </a:p>
                  </a:txBody>
                  <a:tcPr marL="16088" marR="16088" marT="8044" marB="80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fr-FR" sz="1100" dirty="0"/>
                        <a:t>2600 MHz</a:t>
                      </a:r>
                    </a:p>
                  </a:txBody>
                  <a:tcPr marL="16088" marR="16088" marT="8044" marB="80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</a:pPr>
                      <a:r>
                        <a:rPr lang="fr-FR" sz="1100" dirty="0"/>
                        <a:t>Canada, EU, Latin America, Singapore, Brazil, Hong Kong, Russian Federation</a:t>
                      </a:r>
                    </a:p>
                  </a:txBody>
                  <a:tcPr marL="16088" marR="16088" marT="8044" marB="80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04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fr-FR" sz="1100" dirty="0"/>
                        <a:t>VIII (8)</a:t>
                      </a:r>
                    </a:p>
                  </a:txBody>
                  <a:tcPr marL="16088" marR="16088" marT="8044" marB="80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fr-FR" sz="1100" dirty="0"/>
                        <a:t>900 MHz</a:t>
                      </a:r>
                    </a:p>
                  </a:txBody>
                  <a:tcPr marL="16088" marR="16088" marT="8044" marB="80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</a:pPr>
                      <a:r>
                        <a:rPr lang="fr-FR" sz="1100" dirty="0"/>
                        <a:t>EU, Latin America, Japan </a:t>
                      </a:r>
                    </a:p>
                  </a:txBody>
                  <a:tcPr marL="16088" marR="16088" marT="8044" marB="80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04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fr-FR" sz="1100" dirty="0"/>
                        <a:t>X (10)</a:t>
                      </a:r>
                    </a:p>
                  </a:txBody>
                  <a:tcPr marL="16088" marR="16088" marT="8044" marB="80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fr-FR" sz="1100" dirty="0"/>
                        <a:t>1700 MHz</a:t>
                      </a:r>
                    </a:p>
                  </a:txBody>
                  <a:tcPr marL="16088" marR="16088" marT="8044" marB="80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</a:pPr>
                      <a:r>
                        <a:rPr lang="fr-FR" sz="1100" dirty="0"/>
                        <a:t>Ecuador, Peru, Uruguay</a:t>
                      </a:r>
                    </a:p>
                  </a:txBody>
                  <a:tcPr marL="16088" marR="16088" marT="8044" marB="80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04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fr-FR" sz="1100" dirty="0"/>
                        <a:t>XI (11)</a:t>
                      </a:r>
                    </a:p>
                  </a:txBody>
                  <a:tcPr marL="16088" marR="16088" marT="8044" marB="80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fr-FR" sz="1100" dirty="0"/>
                        <a:t>1500 MHz</a:t>
                      </a:r>
                    </a:p>
                  </a:txBody>
                  <a:tcPr marL="16088" marR="16088" marT="8044" marB="80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</a:pPr>
                      <a:r>
                        <a:rPr lang="fr-FR" sz="1100" dirty="0"/>
                        <a:t>Japan (</a:t>
                      </a:r>
                      <a:r>
                        <a:rPr lang="fr-FR" sz="1100" dirty="0" smtClean="0"/>
                        <a:t>KDDI)</a:t>
                      </a:r>
                      <a:endParaRPr lang="fr-FR" sz="1100" dirty="0"/>
                    </a:p>
                  </a:txBody>
                  <a:tcPr marL="16088" marR="16088" marT="8044" marB="80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04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fr-FR" sz="1100" dirty="0"/>
                        <a:t>XII (12)</a:t>
                      </a:r>
                    </a:p>
                  </a:txBody>
                  <a:tcPr marL="16088" marR="16088" marT="8044" marB="80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fr-FR" sz="1100" dirty="0"/>
                        <a:t>700 MHz</a:t>
                      </a:r>
                    </a:p>
                  </a:txBody>
                  <a:tcPr marL="16088" marR="16088" marT="8044" marB="80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</a:pPr>
                      <a:r>
                        <a:rPr lang="en-US" sz="1100" dirty="0" smtClean="0"/>
                        <a:t>US (C Spire and U.S. Cellular)</a:t>
                      </a:r>
                      <a:endParaRPr lang="en-US" sz="1100" dirty="0"/>
                    </a:p>
                  </a:txBody>
                  <a:tcPr marL="16088" marR="16088" marT="8044" marB="80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04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fr-FR" sz="1100" dirty="0"/>
                        <a:t>XIII (13)</a:t>
                      </a:r>
                    </a:p>
                  </a:txBody>
                  <a:tcPr marL="16088" marR="16088" marT="8044" marB="80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fr-FR" sz="1100" dirty="0"/>
                        <a:t>750 MHz</a:t>
                      </a:r>
                    </a:p>
                  </a:txBody>
                  <a:tcPr marL="16088" marR="16088" marT="8044" marB="80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</a:pPr>
                      <a:r>
                        <a:rPr lang="fr-FR" sz="1100" dirty="0" smtClean="0"/>
                        <a:t>US (Verizon Wireless)</a:t>
                      </a:r>
                      <a:endParaRPr lang="fr-FR" sz="1100" dirty="0"/>
                    </a:p>
                  </a:txBody>
                  <a:tcPr marL="16088" marR="16088" marT="8044" marB="80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04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fr-FR" sz="1100" dirty="0"/>
                        <a:t>XVII (17)</a:t>
                      </a:r>
                    </a:p>
                  </a:txBody>
                  <a:tcPr marL="16088" marR="16088" marT="8044" marB="80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fr-FR" sz="1100" dirty="0"/>
                        <a:t>700 MHz</a:t>
                      </a:r>
                    </a:p>
                  </a:txBody>
                  <a:tcPr marL="16088" marR="16088" marT="8044" marB="80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</a:pPr>
                      <a:r>
                        <a:rPr lang="fr-FR" sz="1100" dirty="0"/>
                        <a:t>US (AT&amp;T)</a:t>
                      </a:r>
                    </a:p>
                  </a:txBody>
                  <a:tcPr marL="16088" marR="16088" marT="8044" marB="80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04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fr-FR" sz="1100" dirty="0"/>
                        <a:t>XVIII (18)</a:t>
                      </a:r>
                    </a:p>
                  </a:txBody>
                  <a:tcPr marL="16088" marR="16088" marT="8044" marB="80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fr-FR" sz="1100" dirty="0"/>
                        <a:t>850 MHz</a:t>
                      </a:r>
                    </a:p>
                  </a:txBody>
                  <a:tcPr marL="16088" marR="16088" marT="8044" marB="80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</a:pPr>
                      <a:r>
                        <a:rPr lang="fr-FR" sz="1100" dirty="0"/>
                        <a:t>Japan (KDDI)</a:t>
                      </a:r>
                    </a:p>
                  </a:txBody>
                  <a:tcPr marL="16088" marR="16088" marT="8044" marB="80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04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fr-FR" sz="1100" dirty="0"/>
                        <a:t>XIX (19)</a:t>
                      </a:r>
                    </a:p>
                  </a:txBody>
                  <a:tcPr marL="16088" marR="16088" marT="8044" marB="80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fr-FR" sz="1100" dirty="0"/>
                        <a:t>850 MHz</a:t>
                      </a:r>
                    </a:p>
                  </a:txBody>
                  <a:tcPr marL="16088" marR="16088" marT="8044" marB="80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</a:pPr>
                      <a:r>
                        <a:rPr lang="fr-FR" sz="1100" dirty="0"/>
                        <a:t>Japan (NTT docomo)</a:t>
                      </a:r>
                    </a:p>
                  </a:txBody>
                  <a:tcPr marL="16088" marR="16088" marT="8044" marB="80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04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fr-FR" sz="1100" dirty="0"/>
                        <a:t>XX (20)</a:t>
                      </a:r>
                    </a:p>
                  </a:txBody>
                  <a:tcPr marL="16088" marR="16088" marT="8044" marB="80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fr-FR" sz="1100" dirty="0"/>
                        <a:t>800 MHz</a:t>
                      </a:r>
                    </a:p>
                  </a:txBody>
                  <a:tcPr marL="16088" marR="16088" marT="8044" marB="80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</a:pPr>
                      <a:r>
                        <a:rPr lang="fr-FR" sz="1100" dirty="0"/>
                        <a:t>EU, Russian Federation</a:t>
                      </a:r>
                    </a:p>
                  </a:txBody>
                  <a:tcPr marL="16088" marR="16088" marT="8044" marB="80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55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fr-FR" sz="1100" dirty="0"/>
                        <a:t>XXVIII (28)</a:t>
                      </a:r>
                    </a:p>
                  </a:txBody>
                  <a:tcPr marL="16088" marR="16088" marT="8044" marB="80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fr-FR" sz="1100" dirty="0"/>
                        <a:t>750 MHz</a:t>
                      </a:r>
                    </a:p>
                  </a:txBody>
                  <a:tcPr marL="16088" marR="16088" marT="8044" marB="80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</a:pPr>
                      <a:r>
                        <a:rPr lang="fr-FR" sz="1100" dirty="0"/>
                        <a:t>Australia </a:t>
                      </a:r>
                      <a:r>
                        <a:rPr lang="fr-FR" sz="1100" dirty="0" smtClean="0"/>
                        <a:t>,New </a:t>
                      </a:r>
                      <a:r>
                        <a:rPr lang="fr-FR" sz="1100" dirty="0"/>
                        <a:t>Zealand, Japan </a:t>
                      </a:r>
                      <a:r>
                        <a:rPr lang="fr-FR" sz="1100" dirty="0" smtClean="0"/>
                        <a:t>,Mexico</a:t>
                      </a:r>
                      <a:r>
                        <a:rPr lang="fr-FR" sz="1100" dirty="0"/>
                        <a:t>, Uruguay</a:t>
                      </a:r>
                    </a:p>
                  </a:txBody>
                  <a:tcPr marL="16088" marR="16088" marT="8044" marB="80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3886200" y="5910590"/>
            <a:ext cx="475298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 smtClean="0">
                <a:solidFill>
                  <a:schemeClr val="tx2"/>
                </a:solidFill>
              </a:rPr>
              <a:t>Adoption de quelques bandes de fréquences LTE par région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367680" y="4876800"/>
            <a:ext cx="3124200" cy="147732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/>
            <a:r>
              <a:rPr lang="fr-FR" sz="1800" b="1" i="1" dirty="0" smtClean="0">
                <a:solidFill>
                  <a:schemeClr val="bg2"/>
                </a:solidFill>
                <a:sym typeface="Wingdings" pitchFamily="2" charset="2"/>
              </a:rPr>
              <a:t>Problème</a:t>
            </a:r>
            <a:r>
              <a:rPr lang="en-US" sz="1800" b="1" i="1" dirty="0" smtClean="0">
                <a:solidFill>
                  <a:schemeClr val="bg2"/>
                </a:solidFill>
                <a:sym typeface="Wingdings" pitchFamily="2" charset="2"/>
              </a:rPr>
              <a:t> de fragmentation 4G </a:t>
            </a:r>
          </a:p>
          <a:p>
            <a:pPr marL="0" lvl="1"/>
            <a:r>
              <a:rPr lang="en-US" sz="1800" i="1" dirty="0" smtClean="0">
                <a:solidFill>
                  <a:schemeClr val="bg2"/>
                </a:solidFill>
                <a:sym typeface="Wingdings" pitchFamily="2" charset="2"/>
              </a:rPr>
              <a:t> </a:t>
            </a:r>
            <a:r>
              <a:rPr lang="fr-FR" sz="1800" i="1" dirty="0" smtClean="0">
                <a:solidFill>
                  <a:schemeClr val="bg2"/>
                </a:solidFill>
                <a:sym typeface="Wingdings" pitchFamily="2" charset="2"/>
              </a:rPr>
              <a:t>Difficultés</a:t>
            </a:r>
            <a:r>
              <a:rPr lang="en-US" sz="1800" i="1" dirty="0" smtClean="0">
                <a:solidFill>
                  <a:schemeClr val="bg2"/>
                </a:solidFill>
                <a:sym typeface="Wingdings" pitchFamily="2" charset="2"/>
              </a:rPr>
              <a:t> en </a:t>
            </a:r>
            <a:r>
              <a:rPr lang="fr-FR" sz="1800" i="1" dirty="0" smtClean="0">
                <a:solidFill>
                  <a:schemeClr val="bg2"/>
                </a:solidFill>
                <a:sym typeface="Wingdings" pitchFamily="2" charset="2"/>
              </a:rPr>
              <a:t>terme</a:t>
            </a:r>
            <a:r>
              <a:rPr lang="en-US" sz="1800" i="1" dirty="0" smtClean="0">
                <a:solidFill>
                  <a:schemeClr val="bg2"/>
                </a:solidFill>
                <a:sym typeface="Wingdings" pitchFamily="2" charset="2"/>
              </a:rPr>
              <a:t> du </a:t>
            </a:r>
            <a:r>
              <a:rPr lang="en-US" sz="1800" b="1" i="1" dirty="0" smtClean="0">
                <a:solidFill>
                  <a:srgbClr val="C00000"/>
                </a:solidFill>
                <a:sym typeface="Wingdings" pitchFamily="2" charset="2"/>
              </a:rPr>
              <a:t>Roaming </a:t>
            </a:r>
            <a:r>
              <a:rPr lang="en-US" sz="1800" b="1" dirty="0" smtClean="0">
                <a:solidFill>
                  <a:srgbClr val="C00000"/>
                </a:solidFill>
                <a:sym typeface="Wingdings" pitchFamily="2" charset="2"/>
              </a:rPr>
              <a:t>international </a:t>
            </a:r>
            <a:endParaRPr lang="en-US" sz="1800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Challenges de Migration</a:t>
            </a:r>
            <a:br>
              <a:rPr lang="fr-FR" dirty="0" smtClean="0"/>
            </a:br>
            <a:r>
              <a:rPr lang="fr-FR" dirty="0" smtClean="0"/>
              <a:t>vers la LTE : </a:t>
            </a:r>
            <a:r>
              <a:rPr lang="fr-FR" sz="2800" b="0" dirty="0" err="1" smtClean="0"/>
              <a:t>True</a:t>
            </a:r>
            <a:r>
              <a:rPr lang="fr-FR" sz="2800" b="0" dirty="0" smtClean="0"/>
              <a:t> </a:t>
            </a:r>
            <a:r>
              <a:rPr lang="fr-FR" sz="2800" b="0" dirty="0" err="1" smtClean="0"/>
              <a:t>Roaming</a:t>
            </a:r>
            <a:r>
              <a:rPr lang="fr-FR" sz="2800" b="0" dirty="0" smtClean="0"/>
              <a:t> (2)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2476872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fr-FR" sz="1800" b="1" dirty="0" smtClean="0">
                <a:solidFill>
                  <a:schemeClr val="tx2"/>
                </a:solidFill>
              </a:rPr>
              <a:t>Possibilité 1 : </a:t>
            </a:r>
            <a:r>
              <a:rPr lang="fr-FR" sz="1800" b="1" dirty="0" smtClean="0"/>
              <a:t>fabrication de terminal LTE opérant dans les différentes bande de fréquence </a:t>
            </a:r>
          </a:p>
          <a:p>
            <a:pPr lvl="1">
              <a:spcBef>
                <a:spcPts val="600"/>
              </a:spcBef>
              <a:buFont typeface="Wingdings"/>
              <a:buChar char="è"/>
            </a:pPr>
            <a:r>
              <a:rPr lang="fr-FR" sz="1800" dirty="0" smtClean="0">
                <a:sym typeface="Wingdings" pitchFamily="2" charset="2"/>
              </a:rPr>
              <a:t> complexe + valable seulement pour un nombre précis de bandes (initiative </a:t>
            </a:r>
            <a:r>
              <a:rPr lang="fr-FR" sz="1800" dirty="0" err="1" smtClean="0">
                <a:sym typeface="Wingdings" pitchFamily="2" charset="2"/>
              </a:rPr>
              <a:t>QualComm</a:t>
            </a:r>
            <a:r>
              <a:rPr lang="fr-FR" sz="1800" dirty="0" smtClean="0">
                <a:sym typeface="Wingdings" pitchFamily="2" charset="2"/>
              </a:rPr>
              <a:t> RF60)</a:t>
            </a:r>
            <a:endParaRPr lang="fr-FR" sz="1800" dirty="0" smtClean="0"/>
          </a:p>
          <a:p>
            <a:pPr>
              <a:spcBef>
                <a:spcPts val="1200"/>
              </a:spcBef>
            </a:pPr>
            <a:r>
              <a:rPr lang="fr-FR" sz="1800" b="1" dirty="0" smtClean="0">
                <a:solidFill>
                  <a:schemeClr val="tx2"/>
                </a:solidFill>
              </a:rPr>
              <a:t>Possibilité 2 : </a:t>
            </a:r>
            <a:r>
              <a:rPr lang="fr-FR" sz="1800" b="1" dirty="0" smtClean="0"/>
              <a:t>fabrication de plusieurs versions du même terminal pour les différentes bandes de fréquences </a:t>
            </a:r>
          </a:p>
          <a:p>
            <a:pPr lvl="1">
              <a:spcBef>
                <a:spcPts val="600"/>
              </a:spcBef>
              <a:buNone/>
            </a:pPr>
            <a:r>
              <a:rPr lang="fr-FR" sz="1800" dirty="0" smtClean="0">
                <a:sym typeface="Wingdings" pitchFamily="2" charset="2"/>
              </a:rPr>
              <a:t> augmentation des prix des terminaux</a:t>
            </a:r>
            <a:endParaRPr lang="fr-FR" sz="1800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Algiers, Algeria, 8 September 2013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31689FE-BD11-4000-B2CD-5CB814325653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6" name="ZoneTexte 5"/>
          <p:cNvSpPr txBox="1"/>
          <p:nvPr/>
        </p:nvSpPr>
        <p:spPr>
          <a:xfrm>
            <a:off x="914400" y="4265474"/>
            <a:ext cx="3352800" cy="175432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/>
            <a:r>
              <a:rPr lang="fr-FR" sz="1800" dirty="0" smtClean="0">
                <a:solidFill>
                  <a:schemeClr val="bg2"/>
                </a:solidFill>
                <a:sym typeface="Wingdings" pitchFamily="2" charset="2"/>
              </a:rPr>
              <a:t>Nécessité d’un travail coopératif entre les régulateurs mondiaux ou régionaux pour une </a:t>
            </a:r>
            <a:r>
              <a:rPr lang="fr-FR" sz="1800" b="1" dirty="0" smtClean="0">
                <a:solidFill>
                  <a:schemeClr val="bg2"/>
                </a:solidFill>
                <a:sym typeface="Wingdings" pitchFamily="2" charset="2"/>
              </a:rPr>
              <a:t>réallocation éventuelle du spectre</a:t>
            </a:r>
            <a:endParaRPr lang="en-US" sz="1800" b="1" dirty="0" smtClean="0">
              <a:solidFill>
                <a:schemeClr val="bg2"/>
              </a:solidFill>
            </a:endParaRPr>
          </a:p>
        </p:txBody>
      </p:sp>
      <p:sp>
        <p:nvSpPr>
          <p:cNvPr id="7" name="Flèche droite rayée 6"/>
          <p:cNvSpPr/>
          <p:nvPr/>
        </p:nvSpPr>
        <p:spPr>
          <a:xfrm rot="5400000">
            <a:off x="678488" y="3794120"/>
            <a:ext cx="543559" cy="533400"/>
          </a:xfrm>
          <a:prstGeom prst="stripedRightArrow">
            <a:avLst/>
          </a:prstGeom>
          <a:solidFill>
            <a:srgbClr val="0099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8" name="Picture 2" descr="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798912"/>
            <a:ext cx="4267200" cy="24384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4572000" y="6217567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400" b="1" i="1" dirty="0" smtClean="0">
                <a:solidFill>
                  <a:schemeClr val="tx1">
                    <a:lumMod val="50000"/>
                  </a:schemeClr>
                </a:solidFill>
              </a:rPr>
              <a:t>Source : </a:t>
            </a:r>
            <a:r>
              <a:rPr lang="fr-FR" sz="1400" dirty="0" smtClean="0">
                <a:solidFill>
                  <a:schemeClr val="tx1">
                    <a:lumMod val="50000"/>
                  </a:schemeClr>
                </a:solidFill>
              </a:rPr>
              <a:t>www.arstechnica.com</a:t>
            </a:r>
            <a:endParaRPr lang="fr-FR" sz="14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Autres Challenges</a:t>
            </a:r>
            <a:br>
              <a:rPr lang="fr-FR" dirty="0" smtClean="0"/>
            </a:br>
            <a:r>
              <a:rPr lang="fr-FR" dirty="0" smtClean="0"/>
              <a:t>de Migration vers la LTE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/>
          <a:lstStyle/>
          <a:p>
            <a:pPr marL="342900" lvl="1" indent="-342900">
              <a:lnSpc>
                <a:spcPct val="120000"/>
              </a:lnSpc>
              <a:spcBef>
                <a:spcPts val="600"/>
              </a:spcBef>
              <a:buClr>
                <a:srgbClr val="0099CC"/>
              </a:buClr>
              <a:buSzPct val="75000"/>
              <a:buBlip>
                <a:blip r:embed="rId3"/>
              </a:buBlip>
              <a:defRPr/>
            </a:pPr>
            <a:r>
              <a:rPr lang="fr-FR" sz="2400" i="1" dirty="0" smtClean="0">
                <a:ea typeface="+mn-ea"/>
                <a:cs typeface="+mn-cs"/>
              </a:rPr>
              <a:t>Gestion des risques de la technologie</a:t>
            </a:r>
          </a:p>
          <a:p>
            <a:pPr marL="342900" lvl="1" indent="-342900">
              <a:lnSpc>
                <a:spcPct val="120000"/>
              </a:lnSpc>
              <a:spcBef>
                <a:spcPts val="600"/>
              </a:spcBef>
              <a:buClr>
                <a:srgbClr val="0099CC"/>
              </a:buClr>
              <a:buSzPct val="75000"/>
              <a:buBlip>
                <a:blip r:embed="rId3"/>
              </a:buBlip>
              <a:defRPr/>
            </a:pPr>
            <a:r>
              <a:rPr lang="fr-FR" sz="2400" i="1" dirty="0" smtClean="0">
                <a:ea typeface="+mn-ea"/>
                <a:cs typeface="+mn-cs"/>
              </a:rPr>
              <a:t>Optimisation de l’utilisation du spectre</a:t>
            </a:r>
          </a:p>
          <a:p>
            <a:pPr marL="342900" lvl="1" indent="-342900">
              <a:lnSpc>
                <a:spcPct val="120000"/>
              </a:lnSpc>
              <a:spcBef>
                <a:spcPts val="600"/>
              </a:spcBef>
              <a:buClr>
                <a:srgbClr val="0099CC"/>
              </a:buClr>
              <a:buSzPct val="75000"/>
              <a:buBlip>
                <a:blip r:embed="rId3"/>
              </a:buBlip>
              <a:defRPr/>
            </a:pPr>
            <a:r>
              <a:rPr lang="fr-FR" sz="2400" i="1" dirty="0" smtClean="0">
                <a:ea typeface="+mn-ea"/>
                <a:cs typeface="+mn-cs"/>
              </a:rPr>
              <a:t>Maintenance de la qualité du réseau et des services durant la transition</a:t>
            </a:r>
          </a:p>
          <a:p>
            <a:pPr marL="342900" lvl="1" indent="-342900">
              <a:lnSpc>
                <a:spcPct val="120000"/>
              </a:lnSpc>
              <a:spcBef>
                <a:spcPts val="600"/>
              </a:spcBef>
              <a:buClr>
                <a:srgbClr val="0099CC"/>
              </a:buClr>
              <a:buSzPct val="75000"/>
              <a:buBlip>
                <a:blip r:embed="rId3"/>
              </a:buBlip>
              <a:defRPr/>
            </a:pPr>
            <a:r>
              <a:rPr lang="fr-FR" sz="2400" i="1" dirty="0" smtClean="0">
                <a:ea typeface="+mn-ea"/>
                <a:cs typeface="+mn-cs"/>
              </a:rPr>
              <a:t>Gestion des dépenses</a:t>
            </a:r>
          </a:p>
          <a:p>
            <a:pPr marL="342900" lvl="1" indent="-342900">
              <a:lnSpc>
                <a:spcPct val="120000"/>
              </a:lnSpc>
              <a:spcBef>
                <a:spcPts val="600"/>
              </a:spcBef>
              <a:buClr>
                <a:srgbClr val="0099CC"/>
              </a:buClr>
              <a:buSzPct val="75000"/>
              <a:buBlip>
                <a:blip r:embed="rId3"/>
              </a:buBlip>
              <a:defRPr/>
            </a:pPr>
            <a:r>
              <a:rPr lang="fr-FR" sz="2400" i="1" dirty="0" smtClean="0">
                <a:ea typeface="+mn-ea"/>
                <a:cs typeface="+mn-cs"/>
              </a:rPr>
              <a:t>Contrôle des coûts de transport</a:t>
            </a:r>
          </a:p>
          <a:p>
            <a:pPr marL="342900" lvl="1" indent="-342900">
              <a:lnSpc>
                <a:spcPct val="120000"/>
              </a:lnSpc>
              <a:spcBef>
                <a:spcPts val="600"/>
              </a:spcBef>
              <a:buClr>
                <a:srgbClr val="0099CC"/>
              </a:buClr>
              <a:buSzPct val="75000"/>
              <a:buBlip>
                <a:blip r:embed="rId3"/>
              </a:buBlip>
              <a:defRPr/>
            </a:pPr>
            <a:r>
              <a:rPr lang="fr-FR" sz="2400" i="1" dirty="0" smtClean="0">
                <a:ea typeface="+mn-ea"/>
                <a:cs typeface="+mn-cs"/>
              </a:rPr>
              <a:t>Développement d’un écosystème de périphériques</a:t>
            </a:r>
          </a:p>
          <a:p>
            <a:pPr marL="342900" lvl="1" indent="-342900">
              <a:lnSpc>
                <a:spcPct val="120000"/>
              </a:lnSpc>
              <a:spcBef>
                <a:spcPts val="600"/>
              </a:spcBef>
              <a:buClr>
                <a:srgbClr val="0099CC"/>
              </a:buClr>
              <a:buSzPct val="75000"/>
              <a:buBlip>
                <a:blip r:embed="rId3"/>
              </a:buBlip>
              <a:defRPr/>
            </a:pPr>
            <a:r>
              <a:rPr lang="fr-FR" sz="2400" i="1" dirty="0" smtClean="0">
                <a:ea typeface="+mn-ea"/>
                <a:cs typeface="+mn-cs"/>
              </a:rPr>
              <a:t>Transport de la voix (challenge surtout pour les nouveaux entrants)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Algiers, Algeria, 8 September 2013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31689FE-BD11-4000-B2CD-5CB814325653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3212976"/>
            <a:ext cx="1892182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512" y="0"/>
            <a:ext cx="9144000" cy="1143000"/>
          </a:xfrm>
        </p:spPr>
        <p:txBody>
          <a:bodyPr/>
          <a:lstStyle/>
          <a:p>
            <a:r>
              <a:rPr lang="fr-FR" dirty="0" smtClean="0"/>
              <a:t>Challenges du développement</a:t>
            </a:r>
            <a:br>
              <a:rPr lang="fr-FR" dirty="0" smtClean="0"/>
            </a:br>
            <a:r>
              <a:rPr lang="fr-FR" dirty="0" smtClean="0"/>
              <a:t>du MBB par les opérateurs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pPr marL="342900" lvl="1" indent="-342900">
              <a:lnSpc>
                <a:spcPct val="120000"/>
              </a:lnSpc>
              <a:spcBef>
                <a:spcPts val="600"/>
              </a:spcBef>
              <a:buClr>
                <a:srgbClr val="0099CC"/>
              </a:buClr>
              <a:buSzPct val="75000"/>
              <a:buBlip>
                <a:blip r:embed="rId3"/>
              </a:buBlip>
              <a:defRPr/>
            </a:pPr>
            <a:r>
              <a:rPr lang="fr-FR" sz="2400" i="1" dirty="0" smtClean="0">
                <a:ea typeface="+mn-ea"/>
                <a:cs typeface="+mn-cs"/>
              </a:rPr>
              <a:t>Déploiement de technologies fournissant des meilleurs débits de connexion (3G, LTE, etc.)</a:t>
            </a:r>
          </a:p>
          <a:p>
            <a:pPr marL="342900" lvl="1" indent="-342900">
              <a:lnSpc>
                <a:spcPct val="120000"/>
              </a:lnSpc>
              <a:spcBef>
                <a:spcPts val="600"/>
              </a:spcBef>
              <a:buClr>
                <a:srgbClr val="0099CC"/>
              </a:buClr>
              <a:buSzPct val="75000"/>
              <a:buBlip>
                <a:blip r:embed="rId3"/>
              </a:buBlip>
              <a:defRPr/>
            </a:pPr>
            <a:r>
              <a:rPr lang="fr-FR" sz="2400" i="1" dirty="0" smtClean="0">
                <a:ea typeface="+mn-ea"/>
                <a:cs typeface="+mn-cs"/>
              </a:rPr>
              <a:t>Proposition de terminaux mobiles supportant le Mobile Broadband (</a:t>
            </a:r>
            <a:r>
              <a:rPr lang="fr-FR" sz="2400" dirty="0" smtClean="0"/>
              <a:t>offres packagées, etc.)</a:t>
            </a:r>
            <a:endParaRPr lang="fr-FR" sz="2400" i="1" dirty="0" smtClean="0">
              <a:ea typeface="+mn-ea"/>
              <a:cs typeface="+mn-cs"/>
            </a:endParaRPr>
          </a:p>
          <a:p>
            <a:pPr marL="342900" lvl="1" indent="-342900">
              <a:lnSpc>
                <a:spcPct val="120000"/>
              </a:lnSpc>
              <a:spcBef>
                <a:spcPts val="600"/>
              </a:spcBef>
              <a:buClr>
                <a:srgbClr val="0099CC"/>
              </a:buClr>
              <a:buSzPct val="75000"/>
              <a:buBlip>
                <a:blip r:embed="rId3"/>
              </a:buBlip>
              <a:defRPr/>
            </a:pPr>
            <a:r>
              <a:rPr lang="fr-FR" sz="2400" i="1" dirty="0" smtClean="0">
                <a:ea typeface="+mn-ea"/>
                <a:cs typeface="+mn-cs"/>
              </a:rPr>
              <a:t>Commercialisation de services de connexion innovants (TV, </a:t>
            </a:r>
            <a:r>
              <a:rPr lang="fr-FR" sz="2400" i="1" dirty="0" err="1" smtClean="0">
                <a:ea typeface="+mn-ea"/>
                <a:cs typeface="+mn-cs"/>
              </a:rPr>
              <a:t>VoD</a:t>
            </a:r>
            <a:r>
              <a:rPr lang="fr-FR" sz="2400" i="1" dirty="0" smtClean="0">
                <a:ea typeface="+mn-ea"/>
                <a:cs typeface="+mn-cs"/>
              </a:rPr>
              <a:t>, m-</a:t>
            </a:r>
            <a:r>
              <a:rPr lang="fr-FR" sz="2400" i="1" dirty="0" err="1" smtClean="0">
                <a:ea typeface="+mn-ea"/>
                <a:cs typeface="+mn-cs"/>
              </a:rPr>
              <a:t>payment</a:t>
            </a:r>
            <a:r>
              <a:rPr lang="fr-FR" sz="2400" i="1" dirty="0" smtClean="0">
                <a:ea typeface="+mn-ea"/>
                <a:cs typeface="+mn-cs"/>
              </a:rPr>
              <a:t>, etc.)</a:t>
            </a:r>
          </a:p>
          <a:p>
            <a:pPr marL="342900" lvl="1" indent="-342900">
              <a:lnSpc>
                <a:spcPct val="120000"/>
              </a:lnSpc>
              <a:spcBef>
                <a:spcPts val="600"/>
              </a:spcBef>
              <a:buClr>
                <a:srgbClr val="0099CC"/>
              </a:buClr>
              <a:buSzPct val="75000"/>
              <a:buBlip>
                <a:blip r:embed="rId3"/>
              </a:buBlip>
              <a:defRPr/>
            </a:pPr>
            <a:r>
              <a:rPr lang="fr-FR" sz="2400" i="1" dirty="0" smtClean="0">
                <a:ea typeface="+mn-ea"/>
                <a:cs typeface="+mn-cs"/>
              </a:rPr>
              <a:t>Lancement de compagnes promotionnelles attractives</a:t>
            </a:r>
          </a:p>
          <a:p>
            <a:pPr marL="342900" lvl="1" indent="-342900">
              <a:lnSpc>
                <a:spcPct val="120000"/>
              </a:lnSpc>
              <a:spcBef>
                <a:spcPts val="600"/>
              </a:spcBef>
              <a:buClr>
                <a:srgbClr val="0099CC"/>
              </a:buClr>
              <a:buSzPct val="75000"/>
              <a:buBlip>
                <a:blip r:embed="rId3"/>
              </a:buBlip>
              <a:defRPr/>
            </a:pPr>
            <a:r>
              <a:rPr lang="fr-FR" sz="2400" i="1" dirty="0" smtClean="0">
                <a:ea typeface="+mn-ea"/>
                <a:cs typeface="+mn-cs"/>
              </a:rPr>
              <a:t>Adoption d’un Business Modèle adéquat</a:t>
            </a:r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Algiers, Algeria, 8 September 2013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31689FE-BD11-4000-B2CD-5CB814325653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5661248"/>
            <a:ext cx="1872208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Choix du Business Modèle</a:t>
            </a:r>
            <a:br>
              <a:rPr lang="fr-FR" dirty="0" smtClean="0"/>
            </a:br>
            <a:r>
              <a:rPr lang="fr-FR" dirty="0" smtClean="0"/>
              <a:t>Adéquat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340768"/>
            <a:ext cx="5760640" cy="4525963"/>
          </a:xfrm>
        </p:spPr>
        <p:txBody>
          <a:bodyPr/>
          <a:lstStyle/>
          <a:p>
            <a:r>
              <a:rPr lang="fr-FR" sz="2400" b="1" dirty="0" smtClean="0"/>
              <a:t>Croissance du trafic + nouveaux services proposés </a:t>
            </a:r>
          </a:p>
          <a:p>
            <a:pPr>
              <a:buNone/>
            </a:pPr>
            <a:r>
              <a:rPr lang="fr-FR" sz="2000" dirty="0" smtClean="0">
                <a:solidFill>
                  <a:srgbClr val="C00000"/>
                </a:solidFill>
                <a:sym typeface="Wingdings" pitchFamily="2" charset="2"/>
              </a:rPr>
              <a:t></a:t>
            </a:r>
            <a:r>
              <a:rPr lang="fr-FR" sz="2000" dirty="0" smtClean="0">
                <a:sym typeface="Wingdings" pitchFamily="2" charset="2"/>
              </a:rPr>
              <a:t> </a:t>
            </a:r>
            <a:r>
              <a:rPr lang="fr-FR" sz="2000" dirty="0" smtClean="0"/>
              <a:t>génération de nouveaux revenus pour les opérateurs télécoms</a:t>
            </a:r>
            <a:endParaRPr lang="fr-FR" sz="2400" dirty="0" smtClean="0"/>
          </a:p>
          <a:p>
            <a:endParaRPr lang="fr-FR" sz="1600" dirty="0" smtClean="0"/>
          </a:p>
          <a:p>
            <a:r>
              <a:rPr lang="fr-FR" sz="2400" b="1" dirty="0" smtClean="0"/>
              <a:t>Ces services réalisent des marges bénéficiaires plus faibles que les services traditionnels </a:t>
            </a:r>
          </a:p>
          <a:p>
            <a:pPr marL="400050" lvl="1" indent="0">
              <a:buNone/>
            </a:pPr>
            <a:r>
              <a:rPr lang="fr-FR" sz="2400" dirty="0" smtClean="0">
                <a:solidFill>
                  <a:srgbClr val="C00000"/>
                </a:solidFill>
                <a:sym typeface="Wingdings" pitchFamily="2" charset="2"/>
              </a:rPr>
              <a:t></a:t>
            </a:r>
            <a:r>
              <a:rPr lang="fr-FR" sz="2400" dirty="0" smtClean="0">
                <a:sym typeface="Wingdings" pitchFamily="2" charset="2"/>
              </a:rPr>
              <a:t> </a:t>
            </a:r>
            <a:r>
              <a:rPr lang="fr-FR" sz="2400" dirty="0" smtClean="0"/>
              <a:t> les opérateurs ont besoin de décider jusqu'où aller et comment</a:t>
            </a:r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Algiers, Algeria, 8 September 2013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31689FE-BD11-4000-B2CD-5CB814325653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lum bright="-30000"/>
          </a:blip>
          <a:srcRect/>
          <a:stretch>
            <a:fillRect/>
          </a:stretch>
        </p:blipFill>
        <p:spPr bwMode="auto">
          <a:xfrm>
            <a:off x="5652120" y="1844824"/>
            <a:ext cx="3384376" cy="3284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5652120" y="5157192"/>
            <a:ext cx="41434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i="1" dirty="0" smtClean="0">
                <a:solidFill>
                  <a:schemeClr val="tx1">
                    <a:lumMod val="50000"/>
                  </a:schemeClr>
                </a:solidFill>
              </a:rPr>
              <a:t>Source</a:t>
            </a:r>
            <a:r>
              <a:rPr lang="en-US" sz="1100" b="1" dirty="0" smtClean="0">
                <a:solidFill>
                  <a:schemeClr val="tx1">
                    <a:lumMod val="50000"/>
                  </a:schemeClr>
                </a:solidFill>
              </a:rPr>
              <a:t> : </a:t>
            </a:r>
            <a:r>
              <a:rPr lang="en-US" sz="1100" dirty="0" smtClean="0">
                <a:solidFill>
                  <a:schemeClr val="tx1">
                    <a:lumMod val="50000"/>
                  </a:schemeClr>
                </a:solidFill>
              </a:rPr>
              <a:t>The Future of Telecoms:</a:t>
            </a:r>
          </a:p>
          <a:p>
            <a:r>
              <a:rPr lang="en-US" sz="1100" dirty="0" smtClean="0">
                <a:solidFill>
                  <a:schemeClr val="tx1">
                    <a:lumMod val="50000"/>
                  </a:schemeClr>
                </a:solidFill>
              </a:rPr>
              <a:t>New models for a new industry, </a:t>
            </a:r>
            <a:r>
              <a:rPr lang="en-US" sz="1100" dirty="0" err="1" smtClean="0">
                <a:solidFill>
                  <a:schemeClr val="tx1">
                    <a:lumMod val="50000"/>
                  </a:schemeClr>
                </a:solidFill>
              </a:rPr>
              <a:t>Février</a:t>
            </a:r>
            <a:r>
              <a:rPr lang="en-US" sz="1100" dirty="0" smtClean="0">
                <a:solidFill>
                  <a:schemeClr val="tx1">
                    <a:lumMod val="50000"/>
                  </a:schemeClr>
                </a:solidFill>
              </a:rPr>
              <a:t> 2012</a:t>
            </a:r>
            <a:endParaRPr lang="en-US" sz="11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5570427"/>
            <a:ext cx="1440160" cy="1287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</a:t>
            </a:r>
            <a:r>
              <a:rPr lang="fr-FR" dirty="0" smtClean="0"/>
              <a:t>Modèles Possibles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Algiers, Algeria, 8 September 2013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31689FE-BD11-4000-B2CD-5CB814325653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76064" y="6032321"/>
            <a:ext cx="88204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1" u="sng" dirty="0" smtClean="0">
                <a:solidFill>
                  <a:schemeClr val="tx1">
                    <a:lumMod val="50000"/>
                  </a:schemeClr>
                </a:solidFill>
              </a:rPr>
              <a:t>Source</a:t>
            </a:r>
            <a:r>
              <a:rPr lang="en-US" sz="1200" b="1" dirty="0" smtClean="0">
                <a:solidFill>
                  <a:schemeClr val="tx1">
                    <a:lumMod val="50000"/>
                  </a:schemeClr>
                </a:solidFill>
              </a:rPr>
              <a:t> : </a:t>
            </a:r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</a:rPr>
              <a:t>The Future of Telecoms: New models for a new industry, </a:t>
            </a:r>
            <a:r>
              <a:rPr lang="en-US" sz="1200" dirty="0" err="1" smtClean="0">
                <a:solidFill>
                  <a:schemeClr val="tx1">
                    <a:lumMod val="50000"/>
                  </a:schemeClr>
                </a:solidFill>
              </a:rPr>
              <a:t>Février</a:t>
            </a:r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</a:rPr>
              <a:t> 2012</a:t>
            </a:r>
            <a:endParaRPr lang="en-US" sz="12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268760"/>
            <a:ext cx="5544617" cy="438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z="1400" smtClean="0"/>
              <a:t>Algiers, Algeria, 8 September 2013</a:t>
            </a: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1A4992A-B811-407F-9D27-B5874807D1D7}" type="slidenum">
              <a:rPr lang="en-US" sz="1400"/>
              <a:pPr/>
              <a:t>36</a:t>
            </a:fld>
            <a:endParaRPr lang="en-US" sz="1400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PLAN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39341"/>
            <a:ext cx="8229600" cy="4525963"/>
          </a:xfrm>
        </p:spPr>
        <p:txBody>
          <a:bodyPr/>
          <a:lstStyle/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fr-FR" sz="2800" dirty="0" smtClean="0">
                <a:solidFill>
                  <a:schemeClr val="bg1">
                    <a:lumMod val="50000"/>
                  </a:schemeClr>
                </a:solidFill>
              </a:rPr>
              <a:t>Marché IMT : Statistiques et prévisions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fr-FR" sz="2800" dirty="0" smtClean="0">
                <a:solidFill>
                  <a:schemeClr val="bg1">
                    <a:lumMod val="50000"/>
                  </a:schemeClr>
                </a:solidFill>
              </a:rPr>
              <a:t>Principaux challenges de l’industrie IMT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fr-FR" sz="2800" dirty="0" smtClean="0"/>
              <a:t>Tendances futures des services mobiles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fr-FR" sz="2800" dirty="0" smtClean="0">
                <a:solidFill>
                  <a:schemeClr val="bg1">
                    <a:lumMod val="50000"/>
                  </a:schemeClr>
                </a:solidFill>
              </a:rPr>
              <a:t>Conclusions et Recommandations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8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4685119"/>
            <a:ext cx="1357322" cy="1336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560" y="0"/>
            <a:ext cx="9144000" cy="1143000"/>
          </a:xfrm>
        </p:spPr>
        <p:txBody>
          <a:bodyPr/>
          <a:lstStyle/>
          <a:p>
            <a:r>
              <a:rPr lang="fr-FR" dirty="0" smtClean="0"/>
              <a:t>Tendances des Services Mobiles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351309"/>
            <a:ext cx="8229600" cy="4525963"/>
          </a:xfrm>
        </p:spPr>
        <p:txBody>
          <a:bodyPr/>
          <a:lstStyle/>
          <a:p>
            <a:r>
              <a:rPr lang="fr-FR" sz="2400" dirty="0" smtClean="0"/>
              <a:t>Services innovants destinés à plusieurs acteurs</a:t>
            </a:r>
          </a:p>
          <a:p>
            <a:r>
              <a:rPr lang="fr-FR" sz="2400" dirty="0" smtClean="0"/>
              <a:t>Services touchant tous les aspects de la vie quotidienne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3004932"/>
            <a:ext cx="962326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4077072"/>
            <a:ext cx="107157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38281" y="3006072"/>
            <a:ext cx="957655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8012" y="5165172"/>
            <a:ext cx="100013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87621" y="2780928"/>
            <a:ext cx="816427" cy="1213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79712" y="3980284"/>
            <a:ext cx="11049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Espace réservé du contenu 2"/>
          <p:cNvSpPr txBox="1">
            <a:spLocks/>
          </p:cNvSpPr>
          <p:nvPr/>
        </p:nvSpPr>
        <p:spPr bwMode="auto">
          <a:xfrm>
            <a:off x="3707904" y="4066812"/>
            <a:ext cx="1728192" cy="874356"/>
          </a:xfrm>
          <a:prstGeom prst="ellipse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defRPr/>
            </a:pPr>
            <a:r>
              <a:rPr kumimoji="0" lang="fr-FR" sz="1400" b="1" i="0" u="none" strike="noStrike" kern="0" cap="none" spc="0" normalizeH="0" baseline="0" dirty="0" smtClean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Services Mobiles </a:t>
            </a:r>
            <a:endParaRPr kumimoji="0" lang="fr-FR" sz="1400" b="1" i="0" u="none" strike="noStrike" kern="0" cap="none" spc="0" normalizeH="0" baseline="0" dirty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79388" y="6453188"/>
            <a:ext cx="4032250" cy="312737"/>
          </a:xfrm>
        </p:spPr>
        <p:txBody>
          <a:bodyPr/>
          <a:lstStyle/>
          <a:p>
            <a:pPr>
              <a:defRPr/>
            </a:pPr>
            <a:r>
              <a:rPr lang="en-US" smtClean="0"/>
              <a:t>Algiers, Algeria, 8 September 2013</a:t>
            </a:r>
            <a:endParaRPr lang="en-US"/>
          </a:p>
        </p:txBody>
      </p:sp>
      <p:sp>
        <p:nvSpPr>
          <p:cNvPr id="1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7751763" y="6453584"/>
            <a:ext cx="1366837" cy="431800"/>
          </a:xfrm>
        </p:spPr>
        <p:txBody>
          <a:bodyPr/>
          <a:lstStyle/>
          <a:p>
            <a:pPr>
              <a:defRPr/>
            </a:pPr>
            <a:fld id="{731689FE-BD11-4000-B2CD-5CB814325653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228875"/>
            <a:ext cx="7884369" cy="646331"/>
          </a:xfrm>
        </p:spPr>
        <p:txBody>
          <a:bodyPr/>
          <a:lstStyle/>
          <a:p>
            <a:r>
              <a:rPr lang="fr-FR" dirty="0" smtClean="0"/>
              <a:t>Services M2M </a:t>
            </a:r>
            <a:endParaRPr lang="fr-FR" dirty="0"/>
          </a:p>
        </p:txBody>
      </p:sp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/>
          <a:lstStyle/>
          <a:p>
            <a:r>
              <a:rPr lang="fr-FR" sz="2400" b="1" dirty="0" smtClean="0"/>
              <a:t>Les services M2M englobent plusieurs domaines : </a:t>
            </a:r>
            <a:r>
              <a:rPr lang="fr-FR" sz="2400" dirty="0" smtClean="0"/>
              <a:t>transport, santé, agriculture, etc.</a:t>
            </a:r>
          </a:p>
          <a:p>
            <a:endParaRPr lang="en-US" dirty="0"/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348880"/>
            <a:ext cx="3704886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1043608" y="6464369"/>
            <a:ext cx="52443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i="1" dirty="0" smtClean="0">
                <a:solidFill>
                  <a:schemeClr val="tx1">
                    <a:lumMod val="50000"/>
                  </a:schemeClr>
                </a:solidFill>
              </a:rPr>
              <a:t>Source : </a:t>
            </a:r>
            <a:r>
              <a:rPr lang="fr-FR" sz="1200" dirty="0" err="1" smtClean="0">
                <a:solidFill>
                  <a:schemeClr val="tx1">
                    <a:lumMod val="50000"/>
                  </a:schemeClr>
                </a:solidFill>
              </a:rPr>
              <a:t>Strategy</a:t>
            </a:r>
            <a:r>
              <a:rPr lang="fr-FR" sz="12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fr-FR" sz="1200" dirty="0" err="1" smtClean="0">
                <a:solidFill>
                  <a:schemeClr val="tx1">
                    <a:lumMod val="50000"/>
                  </a:schemeClr>
                </a:solidFill>
              </a:rPr>
              <a:t>Analytics</a:t>
            </a:r>
            <a:r>
              <a:rPr lang="fr-FR" sz="1200" dirty="0" smtClean="0">
                <a:solidFill>
                  <a:schemeClr val="tx1">
                    <a:lumMod val="50000"/>
                  </a:schemeClr>
                </a:solidFill>
              </a:rPr>
              <a:t>, August 2012</a:t>
            </a:r>
            <a:endParaRPr lang="fr-FR" sz="1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436096" y="2996952"/>
            <a:ext cx="3302320" cy="163121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eaLnBrk="0" hangingPunct="0">
              <a:spcBef>
                <a:spcPts val="1200"/>
              </a:spcBef>
              <a:buClr>
                <a:srgbClr val="0E438A"/>
              </a:buClr>
              <a:buSzPct val="110000"/>
              <a:defRPr/>
            </a:pPr>
            <a:r>
              <a:rPr lang="fr-FR" sz="1800" b="1" kern="0" dirty="0" smtClean="0">
                <a:solidFill>
                  <a:schemeClr val="bg2"/>
                </a:solidFill>
              </a:rPr>
              <a:t>Augmentation importante du nombre de </a:t>
            </a:r>
            <a:r>
              <a:rPr lang="fr-FR" sz="1800" b="1" kern="0" smtClean="0">
                <a:solidFill>
                  <a:schemeClr val="bg2"/>
                </a:solidFill>
              </a:rPr>
              <a:t>connexions M2M</a:t>
            </a:r>
            <a:endParaRPr lang="fr-FR" sz="1800" b="1" kern="0" dirty="0" smtClean="0">
              <a:solidFill>
                <a:schemeClr val="bg2"/>
              </a:solidFill>
            </a:endParaRPr>
          </a:p>
          <a:p>
            <a:pPr lvl="0" eaLnBrk="0" hangingPunct="0">
              <a:spcBef>
                <a:spcPts val="1200"/>
              </a:spcBef>
              <a:buClr>
                <a:srgbClr val="0E438A"/>
              </a:buClr>
              <a:buSzPct val="110000"/>
              <a:defRPr/>
            </a:pPr>
            <a:r>
              <a:rPr lang="fr-FR" sz="1800" kern="0" dirty="0" smtClean="0">
                <a:solidFill>
                  <a:schemeClr val="bg2"/>
                </a:solidFill>
              </a:rPr>
              <a:t> </a:t>
            </a:r>
            <a:r>
              <a:rPr lang="fr-FR" sz="1800" kern="0" dirty="0" smtClean="0">
                <a:solidFill>
                  <a:schemeClr val="bg2"/>
                </a:solidFill>
                <a:sym typeface="Wingdings" pitchFamily="2" charset="2"/>
              </a:rPr>
              <a:t> opportunités à saisir par les opérateurs</a:t>
            </a:r>
            <a:endParaRPr lang="fr-FR" sz="1800" kern="0" dirty="0" smtClean="0">
              <a:solidFill>
                <a:schemeClr val="bg2"/>
              </a:solidFill>
            </a:endParaRPr>
          </a:p>
        </p:txBody>
      </p:sp>
      <p:sp>
        <p:nvSpPr>
          <p:cNvPr id="12" name="Flèche droite rayée 11"/>
          <p:cNvSpPr/>
          <p:nvPr/>
        </p:nvSpPr>
        <p:spPr>
          <a:xfrm>
            <a:off x="4812871" y="2996952"/>
            <a:ext cx="623225" cy="502916"/>
          </a:xfrm>
          <a:prstGeom prst="stripedRightArrow">
            <a:avLst/>
          </a:prstGeom>
          <a:solidFill>
            <a:srgbClr val="0099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9592" y="13432"/>
            <a:ext cx="7884369" cy="1077218"/>
          </a:xfrm>
        </p:spPr>
        <p:txBody>
          <a:bodyPr/>
          <a:lstStyle/>
          <a:p>
            <a:r>
              <a:rPr lang="en-US" dirty="0" smtClean="0"/>
              <a:t>Innovations M2M </a:t>
            </a:r>
            <a:br>
              <a:rPr lang="en-US" dirty="0" smtClean="0"/>
            </a:br>
            <a:r>
              <a:rPr lang="fr-FR" sz="2800" b="0" dirty="0" smtClean="0"/>
              <a:t>dans le secteur des automobiles</a:t>
            </a:r>
            <a:endParaRPr lang="fr-FR" sz="2800" b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/>
          <a:lstStyle/>
          <a:p>
            <a:r>
              <a:rPr lang="fr-FR" sz="2400" dirty="0" smtClean="0"/>
              <a:t>Voiture sans conducteur</a:t>
            </a:r>
          </a:p>
          <a:p>
            <a:r>
              <a:rPr lang="fr-FR" sz="2400" dirty="0" smtClean="0"/>
              <a:t>Gestion de flotte</a:t>
            </a:r>
          </a:p>
          <a:p>
            <a:r>
              <a:rPr lang="fr-FR" sz="2400" dirty="0" smtClean="0"/>
              <a:t>Prévention des collisions</a:t>
            </a:r>
          </a:p>
          <a:p>
            <a:r>
              <a:rPr lang="fr-FR" sz="2400" dirty="0" smtClean="0"/>
              <a:t>Contrôle à distance de la voiture</a:t>
            </a:r>
          </a:p>
          <a:p>
            <a:r>
              <a:rPr lang="fr-FR" sz="2400" dirty="0" smtClean="0"/>
              <a:t>Diagnostic du moteur, du système</a:t>
            </a:r>
          </a:p>
          <a:p>
            <a:r>
              <a:rPr lang="fr-FR" sz="2400" dirty="0" smtClean="0"/>
              <a:t>Assistance véhicule volée</a:t>
            </a:r>
          </a:p>
          <a:p>
            <a:r>
              <a:rPr lang="fr-FR" sz="2400" dirty="0" smtClean="0"/>
              <a:t>Navigation, recherche d’adresse</a:t>
            </a:r>
          </a:p>
          <a:p>
            <a:r>
              <a:rPr lang="fr-FR" sz="2400" dirty="0" smtClean="0"/>
              <a:t>Appels d'urgence (voix)</a:t>
            </a:r>
          </a:p>
          <a:p>
            <a:r>
              <a:rPr lang="fr-FR" sz="2400" dirty="0" smtClean="0"/>
              <a:t>Infos sur le trafic en temps réel, la météo, le parking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1628800"/>
            <a:ext cx="2428860" cy="2867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2843808" y="6581001"/>
            <a:ext cx="63001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1" dirty="0" smtClean="0">
                <a:solidFill>
                  <a:schemeClr val="tx1">
                    <a:lumMod val="50000"/>
                  </a:schemeClr>
                </a:solidFill>
              </a:rPr>
              <a:t>Source : </a:t>
            </a:r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</a:rPr>
              <a:t>Machine-to-Machine : Vision 2020, TeleTech 2013</a:t>
            </a:r>
            <a:endParaRPr lang="en-US" sz="1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79388" y="6453188"/>
            <a:ext cx="4032250" cy="312737"/>
          </a:xfrm>
        </p:spPr>
        <p:txBody>
          <a:bodyPr/>
          <a:lstStyle/>
          <a:p>
            <a:pPr>
              <a:defRPr/>
            </a:pPr>
            <a:r>
              <a:rPr lang="en-US" smtClean="0"/>
              <a:t>Algiers, Algeria, 8 September 2013</a:t>
            </a:r>
            <a:endParaRPr lang="en-US"/>
          </a:p>
        </p:txBody>
      </p:sp>
      <p:sp>
        <p:nvSpPr>
          <p:cNvPr id="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7751763" y="6453188"/>
            <a:ext cx="1366837" cy="431800"/>
          </a:xfrm>
        </p:spPr>
        <p:txBody>
          <a:bodyPr/>
          <a:lstStyle/>
          <a:p>
            <a:pPr>
              <a:defRPr/>
            </a:pPr>
            <a:fld id="{731689FE-BD11-4000-B2CD-5CB814325653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z="1400" smtClean="0"/>
              <a:t>Algiers, Algeria, 8 September 2013</a:t>
            </a: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1A4992A-B811-407F-9D27-B5874807D1D7}" type="slidenum">
              <a:rPr lang="en-US" sz="1400"/>
              <a:pPr/>
              <a:t>4</a:t>
            </a:fld>
            <a:endParaRPr lang="en-US" sz="1400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PLAN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39341"/>
            <a:ext cx="8229600" cy="4525963"/>
          </a:xfrm>
        </p:spPr>
        <p:txBody>
          <a:bodyPr/>
          <a:lstStyle/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fr-FR" sz="2800" dirty="0" smtClean="0"/>
              <a:t>Marché IMT : Statistiques et prévisions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fr-FR" sz="2800" dirty="0" smtClean="0"/>
              <a:t>Principaux challenges de l’industrie IMT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fr-FR" sz="2800" dirty="0" smtClean="0"/>
              <a:t>Tendances futures des services mobiles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fr-FR" sz="2800" dirty="0" smtClean="0"/>
              <a:t>Conclusions et Recommandations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7584" y="-48123"/>
            <a:ext cx="7884369" cy="1200329"/>
          </a:xfrm>
        </p:spPr>
        <p:txBody>
          <a:bodyPr/>
          <a:lstStyle/>
          <a:p>
            <a:r>
              <a:rPr lang="en-US" dirty="0" smtClean="0"/>
              <a:t>Innovations M2M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fr-FR" sz="2800" b="0" dirty="0" smtClean="0"/>
              <a:t>dans le secteur de l’agriculture</a:t>
            </a:r>
            <a:endParaRPr lang="fr-FR" sz="2800" b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423317"/>
            <a:ext cx="6984776" cy="4525963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fr-FR" sz="2400" dirty="0" smtClean="0"/>
              <a:t>Contrôle des équipements et du </a:t>
            </a:r>
            <a:r>
              <a:rPr lang="fr-FR" sz="2400" dirty="0" err="1" smtClean="0"/>
              <a:t>process</a:t>
            </a:r>
            <a:r>
              <a:rPr lang="fr-FR" sz="2400" dirty="0" smtClean="0"/>
              <a:t> à distance</a:t>
            </a:r>
          </a:p>
          <a:p>
            <a:pPr>
              <a:spcBef>
                <a:spcPts val="1200"/>
              </a:spcBef>
            </a:pPr>
            <a:r>
              <a:rPr lang="fr-FR" sz="2400" dirty="0" smtClean="0"/>
              <a:t>Contrôle et surveillance de la récolte</a:t>
            </a:r>
          </a:p>
          <a:p>
            <a:pPr>
              <a:spcBef>
                <a:spcPts val="1200"/>
              </a:spcBef>
            </a:pPr>
            <a:r>
              <a:rPr lang="fr-FR" sz="2400" dirty="0" smtClean="0"/>
              <a:t>Gestion de la logistique</a:t>
            </a:r>
          </a:p>
          <a:p>
            <a:pPr>
              <a:spcBef>
                <a:spcPts val="1200"/>
              </a:spcBef>
            </a:pPr>
            <a:r>
              <a:rPr lang="fr-FR" sz="2400" dirty="0" smtClean="0"/>
              <a:t>Automatisation et contrôle de l’alimentation des animaux </a:t>
            </a:r>
          </a:p>
          <a:p>
            <a:pPr>
              <a:spcBef>
                <a:spcPts val="1200"/>
              </a:spcBef>
            </a:pPr>
            <a:r>
              <a:rPr lang="fr-FR" sz="2400" dirty="0" smtClean="0"/>
              <a:t>Collecte des données concernant le sol (température, composition, etc.)</a:t>
            </a:r>
          </a:p>
          <a:p>
            <a:endParaRPr lang="en-US" dirty="0" smtClean="0"/>
          </a:p>
        </p:txBody>
      </p:sp>
      <p:sp>
        <p:nvSpPr>
          <p:cNvPr id="6" name="Rectangle 5"/>
          <p:cNvSpPr/>
          <p:nvPr/>
        </p:nvSpPr>
        <p:spPr>
          <a:xfrm>
            <a:off x="0" y="5877272"/>
            <a:ext cx="64807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1" dirty="0" smtClean="0">
                <a:solidFill>
                  <a:schemeClr val="tx1">
                    <a:lumMod val="50000"/>
                  </a:schemeClr>
                </a:solidFill>
              </a:rPr>
              <a:t>Source : </a:t>
            </a:r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</a:rPr>
              <a:t>Machine-to-Machine : Vision 2020, TeleTech 2013</a:t>
            </a:r>
            <a:endParaRPr lang="en-US" sz="1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79388" y="6453188"/>
            <a:ext cx="4032250" cy="31273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Algiers, Algeria, 8 September 2013</a:t>
            </a:r>
            <a:endParaRPr lang="en-US" dirty="0"/>
          </a:p>
        </p:txBody>
      </p:sp>
      <p:sp>
        <p:nvSpPr>
          <p:cNvPr id="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7751763" y="6453188"/>
            <a:ext cx="1366837" cy="431800"/>
          </a:xfrm>
        </p:spPr>
        <p:txBody>
          <a:bodyPr/>
          <a:lstStyle/>
          <a:p>
            <a:pPr>
              <a:defRPr/>
            </a:pPr>
            <a:fld id="{731689FE-BD11-4000-B2CD-5CB814325653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4725144"/>
            <a:ext cx="276225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13432"/>
            <a:ext cx="7884369" cy="1077218"/>
          </a:xfrm>
        </p:spPr>
        <p:txBody>
          <a:bodyPr/>
          <a:lstStyle/>
          <a:p>
            <a:r>
              <a:rPr lang="en-US" dirty="0" smtClean="0"/>
              <a:t>Innovations M2M</a:t>
            </a:r>
            <a:br>
              <a:rPr lang="en-US" dirty="0" smtClean="0"/>
            </a:br>
            <a:r>
              <a:rPr lang="en-US" sz="2800" b="0" dirty="0" smtClean="0"/>
              <a:t>les “Smart Homes”</a:t>
            </a:r>
            <a:endParaRPr lang="fr-FR" sz="2800" b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1412776"/>
            <a:ext cx="8229600" cy="4525963"/>
          </a:xfrm>
        </p:spPr>
        <p:txBody>
          <a:bodyPr/>
          <a:lstStyle/>
          <a:p>
            <a:r>
              <a:rPr lang="fr-FR" sz="2400" dirty="0" smtClean="0"/>
              <a:t>Contrôle des appareils électriques dans la maison à l’aide du mobile</a:t>
            </a:r>
          </a:p>
          <a:p>
            <a:r>
              <a:rPr lang="fr-FR" sz="2400" dirty="0" smtClean="0"/>
              <a:t>Programmation d’opérations automatiques (climatisation, arrosage du jardin, ouverture/fermeture des fenêtres, système de sécurité etc.)</a:t>
            </a:r>
          </a:p>
          <a:p>
            <a:r>
              <a:rPr lang="fr-FR" sz="2400" dirty="0" smtClean="0"/>
              <a:t>Suivi de la consommation de l’électricité, eau, gaz, etc. </a:t>
            </a:r>
          </a:p>
          <a:p>
            <a:endParaRPr lang="fr-FR" dirty="0" smtClean="0"/>
          </a:p>
          <a:p>
            <a:endParaRPr lang="en-US" dirty="0" smtClean="0"/>
          </a:p>
        </p:txBody>
      </p:sp>
      <p:sp>
        <p:nvSpPr>
          <p:cNvPr id="8" name="Rectangle 7"/>
          <p:cNvSpPr/>
          <p:nvPr/>
        </p:nvSpPr>
        <p:spPr>
          <a:xfrm>
            <a:off x="5868144" y="5229200"/>
            <a:ext cx="1800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1" dirty="0" smtClean="0">
                <a:solidFill>
                  <a:schemeClr val="tx1">
                    <a:lumMod val="50000"/>
                  </a:schemeClr>
                </a:solidFill>
              </a:rPr>
              <a:t>Source : </a:t>
            </a:r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</a:rPr>
              <a:t>M2M : Vision 2020, TeleTech 2013</a:t>
            </a:r>
            <a:endParaRPr lang="en-US" sz="1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79388" y="6453188"/>
            <a:ext cx="4032250" cy="312737"/>
          </a:xfrm>
        </p:spPr>
        <p:txBody>
          <a:bodyPr/>
          <a:lstStyle/>
          <a:p>
            <a:pPr>
              <a:defRPr/>
            </a:pPr>
            <a:r>
              <a:rPr lang="en-US" smtClean="0"/>
              <a:t>Algiers, Algeria, 8 September 2013</a:t>
            </a:r>
            <a:endParaRPr lang="en-US"/>
          </a:p>
        </p:txBody>
      </p:sp>
      <p:sp>
        <p:nvSpPr>
          <p:cNvPr id="12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7751763" y="6453188"/>
            <a:ext cx="1366837" cy="431800"/>
          </a:xfrm>
        </p:spPr>
        <p:txBody>
          <a:bodyPr/>
          <a:lstStyle/>
          <a:p>
            <a:pPr>
              <a:defRPr/>
            </a:pPr>
            <a:fld id="{731689FE-BD11-4000-B2CD-5CB814325653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7884" y="4293097"/>
            <a:ext cx="3190217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Services m-Health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1" y="1340768"/>
            <a:ext cx="4896544" cy="4904457"/>
          </a:xfrm>
        </p:spPr>
        <p:txBody>
          <a:bodyPr/>
          <a:lstStyle/>
          <a:p>
            <a:r>
              <a:rPr lang="fr-FR" sz="2400" dirty="0" smtClean="0"/>
              <a:t>Détection des cas d’urgence et des chutes (à travers des capteurs, surtout pour les personnes âgées)</a:t>
            </a:r>
          </a:p>
          <a:p>
            <a:r>
              <a:rPr lang="fr-FR" sz="2400" dirty="0" smtClean="0"/>
              <a:t>Applications fournissant des données sur les médicaments</a:t>
            </a:r>
          </a:p>
          <a:p>
            <a:r>
              <a:rPr lang="fr-FR" sz="2400" dirty="0" smtClean="0"/>
              <a:t>Ordonnance mobile</a:t>
            </a:r>
          </a:p>
          <a:p>
            <a:r>
              <a:rPr lang="fr-FR" sz="2400" dirty="0" smtClean="0"/>
              <a:t>Applications pour la remise  en forme (alimentation, exercices, etc.)</a:t>
            </a:r>
          </a:p>
          <a:p>
            <a:r>
              <a:rPr lang="fr-FR" sz="2400" dirty="0" smtClean="0"/>
              <a:t>Visite médicale à distance </a:t>
            </a:r>
          </a:p>
        </p:txBody>
      </p:sp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628800"/>
            <a:ext cx="3476399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5705072" y="4930752"/>
            <a:ext cx="3187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 smtClean="0">
                <a:solidFill>
                  <a:schemeClr val="accent1">
                    <a:lumMod val="75000"/>
                  </a:schemeClr>
                </a:solidFill>
              </a:rPr>
              <a:t>Ecosystème m-</a:t>
            </a:r>
            <a:r>
              <a:rPr lang="fr-FR" sz="1800" b="1" dirty="0" err="1" smtClean="0">
                <a:solidFill>
                  <a:schemeClr val="accent1">
                    <a:lumMod val="75000"/>
                  </a:schemeClr>
                </a:solidFill>
              </a:rPr>
              <a:t>Health</a:t>
            </a:r>
            <a:endParaRPr lang="fr-FR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80112" y="5353508"/>
            <a:ext cx="3203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1" dirty="0" smtClean="0">
                <a:solidFill>
                  <a:schemeClr val="tx1">
                    <a:lumMod val="50000"/>
                  </a:schemeClr>
                </a:solidFill>
              </a:rPr>
              <a:t>Source : </a:t>
            </a:r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</a:rPr>
              <a:t>Mobile HealthCare : From LG Electronics’ Perspective</a:t>
            </a:r>
            <a:endParaRPr lang="en-US" sz="1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79388" y="6453188"/>
            <a:ext cx="4032250" cy="312737"/>
          </a:xfrm>
        </p:spPr>
        <p:txBody>
          <a:bodyPr/>
          <a:lstStyle/>
          <a:p>
            <a:pPr>
              <a:defRPr/>
            </a:pPr>
            <a:r>
              <a:rPr lang="en-US" smtClean="0"/>
              <a:t>Algiers, Algeria, 8 September 2013</a:t>
            </a:r>
            <a:endParaRPr lang="en-US"/>
          </a:p>
        </p:txBody>
      </p:sp>
      <p:sp>
        <p:nvSpPr>
          <p:cNvPr id="9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7751763" y="6453188"/>
            <a:ext cx="1366837" cy="431800"/>
          </a:xfrm>
        </p:spPr>
        <p:txBody>
          <a:bodyPr/>
          <a:lstStyle/>
          <a:p>
            <a:pPr>
              <a:defRPr/>
            </a:pPr>
            <a:fld id="{731689FE-BD11-4000-B2CD-5CB814325653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Services </a:t>
            </a:r>
            <a:r>
              <a:rPr lang="fr-FR" dirty="0" smtClean="0"/>
              <a:t>de géo-localisation</a:t>
            </a:r>
            <a:br>
              <a:rPr lang="fr-FR" dirty="0" smtClean="0"/>
            </a:br>
            <a:r>
              <a:rPr lang="fr-FR" dirty="0" smtClean="0"/>
              <a:t>et Réalité Augmentée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800" dirty="0" smtClean="0"/>
              <a:t>Guidage via mobile + navigation à l’aide de la technique de Réalité augmentée</a:t>
            </a:r>
          </a:p>
          <a:p>
            <a:r>
              <a:rPr lang="fr-FR" sz="2800" dirty="0" smtClean="0"/>
              <a:t>Guidage des personnes aveugles ou mal voyants</a:t>
            </a:r>
          </a:p>
          <a:p>
            <a:r>
              <a:rPr lang="fr-FR" sz="2800" dirty="0" smtClean="0"/>
              <a:t>Surveillance des enfants et des personnes atteintes d'Alzheimer</a:t>
            </a:r>
          </a:p>
          <a:p>
            <a:pPr lvl="0"/>
            <a:endParaRPr lang="fr-FR" dirty="0" smtClean="0"/>
          </a:p>
          <a:p>
            <a:pPr lvl="0"/>
            <a:endParaRPr lang="fr-FR" dirty="0"/>
          </a:p>
          <a:p>
            <a:pPr lvl="0"/>
            <a:endParaRPr lang="fr-FR" dirty="0" smtClean="0"/>
          </a:p>
          <a:p>
            <a:pPr lvl="0"/>
            <a:endParaRPr lang="fr-FR" dirty="0"/>
          </a:p>
          <a:p>
            <a:pPr lvl="0"/>
            <a:endParaRPr lang="fr-FR" dirty="0" smtClean="0"/>
          </a:p>
          <a:p>
            <a:pPr lvl="0"/>
            <a:endParaRPr lang="fr-FR" dirty="0"/>
          </a:p>
          <a:p>
            <a:pPr lvl="0"/>
            <a:r>
              <a:rPr lang="fr-FR" dirty="0" smtClean="0"/>
              <a:t>Offre </a:t>
            </a:r>
            <a:r>
              <a:rPr lang="fr-FR" dirty="0"/>
              <a:t>de publicité basée sur la localisation ainsi que des informations en temps réel sur les moyens de transports publiques</a:t>
            </a:r>
            <a:endParaRPr lang="en-US" dirty="0"/>
          </a:p>
          <a:p>
            <a:endParaRPr lang="fr-FR" dirty="0" smtClean="0"/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79388" y="6453188"/>
            <a:ext cx="4032250" cy="31273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Algiers, Algeria, 8 September 2013</a:t>
            </a:r>
            <a:endParaRPr lang="en-US" dirty="0"/>
          </a:p>
        </p:txBody>
      </p:sp>
      <p:sp>
        <p:nvSpPr>
          <p:cNvPr id="9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7751763" y="6453188"/>
            <a:ext cx="1366837" cy="431800"/>
          </a:xfrm>
        </p:spPr>
        <p:txBody>
          <a:bodyPr/>
          <a:lstStyle/>
          <a:p>
            <a:pPr>
              <a:defRPr/>
            </a:pPr>
            <a:fld id="{731689FE-BD11-4000-B2CD-5CB814325653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4077072"/>
            <a:ext cx="3190875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 bwMode="auto">
          <a:xfrm>
            <a:off x="6948264" y="4293096"/>
            <a:ext cx="504056" cy="14401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124744"/>
            <a:ext cx="6624091" cy="2880320"/>
          </a:xfrm>
        </p:spPr>
        <p:txBody>
          <a:bodyPr/>
          <a:lstStyle/>
          <a:p>
            <a:r>
              <a:rPr lang="fr-FR" sz="2000" b="1" dirty="0" smtClean="0"/>
              <a:t>Voix</a:t>
            </a:r>
          </a:p>
          <a:p>
            <a:pPr>
              <a:buNone/>
            </a:pPr>
            <a:r>
              <a:rPr lang="fr-FR" sz="1800" b="1" dirty="0" smtClean="0"/>
              <a:t>	</a:t>
            </a:r>
            <a:r>
              <a:rPr lang="fr-FR" sz="1800" dirty="0" smtClean="0"/>
              <a:t>Clients basés </a:t>
            </a:r>
            <a:r>
              <a:rPr lang="fr-FR" sz="1800" dirty="0" err="1" smtClean="0"/>
              <a:t>VoIP</a:t>
            </a:r>
            <a:r>
              <a:rPr lang="fr-FR" sz="1800" dirty="0" smtClean="0"/>
              <a:t> et Logiciels basés SIM </a:t>
            </a:r>
          </a:p>
          <a:p>
            <a:r>
              <a:rPr lang="fr-FR" sz="2000" b="1" dirty="0" smtClean="0"/>
              <a:t>Messagerie</a:t>
            </a:r>
          </a:p>
          <a:p>
            <a:pPr>
              <a:buNone/>
            </a:pPr>
            <a:r>
              <a:rPr lang="fr-FR" sz="1800" b="1" dirty="0" smtClean="0"/>
              <a:t>	</a:t>
            </a:r>
            <a:r>
              <a:rPr lang="fr-FR" sz="1800" dirty="0" smtClean="0"/>
              <a:t>Clients de messagerie instantanée propriétaires</a:t>
            </a:r>
          </a:p>
          <a:p>
            <a:r>
              <a:rPr lang="fr-FR" sz="2000" b="1" dirty="0" smtClean="0"/>
              <a:t>Data et applications</a:t>
            </a:r>
          </a:p>
          <a:p>
            <a:r>
              <a:rPr lang="fr-FR" sz="2000" b="1" dirty="0" smtClean="0"/>
              <a:t>Contenu </a:t>
            </a:r>
          </a:p>
          <a:p>
            <a:pPr indent="17463">
              <a:buNone/>
            </a:pPr>
            <a:r>
              <a:rPr lang="fr-FR" sz="1800" dirty="0" smtClean="0"/>
              <a:t>Stores fournis par des parties tierces, contenus générés par les utilisateurs, OTT TV et vidéos</a:t>
            </a:r>
          </a:p>
          <a:p>
            <a:pPr marL="342900" lvl="1" indent="-342900">
              <a:buClr>
                <a:srgbClr val="0E438A"/>
              </a:buClr>
              <a:buSzPct val="110000"/>
              <a:buNone/>
            </a:pPr>
            <a:endParaRPr lang="fr-FR" sz="800" dirty="0" smtClean="0"/>
          </a:p>
          <a:p>
            <a:pPr marL="342900" lvl="1" indent="-342900">
              <a:buClr>
                <a:srgbClr val="0E438A"/>
              </a:buClr>
              <a:buSzPct val="110000"/>
              <a:buNone/>
            </a:pPr>
            <a:endParaRPr lang="fr-FR" sz="2000" i="1" dirty="0" smtClean="0">
              <a:solidFill>
                <a:schemeClr val="tx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331640" y="4149080"/>
            <a:ext cx="6840760" cy="230832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bg2"/>
                </a:solidFill>
              </a:rPr>
              <a:t>Nécessité pour les opérateurs de développer des stratégies afin de faire face aux services OTT : </a:t>
            </a:r>
            <a:r>
              <a:rPr lang="fr-FR" sz="2400" dirty="0" smtClean="0">
                <a:solidFill>
                  <a:schemeClr val="bg2"/>
                </a:solidFill>
              </a:rPr>
              <a:t>lancement de services innovateurs qui peuvent concurrencer les services OTT tels que les services </a:t>
            </a:r>
            <a:r>
              <a:rPr lang="fr-FR" sz="2400" i="1" dirty="0" err="1" smtClean="0">
                <a:solidFill>
                  <a:schemeClr val="bg2"/>
                </a:solidFill>
              </a:rPr>
              <a:t>Rich</a:t>
            </a:r>
            <a:r>
              <a:rPr lang="fr-FR" sz="2400" i="1" dirty="0" smtClean="0">
                <a:solidFill>
                  <a:schemeClr val="bg2"/>
                </a:solidFill>
              </a:rPr>
              <a:t> </a:t>
            </a:r>
            <a:r>
              <a:rPr lang="fr-FR" sz="2400" dirty="0" smtClean="0">
                <a:solidFill>
                  <a:schemeClr val="bg2"/>
                </a:solidFill>
              </a:rPr>
              <a:t>Communication Suite</a:t>
            </a:r>
            <a:endParaRPr lang="fr-FR" sz="2400" dirty="0">
              <a:solidFill>
                <a:schemeClr val="bg2"/>
              </a:solidFill>
            </a:endParaRPr>
          </a:p>
        </p:txBody>
      </p:sp>
      <p:sp>
        <p:nvSpPr>
          <p:cNvPr id="7" name="Flèche droite rayée 6"/>
          <p:cNvSpPr/>
          <p:nvPr/>
        </p:nvSpPr>
        <p:spPr>
          <a:xfrm>
            <a:off x="683568" y="4070196"/>
            <a:ext cx="624634" cy="726956"/>
          </a:xfrm>
          <a:prstGeom prst="stripedRightArrow">
            <a:avLst/>
          </a:prstGeom>
          <a:solidFill>
            <a:srgbClr val="0099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Titre 1"/>
          <p:cNvSpPr txBox="1">
            <a:spLocks/>
          </p:cNvSpPr>
          <p:nvPr/>
        </p:nvSpPr>
        <p:spPr bwMode="auto">
          <a:xfrm>
            <a:off x="683568" y="228875"/>
            <a:ext cx="788436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9pPr>
          </a:lstStyle>
          <a:p>
            <a:r>
              <a:rPr lang="fr-FR" sz="3200" dirty="0">
                <a:solidFill>
                  <a:schemeClr val="bg2"/>
                </a:solidFill>
              </a:rPr>
              <a:t>Services OTT</a:t>
            </a: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79388" y="6453188"/>
            <a:ext cx="4032250" cy="312737"/>
          </a:xfrm>
        </p:spPr>
        <p:txBody>
          <a:bodyPr/>
          <a:lstStyle/>
          <a:p>
            <a:pPr>
              <a:defRPr/>
            </a:pPr>
            <a:r>
              <a:rPr lang="en-US" smtClean="0"/>
              <a:t>Algiers, Algeria, 8 September 2013</a:t>
            </a:r>
            <a:endParaRPr lang="en-US"/>
          </a:p>
        </p:txBody>
      </p:sp>
      <p:sp>
        <p:nvSpPr>
          <p:cNvPr id="9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7751763" y="6453188"/>
            <a:ext cx="1366837" cy="431800"/>
          </a:xfrm>
        </p:spPr>
        <p:txBody>
          <a:bodyPr/>
          <a:lstStyle/>
          <a:p>
            <a:pPr>
              <a:defRPr/>
            </a:pPr>
            <a:fld id="{731689FE-BD11-4000-B2CD-5CB814325653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5100" y="1412776"/>
            <a:ext cx="26289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124744"/>
            <a:ext cx="4752528" cy="4824536"/>
          </a:xfrm>
        </p:spPr>
        <p:txBody>
          <a:bodyPr/>
          <a:lstStyle/>
          <a:p>
            <a:r>
              <a:rPr lang="en-US" sz="2000" dirty="0" err="1" smtClean="0"/>
              <a:t>Croissance</a:t>
            </a:r>
            <a:r>
              <a:rPr lang="en-US" sz="2000" dirty="0" smtClean="0"/>
              <a:t> du </a:t>
            </a:r>
            <a:r>
              <a:rPr lang="en-US" sz="2000" dirty="0" err="1" smtClean="0"/>
              <a:t>marché</a:t>
            </a:r>
            <a:r>
              <a:rPr lang="en-US" sz="2000" dirty="0" smtClean="0"/>
              <a:t> du </a:t>
            </a:r>
            <a:r>
              <a:rPr lang="en-US" sz="2000" i="1" dirty="0" smtClean="0"/>
              <a:t>Cloud Computing </a:t>
            </a:r>
            <a:r>
              <a:rPr lang="en-US" sz="2000" dirty="0" smtClean="0"/>
              <a:t>de </a:t>
            </a:r>
            <a:r>
              <a:rPr lang="en-US" sz="2000" dirty="0" smtClean="0">
                <a:solidFill>
                  <a:srgbClr val="C00000"/>
                </a:solidFill>
              </a:rPr>
              <a:t>35 milliards de dollars </a:t>
            </a:r>
            <a:r>
              <a:rPr lang="en-US" sz="2000" dirty="0" smtClean="0"/>
              <a:t>en 2011 à </a:t>
            </a:r>
            <a:r>
              <a:rPr lang="en-US" sz="2000" dirty="0" smtClean="0">
                <a:solidFill>
                  <a:srgbClr val="C00000"/>
                </a:solidFill>
              </a:rPr>
              <a:t>150 milliards de dollars </a:t>
            </a:r>
            <a:r>
              <a:rPr lang="en-US" sz="2000" dirty="0" smtClean="0"/>
              <a:t>en 2020</a:t>
            </a:r>
          </a:p>
          <a:p>
            <a:pPr>
              <a:buNone/>
            </a:pPr>
            <a:endParaRPr lang="en-US" sz="800" i="1" dirty="0" smtClean="0"/>
          </a:p>
          <a:p>
            <a:r>
              <a:rPr lang="fr-FR" sz="2000" dirty="0" smtClean="0"/>
              <a:t>Nouvelles tendances du </a:t>
            </a:r>
            <a:r>
              <a:rPr lang="fr-FR" sz="2000" i="1" dirty="0" smtClean="0"/>
              <a:t>Cloud </a:t>
            </a:r>
            <a:r>
              <a:rPr lang="fr-FR" sz="2000" i="1" dirty="0" err="1" smtClean="0"/>
              <a:t>Computing</a:t>
            </a:r>
            <a:endParaRPr lang="fr-FR" sz="2000" i="1" dirty="0" smtClean="0"/>
          </a:p>
          <a:p>
            <a:pPr>
              <a:buNone/>
            </a:pPr>
            <a:endParaRPr lang="fr-FR" sz="800" i="1" dirty="0" smtClean="0"/>
          </a:p>
          <a:p>
            <a:pPr lvl="1">
              <a:spcBef>
                <a:spcPts val="600"/>
              </a:spcBef>
            </a:pPr>
            <a:r>
              <a:rPr lang="fr-FR" sz="1800" dirty="0" smtClean="0"/>
              <a:t>Logiciel - plus large, et plus social</a:t>
            </a:r>
          </a:p>
          <a:p>
            <a:pPr lvl="1">
              <a:spcBef>
                <a:spcPts val="600"/>
              </a:spcBef>
            </a:pPr>
            <a:r>
              <a:rPr lang="fr-FR" sz="1800" dirty="0" err="1" smtClean="0"/>
              <a:t>Computing</a:t>
            </a:r>
            <a:r>
              <a:rPr lang="fr-FR" sz="1800" dirty="0" smtClean="0"/>
              <a:t> moins cher et plus simple</a:t>
            </a:r>
          </a:p>
          <a:p>
            <a:pPr lvl="1">
              <a:spcBef>
                <a:spcPts val="600"/>
              </a:spcBef>
            </a:pPr>
            <a:r>
              <a:rPr lang="fr-FR" sz="1800" dirty="0" smtClean="0"/>
              <a:t>Différents types de </a:t>
            </a:r>
            <a:r>
              <a:rPr lang="fr-FR" sz="1800" i="1" dirty="0" smtClean="0"/>
              <a:t>Data </a:t>
            </a:r>
            <a:r>
              <a:rPr lang="fr-FR" sz="1800" i="1" dirty="0" err="1" smtClean="0"/>
              <a:t>Centers</a:t>
            </a:r>
            <a:endParaRPr lang="fr-FR" sz="1800" i="1" dirty="0" smtClean="0"/>
          </a:p>
          <a:p>
            <a:pPr lvl="1">
              <a:spcBef>
                <a:spcPts val="600"/>
              </a:spcBef>
            </a:pPr>
            <a:r>
              <a:rPr lang="fr-FR" sz="1800" dirty="0" smtClean="0"/>
              <a:t>Nouvelle génération de DSI qui </a:t>
            </a:r>
            <a:r>
              <a:rPr lang="fr-FR" sz="1800" dirty="0" err="1" smtClean="0"/>
              <a:t>accroîtreront</a:t>
            </a:r>
            <a:r>
              <a:rPr lang="fr-FR" sz="1800" dirty="0" smtClean="0"/>
              <a:t> principalement dans le Cloud</a:t>
            </a:r>
          </a:p>
          <a:p>
            <a:pPr lvl="1">
              <a:spcBef>
                <a:spcPts val="600"/>
              </a:spcBef>
            </a:pPr>
            <a:r>
              <a:rPr lang="fr-FR" sz="1800" dirty="0" smtClean="0"/>
              <a:t>Spécialisation</a:t>
            </a:r>
            <a:endParaRPr lang="fr-FR" sz="18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772816"/>
            <a:ext cx="3623510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5476698" y="5661248"/>
            <a:ext cx="304282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i="1" dirty="0" smtClean="0"/>
              <a:t>Source : </a:t>
            </a:r>
            <a:r>
              <a:rPr lang="en-US" sz="1100" dirty="0" smtClean="0"/>
              <a:t>Forrester Analyst Group, 2012</a:t>
            </a:r>
            <a:endParaRPr lang="fr-FR" sz="1100" dirty="0"/>
          </a:p>
        </p:txBody>
      </p:sp>
      <p:sp>
        <p:nvSpPr>
          <p:cNvPr id="9" name="Titre 1"/>
          <p:cNvSpPr txBox="1">
            <a:spLocks/>
          </p:cNvSpPr>
          <p:nvPr/>
        </p:nvSpPr>
        <p:spPr bwMode="auto">
          <a:xfrm>
            <a:off x="755576" y="228875"/>
            <a:ext cx="788436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9pPr>
          </a:lstStyle>
          <a:p>
            <a:r>
              <a:rPr lang="fr-FR" sz="3200" dirty="0">
                <a:solidFill>
                  <a:schemeClr val="bg2"/>
                </a:solidFill>
              </a:rPr>
              <a:t>Services Cloud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79388" y="6453188"/>
            <a:ext cx="4032250" cy="312737"/>
          </a:xfrm>
        </p:spPr>
        <p:txBody>
          <a:bodyPr/>
          <a:lstStyle/>
          <a:p>
            <a:pPr>
              <a:defRPr/>
            </a:pPr>
            <a:r>
              <a:rPr lang="en-US" smtClean="0"/>
              <a:t>Algiers, Algeria, 8 September 2013</a:t>
            </a:r>
            <a:endParaRPr lang="en-US"/>
          </a:p>
        </p:txBody>
      </p:sp>
      <p:sp>
        <p:nvSpPr>
          <p:cNvPr id="10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7751763" y="6453188"/>
            <a:ext cx="1366837" cy="431800"/>
          </a:xfrm>
        </p:spPr>
        <p:txBody>
          <a:bodyPr/>
          <a:lstStyle/>
          <a:p>
            <a:pPr>
              <a:defRPr/>
            </a:pPr>
            <a:fld id="{731689FE-BD11-4000-B2CD-5CB814325653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9630" y="242645"/>
            <a:ext cx="7884369" cy="954107"/>
          </a:xfrm>
        </p:spPr>
        <p:txBody>
          <a:bodyPr/>
          <a:lstStyle/>
          <a:p>
            <a:r>
              <a:rPr lang="fr-FR" dirty="0" smtClean="0"/>
              <a:t>Principaux facteurs </a:t>
            </a:r>
            <a:br>
              <a:rPr lang="fr-FR" dirty="0" smtClean="0"/>
            </a:br>
            <a:r>
              <a:rPr lang="fr-FR" sz="2400" b="0" dirty="0" smtClean="0"/>
              <a:t>agissant sur l’offre des nouveaux services mobiles</a:t>
            </a:r>
            <a:endParaRPr lang="fr-FR" sz="2400" b="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772816"/>
            <a:ext cx="1196441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1700808"/>
            <a:ext cx="864096" cy="84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1763688" y="1772816"/>
            <a:ext cx="20882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fr-FR" sz="2000" dirty="0" smtClean="0">
                <a:solidFill>
                  <a:schemeClr val="bg2"/>
                </a:solidFill>
              </a:rPr>
              <a:t>Facteurs économiques</a:t>
            </a:r>
          </a:p>
        </p:txBody>
      </p:sp>
      <p:sp>
        <p:nvSpPr>
          <p:cNvPr id="9" name="Rectangle 8"/>
          <p:cNvSpPr/>
          <p:nvPr/>
        </p:nvSpPr>
        <p:spPr>
          <a:xfrm>
            <a:off x="5796136" y="1772816"/>
            <a:ext cx="13681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fr-FR" sz="2000" dirty="0" smtClean="0">
                <a:solidFill>
                  <a:schemeClr val="bg2"/>
                </a:solidFill>
              </a:rPr>
              <a:t>Facteurs sociaux</a:t>
            </a:r>
          </a:p>
        </p:txBody>
      </p:sp>
      <p:sp>
        <p:nvSpPr>
          <p:cNvPr id="10" name="Rectangle 9"/>
          <p:cNvSpPr/>
          <p:nvPr/>
        </p:nvSpPr>
        <p:spPr>
          <a:xfrm>
            <a:off x="1691680" y="2996952"/>
            <a:ext cx="25922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fr-FR" sz="2000" dirty="0" smtClean="0">
                <a:solidFill>
                  <a:schemeClr val="bg2"/>
                </a:solidFill>
              </a:rPr>
              <a:t>Expansion du nombre d’abonnés et du trafic DATA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2996952"/>
            <a:ext cx="1063784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5004048" y="3068960"/>
            <a:ext cx="25202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fr-FR" sz="2000" dirty="0" smtClean="0">
                <a:solidFill>
                  <a:schemeClr val="bg2"/>
                </a:solidFill>
              </a:rPr>
              <a:t>Facteurs technologiques et capacités réseaux</a:t>
            </a:r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24328" y="3140968"/>
            <a:ext cx="1192418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3419872" y="4509120"/>
            <a:ext cx="40324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fr-FR" sz="2000" dirty="0" smtClean="0">
                <a:solidFill>
                  <a:schemeClr val="bg2"/>
                </a:solidFill>
              </a:rPr>
              <a:t>Equipements connectés (croissance et nouvelles capacités)</a:t>
            </a:r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23728" y="4509120"/>
            <a:ext cx="1156343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7751763" y="6453188"/>
            <a:ext cx="1366837" cy="431800"/>
          </a:xfrm>
        </p:spPr>
        <p:txBody>
          <a:bodyPr/>
          <a:lstStyle/>
          <a:p>
            <a:pPr>
              <a:defRPr/>
            </a:pPr>
            <a:fld id="{731689FE-BD11-4000-B2CD-5CB814325653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20080" y="140439"/>
            <a:ext cx="7772400" cy="1200329"/>
          </a:xfrm>
        </p:spPr>
        <p:txBody>
          <a:bodyPr/>
          <a:lstStyle/>
          <a:p>
            <a:r>
              <a:rPr lang="fr-FR" dirty="0" smtClean="0"/>
              <a:t>Services Mobiles dans les Pays en Voie de Développement : </a:t>
            </a:r>
            <a:r>
              <a:rPr lang="fr-FR" sz="2800" b="0" dirty="0" smtClean="0"/>
              <a:t>Caractéristiques du marché</a:t>
            </a:r>
            <a:endParaRPr lang="fr-FR" sz="2800" b="0" dirty="0"/>
          </a:p>
        </p:txBody>
      </p:sp>
      <p:sp>
        <p:nvSpPr>
          <p:cNvPr id="8" name="ZoneTexte 7"/>
          <p:cNvSpPr txBox="1"/>
          <p:nvPr/>
        </p:nvSpPr>
        <p:spPr>
          <a:xfrm>
            <a:off x="5929322" y="1643050"/>
            <a:ext cx="2928958" cy="163121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/>
            <a:r>
              <a:rPr lang="fr-FR" sz="2000" b="1" dirty="0" smtClean="0">
                <a:solidFill>
                  <a:schemeClr val="bg2"/>
                </a:solidFill>
              </a:rPr>
              <a:t>Les services mobiles à proposer doivent apporter des solutions à ces problèmes</a:t>
            </a:r>
            <a:endParaRPr lang="en-US" sz="2000" b="1" dirty="0" smtClean="0">
              <a:solidFill>
                <a:schemeClr val="bg2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3643314"/>
            <a:ext cx="292895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2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285720" y="1643050"/>
          <a:ext cx="5429288" cy="4429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Flèche droite rayée 9"/>
          <p:cNvSpPr/>
          <p:nvPr/>
        </p:nvSpPr>
        <p:spPr>
          <a:xfrm>
            <a:off x="5292080" y="1772816"/>
            <a:ext cx="624634" cy="726956"/>
          </a:xfrm>
          <a:prstGeom prst="stripedRightArrow">
            <a:avLst/>
          </a:prstGeom>
          <a:solidFill>
            <a:srgbClr val="0099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7751763" y="6453188"/>
            <a:ext cx="1366837" cy="431800"/>
          </a:xfrm>
        </p:spPr>
        <p:txBody>
          <a:bodyPr/>
          <a:lstStyle/>
          <a:p>
            <a:pPr>
              <a:defRPr/>
            </a:pPr>
            <a:fld id="{731689FE-BD11-4000-B2CD-5CB814325653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333153"/>
            <a:ext cx="4680520" cy="4256087"/>
          </a:xfrm>
        </p:spPr>
        <p:txBody>
          <a:bodyPr/>
          <a:lstStyle/>
          <a:p>
            <a:pPr indent="17463">
              <a:buNone/>
            </a:pPr>
            <a:endParaRPr lang="fr-FR" sz="700" dirty="0" smtClean="0"/>
          </a:p>
          <a:p>
            <a:pPr marL="346075" indent="-346075"/>
            <a:r>
              <a:rPr lang="fr-FR" sz="2000" b="1" dirty="0" smtClean="0"/>
              <a:t>m-</a:t>
            </a:r>
            <a:r>
              <a:rPr lang="fr-FR" sz="2000" b="1" dirty="0" err="1" smtClean="0"/>
              <a:t>Payment</a:t>
            </a:r>
            <a:endParaRPr lang="fr-FR" sz="2000" b="1" dirty="0" smtClean="0"/>
          </a:p>
          <a:p>
            <a:pPr indent="17463">
              <a:buNone/>
            </a:pPr>
            <a:r>
              <a:rPr lang="fr-FR" sz="1800" dirty="0" smtClean="0"/>
              <a:t>Moyen plus simple et plus sécuritaire de payement</a:t>
            </a:r>
          </a:p>
          <a:p>
            <a:pPr marL="263525" indent="-263525">
              <a:buNone/>
            </a:pPr>
            <a:endParaRPr lang="fr-FR" sz="800" b="1" dirty="0" smtClean="0"/>
          </a:p>
          <a:p>
            <a:pPr marL="346075" indent="-346075"/>
            <a:r>
              <a:rPr lang="fr-FR" sz="2000" b="1" dirty="0" smtClean="0"/>
              <a:t>m-Learning</a:t>
            </a:r>
          </a:p>
          <a:p>
            <a:pPr indent="17463">
              <a:buNone/>
            </a:pPr>
            <a:r>
              <a:rPr lang="fr-FR" sz="1800" dirty="0" smtClean="0"/>
              <a:t>Le mobile est un moyen moins coûteux que les ordinateurs pour l’apprentissage (mobiles </a:t>
            </a:r>
            <a:r>
              <a:rPr lang="fr-FR" sz="1800" i="1" dirty="0" err="1" smtClean="0"/>
              <a:t>low</a:t>
            </a:r>
            <a:r>
              <a:rPr lang="fr-FR" sz="1800" i="1" dirty="0" smtClean="0"/>
              <a:t>-</a:t>
            </a:r>
            <a:r>
              <a:rPr lang="fr-FR" sz="1800" i="1" dirty="0" err="1" smtClean="0"/>
              <a:t>cost</a:t>
            </a:r>
            <a:r>
              <a:rPr lang="fr-FR" sz="2000" i="1" dirty="0" smtClean="0"/>
              <a:t>)</a:t>
            </a:r>
          </a:p>
          <a:p>
            <a:pPr marL="360363" indent="-360363"/>
            <a:endParaRPr lang="fr-FR" sz="700" b="1" dirty="0" smtClean="0"/>
          </a:p>
          <a:p>
            <a:pPr marL="360363" indent="-360363">
              <a:buNone/>
            </a:pPr>
            <a:endParaRPr lang="fr-FR" sz="700" b="1" dirty="0" smtClean="0"/>
          </a:p>
          <a:p>
            <a:pPr marL="360363" indent="-360363"/>
            <a:r>
              <a:rPr lang="fr-FR" sz="2000" b="1" dirty="0" smtClean="0"/>
              <a:t>m-</a:t>
            </a:r>
            <a:r>
              <a:rPr lang="fr-FR" sz="2000" b="1" dirty="0" err="1" smtClean="0"/>
              <a:t>Helath</a:t>
            </a:r>
            <a:endParaRPr lang="fr-FR" sz="2000" b="1" dirty="0" smtClean="0"/>
          </a:p>
          <a:p>
            <a:pPr marL="539750" indent="-276225">
              <a:buFont typeface="Wingdings" pitchFamily="2" charset="2"/>
              <a:buChar char="ü"/>
            </a:pPr>
            <a:r>
              <a:rPr lang="fr-FR" sz="1800" dirty="0" smtClean="0"/>
              <a:t>Applications mobiles pour collecter des informations et les communiquer aux centres médicaux proches</a:t>
            </a:r>
          </a:p>
          <a:p>
            <a:pPr marL="539750" indent="-276225">
              <a:buFont typeface="Wingdings" pitchFamily="2" charset="2"/>
              <a:buChar char="ü"/>
            </a:pPr>
            <a:r>
              <a:rPr lang="fr-FR" sz="1800" dirty="0" smtClean="0"/>
              <a:t>Lancer des compagnes via mobile contre des maladies dangereuses</a:t>
            </a:r>
            <a:endParaRPr lang="fr-FR" sz="1800" i="1" dirty="0" smtClean="0"/>
          </a:p>
        </p:txBody>
      </p:sp>
      <p:sp>
        <p:nvSpPr>
          <p:cNvPr id="10" name="Titre 1"/>
          <p:cNvSpPr txBox="1">
            <a:spLocks/>
          </p:cNvSpPr>
          <p:nvPr/>
        </p:nvSpPr>
        <p:spPr bwMode="auto">
          <a:xfrm>
            <a:off x="1259630" y="-23321"/>
            <a:ext cx="7884369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9pPr>
          </a:lstStyle>
          <a:p>
            <a:r>
              <a:rPr lang="fr-FR" sz="3200" dirty="0" smtClean="0">
                <a:solidFill>
                  <a:schemeClr val="bg2"/>
                </a:solidFill>
              </a:rPr>
              <a:t>Tendances futures </a:t>
            </a:r>
            <a:br>
              <a:rPr lang="fr-FR" sz="3200" dirty="0" smtClean="0">
                <a:solidFill>
                  <a:schemeClr val="bg2"/>
                </a:solidFill>
              </a:rPr>
            </a:br>
            <a:r>
              <a:rPr lang="fr-FR" sz="2800" b="0" dirty="0" smtClean="0">
                <a:solidFill>
                  <a:schemeClr val="bg2"/>
                </a:solidFill>
              </a:rPr>
              <a:t>des Services Mobiles dans les Pays en Voie de Développement</a:t>
            </a:r>
            <a:endParaRPr lang="fr-FR" sz="3200" b="0" dirty="0">
              <a:solidFill>
                <a:schemeClr val="bg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32040" y="1453444"/>
            <a:ext cx="4392488" cy="54045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3525" indent="-263525">
              <a:spcBef>
                <a:spcPct val="20000"/>
              </a:spcBef>
              <a:buSzPct val="75000"/>
              <a:buBlip>
                <a:blip r:embed="rId3"/>
              </a:buBlip>
            </a:pPr>
            <a:r>
              <a:rPr lang="fr-FR" sz="2000" b="1" dirty="0" smtClean="0">
                <a:solidFill>
                  <a:schemeClr val="bg2"/>
                </a:solidFill>
                <a:latin typeface="+mn-lt"/>
              </a:rPr>
              <a:t>Services sociaux mobiles</a:t>
            </a:r>
          </a:p>
          <a:p>
            <a:pPr marL="263525" indent="-263525">
              <a:spcBef>
                <a:spcPct val="20000"/>
              </a:spcBef>
              <a:buSzPct val="75000"/>
            </a:pPr>
            <a:endParaRPr lang="fr-FR" sz="2000" b="1" dirty="0" smtClean="0">
              <a:solidFill>
                <a:schemeClr val="bg2"/>
              </a:solidFill>
              <a:latin typeface="+mn-lt"/>
            </a:endParaRPr>
          </a:p>
          <a:p>
            <a:pPr marL="263525" indent="-263525">
              <a:spcBef>
                <a:spcPct val="20000"/>
              </a:spcBef>
              <a:buSzPct val="75000"/>
            </a:pPr>
            <a:endParaRPr lang="fr-FR" sz="2000" b="1" dirty="0" smtClean="0">
              <a:solidFill>
                <a:schemeClr val="bg2"/>
              </a:solidFill>
              <a:latin typeface="+mn-lt"/>
            </a:endParaRPr>
          </a:p>
          <a:p>
            <a:pPr marL="263525" indent="-263525">
              <a:spcBef>
                <a:spcPct val="20000"/>
              </a:spcBef>
              <a:buSzPct val="75000"/>
            </a:pPr>
            <a:endParaRPr lang="fr-FR" sz="2000" b="1" dirty="0" smtClean="0">
              <a:solidFill>
                <a:schemeClr val="bg2"/>
              </a:solidFill>
              <a:latin typeface="+mn-lt"/>
            </a:endParaRPr>
          </a:p>
          <a:p>
            <a:pPr marL="263525" indent="-263525">
              <a:spcBef>
                <a:spcPct val="20000"/>
              </a:spcBef>
              <a:buSzPct val="75000"/>
            </a:pPr>
            <a:endParaRPr lang="fr-FR" sz="2000" b="1" dirty="0" smtClean="0">
              <a:solidFill>
                <a:schemeClr val="bg2"/>
              </a:solidFill>
              <a:latin typeface="+mn-lt"/>
            </a:endParaRPr>
          </a:p>
          <a:p>
            <a:pPr marL="263525" indent="-263525">
              <a:spcBef>
                <a:spcPct val="20000"/>
              </a:spcBef>
              <a:buSzPct val="75000"/>
              <a:buBlip>
                <a:blip r:embed="rId3"/>
              </a:buBlip>
            </a:pPr>
            <a:endParaRPr lang="fr-FR" sz="1200" b="1" dirty="0" smtClean="0">
              <a:solidFill>
                <a:schemeClr val="bg2"/>
              </a:solidFill>
              <a:latin typeface="+mn-lt"/>
            </a:endParaRPr>
          </a:p>
          <a:p>
            <a:pPr marL="263525" indent="-263525">
              <a:spcBef>
                <a:spcPct val="20000"/>
              </a:spcBef>
              <a:buSzPct val="75000"/>
              <a:buBlip>
                <a:blip r:embed="rId3"/>
              </a:buBlip>
            </a:pPr>
            <a:r>
              <a:rPr lang="fr-FR" sz="2000" b="1" dirty="0" smtClean="0">
                <a:solidFill>
                  <a:schemeClr val="bg2"/>
                </a:solidFill>
                <a:latin typeface="+mn-lt"/>
              </a:rPr>
              <a:t>Location-</a:t>
            </a:r>
            <a:r>
              <a:rPr lang="fr-FR" sz="2000" b="1" dirty="0" err="1" smtClean="0">
                <a:solidFill>
                  <a:schemeClr val="bg2"/>
                </a:solidFill>
                <a:latin typeface="+mn-lt"/>
              </a:rPr>
              <a:t>based</a:t>
            </a:r>
            <a:r>
              <a:rPr lang="fr-FR" sz="2000" b="1" dirty="0" smtClean="0">
                <a:solidFill>
                  <a:schemeClr val="bg2"/>
                </a:solidFill>
                <a:latin typeface="+mn-lt"/>
              </a:rPr>
              <a:t> services</a:t>
            </a:r>
          </a:p>
          <a:p>
            <a:pPr marL="263525" indent="-263525">
              <a:spcBef>
                <a:spcPct val="20000"/>
              </a:spcBef>
              <a:buSzPct val="75000"/>
              <a:buBlip>
                <a:blip r:embed="rId3"/>
              </a:buBlip>
            </a:pPr>
            <a:r>
              <a:rPr lang="fr-FR" sz="2000" b="1" dirty="0" smtClean="0">
                <a:solidFill>
                  <a:schemeClr val="bg2"/>
                </a:solidFill>
                <a:latin typeface="+mn-lt"/>
              </a:rPr>
              <a:t>m-</a:t>
            </a:r>
            <a:r>
              <a:rPr lang="fr-FR" sz="2000" b="1" dirty="0" err="1" smtClean="0">
                <a:solidFill>
                  <a:schemeClr val="bg2"/>
                </a:solidFill>
                <a:latin typeface="+mn-lt"/>
              </a:rPr>
              <a:t>Government</a:t>
            </a:r>
            <a:endParaRPr lang="fr-FR" sz="2000" b="1" dirty="0" smtClean="0">
              <a:solidFill>
                <a:schemeClr val="bg2"/>
              </a:solidFill>
              <a:latin typeface="+mn-lt"/>
            </a:endParaRPr>
          </a:p>
          <a:p>
            <a:pPr marL="360363" indent="17463">
              <a:spcBef>
                <a:spcPct val="20000"/>
              </a:spcBef>
              <a:buSzPct val="75000"/>
              <a:buNone/>
            </a:pPr>
            <a:r>
              <a:rPr lang="fr-FR" sz="1800" dirty="0" smtClean="0">
                <a:solidFill>
                  <a:schemeClr val="bg2"/>
                </a:solidFill>
                <a:latin typeface="+mn-lt"/>
              </a:rPr>
              <a:t>Lancement de compagnes, mobile </a:t>
            </a:r>
            <a:r>
              <a:rPr lang="fr-FR" sz="1800" dirty="0" err="1" smtClean="0">
                <a:solidFill>
                  <a:schemeClr val="bg2"/>
                </a:solidFill>
                <a:latin typeface="+mn-lt"/>
              </a:rPr>
              <a:t>voting</a:t>
            </a:r>
            <a:endParaRPr lang="fr-FR" sz="1800" dirty="0" smtClean="0">
              <a:solidFill>
                <a:schemeClr val="bg2"/>
              </a:solidFill>
              <a:latin typeface="+mn-lt"/>
            </a:endParaRPr>
          </a:p>
          <a:p>
            <a:pPr marL="263525" indent="-263525">
              <a:spcBef>
                <a:spcPct val="20000"/>
              </a:spcBef>
              <a:buSzPct val="75000"/>
              <a:buBlip>
                <a:blip r:embed="rId3"/>
              </a:buBlip>
            </a:pPr>
            <a:r>
              <a:rPr lang="fr-FR" sz="2000" b="1" dirty="0" smtClean="0">
                <a:solidFill>
                  <a:schemeClr val="bg2"/>
                </a:solidFill>
                <a:latin typeface="+mn-lt"/>
              </a:rPr>
              <a:t>Télétravail</a:t>
            </a:r>
          </a:p>
          <a:p>
            <a:pPr marL="360363" indent="17463">
              <a:spcBef>
                <a:spcPct val="20000"/>
              </a:spcBef>
              <a:buSzPct val="75000"/>
              <a:buNone/>
            </a:pPr>
            <a:r>
              <a:rPr lang="fr-FR" sz="1800" dirty="0" smtClean="0">
                <a:solidFill>
                  <a:schemeClr val="bg2"/>
                </a:solidFill>
                <a:latin typeface="+mn-lt"/>
              </a:rPr>
              <a:t>Les PME peuvent disposer d’un avantage compétitif substantiel en fournissant des services personnalisés à des prix nettement plus bas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1844824"/>
            <a:ext cx="1928826" cy="1523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79388" y="6453188"/>
            <a:ext cx="4032250" cy="312737"/>
          </a:xfrm>
        </p:spPr>
        <p:txBody>
          <a:bodyPr/>
          <a:lstStyle/>
          <a:p>
            <a:pPr>
              <a:defRPr/>
            </a:pPr>
            <a:r>
              <a:rPr lang="en-US" smtClean="0"/>
              <a:t>Algiers, Algeria, 8 September 2013</a:t>
            </a:r>
            <a:endParaRPr lang="en-US"/>
          </a:p>
        </p:txBody>
      </p:sp>
      <p:sp>
        <p:nvSpPr>
          <p:cNvPr id="12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7751763" y="6453188"/>
            <a:ext cx="1366837" cy="431800"/>
          </a:xfrm>
        </p:spPr>
        <p:txBody>
          <a:bodyPr/>
          <a:lstStyle/>
          <a:p>
            <a:pPr>
              <a:defRPr/>
            </a:pPr>
            <a:fld id="{731689FE-BD11-4000-B2CD-5CB814325653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4005064"/>
            <a:ext cx="7772400" cy="1448073"/>
          </a:xfrm>
        </p:spPr>
        <p:txBody>
          <a:bodyPr/>
          <a:lstStyle/>
          <a:p>
            <a:r>
              <a:rPr lang="fr-FR" sz="2400" dirty="0" smtClean="0"/>
              <a:t>Quelques services Proposés :</a:t>
            </a:r>
          </a:p>
          <a:p>
            <a:pPr lvl="1"/>
            <a:r>
              <a:rPr lang="fr-FR" sz="1800" dirty="0" smtClean="0"/>
              <a:t>Accès rapide aux e-mails personnels et professionnels</a:t>
            </a:r>
          </a:p>
          <a:p>
            <a:pPr lvl="1"/>
            <a:r>
              <a:rPr lang="fr-FR" sz="1800" dirty="0" smtClean="0"/>
              <a:t>Accès aux réseaux sociaux</a:t>
            </a:r>
          </a:p>
          <a:p>
            <a:pPr lvl="1"/>
            <a:r>
              <a:rPr lang="fr-FR" sz="1800" dirty="0" smtClean="0"/>
              <a:t>Live streaming et visualisation des vidéos en ligne</a:t>
            </a:r>
          </a:p>
          <a:p>
            <a:pPr lvl="1"/>
            <a:r>
              <a:rPr lang="fr-FR" sz="1800" dirty="0" smtClean="0"/>
              <a:t>Visiophonie</a:t>
            </a:r>
          </a:p>
          <a:p>
            <a:pPr lvl="1"/>
            <a:r>
              <a:rPr lang="fr-FR" sz="1800" dirty="0" smtClean="0"/>
              <a:t>Téléchargement</a:t>
            </a:r>
          </a:p>
          <a:p>
            <a:pPr lvl="1"/>
            <a:r>
              <a:rPr lang="fr-FR" sz="1800" dirty="0" smtClean="0"/>
              <a:t>Jeux et applications</a:t>
            </a:r>
            <a:endParaRPr lang="fr-FR" sz="3200" dirty="0" smtClean="0"/>
          </a:p>
          <a:p>
            <a:endParaRPr lang="fr-F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700808"/>
            <a:ext cx="223224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1700808"/>
            <a:ext cx="223224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1700808"/>
            <a:ext cx="2250831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Espace réservé du contenu 2"/>
          <p:cNvSpPr txBox="1">
            <a:spLocks/>
          </p:cNvSpPr>
          <p:nvPr/>
        </p:nvSpPr>
        <p:spPr bwMode="auto">
          <a:xfrm>
            <a:off x="395536" y="1124744"/>
            <a:ext cx="7772400" cy="1448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latinLnBrk="0">
              <a:lnSpc>
                <a:spcPct val="100000"/>
              </a:lnSpc>
              <a:spcBef>
                <a:spcPct val="20000"/>
              </a:spcBef>
              <a:buClr>
                <a:srgbClr val="0E438A"/>
              </a:buClr>
              <a:buSzPct val="75000"/>
              <a:buBlip>
                <a:blip r:embed="rId6"/>
              </a:buBlip>
              <a:tabLst/>
              <a:defRPr/>
            </a:pPr>
            <a:r>
              <a:rPr lang="fr-FR" sz="2400" dirty="0" smtClean="0">
                <a:solidFill>
                  <a:schemeClr val="bg2"/>
                </a:solidFill>
                <a:latin typeface="+mn-lt"/>
              </a:rPr>
              <a:t>Accès aux services 3G via :</a:t>
            </a:r>
            <a:endParaRPr lang="fr-FR" sz="24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39552" y="3356992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dirty="0" smtClean="0">
                <a:solidFill>
                  <a:schemeClr val="accent2">
                    <a:lumMod val="75000"/>
                  </a:schemeClr>
                </a:solidFill>
              </a:rPr>
              <a:t>Mobiles 3G (offres packagées)</a:t>
            </a:r>
            <a:endParaRPr lang="fr-FR" sz="1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419872" y="3343137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dirty="0" err="1" smtClean="0">
                <a:solidFill>
                  <a:schemeClr val="accent2">
                    <a:lumMod val="75000"/>
                  </a:schemeClr>
                </a:solidFill>
              </a:rPr>
              <a:t>Dongles</a:t>
            </a:r>
            <a:r>
              <a:rPr lang="fr-FR" sz="1800" dirty="0" smtClean="0">
                <a:solidFill>
                  <a:schemeClr val="accent2">
                    <a:lumMod val="75000"/>
                  </a:schemeClr>
                </a:solidFill>
              </a:rPr>
              <a:t> USB 3G</a:t>
            </a:r>
          </a:p>
          <a:p>
            <a:pPr algn="ctr"/>
            <a:r>
              <a:rPr lang="fr-FR" sz="1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sz="1400" dirty="0" smtClean="0">
                <a:solidFill>
                  <a:schemeClr val="accent2">
                    <a:lumMod val="75000"/>
                  </a:schemeClr>
                </a:solidFill>
              </a:rPr>
              <a:t>(21 et 42Mbps DL)</a:t>
            </a:r>
            <a:endParaRPr lang="fr-FR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228184" y="3284984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>
                <a:solidFill>
                  <a:schemeClr val="accent2">
                    <a:lumMod val="75000"/>
                  </a:schemeClr>
                </a:solidFill>
              </a:rPr>
              <a:t>Routeur </a:t>
            </a:r>
            <a:r>
              <a:rPr lang="fr-FR" sz="1800" dirty="0" err="1" smtClean="0">
                <a:solidFill>
                  <a:schemeClr val="accent2">
                    <a:lumMod val="75000"/>
                  </a:schemeClr>
                </a:solidFill>
              </a:rPr>
              <a:t>Wi-Fi</a:t>
            </a:r>
            <a:r>
              <a:rPr lang="fr-FR" sz="1800" dirty="0" smtClean="0">
                <a:solidFill>
                  <a:schemeClr val="accent2">
                    <a:lumMod val="75000"/>
                  </a:schemeClr>
                </a:solidFill>
              </a:rPr>
              <a:t> 3G</a:t>
            </a:r>
            <a:endParaRPr lang="fr-FR" sz="1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Titre 1"/>
          <p:cNvSpPr txBox="1">
            <a:spLocks/>
          </p:cNvSpPr>
          <p:nvPr/>
        </p:nvSpPr>
        <p:spPr bwMode="auto">
          <a:xfrm>
            <a:off x="1259630" y="228875"/>
            <a:ext cx="788436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9pPr>
          </a:lstStyle>
          <a:p>
            <a:r>
              <a:rPr lang="fr-FR" sz="3200" dirty="0">
                <a:solidFill>
                  <a:schemeClr val="bg2"/>
                </a:solidFill>
              </a:rPr>
              <a:t>Services 3G de TT</a:t>
            </a:r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79388" y="6453188"/>
            <a:ext cx="4032250" cy="312737"/>
          </a:xfrm>
        </p:spPr>
        <p:txBody>
          <a:bodyPr/>
          <a:lstStyle/>
          <a:p>
            <a:pPr>
              <a:defRPr/>
            </a:pPr>
            <a:r>
              <a:rPr lang="en-US" smtClean="0"/>
              <a:t>Algiers, Algeria, 8 September 2013</a:t>
            </a:r>
            <a:endParaRPr lang="en-US"/>
          </a:p>
        </p:txBody>
      </p:sp>
      <p:sp>
        <p:nvSpPr>
          <p:cNvPr id="14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7751763" y="6453188"/>
            <a:ext cx="1366837" cy="431800"/>
          </a:xfrm>
        </p:spPr>
        <p:txBody>
          <a:bodyPr/>
          <a:lstStyle/>
          <a:p>
            <a:pPr>
              <a:defRPr/>
            </a:pPr>
            <a:fld id="{731689FE-BD11-4000-B2CD-5CB814325653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7020272" y="1848780"/>
            <a:ext cx="468052" cy="21206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z="1400" smtClean="0"/>
              <a:t>Algiers, Algeria, 8 September 2013</a:t>
            </a: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1A4992A-B811-407F-9D27-B5874807D1D7}" type="slidenum">
              <a:rPr lang="en-US" sz="1400"/>
              <a:pPr/>
              <a:t>5</a:t>
            </a:fld>
            <a:endParaRPr lang="en-US" sz="1400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39341"/>
            <a:ext cx="8229600" cy="4525963"/>
          </a:xfrm>
        </p:spPr>
        <p:txBody>
          <a:bodyPr/>
          <a:lstStyle/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fr-FR" sz="2800" dirty="0" smtClean="0"/>
              <a:t>Marché IMT : Statistiques et prévisions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fr-FR" sz="2800" dirty="0" smtClean="0">
                <a:solidFill>
                  <a:schemeClr val="bg1">
                    <a:lumMod val="50000"/>
                  </a:schemeClr>
                </a:solidFill>
              </a:rPr>
              <a:t>Principaux challenges de l’industrie IMT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fr-FR" sz="2800" dirty="0" smtClean="0">
                <a:solidFill>
                  <a:schemeClr val="bg1">
                    <a:lumMod val="50000"/>
                  </a:schemeClr>
                </a:solidFill>
              </a:rPr>
              <a:t>Tendances futures des services mobiles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fr-FR" sz="2800" dirty="0" smtClean="0">
                <a:solidFill>
                  <a:schemeClr val="bg1">
                    <a:lumMod val="50000"/>
                  </a:schemeClr>
                </a:solidFill>
              </a:rPr>
              <a:t>Conclusions et Recommandations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opinno.com/wp-content/uploads/2013/01/screenshot-amphionforumintelkeynote-2012-1024x575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896073"/>
            <a:ext cx="7170224" cy="2701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4213" y="1340768"/>
            <a:ext cx="6959653" cy="4904457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fr-FR" sz="2400" dirty="0" smtClean="0"/>
              <a:t>Infrastructure centrale flexible  (</a:t>
            </a:r>
            <a:r>
              <a:rPr lang="fr-FR" sz="2400" dirty="0" err="1" smtClean="0"/>
              <a:t>Computing</a:t>
            </a:r>
            <a:r>
              <a:rPr lang="fr-FR" sz="2400" dirty="0" smtClean="0"/>
              <a:t>, stockage, orchestration, …) </a:t>
            </a:r>
            <a:r>
              <a:rPr lang="fr-FR" sz="2400" b="1" dirty="0" smtClean="0">
                <a:solidFill>
                  <a:srgbClr val="C00000"/>
                </a:solidFill>
                <a:sym typeface="Wingdings" pitchFamily="2" charset="2"/>
              </a:rPr>
              <a:t></a:t>
            </a:r>
            <a:r>
              <a:rPr lang="fr-FR" sz="2400" dirty="0" smtClean="0">
                <a:sym typeface="Wingdings" pitchFamily="2" charset="2"/>
              </a:rPr>
              <a:t> </a:t>
            </a:r>
            <a:r>
              <a:rPr lang="fr-FR" sz="2400" dirty="0" smtClean="0"/>
              <a:t>héberger une multitude de plates-formes de service à différents niveau en fonction du besoin :</a:t>
            </a:r>
          </a:p>
          <a:p>
            <a:pPr lvl="1">
              <a:spcBef>
                <a:spcPts val="1200"/>
              </a:spcBef>
            </a:pPr>
            <a:r>
              <a:rPr lang="fr-FR" sz="2000" dirty="0" smtClean="0"/>
              <a:t>Infrastructure </a:t>
            </a:r>
            <a:r>
              <a:rPr lang="fr-FR" sz="2000" dirty="0" err="1" smtClean="0"/>
              <a:t>IaaS</a:t>
            </a:r>
            <a:r>
              <a:rPr lang="fr-FR" sz="2000" dirty="0" smtClean="0"/>
              <a:t>, Plate-forme </a:t>
            </a:r>
            <a:r>
              <a:rPr lang="fr-FR" sz="2000" dirty="0" err="1" smtClean="0"/>
              <a:t>PaaS</a:t>
            </a:r>
            <a:r>
              <a:rPr lang="fr-FR" sz="2000" dirty="0" smtClean="0"/>
              <a:t> et Application </a:t>
            </a:r>
            <a:r>
              <a:rPr lang="fr-FR" sz="2000" dirty="0" err="1" smtClean="0"/>
              <a:t>SaaS</a:t>
            </a:r>
            <a:endParaRPr lang="fr-FR" sz="2000" dirty="0"/>
          </a:p>
        </p:txBody>
      </p:sp>
      <p:pic>
        <p:nvPicPr>
          <p:cNvPr id="13314" name="Image 1" descr="Description : http://trak.in/wp-content/uploads/2013/04/Cloud-Stora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0" y="1556792"/>
            <a:ext cx="1428728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re 1"/>
          <p:cNvSpPr txBox="1">
            <a:spLocks/>
          </p:cNvSpPr>
          <p:nvPr/>
        </p:nvSpPr>
        <p:spPr bwMode="auto">
          <a:xfrm>
            <a:off x="1259630" y="-17345"/>
            <a:ext cx="788436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9pPr>
          </a:lstStyle>
          <a:p>
            <a:r>
              <a:rPr lang="fr-FR" sz="3200" dirty="0">
                <a:solidFill>
                  <a:schemeClr val="bg2"/>
                </a:solidFill>
              </a:rPr>
              <a:t>Projets phares de TT</a:t>
            </a:r>
            <a:br>
              <a:rPr lang="fr-FR" sz="3200" dirty="0">
                <a:solidFill>
                  <a:schemeClr val="bg2"/>
                </a:solidFill>
              </a:rPr>
            </a:br>
            <a:r>
              <a:rPr lang="fr-FR" sz="2800" b="0" dirty="0">
                <a:solidFill>
                  <a:schemeClr val="bg2"/>
                </a:solidFill>
              </a:rPr>
              <a:t>Cloud </a:t>
            </a:r>
            <a:r>
              <a:rPr lang="fr-FR" sz="2800" b="0" dirty="0" err="1">
                <a:solidFill>
                  <a:schemeClr val="bg2"/>
                </a:solidFill>
              </a:rPr>
              <a:t>Computing</a:t>
            </a:r>
            <a:endParaRPr lang="fr-FR" sz="3200" dirty="0">
              <a:solidFill>
                <a:schemeClr val="bg2"/>
              </a:solidFill>
            </a:endParaRP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79388" y="6453188"/>
            <a:ext cx="4032250" cy="312737"/>
          </a:xfrm>
        </p:spPr>
        <p:txBody>
          <a:bodyPr/>
          <a:lstStyle/>
          <a:p>
            <a:pPr>
              <a:defRPr/>
            </a:pPr>
            <a:r>
              <a:rPr lang="en-US" smtClean="0"/>
              <a:t>Algiers, Algeria, 8 September 2013</a:t>
            </a:r>
            <a:endParaRPr lang="en-US"/>
          </a:p>
        </p:txBody>
      </p:sp>
      <p:sp>
        <p:nvSpPr>
          <p:cNvPr id="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7751763" y="6453188"/>
            <a:ext cx="1366837" cy="431800"/>
          </a:xfrm>
        </p:spPr>
        <p:txBody>
          <a:bodyPr/>
          <a:lstStyle/>
          <a:p>
            <a:pPr>
              <a:defRPr/>
            </a:pPr>
            <a:fld id="{731689FE-BD11-4000-B2CD-5CB814325653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5807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31033" y="1571612"/>
            <a:ext cx="8712967" cy="4256087"/>
          </a:xfrm>
        </p:spPr>
        <p:txBody>
          <a:bodyPr/>
          <a:lstStyle/>
          <a:p>
            <a:pPr marL="342900" lvl="1" indent="-342900">
              <a:lnSpc>
                <a:spcPct val="90000"/>
              </a:lnSpc>
              <a:spcBef>
                <a:spcPts val="1200"/>
              </a:spcBef>
              <a:buClr>
                <a:schemeClr val="tx2">
                  <a:lumMod val="50000"/>
                </a:schemeClr>
              </a:buClr>
              <a:buSzPct val="75000"/>
              <a:buBlip>
                <a:blip r:embed="rId3"/>
              </a:buBlip>
            </a:pPr>
            <a:r>
              <a:rPr lang="fr-FR" sz="2400" dirty="0" smtClean="0">
                <a:ea typeface="+mn-ea"/>
                <a:cs typeface="+mn-cs"/>
              </a:rPr>
              <a:t>Interconnexion </a:t>
            </a:r>
            <a:r>
              <a:rPr lang="fr-FR" sz="2400" dirty="0">
                <a:ea typeface="+mn-ea"/>
                <a:cs typeface="+mn-cs"/>
              </a:rPr>
              <a:t>des différentes institutions </a:t>
            </a:r>
            <a:r>
              <a:rPr lang="fr-FR" sz="2400" dirty="0" smtClean="0">
                <a:ea typeface="+mn-ea"/>
                <a:cs typeface="+mn-cs"/>
              </a:rPr>
              <a:t>de la santé publique </a:t>
            </a:r>
            <a:r>
              <a:rPr lang="fr-FR" sz="2400" dirty="0">
                <a:ea typeface="+mn-ea"/>
                <a:cs typeface="+mn-cs"/>
              </a:rPr>
              <a:t>en VPN via le </a:t>
            </a:r>
            <a:r>
              <a:rPr lang="fr-FR" sz="2400" dirty="0" err="1">
                <a:ea typeface="+mn-ea"/>
                <a:cs typeface="+mn-cs"/>
              </a:rPr>
              <a:t>BackBone</a:t>
            </a:r>
            <a:r>
              <a:rPr lang="fr-FR" sz="2400" dirty="0">
                <a:ea typeface="+mn-ea"/>
                <a:cs typeface="+mn-cs"/>
              </a:rPr>
              <a:t> </a:t>
            </a:r>
            <a:r>
              <a:rPr lang="fr-FR" sz="2400" dirty="0" smtClean="0">
                <a:ea typeface="+mn-ea"/>
                <a:cs typeface="+mn-cs"/>
              </a:rPr>
              <a:t>MPLS</a:t>
            </a:r>
            <a:endParaRPr lang="fr-FR" sz="2400" dirty="0">
              <a:ea typeface="+mn-ea"/>
              <a:cs typeface="+mn-cs"/>
            </a:endParaRPr>
          </a:p>
          <a:p>
            <a:pPr marL="342900" lvl="1" indent="-342900">
              <a:lnSpc>
                <a:spcPct val="90000"/>
              </a:lnSpc>
              <a:spcBef>
                <a:spcPts val="1200"/>
              </a:spcBef>
              <a:buClr>
                <a:schemeClr val="tx2">
                  <a:lumMod val="50000"/>
                </a:schemeClr>
              </a:buClr>
              <a:buSzPct val="75000"/>
              <a:buBlip>
                <a:blip r:embed="rId3"/>
              </a:buBlip>
            </a:pPr>
            <a:r>
              <a:rPr lang="fr-FR" sz="2400" dirty="0">
                <a:ea typeface="+mn-ea"/>
                <a:cs typeface="+mn-cs"/>
              </a:rPr>
              <a:t>Mise en place d’une plate-forme de communication </a:t>
            </a:r>
            <a:r>
              <a:rPr lang="fr-FR" sz="2400" dirty="0" err="1">
                <a:ea typeface="+mn-ea"/>
                <a:cs typeface="+mn-cs"/>
              </a:rPr>
              <a:t>VoIP</a:t>
            </a:r>
            <a:r>
              <a:rPr lang="fr-FR" sz="2400" dirty="0">
                <a:ea typeface="+mn-ea"/>
                <a:cs typeface="+mn-cs"/>
              </a:rPr>
              <a:t> </a:t>
            </a:r>
            <a:r>
              <a:rPr lang="fr-FR" sz="2400" dirty="0" smtClean="0">
                <a:ea typeface="+mn-ea"/>
                <a:cs typeface="+mn-cs"/>
              </a:rPr>
              <a:t>centralisée</a:t>
            </a:r>
          </a:p>
          <a:p>
            <a:pPr marL="350838" lvl="1" indent="-228600">
              <a:buClr>
                <a:schemeClr val="tx2">
                  <a:lumMod val="50000"/>
                </a:schemeClr>
              </a:buClr>
              <a:buFont typeface="Wingdings" pitchFamily="2" charset="2"/>
              <a:buChar char="§"/>
            </a:pPr>
            <a:endParaRPr lang="fr-FR" sz="800" dirty="0" smtClean="0"/>
          </a:p>
          <a:p>
            <a:pPr marL="0" lvl="1" indent="0">
              <a:buNone/>
            </a:pPr>
            <a:r>
              <a:rPr lang="fr-FR" sz="2400" b="1" i="1" u="sng" dirty="0" smtClean="0">
                <a:solidFill>
                  <a:schemeClr val="accent2"/>
                </a:solidFill>
              </a:rPr>
              <a:t>Objectif: </a:t>
            </a:r>
            <a:r>
              <a:rPr lang="fr-FR" sz="2400" dirty="0" smtClean="0"/>
              <a:t>Mise </a:t>
            </a:r>
            <a:r>
              <a:rPr lang="fr-FR" sz="2400" dirty="0"/>
              <a:t>en place d’une infrastructure de </a:t>
            </a:r>
            <a:r>
              <a:rPr lang="fr-FR" sz="2400" dirty="0" smtClean="0"/>
              <a:t>base permettant </a:t>
            </a:r>
            <a:r>
              <a:rPr lang="fr-FR" sz="2400" dirty="0"/>
              <a:t>d’héberger une multitude de service</a:t>
            </a:r>
            <a:r>
              <a:rPr lang="fr-FR" sz="2400" dirty="0" smtClean="0"/>
              <a:t>:</a:t>
            </a:r>
            <a:endParaRPr lang="fr-FR" sz="2400" dirty="0"/>
          </a:p>
        </p:txBody>
      </p:sp>
      <p:pic>
        <p:nvPicPr>
          <p:cNvPr id="3076" name="Picture 4" descr="http://www2.wi.fh-flensburg.de/eHealth/images/what%20is%20ehealth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221088"/>
            <a:ext cx="2987282" cy="2267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500034" y="4186823"/>
            <a:ext cx="51125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spcBef>
                <a:spcPts val="600"/>
              </a:spcBef>
              <a:buSzPct val="70000"/>
              <a:buBlip>
                <a:blip r:embed="rId5"/>
              </a:buBlip>
            </a:pPr>
            <a:r>
              <a:rPr lang="fr-FR" sz="2000" dirty="0" smtClean="0">
                <a:solidFill>
                  <a:schemeClr val="bg2"/>
                </a:solidFill>
                <a:latin typeface="+mn-lt"/>
              </a:rPr>
              <a:t>Centralisation de l’accès au dossier des patients</a:t>
            </a:r>
          </a:p>
          <a:p>
            <a:pPr marL="742950" lvl="1" indent="-285750">
              <a:spcBef>
                <a:spcPts val="600"/>
              </a:spcBef>
              <a:buSzPct val="70000"/>
              <a:buBlip>
                <a:blip r:embed="rId5"/>
              </a:buBlip>
            </a:pPr>
            <a:r>
              <a:rPr lang="fr-FR" sz="2000" dirty="0" smtClean="0">
                <a:solidFill>
                  <a:schemeClr val="bg2"/>
                </a:solidFill>
                <a:latin typeface="+mn-lt"/>
              </a:rPr>
              <a:t>Gestion de la sécurisation de l’accès</a:t>
            </a:r>
          </a:p>
          <a:p>
            <a:pPr marL="742950" lvl="1" indent="-285750">
              <a:spcBef>
                <a:spcPts val="600"/>
              </a:spcBef>
              <a:buSzPct val="70000"/>
              <a:buBlip>
                <a:blip r:embed="rId5"/>
              </a:buBlip>
            </a:pPr>
            <a:r>
              <a:rPr lang="fr-FR" sz="2000" dirty="0" smtClean="0">
                <a:solidFill>
                  <a:schemeClr val="bg2"/>
                </a:solidFill>
                <a:latin typeface="+mn-lt"/>
              </a:rPr>
              <a:t>Imagerie médicale</a:t>
            </a:r>
          </a:p>
          <a:p>
            <a:pPr marL="742950" lvl="1" indent="-285750">
              <a:spcBef>
                <a:spcPts val="600"/>
              </a:spcBef>
              <a:buSzPct val="70000"/>
              <a:buBlip>
                <a:blip r:embed="rId5"/>
              </a:buBlip>
            </a:pPr>
            <a:r>
              <a:rPr lang="fr-FR" sz="2000" dirty="0" smtClean="0">
                <a:solidFill>
                  <a:schemeClr val="bg2"/>
                </a:solidFill>
                <a:latin typeface="+mn-lt"/>
              </a:rPr>
              <a:t>…</a:t>
            </a:r>
          </a:p>
          <a:p>
            <a:pPr marL="350838" indent="-228600">
              <a:spcBef>
                <a:spcPts val="600"/>
              </a:spcBef>
            </a:pPr>
            <a:endParaRPr lang="fr-FR" sz="2000" dirty="0">
              <a:solidFill>
                <a:schemeClr val="bg2"/>
              </a:solidFill>
            </a:endParaRP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115616" y="-48123"/>
            <a:ext cx="7884369" cy="1200329"/>
          </a:xfrm>
        </p:spPr>
        <p:txBody>
          <a:bodyPr/>
          <a:lstStyle/>
          <a:p>
            <a:r>
              <a:rPr lang="fr-FR" dirty="0"/>
              <a:t>Projets phares de TT</a:t>
            </a:r>
            <a:br>
              <a:rPr lang="fr-FR" dirty="0"/>
            </a:br>
            <a:r>
              <a:rPr lang="fr-FR" b="0" dirty="0"/>
              <a:t>Réseau National de la santé 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79388" y="6453188"/>
            <a:ext cx="4032250" cy="312737"/>
          </a:xfrm>
        </p:spPr>
        <p:txBody>
          <a:bodyPr/>
          <a:lstStyle/>
          <a:p>
            <a:pPr>
              <a:defRPr/>
            </a:pPr>
            <a:r>
              <a:rPr lang="en-US" smtClean="0"/>
              <a:t>Algiers, Algeria, 8 September 2013</a:t>
            </a:r>
            <a:endParaRPr lang="en-US"/>
          </a:p>
        </p:txBody>
      </p:sp>
      <p:sp>
        <p:nvSpPr>
          <p:cNvPr id="9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7751763" y="6453188"/>
            <a:ext cx="1366837" cy="431800"/>
          </a:xfrm>
        </p:spPr>
        <p:txBody>
          <a:bodyPr/>
          <a:lstStyle/>
          <a:p>
            <a:pPr>
              <a:defRPr/>
            </a:pPr>
            <a:fld id="{731689FE-BD11-4000-B2CD-5CB814325653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7176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z="1400" smtClean="0"/>
              <a:t>Algiers, Algeria, 8 September 2013</a:t>
            </a: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1A4992A-B811-407F-9D27-B5874807D1D7}" type="slidenum">
              <a:rPr lang="en-US" sz="1400"/>
              <a:pPr/>
              <a:t>52</a:t>
            </a:fld>
            <a:endParaRPr lang="en-US" sz="1400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PLAN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39341"/>
            <a:ext cx="8229600" cy="4525963"/>
          </a:xfrm>
        </p:spPr>
        <p:txBody>
          <a:bodyPr/>
          <a:lstStyle/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fr-FR" sz="2800" dirty="0" smtClean="0">
                <a:solidFill>
                  <a:schemeClr val="bg1">
                    <a:lumMod val="50000"/>
                  </a:schemeClr>
                </a:solidFill>
              </a:rPr>
              <a:t>Marché IMT : Statistiques et prévisions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fr-FR" sz="2800" dirty="0" smtClean="0">
                <a:solidFill>
                  <a:schemeClr val="bg1">
                    <a:lumMod val="50000"/>
                  </a:schemeClr>
                </a:solidFill>
              </a:rPr>
              <a:t>Principaux challenges de l’industrie IMT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fr-FR" sz="2800" dirty="0" smtClean="0">
                <a:solidFill>
                  <a:schemeClr val="bg1">
                    <a:lumMod val="50000"/>
                  </a:schemeClr>
                </a:solidFill>
              </a:rPr>
              <a:t>Tendances futures des services mobiles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fr-FR" sz="2800" dirty="0" smtClean="0"/>
              <a:t>Conclusions et Recommandations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Résumé et Conclusion (1)</a:t>
            </a:r>
          </a:p>
        </p:txBody>
      </p:sp>
      <p:sp>
        <p:nvSpPr>
          <p:cNvPr id="14341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z="1400" smtClean="0"/>
              <a:t>Algiers, Algeria, 8 September 2013</a:t>
            </a:r>
          </a:p>
        </p:txBody>
      </p:sp>
      <p:sp>
        <p:nvSpPr>
          <p:cNvPr id="14342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D29D7F5-7875-4A9B-862B-D9694A0389E4}" type="slidenum">
              <a:rPr lang="en-US" sz="1400"/>
              <a:pPr/>
              <a:t>53</a:t>
            </a:fld>
            <a:endParaRPr lang="en-US" sz="1400"/>
          </a:p>
        </p:txBody>
      </p:sp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467544" y="1052736"/>
            <a:ext cx="7704856" cy="2088232"/>
          </a:xfrm>
        </p:spPr>
        <p:txBody>
          <a:bodyPr/>
          <a:lstStyle/>
          <a:p>
            <a:pPr indent="17463" algn="just">
              <a:spcBef>
                <a:spcPts val="1200"/>
              </a:spcBef>
              <a:buNone/>
            </a:pPr>
            <a:endParaRPr lang="fr-FR" sz="700" dirty="0" smtClean="0"/>
          </a:p>
          <a:p>
            <a:pPr algn="just">
              <a:spcBef>
                <a:spcPts val="1200"/>
              </a:spcBef>
            </a:pPr>
            <a:r>
              <a:rPr lang="fr-FR" sz="2000" b="1" dirty="0" smtClean="0"/>
              <a:t>Le marché IMT en 2012/2013 est caractérisé par une pénétration importante des réseaux 3G et LTE </a:t>
            </a:r>
            <a:r>
              <a:rPr lang="fr-FR" sz="2000" dirty="0" smtClean="0"/>
              <a:t>avec une forte croissance en nombre d’abonnés mobiles et en trafic data qui sera de plus en plus importante dans les années à venir</a:t>
            </a:r>
          </a:p>
          <a:p>
            <a:pPr algn="just">
              <a:spcBef>
                <a:spcPts val="1200"/>
              </a:spcBef>
            </a:pPr>
            <a:r>
              <a:rPr lang="fr-FR" sz="2000" b="1" dirty="0" smtClean="0"/>
              <a:t>L’amélioration des capacités des réseaux IMT (débit, latence, etc.) continue à créer de nouvelles demandes et des exigences clients qui constituent des challenges pour les différents acteurs de l’industrie </a:t>
            </a:r>
            <a:r>
              <a:rPr lang="fr-FR" sz="2000" dirty="0" smtClean="0"/>
              <a:t>(opérateurs, équipementiers, organismes de normalisation, régulateurs, etc.)</a:t>
            </a:r>
            <a:endParaRPr lang="fr-FR" sz="700" dirty="0" smtClean="0"/>
          </a:p>
          <a:p>
            <a:pPr lvl="0" algn="just">
              <a:spcBef>
                <a:spcPts val="1200"/>
              </a:spcBef>
            </a:pPr>
            <a:r>
              <a:rPr lang="fr-FR" sz="2000" dirty="0" smtClean="0">
                <a:solidFill>
                  <a:srgbClr val="000099"/>
                </a:solidFill>
              </a:rPr>
              <a:t>Néanmoins, ces technologies avancées, en contribution avec d’autres facteurs économiques et sociaux, </a:t>
            </a:r>
            <a:r>
              <a:rPr lang="fr-FR" sz="2000" b="1" dirty="0" smtClean="0">
                <a:solidFill>
                  <a:srgbClr val="000099"/>
                </a:solidFill>
              </a:rPr>
              <a:t>favorisent l’innovation dans les services et les applications mobiles</a:t>
            </a:r>
          </a:p>
          <a:p>
            <a:pPr indent="17463">
              <a:buNone/>
            </a:pPr>
            <a:endParaRPr lang="fr-FR" sz="7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Résumé et Conclusion (2)</a:t>
            </a:r>
          </a:p>
        </p:txBody>
      </p:sp>
      <p:sp>
        <p:nvSpPr>
          <p:cNvPr id="14341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z="1400" smtClean="0"/>
              <a:t>Algiers, Algeria, 8 September 2013</a:t>
            </a:r>
          </a:p>
        </p:txBody>
      </p:sp>
      <p:sp>
        <p:nvSpPr>
          <p:cNvPr id="14342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D29D7F5-7875-4A9B-862B-D9694A0389E4}" type="slidenum">
              <a:rPr lang="en-US" sz="1400"/>
              <a:pPr/>
              <a:t>54</a:t>
            </a:fld>
            <a:endParaRPr lang="en-US" sz="1400"/>
          </a:p>
        </p:txBody>
      </p:sp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467544" y="1697958"/>
            <a:ext cx="7704856" cy="2088232"/>
          </a:xfrm>
        </p:spPr>
        <p:txBody>
          <a:bodyPr/>
          <a:lstStyle/>
          <a:p>
            <a:pPr lvl="0" algn="just">
              <a:spcBef>
                <a:spcPts val="1200"/>
              </a:spcBef>
              <a:buClr>
                <a:srgbClr val="0E438A"/>
              </a:buClr>
              <a:defRPr/>
            </a:pPr>
            <a:r>
              <a:rPr lang="fr-FR" sz="2000" b="1" dirty="0" smtClean="0"/>
              <a:t>Ces services doivent tenir compte des caractéristiques du marché cible</a:t>
            </a:r>
          </a:p>
          <a:p>
            <a:pPr lvl="0" indent="22225" algn="just">
              <a:spcBef>
                <a:spcPts val="1200"/>
              </a:spcBef>
              <a:buClr>
                <a:srgbClr val="0E438A"/>
              </a:buClr>
              <a:buSzPct val="110000"/>
              <a:buNone/>
              <a:defRPr/>
            </a:pPr>
            <a:r>
              <a:rPr lang="fr-FR" sz="1800" dirty="0" smtClean="0">
                <a:solidFill>
                  <a:srgbClr val="000099"/>
                </a:solidFill>
                <a:sym typeface="Wingdings" pitchFamily="2" charset="2"/>
              </a:rPr>
              <a:t> </a:t>
            </a:r>
            <a:r>
              <a:rPr lang="fr-FR" sz="1800" dirty="0" smtClean="0">
                <a:solidFill>
                  <a:srgbClr val="000099"/>
                </a:solidFill>
              </a:rPr>
              <a:t>Rôle de la technologie dans le développement des communautés et l’amélioration des conditions des populations en voie de développement </a:t>
            </a:r>
          </a:p>
          <a:p>
            <a:pPr algn="just">
              <a:spcBef>
                <a:spcPts val="1200"/>
              </a:spcBef>
            </a:pPr>
            <a:r>
              <a:rPr lang="fr-FR" sz="2000" b="1" dirty="0" smtClean="0"/>
              <a:t>Les compagnies ont </a:t>
            </a:r>
            <a:r>
              <a:rPr lang="fr-FR" sz="2000" b="1" dirty="0" smtClean="0"/>
              <a:t>opté pour une stratégie d’investissement dans les services à valeur ajoutée </a:t>
            </a:r>
            <a:r>
              <a:rPr lang="fr-FR" sz="2000" dirty="0" smtClean="0"/>
              <a:t>et </a:t>
            </a:r>
            <a:r>
              <a:rPr lang="fr-FR" sz="2000" smtClean="0"/>
              <a:t>elles continueront </a:t>
            </a:r>
            <a:r>
              <a:rPr lang="fr-FR" sz="2000" dirty="0" smtClean="0"/>
              <a:t>ses efforts afin d’améliorer les capacités de son réseaux et offrir à ses abonnés une meilleure expérience utilisateur et une vaste étendue de services innovants</a:t>
            </a:r>
          </a:p>
          <a:p>
            <a:endParaRPr lang="fr-FR" sz="2000" dirty="0" smtClean="0"/>
          </a:p>
          <a:p>
            <a:endParaRPr lang="fr-FR" sz="2000" dirty="0" smtClean="0"/>
          </a:p>
          <a:p>
            <a:endParaRPr lang="fr-FR" sz="700" dirty="0" smtClean="0"/>
          </a:p>
          <a:p>
            <a:pPr indent="17463">
              <a:buNone/>
            </a:pPr>
            <a:endParaRPr lang="fr-FR" sz="7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 (1)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sz="half" idx="1"/>
          </p:nvPr>
        </p:nvSpPr>
        <p:spPr>
          <a:xfrm>
            <a:off x="214282" y="974739"/>
            <a:ext cx="4324352" cy="4525963"/>
          </a:xfrm>
        </p:spPr>
        <p:txBody>
          <a:bodyPr/>
          <a:lstStyle/>
          <a:p>
            <a:pPr lvl="0">
              <a:spcBef>
                <a:spcPts val="1200"/>
              </a:spcBef>
            </a:pPr>
            <a:r>
              <a:rPr lang="en-US" sz="1800" dirty="0" smtClean="0"/>
              <a:t>Proposer un dialogue de haut </a:t>
            </a:r>
            <a:r>
              <a:rPr lang="fr-FR" sz="1800" dirty="0" smtClean="0"/>
              <a:t>niveau</a:t>
            </a:r>
            <a:r>
              <a:rPr lang="en-US" sz="1800" dirty="0" smtClean="0"/>
              <a:t> entre les </a:t>
            </a:r>
            <a:r>
              <a:rPr lang="fr-FR" sz="1800" dirty="0" smtClean="0"/>
              <a:t>différents acteurs de l’industrie IMT afin de développer le secteur du MBB et trouver </a:t>
            </a:r>
            <a:r>
              <a:rPr lang="en-US" sz="1800" dirty="0" smtClean="0"/>
              <a:t>des </a:t>
            </a:r>
            <a:r>
              <a:rPr lang="fr-FR" sz="1800" dirty="0" smtClean="0"/>
              <a:t>idées</a:t>
            </a:r>
            <a:r>
              <a:rPr lang="en-US" sz="1800" dirty="0" smtClean="0"/>
              <a:t> </a:t>
            </a:r>
            <a:r>
              <a:rPr lang="fr-FR" sz="1800" dirty="0" smtClean="0"/>
              <a:t>pertinentes</a:t>
            </a:r>
            <a:r>
              <a:rPr lang="en-US" sz="1800" dirty="0" smtClean="0"/>
              <a:t> pour augmenter la </a:t>
            </a:r>
            <a:r>
              <a:rPr lang="fr-FR" sz="1800" dirty="0" smtClean="0"/>
              <a:t>demande</a:t>
            </a:r>
            <a:r>
              <a:rPr lang="en-US" sz="1800" dirty="0" smtClean="0"/>
              <a:t> </a:t>
            </a:r>
            <a:r>
              <a:rPr lang="fr-FR" sz="1800" dirty="0" smtClean="0"/>
              <a:t>sur</a:t>
            </a:r>
            <a:r>
              <a:rPr lang="en-US" sz="1800" dirty="0" smtClean="0"/>
              <a:t> les e-services</a:t>
            </a:r>
            <a:endParaRPr lang="fr-FR" sz="1800" dirty="0" smtClean="0"/>
          </a:p>
          <a:p>
            <a:pPr lvl="0">
              <a:spcBef>
                <a:spcPts val="1200"/>
              </a:spcBef>
            </a:pPr>
            <a:r>
              <a:rPr lang="en-US" sz="1800" dirty="0" smtClean="0"/>
              <a:t>Assurer</a:t>
            </a:r>
            <a:r>
              <a:rPr lang="fr-FR" sz="1800" dirty="0" smtClean="0"/>
              <a:t> l’harmonisation</a:t>
            </a:r>
            <a:r>
              <a:rPr lang="en-US" sz="1800" dirty="0" smtClean="0"/>
              <a:t> des allocations </a:t>
            </a:r>
            <a:r>
              <a:rPr lang="fr-FR" sz="1800" dirty="0" smtClean="0"/>
              <a:t>spectrales sur l’échelle régionale et </a:t>
            </a:r>
            <a:r>
              <a:rPr lang="ar-TN" sz="1800" dirty="0" smtClean="0"/>
              <a:t>accélerer</a:t>
            </a:r>
            <a:r>
              <a:rPr lang="fr-FR" sz="1800" dirty="0" smtClean="0"/>
              <a:t> l’allocation </a:t>
            </a:r>
            <a:r>
              <a:rPr lang="en-US" sz="1800" dirty="0" smtClean="0"/>
              <a:t>du </a:t>
            </a:r>
            <a:r>
              <a:rPr lang="fr-FR" sz="1800" dirty="0" smtClean="0"/>
              <a:t>spectre résultant </a:t>
            </a:r>
            <a:r>
              <a:rPr lang="en-US" sz="1800" dirty="0" smtClean="0"/>
              <a:t>du Digital Dividend </a:t>
            </a:r>
            <a:endParaRPr lang="fr-FR" sz="1800" dirty="0" smtClean="0"/>
          </a:p>
          <a:p>
            <a:pPr>
              <a:spcBef>
                <a:spcPts val="1200"/>
              </a:spcBef>
            </a:pPr>
            <a:r>
              <a:rPr lang="fr-FR" sz="1800" dirty="0" smtClean="0"/>
              <a:t>Développer des services dédiés aux pays en développement et qui peuvent résoudre certains de leurs problèmes de la vie quotidienne.</a:t>
            </a:r>
            <a:endParaRPr lang="fr-FR" sz="2400" dirty="0" smtClean="0"/>
          </a:p>
          <a:p>
            <a:pPr lvl="0">
              <a:spcBef>
                <a:spcPts val="1200"/>
              </a:spcBef>
            </a:pPr>
            <a:endParaRPr lang="fr-FR" sz="2400" dirty="0" smtClean="0"/>
          </a:p>
        </p:txBody>
      </p:sp>
      <p:sp>
        <p:nvSpPr>
          <p:cNvPr id="14340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74739"/>
            <a:ext cx="4038600" cy="4525963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fr-FR" sz="1800" dirty="0" smtClean="0"/>
              <a:t>Développer de nouveaux services, des applications et contenus personnalisés entièrement multilingue afin de maximiser le potentiel du BB</a:t>
            </a:r>
          </a:p>
          <a:p>
            <a:pPr>
              <a:spcBef>
                <a:spcPts val="1200"/>
              </a:spcBef>
            </a:pPr>
            <a:r>
              <a:rPr lang="fr-FR" sz="1800" dirty="0" smtClean="0"/>
              <a:t>commercialiser des services innovants comme un moyen d'assurer le retour sur investissement (ROI) pour les opérateurs</a:t>
            </a:r>
          </a:p>
          <a:p>
            <a:pPr>
              <a:spcBef>
                <a:spcPts val="1200"/>
              </a:spcBef>
            </a:pPr>
            <a:r>
              <a:rPr lang="fr-FR" sz="1800" dirty="0" smtClean="0"/>
              <a:t>Mettre l'accent sur le droit de chacun de se connecter et sur ​​la nécessité de couvrir les zones éloignées et non desservies</a:t>
            </a:r>
          </a:p>
          <a:p>
            <a:pPr lvl="0">
              <a:spcBef>
                <a:spcPts val="1200"/>
              </a:spcBef>
            </a:pPr>
            <a:r>
              <a:rPr lang="fr-FR" sz="1800" dirty="0" smtClean="0">
                <a:solidFill>
                  <a:srgbClr val="000099"/>
                </a:solidFill>
              </a:rPr>
              <a:t>Réduire le coût par bit à travers les réseaux futurs</a:t>
            </a:r>
          </a:p>
          <a:p>
            <a:pPr>
              <a:spcBef>
                <a:spcPts val="1200"/>
              </a:spcBef>
              <a:buNone/>
            </a:pPr>
            <a:endParaRPr lang="fr-FR" dirty="0" smtClean="0"/>
          </a:p>
        </p:txBody>
      </p:sp>
      <p:sp>
        <p:nvSpPr>
          <p:cNvPr id="14341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z="1400" dirty="0" smtClean="0"/>
              <a:t>Algiers, Algeria, 8 September 2013</a:t>
            </a:r>
          </a:p>
        </p:txBody>
      </p:sp>
      <p:sp>
        <p:nvSpPr>
          <p:cNvPr id="14342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D29D7F5-7875-4A9B-862B-D9694A0389E4}" type="slidenum">
              <a:rPr lang="en-US" sz="1400"/>
              <a:pPr/>
              <a:t>55</a:t>
            </a:fld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 (2)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sz="half" idx="1"/>
          </p:nvPr>
        </p:nvSpPr>
        <p:spPr>
          <a:xfrm>
            <a:off x="214282" y="980728"/>
            <a:ext cx="4324352" cy="4525963"/>
          </a:xfrm>
        </p:spPr>
        <p:txBody>
          <a:bodyPr/>
          <a:lstStyle/>
          <a:p>
            <a:pPr lvl="0">
              <a:spcBef>
                <a:spcPts val="1200"/>
              </a:spcBef>
            </a:pPr>
            <a:r>
              <a:rPr lang="fr-FR" sz="1800" dirty="0" smtClean="0"/>
              <a:t>Mettre l'accent sur les moyens de subventionner les opérateurs à fournir un service universel et de diffuser à large bande en tant que plate-forme pour le développement de la recherche et de l'innovation</a:t>
            </a:r>
          </a:p>
          <a:p>
            <a:pPr lvl="0">
              <a:spcBef>
                <a:spcPts val="1200"/>
              </a:spcBef>
            </a:pPr>
            <a:r>
              <a:rPr lang="fr-FR" sz="1800" dirty="0" smtClean="0"/>
              <a:t>Accorder plus d'attention aux problèmes de santé qui peuvent se manifester à cause de la densification des réseaux</a:t>
            </a:r>
          </a:p>
          <a:p>
            <a:pPr lvl="0">
              <a:spcBef>
                <a:spcPts val="1200"/>
              </a:spcBef>
            </a:pPr>
            <a:r>
              <a:rPr lang="fr-FR" sz="1800" dirty="0" smtClean="0"/>
              <a:t>Attribuer une grande préoccupation pour permettre aux personnes avec des besoins spécifiques de se connecter à travers des terminaux et des applications dédiés,</a:t>
            </a:r>
            <a:br>
              <a:rPr lang="fr-FR" sz="1800" dirty="0" smtClean="0"/>
            </a:br>
            <a:endParaRPr lang="fr-FR" sz="2400" dirty="0" smtClean="0"/>
          </a:p>
        </p:txBody>
      </p:sp>
      <p:sp>
        <p:nvSpPr>
          <p:cNvPr id="14340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980728"/>
            <a:ext cx="4038600" cy="4525963"/>
          </a:xfrm>
        </p:spPr>
        <p:txBody>
          <a:bodyPr/>
          <a:lstStyle/>
          <a:p>
            <a:pPr lvl="0">
              <a:spcBef>
                <a:spcPts val="1200"/>
              </a:spcBef>
            </a:pPr>
            <a:r>
              <a:rPr lang="fr-FR" sz="1800" dirty="0" smtClean="0"/>
              <a:t>Travailler sur les outils et les mécanismes qui permettent un contrôle efficace de la </a:t>
            </a:r>
            <a:r>
              <a:rPr lang="fr-FR" sz="1800" dirty="0" err="1" smtClean="0"/>
              <a:t>QoS</a:t>
            </a:r>
            <a:endParaRPr lang="fr-FR" sz="1800" dirty="0" smtClean="0"/>
          </a:p>
          <a:p>
            <a:pPr lvl="0">
              <a:spcBef>
                <a:spcPts val="1200"/>
              </a:spcBef>
            </a:pPr>
            <a:r>
              <a:rPr lang="fr-FR" sz="1800" dirty="0" smtClean="0"/>
              <a:t>Développer de nouvelles technologies consommant moins d'énergie</a:t>
            </a:r>
          </a:p>
          <a:p>
            <a:pPr lvl="0">
              <a:spcBef>
                <a:spcPts val="1200"/>
              </a:spcBef>
            </a:pPr>
            <a:r>
              <a:rPr lang="fr-FR" sz="1800" dirty="0" smtClean="0"/>
              <a:t>Mettre l'accent sur le développement de services M2M</a:t>
            </a:r>
          </a:p>
          <a:p>
            <a:pPr lvl="0">
              <a:spcBef>
                <a:spcPts val="1200"/>
              </a:spcBef>
            </a:pPr>
            <a:r>
              <a:rPr lang="fr-FR" sz="1800" dirty="0" smtClean="0"/>
              <a:t>Mettre l'accent sur ​​les stratégies qui aideront les opérateurs à faire face aux services OTT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 smtClean="0"/>
          </a:p>
        </p:txBody>
      </p:sp>
      <p:sp>
        <p:nvSpPr>
          <p:cNvPr id="14341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z="1400" dirty="0" smtClean="0"/>
              <a:t>Algiers, Algeria, 8 September 2013</a:t>
            </a:r>
          </a:p>
        </p:txBody>
      </p:sp>
      <p:sp>
        <p:nvSpPr>
          <p:cNvPr id="14342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D29D7F5-7875-4A9B-862B-D9694A0389E4}" type="slidenum">
              <a:rPr lang="en-US" sz="1400"/>
              <a:pPr/>
              <a:t>56</a:t>
            </a:fld>
            <a:endParaRPr 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250825" y="6381750"/>
            <a:ext cx="3827463" cy="268288"/>
          </a:xfrm>
          <a:noFill/>
        </p:spPr>
        <p:txBody>
          <a:bodyPr/>
          <a:lstStyle/>
          <a:p>
            <a:r>
              <a:rPr lang="en-US" sz="1400" smtClean="0"/>
              <a:t>Algiers, Algeria, 8 September 2013</a:t>
            </a:r>
          </a:p>
        </p:txBody>
      </p:sp>
      <p:sp>
        <p:nvSpPr>
          <p:cNvPr id="5123" name="Rectangle 10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 smtClean="0"/>
              <a:t>Merci pour </a:t>
            </a:r>
            <a:r>
              <a:rPr lang="fr-FR" sz="3600" dirty="0" smtClean="0"/>
              <a:t>votre</a:t>
            </a:r>
            <a:r>
              <a:rPr lang="en-US" sz="3600" dirty="0" smtClean="0"/>
              <a:t> Attention</a:t>
            </a:r>
          </a:p>
        </p:txBody>
      </p:sp>
      <p:sp>
        <p:nvSpPr>
          <p:cNvPr id="5124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0" y="3886200"/>
            <a:ext cx="9144000" cy="1752600"/>
          </a:xfrm>
        </p:spPr>
        <p:txBody>
          <a:bodyPr/>
          <a:lstStyle/>
          <a:p>
            <a:r>
              <a:rPr lang="en-GB" sz="2000" b="1" dirty="0" smtClean="0"/>
              <a:t>Rim </a:t>
            </a:r>
            <a:r>
              <a:rPr lang="en-GB" sz="2000" b="1" dirty="0" err="1" smtClean="0"/>
              <a:t>Belhassine-Cherif</a:t>
            </a:r>
            <a:r>
              <a:rPr lang="en-GB" sz="2000" b="1" dirty="0" smtClean="0"/>
              <a:t>, Ph.D.</a:t>
            </a:r>
          </a:p>
          <a:p>
            <a:pPr>
              <a:lnSpc>
                <a:spcPct val="80000"/>
              </a:lnSpc>
            </a:pPr>
            <a:r>
              <a:rPr lang="fr-FR" sz="2000" b="1" dirty="0" smtClean="0">
                <a:cs typeface="Arial" charset="0"/>
              </a:rPr>
              <a:t>Directeur Exécutif de Développement de Produits et Services, Tunisie Télécom</a:t>
            </a:r>
          </a:p>
          <a:p>
            <a:r>
              <a:rPr lang="en-GB" sz="1800" dirty="0" smtClean="0"/>
              <a:t>Rim.Belhassine-Cherif@tunisietelecom.tn</a:t>
            </a:r>
            <a:endParaRPr lang="en-US" sz="1800" dirty="0" smtClean="0"/>
          </a:p>
        </p:txBody>
      </p:sp>
      <p:sp>
        <p:nvSpPr>
          <p:cNvPr id="5125" name="Rectangle 13"/>
          <p:cNvSpPr>
            <a:spLocks noChangeArrowheads="1"/>
          </p:cNvSpPr>
          <p:nvPr/>
        </p:nvSpPr>
        <p:spPr bwMode="auto">
          <a:xfrm>
            <a:off x="-32" y="404813"/>
            <a:ext cx="9144000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en-US" sz="2400" b="1" dirty="0">
                <a:solidFill>
                  <a:schemeClr val="bg2"/>
                </a:solidFill>
              </a:rPr>
              <a:t>ITU Workshop on </a:t>
            </a:r>
          </a:p>
          <a:p>
            <a:pPr algn="ctr">
              <a:lnSpc>
                <a:spcPct val="80000"/>
              </a:lnSpc>
            </a:pPr>
            <a:r>
              <a:rPr lang="en-US" sz="2400" b="1" dirty="0">
                <a:solidFill>
                  <a:schemeClr val="bg2"/>
                </a:solidFill>
              </a:rPr>
              <a:t>“Standardization on IMT, M2M, </a:t>
            </a:r>
            <a:r>
              <a:rPr lang="en-US" sz="2400" b="1" dirty="0" err="1">
                <a:solidFill>
                  <a:schemeClr val="bg2"/>
                </a:solidFill>
              </a:rPr>
              <a:t>IoT</a:t>
            </a:r>
            <a:r>
              <a:rPr lang="en-US" sz="2400" b="1" dirty="0">
                <a:solidFill>
                  <a:schemeClr val="bg2"/>
                </a:solidFill>
              </a:rPr>
              <a:t>, </a:t>
            </a:r>
            <a:br>
              <a:rPr lang="en-US" sz="2400" b="1" dirty="0">
                <a:solidFill>
                  <a:schemeClr val="bg2"/>
                </a:solidFill>
              </a:rPr>
            </a:br>
            <a:r>
              <a:rPr lang="en-US" sz="2400" b="1" dirty="0">
                <a:solidFill>
                  <a:schemeClr val="bg2"/>
                </a:solidFill>
              </a:rPr>
              <a:t>Cloud Computing and SDN</a:t>
            </a:r>
            <a:r>
              <a:rPr lang="en-US" sz="2400" b="1" dirty="0">
                <a:solidFill>
                  <a:srgbClr val="22228B"/>
                </a:solidFill>
              </a:rPr>
              <a:t>”</a:t>
            </a:r>
          </a:p>
          <a:p>
            <a:pPr algn="ctr">
              <a:lnSpc>
                <a:spcPct val="80000"/>
              </a:lnSpc>
            </a:pPr>
            <a:endParaRPr lang="en-US" sz="2400" b="1" dirty="0">
              <a:solidFill>
                <a:srgbClr val="22228B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en-US" sz="1800" b="1" dirty="0">
                <a:solidFill>
                  <a:srgbClr val="22228B"/>
                </a:solidFill>
              </a:rPr>
              <a:t>(Algiers, Algeria, 8 September 2013)</a:t>
            </a:r>
            <a:endParaRPr lang="en-US" sz="1800" b="1" dirty="0">
              <a:solidFill>
                <a:schemeClr val="bg2"/>
              </a:solidFill>
            </a:endParaRPr>
          </a:p>
        </p:txBody>
      </p:sp>
      <p:sp>
        <p:nvSpPr>
          <p:cNvPr id="5126" name="AutoShape 18" descr="image002"/>
          <p:cNvSpPr>
            <a:spLocks noChangeAspect="1" noChangeArrowheads="1"/>
          </p:cNvSpPr>
          <p:nvPr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127" name="AutoShape 20" descr="image002"/>
          <p:cNvSpPr>
            <a:spLocks noChangeAspect="1" noChangeArrowheads="1"/>
          </p:cNvSpPr>
          <p:nvPr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128" name="AutoShape 22" descr="image002"/>
          <p:cNvSpPr>
            <a:spLocks noChangeAspect="1" noChangeArrowheads="1"/>
          </p:cNvSpPr>
          <p:nvPr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129" name="AutoShape 24" descr="image002"/>
          <p:cNvSpPr>
            <a:spLocks noChangeAspect="1" noChangeArrowheads="1"/>
          </p:cNvSpPr>
          <p:nvPr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130" name="Rectangle 26"/>
          <p:cNvSpPr>
            <a:spLocks noChangeArrowheads="1"/>
          </p:cNvSpPr>
          <p:nvPr/>
        </p:nvSpPr>
        <p:spPr bwMode="auto">
          <a:xfrm>
            <a:off x="0" y="2928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pic>
        <p:nvPicPr>
          <p:cNvPr id="5131" name="Picture 16" descr="ITUseries"/>
          <p:cNvPicPr>
            <a:picLocks noChangeAspect="1" noChangeArrowheads="1"/>
          </p:cNvPicPr>
          <p:nvPr/>
        </p:nvPicPr>
        <p:blipFill>
          <a:blip r:embed="rId3" cstate="print"/>
          <a:srcRect t="17264" b="69327"/>
          <a:stretch>
            <a:fillRect/>
          </a:stretch>
        </p:blipFill>
        <p:spPr bwMode="auto">
          <a:xfrm>
            <a:off x="7308850" y="6038850"/>
            <a:ext cx="16383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5229200"/>
            <a:ext cx="133164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z="1400" dirty="0" smtClean="0"/>
              <a:t>Algiers, Algeria, 8 September 2013</a:t>
            </a: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1A4992A-B811-407F-9D27-B5874807D1D7}" type="slidenum">
              <a:rPr lang="en-US" sz="1400"/>
              <a:pPr/>
              <a:t>6</a:t>
            </a:fld>
            <a:endParaRPr lang="en-US" sz="1400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Evolution du nombre</a:t>
            </a:r>
            <a:br>
              <a:rPr lang="fr-FR" dirty="0" smtClean="0"/>
            </a:br>
            <a:r>
              <a:rPr lang="fr-FR" dirty="0" smtClean="0"/>
              <a:t>d’abonnements mobiles</a:t>
            </a:r>
          </a:p>
        </p:txBody>
      </p:sp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611560" y="1340768"/>
          <a:ext cx="8064897" cy="161657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24336"/>
                <a:gridCol w="2376264"/>
                <a:gridCol w="2664297"/>
              </a:tblGrid>
              <a:tr h="504056">
                <a:tc>
                  <a:txBody>
                    <a:bodyPr/>
                    <a:lstStyle/>
                    <a:p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Statistiques Déc.2012</a:t>
                      </a:r>
                      <a:endParaRPr lang="fr-FR" sz="1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Croissance %</a:t>
                      </a:r>
                      <a:r>
                        <a:rPr lang="fr-FR" sz="1400" baseline="0" dirty="0" smtClean="0"/>
                        <a:t> Déc. 2011</a:t>
                      </a:r>
                      <a:endParaRPr lang="fr-FR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b="1" dirty="0" smtClean="0">
                          <a:solidFill>
                            <a:schemeClr val="bg2"/>
                          </a:solidFill>
                        </a:rPr>
                        <a:t>Nb abonnements LTE</a:t>
                      </a:r>
                      <a:endParaRPr lang="fr-FR" sz="1400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68.3 millions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629%</a:t>
                      </a:r>
                      <a:endParaRPr lang="fr-FR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b="1" dirty="0" smtClean="0">
                          <a:solidFill>
                            <a:schemeClr val="bg2"/>
                          </a:solidFill>
                        </a:rPr>
                        <a:t>Nb</a:t>
                      </a:r>
                      <a:r>
                        <a:rPr lang="fr-FR" sz="1400" b="1" baseline="0" dirty="0" smtClean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fr-FR" sz="1400" b="1" dirty="0" smtClean="0">
                          <a:solidFill>
                            <a:schemeClr val="bg2"/>
                          </a:solidFill>
                        </a:rPr>
                        <a:t>abonnements </a:t>
                      </a:r>
                      <a:r>
                        <a:rPr lang="fr-FR" sz="1400" b="1" baseline="0" dirty="0" smtClean="0">
                          <a:solidFill>
                            <a:schemeClr val="bg2"/>
                          </a:solidFill>
                        </a:rPr>
                        <a:t> HSPA</a:t>
                      </a:r>
                      <a:endParaRPr lang="fr-FR" sz="1400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1.1 milliards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25%</a:t>
                      </a:r>
                      <a:endParaRPr lang="fr-FR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b="1" dirty="0" smtClean="0">
                          <a:solidFill>
                            <a:schemeClr val="bg2"/>
                          </a:solidFill>
                        </a:rPr>
                        <a:t>Nb abonnements  mobiles</a:t>
                      </a:r>
                      <a:endParaRPr lang="fr-FR" sz="1400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6.4 milliards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6,93%</a:t>
                      </a:r>
                      <a:endParaRPr lang="fr-FR" sz="1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4932040" y="2924944"/>
            <a:ext cx="42119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i="1" dirty="0" smtClean="0">
                <a:solidFill>
                  <a:schemeClr val="tx1">
                    <a:lumMod val="75000"/>
                  </a:schemeClr>
                </a:solidFill>
              </a:rPr>
              <a:t>Source: </a:t>
            </a:r>
            <a:r>
              <a:rPr lang="fr-FR" sz="1100" dirty="0" smtClean="0">
                <a:solidFill>
                  <a:schemeClr val="tx1">
                    <a:lumMod val="75000"/>
                  </a:schemeClr>
                </a:solidFill>
              </a:rPr>
              <a:t>Informa </a:t>
            </a:r>
            <a:r>
              <a:rPr lang="fr-FR" sz="1100" dirty="0" err="1" smtClean="0">
                <a:solidFill>
                  <a:schemeClr val="tx1">
                    <a:lumMod val="75000"/>
                  </a:schemeClr>
                </a:solidFill>
              </a:rPr>
              <a:t>Telecoms</a:t>
            </a:r>
            <a:r>
              <a:rPr lang="fr-FR" sz="1100" dirty="0" smtClean="0">
                <a:solidFill>
                  <a:schemeClr val="tx1">
                    <a:lumMod val="75000"/>
                  </a:schemeClr>
                </a:solidFill>
              </a:rPr>
              <a:t> &amp; Media, WCIS, Q4 2012</a:t>
            </a:r>
            <a:endParaRPr lang="en-US" sz="1100" dirty="0">
              <a:solidFill>
                <a:schemeClr val="tx1">
                  <a:lumMod val="75000"/>
                </a:schemeClr>
              </a:solidFill>
            </a:endParaRPr>
          </a:p>
        </p:txBody>
      </p:sp>
      <p:graphicFrame>
        <p:nvGraphicFramePr>
          <p:cNvPr id="10" name="Graphique 9"/>
          <p:cNvGraphicFramePr/>
          <p:nvPr>
            <p:extLst>
              <p:ext uri="{D42A27DB-BD31-4B8C-83A1-F6EECF244321}">
                <p14:modId xmlns:p14="http://schemas.microsoft.com/office/powerpoint/2010/main" val="3599793162"/>
              </p:ext>
            </p:extLst>
          </p:nvPr>
        </p:nvGraphicFramePr>
        <p:xfrm>
          <a:off x="251520" y="3140968"/>
          <a:ext cx="5184576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ectangle 10"/>
          <p:cNvSpPr/>
          <p:nvPr/>
        </p:nvSpPr>
        <p:spPr>
          <a:xfrm>
            <a:off x="179512" y="6021288"/>
            <a:ext cx="802838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i="1" dirty="0" smtClean="0">
                <a:solidFill>
                  <a:schemeClr val="tx1">
                    <a:lumMod val="50000"/>
                  </a:schemeClr>
                </a:solidFill>
              </a:rPr>
              <a:t>Source : </a:t>
            </a:r>
            <a:r>
              <a:rPr lang="en-US" sz="1100" dirty="0" smtClean="0">
                <a:solidFill>
                  <a:schemeClr val="tx1">
                    <a:lumMod val="50000"/>
                  </a:schemeClr>
                </a:solidFill>
              </a:rPr>
              <a:t>Mobile traffic forecasts 2010-2020, UMTS Forum, </a:t>
            </a:r>
            <a:r>
              <a:rPr lang="en-US" sz="1100" dirty="0" err="1" smtClean="0">
                <a:solidFill>
                  <a:schemeClr val="tx1">
                    <a:lumMod val="50000"/>
                  </a:schemeClr>
                </a:solidFill>
              </a:rPr>
              <a:t>Janvier</a:t>
            </a:r>
            <a:r>
              <a:rPr lang="en-US" sz="1100" dirty="0" smtClean="0">
                <a:solidFill>
                  <a:schemeClr val="tx1">
                    <a:lumMod val="50000"/>
                  </a:schemeClr>
                </a:solidFill>
              </a:rPr>
              <a:t> 2011</a:t>
            </a:r>
            <a:endParaRPr lang="en-US" sz="11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940152" y="3861048"/>
            <a:ext cx="2987824" cy="203132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eaLnBrk="0" hangingPunct="0">
              <a:spcBef>
                <a:spcPts val="1200"/>
              </a:spcBef>
              <a:buClr>
                <a:srgbClr val="0E438A"/>
              </a:buClr>
              <a:buSzPct val="110000"/>
              <a:defRPr/>
            </a:pPr>
            <a:r>
              <a:rPr lang="fr-FR" sz="1800" kern="0" dirty="0" smtClean="0">
                <a:solidFill>
                  <a:srgbClr val="C00000"/>
                </a:solidFill>
              </a:rPr>
              <a:t>Près de 10 milliards d’abonnements mobiles en 2020 </a:t>
            </a:r>
            <a:r>
              <a:rPr lang="fr-FR" sz="1800" kern="0" dirty="0" smtClean="0">
                <a:solidFill>
                  <a:srgbClr val="C00000"/>
                </a:solidFill>
                <a:sym typeface="Wingdings" pitchFamily="2" charset="2"/>
              </a:rPr>
              <a:t> </a:t>
            </a:r>
            <a:r>
              <a:rPr lang="fr-FR" sz="1800" kern="0" dirty="0" smtClean="0">
                <a:solidFill>
                  <a:schemeClr val="bg2"/>
                </a:solidFill>
                <a:sym typeface="Wingdings" pitchFamily="2" charset="2"/>
              </a:rPr>
              <a:t>un marché prometteur pour  s’investir de plus en plus dans des services innovants</a:t>
            </a:r>
            <a:endParaRPr lang="fr-FR" sz="1800" kern="0" dirty="0" smtClean="0">
              <a:solidFill>
                <a:schemeClr val="bg2"/>
              </a:solidFill>
            </a:endParaRPr>
          </a:p>
        </p:txBody>
      </p:sp>
      <p:sp>
        <p:nvSpPr>
          <p:cNvPr id="13" name="Flèche droite rayée 12"/>
          <p:cNvSpPr/>
          <p:nvPr/>
        </p:nvSpPr>
        <p:spPr>
          <a:xfrm>
            <a:off x="5076056" y="4509120"/>
            <a:ext cx="714380" cy="432048"/>
          </a:xfrm>
          <a:prstGeom prst="stripedRightArrow">
            <a:avLst/>
          </a:prstGeom>
          <a:solidFill>
            <a:srgbClr val="0099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z="1400" smtClean="0"/>
              <a:t>Algiers, Algeria, 8 September 2013</a:t>
            </a: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1A4992A-B811-407F-9D27-B5874807D1D7}" type="slidenum">
              <a:rPr lang="en-US" sz="1400"/>
              <a:pPr/>
              <a:t>7</a:t>
            </a:fld>
            <a:endParaRPr lang="en-US" sz="1400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Pénétration des réseaux</a:t>
            </a:r>
            <a:br>
              <a:rPr lang="fr-FR" dirty="0" smtClean="0"/>
            </a:br>
            <a:r>
              <a:rPr lang="fr-FR" dirty="0" smtClean="0"/>
              <a:t>3G et LTE</a:t>
            </a:r>
          </a:p>
        </p:txBody>
      </p:sp>
      <p:graphicFrame>
        <p:nvGraphicFramePr>
          <p:cNvPr id="8" name="Graphique 7"/>
          <p:cNvGraphicFramePr/>
          <p:nvPr/>
        </p:nvGraphicFramePr>
        <p:xfrm>
          <a:off x="395536" y="1196752"/>
          <a:ext cx="3978696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539552" y="4581128"/>
            <a:ext cx="38164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i="1" dirty="0" smtClean="0">
                <a:solidFill>
                  <a:schemeClr val="tx1">
                    <a:lumMod val="75000"/>
                  </a:schemeClr>
                </a:solidFill>
              </a:rPr>
              <a:t>Source: </a:t>
            </a:r>
            <a:r>
              <a:rPr lang="fr-FR" sz="1100" dirty="0" smtClean="0">
                <a:solidFill>
                  <a:schemeClr val="tx1">
                    <a:lumMod val="75000"/>
                  </a:schemeClr>
                </a:solidFill>
              </a:rPr>
              <a:t>GSA, </a:t>
            </a:r>
            <a:r>
              <a:rPr lang="en-US" sz="1100" dirty="0" smtClean="0">
                <a:solidFill>
                  <a:schemeClr val="tx1">
                    <a:lumMod val="75000"/>
                  </a:schemeClr>
                </a:solidFill>
              </a:rPr>
              <a:t>HSPA Operator Commitments, 30 Mars 2013 </a:t>
            </a:r>
            <a:endParaRPr lang="en-US" sz="1100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772816"/>
            <a:ext cx="4176464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ZoneTexte 11"/>
          <p:cNvSpPr txBox="1"/>
          <p:nvPr/>
        </p:nvSpPr>
        <p:spPr>
          <a:xfrm>
            <a:off x="4860032" y="1268760"/>
            <a:ext cx="4071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Réseaux LTE Commercialisés</a:t>
            </a:r>
          </a:p>
          <a:p>
            <a:pPr algn="ctr"/>
            <a:endParaRPr lang="en-US" sz="12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716016" y="4581128"/>
            <a:ext cx="4724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i="1" dirty="0" smtClean="0"/>
              <a:t>Source: </a:t>
            </a:r>
            <a:r>
              <a:rPr lang="fr-FR" sz="1100" dirty="0" smtClean="0"/>
              <a:t>GSA Evolution to LTE Report, April 7, 2013</a:t>
            </a:r>
            <a:endParaRPr lang="fr-FR" sz="1100" dirty="0"/>
          </a:p>
        </p:txBody>
      </p:sp>
      <p:sp>
        <p:nvSpPr>
          <p:cNvPr id="14" name="ZoneTexte 13"/>
          <p:cNvSpPr txBox="1"/>
          <p:nvPr/>
        </p:nvSpPr>
        <p:spPr>
          <a:xfrm>
            <a:off x="539552" y="5517232"/>
            <a:ext cx="3744416" cy="64633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fr-FR" sz="1800" dirty="0" smtClean="0">
                <a:solidFill>
                  <a:srgbClr val="C00000"/>
                </a:solidFill>
              </a:rPr>
              <a:t>505</a:t>
            </a:r>
            <a:r>
              <a:rPr lang="fr-FR" sz="1800" dirty="0" smtClean="0"/>
              <a:t> </a:t>
            </a:r>
            <a:r>
              <a:rPr lang="fr-FR" sz="1800" dirty="0" smtClean="0">
                <a:solidFill>
                  <a:schemeClr val="bg2"/>
                </a:solidFill>
              </a:rPr>
              <a:t>réseaux HSPA commercialisés dans </a:t>
            </a:r>
            <a:r>
              <a:rPr lang="fr-FR" sz="1800" dirty="0" smtClean="0">
                <a:solidFill>
                  <a:srgbClr val="C00000"/>
                </a:solidFill>
              </a:rPr>
              <a:t>196 </a:t>
            </a:r>
            <a:r>
              <a:rPr lang="fr-FR" sz="1800" dirty="0" smtClean="0">
                <a:solidFill>
                  <a:schemeClr val="bg2"/>
                </a:solidFill>
              </a:rPr>
              <a:t>pays</a:t>
            </a:r>
          </a:p>
        </p:txBody>
      </p:sp>
      <p:sp>
        <p:nvSpPr>
          <p:cNvPr id="15" name="Flèche droite rayée 14"/>
          <p:cNvSpPr/>
          <p:nvPr/>
        </p:nvSpPr>
        <p:spPr>
          <a:xfrm rot="5400000">
            <a:off x="2125153" y="5083759"/>
            <a:ext cx="429198" cy="432048"/>
          </a:xfrm>
          <a:prstGeom prst="stripedRightArrow">
            <a:avLst/>
          </a:prstGeom>
          <a:solidFill>
            <a:srgbClr val="0099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5004048" y="5517232"/>
            <a:ext cx="3744416" cy="92333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fr-FR" sz="1800" dirty="0" smtClean="0">
                <a:solidFill>
                  <a:schemeClr val="bg2"/>
                </a:solidFill>
              </a:rPr>
              <a:t>Augmentation rapide du nombre d’opérateurs adoptant la LTE</a:t>
            </a:r>
          </a:p>
        </p:txBody>
      </p:sp>
      <p:sp>
        <p:nvSpPr>
          <p:cNvPr id="17" name="Flèche droite rayée 16"/>
          <p:cNvSpPr/>
          <p:nvPr/>
        </p:nvSpPr>
        <p:spPr>
          <a:xfrm rot="5400000">
            <a:off x="6589649" y="5083759"/>
            <a:ext cx="429198" cy="432048"/>
          </a:xfrm>
          <a:prstGeom prst="stripedRightArrow">
            <a:avLst/>
          </a:prstGeom>
          <a:solidFill>
            <a:srgbClr val="0099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Importance du MBB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Algiers, Algeria, 8 September 2013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7669659" y="6453188"/>
            <a:ext cx="1366837" cy="431800"/>
          </a:xfrm>
        </p:spPr>
        <p:txBody>
          <a:bodyPr/>
          <a:lstStyle/>
          <a:p>
            <a:pPr>
              <a:defRPr/>
            </a:pPr>
            <a:fld id="{731689FE-BD11-4000-B2CD-5CB81432565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382972"/>
            <a:ext cx="3598168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8"/>
          <p:cNvSpPr txBox="1"/>
          <p:nvPr/>
        </p:nvSpPr>
        <p:spPr>
          <a:xfrm>
            <a:off x="539552" y="5373216"/>
            <a:ext cx="4103886" cy="92333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fr-FR" sz="1800" dirty="0" smtClean="0">
                <a:solidFill>
                  <a:schemeClr val="bg2"/>
                </a:solidFill>
              </a:rPr>
              <a:t>Forte pénétration du Broadband Mobile par rapport au Broadband Fixe</a:t>
            </a:r>
          </a:p>
        </p:txBody>
      </p:sp>
      <p:sp>
        <p:nvSpPr>
          <p:cNvPr id="10" name="Flèche droite rayée 9"/>
          <p:cNvSpPr/>
          <p:nvPr/>
        </p:nvSpPr>
        <p:spPr>
          <a:xfrm rot="5400000">
            <a:off x="2283989" y="4939743"/>
            <a:ext cx="429198" cy="432048"/>
          </a:xfrm>
          <a:prstGeom prst="stripedRightArrow">
            <a:avLst/>
          </a:prstGeom>
          <a:solidFill>
            <a:srgbClr val="0099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5220072" y="5385990"/>
            <a:ext cx="3744416" cy="120032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fr-FR" sz="1800" b="1" dirty="0" smtClean="0">
                <a:solidFill>
                  <a:srgbClr val="C00000"/>
                </a:solidFill>
              </a:rPr>
              <a:t>1.6 milliards </a:t>
            </a:r>
            <a:r>
              <a:rPr lang="fr-FR" sz="1800" dirty="0" smtClean="0">
                <a:solidFill>
                  <a:schemeClr val="bg2"/>
                </a:solidFill>
              </a:rPr>
              <a:t>de connexions mobiles via les réseaux 3G/4G avec prédominance du WCDMA HSPA </a:t>
            </a:r>
            <a:r>
              <a:rPr lang="fr-FR" sz="1800" b="1" dirty="0" smtClean="0">
                <a:solidFill>
                  <a:srgbClr val="C00000"/>
                </a:solidFill>
              </a:rPr>
              <a:t>(72%)</a:t>
            </a:r>
          </a:p>
        </p:txBody>
      </p:sp>
      <p:sp>
        <p:nvSpPr>
          <p:cNvPr id="13" name="Flèche droite rayée 12"/>
          <p:cNvSpPr/>
          <p:nvPr/>
        </p:nvSpPr>
        <p:spPr>
          <a:xfrm rot="5400000">
            <a:off x="6877681" y="4952517"/>
            <a:ext cx="429198" cy="432048"/>
          </a:xfrm>
          <a:prstGeom prst="stripedRightArrow">
            <a:avLst/>
          </a:prstGeom>
          <a:solidFill>
            <a:srgbClr val="0099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5286380" y="4572008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000" b="1" i="1" dirty="0" smtClean="0">
                <a:solidFill>
                  <a:schemeClr val="tx1">
                    <a:lumMod val="50000"/>
                  </a:schemeClr>
                </a:solidFill>
              </a:rPr>
              <a:t>Source:</a:t>
            </a:r>
            <a:r>
              <a:rPr lang="fr-FR" sz="1000" dirty="0" smtClean="0">
                <a:solidFill>
                  <a:schemeClr val="tx1">
                    <a:lumMod val="50000"/>
                  </a:schemeClr>
                </a:solidFill>
              </a:rPr>
              <a:t> GSMA, Q1 2013</a:t>
            </a:r>
            <a:endParaRPr lang="fr-FR" sz="10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3" y="1340768"/>
            <a:ext cx="4968552" cy="3240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179512" y="4581128"/>
            <a:ext cx="460851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100" b="1" dirty="0"/>
              <a:t>Source: </a:t>
            </a:r>
            <a:r>
              <a:rPr lang="en-US" sz="1100" dirty="0"/>
              <a:t>ITU World Telecommunication Regulatory Database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Trafic Mobile en Expansion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Algiers, Algeria, 8 September 2013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31689FE-BD11-4000-B2CD-5CB81432565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7" name="ZoneTexte 6"/>
          <p:cNvSpPr txBox="1"/>
          <p:nvPr/>
        </p:nvSpPr>
        <p:spPr>
          <a:xfrm>
            <a:off x="5436096" y="1700808"/>
            <a:ext cx="3343738" cy="132343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/>
            <a:r>
              <a:rPr lang="fr-FR" sz="2000" dirty="0" smtClean="0">
                <a:solidFill>
                  <a:schemeClr val="bg2"/>
                </a:solidFill>
                <a:sym typeface="Wingdings" pitchFamily="2" charset="2"/>
              </a:rPr>
              <a:t>Orientation du marché mobile vers les services Data plutôt que les services voix</a:t>
            </a:r>
            <a:endParaRPr lang="en-US" sz="2000" b="1" dirty="0" smtClean="0">
              <a:solidFill>
                <a:schemeClr val="bg2"/>
              </a:solidFill>
            </a:endParaRPr>
          </a:p>
        </p:txBody>
      </p:sp>
      <p:sp>
        <p:nvSpPr>
          <p:cNvPr id="8" name="Flèche droite rayée 7"/>
          <p:cNvSpPr/>
          <p:nvPr/>
        </p:nvSpPr>
        <p:spPr>
          <a:xfrm>
            <a:off x="4756766" y="2139638"/>
            <a:ext cx="607322" cy="305726"/>
          </a:xfrm>
          <a:prstGeom prst="stripedRightArrow">
            <a:avLst/>
          </a:prstGeom>
          <a:solidFill>
            <a:srgbClr val="0099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611560" y="4304129"/>
            <a:ext cx="4032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en-US" sz="1200" b="1" i="1" dirty="0" smtClean="0">
                <a:solidFill>
                  <a:schemeClr val="tx1">
                    <a:lumMod val="50000"/>
                  </a:schemeClr>
                </a:solidFill>
                <a:latin typeface="Calibri"/>
              </a:rPr>
              <a:t>Source: </a:t>
            </a:r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  <a:latin typeface="Calibri"/>
              </a:rPr>
              <a:t>Ericsson Traffic and Market Report, </a:t>
            </a:r>
            <a:r>
              <a:rPr lang="en-US" sz="1200" dirty="0" err="1" smtClean="0">
                <a:solidFill>
                  <a:schemeClr val="tx1">
                    <a:lumMod val="50000"/>
                  </a:schemeClr>
                </a:solidFill>
                <a:latin typeface="Calibri"/>
              </a:rPr>
              <a:t>Juin</a:t>
            </a:r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  <a:latin typeface="Calibri"/>
              </a:rPr>
              <a:t> 2012</a:t>
            </a:r>
            <a:endParaRPr lang="en-US" sz="1200" dirty="0">
              <a:solidFill>
                <a:schemeClr val="tx1">
                  <a:lumMod val="50000"/>
                </a:schemeClr>
              </a:solidFill>
              <a:latin typeface="Calibri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340768"/>
            <a:ext cx="4330624" cy="3024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ZoneTexte 10"/>
          <p:cNvSpPr txBox="1"/>
          <p:nvPr/>
        </p:nvSpPr>
        <p:spPr>
          <a:xfrm>
            <a:off x="539552" y="4862378"/>
            <a:ext cx="3343738" cy="132343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/>
            <a:r>
              <a:rPr lang="fr-FR" sz="2000" dirty="0" smtClean="0">
                <a:solidFill>
                  <a:schemeClr val="bg2"/>
                </a:solidFill>
                <a:sym typeface="Wingdings" pitchFamily="2" charset="2"/>
              </a:rPr>
              <a:t>Croissance énorme du trafic data généré en majorité par les pays d’Asie Pacifique</a:t>
            </a:r>
            <a:endParaRPr lang="en-US" sz="2000" b="1" dirty="0" smtClean="0">
              <a:solidFill>
                <a:schemeClr val="bg2"/>
              </a:solidFill>
            </a:endParaRPr>
          </a:p>
        </p:txBody>
      </p:sp>
      <p:sp>
        <p:nvSpPr>
          <p:cNvPr id="12" name="Flèche droite rayée 11"/>
          <p:cNvSpPr/>
          <p:nvPr/>
        </p:nvSpPr>
        <p:spPr>
          <a:xfrm rot="10800000">
            <a:off x="4006018" y="5178358"/>
            <a:ext cx="607322" cy="305726"/>
          </a:xfrm>
          <a:prstGeom prst="stripedRightArrow">
            <a:avLst/>
          </a:prstGeom>
          <a:solidFill>
            <a:srgbClr val="0099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66564" name="Picture 4" descr="http://www.cisco.com/en/US/solutions/collateral/ns341/ns525/ns537/ns705/ns827/images/white_paper_c11-520862-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140968"/>
            <a:ext cx="4283968" cy="3267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TU-e">
  <a:themeElements>
    <a:clrScheme name="ITU-e 3">
      <a:dk1>
        <a:srgbClr val="000000"/>
      </a:dk1>
      <a:lt1>
        <a:srgbClr val="FFFFFF"/>
      </a:lt1>
      <a:dk2>
        <a:srgbClr val="000000"/>
      </a:dk2>
      <a:lt2>
        <a:srgbClr val="000099"/>
      </a:lt2>
      <a:accent1>
        <a:srgbClr val="FFCC00"/>
      </a:accent1>
      <a:accent2>
        <a:srgbClr val="3333CC"/>
      </a:accent2>
      <a:accent3>
        <a:srgbClr val="FFFFFF"/>
      </a:accent3>
      <a:accent4>
        <a:srgbClr val="000000"/>
      </a:accent4>
      <a:accent5>
        <a:srgbClr val="FFE2AA"/>
      </a:accent5>
      <a:accent6>
        <a:srgbClr val="2D2DB9"/>
      </a:accent6>
      <a:hlink>
        <a:srgbClr val="3399FF"/>
      </a:hlink>
      <a:folHlink>
        <a:srgbClr val="5F5F5F"/>
      </a:folHlink>
    </a:clrScheme>
    <a:fontScheme name="ITU-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ITU-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U-e 2">
        <a:dk1>
          <a:srgbClr val="000000"/>
        </a:dk1>
        <a:lt1>
          <a:srgbClr val="FFFFFF"/>
        </a:lt1>
        <a:dk2>
          <a:srgbClr val="000000"/>
        </a:dk2>
        <a:lt2>
          <a:srgbClr val="0000FF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99FF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U-e 3">
        <a:dk1>
          <a:srgbClr val="000000"/>
        </a:dk1>
        <a:lt1>
          <a:srgbClr val="FFFFFF"/>
        </a:lt1>
        <a:dk2>
          <a:srgbClr val="000000"/>
        </a:dk2>
        <a:lt2>
          <a:srgbClr val="000099"/>
        </a:lt2>
        <a:accent1>
          <a:srgbClr val="FFCC00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2DB9"/>
        </a:accent6>
        <a:hlink>
          <a:srgbClr val="3399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69987FDBD3BE49867F1BB837566FB7" ma:contentTypeVersion="3" ma:contentTypeDescription="Create a new document." ma:contentTypeScope="" ma:versionID="39b86f1e537375b62c601d27010871ad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9dd530e3df1f86ebe7020055b570883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73BC3BF-429C-4DBE-9AF6-8D9DF0163385}"/>
</file>

<file path=customXml/itemProps2.xml><?xml version="1.0" encoding="utf-8"?>
<ds:datastoreItem xmlns:ds="http://schemas.openxmlformats.org/officeDocument/2006/customXml" ds:itemID="{D0349C85-3A0E-4597-879D-6031B8E2ACD7}"/>
</file>

<file path=customXml/itemProps3.xml><?xml version="1.0" encoding="utf-8"?>
<ds:datastoreItem xmlns:ds="http://schemas.openxmlformats.org/officeDocument/2006/customXml" ds:itemID="{33A2B6E1-03E3-4D0A-B7E1-FA35E026E822}"/>
</file>

<file path=docProps/app.xml><?xml version="1.0" encoding="utf-8"?>
<Properties xmlns="http://schemas.openxmlformats.org/officeDocument/2006/extended-properties" xmlns:vt="http://schemas.openxmlformats.org/officeDocument/2006/docPropsVTypes">
  <Template>ITU-e</Template>
  <TotalTime>5213</TotalTime>
  <Words>3680</Words>
  <Application>Microsoft Office PowerPoint</Application>
  <PresentationFormat>On-screen Show (4:3)</PresentationFormat>
  <Paragraphs>675</Paragraphs>
  <Slides>57</Slides>
  <Notes>57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9" baseType="lpstr">
      <vt:lpstr>ITU-e</vt:lpstr>
      <vt:lpstr>Image bitmap</vt:lpstr>
      <vt:lpstr>PowerPoint Presentation</vt:lpstr>
      <vt:lpstr>Industrie IMT :  Principaux Challenges  et Services Futurs</vt:lpstr>
      <vt:lpstr>Introduction</vt:lpstr>
      <vt:lpstr>PLAN</vt:lpstr>
      <vt:lpstr>PLAN</vt:lpstr>
      <vt:lpstr>Evolution du nombre d’abonnements mobiles</vt:lpstr>
      <vt:lpstr>Pénétration des réseaux 3G et LTE</vt:lpstr>
      <vt:lpstr>Importance du MBB</vt:lpstr>
      <vt:lpstr>Trafic Mobile en Expansion</vt:lpstr>
      <vt:lpstr>Divers Technologies</vt:lpstr>
      <vt:lpstr>Terminaux Mobiles :  Statistiques 2012</vt:lpstr>
      <vt:lpstr>Evolution  des Equipements Connectés</vt:lpstr>
      <vt:lpstr>PLAN</vt:lpstr>
      <vt:lpstr>Principaux Acteurs  de l’industrie IMT</vt:lpstr>
      <vt:lpstr>Challenges de Normalisation Cas de l’UIT (1)</vt:lpstr>
      <vt:lpstr>Challenges de Normalisation Cas de l’UIT (2)</vt:lpstr>
      <vt:lpstr>Travaux futurs du SG13</vt:lpstr>
      <vt:lpstr>Amélioration  des technologies existantes Domaines d’intérêt du 3GPP Rel12 (2012-2014)</vt:lpstr>
      <vt:lpstr>Et les Améliorations Continuent…</vt:lpstr>
      <vt:lpstr>Evolution des Capacités des Réseaux Cellulaires</vt:lpstr>
      <vt:lpstr>Avalanche du trafic Data mobile</vt:lpstr>
      <vt:lpstr>Avalanche du trafic data mobile Facteurs à considérer pour en faire face</vt:lpstr>
      <vt:lpstr>Besoins croissants  en ressources spectrales</vt:lpstr>
      <vt:lpstr>Besoins croissants  en ressources spectrales Quelques solutions</vt:lpstr>
      <vt:lpstr>Fournir une Expérience  Utilisateur de Valeur</vt:lpstr>
      <vt:lpstr>Nouvelles Exigences pour les Solutions de Test des Terminaux</vt:lpstr>
      <vt:lpstr>Applications Mobiles</vt:lpstr>
      <vt:lpstr>Interopérabilité entre Réseaux hétérogènes</vt:lpstr>
      <vt:lpstr>Consommation de l’énergie</vt:lpstr>
      <vt:lpstr>Challenges de Migration vers la LTE : True Roaming (1)</vt:lpstr>
      <vt:lpstr>Challenges de Migration vers la LTE : True Roaming (2)</vt:lpstr>
      <vt:lpstr>Autres Challenges de Migration vers la LTE</vt:lpstr>
      <vt:lpstr>Challenges du développement du MBB par les opérateurs</vt:lpstr>
      <vt:lpstr>Choix du Business Modèle Adéquat</vt:lpstr>
      <vt:lpstr>Business Modèles Possibles</vt:lpstr>
      <vt:lpstr>PLAN</vt:lpstr>
      <vt:lpstr>Tendances des Services Mobiles</vt:lpstr>
      <vt:lpstr>Services M2M </vt:lpstr>
      <vt:lpstr>Innovations M2M  dans le secteur des automobiles</vt:lpstr>
      <vt:lpstr>Innovations M2M  dans le secteur de l’agriculture</vt:lpstr>
      <vt:lpstr>Innovations M2M les “Smart Homes”</vt:lpstr>
      <vt:lpstr>Services m-Health</vt:lpstr>
      <vt:lpstr>Services de géo-localisation et Réalité Augmentée</vt:lpstr>
      <vt:lpstr>PowerPoint Presentation</vt:lpstr>
      <vt:lpstr>PowerPoint Presentation</vt:lpstr>
      <vt:lpstr>Principaux facteurs  agissant sur l’offre des nouveaux services mobiles</vt:lpstr>
      <vt:lpstr>Services Mobiles dans les Pays en Voie de Développement : Caractéristiques du marché</vt:lpstr>
      <vt:lpstr>PowerPoint Presentation</vt:lpstr>
      <vt:lpstr>PowerPoint Presentation</vt:lpstr>
      <vt:lpstr>PowerPoint Presentation</vt:lpstr>
      <vt:lpstr>Projets phares de TT Réseau National de la santé </vt:lpstr>
      <vt:lpstr>PLAN</vt:lpstr>
      <vt:lpstr>Résumé et Conclusion (1)</vt:lpstr>
      <vt:lpstr>Résumé et Conclusion (2)</vt:lpstr>
      <vt:lpstr>Recommendations (1)</vt:lpstr>
      <vt:lpstr>Recommendations (2)</vt:lpstr>
      <vt:lpstr>Merci pour votre Attention</vt:lpstr>
    </vt:vector>
  </TitlesOfParts>
  <Company>ITU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 Telecommunication  Union</dc:title>
  <dc:creator>P.Rosa</dc:creator>
  <cp:lastModifiedBy>Kurakova, Tatiana</cp:lastModifiedBy>
  <cp:revision>497</cp:revision>
  <cp:lastPrinted>2013-09-04T13:20:12Z</cp:lastPrinted>
  <dcterms:created xsi:type="dcterms:W3CDTF">2007-02-20T15:47:31Z</dcterms:created>
  <dcterms:modified xsi:type="dcterms:W3CDTF">2013-09-04T15:48:10Z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0x010100BB69987FDBD3BE49867F1BB837566FB7</vt:lpwstr>
  </property>
</Properties>
</file>