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1" r:id="rId2"/>
    <p:sldId id="304" r:id="rId3"/>
    <p:sldId id="303" r:id="rId4"/>
    <p:sldId id="306" r:id="rId5"/>
    <p:sldId id="307" r:id="rId6"/>
    <p:sldId id="305" r:id="rId7"/>
    <p:sldId id="313" r:id="rId8"/>
    <p:sldId id="308" r:id="rId9"/>
    <p:sldId id="320" r:id="rId10"/>
    <p:sldId id="309" r:id="rId11"/>
    <p:sldId id="310" r:id="rId12"/>
    <p:sldId id="314" r:id="rId13"/>
    <p:sldId id="317" r:id="rId14"/>
    <p:sldId id="311" r:id="rId15"/>
    <p:sldId id="315" r:id="rId16"/>
    <p:sldId id="312" r:id="rId17"/>
    <p:sldId id="316" r:id="rId18"/>
    <p:sldId id="319" r:id="rId19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>
        <p:scale>
          <a:sx n="76" d="100"/>
          <a:sy n="76" d="100"/>
        </p:scale>
        <p:origin x="-97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16-Feb-15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16-Feb-15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typeapproval@nca.org.gh" TargetMode="External"/><Relationship Id="rId2" Type="http://schemas.openxmlformats.org/officeDocument/2006/relationships/hyperlink" Target="http://www.nca.org.gh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SG13 Regional Workshop for Africa on “ITU-T Standardization Challenges for Developing Countries Working for a Connected Africa” 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(Livingstone, Zambia, 23-24 February 2015)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1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1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1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Success Story of </a:t>
            </a:r>
            <a:r>
              <a:rPr lang="en-US" sz="1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Ghana’s Standardization </a:t>
            </a:r>
          </a:p>
          <a:p>
            <a:pPr marL="0" indent="0" algn="ctr">
              <a:buNone/>
            </a:pPr>
            <a:r>
              <a:rPr lang="en-US" sz="1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Type Approval Management System”</a:t>
            </a:r>
            <a:endParaRPr lang="en-US" sz="14400" b="1" dirty="0" smtClean="0"/>
          </a:p>
          <a:p>
            <a:pPr marL="0" indent="0">
              <a:buNone/>
            </a:pPr>
            <a:endParaRPr lang="en-US" sz="9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Isaac </a:t>
            </a:r>
            <a:r>
              <a:rPr lang="en-US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Boateng</a:t>
            </a:r>
            <a:endParaRPr lang="en-US" sz="9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</a:t>
            </a:r>
            <a:r>
              <a:rPr lang="fr-FR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Communications </a:t>
            </a:r>
            <a:r>
              <a:rPr lang="fr-FR" sz="9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</a:t>
            </a:r>
            <a:r>
              <a:rPr lang="fr-FR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Ghana </a:t>
            </a:r>
          </a:p>
          <a:p>
            <a:pPr marL="0" indent="0">
              <a:buNone/>
            </a:pPr>
            <a:r>
              <a:rPr lang="fr-FR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VC, ITU-T SG11 &amp; Rapporteur </a:t>
            </a:r>
            <a:r>
              <a:rPr lang="fr-FR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Q8/11 &amp; Q11/11</a:t>
            </a:r>
            <a:endParaRPr lang="fr-FR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isaac.boateng@nca.org.gh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Approval Management System 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400" b="1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891" y="1665026"/>
            <a:ext cx="9144000" cy="500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28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Approval Management System 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 fontScale="77500" lnSpcReduction="20000"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400" b="1" kern="0" dirty="0">
                <a:latin typeface="Calibri" panose="020F0502020204030204" pitchFamily="34" charset="0"/>
              </a:rPr>
              <a:t>Three stages of </a:t>
            </a:r>
            <a:r>
              <a:rPr lang="en-US" sz="3400" b="1" kern="0" dirty="0" smtClean="0">
                <a:latin typeface="Calibri" panose="020F0502020204030204" pitchFamily="34" charset="0"/>
              </a:rPr>
              <a:t>evaluation;</a:t>
            </a:r>
          </a:p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34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Review Stage – Comprehensive </a:t>
            </a:r>
            <a:r>
              <a:rPr lang="en-US" sz="3000" b="1" kern="0" dirty="0" smtClean="0">
                <a:latin typeface="Calibri" panose="020F0502020204030204" pitchFamily="34" charset="0"/>
              </a:rPr>
              <a:t>analysis </a:t>
            </a:r>
            <a:r>
              <a:rPr lang="en-US" sz="3000" b="1" kern="0" dirty="0" smtClean="0">
                <a:latin typeface="Calibri" panose="020F0502020204030204" pitchFamily="34" charset="0"/>
              </a:rPr>
              <a:t>and verification of submitted document including lab reports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0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Verification Stage – verification of </a:t>
            </a:r>
            <a:r>
              <a:rPr lang="en-US" sz="3000" b="1" kern="0" dirty="0" smtClean="0">
                <a:latin typeface="Calibri" panose="020F0502020204030204" pitchFamily="34" charset="0"/>
              </a:rPr>
              <a:t>review process, check lists and recommendation for approval where necessary </a:t>
            </a:r>
          </a:p>
          <a:p>
            <a:pPr marL="457200" lvl="1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30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Approval Stage 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600" b="1" kern="0" dirty="0">
                <a:latin typeface="Calibri" panose="020F0502020204030204" pitchFamily="34" charset="0"/>
              </a:rPr>
              <a:t>Provisional Approval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600" b="1" kern="0" dirty="0">
                <a:latin typeface="Calibri" panose="020F0502020204030204" pitchFamily="34" charset="0"/>
              </a:rPr>
              <a:t>Final Approval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600" b="1" kern="0" dirty="0">
                <a:latin typeface="Calibri" panose="020F0502020204030204" pitchFamily="34" charset="0"/>
              </a:rPr>
              <a:t>Rejected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400" b="1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93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5886"/>
            <a:ext cx="8229600" cy="95197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Snapshot of TA Application Web Portal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1102292"/>
            <a:ext cx="8782050" cy="482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888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360"/>
            <a:ext cx="8229600" cy="95197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Snapshot of NCA Approved Equipment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1" y="1192387"/>
            <a:ext cx="8931058" cy="488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524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 Unique Identifier 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b="1" kern="0" dirty="0">
                <a:latin typeface="Calibri" panose="020F0502020204030204" pitchFamily="34" charset="0"/>
              </a:rPr>
              <a:t>Type Approved Equipment models are now given unique identity marks on the Certificate</a:t>
            </a:r>
          </a:p>
          <a:p>
            <a:pPr marL="1067290" lvl="4" indent="0" algn="ctr" defTabSz="914400">
              <a:spcBef>
                <a:spcPts val="0"/>
              </a:spcBef>
              <a:buNone/>
              <a:defRPr/>
            </a:pPr>
            <a:r>
              <a:rPr lang="en-GB" sz="1400" b="1" kern="0" dirty="0">
                <a:latin typeface="Calibri" panose="020F0502020204030204" pitchFamily="34" charset="0"/>
              </a:rPr>
              <a:t>                                           </a:t>
            </a:r>
          </a:p>
          <a:p>
            <a:pPr marL="1067290" lvl="4" indent="0" algn="ctr" defTabSz="914400">
              <a:spcBef>
                <a:spcPts val="0"/>
              </a:spcBef>
              <a:buNone/>
              <a:defRPr/>
            </a:pPr>
            <a:r>
              <a:rPr lang="en-GB" sz="1400" b="1" kern="0" dirty="0">
                <a:latin typeface="Calibri" panose="020F0502020204030204" pitchFamily="34" charset="0"/>
              </a:rPr>
              <a:t>                 ECE CC          </a:t>
            </a:r>
            <a:r>
              <a:rPr lang="en-GB" sz="1400" b="1" kern="0" dirty="0" smtClean="0">
                <a:latin typeface="Calibri" panose="020F0502020204030204" pitchFamily="34" charset="0"/>
              </a:rPr>
              <a:t>  TAT                   </a:t>
            </a:r>
            <a:r>
              <a:rPr lang="en-GB" sz="1400" b="1" kern="0" dirty="0">
                <a:latin typeface="Calibri" panose="020F0502020204030204" pitchFamily="34" charset="0"/>
              </a:rPr>
              <a:t>IY                   SN </a:t>
            </a:r>
          </a:p>
          <a:p>
            <a:pPr marL="0" lvl="0" indent="0" algn="ctr" defTabSz="914400">
              <a:spcBef>
                <a:spcPts val="0"/>
              </a:spcBef>
              <a:buNone/>
              <a:defRPr/>
            </a:pPr>
            <a:r>
              <a:rPr lang="en-GB" sz="2800" b="1" kern="0" dirty="0">
                <a:latin typeface="Calibri" panose="020F0502020204030204" pitchFamily="34" charset="0"/>
              </a:rPr>
              <a:t> </a:t>
            </a:r>
            <a:r>
              <a:rPr lang="en-GB" sz="2000" b="1" kern="0" dirty="0">
                <a:latin typeface="Calibri" panose="020F0502020204030204" pitchFamily="34" charset="0"/>
              </a:rPr>
              <a:t>“NCA APPROVED:   XXX -      XX-          XX-          XXX</a:t>
            </a:r>
            <a:r>
              <a:rPr lang="en-GB" sz="1800" b="1" kern="0" dirty="0">
                <a:latin typeface="Calibri" panose="020F0502020204030204" pitchFamily="34" charset="0"/>
              </a:rPr>
              <a:t>”</a:t>
            </a:r>
          </a:p>
          <a:p>
            <a:pPr marL="0" lvl="0" indent="0" algn="ctr" defTabSz="914400">
              <a:spcBef>
                <a:spcPts val="0"/>
              </a:spcBef>
              <a:buNone/>
              <a:defRPr/>
            </a:pPr>
            <a:endParaRPr lang="en-GB" sz="2800" b="1" kern="0" dirty="0">
              <a:latin typeface="Calibri" panose="020F0502020204030204" pitchFamily="34" charset="0"/>
            </a:endParaRPr>
          </a:p>
          <a:p>
            <a:pPr marL="1028713" lvl="3" indent="0" defTabSz="914400">
              <a:spcBef>
                <a:spcPts val="0"/>
              </a:spcBef>
              <a:buNone/>
              <a:defRPr/>
            </a:pPr>
            <a:r>
              <a:rPr lang="en-US" sz="1600" b="1" kern="0" dirty="0">
                <a:latin typeface="Calibri" panose="020F0502020204030204" pitchFamily="34" charset="0"/>
              </a:rPr>
              <a:t>ECE CC 		:	 ECE COLOUR CODE</a:t>
            </a:r>
          </a:p>
          <a:p>
            <a:pPr marL="1028713" lvl="3" indent="0" defTabSz="914400">
              <a:spcBef>
                <a:spcPts val="0"/>
              </a:spcBef>
              <a:buNone/>
              <a:defRPr/>
            </a:pPr>
            <a:r>
              <a:rPr lang="en-US" sz="1600" b="1" kern="0" dirty="0">
                <a:latin typeface="Calibri" panose="020F0502020204030204" pitchFamily="34" charset="0"/>
              </a:rPr>
              <a:t>TAT		: 	TYPE APPROVAL TYPE (modular or </a:t>
            </a:r>
            <a:r>
              <a:rPr lang="en-US" sz="1600" b="1" kern="0" dirty="0" smtClean="0">
                <a:latin typeface="Calibri" panose="020F0502020204030204" pitchFamily="34" charset="0"/>
              </a:rPr>
              <a:t>complete)</a:t>
            </a:r>
            <a:endParaRPr lang="en-US" sz="1600" b="1" kern="0" dirty="0">
              <a:latin typeface="Calibri" panose="020F0502020204030204" pitchFamily="34" charset="0"/>
            </a:endParaRPr>
          </a:p>
          <a:p>
            <a:pPr marL="1028713" lvl="3" indent="0" defTabSz="914400">
              <a:spcBef>
                <a:spcPts val="0"/>
              </a:spcBef>
              <a:buNone/>
              <a:defRPr/>
            </a:pPr>
            <a:r>
              <a:rPr lang="en-US" sz="1600" b="1" kern="0" dirty="0">
                <a:latin typeface="Calibri" panose="020F0502020204030204" pitchFamily="34" charset="0"/>
              </a:rPr>
              <a:t>IY		:	ISSUE YEAR</a:t>
            </a:r>
          </a:p>
          <a:p>
            <a:pPr marL="1028713" lvl="3" indent="0" defTabSz="914400">
              <a:spcBef>
                <a:spcPts val="0"/>
              </a:spcBef>
              <a:buNone/>
              <a:defRPr/>
            </a:pPr>
            <a:r>
              <a:rPr lang="en-US" sz="1600" b="1" kern="0" dirty="0">
                <a:latin typeface="Calibri" panose="020F0502020204030204" pitchFamily="34" charset="0"/>
              </a:rPr>
              <a:t>SN		:	SEQUENCE NUMBER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38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804" y="418046"/>
            <a:ext cx="6313119" cy="49635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Front view of TAC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589" y="937280"/>
            <a:ext cx="5646813" cy="501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489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Unique Identity?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/>
          </a:bodyPr>
          <a:lstStyle/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b="1" kern="0" dirty="0">
                <a:latin typeface="Calibri" panose="020F0502020204030204" pitchFamily="34" charset="0"/>
              </a:rPr>
              <a:t>To show that the Certificate  is for specific equipment model/category/type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b="1" kern="0" dirty="0">
                <a:latin typeface="Calibri" panose="020F0502020204030204" pitchFamily="34" charset="0"/>
              </a:rPr>
              <a:t>ECE meets essential requirements of the Authority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b="1" kern="0" dirty="0">
                <a:latin typeface="Calibri" panose="020F0502020204030204" pitchFamily="34" charset="0"/>
              </a:rPr>
              <a:t>To provide public confidence 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b="1" kern="0" dirty="0">
                <a:latin typeface="Calibri" panose="020F0502020204030204" pitchFamily="34" charset="0"/>
              </a:rPr>
              <a:t>Manufacturer’s/Dealer’s own declaration that ECE is genuine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b="1" kern="0" dirty="0">
                <a:latin typeface="Calibri" panose="020F0502020204030204" pitchFamily="34" charset="0"/>
              </a:rPr>
              <a:t>Manufacture/Dealer bears responsibility for any breach under which TAC was issued.</a:t>
            </a:r>
          </a:p>
          <a:p>
            <a:pPr marL="457200" lvl="1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600" b="1" kern="0" dirty="0">
                <a:latin typeface="Calibri" panose="020F0502020204030204" pitchFamily="34" charset="0"/>
              </a:rPr>
              <a:t>If equipment is found to be Fake/Counterfeit</a:t>
            </a:r>
          </a:p>
          <a:p>
            <a:pPr marL="457200" lvl="1" indent="0" defTabSz="9144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en-US" sz="1600" b="1" kern="0" dirty="0">
                <a:latin typeface="Calibri" panose="020F0502020204030204" pitchFamily="34" charset="0"/>
              </a:rPr>
              <a:t>If certain key functions (both software and hardware) of the ECE is altered </a:t>
            </a:r>
            <a:endParaRPr lang="en-US" sz="1600" kern="0" dirty="0"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16124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66910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40078"/>
            <a:ext cx="8229600" cy="4559590"/>
          </a:xfrm>
        </p:spPr>
        <p:txBody>
          <a:bodyPr>
            <a:normAutofit fontScale="85000" lnSpcReduction="10000"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000" b="1" kern="0" dirty="0" smtClean="0">
                <a:latin typeface="Calibri" panose="020F0502020204030204" pitchFamily="34" charset="0"/>
              </a:rPr>
              <a:t>Current process is </a:t>
            </a:r>
            <a:r>
              <a:rPr lang="en-US" sz="2000" b="1" kern="0" dirty="0">
                <a:latin typeface="Calibri" panose="020F0502020204030204" pitchFamily="34" charset="0"/>
              </a:rPr>
              <a:t>based on </a:t>
            </a:r>
            <a:r>
              <a:rPr lang="en-US" sz="2000" b="1" kern="0" dirty="0" smtClean="0">
                <a:latin typeface="Calibri" panose="020F0502020204030204" pitchFamily="34" charset="0"/>
              </a:rPr>
              <a:t>test results from vendor or recognized/accredited </a:t>
            </a:r>
            <a:r>
              <a:rPr lang="en-US" sz="2000" b="1" kern="0" dirty="0">
                <a:latin typeface="Calibri" panose="020F0502020204030204" pitchFamily="34" charset="0"/>
              </a:rPr>
              <a:t>3</a:t>
            </a:r>
            <a:r>
              <a:rPr lang="en-US" sz="2000" b="1" kern="0" baseline="30000" dirty="0">
                <a:latin typeface="Calibri" panose="020F0502020204030204" pitchFamily="34" charset="0"/>
              </a:rPr>
              <a:t>rd</a:t>
            </a:r>
            <a:r>
              <a:rPr lang="en-US" sz="2000" b="1" kern="0" dirty="0">
                <a:latin typeface="Calibri" panose="020F0502020204030204" pitchFamily="34" charset="0"/>
              </a:rPr>
              <a:t> party testing </a:t>
            </a:r>
            <a:endParaRPr lang="en-US" sz="2000" b="1" kern="0" dirty="0" smtClean="0">
              <a:latin typeface="Calibri" panose="020F0502020204030204" pitchFamily="34" charset="0"/>
            </a:endParaRPr>
          </a:p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20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000" b="1" kern="0" dirty="0">
                <a:latin typeface="Calibri" panose="020F0502020204030204" pitchFamily="34" charset="0"/>
              </a:rPr>
              <a:t>Independent verification and market surveillance are required to provide assurance that the products category/model sold in the market have met the requirements of the </a:t>
            </a:r>
            <a:r>
              <a:rPr lang="en-US" sz="2000" b="1" kern="0" dirty="0" smtClean="0">
                <a:latin typeface="Calibri" panose="020F0502020204030204" pitchFamily="34" charset="0"/>
              </a:rPr>
              <a:t>Authority.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r>
              <a:rPr lang="en-US" sz="2000" kern="0" dirty="0" smtClean="0">
                <a:latin typeface="Calibri" panose="020F0502020204030204" pitchFamily="34" charset="0"/>
              </a:rPr>
              <a:t>Lack </a:t>
            </a:r>
            <a:r>
              <a:rPr lang="en-US" sz="2000" kern="0" dirty="0">
                <a:latin typeface="Calibri" panose="020F0502020204030204" pitchFamily="34" charset="0"/>
              </a:rPr>
              <a:t>of testing </a:t>
            </a:r>
            <a:r>
              <a:rPr lang="en-US" sz="2000" kern="0" dirty="0" smtClean="0">
                <a:latin typeface="Calibri" panose="020F0502020204030204" pitchFamily="34" charset="0"/>
              </a:rPr>
              <a:t>labs, </a:t>
            </a:r>
            <a:r>
              <a:rPr lang="en-US" sz="2000" kern="0" dirty="0">
                <a:latin typeface="Calibri" panose="020F0502020204030204" pitchFamily="34" charset="0"/>
              </a:rPr>
              <a:t>market surveillance &amp; enforcement make it a challenge</a:t>
            </a:r>
            <a:r>
              <a:rPr lang="en-US" sz="2000" b="1" kern="0" dirty="0">
                <a:latin typeface="Calibri" panose="020F0502020204030204" pitchFamily="34" charset="0"/>
              </a:rPr>
              <a:t>.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endParaRPr lang="en-US" sz="20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000" b="1" kern="0" dirty="0">
                <a:latin typeface="Calibri" panose="020F0502020204030204" pitchFamily="34" charset="0"/>
              </a:rPr>
              <a:t>Porous ports of entry and un-approved routes  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0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000" b="1" kern="0" dirty="0" smtClean="0">
                <a:latin typeface="Calibri" panose="020F0502020204030204" pitchFamily="34" charset="0"/>
              </a:rPr>
              <a:t>V</a:t>
            </a:r>
            <a:r>
              <a:rPr lang="en-US" sz="2000" b="1" kern="0" dirty="0" smtClean="0">
                <a:latin typeface="Calibri" panose="020F0502020204030204" pitchFamily="34" charset="0"/>
              </a:rPr>
              <a:t>endors/Dealers/Consumers are still un-aware of the type approval regime</a:t>
            </a:r>
            <a:endParaRPr lang="en-US" sz="2000" b="1" kern="0" dirty="0" smtClean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0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100" b="1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Calibri" panose="020F0502020204030204" pitchFamily="34" charset="0"/>
              </a:rPr>
              <a:t>Incomplete applications/ inadequate documentations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000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r>
              <a:rPr lang="en-US" sz="1700" b="1" kern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1700" b="1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83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32568"/>
          </a:xfrm>
        </p:spPr>
        <p:txBody>
          <a:bodyPr>
            <a:noAutofit/>
          </a:bodyPr>
          <a:lstStyle/>
          <a:p>
            <a:pPr algn="just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NCA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Sources Related to Type Approvals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15858"/>
            <a:ext cx="8229600" cy="4183810"/>
          </a:xfrm>
        </p:spPr>
        <p:txBody>
          <a:bodyPr>
            <a:normAutofit fontScale="92500" lnSpcReduction="10000"/>
          </a:bodyPr>
          <a:lstStyle/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b="1" kern="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portal.nca.org.gh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solidFill>
                  <a:srgbClr val="FF0000"/>
                </a:solidFill>
                <a:latin typeface="Calibri" panose="020F0502020204030204" pitchFamily="34" charset="0"/>
                <a:hlinkClick r:id="rId2"/>
              </a:rPr>
              <a:t>www.nca.org.gh</a:t>
            </a:r>
            <a:endParaRPr lang="en-US" sz="3000" b="1" kern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Type Approval Guidelines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000" b="1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48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Contacts 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solidFill>
                  <a:srgbClr val="FF0000"/>
                </a:solidFill>
                <a:latin typeface="Calibri" panose="020F0502020204030204" pitchFamily="34" charset="0"/>
                <a:hlinkClick r:id="rId3"/>
              </a:rPr>
              <a:t>typeapproval@nca.org.gh</a:t>
            </a:r>
            <a:endParaRPr lang="en-US" sz="3000" b="1" kern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solidFill>
                  <a:srgbClr val="FF0000"/>
                </a:solidFill>
                <a:latin typeface="Calibri" panose="020F0502020204030204" pitchFamily="34" charset="0"/>
              </a:rPr>
              <a:t>isaac.boateng@nca.org.gh</a:t>
            </a:r>
          </a:p>
        </p:txBody>
      </p:sp>
    </p:spTree>
    <p:extLst>
      <p:ext uri="{BB962C8B-B14F-4D97-AF65-F5344CB8AC3E}">
        <p14:creationId xmlns:p14="http://schemas.microsoft.com/office/powerpoint/2010/main" val="4211929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3"/>
            <a:ext cx="8229600" cy="629294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Highlight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14817"/>
            <a:ext cx="8229600" cy="453950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4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&amp; Regulatory requirements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Type </a:t>
            </a:r>
            <a:r>
              <a:rPr lang="en-US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Management System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1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1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24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b="1" dirty="0"/>
              <a:t>Type Approval is proof by a manufacturer or its </a:t>
            </a:r>
            <a:r>
              <a:rPr lang="en-US" altLang="en-US" b="1" dirty="0" smtClean="0"/>
              <a:t>Authorized </a:t>
            </a:r>
            <a:r>
              <a:rPr lang="en-US" altLang="en-US" b="1" dirty="0"/>
              <a:t>agent of a product that specific essential minimum technical and regulatory requirements related to the product have been </a:t>
            </a:r>
            <a:r>
              <a:rPr lang="en-US" altLang="en-US" b="1" dirty="0" smtClean="0"/>
              <a:t>fulfilled.</a:t>
            </a:r>
            <a:endParaRPr lang="en-US" altLang="en-US" b="1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Regulatory  Requirements 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 fontScale="77500" lnSpcReduction="20000"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400" b="1" kern="0" dirty="0" smtClean="0">
                <a:latin typeface="Calibri" panose="020F0502020204030204" pitchFamily="34" charset="0"/>
              </a:rPr>
              <a:t>Section </a:t>
            </a:r>
            <a:r>
              <a:rPr lang="en-US" sz="2400" b="1" kern="0" dirty="0">
                <a:latin typeface="Calibri" panose="020F0502020204030204" pitchFamily="34" charset="0"/>
              </a:rPr>
              <a:t>3 (n) of the NCA Act, Act 769 of 2008, sections  66 and 67 of the Electronic Communications Act, Act </a:t>
            </a:r>
            <a:r>
              <a:rPr lang="en-US" sz="2400" b="1" kern="0" dirty="0" smtClean="0">
                <a:latin typeface="Calibri" panose="020F0502020204030204" pitchFamily="34" charset="0"/>
              </a:rPr>
              <a:t>775 are our Authority for Action 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4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4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400" b="1" kern="0" dirty="0" smtClean="0">
                <a:latin typeface="Calibri" panose="020F0502020204030204" pitchFamily="34" charset="0"/>
              </a:rPr>
              <a:t>Manufacturers </a:t>
            </a:r>
            <a:r>
              <a:rPr lang="en-US" sz="2400" b="1" kern="0" dirty="0">
                <a:latin typeface="Calibri" panose="020F0502020204030204" pitchFamily="34" charset="0"/>
              </a:rPr>
              <a:t>or their Authorized Agents  require  Type Approval Certificate </a:t>
            </a:r>
            <a:r>
              <a:rPr lang="en-US" sz="2400" b="1" kern="0" dirty="0" smtClean="0">
                <a:latin typeface="Calibri" panose="020F0502020204030204" pitchFamily="34" charset="0"/>
              </a:rPr>
              <a:t> (TAC) before producing or assembling, or selling/using </a:t>
            </a:r>
            <a:r>
              <a:rPr lang="en-US" sz="2400" b="1" kern="0" dirty="0">
                <a:latin typeface="Calibri" panose="020F0502020204030204" pitchFamily="34" charset="0"/>
              </a:rPr>
              <a:t>any Electronic Communication Equipment (ECE) in Ghana.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4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400" b="1" kern="0" dirty="0">
                <a:latin typeface="Calibri" panose="020F0502020204030204" pitchFamily="34" charset="0"/>
              </a:rPr>
              <a:t>Dealers are also required to deal in only type approved and genuine ECE.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4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400" b="1" kern="0" dirty="0">
                <a:latin typeface="Calibri" panose="020F0502020204030204" pitchFamily="34" charset="0"/>
              </a:rPr>
              <a:t>Approved Equipment models come with NCA Type Approval Certificate (TAC</a:t>
            </a:r>
            <a:r>
              <a:rPr lang="en-US" sz="2400" b="1" kern="0" dirty="0" smtClean="0">
                <a:latin typeface="Calibri" panose="020F0502020204030204" pitchFamily="34" charset="0"/>
              </a:rPr>
              <a:t>) with unique identity</a:t>
            </a:r>
            <a:endParaRPr lang="en-US" sz="24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4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400" b="1" kern="0" dirty="0">
                <a:latin typeface="Calibri" panose="020F0502020204030204" pitchFamily="34" charset="0"/>
              </a:rPr>
              <a:t>Importers must inform the NCA of any ICT equipment importation into the country for checks, TAC and final clearance 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10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04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Regulatory  Requirements 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 fontScale="77500" lnSpcReduction="20000"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700" b="1" kern="0" dirty="0">
                <a:latin typeface="Calibri" panose="020F0502020204030204" pitchFamily="34" charset="0"/>
              </a:rPr>
              <a:t>TAC must always be visible and displayed to the public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27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700" b="1" kern="0" dirty="0">
                <a:latin typeface="Calibri" panose="020F0502020204030204" pitchFamily="34" charset="0"/>
              </a:rPr>
              <a:t>All communications equipment coming into the country must be inspected and passed by </a:t>
            </a:r>
            <a:r>
              <a:rPr lang="en-US" sz="2700" b="1" kern="0" dirty="0" smtClean="0">
                <a:latin typeface="Calibri" panose="020F0502020204030204" pitchFamily="34" charset="0"/>
              </a:rPr>
              <a:t>the NCA</a:t>
            </a:r>
            <a:endParaRPr lang="en-US" sz="27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r>
              <a:rPr lang="en-US" sz="2500" kern="0" dirty="0">
                <a:latin typeface="Calibri" panose="020F0502020204030204" pitchFamily="34" charset="0"/>
              </a:rPr>
              <a:t>Destination Inspectors go to the point of entries for inspection </a:t>
            </a:r>
            <a:endParaRPr lang="en-US" sz="2500" kern="0" dirty="0" smtClean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endParaRPr lang="en-US" sz="2500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700" b="1" kern="0" dirty="0">
                <a:latin typeface="Calibri" panose="020F0502020204030204" pitchFamily="34" charset="0"/>
              </a:rPr>
              <a:t>Two levels of clearance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r>
              <a:rPr lang="en-US" sz="2500" kern="0" dirty="0">
                <a:latin typeface="Calibri" panose="020F0502020204030204" pitchFamily="34" charset="0"/>
              </a:rPr>
              <a:t>Customs Clearance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r>
              <a:rPr lang="en-US" sz="2500" kern="0" dirty="0">
                <a:latin typeface="Calibri" panose="020F0502020204030204" pitchFamily="34" charset="0"/>
              </a:rPr>
              <a:t>Regulatory Clearance</a:t>
            </a:r>
          </a:p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2700" b="1" kern="0" dirty="0">
              <a:latin typeface="Calibri" panose="020F0502020204030204" pitchFamily="34" charset="0"/>
            </a:endParaRP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700" b="1" kern="0" dirty="0">
                <a:latin typeface="Calibri" panose="020F0502020204030204" pitchFamily="34" charset="0"/>
              </a:rPr>
              <a:t>Market Surveillance shall </a:t>
            </a:r>
            <a:r>
              <a:rPr lang="en-US" sz="2700" b="1" kern="0" dirty="0" smtClean="0">
                <a:latin typeface="Calibri" panose="020F0502020204030204" pitchFamily="34" charset="0"/>
              </a:rPr>
              <a:t>soon be </a:t>
            </a:r>
            <a:r>
              <a:rPr lang="en-US" sz="2700" b="1" kern="0" dirty="0">
                <a:latin typeface="Calibri" panose="020F0502020204030204" pitchFamily="34" charset="0"/>
              </a:rPr>
              <a:t>an integral part of the process. 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099CC"/>
              </a:buClr>
              <a:buFont typeface="Wingdings" pitchFamily="2" charset="2"/>
              <a:buChar char="q"/>
            </a:pPr>
            <a:r>
              <a:rPr lang="en-US" sz="2500" kern="0" dirty="0">
                <a:latin typeface="Calibri" panose="020F0502020204030204" pitchFamily="34" charset="0"/>
              </a:rPr>
              <a:t>Establishment of National ICT Task Force in collaboration with the security agencies and the Ghana Standard Authority through the GCAP.</a:t>
            </a:r>
          </a:p>
        </p:txBody>
      </p:sp>
    </p:spTree>
    <p:extLst>
      <p:ext uri="{BB962C8B-B14F-4D97-AF65-F5344CB8AC3E}">
        <p14:creationId xmlns:p14="http://schemas.microsoft.com/office/powerpoint/2010/main" val="1443324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Requirements  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The minimum essential technical requirements: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International, Regional  and National Standards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Environmental, Health and Safety Standards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Proof of Genuineness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Electromagnetic Radiation and Emissions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Radio Frequency requirements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Network Compatibility/Interoperability</a:t>
            </a:r>
          </a:p>
        </p:txBody>
      </p:sp>
    </p:spTree>
    <p:extLst>
      <p:ext uri="{BB962C8B-B14F-4D97-AF65-F5344CB8AC3E}">
        <p14:creationId xmlns:p14="http://schemas.microsoft.com/office/powerpoint/2010/main" val="2818903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Apply for TAC?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</a:rPr>
              <a:t>Vendors </a:t>
            </a:r>
            <a:r>
              <a:rPr lang="en-US" b="1" dirty="0">
                <a:latin typeface="Calibri" panose="020F0502020204030204" pitchFamily="34" charset="0"/>
              </a:rPr>
              <a:t>and Assemblers</a:t>
            </a:r>
            <a:r>
              <a:rPr lang="en-US" b="1" dirty="0" smtClean="0">
                <a:latin typeface="Calibri" panose="020F050202020403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Dealers of ICT equipment  </a:t>
            </a:r>
            <a:r>
              <a:rPr lang="en-US" b="1" dirty="0" smtClean="0">
                <a:latin typeface="Calibri" panose="020F0502020204030204" pitchFamily="34" charset="0"/>
              </a:rPr>
              <a:t>for marketing/commercial </a:t>
            </a:r>
            <a:r>
              <a:rPr lang="en-US" b="1" dirty="0">
                <a:latin typeface="Calibri" panose="020F0502020204030204" pitchFamily="34" charset="0"/>
              </a:rPr>
              <a:t>use</a:t>
            </a:r>
            <a:r>
              <a:rPr lang="en-US" b="1" dirty="0" smtClean="0">
                <a:latin typeface="Calibri" panose="020F050202020403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Calibri" panose="020F0502020204030204" pitchFamily="34" charset="0"/>
              </a:rPr>
              <a:t>Licensed Operators and Service Providers</a:t>
            </a:r>
            <a:r>
              <a:rPr lang="en-US" b="1" dirty="0" smtClean="0">
                <a:latin typeface="Calibri" panose="020F050202020403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</a:rPr>
              <a:t>Individuals </a:t>
            </a:r>
            <a:r>
              <a:rPr lang="en-US" b="1" dirty="0">
                <a:latin typeface="Calibri" panose="020F0502020204030204" pitchFamily="34" charset="0"/>
              </a:rPr>
              <a:t>or Companies wishing to import ICT equipment  </a:t>
            </a:r>
            <a:r>
              <a:rPr lang="en-US" b="1" dirty="0" smtClean="0">
                <a:latin typeface="Calibri" panose="020F0502020204030204" pitchFamily="34" charset="0"/>
              </a:rPr>
              <a:t>even for </a:t>
            </a:r>
            <a:r>
              <a:rPr lang="en-US" b="1" dirty="0">
                <a:latin typeface="Calibri" panose="020F0502020204030204" pitchFamily="34" charset="0"/>
              </a:rPr>
              <a:t>their own </a:t>
            </a:r>
            <a:r>
              <a:rPr lang="en-US" b="1" dirty="0" smtClean="0">
                <a:latin typeface="Calibri" panose="020F0502020204030204" pitchFamily="34" charset="0"/>
              </a:rPr>
              <a:t>use;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843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Approval Management Syste</a:t>
            </a:r>
            <a:r>
              <a:rPr lang="en-US" dirty="0" smtClean="0">
                <a:solidFill>
                  <a:srgbClr val="FF0000"/>
                </a:solidFill>
              </a:rPr>
              <a:t>m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 fontScale="92500"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b="1" kern="0" dirty="0" smtClean="0">
                <a:latin typeface="Calibri" panose="020F0502020204030204" pitchFamily="34" charset="0"/>
              </a:rPr>
              <a:t>Is a </a:t>
            </a:r>
            <a:r>
              <a:rPr lang="en-US" b="1" kern="0" dirty="0" smtClean="0">
                <a:latin typeface="Calibri" panose="020F0502020204030204" pitchFamily="34" charset="0"/>
              </a:rPr>
              <a:t>web tool </a:t>
            </a:r>
            <a:r>
              <a:rPr lang="en-US" b="1" kern="0" dirty="0" smtClean="0">
                <a:latin typeface="Calibri" panose="020F0502020204030204" pitchFamily="34" charset="0"/>
              </a:rPr>
              <a:t>developed with </a:t>
            </a:r>
            <a:r>
              <a:rPr lang="en-US" b="1" kern="0" dirty="0" smtClean="0">
                <a:latin typeface="Calibri" panose="020F0502020204030204" pitchFamily="34" charset="0"/>
              </a:rPr>
              <a:t>following main </a:t>
            </a:r>
            <a:r>
              <a:rPr lang="en-US" b="1" kern="0" dirty="0" smtClean="0">
                <a:latin typeface="Calibri" panose="020F0502020204030204" pitchFamily="34" charset="0"/>
              </a:rPr>
              <a:t>objectives;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600" b="1" kern="0" dirty="0">
                <a:latin typeface="Calibri" panose="020F0502020204030204" pitchFamily="34" charset="0"/>
              </a:rPr>
              <a:t> </a:t>
            </a:r>
            <a:r>
              <a:rPr lang="en-US" sz="2600" b="1" kern="0" dirty="0" smtClean="0">
                <a:latin typeface="Calibri" panose="020F0502020204030204" pitchFamily="34" charset="0"/>
              </a:rPr>
              <a:t>To serve as </a:t>
            </a:r>
            <a:r>
              <a:rPr lang="en-US" b="1" kern="0" dirty="0" smtClean="0">
                <a:latin typeface="Calibri" panose="020F0502020204030204" pitchFamily="34" charset="0"/>
              </a:rPr>
              <a:t>an application portal for Type Approval Certificate and Dealership </a:t>
            </a:r>
            <a:r>
              <a:rPr lang="en-US" b="1" kern="0" dirty="0" err="1" smtClean="0">
                <a:latin typeface="Calibri" panose="020F0502020204030204" pitchFamily="34" charset="0"/>
              </a:rPr>
              <a:t>Licence</a:t>
            </a:r>
            <a:r>
              <a:rPr lang="en-US" b="1" kern="0" dirty="0" smtClean="0">
                <a:latin typeface="Calibri" panose="020F0502020204030204" pitchFamily="34" charset="0"/>
              </a:rPr>
              <a:t> </a:t>
            </a:r>
          </a:p>
          <a:p>
            <a:pPr lvl="4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1800" b="1" kern="0" dirty="0" smtClean="0">
                <a:latin typeface="Calibri" panose="020F0502020204030204" pitchFamily="34" charset="0"/>
              </a:rPr>
              <a:t>Secured and robust </a:t>
            </a:r>
          </a:p>
          <a:p>
            <a:pPr marL="914400" lvl="2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2600" b="1" kern="0" dirty="0" smtClean="0">
              <a:latin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b="1" kern="0" dirty="0" smtClean="0">
                <a:latin typeface="Calibri" panose="020F0502020204030204" pitchFamily="34" charset="0"/>
              </a:rPr>
              <a:t>As database and search tool for NCA approved Devices </a:t>
            </a:r>
            <a:endParaRPr lang="en-US" b="1" kern="0" dirty="0">
              <a:latin typeface="Calibri" panose="020F0502020204030204" pitchFamily="34" charset="0"/>
            </a:endParaRPr>
          </a:p>
          <a:p>
            <a:pPr lvl="3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1800" b="1" kern="0" dirty="0" smtClean="0">
                <a:latin typeface="Calibri" panose="020F0502020204030204" pitchFamily="34" charset="0"/>
              </a:rPr>
              <a:t>Running on dedicated platform/infrastructure/servers</a:t>
            </a:r>
          </a:p>
          <a:p>
            <a:pPr marL="1371600" lvl="3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1800" b="1" kern="0" dirty="0" smtClean="0">
              <a:latin typeface="Calibri" panose="020F0502020204030204" pitchFamily="34" charset="0"/>
            </a:endParaRP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b="1" kern="0" dirty="0" smtClean="0">
                <a:latin typeface="Calibri" panose="020F0502020204030204" pitchFamily="34" charset="0"/>
              </a:rPr>
              <a:t>To </a:t>
            </a:r>
            <a:r>
              <a:rPr lang="en-US" b="1" kern="0" dirty="0">
                <a:latin typeface="Calibri" panose="020F0502020204030204" pitchFamily="34" charset="0"/>
              </a:rPr>
              <a:t>r</a:t>
            </a:r>
            <a:r>
              <a:rPr lang="en-US" b="1" kern="0" dirty="0" smtClean="0">
                <a:latin typeface="Calibri" panose="020F0502020204030204" pitchFamily="34" charset="0"/>
              </a:rPr>
              <a:t>educe the time of introduction of devices to market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000" b="1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4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95720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Approval Management Syste</a:t>
            </a:r>
            <a:r>
              <a:rPr lang="en-US" dirty="0" smtClean="0">
                <a:solidFill>
                  <a:srgbClr val="FF0000"/>
                </a:solidFill>
              </a:rPr>
              <a:t>m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176"/>
            <a:ext cx="8229600" cy="4271492"/>
          </a:xfrm>
        </p:spPr>
        <p:txBody>
          <a:bodyPr>
            <a:normAutofit fontScale="40000" lnSpcReduction="20000"/>
          </a:bodyPr>
          <a:lstStyle/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5100" b="1" kern="0" dirty="0" smtClean="0">
                <a:latin typeface="Calibri" panose="020F0502020204030204" pitchFamily="34" charset="0"/>
              </a:rPr>
              <a:t>APPPLICATION REQUIREMNTS</a:t>
            </a:r>
          </a:p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r>
              <a:rPr lang="en-US" sz="5100" b="1" kern="0" dirty="0" smtClean="0">
                <a:latin typeface="Calibri" panose="020F0502020204030204" pitchFamily="34" charset="0"/>
              </a:rPr>
              <a:t> </a:t>
            </a:r>
          </a:p>
          <a:p>
            <a:pPr lvl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800" b="1" kern="0" dirty="0" smtClean="0">
                <a:latin typeface="Calibri" panose="020F0502020204030204" pitchFamily="34" charset="0"/>
              </a:rPr>
              <a:t>Fill an online application form in addition to submission of following:</a:t>
            </a:r>
          </a:p>
          <a:p>
            <a:pPr marL="0" lvl="0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38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400" b="1" kern="0" dirty="0">
                <a:latin typeface="Calibri" panose="020F0502020204030204" pitchFamily="34" charset="0"/>
              </a:rPr>
              <a:t>Application Cover </a:t>
            </a:r>
            <a:r>
              <a:rPr lang="en-US" sz="3400" b="1" kern="0" dirty="0" smtClean="0">
                <a:latin typeface="Calibri" panose="020F0502020204030204" pitchFamily="34" charset="0"/>
              </a:rPr>
              <a:t>letter</a:t>
            </a: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endParaRPr lang="en-US" sz="34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400" b="1" kern="0" dirty="0">
                <a:latin typeface="Calibri" panose="020F0502020204030204" pitchFamily="34" charset="0"/>
              </a:rPr>
              <a:t>Technical Documentation /Technical Construction File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A general description of the electronic communication equipment  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Design information  /results of design calculations made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A list of the adopted  standards and/or other relevant technical specifications   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The declaration of conformity;  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Certificate of conformity from CAB;</a:t>
            </a:r>
          </a:p>
          <a:p>
            <a:pPr lvl="2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000" b="1" kern="0" dirty="0">
                <a:latin typeface="Calibri" panose="020F0502020204030204" pitchFamily="34" charset="0"/>
              </a:rPr>
              <a:t>Test reports issued by accredited testing laboratories </a:t>
            </a:r>
          </a:p>
          <a:p>
            <a:pPr lvl="3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500" b="1" kern="0" dirty="0">
                <a:latin typeface="Calibri" panose="020F0502020204030204" pitchFamily="34" charset="0"/>
              </a:rPr>
              <a:t>RF Test Report</a:t>
            </a:r>
          </a:p>
          <a:p>
            <a:pPr lvl="3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500" b="1" kern="0" dirty="0">
                <a:latin typeface="Calibri" panose="020F0502020204030204" pitchFamily="34" charset="0"/>
              </a:rPr>
              <a:t>EMC Test Report</a:t>
            </a:r>
          </a:p>
          <a:p>
            <a:pPr lvl="3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2500" b="1" kern="0" dirty="0">
                <a:latin typeface="Calibri" panose="020F0502020204030204" pitchFamily="34" charset="0"/>
              </a:rPr>
              <a:t>Health and Safety </a:t>
            </a:r>
            <a:r>
              <a:rPr lang="en-US" sz="2500" b="1" kern="0" dirty="0" smtClean="0">
                <a:latin typeface="Calibri" panose="020F0502020204030204" pitchFamily="34" charset="0"/>
              </a:rPr>
              <a:t>Reports</a:t>
            </a:r>
          </a:p>
          <a:p>
            <a:pPr marL="1371600" lvl="3" indent="0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None/>
            </a:pPr>
            <a:endParaRPr lang="en-US" sz="2500" b="1" kern="0" dirty="0">
              <a:latin typeface="Calibri" panose="020F0502020204030204" pitchFamily="34" charset="0"/>
            </a:endParaRPr>
          </a:p>
          <a:p>
            <a:pPr lvl="1" defTabSz="914400" eaLnBrk="0" fontAlgn="base" hangingPunct="0">
              <a:spcAft>
                <a:spcPct val="0"/>
              </a:spcAft>
              <a:buClr>
                <a:srgbClr val="0E438A"/>
              </a:buClr>
              <a:buSzPct val="110000"/>
              <a:buFont typeface="Wingdings" pitchFamily="2" charset="2"/>
              <a:buChar char="q"/>
            </a:pPr>
            <a:r>
              <a:rPr lang="en-US" sz="3400" b="1" kern="0" dirty="0">
                <a:latin typeface="Calibri" panose="020F0502020204030204" pitchFamily="34" charset="0"/>
              </a:rPr>
              <a:t>Sample of electronic communication equipment where necessary </a:t>
            </a:r>
          </a:p>
        </p:txBody>
      </p:sp>
    </p:spTree>
    <p:extLst>
      <p:ext uri="{BB962C8B-B14F-4D97-AF65-F5344CB8AC3E}">
        <p14:creationId xmlns:p14="http://schemas.microsoft.com/office/powerpoint/2010/main" val="3728681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9C601628F274DB024714CA5F9B57C" ma:contentTypeVersion="1" ma:contentTypeDescription="Create a new document." ma:contentTypeScope="" ma:versionID="7523a6281febf06c3664e99369f1607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C700B4-180F-4D9F-99CC-68FE50029026}"/>
</file>

<file path=customXml/itemProps2.xml><?xml version="1.0" encoding="utf-8"?>
<ds:datastoreItem xmlns:ds="http://schemas.openxmlformats.org/officeDocument/2006/customXml" ds:itemID="{1CC9E6B9-DEDA-4272-8EFC-E26AE0D17970}"/>
</file>

<file path=customXml/itemProps3.xml><?xml version="1.0" encoding="utf-8"?>
<ds:datastoreItem xmlns:ds="http://schemas.openxmlformats.org/officeDocument/2006/customXml" ds:itemID="{F27316DF-A718-46CD-AC34-9B4B87721914}"/>
</file>

<file path=docProps/app.xml><?xml version="1.0" encoding="utf-8"?>
<Properties xmlns="http://schemas.openxmlformats.org/officeDocument/2006/extended-properties" xmlns:vt="http://schemas.openxmlformats.org/officeDocument/2006/docPropsVTypes">
  <TotalTime>4699</TotalTime>
  <Words>737</Words>
  <Application>Microsoft Office PowerPoint</Application>
  <PresentationFormat>On-screen Show (4:3)</PresentationFormat>
  <Paragraphs>148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3rd SG13 Regional Workshop for Africa on “ITU-T Standardization Challenges for Developing Countries Working for a Connected Africa”  (Livingstone, Zambia, 23-24 February 2015)</vt:lpstr>
      <vt:lpstr>Highlight </vt:lpstr>
      <vt:lpstr>Introduction </vt:lpstr>
      <vt:lpstr>Regulatory  Requirements  </vt:lpstr>
      <vt:lpstr>Regulatory  Requirements  </vt:lpstr>
      <vt:lpstr>Technical Requirements  </vt:lpstr>
      <vt:lpstr>Who Can Apply for TAC?</vt:lpstr>
      <vt:lpstr>Type Approval Management System  </vt:lpstr>
      <vt:lpstr>Type Approval Management System  </vt:lpstr>
      <vt:lpstr>Type Approval Management System  </vt:lpstr>
      <vt:lpstr>Type Approval Management System  </vt:lpstr>
      <vt:lpstr>Snapshot of TA Application Web Portal </vt:lpstr>
      <vt:lpstr>Snapshot of NCA Approved Equipment </vt:lpstr>
      <vt:lpstr>TAC Unique Identifier  </vt:lpstr>
      <vt:lpstr>Front view of TAC</vt:lpstr>
      <vt:lpstr>Why TAC Unique Identity?</vt:lpstr>
      <vt:lpstr>Challenges </vt:lpstr>
      <vt:lpstr>NCA Web Sources Related to Type Approvals 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Isaac Boateng</cp:lastModifiedBy>
  <cp:revision>122</cp:revision>
  <cp:lastPrinted>2015-01-19T16:17:40Z</cp:lastPrinted>
  <dcterms:created xsi:type="dcterms:W3CDTF">2014-09-01T15:38:30Z</dcterms:created>
  <dcterms:modified xsi:type="dcterms:W3CDTF">2015-02-16T15:43:16Z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0x010100DA79C601628F274DB024714CA5F9B57C</vt:lpwstr>
  </property>
</Properties>
</file>